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aleway"/>
      <p:regular r:id="rId17"/>
      <p:bold r:id="rId18"/>
      <p:italic r:id="rId19"/>
      <p:boldItalic r:id="rId20"/>
    </p:embeddedFont>
    <p:embeddedFont>
      <p:font typeface="Roboto"/>
      <p:regular r:id="rId21"/>
      <p:bold r:id="rId22"/>
      <p:italic r:id="rId23"/>
      <p:boldItalic r:id="rId24"/>
    </p:embeddedFont>
    <p:embeddedFont>
      <p:font typeface="La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guide id="3" orient="horz" pos="122">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 pos="122"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Italic.fntdata"/><Relationship Id="rId22" Type="http://schemas.openxmlformats.org/officeDocument/2006/relationships/font" Target="fonts/Roboto-bold.fntdata"/><Relationship Id="rId21" Type="http://schemas.openxmlformats.org/officeDocument/2006/relationships/font" Target="fonts/Roboto-regular.fntdata"/><Relationship Id="rId24" Type="http://schemas.openxmlformats.org/officeDocument/2006/relationships/font" Target="fonts/Roboto-boldItalic.fntdata"/><Relationship Id="rId23" Type="http://schemas.openxmlformats.org/officeDocument/2006/relationships/font" Target="fonts/Robo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bold.fntdata"/><Relationship Id="rId25" Type="http://schemas.openxmlformats.org/officeDocument/2006/relationships/font" Target="fonts/Lato-regular.fntdata"/><Relationship Id="rId28" Type="http://schemas.openxmlformats.org/officeDocument/2006/relationships/font" Target="fonts/Lato-boldItalic.fntdata"/><Relationship Id="rId27"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regular.fntdata"/><Relationship Id="rId16" Type="http://schemas.openxmlformats.org/officeDocument/2006/relationships/slide" Target="slides/slide11.xml"/><Relationship Id="rId19" Type="http://schemas.openxmlformats.org/officeDocument/2006/relationships/font" Target="fonts/Raleway-italic.fntdata"/><Relationship Id="rId18" Type="http://schemas.openxmlformats.org/officeDocument/2006/relationships/font" Target="fonts/Raleway-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7e85aa0a71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7e85aa0a71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7e85aa0a71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7e85aa0a71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7e85aa0a71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e85aa0a7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7e63da999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7e63da999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6f4651496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6f4651496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6f4651496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6f4651496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6f4651496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6f4651496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7e63da999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7e63da999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7e85aa0a71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7e85aa0a71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7e85aa0a71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7e85aa0a71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i2c.info/" TargetMode="External"/><Relationship Id="rId4" Type="http://schemas.openxmlformats.org/officeDocument/2006/relationships/hyperlink" Target="https://www.i2c-bu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I2C Communication</a:t>
            </a:r>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2"/>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a:t>
            </a:r>
            <a:endParaRPr/>
          </a:p>
        </p:txBody>
      </p:sp>
      <p:sp>
        <p:nvSpPr>
          <p:cNvPr id="129" name="Google Shape;129;p22"/>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Roboto"/>
              <a:buChar char="●"/>
            </a:pPr>
            <a:r>
              <a:rPr lang="en">
                <a:highlight>
                  <a:srgbClr val="FFFFFF"/>
                </a:highlight>
                <a:latin typeface="Roboto"/>
                <a:ea typeface="Roboto"/>
                <a:cs typeface="Roboto"/>
                <a:sym typeface="Roboto"/>
              </a:rPr>
              <a:t>I²C makes many of the electronics we use today possible</a:t>
            </a:r>
            <a:endParaRPr>
              <a:highlight>
                <a:srgbClr val="FFFFFF"/>
              </a:highlight>
              <a:latin typeface="Roboto"/>
              <a:ea typeface="Roboto"/>
              <a:cs typeface="Roboto"/>
              <a:sym typeface="Roboto"/>
            </a:endParaRPr>
          </a:p>
          <a:p>
            <a:pPr indent="-342900" lvl="0" marL="457200" rtl="0" algn="l">
              <a:spcBef>
                <a:spcPts val="0"/>
              </a:spcBef>
              <a:spcAft>
                <a:spcPts val="0"/>
              </a:spcAft>
              <a:buSzPts val="1800"/>
              <a:buFont typeface="Roboto"/>
              <a:buChar char="●"/>
            </a:pPr>
            <a:r>
              <a:t/>
            </a:r>
            <a:endParaRPr>
              <a:highlight>
                <a:srgbClr val="FFFFFF"/>
              </a:highlight>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3"/>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Works Cited</a:t>
            </a:r>
            <a:endParaRPr/>
          </a:p>
        </p:txBody>
      </p:sp>
      <p:sp>
        <p:nvSpPr>
          <p:cNvPr id="135" name="Google Shape;135;p23"/>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100" u="sng">
                <a:solidFill>
                  <a:schemeClr val="hlink"/>
                </a:solidFill>
                <a:latin typeface="Arial"/>
                <a:ea typeface="Arial"/>
                <a:cs typeface="Arial"/>
                <a:sym typeface="Arial"/>
                <a:hlinkClick r:id="rId3"/>
              </a:rPr>
              <a:t>https://i2c.info/</a:t>
            </a:r>
            <a:endParaRPr/>
          </a:p>
          <a:p>
            <a:pPr indent="-342900" lvl="0" marL="457200" rtl="0" algn="l">
              <a:spcBef>
                <a:spcPts val="0"/>
              </a:spcBef>
              <a:spcAft>
                <a:spcPts val="0"/>
              </a:spcAft>
              <a:buSzPts val="1800"/>
              <a:buChar char="●"/>
            </a:pPr>
            <a:r>
              <a:rPr lang="en" sz="1100" u="sng">
                <a:solidFill>
                  <a:schemeClr val="hlink"/>
                </a:solidFill>
                <a:latin typeface="Arial"/>
                <a:ea typeface="Arial"/>
                <a:cs typeface="Arial"/>
                <a:sym typeface="Arial"/>
                <a:hlinkClick r:id="rId4"/>
              </a:rPr>
              <a:t>https://www.i2c-bus.org/</a:t>
            </a:r>
            <a:endParaRPr/>
          </a:p>
          <a:p>
            <a:pPr indent="-342900" lvl="0" marL="457200" rtl="0" algn="l">
              <a:spcBef>
                <a:spcPts val="0"/>
              </a:spcBef>
              <a:spcAft>
                <a:spcPts val="0"/>
              </a:spcAft>
              <a:buSzPts val="1800"/>
              <a:buChar char="●"/>
            </a:pPr>
            <a:r>
              <a:rPr lang="en" sz="1100" u="sng">
                <a:solidFill>
                  <a:schemeClr val="hlink"/>
                </a:solidFill>
                <a:latin typeface="Arial"/>
                <a:ea typeface="Arial"/>
                <a:cs typeface="Arial"/>
                <a:sym typeface="Arial"/>
              </a:rPr>
              <a:t>https://en.wikipedia.org/wiki/I%C2%B2C#Clock_stretching_using_SCL</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a:t>
            </a:r>
            <a:endParaRPr/>
          </a:p>
        </p:txBody>
      </p:sp>
      <p:sp>
        <p:nvSpPr>
          <p:cNvPr id="79" name="Google Shape;79;p1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Pronounced “I squared C”</a:t>
            </a:r>
            <a:endParaRPr/>
          </a:p>
          <a:p>
            <a:pPr indent="-342900" lvl="0" marL="457200" rtl="0" algn="l">
              <a:spcBef>
                <a:spcPts val="0"/>
              </a:spcBef>
              <a:spcAft>
                <a:spcPts val="0"/>
              </a:spcAft>
              <a:buSzPts val="1800"/>
              <a:buChar char="●"/>
            </a:pPr>
            <a:r>
              <a:rPr lang="en"/>
              <a:t>Stands for “Inter-integrated Circuit”</a:t>
            </a:r>
            <a:endParaRPr/>
          </a:p>
          <a:p>
            <a:pPr indent="-342900" lvl="0" marL="457200" rtl="0" algn="l">
              <a:spcBef>
                <a:spcPts val="0"/>
              </a:spcBef>
              <a:spcAft>
                <a:spcPts val="0"/>
              </a:spcAft>
              <a:buSzPts val="1800"/>
              <a:buChar char="●"/>
            </a:pPr>
            <a:r>
              <a:rPr lang="en"/>
              <a:t> </a:t>
            </a:r>
            <a:r>
              <a:rPr lang="en">
                <a:highlight>
                  <a:srgbClr val="FFFFFF"/>
                </a:highlight>
                <a:latin typeface="Roboto"/>
                <a:ea typeface="Roboto"/>
                <a:cs typeface="Roboto"/>
                <a:sym typeface="Roboto"/>
              </a:rPr>
              <a:t>I²C is a 2-wire interface</a:t>
            </a:r>
            <a:endParaRPr>
              <a:highlight>
                <a:srgbClr val="FFFFFF"/>
              </a:highlight>
              <a:latin typeface="Roboto"/>
              <a:ea typeface="Roboto"/>
              <a:cs typeface="Roboto"/>
              <a:sym typeface="Roboto"/>
            </a:endParaRPr>
          </a:p>
          <a:p>
            <a:pPr indent="-342900" lvl="0" marL="457200" rtl="0" algn="l">
              <a:spcBef>
                <a:spcPts val="0"/>
              </a:spcBef>
              <a:spcAft>
                <a:spcPts val="0"/>
              </a:spcAft>
              <a:buSzPts val="1800"/>
              <a:buFont typeface="Roboto"/>
              <a:buChar char="●"/>
            </a:pPr>
            <a:r>
              <a:rPr lang="en">
                <a:highlight>
                  <a:srgbClr val="FFFFFF"/>
                </a:highlight>
                <a:latin typeface="Roboto"/>
                <a:ea typeface="Roboto"/>
                <a:cs typeface="Roboto"/>
                <a:sym typeface="Roboto"/>
              </a:rPr>
              <a:t>Invented by Philips Semiconductor in 1982</a:t>
            </a:r>
            <a:endParaRPr>
              <a:highlight>
                <a:srgbClr val="FFFFFF"/>
              </a:highlight>
              <a:latin typeface="Roboto"/>
              <a:ea typeface="Roboto"/>
              <a:cs typeface="Roboto"/>
              <a:sym typeface="Roboto"/>
            </a:endParaRPr>
          </a:p>
          <a:p>
            <a:pPr indent="-342900" lvl="0" marL="457200" rtl="0" algn="l">
              <a:spcBef>
                <a:spcPts val="0"/>
              </a:spcBef>
              <a:spcAft>
                <a:spcPts val="0"/>
              </a:spcAft>
              <a:buSzPts val="1800"/>
              <a:buFont typeface="Roboto"/>
              <a:buChar char="●"/>
            </a:pPr>
            <a:r>
              <a:rPr lang="en">
                <a:highlight>
                  <a:srgbClr val="FFFFFF"/>
                </a:highlight>
                <a:latin typeface="Roboto"/>
                <a:ea typeface="Roboto"/>
                <a:cs typeface="Roboto"/>
                <a:sym typeface="Roboto"/>
              </a:rPr>
              <a:t>Used by almost all major IC manufacturers</a:t>
            </a:r>
            <a:endParaRPr>
              <a:highlight>
                <a:srgbClr val="FFFFFF"/>
              </a:highlight>
              <a:latin typeface="Roboto"/>
              <a:ea typeface="Roboto"/>
              <a:cs typeface="Roboto"/>
              <a:sym typeface="Roboto"/>
            </a:endParaRPr>
          </a:p>
          <a:p>
            <a:pPr indent="-342900" lvl="0" marL="457200" rtl="0" algn="l">
              <a:spcBef>
                <a:spcPts val="0"/>
              </a:spcBef>
              <a:spcAft>
                <a:spcPts val="0"/>
              </a:spcAft>
              <a:buSzPts val="1800"/>
              <a:buFont typeface="Roboto"/>
              <a:buChar char="●"/>
            </a:pPr>
            <a:r>
              <a:rPr lang="en">
                <a:highlight>
                  <a:srgbClr val="FFFFFF"/>
                </a:highlight>
                <a:latin typeface="Roboto"/>
                <a:ea typeface="Roboto"/>
                <a:cs typeface="Roboto"/>
                <a:sym typeface="Roboto"/>
              </a:rPr>
              <a:t>All I²C Slave devices require an address</a:t>
            </a:r>
            <a:endParaRPr>
              <a:highlight>
                <a:srgbClr val="FFFFFF"/>
              </a:highlight>
              <a:latin typeface="Roboto"/>
              <a:ea typeface="Roboto"/>
              <a:cs typeface="Roboto"/>
              <a:sym typeface="Roboto"/>
            </a:endParaRPr>
          </a:p>
          <a:p>
            <a:pPr indent="-317500" lvl="1" marL="914400" rtl="0" algn="l">
              <a:spcBef>
                <a:spcPts val="0"/>
              </a:spcBef>
              <a:spcAft>
                <a:spcPts val="0"/>
              </a:spcAft>
              <a:buSzPts val="1400"/>
              <a:buFont typeface="Roboto"/>
              <a:buChar char="○"/>
            </a:pPr>
            <a:r>
              <a:rPr lang="en">
                <a:highlight>
                  <a:srgbClr val="FFFFFF"/>
                </a:highlight>
                <a:latin typeface="Roboto"/>
                <a:ea typeface="Roboto"/>
                <a:cs typeface="Roboto"/>
                <a:sym typeface="Roboto"/>
              </a:rPr>
              <a:t>Addresses still maintained by remnants of Philips Semiconductor (now NXP)</a:t>
            </a:r>
            <a:endParaRPr>
              <a:highlight>
                <a:srgbClr val="FFFFFF"/>
              </a:highlight>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Protocol</a:t>
            </a:r>
            <a:endParaRPr/>
          </a:p>
        </p:txBody>
      </p:sp>
      <p:sp>
        <p:nvSpPr>
          <p:cNvPr id="85" name="Google Shape;85;p15"/>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Before the communication is initiated by the primary device, both SCL and SDA lines are high.</a:t>
            </a:r>
            <a:endParaRPr/>
          </a:p>
          <a:p>
            <a:pPr indent="-342900" lvl="0" marL="457200" rtl="0" algn="l">
              <a:spcBef>
                <a:spcPts val="0"/>
              </a:spcBef>
              <a:spcAft>
                <a:spcPts val="0"/>
              </a:spcAft>
              <a:buSzPts val="1800"/>
              <a:buChar char="●"/>
            </a:pPr>
            <a:r>
              <a:rPr lang="en"/>
              <a:t>A high to low transition of the SDA line signals the start of a communication.</a:t>
            </a:r>
            <a:endParaRPr/>
          </a:p>
          <a:p>
            <a:pPr indent="-342900" lvl="0" marL="457200" rtl="0" algn="l">
              <a:spcBef>
                <a:spcPts val="0"/>
              </a:spcBef>
              <a:spcAft>
                <a:spcPts val="0"/>
              </a:spcAft>
              <a:buSzPts val="1800"/>
              <a:buChar char="●"/>
            </a:pPr>
            <a:r>
              <a:rPr lang="en"/>
              <a:t>Then SCL line is then used to send an 8-bit message, where the first 7 bits give the address of the secondary device.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6"/>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Protocol</a:t>
            </a:r>
            <a:endParaRPr/>
          </a:p>
        </p:txBody>
      </p:sp>
      <p:sp>
        <p:nvSpPr>
          <p:cNvPr id="91" name="Google Shape;91;p16"/>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final bit in the 8-bit message is the data direction bit. If it is 0, the primary device will write to the secondary device. Otherwise, the primary device would read from the secondary device.</a:t>
            </a:r>
            <a:endParaRPr/>
          </a:p>
          <a:p>
            <a:pPr indent="-342900" lvl="0" marL="457200" rtl="0" algn="l">
              <a:spcBef>
                <a:spcPts val="0"/>
              </a:spcBef>
              <a:spcAft>
                <a:spcPts val="0"/>
              </a:spcAft>
              <a:buSzPts val="1800"/>
              <a:buChar char="●"/>
            </a:pPr>
            <a:r>
              <a:rPr lang="en"/>
              <a:t>After the 8-bit message is sent, the SDA line is used to send or receive data. Only when the SCL line is lowered can the state of the SDA line be changed, i.e., a bit corresponds to one clock pulse, generated by the primary device.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7"/>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Protocol</a:t>
            </a:r>
            <a:endParaRPr/>
          </a:p>
        </p:txBody>
      </p:sp>
      <p:sp>
        <p:nvSpPr>
          <p:cNvPr id="97" name="Google Shape;97;p17"/>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Every byte (i.e., 8 bits) of data transfer must be followed by an Acknowledgement bit sent by the receiver. The Acknowledge bit is a low sent via the SDA line.</a:t>
            </a:r>
            <a:endParaRPr/>
          </a:p>
          <a:p>
            <a:pPr indent="-342900" lvl="0" marL="457200" rtl="0" algn="l">
              <a:spcBef>
                <a:spcPts val="0"/>
              </a:spcBef>
              <a:spcAft>
                <a:spcPts val="0"/>
              </a:spcAft>
              <a:buSzPts val="1800"/>
              <a:buChar char="●"/>
            </a:pPr>
            <a:r>
              <a:rPr lang="en"/>
              <a:t>An Acknowledge bit signals the end of this byte of data. The SCL line is then held low, waiting for the secondary device to transmit the next byte of data.</a:t>
            </a:r>
            <a:endParaRPr/>
          </a:p>
          <a:p>
            <a:pPr indent="-342900" lvl="0" marL="457200" rtl="0" algn="l">
              <a:spcBef>
                <a:spcPts val="0"/>
              </a:spcBef>
              <a:spcAft>
                <a:spcPts val="0"/>
              </a:spcAft>
              <a:buSzPts val="1800"/>
              <a:buChar char="●"/>
            </a:pPr>
            <a:r>
              <a:rPr lang="en"/>
              <a:t>If no Acknowledge bit is sent after some transmission, either there are no more data or the secondary device may simply be not ready for transfer.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7">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8"/>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Protocol</a:t>
            </a:r>
            <a:endParaRPr/>
          </a:p>
        </p:txBody>
      </p:sp>
      <p:sp>
        <p:nvSpPr>
          <p:cNvPr id="103" name="Google Shape;103;p18"/>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Finally, a STOP condition is generated to signal the end of the communication. The STOP condition consists of a low to high transition of the SDA line.</a:t>
            </a:r>
            <a:endParaRPr/>
          </a:p>
          <a:p>
            <a:pPr indent="-342900" lvl="0" marL="457200" rtl="0" algn="l">
              <a:spcBef>
                <a:spcPts val="0"/>
              </a:spcBef>
              <a:spcAft>
                <a:spcPts val="0"/>
              </a:spcAft>
              <a:buSzPts val="1800"/>
              <a:buChar char="●"/>
            </a:pPr>
            <a:r>
              <a:t/>
            </a:r>
            <a:endParaRPr/>
          </a:p>
        </p:txBody>
      </p:sp>
      <p:pic>
        <p:nvPicPr>
          <p:cNvPr id="104" name="Google Shape;104;p18"/>
          <p:cNvPicPr preferRelativeResize="0"/>
          <p:nvPr/>
        </p:nvPicPr>
        <p:blipFill>
          <a:blip r:embed="rId3">
            <a:alphaModFix/>
          </a:blip>
          <a:stretch>
            <a:fillRect/>
          </a:stretch>
        </p:blipFill>
        <p:spPr>
          <a:xfrm>
            <a:off x="2854725" y="2721500"/>
            <a:ext cx="5715000" cy="95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1" st="1"/>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9"/>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lnSpc>
                <a:spcPct val="115000"/>
              </a:lnSpc>
              <a:spcBef>
                <a:spcPts val="1400"/>
              </a:spcBef>
              <a:spcAft>
                <a:spcPts val="400"/>
              </a:spcAft>
              <a:buClr>
                <a:schemeClr val="dk2"/>
              </a:buClr>
              <a:buSzPts val="1100"/>
              <a:buFont typeface="Arial"/>
              <a:buNone/>
            </a:pPr>
            <a:r>
              <a:rPr lang="en"/>
              <a:t>Physics Layer</a:t>
            </a:r>
            <a:endParaRPr/>
          </a:p>
        </p:txBody>
      </p:sp>
      <p:sp>
        <p:nvSpPr>
          <p:cNvPr id="110" name="Google Shape;110;p19"/>
          <p:cNvSpPr txBox="1"/>
          <p:nvPr>
            <p:ph idx="1" type="body"/>
          </p:nvPr>
        </p:nvSpPr>
        <p:spPr>
          <a:xfrm>
            <a:off x="1864737" y="1606476"/>
            <a:ext cx="6321600" cy="30024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SzPts val="1800"/>
              <a:buChar char="●"/>
            </a:pPr>
            <a:r>
              <a:rPr lang="en"/>
              <a:t>At the physical layer, both SCL and SDA lines are of open-drain design, thus pull-up resistors are needed. A logic "0" is output by pulling the line to ground, and a logic "1" is output by letting the line float (output high impedance) so that the pull-up resistor pulls it high.</a:t>
            </a:r>
            <a:endParaRPr/>
          </a:p>
          <a:p>
            <a:pPr indent="-342900" lvl="0" marL="457200" rtl="0" algn="just">
              <a:spcBef>
                <a:spcPts val="0"/>
              </a:spcBef>
              <a:spcAft>
                <a:spcPts val="0"/>
              </a:spcAft>
              <a:buSzPts val="1800"/>
              <a:buChar char="●"/>
            </a:pPr>
            <a:r>
              <a:rPr lang="en"/>
              <a:t>A line is never actively driven high. This wiring allows multiple nodes to connect to the bus without short circuits from signal contention. </a:t>
            </a:r>
            <a:endParaRPr/>
          </a:p>
          <a:p>
            <a:pPr indent="-342900" lvl="0" marL="457200" rtl="0" algn="just">
              <a:spcBef>
                <a:spcPts val="0"/>
              </a:spcBef>
              <a:spcAft>
                <a:spcPts val="0"/>
              </a:spcAft>
              <a:buSzPts val="1800"/>
              <a:buChar char="●"/>
            </a:pPr>
            <a:r>
              <a:rPr lang="en"/>
              <a:t>If any node is driving the line low, it will be low.</a:t>
            </a:r>
            <a:endParaRPr/>
          </a:p>
        </p:txBody>
      </p:sp>
      <p:pic>
        <p:nvPicPr>
          <p:cNvPr id="111" name="Google Shape;111;p19"/>
          <p:cNvPicPr preferRelativeResize="0"/>
          <p:nvPr/>
        </p:nvPicPr>
        <p:blipFill>
          <a:blip r:embed="rId3">
            <a:alphaModFix/>
          </a:blip>
          <a:stretch>
            <a:fillRect/>
          </a:stretch>
        </p:blipFill>
        <p:spPr>
          <a:xfrm>
            <a:off x="363668" y="925036"/>
            <a:ext cx="1923957" cy="27197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0"/>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Clock Stretching using SCL</a:t>
            </a:r>
            <a:endParaRPr/>
          </a:p>
        </p:txBody>
      </p:sp>
      <p:sp>
        <p:nvSpPr>
          <p:cNvPr id="117" name="Google Shape;117;p20"/>
          <p:cNvSpPr txBox="1"/>
          <p:nvPr>
            <p:ph idx="1" type="body"/>
          </p:nvPr>
        </p:nvSpPr>
        <p:spPr>
          <a:xfrm>
            <a:off x="1877400" y="1574375"/>
            <a:ext cx="6512100" cy="30024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SzPts val="1800"/>
              <a:buChar char="●"/>
            </a:pPr>
            <a:r>
              <a:rPr lang="en"/>
              <a:t>An addressed slave device may hold the clock line (SCL) low after receiving (or sending) a byte, indicating that it is not yet ready to process more data. The master that is communicating with the slave may not finish the transmission of the current bit, but must wait until the clock line actually goes high. </a:t>
            </a:r>
            <a:endParaRPr/>
          </a:p>
          <a:p>
            <a:pPr indent="-342900" lvl="0" marL="457200" rtl="0" algn="just">
              <a:spcBef>
                <a:spcPts val="0"/>
              </a:spcBef>
              <a:spcAft>
                <a:spcPts val="0"/>
              </a:spcAft>
              <a:buSzPts val="1800"/>
              <a:buChar char="●"/>
            </a:pPr>
            <a:r>
              <a:rPr lang="en"/>
              <a:t>Clock stretching is the only time in I²C where the slave drives SCL.</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1"/>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Arbitration Using SDA</a:t>
            </a:r>
            <a:endParaRPr/>
          </a:p>
        </p:txBody>
      </p:sp>
      <p:sp>
        <p:nvSpPr>
          <p:cNvPr id="123" name="Google Shape;123;p21"/>
          <p:cNvSpPr txBox="1"/>
          <p:nvPr>
            <p:ph idx="1" type="body"/>
          </p:nvPr>
        </p:nvSpPr>
        <p:spPr>
          <a:xfrm>
            <a:off x="2025237" y="1155726"/>
            <a:ext cx="6321600" cy="30024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SzPts val="1800"/>
              <a:buChar char="●"/>
            </a:pPr>
            <a:r>
              <a:rPr lang="en"/>
              <a:t>Every master monitors the bus for start and stop bits and does not start a message while another master is keeping the bus busy. However, two masters may start transmission at about the same time; in this case, arbitration occurs. </a:t>
            </a:r>
            <a:endParaRPr/>
          </a:p>
          <a:p>
            <a:pPr indent="-342900" lvl="0" marL="457200" rtl="0" algn="just">
              <a:spcBef>
                <a:spcPts val="0"/>
              </a:spcBef>
              <a:spcAft>
                <a:spcPts val="0"/>
              </a:spcAft>
              <a:buSzPts val="1800"/>
              <a:buChar char="●"/>
            </a:pPr>
            <a:r>
              <a:rPr lang="en"/>
              <a:t>If one transmitter sets SDA to 1 (not driving a signal) and a second transmitter sets it to 0 (pull to ground), the result is that the line is low. The first transmitter then observes that the level of the line is different from that expected and concludes that another node is transmitting.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