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0fd58ca9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0fd58ca9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fd58ca9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0fd58ca9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119b567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119b567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119b567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119b567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119b567e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119b567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119b567e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119b567e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8119b567e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119b567e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119b567e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119b567e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0fd58ca9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0fd58ca9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119b0de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119b0de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0fd58ca9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0fd58ca9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119b0de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119b0de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119b0de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119b0de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0fd58ca9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0fd58ca9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0fd58ca92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0fd58ca9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11d61a2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11d61a2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0fd58ca9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0fd58ca9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0fd58ca9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0fd58ca9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6RH-TXrXVFcbaUNufKO9Yde6FINxLiMb/view"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librosa.github.io/librosa/feature.html" TargetMode="External"/><Relationship Id="rId4" Type="http://schemas.openxmlformats.org/officeDocument/2006/relationships/hyperlink" Target="https://www.scipy.org/docs.html" TargetMode="External"/><Relationship Id="rId5" Type="http://schemas.openxmlformats.org/officeDocument/2006/relationships/hyperlink" Target="https://medium.com/@almeidneto/sound-pattern-recognition-with-python-9aff69edce5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3553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 Veterinary Stethoscope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Manaster, Divya Aggarwal, and Yaashnaa Singhal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Plan</a:t>
            </a:r>
            <a:endParaRPr/>
          </a:p>
        </p:txBody>
      </p:sp>
      <p:sp>
        <p:nvSpPr>
          <p:cNvPr id="193" name="Google Shape;193;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Our group has been in contact with Dr. Joshua McCann, an assistant professor at UIUC within the Department of Animal Sciences. He specializes in the influence of nutrition on metabolism and growth of feedlot cattle by characterizing ruminal fermentation and the gut microbiome.</a:t>
            </a:r>
            <a:endParaRPr sz="1400"/>
          </a:p>
          <a:p>
            <a:pPr indent="0" lvl="0" marL="0" rtl="0" algn="l">
              <a:spcBef>
                <a:spcPts val="1600"/>
              </a:spcBef>
              <a:spcAft>
                <a:spcPts val="0"/>
              </a:spcAft>
              <a:buNone/>
            </a:pPr>
            <a:r>
              <a:rPr lang="en" sz="1400"/>
              <a:t>We plan to go out to the UIUC cattle farm (otherwise known as the Beef and Sheep Field Research Laboratory) next week to take some real data!</a:t>
            </a:r>
            <a:endParaRPr sz="1400"/>
          </a:p>
          <a:p>
            <a:pPr indent="-317500" lvl="0" marL="457200" rtl="0" algn="l">
              <a:spcBef>
                <a:spcPts val="1600"/>
              </a:spcBef>
              <a:spcAft>
                <a:spcPts val="0"/>
              </a:spcAft>
              <a:buSzPts val="1400"/>
              <a:buChar char="●"/>
            </a:pPr>
            <a:r>
              <a:rPr lang="en" sz="1400"/>
              <a:t>This farm is located off campus.</a:t>
            </a:r>
            <a:endParaRPr sz="1400"/>
          </a:p>
          <a:p>
            <a:pPr indent="-317500" lvl="0" marL="457200" rtl="0" algn="l">
              <a:spcBef>
                <a:spcPts val="0"/>
              </a:spcBef>
              <a:spcAft>
                <a:spcPts val="0"/>
              </a:spcAft>
              <a:buSzPts val="1400"/>
              <a:buChar char="●"/>
            </a:pPr>
            <a:r>
              <a:rPr lang="en" sz="1400"/>
              <a:t>4900 South Race St., Urbana , IL 61802</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 (1)</a:t>
            </a:r>
            <a:endParaRPr/>
          </a:p>
        </p:txBody>
      </p:sp>
      <p:sp>
        <p:nvSpPr>
          <p:cNvPr id="199" name="Google Shape;199;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We ran several tests with our breadboards and then later with Adam’s PCB to record biological sounds from humans, cats (unsuccessfully), and a dog. The PCB appears to be much less “noisy” in terms of the sounds the microphone picks up from the surrounding environment. A reason for this could be that the connection with the PCB is cleaner than that of the breadboard.</a:t>
            </a:r>
            <a:endParaRPr sz="1400"/>
          </a:p>
          <a:p>
            <a:pPr indent="0" lvl="0" marL="0" rtl="0" algn="l">
              <a:spcBef>
                <a:spcPts val="1600"/>
              </a:spcBef>
              <a:spcAft>
                <a:spcPts val="0"/>
              </a:spcAft>
              <a:buNone/>
            </a:pPr>
            <a:r>
              <a:rPr lang="en" sz="1400"/>
              <a:t>We recorded heart sounds from our human subject, Adam, while he was resting and after he ran a couple laps around Loomis so that we could listen for and compare the microphone’s capabilities to detect different heart rates. </a:t>
            </a:r>
            <a:endParaRPr sz="1400"/>
          </a:p>
          <a:p>
            <a:pPr indent="0" lvl="0" marL="0" rtl="0" algn="l">
              <a:spcBef>
                <a:spcPts val="1600"/>
              </a:spcBef>
              <a:spcAft>
                <a:spcPts val="0"/>
              </a:spcAft>
              <a:buNone/>
            </a:pPr>
            <a:r>
              <a:rPr lang="en" sz="1400"/>
              <a:t>The cats proved to be too small a test subject or perhaps our microphone was not sensitive enough to pick up on any gastrointestinal/respiratory frequencies.</a:t>
            </a:r>
            <a:endParaRPr sz="1400"/>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 (2) </a:t>
            </a:r>
            <a:endParaRPr/>
          </a:p>
        </p:txBody>
      </p:sp>
      <p:sp>
        <p:nvSpPr>
          <p:cNvPr id="205" name="Google Shape;205;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We collect the majority of our data from the microphone which is, in turn, written and saved onto the SD card in binary form. </a:t>
            </a:r>
            <a:endParaRPr sz="1400"/>
          </a:p>
          <a:p>
            <a:pPr indent="0" lvl="0" marL="0" rtl="0" algn="l">
              <a:spcBef>
                <a:spcPts val="1600"/>
              </a:spcBef>
              <a:spcAft>
                <a:spcPts val="0"/>
              </a:spcAft>
              <a:buNone/>
            </a:pPr>
            <a:r>
              <a:rPr lang="en" sz="1400"/>
              <a:t>We then convert the binary file into a .wav file to process the data. This is done using code Professor Gollin wrote and it is available on the course website. </a:t>
            </a:r>
            <a:endParaRPr sz="1400"/>
          </a:p>
          <a:p>
            <a:pPr indent="0" lvl="0" marL="0" rtl="0" algn="l">
              <a:spcBef>
                <a:spcPts val="1600"/>
              </a:spcBef>
              <a:spcAft>
                <a:spcPts val="0"/>
              </a:spcAft>
              <a:buNone/>
            </a:pPr>
            <a:r>
              <a:rPr lang="en" sz="1400"/>
              <a:t>We are using Python to visualize and analyze our data that is currently in .wav format. </a:t>
            </a:r>
            <a:endParaRPr sz="1400"/>
          </a:p>
          <a:p>
            <a:pPr indent="0" lvl="0" marL="0" rtl="0" algn="l">
              <a:spcBef>
                <a:spcPts val="1600"/>
              </a:spcBef>
              <a:spcAft>
                <a:spcPts val="1600"/>
              </a:spcAft>
              <a:buNone/>
            </a:pPr>
            <a:r>
              <a:rPr lang="en" sz="1400"/>
              <a:t>Using libraries like Librosa and SciPy, we can begin to analyze and visualize our data.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Data</a:t>
            </a:r>
            <a:endParaRPr/>
          </a:p>
        </p:txBody>
      </p:sp>
      <p:pic>
        <p:nvPicPr>
          <p:cNvPr id="211" name="Google Shape;211;p25" title="adam_heartbeat_calm_pcb.wav">
            <a:hlinkClick r:id="rId3"/>
          </p:cNvPr>
          <p:cNvPicPr preferRelativeResize="0"/>
          <p:nvPr/>
        </p:nvPicPr>
        <p:blipFill>
          <a:blip r:embed="rId4">
            <a:alphaModFix/>
          </a:blip>
          <a:stretch>
            <a:fillRect/>
          </a:stretch>
        </p:blipFill>
        <p:spPr>
          <a:xfrm>
            <a:off x="4114800" y="2501775"/>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Visualizing Our Waveform </a:t>
            </a:r>
            <a:endParaRPr/>
          </a:p>
        </p:txBody>
      </p:sp>
      <p:pic>
        <p:nvPicPr>
          <p:cNvPr id="217" name="Google Shape;217;p26"/>
          <p:cNvPicPr preferRelativeResize="0"/>
          <p:nvPr/>
        </p:nvPicPr>
        <p:blipFill>
          <a:blip r:embed="rId3">
            <a:alphaModFix/>
          </a:blip>
          <a:stretch>
            <a:fillRect/>
          </a:stretch>
        </p:blipFill>
        <p:spPr>
          <a:xfrm>
            <a:off x="548937" y="1545375"/>
            <a:ext cx="8046126" cy="3093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Visualizing Our Data as a Spectogram</a:t>
            </a:r>
            <a:endParaRPr/>
          </a:p>
        </p:txBody>
      </p:sp>
      <p:pic>
        <p:nvPicPr>
          <p:cNvPr id="223" name="Google Shape;223;p27"/>
          <p:cNvPicPr preferRelativeResize="0"/>
          <p:nvPr/>
        </p:nvPicPr>
        <p:blipFill>
          <a:blip r:embed="rId3">
            <a:alphaModFix/>
          </a:blip>
          <a:stretch>
            <a:fillRect/>
          </a:stretch>
        </p:blipFill>
        <p:spPr>
          <a:xfrm>
            <a:off x="2422425" y="928900"/>
            <a:ext cx="4175975" cy="413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Changing the Frequency Axis to L</a:t>
            </a:r>
            <a:r>
              <a:rPr lang="en"/>
              <a:t>ogarithmic</a:t>
            </a:r>
            <a:r>
              <a:rPr lang="en"/>
              <a:t> </a:t>
            </a:r>
            <a:endParaRPr/>
          </a:p>
        </p:txBody>
      </p:sp>
      <p:pic>
        <p:nvPicPr>
          <p:cNvPr id="229" name="Google Shape;229;p28"/>
          <p:cNvPicPr preferRelativeResize="0"/>
          <p:nvPr/>
        </p:nvPicPr>
        <p:blipFill>
          <a:blip r:embed="rId3">
            <a:alphaModFix/>
          </a:blip>
          <a:stretch>
            <a:fillRect/>
          </a:stretch>
        </p:blipFill>
        <p:spPr>
          <a:xfrm>
            <a:off x="1490663" y="1547275"/>
            <a:ext cx="6162675"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 in Our Analysis...</a:t>
            </a:r>
            <a:endParaRPr/>
          </a:p>
        </p:txBody>
      </p:sp>
      <p:pic>
        <p:nvPicPr>
          <p:cNvPr id="235" name="Google Shape;235;p29"/>
          <p:cNvPicPr preferRelativeResize="0"/>
          <p:nvPr/>
        </p:nvPicPr>
        <p:blipFill>
          <a:blip r:embed="rId3">
            <a:alphaModFix/>
          </a:blip>
          <a:stretch>
            <a:fillRect/>
          </a:stretch>
        </p:blipFill>
        <p:spPr>
          <a:xfrm>
            <a:off x="3062550" y="1257225"/>
            <a:ext cx="2759625" cy="3530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Thoughts</a:t>
            </a:r>
            <a:endParaRPr/>
          </a:p>
        </p:txBody>
      </p:sp>
      <p:sp>
        <p:nvSpPr>
          <p:cNvPr id="241" name="Google Shape;241;p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After finalizing the microphones on our PCBs, we are going to move on to developing code to perform environmental noise cancellation to improve the quality of our data. </a:t>
            </a:r>
            <a:endParaRPr sz="1400"/>
          </a:p>
          <a:p>
            <a:pPr indent="0" lvl="0" marL="0" rtl="0" algn="l">
              <a:spcBef>
                <a:spcPts val="1600"/>
              </a:spcBef>
              <a:spcAft>
                <a:spcPts val="0"/>
              </a:spcAft>
              <a:buNone/>
            </a:pPr>
            <a:r>
              <a:rPr lang="en" sz="1400"/>
              <a:t>In terms of analysis, now that we can identify the peaks on our waveform, we can start working on identifying any abnormal sounds based on field data. </a:t>
            </a:r>
            <a:endParaRPr sz="1400"/>
          </a:p>
          <a:p>
            <a:pPr indent="0" lvl="0" marL="0" rtl="0" algn="l">
              <a:spcBef>
                <a:spcPts val="1600"/>
              </a:spcBef>
              <a:spcAft>
                <a:spcPts val="0"/>
              </a:spcAft>
              <a:buNone/>
            </a:pPr>
            <a:r>
              <a:rPr lang="en" sz="1400"/>
              <a:t>We plan to start  testing on cows for gastric sounds and see if our project is feasible.</a:t>
            </a:r>
            <a:endParaRPr sz="1400"/>
          </a:p>
          <a:p>
            <a:pPr indent="0" lvl="0" marL="0" rtl="0" algn="l">
              <a:spcBef>
                <a:spcPts val="1600"/>
              </a:spcBef>
              <a:spcAft>
                <a:spcPts val="1600"/>
              </a:spcAft>
              <a:buNone/>
            </a:pPr>
            <a:r>
              <a:rPr lang="en" sz="1400"/>
              <a:t>Perhaps the biggest issue we are faced with is whether or not the microphone we are currently using can properly pick up on the low frequencies that we are trying to observe. This is why we are considering this project to be a “feasibility study.” However, Dr. McCann confirmed that a standard stethoscope can be used to hear ruminal contractions, so this project has promise!</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47" name="Google Shape;247;p3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Ruckebusch, Y. “Motility of the Gastro-Intestinal Tract”</a:t>
            </a:r>
            <a:endParaRPr sz="1400"/>
          </a:p>
          <a:p>
            <a:pPr indent="0" lvl="0" marL="0" rtl="0" algn="l">
              <a:spcBef>
                <a:spcPts val="1600"/>
              </a:spcBef>
              <a:spcAft>
                <a:spcPts val="0"/>
              </a:spcAft>
              <a:buNone/>
            </a:pPr>
            <a:r>
              <a:rPr lang="en" sz="1400" u="sng">
                <a:solidFill>
                  <a:schemeClr val="hlink"/>
                </a:solidFill>
                <a:latin typeface="Arial"/>
                <a:ea typeface="Arial"/>
                <a:cs typeface="Arial"/>
                <a:sym typeface="Arial"/>
                <a:hlinkClick r:id="rId3"/>
              </a:rPr>
              <a:t>http://librosa.github.io/librosa/feature.html</a:t>
            </a:r>
            <a:endParaRPr sz="1400"/>
          </a:p>
          <a:p>
            <a:pPr indent="0" lvl="0" marL="0" rtl="0" algn="l">
              <a:spcBef>
                <a:spcPts val="1600"/>
              </a:spcBef>
              <a:spcAft>
                <a:spcPts val="0"/>
              </a:spcAft>
              <a:buNone/>
            </a:pPr>
            <a:r>
              <a:rPr lang="en" sz="1400" u="sng">
                <a:solidFill>
                  <a:schemeClr val="hlink"/>
                </a:solidFill>
                <a:latin typeface="Arial"/>
                <a:ea typeface="Arial"/>
                <a:cs typeface="Arial"/>
                <a:sym typeface="Arial"/>
                <a:hlinkClick r:id="rId4"/>
              </a:rPr>
              <a:t>https://www.scipy.org/docs.html</a:t>
            </a:r>
            <a:endParaRPr sz="1400"/>
          </a:p>
          <a:p>
            <a:pPr indent="0" lvl="0" marL="0" rtl="0" algn="l">
              <a:spcBef>
                <a:spcPts val="1600"/>
              </a:spcBef>
              <a:spcAft>
                <a:spcPts val="1600"/>
              </a:spcAft>
              <a:buNone/>
            </a:pPr>
            <a:r>
              <a:rPr lang="en" sz="1400" u="sng">
                <a:solidFill>
                  <a:schemeClr val="hlink"/>
                </a:solidFill>
                <a:latin typeface="Arial"/>
                <a:ea typeface="Arial"/>
                <a:cs typeface="Arial"/>
                <a:sym typeface="Arial"/>
                <a:hlinkClick r:id="rId5"/>
              </a:rPr>
              <a:t>https://medium.com/@almeidneto/sound-pattern-recognition-with-python-9aff69edce5d</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(1)</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Our group wants to measure the ruminal (stomach) contractions of large cattle.</a:t>
            </a:r>
            <a:endParaRPr sz="1400"/>
          </a:p>
          <a:p>
            <a:pPr indent="0" lvl="0" marL="0" rtl="0" algn="l">
              <a:spcBef>
                <a:spcPts val="1600"/>
              </a:spcBef>
              <a:spcAft>
                <a:spcPts val="0"/>
              </a:spcAft>
              <a:buNone/>
            </a:pPr>
            <a:r>
              <a:rPr lang="en" sz="1400"/>
              <a:t>We are looking for irregular patterns in the pressures/frequencies of these contractions in order to determine if a cow has an ailment or malformity.</a:t>
            </a:r>
            <a:endParaRPr sz="1400"/>
          </a:p>
          <a:p>
            <a:pPr indent="0" lvl="0" marL="0" rtl="0" algn="l">
              <a:spcBef>
                <a:spcPts val="1600"/>
              </a:spcBef>
              <a:spcAft>
                <a:spcPts val="0"/>
              </a:spcAft>
              <a:buNone/>
            </a:pPr>
            <a:r>
              <a:rPr lang="en" sz="1400"/>
              <a:t>Alternative methods to monitor the inner workings of a cow’s digestive system are costly and quite invasive (e.g. one method involves cutting out a massive hole in the cow’s side in order to access the stomach).</a:t>
            </a:r>
            <a:endParaRPr sz="1400"/>
          </a:p>
          <a:p>
            <a:pPr indent="0" lvl="0" marL="0" rtl="0" algn="l">
              <a:spcBef>
                <a:spcPts val="1600"/>
              </a:spcBef>
              <a:spcAft>
                <a:spcPts val="1600"/>
              </a:spcAft>
              <a:buNone/>
            </a:pPr>
            <a:r>
              <a:rPr lang="en" sz="1400"/>
              <a:t>Our electronic veterinary stethoscope will hopefully have the potential to serve as an inexpensive, non-invasive instrument for pinpointing whether or not steer are suffering from an illness of some sort.</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(2)</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All cows have a four-compartment stomach, part of which is known as the rumen.</a:t>
            </a:r>
            <a:endParaRPr sz="1400"/>
          </a:p>
          <a:p>
            <a:pPr indent="0" lvl="0" marL="0" rtl="0" algn="l">
              <a:spcBef>
                <a:spcPts val="1600"/>
              </a:spcBef>
              <a:spcAft>
                <a:spcPts val="0"/>
              </a:spcAft>
              <a:buNone/>
            </a:pPr>
            <a:r>
              <a:rPr lang="en" sz="1400"/>
              <a:t>The rumen is where bacteria and other microorganisms reside, basically serving as a large fermentation vat where fibrous food and liquid constantly churn and mix.</a:t>
            </a:r>
            <a:endParaRPr sz="1400"/>
          </a:p>
          <a:p>
            <a:pPr indent="0" lvl="0" marL="0" rtl="0" algn="l">
              <a:spcBef>
                <a:spcPts val="1600"/>
              </a:spcBef>
              <a:spcAft>
                <a:spcPts val="0"/>
              </a:spcAft>
              <a:buNone/>
            </a:pPr>
            <a:r>
              <a:rPr lang="en" sz="1400"/>
              <a:t>Microbes in the rumen help break down feedstuff to aid in the digestive process.</a:t>
            </a:r>
            <a:endParaRPr sz="1400"/>
          </a:p>
          <a:p>
            <a:pPr indent="0" lvl="0" marL="0" rtl="0" algn="l">
              <a:spcBef>
                <a:spcPts val="1600"/>
              </a:spcBef>
              <a:spcAft>
                <a:spcPts val="1600"/>
              </a:spcAft>
              <a:buNone/>
            </a:pPr>
            <a:r>
              <a:rPr lang="en" sz="1400"/>
              <a:t>An irregular pattern of ruminal contractions would suggest that the cow is perhaps ill and could potentially result in an increase in its overall methane production, which obviously would be detrimental to the environment.</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16"/>
          <p:cNvPicPr preferRelativeResize="0"/>
          <p:nvPr/>
        </p:nvPicPr>
        <p:blipFill>
          <a:blip r:embed="rId3">
            <a:alphaModFix/>
          </a:blip>
          <a:stretch>
            <a:fillRect/>
          </a:stretch>
        </p:blipFill>
        <p:spPr>
          <a:xfrm>
            <a:off x="369675" y="128575"/>
            <a:ext cx="4042451" cy="4886327"/>
          </a:xfrm>
          <a:prstGeom prst="rect">
            <a:avLst/>
          </a:prstGeom>
          <a:noFill/>
          <a:ln>
            <a:noFill/>
          </a:ln>
        </p:spPr>
      </p:pic>
      <p:pic>
        <p:nvPicPr>
          <p:cNvPr id="153" name="Google Shape;153;p16"/>
          <p:cNvPicPr preferRelativeResize="0"/>
          <p:nvPr/>
        </p:nvPicPr>
        <p:blipFill>
          <a:blip r:embed="rId4">
            <a:alphaModFix/>
          </a:blip>
          <a:stretch>
            <a:fillRect/>
          </a:stretch>
        </p:blipFill>
        <p:spPr>
          <a:xfrm>
            <a:off x="4501687" y="128575"/>
            <a:ext cx="4525425" cy="2545550"/>
          </a:xfrm>
          <a:prstGeom prst="rect">
            <a:avLst/>
          </a:prstGeom>
          <a:noFill/>
          <a:ln>
            <a:noFill/>
          </a:ln>
        </p:spPr>
      </p:pic>
      <p:sp>
        <p:nvSpPr>
          <p:cNvPr id="154" name="Google Shape;154;p16"/>
          <p:cNvSpPr txBox="1"/>
          <p:nvPr/>
        </p:nvSpPr>
        <p:spPr>
          <a:xfrm>
            <a:off x="4743150" y="3002550"/>
            <a:ext cx="4042500" cy="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55" name="Google Shape;155;p16"/>
          <p:cNvSpPr txBox="1"/>
          <p:nvPr/>
        </p:nvSpPr>
        <p:spPr>
          <a:xfrm>
            <a:off x="5073875" y="2863300"/>
            <a:ext cx="34725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56" name="Google Shape;156;p16"/>
          <p:cNvSpPr txBox="1"/>
          <p:nvPr/>
        </p:nvSpPr>
        <p:spPr>
          <a:xfrm>
            <a:off x="4838900" y="2863300"/>
            <a:ext cx="3864000" cy="94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CCCC"/>
                </a:solidFill>
                <a:latin typeface="Lato"/>
                <a:ea typeface="Lato"/>
                <a:cs typeface="Lato"/>
                <a:sym typeface="Lato"/>
              </a:rPr>
              <a:t>Cannulated cows: This research method of studying the rumen is highly invasive and costly since a proper surgery needs to be done. Furthermore, it is not practical for studying a huge number of animals.</a:t>
            </a:r>
            <a:endParaRPr sz="1200">
              <a:solidFill>
                <a:srgbClr val="CCCCCC"/>
              </a:solidFill>
              <a:latin typeface="Lato"/>
              <a:ea typeface="Lato"/>
              <a:cs typeface="Lato"/>
              <a:sym typeface="Lato"/>
            </a:endParaRPr>
          </a:p>
        </p:txBody>
      </p:sp>
      <p:sp>
        <p:nvSpPr>
          <p:cNvPr id="157" name="Google Shape;157;p16"/>
          <p:cNvSpPr txBox="1"/>
          <p:nvPr/>
        </p:nvSpPr>
        <p:spPr>
          <a:xfrm>
            <a:off x="4751875" y="4255800"/>
            <a:ext cx="2932800" cy="55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CCCC"/>
                </a:solidFill>
                <a:latin typeface="Lato"/>
                <a:ea typeface="Lato"/>
                <a:cs typeface="Lato"/>
                <a:sym typeface="Lato"/>
              </a:rPr>
              <a:t>A snapshot from the research paper we were given.</a:t>
            </a:r>
            <a:endParaRPr sz="1200">
              <a:solidFill>
                <a:srgbClr val="CCCCCC"/>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Instrumentation</a:t>
            </a:r>
            <a:endParaRPr/>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of our breadboards and PCBs house the following components…</a:t>
            </a:r>
            <a:endParaRPr/>
          </a:p>
          <a:p>
            <a:pPr indent="-311150" lvl="0" marL="457200" rtl="0" algn="l">
              <a:spcBef>
                <a:spcPts val="1600"/>
              </a:spcBef>
              <a:spcAft>
                <a:spcPts val="0"/>
              </a:spcAft>
              <a:buSzPts val="1300"/>
              <a:buChar char="●"/>
            </a:pPr>
            <a:r>
              <a:rPr lang="en"/>
              <a:t>Keypad (for interacting with the system)</a:t>
            </a:r>
            <a:endParaRPr/>
          </a:p>
          <a:p>
            <a:pPr indent="-311150" lvl="0" marL="457200" rtl="0" algn="l">
              <a:spcBef>
                <a:spcPts val="0"/>
              </a:spcBef>
              <a:spcAft>
                <a:spcPts val="0"/>
              </a:spcAft>
              <a:buSzPts val="1300"/>
              <a:buChar char="●"/>
            </a:pPr>
            <a:r>
              <a:rPr lang="en"/>
              <a:t>LCD (for displaying results)</a:t>
            </a:r>
            <a:endParaRPr/>
          </a:p>
          <a:p>
            <a:pPr indent="-311150" lvl="0" marL="457200" rtl="0" algn="l">
              <a:spcBef>
                <a:spcPts val="0"/>
              </a:spcBef>
              <a:spcAft>
                <a:spcPts val="0"/>
              </a:spcAft>
              <a:buSzPts val="1300"/>
              <a:buChar char="●"/>
            </a:pPr>
            <a:r>
              <a:rPr lang="en"/>
              <a:t>BME680 (for measuring temperature and pressure)</a:t>
            </a:r>
            <a:endParaRPr/>
          </a:p>
          <a:p>
            <a:pPr indent="-311150" lvl="0" marL="457200" rtl="0" algn="l">
              <a:spcBef>
                <a:spcPts val="0"/>
              </a:spcBef>
              <a:spcAft>
                <a:spcPts val="0"/>
              </a:spcAft>
              <a:buSzPts val="1300"/>
              <a:buChar char="●"/>
            </a:pPr>
            <a:r>
              <a:rPr lang="en"/>
              <a:t>Adafruit Electret Microphone (for measuring and recording sounds)</a:t>
            </a:r>
            <a:endParaRPr/>
          </a:p>
          <a:p>
            <a:pPr indent="-298450" lvl="1" marL="914400" rtl="0" algn="l">
              <a:spcBef>
                <a:spcPts val="0"/>
              </a:spcBef>
              <a:spcAft>
                <a:spcPts val="0"/>
              </a:spcAft>
              <a:buSzPts val="1100"/>
              <a:buChar char="○"/>
            </a:pPr>
            <a:r>
              <a:rPr lang="en"/>
              <a:t>This is the most important instrument in our case!</a:t>
            </a:r>
            <a:endParaRPr/>
          </a:p>
          <a:p>
            <a:pPr indent="-311150" lvl="0" marL="457200" rtl="0" algn="l">
              <a:spcBef>
                <a:spcPts val="0"/>
              </a:spcBef>
              <a:spcAft>
                <a:spcPts val="0"/>
              </a:spcAft>
              <a:buSzPts val="1300"/>
              <a:buChar char="●"/>
            </a:pPr>
            <a:r>
              <a:rPr lang="en"/>
              <a:t>INA219 Current Sensor (for determining the longevity  of our batteries)</a:t>
            </a:r>
            <a:endParaRPr/>
          </a:p>
          <a:p>
            <a:pPr indent="-311150" lvl="0" marL="457200" rtl="0" algn="l">
              <a:spcBef>
                <a:spcPts val="0"/>
              </a:spcBef>
              <a:spcAft>
                <a:spcPts val="0"/>
              </a:spcAft>
              <a:buSzPts val="1300"/>
              <a:buChar char="●"/>
            </a:pPr>
            <a:r>
              <a:rPr lang="en"/>
              <a:t>RTC (for timekeeping purposes)</a:t>
            </a:r>
            <a:endParaRPr/>
          </a:p>
          <a:p>
            <a:pPr indent="-311150" lvl="0" marL="457200" rtl="0" algn="l">
              <a:spcBef>
                <a:spcPts val="0"/>
              </a:spcBef>
              <a:spcAft>
                <a:spcPts val="0"/>
              </a:spcAft>
              <a:buSzPts val="1300"/>
              <a:buChar char="●"/>
            </a:pPr>
            <a:r>
              <a:rPr lang="en"/>
              <a:t>MicroSD Card (for creating audio binary files from the microphone and other files to keep track of extraneous data such as the time, temperature, etc. while collecting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Acquisition</a:t>
            </a:r>
            <a:endParaRPr/>
          </a:p>
        </p:txBody>
      </p:sp>
      <p:sp>
        <p:nvSpPr>
          <p:cNvPr id="169" name="Google Shape;169;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(tentative) plan for data acquisition is to utilize TWO microphones.</a:t>
            </a:r>
            <a:endParaRPr/>
          </a:p>
          <a:p>
            <a:pPr indent="0" lvl="0" marL="0" rtl="0" algn="l">
              <a:spcBef>
                <a:spcPts val="1600"/>
              </a:spcBef>
              <a:spcAft>
                <a:spcPts val="0"/>
              </a:spcAft>
              <a:buNone/>
            </a:pPr>
            <a:r>
              <a:rPr lang="en"/>
              <a:t>Because the noises we are monitoring are at such a low frequency, we need to block out as much background noise and static as we can in order to ensure that our results are as clear as possible.</a:t>
            </a:r>
            <a:endParaRPr/>
          </a:p>
          <a:p>
            <a:pPr indent="0" lvl="0" marL="0" rtl="0" algn="l">
              <a:spcBef>
                <a:spcPts val="1600"/>
              </a:spcBef>
              <a:spcAft>
                <a:spcPts val="0"/>
              </a:spcAft>
              <a:buNone/>
            </a:pPr>
            <a:r>
              <a:rPr lang="en"/>
              <a:t>To accomplish this, we are hoping to write a binary file that subtracts out the ambient noise using the secondary microphone (the one that will NOT be listening for contractions).</a:t>
            </a:r>
            <a:endParaRPr/>
          </a:p>
          <a:p>
            <a:pPr indent="0" lvl="0" marL="0" rtl="0" algn="l">
              <a:spcBef>
                <a:spcPts val="1600"/>
              </a:spcBef>
              <a:spcAft>
                <a:spcPts val="1600"/>
              </a:spcAft>
              <a:buNone/>
            </a:pPr>
            <a:r>
              <a:rPr lang="en"/>
              <a:t>We plan to collect data for 10-15 minutes for multiple cows. The reason for such a long time window is so that we can hopefully establish some sort of “pattern” of the major contractions since those typically occur every 1-2 minutes.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Stethoscope Designs (Conical)</a:t>
            </a:r>
            <a:endParaRPr/>
          </a:p>
        </p:txBody>
      </p:sp>
      <p:pic>
        <p:nvPicPr>
          <p:cNvPr id="175" name="Google Shape;175;p19"/>
          <p:cNvPicPr preferRelativeResize="0"/>
          <p:nvPr/>
        </p:nvPicPr>
        <p:blipFill>
          <a:blip r:embed="rId3">
            <a:alphaModFix/>
          </a:blip>
          <a:stretch>
            <a:fillRect/>
          </a:stretch>
        </p:blipFill>
        <p:spPr>
          <a:xfrm>
            <a:off x="2065813" y="1307850"/>
            <a:ext cx="5012386" cy="357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Breadboards</a:t>
            </a:r>
            <a:endParaRPr/>
          </a:p>
        </p:txBody>
      </p:sp>
      <p:sp>
        <p:nvSpPr>
          <p:cNvPr id="181" name="Google Shape;181;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Breadboard is complete and could (hypothetically) be used to collect data.</a:t>
            </a:r>
            <a:endParaRPr/>
          </a:p>
          <a:p>
            <a:pPr indent="0" lvl="0" marL="0" rtl="0" algn="l">
              <a:spcBef>
                <a:spcPts val="1600"/>
              </a:spcBef>
              <a:spcAft>
                <a:spcPts val="0"/>
              </a:spcAft>
              <a:buNone/>
            </a:pPr>
            <a:r>
              <a:rPr lang="en"/>
              <a:t>Divya: Breadboard is complete as well. </a:t>
            </a:r>
            <a:endParaRPr/>
          </a:p>
          <a:p>
            <a:pPr indent="0" lvl="0" marL="0" rtl="0" algn="l">
              <a:spcBef>
                <a:spcPts val="1600"/>
              </a:spcBef>
              <a:spcAft>
                <a:spcPts val="1600"/>
              </a:spcAft>
              <a:buNone/>
            </a:pPr>
            <a:r>
              <a:rPr lang="en"/>
              <a:t>Yaashnaa: Breadboard is complete as well.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PCBs</a:t>
            </a:r>
            <a:endParaRPr/>
          </a:p>
        </p:txBody>
      </p:sp>
      <p:sp>
        <p:nvSpPr>
          <p:cNvPr id="187" name="Google Shape;187;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PCB is complete and ready to be used to collect data in the field.</a:t>
            </a:r>
            <a:endParaRPr/>
          </a:p>
          <a:p>
            <a:pPr indent="0" lvl="0" marL="0" rtl="0" algn="l">
              <a:spcBef>
                <a:spcPts val="1600"/>
              </a:spcBef>
              <a:spcAft>
                <a:spcPts val="0"/>
              </a:spcAft>
              <a:buNone/>
            </a:pPr>
            <a:r>
              <a:rPr lang="en"/>
              <a:t>Divya: Need to attach microphone(s) and capacitors.</a:t>
            </a:r>
            <a:endParaRPr/>
          </a:p>
          <a:p>
            <a:pPr indent="0" lvl="0" marL="0" rtl="0" algn="l">
              <a:spcBef>
                <a:spcPts val="1600"/>
              </a:spcBef>
              <a:spcAft>
                <a:spcPts val="1600"/>
              </a:spcAft>
              <a:buNone/>
            </a:pPr>
            <a:r>
              <a:rPr lang="en"/>
              <a:t>Yaashnaa: PCB is complete but need to use it to collect 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