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11407e5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11407e5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11407e5c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11407e5c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811407e5c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11407e5c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811407e5c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11407e5c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811407e5c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11407e5c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11407e5c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11407e5c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11407e5c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11407e5c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11407e5c1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11407e5c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811407e5c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11407e5c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811407e5c1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11407e5c1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811407e5c1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11407e5c1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811407e5c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11407e5c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11407e5c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11407e5c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Group 5 Progress Report</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Jack Williams, David Gao, Chang Liu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Run Plan - Testing</a:t>
            </a:r>
            <a:endParaRPr/>
          </a:p>
        </p:txBody>
      </p:sp>
      <p:sp>
        <p:nvSpPr>
          <p:cNvPr id="141" name="Google Shape;141;p2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Several test runs have been conducted, including at least two using the breadboard and at least one using the PCB.</a:t>
            </a:r>
            <a:endParaRPr/>
          </a:p>
          <a:p>
            <a:pPr indent="-342900" lvl="0" marL="457200" rtl="0" algn="l">
              <a:spcBef>
                <a:spcPts val="0"/>
              </a:spcBef>
              <a:spcAft>
                <a:spcPts val="0"/>
              </a:spcAft>
              <a:buSzPts val="1800"/>
              <a:buChar char="●"/>
            </a:pPr>
            <a:r>
              <a:rPr lang="en"/>
              <a:t>More tests will be performed next week, including indoor and outdoor settings.</a:t>
            </a:r>
            <a:endParaRPr/>
          </a:p>
          <a:p>
            <a:pPr indent="-342900" lvl="0" marL="457200" rtl="0" algn="l">
              <a:spcBef>
                <a:spcPts val="0"/>
              </a:spcBef>
              <a:spcAft>
                <a:spcPts val="0"/>
              </a:spcAft>
              <a:buSzPts val="1800"/>
              <a:buChar char="●"/>
            </a:pPr>
            <a:r>
              <a:rPr lang="en"/>
              <a:t>The system is fully functioning. Except a few software issues uncovered in the first test run, no other issues have been discovered during the test runs.</a:t>
            </a:r>
            <a:endParaRPr/>
          </a:p>
          <a:p>
            <a:pPr indent="-342900" lvl="0" marL="457200" rtl="0" algn="l">
              <a:spcBef>
                <a:spcPts val="0"/>
              </a:spcBef>
              <a:spcAft>
                <a:spcPts val="0"/>
              </a:spcAft>
              <a:buSzPts val="1800"/>
              <a:buChar char="●"/>
            </a:pPr>
            <a:r>
              <a:rPr lang="en"/>
              <a:t>(Though there are hardware issues that emerged outside of test runs, e.g., Jack’s PCB was not functioning at first due to a faulty Arduino board.)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Run Plan - Follow Through</a:t>
            </a:r>
            <a:endParaRPr/>
          </a:p>
        </p:txBody>
      </p:sp>
      <p:sp>
        <p:nvSpPr>
          <p:cNvPr id="147" name="Google Shape;147;p2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will be collecting baseline room data to first compare all of our results to</a:t>
            </a:r>
            <a:endParaRPr/>
          </a:p>
          <a:p>
            <a:pPr indent="-342900" lvl="0" marL="457200" rtl="0" algn="l">
              <a:spcBef>
                <a:spcPts val="0"/>
              </a:spcBef>
              <a:spcAft>
                <a:spcPts val="0"/>
              </a:spcAft>
              <a:buSzPts val="1800"/>
              <a:buChar char="●"/>
            </a:pPr>
            <a:r>
              <a:rPr lang="en"/>
              <a:t>We will be working with Bevier Cafe Kitchen Manager Carter Phillips to collect data from </a:t>
            </a:r>
            <a:r>
              <a:rPr lang="en"/>
              <a:t>their</a:t>
            </a:r>
            <a:r>
              <a:rPr lang="en"/>
              <a:t> commercial kitchen</a:t>
            </a:r>
            <a:endParaRPr/>
          </a:p>
          <a:p>
            <a:pPr indent="-317500" lvl="1" marL="914400" rtl="0" algn="l">
              <a:spcBef>
                <a:spcPts val="0"/>
              </a:spcBef>
              <a:spcAft>
                <a:spcPts val="0"/>
              </a:spcAft>
              <a:buSzPts val="1400"/>
              <a:buChar char="○"/>
            </a:pPr>
            <a:r>
              <a:rPr lang="en"/>
              <a:t>We are hoping for 3 1-2 hour sessions in Bevier Cafe</a:t>
            </a:r>
            <a:endParaRPr/>
          </a:p>
          <a:p>
            <a:pPr indent="-317500" lvl="1" marL="914400" rtl="0" algn="l">
              <a:spcBef>
                <a:spcPts val="0"/>
              </a:spcBef>
              <a:spcAft>
                <a:spcPts val="0"/>
              </a:spcAft>
              <a:buSzPts val="1400"/>
              <a:buChar char="○"/>
            </a:pPr>
            <a:r>
              <a:rPr lang="en"/>
              <a:t>They have many different cooking areas that we can take data from (Fry station, Bakery, etc.)</a:t>
            </a:r>
            <a:endParaRPr/>
          </a:p>
          <a:p>
            <a:pPr indent="-342900" lvl="0" marL="457200" rtl="0" algn="l">
              <a:spcBef>
                <a:spcPts val="0"/>
              </a:spcBef>
              <a:spcAft>
                <a:spcPts val="0"/>
              </a:spcAft>
              <a:buSzPts val="1800"/>
              <a:buChar char="●"/>
            </a:pPr>
            <a:r>
              <a:rPr lang="en"/>
              <a:t>We will be doing a series of home cooks(Full Meal) to collect data from different cooking methods </a:t>
            </a:r>
            <a:endParaRPr/>
          </a:p>
          <a:p>
            <a:pPr indent="-317500" lvl="1" marL="914400" rtl="0" algn="l">
              <a:spcBef>
                <a:spcPts val="0"/>
              </a:spcBef>
              <a:spcAft>
                <a:spcPts val="0"/>
              </a:spcAft>
              <a:buSzPts val="1400"/>
              <a:buChar char="○"/>
            </a:pPr>
            <a:r>
              <a:rPr lang="en"/>
              <a:t>(as well as cooking a menu item from Bevier to compare commercial and home kitchens)</a:t>
            </a:r>
            <a:endParaRPr/>
          </a:p>
          <a:p>
            <a:pPr indent="-342900" lvl="0" marL="457200" rtl="0" algn="l">
              <a:spcBef>
                <a:spcPts val="0"/>
              </a:spcBef>
              <a:spcAft>
                <a:spcPts val="0"/>
              </a:spcAft>
              <a:buSzPts val="1800"/>
              <a:buChar char="●"/>
            </a:pPr>
            <a:r>
              <a:rPr lang="en"/>
              <a:t>It is imperative we keep a journal of events while we are recording data</a:t>
            </a:r>
            <a:endParaRPr/>
          </a:p>
          <a:p>
            <a:pPr indent="0" lvl="0" marL="0" rtl="0" algn="l">
              <a:spcBef>
                <a:spcPts val="1600"/>
              </a:spcBef>
              <a:spcAft>
                <a:spcPts val="1600"/>
              </a:spcAft>
              <a:buNone/>
            </a:pPr>
            <a:r>
              <a:t/>
            </a:r>
            <a:endParaRPr/>
          </a:p>
        </p:txBody>
      </p:sp>
      <p:pic>
        <p:nvPicPr>
          <p:cNvPr descr="Bevier Cafe" id="148" name="Google Shape;148;p23"/>
          <p:cNvPicPr preferRelativeResize="0"/>
          <p:nvPr/>
        </p:nvPicPr>
        <p:blipFill>
          <a:blip r:embed="rId3">
            <a:alphaModFix/>
          </a:blip>
          <a:stretch>
            <a:fillRect/>
          </a:stretch>
        </p:blipFill>
        <p:spPr>
          <a:xfrm>
            <a:off x="5706375" y="482400"/>
            <a:ext cx="2800350" cy="657225"/>
          </a:xfrm>
          <a:prstGeom prst="rect">
            <a:avLst/>
          </a:prstGeom>
          <a:noFill/>
          <a:ln>
            <a:noFill/>
          </a:ln>
        </p:spPr>
      </p:pic>
      <p:pic>
        <p:nvPicPr>
          <p:cNvPr descr="Image result for commercial kitchen" id="149" name="Google Shape;149;p23"/>
          <p:cNvPicPr preferRelativeResize="0"/>
          <p:nvPr/>
        </p:nvPicPr>
        <p:blipFill>
          <a:blip r:embed="rId4">
            <a:alphaModFix/>
          </a:blip>
          <a:stretch>
            <a:fillRect/>
          </a:stretch>
        </p:blipFill>
        <p:spPr>
          <a:xfrm>
            <a:off x="1132825" y="3967375"/>
            <a:ext cx="1259600" cy="899725"/>
          </a:xfrm>
          <a:prstGeom prst="rect">
            <a:avLst/>
          </a:prstGeom>
          <a:noFill/>
          <a:ln>
            <a:noFill/>
          </a:ln>
        </p:spPr>
      </p:pic>
      <p:sp>
        <p:nvSpPr>
          <p:cNvPr id="150" name="Google Shape;150;p23"/>
          <p:cNvSpPr txBox="1"/>
          <p:nvPr/>
        </p:nvSpPr>
        <p:spPr>
          <a:xfrm>
            <a:off x="2610450" y="4179525"/>
            <a:ext cx="499500" cy="3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V.S.</a:t>
            </a:r>
            <a:endParaRPr>
              <a:latin typeface="Roboto"/>
              <a:ea typeface="Roboto"/>
              <a:cs typeface="Roboto"/>
              <a:sym typeface="Roboto"/>
            </a:endParaRPr>
          </a:p>
        </p:txBody>
      </p:sp>
      <p:pic>
        <p:nvPicPr>
          <p:cNvPr descr="Image result for home kitchen" id="151" name="Google Shape;151;p23"/>
          <p:cNvPicPr preferRelativeResize="0"/>
          <p:nvPr/>
        </p:nvPicPr>
        <p:blipFill>
          <a:blip r:embed="rId5">
            <a:alphaModFix/>
          </a:blip>
          <a:stretch>
            <a:fillRect/>
          </a:stretch>
        </p:blipFill>
        <p:spPr>
          <a:xfrm>
            <a:off x="3243750" y="3967375"/>
            <a:ext cx="1349567" cy="899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Analysis</a:t>
            </a:r>
            <a:endParaRPr/>
          </a:p>
        </p:txBody>
      </p:sp>
      <p:sp>
        <p:nvSpPr>
          <p:cNvPr id="157" name="Google Shape;157;p2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plan on exploring the particulate reading v.s. Time for our analysis</a:t>
            </a:r>
            <a:endParaRPr/>
          </a:p>
          <a:p>
            <a:pPr indent="-342900" lvl="0" marL="457200" rtl="0" algn="l">
              <a:spcBef>
                <a:spcPts val="0"/>
              </a:spcBef>
              <a:spcAft>
                <a:spcPts val="0"/>
              </a:spcAft>
              <a:buSzPts val="1800"/>
              <a:buChar char="●"/>
            </a:pPr>
            <a:r>
              <a:rPr lang="en"/>
              <a:t>Using the tools numpy, pandas, and matplotlib we: </a:t>
            </a:r>
            <a:endParaRPr/>
          </a:p>
          <a:p>
            <a:pPr indent="-317500" lvl="1" marL="914400" rtl="0" algn="l">
              <a:spcBef>
                <a:spcPts val="0"/>
              </a:spcBef>
              <a:spcAft>
                <a:spcPts val="0"/>
              </a:spcAft>
              <a:buSzPts val="1400"/>
              <a:buChar char="○"/>
            </a:pPr>
            <a:r>
              <a:rPr lang="en"/>
              <a:t>load data in from the SD Card</a:t>
            </a:r>
            <a:endParaRPr/>
          </a:p>
          <a:p>
            <a:pPr indent="-317500" lvl="1" marL="914400" rtl="0" algn="l">
              <a:spcBef>
                <a:spcPts val="0"/>
              </a:spcBef>
              <a:spcAft>
                <a:spcPts val="0"/>
              </a:spcAft>
              <a:buSzPts val="1400"/>
              <a:buChar char="○"/>
            </a:pPr>
            <a:r>
              <a:rPr lang="en"/>
              <a:t>Plot the collected values against time</a:t>
            </a:r>
            <a:endParaRPr/>
          </a:p>
          <a:p>
            <a:pPr indent="-342900" lvl="0" marL="457200" rtl="0" algn="l">
              <a:spcBef>
                <a:spcPts val="0"/>
              </a:spcBef>
              <a:spcAft>
                <a:spcPts val="0"/>
              </a:spcAft>
              <a:buSzPts val="1800"/>
              <a:buChar char="●"/>
            </a:pPr>
            <a:r>
              <a:rPr lang="en"/>
              <a:t>Eventually we end up with many graphs that look like this:</a:t>
            </a:r>
            <a:endParaRPr/>
          </a:p>
        </p:txBody>
      </p:sp>
      <p:pic>
        <p:nvPicPr>
          <p:cNvPr id="158" name="Google Shape;158;p24"/>
          <p:cNvPicPr preferRelativeResize="0"/>
          <p:nvPr/>
        </p:nvPicPr>
        <p:blipFill>
          <a:blip r:embed="rId3">
            <a:alphaModFix/>
          </a:blip>
          <a:stretch>
            <a:fillRect/>
          </a:stretch>
        </p:blipFill>
        <p:spPr>
          <a:xfrm>
            <a:off x="2279725" y="2791873"/>
            <a:ext cx="2959600" cy="1914600"/>
          </a:xfrm>
          <a:prstGeom prst="rect">
            <a:avLst/>
          </a:prstGeom>
          <a:noFill/>
          <a:ln>
            <a:noFill/>
          </a:ln>
        </p:spPr>
      </p:pic>
      <p:sp>
        <p:nvSpPr>
          <p:cNvPr id="159" name="Google Shape;159;p24"/>
          <p:cNvSpPr txBox="1"/>
          <p:nvPr/>
        </p:nvSpPr>
        <p:spPr>
          <a:xfrm>
            <a:off x="935800" y="2842650"/>
            <a:ext cx="1681800" cy="2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Roboto"/>
                <a:ea typeface="Roboto"/>
                <a:cs typeface="Roboto"/>
                <a:sym typeface="Roboto"/>
              </a:rPr>
              <a:t>PM &gt; 2.5 (Particles/0.1L)</a:t>
            </a:r>
            <a:endParaRPr sz="900">
              <a:latin typeface="Roboto"/>
              <a:ea typeface="Roboto"/>
              <a:cs typeface="Roboto"/>
              <a:sym typeface="Roboto"/>
            </a:endParaRPr>
          </a:p>
        </p:txBody>
      </p:sp>
      <p:sp>
        <p:nvSpPr>
          <p:cNvPr id="160" name="Google Shape;160;p24"/>
          <p:cNvSpPr txBox="1"/>
          <p:nvPr/>
        </p:nvSpPr>
        <p:spPr>
          <a:xfrm>
            <a:off x="5002775" y="4568875"/>
            <a:ext cx="1259400" cy="2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Roboto"/>
                <a:ea typeface="Roboto"/>
                <a:cs typeface="Roboto"/>
                <a:sym typeface="Roboto"/>
              </a:rPr>
              <a:t>Time</a:t>
            </a:r>
            <a:endParaRPr sz="900">
              <a:latin typeface="Roboto"/>
              <a:ea typeface="Roboto"/>
              <a:cs typeface="Roboto"/>
              <a:sym typeface="Roboto"/>
            </a:endParaRPr>
          </a:p>
        </p:txBody>
      </p:sp>
      <p:sp>
        <p:nvSpPr>
          <p:cNvPr id="161" name="Google Shape;161;p24"/>
          <p:cNvSpPr txBox="1"/>
          <p:nvPr/>
        </p:nvSpPr>
        <p:spPr>
          <a:xfrm>
            <a:off x="3278900" y="2630175"/>
            <a:ext cx="2336100" cy="1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Eraser Clap Test</a:t>
            </a:r>
            <a:endParaRPr sz="1200">
              <a:latin typeface="Roboto"/>
              <a:ea typeface="Roboto"/>
              <a:cs typeface="Roboto"/>
              <a:sym typeface="Roboto"/>
            </a:endParaRPr>
          </a:p>
        </p:txBody>
      </p:sp>
      <p:sp>
        <p:nvSpPr>
          <p:cNvPr id="162" name="Google Shape;162;p24"/>
          <p:cNvSpPr txBox="1"/>
          <p:nvPr/>
        </p:nvSpPr>
        <p:spPr>
          <a:xfrm>
            <a:off x="7141800" y="2279750"/>
            <a:ext cx="1927800" cy="1519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You can see from this test run that there is a clear </a:t>
            </a:r>
            <a:r>
              <a:rPr lang="en" u="sng">
                <a:latin typeface="Roboto"/>
                <a:ea typeface="Roboto"/>
                <a:cs typeface="Roboto"/>
                <a:sym typeface="Roboto"/>
              </a:rPr>
              <a:t>baseline</a:t>
            </a:r>
            <a:r>
              <a:rPr lang="en">
                <a:latin typeface="Roboto"/>
                <a:ea typeface="Roboto"/>
                <a:cs typeface="Roboto"/>
                <a:sym typeface="Roboto"/>
              </a:rPr>
              <a:t>, and after the erasers </a:t>
            </a:r>
            <a:r>
              <a:rPr lang="en" u="sng">
                <a:latin typeface="Roboto"/>
                <a:ea typeface="Roboto"/>
                <a:cs typeface="Roboto"/>
                <a:sym typeface="Roboto"/>
              </a:rPr>
              <a:t>stopped</a:t>
            </a:r>
            <a:r>
              <a:rPr lang="en">
                <a:latin typeface="Roboto"/>
                <a:ea typeface="Roboto"/>
                <a:cs typeface="Roboto"/>
                <a:sym typeface="Roboto"/>
              </a:rPr>
              <a:t> clapping, the reading returned to that </a:t>
            </a:r>
            <a:r>
              <a:rPr lang="en" u="sng">
                <a:latin typeface="Roboto"/>
                <a:ea typeface="Roboto"/>
                <a:cs typeface="Roboto"/>
                <a:sym typeface="Roboto"/>
              </a:rPr>
              <a:t>base value</a:t>
            </a:r>
            <a:r>
              <a:rPr lang="en">
                <a:latin typeface="Roboto"/>
                <a:ea typeface="Roboto"/>
                <a:cs typeface="Roboto"/>
                <a:sym typeface="Roboto"/>
              </a:rPr>
              <a:t>.</a:t>
            </a:r>
            <a:endParaRPr>
              <a:latin typeface="Roboto"/>
              <a:ea typeface="Roboto"/>
              <a:cs typeface="Roboto"/>
              <a:sym typeface="Roboto"/>
            </a:endParaRPr>
          </a:p>
        </p:txBody>
      </p:sp>
      <p:cxnSp>
        <p:nvCxnSpPr>
          <p:cNvPr id="163" name="Google Shape;163;p24"/>
          <p:cNvCxnSpPr/>
          <p:nvPr/>
        </p:nvCxnSpPr>
        <p:spPr>
          <a:xfrm flipH="1">
            <a:off x="3313975" y="2997450"/>
            <a:ext cx="4658100" cy="1414200"/>
          </a:xfrm>
          <a:prstGeom prst="straightConnector1">
            <a:avLst/>
          </a:prstGeom>
          <a:noFill/>
          <a:ln cap="flat" cmpd="sng" w="9525">
            <a:solidFill>
              <a:schemeClr val="dk2"/>
            </a:solidFill>
            <a:prstDash val="solid"/>
            <a:round/>
            <a:headEnd len="med" w="med" type="none"/>
            <a:tailEnd len="med" w="med" type="triangle"/>
          </a:ln>
        </p:spPr>
      </p:cxnSp>
      <p:cxnSp>
        <p:nvCxnSpPr>
          <p:cNvPr id="164" name="Google Shape;164;p24"/>
          <p:cNvCxnSpPr/>
          <p:nvPr/>
        </p:nvCxnSpPr>
        <p:spPr>
          <a:xfrm rot="10800000">
            <a:off x="4010575" y="2962300"/>
            <a:ext cx="3574500" cy="436200"/>
          </a:xfrm>
          <a:prstGeom prst="straightConnector1">
            <a:avLst/>
          </a:prstGeom>
          <a:noFill/>
          <a:ln cap="flat" cmpd="sng" w="9525">
            <a:solidFill>
              <a:schemeClr val="dk2"/>
            </a:solidFill>
            <a:prstDash val="solid"/>
            <a:round/>
            <a:headEnd len="med" w="med" type="none"/>
            <a:tailEnd len="med" w="med" type="triangle"/>
          </a:ln>
        </p:spPr>
      </p:cxnSp>
      <p:cxnSp>
        <p:nvCxnSpPr>
          <p:cNvPr id="165" name="Google Shape;165;p24"/>
          <p:cNvCxnSpPr/>
          <p:nvPr/>
        </p:nvCxnSpPr>
        <p:spPr>
          <a:xfrm flipH="1">
            <a:off x="4242700" y="3827725"/>
            <a:ext cx="3539400" cy="612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Analysis</a:t>
            </a:r>
            <a:endParaRPr/>
          </a:p>
        </p:txBody>
      </p:sp>
      <p:sp>
        <p:nvSpPr>
          <p:cNvPr id="171" name="Google Shape;171;p25"/>
          <p:cNvSpPr txBox="1"/>
          <p:nvPr>
            <p:ph idx="1" type="body"/>
          </p:nvPr>
        </p:nvSpPr>
        <p:spPr>
          <a:xfrm>
            <a:off x="311700" y="1229875"/>
            <a:ext cx="5943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These graphs are the basis we need for analysis...</a:t>
            </a:r>
            <a:endParaRPr/>
          </a:p>
          <a:p>
            <a:pPr indent="-342900" lvl="0" marL="457200" rtl="0" algn="l">
              <a:spcBef>
                <a:spcPts val="0"/>
              </a:spcBef>
              <a:spcAft>
                <a:spcPts val="0"/>
              </a:spcAft>
              <a:buSzPts val="1800"/>
              <a:buChar char="●"/>
            </a:pPr>
            <a:r>
              <a:rPr lang="en"/>
              <a:t>We can make them more useful to us</a:t>
            </a:r>
            <a:endParaRPr/>
          </a:p>
          <a:p>
            <a:pPr indent="-317500" lvl="1" marL="914400" rtl="0" algn="l">
              <a:spcBef>
                <a:spcPts val="0"/>
              </a:spcBef>
              <a:spcAft>
                <a:spcPts val="0"/>
              </a:spcAft>
              <a:buSzPts val="1400"/>
              <a:buChar char="○"/>
            </a:pPr>
            <a:r>
              <a:rPr lang="en"/>
              <a:t>Stack Plots</a:t>
            </a:r>
            <a:endParaRPr/>
          </a:p>
          <a:p>
            <a:pPr indent="-317500" lvl="1" marL="914400" rtl="0" algn="l">
              <a:spcBef>
                <a:spcPts val="0"/>
              </a:spcBef>
              <a:spcAft>
                <a:spcPts val="0"/>
              </a:spcAft>
              <a:buSzPts val="1400"/>
              <a:buChar char="○"/>
            </a:pPr>
            <a:r>
              <a:rPr lang="en"/>
              <a:t>Stream Graphs</a:t>
            </a:r>
            <a:endParaRPr/>
          </a:p>
          <a:p>
            <a:pPr indent="-342900" lvl="0" marL="457200" rtl="0" algn="l">
              <a:spcBef>
                <a:spcPts val="0"/>
              </a:spcBef>
              <a:spcAft>
                <a:spcPts val="0"/>
              </a:spcAft>
              <a:buSzPts val="1800"/>
              <a:buChar char="●"/>
            </a:pPr>
            <a:r>
              <a:rPr lang="en"/>
              <a:t>These will allow us to make better sense of the data</a:t>
            </a:r>
            <a:endParaRPr/>
          </a:p>
        </p:txBody>
      </p:sp>
      <p:pic>
        <p:nvPicPr>
          <p:cNvPr id="172" name="Google Shape;172;p25"/>
          <p:cNvPicPr preferRelativeResize="0"/>
          <p:nvPr/>
        </p:nvPicPr>
        <p:blipFill>
          <a:blip r:embed="rId3">
            <a:alphaModFix/>
          </a:blip>
          <a:stretch>
            <a:fillRect/>
          </a:stretch>
        </p:blipFill>
        <p:spPr>
          <a:xfrm>
            <a:off x="377975" y="2849675"/>
            <a:ext cx="2435500" cy="1763300"/>
          </a:xfrm>
          <a:prstGeom prst="rect">
            <a:avLst/>
          </a:prstGeom>
          <a:noFill/>
          <a:ln>
            <a:noFill/>
          </a:ln>
        </p:spPr>
      </p:pic>
      <p:pic>
        <p:nvPicPr>
          <p:cNvPr id="173" name="Google Shape;173;p25"/>
          <p:cNvPicPr preferRelativeResize="0"/>
          <p:nvPr/>
        </p:nvPicPr>
        <p:blipFill>
          <a:blip r:embed="rId4">
            <a:alphaModFix/>
          </a:blip>
          <a:stretch>
            <a:fillRect/>
          </a:stretch>
        </p:blipFill>
        <p:spPr>
          <a:xfrm>
            <a:off x="3398521" y="2849675"/>
            <a:ext cx="2591500" cy="1695750"/>
          </a:xfrm>
          <a:prstGeom prst="rect">
            <a:avLst/>
          </a:prstGeom>
          <a:noFill/>
          <a:ln>
            <a:noFill/>
          </a:ln>
        </p:spPr>
      </p:pic>
      <p:sp>
        <p:nvSpPr>
          <p:cNvPr id="174" name="Google Shape;174;p25"/>
          <p:cNvSpPr txBox="1"/>
          <p:nvPr/>
        </p:nvSpPr>
        <p:spPr>
          <a:xfrm>
            <a:off x="667000" y="4468025"/>
            <a:ext cx="2096700" cy="2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Stream Graph example</a:t>
            </a:r>
            <a:endParaRPr>
              <a:latin typeface="Roboto"/>
              <a:ea typeface="Roboto"/>
              <a:cs typeface="Roboto"/>
              <a:sym typeface="Roboto"/>
            </a:endParaRPr>
          </a:p>
        </p:txBody>
      </p:sp>
      <p:sp>
        <p:nvSpPr>
          <p:cNvPr id="175" name="Google Shape;175;p25"/>
          <p:cNvSpPr txBox="1"/>
          <p:nvPr/>
        </p:nvSpPr>
        <p:spPr>
          <a:xfrm>
            <a:off x="3602550" y="4390600"/>
            <a:ext cx="20967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Stack Plot we were able to </a:t>
            </a:r>
            <a:r>
              <a:rPr lang="en">
                <a:latin typeface="Roboto"/>
                <a:ea typeface="Roboto"/>
                <a:cs typeface="Roboto"/>
                <a:sym typeface="Roboto"/>
              </a:rPr>
              <a:t>generate</a:t>
            </a:r>
            <a:endParaRPr>
              <a:latin typeface="Roboto"/>
              <a:ea typeface="Roboto"/>
              <a:cs typeface="Roboto"/>
              <a:sym typeface="Roboto"/>
            </a:endParaRPr>
          </a:p>
        </p:txBody>
      </p:sp>
      <p:sp>
        <p:nvSpPr>
          <p:cNvPr id="176" name="Google Shape;176;p25"/>
          <p:cNvSpPr txBox="1"/>
          <p:nvPr/>
        </p:nvSpPr>
        <p:spPr>
          <a:xfrm>
            <a:off x="6395950" y="1238375"/>
            <a:ext cx="2591400" cy="2547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We still need an effective data </a:t>
            </a:r>
            <a:r>
              <a:rPr lang="en" sz="1800">
                <a:solidFill>
                  <a:schemeClr val="dk2"/>
                </a:solidFill>
                <a:latin typeface="Roboto"/>
                <a:ea typeface="Roboto"/>
                <a:cs typeface="Roboto"/>
                <a:sym typeface="Roboto"/>
              </a:rPr>
              <a:t>cataloging</a:t>
            </a:r>
            <a:r>
              <a:rPr lang="en" sz="1800">
                <a:solidFill>
                  <a:schemeClr val="dk2"/>
                </a:solidFill>
                <a:latin typeface="Roboto"/>
                <a:ea typeface="Roboto"/>
                <a:cs typeface="Roboto"/>
                <a:sym typeface="Roboto"/>
              </a:rPr>
              <a:t> method (in development)</a:t>
            </a:r>
            <a:endParaRPr sz="1800">
              <a:solidFill>
                <a:schemeClr val="dk2"/>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Report Thoughts</a:t>
            </a:r>
            <a:endParaRPr/>
          </a:p>
        </p:txBody>
      </p:sp>
      <p:sp>
        <p:nvSpPr>
          <p:cNvPr id="182" name="Google Shape;182;p2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Our goal is to analyze the air quality in the kitchen as food is prepared and cooked</a:t>
            </a:r>
            <a:endParaRPr/>
          </a:p>
          <a:p>
            <a:pPr indent="-342900" lvl="0" marL="457200" rtl="0" algn="l">
              <a:spcBef>
                <a:spcPts val="0"/>
              </a:spcBef>
              <a:spcAft>
                <a:spcPts val="0"/>
              </a:spcAft>
              <a:buSzPts val="1800"/>
              <a:buChar char="●"/>
            </a:pPr>
            <a:r>
              <a:rPr lang="en"/>
              <a:t>Our report will boil down to comparisons between types of cooking and baseline measures</a:t>
            </a:r>
            <a:endParaRPr/>
          </a:p>
          <a:p>
            <a:pPr indent="-342900" lvl="0" marL="457200" rtl="0" algn="l">
              <a:spcBef>
                <a:spcPts val="0"/>
              </a:spcBef>
              <a:spcAft>
                <a:spcPts val="0"/>
              </a:spcAft>
              <a:buSzPts val="1800"/>
              <a:buChar char="●"/>
            </a:pPr>
            <a:r>
              <a:rPr lang="en"/>
              <a:t>Secondary part of report that outlines the differences we found between Bevier Cafe’s commercial kitchen and home cooking</a:t>
            </a:r>
            <a:endParaRPr/>
          </a:p>
          <a:p>
            <a:pPr indent="-342900" lvl="0" marL="457200" rtl="0" algn="l">
              <a:spcBef>
                <a:spcPts val="0"/>
              </a:spcBef>
              <a:spcAft>
                <a:spcPts val="0"/>
              </a:spcAft>
              <a:buSzPts val="1800"/>
              <a:buChar char="●"/>
            </a:pPr>
            <a:r>
              <a:rPr lang="en"/>
              <a:t>We might also try to understand whether there are correlations between different measurements (height and distances)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and Motivation</a:t>
            </a:r>
            <a:endParaRPr/>
          </a:p>
        </p:txBody>
      </p:sp>
      <p:sp>
        <p:nvSpPr>
          <p:cNvPr id="92" name="Google Shape;92;p1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We measure the air pollution levels in individual and commercial kitchens and try to find out which cooking or preparing methods and which ingredients cause highest level of air pollution </a:t>
            </a:r>
            <a:r>
              <a:rPr lang="en">
                <a:solidFill>
                  <a:srgbClr val="999999"/>
                </a:solidFill>
              </a:rPr>
              <a:t>(airborne particulate concentration)</a:t>
            </a:r>
            <a:r>
              <a:rPr lang="en"/>
              <a:t>.</a:t>
            </a:r>
            <a:endParaRPr/>
          </a:p>
          <a:p>
            <a:pPr indent="0" lvl="0" marL="457200" rtl="0" algn="l">
              <a:lnSpc>
                <a:spcPct val="100000"/>
              </a:lnSpc>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n"/>
              <a:t>This concerns our personal life as after the analysis and research we would know how much airborne particulate matters each cooking methods generates and if it could potentially harm our health, and we may choose to avoid those cooking methods.</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Collaboration</a:t>
            </a:r>
            <a:endParaRPr/>
          </a:p>
        </p:txBody>
      </p:sp>
      <p:sp>
        <p:nvSpPr>
          <p:cNvPr id="98" name="Google Shape;98;p1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How we divide responsibilities</a:t>
            </a:r>
            <a:endParaRPr b="1"/>
          </a:p>
          <a:p>
            <a:pPr indent="-342900" lvl="0" marL="457200" rtl="0" algn="l">
              <a:spcBef>
                <a:spcPts val="1600"/>
              </a:spcBef>
              <a:spcAft>
                <a:spcPts val="0"/>
              </a:spcAft>
              <a:buSzPts val="1800"/>
              <a:buChar char="●"/>
            </a:pPr>
            <a:r>
              <a:rPr lang="en"/>
              <a:t>David works on the data acquisition part (files and sd card)</a:t>
            </a:r>
            <a:endParaRPr/>
          </a:p>
          <a:p>
            <a:pPr indent="-342900" lvl="0" marL="457200" rtl="0" algn="l">
              <a:spcBef>
                <a:spcPts val="0"/>
              </a:spcBef>
              <a:spcAft>
                <a:spcPts val="0"/>
              </a:spcAft>
              <a:buSzPts val="1800"/>
              <a:buChar char="●"/>
            </a:pPr>
            <a:r>
              <a:rPr lang="en"/>
              <a:t>Jack works on presenting the data with graphs (python and jupyter)</a:t>
            </a:r>
            <a:endParaRPr/>
          </a:p>
          <a:p>
            <a:pPr indent="-342900" lvl="0" marL="457200" rtl="0" algn="l">
              <a:spcBef>
                <a:spcPts val="0"/>
              </a:spcBef>
              <a:spcAft>
                <a:spcPts val="0"/>
              </a:spcAft>
              <a:buSzPts val="1800"/>
              <a:buChar char="●"/>
            </a:pPr>
            <a:r>
              <a:rPr lang="en"/>
              <a:t>Chang works on his own hardware installment</a:t>
            </a:r>
            <a:endParaRPr/>
          </a:p>
          <a:p>
            <a:pPr indent="0" lvl="0" marL="457200" rtl="0" algn="l">
              <a:lnSpc>
                <a:spcPct val="100000"/>
              </a:lnSpc>
              <a:spcBef>
                <a:spcPts val="0"/>
              </a:spcBef>
              <a:spcAft>
                <a:spcPts val="0"/>
              </a:spcAft>
              <a:buNone/>
            </a:pPr>
            <a:r>
              <a:t/>
            </a:r>
            <a:endParaRPr/>
          </a:p>
          <a:p>
            <a:pPr indent="-342900" lvl="0" marL="457200" rtl="0" algn="l">
              <a:spcBef>
                <a:spcPts val="0"/>
              </a:spcBef>
              <a:spcAft>
                <a:spcPts val="0"/>
              </a:spcAft>
              <a:buSzPts val="1800"/>
              <a:buChar char="●"/>
            </a:pPr>
            <a:r>
              <a:rPr lang="en"/>
              <a:t>We worked independently on our hardwares and codings</a:t>
            </a:r>
            <a:endParaRPr/>
          </a:p>
          <a:p>
            <a:pPr indent="-342900" lvl="0" marL="457200" rtl="0" algn="l">
              <a:spcBef>
                <a:spcPts val="0"/>
              </a:spcBef>
              <a:spcAft>
                <a:spcPts val="0"/>
              </a:spcAft>
              <a:buSzPts val="1800"/>
              <a:buChar char="●"/>
            </a:pPr>
            <a:r>
              <a:rPr lang="en"/>
              <a:t>We tackle problems together (particulate matter sensor)</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Collaboration</a:t>
            </a:r>
            <a:endParaRPr/>
          </a:p>
        </p:txBody>
      </p:sp>
      <p:sp>
        <p:nvSpPr>
          <p:cNvPr id="104" name="Google Shape;104;p1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Weekly Meeting</a:t>
            </a:r>
            <a:endParaRPr b="1"/>
          </a:p>
          <a:p>
            <a:pPr indent="0" lvl="0" marL="0" rtl="0" algn="l">
              <a:spcBef>
                <a:spcPts val="1600"/>
              </a:spcBef>
              <a:spcAft>
                <a:spcPts val="0"/>
              </a:spcAft>
              <a:buNone/>
            </a:pPr>
            <a:r>
              <a:rPr lang="en"/>
              <a:t>Tuesday 3:00 at Loomis Laboratory</a:t>
            </a:r>
            <a:endParaRPr/>
          </a:p>
          <a:p>
            <a:pPr indent="0" lvl="0" marL="0" rtl="0" algn="l">
              <a:spcBef>
                <a:spcPts val="1600"/>
              </a:spcBef>
              <a:spcAft>
                <a:spcPts val="0"/>
              </a:spcAft>
              <a:buNone/>
            </a:pPr>
            <a:r>
              <a:rPr lang="en"/>
              <a:t>We discussed the detailed plans of  collecting data</a:t>
            </a:r>
            <a:endParaRPr/>
          </a:p>
          <a:p>
            <a:pPr indent="0" lvl="0" marL="0" rtl="0" algn="l">
              <a:spcBef>
                <a:spcPts val="1600"/>
              </a:spcBef>
              <a:spcAft>
                <a:spcPts val="0"/>
              </a:spcAft>
              <a:buNone/>
            </a:pPr>
            <a:r>
              <a:rPr lang="en"/>
              <a:t>	divided responsibilities of making presentations</a:t>
            </a:r>
            <a:endParaRPr/>
          </a:p>
          <a:p>
            <a:pPr indent="0" lvl="0" marL="0" rtl="0" algn="l">
              <a:spcBef>
                <a:spcPts val="1600"/>
              </a:spcBef>
              <a:spcAft>
                <a:spcPts val="1600"/>
              </a:spcAft>
              <a:buNone/>
            </a:pPr>
            <a:r>
              <a:rPr lang="en"/>
              <a:t>	shared problems each of us encountered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Sensors</a:t>
            </a:r>
            <a:endParaRPr/>
          </a:p>
        </p:txBody>
      </p:sp>
      <p:sp>
        <p:nvSpPr>
          <p:cNvPr id="110" name="Google Shape;110;p1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BME680, measuring temperature, humidity, pressure, and gas (volatile organic compound)</a:t>
            </a:r>
            <a:endParaRPr/>
          </a:p>
          <a:p>
            <a:pPr indent="-342900" lvl="0" marL="457200" rtl="0" algn="l">
              <a:spcBef>
                <a:spcPts val="0"/>
              </a:spcBef>
              <a:spcAft>
                <a:spcPts val="0"/>
              </a:spcAft>
              <a:buSzPts val="1800"/>
              <a:buChar char="●"/>
            </a:pPr>
            <a:r>
              <a:rPr lang="en"/>
              <a:t>C</a:t>
            </a:r>
            <a:r>
              <a:rPr lang="en"/>
              <a:t>an measure humidity with ±3% accuracy, barometric pressure with ±1 hPa absolute accuracy, and temperature with ±1.0°C accuracy. Pressure can be used to calculate altitude</a:t>
            </a:r>
            <a:endParaRPr/>
          </a:p>
          <a:p>
            <a:pPr indent="-342900" lvl="0" marL="457200" rtl="0" algn="l">
              <a:spcBef>
                <a:spcPts val="0"/>
              </a:spcBef>
              <a:spcAft>
                <a:spcPts val="0"/>
              </a:spcAft>
              <a:buSzPts val="1800"/>
              <a:buChar char="●"/>
            </a:pPr>
            <a:r>
              <a:rPr lang="en"/>
              <a:t>VOC gas sensor contains a heated metal oxide that changes resistance based on the VOC in the air, so it can be used to detect gasses &amp; alcohols such as Ethanol, Alcohol and Carbon Monoxide and perform air quality measurements. VOC gas measurements have variability, and therefore may not be fully accurate.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Sensors</a:t>
            </a:r>
            <a:endParaRPr/>
          </a:p>
        </p:txBody>
      </p:sp>
      <p:sp>
        <p:nvSpPr>
          <p:cNvPr id="116" name="Google Shape;116;p1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PMS5003, measuring airborne particulate matter</a:t>
            </a:r>
            <a:endParaRPr/>
          </a:p>
          <a:p>
            <a:pPr indent="-342900" lvl="0" marL="457200" rtl="0" algn="l">
              <a:spcBef>
                <a:spcPts val="0"/>
              </a:spcBef>
              <a:spcAft>
                <a:spcPts val="0"/>
              </a:spcAft>
              <a:buSzPts val="1800"/>
              <a:buChar char="●"/>
            </a:pPr>
            <a:r>
              <a:rPr lang="en"/>
              <a:t>Laser scattering is used, i.e. using laser to radiate suspending particles in the air, then collecting scattered light at a certain angle, and finally obtaining the curve of scattering light change with time. In the end, equivalent particle diameter and the number of particles with different diameter per unit volume can be calculated by microprocessor based on MIE theory.</a:t>
            </a:r>
            <a:endParaRPr/>
          </a:p>
          <a:p>
            <a:pPr indent="-342900" lvl="0" marL="457200" rtl="0" algn="l">
              <a:spcBef>
                <a:spcPts val="0"/>
              </a:spcBef>
              <a:spcAft>
                <a:spcPts val="0"/>
              </a:spcAft>
              <a:buSzPts val="1800"/>
              <a:buChar char="●"/>
            </a:pPr>
            <a:r>
              <a:rPr lang="en"/>
              <a:t>Reports number of particles over 0.3 μm, 0.5 </a:t>
            </a:r>
            <a:r>
              <a:rPr lang="en"/>
              <a:t>μm, 1.0 μm, 2.5 μm, 5.0 μm, and 10.0 μm. It also reports PM1.0, PM2.5, PM10.0 concentration in μg/m3, which can be used to calculate AQI (Air Quality Index).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DAQ</a:t>
            </a:r>
            <a:endParaRPr/>
          </a:p>
        </p:txBody>
      </p:sp>
      <p:sp>
        <p:nvSpPr>
          <p:cNvPr id="122" name="Google Shape;122;p1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Data acquisition software records all sensor readings from the two sensors, as well as date and time from the RTC, battery voltage from INA219, and calculated AQI. The data is then written into a SD card.</a:t>
            </a:r>
            <a:endParaRPr/>
          </a:p>
          <a:p>
            <a:pPr indent="0" lvl="0" marL="0" rtl="0" algn="l">
              <a:spcBef>
                <a:spcPts val="1600"/>
              </a:spcBef>
              <a:spcAft>
                <a:spcPts val="1600"/>
              </a:spcAft>
              <a:buNone/>
            </a:pPr>
            <a:r>
              <a:t/>
            </a:r>
            <a:endParaRPr/>
          </a:p>
        </p:txBody>
      </p:sp>
      <p:pic>
        <p:nvPicPr>
          <p:cNvPr id="123" name="Google Shape;123;p19"/>
          <p:cNvPicPr preferRelativeResize="0"/>
          <p:nvPr/>
        </p:nvPicPr>
        <p:blipFill>
          <a:blip r:embed="rId3">
            <a:alphaModFix/>
          </a:blip>
          <a:stretch>
            <a:fillRect/>
          </a:stretch>
        </p:blipFill>
        <p:spPr>
          <a:xfrm>
            <a:off x="385625" y="2231950"/>
            <a:ext cx="8446677" cy="2495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Breadboard status </a:t>
            </a:r>
            <a:endParaRPr/>
          </a:p>
        </p:txBody>
      </p:sp>
      <p:sp>
        <p:nvSpPr>
          <p:cNvPr id="129" name="Google Shape;129;p20"/>
          <p:cNvSpPr txBox="1"/>
          <p:nvPr>
            <p:ph idx="1" type="body"/>
          </p:nvPr>
        </p:nvSpPr>
        <p:spPr>
          <a:xfrm>
            <a:off x="311700" y="1229875"/>
            <a:ext cx="8520600" cy="3696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Jack</a:t>
            </a:r>
            <a:endParaRPr/>
          </a:p>
          <a:p>
            <a:pPr indent="-342900" lvl="0" marL="457200" rtl="0" algn="l">
              <a:spcBef>
                <a:spcPts val="0"/>
              </a:spcBef>
              <a:spcAft>
                <a:spcPts val="0"/>
              </a:spcAft>
              <a:buSzPts val="1800"/>
              <a:buChar char="●"/>
            </a:pPr>
            <a:r>
              <a:rPr lang="en"/>
              <a:t>Breadboard is in working order</a:t>
            </a:r>
            <a:endParaRPr/>
          </a:p>
          <a:p>
            <a:pPr indent="-342900" lvl="0" marL="457200" rtl="0" algn="l">
              <a:spcBef>
                <a:spcPts val="0"/>
              </a:spcBef>
              <a:spcAft>
                <a:spcPts val="0"/>
              </a:spcAft>
              <a:buSzPts val="1800"/>
              <a:buChar char="●"/>
            </a:pPr>
            <a:r>
              <a:rPr lang="en"/>
              <a:t>Need to rewire for new keypad</a:t>
            </a:r>
            <a:endParaRPr/>
          </a:p>
          <a:p>
            <a:pPr indent="0" lvl="0" marL="457200" rtl="0" algn="l">
              <a:spcBef>
                <a:spcPts val="1600"/>
              </a:spcBef>
              <a:spcAft>
                <a:spcPts val="0"/>
              </a:spcAft>
              <a:buNone/>
            </a:pPr>
            <a:r>
              <a:rPr lang="en"/>
              <a:t>Chang</a:t>
            </a:r>
            <a:endParaRPr/>
          </a:p>
          <a:p>
            <a:pPr indent="-342900" lvl="0" marL="457200" rtl="0" algn="l">
              <a:spcBef>
                <a:spcPts val="0"/>
              </a:spcBef>
              <a:spcAft>
                <a:spcPts val="0"/>
              </a:spcAft>
              <a:buSzPts val="1800"/>
              <a:buChar char="●"/>
            </a:pPr>
            <a:r>
              <a:rPr lang="en"/>
              <a:t>All is done except INA219 testing and new keypad rewiring</a:t>
            </a:r>
            <a:endParaRPr/>
          </a:p>
          <a:p>
            <a:pPr indent="0" lvl="0" marL="457200" rtl="0" algn="l">
              <a:spcBef>
                <a:spcPts val="1600"/>
              </a:spcBef>
              <a:spcAft>
                <a:spcPts val="0"/>
              </a:spcAft>
              <a:buNone/>
            </a:pPr>
            <a:r>
              <a:rPr lang="en"/>
              <a:t>David</a:t>
            </a:r>
            <a:endParaRPr/>
          </a:p>
          <a:p>
            <a:pPr indent="-342900" lvl="0" marL="457200" rtl="0" algn="l">
              <a:spcBef>
                <a:spcPts val="0"/>
              </a:spcBef>
              <a:spcAft>
                <a:spcPts val="0"/>
              </a:spcAft>
              <a:buSzPts val="1800"/>
              <a:buChar char="●"/>
            </a:pPr>
            <a:r>
              <a:rPr lang="en"/>
              <a:t>Breadboard is fully functional, except for maybe a software tweak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311700" y="29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PCB Status </a:t>
            </a:r>
            <a:endParaRPr/>
          </a:p>
        </p:txBody>
      </p:sp>
      <p:sp>
        <p:nvSpPr>
          <p:cNvPr id="135" name="Google Shape;135;p21"/>
          <p:cNvSpPr txBox="1"/>
          <p:nvPr>
            <p:ph idx="1" type="body"/>
          </p:nvPr>
        </p:nvSpPr>
        <p:spPr>
          <a:xfrm>
            <a:off x="311700" y="560600"/>
            <a:ext cx="8520600" cy="390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Jack</a:t>
            </a:r>
            <a:endParaRPr/>
          </a:p>
          <a:p>
            <a:pPr indent="-342900" lvl="0" marL="457200" rtl="0" algn="l">
              <a:spcBef>
                <a:spcPts val="0"/>
              </a:spcBef>
              <a:spcAft>
                <a:spcPts val="0"/>
              </a:spcAft>
              <a:buSzPts val="1800"/>
              <a:buChar char="●"/>
            </a:pPr>
            <a:r>
              <a:rPr lang="en"/>
              <a:t>PCB is soldered and complete</a:t>
            </a:r>
            <a:endParaRPr/>
          </a:p>
          <a:p>
            <a:pPr indent="-342900" lvl="0" marL="457200" rtl="0" algn="l">
              <a:spcBef>
                <a:spcPts val="0"/>
              </a:spcBef>
              <a:spcAft>
                <a:spcPts val="0"/>
              </a:spcAft>
              <a:buSzPts val="1800"/>
              <a:buChar char="●"/>
            </a:pPr>
            <a:r>
              <a:rPr lang="en"/>
              <a:t>All that is needed is the 3D printed case</a:t>
            </a:r>
            <a:endParaRPr/>
          </a:p>
          <a:p>
            <a:pPr indent="0" lvl="0" marL="0" rtl="0" algn="l">
              <a:spcBef>
                <a:spcPts val="1600"/>
              </a:spcBef>
              <a:spcAft>
                <a:spcPts val="0"/>
              </a:spcAft>
              <a:buNone/>
            </a:pPr>
            <a:r>
              <a:rPr lang="en"/>
              <a:t>Chang</a:t>
            </a:r>
            <a:endParaRPr/>
          </a:p>
          <a:p>
            <a:pPr indent="-342900" lvl="0" marL="457200" rtl="0" algn="l">
              <a:spcBef>
                <a:spcPts val="0"/>
              </a:spcBef>
              <a:spcAft>
                <a:spcPts val="0"/>
              </a:spcAft>
              <a:buSzPts val="1800"/>
              <a:buChar char="●"/>
            </a:pPr>
            <a:r>
              <a:rPr lang="en"/>
              <a:t>All of hardware installation  is complete except battery </a:t>
            </a:r>
            <a:endParaRPr/>
          </a:p>
          <a:p>
            <a:pPr indent="-342900" lvl="0" marL="457200" rtl="0" algn="l">
              <a:spcBef>
                <a:spcPts val="0"/>
              </a:spcBef>
              <a:spcAft>
                <a:spcPts val="0"/>
              </a:spcAft>
              <a:buSzPts val="1800"/>
              <a:buChar char="●"/>
            </a:pPr>
            <a:r>
              <a:rPr lang="en"/>
              <a:t>Need to test the PCB</a:t>
            </a:r>
            <a:endParaRPr/>
          </a:p>
          <a:p>
            <a:pPr indent="-342900" lvl="0" marL="457200" rtl="0" algn="l">
              <a:spcBef>
                <a:spcPts val="0"/>
              </a:spcBef>
              <a:spcAft>
                <a:spcPts val="0"/>
              </a:spcAft>
              <a:buSzPts val="1800"/>
              <a:buChar char="●"/>
            </a:pPr>
            <a:r>
              <a:rPr lang="en"/>
              <a:t>Progress is behind because of desoldering</a:t>
            </a:r>
            <a:endParaRPr/>
          </a:p>
          <a:p>
            <a:pPr indent="0" lvl="0" marL="0" rtl="0" algn="l">
              <a:spcBef>
                <a:spcPts val="1600"/>
              </a:spcBef>
              <a:spcAft>
                <a:spcPts val="0"/>
              </a:spcAft>
              <a:buNone/>
            </a:pPr>
            <a:r>
              <a:rPr lang="en"/>
              <a:t>David</a:t>
            </a:r>
            <a:endParaRPr/>
          </a:p>
          <a:p>
            <a:pPr indent="-342900" lvl="0" marL="457200" rtl="0" algn="l">
              <a:spcBef>
                <a:spcPts val="0"/>
              </a:spcBef>
              <a:spcAft>
                <a:spcPts val="0"/>
              </a:spcAft>
              <a:buSzPts val="1800"/>
              <a:buChar char="●"/>
            </a:pPr>
            <a:r>
              <a:rPr lang="en"/>
              <a:t>A majority of soldering work has been done, but except for the LCD screen, no hardware has been installed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