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5143500" cx="9144000"/>
  <p:notesSz cx="6858000" cy="9144000"/>
  <p:embeddedFontLst>
    <p:embeddedFont>
      <p:font typeface="Proxima Nova"/>
      <p:regular r:id="rId16"/>
      <p:bold r:id="rId17"/>
      <p:italic r:id="rId18"/>
      <p:boldItalic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ProximaNova-bold.fntdata"/><Relationship Id="rId16" Type="http://schemas.openxmlformats.org/officeDocument/2006/relationships/font" Target="fonts/ProximaNova-regular.fntdata"/><Relationship Id="rId5" Type="http://schemas.openxmlformats.org/officeDocument/2006/relationships/notesMaster" Target="notesMasters/notesMaster1.xml"/><Relationship Id="rId19" Type="http://schemas.openxmlformats.org/officeDocument/2006/relationships/font" Target="fonts/ProximaNova-boldItalic.fntdata"/><Relationship Id="rId6" Type="http://schemas.openxmlformats.org/officeDocument/2006/relationships/slide" Target="slides/slide1.xml"/><Relationship Id="rId18" Type="http://schemas.openxmlformats.org/officeDocument/2006/relationships/font" Target="fonts/ProximaNova-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5" name="Shape 55"/>
        <p:cNvGrpSpPr/>
        <p:nvPr/>
      </p:nvGrpSpPr>
      <p:grpSpPr>
        <a:xfrm>
          <a:off x="0" y="0"/>
          <a:ext cx="0" cy="0"/>
          <a:chOff x="0" y="0"/>
          <a:chExt cx="0" cy="0"/>
        </a:xfrm>
      </p:grpSpPr>
      <p:sp>
        <p:nvSpPr>
          <p:cNvPr id="56" name="Google Shape;56;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0" name="Shape 110"/>
        <p:cNvGrpSpPr/>
        <p:nvPr/>
      </p:nvGrpSpPr>
      <p:grpSpPr>
        <a:xfrm>
          <a:off x="0" y="0"/>
          <a:ext cx="0" cy="0"/>
          <a:chOff x="0" y="0"/>
          <a:chExt cx="0" cy="0"/>
        </a:xfrm>
      </p:grpSpPr>
      <p:sp>
        <p:nvSpPr>
          <p:cNvPr id="111" name="Google Shape;111;g80fc0dbda6_0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80fc0dbda6_0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2" name="Shape 62"/>
        <p:cNvGrpSpPr/>
        <p:nvPr/>
      </p:nvGrpSpPr>
      <p:grpSpPr>
        <a:xfrm>
          <a:off x="0" y="0"/>
          <a:ext cx="0" cy="0"/>
          <a:chOff x="0" y="0"/>
          <a:chExt cx="0" cy="0"/>
        </a:xfrm>
      </p:grpSpPr>
      <p:sp>
        <p:nvSpPr>
          <p:cNvPr id="63" name="Google Shape;63;g80fc0dbda6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80fc0dbda6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8" name="Shape 68"/>
        <p:cNvGrpSpPr/>
        <p:nvPr/>
      </p:nvGrpSpPr>
      <p:grpSpPr>
        <a:xfrm>
          <a:off x="0" y="0"/>
          <a:ext cx="0" cy="0"/>
          <a:chOff x="0" y="0"/>
          <a:chExt cx="0" cy="0"/>
        </a:xfrm>
      </p:grpSpPr>
      <p:sp>
        <p:nvSpPr>
          <p:cNvPr id="69" name="Google Shape;69;g80fc0dbda6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80fc0dbda6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4" name="Shape 74"/>
        <p:cNvGrpSpPr/>
        <p:nvPr/>
      </p:nvGrpSpPr>
      <p:grpSpPr>
        <a:xfrm>
          <a:off x="0" y="0"/>
          <a:ext cx="0" cy="0"/>
          <a:chOff x="0" y="0"/>
          <a:chExt cx="0" cy="0"/>
        </a:xfrm>
      </p:grpSpPr>
      <p:sp>
        <p:nvSpPr>
          <p:cNvPr id="75" name="Google Shape;75;g80fc0dbda6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80fc0dbda6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Google Shape;81;g80fc0dbda6_0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80fc0dbda6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6" name="Shape 86"/>
        <p:cNvGrpSpPr/>
        <p:nvPr/>
      </p:nvGrpSpPr>
      <p:grpSpPr>
        <a:xfrm>
          <a:off x="0" y="0"/>
          <a:ext cx="0" cy="0"/>
          <a:chOff x="0" y="0"/>
          <a:chExt cx="0" cy="0"/>
        </a:xfrm>
      </p:grpSpPr>
      <p:sp>
        <p:nvSpPr>
          <p:cNvPr id="87" name="Google Shape;87;g81195cd581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81195cd58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2" name="Shape 92"/>
        <p:cNvGrpSpPr/>
        <p:nvPr/>
      </p:nvGrpSpPr>
      <p:grpSpPr>
        <a:xfrm>
          <a:off x="0" y="0"/>
          <a:ext cx="0" cy="0"/>
          <a:chOff x="0" y="0"/>
          <a:chExt cx="0" cy="0"/>
        </a:xfrm>
      </p:grpSpPr>
      <p:sp>
        <p:nvSpPr>
          <p:cNvPr id="93" name="Google Shape;93;g80fc0dbda6_0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80fc0dbda6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8" name="Shape 98"/>
        <p:cNvGrpSpPr/>
        <p:nvPr/>
      </p:nvGrpSpPr>
      <p:grpSpPr>
        <a:xfrm>
          <a:off x="0" y="0"/>
          <a:ext cx="0" cy="0"/>
          <a:chOff x="0" y="0"/>
          <a:chExt cx="0" cy="0"/>
        </a:xfrm>
      </p:grpSpPr>
      <p:sp>
        <p:nvSpPr>
          <p:cNvPr id="99" name="Google Shape;99;g80fc0dbda6_0_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80fc0dbda6_0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4" name="Shape 104"/>
        <p:cNvGrpSpPr/>
        <p:nvPr/>
      </p:nvGrpSpPr>
      <p:grpSpPr>
        <a:xfrm>
          <a:off x="0" y="0"/>
          <a:ext cx="0" cy="0"/>
          <a:chOff x="0" y="0"/>
          <a:chExt cx="0" cy="0"/>
        </a:xfrm>
      </p:grpSpPr>
      <p:sp>
        <p:nvSpPr>
          <p:cNvPr id="105" name="Google Shape;105;g80fc0dbda6_0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80fc0dbda6_0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bg>
      <p:bgPr>
        <a:solidFill>
          <a:schemeClr val="dk1"/>
        </a:solidFill>
      </p:bgPr>
    </p:bg>
    <p:spTree>
      <p:nvGrpSpPr>
        <p:cNvPr id="9" name="Shape 9"/>
        <p:cNvGrpSpPr/>
        <p:nvPr/>
      </p:nvGrpSpPr>
      <p:grpSpPr>
        <a:xfrm>
          <a:off x="0" y="0"/>
          <a:ext cx="0" cy="0"/>
          <a:chOff x="0" y="0"/>
          <a:chExt cx="0" cy="0"/>
        </a:xfrm>
      </p:grpSpPr>
      <p:cxnSp>
        <p:nvCxnSpPr>
          <p:cNvPr id="10" name="Google Shape;10;p2"/>
          <p:cNvCxnSpPr/>
          <p:nvPr/>
        </p:nvCxnSpPr>
        <p:spPr>
          <a:xfrm>
            <a:off x="0" y="2998150"/>
            <a:ext cx="9144000" cy="0"/>
          </a:xfrm>
          <a:prstGeom prst="straightConnector1">
            <a:avLst/>
          </a:prstGeom>
          <a:noFill/>
          <a:ln cap="flat" cmpd="sng" w="19050">
            <a:solidFill>
              <a:schemeClr val="lt2"/>
            </a:solidFill>
            <a:prstDash val="solid"/>
            <a:round/>
            <a:headEnd len="sm" w="sm" type="none"/>
            <a:tailEnd len="sm" w="sm" type="none"/>
          </a:ln>
        </p:spPr>
      </p:cxnSp>
      <p:sp>
        <p:nvSpPr>
          <p:cNvPr id="11" name="Google Shape;11;p2"/>
          <p:cNvSpPr txBox="1"/>
          <p:nvPr>
            <p:ph type="ctrTitle"/>
          </p:nvPr>
        </p:nvSpPr>
        <p:spPr>
          <a:xfrm>
            <a:off x="510450" y="1257300"/>
            <a:ext cx="8123100" cy="1588500"/>
          </a:xfrm>
          <a:prstGeom prst="rect">
            <a:avLst/>
          </a:prstGeom>
        </p:spPr>
        <p:txBody>
          <a:bodyPr anchorCtr="0" anchor="b" bIns="91425" lIns="91425" spcFirstLastPara="1" rIns="91425" wrap="square" tIns="91425">
            <a:no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12" name="Google Shape;12;p2"/>
          <p:cNvSpPr txBox="1"/>
          <p:nvPr>
            <p:ph idx="1" type="subTitle"/>
          </p:nvPr>
        </p:nvSpPr>
        <p:spPr>
          <a:xfrm>
            <a:off x="510450" y="3182313"/>
            <a:ext cx="8123100" cy="6300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Clr>
                <a:schemeClr val="lt1"/>
              </a:buClr>
              <a:buSzPts val="2400"/>
              <a:buNone/>
              <a:defRPr sz="2400">
                <a:solidFill>
                  <a:schemeClr val="lt1"/>
                </a:solidFill>
              </a:defRPr>
            </a:lvl1pPr>
            <a:lvl2pPr lvl="1">
              <a:lnSpc>
                <a:spcPct val="100000"/>
              </a:lnSpc>
              <a:spcBef>
                <a:spcPts val="0"/>
              </a:spcBef>
              <a:spcAft>
                <a:spcPts val="0"/>
              </a:spcAft>
              <a:buClr>
                <a:schemeClr val="lt1"/>
              </a:buClr>
              <a:buSzPts val="2400"/>
              <a:buNone/>
              <a:defRPr sz="2400">
                <a:solidFill>
                  <a:schemeClr val="lt1"/>
                </a:solidFill>
              </a:defRPr>
            </a:lvl2pPr>
            <a:lvl3pPr lvl="2">
              <a:lnSpc>
                <a:spcPct val="100000"/>
              </a:lnSpc>
              <a:spcBef>
                <a:spcPts val="0"/>
              </a:spcBef>
              <a:spcAft>
                <a:spcPts val="0"/>
              </a:spcAft>
              <a:buClr>
                <a:schemeClr val="lt1"/>
              </a:buClr>
              <a:buSzPts val="2400"/>
              <a:buNone/>
              <a:defRPr sz="2400">
                <a:solidFill>
                  <a:schemeClr val="lt1"/>
                </a:solidFill>
              </a:defRPr>
            </a:lvl3pPr>
            <a:lvl4pPr lvl="3">
              <a:lnSpc>
                <a:spcPct val="100000"/>
              </a:lnSpc>
              <a:spcBef>
                <a:spcPts val="0"/>
              </a:spcBef>
              <a:spcAft>
                <a:spcPts val="0"/>
              </a:spcAft>
              <a:buClr>
                <a:schemeClr val="lt1"/>
              </a:buClr>
              <a:buSzPts val="2400"/>
              <a:buNone/>
              <a:defRPr sz="2400">
                <a:solidFill>
                  <a:schemeClr val="lt1"/>
                </a:solidFill>
              </a:defRPr>
            </a:lvl4pPr>
            <a:lvl5pPr lvl="4">
              <a:lnSpc>
                <a:spcPct val="100000"/>
              </a:lnSpc>
              <a:spcBef>
                <a:spcPts val="0"/>
              </a:spcBef>
              <a:spcAft>
                <a:spcPts val="0"/>
              </a:spcAft>
              <a:buClr>
                <a:schemeClr val="lt1"/>
              </a:buClr>
              <a:buSzPts val="2400"/>
              <a:buNone/>
              <a:defRPr sz="2400">
                <a:solidFill>
                  <a:schemeClr val="lt1"/>
                </a:solidFill>
              </a:defRPr>
            </a:lvl5pPr>
            <a:lvl6pPr lvl="5">
              <a:lnSpc>
                <a:spcPct val="100000"/>
              </a:lnSpc>
              <a:spcBef>
                <a:spcPts val="0"/>
              </a:spcBef>
              <a:spcAft>
                <a:spcPts val="0"/>
              </a:spcAft>
              <a:buClr>
                <a:schemeClr val="lt1"/>
              </a:buClr>
              <a:buSzPts val="2400"/>
              <a:buNone/>
              <a:defRPr sz="2400">
                <a:solidFill>
                  <a:schemeClr val="lt1"/>
                </a:solidFill>
              </a:defRPr>
            </a:lvl6pPr>
            <a:lvl7pPr lvl="6">
              <a:lnSpc>
                <a:spcPct val="100000"/>
              </a:lnSpc>
              <a:spcBef>
                <a:spcPts val="0"/>
              </a:spcBef>
              <a:spcAft>
                <a:spcPts val="0"/>
              </a:spcAft>
              <a:buClr>
                <a:schemeClr val="lt1"/>
              </a:buClr>
              <a:buSzPts val="2400"/>
              <a:buNone/>
              <a:defRPr sz="2400">
                <a:solidFill>
                  <a:schemeClr val="lt1"/>
                </a:solidFill>
              </a:defRPr>
            </a:lvl7pPr>
            <a:lvl8pPr lvl="7">
              <a:lnSpc>
                <a:spcPct val="100000"/>
              </a:lnSpc>
              <a:spcBef>
                <a:spcPts val="0"/>
              </a:spcBef>
              <a:spcAft>
                <a:spcPts val="0"/>
              </a:spcAft>
              <a:buClr>
                <a:schemeClr val="lt1"/>
              </a:buClr>
              <a:buSzPts val="2400"/>
              <a:buNone/>
              <a:defRPr sz="2400">
                <a:solidFill>
                  <a:schemeClr val="lt1"/>
                </a:solidFill>
              </a:defRPr>
            </a:lvl8pPr>
            <a:lvl9pPr lvl="8">
              <a:lnSpc>
                <a:spcPct val="100000"/>
              </a:lnSpc>
              <a:spcBef>
                <a:spcPts val="0"/>
              </a:spcBef>
              <a:spcAft>
                <a:spcPts val="0"/>
              </a:spcAft>
              <a:buClr>
                <a:schemeClr val="lt1"/>
              </a:buClr>
              <a:buSzPts val="2400"/>
              <a:buNone/>
              <a:defRPr sz="2400">
                <a:solidFill>
                  <a:schemeClr val="lt1"/>
                </a:solidFill>
              </a:defRPr>
            </a:lvl9pPr>
          </a:lstStyle>
          <a:p/>
        </p:txBody>
      </p:sp>
      <p:sp>
        <p:nvSpPr>
          <p:cNvPr id="13" name="Google Shape;13;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8" name="Shape 48"/>
        <p:cNvGrpSpPr/>
        <p:nvPr/>
      </p:nvGrpSpPr>
      <p:grpSpPr>
        <a:xfrm>
          <a:off x="0" y="0"/>
          <a:ext cx="0" cy="0"/>
          <a:chOff x="0" y="0"/>
          <a:chExt cx="0" cy="0"/>
        </a:xfrm>
      </p:grpSpPr>
      <p:sp>
        <p:nvSpPr>
          <p:cNvPr id="49" name="Google Shape;49;p11"/>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 name="Google Shape;50;p11"/>
          <p:cNvSpPr txBox="1"/>
          <p:nvPr>
            <p:ph hasCustomPrompt="1" type="title"/>
          </p:nvPr>
        </p:nvSpPr>
        <p:spPr>
          <a:xfrm>
            <a:off x="311700" y="991475"/>
            <a:ext cx="8520600" cy="1917900"/>
          </a:xfrm>
          <a:prstGeom prst="rect">
            <a:avLst/>
          </a:prstGeom>
        </p:spPr>
        <p:txBody>
          <a:bodyPr anchorCtr="0" anchor="ctr" bIns="91425" lIns="91425" spcFirstLastPara="1" rIns="91425" wrap="square" tIns="91425">
            <a:noAutofit/>
          </a:bodyPr>
          <a:lstStyle>
            <a:lvl1pPr lvl="0" algn="ctr">
              <a:spcBef>
                <a:spcPts val="0"/>
              </a:spcBef>
              <a:spcAft>
                <a:spcPts val="0"/>
              </a:spcAft>
              <a:buSzPts val="14000"/>
              <a:buNone/>
              <a:defRPr b="1" sz="14000"/>
            </a:lvl1pPr>
            <a:lvl2pPr lvl="1" algn="ctr">
              <a:spcBef>
                <a:spcPts val="0"/>
              </a:spcBef>
              <a:spcAft>
                <a:spcPts val="0"/>
              </a:spcAft>
              <a:buSzPts val="14000"/>
              <a:buNone/>
              <a:defRPr b="1" sz="14000"/>
            </a:lvl2pPr>
            <a:lvl3pPr lvl="2" algn="ctr">
              <a:spcBef>
                <a:spcPts val="0"/>
              </a:spcBef>
              <a:spcAft>
                <a:spcPts val="0"/>
              </a:spcAft>
              <a:buSzPts val="14000"/>
              <a:buNone/>
              <a:defRPr b="1" sz="14000"/>
            </a:lvl3pPr>
            <a:lvl4pPr lvl="3" algn="ctr">
              <a:spcBef>
                <a:spcPts val="0"/>
              </a:spcBef>
              <a:spcAft>
                <a:spcPts val="0"/>
              </a:spcAft>
              <a:buSzPts val="14000"/>
              <a:buNone/>
              <a:defRPr b="1" sz="14000"/>
            </a:lvl4pPr>
            <a:lvl5pPr lvl="4" algn="ctr">
              <a:spcBef>
                <a:spcPts val="0"/>
              </a:spcBef>
              <a:spcAft>
                <a:spcPts val="0"/>
              </a:spcAft>
              <a:buSzPts val="14000"/>
              <a:buNone/>
              <a:defRPr b="1" sz="14000"/>
            </a:lvl5pPr>
            <a:lvl6pPr lvl="5" algn="ctr">
              <a:spcBef>
                <a:spcPts val="0"/>
              </a:spcBef>
              <a:spcAft>
                <a:spcPts val="0"/>
              </a:spcAft>
              <a:buSzPts val="14000"/>
              <a:buNone/>
              <a:defRPr b="1" sz="14000"/>
            </a:lvl6pPr>
            <a:lvl7pPr lvl="6" algn="ctr">
              <a:spcBef>
                <a:spcPts val="0"/>
              </a:spcBef>
              <a:spcAft>
                <a:spcPts val="0"/>
              </a:spcAft>
              <a:buSzPts val="14000"/>
              <a:buNone/>
              <a:defRPr b="1" sz="14000"/>
            </a:lvl7pPr>
            <a:lvl8pPr lvl="7" algn="ctr">
              <a:spcBef>
                <a:spcPts val="0"/>
              </a:spcBef>
              <a:spcAft>
                <a:spcPts val="0"/>
              </a:spcAft>
              <a:buSzPts val="14000"/>
              <a:buNone/>
              <a:defRPr b="1" sz="14000"/>
            </a:lvl8pPr>
            <a:lvl9pPr lvl="8" algn="ctr">
              <a:spcBef>
                <a:spcPts val="0"/>
              </a:spcBef>
              <a:spcAft>
                <a:spcPts val="0"/>
              </a:spcAft>
              <a:buSzPts val="14000"/>
              <a:buNone/>
              <a:defRPr b="1" sz="14000"/>
            </a:lvl9pPr>
          </a:lstStyle>
          <a:p>
            <a:r>
              <a:t>xx%</a:t>
            </a:r>
          </a:p>
        </p:txBody>
      </p:sp>
      <p:sp>
        <p:nvSpPr>
          <p:cNvPr id="51" name="Google Shape;51;p11"/>
          <p:cNvSpPr txBox="1"/>
          <p:nvPr>
            <p:ph idx="1" type="body"/>
          </p:nvPr>
        </p:nvSpPr>
        <p:spPr>
          <a:xfrm>
            <a:off x="311700" y="3071300"/>
            <a:ext cx="8520600" cy="901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2" name="Google Shape;52;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3" name="Shape 53"/>
        <p:cNvGrpSpPr/>
        <p:nvPr/>
      </p:nvGrpSpPr>
      <p:grpSpPr>
        <a:xfrm>
          <a:off x="0" y="0"/>
          <a:ext cx="0" cy="0"/>
          <a:chOff x="0" y="0"/>
          <a:chExt cx="0" cy="0"/>
        </a:xfrm>
      </p:grpSpPr>
      <p:sp>
        <p:nvSpPr>
          <p:cNvPr id="54" name="Google Shape;54;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bg>
      <p:bgPr>
        <a:solidFill>
          <a:schemeClr val="dk1"/>
        </a:solidFill>
      </p:bgPr>
    </p:bg>
    <p:spTree>
      <p:nvGrpSpPr>
        <p:cNvPr id="14" name="Shape 14"/>
        <p:cNvGrpSpPr/>
        <p:nvPr/>
      </p:nvGrpSpPr>
      <p:grpSpPr>
        <a:xfrm>
          <a:off x="0" y="0"/>
          <a:ext cx="0" cy="0"/>
          <a:chOff x="0" y="0"/>
          <a:chExt cx="0" cy="0"/>
        </a:xfrm>
      </p:grpSpPr>
      <p:cxnSp>
        <p:nvCxnSpPr>
          <p:cNvPr id="15" name="Google Shape;15;p3"/>
          <p:cNvCxnSpPr/>
          <p:nvPr/>
        </p:nvCxnSpPr>
        <p:spPr>
          <a:xfrm>
            <a:off x="0" y="2998150"/>
            <a:ext cx="9144000" cy="0"/>
          </a:xfrm>
          <a:prstGeom prst="straightConnector1">
            <a:avLst/>
          </a:prstGeom>
          <a:noFill/>
          <a:ln cap="flat" cmpd="sng" w="19050">
            <a:solidFill>
              <a:schemeClr val="lt2"/>
            </a:solidFill>
            <a:prstDash val="solid"/>
            <a:round/>
            <a:headEnd len="sm" w="sm" type="none"/>
            <a:tailEnd len="sm" w="sm" type="none"/>
          </a:ln>
        </p:spPr>
      </p:cxnSp>
      <p:sp>
        <p:nvSpPr>
          <p:cNvPr id="16" name="Google Shape;16;p3"/>
          <p:cNvSpPr txBox="1"/>
          <p:nvPr>
            <p:ph type="title"/>
          </p:nvPr>
        </p:nvSpPr>
        <p:spPr>
          <a:xfrm>
            <a:off x="510450" y="2057400"/>
            <a:ext cx="8123100" cy="778800"/>
          </a:xfrm>
          <a:prstGeom prst="rect">
            <a:avLst/>
          </a:prstGeom>
        </p:spPr>
        <p:txBody>
          <a:bodyPr anchorCtr="0" anchor="b" bIns="91425" lIns="91425" spcFirstLastPara="1" rIns="91425" wrap="square" tIns="91425">
            <a:no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17" name="Google Shape;17;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8" name="Shape 18"/>
        <p:cNvGrpSpPr/>
        <p:nvPr/>
      </p:nvGrpSpPr>
      <p:grpSpPr>
        <a:xfrm>
          <a:off x="0" y="0"/>
          <a:ext cx="0" cy="0"/>
          <a:chOff x="0" y="0"/>
          <a:chExt cx="0" cy="0"/>
        </a:xfrm>
      </p:grpSpPr>
      <p:sp>
        <p:nvSpPr>
          <p:cNvPr id="19" name="Google Shape;19;p4"/>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1" name="Google Shape;21;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2" name="Google Shape;22;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3" name="Shape 23"/>
        <p:cNvGrpSpPr/>
        <p:nvPr/>
      </p:nvGrpSpPr>
      <p:grpSpPr>
        <a:xfrm>
          <a:off x="0" y="0"/>
          <a:ext cx="0" cy="0"/>
          <a:chOff x="0" y="0"/>
          <a:chExt cx="0" cy="0"/>
        </a:xfrm>
      </p:grpSpPr>
      <p:sp>
        <p:nvSpPr>
          <p:cNvPr id="24" name="Google Shape;24;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5" name="Google Shape;25;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6" name="Google Shape;26;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7" name="Google Shape;27;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8" name="Shape 28"/>
        <p:cNvGrpSpPr/>
        <p:nvPr/>
      </p:nvGrpSpPr>
      <p:grpSpPr>
        <a:xfrm>
          <a:off x="0" y="0"/>
          <a:ext cx="0" cy="0"/>
          <a:chOff x="0" y="0"/>
          <a:chExt cx="0" cy="0"/>
        </a:xfrm>
      </p:grpSpPr>
      <p:sp>
        <p:nvSpPr>
          <p:cNvPr id="29" name="Google Shape;29;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30" name="Google Shape;30;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1" name="Shape 31"/>
        <p:cNvGrpSpPr/>
        <p:nvPr/>
      </p:nvGrpSpPr>
      <p:grpSpPr>
        <a:xfrm>
          <a:off x="0" y="0"/>
          <a:ext cx="0" cy="0"/>
          <a:chOff x="0" y="0"/>
          <a:chExt cx="0" cy="0"/>
        </a:xfrm>
      </p:grpSpPr>
      <p:sp>
        <p:nvSpPr>
          <p:cNvPr id="32" name="Google Shape;32;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3" name="Google Shape;33;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4" name="Google Shape;34;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lt2"/>
        </a:solidFill>
      </p:bgPr>
    </p:bg>
    <p:spTree>
      <p:nvGrpSpPr>
        <p:cNvPr id="35" name="Shape 35"/>
        <p:cNvGrpSpPr/>
        <p:nvPr/>
      </p:nvGrpSpPr>
      <p:grpSpPr>
        <a:xfrm>
          <a:off x="0" y="0"/>
          <a:ext cx="0" cy="0"/>
          <a:chOff x="0" y="0"/>
          <a:chExt cx="0" cy="0"/>
        </a:xfrm>
      </p:grpSpPr>
      <p:sp>
        <p:nvSpPr>
          <p:cNvPr id="36" name="Google Shape;36;p8"/>
          <p:cNvSpPr txBox="1"/>
          <p:nvPr>
            <p:ph type="title"/>
          </p:nvPr>
        </p:nvSpPr>
        <p:spPr>
          <a:xfrm>
            <a:off x="490250" y="526350"/>
            <a:ext cx="57975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7" name="Google Shape;37;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8" name="Shape 38"/>
        <p:cNvGrpSpPr/>
        <p:nvPr/>
      </p:nvGrpSpPr>
      <p:grpSpPr>
        <a:xfrm>
          <a:off x="0" y="0"/>
          <a:ext cx="0" cy="0"/>
          <a:chOff x="0" y="0"/>
          <a:chExt cx="0" cy="0"/>
        </a:xfrm>
      </p:grpSpPr>
      <p:sp>
        <p:nvSpPr>
          <p:cNvPr id="39" name="Google Shape;39;p9"/>
          <p:cNvSpPr/>
          <p:nvPr/>
        </p:nvSpPr>
        <p:spPr>
          <a:xfrm>
            <a:off x="4572000" y="7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0" name="Google Shape;40;p9"/>
          <p:cNvCxnSpPr/>
          <p:nvPr/>
        </p:nvCxnSpPr>
        <p:spPr>
          <a:xfrm>
            <a:off x="5029675" y="4495500"/>
            <a:ext cx="468300" cy="0"/>
          </a:xfrm>
          <a:prstGeom prst="straightConnector1">
            <a:avLst/>
          </a:prstGeom>
          <a:noFill/>
          <a:ln cap="flat" cmpd="sng" w="19050">
            <a:solidFill>
              <a:schemeClr val="lt2"/>
            </a:solidFill>
            <a:prstDash val="solid"/>
            <a:round/>
            <a:headEnd len="sm" w="sm" type="none"/>
            <a:tailEnd len="sm" w="sm" type="none"/>
          </a:ln>
        </p:spPr>
      </p:cxnSp>
      <p:sp>
        <p:nvSpPr>
          <p:cNvPr id="41" name="Google Shape;41;p9"/>
          <p:cNvSpPr txBox="1"/>
          <p:nvPr>
            <p:ph type="title"/>
          </p:nvPr>
        </p:nvSpPr>
        <p:spPr>
          <a:xfrm>
            <a:off x="265500" y="1205825"/>
            <a:ext cx="4045200" cy="15096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2" name="Google Shape;42;p9"/>
          <p:cNvSpPr txBox="1"/>
          <p:nvPr>
            <p:ph idx="1" type="subTitle"/>
          </p:nvPr>
        </p:nvSpPr>
        <p:spPr>
          <a:xfrm>
            <a:off x="265500" y="2769001"/>
            <a:ext cx="4045200" cy="13455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3" name="Google Shape;43;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44" name="Google Shape;44;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5" name="Shape 45"/>
        <p:cNvGrpSpPr/>
        <p:nvPr/>
      </p:nvGrpSpPr>
      <p:grpSpPr>
        <a:xfrm>
          <a:off x="0" y="0"/>
          <a:ext cx="0" cy="0"/>
          <a:chOff x="0" y="0"/>
          <a:chExt cx="0" cy="0"/>
        </a:xfrm>
      </p:grpSpPr>
      <p:sp>
        <p:nvSpPr>
          <p:cNvPr id="46" name="Google Shape;46;p10"/>
          <p:cNvSpPr txBox="1"/>
          <p:nvPr>
            <p:ph idx="1" type="body"/>
          </p:nvPr>
        </p:nvSpPr>
        <p:spPr>
          <a:xfrm>
            <a:off x="311700" y="4236825"/>
            <a:ext cx="5998800" cy="5988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2100"/>
              <a:buNone/>
              <a:defRPr sz="2100"/>
            </a:lvl1pPr>
          </a:lstStyle>
          <a:p/>
        </p:txBody>
      </p:sp>
      <p:sp>
        <p:nvSpPr>
          <p:cNvPr id="47" name="Google Shape;47;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pearmint">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1pPr>
            <a:lvl2pPr lvl="1">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2pPr>
            <a:lvl3pPr lvl="2">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3pPr>
            <a:lvl4pPr lvl="3">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4pPr>
            <a:lvl5pPr lvl="4">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5pPr>
            <a:lvl6pPr lvl="5">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6pPr>
            <a:lvl7pPr lvl="6">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7pPr>
            <a:lvl8pPr lvl="7">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8pPr>
            <a:lvl9pPr lvl="8">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accent3"/>
              </a:buClr>
              <a:buSzPts val="1800"/>
              <a:buFont typeface="Proxima Nova"/>
              <a:buChar char="●"/>
              <a:defRPr sz="1800">
                <a:solidFill>
                  <a:schemeClr val="accent3"/>
                </a:solidFill>
                <a:latin typeface="Proxima Nova"/>
                <a:ea typeface="Proxima Nova"/>
                <a:cs typeface="Proxima Nova"/>
                <a:sym typeface="Proxima Nova"/>
              </a:defRPr>
            </a:lvl1pPr>
            <a:lvl2pPr indent="-317500" lvl="1" marL="9144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2pPr>
            <a:lvl3pPr indent="-317500" lvl="2" marL="13716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3pPr>
            <a:lvl4pPr indent="-317500" lvl="3" marL="18288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4pPr>
            <a:lvl5pPr indent="-317500" lvl="4" marL="22860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5pPr>
            <a:lvl6pPr indent="-317500" lvl="5" marL="27432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6pPr>
            <a:lvl7pPr indent="-317500" lvl="6" marL="32004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7pPr>
            <a:lvl8pPr indent="-317500" lvl="7" marL="36576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8pPr>
            <a:lvl9pPr indent="-317500" lvl="8" marL="4114800">
              <a:lnSpc>
                <a:spcPct val="115000"/>
              </a:lnSpc>
              <a:spcBef>
                <a:spcPts val="1600"/>
              </a:spcBef>
              <a:spcAft>
                <a:spcPts val="1600"/>
              </a:spcAft>
              <a:buClr>
                <a:schemeClr val="accent3"/>
              </a:buClr>
              <a:buSzPts val="1400"/>
              <a:buFont typeface="Proxima Nova"/>
              <a:buChar char="■"/>
              <a:defRPr>
                <a:solidFill>
                  <a:schemeClr val="accent3"/>
                </a:solidFill>
                <a:latin typeface="Proxima Nova"/>
                <a:ea typeface="Proxima Nova"/>
                <a:cs typeface="Proxima Nova"/>
                <a:sym typeface="Proxima Nova"/>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1"/>
                </a:solidFill>
                <a:latin typeface="Proxima Nova"/>
                <a:ea typeface="Proxima Nova"/>
                <a:cs typeface="Proxima Nova"/>
                <a:sym typeface="Proxima Nova"/>
              </a:defRPr>
            </a:lvl1pPr>
            <a:lvl2pPr lvl="1" algn="r">
              <a:buNone/>
              <a:defRPr sz="1000">
                <a:solidFill>
                  <a:schemeClr val="dk1"/>
                </a:solidFill>
                <a:latin typeface="Proxima Nova"/>
                <a:ea typeface="Proxima Nova"/>
                <a:cs typeface="Proxima Nova"/>
                <a:sym typeface="Proxima Nova"/>
              </a:defRPr>
            </a:lvl2pPr>
            <a:lvl3pPr lvl="2" algn="r">
              <a:buNone/>
              <a:defRPr sz="1000">
                <a:solidFill>
                  <a:schemeClr val="dk1"/>
                </a:solidFill>
                <a:latin typeface="Proxima Nova"/>
                <a:ea typeface="Proxima Nova"/>
                <a:cs typeface="Proxima Nova"/>
                <a:sym typeface="Proxima Nova"/>
              </a:defRPr>
            </a:lvl3pPr>
            <a:lvl4pPr lvl="3" algn="r">
              <a:buNone/>
              <a:defRPr sz="1000">
                <a:solidFill>
                  <a:schemeClr val="dk1"/>
                </a:solidFill>
                <a:latin typeface="Proxima Nova"/>
                <a:ea typeface="Proxima Nova"/>
                <a:cs typeface="Proxima Nova"/>
                <a:sym typeface="Proxima Nova"/>
              </a:defRPr>
            </a:lvl4pPr>
            <a:lvl5pPr lvl="4" algn="r">
              <a:buNone/>
              <a:defRPr sz="1000">
                <a:solidFill>
                  <a:schemeClr val="dk1"/>
                </a:solidFill>
                <a:latin typeface="Proxima Nova"/>
                <a:ea typeface="Proxima Nova"/>
                <a:cs typeface="Proxima Nova"/>
                <a:sym typeface="Proxima Nova"/>
              </a:defRPr>
            </a:lvl5pPr>
            <a:lvl6pPr lvl="5" algn="r">
              <a:buNone/>
              <a:defRPr sz="1000">
                <a:solidFill>
                  <a:schemeClr val="dk1"/>
                </a:solidFill>
                <a:latin typeface="Proxima Nova"/>
                <a:ea typeface="Proxima Nova"/>
                <a:cs typeface="Proxima Nova"/>
                <a:sym typeface="Proxima Nova"/>
              </a:defRPr>
            </a:lvl6pPr>
            <a:lvl7pPr lvl="6" algn="r">
              <a:buNone/>
              <a:defRPr sz="1000">
                <a:solidFill>
                  <a:schemeClr val="dk1"/>
                </a:solidFill>
                <a:latin typeface="Proxima Nova"/>
                <a:ea typeface="Proxima Nova"/>
                <a:cs typeface="Proxima Nova"/>
                <a:sym typeface="Proxima Nova"/>
              </a:defRPr>
            </a:lvl7pPr>
            <a:lvl8pPr lvl="7" algn="r">
              <a:buNone/>
              <a:defRPr sz="1000">
                <a:solidFill>
                  <a:schemeClr val="dk1"/>
                </a:solidFill>
                <a:latin typeface="Proxima Nova"/>
                <a:ea typeface="Proxima Nova"/>
                <a:cs typeface="Proxima Nova"/>
                <a:sym typeface="Proxima Nova"/>
              </a:defRPr>
            </a:lvl8pPr>
            <a:lvl9pPr lvl="8" algn="r">
              <a:buNone/>
              <a:defRPr sz="1000">
                <a:solidFill>
                  <a:schemeClr val="dk1"/>
                </a:solidFill>
                <a:latin typeface="Proxima Nova"/>
                <a:ea typeface="Proxima Nova"/>
                <a:cs typeface="Proxima Nova"/>
                <a:sym typeface="Proxima Nova"/>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8" name="Shape 58"/>
        <p:cNvGrpSpPr/>
        <p:nvPr/>
      </p:nvGrpSpPr>
      <p:grpSpPr>
        <a:xfrm>
          <a:off x="0" y="0"/>
          <a:ext cx="0" cy="0"/>
          <a:chOff x="0" y="0"/>
          <a:chExt cx="0" cy="0"/>
        </a:xfrm>
      </p:grpSpPr>
      <p:sp>
        <p:nvSpPr>
          <p:cNvPr id="59" name="Google Shape;59;p13"/>
          <p:cNvSpPr txBox="1"/>
          <p:nvPr>
            <p:ph type="ctrTitle"/>
          </p:nvPr>
        </p:nvSpPr>
        <p:spPr>
          <a:xfrm>
            <a:off x="510450" y="1257300"/>
            <a:ext cx="8123100" cy="15885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3800"/>
              <a:t>Progress Report (03-06-20)</a:t>
            </a:r>
            <a:endParaRPr sz="3800"/>
          </a:p>
        </p:txBody>
      </p:sp>
      <p:sp>
        <p:nvSpPr>
          <p:cNvPr id="60" name="Google Shape;60;p13"/>
          <p:cNvSpPr txBox="1"/>
          <p:nvPr>
            <p:ph idx="1" type="subTitle"/>
          </p:nvPr>
        </p:nvSpPr>
        <p:spPr>
          <a:xfrm>
            <a:off x="510450" y="3182313"/>
            <a:ext cx="8123100" cy="630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By: Cecilia, Joseph, Shoham, Tirth</a:t>
            </a:r>
            <a:endParaRPr/>
          </a:p>
        </p:txBody>
      </p:sp>
      <p:pic>
        <p:nvPicPr>
          <p:cNvPr id="61" name="Google Shape;61;p13"/>
          <p:cNvPicPr preferRelativeResize="0"/>
          <p:nvPr/>
        </p:nvPicPr>
        <p:blipFill rotWithShape="1">
          <a:blip r:embed="rId3">
            <a:alphaModFix/>
          </a:blip>
          <a:srcRect b="0" l="28119" r="27922" t="0"/>
          <a:stretch/>
        </p:blipFill>
        <p:spPr>
          <a:xfrm>
            <a:off x="6864850" y="1376850"/>
            <a:ext cx="1967225" cy="24830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3" name="Shape 113"/>
        <p:cNvGrpSpPr/>
        <p:nvPr/>
      </p:nvGrpSpPr>
      <p:grpSpPr>
        <a:xfrm>
          <a:off x="0" y="0"/>
          <a:ext cx="0" cy="0"/>
          <a:chOff x="0" y="0"/>
          <a:chExt cx="0" cy="0"/>
        </a:xfrm>
      </p:grpSpPr>
      <p:sp>
        <p:nvSpPr>
          <p:cNvPr id="114" name="Google Shape;114;p2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End of Term Report Thoughts</a:t>
            </a:r>
            <a:endParaRPr/>
          </a:p>
        </p:txBody>
      </p:sp>
      <p:sp>
        <p:nvSpPr>
          <p:cNvPr id="115" name="Google Shape;115;p22"/>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We will need to figure out the best way to represent the data</a:t>
            </a:r>
            <a:endParaRPr/>
          </a:p>
          <a:p>
            <a:pPr indent="0" lvl="0" marL="0" rtl="0" algn="l">
              <a:spcBef>
                <a:spcPts val="1600"/>
              </a:spcBef>
              <a:spcAft>
                <a:spcPts val="0"/>
              </a:spcAft>
              <a:buNone/>
            </a:pPr>
            <a:r>
              <a:rPr lang="en"/>
              <a:t>	A map</a:t>
            </a:r>
            <a:endParaRPr/>
          </a:p>
          <a:p>
            <a:pPr indent="0" lvl="0" marL="0" rtl="0" algn="l">
              <a:spcBef>
                <a:spcPts val="1600"/>
              </a:spcBef>
              <a:spcAft>
                <a:spcPts val="1600"/>
              </a:spcAft>
              <a:buNone/>
            </a:pPr>
            <a:r>
              <a:rPr lang="en"/>
              <a:t>	Temperature, Pressure, windspeed, and noise (at certain frequency) vs Time    (all at a certain location)</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5" name="Shape 65"/>
        <p:cNvGrpSpPr/>
        <p:nvPr/>
      </p:nvGrpSpPr>
      <p:grpSpPr>
        <a:xfrm>
          <a:off x="0" y="0"/>
          <a:ext cx="0" cy="0"/>
          <a:chOff x="0" y="0"/>
          <a:chExt cx="0" cy="0"/>
        </a:xfrm>
      </p:grpSpPr>
      <p:sp>
        <p:nvSpPr>
          <p:cNvPr id="66" name="Google Shape;66;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Introduction</a:t>
            </a:r>
            <a:r>
              <a:rPr lang="en"/>
              <a:t> and Motivation</a:t>
            </a:r>
            <a:endParaRPr/>
          </a:p>
        </p:txBody>
      </p:sp>
      <p:sp>
        <p:nvSpPr>
          <p:cNvPr id="67" name="Google Shape;67;p14"/>
          <p:cNvSpPr txBox="1"/>
          <p:nvPr>
            <p:ph idx="1" type="body"/>
          </p:nvPr>
        </p:nvSpPr>
        <p:spPr>
          <a:xfrm>
            <a:off x="252550" y="1017725"/>
            <a:ext cx="8520600" cy="4098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400">
                <a:solidFill>
                  <a:srgbClr val="222222"/>
                </a:solidFill>
                <a:highlight>
                  <a:srgbClr val="FFFFFF"/>
                </a:highlight>
                <a:latin typeface="Arial"/>
                <a:ea typeface="Arial"/>
                <a:cs typeface="Arial"/>
                <a:sym typeface="Arial"/>
              </a:rPr>
              <a:t>What are we going to measure?</a:t>
            </a:r>
            <a:endParaRPr b="1" sz="1400">
              <a:solidFill>
                <a:srgbClr val="222222"/>
              </a:solidFill>
              <a:highlight>
                <a:srgbClr val="FFFFFF"/>
              </a:highlight>
              <a:latin typeface="Arial"/>
              <a:ea typeface="Arial"/>
              <a:cs typeface="Arial"/>
              <a:sym typeface="Arial"/>
            </a:endParaRPr>
          </a:p>
          <a:p>
            <a:pPr indent="0" lvl="0" marL="0" rtl="0" algn="l">
              <a:spcBef>
                <a:spcPts val="1600"/>
              </a:spcBef>
              <a:spcAft>
                <a:spcPts val="0"/>
              </a:spcAft>
              <a:buNone/>
            </a:pPr>
            <a:r>
              <a:rPr lang="en" sz="1400">
                <a:solidFill>
                  <a:srgbClr val="222222"/>
                </a:solidFill>
                <a:highlight>
                  <a:srgbClr val="FFFFFF"/>
                </a:highlight>
                <a:latin typeface="Arial"/>
                <a:ea typeface="Arial"/>
                <a:cs typeface="Arial"/>
                <a:sym typeface="Arial"/>
              </a:rPr>
              <a:t>Sound and Pressure profiles around a wind turbine</a:t>
            </a:r>
            <a:endParaRPr sz="1400">
              <a:solidFill>
                <a:srgbClr val="222222"/>
              </a:solidFill>
              <a:highlight>
                <a:srgbClr val="FFFFFF"/>
              </a:highlight>
              <a:latin typeface="Arial"/>
              <a:ea typeface="Arial"/>
              <a:cs typeface="Arial"/>
              <a:sym typeface="Arial"/>
            </a:endParaRPr>
          </a:p>
          <a:p>
            <a:pPr indent="0" lvl="0" marL="0" rtl="0" algn="l">
              <a:spcBef>
                <a:spcPts val="1600"/>
              </a:spcBef>
              <a:spcAft>
                <a:spcPts val="0"/>
              </a:spcAft>
              <a:buNone/>
            </a:pPr>
            <a:r>
              <a:rPr b="1" lang="en" sz="1400">
                <a:solidFill>
                  <a:srgbClr val="222222"/>
                </a:solidFill>
                <a:highlight>
                  <a:srgbClr val="FFFFFF"/>
                </a:highlight>
                <a:latin typeface="Arial"/>
                <a:ea typeface="Arial"/>
                <a:cs typeface="Arial"/>
                <a:sym typeface="Arial"/>
              </a:rPr>
              <a:t>Why might this be interesting?</a:t>
            </a:r>
            <a:endParaRPr b="1" sz="1400">
              <a:solidFill>
                <a:srgbClr val="222222"/>
              </a:solidFill>
              <a:highlight>
                <a:srgbClr val="FFFFFF"/>
              </a:highlight>
              <a:latin typeface="Arial"/>
              <a:ea typeface="Arial"/>
              <a:cs typeface="Arial"/>
              <a:sym typeface="Arial"/>
            </a:endParaRPr>
          </a:p>
          <a:p>
            <a:pPr indent="0" lvl="0" marL="0" rtl="0" algn="l">
              <a:spcBef>
                <a:spcPts val="1600"/>
              </a:spcBef>
              <a:spcAft>
                <a:spcPts val="0"/>
              </a:spcAft>
              <a:buNone/>
            </a:pPr>
            <a:r>
              <a:rPr lang="en" sz="1400">
                <a:solidFill>
                  <a:srgbClr val="222222"/>
                </a:solidFill>
                <a:highlight>
                  <a:srgbClr val="FFFFFF"/>
                </a:highlight>
                <a:latin typeface="Arial"/>
                <a:ea typeface="Arial"/>
                <a:cs typeface="Arial"/>
                <a:sym typeface="Arial"/>
              </a:rPr>
              <a:t>Studies with </a:t>
            </a:r>
            <a:r>
              <a:rPr lang="en" sz="1400">
                <a:solidFill>
                  <a:srgbClr val="222222"/>
                </a:solidFill>
                <a:highlight>
                  <a:srgbClr val="FFFFFF"/>
                </a:highlight>
                <a:latin typeface="Arial"/>
                <a:ea typeface="Arial"/>
                <a:cs typeface="Arial"/>
                <a:sym typeface="Arial"/>
              </a:rPr>
              <a:t>statistically significant association between noise levels and self-reported sleep disturbance</a:t>
            </a:r>
            <a:endParaRPr sz="1400">
              <a:solidFill>
                <a:srgbClr val="222222"/>
              </a:solidFill>
              <a:highlight>
                <a:srgbClr val="FFFFFF"/>
              </a:highlight>
              <a:latin typeface="Arial"/>
              <a:ea typeface="Arial"/>
              <a:cs typeface="Arial"/>
              <a:sym typeface="Arial"/>
            </a:endParaRPr>
          </a:p>
          <a:p>
            <a:pPr indent="0" lvl="0" marL="0" rtl="0" algn="l">
              <a:spcBef>
                <a:spcPts val="1600"/>
              </a:spcBef>
              <a:spcAft>
                <a:spcPts val="0"/>
              </a:spcAft>
              <a:buNone/>
            </a:pPr>
            <a:r>
              <a:rPr lang="en" sz="1400">
                <a:solidFill>
                  <a:srgbClr val="222222"/>
                </a:solidFill>
                <a:highlight>
                  <a:srgbClr val="FFFFFF"/>
                </a:highlight>
                <a:latin typeface="Arial"/>
                <a:ea typeface="Arial"/>
                <a:cs typeface="Arial"/>
                <a:sym typeface="Arial"/>
              </a:rPr>
              <a:t>It has been suggested that low frequency noise (LFN) from wind turbines causes other health problems, but empirical support for these claims is lacking.</a:t>
            </a:r>
            <a:endParaRPr sz="1400">
              <a:solidFill>
                <a:srgbClr val="222222"/>
              </a:solidFill>
              <a:highlight>
                <a:srgbClr val="FFFFFF"/>
              </a:highlight>
              <a:latin typeface="Arial"/>
              <a:ea typeface="Arial"/>
              <a:cs typeface="Arial"/>
              <a:sym typeface="Arial"/>
            </a:endParaRPr>
          </a:p>
          <a:p>
            <a:pPr indent="0" lvl="0" marL="0" rtl="0" algn="l">
              <a:spcBef>
                <a:spcPts val="1600"/>
              </a:spcBef>
              <a:spcAft>
                <a:spcPts val="0"/>
              </a:spcAft>
              <a:buNone/>
            </a:pPr>
            <a:r>
              <a:rPr lang="en" sz="1400">
                <a:solidFill>
                  <a:srgbClr val="222222"/>
                </a:solidFill>
                <a:highlight>
                  <a:srgbClr val="FFFFFF"/>
                </a:highlight>
                <a:latin typeface="Arial"/>
                <a:ea typeface="Arial"/>
                <a:cs typeface="Arial"/>
                <a:sym typeface="Arial"/>
              </a:rPr>
              <a:t>According to Pierpoint, these symptoms were caused by LFN and vibrations from wind turbines affecting the body's balance system.</a:t>
            </a:r>
            <a:endParaRPr sz="1400">
              <a:solidFill>
                <a:srgbClr val="222222"/>
              </a:solidFill>
              <a:highlight>
                <a:srgbClr val="FFFFFF"/>
              </a:highlight>
              <a:latin typeface="Arial"/>
              <a:ea typeface="Arial"/>
              <a:cs typeface="Arial"/>
              <a:sym typeface="Arial"/>
            </a:endParaRPr>
          </a:p>
          <a:p>
            <a:pPr indent="0" lvl="0" marL="0" rtl="0" algn="l">
              <a:spcBef>
                <a:spcPts val="1600"/>
              </a:spcBef>
              <a:spcAft>
                <a:spcPts val="1600"/>
              </a:spcAft>
              <a:buNone/>
            </a:pPr>
            <a:r>
              <a:rPr lang="en" sz="1400">
                <a:solidFill>
                  <a:srgbClr val="222222"/>
                </a:solidFill>
                <a:highlight>
                  <a:srgbClr val="FFFFFF"/>
                </a:highlight>
                <a:latin typeface="Arial"/>
                <a:ea typeface="Arial"/>
                <a:cs typeface="Arial"/>
                <a:sym typeface="Arial"/>
              </a:rPr>
              <a:t>Wind turbines create noise at levels between 35 and 40 dB. The main cause of annoyance seems to be the pulsating swish sound produced when the blades pass through the air. This sound is mainly in the frequency range of 500–1000 Hz.</a:t>
            </a:r>
            <a:endParaRPr sz="1400">
              <a:solidFill>
                <a:srgbClr val="222222"/>
              </a:solidFill>
              <a:highlight>
                <a:srgbClr val="FFFFFF"/>
              </a:highlight>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1" name="Shape 71"/>
        <p:cNvGrpSpPr/>
        <p:nvPr/>
      </p:nvGrpSpPr>
      <p:grpSpPr>
        <a:xfrm>
          <a:off x="0" y="0"/>
          <a:ext cx="0" cy="0"/>
          <a:chOff x="0" y="0"/>
          <a:chExt cx="0" cy="0"/>
        </a:xfrm>
      </p:grpSpPr>
      <p:sp>
        <p:nvSpPr>
          <p:cNvPr id="72" name="Google Shape;72;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Collaboration</a:t>
            </a:r>
            <a:endParaRPr/>
          </a:p>
        </p:txBody>
      </p:sp>
      <p:sp>
        <p:nvSpPr>
          <p:cNvPr id="73" name="Google Shape;73;p1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Collaboration with professors: </a:t>
            </a:r>
            <a:endParaRPr/>
          </a:p>
          <a:p>
            <a:pPr indent="-342900" lvl="0" marL="457200" rtl="0" algn="l">
              <a:spcBef>
                <a:spcPts val="1600"/>
              </a:spcBef>
              <a:spcAft>
                <a:spcPts val="0"/>
              </a:spcAft>
              <a:buSzPts val="1800"/>
              <a:buChar char="●"/>
            </a:pPr>
            <a:r>
              <a:rPr lang="en"/>
              <a:t>Professor Frank Lombardo - CEE</a:t>
            </a:r>
            <a:endParaRPr/>
          </a:p>
          <a:p>
            <a:pPr indent="-342900" lvl="0" marL="457200" rtl="0" algn="l">
              <a:spcBef>
                <a:spcPts val="0"/>
              </a:spcBef>
              <a:spcAft>
                <a:spcPts val="0"/>
              </a:spcAft>
              <a:buSzPts val="1800"/>
              <a:buChar char="●"/>
            </a:pPr>
            <a:r>
              <a:rPr lang="en"/>
              <a:t>Professor Leonardo Chamorro - MechSE</a:t>
            </a:r>
            <a:endParaRPr/>
          </a:p>
          <a:p>
            <a:pPr indent="0" lvl="0" marL="0" rtl="0" algn="l">
              <a:spcBef>
                <a:spcPts val="1600"/>
              </a:spcBef>
              <a:spcAft>
                <a:spcPts val="0"/>
              </a:spcAft>
              <a:buNone/>
            </a:pPr>
            <a:r>
              <a:rPr lang="en"/>
              <a:t>Potential Turbine Locations:</a:t>
            </a:r>
            <a:endParaRPr/>
          </a:p>
          <a:p>
            <a:pPr indent="-342900" lvl="0" marL="457200" rtl="0" algn="l">
              <a:spcBef>
                <a:spcPts val="1600"/>
              </a:spcBef>
              <a:spcAft>
                <a:spcPts val="0"/>
              </a:spcAft>
              <a:buSzPts val="1800"/>
              <a:buChar char="●"/>
            </a:pPr>
            <a:r>
              <a:rPr lang="en"/>
              <a:t>Along I-74, west of Champaign - Belongs to a construction consulting firm.</a:t>
            </a:r>
            <a:endParaRPr/>
          </a:p>
          <a:p>
            <a:pPr indent="-342900" lvl="0" marL="457200" rtl="0" algn="l">
              <a:spcBef>
                <a:spcPts val="0"/>
              </a:spcBef>
              <a:spcAft>
                <a:spcPts val="0"/>
              </a:spcAft>
              <a:buSzPts val="1800"/>
              <a:buChar char="●"/>
            </a:pPr>
            <a:r>
              <a:rPr lang="en"/>
              <a:t>Wind farm in Ford County - land owned by many people.</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7" name="Shape 77"/>
        <p:cNvGrpSpPr/>
        <p:nvPr/>
      </p:nvGrpSpPr>
      <p:grpSpPr>
        <a:xfrm>
          <a:off x="0" y="0"/>
          <a:ext cx="0" cy="0"/>
          <a:chOff x="0" y="0"/>
          <a:chExt cx="0" cy="0"/>
        </a:xfrm>
      </p:grpSpPr>
      <p:sp>
        <p:nvSpPr>
          <p:cNvPr id="78" name="Google Shape;78;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Instrumentation</a:t>
            </a:r>
            <a:r>
              <a:rPr lang="en"/>
              <a:t> and DAQ</a:t>
            </a:r>
            <a:endParaRPr/>
          </a:p>
        </p:txBody>
      </p:sp>
      <p:sp>
        <p:nvSpPr>
          <p:cNvPr id="79" name="Google Shape;79;p16"/>
          <p:cNvSpPr txBox="1"/>
          <p:nvPr>
            <p:ph idx="1" type="body"/>
          </p:nvPr>
        </p:nvSpPr>
        <p:spPr>
          <a:xfrm>
            <a:off x="311700" y="1017725"/>
            <a:ext cx="8520600" cy="3701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400">
                <a:solidFill>
                  <a:srgbClr val="222222"/>
                </a:solidFill>
                <a:highlight>
                  <a:srgbClr val="FFFFFF"/>
                </a:highlight>
                <a:latin typeface="Arial"/>
                <a:ea typeface="Arial"/>
                <a:cs typeface="Arial"/>
                <a:sym typeface="Arial"/>
              </a:rPr>
              <a:t> What sensors are we using for our measurements?</a:t>
            </a:r>
            <a:endParaRPr b="1" sz="1400">
              <a:solidFill>
                <a:srgbClr val="222222"/>
              </a:solidFill>
              <a:highlight>
                <a:srgbClr val="FFFFFF"/>
              </a:highlight>
              <a:latin typeface="Arial"/>
              <a:ea typeface="Arial"/>
              <a:cs typeface="Arial"/>
              <a:sym typeface="Arial"/>
            </a:endParaRPr>
          </a:p>
          <a:p>
            <a:pPr indent="0" lvl="0" marL="0" rtl="0" algn="l">
              <a:spcBef>
                <a:spcPts val="1600"/>
              </a:spcBef>
              <a:spcAft>
                <a:spcPts val="0"/>
              </a:spcAft>
              <a:buNone/>
            </a:pPr>
            <a:r>
              <a:rPr lang="en" sz="1400">
                <a:solidFill>
                  <a:srgbClr val="222222"/>
                </a:solidFill>
                <a:highlight>
                  <a:srgbClr val="FFFFFF"/>
                </a:highlight>
                <a:latin typeface="Arial"/>
                <a:ea typeface="Arial"/>
                <a:cs typeface="Arial"/>
                <a:sym typeface="Arial"/>
              </a:rPr>
              <a:t>Electret Mic,  BME680 measuring temp and pressure, GPS, Anemometer for wind speed</a:t>
            </a:r>
            <a:endParaRPr sz="1400">
              <a:solidFill>
                <a:srgbClr val="222222"/>
              </a:solidFill>
              <a:highlight>
                <a:srgbClr val="FFFFFF"/>
              </a:highlight>
              <a:latin typeface="Arial"/>
              <a:ea typeface="Arial"/>
              <a:cs typeface="Arial"/>
              <a:sym typeface="Arial"/>
            </a:endParaRPr>
          </a:p>
          <a:p>
            <a:pPr indent="0" lvl="0" marL="0" rtl="0" algn="l">
              <a:spcBef>
                <a:spcPts val="1600"/>
              </a:spcBef>
              <a:spcAft>
                <a:spcPts val="0"/>
              </a:spcAft>
              <a:buNone/>
            </a:pPr>
            <a:r>
              <a:rPr b="1" lang="en" sz="1400">
                <a:solidFill>
                  <a:srgbClr val="222222"/>
                </a:solidFill>
                <a:highlight>
                  <a:srgbClr val="FFFFFF"/>
                </a:highlight>
                <a:latin typeface="Arial"/>
                <a:ea typeface="Arial"/>
                <a:cs typeface="Arial"/>
                <a:sym typeface="Arial"/>
              </a:rPr>
              <a:t>How will we calibrate/cross-calibrate the devices?</a:t>
            </a:r>
            <a:endParaRPr b="1" sz="1400">
              <a:solidFill>
                <a:srgbClr val="222222"/>
              </a:solidFill>
              <a:highlight>
                <a:srgbClr val="FFFFFF"/>
              </a:highlight>
              <a:latin typeface="Arial"/>
              <a:ea typeface="Arial"/>
              <a:cs typeface="Arial"/>
              <a:sym typeface="Arial"/>
            </a:endParaRPr>
          </a:p>
          <a:p>
            <a:pPr indent="0" lvl="0" marL="0" rtl="0" algn="l">
              <a:spcBef>
                <a:spcPts val="1600"/>
              </a:spcBef>
              <a:spcAft>
                <a:spcPts val="0"/>
              </a:spcAft>
              <a:buNone/>
            </a:pPr>
            <a:r>
              <a:rPr lang="en" sz="1400">
                <a:solidFill>
                  <a:srgbClr val="222222"/>
                </a:solidFill>
                <a:highlight>
                  <a:srgbClr val="FFFFFF"/>
                </a:highlight>
                <a:latin typeface="Arial"/>
                <a:ea typeface="Arial"/>
                <a:cs typeface="Arial"/>
                <a:sym typeface="Arial"/>
              </a:rPr>
              <a:t>Have a zero option on the DAQ.</a:t>
            </a:r>
            <a:endParaRPr sz="1400">
              <a:solidFill>
                <a:srgbClr val="222222"/>
              </a:solidFill>
              <a:highlight>
                <a:srgbClr val="FFFFFF"/>
              </a:highlight>
              <a:latin typeface="Arial"/>
              <a:ea typeface="Arial"/>
              <a:cs typeface="Arial"/>
              <a:sym typeface="Arial"/>
            </a:endParaRPr>
          </a:p>
          <a:p>
            <a:pPr indent="0" lvl="0" marL="0" rtl="0" algn="l">
              <a:spcBef>
                <a:spcPts val="1600"/>
              </a:spcBef>
              <a:spcAft>
                <a:spcPts val="0"/>
              </a:spcAft>
              <a:buNone/>
            </a:pPr>
            <a:r>
              <a:rPr b="1" lang="en" sz="1400">
                <a:solidFill>
                  <a:srgbClr val="222222"/>
                </a:solidFill>
                <a:highlight>
                  <a:srgbClr val="FFFFFF"/>
                </a:highlight>
                <a:latin typeface="Arial"/>
                <a:ea typeface="Arial"/>
                <a:cs typeface="Arial"/>
                <a:sym typeface="Arial"/>
              </a:rPr>
              <a:t>What might limit the precision the sensors can obtain?</a:t>
            </a:r>
            <a:endParaRPr b="1" sz="1400">
              <a:solidFill>
                <a:srgbClr val="222222"/>
              </a:solidFill>
              <a:highlight>
                <a:srgbClr val="FFFFFF"/>
              </a:highlight>
              <a:latin typeface="Arial"/>
              <a:ea typeface="Arial"/>
              <a:cs typeface="Arial"/>
              <a:sym typeface="Arial"/>
            </a:endParaRPr>
          </a:p>
          <a:p>
            <a:pPr indent="0" lvl="0" marL="0" rtl="0" algn="l">
              <a:spcBef>
                <a:spcPts val="1600"/>
              </a:spcBef>
              <a:spcAft>
                <a:spcPts val="0"/>
              </a:spcAft>
              <a:buNone/>
            </a:pPr>
            <a:r>
              <a:rPr lang="en" sz="1400">
                <a:solidFill>
                  <a:srgbClr val="222222"/>
                </a:solidFill>
                <a:highlight>
                  <a:srgbClr val="FFFFFF"/>
                </a:highlight>
                <a:latin typeface="Arial"/>
                <a:ea typeface="Arial"/>
                <a:cs typeface="Arial"/>
                <a:sym typeface="Arial"/>
              </a:rPr>
              <a:t>Microphone has a lot of noise as it simply outputs an analog signal</a:t>
            </a:r>
            <a:endParaRPr sz="1400">
              <a:solidFill>
                <a:srgbClr val="222222"/>
              </a:solidFill>
              <a:highlight>
                <a:srgbClr val="FFFFFF"/>
              </a:highlight>
              <a:latin typeface="Arial"/>
              <a:ea typeface="Arial"/>
              <a:cs typeface="Arial"/>
              <a:sym typeface="Arial"/>
            </a:endParaRPr>
          </a:p>
          <a:p>
            <a:pPr indent="0" lvl="0" marL="0" rtl="0" algn="l">
              <a:spcBef>
                <a:spcPts val="1600"/>
              </a:spcBef>
              <a:spcAft>
                <a:spcPts val="0"/>
              </a:spcAft>
              <a:buNone/>
            </a:pPr>
            <a:r>
              <a:rPr b="1" lang="en" sz="1400">
                <a:solidFill>
                  <a:srgbClr val="222222"/>
                </a:solidFill>
                <a:highlight>
                  <a:srgbClr val="FFFFFF"/>
                </a:highlight>
                <a:latin typeface="Arial"/>
                <a:ea typeface="Arial"/>
                <a:cs typeface="Arial"/>
                <a:sym typeface="Arial"/>
              </a:rPr>
              <a:t>What does the DAQ software do?</a:t>
            </a:r>
            <a:endParaRPr b="1" sz="1400"/>
          </a:p>
          <a:p>
            <a:pPr indent="0" lvl="0" marL="0" rtl="0" algn="l">
              <a:spcBef>
                <a:spcPts val="1600"/>
              </a:spcBef>
              <a:spcAft>
                <a:spcPts val="0"/>
              </a:spcAft>
              <a:buNone/>
            </a:pPr>
            <a:r>
              <a:rPr lang="en" sz="1400">
                <a:solidFill>
                  <a:srgbClr val="222222"/>
                </a:solidFill>
                <a:highlight>
                  <a:srgbClr val="FFFFFF"/>
                </a:highlight>
                <a:latin typeface="Arial"/>
                <a:ea typeface="Arial"/>
                <a:cs typeface="Arial"/>
                <a:sym typeface="Arial"/>
              </a:rPr>
              <a:t>Record Time, Temperature, Pressure, Mic, Location, and Wind Speed to a microSD card.</a:t>
            </a:r>
            <a:endParaRPr sz="1400">
              <a:solidFill>
                <a:srgbClr val="222222"/>
              </a:solidFill>
              <a:highlight>
                <a:srgbClr val="FFFFFF"/>
              </a:highlight>
              <a:latin typeface="Arial"/>
              <a:ea typeface="Arial"/>
              <a:cs typeface="Arial"/>
              <a:sym typeface="Arial"/>
            </a:endParaRPr>
          </a:p>
          <a:p>
            <a:pPr indent="0" lvl="0" marL="0" rtl="0" algn="l">
              <a:spcBef>
                <a:spcPts val="1600"/>
              </a:spcBef>
              <a:spcAft>
                <a:spcPts val="1600"/>
              </a:spcAft>
              <a:buNone/>
            </a:pPr>
            <a:r>
              <a:rPr lang="en" sz="1400">
                <a:solidFill>
                  <a:srgbClr val="222222"/>
                </a:solidFill>
                <a:highlight>
                  <a:srgbClr val="FFFFFF"/>
                </a:highlight>
                <a:latin typeface="Arial"/>
                <a:ea typeface="Arial"/>
                <a:cs typeface="Arial"/>
                <a:sym typeface="Arial"/>
              </a:rPr>
              <a:t>Lets us View Time, Temperature, Pressure, Mic, Location, and Wind Speed</a:t>
            </a:r>
            <a:endParaRPr sz="1400">
              <a:solidFill>
                <a:srgbClr val="222222"/>
              </a:solidFill>
              <a:highlight>
                <a:srgbClr val="FFFFFF"/>
              </a:highlight>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sp>
        <p:nvSpPr>
          <p:cNvPr id="84" name="Google Shape;84;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Current Status of Breadboards</a:t>
            </a:r>
            <a:endParaRPr/>
          </a:p>
        </p:txBody>
      </p:sp>
      <p:sp>
        <p:nvSpPr>
          <p:cNvPr id="85" name="Google Shape;85;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400"/>
              <a:t>Hardware</a:t>
            </a:r>
            <a:endParaRPr b="1" sz="1400"/>
          </a:p>
          <a:p>
            <a:pPr indent="0" lvl="0" marL="0" rtl="0" algn="l">
              <a:spcBef>
                <a:spcPts val="1600"/>
              </a:spcBef>
              <a:spcAft>
                <a:spcPts val="0"/>
              </a:spcAft>
              <a:buNone/>
            </a:pPr>
            <a:r>
              <a:rPr lang="en" sz="1400"/>
              <a:t>We have every sensor on our breadboards that is needed for our </a:t>
            </a:r>
            <a:r>
              <a:rPr lang="en" sz="1400"/>
              <a:t>measurements</a:t>
            </a:r>
            <a:r>
              <a:rPr lang="en" sz="1400"/>
              <a:t>. </a:t>
            </a:r>
            <a:endParaRPr sz="1400"/>
          </a:p>
          <a:p>
            <a:pPr indent="0" lvl="0" marL="0" rtl="0" algn="l">
              <a:spcBef>
                <a:spcPts val="1600"/>
              </a:spcBef>
              <a:spcAft>
                <a:spcPts val="0"/>
              </a:spcAft>
              <a:buNone/>
            </a:pPr>
            <a:r>
              <a:rPr lang="en" sz="1400"/>
              <a:t>Everything works </a:t>
            </a:r>
            <a:r>
              <a:rPr lang="en" sz="1400"/>
              <a:t>completely fine</a:t>
            </a:r>
            <a:r>
              <a:rPr lang="en" sz="1400"/>
              <a:t> on our </a:t>
            </a:r>
            <a:r>
              <a:rPr lang="en" sz="1400"/>
              <a:t>breadboards except microphone we are getting lots of background noise in the recording.</a:t>
            </a:r>
            <a:endParaRPr sz="1400"/>
          </a:p>
          <a:p>
            <a:pPr indent="0" lvl="0" marL="0" rtl="0" algn="l">
              <a:spcBef>
                <a:spcPts val="1600"/>
              </a:spcBef>
              <a:spcAft>
                <a:spcPts val="1600"/>
              </a:spcAft>
              <a:buNone/>
            </a:pPr>
            <a:r>
              <a:rPr lang="en" sz="1400"/>
              <a:t>Initially we thought that this background noise is due to loose wire connection or maybe our wire are picking up some random radio frequency, so we thought that PCB will fix both of this issues.                                 (BUT WE WERE WRONG.)</a:t>
            </a:r>
            <a:endParaRPr sz="14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9" name="Shape 89"/>
        <p:cNvGrpSpPr/>
        <p:nvPr/>
      </p:nvGrpSpPr>
      <p:grpSpPr>
        <a:xfrm>
          <a:off x="0" y="0"/>
          <a:ext cx="0" cy="0"/>
          <a:chOff x="0" y="0"/>
          <a:chExt cx="0" cy="0"/>
        </a:xfrm>
      </p:grpSpPr>
      <p:sp>
        <p:nvSpPr>
          <p:cNvPr id="90" name="Google Shape;90;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Current Status of Breadboards</a:t>
            </a:r>
            <a:endParaRPr/>
          </a:p>
          <a:p>
            <a:pPr indent="0" lvl="0" marL="0" rtl="0" algn="l">
              <a:spcBef>
                <a:spcPts val="0"/>
              </a:spcBef>
              <a:spcAft>
                <a:spcPts val="0"/>
              </a:spcAft>
              <a:buNone/>
            </a:pPr>
            <a:r>
              <a:t/>
            </a:r>
            <a:endParaRPr/>
          </a:p>
        </p:txBody>
      </p:sp>
      <p:sp>
        <p:nvSpPr>
          <p:cNvPr id="91" name="Google Shape;91;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400"/>
              <a:t>Software</a:t>
            </a:r>
            <a:endParaRPr b="1" sz="1400"/>
          </a:p>
          <a:p>
            <a:pPr indent="0" lvl="0" marL="0" rtl="0" algn="l">
              <a:spcBef>
                <a:spcPts val="1600"/>
              </a:spcBef>
              <a:spcAft>
                <a:spcPts val="0"/>
              </a:spcAft>
              <a:buNone/>
            </a:pPr>
            <a:r>
              <a:rPr lang="en" sz="1400"/>
              <a:t>We have </a:t>
            </a:r>
            <a:r>
              <a:rPr lang="en" sz="1400"/>
              <a:t>uploaded</a:t>
            </a:r>
            <a:r>
              <a:rPr lang="en" sz="1400"/>
              <a:t> integrated code on our </a:t>
            </a:r>
            <a:r>
              <a:rPr lang="en" sz="1400"/>
              <a:t>Arduino</a:t>
            </a:r>
            <a:r>
              <a:rPr lang="en" sz="1400"/>
              <a:t> which include BME680 code, LCD code, keypad code, SDcard code, </a:t>
            </a:r>
            <a:r>
              <a:rPr lang="en" sz="1400"/>
              <a:t>Anemometer</a:t>
            </a:r>
            <a:r>
              <a:rPr lang="en" sz="1400"/>
              <a:t> code.</a:t>
            </a:r>
            <a:endParaRPr sz="1400"/>
          </a:p>
          <a:p>
            <a:pPr indent="0" lvl="0" marL="0" rtl="0" algn="l">
              <a:spcBef>
                <a:spcPts val="1600"/>
              </a:spcBef>
              <a:spcAft>
                <a:spcPts val="0"/>
              </a:spcAft>
              <a:buNone/>
            </a:pPr>
            <a:r>
              <a:rPr lang="en" sz="1400"/>
              <a:t>All this codes work </a:t>
            </a:r>
            <a:r>
              <a:rPr lang="en" sz="1400"/>
              <a:t>together</a:t>
            </a:r>
            <a:r>
              <a:rPr lang="en" sz="1400"/>
              <a:t> under a </a:t>
            </a:r>
            <a:r>
              <a:rPr lang="en" sz="1400"/>
              <a:t>integrated</a:t>
            </a:r>
            <a:r>
              <a:rPr lang="en" sz="1400"/>
              <a:t> program, which help us to take </a:t>
            </a:r>
            <a:r>
              <a:rPr lang="en" sz="1400"/>
              <a:t>measurements</a:t>
            </a:r>
            <a:r>
              <a:rPr lang="en" sz="1400"/>
              <a:t>, record them, display them on LCD </a:t>
            </a:r>
            <a:r>
              <a:rPr lang="en" sz="1400"/>
              <a:t>remotely</a:t>
            </a:r>
            <a:r>
              <a:rPr lang="en" sz="1400"/>
              <a:t>.I</a:t>
            </a:r>
            <a:r>
              <a:rPr lang="en" sz="1400"/>
              <a:t>t also help us to change our UI too.</a:t>
            </a:r>
            <a:endParaRPr sz="1400"/>
          </a:p>
          <a:p>
            <a:pPr indent="0" lvl="0" marL="0" rtl="0" algn="l">
              <a:spcBef>
                <a:spcPts val="1600"/>
              </a:spcBef>
              <a:spcAft>
                <a:spcPts val="0"/>
              </a:spcAft>
              <a:buNone/>
            </a:pPr>
            <a:r>
              <a:rPr lang="en" sz="1400"/>
              <a:t>We still need to integrate microphone code which is partially ready but we need to figure out how we can record collected data onto SD card such that we can get frequency and intensity of sound that is being recorded.</a:t>
            </a:r>
            <a:endParaRPr sz="1400"/>
          </a:p>
          <a:p>
            <a:pPr indent="0" lvl="0" marL="0" rtl="0" algn="l">
              <a:spcBef>
                <a:spcPts val="1600"/>
              </a:spcBef>
              <a:spcAft>
                <a:spcPts val="1600"/>
              </a:spcAft>
              <a:buNone/>
            </a:pPr>
            <a:r>
              <a:rPr lang="en" sz="1400"/>
              <a:t>We also need to add code which will display frequency and intensity on LCD.</a:t>
            </a:r>
            <a:endParaRPr sz="14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5" name="Shape 95"/>
        <p:cNvGrpSpPr/>
        <p:nvPr/>
      </p:nvGrpSpPr>
      <p:grpSpPr>
        <a:xfrm>
          <a:off x="0" y="0"/>
          <a:ext cx="0" cy="0"/>
          <a:chOff x="0" y="0"/>
          <a:chExt cx="0" cy="0"/>
        </a:xfrm>
      </p:grpSpPr>
      <p:sp>
        <p:nvSpPr>
          <p:cNvPr id="96" name="Google Shape;96;p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Current Status of PCBs</a:t>
            </a:r>
            <a:endParaRPr/>
          </a:p>
        </p:txBody>
      </p:sp>
      <p:sp>
        <p:nvSpPr>
          <p:cNvPr id="97" name="Google Shape;97;p1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400"/>
              <a:t>Hardware</a:t>
            </a:r>
            <a:endParaRPr b="1" sz="1400"/>
          </a:p>
          <a:p>
            <a:pPr indent="0" lvl="0" marL="0" rtl="0" algn="l">
              <a:spcBef>
                <a:spcPts val="1600"/>
              </a:spcBef>
              <a:spcAft>
                <a:spcPts val="0"/>
              </a:spcAft>
              <a:buNone/>
            </a:pPr>
            <a:r>
              <a:rPr i="1" lang="en" sz="1400"/>
              <a:t>Shoham and Joe </a:t>
            </a:r>
            <a:r>
              <a:rPr lang="en" sz="1400"/>
              <a:t>have their PCB </a:t>
            </a:r>
            <a:r>
              <a:rPr lang="en" sz="1400"/>
              <a:t>completely</a:t>
            </a:r>
            <a:r>
              <a:rPr lang="en" sz="1400"/>
              <a:t> ready.</a:t>
            </a:r>
            <a:endParaRPr i="1" sz="1400"/>
          </a:p>
          <a:p>
            <a:pPr indent="0" lvl="0" marL="0" rtl="0" algn="l">
              <a:spcBef>
                <a:spcPts val="1600"/>
              </a:spcBef>
              <a:spcAft>
                <a:spcPts val="0"/>
              </a:spcAft>
              <a:buNone/>
            </a:pPr>
            <a:r>
              <a:rPr i="1" lang="en" sz="1400"/>
              <a:t>Cecillia</a:t>
            </a:r>
            <a:r>
              <a:rPr i="1" lang="en" sz="1400"/>
              <a:t> and I  </a:t>
            </a:r>
            <a:r>
              <a:rPr lang="en" sz="1400"/>
              <a:t>have our PCBs almost ready we both need to add</a:t>
            </a:r>
            <a:r>
              <a:rPr lang="en" sz="1400"/>
              <a:t> </a:t>
            </a:r>
            <a:r>
              <a:rPr lang="en" sz="1400"/>
              <a:t> LED, SWITCH, and </a:t>
            </a:r>
            <a:r>
              <a:rPr lang="en" sz="1400"/>
              <a:t>BATTERY</a:t>
            </a:r>
            <a:r>
              <a:rPr lang="en" sz="1400"/>
              <a:t> to our PCBs.</a:t>
            </a:r>
            <a:endParaRPr sz="1400"/>
          </a:p>
          <a:p>
            <a:pPr indent="0" lvl="0" marL="0" rtl="0" algn="l">
              <a:spcBef>
                <a:spcPts val="1600"/>
              </a:spcBef>
              <a:spcAft>
                <a:spcPts val="0"/>
              </a:spcAft>
              <a:buNone/>
            </a:pPr>
            <a:r>
              <a:rPr lang="en" sz="1400"/>
              <a:t>Now remember earlier I said we were wrong because we are still getting same background noise in PCB too. Our </a:t>
            </a:r>
            <a:r>
              <a:rPr lang="en" sz="1400"/>
              <a:t>approach</a:t>
            </a:r>
            <a:r>
              <a:rPr lang="en" sz="1400"/>
              <a:t> to this problem is to connect microphone in </a:t>
            </a:r>
            <a:r>
              <a:rPr lang="en" sz="1400"/>
              <a:t>different</a:t>
            </a:r>
            <a:r>
              <a:rPr lang="en" sz="1400"/>
              <a:t> </a:t>
            </a:r>
            <a:r>
              <a:rPr lang="en" sz="1400"/>
              <a:t>manner</a:t>
            </a:r>
            <a:r>
              <a:rPr lang="en" sz="1400"/>
              <a:t> or add </a:t>
            </a:r>
            <a:r>
              <a:rPr lang="en" sz="1400"/>
              <a:t>resistor.</a:t>
            </a:r>
            <a:endParaRPr sz="1400"/>
          </a:p>
          <a:p>
            <a:pPr indent="0" lvl="0" marL="0" rtl="0" algn="l">
              <a:spcBef>
                <a:spcPts val="1600"/>
              </a:spcBef>
              <a:spcAft>
                <a:spcPts val="1600"/>
              </a:spcAft>
              <a:buNone/>
            </a:pPr>
            <a:r>
              <a:rPr b="1" lang="en" sz="1400"/>
              <a:t>Software </a:t>
            </a:r>
            <a:r>
              <a:rPr lang="en" sz="1400"/>
              <a:t>wise we are in same position as beardbords.</a:t>
            </a:r>
            <a:endParaRPr sz="14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1" name="Shape 101"/>
        <p:cNvGrpSpPr/>
        <p:nvPr/>
      </p:nvGrpSpPr>
      <p:grpSpPr>
        <a:xfrm>
          <a:off x="0" y="0"/>
          <a:ext cx="0" cy="0"/>
          <a:chOff x="0" y="0"/>
          <a:chExt cx="0" cy="0"/>
        </a:xfrm>
      </p:grpSpPr>
      <p:sp>
        <p:nvSpPr>
          <p:cNvPr id="102" name="Google Shape;102;p2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Run Plan</a:t>
            </a:r>
            <a:endParaRPr/>
          </a:p>
        </p:txBody>
      </p:sp>
      <p:sp>
        <p:nvSpPr>
          <p:cNvPr id="103" name="Google Shape;103;p2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Full size wind turbines:</a:t>
            </a:r>
            <a:endParaRPr/>
          </a:p>
          <a:p>
            <a:pPr indent="-342900" lvl="0" marL="457200" rtl="0" algn="l">
              <a:spcBef>
                <a:spcPts val="1600"/>
              </a:spcBef>
              <a:spcAft>
                <a:spcPts val="0"/>
              </a:spcAft>
              <a:buSzPts val="1800"/>
              <a:buChar char="●"/>
            </a:pPr>
            <a:r>
              <a:t/>
            </a:r>
            <a:endParaRPr/>
          </a:p>
          <a:p>
            <a:pPr indent="0" lvl="0" marL="0" rtl="0" algn="l">
              <a:spcBef>
                <a:spcPts val="1600"/>
              </a:spcBef>
              <a:spcAft>
                <a:spcPts val="0"/>
              </a:spcAft>
              <a:buNone/>
            </a:pPr>
            <a:r>
              <a:rPr lang="en"/>
              <a:t>Small vertical axis turbine:</a:t>
            </a:r>
            <a:endParaRPr/>
          </a:p>
          <a:p>
            <a:pPr indent="-342900" lvl="0" marL="457200" rtl="0" algn="l">
              <a:spcBef>
                <a:spcPts val="1600"/>
              </a:spcBef>
              <a:spcAft>
                <a:spcPts val="0"/>
              </a:spcAft>
              <a:buSzPts val="1800"/>
              <a:buChar char="●"/>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7" name="Shape 107"/>
        <p:cNvGrpSpPr/>
        <p:nvPr/>
      </p:nvGrpSpPr>
      <p:grpSpPr>
        <a:xfrm>
          <a:off x="0" y="0"/>
          <a:ext cx="0" cy="0"/>
          <a:chOff x="0" y="0"/>
          <a:chExt cx="0" cy="0"/>
        </a:xfrm>
      </p:grpSpPr>
      <p:sp>
        <p:nvSpPr>
          <p:cNvPr id="108" name="Google Shape;108;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Data Analysis</a:t>
            </a:r>
            <a:endParaRPr/>
          </a:p>
        </p:txBody>
      </p:sp>
      <p:sp>
        <p:nvSpPr>
          <p:cNvPr id="109" name="Google Shape;109;p2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General Plan:</a:t>
            </a:r>
            <a:endParaRPr/>
          </a:p>
          <a:p>
            <a:pPr indent="0" lvl="0" marL="0" rtl="0" algn="l">
              <a:spcBef>
                <a:spcPts val="1600"/>
              </a:spcBef>
              <a:spcAft>
                <a:spcPts val="0"/>
              </a:spcAft>
              <a:buNone/>
            </a:pPr>
            <a:r>
              <a:rPr lang="en"/>
              <a:t>Run a Fast Fourier Transform on the data and see if we have significant audio in the low frequency range (might need to see if we can pick up any LFS)</a:t>
            </a:r>
            <a:endParaRPr/>
          </a:p>
          <a:p>
            <a:pPr indent="0" lvl="0" marL="0" rtl="0" algn="l">
              <a:spcBef>
                <a:spcPts val="1600"/>
              </a:spcBef>
              <a:spcAft>
                <a:spcPts val="0"/>
              </a:spcAft>
              <a:buNone/>
            </a:pPr>
            <a:r>
              <a:rPr lang="en"/>
              <a:t>Plot temperature, pressure and wind speed changes next to noise and see if there is </a:t>
            </a:r>
            <a:r>
              <a:rPr lang="en"/>
              <a:t>correlation</a:t>
            </a:r>
            <a:r>
              <a:rPr lang="en"/>
              <a:t> or any interesting data</a:t>
            </a:r>
            <a:endParaRPr/>
          </a:p>
          <a:p>
            <a:pPr indent="0" lvl="0" marL="0" rtl="0" algn="l">
              <a:spcBef>
                <a:spcPts val="1600"/>
              </a:spcBef>
              <a:spcAft>
                <a:spcPts val="1600"/>
              </a:spcAft>
              <a:buNone/>
            </a:pPr>
            <a:r>
              <a:rPr lang="en"/>
              <a:t>Make a map of the noise radially out from the wind turbine and at different angles</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pearmint">
  <a:themeElements>
    <a:clrScheme name="Spearmint">
      <a:dk1>
        <a:srgbClr val="202729"/>
      </a:dk1>
      <a:lt1>
        <a:srgbClr val="FFFFFF"/>
      </a:lt1>
      <a:dk2>
        <a:srgbClr val="4BA173"/>
      </a:dk2>
      <a:lt2>
        <a:srgbClr val="63D297"/>
      </a:lt2>
      <a:accent1>
        <a:srgbClr val="353744"/>
      </a:accent1>
      <a:accent2>
        <a:srgbClr val="424242"/>
      </a:accent2>
      <a:accent3>
        <a:srgbClr val="616161"/>
      </a:accent3>
      <a:accent4>
        <a:srgbClr val="999999"/>
      </a:accent4>
      <a:accent5>
        <a:srgbClr val="FF5252"/>
      </a:accent5>
      <a:accent6>
        <a:srgbClr val="FFF176"/>
      </a:accent6>
      <a:hlink>
        <a:srgbClr val="FF5252"/>
      </a:hlink>
      <a:folHlink>
        <a:srgbClr val="FF525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