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Montserrat"/>
      <p:regular r:id="rId23"/>
      <p:bold r:id="rId24"/>
      <p:italic r:id="rId25"/>
      <p:boldItalic r:id="rId26"/>
    </p:embeddedFont>
    <p:embeddedFont>
      <p:font typeface="Lato"/>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Montserrat-bold.fntdata"/><Relationship Id="rId23"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boldItalic.fntdata"/><Relationship Id="rId25" Type="http://schemas.openxmlformats.org/officeDocument/2006/relationships/font" Target="fonts/Montserrat-italic.fntdata"/><Relationship Id="rId28" Type="http://schemas.openxmlformats.org/officeDocument/2006/relationships/font" Target="fonts/Lato-bold.fntdata"/><Relationship Id="rId27" Type="http://schemas.openxmlformats.org/officeDocument/2006/relationships/font" Target="fonts/Lato-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8116799070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8116799070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811ba81455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811ba81455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g811ba81455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811ba81455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g8116799070_0_3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8116799070_0_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8116799070_0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8116799070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811ba81455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811ba8145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811ba81455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811ba81455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8116799070_0_3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8116799070_0_3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811ba81455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811ba81455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8116799070_0_3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116799070_0_3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8116799070_0_3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8116799070_0_3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811ba81455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11ba81455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811ba8145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811ba8145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8116799070_0_3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8116799070_0_3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811ba8145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811ba8145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811ba8145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811ba8145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811ba81455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811ba81455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jp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2736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Effective Battery Energy Capacity</a:t>
            </a:r>
            <a:endParaRPr/>
          </a:p>
        </p:txBody>
      </p:sp>
      <p:sp>
        <p:nvSpPr>
          <p:cNvPr id="135" name="Google Shape;135;p13"/>
          <p:cNvSpPr txBox="1"/>
          <p:nvPr>
            <p:ph idx="1" type="subTitle"/>
          </p:nvPr>
        </p:nvSpPr>
        <p:spPr>
          <a:xfrm>
            <a:off x="5083950" y="353917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Group 2</a:t>
            </a:r>
            <a:endParaRPr b="1" sz="2400"/>
          </a:p>
          <a:p>
            <a:pPr indent="0" lvl="0" marL="0" rtl="0" algn="l">
              <a:spcBef>
                <a:spcPts val="0"/>
              </a:spcBef>
              <a:spcAft>
                <a:spcPts val="0"/>
              </a:spcAft>
              <a:buNone/>
            </a:pPr>
            <a:r>
              <a:rPr lang="en"/>
              <a:t>Michael Ruscito</a:t>
            </a:r>
            <a:endParaRPr/>
          </a:p>
          <a:p>
            <a:pPr indent="0" lvl="0" marL="0" rtl="0" algn="l">
              <a:spcBef>
                <a:spcPts val="0"/>
              </a:spcBef>
              <a:spcAft>
                <a:spcPts val="0"/>
              </a:spcAft>
              <a:buNone/>
            </a:pPr>
            <a:r>
              <a:rPr lang="en"/>
              <a:t>Mingshi Yang</a:t>
            </a:r>
            <a:endParaRPr/>
          </a:p>
          <a:p>
            <a:pPr indent="0" lvl="0" marL="0" rtl="0" algn="l">
              <a:spcBef>
                <a:spcPts val="0"/>
              </a:spcBef>
              <a:spcAft>
                <a:spcPts val="0"/>
              </a:spcAft>
              <a:buNone/>
            </a:pPr>
            <a:r>
              <a:rPr lang="en"/>
              <a:t>Jinghan Huang</a:t>
            </a:r>
            <a:endParaRPr/>
          </a:p>
          <a:p>
            <a:pPr indent="0" lvl="0" marL="0" rtl="0" algn="l">
              <a:spcBef>
                <a:spcPts val="0"/>
              </a:spcBef>
              <a:spcAft>
                <a:spcPts val="0"/>
              </a:spcAft>
              <a:buNone/>
            </a:pPr>
            <a:r>
              <a:rPr lang="en"/>
              <a:t>Tomas Pavydis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Additional Components</a:t>
            </a:r>
            <a:endParaRPr/>
          </a:p>
        </p:txBody>
      </p:sp>
      <p:sp>
        <p:nvSpPr>
          <p:cNvPr id="193" name="Google Shape;193;p22"/>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In order to protect the PCB and its peripherals, we also have an external circuit on Perma-protoboards connected to the PCB analog and I2C pins via ribbon cable</a:t>
            </a:r>
            <a:endParaRPr/>
          </a:p>
          <a:p>
            <a:pPr indent="-311150" lvl="0" marL="457200" rtl="0" algn="l">
              <a:spcBef>
                <a:spcPts val="0"/>
              </a:spcBef>
              <a:spcAft>
                <a:spcPts val="0"/>
              </a:spcAft>
              <a:buSzPts val="1300"/>
              <a:buChar char="●"/>
            </a:pPr>
            <a:r>
              <a:rPr lang="en"/>
              <a:t>This external circuit consists of our battery holders and load resistors (two 5 ohm in series [10 ohms] and two 2 ohm in parallel [1 ohm]) connected to analog I/O, as well as the TMP 36 and MLX 90614 sensors to measure ambient and object temperatures</a:t>
            </a:r>
            <a:endParaRPr/>
          </a:p>
          <a:p>
            <a:pPr indent="-311150" lvl="0" marL="457200" rtl="0" algn="l">
              <a:spcBef>
                <a:spcPts val="0"/>
              </a:spcBef>
              <a:spcAft>
                <a:spcPts val="0"/>
              </a:spcAft>
              <a:buSzPts val="1300"/>
              <a:buChar char="●"/>
            </a:pPr>
            <a:r>
              <a:rPr lang="en"/>
              <a:t>Types of batteries being tested:</a:t>
            </a:r>
            <a:endParaRPr/>
          </a:p>
          <a:p>
            <a:pPr indent="-298450" lvl="1" marL="914400" rtl="0" algn="l">
              <a:spcBef>
                <a:spcPts val="0"/>
              </a:spcBef>
              <a:spcAft>
                <a:spcPts val="0"/>
              </a:spcAft>
              <a:buSzPts val="1100"/>
              <a:buChar char="○"/>
            </a:pPr>
            <a:r>
              <a:rPr lang="en"/>
              <a:t>AAA Non-rechargeable:</a:t>
            </a:r>
            <a:endParaRPr/>
          </a:p>
          <a:p>
            <a:pPr indent="-298450" lvl="2" marL="1371600" rtl="0" algn="l">
              <a:spcBef>
                <a:spcPts val="0"/>
              </a:spcBef>
              <a:spcAft>
                <a:spcPts val="0"/>
              </a:spcAft>
              <a:buSzPts val="1100"/>
              <a:buChar char="■"/>
            </a:pPr>
            <a:r>
              <a:rPr lang="en"/>
              <a:t>Alkaline</a:t>
            </a:r>
            <a:endParaRPr/>
          </a:p>
          <a:p>
            <a:pPr indent="-298450" lvl="2" marL="1371600" rtl="0" algn="l">
              <a:spcBef>
                <a:spcPts val="0"/>
              </a:spcBef>
              <a:spcAft>
                <a:spcPts val="0"/>
              </a:spcAft>
              <a:buSzPts val="1100"/>
              <a:buChar char="■"/>
            </a:pPr>
            <a:r>
              <a:rPr lang="en"/>
              <a:t>Lithium Primary</a:t>
            </a:r>
            <a:endParaRPr/>
          </a:p>
          <a:p>
            <a:pPr indent="-298450" lvl="1" marL="914400" rtl="0" algn="l">
              <a:spcBef>
                <a:spcPts val="0"/>
              </a:spcBef>
              <a:spcAft>
                <a:spcPts val="0"/>
              </a:spcAft>
              <a:buSzPts val="1100"/>
              <a:buChar char="○"/>
            </a:pPr>
            <a:r>
              <a:rPr lang="en"/>
              <a:t>AAA Rechargeable:</a:t>
            </a:r>
            <a:endParaRPr/>
          </a:p>
          <a:p>
            <a:pPr indent="-298450" lvl="2" marL="1371600" rtl="0" algn="l">
              <a:spcBef>
                <a:spcPts val="0"/>
              </a:spcBef>
              <a:spcAft>
                <a:spcPts val="0"/>
              </a:spcAft>
              <a:buSzPts val="1100"/>
              <a:buChar char="■"/>
            </a:pPr>
            <a:r>
              <a:rPr lang="en"/>
              <a:t>Nickel Metal Hydride (NiMH)</a:t>
            </a:r>
            <a:endParaRPr/>
          </a:p>
          <a:p>
            <a:pPr indent="-298450" lvl="2" marL="1371600" rtl="0" algn="l">
              <a:spcBef>
                <a:spcPts val="0"/>
              </a:spcBef>
              <a:spcAft>
                <a:spcPts val="0"/>
              </a:spcAft>
              <a:buSzPts val="1100"/>
              <a:buChar char="■"/>
            </a:pPr>
            <a:r>
              <a:rPr lang="en"/>
              <a:t>Lithium Ion</a:t>
            </a:r>
            <a:endParaRPr/>
          </a:p>
          <a:p>
            <a:pPr indent="-298450" lvl="1" marL="914400" rtl="0" algn="l">
              <a:spcBef>
                <a:spcPts val="0"/>
              </a:spcBef>
              <a:spcAft>
                <a:spcPts val="0"/>
              </a:spcAft>
              <a:buSzPts val="1100"/>
              <a:buChar char="○"/>
            </a:pPr>
            <a:r>
              <a:rPr lang="en"/>
              <a:t>Coin Cell</a:t>
            </a:r>
            <a:endParaRPr/>
          </a:p>
          <a:p>
            <a:pPr indent="-298450" lvl="2" marL="1371600" rtl="0" algn="l">
              <a:spcBef>
                <a:spcPts val="0"/>
              </a:spcBef>
              <a:spcAft>
                <a:spcPts val="0"/>
              </a:spcAft>
              <a:buSzPts val="1100"/>
              <a:buChar char="■"/>
            </a:pPr>
            <a:r>
              <a:rPr lang="en"/>
              <a:t>Lithium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3"/>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Acquisition</a:t>
            </a:r>
            <a:endParaRPr/>
          </a:p>
        </p:txBody>
      </p:sp>
      <p:sp>
        <p:nvSpPr>
          <p:cNvPr id="199" name="Google Shape;199;p23"/>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Relatively straightforward DAQ software gets readings from sensors and writes to SD card every 0.5 seconds</a:t>
            </a:r>
            <a:endParaRPr/>
          </a:p>
          <a:p>
            <a:pPr indent="-298450" lvl="1" marL="914400" rtl="0" algn="l">
              <a:spcBef>
                <a:spcPts val="0"/>
              </a:spcBef>
              <a:spcAft>
                <a:spcPts val="0"/>
              </a:spcAft>
              <a:buSzPts val="1100"/>
              <a:buChar char="○"/>
            </a:pPr>
            <a:r>
              <a:rPr lang="en"/>
              <a:t>Reads ambient temperature from TMP 36 (analog read), reads object temperature from IR sensor (digital I2C read), and reads voltage across battery (analog read)</a:t>
            </a:r>
            <a:endParaRPr/>
          </a:p>
          <a:p>
            <a:pPr indent="-298450" lvl="1" marL="914400" rtl="0" algn="l">
              <a:spcBef>
                <a:spcPts val="0"/>
              </a:spcBef>
              <a:spcAft>
                <a:spcPts val="0"/>
              </a:spcAft>
              <a:buSzPts val="1100"/>
              <a:buChar char="○"/>
            </a:pPr>
            <a:r>
              <a:rPr lang="en"/>
              <a:t>To increase precision, battery voltage reading is taken 10 times </a:t>
            </a:r>
            <a:r>
              <a:rPr lang="en"/>
              <a:t>consecutively</a:t>
            </a:r>
            <a:r>
              <a:rPr lang="en"/>
              <a:t> (spaced 10ms apart) and the average is written to the SD card</a:t>
            </a:r>
            <a:br>
              <a:rPr lang="en"/>
            </a:br>
            <a:endParaRPr/>
          </a:p>
          <a:p>
            <a:pPr indent="-311150" lvl="0" marL="457200" rtl="0" algn="l">
              <a:spcBef>
                <a:spcPts val="0"/>
              </a:spcBef>
              <a:spcAft>
                <a:spcPts val="0"/>
              </a:spcAft>
              <a:buSzPts val="1300"/>
              <a:buChar char="●"/>
            </a:pPr>
            <a:r>
              <a:rPr lang="en"/>
              <a:t>In addition to writing to the SD card, the DAQ displays the data on the LCD display in order to allow monitoring while tests are being run and the keypad allows for control over the system (i.e. starting measurements, etc)</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Google Shape;204;p2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Breadboard Status</a:t>
            </a:r>
            <a:endParaRPr/>
          </a:p>
        </p:txBody>
      </p:sp>
      <p:sp>
        <p:nvSpPr>
          <p:cNvPr id="205" name="Google Shape;205;p2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Michael:</a:t>
            </a:r>
            <a:endParaRPr/>
          </a:p>
          <a:p>
            <a:pPr indent="-298450" lvl="1" marL="914400" rtl="0" algn="l">
              <a:spcBef>
                <a:spcPts val="0"/>
              </a:spcBef>
              <a:spcAft>
                <a:spcPts val="0"/>
              </a:spcAft>
              <a:buSzPts val="1100"/>
              <a:buChar char="○"/>
            </a:pPr>
            <a:r>
              <a:rPr lang="en"/>
              <a:t>Completely finished and has run tests to get sample data</a:t>
            </a:r>
            <a:br>
              <a:rPr lang="en"/>
            </a:br>
            <a:endParaRPr/>
          </a:p>
          <a:p>
            <a:pPr indent="-311150" lvl="0" marL="457200" rtl="0" algn="l">
              <a:spcBef>
                <a:spcPts val="0"/>
              </a:spcBef>
              <a:spcAft>
                <a:spcPts val="0"/>
              </a:spcAft>
              <a:buSzPts val="1300"/>
              <a:buChar char="●"/>
            </a:pPr>
            <a:r>
              <a:rPr lang="en"/>
              <a:t>Mingshi:</a:t>
            </a:r>
            <a:endParaRPr/>
          </a:p>
          <a:p>
            <a:pPr indent="-298450" lvl="1" marL="914400" rtl="0" algn="l">
              <a:spcBef>
                <a:spcPts val="0"/>
              </a:spcBef>
              <a:spcAft>
                <a:spcPts val="0"/>
              </a:spcAft>
              <a:buSzPts val="1100"/>
              <a:buChar char="○"/>
            </a:pPr>
            <a:r>
              <a:rPr lang="en"/>
              <a:t>Completely finished and has run tests to get sample data</a:t>
            </a:r>
            <a:br>
              <a:rPr lang="en"/>
            </a:br>
            <a:endParaRPr/>
          </a:p>
          <a:p>
            <a:pPr indent="-311150" lvl="0" marL="457200" rtl="0" algn="l">
              <a:spcBef>
                <a:spcPts val="0"/>
              </a:spcBef>
              <a:spcAft>
                <a:spcPts val="0"/>
              </a:spcAft>
              <a:buSzPts val="1300"/>
              <a:buChar char="●"/>
            </a:pPr>
            <a:r>
              <a:rPr lang="en"/>
              <a:t>Tomas:</a:t>
            </a:r>
            <a:endParaRPr/>
          </a:p>
          <a:p>
            <a:pPr indent="-298450" lvl="1" marL="914400" rtl="0" algn="l">
              <a:spcBef>
                <a:spcPts val="0"/>
              </a:spcBef>
              <a:spcAft>
                <a:spcPts val="0"/>
              </a:spcAft>
              <a:buSzPts val="1100"/>
              <a:buChar char="○"/>
            </a:pPr>
            <a:r>
              <a:rPr lang="en"/>
              <a:t>Completely finished and has run tests to get sample data</a:t>
            </a:r>
            <a:br>
              <a:rPr lang="en"/>
            </a:br>
            <a:endParaRPr/>
          </a:p>
          <a:p>
            <a:pPr indent="-311150" lvl="0" marL="457200" rtl="0" algn="l">
              <a:spcBef>
                <a:spcPts val="0"/>
              </a:spcBef>
              <a:spcAft>
                <a:spcPts val="0"/>
              </a:spcAft>
              <a:buSzPts val="1300"/>
              <a:buChar char="●"/>
            </a:pPr>
            <a:r>
              <a:rPr lang="en"/>
              <a:t>Johnson:</a:t>
            </a:r>
            <a:endParaRPr/>
          </a:p>
          <a:p>
            <a:pPr indent="-298450" lvl="1" marL="914400" rtl="0" algn="l">
              <a:spcBef>
                <a:spcPts val="0"/>
              </a:spcBef>
              <a:spcAft>
                <a:spcPts val="0"/>
              </a:spcAft>
              <a:buSzPts val="1100"/>
              <a:buChar char="○"/>
            </a:pPr>
            <a:r>
              <a:rPr lang="en"/>
              <a:t>Completely finished and has run tests to get sample data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2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PCB Status</a:t>
            </a:r>
            <a:endParaRPr/>
          </a:p>
        </p:txBody>
      </p:sp>
      <p:sp>
        <p:nvSpPr>
          <p:cNvPr id="211" name="Google Shape;211;p25"/>
          <p:cNvSpPr txBox="1"/>
          <p:nvPr>
            <p:ph idx="1" type="body"/>
          </p:nvPr>
        </p:nvSpPr>
        <p:spPr>
          <a:xfrm>
            <a:off x="1297500" y="1567550"/>
            <a:ext cx="7038900" cy="32706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Michael:</a:t>
            </a:r>
            <a:endParaRPr/>
          </a:p>
          <a:p>
            <a:pPr indent="-298450" lvl="1" marL="914400" rtl="0" algn="l">
              <a:spcBef>
                <a:spcPts val="0"/>
              </a:spcBef>
              <a:spcAft>
                <a:spcPts val="0"/>
              </a:spcAft>
              <a:buSzPts val="1100"/>
              <a:buChar char="○"/>
            </a:pPr>
            <a:r>
              <a:rPr lang="en"/>
              <a:t>PCB side is finished with ribbon cables, however still needs to finish external circuit by connecting sensors to perma-protoboard and connecting the finished battery protoboard to ribbon cables</a:t>
            </a:r>
            <a:br>
              <a:rPr lang="en"/>
            </a:br>
            <a:endParaRPr/>
          </a:p>
          <a:p>
            <a:pPr indent="-311150" lvl="0" marL="457200" rtl="0" algn="l">
              <a:spcBef>
                <a:spcPts val="0"/>
              </a:spcBef>
              <a:spcAft>
                <a:spcPts val="0"/>
              </a:spcAft>
              <a:buSzPts val="1300"/>
              <a:buChar char="●"/>
            </a:pPr>
            <a:r>
              <a:rPr lang="en"/>
              <a:t>Mingshi:</a:t>
            </a:r>
            <a:endParaRPr/>
          </a:p>
          <a:p>
            <a:pPr indent="-298450" lvl="1" marL="914400" rtl="0" algn="l">
              <a:spcBef>
                <a:spcPts val="0"/>
              </a:spcBef>
              <a:spcAft>
                <a:spcPts val="0"/>
              </a:spcAft>
              <a:buSzPts val="1100"/>
              <a:buChar char="○"/>
            </a:pPr>
            <a:r>
              <a:rPr lang="en"/>
              <a:t>PCB side is finished with ribbon cables, however still needs to finish external circuit by connecting sensors to perma-protoboard and connecting the finished battery protoboard to ribbon cables</a:t>
            </a:r>
            <a:endParaRPr/>
          </a:p>
          <a:p>
            <a:pPr indent="-311150" lvl="0" marL="457200" rtl="0" algn="l">
              <a:spcBef>
                <a:spcPts val="0"/>
              </a:spcBef>
              <a:spcAft>
                <a:spcPts val="0"/>
              </a:spcAft>
              <a:buSzPts val="1300"/>
              <a:buChar char="●"/>
            </a:pPr>
            <a:r>
              <a:rPr lang="en"/>
              <a:t>Tomas:</a:t>
            </a:r>
            <a:endParaRPr/>
          </a:p>
          <a:p>
            <a:pPr indent="-298450" lvl="1" marL="914400" rtl="0" algn="l">
              <a:spcBef>
                <a:spcPts val="0"/>
              </a:spcBef>
              <a:spcAft>
                <a:spcPts val="0"/>
              </a:spcAft>
              <a:buSzPts val="1100"/>
              <a:buChar char="○"/>
            </a:pPr>
            <a:r>
              <a:rPr lang="en"/>
              <a:t>PCB side is finished (still need LED) with ribbon cables, however still needs to finish external circuit by creating a  perma-protoboard and connecting the finished battery protoboard to ribbon cables</a:t>
            </a:r>
            <a:br>
              <a:rPr lang="en"/>
            </a:br>
            <a:endParaRPr/>
          </a:p>
          <a:p>
            <a:pPr indent="-311150" lvl="0" marL="457200" rtl="0" algn="l">
              <a:spcBef>
                <a:spcPts val="0"/>
              </a:spcBef>
              <a:spcAft>
                <a:spcPts val="0"/>
              </a:spcAft>
              <a:buSzPts val="1300"/>
              <a:buChar char="●"/>
            </a:pPr>
            <a:r>
              <a:rPr lang="en"/>
              <a:t>Johnson:</a:t>
            </a:r>
            <a:endParaRPr/>
          </a:p>
          <a:p>
            <a:pPr indent="-298450" lvl="1" marL="914400" rtl="0" algn="l">
              <a:spcBef>
                <a:spcPts val="0"/>
              </a:spcBef>
              <a:spcAft>
                <a:spcPts val="0"/>
              </a:spcAft>
              <a:buSzPts val="1100"/>
              <a:buChar char="○"/>
            </a:pPr>
            <a:r>
              <a:rPr lang="en"/>
              <a:t>PCB side is finished with ribbon cables, however still needs to finish external circuit need to  build a battery protoboard. </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2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Run Plan</a:t>
            </a:r>
            <a:endParaRPr/>
          </a:p>
        </p:txBody>
      </p:sp>
      <p:sp>
        <p:nvSpPr>
          <p:cNvPr id="217" name="Google Shape;217;p2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Test the 5 types of batteries, each under 2 resistive loads, each under 3 environmental temperatures (~0</a:t>
            </a:r>
            <a:r>
              <a:rPr lang="en"/>
              <a:t>°C, ~22°C, ~50°C) totalling 30 test conditions</a:t>
            </a:r>
            <a:endParaRPr/>
          </a:p>
          <a:p>
            <a:pPr indent="-298450" lvl="1" marL="914400" rtl="0" algn="l">
              <a:spcBef>
                <a:spcPts val="0"/>
              </a:spcBef>
              <a:spcAft>
                <a:spcPts val="0"/>
              </a:spcAft>
              <a:buSzPts val="1100"/>
              <a:buChar char="○"/>
            </a:pPr>
            <a:r>
              <a:rPr lang="en"/>
              <a:t>We only need to run 15 times since both resistive loads will be tested at the same time</a:t>
            </a:r>
            <a:endParaRPr/>
          </a:p>
          <a:p>
            <a:pPr indent="-311150" lvl="0" marL="457200" rtl="0" algn="l">
              <a:spcBef>
                <a:spcPts val="0"/>
              </a:spcBef>
              <a:spcAft>
                <a:spcPts val="0"/>
              </a:spcAft>
              <a:buSzPts val="1300"/>
              <a:buChar char="●"/>
            </a:pPr>
            <a:r>
              <a:rPr lang="en"/>
              <a:t>Each run will last for 6 hours in order to give batteries enough time to completely discharge all of their stored energy (except coin cell which only needs to run &lt;1 hour)</a:t>
            </a:r>
            <a:endParaRPr/>
          </a:p>
          <a:p>
            <a:pPr indent="-311150" lvl="0" marL="457200" rtl="0" algn="l">
              <a:spcBef>
                <a:spcPts val="0"/>
              </a:spcBef>
              <a:spcAft>
                <a:spcPts val="0"/>
              </a:spcAft>
              <a:buSzPts val="1300"/>
              <a:buChar char="●"/>
            </a:pPr>
            <a:r>
              <a:rPr lang="en"/>
              <a:t>In order to control the environmental temperature, we will use water baths and place the external circuit into a plastic bag which will submerge enough to have the circuit below the waterline without the top of the bag being submerged</a:t>
            </a:r>
            <a:endParaRPr/>
          </a:p>
          <a:p>
            <a:pPr indent="-298450" lvl="1" marL="914400" rtl="0" algn="l">
              <a:spcBef>
                <a:spcPts val="0"/>
              </a:spcBef>
              <a:spcAft>
                <a:spcPts val="0"/>
              </a:spcAft>
              <a:buSzPts val="1100"/>
              <a:buChar char="○"/>
            </a:pPr>
            <a:r>
              <a:rPr lang="en"/>
              <a:t>Water bath will be filled with ice for cold environment and heated using a sous vide for hot environment</a:t>
            </a:r>
            <a:endParaRPr/>
          </a:p>
          <a:p>
            <a:pPr indent="-311150" lvl="0" marL="457200" rtl="0" algn="l">
              <a:spcBef>
                <a:spcPts val="0"/>
              </a:spcBef>
              <a:spcAft>
                <a:spcPts val="0"/>
              </a:spcAft>
              <a:buSzPts val="1300"/>
              <a:buChar char="●"/>
            </a:pPr>
            <a:r>
              <a:rPr lang="en"/>
              <a:t>SD card is written with ambient temperature, object temperature, battery voltage, and how long the test has been running  (in order to graph results)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2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Field Testing</a:t>
            </a:r>
            <a:endParaRPr/>
          </a:p>
        </p:txBody>
      </p:sp>
      <p:pic>
        <p:nvPicPr>
          <p:cNvPr id="223" name="Google Shape;223;p27"/>
          <p:cNvPicPr preferRelativeResize="0"/>
          <p:nvPr/>
        </p:nvPicPr>
        <p:blipFill>
          <a:blip r:embed="rId3">
            <a:alphaModFix/>
          </a:blip>
          <a:stretch>
            <a:fillRect/>
          </a:stretch>
        </p:blipFill>
        <p:spPr>
          <a:xfrm>
            <a:off x="1766462" y="881600"/>
            <a:ext cx="5611075" cy="420832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2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Analysis</a:t>
            </a:r>
            <a:endParaRPr/>
          </a:p>
        </p:txBody>
      </p:sp>
      <p:sp>
        <p:nvSpPr>
          <p:cNvPr id="229" name="Google Shape;229;p2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Very straightforward data analysis using Python to import collected data and graph in order to compare results from each test.</a:t>
            </a:r>
            <a:endParaRPr/>
          </a:p>
          <a:p>
            <a:pPr indent="-311150" lvl="0" marL="457200" rtl="0" algn="l">
              <a:spcBef>
                <a:spcPts val="0"/>
              </a:spcBef>
              <a:spcAft>
                <a:spcPts val="0"/>
              </a:spcAft>
              <a:buSzPts val="1300"/>
              <a:buChar char="●"/>
            </a:pPr>
            <a:r>
              <a:rPr lang="en"/>
              <a:t>Base code importing data and plotting is already written, but will be edited for each comparison/graph</a:t>
            </a:r>
            <a:endParaRPr/>
          </a:p>
          <a:p>
            <a:pPr indent="-298450" lvl="1" marL="914400" rtl="0" algn="l">
              <a:spcBef>
                <a:spcPts val="0"/>
              </a:spcBef>
              <a:spcAft>
                <a:spcPts val="0"/>
              </a:spcAft>
              <a:buSzPts val="1100"/>
              <a:buChar char="○"/>
            </a:pPr>
            <a:r>
              <a:rPr lang="en"/>
              <a:t>Graph comparing each battery type in a single environment with a certain resistive load</a:t>
            </a:r>
            <a:endParaRPr/>
          </a:p>
          <a:p>
            <a:pPr indent="-298450" lvl="1" marL="914400" rtl="0" algn="l">
              <a:spcBef>
                <a:spcPts val="0"/>
              </a:spcBef>
              <a:spcAft>
                <a:spcPts val="0"/>
              </a:spcAft>
              <a:buSzPts val="1100"/>
              <a:buChar char="○"/>
            </a:pPr>
            <a:r>
              <a:rPr lang="en"/>
              <a:t>Graph comparing the effects the temperature had on a single battery type</a:t>
            </a:r>
            <a:endParaRPr/>
          </a:p>
          <a:p>
            <a:pPr indent="-298450" lvl="1" marL="914400" rtl="0" algn="l">
              <a:spcBef>
                <a:spcPts val="0"/>
              </a:spcBef>
              <a:spcAft>
                <a:spcPts val="0"/>
              </a:spcAft>
              <a:buSzPts val="1100"/>
              <a:buChar char="○"/>
            </a:pPr>
            <a:r>
              <a:rPr lang="en"/>
              <a:t>Graph analyzing the internal temperature of the battery/resistors under high/lower resistive loads</a:t>
            </a:r>
            <a:endParaRPr/>
          </a:p>
          <a:p>
            <a:pPr indent="-311150" lvl="0" marL="457200" rtl="0" algn="l">
              <a:spcBef>
                <a:spcPts val="0"/>
              </a:spcBef>
              <a:spcAft>
                <a:spcPts val="0"/>
              </a:spcAft>
              <a:buSzPts val="1300"/>
              <a:buChar char="●"/>
            </a:pPr>
            <a:r>
              <a:rPr lang="en"/>
              <a:t>Once data is collected and graphed, the rest is done without a computer by simply analyzing the graphs to compare results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2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Thoughts on Project Report</a:t>
            </a:r>
            <a:endParaRPr/>
          </a:p>
        </p:txBody>
      </p:sp>
      <p:sp>
        <p:nvSpPr>
          <p:cNvPr id="235" name="Google Shape;235;p29"/>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Things we will likely show in our final report:</a:t>
            </a:r>
            <a:endParaRPr/>
          </a:p>
          <a:p>
            <a:pPr indent="-298450" lvl="1" marL="914400" rtl="0" algn="l">
              <a:spcBef>
                <a:spcPts val="0"/>
              </a:spcBef>
              <a:spcAft>
                <a:spcPts val="0"/>
              </a:spcAft>
              <a:buSzPts val="1100"/>
              <a:buChar char="○"/>
            </a:pPr>
            <a:r>
              <a:rPr lang="en"/>
              <a:t>Each of the graphs mentioned before comparing how each battery compares to the others and how prominent the effects of the different resistive loads and environmental temperatures were on each battery’s effective energy</a:t>
            </a:r>
            <a:endParaRPr/>
          </a:p>
          <a:p>
            <a:pPr indent="-298450" lvl="1" marL="914400" rtl="0" algn="l">
              <a:spcBef>
                <a:spcPts val="0"/>
              </a:spcBef>
              <a:spcAft>
                <a:spcPts val="0"/>
              </a:spcAft>
              <a:buSzPts val="1100"/>
              <a:buChar char="○"/>
            </a:pPr>
            <a:r>
              <a:rPr lang="en"/>
              <a:t>Analysis on the effective energy of each battery</a:t>
            </a:r>
            <a:endParaRPr/>
          </a:p>
          <a:p>
            <a:pPr indent="-298450" lvl="1" marL="914400" rtl="0" algn="l">
              <a:spcBef>
                <a:spcPts val="0"/>
              </a:spcBef>
              <a:spcAft>
                <a:spcPts val="0"/>
              </a:spcAft>
              <a:buSzPts val="1100"/>
              <a:buChar char="○"/>
            </a:pPr>
            <a:r>
              <a:rPr lang="en"/>
              <a:t>Conclusions on which type of battery is most effective in each scenario</a:t>
            </a:r>
            <a:endParaRPr/>
          </a:p>
          <a:p>
            <a:pPr indent="-298450" lvl="1" marL="914400" rtl="0" algn="l">
              <a:spcBef>
                <a:spcPts val="0"/>
              </a:spcBef>
              <a:spcAft>
                <a:spcPts val="0"/>
              </a:spcAft>
              <a:buSzPts val="1100"/>
              <a:buChar char="○"/>
            </a:pPr>
            <a:r>
              <a:rPr lang="en"/>
              <a:t>Possible analysis on where the energy is lost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What we are measuring: </a:t>
            </a:r>
            <a:endParaRPr/>
          </a:p>
          <a:p>
            <a:pPr indent="-298450" lvl="1" marL="914400" rtl="0" algn="l">
              <a:spcBef>
                <a:spcPts val="0"/>
              </a:spcBef>
              <a:spcAft>
                <a:spcPts val="0"/>
              </a:spcAft>
              <a:buSzPts val="1100"/>
              <a:buChar char="○"/>
            </a:pPr>
            <a:r>
              <a:rPr lang="en"/>
              <a:t>E</a:t>
            </a:r>
            <a:r>
              <a:rPr lang="en"/>
              <a:t>ffective battery energy capacity as a function of temperature and discharge current</a:t>
            </a:r>
            <a:endParaRPr/>
          </a:p>
          <a:p>
            <a:pPr indent="0" lvl="0" marL="0" rtl="0" algn="l">
              <a:spcBef>
                <a:spcPts val="0"/>
              </a:spcBef>
              <a:spcAft>
                <a:spcPts val="0"/>
              </a:spcAft>
              <a:buNone/>
            </a:pPr>
            <a:r>
              <a:t/>
            </a:r>
            <a:endParaRPr/>
          </a:p>
          <a:p>
            <a:pPr indent="-311150" lvl="0" marL="457200" rtl="0" algn="l">
              <a:spcBef>
                <a:spcPts val="0"/>
              </a:spcBef>
              <a:spcAft>
                <a:spcPts val="0"/>
              </a:spcAft>
              <a:buSzPts val="1300"/>
              <a:buChar char="●"/>
            </a:pPr>
            <a:r>
              <a:rPr lang="en"/>
              <a:t>How will we measure it:</a:t>
            </a:r>
            <a:endParaRPr/>
          </a:p>
          <a:p>
            <a:pPr indent="-298450" lvl="1" marL="914400" rtl="0" algn="l">
              <a:spcBef>
                <a:spcPts val="0"/>
              </a:spcBef>
              <a:spcAft>
                <a:spcPts val="0"/>
              </a:spcAft>
              <a:buSzPts val="1100"/>
              <a:buChar char="○"/>
            </a:pPr>
            <a:r>
              <a:rPr lang="en"/>
              <a:t>Test the time to fully discharge a battery in variable </a:t>
            </a:r>
            <a:r>
              <a:rPr lang="en"/>
              <a:t>environments</a:t>
            </a:r>
            <a:r>
              <a:rPr lang="en"/>
              <a:t> (cold, room-temp, hot)</a:t>
            </a:r>
            <a:endParaRPr/>
          </a:p>
          <a:p>
            <a:pPr indent="-298450" lvl="1" marL="914400" rtl="0" algn="l">
              <a:spcBef>
                <a:spcPts val="0"/>
              </a:spcBef>
              <a:spcAft>
                <a:spcPts val="0"/>
              </a:spcAft>
              <a:buSzPts val="1100"/>
              <a:buChar char="○"/>
            </a:pPr>
            <a:r>
              <a:rPr lang="en"/>
              <a:t>Test differences of measurements under variable loads (10 ohms vs 1 ohm)</a:t>
            </a:r>
            <a:endParaRPr/>
          </a:p>
          <a:p>
            <a:pPr indent="0" lvl="0" marL="0" rtl="0" algn="l">
              <a:spcBef>
                <a:spcPts val="0"/>
              </a:spcBef>
              <a:spcAft>
                <a:spcPts val="0"/>
              </a:spcAft>
              <a:buNone/>
            </a:pPr>
            <a:r>
              <a:t/>
            </a:r>
            <a:endParaRPr/>
          </a:p>
          <a:p>
            <a:pPr indent="-311150" lvl="0" marL="457200" rtl="0" algn="l">
              <a:spcBef>
                <a:spcPts val="0"/>
              </a:spcBef>
              <a:spcAft>
                <a:spcPts val="0"/>
              </a:spcAft>
              <a:buSzPts val="1300"/>
              <a:buChar char="●"/>
            </a:pPr>
            <a:r>
              <a:rPr lang="en"/>
              <a:t>Why is this interesting:</a:t>
            </a:r>
            <a:endParaRPr/>
          </a:p>
          <a:p>
            <a:pPr indent="-298450" lvl="1" marL="914400" rtl="0" algn="l">
              <a:spcBef>
                <a:spcPts val="0"/>
              </a:spcBef>
              <a:spcAft>
                <a:spcPts val="0"/>
              </a:spcAft>
              <a:buSzPts val="1100"/>
              <a:buChar char="○"/>
            </a:pPr>
            <a:r>
              <a:rPr lang="en"/>
              <a:t>We will be able to map the voltage output with respect to time of batteries dependent on their electrical load and the temperature of the environment they operate in</a:t>
            </a:r>
            <a:endParaRPr/>
          </a:p>
          <a:p>
            <a:pPr indent="-298450" lvl="1" marL="914400" rtl="0" algn="l">
              <a:spcBef>
                <a:spcPts val="0"/>
              </a:spcBef>
              <a:spcAft>
                <a:spcPts val="0"/>
              </a:spcAft>
              <a:buSzPts val="1100"/>
              <a:buChar char="○"/>
            </a:pPr>
            <a:r>
              <a:rPr lang="en"/>
              <a:t>Using this data we can conclude the effective energy in the batteries based on the testing conditions</a:t>
            </a:r>
            <a:endParaRPr/>
          </a:p>
          <a:p>
            <a:pPr indent="-298450" lvl="1" marL="914400" rtl="0" algn="l">
              <a:spcBef>
                <a:spcPts val="0"/>
              </a:spcBef>
              <a:spcAft>
                <a:spcPts val="0"/>
              </a:spcAft>
              <a:buSzPts val="1100"/>
              <a:buChar char="○"/>
            </a:pPr>
            <a:r>
              <a:rPr lang="en"/>
              <a:t>Testing multiple battery types and form factors allows us to analyze the effectiveness of each type in each testing environment and compare the results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Motivation</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With the rise of electric vehicles, batteries operating in variable-temperature environments have become a common </a:t>
            </a:r>
            <a:r>
              <a:rPr lang="en"/>
              <a:t>occurrence and measuring the effective energy of batteries under these conditions is crucial for accurate predictions of estimated range</a:t>
            </a:r>
            <a:endParaRPr/>
          </a:p>
          <a:p>
            <a:pPr indent="-298450" lvl="1" marL="914400" rtl="0" algn="l">
              <a:spcBef>
                <a:spcPts val="0"/>
              </a:spcBef>
              <a:spcAft>
                <a:spcPts val="0"/>
              </a:spcAft>
              <a:buSzPts val="1100"/>
              <a:buChar char="○"/>
            </a:pPr>
            <a:r>
              <a:rPr lang="en"/>
              <a:t>For example, in the beginning of 2019, Tesla released an algorithm in its firmware in which vehicles began pulling the temperature from the local weather data to better calculate the estimated range left in its battery</a:t>
            </a:r>
            <a:endParaRPr/>
          </a:p>
          <a:p>
            <a:pPr indent="-311150" lvl="0" marL="457200" rtl="0" algn="l">
              <a:spcBef>
                <a:spcPts val="0"/>
              </a:spcBef>
              <a:spcAft>
                <a:spcPts val="0"/>
              </a:spcAft>
              <a:buSzPts val="1300"/>
              <a:buChar char="●"/>
            </a:pPr>
            <a:r>
              <a:rPr lang="en"/>
              <a:t>Beyond just electric cars, you may have encountered a battery’s energy retention based on the environment’s temperature when you use your phone outside on a cold day it seemingly dies right away</a:t>
            </a:r>
            <a:endParaRPr/>
          </a:p>
          <a:p>
            <a:pPr indent="-311150" lvl="0" marL="457200" rtl="0" algn="l">
              <a:spcBef>
                <a:spcPts val="0"/>
              </a:spcBef>
              <a:spcAft>
                <a:spcPts val="0"/>
              </a:spcAft>
              <a:buSzPts val="1300"/>
              <a:buChar char="●"/>
            </a:pPr>
            <a:r>
              <a:rPr lang="en"/>
              <a:t>Many studies have been performed on this topic with similar measurements taken, so we hope to produce similar results, but with a more comprehensive look at the effects that temperature and discharge current have on each type of battery being tested compared to each other (rather than a look at a single type of battery)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Background on Lithium Batteries</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298450" lvl="1" marL="914400" rtl="0" algn="l">
              <a:spcBef>
                <a:spcPts val="0"/>
              </a:spcBef>
              <a:spcAft>
                <a:spcPts val="0"/>
              </a:spcAft>
              <a:buSzPts val="1100"/>
              <a:buChar char="○"/>
            </a:pPr>
            <a:r>
              <a:rPr lang="en"/>
              <a:t>At low temperatures Lithium batteries suffer from Lithium plating of the anode causing a permanent reduction in capacity</a:t>
            </a:r>
            <a:endParaRPr/>
          </a:p>
          <a:p>
            <a:pPr indent="-298450" lvl="1" marL="914400" rtl="0" algn="l">
              <a:spcBef>
                <a:spcPts val="0"/>
              </a:spcBef>
              <a:spcAft>
                <a:spcPts val="0"/>
              </a:spcAft>
              <a:buSzPts val="1100"/>
              <a:buChar char="○"/>
            </a:pPr>
            <a:r>
              <a:rPr lang="en"/>
              <a:t>At the upper extreme the active chemicals may break down destroying the battery</a:t>
            </a:r>
            <a:endParaRPr/>
          </a:p>
          <a:p>
            <a:pPr indent="-298450" lvl="1" marL="914400" rtl="0" algn="l">
              <a:spcBef>
                <a:spcPts val="0"/>
              </a:spcBef>
              <a:spcAft>
                <a:spcPts val="0"/>
              </a:spcAft>
              <a:buSzPts val="1100"/>
              <a:buChar char="○"/>
            </a:pPr>
            <a:r>
              <a:rPr lang="en"/>
              <a:t>In between these limits the cell performance generally improves with temperature</a:t>
            </a:r>
            <a:br>
              <a:rPr lang="en"/>
            </a:br>
            <a:endParaRPr/>
          </a:p>
          <a:p>
            <a:pPr indent="-311150" lvl="0" marL="457200" rtl="0" algn="l">
              <a:spcBef>
                <a:spcPts val="0"/>
              </a:spcBef>
              <a:spcAft>
                <a:spcPts val="0"/>
              </a:spcAft>
              <a:buSzPts val="1300"/>
              <a:buChar char="●"/>
            </a:pPr>
            <a:r>
              <a:rPr lang="en"/>
              <a:t>This analysis on lithium batteries is why we are testing them in 3 environments hopeful to see data that agrees with this</a:t>
            </a:r>
            <a:endParaRPr/>
          </a:p>
          <a:p>
            <a:pPr indent="-311150" lvl="0" marL="457200" rtl="0" algn="l">
              <a:spcBef>
                <a:spcPts val="0"/>
              </a:spcBef>
              <a:spcAft>
                <a:spcPts val="0"/>
              </a:spcAft>
              <a:buSzPts val="1300"/>
              <a:buChar char="●"/>
            </a:pPr>
            <a:r>
              <a:rPr lang="en"/>
              <a:t>We will also be testing on 2 different resistive loads to analyze the effects that discharging the batteries at higher currents than they are typically suited for will have on the effective energy of them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Results</a:t>
            </a:r>
            <a:endParaRPr/>
          </a:p>
        </p:txBody>
      </p:sp>
      <p:sp>
        <p:nvSpPr>
          <p:cNvPr id="159" name="Google Shape;159;p17"/>
          <p:cNvSpPr txBox="1"/>
          <p:nvPr>
            <p:ph idx="1" type="body"/>
          </p:nvPr>
        </p:nvSpPr>
        <p:spPr>
          <a:xfrm>
            <a:off x="2436225" y="4429275"/>
            <a:ext cx="1871400" cy="375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From MPowerUK.com</a:t>
            </a:r>
            <a:endParaRPr/>
          </a:p>
        </p:txBody>
      </p:sp>
      <p:pic>
        <p:nvPicPr>
          <p:cNvPr id="160" name="Google Shape;160;p17"/>
          <p:cNvPicPr preferRelativeResize="0"/>
          <p:nvPr/>
        </p:nvPicPr>
        <p:blipFill>
          <a:blip r:embed="rId3">
            <a:alphaModFix/>
          </a:blip>
          <a:stretch>
            <a:fillRect/>
          </a:stretch>
        </p:blipFill>
        <p:spPr>
          <a:xfrm>
            <a:off x="2436229" y="1307853"/>
            <a:ext cx="4565849" cy="31214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Collaboration</a:t>
            </a:r>
            <a:endParaRPr/>
          </a:p>
        </p:txBody>
      </p:sp>
      <p:sp>
        <p:nvSpPr>
          <p:cNvPr id="166" name="Google Shape;166;p1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For the most part, each member of the group is completing every part and responsibility of the project as we all have breadboards and PCBs that will take measurements</a:t>
            </a:r>
            <a:endParaRPr/>
          </a:p>
          <a:p>
            <a:pPr indent="-311150" lvl="0" marL="457200" rtl="0" algn="l">
              <a:spcBef>
                <a:spcPts val="0"/>
              </a:spcBef>
              <a:spcAft>
                <a:spcPts val="0"/>
              </a:spcAft>
              <a:buSzPts val="1300"/>
              <a:buChar char="●"/>
            </a:pPr>
            <a:r>
              <a:rPr lang="en"/>
              <a:t>The background research on which types of batteries we will test and their rated capacity versus estimated capacity under our test conditions was conducted by Michael</a:t>
            </a:r>
            <a:endParaRPr/>
          </a:p>
          <a:p>
            <a:pPr indent="-311150" lvl="0" marL="457200" rtl="0" algn="l">
              <a:spcBef>
                <a:spcPts val="0"/>
              </a:spcBef>
              <a:spcAft>
                <a:spcPts val="0"/>
              </a:spcAft>
              <a:buSzPts val="1300"/>
              <a:buChar char="●"/>
            </a:pPr>
            <a:r>
              <a:rPr lang="en"/>
              <a:t>A majority of the DAQ software was handled by Mingshi while the Data Analysis software is handled by Michael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1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Instrumentation</a:t>
            </a:r>
            <a:endParaRPr/>
          </a:p>
        </p:txBody>
      </p:sp>
      <p:sp>
        <p:nvSpPr>
          <p:cNvPr id="172" name="Google Shape;172;p19"/>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Basic Set:</a:t>
            </a:r>
            <a:endParaRPr/>
          </a:p>
          <a:p>
            <a:pPr indent="-298450" lvl="1" marL="914400" rtl="0" algn="l">
              <a:spcBef>
                <a:spcPts val="0"/>
              </a:spcBef>
              <a:spcAft>
                <a:spcPts val="0"/>
              </a:spcAft>
              <a:buSzPts val="1100"/>
              <a:buChar char="○"/>
            </a:pPr>
            <a:r>
              <a:rPr lang="en"/>
              <a:t>Arduino Mega 2560</a:t>
            </a:r>
            <a:endParaRPr/>
          </a:p>
          <a:p>
            <a:pPr indent="-298450" lvl="1" marL="914400" rtl="0" algn="l">
              <a:spcBef>
                <a:spcPts val="0"/>
              </a:spcBef>
              <a:spcAft>
                <a:spcPts val="0"/>
              </a:spcAft>
              <a:buSzPts val="1100"/>
              <a:buChar char="○"/>
            </a:pPr>
            <a:r>
              <a:rPr lang="en"/>
              <a:t>INA 219, LCD display, Keypad, Pushbutton, Micro-SD writer</a:t>
            </a:r>
            <a:br>
              <a:rPr lang="en"/>
            </a:br>
            <a:endParaRPr/>
          </a:p>
          <a:p>
            <a:pPr indent="-311150" lvl="0" marL="457200" rtl="0" algn="l">
              <a:spcBef>
                <a:spcPts val="0"/>
              </a:spcBef>
              <a:spcAft>
                <a:spcPts val="0"/>
              </a:spcAft>
              <a:buSzPts val="1300"/>
              <a:buChar char="●"/>
            </a:pPr>
            <a:r>
              <a:rPr lang="en"/>
              <a:t>Additional Sensors:</a:t>
            </a:r>
            <a:endParaRPr/>
          </a:p>
          <a:p>
            <a:pPr indent="-298450" lvl="1" marL="914400" rtl="0" algn="l">
              <a:spcBef>
                <a:spcPts val="0"/>
              </a:spcBef>
              <a:spcAft>
                <a:spcPts val="0"/>
              </a:spcAft>
              <a:buSzPts val="1100"/>
              <a:buChar char="○"/>
            </a:pPr>
            <a:r>
              <a:rPr lang="en"/>
              <a:t>TMP 36: a low voltage analog temperature sensor for reading ambient temperature</a:t>
            </a:r>
            <a:endParaRPr/>
          </a:p>
          <a:p>
            <a:pPr indent="-298450" lvl="1" marL="914400" rtl="0" algn="l">
              <a:spcBef>
                <a:spcPts val="0"/>
              </a:spcBef>
              <a:spcAft>
                <a:spcPts val="0"/>
              </a:spcAft>
              <a:buSzPts val="1100"/>
              <a:buChar char="○"/>
            </a:pPr>
            <a:r>
              <a:rPr lang="en"/>
              <a:t>MLX 90614: A digital non-contact temperature sensor able to detect infrared radiation of an object and measure its temperature</a:t>
            </a:r>
            <a:endParaRPr/>
          </a:p>
        </p:txBody>
      </p:sp>
      <p:pic>
        <p:nvPicPr>
          <p:cNvPr descr="Image result for mlx90614" id="173" name="Google Shape;173;p19"/>
          <p:cNvPicPr preferRelativeResize="0"/>
          <p:nvPr/>
        </p:nvPicPr>
        <p:blipFill>
          <a:blip r:embed="rId3">
            <a:alphaModFix/>
          </a:blip>
          <a:stretch>
            <a:fillRect/>
          </a:stretch>
        </p:blipFill>
        <p:spPr>
          <a:xfrm>
            <a:off x="5522763" y="3348525"/>
            <a:ext cx="1492407" cy="1428750"/>
          </a:xfrm>
          <a:prstGeom prst="rect">
            <a:avLst/>
          </a:prstGeom>
          <a:noFill/>
          <a:ln>
            <a:noFill/>
          </a:ln>
        </p:spPr>
      </p:pic>
      <p:pic>
        <p:nvPicPr>
          <p:cNvPr descr=" " id="174" name="Google Shape;174;p19"/>
          <p:cNvPicPr preferRelativeResize="0"/>
          <p:nvPr/>
        </p:nvPicPr>
        <p:blipFill>
          <a:blip r:embed="rId4">
            <a:alphaModFix/>
          </a:blip>
          <a:stretch>
            <a:fillRect/>
          </a:stretch>
        </p:blipFill>
        <p:spPr>
          <a:xfrm>
            <a:off x="3087025" y="3348525"/>
            <a:ext cx="981075" cy="1428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TMP 36</a:t>
            </a:r>
            <a:endParaRPr/>
          </a:p>
        </p:txBody>
      </p:sp>
      <p:sp>
        <p:nvSpPr>
          <p:cNvPr id="180" name="Google Shape;180;p20"/>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Unlike many of the other temperature sensors, the TMP 36 a solid-state technique to determine the temperature</a:t>
            </a:r>
            <a:endParaRPr/>
          </a:p>
          <a:p>
            <a:pPr indent="-298450" lvl="1" marL="914400" rtl="0" algn="l">
              <a:spcBef>
                <a:spcPts val="0"/>
              </a:spcBef>
              <a:spcAft>
                <a:spcPts val="0"/>
              </a:spcAft>
              <a:buSzPts val="1100"/>
              <a:buChar char="○"/>
            </a:pPr>
            <a:r>
              <a:rPr lang="en"/>
              <a:t>A</a:t>
            </a:r>
            <a:r>
              <a:rPr lang="en"/>
              <a:t>s temperature increases, the voltage across a diode increases at a known rate</a:t>
            </a:r>
            <a:endParaRPr/>
          </a:p>
          <a:p>
            <a:pPr indent="-298450" lvl="1" marL="914400" rtl="0" algn="l">
              <a:spcBef>
                <a:spcPts val="0"/>
              </a:spcBef>
              <a:spcAft>
                <a:spcPts val="0"/>
              </a:spcAft>
              <a:buSzPts val="1100"/>
              <a:buChar char="○"/>
            </a:pPr>
            <a:r>
              <a:rPr lang="en"/>
              <a:t>By amplifying the voltage change, it generates an analog signal that is directly proportional to temperature meaning all the calculation is done in the sensor and it only returns the temperature</a:t>
            </a:r>
            <a:endParaRPr/>
          </a:p>
          <a:p>
            <a:pPr indent="-311150" lvl="0" marL="457200" rtl="0" algn="l">
              <a:spcBef>
                <a:spcPts val="0"/>
              </a:spcBef>
              <a:spcAft>
                <a:spcPts val="0"/>
              </a:spcAft>
              <a:buSzPts val="1300"/>
              <a:buChar char="●"/>
            </a:pPr>
            <a:r>
              <a:rPr lang="en"/>
              <a:t>Because it has no moving parts — it is precise, never wears out, doesn't need calibration, works under many environmental conditions, is </a:t>
            </a:r>
            <a:r>
              <a:rPr lang="en"/>
              <a:t>consistent</a:t>
            </a:r>
            <a:r>
              <a:rPr lang="en"/>
              <a:t> between sensors and readings, and is very inexpensive</a:t>
            </a:r>
            <a:endParaRPr/>
          </a:p>
          <a:p>
            <a:pPr indent="-311150" lvl="0" marL="457200" rtl="0" algn="l">
              <a:spcBef>
                <a:spcPts val="0"/>
              </a:spcBef>
              <a:spcAft>
                <a:spcPts val="0"/>
              </a:spcAft>
              <a:buSzPts val="1300"/>
              <a:buChar char="●"/>
            </a:pPr>
            <a:r>
              <a:rPr lang="en"/>
              <a:t>Operating range: -40°C to 150°C (-40°F to 302°F)</a:t>
            </a:r>
            <a:endParaRPr/>
          </a:p>
          <a:p>
            <a:pPr indent="-311150" lvl="0" marL="457200" rtl="0" algn="l">
              <a:spcBef>
                <a:spcPts val="0"/>
              </a:spcBef>
              <a:spcAft>
                <a:spcPts val="0"/>
              </a:spcAft>
              <a:buSzPts val="1300"/>
              <a:buChar char="●"/>
            </a:pPr>
            <a:r>
              <a:rPr lang="en"/>
              <a:t>The downside to the TMP 36 is that it can only measure temperature through physical contact making it only useful for measuring ambient temperatures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1"/>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MLX 90614</a:t>
            </a:r>
            <a:endParaRPr/>
          </a:p>
        </p:txBody>
      </p:sp>
      <p:sp>
        <p:nvSpPr>
          <p:cNvPr id="186" name="Google Shape;186;p21"/>
          <p:cNvSpPr txBox="1"/>
          <p:nvPr>
            <p:ph idx="1" type="body"/>
          </p:nvPr>
        </p:nvSpPr>
        <p:spPr>
          <a:xfrm>
            <a:off x="1297500" y="11103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Consists of internally: an infrared thermopile detector and a signal-conditioning application processor</a:t>
            </a:r>
            <a:endParaRPr/>
          </a:p>
          <a:p>
            <a:pPr indent="-311150" lvl="0" marL="457200" rtl="0" algn="l">
              <a:spcBef>
                <a:spcPts val="0"/>
              </a:spcBef>
              <a:spcAft>
                <a:spcPts val="0"/>
              </a:spcAft>
              <a:buSzPts val="1300"/>
              <a:buChar char="●"/>
            </a:pPr>
            <a:r>
              <a:rPr lang="en"/>
              <a:t>Works because of the Stefan-</a:t>
            </a:r>
            <a:r>
              <a:rPr lang="en"/>
              <a:t>Boltzmann</a:t>
            </a:r>
            <a:r>
              <a:rPr lang="en"/>
              <a:t> law which states (basically) that any object not at absolute zero emits IR light directly proportional to its temperature</a:t>
            </a:r>
            <a:endParaRPr/>
          </a:p>
          <a:p>
            <a:pPr indent="-311150" lvl="0" marL="457200" rtl="0" algn="l">
              <a:spcBef>
                <a:spcPts val="0"/>
              </a:spcBef>
              <a:spcAft>
                <a:spcPts val="0"/>
              </a:spcAft>
              <a:buSzPts val="1300"/>
              <a:buChar char="●"/>
            </a:pPr>
            <a:r>
              <a:rPr lang="en"/>
              <a:t>The infrared thermopile inside the MLX 90614 senses how much infrared energy is being emitted by materials in its field of view, and produces a </a:t>
            </a:r>
            <a:r>
              <a:rPr lang="en"/>
              <a:t>proportional </a:t>
            </a:r>
            <a:r>
              <a:rPr lang="en"/>
              <a:t>electrical signal which is processed before being sent to the Arduino across the I2C channels</a:t>
            </a:r>
            <a:endParaRPr/>
          </a:p>
          <a:p>
            <a:pPr indent="-311150" lvl="0" marL="457200" rtl="0" algn="l">
              <a:spcBef>
                <a:spcPts val="0"/>
              </a:spcBef>
              <a:spcAft>
                <a:spcPts val="0"/>
              </a:spcAft>
              <a:buSzPts val="1300"/>
              <a:buChar char="●"/>
            </a:pPr>
            <a:r>
              <a:rPr lang="en"/>
              <a:t>Operating range: -70</a:t>
            </a:r>
            <a:r>
              <a:rPr lang="en"/>
              <a:t>°C</a:t>
            </a:r>
            <a:r>
              <a:rPr lang="en"/>
              <a:t> to 380°C (-94</a:t>
            </a:r>
            <a:r>
              <a:rPr lang="en"/>
              <a:t>°F to 716</a:t>
            </a:r>
            <a:r>
              <a:rPr lang="en"/>
              <a:t>) with resolution of 0.02</a:t>
            </a:r>
            <a:r>
              <a:rPr lang="en"/>
              <a:t>°C</a:t>
            </a:r>
            <a:endParaRPr/>
          </a:p>
        </p:txBody>
      </p:sp>
      <p:pic>
        <p:nvPicPr>
          <p:cNvPr id="187" name="Google Shape;187;p21"/>
          <p:cNvPicPr preferRelativeResize="0"/>
          <p:nvPr/>
        </p:nvPicPr>
        <p:blipFill>
          <a:blip r:embed="rId3">
            <a:alphaModFix/>
          </a:blip>
          <a:stretch>
            <a:fillRect/>
          </a:stretch>
        </p:blipFill>
        <p:spPr>
          <a:xfrm>
            <a:off x="2669975" y="3069950"/>
            <a:ext cx="3804049" cy="18449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