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</p:sldIdLst>
  <p:sldSz cy="5143500" cx="9144000"/>
  <p:notesSz cx="6858000" cy="9144000"/>
  <p:embeddedFontLst>
    <p:embeddedFont>
      <p:font typeface="Economica"/>
      <p:regular r:id="rId40"/>
      <p:bold r:id="rId41"/>
      <p:italic r:id="rId42"/>
      <p:boldItalic r:id="rId43"/>
    </p:embeddedFont>
    <p:embeddedFont>
      <p:font typeface="Open Sans"/>
      <p:regular r:id="rId44"/>
      <p:bold r:id="rId45"/>
      <p:italic r:id="rId46"/>
      <p:boldItalic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4E52F17D-4FAD-4CCF-A24C-F79390FB4747}">
  <a:tblStyle styleId="{4E52F17D-4FAD-4CCF-A24C-F79390FB474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Economica-regular.fntdata"/><Relationship Id="rId20" Type="http://schemas.openxmlformats.org/officeDocument/2006/relationships/slide" Target="slides/slide14.xml"/><Relationship Id="rId42" Type="http://schemas.openxmlformats.org/officeDocument/2006/relationships/font" Target="fonts/Economica-italic.fntdata"/><Relationship Id="rId41" Type="http://schemas.openxmlformats.org/officeDocument/2006/relationships/font" Target="fonts/Economica-bold.fntdata"/><Relationship Id="rId22" Type="http://schemas.openxmlformats.org/officeDocument/2006/relationships/slide" Target="slides/slide16.xml"/><Relationship Id="rId44" Type="http://schemas.openxmlformats.org/officeDocument/2006/relationships/font" Target="fonts/OpenSans-regular.fntdata"/><Relationship Id="rId21" Type="http://schemas.openxmlformats.org/officeDocument/2006/relationships/slide" Target="slides/slide15.xml"/><Relationship Id="rId43" Type="http://schemas.openxmlformats.org/officeDocument/2006/relationships/font" Target="fonts/Economica-boldItalic.fntdata"/><Relationship Id="rId24" Type="http://schemas.openxmlformats.org/officeDocument/2006/relationships/slide" Target="slides/slide18.xml"/><Relationship Id="rId46" Type="http://schemas.openxmlformats.org/officeDocument/2006/relationships/font" Target="fonts/OpenSans-italic.fntdata"/><Relationship Id="rId23" Type="http://schemas.openxmlformats.org/officeDocument/2006/relationships/slide" Target="slides/slide17.xml"/><Relationship Id="rId45" Type="http://schemas.openxmlformats.org/officeDocument/2006/relationships/font" Target="fonts/OpenSans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47" Type="http://schemas.openxmlformats.org/officeDocument/2006/relationships/font" Target="fonts/OpenSans-boldItalic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76dffbe712_6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76dffbe712_6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76dffbe712_6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76dffbe712_6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76dffbe712_6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76dffbe712_6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76dffbe712_6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76dffbe712_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76dffbe712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76dffbe712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76dffbe712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76dffbe712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76dffbe712_9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76dffbe712_9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76dffbe712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76dffbe712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753be84ad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753be84ad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753be84ade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753be84ade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76dffbe712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76dffbe712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76dffbe712_9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76dffbe712_9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76dffbe712_9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76dffbe712_9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76dffbe712_9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76dffbe712_9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753be84ade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753be84ad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76dffbe712_1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76dffbe712_1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76dffbe712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76dffbe712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76dffbe712_1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76dffbe712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76dffbe712_1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76dffbe712_1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76dffbe712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76dffbe712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76dffbe712_9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76dffbe712_9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76dffbe712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76dffbe712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76dffbe712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76dffbe712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76dffbe712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76dffbe712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76dffbe712_8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76dffbe712_8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76dffbe712_8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76dffbe712_8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76dffbe712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76dffbe712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76dffbe712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76dffbe712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76dffbe712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76dffbe712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76dffbe712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76dffbe712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76dffbe71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76dffbe71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76dffbe71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76dffbe71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4013" y="756700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" name="Google Shape;11;p2"/>
          <p:cNvSpPr/>
          <p:nvPr/>
        </p:nvSpPr>
        <p:spPr>
          <a:xfrm rot="10800000">
            <a:off x="5318350" y="32667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11"/>
          <p:cNvSpPr txBox="1"/>
          <p:nvPr>
            <p:ph hasCustomPrompt="1" type="title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/>
          <p:nvPr>
            <p:ph idx="1" type="body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7595938" y="4602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7" name="Google Shape;17;p3"/>
          <p:cNvSpPr/>
          <p:nvPr/>
        </p:nvSpPr>
        <p:spPr>
          <a:xfrm flipH="1" rot="10800000">
            <a:off x="466425" y="35583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8" name="Google Shape;18;p3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" type="body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2" type="body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5" name="Google Shape;35;p7"/>
          <p:cNvSpPr txBox="1"/>
          <p:nvPr>
            <p:ph idx="1" type="body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" name="Google Shape;36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8"/>
          <p:cNvSpPr txBox="1"/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0" name="Google Shape;4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" name="Google Shape;44;p9"/>
          <p:cNvSpPr txBox="1"/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" type="subTitle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46" name="Google Shape;46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/>
          <p:nvPr>
            <p:ph idx="1" type="body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/>
        </p:txBody>
      </p:sp>
      <p:sp>
        <p:nvSpPr>
          <p:cNvPr id="50" name="Google Shape;50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lux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14.png"/><Relationship Id="rId6" Type="http://schemas.openxmlformats.org/officeDocument/2006/relationships/image" Target="../media/image16.png"/><Relationship Id="rId7" Type="http://schemas.openxmlformats.org/officeDocument/2006/relationships/image" Target="../media/image13.png"/><Relationship Id="rId8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png"/><Relationship Id="rId4" Type="http://schemas.openxmlformats.org/officeDocument/2006/relationships/image" Target="../media/image25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1" Type="http://schemas.openxmlformats.org/officeDocument/2006/relationships/hyperlink" Target="http://www.adafruit.com/product/3686" TargetMode="External"/><Relationship Id="rId10" Type="http://schemas.openxmlformats.org/officeDocument/2006/relationships/hyperlink" Target="https://www.adafruit.com/product/254" TargetMode="External"/><Relationship Id="rId13" Type="http://schemas.openxmlformats.org/officeDocument/2006/relationships/hyperlink" Target="http://www.adafruit.com/product/398" TargetMode="External"/><Relationship Id="rId12" Type="http://schemas.openxmlformats.org/officeDocument/2006/relationships/hyperlink" Target="http://www.adafruit.com/product/3686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://www.adafruit.com/product/1824" TargetMode="External"/><Relationship Id="rId4" Type="http://schemas.openxmlformats.org/officeDocument/2006/relationships/hyperlink" Target="http://www.adafruit.com/product/1824" TargetMode="External"/><Relationship Id="rId9" Type="http://schemas.openxmlformats.org/officeDocument/2006/relationships/hyperlink" Target="https://www.adafruit.com/product/254" TargetMode="External"/><Relationship Id="rId14" Type="http://schemas.openxmlformats.org/officeDocument/2006/relationships/hyperlink" Target="http://www.adafruit.com/product/398" TargetMode="External"/><Relationship Id="rId5" Type="http://schemas.openxmlformats.org/officeDocument/2006/relationships/hyperlink" Target="http://www.adafruit.com/product/3660" TargetMode="External"/><Relationship Id="rId6" Type="http://schemas.openxmlformats.org/officeDocument/2006/relationships/hyperlink" Target="http://www.adafruit.com/product/3660" TargetMode="External"/><Relationship Id="rId7" Type="http://schemas.openxmlformats.org/officeDocument/2006/relationships/hyperlink" Target="http://www.adafruit.com/product/904" TargetMode="External"/><Relationship Id="rId8" Type="http://schemas.openxmlformats.org/officeDocument/2006/relationships/hyperlink" Target="http://www.adafruit.com/product/904" TargetMode="External"/></Relationships>
</file>

<file path=ppt/slides/_rels/slide31.xml.rels><?xml version="1.0" encoding="UTF-8" standalone="yes"?><Relationships xmlns="http://schemas.openxmlformats.org/package/2006/relationships"><Relationship Id="rId10" Type="http://schemas.openxmlformats.org/officeDocument/2006/relationships/hyperlink" Target="http://www.osha.gov/laws-regs/regulations/standardnumber/1910/1910.1000TABLEZ1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://www.airnow.gov/" TargetMode="External"/><Relationship Id="rId4" Type="http://schemas.openxmlformats.org/officeDocument/2006/relationships/hyperlink" Target="http://www.airnow.gov/" TargetMode="External"/><Relationship Id="rId9" Type="http://schemas.openxmlformats.org/officeDocument/2006/relationships/hyperlink" Target="http://www.osha.gov/laws-regs/regulations/standardnumber/1910/1910.1000TABLEZ1" TargetMode="External"/><Relationship Id="rId5" Type="http://schemas.openxmlformats.org/officeDocument/2006/relationships/hyperlink" Target="http://www.arduino.cc/" TargetMode="External"/><Relationship Id="rId6" Type="http://schemas.openxmlformats.org/officeDocument/2006/relationships/hyperlink" Target="http://www.arduino.cc/" TargetMode="External"/><Relationship Id="rId7" Type="http://schemas.openxmlformats.org/officeDocument/2006/relationships/hyperlink" Target="http://www.osha.gov/Publications/3430indoor-air-quality-sm.pdf" TargetMode="External"/><Relationship Id="rId8" Type="http://schemas.openxmlformats.org/officeDocument/2006/relationships/hyperlink" Target="http://www.osha.gov/Publications/3430indoor-air-quality-sm.pdf" TargetMode="Externa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png"/><Relationship Id="rId4" Type="http://schemas.openxmlformats.org/officeDocument/2006/relationships/image" Target="../media/image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10.png"/><Relationship Id="rId10" Type="http://schemas.openxmlformats.org/officeDocument/2006/relationships/image" Target="../media/image8.png"/><Relationship Id="rId9" Type="http://schemas.openxmlformats.org/officeDocument/2006/relationships/image" Target="../media/image7.png"/><Relationship Id="rId5" Type="http://schemas.openxmlformats.org/officeDocument/2006/relationships/image" Target="../media/image6.png"/><Relationship Id="rId6" Type="http://schemas.openxmlformats.org/officeDocument/2006/relationships/image" Target="../media/image9.png"/><Relationship Id="rId7" Type="http://schemas.openxmlformats.org/officeDocument/2006/relationships/image" Target="../media/image2.png"/><Relationship Id="rId8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Feasibility of Measuring Particulate Matter Concentrations in Home Kitchens</a:t>
            </a:r>
            <a:endParaRPr sz="3600"/>
          </a:p>
        </p:txBody>
      </p:sp>
      <p:sp>
        <p:nvSpPr>
          <p:cNvPr id="63" name="Google Shape;63;p13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Jack Williams, Weichen Gao, Chang Liu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8488" y="1203863"/>
            <a:ext cx="6105525" cy="269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64550"/>
            <a:ext cx="9144001" cy="3173301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3"/>
          <p:cNvSpPr txBox="1"/>
          <p:nvPr/>
        </p:nvSpPr>
        <p:spPr>
          <a:xfrm>
            <a:off x="100650" y="3686400"/>
            <a:ext cx="2742600" cy="2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Mie theory (BME51 Lecture 5)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https://www.youtube.com/watch?v=ayI6W6-ypUM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583" y="0"/>
            <a:ext cx="802283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5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3" name="Google Shape;14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0378"/>
            <a:ext cx="9144000" cy="4749593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5"/>
          <p:cNvSpPr txBox="1"/>
          <p:nvPr/>
        </p:nvSpPr>
        <p:spPr>
          <a:xfrm>
            <a:off x="150975" y="3907850"/>
            <a:ext cx="2742600" cy="2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Mie theory (BME51 Lecture 5)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https://www.youtube.com/watch?v=ayI6W6-ypUM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DAQ Software</a:t>
            </a:r>
            <a:endParaRPr/>
          </a:p>
        </p:txBody>
      </p:sp>
      <p:sp>
        <p:nvSpPr>
          <p:cNvPr id="150" name="Google Shape;150;p26"/>
          <p:cNvSpPr txBox="1"/>
          <p:nvPr>
            <p:ph idx="1" type="body"/>
          </p:nvPr>
        </p:nvSpPr>
        <p:spPr>
          <a:xfrm>
            <a:off x="311700" y="1873400"/>
            <a:ext cx="8520600" cy="26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setup(): Initializes BME, RTC, PMS, INA, LCD, and SD card reader.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loop(): Reads keypad instructions, reads data from sensors, calculates and formats the data, displays the data on the LCD screen, and, depending on the setting, writes data into the SD card.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7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DAQ Software: Auxiliary Functions and Methods</a:t>
            </a:r>
            <a:endParaRPr/>
          </a:p>
        </p:txBody>
      </p:sp>
      <p:sp>
        <p:nvSpPr>
          <p:cNvPr id="156" name="Google Shape;156;p27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crteatefilename (formats the names of files written into the SD card)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/>
              <a:t>initnewfile (searches for the next available file name, opens up the file, and writes in the header row)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/>
              <a:t>clearscr (clears the LCD screen)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/>
              <a:t>readPMSdata (reads and formats the data from the PMS sensor)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/>
              <a:t>readkeypad (reads keypad instructions and sets </a:t>
            </a:r>
            <a:r>
              <a:rPr lang="en">
                <a:solidFill>
                  <a:srgbClr val="4A86E8"/>
                </a:solidFill>
              </a:rPr>
              <a:t>current_mode</a:t>
            </a:r>
            <a:r>
              <a:rPr lang="en"/>
              <a:t> and </a:t>
            </a:r>
            <a:r>
              <a:rPr lang="en">
                <a:solidFill>
                  <a:srgbClr val="4A86E8"/>
                </a:solidFill>
              </a:rPr>
              <a:t>saving_data</a:t>
            </a:r>
            <a:r>
              <a:rPr lang="en"/>
              <a:t>, and, in case the instruction is to start collecting data, calls initnewfile to initialize a CSV file)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/>
              <a:t>AQI25 (calculates AQI based on PM2.5 data)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en"/>
              <a:t>AQI100 (calculates AQI based on PM10 data</a:t>
            </a:r>
            <a:r>
              <a:rPr lang="en" sz="1400"/>
              <a:t>)</a:t>
            </a:r>
            <a:endParaRPr sz="14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8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Analysis Software</a:t>
            </a:r>
            <a:endParaRPr/>
          </a:p>
        </p:txBody>
      </p:sp>
      <p:pic>
        <p:nvPicPr>
          <p:cNvPr id="162" name="Google Shape;16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100" y="4070828"/>
            <a:ext cx="3690900" cy="8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1275" y="3700213"/>
            <a:ext cx="3294474" cy="133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7725" y="1782869"/>
            <a:ext cx="3690900" cy="1460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02000" y="1752792"/>
            <a:ext cx="3472624" cy="1725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42013" y="209100"/>
            <a:ext cx="1659975" cy="165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01960" y="386143"/>
            <a:ext cx="2487509" cy="97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9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Collection Practices</a:t>
            </a:r>
            <a:endParaRPr/>
          </a:p>
        </p:txBody>
      </p:sp>
      <p:sp>
        <p:nvSpPr>
          <p:cNvPr id="173" name="Google Shape;173;p29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B</a:t>
            </a:r>
            <a:r>
              <a:rPr lang="en"/>
              <a:t>aseline level of concentration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10 mins before the cooking and 2-3 hours after cooking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Record cooking process with phone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Align video time and RTC time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Identify cooking events and establish connections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/>
              <a:t>Wok: Heating pot, oil, vegetable, meat, stirring them, adding sauce, removing them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400"/>
              <a:t>Bread: Mixing flour, kneading dough, letting dough rise, baking</a:t>
            </a:r>
            <a:endParaRPr sz="14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0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Discussion</a:t>
            </a:r>
            <a:endParaRPr/>
          </a:p>
        </p:txBody>
      </p:sp>
      <p:sp>
        <p:nvSpPr>
          <p:cNvPr id="179" name="Google Shape;179;p30"/>
          <p:cNvSpPr txBox="1"/>
          <p:nvPr>
            <p:ph idx="1" type="body"/>
          </p:nvPr>
        </p:nvSpPr>
        <p:spPr>
          <a:xfrm>
            <a:off x="311700" y="1694975"/>
            <a:ext cx="8520600" cy="287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Exponential growth and decay rate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Same changing trends for particles of all sizes we measured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About the same distribution throughout the cooking process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Analysis</a:t>
            </a:r>
            <a:endParaRPr/>
          </a:p>
        </p:txBody>
      </p:sp>
      <p:sp>
        <p:nvSpPr>
          <p:cNvPr id="185" name="Google Shape;185;p31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Cooking with heat behaves as expected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PM concentration spikes when cooking begins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Decays exponentially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Smoke can drive PM concentrations very high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VOC Resistivity will spike with PM concentration</a:t>
            </a:r>
            <a:endParaRPr/>
          </a:p>
        </p:txBody>
      </p:sp>
      <p:pic>
        <p:nvPicPr>
          <p:cNvPr id="186" name="Google Shape;18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0737" y="28725"/>
            <a:ext cx="2912738" cy="236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0725" y="2458850"/>
            <a:ext cx="3021575" cy="2434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88" name="Google Shape;188;p31"/>
          <p:cNvGraphicFramePr/>
          <p:nvPr/>
        </p:nvGraphicFramePr>
        <p:xfrm>
          <a:off x="227025" y="4286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{4E52F17D-4FAD-4CCF-A24C-F79390FB4747}</a:tableStyleId>
              </a:tblPr>
              <a:tblGrid>
                <a:gridCol w="916500"/>
                <a:gridCol w="916500"/>
                <a:gridCol w="916500"/>
                <a:gridCol w="916500"/>
                <a:gridCol w="916500"/>
                <a:gridCol w="916500"/>
              </a:tblGrid>
              <a:tr h="254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Run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Start Time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End Time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Mean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Median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Range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</a:tr>
              <a:tr h="254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Mushroom PM2.5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71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788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306.51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354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982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</a:t>
            </a:r>
            <a:endParaRPr/>
          </a:p>
        </p:txBody>
      </p:sp>
      <p:sp>
        <p:nvSpPr>
          <p:cNvPr id="69" name="Google Shape;69;p14"/>
          <p:cNvSpPr txBox="1"/>
          <p:nvPr>
            <p:ph idx="1" type="body"/>
          </p:nvPr>
        </p:nvSpPr>
        <p:spPr>
          <a:xfrm>
            <a:off x="311700" y="1248925"/>
            <a:ext cx="8520600" cy="33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Particulate Matter (PM):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Coarse PM (PM10); Fine PM (PM2.5)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Diverse chemical compositions and sources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Adverse health effects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Indoor PM concentration can be high during household activities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2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Analysis</a:t>
            </a:r>
            <a:endParaRPr/>
          </a:p>
        </p:txBody>
      </p:sp>
      <p:sp>
        <p:nvSpPr>
          <p:cNvPr id="194" name="Google Shape;194;p32"/>
          <p:cNvSpPr txBox="1"/>
          <p:nvPr>
            <p:ph idx="1" type="body"/>
          </p:nvPr>
        </p:nvSpPr>
        <p:spPr>
          <a:xfrm>
            <a:off x="311700" y="1225225"/>
            <a:ext cx="41262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PMS5003 does not register the flour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Non-stick cooking spray (oil based) is the only large spike visible in the bread making run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95" name="Google Shape;19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3874" y="1152475"/>
            <a:ext cx="4338426" cy="359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3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Analysis</a:t>
            </a:r>
            <a:endParaRPr/>
          </a:p>
        </p:txBody>
      </p:sp>
      <p:sp>
        <p:nvSpPr>
          <p:cNvPr id="201" name="Google Shape;201;p33"/>
          <p:cNvSpPr txBox="1"/>
          <p:nvPr>
            <p:ph idx="1" type="body"/>
          </p:nvPr>
        </p:nvSpPr>
        <p:spPr>
          <a:xfrm>
            <a:off x="311700" y="11384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PM counts we can differentiate counts by size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Distribution stays consistent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PM concentration spikes have an effect</a:t>
            </a:r>
            <a:endParaRPr/>
          </a:p>
        </p:txBody>
      </p:sp>
      <p:pic>
        <p:nvPicPr>
          <p:cNvPr id="202" name="Google Shape;20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9350" y="1252425"/>
            <a:ext cx="3416400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Analysis</a:t>
            </a:r>
            <a:endParaRPr/>
          </a:p>
        </p:txBody>
      </p:sp>
      <p:pic>
        <p:nvPicPr>
          <p:cNvPr id="208" name="Google Shape;20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8087" y="2507025"/>
            <a:ext cx="3462551" cy="240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4700" y="2425550"/>
            <a:ext cx="2964600" cy="271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47925" y="13"/>
            <a:ext cx="2422875" cy="250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00150" y="115263"/>
            <a:ext cx="2743200" cy="227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Looking Closer</a:t>
            </a:r>
            <a:endParaRPr/>
          </a:p>
        </p:txBody>
      </p:sp>
      <p:sp>
        <p:nvSpPr>
          <p:cNvPr id="217" name="Google Shape;217;p35"/>
          <p:cNvSpPr txBox="1"/>
          <p:nvPr>
            <p:ph idx="1" type="body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218" name="Google Shape;218;p35"/>
          <p:cNvGraphicFramePr/>
          <p:nvPr/>
        </p:nvGraphicFramePr>
        <p:xfrm>
          <a:off x="311700" y="1152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{4E52F17D-4FAD-4CCF-A24C-F79390FB4747}</a:tableStyleId>
              </a:tblPr>
              <a:tblGrid>
                <a:gridCol w="1999950"/>
                <a:gridCol w="1999950"/>
              </a:tblGrid>
              <a:tr h="421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Timestamp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Event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</a:tr>
              <a:tr h="4656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13:38:53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Mushroom added to  boiling water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1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13:39:13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Pot removed from heat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1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13:39:30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Pot put back on heat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1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13:42:02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Oil added to pot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1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13:43:40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Mushroom added to pot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1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13:46:21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Sauce added to pot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1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13:46:51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Cooked pork added to pot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219" name="Google Shape;21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7775" y="1218500"/>
            <a:ext cx="3493401" cy="270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Factors that Might Affect PM Concentrations</a:t>
            </a:r>
            <a:endParaRPr/>
          </a:p>
        </p:txBody>
      </p:sp>
      <p:sp>
        <p:nvSpPr>
          <p:cNvPr id="225" name="Google Shape;225;p36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people using the kitchen before or after cooking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Baseline PM concentration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Use of ventilation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Environmental factors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Random fluctuations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Open fire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7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Limitations</a:t>
            </a:r>
            <a:endParaRPr/>
          </a:p>
        </p:txBody>
      </p:sp>
      <p:sp>
        <p:nvSpPr>
          <p:cNvPr id="231" name="Google Shape;231;p37"/>
          <p:cNvSpPr txBox="1"/>
          <p:nvPr>
            <p:ph idx="1" type="body"/>
          </p:nvPr>
        </p:nvSpPr>
        <p:spPr>
          <a:xfrm>
            <a:off x="311700" y="1650375"/>
            <a:ext cx="8520600" cy="29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One set of sensors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Distance from the stove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VOC gas data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Lack of data for commercial kitchens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6" name="Google Shape;236;p38"/>
          <p:cNvGraphicFramePr/>
          <p:nvPr/>
        </p:nvGraphicFramePr>
        <p:xfrm>
          <a:off x="952500" y="1238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{4E52F17D-4FAD-4CCF-A24C-F79390FB4747}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PM2.5 (Average, μg/m3)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PM10 (Average, μg/m3)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Mushroom with Pork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217.57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263.61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Pepper with Pork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21.77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25.30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Focaccia Bread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3.07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3.74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Broccoli with Pork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66.79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77.83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1" name="Google Shape;241;p39"/>
          <p:cNvGraphicFramePr/>
          <p:nvPr/>
        </p:nvGraphicFramePr>
        <p:xfrm>
          <a:off x="952500" y="9334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{4E52F17D-4FAD-4CCF-A24C-F79390FB4747}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PM2.5 (24-Hour Average, μg/m3)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PM10 (24-Hour Average, μg/m3)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Mushroom with Pork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75.86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91.87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Pepper with Pork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10.59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12.43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Focaccia Bread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1.69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1.91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Broccoli with Pork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24.93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28.61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NAAQS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35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0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 More Research Needed</a:t>
            </a:r>
            <a:endParaRPr/>
          </a:p>
        </p:txBody>
      </p:sp>
      <p:sp>
        <p:nvSpPr>
          <p:cNvPr id="247" name="Google Shape;247;p40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Temperature</a:t>
            </a:r>
            <a:endParaRPr/>
          </a:p>
          <a:p>
            <a:pPr indent="45720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stove and pot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Control groups</a:t>
            </a:r>
            <a:endParaRPr/>
          </a:p>
          <a:p>
            <a:pPr indent="45720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cooking method and ingredients, ventilation, internal shape of the kitchen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PM effects on people</a:t>
            </a:r>
            <a:endParaRPr/>
          </a:p>
          <a:p>
            <a:pPr indent="45720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connections with health issues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Acknowledgments</a:t>
            </a:r>
            <a:endParaRPr/>
          </a:p>
        </p:txBody>
      </p:sp>
      <p:sp>
        <p:nvSpPr>
          <p:cNvPr id="253" name="Google Shape;253;p41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George Gollin, Charlie Steiner, and Justin Languido for instructions, support and comments during the course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George Gollin for his offer to let us collect data on ramen making in his home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Bevier Cafe for </a:t>
            </a:r>
            <a:r>
              <a:rPr lang="en"/>
              <a:t>their</a:t>
            </a:r>
            <a:r>
              <a:rPr lang="en"/>
              <a:t> hospitality and offer to let us use their facilities for data collection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PM During Cooking</a:t>
            </a:r>
            <a:endParaRPr/>
          </a:p>
        </p:txBody>
      </p:sp>
      <p:sp>
        <p:nvSpPr>
          <p:cNvPr id="75" name="Google Shape;75;p15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Previous research focused on the consuming of fuel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Burning of food and oil can generate PM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Aim: To establish feasibility of measuring PM concentrations and other air features during and after cooking processes.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Different PM sizes, decay processes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Future research: Controlled studies, effects of variables, commercial kitchens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2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Works Cited</a:t>
            </a:r>
            <a:endParaRPr/>
          </a:p>
        </p:txBody>
      </p:sp>
      <p:sp>
        <p:nvSpPr>
          <p:cNvPr id="259" name="Google Shape;259;p42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3048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Adafruit Industries. “3 x 4 Phone-style Matrix Keypad.” </a:t>
            </a:r>
            <a:r>
              <a:rPr i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Adafruit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 </a:t>
            </a:r>
            <a:r>
              <a:rPr lang="en" sz="1200" u="sng">
                <a:solidFill>
                  <a:srgbClr val="0563C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www.adafruit.com/product/1824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Accessed 1 May 2020.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304800" rtl="0" algn="just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---. “Adafruit BME680 - Temperature, Humidity, Pressure and Gas Sensor.” </a:t>
            </a:r>
            <a:r>
              <a:rPr i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Adafruit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 </a:t>
            </a:r>
            <a:r>
              <a:rPr lang="en" sz="1200" u="sng">
                <a:solidFill>
                  <a:srgbClr val="0563C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www.adafruit.com/product/3660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Accessed 30 April 2020.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304800" rtl="0" algn="just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---. “Adafruit DS3231 Precision RTC Breakout.” </a:t>
            </a:r>
            <a:r>
              <a:rPr i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Adafruit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" sz="1200">
                <a:solidFill>
                  <a:srgbClr val="0563C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learn.adafruit.com/adafruit-ds3231-precision-rtc-breakout/overview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Accessed 30 April 2020.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304800" rtl="0" algn="just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---. “INA219 High Side DC Current Sensor Breakout - 26V ±3.2A Max.” </a:t>
            </a:r>
            <a:r>
              <a:rPr i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Adafruit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7"/>
              </a:rPr>
              <a:t> </a:t>
            </a:r>
            <a:r>
              <a:rPr lang="en" sz="1200" u="sng">
                <a:solidFill>
                  <a:srgbClr val="0563C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8"/>
              </a:rPr>
              <a:t>www.adafruit.com/product/904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Accessed 30 April 2020.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304800" rtl="0" algn="just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---. “MicroSD Card Breakout Board.” </a:t>
            </a:r>
            <a:r>
              <a:rPr i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Adafruit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9"/>
              </a:rPr>
              <a:t> </a:t>
            </a:r>
            <a:r>
              <a:rPr lang="en" sz="1200" u="sng">
                <a:solidFill>
                  <a:srgbClr val="0563C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0"/>
              </a:rPr>
              <a:t>https://www.adafruit.com/product/254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Accessed 30 April 2020.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304800" rtl="0" algn="just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---. “PM2.5 Air Quality Sensor and Breadboard Adapter Kit - PMS5003.” </a:t>
            </a:r>
            <a:r>
              <a:rPr i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Adafruit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1"/>
              </a:rPr>
              <a:t> </a:t>
            </a:r>
            <a:r>
              <a:rPr lang="en" sz="1200" u="sng">
                <a:solidFill>
                  <a:srgbClr val="0563C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2"/>
              </a:rPr>
              <a:t>www.adafruit.com/product/3686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Accessed 30 April 2020.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304800" rtl="0" algn="just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---. “RGB Backlight Positive LCD 16 x 2 + Extras - Black on RGB.” </a:t>
            </a:r>
            <a:r>
              <a:rPr i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Adafruit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3"/>
              </a:rPr>
              <a:t> </a:t>
            </a:r>
            <a:r>
              <a:rPr lang="en" sz="1200" u="sng">
                <a:solidFill>
                  <a:srgbClr val="0563C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4"/>
              </a:rPr>
              <a:t>www.adafruit.com/product/398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Accessed 30 April 2020.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3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Works Cited</a:t>
            </a:r>
            <a:endParaRPr/>
          </a:p>
        </p:txBody>
      </p:sp>
      <p:sp>
        <p:nvSpPr>
          <p:cNvPr id="265" name="Google Shape;265;p43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3048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AirNow. </a:t>
            </a:r>
            <a:r>
              <a:rPr i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AirNow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 </a:t>
            </a:r>
            <a:r>
              <a:rPr lang="en" sz="1200" u="sng">
                <a:solidFill>
                  <a:srgbClr val="0563C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www.airnow.gov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Accessed 10 April 2020.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304800" rtl="0" algn="just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Arduino. </a:t>
            </a:r>
            <a:r>
              <a:rPr i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Arduino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 </a:t>
            </a:r>
            <a:r>
              <a:rPr lang="en" sz="1200" u="sng">
                <a:solidFill>
                  <a:srgbClr val="0563C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www.arduino.cc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Accessed 30 April 2020.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304800" rtl="0" algn="just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Bosch. “BME680 Low Power Gas, Pressure, Temperature &amp; Humidity Sensor,” </a:t>
            </a:r>
            <a:r>
              <a:rPr lang="en" sz="1200">
                <a:solidFill>
                  <a:srgbClr val="0563C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cdn-shop.adafruit.com/product-files/3660/BME680.pdf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Accessed 16 April 2020.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304800" rtl="0" algn="just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Kim, Ki-Hyun, Kabir, Ehsanul, and Shamin Kabir. “A Review on the Human Health Impact of Airborne Particulate Matter.” </a:t>
            </a:r>
            <a:r>
              <a:rPr i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Environment International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vol. 74, 2015, pp. 136-143.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304800" rtl="0" algn="just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Kim, Hyungkeun, Kang, Kyungmo, and Taeyeon Kim. “Measurement of Particulate Matter (PM2.5) and Health Risk Assessment of Cooking-Generated Particles in the Kitchen and Living Rooms of Apartment Houses.” </a:t>
            </a:r>
            <a:r>
              <a:rPr i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Sustainability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vol. 10, no. 3, 2018, pp. 843-855.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304800" rtl="0" algn="just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Occupational Safety and Health Administration. “Indoor Air Quality in Commercial and Institutional Buildings.” </a:t>
            </a:r>
            <a:r>
              <a:rPr i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OSHA.gov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7"/>
              </a:rPr>
              <a:t> </a:t>
            </a:r>
            <a:r>
              <a:rPr lang="en" sz="1200" u="sng">
                <a:solidFill>
                  <a:srgbClr val="0563C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8"/>
              </a:rPr>
              <a:t>www.osha.gov/Publications/3430indoor-air-quality-sm.pdf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Accessed 28 April 2020.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304800" rtl="0" algn="just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---. “Limits for Air Contaminants.” 29 C.F.R. § 1910.1000 Table Z-1 (1989),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9"/>
              </a:rPr>
              <a:t> </a:t>
            </a:r>
            <a:r>
              <a:rPr lang="en" sz="1200" u="sng">
                <a:solidFill>
                  <a:srgbClr val="0563C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0"/>
              </a:rPr>
              <a:t>www.osha.gov/laws-regs/regulations/standardnumber/1910/1910.1000TABLEZ1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Accessed 28 April 2020.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Works Cited</a:t>
            </a:r>
            <a:endParaRPr/>
          </a:p>
        </p:txBody>
      </p:sp>
      <p:sp>
        <p:nvSpPr>
          <p:cNvPr id="271" name="Google Shape;271;p44"/>
          <p:cNvSpPr txBox="1"/>
          <p:nvPr>
            <p:ph idx="1" type="body"/>
          </p:nvPr>
        </p:nvSpPr>
        <p:spPr>
          <a:xfrm>
            <a:off x="311700" y="1605775"/>
            <a:ext cx="8520600" cy="296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3048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“PCB Layout.” </a:t>
            </a:r>
            <a:r>
              <a:rPr i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Learn EMC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" sz="1200">
                <a:solidFill>
                  <a:srgbClr val="0563C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learnemc.com/pcb-layout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Accessed 28 April 2020.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304800" rtl="0" algn="just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Plantower Technology. “Digital Universal Particle Concentration Sensor – PMS5003 Series Data Manual,” </a:t>
            </a:r>
            <a:r>
              <a:rPr lang="en" sz="1200">
                <a:solidFill>
                  <a:srgbClr val="0563C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cdn-shop.adafruit.com/product-files/3686/plantower-pms5003-manual_v2-3.pdf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Accessed 30 April 2020.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304800" rtl="0" algn="just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United States Environmental Protection Agency. “NAAQS Table.” </a:t>
            </a:r>
            <a:r>
              <a:rPr i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EPA.gov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" sz="1200">
                <a:solidFill>
                  <a:srgbClr val="0563C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www.epa.gov/criteria-air-pollutants/naaqs-table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Accessed 10 April 2020.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304800" rtl="0" algn="just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---. “Technical Assistance Document for the Reporting of Daily Air Quality – the Air Quality Index (AQI).” </a:t>
            </a:r>
            <a:r>
              <a:rPr i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EPA.gov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" sz="1200">
                <a:solidFill>
                  <a:srgbClr val="0563C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www3.epa.gov/airnow/aqi-technical-assistance-document-sept2018.pdf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Accessed 2 April 2020.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5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 for listening!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Kitchens</a:t>
            </a:r>
            <a:endParaRPr/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900" y="1762900"/>
            <a:ext cx="3707452" cy="278057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0366" y="1750200"/>
            <a:ext cx="3741309" cy="2805975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Collection Device (Front View)</a:t>
            </a:r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4400" y="1247100"/>
            <a:ext cx="5195200" cy="389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Collection Device (Back View)</a:t>
            </a:r>
            <a:endParaRPr/>
          </a:p>
        </p:txBody>
      </p:sp>
      <p:pic>
        <p:nvPicPr>
          <p:cNvPr id="94" name="Google Shape;9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7025" y="1071050"/>
            <a:ext cx="5429952" cy="4072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Components we used</a:t>
            </a:r>
            <a:endParaRPr/>
          </a:p>
        </p:txBody>
      </p:sp>
      <p:pic>
        <p:nvPicPr>
          <p:cNvPr id="100" name="Google Shape;10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900" y="1380914"/>
            <a:ext cx="2105650" cy="1514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7925" y="1411080"/>
            <a:ext cx="1946100" cy="1453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83268" y="1427500"/>
            <a:ext cx="1830557" cy="136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7450" y="3110339"/>
            <a:ext cx="1946100" cy="1490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50725" y="3128801"/>
            <a:ext cx="1940513" cy="145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76562" y="3171962"/>
            <a:ext cx="1819600" cy="136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29738" y="3204802"/>
            <a:ext cx="1737625" cy="1301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768400" y="1413252"/>
            <a:ext cx="1940500" cy="1449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PMS5003 (Particulate Matter Sensor)</a:t>
            </a:r>
            <a:endParaRPr/>
          </a:p>
        </p:txBody>
      </p:sp>
      <p:sp>
        <p:nvSpPr>
          <p:cNvPr id="113" name="Google Shape;113;p20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4" name="Google Shape;11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2799" y="1522225"/>
            <a:ext cx="6653274" cy="294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PMS5003 (Particulate Matter Sensor)</a:t>
            </a:r>
            <a:endParaRPr/>
          </a:p>
        </p:txBody>
      </p:sp>
      <p:sp>
        <p:nvSpPr>
          <p:cNvPr id="120" name="Google Shape;120;p21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</a:t>
            </a:r>
            <a:r>
              <a:rPr lang="en"/>
              <a:t>oncentrations of PM 1.0, 2.5, 10 (ug/m^3)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Categorized in 0.3 μm, 0.5 μm, 1.0 μm, 2.5 μm, 5.0 μm and 10.0 μm size bins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Help analyze trends of PM concentration growth and decay rate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Linear, exponential, logarithmic?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Concentration distributions among PM of different sizes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Laser Scattering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