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embeddedFontLst>
    <p:embeddedFont>
      <p:font typeface="Old Standard TT"/>
      <p:regular r:id="rId37"/>
      <p:bold r:id="rId38"/>
      <p: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OldStandardTT-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OldStandardTT-italic.fntdata"/><Relationship Id="rId16" Type="http://schemas.openxmlformats.org/officeDocument/2006/relationships/slide" Target="slides/slide11.xml"/><Relationship Id="rId38" Type="http://schemas.openxmlformats.org/officeDocument/2006/relationships/font" Target="fonts/OldStandardTT-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Mathematics" TargetMode="External"/><Relationship Id="rId3" Type="http://schemas.openxmlformats.org/officeDocument/2006/relationships/hyperlink" Target="https://en.wikipedia.org/wiki/Function_(mathematics)" TargetMode="External"/><Relationship Id="rId4" Type="http://schemas.openxmlformats.org/officeDocument/2006/relationships/hyperlink" Target="https://en.wikipedia.org/wiki/Trigonometric_function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76d03db210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76d03db210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76d03db210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76d03db210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76d03db21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76d03db21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76d03db210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76d03db210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754def4fd8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754def4fd8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76d03db210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76d03db210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76d03db210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76d03db210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76d03db210_2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76d03db210_2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76d03db210_2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76d03db210_2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754def4fd8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754def4fd8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76d03db210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76d03db210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premise of our research is to look at the LFN surrounding wind turbines.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76d03db210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76d03db210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76d03db210_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76d03db210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76e92591f4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76e92591f4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76d03db210_2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76d03db210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76d03db210_2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76d03db210_2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76d03db210_2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76d03db210_2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754def4fd8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754def4fd8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76d03db210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76d03db210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76d03db210_2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76d03db210_2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76d03db21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76d03db21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AutoNum type="arabicParenR"/>
            </a:pPr>
            <a:r>
              <a:rPr lang="en" sz="1200">
                <a:solidFill>
                  <a:schemeClr val="dk1"/>
                </a:solidFill>
              </a:rPr>
              <a:t>Although we didn’t find any trends in the data recorded from wind turbine, but still we had an idea that our method of data acquisition and data analyzing will yield to some concrete results, in which we can find trends.</a:t>
            </a:r>
            <a:endParaRPr sz="1200">
              <a:solidFill>
                <a:schemeClr val="dk1"/>
              </a:solidFill>
            </a:endParaRPr>
          </a:p>
          <a:p>
            <a:pPr indent="-304800" lvl="0" marL="457200" rtl="0" algn="l">
              <a:lnSpc>
                <a:spcPct val="115000"/>
              </a:lnSpc>
              <a:spcBef>
                <a:spcPts val="1600"/>
              </a:spcBef>
              <a:spcAft>
                <a:spcPts val="0"/>
              </a:spcAft>
              <a:buClr>
                <a:schemeClr val="dk1"/>
              </a:buClr>
              <a:buSzPts val="1200"/>
              <a:buAutoNum type="arabicParenR"/>
            </a:pPr>
            <a:r>
              <a:rPr lang="en" sz="1200">
                <a:solidFill>
                  <a:schemeClr val="dk1"/>
                </a:solidFill>
              </a:rPr>
              <a:t>We conduct small experiment using household fan which can mimic same effect as a wind turbine but at smaller scale. We setup a fan in small room with all windows and door closed.</a:t>
            </a:r>
            <a:endParaRPr sz="1200">
              <a:solidFill>
                <a:schemeClr val="dk1"/>
              </a:solidFill>
            </a:endParaRPr>
          </a:p>
          <a:p>
            <a:pPr indent="-304800" lvl="0" marL="457200" rtl="0" algn="l">
              <a:lnSpc>
                <a:spcPct val="115000"/>
              </a:lnSpc>
              <a:spcBef>
                <a:spcPts val="1600"/>
              </a:spcBef>
              <a:spcAft>
                <a:spcPts val="0"/>
              </a:spcAft>
              <a:buClr>
                <a:schemeClr val="dk1"/>
              </a:buClr>
              <a:buSzPts val="1200"/>
              <a:buAutoNum type="arabicParenR"/>
            </a:pPr>
            <a:r>
              <a:rPr lang="en" sz="1200">
                <a:solidFill>
                  <a:schemeClr val="dk1"/>
                </a:solidFill>
              </a:rPr>
              <a:t>First we did a silent room recording just so that we can differentiate between frequency that are coming from fan. We did our recording at 3 different distance from fan on 3 different speed settings for fan at every location.</a:t>
            </a:r>
            <a:endParaRPr sz="1200">
              <a:solidFill>
                <a:schemeClr val="dk1"/>
              </a:solidFill>
            </a:endParaRPr>
          </a:p>
          <a:p>
            <a:pPr indent="-304800" lvl="0" marL="457200" rtl="0" algn="l">
              <a:lnSpc>
                <a:spcPct val="115000"/>
              </a:lnSpc>
              <a:spcBef>
                <a:spcPts val="1600"/>
              </a:spcBef>
              <a:spcAft>
                <a:spcPts val="1600"/>
              </a:spcAft>
              <a:buClr>
                <a:schemeClr val="dk1"/>
              </a:buClr>
              <a:buSzPts val="1200"/>
              <a:buAutoNum type="arabicParenR"/>
            </a:pPr>
            <a:r>
              <a:rPr lang="en" sz="1200">
                <a:solidFill>
                  <a:schemeClr val="dk1"/>
                </a:solidFill>
              </a:rPr>
              <a:t>We ran same data analysis process on this 9 recording and found some results and we found some results.</a:t>
            </a:r>
            <a:endParaRPr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76d03db21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76d03db21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754def4fd8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754def4fd8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arenR"/>
            </a:pPr>
            <a:r>
              <a:rPr lang="en"/>
              <a:t>As we can see here there is trend in the </a:t>
            </a:r>
            <a:r>
              <a:rPr lang="en"/>
              <a:t>frequency</a:t>
            </a:r>
            <a:r>
              <a:rPr lang="en"/>
              <a:t> graph from 0Hz to about 750Hz. The gap </a:t>
            </a:r>
            <a:r>
              <a:rPr lang="en"/>
              <a:t>between</a:t>
            </a:r>
            <a:r>
              <a:rPr lang="en"/>
              <a:t> each </a:t>
            </a:r>
            <a:r>
              <a:rPr lang="en"/>
              <a:t>peak</a:t>
            </a:r>
            <a:r>
              <a:rPr lang="en"/>
              <a:t> is about 125Hz. </a:t>
            </a:r>
            <a:endParaRPr/>
          </a:p>
          <a:p>
            <a:pPr indent="-298450" lvl="0" marL="457200" rtl="0" algn="l">
              <a:spcBef>
                <a:spcPts val="0"/>
              </a:spcBef>
              <a:spcAft>
                <a:spcPts val="0"/>
              </a:spcAft>
              <a:buSzPts val="1100"/>
              <a:buAutoNum type="arabicParenR"/>
            </a:pPr>
            <a:r>
              <a:rPr lang="en"/>
              <a:t>Notice there is also a </a:t>
            </a:r>
            <a:r>
              <a:rPr lang="en"/>
              <a:t>peak</a:t>
            </a:r>
            <a:r>
              <a:rPr lang="en"/>
              <a:t> at </a:t>
            </a:r>
            <a:r>
              <a:rPr lang="en"/>
              <a:t>1000 Hz and 2000 Hz towards the end of the frequency graph this peaks also showed up in all of our frequency graphs including silent room recording, which is bit unusual, and what even more unusual is that this peaks were also in our original wind turbine data, hence we conclude that this was due to some electrical noise.</a:t>
            </a:r>
            <a:endParaRPr/>
          </a:p>
          <a:p>
            <a:pPr indent="-298450" lvl="0" marL="457200" rtl="0" algn="l">
              <a:spcBef>
                <a:spcPts val="0"/>
              </a:spcBef>
              <a:spcAft>
                <a:spcPts val="0"/>
              </a:spcAft>
              <a:buSzPts val="1100"/>
              <a:buAutoNum type="arabicParenR"/>
            </a:pPr>
            <a:r>
              <a:rPr lang="en"/>
              <a:t>There is also some trend in frequencies in the spectrogram, which helped us to arrive at same result for all the recording that we took with fan.</a:t>
            </a:r>
            <a:endParaRPr/>
          </a:p>
          <a:p>
            <a:pPr indent="-298450" lvl="0" marL="457200" rtl="0" algn="l">
              <a:spcBef>
                <a:spcPts val="0"/>
              </a:spcBef>
              <a:spcAft>
                <a:spcPts val="0"/>
              </a:spcAft>
              <a:buSzPts val="1100"/>
              <a:buAutoNum type="arabicParenR"/>
            </a:pPr>
            <a:r>
              <a:rPr lang="en"/>
              <a:t>Over all this experiment helped us to make sure that the process we were using for data acquiring and data analysing were capable of understanding data properly.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754def4fd8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754def4fd8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76d03db210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76d03db210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76d03db210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76d03db21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76d03db210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76d03db210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76d03db210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76d03db21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1200"/>
              </a:spcBef>
              <a:spcAft>
                <a:spcPts val="0"/>
              </a:spcAft>
              <a:buSzPts val="1200"/>
              <a:buAutoNum type="arabicParenR"/>
            </a:pPr>
            <a:r>
              <a:rPr lang="en" sz="1200">
                <a:solidFill>
                  <a:schemeClr val="dk1"/>
                </a:solidFill>
              </a:rPr>
              <a:t>The main goal of the data acquisition (DAQ) software was to record the sound, temperature, pressure, sound, GPS location, and wind speed at different locations in the vicinity of a wind turbine. The DAQ would also organize that data recorded by each device.</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arenR"/>
            </a:pPr>
            <a:r>
              <a:rPr lang="en" sz="1200">
                <a:solidFill>
                  <a:schemeClr val="dk1"/>
                </a:solidFill>
              </a:rPr>
              <a:t>We used  Arduino IDE software to write, compile, and upload the code to the Arduino Mega 25-60. The data acquisition code was written in C++.</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arenR"/>
            </a:pPr>
            <a:r>
              <a:rPr lang="en" sz="1200">
                <a:solidFill>
                  <a:schemeClr val="dk1"/>
                </a:solidFill>
              </a:rPr>
              <a:t>Our software was divided into two parts, one would collect just sound data and another one would collect temperature, pressure, GPS location, and wind speed data. </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arenR"/>
            </a:pPr>
            <a:r>
              <a:rPr lang="en" sz="1200">
                <a:solidFill>
                  <a:schemeClr val="dk1"/>
                </a:solidFill>
              </a:rPr>
              <a:t>The reason behind dividing DAQ in two partes is that the sound recording software required buffer to store small piece of data temporarily so that it can write this data onto Micro-sd card because it takes more time to write data onto micro-sd card but our other part of DAQ does not required any buffer at all and it was little bit more challenging for us to integrate this to software into one code so we opt for running them separately on two separate drive.</a:t>
            </a:r>
            <a:endParaRPr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76d03db210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76d03db210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arenR"/>
            </a:pPr>
            <a:r>
              <a:rPr lang="en"/>
              <a:t>As I mentioned we used three groups “A”, “B”,  and “C” of two devices in each group one for </a:t>
            </a:r>
            <a:r>
              <a:rPr lang="en"/>
              <a:t>temperature</a:t>
            </a:r>
            <a:r>
              <a:rPr lang="en"/>
              <a:t>, pressure data and one for sound </a:t>
            </a:r>
            <a:r>
              <a:rPr lang="en"/>
              <a:t>recording</a:t>
            </a:r>
            <a:r>
              <a:rPr lang="en"/>
              <a:t>.</a:t>
            </a:r>
            <a:endParaRPr/>
          </a:p>
          <a:p>
            <a:pPr indent="-298450" lvl="0" marL="457200" rtl="0" algn="l">
              <a:spcBef>
                <a:spcPts val="0"/>
              </a:spcBef>
              <a:spcAft>
                <a:spcPts val="0"/>
              </a:spcAft>
              <a:buSzPts val="1100"/>
              <a:buAutoNum type="arabicParenR"/>
            </a:pPr>
            <a:r>
              <a:rPr lang="en"/>
              <a:t>Our procedure was simple setup group “A” at 50 ft. start recording than setup group “B” at 100 ft. from wind turbine and start recording than setup group “C” at 150 ft. and start recording. By this time group “A” would be done recording so we then setup group “A” at 200 ft. From wind turbine and start recording. And </a:t>
            </a:r>
            <a:r>
              <a:rPr lang="en"/>
              <a:t>then</a:t>
            </a:r>
            <a:r>
              <a:rPr lang="en"/>
              <a:t> setup group “B” at 250 ft. an so on.</a:t>
            </a:r>
            <a:endParaRPr/>
          </a:p>
          <a:p>
            <a:pPr indent="-298450" lvl="0" marL="457200" rtl="0" algn="l">
              <a:spcBef>
                <a:spcPts val="0"/>
              </a:spcBef>
              <a:spcAft>
                <a:spcPts val="0"/>
              </a:spcAft>
              <a:buSzPts val="1100"/>
              <a:buAutoNum type="arabicParenR"/>
            </a:pPr>
            <a:r>
              <a:rPr lang="en"/>
              <a:t>We </a:t>
            </a:r>
            <a:r>
              <a:rPr lang="en"/>
              <a:t>repeated</a:t>
            </a:r>
            <a:r>
              <a:rPr lang="en"/>
              <a:t> this </a:t>
            </a:r>
            <a:r>
              <a:rPr lang="en"/>
              <a:t>process</a:t>
            </a:r>
            <a:r>
              <a:rPr lang="en"/>
              <a:t> </a:t>
            </a:r>
            <a:r>
              <a:rPr lang="en"/>
              <a:t>until</a:t>
            </a:r>
            <a:r>
              <a:rPr lang="en"/>
              <a:t> we were about 1350 ft. from wind turbine.</a:t>
            </a:r>
            <a:endParaRPr/>
          </a:p>
          <a:p>
            <a:pPr indent="-298450" lvl="0" marL="457200" rtl="0" algn="l">
              <a:spcBef>
                <a:spcPts val="0"/>
              </a:spcBef>
              <a:spcAft>
                <a:spcPts val="0"/>
              </a:spcAft>
              <a:buSzPts val="1100"/>
              <a:buAutoNum type="arabicParenR"/>
            </a:pPr>
            <a:r>
              <a:rPr lang="en"/>
              <a:t>We also did a simultaneous recording of Group “A”, “B” and “C” at 0 ft mark and at about 1600 ft. mark from the wind turbine.</a:t>
            </a:r>
            <a:endParaRPr/>
          </a:p>
          <a:p>
            <a:pPr indent="-298450" lvl="0" marL="457200" rtl="0" algn="l">
              <a:spcBef>
                <a:spcPts val="0"/>
              </a:spcBef>
              <a:spcAft>
                <a:spcPts val="0"/>
              </a:spcAft>
              <a:buSzPts val="1100"/>
              <a:buAutoNum type="arabicParenR"/>
            </a:pPr>
            <a:r>
              <a:rPr lang="en"/>
              <a:t>Which gives us about 32 data points in total.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76d03db210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76d03db210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AutoNum type="arabicParenR"/>
            </a:pPr>
            <a:r>
              <a:rPr lang="en" sz="1200">
                <a:solidFill>
                  <a:srgbClr val="222222"/>
                </a:solidFill>
                <a:highlight>
                  <a:srgbClr val="FFFFFF"/>
                </a:highlight>
              </a:rPr>
              <a:t>In </a:t>
            </a:r>
            <a:r>
              <a:rPr lang="en" sz="1200">
                <a:solidFill>
                  <a:srgbClr val="0B0080"/>
                </a:solidFill>
                <a:highlight>
                  <a:srgbClr val="FFFFFF"/>
                </a:highlight>
                <a:uFill>
                  <a:noFill/>
                </a:uFill>
                <a:hlinkClick r:id="rId2"/>
              </a:rPr>
              <a:t>mathematics</a:t>
            </a:r>
            <a:r>
              <a:rPr lang="en" sz="1200">
                <a:solidFill>
                  <a:srgbClr val="222222"/>
                </a:solidFill>
                <a:highlight>
                  <a:srgbClr val="FFFFFF"/>
                </a:highlight>
              </a:rPr>
              <a:t>, </a:t>
            </a:r>
            <a:r>
              <a:rPr b="1" lang="en" sz="1200">
                <a:solidFill>
                  <a:srgbClr val="222222"/>
                </a:solidFill>
                <a:highlight>
                  <a:srgbClr val="FFFFFF"/>
                </a:highlight>
              </a:rPr>
              <a:t>Fourier analysis</a:t>
            </a:r>
            <a:r>
              <a:rPr lang="en" sz="1200">
                <a:solidFill>
                  <a:srgbClr val="222222"/>
                </a:solidFill>
                <a:highlight>
                  <a:srgbClr val="FFFFFF"/>
                </a:highlight>
              </a:rPr>
              <a:t> is the study of the way general </a:t>
            </a:r>
            <a:r>
              <a:rPr lang="en" sz="1200">
                <a:solidFill>
                  <a:srgbClr val="0B0080"/>
                </a:solidFill>
                <a:highlight>
                  <a:srgbClr val="FFFFFF"/>
                </a:highlight>
                <a:uFill>
                  <a:noFill/>
                </a:uFill>
                <a:hlinkClick r:id="rId3"/>
              </a:rPr>
              <a:t>functions</a:t>
            </a:r>
            <a:r>
              <a:rPr lang="en" sz="1200">
                <a:solidFill>
                  <a:srgbClr val="222222"/>
                </a:solidFill>
                <a:highlight>
                  <a:srgbClr val="FFFFFF"/>
                </a:highlight>
              </a:rPr>
              <a:t> may be represented or approximated by sums of simpler </a:t>
            </a:r>
            <a:r>
              <a:rPr lang="en" sz="1200">
                <a:solidFill>
                  <a:srgbClr val="0B0080"/>
                </a:solidFill>
                <a:highlight>
                  <a:srgbClr val="FFFFFF"/>
                </a:highlight>
                <a:uFill>
                  <a:noFill/>
                </a:uFill>
                <a:hlinkClick r:id="rId4"/>
              </a:rPr>
              <a:t>trigonometric functions</a:t>
            </a:r>
            <a:r>
              <a:rPr lang="en" sz="1200">
                <a:solidFill>
                  <a:srgbClr val="222222"/>
                </a:solidFill>
                <a:highlight>
                  <a:srgbClr val="FFFFFF"/>
                </a:highlight>
              </a:rPr>
              <a:t>.</a:t>
            </a:r>
            <a:endParaRPr sz="1200">
              <a:solidFill>
                <a:srgbClr val="222222"/>
              </a:solidFill>
              <a:highlight>
                <a:srgbClr val="FFFFFF"/>
              </a:highlight>
            </a:endParaRPr>
          </a:p>
          <a:p>
            <a:pPr indent="-304800" lvl="0" marL="457200" rtl="0" algn="l">
              <a:spcBef>
                <a:spcPts val="0"/>
              </a:spcBef>
              <a:spcAft>
                <a:spcPts val="0"/>
              </a:spcAft>
              <a:buSzPts val="1200"/>
              <a:buAutoNum type="arabicParenR"/>
            </a:pPr>
            <a:r>
              <a:rPr lang="en" sz="1200">
                <a:solidFill>
                  <a:srgbClr val="222222"/>
                </a:solidFill>
                <a:highlight>
                  <a:srgbClr val="FFFFFF"/>
                </a:highlight>
              </a:rPr>
              <a:t>It is done using Fourier transformation. It is transformation method that transform a time domain function into a </a:t>
            </a:r>
            <a:r>
              <a:rPr lang="en" sz="1200">
                <a:solidFill>
                  <a:srgbClr val="222222"/>
                </a:solidFill>
                <a:highlight>
                  <a:srgbClr val="FFFFFF"/>
                </a:highlight>
              </a:rPr>
              <a:t>frequency</a:t>
            </a:r>
            <a:r>
              <a:rPr lang="en" sz="1200">
                <a:solidFill>
                  <a:srgbClr val="222222"/>
                </a:solidFill>
                <a:highlight>
                  <a:srgbClr val="FFFFFF"/>
                </a:highlight>
              </a:rPr>
              <a:t> domain </a:t>
            </a:r>
            <a:r>
              <a:rPr lang="en" sz="1200">
                <a:solidFill>
                  <a:srgbClr val="222222"/>
                </a:solidFill>
                <a:highlight>
                  <a:srgbClr val="FFFFFF"/>
                </a:highlight>
              </a:rPr>
              <a:t>function</a:t>
            </a:r>
            <a:r>
              <a:rPr lang="en" sz="1200">
                <a:solidFill>
                  <a:srgbClr val="222222"/>
                </a:solidFill>
                <a:highlight>
                  <a:srgbClr val="FFFFFF"/>
                </a:highlight>
              </a:rPr>
              <a:t>. This is the formula of fourier </a:t>
            </a:r>
            <a:r>
              <a:rPr lang="en" sz="1200">
                <a:solidFill>
                  <a:srgbClr val="222222"/>
                </a:solidFill>
                <a:highlight>
                  <a:srgbClr val="FFFFFF"/>
                </a:highlight>
              </a:rPr>
              <a:t>transformation</a:t>
            </a:r>
            <a:r>
              <a:rPr lang="en" sz="1200">
                <a:solidFill>
                  <a:srgbClr val="222222"/>
                </a:solidFill>
                <a:highlight>
                  <a:srgbClr val="FFFFFF"/>
                </a:highlight>
              </a:rPr>
              <a:t>.</a:t>
            </a:r>
            <a:endParaRPr sz="1200">
              <a:solidFill>
                <a:srgbClr val="222222"/>
              </a:solidFill>
              <a:highlight>
                <a:srgbClr val="FFFFFF"/>
              </a:highlight>
            </a:endParaRPr>
          </a:p>
          <a:p>
            <a:pPr indent="-304800" lvl="0" marL="457200" rtl="0" algn="l">
              <a:spcBef>
                <a:spcPts val="0"/>
              </a:spcBef>
              <a:spcAft>
                <a:spcPts val="0"/>
              </a:spcAft>
              <a:buSzPts val="1200"/>
              <a:buAutoNum type="arabicParenR"/>
            </a:pPr>
            <a:r>
              <a:rPr lang="en" sz="1200">
                <a:solidFill>
                  <a:schemeClr val="dk1"/>
                </a:solidFill>
              </a:rPr>
              <a:t>We used this analysis to determine the frequencies of the sound we recorded. So, that it can help us to understand our data properly. </a:t>
            </a:r>
            <a:endParaRPr sz="1200">
              <a:solidFill>
                <a:schemeClr val="dk1"/>
              </a:solidFill>
            </a:endParaRPr>
          </a:p>
          <a:p>
            <a:pPr indent="-304800" lvl="0" marL="457200" rtl="0" algn="l">
              <a:lnSpc>
                <a:spcPct val="115000"/>
              </a:lnSpc>
              <a:spcBef>
                <a:spcPts val="0"/>
              </a:spcBef>
              <a:spcAft>
                <a:spcPts val="1600"/>
              </a:spcAft>
              <a:buClr>
                <a:srgbClr val="222222"/>
              </a:buClr>
              <a:buSzPts val="1200"/>
              <a:buAutoNum type="arabicParenR"/>
            </a:pPr>
            <a:r>
              <a:rPr lang="en" sz="1200">
                <a:solidFill>
                  <a:schemeClr val="dk1"/>
                </a:solidFill>
              </a:rPr>
              <a:t>We used inbuilt FFT function in Python library, which does lots of work for use it takes the List as input and run fourier transformation on it and returns a List containing all the frequencies which we than use to plot intensity vs frequency graph.</a:t>
            </a:r>
            <a:endParaRPr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 name="Google Shape;11;p2"/>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Google Shape;12;p2"/>
          <p:cNvSpPr txBox="1"/>
          <p:nvPr>
            <p:ph type="ctrTitle"/>
          </p:nvPr>
        </p:nvSpPr>
        <p:spPr>
          <a:xfrm>
            <a:off x="512700" y="1893300"/>
            <a:ext cx="8118600" cy="15228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13" name="Google Shape;13;p2"/>
          <p:cNvSpPr txBox="1"/>
          <p:nvPr>
            <p:ph idx="1" type="subTitle"/>
          </p:nvPr>
        </p:nvSpPr>
        <p:spPr>
          <a:xfrm>
            <a:off x="512700" y="3840639"/>
            <a:ext cx="8118600" cy="787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Google Shape;17;p3"/>
          <p:cNvSpPr txBox="1"/>
          <p:nvPr>
            <p:ph type="title"/>
          </p:nvPr>
        </p:nvSpPr>
        <p:spPr>
          <a:xfrm>
            <a:off x="512700" y="1893300"/>
            <a:ext cx="8118600" cy="15228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71675"/>
            <a:ext cx="3999900" cy="3397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71675"/>
            <a:ext cx="3999900" cy="3397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Google Shape;42;p9"/>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43" name="Google Shape;43;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1600"/>
              </a:spcBef>
              <a:spcAft>
                <a:spcPts val="0"/>
              </a:spcAft>
              <a:buClr>
                <a:schemeClr val="accent1"/>
              </a:buClr>
              <a:buSzPts val="1400"/>
              <a:buChar char="○"/>
              <a:defRPr>
                <a:solidFill>
                  <a:schemeClr val="accent1"/>
                </a:solidFill>
              </a:defRPr>
            </a:lvl2pPr>
            <a:lvl3pPr indent="-317500" lvl="2" marL="1371600">
              <a:spcBef>
                <a:spcPts val="1600"/>
              </a:spcBef>
              <a:spcAft>
                <a:spcPts val="0"/>
              </a:spcAft>
              <a:buClr>
                <a:schemeClr val="accent1"/>
              </a:buClr>
              <a:buSzPts val="1400"/>
              <a:buChar char="■"/>
              <a:defRPr>
                <a:solidFill>
                  <a:schemeClr val="accent1"/>
                </a:solidFill>
              </a:defRPr>
            </a:lvl3pPr>
            <a:lvl4pPr indent="-317500" lvl="3" marL="1828800">
              <a:spcBef>
                <a:spcPts val="1600"/>
              </a:spcBef>
              <a:spcAft>
                <a:spcPts val="0"/>
              </a:spcAft>
              <a:buClr>
                <a:schemeClr val="accent1"/>
              </a:buClr>
              <a:buSzPts val="1400"/>
              <a:buChar char="●"/>
              <a:defRPr>
                <a:solidFill>
                  <a:schemeClr val="accent1"/>
                </a:solidFill>
              </a:defRPr>
            </a:lvl4pPr>
            <a:lvl5pPr indent="-317500" lvl="4" marL="2286000">
              <a:spcBef>
                <a:spcPts val="1600"/>
              </a:spcBef>
              <a:spcAft>
                <a:spcPts val="0"/>
              </a:spcAft>
              <a:buClr>
                <a:schemeClr val="accent1"/>
              </a:buClr>
              <a:buSzPts val="1400"/>
              <a:buChar char="○"/>
              <a:defRPr>
                <a:solidFill>
                  <a:schemeClr val="accent1"/>
                </a:solidFill>
              </a:defRPr>
            </a:lvl5pPr>
            <a:lvl6pPr indent="-317500" lvl="5" marL="2743200">
              <a:spcBef>
                <a:spcPts val="1600"/>
              </a:spcBef>
              <a:spcAft>
                <a:spcPts val="0"/>
              </a:spcAft>
              <a:buClr>
                <a:schemeClr val="accent1"/>
              </a:buClr>
              <a:buSzPts val="1400"/>
              <a:buChar char="■"/>
              <a:defRPr>
                <a:solidFill>
                  <a:schemeClr val="accent1"/>
                </a:solidFill>
              </a:defRPr>
            </a:lvl6pPr>
            <a:lvl7pPr indent="-317500" lvl="6" marL="3200400">
              <a:spcBef>
                <a:spcPts val="1600"/>
              </a:spcBef>
              <a:spcAft>
                <a:spcPts val="0"/>
              </a:spcAft>
              <a:buClr>
                <a:schemeClr val="accent1"/>
              </a:buClr>
              <a:buSzPts val="1400"/>
              <a:buChar char="●"/>
              <a:defRPr>
                <a:solidFill>
                  <a:schemeClr val="accent1"/>
                </a:solidFill>
              </a:defRPr>
            </a:lvl7pPr>
            <a:lvl8pPr indent="-317500" lvl="7" marL="3657600">
              <a:spcBef>
                <a:spcPts val="1600"/>
              </a:spcBef>
              <a:spcAft>
                <a:spcPts val="0"/>
              </a:spcAft>
              <a:buClr>
                <a:schemeClr val="accent1"/>
              </a:buClr>
              <a:buSzPts val="1400"/>
              <a:buChar char="○"/>
              <a:defRPr>
                <a:solidFill>
                  <a:schemeClr val="accent1"/>
                </a:solidFill>
              </a:defRPr>
            </a:lvl8pPr>
            <a:lvl9pPr indent="-317500" lvl="8" marL="4114800">
              <a:spcBef>
                <a:spcPts val="1600"/>
              </a:spcBef>
              <a:spcAft>
                <a:spcPts val="1600"/>
              </a:spcAft>
              <a:buClr>
                <a:schemeClr val="accent1"/>
              </a:buClr>
              <a:buSzPts val="1400"/>
              <a:buChar char="■"/>
              <a:defRPr>
                <a:solidFill>
                  <a:schemeClr val="accent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perback">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0.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hyperlink" Target="https://www.youtube.com/watch?v=Mk5zMxYVca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3"/>
          <p:cNvSpPr txBox="1"/>
          <p:nvPr>
            <p:ph type="ctrTitle"/>
          </p:nvPr>
        </p:nvSpPr>
        <p:spPr>
          <a:xfrm>
            <a:off x="512700" y="1893300"/>
            <a:ext cx="8118600" cy="1522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Noise Profiles in the Vicinity of Wind Turbines</a:t>
            </a:r>
            <a:endParaRPr/>
          </a:p>
        </p:txBody>
      </p:sp>
      <p:sp>
        <p:nvSpPr>
          <p:cNvPr id="60" name="Google Shape;60;p13"/>
          <p:cNvSpPr txBox="1"/>
          <p:nvPr>
            <p:ph idx="1" type="subTitle"/>
          </p:nvPr>
        </p:nvSpPr>
        <p:spPr>
          <a:xfrm>
            <a:off x="512700" y="3840639"/>
            <a:ext cx="8118600" cy="78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Cecilia Abbamonte, Joseph Kim, Tirth Patel, Shoham Weiss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2"/>
          <p:cNvSpPr txBox="1"/>
          <p:nvPr>
            <p:ph type="title"/>
          </p:nvPr>
        </p:nvSpPr>
        <p:spPr>
          <a:xfrm>
            <a:off x="311700" y="419300"/>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Data Representation</a:t>
            </a:r>
            <a:endParaRPr/>
          </a:p>
        </p:txBody>
      </p:sp>
      <p:sp>
        <p:nvSpPr>
          <p:cNvPr id="120" name="Google Shape;120;p22"/>
          <p:cNvSpPr txBox="1"/>
          <p:nvPr>
            <p:ph idx="1" type="body"/>
          </p:nvPr>
        </p:nvSpPr>
        <p:spPr>
          <a:xfrm>
            <a:off x="334200" y="1184450"/>
            <a:ext cx="4606800" cy="79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Microphone has the Arduino record ADC counts</a:t>
            </a:r>
            <a:endParaRPr/>
          </a:p>
        </p:txBody>
      </p:sp>
      <p:pic>
        <p:nvPicPr>
          <p:cNvPr id="121" name="Google Shape;121;p22"/>
          <p:cNvPicPr preferRelativeResize="0"/>
          <p:nvPr/>
        </p:nvPicPr>
        <p:blipFill>
          <a:blip r:embed="rId3">
            <a:alphaModFix/>
          </a:blip>
          <a:stretch>
            <a:fillRect/>
          </a:stretch>
        </p:blipFill>
        <p:spPr>
          <a:xfrm>
            <a:off x="5096550" y="1058225"/>
            <a:ext cx="3547280" cy="3397200"/>
          </a:xfrm>
          <a:prstGeom prst="rect">
            <a:avLst/>
          </a:prstGeom>
          <a:noFill/>
          <a:ln>
            <a:noFill/>
          </a:ln>
        </p:spPr>
      </p:pic>
      <p:sp>
        <p:nvSpPr>
          <p:cNvPr id="122" name="Google Shape;122;p22"/>
          <p:cNvSpPr txBox="1"/>
          <p:nvPr>
            <p:ph idx="1" type="body"/>
          </p:nvPr>
        </p:nvSpPr>
        <p:spPr>
          <a:xfrm>
            <a:off x="311700" y="2044075"/>
            <a:ext cx="4651800" cy="79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counts represent differences in pressure (a.k.a sound)</a:t>
            </a:r>
            <a:endParaRPr/>
          </a:p>
        </p:txBody>
      </p:sp>
      <p:sp>
        <p:nvSpPr>
          <p:cNvPr id="123" name="Google Shape;123;p22"/>
          <p:cNvSpPr txBox="1"/>
          <p:nvPr/>
        </p:nvSpPr>
        <p:spPr>
          <a:xfrm>
            <a:off x="334200" y="2903700"/>
            <a:ext cx="4606800" cy="46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Graph s</a:t>
            </a:r>
            <a:r>
              <a:rPr lang="en" sz="1800">
                <a:solidFill>
                  <a:schemeClr val="dk1"/>
                </a:solidFill>
                <a:latin typeface="Old Standard TT"/>
                <a:ea typeface="Old Standard TT"/>
                <a:cs typeface="Old Standard TT"/>
                <a:sym typeface="Old Standard TT"/>
              </a:rPr>
              <a:t>ound profile as counts vs. time</a:t>
            </a:r>
            <a:endParaRPr>
              <a:latin typeface="Old Standard TT"/>
              <a:ea typeface="Old Standard TT"/>
              <a:cs typeface="Old Standard TT"/>
              <a:sym typeface="Old Standard TT"/>
            </a:endParaRPr>
          </a:p>
        </p:txBody>
      </p:sp>
      <p:sp>
        <p:nvSpPr>
          <p:cNvPr id="124" name="Google Shape;124;p22"/>
          <p:cNvSpPr txBox="1"/>
          <p:nvPr/>
        </p:nvSpPr>
        <p:spPr>
          <a:xfrm>
            <a:off x="334200" y="3519700"/>
            <a:ext cx="4606800" cy="66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Not very useful for detecting sound from a  wind turbines</a:t>
            </a:r>
            <a:endParaRPr>
              <a:latin typeface="Old Standard TT"/>
              <a:ea typeface="Old Standard TT"/>
              <a:cs typeface="Old Standard TT"/>
              <a:sym typeface="Old Standard T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3"/>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Data Representation</a:t>
            </a:r>
            <a:endParaRPr/>
          </a:p>
        </p:txBody>
      </p:sp>
      <p:sp>
        <p:nvSpPr>
          <p:cNvPr id="130" name="Google Shape;130;p23"/>
          <p:cNvSpPr txBox="1"/>
          <p:nvPr>
            <p:ph idx="1" type="body"/>
          </p:nvPr>
        </p:nvSpPr>
        <p:spPr>
          <a:xfrm>
            <a:off x="311700" y="1171600"/>
            <a:ext cx="4574400" cy="106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Rotate to frequency-space using a Fourier transform to look at the counts vs. frequency sound profile</a:t>
            </a:r>
            <a:endParaRPr/>
          </a:p>
        </p:txBody>
      </p:sp>
      <p:pic>
        <p:nvPicPr>
          <p:cNvPr id="131" name="Google Shape;131;p23"/>
          <p:cNvPicPr preferRelativeResize="0"/>
          <p:nvPr/>
        </p:nvPicPr>
        <p:blipFill>
          <a:blip r:embed="rId3">
            <a:alphaModFix/>
          </a:blip>
          <a:stretch>
            <a:fillRect/>
          </a:stretch>
        </p:blipFill>
        <p:spPr>
          <a:xfrm>
            <a:off x="5317800" y="1742650"/>
            <a:ext cx="3413975" cy="2904525"/>
          </a:xfrm>
          <a:prstGeom prst="rect">
            <a:avLst/>
          </a:prstGeom>
          <a:noFill/>
          <a:ln>
            <a:noFill/>
          </a:ln>
        </p:spPr>
      </p:pic>
      <p:pic>
        <p:nvPicPr>
          <p:cNvPr id="132" name="Google Shape;132;p23"/>
          <p:cNvPicPr preferRelativeResize="0"/>
          <p:nvPr/>
        </p:nvPicPr>
        <p:blipFill>
          <a:blip r:embed="rId4">
            <a:alphaModFix/>
          </a:blip>
          <a:stretch>
            <a:fillRect/>
          </a:stretch>
        </p:blipFill>
        <p:spPr>
          <a:xfrm>
            <a:off x="5189750" y="1926750"/>
            <a:ext cx="3670074" cy="2536325"/>
          </a:xfrm>
          <a:prstGeom prst="rect">
            <a:avLst/>
          </a:prstGeom>
          <a:noFill/>
          <a:ln>
            <a:noFill/>
          </a:ln>
        </p:spPr>
      </p:pic>
      <p:sp>
        <p:nvSpPr>
          <p:cNvPr id="133" name="Google Shape;133;p23"/>
          <p:cNvSpPr txBox="1"/>
          <p:nvPr/>
        </p:nvSpPr>
        <p:spPr>
          <a:xfrm>
            <a:off x="308600" y="2256700"/>
            <a:ext cx="4584000" cy="58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Can detect spikes for each sound made</a:t>
            </a:r>
            <a:endParaRPr>
              <a:latin typeface="Old Standard TT"/>
              <a:ea typeface="Old Standard TT"/>
              <a:cs typeface="Old Standard TT"/>
              <a:sym typeface="Old Standard TT"/>
            </a:endParaRPr>
          </a:p>
        </p:txBody>
      </p:sp>
      <p:sp>
        <p:nvSpPr>
          <p:cNvPr id="134" name="Google Shape;134;p23"/>
          <p:cNvSpPr txBox="1"/>
          <p:nvPr/>
        </p:nvSpPr>
        <p:spPr>
          <a:xfrm>
            <a:off x="313400" y="2860900"/>
            <a:ext cx="4574400" cy="77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Wind turbine could be making sound in the low frequency range and would show up as a peak</a:t>
            </a:r>
            <a:endParaRPr>
              <a:latin typeface="Old Standard TT"/>
              <a:ea typeface="Old Standard TT"/>
              <a:cs typeface="Old Standard TT"/>
              <a:sym typeface="Old Standard TT"/>
            </a:endParaRPr>
          </a:p>
        </p:txBody>
      </p:sp>
      <p:sp>
        <p:nvSpPr>
          <p:cNvPr id="135" name="Google Shape;135;p23"/>
          <p:cNvSpPr txBox="1"/>
          <p:nvPr/>
        </p:nvSpPr>
        <p:spPr>
          <a:xfrm>
            <a:off x="311700" y="4040175"/>
            <a:ext cx="4198500" cy="61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The wind makes our data fluffy</a:t>
            </a:r>
            <a:endParaRPr>
              <a:latin typeface="Old Standard TT"/>
              <a:ea typeface="Old Standard TT"/>
              <a:cs typeface="Old Standard TT"/>
              <a:sym typeface="Old Standard TT"/>
            </a:endParaRPr>
          </a:p>
        </p:txBody>
      </p:sp>
      <p:pic>
        <p:nvPicPr>
          <p:cNvPr id="136" name="Google Shape;136;p23"/>
          <p:cNvPicPr preferRelativeResize="0"/>
          <p:nvPr/>
        </p:nvPicPr>
        <p:blipFill>
          <a:blip r:embed="rId5">
            <a:alphaModFix/>
          </a:blip>
          <a:stretch>
            <a:fillRect/>
          </a:stretch>
        </p:blipFill>
        <p:spPr>
          <a:xfrm>
            <a:off x="5122250" y="151675"/>
            <a:ext cx="1590000" cy="1522725"/>
          </a:xfrm>
          <a:prstGeom prst="rect">
            <a:avLst/>
          </a:prstGeom>
          <a:noFill/>
          <a:ln>
            <a:noFill/>
          </a:ln>
        </p:spPr>
      </p:pic>
      <p:cxnSp>
        <p:nvCxnSpPr>
          <p:cNvPr id="137" name="Google Shape;137;p23"/>
          <p:cNvCxnSpPr>
            <a:stCxn id="136" idx="3"/>
            <a:endCxn id="138" idx="0"/>
          </p:cNvCxnSpPr>
          <p:nvPr/>
        </p:nvCxnSpPr>
        <p:spPr>
          <a:xfrm flipH="1" rot="10800000">
            <a:off x="6712250" y="765138"/>
            <a:ext cx="1080300" cy="147900"/>
          </a:xfrm>
          <a:prstGeom prst="curvedConnector4">
            <a:avLst>
              <a:gd fmla="val 31841" name="adj1"/>
              <a:gd fmla="val 469532" name="adj2"/>
            </a:avLst>
          </a:prstGeom>
          <a:noFill/>
          <a:ln cap="flat" cmpd="sng" w="28575">
            <a:solidFill>
              <a:schemeClr val="dk2"/>
            </a:solidFill>
            <a:prstDash val="solid"/>
            <a:round/>
            <a:headEnd len="med" w="med" type="none"/>
            <a:tailEnd len="med" w="med" type="stealth"/>
          </a:ln>
        </p:spPr>
      </p:cxnSp>
      <p:sp>
        <p:nvSpPr>
          <p:cNvPr id="138" name="Google Shape;138;p23"/>
          <p:cNvSpPr txBox="1"/>
          <p:nvPr/>
        </p:nvSpPr>
        <p:spPr>
          <a:xfrm>
            <a:off x="7400200" y="765100"/>
            <a:ext cx="7845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Fourier</a:t>
            </a:r>
            <a:endParaRPr>
              <a:latin typeface="Old Standard TT"/>
              <a:ea typeface="Old Standard TT"/>
              <a:cs typeface="Old Standard TT"/>
              <a:sym typeface="Old Standard TT"/>
            </a:endParaRPr>
          </a:p>
        </p:txBody>
      </p:sp>
      <p:cxnSp>
        <p:nvCxnSpPr>
          <p:cNvPr id="139" name="Google Shape;139;p23"/>
          <p:cNvCxnSpPr>
            <a:stCxn id="138" idx="2"/>
            <a:endCxn id="131" idx="0"/>
          </p:cNvCxnSpPr>
          <p:nvPr/>
        </p:nvCxnSpPr>
        <p:spPr>
          <a:xfrm rot="5400000">
            <a:off x="7123150" y="1073200"/>
            <a:ext cx="570900" cy="767700"/>
          </a:xfrm>
          <a:prstGeom prst="curvedConnector3">
            <a:avLst>
              <a:gd fmla="val 25648" name="adj1"/>
            </a:avLst>
          </a:prstGeom>
          <a:noFill/>
          <a:ln cap="flat" cmpd="sng" w="28575">
            <a:solidFill>
              <a:schemeClr val="dk2"/>
            </a:solidFill>
            <a:prstDash val="solid"/>
            <a:round/>
            <a:headEnd len="med" w="med"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32"/>
                                        </p:tgtEl>
                                      </p:cBhvr>
                                    </p:animEffect>
                                    <p:set>
                                      <p:cBhvr>
                                        <p:cTn dur="1" fill="hold">
                                          <p:stCondLst>
                                            <p:cond delay="1000"/>
                                          </p:stCondLst>
                                        </p:cTn>
                                        <p:tgtEl>
                                          <p:spTgt spid="13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par>
                                <p:cTn fill="hold" nodeType="with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4"/>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Results</a:t>
            </a:r>
            <a:endParaRPr/>
          </a:p>
        </p:txBody>
      </p:sp>
      <p:pic>
        <p:nvPicPr>
          <p:cNvPr id="145" name="Google Shape;145;p24"/>
          <p:cNvPicPr preferRelativeResize="0"/>
          <p:nvPr/>
        </p:nvPicPr>
        <p:blipFill>
          <a:blip r:embed="rId3">
            <a:alphaModFix/>
          </a:blip>
          <a:stretch>
            <a:fillRect/>
          </a:stretch>
        </p:blipFill>
        <p:spPr>
          <a:xfrm>
            <a:off x="3082326" y="814038"/>
            <a:ext cx="5604000" cy="35154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Data Representation - Frequency Profiles</a:t>
            </a:r>
            <a:endParaRPr/>
          </a:p>
        </p:txBody>
      </p:sp>
      <p:sp>
        <p:nvSpPr>
          <p:cNvPr id="151" name="Google Shape;151;p25"/>
          <p:cNvSpPr txBox="1"/>
          <p:nvPr>
            <p:ph idx="1" type="body"/>
          </p:nvPr>
        </p:nvSpPr>
        <p:spPr>
          <a:xfrm>
            <a:off x="379800" y="1263000"/>
            <a:ext cx="4844700" cy="517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Average every </a:t>
            </a:r>
            <a:r>
              <a:rPr i="1" lang="en"/>
              <a:t>n </a:t>
            </a:r>
            <a:r>
              <a:rPr lang="en"/>
              <a:t>bins to clear up the fluff</a:t>
            </a:r>
            <a:endParaRPr/>
          </a:p>
        </p:txBody>
      </p:sp>
      <p:pic>
        <p:nvPicPr>
          <p:cNvPr id="152" name="Google Shape;152;p25"/>
          <p:cNvPicPr preferRelativeResize="0"/>
          <p:nvPr/>
        </p:nvPicPr>
        <p:blipFill>
          <a:blip r:embed="rId3">
            <a:alphaModFix/>
          </a:blip>
          <a:stretch>
            <a:fillRect/>
          </a:stretch>
        </p:blipFill>
        <p:spPr>
          <a:xfrm>
            <a:off x="5260229" y="1171600"/>
            <a:ext cx="3247300" cy="2844425"/>
          </a:xfrm>
          <a:prstGeom prst="rect">
            <a:avLst/>
          </a:prstGeom>
          <a:noFill/>
          <a:ln>
            <a:noFill/>
          </a:ln>
        </p:spPr>
      </p:pic>
      <p:pic>
        <p:nvPicPr>
          <p:cNvPr id="153" name="Google Shape;153;p25"/>
          <p:cNvPicPr preferRelativeResize="0"/>
          <p:nvPr/>
        </p:nvPicPr>
        <p:blipFill>
          <a:blip r:embed="rId4">
            <a:alphaModFix/>
          </a:blip>
          <a:stretch>
            <a:fillRect/>
          </a:stretch>
        </p:blipFill>
        <p:spPr>
          <a:xfrm>
            <a:off x="5324600" y="1379330"/>
            <a:ext cx="3247300" cy="2800645"/>
          </a:xfrm>
          <a:prstGeom prst="rect">
            <a:avLst/>
          </a:prstGeom>
          <a:noFill/>
          <a:ln>
            <a:noFill/>
          </a:ln>
        </p:spPr>
      </p:pic>
      <p:sp>
        <p:nvSpPr>
          <p:cNvPr id="154" name="Google Shape;154;p25"/>
          <p:cNvSpPr txBox="1"/>
          <p:nvPr/>
        </p:nvSpPr>
        <p:spPr>
          <a:xfrm>
            <a:off x="379800" y="1869675"/>
            <a:ext cx="4634700" cy="51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Take to log scale to decrease scale</a:t>
            </a:r>
            <a:endParaRPr>
              <a:latin typeface="Old Standard TT"/>
              <a:ea typeface="Old Standard TT"/>
              <a:cs typeface="Old Standard TT"/>
              <a:sym typeface="Old Standard TT"/>
            </a:endParaRPr>
          </a:p>
        </p:txBody>
      </p:sp>
      <p:sp>
        <p:nvSpPr>
          <p:cNvPr id="155" name="Google Shape;155;p25"/>
          <p:cNvSpPr txBox="1"/>
          <p:nvPr/>
        </p:nvSpPr>
        <p:spPr>
          <a:xfrm>
            <a:off x="379800" y="2384650"/>
            <a:ext cx="4634700" cy="54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Don’t average too much</a:t>
            </a:r>
            <a:r>
              <a:rPr lang="en" sz="1800">
                <a:solidFill>
                  <a:schemeClr val="dk1"/>
                </a:solidFill>
                <a:latin typeface="Old Standard TT"/>
                <a:ea typeface="Old Standard TT"/>
                <a:cs typeface="Old Standard TT"/>
                <a:sym typeface="Old Standard TT"/>
              </a:rPr>
              <a:t>.</a:t>
            </a:r>
            <a:endParaRPr>
              <a:latin typeface="Old Standard TT"/>
              <a:ea typeface="Old Standard TT"/>
              <a:cs typeface="Old Standard TT"/>
              <a:sym typeface="Old Standard TT"/>
            </a:endParaRPr>
          </a:p>
        </p:txBody>
      </p:sp>
      <p:sp>
        <p:nvSpPr>
          <p:cNvPr id="156" name="Google Shape;156;p25"/>
          <p:cNvSpPr txBox="1"/>
          <p:nvPr/>
        </p:nvSpPr>
        <p:spPr>
          <a:xfrm>
            <a:off x="386250" y="2951150"/>
            <a:ext cx="4628100" cy="77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Old Standard TT"/>
                <a:ea typeface="Old Standard TT"/>
                <a:cs typeface="Old Standard TT"/>
                <a:sym typeface="Old Standard TT"/>
              </a:rPr>
              <a:t>Look for spikes consistent in multiple graphs at low frequencies.</a:t>
            </a:r>
            <a:endParaRPr sz="1800">
              <a:solidFill>
                <a:schemeClr val="dk1"/>
              </a:solidFill>
              <a:latin typeface="Old Standard TT"/>
              <a:ea typeface="Old Standard TT"/>
              <a:cs typeface="Old Standard TT"/>
              <a:sym typeface="Old Standard TT"/>
            </a:endParaRPr>
          </a:p>
          <a:p>
            <a:pPr indent="0" lvl="0" marL="0" rtl="0" algn="l">
              <a:lnSpc>
                <a:spcPct val="115000"/>
              </a:lnSpc>
              <a:spcBef>
                <a:spcPts val="160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Compare profiles for different distances.</a:t>
            </a:r>
            <a:endParaRPr sz="1800">
              <a:solidFill>
                <a:schemeClr val="dk1"/>
              </a:solidFill>
              <a:latin typeface="Old Standard TT"/>
              <a:ea typeface="Old Standard TT"/>
              <a:cs typeface="Old Standard TT"/>
              <a:sym typeface="Old Standard T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53"/>
                                        </p:tgtEl>
                                      </p:cBhvr>
                                    </p:animEffect>
                                    <p:set>
                                      <p:cBhvr>
                                        <p:cTn dur="1" fill="hold">
                                          <p:stCondLst>
                                            <p:cond delay="1000"/>
                                          </p:stCondLst>
                                        </p:cTn>
                                        <p:tgtEl>
                                          <p:spTgt spid="15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Frequency Profiles</a:t>
            </a:r>
            <a:endParaRPr/>
          </a:p>
        </p:txBody>
      </p:sp>
      <p:sp>
        <p:nvSpPr>
          <p:cNvPr id="162" name="Google Shape;162;p26"/>
          <p:cNvSpPr txBox="1"/>
          <p:nvPr>
            <p:ph idx="1" type="body"/>
          </p:nvPr>
        </p:nvSpPr>
        <p:spPr>
          <a:xfrm>
            <a:off x="311700" y="1058225"/>
            <a:ext cx="8520600" cy="46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Frequency profile was almost the same for every distance.</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63" name="Google Shape;163;p26"/>
          <p:cNvPicPr preferRelativeResize="0"/>
          <p:nvPr/>
        </p:nvPicPr>
        <p:blipFill>
          <a:blip r:embed="rId3">
            <a:alphaModFix/>
          </a:blip>
          <a:stretch>
            <a:fillRect/>
          </a:stretch>
        </p:blipFill>
        <p:spPr>
          <a:xfrm>
            <a:off x="4390575" y="1523825"/>
            <a:ext cx="3111125" cy="2972573"/>
          </a:xfrm>
          <a:prstGeom prst="rect">
            <a:avLst/>
          </a:prstGeom>
          <a:noFill/>
          <a:ln>
            <a:noFill/>
          </a:ln>
        </p:spPr>
      </p:pic>
      <p:pic>
        <p:nvPicPr>
          <p:cNvPr id="164" name="Google Shape;164;p26"/>
          <p:cNvPicPr preferRelativeResize="0"/>
          <p:nvPr/>
        </p:nvPicPr>
        <p:blipFill>
          <a:blip r:embed="rId4">
            <a:alphaModFix/>
          </a:blip>
          <a:stretch>
            <a:fillRect/>
          </a:stretch>
        </p:blipFill>
        <p:spPr>
          <a:xfrm>
            <a:off x="843400" y="1523825"/>
            <a:ext cx="2993375" cy="2908525"/>
          </a:xfrm>
          <a:prstGeom prst="rect">
            <a:avLst/>
          </a:prstGeom>
          <a:noFill/>
          <a:ln>
            <a:noFill/>
          </a:ln>
        </p:spPr>
      </p:pic>
      <p:sp>
        <p:nvSpPr>
          <p:cNvPr id="165" name="Google Shape;165;p26"/>
          <p:cNvSpPr txBox="1"/>
          <p:nvPr/>
        </p:nvSpPr>
        <p:spPr>
          <a:xfrm>
            <a:off x="1717125" y="4432350"/>
            <a:ext cx="5451600" cy="49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We have 32 recordings to compare from 3 devices</a:t>
            </a:r>
            <a:endParaRPr>
              <a:latin typeface="Old Standard TT"/>
              <a:ea typeface="Old Standard TT"/>
              <a:cs typeface="Old Standard TT"/>
              <a:sym typeface="Old Standard T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7"/>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Data Representation Overlaid Graphs</a:t>
            </a:r>
            <a:endParaRPr/>
          </a:p>
        </p:txBody>
      </p:sp>
      <p:sp>
        <p:nvSpPr>
          <p:cNvPr id="171" name="Google Shape;171;p27"/>
          <p:cNvSpPr txBox="1"/>
          <p:nvPr>
            <p:ph idx="1" type="body"/>
          </p:nvPr>
        </p:nvSpPr>
        <p:spPr>
          <a:xfrm>
            <a:off x="311700" y="1171600"/>
            <a:ext cx="4561500" cy="79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Zoom in and put a couple of distances on the same graphs</a:t>
            </a:r>
            <a:endParaRPr/>
          </a:p>
        </p:txBody>
      </p:sp>
      <p:pic>
        <p:nvPicPr>
          <p:cNvPr id="172" name="Google Shape;172;p27"/>
          <p:cNvPicPr preferRelativeResize="0"/>
          <p:nvPr/>
        </p:nvPicPr>
        <p:blipFill>
          <a:blip r:embed="rId3">
            <a:alphaModFix/>
          </a:blip>
          <a:stretch>
            <a:fillRect/>
          </a:stretch>
        </p:blipFill>
        <p:spPr>
          <a:xfrm>
            <a:off x="4935600" y="1474225"/>
            <a:ext cx="3966000" cy="2067583"/>
          </a:xfrm>
          <a:prstGeom prst="rect">
            <a:avLst/>
          </a:prstGeom>
          <a:noFill/>
          <a:ln>
            <a:noFill/>
          </a:ln>
        </p:spPr>
      </p:pic>
      <p:sp>
        <p:nvSpPr>
          <p:cNvPr id="173" name="Google Shape;173;p27"/>
          <p:cNvSpPr txBox="1"/>
          <p:nvPr/>
        </p:nvSpPr>
        <p:spPr>
          <a:xfrm>
            <a:off x="327900" y="1973825"/>
            <a:ext cx="4532700" cy="61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Look for noticeable peaks on multiple graphs</a:t>
            </a:r>
            <a:endParaRPr>
              <a:latin typeface="Old Standard TT"/>
              <a:ea typeface="Old Standard TT"/>
              <a:cs typeface="Old Standard TT"/>
              <a:sym typeface="Old Standard T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8"/>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Overlaid Frequency Profiles</a:t>
            </a:r>
            <a:endParaRPr/>
          </a:p>
        </p:txBody>
      </p:sp>
      <p:pic>
        <p:nvPicPr>
          <p:cNvPr id="179" name="Google Shape;179;p28"/>
          <p:cNvPicPr preferRelativeResize="0"/>
          <p:nvPr/>
        </p:nvPicPr>
        <p:blipFill>
          <a:blip r:embed="rId3">
            <a:alphaModFix/>
          </a:blip>
          <a:stretch>
            <a:fillRect/>
          </a:stretch>
        </p:blipFill>
        <p:spPr>
          <a:xfrm>
            <a:off x="242175" y="1840550"/>
            <a:ext cx="4329825" cy="2627650"/>
          </a:xfrm>
          <a:prstGeom prst="rect">
            <a:avLst/>
          </a:prstGeom>
          <a:noFill/>
          <a:ln>
            <a:noFill/>
          </a:ln>
        </p:spPr>
      </p:pic>
      <p:pic>
        <p:nvPicPr>
          <p:cNvPr id="180" name="Google Shape;180;p28"/>
          <p:cNvPicPr preferRelativeResize="0"/>
          <p:nvPr/>
        </p:nvPicPr>
        <p:blipFill>
          <a:blip r:embed="rId4">
            <a:alphaModFix/>
          </a:blip>
          <a:stretch>
            <a:fillRect/>
          </a:stretch>
        </p:blipFill>
        <p:spPr>
          <a:xfrm>
            <a:off x="4804060" y="1840550"/>
            <a:ext cx="4164864" cy="2627650"/>
          </a:xfrm>
          <a:prstGeom prst="rect">
            <a:avLst/>
          </a:prstGeom>
          <a:noFill/>
          <a:ln>
            <a:noFill/>
          </a:ln>
        </p:spPr>
      </p:pic>
      <p:sp>
        <p:nvSpPr>
          <p:cNvPr id="181" name="Google Shape;181;p28"/>
          <p:cNvSpPr txBox="1"/>
          <p:nvPr/>
        </p:nvSpPr>
        <p:spPr>
          <a:xfrm>
            <a:off x="425525" y="1213525"/>
            <a:ext cx="58557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Overlaid frequency profiles for 50, 100, 150 feet, and 200, 250, 300 feet.</a:t>
            </a:r>
            <a:endParaRPr>
              <a:latin typeface="Old Standard TT"/>
              <a:ea typeface="Old Standard TT"/>
              <a:cs typeface="Old Standard TT"/>
              <a:sym typeface="Old Standard T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29"/>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Overlaid </a:t>
            </a:r>
            <a:r>
              <a:rPr lang="en"/>
              <a:t>Frequency Profiles</a:t>
            </a:r>
            <a:endParaRPr/>
          </a:p>
        </p:txBody>
      </p:sp>
      <p:pic>
        <p:nvPicPr>
          <p:cNvPr id="187" name="Google Shape;187;p29"/>
          <p:cNvPicPr preferRelativeResize="0"/>
          <p:nvPr/>
        </p:nvPicPr>
        <p:blipFill>
          <a:blip r:embed="rId3">
            <a:alphaModFix/>
          </a:blip>
          <a:stretch>
            <a:fillRect/>
          </a:stretch>
        </p:blipFill>
        <p:spPr>
          <a:xfrm>
            <a:off x="461075" y="1462325"/>
            <a:ext cx="4984050" cy="3126700"/>
          </a:xfrm>
          <a:prstGeom prst="rect">
            <a:avLst/>
          </a:prstGeom>
          <a:noFill/>
          <a:ln>
            <a:noFill/>
          </a:ln>
        </p:spPr>
      </p:pic>
      <p:sp>
        <p:nvSpPr>
          <p:cNvPr id="188" name="Google Shape;188;p29"/>
          <p:cNvSpPr txBox="1"/>
          <p:nvPr/>
        </p:nvSpPr>
        <p:spPr>
          <a:xfrm>
            <a:off x="222050" y="1058225"/>
            <a:ext cx="6429300" cy="40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ld Standard TT"/>
                <a:ea typeface="Old Standard TT"/>
                <a:cs typeface="Old Standard TT"/>
                <a:sym typeface="Old Standard TT"/>
              </a:rPr>
              <a:t>Overlaid frequency profiles for 150, 300, 450, 600, 750 feet (Device C only).</a:t>
            </a:r>
            <a:endParaRPr>
              <a:latin typeface="Old Standard TT"/>
              <a:ea typeface="Old Standard TT"/>
              <a:cs typeface="Old Standard TT"/>
              <a:sym typeface="Old Standard TT"/>
            </a:endParaRPr>
          </a:p>
        </p:txBody>
      </p:sp>
      <p:sp>
        <p:nvSpPr>
          <p:cNvPr id="189" name="Google Shape;189;p29"/>
          <p:cNvSpPr txBox="1"/>
          <p:nvPr/>
        </p:nvSpPr>
        <p:spPr>
          <a:xfrm>
            <a:off x="5700475" y="1681100"/>
            <a:ext cx="3385800" cy="113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Maybe the sound was consistent in frequency but was not made all the time</a:t>
            </a:r>
            <a:endParaRPr>
              <a:latin typeface="Old Standard TT"/>
              <a:ea typeface="Old Standard TT"/>
              <a:cs typeface="Old Standard TT"/>
              <a:sym typeface="Old Standard TT"/>
            </a:endParaRPr>
          </a:p>
        </p:txBody>
      </p:sp>
      <p:sp>
        <p:nvSpPr>
          <p:cNvPr id="190" name="Google Shape;190;p29"/>
          <p:cNvSpPr txBox="1"/>
          <p:nvPr/>
        </p:nvSpPr>
        <p:spPr>
          <a:xfrm>
            <a:off x="5700475" y="3177725"/>
            <a:ext cx="3189600" cy="48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Need to see counts, frequency and time all at once.</a:t>
            </a:r>
            <a:endParaRPr>
              <a:latin typeface="Old Standard TT"/>
              <a:ea typeface="Old Standard TT"/>
              <a:cs typeface="Old Standard TT"/>
              <a:sym typeface="Old Standard T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30"/>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Data Representation - Spectrograms</a:t>
            </a:r>
            <a:endParaRPr/>
          </a:p>
        </p:txBody>
      </p:sp>
      <p:sp>
        <p:nvSpPr>
          <p:cNvPr id="196" name="Google Shape;196;p30"/>
          <p:cNvSpPr txBox="1"/>
          <p:nvPr>
            <p:ph idx="1" type="body"/>
          </p:nvPr>
        </p:nvSpPr>
        <p:spPr>
          <a:xfrm>
            <a:off x="311700" y="1171600"/>
            <a:ext cx="4561500" cy="495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What is a </a:t>
            </a:r>
            <a:r>
              <a:rPr lang="en"/>
              <a:t>spectrogram</a:t>
            </a:r>
            <a:r>
              <a:rPr lang="en"/>
              <a:t>?</a:t>
            </a:r>
            <a:endParaRPr/>
          </a:p>
        </p:txBody>
      </p:sp>
      <p:pic>
        <p:nvPicPr>
          <p:cNvPr id="197" name="Google Shape;197;p30"/>
          <p:cNvPicPr preferRelativeResize="0"/>
          <p:nvPr/>
        </p:nvPicPr>
        <p:blipFill>
          <a:blip r:embed="rId3">
            <a:alphaModFix/>
          </a:blip>
          <a:stretch>
            <a:fillRect/>
          </a:stretch>
        </p:blipFill>
        <p:spPr>
          <a:xfrm>
            <a:off x="4651525" y="1554000"/>
            <a:ext cx="4453900" cy="2231275"/>
          </a:xfrm>
          <a:prstGeom prst="rect">
            <a:avLst/>
          </a:prstGeom>
          <a:noFill/>
          <a:ln>
            <a:noFill/>
          </a:ln>
        </p:spPr>
      </p:pic>
      <p:pic>
        <p:nvPicPr>
          <p:cNvPr id="198" name="Google Shape;198;p30"/>
          <p:cNvPicPr preferRelativeResize="0"/>
          <p:nvPr/>
        </p:nvPicPr>
        <p:blipFill>
          <a:blip r:embed="rId4">
            <a:alphaModFix/>
          </a:blip>
          <a:stretch>
            <a:fillRect/>
          </a:stretch>
        </p:blipFill>
        <p:spPr>
          <a:xfrm>
            <a:off x="4962950" y="1349426"/>
            <a:ext cx="4001025" cy="2640425"/>
          </a:xfrm>
          <a:prstGeom prst="rect">
            <a:avLst/>
          </a:prstGeom>
          <a:noFill/>
          <a:ln>
            <a:noFill/>
          </a:ln>
        </p:spPr>
      </p:pic>
      <p:sp>
        <p:nvSpPr>
          <p:cNvPr id="199" name="Google Shape;199;p30"/>
          <p:cNvSpPr txBox="1"/>
          <p:nvPr/>
        </p:nvSpPr>
        <p:spPr>
          <a:xfrm>
            <a:off x="292400" y="1666600"/>
            <a:ext cx="4545600" cy="90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Look for frequency ranges with peaks that repeat in time</a:t>
            </a:r>
            <a:endParaRPr>
              <a:latin typeface="Old Standard TT"/>
              <a:ea typeface="Old Standard TT"/>
              <a:cs typeface="Old Standard TT"/>
              <a:sym typeface="Old Standard TT"/>
            </a:endParaRPr>
          </a:p>
        </p:txBody>
      </p:sp>
      <p:sp>
        <p:nvSpPr>
          <p:cNvPr id="200" name="Google Shape;200;p30"/>
          <p:cNvSpPr txBox="1"/>
          <p:nvPr/>
        </p:nvSpPr>
        <p:spPr>
          <a:xfrm>
            <a:off x="308600" y="2475375"/>
            <a:ext cx="4513200" cy="49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We have 32 recordings</a:t>
            </a:r>
            <a:endParaRPr>
              <a:latin typeface="Old Standard TT"/>
              <a:ea typeface="Old Standard TT"/>
              <a:cs typeface="Old Standard TT"/>
              <a:sym typeface="Old Standard TT"/>
            </a:endParaRPr>
          </a:p>
        </p:txBody>
      </p:sp>
      <p:sp>
        <p:nvSpPr>
          <p:cNvPr id="201" name="Google Shape;201;p30"/>
          <p:cNvSpPr txBox="1"/>
          <p:nvPr/>
        </p:nvSpPr>
        <p:spPr>
          <a:xfrm>
            <a:off x="295750" y="2976800"/>
            <a:ext cx="4545600" cy="54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But c</a:t>
            </a:r>
            <a:r>
              <a:rPr lang="en" sz="1800">
                <a:solidFill>
                  <a:schemeClr val="dk1"/>
                </a:solidFill>
                <a:latin typeface="Old Standard TT"/>
                <a:ea typeface="Old Standard TT"/>
                <a:cs typeface="Old Standard TT"/>
                <a:sym typeface="Old Standard TT"/>
              </a:rPr>
              <a:t>annot add another dimension</a:t>
            </a:r>
            <a:endParaRPr>
              <a:latin typeface="Old Standard TT"/>
              <a:ea typeface="Old Standard TT"/>
              <a:cs typeface="Old Standard TT"/>
              <a:sym typeface="Old Standard T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98"/>
                                        </p:tgtEl>
                                      </p:cBhvr>
                                    </p:animEffect>
                                    <p:set>
                                      <p:cBhvr>
                                        <p:cTn dur="1" fill="hold">
                                          <p:stCondLst>
                                            <p:cond delay="1000"/>
                                          </p:stCondLst>
                                        </p:cTn>
                                        <p:tgtEl>
                                          <p:spTgt spid="19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31"/>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Spectrograms</a:t>
            </a:r>
            <a:endParaRPr/>
          </a:p>
        </p:txBody>
      </p:sp>
      <p:sp>
        <p:nvSpPr>
          <p:cNvPr id="207" name="Google Shape;207;p31"/>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were we looking for?</a:t>
            </a:r>
            <a:endParaRPr/>
          </a:p>
          <a:p>
            <a:pPr indent="-342900" lvl="0" marL="457200" rtl="0" algn="l">
              <a:spcBef>
                <a:spcPts val="1600"/>
              </a:spcBef>
              <a:spcAft>
                <a:spcPts val="0"/>
              </a:spcAft>
              <a:buSzPts val="1800"/>
              <a:buChar char="●"/>
            </a:pPr>
            <a:r>
              <a:rPr lang="en"/>
              <a:t>Frequency peaks that are constant over time.</a:t>
            </a:r>
            <a:endParaRPr/>
          </a:p>
          <a:p>
            <a:pPr indent="-317500" lvl="1" marL="914400" rtl="0" algn="l">
              <a:spcBef>
                <a:spcPts val="0"/>
              </a:spcBef>
              <a:spcAft>
                <a:spcPts val="0"/>
              </a:spcAft>
              <a:buSzPts val="1400"/>
              <a:buChar char="○"/>
            </a:pPr>
            <a:r>
              <a:rPr lang="en"/>
              <a:t>Line of lighter color across the graph.</a:t>
            </a:r>
            <a:endParaRPr/>
          </a:p>
          <a:p>
            <a:pPr indent="-342900" lvl="0" marL="457200" rtl="0" algn="l">
              <a:spcBef>
                <a:spcPts val="0"/>
              </a:spcBef>
              <a:spcAft>
                <a:spcPts val="0"/>
              </a:spcAft>
              <a:buSzPts val="1800"/>
              <a:buChar char="●"/>
            </a:pPr>
            <a:r>
              <a:rPr lang="en"/>
              <a:t>Frequency peaks that occur in regular time intervals.</a:t>
            </a:r>
            <a:endParaRPr/>
          </a:p>
          <a:p>
            <a:pPr indent="-317500" lvl="1" marL="914400" rtl="0" algn="l">
              <a:spcBef>
                <a:spcPts val="0"/>
              </a:spcBef>
              <a:spcAft>
                <a:spcPts val="0"/>
              </a:spcAft>
              <a:buSzPts val="1400"/>
              <a:buChar char="○"/>
            </a:pPr>
            <a:r>
              <a:rPr lang="en"/>
              <a:t>S</a:t>
            </a:r>
            <a:r>
              <a:rPr lang="en"/>
              <a:t>mall oscillations between lighter and darker colors within a certain frequency range.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patterns were not detectable.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Production of Low Frequency Noise</a:t>
            </a:r>
            <a:endParaRPr/>
          </a:p>
        </p:txBody>
      </p:sp>
      <p:sp>
        <p:nvSpPr>
          <p:cNvPr id="66" name="Google Shape;66;p14"/>
          <p:cNvSpPr txBox="1"/>
          <p:nvPr>
            <p:ph idx="1" type="body"/>
          </p:nvPr>
        </p:nvSpPr>
        <p:spPr>
          <a:xfrm>
            <a:off x="311700" y="1171600"/>
            <a:ext cx="75885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Low frequency noise (LFN) is defined as sound with frequencies between 20Hz and 200 Hz</a:t>
            </a:r>
            <a:endParaRPr/>
          </a:p>
          <a:p>
            <a:pPr indent="0" lvl="0" marL="0" rtl="0" algn="l">
              <a:spcBef>
                <a:spcPts val="1600"/>
              </a:spcBef>
              <a:spcAft>
                <a:spcPts val="0"/>
              </a:spcAft>
              <a:buNone/>
            </a:pPr>
            <a:r>
              <a:rPr lang="en"/>
              <a:t>Three sources of LFN from a wind turbine:</a:t>
            </a:r>
            <a:endParaRPr/>
          </a:p>
          <a:p>
            <a:pPr indent="-342900" lvl="0" marL="457200" rtl="0" algn="l">
              <a:spcBef>
                <a:spcPts val="1600"/>
              </a:spcBef>
              <a:spcAft>
                <a:spcPts val="0"/>
              </a:spcAft>
              <a:buSzPts val="1800"/>
              <a:buAutoNum type="arabicPeriod"/>
            </a:pPr>
            <a:r>
              <a:rPr lang="en"/>
              <a:t>Aerodynamic interference between blades and tower.</a:t>
            </a:r>
            <a:endParaRPr/>
          </a:p>
          <a:p>
            <a:pPr indent="-317500" lvl="1" marL="914400" rtl="0" algn="l">
              <a:spcBef>
                <a:spcPts val="0"/>
              </a:spcBef>
              <a:spcAft>
                <a:spcPts val="0"/>
              </a:spcAft>
              <a:buSzPts val="1400"/>
              <a:buChar char="○"/>
            </a:pPr>
            <a:r>
              <a:rPr lang="en"/>
              <a:t>1-30 Hz</a:t>
            </a:r>
            <a:endParaRPr/>
          </a:p>
          <a:p>
            <a:pPr indent="-342900" lvl="0" marL="457200" rtl="0" algn="l">
              <a:spcBef>
                <a:spcPts val="0"/>
              </a:spcBef>
              <a:spcAft>
                <a:spcPts val="0"/>
              </a:spcAft>
              <a:buSzPts val="1800"/>
              <a:buAutoNum type="arabicPeriod"/>
            </a:pPr>
            <a:r>
              <a:rPr lang="en"/>
              <a:t>Trailing edge noise from blades.</a:t>
            </a:r>
            <a:endParaRPr/>
          </a:p>
          <a:p>
            <a:pPr indent="-317500" lvl="1" marL="914400" rtl="0" algn="l">
              <a:spcBef>
                <a:spcPts val="0"/>
              </a:spcBef>
              <a:spcAft>
                <a:spcPts val="0"/>
              </a:spcAft>
              <a:buSzPts val="1400"/>
              <a:buChar char="○"/>
            </a:pPr>
            <a:r>
              <a:rPr lang="en"/>
              <a:t>500-1000 Hz</a:t>
            </a:r>
            <a:endParaRPr/>
          </a:p>
          <a:p>
            <a:pPr indent="-342900" lvl="0" marL="457200" rtl="0" algn="l">
              <a:spcBef>
                <a:spcPts val="0"/>
              </a:spcBef>
              <a:spcAft>
                <a:spcPts val="0"/>
              </a:spcAft>
              <a:buSzPts val="1800"/>
              <a:buAutoNum type="arabicPeriod"/>
            </a:pPr>
            <a:r>
              <a:rPr lang="en"/>
              <a:t>Turbulent air flow around the blades.</a:t>
            </a:r>
            <a:r>
              <a:rPr lang="en"/>
              <a:t> </a:t>
            </a:r>
            <a:endParaRPr/>
          </a:p>
          <a:p>
            <a:pPr indent="-317500" lvl="1" marL="914400" rtl="0" algn="l">
              <a:spcBef>
                <a:spcPts val="0"/>
              </a:spcBef>
              <a:spcAft>
                <a:spcPts val="0"/>
              </a:spcAft>
              <a:buSzPts val="1400"/>
              <a:buChar char="○"/>
            </a:pPr>
            <a:r>
              <a:rPr lang="en"/>
              <a:t>10-200 Hz, Main source of LFN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32"/>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Spectrograms (only device A)</a:t>
            </a:r>
            <a:endParaRPr/>
          </a:p>
        </p:txBody>
      </p:sp>
      <p:pic>
        <p:nvPicPr>
          <p:cNvPr id="213" name="Google Shape;213;p32"/>
          <p:cNvPicPr preferRelativeResize="0"/>
          <p:nvPr/>
        </p:nvPicPr>
        <p:blipFill>
          <a:blip r:embed="rId3">
            <a:alphaModFix/>
          </a:blip>
          <a:stretch>
            <a:fillRect/>
          </a:stretch>
        </p:blipFill>
        <p:spPr>
          <a:xfrm>
            <a:off x="320275" y="1105488"/>
            <a:ext cx="4251725" cy="2007125"/>
          </a:xfrm>
          <a:prstGeom prst="rect">
            <a:avLst/>
          </a:prstGeom>
          <a:noFill/>
          <a:ln>
            <a:noFill/>
          </a:ln>
        </p:spPr>
      </p:pic>
      <p:pic>
        <p:nvPicPr>
          <p:cNvPr id="214" name="Google Shape;214;p32"/>
          <p:cNvPicPr preferRelativeResize="0"/>
          <p:nvPr/>
        </p:nvPicPr>
        <p:blipFill>
          <a:blip r:embed="rId4">
            <a:alphaModFix/>
          </a:blip>
          <a:stretch>
            <a:fillRect/>
          </a:stretch>
        </p:blipFill>
        <p:spPr>
          <a:xfrm>
            <a:off x="4749412" y="1058226"/>
            <a:ext cx="4113589" cy="1920125"/>
          </a:xfrm>
          <a:prstGeom prst="rect">
            <a:avLst/>
          </a:prstGeom>
          <a:noFill/>
          <a:ln>
            <a:noFill/>
          </a:ln>
        </p:spPr>
      </p:pic>
      <p:pic>
        <p:nvPicPr>
          <p:cNvPr id="215" name="Google Shape;215;p32"/>
          <p:cNvPicPr preferRelativeResize="0"/>
          <p:nvPr/>
        </p:nvPicPr>
        <p:blipFill>
          <a:blip r:embed="rId5">
            <a:alphaModFix/>
          </a:blip>
          <a:stretch>
            <a:fillRect/>
          </a:stretch>
        </p:blipFill>
        <p:spPr>
          <a:xfrm>
            <a:off x="320275" y="2994350"/>
            <a:ext cx="4251725" cy="1975925"/>
          </a:xfrm>
          <a:prstGeom prst="rect">
            <a:avLst/>
          </a:prstGeom>
          <a:noFill/>
          <a:ln>
            <a:noFill/>
          </a:ln>
        </p:spPr>
      </p:pic>
      <p:pic>
        <p:nvPicPr>
          <p:cNvPr id="216" name="Google Shape;216;p32"/>
          <p:cNvPicPr preferRelativeResize="0"/>
          <p:nvPr/>
        </p:nvPicPr>
        <p:blipFill>
          <a:blip r:embed="rId6">
            <a:alphaModFix/>
          </a:blip>
          <a:stretch>
            <a:fillRect/>
          </a:stretch>
        </p:blipFill>
        <p:spPr>
          <a:xfrm>
            <a:off x="4749400" y="2978350"/>
            <a:ext cx="4134510" cy="1920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33"/>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Data Representation - Distance Graphs</a:t>
            </a:r>
            <a:endParaRPr/>
          </a:p>
        </p:txBody>
      </p:sp>
      <p:sp>
        <p:nvSpPr>
          <p:cNvPr id="222" name="Google Shape;222;p33"/>
          <p:cNvSpPr txBox="1"/>
          <p:nvPr>
            <p:ph idx="1" type="body"/>
          </p:nvPr>
        </p:nvSpPr>
        <p:spPr>
          <a:xfrm>
            <a:off x="311700" y="1171600"/>
            <a:ext cx="4561500" cy="77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Sound of frequency range as a function of distance</a:t>
            </a:r>
            <a:endParaRPr/>
          </a:p>
        </p:txBody>
      </p:sp>
      <p:pic>
        <p:nvPicPr>
          <p:cNvPr id="223" name="Google Shape;223;p33"/>
          <p:cNvPicPr preferRelativeResize="0"/>
          <p:nvPr/>
        </p:nvPicPr>
        <p:blipFill>
          <a:blip r:embed="rId3">
            <a:alphaModFix/>
          </a:blip>
          <a:stretch>
            <a:fillRect/>
          </a:stretch>
        </p:blipFill>
        <p:spPr>
          <a:xfrm>
            <a:off x="4828200" y="1264325"/>
            <a:ext cx="4132800" cy="2614850"/>
          </a:xfrm>
          <a:prstGeom prst="rect">
            <a:avLst/>
          </a:prstGeom>
          <a:noFill/>
          <a:ln>
            <a:noFill/>
          </a:ln>
        </p:spPr>
      </p:pic>
      <p:sp>
        <p:nvSpPr>
          <p:cNvPr id="224" name="Google Shape;224;p33"/>
          <p:cNvSpPr txBox="1"/>
          <p:nvPr/>
        </p:nvSpPr>
        <p:spPr>
          <a:xfrm>
            <a:off x="252150" y="2044588"/>
            <a:ext cx="4590600" cy="48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Lowest frequency is the loudest</a:t>
            </a:r>
            <a:endParaRPr>
              <a:latin typeface="Old Standard TT"/>
              <a:ea typeface="Old Standard TT"/>
              <a:cs typeface="Old Standard TT"/>
              <a:sym typeface="Old Standard TT"/>
            </a:endParaRPr>
          </a:p>
        </p:txBody>
      </p:sp>
      <p:sp>
        <p:nvSpPr>
          <p:cNvPr id="225" name="Google Shape;225;p33"/>
          <p:cNvSpPr txBox="1"/>
          <p:nvPr/>
        </p:nvSpPr>
        <p:spPr>
          <a:xfrm>
            <a:off x="266700" y="2645963"/>
            <a:ext cx="4561500" cy="74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Can choose frequency ranges to look at and see all of the devices data at once</a:t>
            </a:r>
            <a:endParaRPr>
              <a:latin typeface="Old Standard TT"/>
              <a:ea typeface="Old Standard TT"/>
              <a:cs typeface="Old Standard TT"/>
              <a:sym typeface="Old Standard TT"/>
            </a:endParaRPr>
          </a:p>
        </p:txBody>
      </p:sp>
      <p:sp>
        <p:nvSpPr>
          <p:cNvPr id="226" name="Google Shape;226;p33"/>
          <p:cNvSpPr txBox="1"/>
          <p:nvPr/>
        </p:nvSpPr>
        <p:spPr>
          <a:xfrm>
            <a:off x="266700" y="3504425"/>
            <a:ext cx="4561500" cy="84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Should see a certain frequency range have sound that is decreasing with distance</a:t>
            </a:r>
            <a:endParaRPr>
              <a:latin typeface="Old Standard TT"/>
              <a:ea typeface="Old Standard TT"/>
              <a:cs typeface="Old Standard TT"/>
              <a:sym typeface="Old Standard T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pic>
        <p:nvPicPr>
          <p:cNvPr id="231" name="Google Shape;231;p34"/>
          <p:cNvPicPr preferRelativeResize="0"/>
          <p:nvPr/>
        </p:nvPicPr>
        <p:blipFill>
          <a:blip r:embed="rId3">
            <a:alphaModFix/>
          </a:blip>
          <a:stretch>
            <a:fillRect/>
          </a:stretch>
        </p:blipFill>
        <p:spPr>
          <a:xfrm>
            <a:off x="1666926" y="814025"/>
            <a:ext cx="5604000" cy="35154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Distance Graphs</a:t>
            </a:r>
            <a:endParaRPr/>
          </a:p>
        </p:txBody>
      </p:sp>
      <p:pic>
        <p:nvPicPr>
          <p:cNvPr id="237" name="Google Shape;237;p35"/>
          <p:cNvPicPr preferRelativeResize="0"/>
          <p:nvPr/>
        </p:nvPicPr>
        <p:blipFill>
          <a:blip r:embed="rId3">
            <a:alphaModFix/>
          </a:blip>
          <a:stretch>
            <a:fillRect/>
          </a:stretch>
        </p:blipFill>
        <p:spPr>
          <a:xfrm>
            <a:off x="370975" y="1589975"/>
            <a:ext cx="4171950" cy="2609850"/>
          </a:xfrm>
          <a:prstGeom prst="rect">
            <a:avLst/>
          </a:prstGeom>
          <a:noFill/>
          <a:ln>
            <a:noFill/>
          </a:ln>
        </p:spPr>
      </p:pic>
      <p:pic>
        <p:nvPicPr>
          <p:cNvPr id="238" name="Google Shape;238;p35"/>
          <p:cNvPicPr preferRelativeResize="0"/>
          <p:nvPr/>
        </p:nvPicPr>
        <p:blipFill>
          <a:blip r:embed="rId4">
            <a:alphaModFix/>
          </a:blip>
          <a:stretch>
            <a:fillRect/>
          </a:stretch>
        </p:blipFill>
        <p:spPr>
          <a:xfrm>
            <a:off x="4663200" y="1564888"/>
            <a:ext cx="4296275" cy="266003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3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Distance Graphs</a:t>
            </a:r>
            <a:endParaRPr/>
          </a:p>
        </p:txBody>
      </p:sp>
      <p:pic>
        <p:nvPicPr>
          <p:cNvPr id="244" name="Google Shape;244;p36"/>
          <p:cNvPicPr preferRelativeResize="0"/>
          <p:nvPr/>
        </p:nvPicPr>
        <p:blipFill>
          <a:blip r:embed="rId3">
            <a:alphaModFix/>
          </a:blip>
          <a:stretch>
            <a:fillRect/>
          </a:stretch>
        </p:blipFill>
        <p:spPr>
          <a:xfrm>
            <a:off x="311700" y="1609250"/>
            <a:ext cx="4352925" cy="2714625"/>
          </a:xfrm>
          <a:prstGeom prst="rect">
            <a:avLst/>
          </a:prstGeom>
          <a:noFill/>
          <a:ln>
            <a:noFill/>
          </a:ln>
        </p:spPr>
      </p:pic>
      <p:pic>
        <p:nvPicPr>
          <p:cNvPr id="245" name="Google Shape;245;p36"/>
          <p:cNvPicPr preferRelativeResize="0"/>
          <p:nvPr/>
        </p:nvPicPr>
        <p:blipFill>
          <a:blip r:embed="rId4">
            <a:alphaModFix/>
          </a:blip>
          <a:stretch>
            <a:fillRect/>
          </a:stretch>
        </p:blipFill>
        <p:spPr>
          <a:xfrm>
            <a:off x="4807500" y="1717838"/>
            <a:ext cx="4031699" cy="249743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7"/>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Distance Graphs</a:t>
            </a:r>
            <a:endParaRPr/>
          </a:p>
        </p:txBody>
      </p:sp>
      <p:pic>
        <p:nvPicPr>
          <p:cNvPr id="251" name="Google Shape;251;p37"/>
          <p:cNvPicPr preferRelativeResize="0"/>
          <p:nvPr/>
        </p:nvPicPr>
        <p:blipFill>
          <a:blip r:embed="rId3">
            <a:alphaModFix/>
          </a:blip>
          <a:stretch>
            <a:fillRect/>
          </a:stretch>
        </p:blipFill>
        <p:spPr>
          <a:xfrm>
            <a:off x="208375" y="1523763"/>
            <a:ext cx="4419600" cy="2752725"/>
          </a:xfrm>
          <a:prstGeom prst="rect">
            <a:avLst/>
          </a:prstGeom>
          <a:noFill/>
          <a:ln>
            <a:noFill/>
          </a:ln>
        </p:spPr>
      </p:pic>
      <p:pic>
        <p:nvPicPr>
          <p:cNvPr id="252" name="Google Shape;252;p37"/>
          <p:cNvPicPr preferRelativeResize="0"/>
          <p:nvPr/>
        </p:nvPicPr>
        <p:blipFill>
          <a:blip r:embed="rId4">
            <a:alphaModFix/>
          </a:blip>
          <a:stretch>
            <a:fillRect/>
          </a:stretch>
        </p:blipFill>
        <p:spPr>
          <a:xfrm>
            <a:off x="4715333" y="1569263"/>
            <a:ext cx="4306542" cy="2661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38"/>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Conclusion</a:t>
            </a:r>
            <a:endParaRPr/>
          </a:p>
        </p:txBody>
      </p:sp>
      <p:pic>
        <p:nvPicPr>
          <p:cNvPr id="258" name="Google Shape;258;p38"/>
          <p:cNvPicPr preferRelativeResize="0"/>
          <p:nvPr/>
        </p:nvPicPr>
        <p:blipFill>
          <a:blip r:embed="rId3">
            <a:alphaModFix/>
          </a:blip>
          <a:stretch>
            <a:fillRect/>
          </a:stretch>
        </p:blipFill>
        <p:spPr>
          <a:xfrm>
            <a:off x="4047825" y="905501"/>
            <a:ext cx="4906750" cy="33325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9"/>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a:t>
            </a:r>
            <a:endParaRPr/>
          </a:p>
        </p:txBody>
      </p:sp>
      <p:sp>
        <p:nvSpPr>
          <p:cNvPr id="264" name="Google Shape;264;p39"/>
          <p:cNvSpPr txBox="1"/>
          <p:nvPr>
            <p:ph idx="1" type="body"/>
          </p:nvPr>
        </p:nvSpPr>
        <p:spPr>
          <a:xfrm>
            <a:off x="167700" y="1160000"/>
            <a:ext cx="8976300" cy="350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Too much wind to detect a wind turbine using our analysis methods.</a:t>
            </a:r>
            <a:endParaRPr sz="1600"/>
          </a:p>
          <a:p>
            <a:pPr indent="-317500" lvl="1" marL="914400" rtl="0" algn="l">
              <a:spcBef>
                <a:spcPts val="1600"/>
              </a:spcBef>
              <a:spcAft>
                <a:spcPts val="0"/>
              </a:spcAft>
              <a:buSzPts val="1400"/>
              <a:buChar char="○"/>
            </a:pPr>
            <a:r>
              <a:rPr lang="en"/>
              <a:t>Sound from the wind turbine was drowned out by the wind noise.</a:t>
            </a:r>
            <a:endParaRPr/>
          </a:p>
          <a:p>
            <a:pPr indent="0" lvl="0" marL="0" rtl="0" algn="l">
              <a:spcBef>
                <a:spcPts val="1600"/>
              </a:spcBef>
              <a:spcAft>
                <a:spcPts val="0"/>
              </a:spcAft>
              <a:buNone/>
            </a:pPr>
            <a:r>
              <a:rPr lang="en" sz="1600"/>
              <a:t>Data was taken from the downwind side of the turbine.</a:t>
            </a:r>
            <a:endParaRPr sz="1600"/>
          </a:p>
          <a:p>
            <a:pPr indent="-317500" lvl="1" marL="914400" rtl="0" algn="l">
              <a:spcBef>
                <a:spcPts val="1600"/>
              </a:spcBef>
              <a:spcAft>
                <a:spcPts val="0"/>
              </a:spcAft>
              <a:buSzPts val="1400"/>
              <a:buChar char="○"/>
            </a:pPr>
            <a:r>
              <a:rPr lang="en"/>
              <a:t>Noise has been shown to be louder on the upwind side.</a:t>
            </a:r>
            <a:endParaRPr/>
          </a:p>
          <a:p>
            <a:pPr indent="0" lvl="0" marL="0" rtl="0" algn="l">
              <a:spcBef>
                <a:spcPts val="1600"/>
              </a:spcBef>
              <a:spcAft>
                <a:spcPts val="0"/>
              </a:spcAft>
              <a:buNone/>
            </a:pPr>
            <a:r>
              <a:rPr lang="en" sz="1600"/>
              <a:t>Indication that wind turbine noise may not be a large concern for the people living near wind farms.</a:t>
            </a:r>
            <a:endParaRPr sz="1600"/>
          </a:p>
          <a:p>
            <a:pPr indent="0" lvl="0" marL="0" rtl="0" algn="l">
              <a:spcBef>
                <a:spcPts val="0"/>
              </a:spcBef>
              <a:spcAft>
                <a:spcPts val="0"/>
              </a:spcAft>
              <a:buNone/>
            </a:pPr>
            <a:r>
              <a:t/>
            </a:r>
            <a:endParaRPr/>
          </a:p>
          <a:p>
            <a:pPr indent="0" lvl="0" marL="0" rtl="0" algn="l">
              <a:spcBef>
                <a:spcPts val="0"/>
              </a:spcBef>
              <a:spcAft>
                <a:spcPts val="0"/>
              </a:spcAft>
              <a:buNone/>
            </a:pPr>
            <a:r>
              <a:rPr lang="en" sz="1600"/>
              <a:t>We gained a lot of information about sound measurements that will be useful for future projects.</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Better way to execute this study?</a:t>
            </a:r>
            <a:endParaRPr sz="1600"/>
          </a:p>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40"/>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Research</a:t>
            </a:r>
            <a:endParaRPr/>
          </a:p>
        </p:txBody>
      </p:sp>
      <p:sp>
        <p:nvSpPr>
          <p:cNvPr id="270" name="Google Shape;270;p40"/>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foam to microphone to block wind and hopefully not wind turbine noise.</a:t>
            </a:r>
            <a:endParaRPr/>
          </a:p>
          <a:p>
            <a:pPr indent="0" lvl="0" marL="0" rtl="0" algn="l">
              <a:spcBef>
                <a:spcPts val="1600"/>
              </a:spcBef>
              <a:spcAft>
                <a:spcPts val="0"/>
              </a:spcAft>
              <a:buNone/>
            </a:pPr>
            <a:r>
              <a:rPr lang="en"/>
              <a:t>Record when there is less wind.</a:t>
            </a:r>
            <a:endParaRPr/>
          </a:p>
          <a:p>
            <a:pPr indent="0" lvl="0" marL="0" rtl="0" algn="l">
              <a:spcBef>
                <a:spcPts val="1600"/>
              </a:spcBef>
              <a:spcAft>
                <a:spcPts val="0"/>
              </a:spcAft>
              <a:buNone/>
            </a:pPr>
            <a:r>
              <a:rPr lang="en"/>
              <a:t>Record when the wind turbine is facing you.</a:t>
            </a:r>
            <a:endParaRPr/>
          </a:p>
          <a:p>
            <a:pPr indent="0" lvl="0" marL="0" rtl="0" algn="l">
              <a:spcBef>
                <a:spcPts val="1600"/>
              </a:spcBef>
              <a:spcAft>
                <a:spcPts val="0"/>
              </a:spcAft>
              <a:buNone/>
            </a:pPr>
            <a:r>
              <a:rPr lang="en"/>
              <a:t>Use simultaneous recording at different distances with a timer.</a:t>
            </a:r>
            <a:endParaRPr/>
          </a:p>
          <a:p>
            <a:pPr indent="0" lvl="0" marL="0" rtl="0" algn="l">
              <a:spcBef>
                <a:spcPts val="1600"/>
              </a:spcBef>
              <a:spcAft>
                <a:spcPts val="1600"/>
              </a:spcAft>
              <a:buNone/>
            </a:pPr>
            <a:r>
              <a:rPr lang="en"/>
              <a:t>Focus on sound data and less on temperature, pressure, GPS, etc.</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41"/>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Household Fan</a:t>
            </a:r>
            <a:endParaRPr/>
          </a:p>
        </p:txBody>
      </p:sp>
      <p:sp>
        <p:nvSpPr>
          <p:cNvPr id="276" name="Google Shape;276;p41"/>
          <p:cNvSpPr txBox="1"/>
          <p:nvPr>
            <p:ph idx="1" type="body"/>
          </p:nvPr>
        </p:nvSpPr>
        <p:spPr>
          <a:xfrm>
            <a:off x="311700" y="1171600"/>
            <a:ext cx="81687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Although we didn’t find any trends, but still it is possible to find data using our methods.</a:t>
            </a:r>
            <a:endParaRPr/>
          </a:p>
          <a:p>
            <a:pPr indent="0" lvl="0" marL="0" rtl="0" algn="l">
              <a:spcBef>
                <a:spcPts val="1600"/>
              </a:spcBef>
              <a:spcAft>
                <a:spcPts val="0"/>
              </a:spcAft>
              <a:buNone/>
            </a:pPr>
            <a:r>
              <a:rPr lang="en"/>
              <a:t>We did this using household fan.</a:t>
            </a:r>
            <a:endParaRPr/>
          </a:p>
          <a:p>
            <a:pPr indent="0" lvl="0" marL="0" rtl="0" algn="l">
              <a:spcBef>
                <a:spcPts val="1600"/>
              </a:spcBef>
              <a:spcAft>
                <a:spcPts val="0"/>
              </a:spcAft>
              <a:buNone/>
            </a:pPr>
            <a:r>
              <a:rPr lang="en"/>
              <a:t>We used same data </a:t>
            </a:r>
            <a:r>
              <a:rPr lang="en"/>
              <a:t>acquisition</a:t>
            </a:r>
            <a:r>
              <a:rPr lang="en"/>
              <a:t> </a:t>
            </a:r>
            <a:r>
              <a:rPr lang="en"/>
              <a:t>process</a:t>
            </a:r>
            <a:r>
              <a:rPr lang="en"/>
              <a:t> (we just </a:t>
            </a:r>
            <a:r>
              <a:rPr lang="en"/>
              <a:t>measured</a:t>
            </a:r>
            <a:r>
              <a:rPr lang="en"/>
              <a:t> sound).</a:t>
            </a:r>
            <a:endParaRPr/>
          </a:p>
          <a:p>
            <a:pPr indent="0" lvl="0" marL="0" rtl="0" algn="l">
              <a:spcBef>
                <a:spcPts val="1600"/>
              </a:spcBef>
              <a:spcAft>
                <a:spcPts val="0"/>
              </a:spcAft>
              <a:buNone/>
            </a:pPr>
            <a:r>
              <a:rPr lang="en"/>
              <a:t>We ran same data </a:t>
            </a:r>
            <a:r>
              <a:rPr lang="en"/>
              <a:t>analysis</a:t>
            </a:r>
            <a:r>
              <a:rPr lang="en"/>
              <a:t> </a:t>
            </a:r>
            <a:r>
              <a:rPr lang="en"/>
              <a:t>process.</a:t>
            </a:r>
            <a:endParaRPr/>
          </a:p>
          <a:p>
            <a:pPr indent="0" lvl="0" marL="0" rtl="0" algn="l">
              <a:spcBef>
                <a:spcPts val="1600"/>
              </a:spcBef>
              <a:spcAft>
                <a:spcPts val="1600"/>
              </a:spcAft>
              <a:buNone/>
            </a:pPr>
            <a:r>
              <a:rPr lang="en"/>
              <a:t>Results.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Health </a:t>
            </a:r>
            <a:r>
              <a:rPr lang="en"/>
              <a:t>Effects</a:t>
            </a:r>
            <a:r>
              <a:rPr lang="en"/>
              <a:t> and </a:t>
            </a:r>
            <a:r>
              <a:rPr lang="en"/>
              <a:t>Controversy</a:t>
            </a:r>
            <a:endParaRPr/>
          </a:p>
        </p:txBody>
      </p:sp>
      <p:sp>
        <p:nvSpPr>
          <p:cNvPr id="72" name="Google Shape;72;p15"/>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Supposed adverse health effects due to the LFN from wind turbines.</a:t>
            </a:r>
            <a:endParaRPr/>
          </a:p>
          <a:p>
            <a:pPr indent="-342900" lvl="1" marL="914400" rtl="0" algn="l">
              <a:lnSpc>
                <a:spcPct val="115000"/>
              </a:lnSpc>
              <a:spcBef>
                <a:spcPts val="0"/>
              </a:spcBef>
              <a:spcAft>
                <a:spcPts val="0"/>
              </a:spcAft>
              <a:buSzPts val="1800"/>
              <a:buChar char="○"/>
            </a:pPr>
            <a:r>
              <a:rPr lang="en" sz="1800"/>
              <a:t>“The Wind Turbine Syndrome” argues that wind turbine noise can cause a variety of serious symptoms (Bolin 2011). </a:t>
            </a:r>
            <a:endParaRPr sz="1800"/>
          </a:p>
          <a:p>
            <a:pPr indent="-342900" lvl="1" marL="914400" rtl="0" algn="l">
              <a:lnSpc>
                <a:spcPct val="115000"/>
              </a:lnSpc>
              <a:spcBef>
                <a:spcPts val="0"/>
              </a:spcBef>
              <a:spcAft>
                <a:spcPts val="0"/>
              </a:spcAft>
              <a:buSzPts val="1800"/>
              <a:buChar char="○"/>
            </a:pPr>
            <a:r>
              <a:rPr lang="en" sz="1800"/>
              <a:t>Most common health effect is sleep </a:t>
            </a:r>
            <a:r>
              <a:rPr lang="en" sz="1800"/>
              <a:t>disturbance, but other health effects can include chronic disease, headaches, tinnitus, and undue tiredness (Pederson 2011).</a:t>
            </a:r>
            <a:endParaRPr sz="1800"/>
          </a:p>
          <a:p>
            <a:pPr indent="-342900" lvl="0" marL="457200" rtl="0" algn="l">
              <a:lnSpc>
                <a:spcPct val="115000"/>
              </a:lnSpc>
              <a:spcBef>
                <a:spcPts val="0"/>
              </a:spcBef>
              <a:spcAft>
                <a:spcPts val="0"/>
              </a:spcAft>
              <a:buSzPts val="1800"/>
              <a:buChar char="●"/>
            </a:pPr>
            <a:r>
              <a:rPr lang="en"/>
              <a:t>Except for noise annoyance and self-reported sleep disturbance, these symptoms didn’t have consistent association with wind turbine exposure.</a:t>
            </a:r>
            <a:endParaRPr/>
          </a:p>
          <a:p>
            <a:pPr indent="-342900" lvl="0" marL="457200" rtl="0" algn="l">
              <a:lnSpc>
                <a:spcPct val="115000"/>
              </a:lnSpc>
              <a:spcBef>
                <a:spcPts val="0"/>
              </a:spcBef>
              <a:spcAft>
                <a:spcPts val="0"/>
              </a:spcAft>
              <a:buSzPts val="1800"/>
              <a:buChar char="●"/>
            </a:pPr>
            <a:r>
              <a:rPr lang="en"/>
              <a:t>The wind farm that we recorded on had specific restrictions on how far away they must be from houses.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42"/>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Household Fan</a:t>
            </a:r>
            <a:endParaRPr/>
          </a:p>
        </p:txBody>
      </p:sp>
      <p:pic>
        <p:nvPicPr>
          <p:cNvPr id="282" name="Google Shape;282;p42"/>
          <p:cNvPicPr preferRelativeResize="0"/>
          <p:nvPr/>
        </p:nvPicPr>
        <p:blipFill>
          <a:blip r:embed="rId3">
            <a:alphaModFix/>
          </a:blip>
          <a:stretch>
            <a:fillRect/>
          </a:stretch>
        </p:blipFill>
        <p:spPr>
          <a:xfrm>
            <a:off x="152400" y="1210625"/>
            <a:ext cx="4600575" cy="2924175"/>
          </a:xfrm>
          <a:prstGeom prst="rect">
            <a:avLst/>
          </a:prstGeom>
          <a:noFill/>
          <a:ln>
            <a:noFill/>
          </a:ln>
        </p:spPr>
      </p:pic>
      <p:pic>
        <p:nvPicPr>
          <p:cNvPr id="283" name="Google Shape;283;p42"/>
          <p:cNvPicPr preferRelativeResize="0"/>
          <p:nvPr/>
        </p:nvPicPr>
        <p:blipFill>
          <a:blip r:embed="rId4">
            <a:alphaModFix/>
          </a:blip>
          <a:stretch>
            <a:fillRect/>
          </a:stretch>
        </p:blipFill>
        <p:spPr>
          <a:xfrm>
            <a:off x="4830125" y="1265063"/>
            <a:ext cx="4086224" cy="261337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43"/>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Sources</a:t>
            </a:r>
            <a:endParaRPr/>
          </a:p>
        </p:txBody>
      </p:sp>
      <p:sp>
        <p:nvSpPr>
          <p:cNvPr id="289" name="Google Shape;289;p43"/>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457200" lvl="0" marL="457200" rtl="0" algn="l">
              <a:spcBef>
                <a:spcPts val="0"/>
              </a:spcBef>
              <a:spcAft>
                <a:spcPts val="0"/>
              </a:spcAft>
              <a:buClr>
                <a:schemeClr val="dk1"/>
              </a:buClr>
              <a:buSzPts val="1100"/>
              <a:buFont typeface="Arial"/>
              <a:buNone/>
            </a:pPr>
            <a:r>
              <a:rPr lang="en" sz="1100">
                <a:latin typeface="Times New Roman"/>
                <a:ea typeface="Times New Roman"/>
                <a:cs typeface="Times New Roman"/>
                <a:sym typeface="Times New Roman"/>
              </a:rPr>
              <a:t>1. Bauer, Lucas and Matysik, Silvio . “Start.” </a:t>
            </a:r>
            <a:r>
              <a:rPr i="1" lang="en" sz="1100">
                <a:latin typeface="Times New Roman"/>
                <a:ea typeface="Times New Roman"/>
                <a:cs typeface="Times New Roman"/>
                <a:sym typeface="Times New Roman"/>
              </a:rPr>
              <a:t>1,65 MW - Wind Turbine</a:t>
            </a:r>
            <a:r>
              <a:rPr lang="en" sz="1100">
                <a:latin typeface="Times New Roman"/>
                <a:ea typeface="Times New Roman"/>
                <a:cs typeface="Times New Roman"/>
                <a:sym typeface="Times New Roman"/>
              </a:rPr>
              <a:t>, 2020, en.wind-turbine-models.com/turbines/81-vestas-v82-1.65.</a:t>
            </a:r>
            <a:endParaRPr sz="1100">
              <a:latin typeface="Times New Roman"/>
              <a:ea typeface="Times New Roman"/>
              <a:cs typeface="Times New Roman"/>
              <a:sym typeface="Times New Roman"/>
            </a:endParaRPr>
          </a:p>
          <a:p>
            <a:pPr indent="-457200" lvl="0" marL="457200" rtl="0" algn="l">
              <a:spcBef>
                <a:spcPts val="0"/>
              </a:spcBef>
              <a:spcAft>
                <a:spcPts val="0"/>
              </a:spcAft>
              <a:buClr>
                <a:schemeClr val="dk1"/>
              </a:buClr>
              <a:buSzPts val="1100"/>
              <a:buFont typeface="Arial"/>
              <a:buNone/>
            </a:pPr>
            <a:r>
              <a:t/>
            </a:r>
            <a:endParaRPr sz="1100">
              <a:latin typeface="Times New Roman"/>
              <a:ea typeface="Times New Roman"/>
              <a:cs typeface="Times New Roman"/>
              <a:sym typeface="Times New Roman"/>
            </a:endParaRPr>
          </a:p>
          <a:p>
            <a:pPr indent="-457200" lvl="0" marL="457200" rtl="0" algn="l">
              <a:spcBef>
                <a:spcPts val="0"/>
              </a:spcBef>
              <a:spcAft>
                <a:spcPts val="0"/>
              </a:spcAft>
              <a:buClr>
                <a:schemeClr val="dk1"/>
              </a:buClr>
              <a:buSzPts val="1100"/>
              <a:buFont typeface="Arial"/>
              <a:buNone/>
            </a:pPr>
            <a:r>
              <a:rPr lang="en" sz="1100">
                <a:latin typeface="Times New Roman"/>
                <a:ea typeface="Times New Roman"/>
                <a:cs typeface="Times New Roman"/>
                <a:sym typeface="Times New Roman"/>
              </a:rPr>
              <a:t>2. Bolin, Karl, et al. “Infrasound and Low Frequency Noise from Wind Turbines: Exposure and Health Effects.” </a:t>
            </a:r>
            <a:r>
              <a:rPr i="1" lang="en" sz="1100">
                <a:latin typeface="Times New Roman"/>
                <a:ea typeface="Times New Roman"/>
                <a:cs typeface="Times New Roman"/>
                <a:sym typeface="Times New Roman"/>
              </a:rPr>
              <a:t>IPO Science</a:t>
            </a:r>
            <a:r>
              <a:rPr lang="en" sz="1100">
                <a:latin typeface="Times New Roman"/>
                <a:ea typeface="Times New Roman"/>
                <a:cs typeface="Times New Roman"/>
                <a:sym typeface="Times New Roman"/>
              </a:rPr>
              <a:t>, 2011, iopscience.iop.org/article/10.1088/1748-9326/6/3/035103.</a:t>
            </a:r>
            <a:endParaRPr sz="11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100">
              <a:latin typeface="Times New Roman"/>
              <a:ea typeface="Times New Roman"/>
              <a:cs typeface="Times New Roman"/>
              <a:sym typeface="Times New Roman"/>
            </a:endParaRPr>
          </a:p>
          <a:p>
            <a:pPr indent="-457200" lvl="0" marL="457200" rtl="0" algn="l">
              <a:spcBef>
                <a:spcPts val="0"/>
              </a:spcBef>
              <a:spcAft>
                <a:spcPts val="0"/>
              </a:spcAft>
              <a:buClr>
                <a:schemeClr val="dk1"/>
              </a:buClr>
              <a:buSzPts val="1100"/>
              <a:buFont typeface="Arial"/>
              <a:buNone/>
            </a:pPr>
            <a:r>
              <a:rPr lang="en" sz="1100">
                <a:latin typeface="Times New Roman"/>
                <a:ea typeface="Times New Roman"/>
                <a:cs typeface="Times New Roman"/>
                <a:sym typeface="Times New Roman"/>
              </a:rPr>
              <a:t>3. Brumleve, Will. “Wind-Farm Debate Picks up Steam in Ford County.” </a:t>
            </a:r>
            <a:r>
              <a:rPr i="1" lang="en" sz="1100">
                <a:latin typeface="Times New Roman"/>
                <a:ea typeface="Times New Roman"/>
                <a:cs typeface="Times New Roman"/>
                <a:sym typeface="Times New Roman"/>
              </a:rPr>
              <a:t>Ford County Record</a:t>
            </a:r>
            <a:r>
              <a:rPr lang="en" sz="1100">
                <a:latin typeface="Times New Roman"/>
                <a:ea typeface="Times New Roman"/>
                <a:cs typeface="Times New Roman"/>
                <a:sym typeface="Times New Roman"/>
              </a:rPr>
              <a:t>, 11 Sept. 2018, www.fordcountyrecord.com/news/wind-farm-debate-picks-up-steam-in-ford-county/article_740676ab-5508-57fb-b2fe-606791667a7c.html.</a:t>
            </a:r>
            <a:endParaRPr sz="1100">
              <a:latin typeface="Times New Roman"/>
              <a:ea typeface="Times New Roman"/>
              <a:cs typeface="Times New Roman"/>
              <a:sym typeface="Times New Roman"/>
            </a:endParaRPr>
          </a:p>
          <a:p>
            <a:pPr indent="-457200" lvl="0" marL="457200" rtl="0" algn="l">
              <a:spcBef>
                <a:spcPts val="0"/>
              </a:spcBef>
              <a:spcAft>
                <a:spcPts val="0"/>
              </a:spcAft>
              <a:buClr>
                <a:schemeClr val="dk1"/>
              </a:buClr>
              <a:buSzPts val="1100"/>
              <a:buFont typeface="Arial"/>
              <a:buNone/>
            </a:pPr>
            <a:r>
              <a:t/>
            </a:r>
            <a:endParaRPr sz="11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100">
                <a:latin typeface="Times New Roman"/>
                <a:ea typeface="Times New Roman"/>
                <a:cs typeface="Times New Roman"/>
                <a:sym typeface="Times New Roman"/>
              </a:rPr>
              <a:t>4. “Farm Facts.” </a:t>
            </a:r>
            <a:r>
              <a:rPr i="1" lang="en" sz="1100">
                <a:latin typeface="Times New Roman"/>
                <a:ea typeface="Times New Roman"/>
                <a:cs typeface="Times New Roman"/>
                <a:sym typeface="Times New Roman"/>
              </a:rPr>
              <a:t>Illinois | Twin Groves Wind Farm</a:t>
            </a:r>
            <a:r>
              <a:rPr lang="en" sz="1100">
                <a:latin typeface="Times New Roman"/>
                <a:ea typeface="Times New Roman"/>
                <a:cs typeface="Times New Roman"/>
                <a:sym typeface="Times New Roman"/>
              </a:rPr>
              <a:t>, twingroveswindfarm.com/.</a:t>
            </a:r>
            <a:endParaRPr sz="11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100">
              <a:latin typeface="Times New Roman"/>
              <a:ea typeface="Times New Roman"/>
              <a:cs typeface="Times New Roman"/>
              <a:sym typeface="Times New Roman"/>
            </a:endParaRPr>
          </a:p>
          <a:p>
            <a:pPr indent="-457200" lvl="0" marL="457200" rtl="0" algn="l">
              <a:spcBef>
                <a:spcPts val="0"/>
              </a:spcBef>
              <a:spcAft>
                <a:spcPts val="0"/>
              </a:spcAft>
              <a:buClr>
                <a:schemeClr val="dk1"/>
              </a:buClr>
              <a:buSzPts val="1100"/>
              <a:buFont typeface="Arial"/>
              <a:buNone/>
            </a:pPr>
            <a:r>
              <a:rPr lang="en" sz="1100">
                <a:latin typeface="Times New Roman"/>
                <a:ea typeface="Times New Roman"/>
                <a:cs typeface="Times New Roman"/>
                <a:sym typeface="Times New Roman"/>
              </a:rPr>
              <a:t>5. Persson Waye, Kerstin. (2011). Noise and Health - Effects of Low Frequency Noise and Vibrations: Environmental and Occupational Perspectives. 10.1016/B978-0-444-52272-6.00245-2. </a:t>
            </a:r>
            <a:endParaRPr sz="1100">
              <a:latin typeface="Times New Roman"/>
              <a:ea typeface="Times New Roman"/>
              <a:cs typeface="Times New Roman"/>
              <a:sym typeface="Times New Roman"/>
            </a:endParaRPr>
          </a:p>
          <a:p>
            <a:pPr indent="-457200" lvl="0" marL="457200" rtl="0" algn="l">
              <a:spcBef>
                <a:spcPts val="0"/>
              </a:spcBef>
              <a:spcAft>
                <a:spcPts val="0"/>
              </a:spcAft>
              <a:buClr>
                <a:schemeClr val="dk1"/>
              </a:buClr>
              <a:buSzPts val="1100"/>
              <a:buFont typeface="Arial"/>
              <a:buNone/>
            </a:pPr>
            <a:r>
              <a:t/>
            </a:r>
            <a:endParaRPr sz="1100">
              <a:latin typeface="Times New Roman"/>
              <a:ea typeface="Times New Roman"/>
              <a:cs typeface="Times New Roman"/>
              <a:sym typeface="Times New Roman"/>
            </a:endParaRPr>
          </a:p>
          <a:p>
            <a:pPr indent="-457200" lvl="0" marL="457200" rtl="0" algn="l">
              <a:spcBef>
                <a:spcPts val="0"/>
              </a:spcBef>
              <a:spcAft>
                <a:spcPts val="0"/>
              </a:spcAft>
              <a:buClr>
                <a:schemeClr val="dk1"/>
              </a:buClr>
              <a:buSzPts val="1100"/>
              <a:buFont typeface="Arial"/>
              <a:buNone/>
            </a:pPr>
            <a:r>
              <a:rPr lang="en" sz="1100">
                <a:latin typeface="Times New Roman"/>
                <a:ea typeface="Times New Roman"/>
                <a:cs typeface="Times New Roman"/>
                <a:sym typeface="Times New Roman"/>
              </a:rPr>
              <a:t>6. “Sound Power.” Wikipedia, Wikimedia Foundation, 25 Apr. 2020, en.wikipedia.org/wiki/Sound_power.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6"/>
          <p:cNvSpPr txBox="1"/>
          <p:nvPr>
            <p:ph type="title"/>
          </p:nvPr>
        </p:nvSpPr>
        <p:spPr>
          <a:xfrm>
            <a:off x="24695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was the goal of this experiment?</a:t>
            </a:r>
            <a:endParaRPr/>
          </a:p>
          <a:p>
            <a:pPr indent="0" lvl="0" marL="0" rtl="0" algn="l">
              <a:spcBef>
                <a:spcPts val="0"/>
              </a:spcBef>
              <a:spcAft>
                <a:spcPts val="0"/>
              </a:spcAft>
              <a:buNone/>
            </a:pPr>
            <a:r>
              <a:rPr lang="en"/>
              <a:t>What were we looking for?</a:t>
            </a:r>
            <a:endParaRPr/>
          </a:p>
          <a:p>
            <a:pPr indent="0" lvl="0" marL="0" rtl="0" algn="l">
              <a:spcBef>
                <a:spcPts val="0"/>
              </a:spcBef>
              <a:spcAft>
                <a:spcPts val="0"/>
              </a:spcAft>
              <a:buNone/>
            </a:pPr>
            <a:r>
              <a:t/>
            </a:r>
            <a:endParaRPr sz="100"/>
          </a:p>
        </p:txBody>
      </p:sp>
      <p:sp>
        <p:nvSpPr>
          <p:cNvPr id="78" name="Google Shape;78;p16"/>
          <p:cNvSpPr txBox="1"/>
          <p:nvPr>
            <p:ph idx="1" type="body"/>
          </p:nvPr>
        </p:nvSpPr>
        <p:spPr>
          <a:xfrm>
            <a:off x="311700" y="1489400"/>
            <a:ext cx="4785600" cy="30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site: We heard a constant low humming noise coming from the wind turbine.</a:t>
            </a:r>
            <a:endParaRPr/>
          </a:p>
          <a:p>
            <a:pPr indent="0" lvl="0" marL="0" rtl="0" algn="l">
              <a:spcBef>
                <a:spcPts val="1600"/>
              </a:spcBef>
              <a:spcAft>
                <a:spcPts val="0"/>
              </a:spcAft>
              <a:buNone/>
            </a:pPr>
            <a:r>
              <a:rPr lang="en"/>
              <a:t>Goal: Use Fourier transformed sound data to find a constant, low frequency sound that </a:t>
            </a:r>
            <a:r>
              <a:rPr lang="en"/>
              <a:t>dissipates as distance from the turbine increases.</a:t>
            </a:r>
            <a:endParaRPr/>
          </a:p>
          <a:p>
            <a:pPr indent="0" lvl="0" marL="0" rtl="0" algn="l">
              <a:spcBef>
                <a:spcPts val="1600"/>
              </a:spcBef>
              <a:spcAft>
                <a:spcPts val="1600"/>
              </a:spcAft>
              <a:buNone/>
            </a:pPr>
            <a:r>
              <a:rPr lang="en"/>
              <a:t>Frequency of the sound should be within the range of 10-200 Hz.</a:t>
            </a:r>
            <a:endParaRPr/>
          </a:p>
        </p:txBody>
      </p:sp>
      <p:pic>
        <p:nvPicPr>
          <p:cNvPr id="79" name="Google Shape;79;p16"/>
          <p:cNvPicPr preferRelativeResize="0"/>
          <p:nvPr/>
        </p:nvPicPr>
        <p:blipFill>
          <a:blip r:embed="rId3">
            <a:alphaModFix/>
          </a:blip>
          <a:stretch>
            <a:fillRect/>
          </a:stretch>
        </p:blipFill>
        <p:spPr>
          <a:xfrm>
            <a:off x="5097300" y="1148900"/>
            <a:ext cx="3741901" cy="3741901"/>
          </a:xfrm>
          <a:prstGeom prst="rect">
            <a:avLst/>
          </a:prstGeom>
          <a:noFill/>
          <a:ln>
            <a:noFill/>
          </a:ln>
        </p:spPr>
      </p:pic>
      <p:sp>
        <p:nvSpPr>
          <p:cNvPr id="80" name="Google Shape;80;p16"/>
          <p:cNvSpPr txBox="1"/>
          <p:nvPr/>
        </p:nvSpPr>
        <p:spPr>
          <a:xfrm>
            <a:off x="311700" y="4550300"/>
            <a:ext cx="36726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4"/>
              </a:rPr>
              <a:t>https://www.youtube.com/watch?v=Mk5zMxYVca0</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7"/>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Measurement Device </a:t>
            </a:r>
            <a:endParaRPr/>
          </a:p>
          <a:p>
            <a:pPr indent="0" lvl="0" marL="0" rtl="0" algn="l">
              <a:spcBef>
                <a:spcPts val="0"/>
              </a:spcBef>
              <a:spcAft>
                <a:spcPts val="0"/>
              </a:spcAft>
              <a:buNone/>
            </a:pPr>
            <a:r>
              <a:rPr lang="en" sz="2600"/>
              <a:t>Components on Breadboard</a:t>
            </a:r>
            <a:endParaRPr sz="2600"/>
          </a:p>
        </p:txBody>
      </p:sp>
      <p:sp>
        <p:nvSpPr>
          <p:cNvPr id="86" name="Google Shape;86;p17"/>
          <p:cNvSpPr txBox="1"/>
          <p:nvPr>
            <p:ph idx="1" type="body"/>
          </p:nvPr>
        </p:nvSpPr>
        <p:spPr>
          <a:xfrm>
            <a:off x="209950" y="1690100"/>
            <a:ext cx="3943800" cy="2675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Arduino Mega 2560</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Electret Microphone - Record sound</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BME 680 - Measure temperature and pressure</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GPS - Track location of each measurement</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Anemometer - Measure wind speed</a:t>
            </a:r>
            <a:endParaRPr sz="1600"/>
          </a:p>
        </p:txBody>
      </p:sp>
      <p:pic>
        <p:nvPicPr>
          <p:cNvPr id="87" name="Google Shape;87;p17"/>
          <p:cNvPicPr preferRelativeResize="0"/>
          <p:nvPr/>
        </p:nvPicPr>
        <p:blipFill rotWithShape="1">
          <a:blip r:embed="rId3">
            <a:alphaModFix/>
          </a:blip>
          <a:srcRect b="6555" l="2725" r="6116" t="2651"/>
          <a:stretch/>
        </p:blipFill>
        <p:spPr>
          <a:xfrm>
            <a:off x="4369200" y="341225"/>
            <a:ext cx="4661051" cy="44610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8"/>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Measurement Device </a:t>
            </a:r>
            <a:endParaRPr/>
          </a:p>
          <a:p>
            <a:pPr indent="0" lvl="0" marL="0" rtl="0" algn="l">
              <a:spcBef>
                <a:spcPts val="0"/>
              </a:spcBef>
              <a:spcAft>
                <a:spcPts val="0"/>
              </a:spcAft>
              <a:buNone/>
            </a:pPr>
            <a:r>
              <a:rPr lang="en"/>
              <a:t>Components on PCB</a:t>
            </a:r>
            <a:endParaRPr/>
          </a:p>
        </p:txBody>
      </p:sp>
      <p:sp>
        <p:nvSpPr>
          <p:cNvPr id="93" name="Google Shape;93;p18"/>
          <p:cNvSpPr txBox="1"/>
          <p:nvPr>
            <p:ph idx="1" type="body"/>
          </p:nvPr>
        </p:nvSpPr>
        <p:spPr>
          <a:xfrm>
            <a:off x="209950" y="1690100"/>
            <a:ext cx="3943800" cy="2675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Arduino Mega 2560</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Electret Microphone - Record sound</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BME 680 - Measure temperature and pressure</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GPS - Track location of each measurement</a:t>
            </a:r>
            <a:endParaRPr sz="1600"/>
          </a:p>
        </p:txBody>
      </p:sp>
      <p:pic>
        <p:nvPicPr>
          <p:cNvPr id="94" name="Google Shape;94;p18"/>
          <p:cNvPicPr preferRelativeResize="0"/>
          <p:nvPr/>
        </p:nvPicPr>
        <p:blipFill>
          <a:blip r:embed="rId3">
            <a:alphaModFix/>
          </a:blip>
          <a:stretch>
            <a:fillRect/>
          </a:stretch>
        </p:blipFill>
        <p:spPr>
          <a:xfrm>
            <a:off x="4153750" y="754775"/>
            <a:ext cx="4845250" cy="3633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a:t>
            </a:r>
            <a:r>
              <a:rPr lang="en"/>
              <a:t>Acquisition</a:t>
            </a:r>
            <a:r>
              <a:rPr lang="en"/>
              <a:t> Software</a:t>
            </a:r>
            <a:endParaRPr/>
          </a:p>
        </p:txBody>
      </p:sp>
      <p:sp>
        <p:nvSpPr>
          <p:cNvPr id="100" name="Google Shape;100;p19"/>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arenR"/>
            </a:pPr>
            <a:r>
              <a:rPr lang="en"/>
              <a:t>It is a software that we use to collect </a:t>
            </a:r>
            <a:r>
              <a:rPr lang="en"/>
              <a:t>temperature</a:t>
            </a:r>
            <a:r>
              <a:rPr lang="en"/>
              <a:t>, pressure, sound, GPS location, and wind speed data.</a:t>
            </a:r>
            <a:endParaRPr/>
          </a:p>
          <a:p>
            <a:pPr indent="-342900" lvl="0" marL="457200" rtl="0" algn="l">
              <a:spcBef>
                <a:spcPts val="0"/>
              </a:spcBef>
              <a:spcAft>
                <a:spcPts val="0"/>
              </a:spcAft>
              <a:buSzPts val="1800"/>
              <a:buAutoNum type="arabicParenR"/>
            </a:pPr>
            <a:r>
              <a:rPr lang="en"/>
              <a:t>We used the </a:t>
            </a:r>
            <a:r>
              <a:rPr lang="en"/>
              <a:t>Arduino</a:t>
            </a:r>
            <a:r>
              <a:rPr lang="en"/>
              <a:t> IDE software to write, </a:t>
            </a:r>
            <a:r>
              <a:rPr lang="en"/>
              <a:t>compile</a:t>
            </a:r>
            <a:r>
              <a:rPr lang="en"/>
              <a:t> and </a:t>
            </a:r>
            <a:r>
              <a:rPr lang="en"/>
              <a:t>upload</a:t>
            </a:r>
            <a:r>
              <a:rPr lang="en"/>
              <a:t> our code to our </a:t>
            </a:r>
            <a:r>
              <a:rPr lang="en"/>
              <a:t>devices</a:t>
            </a:r>
            <a:r>
              <a:rPr lang="en"/>
              <a:t>.</a:t>
            </a:r>
            <a:endParaRPr/>
          </a:p>
          <a:p>
            <a:pPr indent="-342900" lvl="0" marL="457200" rtl="0" algn="l">
              <a:spcBef>
                <a:spcPts val="0"/>
              </a:spcBef>
              <a:spcAft>
                <a:spcPts val="0"/>
              </a:spcAft>
              <a:buSzPts val="1800"/>
              <a:buAutoNum type="arabicParenR"/>
            </a:pPr>
            <a:r>
              <a:rPr lang="en"/>
              <a:t>Our software was </a:t>
            </a:r>
            <a:r>
              <a:rPr lang="en"/>
              <a:t>divided</a:t>
            </a:r>
            <a:r>
              <a:rPr lang="en"/>
              <a:t> into two parts, </a:t>
            </a:r>
            <a:endParaRPr/>
          </a:p>
          <a:p>
            <a:pPr indent="457200" lvl="0" marL="457200" rtl="0" algn="l">
              <a:spcBef>
                <a:spcPts val="1600"/>
              </a:spcBef>
              <a:spcAft>
                <a:spcPts val="0"/>
              </a:spcAft>
              <a:buNone/>
            </a:pPr>
            <a:r>
              <a:rPr lang="en"/>
              <a:t>a)  For Sound recording</a:t>
            </a:r>
            <a:endParaRPr/>
          </a:p>
          <a:p>
            <a:pPr indent="457200" lvl="0" marL="457200" rtl="0" algn="l">
              <a:spcBef>
                <a:spcPts val="1600"/>
              </a:spcBef>
              <a:spcAft>
                <a:spcPts val="1600"/>
              </a:spcAft>
              <a:buNone/>
            </a:pPr>
            <a:r>
              <a:rPr lang="en"/>
              <a:t>b)  For </a:t>
            </a:r>
            <a:r>
              <a:rPr lang="en"/>
              <a:t>Temperature</a:t>
            </a:r>
            <a:r>
              <a:rPr lang="en"/>
              <a:t>, Pressure, GPS, Wind Speed recording.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20"/>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Acquisition Procedure</a:t>
            </a:r>
            <a:endParaRPr/>
          </a:p>
        </p:txBody>
      </p:sp>
      <p:sp>
        <p:nvSpPr>
          <p:cNvPr id="106" name="Google Shape;106;p20"/>
          <p:cNvSpPr txBox="1"/>
          <p:nvPr>
            <p:ph idx="1" type="body"/>
          </p:nvPr>
        </p:nvSpPr>
        <p:spPr>
          <a:xfrm>
            <a:off x="311700" y="1171600"/>
            <a:ext cx="51555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Three groups of two devices (one for temperature &amp; pressure data, one for sound recording).</a:t>
            </a:r>
            <a:endParaRPr/>
          </a:p>
          <a:p>
            <a:pPr indent="0" lvl="0" marL="0" rtl="0" algn="l">
              <a:spcBef>
                <a:spcPts val="1600"/>
              </a:spcBef>
              <a:spcAft>
                <a:spcPts val="0"/>
              </a:spcAft>
              <a:buNone/>
            </a:pPr>
            <a:r>
              <a:rPr lang="en"/>
              <a:t>Semi simultaneous recordings to reduce error from changes in wind speed.</a:t>
            </a:r>
            <a:endParaRPr/>
          </a:p>
          <a:p>
            <a:pPr indent="0" lvl="0" marL="0" rtl="0" algn="l">
              <a:spcBef>
                <a:spcPts val="1600"/>
              </a:spcBef>
              <a:spcAft>
                <a:spcPts val="1600"/>
              </a:spcAft>
              <a:buNone/>
            </a:pPr>
            <a:r>
              <a:rPr lang="en"/>
              <a:t>Total of 32 data points.</a:t>
            </a:r>
            <a:endParaRPr/>
          </a:p>
        </p:txBody>
      </p:sp>
      <p:pic>
        <p:nvPicPr>
          <p:cNvPr id="107" name="Google Shape;107;p20"/>
          <p:cNvPicPr preferRelativeResize="0"/>
          <p:nvPr/>
        </p:nvPicPr>
        <p:blipFill>
          <a:blip r:embed="rId3">
            <a:alphaModFix/>
          </a:blip>
          <a:stretch>
            <a:fillRect/>
          </a:stretch>
        </p:blipFill>
        <p:spPr>
          <a:xfrm>
            <a:off x="5511875" y="407050"/>
            <a:ext cx="3236075" cy="4310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21"/>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Fourier Analysis</a:t>
            </a:r>
            <a:endParaRPr/>
          </a:p>
        </p:txBody>
      </p:sp>
      <p:sp>
        <p:nvSpPr>
          <p:cNvPr id="113" name="Google Shape;113;p21"/>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Mathematics Fourier Analysis is the study of a way general function may be represented by sums of simple trigonometric function.</a:t>
            </a:r>
            <a:endParaRPr/>
          </a:p>
          <a:p>
            <a:pPr indent="0" lvl="0" marL="0" rtl="0" algn="l">
              <a:spcBef>
                <a:spcPts val="1600"/>
              </a:spcBef>
              <a:spcAft>
                <a:spcPts val="0"/>
              </a:spcAft>
              <a:buNone/>
            </a:pPr>
            <a:r>
              <a:rPr lang="en"/>
              <a:t>It is done using Fourier Transformation.</a:t>
            </a:r>
            <a:endParaRPr/>
          </a:p>
          <a:p>
            <a:pPr indent="0" lvl="0" marL="0" rtl="0" algn="ctr">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We used this analysis to determine the </a:t>
            </a:r>
            <a:r>
              <a:rPr lang="en"/>
              <a:t>frequencies</a:t>
            </a:r>
            <a:r>
              <a:rPr lang="en"/>
              <a:t> of the sound we recorded.</a:t>
            </a:r>
            <a:endParaRPr/>
          </a:p>
          <a:p>
            <a:pPr indent="0" lvl="0" marL="0" rtl="0" algn="l">
              <a:spcBef>
                <a:spcPts val="1600"/>
              </a:spcBef>
              <a:spcAft>
                <a:spcPts val="0"/>
              </a:spcAft>
              <a:buNone/>
            </a:pPr>
            <a:r>
              <a:rPr lang="en"/>
              <a:t>We used the inbuilt FFT function in </a:t>
            </a:r>
            <a:r>
              <a:rPr lang="en"/>
              <a:t>Python</a:t>
            </a:r>
            <a:r>
              <a:rPr lang="en"/>
              <a:t> library.</a:t>
            </a:r>
            <a:endParaRPr/>
          </a:p>
          <a:p>
            <a:pPr indent="0" lvl="0" marL="0" rtl="0" algn="l">
              <a:spcBef>
                <a:spcPts val="1600"/>
              </a:spcBef>
              <a:spcAft>
                <a:spcPts val="1600"/>
              </a:spcAft>
              <a:buNone/>
            </a:pPr>
            <a:r>
              <a:t/>
            </a:r>
            <a:endParaRPr/>
          </a:p>
        </p:txBody>
      </p:sp>
      <p:pic>
        <p:nvPicPr>
          <p:cNvPr id="114" name="Google Shape;114;p21"/>
          <p:cNvPicPr preferRelativeResize="0"/>
          <p:nvPr/>
        </p:nvPicPr>
        <p:blipFill>
          <a:blip r:embed="rId3">
            <a:alphaModFix/>
          </a:blip>
          <a:stretch>
            <a:fillRect/>
          </a:stretch>
        </p:blipFill>
        <p:spPr>
          <a:xfrm>
            <a:off x="3201825" y="2780575"/>
            <a:ext cx="2205800" cy="479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