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464cae901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8464cae901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464cae901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8464cae901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8464cae901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8464cae901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47c424b7a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847c424b7a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8464cae901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8464cae901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84650ea280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84650ea280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84650ea280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84650ea280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464cae901_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8464cae901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464cae901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8464cae901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Brock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47c424b7a_1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47c424b7a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4650ea280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4650ea280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47c424b7a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47c424b7a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464cae901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464cae901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Brick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464cae901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8464cae90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47c424b7a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847c424b7a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47c424b7a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47c424b7a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lt2"/>
                </a:solidFill>
              </a:defRPr>
            </a:lvl1pPr>
            <a:lvl2pPr lvl="1" rtl="0" algn="r">
              <a:buNone/>
              <a:defRPr sz="1000">
                <a:solidFill>
                  <a:schemeClr val="lt2"/>
                </a:solidFill>
              </a:defRPr>
            </a:lvl2pPr>
            <a:lvl3pPr lvl="2" rtl="0" algn="r">
              <a:buNone/>
              <a:defRPr sz="1000">
                <a:solidFill>
                  <a:schemeClr val="lt2"/>
                </a:solidFill>
              </a:defRPr>
            </a:lvl3pPr>
            <a:lvl4pPr lvl="3" rtl="0" algn="r">
              <a:buNone/>
              <a:defRPr sz="1000">
                <a:solidFill>
                  <a:schemeClr val="lt2"/>
                </a:solidFill>
              </a:defRPr>
            </a:lvl4pPr>
            <a:lvl5pPr lvl="4" rtl="0" algn="r">
              <a:buNone/>
              <a:defRPr sz="1000">
                <a:solidFill>
                  <a:schemeClr val="lt2"/>
                </a:solidFill>
              </a:defRPr>
            </a:lvl5pPr>
            <a:lvl6pPr lvl="5" rtl="0" algn="r">
              <a:buNone/>
              <a:defRPr sz="1000">
                <a:solidFill>
                  <a:schemeClr val="lt2"/>
                </a:solidFill>
              </a:defRPr>
            </a:lvl6pPr>
            <a:lvl7pPr lvl="6" rtl="0" algn="r">
              <a:buNone/>
              <a:defRPr sz="1000">
                <a:solidFill>
                  <a:schemeClr val="lt2"/>
                </a:solidFill>
              </a:defRPr>
            </a:lvl7pPr>
            <a:lvl8pPr lvl="7" rtl="0" algn="r">
              <a:buNone/>
              <a:defRPr sz="1000">
                <a:solidFill>
                  <a:schemeClr val="lt2"/>
                </a:solidFill>
              </a:defRPr>
            </a:lvl8pPr>
            <a:lvl9pPr lvl="8" rtl="0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5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0"/>
            <a:ext cx="9144000" cy="370582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5"/>
          <p:cNvSpPr txBox="1"/>
          <p:nvPr>
            <p:ph type="ctrTitle"/>
          </p:nvPr>
        </p:nvSpPr>
        <p:spPr>
          <a:xfrm>
            <a:off x="1077600" y="2767400"/>
            <a:ext cx="6988800" cy="93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Psychoacoustics</a:t>
            </a:r>
            <a:endParaRPr/>
          </a:p>
        </p:txBody>
      </p:sp>
      <p:sp>
        <p:nvSpPr>
          <p:cNvPr id="101" name="Google Shape;101;p25"/>
          <p:cNvSpPr txBox="1"/>
          <p:nvPr>
            <p:ph idx="1" type="subTitle"/>
          </p:nvPr>
        </p:nvSpPr>
        <p:spPr>
          <a:xfrm>
            <a:off x="311700" y="41796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Ritika Anandwade, Juliana Harr, Sneh Pandya, Brock Brendal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Overall </a:t>
            </a:r>
            <a:r>
              <a:rPr lang="en"/>
              <a:t>Results</a:t>
            </a:r>
            <a:endParaRPr/>
          </a:p>
        </p:txBody>
      </p:sp>
      <p:pic>
        <p:nvPicPr>
          <p:cNvPr id="160" name="Google Shape;16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075" y="1056625"/>
            <a:ext cx="5958199" cy="38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8825" y="3298299"/>
            <a:ext cx="2660100" cy="145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4"/>
          <p:cNvSpPr txBox="1"/>
          <p:nvPr/>
        </p:nvSpPr>
        <p:spPr>
          <a:xfrm>
            <a:off x="6466825" y="1330825"/>
            <a:ext cx="2213100" cy="1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</a:rPr>
              <a:t>Gray line indicates one octave up. </a:t>
            </a:r>
            <a:endParaRPr>
              <a:solidFill>
                <a:srgbClr val="F3F3F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3F3F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</a:rPr>
              <a:t>Y-axis log scale</a:t>
            </a:r>
            <a:endParaRPr>
              <a:solidFill>
                <a:srgbClr val="F3F3F3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Results Based on Type of Instrument</a:t>
            </a:r>
            <a:endParaRPr b="1"/>
          </a:p>
        </p:txBody>
      </p:sp>
      <p:pic>
        <p:nvPicPr>
          <p:cNvPr id="168" name="Google Shape;16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2625" y="1060950"/>
            <a:ext cx="5850611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Results Based on Tone of Instrument</a:t>
            </a:r>
            <a:endParaRPr b="1"/>
          </a:p>
        </p:txBody>
      </p:sp>
      <p:pic>
        <p:nvPicPr>
          <p:cNvPr id="174" name="Google Shape;17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5525" y="1075050"/>
            <a:ext cx="5850611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Statistics</a:t>
            </a:r>
            <a:endParaRPr/>
          </a:p>
        </p:txBody>
      </p:sp>
      <p:pic>
        <p:nvPicPr>
          <p:cNvPr id="180" name="Google Shape;18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1800" y="445025"/>
            <a:ext cx="325755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3975" y="1754942"/>
            <a:ext cx="2720600" cy="3081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25563" y="1777000"/>
            <a:ext cx="2686002" cy="303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7"/>
          <p:cNvSpPr txBox="1"/>
          <p:nvPr/>
        </p:nvSpPr>
        <p:spPr>
          <a:xfrm>
            <a:off x="311700" y="1345675"/>
            <a:ext cx="2771100" cy="32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Building a model</a:t>
            </a:r>
            <a:endParaRPr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Choose appropriate parameters</a:t>
            </a:r>
            <a:endParaRPr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Derive PMF</a:t>
            </a:r>
            <a:endParaRPr>
              <a:solidFill>
                <a:srgbClr val="FFFFFF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Test fit using likelihood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84" name="Google Shape;184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0725" y="3097938"/>
            <a:ext cx="2873050" cy="39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Case Study</a:t>
            </a:r>
            <a:endParaRPr b="1"/>
          </a:p>
        </p:txBody>
      </p:sp>
      <p:pic>
        <p:nvPicPr>
          <p:cNvPr id="190" name="Google Shape;19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1613" y="1017725"/>
            <a:ext cx="5960775" cy="399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Discussion</a:t>
            </a:r>
            <a:endParaRPr b="1"/>
          </a:p>
        </p:txBody>
      </p:sp>
      <p:sp>
        <p:nvSpPr>
          <p:cNvPr id="196" name="Google Shape;196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How has Zoom changed our experiment?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	Less subjects than we would have liked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	Internet/Audio/Video quality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	Controlling how the frequency changed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Future goals</a:t>
            </a:r>
            <a:endParaRPr>
              <a:solidFill>
                <a:srgbClr val="FFFFFF"/>
              </a:solidFill>
            </a:endParaRPr>
          </a:p>
          <a:p>
            <a:pPr indent="45720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More instruments</a:t>
            </a:r>
            <a:endParaRPr>
              <a:solidFill>
                <a:srgbClr val="FFFFFF"/>
              </a:solidFill>
            </a:endParaRPr>
          </a:p>
          <a:p>
            <a:pPr indent="45720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</a:rPr>
              <a:t>Incorporating the factor of language 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Final comments </a:t>
            </a:r>
            <a:endParaRPr b="1"/>
          </a:p>
        </p:txBody>
      </p:sp>
      <p:sp>
        <p:nvSpPr>
          <p:cNvPr id="202" name="Google Shape;202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Musically inclined performed better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Some factors not in our control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Memory played a role, would like to re-do with less memory factors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“walking in the dark, thinking you remembered the path, but realizing afterward that you had strayed far from it,” one person noted.</a:t>
            </a:r>
            <a:r>
              <a:rPr lang="en"/>
              <a:t> 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Introduction</a:t>
            </a:r>
            <a:endParaRPr b="1"/>
          </a:p>
        </p:txBody>
      </p:sp>
      <p:sp>
        <p:nvSpPr>
          <p:cNvPr id="107" name="Google Shape;107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Measuring:  “Pitch recall and reproduction.” How good are people at recalling pitch? Discrepancy in frequency between what subject hears and what they recall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>
                <a:solidFill>
                  <a:srgbClr val="FFFFFF"/>
                </a:solidFill>
              </a:rPr>
              <a:t>Why: Music heavily depends on the notes being accurate/pleasing to the ear. How much can artists get away with when instruments are out of tune or notes deviate from a scale? How subjective is perfect pitch? Does it make a difference whether or not the subject is musically trained?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Roles		</a:t>
            </a:r>
            <a:endParaRPr b="1"/>
          </a:p>
        </p:txBody>
      </p:sp>
      <p:sp>
        <p:nvSpPr>
          <p:cNvPr id="113" name="Google Shape;113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Sneh - plotting god, testing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Brock - testing, hardware god, prior music knowledge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Juliana - statistics god, prior music knowledge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Rithi - paper god, prior music knowledge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</a:rPr>
              <a:t>All - working together on the paper, presentations, visualizing our data, and getting our PCB’s together.  Very much a group effort.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Motivation</a:t>
            </a:r>
            <a:endParaRPr b="1"/>
          </a:p>
        </p:txBody>
      </p:sp>
      <p:sp>
        <p:nvSpPr>
          <p:cNvPr id="119" name="Google Shape;119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Absolute pitch: hear a frequency and identify without reference note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Relative pitch: hear a frequency and identify with a reference note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Western music scale:  C, C#, D, D#, E, F, F#, G, G#, A, A#, and B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Semitone: smallest frequency difference between those 12 notes, ratio of </a:t>
            </a:r>
            <a:r>
              <a:rPr lang="en">
                <a:solidFill>
                  <a:srgbClr val="FFFFFF"/>
                </a:solidFill>
              </a:rPr>
              <a:t>12√2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Instruments: woodwind, string, piano, singing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ALL of the above factors considered in survey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Survey</a:t>
            </a:r>
            <a:endParaRPr b="1"/>
          </a:p>
        </p:txBody>
      </p:sp>
      <p:sp>
        <p:nvSpPr>
          <p:cNvPr id="125" name="Google Shape;125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rabicPeriod"/>
            </a:pPr>
            <a:r>
              <a:rPr lang="en" sz="1200">
                <a:solidFill>
                  <a:srgbClr val="FFFFFF"/>
                </a:solidFill>
              </a:rPr>
              <a:t>What is your age?</a:t>
            </a:r>
            <a:endParaRPr sz="1200">
              <a:solidFill>
                <a:srgbClr val="FFFFFF"/>
              </a:solidFill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rabicPeriod"/>
            </a:pPr>
            <a:r>
              <a:rPr lang="en" sz="1200">
                <a:solidFill>
                  <a:srgbClr val="FFFFFF"/>
                </a:solidFill>
              </a:rPr>
              <a:t>What is your major?</a:t>
            </a:r>
            <a:endParaRPr sz="1200">
              <a:solidFill>
                <a:srgbClr val="FFFFFF"/>
              </a:solidFill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rabicPeriod"/>
            </a:pPr>
            <a:r>
              <a:rPr lang="en" sz="1200">
                <a:solidFill>
                  <a:srgbClr val="FFFFFF"/>
                </a:solidFill>
              </a:rPr>
              <a:t>Will you be using noise-cancelling headphones during the experiment?</a:t>
            </a:r>
            <a:endParaRPr sz="1200">
              <a:solidFill>
                <a:srgbClr val="FFFFFF"/>
              </a:solidFill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rabicPeriod"/>
            </a:pPr>
            <a:r>
              <a:rPr lang="en" sz="1200">
                <a:solidFill>
                  <a:srgbClr val="FFFFFF"/>
                </a:solidFill>
              </a:rPr>
              <a:t>Do you sing?</a:t>
            </a:r>
            <a:endParaRPr sz="1200">
              <a:solidFill>
                <a:srgbClr val="FFFFFF"/>
              </a:solidFill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rabicPeriod"/>
            </a:pPr>
            <a:r>
              <a:rPr lang="en" sz="1200">
                <a:solidFill>
                  <a:srgbClr val="FFFFFF"/>
                </a:solidFill>
              </a:rPr>
              <a:t>If you answered yes, do you have formal training, or are you self-taught?</a:t>
            </a:r>
            <a:endParaRPr sz="1200">
              <a:solidFill>
                <a:srgbClr val="FFFFFF"/>
              </a:solidFill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rabicPeriod"/>
            </a:pPr>
            <a:r>
              <a:rPr lang="en" sz="1200">
                <a:solidFill>
                  <a:srgbClr val="FFFFFF"/>
                </a:solidFill>
              </a:rPr>
              <a:t>Do you play a musical instrument?</a:t>
            </a:r>
            <a:endParaRPr sz="1200">
              <a:solidFill>
                <a:srgbClr val="FFFFFF"/>
              </a:solidFill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rabicPeriod"/>
            </a:pPr>
            <a:r>
              <a:rPr lang="en" sz="1200">
                <a:solidFill>
                  <a:srgbClr val="FFFFFF"/>
                </a:solidFill>
              </a:rPr>
              <a:t>If yes, what instrument(s) do you play?</a:t>
            </a:r>
            <a:endParaRPr sz="1200">
              <a:solidFill>
                <a:srgbClr val="FFFFFF"/>
              </a:solidFill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rabicPeriod"/>
            </a:pPr>
            <a:r>
              <a:rPr lang="en" sz="1200">
                <a:solidFill>
                  <a:srgbClr val="FFFFFF"/>
                </a:solidFill>
              </a:rPr>
              <a:t>If yes, how long have you been playing this instrument?</a:t>
            </a:r>
            <a:endParaRPr sz="1200">
              <a:solidFill>
                <a:srgbClr val="FFFFFF"/>
              </a:solidFill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rabicPeriod"/>
            </a:pPr>
            <a:r>
              <a:rPr lang="en" sz="1200">
                <a:solidFill>
                  <a:srgbClr val="FFFFFF"/>
                </a:solidFill>
              </a:rPr>
              <a:t>If you answered yes, do you have formal training, or are you self-taught?</a:t>
            </a:r>
            <a:endParaRPr sz="1200">
              <a:solidFill>
                <a:srgbClr val="FFFFFF"/>
              </a:solidFill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rabicPeriod"/>
            </a:pPr>
            <a:r>
              <a:rPr lang="en" sz="1200">
                <a:solidFill>
                  <a:srgbClr val="FFFFFF"/>
                </a:solidFill>
              </a:rPr>
              <a:t>Do you have any hearing-related disabilities?</a:t>
            </a:r>
            <a:endParaRPr sz="1200">
              <a:solidFill>
                <a:srgbClr val="FFFFFF"/>
              </a:solidFill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rabicPeriod"/>
            </a:pPr>
            <a:r>
              <a:rPr lang="en" sz="1200">
                <a:solidFill>
                  <a:srgbClr val="FFFFFF"/>
                </a:solidFill>
              </a:rPr>
              <a:t>Do you sing along to songs as you listen to them?</a:t>
            </a:r>
            <a:endParaRPr sz="1200">
              <a:solidFill>
                <a:srgbClr val="FFFFFF"/>
              </a:solidFill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rabicPeriod"/>
            </a:pPr>
            <a:r>
              <a:rPr lang="en" sz="1200">
                <a:solidFill>
                  <a:srgbClr val="FFFFFF"/>
                </a:solidFill>
              </a:rPr>
              <a:t>What genre(s) of music do you listen to? Check all that apply.</a:t>
            </a:r>
            <a:endParaRPr sz="1200">
              <a:solidFill>
                <a:srgbClr val="FFFFFF"/>
              </a:solidFill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rabicPeriod"/>
            </a:pPr>
            <a:r>
              <a:rPr lang="en" sz="1200">
                <a:solidFill>
                  <a:srgbClr val="FFFFFF"/>
                </a:solidFill>
              </a:rPr>
              <a:t>Do you regularly watch musicals?</a:t>
            </a:r>
            <a:endParaRPr sz="1200">
              <a:solidFill>
                <a:srgbClr val="FFFFFF"/>
              </a:solidFill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rabicPeriod"/>
            </a:pPr>
            <a:r>
              <a:rPr lang="en" sz="1200">
                <a:solidFill>
                  <a:srgbClr val="FFFFFF"/>
                </a:solidFill>
              </a:rPr>
              <a:t>Do you play in a band?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2700" y="1017725"/>
            <a:ext cx="2657475" cy="326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Setup (pre-pandemic)</a:t>
            </a:r>
            <a:endParaRPr b="1"/>
          </a:p>
        </p:txBody>
      </p:sp>
      <p:sp>
        <p:nvSpPr>
          <p:cNvPr id="132" name="Google Shape;132;p30"/>
          <p:cNvSpPr txBox="1"/>
          <p:nvPr>
            <p:ph idx="1" type="body"/>
          </p:nvPr>
        </p:nvSpPr>
        <p:spPr>
          <a:xfrm>
            <a:off x="311700" y="1152475"/>
            <a:ext cx="8520600" cy="373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How do we do this?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Want to interview both musical and non-musical subjects</a:t>
            </a:r>
            <a:endParaRPr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Location, location, location...where would these people be?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Have a questionnaire for the subjects to fill out</a:t>
            </a:r>
            <a:endParaRPr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How musical are they? What are their musical preferences? ...any data is good data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Device for recording</a:t>
            </a:r>
            <a:endParaRPr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</a:rPr>
              <a:t>PCB with Electret microphone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Setup (pandemic)</a:t>
            </a:r>
            <a:endParaRPr b="1"/>
          </a:p>
        </p:txBody>
      </p:sp>
      <p:sp>
        <p:nvSpPr>
          <p:cNvPr id="138" name="Google Shape;138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How do we do this?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Want to interview both musical and non-musical subjects</a:t>
            </a:r>
            <a:endParaRPr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ZOOM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Have a questionnaire for the subjects to fill out</a:t>
            </a:r>
            <a:endParaRPr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How musical are they? What are their musical preferences? ...any data is good data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Device for recording</a:t>
            </a:r>
            <a:endParaRPr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</a:rPr>
              <a:t>Cell phone mic/recording microphone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Data	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44" name="Google Shape;144;p32"/>
          <p:cNvSpPr txBox="1"/>
          <p:nvPr>
            <p:ph idx="1" type="body"/>
          </p:nvPr>
        </p:nvSpPr>
        <p:spPr>
          <a:xfrm>
            <a:off x="311700" y="1152475"/>
            <a:ext cx="4900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Fourier transform Brock playing guitar for 6 notes--mid A, mid C, mid F, high A, high C, high F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Record top three frequencies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Second highest frequency is an octave up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Visualize waveform as sanity check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45" name="Google Shape;14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4050" y="2293000"/>
            <a:ext cx="3650325" cy="27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1775" y="3606300"/>
            <a:ext cx="4598875" cy="146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44050" y="809275"/>
            <a:ext cx="3650324" cy="123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Audacity</a:t>
            </a:r>
            <a:endParaRPr/>
          </a:p>
        </p:txBody>
      </p:sp>
      <p:sp>
        <p:nvSpPr>
          <p:cNvPr id="153" name="Google Shape;153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Used Audacity to </a:t>
            </a:r>
            <a:r>
              <a:rPr lang="en">
                <a:solidFill>
                  <a:srgbClr val="FFFFFF"/>
                </a:solidFill>
              </a:rPr>
              <a:t>manipulate</a:t>
            </a:r>
            <a:r>
              <a:rPr lang="en">
                <a:solidFill>
                  <a:srgbClr val="FFFFFF"/>
                </a:solidFill>
              </a:rPr>
              <a:t> our audio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Played note 5x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One additional play during experiment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Changes done on scale of semitones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User can opt to change in bigger intervals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 little awkward to do over zoom</a:t>
            </a:r>
            <a:endParaRPr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54" name="Google Shape;15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8600" y="1309725"/>
            <a:ext cx="3455075" cy="330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