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Montserrat"/>
      <p:regular r:id="rId36"/>
      <p:bold r:id="rId37"/>
      <p:italic r:id="rId38"/>
      <p:boldItalic r:id="rId39"/>
    </p:embeddedFont>
    <p:embeddedFont>
      <p:font typeface="Lato"/>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regular.fntdata"/><Relationship Id="rId20" Type="http://schemas.openxmlformats.org/officeDocument/2006/relationships/slide" Target="slides/slide15.xml"/><Relationship Id="rId42" Type="http://schemas.openxmlformats.org/officeDocument/2006/relationships/font" Target="fonts/Lato-italic.fntdata"/><Relationship Id="rId41" Type="http://schemas.openxmlformats.org/officeDocument/2006/relationships/font" Target="fonts/Lato-bold.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Lato-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Montserrat-bold.fntdata"/><Relationship Id="rId14" Type="http://schemas.openxmlformats.org/officeDocument/2006/relationships/slide" Target="slides/slide9.xml"/><Relationship Id="rId36" Type="http://schemas.openxmlformats.org/officeDocument/2006/relationships/font" Target="fonts/Montserrat-regular.fntdata"/><Relationship Id="rId17" Type="http://schemas.openxmlformats.org/officeDocument/2006/relationships/slide" Target="slides/slide12.xml"/><Relationship Id="rId39" Type="http://schemas.openxmlformats.org/officeDocument/2006/relationships/font" Target="fonts/Montserrat-boldItalic.fntdata"/><Relationship Id="rId16" Type="http://schemas.openxmlformats.org/officeDocument/2006/relationships/slide" Target="slides/slide11.xml"/><Relationship Id="rId38" Type="http://schemas.openxmlformats.org/officeDocument/2006/relationships/font" Target="fonts/Montserrat-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848164ddc3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848164ddc3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848164ddc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848164ddc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848164ddc3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848164ddc3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848164ddc3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848164ddc3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848164ddc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848164ddc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848164ddc3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848164ddc3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848164ddc3_1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848164ddc3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848164ddc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848164ddc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848164ddc3_1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848164ddc3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848164ddc3_1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848164ddc3_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84153d130c_0_3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84153d130c_0_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848164ddc3_1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848164ddc3_1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g848164ddc3_1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848164ddc3_1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848164ddc3_1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848164ddc3_1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848164ddc3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848164ddc3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848164ddc3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848164ddc3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g848164ddc3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848164ddc3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g848164ddc3_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848164ddc3_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g847644eb8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847644eb8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g847644eb8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847644eb8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g848164ddc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848164ddc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847644eb8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847644eb8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g847644eb81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847644eb8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848164ddc3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848164ddc3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848164ddc3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848164ddc3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84806a2e2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84806a2e2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848164ddc3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848164ddc3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847644eb8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847644eb8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848164ddc3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848164ddc3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8.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1.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2.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www.analog.com/en/products/tmp36.html" TargetMode="External"/><Relationship Id="rId4" Type="http://schemas.openxmlformats.org/officeDocument/2006/relationships/hyperlink" Target="http://www.melexis.com/en/product/mlx90614/digital-plug-play-infrared-thermometer-to-can" TargetMode="External"/><Relationship Id="rId5" Type="http://schemas.openxmlformats.org/officeDocument/2006/relationships/hyperlink" Target="http://www.wisegeek.com/what-is-a-thermopile.htm" TargetMode="External"/><Relationship Id="rId6" Type="http://schemas.openxmlformats.org/officeDocument/2006/relationships/hyperlink" Target="http://www.wisegeek.com/what-is-the-seebeck-effect.htm" TargetMode="External"/><Relationship Id="rId7" Type="http://schemas.openxmlformats.org/officeDocument/2006/relationships/hyperlink" Target="http://www.arrow.com/en/research-and-events/articles/engineering-resource-basics-of-analog-to-digital-converters" TargetMode="External"/><Relationship Id="rId8" Type="http://schemas.openxmlformats.org/officeDocument/2006/relationships/hyperlink" Target="http://www.arduino.cc/reference/en/language/functions/analog-io/analogrea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700">
                <a:latin typeface="Times New Roman"/>
                <a:ea typeface="Times New Roman"/>
                <a:cs typeface="Times New Roman"/>
                <a:sym typeface="Times New Roman"/>
              </a:rPr>
              <a:t>Effective Battery Energy Capacity as a Function of Temperature and Discharge Current</a:t>
            </a:r>
            <a:endParaRPr sz="17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7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7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rgbClr val="FFFFFF"/>
                </a:solidFill>
                <a:latin typeface="Times New Roman"/>
                <a:ea typeface="Times New Roman"/>
                <a:cs typeface="Times New Roman"/>
                <a:sym typeface="Times New Roman"/>
              </a:rPr>
              <a:t>Tomas Pavydis, Jinghan Huang, Michael Ruscito, Mingshi Yang</a:t>
            </a:r>
            <a:endParaRPr sz="1200">
              <a:solidFill>
                <a:srgbClr val="FFFFFF"/>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700">
              <a:latin typeface="Times New Roman"/>
              <a:ea typeface="Times New Roman"/>
              <a:cs typeface="Times New Roman"/>
              <a:sym typeface="Times New Roman"/>
            </a:endParaRPr>
          </a:p>
        </p:txBody>
      </p:sp>
      <p:sp>
        <p:nvSpPr>
          <p:cNvPr id="135" name="Google Shape;135;p13"/>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Tomas Pavydis, Jinghan Huang, Michael Ruscito, Mingshi Yang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2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AAA Alkaline</a:t>
            </a:r>
            <a:endParaRPr/>
          </a:p>
        </p:txBody>
      </p:sp>
      <p:pic>
        <p:nvPicPr>
          <p:cNvPr id="193" name="Google Shape;193;p22"/>
          <p:cNvPicPr preferRelativeResize="0"/>
          <p:nvPr/>
        </p:nvPicPr>
        <p:blipFill>
          <a:blip r:embed="rId3">
            <a:alphaModFix/>
          </a:blip>
          <a:stretch>
            <a:fillRect/>
          </a:stretch>
        </p:blipFill>
        <p:spPr>
          <a:xfrm>
            <a:off x="163875" y="1153800"/>
            <a:ext cx="5214949" cy="3653525"/>
          </a:xfrm>
          <a:prstGeom prst="rect">
            <a:avLst/>
          </a:prstGeom>
          <a:noFill/>
          <a:ln cap="flat" cmpd="sng" w="9525">
            <a:solidFill>
              <a:srgbClr val="000000"/>
            </a:solidFill>
            <a:prstDash val="solid"/>
            <a:round/>
            <a:headEnd len="sm" w="sm" type="none"/>
            <a:tailEnd len="sm" w="sm" type="none"/>
          </a:ln>
        </p:spPr>
      </p:pic>
      <p:sp>
        <p:nvSpPr>
          <p:cNvPr id="194" name="Google Shape;194;p22"/>
          <p:cNvSpPr txBox="1"/>
          <p:nvPr/>
        </p:nvSpPr>
        <p:spPr>
          <a:xfrm>
            <a:off x="5261150" y="672225"/>
            <a:ext cx="3798900" cy="3653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This was achieved by taking an area integral of the voltage graphs until they reached 0.8V. </a:t>
            </a:r>
            <a:endParaRPr sz="1800">
              <a:solidFill>
                <a:srgbClr val="FFFFFF"/>
              </a:solidFill>
              <a:latin typeface="Times New Roman"/>
              <a:ea typeface="Times New Roman"/>
              <a:cs typeface="Times New Roman"/>
              <a:sym typeface="Times New Roman"/>
            </a:endParaRPr>
          </a:p>
          <a:p>
            <a:pPr indent="-342900" lvl="0" marL="457200" rtl="0" algn="l">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The curves of 1 ohm load are steeper than the curves of 10 ohm load. </a:t>
            </a:r>
            <a:endParaRPr sz="1800">
              <a:solidFill>
                <a:srgbClr val="FFFFFF"/>
              </a:solidFill>
              <a:latin typeface="Times New Roman"/>
              <a:ea typeface="Times New Roman"/>
              <a:cs typeface="Times New Roman"/>
              <a:sym typeface="Times New Roman"/>
            </a:endParaRPr>
          </a:p>
          <a:p>
            <a:pPr indent="-342900" lvl="0" marL="457200" rtl="0" algn="l">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The peak value for the hot temperature is greater than the peak values for room temperature which is still greater than the peak values for cold temperature. </a:t>
            </a:r>
            <a:endParaRPr sz="1800">
              <a:solidFill>
                <a:srgbClr val="FFFFFF"/>
              </a:solidFill>
              <a:latin typeface="Times New Roman"/>
              <a:ea typeface="Times New Roman"/>
              <a:cs typeface="Times New Roman"/>
              <a:sym typeface="Times New Roman"/>
            </a:endParaRPr>
          </a:p>
          <a:p>
            <a:pPr indent="-342900" lvl="0" marL="457200" rtl="0" algn="l">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This means that the effective energy is greatest in hotter environments for Alkaline batteries.</a:t>
            </a:r>
            <a:endParaRPr sz="1800">
              <a:solidFill>
                <a:srgbClr val="FFFFFF"/>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800">
              <a:solidFill>
                <a:srgbClr val="FFFFFF"/>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2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AAA Lithium Primary</a:t>
            </a:r>
            <a:endParaRPr/>
          </a:p>
        </p:txBody>
      </p:sp>
      <p:pic>
        <p:nvPicPr>
          <p:cNvPr id="200" name="Google Shape;200;p23"/>
          <p:cNvPicPr preferRelativeResize="0"/>
          <p:nvPr/>
        </p:nvPicPr>
        <p:blipFill>
          <a:blip r:embed="rId3">
            <a:alphaModFix/>
          </a:blip>
          <a:stretch>
            <a:fillRect/>
          </a:stretch>
        </p:blipFill>
        <p:spPr>
          <a:xfrm>
            <a:off x="371525" y="1013600"/>
            <a:ext cx="4671100" cy="3893875"/>
          </a:xfrm>
          <a:prstGeom prst="rect">
            <a:avLst/>
          </a:prstGeom>
          <a:noFill/>
          <a:ln cap="flat" cmpd="sng" w="9525">
            <a:solidFill>
              <a:srgbClr val="000000"/>
            </a:solidFill>
            <a:prstDash val="solid"/>
            <a:round/>
            <a:headEnd len="sm" w="sm" type="none"/>
            <a:tailEnd len="sm" w="sm" type="none"/>
          </a:ln>
        </p:spPr>
      </p:pic>
      <p:sp>
        <p:nvSpPr>
          <p:cNvPr id="201" name="Google Shape;201;p23"/>
          <p:cNvSpPr txBox="1"/>
          <p:nvPr/>
        </p:nvSpPr>
        <p:spPr>
          <a:xfrm>
            <a:off x="5412450" y="1042150"/>
            <a:ext cx="3513000" cy="3894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This data shows that the colder temperatures performed better than the warmer ones. </a:t>
            </a:r>
            <a:endParaRPr sz="1800">
              <a:solidFill>
                <a:srgbClr val="FFFFFF"/>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800">
              <a:solidFill>
                <a:srgbClr val="FFFFFF"/>
              </a:solidFill>
              <a:latin typeface="Times New Roman"/>
              <a:ea typeface="Times New Roman"/>
              <a:cs typeface="Times New Roman"/>
              <a:sym typeface="Times New Roman"/>
            </a:endParaRPr>
          </a:p>
          <a:p>
            <a:pPr indent="-342900" lvl="0" marL="457200" rtl="0" algn="l">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The hot temperature batteries under both resistive loads start with higher voltage peaks, but drop sooner, whereas the cold environment has slightly lower initial voltages but last longer. </a:t>
            </a:r>
            <a:endParaRPr sz="1800">
              <a:solidFill>
                <a:srgbClr val="FFFFFF"/>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2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AAA Lithium Primary</a:t>
            </a:r>
            <a:endParaRPr/>
          </a:p>
        </p:txBody>
      </p:sp>
      <p:pic>
        <p:nvPicPr>
          <p:cNvPr id="207" name="Google Shape;207;p24"/>
          <p:cNvPicPr preferRelativeResize="0"/>
          <p:nvPr/>
        </p:nvPicPr>
        <p:blipFill>
          <a:blip r:embed="rId3">
            <a:alphaModFix/>
          </a:blip>
          <a:stretch>
            <a:fillRect/>
          </a:stretch>
        </p:blipFill>
        <p:spPr>
          <a:xfrm>
            <a:off x="322600" y="1038925"/>
            <a:ext cx="5375600" cy="3939825"/>
          </a:xfrm>
          <a:prstGeom prst="rect">
            <a:avLst/>
          </a:prstGeom>
          <a:noFill/>
          <a:ln cap="flat" cmpd="sng" w="9525">
            <a:solidFill>
              <a:srgbClr val="000000"/>
            </a:solidFill>
            <a:prstDash val="solid"/>
            <a:round/>
            <a:headEnd len="sm" w="sm" type="none"/>
            <a:tailEnd len="sm" w="sm" type="none"/>
          </a:ln>
        </p:spPr>
      </p:pic>
      <p:sp>
        <p:nvSpPr>
          <p:cNvPr id="208" name="Google Shape;208;p24"/>
          <p:cNvSpPr txBox="1"/>
          <p:nvPr/>
        </p:nvSpPr>
        <p:spPr>
          <a:xfrm>
            <a:off x="5866275" y="1546500"/>
            <a:ext cx="3025500" cy="226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Times New Roman"/>
                <a:ea typeface="Times New Roman"/>
                <a:cs typeface="Times New Roman"/>
                <a:sym typeface="Times New Roman"/>
              </a:rPr>
              <a:t>The cold temperature lasted the longest due to the steepness of the initial voltage decay, all three conditions reach the cutoff voltage at around the same time.</a:t>
            </a:r>
            <a:endParaRPr sz="18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rgbClr val="FFFFFF"/>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2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AAA Lithium Primary</a:t>
            </a:r>
            <a:endParaRPr/>
          </a:p>
        </p:txBody>
      </p:sp>
      <p:pic>
        <p:nvPicPr>
          <p:cNvPr id="214" name="Google Shape;214;p25"/>
          <p:cNvPicPr preferRelativeResize="0"/>
          <p:nvPr/>
        </p:nvPicPr>
        <p:blipFill>
          <a:blip r:embed="rId3">
            <a:alphaModFix/>
          </a:blip>
          <a:stretch>
            <a:fillRect/>
          </a:stretch>
        </p:blipFill>
        <p:spPr>
          <a:xfrm>
            <a:off x="199425" y="1190875"/>
            <a:ext cx="5431525" cy="3734100"/>
          </a:xfrm>
          <a:prstGeom prst="rect">
            <a:avLst/>
          </a:prstGeom>
          <a:noFill/>
          <a:ln cap="flat" cmpd="sng" w="9525">
            <a:solidFill>
              <a:srgbClr val="000000"/>
            </a:solidFill>
            <a:prstDash val="solid"/>
            <a:round/>
            <a:headEnd len="sm" w="sm" type="none"/>
            <a:tailEnd len="sm" w="sm" type="none"/>
          </a:ln>
        </p:spPr>
      </p:pic>
      <p:sp>
        <p:nvSpPr>
          <p:cNvPr id="215" name="Google Shape;215;p25"/>
          <p:cNvSpPr txBox="1"/>
          <p:nvPr/>
        </p:nvSpPr>
        <p:spPr>
          <a:xfrm>
            <a:off x="5698200" y="1227050"/>
            <a:ext cx="3311400" cy="358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Times New Roman"/>
                <a:ea typeface="Times New Roman"/>
                <a:cs typeface="Times New Roman"/>
                <a:sym typeface="Times New Roman"/>
              </a:rPr>
              <a:t>The curves of 1 ohm load are steeper than the curves of 10 ohm load meaning that they give off energy at a substantially quicker rate. </a:t>
            </a:r>
            <a:endParaRPr sz="18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rPr lang="en" sz="1800">
                <a:solidFill>
                  <a:srgbClr val="FFFFFF"/>
                </a:solidFill>
                <a:latin typeface="Times New Roman"/>
                <a:ea typeface="Times New Roman"/>
                <a:cs typeface="Times New Roman"/>
                <a:sym typeface="Times New Roman"/>
              </a:rPr>
              <a:t>Despite the colder temperature lasting longer than the hotter temperature as seen in figures 10a, the hotter temperature has a higher effective energy due to the higher initial voltages.</a:t>
            </a:r>
            <a:endParaRPr sz="18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2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AAA Nickel-Metal Hydride</a:t>
            </a:r>
            <a:endParaRPr/>
          </a:p>
        </p:txBody>
      </p:sp>
      <p:pic>
        <p:nvPicPr>
          <p:cNvPr id="221" name="Google Shape;221;p26"/>
          <p:cNvPicPr preferRelativeResize="0"/>
          <p:nvPr/>
        </p:nvPicPr>
        <p:blipFill>
          <a:blip r:embed="rId3">
            <a:alphaModFix/>
          </a:blip>
          <a:stretch>
            <a:fillRect/>
          </a:stretch>
        </p:blipFill>
        <p:spPr>
          <a:xfrm>
            <a:off x="433175" y="899025"/>
            <a:ext cx="5463238" cy="4126800"/>
          </a:xfrm>
          <a:prstGeom prst="rect">
            <a:avLst/>
          </a:prstGeom>
          <a:noFill/>
          <a:ln cap="flat" cmpd="sng" w="9525">
            <a:solidFill>
              <a:srgbClr val="000000"/>
            </a:solidFill>
            <a:prstDash val="solid"/>
            <a:round/>
            <a:headEnd len="sm" w="sm" type="none"/>
            <a:tailEnd len="sm" w="sm" type="none"/>
          </a:ln>
        </p:spPr>
      </p:pic>
      <p:sp>
        <p:nvSpPr>
          <p:cNvPr id="222" name="Google Shape;222;p26"/>
          <p:cNvSpPr txBox="1"/>
          <p:nvPr/>
        </p:nvSpPr>
        <p:spPr>
          <a:xfrm>
            <a:off x="6068000" y="2000250"/>
            <a:ext cx="2891100" cy="408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Times New Roman"/>
                <a:ea typeface="Times New Roman"/>
                <a:cs typeface="Times New Roman"/>
                <a:sym typeface="Times New Roman"/>
              </a:rPr>
              <a:t>Unlike the other battery types, the NiMH batteries are barely affected by the change in temperature at 10ohms.</a:t>
            </a:r>
            <a:endParaRPr sz="1800">
              <a:solidFill>
                <a:srgbClr val="FFFFFF"/>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2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AAA Nickel-Metal Hydride</a:t>
            </a:r>
            <a:endParaRPr/>
          </a:p>
        </p:txBody>
      </p:sp>
      <p:pic>
        <p:nvPicPr>
          <p:cNvPr id="228" name="Google Shape;228;p27"/>
          <p:cNvPicPr preferRelativeResize="0"/>
          <p:nvPr/>
        </p:nvPicPr>
        <p:blipFill>
          <a:blip r:embed="rId3">
            <a:alphaModFix/>
          </a:blip>
          <a:stretch>
            <a:fillRect/>
          </a:stretch>
        </p:blipFill>
        <p:spPr>
          <a:xfrm>
            <a:off x="1297500" y="1033475"/>
            <a:ext cx="6703500" cy="3928850"/>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2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AAA Nickel-Metal Hydride</a:t>
            </a:r>
            <a:endParaRPr/>
          </a:p>
        </p:txBody>
      </p:sp>
      <p:pic>
        <p:nvPicPr>
          <p:cNvPr id="234" name="Google Shape;234;p28"/>
          <p:cNvPicPr preferRelativeResize="0"/>
          <p:nvPr/>
        </p:nvPicPr>
        <p:blipFill>
          <a:blip r:embed="rId3">
            <a:alphaModFix/>
          </a:blip>
          <a:stretch>
            <a:fillRect/>
          </a:stretch>
        </p:blipFill>
        <p:spPr>
          <a:xfrm>
            <a:off x="239625" y="999875"/>
            <a:ext cx="5946025" cy="3960725"/>
          </a:xfrm>
          <a:prstGeom prst="rect">
            <a:avLst/>
          </a:prstGeom>
          <a:noFill/>
          <a:ln cap="flat" cmpd="sng" w="9525">
            <a:solidFill>
              <a:srgbClr val="000000"/>
            </a:solidFill>
            <a:prstDash val="solid"/>
            <a:round/>
            <a:headEnd len="sm" w="sm" type="none"/>
            <a:tailEnd len="sm" w="sm" type="none"/>
          </a:ln>
        </p:spPr>
      </p:pic>
      <p:sp>
        <p:nvSpPr>
          <p:cNvPr id="235" name="Google Shape;235;p28"/>
          <p:cNvSpPr txBox="1"/>
          <p:nvPr/>
        </p:nvSpPr>
        <p:spPr>
          <a:xfrm>
            <a:off x="6353725" y="1697675"/>
            <a:ext cx="2655900" cy="383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Times New Roman"/>
                <a:ea typeface="Times New Roman"/>
                <a:cs typeface="Times New Roman"/>
                <a:sym typeface="Times New Roman"/>
              </a:rPr>
              <a:t>The battery in 0° C condition under 1ohm load has output significantly less energy compared to other conditions under the same load.</a:t>
            </a:r>
            <a:endParaRPr sz="1800">
              <a:solidFill>
                <a:srgbClr val="FFFFFF"/>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2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AAA Lithium Ion</a:t>
            </a:r>
            <a:endParaRPr/>
          </a:p>
        </p:txBody>
      </p:sp>
      <p:pic>
        <p:nvPicPr>
          <p:cNvPr id="241" name="Google Shape;241;p29"/>
          <p:cNvPicPr preferRelativeResize="0"/>
          <p:nvPr/>
        </p:nvPicPr>
        <p:blipFill>
          <a:blip r:embed="rId3">
            <a:alphaModFix/>
          </a:blip>
          <a:stretch>
            <a:fillRect/>
          </a:stretch>
        </p:blipFill>
        <p:spPr>
          <a:xfrm>
            <a:off x="158900" y="1143150"/>
            <a:ext cx="5219925" cy="3806175"/>
          </a:xfrm>
          <a:prstGeom prst="rect">
            <a:avLst/>
          </a:prstGeom>
          <a:noFill/>
          <a:ln cap="flat" cmpd="sng" w="9525">
            <a:solidFill>
              <a:srgbClr val="000000"/>
            </a:solidFill>
            <a:prstDash val="solid"/>
            <a:round/>
            <a:headEnd len="sm" w="sm" type="none"/>
            <a:tailEnd len="sm" w="sm" type="none"/>
          </a:ln>
        </p:spPr>
      </p:pic>
      <p:sp>
        <p:nvSpPr>
          <p:cNvPr id="242" name="Google Shape;242;p29"/>
          <p:cNvSpPr txBox="1"/>
          <p:nvPr/>
        </p:nvSpPr>
        <p:spPr>
          <a:xfrm>
            <a:off x="5580525" y="1596850"/>
            <a:ext cx="3361800" cy="33018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lang="en" sz="1800">
                <a:solidFill>
                  <a:srgbClr val="FFFFFF"/>
                </a:solidFill>
                <a:latin typeface="Times New Roman"/>
                <a:ea typeface="Times New Roman"/>
                <a:cs typeface="Times New Roman"/>
                <a:sym typeface="Times New Roman"/>
              </a:rPr>
              <a:t>The lithium ion batteries have a unique behavior in that under 10ohms, they maintain an extremely steady voltage with only minor variations as opposed to decaying over time like the other batteries. </a:t>
            </a:r>
            <a:endParaRPr sz="1800">
              <a:solidFill>
                <a:srgbClr val="FFFFFF"/>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3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AAA Lithium Ion</a:t>
            </a:r>
            <a:endParaRPr/>
          </a:p>
        </p:txBody>
      </p:sp>
      <p:pic>
        <p:nvPicPr>
          <p:cNvPr id="248" name="Google Shape;248;p30"/>
          <p:cNvPicPr preferRelativeResize="0"/>
          <p:nvPr/>
        </p:nvPicPr>
        <p:blipFill>
          <a:blip r:embed="rId3">
            <a:alphaModFix/>
          </a:blip>
          <a:stretch>
            <a:fillRect/>
          </a:stretch>
        </p:blipFill>
        <p:spPr>
          <a:xfrm>
            <a:off x="192425" y="993600"/>
            <a:ext cx="5488950" cy="3927675"/>
          </a:xfrm>
          <a:prstGeom prst="rect">
            <a:avLst/>
          </a:prstGeom>
          <a:noFill/>
          <a:ln cap="flat" cmpd="sng" w="9525">
            <a:solidFill>
              <a:srgbClr val="000000"/>
            </a:solidFill>
            <a:prstDash val="solid"/>
            <a:round/>
            <a:headEnd len="sm" w="sm" type="none"/>
            <a:tailEnd len="sm" w="sm" type="none"/>
          </a:ln>
        </p:spPr>
      </p:pic>
      <p:sp>
        <p:nvSpPr>
          <p:cNvPr id="249" name="Google Shape;249;p30"/>
          <p:cNvSpPr txBox="1"/>
          <p:nvPr/>
        </p:nvSpPr>
        <p:spPr>
          <a:xfrm>
            <a:off x="5799050" y="1914450"/>
            <a:ext cx="3160200" cy="295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Times New Roman"/>
                <a:ea typeface="Times New Roman"/>
                <a:cs typeface="Times New Roman"/>
                <a:sym typeface="Times New Roman"/>
              </a:rPr>
              <a:t>These anomalies suggest that the internal circuitry of the lithium ion batteries cannot handle such a high discharge current.</a:t>
            </a:r>
            <a:endParaRPr sz="1800">
              <a:solidFill>
                <a:srgbClr val="FFFFFF"/>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3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AAA Lithium Ion</a:t>
            </a:r>
            <a:endParaRPr/>
          </a:p>
        </p:txBody>
      </p:sp>
      <p:pic>
        <p:nvPicPr>
          <p:cNvPr id="255" name="Google Shape;255;p31"/>
          <p:cNvPicPr preferRelativeResize="0"/>
          <p:nvPr/>
        </p:nvPicPr>
        <p:blipFill>
          <a:blip r:embed="rId3">
            <a:alphaModFix/>
          </a:blip>
          <a:stretch>
            <a:fillRect/>
          </a:stretch>
        </p:blipFill>
        <p:spPr>
          <a:xfrm>
            <a:off x="260538" y="1357513"/>
            <a:ext cx="8622925" cy="2428475"/>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Background/Intro</a:t>
            </a:r>
            <a:endParaRPr/>
          </a:p>
        </p:txBody>
      </p:sp>
      <p:sp>
        <p:nvSpPr>
          <p:cNvPr id="141" name="Google Shape;141;p14"/>
          <p:cNvSpPr txBox="1"/>
          <p:nvPr>
            <p:ph idx="1" type="body"/>
          </p:nvPr>
        </p:nvSpPr>
        <p:spPr>
          <a:xfrm>
            <a:off x="1052550" y="12145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lang="en" sz="1800">
                <a:solidFill>
                  <a:srgbClr val="FFFFFF"/>
                </a:solidFill>
              </a:rPr>
              <a:t>Goal:  </a:t>
            </a:r>
            <a:r>
              <a:rPr lang="en" sz="1800">
                <a:solidFill>
                  <a:srgbClr val="FFFFFF"/>
                </a:solidFill>
              </a:rPr>
              <a:t>analyze the effects of varying temperature and discharge current on the effective energy capacity of common AAA batteries</a:t>
            </a:r>
            <a:endParaRPr sz="1800">
              <a:solidFill>
                <a:srgbClr val="FFFFFF"/>
              </a:solidFill>
            </a:endParaRPr>
          </a:p>
          <a:p>
            <a:pPr indent="-342900" lvl="0" marL="457200" marR="457200" rtl="0" algn="l">
              <a:lnSpc>
                <a:spcPct val="100000"/>
              </a:lnSpc>
              <a:spcBef>
                <a:spcPts val="0"/>
              </a:spcBef>
              <a:spcAft>
                <a:spcPts val="0"/>
              </a:spcAft>
              <a:buClr>
                <a:srgbClr val="FFFFFF"/>
              </a:buClr>
              <a:buSzPts val="1800"/>
              <a:buChar char="●"/>
            </a:pPr>
            <a:r>
              <a:rPr lang="en" sz="1800">
                <a:solidFill>
                  <a:srgbClr val="FFFFFF"/>
                </a:solidFill>
              </a:rPr>
              <a:t>Batteries with different chemical compositions were considered, including alkaline (, nickel-metal hydride, lithium, and lithium ion</a:t>
            </a:r>
            <a:endParaRPr sz="1800">
              <a:solidFill>
                <a:srgbClr val="FFFFFF"/>
              </a:solidFill>
            </a:endParaRPr>
          </a:p>
          <a:p>
            <a:pPr indent="-342900" lvl="0" marL="457200" marR="457200" rtl="0" algn="l">
              <a:lnSpc>
                <a:spcPct val="100000"/>
              </a:lnSpc>
              <a:spcBef>
                <a:spcPts val="0"/>
              </a:spcBef>
              <a:spcAft>
                <a:spcPts val="0"/>
              </a:spcAft>
              <a:buClr>
                <a:srgbClr val="FFFFFF"/>
              </a:buClr>
              <a:buSzPts val="1800"/>
              <a:buChar char="●"/>
            </a:pPr>
            <a:r>
              <a:rPr lang="en" sz="1800">
                <a:solidFill>
                  <a:srgbClr val="FFFFFF"/>
                </a:solidFill>
              </a:rPr>
              <a:t>Used an ATmega2560 microcontroller chip on an Arduino Mega 2560 board</a:t>
            </a:r>
            <a:endParaRPr sz="1800">
              <a:solidFill>
                <a:srgbClr val="FFFFFF"/>
              </a:solidFill>
            </a:endParaRPr>
          </a:p>
          <a:p>
            <a:pPr indent="-342900" lvl="1" marL="914400" marR="457200" rtl="0" algn="l">
              <a:lnSpc>
                <a:spcPct val="100000"/>
              </a:lnSpc>
              <a:spcBef>
                <a:spcPts val="0"/>
              </a:spcBef>
              <a:spcAft>
                <a:spcPts val="0"/>
              </a:spcAft>
              <a:buClr>
                <a:srgbClr val="FFFFFF"/>
              </a:buClr>
              <a:buSzPts val="1800"/>
              <a:buChar char="○"/>
            </a:pPr>
            <a:r>
              <a:rPr lang="en" sz="1800">
                <a:solidFill>
                  <a:srgbClr val="FFFFFF"/>
                </a:solidFill>
              </a:rPr>
              <a:t>Interfaced with a collection of sensors </a:t>
            </a:r>
            <a:endParaRPr sz="1800">
              <a:solidFill>
                <a:srgbClr val="FFFFFF"/>
              </a:solidFill>
            </a:endParaRPr>
          </a:p>
          <a:p>
            <a:pPr indent="-342900" lvl="0" marL="457200" marR="457200" rtl="0" algn="l">
              <a:lnSpc>
                <a:spcPct val="100000"/>
              </a:lnSpc>
              <a:spcBef>
                <a:spcPts val="0"/>
              </a:spcBef>
              <a:spcAft>
                <a:spcPts val="0"/>
              </a:spcAft>
              <a:buClr>
                <a:srgbClr val="FFFFFF"/>
              </a:buClr>
              <a:buSzPts val="1800"/>
              <a:buChar char="●"/>
            </a:pPr>
            <a:r>
              <a:rPr lang="en" sz="1800">
                <a:solidFill>
                  <a:srgbClr val="FFFFFF"/>
                </a:solidFill>
              </a:rPr>
              <a:t>Mapping voltage over time under various conditions (temperature, discharge current)</a:t>
            </a:r>
            <a:endParaRPr sz="1800">
              <a:solidFill>
                <a:srgbClr val="FFFFFF"/>
              </a:solidFill>
            </a:endParaRPr>
          </a:p>
          <a:p>
            <a:pPr indent="0" lvl="0" marL="457200" marR="457200" rtl="0" algn="l">
              <a:lnSpc>
                <a:spcPct val="100000"/>
              </a:lnSpc>
              <a:spcBef>
                <a:spcPts val="0"/>
              </a:spcBef>
              <a:spcAft>
                <a:spcPts val="0"/>
              </a:spcAft>
              <a:buNone/>
            </a:pPr>
            <a:r>
              <a:t/>
            </a:r>
            <a:endParaRPr sz="1300">
              <a:solidFill>
                <a:srgbClr val="FFFFFF"/>
              </a:solidFill>
            </a:endParaRPr>
          </a:p>
        </p:txBody>
      </p:sp>
      <p:pic>
        <p:nvPicPr>
          <p:cNvPr id="142" name="Google Shape;142;p14"/>
          <p:cNvPicPr preferRelativeResize="0"/>
          <p:nvPr/>
        </p:nvPicPr>
        <p:blipFill rotWithShape="1">
          <a:blip r:embed="rId3">
            <a:alphaModFix/>
          </a:blip>
          <a:srcRect b="37041" l="15112" r="27074" t="33045"/>
          <a:stretch/>
        </p:blipFill>
        <p:spPr>
          <a:xfrm>
            <a:off x="7338175" y="3200879"/>
            <a:ext cx="1805825" cy="1942621"/>
          </a:xfrm>
          <a:prstGeom prst="rect">
            <a:avLst/>
          </a:prstGeom>
          <a:noFill/>
          <a:ln cap="flat" cmpd="sng" w="12700">
            <a:solidFill>
              <a:srgbClr val="000000"/>
            </a:solidFill>
            <a:prstDash val="solid"/>
            <a:miter lim="8000"/>
            <a:headEnd len="sm" w="sm" type="none"/>
            <a:tailEnd len="sm" w="sm" type="none"/>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3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AAA Lithium Ion</a:t>
            </a:r>
            <a:endParaRPr/>
          </a:p>
        </p:txBody>
      </p:sp>
      <p:pic>
        <p:nvPicPr>
          <p:cNvPr id="261" name="Google Shape;261;p32"/>
          <p:cNvPicPr preferRelativeResize="0"/>
          <p:nvPr/>
        </p:nvPicPr>
        <p:blipFill>
          <a:blip r:embed="rId3">
            <a:alphaModFix/>
          </a:blip>
          <a:stretch>
            <a:fillRect/>
          </a:stretch>
        </p:blipFill>
        <p:spPr>
          <a:xfrm>
            <a:off x="203447" y="1044014"/>
            <a:ext cx="5780501" cy="3866475"/>
          </a:xfrm>
          <a:prstGeom prst="rect">
            <a:avLst/>
          </a:prstGeom>
          <a:noFill/>
          <a:ln cap="flat" cmpd="sng" w="9525">
            <a:solidFill>
              <a:srgbClr val="000000"/>
            </a:solidFill>
            <a:prstDash val="solid"/>
            <a:round/>
            <a:headEnd len="sm" w="sm" type="none"/>
            <a:tailEnd len="sm" w="sm" type="none"/>
          </a:ln>
        </p:spPr>
      </p:pic>
      <p:sp>
        <p:nvSpPr>
          <p:cNvPr id="262" name="Google Shape;262;p32"/>
          <p:cNvSpPr txBox="1"/>
          <p:nvPr/>
        </p:nvSpPr>
        <p:spPr>
          <a:xfrm>
            <a:off x="6118400" y="2185150"/>
            <a:ext cx="2907900" cy="272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Times New Roman"/>
                <a:ea typeface="Times New Roman"/>
                <a:cs typeface="Times New Roman"/>
                <a:sym typeface="Times New Roman"/>
              </a:rPr>
              <a:t>The curves of 1 ohm load are steeper than the curves of 10 ohm load.</a:t>
            </a:r>
            <a:endParaRPr sz="1800">
              <a:solidFill>
                <a:srgbClr val="FFFFFF"/>
              </a:solidFill>
              <a:latin typeface="Times New Roman"/>
              <a:ea typeface="Times New Roman"/>
              <a:cs typeface="Times New Roman"/>
              <a:sym typeface="Times New Roman"/>
            </a:endParaRPr>
          </a:p>
          <a:p>
            <a:pPr indent="457200" lvl="0" marL="0" rtl="0" algn="l">
              <a:spcBef>
                <a:spcPts val="0"/>
              </a:spcBef>
              <a:spcAft>
                <a:spcPts val="0"/>
              </a:spcAft>
              <a:buNone/>
            </a:pPr>
            <a:r>
              <a:t/>
            </a:r>
            <a:endParaRPr sz="1800">
              <a:solidFill>
                <a:srgbClr val="FFFFFF"/>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33"/>
          <p:cNvSpPr txBox="1"/>
          <p:nvPr>
            <p:ph type="title"/>
          </p:nvPr>
        </p:nvSpPr>
        <p:spPr>
          <a:xfrm>
            <a:off x="1563200" y="4105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Times New Roman"/>
                <a:ea typeface="Times New Roman"/>
                <a:cs typeface="Times New Roman"/>
                <a:sym typeface="Times New Roman"/>
              </a:rPr>
              <a:t>Lithium Coin Cell</a:t>
            </a:r>
            <a:endParaRPr sz="3000">
              <a:solidFill>
                <a:srgbClr val="FFFFFF"/>
              </a:solidFill>
            </a:endParaRPr>
          </a:p>
        </p:txBody>
      </p:sp>
      <p:pic>
        <p:nvPicPr>
          <p:cNvPr id="268" name="Google Shape;268;p33"/>
          <p:cNvPicPr preferRelativeResize="0"/>
          <p:nvPr/>
        </p:nvPicPr>
        <p:blipFill rotWithShape="1">
          <a:blip r:embed="rId3">
            <a:alphaModFix/>
          </a:blip>
          <a:srcRect b="0" l="6988" r="5873" t="0"/>
          <a:stretch/>
        </p:blipFill>
        <p:spPr>
          <a:xfrm>
            <a:off x="235325" y="1391900"/>
            <a:ext cx="8673375" cy="34994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34"/>
          <p:cNvSpPr txBox="1"/>
          <p:nvPr>
            <p:ph type="title"/>
          </p:nvPr>
        </p:nvSpPr>
        <p:spPr>
          <a:xfrm>
            <a:off x="1563200" y="259250"/>
            <a:ext cx="7038900" cy="59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Times New Roman"/>
                <a:ea typeface="Times New Roman"/>
                <a:cs typeface="Times New Roman"/>
                <a:sym typeface="Times New Roman"/>
              </a:rPr>
              <a:t>Battery temperature:</a:t>
            </a:r>
            <a:endParaRPr sz="3000">
              <a:solidFill>
                <a:srgbClr val="FFFFFF"/>
              </a:solidFill>
            </a:endParaRPr>
          </a:p>
        </p:txBody>
      </p:sp>
      <p:pic>
        <p:nvPicPr>
          <p:cNvPr id="274" name="Google Shape;274;p34"/>
          <p:cNvPicPr preferRelativeResize="0"/>
          <p:nvPr/>
        </p:nvPicPr>
        <p:blipFill>
          <a:blip r:embed="rId3">
            <a:alphaModFix/>
          </a:blip>
          <a:stretch>
            <a:fillRect/>
          </a:stretch>
        </p:blipFill>
        <p:spPr>
          <a:xfrm>
            <a:off x="1126200" y="941300"/>
            <a:ext cx="6622674" cy="40509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3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Discussion</a:t>
            </a:r>
            <a:endParaRPr/>
          </a:p>
        </p:txBody>
      </p:sp>
      <p:sp>
        <p:nvSpPr>
          <p:cNvPr id="280" name="Google Shape;280;p35"/>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The values of the ‘total energy output’ found by taking an area integral of our voltage graphs until V = 0.8 can be found below</a:t>
            </a:r>
            <a:endParaRPr/>
          </a:p>
          <a:p>
            <a:pPr indent="-298450" lvl="1" marL="914400" rtl="0" algn="l">
              <a:spcBef>
                <a:spcPts val="0"/>
              </a:spcBef>
              <a:spcAft>
                <a:spcPts val="0"/>
              </a:spcAft>
              <a:buSzPts val="1100"/>
              <a:buChar char="○"/>
            </a:pPr>
            <a:r>
              <a:rPr lang="en"/>
              <a:t>10 Ohm data consistently led to higher values of energy output → discharge current has an effect</a:t>
            </a:r>
            <a:endParaRPr/>
          </a:p>
          <a:p>
            <a:pPr indent="-298450" lvl="2" marL="1371600" rtl="0" algn="l">
              <a:spcBef>
                <a:spcPts val="0"/>
              </a:spcBef>
              <a:spcAft>
                <a:spcPts val="0"/>
              </a:spcAft>
              <a:buSzPts val="1100"/>
              <a:buChar char="■"/>
            </a:pPr>
            <a:r>
              <a:rPr lang="en"/>
              <a:t>@ 1 ohm, the current is too high and leads to unstable and ‘worse’ battery performance </a:t>
            </a:r>
            <a:endParaRPr/>
          </a:p>
          <a:p>
            <a:pPr indent="-298450" lvl="1" marL="914400" rtl="0" algn="l">
              <a:spcBef>
                <a:spcPts val="0"/>
              </a:spcBef>
              <a:spcAft>
                <a:spcPts val="0"/>
              </a:spcAft>
              <a:buSzPts val="1100"/>
              <a:buChar char="○"/>
            </a:pPr>
            <a:r>
              <a:rPr lang="en"/>
              <a:t>Cold data consistently led to significant lower values of energy output </a:t>
            </a:r>
            <a:endParaRPr/>
          </a:p>
          <a:p>
            <a:pPr indent="-298450" lvl="2" marL="1371600" rtl="0" algn="l">
              <a:spcBef>
                <a:spcPts val="0"/>
              </a:spcBef>
              <a:spcAft>
                <a:spcPts val="0"/>
              </a:spcAft>
              <a:buSzPts val="1100"/>
              <a:buChar char="■"/>
            </a:pPr>
            <a:r>
              <a:rPr lang="en"/>
              <a:t>Interestingly, hot environment leads to larger energy output but often less significant.</a:t>
            </a:r>
            <a:endParaRPr/>
          </a:p>
          <a:p>
            <a:pPr indent="-298450" lvl="2" marL="1371600" rtl="0" algn="l">
              <a:spcBef>
                <a:spcPts val="0"/>
              </a:spcBef>
              <a:spcAft>
                <a:spcPts val="0"/>
              </a:spcAft>
              <a:buSzPts val="1100"/>
              <a:buChar char="■"/>
            </a:pPr>
            <a:r>
              <a:rPr lang="en"/>
              <a:t>→ Deviation to cold environment has a more distinct effect on effective energy capacity than deviation to hot environment.</a:t>
            </a:r>
            <a:endParaRPr/>
          </a:p>
        </p:txBody>
      </p:sp>
      <p:pic>
        <p:nvPicPr>
          <p:cNvPr id="281" name="Google Shape;281;p35"/>
          <p:cNvPicPr preferRelativeResize="0"/>
          <p:nvPr/>
        </p:nvPicPr>
        <p:blipFill>
          <a:blip r:embed="rId3">
            <a:alphaModFix/>
          </a:blip>
          <a:stretch>
            <a:fillRect/>
          </a:stretch>
        </p:blipFill>
        <p:spPr>
          <a:xfrm>
            <a:off x="1423725" y="3227050"/>
            <a:ext cx="6296525" cy="16105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3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AAA Battery Voltages at 0°C</a:t>
            </a:r>
            <a:endParaRPr/>
          </a:p>
        </p:txBody>
      </p:sp>
      <p:pic>
        <p:nvPicPr>
          <p:cNvPr id="287" name="Google Shape;287;p36"/>
          <p:cNvPicPr preferRelativeResize="0"/>
          <p:nvPr/>
        </p:nvPicPr>
        <p:blipFill>
          <a:blip r:embed="rId3">
            <a:alphaModFix/>
          </a:blip>
          <a:stretch>
            <a:fillRect/>
          </a:stretch>
        </p:blipFill>
        <p:spPr>
          <a:xfrm>
            <a:off x="371150" y="1722050"/>
            <a:ext cx="4365416" cy="3164375"/>
          </a:xfrm>
          <a:prstGeom prst="rect">
            <a:avLst/>
          </a:prstGeom>
          <a:noFill/>
          <a:ln>
            <a:noFill/>
          </a:ln>
        </p:spPr>
      </p:pic>
      <p:pic>
        <p:nvPicPr>
          <p:cNvPr id="288" name="Google Shape;288;p36"/>
          <p:cNvPicPr preferRelativeResize="0"/>
          <p:nvPr/>
        </p:nvPicPr>
        <p:blipFill>
          <a:blip r:embed="rId4">
            <a:alphaModFix/>
          </a:blip>
          <a:stretch>
            <a:fillRect/>
          </a:stretch>
        </p:blipFill>
        <p:spPr>
          <a:xfrm>
            <a:off x="4407452" y="1722050"/>
            <a:ext cx="4365398" cy="31643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3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AAA Battery Voltages at 25°C</a:t>
            </a:r>
            <a:endParaRPr/>
          </a:p>
        </p:txBody>
      </p:sp>
      <p:pic>
        <p:nvPicPr>
          <p:cNvPr id="294" name="Google Shape;294;p37"/>
          <p:cNvPicPr preferRelativeResize="0"/>
          <p:nvPr/>
        </p:nvPicPr>
        <p:blipFill>
          <a:blip r:embed="rId3">
            <a:alphaModFix/>
          </a:blip>
          <a:stretch>
            <a:fillRect/>
          </a:stretch>
        </p:blipFill>
        <p:spPr>
          <a:xfrm>
            <a:off x="414183" y="1620100"/>
            <a:ext cx="4316867" cy="3237650"/>
          </a:xfrm>
          <a:prstGeom prst="rect">
            <a:avLst/>
          </a:prstGeom>
          <a:noFill/>
          <a:ln>
            <a:noFill/>
          </a:ln>
        </p:spPr>
      </p:pic>
      <p:pic>
        <p:nvPicPr>
          <p:cNvPr id="295" name="Google Shape;295;p37"/>
          <p:cNvPicPr preferRelativeResize="0"/>
          <p:nvPr/>
        </p:nvPicPr>
        <p:blipFill>
          <a:blip r:embed="rId4">
            <a:alphaModFix/>
          </a:blip>
          <a:stretch>
            <a:fillRect/>
          </a:stretch>
        </p:blipFill>
        <p:spPr>
          <a:xfrm>
            <a:off x="4407100" y="1620100"/>
            <a:ext cx="4316875" cy="32376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Google Shape;300;p3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AAA Battery Voltages at 50°C</a:t>
            </a:r>
            <a:endParaRPr/>
          </a:p>
        </p:txBody>
      </p:sp>
      <p:pic>
        <p:nvPicPr>
          <p:cNvPr id="301" name="Google Shape;301;p38"/>
          <p:cNvPicPr preferRelativeResize="0"/>
          <p:nvPr/>
        </p:nvPicPr>
        <p:blipFill>
          <a:blip r:embed="rId3">
            <a:alphaModFix/>
          </a:blip>
          <a:stretch>
            <a:fillRect/>
          </a:stretch>
        </p:blipFill>
        <p:spPr>
          <a:xfrm>
            <a:off x="396725" y="1495475"/>
            <a:ext cx="4355125" cy="3266350"/>
          </a:xfrm>
          <a:prstGeom prst="rect">
            <a:avLst/>
          </a:prstGeom>
          <a:noFill/>
          <a:ln>
            <a:noFill/>
          </a:ln>
        </p:spPr>
      </p:pic>
      <p:pic>
        <p:nvPicPr>
          <p:cNvPr id="302" name="Google Shape;302;p38"/>
          <p:cNvPicPr preferRelativeResize="0"/>
          <p:nvPr/>
        </p:nvPicPr>
        <p:blipFill>
          <a:blip r:embed="rId4">
            <a:alphaModFix/>
          </a:blip>
          <a:stretch>
            <a:fillRect/>
          </a:stretch>
        </p:blipFill>
        <p:spPr>
          <a:xfrm>
            <a:off x="4392150" y="1495475"/>
            <a:ext cx="4355125" cy="326634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3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Coin Cell Batteries</a:t>
            </a:r>
            <a:endParaRPr/>
          </a:p>
        </p:txBody>
      </p:sp>
      <p:sp>
        <p:nvSpPr>
          <p:cNvPr id="308" name="Google Shape;308;p39"/>
          <p:cNvSpPr txBox="1"/>
          <p:nvPr>
            <p:ph idx="1" type="body"/>
          </p:nvPr>
        </p:nvSpPr>
        <p:spPr>
          <a:xfrm>
            <a:off x="1297500" y="1567550"/>
            <a:ext cx="7038900" cy="29112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Coin cell data unusable </a:t>
            </a:r>
            <a:endParaRPr sz="1800"/>
          </a:p>
          <a:p>
            <a:pPr indent="-342900" lvl="1" marL="914400" rtl="0" algn="l">
              <a:spcBef>
                <a:spcPts val="0"/>
              </a:spcBef>
              <a:spcAft>
                <a:spcPts val="0"/>
              </a:spcAft>
              <a:buSzPts val="1800"/>
              <a:buChar char="○"/>
            </a:pPr>
            <a:r>
              <a:rPr lang="en" sz="1800"/>
              <a:t>Our circuits drew too much current → made the coin cell batteries unstable</a:t>
            </a:r>
            <a:endParaRPr sz="1800"/>
          </a:p>
          <a:p>
            <a:pPr indent="-342900" lvl="0" marL="457200" rtl="0" algn="l">
              <a:spcBef>
                <a:spcPts val="0"/>
              </a:spcBef>
              <a:spcAft>
                <a:spcPts val="0"/>
              </a:spcAft>
              <a:buSzPts val="1800"/>
              <a:buChar char="●"/>
            </a:pPr>
            <a:r>
              <a:rPr lang="en" sz="1800"/>
              <a:t>Internal circuitry of batteries and battery structure made the Lithium-ION battery behaves </a:t>
            </a:r>
            <a:r>
              <a:rPr lang="en" sz="1800"/>
              <a:t>weirdly by oscillating from</a:t>
            </a:r>
            <a:r>
              <a:rPr lang="en" sz="1800"/>
              <a:t> 0 to maximum volts.</a:t>
            </a:r>
            <a:endParaRPr sz="1800"/>
          </a:p>
          <a:p>
            <a:pPr indent="-342900" lvl="0" marL="457200" rtl="0" algn="l">
              <a:spcBef>
                <a:spcPts val="0"/>
              </a:spcBef>
              <a:spcAft>
                <a:spcPts val="0"/>
              </a:spcAft>
              <a:buSzPts val="1800"/>
              <a:buChar char="●"/>
            </a:pPr>
            <a:r>
              <a:rPr lang="en" sz="1800"/>
              <a:t>Extra heat made by resistances made the temperature unstable, especially under cold environment. </a:t>
            </a:r>
            <a:endParaRPr sz="1800"/>
          </a:p>
          <a:p>
            <a:pPr indent="0" lvl="0" marL="457200" rtl="0" algn="just">
              <a:lnSpc>
                <a:spcPct val="100000"/>
              </a:lnSpc>
              <a:spcBef>
                <a:spcPts val="160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4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Conclusions</a:t>
            </a:r>
            <a:endParaRPr/>
          </a:p>
        </p:txBody>
      </p:sp>
      <p:sp>
        <p:nvSpPr>
          <p:cNvPr id="314" name="Google Shape;314;p40"/>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t/>
            </a:r>
            <a:endParaRPr sz="1400">
              <a:solidFill>
                <a:srgbClr val="FFFFFF"/>
              </a:solidFill>
              <a:latin typeface="Times New Roman"/>
              <a:ea typeface="Times New Roman"/>
              <a:cs typeface="Times New Roman"/>
              <a:sym typeface="Times New Roman"/>
            </a:endParaRPr>
          </a:p>
          <a:p>
            <a:pPr indent="0" lvl="0" marL="0" rtl="0" algn="just">
              <a:lnSpc>
                <a:spcPct val="100000"/>
              </a:lnSpc>
              <a:spcBef>
                <a:spcPts val="0"/>
              </a:spcBef>
              <a:spcAft>
                <a:spcPts val="0"/>
              </a:spcAft>
              <a:buNone/>
            </a:pPr>
            <a:r>
              <a:t/>
            </a:r>
            <a:endParaRPr sz="1800">
              <a:solidFill>
                <a:srgbClr val="FFFFFF"/>
              </a:solidFill>
              <a:latin typeface="Times New Roman"/>
              <a:ea typeface="Times New Roman"/>
              <a:cs typeface="Times New Roman"/>
              <a:sym typeface="Times New Roman"/>
            </a:endParaRPr>
          </a:p>
          <a:p>
            <a:pPr indent="0" lvl="0" marL="0" rtl="0" algn="just">
              <a:lnSpc>
                <a:spcPct val="100000"/>
              </a:lnSpc>
              <a:spcBef>
                <a:spcPts val="0"/>
              </a:spcBef>
              <a:spcAft>
                <a:spcPts val="0"/>
              </a:spcAft>
              <a:buNone/>
            </a:pPr>
            <a:r>
              <a:rPr lang="en" sz="1800">
                <a:solidFill>
                  <a:srgbClr val="FFFFFF"/>
                </a:solidFill>
                <a:latin typeface="Times New Roman"/>
                <a:ea typeface="Times New Roman"/>
                <a:cs typeface="Times New Roman"/>
                <a:sym typeface="Times New Roman"/>
              </a:rPr>
              <a:t>The effect of current:</a:t>
            </a:r>
            <a:endParaRPr sz="1800">
              <a:solidFill>
                <a:srgbClr val="FFFFFF"/>
              </a:solidFill>
              <a:latin typeface="Times New Roman"/>
              <a:ea typeface="Times New Roman"/>
              <a:cs typeface="Times New Roman"/>
              <a:sym typeface="Times New Roman"/>
            </a:endParaRPr>
          </a:p>
          <a:p>
            <a:pPr indent="0" lvl="0" marL="0" rtl="0" algn="just">
              <a:lnSpc>
                <a:spcPct val="100000"/>
              </a:lnSpc>
              <a:spcBef>
                <a:spcPts val="0"/>
              </a:spcBef>
              <a:spcAft>
                <a:spcPts val="0"/>
              </a:spcAft>
              <a:buNone/>
            </a:pPr>
            <a:r>
              <a:t/>
            </a:r>
            <a:endParaRPr sz="1800">
              <a:solidFill>
                <a:srgbClr val="FFFFFF"/>
              </a:solidFill>
              <a:latin typeface="Times New Roman"/>
              <a:ea typeface="Times New Roman"/>
              <a:cs typeface="Times New Roman"/>
              <a:sym typeface="Times New Roman"/>
            </a:endParaRPr>
          </a:p>
          <a:p>
            <a:pPr indent="-317500" lvl="0" marL="457200" rtl="0" algn="just">
              <a:lnSpc>
                <a:spcPct val="100000"/>
              </a:lnSpc>
              <a:spcBef>
                <a:spcPts val="0"/>
              </a:spcBef>
              <a:spcAft>
                <a:spcPts val="0"/>
              </a:spcAft>
              <a:buClr>
                <a:srgbClr val="FFFFFF"/>
              </a:buClr>
              <a:buSzPts val="1400"/>
              <a:buFont typeface="Times New Roman"/>
              <a:buChar char="●"/>
            </a:pPr>
            <a:r>
              <a:rPr lang="en" sz="1400">
                <a:solidFill>
                  <a:srgbClr val="FFFFFF"/>
                </a:solidFill>
                <a:latin typeface="Times New Roman"/>
                <a:ea typeface="Times New Roman"/>
                <a:cs typeface="Times New Roman"/>
                <a:sym typeface="Times New Roman"/>
              </a:rPr>
              <a:t>Larger discharge currents consistently led to a lower measurable, starting voltage and faster overall drain. Less energy is outputted in our defined functional range of voltage.</a:t>
            </a:r>
            <a:endParaRPr sz="1400">
              <a:solidFill>
                <a:srgbClr val="FFFFFF"/>
              </a:solidFill>
              <a:latin typeface="Times New Roman"/>
              <a:ea typeface="Times New Roman"/>
              <a:cs typeface="Times New Roman"/>
              <a:sym typeface="Times New Roman"/>
            </a:endParaRPr>
          </a:p>
          <a:p>
            <a:pPr indent="-317500" lvl="0" marL="457200" rtl="0" algn="just">
              <a:lnSpc>
                <a:spcPct val="100000"/>
              </a:lnSpc>
              <a:spcBef>
                <a:spcPts val="0"/>
              </a:spcBef>
              <a:spcAft>
                <a:spcPts val="0"/>
              </a:spcAft>
              <a:buClr>
                <a:srgbClr val="FFFFFF"/>
              </a:buClr>
              <a:buSzPts val="1400"/>
              <a:buFont typeface="Times New Roman"/>
              <a:buChar char="●"/>
            </a:pPr>
            <a:r>
              <a:rPr lang="en" sz="1400">
                <a:solidFill>
                  <a:srgbClr val="FFFFFF"/>
                </a:solidFill>
                <a:latin typeface="Times New Roman"/>
                <a:ea typeface="Times New Roman"/>
                <a:cs typeface="Times New Roman"/>
                <a:sym typeface="Times New Roman"/>
              </a:rPr>
              <a:t>Higher resistance would lead to a lower overall current draw and this would provide more optimal performance and efficiency as long as current draw is not too low. </a:t>
            </a:r>
            <a:endParaRPr sz="1200">
              <a:solidFill>
                <a:srgbClr val="000000"/>
              </a:solidFill>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Google Shape;319;p4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Conclusions</a:t>
            </a:r>
            <a:endParaRPr/>
          </a:p>
        </p:txBody>
      </p:sp>
      <p:sp>
        <p:nvSpPr>
          <p:cNvPr id="320" name="Google Shape;320;p41"/>
          <p:cNvSpPr txBox="1"/>
          <p:nvPr>
            <p:ph idx="1" type="body"/>
          </p:nvPr>
        </p:nvSpPr>
        <p:spPr>
          <a:xfrm>
            <a:off x="1179825" y="1567550"/>
            <a:ext cx="7038900" cy="29112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en" sz="1800">
                <a:solidFill>
                  <a:srgbClr val="FFFFFF"/>
                </a:solidFill>
                <a:latin typeface="Times New Roman"/>
                <a:ea typeface="Times New Roman"/>
                <a:cs typeface="Times New Roman"/>
                <a:sym typeface="Times New Roman"/>
              </a:rPr>
              <a:t>The effect of Temperature:</a:t>
            </a:r>
            <a:endParaRPr sz="1800">
              <a:solidFill>
                <a:srgbClr val="FFFFFF"/>
              </a:solidFill>
              <a:latin typeface="Times New Roman"/>
              <a:ea typeface="Times New Roman"/>
              <a:cs typeface="Times New Roman"/>
              <a:sym typeface="Times New Roman"/>
            </a:endParaRPr>
          </a:p>
          <a:p>
            <a:pPr indent="0" lvl="0" marL="0" rtl="0" algn="just">
              <a:lnSpc>
                <a:spcPct val="100000"/>
              </a:lnSpc>
              <a:spcBef>
                <a:spcPts val="0"/>
              </a:spcBef>
              <a:spcAft>
                <a:spcPts val="0"/>
              </a:spcAft>
              <a:buNone/>
            </a:pPr>
            <a:r>
              <a:t/>
            </a:r>
            <a:endParaRPr sz="1400">
              <a:solidFill>
                <a:srgbClr val="FFFFFF"/>
              </a:solidFill>
              <a:latin typeface="Times New Roman"/>
              <a:ea typeface="Times New Roman"/>
              <a:cs typeface="Times New Roman"/>
              <a:sym typeface="Times New Roman"/>
            </a:endParaRPr>
          </a:p>
          <a:p>
            <a:pPr indent="-317500" lvl="0" marL="457200" rtl="0" algn="just">
              <a:lnSpc>
                <a:spcPct val="100000"/>
              </a:lnSpc>
              <a:spcBef>
                <a:spcPts val="0"/>
              </a:spcBef>
              <a:spcAft>
                <a:spcPts val="0"/>
              </a:spcAft>
              <a:buClr>
                <a:srgbClr val="FFFFFF"/>
              </a:buClr>
              <a:buSzPts val="1400"/>
              <a:buFont typeface="Times New Roman"/>
              <a:buChar char="●"/>
            </a:pPr>
            <a:r>
              <a:rPr lang="en" sz="1400">
                <a:solidFill>
                  <a:srgbClr val="FFFFFF"/>
                </a:solidFill>
                <a:latin typeface="Times New Roman"/>
                <a:ea typeface="Times New Roman"/>
                <a:cs typeface="Times New Roman"/>
                <a:sym typeface="Times New Roman"/>
              </a:rPr>
              <a:t>In environments with lower temperature, the battery voltage drops faster and reaches lower voltage values much faster.</a:t>
            </a:r>
            <a:endParaRPr sz="1400">
              <a:solidFill>
                <a:srgbClr val="FFFFFF"/>
              </a:solidFill>
              <a:latin typeface="Times New Roman"/>
              <a:ea typeface="Times New Roman"/>
              <a:cs typeface="Times New Roman"/>
              <a:sym typeface="Times New Roman"/>
            </a:endParaRPr>
          </a:p>
          <a:p>
            <a:pPr indent="-317500" lvl="0" marL="457200" rtl="0" algn="just">
              <a:lnSpc>
                <a:spcPct val="100000"/>
              </a:lnSpc>
              <a:spcBef>
                <a:spcPts val="0"/>
              </a:spcBef>
              <a:spcAft>
                <a:spcPts val="0"/>
              </a:spcAft>
              <a:buClr>
                <a:srgbClr val="FFFFFF"/>
              </a:buClr>
              <a:buSzPts val="1400"/>
              <a:buFont typeface="Times New Roman"/>
              <a:buChar char="●"/>
            </a:pPr>
            <a:r>
              <a:rPr lang="en" sz="1400">
                <a:solidFill>
                  <a:srgbClr val="FFFFFF"/>
                </a:solidFill>
                <a:latin typeface="Times New Roman"/>
                <a:ea typeface="Times New Roman"/>
                <a:cs typeface="Times New Roman"/>
                <a:sym typeface="Times New Roman"/>
              </a:rPr>
              <a:t>For alkaline batteries, lower temperature results in the sooner occurrence of the sharp drop; for lithium primary batteries, on the other hand, lower temperature postpones the occurrence of sharp drop; for nickel-metal hydride batteries, the influence is not significant. </a:t>
            </a:r>
            <a:endParaRPr sz="1400">
              <a:solidFill>
                <a:srgbClr val="FFFFFF"/>
              </a:solidFill>
              <a:latin typeface="Times New Roman"/>
              <a:ea typeface="Times New Roman"/>
              <a:cs typeface="Times New Roman"/>
              <a:sym typeface="Times New Roman"/>
            </a:endParaRPr>
          </a:p>
          <a:p>
            <a:pPr indent="-317500" lvl="0" marL="457200" rtl="0" algn="just">
              <a:lnSpc>
                <a:spcPct val="100000"/>
              </a:lnSpc>
              <a:spcBef>
                <a:spcPts val="0"/>
              </a:spcBef>
              <a:spcAft>
                <a:spcPts val="0"/>
              </a:spcAft>
              <a:buClr>
                <a:srgbClr val="FFFFFF"/>
              </a:buClr>
              <a:buSzPts val="1400"/>
              <a:buFont typeface="Times New Roman"/>
              <a:buChar char="●"/>
            </a:pPr>
            <a:r>
              <a:rPr lang="en" sz="1400">
                <a:solidFill>
                  <a:srgbClr val="FFFFFF"/>
                </a:solidFill>
                <a:latin typeface="Times New Roman"/>
                <a:ea typeface="Times New Roman"/>
                <a:cs typeface="Times New Roman"/>
                <a:sym typeface="Times New Roman"/>
              </a:rPr>
              <a:t>The colder environment consistently led to lower total power outputted when compared with room temperature data.</a:t>
            </a:r>
            <a:endParaRPr sz="1400">
              <a:solidFill>
                <a:srgbClr val="FFFFFF"/>
              </a:solidFill>
              <a:latin typeface="Times New Roman"/>
              <a:ea typeface="Times New Roman"/>
              <a:cs typeface="Times New Roman"/>
              <a:sym typeface="Times New Roman"/>
            </a:endParaRPr>
          </a:p>
          <a:p>
            <a:pPr indent="-317500" lvl="0" marL="457200" rtl="0" algn="just">
              <a:lnSpc>
                <a:spcPct val="100000"/>
              </a:lnSpc>
              <a:spcBef>
                <a:spcPts val="0"/>
              </a:spcBef>
              <a:spcAft>
                <a:spcPts val="0"/>
              </a:spcAft>
              <a:buClr>
                <a:srgbClr val="FFFFFF"/>
              </a:buClr>
              <a:buSzPts val="1400"/>
              <a:buFont typeface="Times New Roman"/>
              <a:buChar char="●"/>
            </a:pPr>
            <a:r>
              <a:rPr lang="en" sz="1400">
                <a:latin typeface="Times New Roman"/>
                <a:ea typeface="Times New Roman"/>
                <a:cs typeface="Times New Roman"/>
                <a:sym typeface="Times New Roman"/>
              </a:rPr>
              <a:t>Overall, the data seems to suggest that inefficiencies are more significant at lower temperature conditions and further away from the manufacturer specified current draws.</a:t>
            </a:r>
            <a:endParaRPr sz="1400">
              <a:solidFill>
                <a:srgbClr val="FFFFFF"/>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1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Experimental Design</a:t>
            </a:r>
            <a:endParaRPr/>
          </a:p>
        </p:txBody>
      </p:sp>
      <p:sp>
        <p:nvSpPr>
          <p:cNvPr id="148" name="Google Shape;148;p15"/>
          <p:cNvSpPr txBox="1"/>
          <p:nvPr>
            <p:ph idx="1" type="body"/>
          </p:nvPr>
        </p:nvSpPr>
        <p:spPr>
          <a:xfrm>
            <a:off x="1179825" y="1307850"/>
            <a:ext cx="7038900" cy="2911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FFFFFF"/>
              </a:buClr>
              <a:buSzPts val="1400"/>
              <a:buChar char="●"/>
            </a:pPr>
            <a:r>
              <a:rPr lang="en" sz="1400">
                <a:solidFill>
                  <a:srgbClr val="FFFFFF"/>
                </a:solidFill>
              </a:rPr>
              <a:t>3 environments: cold (around 0</a:t>
            </a:r>
            <a:r>
              <a:rPr lang="en" sz="1400">
                <a:solidFill>
                  <a:srgbClr val="FFFFFF"/>
                </a:solidFill>
              </a:rPr>
              <a:t>° C), room temperature (~20° C), and hot (~50° C)</a:t>
            </a:r>
            <a:endParaRPr sz="1400">
              <a:solidFill>
                <a:srgbClr val="FFFFFF"/>
              </a:solidFill>
            </a:endParaRPr>
          </a:p>
          <a:p>
            <a:pPr indent="-304800" lvl="1" marL="914400" rtl="0" algn="l">
              <a:spcBef>
                <a:spcPts val="0"/>
              </a:spcBef>
              <a:spcAft>
                <a:spcPts val="0"/>
              </a:spcAft>
              <a:buClr>
                <a:srgbClr val="FFFFFF"/>
              </a:buClr>
              <a:buSzPts val="1200"/>
              <a:buChar char="○"/>
            </a:pPr>
            <a:r>
              <a:rPr lang="en" sz="1200">
                <a:solidFill>
                  <a:srgbClr val="FFFFFF"/>
                </a:solidFill>
              </a:rPr>
              <a:t>Each environment has two circuits (1 Ohm &amp; 10 Ohm)</a:t>
            </a:r>
            <a:endParaRPr sz="1200">
              <a:solidFill>
                <a:srgbClr val="FFFFFF"/>
              </a:solidFill>
            </a:endParaRPr>
          </a:p>
          <a:p>
            <a:pPr indent="-317500" lvl="0" marL="457200" rtl="0" algn="l">
              <a:spcBef>
                <a:spcPts val="0"/>
              </a:spcBef>
              <a:spcAft>
                <a:spcPts val="0"/>
              </a:spcAft>
              <a:buClr>
                <a:srgbClr val="FFFFFF"/>
              </a:buClr>
              <a:buSzPts val="1400"/>
              <a:buChar char="●"/>
            </a:pPr>
            <a:r>
              <a:rPr lang="en" sz="1400">
                <a:solidFill>
                  <a:srgbClr val="FFFFFF"/>
                </a:solidFill>
              </a:rPr>
              <a:t>Due to the need to place our batteries in a range of temperatures, we created sets of protoboards to house our batteries while data collection was taking place</a:t>
            </a:r>
            <a:endParaRPr sz="1400">
              <a:solidFill>
                <a:srgbClr val="FFFFFF"/>
              </a:solidFill>
            </a:endParaRPr>
          </a:p>
          <a:p>
            <a:pPr indent="-304800" lvl="1" marL="914400" rtl="0" algn="l">
              <a:spcBef>
                <a:spcPts val="0"/>
              </a:spcBef>
              <a:spcAft>
                <a:spcPts val="0"/>
              </a:spcAft>
              <a:buClr>
                <a:srgbClr val="FFFFFF"/>
              </a:buClr>
              <a:buSzPts val="1200"/>
              <a:buChar char="○"/>
            </a:pPr>
            <a:r>
              <a:rPr lang="en" sz="1200">
                <a:solidFill>
                  <a:srgbClr val="FFFFFF"/>
                </a:solidFill>
              </a:rPr>
              <a:t>Sometimes these would be submerged in cold/hot water so they were placed in ziploc bags</a:t>
            </a:r>
            <a:endParaRPr sz="1200">
              <a:solidFill>
                <a:srgbClr val="FFFFFF"/>
              </a:solidFill>
            </a:endParaRPr>
          </a:p>
          <a:p>
            <a:pPr indent="-317500" lvl="0" marL="457200" rtl="0" algn="l">
              <a:spcBef>
                <a:spcPts val="0"/>
              </a:spcBef>
              <a:spcAft>
                <a:spcPts val="0"/>
              </a:spcAft>
              <a:buClr>
                <a:srgbClr val="FFFFFF"/>
              </a:buClr>
              <a:buSzPts val="1400"/>
              <a:buChar char="●"/>
            </a:pPr>
            <a:r>
              <a:rPr lang="en" sz="1400">
                <a:solidFill>
                  <a:srgbClr val="FFFFFF"/>
                </a:solidFill>
              </a:rPr>
              <a:t>Batteries are usually no longer effective even before all charge is drained</a:t>
            </a:r>
            <a:endParaRPr sz="1400">
              <a:solidFill>
                <a:srgbClr val="FFFFFF"/>
              </a:solidFill>
            </a:endParaRPr>
          </a:p>
          <a:p>
            <a:pPr indent="-304800" lvl="1" marL="914400" rtl="0" algn="l">
              <a:spcBef>
                <a:spcPts val="0"/>
              </a:spcBef>
              <a:spcAft>
                <a:spcPts val="0"/>
              </a:spcAft>
              <a:buClr>
                <a:srgbClr val="FFFFFF"/>
              </a:buClr>
              <a:buSzPts val="1200"/>
              <a:buChar char="○"/>
            </a:pPr>
            <a:r>
              <a:rPr lang="en" sz="1200">
                <a:solidFill>
                  <a:srgbClr val="FFFFFF"/>
                </a:solidFill>
              </a:rPr>
              <a:t>For the purposes of this experiment, a battery was considered ‘dead’ @ 0.8V</a:t>
            </a:r>
            <a:endParaRPr sz="1200">
              <a:solidFill>
                <a:srgbClr val="FFFFFF"/>
              </a:solidFill>
            </a:endParaRPr>
          </a:p>
        </p:txBody>
      </p:sp>
      <p:pic>
        <p:nvPicPr>
          <p:cNvPr id="149" name="Google Shape;149;p15"/>
          <p:cNvPicPr preferRelativeResize="0"/>
          <p:nvPr/>
        </p:nvPicPr>
        <p:blipFill>
          <a:blip r:embed="rId3">
            <a:alphaModFix/>
          </a:blip>
          <a:stretch>
            <a:fillRect/>
          </a:stretch>
        </p:blipFill>
        <p:spPr>
          <a:xfrm>
            <a:off x="6824375" y="3248275"/>
            <a:ext cx="2319625" cy="1739700"/>
          </a:xfrm>
          <a:prstGeom prst="rect">
            <a:avLst/>
          </a:prstGeom>
          <a:noFill/>
          <a:ln cap="flat" cmpd="sng" w="9525">
            <a:solidFill>
              <a:srgbClr val="000000"/>
            </a:solidFill>
            <a:prstDash val="solid"/>
            <a:miter lim="8000"/>
            <a:headEnd len="sm" w="sm" type="none"/>
            <a:tailEnd len="sm" w="sm" type="none"/>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Google Shape;325;p4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326" name="Google Shape;326;p42"/>
          <p:cNvSpPr txBox="1"/>
          <p:nvPr>
            <p:ph idx="1" type="body"/>
          </p:nvPr>
        </p:nvSpPr>
        <p:spPr>
          <a:xfrm>
            <a:off x="723200" y="1567550"/>
            <a:ext cx="7875900" cy="2911200"/>
          </a:xfrm>
          <a:prstGeom prst="rect">
            <a:avLst/>
          </a:prstGeom>
          <a:noFill/>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solidFill>
                  <a:srgbClr val="FFFFFF"/>
                </a:solidFill>
                <a:latin typeface="Times New Roman"/>
                <a:ea typeface="Times New Roman"/>
                <a:cs typeface="Times New Roman"/>
                <a:sym typeface="Times New Roman"/>
              </a:rPr>
              <a:t>TMP36. (Analog Device). Retrieved April 01, 2020, from </a:t>
            </a:r>
            <a:r>
              <a:rPr lang="en" sz="1200">
                <a:solidFill>
                  <a:srgbClr val="FFFFFF"/>
                </a:solidFill>
                <a:uFill>
                  <a:noFill/>
                </a:uFill>
                <a:latin typeface="Times New Roman"/>
                <a:ea typeface="Times New Roman"/>
                <a:cs typeface="Times New Roman"/>
                <a:sym typeface="Times New Roman"/>
                <a:hlinkClick r:id="rId3"/>
              </a:rPr>
              <a:t>https://www.analog.com/en/products/tmp36.html</a:t>
            </a:r>
            <a:r>
              <a:rPr lang="en" sz="1200">
                <a:solidFill>
                  <a:srgbClr val="FFFFFF"/>
                </a:solidFill>
                <a:latin typeface="Times New Roman"/>
                <a:ea typeface="Times New Roman"/>
                <a:cs typeface="Times New Roman"/>
                <a:sym typeface="Times New Roman"/>
              </a:rPr>
              <a:t> </a:t>
            </a:r>
            <a:endParaRPr sz="1200">
              <a:solidFill>
                <a:srgbClr val="FFFFFF"/>
              </a:solidFill>
              <a:latin typeface="Times New Roman"/>
              <a:ea typeface="Times New Roman"/>
              <a:cs typeface="Times New Roman"/>
              <a:sym typeface="Times New Roman"/>
            </a:endParaRPr>
          </a:p>
          <a:p>
            <a:pPr indent="0" lvl="0" marL="0" rtl="0" algn="l">
              <a:lnSpc>
                <a:spcPct val="100000"/>
              </a:lnSpc>
              <a:spcBef>
                <a:spcPts val="1200"/>
              </a:spcBef>
              <a:spcAft>
                <a:spcPts val="0"/>
              </a:spcAft>
              <a:buNone/>
            </a:pPr>
            <a:r>
              <a:rPr lang="en" sz="1200">
                <a:solidFill>
                  <a:srgbClr val="FFFFFF"/>
                </a:solidFill>
                <a:latin typeface="Times New Roman"/>
                <a:ea typeface="Times New Roman"/>
                <a:cs typeface="Times New Roman"/>
                <a:sym typeface="Times New Roman"/>
              </a:rPr>
              <a:t>Digital Plug &amp; Play Infrared Thermometer in a TO-Can.” </a:t>
            </a:r>
            <a:r>
              <a:rPr i="1" lang="en" sz="1200">
                <a:solidFill>
                  <a:srgbClr val="FFFFFF"/>
                </a:solidFill>
                <a:latin typeface="Times New Roman"/>
                <a:ea typeface="Times New Roman"/>
                <a:cs typeface="Times New Roman"/>
                <a:sym typeface="Times New Roman"/>
              </a:rPr>
              <a:t>Melexis</a:t>
            </a:r>
            <a:r>
              <a:rPr lang="en" sz="1200">
                <a:solidFill>
                  <a:srgbClr val="FFFFFF"/>
                </a:solidFill>
                <a:latin typeface="Times New Roman"/>
                <a:ea typeface="Times New Roman"/>
                <a:cs typeface="Times New Roman"/>
                <a:sym typeface="Times New Roman"/>
              </a:rPr>
              <a:t>, </a:t>
            </a:r>
            <a:r>
              <a:rPr lang="en" sz="1200">
                <a:solidFill>
                  <a:srgbClr val="FFFFFF"/>
                </a:solidFill>
                <a:uFill>
                  <a:noFill/>
                </a:uFill>
                <a:latin typeface="Times New Roman"/>
                <a:ea typeface="Times New Roman"/>
                <a:cs typeface="Times New Roman"/>
                <a:sym typeface="Times New Roman"/>
                <a:hlinkClick r:id="rId4"/>
              </a:rPr>
              <a:t>www.melexis.com/en/product/mlx90614/digital-plug-play-infrared-thermometer-to-can</a:t>
            </a:r>
            <a:r>
              <a:rPr lang="en" sz="1200">
                <a:solidFill>
                  <a:srgbClr val="FFFFFF"/>
                </a:solidFill>
                <a:latin typeface="Times New Roman"/>
                <a:ea typeface="Times New Roman"/>
                <a:cs typeface="Times New Roman"/>
                <a:sym typeface="Times New Roman"/>
              </a:rPr>
              <a:t> </a:t>
            </a:r>
            <a:endParaRPr sz="1200">
              <a:solidFill>
                <a:srgbClr val="FFFFFF"/>
              </a:solidFill>
              <a:latin typeface="Times New Roman"/>
              <a:ea typeface="Times New Roman"/>
              <a:cs typeface="Times New Roman"/>
              <a:sym typeface="Times New Roman"/>
            </a:endParaRPr>
          </a:p>
          <a:p>
            <a:pPr indent="0" lvl="0" marL="0" rtl="0" algn="l">
              <a:lnSpc>
                <a:spcPct val="100000"/>
              </a:lnSpc>
              <a:spcBef>
                <a:spcPts val="1200"/>
              </a:spcBef>
              <a:spcAft>
                <a:spcPts val="0"/>
              </a:spcAft>
              <a:buNone/>
            </a:pPr>
            <a:r>
              <a:rPr lang="en" sz="1200">
                <a:solidFill>
                  <a:srgbClr val="FFFFFF"/>
                </a:solidFill>
                <a:latin typeface="Times New Roman"/>
                <a:ea typeface="Times New Roman"/>
                <a:cs typeface="Times New Roman"/>
                <a:sym typeface="Times New Roman"/>
              </a:rPr>
              <a:t>Rengi, Donna, and C. Wilborn. “What Is a Thermopile?” </a:t>
            </a:r>
            <a:r>
              <a:rPr i="1" lang="en" sz="1200">
                <a:solidFill>
                  <a:srgbClr val="FFFFFF"/>
                </a:solidFill>
                <a:latin typeface="Times New Roman"/>
                <a:ea typeface="Times New Roman"/>
                <a:cs typeface="Times New Roman"/>
                <a:sym typeface="Times New Roman"/>
              </a:rPr>
              <a:t>WiseGEEK</a:t>
            </a:r>
            <a:r>
              <a:rPr lang="en" sz="1200">
                <a:solidFill>
                  <a:srgbClr val="FFFFFF"/>
                </a:solidFill>
                <a:latin typeface="Times New Roman"/>
                <a:ea typeface="Times New Roman"/>
                <a:cs typeface="Times New Roman"/>
                <a:sym typeface="Times New Roman"/>
              </a:rPr>
              <a:t>, Conjecture Corporation, 22 Mar. 2020, </a:t>
            </a:r>
            <a:r>
              <a:rPr lang="en" sz="1200">
                <a:solidFill>
                  <a:srgbClr val="FFFFFF"/>
                </a:solidFill>
                <a:uFill>
                  <a:noFill/>
                </a:uFill>
                <a:latin typeface="Times New Roman"/>
                <a:ea typeface="Times New Roman"/>
                <a:cs typeface="Times New Roman"/>
                <a:sym typeface="Times New Roman"/>
                <a:hlinkClick r:id="rId5"/>
              </a:rPr>
              <a:t>www.wisegeek.com/what-is-a-thermopile.htm</a:t>
            </a:r>
            <a:r>
              <a:rPr lang="en" sz="1200">
                <a:solidFill>
                  <a:srgbClr val="FFFFFF"/>
                </a:solidFill>
                <a:latin typeface="Times New Roman"/>
                <a:ea typeface="Times New Roman"/>
                <a:cs typeface="Times New Roman"/>
                <a:sym typeface="Times New Roman"/>
              </a:rPr>
              <a:t> </a:t>
            </a:r>
            <a:endParaRPr sz="1200">
              <a:solidFill>
                <a:srgbClr val="FFFFFF"/>
              </a:solidFill>
              <a:latin typeface="Times New Roman"/>
              <a:ea typeface="Times New Roman"/>
              <a:cs typeface="Times New Roman"/>
              <a:sym typeface="Times New Roman"/>
            </a:endParaRPr>
          </a:p>
          <a:p>
            <a:pPr indent="0" lvl="0" marL="0" rtl="0" algn="l">
              <a:lnSpc>
                <a:spcPct val="100000"/>
              </a:lnSpc>
              <a:spcBef>
                <a:spcPts val="1200"/>
              </a:spcBef>
              <a:spcAft>
                <a:spcPts val="0"/>
              </a:spcAft>
              <a:buNone/>
            </a:pPr>
            <a:r>
              <a:rPr lang="en" sz="1200">
                <a:solidFill>
                  <a:srgbClr val="FFFFFF"/>
                </a:solidFill>
                <a:latin typeface="Times New Roman"/>
                <a:ea typeface="Times New Roman"/>
                <a:cs typeface="Times New Roman"/>
                <a:sym typeface="Times New Roman"/>
              </a:rPr>
              <a:t>Graham, Christopher Fox, and Lindsay D. “What Is the Seebeck Effect?” </a:t>
            </a:r>
            <a:r>
              <a:rPr i="1" lang="en" sz="1200">
                <a:solidFill>
                  <a:srgbClr val="FFFFFF"/>
                </a:solidFill>
                <a:latin typeface="Times New Roman"/>
                <a:ea typeface="Times New Roman"/>
                <a:cs typeface="Times New Roman"/>
                <a:sym typeface="Times New Roman"/>
              </a:rPr>
              <a:t>WiseGEEK</a:t>
            </a:r>
            <a:r>
              <a:rPr lang="en" sz="1200">
                <a:solidFill>
                  <a:srgbClr val="FFFFFF"/>
                </a:solidFill>
                <a:latin typeface="Times New Roman"/>
                <a:ea typeface="Times New Roman"/>
                <a:cs typeface="Times New Roman"/>
                <a:sym typeface="Times New Roman"/>
              </a:rPr>
              <a:t>, Conjecture Corporation, 14 Apr. 2020, </a:t>
            </a:r>
            <a:r>
              <a:rPr lang="en" sz="1200">
                <a:solidFill>
                  <a:srgbClr val="FFFFFF"/>
                </a:solidFill>
                <a:uFill>
                  <a:noFill/>
                </a:uFill>
                <a:latin typeface="Times New Roman"/>
                <a:ea typeface="Times New Roman"/>
                <a:cs typeface="Times New Roman"/>
                <a:sym typeface="Times New Roman"/>
                <a:hlinkClick r:id="rId6"/>
              </a:rPr>
              <a:t>www.wisegeek.com/what-is-the-seebeck-effect.htm</a:t>
            </a:r>
            <a:r>
              <a:rPr lang="en" sz="1200">
                <a:solidFill>
                  <a:srgbClr val="FFFFFF"/>
                </a:solidFill>
                <a:latin typeface="Times New Roman"/>
                <a:ea typeface="Times New Roman"/>
                <a:cs typeface="Times New Roman"/>
                <a:sym typeface="Times New Roman"/>
              </a:rPr>
              <a:t> </a:t>
            </a:r>
            <a:endParaRPr sz="1200">
              <a:solidFill>
                <a:srgbClr val="FFFFFF"/>
              </a:solidFill>
              <a:latin typeface="Times New Roman"/>
              <a:ea typeface="Times New Roman"/>
              <a:cs typeface="Times New Roman"/>
              <a:sym typeface="Times New Roman"/>
            </a:endParaRPr>
          </a:p>
          <a:p>
            <a:pPr indent="0" lvl="0" marL="0" rtl="0" algn="l">
              <a:lnSpc>
                <a:spcPct val="100000"/>
              </a:lnSpc>
              <a:spcBef>
                <a:spcPts val="1200"/>
              </a:spcBef>
              <a:spcAft>
                <a:spcPts val="0"/>
              </a:spcAft>
              <a:buNone/>
            </a:pPr>
            <a:r>
              <a:rPr lang="en" sz="1200">
                <a:solidFill>
                  <a:srgbClr val="FFFFFF"/>
                </a:solidFill>
                <a:latin typeface="Times New Roman"/>
                <a:ea typeface="Times New Roman"/>
                <a:cs typeface="Times New Roman"/>
                <a:sym typeface="Times New Roman"/>
              </a:rPr>
              <a:t>Gudino, Miguel. “How Analog-to-Digital Converters (ADCs) Work.” </a:t>
            </a:r>
            <a:r>
              <a:rPr i="1" lang="en" sz="1200">
                <a:solidFill>
                  <a:srgbClr val="FFFFFF"/>
                </a:solidFill>
                <a:latin typeface="Times New Roman"/>
                <a:ea typeface="Times New Roman"/>
                <a:cs typeface="Times New Roman"/>
                <a:sym typeface="Times New Roman"/>
              </a:rPr>
              <a:t>Arrow.com</a:t>
            </a:r>
            <a:r>
              <a:rPr lang="en" sz="1200">
                <a:solidFill>
                  <a:srgbClr val="FFFFFF"/>
                </a:solidFill>
                <a:latin typeface="Times New Roman"/>
                <a:ea typeface="Times New Roman"/>
                <a:cs typeface="Times New Roman"/>
                <a:sym typeface="Times New Roman"/>
              </a:rPr>
              <a:t>, 17 Apr. 2018, </a:t>
            </a:r>
            <a:r>
              <a:rPr lang="en" sz="1200">
                <a:solidFill>
                  <a:srgbClr val="FFFFFF"/>
                </a:solidFill>
                <a:uFill>
                  <a:noFill/>
                </a:uFill>
                <a:latin typeface="Times New Roman"/>
                <a:ea typeface="Times New Roman"/>
                <a:cs typeface="Times New Roman"/>
                <a:sym typeface="Times New Roman"/>
                <a:hlinkClick r:id="rId7"/>
              </a:rPr>
              <a:t>www.arrow.com/en/research-and-events/articles/engineering-resource-basics-of-analog-to-digital-converters</a:t>
            </a:r>
            <a:r>
              <a:rPr lang="en" sz="1200">
                <a:solidFill>
                  <a:srgbClr val="FFFFFF"/>
                </a:solidFill>
                <a:latin typeface="Times New Roman"/>
                <a:ea typeface="Times New Roman"/>
                <a:cs typeface="Times New Roman"/>
                <a:sym typeface="Times New Roman"/>
              </a:rPr>
              <a:t> </a:t>
            </a:r>
            <a:endParaRPr sz="1200">
              <a:solidFill>
                <a:srgbClr val="FFFFFF"/>
              </a:solidFill>
              <a:latin typeface="Times New Roman"/>
              <a:ea typeface="Times New Roman"/>
              <a:cs typeface="Times New Roman"/>
              <a:sym typeface="Times New Roman"/>
            </a:endParaRPr>
          </a:p>
          <a:p>
            <a:pPr indent="0" lvl="0" marL="0" rtl="0" algn="l">
              <a:lnSpc>
                <a:spcPct val="100000"/>
              </a:lnSpc>
              <a:spcBef>
                <a:spcPts val="1200"/>
              </a:spcBef>
              <a:spcAft>
                <a:spcPts val="1200"/>
              </a:spcAft>
              <a:buNone/>
            </a:pPr>
            <a:r>
              <a:rPr lang="en" sz="1200">
                <a:solidFill>
                  <a:srgbClr val="FFFFFF"/>
                </a:solidFill>
                <a:latin typeface="Times New Roman"/>
                <a:ea typeface="Times New Roman"/>
                <a:cs typeface="Times New Roman"/>
                <a:sym typeface="Times New Roman"/>
              </a:rPr>
              <a:t>AnalogRead().” </a:t>
            </a:r>
            <a:r>
              <a:rPr i="1" lang="en" sz="1200">
                <a:solidFill>
                  <a:srgbClr val="FFFFFF"/>
                </a:solidFill>
                <a:latin typeface="Times New Roman"/>
                <a:ea typeface="Times New Roman"/>
                <a:cs typeface="Times New Roman"/>
                <a:sym typeface="Times New Roman"/>
              </a:rPr>
              <a:t>Arduino Reference</a:t>
            </a:r>
            <a:r>
              <a:rPr lang="en" sz="1200">
                <a:solidFill>
                  <a:srgbClr val="FFFFFF"/>
                </a:solidFill>
                <a:latin typeface="Times New Roman"/>
                <a:ea typeface="Times New Roman"/>
                <a:cs typeface="Times New Roman"/>
                <a:sym typeface="Times New Roman"/>
              </a:rPr>
              <a:t>, </a:t>
            </a:r>
            <a:r>
              <a:rPr lang="en" sz="1200">
                <a:solidFill>
                  <a:srgbClr val="FFFFFF"/>
                </a:solidFill>
                <a:uFill>
                  <a:noFill/>
                </a:uFill>
                <a:latin typeface="Times New Roman"/>
                <a:ea typeface="Times New Roman"/>
                <a:cs typeface="Times New Roman"/>
                <a:sym typeface="Times New Roman"/>
                <a:hlinkClick r:id="rId8"/>
              </a:rPr>
              <a:t>www.arduino.cc/reference/en/language/functions/analog-io/analogread/</a:t>
            </a:r>
            <a:r>
              <a:rPr lang="en" sz="1200">
                <a:solidFill>
                  <a:srgbClr val="FFFFFF"/>
                </a:solidFill>
                <a:latin typeface="Times New Roman"/>
                <a:ea typeface="Times New Roman"/>
                <a:cs typeface="Times New Roman"/>
                <a:sym typeface="Times New Roman"/>
              </a:rPr>
              <a:t> </a:t>
            </a:r>
            <a:endParaRPr>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1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Motivation</a:t>
            </a:r>
            <a:endParaRPr/>
          </a:p>
          <a:p>
            <a:pPr indent="0" lvl="0" marL="0" rtl="0" algn="l">
              <a:spcBef>
                <a:spcPts val="0"/>
              </a:spcBef>
              <a:spcAft>
                <a:spcPts val="0"/>
              </a:spcAft>
              <a:buNone/>
            </a:pPr>
            <a:r>
              <a:t/>
            </a:r>
            <a:endParaRPr/>
          </a:p>
        </p:txBody>
      </p:sp>
      <p:sp>
        <p:nvSpPr>
          <p:cNvPr id="155" name="Google Shape;155;p16"/>
          <p:cNvSpPr txBox="1"/>
          <p:nvPr>
            <p:ph idx="1" type="body"/>
          </p:nvPr>
        </p:nvSpPr>
        <p:spPr>
          <a:xfrm>
            <a:off x="1052550" y="1116150"/>
            <a:ext cx="7038900" cy="2911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With the rise of electric vehicles, batteries operating in variable-temperature environments have become a common occurrence and measuring the effective energy of batteries under these conditions is crucial for accurate predictions of estimated range</a:t>
            </a:r>
            <a:endParaRPr sz="1400"/>
          </a:p>
          <a:p>
            <a:pPr indent="-304800" lvl="1" marL="914400" rtl="0" algn="l">
              <a:spcBef>
                <a:spcPts val="0"/>
              </a:spcBef>
              <a:spcAft>
                <a:spcPts val="0"/>
              </a:spcAft>
              <a:buSzPts val="1200"/>
              <a:buChar char="○"/>
            </a:pPr>
            <a:r>
              <a:rPr lang="en" sz="1200"/>
              <a:t>For example, in the beginning of 2019, Tesla released an algorithm in its firmware in which vehicles began pulling the temperature from the local weather data to better calculate the estimated range left in its battery</a:t>
            </a:r>
            <a:endParaRPr sz="1200"/>
          </a:p>
          <a:p>
            <a:pPr indent="-317500" lvl="0" marL="457200" rtl="0" algn="l">
              <a:spcBef>
                <a:spcPts val="0"/>
              </a:spcBef>
              <a:spcAft>
                <a:spcPts val="0"/>
              </a:spcAft>
              <a:buSzPts val="1400"/>
              <a:buChar char="●"/>
            </a:pPr>
            <a:r>
              <a:rPr lang="en" sz="1400"/>
              <a:t>Beyond just electric cars, you may have encountered a battery’s energy retention based on the environment’s temperature when you use your phone outside on a cold day and it seemingly dies right away</a:t>
            </a:r>
            <a:endParaRPr sz="1400"/>
          </a:p>
          <a:p>
            <a:pPr indent="0" lvl="0" marL="0" rtl="0" algn="l">
              <a:spcBef>
                <a:spcPts val="1600"/>
              </a:spcBef>
              <a:spcAft>
                <a:spcPts val="0"/>
              </a:spcAft>
              <a:buNone/>
            </a:pPr>
            <a:r>
              <a:t/>
            </a:r>
            <a:endParaRPr sz="1400"/>
          </a:p>
          <a:p>
            <a:pPr indent="0" lvl="0" marL="457200" rtl="0" algn="l">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1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Experimental Design</a:t>
            </a:r>
            <a:endParaRPr/>
          </a:p>
        </p:txBody>
      </p:sp>
      <p:sp>
        <p:nvSpPr>
          <p:cNvPr id="161" name="Google Shape;161;p17"/>
          <p:cNvSpPr txBox="1"/>
          <p:nvPr>
            <p:ph idx="1" type="body"/>
          </p:nvPr>
        </p:nvSpPr>
        <p:spPr>
          <a:xfrm>
            <a:off x="1297500" y="901850"/>
            <a:ext cx="7038900" cy="29112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rgbClr val="FFFFFF"/>
              </a:buClr>
              <a:buSzPts val="1400"/>
              <a:buChar char="●"/>
            </a:pPr>
            <a:r>
              <a:rPr lang="en" sz="1400">
                <a:solidFill>
                  <a:srgbClr val="FFFFFF"/>
                </a:solidFill>
              </a:rPr>
              <a:t>Sensors/electronics used in our experiment</a:t>
            </a:r>
            <a:endParaRPr sz="1400">
              <a:solidFill>
                <a:srgbClr val="FFFFFF"/>
              </a:solidFill>
            </a:endParaRPr>
          </a:p>
          <a:p>
            <a:pPr indent="-317500" lvl="1" marL="914400" rtl="0" algn="l">
              <a:lnSpc>
                <a:spcPct val="100000"/>
              </a:lnSpc>
              <a:spcBef>
                <a:spcPts val="0"/>
              </a:spcBef>
              <a:spcAft>
                <a:spcPts val="0"/>
              </a:spcAft>
              <a:buClr>
                <a:srgbClr val="FFFFFF"/>
              </a:buClr>
              <a:buSzPts val="1400"/>
              <a:buChar char="○"/>
            </a:pPr>
            <a:r>
              <a:rPr lang="en" sz="1400">
                <a:solidFill>
                  <a:srgbClr val="FFFFFF"/>
                </a:solidFill>
              </a:rPr>
              <a:t>TMP36: analog signal temperature sensor with a measuring range of -40</a:t>
            </a:r>
            <a:r>
              <a:rPr lang="en" sz="1400">
                <a:solidFill>
                  <a:srgbClr val="FFFFFF"/>
                </a:solidFill>
              </a:rPr>
              <a:t>° C to 125° C</a:t>
            </a:r>
            <a:endParaRPr sz="1400">
              <a:solidFill>
                <a:srgbClr val="FFFFFF"/>
              </a:solidFill>
            </a:endParaRPr>
          </a:p>
          <a:p>
            <a:pPr indent="-317500" lvl="2" marL="1371600" rtl="0" algn="l">
              <a:lnSpc>
                <a:spcPct val="100000"/>
              </a:lnSpc>
              <a:spcBef>
                <a:spcPts val="0"/>
              </a:spcBef>
              <a:spcAft>
                <a:spcPts val="0"/>
              </a:spcAft>
              <a:buClr>
                <a:srgbClr val="FFFFFF"/>
              </a:buClr>
              <a:buSzPts val="1400"/>
              <a:buChar char="■"/>
            </a:pPr>
            <a:r>
              <a:rPr lang="en" sz="1400">
                <a:solidFill>
                  <a:srgbClr val="FFFFFF"/>
                </a:solidFill>
              </a:rPr>
              <a:t>Used to measure environmental temperature</a:t>
            </a:r>
            <a:endParaRPr sz="1400">
              <a:solidFill>
                <a:srgbClr val="FFFFFF"/>
              </a:solidFill>
            </a:endParaRPr>
          </a:p>
          <a:p>
            <a:pPr indent="-317500" lvl="1" marL="914400" rtl="0" algn="l">
              <a:lnSpc>
                <a:spcPct val="100000"/>
              </a:lnSpc>
              <a:spcBef>
                <a:spcPts val="0"/>
              </a:spcBef>
              <a:spcAft>
                <a:spcPts val="0"/>
              </a:spcAft>
              <a:buClr>
                <a:srgbClr val="FFFFFF"/>
              </a:buClr>
              <a:buSzPts val="1400"/>
              <a:buChar char="○"/>
            </a:pPr>
            <a:r>
              <a:rPr lang="en" sz="1400">
                <a:solidFill>
                  <a:srgbClr val="FFFFFF"/>
                </a:solidFill>
              </a:rPr>
              <a:t>MLX90614: IR sensor which uses the I2C protocol</a:t>
            </a:r>
            <a:endParaRPr sz="1400">
              <a:solidFill>
                <a:srgbClr val="FFFFFF"/>
              </a:solidFill>
            </a:endParaRPr>
          </a:p>
          <a:p>
            <a:pPr indent="-317500" lvl="2" marL="1371600" rtl="0" algn="l">
              <a:lnSpc>
                <a:spcPct val="100000"/>
              </a:lnSpc>
              <a:spcBef>
                <a:spcPts val="0"/>
              </a:spcBef>
              <a:spcAft>
                <a:spcPts val="0"/>
              </a:spcAft>
              <a:buClr>
                <a:srgbClr val="FFFFFF"/>
              </a:buClr>
              <a:buSzPts val="1400"/>
              <a:buChar char="■"/>
            </a:pPr>
            <a:r>
              <a:rPr lang="en" sz="1400">
                <a:solidFill>
                  <a:srgbClr val="FFFFFF"/>
                </a:solidFill>
              </a:rPr>
              <a:t>Used to monitor battery temperature (object temperature)</a:t>
            </a:r>
            <a:endParaRPr sz="1400">
              <a:solidFill>
                <a:srgbClr val="FFFFFF"/>
              </a:solidFill>
            </a:endParaRPr>
          </a:p>
          <a:p>
            <a:pPr indent="-317500" lvl="1" marL="914400" rtl="0" algn="l">
              <a:lnSpc>
                <a:spcPct val="100000"/>
              </a:lnSpc>
              <a:spcBef>
                <a:spcPts val="0"/>
              </a:spcBef>
              <a:spcAft>
                <a:spcPts val="0"/>
              </a:spcAft>
              <a:buClr>
                <a:srgbClr val="FFFFFF"/>
              </a:buClr>
              <a:buSzPts val="1400"/>
              <a:buChar char="○"/>
            </a:pPr>
            <a:r>
              <a:rPr lang="en" sz="1400">
                <a:solidFill>
                  <a:srgbClr val="FFFFFF"/>
                </a:solidFill>
              </a:rPr>
              <a:t>INA219: current/voltage sensor</a:t>
            </a:r>
            <a:endParaRPr sz="1400">
              <a:solidFill>
                <a:srgbClr val="FFFFFF"/>
              </a:solidFill>
            </a:endParaRPr>
          </a:p>
          <a:p>
            <a:pPr indent="-317500" lvl="2" marL="1371600" rtl="0" algn="l">
              <a:lnSpc>
                <a:spcPct val="100000"/>
              </a:lnSpc>
              <a:spcBef>
                <a:spcPts val="0"/>
              </a:spcBef>
              <a:spcAft>
                <a:spcPts val="0"/>
              </a:spcAft>
              <a:buClr>
                <a:srgbClr val="FFFFFF"/>
              </a:buClr>
              <a:buSzPts val="1400"/>
              <a:buChar char="■"/>
            </a:pPr>
            <a:r>
              <a:rPr lang="en" sz="1400">
                <a:solidFill>
                  <a:srgbClr val="FFFFFF"/>
                </a:solidFill>
              </a:rPr>
              <a:t>Used to measure voltage of our tested batteries</a:t>
            </a:r>
            <a:endParaRPr sz="1400">
              <a:solidFill>
                <a:srgbClr val="FFFFFF"/>
              </a:solidFill>
            </a:endParaRPr>
          </a:p>
          <a:p>
            <a:pPr indent="-317500" lvl="1" marL="914400" rtl="0" algn="l">
              <a:lnSpc>
                <a:spcPct val="100000"/>
              </a:lnSpc>
              <a:spcBef>
                <a:spcPts val="0"/>
              </a:spcBef>
              <a:spcAft>
                <a:spcPts val="0"/>
              </a:spcAft>
              <a:buClr>
                <a:srgbClr val="FFFFFF"/>
              </a:buClr>
              <a:buSzPts val="1400"/>
              <a:buChar char="○"/>
            </a:pPr>
            <a:r>
              <a:rPr lang="en" sz="1400">
                <a:solidFill>
                  <a:srgbClr val="FFFFFF"/>
                </a:solidFill>
              </a:rPr>
              <a:t>LCD display</a:t>
            </a:r>
            <a:endParaRPr sz="1400">
              <a:solidFill>
                <a:srgbClr val="FFFFFF"/>
              </a:solidFill>
            </a:endParaRPr>
          </a:p>
          <a:p>
            <a:pPr indent="-317500" lvl="2" marL="1371600" rtl="0" algn="l">
              <a:lnSpc>
                <a:spcPct val="100000"/>
              </a:lnSpc>
              <a:spcBef>
                <a:spcPts val="0"/>
              </a:spcBef>
              <a:spcAft>
                <a:spcPts val="0"/>
              </a:spcAft>
              <a:buClr>
                <a:srgbClr val="FFFFFF"/>
              </a:buClr>
              <a:buSzPts val="1400"/>
              <a:buChar char="■"/>
            </a:pPr>
            <a:r>
              <a:rPr lang="en" sz="1400">
                <a:solidFill>
                  <a:srgbClr val="FFFFFF"/>
                </a:solidFill>
              </a:rPr>
              <a:t>Used to monitor functionality of device and begin/stop collection of data</a:t>
            </a:r>
            <a:endParaRPr sz="1400">
              <a:solidFill>
                <a:srgbClr val="FFFFFF"/>
              </a:solidFill>
            </a:endParaRPr>
          </a:p>
          <a:p>
            <a:pPr indent="-317500" lvl="1" marL="914400" rtl="0" algn="l">
              <a:lnSpc>
                <a:spcPct val="100000"/>
              </a:lnSpc>
              <a:spcBef>
                <a:spcPts val="0"/>
              </a:spcBef>
              <a:spcAft>
                <a:spcPts val="0"/>
              </a:spcAft>
              <a:buClr>
                <a:srgbClr val="FFFFFF"/>
              </a:buClr>
              <a:buSzPts val="1400"/>
              <a:buChar char="○"/>
            </a:pPr>
            <a:r>
              <a:rPr lang="en" sz="1400">
                <a:solidFill>
                  <a:srgbClr val="FFFFFF"/>
                </a:solidFill>
              </a:rPr>
              <a:t>4x3 keypad</a:t>
            </a:r>
            <a:endParaRPr sz="1400">
              <a:solidFill>
                <a:srgbClr val="FFFFFF"/>
              </a:solidFill>
            </a:endParaRPr>
          </a:p>
          <a:p>
            <a:pPr indent="-317500" lvl="2" marL="1371600" rtl="0" algn="l">
              <a:lnSpc>
                <a:spcPct val="100000"/>
              </a:lnSpc>
              <a:spcBef>
                <a:spcPts val="0"/>
              </a:spcBef>
              <a:spcAft>
                <a:spcPts val="0"/>
              </a:spcAft>
              <a:buClr>
                <a:srgbClr val="FFFFFF"/>
              </a:buClr>
              <a:buSzPts val="1400"/>
              <a:buChar char="■"/>
            </a:pPr>
            <a:r>
              <a:rPr lang="en" sz="1400">
                <a:solidFill>
                  <a:srgbClr val="FFFFFF"/>
                </a:solidFill>
              </a:rPr>
              <a:t>Used to issue commands to our instrument</a:t>
            </a:r>
            <a:endParaRPr sz="1400">
              <a:solidFill>
                <a:srgbClr val="FFFFFF"/>
              </a:solidFill>
            </a:endParaRPr>
          </a:p>
          <a:p>
            <a:pPr indent="-317500" lvl="1" marL="914400" rtl="0" algn="l">
              <a:lnSpc>
                <a:spcPct val="100000"/>
              </a:lnSpc>
              <a:spcBef>
                <a:spcPts val="0"/>
              </a:spcBef>
              <a:spcAft>
                <a:spcPts val="0"/>
              </a:spcAft>
              <a:buClr>
                <a:srgbClr val="FFFFFF"/>
              </a:buClr>
              <a:buSzPts val="1400"/>
              <a:buChar char="○"/>
            </a:pPr>
            <a:r>
              <a:rPr lang="en" sz="1400">
                <a:solidFill>
                  <a:srgbClr val="FFFFFF"/>
                </a:solidFill>
              </a:rPr>
              <a:t>MicroSD breakout board</a:t>
            </a:r>
            <a:endParaRPr sz="1400">
              <a:solidFill>
                <a:srgbClr val="FFFFFF"/>
              </a:solidFill>
            </a:endParaRPr>
          </a:p>
          <a:p>
            <a:pPr indent="-317500" lvl="2" marL="1371600" rtl="0" algn="l">
              <a:lnSpc>
                <a:spcPct val="100000"/>
              </a:lnSpc>
              <a:spcBef>
                <a:spcPts val="0"/>
              </a:spcBef>
              <a:spcAft>
                <a:spcPts val="0"/>
              </a:spcAft>
              <a:buClr>
                <a:srgbClr val="FFFFFF"/>
              </a:buClr>
              <a:buSzPts val="1400"/>
              <a:buChar char="■"/>
            </a:pPr>
            <a:r>
              <a:rPr lang="en" sz="1400">
                <a:solidFill>
                  <a:srgbClr val="FFFFFF"/>
                </a:solidFill>
              </a:rPr>
              <a:t>Used to add external removable mass storage to provide a means of data storage</a:t>
            </a:r>
            <a:endParaRPr sz="1400">
              <a:solidFill>
                <a:srgbClr val="FFFFFF"/>
              </a:solidFill>
            </a:endParaRPr>
          </a:p>
          <a:p>
            <a:pPr indent="-317500" lvl="1" marL="914400" rtl="0" algn="l">
              <a:lnSpc>
                <a:spcPct val="100000"/>
              </a:lnSpc>
              <a:spcBef>
                <a:spcPts val="0"/>
              </a:spcBef>
              <a:spcAft>
                <a:spcPts val="0"/>
              </a:spcAft>
              <a:buClr>
                <a:srgbClr val="FFFFFF"/>
              </a:buClr>
              <a:buSzPts val="1400"/>
              <a:buChar char="○"/>
            </a:pPr>
            <a:r>
              <a:rPr lang="en" sz="1400">
                <a:solidFill>
                  <a:srgbClr val="FFFFFF"/>
                </a:solidFill>
              </a:rPr>
              <a:t>Sous vide</a:t>
            </a:r>
            <a:endParaRPr sz="1400">
              <a:solidFill>
                <a:srgbClr val="FFFFFF"/>
              </a:solidFill>
            </a:endParaRPr>
          </a:p>
          <a:p>
            <a:pPr indent="-317500" lvl="2" marL="1371600" rtl="0" algn="l">
              <a:lnSpc>
                <a:spcPct val="100000"/>
              </a:lnSpc>
              <a:spcBef>
                <a:spcPts val="0"/>
              </a:spcBef>
              <a:spcAft>
                <a:spcPts val="0"/>
              </a:spcAft>
              <a:buClr>
                <a:srgbClr val="FFFFFF"/>
              </a:buClr>
              <a:buSzPts val="1400"/>
              <a:buChar char="■"/>
            </a:pPr>
            <a:r>
              <a:rPr lang="en" sz="1400">
                <a:solidFill>
                  <a:srgbClr val="FFFFFF"/>
                </a:solidFill>
              </a:rPr>
              <a:t>Used it to provide a constant temperature for our ‘hot’ and “room temperature” environments.</a:t>
            </a:r>
            <a:endParaRPr sz="14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18"/>
          <p:cNvSpPr txBox="1"/>
          <p:nvPr>
            <p:ph type="title"/>
          </p:nvPr>
        </p:nvSpPr>
        <p:spPr>
          <a:xfrm>
            <a:off x="1297500" y="242475"/>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a:t>
            </a:r>
            <a:r>
              <a:rPr lang="en"/>
              <a:t>Acquisition</a:t>
            </a:r>
            <a:endParaRPr/>
          </a:p>
        </p:txBody>
      </p:sp>
      <p:sp>
        <p:nvSpPr>
          <p:cNvPr id="167" name="Google Shape;167;p18"/>
          <p:cNvSpPr txBox="1"/>
          <p:nvPr>
            <p:ph idx="1" type="body"/>
          </p:nvPr>
        </p:nvSpPr>
        <p:spPr>
          <a:xfrm>
            <a:off x="1297500" y="820375"/>
            <a:ext cx="7038900" cy="4323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Analog measurements:</a:t>
            </a:r>
            <a:endParaRPr sz="1400"/>
          </a:p>
          <a:p>
            <a:pPr indent="-317500" lvl="1" marL="914400" rtl="0" algn="l">
              <a:spcBef>
                <a:spcPts val="0"/>
              </a:spcBef>
              <a:spcAft>
                <a:spcPts val="0"/>
              </a:spcAft>
              <a:buSzPts val="1400"/>
              <a:buChar char="○"/>
            </a:pPr>
            <a:r>
              <a:rPr lang="en" sz="1400"/>
              <a:t>Voltage </a:t>
            </a:r>
            <a:r>
              <a:rPr lang="en" sz="1400"/>
              <a:t> from TMP36 to calculate temperature</a:t>
            </a:r>
            <a:endParaRPr sz="1400"/>
          </a:p>
          <a:p>
            <a:pPr indent="-317500" lvl="1" marL="914400" rtl="0" algn="l">
              <a:spcBef>
                <a:spcPts val="0"/>
              </a:spcBef>
              <a:spcAft>
                <a:spcPts val="0"/>
              </a:spcAft>
              <a:buSzPts val="1400"/>
              <a:buChar char="○"/>
            </a:pPr>
            <a:r>
              <a:rPr lang="en" sz="1400"/>
              <a:t>Voltage across resistive loads</a:t>
            </a:r>
            <a:endParaRPr sz="1400"/>
          </a:p>
          <a:p>
            <a:pPr indent="-317500" lvl="2" marL="1371600" rtl="0" algn="l">
              <a:spcBef>
                <a:spcPts val="0"/>
              </a:spcBef>
              <a:spcAft>
                <a:spcPts val="0"/>
              </a:spcAft>
              <a:buSzPts val="1400"/>
              <a:buChar char="■"/>
            </a:pPr>
            <a:r>
              <a:rPr lang="en" sz="1400"/>
              <a:t>Voltage is measured and averaged 10 times per 0.5 second, in order to reduce random fluctuation and create nicer graphs. </a:t>
            </a:r>
            <a:endParaRPr sz="1400"/>
          </a:p>
          <a:p>
            <a:pPr indent="-317500" lvl="0" marL="457200" rtl="0" algn="l">
              <a:spcBef>
                <a:spcPts val="0"/>
              </a:spcBef>
              <a:spcAft>
                <a:spcPts val="0"/>
              </a:spcAft>
              <a:buSzPts val="1400"/>
              <a:buChar char="●"/>
            </a:pPr>
            <a:r>
              <a:rPr lang="en" sz="1400"/>
              <a:t>I2C measurements:</a:t>
            </a:r>
            <a:endParaRPr sz="1400"/>
          </a:p>
          <a:p>
            <a:pPr indent="-317500" lvl="1" marL="914400" rtl="0" algn="l">
              <a:spcBef>
                <a:spcPts val="0"/>
              </a:spcBef>
              <a:spcAft>
                <a:spcPts val="0"/>
              </a:spcAft>
              <a:buSzPts val="1400"/>
              <a:buChar char="○"/>
            </a:pPr>
            <a:r>
              <a:rPr lang="en" sz="1400"/>
              <a:t>Temperature from MLX  90614 (IR sensor)</a:t>
            </a:r>
            <a:endParaRPr sz="1400"/>
          </a:p>
          <a:p>
            <a:pPr indent="-317500" lvl="0" marL="457200" rtl="0" algn="l">
              <a:spcBef>
                <a:spcPts val="0"/>
              </a:spcBef>
              <a:spcAft>
                <a:spcPts val="0"/>
              </a:spcAft>
              <a:buSzPts val="1400"/>
              <a:buChar char="●"/>
            </a:pPr>
            <a:r>
              <a:rPr lang="en" sz="1400"/>
              <a:t>MicroSD output of Time elapsed, Temperatures, and Batteries’ voltages.</a:t>
            </a:r>
            <a:endParaRPr sz="1400"/>
          </a:p>
          <a:p>
            <a:pPr indent="-317500" lvl="0" marL="457200" rtl="0" algn="l">
              <a:spcBef>
                <a:spcPts val="0"/>
              </a:spcBef>
              <a:spcAft>
                <a:spcPts val="0"/>
              </a:spcAft>
              <a:buSzPts val="1400"/>
              <a:buChar char="●"/>
            </a:pPr>
            <a:r>
              <a:rPr lang="en" sz="1400"/>
              <a:t>Python importation and calculation:</a:t>
            </a:r>
            <a:endParaRPr sz="1400">
              <a:solidFill>
                <a:srgbClr val="FFFFFF"/>
              </a:solidFill>
            </a:endParaRPr>
          </a:p>
          <a:p>
            <a:pPr indent="-317500" lvl="1" marL="914400" rtl="0" algn="l">
              <a:spcBef>
                <a:spcPts val="0"/>
              </a:spcBef>
              <a:spcAft>
                <a:spcPts val="0"/>
              </a:spcAft>
              <a:buClr>
                <a:srgbClr val="FFFFFF"/>
              </a:buClr>
              <a:buSzPts val="1400"/>
              <a:buChar char="○"/>
            </a:pPr>
            <a:r>
              <a:rPr lang="en" sz="1400">
                <a:solidFill>
                  <a:srgbClr val="FFFFFF"/>
                </a:solidFill>
              </a:rPr>
              <a:t>Calculate integrated energy output from V(t) by summing ∆E=(V^2/R)∆t where ∆t=0.5seconds .</a:t>
            </a:r>
            <a:endParaRPr sz="1400"/>
          </a:p>
          <a:p>
            <a:pPr indent="-317500" lvl="0" marL="457200" rtl="0" algn="l">
              <a:spcBef>
                <a:spcPts val="0"/>
              </a:spcBef>
              <a:spcAft>
                <a:spcPts val="0"/>
              </a:spcAft>
              <a:buSzPts val="1400"/>
              <a:buChar char="●"/>
            </a:pPr>
            <a:r>
              <a:rPr lang="en" sz="1400"/>
              <a:t>Python graphing:</a:t>
            </a:r>
            <a:endParaRPr sz="1400"/>
          </a:p>
          <a:p>
            <a:pPr indent="-317500" lvl="1" marL="914400" rtl="0" algn="l">
              <a:spcBef>
                <a:spcPts val="0"/>
              </a:spcBef>
              <a:spcAft>
                <a:spcPts val="0"/>
              </a:spcAft>
              <a:buSzPts val="1400"/>
              <a:buChar char="○"/>
            </a:pPr>
            <a:r>
              <a:rPr lang="en" sz="1400"/>
              <a:t>Plot of voltage across the resistor of batteries in  each experiment  run with respect to time.</a:t>
            </a:r>
            <a:endParaRPr sz="1400"/>
          </a:p>
          <a:p>
            <a:pPr indent="-317500" lvl="1" marL="914400" rtl="0" algn="l">
              <a:spcBef>
                <a:spcPts val="0"/>
              </a:spcBef>
              <a:spcAft>
                <a:spcPts val="0"/>
              </a:spcAft>
              <a:buSzPts val="1400"/>
              <a:buChar char="○"/>
            </a:pPr>
            <a:r>
              <a:rPr lang="en" sz="1400"/>
              <a:t>Plot of environment temperature and battery’s body temperature  with respect to time.</a:t>
            </a:r>
            <a:endParaRPr sz="1400"/>
          </a:p>
          <a:p>
            <a:pPr indent="-317500" lvl="1" marL="914400" rtl="0" algn="l">
              <a:spcBef>
                <a:spcPts val="0"/>
              </a:spcBef>
              <a:spcAft>
                <a:spcPts val="0"/>
              </a:spcAft>
              <a:buSzPts val="1400"/>
              <a:buChar char="○"/>
            </a:pPr>
            <a:r>
              <a:rPr lang="en" sz="1400"/>
              <a:t>Plot of integrated energy output to the resistors with respect to time.</a:t>
            </a:r>
            <a:endParaRPr sz="1400"/>
          </a:p>
          <a:p>
            <a:pPr indent="0" lvl="0" marL="0" rtl="0" algn="l">
              <a:spcBef>
                <a:spcPts val="1600"/>
              </a:spcBef>
              <a:spcAft>
                <a:spcPts val="1600"/>
              </a:spcAft>
              <a:buNone/>
            </a:pPr>
            <a:r>
              <a:t/>
            </a: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1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a:t>
            </a:r>
            <a:endParaRPr/>
          </a:p>
        </p:txBody>
      </p:sp>
      <p:sp>
        <p:nvSpPr>
          <p:cNvPr id="173" name="Google Shape;173;p19"/>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Voltage over time graphs were plotted using python which converted our raw data into graphical representation</a:t>
            </a:r>
            <a:endParaRPr sz="1400"/>
          </a:p>
          <a:p>
            <a:pPr indent="-317500" lvl="0" marL="457200" rtl="0" algn="l">
              <a:spcBef>
                <a:spcPts val="0"/>
              </a:spcBef>
              <a:spcAft>
                <a:spcPts val="0"/>
              </a:spcAft>
              <a:buSzPts val="1400"/>
              <a:buChar char="●"/>
            </a:pPr>
            <a:r>
              <a:rPr lang="en" sz="1400"/>
              <a:t>Graphs for low resistance results (1 Ohm) will be provided </a:t>
            </a:r>
            <a:r>
              <a:rPr lang="en" sz="1400"/>
              <a:t>separately</a:t>
            </a:r>
            <a:r>
              <a:rPr lang="en" sz="1400"/>
              <a:t> to provide a better look at the data</a:t>
            </a:r>
            <a:endParaRPr sz="1400"/>
          </a:p>
          <a:p>
            <a:pPr indent="-317500" lvl="0" marL="457200" rtl="0" algn="l">
              <a:spcBef>
                <a:spcPts val="0"/>
              </a:spcBef>
              <a:spcAft>
                <a:spcPts val="0"/>
              </a:spcAft>
              <a:buSzPts val="1400"/>
              <a:buChar char="●"/>
            </a:pPr>
            <a:r>
              <a:rPr lang="en" sz="1400"/>
              <a:t>Also included graphs for ‘total energy output’ as a way to compare effective energy capacity</a:t>
            </a: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AAA Alkaline</a:t>
            </a:r>
            <a:endParaRPr/>
          </a:p>
        </p:txBody>
      </p:sp>
      <p:pic>
        <p:nvPicPr>
          <p:cNvPr id="179" name="Google Shape;179;p20"/>
          <p:cNvPicPr preferRelativeResize="0"/>
          <p:nvPr/>
        </p:nvPicPr>
        <p:blipFill>
          <a:blip r:embed="rId3">
            <a:alphaModFix/>
          </a:blip>
          <a:stretch>
            <a:fillRect/>
          </a:stretch>
        </p:blipFill>
        <p:spPr>
          <a:xfrm>
            <a:off x="330525" y="1307850"/>
            <a:ext cx="4830755" cy="3476026"/>
          </a:xfrm>
          <a:prstGeom prst="rect">
            <a:avLst/>
          </a:prstGeom>
          <a:noFill/>
          <a:ln cap="flat" cmpd="sng" w="9525">
            <a:solidFill>
              <a:srgbClr val="000000"/>
            </a:solidFill>
            <a:prstDash val="solid"/>
            <a:round/>
            <a:headEnd len="sm" w="sm" type="none"/>
            <a:tailEnd len="sm" w="sm" type="none"/>
          </a:ln>
        </p:spPr>
      </p:pic>
      <p:sp>
        <p:nvSpPr>
          <p:cNvPr id="180" name="Google Shape;180;p20"/>
          <p:cNvSpPr txBox="1"/>
          <p:nvPr/>
        </p:nvSpPr>
        <p:spPr>
          <a:xfrm>
            <a:off x="5378825" y="1591875"/>
            <a:ext cx="3647400" cy="319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Times New Roman"/>
                <a:ea typeface="Times New Roman"/>
                <a:cs typeface="Times New Roman"/>
                <a:sym typeface="Times New Roman"/>
              </a:rPr>
              <a:t>It is clear from the graph that the temperature did impact the effective energy because the battery in the cold environment performed much worse than the room temperature battery while the hot temperature battery took the longest to reach the cutoff voltage.</a:t>
            </a:r>
            <a:endParaRPr sz="1800">
              <a:solidFill>
                <a:srgbClr val="FFFFFF"/>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2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AAA Alkaline</a:t>
            </a:r>
            <a:endParaRPr/>
          </a:p>
        </p:txBody>
      </p:sp>
      <p:pic>
        <p:nvPicPr>
          <p:cNvPr id="186" name="Google Shape;186;p21"/>
          <p:cNvPicPr preferRelativeResize="0"/>
          <p:nvPr/>
        </p:nvPicPr>
        <p:blipFill>
          <a:blip r:embed="rId3">
            <a:alphaModFix/>
          </a:blip>
          <a:stretch>
            <a:fillRect/>
          </a:stretch>
        </p:blipFill>
        <p:spPr>
          <a:xfrm>
            <a:off x="236625" y="1043125"/>
            <a:ext cx="5007725" cy="3755750"/>
          </a:xfrm>
          <a:prstGeom prst="rect">
            <a:avLst/>
          </a:prstGeom>
          <a:noFill/>
          <a:ln cap="flat" cmpd="sng" w="9525">
            <a:solidFill>
              <a:srgbClr val="000000"/>
            </a:solidFill>
            <a:prstDash val="solid"/>
            <a:round/>
            <a:headEnd len="sm" w="sm" type="none"/>
            <a:tailEnd len="sm" w="sm" type="none"/>
          </a:ln>
        </p:spPr>
      </p:pic>
      <p:sp>
        <p:nvSpPr>
          <p:cNvPr id="187" name="Google Shape;187;p21"/>
          <p:cNvSpPr txBox="1"/>
          <p:nvPr/>
        </p:nvSpPr>
        <p:spPr>
          <a:xfrm>
            <a:off x="5328400" y="2185150"/>
            <a:ext cx="3546600" cy="226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Times New Roman"/>
                <a:ea typeface="Times New Roman"/>
                <a:cs typeface="Times New Roman"/>
                <a:sym typeface="Times New Roman"/>
              </a:rPr>
              <a:t>This is the results of measurements of AAA Alkaline batteries zoomed in for displaying the voltage data under 1Ω load. </a:t>
            </a:r>
            <a:endParaRPr sz="18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rPr lang="en" sz="1800">
                <a:solidFill>
                  <a:srgbClr val="FFFFFF"/>
                </a:solidFill>
                <a:latin typeface="Times New Roman"/>
                <a:ea typeface="Times New Roman"/>
                <a:cs typeface="Times New Roman"/>
                <a:sym typeface="Times New Roman"/>
              </a:rPr>
              <a:t>Similar to 10 </a:t>
            </a:r>
            <a:r>
              <a:rPr lang="en" sz="1800">
                <a:solidFill>
                  <a:srgbClr val="FFFFFF"/>
                </a:solidFill>
                <a:latin typeface="Times New Roman"/>
                <a:ea typeface="Times New Roman"/>
                <a:cs typeface="Times New Roman"/>
                <a:sym typeface="Times New Roman"/>
              </a:rPr>
              <a:t>Ω load.</a:t>
            </a:r>
            <a:endParaRPr sz="1800">
              <a:solidFill>
                <a:srgbClr val="FFFFFF"/>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