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9"/>
  </p:notesMasterIdLst>
  <p:handoutMasterIdLst>
    <p:handoutMasterId r:id="rId90"/>
  </p:handoutMasterIdLst>
  <p:sldIdLst>
    <p:sldId id="415" r:id="rId2"/>
    <p:sldId id="416" r:id="rId3"/>
    <p:sldId id="258" r:id="rId4"/>
    <p:sldId id="260" r:id="rId5"/>
    <p:sldId id="337" r:id="rId6"/>
    <p:sldId id="498" r:id="rId7"/>
    <p:sldId id="496" r:id="rId8"/>
    <p:sldId id="336" r:id="rId9"/>
    <p:sldId id="339" r:id="rId10"/>
    <p:sldId id="342" r:id="rId11"/>
    <p:sldId id="414" r:id="rId12"/>
    <p:sldId id="343" r:id="rId13"/>
    <p:sldId id="344" r:id="rId14"/>
    <p:sldId id="360" r:id="rId15"/>
    <p:sldId id="357" r:id="rId16"/>
    <p:sldId id="358" r:id="rId17"/>
    <p:sldId id="359" r:id="rId18"/>
    <p:sldId id="424" r:id="rId19"/>
    <p:sldId id="425" r:id="rId20"/>
    <p:sldId id="427" r:id="rId21"/>
    <p:sldId id="428" r:id="rId22"/>
    <p:sldId id="429" r:id="rId23"/>
    <p:sldId id="493" r:id="rId24"/>
    <p:sldId id="430" r:id="rId25"/>
    <p:sldId id="431" r:id="rId26"/>
    <p:sldId id="432" r:id="rId27"/>
    <p:sldId id="433" r:id="rId28"/>
    <p:sldId id="499" r:id="rId29"/>
    <p:sldId id="434" r:id="rId30"/>
    <p:sldId id="435" r:id="rId31"/>
    <p:sldId id="436" r:id="rId32"/>
    <p:sldId id="437" r:id="rId33"/>
    <p:sldId id="438" r:id="rId34"/>
    <p:sldId id="473" r:id="rId35"/>
    <p:sldId id="474" r:id="rId36"/>
    <p:sldId id="475" r:id="rId37"/>
    <p:sldId id="476" r:id="rId38"/>
    <p:sldId id="477" r:id="rId39"/>
    <p:sldId id="478" r:id="rId40"/>
    <p:sldId id="479" r:id="rId41"/>
    <p:sldId id="480" r:id="rId42"/>
    <p:sldId id="481" r:id="rId43"/>
    <p:sldId id="439" r:id="rId44"/>
    <p:sldId id="440" r:id="rId45"/>
    <p:sldId id="441" r:id="rId46"/>
    <p:sldId id="442" r:id="rId47"/>
    <p:sldId id="443" r:id="rId48"/>
    <p:sldId id="444" r:id="rId49"/>
    <p:sldId id="445" r:id="rId50"/>
    <p:sldId id="446" r:id="rId51"/>
    <p:sldId id="447" r:id="rId52"/>
    <p:sldId id="485" r:id="rId53"/>
    <p:sldId id="448" r:id="rId54"/>
    <p:sldId id="449" r:id="rId55"/>
    <p:sldId id="450" r:id="rId56"/>
    <p:sldId id="451" r:id="rId57"/>
    <p:sldId id="453" r:id="rId58"/>
    <p:sldId id="454" r:id="rId59"/>
    <p:sldId id="455" r:id="rId60"/>
    <p:sldId id="456" r:id="rId61"/>
    <p:sldId id="457" r:id="rId62"/>
    <p:sldId id="458" r:id="rId63"/>
    <p:sldId id="459" r:id="rId64"/>
    <p:sldId id="460" r:id="rId65"/>
    <p:sldId id="461" r:id="rId66"/>
    <p:sldId id="462" r:id="rId67"/>
    <p:sldId id="500" r:id="rId68"/>
    <p:sldId id="502" r:id="rId69"/>
    <p:sldId id="503" r:id="rId70"/>
    <p:sldId id="504" r:id="rId71"/>
    <p:sldId id="452" r:id="rId72"/>
    <p:sldId id="463" r:id="rId73"/>
    <p:sldId id="464" r:id="rId74"/>
    <p:sldId id="465" r:id="rId75"/>
    <p:sldId id="489" r:id="rId76"/>
    <p:sldId id="490" r:id="rId77"/>
    <p:sldId id="491" r:id="rId78"/>
    <p:sldId id="466" r:id="rId79"/>
    <p:sldId id="467" r:id="rId80"/>
    <p:sldId id="497" r:id="rId81"/>
    <p:sldId id="492" r:id="rId82"/>
    <p:sldId id="486" r:id="rId83"/>
    <p:sldId id="487" r:id="rId84"/>
    <p:sldId id="495" r:id="rId85"/>
    <p:sldId id="470" r:id="rId86"/>
    <p:sldId id="471" r:id="rId87"/>
    <p:sldId id="472" r:id="rId8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16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16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16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1600" b="1" kern="1200">
        <a:solidFill>
          <a:schemeClr val="tx1"/>
        </a:solidFill>
        <a:latin typeface="Times" pitchFamily="18" charset="0"/>
        <a:ea typeface="+mn-ea"/>
        <a:cs typeface="+mn-cs"/>
      </a:defRPr>
    </a:lvl5pPr>
    <a:lvl6pPr marL="2286000" algn="l" defTabSz="914400" rtl="0" eaLnBrk="1" latinLnBrk="0" hangingPunct="1">
      <a:defRPr sz="1600" b="1" kern="1200">
        <a:solidFill>
          <a:schemeClr val="tx1"/>
        </a:solidFill>
        <a:latin typeface="Times" pitchFamily="18" charset="0"/>
        <a:ea typeface="+mn-ea"/>
        <a:cs typeface="+mn-cs"/>
      </a:defRPr>
    </a:lvl6pPr>
    <a:lvl7pPr marL="2743200" algn="l" defTabSz="914400" rtl="0" eaLnBrk="1" latinLnBrk="0" hangingPunct="1">
      <a:defRPr sz="1600" b="1" kern="1200">
        <a:solidFill>
          <a:schemeClr val="tx1"/>
        </a:solidFill>
        <a:latin typeface="Times" pitchFamily="18" charset="0"/>
        <a:ea typeface="+mn-ea"/>
        <a:cs typeface="+mn-cs"/>
      </a:defRPr>
    </a:lvl7pPr>
    <a:lvl8pPr marL="3200400" algn="l" defTabSz="914400" rtl="0" eaLnBrk="1" latinLnBrk="0" hangingPunct="1">
      <a:defRPr sz="1600" b="1" kern="1200">
        <a:solidFill>
          <a:schemeClr val="tx1"/>
        </a:solidFill>
        <a:latin typeface="Times" pitchFamily="18" charset="0"/>
        <a:ea typeface="+mn-ea"/>
        <a:cs typeface="+mn-cs"/>
      </a:defRPr>
    </a:lvl8pPr>
    <a:lvl9pPr marL="3657600" algn="l" defTabSz="914400" rtl="0" eaLnBrk="1" latinLnBrk="0" hangingPunct="1">
      <a:defRPr sz="1600" b="1"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000"/>
    <a:srgbClr val="777777"/>
    <a:srgbClr val="000476"/>
    <a:srgbClr val="000D34"/>
    <a:srgbClr val="D80BD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4" autoAdjust="0"/>
    <p:restoredTop sz="95721" autoAdjust="0"/>
  </p:normalViewPr>
  <p:slideViewPr>
    <p:cSldViewPr>
      <p:cViewPr varScale="1">
        <p:scale>
          <a:sx n="61" d="100"/>
          <a:sy n="61" d="100"/>
        </p:scale>
        <p:origin x="1180" y="52"/>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27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20700" y="538163"/>
            <a:ext cx="2933700" cy="242887"/>
          </a:xfrm>
          <a:prstGeom prst="rect">
            <a:avLst/>
          </a:prstGeom>
          <a:noFill/>
          <a:ln w="12700">
            <a:noFill/>
            <a:miter lim="800000"/>
            <a:headEnd/>
            <a:tailEnd/>
          </a:ln>
          <a:effectLst/>
        </p:spPr>
        <p:txBody>
          <a:bodyPr wrap="none" lIns="63500" tIns="25400" rIns="63500" bIns="25400">
            <a:spAutoFit/>
          </a:bodyPr>
          <a:lstStyle/>
          <a:p>
            <a:pPr>
              <a:lnSpc>
                <a:spcPct val="90000"/>
              </a:lnSpc>
            </a:pPr>
            <a:r>
              <a:rPr lang="en-US" sz="1400"/>
              <a:t>ME170 - Engineering Drawing Notes</a:t>
            </a:r>
          </a:p>
        </p:txBody>
      </p:sp>
      <p:sp>
        <p:nvSpPr>
          <p:cNvPr id="3075" name="Rectangle 3"/>
          <p:cNvSpPr>
            <a:spLocks noChangeArrowheads="1"/>
          </p:cNvSpPr>
          <p:nvPr/>
        </p:nvSpPr>
        <p:spPr bwMode="auto">
          <a:xfrm>
            <a:off x="5732463" y="400050"/>
            <a:ext cx="560387" cy="368300"/>
          </a:xfrm>
          <a:prstGeom prst="rect">
            <a:avLst/>
          </a:prstGeom>
          <a:noFill/>
          <a:ln w="12700">
            <a:noFill/>
            <a:miter lim="800000"/>
            <a:headEnd/>
            <a:tailEnd/>
          </a:ln>
          <a:effectLst/>
        </p:spPr>
        <p:txBody>
          <a:bodyPr wrap="none" lIns="63500" tIns="25400" rIns="63500" bIns="25400">
            <a:spAutoFit/>
          </a:bodyPr>
          <a:lstStyle/>
          <a:p>
            <a:pPr algn="ctr"/>
            <a:endParaRPr lang="en-US" sz="1000"/>
          </a:p>
          <a:p>
            <a:pPr algn="ctr"/>
            <a:r>
              <a:rPr lang="en-US" sz="1000"/>
              <a:t>Page </a:t>
            </a:r>
            <a:fld id="{D155F8D5-66C6-4483-A4FC-2E6A8FD1099C}" type="slidenum">
              <a:rPr lang="en-US" sz="1000"/>
              <a:pPr algn="ctr"/>
              <a:t>‹#›</a:t>
            </a:fld>
            <a:endParaRPr lang="en-US" sz="1000"/>
          </a:p>
        </p:txBody>
      </p:sp>
      <p:sp>
        <p:nvSpPr>
          <p:cNvPr id="3076" name="Rectangle 4"/>
          <p:cNvSpPr>
            <a:spLocks noChangeArrowheads="1"/>
          </p:cNvSpPr>
          <p:nvPr/>
        </p:nvSpPr>
        <p:spPr bwMode="auto">
          <a:xfrm>
            <a:off x="5324475" y="8528050"/>
            <a:ext cx="1103313" cy="215900"/>
          </a:xfrm>
          <a:prstGeom prst="rect">
            <a:avLst/>
          </a:prstGeom>
          <a:noFill/>
          <a:ln w="12700">
            <a:noFill/>
            <a:miter lim="800000"/>
            <a:headEnd/>
            <a:tailEnd/>
          </a:ln>
          <a:effectLst/>
        </p:spPr>
        <p:txBody>
          <a:bodyPr wrap="none" lIns="63500" tIns="25400" rIns="63500" bIns="25400">
            <a:spAutoFit/>
          </a:bodyPr>
          <a:lstStyle/>
          <a:p>
            <a:r>
              <a:rPr lang="en-US" sz="1000"/>
              <a:t>Dr. Mike Philpott</a:t>
            </a:r>
          </a:p>
        </p:txBody>
      </p:sp>
    </p:spTree>
    <p:extLst>
      <p:ext uri="{BB962C8B-B14F-4D97-AF65-F5344CB8AC3E}">
        <p14:creationId xmlns:p14="http://schemas.microsoft.com/office/powerpoint/2010/main" val="119099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55700" y="698500"/>
            <a:ext cx="4546600" cy="3403600"/>
          </a:xfrm>
          <a:prstGeom prst="rect">
            <a:avLst/>
          </a:prstGeom>
          <a:noFill/>
          <a:ln w="12700">
            <a:noFill/>
            <a:miter lim="800000"/>
            <a:headEnd/>
            <a:tailEnd/>
          </a:ln>
          <a:effectLst/>
        </p:spPr>
      </p:sp>
      <p:sp>
        <p:nvSpPr>
          <p:cNvPr id="2051" name="Rectangle 3"/>
          <p:cNvSpPr>
            <a:spLocks noChangeArrowheads="1"/>
          </p:cNvSpPr>
          <p:nvPr/>
        </p:nvSpPr>
        <p:spPr bwMode="auto">
          <a:xfrm>
            <a:off x="1338263" y="4295775"/>
            <a:ext cx="4217987" cy="4264025"/>
          </a:xfrm>
          <a:prstGeom prst="rect">
            <a:avLst/>
          </a:prstGeom>
          <a:noFill/>
          <a:ln w="76200" cmpd="tri">
            <a:solidFill>
              <a:schemeClr val="tx1"/>
            </a:solidFill>
            <a:miter lim="800000"/>
            <a:headEnd/>
            <a:tailEnd/>
          </a:ln>
          <a:effectLst/>
        </p:spPr>
        <p:txBody>
          <a:bodyPr wrap="none" anchor="ctr"/>
          <a:lstStyle/>
          <a:p>
            <a:endParaRPr lang="en-US"/>
          </a:p>
        </p:txBody>
      </p:sp>
      <p:sp>
        <p:nvSpPr>
          <p:cNvPr id="2052" name="Rectangle 4"/>
          <p:cNvSpPr>
            <a:spLocks noChangeArrowheads="1"/>
          </p:cNvSpPr>
          <p:nvPr/>
        </p:nvSpPr>
        <p:spPr bwMode="auto">
          <a:xfrm>
            <a:off x="2873375" y="4425950"/>
            <a:ext cx="1143000" cy="304800"/>
          </a:xfrm>
          <a:prstGeom prst="rect">
            <a:avLst/>
          </a:prstGeom>
          <a:noFill/>
          <a:ln w="12700">
            <a:noFill/>
            <a:miter lim="800000"/>
            <a:headEnd/>
            <a:tailEnd/>
          </a:ln>
          <a:effectLst/>
        </p:spPr>
        <p:txBody>
          <a:bodyPr wrap="none" lIns="63500" tIns="25400" rIns="63500" bIns="25400">
            <a:spAutoFit/>
          </a:bodyPr>
          <a:lstStyle/>
          <a:p>
            <a:pPr>
              <a:lnSpc>
                <a:spcPct val="88000"/>
              </a:lnSpc>
            </a:pPr>
            <a:r>
              <a:rPr lang="en-US" sz="1800"/>
              <a:t>N O T E S</a:t>
            </a:r>
          </a:p>
        </p:txBody>
      </p:sp>
      <p:sp>
        <p:nvSpPr>
          <p:cNvPr id="2053" name="Rectangle 5"/>
          <p:cNvSpPr>
            <a:spLocks noChangeArrowheads="1"/>
          </p:cNvSpPr>
          <p:nvPr/>
        </p:nvSpPr>
        <p:spPr bwMode="auto">
          <a:xfrm>
            <a:off x="1312863" y="8923338"/>
            <a:ext cx="23812" cy="176212"/>
          </a:xfrm>
          <a:prstGeom prst="rect">
            <a:avLst/>
          </a:prstGeom>
          <a:noFill/>
          <a:ln w="12700">
            <a:noFill/>
            <a:miter lim="800000"/>
            <a:headEnd/>
            <a:tailEnd/>
          </a:ln>
          <a:effectLst/>
        </p:spPr>
        <p:txBody>
          <a:bodyPr wrap="none" anchor="ctr"/>
          <a:lstStyle/>
          <a:p>
            <a:endParaRPr lang="en-US"/>
          </a:p>
        </p:txBody>
      </p:sp>
    </p:spTree>
    <p:extLst>
      <p:ext uri="{BB962C8B-B14F-4D97-AF65-F5344CB8AC3E}">
        <p14:creationId xmlns:p14="http://schemas.microsoft.com/office/powerpoint/2010/main" val="155795176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xfrm>
            <a:off x="1160463" y="698500"/>
            <a:ext cx="4538662" cy="3403600"/>
          </a:xfrm>
          <a:ln/>
        </p:spPr>
      </p:sp>
      <p:sp>
        <p:nvSpPr>
          <p:cNvPr id="450563" name="Rectangle 3"/>
          <p:cNvSpPr>
            <a:spLocks noGrp="1" noChangeArrowheads="1"/>
          </p:cNvSpPr>
          <p:nvPr>
            <p:ph type="body" idx="1"/>
          </p:nvPr>
        </p:nvSpPr>
        <p:spPr bwMode="auto">
          <a:xfrm>
            <a:off x="895350" y="4364038"/>
            <a:ext cx="5078413" cy="4064000"/>
          </a:xfrm>
          <a:prstGeom prst="rect">
            <a:avLst/>
          </a:prstGeom>
          <a:noFill/>
          <a:ln w="12700">
            <a:miter lim="800000"/>
            <a:headEnd/>
            <a:tailEnd/>
          </a:ln>
        </p:spPr>
        <p:txBody>
          <a:bodyPr lIns="90487" tIns="44450" rIns="90487" bIns="44450"/>
          <a:lstStyle/>
          <a:p>
            <a:endParaRPr lang="en-US"/>
          </a:p>
        </p:txBody>
      </p:sp>
    </p:spTree>
    <p:extLst>
      <p:ext uri="{BB962C8B-B14F-4D97-AF65-F5344CB8AC3E}">
        <p14:creationId xmlns:p14="http://schemas.microsoft.com/office/powerpoint/2010/main" val="265065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xfrm>
            <a:off x="1160463" y="698500"/>
            <a:ext cx="4537075" cy="3403600"/>
          </a:xfrm>
        </p:spPr>
      </p:sp>
      <p:sp>
        <p:nvSpPr>
          <p:cNvPr id="3829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9320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xfrm>
            <a:off x="1160463" y="698500"/>
            <a:ext cx="4537075" cy="3403600"/>
          </a:xfrm>
        </p:spPr>
      </p:sp>
      <p:sp>
        <p:nvSpPr>
          <p:cNvPr id="3840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081034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xfrm>
            <a:off x="1160463" y="698500"/>
            <a:ext cx="4537075" cy="3403600"/>
          </a:xfrm>
        </p:spPr>
      </p:sp>
      <p:sp>
        <p:nvSpPr>
          <p:cNvPr id="3850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853308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xfrm>
            <a:off x="1160463" y="698500"/>
            <a:ext cx="4537075" cy="3403600"/>
          </a:xfrm>
        </p:spPr>
      </p:sp>
      <p:sp>
        <p:nvSpPr>
          <p:cNvPr id="3860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0802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xfrm>
            <a:off x="1160463" y="698500"/>
            <a:ext cx="4537075" cy="3403600"/>
          </a:xfrm>
        </p:spPr>
      </p:sp>
      <p:sp>
        <p:nvSpPr>
          <p:cNvPr id="3870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76860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xfrm>
            <a:off x="1160463" y="698500"/>
            <a:ext cx="4537075" cy="3403600"/>
          </a:xfrm>
        </p:spPr>
      </p:sp>
      <p:sp>
        <p:nvSpPr>
          <p:cNvPr id="3880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1111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160463" y="698500"/>
            <a:ext cx="4537075" cy="3403600"/>
          </a:xfrm>
        </p:spPr>
      </p:sp>
      <p:sp>
        <p:nvSpPr>
          <p:cNvPr id="3891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209754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xfrm>
            <a:off x="1160463" y="698500"/>
            <a:ext cx="4537075" cy="3403600"/>
          </a:xfrm>
        </p:spPr>
      </p:sp>
      <p:sp>
        <p:nvSpPr>
          <p:cNvPr id="39936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07889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xfrm>
            <a:off x="1160463" y="698500"/>
            <a:ext cx="4537075" cy="3403600"/>
          </a:xfrm>
        </p:spPr>
      </p:sp>
      <p:sp>
        <p:nvSpPr>
          <p:cNvPr id="4024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079589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xfrm>
            <a:off x="1160463" y="698500"/>
            <a:ext cx="4537075" cy="3403600"/>
          </a:xfrm>
        </p:spPr>
      </p:sp>
      <p:sp>
        <p:nvSpPr>
          <p:cNvPr id="4034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06411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xfrm>
            <a:off x="1160463" y="698500"/>
            <a:ext cx="4538662" cy="3403600"/>
          </a:xfrm>
        </p:spPr>
      </p:sp>
      <p:sp>
        <p:nvSpPr>
          <p:cNvPr id="4526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041863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ChangeArrowheads="1" noTextEdit="1"/>
          </p:cNvSpPr>
          <p:nvPr>
            <p:ph type="sldImg"/>
          </p:nvPr>
        </p:nvSpPr>
        <p:spPr>
          <a:xfrm>
            <a:off x="1160463" y="698500"/>
            <a:ext cx="4537075" cy="3403600"/>
          </a:xfrm>
        </p:spPr>
      </p:sp>
      <p:sp>
        <p:nvSpPr>
          <p:cNvPr id="4044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875916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xfrm>
            <a:off x="1160463" y="698500"/>
            <a:ext cx="4537075" cy="3403600"/>
          </a:xfrm>
        </p:spPr>
      </p:sp>
      <p:sp>
        <p:nvSpPr>
          <p:cNvPr id="4055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09914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a:xfrm>
            <a:off x="1160463" y="698500"/>
            <a:ext cx="4537075" cy="3403600"/>
          </a:xfrm>
        </p:spPr>
      </p:sp>
      <p:sp>
        <p:nvSpPr>
          <p:cNvPr id="4065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354797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xfrm>
            <a:off x="1160463" y="698500"/>
            <a:ext cx="4537075" cy="3403600"/>
          </a:xfrm>
        </p:spPr>
      </p:sp>
      <p:sp>
        <p:nvSpPr>
          <p:cNvPr id="4075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70649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a:xfrm>
            <a:off x="1160463" y="698500"/>
            <a:ext cx="4537075" cy="3403600"/>
          </a:xfrm>
        </p:spPr>
      </p:sp>
      <p:sp>
        <p:nvSpPr>
          <p:cNvPr id="4085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838182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xfrm>
            <a:off x="1160463" y="698500"/>
            <a:ext cx="4537075" cy="3403600"/>
          </a:xfrm>
        </p:spPr>
      </p:sp>
      <p:sp>
        <p:nvSpPr>
          <p:cNvPr id="4096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995780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60463" y="698500"/>
            <a:ext cx="4537075" cy="3403600"/>
          </a:xfrm>
        </p:spPr>
      </p:sp>
      <p:sp>
        <p:nvSpPr>
          <p:cNvPr id="4106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812625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noTextEdit="1"/>
          </p:cNvSpPr>
          <p:nvPr>
            <p:ph type="sldImg"/>
          </p:nvPr>
        </p:nvSpPr>
        <p:spPr>
          <a:xfrm>
            <a:off x="1160463" y="698500"/>
            <a:ext cx="4537075" cy="3403600"/>
          </a:xfrm>
        </p:spPr>
      </p:sp>
      <p:sp>
        <p:nvSpPr>
          <p:cNvPr id="4116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31096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ChangeArrowheads="1" noTextEdit="1"/>
          </p:cNvSpPr>
          <p:nvPr>
            <p:ph type="sldImg"/>
          </p:nvPr>
        </p:nvSpPr>
        <p:spPr>
          <a:xfrm>
            <a:off x="1160463" y="698500"/>
            <a:ext cx="4537075" cy="3403600"/>
          </a:xfrm>
        </p:spPr>
      </p:sp>
      <p:sp>
        <p:nvSpPr>
          <p:cNvPr id="4126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263660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spect="1" noChangeArrowheads="1" noTextEdit="1"/>
          </p:cNvSpPr>
          <p:nvPr>
            <p:ph type="sldImg"/>
          </p:nvPr>
        </p:nvSpPr>
        <p:spPr>
          <a:xfrm>
            <a:off x="1160463" y="698500"/>
            <a:ext cx="4537075" cy="3403600"/>
          </a:xfrm>
        </p:spPr>
      </p:sp>
      <p:sp>
        <p:nvSpPr>
          <p:cNvPr id="4136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9388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1160463" y="698500"/>
            <a:ext cx="4537075" cy="3403600"/>
          </a:xfrm>
        </p:spPr>
      </p:sp>
      <p:sp>
        <p:nvSpPr>
          <p:cNvPr id="3676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21305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xfrm>
            <a:off x="1160463" y="698500"/>
            <a:ext cx="4537075" cy="3403600"/>
          </a:xfrm>
        </p:spPr>
      </p:sp>
      <p:sp>
        <p:nvSpPr>
          <p:cNvPr id="3901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806379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xfrm>
            <a:off x="1160463" y="698500"/>
            <a:ext cx="4537075" cy="3403600"/>
          </a:xfrm>
        </p:spPr>
      </p:sp>
      <p:sp>
        <p:nvSpPr>
          <p:cNvPr id="3921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581778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xfrm>
            <a:off x="1160463" y="698500"/>
            <a:ext cx="4537075" cy="3403600"/>
          </a:xfrm>
        </p:spPr>
      </p:sp>
      <p:sp>
        <p:nvSpPr>
          <p:cNvPr id="3932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021850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xfrm>
            <a:off x="1160463" y="698500"/>
            <a:ext cx="4537075" cy="3403600"/>
          </a:xfrm>
        </p:spPr>
      </p:sp>
      <p:sp>
        <p:nvSpPr>
          <p:cNvPr id="3942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564570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xfrm>
            <a:off x="1160463" y="698500"/>
            <a:ext cx="4537075" cy="3403600"/>
          </a:xfrm>
        </p:spPr>
      </p:sp>
      <p:sp>
        <p:nvSpPr>
          <p:cNvPr id="3952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319303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160463" y="698500"/>
            <a:ext cx="4537075" cy="3403600"/>
          </a:xfrm>
        </p:spPr>
      </p:sp>
      <p:sp>
        <p:nvSpPr>
          <p:cNvPr id="3962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553955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60463" y="698500"/>
            <a:ext cx="4537075" cy="3403600"/>
          </a:xfrm>
        </p:spPr>
      </p:sp>
      <p:sp>
        <p:nvSpPr>
          <p:cNvPr id="3973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703483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a:xfrm>
            <a:off x="1160463" y="698500"/>
            <a:ext cx="4537075" cy="3403600"/>
          </a:xfrm>
        </p:spPr>
      </p:sp>
      <p:sp>
        <p:nvSpPr>
          <p:cNvPr id="3983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450028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xfrm>
            <a:off x="1160463" y="698500"/>
            <a:ext cx="4537075" cy="3403600"/>
          </a:xfrm>
        </p:spPr>
      </p:sp>
      <p:sp>
        <p:nvSpPr>
          <p:cNvPr id="3911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223444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xfrm>
            <a:off x="1160463" y="698500"/>
            <a:ext cx="4537075" cy="3403600"/>
          </a:xfrm>
        </p:spPr>
      </p:sp>
      <p:sp>
        <p:nvSpPr>
          <p:cNvPr id="4587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81270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xfrm>
            <a:off x="1160463" y="698500"/>
            <a:ext cx="4537075" cy="3403600"/>
          </a:xfrm>
        </p:spPr>
      </p:sp>
      <p:sp>
        <p:nvSpPr>
          <p:cNvPr id="3686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995597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xfrm>
            <a:off x="1160463" y="698500"/>
            <a:ext cx="4537075" cy="3403600"/>
          </a:xfrm>
        </p:spPr>
      </p:sp>
      <p:sp>
        <p:nvSpPr>
          <p:cNvPr id="4157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288705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a:xfrm>
            <a:off x="1160463" y="698500"/>
            <a:ext cx="4537075" cy="3403600"/>
          </a:xfrm>
        </p:spPr>
      </p:sp>
      <p:sp>
        <p:nvSpPr>
          <p:cNvPr id="4167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989894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spect="1" noChangeArrowheads="1" noTextEdit="1"/>
          </p:cNvSpPr>
          <p:nvPr>
            <p:ph type="sldImg"/>
          </p:nvPr>
        </p:nvSpPr>
        <p:spPr>
          <a:xfrm>
            <a:off x="1160463" y="698500"/>
            <a:ext cx="4537075" cy="3403600"/>
          </a:xfrm>
        </p:spPr>
      </p:sp>
      <p:sp>
        <p:nvSpPr>
          <p:cNvPr id="4177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430901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spect="1" noChangeArrowheads="1" noTextEdit="1"/>
          </p:cNvSpPr>
          <p:nvPr>
            <p:ph type="sldImg"/>
          </p:nvPr>
        </p:nvSpPr>
        <p:spPr>
          <a:xfrm>
            <a:off x="1160463" y="698500"/>
            <a:ext cx="4537075" cy="3403600"/>
          </a:xfrm>
        </p:spPr>
      </p:sp>
      <p:sp>
        <p:nvSpPr>
          <p:cNvPr id="419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294636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noTextEdit="1"/>
          </p:cNvSpPr>
          <p:nvPr>
            <p:ph type="sldImg"/>
          </p:nvPr>
        </p:nvSpPr>
        <p:spPr>
          <a:xfrm>
            <a:off x="1160463" y="698500"/>
            <a:ext cx="4537075" cy="3403600"/>
          </a:xfrm>
        </p:spPr>
      </p:sp>
      <p:sp>
        <p:nvSpPr>
          <p:cNvPr id="4208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469045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xfrm>
            <a:off x="1160463" y="698500"/>
            <a:ext cx="4537075" cy="3403600"/>
          </a:xfrm>
        </p:spPr>
      </p:sp>
      <p:sp>
        <p:nvSpPr>
          <p:cNvPr id="4218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406543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xfrm>
            <a:off x="1160463" y="698500"/>
            <a:ext cx="4537075" cy="3403600"/>
          </a:xfrm>
        </p:spPr>
      </p:sp>
      <p:sp>
        <p:nvSpPr>
          <p:cNvPr id="4229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88583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a:xfrm>
            <a:off x="1160463" y="698500"/>
            <a:ext cx="4537075" cy="3403600"/>
          </a:xfrm>
        </p:spPr>
      </p:sp>
      <p:sp>
        <p:nvSpPr>
          <p:cNvPr id="4239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8821479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xfrm>
            <a:off x="1160463" y="698500"/>
            <a:ext cx="4537075" cy="3403600"/>
          </a:xfrm>
        </p:spPr>
      </p:sp>
      <p:sp>
        <p:nvSpPr>
          <p:cNvPr id="42496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262412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a:xfrm>
            <a:off x="1160463" y="698500"/>
            <a:ext cx="4537075" cy="3403600"/>
          </a:xfrm>
        </p:spPr>
      </p:sp>
      <p:sp>
        <p:nvSpPr>
          <p:cNvPr id="4259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94815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160463" y="698500"/>
            <a:ext cx="4537075" cy="3403600"/>
          </a:xfrm>
        </p:spPr>
      </p:sp>
      <p:sp>
        <p:nvSpPr>
          <p:cNvPr id="3696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703338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a:xfrm>
            <a:off x="1160463" y="698500"/>
            <a:ext cx="4537075" cy="3403600"/>
          </a:xfrm>
        </p:spPr>
      </p:sp>
      <p:sp>
        <p:nvSpPr>
          <p:cNvPr id="4270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00601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xfrm>
            <a:off x="1160463" y="698500"/>
            <a:ext cx="4537075" cy="3403600"/>
          </a:xfrm>
        </p:spPr>
      </p:sp>
      <p:sp>
        <p:nvSpPr>
          <p:cNvPr id="4280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896721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xfrm>
            <a:off x="1160463" y="698500"/>
            <a:ext cx="4537075" cy="3403600"/>
          </a:xfrm>
        </p:spPr>
      </p:sp>
      <p:sp>
        <p:nvSpPr>
          <p:cNvPr id="4290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4432123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Rot="1" noChangeAspect="1" noChangeArrowheads="1" noTextEdit="1"/>
          </p:cNvSpPr>
          <p:nvPr>
            <p:ph type="sldImg"/>
          </p:nvPr>
        </p:nvSpPr>
        <p:spPr>
          <a:xfrm>
            <a:off x="1160463" y="698500"/>
            <a:ext cx="4537075" cy="3403600"/>
          </a:xfrm>
        </p:spPr>
      </p:sp>
      <p:sp>
        <p:nvSpPr>
          <p:cNvPr id="4300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694585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xfrm>
            <a:off x="1160463" y="698500"/>
            <a:ext cx="4537075" cy="3403600"/>
          </a:xfrm>
        </p:spPr>
      </p:sp>
      <p:sp>
        <p:nvSpPr>
          <p:cNvPr id="4311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5502688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a:xfrm>
            <a:off x="1160463" y="698500"/>
            <a:ext cx="4537075" cy="3403600"/>
          </a:xfrm>
        </p:spPr>
      </p:sp>
      <p:sp>
        <p:nvSpPr>
          <p:cNvPr id="4321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62167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spect="1" noChangeArrowheads="1" noTextEdit="1"/>
          </p:cNvSpPr>
          <p:nvPr>
            <p:ph type="sldImg"/>
          </p:nvPr>
        </p:nvSpPr>
        <p:spPr>
          <a:xfrm>
            <a:off x="1160463" y="698500"/>
            <a:ext cx="4537075" cy="3403600"/>
          </a:xfrm>
        </p:spPr>
      </p:sp>
      <p:sp>
        <p:nvSpPr>
          <p:cNvPr id="4331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460613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a:xfrm>
            <a:off x="1160463" y="698500"/>
            <a:ext cx="4537075" cy="3403600"/>
          </a:xfrm>
        </p:spPr>
      </p:sp>
      <p:sp>
        <p:nvSpPr>
          <p:cNvPr id="4341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4860804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spect="1" noChangeArrowheads="1" noTextEdit="1"/>
          </p:cNvSpPr>
          <p:nvPr>
            <p:ph type="sldImg"/>
          </p:nvPr>
        </p:nvSpPr>
        <p:spPr>
          <a:xfrm>
            <a:off x="1160463" y="698500"/>
            <a:ext cx="4537075" cy="3403600"/>
          </a:xfrm>
        </p:spPr>
      </p:sp>
      <p:sp>
        <p:nvSpPr>
          <p:cNvPr id="4352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4282907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a:xfrm>
            <a:off x="1160463" y="698500"/>
            <a:ext cx="4537075" cy="3403600"/>
          </a:xfrm>
        </p:spPr>
      </p:sp>
      <p:sp>
        <p:nvSpPr>
          <p:cNvPr id="4362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3194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xfrm>
            <a:off x="1160463" y="698500"/>
            <a:ext cx="4537075" cy="3403600"/>
          </a:xfrm>
        </p:spPr>
      </p:sp>
      <p:sp>
        <p:nvSpPr>
          <p:cNvPr id="4014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3069007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a:xfrm>
            <a:off x="1160463" y="698500"/>
            <a:ext cx="4537075" cy="3403600"/>
          </a:xfrm>
        </p:spPr>
      </p:sp>
      <p:sp>
        <p:nvSpPr>
          <p:cNvPr id="4372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616653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xfrm>
            <a:off x="1160463" y="698500"/>
            <a:ext cx="4537075" cy="3403600"/>
          </a:xfrm>
        </p:spPr>
      </p:sp>
      <p:sp>
        <p:nvSpPr>
          <p:cNvPr id="4382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3244194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a:xfrm>
            <a:off x="1160463" y="698500"/>
            <a:ext cx="4537075" cy="3403600"/>
          </a:xfrm>
        </p:spPr>
      </p:sp>
      <p:sp>
        <p:nvSpPr>
          <p:cNvPr id="4392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3692675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xfrm>
            <a:off x="1160463" y="698500"/>
            <a:ext cx="4537075" cy="3403600"/>
          </a:xfrm>
        </p:spPr>
      </p:sp>
      <p:sp>
        <p:nvSpPr>
          <p:cNvPr id="4403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8068507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spect="1" noChangeArrowheads="1" noTextEdit="1"/>
          </p:cNvSpPr>
          <p:nvPr>
            <p:ph type="sldImg"/>
          </p:nvPr>
        </p:nvSpPr>
        <p:spPr>
          <a:xfrm>
            <a:off x="1160463" y="698500"/>
            <a:ext cx="4537075" cy="3403600"/>
          </a:xfrm>
        </p:spPr>
      </p:sp>
      <p:sp>
        <p:nvSpPr>
          <p:cNvPr id="4413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0422861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a:xfrm>
            <a:off x="1160463" y="698500"/>
            <a:ext cx="4537075" cy="3403600"/>
          </a:xfrm>
        </p:spPr>
      </p:sp>
      <p:sp>
        <p:nvSpPr>
          <p:cNvPr id="4423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075178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xfrm>
            <a:off x="1160463" y="698500"/>
            <a:ext cx="4537075" cy="3403600"/>
          </a:xfrm>
        </p:spPr>
      </p:sp>
      <p:sp>
        <p:nvSpPr>
          <p:cNvPr id="4433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2327859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xfrm>
            <a:off x="1160463" y="698500"/>
            <a:ext cx="4537075" cy="3403600"/>
          </a:xfrm>
        </p:spPr>
      </p:sp>
      <p:sp>
        <p:nvSpPr>
          <p:cNvPr id="4433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3664245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60463" y="698500"/>
            <a:ext cx="4537075" cy="3403600"/>
          </a:xfrm>
        </p:spPr>
      </p:sp>
      <p:sp>
        <p:nvSpPr>
          <p:cNvPr id="6147" name="Rectangle 3"/>
          <p:cNvSpPr>
            <a:spLocks noGrp="1" noChangeArrowheads="1"/>
          </p:cNvSpPr>
          <p:nvPr>
            <p:ph type="body" idx="1"/>
          </p:nvPr>
        </p:nvSpPr>
        <p:spPr bwMode="auto">
          <a:xfrm>
            <a:off x="685800" y="4422775"/>
            <a:ext cx="5486400" cy="4192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494765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60463" y="698500"/>
            <a:ext cx="4537075" cy="3403600"/>
          </a:xfrm>
        </p:spPr>
      </p:sp>
      <p:sp>
        <p:nvSpPr>
          <p:cNvPr id="5123" name="Rectangle 3"/>
          <p:cNvSpPr>
            <a:spLocks noGrp="1" noChangeArrowheads="1"/>
          </p:cNvSpPr>
          <p:nvPr>
            <p:ph type="body" idx="1"/>
          </p:nvPr>
        </p:nvSpPr>
        <p:spPr bwMode="auto">
          <a:xfrm>
            <a:off x="685800" y="4422775"/>
            <a:ext cx="5486400" cy="4192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2129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xfrm>
            <a:off x="1160463" y="698500"/>
            <a:ext cx="4537075" cy="3403600"/>
          </a:xfrm>
        </p:spPr>
      </p:sp>
      <p:sp>
        <p:nvSpPr>
          <p:cNvPr id="3799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803922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xfrm>
            <a:off x="1190625" y="614363"/>
            <a:ext cx="4489450" cy="3368675"/>
          </a:xfrm>
          <a:ln/>
        </p:spPr>
      </p:sp>
    </p:spTree>
    <p:extLst>
      <p:ext uri="{BB962C8B-B14F-4D97-AF65-F5344CB8AC3E}">
        <p14:creationId xmlns:p14="http://schemas.microsoft.com/office/powerpoint/2010/main" val="1359861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xfrm>
            <a:off x="1160463" y="698500"/>
            <a:ext cx="4537075" cy="3403600"/>
          </a:xfrm>
        </p:spPr>
      </p:sp>
      <p:sp>
        <p:nvSpPr>
          <p:cNvPr id="4464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453277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xfrm>
            <a:off x="1160463" y="698500"/>
            <a:ext cx="4537075" cy="3403600"/>
          </a:xfrm>
        </p:spPr>
      </p:sp>
      <p:sp>
        <p:nvSpPr>
          <p:cNvPr id="4474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46300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xfrm>
            <a:off x="1160463" y="698500"/>
            <a:ext cx="4537075" cy="3403600"/>
          </a:xfrm>
        </p:spPr>
      </p:sp>
      <p:sp>
        <p:nvSpPr>
          <p:cNvPr id="3809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5792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xfrm>
            <a:off x="1160463" y="698500"/>
            <a:ext cx="4537075" cy="3403600"/>
          </a:xfrm>
        </p:spPr>
      </p:sp>
      <p:sp>
        <p:nvSpPr>
          <p:cNvPr id="3819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96262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lnSpc>
          <a:spcPct val="88000"/>
        </a:lnSpc>
        <a:spcBef>
          <a:spcPct val="0"/>
        </a:spcBef>
        <a:spcAft>
          <a:spcPct val="0"/>
        </a:spcAft>
        <a:defRPr sz="3600" b="1">
          <a:solidFill>
            <a:schemeClr val="tx1"/>
          </a:solidFill>
          <a:latin typeface="+mj-lt"/>
          <a:ea typeface="+mj-ea"/>
          <a:cs typeface="+mj-cs"/>
        </a:defRPr>
      </a:lvl1pPr>
      <a:lvl2pPr algn="ctr" rtl="0" eaLnBrk="0" fontAlgn="base" hangingPunct="0">
        <a:lnSpc>
          <a:spcPct val="88000"/>
        </a:lnSpc>
        <a:spcBef>
          <a:spcPct val="0"/>
        </a:spcBef>
        <a:spcAft>
          <a:spcPct val="0"/>
        </a:spcAft>
        <a:defRPr sz="3600" b="1">
          <a:solidFill>
            <a:schemeClr val="tx1"/>
          </a:solidFill>
          <a:latin typeface="Times" pitchFamily="18" charset="0"/>
        </a:defRPr>
      </a:lvl2pPr>
      <a:lvl3pPr algn="ctr" rtl="0" eaLnBrk="0" fontAlgn="base" hangingPunct="0">
        <a:lnSpc>
          <a:spcPct val="88000"/>
        </a:lnSpc>
        <a:spcBef>
          <a:spcPct val="0"/>
        </a:spcBef>
        <a:spcAft>
          <a:spcPct val="0"/>
        </a:spcAft>
        <a:defRPr sz="3600" b="1">
          <a:solidFill>
            <a:schemeClr val="tx1"/>
          </a:solidFill>
          <a:latin typeface="Times" pitchFamily="18" charset="0"/>
        </a:defRPr>
      </a:lvl3pPr>
      <a:lvl4pPr algn="ctr" rtl="0" eaLnBrk="0" fontAlgn="base" hangingPunct="0">
        <a:lnSpc>
          <a:spcPct val="88000"/>
        </a:lnSpc>
        <a:spcBef>
          <a:spcPct val="0"/>
        </a:spcBef>
        <a:spcAft>
          <a:spcPct val="0"/>
        </a:spcAft>
        <a:defRPr sz="3600" b="1">
          <a:solidFill>
            <a:schemeClr val="tx1"/>
          </a:solidFill>
          <a:latin typeface="Times" pitchFamily="18" charset="0"/>
        </a:defRPr>
      </a:lvl4pPr>
      <a:lvl5pPr algn="ctr" rtl="0" eaLnBrk="0" fontAlgn="base" hangingPunct="0">
        <a:lnSpc>
          <a:spcPct val="88000"/>
        </a:lnSpc>
        <a:spcBef>
          <a:spcPct val="0"/>
        </a:spcBef>
        <a:spcAft>
          <a:spcPct val="0"/>
        </a:spcAft>
        <a:defRPr sz="3600" b="1">
          <a:solidFill>
            <a:schemeClr val="tx1"/>
          </a:solidFill>
          <a:latin typeface="Times" pitchFamily="18" charset="0"/>
        </a:defRPr>
      </a:lvl5pPr>
      <a:lvl6pPr marL="457200" algn="ctr" rtl="0" eaLnBrk="0" fontAlgn="base" hangingPunct="0">
        <a:lnSpc>
          <a:spcPct val="88000"/>
        </a:lnSpc>
        <a:spcBef>
          <a:spcPct val="0"/>
        </a:spcBef>
        <a:spcAft>
          <a:spcPct val="0"/>
        </a:spcAft>
        <a:defRPr sz="3600" b="1">
          <a:solidFill>
            <a:schemeClr val="tx1"/>
          </a:solidFill>
          <a:latin typeface="Times" pitchFamily="18" charset="0"/>
        </a:defRPr>
      </a:lvl6pPr>
      <a:lvl7pPr marL="914400" algn="ctr" rtl="0" eaLnBrk="0" fontAlgn="base" hangingPunct="0">
        <a:lnSpc>
          <a:spcPct val="88000"/>
        </a:lnSpc>
        <a:spcBef>
          <a:spcPct val="0"/>
        </a:spcBef>
        <a:spcAft>
          <a:spcPct val="0"/>
        </a:spcAft>
        <a:defRPr sz="3600" b="1">
          <a:solidFill>
            <a:schemeClr val="tx1"/>
          </a:solidFill>
          <a:latin typeface="Times" pitchFamily="18" charset="0"/>
        </a:defRPr>
      </a:lvl7pPr>
      <a:lvl8pPr marL="1371600" algn="ctr" rtl="0" eaLnBrk="0" fontAlgn="base" hangingPunct="0">
        <a:lnSpc>
          <a:spcPct val="88000"/>
        </a:lnSpc>
        <a:spcBef>
          <a:spcPct val="0"/>
        </a:spcBef>
        <a:spcAft>
          <a:spcPct val="0"/>
        </a:spcAft>
        <a:defRPr sz="3600" b="1">
          <a:solidFill>
            <a:schemeClr val="tx1"/>
          </a:solidFill>
          <a:latin typeface="Times" pitchFamily="18" charset="0"/>
        </a:defRPr>
      </a:lvl8pPr>
      <a:lvl9pPr marL="1828800" algn="ctr" rtl="0" eaLnBrk="0" fontAlgn="base" hangingPunct="0">
        <a:lnSpc>
          <a:spcPct val="88000"/>
        </a:lnSpc>
        <a:spcBef>
          <a:spcPct val="0"/>
        </a:spcBef>
        <a:spcAft>
          <a:spcPct val="0"/>
        </a:spcAft>
        <a:defRPr sz="3600" b="1">
          <a:solidFill>
            <a:schemeClr val="tx1"/>
          </a:solidFill>
          <a:latin typeface="Times" pitchFamily="18"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ebstore.ansi.org/RecordDetail.aspx?sku=ASME%20Y14.5-2009&amp;source=google&amp;adgroup=asme&amp;keyword=ASME%20y14.5&amp;gclid=CI7-9-anzaQCFQlrKgodl26kUQ"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cmaster.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Documents%20and%20Settings\mphilpott\My%20Documents\ME170\ME170%20Sp%202010\glass%20box%20projection.avi" TargetMode="External"/><Relationship Id="rId1" Type="http://schemas.microsoft.com/office/2007/relationships/media" Target="file:///C:\Documents%20and%20Settings\mphilpott\My%20Documents\ME170\ME170%20Sp%202010\glass%20box%20projection.avi" TargetMode="External"/><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vista-industrial.com/sheet-metal-tolerances.php"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tarrapid.com/wp-content/uploads/2016/11/Star-Rapid-Plastic-Injection-Molding-Tolerance-Guide.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starrapid.com/wp-content/uploads/2016/11/Star-Rapid-Plastic-Injection-Molding-Tolerance-Guide.pdf"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www.mcmastercarr.com/" TargetMode="Externa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www.skf.com/portal/skf/home/products?maincatalogue=1&amp;lang=en&amp;newlink=1"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skf.com/group/products/bearings-units-housings/roller-bearings/principles/design-considerations/bearing-arrangements/locating-non-locating-systems/index.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4.png"/><Relationship Id="rId4" Type="http://schemas.openxmlformats.org/officeDocument/2006/relationships/image" Target="../media/image4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image" Target="../media/image46.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ChangeArrowheads="1"/>
          </p:cNvSpPr>
          <p:nvPr/>
        </p:nvSpPr>
        <p:spPr bwMode="auto">
          <a:xfrm>
            <a:off x="850866" y="1752600"/>
            <a:ext cx="7447039" cy="2154307"/>
          </a:xfrm>
          <a:prstGeom prst="rect">
            <a:avLst/>
          </a:prstGeom>
          <a:noFill/>
          <a:ln w="12700">
            <a:noFill/>
            <a:miter lim="800000"/>
            <a:headEnd/>
            <a:tailEnd/>
          </a:ln>
          <a:effectLst/>
        </p:spPr>
        <p:txBody>
          <a:bodyPr wrap="none" lIns="52387" tIns="20637" rIns="52387" bIns="20637">
            <a:spAutoFit/>
          </a:bodyPr>
          <a:lstStyle/>
          <a:p>
            <a:pPr algn="ctr" defTabSz="755650">
              <a:lnSpc>
                <a:spcPct val="88000"/>
              </a:lnSpc>
            </a:pPr>
            <a:r>
              <a:rPr lang="en-US" sz="4800" dirty="0">
                <a:solidFill>
                  <a:schemeClr val="folHlink"/>
                </a:solidFill>
              </a:rPr>
              <a:t/>
            </a:r>
            <a:br>
              <a:rPr lang="en-US" sz="4800" dirty="0">
                <a:solidFill>
                  <a:schemeClr val="folHlink"/>
                </a:solidFill>
              </a:rPr>
            </a:br>
            <a:r>
              <a:rPr lang="en-US" sz="4800" dirty="0">
                <a:solidFill>
                  <a:schemeClr val="tx2"/>
                </a:solidFill>
              </a:rPr>
              <a:t>Engineering </a:t>
            </a:r>
            <a:r>
              <a:rPr lang="en-US" sz="4800" dirty="0" smtClean="0">
                <a:solidFill>
                  <a:schemeClr val="tx2"/>
                </a:solidFill>
              </a:rPr>
              <a:t>Drawing</a:t>
            </a:r>
            <a:endParaRPr lang="en-US" sz="4800" dirty="0">
              <a:solidFill>
                <a:schemeClr val="tx2"/>
              </a:solidFill>
            </a:endParaRPr>
          </a:p>
          <a:p>
            <a:pPr algn="ctr" defTabSz="755650">
              <a:lnSpc>
                <a:spcPct val="88000"/>
              </a:lnSpc>
            </a:pPr>
            <a:endParaRPr lang="en-US" sz="3200" dirty="0">
              <a:solidFill>
                <a:schemeClr val="tx2"/>
              </a:solidFill>
            </a:endParaRPr>
          </a:p>
          <a:p>
            <a:pPr algn="ctr" defTabSz="755650">
              <a:lnSpc>
                <a:spcPct val="88000"/>
              </a:lnSpc>
            </a:pPr>
            <a:r>
              <a:rPr lang="en-US" sz="2800" dirty="0" smtClean="0"/>
              <a:t>Part A – Coordinate Dimensions and Tolerances</a:t>
            </a:r>
            <a:endParaRPr lang="en-US" sz="4400" dirty="0"/>
          </a:p>
        </p:txBody>
      </p:sp>
      <p:sp>
        <p:nvSpPr>
          <p:cNvPr id="449539" name="Rectangle 3"/>
          <p:cNvSpPr>
            <a:spLocks noChangeArrowheads="1"/>
          </p:cNvSpPr>
          <p:nvPr/>
        </p:nvSpPr>
        <p:spPr bwMode="auto">
          <a:xfrm>
            <a:off x="873125" y="855663"/>
            <a:ext cx="7394575" cy="2009775"/>
          </a:xfrm>
          <a:prstGeom prst="rect">
            <a:avLst/>
          </a:prstGeom>
          <a:noFill/>
          <a:ln w="12700">
            <a:noFill/>
            <a:miter lim="800000"/>
            <a:headEnd/>
            <a:tailEnd/>
          </a:ln>
          <a:effectLst/>
        </p:spPr>
        <p:txBody>
          <a:bodyPr lIns="50800" tIns="20637" rIns="50800" bIns="20637">
            <a:spAutoFit/>
          </a:bodyPr>
          <a:lstStyle/>
          <a:p>
            <a:pPr algn="ctr" defTabSz="741363">
              <a:lnSpc>
                <a:spcPct val="85000"/>
              </a:lnSpc>
            </a:pPr>
            <a:r>
              <a:rPr lang="en-US" sz="3200">
                <a:solidFill>
                  <a:schemeClr val="folHlink"/>
                </a:solidFill>
              </a:rPr>
              <a:t>ME170 </a:t>
            </a:r>
          </a:p>
          <a:p>
            <a:pPr algn="ctr" defTabSz="741363">
              <a:lnSpc>
                <a:spcPct val="85000"/>
              </a:lnSpc>
            </a:pPr>
            <a:r>
              <a:rPr lang="en-US" sz="3200">
                <a:solidFill>
                  <a:schemeClr val="folHlink"/>
                </a:solidFill>
              </a:rPr>
              <a:t>Computer Aided Design</a:t>
            </a:r>
            <a:r>
              <a:rPr lang="en-US" sz="3600">
                <a:solidFill>
                  <a:schemeClr val="bg2"/>
                </a:solidFill>
              </a:rPr>
              <a:t/>
            </a:r>
            <a:br>
              <a:rPr lang="en-US" sz="3600">
                <a:solidFill>
                  <a:schemeClr val="bg2"/>
                </a:solidFill>
              </a:rPr>
            </a:br>
            <a:r>
              <a:rPr lang="en-US" sz="4400">
                <a:solidFill>
                  <a:schemeClr val="bg2"/>
                </a:solidFill>
              </a:rPr>
              <a:t> </a:t>
            </a:r>
            <a:br>
              <a:rPr lang="en-US" sz="4400">
                <a:solidFill>
                  <a:schemeClr val="bg2"/>
                </a:solidFill>
              </a:rPr>
            </a:br>
            <a:endParaRPr lang="en-US" sz="4400">
              <a:solidFill>
                <a:schemeClr val="bg2"/>
              </a:solidFill>
            </a:endParaRPr>
          </a:p>
        </p:txBody>
      </p:sp>
      <p:sp>
        <p:nvSpPr>
          <p:cNvPr id="449540" name="Rectangle 4"/>
          <p:cNvSpPr>
            <a:spLocks noChangeArrowheads="1"/>
          </p:cNvSpPr>
          <p:nvPr/>
        </p:nvSpPr>
        <p:spPr bwMode="auto">
          <a:xfrm>
            <a:off x="1752600" y="4343400"/>
            <a:ext cx="5445125" cy="1609725"/>
          </a:xfrm>
          <a:prstGeom prst="rect">
            <a:avLst/>
          </a:prstGeom>
          <a:noFill/>
          <a:ln w="12700">
            <a:noFill/>
            <a:miter lim="800000"/>
            <a:headEnd/>
            <a:tailEnd/>
          </a:ln>
          <a:effectLst/>
        </p:spPr>
        <p:txBody>
          <a:bodyPr wrap="none" lIns="74612" tIns="36512" rIns="74612" bIns="36512">
            <a:spAutoFit/>
          </a:bodyPr>
          <a:lstStyle/>
          <a:p>
            <a:pPr algn="ctr" defTabSz="741363">
              <a:lnSpc>
                <a:spcPct val="90000"/>
              </a:lnSpc>
            </a:pPr>
            <a:r>
              <a:rPr lang="en-US" sz="2800" dirty="0">
                <a:solidFill>
                  <a:schemeClr val="folHlink"/>
                </a:solidFill>
              </a:rPr>
              <a:t>  Instructor:  </a:t>
            </a:r>
          </a:p>
          <a:p>
            <a:pPr algn="ctr" defTabSz="741363">
              <a:lnSpc>
                <a:spcPct val="90000"/>
              </a:lnSpc>
            </a:pPr>
            <a:r>
              <a:rPr lang="en-US" sz="2800" dirty="0">
                <a:solidFill>
                  <a:schemeClr val="tx2"/>
                </a:solidFill>
              </a:rPr>
              <a:t>Mike Philpott</a:t>
            </a:r>
            <a:endParaRPr lang="en-US" sz="2800" dirty="0">
              <a:solidFill>
                <a:schemeClr val="folHlink"/>
              </a:solidFill>
            </a:endParaRPr>
          </a:p>
          <a:p>
            <a:pPr algn="ctr" defTabSz="741363">
              <a:lnSpc>
                <a:spcPct val="90000"/>
              </a:lnSpc>
            </a:pPr>
            <a:r>
              <a:rPr lang="en-US" sz="2800" b="0" dirty="0" smtClean="0">
                <a:solidFill>
                  <a:schemeClr val="folHlink"/>
                </a:solidFill>
              </a:rPr>
              <a:t>Emeritus Associate </a:t>
            </a:r>
            <a:r>
              <a:rPr lang="en-US" sz="2800" b="0" dirty="0">
                <a:solidFill>
                  <a:schemeClr val="folHlink"/>
                </a:solidFill>
              </a:rPr>
              <a:t>Professor of </a:t>
            </a:r>
          </a:p>
          <a:p>
            <a:pPr algn="ctr" defTabSz="741363">
              <a:lnSpc>
                <a:spcPct val="90000"/>
              </a:lnSpc>
            </a:pPr>
            <a:r>
              <a:rPr lang="en-US" sz="2800" b="0" dirty="0">
                <a:solidFill>
                  <a:schemeClr val="folHlink"/>
                </a:solidFill>
              </a:rPr>
              <a:t>Mechanical &amp; Industrial Engineering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4883150" y="4691063"/>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196611" name="Rectangle 3"/>
          <p:cNvSpPr>
            <a:spLocks noChangeArrowheads="1"/>
          </p:cNvSpPr>
          <p:nvPr/>
        </p:nvSpPr>
        <p:spPr bwMode="auto">
          <a:xfrm>
            <a:off x="1606550" y="4691063"/>
            <a:ext cx="2273300" cy="1206500"/>
          </a:xfrm>
          <a:prstGeom prst="rect">
            <a:avLst/>
          </a:prstGeom>
          <a:noFill/>
          <a:ln w="19050">
            <a:solidFill>
              <a:schemeClr val="tx1"/>
            </a:solidFill>
            <a:miter lim="800000"/>
            <a:headEnd/>
            <a:tailEnd/>
          </a:ln>
          <a:effectLst/>
        </p:spPr>
        <p:txBody>
          <a:bodyPr wrap="none" anchor="ctr"/>
          <a:lstStyle/>
          <a:p>
            <a:endParaRPr lang="en-US"/>
          </a:p>
        </p:txBody>
      </p:sp>
      <p:grpSp>
        <p:nvGrpSpPr>
          <p:cNvPr id="196614" name="Group 6"/>
          <p:cNvGrpSpPr>
            <a:grpSpLocks/>
          </p:cNvGrpSpPr>
          <p:nvPr/>
        </p:nvGrpSpPr>
        <p:grpSpPr bwMode="auto">
          <a:xfrm>
            <a:off x="1485900" y="2322513"/>
            <a:ext cx="2540000" cy="1676400"/>
            <a:chOff x="936" y="720"/>
            <a:chExt cx="1600" cy="1056"/>
          </a:xfrm>
        </p:grpSpPr>
        <p:sp>
          <p:nvSpPr>
            <p:cNvPr id="196615" name="Rectangle 7"/>
            <p:cNvSpPr>
              <a:spLocks noChangeArrowheads="1"/>
            </p:cNvSpPr>
            <p:nvPr/>
          </p:nvSpPr>
          <p:spPr bwMode="auto">
            <a:xfrm>
              <a:off x="1012" y="868"/>
              <a:ext cx="1432" cy="760"/>
            </a:xfrm>
            <a:prstGeom prst="rect">
              <a:avLst/>
            </a:prstGeom>
            <a:noFill/>
            <a:ln w="19050">
              <a:solidFill>
                <a:schemeClr val="tx1"/>
              </a:solidFill>
              <a:miter lim="800000"/>
              <a:headEnd/>
              <a:tailEnd/>
            </a:ln>
            <a:effectLst/>
          </p:spPr>
          <p:txBody>
            <a:bodyPr wrap="none" anchor="ctr"/>
            <a:lstStyle/>
            <a:p>
              <a:endParaRPr lang="en-US"/>
            </a:p>
          </p:txBody>
        </p:sp>
        <p:sp useBgFill="1">
          <p:nvSpPr>
            <p:cNvPr id="196616" name="Rectangle 8"/>
            <p:cNvSpPr>
              <a:spLocks noChangeArrowheads="1"/>
            </p:cNvSpPr>
            <p:nvPr/>
          </p:nvSpPr>
          <p:spPr bwMode="auto">
            <a:xfrm>
              <a:off x="1248" y="720"/>
              <a:ext cx="960" cy="288"/>
            </a:xfrm>
            <a:prstGeom prst="rect">
              <a:avLst/>
            </a:prstGeom>
            <a:ln w="19050">
              <a:noFill/>
              <a:miter lim="800000"/>
              <a:headEnd/>
              <a:tailEnd/>
            </a:ln>
            <a:effectLst/>
          </p:spPr>
          <p:txBody>
            <a:bodyPr wrap="none" anchor="ctr"/>
            <a:lstStyle/>
            <a:p>
              <a:endParaRPr lang="en-US"/>
            </a:p>
          </p:txBody>
        </p:sp>
        <p:sp useBgFill="1">
          <p:nvSpPr>
            <p:cNvPr id="196617" name="Rectangle 9"/>
            <p:cNvSpPr>
              <a:spLocks noChangeArrowheads="1"/>
            </p:cNvSpPr>
            <p:nvPr/>
          </p:nvSpPr>
          <p:spPr bwMode="auto">
            <a:xfrm>
              <a:off x="1392" y="1536"/>
              <a:ext cx="672" cy="240"/>
            </a:xfrm>
            <a:prstGeom prst="rect">
              <a:avLst/>
            </a:prstGeom>
            <a:ln w="19050">
              <a:noFill/>
              <a:miter lim="800000"/>
              <a:headEnd/>
              <a:tailEnd/>
            </a:ln>
            <a:effectLst/>
          </p:spPr>
          <p:txBody>
            <a:bodyPr wrap="none" anchor="ctr"/>
            <a:lstStyle/>
            <a:p>
              <a:endParaRPr lang="en-US"/>
            </a:p>
          </p:txBody>
        </p:sp>
        <p:sp>
          <p:nvSpPr>
            <p:cNvPr id="196618" name="Line 10"/>
            <p:cNvSpPr>
              <a:spLocks noChangeShapeType="1"/>
            </p:cNvSpPr>
            <p:nvPr/>
          </p:nvSpPr>
          <p:spPr bwMode="auto">
            <a:xfrm>
              <a:off x="1248" y="868"/>
              <a:ext cx="0" cy="242"/>
            </a:xfrm>
            <a:prstGeom prst="line">
              <a:avLst/>
            </a:prstGeom>
            <a:noFill/>
            <a:ln w="19050">
              <a:solidFill>
                <a:schemeClr val="tx1"/>
              </a:solidFill>
              <a:round/>
              <a:headEnd/>
              <a:tailEnd/>
            </a:ln>
            <a:effectLst/>
          </p:spPr>
          <p:txBody>
            <a:bodyPr wrap="none" anchor="ctr"/>
            <a:lstStyle/>
            <a:p>
              <a:endParaRPr lang="en-US"/>
            </a:p>
          </p:txBody>
        </p:sp>
        <p:sp>
          <p:nvSpPr>
            <p:cNvPr id="196619" name="Line 11"/>
            <p:cNvSpPr>
              <a:spLocks noChangeShapeType="1"/>
            </p:cNvSpPr>
            <p:nvPr/>
          </p:nvSpPr>
          <p:spPr bwMode="auto">
            <a:xfrm>
              <a:off x="1252" y="1104"/>
              <a:ext cx="952" cy="0"/>
            </a:xfrm>
            <a:prstGeom prst="line">
              <a:avLst/>
            </a:prstGeom>
            <a:noFill/>
            <a:ln w="19050">
              <a:solidFill>
                <a:schemeClr val="tx1"/>
              </a:solidFill>
              <a:round/>
              <a:headEnd/>
              <a:tailEnd/>
            </a:ln>
            <a:effectLst/>
          </p:spPr>
          <p:txBody>
            <a:bodyPr wrap="none" anchor="ctr"/>
            <a:lstStyle/>
            <a:p>
              <a:endParaRPr lang="en-US"/>
            </a:p>
          </p:txBody>
        </p:sp>
        <p:sp>
          <p:nvSpPr>
            <p:cNvPr id="196620" name="Line 12"/>
            <p:cNvSpPr>
              <a:spLocks noChangeShapeType="1"/>
            </p:cNvSpPr>
            <p:nvPr/>
          </p:nvSpPr>
          <p:spPr bwMode="auto">
            <a:xfrm flipV="1">
              <a:off x="2208" y="869"/>
              <a:ext cx="0" cy="239"/>
            </a:xfrm>
            <a:prstGeom prst="line">
              <a:avLst/>
            </a:prstGeom>
            <a:noFill/>
            <a:ln w="19050">
              <a:solidFill>
                <a:schemeClr val="tx1"/>
              </a:solidFill>
              <a:round/>
              <a:headEnd/>
              <a:tailEnd/>
            </a:ln>
            <a:effectLst/>
          </p:spPr>
          <p:txBody>
            <a:bodyPr wrap="none" anchor="ctr"/>
            <a:lstStyle/>
            <a:p>
              <a:endParaRPr lang="en-US"/>
            </a:p>
          </p:txBody>
        </p:sp>
        <p:sp>
          <p:nvSpPr>
            <p:cNvPr id="196621" name="Line 13"/>
            <p:cNvSpPr>
              <a:spLocks noChangeShapeType="1"/>
            </p:cNvSpPr>
            <p:nvPr/>
          </p:nvSpPr>
          <p:spPr bwMode="auto">
            <a:xfrm flipV="1">
              <a:off x="1392" y="1388"/>
              <a:ext cx="0" cy="242"/>
            </a:xfrm>
            <a:prstGeom prst="line">
              <a:avLst/>
            </a:prstGeom>
            <a:noFill/>
            <a:ln w="19050">
              <a:solidFill>
                <a:schemeClr val="tx1"/>
              </a:solidFill>
              <a:round/>
              <a:headEnd/>
              <a:tailEnd/>
            </a:ln>
            <a:effectLst/>
          </p:spPr>
          <p:txBody>
            <a:bodyPr wrap="none" anchor="ctr"/>
            <a:lstStyle/>
            <a:p>
              <a:endParaRPr lang="en-US"/>
            </a:p>
          </p:txBody>
        </p:sp>
        <p:sp>
          <p:nvSpPr>
            <p:cNvPr id="196622" name="Line 14"/>
            <p:cNvSpPr>
              <a:spLocks noChangeShapeType="1"/>
            </p:cNvSpPr>
            <p:nvPr/>
          </p:nvSpPr>
          <p:spPr bwMode="auto">
            <a:xfrm>
              <a:off x="1396" y="1392"/>
              <a:ext cx="664" cy="0"/>
            </a:xfrm>
            <a:prstGeom prst="line">
              <a:avLst/>
            </a:prstGeom>
            <a:noFill/>
            <a:ln w="19050">
              <a:solidFill>
                <a:schemeClr val="tx1"/>
              </a:solidFill>
              <a:round/>
              <a:headEnd/>
              <a:tailEnd/>
            </a:ln>
            <a:effectLst/>
          </p:spPr>
          <p:txBody>
            <a:bodyPr wrap="none" anchor="ctr"/>
            <a:lstStyle/>
            <a:p>
              <a:endParaRPr lang="en-US"/>
            </a:p>
          </p:txBody>
        </p:sp>
        <p:sp>
          <p:nvSpPr>
            <p:cNvPr id="196623" name="Line 15"/>
            <p:cNvSpPr>
              <a:spLocks noChangeShapeType="1"/>
            </p:cNvSpPr>
            <p:nvPr/>
          </p:nvSpPr>
          <p:spPr bwMode="auto">
            <a:xfrm>
              <a:off x="2064" y="1389"/>
              <a:ext cx="0" cy="239"/>
            </a:xfrm>
            <a:prstGeom prst="line">
              <a:avLst/>
            </a:prstGeom>
            <a:noFill/>
            <a:ln w="19050">
              <a:solidFill>
                <a:schemeClr val="tx1"/>
              </a:solidFill>
              <a:round/>
              <a:headEnd/>
              <a:tailEnd/>
            </a:ln>
            <a:effectLst/>
          </p:spPr>
          <p:txBody>
            <a:bodyPr wrap="none" anchor="ctr"/>
            <a:lstStyle/>
            <a:p>
              <a:endParaRPr lang="en-US"/>
            </a:p>
          </p:txBody>
        </p:sp>
        <p:sp>
          <p:nvSpPr>
            <p:cNvPr id="196624" name="Arc 16"/>
            <p:cNvSpPr>
              <a:spLocks/>
            </p:cNvSpPr>
            <p:nvPr/>
          </p:nvSpPr>
          <p:spPr bwMode="auto">
            <a:xfrm flipH="1" flipV="1">
              <a:off x="1012"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196625" name="Arc 17"/>
            <p:cNvSpPr>
              <a:spLocks/>
            </p:cNvSpPr>
            <p:nvPr/>
          </p:nvSpPr>
          <p:spPr bwMode="auto">
            <a:xfrm flipV="1">
              <a:off x="2066"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196626" name="Freeform 18"/>
            <p:cNvSpPr>
              <a:spLocks/>
            </p:cNvSpPr>
            <p:nvPr/>
          </p:nvSpPr>
          <p:spPr bwMode="auto">
            <a:xfrm>
              <a:off x="936" y="1288"/>
              <a:ext cx="492" cy="428"/>
            </a:xfrm>
            <a:custGeom>
              <a:avLst/>
              <a:gdLst/>
              <a:ahLst/>
              <a:cxnLst>
                <a:cxn ang="0">
                  <a:pos x="54" y="0"/>
                </a:cxn>
                <a:cxn ang="0">
                  <a:pos x="92" y="116"/>
                </a:cxn>
                <a:cxn ang="0">
                  <a:pos x="164" y="254"/>
                </a:cxn>
                <a:cxn ang="0">
                  <a:pos x="462" y="318"/>
                </a:cxn>
                <a:cxn ang="0">
                  <a:pos x="400" y="374"/>
                </a:cxn>
                <a:cxn ang="0">
                  <a:pos x="0" y="352"/>
                </a:cxn>
                <a:cxn ang="0">
                  <a:pos x="0" y="34"/>
                </a:cxn>
                <a:cxn ang="0">
                  <a:pos x="54" y="0"/>
                </a:cxn>
              </a:cxnLst>
              <a:rect l="0" t="0" r="r" b="b"/>
              <a:pathLst>
                <a:path w="462" h="374">
                  <a:moveTo>
                    <a:pt x="54" y="0"/>
                  </a:moveTo>
                  <a:lnTo>
                    <a:pt x="92" y="116"/>
                  </a:lnTo>
                  <a:lnTo>
                    <a:pt x="164" y="254"/>
                  </a:lnTo>
                  <a:lnTo>
                    <a:pt x="462" y="318"/>
                  </a:lnTo>
                  <a:lnTo>
                    <a:pt x="400" y="374"/>
                  </a:lnTo>
                  <a:lnTo>
                    <a:pt x="0" y="352"/>
                  </a:lnTo>
                  <a:lnTo>
                    <a:pt x="0" y="34"/>
                  </a:lnTo>
                  <a:lnTo>
                    <a:pt x="54" y="0"/>
                  </a:lnTo>
                  <a:close/>
                </a:path>
              </a:pathLst>
            </a:custGeom>
            <a:ln w="19050" cmpd="sng">
              <a:noFill/>
              <a:prstDash val="solid"/>
              <a:round/>
              <a:headEnd type="none" w="med" len="med"/>
              <a:tailEnd type="none" w="med" len="med"/>
            </a:ln>
            <a:effectLst/>
          </p:spPr>
          <p:txBody>
            <a:bodyPr/>
            <a:lstStyle/>
            <a:p>
              <a:endParaRPr lang="en-US"/>
            </a:p>
          </p:txBody>
        </p:sp>
        <p:sp useBgFill="1">
          <p:nvSpPr>
            <p:cNvPr id="196627" name="Freeform 19"/>
            <p:cNvSpPr>
              <a:spLocks/>
            </p:cNvSpPr>
            <p:nvPr/>
          </p:nvSpPr>
          <p:spPr bwMode="auto">
            <a:xfrm>
              <a:off x="2058" y="1290"/>
              <a:ext cx="478" cy="452"/>
            </a:xfrm>
            <a:custGeom>
              <a:avLst/>
              <a:gdLst/>
              <a:ahLst/>
              <a:cxnLst>
                <a:cxn ang="0">
                  <a:pos x="0" y="348"/>
                </a:cxn>
                <a:cxn ang="0">
                  <a:pos x="146" y="320"/>
                </a:cxn>
                <a:cxn ang="0">
                  <a:pos x="316" y="230"/>
                </a:cxn>
                <a:cxn ang="0">
                  <a:pos x="368" y="0"/>
                </a:cxn>
                <a:cxn ang="0">
                  <a:pos x="436" y="136"/>
                </a:cxn>
                <a:cxn ang="0">
                  <a:pos x="412" y="432"/>
                </a:cxn>
                <a:cxn ang="0">
                  <a:pos x="104" y="448"/>
                </a:cxn>
                <a:cxn ang="0">
                  <a:pos x="2" y="350"/>
                </a:cxn>
                <a:cxn ang="0">
                  <a:pos x="0" y="350"/>
                </a:cxn>
              </a:cxnLst>
              <a:rect l="0" t="0" r="r" b="b"/>
              <a:pathLst>
                <a:path w="436" h="448">
                  <a:moveTo>
                    <a:pt x="0" y="348"/>
                  </a:moveTo>
                  <a:lnTo>
                    <a:pt x="146" y="320"/>
                  </a:lnTo>
                  <a:lnTo>
                    <a:pt x="316" y="230"/>
                  </a:lnTo>
                  <a:lnTo>
                    <a:pt x="368" y="0"/>
                  </a:lnTo>
                  <a:lnTo>
                    <a:pt x="436" y="136"/>
                  </a:lnTo>
                  <a:lnTo>
                    <a:pt x="412" y="432"/>
                  </a:lnTo>
                  <a:lnTo>
                    <a:pt x="104" y="448"/>
                  </a:lnTo>
                  <a:lnTo>
                    <a:pt x="2" y="350"/>
                  </a:lnTo>
                  <a:lnTo>
                    <a:pt x="0" y="350"/>
                  </a:lnTo>
                </a:path>
              </a:pathLst>
            </a:custGeom>
            <a:ln w="19050" cmpd="sng">
              <a:noFill/>
              <a:prstDash val="solid"/>
              <a:round/>
              <a:headEnd type="none" w="med" len="med"/>
              <a:tailEnd type="none" w="med" len="med"/>
            </a:ln>
            <a:effectLst/>
          </p:spPr>
          <p:txBody>
            <a:bodyPr/>
            <a:lstStyle/>
            <a:p>
              <a:endParaRPr lang="en-US"/>
            </a:p>
          </p:txBody>
        </p:sp>
      </p:grpSp>
      <p:sp>
        <p:nvSpPr>
          <p:cNvPr id="196628" name="Rectangle 20"/>
          <p:cNvSpPr>
            <a:spLocks noGrp="1" noChangeArrowheads="1"/>
          </p:cNvSpPr>
          <p:nvPr>
            <p:ph type="body" idx="1"/>
          </p:nvPr>
        </p:nvSpPr>
        <p:spPr bwMode="auto">
          <a:xfrm>
            <a:off x="457200" y="381000"/>
            <a:ext cx="8501063" cy="200183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a:t>Complete the 3 view drawing (without dimensions for now). Begin by projecting all of the known information between the views. </a:t>
            </a:r>
          </a:p>
        </p:txBody>
      </p:sp>
      <p:grpSp>
        <p:nvGrpSpPr>
          <p:cNvPr id="196635" name="Group 27"/>
          <p:cNvGrpSpPr>
            <a:grpSpLocks/>
          </p:cNvGrpSpPr>
          <p:nvPr/>
        </p:nvGrpSpPr>
        <p:grpSpPr bwMode="auto">
          <a:xfrm>
            <a:off x="2441575" y="4425950"/>
            <a:ext cx="625475" cy="623888"/>
            <a:chOff x="1538" y="2045"/>
            <a:chExt cx="394" cy="393"/>
          </a:xfrm>
        </p:grpSpPr>
        <p:sp useBgFill="1">
          <p:nvSpPr>
            <p:cNvPr id="196636" name="Rectangle 28"/>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6637" name="Line 29"/>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6638" name="Line 30"/>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6639" name="Line 31"/>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6640" name="Group 32"/>
          <p:cNvGrpSpPr>
            <a:grpSpLocks/>
          </p:cNvGrpSpPr>
          <p:nvPr/>
        </p:nvGrpSpPr>
        <p:grpSpPr bwMode="auto">
          <a:xfrm flipV="1">
            <a:off x="2427288" y="5548313"/>
            <a:ext cx="625475" cy="623887"/>
            <a:chOff x="1538" y="2045"/>
            <a:chExt cx="394" cy="393"/>
          </a:xfrm>
        </p:grpSpPr>
        <p:sp useBgFill="1">
          <p:nvSpPr>
            <p:cNvPr id="196641" name="Rectangle 33"/>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6642" name="Line 34"/>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6643" name="Line 35"/>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6644" name="Line 36"/>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6645" name="Group 37"/>
          <p:cNvGrpSpPr>
            <a:grpSpLocks/>
          </p:cNvGrpSpPr>
          <p:nvPr/>
        </p:nvGrpSpPr>
        <p:grpSpPr bwMode="auto">
          <a:xfrm>
            <a:off x="2401888" y="4949825"/>
            <a:ext cx="679450" cy="679450"/>
            <a:chOff x="1516" y="1041"/>
            <a:chExt cx="428" cy="428"/>
          </a:xfrm>
        </p:grpSpPr>
        <p:grpSp>
          <p:nvGrpSpPr>
            <p:cNvPr id="196646" name="Group 38"/>
            <p:cNvGrpSpPr>
              <a:grpSpLocks/>
            </p:cNvGrpSpPr>
            <p:nvPr/>
          </p:nvGrpSpPr>
          <p:grpSpPr bwMode="auto">
            <a:xfrm rot="5400000">
              <a:off x="1730" y="1036"/>
              <a:ext cx="0" cy="428"/>
              <a:chOff x="1742" y="1047"/>
              <a:chExt cx="0" cy="428"/>
            </a:xfrm>
          </p:grpSpPr>
          <p:sp>
            <p:nvSpPr>
              <p:cNvPr id="196647" name="Line 39"/>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6648" name="Line 40"/>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6649" name="Line 41"/>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196650" name="Group 42"/>
            <p:cNvGrpSpPr>
              <a:grpSpLocks/>
            </p:cNvGrpSpPr>
            <p:nvPr/>
          </p:nvGrpSpPr>
          <p:grpSpPr bwMode="auto">
            <a:xfrm>
              <a:off x="1733" y="1041"/>
              <a:ext cx="0" cy="428"/>
              <a:chOff x="1742" y="1047"/>
              <a:chExt cx="0" cy="428"/>
            </a:xfrm>
          </p:grpSpPr>
          <p:sp>
            <p:nvSpPr>
              <p:cNvPr id="196651" name="Line 43"/>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6652" name="Line 44"/>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6653" name="Line 45"/>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sp>
        <p:nvSpPr>
          <p:cNvPr id="196660" name="Oval 52"/>
          <p:cNvSpPr>
            <a:spLocks noChangeArrowheads="1"/>
          </p:cNvSpPr>
          <p:nvPr/>
        </p:nvSpPr>
        <p:spPr bwMode="auto">
          <a:xfrm>
            <a:off x="2522538" y="5045075"/>
            <a:ext cx="469900" cy="466725"/>
          </a:xfrm>
          <a:prstGeom prst="ellipse">
            <a:avLst/>
          </a:prstGeom>
          <a:noFill/>
          <a:ln w="19050">
            <a:solidFill>
              <a:schemeClr val="tx1"/>
            </a:solidFill>
            <a:round/>
            <a:headEnd/>
            <a:tailEnd/>
          </a:ln>
          <a:effectLst/>
        </p:spPr>
        <p:txBody>
          <a:bodyPr wrap="none" anchor="ctr"/>
          <a:lstStyle/>
          <a:p>
            <a:endParaRPr lang="en-US"/>
          </a:p>
        </p:txBody>
      </p:sp>
      <p:pic>
        <p:nvPicPr>
          <p:cNvPr id="196664" name="Picture 56" descr="1-284"/>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6096000" y="1676400"/>
            <a:ext cx="2743200" cy="2057400"/>
          </a:xfrm>
          <a:prstGeom prst="rect">
            <a:avLst/>
          </a:prstGeom>
          <a:noFill/>
        </p:spPr>
      </p:pic>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4883150" y="4691063"/>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365571" name="Rectangle 3"/>
          <p:cNvSpPr>
            <a:spLocks noChangeArrowheads="1"/>
          </p:cNvSpPr>
          <p:nvPr/>
        </p:nvSpPr>
        <p:spPr bwMode="auto">
          <a:xfrm>
            <a:off x="1606550" y="4691063"/>
            <a:ext cx="2273300" cy="1206500"/>
          </a:xfrm>
          <a:prstGeom prst="rect">
            <a:avLst/>
          </a:prstGeom>
          <a:noFill/>
          <a:ln w="19050">
            <a:solidFill>
              <a:schemeClr val="tx1"/>
            </a:solidFill>
            <a:miter lim="800000"/>
            <a:headEnd/>
            <a:tailEnd/>
          </a:ln>
          <a:effectLst/>
        </p:spPr>
        <p:txBody>
          <a:bodyPr wrap="none" anchor="ctr"/>
          <a:lstStyle/>
          <a:p>
            <a:endParaRPr lang="en-US"/>
          </a:p>
        </p:txBody>
      </p:sp>
      <p:sp>
        <p:nvSpPr>
          <p:cNvPr id="365572" name="Line 4"/>
          <p:cNvSpPr>
            <a:spLocks noChangeShapeType="1"/>
          </p:cNvSpPr>
          <p:nvPr/>
        </p:nvSpPr>
        <p:spPr bwMode="auto">
          <a:xfrm>
            <a:off x="3968750" y="4684713"/>
            <a:ext cx="825500" cy="0"/>
          </a:xfrm>
          <a:prstGeom prst="line">
            <a:avLst/>
          </a:prstGeom>
          <a:noFill/>
          <a:ln w="3175">
            <a:solidFill>
              <a:schemeClr val="accent1"/>
            </a:solidFill>
            <a:round/>
            <a:headEnd/>
            <a:tailEnd/>
          </a:ln>
          <a:effectLst/>
        </p:spPr>
        <p:txBody>
          <a:bodyPr wrap="none" anchor="ctr"/>
          <a:lstStyle/>
          <a:p>
            <a:endParaRPr lang="en-US"/>
          </a:p>
        </p:txBody>
      </p:sp>
      <p:sp>
        <p:nvSpPr>
          <p:cNvPr id="365573" name="Line 5"/>
          <p:cNvSpPr>
            <a:spLocks noChangeShapeType="1"/>
          </p:cNvSpPr>
          <p:nvPr/>
        </p:nvSpPr>
        <p:spPr bwMode="auto">
          <a:xfrm>
            <a:off x="3968750" y="5903913"/>
            <a:ext cx="825500" cy="0"/>
          </a:xfrm>
          <a:prstGeom prst="line">
            <a:avLst/>
          </a:prstGeom>
          <a:noFill/>
          <a:ln w="3175">
            <a:solidFill>
              <a:schemeClr val="accent1"/>
            </a:solidFill>
            <a:round/>
            <a:headEnd/>
            <a:tailEnd/>
          </a:ln>
          <a:effectLst/>
        </p:spPr>
        <p:txBody>
          <a:bodyPr wrap="none" anchor="ctr"/>
          <a:lstStyle/>
          <a:p>
            <a:endParaRPr lang="en-US"/>
          </a:p>
        </p:txBody>
      </p:sp>
      <p:grpSp>
        <p:nvGrpSpPr>
          <p:cNvPr id="365574" name="Group 6"/>
          <p:cNvGrpSpPr>
            <a:grpSpLocks/>
          </p:cNvGrpSpPr>
          <p:nvPr/>
        </p:nvGrpSpPr>
        <p:grpSpPr bwMode="auto">
          <a:xfrm>
            <a:off x="1485900" y="2322513"/>
            <a:ext cx="2540000" cy="1676400"/>
            <a:chOff x="936" y="720"/>
            <a:chExt cx="1600" cy="1056"/>
          </a:xfrm>
        </p:grpSpPr>
        <p:sp>
          <p:nvSpPr>
            <p:cNvPr id="365575" name="Rectangle 7"/>
            <p:cNvSpPr>
              <a:spLocks noChangeArrowheads="1"/>
            </p:cNvSpPr>
            <p:nvPr/>
          </p:nvSpPr>
          <p:spPr bwMode="auto">
            <a:xfrm>
              <a:off x="1012" y="868"/>
              <a:ext cx="1432" cy="760"/>
            </a:xfrm>
            <a:prstGeom prst="rect">
              <a:avLst/>
            </a:prstGeom>
            <a:noFill/>
            <a:ln w="19050">
              <a:solidFill>
                <a:schemeClr val="tx1"/>
              </a:solidFill>
              <a:miter lim="800000"/>
              <a:headEnd/>
              <a:tailEnd/>
            </a:ln>
            <a:effectLst/>
          </p:spPr>
          <p:txBody>
            <a:bodyPr wrap="none" anchor="ctr"/>
            <a:lstStyle/>
            <a:p>
              <a:endParaRPr lang="en-US"/>
            </a:p>
          </p:txBody>
        </p:sp>
        <p:sp useBgFill="1">
          <p:nvSpPr>
            <p:cNvPr id="365576" name="Rectangle 8"/>
            <p:cNvSpPr>
              <a:spLocks noChangeArrowheads="1"/>
            </p:cNvSpPr>
            <p:nvPr/>
          </p:nvSpPr>
          <p:spPr bwMode="auto">
            <a:xfrm>
              <a:off x="1248" y="720"/>
              <a:ext cx="960" cy="288"/>
            </a:xfrm>
            <a:prstGeom prst="rect">
              <a:avLst/>
            </a:prstGeom>
            <a:ln w="19050">
              <a:noFill/>
              <a:miter lim="800000"/>
              <a:headEnd/>
              <a:tailEnd/>
            </a:ln>
            <a:effectLst/>
          </p:spPr>
          <p:txBody>
            <a:bodyPr wrap="none" anchor="ctr"/>
            <a:lstStyle/>
            <a:p>
              <a:endParaRPr lang="en-US"/>
            </a:p>
          </p:txBody>
        </p:sp>
        <p:sp useBgFill="1">
          <p:nvSpPr>
            <p:cNvPr id="365577" name="Rectangle 9"/>
            <p:cNvSpPr>
              <a:spLocks noChangeArrowheads="1"/>
            </p:cNvSpPr>
            <p:nvPr/>
          </p:nvSpPr>
          <p:spPr bwMode="auto">
            <a:xfrm>
              <a:off x="1392" y="1536"/>
              <a:ext cx="672" cy="240"/>
            </a:xfrm>
            <a:prstGeom prst="rect">
              <a:avLst/>
            </a:prstGeom>
            <a:ln w="19050">
              <a:noFill/>
              <a:miter lim="800000"/>
              <a:headEnd/>
              <a:tailEnd/>
            </a:ln>
            <a:effectLst/>
          </p:spPr>
          <p:txBody>
            <a:bodyPr wrap="none" anchor="ctr"/>
            <a:lstStyle/>
            <a:p>
              <a:endParaRPr lang="en-US"/>
            </a:p>
          </p:txBody>
        </p:sp>
        <p:sp>
          <p:nvSpPr>
            <p:cNvPr id="365578" name="Line 10"/>
            <p:cNvSpPr>
              <a:spLocks noChangeShapeType="1"/>
            </p:cNvSpPr>
            <p:nvPr/>
          </p:nvSpPr>
          <p:spPr bwMode="auto">
            <a:xfrm>
              <a:off x="1248" y="868"/>
              <a:ext cx="0" cy="242"/>
            </a:xfrm>
            <a:prstGeom prst="line">
              <a:avLst/>
            </a:prstGeom>
            <a:noFill/>
            <a:ln w="19050">
              <a:solidFill>
                <a:schemeClr val="tx1"/>
              </a:solidFill>
              <a:round/>
              <a:headEnd/>
              <a:tailEnd/>
            </a:ln>
            <a:effectLst/>
          </p:spPr>
          <p:txBody>
            <a:bodyPr wrap="none" anchor="ctr"/>
            <a:lstStyle/>
            <a:p>
              <a:endParaRPr lang="en-US"/>
            </a:p>
          </p:txBody>
        </p:sp>
        <p:sp>
          <p:nvSpPr>
            <p:cNvPr id="365579" name="Line 11"/>
            <p:cNvSpPr>
              <a:spLocks noChangeShapeType="1"/>
            </p:cNvSpPr>
            <p:nvPr/>
          </p:nvSpPr>
          <p:spPr bwMode="auto">
            <a:xfrm>
              <a:off x="1252" y="1104"/>
              <a:ext cx="952" cy="0"/>
            </a:xfrm>
            <a:prstGeom prst="line">
              <a:avLst/>
            </a:prstGeom>
            <a:noFill/>
            <a:ln w="19050">
              <a:solidFill>
                <a:schemeClr val="tx1"/>
              </a:solidFill>
              <a:round/>
              <a:headEnd/>
              <a:tailEnd/>
            </a:ln>
            <a:effectLst/>
          </p:spPr>
          <p:txBody>
            <a:bodyPr wrap="none" anchor="ctr"/>
            <a:lstStyle/>
            <a:p>
              <a:endParaRPr lang="en-US"/>
            </a:p>
          </p:txBody>
        </p:sp>
        <p:sp>
          <p:nvSpPr>
            <p:cNvPr id="365580" name="Line 12"/>
            <p:cNvSpPr>
              <a:spLocks noChangeShapeType="1"/>
            </p:cNvSpPr>
            <p:nvPr/>
          </p:nvSpPr>
          <p:spPr bwMode="auto">
            <a:xfrm flipV="1">
              <a:off x="2208" y="869"/>
              <a:ext cx="0" cy="239"/>
            </a:xfrm>
            <a:prstGeom prst="line">
              <a:avLst/>
            </a:prstGeom>
            <a:noFill/>
            <a:ln w="19050">
              <a:solidFill>
                <a:schemeClr val="tx1"/>
              </a:solidFill>
              <a:round/>
              <a:headEnd/>
              <a:tailEnd/>
            </a:ln>
            <a:effectLst/>
          </p:spPr>
          <p:txBody>
            <a:bodyPr wrap="none" anchor="ctr"/>
            <a:lstStyle/>
            <a:p>
              <a:endParaRPr lang="en-US"/>
            </a:p>
          </p:txBody>
        </p:sp>
        <p:sp>
          <p:nvSpPr>
            <p:cNvPr id="365581" name="Line 13"/>
            <p:cNvSpPr>
              <a:spLocks noChangeShapeType="1"/>
            </p:cNvSpPr>
            <p:nvPr/>
          </p:nvSpPr>
          <p:spPr bwMode="auto">
            <a:xfrm flipV="1">
              <a:off x="1392" y="1388"/>
              <a:ext cx="0" cy="242"/>
            </a:xfrm>
            <a:prstGeom prst="line">
              <a:avLst/>
            </a:prstGeom>
            <a:noFill/>
            <a:ln w="19050">
              <a:solidFill>
                <a:schemeClr val="tx1"/>
              </a:solidFill>
              <a:round/>
              <a:headEnd/>
              <a:tailEnd/>
            </a:ln>
            <a:effectLst/>
          </p:spPr>
          <p:txBody>
            <a:bodyPr wrap="none" anchor="ctr"/>
            <a:lstStyle/>
            <a:p>
              <a:endParaRPr lang="en-US"/>
            </a:p>
          </p:txBody>
        </p:sp>
        <p:sp>
          <p:nvSpPr>
            <p:cNvPr id="365582" name="Line 14"/>
            <p:cNvSpPr>
              <a:spLocks noChangeShapeType="1"/>
            </p:cNvSpPr>
            <p:nvPr/>
          </p:nvSpPr>
          <p:spPr bwMode="auto">
            <a:xfrm>
              <a:off x="1396" y="1392"/>
              <a:ext cx="664" cy="0"/>
            </a:xfrm>
            <a:prstGeom prst="line">
              <a:avLst/>
            </a:prstGeom>
            <a:noFill/>
            <a:ln w="19050">
              <a:solidFill>
                <a:schemeClr val="tx1"/>
              </a:solidFill>
              <a:round/>
              <a:headEnd/>
              <a:tailEnd/>
            </a:ln>
            <a:effectLst/>
          </p:spPr>
          <p:txBody>
            <a:bodyPr wrap="none" anchor="ctr"/>
            <a:lstStyle/>
            <a:p>
              <a:endParaRPr lang="en-US"/>
            </a:p>
          </p:txBody>
        </p:sp>
        <p:sp>
          <p:nvSpPr>
            <p:cNvPr id="365583" name="Line 15"/>
            <p:cNvSpPr>
              <a:spLocks noChangeShapeType="1"/>
            </p:cNvSpPr>
            <p:nvPr/>
          </p:nvSpPr>
          <p:spPr bwMode="auto">
            <a:xfrm>
              <a:off x="2064" y="1389"/>
              <a:ext cx="0" cy="239"/>
            </a:xfrm>
            <a:prstGeom prst="line">
              <a:avLst/>
            </a:prstGeom>
            <a:noFill/>
            <a:ln w="19050">
              <a:solidFill>
                <a:schemeClr val="tx1"/>
              </a:solidFill>
              <a:round/>
              <a:headEnd/>
              <a:tailEnd/>
            </a:ln>
            <a:effectLst/>
          </p:spPr>
          <p:txBody>
            <a:bodyPr wrap="none" anchor="ctr"/>
            <a:lstStyle/>
            <a:p>
              <a:endParaRPr lang="en-US"/>
            </a:p>
          </p:txBody>
        </p:sp>
        <p:sp>
          <p:nvSpPr>
            <p:cNvPr id="365584" name="Arc 16"/>
            <p:cNvSpPr>
              <a:spLocks/>
            </p:cNvSpPr>
            <p:nvPr/>
          </p:nvSpPr>
          <p:spPr bwMode="auto">
            <a:xfrm flipH="1" flipV="1">
              <a:off x="1012"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365585" name="Arc 17"/>
            <p:cNvSpPr>
              <a:spLocks/>
            </p:cNvSpPr>
            <p:nvPr/>
          </p:nvSpPr>
          <p:spPr bwMode="auto">
            <a:xfrm flipV="1">
              <a:off x="2066"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365586" name="Freeform 18"/>
            <p:cNvSpPr>
              <a:spLocks/>
            </p:cNvSpPr>
            <p:nvPr/>
          </p:nvSpPr>
          <p:spPr bwMode="auto">
            <a:xfrm>
              <a:off x="936" y="1288"/>
              <a:ext cx="492" cy="428"/>
            </a:xfrm>
            <a:custGeom>
              <a:avLst/>
              <a:gdLst/>
              <a:ahLst/>
              <a:cxnLst>
                <a:cxn ang="0">
                  <a:pos x="54" y="0"/>
                </a:cxn>
                <a:cxn ang="0">
                  <a:pos x="92" y="116"/>
                </a:cxn>
                <a:cxn ang="0">
                  <a:pos x="164" y="254"/>
                </a:cxn>
                <a:cxn ang="0">
                  <a:pos x="462" y="318"/>
                </a:cxn>
                <a:cxn ang="0">
                  <a:pos x="400" y="374"/>
                </a:cxn>
                <a:cxn ang="0">
                  <a:pos x="0" y="352"/>
                </a:cxn>
                <a:cxn ang="0">
                  <a:pos x="0" y="34"/>
                </a:cxn>
                <a:cxn ang="0">
                  <a:pos x="54" y="0"/>
                </a:cxn>
              </a:cxnLst>
              <a:rect l="0" t="0" r="r" b="b"/>
              <a:pathLst>
                <a:path w="462" h="374">
                  <a:moveTo>
                    <a:pt x="54" y="0"/>
                  </a:moveTo>
                  <a:lnTo>
                    <a:pt x="92" y="116"/>
                  </a:lnTo>
                  <a:lnTo>
                    <a:pt x="164" y="254"/>
                  </a:lnTo>
                  <a:lnTo>
                    <a:pt x="462" y="318"/>
                  </a:lnTo>
                  <a:lnTo>
                    <a:pt x="400" y="374"/>
                  </a:lnTo>
                  <a:lnTo>
                    <a:pt x="0" y="352"/>
                  </a:lnTo>
                  <a:lnTo>
                    <a:pt x="0" y="34"/>
                  </a:lnTo>
                  <a:lnTo>
                    <a:pt x="54" y="0"/>
                  </a:lnTo>
                  <a:close/>
                </a:path>
              </a:pathLst>
            </a:custGeom>
            <a:ln w="19050" cmpd="sng">
              <a:noFill/>
              <a:prstDash val="solid"/>
              <a:round/>
              <a:headEnd type="none" w="med" len="med"/>
              <a:tailEnd type="none" w="med" len="med"/>
            </a:ln>
            <a:effectLst/>
          </p:spPr>
          <p:txBody>
            <a:bodyPr/>
            <a:lstStyle/>
            <a:p>
              <a:endParaRPr lang="en-US"/>
            </a:p>
          </p:txBody>
        </p:sp>
        <p:sp useBgFill="1">
          <p:nvSpPr>
            <p:cNvPr id="365587" name="Freeform 19"/>
            <p:cNvSpPr>
              <a:spLocks/>
            </p:cNvSpPr>
            <p:nvPr/>
          </p:nvSpPr>
          <p:spPr bwMode="auto">
            <a:xfrm>
              <a:off x="2058" y="1290"/>
              <a:ext cx="478" cy="452"/>
            </a:xfrm>
            <a:custGeom>
              <a:avLst/>
              <a:gdLst/>
              <a:ahLst/>
              <a:cxnLst>
                <a:cxn ang="0">
                  <a:pos x="0" y="348"/>
                </a:cxn>
                <a:cxn ang="0">
                  <a:pos x="146" y="320"/>
                </a:cxn>
                <a:cxn ang="0">
                  <a:pos x="316" y="230"/>
                </a:cxn>
                <a:cxn ang="0">
                  <a:pos x="368" y="0"/>
                </a:cxn>
                <a:cxn ang="0">
                  <a:pos x="436" y="136"/>
                </a:cxn>
                <a:cxn ang="0">
                  <a:pos x="412" y="432"/>
                </a:cxn>
                <a:cxn ang="0">
                  <a:pos x="104" y="448"/>
                </a:cxn>
                <a:cxn ang="0">
                  <a:pos x="2" y="350"/>
                </a:cxn>
                <a:cxn ang="0">
                  <a:pos x="0" y="350"/>
                </a:cxn>
              </a:cxnLst>
              <a:rect l="0" t="0" r="r" b="b"/>
              <a:pathLst>
                <a:path w="436" h="448">
                  <a:moveTo>
                    <a:pt x="0" y="348"/>
                  </a:moveTo>
                  <a:lnTo>
                    <a:pt x="146" y="320"/>
                  </a:lnTo>
                  <a:lnTo>
                    <a:pt x="316" y="230"/>
                  </a:lnTo>
                  <a:lnTo>
                    <a:pt x="368" y="0"/>
                  </a:lnTo>
                  <a:lnTo>
                    <a:pt x="436" y="136"/>
                  </a:lnTo>
                  <a:lnTo>
                    <a:pt x="412" y="432"/>
                  </a:lnTo>
                  <a:lnTo>
                    <a:pt x="104" y="448"/>
                  </a:lnTo>
                  <a:lnTo>
                    <a:pt x="2" y="350"/>
                  </a:lnTo>
                  <a:lnTo>
                    <a:pt x="0" y="350"/>
                  </a:lnTo>
                </a:path>
              </a:pathLst>
            </a:custGeom>
            <a:ln w="19050" cmpd="sng">
              <a:noFill/>
              <a:prstDash val="solid"/>
              <a:round/>
              <a:headEnd type="none" w="med" len="med"/>
              <a:tailEnd type="none" w="med" len="med"/>
            </a:ln>
            <a:effectLst/>
          </p:spPr>
          <p:txBody>
            <a:bodyPr/>
            <a:lstStyle/>
            <a:p>
              <a:endParaRPr lang="en-US"/>
            </a:p>
          </p:txBody>
        </p:sp>
      </p:grpSp>
      <p:sp>
        <p:nvSpPr>
          <p:cNvPr id="365589" name="Line 21"/>
          <p:cNvSpPr>
            <a:spLocks noChangeShapeType="1"/>
          </p:cNvSpPr>
          <p:nvPr/>
        </p:nvSpPr>
        <p:spPr bwMode="auto">
          <a:xfrm>
            <a:off x="3886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365590" name="Line 22"/>
          <p:cNvSpPr>
            <a:spLocks noChangeShapeType="1"/>
          </p:cNvSpPr>
          <p:nvPr/>
        </p:nvSpPr>
        <p:spPr bwMode="auto">
          <a:xfrm>
            <a:off x="1600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365591" name="Line 23"/>
          <p:cNvSpPr>
            <a:spLocks noChangeShapeType="1"/>
          </p:cNvSpPr>
          <p:nvPr/>
        </p:nvSpPr>
        <p:spPr bwMode="auto">
          <a:xfrm>
            <a:off x="3502025" y="2986088"/>
            <a:ext cx="0" cy="3000375"/>
          </a:xfrm>
          <a:prstGeom prst="line">
            <a:avLst/>
          </a:prstGeom>
          <a:noFill/>
          <a:ln w="3175">
            <a:solidFill>
              <a:schemeClr val="tx1"/>
            </a:solidFill>
            <a:round/>
            <a:headEnd/>
            <a:tailEnd/>
          </a:ln>
          <a:effectLst/>
        </p:spPr>
        <p:txBody>
          <a:bodyPr/>
          <a:lstStyle/>
          <a:p>
            <a:endParaRPr lang="en-US"/>
          </a:p>
        </p:txBody>
      </p:sp>
      <p:sp>
        <p:nvSpPr>
          <p:cNvPr id="365592" name="Line 24"/>
          <p:cNvSpPr>
            <a:spLocks noChangeShapeType="1"/>
          </p:cNvSpPr>
          <p:nvPr/>
        </p:nvSpPr>
        <p:spPr bwMode="auto">
          <a:xfrm>
            <a:off x="1984375" y="3008313"/>
            <a:ext cx="0" cy="2978150"/>
          </a:xfrm>
          <a:prstGeom prst="line">
            <a:avLst/>
          </a:prstGeom>
          <a:noFill/>
          <a:ln w="3175">
            <a:solidFill>
              <a:schemeClr val="tx1"/>
            </a:solidFill>
            <a:round/>
            <a:headEnd/>
            <a:tailEnd/>
          </a:ln>
          <a:effectLst/>
        </p:spPr>
        <p:txBody>
          <a:bodyPr/>
          <a:lstStyle/>
          <a:p>
            <a:endParaRPr lang="en-US"/>
          </a:p>
        </p:txBody>
      </p:sp>
      <p:sp>
        <p:nvSpPr>
          <p:cNvPr id="365593" name="Line 25"/>
          <p:cNvSpPr>
            <a:spLocks noChangeShapeType="1"/>
          </p:cNvSpPr>
          <p:nvPr/>
        </p:nvSpPr>
        <p:spPr bwMode="auto">
          <a:xfrm>
            <a:off x="2208213" y="3844925"/>
            <a:ext cx="0" cy="2117725"/>
          </a:xfrm>
          <a:prstGeom prst="line">
            <a:avLst/>
          </a:prstGeom>
          <a:noFill/>
          <a:ln w="3175">
            <a:solidFill>
              <a:schemeClr val="tx1"/>
            </a:solidFill>
            <a:round/>
            <a:headEnd/>
            <a:tailEnd/>
          </a:ln>
          <a:effectLst/>
        </p:spPr>
        <p:txBody>
          <a:bodyPr/>
          <a:lstStyle/>
          <a:p>
            <a:endParaRPr lang="en-US"/>
          </a:p>
        </p:txBody>
      </p:sp>
      <p:sp>
        <p:nvSpPr>
          <p:cNvPr id="365594" name="Line 26"/>
          <p:cNvSpPr>
            <a:spLocks noChangeShapeType="1"/>
          </p:cNvSpPr>
          <p:nvPr/>
        </p:nvSpPr>
        <p:spPr bwMode="auto">
          <a:xfrm>
            <a:off x="3278188" y="3822700"/>
            <a:ext cx="0" cy="2128838"/>
          </a:xfrm>
          <a:prstGeom prst="line">
            <a:avLst/>
          </a:prstGeom>
          <a:noFill/>
          <a:ln w="3175">
            <a:solidFill>
              <a:schemeClr val="tx1"/>
            </a:solidFill>
            <a:round/>
            <a:headEnd/>
            <a:tailEnd/>
          </a:ln>
          <a:effectLst/>
        </p:spPr>
        <p:txBody>
          <a:bodyPr/>
          <a:lstStyle/>
          <a:p>
            <a:endParaRPr lang="en-US"/>
          </a:p>
        </p:txBody>
      </p:sp>
      <p:grpSp>
        <p:nvGrpSpPr>
          <p:cNvPr id="365595" name="Group 27"/>
          <p:cNvGrpSpPr>
            <a:grpSpLocks/>
          </p:cNvGrpSpPr>
          <p:nvPr/>
        </p:nvGrpSpPr>
        <p:grpSpPr bwMode="auto">
          <a:xfrm>
            <a:off x="2441575" y="4425950"/>
            <a:ext cx="625475" cy="623888"/>
            <a:chOff x="1538" y="2045"/>
            <a:chExt cx="394" cy="393"/>
          </a:xfrm>
        </p:grpSpPr>
        <p:sp useBgFill="1">
          <p:nvSpPr>
            <p:cNvPr id="365596" name="Rectangle 28"/>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365597" name="Line 29"/>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365598" name="Line 30"/>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365599" name="Line 31"/>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365600" name="Group 32"/>
          <p:cNvGrpSpPr>
            <a:grpSpLocks/>
          </p:cNvGrpSpPr>
          <p:nvPr/>
        </p:nvGrpSpPr>
        <p:grpSpPr bwMode="auto">
          <a:xfrm flipV="1">
            <a:off x="2427288" y="5548313"/>
            <a:ext cx="625475" cy="623887"/>
            <a:chOff x="1538" y="2045"/>
            <a:chExt cx="394" cy="393"/>
          </a:xfrm>
        </p:grpSpPr>
        <p:sp useBgFill="1">
          <p:nvSpPr>
            <p:cNvPr id="365601" name="Rectangle 33"/>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365602" name="Line 34"/>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365603" name="Line 35"/>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365604" name="Line 36"/>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365605" name="Group 37"/>
          <p:cNvGrpSpPr>
            <a:grpSpLocks/>
          </p:cNvGrpSpPr>
          <p:nvPr/>
        </p:nvGrpSpPr>
        <p:grpSpPr bwMode="auto">
          <a:xfrm>
            <a:off x="2401888" y="4949825"/>
            <a:ext cx="679450" cy="679450"/>
            <a:chOff x="1516" y="1041"/>
            <a:chExt cx="428" cy="428"/>
          </a:xfrm>
        </p:grpSpPr>
        <p:grpSp>
          <p:nvGrpSpPr>
            <p:cNvPr id="365606" name="Group 38"/>
            <p:cNvGrpSpPr>
              <a:grpSpLocks/>
            </p:cNvGrpSpPr>
            <p:nvPr/>
          </p:nvGrpSpPr>
          <p:grpSpPr bwMode="auto">
            <a:xfrm rot="5400000">
              <a:off x="1730" y="1036"/>
              <a:ext cx="0" cy="428"/>
              <a:chOff x="1742" y="1047"/>
              <a:chExt cx="0" cy="428"/>
            </a:xfrm>
          </p:grpSpPr>
          <p:sp>
            <p:nvSpPr>
              <p:cNvPr id="365607" name="Line 39"/>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365608" name="Line 40"/>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365609" name="Line 41"/>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365610" name="Group 42"/>
            <p:cNvGrpSpPr>
              <a:grpSpLocks/>
            </p:cNvGrpSpPr>
            <p:nvPr/>
          </p:nvGrpSpPr>
          <p:grpSpPr bwMode="auto">
            <a:xfrm>
              <a:off x="1733" y="1041"/>
              <a:ext cx="0" cy="428"/>
              <a:chOff x="1742" y="1047"/>
              <a:chExt cx="0" cy="428"/>
            </a:xfrm>
          </p:grpSpPr>
          <p:sp>
            <p:nvSpPr>
              <p:cNvPr id="365611" name="Line 43"/>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365612" name="Line 44"/>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365613" name="Line 45"/>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sp>
        <p:nvSpPr>
          <p:cNvPr id="365614" name="Line 46"/>
          <p:cNvSpPr>
            <a:spLocks noChangeShapeType="1"/>
          </p:cNvSpPr>
          <p:nvPr/>
        </p:nvSpPr>
        <p:spPr bwMode="auto">
          <a:xfrm flipV="1">
            <a:off x="3055938" y="2930525"/>
            <a:ext cx="0" cy="1695450"/>
          </a:xfrm>
          <a:prstGeom prst="line">
            <a:avLst/>
          </a:prstGeom>
          <a:noFill/>
          <a:ln w="3175">
            <a:solidFill>
              <a:schemeClr val="tx1"/>
            </a:solidFill>
            <a:round/>
            <a:headEnd/>
            <a:tailEnd/>
          </a:ln>
          <a:effectLst/>
        </p:spPr>
        <p:txBody>
          <a:bodyPr/>
          <a:lstStyle/>
          <a:p>
            <a:endParaRPr lang="en-US"/>
          </a:p>
        </p:txBody>
      </p:sp>
      <p:sp>
        <p:nvSpPr>
          <p:cNvPr id="365615" name="Line 47"/>
          <p:cNvSpPr>
            <a:spLocks noChangeShapeType="1"/>
          </p:cNvSpPr>
          <p:nvPr/>
        </p:nvSpPr>
        <p:spPr bwMode="auto">
          <a:xfrm flipV="1">
            <a:off x="2441575" y="2930525"/>
            <a:ext cx="0" cy="1684338"/>
          </a:xfrm>
          <a:prstGeom prst="line">
            <a:avLst/>
          </a:prstGeom>
          <a:noFill/>
          <a:ln w="3175">
            <a:solidFill>
              <a:schemeClr val="tx1"/>
            </a:solidFill>
            <a:round/>
            <a:headEnd/>
            <a:tailEnd/>
          </a:ln>
          <a:effectLst/>
        </p:spPr>
        <p:txBody>
          <a:bodyPr/>
          <a:lstStyle/>
          <a:p>
            <a:endParaRPr lang="en-US"/>
          </a:p>
        </p:txBody>
      </p:sp>
      <p:sp>
        <p:nvSpPr>
          <p:cNvPr id="365616" name="Line 48"/>
          <p:cNvSpPr>
            <a:spLocks noChangeShapeType="1"/>
          </p:cNvSpPr>
          <p:nvPr/>
        </p:nvSpPr>
        <p:spPr bwMode="auto">
          <a:xfrm flipV="1">
            <a:off x="2743200" y="2808288"/>
            <a:ext cx="0" cy="2051050"/>
          </a:xfrm>
          <a:prstGeom prst="line">
            <a:avLst/>
          </a:prstGeom>
          <a:noFill/>
          <a:ln w="3175">
            <a:solidFill>
              <a:schemeClr val="tx1"/>
            </a:solidFill>
            <a:round/>
            <a:headEnd/>
            <a:tailEnd/>
          </a:ln>
          <a:effectLst/>
        </p:spPr>
        <p:txBody>
          <a:bodyPr/>
          <a:lstStyle/>
          <a:p>
            <a:endParaRPr lang="en-US"/>
          </a:p>
        </p:txBody>
      </p:sp>
      <p:sp>
        <p:nvSpPr>
          <p:cNvPr id="365617" name="Line 49"/>
          <p:cNvSpPr>
            <a:spLocks noChangeShapeType="1"/>
          </p:cNvSpPr>
          <p:nvPr/>
        </p:nvSpPr>
        <p:spPr bwMode="auto">
          <a:xfrm>
            <a:off x="3178175" y="5283200"/>
            <a:ext cx="2909888" cy="0"/>
          </a:xfrm>
          <a:prstGeom prst="line">
            <a:avLst/>
          </a:prstGeom>
          <a:noFill/>
          <a:ln w="3175">
            <a:solidFill>
              <a:schemeClr val="tx1"/>
            </a:solidFill>
            <a:round/>
            <a:headEnd/>
            <a:tailEnd/>
          </a:ln>
          <a:effectLst/>
        </p:spPr>
        <p:txBody>
          <a:bodyPr/>
          <a:lstStyle/>
          <a:p>
            <a:endParaRPr lang="en-US"/>
          </a:p>
        </p:txBody>
      </p:sp>
      <p:sp>
        <p:nvSpPr>
          <p:cNvPr id="365618" name="Line 50"/>
          <p:cNvSpPr>
            <a:spLocks noChangeShapeType="1"/>
          </p:cNvSpPr>
          <p:nvPr/>
        </p:nvSpPr>
        <p:spPr bwMode="auto">
          <a:xfrm>
            <a:off x="3144838" y="4837113"/>
            <a:ext cx="2976562" cy="0"/>
          </a:xfrm>
          <a:prstGeom prst="line">
            <a:avLst/>
          </a:prstGeom>
          <a:noFill/>
          <a:ln w="3175">
            <a:solidFill>
              <a:schemeClr val="tx1"/>
            </a:solidFill>
            <a:round/>
            <a:headEnd/>
            <a:tailEnd/>
          </a:ln>
          <a:effectLst/>
        </p:spPr>
        <p:txBody>
          <a:bodyPr/>
          <a:lstStyle/>
          <a:p>
            <a:endParaRPr lang="en-US"/>
          </a:p>
        </p:txBody>
      </p:sp>
      <p:sp>
        <p:nvSpPr>
          <p:cNvPr id="365619" name="Line 51"/>
          <p:cNvSpPr>
            <a:spLocks noChangeShapeType="1"/>
          </p:cNvSpPr>
          <p:nvPr/>
        </p:nvSpPr>
        <p:spPr bwMode="auto">
          <a:xfrm>
            <a:off x="3133725" y="5751513"/>
            <a:ext cx="2987675" cy="0"/>
          </a:xfrm>
          <a:prstGeom prst="line">
            <a:avLst/>
          </a:prstGeom>
          <a:noFill/>
          <a:ln w="3175">
            <a:solidFill>
              <a:schemeClr val="tx1"/>
            </a:solidFill>
            <a:round/>
            <a:headEnd/>
            <a:tailEnd/>
          </a:ln>
          <a:effectLst/>
        </p:spPr>
        <p:txBody>
          <a:bodyPr/>
          <a:lstStyle/>
          <a:p>
            <a:endParaRPr lang="en-US"/>
          </a:p>
        </p:txBody>
      </p:sp>
      <p:sp>
        <p:nvSpPr>
          <p:cNvPr id="365620" name="Oval 52"/>
          <p:cNvSpPr>
            <a:spLocks noChangeArrowheads="1"/>
          </p:cNvSpPr>
          <p:nvPr/>
        </p:nvSpPr>
        <p:spPr bwMode="auto">
          <a:xfrm>
            <a:off x="2522538" y="5045075"/>
            <a:ext cx="469900" cy="466725"/>
          </a:xfrm>
          <a:prstGeom prst="ellipse">
            <a:avLst/>
          </a:prstGeom>
          <a:noFill/>
          <a:ln w="19050">
            <a:solidFill>
              <a:schemeClr val="tx1"/>
            </a:solidFill>
            <a:round/>
            <a:headEnd/>
            <a:tailEnd/>
          </a:ln>
          <a:effectLst/>
        </p:spPr>
        <p:txBody>
          <a:bodyPr wrap="none" anchor="ctr"/>
          <a:lstStyle/>
          <a:p>
            <a:endParaRPr lang="en-US"/>
          </a:p>
        </p:txBody>
      </p:sp>
      <p:sp>
        <p:nvSpPr>
          <p:cNvPr id="365621" name="Line 53"/>
          <p:cNvSpPr>
            <a:spLocks noChangeShapeType="1"/>
          </p:cNvSpPr>
          <p:nvPr/>
        </p:nvSpPr>
        <p:spPr bwMode="auto">
          <a:xfrm flipV="1">
            <a:off x="3001963" y="2919413"/>
            <a:ext cx="0" cy="2185987"/>
          </a:xfrm>
          <a:prstGeom prst="line">
            <a:avLst/>
          </a:prstGeom>
          <a:noFill/>
          <a:ln w="3175">
            <a:solidFill>
              <a:schemeClr val="tx1"/>
            </a:solidFill>
            <a:round/>
            <a:headEnd/>
            <a:tailEnd/>
          </a:ln>
          <a:effectLst/>
        </p:spPr>
        <p:txBody>
          <a:bodyPr/>
          <a:lstStyle/>
          <a:p>
            <a:endParaRPr lang="en-US"/>
          </a:p>
        </p:txBody>
      </p:sp>
      <p:sp>
        <p:nvSpPr>
          <p:cNvPr id="365622" name="Line 54"/>
          <p:cNvSpPr>
            <a:spLocks noChangeShapeType="1"/>
          </p:cNvSpPr>
          <p:nvPr/>
        </p:nvSpPr>
        <p:spPr bwMode="auto">
          <a:xfrm flipV="1">
            <a:off x="2497138" y="2930525"/>
            <a:ext cx="0" cy="2230438"/>
          </a:xfrm>
          <a:prstGeom prst="line">
            <a:avLst/>
          </a:prstGeom>
          <a:noFill/>
          <a:ln w="3175">
            <a:solidFill>
              <a:schemeClr val="tx1"/>
            </a:solidFill>
            <a:round/>
            <a:headEnd/>
            <a:tailEnd/>
          </a:ln>
          <a:effectLst/>
        </p:spPr>
        <p:txBody>
          <a:bodyPr/>
          <a:lstStyle/>
          <a:p>
            <a:endParaRPr lang="en-US"/>
          </a:p>
        </p:txBody>
      </p:sp>
      <p:sp>
        <p:nvSpPr>
          <p:cNvPr id="365624" name="Rectangle 56"/>
          <p:cNvSpPr>
            <a:spLocks noGrp="1" noChangeArrowheads="1"/>
          </p:cNvSpPr>
          <p:nvPr>
            <p:ph type="body" idx="1"/>
          </p:nvPr>
        </p:nvSpPr>
        <p:spPr bwMode="auto">
          <a:xfrm>
            <a:off x="457200" y="6096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a:t>Begin by projecting all of the known information between the views. </a:t>
            </a:r>
          </a:p>
        </p:txBody>
      </p:sp>
      <p:pic>
        <p:nvPicPr>
          <p:cNvPr id="365626" name="Picture 58" descr="1-284"/>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6096000" y="1676400"/>
            <a:ext cx="2743200" cy="2057400"/>
          </a:xfrm>
          <a:prstGeom prst="rect">
            <a:avLst/>
          </a:prstGeom>
          <a:noFill/>
        </p:spPr>
      </p:pic>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4883150" y="4691063"/>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197635" name="Rectangle 3"/>
          <p:cNvSpPr>
            <a:spLocks noChangeArrowheads="1"/>
          </p:cNvSpPr>
          <p:nvPr/>
        </p:nvSpPr>
        <p:spPr bwMode="auto">
          <a:xfrm>
            <a:off x="1606550" y="4691063"/>
            <a:ext cx="2273300" cy="1206500"/>
          </a:xfrm>
          <a:prstGeom prst="rect">
            <a:avLst/>
          </a:prstGeom>
          <a:noFill/>
          <a:ln w="19050">
            <a:solidFill>
              <a:schemeClr val="tx1"/>
            </a:solidFill>
            <a:miter lim="800000"/>
            <a:headEnd/>
            <a:tailEnd/>
          </a:ln>
          <a:effectLst/>
        </p:spPr>
        <p:txBody>
          <a:bodyPr wrap="none" anchor="ctr"/>
          <a:lstStyle/>
          <a:p>
            <a:endParaRPr lang="en-US"/>
          </a:p>
        </p:txBody>
      </p:sp>
      <p:sp>
        <p:nvSpPr>
          <p:cNvPr id="197636" name="Line 4"/>
          <p:cNvSpPr>
            <a:spLocks noChangeShapeType="1"/>
          </p:cNvSpPr>
          <p:nvPr/>
        </p:nvSpPr>
        <p:spPr bwMode="auto">
          <a:xfrm>
            <a:off x="3968750" y="4684713"/>
            <a:ext cx="825500" cy="0"/>
          </a:xfrm>
          <a:prstGeom prst="line">
            <a:avLst/>
          </a:prstGeom>
          <a:noFill/>
          <a:ln w="3175">
            <a:solidFill>
              <a:schemeClr val="accent1"/>
            </a:solidFill>
            <a:round/>
            <a:headEnd/>
            <a:tailEnd/>
          </a:ln>
          <a:effectLst/>
        </p:spPr>
        <p:txBody>
          <a:bodyPr wrap="none" anchor="ctr"/>
          <a:lstStyle/>
          <a:p>
            <a:endParaRPr lang="en-US"/>
          </a:p>
        </p:txBody>
      </p:sp>
      <p:sp>
        <p:nvSpPr>
          <p:cNvPr id="197637" name="Line 5"/>
          <p:cNvSpPr>
            <a:spLocks noChangeShapeType="1"/>
          </p:cNvSpPr>
          <p:nvPr/>
        </p:nvSpPr>
        <p:spPr bwMode="auto">
          <a:xfrm>
            <a:off x="3968750" y="5903913"/>
            <a:ext cx="825500" cy="0"/>
          </a:xfrm>
          <a:prstGeom prst="line">
            <a:avLst/>
          </a:prstGeom>
          <a:noFill/>
          <a:ln w="3175">
            <a:solidFill>
              <a:schemeClr val="accent1"/>
            </a:solidFill>
            <a:round/>
            <a:headEnd/>
            <a:tailEnd/>
          </a:ln>
          <a:effectLst/>
        </p:spPr>
        <p:txBody>
          <a:bodyPr wrap="none" anchor="ctr"/>
          <a:lstStyle/>
          <a:p>
            <a:endParaRPr lang="en-US"/>
          </a:p>
        </p:txBody>
      </p:sp>
      <p:grpSp>
        <p:nvGrpSpPr>
          <p:cNvPr id="197638" name="Group 6"/>
          <p:cNvGrpSpPr>
            <a:grpSpLocks/>
          </p:cNvGrpSpPr>
          <p:nvPr/>
        </p:nvGrpSpPr>
        <p:grpSpPr bwMode="auto">
          <a:xfrm>
            <a:off x="1485900" y="2322513"/>
            <a:ext cx="2540000" cy="1676400"/>
            <a:chOff x="936" y="720"/>
            <a:chExt cx="1600" cy="1056"/>
          </a:xfrm>
        </p:grpSpPr>
        <p:sp>
          <p:nvSpPr>
            <p:cNvPr id="197639" name="Rectangle 7"/>
            <p:cNvSpPr>
              <a:spLocks noChangeArrowheads="1"/>
            </p:cNvSpPr>
            <p:nvPr/>
          </p:nvSpPr>
          <p:spPr bwMode="auto">
            <a:xfrm>
              <a:off x="1012" y="868"/>
              <a:ext cx="1432" cy="760"/>
            </a:xfrm>
            <a:prstGeom prst="rect">
              <a:avLst/>
            </a:prstGeom>
            <a:noFill/>
            <a:ln w="19050">
              <a:solidFill>
                <a:schemeClr val="tx1"/>
              </a:solidFill>
              <a:miter lim="800000"/>
              <a:headEnd/>
              <a:tailEnd/>
            </a:ln>
            <a:effectLst/>
          </p:spPr>
          <p:txBody>
            <a:bodyPr wrap="none" anchor="ctr"/>
            <a:lstStyle/>
            <a:p>
              <a:endParaRPr lang="en-US"/>
            </a:p>
          </p:txBody>
        </p:sp>
        <p:sp useBgFill="1">
          <p:nvSpPr>
            <p:cNvPr id="197640" name="Rectangle 8"/>
            <p:cNvSpPr>
              <a:spLocks noChangeArrowheads="1"/>
            </p:cNvSpPr>
            <p:nvPr/>
          </p:nvSpPr>
          <p:spPr bwMode="auto">
            <a:xfrm>
              <a:off x="1248" y="720"/>
              <a:ext cx="960" cy="288"/>
            </a:xfrm>
            <a:prstGeom prst="rect">
              <a:avLst/>
            </a:prstGeom>
            <a:ln w="19050">
              <a:noFill/>
              <a:miter lim="800000"/>
              <a:headEnd/>
              <a:tailEnd/>
            </a:ln>
            <a:effectLst/>
          </p:spPr>
          <p:txBody>
            <a:bodyPr wrap="none" anchor="ctr"/>
            <a:lstStyle/>
            <a:p>
              <a:endParaRPr lang="en-US"/>
            </a:p>
          </p:txBody>
        </p:sp>
        <p:sp useBgFill="1">
          <p:nvSpPr>
            <p:cNvPr id="197641" name="Rectangle 9"/>
            <p:cNvSpPr>
              <a:spLocks noChangeArrowheads="1"/>
            </p:cNvSpPr>
            <p:nvPr/>
          </p:nvSpPr>
          <p:spPr bwMode="auto">
            <a:xfrm>
              <a:off x="1392" y="1536"/>
              <a:ext cx="672" cy="240"/>
            </a:xfrm>
            <a:prstGeom prst="rect">
              <a:avLst/>
            </a:prstGeom>
            <a:ln w="19050">
              <a:noFill/>
              <a:miter lim="800000"/>
              <a:headEnd/>
              <a:tailEnd/>
            </a:ln>
            <a:effectLst/>
          </p:spPr>
          <p:txBody>
            <a:bodyPr wrap="none" anchor="ctr"/>
            <a:lstStyle/>
            <a:p>
              <a:endParaRPr lang="en-US"/>
            </a:p>
          </p:txBody>
        </p:sp>
        <p:sp>
          <p:nvSpPr>
            <p:cNvPr id="197642" name="Line 10"/>
            <p:cNvSpPr>
              <a:spLocks noChangeShapeType="1"/>
            </p:cNvSpPr>
            <p:nvPr/>
          </p:nvSpPr>
          <p:spPr bwMode="auto">
            <a:xfrm>
              <a:off x="1248" y="868"/>
              <a:ext cx="0" cy="242"/>
            </a:xfrm>
            <a:prstGeom prst="line">
              <a:avLst/>
            </a:prstGeom>
            <a:noFill/>
            <a:ln w="19050">
              <a:solidFill>
                <a:schemeClr val="tx1"/>
              </a:solidFill>
              <a:round/>
              <a:headEnd/>
              <a:tailEnd/>
            </a:ln>
            <a:effectLst/>
          </p:spPr>
          <p:txBody>
            <a:bodyPr wrap="none" anchor="ctr"/>
            <a:lstStyle/>
            <a:p>
              <a:endParaRPr lang="en-US"/>
            </a:p>
          </p:txBody>
        </p:sp>
        <p:sp>
          <p:nvSpPr>
            <p:cNvPr id="197643" name="Line 11"/>
            <p:cNvSpPr>
              <a:spLocks noChangeShapeType="1"/>
            </p:cNvSpPr>
            <p:nvPr/>
          </p:nvSpPr>
          <p:spPr bwMode="auto">
            <a:xfrm>
              <a:off x="1252" y="1104"/>
              <a:ext cx="952" cy="0"/>
            </a:xfrm>
            <a:prstGeom prst="line">
              <a:avLst/>
            </a:prstGeom>
            <a:noFill/>
            <a:ln w="19050">
              <a:solidFill>
                <a:schemeClr val="tx1"/>
              </a:solidFill>
              <a:round/>
              <a:headEnd/>
              <a:tailEnd/>
            </a:ln>
            <a:effectLst/>
          </p:spPr>
          <p:txBody>
            <a:bodyPr wrap="none" anchor="ctr"/>
            <a:lstStyle/>
            <a:p>
              <a:endParaRPr lang="en-US"/>
            </a:p>
          </p:txBody>
        </p:sp>
        <p:sp>
          <p:nvSpPr>
            <p:cNvPr id="197644" name="Line 12"/>
            <p:cNvSpPr>
              <a:spLocks noChangeShapeType="1"/>
            </p:cNvSpPr>
            <p:nvPr/>
          </p:nvSpPr>
          <p:spPr bwMode="auto">
            <a:xfrm flipV="1">
              <a:off x="2208" y="869"/>
              <a:ext cx="0" cy="239"/>
            </a:xfrm>
            <a:prstGeom prst="line">
              <a:avLst/>
            </a:prstGeom>
            <a:noFill/>
            <a:ln w="19050">
              <a:solidFill>
                <a:schemeClr val="tx1"/>
              </a:solidFill>
              <a:round/>
              <a:headEnd/>
              <a:tailEnd/>
            </a:ln>
            <a:effectLst/>
          </p:spPr>
          <p:txBody>
            <a:bodyPr wrap="none" anchor="ctr"/>
            <a:lstStyle/>
            <a:p>
              <a:endParaRPr lang="en-US"/>
            </a:p>
          </p:txBody>
        </p:sp>
        <p:sp>
          <p:nvSpPr>
            <p:cNvPr id="197645" name="Line 13"/>
            <p:cNvSpPr>
              <a:spLocks noChangeShapeType="1"/>
            </p:cNvSpPr>
            <p:nvPr/>
          </p:nvSpPr>
          <p:spPr bwMode="auto">
            <a:xfrm flipV="1">
              <a:off x="1392" y="1388"/>
              <a:ext cx="0" cy="242"/>
            </a:xfrm>
            <a:prstGeom prst="line">
              <a:avLst/>
            </a:prstGeom>
            <a:noFill/>
            <a:ln w="19050">
              <a:solidFill>
                <a:schemeClr val="tx1"/>
              </a:solidFill>
              <a:round/>
              <a:headEnd/>
              <a:tailEnd/>
            </a:ln>
            <a:effectLst/>
          </p:spPr>
          <p:txBody>
            <a:bodyPr wrap="none" anchor="ctr"/>
            <a:lstStyle/>
            <a:p>
              <a:endParaRPr lang="en-US"/>
            </a:p>
          </p:txBody>
        </p:sp>
        <p:sp>
          <p:nvSpPr>
            <p:cNvPr id="197646" name="Line 14"/>
            <p:cNvSpPr>
              <a:spLocks noChangeShapeType="1"/>
            </p:cNvSpPr>
            <p:nvPr/>
          </p:nvSpPr>
          <p:spPr bwMode="auto">
            <a:xfrm>
              <a:off x="1396" y="1392"/>
              <a:ext cx="664" cy="0"/>
            </a:xfrm>
            <a:prstGeom prst="line">
              <a:avLst/>
            </a:prstGeom>
            <a:noFill/>
            <a:ln w="19050">
              <a:solidFill>
                <a:schemeClr val="tx1"/>
              </a:solidFill>
              <a:round/>
              <a:headEnd/>
              <a:tailEnd/>
            </a:ln>
            <a:effectLst/>
          </p:spPr>
          <p:txBody>
            <a:bodyPr wrap="none" anchor="ctr"/>
            <a:lstStyle/>
            <a:p>
              <a:endParaRPr lang="en-US"/>
            </a:p>
          </p:txBody>
        </p:sp>
        <p:sp>
          <p:nvSpPr>
            <p:cNvPr id="197647" name="Line 15"/>
            <p:cNvSpPr>
              <a:spLocks noChangeShapeType="1"/>
            </p:cNvSpPr>
            <p:nvPr/>
          </p:nvSpPr>
          <p:spPr bwMode="auto">
            <a:xfrm>
              <a:off x="2064" y="1389"/>
              <a:ext cx="0" cy="239"/>
            </a:xfrm>
            <a:prstGeom prst="line">
              <a:avLst/>
            </a:prstGeom>
            <a:noFill/>
            <a:ln w="19050">
              <a:solidFill>
                <a:schemeClr val="tx1"/>
              </a:solidFill>
              <a:round/>
              <a:headEnd/>
              <a:tailEnd/>
            </a:ln>
            <a:effectLst/>
          </p:spPr>
          <p:txBody>
            <a:bodyPr wrap="none" anchor="ctr"/>
            <a:lstStyle/>
            <a:p>
              <a:endParaRPr lang="en-US"/>
            </a:p>
          </p:txBody>
        </p:sp>
        <p:sp>
          <p:nvSpPr>
            <p:cNvPr id="197648" name="Arc 16"/>
            <p:cNvSpPr>
              <a:spLocks/>
            </p:cNvSpPr>
            <p:nvPr/>
          </p:nvSpPr>
          <p:spPr bwMode="auto">
            <a:xfrm flipH="1" flipV="1">
              <a:off x="1012"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197649" name="Arc 17"/>
            <p:cNvSpPr>
              <a:spLocks/>
            </p:cNvSpPr>
            <p:nvPr/>
          </p:nvSpPr>
          <p:spPr bwMode="auto">
            <a:xfrm flipV="1">
              <a:off x="2066"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197650" name="Freeform 18"/>
            <p:cNvSpPr>
              <a:spLocks/>
            </p:cNvSpPr>
            <p:nvPr/>
          </p:nvSpPr>
          <p:spPr bwMode="auto">
            <a:xfrm>
              <a:off x="936" y="1288"/>
              <a:ext cx="492" cy="428"/>
            </a:xfrm>
            <a:custGeom>
              <a:avLst/>
              <a:gdLst/>
              <a:ahLst/>
              <a:cxnLst>
                <a:cxn ang="0">
                  <a:pos x="54" y="0"/>
                </a:cxn>
                <a:cxn ang="0">
                  <a:pos x="92" y="116"/>
                </a:cxn>
                <a:cxn ang="0">
                  <a:pos x="164" y="254"/>
                </a:cxn>
                <a:cxn ang="0">
                  <a:pos x="462" y="318"/>
                </a:cxn>
                <a:cxn ang="0">
                  <a:pos x="400" y="374"/>
                </a:cxn>
                <a:cxn ang="0">
                  <a:pos x="0" y="352"/>
                </a:cxn>
                <a:cxn ang="0">
                  <a:pos x="0" y="34"/>
                </a:cxn>
                <a:cxn ang="0">
                  <a:pos x="54" y="0"/>
                </a:cxn>
              </a:cxnLst>
              <a:rect l="0" t="0" r="r" b="b"/>
              <a:pathLst>
                <a:path w="462" h="374">
                  <a:moveTo>
                    <a:pt x="54" y="0"/>
                  </a:moveTo>
                  <a:lnTo>
                    <a:pt x="92" y="116"/>
                  </a:lnTo>
                  <a:lnTo>
                    <a:pt x="164" y="254"/>
                  </a:lnTo>
                  <a:lnTo>
                    <a:pt x="462" y="318"/>
                  </a:lnTo>
                  <a:lnTo>
                    <a:pt x="400" y="374"/>
                  </a:lnTo>
                  <a:lnTo>
                    <a:pt x="0" y="352"/>
                  </a:lnTo>
                  <a:lnTo>
                    <a:pt x="0" y="34"/>
                  </a:lnTo>
                  <a:lnTo>
                    <a:pt x="54" y="0"/>
                  </a:lnTo>
                  <a:close/>
                </a:path>
              </a:pathLst>
            </a:custGeom>
            <a:ln w="19050" cmpd="sng">
              <a:noFill/>
              <a:prstDash val="solid"/>
              <a:round/>
              <a:headEnd type="none" w="med" len="med"/>
              <a:tailEnd type="none" w="med" len="med"/>
            </a:ln>
            <a:effectLst/>
          </p:spPr>
          <p:txBody>
            <a:bodyPr/>
            <a:lstStyle/>
            <a:p>
              <a:endParaRPr lang="en-US"/>
            </a:p>
          </p:txBody>
        </p:sp>
        <p:sp useBgFill="1">
          <p:nvSpPr>
            <p:cNvPr id="197651" name="Freeform 19"/>
            <p:cNvSpPr>
              <a:spLocks/>
            </p:cNvSpPr>
            <p:nvPr/>
          </p:nvSpPr>
          <p:spPr bwMode="auto">
            <a:xfrm>
              <a:off x="2058" y="1290"/>
              <a:ext cx="478" cy="452"/>
            </a:xfrm>
            <a:custGeom>
              <a:avLst/>
              <a:gdLst/>
              <a:ahLst/>
              <a:cxnLst>
                <a:cxn ang="0">
                  <a:pos x="0" y="348"/>
                </a:cxn>
                <a:cxn ang="0">
                  <a:pos x="146" y="320"/>
                </a:cxn>
                <a:cxn ang="0">
                  <a:pos x="316" y="230"/>
                </a:cxn>
                <a:cxn ang="0">
                  <a:pos x="368" y="0"/>
                </a:cxn>
                <a:cxn ang="0">
                  <a:pos x="436" y="136"/>
                </a:cxn>
                <a:cxn ang="0">
                  <a:pos x="412" y="432"/>
                </a:cxn>
                <a:cxn ang="0">
                  <a:pos x="104" y="448"/>
                </a:cxn>
                <a:cxn ang="0">
                  <a:pos x="2" y="350"/>
                </a:cxn>
                <a:cxn ang="0">
                  <a:pos x="0" y="350"/>
                </a:cxn>
              </a:cxnLst>
              <a:rect l="0" t="0" r="r" b="b"/>
              <a:pathLst>
                <a:path w="436" h="448">
                  <a:moveTo>
                    <a:pt x="0" y="348"/>
                  </a:moveTo>
                  <a:lnTo>
                    <a:pt x="146" y="320"/>
                  </a:lnTo>
                  <a:lnTo>
                    <a:pt x="316" y="230"/>
                  </a:lnTo>
                  <a:lnTo>
                    <a:pt x="368" y="0"/>
                  </a:lnTo>
                  <a:lnTo>
                    <a:pt x="436" y="136"/>
                  </a:lnTo>
                  <a:lnTo>
                    <a:pt x="412" y="432"/>
                  </a:lnTo>
                  <a:lnTo>
                    <a:pt x="104" y="448"/>
                  </a:lnTo>
                  <a:lnTo>
                    <a:pt x="2" y="350"/>
                  </a:lnTo>
                  <a:lnTo>
                    <a:pt x="0" y="350"/>
                  </a:lnTo>
                </a:path>
              </a:pathLst>
            </a:custGeom>
            <a:ln w="19050" cmpd="sng">
              <a:noFill/>
              <a:prstDash val="solid"/>
              <a:round/>
              <a:headEnd type="none" w="med" len="med"/>
              <a:tailEnd type="none" w="med" len="med"/>
            </a:ln>
            <a:effectLst/>
          </p:spPr>
          <p:txBody>
            <a:bodyPr/>
            <a:lstStyle/>
            <a:p>
              <a:endParaRPr lang="en-US"/>
            </a:p>
          </p:txBody>
        </p:sp>
      </p:grpSp>
      <p:sp>
        <p:nvSpPr>
          <p:cNvPr id="197652" name="Rectangle 20"/>
          <p:cNvSpPr>
            <a:spLocks noGrp="1" noChangeArrowheads="1"/>
          </p:cNvSpPr>
          <p:nvPr>
            <p:ph type="body" idx="1"/>
          </p:nvPr>
        </p:nvSpPr>
        <p:spPr bwMode="auto">
          <a:xfrm>
            <a:off x="533400" y="381000"/>
            <a:ext cx="8348663" cy="1316038"/>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a:t>Heavy-up all of the object lines that depict visible object lines, and show surfaces that would not be visible in the specific orientation, using dashed/hidden lines.  </a:t>
            </a:r>
          </a:p>
        </p:txBody>
      </p:sp>
      <p:sp>
        <p:nvSpPr>
          <p:cNvPr id="197653" name="Line 21"/>
          <p:cNvSpPr>
            <a:spLocks noChangeShapeType="1"/>
          </p:cNvSpPr>
          <p:nvPr/>
        </p:nvSpPr>
        <p:spPr bwMode="auto">
          <a:xfrm>
            <a:off x="3886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197654" name="Line 22"/>
          <p:cNvSpPr>
            <a:spLocks noChangeShapeType="1"/>
          </p:cNvSpPr>
          <p:nvPr/>
        </p:nvSpPr>
        <p:spPr bwMode="auto">
          <a:xfrm>
            <a:off x="1600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197655" name="Line 23"/>
          <p:cNvSpPr>
            <a:spLocks noChangeShapeType="1"/>
          </p:cNvSpPr>
          <p:nvPr/>
        </p:nvSpPr>
        <p:spPr bwMode="auto">
          <a:xfrm>
            <a:off x="3502025" y="4681538"/>
            <a:ext cx="0" cy="1192212"/>
          </a:xfrm>
          <a:prstGeom prst="line">
            <a:avLst/>
          </a:prstGeom>
          <a:noFill/>
          <a:ln w="6350">
            <a:solidFill>
              <a:schemeClr val="tx1"/>
            </a:solidFill>
            <a:prstDash val="lgDash"/>
            <a:round/>
            <a:headEnd/>
            <a:tailEnd/>
          </a:ln>
          <a:effectLst/>
        </p:spPr>
        <p:txBody>
          <a:bodyPr/>
          <a:lstStyle/>
          <a:p>
            <a:endParaRPr lang="en-US"/>
          </a:p>
        </p:txBody>
      </p:sp>
      <p:sp>
        <p:nvSpPr>
          <p:cNvPr id="197656" name="Line 24"/>
          <p:cNvSpPr>
            <a:spLocks noChangeShapeType="1"/>
          </p:cNvSpPr>
          <p:nvPr/>
        </p:nvSpPr>
        <p:spPr bwMode="auto">
          <a:xfrm>
            <a:off x="1984375" y="4703763"/>
            <a:ext cx="0" cy="1192212"/>
          </a:xfrm>
          <a:prstGeom prst="line">
            <a:avLst/>
          </a:prstGeom>
          <a:noFill/>
          <a:ln w="6350">
            <a:solidFill>
              <a:schemeClr val="tx1"/>
            </a:solidFill>
            <a:prstDash val="lgDash"/>
            <a:round/>
            <a:headEnd/>
            <a:tailEnd/>
          </a:ln>
          <a:effectLst/>
        </p:spPr>
        <p:txBody>
          <a:bodyPr/>
          <a:lstStyle/>
          <a:p>
            <a:endParaRPr lang="en-US"/>
          </a:p>
        </p:txBody>
      </p:sp>
      <p:sp>
        <p:nvSpPr>
          <p:cNvPr id="197657" name="Line 25"/>
          <p:cNvSpPr>
            <a:spLocks noChangeShapeType="1"/>
          </p:cNvSpPr>
          <p:nvPr/>
        </p:nvSpPr>
        <p:spPr bwMode="auto">
          <a:xfrm>
            <a:off x="2208213" y="4692650"/>
            <a:ext cx="0" cy="1192213"/>
          </a:xfrm>
          <a:prstGeom prst="line">
            <a:avLst/>
          </a:prstGeom>
          <a:noFill/>
          <a:ln w="19050">
            <a:solidFill>
              <a:schemeClr val="tx1"/>
            </a:solidFill>
            <a:round/>
            <a:headEnd/>
            <a:tailEnd/>
          </a:ln>
          <a:effectLst/>
        </p:spPr>
        <p:txBody>
          <a:bodyPr/>
          <a:lstStyle/>
          <a:p>
            <a:endParaRPr lang="en-US"/>
          </a:p>
        </p:txBody>
      </p:sp>
      <p:sp>
        <p:nvSpPr>
          <p:cNvPr id="197658" name="Line 26"/>
          <p:cNvSpPr>
            <a:spLocks noChangeShapeType="1"/>
          </p:cNvSpPr>
          <p:nvPr/>
        </p:nvSpPr>
        <p:spPr bwMode="auto">
          <a:xfrm>
            <a:off x="3278188" y="4692650"/>
            <a:ext cx="0" cy="1181100"/>
          </a:xfrm>
          <a:prstGeom prst="line">
            <a:avLst/>
          </a:prstGeom>
          <a:noFill/>
          <a:ln w="19050">
            <a:solidFill>
              <a:schemeClr val="tx1"/>
            </a:solidFill>
            <a:round/>
            <a:headEnd/>
            <a:tailEnd/>
          </a:ln>
          <a:effectLst/>
        </p:spPr>
        <p:txBody>
          <a:bodyPr/>
          <a:lstStyle/>
          <a:p>
            <a:endParaRPr lang="en-US"/>
          </a:p>
        </p:txBody>
      </p:sp>
      <p:grpSp>
        <p:nvGrpSpPr>
          <p:cNvPr id="197659" name="Group 27"/>
          <p:cNvGrpSpPr>
            <a:grpSpLocks/>
          </p:cNvGrpSpPr>
          <p:nvPr/>
        </p:nvGrpSpPr>
        <p:grpSpPr bwMode="auto">
          <a:xfrm>
            <a:off x="2441575" y="4425950"/>
            <a:ext cx="625475" cy="623888"/>
            <a:chOff x="1538" y="2045"/>
            <a:chExt cx="394" cy="393"/>
          </a:xfrm>
        </p:grpSpPr>
        <p:sp useBgFill="1">
          <p:nvSpPr>
            <p:cNvPr id="197660" name="Rectangle 28"/>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7661" name="Line 29"/>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7662" name="Line 30"/>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7663" name="Line 31"/>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7664" name="Group 32"/>
          <p:cNvGrpSpPr>
            <a:grpSpLocks/>
          </p:cNvGrpSpPr>
          <p:nvPr/>
        </p:nvGrpSpPr>
        <p:grpSpPr bwMode="auto">
          <a:xfrm flipV="1">
            <a:off x="2427288" y="5548313"/>
            <a:ext cx="625475" cy="623887"/>
            <a:chOff x="1538" y="2045"/>
            <a:chExt cx="394" cy="393"/>
          </a:xfrm>
        </p:grpSpPr>
        <p:sp useBgFill="1">
          <p:nvSpPr>
            <p:cNvPr id="197665" name="Rectangle 33"/>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7666" name="Line 34"/>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7667" name="Line 35"/>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7668" name="Line 36"/>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7669" name="Group 37"/>
          <p:cNvGrpSpPr>
            <a:grpSpLocks/>
          </p:cNvGrpSpPr>
          <p:nvPr/>
        </p:nvGrpSpPr>
        <p:grpSpPr bwMode="auto">
          <a:xfrm rot="5400000">
            <a:off x="2741613" y="4941888"/>
            <a:ext cx="0" cy="679450"/>
            <a:chOff x="1742" y="1047"/>
            <a:chExt cx="0" cy="428"/>
          </a:xfrm>
        </p:grpSpPr>
        <p:sp>
          <p:nvSpPr>
            <p:cNvPr id="197670" name="Line 38"/>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7671" name="Line 39"/>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7672" name="Line 40"/>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197673" name="Group 41"/>
          <p:cNvGrpSpPr>
            <a:grpSpLocks/>
          </p:cNvGrpSpPr>
          <p:nvPr/>
        </p:nvGrpSpPr>
        <p:grpSpPr bwMode="auto">
          <a:xfrm>
            <a:off x="2746375" y="4949825"/>
            <a:ext cx="0" cy="679450"/>
            <a:chOff x="1742" y="1047"/>
            <a:chExt cx="0" cy="428"/>
          </a:xfrm>
        </p:grpSpPr>
        <p:sp>
          <p:nvSpPr>
            <p:cNvPr id="197674" name="Line 42"/>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7675" name="Line 43"/>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7676" name="Line 44"/>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197677" name="Line 45"/>
          <p:cNvSpPr>
            <a:spLocks noChangeShapeType="1"/>
          </p:cNvSpPr>
          <p:nvPr/>
        </p:nvSpPr>
        <p:spPr bwMode="auto">
          <a:xfrm flipV="1">
            <a:off x="3055938" y="2930525"/>
            <a:ext cx="0" cy="463550"/>
          </a:xfrm>
          <a:prstGeom prst="line">
            <a:avLst/>
          </a:prstGeom>
          <a:noFill/>
          <a:ln w="19050">
            <a:solidFill>
              <a:schemeClr val="tx1"/>
            </a:solidFill>
            <a:round/>
            <a:headEnd/>
            <a:tailEnd/>
          </a:ln>
          <a:effectLst/>
        </p:spPr>
        <p:txBody>
          <a:bodyPr/>
          <a:lstStyle/>
          <a:p>
            <a:endParaRPr lang="en-US"/>
          </a:p>
        </p:txBody>
      </p:sp>
      <p:sp>
        <p:nvSpPr>
          <p:cNvPr id="197678" name="Line 46"/>
          <p:cNvSpPr>
            <a:spLocks noChangeShapeType="1"/>
          </p:cNvSpPr>
          <p:nvPr/>
        </p:nvSpPr>
        <p:spPr bwMode="auto">
          <a:xfrm flipV="1">
            <a:off x="2441575" y="2930525"/>
            <a:ext cx="0" cy="454025"/>
          </a:xfrm>
          <a:prstGeom prst="line">
            <a:avLst/>
          </a:prstGeom>
          <a:noFill/>
          <a:ln w="19050">
            <a:solidFill>
              <a:schemeClr val="tx1"/>
            </a:solidFill>
            <a:round/>
            <a:headEnd/>
            <a:tailEnd/>
          </a:ln>
          <a:effectLst/>
        </p:spPr>
        <p:txBody>
          <a:bodyPr/>
          <a:lstStyle/>
          <a:p>
            <a:endParaRPr lang="en-US"/>
          </a:p>
        </p:txBody>
      </p:sp>
      <p:sp>
        <p:nvSpPr>
          <p:cNvPr id="197679" name="Line 47"/>
          <p:cNvSpPr>
            <a:spLocks noChangeShapeType="1"/>
          </p:cNvSpPr>
          <p:nvPr/>
        </p:nvSpPr>
        <p:spPr bwMode="auto">
          <a:xfrm>
            <a:off x="3178175" y="5283200"/>
            <a:ext cx="2909888" cy="0"/>
          </a:xfrm>
          <a:prstGeom prst="line">
            <a:avLst/>
          </a:prstGeom>
          <a:noFill/>
          <a:ln w="3175">
            <a:solidFill>
              <a:schemeClr val="tx1"/>
            </a:solidFill>
            <a:round/>
            <a:headEnd/>
            <a:tailEnd/>
          </a:ln>
          <a:effectLst/>
        </p:spPr>
        <p:txBody>
          <a:bodyPr/>
          <a:lstStyle/>
          <a:p>
            <a:endParaRPr lang="en-US"/>
          </a:p>
        </p:txBody>
      </p:sp>
      <p:sp>
        <p:nvSpPr>
          <p:cNvPr id="197680" name="Line 48"/>
          <p:cNvSpPr>
            <a:spLocks noChangeShapeType="1"/>
          </p:cNvSpPr>
          <p:nvPr/>
        </p:nvSpPr>
        <p:spPr bwMode="auto">
          <a:xfrm>
            <a:off x="3155950" y="4837113"/>
            <a:ext cx="2965450" cy="0"/>
          </a:xfrm>
          <a:prstGeom prst="line">
            <a:avLst/>
          </a:prstGeom>
          <a:noFill/>
          <a:ln w="3175">
            <a:solidFill>
              <a:schemeClr val="tx1"/>
            </a:solidFill>
            <a:round/>
            <a:headEnd/>
            <a:tailEnd/>
          </a:ln>
          <a:effectLst/>
        </p:spPr>
        <p:txBody>
          <a:bodyPr/>
          <a:lstStyle/>
          <a:p>
            <a:endParaRPr lang="en-US"/>
          </a:p>
        </p:txBody>
      </p:sp>
      <p:sp>
        <p:nvSpPr>
          <p:cNvPr id="197681" name="Line 49"/>
          <p:cNvSpPr>
            <a:spLocks noChangeShapeType="1"/>
          </p:cNvSpPr>
          <p:nvPr/>
        </p:nvSpPr>
        <p:spPr bwMode="auto">
          <a:xfrm>
            <a:off x="3133725" y="5740400"/>
            <a:ext cx="2987675" cy="0"/>
          </a:xfrm>
          <a:prstGeom prst="line">
            <a:avLst/>
          </a:prstGeom>
          <a:noFill/>
          <a:ln w="3175">
            <a:solidFill>
              <a:schemeClr val="tx1"/>
            </a:solidFill>
            <a:round/>
            <a:headEnd/>
            <a:tailEnd/>
          </a:ln>
          <a:effectLst/>
        </p:spPr>
        <p:txBody>
          <a:bodyPr/>
          <a:lstStyle/>
          <a:p>
            <a:endParaRPr lang="en-US"/>
          </a:p>
        </p:txBody>
      </p:sp>
      <p:grpSp>
        <p:nvGrpSpPr>
          <p:cNvPr id="197682" name="Group 50"/>
          <p:cNvGrpSpPr>
            <a:grpSpLocks/>
          </p:cNvGrpSpPr>
          <p:nvPr/>
        </p:nvGrpSpPr>
        <p:grpSpPr bwMode="auto">
          <a:xfrm>
            <a:off x="2743200" y="2816225"/>
            <a:ext cx="0" cy="679450"/>
            <a:chOff x="1742" y="1047"/>
            <a:chExt cx="0" cy="428"/>
          </a:xfrm>
        </p:grpSpPr>
        <p:sp>
          <p:nvSpPr>
            <p:cNvPr id="197683" name="Line 51"/>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7684" name="Line 52"/>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7685" name="Line 53"/>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197686" name="Oval 54"/>
          <p:cNvSpPr>
            <a:spLocks noChangeArrowheads="1"/>
          </p:cNvSpPr>
          <p:nvPr/>
        </p:nvSpPr>
        <p:spPr bwMode="auto">
          <a:xfrm>
            <a:off x="2522538" y="5045075"/>
            <a:ext cx="469900" cy="466725"/>
          </a:xfrm>
          <a:prstGeom prst="ellipse">
            <a:avLst/>
          </a:prstGeom>
          <a:noFill/>
          <a:ln w="19050">
            <a:solidFill>
              <a:schemeClr val="tx1"/>
            </a:solidFill>
            <a:round/>
            <a:headEnd/>
            <a:tailEnd/>
          </a:ln>
          <a:effectLst/>
        </p:spPr>
        <p:txBody>
          <a:bodyPr wrap="none" anchor="ctr"/>
          <a:lstStyle/>
          <a:p>
            <a:endParaRPr lang="en-US"/>
          </a:p>
        </p:txBody>
      </p:sp>
      <p:sp>
        <p:nvSpPr>
          <p:cNvPr id="197687" name="Line 55"/>
          <p:cNvSpPr>
            <a:spLocks noChangeShapeType="1"/>
          </p:cNvSpPr>
          <p:nvPr/>
        </p:nvSpPr>
        <p:spPr bwMode="auto">
          <a:xfrm flipV="1">
            <a:off x="3001963" y="2919413"/>
            <a:ext cx="0" cy="457200"/>
          </a:xfrm>
          <a:prstGeom prst="line">
            <a:avLst/>
          </a:prstGeom>
          <a:noFill/>
          <a:ln w="3175">
            <a:solidFill>
              <a:schemeClr val="tx1"/>
            </a:solidFill>
            <a:prstDash val="lgDash"/>
            <a:round/>
            <a:headEnd/>
            <a:tailEnd/>
          </a:ln>
          <a:effectLst/>
        </p:spPr>
        <p:txBody>
          <a:bodyPr/>
          <a:lstStyle/>
          <a:p>
            <a:endParaRPr lang="en-US"/>
          </a:p>
        </p:txBody>
      </p:sp>
      <p:sp>
        <p:nvSpPr>
          <p:cNvPr id="197688" name="Line 56"/>
          <p:cNvSpPr>
            <a:spLocks noChangeShapeType="1"/>
          </p:cNvSpPr>
          <p:nvPr/>
        </p:nvSpPr>
        <p:spPr bwMode="auto">
          <a:xfrm flipV="1">
            <a:off x="2497138" y="2930525"/>
            <a:ext cx="0" cy="457200"/>
          </a:xfrm>
          <a:prstGeom prst="line">
            <a:avLst/>
          </a:prstGeom>
          <a:noFill/>
          <a:ln w="3175">
            <a:solidFill>
              <a:schemeClr val="tx1"/>
            </a:solidFill>
            <a:prstDash val="lgDash"/>
            <a:round/>
            <a:headEnd/>
            <a:tailEnd/>
          </a:ln>
          <a:effectLst/>
        </p:spPr>
        <p:txBody>
          <a:bodyPr/>
          <a:lstStyle/>
          <a:p>
            <a:endParaRPr lang="en-US"/>
          </a:p>
        </p:txBody>
      </p:sp>
      <p:pic>
        <p:nvPicPr>
          <p:cNvPr id="197690" name="Picture 58" descr="1-284"/>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6096000" y="1676400"/>
            <a:ext cx="2743200" cy="2057400"/>
          </a:xfrm>
          <a:prstGeom prst="rect">
            <a:avLst/>
          </a:prstGeom>
          <a:noFill/>
        </p:spPr>
      </p:pic>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4883150" y="4691063"/>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198659" name="Rectangle 3"/>
          <p:cNvSpPr>
            <a:spLocks noChangeArrowheads="1"/>
          </p:cNvSpPr>
          <p:nvPr/>
        </p:nvSpPr>
        <p:spPr bwMode="auto">
          <a:xfrm>
            <a:off x="1606550" y="4691063"/>
            <a:ext cx="2273300" cy="1206500"/>
          </a:xfrm>
          <a:prstGeom prst="rect">
            <a:avLst/>
          </a:prstGeom>
          <a:noFill/>
          <a:ln w="19050">
            <a:solidFill>
              <a:schemeClr val="tx1"/>
            </a:solidFill>
            <a:miter lim="800000"/>
            <a:headEnd/>
            <a:tailEnd/>
          </a:ln>
          <a:effectLst/>
        </p:spPr>
        <p:txBody>
          <a:bodyPr wrap="none" anchor="ctr"/>
          <a:lstStyle/>
          <a:p>
            <a:endParaRPr lang="en-US"/>
          </a:p>
        </p:txBody>
      </p:sp>
      <p:sp>
        <p:nvSpPr>
          <p:cNvPr id="198660" name="Line 4"/>
          <p:cNvSpPr>
            <a:spLocks noChangeShapeType="1"/>
          </p:cNvSpPr>
          <p:nvPr/>
        </p:nvSpPr>
        <p:spPr bwMode="auto">
          <a:xfrm>
            <a:off x="3968750" y="4684713"/>
            <a:ext cx="825500" cy="0"/>
          </a:xfrm>
          <a:prstGeom prst="line">
            <a:avLst/>
          </a:prstGeom>
          <a:noFill/>
          <a:ln w="3175">
            <a:solidFill>
              <a:schemeClr val="accent1"/>
            </a:solidFill>
            <a:round/>
            <a:headEnd/>
            <a:tailEnd/>
          </a:ln>
          <a:effectLst/>
        </p:spPr>
        <p:txBody>
          <a:bodyPr wrap="none" anchor="ctr"/>
          <a:lstStyle/>
          <a:p>
            <a:endParaRPr lang="en-US"/>
          </a:p>
        </p:txBody>
      </p:sp>
      <p:sp>
        <p:nvSpPr>
          <p:cNvPr id="198661" name="Line 5"/>
          <p:cNvSpPr>
            <a:spLocks noChangeShapeType="1"/>
          </p:cNvSpPr>
          <p:nvPr/>
        </p:nvSpPr>
        <p:spPr bwMode="auto">
          <a:xfrm>
            <a:off x="3968750" y="5903913"/>
            <a:ext cx="825500" cy="0"/>
          </a:xfrm>
          <a:prstGeom prst="line">
            <a:avLst/>
          </a:prstGeom>
          <a:noFill/>
          <a:ln w="3175">
            <a:solidFill>
              <a:schemeClr val="accent1"/>
            </a:solidFill>
            <a:round/>
            <a:headEnd/>
            <a:tailEnd/>
          </a:ln>
          <a:effectLst/>
        </p:spPr>
        <p:txBody>
          <a:bodyPr wrap="none" anchor="ctr"/>
          <a:lstStyle/>
          <a:p>
            <a:endParaRPr lang="en-US"/>
          </a:p>
        </p:txBody>
      </p:sp>
      <p:grpSp>
        <p:nvGrpSpPr>
          <p:cNvPr id="198662" name="Group 6"/>
          <p:cNvGrpSpPr>
            <a:grpSpLocks/>
          </p:cNvGrpSpPr>
          <p:nvPr/>
        </p:nvGrpSpPr>
        <p:grpSpPr bwMode="auto">
          <a:xfrm>
            <a:off x="1485900" y="2322513"/>
            <a:ext cx="2540000" cy="1676400"/>
            <a:chOff x="936" y="720"/>
            <a:chExt cx="1600" cy="1056"/>
          </a:xfrm>
        </p:grpSpPr>
        <p:sp>
          <p:nvSpPr>
            <p:cNvPr id="198663" name="Rectangle 7"/>
            <p:cNvSpPr>
              <a:spLocks noChangeArrowheads="1"/>
            </p:cNvSpPr>
            <p:nvPr/>
          </p:nvSpPr>
          <p:spPr bwMode="auto">
            <a:xfrm>
              <a:off x="1012" y="868"/>
              <a:ext cx="1432" cy="760"/>
            </a:xfrm>
            <a:prstGeom prst="rect">
              <a:avLst/>
            </a:prstGeom>
            <a:noFill/>
            <a:ln w="19050">
              <a:solidFill>
                <a:schemeClr val="tx1"/>
              </a:solidFill>
              <a:miter lim="800000"/>
              <a:headEnd/>
              <a:tailEnd/>
            </a:ln>
            <a:effectLst/>
          </p:spPr>
          <p:txBody>
            <a:bodyPr wrap="none" anchor="ctr"/>
            <a:lstStyle/>
            <a:p>
              <a:endParaRPr lang="en-US"/>
            </a:p>
          </p:txBody>
        </p:sp>
        <p:sp useBgFill="1">
          <p:nvSpPr>
            <p:cNvPr id="198664" name="Rectangle 8"/>
            <p:cNvSpPr>
              <a:spLocks noChangeArrowheads="1"/>
            </p:cNvSpPr>
            <p:nvPr/>
          </p:nvSpPr>
          <p:spPr bwMode="auto">
            <a:xfrm>
              <a:off x="1248" y="720"/>
              <a:ext cx="960" cy="288"/>
            </a:xfrm>
            <a:prstGeom prst="rect">
              <a:avLst/>
            </a:prstGeom>
            <a:ln w="19050">
              <a:noFill/>
              <a:miter lim="800000"/>
              <a:headEnd/>
              <a:tailEnd/>
            </a:ln>
            <a:effectLst/>
          </p:spPr>
          <p:txBody>
            <a:bodyPr wrap="none" anchor="ctr"/>
            <a:lstStyle/>
            <a:p>
              <a:endParaRPr lang="en-US"/>
            </a:p>
          </p:txBody>
        </p:sp>
        <p:sp useBgFill="1">
          <p:nvSpPr>
            <p:cNvPr id="198665" name="Rectangle 9"/>
            <p:cNvSpPr>
              <a:spLocks noChangeArrowheads="1"/>
            </p:cNvSpPr>
            <p:nvPr/>
          </p:nvSpPr>
          <p:spPr bwMode="auto">
            <a:xfrm>
              <a:off x="1392" y="1536"/>
              <a:ext cx="672" cy="240"/>
            </a:xfrm>
            <a:prstGeom prst="rect">
              <a:avLst/>
            </a:prstGeom>
            <a:ln w="19050">
              <a:noFill/>
              <a:miter lim="800000"/>
              <a:headEnd/>
              <a:tailEnd/>
            </a:ln>
            <a:effectLst/>
          </p:spPr>
          <p:txBody>
            <a:bodyPr wrap="none" anchor="ctr"/>
            <a:lstStyle/>
            <a:p>
              <a:endParaRPr lang="en-US"/>
            </a:p>
          </p:txBody>
        </p:sp>
        <p:sp>
          <p:nvSpPr>
            <p:cNvPr id="198666" name="Line 10"/>
            <p:cNvSpPr>
              <a:spLocks noChangeShapeType="1"/>
            </p:cNvSpPr>
            <p:nvPr/>
          </p:nvSpPr>
          <p:spPr bwMode="auto">
            <a:xfrm>
              <a:off x="1248" y="868"/>
              <a:ext cx="0" cy="242"/>
            </a:xfrm>
            <a:prstGeom prst="line">
              <a:avLst/>
            </a:prstGeom>
            <a:noFill/>
            <a:ln w="19050">
              <a:solidFill>
                <a:schemeClr val="tx1"/>
              </a:solidFill>
              <a:round/>
              <a:headEnd/>
              <a:tailEnd/>
            </a:ln>
            <a:effectLst/>
          </p:spPr>
          <p:txBody>
            <a:bodyPr wrap="none" anchor="ctr"/>
            <a:lstStyle/>
            <a:p>
              <a:endParaRPr lang="en-US"/>
            </a:p>
          </p:txBody>
        </p:sp>
        <p:sp>
          <p:nvSpPr>
            <p:cNvPr id="198667" name="Line 11"/>
            <p:cNvSpPr>
              <a:spLocks noChangeShapeType="1"/>
            </p:cNvSpPr>
            <p:nvPr/>
          </p:nvSpPr>
          <p:spPr bwMode="auto">
            <a:xfrm>
              <a:off x="1252" y="1104"/>
              <a:ext cx="952" cy="0"/>
            </a:xfrm>
            <a:prstGeom prst="line">
              <a:avLst/>
            </a:prstGeom>
            <a:noFill/>
            <a:ln w="19050">
              <a:solidFill>
                <a:schemeClr val="tx1"/>
              </a:solidFill>
              <a:round/>
              <a:headEnd/>
              <a:tailEnd/>
            </a:ln>
            <a:effectLst/>
          </p:spPr>
          <p:txBody>
            <a:bodyPr wrap="none" anchor="ctr"/>
            <a:lstStyle/>
            <a:p>
              <a:endParaRPr lang="en-US"/>
            </a:p>
          </p:txBody>
        </p:sp>
        <p:sp>
          <p:nvSpPr>
            <p:cNvPr id="198668" name="Line 12"/>
            <p:cNvSpPr>
              <a:spLocks noChangeShapeType="1"/>
            </p:cNvSpPr>
            <p:nvPr/>
          </p:nvSpPr>
          <p:spPr bwMode="auto">
            <a:xfrm flipV="1">
              <a:off x="2208" y="869"/>
              <a:ext cx="0" cy="239"/>
            </a:xfrm>
            <a:prstGeom prst="line">
              <a:avLst/>
            </a:prstGeom>
            <a:noFill/>
            <a:ln w="19050">
              <a:solidFill>
                <a:schemeClr val="tx1"/>
              </a:solidFill>
              <a:round/>
              <a:headEnd/>
              <a:tailEnd/>
            </a:ln>
            <a:effectLst/>
          </p:spPr>
          <p:txBody>
            <a:bodyPr wrap="none" anchor="ctr"/>
            <a:lstStyle/>
            <a:p>
              <a:endParaRPr lang="en-US"/>
            </a:p>
          </p:txBody>
        </p:sp>
        <p:sp>
          <p:nvSpPr>
            <p:cNvPr id="198669" name="Line 13"/>
            <p:cNvSpPr>
              <a:spLocks noChangeShapeType="1"/>
            </p:cNvSpPr>
            <p:nvPr/>
          </p:nvSpPr>
          <p:spPr bwMode="auto">
            <a:xfrm flipV="1">
              <a:off x="1392" y="1388"/>
              <a:ext cx="0" cy="242"/>
            </a:xfrm>
            <a:prstGeom prst="line">
              <a:avLst/>
            </a:prstGeom>
            <a:noFill/>
            <a:ln w="19050">
              <a:solidFill>
                <a:schemeClr val="tx1"/>
              </a:solidFill>
              <a:round/>
              <a:headEnd/>
              <a:tailEnd/>
            </a:ln>
            <a:effectLst/>
          </p:spPr>
          <p:txBody>
            <a:bodyPr wrap="none" anchor="ctr"/>
            <a:lstStyle/>
            <a:p>
              <a:endParaRPr lang="en-US"/>
            </a:p>
          </p:txBody>
        </p:sp>
        <p:sp>
          <p:nvSpPr>
            <p:cNvPr id="198670" name="Line 14"/>
            <p:cNvSpPr>
              <a:spLocks noChangeShapeType="1"/>
            </p:cNvSpPr>
            <p:nvPr/>
          </p:nvSpPr>
          <p:spPr bwMode="auto">
            <a:xfrm>
              <a:off x="1396" y="1392"/>
              <a:ext cx="664" cy="0"/>
            </a:xfrm>
            <a:prstGeom prst="line">
              <a:avLst/>
            </a:prstGeom>
            <a:noFill/>
            <a:ln w="19050">
              <a:solidFill>
                <a:schemeClr val="tx1"/>
              </a:solidFill>
              <a:round/>
              <a:headEnd/>
              <a:tailEnd/>
            </a:ln>
            <a:effectLst/>
          </p:spPr>
          <p:txBody>
            <a:bodyPr wrap="none" anchor="ctr"/>
            <a:lstStyle/>
            <a:p>
              <a:endParaRPr lang="en-US"/>
            </a:p>
          </p:txBody>
        </p:sp>
        <p:sp>
          <p:nvSpPr>
            <p:cNvPr id="198671" name="Line 15"/>
            <p:cNvSpPr>
              <a:spLocks noChangeShapeType="1"/>
            </p:cNvSpPr>
            <p:nvPr/>
          </p:nvSpPr>
          <p:spPr bwMode="auto">
            <a:xfrm>
              <a:off x="2064" y="1389"/>
              <a:ext cx="0" cy="239"/>
            </a:xfrm>
            <a:prstGeom prst="line">
              <a:avLst/>
            </a:prstGeom>
            <a:noFill/>
            <a:ln w="19050">
              <a:solidFill>
                <a:schemeClr val="tx1"/>
              </a:solidFill>
              <a:round/>
              <a:headEnd/>
              <a:tailEnd/>
            </a:ln>
            <a:effectLst/>
          </p:spPr>
          <p:txBody>
            <a:bodyPr wrap="none" anchor="ctr"/>
            <a:lstStyle/>
            <a:p>
              <a:endParaRPr lang="en-US"/>
            </a:p>
          </p:txBody>
        </p:sp>
        <p:sp>
          <p:nvSpPr>
            <p:cNvPr id="198672" name="Arc 16"/>
            <p:cNvSpPr>
              <a:spLocks/>
            </p:cNvSpPr>
            <p:nvPr/>
          </p:nvSpPr>
          <p:spPr bwMode="auto">
            <a:xfrm flipH="1" flipV="1">
              <a:off x="1012"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198673" name="Arc 17"/>
            <p:cNvSpPr>
              <a:spLocks/>
            </p:cNvSpPr>
            <p:nvPr/>
          </p:nvSpPr>
          <p:spPr bwMode="auto">
            <a:xfrm flipV="1">
              <a:off x="2066"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198674" name="Freeform 18"/>
            <p:cNvSpPr>
              <a:spLocks/>
            </p:cNvSpPr>
            <p:nvPr/>
          </p:nvSpPr>
          <p:spPr bwMode="auto">
            <a:xfrm>
              <a:off x="936" y="1288"/>
              <a:ext cx="492" cy="428"/>
            </a:xfrm>
            <a:custGeom>
              <a:avLst/>
              <a:gdLst/>
              <a:ahLst/>
              <a:cxnLst>
                <a:cxn ang="0">
                  <a:pos x="54" y="0"/>
                </a:cxn>
                <a:cxn ang="0">
                  <a:pos x="92" y="116"/>
                </a:cxn>
                <a:cxn ang="0">
                  <a:pos x="164" y="254"/>
                </a:cxn>
                <a:cxn ang="0">
                  <a:pos x="462" y="318"/>
                </a:cxn>
                <a:cxn ang="0">
                  <a:pos x="400" y="374"/>
                </a:cxn>
                <a:cxn ang="0">
                  <a:pos x="0" y="352"/>
                </a:cxn>
                <a:cxn ang="0">
                  <a:pos x="0" y="34"/>
                </a:cxn>
                <a:cxn ang="0">
                  <a:pos x="54" y="0"/>
                </a:cxn>
              </a:cxnLst>
              <a:rect l="0" t="0" r="r" b="b"/>
              <a:pathLst>
                <a:path w="462" h="374">
                  <a:moveTo>
                    <a:pt x="54" y="0"/>
                  </a:moveTo>
                  <a:lnTo>
                    <a:pt x="92" y="116"/>
                  </a:lnTo>
                  <a:lnTo>
                    <a:pt x="164" y="254"/>
                  </a:lnTo>
                  <a:lnTo>
                    <a:pt x="462" y="318"/>
                  </a:lnTo>
                  <a:lnTo>
                    <a:pt x="400" y="374"/>
                  </a:lnTo>
                  <a:lnTo>
                    <a:pt x="0" y="352"/>
                  </a:lnTo>
                  <a:lnTo>
                    <a:pt x="0" y="34"/>
                  </a:lnTo>
                  <a:lnTo>
                    <a:pt x="54" y="0"/>
                  </a:lnTo>
                  <a:close/>
                </a:path>
              </a:pathLst>
            </a:custGeom>
            <a:ln w="19050" cmpd="sng">
              <a:noFill/>
              <a:prstDash val="solid"/>
              <a:round/>
              <a:headEnd type="none" w="med" len="med"/>
              <a:tailEnd type="none" w="med" len="med"/>
            </a:ln>
            <a:effectLst/>
          </p:spPr>
          <p:txBody>
            <a:bodyPr/>
            <a:lstStyle/>
            <a:p>
              <a:endParaRPr lang="en-US"/>
            </a:p>
          </p:txBody>
        </p:sp>
        <p:sp useBgFill="1">
          <p:nvSpPr>
            <p:cNvPr id="198675" name="Freeform 19"/>
            <p:cNvSpPr>
              <a:spLocks/>
            </p:cNvSpPr>
            <p:nvPr/>
          </p:nvSpPr>
          <p:spPr bwMode="auto">
            <a:xfrm>
              <a:off x="2058" y="1290"/>
              <a:ext cx="478" cy="452"/>
            </a:xfrm>
            <a:custGeom>
              <a:avLst/>
              <a:gdLst/>
              <a:ahLst/>
              <a:cxnLst>
                <a:cxn ang="0">
                  <a:pos x="0" y="348"/>
                </a:cxn>
                <a:cxn ang="0">
                  <a:pos x="146" y="320"/>
                </a:cxn>
                <a:cxn ang="0">
                  <a:pos x="316" y="230"/>
                </a:cxn>
                <a:cxn ang="0">
                  <a:pos x="368" y="0"/>
                </a:cxn>
                <a:cxn ang="0">
                  <a:pos x="436" y="136"/>
                </a:cxn>
                <a:cxn ang="0">
                  <a:pos x="412" y="432"/>
                </a:cxn>
                <a:cxn ang="0">
                  <a:pos x="104" y="448"/>
                </a:cxn>
                <a:cxn ang="0">
                  <a:pos x="2" y="350"/>
                </a:cxn>
                <a:cxn ang="0">
                  <a:pos x="0" y="350"/>
                </a:cxn>
              </a:cxnLst>
              <a:rect l="0" t="0" r="r" b="b"/>
              <a:pathLst>
                <a:path w="436" h="448">
                  <a:moveTo>
                    <a:pt x="0" y="348"/>
                  </a:moveTo>
                  <a:lnTo>
                    <a:pt x="146" y="320"/>
                  </a:lnTo>
                  <a:lnTo>
                    <a:pt x="316" y="230"/>
                  </a:lnTo>
                  <a:lnTo>
                    <a:pt x="368" y="0"/>
                  </a:lnTo>
                  <a:lnTo>
                    <a:pt x="436" y="136"/>
                  </a:lnTo>
                  <a:lnTo>
                    <a:pt x="412" y="432"/>
                  </a:lnTo>
                  <a:lnTo>
                    <a:pt x="104" y="448"/>
                  </a:lnTo>
                  <a:lnTo>
                    <a:pt x="2" y="350"/>
                  </a:lnTo>
                  <a:lnTo>
                    <a:pt x="0" y="350"/>
                  </a:lnTo>
                </a:path>
              </a:pathLst>
            </a:custGeom>
            <a:ln w="19050" cmpd="sng">
              <a:noFill/>
              <a:prstDash val="solid"/>
              <a:round/>
              <a:headEnd type="none" w="med" len="med"/>
              <a:tailEnd type="none" w="med" len="med"/>
            </a:ln>
            <a:effectLst/>
          </p:spPr>
          <p:txBody>
            <a:bodyPr/>
            <a:lstStyle/>
            <a:p>
              <a:endParaRPr lang="en-US"/>
            </a:p>
          </p:txBody>
        </p:sp>
      </p:grpSp>
      <p:sp>
        <p:nvSpPr>
          <p:cNvPr id="198676" name="Rectangle 20"/>
          <p:cNvSpPr>
            <a:spLocks noGrp="1" noChangeArrowheads="1"/>
          </p:cNvSpPr>
          <p:nvPr>
            <p:ph type="body" idx="1"/>
          </p:nvPr>
        </p:nvSpPr>
        <p:spPr bwMode="auto">
          <a:xfrm>
            <a:off x="838200" y="512763"/>
            <a:ext cx="7891463" cy="2001837"/>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a:t>Complete the right side view by projecting all of the relevant lines and points using a 45 degree miter line. Clean up the drawing. </a:t>
            </a:r>
          </a:p>
        </p:txBody>
      </p:sp>
      <p:sp>
        <p:nvSpPr>
          <p:cNvPr id="198677" name="Line 21"/>
          <p:cNvSpPr>
            <a:spLocks noChangeShapeType="1"/>
          </p:cNvSpPr>
          <p:nvPr/>
        </p:nvSpPr>
        <p:spPr bwMode="auto">
          <a:xfrm>
            <a:off x="3886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198678" name="Line 22"/>
          <p:cNvSpPr>
            <a:spLocks noChangeShapeType="1"/>
          </p:cNvSpPr>
          <p:nvPr/>
        </p:nvSpPr>
        <p:spPr bwMode="auto">
          <a:xfrm>
            <a:off x="1600200" y="3429000"/>
            <a:ext cx="0" cy="1173163"/>
          </a:xfrm>
          <a:prstGeom prst="line">
            <a:avLst/>
          </a:prstGeom>
          <a:noFill/>
          <a:ln w="3175">
            <a:solidFill>
              <a:schemeClr val="accent1"/>
            </a:solidFill>
            <a:round/>
            <a:headEnd/>
            <a:tailEnd/>
          </a:ln>
          <a:effectLst/>
        </p:spPr>
        <p:txBody>
          <a:bodyPr wrap="none" anchor="ctr"/>
          <a:lstStyle/>
          <a:p>
            <a:endParaRPr lang="en-US"/>
          </a:p>
        </p:txBody>
      </p:sp>
      <p:sp>
        <p:nvSpPr>
          <p:cNvPr id="198679" name="Line 23"/>
          <p:cNvSpPr>
            <a:spLocks noChangeShapeType="1"/>
          </p:cNvSpPr>
          <p:nvPr/>
        </p:nvSpPr>
        <p:spPr bwMode="auto">
          <a:xfrm>
            <a:off x="3502025" y="4681538"/>
            <a:ext cx="0" cy="1192212"/>
          </a:xfrm>
          <a:prstGeom prst="line">
            <a:avLst/>
          </a:prstGeom>
          <a:noFill/>
          <a:ln w="6350">
            <a:solidFill>
              <a:schemeClr val="tx1"/>
            </a:solidFill>
            <a:prstDash val="lgDash"/>
            <a:round/>
            <a:headEnd/>
            <a:tailEnd/>
          </a:ln>
          <a:effectLst/>
        </p:spPr>
        <p:txBody>
          <a:bodyPr/>
          <a:lstStyle/>
          <a:p>
            <a:endParaRPr lang="en-US"/>
          </a:p>
        </p:txBody>
      </p:sp>
      <p:sp>
        <p:nvSpPr>
          <p:cNvPr id="198680" name="Line 24"/>
          <p:cNvSpPr>
            <a:spLocks noChangeShapeType="1"/>
          </p:cNvSpPr>
          <p:nvPr/>
        </p:nvSpPr>
        <p:spPr bwMode="auto">
          <a:xfrm>
            <a:off x="1984375" y="4703763"/>
            <a:ext cx="0" cy="1192212"/>
          </a:xfrm>
          <a:prstGeom prst="line">
            <a:avLst/>
          </a:prstGeom>
          <a:noFill/>
          <a:ln w="6350">
            <a:solidFill>
              <a:schemeClr val="tx1"/>
            </a:solidFill>
            <a:prstDash val="lgDash"/>
            <a:round/>
            <a:headEnd/>
            <a:tailEnd/>
          </a:ln>
          <a:effectLst/>
        </p:spPr>
        <p:txBody>
          <a:bodyPr/>
          <a:lstStyle/>
          <a:p>
            <a:endParaRPr lang="en-US"/>
          </a:p>
        </p:txBody>
      </p:sp>
      <p:sp>
        <p:nvSpPr>
          <p:cNvPr id="198681" name="Line 25"/>
          <p:cNvSpPr>
            <a:spLocks noChangeShapeType="1"/>
          </p:cNvSpPr>
          <p:nvPr/>
        </p:nvSpPr>
        <p:spPr bwMode="auto">
          <a:xfrm>
            <a:off x="2208213" y="4692650"/>
            <a:ext cx="0" cy="1192213"/>
          </a:xfrm>
          <a:prstGeom prst="line">
            <a:avLst/>
          </a:prstGeom>
          <a:noFill/>
          <a:ln w="19050">
            <a:solidFill>
              <a:schemeClr val="tx1"/>
            </a:solidFill>
            <a:round/>
            <a:headEnd/>
            <a:tailEnd/>
          </a:ln>
          <a:effectLst/>
        </p:spPr>
        <p:txBody>
          <a:bodyPr/>
          <a:lstStyle/>
          <a:p>
            <a:endParaRPr lang="en-US"/>
          </a:p>
        </p:txBody>
      </p:sp>
      <p:sp>
        <p:nvSpPr>
          <p:cNvPr id="198682" name="Line 26"/>
          <p:cNvSpPr>
            <a:spLocks noChangeShapeType="1"/>
          </p:cNvSpPr>
          <p:nvPr/>
        </p:nvSpPr>
        <p:spPr bwMode="auto">
          <a:xfrm>
            <a:off x="3278188" y="4692650"/>
            <a:ext cx="0" cy="1181100"/>
          </a:xfrm>
          <a:prstGeom prst="line">
            <a:avLst/>
          </a:prstGeom>
          <a:noFill/>
          <a:ln w="19050">
            <a:solidFill>
              <a:schemeClr val="tx1"/>
            </a:solidFill>
            <a:round/>
            <a:headEnd/>
            <a:tailEnd/>
          </a:ln>
          <a:effectLst/>
        </p:spPr>
        <p:txBody>
          <a:bodyPr/>
          <a:lstStyle/>
          <a:p>
            <a:endParaRPr lang="en-US"/>
          </a:p>
        </p:txBody>
      </p:sp>
      <p:grpSp>
        <p:nvGrpSpPr>
          <p:cNvPr id="198683" name="Group 27"/>
          <p:cNvGrpSpPr>
            <a:grpSpLocks/>
          </p:cNvGrpSpPr>
          <p:nvPr/>
        </p:nvGrpSpPr>
        <p:grpSpPr bwMode="auto">
          <a:xfrm>
            <a:off x="2441575" y="4425950"/>
            <a:ext cx="625475" cy="623888"/>
            <a:chOff x="1538" y="2045"/>
            <a:chExt cx="394" cy="393"/>
          </a:xfrm>
        </p:grpSpPr>
        <p:sp useBgFill="1">
          <p:nvSpPr>
            <p:cNvPr id="198684" name="Rectangle 28"/>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8685" name="Line 29"/>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8686" name="Line 30"/>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8687" name="Line 31"/>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8688" name="Group 32"/>
          <p:cNvGrpSpPr>
            <a:grpSpLocks/>
          </p:cNvGrpSpPr>
          <p:nvPr/>
        </p:nvGrpSpPr>
        <p:grpSpPr bwMode="auto">
          <a:xfrm flipV="1">
            <a:off x="2427288" y="5548313"/>
            <a:ext cx="625475" cy="623887"/>
            <a:chOff x="1538" y="2045"/>
            <a:chExt cx="394" cy="393"/>
          </a:xfrm>
        </p:grpSpPr>
        <p:sp useBgFill="1">
          <p:nvSpPr>
            <p:cNvPr id="198689" name="Rectangle 33"/>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198690" name="Line 34"/>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198691" name="Line 35"/>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198692" name="Line 36"/>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198693" name="Group 37"/>
          <p:cNvGrpSpPr>
            <a:grpSpLocks/>
          </p:cNvGrpSpPr>
          <p:nvPr/>
        </p:nvGrpSpPr>
        <p:grpSpPr bwMode="auto">
          <a:xfrm rot="5400000">
            <a:off x="2741613" y="4941888"/>
            <a:ext cx="0" cy="679450"/>
            <a:chOff x="1742" y="1047"/>
            <a:chExt cx="0" cy="428"/>
          </a:xfrm>
        </p:grpSpPr>
        <p:sp>
          <p:nvSpPr>
            <p:cNvPr id="198694" name="Line 38"/>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8695" name="Line 39"/>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8696" name="Line 40"/>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198697" name="Group 41"/>
          <p:cNvGrpSpPr>
            <a:grpSpLocks/>
          </p:cNvGrpSpPr>
          <p:nvPr/>
        </p:nvGrpSpPr>
        <p:grpSpPr bwMode="auto">
          <a:xfrm>
            <a:off x="2746375" y="4949825"/>
            <a:ext cx="0" cy="679450"/>
            <a:chOff x="1742" y="1047"/>
            <a:chExt cx="0" cy="428"/>
          </a:xfrm>
        </p:grpSpPr>
        <p:sp>
          <p:nvSpPr>
            <p:cNvPr id="198698" name="Line 42"/>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8699" name="Line 43"/>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8700" name="Line 44"/>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198701" name="Line 45"/>
          <p:cNvSpPr>
            <a:spLocks noChangeShapeType="1"/>
          </p:cNvSpPr>
          <p:nvPr/>
        </p:nvSpPr>
        <p:spPr bwMode="auto">
          <a:xfrm flipV="1">
            <a:off x="3055938" y="2930525"/>
            <a:ext cx="0" cy="463550"/>
          </a:xfrm>
          <a:prstGeom prst="line">
            <a:avLst/>
          </a:prstGeom>
          <a:noFill/>
          <a:ln w="19050">
            <a:solidFill>
              <a:schemeClr val="tx1"/>
            </a:solidFill>
            <a:round/>
            <a:headEnd/>
            <a:tailEnd/>
          </a:ln>
          <a:effectLst/>
        </p:spPr>
        <p:txBody>
          <a:bodyPr/>
          <a:lstStyle/>
          <a:p>
            <a:endParaRPr lang="en-US"/>
          </a:p>
        </p:txBody>
      </p:sp>
      <p:sp>
        <p:nvSpPr>
          <p:cNvPr id="198702" name="Line 46"/>
          <p:cNvSpPr>
            <a:spLocks noChangeShapeType="1"/>
          </p:cNvSpPr>
          <p:nvPr/>
        </p:nvSpPr>
        <p:spPr bwMode="auto">
          <a:xfrm flipV="1">
            <a:off x="2441575" y="2930525"/>
            <a:ext cx="0" cy="454025"/>
          </a:xfrm>
          <a:prstGeom prst="line">
            <a:avLst/>
          </a:prstGeom>
          <a:noFill/>
          <a:ln w="19050">
            <a:solidFill>
              <a:schemeClr val="tx1"/>
            </a:solidFill>
            <a:round/>
            <a:headEnd/>
            <a:tailEnd/>
          </a:ln>
          <a:effectLst/>
        </p:spPr>
        <p:txBody>
          <a:bodyPr/>
          <a:lstStyle/>
          <a:p>
            <a:endParaRPr lang="en-US"/>
          </a:p>
        </p:txBody>
      </p:sp>
      <p:sp>
        <p:nvSpPr>
          <p:cNvPr id="198703" name="Line 47"/>
          <p:cNvSpPr>
            <a:spLocks noChangeShapeType="1"/>
          </p:cNvSpPr>
          <p:nvPr/>
        </p:nvSpPr>
        <p:spPr bwMode="auto">
          <a:xfrm>
            <a:off x="3178175" y="5283200"/>
            <a:ext cx="1774825" cy="0"/>
          </a:xfrm>
          <a:prstGeom prst="line">
            <a:avLst/>
          </a:prstGeom>
          <a:noFill/>
          <a:ln w="3175">
            <a:solidFill>
              <a:schemeClr val="tx1"/>
            </a:solidFill>
            <a:round/>
            <a:headEnd/>
            <a:tailEnd/>
          </a:ln>
          <a:effectLst/>
        </p:spPr>
        <p:txBody>
          <a:bodyPr/>
          <a:lstStyle/>
          <a:p>
            <a:endParaRPr lang="en-US"/>
          </a:p>
        </p:txBody>
      </p:sp>
      <p:sp>
        <p:nvSpPr>
          <p:cNvPr id="198704" name="Line 48"/>
          <p:cNvSpPr>
            <a:spLocks noChangeShapeType="1"/>
          </p:cNvSpPr>
          <p:nvPr/>
        </p:nvSpPr>
        <p:spPr bwMode="auto">
          <a:xfrm>
            <a:off x="3155950" y="4837113"/>
            <a:ext cx="2025650" cy="0"/>
          </a:xfrm>
          <a:prstGeom prst="line">
            <a:avLst/>
          </a:prstGeom>
          <a:noFill/>
          <a:ln w="3175">
            <a:solidFill>
              <a:schemeClr val="tx1"/>
            </a:solidFill>
            <a:round/>
            <a:headEnd/>
            <a:tailEnd/>
          </a:ln>
          <a:effectLst/>
        </p:spPr>
        <p:txBody>
          <a:bodyPr/>
          <a:lstStyle/>
          <a:p>
            <a:endParaRPr lang="en-US"/>
          </a:p>
        </p:txBody>
      </p:sp>
      <p:sp>
        <p:nvSpPr>
          <p:cNvPr id="198705" name="Line 49"/>
          <p:cNvSpPr>
            <a:spLocks noChangeShapeType="1"/>
          </p:cNvSpPr>
          <p:nvPr/>
        </p:nvSpPr>
        <p:spPr bwMode="auto">
          <a:xfrm>
            <a:off x="3133725" y="5740400"/>
            <a:ext cx="2047875" cy="0"/>
          </a:xfrm>
          <a:prstGeom prst="line">
            <a:avLst/>
          </a:prstGeom>
          <a:noFill/>
          <a:ln w="3175">
            <a:solidFill>
              <a:schemeClr val="tx1"/>
            </a:solidFill>
            <a:round/>
            <a:headEnd/>
            <a:tailEnd/>
          </a:ln>
          <a:effectLst/>
        </p:spPr>
        <p:txBody>
          <a:bodyPr/>
          <a:lstStyle/>
          <a:p>
            <a:endParaRPr lang="en-US"/>
          </a:p>
        </p:txBody>
      </p:sp>
      <p:grpSp>
        <p:nvGrpSpPr>
          <p:cNvPr id="198706" name="Group 50"/>
          <p:cNvGrpSpPr>
            <a:grpSpLocks/>
          </p:cNvGrpSpPr>
          <p:nvPr/>
        </p:nvGrpSpPr>
        <p:grpSpPr bwMode="auto">
          <a:xfrm>
            <a:off x="2743200" y="2816225"/>
            <a:ext cx="0" cy="679450"/>
            <a:chOff x="1742" y="1047"/>
            <a:chExt cx="0" cy="428"/>
          </a:xfrm>
        </p:grpSpPr>
        <p:sp>
          <p:nvSpPr>
            <p:cNvPr id="198707" name="Line 51"/>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8708" name="Line 52"/>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8709" name="Line 53"/>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198710" name="Oval 54"/>
          <p:cNvSpPr>
            <a:spLocks noChangeArrowheads="1"/>
          </p:cNvSpPr>
          <p:nvPr/>
        </p:nvSpPr>
        <p:spPr bwMode="auto">
          <a:xfrm>
            <a:off x="2522538" y="5045075"/>
            <a:ext cx="469900" cy="466725"/>
          </a:xfrm>
          <a:prstGeom prst="ellipse">
            <a:avLst/>
          </a:prstGeom>
          <a:noFill/>
          <a:ln w="19050">
            <a:solidFill>
              <a:schemeClr val="tx1"/>
            </a:solidFill>
            <a:round/>
            <a:headEnd/>
            <a:tailEnd/>
          </a:ln>
          <a:effectLst/>
        </p:spPr>
        <p:txBody>
          <a:bodyPr wrap="none" anchor="ctr"/>
          <a:lstStyle/>
          <a:p>
            <a:endParaRPr lang="en-US"/>
          </a:p>
        </p:txBody>
      </p:sp>
      <p:sp>
        <p:nvSpPr>
          <p:cNvPr id="198711" name="Line 55"/>
          <p:cNvSpPr>
            <a:spLocks noChangeShapeType="1"/>
          </p:cNvSpPr>
          <p:nvPr/>
        </p:nvSpPr>
        <p:spPr bwMode="auto">
          <a:xfrm flipV="1">
            <a:off x="3001963" y="2919413"/>
            <a:ext cx="0" cy="457200"/>
          </a:xfrm>
          <a:prstGeom prst="line">
            <a:avLst/>
          </a:prstGeom>
          <a:noFill/>
          <a:ln w="3175">
            <a:solidFill>
              <a:schemeClr val="tx1"/>
            </a:solidFill>
            <a:prstDash val="lgDash"/>
            <a:round/>
            <a:headEnd/>
            <a:tailEnd/>
          </a:ln>
          <a:effectLst/>
        </p:spPr>
        <p:txBody>
          <a:bodyPr/>
          <a:lstStyle/>
          <a:p>
            <a:endParaRPr lang="en-US"/>
          </a:p>
        </p:txBody>
      </p:sp>
      <p:sp>
        <p:nvSpPr>
          <p:cNvPr id="198712" name="Line 56"/>
          <p:cNvSpPr>
            <a:spLocks noChangeShapeType="1"/>
          </p:cNvSpPr>
          <p:nvPr/>
        </p:nvSpPr>
        <p:spPr bwMode="auto">
          <a:xfrm flipV="1">
            <a:off x="2497138" y="2930525"/>
            <a:ext cx="0" cy="457200"/>
          </a:xfrm>
          <a:prstGeom prst="line">
            <a:avLst/>
          </a:prstGeom>
          <a:noFill/>
          <a:ln w="3175">
            <a:solidFill>
              <a:schemeClr val="tx1"/>
            </a:solidFill>
            <a:prstDash val="lgDash"/>
            <a:round/>
            <a:headEnd/>
            <a:tailEnd/>
          </a:ln>
          <a:effectLst/>
        </p:spPr>
        <p:txBody>
          <a:bodyPr/>
          <a:lstStyle/>
          <a:p>
            <a:endParaRPr lang="en-US"/>
          </a:p>
        </p:txBody>
      </p:sp>
      <p:sp>
        <p:nvSpPr>
          <p:cNvPr id="198713" name="Line 57"/>
          <p:cNvSpPr>
            <a:spLocks noChangeShapeType="1"/>
          </p:cNvSpPr>
          <p:nvPr/>
        </p:nvSpPr>
        <p:spPr bwMode="auto">
          <a:xfrm flipH="1">
            <a:off x="3546475" y="2947988"/>
            <a:ext cx="2119313" cy="0"/>
          </a:xfrm>
          <a:prstGeom prst="line">
            <a:avLst/>
          </a:prstGeom>
          <a:noFill/>
          <a:ln w="3175">
            <a:solidFill>
              <a:schemeClr val="tx1"/>
            </a:solidFill>
            <a:round/>
            <a:headEnd/>
            <a:tailEnd/>
          </a:ln>
          <a:effectLst/>
        </p:spPr>
        <p:txBody>
          <a:bodyPr/>
          <a:lstStyle/>
          <a:p>
            <a:endParaRPr lang="en-US"/>
          </a:p>
        </p:txBody>
      </p:sp>
      <p:sp>
        <p:nvSpPr>
          <p:cNvPr id="198714" name="Line 58"/>
          <p:cNvSpPr>
            <a:spLocks noChangeShapeType="1"/>
          </p:cNvSpPr>
          <p:nvPr/>
        </p:nvSpPr>
        <p:spPr bwMode="auto">
          <a:xfrm>
            <a:off x="5638800" y="2971800"/>
            <a:ext cx="0" cy="1663700"/>
          </a:xfrm>
          <a:prstGeom prst="line">
            <a:avLst/>
          </a:prstGeom>
          <a:noFill/>
          <a:ln w="3175">
            <a:solidFill>
              <a:schemeClr val="tx1"/>
            </a:solidFill>
            <a:round/>
            <a:headEnd/>
            <a:tailEnd/>
          </a:ln>
          <a:effectLst/>
        </p:spPr>
        <p:txBody>
          <a:bodyPr/>
          <a:lstStyle/>
          <a:p>
            <a:endParaRPr lang="en-US"/>
          </a:p>
        </p:txBody>
      </p:sp>
      <p:sp>
        <p:nvSpPr>
          <p:cNvPr id="198715" name="Line 59"/>
          <p:cNvSpPr>
            <a:spLocks noChangeShapeType="1"/>
          </p:cNvSpPr>
          <p:nvPr/>
        </p:nvSpPr>
        <p:spPr bwMode="auto">
          <a:xfrm flipV="1">
            <a:off x="5237163" y="3354388"/>
            <a:ext cx="0" cy="1293812"/>
          </a:xfrm>
          <a:prstGeom prst="line">
            <a:avLst/>
          </a:prstGeom>
          <a:noFill/>
          <a:ln w="3175">
            <a:solidFill>
              <a:schemeClr val="tx1"/>
            </a:solidFill>
            <a:round/>
            <a:headEnd/>
            <a:tailEnd/>
          </a:ln>
          <a:effectLst/>
        </p:spPr>
        <p:txBody>
          <a:bodyPr/>
          <a:lstStyle/>
          <a:p>
            <a:endParaRPr lang="en-US"/>
          </a:p>
        </p:txBody>
      </p:sp>
      <p:sp>
        <p:nvSpPr>
          <p:cNvPr id="198716" name="Line 60"/>
          <p:cNvSpPr>
            <a:spLocks noChangeShapeType="1"/>
          </p:cNvSpPr>
          <p:nvPr/>
        </p:nvSpPr>
        <p:spPr bwMode="auto">
          <a:xfrm flipH="1" flipV="1">
            <a:off x="3435350" y="3783013"/>
            <a:ext cx="1524000" cy="7937"/>
          </a:xfrm>
          <a:prstGeom prst="line">
            <a:avLst/>
          </a:prstGeom>
          <a:noFill/>
          <a:ln w="3175">
            <a:solidFill>
              <a:schemeClr val="tx1"/>
            </a:solidFill>
            <a:round/>
            <a:headEnd/>
            <a:tailEnd/>
          </a:ln>
          <a:effectLst/>
        </p:spPr>
        <p:txBody>
          <a:bodyPr/>
          <a:lstStyle/>
          <a:p>
            <a:endParaRPr lang="en-US"/>
          </a:p>
        </p:txBody>
      </p:sp>
      <p:sp>
        <p:nvSpPr>
          <p:cNvPr id="198717" name="Line 61"/>
          <p:cNvSpPr>
            <a:spLocks noChangeShapeType="1"/>
          </p:cNvSpPr>
          <p:nvPr/>
        </p:nvSpPr>
        <p:spPr bwMode="auto">
          <a:xfrm flipH="1">
            <a:off x="3962400" y="2590800"/>
            <a:ext cx="2127250" cy="0"/>
          </a:xfrm>
          <a:prstGeom prst="line">
            <a:avLst/>
          </a:prstGeom>
          <a:noFill/>
          <a:ln w="3175">
            <a:solidFill>
              <a:schemeClr val="tx1"/>
            </a:solidFill>
            <a:round/>
            <a:headEnd/>
            <a:tailEnd/>
          </a:ln>
          <a:effectLst/>
        </p:spPr>
        <p:txBody>
          <a:bodyPr/>
          <a:lstStyle/>
          <a:p>
            <a:endParaRPr lang="en-US"/>
          </a:p>
        </p:txBody>
      </p:sp>
      <p:sp>
        <p:nvSpPr>
          <p:cNvPr id="198718" name="Line 62"/>
          <p:cNvSpPr>
            <a:spLocks noChangeShapeType="1"/>
          </p:cNvSpPr>
          <p:nvPr/>
        </p:nvSpPr>
        <p:spPr bwMode="auto">
          <a:xfrm flipV="1">
            <a:off x="6002338" y="2478088"/>
            <a:ext cx="0" cy="2154237"/>
          </a:xfrm>
          <a:prstGeom prst="line">
            <a:avLst/>
          </a:prstGeom>
          <a:noFill/>
          <a:ln w="3175">
            <a:solidFill>
              <a:schemeClr val="tx1"/>
            </a:solidFill>
            <a:round/>
            <a:headEnd/>
            <a:tailEnd/>
          </a:ln>
          <a:effectLst/>
        </p:spPr>
        <p:txBody>
          <a:bodyPr/>
          <a:lstStyle/>
          <a:p>
            <a:endParaRPr lang="en-US"/>
          </a:p>
        </p:txBody>
      </p:sp>
      <p:sp>
        <p:nvSpPr>
          <p:cNvPr id="198719" name="Line 63"/>
          <p:cNvSpPr>
            <a:spLocks noChangeShapeType="1"/>
          </p:cNvSpPr>
          <p:nvPr/>
        </p:nvSpPr>
        <p:spPr bwMode="auto">
          <a:xfrm flipV="1">
            <a:off x="4876800" y="3730625"/>
            <a:ext cx="0" cy="823913"/>
          </a:xfrm>
          <a:prstGeom prst="line">
            <a:avLst/>
          </a:prstGeom>
          <a:noFill/>
          <a:ln w="3175">
            <a:solidFill>
              <a:schemeClr val="tx1"/>
            </a:solidFill>
            <a:round/>
            <a:headEnd/>
            <a:tailEnd/>
          </a:ln>
          <a:effectLst/>
        </p:spPr>
        <p:txBody>
          <a:bodyPr/>
          <a:lstStyle/>
          <a:p>
            <a:endParaRPr lang="en-US"/>
          </a:p>
        </p:txBody>
      </p:sp>
      <p:sp>
        <p:nvSpPr>
          <p:cNvPr id="198720" name="Line 64"/>
          <p:cNvSpPr>
            <a:spLocks noChangeShapeType="1"/>
          </p:cNvSpPr>
          <p:nvPr/>
        </p:nvSpPr>
        <p:spPr bwMode="auto">
          <a:xfrm flipH="1">
            <a:off x="3319463" y="3384550"/>
            <a:ext cx="1941512" cy="9525"/>
          </a:xfrm>
          <a:prstGeom prst="line">
            <a:avLst/>
          </a:prstGeom>
          <a:noFill/>
          <a:ln w="3175">
            <a:solidFill>
              <a:schemeClr val="tx1"/>
            </a:solidFill>
            <a:round/>
            <a:headEnd/>
            <a:tailEnd/>
          </a:ln>
          <a:effectLst/>
        </p:spPr>
        <p:txBody>
          <a:bodyPr/>
          <a:lstStyle/>
          <a:p>
            <a:endParaRPr lang="en-US"/>
          </a:p>
        </p:txBody>
      </p:sp>
      <p:sp>
        <p:nvSpPr>
          <p:cNvPr id="198721" name="Line 65"/>
          <p:cNvSpPr>
            <a:spLocks noChangeShapeType="1"/>
          </p:cNvSpPr>
          <p:nvPr/>
        </p:nvSpPr>
        <p:spPr bwMode="auto">
          <a:xfrm flipH="1">
            <a:off x="4757738" y="2449513"/>
            <a:ext cx="1371600" cy="1447800"/>
          </a:xfrm>
          <a:prstGeom prst="line">
            <a:avLst/>
          </a:prstGeom>
          <a:noFill/>
          <a:ln w="3175">
            <a:solidFill>
              <a:schemeClr val="tx1"/>
            </a:solidFill>
            <a:round/>
            <a:headEnd/>
            <a:tailEnd/>
          </a:ln>
          <a:effectLst/>
        </p:spPr>
        <p:txBody>
          <a:bodyPr/>
          <a:lstStyle/>
          <a:p>
            <a:endParaRPr lang="en-US"/>
          </a:p>
        </p:txBody>
      </p:sp>
      <p:sp>
        <p:nvSpPr>
          <p:cNvPr id="198722" name="Line 66"/>
          <p:cNvSpPr>
            <a:spLocks noChangeShapeType="1"/>
          </p:cNvSpPr>
          <p:nvPr/>
        </p:nvSpPr>
        <p:spPr bwMode="auto">
          <a:xfrm>
            <a:off x="5226050" y="4837113"/>
            <a:ext cx="404813" cy="0"/>
          </a:xfrm>
          <a:prstGeom prst="line">
            <a:avLst/>
          </a:prstGeom>
          <a:noFill/>
          <a:ln w="3175">
            <a:solidFill>
              <a:schemeClr val="tx1"/>
            </a:solidFill>
            <a:prstDash val="lgDash"/>
            <a:round/>
            <a:headEnd/>
            <a:tailEnd/>
          </a:ln>
          <a:effectLst/>
        </p:spPr>
        <p:txBody>
          <a:bodyPr/>
          <a:lstStyle/>
          <a:p>
            <a:endParaRPr lang="en-US"/>
          </a:p>
        </p:txBody>
      </p:sp>
      <p:sp>
        <p:nvSpPr>
          <p:cNvPr id="198723" name="Line 67"/>
          <p:cNvSpPr>
            <a:spLocks noChangeShapeType="1"/>
          </p:cNvSpPr>
          <p:nvPr/>
        </p:nvSpPr>
        <p:spPr bwMode="auto">
          <a:xfrm>
            <a:off x="5240338" y="5740400"/>
            <a:ext cx="390525" cy="0"/>
          </a:xfrm>
          <a:prstGeom prst="line">
            <a:avLst/>
          </a:prstGeom>
          <a:noFill/>
          <a:ln w="3175">
            <a:solidFill>
              <a:schemeClr val="tx1"/>
            </a:solidFill>
            <a:prstDash val="lgDash"/>
            <a:round/>
            <a:headEnd/>
            <a:tailEnd/>
          </a:ln>
          <a:effectLst/>
        </p:spPr>
        <p:txBody>
          <a:bodyPr/>
          <a:lstStyle/>
          <a:p>
            <a:endParaRPr lang="en-US"/>
          </a:p>
        </p:txBody>
      </p:sp>
      <p:sp>
        <p:nvSpPr>
          <p:cNvPr id="198724" name="Line 68"/>
          <p:cNvSpPr>
            <a:spLocks noChangeShapeType="1"/>
          </p:cNvSpPr>
          <p:nvPr/>
        </p:nvSpPr>
        <p:spPr bwMode="auto">
          <a:xfrm>
            <a:off x="5630863" y="4703763"/>
            <a:ext cx="0" cy="1177925"/>
          </a:xfrm>
          <a:prstGeom prst="line">
            <a:avLst/>
          </a:prstGeom>
          <a:noFill/>
          <a:ln w="3175">
            <a:solidFill>
              <a:schemeClr val="tx1"/>
            </a:solidFill>
            <a:prstDash val="lgDash"/>
            <a:round/>
            <a:headEnd/>
            <a:tailEnd/>
          </a:ln>
          <a:effectLst/>
        </p:spPr>
        <p:txBody>
          <a:bodyPr/>
          <a:lstStyle/>
          <a:p>
            <a:endParaRPr lang="en-US"/>
          </a:p>
        </p:txBody>
      </p:sp>
      <p:sp>
        <p:nvSpPr>
          <p:cNvPr id="198725" name="Line 69"/>
          <p:cNvSpPr>
            <a:spLocks noChangeShapeType="1"/>
          </p:cNvSpPr>
          <p:nvPr/>
        </p:nvSpPr>
        <p:spPr bwMode="auto">
          <a:xfrm flipV="1">
            <a:off x="5229225" y="4703763"/>
            <a:ext cx="0" cy="1181100"/>
          </a:xfrm>
          <a:prstGeom prst="line">
            <a:avLst/>
          </a:prstGeom>
          <a:noFill/>
          <a:ln w="3175">
            <a:solidFill>
              <a:schemeClr val="tx1"/>
            </a:solidFill>
            <a:prstDash val="lgDash"/>
            <a:round/>
            <a:headEnd/>
            <a:tailEnd/>
          </a:ln>
          <a:effectLst/>
        </p:spPr>
        <p:txBody>
          <a:bodyPr/>
          <a:lstStyle/>
          <a:p>
            <a:endParaRPr lang="en-US"/>
          </a:p>
        </p:txBody>
      </p:sp>
      <p:grpSp>
        <p:nvGrpSpPr>
          <p:cNvPr id="198726" name="Group 70"/>
          <p:cNvGrpSpPr>
            <a:grpSpLocks/>
          </p:cNvGrpSpPr>
          <p:nvPr/>
        </p:nvGrpSpPr>
        <p:grpSpPr bwMode="auto">
          <a:xfrm rot="5400000">
            <a:off x="5402263" y="4949825"/>
            <a:ext cx="0" cy="679450"/>
            <a:chOff x="1742" y="1047"/>
            <a:chExt cx="0" cy="428"/>
          </a:xfrm>
        </p:grpSpPr>
        <p:sp>
          <p:nvSpPr>
            <p:cNvPr id="198727" name="Line 71"/>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198728" name="Line 72"/>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198729" name="Line 73"/>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198730" name="Line 74"/>
          <p:cNvSpPr>
            <a:spLocks noChangeShapeType="1"/>
          </p:cNvSpPr>
          <p:nvPr/>
        </p:nvSpPr>
        <p:spPr bwMode="auto">
          <a:xfrm>
            <a:off x="5229225" y="5048250"/>
            <a:ext cx="412750" cy="0"/>
          </a:xfrm>
          <a:prstGeom prst="line">
            <a:avLst/>
          </a:prstGeom>
          <a:noFill/>
          <a:ln w="6350">
            <a:solidFill>
              <a:schemeClr val="tx1"/>
            </a:solidFill>
            <a:prstDash val="lgDash"/>
            <a:round/>
            <a:headEnd/>
            <a:tailEnd/>
          </a:ln>
          <a:effectLst/>
        </p:spPr>
        <p:txBody>
          <a:bodyPr/>
          <a:lstStyle/>
          <a:p>
            <a:endParaRPr lang="en-US"/>
          </a:p>
        </p:txBody>
      </p:sp>
      <p:sp>
        <p:nvSpPr>
          <p:cNvPr id="198731" name="Line 75"/>
          <p:cNvSpPr>
            <a:spLocks noChangeShapeType="1"/>
          </p:cNvSpPr>
          <p:nvPr/>
        </p:nvSpPr>
        <p:spPr bwMode="auto">
          <a:xfrm>
            <a:off x="5240338" y="5516563"/>
            <a:ext cx="390525" cy="0"/>
          </a:xfrm>
          <a:prstGeom prst="line">
            <a:avLst/>
          </a:prstGeom>
          <a:noFill/>
          <a:ln w="6350">
            <a:solidFill>
              <a:schemeClr val="tx1"/>
            </a:solidFill>
            <a:prstDash val="lgDash"/>
            <a:round/>
            <a:headEnd/>
            <a:tailEnd/>
          </a:ln>
          <a:effectLst/>
        </p:spPr>
        <p:txBody>
          <a:bodyPr/>
          <a:lstStyle/>
          <a:p>
            <a:endParaRPr lang="en-US"/>
          </a:p>
        </p:txBody>
      </p:sp>
      <p:pic>
        <p:nvPicPr>
          <p:cNvPr id="198734" name="Picture 78" descr="1-284"/>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6096000" y="1676400"/>
            <a:ext cx="2743200" cy="2057400"/>
          </a:xfrm>
          <a:prstGeom prst="rect">
            <a:avLst/>
          </a:prstGeom>
          <a:noFill/>
        </p:spPr>
      </p:pic>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4883150" y="4691063"/>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215043" name="Rectangle 3"/>
          <p:cNvSpPr>
            <a:spLocks noChangeArrowheads="1"/>
          </p:cNvSpPr>
          <p:nvPr/>
        </p:nvSpPr>
        <p:spPr bwMode="auto">
          <a:xfrm>
            <a:off x="1606550" y="4691063"/>
            <a:ext cx="2273300" cy="1206500"/>
          </a:xfrm>
          <a:prstGeom prst="rect">
            <a:avLst/>
          </a:prstGeom>
          <a:noFill/>
          <a:ln w="19050">
            <a:solidFill>
              <a:schemeClr val="tx1"/>
            </a:solidFill>
            <a:miter lim="800000"/>
            <a:headEnd/>
            <a:tailEnd/>
          </a:ln>
          <a:effectLst/>
        </p:spPr>
        <p:txBody>
          <a:bodyPr wrap="none" anchor="ctr"/>
          <a:lstStyle/>
          <a:p>
            <a:endParaRPr lang="en-US"/>
          </a:p>
        </p:txBody>
      </p:sp>
      <p:grpSp>
        <p:nvGrpSpPr>
          <p:cNvPr id="215046" name="Group 6"/>
          <p:cNvGrpSpPr>
            <a:grpSpLocks/>
          </p:cNvGrpSpPr>
          <p:nvPr/>
        </p:nvGrpSpPr>
        <p:grpSpPr bwMode="auto">
          <a:xfrm>
            <a:off x="1485900" y="2322513"/>
            <a:ext cx="2540000" cy="1676400"/>
            <a:chOff x="936" y="720"/>
            <a:chExt cx="1600" cy="1056"/>
          </a:xfrm>
        </p:grpSpPr>
        <p:sp>
          <p:nvSpPr>
            <p:cNvPr id="215047" name="Rectangle 7"/>
            <p:cNvSpPr>
              <a:spLocks noChangeArrowheads="1"/>
            </p:cNvSpPr>
            <p:nvPr/>
          </p:nvSpPr>
          <p:spPr bwMode="auto">
            <a:xfrm>
              <a:off x="1012" y="868"/>
              <a:ext cx="1432" cy="760"/>
            </a:xfrm>
            <a:prstGeom prst="rect">
              <a:avLst/>
            </a:prstGeom>
            <a:noFill/>
            <a:ln w="19050">
              <a:solidFill>
                <a:schemeClr val="tx1"/>
              </a:solidFill>
              <a:miter lim="800000"/>
              <a:headEnd/>
              <a:tailEnd/>
            </a:ln>
            <a:effectLst/>
          </p:spPr>
          <p:txBody>
            <a:bodyPr wrap="none" anchor="ctr"/>
            <a:lstStyle/>
            <a:p>
              <a:endParaRPr lang="en-US"/>
            </a:p>
          </p:txBody>
        </p:sp>
        <p:sp useBgFill="1">
          <p:nvSpPr>
            <p:cNvPr id="215048" name="Rectangle 8"/>
            <p:cNvSpPr>
              <a:spLocks noChangeArrowheads="1"/>
            </p:cNvSpPr>
            <p:nvPr/>
          </p:nvSpPr>
          <p:spPr bwMode="auto">
            <a:xfrm>
              <a:off x="1248" y="720"/>
              <a:ext cx="960" cy="288"/>
            </a:xfrm>
            <a:prstGeom prst="rect">
              <a:avLst/>
            </a:prstGeom>
            <a:ln w="19050">
              <a:noFill/>
              <a:miter lim="800000"/>
              <a:headEnd/>
              <a:tailEnd/>
            </a:ln>
            <a:effectLst/>
          </p:spPr>
          <p:txBody>
            <a:bodyPr wrap="none" anchor="ctr"/>
            <a:lstStyle/>
            <a:p>
              <a:endParaRPr lang="en-US"/>
            </a:p>
          </p:txBody>
        </p:sp>
        <p:sp useBgFill="1">
          <p:nvSpPr>
            <p:cNvPr id="215049" name="Rectangle 9"/>
            <p:cNvSpPr>
              <a:spLocks noChangeArrowheads="1"/>
            </p:cNvSpPr>
            <p:nvPr/>
          </p:nvSpPr>
          <p:spPr bwMode="auto">
            <a:xfrm>
              <a:off x="1392" y="1536"/>
              <a:ext cx="672" cy="240"/>
            </a:xfrm>
            <a:prstGeom prst="rect">
              <a:avLst/>
            </a:prstGeom>
            <a:ln w="19050">
              <a:noFill/>
              <a:miter lim="800000"/>
              <a:headEnd/>
              <a:tailEnd/>
            </a:ln>
            <a:effectLst/>
          </p:spPr>
          <p:txBody>
            <a:bodyPr wrap="none" anchor="ctr"/>
            <a:lstStyle/>
            <a:p>
              <a:endParaRPr lang="en-US"/>
            </a:p>
          </p:txBody>
        </p:sp>
        <p:sp>
          <p:nvSpPr>
            <p:cNvPr id="215050" name="Line 10"/>
            <p:cNvSpPr>
              <a:spLocks noChangeShapeType="1"/>
            </p:cNvSpPr>
            <p:nvPr/>
          </p:nvSpPr>
          <p:spPr bwMode="auto">
            <a:xfrm>
              <a:off x="1248" y="868"/>
              <a:ext cx="0" cy="242"/>
            </a:xfrm>
            <a:prstGeom prst="line">
              <a:avLst/>
            </a:prstGeom>
            <a:noFill/>
            <a:ln w="19050">
              <a:solidFill>
                <a:schemeClr val="tx1"/>
              </a:solidFill>
              <a:round/>
              <a:headEnd/>
              <a:tailEnd/>
            </a:ln>
            <a:effectLst/>
          </p:spPr>
          <p:txBody>
            <a:bodyPr wrap="none" anchor="ctr"/>
            <a:lstStyle/>
            <a:p>
              <a:endParaRPr lang="en-US"/>
            </a:p>
          </p:txBody>
        </p:sp>
        <p:sp>
          <p:nvSpPr>
            <p:cNvPr id="215051" name="Line 11"/>
            <p:cNvSpPr>
              <a:spLocks noChangeShapeType="1"/>
            </p:cNvSpPr>
            <p:nvPr/>
          </p:nvSpPr>
          <p:spPr bwMode="auto">
            <a:xfrm>
              <a:off x="1252" y="1104"/>
              <a:ext cx="952" cy="0"/>
            </a:xfrm>
            <a:prstGeom prst="line">
              <a:avLst/>
            </a:prstGeom>
            <a:noFill/>
            <a:ln w="19050">
              <a:solidFill>
                <a:schemeClr val="tx1"/>
              </a:solidFill>
              <a:round/>
              <a:headEnd/>
              <a:tailEnd/>
            </a:ln>
            <a:effectLst/>
          </p:spPr>
          <p:txBody>
            <a:bodyPr wrap="none" anchor="ctr"/>
            <a:lstStyle/>
            <a:p>
              <a:endParaRPr lang="en-US"/>
            </a:p>
          </p:txBody>
        </p:sp>
        <p:sp>
          <p:nvSpPr>
            <p:cNvPr id="215052" name="Line 12"/>
            <p:cNvSpPr>
              <a:spLocks noChangeShapeType="1"/>
            </p:cNvSpPr>
            <p:nvPr/>
          </p:nvSpPr>
          <p:spPr bwMode="auto">
            <a:xfrm flipV="1">
              <a:off x="2208" y="869"/>
              <a:ext cx="0" cy="239"/>
            </a:xfrm>
            <a:prstGeom prst="line">
              <a:avLst/>
            </a:prstGeom>
            <a:noFill/>
            <a:ln w="19050">
              <a:solidFill>
                <a:schemeClr val="tx1"/>
              </a:solidFill>
              <a:round/>
              <a:headEnd/>
              <a:tailEnd/>
            </a:ln>
            <a:effectLst/>
          </p:spPr>
          <p:txBody>
            <a:bodyPr wrap="none" anchor="ctr"/>
            <a:lstStyle/>
            <a:p>
              <a:endParaRPr lang="en-US"/>
            </a:p>
          </p:txBody>
        </p:sp>
        <p:sp>
          <p:nvSpPr>
            <p:cNvPr id="215053" name="Line 13"/>
            <p:cNvSpPr>
              <a:spLocks noChangeShapeType="1"/>
            </p:cNvSpPr>
            <p:nvPr/>
          </p:nvSpPr>
          <p:spPr bwMode="auto">
            <a:xfrm flipV="1">
              <a:off x="1392" y="1388"/>
              <a:ext cx="0" cy="242"/>
            </a:xfrm>
            <a:prstGeom prst="line">
              <a:avLst/>
            </a:prstGeom>
            <a:noFill/>
            <a:ln w="19050">
              <a:solidFill>
                <a:schemeClr val="tx1"/>
              </a:solidFill>
              <a:round/>
              <a:headEnd/>
              <a:tailEnd/>
            </a:ln>
            <a:effectLst/>
          </p:spPr>
          <p:txBody>
            <a:bodyPr wrap="none" anchor="ctr"/>
            <a:lstStyle/>
            <a:p>
              <a:endParaRPr lang="en-US"/>
            </a:p>
          </p:txBody>
        </p:sp>
        <p:sp>
          <p:nvSpPr>
            <p:cNvPr id="215054" name="Line 14"/>
            <p:cNvSpPr>
              <a:spLocks noChangeShapeType="1"/>
            </p:cNvSpPr>
            <p:nvPr/>
          </p:nvSpPr>
          <p:spPr bwMode="auto">
            <a:xfrm>
              <a:off x="1396" y="1392"/>
              <a:ext cx="664" cy="0"/>
            </a:xfrm>
            <a:prstGeom prst="line">
              <a:avLst/>
            </a:prstGeom>
            <a:noFill/>
            <a:ln w="19050">
              <a:solidFill>
                <a:schemeClr val="tx1"/>
              </a:solidFill>
              <a:round/>
              <a:headEnd/>
              <a:tailEnd/>
            </a:ln>
            <a:effectLst/>
          </p:spPr>
          <p:txBody>
            <a:bodyPr wrap="none" anchor="ctr"/>
            <a:lstStyle/>
            <a:p>
              <a:endParaRPr lang="en-US"/>
            </a:p>
          </p:txBody>
        </p:sp>
        <p:sp>
          <p:nvSpPr>
            <p:cNvPr id="215055" name="Line 15"/>
            <p:cNvSpPr>
              <a:spLocks noChangeShapeType="1"/>
            </p:cNvSpPr>
            <p:nvPr/>
          </p:nvSpPr>
          <p:spPr bwMode="auto">
            <a:xfrm>
              <a:off x="2064" y="1389"/>
              <a:ext cx="0" cy="239"/>
            </a:xfrm>
            <a:prstGeom prst="line">
              <a:avLst/>
            </a:prstGeom>
            <a:noFill/>
            <a:ln w="19050">
              <a:solidFill>
                <a:schemeClr val="tx1"/>
              </a:solidFill>
              <a:round/>
              <a:headEnd/>
              <a:tailEnd/>
            </a:ln>
            <a:effectLst/>
          </p:spPr>
          <p:txBody>
            <a:bodyPr wrap="none" anchor="ctr"/>
            <a:lstStyle/>
            <a:p>
              <a:endParaRPr lang="en-US"/>
            </a:p>
          </p:txBody>
        </p:sp>
        <p:sp>
          <p:nvSpPr>
            <p:cNvPr id="215056" name="Arc 16"/>
            <p:cNvSpPr>
              <a:spLocks/>
            </p:cNvSpPr>
            <p:nvPr/>
          </p:nvSpPr>
          <p:spPr bwMode="auto">
            <a:xfrm flipH="1" flipV="1">
              <a:off x="1012"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215057" name="Arc 17"/>
            <p:cNvSpPr>
              <a:spLocks/>
            </p:cNvSpPr>
            <p:nvPr/>
          </p:nvSpPr>
          <p:spPr bwMode="auto">
            <a:xfrm flipV="1">
              <a:off x="2066" y="1290"/>
              <a:ext cx="378"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215058" name="Freeform 18"/>
            <p:cNvSpPr>
              <a:spLocks/>
            </p:cNvSpPr>
            <p:nvPr/>
          </p:nvSpPr>
          <p:spPr bwMode="auto">
            <a:xfrm>
              <a:off x="936" y="1288"/>
              <a:ext cx="492" cy="428"/>
            </a:xfrm>
            <a:custGeom>
              <a:avLst/>
              <a:gdLst/>
              <a:ahLst/>
              <a:cxnLst>
                <a:cxn ang="0">
                  <a:pos x="54" y="0"/>
                </a:cxn>
                <a:cxn ang="0">
                  <a:pos x="92" y="116"/>
                </a:cxn>
                <a:cxn ang="0">
                  <a:pos x="164" y="254"/>
                </a:cxn>
                <a:cxn ang="0">
                  <a:pos x="462" y="318"/>
                </a:cxn>
                <a:cxn ang="0">
                  <a:pos x="400" y="374"/>
                </a:cxn>
                <a:cxn ang="0">
                  <a:pos x="0" y="352"/>
                </a:cxn>
                <a:cxn ang="0">
                  <a:pos x="0" y="34"/>
                </a:cxn>
                <a:cxn ang="0">
                  <a:pos x="54" y="0"/>
                </a:cxn>
              </a:cxnLst>
              <a:rect l="0" t="0" r="r" b="b"/>
              <a:pathLst>
                <a:path w="462" h="374">
                  <a:moveTo>
                    <a:pt x="54" y="0"/>
                  </a:moveTo>
                  <a:lnTo>
                    <a:pt x="92" y="116"/>
                  </a:lnTo>
                  <a:lnTo>
                    <a:pt x="164" y="254"/>
                  </a:lnTo>
                  <a:lnTo>
                    <a:pt x="462" y="318"/>
                  </a:lnTo>
                  <a:lnTo>
                    <a:pt x="400" y="374"/>
                  </a:lnTo>
                  <a:lnTo>
                    <a:pt x="0" y="352"/>
                  </a:lnTo>
                  <a:lnTo>
                    <a:pt x="0" y="34"/>
                  </a:lnTo>
                  <a:lnTo>
                    <a:pt x="54" y="0"/>
                  </a:lnTo>
                  <a:close/>
                </a:path>
              </a:pathLst>
            </a:custGeom>
            <a:ln w="19050" cmpd="sng">
              <a:noFill/>
              <a:prstDash val="solid"/>
              <a:round/>
              <a:headEnd type="none" w="med" len="med"/>
              <a:tailEnd type="none" w="med" len="med"/>
            </a:ln>
            <a:effectLst/>
          </p:spPr>
          <p:txBody>
            <a:bodyPr/>
            <a:lstStyle/>
            <a:p>
              <a:endParaRPr lang="en-US"/>
            </a:p>
          </p:txBody>
        </p:sp>
        <p:sp useBgFill="1">
          <p:nvSpPr>
            <p:cNvPr id="215059" name="Freeform 19"/>
            <p:cNvSpPr>
              <a:spLocks/>
            </p:cNvSpPr>
            <p:nvPr/>
          </p:nvSpPr>
          <p:spPr bwMode="auto">
            <a:xfrm>
              <a:off x="2058" y="1290"/>
              <a:ext cx="478" cy="452"/>
            </a:xfrm>
            <a:custGeom>
              <a:avLst/>
              <a:gdLst/>
              <a:ahLst/>
              <a:cxnLst>
                <a:cxn ang="0">
                  <a:pos x="0" y="348"/>
                </a:cxn>
                <a:cxn ang="0">
                  <a:pos x="146" y="320"/>
                </a:cxn>
                <a:cxn ang="0">
                  <a:pos x="316" y="230"/>
                </a:cxn>
                <a:cxn ang="0">
                  <a:pos x="368" y="0"/>
                </a:cxn>
                <a:cxn ang="0">
                  <a:pos x="436" y="136"/>
                </a:cxn>
                <a:cxn ang="0">
                  <a:pos x="412" y="432"/>
                </a:cxn>
                <a:cxn ang="0">
                  <a:pos x="104" y="448"/>
                </a:cxn>
                <a:cxn ang="0">
                  <a:pos x="2" y="350"/>
                </a:cxn>
                <a:cxn ang="0">
                  <a:pos x="0" y="350"/>
                </a:cxn>
              </a:cxnLst>
              <a:rect l="0" t="0" r="r" b="b"/>
              <a:pathLst>
                <a:path w="436" h="448">
                  <a:moveTo>
                    <a:pt x="0" y="348"/>
                  </a:moveTo>
                  <a:lnTo>
                    <a:pt x="146" y="320"/>
                  </a:lnTo>
                  <a:lnTo>
                    <a:pt x="316" y="230"/>
                  </a:lnTo>
                  <a:lnTo>
                    <a:pt x="368" y="0"/>
                  </a:lnTo>
                  <a:lnTo>
                    <a:pt x="436" y="136"/>
                  </a:lnTo>
                  <a:lnTo>
                    <a:pt x="412" y="432"/>
                  </a:lnTo>
                  <a:lnTo>
                    <a:pt x="104" y="448"/>
                  </a:lnTo>
                  <a:lnTo>
                    <a:pt x="2" y="350"/>
                  </a:lnTo>
                  <a:lnTo>
                    <a:pt x="0" y="350"/>
                  </a:lnTo>
                </a:path>
              </a:pathLst>
            </a:custGeom>
            <a:ln w="19050" cmpd="sng">
              <a:noFill/>
              <a:prstDash val="solid"/>
              <a:round/>
              <a:headEnd type="none" w="med" len="med"/>
              <a:tailEnd type="none" w="med" len="med"/>
            </a:ln>
            <a:effectLst/>
          </p:spPr>
          <p:txBody>
            <a:bodyPr/>
            <a:lstStyle/>
            <a:p>
              <a:endParaRPr lang="en-US"/>
            </a:p>
          </p:txBody>
        </p:sp>
      </p:grpSp>
      <p:sp>
        <p:nvSpPr>
          <p:cNvPr id="215060" name="Rectangle 20"/>
          <p:cNvSpPr>
            <a:spLocks noGrp="1" noChangeArrowheads="1"/>
          </p:cNvSpPr>
          <p:nvPr>
            <p:ph type="body" idx="1"/>
          </p:nvPr>
        </p:nvSpPr>
        <p:spPr bwMode="auto">
          <a:xfrm>
            <a:off x="838200" y="512763"/>
            <a:ext cx="7891463" cy="2001837"/>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a:t>Remove the final construction lines to see the finished drawing</a:t>
            </a:r>
          </a:p>
        </p:txBody>
      </p:sp>
      <p:sp>
        <p:nvSpPr>
          <p:cNvPr id="215063" name="Line 23"/>
          <p:cNvSpPr>
            <a:spLocks noChangeShapeType="1"/>
          </p:cNvSpPr>
          <p:nvPr/>
        </p:nvSpPr>
        <p:spPr bwMode="auto">
          <a:xfrm>
            <a:off x="3502025" y="4681538"/>
            <a:ext cx="0" cy="1192212"/>
          </a:xfrm>
          <a:prstGeom prst="line">
            <a:avLst/>
          </a:prstGeom>
          <a:noFill/>
          <a:ln w="6350">
            <a:solidFill>
              <a:schemeClr val="tx1"/>
            </a:solidFill>
            <a:prstDash val="lgDash"/>
            <a:round/>
            <a:headEnd/>
            <a:tailEnd/>
          </a:ln>
          <a:effectLst/>
        </p:spPr>
        <p:txBody>
          <a:bodyPr/>
          <a:lstStyle/>
          <a:p>
            <a:endParaRPr lang="en-US"/>
          </a:p>
        </p:txBody>
      </p:sp>
      <p:sp>
        <p:nvSpPr>
          <p:cNvPr id="215064" name="Line 24"/>
          <p:cNvSpPr>
            <a:spLocks noChangeShapeType="1"/>
          </p:cNvSpPr>
          <p:nvPr/>
        </p:nvSpPr>
        <p:spPr bwMode="auto">
          <a:xfrm>
            <a:off x="1984375" y="4703763"/>
            <a:ext cx="0" cy="1192212"/>
          </a:xfrm>
          <a:prstGeom prst="line">
            <a:avLst/>
          </a:prstGeom>
          <a:noFill/>
          <a:ln w="6350">
            <a:solidFill>
              <a:schemeClr val="tx1"/>
            </a:solidFill>
            <a:prstDash val="lgDash"/>
            <a:round/>
            <a:headEnd/>
            <a:tailEnd/>
          </a:ln>
          <a:effectLst/>
        </p:spPr>
        <p:txBody>
          <a:bodyPr/>
          <a:lstStyle/>
          <a:p>
            <a:endParaRPr lang="en-US"/>
          </a:p>
        </p:txBody>
      </p:sp>
      <p:sp>
        <p:nvSpPr>
          <p:cNvPr id="215065" name="Line 25"/>
          <p:cNvSpPr>
            <a:spLocks noChangeShapeType="1"/>
          </p:cNvSpPr>
          <p:nvPr/>
        </p:nvSpPr>
        <p:spPr bwMode="auto">
          <a:xfrm>
            <a:off x="2208213" y="4692650"/>
            <a:ext cx="0" cy="1192213"/>
          </a:xfrm>
          <a:prstGeom prst="line">
            <a:avLst/>
          </a:prstGeom>
          <a:noFill/>
          <a:ln w="19050">
            <a:solidFill>
              <a:schemeClr val="tx1"/>
            </a:solidFill>
            <a:round/>
            <a:headEnd/>
            <a:tailEnd/>
          </a:ln>
          <a:effectLst/>
        </p:spPr>
        <p:txBody>
          <a:bodyPr/>
          <a:lstStyle/>
          <a:p>
            <a:endParaRPr lang="en-US"/>
          </a:p>
        </p:txBody>
      </p:sp>
      <p:sp>
        <p:nvSpPr>
          <p:cNvPr id="215066" name="Line 26"/>
          <p:cNvSpPr>
            <a:spLocks noChangeShapeType="1"/>
          </p:cNvSpPr>
          <p:nvPr/>
        </p:nvSpPr>
        <p:spPr bwMode="auto">
          <a:xfrm>
            <a:off x="3278188" y="4692650"/>
            <a:ext cx="0" cy="1181100"/>
          </a:xfrm>
          <a:prstGeom prst="line">
            <a:avLst/>
          </a:prstGeom>
          <a:noFill/>
          <a:ln w="19050">
            <a:solidFill>
              <a:schemeClr val="tx1"/>
            </a:solidFill>
            <a:round/>
            <a:headEnd/>
            <a:tailEnd/>
          </a:ln>
          <a:effectLst/>
        </p:spPr>
        <p:txBody>
          <a:bodyPr/>
          <a:lstStyle/>
          <a:p>
            <a:endParaRPr lang="en-US"/>
          </a:p>
        </p:txBody>
      </p:sp>
      <p:grpSp>
        <p:nvGrpSpPr>
          <p:cNvPr id="215067" name="Group 27"/>
          <p:cNvGrpSpPr>
            <a:grpSpLocks/>
          </p:cNvGrpSpPr>
          <p:nvPr/>
        </p:nvGrpSpPr>
        <p:grpSpPr bwMode="auto">
          <a:xfrm>
            <a:off x="2441575" y="4425950"/>
            <a:ext cx="625475" cy="623888"/>
            <a:chOff x="1538" y="2045"/>
            <a:chExt cx="394" cy="393"/>
          </a:xfrm>
        </p:grpSpPr>
        <p:sp useBgFill="1">
          <p:nvSpPr>
            <p:cNvPr id="215068" name="Rectangle 28"/>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215069" name="Line 29"/>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215070" name="Line 30"/>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215071" name="Line 31"/>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215072" name="Group 32"/>
          <p:cNvGrpSpPr>
            <a:grpSpLocks/>
          </p:cNvGrpSpPr>
          <p:nvPr/>
        </p:nvGrpSpPr>
        <p:grpSpPr bwMode="auto">
          <a:xfrm flipV="1">
            <a:off x="2427288" y="5548313"/>
            <a:ext cx="625475" cy="623887"/>
            <a:chOff x="1538" y="2045"/>
            <a:chExt cx="394" cy="393"/>
          </a:xfrm>
        </p:grpSpPr>
        <p:sp useBgFill="1">
          <p:nvSpPr>
            <p:cNvPr id="215073" name="Rectangle 33"/>
            <p:cNvSpPr>
              <a:spLocks noChangeArrowheads="1"/>
            </p:cNvSpPr>
            <p:nvPr/>
          </p:nvSpPr>
          <p:spPr bwMode="auto">
            <a:xfrm>
              <a:off x="1545" y="2045"/>
              <a:ext cx="387" cy="393"/>
            </a:xfrm>
            <a:prstGeom prst="rect">
              <a:avLst/>
            </a:prstGeom>
            <a:ln w="19050">
              <a:noFill/>
              <a:miter lim="800000"/>
              <a:headEnd/>
              <a:tailEnd/>
            </a:ln>
            <a:effectLst/>
          </p:spPr>
          <p:txBody>
            <a:bodyPr wrap="none" anchor="ctr"/>
            <a:lstStyle/>
            <a:p>
              <a:endParaRPr lang="en-US"/>
            </a:p>
          </p:txBody>
        </p:sp>
        <p:sp>
          <p:nvSpPr>
            <p:cNvPr id="215074" name="Line 34"/>
            <p:cNvSpPr>
              <a:spLocks noChangeShapeType="1"/>
            </p:cNvSpPr>
            <p:nvPr/>
          </p:nvSpPr>
          <p:spPr bwMode="auto">
            <a:xfrm>
              <a:off x="1932" y="2213"/>
              <a:ext cx="0" cy="91"/>
            </a:xfrm>
            <a:prstGeom prst="line">
              <a:avLst/>
            </a:prstGeom>
            <a:noFill/>
            <a:ln w="19050">
              <a:solidFill>
                <a:schemeClr val="tx1"/>
              </a:solidFill>
              <a:round/>
              <a:headEnd/>
              <a:tailEnd/>
            </a:ln>
            <a:effectLst/>
          </p:spPr>
          <p:txBody>
            <a:bodyPr/>
            <a:lstStyle/>
            <a:p>
              <a:endParaRPr lang="en-US"/>
            </a:p>
          </p:txBody>
        </p:sp>
        <p:sp>
          <p:nvSpPr>
            <p:cNvPr id="215075" name="Line 35"/>
            <p:cNvSpPr>
              <a:spLocks noChangeShapeType="1"/>
            </p:cNvSpPr>
            <p:nvPr/>
          </p:nvSpPr>
          <p:spPr bwMode="auto">
            <a:xfrm flipH="1">
              <a:off x="1538" y="2304"/>
              <a:ext cx="394" cy="0"/>
            </a:xfrm>
            <a:prstGeom prst="line">
              <a:avLst/>
            </a:prstGeom>
            <a:noFill/>
            <a:ln w="19050">
              <a:solidFill>
                <a:schemeClr val="tx1"/>
              </a:solidFill>
              <a:round/>
              <a:headEnd/>
              <a:tailEnd/>
            </a:ln>
            <a:effectLst/>
          </p:spPr>
          <p:txBody>
            <a:bodyPr/>
            <a:lstStyle/>
            <a:p>
              <a:endParaRPr lang="en-US"/>
            </a:p>
          </p:txBody>
        </p:sp>
        <p:sp>
          <p:nvSpPr>
            <p:cNvPr id="215076" name="Line 36"/>
            <p:cNvSpPr>
              <a:spLocks noChangeShapeType="1"/>
            </p:cNvSpPr>
            <p:nvPr/>
          </p:nvSpPr>
          <p:spPr bwMode="auto">
            <a:xfrm flipV="1">
              <a:off x="1538" y="2213"/>
              <a:ext cx="0" cy="91"/>
            </a:xfrm>
            <a:prstGeom prst="line">
              <a:avLst/>
            </a:prstGeom>
            <a:noFill/>
            <a:ln w="19050">
              <a:solidFill>
                <a:schemeClr val="tx1"/>
              </a:solidFill>
              <a:round/>
              <a:headEnd/>
              <a:tailEnd/>
            </a:ln>
            <a:effectLst/>
          </p:spPr>
          <p:txBody>
            <a:bodyPr/>
            <a:lstStyle/>
            <a:p>
              <a:endParaRPr lang="en-US"/>
            </a:p>
          </p:txBody>
        </p:sp>
      </p:grpSp>
      <p:grpSp>
        <p:nvGrpSpPr>
          <p:cNvPr id="215077" name="Group 37"/>
          <p:cNvGrpSpPr>
            <a:grpSpLocks/>
          </p:cNvGrpSpPr>
          <p:nvPr/>
        </p:nvGrpSpPr>
        <p:grpSpPr bwMode="auto">
          <a:xfrm rot="5400000">
            <a:off x="2741613" y="4941888"/>
            <a:ext cx="0" cy="679450"/>
            <a:chOff x="1742" y="1047"/>
            <a:chExt cx="0" cy="428"/>
          </a:xfrm>
        </p:grpSpPr>
        <p:sp>
          <p:nvSpPr>
            <p:cNvPr id="215078" name="Line 38"/>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5079" name="Line 39"/>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5080" name="Line 40"/>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5081" name="Group 41"/>
          <p:cNvGrpSpPr>
            <a:grpSpLocks/>
          </p:cNvGrpSpPr>
          <p:nvPr/>
        </p:nvGrpSpPr>
        <p:grpSpPr bwMode="auto">
          <a:xfrm>
            <a:off x="2746375" y="4949825"/>
            <a:ext cx="0" cy="679450"/>
            <a:chOff x="1742" y="1047"/>
            <a:chExt cx="0" cy="428"/>
          </a:xfrm>
        </p:grpSpPr>
        <p:sp>
          <p:nvSpPr>
            <p:cNvPr id="215082" name="Line 42"/>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5083" name="Line 43"/>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5084" name="Line 44"/>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5085" name="Line 45"/>
          <p:cNvSpPr>
            <a:spLocks noChangeShapeType="1"/>
          </p:cNvSpPr>
          <p:nvPr/>
        </p:nvSpPr>
        <p:spPr bwMode="auto">
          <a:xfrm flipV="1">
            <a:off x="3055938" y="2930525"/>
            <a:ext cx="0" cy="463550"/>
          </a:xfrm>
          <a:prstGeom prst="line">
            <a:avLst/>
          </a:prstGeom>
          <a:noFill/>
          <a:ln w="19050">
            <a:solidFill>
              <a:schemeClr val="tx1"/>
            </a:solidFill>
            <a:round/>
            <a:headEnd/>
            <a:tailEnd/>
          </a:ln>
          <a:effectLst/>
        </p:spPr>
        <p:txBody>
          <a:bodyPr/>
          <a:lstStyle/>
          <a:p>
            <a:endParaRPr lang="en-US"/>
          </a:p>
        </p:txBody>
      </p:sp>
      <p:sp>
        <p:nvSpPr>
          <p:cNvPr id="215086" name="Line 46"/>
          <p:cNvSpPr>
            <a:spLocks noChangeShapeType="1"/>
          </p:cNvSpPr>
          <p:nvPr/>
        </p:nvSpPr>
        <p:spPr bwMode="auto">
          <a:xfrm flipV="1">
            <a:off x="2441575" y="2930525"/>
            <a:ext cx="0" cy="454025"/>
          </a:xfrm>
          <a:prstGeom prst="line">
            <a:avLst/>
          </a:prstGeom>
          <a:noFill/>
          <a:ln w="19050">
            <a:solidFill>
              <a:schemeClr val="tx1"/>
            </a:solidFill>
            <a:round/>
            <a:headEnd/>
            <a:tailEnd/>
          </a:ln>
          <a:effectLst/>
        </p:spPr>
        <p:txBody>
          <a:bodyPr/>
          <a:lstStyle/>
          <a:p>
            <a:endParaRPr lang="en-US"/>
          </a:p>
        </p:txBody>
      </p:sp>
      <p:grpSp>
        <p:nvGrpSpPr>
          <p:cNvPr id="215090" name="Group 50"/>
          <p:cNvGrpSpPr>
            <a:grpSpLocks/>
          </p:cNvGrpSpPr>
          <p:nvPr/>
        </p:nvGrpSpPr>
        <p:grpSpPr bwMode="auto">
          <a:xfrm>
            <a:off x="2743200" y="2816225"/>
            <a:ext cx="0" cy="679450"/>
            <a:chOff x="1742" y="1047"/>
            <a:chExt cx="0" cy="428"/>
          </a:xfrm>
        </p:grpSpPr>
        <p:sp>
          <p:nvSpPr>
            <p:cNvPr id="215091" name="Line 51"/>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5092" name="Line 52"/>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5093" name="Line 53"/>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5094" name="Oval 54"/>
          <p:cNvSpPr>
            <a:spLocks noChangeArrowheads="1"/>
          </p:cNvSpPr>
          <p:nvPr/>
        </p:nvSpPr>
        <p:spPr bwMode="auto">
          <a:xfrm>
            <a:off x="2522538" y="5045075"/>
            <a:ext cx="469900" cy="466725"/>
          </a:xfrm>
          <a:prstGeom prst="ellipse">
            <a:avLst/>
          </a:prstGeom>
          <a:noFill/>
          <a:ln w="19050">
            <a:solidFill>
              <a:schemeClr val="tx1"/>
            </a:solidFill>
            <a:round/>
            <a:headEnd/>
            <a:tailEnd/>
          </a:ln>
          <a:effectLst/>
        </p:spPr>
        <p:txBody>
          <a:bodyPr wrap="none" anchor="ctr"/>
          <a:lstStyle/>
          <a:p>
            <a:endParaRPr lang="en-US"/>
          </a:p>
        </p:txBody>
      </p:sp>
      <p:sp>
        <p:nvSpPr>
          <p:cNvPr id="215095" name="Line 55"/>
          <p:cNvSpPr>
            <a:spLocks noChangeShapeType="1"/>
          </p:cNvSpPr>
          <p:nvPr/>
        </p:nvSpPr>
        <p:spPr bwMode="auto">
          <a:xfrm flipV="1">
            <a:off x="3001963" y="2919413"/>
            <a:ext cx="0" cy="457200"/>
          </a:xfrm>
          <a:prstGeom prst="line">
            <a:avLst/>
          </a:prstGeom>
          <a:noFill/>
          <a:ln w="3175">
            <a:solidFill>
              <a:schemeClr val="tx1"/>
            </a:solidFill>
            <a:prstDash val="lgDash"/>
            <a:round/>
            <a:headEnd/>
            <a:tailEnd/>
          </a:ln>
          <a:effectLst/>
        </p:spPr>
        <p:txBody>
          <a:bodyPr/>
          <a:lstStyle/>
          <a:p>
            <a:endParaRPr lang="en-US"/>
          </a:p>
        </p:txBody>
      </p:sp>
      <p:sp>
        <p:nvSpPr>
          <p:cNvPr id="215096" name="Line 56"/>
          <p:cNvSpPr>
            <a:spLocks noChangeShapeType="1"/>
          </p:cNvSpPr>
          <p:nvPr/>
        </p:nvSpPr>
        <p:spPr bwMode="auto">
          <a:xfrm flipV="1">
            <a:off x="2497138" y="2930525"/>
            <a:ext cx="0" cy="457200"/>
          </a:xfrm>
          <a:prstGeom prst="line">
            <a:avLst/>
          </a:prstGeom>
          <a:noFill/>
          <a:ln w="3175">
            <a:solidFill>
              <a:schemeClr val="tx1"/>
            </a:solidFill>
            <a:prstDash val="lgDash"/>
            <a:round/>
            <a:headEnd/>
            <a:tailEnd/>
          </a:ln>
          <a:effectLst/>
        </p:spPr>
        <p:txBody>
          <a:bodyPr/>
          <a:lstStyle/>
          <a:p>
            <a:endParaRPr lang="en-US"/>
          </a:p>
        </p:txBody>
      </p:sp>
      <p:sp>
        <p:nvSpPr>
          <p:cNvPr id="215106" name="Line 66"/>
          <p:cNvSpPr>
            <a:spLocks noChangeShapeType="1"/>
          </p:cNvSpPr>
          <p:nvPr/>
        </p:nvSpPr>
        <p:spPr bwMode="auto">
          <a:xfrm>
            <a:off x="5226050" y="4837113"/>
            <a:ext cx="404813" cy="0"/>
          </a:xfrm>
          <a:prstGeom prst="line">
            <a:avLst/>
          </a:prstGeom>
          <a:noFill/>
          <a:ln w="3175">
            <a:solidFill>
              <a:schemeClr val="tx1"/>
            </a:solidFill>
            <a:prstDash val="lgDash"/>
            <a:round/>
            <a:headEnd/>
            <a:tailEnd/>
          </a:ln>
          <a:effectLst/>
        </p:spPr>
        <p:txBody>
          <a:bodyPr/>
          <a:lstStyle/>
          <a:p>
            <a:endParaRPr lang="en-US"/>
          </a:p>
        </p:txBody>
      </p:sp>
      <p:sp>
        <p:nvSpPr>
          <p:cNvPr id="215107" name="Line 67"/>
          <p:cNvSpPr>
            <a:spLocks noChangeShapeType="1"/>
          </p:cNvSpPr>
          <p:nvPr/>
        </p:nvSpPr>
        <p:spPr bwMode="auto">
          <a:xfrm>
            <a:off x="5240338" y="5740400"/>
            <a:ext cx="390525" cy="0"/>
          </a:xfrm>
          <a:prstGeom prst="line">
            <a:avLst/>
          </a:prstGeom>
          <a:noFill/>
          <a:ln w="3175">
            <a:solidFill>
              <a:schemeClr val="tx1"/>
            </a:solidFill>
            <a:prstDash val="lgDash"/>
            <a:round/>
            <a:headEnd/>
            <a:tailEnd/>
          </a:ln>
          <a:effectLst/>
        </p:spPr>
        <p:txBody>
          <a:bodyPr/>
          <a:lstStyle/>
          <a:p>
            <a:endParaRPr lang="en-US"/>
          </a:p>
        </p:txBody>
      </p:sp>
      <p:sp>
        <p:nvSpPr>
          <p:cNvPr id="215108" name="Line 68"/>
          <p:cNvSpPr>
            <a:spLocks noChangeShapeType="1"/>
          </p:cNvSpPr>
          <p:nvPr/>
        </p:nvSpPr>
        <p:spPr bwMode="auto">
          <a:xfrm>
            <a:off x="5630863" y="4703763"/>
            <a:ext cx="0" cy="1177925"/>
          </a:xfrm>
          <a:prstGeom prst="line">
            <a:avLst/>
          </a:prstGeom>
          <a:noFill/>
          <a:ln w="3175">
            <a:solidFill>
              <a:schemeClr val="tx1"/>
            </a:solidFill>
            <a:prstDash val="lgDash"/>
            <a:round/>
            <a:headEnd/>
            <a:tailEnd/>
          </a:ln>
          <a:effectLst/>
        </p:spPr>
        <p:txBody>
          <a:bodyPr/>
          <a:lstStyle/>
          <a:p>
            <a:endParaRPr lang="en-US"/>
          </a:p>
        </p:txBody>
      </p:sp>
      <p:sp>
        <p:nvSpPr>
          <p:cNvPr id="215109" name="Line 69"/>
          <p:cNvSpPr>
            <a:spLocks noChangeShapeType="1"/>
          </p:cNvSpPr>
          <p:nvPr/>
        </p:nvSpPr>
        <p:spPr bwMode="auto">
          <a:xfrm flipV="1">
            <a:off x="5229225" y="4703763"/>
            <a:ext cx="0" cy="1181100"/>
          </a:xfrm>
          <a:prstGeom prst="line">
            <a:avLst/>
          </a:prstGeom>
          <a:noFill/>
          <a:ln w="3175">
            <a:solidFill>
              <a:schemeClr val="tx1"/>
            </a:solidFill>
            <a:prstDash val="lgDash"/>
            <a:round/>
            <a:headEnd/>
            <a:tailEnd/>
          </a:ln>
          <a:effectLst/>
        </p:spPr>
        <p:txBody>
          <a:bodyPr/>
          <a:lstStyle/>
          <a:p>
            <a:endParaRPr lang="en-US"/>
          </a:p>
        </p:txBody>
      </p:sp>
      <p:grpSp>
        <p:nvGrpSpPr>
          <p:cNvPr id="215110" name="Group 70"/>
          <p:cNvGrpSpPr>
            <a:grpSpLocks/>
          </p:cNvGrpSpPr>
          <p:nvPr/>
        </p:nvGrpSpPr>
        <p:grpSpPr bwMode="auto">
          <a:xfrm rot="5400000">
            <a:off x="5402263" y="4949825"/>
            <a:ext cx="0" cy="679450"/>
            <a:chOff x="1742" y="1047"/>
            <a:chExt cx="0" cy="428"/>
          </a:xfrm>
        </p:grpSpPr>
        <p:sp>
          <p:nvSpPr>
            <p:cNvPr id="215111" name="Line 71"/>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5112" name="Line 72"/>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5113" name="Line 73"/>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5114" name="Line 74"/>
          <p:cNvSpPr>
            <a:spLocks noChangeShapeType="1"/>
          </p:cNvSpPr>
          <p:nvPr/>
        </p:nvSpPr>
        <p:spPr bwMode="auto">
          <a:xfrm>
            <a:off x="5229225" y="5048250"/>
            <a:ext cx="412750" cy="0"/>
          </a:xfrm>
          <a:prstGeom prst="line">
            <a:avLst/>
          </a:prstGeom>
          <a:noFill/>
          <a:ln w="6350">
            <a:solidFill>
              <a:schemeClr val="tx1"/>
            </a:solidFill>
            <a:prstDash val="lgDash"/>
            <a:round/>
            <a:headEnd/>
            <a:tailEnd/>
          </a:ln>
          <a:effectLst/>
        </p:spPr>
        <p:txBody>
          <a:bodyPr/>
          <a:lstStyle/>
          <a:p>
            <a:endParaRPr lang="en-US"/>
          </a:p>
        </p:txBody>
      </p:sp>
      <p:sp>
        <p:nvSpPr>
          <p:cNvPr id="215115" name="Line 75"/>
          <p:cNvSpPr>
            <a:spLocks noChangeShapeType="1"/>
          </p:cNvSpPr>
          <p:nvPr/>
        </p:nvSpPr>
        <p:spPr bwMode="auto">
          <a:xfrm>
            <a:off x="5240338" y="5516563"/>
            <a:ext cx="390525" cy="0"/>
          </a:xfrm>
          <a:prstGeom prst="line">
            <a:avLst/>
          </a:prstGeom>
          <a:noFill/>
          <a:ln w="6350">
            <a:solidFill>
              <a:schemeClr val="tx1"/>
            </a:solidFill>
            <a:prstDash val="lgDash"/>
            <a:round/>
            <a:headEnd/>
            <a:tailEnd/>
          </a:ln>
          <a:effectLst/>
        </p:spPr>
        <p:txBody>
          <a:bodyPr/>
          <a:lstStyle/>
          <a:p>
            <a:endParaRPr lang="en-US"/>
          </a:p>
        </p:txBody>
      </p:sp>
      <p:pic>
        <p:nvPicPr>
          <p:cNvPr id="215118" name="Picture 78" descr="1-284"/>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6096000" y="1676400"/>
            <a:ext cx="2743200" cy="2057400"/>
          </a:xfrm>
          <a:prstGeom prst="rect">
            <a:avLst/>
          </a:prstGeom>
          <a:noFill/>
        </p:spPr>
      </p:pic>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1970" name="Rectangle 2"/>
          <p:cNvSpPr>
            <a:spLocks noChangeArrowheads="1"/>
          </p:cNvSpPr>
          <p:nvPr/>
        </p:nvSpPr>
        <p:spPr bwMode="auto">
          <a:xfrm>
            <a:off x="2438400" y="3230563"/>
            <a:ext cx="1676400" cy="685800"/>
          </a:xfrm>
          <a:prstGeom prst="rect">
            <a:avLst/>
          </a:prstGeom>
          <a:ln w="12700">
            <a:noFill/>
            <a:miter lim="800000"/>
            <a:headEnd/>
            <a:tailEnd/>
          </a:ln>
          <a:effectLst/>
        </p:spPr>
        <p:txBody>
          <a:bodyPr wrap="none" anchor="ctr"/>
          <a:lstStyle/>
          <a:p>
            <a:endParaRPr lang="en-US"/>
          </a:p>
        </p:txBody>
      </p:sp>
      <p:sp>
        <p:nvSpPr>
          <p:cNvPr id="211971" name="Rectangle 3"/>
          <p:cNvSpPr>
            <a:spLocks noChangeArrowheads="1"/>
          </p:cNvSpPr>
          <p:nvPr/>
        </p:nvSpPr>
        <p:spPr bwMode="auto">
          <a:xfrm>
            <a:off x="1606550" y="3541713"/>
            <a:ext cx="2273300" cy="1206500"/>
          </a:xfrm>
          <a:prstGeom prst="rect">
            <a:avLst/>
          </a:prstGeom>
          <a:noFill/>
          <a:ln w="19050">
            <a:solidFill>
              <a:schemeClr val="tx1"/>
            </a:solidFill>
            <a:miter lim="800000"/>
            <a:headEnd/>
            <a:tailEnd/>
          </a:ln>
          <a:effectLst/>
        </p:spPr>
        <p:txBody>
          <a:bodyPr wrap="none" anchor="ctr"/>
          <a:lstStyle/>
          <a:p>
            <a:endParaRPr lang="en-US"/>
          </a:p>
        </p:txBody>
      </p:sp>
      <p:sp useBgFill="1">
        <p:nvSpPr>
          <p:cNvPr id="211972" name="Rectangle 4"/>
          <p:cNvSpPr>
            <a:spLocks noChangeArrowheads="1"/>
          </p:cNvSpPr>
          <p:nvPr/>
        </p:nvSpPr>
        <p:spPr bwMode="auto">
          <a:xfrm>
            <a:off x="2784475" y="3230563"/>
            <a:ext cx="1330325" cy="685800"/>
          </a:xfrm>
          <a:prstGeom prst="rect">
            <a:avLst/>
          </a:prstGeom>
          <a:ln w="12700">
            <a:noFill/>
            <a:miter lim="800000"/>
            <a:headEnd/>
            <a:tailEnd/>
          </a:ln>
          <a:effectLst/>
        </p:spPr>
        <p:txBody>
          <a:bodyPr wrap="none" anchor="ctr"/>
          <a:lstStyle/>
          <a:p>
            <a:endParaRPr lang="en-US"/>
          </a:p>
        </p:txBody>
      </p:sp>
      <p:sp>
        <p:nvSpPr>
          <p:cNvPr id="211973" name="Line 5"/>
          <p:cNvSpPr>
            <a:spLocks noChangeShapeType="1"/>
          </p:cNvSpPr>
          <p:nvPr/>
        </p:nvSpPr>
        <p:spPr bwMode="auto">
          <a:xfrm>
            <a:off x="2773363" y="3541713"/>
            <a:ext cx="0" cy="368300"/>
          </a:xfrm>
          <a:prstGeom prst="line">
            <a:avLst/>
          </a:prstGeom>
          <a:noFill/>
          <a:ln w="19050">
            <a:solidFill>
              <a:schemeClr val="tx1"/>
            </a:solidFill>
            <a:round/>
            <a:headEnd/>
            <a:tailEnd/>
          </a:ln>
          <a:effectLst/>
        </p:spPr>
        <p:txBody>
          <a:bodyPr wrap="none" anchor="ctr"/>
          <a:lstStyle/>
          <a:p>
            <a:endParaRPr lang="en-US"/>
          </a:p>
        </p:txBody>
      </p:sp>
      <p:sp>
        <p:nvSpPr>
          <p:cNvPr id="211974" name="Line 6"/>
          <p:cNvSpPr>
            <a:spLocks noChangeShapeType="1"/>
          </p:cNvSpPr>
          <p:nvPr/>
        </p:nvSpPr>
        <p:spPr bwMode="auto">
          <a:xfrm>
            <a:off x="2779713" y="3916363"/>
            <a:ext cx="1100137" cy="0"/>
          </a:xfrm>
          <a:prstGeom prst="line">
            <a:avLst/>
          </a:prstGeom>
          <a:noFill/>
          <a:ln w="19050">
            <a:solidFill>
              <a:schemeClr val="tx1"/>
            </a:solidFill>
            <a:round/>
            <a:headEnd/>
            <a:tailEnd/>
          </a:ln>
          <a:effectLst/>
        </p:spPr>
        <p:txBody>
          <a:bodyPr wrap="none" anchor="ctr"/>
          <a:lstStyle/>
          <a:p>
            <a:endParaRPr lang="en-US"/>
          </a:p>
        </p:txBody>
      </p:sp>
      <p:sp>
        <p:nvSpPr>
          <p:cNvPr id="211975" name="Rectangle 7"/>
          <p:cNvSpPr>
            <a:spLocks noChangeArrowheads="1"/>
          </p:cNvSpPr>
          <p:nvPr/>
        </p:nvSpPr>
        <p:spPr bwMode="auto">
          <a:xfrm>
            <a:off x="4883150" y="3541713"/>
            <a:ext cx="1130300" cy="1206500"/>
          </a:xfrm>
          <a:prstGeom prst="rect">
            <a:avLst/>
          </a:prstGeom>
          <a:noFill/>
          <a:ln w="19050">
            <a:solidFill>
              <a:schemeClr val="tx1"/>
            </a:solidFill>
            <a:miter lim="800000"/>
            <a:headEnd/>
            <a:tailEnd/>
          </a:ln>
          <a:effectLst/>
        </p:spPr>
        <p:txBody>
          <a:bodyPr wrap="none" anchor="ctr"/>
          <a:lstStyle/>
          <a:p>
            <a:endParaRPr lang="en-US"/>
          </a:p>
        </p:txBody>
      </p:sp>
      <p:sp useBgFill="1">
        <p:nvSpPr>
          <p:cNvPr id="211976" name="Rectangle 8"/>
          <p:cNvSpPr>
            <a:spLocks noChangeArrowheads="1"/>
          </p:cNvSpPr>
          <p:nvPr/>
        </p:nvSpPr>
        <p:spPr bwMode="auto">
          <a:xfrm>
            <a:off x="4648200" y="3306763"/>
            <a:ext cx="1066800" cy="914400"/>
          </a:xfrm>
          <a:prstGeom prst="rect">
            <a:avLst/>
          </a:prstGeom>
          <a:ln w="12700">
            <a:noFill/>
            <a:miter lim="800000"/>
            <a:headEnd/>
            <a:tailEnd/>
          </a:ln>
          <a:effectLst/>
        </p:spPr>
        <p:txBody>
          <a:bodyPr wrap="none" anchor="ctr"/>
          <a:lstStyle/>
          <a:p>
            <a:endParaRPr lang="en-US"/>
          </a:p>
        </p:txBody>
      </p:sp>
      <p:sp>
        <p:nvSpPr>
          <p:cNvPr id="211977" name="Line 9"/>
          <p:cNvSpPr>
            <a:spLocks noChangeShapeType="1"/>
          </p:cNvSpPr>
          <p:nvPr/>
        </p:nvSpPr>
        <p:spPr bwMode="auto">
          <a:xfrm>
            <a:off x="4883150" y="4221163"/>
            <a:ext cx="835025" cy="0"/>
          </a:xfrm>
          <a:prstGeom prst="line">
            <a:avLst/>
          </a:prstGeom>
          <a:noFill/>
          <a:ln w="19050">
            <a:solidFill>
              <a:schemeClr val="tx1"/>
            </a:solidFill>
            <a:round/>
            <a:headEnd/>
            <a:tailEnd/>
          </a:ln>
          <a:effectLst/>
        </p:spPr>
        <p:txBody>
          <a:bodyPr wrap="none" anchor="ctr"/>
          <a:lstStyle/>
          <a:p>
            <a:endParaRPr lang="en-US"/>
          </a:p>
        </p:txBody>
      </p:sp>
      <p:sp>
        <p:nvSpPr>
          <p:cNvPr id="211978" name="Line 10"/>
          <p:cNvSpPr>
            <a:spLocks noChangeShapeType="1"/>
          </p:cNvSpPr>
          <p:nvPr/>
        </p:nvSpPr>
        <p:spPr bwMode="auto">
          <a:xfrm flipV="1">
            <a:off x="5715000" y="3543300"/>
            <a:ext cx="0" cy="677863"/>
          </a:xfrm>
          <a:prstGeom prst="line">
            <a:avLst/>
          </a:prstGeom>
          <a:noFill/>
          <a:ln w="19050">
            <a:solidFill>
              <a:schemeClr val="tx1"/>
            </a:solidFill>
            <a:round/>
            <a:headEnd/>
            <a:tailEnd/>
          </a:ln>
          <a:effectLst/>
        </p:spPr>
        <p:txBody>
          <a:bodyPr wrap="none" anchor="ctr"/>
          <a:lstStyle/>
          <a:p>
            <a:endParaRPr lang="en-US"/>
          </a:p>
        </p:txBody>
      </p:sp>
      <p:sp>
        <p:nvSpPr>
          <p:cNvPr id="211979" name="Rectangle 11"/>
          <p:cNvSpPr>
            <a:spLocks noChangeArrowheads="1"/>
          </p:cNvSpPr>
          <p:nvPr/>
        </p:nvSpPr>
        <p:spPr bwMode="auto">
          <a:xfrm>
            <a:off x="1606550" y="1484313"/>
            <a:ext cx="2273300" cy="1130300"/>
          </a:xfrm>
          <a:prstGeom prst="rect">
            <a:avLst/>
          </a:prstGeom>
          <a:noFill/>
          <a:ln w="19050">
            <a:solidFill>
              <a:schemeClr val="tx1"/>
            </a:solidFill>
            <a:miter lim="800000"/>
            <a:headEnd/>
            <a:tailEnd/>
          </a:ln>
          <a:effectLst/>
        </p:spPr>
        <p:txBody>
          <a:bodyPr wrap="none" anchor="ctr"/>
          <a:lstStyle/>
          <a:p>
            <a:endParaRPr lang="en-US"/>
          </a:p>
        </p:txBody>
      </p:sp>
      <p:sp useBgFill="1">
        <p:nvSpPr>
          <p:cNvPr id="211980" name="AutoShape 12"/>
          <p:cNvSpPr>
            <a:spLocks noChangeArrowheads="1"/>
          </p:cNvSpPr>
          <p:nvPr/>
        </p:nvSpPr>
        <p:spPr bwMode="auto">
          <a:xfrm>
            <a:off x="1598613" y="2316163"/>
            <a:ext cx="307975" cy="307975"/>
          </a:xfrm>
          <a:prstGeom prst="rtTriangle">
            <a:avLst/>
          </a:prstGeom>
          <a:ln w="19050">
            <a:noFill/>
            <a:miter lim="800000"/>
            <a:headEnd/>
            <a:tailEnd/>
          </a:ln>
          <a:effectLst/>
        </p:spPr>
        <p:txBody>
          <a:bodyPr wrap="none" anchor="ctr"/>
          <a:lstStyle/>
          <a:p>
            <a:endParaRPr lang="en-US"/>
          </a:p>
        </p:txBody>
      </p:sp>
      <p:sp>
        <p:nvSpPr>
          <p:cNvPr id="211981" name="Line 13"/>
          <p:cNvSpPr>
            <a:spLocks noChangeShapeType="1"/>
          </p:cNvSpPr>
          <p:nvPr/>
        </p:nvSpPr>
        <p:spPr bwMode="auto">
          <a:xfrm>
            <a:off x="1604963" y="2314575"/>
            <a:ext cx="298450" cy="298450"/>
          </a:xfrm>
          <a:prstGeom prst="line">
            <a:avLst/>
          </a:prstGeom>
          <a:noFill/>
          <a:ln w="19050">
            <a:solidFill>
              <a:schemeClr val="tx1"/>
            </a:solidFill>
            <a:round/>
            <a:headEnd/>
            <a:tailEnd/>
          </a:ln>
          <a:effectLst/>
        </p:spPr>
        <p:txBody>
          <a:bodyPr/>
          <a:lstStyle/>
          <a:p>
            <a:endParaRPr lang="en-US"/>
          </a:p>
        </p:txBody>
      </p:sp>
      <p:sp>
        <p:nvSpPr>
          <p:cNvPr id="211982" name="Arc 14"/>
          <p:cNvSpPr>
            <a:spLocks/>
          </p:cNvSpPr>
          <p:nvPr/>
        </p:nvSpPr>
        <p:spPr bwMode="auto">
          <a:xfrm flipV="1">
            <a:off x="3352800" y="2087563"/>
            <a:ext cx="527050" cy="5270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211983" name="Freeform 15"/>
          <p:cNvSpPr>
            <a:spLocks/>
          </p:cNvSpPr>
          <p:nvPr/>
        </p:nvSpPr>
        <p:spPr bwMode="auto">
          <a:xfrm>
            <a:off x="3352800" y="2085975"/>
            <a:ext cx="638175" cy="668338"/>
          </a:xfrm>
          <a:custGeom>
            <a:avLst/>
            <a:gdLst/>
            <a:ahLst/>
            <a:cxnLst>
              <a:cxn ang="0">
                <a:pos x="0" y="337"/>
              </a:cxn>
              <a:cxn ang="0">
                <a:pos x="54" y="334"/>
              </a:cxn>
              <a:cxn ang="0">
                <a:pos x="89" y="327"/>
              </a:cxn>
              <a:cxn ang="0">
                <a:pos x="216" y="300"/>
              </a:cxn>
              <a:cxn ang="0">
                <a:pos x="312" y="172"/>
              </a:cxn>
              <a:cxn ang="0">
                <a:pos x="326" y="94"/>
              </a:cxn>
              <a:cxn ang="0">
                <a:pos x="333" y="66"/>
              </a:cxn>
              <a:cxn ang="0">
                <a:pos x="338" y="34"/>
              </a:cxn>
              <a:cxn ang="0">
                <a:pos x="356" y="0"/>
              </a:cxn>
              <a:cxn ang="0">
                <a:pos x="402" y="421"/>
              </a:cxn>
              <a:cxn ang="0">
                <a:pos x="17" y="382"/>
              </a:cxn>
              <a:cxn ang="0">
                <a:pos x="0" y="337"/>
              </a:cxn>
            </a:cxnLst>
            <a:rect l="0" t="0" r="r" b="b"/>
            <a:pathLst>
              <a:path w="402" h="421">
                <a:moveTo>
                  <a:pt x="0" y="337"/>
                </a:moveTo>
                <a:lnTo>
                  <a:pt x="54" y="334"/>
                </a:lnTo>
                <a:lnTo>
                  <a:pt x="89" y="327"/>
                </a:lnTo>
                <a:lnTo>
                  <a:pt x="216" y="300"/>
                </a:lnTo>
                <a:lnTo>
                  <a:pt x="312" y="172"/>
                </a:lnTo>
                <a:lnTo>
                  <a:pt x="326" y="94"/>
                </a:lnTo>
                <a:lnTo>
                  <a:pt x="333" y="66"/>
                </a:lnTo>
                <a:lnTo>
                  <a:pt x="338" y="34"/>
                </a:lnTo>
                <a:lnTo>
                  <a:pt x="356" y="0"/>
                </a:lnTo>
                <a:lnTo>
                  <a:pt x="402" y="421"/>
                </a:lnTo>
                <a:lnTo>
                  <a:pt x="17" y="382"/>
                </a:lnTo>
                <a:lnTo>
                  <a:pt x="0" y="337"/>
                </a:lnTo>
                <a:close/>
              </a:path>
            </a:pathLst>
          </a:custGeom>
          <a:ln w="3175" cmpd="sng">
            <a:noFill/>
            <a:prstDash val="solid"/>
            <a:round/>
            <a:headEnd type="none" w="med" len="med"/>
            <a:tailEnd type="none" w="med" len="med"/>
          </a:ln>
          <a:effectLst/>
        </p:spPr>
        <p:txBody>
          <a:bodyPr/>
          <a:lstStyle/>
          <a:p>
            <a:endParaRPr lang="en-US"/>
          </a:p>
        </p:txBody>
      </p:sp>
      <p:sp>
        <p:nvSpPr>
          <p:cNvPr id="211984" name="Oval 16"/>
          <p:cNvSpPr>
            <a:spLocks noChangeArrowheads="1"/>
          </p:cNvSpPr>
          <p:nvPr/>
        </p:nvSpPr>
        <p:spPr bwMode="auto">
          <a:xfrm>
            <a:off x="3233738" y="1970088"/>
            <a:ext cx="390525" cy="390525"/>
          </a:xfrm>
          <a:prstGeom prst="ellipse">
            <a:avLst/>
          </a:prstGeom>
          <a:noFill/>
          <a:ln w="19050">
            <a:solidFill>
              <a:schemeClr val="tx1"/>
            </a:solidFill>
            <a:round/>
            <a:headEnd/>
            <a:tailEnd/>
          </a:ln>
          <a:effectLst/>
        </p:spPr>
        <p:txBody>
          <a:bodyPr wrap="none" anchor="ctr"/>
          <a:lstStyle/>
          <a:p>
            <a:endParaRPr lang="en-US"/>
          </a:p>
        </p:txBody>
      </p:sp>
      <p:grpSp>
        <p:nvGrpSpPr>
          <p:cNvPr id="211985" name="Group 17"/>
          <p:cNvGrpSpPr>
            <a:grpSpLocks/>
          </p:cNvGrpSpPr>
          <p:nvPr/>
        </p:nvGrpSpPr>
        <p:grpSpPr bwMode="auto">
          <a:xfrm rot="5400000">
            <a:off x="3422650" y="1825625"/>
            <a:ext cx="0" cy="679450"/>
            <a:chOff x="1742" y="1047"/>
            <a:chExt cx="0" cy="428"/>
          </a:xfrm>
        </p:grpSpPr>
        <p:sp>
          <p:nvSpPr>
            <p:cNvPr id="211986" name="Line 18"/>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1987" name="Line 19"/>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1988" name="Line 20"/>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1989" name="Group 21"/>
          <p:cNvGrpSpPr>
            <a:grpSpLocks/>
          </p:cNvGrpSpPr>
          <p:nvPr/>
        </p:nvGrpSpPr>
        <p:grpSpPr bwMode="auto">
          <a:xfrm>
            <a:off x="3427413" y="1833563"/>
            <a:ext cx="0" cy="679450"/>
            <a:chOff x="1742" y="1047"/>
            <a:chExt cx="0" cy="428"/>
          </a:xfrm>
        </p:grpSpPr>
        <p:sp>
          <p:nvSpPr>
            <p:cNvPr id="211990" name="Line 22"/>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1991" name="Line 23"/>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1992" name="Line 24"/>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1993" name="Line 25"/>
          <p:cNvSpPr>
            <a:spLocks noChangeShapeType="1"/>
          </p:cNvSpPr>
          <p:nvPr/>
        </p:nvSpPr>
        <p:spPr bwMode="auto">
          <a:xfrm flipH="1">
            <a:off x="1593850" y="1782763"/>
            <a:ext cx="2298700" cy="0"/>
          </a:xfrm>
          <a:prstGeom prst="line">
            <a:avLst/>
          </a:prstGeom>
          <a:noFill/>
          <a:ln w="19050">
            <a:solidFill>
              <a:schemeClr val="tx1"/>
            </a:solidFill>
            <a:round/>
            <a:headEnd/>
            <a:tailEnd/>
          </a:ln>
          <a:effectLst/>
        </p:spPr>
        <p:txBody>
          <a:bodyPr wrap="none" anchor="ctr"/>
          <a:lstStyle/>
          <a:p>
            <a:endParaRPr lang="en-US"/>
          </a:p>
        </p:txBody>
      </p:sp>
      <p:grpSp>
        <p:nvGrpSpPr>
          <p:cNvPr id="211994" name="Group 26"/>
          <p:cNvGrpSpPr>
            <a:grpSpLocks/>
          </p:cNvGrpSpPr>
          <p:nvPr/>
        </p:nvGrpSpPr>
        <p:grpSpPr bwMode="auto">
          <a:xfrm>
            <a:off x="5341938" y="4160838"/>
            <a:ext cx="0" cy="679450"/>
            <a:chOff x="1742" y="1047"/>
            <a:chExt cx="0" cy="428"/>
          </a:xfrm>
        </p:grpSpPr>
        <p:sp>
          <p:nvSpPr>
            <p:cNvPr id="211995" name="Line 27"/>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1996" name="Line 28"/>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1997" name="Line 29"/>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1998" name="Line 30"/>
          <p:cNvSpPr>
            <a:spLocks noChangeShapeType="1"/>
          </p:cNvSpPr>
          <p:nvPr/>
        </p:nvSpPr>
        <p:spPr bwMode="auto">
          <a:xfrm flipH="1">
            <a:off x="1593850" y="4222750"/>
            <a:ext cx="2286000" cy="0"/>
          </a:xfrm>
          <a:prstGeom prst="line">
            <a:avLst/>
          </a:prstGeom>
          <a:noFill/>
          <a:ln w="19050">
            <a:solidFill>
              <a:schemeClr val="tx1"/>
            </a:solidFill>
            <a:round/>
            <a:headEnd/>
            <a:tailEnd/>
          </a:ln>
          <a:effectLst/>
        </p:spPr>
        <p:txBody>
          <a:bodyPr/>
          <a:lstStyle/>
          <a:p>
            <a:endParaRPr lang="en-US"/>
          </a:p>
        </p:txBody>
      </p:sp>
      <p:sp>
        <p:nvSpPr>
          <p:cNvPr id="211999" name="Line 31"/>
          <p:cNvSpPr>
            <a:spLocks noChangeShapeType="1"/>
          </p:cNvSpPr>
          <p:nvPr/>
        </p:nvSpPr>
        <p:spPr bwMode="auto">
          <a:xfrm>
            <a:off x="5721350" y="3910013"/>
            <a:ext cx="292100" cy="0"/>
          </a:xfrm>
          <a:prstGeom prst="line">
            <a:avLst/>
          </a:prstGeom>
          <a:noFill/>
          <a:ln w="19050">
            <a:solidFill>
              <a:schemeClr val="tx1"/>
            </a:solidFill>
            <a:round/>
            <a:headEnd/>
            <a:tailEnd/>
          </a:ln>
          <a:effectLst/>
        </p:spPr>
        <p:txBody>
          <a:bodyPr wrap="none" anchor="ctr"/>
          <a:lstStyle/>
          <a:p>
            <a:endParaRPr lang="en-US"/>
          </a:p>
        </p:txBody>
      </p:sp>
      <p:sp>
        <p:nvSpPr>
          <p:cNvPr id="212000" name="Line 32"/>
          <p:cNvSpPr>
            <a:spLocks noChangeShapeType="1"/>
          </p:cNvSpPr>
          <p:nvPr/>
        </p:nvSpPr>
        <p:spPr bwMode="auto">
          <a:xfrm>
            <a:off x="1895475" y="4222750"/>
            <a:ext cx="0" cy="523875"/>
          </a:xfrm>
          <a:prstGeom prst="line">
            <a:avLst/>
          </a:prstGeom>
          <a:noFill/>
          <a:ln w="19050">
            <a:solidFill>
              <a:schemeClr val="tx1"/>
            </a:solidFill>
            <a:round/>
            <a:headEnd/>
            <a:tailEnd/>
          </a:ln>
          <a:effectLst/>
        </p:spPr>
        <p:txBody>
          <a:bodyPr/>
          <a:lstStyle/>
          <a:p>
            <a:endParaRPr lang="en-US"/>
          </a:p>
        </p:txBody>
      </p:sp>
      <p:grpSp>
        <p:nvGrpSpPr>
          <p:cNvPr id="212001" name="Group 33"/>
          <p:cNvGrpSpPr>
            <a:grpSpLocks/>
          </p:cNvGrpSpPr>
          <p:nvPr/>
        </p:nvGrpSpPr>
        <p:grpSpPr bwMode="auto">
          <a:xfrm>
            <a:off x="3422650" y="4160838"/>
            <a:ext cx="0" cy="679450"/>
            <a:chOff x="1742" y="1047"/>
            <a:chExt cx="0" cy="428"/>
          </a:xfrm>
        </p:grpSpPr>
        <p:sp>
          <p:nvSpPr>
            <p:cNvPr id="212002" name="Line 34"/>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2003" name="Line 35"/>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2004" name="Line 36"/>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2005" name="Line 37"/>
          <p:cNvSpPr>
            <a:spLocks noChangeShapeType="1"/>
          </p:cNvSpPr>
          <p:nvPr/>
        </p:nvSpPr>
        <p:spPr bwMode="auto">
          <a:xfrm>
            <a:off x="5195888" y="4222750"/>
            <a:ext cx="0" cy="523875"/>
          </a:xfrm>
          <a:prstGeom prst="line">
            <a:avLst/>
          </a:prstGeom>
          <a:noFill/>
          <a:ln w="6350">
            <a:solidFill>
              <a:schemeClr val="tx1"/>
            </a:solidFill>
            <a:prstDash val="lgDash"/>
            <a:round/>
            <a:headEnd/>
            <a:tailEnd/>
          </a:ln>
          <a:effectLst/>
        </p:spPr>
        <p:txBody>
          <a:bodyPr/>
          <a:lstStyle/>
          <a:p>
            <a:endParaRPr lang="en-US"/>
          </a:p>
        </p:txBody>
      </p:sp>
      <p:sp>
        <p:nvSpPr>
          <p:cNvPr id="212006" name="Line 38"/>
          <p:cNvSpPr>
            <a:spLocks noChangeShapeType="1"/>
          </p:cNvSpPr>
          <p:nvPr/>
        </p:nvSpPr>
        <p:spPr bwMode="auto">
          <a:xfrm flipV="1">
            <a:off x="2776538" y="1479550"/>
            <a:ext cx="0" cy="290513"/>
          </a:xfrm>
          <a:prstGeom prst="line">
            <a:avLst/>
          </a:prstGeom>
          <a:noFill/>
          <a:ln w="19050">
            <a:solidFill>
              <a:schemeClr val="tx1"/>
            </a:solidFill>
            <a:round/>
            <a:headEnd/>
            <a:tailEnd/>
          </a:ln>
          <a:effectLst/>
        </p:spPr>
        <p:txBody>
          <a:bodyPr/>
          <a:lstStyle/>
          <a:p>
            <a:endParaRPr lang="en-US"/>
          </a:p>
        </p:txBody>
      </p:sp>
      <p:sp>
        <p:nvSpPr>
          <p:cNvPr id="212007" name="Line 39"/>
          <p:cNvSpPr>
            <a:spLocks noChangeShapeType="1"/>
          </p:cNvSpPr>
          <p:nvPr/>
        </p:nvSpPr>
        <p:spPr bwMode="auto">
          <a:xfrm>
            <a:off x="3244850" y="4211638"/>
            <a:ext cx="0" cy="512762"/>
          </a:xfrm>
          <a:prstGeom prst="line">
            <a:avLst/>
          </a:prstGeom>
          <a:noFill/>
          <a:ln w="6350">
            <a:solidFill>
              <a:schemeClr val="tx1"/>
            </a:solidFill>
            <a:prstDash val="lgDash"/>
            <a:round/>
            <a:headEnd/>
            <a:tailEnd/>
          </a:ln>
          <a:effectLst/>
        </p:spPr>
        <p:txBody>
          <a:bodyPr/>
          <a:lstStyle/>
          <a:p>
            <a:endParaRPr lang="en-US"/>
          </a:p>
        </p:txBody>
      </p:sp>
      <p:sp>
        <p:nvSpPr>
          <p:cNvPr id="212008" name="Line 40"/>
          <p:cNvSpPr>
            <a:spLocks noChangeShapeType="1"/>
          </p:cNvSpPr>
          <p:nvPr/>
        </p:nvSpPr>
        <p:spPr bwMode="auto">
          <a:xfrm>
            <a:off x="3602038" y="4222750"/>
            <a:ext cx="0" cy="523875"/>
          </a:xfrm>
          <a:prstGeom prst="line">
            <a:avLst/>
          </a:prstGeom>
          <a:noFill/>
          <a:ln w="6350">
            <a:solidFill>
              <a:schemeClr val="tx1"/>
            </a:solidFill>
            <a:prstDash val="lgDash"/>
            <a:round/>
            <a:headEnd/>
            <a:tailEnd/>
          </a:ln>
          <a:effectLst/>
        </p:spPr>
        <p:txBody>
          <a:bodyPr/>
          <a:lstStyle/>
          <a:p>
            <a:endParaRPr lang="en-US"/>
          </a:p>
        </p:txBody>
      </p:sp>
      <p:sp>
        <p:nvSpPr>
          <p:cNvPr id="212009" name="Line 41"/>
          <p:cNvSpPr>
            <a:spLocks noChangeShapeType="1"/>
          </p:cNvSpPr>
          <p:nvPr/>
        </p:nvSpPr>
        <p:spPr bwMode="auto">
          <a:xfrm>
            <a:off x="5151438" y="4211638"/>
            <a:ext cx="0" cy="523875"/>
          </a:xfrm>
          <a:prstGeom prst="line">
            <a:avLst/>
          </a:prstGeom>
          <a:noFill/>
          <a:ln w="6350">
            <a:solidFill>
              <a:schemeClr val="tx1"/>
            </a:solidFill>
            <a:prstDash val="lgDash"/>
            <a:round/>
            <a:headEnd/>
            <a:tailEnd/>
          </a:ln>
          <a:effectLst/>
        </p:spPr>
        <p:txBody>
          <a:bodyPr/>
          <a:lstStyle/>
          <a:p>
            <a:endParaRPr lang="en-US"/>
          </a:p>
        </p:txBody>
      </p:sp>
      <p:sp>
        <p:nvSpPr>
          <p:cNvPr id="212010" name="Line 42"/>
          <p:cNvSpPr>
            <a:spLocks noChangeShapeType="1"/>
          </p:cNvSpPr>
          <p:nvPr/>
        </p:nvSpPr>
        <p:spPr bwMode="auto">
          <a:xfrm>
            <a:off x="5530850" y="4211638"/>
            <a:ext cx="0" cy="534987"/>
          </a:xfrm>
          <a:prstGeom prst="line">
            <a:avLst/>
          </a:prstGeom>
          <a:noFill/>
          <a:ln w="6350">
            <a:solidFill>
              <a:schemeClr val="tx1"/>
            </a:solidFill>
            <a:prstDash val="lgDash"/>
            <a:round/>
            <a:headEnd/>
            <a:tailEnd/>
          </a:ln>
          <a:effectLst/>
        </p:spPr>
        <p:txBody>
          <a:bodyPr/>
          <a:lstStyle/>
          <a:p>
            <a:endParaRPr lang="en-US"/>
          </a:p>
        </p:txBody>
      </p:sp>
      <p:pic>
        <p:nvPicPr>
          <p:cNvPr id="212011" name="Picture 43" descr="1-293"/>
          <p:cNvPicPr>
            <a:picLocks noChangeAspect="1" noChangeArrowheads="1"/>
          </p:cNvPicPr>
          <p:nvPr/>
        </p:nvPicPr>
        <p:blipFill>
          <a:blip r:embed="rId3">
            <a:clrChange>
              <a:clrFrom>
                <a:srgbClr val="0000FF"/>
              </a:clrFrom>
              <a:clrTo>
                <a:srgbClr val="0000FF">
                  <a:alpha val="0"/>
                </a:srgbClr>
              </a:clrTo>
            </a:clrChange>
          </a:blip>
          <a:srcRect/>
          <a:stretch>
            <a:fillRect/>
          </a:stretch>
        </p:blipFill>
        <p:spPr bwMode="auto">
          <a:xfrm>
            <a:off x="5518150" y="685800"/>
            <a:ext cx="3025775" cy="2270125"/>
          </a:xfrm>
          <a:prstGeom prst="rect">
            <a:avLst/>
          </a:prstGeom>
          <a:noFill/>
        </p:spPr>
      </p:pic>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1606550" y="2032000"/>
            <a:ext cx="2273300" cy="1130300"/>
          </a:xfrm>
          <a:prstGeom prst="rect">
            <a:avLst/>
          </a:prstGeom>
          <a:noFill/>
          <a:ln w="19050">
            <a:solidFill>
              <a:schemeClr val="tx1"/>
            </a:solidFill>
            <a:miter lim="800000"/>
            <a:headEnd/>
            <a:tailEnd/>
          </a:ln>
          <a:effectLst/>
        </p:spPr>
        <p:txBody>
          <a:bodyPr wrap="none" anchor="ctr"/>
          <a:lstStyle/>
          <a:p>
            <a:endParaRPr lang="en-US"/>
          </a:p>
        </p:txBody>
      </p:sp>
      <p:sp>
        <p:nvSpPr>
          <p:cNvPr id="212995" name="Rectangle 3"/>
          <p:cNvSpPr>
            <a:spLocks noChangeArrowheads="1"/>
          </p:cNvSpPr>
          <p:nvPr/>
        </p:nvSpPr>
        <p:spPr bwMode="auto">
          <a:xfrm>
            <a:off x="4883150" y="4089400"/>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212996" name="Rectangle 4"/>
          <p:cNvSpPr>
            <a:spLocks noChangeArrowheads="1"/>
          </p:cNvSpPr>
          <p:nvPr/>
        </p:nvSpPr>
        <p:spPr bwMode="auto">
          <a:xfrm>
            <a:off x="1606550" y="4089400"/>
            <a:ext cx="2273300" cy="1206500"/>
          </a:xfrm>
          <a:prstGeom prst="rect">
            <a:avLst/>
          </a:prstGeom>
          <a:noFill/>
          <a:ln w="19050">
            <a:solidFill>
              <a:schemeClr val="tx1"/>
            </a:solidFill>
            <a:miter lim="800000"/>
            <a:headEnd/>
            <a:tailEnd/>
          </a:ln>
          <a:effectLst/>
        </p:spPr>
        <p:txBody>
          <a:bodyPr wrap="none" anchor="ctr"/>
          <a:lstStyle/>
          <a:p>
            <a:endParaRPr lang="en-US"/>
          </a:p>
        </p:txBody>
      </p:sp>
      <p:sp useBgFill="1">
        <p:nvSpPr>
          <p:cNvPr id="212997" name="Rectangle 5"/>
          <p:cNvSpPr>
            <a:spLocks noChangeArrowheads="1"/>
          </p:cNvSpPr>
          <p:nvPr/>
        </p:nvSpPr>
        <p:spPr bwMode="auto">
          <a:xfrm>
            <a:off x="4648200" y="3854450"/>
            <a:ext cx="1066800" cy="914400"/>
          </a:xfrm>
          <a:prstGeom prst="rect">
            <a:avLst/>
          </a:prstGeom>
          <a:ln w="12700">
            <a:noFill/>
            <a:miter lim="800000"/>
            <a:headEnd/>
            <a:tailEnd/>
          </a:ln>
          <a:effectLst/>
        </p:spPr>
        <p:txBody>
          <a:bodyPr wrap="none" anchor="ctr"/>
          <a:lstStyle/>
          <a:p>
            <a:endParaRPr lang="en-US"/>
          </a:p>
        </p:txBody>
      </p:sp>
      <p:sp>
        <p:nvSpPr>
          <p:cNvPr id="212998" name="Line 6"/>
          <p:cNvSpPr>
            <a:spLocks noChangeShapeType="1"/>
          </p:cNvSpPr>
          <p:nvPr/>
        </p:nvSpPr>
        <p:spPr bwMode="auto">
          <a:xfrm>
            <a:off x="5715000" y="4089400"/>
            <a:ext cx="0" cy="673100"/>
          </a:xfrm>
          <a:prstGeom prst="line">
            <a:avLst/>
          </a:prstGeom>
          <a:noFill/>
          <a:ln w="19050">
            <a:solidFill>
              <a:schemeClr val="tx1"/>
            </a:solidFill>
            <a:round/>
            <a:headEnd/>
            <a:tailEnd/>
          </a:ln>
          <a:effectLst/>
        </p:spPr>
        <p:txBody>
          <a:bodyPr wrap="none" anchor="ctr"/>
          <a:lstStyle/>
          <a:p>
            <a:endParaRPr lang="en-US"/>
          </a:p>
        </p:txBody>
      </p:sp>
      <p:sp>
        <p:nvSpPr>
          <p:cNvPr id="212999" name="Line 7"/>
          <p:cNvSpPr>
            <a:spLocks noChangeShapeType="1"/>
          </p:cNvSpPr>
          <p:nvPr/>
        </p:nvSpPr>
        <p:spPr bwMode="auto">
          <a:xfrm flipH="1">
            <a:off x="5627688" y="4768850"/>
            <a:ext cx="93662" cy="0"/>
          </a:xfrm>
          <a:prstGeom prst="line">
            <a:avLst/>
          </a:prstGeom>
          <a:noFill/>
          <a:ln w="19050">
            <a:solidFill>
              <a:schemeClr val="tx1"/>
            </a:solidFill>
            <a:round/>
            <a:headEnd/>
            <a:tailEnd/>
          </a:ln>
          <a:effectLst/>
        </p:spPr>
        <p:txBody>
          <a:bodyPr wrap="none" anchor="ctr"/>
          <a:lstStyle/>
          <a:p>
            <a:endParaRPr lang="en-US"/>
          </a:p>
        </p:txBody>
      </p:sp>
      <p:sp useBgFill="1">
        <p:nvSpPr>
          <p:cNvPr id="213000" name="Rectangle 8"/>
          <p:cNvSpPr>
            <a:spLocks noChangeArrowheads="1"/>
          </p:cNvSpPr>
          <p:nvPr/>
        </p:nvSpPr>
        <p:spPr bwMode="auto">
          <a:xfrm>
            <a:off x="1814513" y="2711450"/>
            <a:ext cx="1614487" cy="685800"/>
          </a:xfrm>
          <a:prstGeom prst="rect">
            <a:avLst/>
          </a:prstGeom>
          <a:ln w="12700">
            <a:noFill/>
            <a:miter lim="800000"/>
            <a:headEnd/>
            <a:tailEnd/>
          </a:ln>
          <a:effectLst/>
        </p:spPr>
        <p:txBody>
          <a:bodyPr wrap="none" anchor="ctr"/>
          <a:lstStyle/>
          <a:p>
            <a:endParaRPr lang="en-US"/>
          </a:p>
        </p:txBody>
      </p:sp>
      <p:sp>
        <p:nvSpPr>
          <p:cNvPr id="213001" name="Line 9"/>
          <p:cNvSpPr>
            <a:spLocks noChangeShapeType="1"/>
          </p:cNvSpPr>
          <p:nvPr/>
        </p:nvSpPr>
        <p:spPr bwMode="auto">
          <a:xfrm flipV="1">
            <a:off x="1808163" y="2411413"/>
            <a:ext cx="0" cy="750887"/>
          </a:xfrm>
          <a:prstGeom prst="line">
            <a:avLst/>
          </a:prstGeom>
          <a:noFill/>
          <a:ln w="19050">
            <a:solidFill>
              <a:schemeClr val="tx1"/>
            </a:solidFill>
            <a:round/>
            <a:headEnd/>
            <a:tailEnd/>
          </a:ln>
          <a:effectLst/>
        </p:spPr>
        <p:txBody>
          <a:bodyPr wrap="none" anchor="ctr"/>
          <a:lstStyle/>
          <a:p>
            <a:endParaRPr lang="en-US"/>
          </a:p>
        </p:txBody>
      </p:sp>
      <p:sp>
        <p:nvSpPr>
          <p:cNvPr id="213002" name="Line 10"/>
          <p:cNvSpPr>
            <a:spLocks noChangeShapeType="1"/>
          </p:cNvSpPr>
          <p:nvPr/>
        </p:nvSpPr>
        <p:spPr bwMode="auto">
          <a:xfrm>
            <a:off x="1801813" y="2711450"/>
            <a:ext cx="1635125" cy="0"/>
          </a:xfrm>
          <a:prstGeom prst="line">
            <a:avLst/>
          </a:prstGeom>
          <a:noFill/>
          <a:ln w="19050">
            <a:solidFill>
              <a:schemeClr val="tx1"/>
            </a:solidFill>
            <a:round/>
            <a:headEnd/>
            <a:tailEnd/>
          </a:ln>
          <a:effectLst/>
        </p:spPr>
        <p:txBody>
          <a:bodyPr wrap="none" anchor="ctr"/>
          <a:lstStyle/>
          <a:p>
            <a:endParaRPr lang="en-US"/>
          </a:p>
        </p:txBody>
      </p:sp>
      <p:sp>
        <p:nvSpPr>
          <p:cNvPr id="213003" name="Line 11"/>
          <p:cNvSpPr>
            <a:spLocks noChangeShapeType="1"/>
          </p:cNvSpPr>
          <p:nvPr/>
        </p:nvSpPr>
        <p:spPr bwMode="auto">
          <a:xfrm>
            <a:off x="3429000" y="2717800"/>
            <a:ext cx="0" cy="444500"/>
          </a:xfrm>
          <a:prstGeom prst="line">
            <a:avLst/>
          </a:prstGeom>
          <a:noFill/>
          <a:ln w="19050">
            <a:solidFill>
              <a:schemeClr val="tx1"/>
            </a:solidFill>
            <a:round/>
            <a:headEnd/>
            <a:tailEnd/>
          </a:ln>
          <a:effectLst/>
        </p:spPr>
        <p:txBody>
          <a:bodyPr wrap="none" anchor="ctr"/>
          <a:lstStyle/>
          <a:p>
            <a:endParaRPr lang="en-US"/>
          </a:p>
        </p:txBody>
      </p:sp>
      <p:sp>
        <p:nvSpPr>
          <p:cNvPr id="213004" name="Line 12"/>
          <p:cNvSpPr>
            <a:spLocks noChangeShapeType="1"/>
          </p:cNvSpPr>
          <p:nvPr/>
        </p:nvSpPr>
        <p:spPr bwMode="auto">
          <a:xfrm>
            <a:off x="1606550" y="2417763"/>
            <a:ext cx="206375" cy="0"/>
          </a:xfrm>
          <a:prstGeom prst="line">
            <a:avLst/>
          </a:prstGeom>
          <a:noFill/>
          <a:ln w="19050">
            <a:solidFill>
              <a:schemeClr val="tx1"/>
            </a:solidFill>
            <a:round/>
            <a:headEnd/>
            <a:tailEnd/>
          </a:ln>
          <a:effectLst/>
        </p:spPr>
        <p:txBody>
          <a:bodyPr/>
          <a:lstStyle/>
          <a:p>
            <a:endParaRPr lang="en-US"/>
          </a:p>
        </p:txBody>
      </p:sp>
      <p:sp>
        <p:nvSpPr>
          <p:cNvPr id="213005" name="Line 13"/>
          <p:cNvSpPr>
            <a:spLocks noChangeShapeType="1"/>
          </p:cNvSpPr>
          <p:nvPr/>
        </p:nvSpPr>
        <p:spPr bwMode="auto">
          <a:xfrm flipV="1">
            <a:off x="4884738" y="4570413"/>
            <a:ext cx="0" cy="207962"/>
          </a:xfrm>
          <a:prstGeom prst="line">
            <a:avLst/>
          </a:prstGeom>
          <a:noFill/>
          <a:ln w="19050">
            <a:solidFill>
              <a:schemeClr val="tx1"/>
            </a:solidFill>
            <a:round/>
            <a:headEnd/>
            <a:tailEnd/>
          </a:ln>
          <a:effectLst/>
        </p:spPr>
        <p:txBody>
          <a:bodyPr/>
          <a:lstStyle/>
          <a:p>
            <a:endParaRPr lang="en-US"/>
          </a:p>
        </p:txBody>
      </p:sp>
      <p:sp>
        <p:nvSpPr>
          <p:cNvPr id="213006" name="Line 14"/>
          <p:cNvSpPr>
            <a:spLocks noChangeShapeType="1"/>
          </p:cNvSpPr>
          <p:nvPr/>
        </p:nvSpPr>
        <p:spPr bwMode="auto">
          <a:xfrm>
            <a:off x="4875213" y="4570413"/>
            <a:ext cx="762000" cy="0"/>
          </a:xfrm>
          <a:prstGeom prst="line">
            <a:avLst/>
          </a:prstGeom>
          <a:noFill/>
          <a:ln w="19050">
            <a:solidFill>
              <a:schemeClr val="tx1"/>
            </a:solidFill>
            <a:round/>
            <a:headEnd/>
            <a:tailEnd/>
          </a:ln>
          <a:effectLst/>
        </p:spPr>
        <p:txBody>
          <a:bodyPr/>
          <a:lstStyle/>
          <a:p>
            <a:endParaRPr lang="en-US"/>
          </a:p>
        </p:txBody>
      </p:sp>
      <p:sp>
        <p:nvSpPr>
          <p:cNvPr id="213007" name="Line 15"/>
          <p:cNvSpPr>
            <a:spLocks noChangeShapeType="1"/>
          </p:cNvSpPr>
          <p:nvPr/>
        </p:nvSpPr>
        <p:spPr bwMode="auto">
          <a:xfrm>
            <a:off x="5630863" y="4581525"/>
            <a:ext cx="0" cy="188913"/>
          </a:xfrm>
          <a:prstGeom prst="line">
            <a:avLst/>
          </a:prstGeom>
          <a:noFill/>
          <a:ln w="19050">
            <a:solidFill>
              <a:schemeClr val="tx1"/>
            </a:solidFill>
            <a:round/>
            <a:headEnd/>
            <a:tailEnd/>
          </a:ln>
          <a:effectLst/>
        </p:spPr>
        <p:txBody>
          <a:bodyPr/>
          <a:lstStyle/>
          <a:p>
            <a:endParaRPr lang="en-US"/>
          </a:p>
        </p:txBody>
      </p:sp>
      <p:sp>
        <p:nvSpPr>
          <p:cNvPr id="213008" name="Line 16"/>
          <p:cNvSpPr>
            <a:spLocks noChangeShapeType="1"/>
          </p:cNvSpPr>
          <p:nvPr/>
        </p:nvSpPr>
        <p:spPr bwMode="auto">
          <a:xfrm flipH="1">
            <a:off x="1785938" y="4759325"/>
            <a:ext cx="2082800" cy="0"/>
          </a:xfrm>
          <a:prstGeom prst="line">
            <a:avLst/>
          </a:prstGeom>
          <a:noFill/>
          <a:ln w="19050">
            <a:solidFill>
              <a:schemeClr val="tx1"/>
            </a:solidFill>
            <a:round/>
            <a:headEnd/>
            <a:tailEnd/>
          </a:ln>
          <a:effectLst/>
        </p:spPr>
        <p:txBody>
          <a:bodyPr/>
          <a:lstStyle/>
          <a:p>
            <a:endParaRPr lang="en-US"/>
          </a:p>
        </p:txBody>
      </p:sp>
      <p:sp>
        <p:nvSpPr>
          <p:cNvPr id="213009" name="Line 17"/>
          <p:cNvSpPr>
            <a:spLocks noChangeShapeType="1"/>
          </p:cNvSpPr>
          <p:nvPr/>
        </p:nvSpPr>
        <p:spPr bwMode="auto">
          <a:xfrm>
            <a:off x="1795463" y="4570413"/>
            <a:ext cx="0" cy="188912"/>
          </a:xfrm>
          <a:prstGeom prst="line">
            <a:avLst/>
          </a:prstGeom>
          <a:noFill/>
          <a:ln w="19050">
            <a:solidFill>
              <a:schemeClr val="tx1"/>
            </a:solidFill>
            <a:round/>
            <a:headEnd/>
            <a:tailEnd/>
          </a:ln>
          <a:effectLst/>
        </p:spPr>
        <p:txBody>
          <a:bodyPr/>
          <a:lstStyle/>
          <a:p>
            <a:endParaRPr lang="en-US"/>
          </a:p>
        </p:txBody>
      </p:sp>
      <p:sp>
        <p:nvSpPr>
          <p:cNvPr id="213010" name="Line 18"/>
          <p:cNvSpPr>
            <a:spLocks noChangeShapeType="1"/>
          </p:cNvSpPr>
          <p:nvPr/>
        </p:nvSpPr>
        <p:spPr bwMode="auto">
          <a:xfrm flipH="1">
            <a:off x="1601788" y="4570413"/>
            <a:ext cx="201612" cy="0"/>
          </a:xfrm>
          <a:prstGeom prst="line">
            <a:avLst/>
          </a:prstGeom>
          <a:noFill/>
          <a:ln w="19050">
            <a:solidFill>
              <a:schemeClr val="tx1"/>
            </a:solidFill>
            <a:round/>
            <a:headEnd/>
            <a:tailEnd/>
          </a:ln>
          <a:effectLst/>
        </p:spPr>
        <p:txBody>
          <a:bodyPr/>
          <a:lstStyle/>
          <a:p>
            <a:endParaRPr lang="en-US"/>
          </a:p>
        </p:txBody>
      </p:sp>
      <p:sp>
        <p:nvSpPr>
          <p:cNvPr id="213011" name="Line 19"/>
          <p:cNvSpPr>
            <a:spLocks noChangeShapeType="1"/>
          </p:cNvSpPr>
          <p:nvPr/>
        </p:nvSpPr>
        <p:spPr bwMode="auto">
          <a:xfrm flipH="1">
            <a:off x="1606550" y="2317750"/>
            <a:ext cx="2284413" cy="0"/>
          </a:xfrm>
          <a:prstGeom prst="line">
            <a:avLst/>
          </a:prstGeom>
          <a:noFill/>
          <a:ln w="19050">
            <a:solidFill>
              <a:schemeClr val="tx1"/>
            </a:solidFill>
            <a:round/>
            <a:headEnd/>
            <a:tailEnd/>
          </a:ln>
          <a:effectLst/>
        </p:spPr>
        <p:txBody>
          <a:bodyPr/>
          <a:lstStyle/>
          <a:p>
            <a:endParaRPr lang="en-US"/>
          </a:p>
        </p:txBody>
      </p:sp>
      <p:sp>
        <p:nvSpPr>
          <p:cNvPr id="213012" name="Line 20"/>
          <p:cNvSpPr>
            <a:spLocks noChangeShapeType="1"/>
          </p:cNvSpPr>
          <p:nvPr/>
        </p:nvSpPr>
        <p:spPr bwMode="auto">
          <a:xfrm>
            <a:off x="4873625" y="4770438"/>
            <a:ext cx="757238" cy="0"/>
          </a:xfrm>
          <a:prstGeom prst="line">
            <a:avLst/>
          </a:prstGeom>
          <a:noFill/>
          <a:ln w="19050">
            <a:solidFill>
              <a:schemeClr val="tx1"/>
            </a:solidFill>
            <a:round/>
            <a:headEnd/>
            <a:tailEnd/>
          </a:ln>
          <a:effectLst/>
        </p:spPr>
        <p:txBody>
          <a:bodyPr/>
          <a:lstStyle/>
          <a:p>
            <a:endParaRPr lang="en-US"/>
          </a:p>
        </p:txBody>
      </p:sp>
      <p:sp>
        <p:nvSpPr>
          <p:cNvPr id="213013" name="Line 21"/>
          <p:cNvSpPr>
            <a:spLocks noChangeShapeType="1"/>
          </p:cNvSpPr>
          <p:nvPr/>
        </p:nvSpPr>
        <p:spPr bwMode="auto">
          <a:xfrm flipH="1">
            <a:off x="1593850" y="4748213"/>
            <a:ext cx="134938" cy="0"/>
          </a:xfrm>
          <a:prstGeom prst="line">
            <a:avLst/>
          </a:prstGeom>
          <a:noFill/>
          <a:ln w="6350">
            <a:solidFill>
              <a:schemeClr val="tx1"/>
            </a:solidFill>
            <a:prstDash val="lgDash"/>
            <a:round/>
            <a:headEnd/>
            <a:tailEnd/>
          </a:ln>
          <a:effectLst/>
        </p:spPr>
        <p:txBody>
          <a:bodyPr/>
          <a:lstStyle/>
          <a:p>
            <a:endParaRPr lang="en-US"/>
          </a:p>
        </p:txBody>
      </p:sp>
      <p:sp>
        <p:nvSpPr>
          <p:cNvPr id="213014" name="Line 22"/>
          <p:cNvSpPr>
            <a:spLocks noChangeShapeType="1"/>
          </p:cNvSpPr>
          <p:nvPr/>
        </p:nvSpPr>
        <p:spPr bwMode="auto">
          <a:xfrm>
            <a:off x="2379663" y="4090988"/>
            <a:ext cx="336550" cy="336550"/>
          </a:xfrm>
          <a:prstGeom prst="line">
            <a:avLst/>
          </a:prstGeom>
          <a:noFill/>
          <a:ln w="19050">
            <a:solidFill>
              <a:schemeClr val="tx1"/>
            </a:solidFill>
            <a:round/>
            <a:headEnd/>
            <a:tailEnd/>
          </a:ln>
          <a:effectLst/>
        </p:spPr>
        <p:txBody>
          <a:bodyPr/>
          <a:lstStyle/>
          <a:p>
            <a:endParaRPr lang="en-US"/>
          </a:p>
        </p:txBody>
      </p:sp>
      <p:sp>
        <p:nvSpPr>
          <p:cNvPr id="213015" name="Line 23"/>
          <p:cNvSpPr>
            <a:spLocks noChangeShapeType="1"/>
          </p:cNvSpPr>
          <p:nvPr/>
        </p:nvSpPr>
        <p:spPr bwMode="auto">
          <a:xfrm flipV="1">
            <a:off x="2711450" y="4090988"/>
            <a:ext cx="336550" cy="336550"/>
          </a:xfrm>
          <a:prstGeom prst="line">
            <a:avLst/>
          </a:prstGeom>
          <a:noFill/>
          <a:ln w="19050">
            <a:solidFill>
              <a:schemeClr val="tx1"/>
            </a:solidFill>
            <a:round/>
            <a:headEnd/>
            <a:tailEnd/>
          </a:ln>
          <a:effectLst/>
        </p:spPr>
        <p:txBody>
          <a:bodyPr/>
          <a:lstStyle/>
          <a:p>
            <a:endParaRPr lang="en-US"/>
          </a:p>
        </p:txBody>
      </p:sp>
      <p:sp useBgFill="1">
        <p:nvSpPr>
          <p:cNvPr id="213016" name="Freeform 24"/>
          <p:cNvSpPr>
            <a:spLocks/>
          </p:cNvSpPr>
          <p:nvPr/>
        </p:nvSpPr>
        <p:spPr bwMode="auto">
          <a:xfrm>
            <a:off x="2324100" y="4024313"/>
            <a:ext cx="776288" cy="109537"/>
          </a:xfrm>
          <a:custGeom>
            <a:avLst/>
            <a:gdLst/>
            <a:ahLst/>
            <a:cxnLst>
              <a:cxn ang="0">
                <a:pos x="63" y="63"/>
              </a:cxn>
              <a:cxn ang="0">
                <a:pos x="0" y="0"/>
              </a:cxn>
              <a:cxn ang="0">
                <a:pos x="484" y="0"/>
              </a:cxn>
              <a:cxn ang="0">
                <a:pos x="423" y="60"/>
              </a:cxn>
              <a:cxn ang="0">
                <a:pos x="73" y="69"/>
              </a:cxn>
              <a:cxn ang="0">
                <a:pos x="63" y="63"/>
              </a:cxn>
            </a:cxnLst>
            <a:rect l="0" t="0" r="r" b="b"/>
            <a:pathLst>
              <a:path w="484" h="69">
                <a:moveTo>
                  <a:pt x="63" y="63"/>
                </a:moveTo>
                <a:lnTo>
                  <a:pt x="0" y="0"/>
                </a:lnTo>
                <a:lnTo>
                  <a:pt x="484" y="0"/>
                </a:lnTo>
                <a:lnTo>
                  <a:pt x="423" y="60"/>
                </a:lnTo>
                <a:lnTo>
                  <a:pt x="73" y="69"/>
                </a:lnTo>
                <a:lnTo>
                  <a:pt x="63" y="63"/>
                </a:lnTo>
                <a:close/>
              </a:path>
            </a:pathLst>
          </a:custGeom>
          <a:ln w="3175" cmpd="sng">
            <a:noFill/>
            <a:prstDash val="solid"/>
            <a:round/>
            <a:headEnd type="none" w="med" len="med"/>
            <a:tailEnd type="none" w="med" len="med"/>
          </a:ln>
          <a:effectLst/>
        </p:spPr>
        <p:txBody>
          <a:bodyPr/>
          <a:lstStyle/>
          <a:p>
            <a:endParaRPr lang="en-US"/>
          </a:p>
        </p:txBody>
      </p:sp>
      <p:grpSp>
        <p:nvGrpSpPr>
          <p:cNvPr id="213017" name="Group 25"/>
          <p:cNvGrpSpPr>
            <a:grpSpLocks/>
          </p:cNvGrpSpPr>
          <p:nvPr/>
        </p:nvGrpSpPr>
        <p:grpSpPr bwMode="auto">
          <a:xfrm>
            <a:off x="1811338" y="4006850"/>
            <a:ext cx="679450" cy="679450"/>
            <a:chOff x="1942" y="1136"/>
            <a:chExt cx="428" cy="428"/>
          </a:xfrm>
        </p:grpSpPr>
        <p:sp>
          <p:nvSpPr>
            <p:cNvPr id="213018" name="Oval 26"/>
            <p:cNvSpPr>
              <a:spLocks noChangeArrowheads="1"/>
            </p:cNvSpPr>
            <p:nvPr/>
          </p:nvSpPr>
          <p:spPr bwMode="auto">
            <a:xfrm>
              <a:off x="2037" y="1222"/>
              <a:ext cx="246" cy="246"/>
            </a:xfrm>
            <a:prstGeom prst="ellipse">
              <a:avLst/>
            </a:prstGeom>
            <a:noFill/>
            <a:ln w="19050">
              <a:solidFill>
                <a:schemeClr val="tx1"/>
              </a:solidFill>
              <a:round/>
              <a:headEnd/>
              <a:tailEnd/>
            </a:ln>
            <a:effectLst/>
          </p:spPr>
          <p:txBody>
            <a:bodyPr wrap="none" anchor="ctr"/>
            <a:lstStyle/>
            <a:p>
              <a:endParaRPr lang="en-US"/>
            </a:p>
          </p:txBody>
        </p:sp>
        <p:grpSp>
          <p:nvGrpSpPr>
            <p:cNvPr id="213019" name="Group 27"/>
            <p:cNvGrpSpPr>
              <a:grpSpLocks/>
            </p:cNvGrpSpPr>
            <p:nvPr/>
          </p:nvGrpSpPr>
          <p:grpSpPr bwMode="auto">
            <a:xfrm rot="5400000">
              <a:off x="2156" y="1131"/>
              <a:ext cx="0" cy="428"/>
              <a:chOff x="1742" y="1047"/>
              <a:chExt cx="0" cy="428"/>
            </a:xfrm>
          </p:grpSpPr>
          <p:sp>
            <p:nvSpPr>
              <p:cNvPr id="213020" name="Line 28"/>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21" name="Line 29"/>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22" name="Line 30"/>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3023" name="Group 31"/>
            <p:cNvGrpSpPr>
              <a:grpSpLocks/>
            </p:cNvGrpSpPr>
            <p:nvPr/>
          </p:nvGrpSpPr>
          <p:grpSpPr bwMode="auto">
            <a:xfrm>
              <a:off x="2159" y="1136"/>
              <a:ext cx="0" cy="428"/>
              <a:chOff x="1742" y="1047"/>
              <a:chExt cx="0" cy="428"/>
            </a:xfrm>
          </p:grpSpPr>
          <p:sp>
            <p:nvSpPr>
              <p:cNvPr id="213024" name="Line 32"/>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25" name="Line 33"/>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26" name="Line 34"/>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sp>
        <p:nvSpPr>
          <p:cNvPr id="213027" name="Oval 35"/>
          <p:cNvSpPr>
            <a:spLocks noChangeArrowheads="1"/>
          </p:cNvSpPr>
          <p:nvPr/>
        </p:nvSpPr>
        <p:spPr bwMode="auto">
          <a:xfrm>
            <a:off x="3054350" y="4143375"/>
            <a:ext cx="390525" cy="390525"/>
          </a:xfrm>
          <a:prstGeom prst="ellipse">
            <a:avLst/>
          </a:prstGeom>
          <a:noFill/>
          <a:ln w="19050">
            <a:solidFill>
              <a:schemeClr val="tx1"/>
            </a:solidFill>
            <a:round/>
            <a:headEnd/>
            <a:tailEnd/>
          </a:ln>
          <a:effectLst/>
        </p:spPr>
        <p:txBody>
          <a:bodyPr wrap="none" anchor="ctr"/>
          <a:lstStyle/>
          <a:p>
            <a:endParaRPr lang="en-US"/>
          </a:p>
        </p:txBody>
      </p:sp>
      <p:grpSp>
        <p:nvGrpSpPr>
          <p:cNvPr id="213028" name="Group 36"/>
          <p:cNvGrpSpPr>
            <a:grpSpLocks/>
          </p:cNvGrpSpPr>
          <p:nvPr/>
        </p:nvGrpSpPr>
        <p:grpSpPr bwMode="auto">
          <a:xfrm rot="5400000">
            <a:off x="3243263" y="3998913"/>
            <a:ext cx="0" cy="679450"/>
            <a:chOff x="1742" y="1047"/>
            <a:chExt cx="0" cy="428"/>
          </a:xfrm>
        </p:grpSpPr>
        <p:sp>
          <p:nvSpPr>
            <p:cNvPr id="213029" name="Line 37"/>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30" name="Line 38"/>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31" name="Line 39"/>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3032" name="Group 40"/>
          <p:cNvGrpSpPr>
            <a:grpSpLocks/>
          </p:cNvGrpSpPr>
          <p:nvPr/>
        </p:nvGrpSpPr>
        <p:grpSpPr bwMode="auto">
          <a:xfrm>
            <a:off x="3248025" y="4006850"/>
            <a:ext cx="0" cy="679450"/>
            <a:chOff x="1742" y="1047"/>
            <a:chExt cx="0" cy="428"/>
          </a:xfrm>
        </p:grpSpPr>
        <p:sp>
          <p:nvSpPr>
            <p:cNvPr id="213033" name="Line 41"/>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34" name="Line 42"/>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35" name="Line 43"/>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3036" name="Line 44"/>
          <p:cNvSpPr>
            <a:spLocks noChangeShapeType="1"/>
          </p:cNvSpPr>
          <p:nvPr/>
        </p:nvSpPr>
        <p:spPr bwMode="auto">
          <a:xfrm flipV="1">
            <a:off x="3044825" y="2030413"/>
            <a:ext cx="0" cy="287337"/>
          </a:xfrm>
          <a:prstGeom prst="line">
            <a:avLst/>
          </a:prstGeom>
          <a:noFill/>
          <a:ln w="19050">
            <a:solidFill>
              <a:schemeClr val="tx1"/>
            </a:solidFill>
            <a:round/>
            <a:headEnd/>
            <a:tailEnd/>
          </a:ln>
          <a:effectLst/>
        </p:spPr>
        <p:txBody>
          <a:bodyPr/>
          <a:lstStyle/>
          <a:p>
            <a:endParaRPr lang="en-US"/>
          </a:p>
        </p:txBody>
      </p:sp>
      <p:sp>
        <p:nvSpPr>
          <p:cNvPr id="213037" name="Line 45"/>
          <p:cNvSpPr>
            <a:spLocks noChangeShapeType="1"/>
          </p:cNvSpPr>
          <p:nvPr/>
        </p:nvSpPr>
        <p:spPr bwMode="auto">
          <a:xfrm flipV="1">
            <a:off x="2363788" y="2038350"/>
            <a:ext cx="0" cy="279400"/>
          </a:xfrm>
          <a:prstGeom prst="line">
            <a:avLst/>
          </a:prstGeom>
          <a:noFill/>
          <a:ln w="19050">
            <a:solidFill>
              <a:schemeClr val="tx1"/>
            </a:solidFill>
            <a:round/>
            <a:headEnd/>
            <a:tailEnd/>
          </a:ln>
          <a:effectLst/>
        </p:spPr>
        <p:txBody>
          <a:bodyPr/>
          <a:lstStyle/>
          <a:p>
            <a:endParaRPr lang="en-US"/>
          </a:p>
        </p:txBody>
      </p:sp>
      <p:sp>
        <p:nvSpPr>
          <p:cNvPr id="213038" name="Line 46"/>
          <p:cNvSpPr>
            <a:spLocks noChangeShapeType="1"/>
          </p:cNvSpPr>
          <p:nvPr/>
        </p:nvSpPr>
        <p:spPr bwMode="auto">
          <a:xfrm flipV="1">
            <a:off x="2709863" y="2027238"/>
            <a:ext cx="0" cy="290512"/>
          </a:xfrm>
          <a:prstGeom prst="line">
            <a:avLst/>
          </a:prstGeom>
          <a:noFill/>
          <a:ln w="19050">
            <a:solidFill>
              <a:schemeClr val="tx1"/>
            </a:solidFill>
            <a:round/>
            <a:headEnd/>
            <a:tailEnd/>
          </a:ln>
          <a:effectLst/>
        </p:spPr>
        <p:txBody>
          <a:bodyPr/>
          <a:lstStyle/>
          <a:p>
            <a:endParaRPr lang="en-US"/>
          </a:p>
        </p:txBody>
      </p:sp>
      <p:sp>
        <p:nvSpPr>
          <p:cNvPr id="213039" name="Line 47"/>
          <p:cNvSpPr>
            <a:spLocks noChangeShapeType="1"/>
          </p:cNvSpPr>
          <p:nvPr/>
        </p:nvSpPr>
        <p:spPr bwMode="auto">
          <a:xfrm>
            <a:off x="5708650" y="4424363"/>
            <a:ext cx="301625" cy="0"/>
          </a:xfrm>
          <a:prstGeom prst="line">
            <a:avLst/>
          </a:prstGeom>
          <a:noFill/>
          <a:ln w="6350">
            <a:solidFill>
              <a:schemeClr val="tx1"/>
            </a:solidFill>
            <a:prstDash val="lgDash"/>
            <a:round/>
            <a:headEnd/>
            <a:tailEnd/>
          </a:ln>
          <a:effectLst/>
        </p:spPr>
        <p:txBody>
          <a:bodyPr/>
          <a:lstStyle/>
          <a:p>
            <a:endParaRPr lang="en-US"/>
          </a:p>
        </p:txBody>
      </p:sp>
      <p:grpSp>
        <p:nvGrpSpPr>
          <p:cNvPr id="213040" name="Group 48"/>
          <p:cNvGrpSpPr>
            <a:grpSpLocks/>
          </p:cNvGrpSpPr>
          <p:nvPr/>
        </p:nvGrpSpPr>
        <p:grpSpPr bwMode="auto">
          <a:xfrm>
            <a:off x="2152650" y="1828800"/>
            <a:ext cx="0" cy="679450"/>
            <a:chOff x="1742" y="1047"/>
            <a:chExt cx="0" cy="428"/>
          </a:xfrm>
        </p:grpSpPr>
        <p:sp>
          <p:nvSpPr>
            <p:cNvPr id="213041" name="Line 49"/>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42" name="Line 50"/>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43" name="Line 51"/>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3044" name="Group 52"/>
          <p:cNvGrpSpPr>
            <a:grpSpLocks/>
          </p:cNvGrpSpPr>
          <p:nvPr/>
        </p:nvGrpSpPr>
        <p:grpSpPr bwMode="auto">
          <a:xfrm>
            <a:off x="3240088" y="1836738"/>
            <a:ext cx="0" cy="679450"/>
            <a:chOff x="1742" y="1047"/>
            <a:chExt cx="0" cy="428"/>
          </a:xfrm>
        </p:grpSpPr>
        <p:sp>
          <p:nvSpPr>
            <p:cNvPr id="213045" name="Line 53"/>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46" name="Line 54"/>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47" name="Line 55"/>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3048" name="Group 56"/>
          <p:cNvGrpSpPr>
            <a:grpSpLocks/>
          </p:cNvGrpSpPr>
          <p:nvPr/>
        </p:nvGrpSpPr>
        <p:grpSpPr bwMode="auto">
          <a:xfrm rot="5400000">
            <a:off x="5848350" y="3994150"/>
            <a:ext cx="0" cy="679450"/>
            <a:chOff x="1742" y="1047"/>
            <a:chExt cx="0" cy="428"/>
          </a:xfrm>
        </p:grpSpPr>
        <p:sp>
          <p:nvSpPr>
            <p:cNvPr id="213049" name="Line 57"/>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3050" name="Line 58"/>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3051" name="Line 59"/>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3052" name="Line 60"/>
          <p:cNvSpPr>
            <a:spLocks noChangeShapeType="1"/>
          </p:cNvSpPr>
          <p:nvPr/>
        </p:nvSpPr>
        <p:spPr bwMode="auto">
          <a:xfrm flipV="1">
            <a:off x="3435350" y="2027238"/>
            <a:ext cx="0" cy="290512"/>
          </a:xfrm>
          <a:prstGeom prst="line">
            <a:avLst/>
          </a:prstGeom>
          <a:noFill/>
          <a:ln w="6350">
            <a:solidFill>
              <a:schemeClr val="tx1"/>
            </a:solidFill>
            <a:prstDash val="lgDash"/>
            <a:round/>
            <a:headEnd/>
            <a:tailEnd/>
          </a:ln>
          <a:effectLst/>
        </p:spPr>
        <p:txBody>
          <a:bodyPr/>
          <a:lstStyle/>
          <a:p>
            <a:endParaRPr lang="en-US"/>
          </a:p>
        </p:txBody>
      </p:sp>
      <p:sp>
        <p:nvSpPr>
          <p:cNvPr id="213053" name="Line 61"/>
          <p:cNvSpPr>
            <a:spLocks noChangeShapeType="1"/>
          </p:cNvSpPr>
          <p:nvPr/>
        </p:nvSpPr>
        <p:spPr bwMode="auto">
          <a:xfrm flipV="1">
            <a:off x="1962150" y="2038350"/>
            <a:ext cx="0" cy="279400"/>
          </a:xfrm>
          <a:prstGeom prst="line">
            <a:avLst/>
          </a:prstGeom>
          <a:noFill/>
          <a:ln w="6350">
            <a:solidFill>
              <a:schemeClr val="tx1"/>
            </a:solidFill>
            <a:prstDash val="lgDash"/>
            <a:round/>
            <a:headEnd/>
            <a:tailEnd/>
          </a:ln>
          <a:effectLst/>
        </p:spPr>
        <p:txBody>
          <a:bodyPr/>
          <a:lstStyle/>
          <a:p>
            <a:endParaRPr lang="en-US"/>
          </a:p>
        </p:txBody>
      </p:sp>
      <p:sp>
        <p:nvSpPr>
          <p:cNvPr id="213054" name="Line 62"/>
          <p:cNvSpPr>
            <a:spLocks noChangeShapeType="1"/>
          </p:cNvSpPr>
          <p:nvPr/>
        </p:nvSpPr>
        <p:spPr bwMode="auto">
          <a:xfrm>
            <a:off x="5716588" y="4157663"/>
            <a:ext cx="293687" cy="0"/>
          </a:xfrm>
          <a:prstGeom prst="line">
            <a:avLst/>
          </a:prstGeom>
          <a:noFill/>
          <a:ln w="6350">
            <a:solidFill>
              <a:schemeClr val="tx1"/>
            </a:solidFill>
            <a:prstDash val="lgDash"/>
            <a:round/>
            <a:headEnd/>
            <a:tailEnd/>
          </a:ln>
          <a:effectLst/>
        </p:spPr>
        <p:txBody>
          <a:bodyPr/>
          <a:lstStyle/>
          <a:p>
            <a:endParaRPr lang="en-US"/>
          </a:p>
        </p:txBody>
      </p:sp>
      <p:sp>
        <p:nvSpPr>
          <p:cNvPr id="213055" name="Line 63"/>
          <p:cNvSpPr>
            <a:spLocks noChangeShapeType="1"/>
          </p:cNvSpPr>
          <p:nvPr/>
        </p:nvSpPr>
        <p:spPr bwMode="auto">
          <a:xfrm>
            <a:off x="5708650" y="4537075"/>
            <a:ext cx="301625" cy="0"/>
          </a:xfrm>
          <a:prstGeom prst="line">
            <a:avLst/>
          </a:prstGeom>
          <a:noFill/>
          <a:ln w="6350">
            <a:solidFill>
              <a:schemeClr val="tx1"/>
            </a:solidFill>
            <a:prstDash val="lgDash"/>
            <a:round/>
            <a:headEnd/>
            <a:tailEnd/>
          </a:ln>
          <a:effectLst/>
        </p:spPr>
        <p:txBody>
          <a:bodyPr/>
          <a:lstStyle/>
          <a:p>
            <a:endParaRPr lang="en-US"/>
          </a:p>
        </p:txBody>
      </p:sp>
      <p:sp>
        <p:nvSpPr>
          <p:cNvPr id="213056" name="Line 64"/>
          <p:cNvSpPr>
            <a:spLocks noChangeShapeType="1"/>
          </p:cNvSpPr>
          <p:nvPr/>
        </p:nvSpPr>
        <p:spPr bwMode="auto">
          <a:xfrm>
            <a:off x="5308600" y="4770438"/>
            <a:ext cx="0" cy="523875"/>
          </a:xfrm>
          <a:prstGeom prst="line">
            <a:avLst/>
          </a:prstGeom>
          <a:noFill/>
          <a:ln w="6350">
            <a:solidFill>
              <a:schemeClr val="tx1"/>
            </a:solidFill>
            <a:prstDash val="lgDash"/>
            <a:round/>
            <a:headEnd/>
            <a:tailEnd/>
          </a:ln>
          <a:effectLst/>
        </p:spPr>
        <p:txBody>
          <a:bodyPr/>
          <a:lstStyle/>
          <a:p>
            <a:endParaRPr lang="en-US"/>
          </a:p>
        </p:txBody>
      </p:sp>
      <p:sp>
        <p:nvSpPr>
          <p:cNvPr id="213057" name="Line 65"/>
          <p:cNvSpPr>
            <a:spLocks noChangeShapeType="1"/>
          </p:cNvSpPr>
          <p:nvPr/>
        </p:nvSpPr>
        <p:spPr bwMode="auto">
          <a:xfrm>
            <a:off x="3422650" y="4759325"/>
            <a:ext cx="0" cy="523875"/>
          </a:xfrm>
          <a:prstGeom prst="line">
            <a:avLst/>
          </a:prstGeom>
          <a:noFill/>
          <a:ln w="19050">
            <a:solidFill>
              <a:schemeClr val="tx1"/>
            </a:solidFill>
            <a:round/>
            <a:headEnd/>
            <a:tailEnd/>
          </a:ln>
          <a:effectLst/>
        </p:spPr>
        <p:txBody>
          <a:bodyPr/>
          <a:lstStyle/>
          <a:p>
            <a:endParaRPr lang="en-US"/>
          </a:p>
        </p:txBody>
      </p:sp>
      <p:sp>
        <p:nvSpPr>
          <p:cNvPr id="213058" name="Line 66"/>
          <p:cNvSpPr>
            <a:spLocks noChangeShapeType="1"/>
          </p:cNvSpPr>
          <p:nvPr/>
        </p:nvSpPr>
        <p:spPr bwMode="auto">
          <a:xfrm>
            <a:off x="1795463" y="4759325"/>
            <a:ext cx="0" cy="546100"/>
          </a:xfrm>
          <a:prstGeom prst="line">
            <a:avLst/>
          </a:prstGeom>
          <a:noFill/>
          <a:ln w="19050">
            <a:solidFill>
              <a:schemeClr val="tx1"/>
            </a:solidFill>
            <a:round/>
            <a:headEnd/>
            <a:tailEnd/>
          </a:ln>
          <a:effectLst/>
        </p:spPr>
        <p:txBody>
          <a:bodyPr/>
          <a:lstStyle/>
          <a:p>
            <a:endParaRPr lang="en-US"/>
          </a:p>
        </p:txBody>
      </p:sp>
      <p:pic>
        <p:nvPicPr>
          <p:cNvPr id="213059" name="Picture 67" descr="1-300"/>
          <p:cNvPicPr>
            <a:picLocks noChangeAspect="1" noChangeArrowheads="1"/>
          </p:cNvPicPr>
          <p:nvPr/>
        </p:nvPicPr>
        <p:blipFill>
          <a:blip r:embed="rId3">
            <a:clrChange>
              <a:clrFrom>
                <a:srgbClr val="0000FF"/>
              </a:clrFrom>
              <a:clrTo>
                <a:srgbClr val="0000FF">
                  <a:alpha val="0"/>
                </a:srgbClr>
              </a:clrTo>
            </a:clrChange>
          </a:blip>
          <a:srcRect/>
          <a:stretch>
            <a:fillRect/>
          </a:stretch>
        </p:blipFill>
        <p:spPr bwMode="auto">
          <a:xfrm>
            <a:off x="5257800" y="762000"/>
            <a:ext cx="2981325" cy="2235200"/>
          </a:xfrm>
          <a:prstGeom prst="rect">
            <a:avLst/>
          </a:prstGeom>
          <a:noFill/>
        </p:spPr>
      </p:pic>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4883150" y="3975100"/>
            <a:ext cx="1130300" cy="1206500"/>
          </a:xfrm>
          <a:prstGeom prst="rect">
            <a:avLst/>
          </a:prstGeom>
          <a:noFill/>
          <a:ln w="19050">
            <a:solidFill>
              <a:schemeClr val="tx1"/>
            </a:solidFill>
            <a:miter lim="800000"/>
            <a:headEnd/>
            <a:tailEnd/>
          </a:ln>
          <a:effectLst/>
        </p:spPr>
        <p:txBody>
          <a:bodyPr wrap="none" anchor="ctr"/>
          <a:lstStyle/>
          <a:p>
            <a:endParaRPr lang="en-US"/>
          </a:p>
        </p:txBody>
      </p:sp>
      <p:sp>
        <p:nvSpPr>
          <p:cNvPr id="214019" name="Rectangle 3"/>
          <p:cNvSpPr>
            <a:spLocks noChangeArrowheads="1"/>
          </p:cNvSpPr>
          <p:nvPr/>
        </p:nvSpPr>
        <p:spPr bwMode="auto">
          <a:xfrm>
            <a:off x="1606550" y="3975100"/>
            <a:ext cx="2273300" cy="1206500"/>
          </a:xfrm>
          <a:prstGeom prst="rect">
            <a:avLst/>
          </a:prstGeom>
          <a:noFill/>
          <a:ln w="19050">
            <a:solidFill>
              <a:schemeClr val="tx1"/>
            </a:solidFill>
            <a:miter lim="800000"/>
            <a:headEnd/>
            <a:tailEnd/>
          </a:ln>
          <a:effectLst/>
        </p:spPr>
        <p:txBody>
          <a:bodyPr wrap="none" anchor="ctr"/>
          <a:lstStyle/>
          <a:p>
            <a:endParaRPr lang="en-US"/>
          </a:p>
        </p:txBody>
      </p:sp>
      <p:sp useBgFill="1">
        <p:nvSpPr>
          <p:cNvPr id="214020" name="Rectangle 4"/>
          <p:cNvSpPr>
            <a:spLocks noChangeArrowheads="1"/>
          </p:cNvSpPr>
          <p:nvPr/>
        </p:nvSpPr>
        <p:spPr bwMode="auto">
          <a:xfrm>
            <a:off x="1828800" y="3740150"/>
            <a:ext cx="2286000" cy="1143000"/>
          </a:xfrm>
          <a:prstGeom prst="rect">
            <a:avLst/>
          </a:prstGeom>
          <a:ln w="12700">
            <a:noFill/>
            <a:miter lim="800000"/>
            <a:headEnd/>
            <a:tailEnd/>
          </a:ln>
          <a:effectLst/>
        </p:spPr>
        <p:txBody>
          <a:bodyPr wrap="none" anchor="ctr"/>
          <a:lstStyle/>
          <a:p>
            <a:endParaRPr lang="en-US"/>
          </a:p>
        </p:txBody>
      </p:sp>
      <p:sp>
        <p:nvSpPr>
          <p:cNvPr id="214021" name="Line 5"/>
          <p:cNvSpPr>
            <a:spLocks noChangeShapeType="1"/>
          </p:cNvSpPr>
          <p:nvPr/>
        </p:nvSpPr>
        <p:spPr bwMode="auto">
          <a:xfrm>
            <a:off x="1828800" y="3975100"/>
            <a:ext cx="0" cy="377825"/>
          </a:xfrm>
          <a:prstGeom prst="line">
            <a:avLst/>
          </a:prstGeom>
          <a:noFill/>
          <a:ln w="19050">
            <a:solidFill>
              <a:schemeClr val="tx1"/>
            </a:solidFill>
            <a:round/>
            <a:headEnd/>
            <a:tailEnd/>
          </a:ln>
          <a:effectLst/>
        </p:spPr>
        <p:txBody>
          <a:bodyPr wrap="none" anchor="ctr"/>
          <a:lstStyle/>
          <a:p>
            <a:endParaRPr lang="en-US"/>
          </a:p>
        </p:txBody>
      </p:sp>
      <p:sp>
        <p:nvSpPr>
          <p:cNvPr id="214022" name="Line 6"/>
          <p:cNvSpPr>
            <a:spLocks noChangeShapeType="1"/>
          </p:cNvSpPr>
          <p:nvPr/>
        </p:nvSpPr>
        <p:spPr bwMode="auto">
          <a:xfrm>
            <a:off x="1827213" y="4349750"/>
            <a:ext cx="919162" cy="0"/>
          </a:xfrm>
          <a:prstGeom prst="line">
            <a:avLst/>
          </a:prstGeom>
          <a:noFill/>
          <a:ln w="19050">
            <a:solidFill>
              <a:schemeClr val="tx1"/>
            </a:solidFill>
            <a:round/>
            <a:headEnd/>
            <a:tailEnd/>
          </a:ln>
          <a:effectLst/>
        </p:spPr>
        <p:txBody>
          <a:bodyPr wrap="none" anchor="ctr"/>
          <a:lstStyle/>
          <a:p>
            <a:endParaRPr lang="en-US"/>
          </a:p>
        </p:txBody>
      </p:sp>
      <p:sp>
        <p:nvSpPr>
          <p:cNvPr id="214023" name="Line 7"/>
          <p:cNvSpPr>
            <a:spLocks noChangeShapeType="1"/>
          </p:cNvSpPr>
          <p:nvPr/>
        </p:nvSpPr>
        <p:spPr bwMode="auto">
          <a:xfrm>
            <a:off x="2743200" y="4356100"/>
            <a:ext cx="0" cy="527050"/>
          </a:xfrm>
          <a:prstGeom prst="line">
            <a:avLst/>
          </a:prstGeom>
          <a:noFill/>
          <a:ln w="19050">
            <a:solidFill>
              <a:schemeClr val="tx1"/>
            </a:solidFill>
            <a:round/>
            <a:headEnd/>
            <a:tailEnd/>
          </a:ln>
          <a:effectLst/>
        </p:spPr>
        <p:txBody>
          <a:bodyPr wrap="none" anchor="ctr"/>
          <a:lstStyle/>
          <a:p>
            <a:endParaRPr lang="en-US"/>
          </a:p>
        </p:txBody>
      </p:sp>
      <p:sp>
        <p:nvSpPr>
          <p:cNvPr id="214024" name="Line 8"/>
          <p:cNvSpPr>
            <a:spLocks noChangeShapeType="1"/>
          </p:cNvSpPr>
          <p:nvPr/>
        </p:nvSpPr>
        <p:spPr bwMode="auto">
          <a:xfrm>
            <a:off x="2741613" y="4883150"/>
            <a:ext cx="1138237" cy="0"/>
          </a:xfrm>
          <a:prstGeom prst="line">
            <a:avLst/>
          </a:prstGeom>
          <a:noFill/>
          <a:ln w="19050">
            <a:solidFill>
              <a:schemeClr val="tx1"/>
            </a:solidFill>
            <a:round/>
            <a:headEnd/>
            <a:tailEnd/>
          </a:ln>
          <a:effectLst/>
        </p:spPr>
        <p:txBody>
          <a:bodyPr wrap="none" anchor="ctr"/>
          <a:lstStyle/>
          <a:p>
            <a:endParaRPr lang="en-US"/>
          </a:p>
        </p:txBody>
      </p:sp>
      <p:sp>
        <p:nvSpPr>
          <p:cNvPr id="214025" name="Rectangle 9"/>
          <p:cNvSpPr>
            <a:spLocks noChangeArrowheads="1"/>
          </p:cNvSpPr>
          <p:nvPr/>
        </p:nvSpPr>
        <p:spPr bwMode="auto">
          <a:xfrm>
            <a:off x="1606550" y="1917700"/>
            <a:ext cx="2273300" cy="1130300"/>
          </a:xfrm>
          <a:prstGeom prst="rect">
            <a:avLst/>
          </a:prstGeom>
          <a:noFill/>
          <a:ln w="19050">
            <a:solidFill>
              <a:schemeClr val="tx1"/>
            </a:solidFill>
            <a:miter lim="800000"/>
            <a:headEnd/>
            <a:tailEnd/>
          </a:ln>
          <a:effectLst/>
        </p:spPr>
        <p:txBody>
          <a:bodyPr wrap="none" anchor="ctr"/>
          <a:lstStyle/>
          <a:p>
            <a:endParaRPr lang="en-US"/>
          </a:p>
        </p:txBody>
      </p:sp>
      <p:sp useBgFill="1">
        <p:nvSpPr>
          <p:cNvPr id="214026" name="Rectangle 10"/>
          <p:cNvSpPr>
            <a:spLocks noChangeArrowheads="1"/>
          </p:cNvSpPr>
          <p:nvPr/>
        </p:nvSpPr>
        <p:spPr bwMode="auto">
          <a:xfrm>
            <a:off x="2133600" y="2368550"/>
            <a:ext cx="1905000" cy="838200"/>
          </a:xfrm>
          <a:prstGeom prst="rect">
            <a:avLst/>
          </a:prstGeom>
          <a:ln w="12700">
            <a:noFill/>
            <a:miter lim="800000"/>
            <a:headEnd/>
            <a:tailEnd/>
          </a:ln>
          <a:effectLst/>
        </p:spPr>
        <p:txBody>
          <a:bodyPr wrap="none" anchor="ctr"/>
          <a:lstStyle/>
          <a:p>
            <a:endParaRPr lang="en-US"/>
          </a:p>
        </p:txBody>
      </p:sp>
      <p:sp>
        <p:nvSpPr>
          <p:cNvPr id="214027" name="Line 11"/>
          <p:cNvSpPr>
            <a:spLocks noChangeShapeType="1"/>
          </p:cNvSpPr>
          <p:nvPr/>
        </p:nvSpPr>
        <p:spPr bwMode="auto">
          <a:xfrm flipV="1">
            <a:off x="2133600" y="2676525"/>
            <a:ext cx="0" cy="377825"/>
          </a:xfrm>
          <a:prstGeom prst="line">
            <a:avLst/>
          </a:prstGeom>
          <a:noFill/>
          <a:ln w="19050">
            <a:solidFill>
              <a:schemeClr val="tx1"/>
            </a:solidFill>
            <a:round/>
            <a:headEnd/>
            <a:tailEnd/>
          </a:ln>
          <a:effectLst/>
        </p:spPr>
        <p:txBody>
          <a:bodyPr wrap="none" anchor="ctr"/>
          <a:lstStyle/>
          <a:p>
            <a:endParaRPr lang="en-US"/>
          </a:p>
        </p:txBody>
      </p:sp>
      <p:sp>
        <p:nvSpPr>
          <p:cNvPr id="214028" name="Line 12"/>
          <p:cNvSpPr>
            <a:spLocks noChangeShapeType="1"/>
          </p:cNvSpPr>
          <p:nvPr/>
        </p:nvSpPr>
        <p:spPr bwMode="auto">
          <a:xfrm>
            <a:off x="2139950" y="2673350"/>
            <a:ext cx="588963" cy="0"/>
          </a:xfrm>
          <a:prstGeom prst="line">
            <a:avLst/>
          </a:prstGeom>
          <a:noFill/>
          <a:ln w="19050">
            <a:solidFill>
              <a:schemeClr val="tx1"/>
            </a:solidFill>
            <a:round/>
            <a:headEnd/>
            <a:tailEnd/>
          </a:ln>
          <a:effectLst/>
        </p:spPr>
        <p:txBody>
          <a:bodyPr wrap="none" anchor="ctr"/>
          <a:lstStyle/>
          <a:p>
            <a:endParaRPr lang="en-US"/>
          </a:p>
        </p:txBody>
      </p:sp>
      <p:sp>
        <p:nvSpPr>
          <p:cNvPr id="214029" name="Line 13"/>
          <p:cNvSpPr>
            <a:spLocks noChangeShapeType="1"/>
          </p:cNvSpPr>
          <p:nvPr/>
        </p:nvSpPr>
        <p:spPr bwMode="auto">
          <a:xfrm flipV="1">
            <a:off x="2738438" y="2370138"/>
            <a:ext cx="233362" cy="287337"/>
          </a:xfrm>
          <a:prstGeom prst="line">
            <a:avLst/>
          </a:prstGeom>
          <a:noFill/>
          <a:ln w="19050">
            <a:solidFill>
              <a:schemeClr val="tx1"/>
            </a:solidFill>
            <a:round/>
            <a:headEnd/>
            <a:tailEnd/>
          </a:ln>
          <a:effectLst/>
        </p:spPr>
        <p:txBody>
          <a:bodyPr wrap="none" anchor="ctr"/>
          <a:lstStyle/>
          <a:p>
            <a:endParaRPr lang="en-US"/>
          </a:p>
        </p:txBody>
      </p:sp>
      <p:sp>
        <p:nvSpPr>
          <p:cNvPr id="214030" name="Line 14"/>
          <p:cNvSpPr>
            <a:spLocks noChangeShapeType="1"/>
          </p:cNvSpPr>
          <p:nvPr/>
        </p:nvSpPr>
        <p:spPr bwMode="auto">
          <a:xfrm>
            <a:off x="2967038" y="2368550"/>
            <a:ext cx="687387" cy="0"/>
          </a:xfrm>
          <a:prstGeom prst="line">
            <a:avLst/>
          </a:prstGeom>
          <a:noFill/>
          <a:ln w="19050">
            <a:solidFill>
              <a:schemeClr val="tx1"/>
            </a:solidFill>
            <a:round/>
            <a:headEnd/>
            <a:tailEnd/>
          </a:ln>
          <a:effectLst/>
        </p:spPr>
        <p:txBody>
          <a:bodyPr wrap="none" anchor="ctr"/>
          <a:lstStyle/>
          <a:p>
            <a:endParaRPr lang="en-US"/>
          </a:p>
        </p:txBody>
      </p:sp>
      <p:sp>
        <p:nvSpPr>
          <p:cNvPr id="214031" name="Arc 15"/>
          <p:cNvSpPr>
            <a:spLocks/>
          </p:cNvSpPr>
          <p:nvPr/>
        </p:nvSpPr>
        <p:spPr bwMode="auto">
          <a:xfrm>
            <a:off x="3654425" y="1919288"/>
            <a:ext cx="225425" cy="2206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214032" name="Arc 16"/>
          <p:cNvSpPr>
            <a:spLocks/>
          </p:cNvSpPr>
          <p:nvPr/>
        </p:nvSpPr>
        <p:spPr bwMode="auto">
          <a:xfrm flipV="1">
            <a:off x="3654425" y="2147888"/>
            <a:ext cx="225425" cy="2206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214033" name="Freeform 17"/>
          <p:cNvSpPr>
            <a:spLocks/>
          </p:cNvSpPr>
          <p:nvPr/>
        </p:nvSpPr>
        <p:spPr bwMode="auto">
          <a:xfrm>
            <a:off x="3675063" y="1781175"/>
            <a:ext cx="325437" cy="330200"/>
          </a:xfrm>
          <a:custGeom>
            <a:avLst/>
            <a:gdLst/>
            <a:ahLst/>
            <a:cxnLst>
              <a:cxn ang="0">
                <a:pos x="0" y="79"/>
              </a:cxn>
              <a:cxn ang="0">
                <a:pos x="33" y="87"/>
              </a:cxn>
              <a:cxn ang="0">
                <a:pos x="45" y="91"/>
              </a:cxn>
              <a:cxn ang="0">
                <a:pos x="108" y="118"/>
              </a:cxn>
              <a:cxn ang="0">
                <a:pos x="121" y="168"/>
              </a:cxn>
              <a:cxn ang="0">
                <a:pos x="130" y="183"/>
              </a:cxn>
              <a:cxn ang="0">
                <a:pos x="135" y="208"/>
              </a:cxn>
              <a:cxn ang="0">
                <a:pos x="205" y="180"/>
              </a:cxn>
              <a:cxn ang="0">
                <a:pos x="171" y="0"/>
              </a:cxn>
              <a:cxn ang="0">
                <a:pos x="1" y="42"/>
              </a:cxn>
              <a:cxn ang="0">
                <a:pos x="0" y="79"/>
              </a:cxn>
            </a:cxnLst>
            <a:rect l="0" t="0" r="r" b="b"/>
            <a:pathLst>
              <a:path w="205" h="208">
                <a:moveTo>
                  <a:pt x="0" y="79"/>
                </a:moveTo>
                <a:lnTo>
                  <a:pt x="33" y="87"/>
                </a:lnTo>
                <a:lnTo>
                  <a:pt x="45" y="91"/>
                </a:lnTo>
                <a:lnTo>
                  <a:pt x="108" y="118"/>
                </a:lnTo>
                <a:lnTo>
                  <a:pt x="121" y="168"/>
                </a:lnTo>
                <a:lnTo>
                  <a:pt x="130" y="183"/>
                </a:lnTo>
                <a:lnTo>
                  <a:pt x="135" y="208"/>
                </a:lnTo>
                <a:lnTo>
                  <a:pt x="205" y="180"/>
                </a:lnTo>
                <a:lnTo>
                  <a:pt x="171" y="0"/>
                </a:lnTo>
                <a:lnTo>
                  <a:pt x="1" y="42"/>
                </a:lnTo>
                <a:lnTo>
                  <a:pt x="0" y="79"/>
                </a:lnTo>
                <a:close/>
              </a:path>
            </a:pathLst>
          </a:custGeom>
          <a:ln w="3175" cap="flat" cmpd="sng">
            <a:noFill/>
            <a:prstDash val="solid"/>
            <a:round/>
            <a:headEnd type="none" w="med" len="med"/>
            <a:tailEnd type="none" w="med" len="med"/>
          </a:ln>
          <a:effectLst/>
        </p:spPr>
        <p:txBody>
          <a:bodyPr/>
          <a:lstStyle/>
          <a:p>
            <a:endParaRPr lang="en-US"/>
          </a:p>
        </p:txBody>
      </p:sp>
      <p:sp useBgFill="1">
        <p:nvSpPr>
          <p:cNvPr id="214034" name="Freeform 18"/>
          <p:cNvSpPr>
            <a:spLocks/>
          </p:cNvSpPr>
          <p:nvPr/>
        </p:nvSpPr>
        <p:spPr bwMode="auto">
          <a:xfrm>
            <a:off x="3849688" y="2176463"/>
            <a:ext cx="106362" cy="263525"/>
          </a:xfrm>
          <a:custGeom>
            <a:avLst/>
            <a:gdLst/>
            <a:ahLst/>
            <a:cxnLst>
              <a:cxn ang="0">
                <a:pos x="25" y="0"/>
              </a:cxn>
              <a:cxn ang="0">
                <a:pos x="21" y="19"/>
              </a:cxn>
              <a:cxn ang="0">
                <a:pos x="13" y="40"/>
              </a:cxn>
              <a:cxn ang="0">
                <a:pos x="1" y="69"/>
              </a:cxn>
              <a:cxn ang="0">
                <a:pos x="0" y="166"/>
              </a:cxn>
              <a:cxn ang="0">
                <a:pos x="67" y="135"/>
              </a:cxn>
              <a:cxn ang="0">
                <a:pos x="25" y="0"/>
              </a:cxn>
            </a:cxnLst>
            <a:rect l="0" t="0" r="r" b="b"/>
            <a:pathLst>
              <a:path w="67" h="166">
                <a:moveTo>
                  <a:pt x="25" y="0"/>
                </a:moveTo>
                <a:lnTo>
                  <a:pt x="21" y="19"/>
                </a:lnTo>
                <a:lnTo>
                  <a:pt x="13" y="40"/>
                </a:lnTo>
                <a:lnTo>
                  <a:pt x="1" y="69"/>
                </a:lnTo>
                <a:lnTo>
                  <a:pt x="0" y="166"/>
                </a:lnTo>
                <a:lnTo>
                  <a:pt x="67" y="135"/>
                </a:lnTo>
                <a:lnTo>
                  <a:pt x="25" y="0"/>
                </a:lnTo>
                <a:close/>
              </a:path>
            </a:pathLst>
          </a:custGeom>
          <a:ln w="3175" cap="flat" cmpd="sng">
            <a:noFill/>
            <a:prstDash val="solid"/>
            <a:round/>
            <a:headEnd type="none" w="med" len="med"/>
            <a:tailEnd type="none" w="med" len="med"/>
          </a:ln>
          <a:effectLst/>
        </p:spPr>
        <p:txBody>
          <a:bodyPr/>
          <a:lstStyle/>
          <a:p>
            <a:endParaRPr lang="en-US"/>
          </a:p>
        </p:txBody>
      </p:sp>
      <p:grpSp>
        <p:nvGrpSpPr>
          <p:cNvPr id="214035" name="Group 19"/>
          <p:cNvGrpSpPr>
            <a:grpSpLocks/>
          </p:cNvGrpSpPr>
          <p:nvPr/>
        </p:nvGrpSpPr>
        <p:grpSpPr bwMode="auto">
          <a:xfrm>
            <a:off x="5784850" y="3835400"/>
            <a:ext cx="346075" cy="358775"/>
            <a:chOff x="3639" y="2118"/>
            <a:chExt cx="218" cy="226"/>
          </a:xfrm>
        </p:grpSpPr>
        <p:sp>
          <p:nvSpPr>
            <p:cNvPr id="214036" name="Arc 20"/>
            <p:cNvSpPr>
              <a:spLocks/>
            </p:cNvSpPr>
            <p:nvPr/>
          </p:nvSpPr>
          <p:spPr bwMode="auto">
            <a:xfrm>
              <a:off x="3639" y="2205"/>
              <a:ext cx="14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214037" name="Freeform 21"/>
            <p:cNvSpPr>
              <a:spLocks/>
            </p:cNvSpPr>
            <p:nvPr/>
          </p:nvSpPr>
          <p:spPr bwMode="auto">
            <a:xfrm>
              <a:off x="3652" y="2118"/>
              <a:ext cx="205" cy="208"/>
            </a:xfrm>
            <a:custGeom>
              <a:avLst/>
              <a:gdLst/>
              <a:ahLst/>
              <a:cxnLst>
                <a:cxn ang="0">
                  <a:pos x="0" y="79"/>
                </a:cxn>
                <a:cxn ang="0">
                  <a:pos x="33" y="87"/>
                </a:cxn>
                <a:cxn ang="0">
                  <a:pos x="45" y="91"/>
                </a:cxn>
                <a:cxn ang="0">
                  <a:pos x="108" y="118"/>
                </a:cxn>
                <a:cxn ang="0">
                  <a:pos x="121" y="168"/>
                </a:cxn>
                <a:cxn ang="0">
                  <a:pos x="130" y="183"/>
                </a:cxn>
                <a:cxn ang="0">
                  <a:pos x="135" y="208"/>
                </a:cxn>
                <a:cxn ang="0">
                  <a:pos x="205" y="180"/>
                </a:cxn>
                <a:cxn ang="0">
                  <a:pos x="171" y="0"/>
                </a:cxn>
                <a:cxn ang="0">
                  <a:pos x="1" y="42"/>
                </a:cxn>
                <a:cxn ang="0">
                  <a:pos x="0" y="79"/>
                </a:cxn>
              </a:cxnLst>
              <a:rect l="0" t="0" r="r" b="b"/>
              <a:pathLst>
                <a:path w="205" h="208">
                  <a:moveTo>
                    <a:pt x="0" y="79"/>
                  </a:moveTo>
                  <a:lnTo>
                    <a:pt x="33" y="87"/>
                  </a:lnTo>
                  <a:lnTo>
                    <a:pt x="45" y="91"/>
                  </a:lnTo>
                  <a:lnTo>
                    <a:pt x="108" y="118"/>
                  </a:lnTo>
                  <a:lnTo>
                    <a:pt x="121" y="168"/>
                  </a:lnTo>
                  <a:lnTo>
                    <a:pt x="130" y="183"/>
                  </a:lnTo>
                  <a:lnTo>
                    <a:pt x="135" y="208"/>
                  </a:lnTo>
                  <a:lnTo>
                    <a:pt x="205" y="180"/>
                  </a:lnTo>
                  <a:lnTo>
                    <a:pt x="171" y="0"/>
                  </a:lnTo>
                  <a:lnTo>
                    <a:pt x="1" y="42"/>
                  </a:lnTo>
                  <a:lnTo>
                    <a:pt x="0" y="79"/>
                  </a:lnTo>
                  <a:close/>
                </a:path>
              </a:pathLst>
            </a:custGeom>
            <a:ln w="3175" cap="flat" cmpd="sng">
              <a:noFill/>
              <a:prstDash val="solid"/>
              <a:round/>
              <a:headEnd type="none" w="med" len="med"/>
              <a:tailEnd type="none" w="med" len="med"/>
            </a:ln>
            <a:effectLst/>
          </p:spPr>
          <p:txBody>
            <a:bodyPr/>
            <a:lstStyle/>
            <a:p>
              <a:endParaRPr lang="en-US"/>
            </a:p>
          </p:txBody>
        </p:sp>
      </p:grpSp>
      <p:grpSp>
        <p:nvGrpSpPr>
          <p:cNvPr id="214038" name="Group 22"/>
          <p:cNvGrpSpPr>
            <a:grpSpLocks/>
          </p:cNvGrpSpPr>
          <p:nvPr/>
        </p:nvGrpSpPr>
        <p:grpSpPr bwMode="auto">
          <a:xfrm rot="10800000">
            <a:off x="4805363" y="3903663"/>
            <a:ext cx="307975" cy="298450"/>
            <a:chOff x="2736" y="1872"/>
            <a:chExt cx="190" cy="184"/>
          </a:xfrm>
        </p:grpSpPr>
        <p:sp>
          <p:nvSpPr>
            <p:cNvPr id="214039" name="Arc 23"/>
            <p:cNvSpPr>
              <a:spLocks/>
            </p:cNvSpPr>
            <p:nvPr/>
          </p:nvSpPr>
          <p:spPr bwMode="auto">
            <a:xfrm flipV="1">
              <a:off x="2736" y="1872"/>
              <a:ext cx="142" cy="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useBgFill="1">
          <p:nvSpPr>
            <p:cNvPr id="214040" name="Freeform 24"/>
            <p:cNvSpPr>
              <a:spLocks/>
            </p:cNvSpPr>
            <p:nvPr/>
          </p:nvSpPr>
          <p:spPr bwMode="auto">
            <a:xfrm>
              <a:off x="2859" y="1890"/>
              <a:ext cx="67" cy="166"/>
            </a:xfrm>
            <a:custGeom>
              <a:avLst/>
              <a:gdLst/>
              <a:ahLst/>
              <a:cxnLst>
                <a:cxn ang="0">
                  <a:pos x="25" y="0"/>
                </a:cxn>
                <a:cxn ang="0">
                  <a:pos x="21" y="19"/>
                </a:cxn>
                <a:cxn ang="0">
                  <a:pos x="13" y="40"/>
                </a:cxn>
                <a:cxn ang="0">
                  <a:pos x="1" y="69"/>
                </a:cxn>
                <a:cxn ang="0">
                  <a:pos x="0" y="166"/>
                </a:cxn>
                <a:cxn ang="0">
                  <a:pos x="67" y="135"/>
                </a:cxn>
                <a:cxn ang="0">
                  <a:pos x="25" y="0"/>
                </a:cxn>
              </a:cxnLst>
              <a:rect l="0" t="0" r="r" b="b"/>
              <a:pathLst>
                <a:path w="67" h="166">
                  <a:moveTo>
                    <a:pt x="25" y="0"/>
                  </a:moveTo>
                  <a:lnTo>
                    <a:pt x="21" y="19"/>
                  </a:lnTo>
                  <a:lnTo>
                    <a:pt x="13" y="40"/>
                  </a:lnTo>
                  <a:lnTo>
                    <a:pt x="1" y="69"/>
                  </a:lnTo>
                  <a:lnTo>
                    <a:pt x="0" y="166"/>
                  </a:lnTo>
                  <a:lnTo>
                    <a:pt x="67" y="135"/>
                  </a:lnTo>
                  <a:lnTo>
                    <a:pt x="25" y="0"/>
                  </a:lnTo>
                  <a:close/>
                </a:path>
              </a:pathLst>
            </a:custGeom>
            <a:ln w="3175" cap="flat" cmpd="sng">
              <a:noFill/>
              <a:prstDash val="solid"/>
              <a:round/>
              <a:headEnd type="none" w="med" len="med"/>
              <a:tailEnd type="none" w="med" len="med"/>
            </a:ln>
            <a:effectLst/>
          </p:spPr>
          <p:txBody>
            <a:bodyPr/>
            <a:lstStyle/>
            <a:p>
              <a:endParaRPr lang="en-US"/>
            </a:p>
          </p:txBody>
        </p:sp>
      </p:grpSp>
      <p:sp useBgFill="1">
        <p:nvSpPr>
          <p:cNvPr id="214041" name="Freeform 25"/>
          <p:cNvSpPr>
            <a:spLocks/>
          </p:cNvSpPr>
          <p:nvPr/>
        </p:nvSpPr>
        <p:spPr bwMode="auto">
          <a:xfrm>
            <a:off x="4876800" y="3849688"/>
            <a:ext cx="227013" cy="179387"/>
          </a:xfrm>
          <a:custGeom>
            <a:avLst/>
            <a:gdLst/>
            <a:ahLst/>
            <a:cxnLst>
              <a:cxn ang="0">
                <a:pos x="143" y="72"/>
              </a:cxn>
              <a:cxn ang="0">
                <a:pos x="117" y="77"/>
              </a:cxn>
              <a:cxn ang="0">
                <a:pos x="98" y="81"/>
              </a:cxn>
              <a:cxn ang="0">
                <a:pos x="89" y="86"/>
              </a:cxn>
              <a:cxn ang="0">
                <a:pos x="12" y="113"/>
              </a:cxn>
              <a:cxn ang="0">
                <a:pos x="0" y="0"/>
              </a:cxn>
              <a:cxn ang="0">
                <a:pos x="143" y="72"/>
              </a:cxn>
            </a:cxnLst>
            <a:rect l="0" t="0" r="r" b="b"/>
            <a:pathLst>
              <a:path w="143" h="113">
                <a:moveTo>
                  <a:pt x="143" y="72"/>
                </a:moveTo>
                <a:lnTo>
                  <a:pt x="117" y="77"/>
                </a:lnTo>
                <a:lnTo>
                  <a:pt x="98" y="81"/>
                </a:lnTo>
                <a:lnTo>
                  <a:pt x="89" y="86"/>
                </a:lnTo>
                <a:cubicBezTo>
                  <a:pt x="13" y="111"/>
                  <a:pt x="33" y="92"/>
                  <a:pt x="12" y="113"/>
                </a:cubicBezTo>
                <a:lnTo>
                  <a:pt x="0" y="0"/>
                </a:lnTo>
                <a:lnTo>
                  <a:pt x="143" y="72"/>
                </a:lnTo>
                <a:close/>
              </a:path>
            </a:pathLst>
          </a:custGeom>
          <a:ln w="3175" cap="flat" cmpd="sng">
            <a:noFill/>
            <a:prstDash val="solid"/>
            <a:round/>
            <a:headEnd type="none" w="med" len="med"/>
            <a:tailEnd type="none" w="med" len="med"/>
          </a:ln>
          <a:effectLst/>
        </p:spPr>
        <p:txBody>
          <a:bodyPr/>
          <a:lstStyle/>
          <a:p>
            <a:endParaRPr lang="en-US"/>
          </a:p>
        </p:txBody>
      </p:sp>
      <p:grpSp>
        <p:nvGrpSpPr>
          <p:cNvPr id="214042" name="Group 26"/>
          <p:cNvGrpSpPr>
            <a:grpSpLocks/>
          </p:cNvGrpSpPr>
          <p:nvPr/>
        </p:nvGrpSpPr>
        <p:grpSpPr bwMode="auto">
          <a:xfrm>
            <a:off x="2130425" y="4248150"/>
            <a:ext cx="311150" cy="1062038"/>
            <a:chOff x="1342" y="2663"/>
            <a:chExt cx="196" cy="682"/>
          </a:xfrm>
        </p:grpSpPr>
        <p:sp>
          <p:nvSpPr>
            <p:cNvPr id="214043" name="Line 27"/>
            <p:cNvSpPr>
              <a:spLocks noChangeShapeType="1"/>
            </p:cNvSpPr>
            <p:nvPr/>
          </p:nvSpPr>
          <p:spPr bwMode="auto">
            <a:xfrm>
              <a:off x="1442" y="2663"/>
              <a:ext cx="0" cy="281"/>
            </a:xfrm>
            <a:prstGeom prst="line">
              <a:avLst/>
            </a:prstGeom>
            <a:noFill/>
            <a:ln w="3175">
              <a:solidFill>
                <a:schemeClr val="tx1"/>
              </a:solidFill>
              <a:round/>
              <a:headEnd/>
              <a:tailEnd/>
            </a:ln>
            <a:effectLst/>
          </p:spPr>
          <p:txBody>
            <a:bodyPr/>
            <a:lstStyle/>
            <a:p>
              <a:endParaRPr lang="en-US"/>
            </a:p>
          </p:txBody>
        </p:sp>
        <p:sp>
          <p:nvSpPr>
            <p:cNvPr id="214044" name="Line 28"/>
            <p:cNvSpPr>
              <a:spLocks noChangeShapeType="1"/>
            </p:cNvSpPr>
            <p:nvPr/>
          </p:nvSpPr>
          <p:spPr bwMode="auto">
            <a:xfrm>
              <a:off x="1442" y="2979"/>
              <a:ext cx="0" cy="42"/>
            </a:xfrm>
            <a:prstGeom prst="line">
              <a:avLst/>
            </a:prstGeom>
            <a:noFill/>
            <a:ln w="3175">
              <a:solidFill>
                <a:schemeClr val="tx1"/>
              </a:solidFill>
              <a:round/>
              <a:headEnd/>
              <a:tailEnd/>
            </a:ln>
            <a:effectLst/>
          </p:spPr>
          <p:txBody>
            <a:bodyPr/>
            <a:lstStyle/>
            <a:p>
              <a:endParaRPr lang="en-US"/>
            </a:p>
          </p:txBody>
        </p:sp>
        <p:sp>
          <p:nvSpPr>
            <p:cNvPr id="214045" name="Line 29"/>
            <p:cNvSpPr>
              <a:spLocks noChangeShapeType="1"/>
            </p:cNvSpPr>
            <p:nvPr/>
          </p:nvSpPr>
          <p:spPr bwMode="auto">
            <a:xfrm>
              <a:off x="1442" y="3057"/>
              <a:ext cx="0" cy="288"/>
            </a:xfrm>
            <a:prstGeom prst="line">
              <a:avLst/>
            </a:prstGeom>
            <a:noFill/>
            <a:ln w="3175">
              <a:solidFill>
                <a:schemeClr val="tx1"/>
              </a:solidFill>
              <a:round/>
              <a:headEnd/>
              <a:tailEnd/>
            </a:ln>
            <a:effectLst/>
          </p:spPr>
          <p:txBody>
            <a:bodyPr/>
            <a:lstStyle/>
            <a:p>
              <a:endParaRPr lang="en-US"/>
            </a:p>
          </p:txBody>
        </p:sp>
        <p:sp>
          <p:nvSpPr>
            <p:cNvPr id="214046" name="Line 30"/>
            <p:cNvSpPr>
              <a:spLocks noChangeShapeType="1"/>
            </p:cNvSpPr>
            <p:nvPr/>
          </p:nvSpPr>
          <p:spPr bwMode="auto">
            <a:xfrm>
              <a:off x="1342" y="2732"/>
              <a:ext cx="0" cy="534"/>
            </a:xfrm>
            <a:prstGeom prst="line">
              <a:avLst/>
            </a:prstGeom>
            <a:noFill/>
            <a:ln w="3175">
              <a:solidFill>
                <a:schemeClr val="tx1"/>
              </a:solidFill>
              <a:prstDash val="lgDash"/>
              <a:round/>
              <a:headEnd/>
              <a:tailEnd/>
            </a:ln>
            <a:effectLst/>
          </p:spPr>
          <p:txBody>
            <a:bodyPr/>
            <a:lstStyle/>
            <a:p>
              <a:endParaRPr lang="en-US"/>
            </a:p>
          </p:txBody>
        </p:sp>
        <p:sp>
          <p:nvSpPr>
            <p:cNvPr id="214047" name="Line 31"/>
            <p:cNvSpPr>
              <a:spLocks noChangeShapeType="1"/>
            </p:cNvSpPr>
            <p:nvPr/>
          </p:nvSpPr>
          <p:spPr bwMode="auto">
            <a:xfrm>
              <a:off x="1538" y="2732"/>
              <a:ext cx="0" cy="527"/>
            </a:xfrm>
            <a:prstGeom prst="line">
              <a:avLst/>
            </a:prstGeom>
            <a:noFill/>
            <a:ln w="3175">
              <a:solidFill>
                <a:schemeClr val="tx1"/>
              </a:solidFill>
              <a:prstDash val="lgDash"/>
              <a:round/>
              <a:headEnd/>
              <a:tailEnd/>
            </a:ln>
            <a:effectLst/>
          </p:spPr>
          <p:txBody>
            <a:bodyPr/>
            <a:lstStyle/>
            <a:p>
              <a:endParaRPr lang="en-US"/>
            </a:p>
          </p:txBody>
        </p:sp>
      </p:grpSp>
      <p:sp>
        <p:nvSpPr>
          <p:cNvPr id="214048" name="Line 32"/>
          <p:cNvSpPr>
            <a:spLocks noChangeShapeType="1"/>
          </p:cNvSpPr>
          <p:nvPr/>
        </p:nvSpPr>
        <p:spPr bwMode="auto">
          <a:xfrm>
            <a:off x="4873625" y="4337050"/>
            <a:ext cx="1125538" cy="0"/>
          </a:xfrm>
          <a:prstGeom prst="line">
            <a:avLst/>
          </a:prstGeom>
          <a:noFill/>
          <a:ln w="19050">
            <a:solidFill>
              <a:schemeClr val="tx1"/>
            </a:solidFill>
            <a:round/>
            <a:headEnd/>
            <a:tailEnd/>
          </a:ln>
          <a:effectLst/>
        </p:spPr>
        <p:txBody>
          <a:bodyPr/>
          <a:lstStyle/>
          <a:p>
            <a:endParaRPr lang="en-US"/>
          </a:p>
        </p:txBody>
      </p:sp>
      <p:grpSp>
        <p:nvGrpSpPr>
          <p:cNvPr id="214049" name="Group 33"/>
          <p:cNvGrpSpPr>
            <a:grpSpLocks/>
          </p:cNvGrpSpPr>
          <p:nvPr/>
        </p:nvGrpSpPr>
        <p:grpSpPr bwMode="auto">
          <a:xfrm>
            <a:off x="5472113" y="4222750"/>
            <a:ext cx="311150" cy="1082675"/>
            <a:chOff x="1342" y="2663"/>
            <a:chExt cx="196" cy="682"/>
          </a:xfrm>
        </p:grpSpPr>
        <p:sp>
          <p:nvSpPr>
            <p:cNvPr id="214050" name="Line 34"/>
            <p:cNvSpPr>
              <a:spLocks noChangeShapeType="1"/>
            </p:cNvSpPr>
            <p:nvPr/>
          </p:nvSpPr>
          <p:spPr bwMode="auto">
            <a:xfrm>
              <a:off x="1442" y="2663"/>
              <a:ext cx="0" cy="281"/>
            </a:xfrm>
            <a:prstGeom prst="line">
              <a:avLst/>
            </a:prstGeom>
            <a:noFill/>
            <a:ln w="3175">
              <a:solidFill>
                <a:schemeClr val="tx1"/>
              </a:solidFill>
              <a:round/>
              <a:headEnd/>
              <a:tailEnd/>
            </a:ln>
            <a:effectLst/>
          </p:spPr>
          <p:txBody>
            <a:bodyPr/>
            <a:lstStyle/>
            <a:p>
              <a:endParaRPr lang="en-US"/>
            </a:p>
          </p:txBody>
        </p:sp>
        <p:sp>
          <p:nvSpPr>
            <p:cNvPr id="214051" name="Line 35"/>
            <p:cNvSpPr>
              <a:spLocks noChangeShapeType="1"/>
            </p:cNvSpPr>
            <p:nvPr/>
          </p:nvSpPr>
          <p:spPr bwMode="auto">
            <a:xfrm>
              <a:off x="1442" y="2979"/>
              <a:ext cx="0" cy="42"/>
            </a:xfrm>
            <a:prstGeom prst="line">
              <a:avLst/>
            </a:prstGeom>
            <a:noFill/>
            <a:ln w="3175">
              <a:solidFill>
                <a:schemeClr val="tx1"/>
              </a:solidFill>
              <a:round/>
              <a:headEnd/>
              <a:tailEnd/>
            </a:ln>
            <a:effectLst/>
          </p:spPr>
          <p:txBody>
            <a:bodyPr/>
            <a:lstStyle/>
            <a:p>
              <a:endParaRPr lang="en-US"/>
            </a:p>
          </p:txBody>
        </p:sp>
        <p:sp>
          <p:nvSpPr>
            <p:cNvPr id="214052" name="Line 36"/>
            <p:cNvSpPr>
              <a:spLocks noChangeShapeType="1"/>
            </p:cNvSpPr>
            <p:nvPr/>
          </p:nvSpPr>
          <p:spPr bwMode="auto">
            <a:xfrm>
              <a:off x="1442" y="3057"/>
              <a:ext cx="0" cy="288"/>
            </a:xfrm>
            <a:prstGeom prst="line">
              <a:avLst/>
            </a:prstGeom>
            <a:noFill/>
            <a:ln w="3175">
              <a:solidFill>
                <a:schemeClr val="tx1"/>
              </a:solidFill>
              <a:round/>
              <a:headEnd/>
              <a:tailEnd/>
            </a:ln>
            <a:effectLst/>
          </p:spPr>
          <p:txBody>
            <a:bodyPr/>
            <a:lstStyle/>
            <a:p>
              <a:endParaRPr lang="en-US"/>
            </a:p>
          </p:txBody>
        </p:sp>
        <p:sp>
          <p:nvSpPr>
            <p:cNvPr id="214053" name="Line 37"/>
            <p:cNvSpPr>
              <a:spLocks noChangeShapeType="1"/>
            </p:cNvSpPr>
            <p:nvPr/>
          </p:nvSpPr>
          <p:spPr bwMode="auto">
            <a:xfrm>
              <a:off x="1342" y="2732"/>
              <a:ext cx="0" cy="534"/>
            </a:xfrm>
            <a:prstGeom prst="line">
              <a:avLst/>
            </a:prstGeom>
            <a:noFill/>
            <a:ln w="3175">
              <a:solidFill>
                <a:schemeClr val="tx1"/>
              </a:solidFill>
              <a:prstDash val="lgDash"/>
              <a:round/>
              <a:headEnd/>
              <a:tailEnd/>
            </a:ln>
            <a:effectLst/>
          </p:spPr>
          <p:txBody>
            <a:bodyPr/>
            <a:lstStyle/>
            <a:p>
              <a:endParaRPr lang="en-US"/>
            </a:p>
          </p:txBody>
        </p:sp>
        <p:sp>
          <p:nvSpPr>
            <p:cNvPr id="214054" name="Line 38"/>
            <p:cNvSpPr>
              <a:spLocks noChangeShapeType="1"/>
            </p:cNvSpPr>
            <p:nvPr/>
          </p:nvSpPr>
          <p:spPr bwMode="auto">
            <a:xfrm>
              <a:off x="1538" y="2732"/>
              <a:ext cx="0" cy="527"/>
            </a:xfrm>
            <a:prstGeom prst="line">
              <a:avLst/>
            </a:prstGeom>
            <a:noFill/>
            <a:ln w="3175">
              <a:solidFill>
                <a:schemeClr val="tx1"/>
              </a:solidFill>
              <a:prstDash val="lgDash"/>
              <a:round/>
              <a:headEnd/>
              <a:tailEnd/>
            </a:ln>
            <a:effectLst/>
          </p:spPr>
          <p:txBody>
            <a:bodyPr/>
            <a:lstStyle/>
            <a:p>
              <a:endParaRPr lang="en-US"/>
            </a:p>
          </p:txBody>
        </p:sp>
      </p:grpSp>
      <p:sp>
        <p:nvSpPr>
          <p:cNvPr id="214055" name="Line 39"/>
          <p:cNvSpPr>
            <a:spLocks noChangeShapeType="1"/>
          </p:cNvSpPr>
          <p:nvPr/>
        </p:nvSpPr>
        <p:spPr bwMode="auto">
          <a:xfrm>
            <a:off x="2130425" y="4351338"/>
            <a:ext cx="0" cy="833437"/>
          </a:xfrm>
          <a:prstGeom prst="line">
            <a:avLst/>
          </a:prstGeom>
          <a:noFill/>
          <a:ln w="19050">
            <a:solidFill>
              <a:schemeClr val="tx1"/>
            </a:solidFill>
            <a:round/>
            <a:headEnd/>
            <a:tailEnd/>
          </a:ln>
          <a:effectLst/>
        </p:spPr>
        <p:txBody>
          <a:bodyPr/>
          <a:lstStyle/>
          <a:p>
            <a:endParaRPr lang="en-US"/>
          </a:p>
        </p:txBody>
      </p:sp>
      <p:sp>
        <p:nvSpPr>
          <p:cNvPr id="214056" name="Line 40"/>
          <p:cNvSpPr>
            <a:spLocks noChangeShapeType="1"/>
          </p:cNvSpPr>
          <p:nvPr/>
        </p:nvSpPr>
        <p:spPr bwMode="auto">
          <a:xfrm flipV="1">
            <a:off x="1828800" y="1917700"/>
            <a:ext cx="0" cy="1116013"/>
          </a:xfrm>
          <a:prstGeom prst="line">
            <a:avLst/>
          </a:prstGeom>
          <a:noFill/>
          <a:ln w="19050">
            <a:solidFill>
              <a:schemeClr val="tx1"/>
            </a:solidFill>
            <a:round/>
            <a:headEnd/>
            <a:tailEnd/>
          </a:ln>
          <a:effectLst/>
        </p:spPr>
        <p:txBody>
          <a:bodyPr/>
          <a:lstStyle/>
          <a:p>
            <a:endParaRPr lang="en-US"/>
          </a:p>
        </p:txBody>
      </p:sp>
      <p:sp>
        <p:nvSpPr>
          <p:cNvPr id="214057" name="Line 41"/>
          <p:cNvSpPr>
            <a:spLocks noChangeShapeType="1"/>
          </p:cNvSpPr>
          <p:nvPr/>
        </p:nvSpPr>
        <p:spPr bwMode="auto">
          <a:xfrm>
            <a:off x="2965450" y="4887913"/>
            <a:ext cx="0" cy="288925"/>
          </a:xfrm>
          <a:prstGeom prst="line">
            <a:avLst/>
          </a:prstGeom>
          <a:noFill/>
          <a:ln w="19050">
            <a:solidFill>
              <a:schemeClr val="tx1"/>
            </a:solidFill>
            <a:round/>
            <a:headEnd/>
            <a:tailEnd/>
          </a:ln>
          <a:effectLst/>
        </p:spPr>
        <p:txBody>
          <a:bodyPr/>
          <a:lstStyle/>
          <a:p>
            <a:endParaRPr lang="en-US"/>
          </a:p>
        </p:txBody>
      </p:sp>
      <p:sp>
        <p:nvSpPr>
          <p:cNvPr id="214058" name="Line 42"/>
          <p:cNvSpPr>
            <a:spLocks noChangeShapeType="1"/>
          </p:cNvSpPr>
          <p:nvPr/>
        </p:nvSpPr>
        <p:spPr bwMode="auto">
          <a:xfrm>
            <a:off x="5238750" y="4884738"/>
            <a:ext cx="771525" cy="0"/>
          </a:xfrm>
          <a:prstGeom prst="line">
            <a:avLst/>
          </a:prstGeom>
          <a:noFill/>
          <a:ln w="19050">
            <a:solidFill>
              <a:schemeClr val="tx1"/>
            </a:solidFill>
            <a:round/>
            <a:headEnd/>
            <a:tailEnd/>
          </a:ln>
          <a:effectLst/>
        </p:spPr>
        <p:txBody>
          <a:bodyPr/>
          <a:lstStyle/>
          <a:p>
            <a:endParaRPr lang="en-US"/>
          </a:p>
        </p:txBody>
      </p:sp>
      <p:sp>
        <p:nvSpPr>
          <p:cNvPr id="214059" name="Line 43"/>
          <p:cNvSpPr>
            <a:spLocks noChangeShapeType="1"/>
          </p:cNvSpPr>
          <p:nvPr/>
        </p:nvSpPr>
        <p:spPr bwMode="auto">
          <a:xfrm>
            <a:off x="2724150" y="1919288"/>
            <a:ext cx="0" cy="752475"/>
          </a:xfrm>
          <a:prstGeom prst="line">
            <a:avLst/>
          </a:prstGeom>
          <a:noFill/>
          <a:ln w="19050">
            <a:solidFill>
              <a:schemeClr val="tx1"/>
            </a:solidFill>
            <a:round/>
            <a:headEnd/>
            <a:tailEnd/>
          </a:ln>
          <a:effectLst/>
        </p:spPr>
        <p:txBody>
          <a:bodyPr/>
          <a:lstStyle/>
          <a:p>
            <a:endParaRPr lang="en-US"/>
          </a:p>
        </p:txBody>
      </p:sp>
      <p:sp>
        <p:nvSpPr>
          <p:cNvPr id="214060" name="Line 44"/>
          <p:cNvSpPr>
            <a:spLocks noChangeShapeType="1"/>
          </p:cNvSpPr>
          <p:nvPr/>
        </p:nvSpPr>
        <p:spPr bwMode="auto">
          <a:xfrm>
            <a:off x="2743200" y="4884738"/>
            <a:ext cx="0" cy="300037"/>
          </a:xfrm>
          <a:prstGeom prst="line">
            <a:avLst/>
          </a:prstGeom>
          <a:noFill/>
          <a:ln w="19050">
            <a:solidFill>
              <a:schemeClr val="tx1"/>
            </a:solidFill>
            <a:round/>
            <a:headEnd/>
            <a:tailEnd/>
          </a:ln>
          <a:effectLst/>
        </p:spPr>
        <p:txBody>
          <a:bodyPr/>
          <a:lstStyle/>
          <a:p>
            <a:endParaRPr lang="en-US"/>
          </a:p>
        </p:txBody>
      </p:sp>
      <p:grpSp>
        <p:nvGrpSpPr>
          <p:cNvPr id="214061" name="Group 45"/>
          <p:cNvGrpSpPr>
            <a:grpSpLocks/>
          </p:cNvGrpSpPr>
          <p:nvPr/>
        </p:nvGrpSpPr>
        <p:grpSpPr bwMode="auto">
          <a:xfrm>
            <a:off x="2289175" y="1952625"/>
            <a:ext cx="0" cy="679450"/>
            <a:chOff x="1742" y="1047"/>
            <a:chExt cx="0" cy="428"/>
          </a:xfrm>
        </p:grpSpPr>
        <p:sp>
          <p:nvSpPr>
            <p:cNvPr id="214062" name="Line 46"/>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4063" name="Line 47"/>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4064" name="Line 48"/>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sp>
        <p:nvSpPr>
          <p:cNvPr id="214065" name="Rectangle 49"/>
          <p:cNvSpPr>
            <a:spLocks noChangeArrowheads="1"/>
          </p:cNvSpPr>
          <p:nvPr/>
        </p:nvSpPr>
        <p:spPr bwMode="auto">
          <a:xfrm>
            <a:off x="733425" y="2563813"/>
            <a:ext cx="7772400" cy="3830637"/>
          </a:xfrm>
          <a:prstGeom prst="rect">
            <a:avLst/>
          </a:prstGeom>
          <a:noFill/>
          <a:ln w="12700">
            <a:noFill/>
            <a:miter lim="800000"/>
            <a:headEnd/>
            <a:tailEnd/>
          </a:ln>
          <a:effectLst/>
        </p:spPr>
        <p:txBody>
          <a:bodyPr lIns="90488" tIns="44450" rIns="90488" bIns="44450"/>
          <a:lstStyle/>
          <a:p>
            <a:pPr>
              <a:spcBef>
                <a:spcPct val="20000"/>
              </a:spcBef>
              <a:buSzPct val="100000"/>
            </a:pPr>
            <a:endParaRPr lang="en-US" sz="1200" b="0">
              <a:effectLst>
                <a:outerShdw blurRad="38100" dist="38100" dir="2700000" algn="tl">
                  <a:srgbClr val="C0C0C0"/>
                </a:outerShdw>
              </a:effectLst>
              <a:latin typeface="Times New Roman" pitchFamily="18" charset="0"/>
            </a:endParaRPr>
          </a:p>
        </p:txBody>
      </p:sp>
      <p:sp>
        <p:nvSpPr>
          <p:cNvPr id="214066" name="Line 50"/>
          <p:cNvSpPr>
            <a:spLocks noChangeShapeType="1"/>
          </p:cNvSpPr>
          <p:nvPr/>
        </p:nvSpPr>
        <p:spPr bwMode="auto">
          <a:xfrm>
            <a:off x="5251450" y="4337050"/>
            <a:ext cx="0" cy="847725"/>
          </a:xfrm>
          <a:prstGeom prst="line">
            <a:avLst/>
          </a:prstGeom>
          <a:noFill/>
          <a:ln w="19050">
            <a:solidFill>
              <a:schemeClr val="tx1"/>
            </a:solidFill>
            <a:round/>
            <a:headEnd/>
            <a:tailEnd/>
          </a:ln>
          <a:effectLst/>
        </p:spPr>
        <p:txBody>
          <a:bodyPr/>
          <a:lstStyle/>
          <a:p>
            <a:endParaRPr lang="en-US"/>
          </a:p>
        </p:txBody>
      </p:sp>
      <p:sp>
        <p:nvSpPr>
          <p:cNvPr id="214067" name="Line 51"/>
          <p:cNvSpPr>
            <a:spLocks noChangeShapeType="1"/>
          </p:cNvSpPr>
          <p:nvPr/>
        </p:nvSpPr>
        <p:spPr bwMode="auto">
          <a:xfrm>
            <a:off x="5564188" y="4884738"/>
            <a:ext cx="0" cy="300037"/>
          </a:xfrm>
          <a:prstGeom prst="line">
            <a:avLst/>
          </a:prstGeom>
          <a:noFill/>
          <a:ln w="19050">
            <a:solidFill>
              <a:schemeClr val="tx1"/>
            </a:solidFill>
            <a:round/>
            <a:headEnd/>
            <a:tailEnd/>
          </a:ln>
          <a:effectLst/>
        </p:spPr>
        <p:txBody>
          <a:bodyPr/>
          <a:lstStyle/>
          <a:p>
            <a:endParaRPr lang="en-US"/>
          </a:p>
        </p:txBody>
      </p:sp>
      <p:grpSp>
        <p:nvGrpSpPr>
          <p:cNvPr id="214069" name="Group 53"/>
          <p:cNvGrpSpPr>
            <a:grpSpLocks/>
          </p:cNvGrpSpPr>
          <p:nvPr/>
        </p:nvGrpSpPr>
        <p:grpSpPr bwMode="auto">
          <a:xfrm>
            <a:off x="1944688" y="1952625"/>
            <a:ext cx="679450" cy="679450"/>
            <a:chOff x="1141" y="2160"/>
            <a:chExt cx="428" cy="428"/>
          </a:xfrm>
        </p:grpSpPr>
        <p:sp>
          <p:nvSpPr>
            <p:cNvPr id="214070" name="Oval 54"/>
            <p:cNvSpPr>
              <a:spLocks noChangeArrowheads="1"/>
            </p:cNvSpPr>
            <p:nvPr/>
          </p:nvSpPr>
          <p:spPr bwMode="auto">
            <a:xfrm>
              <a:off x="1236" y="2246"/>
              <a:ext cx="246" cy="246"/>
            </a:xfrm>
            <a:prstGeom prst="ellipse">
              <a:avLst/>
            </a:prstGeom>
            <a:noFill/>
            <a:ln w="19050">
              <a:solidFill>
                <a:schemeClr val="tx1"/>
              </a:solidFill>
              <a:round/>
              <a:headEnd/>
              <a:tailEnd/>
            </a:ln>
            <a:effectLst/>
          </p:spPr>
          <p:txBody>
            <a:bodyPr wrap="none" anchor="ctr"/>
            <a:lstStyle/>
            <a:p>
              <a:endParaRPr lang="en-US"/>
            </a:p>
          </p:txBody>
        </p:sp>
        <p:grpSp>
          <p:nvGrpSpPr>
            <p:cNvPr id="214071" name="Group 55"/>
            <p:cNvGrpSpPr>
              <a:grpSpLocks/>
            </p:cNvGrpSpPr>
            <p:nvPr/>
          </p:nvGrpSpPr>
          <p:grpSpPr bwMode="auto">
            <a:xfrm rot="5400000">
              <a:off x="1355" y="2155"/>
              <a:ext cx="0" cy="428"/>
              <a:chOff x="1742" y="1047"/>
              <a:chExt cx="0" cy="428"/>
            </a:xfrm>
          </p:grpSpPr>
          <p:sp>
            <p:nvSpPr>
              <p:cNvPr id="214072" name="Line 56"/>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4073" name="Line 57"/>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4074" name="Line 58"/>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nvGrpSpPr>
            <p:cNvPr id="214075" name="Group 59"/>
            <p:cNvGrpSpPr>
              <a:grpSpLocks/>
            </p:cNvGrpSpPr>
            <p:nvPr/>
          </p:nvGrpSpPr>
          <p:grpSpPr bwMode="auto">
            <a:xfrm>
              <a:off x="1358" y="2160"/>
              <a:ext cx="0" cy="428"/>
              <a:chOff x="1742" y="1047"/>
              <a:chExt cx="0" cy="428"/>
            </a:xfrm>
          </p:grpSpPr>
          <p:sp>
            <p:nvSpPr>
              <p:cNvPr id="214076" name="Line 60"/>
              <p:cNvSpPr>
                <a:spLocks noChangeShapeType="1"/>
              </p:cNvSpPr>
              <p:nvPr/>
            </p:nvSpPr>
            <p:spPr bwMode="auto">
              <a:xfrm>
                <a:off x="1742" y="1047"/>
                <a:ext cx="0" cy="154"/>
              </a:xfrm>
              <a:prstGeom prst="line">
                <a:avLst/>
              </a:prstGeom>
              <a:noFill/>
              <a:ln w="3175">
                <a:solidFill>
                  <a:schemeClr val="tx1"/>
                </a:solidFill>
                <a:round/>
                <a:headEnd/>
                <a:tailEnd/>
              </a:ln>
              <a:effectLst/>
            </p:spPr>
            <p:txBody>
              <a:bodyPr/>
              <a:lstStyle/>
              <a:p>
                <a:endParaRPr lang="en-US"/>
              </a:p>
            </p:txBody>
          </p:sp>
          <p:sp>
            <p:nvSpPr>
              <p:cNvPr id="214077" name="Line 61"/>
              <p:cNvSpPr>
                <a:spLocks noChangeShapeType="1"/>
              </p:cNvSpPr>
              <p:nvPr/>
            </p:nvSpPr>
            <p:spPr bwMode="auto">
              <a:xfrm>
                <a:off x="1742" y="1236"/>
                <a:ext cx="0" cy="42"/>
              </a:xfrm>
              <a:prstGeom prst="line">
                <a:avLst/>
              </a:prstGeom>
              <a:noFill/>
              <a:ln w="3175">
                <a:solidFill>
                  <a:schemeClr val="tx1"/>
                </a:solidFill>
                <a:round/>
                <a:headEnd/>
                <a:tailEnd/>
              </a:ln>
              <a:effectLst/>
            </p:spPr>
            <p:txBody>
              <a:bodyPr/>
              <a:lstStyle/>
              <a:p>
                <a:endParaRPr lang="en-US"/>
              </a:p>
            </p:txBody>
          </p:sp>
          <p:sp>
            <p:nvSpPr>
              <p:cNvPr id="214078" name="Line 62"/>
              <p:cNvSpPr>
                <a:spLocks noChangeShapeType="1"/>
              </p:cNvSpPr>
              <p:nvPr/>
            </p:nvSpPr>
            <p:spPr bwMode="auto">
              <a:xfrm>
                <a:off x="1742" y="1314"/>
                <a:ext cx="0" cy="161"/>
              </a:xfrm>
              <a:prstGeom prst="line">
                <a:avLst/>
              </a:prstGeom>
              <a:noFill/>
              <a:ln w="3175">
                <a:solidFill>
                  <a:schemeClr val="tx1"/>
                </a:solidFill>
                <a:round/>
                <a:headEnd/>
                <a:tailEnd/>
              </a:ln>
              <a:effectLst/>
            </p:spPr>
            <p:txBody>
              <a:bodyPr/>
              <a:lstStyle/>
              <a:p>
                <a:endParaRPr lang="en-US"/>
              </a:p>
            </p:txBody>
          </p:sp>
        </p:grpSp>
      </p:grpSp>
      <p:pic>
        <p:nvPicPr>
          <p:cNvPr id="214079" name="Picture 63" descr="1-312"/>
          <p:cNvPicPr>
            <a:picLocks noChangeAspect="1" noChangeArrowheads="1"/>
          </p:cNvPicPr>
          <p:nvPr/>
        </p:nvPicPr>
        <p:blipFill>
          <a:blip r:embed="rId3">
            <a:clrChange>
              <a:clrFrom>
                <a:srgbClr val="0000FF"/>
              </a:clrFrom>
              <a:clrTo>
                <a:srgbClr val="0000FF">
                  <a:alpha val="0"/>
                </a:srgbClr>
              </a:clrTo>
            </a:clrChange>
            <a:lum bright="6000"/>
          </a:blip>
          <a:srcRect/>
          <a:stretch>
            <a:fillRect/>
          </a:stretch>
        </p:blipFill>
        <p:spPr bwMode="auto">
          <a:xfrm>
            <a:off x="5334000" y="914400"/>
            <a:ext cx="2762250" cy="2070100"/>
          </a:xfrm>
          <a:prstGeom prst="rect">
            <a:avLst/>
          </a:prstGeom>
          <a:noFill/>
        </p:spPr>
      </p:pic>
    </p:spTree>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Rectangle 4"/>
          <p:cNvSpPr>
            <a:spLocks noGrp="1" noChangeArrowheads="1"/>
          </p:cNvSpPr>
          <p:nvPr>
            <p:ph type="title"/>
          </p:nvPr>
        </p:nvSpPr>
        <p:spPr bwMode="auto">
          <a:xfrm>
            <a:off x="685800" y="881063"/>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dirty="0" smtClean="0">
                <a:solidFill>
                  <a:schemeClr val="tx2"/>
                </a:solidFill>
              </a:rPr>
              <a:t>2. Coordinate </a:t>
            </a:r>
            <a:r>
              <a:rPr lang="en-US" dirty="0">
                <a:solidFill>
                  <a:schemeClr val="tx2"/>
                </a:solidFill>
              </a:rPr>
              <a:t>Dimensioning and </a:t>
            </a:r>
            <a:r>
              <a:rPr lang="en-US" dirty="0" err="1" smtClean="0">
                <a:solidFill>
                  <a:schemeClr val="tx2"/>
                </a:solidFill>
              </a:rPr>
              <a:t>Tolerancing</a:t>
            </a:r>
            <a:r>
              <a:rPr lang="en-US" dirty="0" smtClean="0">
                <a:solidFill>
                  <a:schemeClr val="tx2"/>
                </a:solidFill>
              </a:rPr>
              <a:t> Standards</a:t>
            </a:r>
            <a:endParaRPr lang="en-US" dirty="0">
              <a:solidFill>
                <a:schemeClr val="tx2"/>
              </a:solidFill>
            </a:endParaRPr>
          </a:p>
        </p:txBody>
      </p:sp>
      <p:sp>
        <p:nvSpPr>
          <p:cNvPr id="284678" name="Text Box 6"/>
          <p:cNvSpPr txBox="1">
            <a:spLocks noChangeArrowheads="1"/>
          </p:cNvSpPr>
          <p:nvPr/>
        </p:nvSpPr>
        <p:spPr bwMode="auto">
          <a:xfrm>
            <a:off x="914400" y="2633663"/>
            <a:ext cx="7086600" cy="3293209"/>
          </a:xfrm>
          <a:prstGeom prst="rect">
            <a:avLst/>
          </a:prstGeom>
          <a:noFill/>
          <a:ln w="12700">
            <a:noFill/>
            <a:miter lim="800000"/>
            <a:headEnd/>
            <a:tailEnd/>
          </a:ln>
          <a:effectLst/>
        </p:spPr>
        <p:txBody>
          <a:bodyPr>
            <a:spAutoFit/>
          </a:bodyPr>
          <a:lstStyle/>
          <a:p>
            <a:pPr algn="l" rtl="0" eaLnBrk="0" fontAlgn="base" hangingPunct="0">
              <a:spcBef>
                <a:spcPct val="20000"/>
              </a:spcBef>
              <a:spcAft>
                <a:spcPct val="50000"/>
              </a:spcAft>
              <a:buSzPct val="100000"/>
            </a:pPr>
            <a:r>
              <a:rPr lang="en-US" sz="2000" kern="1200" dirty="0">
                <a:solidFill>
                  <a:srgbClr val="000000"/>
                </a:solidFill>
                <a:effectLst>
                  <a:outerShdw blurRad="38100" dist="38100" dir="2700000" algn="tl">
                    <a:srgbClr val="C0C0C0"/>
                  </a:outerShdw>
                </a:effectLst>
                <a:latin typeface="Times" pitchFamily="18" charset="0"/>
                <a:ea typeface="+mn-ea"/>
                <a:cs typeface="+mn-cs"/>
              </a:rPr>
              <a:t>The </a:t>
            </a:r>
            <a:r>
              <a:rPr lang="en-US" sz="2000" i="1" kern="1200" dirty="0">
                <a:solidFill>
                  <a:srgbClr val="000000"/>
                </a:solidFill>
                <a:effectLst>
                  <a:outerShdw blurRad="38100" dist="38100" dir="2700000" algn="tl">
                    <a:srgbClr val="C0C0C0"/>
                  </a:outerShdw>
                </a:effectLst>
                <a:latin typeface="Times" pitchFamily="18" charset="0"/>
                <a:ea typeface="+mn-ea"/>
                <a:cs typeface="+mn-cs"/>
              </a:rPr>
              <a:t>collective</a:t>
            </a:r>
            <a:r>
              <a:rPr lang="en-US" sz="2000" kern="1200" dirty="0">
                <a:solidFill>
                  <a:srgbClr val="000000"/>
                </a:solidFill>
                <a:effectLst>
                  <a:outerShdw blurRad="38100" dist="38100" dir="2700000" algn="tl">
                    <a:srgbClr val="C0C0C0"/>
                  </a:outerShdw>
                </a:effectLst>
                <a:latin typeface="Times" pitchFamily="18" charset="0"/>
                <a:ea typeface="+mn-ea"/>
                <a:cs typeface="+mn-cs"/>
              </a:rPr>
              <a:t> process of modeling, defining and describing geometric sizes and feature relationships, and providing all of the required technical information necessary to produce and inspect the part is called </a:t>
            </a:r>
            <a:r>
              <a:rPr lang="en-US" sz="2000" i="1" kern="1200" dirty="0">
                <a:solidFill>
                  <a:srgbClr val="000000"/>
                </a:solidFill>
                <a:effectLst>
                  <a:outerShdw blurRad="38100" dist="38100" dir="2700000" algn="tl">
                    <a:srgbClr val="C0C0C0"/>
                  </a:outerShdw>
                </a:effectLst>
                <a:latin typeface="Times" pitchFamily="18" charset="0"/>
                <a:ea typeface="+mn-ea"/>
                <a:cs typeface="+mn-cs"/>
              </a:rPr>
              <a:t>dimensioning and </a:t>
            </a:r>
            <a:r>
              <a:rPr lang="en-US" sz="2000" i="1" kern="1200" dirty="0" err="1">
                <a:solidFill>
                  <a:srgbClr val="000000"/>
                </a:solidFill>
                <a:effectLst>
                  <a:outerShdw blurRad="38100" dist="38100" dir="2700000" algn="tl">
                    <a:srgbClr val="C0C0C0"/>
                  </a:outerShdw>
                </a:effectLst>
                <a:latin typeface="Times" pitchFamily="18" charset="0"/>
                <a:ea typeface="+mn-ea"/>
                <a:cs typeface="+mn-cs"/>
              </a:rPr>
              <a:t>tolerancing</a:t>
            </a:r>
            <a:r>
              <a:rPr lang="en-US" sz="2000" kern="1200" dirty="0">
                <a:solidFill>
                  <a:srgbClr val="000000"/>
                </a:solidFill>
                <a:effectLst>
                  <a:outerShdw blurRad="38100" dist="38100" dir="2700000" algn="tl">
                    <a:srgbClr val="C0C0C0"/>
                  </a:outerShdw>
                </a:effectLst>
                <a:latin typeface="Times" pitchFamily="18" charset="0"/>
                <a:ea typeface="+mn-ea"/>
                <a:cs typeface="+mn-cs"/>
              </a:rPr>
              <a:t>.</a:t>
            </a:r>
          </a:p>
          <a:p>
            <a:pPr algn="l" rtl="0" eaLnBrk="0" fontAlgn="base" hangingPunct="0">
              <a:spcBef>
                <a:spcPct val="20000"/>
              </a:spcBef>
              <a:spcAft>
                <a:spcPct val="50000"/>
              </a:spcAft>
              <a:buSzPct val="100000"/>
            </a:pPr>
            <a:r>
              <a:rPr lang="en-US" sz="2000" kern="1200" dirty="0" smtClean="0">
                <a:solidFill>
                  <a:srgbClr val="000000"/>
                </a:solidFill>
                <a:effectLst>
                  <a:outerShdw blurRad="38100" dist="38100" dir="2700000" algn="tl">
                    <a:srgbClr val="C0C0C0"/>
                  </a:outerShdw>
                </a:effectLst>
                <a:latin typeface="Times" pitchFamily="18" charset="0"/>
                <a:ea typeface="+mn-ea"/>
                <a:cs typeface="+mn-cs"/>
              </a:rPr>
              <a:t>The National </a:t>
            </a:r>
            <a:r>
              <a:rPr lang="en-US" sz="2000" kern="1200" dirty="0">
                <a:solidFill>
                  <a:srgbClr val="000000"/>
                </a:solidFill>
                <a:effectLst>
                  <a:outerShdw blurRad="38100" dist="38100" dir="2700000" algn="tl">
                    <a:srgbClr val="C0C0C0"/>
                  </a:outerShdw>
                </a:effectLst>
                <a:latin typeface="Times" pitchFamily="18" charset="0"/>
                <a:ea typeface="+mn-ea"/>
                <a:cs typeface="+mn-cs"/>
              </a:rPr>
              <a:t>Standard for dimensioning and </a:t>
            </a:r>
            <a:r>
              <a:rPr lang="en-US" sz="2000" kern="1200" dirty="0" err="1">
                <a:solidFill>
                  <a:srgbClr val="000000"/>
                </a:solidFill>
                <a:effectLst>
                  <a:outerShdw blurRad="38100" dist="38100" dir="2700000" algn="tl">
                    <a:srgbClr val="C0C0C0"/>
                  </a:outerShdw>
                </a:effectLst>
                <a:latin typeface="Times" pitchFamily="18" charset="0"/>
                <a:ea typeface="+mn-ea"/>
                <a:cs typeface="+mn-cs"/>
              </a:rPr>
              <a:t>tolerancing</a:t>
            </a:r>
            <a:r>
              <a:rPr lang="en-US" sz="2000" kern="1200" dirty="0">
                <a:solidFill>
                  <a:srgbClr val="000000"/>
                </a:solidFill>
                <a:effectLst>
                  <a:outerShdw blurRad="38100" dist="38100" dir="2700000" algn="tl">
                    <a:srgbClr val="C0C0C0"/>
                  </a:outerShdw>
                </a:effectLst>
                <a:latin typeface="Times" pitchFamily="18" charset="0"/>
                <a:ea typeface="+mn-ea"/>
                <a:cs typeface="+mn-cs"/>
              </a:rPr>
              <a:t> in the United States is ASME </a:t>
            </a:r>
            <a:r>
              <a:rPr lang="en-US" sz="2000" kern="1200" dirty="0" smtClean="0">
                <a:solidFill>
                  <a:srgbClr val="000000"/>
                </a:solidFill>
                <a:effectLst>
                  <a:outerShdw blurRad="38100" dist="38100" dir="2700000" algn="tl">
                    <a:srgbClr val="C0C0C0"/>
                  </a:outerShdw>
                </a:effectLst>
                <a:latin typeface="Times" pitchFamily="18" charset="0"/>
                <a:ea typeface="+mn-ea"/>
                <a:cs typeface="+mn-cs"/>
              </a:rPr>
              <a:t>Y14.5M</a:t>
            </a:r>
            <a:endParaRPr lang="en-US" sz="2000" kern="1200" dirty="0">
              <a:solidFill>
                <a:srgbClr val="000000"/>
              </a:solidFill>
              <a:effectLst>
                <a:outerShdw blurRad="38100" dist="38100" dir="2700000" algn="tl">
                  <a:srgbClr val="C0C0C0"/>
                </a:outerShdw>
              </a:effectLst>
              <a:latin typeface="Times" pitchFamily="18" charset="0"/>
              <a:ea typeface="+mn-ea"/>
              <a:cs typeface="+mn-cs"/>
            </a:endParaRPr>
          </a:p>
          <a:p>
            <a:pPr algn="l" rtl="0" eaLnBrk="0" fontAlgn="base" hangingPunct="0">
              <a:spcBef>
                <a:spcPct val="20000"/>
              </a:spcBef>
              <a:spcAft>
                <a:spcPct val="50000"/>
              </a:spcAft>
              <a:buSzPct val="100000"/>
            </a:pPr>
            <a:endParaRPr lang="en-US" sz="2000" kern="1200" dirty="0">
              <a:solidFill>
                <a:srgbClr val="000000"/>
              </a:solidFill>
              <a:effectLst>
                <a:outerShdw blurRad="38100" dist="38100" dir="2700000" algn="tl">
                  <a:srgbClr val="C0C0C0"/>
                </a:outerShdw>
              </a:effectLst>
              <a:latin typeface="Times" pitchFamily="18" charset="0"/>
              <a:ea typeface="+mn-ea"/>
              <a:cs typeface="+mn-cs"/>
            </a:endParaRPr>
          </a:p>
          <a:p>
            <a:pPr algn="l" rtl="0" eaLnBrk="0" fontAlgn="base" hangingPunct="0">
              <a:spcBef>
                <a:spcPct val="50000"/>
              </a:spcBef>
              <a:spcAft>
                <a:spcPct val="0"/>
              </a:spcAft>
            </a:pPr>
            <a:endParaRPr lang="en-US" sz="2000" b="1" kern="1200" dirty="0">
              <a:solidFill>
                <a:srgbClr val="000000"/>
              </a:solidFill>
              <a:latin typeface="Times" pitchFamily="18" charset="0"/>
              <a:ea typeface="+mn-ea"/>
              <a:cs typeface="+mn-cs"/>
            </a:endParaRPr>
          </a:p>
        </p:txBody>
      </p:sp>
      <p:sp>
        <p:nvSpPr>
          <p:cNvPr id="284679" name="Text Box 7"/>
          <p:cNvSpPr txBox="1">
            <a:spLocks noChangeArrowheads="1"/>
          </p:cNvSpPr>
          <p:nvPr/>
        </p:nvSpPr>
        <p:spPr bwMode="auto">
          <a:xfrm>
            <a:off x="914400" y="4995863"/>
            <a:ext cx="8229600" cy="1100137"/>
          </a:xfrm>
          <a:prstGeom prst="rect">
            <a:avLst/>
          </a:prstGeom>
          <a:noFill/>
          <a:ln w="12700">
            <a:noFill/>
            <a:miter lim="800000"/>
            <a:headEnd/>
            <a:tailEnd/>
          </a:ln>
          <a:effectLst/>
        </p:spPr>
        <p:txBody>
          <a:bodyPr>
            <a:spAutoFit/>
          </a:bodyPr>
          <a:lstStyle/>
          <a:p>
            <a:pPr marL="457200" indent="-457200" algn="l" rtl="0" eaLnBrk="0" fontAlgn="base" hangingPunct="0">
              <a:spcBef>
                <a:spcPct val="0"/>
              </a:spcBef>
              <a:spcAft>
                <a:spcPct val="0"/>
              </a:spcAft>
            </a:pPr>
            <a:r>
              <a:rPr lang="en-US" sz="1600" kern="1200" dirty="0">
                <a:solidFill>
                  <a:srgbClr val="790015"/>
                </a:solidFill>
                <a:latin typeface="Arial" charset="0"/>
                <a:ea typeface="+mn-ea"/>
                <a:cs typeface="+mn-cs"/>
              </a:rPr>
              <a:t>	DRAWN IN ACCORDANCE WITH ASME Y14.5M - 1994</a:t>
            </a:r>
          </a:p>
          <a:p>
            <a:pPr marL="457200" indent="-457200" algn="l" rtl="0" eaLnBrk="0" fontAlgn="base" hangingPunct="0">
              <a:spcBef>
                <a:spcPct val="0"/>
              </a:spcBef>
              <a:spcAft>
                <a:spcPct val="0"/>
              </a:spcAft>
            </a:pPr>
            <a:r>
              <a:rPr lang="en-US" sz="1600" kern="1200" dirty="0">
                <a:solidFill>
                  <a:srgbClr val="790015"/>
                </a:solidFill>
                <a:latin typeface="Arial" charset="0"/>
                <a:ea typeface="+mn-ea"/>
                <a:cs typeface="+mn-cs"/>
              </a:rPr>
              <a:t>	REMOVE ALL BURRS AND SHARP EDGES</a:t>
            </a:r>
            <a:r>
              <a:rPr lang="en-US" kern="1200" dirty="0">
                <a:solidFill>
                  <a:srgbClr val="790015"/>
                </a:solidFill>
                <a:latin typeface="Times New Roman" pitchFamily="18" charset="0"/>
                <a:ea typeface="+mn-ea"/>
                <a:cs typeface="+mn-cs"/>
              </a:rPr>
              <a:t> </a:t>
            </a:r>
          </a:p>
          <a:p>
            <a:pPr marL="457200" indent="-457200" algn="l" rtl="0" eaLnBrk="0" fontAlgn="base" hangingPunct="0">
              <a:spcBef>
                <a:spcPct val="0"/>
              </a:spcBef>
              <a:spcAft>
                <a:spcPct val="0"/>
              </a:spcAft>
            </a:pPr>
            <a:r>
              <a:rPr lang="en-US" sz="1600" kern="1200" dirty="0">
                <a:solidFill>
                  <a:srgbClr val="790015"/>
                </a:solidFill>
                <a:latin typeface="Arial" charset="0"/>
                <a:ea typeface="+mn-ea"/>
                <a:cs typeface="+mn-cs"/>
              </a:rPr>
              <a:t>	ALL FILLETS AND ROUNDS R .06 UNLESS OTHERWISE SPECIFIED</a:t>
            </a:r>
          </a:p>
          <a:p>
            <a:pPr marL="457200" indent="-457200" algn="l" rtl="0" eaLnBrk="0" fontAlgn="base" hangingPunct="0">
              <a:spcBef>
                <a:spcPct val="0"/>
              </a:spcBef>
              <a:spcAft>
                <a:spcPct val="0"/>
              </a:spcAft>
            </a:pPr>
            <a:endParaRPr lang="en-US" sz="1600" kern="1200" dirty="0">
              <a:solidFill>
                <a:srgbClr val="790015"/>
              </a:solidFill>
              <a:latin typeface="Arial" charset="0"/>
              <a:ea typeface="+mn-ea"/>
              <a:cs typeface="+mn-cs"/>
            </a:endParaRPr>
          </a:p>
        </p:txBody>
      </p:sp>
      <p:sp>
        <p:nvSpPr>
          <p:cNvPr id="6" name="TextBox 5"/>
          <p:cNvSpPr txBox="1"/>
          <p:nvPr/>
        </p:nvSpPr>
        <p:spPr>
          <a:xfrm>
            <a:off x="838200" y="6172200"/>
            <a:ext cx="7537448" cy="369332"/>
          </a:xfrm>
          <a:prstGeom prst="rect">
            <a:avLst/>
          </a:prstGeom>
          <a:noFill/>
        </p:spPr>
        <p:txBody>
          <a:bodyPr wrap="none" rtlCol="0">
            <a:spAutoFit/>
          </a:bodyPr>
          <a:lstStyle/>
          <a:p>
            <a:r>
              <a:rPr lang="en-US" dirty="0" smtClean="0"/>
              <a:t>Geometric Dimensioning and </a:t>
            </a:r>
            <a:r>
              <a:rPr lang="en-US" dirty="0" err="1" smtClean="0"/>
              <a:t>Tolerancing</a:t>
            </a:r>
            <a:r>
              <a:rPr lang="en-US" dirty="0" smtClean="0"/>
              <a:t>  (GD&amp;T) : </a:t>
            </a:r>
            <a:r>
              <a:rPr lang="en-US" dirty="0" smtClean="0">
                <a:hlinkClick r:id="rId3"/>
              </a:rPr>
              <a:t>ASME Y14.5 - 2009 </a:t>
            </a:r>
            <a:endParaRPr lang="en-US" dirty="0"/>
          </a:p>
        </p:txBody>
      </p:sp>
      <p:sp>
        <p:nvSpPr>
          <p:cNvPr id="7" name="Rectangle 6"/>
          <p:cNvSpPr/>
          <p:nvPr/>
        </p:nvSpPr>
        <p:spPr>
          <a:xfrm>
            <a:off x="2819400" y="2069068"/>
            <a:ext cx="3978461" cy="369332"/>
          </a:xfrm>
          <a:prstGeom prst="rect">
            <a:avLst/>
          </a:prstGeom>
        </p:spPr>
        <p:txBody>
          <a:bodyPr wrap="none">
            <a:spAutoFit/>
          </a:bodyPr>
          <a:lstStyle/>
          <a:p>
            <a:r>
              <a:rPr lang="en-US" dirty="0" smtClean="0">
                <a:solidFill>
                  <a:srgbClr val="000000"/>
                </a:solidFill>
                <a:effectLst>
                  <a:outerShdw blurRad="38100" dist="38100" dir="2700000" algn="tl">
                    <a:srgbClr val="C0C0C0"/>
                  </a:outerShdw>
                </a:effectLst>
                <a:latin typeface="Times" pitchFamily="18" charset="0"/>
              </a:rPr>
              <a:t>ANSI standard - ASME Y14.5M - 1994 </a:t>
            </a:r>
            <a:endParaRPr lang="en-US" dirty="0"/>
          </a:p>
        </p:txBody>
      </p:sp>
    </p:spTree>
    <p:extLst>
      <p:ext uri="{BB962C8B-B14F-4D97-AF65-F5344CB8AC3E}">
        <p14:creationId xmlns:p14="http://schemas.microsoft.com/office/powerpoint/2010/main" val="1356992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9" name="Line 5"/>
          <p:cNvSpPr>
            <a:spLocks noChangeShapeType="1"/>
          </p:cNvSpPr>
          <p:nvPr/>
        </p:nvSpPr>
        <p:spPr bwMode="auto">
          <a:xfrm flipH="1">
            <a:off x="3040063" y="5715000"/>
            <a:ext cx="13096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0" name="Line 6"/>
          <p:cNvSpPr>
            <a:spLocks noChangeShapeType="1"/>
          </p:cNvSpPr>
          <p:nvPr/>
        </p:nvSpPr>
        <p:spPr bwMode="auto">
          <a:xfrm flipV="1">
            <a:off x="1808163" y="3190875"/>
            <a:ext cx="0" cy="11017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1" name="Line 7"/>
          <p:cNvSpPr>
            <a:spLocks noChangeShapeType="1"/>
          </p:cNvSpPr>
          <p:nvPr/>
        </p:nvSpPr>
        <p:spPr bwMode="auto">
          <a:xfrm flipV="1">
            <a:off x="2951163" y="3219450"/>
            <a:ext cx="0" cy="10541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2" name="Line 8"/>
          <p:cNvSpPr>
            <a:spLocks noChangeShapeType="1"/>
          </p:cNvSpPr>
          <p:nvPr/>
        </p:nvSpPr>
        <p:spPr bwMode="auto">
          <a:xfrm>
            <a:off x="3048000" y="4343400"/>
            <a:ext cx="12017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3" name="Freeform 9"/>
          <p:cNvSpPr>
            <a:spLocks/>
          </p:cNvSpPr>
          <p:nvPr/>
        </p:nvSpPr>
        <p:spPr bwMode="auto">
          <a:xfrm>
            <a:off x="5648325" y="4348163"/>
            <a:ext cx="1144588" cy="1373187"/>
          </a:xfrm>
          <a:custGeom>
            <a:avLst/>
            <a:gdLst/>
            <a:ahLst/>
            <a:cxnLst>
              <a:cxn ang="0">
                <a:pos x="0" y="864"/>
              </a:cxn>
              <a:cxn ang="0">
                <a:pos x="0" y="624"/>
              </a:cxn>
              <a:cxn ang="0">
                <a:pos x="480" y="624"/>
              </a:cxn>
              <a:cxn ang="0">
                <a:pos x="480" y="0"/>
              </a:cxn>
              <a:cxn ang="0">
                <a:pos x="720" y="0"/>
              </a:cxn>
              <a:cxn ang="0">
                <a:pos x="720" y="864"/>
              </a:cxn>
              <a:cxn ang="0">
                <a:pos x="0" y="864"/>
              </a:cxn>
            </a:cxnLst>
            <a:rect l="0" t="0" r="r" b="b"/>
            <a:pathLst>
              <a:path w="721" h="865">
                <a:moveTo>
                  <a:pt x="0" y="864"/>
                </a:moveTo>
                <a:lnTo>
                  <a:pt x="0" y="624"/>
                </a:lnTo>
                <a:lnTo>
                  <a:pt x="480" y="624"/>
                </a:lnTo>
                <a:lnTo>
                  <a:pt x="480" y="0"/>
                </a:lnTo>
                <a:lnTo>
                  <a:pt x="720" y="0"/>
                </a:lnTo>
                <a:lnTo>
                  <a:pt x="720" y="864"/>
                </a:lnTo>
                <a:lnTo>
                  <a:pt x="0" y="864"/>
                </a:lnTo>
              </a:path>
            </a:pathLst>
          </a:custGeom>
          <a:noFill/>
          <a:ln w="19050" cap="rnd" cmpd="sng">
            <a:solidFill>
              <a:schemeClr val="tx1"/>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4" name="Rectangle 10"/>
          <p:cNvSpPr>
            <a:spLocks noChangeArrowheads="1"/>
          </p:cNvSpPr>
          <p:nvPr/>
        </p:nvSpPr>
        <p:spPr bwMode="auto">
          <a:xfrm>
            <a:off x="1814513" y="4349750"/>
            <a:ext cx="1130300" cy="135890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5" name="Rectangle 11"/>
          <p:cNvSpPr>
            <a:spLocks noChangeArrowheads="1"/>
          </p:cNvSpPr>
          <p:nvPr/>
        </p:nvSpPr>
        <p:spPr bwMode="auto">
          <a:xfrm>
            <a:off x="1814513" y="1397000"/>
            <a:ext cx="1130300" cy="113030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6" name="Line 12"/>
          <p:cNvSpPr>
            <a:spLocks noChangeShapeType="1"/>
          </p:cNvSpPr>
          <p:nvPr/>
        </p:nvSpPr>
        <p:spPr bwMode="auto">
          <a:xfrm flipH="1">
            <a:off x="1812925" y="1697038"/>
            <a:ext cx="1135063"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7" name="Line 13"/>
          <p:cNvSpPr>
            <a:spLocks noChangeShapeType="1"/>
          </p:cNvSpPr>
          <p:nvPr/>
        </p:nvSpPr>
        <p:spPr bwMode="auto">
          <a:xfrm flipH="1">
            <a:off x="1816100" y="5334000"/>
            <a:ext cx="1128713"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8" name="Oval 14"/>
          <p:cNvSpPr>
            <a:spLocks noChangeArrowheads="1"/>
          </p:cNvSpPr>
          <p:nvPr/>
        </p:nvSpPr>
        <p:spPr bwMode="auto">
          <a:xfrm>
            <a:off x="2205038" y="1920875"/>
            <a:ext cx="352425" cy="352425"/>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19" name="Line 15"/>
          <p:cNvSpPr>
            <a:spLocks noChangeShapeType="1"/>
          </p:cNvSpPr>
          <p:nvPr/>
        </p:nvSpPr>
        <p:spPr bwMode="auto">
          <a:xfrm>
            <a:off x="2379663" y="1858963"/>
            <a:ext cx="0" cy="16668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0" name="Line 16"/>
          <p:cNvSpPr>
            <a:spLocks noChangeShapeType="1"/>
          </p:cNvSpPr>
          <p:nvPr/>
        </p:nvSpPr>
        <p:spPr bwMode="auto">
          <a:xfrm>
            <a:off x="2379663" y="2063750"/>
            <a:ext cx="0" cy="6508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1" name="Line 17"/>
          <p:cNvSpPr>
            <a:spLocks noChangeShapeType="1"/>
          </p:cNvSpPr>
          <p:nvPr/>
        </p:nvSpPr>
        <p:spPr bwMode="auto">
          <a:xfrm>
            <a:off x="2379663" y="2160588"/>
            <a:ext cx="0" cy="8032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2" name="Line 18"/>
          <p:cNvSpPr>
            <a:spLocks noChangeShapeType="1"/>
          </p:cNvSpPr>
          <p:nvPr/>
        </p:nvSpPr>
        <p:spPr bwMode="auto">
          <a:xfrm>
            <a:off x="2136775" y="2097088"/>
            <a:ext cx="1730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3" name="Line 19"/>
          <p:cNvSpPr>
            <a:spLocks noChangeShapeType="1"/>
          </p:cNvSpPr>
          <p:nvPr/>
        </p:nvSpPr>
        <p:spPr bwMode="auto">
          <a:xfrm>
            <a:off x="2338388" y="2097088"/>
            <a:ext cx="80962"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4" name="Line 20"/>
          <p:cNvSpPr>
            <a:spLocks noChangeShapeType="1"/>
          </p:cNvSpPr>
          <p:nvPr/>
        </p:nvSpPr>
        <p:spPr bwMode="auto">
          <a:xfrm>
            <a:off x="2446338" y="2097088"/>
            <a:ext cx="11493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5" name="Line 21"/>
          <p:cNvSpPr>
            <a:spLocks noChangeShapeType="1"/>
          </p:cNvSpPr>
          <p:nvPr/>
        </p:nvSpPr>
        <p:spPr bwMode="auto">
          <a:xfrm>
            <a:off x="2071688" y="1397000"/>
            <a:ext cx="0" cy="2921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6" name="Line 22"/>
          <p:cNvSpPr>
            <a:spLocks noChangeShapeType="1"/>
          </p:cNvSpPr>
          <p:nvPr/>
        </p:nvSpPr>
        <p:spPr bwMode="auto">
          <a:xfrm>
            <a:off x="2670175" y="1400175"/>
            <a:ext cx="0" cy="296863"/>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456727" name="Freeform 23"/>
          <p:cNvSpPr>
            <a:spLocks/>
          </p:cNvSpPr>
          <p:nvPr/>
        </p:nvSpPr>
        <p:spPr bwMode="auto">
          <a:xfrm>
            <a:off x="2090738" y="4325938"/>
            <a:ext cx="593725" cy="76200"/>
          </a:xfrm>
          <a:custGeom>
            <a:avLst/>
            <a:gdLst/>
            <a:ahLst/>
            <a:cxnLst>
              <a:cxn ang="0">
                <a:pos x="0" y="0"/>
              </a:cxn>
              <a:cxn ang="0">
                <a:pos x="0" y="48"/>
              </a:cxn>
              <a:cxn ang="0">
                <a:pos x="369" y="48"/>
              </a:cxn>
              <a:cxn ang="0">
                <a:pos x="374" y="0"/>
              </a:cxn>
              <a:cxn ang="0">
                <a:pos x="0" y="0"/>
              </a:cxn>
            </a:cxnLst>
            <a:rect l="0" t="0" r="r" b="b"/>
            <a:pathLst>
              <a:path w="374" h="48">
                <a:moveTo>
                  <a:pt x="0" y="0"/>
                </a:moveTo>
                <a:lnTo>
                  <a:pt x="0" y="48"/>
                </a:lnTo>
                <a:lnTo>
                  <a:pt x="369" y="48"/>
                </a:lnTo>
                <a:lnTo>
                  <a:pt x="374" y="0"/>
                </a:lnTo>
                <a:lnTo>
                  <a:pt x="0" y="0"/>
                </a:lnTo>
                <a:close/>
              </a:path>
            </a:pathLst>
          </a:custGeom>
          <a:ln w="9525" cap="flat" cmpd="sng">
            <a:no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8" name="Line 24"/>
          <p:cNvSpPr>
            <a:spLocks noChangeShapeType="1"/>
          </p:cNvSpPr>
          <p:nvPr/>
        </p:nvSpPr>
        <p:spPr bwMode="auto">
          <a:xfrm>
            <a:off x="2089150" y="4349750"/>
            <a:ext cx="0" cy="3206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29" name="Line 25"/>
          <p:cNvSpPr>
            <a:spLocks noChangeShapeType="1"/>
          </p:cNvSpPr>
          <p:nvPr/>
        </p:nvSpPr>
        <p:spPr bwMode="auto">
          <a:xfrm>
            <a:off x="2089150" y="4672013"/>
            <a:ext cx="58578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0" name="Line 26"/>
          <p:cNvSpPr>
            <a:spLocks noChangeShapeType="1"/>
          </p:cNvSpPr>
          <p:nvPr/>
        </p:nvSpPr>
        <p:spPr bwMode="auto">
          <a:xfrm flipV="1">
            <a:off x="2674938" y="4349750"/>
            <a:ext cx="0" cy="3175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27"/>
          <p:cNvGrpSpPr>
            <a:grpSpLocks/>
          </p:cNvGrpSpPr>
          <p:nvPr/>
        </p:nvGrpSpPr>
        <p:grpSpPr bwMode="auto">
          <a:xfrm>
            <a:off x="2386013" y="5195888"/>
            <a:ext cx="0" cy="623887"/>
            <a:chOff x="1770" y="3188"/>
            <a:chExt cx="0" cy="393"/>
          </a:xfrm>
        </p:grpSpPr>
        <p:sp>
          <p:nvSpPr>
            <p:cNvPr id="456732" name="Line 28"/>
            <p:cNvSpPr>
              <a:spLocks noChangeShapeType="1"/>
            </p:cNvSpPr>
            <p:nvPr/>
          </p:nvSpPr>
          <p:spPr bwMode="auto">
            <a:xfrm>
              <a:off x="1770" y="3188"/>
              <a:ext cx="0" cy="15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3" name="Line 29"/>
            <p:cNvSpPr>
              <a:spLocks noChangeShapeType="1"/>
            </p:cNvSpPr>
            <p:nvPr/>
          </p:nvSpPr>
          <p:spPr bwMode="auto">
            <a:xfrm>
              <a:off x="1770" y="3368"/>
              <a:ext cx="0" cy="4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4" name="Line 30"/>
            <p:cNvSpPr>
              <a:spLocks noChangeShapeType="1"/>
            </p:cNvSpPr>
            <p:nvPr/>
          </p:nvSpPr>
          <p:spPr bwMode="auto">
            <a:xfrm>
              <a:off x="1770" y="3446"/>
              <a:ext cx="0" cy="13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456735" name="Line 31"/>
          <p:cNvSpPr>
            <a:spLocks noChangeShapeType="1"/>
          </p:cNvSpPr>
          <p:nvPr/>
        </p:nvSpPr>
        <p:spPr bwMode="auto">
          <a:xfrm>
            <a:off x="2185988" y="5337175"/>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6" name="Line 32"/>
          <p:cNvSpPr>
            <a:spLocks noChangeShapeType="1"/>
          </p:cNvSpPr>
          <p:nvPr/>
        </p:nvSpPr>
        <p:spPr bwMode="auto">
          <a:xfrm>
            <a:off x="2584450" y="5334000"/>
            <a:ext cx="0" cy="373063"/>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7" name="Line 33"/>
          <p:cNvSpPr>
            <a:spLocks noChangeShapeType="1"/>
          </p:cNvSpPr>
          <p:nvPr/>
        </p:nvSpPr>
        <p:spPr bwMode="auto">
          <a:xfrm>
            <a:off x="6046788" y="5200650"/>
            <a:ext cx="0" cy="2444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8" name="Line 34"/>
          <p:cNvSpPr>
            <a:spLocks noChangeShapeType="1"/>
          </p:cNvSpPr>
          <p:nvPr/>
        </p:nvSpPr>
        <p:spPr bwMode="auto">
          <a:xfrm>
            <a:off x="6046788" y="5486400"/>
            <a:ext cx="0" cy="762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39" name="Line 35"/>
          <p:cNvSpPr>
            <a:spLocks noChangeShapeType="1"/>
          </p:cNvSpPr>
          <p:nvPr/>
        </p:nvSpPr>
        <p:spPr bwMode="auto">
          <a:xfrm>
            <a:off x="6046788" y="5610225"/>
            <a:ext cx="0" cy="21431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0" name="Line 36"/>
          <p:cNvSpPr>
            <a:spLocks noChangeShapeType="1"/>
          </p:cNvSpPr>
          <p:nvPr/>
        </p:nvSpPr>
        <p:spPr bwMode="auto">
          <a:xfrm>
            <a:off x="5846763" y="5341938"/>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1" name="Line 37"/>
          <p:cNvSpPr>
            <a:spLocks noChangeShapeType="1"/>
          </p:cNvSpPr>
          <p:nvPr/>
        </p:nvSpPr>
        <p:spPr bwMode="auto">
          <a:xfrm>
            <a:off x="6245225" y="5338763"/>
            <a:ext cx="0" cy="373062"/>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2" name="Line 38"/>
          <p:cNvSpPr>
            <a:spLocks noChangeShapeType="1"/>
          </p:cNvSpPr>
          <p:nvPr/>
        </p:nvSpPr>
        <p:spPr bwMode="auto">
          <a:xfrm>
            <a:off x="6413500" y="4676775"/>
            <a:ext cx="376238" cy="0"/>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3" name="Line 39"/>
          <p:cNvSpPr>
            <a:spLocks noChangeShapeType="1"/>
          </p:cNvSpPr>
          <p:nvPr/>
        </p:nvSpPr>
        <p:spPr bwMode="auto">
          <a:xfrm flipV="1">
            <a:off x="6403975" y="3511550"/>
            <a:ext cx="0" cy="78105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4" name="Line 40"/>
          <p:cNvSpPr>
            <a:spLocks noChangeShapeType="1"/>
          </p:cNvSpPr>
          <p:nvPr/>
        </p:nvSpPr>
        <p:spPr bwMode="auto">
          <a:xfrm flipH="1" flipV="1">
            <a:off x="6781800" y="3200400"/>
            <a:ext cx="12700" cy="10795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5" name="Line 41"/>
          <p:cNvSpPr>
            <a:spLocks noChangeShapeType="1"/>
          </p:cNvSpPr>
          <p:nvPr/>
        </p:nvSpPr>
        <p:spPr bwMode="auto">
          <a:xfrm>
            <a:off x="6794500" y="3621088"/>
            <a:ext cx="388938"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6" name="Line 42"/>
          <p:cNvSpPr>
            <a:spLocks noChangeShapeType="1"/>
          </p:cNvSpPr>
          <p:nvPr/>
        </p:nvSpPr>
        <p:spPr bwMode="auto">
          <a:xfrm flipH="1">
            <a:off x="6000750" y="3621088"/>
            <a:ext cx="390525"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7" name="Line 43"/>
          <p:cNvSpPr>
            <a:spLocks noChangeShapeType="1"/>
          </p:cNvSpPr>
          <p:nvPr/>
        </p:nvSpPr>
        <p:spPr bwMode="auto">
          <a:xfrm flipH="1">
            <a:off x="4830763" y="5329238"/>
            <a:ext cx="708025"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8" name="Line 44"/>
          <p:cNvSpPr>
            <a:spLocks noChangeShapeType="1"/>
          </p:cNvSpPr>
          <p:nvPr/>
        </p:nvSpPr>
        <p:spPr bwMode="auto">
          <a:xfrm flipH="1">
            <a:off x="4830763" y="5718175"/>
            <a:ext cx="731837"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49" name="Line 45"/>
          <p:cNvSpPr>
            <a:spLocks noChangeShapeType="1"/>
          </p:cNvSpPr>
          <p:nvPr/>
        </p:nvSpPr>
        <p:spPr bwMode="auto">
          <a:xfrm flipV="1">
            <a:off x="4953000" y="4962525"/>
            <a:ext cx="0" cy="3540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0" name="Line 46"/>
          <p:cNvSpPr>
            <a:spLocks noChangeShapeType="1"/>
          </p:cNvSpPr>
          <p:nvPr/>
        </p:nvSpPr>
        <p:spPr bwMode="auto">
          <a:xfrm>
            <a:off x="4953000" y="5718175"/>
            <a:ext cx="0" cy="3540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1" name="Line 47"/>
          <p:cNvSpPr>
            <a:spLocks noChangeShapeType="1"/>
          </p:cNvSpPr>
          <p:nvPr/>
        </p:nvSpPr>
        <p:spPr bwMode="auto">
          <a:xfrm>
            <a:off x="2746375" y="4670425"/>
            <a:ext cx="925513"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2" name="Line 48"/>
          <p:cNvSpPr>
            <a:spLocks noChangeShapeType="1"/>
          </p:cNvSpPr>
          <p:nvPr/>
        </p:nvSpPr>
        <p:spPr bwMode="auto">
          <a:xfrm flipV="1">
            <a:off x="2660650" y="3646488"/>
            <a:ext cx="0" cy="6223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3" name="Line 49"/>
          <p:cNvSpPr>
            <a:spLocks noChangeShapeType="1"/>
          </p:cNvSpPr>
          <p:nvPr/>
        </p:nvSpPr>
        <p:spPr bwMode="auto">
          <a:xfrm flipV="1">
            <a:off x="2087563" y="3646488"/>
            <a:ext cx="0" cy="5969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4" name="Line 50"/>
          <p:cNvSpPr>
            <a:spLocks noChangeShapeType="1"/>
          </p:cNvSpPr>
          <p:nvPr/>
        </p:nvSpPr>
        <p:spPr bwMode="auto">
          <a:xfrm flipV="1">
            <a:off x="2111375" y="3767138"/>
            <a:ext cx="533400" cy="1587"/>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5" name="Line 51"/>
          <p:cNvSpPr>
            <a:spLocks noChangeShapeType="1"/>
          </p:cNvSpPr>
          <p:nvPr/>
        </p:nvSpPr>
        <p:spPr bwMode="auto">
          <a:xfrm flipH="1">
            <a:off x="1557338" y="3768725"/>
            <a:ext cx="242887"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6" name="Line 52"/>
          <p:cNvSpPr>
            <a:spLocks noChangeShapeType="1"/>
          </p:cNvSpPr>
          <p:nvPr/>
        </p:nvSpPr>
        <p:spPr bwMode="auto">
          <a:xfrm>
            <a:off x="1806575" y="3316288"/>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7" name="Line 53"/>
          <p:cNvSpPr>
            <a:spLocks noChangeShapeType="1"/>
          </p:cNvSpPr>
          <p:nvPr/>
        </p:nvSpPr>
        <p:spPr bwMode="auto">
          <a:xfrm flipV="1">
            <a:off x="3538538" y="4024313"/>
            <a:ext cx="0" cy="30480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8" name="Line 54"/>
          <p:cNvSpPr>
            <a:spLocks noChangeShapeType="1"/>
          </p:cNvSpPr>
          <p:nvPr/>
        </p:nvSpPr>
        <p:spPr bwMode="auto">
          <a:xfrm>
            <a:off x="3538538" y="4670425"/>
            <a:ext cx="0" cy="30480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59" name="Line 55"/>
          <p:cNvSpPr>
            <a:spLocks noChangeShapeType="1"/>
          </p:cNvSpPr>
          <p:nvPr/>
        </p:nvSpPr>
        <p:spPr bwMode="auto">
          <a:xfrm>
            <a:off x="4135438" y="4341813"/>
            <a:ext cx="0" cy="1376362"/>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0" name="Line 56"/>
          <p:cNvSpPr>
            <a:spLocks noChangeShapeType="1"/>
          </p:cNvSpPr>
          <p:nvPr/>
        </p:nvSpPr>
        <p:spPr bwMode="auto">
          <a:xfrm>
            <a:off x="3025775" y="2524125"/>
            <a:ext cx="573088"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1" name="Line 57"/>
          <p:cNvSpPr>
            <a:spLocks noChangeShapeType="1"/>
          </p:cNvSpPr>
          <p:nvPr/>
        </p:nvSpPr>
        <p:spPr bwMode="auto">
          <a:xfrm>
            <a:off x="2941638" y="2609850"/>
            <a:ext cx="0" cy="365125"/>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2" name="Line 58"/>
          <p:cNvSpPr>
            <a:spLocks noChangeShapeType="1"/>
          </p:cNvSpPr>
          <p:nvPr/>
        </p:nvSpPr>
        <p:spPr bwMode="auto">
          <a:xfrm flipV="1">
            <a:off x="3478213" y="1768475"/>
            <a:ext cx="0" cy="3286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3" name="Line 59"/>
          <p:cNvSpPr>
            <a:spLocks noChangeShapeType="1"/>
          </p:cNvSpPr>
          <p:nvPr/>
        </p:nvSpPr>
        <p:spPr bwMode="auto">
          <a:xfrm>
            <a:off x="3478213" y="2524125"/>
            <a:ext cx="0" cy="33020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4" name="Line 60"/>
          <p:cNvSpPr>
            <a:spLocks noChangeShapeType="1"/>
          </p:cNvSpPr>
          <p:nvPr/>
        </p:nvSpPr>
        <p:spPr bwMode="auto">
          <a:xfrm>
            <a:off x="2941638" y="2854325"/>
            <a:ext cx="328612"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5" name="Line 61"/>
          <p:cNvSpPr>
            <a:spLocks noChangeShapeType="1"/>
          </p:cNvSpPr>
          <p:nvPr/>
        </p:nvSpPr>
        <p:spPr bwMode="auto">
          <a:xfrm flipH="1">
            <a:off x="1978025" y="2854325"/>
            <a:ext cx="401638"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62"/>
          <p:cNvGrpSpPr>
            <a:grpSpLocks/>
          </p:cNvGrpSpPr>
          <p:nvPr/>
        </p:nvGrpSpPr>
        <p:grpSpPr bwMode="auto">
          <a:xfrm flipH="1">
            <a:off x="1309688" y="1303338"/>
            <a:ext cx="930275" cy="671512"/>
            <a:chOff x="1851" y="499"/>
            <a:chExt cx="829" cy="653"/>
          </a:xfrm>
        </p:grpSpPr>
        <p:sp>
          <p:nvSpPr>
            <p:cNvPr id="456767" name="Line 63"/>
            <p:cNvSpPr>
              <a:spLocks noChangeShapeType="1"/>
            </p:cNvSpPr>
            <p:nvPr/>
          </p:nvSpPr>
          <p:spPr bwMode="auto">
            <a:xfrm flipV="1">
              <a:off x="1851" y="499"/>
              <a:ext cx="653" cy="65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6768" name="Line 64"/>
            <p:cNvSpPr>
              <a:spLocks noChangeShapeType="1"/>
            </p:cNvSpPr>
            <p:nvPr/>
          </p:nvSpPr>
          <p:spPr bwMode="auto">
            <a:xfrm>
              <a:off x="2504" y="499"/>
              <a:ext cx="176"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456769" name="Rectangle 65"/>
          <p:cNvSpPr>
            <a:spLocks noGrp="1" noChangeArrowheads="1"/>
          </p:cNvSpPr>
          <p:nvPr>
            <p:ph type="title"/>
          </p:nvPr>
        </p:nvSpPr>
        <p:spPr bwMode="auto">
          <a:xfrm>
            <a:off x="228600" y="0"/>
            <a:ext cx="6553200" cy="1143000"/>
          </a:xfrm>
          <a:noFill/>
          <a:ln w="12700">
            <a:miter lim="800000"/>
            <a:headEnd/>
            <a:tailEnd/>
          </a:ln>
        </p:spPr>
        <p:txBody>
          <a:bodyPr vert="horz" wrap="square" lIns="90488" tIns="44450" rIns="90488" bIns="44450" numCol="1" anchor="ctr" anchorCtr="0" compatLnSpc="1">
            <a:prstTxWarp prst="textNoShape">
              <a:avLst/>
            </a:prstTxWarp>
          </a:bodyPr>
          <a:lstStyle/>
          <a:p>
            <a:pPr algn="l"/>
            <a:r>
              <a:rPr lang="en-US" sz="3200" dirty="0"/>
              <a:t>Dimensioning Scheme </a:t>
            </a:r>
            <a:r>
              <a:rPr lang="en-US" sz="2000" dirty="0"/>
              <a:t>– deciding what, where, and how to add dimensions to the drawing</a:t>
            </a:r>
          </a:p>
        </p:txBody>
      </p:sp>
      <p:sp>
        <p:nvSpPr>
          <p:cNvPr id="64" name="Line 40"/>
          <p:cNvSpPr>
            <a:spLocks noChangeShapeType="1"/>
          </p:cNvSpPr>
          <p:nvPr/>
        </p:nvSpPr>
        <p:spPr bwMode="auto">
          <a:xfrm flipV="1">
            <a:off x="5638800" y="3200400"/>
            <a:ext cx="0" cy="2011362"/>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5" name="Line 52"/>
          <p:cNvSpPr>
            <a:spLocks noChangeShapeType="1"/>
          </p:cNvSpPr>
          <p:nvPr/>
        </p:nvSpPr>
        <p:spPr bwMode="auto">
          <a:xfrm>
            <a:off x="5638800" y="3276600"/>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6" name="Line 56"/>
          <p:cNvSpPr>
            <a:spLocks noChangeShapeType="1"/>
          </p:cNvSpPr>
          <p:nvPr/>
        </p:nvSpPr>
        <p:spPr bwMode="auto">
          <a:xfrm>
            <a:off x="3479185" y="1769225"/>
            <a:ext cx="228600"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7" name="TextBox 66"/>
          <p:cNvSpPr txBox="1"/>
          <p:nvPr/>
        </p:nvSpPr>
        <p:spPr>
          <a:xfrm>
            <a:off x="3657600" y="1586900"/>
            <a:ext cx="441146" cy="369332"/>
          </a:xfrm>
          <a:prstGeom prst="rect">
            <a:avLst/>
          </a:prstGeom>
          <a:noFill/>
        </p:spPr>
        <p:txBody>
          <a:bodyPr wrap="none" rtlCol="0">
            <a:spAutoFit/>
          </a:bodyPr>
          <a:lstStyle/>
          <a:p>
            <a:r>
              <a:rPr lang="en-US" dirty="0" smtClean="0"/>
              <a:t>20</a:t>
            </a:r>
            <a:endParaRPr lang="en-US" dirty="0"/>
          </a:p>
        </p:txBody>
      </p:sp>
      <p:sp>
        <p:nvSpPr>
          <p:cNvPr id="68" name="Text Box 6"/>
          <p:cNvSpPr txBox="1">
            <a:spLocks noChangeArrowheads="1"/>
          </p:cNvSpPr>
          <p:nvPr/>
        </p:nvSpPr>
        <p:spPr bwMode="auto">
          <a:xfrm>
            <a:off x="4800600" y="1304925"/>
            <a:ext cx="3962400" cy="2925763"/>
          </a:xfrm>
          <a:prstGeom prst="rect">
            <a:avLst/>
          </a:prstGeom>
          <a:noFill/>
          <a:ln>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a:lstStyle>
          <a:p>
            <a:pPr>
              <a:spcBef>
                <a:spcPct val="0"/>
              </a:spcBef>
              <a:buSzTx/>
            </a:pPr>
            <a:r>
              <a:rPr lang="en-US" sz="1600" kern="0" dirty="0" smtClean="0"/>
              <a:t>Overall dimensions should be shown</a:t>
            </a:r>
          </a:p>
          <a:p>
            <a:pPr>
              <a:spcBef>
                <a:spcPct val="0"/>
              </a:spcBef>
              <a:buSzTx/>
            </a:pPr>
            <a:endParaRPr lang="en-US" sz="1600" kern="0" dirty="0" smtClean="0"/>
          </a:p>
          <a:p>
            <a:pPr>
              <a:spcBef>
                <a:spcPct val="0"/>
              </a:spcBef>
              <a:buSzTx/>
            </a:pPr>
            <a:r>
              <a:rPr lang="en-US" sz="1600" kern="0" dirty="0" smtClean="0"/>
              <a:t>Dimension each feature in one view if possible: Size and Location together</a:t>
            </a:r>
          </a:p>
          <a:p>
            <a:pPr>
              <a:spcBef>
                <a:spcPct val="0"/>
              </a:spcBef>
              <a:buSzTx/>
              <a:buFontTx/>
              <a:buNone/>
            </a:pPr>
            <a:r>
              <a:rPr lang="en-US" sz="1600" kern="0" dirty="0" smtClean="0"/>
              <a:t> </a:t>
            </a:r>
          </a:p>
          <a:p>
            <a:pPr>
              <a:spcBef>
                <a:spcPct val="0"/>
              </a:spcBef>
              <a:buSzTx/>
            </a:pPr>
            <a:endParaRPr lang="en-US" sz="1600" kern="0" dirty="0"/>
          </a:p>
        </p:txBody>
      </p:sp>
    </p:spTree>
    <p:extLst>
      <p:ext uri="{BB962C8B-B14F-4D97-AF65-F5344CB8AC3E}">
        <p14:creationId xmlns:p14="http://schemas.microsoft.com/office/powerpoint/2010/main" val="3984818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bwMode="auto">
          <a:xfrm>
            <a:off x="3352800" y="914400"/>
            <a:ext cx="1879600" cy="1295400"/>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Contents</a:t>
            </a:r>
            <a:br>
              <a:rPr lang="en-US">
                <a:solidFill>
                  <a:schemeClr val="tx2"/>
                </a:solidFill>
              </a:rPr>
            </a:br>
            <a:r>
              <a:rPr lang="en-US">
                <a:solidFill>
                  <a:schemeClr val="tx2"/>
                </a:solidFill>
              </a:rPr>
              <a:t> </a:t>
            </a:r>
            <a:br>
              <a:rPr lang="en-US">
                <a:solidFill>
                  <a:schemeClr val="tx2"/>
                </a:solidFill>
              </a:rPr>
            </a:br>
            <a:endParaRPr lang="en-US" sz="2400">
              <a:solidFill>
                <a:schemeClr val="tx2"/>
              </a:solidFill>
            </a:endParaRPr>
          </a:p>
        </p:txBody>
      </p:sp>
      <p:sp>
        <p:nvSpPr>
          <p:cNvPr id="451587" name="Rectangle 3"/>
          <p:cNvSpPr>
            <a:spLocks noGrp="1" noChangeArrowheads="1"/>
          </p:cNvSpPr>
          <p:nvPr>
            <p:ph type="body" idx="1"/>
          </p:nvPr>
        </p:nvSpPr>
        <p:spPr bwMode="auto">
          <a:xfrm>
            <a:off x="1490663" y="1882775"/>
            <a:ext cx="7348537" cy="3275301"/>
          </a:xfrm>
          <a:noFill/>
          <a:ln w="12700">
            <a:miter lim="800000"/>
            <a:headEnd/>
            <a:tailEnd/>
          </a:ln>
        </p:spPr>
        <p:txBody>
          <a:bodyPr vert="horz" wrap="square" lIns="63398" tIns="25359" rIns="63398" bIns="25359" numCol="1" anchor="t" anchorCtr="0" compatLnSpc="1">
            <a:prstTxWarp prst="textNoShape">
              <a:avLst/>
            </a:prstTxWarp>
            <a:spAutoFit/>
          </a:bodyPr>
          <a:lstStyle/>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2D Drawing </a:t>
            </a:r>
            <a:r>
              <a:rPr lang="en-US" dirty="0" smtClean="0">
                <a:latin typeface="Times" pitchFamily="18" charset="0"/>
              </a:rPr>
              <a:t>Principles</a:t>
            </a:r>
            <a:endParaRPr lang="en-US" dirty="0">
              <a:latin typeface="Times" pitchFamily="18" charset="0"/>
            </a:endParaRP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Coordinate Dimensioning &amp; </a:t>
            </a:r>
            <a:r>
              <a:rPr lang="en-US" dirty="0" err="1" smtClean="0">
                <a:latin typeface="Times" pitchFamily="18" charset="0"/>
              </a:rPr>
              <a:t>Tolerancing</a:t>
            </a:r>
            <a:r>
              <a:rPr lang="en-US" dirty="0" smtClean="0">
                <a:latin typeface="Times" pitchFamily="18" charset="0"/>
              </a:rPr>
              <a:t> Standards</a:t>
            </a:r>
            <a:endParaRPr lang="en-US" dirty="0">
              <a:latin typeface="Times" pitchFamily="18" charset="0"/>
            </a:endParaRP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ANSI/ISO Tolerance Designation</a:t>
            </a: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ANSI/ISO Classification of Limits and Fits</a:t>
            </a: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Surface Properties</a:t>
            </a: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Economics of Tolerances/Surface properties</a:t>
            </a:r>
          </a:p>
          <a:p>
            <a:pPr marL="457200" indent="-457200">
              <a:lnSpc>
                <a:spcPct val="99000"/>
              </a:lnSpc>
              <a:buSzPct val="75000"/>
              <a:buFont typeface="Cairo" charset="0"/>
              <a:buAutoNum type="arabicPeriod"/>
              <a:tabLst>
                <a:tab pos="457200" algn="l"/>
                <a:tab pos="3200400" algn="l"/>
                <a:tab pos="4572000" algn="l"/>
                <a:tab pos="5715000" algn="l"/>
              </a:tabLst>
            </a:pPr>
            <a:r>
              <a:rPr lang="en-US" dirty="0">
                <a:latin typeface="Times" pitchFamily="18" charset="0"/>
              </a:rPr>
              <a:t>Geometric Dimensioning and Tolerancing (GD&amp;T)</a:t>
            </a:r>
          </a:p>
        </p:txBody>
      </p:sp>
      <p:sp>
        <p:nvSpPr>
          <p:cNvPr id="451588" name="Rectangle 4"/>
          <p:cNvSpPr>
            <a:spLocks noChangeArrowheads="1"/>
          </p:cNvSpPr>
          <p:nvPr/>
        </p:nvSpPr>
        <p:spPr bwMode="auto">
          <a:xfrm>
            <a:off x="533400" y="5397500"/>
            <a:ext cx="7697788" cy="1231900"/>
          </a:xfrm>
          <a:prstGeom prst="rect">
            <a:avLst/>
          </a:prstGeom>
          <a:noFill/>
          <a:ln w="12700">
            <a:noFill/>
            <a:miter lim="800000"/>
            <a:headEnd/>
            <a:tailEnd/>
          </a:ln>
          <a:effectLst/>
        </p:spPr>
        <p:txBody>
          <a:bodyPr lIns="63398" tIns="25359" rIns="63398" bIns="25359">
            <a:spAutoFit/>
          </a:bodyPr>
          <a:lstStyle/>
          <a:p>
            <a:pPr algn="ctr" defTabSz="912813">
              <a:lnSpc>
                <a:spcPct val="88000"/>
              </a:lnSpc>
            </a:pPr>
            <a:r>
              <a:rPr lang="en-US" sz="2800" i="1">
                <a:solidFill>
                  <a:schemeClr val="folHlink"/>
                </a:solidFill>
              </a:rPr>
              <a:t>Attention to Detail</a:t>
            </a:r>
            <a:endParaRPr lang="en-US" sz="2000">
              <a:solidFill>
                <a:schemeClr val="folHlink"/>
              </a:solidFill>
            </a:endParaRPr>
          </a:p>
          <a:p>
            <a:pPr algn="ctr" defTabSz="912813">
              <a:lnSpc>
                <a:spcPct val="88000"/>
              </a:lnSpc>
            </a:pPr>
            <a:r>
              <a:rPr lang="en-US" sz="2000">
                <a:solidFill>
                  <a:schemeClr val="folHlink"/>
                </a:solidFill>
              </a:rPr>
              <a:t>The engineering drawing is the specification for the component or assembly and is an important contractual document with many legal implications, every line and every comment is important.</a:t>
            </a:r>
          </a:p>
        </p:txBody>
      </p:sp>
      <p:sp>
        <p:nvSpPr>
          <p:cNvPr id="451589" name="Text Box 5"/>
          <p:cNvSpPr txBox="1">
            <a:spLocks noChangeArrowheads="1"/>
          </p:cNvSpPr>
          <p:nvPr/>
        </p:nvSpPr>
        <p:spPr bwMode="auto">
          <a:xfrm>
            <a:off x="381000" y="3124200"/>
            <a:ext cx="765175" cy="336550"/>
          </a:xfrm>
          <a:prstGeom prst="rect">
            <a:avLst/>
          </a:prstGeom>
          <a:noFill/>
          <a:ln w="12700">
            <a:noFill/>
            <a:miter lim="800000"/>
            <a:headEnd/>
            <a:tailEnd/>
          </a:ln>
          <a:effectLst/>
        </p:spPr>
        <p:txBody>
          <a:bodyPr wrap="none">
            <a:spAutoFit/>
          </a:bodyPr>
          <a:lstStyle/>
          <a:p>
            <a:r>
              <a:rPr lang="en-US" dirty="0">
                <a:solidFill>
                  <a:srgbClr val="969696"/>
                </a:solidFill>
              </a:rPr>
              <a:t>Part A</a:t>
            </a:r>
          </a:p>
        </p:txBody>
      </p:sp>
      <p:sp>
        <p:nvSpPr>
          <p:cNvPr id="451591" name="AutoShape 7"/>
          <p:cNvSpPr>
            <a:spLocks/>
          </p:cNvSpPr>
          <p:nvPr/>
        </p:nvSpPr>
        <p:spPr bwMode="auto">
          <a:xfrm>
            <a:off x="1219200" y="2117725"/>
            <a:ext cx="228600" cy="2378075"/>
          </a:xfrm>
          <a:prstGeom prst="leftBrace">
            <a:avLst>
              <a:gd name="adj1" fmla="val 69444"/>
              <a:gd name="adj2" fmla="val 50000"/>
            </a:avLst>
          </a:prstGeom>
          <a:noFill/>
          <a:ln w="12700">
            <a:solidFill>
              <a:srgbClr val="969696"/>
            </a:solidFill>
            <a:round/>
            <a:headEnd/>
            <a:tailEnd/>
          </a:ln>
          <a:effectLst/>
        </p:spPr>
        <p:txBody>
          <a:bodyPr wrap="none" anchor="ctr"/>
          <a:lstStyle/>
          <a:p>
            <a:endParaRPr lang="en-US"/>
          </a:p>
        </p:txBody>
      </p:sp>
      <p:sp>
        <p:nvSpPr>
          <p:cNvPr id="451593" name="Text Box 9"/>
          <p:cNvSpPr txBox="1">
            <a:spLocks noChangeArrowheads="1"/>
          </p:cNvSpPr>
          <p:nvPr/>
        </p:nvSpPr>
        <p:spPr bwMode="auto">
          <a:xfrm>
            <a:off x="455613" y="4791075"/>
            <a:ext cx="760144" cy="338554"/>
          </a:xfrm>
          <a:prstGeom prst="rect">
            <a:avLst/>
          </a:prstGeom>
          <a:noFill/>
          <a:ln w="12700">
            <a:noFill/>
            <a:miter lim="800000"/>
            <a:headEnd/>
            <a:tailEnd/>
          </a:ln>
          <a:effectLst/>
        </p:spPr>
        <p:txBody>
          <a:bodyPr wrap="none">
            <a:spAutoFit/>
          </a:bodyPr>
          <a:lstStyle/>
          <a:p>
            <a:r>
              <a:rPr lang="en-US" dirty="0">
                <a:solidFill>
                  <a:srgbClr val="969696"/>
                </a:solidFill>
              </a:rPr>
              <a:t>Part </a:t>
            </a:r>
            <a:r>
              <a:rPr lang="en-US" dirty="0" smtClean="0">
                <a:solidFill>
                  <a:srgbClr val="969696"/>
                </a:solidFill>
              </a:rPr>
              <a:t>B</a:t>
            </a:r>
            <a:endParaRPr lang="en-US" dirty="0">
              <a:solidFill>
                <a:srgbClr val="969696"/>
              </a:solidFill>
            </a:endParaRPr>
          </a:p>
        </p:txBody>
      </p:sp>
      <p:sp>
        <p:nvSpPr>
          <p:cNvPr id="451594" name="Line 10"/>
          <p:cNvSpPr>
            <a:spLocks noChangeShapeType="1"/>
          </p:cNvSpPr>
          <p:nvPr/>
        </p:nvSpPr>
        <p:spPr bwMode="auto">
          <a:xfrm>
            <a:off x="1293813" y="4975225"/>
            <a:ext cx="152400" cy="0"/>
          </a:xfrm>
          <a:prstGeom prst="line">
            <a:avLst/>
          </a:prstGeom>
          <a:noFill/>
          <a:ln w="12700">
            <a:solidFill>
              <a:srgbClr val="969696"/>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Grp="1" noChangeArrowheads="1"/>
          </p:cNvSpPr>
          <p:nvPr>
            <p:ph type="title"/>
          </p:nvPr>
        </p:nvSpPr>
        <p:spPr bwMode="auto">
          <a:xfrm>
            <a:off x="609600" y="762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Arrowheads</a:t>
            </a:r>
          </a:p>
        </p:txBody>
      </p:sp>
      <p:sp>
        <p:nvSpPr>
          <p:cNvPr id="283653" name="Rectangle 5"/>
          <p:cNvSpPr>
            <a:spLocks noGrp="1" noChangeArrowheads="1"/>
          </p:cNvSpPr>
          <p:nvPr>
            <p:ph type="body" idx="1"/>
          </p:nvPr>
        </p:nvSpPr>
        <p:spPr bwMode="auto">
          <a:xfrm>
            <a:off x="533400" y="1112838"/>
            <a:ext cx="8197850" cy="2124075"/>
          </a:xfrm>
          <a:noFill/>
          <a:ln w="12700">
            <a:miter lim="800000"/>
            <a:headEnd/>
            <a:tailEnd/>
          </a:ln>
        </p:spPr>
        <p:txBody>
          <a:bodyPr vert="horz" wrap="square" lIns="90488" tIns="44450" rIns="90488" bIns="44450" numCol="1" anchor="t" anchorCtr="0" compatLnSpc="1">
            <a:prstTxWarp prst="textNoShape">
              <a:avLst/>
            </a:prstTxWarp>
          </a:bodyPr>
          <a:lstStyle/>
          <a:p>
            <a:r>
              <a:rPr lang="en-US" sz="2000" b="0">
                <a:latin typeface="Times" pitchFamily="18" charset="0"/>
              </a:rPr>
              <a:t>Arrowheads are used as terminators on dimension lines.  The points of the arrowheads on leader lines and dimension lines must make contact with the feature object line or extension lines which represent the feature being dimensioned. The standard size ratio for all arrowheads on mechanical drawings is 3:1 (length to width).  </a:t>
            </a:r>
          </a:p>
        </p:txBody>
      </p:sp>
      <p:grpSp>
        <p:nvGrpSpPr>
          <p:cNvPr id="2" name="Group 6"/>
          <p:cNvGrpSpPr>
            <a:grpSpLocks/>
          </p:cNvGrpSpPr>
          <p:nvPr/>
        </p:nvGrpSpPr>
        <p:grpSpPr bwMode="auto">
          <a:xfrm>
            <a:off x="3429000" y="2873375"/>
            <a:ext cx="5276850" cy="1058863"/>
            <a:chOff x="192" y="2832"/>
            <a:chExt cx="3324" cy="667"/>
          </a:xfrm>
        </p:grpSpPr>
        <p:sp>
          <p:nvSpPr>
            <p:cNvPr id="283655" name="Line 7"/>
            <p:cNvSpPr>
              <a:spLocks noChangeShapeType="1"/>
            </p:cNvSpPr>
            <p:nvPr/>
          </p:nvSpPr>
          <p:spPr bwMode="auto">
            <a:xfrm>
              <a:off x="192" y="2849"/>
              <a:ext cx="0" cy="612"/>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56" name="Line 8"/>
            <p:cNvSpPr>
              <a:spLocks noChangeShapeType="1"/>
            </p:cNvSpPr>
            <p:nvPr/>
          </p:nvSpPr>
          <p:spPr bwMode="auto">
            <a:xfrm>
              <a:off x="192" y="2925"/>
              <a:ext cx="1339"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57" name="Line 9"/>
            <p:cNvSpPr>
              <a:spLocks noChangeShapeType="1"/>
            </p:cNvSpPr>
            <p:nvPr/>
          </p:nvSpPr>
          <p:spPr bwMode="auto">
            <a:xfrm>
              <a:off x="1975" y="2925"/>
              <a:ext cx="1541" cy="0"/>
            </a:xfrm>
            <a:prstGeom prst="line">
              <a:avLst/>
            </a:prstGeom>
            <a:noFill/>
            <a:ln w="317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58" name="Line 10"/>
            <p:cNvSpPr>
              <a:spLocks noChangeShapeType="1"/>
            </p:cNvSpPr>
            <p:nvPr/>
          </p:nvSpPr>
          <p:spPr bwMode="auto">
            <a:xfrm>
              <a:off x="3516" y="2868"/>
              <a:ext cx="0" cy="631"/>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59" name="Text Box 11"/>
            <p:cNvSpPr txBox="1">
              <a:spLocks noChangeArrowheads="1"/>
            </p:cNvSpPr>
            <p:nvPr/>
          </p:nvSpPr>
          <p:spPr bwMode="auto">
            <a:xfrm>
              <a:off x="1561" y="2832"/>
              <a:ext cx="302" cy="192"/>
            </a:xfrm>
            <a:prstGeom prst="rect">
              <a:avLst/>
            </a:prstGeom>
            <a:noFill/>
            <a:ln w="9525">
              <a:noFill/>
              <a:miter lim="800000"/>
              <a:headEnd type="none" w="sm" len="lg"/>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200</a:t>
              </a:r>
            </a:p>
          </p:txBody>
        </p:sp>
      </p:grpSp>
      <p:grpSp>
        <p:nvGrpSpPr>
          <p:cNvPr id="3" name="Group 12"/>
          <p:cNvGrpSpPr>
            <a:grpSpLocks/>
          </p:cNvGrpSpPr>
          <p:nvPr/>
        </p:nvGrpSpPr>
        <p:grpSpPr bwMode="auto">
          <a:xfrm>
            <a:off x="762000" y="2797175"/>
            <a:ext cx="1730375" cy="1062038"/>
            <a:chOff x="4241" y="2519"/>
            <a:chExt cx="1090" cy="669"/>
          </a:xfrm>
        </p:grpSpPr>
        <p:sp>
          <p:nvSpPr>
            <p:cNvPr id="283661" name="Arc 13"/>
            <p:cNvSpPr>
              <a:spLocks/>
            </p:cNvSpPr>
            <p:nvPr/>
          </p:nvSpPr>
          <p:spPr bwMode="auto">
            <a:xfrm>
              <a:off x="4896" y="2519"/>
              <a:ext cx="435" cy="4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62" name="Line 14"/>
            <p:cNvSpPr>
              <a:spLocks noChangeShapeType="1"/>
            </p:cNvSpPr>
            <p:nvPr/>
          </p:nvSpPr>
          <p:spPr bwMode="auto">
            <a:xfrm flipH="1">
              <a:off x="4762" y="2652"/>
              <a:ext cx="442" cy="442"/>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63" name="Line 15"/>
            <p:cNvSpPr>
              <a:spLocks noChangeShapeType="1"/>
            </p:cNvSpPr>
            <p:nvPr/>
          </p:nvSpPr>
          <p:spPr bwMode="auto">
            <a:xfrm flipH="1">
              <a:off x="4662" y="3094"/>
              <a:ext cx="1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64" name="Text Box 16"/>
            <p:cNvSpPr txBox="1">
              <a:spLocks noChangeArrowheads="1"/>
            </p:cNvSpPr>
            <p:nvPr/>
          </p:nvSpPr>
          <p:spPr bwMode="auto">
            <a:xfrm>
              <a:off x="4241" y="2996"/>
              <a:ext cx="383" cy="192"/>
            </a:xfrm>
            <a:prstGeom prst="rect">
              <a:avLst/>
            </a:prstGeom>
            <a:noFill/>
            <a:ln w="3175">
              <a:noFill/>
              <a:miter lim="800000"/>
              <a:headEnd/>
              <a:tailEnd/>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R 8.5</a:t>
              </a:r>
            </a:p>
          </p:txBody>
        </p:sp>
      </p:grpSp>
      <p:grpSp>
        <p:nvGrpSpPr>
          <p:cNvPr id="4" name="Group 18"/>
          <p:cNvGrpSpPr>
            <a:grpSpLocks noChangeAspect="1"/>
          </p:cNvGrpSpPr>
          <p:nvPr/>
        </p:nvGrpSpPr>
        <p:grpSpPr bwMode="auto">
          <a:xfrm rot="-2690142">
            <a:off x="1143000" y="5684838"/>
            <a:ext cx="1014413" cy="190500"/>
            <a:chOff x="1498" y="3339"/>
            <a:chExt cx="1243" cy="234"/>
          </a:xfrm>
        </p:grpSpPr>
        <p:sp>
          <p:nvSpPr>
            <p:cNvPr id="283667" name="Line 19"/>
            <p:cNvSpPr>
              <a:spLocks noChangeAspect="1" noChangeShapeType="1"/>
            </p:cNvSpPr>
            <p:nvPr/>
          </p:nvSpPr>
          <p:spPr bwMode="auto">
            <a:xfrm>
              <a:off x="1498" y="3456"/>
              <a:ext cx="768" cy="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68" name="Freeform 20"/>
            <p:cNvSpPr>
              <a:spLocks noChangeAspect="1"/>
            </p:cNvSpPr>
            <p:nvPr/>
          </p:nvSpPr>
          <p:spPr bwMode="auto">
            <a:xfrm>
              <a:off x="2135" y="3339"/>
              <a:ext cx="606" cy="234"/>
            </a:xfrm>
            <a:custGeom>
              <a:avLst/>
              <a:gdLst/>
              <a:ahLst/>
              <a:cxnLst>
                <a:cxn ang="0">
                  <a:pos x="606" y="117"/>
                </a:cxn>
                <a:cxn ang="0">
                  <a:pos x="606" y="117"/>
                </a:cxn>
                <a:cxn ang="0">
                  <a:pos x="0" y="0"/>
                </a:cxn>
                <a:cxn ang="0">
                  <a:pos x="0" y="234"/>
                </a:cxn>
                <a:cxn ang="0">
                  <a:pos x="606" y="117"/>
                </a:cxn>
              </a:cxnLst>
              <a:rect l="0" t="0" r="r" b="b"/>
              <a:pathLst>
                <a:path w="606" h="234">
                  <a:moveTo>
                    <a:pt x="606" y="117"/>
                  </a:moveTo>
                  <a:lnTo>
                    <a:pt x="606" y="117"/>
                  </a:lnTo>
                  <a:lnTo>
                    <a:pt x="0" y="0"/>
                  </a:lnTo>
                  <a:lnTo>
                    <a:pt x="0" y="234"/>
                  </a:lnTo>
                  <a:lnTo>
                    <a:pt x="606" y="117"/>
                  </a:lnTo>
                  <a:close/>
                </a:path>
              </a:pathLst>
            </a:custGeom>
            <a:solidFill>
              <a:schemeClr val="tx1"/>
            </a:solidFill>
            <a:ln w="3175"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83669" name="Text Box 21"/>
          <p:cNvSpPr txBox="1">
            <a:spLocks noChangeArrowheads="1"/>
          </p:cNvSpPr>
          <p:nvPr/>
        </p:nvSpPr>
        <p:spPr bwMode="auto">
          <a:xfrm>
            <a:off x="1163638" y="6156325"/>
            <a:ext cx="479425" cy="396875"/>
          </a:xfrm>
          <a:prstGeom prst="rect">
            <a:avLst/>
          </a:prstGeom>
          <a:noFill/>
          <a:ln w="12700">
            <a:noFill/>
            <a:miter lim="800000"/>
            <a:headEnd/>
            <a:tailEnd type="none" w="sm" len="lg"/>
          </a:ln>
          <a:effectLst/>
        </p:spPr>
        <p:txBody>
          <a:bodyPr wrap="none">
            <a:spAutoFit/>
          </a:bodyPr>
          <a:lstStyle/>
          <a:p>
            <a:pPr algn="ctr"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1st</a:t>
            </a:r>
          </a:p>
        </p:txBody>
      </p:sp>
      <p:grpSp>
        <p:nvGrpSpPr>
          <p:cNvPr id="5" name="Group 22"/>
          <p:cNvGrpSpPr>
            <a:grpSpLocks noChangeAspect="1"/>
          </p:cNvGrpSpPr>
          <p:nvPr/>
        </p:nvGrpSpPr>
        <p:grpSpPr bwMode="auto">
          <a:xfrm>
            <a:off x="3013075" y="5584825"/>
            <a:ext cx="850900" cy="442913"/>
            <a:chOff x="1745" y="2895"/>
            <a:chExt cx="1063" cy="554"/>
          </a:xfrm>
        </p:grpSpPr>
        <p:sp>
          <p:nvSpPr>
            <p:cNvPr id="283671" name="Line 23"/>
            <p:cNvSpPr>
              <a:spLocks noChangeAspect="1" noChangeShapeType="1"/>
            </p:cNvSpPr>
            <p:nvPr/>
          </p:nvSpPr>
          <p:spPr bwMode="auto">
            <a:xfrm rot="-2690142">
              <a:off x="1745" y="3449"/>
              <a:ext cx="640" cy="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72" name="Freeform 24"/>
            <p:cNvSpPr>
              <a:spLocks noChangeAspect="1"/>
            </p:cNvSpPr>
            <p:nvPr/>
          </p:nvSpPr>
          <p:spPr bwMode="auto">
            <a:xfrm rot="-2690142">
              <a:off x="2202" y="2895"/>
              <a:ext cx="606" cy="234"/>
            </a:xfrm>
            <a:custGeom>
              <a:avLst/>
              <a:gdLst/>
              <a:ahLst/>
              <a:cxnLst>
                <a:cxn ang="0">
                  <a:pos x="606" y="117"/>
                </a:cxn>
                <a:cxn ang="0">
                  <a:pos x="606" y="117"/>
                </a:cxn>
                <a:cxn ang="0">
                  <a:pos x="0" y="0"/>
                </a:cxn>
                <a:cxn ang="0">
                  <a:pos x="0" y="234"/>
                </a:cxn>
                <a:cxn ang="0">
                  <a:pos x="606" y="117"/>
                </a:cxn>
              </a:cxnLst>
              <a:rect l="0" t="0" r="r" b="b"/>
              <a:pathLst>
                <a:path w="606" h="234">
                  <a:moveTo>
                    <a:pt x="606" y="117"/>
                  </a:moveTo>
                  <a:lnTo>
                    <a:pt x="606" y="117"/>
                  </a:lnTo>
                  <a:lnTo>
                    <a:pt x="0" y="0"/>
                  </a:lnTo>
                  <a:lnTo>
                    <a:pt x="0" y="234"/>
                  </a:lnTo>
                  <a:lnTo>
                    <a:pt x="606" y="117"/>
                  </a:lnTo>
                  <a:close/>
                </a:path>
              </a:pathLst>
            </a:custGeom>
            <a:noFill/>
            <a:ln w="3175"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83673" name="Text Box 25"/>
          <p:cNvSpPr txBox="1">
            <a:spLocks noChangeArrowheads="1"/>
          </p:cNvSpPr>
          <p:nvPr/>
        </p:nvSpPr>
        <p:spPr bwMode="auto">
          <a:xfrm>
            <a:off x="3068638" y="6156325"/>
            <a:ext cx="565150" cy="396875"/>
          </a:xfrm>
          <a:prstGeom prst="rect">
            <a:avLst/>
          </a:prstGeom>
          <a:noFill/>
          <a:ln w="12700">
            <a:noFill/>
            <a:miter lim="800000"/>
            <a:headEnd/>
            <a:tailEnd type="none" w="sm" len="lg"/>
          </a:ln>
          <a:effectLst/>
        </p:spPr>
        <p:txBody>
          <a:bodyPr wrap="none">
            <a:spAutoFit/>
          </a:bodyPr>
          <a:lstStyle/>
          <a:p>
            <a:pPr algn="ctr"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2nd</a:t>
            </a:r>
          </a:p>
        </p:txBody>
      </p:sp>
      <p:sp>
        <p:nvSpPr>
          <p:cNvPr id="283674" name="Freeform 26"/>
          <p:cNvSpPr>
            <a:spLocks noChangeAspect="1"/>
          </p:cNvSpPr>
          <p:nvPr/>
        </p:nvSpPr>
        <p:spPr bwMode="auto">
          <a:xfrm rot="-2690142">
            <a:off x="5224463" y="5611813"/>
            <a:ext cx="490537" cy="190500"/>
          </a:xfrm>
          <a:custGeom>
            <a:avLst/>
            <a:gdLst/>
            <a:ahLst/>
            <a:cxnLst>
              <a:cxn ang="0">
                <a:pos x="606" y="117"/>
              </a:cxn>
              <a:cxn ang="0">
                <a:pos x="606" y="117"/>
              </a:cxn>
              <a:cxn ang="0">
                <a:pos x="0" y="0"/>
              </a:cxn>
              <a:cxn ang="0">
                <a:pos x="0" y="234"/>
              </a:cxn>
              <a:cxn ang="0">
                <a:pos x="606" y="117"/>
              </a:cxn>
            </a:cxnLst>
            <a:rect l="0" t="0" r="r" b="b"/>
            <a:pathLst>
              <a:path w="606" h="234">
                <a:moveTo>
                  <a:pt x="606" y="117"/>
                </a:moveTo>
                <a:lnTo>
                  <a:pt x="606" y="117"/>
                </a:lnTo>
                <a:lnTo>
                  <a:pt x="0" y="0"/>
                </a:lnTo>
                <a:lnTo>
                  <a:pt x="0" y="234"/>
                </a:lnTo>
                <a:lnTo>
                  <a:pt x="606" y="117"/>
                </a:lnTo>
                <a:close/>
              </a:path>
            </a:pathLst>
          </a:custGeom>
          <a:noFill/>
          <a:ln w="3175"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75" name="Text Box 27"/>
          <p:cNvSpPr txBox="1">
            <a:spLocks noChangeArrowheads="1"/>
          </p:cNvSpPr>
          <p:nvPr/>
        </p:nvSpPr>
        <p:spPr bwMode="auto">
          <a:xfrm>
            <a:off x="4967288" y="6156325"/>
            <a:ext cx="522287" cy="396875"/>
          </a:xfrm>
          <a:prstGeom prst="rect">
            <a:avLst/>
          </a:prstGeom>
          <a:noFill/>
          <a:ln w="12700">
            <a:noFill/>
            <a:miter lim="800000"/>
            <a:headEnd/>
            <a:tailEnd type="none" w="sm" len="lg"/>
          </a:ln>
          <a:effectLst/>
        </p:spPr>
        <p:txBody>
          <a:bodyPr wrap="none">
            <a:spAutoFit/>
          </a:bodyPr>
          <a:lstStyle/>
          <a:p>
            <a:pPr algn="ctr"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3rd</a:t>
            </a:r>
          </a:p>
        </p:txBody>
      </p:sp>
      <p:sp>
        <p:nvSpPr>
          <p:cNvPr id="283676" name="Line 28"/>
          <p:cNvSpPr>
            <a:spLocks noChangeShapeType="1"/>
          </p:cNvSpPr>
          <p:nvPr/>
        </p:nvSpPr>
        <p:spPr bwMode="auto">
          <a:xfrm flipH="1">
            <a:off x="4905375" y="5541963"/>
            <a:ext cx="731838" cy="7302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77" name="Text Box 29"/>
          <p:cNvSpPr txBox="1">
            <a:spLocks noChangeArrowheads="1"/>
          </p:cNvSpPr>
          <p:nvPr/>
        </p:nvSpPr>
        <p:spPr bwMode="auto">
          <a:xfrm>
            <a:off x="6719888" y="6145213"/>
            <a:ext cx="508000" cy="396875"/>
          </a:xfrm>
          <a:prstGeom prst="rect">
            <a:avLst/>
          </a:prstGeom>
          <a:noFill/>
          <a:ln w="12700">
            <a:noFill/>
            <a:miter lim="800000"/>
            <a:headEnd/>
            <a:tailEnd type="none" w="sm" len="lg"/>
          </a:ln>
          <a:effectLst/>
        </p:spPr>
        <p:txBody>
          <a:bodyPr wrap="none">
            <a:spAutoFit/>
          </a:bodyPr>
          <a:lstStyle/>
          <a:p>
            <a:pPr algn="ctr"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4th</a:t>
            </a:r>
          </a:p>
        </p:txBody>
      </p:sp>
      <p:grpSp>
        <p:nvGrpSpPr>
          <p:cNvPr id="6" name="Group 30"/>
          <p:cNvGrpSpPr>
            <a:grpSpLocks/>
          </p:cNvGrpSpPr>
          <p:nvPr/>
        </p:nvGrpSpPr>
        <p:grpSpPr bwMode="auto">
          <a:xfrm>
            <a:off x="6705600" y="5527675"/>
            <a:ext cx="719138" cy="722313"/>
            <a:chOff x="3095" y="3261"/>
            <a:chExt cx="453" cy="455"/>
          </a:xfrm>
        </p:grpSpPr>
        <p:sp>
          <p:nvSpPr>
            <p:cNvPr id="283679" name="Line 31"/>
            <p:cNvSpPr>
              <a:spLocks noChangeShapeType="1"/>
            </p:cNvSpPr>
            <p:nvPr/>
          </p:nvSpPr>
          <p:spPr bwMode="auto">
            <a:xfrm flipH="1">
              <a:off x="3278" y="3261"/>
              <a:ext cx="270" cy="18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80" name="Line 32"/>
            <p:cNvSpPr>
              <a:spLocks noChangeShapeType="1"/>
            </p:cNvSpPr>
            <p:nvPr/>
          </p:nvSpPr>
          <p:spPr bwMode="auto">
            <a:xfrm flipH="1">
              <a:off x="3366" y="3261"/>
              <a:ext cx="182" cy="266"/>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3681" name="Line 33"/>
            <p:cNvSpPr>
              <a:spLocks noChangeShapeType="1"/>
            </p:cNvSpPr>
            <p:nvPr/>
          </p:nvSpPr>
          <p:spPr bwMode="auto">
            <a:xfrm flipH="1">
              <a:off x="3095" y="3261"/>
              <a:ext cx="453" cy="45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83683" name="Text Box 35"/>
          <p:cNvSpPr txBox="1">
            <a:spLocks noChangeArrowheads="1"/>
          </p:cNvSpPr>
          <p:nvPr/>
        </p:nvSpPr>
        <p:spPr bwMode="auto">
          <a:xfrm>
            <a:off x="685800" y="4389438"/>
            <a:ext cx="8305800" cy="701675"/>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sz="2000" kern="1200">
                <a:solidFill>
                  <a:srgbClr val="000000"/>
                </a:solidFill>
                <a:effectLst>
                  <a:outerShdw blurRad="38100" dist="38100" dir="2700000" algn="tl">
                    <a:srgbClr val="C0C0C0"/>
                  </a:outerShdw>
                </a:effectLst>
                <a:latin typeface="Times" pitchFamily="18" charset="0"/>
                <a:ea typeface="+mn-ea"/>
                <a:cs typeface="+mn-cs"/>
              </a:rPr>
              <a:t>Of the four different arrowhead types that are authorized by the national standard, ASME Y14.2M – 1994, a filled arrowhead is the highest preference.</a:t>
            </a:r>
          </a:p>
        </p:txBody>
      </p:sp>
    </p:spTree>
    <p:extLst>
      <p:ext uri="{BB962C8B-B14F-4D97-AF65-F5344CB8AC3E}">
        <p14:creationId xmlns:p14="http://schemas.microsoft.com/office/powerpoint/2010/main" val="541024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Grp="1" noChangeArrowheads="1"/>
          </p:cNvSpPr>
          <p:nvPr>
            <p:ph type="body" idx="1"/>
          </p:nvPr>
        </p:nvSpPr>
        <p:spPr bwMode="auto">
          <a:xfrm>
            <a:off x="990600" y="5410200"/>
            <a:ext cx="7315200" cy="9906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800" b="0">
                <a:solidFill>
                  <a:schemeClr val="tx2"/>
                </a:solidFill>
              </a:rPr>
              <a:t>Dimensions should be placed </a:t>
            </a:r>
            <a:r>
              <a:rPr lang="en-US" sz="1800" b="0" i="1">
                <a:solidFill>
                  <a:schemeClr val="tx2"/>
                </a:solidFill>
              </a:rPr>
              <a:t>outside</a:t>
            </a:r>
            <a:r>
              <a:rPr lang="en-US" sz="1800" b="0">
                <a:solidFill>
                  <a:schemeClr val="tx2"/>
                </a:solidFill>
              </a:rPr>
              <a:t> the actual part outline. Dimensions should not be placed within the part boundaries unless  greater clarity would result.</a:t>
            </a:r>
          </a:p>
        </p:txBody>
      </p:sp>
      <p:sp>
        <p:nvSpPr>
          <p:cNvPr id="285700" name="Text Box 4"/>
          <p:cNvSpPr txBox="1">
            <a:spLocks noChangeArrowheads="1"/>
          </p:cNvSpPr>
          <p:nvPr/>
        </p:nvSpPr>
        <p:spPr bwMode="auto">
          <a:xfrm>
            <a:off x="685800" y="3124200"/>
            <a:ext cx="2444750" cy="1465263"/>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There should be a </a:t>
            </a:r>
          </a:p>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visible gap (~1.5 mm) </a:t>
            </a:r>
          </a:p>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between the object lines </a:t>
            </a:r>
          </a:p>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and the beginning of </a:t>
            </a:r>
          </a:p>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each extension line.</a:t>
            </a:r>
          </a:p>
        </p:txBody>
      </p:sp>
      <p:sp>
        <p:nvSpPr>
          <p:cNvPr id="285701" name="Line 5"/>
          <p:cNvSpPr>
            <a:spLocks noChangeShapeType="1"/>
          </p:cNvSpPr>
          <p:nvPr/>
        </p:nvSpPr>
        <p:spPr bwMode="auto">
          <a:xfrm>
            <a:off x="2840038" y="4327525"/>
            <a:ext cx="231775" cy="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2" name="Line 6"/>
          <p:cNvSpPr>
            <a:spLocks noChangeShapeType="1"/>
          </p:cNvSpPr>
          <p:nvPr/>
        </p:nvSpPr>
        <p:spPr bwMode="auto">
          <a:xfrm flipV="1">
            <a:off x="3076575" y="3863975"/>
            <a:ext cx="706438" cy="463550"/>
          </a:xfrm>
          <a:prstGeom prst="line">
            <a:avLst/>
          </a:prstGeom>
          <a:noFill/>
          <a:ln w="317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3" name="Line 7"/>
          <p:cNvSpPr>
            <a:spLocks noChangeShapeType="1"/>
          </p:cNvSpPr>
          <p:nvPr/>
        </p:nvSpPr>
        <p:spPr bwMode="auto">
          <a:xfrm>
            <a:off x="5816600" y="3922713"/>
            <a:ext cx="47307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4" name="Line 8"/>
          <p:cNvSpPr>
            <a:spLocks noChangeShapeType="1"/>
          </p:cNvSpPr>
          <p:nvPr/>
        </p:nvSpPr>
        <p:spPr bwMode="auto">
          <a:xfrm>
            <a:off x="5826125" y="4997450"/>
            <a:ext cx="4635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5" name="Line 9"/>
          <p:cNvSpPr>
            <a:spLocks noChangeShapeType="1"/>
          </p:cNvSpPr>
          <p:nvPr/>
        </p:nvSpPr>
        <p:spPr bwMode="auto">
          <a:xfrm flipV="1">
            <a:off x="3811588" y="3008313"/>
            <a:ext cx="0" cy="8286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6" name="Line 10"/>
          <p:cNvSpPr>
            <a:spLocks noChangeShapeType="1"/>
          </p:cNvSpPr>
          <p:nvPr/>
        </p:nvSpPr>
        <p:spPr bwMode="auto">
          <a:xfrm flipV="1">
            <a:off x="5705475" y="2982913"/>
            <a:ext cx="0" cy="85248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7" name="Rectangle 11"/>
          <p:cNvSpPr>
            <a:spLocks noChangeArrowheads="1"/>
          </p:cNvSpPr>
          <p:nvPr/>
        </p:nvSpPr>
        <p:spPr bwMode="auto">
          <a:xfrm>
            <a:off x="3811588" y="3922713"/>
            <a:ext cx="1895475" cy="1076325"/>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09" name="Text Box 13"/>
          <p:cNvSpPr txBox="1">
            <a:spLocks noChangeArrowheads="1"/>
          </p:cNvSpPr>
          <p:nvPr/>
        </p:nvSpPr>
        <p:spPr bwMode="auto">
          <a:xfrm>
            <a:off x="2438400" y="1600200"/>
            <a:ext cx="6248400" cy="1971675"/>
          </a:xfrm>
          <a:prstGeom prst="rect">
            <a:avLst/>
          </a:prstGeom>
          <a:noFill/>
          <a:ln w="12700">
            <a:noFill/>
            <a:miter lim="800000"/>
            <a:headEnd/>
            <a:tailEnd/>
          </a:ln>
          <a:effectLst/>
        </p:spPr>
        <p:txBody>
          <a:bodyPr lIns="90488" tIns="44450" rIns="90488" bIns="44450"/>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Extension lines overlap dimension lines (beyond the point of the arrowheads) by a distance of roughly 2-3mm</a:t>
            </a:r>
          </a:p>
          <a:p>
            <a:pPr algn="l" rtl="0" eaLnBrk="0" fontAlgn="base" hangingPunct="0">
              <a:spcBef>
                <a:spcPct val="0"/>
              </a:spcBef>
              <a:spcAft>
                <a:spcPct val="0"/>
              </a:spcAft>
            </a:pPr>
            <a:endParaRPr lang="en-US" kern="1200">
              <a:solidFill>
                <a:srgbClr val="000000"/>
              </a:solidFill>
              <a:effectLst>
                <a:outerShdw blurRad="38100" dist="38100" dir="2700000" algn="tl">
                  <a:srgbClr val="C0C0C0"/>
                </a:outerShdw>
              </a:effectLst>
              <a:latin typeface="Times New Roman" pitchFamily="18" charset="0"/>
              <a:ea typeface="+mn-ea"/>
              <a:cs typeface="+mn-cs"/>
            </a:endParaRPr>
          </a:p>
        </p:txBody>
      </p:sp>
      <p:sp>
        <p:nvSpPr>
          <p:cNvPr id="285710" name="Line 14"/>
          <p:cNvSpPr>
            <a:spLocks noChangeShapeType="1"/>
          </p:cNvSpPr>
          <p:nvPr/>
        </p:nvSpPr>
        <p:spPr bwMode="auto">
          <a:xfrm>
            <a:off x="3821113" y="3128963"/>
            <a:ext cx="1893887" cy="0"/>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11" name="Line 15"/>
          <p:cNvSpPr>
            <a:spLocks noChangeShapeType="1"/>
          </p:cNvSpPr>
          <p:nvPr/>
        </p:nvSpPr>
        <p:spPr bwMode="auto">
          <a:xfrm>
            <a:off x="6142038" y="3922713"/>
            <a:ext cx="0" cy="1087437"/>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285712" name="Rectangle 16"/>
          <p:cNvSpPr>
            <a:spLocks noChangeArrowheads="1"/>
          </p:cNvSpPr>
          <p:nvPr/>
        </p:nvSpPr>
        <p:spPr bwMode="auto">
          <a:xfrm>
            <a:off x="4419600" y="2925763"/>
            <a:ext cx="609600" cy="427037"/>
          </a:xfrm>
          <a:prstGeom prst="rect">
            <a:avLst/>
          </a:prstGeom>
          <a:ln w="12700">
            <a:noFill/>
            <a:miter lim="800000"/>
            <a:headEnd/>
            <a:tailEnd/>
          </a:ln>
          <a:effectLst/>
        </p:spPr>
        <p:txBody>
          <a:bodyPr wrap="none" anchor="ctr"/>
          <a:lstStyle/>
          <a:p>
            <a:pPr algn="ctr" rtl="0" eaLnBrk="0" fontAlgn="base" hangingPunct="0">
              <a:spcBef>
                <a:spcPct val="0"/>
              </a:spcBef>
              <a:spcAft>
                <a:spcPct val="0"/>
              </a:spcAft>
            </a:pPr>
            <a:r>
              <a:rPr lang="en-US" sz="1600" kern="1200">
                <a:solidFill>
                  <a:srgbClr val="000000"/>
                </a:solidFill>
                <a:latin typeface="Arial" charset="0"/>
                <a:ea typeface="+mn-ea"/>
                <a:cs typeface="+mn-cs"/>
              </a:rPr>
              <a:t>1.75</a:t>
            </a:r>
          </a:p>
        </p:txBody>
      </p:sp>
      <p:sp useBgFill="1">
        <p:nvSpPr>
          <p:cNvPr id="285713" name="Rectangle 17"/>
          <p:cNvSpPr>
            <a:spLocks noChangeArrowheads="1"/>
          </p:cNvSpPr>
          <p:nvPr/>
        </p:nvSpPr>
        <p:spPr bwMode="auto">
          <a:xfrm>
            <a:off x="5924550" y="4287838"/>
            <a:ext cx="476250" cy="341312"/>
          </a:xfrm>
          <a:prstGeom prst="rect">
            <a:avLst/>
          </a:prstGeom>
          <a:ln w="12700">
            <a:noFill/>
            <a:miter lim="800000"/>
            <a:headEnd/>
            <a:tailEnd/>
          </a:ln>
          <a:effectLst/>
        </p:spPr>
        <p:txBody>
          <a:bodyPr wrap="none" anchor="ctr"/>
          <a:lstStyle/>
          <a:p>
            <a:pPr algn="ctr" rtl="0" eaLnBrk="0" fontAlgn="base" hangingPunct="0">
              <a:spcBef>
                <a:spcPct val="0"/>
              </a:spcBef>
              <a:spcAft>
                <a:spcPct val="0"/>
              </a:spcAft>
            </a:pPr>
            <a:r>
              <a:rPr lang="en-US" sz="1600" kern="1200">
                <a:solidFill>
                  <a:srgbClr val="000000"/>
                </a:solidFill>
                <a:latin typeface="Arial" charset="0"/>
                <a:ea typeface="+mn-ea"/>
                <a:cs typeface="+mn-cs"/>
              </a:rPr>
              <a:t>1.06</a:t>
            </a:r>
          </a:p>
        </p:txBody>
      </p:sp>
      <p:sp>
        <p:nvSpPr>
          <p:cNvPr id="285714" name="Line 18"/>
          <p:cNvSpPr>
            <a:spLocks noChangeShapeType="1"/>
          </p:cNvSpPr>
          <p:nvPr/>
        </p:nvSpPr>
        <p:spPr bwMode="auto">
          <a:xfrm flipH="1">
            <a:off x="3810000" y="2209800"/>
            <a:ext cx="457200" cy="762000"/>
          </a:xfrm>
          <a:prstGeom prst="line">
            <a:avLst/>
          </a:prstGeom>
          <a:noFill/>
          <a:ln w="317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5716" name="Rectangle 20"/>
          <p:cNvSpPr>
            <a:spLocks noChangeArrowheads="1"/>
          </p:cNvSpPr>
          <p:nvPr/>
        </p:nvSpPr>
        <p:spPr bwMode="auto">
          <a:xfrm>
            <a:off x="762000" y="228600"/>
            <a:ext cx="7772400" cy="1143000"/>
          </a:xfrm>
          <a:prstGeom prst="rect">
            <a:avLst/>
          </a:prstGeom>
          <a:noFill/>
          <a:ln w="12700">
            <a:noFill/>
            <a:miter lim="800000"/>
            <a:headEnd/>
            <a:tailEnd/>
          </a:ln>
          <a:effectLst/>
        </p:spPr>
        <p:txBody>
          <a:bodyPr lIns="90488" tIns="44450" rIns="90488" bIns="44450" anchor="ctr"/>
          <a:lstStyle/>
          <a:p>
            <a:pPr algn="ctr" rtl="0" eaLnBrk="0" fontAlgn="base" hangingPunct="0">
              <a:lnSpc>
                <a:spcPct val="88000"/>
              </a:lnSpc>
              <a:spcBef>
                <a:spcPct val="0"/>
              </a:spcBef>
              <a:spcAft>
                <a:spcPct val="0"/>
              </a:spcAft>
            </a:pPr>
            <a:r>
              <a:rPr lang="en-US" sz="3600" b="1" kern="1200">
                <a:solidFill>
                  <a:srgbClr val="790015"/>
                </a:solidFill>
                <a:latin typeface="Times" pitchFamily="18" charset="0"/>
                <a:ea typeface="+mn-ea"/>
                <a:cs typeface="+mn-cs"/>
              </a:rPr>
              <a:t>Dimension Lines and Extension Lines</a:t>
            </a:r>
          </a:p>
        </p:txBody>
      </p:sp>
    </p:spTree>
    <p:extLst>
      <p:ext uri="{BB962C8B-B14F-4D97-AF65-F5344CB8AC3E}">
        <p14:creationId xmlns:p14="http://schemas.microsoft.com/office/powerpoint/2010/main" val="3826329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7" name="Line 7"/>
          <p:cNvSpPr>
            <a:spLocks noChangeShapeType="1"/>
          </p:cNvSpPr>
          <p:nvPr/>
        </p:nvSpPr>
        <p:spPr bwMode="auto">
          <a:xfrm>
            <a:off x="1779588" y="1711325"/>
            <a:ext cx="0" cy="636588"/>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28" name="Line 8"/>
          <p:cNvSpPr>
            <a:spLocks noChangeShapeType="1"/>
          </p:cNvSpPr>
          <p:nvPr/>
        </p:nvSpPr>
        <p:spPr bwMode="auto">
          <a:xfrm>
            <a:off x="3379788" y="1711325"/>
            <a:ext cx="0" cy="62230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29" name="Line 9"/>
          <p:cNvSpPr>
            <a:spLocks noChangeShapeType="1"/>
          </p:cNvSpPr>
          <p:nvPr/>
        </p:nvSpPr>
        <p:spPr bwMode="auto">
          <a:xfrm>
            <a:off x="2089150" y="2784475"/>
            <a:ext cx="0" cy="585788"/>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0" name="Line 10"/>
          <p:cNvSpPr>
            <a:spLocks noChangeShapeType="1"/>
          </p:cNvSpPr>
          <p:nvPr/>
        </p:nvSpPr>
        <p:spPr bwMode="auto">
          <a:xfrm>
            <a:off x="2927350" y="2784475"/>
            <a:ext cx="0" cy="598488"/>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1" name="Line 11"/>
          <p:cNvSpPr>
            <a:spLocks noChangeShapeType="1"/>
          </p:cNvSpPr>
          <p:nvPr/>
        </p:nvSpPr>
        <p:spPr bwMode="auto">
          <a:xfrm>
            <a:off x="1782763" y="3811588"/>
            <a:ext cx="0" cy="585787"/>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2" name="Line 12"/>
          <p:cNvSpPr>
            <a:spLocks noChangeShapeType="1"/>
          </p:cNvSpPr>
          <p:nvPr/>
        </p:nvSpPr>
        <p:spPr bwMode="auto">
          <a:xfrm>
            <a:off x="2390775" y="3811588"/>
            <a:ext cx="0" cy="59690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3" name="Line 13"/>
          <p:cNvSpPr>
            <a:spLocks noChangeShapeType="1"/>
          </p:cNvSpPr>
          <p:nvPr/>
        </p:nvSpPr>
        <p:spPr bwMode="auto">
          <a:xfrm>
            <a:off x="2017713" y="4848225"/>
            <a:ext cx="0" cy="611188"/>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4" name="Line 14"/>
          <p:cNvSpPr>
            <a:spLocks noChangeShapeType="1"/>
          </p:cNvSpPr>
          <p:nvPr/>
        </p:nvSpPr>
        <p:spPr bwMode="auto">
          <a:xfrm>
            <a:off x="2398713" y="4848225"/>
            <a:ext cx="0" cy="585788"/>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5" name="Line 15"/>
          <p:cNvSpPr>
            <a:spLocks noChangeShapeType="1"/>
          </p:cNvSpPr>
          <p:nvPr/>
        </p:nvSpPr>
        <p:spPr bwMode="auto">
          <a:xfrm>
            <a:off x="1795463" y="1844675"/>
            <a:ext cx="452437"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6" name="Line 16"/>
          <p:cNvSpPr>
            <a:spLocks noChangeShapeType="1"/>
          </p:cNvSpPr>
          <p:nvPr/>
        </p:nvSpPr>
        <p:spPr bwMode="auto">
          <a:xfrm>
            <a:off x="2895600" y="1844675"/>
            <a:ext cx="487363" cy="0"/>
          </a:xfrm>
          <a:prstGeom prst="line">
            <a:avLst/>
          </a:prstGeom>
          <a:noFill/>
          <a:ln w="317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7" name="Line 17"/>
          <p:cNvSpPr>
            <a:spLocks noChangeShapeType="1"/>
          </p:cNvSpPr>
          <p:nvPr/>
        </p:nvSpPr>
        <p:spPr bwMode="auto">
          <a:xfrm>
            <a:off x="1706563" y="2917825"/>
            <a:ext cx="377825" cy="0"/>
          </a:xfrm>
          <a:prstGeom prst="line">
            <a:avLst/>
          </a:prstGeom>
          <a:noFill/>
          <a:ln w="317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8" name="Line 18"/>
          <p:cNvSpPr>
            <a:spLocks noChangeShapeType="1"/>
          </p:cNvSpPr>
          <p:nvPr/>
        </p:nvSpPr>
        <p:spPr bwMode="auto">
          <a:xfrm>
            <a:off x="2940050" y="2917825"/>
            <a:ext cx="377825"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39" name="Line 19"/>
          <p:cNvSpPr>
            <a:spLocks noChangeShapeType="1"/>
          </p:cNvSpPr>
          <p:nvPr/>
        </p:nvSpPr>
        <p:spPr bwMode="auto">
          <a:xfrm>
            <a:off x="1792288" y="3944938"/>
            <a:ext cx="598487" cy="0"/>
          </a:xfrm>
          <a:prstGeom prst="line">
            <a:avLst/>
          </a:prstGeom>
          <a:noFill/>
          <a:ln w="317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40" name="Line 20"/>
          <p:cNvSpPr>
            <a:spLocks noChangeShapeType="1"/>
          </p:cNvSpPr>
          <p:nvPr/>
        </p:nvSpPr>
        <p:spPr bwMode="auto">
          <a:xfrm flipH="1">
            <a:off x="1681163" y="4981575"/>
            <a:ext cx="328612"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41" name="Line 21"/>
          <p:cNvSpPr>
            <a:spLocks noChangeShapeType="1"/>
          </p:cNvSpPr>
          <p:nvPr/>
        </p:nvSpPr>
        <p:spPr bwMode="auto">
          <a:xfrm>
            <a:off x="2413000" y="4981575"/>
            <a:ext cx="330200"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42" name="Line 22"/>
          <p:cNvSpPr>
            <a:spLocks noChangeShapeType="1"/>
          </p:cNvSpPr>
          <p:nvPr/>
        </p:nvSpPr>
        <p:spPr bwMode="auto">
          <a:xfrm>
            <a:off x="2365375" y="3944938"/>
            <a:ext cx="317500" cy="0"/>
          </a:xfrm>
          <a:prstGeom prst="line">
            <a:avLst/>
          </a:prstGeom>
          <a:noFill/>
          <a:ln w="3175">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6743" name="Text Box 23"/>
          <p:cNvSpPr txBox="1">
            <a:spLocks noChangeArrowheads="1"/>
          </p:cNvSpPr>
          <p:nvPr/>
        </p:nvSpPr>
        <p:spPr bwMode="auto">
          <a:xfrm>
            <a:off x="4189413" y="1600200"/>
            <a:ext cx="2782887" cy="396875"/>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Arrows in / dimension in </a:t>
            </a:r>
          </a:p>
        </p:txBody>
      </p:sp>
      <p:sp>
        <p:nvSpPr>
          <p:cNvPr id="286744" name="Text Box 24"/>
          <p:cNvSpPr txBox="1">
            <a:spLocks noChangeArrowheads="1"/>
          </p:cNvSpPr>
          <p:nvPr/>
        </p:nvSpPr>
        <p:spPr bwMode="auto">
          <a:xfrm>
            <a:off x="4189413" y="2673350"/>
            <a:ext cx="2846387" cy="396875"/>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Arrows out / dimension in</a:t>
            </a:r>
          </a:p>
        </p:txBody>
      </p:sp>
      <p:sp>
        <p:nvSpPr>
          <p:cNvPr id="286745" name="Text Box 25"/>
          <p:cNvSpPr txBox="1">
            <a:spLocks noChangeArrowheads="1"/>
          </p:cNvSpPr>
          <p:nvPr/>
        </p:nvSpPr>
        <p:spPr bwMode="auto">
          <a:xfrm>
            <a:off x="4189413" y="3700463"/>
            <a:ext cx="2846387" cy="396875"/>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Arrows in / dimension out</a:t>
            </a:r>
          </a:p>
        </p:txBody>
      </p:sp>
      <p:sp>
        <p:nvSpPr>
          <p:cNvPr id="286746" name="Text Box 26"/>
          <p:cNvSpPr txBox="1">
            <a:spLocks noChangeArrowheads="1"/>
          </p:cNvSpPr>
          <p:nvPr/>
        </p:nvSpPr>
        <p:spPr bwMode="auto">
          <a:xfrm>
            <a:off x="4189413" y="4814888"/>
            <a:ext cx="2973387" cy="396875"/>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2000" kern="1200">
                <a:solidFill>
                  <a:srgbClr val="000000"/>
                </a:solidFill>
                <a:effectLst>
                  <a:outerShdw blurRad="38100" dist="38100" dir="2700000" algn="tl">
                    <a:srgbClr val="C0C0C0"/>
                  </a:outerShdw>
                </a:effectLst>
                <a:latin typeface="Times New Roman" pitchFamily="18" charset="0"/>
                <a:ea typeface="+mn-ea"/>
                <a:cs typeface="+mn-cs"/>
              </a:rPr>
              <a:t>Arrows out / dimension out</a:t>
            </a:r>
          </a:p>
        </p:txBody>
      </p:sp>
      <p:sp>
        <p:nvSpPr>
          <p:cNvPr id="286747" name="Text Box 27"/>
          <p:cNvSpPr txBox="1">
            <a:spLocks noChangeArrowheads="1"/>
          </p:cNvSpPr>
          <p:nvPr/>
        </p:nvSpPr>
        <p:spPr bwMode="auto">
          <a:xfrm>
            <a:off x="2239963" y="1689100"/>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2.562</a:t>
            </a:r>
          </a:p>
        </p:txBody>
      </p:sp>
      <p:sp>
        <p:nvSpPr>
          <p:cNvPr id="286748" name="Text Box 28"/>
          <p:cNvSpPr txBox="1">
            <a:spLocks noChangeArrowheads="1"/>
          </p:cNvSpPr>
          <p:nvPr/>
        </p:nvSpPr>
        <p:spPr bwMode="auto">
          <a:xfrm>
            <a:off x="2184400" y="277495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1.250</a:t>
            </a:r>
          </a:p>
        </p:txBody>
      </p:sp>
      <p:sp>
        <p:nvSpPr>
          <p:cNvPr id="286749" name="Text Box 29"/>
          <p:cNvSpPr txBox="1">
            <a:spLocks noChangeArrowheads="1"/>
          </p:cNvSpPr>
          <p:nvPr/>
        </p:nvSpPr>
        <p:spPr bwMode="auto">
          <a:xfrm>
            <a:off x="2709863" y="3800475"/>
            <a:ext cx="528637"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.750</a:t>
            </a:r>
          </a:p>
        </p:txBody>
      </p:sp>
      <p:sp>
        <p:nvSpPr>
          <p:cNvPr id="286750" name="Text Box 30"/>
          <p:cNvSpPr txBox="1">
            <a:spLocks noChangeArrowheads="1"/>
          </p:cNvSpPr>
          <p:nvPr/>
        </p:nvSpPr>
        <p:spPr bwMode="auto">
          <a:xfrm>
            <a:off x="2771775" y="4826000"/>
            <a:ext cx="528638"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.500</a:t>
            </a:r>
          </a:p>
        </p:txBody>
      </p:sp>
      <p:sp>
        <p:nvSpPr>
          <p:cNvPr id="286751" name="Rectangle 31"/>
          <p:cNvSpPr>
            <a:spLocks noChangeArrowheads="1"/>
          </p:cNvSpPr>
          <p:nvPr/>
        </p:nvSpPr>
        <p:spPr bwMode="auto">
          <a:xfrm>
            <a:off x="762000" y="228600"/>
            <a:ext cx="7772400" cy="1143000"/>
          </a:xfrm>
          <a:prstGeom prst="rect">
            <a:avLst/>
          </a:prstGeom>
          <a:noFill/>
          <a:ln w="12700">
            <a:noFill/>
            <a:miter lim="800000"/>
            <a:headEnd/>
            <a:tailEnd/>
          </a:ln>
          <a:effectLst/>
        </p:spPr>
        <p:txBody>
          <a:bodyPr lIns="90488" tIns="44450" rIns="90488" bIns="44450" anchor="ctr"/>
          <a:lstStyle/>
          <a:p>
            <a:pPr algn="ctr" rtl="0" eaLnBrk="0" fontAlgn="base" hangingPunct="0">
              <a:lnSpc>
                <a:spcPct val="88000"/>
              </a:lnSpc>
              <a:spcBef>
                <a:spcPct val="0"/>
              </a:spcBef>
              <a:spcAft>
                <a:spcPct val="0"/>
              </a:spcAft>
            </a:pPr>
            <a:r>
              <a:rPr lang="en-US" sz="3600" b="1" kern="1200">
                <a:solidFill>
                  <a:srgbClr val="790015"/>
                </a:solidFill>
                <a:latin typeface="Times" pitchFamily="18" charset="0"/>
                <a:ea typeface="+mn-ea"/>
                <a:cs typeface="+mn-cs"/>
              </a:rPr>
              <a:t>Placement of Linear Dimensions</a:t>
            </a:r>
            <a:br>
              <a:rPr lang="en-US" sz="3600" b="1" kern="1200">
                <a:solidFill>
                  <a:srgbClr val="790015"/>
                </a:solidFill>
                <a:latin typeface="Times" pitchFamily="18" charset="0"/>
                <a:ea typeface="+mn-ea"/>
                <a:cs typeface="+mn-cs"/>
              </a:rPr>
            </a:br>
            <a:r>
              <a:rPr lang="en-US" sz="2400" b="1" i="1" kern="1200">
                <a:solidFill>
                  <a:srgbClr val="790015"/>
                </a:solidFill>
                <a:latin typeface="Times" pitchFamily="18" charset="0"/>
                <a:ea typeface="+mn-ea"/>
                <a:cs typeface="+mn-cs"/>
              </a:rPr>
              <a:t>Order of Preference</a:t>
            </a:r>
          </a:p>
        </p:txBody>
      </p:sp>
      <p:sp>
        <p:nvSpPr>
          <p:cNvPr id="286753" name="Text Box 33"/>
          <p:cNvSpPr txBox="1">
            <a:spLocks noChangeArrowheads="1"/>
          </p:cNvSpPr>
          <p:nvPr/>
        </p:nvSpPr>
        <p:spPr bwMode="auto">
          <a:xfrm>
            <a:off x="609600" y="5638800"/>
            <a:ext cx="7315200" cy="915988"/>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kern="1200">
                <a:solidFill>
                  <a:srgbClr val="790015"/>
                </a:solidFill>
                <a:effectLst>
                  <a:outerShdw blurRad="38100" dist="38100" dir="2700000" algn="tl">
                    <a:srgbClr val="C0C0C0"/>
                  </a:outerShdw>
                </a:effectLst>
                <a:latin typeface="Times New Roman" pitchFamily="18" charset="0"/>
                <a:ea typeface="+mn-ea"/>
                <a:cs typeface="+mn-cs"/>
              </a:rPr>
              <a:t>When there is not enough room between the extension lines to accommodate either the dimension value or the dimension lines they can be placed outside the extension lines as shown in the fourth example (use Flip Arrows in ProE).</a:t>
            </a:r>
          </a:p>
        </p:txBody>
      </p:sp>
    </p:spTree>
    <p:extLst>
      <p:ext uri="{BB962C8B-B14F-4D97-AF65-F5344CB8AC3E}">
        <p14:creationId xmlns:p14="http://schemas.microsoft.com/office/powerpoint/2010/main" val="4248478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Line 46"/>
          <p:cNvSpPr>
            <a:spLocks noChangeShapeType="1"/>
          </p:cNvSpPr>
          <p:nvPr/>
        </p:nvSpPr>
        <p:spPr bwMode="auto">
          <a:xfrm>
            <a:off x="5019675" y="6551612"/>
            <a:ext cx="0" cy="3540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96" name="Group 95"/>
          <p:cNvGrpSpPr/>
          <p:nvPr/>
        </p:nvGrpSpPr>
        <p:grpSpPr>
          <a:xfrm>
            <a:off x="1828800" y="1828800"/>
            <a:ext cx="5453062" cy="1762125"/>
            <a:chOff x="1481138" y="1362075"/>
            <a:chExt cx="6226175" cy="2633663"/>
          </a:xfrm>
        </p:grpSpPr>
        <p:sp>
          <p:nvSpPr>
            <p:cNvPr id="28" name="Line 5"/>
            <p:cNvSpPr>
              <a:spLocks noChangeShapeType="1"/>
            </p:cNvSpPr>
            <p:nvPr/>
          </p:nvSpPr>
          <p:spPr bwMode="auto">
            <a:xfrm flipH="1">
              <a:off x="2963863" y="3886200"/>
              <a:ext cx="13096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 name="Line 6"/>
            <p:cNvSpPr>
              <a:spLocks noChangeShapeType="1"/>
            </p:cNvSpPr>
            <p:nvPr/>
          </p:nvSpPr>
          <p:spPr bwMode="auto">
            <a:xfrm flipV="1">
              <a:off x="1731963" y="1362075"/>
              <a:ext cx="0" cy="11017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 name="Line 7"/>
            <p:cNvSpPr>
              <a:spLocks noChangeShapeType="1"/>
            </p:cNvSpPr>
            <p:nvPr/>
          </p:nvSpPr>
          <p:spPr bwMode="auto">
            <a:xfrm flipV="1">
              <a:off x="2874963" y="1390650"/>
              <a:ext cx="0" cy="10541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 name="Line 8"/>
            <p:cNvSpPr>
              <a:spLocks noChangeShapeType="1"/>
            </p:cNvSpPr>
            <p:nvPr/>
          </p:nvSpPr>
          <p:spPr bwMode="auto">
            <a:xfrm>
              <a:off x="2971800" y="2514600"/>
              <a:ext cx="12017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2" name="Freeform 9"/>
            <p:cNvSpPr>
              <a:spLocks/>
            </p:cNvSpPr>
            <p:nvPr/>
          </p:nvSpPr>
          <p:spPr bwMode="auto">
            <a:xfrm>
              <a:off x="5572125" y="2519363"/>
              <a:ext cx="1144588" cy="1373187"/>
            </a:xfrm>
            <a:custGeom>
              <a:avLst/>
              <a:gdLst/>
              <a:ahLst/>
              <a:cxnLst>
                <a:cxn ang="0">
                  <a:pos x="0" y="864"/>
                </a:cxn>
                <a:cxn ang="0">
                  <a:pos x="0" y="624"/>
                </a:cxn>
                <a:cxn ang="0">
                  <a:pos x="480" y="624"/>
                </a:cxn>
                <a:cxn ang="0">
                  <a:pos x="480" y="0"/>
                </a:cxn>
                <a:cxn ang="0">
                  <a:pos x="720" y="0"/>
                </a:cxn>
                <a:cxn ang="0">
                  <a:pos x="720" y="864"/>
                </a:cxn>
                <a:cxn ang="0">
                  <a:pos x="0" y="864"/>
                </a:cxn>
              </a:cxnLst>
              <a:rect l="0" t="0" r="r" b="b"/>
              <a:pathLst>
                <a:path w="721" h="865">
                  <a:moveTo>
                    <a:pt x="0" y="864"/>
                  </a:moveTo>
                  <a:lnTo>
                    <a:pt x="0" y="624"/>
                  </a:lnTo>
                  <a:lnTo>
                    <a:pt x="480" y="624"/>
                  </a:lnTo>
                  <a:lnTo>
                    <a:pt x="480" y="0"/>
                  </a:lnTo>
                  <a:lnTo>
                    <a:pt x="720" y="0"/>
                  </a:lnTo>
                  <a:lnTo>
                    <a:pt x="720" y="864"/>
                  </a:lnTo>
                  <a:lnTo>
                    <a:pt x="0" y="864"/>
                  </a:lnTo>
                </a:path>
              </a:pathLst>
            </a:custGeom>
            <a:noFill/>
            <a:ln w="19050" cap="rnd" cmpd="sng">
              <a:solidFill>
                <a:schemeClr val="tx1"/>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3" name="Rectangle 10"/>
            <p:cNvSpPr>
              <a:spLocks noChangeArrowheads="1"/>
            </p:cNvSpPr>
            <p:nvPr/>
          </p:nvSpPr>
          <p:spPr bwMode="auto">
            <a:xfrm>
              <a:off x="1738313" y="2520950"/>
              <a:ext cx="1130300" cy="135890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6" name="Line 13"/>
            <p:cNvSpPr>
              <a:spLocks noChangeShapeType="1"/>
            </p:cNvSpPr>
            <p:nvPr/>
          </p:nvSpPr>
          <p:spPr bwMode="auto">
            <a:xfrm flipH="1">
              <a:off x="1739900" y="3505200"/>
              <a:ext cx="1128713"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46" name="Freeform 23"/>
            <p:cNvSpPr>
              <a:spLocks/>
            </p:cNvSpPr>
            <p:nvPr/>
          </p:nvSpPr>
          <p:spPr bwMode="auto">
            <a:xfrm>
              <a:off x="2014538" y="2497138"/>
              <a:ext cx="593725" cy="76200"/>
            </a:xfrm>
            <a:custGeom>
              <a:avLst/>
              <a:gdLst/>
              <a:ahLst/>
              <a:cxnLst>
                <a:cxn ang="0">
                  <a:pos x="0" y="0"/>
                </a:cxn>
                <a:cxn ang="0">
                  <a:pos x="0" y="48"/>
                </a:cxn>
                <a:cxn ang="0">
                  <a:pos x="369" y="48"/>
                </a:cxn>
                <a:cxn ang="0">
                  <a:pos x="374" y="0"/>
                </a:cxn>
                <a:cxn ang="0">
                  <a:pos x="0" y="0"/>
                </a:cxn>
              </a:cxnLst>
              <a:rect l="0" t="0" r="r" b="b"/>
              <a:pathLst>
                <a:path w="374" h="48">
                  <a:moveTo>
                    <a:pt x="0" y="0"/>
                  </a:moveTo>
                  <a:lnTo>
                    <a:pt x="0" y="48"/>
                  </a:lnTo>
                  <a:lnTo>
                    <a:pt x="369" y="48"/>
                  </a:lnTo>
                  <a:lnTo>
                    <a:pt x="374" y="0"/>
                  </a:lnTo>
                  <a:lnTo>
                    <a:pt x="0" y="0"/>
                  </a:lnTo>
                  <a:close/>
                </a:path>
              </a:pathLst>
            </a:custGeom>
            <a:ln w="9525" cap="flat" cmpd="sng">
              <a:no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7" name="Line 24"/>
            <p:cNvSpPr>
              <a:spLocks noChangeShapeType="1"/>
            </p:cNvSpPr>
            <p:nvPr/>
          </p:nvSpPr>
          <p:spPr bwMode="auto">
            <a:xfrm>
              <a:off x="2012950" y="2520950"/>
              <a:ext cx="0" cy="3206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8" name="Line 25"/>
            <p:cNvSpPr>
              <a:spLocks noChangeShapeType="1"/>
            </p:cNvSpPr>
            <p:nvPr/>
          </p:nvSpPr>
          <p:spPr bwMode="auto">
            <a:xfrm>
              <a:off x="2012950" y="2843213"/>
              <a:ext cx="58578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9" name="Line 26"/>
            <p:cNvSpPr>
              <a:spLocks noChangeShapeType="1"/>
            </p:cNvSpPr>
            <p:nvPr/>
          </p:nvSpPr>
          <p:spPr bwMode="auto">
            <a:xfrm flipV="1">
              <a:off x="2598738" y="2520950"/>
              <a:ext cx="0" cy="3175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50" name="Group 27"/>
            <p:cNvGrpSpPr>
              <a:grpSpLocks/>
            </p:cNvGrpSpPr>
            <p:nvPr/>
          </p:nvGrpSpPr>
          <p:grpSpPr bwMode="auto">
            <a:xfrm>
              <a:off x="2309813" y="3367088"/>
              <a:ext cx="0" cy="623887"/>
              <a:chOff x="1770" y="3188"/>
              <a:chExt cx="0" cy="393"/>
            </a:xfrm>
          </p:grpSpPr>
          <p:sp>
            <p:nvSpPr>
              <p:cNvPr id="51" name="Line 28"/>
              <p:cNvSpPr>
                <a:spLocks noChangeShapeType="1"/>
              </p:cNvSpPr>
              <p:nvPr/>
            </p:nvSpPr>
            <p:spPr bwMode="auto">
              <a:xfrm>
                <a:off x="1770" y="3188"/>
                <a:ext cx="0" cy="15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2" name="Line 29"/>
              <p:cNvSpPr>
                <a:spLocks noChangeShapeType="1"/>
              </p:cNvSpPr>
              <p:nvPr/>
            </p:nvSpPr>
            <p:spPr bwMode="auto">
              <a:xfrm>
                <a:off x="1770" y="3368"/>
                <a:ext cx="0" cy="4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3" name="Line 30"/>
              <p:cNvSpPr>
                <a:spLocks noChangeShapeType="1"/>
              </p:cNvSpPr>
              <p:nvPr/>
            </p:nvSpPr>
            <p:spPr bwMode="auto">
              <a:xfrm>
                <a:off x="1770" y="3446"/>
                <a:ext cx="0" cy="13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54" name="Line 31"/>
            <p:cNvSpPr>
              <a:spLocks noChangeShapeType="1"/>
            </p:cNvSpPr>
            <p:nvPr/>
          </p:nvSpPr>
          <p:spPr bwMode="auto">
            <a:xfrm>
              <a:off x="2109788" y="3508375"/>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 name="Line 32"/>
            <p:cNvSpPr>
              <a:spLocks noChangeShapeType="1"/>
            </p:cNvSpPr>
            <p:nvPr/>
          </p:nvSpPr>
          <p:spPr bwMode="auto">
            <a:xfrm>
              <a:off x="2508250" y="3505200"/>
              <a:ext cx="0" cy="373063"/>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6" name="Line 33"/>
            <p:cNvSpPr>
              <a:spLocks noChangeShapeType="1"/>
            </p:cNvSpPr>
            <p:nvPr/>
          </p:nvSpPr>
          <p:spPr bwMode="auto">
            <a:xfrm>
              <a:off x="5970588" y="3371850"/>
              <a:ext cx="0" cy="2444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7" name="Line 34"/>
            <p:cNvSpPr>
              <a:spLocks noChangeShapeType="1"/>
            </p:cNvSpPr>
            <p:nvPr/>
          </p:nvSpPr>
          <p:spPr bwMode="auto">
            <a:xfrm>
              <a:off x="5970588" y="3657600"/>
              <a:ext cx="0" cy="762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8" name="Line 35"/>
            <p:cNvSpPr>
              <a:spLocks noChangeShapeType="1"/>
            </p:cNvSpPr>
            <p:nvPr/>
          </p:nvSpPr>
          <p:spPr bwMode="auto">
            <a:xfrm>
              <a:off x="5970588" y="3781425"/>
              <a:ext cx="0" cy="21431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 name="Line 36"/>
            <p:cNvSpPr>
              <a:spLocks noChangeShapeType="1"/>
            </p:cNvSpPr>
            <p:nvPr/>
          </p:nvSpPr>
          <p:spPr bwMode="auto">
            <a:xfrm>
              <a:off x="5770563" y="3513138"/>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0" name="Line 37"/>
            <p:cNvSpPr>
              <a:spLocks noChangeShapeType="1"/>
            </p:cNvSpPr>
            <p:nvPr/>
          </p:nvSpPr>
          <p:spPr bwMode="auto">
            <a:xfrm>
              <a:off x="6169025" y="3509963"/>
              <a:ext cx="0" cy="373062"/>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1" name="Line 38"/>
            <p:cNvSpPr>
              <a:spLocks noChangeShapeType="1"/>
            </p:cNvSpPr>
            <p:nvPr/>
          </p:nvSpPr>
          <p:spPr bwMode="auto">
            <a:xfrm>
              <a:off x="6337300" y="2847975"/>
              <a:ext cx="376238" cy="0"/>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 name="Line 39"/>
            <p:cNvSpPr>
              <a:spLocks noChangeShapeType="1"/>
            </p:cNvSpPr>
            <p:nvPr/>
          </p:nvSpPr>
          <p:spPr bwMode="auto">
            <a:xfrm flipV="1">
              <a:off x="6327775" y="1682750"/>
              <a:ext cx="0" cy="78105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3" name="Line 40"/>
            <p:cNvSpPr>
              <a:spLocks noChangeShapeType="1"/>
            </p:cNvSpPr>
            <p:nvPr/>
          </p:nvSpPr>
          <p:spPr bwMode="auto">
            <a:xfrm flipH="1" flipV="1">
              <a:off x="6705600" y="1371600"/>
              <a:ext cx="12700" cy="10795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4" name="Line 41"/>
            <p:cNvSpPr>
              <a:spLocks noChangeShapeType="1"/>
            </p:cNvSpPr>
            <p:nvPr/>
          </p:nvSpPr>
          <p:spPr bwMode="auto">
            <a:xfrm>
              <a:off x="6718300" y="1792288"/>
              <a:ext cx="388938"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5" name="Line 42"/>
            <p:cNvSpPr>
              <a:spLocks noChangeShapeType="1"/>
            </p:cNvSpPr>
            <p:nvPr/>
          </p:nvSpPr>
          <p:spPr bwMode="auto">
            <a:xfrm flipH="1">
              <a:off x="5924550" y="1792288"/>
              <a:ext cx="390525"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6" name="Line 43"/>
            <p:cNvSpPr>
              <a:spLocks noChangeShapeType="1"/>
            </p:cNvSpPr>
            <p:nvPr/>
          </p:nvSpPr>
          <p:spPr bwMode="auto">
            <a:xfrm flipH="1">
              <a:off x="4754563" y="3500438"/>
              <a:ext cx="708025"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7" name="Line 44"/>
            <p:cNvSpPr>
              <a:spLocks noChangeShapeType="1"/>
            </p:cNvSpPr>
            <p:nvPr/>
          </p:nvSpPr>
          <p:spPr bwMode="auto">
            <a:xfrm flipH="1">
              <a:off x="4754563" y="3889375"/>
              <a:ext cx="731837"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8" name="Line 45"/>
            <p:cNvSpPr>
              <a:spLocks noChangeShapeType="1"/>
            </p:cNvSpPr>
            <p:nvPr/>
          </p:nvSpPr>
          <p:spPr bwMode="auto">
            <a:xfrm flipV="1">
              <a:off x="4876800" y="3133725"/>
              <a:ext cx="0" cy="3540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1" name="Line 48"/>
            <p:cNvSpPr>
              <a:spLocks noChangeShapeType="1"/>
            </p:cNvSpPr>
            <p:nvPr/>
          </p:nvSpPr>
          <p:spPr bwMode="auto">
            <a:xfrm flipV="1">
              <a:off x="2584450" y="1817688"/>
              <a:ext cx="0" cy="6223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2" name="Line 49"/>
            <p:cNvSpPr>
              <a:spLocks noChangeShapeType="1"/>
            </p:cNvSpPr>
            <p:nvPr/>
          </p:nvSpPr>
          <p:spPr bwMode="auto">
            <a:xfrm flipV="1">
              <a:off x="2011363" y="1817688"/>
              <a:ext cx="0" cy="5969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3" name="Line 50"/>
            <p:cNvSpPr>
              <a:spLocks noChangeShapeType="1"/>
            </p:cNvSpPr>
            <p:nvPr/>
          </p:nvSpPr>
          <p:spPr bwMode="auto">
            <a:xfrm flipV="1">
              <a:off x="2035175" y="1938338"/>
              <a:ext cx="533400" cy="1587"/>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4" name="Line 51"/>
            <p:cNvSpPr>
              <a:spLocks noChangeShapeType="1"/>
            </p:cNvSpPr>
            <p:nvPr/>
          </p:nvSpPr>
          <p:spPr bwMode="auto">
            <a:xfrm flipH="1">
              <a:off x="1481138" y="1939925"/>
              <a:ext cx="242887"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5" name="Line 52"/>
            <p:cNvSpPr>
              <a:spLocks noChangeShapeType="1"/>
            </p:cNvSpPr>
            <p:nvPr/>
          </p:nvSpPr>
          <p:spPr bwMode="auto">
            <a:xfrm>
              <a:off x="1730375" y="1487488"/>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78" name="Line 55"/>
            <p:cNvSpPr>
              <a:spLocks noChangeShapeType="1"/>
            </p:cNvSpPr>
            <p:nvPr/>
          </p:nvSpPr>
          <p:spPr bwMode="auto">
            <a:xfrm>
              <a:off x="4059238" y="2513013"/>
              <a:ext cx="0" cy="1376362"/>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88" name="Line 40"/>
            <p:cNvSpPr>
              <a:spLocks noChangeShapeType="1"/>
            </p:cNvSpPr>
            <p:nvPr/>
          </p:nvSpPr>
          <p:spPr bwMode="auto">
            <a:xfrm flipV="1">
              <a:off x="5562600" y="1371600"/>
              <a:ext cx="0" cy="2011362"/>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89" name="Line 52"/>
            <p:cNvSpPr>
              <a:spLocks noChangeShapeType="1"/>
            </p:cNvSpPr>
            <p:nvPr/>
          </p:nvSpPr>
          <p:spPr bwMode="auto">
            <a:xfrm>
              <a:off x="5562600" y="1447800"/>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92" name="Line 47"/>
            <p:cNvSpPr>
              <a:spLocks noChangeShapeType="1"/>
            </p:cNvSpPr>
            <p:nvPr/>
          </p:nvSpPr>
          <p:spPr bwMode="auto">
            <a:xfrm>
              <a:off x="6781800" y="2832797"/>
              <a:ext cx="925513" cy="0"/>
            </a:xfrm>
            <a:prstGeom prst="line">
              <a:avLst/>
            </a:prstGeom>
            <a:noFill/>
            <a:ln w="3175">
              <a:solidFill>
                <a:srgbClr val="F29000"/>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93" name="Line 8"/>
            <p:cNvSpPr>
              <a:spLocks noChangeShapeType="1"/>
            </p:cNvSpPr>
            <p:nvPr/>
          </p:nvSpPr>
          <p:spPr bwMode="auto">
            <a:xfrm>
              <a:off x="6781800" y="2513013"/>
              <a:ext cx="925513" cy="6350"/>
            </a:xfrm>
            <a:prstGeom prst="line">
              <a:avLst/>
            </a:prstGeom>
            <a:noFill/>
            <a:ln w="3175">
              <a:solidFill>
                <a:srgbClr val="F29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94" name="Line 53"/>
            <p:cNvSpPr>
              <a:spLocks noChangeShapeType="1"/>
            </p:cNvSpPr>
            <p:nvPr/>
          </p:nvSpPr>
          <p:spPr bwMode="auto">
            <a:xfrm flipV="1">
              <a:off x="7467600" y="2182813"/>
              <a:ext cx="0" cy="304800"/>
            </a:xfrm>
            <a:prstGeom prst="line">
              <a:avLst/>
            </a:prstGeom>
            <a:noFill/>
            <a:ln w="3175">
              <a:solidFill>
                <a:srgbClr val="F29000"/>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95" name="Line 54"/>
            <p:cNvSpPr>
              <a:spLocks noChangeShapeType="1"/>
            </p:cNvSpPr>
            <p:nvPr/>
          </p:nvSpPr>
          <p:spPr bwMode="auto">
            <a:xfrm>
              <a:off x="7467600" y="2828925"/>
              <a:ext cx="0" cy="304800"/>
            </a:xfrm>
            <a:prstGeom prst="line">
              <a:avLst/>
            </a:prstGeom>
            <a:noFill/>
            <a:ln w="3175">
              <a:solidFill>
                <a:srgbClr val="F29000"/>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97" name="Group 96"/>
          <p:cNvGrpSpPr/>
          <p:nvPr/>
        </p:nvGrpSpPr>
        <p:grpSpPr>
          <a:xfrm>
            <a:off x="1828800" y="4500399"/>
            <a:ext cx="4927499" cy="1762125"/>
            <a:chOff x="1481138" y="1362075"/>
            <a:chExt cx="5626100" cy="2633663"/>
          </a:xfrm>
        </p:grpSpPr>
        <p:sp>
          <p:nvSpPr>
            <p:cNvPr id="98" name="Line 5"/>
            <p:cNvSpPr>
              <a:spLocks noChangeShapeType="1"/>
            </p:cNvSpPr>
            <p:nvPr/>
          </p:nvSpPr>
          <p:spPr bwMode="auto">
            <a:xfrm flipH="1">
              <a:off x="2963863" y="3886200"/>
              <a:ext cx="13096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99" name="Line 6"/>
            <p:cNvSpPr>
              <a:spLocks noChangeShapeType="1"/>
            </p:cNvSpPr>
            <p:nvPr/>
          </p:nvSpPr>
          <p:spPr bwMode="auto">
            <a:xfrm flipV="1">
              <a:off x="1731963" y="1362075"/>
              <a:ext cx="0" cy="11017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0" name="Line 7"/>
            <p:cNvSpPr>
              <a:spLocks noChangeShapeType="1"/>
            </p:cNvSpPr>
            <p:nvPr/>
          </p:nvSpPr>
          <p:spPr bwMode="auto">
            <a:xfrm flipV="1">
              <a:off x="2874963" y="1390650"/>
              <a:ext cx="0" cy="10541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1" name="Line 8"/>
            <p:cNvSpPr>
              <a:spLocks noChangeShapeType="1"/>
            </p:cNvSpPr>
            <p:nvPr/>
          </p:nvSpPr>
          <p:spPr bwMode="auto">
            <a:xfrm>
              <a:off x="2971800" y="2514600"/>
              <a:ext cx="1201738" cy="0"/>
            </a:xfrm>
            <a:prstGeom prst="line">
              <a:avLst/>
            </a:prstGeom>
            <a:noFill/>
            <a:ln w="3175">
              <a:solidFill>
                <a:srgbClr val="F29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2" name="Freeform 9"/>
            <p:cNvSpPr>
              <a:spLocks/>
            </p:cNvSpPr>
            <p:nvPr/>
          </p:nvSpPr>
          <p:spPr bwMode="auto">
            <a:xfrm>
              <a:off x="5572125" y="2519363"/>
              <a:ext cx="1144588" cy="1373187"/>
            </a:xfrm>
            <a:custGeom>
              <a:avLst/>
              <a:gdLst/>
              <a:ahLst/>
              <a:cxnLst>
                <a:cxn ang="0">
                  <a:pos x="0" y="864"/>
                </a:cxn>
                <a:cxn ang="0">
                  <a:pos x="0" y="624"/>
                </a:cxn>
                <a:cxn ang="0">
                  <a:pos x="480" y="624"/>
                </a:cxn>
                <a:cxn ang="0">
                  <a:pos x="480" y="0"/>
                </a:cxn>
                <a:cxn ang="0">
                  <a:pos x="720" y="0"/>
                </a:cxn>
                <a:cxn ang="0">
                  <a:pos x="720" y="864"/>
                </a:cxn>
                <a:cxn ang="0">
                  <a:pos x="0" y="864"/>
                </a:cxn>
              </a:cxnLst>
              <a:rect l="0" t="0" r="r" b="b"/>
              <a:pathLst>
                <a:path w="721" h="865">
                  <a:moveTo>
                    <a:pt x="0" y="864"/>
                  </a:moveTo>
                  <a:lnTo>
                    <a:pt x="0" y="624"/>
                  </a:lnTo>
                  <a:lnTo>
                    <a:pt x="480" y="624"/>
                  </a:lnTo>
                  <a:lnTo>
                    <a:pt x="480" y="0"/>
                  </a:lnTo>
                  <a:lnTo>
                    <a:pt x="720" y="0"/>
                  </a:lnTo>
                  <a:lnTo>
                    <a:pt x="720" y="864"/>
                  </a:lnTo>
                  <a:lnTo>
                    <a:pt x="0" y="864"/>
                  </a:lnTo>
                </a:path>
              </a:pathLst>
            </a:custGeom>
            <a:noFill/>
            <a:ln w="19050" cap="rnd" cmpd="sng">
              <a:solidFill>
                <a:schemeClr val="tx1"/>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3" name="Rectangle 10"/>
            <p:cNvSpPr>
              <a:spLocks noChangeArrowheads="1"/>
            </p:cNvSpPr>
            <p:nvPr/>
          </p:nvSpPr>
          <p:spPr bwMode="auto">
            <a:xfrm>
              <a:off x="1738313" y="2520950"/>
              <a:ext cx="1130300" cy="135890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4" name="Line 13"/>
            <p:cNvSpPr>
              <a:spLocks noChangeShapeType="1"/>
            </p:cNvSpPr>
            <p:nvPr/>
          </p:nvSpPr>
          <p:spPr bwMode="auto">
            <a:xfrm flipH="1">
              <a:off x="1739900" y="3505200"/>
              <a:ext cx="1128713"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105" name="Freeform 23"/>
            <p:cNvSpPr>
              <a:spLocks/>
            </p:cNvSpPr>
            <p:nvPr/>
          </p:nvSpPr>
          <p:spPr bwMode="auto">
            <a:xfrm>
              <a:off x="2014538" y="2497138"/>
              <a:ext cx="593725" cy="76200"/>
            </a:xfrm>
            <a:custGeom>
              <a:avLst/>
              <a:gdLst/>
              <a:ahLst/>
              <a:cxnLst>
                <a:cxn ang="0">
                  <a:pos x="0" y="0"/>
                </a:cxn>
                <a:cxn ang="0">
                  <a:pos x="0" y="48"/>
                </a:cxn>
                <a:cxn ang="0">
                  <a:pos x="369" y="48"/>
                </a:cxn>
                <a:cxn ang="0">
                  <a:pos x="374" y="0"/>
                </a:cxn>
                <a:cxn ang="0">
                  <a:pos x="0" y="0"/>
                </a:cxn>
              </a:cxnLst>
              <a:rect l="0" t="0" r="r" b="b"/>
              <a:pathLst>
                <a:path w="374" h="48">
                  <a:moveTo>
                    <a:pt x="0" y="0"/>
                  </a:moveTo>
                  <a:lnTo>
                    <a:pt x="0" y="48"/>
                  </a:lnTo>
                  <a:lnTo>
                    <a:pt x="369" y="48"/>
                  </a:lnTo>
                  <a:lnTo>
                    <a:pt x="374" y="0"/>
                  </a:lnTo>
                  <a:lnTo>
                    <a:pt x="0" y="0"/>
                  </a:lnTo>
                  <a:close/>
                </a:path>
              </a:pathLst>
            </a:custGeom>
            <a:ln w="9525" cap="flat" cmpd="sng">
              <a:no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6" name="Line 24"/>
            <p:cNvSpPr>
              <a:spLocks noChangeShapeType="1"/>
            </p:cNvSpPr>
            <p:nvPr/>
          </p:nvSpPr>
          <p:spPr bwMode="auto">
            <a:xfrm>
              <a:off x="2012950" y="2520950"/>
              <a:ext cx="0" cy="3206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7" name="Line 25"/>
            <p:cNvSpPr>
              <a:spLocks noChangeShapeType="1"/>
            </p:cNvSpPr>
            <p:nvPr/>
          </p:nvSpPr>
          <p:spPr bwMode="auto">
            <a:xfrm>
              <a:off x="2012950" y="2843213"/>
              <a:ext cx="58578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08" name="Line 26"/>
            <p:cNvSpPr>
              <a:spLocks noChangeShapeType="1"/>
            </p:cNvSpPr>
            <p:nvPr/>
          </p:nvSpPr>
          <p:spPr bwMode="auto">
            <a:xfrm flipV="1">
              <a:off x="2598738" y="2520950"/>
              <a:ext cx="0" cy="31750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09" name="Group 27"/>
            <p:cNvGrpSpPr>
              <a:grpSpLocks/>
            </p:cNvGrpSpPr>
            <p:nvPr/>
          </p:nvGrpSpPr>
          <p:grpSpPr bwMode="auto">
            <a:xfrm>
              <a:off x="2309813" y="3367088"/>
              <a:ext cx="0" cy="623887"/>
              <a:chOff x="1770" y="3188"/>
              <a:chExt cx="0" cy="393"/>
            </a:xfrm>
          </p:grpSpPr>
          <p:sp>
            <p:nvSpPr>
              <p:cNvPr id="137" name="Line 28"/>
              <p:cNvSpPr>
                <a:spLocks noChangeShapeType="1"/>
              </p:cNvSpPr>
              <p:nvPr/>
            </p:nvSpPr>
            <p:spPr bwMode="auto">
              <a:xfrm>
                <a:off x="1770" y="3188"/>
                <a:ext cx="0" cy="15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8" name="Line 29"/>
              <p:cNvSpPr>
                <a:spLocks noChangeShapeType="1"/>
              </p:cNvSpPr>
              <p:nvPr/>
            </p:nvSpPr>
            <p:spPr bwMode="auto">
              <a:xfrm>
                <a:off x="1770" y="3368"/>
                <a:ext cx="0" cy="4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9" name="Line 30"/>
              <p:cNvSpPr>
                <a:spLocks noChangeShapeType="1"/>
              </p:cNvSpPr>
              <p:nvPr/>
            </p:nvSpPr>
            <p:spPr bwMode="auto">
              <a:xfrm>
                <a:off x="1770" y="3446"/>
                <a:ext cx="0" cy="13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10" name="Line 31"/>
            <p:cNvSpPr>
              <a:spLocks noChangeShapeType="1"/>
            </p:cNvSpPr>
            <p:nvPr/>
          </p:nvSpPr>
          <p:spPr bwMode="auto">
            <a:xfrm>
              <a:off x="2109788" y="3508375"/>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1" name="Line 32"/>
            <p:cNvSpPr>
              <a:spLocks noChangeShapeType="1"/>
            </p:cNvSpPr>
            <p:nvPr/>
          </p:nvSpPr>
          <p:spPr bwMode="auto">
            <a:xfrm>
              <a:off x="2508250" y="3505200"/>
              <a:ext cx="0" cy="373063"/>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2" name="Line 33"/>
            <p:cNvSpPr>
              <a:spLocks noChangeShapeType="1"/>
            </p:cNvSpPr>
            <p:nvPr/>
          </p:nvSpPr>
          <p:spPr bwMode="auto">
            <a:xfrm>
              <a:off x="5970588" y="3371850"/>
              <a:ext cx="0" cy="2444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3" name="Line 34"/>
            <p:cNvSpPr>
              <a:spLocks noChangeShapeType="1"/>
            </p:cNvSpPr>
            <p:nvPr/>
          </p:nvSpPr>
          <p:spPr bwMode="auto">
            <a:xfrm>
              <a:off x="5970588" y="3657600"/>
              <a:ext cx="0" cy="762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4" name="Line 35"/>
            <p:cNvSpPr>
              <a:spLocks noChangeShapeType="1"/>
            </p:cNvSpPr>
            <p:nvPr/>
          </p:nvSpPr>
          <p:spPr bwMode="auto">
            <a:xfrm>
              <a:off x="5970588" y="3781425"/>
              <a:ext cx="0" cy="21431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5" name="Line 36"/>
            <p:cNvSpPr>
              <a:spLocks noChangeShapeType="1"/>
            </p:cNvSpPr>
            <p:nvPr/>
          </p:nvSpPr>
          <p:spPr bwMode="auto">
            <a:xfrm>
              <a:off x="5770563" y="3513138"/>
              <a:ext cx="0" cy="371475"/>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6" name="Line 37"/>
            <p:cNvSpPr>
              <a:spLocks noChangeShapeType="1"/>
            </p:cNvSpPr>
            <p:nvPr/>
          </p:nvSpPr>
          <p:spPr bwMode="auto">
            <a:xfrm>
              <a:off x="6169025" y="3509963"/>
              <a:ext cx="0" cy="373062"/>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7" name="Line 38"/>
            <p:cNvSpPr>
              <a:spLocks noChangeShapeType="1"/>
            </p:cNvSpPr>
            <p:nvPr/>
          </p:nvSpPr>
          <p:spPr bwMode="auto">
            <a:xfrm>
              <a:off x="6337300" y="2847975"/>
              <a:ext cx="376238" cy="0"/>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8" name="Line 39"/>
            <p:cNvSpPr>
              <a:spLocks noChangeShapeType="1"/>
            </p:cNvSpPr>
            <p:nvPr/>
          </p:nvSpPr>
          <p:spPr bwMode="auto">
            <a:xfrm flipV="1">
              <a:off x="6327775" y="1682750"/>
              <a:ext cx="0" cy="78105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19" name="Line 40"/>
            <p:cNvSpPr>
              <a:spLocks noChangeShapeType="1"/>
            </p:cNvSpPr>
            <p:nvPr/>
          </p:nvSpPr>
          <p:spPr bwMode="auto">
            <a:xfrm flipH="1" flipV="1">
              <a:off x="6705600" y="1371600"/>
              <a:ext cx="12700" cy="10795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0" name="Line 41"/>
            <p:cNvSpPr>
              <a:spLocks noChangeShapeType="1"/>
            </p:cNvSpPr>
            <p:nvPr/>
          </p:nvSpPr>
          <p:spPr bwMode="auto">
            <a:xfrm>
              <a:off x="6718300" y="1792288"/>
              <a:ext cx="388938"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1" name="Line 42"/>
            <p:cNvSpPr>
              <a:spLocks noChangeShapeType="1"/>
            </p:cNvSpPr>
            <p:nvPr/>
          </p:nvSpPr>
          <p:spPr bwMode="auto">
            <a:xfrm flipH="1">
              <a:off x="5924550" y="1792288"/>
              <a:ext cx="390525"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2" name="Line 43"/>
            <p:cNvSpPr>
              <a:spLocks noChangeShapeType="1"/>
            </p:cNvSpPr>
            <p:nvPr/>
          </p:nvSpPr>
          <p:spPr bwMode="auto">
            <a:xfrm flipH="1">
              <a:off x="4754563" y="3500438"/>
              <a:ext cx="708025"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3" name="Line 44"/>
            <p:cNvSpPr>
              <a:spLocks noChangeShapeType="1"/>
            </p:cNvSpPr>
            <p:nvPr/>
          </p:nvSpPr>
          <p:spPr bwMode="auto">
            <a:xfrm flipH="1">
              <a:off x="4754563" y="3889375"/>
              <a:ext cx="731837" cy="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4" name="Line 45"/>
            <p:cNvSpPr>
              <a:spLocks noChangeShapeType="1"/>
            </p:cNvSpPr>
            <p:nvPr/>
          </p:nvSpPr>
          <p:spPr bwMode="auto">
            <a:xfrm flipV="1">
              <a:off x="4876800" y="3133725"/>
              <a:ext cx="0" cy="354013"/>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5" name="Line 48"/>
            <p:cNvSpPr>
              <a:spLocks noChangeShapeType="1"/>
            </p:cNvSpPr>
            <p:nvPr/>
          </p:nvSpPr>
          <p:spPr bwMode="auto">
            <a:xfrm flipV="1">
              <a:off x="2584450" y="1817688"/>
              <a:ext cx="0" cy="6223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6" name="Line 49"/>
            <p:cNvSpPr>
              <a:spLocks noChangeShapeType="1"/>
            </p:cNvSpPr>
            <p:nvPr/>
          </p:nvSpPr>
          <p:spPr bwMode="auto">
            <a:xfrm flipV="1">
              <a:off x="2011363" y="1817688"/>
              <a:ext cx="0" cy="596900"/>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7" name="Line 50"/>
            <p:cNvSpPr>
              <a:spLocks noChangeShapeType="1"/>
            </p:cNvSpPr>
            <p:nvPr/>
          </p:nvSpPr>
          <p:spPr bwMode="auto">
            <a:xfrm flipV="1">
              <a:off x="2035175" y="1938338"/>
              <a:ext cx="533400" cy="1587"/>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8" name="Line 51"/>
            <p:cNvSpPr>
              <a:spLocks noChangeShapeType="1"/>
            </p:cNvSpPr>
            <p:nvPr/>
          </p:nvSpPr>
          <p:spPr bwMode="auto">
            <a:xfrm flipH="1">
              <a:off x="1481138" y="1939925"/>
              <a:ext cx="242887" cy="0"/>
            </a:xfrm>
            <a:prstGeom prst="line">
              <a:avLst/>
            </a:prstGeom>
            <a:noFill/>
            <a:ln w="3175">
              <a:solidFill>
                <a:schemeClr val="tx1"/>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29" name="Line 52"/>
            <p:cNvSpPr>
              <a:spLocks noChangeShapeType="1"/>
            </p:cNvSpPr>
            <p:nvPr/>
          </p:nvSpPr>
          <p:spPr bwMode="auto">
            <a:xfrm>
              <a:off x="1730375" y="1487488"/>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0" name="Line 55"/>
            <p:cNvSpPr>
              <a:spLocks noChangeShapeType="1"/>
            </p:cNvSpPr>
            <p:nvPr/>
          </p:nvSpPr>
          <p:spPr bwMode="auto">
            <a:xfrm>
              <a:off x="4059238" y="2513013"/>
              <a:ext cx="0" cy="1376362"/>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1" name="Line 40"/>
            <p:cNvSpPr>
              <a:spLocks noChangeShapeType="1"/>
            </p:cNvSpPr>
            <p:nvPr/>
          </p:nvSpPr>
          <p:spPr bwMode="auto">
            <a:xfrm flipV="1">
              <a:off x="5562600" y="1371600"/>
              <a:ext cx="0" cy="2011362"/>
            </a:xfrm>
            <a:prstGeom prst="line">
              <a:avLst/>
            </a:prstGeom>
            <a:noFill/>
            <a:ln w="3175">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2" name="Line 52"/>
            <p:cNvSpPr>
              <a:spLocks noChangeShapeType="1"/>
            </p:cNvSpPr>
            <p:nvPr/>
          </p:nvSpPr>
          <p:spPr bwMode="auto">
            <a:xfrm>
              <a:off x="5562600" y="1447800"/>
              <a:ext cx="1146175" cy="0"/>
            </a:xfrm>
            <a:prstGeom prst="line">
              <a:avLst/>
            </a:prstGeom>
            <a:noFill/>
            <a:ln w="3175">
              <a:solidFill>
                <a:schemeClr val="tx1"/>
              </a:solidFill>
              <a:round/>
              <a:headEnd type="triangle" w="sm" len="lg"/>
              <a:tailEnd type="triangle" w="sm" len="lg"/>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4" name="Line 8"/>
            <p:cNvSpPr>
              <a:spLocks noChangeShapeType="1"/>
            </p:cNvSpPr>
            <p:nvPr/>
          </p:nvSpPr>
          <p:spPr bwMode="auto">
            <a:xfrm flipV="1">
              <a:off x="2667496" y="2841624"/>
              <a:ext cx="1277445" cy="4763"/>
            </a:xfrm>
            <a:prstGeom prst="line">
              <a:avLst/>
            </a:prstGeom>
            <a:noFill/>
            <a:ln w="3175">
              <a:solidFill>
                <a:srgbClr val="F29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5" name="Line 53"/>
            <p:cNvSpPr>
              <a:spLocks noChangeShapeType="1"/>
            </p:cNvSpPr>
            <p:nvPr/>
          </p:nvSpPr>
          <p:spPr bwMode="auto">
            <a:xfrm flipV="1">
              <a:off x="3759632" y="2205635"/>
              <a:ext cx="0" cy="304800"/>
            </a:xfrm>
            <a:prstGeom prst="line">
              <a:avLst/>
            </a:prstGeom>
            <a:noFill/>
            <a:ln w="3175">
              <a:solidFill>
                <a:srgbClr val="F29000"/>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36" name="Line 54"/>
            <p:cNvSpPr>
              <a:spLocks noChangeShapeType="1"/>
            </p:cNvSpPr>
            <p:nvPr/>
          </p:nvSpPr>
          <p:spPr bwMode="auto">
            <a:xfrm>
              <a:off x="3759632" y="2851748"/>
              <a:ext cx="0" cy="304800"/>
            </a:xfrm>
            <a:prstGeom prst="line">
              <a:avLst/>
            </a:prstGeom>
            <a:noFill/>
            <a:ln w="3175">
              <a:solidFill>
                <a:srgbClr val="F29000"/>
              </a:solidFill>
              <a:round/>
              <a:headEnd type="triangle" w="sm" len="lg"/>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40" name="Rectangle 139"/>
          <p:cNvSpPr/>
          <p:nvPr/>
        </p:nvSpPr>
        <p:spPr>
          <a:xfrm>
            <a:off x="2266950" y="327821"/>
            <a:ext cx="4572000" cy="1554849"/>
          </a:xfrm>
          <a:prstGeom prst="rect">
            <a:avLst/>
          </a:prstGeom>
        </p:spPr>
        <p:txBody>
          <a:bodyPr>
            <a:spAutoFit/>
          </a:bodyPr>
          <a:lstStyle/>
          <a:p>
            <a:pPr algn="ctr">
              <a:lnSpc>
                <a:spcPct val="88000"/>
              </a:lnSpc>
            </a:pPr>
            <a:r>
              <a:rPr lang="en-US" sz="3600" dirty="0" smtClean="0">
                <a:solidFill>
                  <a:srgbClr val="790015"/>
                </a:solidFill>
              </a:rPr>
              <a:t>NEVER Dimension to Hidden Lines</a:t>
            </a:r>
            <a:endParaRPr lang="en-US" sz="3600" dirty="0">
              <a:solidFill>
                <a:srgbClr val="790015"/>
              </a:solidFill>
            </a:endParaRPr>
          </a:p>
          <a:p>
            <a:pPr algn="ctr">
              <a:lnSpc>
                <a:spcPct val="88000"/>
              </a:lnSpc>
            </a:pPr>
            <a:r>
              <a:rPr lang="en-US" sz="3600" dirty="0">
                <a:solidFill>
                  <a:srgbClr val="790015"/>
                </a:solidFill>
              </a:rPr>
              <a:t> </a:t>
            </a:r>
          </a:p>
        </p:txBody>
      </p:sp>
      <p:sp>
        <p:nvSpPr>
          <p:cNvPr id="141" name="Rectangle 140"/>
          <p:cNvSpPr/>
          <p:nvPr/>
        </p:nvSpPr>
        <p:spPr>
          <a:xfrm>
            <a:off x="7388070" y="2550007"/>
            <a:ext cx="615874" cy="338554"/>
          </a:xfrm>
          <a:prstGeom prst="rect">
            <a:avLst/>
          </a:prstGeom>
        </p:spPr>
        <p:txBody>
          <a:bodyPr wrap="none">
            <a:spAutoFit/>
          </a:bodyPr>
          <a:lstStyle/>
          <a:p>
            <a:r>
              <a:rPr lang="en-US" dirty="0" smtClean="0">
                <a:solidFill>
                  <a:srgbClr val="790015"/>
                </a:solidFill>
              </a:rPr>
              <a:t>BAD</a:t>
            </a:r>
            <a:endParaRPr lang="en-US" dirty="0"/>
          </a:p>
        </p:txBody>
      </p:sp>
      <p:sp>
        <p:nvSpPr>
          <p:cNvPr id="142" name="Rectangle 141"/>
          <p:cNvSpPr/>
          <p:nvPr/>
        </p:nvSpPr>
        <p:spPr>
          <a:xfrm>
            <a:off x="3551478" y="4736030"/>
            <a:ext cx="813043" cy="338554"/>
          </a:xfrm>
          <a:prstGeom prst="rect">
            <a:avLst/>
          </a:prstGeom>
        </p:spPr>
        <p:txBody>
          <a:bodyPr wrap="none">
            <a:spAutoFit/>
          </a:bodyPr>
          <a:lstStyle/>
          <a:p>
            <a:r>
              <a:rPr lang="en-US" dirty="0" smtClean="0">
                <a:solidFill>
                  <a:srgbClr val="790015"/>
                </a:solidFill>
              </a:rPr>
              <a:t>GOOD</a:t>
            </a:r>
            <a:endParaRPr lang="en-US" dirty="0"/>
          </a:p>
        </p:txBody>
      </p:sp>
    </p:spTree>
    <p:extLst>
      <p:ext uri="{BB962C8B-B14F-4D97-AF65-F5344CB8AC3E}">
        <p14:creationId xmlns:p14="http://schemas.microsoft.com/office/powerpoint/2010/main" val="2127978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Text Box 4"/>
          <p:cNvSpPr txBox="1">
            <a:spLocks noChangeArrowheads="1"/>
          </p:cNvSpPr>
          <p:nvPr/>
        </p:nvSpPr>
        <p:spPr bwMode="auto">
          <a:xfrm>
            <a:off x="2298995" y="3581400"/>
            <a:ext cx="4413250" cy="366713"/>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kern="1200" dirty="0">
                <a:solidFill>
                  <a:srgbClr val="000000"/>
                </a:solidFill>
                <a:latin typeface="Arial" charset="0"/>
                <a:ea typeface="+mn-ea"/>
                <a:cs typeface="+mn-cs"/>
              </a:rPr>
              <a:t>Reference Dimension Symbol      (X.XXX)</a:t>
            </a:r>
          </a:p>
        </p:txBody>
      </p:sp>
      <p:sp>
        <p:nvSpPr>
          <p:cNvPr id="288773" name="Text Box 5"/>
          <p:cNvSpPr txBox="1">
            <a:spLocks noChangeArrowheads="1"/>
          </p:cNvSpPr>
          <p:nvPr/>
        </p:nvSpPr>
        <p:spPr bwMode="auto">
          <a:xfrm>
            <a:off x="5057775" y="1411288"/>
            <a:ext cx="184150" cy="366712"/>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endParaRPr lang="en-US" kern="1200">
              <a:solidFill>
                <a:srgbClr val="000000"/>
              </a:solidFill>
              <a:effectLst>
                <a:outerShdw blurRad="38100" dist="38100" dir="2700000" algn="tl">
                  <a:srgbClr val="C0C0C0"/>
                </a:outerShdw>
              </a:effectLst>
              <a:latin typeface="Times New Roman" pitchFamily="18" charset="0"/>
              <a:ea typeface="+mn-ea"/>
              <a:cs typeface="+mn-cs"/>
            </a:endParaRPr>
          </a:p>
        </p:txBody>
      </p:sp>
      <p:sp>
        <p:nvSpPr>
          <p:cNvPr id="288774" name="Text Box 6"/>
          <p:cNvSpPr txBox="1">
            <a:spLocks noGrp="1" noChangeArrowheads="1"/>
          </p:cNvSpPr>
          <p:nvPr>
            <p:ph type="body" idx="1"/>
          </p:nvPr>
        </p:nvSpPr>
        <p:spPr bwMode="auto">
          <a:xfrm>
            <a:off x="4956667" y="4084637"/>
            <a:ext cx="3962400" cy="2925763"/>
          </a:xfrm>
          <a:noFill/>
          <a:ln>
            <a:miter lim="800000"/>
            <a:headEnd/>
            <a:tailEnd/>
          </a:ln>
        </p:spPr>
        <p:txBody>
          <a:bodyPr vert="horz" wrap="square" lIns="90488" tIns="44450" rIns="90488" bIns="44450" numCol="1" anchor="t" anchorCtr="0" compatLnSpc="1">
            <a:prstTxWarp prst="textNoShape">
              <a:avLst/>
            </a:prstTxWarp>
          </a:bodyPr>
          <a:lstStyle/>
          <a:p>
            <a:pPr>
              <a:spcBef>
                <a:spcPct val="0"/>
              </a:spcBef>
              <a:buSzTx/>
            </a:pPr>
            <a:r>
              <a:rPr lang="en-US" sz="1600" dirty="0"/>
              <a:t>The use of reference dimensions on drawings should be minimized</a:t>
            </a:r>
            <a:r>
              <a:rPr lang="en-US" sz="1600" dirty="0" smtClean="0"/>
              <a:t>.</a:t>
            </a:r>
          </a:p>
          <a:p>
            <a:pPr>
              <a:spcBef>
                <a:spcPct val="0"/>
              </a:spcBef>
              <a:buSzTx/>
            </a:pPr>
            <a:endParaRPr lang="en-US" sz="1600" dirty="0"/>
          </a:p>
          <a:p>
            <a:pPr>
              <a:spcBef>
                <a:spcPct val="0"/>
              </a:spcBef>
              <a:buSzTx/>
            </a:pPr>
            <a:r>
              <a:rPr lang="en-US" sz="1600" dirty="0"/>
              <a:t>They are </a:t>
            </a:r>
            <a:r>
              <a:rPr lang="en-US" sz="1600" dirty="0" smtClean="0"/>
              <a:t>typically values </a:t>
            </a:r>
            <a:r>
              <a:rPr lang="en-US" sz="1600" dirty="0"/>
              <a:t>that have been derived from other dimensions and therefore should not be used for calculation, production or inspection of parts.  </a:t>
            </a:r>
          </a:p>
          <a:p>
            <a:pPr>
              <a:spcBef>
                <a:spcPct val="0"/>
              </a:spcBef>
              <a:buSzTx/>
            </a:pPr>
            <a:endParaRPr lang="en-US" sz="1600" dirty="0" smtClean="0"/>
          </a:p>
          <a:p>
            <a:pPr>
              <a:spcBef>
                <a:spcPct val="0"/>
              </a:spcBef>
              <a:buSzTx/>
            </a:pPr>
            <a:r>
              <a:rPr lang="en-US" sz="1600" dirty="0" smtClean="0"/>
              <a:t>Reference </a:t>
            </a:r>
            <a:r>
              <a:rPr lang="en-US" sz="1600" dirty="0"/>
              <a:t>dimensions are used on drawings to provide support information only. </a:t>
            </a:r>
          </a:p>
          <a:p>
            <a:pPr>
              <a:spcBef>
                <a:spcPct val="0"/>
              </a:spcBef>
              <a:buSzTx/>
              <a:buFontTx/>
              <a:buNone/>
            </a:pPr>
            <a:r>
              <a:rPr lang="en-US" sz="1600" dirty="0"/>
              <a:t> </a:t>
            </a:r>
          </a:p>
          <a:p>
            <a:pPr>
              <a:spcBef>
                <a:spcPct val="0"/>
              </a:spcBef>
              <a:buSzTx/>
            </a:pPr>
            <a:endParaRPr lang="en-US" sz="1600" dirty="0"/>
          </a:p>
        </p:txBody>
      </p:sp>
      <p:sp>
        <p:nvSpPr>
          <p:cNvPr id="288775" name="Text Box 7"/>
          <p:cNvSpPr txBox="1">
            <a:spLocks noChangeArrowheads="1"/>
          </p:cNvSpPr>
          <p:nvPr/>
        </p:nvSpPr>
        <p:spPr bwMode="auto">
          <a:xfrm>
            <a:off x="1676784" y="4049712"/>
            <a:ext cx="1263650" cy="366713"/>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u="sng" kern="1200" dirty="0">
                <a:solidFill>
                  <a:srgbClr val="000000"/>
                </a:solidFill>
                <a:latin typeface="Arial" charset="0"/>
                <a:ea typeface="+mn-ea"/>
                <a:cs typeface="+mn-cs"/>
              </a:rPr>
              <a:t>EXAMPLE</a:t>
            </a:r>
            <a:endParaRPr lang="en-US" kern="1200" dirty="0">
              <a:solidFill>
                <a:srgbClr val="000000"/>
              </a:solidFill>
              <a:latin typeface="Arial" charset="0"/>
              <a:ea typeface="+mn-ea"/>
              <a:cs typeface="+mn-cs"/>
            </a:endParaRPr>
          </a:p>
        </p:txBody>
      </p:sp>
      <p:sp>
        <p:nvSpPr>
          <p:cNvPr id="288776" name="Freeform 8"/>
          <p:cNvSpPr>
            <a:spLocks/>
          </p:cNvSpPr>
          <p:nvPr/>
        </p:nvSpPr>
        <p:spPr bwMode="auto">
          <a:xfrm>
            <a:off x="1082675" y="5490368"/>
            <a:ext cx="1706563" cy="906463"/>
          </a:xfrm>
          <a:custGeom>
            <a:avLst/>
            <a:gdLst/>
            <a:ahLst/>
            <a:cxnLst>
              <a:cxn ang="0">
                <a:pos x="0" y="1"/>
              </a:cxn>
              <a:cxn ang="0">
                <a:pos x="461" y="0"/>
              </a:cxn>
              <a:cxn ang="0">
                <a:pos x="461" y="337"/>
              </a:cxn>
              <a:cxn ang="0">
                <a:pos x="812" y="337"/>
              </a:cxn>
              <a:cxn ang="0">
                <a:pos x="812" y="191"/>
              </a:cxn>
              <a:cxn ang="0">
                <a:pos x="1075" y="191"/>
              </a:cxn>
              <a:cxn ang="0">
                <a:pos x="1075" y="571"/>
              </a:cxn>
              <a:cxn ang="0">
                <a:pos x="0" y="571"/>
              </a:cxn>
              <a:cxn ang="0">
                <a:pos x="0" y="1"/>
              </a:cxn>
            </a:cxnLst>
            <a:rect l="0" t="0" r="r" b="b"/>
            <a:pathLst>
              <a:path w="1075" h="571">
                <a:moveTo>
                  <a:pt x="0" y="1"/>
                </a:moveTo>
                <a:lnTo>
                  <a:pt x="461" y="0"/>
                </a:lnTo>
                <a:lnTo>
                  <a:pt x="461" y="337"/>
                </a:lnTo>
                <a:lnTo>
                  <a:pt x="812" y="337"/>
                </a:lnTo>
                <a:lnTo>
                  <a:pt x="812" y="191"/>
                </a:lnTo>
                <a:lnTo>
                  <a:pt x="1075" y="191"/>
                </a:lnTo>
                <a:lnTo>
                  <a:pt x="1075" y="571"/>
                </a:lnTo>
                <a:lnTo>
                  <a:pt x="0" y="571"/>
                </a:lnTo>
                <a:lnTo>
                  <a:pt x="0" y="1"/>
                </a:lnTo>
                <a:close/>
              </a:path>
            </a:pathLst>
          </a:custGeom>
          <a:noFill/>
          <a:ln w="19050" cap="flat" cmpd="sng">
            <a:solidFill>
              <a:schemeClr val="tx1"/>
            </a:solidFill>
            <a:prstDash val="solid"/>
            <a:round/>
            <a:headEnd type="none" w="med" len="med"/>
            <a:tailEnd type="non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77" name="Line 9"/>
          <p:cNvSpPr>
            <a:spLocks noChangeShapeType="1"/>
          </p:cNvSpPr>
          <p:nvPr/>
        </p:nvSpPr>
        <p:spPr bwMode="auto">
          <a:xfrm flipV="1">
            <a:off x="2779713" y="4583906"/>
            <a:ext cx="0" cy="1125537"/>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78" name="Line 10"/>
          <p:cNvSpPr>
            <a:spLocks noChangeShapeType="1"/>
          </p:cNvSpPr>
          <p:nvPr/>
        </p:nvSpPr>
        <p:spPr bwMode="auto">
          <a:xfrm flipV="1">
            <a:off x="2360613" y="5023643"/>
            <a:ext cx="0" cy="69850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79" name="Line 11"/>
          <p:cNvSpPr>
            <a:spLocks noChangeShapeType="1"/>
          </p:cNvSpPr>
          <p:nvPr/>
        </p:nvSpPr>
        <p:spPr bwMode="auto">
          <a:xfrm flipV="1">
            <a:off x="1817688" y="5001418"/>
            <a:ext cx="0" cy="430213"/>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0" name="Line 12"/>
          <p:cNvSpPr>
            <a:spLocks noChangeShapeType="1"/>
          </p:cNvSpPr>
          <p:nvPr/>
        </p:nvSpPr>
        <p:spPr bwMode="auto">
          <a:xfrm flipV="1">
            <a:off x="1071563" y="4595018"/>
            <a:ext cx="0" cy="836613"/>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1" name="Line 13"/>
          <p:cNvSpPr>
            <a:spLocks noChangeShapeType="1"/>
          </p:cNvSpPr>
          <p:nvPr/>
        </p:nvSpPr>
        <p:spPr bwMode="auto">
          <a:xfrm>
            <a:off x="1071563" y="4675981"/>
            <a:ext cx="323850" cy="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2" name="Line 14"/>
          <p:cNvSpPr>
            <a:spLocks noChangeShapeType="1"/>
          </p:cNvSpPr>
          <p:nvPr/>
        </p:nvSpPr>
        <p:spPr bwMode="auto">
          <a:xfrm>
            <a:off x="2152650" y="4675981"/>
            <a:ext cx="627063" cy="0"/>
          </a:xfrm>
          <a:prstGeom prst="line">
            <a:avLst/>
          </a:prstGeom>
          <a:noFill/>
          <a:ln w="317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3" name="Line 15"/>
          <p:cNvSpPr>
            <a:spLocks noChangeShapeType="1"/>
          </p:cNvSpPr>
          <p:nvPr/>
        </p:nvSpPr>
        <p:spPr bwMode="auto">
          <a:xfrm>
            <a:off x="1082675" y="5071268"/>
            <a:ext cx="735013" cy="0"/>
          </a:xfrm>
          <a:prstGeom prst="line">
            <a:avLst/>
          </a:prstGeom>
          <a:noFill/>
          <a:ln w="317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4" name="Line 16"/>
          <p:cNvSpPr>
            <a:spLocks noChangeShapeType="1"/>
          </p:cNvSpPr>
          <p:nvPr/>
        </p:nvSpPr>
        <p:spPr bwMode="auto">
          <a:xfrm>
            <a:off x="2373313" y="5082381"/>
            <a:ext cx="406400" cy="0"/>
          </a:xfrm>
          <a:prstGeom prst="line">
            <a:avLst/>
          </a:prstGeom>
          <a:noFill/>
          <a:ln w="317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5" name="Line 17"/>
          <p:cNvSpPr>
            <a:spLocks noChangeShapeType="1"/>
          </p:cNvSpPr>
          <p:nvPr/>
        </p:nvSpPr>
        <p:spPr bwMode="auto">
          <a:xfrm>
            <a:off x="2779713" y="5082381"/>
            <a:ext cx="301625"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6" name="Line 18"/>
          <p:cNvSpPr>
            <a:spLocks noChangeShapeType="1"/>
          </p:cNvSpPr>
          <p:nvPr/>
        </p:nvSpPr>
        <p:spPr bwMode="auto">
          <a:xfrm>
            <a:off x="2871788" y="6395243"/>
            <a:ext cx="836612"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7" name="Line 19"/>
          <p:cNvSpPr>
            <a:spLocks noChangeShapeType="1"/>
          </p:cNvSpPr>
          <p:nvPr/>
        </p:nvSpPr>
        <p:spPr bwMode="auto">
          <a:xfrm>
            <a:off x="2441575" y="6023768"/>
            <a:ext cx="849313"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8" name="Line 20"/>
          <p:cNvSpPr>
            <a:spLocks noChangeShapeType="1"/>
          </p:cNvSpPr>
          <p:nvPr/>
        </p:nvSpPr>
        <p:spPr bwMode="auto">
          <a:xfrm>
            <a:off x="2871788" y="5790406"/>
            <a:ext cx="836612"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89" name="Line 21"/>
          <p:cNvSpPr>
            <a:spLocks noChangeShapeType="1"/>
          </p:cNvSpPr>
          <p:nvPr/>
        </p:nvSpPr>
        <p:spPr bwMode="auto">
          <a:xfrm flipH="1">
            <a:off x="490538" y="5477668"/>
            <a:ext cx="511175"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0" name="Line 22"/>
          <p:cNvSpPr>
            <a:spLocks noChangeShapeType="1"/>
          </p:cNvSpPr>
          <p:nvPr/>
        </p:nvSpPr>
        <p:spPr bwMode="auto">
          <a:xfrm flipH="1">
            <a:off x="514350" y="6384131"/>
            <a:ext cx="487363" cy="0"/>
          </a:xfrm>
          <a:prstGeom prst="line">
            <a:avLst/>
          </a:prstGeom>
          <a:noFill/>
          <a:ln w="3175">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1" name="Line 23"/>
          <p:cNvSpPr>
            <a:spLocks noChangeShapeType="1"/>
          </p:cNvSpPr>
          <p:nvPr/>
        </p:nvSpPr>
        <p:spPr bwMode="auto">
          <a:xfrm>
            <a:off x="557213" y="5474493"/>
            <a:ext cx="0" cy="26670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2" name="Line 24"/>
          <p:cNvSpPr>
            <a:spLocks noChangeShapeType="1"/>
          </p:cNvSpPr>
          <p:nvPr/>
        </p:nvSpPr>
        <p:spPr bwMode="auto">
          <a:xfrm>
            <a:off x="560388" y="6069806"/>
            <a:ext cx="0" cy="314325"/>
          </a:xfrm>
          <a:prstGeom prst="line">
            <a:avLst/>
          </a:prstGeom>
          <a:noFill/>
          <a:ln w="317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3" name="Line 25"/>
          <p:cNvSpPr>
            <a:spLocks noChangeShapeType="1"/>
          </p:cNvSpPr>
          <p:nvPr/>
        </p:nvSpPr>
        <p:spPr bwMode="auto">
          <a:xfrm flipV="1">
            <a:off x="3197225" y="5825331"/>
            <a:ext cx="0" cy="198437"/>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4" name="Line 26"/>
          <p:cNvSpPr>
            <a:spLocks noChangeShapeType="1"/>
          </p:cNvSpPr>
          <p:nvPr/>
        </p:nvSpPr>
        <p:spPr bwMode="auto">
          <a:xfrm>
            <a:off x="3208338" y="6406356"/>
            <a:ext cx="0" cy="279400"/>
          </a:xfrm>
          <a:prstGeom prst="line">
            <a:avLst/>
          </a:prstGeom>
          <a:noFill/>
          <a:ln w="317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5" name="Line 27"/>
          <p:cNvSpPr>
            <a:spLocks noChangeShapeType="1"/>
          </p:cNvSpPr>
          <p:nvPr/>
        </p:nvSpPr>
        <p:spPr bwMode="auto">
          <a:xfrm>
            <a:off x="3616325" y="5790406"/>
            <a:ext cx="0" cy="604837"/>
          </a:xfrm>
          <a:prstGeom prst="line">
            <a:avLst/>
          </a:prstGeom>
          <a:noFill/>
          <a:ln w="317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6" name="Line 28"/>
          <p:cNvSpPr>
            <a:spLocks noChangeShapeType="1"/>
          </p:cNvSpPr>
          <p:nvPr/>
        </p:nvSpPr>
        <p:spPr bwMode="auto">
          <a:xfrm>
            <a:off x="3611563" y="6390481"/>
            <a:ext cx="0" cy="3714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7" name="Line 29"/>
          <p:cNvSpPr>
            <a:spLocks noChangeShapeType="1"/>
          </p:cNvSpPr>
          <p:nvPr/>
        </p:nvSpPr>
        <p:spPr bwMode="auto">
          <a:xfrm>
            <a:off x="3611563" y="6761956"/>
            <a:ext cx="1905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8" name="Line 30"/>
          <p:cNvSpPr>
            <a:spLocks noChangeShapeType="1"/>
          </p:cNvSpPr>
          <p:nvPr/>
        </p:nvSpPr>
        <p:spPr bwMode="auto">
          <a:xfrm flipH="1">
            <a:off x="892175" y="5066506"/>
            <a:ext cx="18097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799" name="Text Box 31"/>
          <p:cNvSpPr txBox="1">
            <a:spLocks noChangeArrowheads="1"/>
          </p:cNvSpPr>
          <p:nvPr/>
        </p:nvSpPr>
        <p:spPr bwMode="auto">
          <a:xfrm>
            <a:off x="1468438" y="4496593"/>
            <a:ext cx="627062"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2.250</a:t>
            </a:r>
          </a:p>
        </p:txBody>
      </p:sp>
      <p:sp>
        <p:nvSpPr>
          <p:cNvPr id="288800" name="Text Box 32"/>
          <p:cNvSpPr txBox="1">
            <a:spLocks noChangeArrowheads="1"/>
          </p:cNvSpPr>
          <p:nvPr/>
        </p:nvSpPr>
        <p:spPr bwMode="auto">
          <a:xfrm>
            <a:off x="306388" y="4917281"/>
            <a:ext cx="627062"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1.000</a:t>
            </a:r>
          </a:p>
        </p:txBody>
      </p:sp>
      <p:sp>
        <p:nvSpPr>
          <p:cNvPr id="288801" name="Text Box 33"/>
          <p:cNvSpPr txBox="1">
            <a:spLocks noChangeArrowheads="1"/>
          </p:cNvSpPr>
          <p:nvPr/>
        </p:nvSpPr>
        <p:spPr bwMode="auto">
          <a:xfrm>
            <a:off x="1762125" y="4914106"/>
            <a:ext cx="646113"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(.750)</a:t>
            </a:r>
          </a:p>
        </p:txBody>
      </p:sp>
      <p:sp>
        <p:nvSpPr>
          <p:cNvPr id="288802" name="Text Box 34"/>
          <p:cNvSpPr txBox="1">
            <a:spLocks noChangeArrowheads="1"/>
          </p:cNvSpPr>
          <p:nvPr/>
        </p:nvSpPr>
        <p:spPr bwMode="auto">
          <a:xfrm>
            <a:off x="3014663" y="4928393"/>
            <a:ext cx="528637"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.500</a:t>
            </a:r>
          </a:p>
        </p:txBody>
      </p:sp>
      <p:sp>
        <p:nvSpPr>
          <p:cNvPr id="288803" name="Text Box 35"/>
          <p:cNvSpPr txBox="1">
            <a:spLocks noChangeArrowheads="1"/>
          </p:cNvSpPr>
          <p:nvPr/>
        </p:nvSpPr>
        <p:spPr bwMode="auto">
          <a:xfrm>
            <a:off x="249238" y="5753893"/>
            <a:ext cx="627062"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1.250</a:t>
            </a:r>
          </a:p>
        </p:txBody>
      </p:sp>
      <p:sp>
        <p:nvSpPr>
          <p:cNvPr id="288804" name="Text Box 36"/>
          <p:cNvSpPr txBox="1">
            <a:spLocks noChangeArrowheads="1"/>
          </p:cNvSpPr>
          <p:nvPr/>
        </p:nvSpPr>
        <p:spPr bwMode="auto">
          <a:xfrm>
            <a:off x="2967038" y="6041231"/>
            <a:ext cx="528637"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.500</a:t>
            </a:r>
          </a:p>
        </p:txBody>
      </p:sp>
      <p:sp>
        <p:nvSpPr>
          <p:cNvPr id="288805" name="Text Box 37"/>
          <p:cNvSpPr txBox="1">
            <a:spLocks noChangeArrowheads="1"/>
          </p:cNvSpPr>
          <p:nvPr/>
        </p:nvSpPr>
        <p:spPr bwMode="auto">
          <a:xfrm>
            <a:off x="3733800" y="6579393"/>
            <a:ext cx="646113"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(.750)</a:t>
            </a:r>
          </a:p>
        </p:txBody>
      </p:sp>
      <p:sp>
        <p:nvSpPr>
          <p:cNvPr id="288806" name="Line 38"/>
          <p:cNvSpPr>
            <a:spLocks noChangeShapeType="1"/>
          </p:cNvSpPr>
          <p:nvPr/>
        </p:nvSpPr>
        <p:spPr bwMode="auto">
          <a:xfrm>
            <a:off x="1873250" y="5496718"/>
            <a:ext cx="18240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807" name="Line 39"/>
          <p:cNvSpPr>
            <a:spLocks noChangeShapeType="1"/>
          </p:cNvSpPr>
          <p:nvPr/>
        </p:nvSpPr>
        <p:spPr bwMode="auto">
          <a:xfrm flipV="1">
            <a:off x="3616325" y="5218906"/>
            <a:ext cx="0" cy="277812"/>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808" name="Text Box 40"/>
          <p:cNvSpPr txBox="1">
            <a:spLocks noChangeArrowheads="1"/>
          </p:cNvSpPr>
          <p:nvPr/>
        </p:nvSpPr>
        <p:spPr bwMode="auto">
          <a:xfrm>
            <a:off x="3363913" y="5472906"/>
            <a:ext cx="528637" cy="30480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.500</a:t>
            </a:r>
          </a:p>
        </p:txBody>
      </p:sp>
      <p:grpSp>
        <p:nvGrpSpPr>
          <p:cNvPr id="2" name="Group 41"/>
          <p:cNvGrpSpPr>
            <a:grpSpLocks/>
          </p:cNvGrpSpPr>
          <p:nvPr/>
        </p:nvGrpSpPr>
        <p:grpSpPr bwMode="auto">
          <a:xfrm>
            <a:off x="1844675" y="4942681"/>
            <a:ext cx="2535238" cy="1946275"/>
            <a:chOff x="1248" y="2448"/>
            <a:chExt cx="1597" cy="1226"/>
          </a:xfrm>
        </p:grpSpPr>
        <p:sp>
          <p:nvSpPr>
            <p:cNvPr id="288810" name="Rectangle 42"/>
            <p:cNvSpPr>
              <a:spLocks noChangeArrowheads="1"/>
            </p:cNvSpPr>
            <p:nvPr/>
          </p:nvSpPr>
          <p:spPr bwMode="auto">
            <a:xfrm>
              <a:off x="1248" y="2448"/>
              <a:ext cx="316" cy="158"/>
            </a:xfrm>
            <a:prstGeom prst="rect">
              <a:avLst/>
            </a:prstGeom>
            <a:noFill/>
            <a:ln w="28575">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8811" name="Rectangle 43"/>
            <p:cNvSpPr>
              <a:spLocks noChangeArrowheads="1"/>
            </p:cNvSpPr>
            <p:nvPr/>
          </p:nvSpPr>
          <p:spPr bwMode="auto">
            <a:xfrm>
              <a:off x="2466" y="3510"/>
              <a:ext cx="379" cy="164"/>
            </a:xfrm>
            <a:prstGeom prst="rect">
              <a:avLst/>
            </a:prstGeom>
            <a:noFill/>
            <a:ln w="28575">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88812" name="Rectangle 44"/>
          <p:cNvSpPr>
            <a:spLocks noChangeArrowheads="1"/>
          </p:cNvSpPr>
          <p:nvPr/>
        </p:nvSpPr>
        <p:spPr bwMode="auto">
          <a:xfrm>
            <a:off x="464614" y="2819400"/>
            <a:ext cx="7772400" cy="1143000"/>
          </a:xfrm>
          <a:prstGeom prst="rect">
            <a:avLst/>
          </a:prstGeom>
          <a:noFill/>
          <a:ln w="12700">
            <a:noFill/>
            <a:miter lim="800000"/>
            <a:headEnd/>
            <a:tailEnd/>
          </a:ln>
          <a:effectLst/>
        </p:spPr>
        <p:txBody>
          <a:bodyPr lIns="90488" tIns="44450" rIns="90488" bIns="44450" anchor="ctr"/>
          <a:lstStyle/>
          <a:p>
            <a:pPr algn="ctr" rtl="0" eaLnBrk="0" fontAlgn="base" hangingPunct="0">
              <a:lnSpc>
                <a:spcPct val="88000"/>
              </a:lnSpc>
              <a:spcBef>
                <a:spcPct val="0"/>
              </a:spcBef>
              <a:spcAft>
                <a:spcPct val="0"/>
              </a:spcAft>
            </a:pPr>
            <a:r>
              <a:rPr lang="en-US" sz="2800" b="1" kern="1200" dirty="0" smtClean="0">
                <a:solidFill>
                  <a:srgbClr val="790015"/>
                </a:solidFill>
                <a:latin typeface="Times" pitchFamily="18" charset="0"/>
                <a:ea typeface="+mn-ea"/>
                <a:cs typeface="+mn-cs"/>
              </a:rPr>
              <a:t>Use of Reference Dimensions</a:t>
            </a:r>
          </a:p>
        </p:txBody>
      </p:sp>
      <p:sp>
        <p:nvSpPr>
          <p:cNvPr id="3" name="Rectangle 2"/>
          <p:cNvSpPr/>
          <p:nvPr/>
        </p:nvSpPr>
        <p:spPr>
          <a:xfrm>
            <a:off x="876300" y="202336"/>
            <a:ext cx="7194550" cy="1338187"/>
          </a:xfrm>
          <a:prstGeom prst="rect">
            <a:avLst/>
          </a:prstGeom>
        </p:spPr>
        <p:txBody>
          <a:bodyPr wrap="square">
            <a:spAutoFit/>
          </a:bodyPr>
          <a:lstStyle/>
          <a:p>
            <a:pPr algn="ctr">
              <a:lnSpc>
                <a:spcPct val="88000"/>
              </a:lnSpc>
            </a:pPr>
            <a:r>
              <a:rPr lang="en-US" sz="3600" dirty="0" smtClean="0">
                <a:solidFill>
                  <a:srgbClr val="790015"/>
                </a:solidFill>
              </a:rPr>
              <a:t>NEVER Double Dimension</a:t>
            </a:r>
          </a:p>
          <a:p>
            <a:pPr algn="ctr">
              <a:lnSpc>
                <a:spcPct val="88000"/>
              </a:lnSpc>
            </a:pPr>
            <a:r>
              <a:rPr lang="en-US" sz="2000" dirty="0" smtClean="0">
                <a:solidFill>
                  <a:srgbClr val="790015"/>
                </a:solidFill>
              </a:rPr>
              <a:t>(Aka.  Over Dimensioning)</a:t>
            </a:r>
            <a:endParaRPr lang="en-US" sz="2000" dirty="0">
              <a:solidFill>
                <a:srgbClr val="790015"/>
              </a:solidFill>
            </a:endParaRPr>
          </a:p>
          <a:p>
            <a:pPr algn="ctr">
              <a:lnSpc>
                <a:spcPct val="88000"/>
              </a:lnSpc>
            </a:pPr>
            <a:r>
              <a:rPr lang="en-US" sz="3600" dirty="0">
                <a:solidFill>
                  <a:srgbClr val="790015"/>
                </a:solidFill>
              </a:rPr>
              <a:t> </a:t>
            </a:r>
          </a:p>
        </p:txBody>
      </p:sp>
      <p:sp>
        <p:nvSpPr>
          <p:cNvPr id="44" name="Text Box 6"/>
          <p:cNvSpPr txBox="1">
            <a:spLocks noChangeArrowheads="1"/>
          </p:cNvSpPr>
          <p:nvPr/>
        </p:nvSpPr>
        <p:spPr bwMode="auto">
          <a:xfrm>
            <a:off x="879260" y="999398"/>
            <a:ext cx="7191590" cy="1919221"/>
          </a:xfrm>
          <a:prstGeom prst="rect">
            <a:avLst/>
          </a:prstGeom>
          <a:noFill/>
          <a:ln>
            <a:miter lim="800000"/>
            <a:headEnd/>
            <a:tailEnd/>
          </a:ln>
        </p:spPr>
        <p:txBody>
          <a:bodyPr vert="horz" wrap="square" lIns="90488" tIns="44450" rIns="90488" bIns="44450"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a:lstStyle>
          <a:p>
            <a:pPr>
              <a:spcBef>
                <a:spcPct val="0"/>
              </a:spcBef>
              <a:buSzTx/>
            </a:pPr>
            <a:r>
              <a:rPr lang="en-US" sz="1600" kern="0" dirty="0" smtClean="0"/>
              <a:t>The dimension of a feature should only appear once, and in one view on the drawing.</a:t>
            </a:r>
          </a:p>
          <a:p>
            <a:pPr>
              <a:spcBef>
                <a:spcPct val="0"/>
              </a:spcBef>
              <a:buSzTx/>
            </a:pPr>
            <a:endParaRPr lang="en-US" sz="1600" kern="0" dirty="0" smtClean="0"/>
          </a:p>
          <a:p>
            <a:pPr>
              <a:spcBef>
                <a:spcPct val="0"/>
              </a:spcBef>
              <a:buSzTx/>
            </a:pPr>
            <a:r>
              <a:rPr lang="en-US" sz="1600" kern="0" dirty="0" smtClean="0"/>
              <a:t>This rule also applies to derived dimensions, as shown in example below.  Use </a:t>
            </a:r>
            <a:r>
              <a:rPr lang="en-US" sz="1600" kern="0" dirty="0">
                <a:solidFill>
                  <a:schemeClr val="tx2">
                    <a:lumMod val="75000"/>
                  </a:schemeClr>
                </a:solidFill>
              </a:rPr>
              <a:t>Reference Dimensions </a:t>
            </a:r>
            <a:r>
              <a:rPr lang="en-US" sz="1600" kern="0" dirty="0"/>
              <a:t>to show a derived dimension or a dimension again on another view</a:t>
            </a:r>
            <a:r>
              <a:rPr lang="en-US" sz="1600" kern="0" dirty="0" smtClean="0"/>
              <a:t>.</a:t>
            </a:r>
          </a:p>
          <a:p>
            <a:pPr>
              <a:spcBef>
                <a:spcPct val="0"/>
              </a:spcBef>
              <a:buSzTx/>
            </a:pPr>
            <a:endParaRPr lang="en-US" sz="1600" kern="0" dirty="0" smtClean="0"/>
          </a:p>
          <a:p>
            <a:pPr>
              <a:spcBef>
                <a:spcPct val="0"/>
              </a:spcBef>
              <a:buSzTx/>
            </a:pPr>
            <a:r>
              <a:rPr lang="en-US" sz="1600" kern="0" dirty="0" smtClean="0"/>
              <a:t>This rule is an important control mechanism to avoid mistakes when changes are made down the road in a project</a:t>
            </a:r>
          </a:p>
          <a:p>
            <a:pPr>
              <a:spcBef>
                <a:spcPct val="0"/>
              </a:spcBef>
              <a:buSzTx/>
            </a:pPr>
            <a:endParaRPr lang="en-US" sz="1600" kern="0" dirty="0"/>
          </a:p>
          <a:p>
            <a:pPr>
              <a:spcBef>
                <a:spcPct val="0"/>
              </a:spcBef>
              <a:buSzTx/>
              <a:buFontTx/>
              <a:buNone/>
            </a:pPr>
            <a:r>
              <a:rPr lang="en-US" sz="1600" kern="0" dirty="0" smtClean="0"/>
              <a:t> </a:t>
            </a:r>
          </a:p>
          <a:p>
            <a:pPr>
              <a:spcBef>
                <a:spcPct val="0"/>
              </a:spcBef>
              <a:buSzTx/>
            </a:pPr>
            <a:endParaRPr lang="en-US" sz="1600" kern="0" dirty="0"/>
          </a:p>
        </p:txBody>
      </p:sp>
    </p:spTree>
    <p:extLst>
      <p:ext uri="{BB962C8B-B14F-4D97-AF65-F5344CB8AC3E}">
        <p14:creationId xmlns:p14="http://schemas.microsoft.com/office/powerpoint/2010/main" val="101390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500">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6" name="Freeform 4"/>
          <p:cNvSpPr>
            <a:spLocks/>
          </p:cNvSpPr>
          <p:nvPr/>
        </p:nvSpPr>
        <p:spPr bwMode="auto">
          <a:xfrm>
            <a:off x="3017838" y="4203700"/>
            <a:ext cx="2438400" cy="1066800"/>
          </a:xfrm>
          <a:custGeom>
            <a:avLst/>
            <a:gdLst/>
            <a:ahLst/>
            <a:cxnLst>
              <a:cxn ang="0">
                <a:pos x="432" y="0"/>
              </a:cxn>
              <a:cxn ang="0">
                <a:pos x="1008" y="2"/>
              </a:cxn>
              <a:cxn ang="0">
                <a:pos x="1536" y="307"/>
              </a:cxn>
              <a:cxn ang="0">
                <a:pos x="1536" y="672"/>
              </a:cxn>
              <a:cxn ang="0">
                <a:pos x="0" y="672"/>
              </a:cxn>
              <a:cxn ang="0">
                <a:pos x="0" y="432"/>
              </a:cxn>
              <a:cxn ang="0">
                <a:pos x="672" y="432"/>
              </a:cxn>
              <a:cxn ang="0">
                <a:pos x="672" y="315"/>
              </a:cxn>
              <a:cxn ang="0">
                <a:pos x="432" y="314"/>
              </a:cxn>
              <a:cxn ang="0">
                <a:pos x="432" y="0"/>
              </a:cxn>
            </a:cxnLst>
            <a:rect l="0" t="0" r="r" b="b"/>
            <a:pathLst>
              <a:path w="1536" h="672">
                <a:moveTo>
                  <a:pt x="432" y="0"/>
                </a:moveTo>
                <a:lnTo>
                  <a:pt x="1008" y="2"/>
                </a:lnTo>
                <a:lnTo>
                  <a:pt x="1536" y="307"/>
                </a:lnTo>
                <a:lnTo>
                  <a:pt x="1536" y="672"/>
                </a:lnTo>
                <a:lnTo>
                  <a:pt x="0" y="672"/>
                </a:lnTo>
                <a:lnTo>
                  <a:pt x="0" y="432"/>
                </a:lnTo>
                <a:lnTo>
                  <a:pt x="672" y="432"/>
                </a:lnTo>
                <a:lnTo>
                  <a:pt x="672" y="315"/>
                </a:lnTo>
                <a:lnTo>
                  <a:pt x="432" y="314"/>
                </a:lnTo>
                <a:lnTo>
                  <a:pt x="432" y="0"/>
                </a:lnTo>
                <a:close/>
              </a:path>
            </a:pathLst>
          </a:custGeom>
          <a:noFill/>
          <a:ln w="19050"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17" name="Line 5"/>
          <p:cNvSpPr>
            <a:spLocks noChangeShapeType="1"/>
          </p:cNvSpPr>
          <p:nvPr/>
        </p:nvSpPr>
        <p:spPr bwMode="auto">
          <a:xfrm flipV="1">
            <a:off x="5451475" y="3097213"/>
            <a:ext cx="0" cy="14763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18" name="Line 6"/>
          <p:cNvSpPr>
            <a:spLocks noChangeShapeType="1"/>
          </p:cNvSpPr>
          <p:nvPr/>
        </p:nvSpPr>
        <p:spPr bwMode="auto">
          <a:xfrm flipV="1">
            <a:off x="4621213" y="3508375"/>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19" name="Line 7"/>
          <p:cNvSpPr>
            <a:spLocks noChangeShapeType="1"/>
          </p:cNvSpPr>
          <p:nvPr/>
        </p:nvSpPr>
        <p:spPr bwMode="auto">
          <a:xfrm flipV="1">
            <a:off x="3705225" y="3508375"/>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0" name="Line 8"/>
          <p:cNvSpPr>
            <a:spLocks noChangeShapeType="1"/>
          </p:cNvSpPr>
          <p:nvPr/>
        </p:nvSpPr>
        <p:spPr bwMode="auto">
          <a:xfrm flipV="1">
            <a:off x="3021013" y="3108325"/>
            <a:ext cx="0" cy="1697038"/>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1" name="Line 9"/>
          <p:cNvSpPr>
            <a:spLocks noChangeShapeType="1"/>
          </p:cNvSpPr>
          <p:nvPr/>
        </p:nvSpPr>
        <p:spPr bwMode="auto">
          <a:xfrm>
            <a:off x="4829175" y="4194175"/>
            <a:ext cx="2368550"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2" name="Line 10"/>
          <p:cNvSpPr>
            <a:spLocks noChangeShapeType="1"/>
          </p:cNvSpPr>
          <p:nvPr/>
        </p:nvSpPr>
        <p:spPr bwMode="auto">
          <a:xfrm>
            <a:off x="5573713" y="4683125"/>
            <a:ext cx="98901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3" name="Line 11"/>
          <p:cNvSpPr>
            <a:spLocks noChangeShapeType="1"/>
          </p:cNvSpPr>
          <p:nvPr/>
        </p:nvSpPr>
        <p:spPr bwMode="auto">
          <a:xfrm>
            <a:off x="5561013" y="5256213"/>
            <a:ext cx="163671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4" name="Line 12"/>
          <p:cNvSpPr>
            <a:spLocks noChangeShapeType="1"/>
          </p:cNvSpPr>
          <p:nvPr/>
        </p:nvSpPr>
        <p:spPr bwMode="auto">
          <a:xfrm flipH="1">
            <a:off x="1433513" y="5256213"/>
            <a:ext cx="1477962" cy="0"/>
          </a:xfrm>
          <a:prstGeom prst="line">
            <a:avLst/>
          </a:prstGeom>
          <a:noFill/>
          <a:ln w="1270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5" name="Line 13"/>
          <p:cNvSpPr>
            <a:spLocks noChangeShapeType="1"/>
          </p:cNvSpPr>
          <p:nvPr/>
        </p:nvSpPr>
        <p:spPr bwMode="auto">
          <a:xfrm flipH="1">
            <a:off x="2057400" y="4891088"/>
            <a:ext cx="85407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6" name="Line 14"/>
          <p:cNvSpPr>
            <a:spLocks noChangeShapeType="1"/>
          </p:cNvSpPr>
          <p:nvPr/>
        </p:nvSpPr>
        <p:spPr bwMode="auto">
          <a:xfrm flipH="1">
            <a:off x="2282825" y="4706938"/>
            <a:ext cx="1300163"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7" name="Line 15"/>
          <p:cNvSpPr>
            <a:spLocks noChangeShapeType="1"/>
          </p:cNvSpPr>
          <p:nvPr/>
        </p:nvSpPr>
        <p:spPr bwMode="auto">
          <a:xfrm>
            <a:off x="4633913" y="3636963"/>
            <a:ext cx="817562" cy="0"/>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8" name="Line 16"/>
          <p:cNvSpPr>
            <a:spLocks noChangeShapeType="1"/>
          </p:cNvSpPr>
          <p:nvPr/>
        </p:nvSpPr>
        <p:spPr bwMode="auto">
          <a:xfrm>
            <a:off x="5451475" y="3636963"/>
            <a:ext cx="39052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29" name="Line 17"/>
          <p:cNvSpPr>
            <a:spLocks noChangeShapeType="1"/>
          </p:cNvSpPr>
          <p:nvPr/>
        </p:nvSpPr>
        <p:spPr bwMode="auto">
          <a:xfrm flipH="1">
            <a:off x="3302000" y="3624263"/>
            <a:ext cx="390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0" name="Line 18"/>
          <p:cNvSpPr>
            <a:spLocks noChangeShapeType="1"/>
          </p:cNvSpPr>
          <p:nvPr/>
        </p:nvSpPr>
        <p:spPr bwMode="auto">
          <a:xfrm>
            <a:off x="3033713" y="3217863"/>
            <a:ext cx="1025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1" name="Line 19"/>
          <p:cNvSpPr>
            <a:spLocks noChangeShapeType="1"/>
          </p:cNvSpPr>
          <p:nvPr/>
        </p:nvSpPr>
        <p:spPr bwMode="auto">
          <a:xfrm>
            <a:off x="4676775" y="3217863"/>
            <a:ext cx="769938" cy="0"/>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2" name="Line 20"/>
          <p:cNvSpPr>
            <a:spLocks noChangeShapeType="1"/>
          </p:cNvSpPr>
          <p:nvPr/>
        </p:nvSpPr>
        <p:spPr bwMode="auto">
          <a:xfrm flipV="1">
            <a:off x="6453188" y="4365625"/>
            <a:ext cx="0" cy="3270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3" name="Line 21"/>
          <p:cNvSpPr>
            <a:spLocks noChangeShapeType="1"/>
          </p:cNvSpPr>
          <p:nvPr/>
        </p:nvSpPr>
        <p:spPr bwMode="auto">
          <a:xfrm>
            <a:off x="6456363" y="5245100"/>
            <a:ext cx="0" cy="3778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4" name="Line 22"/>
          <p:cNvSpPr>
            <a:spLocks noChangeShapeType="1"/>
          </p:cNvSpPr>
          <p:nvPr/>
        </p:nvSpPr>
        <p:spPr bwMode="auto">
          <a:xfrm>
            <a:off x="7062788" y="4194175"/>
            <a:ext cx="0" cy="31750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5" name="Line 23"/>
          <p:cNvSpPr>
            <a:spLocks noChangeShapeType="1"/>
          </p:cNvSpPr>
          <p:nvPr/>
        </p:nvSpPr>
        <p:spPr bwMode="auto">
          <a:xfrm flipV="1">
            <a:off x="2216150" y="4522788"/>
            <a:ext cx="0" cy="36830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6" name="Line 24"/>
          <p:cNvSpPr>
            <a:spLocks noChangeShapeType="1"/>
          </p:cNvSpPr>
          <p:nvPr/>
        </p:nvSpPr>
        <p:spPr bwMode="auto">
          <a:xfrm>
            <a:off x="2227263" y="5268913"/>
            <a:ext cx="0" cy="366712"/>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7" name="Line 25"/>
          <p:cNvSpPr>
            <a:spLocks noChangeShapeType="1"/>
          </p:cNvSpPr>
          <p:nvPr/>
        </p:nvSpPr>
        <p:spPr bwMode="auto">
          <a:xfrm flipV="1">
            <a:off x="1600200" y="4684713"/>
            <a:ext cx="0" cy="574675"/>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8" name="Line 26"/>
          <p:cNvSpPr>
            <a:spLocks noChangeShapeType="1"/>
          </p:cNvSpPr>
          <p:nvPr/>
        </p:nvSpPr>
        <p:spPr bwMode="auto">
          <a:xfrm flipV="1">
            <a:off x="1600200" y="4206875"/>
            <a:ext cx="0" cy="512763"/>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39" name="Line 27"/>
          <p:cNvSpPr>
            <a:spLocks noChangeShapeType="1"/>
          </p:cNvSpPr>
          <p:nvPr/>
        </p:nvSpPr>
        <p:spPr bwMode="auto">
          <a:xfrm flipH="1" flipV="1">
            <a:off x="1595438" y="4203700"/>
            <a:ext cx="18256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40" name="Line 28"/>
          <p:cNvSpPr>
            <a:spLocks noChangeShapeType="1"/>
          </p:cNvSpPr>
          <p:nvPr/>
        </p:nvSpPr>
        <p:spPr bwMode="auto">
          <a:xfrm flipH="1">
            <a:off x="1457325" y="4708525"/>
            <a:ext cx="666750"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41" name="Text Box 29"/>
          <p:cNvSpPr txBox="1">
            <a:spLocks noChangeArrowheads="1"/>
          </p:cNvSpPr>
          <p:nvPr/>
        </p:nvSpPr>
        <p:spPr bwMode="auto">
          <a:xfrm>
            <a:off x="4059238" y="306546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4.375</a:t>
            </a:r>
          </a:p>
        </p:txBody>
      </p:sp>
      <p:sp>
        <p:nvSpPr>
          <p:cNvPr id="294942" name="Text Box 30"/>
          <p:cNvSpPr txBox="1">
            <a:spLocks noChangeArrowheads="1"/>
          </p:cNvSpPr>
          <p:nvPr/>
        </p:nvSpPr>
        <p:spPr bwMode="auto">
          <a:xfrm>
            <a:off x="5830888" y="3508375"/>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1.250</a:t>
            </a:r>
          </a:p>
        </p:txBody>
      </p:sp>
      <p:sp>
        <p:nvSpPr>
          <p:cNvPr id="294943" name="Text Box 31"/>
          <p:cNvSpPr txBox="1">
            <a:spLocks noChangeArrowheads="1"/>
          </p:cNvSpPr>
          <p:nvPr/>
        </p:nvSpPr>
        <p:spPr bwMode="auto">
          <a:xfrm>
            <a:off x="3790950" y="3484563"/>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1.438</a:t>
            </a:r>
          </a:p>
        </p:txBody>
      </p:sp>
      <p:sp>
        <p:nvSpPr>
          <p:cNvPr id="294944" name="Text Box 32"/>
          <p:cNvSpPr txBox="1">
            <a:spLocks noChangeArrowheads="1"/>
          </p:cNvSpPr>
          <p:nvPr/>
        </p:nvSpPr>
        <p:spPr bwMode="auto">
          <a:xfrm>
            <a:off x="6196013" y="481171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1.062</a:t>
            </a:r>
          </a:p>
        </p:txBody>
      </p:sp>
      <p:sp>
        <p:nvSpPr>
          <p:cNvPr id="294945" name="Text Box 33"/>
          <p:cNvSpPr txBox="1">
            <a:spLocks noChangeArrowheads="1"/>
          </p:cNvSpPr>
          <p:nvPr/>
        </p:nvSpPr>
        <p:spPr bwMode="auto">
          <a:xfrm>
            <a:off x="1984375" y="4908550"/>
            <a:ext cx="528638"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.688</a:t>
            </a:r>
          </a:p>
        </p:txBody>
      </p:sp>
      <p:sp>
        <p:nvSpPr>
          <p:cNvPr id="294946" name="Text Box 34"/>
          <p:cNvSpPr txBox="1">
            <a:spLocks noChangeArrowheads="1"/>
          </p:cNvSpPr>
          <p:nvPr/>
        </p:nvSpPr>
        <p:spPr bwMode="auto">
          <a:xfrm>
            <a:off x="1735138" y="4054475"/>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1.000</a:t>
            </a:r>
          </a:p>
        </p:txBody>
      </p:sp>
      <p:sp>
        <p:nvSpPr>
          <p:cNvPr id="294947" name="Line 35"/>
          <p:cNvSpPr>
            <a:spLocks noChangeShapeType="1"/>
          </p:cNvSpPr>
          <p:nvPr/>
        </p:nvSpPr>
        <p:spPr bwMode="auto">
          <a:xfrm>
            <a:off x="7058025" y="4773613"/>
            <a:ext cx="0" cy="498475"/>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48" name="Text Box 36"/>
          <p:cNvSpPr txBox="1">
            <a:spLocks noChangeArrowheads="1"/>
          </p:cNvSpPr>
          <p:nvPr/>
        </p:nvSpPr>
        <p:spPr bwMode="auto">
          <a:xfrm>
            <a:off x="6783388" y="448151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1.875</a:t>
            </a:r>
          </a:p>
        </p:txBody>
      </p:sp>
      <p:sp>
        <p:nvSpPr>
          <p:cNvPr id="294949" name="Line 37"/>
          <p:cNvSpPr>
            <a:spLocks noChangeShapeType="1"/>
          </p:cNvSpPr>
          <p:nvPr/>
        </p:nvSpPr>
        <p:spPr bwMode="auto">
          <a:xfrm>
            <a:off x="4090988" y="4979988"/>
            <a:ext cx="0" cy="847725"/>
          </a:xfrm>
          <a:prstGeom prst="line">
            <a:avLst/>
          </a:prstGeom>
          <a:noFill/>
          <a:ln w="1270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0" name="Line 38"/>
          <p:cNvSpPr>
            <a:spLocks noChangeShapeType="1"/>
          </p:cNvSpPr>
          <p:nvPr/>
        </p:nvSpPr>
        <p:spPr bwMode="auto">
          <a:xfrm>
            <a:off x="5446713" y="5334000"/>
            <a:ext cx="0" cy="495300"/>
          </a:xfrm>
          <a:prstGeom prst="line">
            <a:avLst/>
          </a:prstGeom>
          <a:noFill/>
          <a:ln w="1270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1" name="Line 39"/>
          <p:cNvSpPr>
            <a:spLocks noChangeShapeType="1"/>
          </p:cNvSpPr>
          <p:nvPr/>
        </p:nvSpPr>
        <p:spPr bwMode="auto">
          <a:xfrm>
            <a:off x="4090988" y="5711825"/>
            <a:ext cx="328612" cy="0"/>
          </a:xfrm>
          <a:prstGeom prst="line">
            <a:avLst/>
          </a:prstGeom>
          <a:noFill/>
          <a:ln w="1270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2" name="Line 40"/>
          <p:cNvSpPr>
            <a:spLocks noChangeShapeType="1"/>
          </p:cNvSpPr>
          <p:nvPr/>
        </p:nvSpPr>
        <p:spPr bwMode="auto">
          <a:xfrm>
            <a:off x="4954588" y="5710238"/>
            <a:ext cx="488950" cy="0"/>
          </a:xfrm>
          <a:prstGeom prst="line">
            <a:avLst/>
          </a:prstGeom>
          <a:noFill/>
          <a:ln w="1270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3" name="Text Box 41"/>
          <p:cNvSpPr txBox="1">
            <a:spLocks noChangeArrowheads="1"/>
          </p:cNvSpPr>
          <p:nvPr/>
        </p:nvSpPr>
        <p:spPr bwMode="auto">
          <a:xfrm>
            <a:off x="4371975" y="556260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2.312</a:t>
            </a:r>
          </a:p>
        </p:txBody>
      </p:sp>
      <p:sp>
        <p:nvSpPr>
          <p:cNvPr id="294954" name="Text Box 42"/>
          <p:cNvSpPr txBox="1">
            <a:spLocks noChangeArrowheads="1"/>
          </p:cNvSpPr>
          <p:nvPr/>
        </p:nvSpPr>
        <p:spPr bwMode="auto">
          <a:xfrm>
            <a:off x="6746875" y="3617913"/>
            <a:ext cx="1670050"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New Roman" pitchFamily="18" charset="0"/>
                <a:ea typeface="+mn-ea"/>
                <a:cs typeface="+mn-cs"/>
              </a:rPr>
              <a:t>.375 (10mm) </a:t>
            </a:r>
          </a:p>
          <a:p>
            <a:pPr algn="l" rtl="0" eaLnBrk="0" fontAlgn="base" hangingPunct="0">
              <a:spcBef>
                <a:spcPct val="0"/>
              </a:spcBef>
              <a:spcAft>
                <a:spcPct val="0"/>
              </a:spcAft>
            </a:pPr>
            <a:r>
              <a:rPr lang="en-US" sz="1600" i="1" kern="1200">
                <a:solidFill>
                  <a:srgbClr val="000000"/>
                </a:solidFill>
                <a:latin typeface="Times New Roman" pitchFamily="18" charset="0"/>
                <a:ea typeface="+mn-ea"/>
                <a:cs typeface="+mn-cs"/>
              </a:rPr>
              <a:t>Minimum</a:t>
            </a:r>
            <a:r>
              <a:rPr lang="en-US" sz="1600" kern="1200">
                <a:solidFill>
                  <a:srgbClr val="000000"/>
                </a:solidFill>
                <a:latin typeface="Times New Roman" pitchFamily="18" charset="0"/>
                <a:ea typeface="+mn-ea"/>
                <a:cs typeface="+mn-cs"/>
              </a:rPr>
              <a:t> Spacing</a:t>
            </a:r>
          </a:p>
        </p:txBody>
      </p:sp>
      <p:sp>
        <p:nvSpPr>
          <p:cNvPr id="294955" name="Line 43"/>
          <p:cNvSpPr>
            <a:spLocks noChangeShapeType="1"/>
          </p:cNvSpPr>
          <p:nvPr/>
        </p:nvSpPr>
        <p:spPr bwMode="auto">
          <a:xfrm flipH="1">
            <a:off x="6604000" y="3792538"/>
            <a:ext cx="142875"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6" name="Line 44"/>
          <p:cNvSpPr>
            <a:spLocks noChangeShapeType="1"/>
          </p:cNvSpPr>
          <p:nvPr/>
        </p:nvSpPr>
        <p:spPr bwMode="auto">
          <a:xfrm flipH="1">
            <a:off x="5676900" y="3792538"/>
            <a:ext cx="927100" cy="109537"/>
          </a:xfrm>
          <a:prstGeom prst="line">
            <a:avLst/>
          </a:prstGeom>
          <a:noFill/>
          <a:ln w="952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7" name="AutoShape 45"/>
          <p:cNvSpPr>
            <a:spLocks/>
          </p:cNvSpPr>
          <p:nvPr/>
        </p:nvSpPr>
        <p:spPr bwMode="auto">
          <a:xfrm>
            <a:off x="5489575" y="3657600"/>
            <a:ext cx="109538" cy="500063"/>
          </a:xfrm>
          <a:prstGeom prst="rightBrace">
            <a:avLst>
              <a:gd name="adj1" fmla="val 38043"/>
              <a:gd name="adj2" fmla="val 50157"/>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58" name="Text Box 46"/>
          <p:cNvSpPr txBox="1">
            <a:spLocks noChangeArrowheads="1"/>
          </p:cNvSpPr>
          <p:nvPr/>
        </p:nvSpPr>
        <p:spPr bwMode="auto">
          <a:xfrm>
            <a:off x="6273800" y="2884488"/>
            <a:ext cx="1670050"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New Roman" pitchFamily="18" charset="0"/>
                <a:ea typeface="+mn-ea"/>
                <a:cs typeface="+mn-cs"/>
              </a:rPr>
              <a:t>.250 (6mm) </a:t>
            </a:r>
          </a:p>
          <a:p>
            <a:pPr algn="l" rtl="0" eaLnBrk="0" fontAlgn="base" hangingPunct="0">
              <a:spcBef>
                <a:spcPct val="0"/>
              </a:spcBef>
              <a:spcAft>
                <a:spcPct val="0"/>
              </a:spcAft>
            </a:pPr>
            <a:r>
              <a:rPr lang="en-US" sz="1600" i="1" kern="1200">
                <a:solidFill>
                  <a:srgbClr val="000000"/>
                </a:solidFill>
                <a:latin typeface="Times New Roman" pitchFamily="18" charset="0"/>
                <a:ea typeface="+mn-ea"/>
                <a:cs typeface="+mn-cs"/>
              </a:rPr>
              <a:t>Minimum </a:t>
            </a:r>
            <a:r>
              <a:rPr lang="en-US" sz="1600" kern="1200">
                <a:solidFill>
                  <a:srgbClr val="000000"/>
                </a:solidFill>
                <a:latin typeface="Times New Roman" pitchFamily="18" charset="0"/>
                <a:ea typeface="+mn-ea"/>
                <a:cs typeface="+mn-cs"/>
              </a:rPr>
              <a:t>Spacing</a:t>
            </a:r>
          </a:p>
        </p:txBody>
      </p:sp>
      <p:sp>
        <p:nvSpPr>
          <p:cNvPr id="294959" name="Line 47"/>
          <p:cNvSpPr>
            <a:spLocks noChangeShapeType="1"/>
          </p:cNvSpPr>
          <p:nvPr/>
        </p:nvSpPr>
        <p:spPr bwMode="auto">
          <a:xfrm flipH="1">
            <a:off x="6134100" y="3055938"/>
            <a:ext cx="138113"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60" name="Line 48"/>
          <p:cNvSpPr>
            <a:spLocks noChangeShapeType="1"/>
          </p:cNvSpPr>
          <p:nvPr/>
        </p:nvSpPr>
        <p:spPr bwMode="auto">
          <a:xfrm flipH="1">
            <a:off x="5624513" y="3055938"/>
            <a:ext cx="509587" cy="358775"/>
          </a:xfrm>
          <a:prstGeom prst="line">
            <a:avLst/>
          </a:prstGeom>
          <a:noFill/>
          <a:ln w="952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61" name="AutoShape 49"/>
          <p:cNvSpPr>
            <a:spLocks/>
          </p:cNvSpPr>
          <p:nvPr/>
        </p:nvSpPr>
        <p:spPr bwMode="auto">
          <a:xfrm>
            <a:off x="5486400" y="3213100"/>
            <a:ext cx="109538" cy="406400"/>
          </a:xfrm>
          <a:prstGeom prst="rightBrace">
            <a:avLst>
              <a:gd name="adj1" fmla="val 30918"/>
              <a:gd name="adj2" fmla="val 50157"/>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962" name="Text Box 50"/>
          <p:cNvSpPr txBox="1">
            <a:spLocks noChangeArrowheads="1"/>
          </p:cNvSpPr>
          <p:nvPr/>
        </p:nvSpPr>
        <p:spPr bwMode="auto">
          <a:xfrm>
            <a:off x="914400" y="1295400"/>
            <a:ext cx="7620000" cy="1712913"/>
          </a:xfrm>
          <a:prstGeom prst="rect">
            <a:avLst/>
          </a:prstGeom>
          <a:noFill/>
          <a:ln w="12700">
            <a:noFill/>
            <a:miter lim="800000"/>
            <a:headEnd/>
            <a:tailEnd/>
          </a:ln>
          <a:effectLst/>
        </p:spPr>
        <p:txBody>
          <a:bodyPr>
            <a:spAutoFit/>
          </a:bodyPr>
          <a:lstStyle/>
          <a:p>
            <a:pPr algn="l" rtl="0" eaLnBrk="0" fontAlgn="base" hangingPunct="0">
              <a:spcBef>
                <a:spcPct val="20000"/>
              </a:spcBef>
              <a:spcAft>
                <a:spcPct val="40000"/>
              </a:spcAft>
              <a:buSzPct val="100000"/>
            </a:pPr>
            <a:r>
              <a:rPr lang="en-US" kern="1200">
                <a:solidFill>
                  <a:srgbClr val="000000"/>
                </a:solidFill>
                <a:effectLst>
                  <a:outerShdw blurRad="38100" dist="38100" dir="2700000" algn="tl">
                    <a:srgbClr val="C0C0C0"/>
                  </a:outerShdw>
                </a:effectLst>
                <a:latin typeface="Times" pitchFamily="18" charset="0"/>
                <a:ea typeface="+mn-ea"/>
                <a:cs typeface="+mn-cs"/>
              </a:rPr>
              <a:t>Shorter (intermediate) dimensions are placed closest to the outline of the part, followed by dimensions of greater length.  Dimensions nearest the object outline should be at least .375 inches (10 mm) away from the object, and succeeding parallel dimension lines should be at least .250 inches (6 mm) apart.</a:t>
            </a:r>
          </a:p>
          <a:p>
            <a:pPr algn="l" rtl="0" eaLnBrk="0" fontAlgn="base" hangingPunct="0">
              <a:spcBef>
                <a:spcPct val="50000"/>
              </a:spcBef>
              <a:spcAft>
                <a:spcPct val="0"/>
              </a:spcAft>
            </a:pPr>
            <a:endParaRPr lang="en-US" b="1" kern="1200">
              <a:solidFill>
                <a:srgbClr val="000000"/>
              </a:solidFill>
              <a:latin typeface="Times" pitchFamily="18" charset="0"/>
              <a:ea typeface="+mn-ea"/>
              <a:cs typeface="+mn-cs"/>
            </a:endParaRPr>
          </a:p>
        </p:txBody>
      </p:sp>
      <p:sp>
        <p:nvSpPr>
          <p:cNvPr id="294963" name="Rectangle 51"/>
          <p:cNvSpPr>
            <a:spLocks noChangeArrowheads="1"/>
          </p:cNvSpPr>
          <p:nvPr/>
        </p:nvSpPr>
        <p:spPr bwMode="auto">
          <a:xfrm>
            <a:off x="762000" y="0"/>
            <a:ext cx="7772400" cy="1143000"/>
          </a:xfrm>
          <a:prstGeom prst="rect">
            <a:avLst/>
          </a:prstGeom>
          <a:noFill/>
          <a:ln w="12700">
            <a:noFill/>
            <a:miter lim="800000"/>
            <a:headEnd/>
            <a:tailEnd/>
          </a:ln>
          <a:effectLst/>
        </p:spPr>
        <p:txBody>
          <a:bodyPr lIns="90488" tIns="44450" rIns="90488" bIns="44450" anchor="ctr"/>
          <a:lstStyle/>
          <a:p>
            <a:pPr algn="ctr" rtl="0" eaLnBrk="0" fontAlgn="base" hangingPunct="0">
              <a:lnSpc>
                <a:spcPct val="88000"/>
              </a:lnSpc>
              <a:spcBef>
                <a:spcPct val="0"/>
              </a:spcBef>
              <a:spcAft>
                <a:spcPct val="0"/>
              </a:spcAft>
            </a:pPr>
            <a:r>
              <a:rPr lang="en-US" sz="3600" b="1" kern="1200">
                <a:solidFill>
                  <a:srgbClr val="790015"/>
                </a:solidFill>
                <a:latin typeface="Times" pitchFamily="18" charset="0"/>
                <a:ea typeface="+mn-ea"/>
                <a:cs typeface="+mn-cs"/>
              </a:rPr>
              <a:t>Location of Dimensions</a:t>
            </a:r>
          </a:p>
        </p:txBody>
      </p:sp>
      <p:sp>
        <p:nvSpPr>
          <p:cNvPr id="294964" name="Rectangle 52"/>
          <p:cNvSpPr>
            <a:spLocks noGrp="1" noChangeArrowheads="1"/>
          </p:cNvSpPr>
          <p:nvPr>
            <p:ph type="body" idx="1"/>
          </p:nvPr>
        </p:nvSpPr>
        <p:spPr bwMode="auto">
          <a:xfrm>
            <a:off x="838200" y="6324600"/>
            <a:ext cx="7315200" cy="5334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800" b="0">
                <a:solidFill>
                  <a:schemeClr val="tx2"/>
                </a:solidFill>
              </a:rPr>
              <a:t>Dimensions should be placed </a:t>
            </a:r>
            <a:r>
              <a:rPr lang="en-US" sz="1800" b="0" i="1">
                <a:solidFill>
                  <a:schemeClr val="tx2"/>
                </a:solidFill>
              </a:rPr>
              <a:t>outside</a:t>
            </a:r>
            <a:r>
              <a:rPr lang="en-US" sz="1800" b="0">
                <a:solidFill>
                  <a:schemeClr val="tx2"/>
                </a:solidFill>
              </a:rPr>
              <a:t> the actual part outline </a:t>
            </a:r>
          </a:p>
        </p:txBody>
      </p:sp>
    </p:spTree>
    <p:extLst>
      <p:ext uri="{BB962C8B-B14F-4D97-AF65-F5344CB8AC3E}">
        <p14:creationId xmlns:p14="http://schemas.microsoft.com/office/powerpoint/2010/main" val="361911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Freeform 4"/>
          <p:cNvSpPr>
            <a:spLocks/>
          </p:cNvSpPr>
          <p:nvPr/>
        </p:nvSpPr>
        <p:spPr bwMode="auto">
          <a:xfrm>
            <a:off x="3017838" y="1671638"/>
            <a:ext cx="2438400" cy="1066800"/>
          </a:xfrm>
          <a:custGeom>
            <a:avLst/>
            <a:gdLst/>
            <a:ahLst/>
            <a:cxnLst>
              <a:cxn ang="0">
                <a:pos x="432" y="0"/>
              </a:cxn>
              <a:cxn ang="0">
                <a:pos x="1008" y="2"/>
              </a:cxn>
              <a:cxn ang="0">
                <a:pos x="1536" y="307"/>
              </a:cxn>
              <a:cxn ang="0">
                <a:pos x="1536" y="672"/>
              </a:cxn>
              <a:cxn ang="0">
                <a:pos x="0" y="672"/>
              </a:cxn>
              <a:cxn ang="0">
                <a:pos x="0" y="432"/>
              </a:cxn>
              <a:cxn ang="0">
                <a:pos x="672" y="432"/>
              </a:cxn>
              <a:cxn ang="0">
                <a:pos x="672" y="315"/>
              </a:cxn>
              <a:cxn ang="0">
                <a:pos x="432" y="314"/>
              </a:cxn>
              <a:cxn ang="0">
                <a:pos x="432" y="0"/>
              </a:cxn>
            </a:cxnLst>
            <a:rect l="0" t="0" r="r" b="b"/>
            <a:pathLst>
              <a:path w="1536" h="672">
                <a:moveTo>
                  <a:pt x="432" y="0"/>
                </a:moveTo>
                <a:lnTo>
                  <a:pt x="1008" y="2"/>
                </a:lnTo>
                <a:lnTo>
                  <a:pt x="1536" y="307"/>
                </a:lnTo>
                <a:lnTo>
                  <a:pt x="1536" y="672"/>
                </a:lnTo>
                <a:lnTo>
                  <a:pt x="0" y="672"/>
                </a:lnTo>
                <a:lnTo>
                  <a:pt x="0" y="432"/>
                </a:lnTo>
                <a:lnTo>
                  <a:pt x="672" y="432"/>
                </a:lnTo>
                <a:lnTo>
                  <a:pt x="672" y="315"/>
                </a:lnTo>
                <a:lnTo>
                  <a:pt x="432" y="314"/>
                </a:lnTo>
                <a:lnTo>
                  <a:pt x="432" y="0"/>
                </a:lnTo>
                <a:close/>
              </a:path>
            </a:pathLst>
          </a:custGeom>
          <a:noFill/>
          <a:ln w="19050"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3" name="Line 5"/>
          <p:cNvSpPr>
            <a:spLocks noChangeShapeType="1"/>
          </p:cNvSpPr>
          <p:nvPr/>
        </p:nvSpPr>
        <p:spPr bwMode="auto">
          <a:xfrm flipV="1">
            <a:off x="5451475" y="565150"/>
            <a:ext cx="0" cy="14763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4" name="Line 6"/>
          <p:cNvSpPr>
            <a:spLocks noChangeShapeType="1"/>
          </p:cNvSpPr>
          <p:nvPr/>
        </p:nvSpPr>
        <p:spPr bwMode="auto">
          <a:xfrm flipV="1">
            <a:off x="3021013" y="576263"/>
            <a:ext cx="0" cy="1697037"/>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5" name="Line 7"/>
          <p:cNvSpPr>
            <a:spLocks noChangeShapeType="1"/>
          </p:cNvSpPr>
          <p:nvPr/>
        </p:nvSpPr>
        <p:spPr bwMode="auto">
          <a:xfrm>
            <a:off x="4829175" y="1662113"/>
            <a:ext cx="2368550"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6" name="Line 8"/>
          <p:cNvSpPr>
            <a:spLocks noChangeShapeType="1"/>
          </p:cNvSpPr>
          <p:nvPr/>
        </p:nvSpPr>
        <p:spPr bwMode="auto">
          <a:xfrm>
            <a:off x="5573713" y="2151063"/>
            <a:ext cx="98901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7" name="Line 9"/>
          <p:cNvSpPr>
            <a:spLocks noChangeShapeType="1"/>
          </p:cNvSpPr>
          <p:nvPr/>
        </p:nvSpPr>
        <p:spPr bwMode="auto">
          <a:xfrm>
            <a:off x="5561013" y="2724150"/>
            <a:ext cx="163671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8" name="Line 10"/>
          <p:cNvSpPr>
            <a:spLocks noChangeShapeType="1"/>
          </p:cNvSpPr>
          <p:nvPr/>
        </p:nvSpPr>
        <p:spPr bwMode="auto">
          <a:xfrm flipH="1">
            <a:off x="1433513" y="2724150"/>
            <a:ext cx="147796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899" name="Line 11"/>
          <p:cNvSpPr>
            <a:spLocks noChangeShapeType="1"/>
          </p:cNvSpPr>
          <p:nvPr/>
        </p:nvSpPr>
        <p:spPr bwMode="auto">
          <a:xfrm flipH="1">
            <a:off x="2057400" y="2359025"/>
            <a:ext cx="85407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0" name="Line 12"/>
          <p:cNvSpPr>
            <a:spLocks noChangeShapeType="1"/>
          </p:cNvSpPr>
          <p:nvPr/>
        </p:nvSpPr>
        <p:spPr bwMode="auto">
          <a:xfrm flipH="1">
            <a:off x="1524000" y="2174875"/>
            <a:ext cx="2058988"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1" name="Line 13"/>
          <p:cNvSpPr>
            <a:spLocks noChangeShapeType="1"/>
          </p:cNvSpPr>
          <p:nvPr/>
        </p:nvSpPr>
        <p:spPr bwMode="auto">
          <a:xfrm>
            <a:off x="3033713" y="685800"/>
            <a:ext cx="1025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2" name="Line 14"/>
          <p:cNvSpPr>
            <a:spLocks noChangeShapeType="1"/>
          </p:cNvSpPr>
          <p:nvPr/>
        </p:nvSpPr>
        <p:spPr bwMode="auto">
          <a:xfrm>
            <a:off x="4676775" y="685800"/>
            <a:ext cx="769938" cy="0"/>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3" name="Line 15"/>
          <p:cNvSpPr>
            <a:spLocks noChangeShapeType="1"/>
          </p:cNvSpPr>
          <p:nvPr/>
        </p:nvSpPr>
        <p:spPr bwMode="auto">
          <a:xfrm flipV="1">
            <a:off x="6453188" y="1833563"/>
            <a:ext cx="0" cy="3270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4" name="Line 16"/>
          <p:cNvSpPr>
            <a:spLocks noChangeShapeType="1"/>
          </p:cNvSpPr>
          <p:nvPr/>
        </p:nvSpPr>
        <p:spPr bwMode="auto">
          <a:xfrm>
            <a:off x="6456363" y="2713038"/>
            <a:ext cx="0" cy="3778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5" name="Line 17"/>
          <p:cNvSpPr>
            <a:spLocks noChangeShapeType="1"/>
          </p:cNvSpPr>
          <p:nvPr/>
        </p:nvSpPr>
        <p:spPr bwMode="auto">
          <a:xfrm>
            <a:off x="7062788" y="1662113"/>
            <a:ext cx="0" cy="31750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6" name="Line 18"/>
          <p:cNvSpPr>
            <a:spLocks noChangeShapeType="1"/>
          </p:cNvSpPr>
          <p:nvPr/>
        </p:nvSpPr>
        <p:spPr bwMode="auto">
          <a:xfrm flipV="1">
            <a:off x="2216150" y="1990725"/>
            <a:ext cx="0" cy="36830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7" name="Line 19"/>
          <p:cNvSpPr>
            <a:spLocks noChangeShapeType="1"/>
          </p:cNvSpPr>
          <p:nvPr/>
        </p:nvSpPr>
        <p:spPr bwMode="auto">
          <a:xfrm>
            <a:off x="2227263" y="2736850"/>
            <a:ext cx="0" cy="366713"/>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8" name="Line 20"/>
          <p:cNvSpPr>
            <a:spLocks noChangeShapeType="1"/>
          </p:cNvSpPr>
          <p:nvPr/>
        </p:nvSpPr>
        <p:spPr bwMode="auto">
          <a:xfrm flipV="1">
            <a:off x="1600200" y="2152650"/>
            <a:ext cx="0" cy="574675"/>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09" name="Line 21"/>
          <p:cNvSpPr>
            <a:spLocks noChangeShapeType="1"/>
          </p:cNvSpPr>
          <p:nvPr/>
        </p:nvSpPr>
        <p:spPr bwMode="auto">
          <a:xfrm flipV="1">
            <a:off x="1600200" y="1674813"/>
            <a:ext cx="0" cy="512762"/>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10" name="Line 22"/>
          <p:cNvSpPr>
            <a:spLocks noChangeShapeType="1"/>
          </p:cNvSpPr>
          <p:nvPr/>
        </p:nvSpPr>
        <p:spPr bwMode="auto">
          <a:xfrm flipH="1" flipV="1">
            <a:off x="1595438" y="1671638"/>
            <a:ext cx="18256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12" name="Text Box 24"/>
          <p:cNvSpPr txBox="1">
            <a:spLocks noChangeArrowheads="1"/>
          </p:cNvSpPr>
          <p:nvPr/>
        </p:nvSpPr>
        <p:spPr bwMode="auto">
          <a:xfrm>
            <a:off x="4059238" y="533400"/>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4.375</a:t>
            </a:r>
          </a:p>
        </p:txBody>
      </p:sp>
      <p:sp>
        <p:nvSpPr>
          <p:cNvPr id="293913" name="Text Box 25"/>
          <p:cNvSpPr txBox="1">
            <a:spLocks noChangeArrowheads="1"/>
          </p:cNvSpPr>
          <p:nvPr/>
        </p:nvSpPr>
        <p:spPr bwMode="auto">
          <a:xfrm>
            <a:off x="6196013" y="2279650"/>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1.062</a:t>
            </a:r>
          </a:p>
        </p:txBody>
      </p:sp>
      <p:sp>
        <p:nvSpPr>
          <p:cNvPr id="293914" name="Text Box 26"/>
          <p:cNvSpPr txBox="1">
            <a:spLocks noChangeArrowheads="1"/>
          </p:cNvSpPr>
          <p:nvPr/>
        </p:nvSpPr>
        <p:spPr bwMode="auto">
          <a:xfrm>
            <a:off x="1984375" y="2376488"/>
            <a:ext cx="528638"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.688</a:t>
            </a:r>
          </a:p>
        </p:txBody>
      </p:sp>
      <p:sp>
        <p:nvSpPr>
          <p:cNvPr id="293915" name="Text Box 27"/>
          <p:cNvSpPr txBox="1">
            <a:spLocks noChangeArrowheads="1"/>
          </p:cNvSpPr>
          <p:nvPr/>
        </p:nvSpPr>
        <p:spPr bwMode="auto">
          <a:xfrm>
            <a:off x="1735138" y="152241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1.000</a:t>
            </a:r>
          </a:p>
        </p:txBody>
      </p:sp>
      <p:sp>
        <p:nvSpPr>
          <p:cNvPr id="293916" name="Line 28"/>
          <p:cNvSpPr>
            <a:spLocks noChangeShapeType="1"/>
          </p:cNvSpPr>
          <p:nvPr/>
        </p:nvSpPr>
        <p:spPr bwMode="auto">
          <a:xfrm>
            <a:off x="7058025" y="2241550"/>
            <a:ext cx="0" cy="498475"/>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17" name="Text Box 29"/>
          <p:cNvSpPr txBox="1">
            <a:spLocks noChangeArrowheads="1"/>
          </p:cNvSpPr>
          <p:nvPr/>
        </p:nvSpPr>
        <p:spPr bwMode="auto">
          <a:xfrm>
            <a:off x="6783388" y="1949450"/>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1.875</a:t>
            </a:r>
          </a:p>
        </p:txBody>
      </p:sp>
      <p:sp>
        <p:nvSpPr>
          <p:cNvPr id="293918" name="Line 30"/>
          <p:cNvSpPr>
            <a:spLocks noChangeShapeType="1"/>
          </p:cNvSpPr>
          <p:nvPr/>
        </p:nvSpPr>
        <p:spPr bwMode="auto">
          <a:xfrm>
            <a:off x="4090988" y="2447925"/>
            <a:ext cx="0" cy="847725"/>
          </a:xfrm>
          <a:prstGeom prst="line">
            <a:avLst/>
          </a:prstGeom>
          <a:noFill/>
          <a:ln w="635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19" name="Line 31"/>
          <p:cNvSpPr>
            <a:spLocks noChangeShapeType="1"/>
          </p:cNvSpPr>
          <p:nvPr/>
        </p:nvSpPr>
        <p:spPr bwMode="auto">
          <a:xfrm>
            <a:off x="5446713" y="2801938"/>
            <a:ext cx="0" cy="495300"/>
          </a:xfrm>
          <a:prstGeom prst="line">
            <a:avLst/>
          </a:prstGeom>
          <a:noFill/>
          <a:ln w="635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0" name="Line 32"/>
          <p:cNvSpPr>
            <a:spLocks noChangeShapeType="1"/>
          </p:cNvSpPr>
          <p:nvPr/>
        </p:nvSpPr>
        <p:spPr bwMode="auto">
          <a:xfrm>
            <a:off x="4090988" y="3179763"/>
            <a:ext cx="328612"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1" name="Line 33"/>
          <p:cNvSpPr>
            <a:spLocks noChangeShapeType="1"/>
          </p:cNvSpPr>
          <p:nvPr/>
        </p:nvSpPr>
        <p:spPr bwMode="auto">
          <a:xfrm>
            <a:off x="4954588" y="3178175"/>
            <a:ext cx="488950" cy="0"/>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2" name="Text Box 34"/>
          <p:cNvSpPr txBox="1">
            <a:spLocks noChangeArrowheads="1"/>
          </p:cNvSpPr>
          <p:nvPr/>
        </p:nvSpPr>
        <p:spPr bwMode="auto">
          <a:xfrm>
            <a:off x="4371975" y="3030538"/>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2.312</a:t>
            </a:r>
          </a:p>
        </p:txBody>
      </p:sp>
      <p:sp>
        <p:nvSpPr>
          <p:cNvPr id="293923" name="Line 35"/>
          <p:cNvSpPr>
            <a:spLocks noChangeShapeType="1"/>
          </p:cNvSpPr>
          <p:nvPr/>
        </p:nvSpPr>
        <p:spPr bwMode="auto">
          <a:xfrm flipV="1">
            <a:off x="4621213" y="976313"/>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4" name="Line 36"/>
          <p:cNvSpPr>
            <a:spLocks noChangeShapeType="1"/>
          </p:cNvSpPr>
          <p:nvPr/>
        </p:nvSpPr>
        <p:spPr bwMode="auto">
          <a:xfrm flipV="1">
            <a:off x="3705225" y="976313"/>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5" name="Line 37"/>
          <p:cNvSpPr>
            <a:spLocks noChangeShapeType="1"/>
          </p:cNvSpPr>
          <p:nvPr/>
        </p:nvSpPr>
        <p:spPr bwMode="auto">
          <a:xfrm>
            <a:off x="4633913" y="1104900"/>
            <a:ext cx="817562" cy="0"/>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6" name="Line 38"/>
          <p:cNvSpPr>
            <a:spLocks noChangeShapeType="1"/>
          </p:cNvSpPr>
          <p:nvPr/>
        </p:nvSpPr>
        <p:spPr bwMode="auto">
          <a:xfrm>
            <a:off x="5451475" y="1104900"/>
            <a:ext cx="39052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7" name="Line 39"/>
          <p:cNvSpPr>
            <a:spLocks noChangeShapeType="1"/>
          </p:cNvSpPr>
          <p:nvPr/>
        </p:nvSpPr>
        <p:spPr bwMode="auto">
          <a:xfrm flipH="1">
            <a:off x="3302000" y="1092200"/>
            <a:ext cx="390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28" name="Text Box 40"/>
          <p:cNvSpPr txBox="1">
            <a:spLocks noChangeArrowheads="1"/>
          </p:cNvSpPr>
          <p:nvPr/>
        </p:nvSpPr>
        <p:spPr bwMode="auto">
          <a:xfrm>
            <a:off x="5830888" y="97631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1.250</a:t>
            </a:r>
          </a:p>
        </p:txBody>
      </p:sp>
      <p:sp>
        <p:nvSpPr>
          <p:cNvPr id="293929" name="Text Box 41"/>
          <p:cNvSpPr txBox="1">
            <a:spLocks noChangeArrowheads="1"/>
          </p:cNvSpPr>
          <p:nvPr/>
        </p:nvSpPr>
        <p:spPr bwMode="auto">
          <a:xfrm>
            <a:off x="3790950" y="95250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1.438</a:t>
            </a:r>
          </a:p>
        </p:txBody>
      </p:sp>
      <p:sp>
        <p:nvSpPr>
          <p:cNvPr id="293930" name="Freeform 42"/>
          <p:cNvSpPr>
            <a:spLocks/>
          </p:cNvSpPr>
          <p:nvPr/>
        </p:nvSpPr>
        <p:spPr bwMode="auto">
          <a:xfrm>
            <a:off x="3074988" y="4813300"/>
            <a:ext cx="2438400" cy="1066800"/>
          </a:xfrm>
          <a:custGeom>
            <a:avLst/>
            <a:gdLst/>
            <a:ahLst/>
            <a:cxnLst>
              <a:cxn ang="0">
                <a:pos x="432" y="0"/>
              </a:cxn>
              <a:cxn ang="0">
                <a:pos x="1008" y="2"/>
              </a:cxn>
              <a:cxn ang="0">
                <a:pos x="1536" y="307"/>
              </a:cxn>
              <a:cxn ang="0">
                <a:pos x="1536" y="672"/>
              </a:cxn>
              <a:cxn ang="0">
                <a:pos x="0" y="672"/>
              </a:cxn>
              <a:cxn ang="0">
                <a:pos x="0" y="432"/>
              </a:cxn>
              <a:cxn ang="0">
                <a:pos x="672" y="432"/>
              </a:cxn>
              <a:cxn ang="0">
                <a:pos x="672" y="315"/>
              </a:cxn>
              <a:cxn ang="0">
                <a:pos x="432" y="314"/>
              </a:cxn>
              <a:cxn ang="0">
                <a:pos x="432" y="0"/>
              </a:cxn>
            </a:cxnLst>
            <a:rect l="0" t="0" r="r" b="b"/>
            <a:pathLst>
              <a:path w="1536" h="672">
                <a:moveTo>
                  <a:pt x="432" y="0"/>
                </a:moveTo>
                <a:lnTo>
                  <a:pt x="1008" y="2"/>
                </a:lnTo>
                <a:lnTo>
                  <a:pt x="1536" y="307"/>
                </a:lnTo>
                <a:lnTo>
                  <a:pt x="1536" y="672"/>
                </a:lnTo>
                <a:lnTo>
                  <a:pt x="0" y="672"/>
                </a:lnTo>
                <a:lnTo>
                  <a:pt x="0" y="432"/>
                </a:lnTo>
                <a:lnTo>
                  <a:pt x="672" y="432"/>
                </a:lnTo>
                <a:lnTo>
                  <a:pt x="672" y="315"/>
                </a:lnTo>
                <a:lnTo>
                  <a:pt x="432" y="314"/>
                </a:lnTo>
                <a:lnTo>
                  <a:pt x="432" y="0"/>
                </a:lnTo>
                <a:close/>
              </a:path>
            </a:pathLst>
          </a:custGeom>
          <a:noFill/>
          <a:ln w="19050" cap="flat" cmpd="sng">
            <a:solidFill>
              <a:schemeClr val="tx1"/>
            </a:solidFill>
            <a:prstDash val="solid"/>
            <a:round/>
            <a:headEnd type="none" w="med" len="me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2" name="Line 44"/>
          <p:cNvSpPr>
            <a:spLocks noChangeShapeType="1"/>
          </p:cNvSpPr>
          <p:nvPr/>
        </p:nvSpPr>
        <p:spPr bwMode="auto">
          <a:xfrm flipV="1">
            <a:off x="3078163" y="5907088"/>
            <a:ext cx="0" cy="798512"/>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3" name="Line 45"/>
          <p:cNvSpPr>
            <a:spLocks noChangeShapeType="1"/>
          </p:cNvSpPr>
          <p:nvPr/>
        </p:nvSpPr>
        <p:spPr bwMode="auto">
          <a:xfrm>
            <a:off x="990600" y="4800600"/>
            <a:ext cx="2673350"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4" name="Line 46"/>
          <p:cNvSpPr>
            <a:spLocks noChangeShapeType="1"/>
          </p:cNvSpPr>
          <p:nvPr/>
        </p:nvSpPr>
        <p:spPr bwMode="auto">
          <a:xfrm>
            <a:off x="5630863" y="5292725"/>
            <a:ext cx="989012"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5" name="Line 47"/>
          <p:cNvSpPr>
            <a:spLocks noChangeShapeType="1"/>
          </p:cNvSpPr>
          <p:nvPr/>
        </p:nvSpPr>
        <p:spPr bwMode="auto">
          <a:xfrm>
            <a:off x="5618163" y="5865813"/>
            <a:ext cx="1011237" cy="1587"/>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6" name="Line 48"/>
          <p:cNvSpPr>
            <a:spLocks noChangeShapeType="1"/>
          </p:cNvSpPr>
          <p:nvPr/>
        </p:nvSpPr>
        <p:spPr bwMode="auto">
          <a:xfrm flipH="1">
            <a:off x="1066800" y="5865813"/>
            <a:ext cx="190182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7" name="Line 49"/>
          <p:cNvSpPr>
            <a:spLocks noChangeShapeType="1"/>
          </p:cNvSpPr>
          <p:nvPr/>
        </p:nvSpPr>
        <p:spPr bwMode="auto">
          <a:xfrm flipH="1">
            <a:off x="2114550" y="5500688"/>
            <a:ext cx="85407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8" name="Line 50"/>
          <p:cNvSpPr>
            <a:spLocks noChangeShapeType="1"/>
          </p:cNvSpPr>
          <p:nvPr/>
        </p:nvSpPr>
        <p:spPr bwMode="auto">
          <a:xfrm flipH="1">
            <a:off x="1581150" y="5316538"/>
            <a:ext cx="2058988"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39" name="Line 51"/>
          <p:cNvSpPr>
            <a:spLocks noChangeShapeType="1"/>
          </p:cNvSpPr>
          <p:nvPr/>
        </p:nvSpPr>
        <p:spPr bwMode="auto">
          <a:xfrm>
            <a:off x="3081338" y="6629400"/>
            <a:ext cx="1025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0" name="Line 52"/>
          <p:cNvSpPr>
            <a:spLocks noChangeShapeType="1"/>
          </p:cNvSpPr>
          <p:nvPr/>
        </p:nvSpPr>
        <p:spPr bwMode="auto">
          <a:xfrm>
            <a:off x="4724400" y="6629400"/>
            <a:ext cx="769938" cy="0"/>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1" name="Line 53"/>
          <p:cNvSpPr>
            <a:spLocks noChangeShapeType="1"/>
          </p:cNvSpPr>
          <p:nvPr/>
        </p:nvSpPr>
        <p:spPr bwMode="auto">
          <a:xfrm flipV="1">
            <a:off x="6510338" y="4975225"/>
            <a:ext cx="0" cy="3270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2" name="Line 54"/>
          <p:cNvSpPr>
            <a:spLocks noChangeShapeType="1"/>
          </p:cNvSpPr>
          <p:nvPr/>
        </p:nvSpPr>
        <p:spPr bwMode="auto">
          <a:xfrm>
            <a:off x="6513513" y="5854700"/>
            <a:ext cx="0" cy="377825"/>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4" name="Line 56"/>
          <p:cNvSpPr>
            <a:spLocks noChangeShapeType="1"/>
          </p:cNvSpPr>
          <p:nvPr/>
        </p:nvSpPr>
        <p:spPr bwMode="auto">
          <a:xfrm flipV="1">
            <a:off x="2273300" y="5257800"/>
            <a:ext cx="0" cy="242888"/>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5" name="Line 57"/>
          <p:cNvSpPr>
            <a:spLocks noChangeShapeType="1"/>
          </p:cNvSpPr>
          <p:nvPr/>
        </p:nvSpPr>
        <p:spPr bwMode="auto">
          <a:xfrm>
            <a:off x="2284413" y="5878513"/>
            <a:ext cx="0" cy="366712"/>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6" name="Line 58"/>
          <p:cNvSpPr>
            <a:spLocks noChangeShapeType="1"/>
          </p:cNvSpPr>
          <p:nvPr/>
        </p:nvSpPr>
        <p:spPr bwMode="auto">
          <a:xfrm flipV="1">
            <a:off x="1657350" y="5294313"/>
            <a:ext cx="0" cy="574675"/>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7" name="Line 59"/>
          <p:cNvSpPr>
            <a:spLocks noChangeShapeType="1"/>
          </p:cNvSpPr>
          <p:nvPr/>
        </p:nvSpPr>
        <p:spPr bwMode="auto">
          <a:xfrm flipV="1">
            <a:off x="1657350" y="5029200"/>
            <a:ext cx="0" cy="300038"/>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8" name="Line 60"/>
          <p:cNvSpPr>
            <a:spLocks noChangeShapeType="1"/>
          </p:cNvSpPr>
          <p:nvPr/>
        </p:nvSpPr>
        <p:spPr bwMode="auto">
          <a:xfrm flipH="1" flipV="1">
            <a:off x="1666875" y="5029200"/>
            <a:ext cx="182563"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49" name="Text Box 61"/>
          <p:cNvSpPr txBox="1">
            <a:spLocks noChangeArrowheads="1"/>
          </p:cNvSpPr>
          <p:nvPr/>
        </p:nvSpPr>
        <p:spPr bwMode="auto">
          <a:xfrm>
            <a:off x="4106863" y="6477000"/>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4.375</a:t>
            </a:r>
          </a:p>
        </p:txBody>
      </p:sp>
      <p:sp>
        <p:nvSpPr>
          <p:cNvPr id="293950" name="Text Box 62"/>
          <p:cNvSpPr txBox="1">
            <a:spLocks noChangeArrowheads="1"/>
          </p:cNvSpPr>
          <p:nvPr/>
        </p:nvSpPr>
        <p:spPr bwMode="auto">
          <a:xfrm>
            <a:off x="6253163" y="5421313"/>
            <a:ext cx="627062"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1.062</a:t>
            </a:r>
          </a:p>
        </p:txBody>
      </p:sp>
      <p:sp>
        <p:nvSpPr>
          <p:cNvPr id="293951" name="Text Box 63"/>
          <p:cNvSpPr txBox="1">
            <a:spLocks noChangeArrowheads="1"/>
          </p:cNvSpPr>
          <p:nvPr/>
        </p:nvSpPr>
        <p:spPr bwMode="auto">
          <a:xfrm>
            <a:off x="2041525" y="5518150"/>
            <a:ext cx="528638"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.688</a:t>
            </a:r>
          </a:p>
        </p:txBody>
      </p:sp>
      <p:sp>
        <p:nvSpPr>
          <p:cNvPr id="293952" name="Text Box 64"/>
          <p:cNvSpPr txBox="1">
            <a:spLocks noChangeArrowheads="1"/>
          </p:cNvSpPr>
          <p:nvPr/>
        </p:nvSpPr>
        <p:spPr bwMode="auto">
          <a:xfrm>
            <a:off x="1828800" y="487680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1.000</a:t>
            </a:r>
          </a:p>
        </p:txBody>
      </p:sp>
      <p:sp>
        <p:nvSpPr>
          <p:cNvPr id="293955" name="Line 67"/>
          <p:cNvSpPr>
            <a:spLocks noChangeShapeType="1"/>
          </p:cNvSpPr>
          <p:nvPr/>
        </p:nvSpPr>
        <p:spPr bwMode="auto">
          <a:xfrm>
            <a:off x="4148138" y="5589588"/>
            <a:ext cx="0" cy="847725"/>
          </a:xfrm>
          <a:prstGeom prst="line">
            <a:avLst/>
          </a:prstGeom>
          <a:noFill/>
          <a:ln w="635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56" name="Line 68"/>
          <p:cNvSpPr>
            <a:spLocks noChangeShapeType="1"/>
          </p:cNvSpPr>
          <p:nvPr/>
        </p:nvSpPr>
        <p:spPr bwMode="auto">
          <a:xfrm>
            <a:off x="5503863" y="5943600"/>
            <a:ext cx="0" cy="762000"/>
          </a:xfrm>
          <a:prstGeom prst="line">
            <a:avLst/>
          </a:prstGeom>
          <a:noFill/>
          <a:ln w="6350">
            <a:solidFill>
              <a:schemeClr val="tx1"/>
            </a:solidFill>
            <a:round/>
            <a:headEnd/>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57" name="Line 69"/>
          <p:cNvSpPr>
            <a:spLocks noChangeShapeType="1"/>
          </p:cNvSpPr>
          <p:nvPr/>
        </p:nvSpPr>
        <p:spPr bwMode="auto">
          <a:xfrm>
            <a:off x="4148138" y="6321425"/>
            <a:ext cx="328612"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58" name="Line 70"/>
          <p:cNvSpPr>
            <a:spLocks noChangeShapeType="1"/>
          </p:cNvSpPr>
          <p:nvPr/>
        </p:nvSpPr>
        <p:spPr bwMode="auto">
          <a:xfrm>
            <a:off x="5011738" y="6319838"/>
            <a:ext cx="488950" cy="0"/>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59" name="Text Box 71"/>
          <p:cNvSpPr txBox="1">
            <a:spLocks noChangeArrowheads="1"/>
          </p:cNvSpPr>
          <p:nvPr/>
        </p:nvSpPr>
        <p:spPr bwMode="auto">
          <a:xfrm>
            <a:off x="4429125" y="617220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2.312</a:t>
            </a:r>
          </a:p>
        </p:txBody>
      </p:sp>
      <p:sp>
        <p:nvSpPr>
          <p:cNvPr id="293960" name="Line 72"/>
          <p:cNvSpPr>
            <a:spLocks noChangeShapeType="1"/>
          </p:cNvSpPr>
          <p:nvPr/>
        </p:nvSpPr>
        <p:spPr bwMode="auto">
          <a:xfrm flipV="1">
            <a:off x="4678363" y="4117975"/>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61" name="Line 73"/>
          <p:cNvSpPr>
            <a:spLocks noChangeShapeType="1"/>
          </p:cNvSpPr>
          <p:nvPr/>
        </p:nvSpPr>
        <p:spPr bwMode="auto">
          <a:xfrm flipV="1">
            <a:off x="3762375" y="4117975"/>
            <a:ext cx="0" cy="612775"/>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62" name="Line 74"/>
          <p:cNvSpPr>
            <a:spLocks noChangeShapeType="1"/>
          </p:cNvSpPr>
          <p:nvPr/>
        </p:nvSpPr>
        <p:spPr bwMode="auto">
          <a:xfrm>
            <a:off x="4691063" y="4246563"/>
            <a:ext cx="817562" cy="0"/>
          </a:xfrm>
          <a:prstGeom prst="line">
            <a:avLst/>
          </a:prstGeom>
          <a:noFill/>
          <a:ln w="6350">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64" name="Line 76"/>
          <p:cNvSpPr>
            <a:spLocks noChangeShapeType="1"/>
          </p:cNvSpPr>
          <p:nvPr/>
        </p:nvSpPr>
        <p:spPr bwMode="auto">
          <a:xfrm flipH="1">
            <a:off x="3359150" y="4233863"/>
            <a:ext cx="390525" cy="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3965" name="Text Box 77"/>
          <p:cNvSpPr txBox="1">
            <a:spLocks noChangeArrowheads="1"/>
          </p:cNvSpPr>
          <p:nvPr/>
        </p:nvSpPr>
        <p:spPr bwMode="auto">
          <a:xfrm>
            <a:off x="5886450" y="405765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1.250</a:t>
            </a:r>
          </a:p>
        </p:txBody>
      </p:sp>
      <p:sp>
        <p:nvSpPr>
          <p:cNvPr id="293966" name="Text Box 78"/>
          <p:cNvSpPr txBox="1">
            <a:spLocks noChangeArrowheads="1"/>
          </p:cNvSpPr>
          <p:nvPr/>
        </p:nvSpPr>
        <p:spPr bwMode="auto">
          <a:xfrm>
            <a:off x="3848100" y="4094163"/>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1.438</a:t>
            </a:r>
          </a:p>
        </p:txBody>
      </p:sp>
      <p:sp>
        <p:nvSpPr>
          <p:cNvPr id="294004" name="Rectangle 116"/>
          <p:cNvSpPr>
            <a:spLocks noChangeArrowheads="1"/>
          </p:cNvSpPr>
          <p:nvPr/>
        </p:nvSpPr>
        <p:spPr bwMode="auto">
          <a:xfrm>
            <a:off x="1676400" y="3505200"/>
            <a:ext cx="5772150" cy="366713"/>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pitchFamily="18" charset="0"/>
                <a:ea typeface="+mn-ea"/>
                <a:cs typeface="+mn-cs"/>
              </a:rPr>
              <a:t>Extension lines should not cross dimension lines if avoidable</a:t>
            </a:r>
          </a:p>
        </p:txBody>
      </p:sp>
      <p:sp>
        <p:nvSpPr>
          <p:cNvPr id="294005" name="Rectangle 117"/>
          <p:cNvSpPr>
            <a:spLocks noChangeArrowheads="1"/>
          </p:cNvSpPr>
          <p:nvPr/>
        </p:nvSpPr>
        <p:spPr bwMode="auto">
          <a:xfrm>
            <a:off x="7162800" y="6324600"/>
            <a:ext cx="1047750" cy="366713"/>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pitchFamily="18" charset="0"/>
                <a:ea typeface="+mn-ea"/>
                <a:cs typeface="+mn-cs"/>
              </a:rPr>
              <a:t>BETTER</a:t>
            </a:r>
          </a:p>
        </p:txBody>
      </p:sp>
      <p:sp>
        <p:nvSpPr>
          <p:cNvPr id="294007" name="Rectangle 119"/>
          <p:cNvSpPr>
            <a:spLocks noChangeArrowheads="1"/>
          </p:cNvSpPr>
          <p:nvPr/>
        </p:nvSpPr>
        <p:spPr bwMode="auto">
          <a:xfrm>
            <a:off x="2035175" y="104775"/>
            <a:ext cx="5692775" cy="519113"/>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2800" b="1" kern="1200">
                <a:solidFill>
                  <a:srgbClr val="790015"/>
                </a:solidFill>
                <a:latin typeface="Times" pitchFamily="18" charset="0"/>
                <a:ea typeface="+mn-ea"/>
                <a:cs typeface="+mn-cs"/>
              </a:rPr>
              <a:t>Basic Dimensioning – Good Practice</a:t>
            </a:r>
          </a:p>
        </p:txBody>
      </p:sp>
      <p:sp>
        <p:nvSpPr>
          <p:cNvPr id="294010" name="Rectangle 122"/>
          <p:cNvSpPr>
            <a:spLocks noChangeArrowheads="1"/>
          </p:cNvSpPr>
          <p:nvPr/>
        </p:nvSpPr>
        <p:spPr bwMode="auto">
          <a:xfrm>
            <a:off x="6521450" y="4038600"/>
            <a:ext cx="2470150" cy="730250"/>
          </a:xfrm>
          <a:prstGeom prst="rect">
            <a:avLst/>
          </a:prstGeom>
          <a:noFill/>
          <a:ln w="12700">
            <a:noFill/>
            <a:miter lim="800000"/>
            <a:headEnd/>
            <a:tailEnd/>
          </a:ln>
          <a:effectLst/>
        </p:spPr>
        <p:txBody>
          <a:bodyPr>
            <a:spAutoFit/>
          </a:bodyPr>
          <a:lstStyle/>
          <a:p>
            <a:pPr algn="l" rtl="0" eaLnBrk="0" fontAlgn="base" hangingPunct="0">
              <a:spcBef>
                <a:spcPct val="0"/>
              </a:spcBef>
              <a:spcAft>
                <a:spcPct val="0"/>
              </a:spcAft>
            </a:pPr>
            <a:r>
              <a:rPr lang="en-US" sz="1400" kern="1200">
                <a:solidFill>
                  <a:srgbClr val="000000"/>
                </a:solidFill>
                <a:latin typeface="Times" pitchFamily="18" charset="0"/>
                <a:ea typeface="+mn-ea"/>
                <a:cs typeface="+mn-cs"/>
              </a:rPr>
              <a:t>In-line dimensions can share arrowheads with contiguous dimensions</a:t>
            </a:r>
          </a:p>
        </p:txBody>
      </p:sp>
      <p:sp>
        <p:nvSpPr>
          <p:cNvPr id="294011" name="Line 123"/>
          <p:cNvSpPr>
            <a:spLocks noChangeShapeType="1"/>
          </p:cNvSpPr>
          <p:nvPr/>
        </p:nvSpPr>
        <p:spPr bwMode="auto">
          <a:xfrm flipV="1">
            <a:off x="5516563" y="4114800"/>
            <a:ext cx="0" cy="1103313"/>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013" name="Line 125"/>
          <p:cNvSpPr>
            <a:spLocks noChangeShapeType="1"/>
          </p:cNvSpPr>
          <p:nvPr/>
        </p:nvSpPr>
        <p:spPr bwMode="auto">
          <a:xfrm>
            <a:off x="5562600" y="4240213"/>
            <a:ext cx="390525" cy="0"/>
          </a:xfrm>
          <a:prstGeom prst="line">
            <a:avLst/>
          </a:prstGeom>
          <a:noFill/>
          <a:ln w="6350">
            <a:solidFill>
              <a:schemeClr val="tx1"/>
            </a:solidFill>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014" name="Line 126"/>
          <p:cNvSpPr>
            <a:spLocks noChangeShapeType="1"/>
          </p:cNvSpPr>
          <p:nvPr/>
        </p:nvSpPr>
        <p:spPr bwMode="auto">
          <a:xfrm>
            <a:off x="1117600" y="4799013"/>
            <a:ext cx="0" cy="317500"/>
          </a:xfrm>
          <a:prstGeom prst="line">
            <a:avLst/>
          </a:prstGeom>
          <a:noFill/>
          <a:ln w="6350">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015" name="Line 127"/>
          <p:cNvSpPr>
            <a:spLocks noChangeShapeType="1"/>
          </p:cNvSpPr>
          <p:nvPr/>
        </p:nvSpPr>
        <p:spPr bwMode="auto">
          <a:xfrm>
            <a:off x="1112838" y="5378450"/>
            <a:ext cx="0" cy="498475"/>
          </a:xfrm>
          <a:prstGeom prst="line">
            <a:avLst/>
          </a:prstGeom>
          <a:noFill/>
          <a:ln w="6350">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4016" name="Text Box 128"/>
          <p:cNvSpPr txBox="1">
            <a:spLocks noChangeArrowheads="1"/>
          </p:cNvSpPr>
          <p:nvPr/>
        </p:nvSpPr>
        <p:spPr bwMode="auto">
          <a:xfrm>
            <a:off x="838200" y="5086350"/>
            <a:ext cx="627063" cy="304800"/>
          </a:xfrm>
          <a:prstGeom prst="rect">
            <a:avLst/>
          </a:prstGeom>
          <a:noFill/>
          <a:ln w="12700">
            <a:noFill/>
            <a:miter lim="800000"/>
            <a:headEnd/>
            <a:tailEnd type="none" w="sm" len="lg"/>
          </a:ln>
          <a:effectLst/>
        </p:spPr>
        <p:txBody>
          <a:bodyPr wrap="none">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1.875</a:t>
            </a:r>
          </a:p>
        </p:txBody>
      </p:sp>
    </p:spTree>
    <p:extLst>
      <p:ext uri="{BB962C8B-B14F-4D97-AF65-F5344CB8AC3E}">
        <p14:creationId xmlns:p14="http://schemas.microsoft.com/office/powerpoint/2010/main" val="1264560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Oval 4"/>
          <p:cNvSpPr>
            <a:spLocks noChangeArrowheads="1"/>
          </p:cNvSpPr>
          <p:nvPr/>
        </p:nvSpPr>
        <p:spPr bwMode="auto">
          <a:xfrm>
            <a:off x="1085850" y="2474913"/>
            <a:ext cx="1066800" cy="1066800"/>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69" name="Line 5"/>
          <p:cNvSpPr>
            <a:spLocks noChangeShapeType="1"/>
          </p:cNvSpPr>
          <p:nvPr/>
        </p:nvSpPr>
        <p:spPr bwMode="auto">
          <a:xfrm flipV="1">
            <a:off x="1246188" y="2630488"/>
            <a:ext cx="752475" cy="752475"/>
          </a:xfrm>
          <a:prstGeom prst="line">
            <a:avLst/>
          </a:prstGeom>
          <a:noFill/>
          <a:ln w="952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6"/>
          <p:cNvGrpSpPr>
            <a:grpSpLocks/>
          </p:cNvGrpSpPr>
          <p:nvPr/>
        </p:nvGrpSpPr>
        <p:grpSpPr bwMode="auto">
          <a:xfrm>
            <a:off x="993775" y="2408238"/>
            <a:ext cx="1203325" cy="1228725"/>
            <a:chOff x="4454" y="1590"/>
            <a:chExt cx="758" cy="774"/>
          </a:xfrm>
        </p:grpSpPr>
        <p:grpSp>
          <p:nvGrpSpPr>
            <p:cNvPr id="3" name="Group 7"/>
            <p:cNvGrpSpPr>
              <a:grpSpLocks/>
            </p:cNvGrpSpPr>
            <p:nvPr/>
          </p:nvGrpSpPr>
          <p:grpSpPr bwMode="auto">
            <a:xfrm>
              <a:off x="4454" y="1967"/>
              <a:ext cx="758" cy="0"/>
              <a:chOff x="4454" y="1967"/>
              <a:chExt cx="758" cy="0"/>
            </a:xfrm>
          </p:grpSpPr>
          <p:sp>
            <p:nvSpPr>
              <p:cNvPr id="292872" name="Line 8"/>
              <p:cNvSpPr>
                <a:spLocks noChangeShapeType="1"/>
              </p:cNvSpPr>
              <p:nvPr/>
            </p:nvSpPr>
            <p:spPr bwMode="auto">
              <a:xfrm rot="-5400000">
                <a:off x="4624" y="1797"/>
                <a:ext cx="0" cy="33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73" name="Line 9"/>
              <p:cNvSpPr>
                <a:spLocks noChangeShapeType="1"/>
              </p:cNvSpPr>
              <p:nvPr/>
            </p:nvSpPr>
            <p:spPr bwMode="auto">
              <a:xfrm rot="-5400000">
                <a:off x="4850" y="1938"/>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74" name="Line 10"/>
              <p:cNvSpPr>
                <a:spLocks noChangeShapeType="1"/>
              </p:cNvSpPr>
              <p:nvPr/>
            </p:nvSpPr>
            <p:spPr bwMode="auto">
              <a:xfrm rot="16200000" flipH="1">
                <a:off x="5062" y="1817"/>
                <a:ext cx="0" cy="30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4" name="Group 11"/>
            <p:cNvGrpSpPr>
              <a:grpSpLocks/>
            </p:cNvGrpSpPr>
            <p:nvPr/>
          </p:nvGrpSpPr>
          <p:grpSpPr bwMode="auto">
            <a:xfrm>
              <a:off x="4848" y="1590"/>
              <a:ext cx="0" cy="774"/>
              <a:chOff x="4848" y="1590"/>
              <a:chExt cx="0" cy="774"/>
            </a:xfrm>
          </p:grpSpPr>
          <p:sp>
            <p:nvSpPr>
              <p:cNvPr id="292876" name="Line 12"/>
              <p:cNvSpPr>
                <a:spLocks noChangeShapeType="1"/>
              </p:cNvSpPr>
              <p:nvPr/>
            </p:nvSpPr>
            <p:spPr bwMode="auto">
              <a:xfrm>
                <a:off x="4848" y="1590"/>
                <a:ext cx="0" cy="31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77" name="Line 13"/>
              <p:cNvSpPr>
                <a:spLocks noChangeShapeType="1"/>
              </p:cNvSpPr>
              <p:nvPr/>
            </p:nvSpPr>
            <p:spPr bwMode="auto">
              <a:xfrm>
                <a:off x="4848" y="1937"/>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78" name="Line 14"/>
              <p:cNvSpPr>
                <a:spLocks noChangeShapeType="1"/>
              </p:cNvSpPr>
              <p:nvPr/>
            </p:nvSpPr>
            <p:spPr bwMode="auto">
              <a:xfrm flipH="1">
                <a:off x="4848" y="2028"/>
                <a:ext cx="0" cy="336"/>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92879" name="Text Box 15"/>
          <p:cNvSpPr txBox="1">
            <a:spLocks noChangeArrowheads="1"/>
          </p:cNvSpPr>
          <p:nvPr/>
        </p:nvSpPr>
        <p:spPr bwMode="auto">
          <a:xfrm>
            <a:off x="2906713" y="1900238"/>
            <a:ext cx="692150"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1.375</a:t>
            </a:r>
          </a:p>
        </p:txBody>
      </p:sp>
      <p:sp>
        <p:nvSpPr>
          <p:cNvPr id="292880" name="Oval 16"/>
          <p:cNvSpPr>
            <a:spLocks noChangeArrowheads="1"/>
          </p:cNvSpPr>
          <p:nvPr/>
        </p:nvSpPr>
        <p:spPr bwMode="auto">
          <a:xfrm>
            <a:off x="1079500" y="4432300"/>
            <a:ext cx="1066800" cy="1066800"/>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5" name="Group 17"/>
          <p:cNvGrpSpPr>
            <a:grpSpLocks/>
          </p:cNvGrpSpPr>
          <p:nvPr/>
        </p:nvGrpSpPr>
        <p:grpSpPr bwMode="auto">
          <a:xfrm>
            <a:off x="987425" y="4365625"/>
            <a:ext cx="1203325" cy="1228725"/>
            <a:chOff x="4454" y="1590"/>
            <a:chExt cx="758" cy="774"/>
          </a:xfrm>
        </p:grpSpPr>
        <p:grpSp>
          <p:nvGrpSpPr>
            <p:cNvPr id="6" name="Group 18"/>
            <p:cNvGrpSpPr>
              <a:grpSpLocks/>
            </p:cNvGrpSpPr>
            <p:nvPr/>
          </p:nvGrpSpPr>
          <p:grpSpPr bwMode="auto">
            <a:xfrm>
              <a:off x="4454" y="1967"/>
              <a:ext cx="758" cy="0"/>
              <a:chOff x="4454" y="1967"/>
              <a:chExt cx="758" cy="0"/>
            </a:xfrm>
          </p:grpSpPr>
          <p:sp>
            <p:nvSpPr>
              <p:cNvPr id="292883" name="Line 19"/>
              <p:cNvSpPr>
                <a:spLocks noChangeShapeType="1"/>
              </p:cNvSpPr>
              <p:nvPr/>
            </p:nvSpPr>
            <p:spPr bwMode="auto">
              <a:xfrm rot="-5400000">
                <a:off x="4624" y="1797"/>
                <a:ext cx="0" cy="33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84" name="Line 20"/>
              <p:cNvSpPr>
                <a:spLocks noChangeShapeType="1"/>
              </p:cNvSpPr>
              <p:nvPr/>
            </p:nvSpPr>
            <p:spPr bwMode="auto">
              <a:xfrm rot="-5400000">
                <a:off x="4850" y="1938"/>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85" name="Line 21"/>
              <p:cNvSpPr>
                <a:spLocks noChangeShapeType="1"/>
              </p:cNvSpPr>
              <p:nvPr/>
            </p:nvSpPr>
            <p:spPr bwMode="auto">
              <a:xfrm rot="16200000" flipH="1">
                <a:off x="5062" y="1817"/>
                <a:ext cx="0" cy="30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7" name="Group 22"/>
            <p:cNvGrpSpPr>
              <a:grpSpLocks/>
            </p:cNvGrpSpPr>
            <p:nvPr/>
          </p:nvGrpSpPr>
          <p:grpSpPr bwMode="auto">
            <a:xfrm>
              <a:off x="4848" y="1590"/>
              <a:ext cx="0" cy="774"/>
              <a:chOff x="4848" y="1590"/>
              <a:chExt cx="0" cy="774"/>
            </a:xfrm>
          </p:grpSpPr>
          <p:sp>
            <p:nvSpPr>
              <p:cNvPr id="292887" name="Line 23"/>
              <p:cNvSpPr>
                <a:spLocks noChangeShapeType="1"/>
              </p:cNvSpPr>
              <p:nvPr/>
            </p:nvSpPr>
            <p:spPr bwMode="auto">
              <a:xfrm>
                <a:off x="4848" y="1590"/>
                <a:ext cx="0" cy="31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88" name="Line 24"/>
              <p:cNvSpPr>
                <a:spLocks noChangeShapeType="1"/>
              </p:cNvSpPr>
              <p:nvPr/>
            </p:nvSpPr>
            <p:spPr bwMode="auto">
              <a:xfrm>
                <a:off x="4848" y="1937"/>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89" name="Line 25"/>
              <p:cNvSpPr>
                <a:spLocks noChangeShapeType="1"/>
              </p:cNvSpPr>
              <p:nvPr/>
            </p:nvSpPr>
            <p:spPr bwMode="auto">
              <a:xfrm flipH="1">
                <a:off x="4848" y="2028"/>
                <a:ext cx="0" cy="336"/>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grpSp>
        <p:nvGrpSpPr>
          <p:cNvPr id="8" name="Group 26"/>
          <p:cNvGrpSpPr>
            <a:grpSpLocks/>
          </p:cNvGrpSpPr>
          <p:nvPr/>
        </p:nvGrpSpPr>
        <p:grpSpPr bwMode="auto">
          <a:xfrm>
            <a:off x="2778125" y="1993900"/>
            <a:ext cx="155575" cy="152400"/>
            <a:chOff x="1626" y="1725"/>
            <a:chExt cx="104" cy="104"/>
          </a:xfrm>
        </p:grpSpPr>
        <p:sp>
          <p:nvSpPr>
            <p:cNvPr id="292891" name="Oval 27"/>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2" name="Line 28"/>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893" name="Line 29"/>
          <p:cNvSpPr>
            <a:spLocks noChangeShapeType="1"/>
          </p:cNvSpPr>
          <p:nvPr/>
        </p:nvSpPr>
        <p:spPr bwMode="auto">
          <a:xfrm flipV="1">
            <a:off x="1998663" y="2073275"/>
            <a:ext cx="557212" cy="555625"/>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4" name="Line 30"/>
          <p:cNvSpPr>
            <a:spLocks noChangeShapeType="1"/>
          </p:cNvSpPr>
          <p:nvPr/>
        </p:nvSpPr>
        <p:spPr bwMode="auto">
          <a:xfrm>
            <a:off x="1873250" y="4411663"/>
            <a:ext cx="1527175"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5" name="Line 31"/>
          <p:cNvSpPr>
            <a:spLocks noChangeShapeType="1"/>
          </p:cNvSpPr>
          <p:nvPr/>
        </p:nvSpPr>
        <p:spPr bwMode="auto">
          <a:xfrm>
            <a:off x="1889125" y="5495925"/>
            <a:ext cx="1560513"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6" name="Line 32"/>
          <p:cNvSpPr>
            <a:spLocks noChangeShapeType="1"/>
          </p:cNvSpPr>
          <p:nvPr/>
        </p:nvSpPr>
        <p:spPr bwMode="auto">
          <a:xfrm>
            <a:off x="3252788" y="4411663"/>
            <a:ext cx="0" cy="344487"/>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7" name="Line 33"/>
          <p:cNvSpPr>
            <a:spLocks noChangeShapeType="1"/>
          </p:cNvSpPr>
          <p:nvPr/>
        </p:nvSpPr>
        <p:spPr bwMode="auto">
          <a:xfrm>
            <a:off x="3252788" y="5068888"/>
            <a:ext cx="0" cy="427037"/>
          </a:xfrm>
          <a:prstGeom prst="line">
            <a:avLst/>
          </a:prstGeom>
          <a:noFill/>
          <a:ln w="952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898" name="Text Box 34"/>
          <p:cNvSpPr txBox="1">
            <a:spLocks noChangeArrowheads="1"/>
          </p:cNvSpPr>
          <p:nvPr/>
        </p:nvSpPr>
        <p:spPr bwMode="auto">
          <a:xfrm>
            <a:off x="2879725" y="4762500"/>
            <a:ext cx="692150"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1.375</a:t>
            </a:r>
          </a:p>
        </p:txBody>
      </p:sp>
      <p:grpSp>
        <p:nvGrpSpPr>
          <p:cNvPr id="9" name="Group 35"/>
          <p:cNvGrpSpPr>
            <a:grpSpLocks/>
          </p:cNvGrpSpPr>
          <p:nvPr/>
        </p:nvGrpSpPr>
        <p:grpSpPr bwMode="auto">
          <a:xfrm>
            <a:off x="2751138" y="4846638"/>
            <a:ext cx="155575" cy="152400"/>
            <a:chOff x="1626" y="1725"/>
            <a:chExt cx="104" cy="104"/>
          </a:xfrm>
        </p:grpSpPr>
        <p:sp>
          <p:nvSpPr>
            <p:cNvPr id="292900" name="Oval 36"/>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01" name="Line 37"/>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02" name="Rectangle 38"/>
          <p:cNvSpPr>
            <a:spLocks noChangeArrowheads="1"/>
          </p:cNvSpPr>
          <p:nvPr/>
        </p:nvSpPr>
        <p:spPr bwMode="auto">
          <a:xfrm>
            <a:off x="788988" y="2306638"/>
            <a:ext cx="1544637" cy="1412875"/>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03" name="Rectangle 39"/>
          <p:cNvSpPr>
            <a:spLocks noChangeArrowheads="1"/>
          </p:cNvSpPr>
          <p:nvPr/>
        </p:nvSpPr>
        <p:spPr bwMode="auto">
          <a:xfrm>
            <a:off x="609600" y="4278313"/>
            <a:ext cx="2035175" cy="134620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0" name="Group 40"/>
          <p:cNvGrpSpPr>
            <a:grpSpLocks/>
          </p:cNvGrpSpPr>
          <p:nvPr/>
        </p:nvGrpSpPr>
        <p:grpSpPr bwMode="auto">
          <a:xfrm>
            <a:off x="3733800" y="2286000"/>
            <a:ext cx="1487488" cy="1343025"/>
            <a:chOff x="2400" y="1792"/>
            <a:chExt cx="937" cy="846"/>
          </a:xfrm>
        </p:grpSpPr>
        <p:sp>
          <p:nvSpPr>
            <p:cNvPr id="292905" name="Freeform 41"/>
            <p:cNvSpPr>
              <a:spLocks/>
            </p:cNvSpPr>
            <p:nvPr/>
          </p:nvSpPr>
          <p:spPr bwMode="auto">
            <a:xfrm>
              <a:off x="2400" y="1792"/>
              <a:ext cx="937" cy="846"/>
            </a:xfrm>
            <a:custGeom>
              <a:avLst/>
              <a:gdLst/>
              <a:ahLst/>
              <a:cxnLst>
                <a:cxn ang="0">
                  <a:pos x="331" y="28"/>
                </a:cxn>
                <a:cxn ang="0">
                  <a:pos x="486" y="18"/>
                </a:cxn>
                <a:cxn ang="0">
                  <a:pos x="652" y="39"/>
                </a:cxn>
                <a:cxn ang="0">
                  <a:pos x="714" y="101"/>
                </a:cxn>
                <a:cxn ang="0">
                  <a:pos x="745" y="132"/>
                </a:cxn>
                <a:cxn ang="0">
                  <a:pos x="827" y="225"/>
                </a:cxn>
                <a:cxn ang="0">
                  <a:pos x="889" y="308"/>
                </a:cxn>
                <a:cxn ang="0">
                  <a:pos x="910" y="452"/>
                </a:cxn>
                <a:cxn ang="0">
                  <a:pos x="807" y="659"/>
                </a:cxn>
                <a:cxn ang="0">
                  <a:pos x="745" y="721"/>
                </a:cxn>
                <a:cxn ang="0">
                  <a:pos x="569" y="846"/>
                </a:cxn>
                <a:cxn ang="0">
                  <a:pos x="269" y="804"/>
                </a:cxn>
                <a:cxn ang="0">
                  <a:pos x="103" y="649"/>
                </a:cxn>
                <a:cxn ang="0">
                  <a:pos x="21" y="587"/>
                </a:cxn>
                <a:cxn ang="0">
                  <a:pos x="0" y="515"/>
                </a:cxn>
                <a:cxn ang="0">
                  <a:pos x="103" y="297"/>
                </a:cxn>
                <a:cxn ang="0">
                  <a:pos x="134" y="194"/>
                </a:cxn>
                <a:cxn ang="0">
                  <a:pos x="269" y="70"/>
                </a:cxn>
                <a:cxn ang="0">
                  <a:pos x="331" y="28"/>
                </a:cxn>
              </a:cxnLst>
              <a:rect l="0" t="0" r="r" b="b"/>
              <a:pathLst>
                <a:path w="937" h="846">
                  <a:moveTo>
                    <a:pt x="331" y="28"/>
                  </a:moveTo>
                  <a:cubicBezTo>
                    <a:pt x="385" y="15"/>
                    <a:pt x="433" y="35"/>
                    <a:pt x="486" y="18"/>
                  </a:cubicBezTo>
                  <a:cubicBezTo>
                    <a:pt x="542" y="22"/>
                    <a:pt x="608" y="5"/>
                    <a:pt x="652" y="39"/>
                  </a:cubicBezTo>
                  <a:cubicBezTo>
                    <a:pt x="675" y="57"/>
                    <a:pt x="693" y="80"/>
                    <a:pt x="714" y="101"/>
                  </a:cubicBezTo>
                  <a:cubicBezTo>
                    <a:pt x="724" y="111"/>
                    <a:pt x="745" y="132"/>
                    <a:pt x="745" y="132"/>
                  </a:cubicBezTo>
                  <a:cubicBezTo>
                    <a:pt x="760" y="178"/>
                    <a:pt x="780" y="210"/>
                    <a:pt x="827" y="225"/>
                  </a:cubicBezTo>
                  <a:cubicBezTo>
                    <a:pt x="856" y="253"/>
                    <a:pt x="880" y="267"/>
                    <a:pt x="889" y="308"/>
                  </a:cubicBezTo>
                  <a:cubicBezTo>
                    <a:pt x="899" y="355"/>
                    <a:pt x="910" y="452"/>
                    <a:pt x="910" y="452"/>
                  </a:cubicBezTo>
                  <a:cubicBezTo>
                    <a:pt x="855" y="744"/>
                    <a:pt x="937" y="542"/>
                    <a:pt x="807" y="659"/>
                  </a:cubicBezTo>
                  <a:cubicBezTo>
                    <a:pt x="722" y="736"/>
                    <a:pt x="821" y="696"/>
                    <a:pt x="745" y="721"/>
                  </a:cubicBezTo>
                  <a:cubicBezTo>
                    <a:pt x="700" y="782"/>
                    <a:pt x="642" y="826"/>
                    <a:pt x="569" y="846"/>
                  </a:cubicBezTo>
                  <a:cubicBezTo>
                    <a:pt x="453" y="834"/>
                    <a:pt x="375" y="819"/>
                    <a:pt x="269" y="804"/>
                  </a:cubicBezTo>
                  <a:cubicBezTo>
                    <a:pt x="187" y="778"/>
                    <a:pt x="182" y="675"/>
                    <a:pt x="103" y="649"/>
                  </a:cubicBezTo>
                  <a:cubicBezTo>
                    <a:pt x="93" y="639"/>
                    <a:pt x="24" y="590"/>
                    <a:pt x="21" y="587"/>
                  </a:cubicBezTo>
                  <a:cubicBezTo>
                    <a:pt x="15" y="581"/>
                    <a:pt x="1" y="518"/>
                    <a:pt x="0" y="515"/>
                  </a:cubicBezTo>
                  <a:cubicBezTo>
                    <a:pt x="17" y="424"/>
                    <a:pt x="38" y="363"/>
                    <a:pt x="103" y="297"/>
                  </a:cubicBezTo>
                  <a:cubicBezTo>
                    <a:pt x="120" y="235"/>
                    <a:pt x="110" y="269"/>
                    <a:pt x="134" y="194"/>
                  </a:cubicBezTo>
                  <a:cubicBezTo>
                    <a:pt x="150" y="143"/>
                    <a:pt x="236" y="111"/>
                    <a:pt x="269" y="70"/>
                  </a:cubicBezTo>
                  <a:cubicBezTo>
                    <a:pt x="283" y="53"/>
                    <a:pt x="303" y="0"/>
                    <a:pt x="331" y="28"/>
                  </a:cubicBezTo>
                  <a:close/>
                </a:path>
              </a:pathLst>
            </a:custGeom>
            <a:no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06" name="Oval 42"/>
            <p:cNvSpPr>
              <a:spLocks noChangeArrowheads="1"/>
            </p:cNvSpPr>
            <p:nvPr/>
          </p:nvSpPr>
          <p:spPr bwMode="auto">
            <a:xfrm>
              <a:off x="2729" y="2021"/>
              <a:ext cx="384" cy="384"/>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1" name="Group 43"/>
            <p:cNvGrpSpPr>
              <a:grpSpLocks/>
            </p:cNvGrpSpPr>
            <p:nvPr/>
          </p:nvGrpSpPr>
          <p:grpSpPr bwMode="auto">
            <a:xfrm>
              <a:off x="2527" y="1837"/>
              <a:ext cx="758" cy="774"/>
              <a:chOff x="4454" y="1590"/>
              <a:chExt cx="758" cy="774"/>
            </a:xfrm>
          </p:grpSpPr>
          <p:grpSp>
            <p:nvGrpSpPr>
              <p:cNvPr id="12" name="Group 44"/>
              <p:cNvGrpSpPr>
                <a:grpSpLocks/>
              </p:cNvGrpSpPr>
              <p:nvPr/>
            </p:nvGrpSpPr>
            <p:grpSpPr bwMode="auto">
              <a:xfrm>
                <a:off x="4454" y="1967"/>
                <a:ext cx="758" cy="0"/>
                <a:chOff x="4454" y="1967"/>
                <a:chExt cx="758" cy="0"/>
              </a:xfrm>
            </p:grpSpPr>
            <p:sp>
              <p:nvSpPr>
                <p:cNvPr id="292909" name="Line 45"/>
                <p:cNvSpPr>
                  <a:spLocks noChangeShapeType="1"/>
                </p:cNvSpPr>
                <p:nvPr/>
              </p:nvSpPr>
              <p:spPr bwMode="auto">
                <a:xfrm rot="-5400000">
                  <a:off x="4624" y="1797"/>
                  <a:ext cx="0" cy="33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10" name="Line 46"/>
                <p:cNvSpPr>
                  <a:spLocks noChangeShapeType="1"/>
                </p:cNvSpPr>
                <p:nvPr/>
              </p:nvSpPr>
              <p:spPr bwMode="auto">
                <a:xfrm rot="-5400000">
                  <a:off x="4850" y="1938"/>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11" name="Line 47"/>
                <p:cNvSpPr>
                  <a:spLocks noChangeShapeType="1"/>
                </p:cNvSpPr>
                <p:nvPr/>
              </p:nvSpPr>
              <p:spPr bwMode="auto">
                <a:xfrm rot="16200000" flipH="1">
                  <a:off x="5062" y="1817"/>
                  <a:ext cx="0" cy="30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3" name="Group 48"/>
              <p:cNvGrpSpPr>
                <a:grpSpLocks/>
              </p:cNvGrpSpPr>
              <p:nvPr/>
            </p:nvGrpSpPr>
            <p:grpSpPr bwMode="auto">
              <a:xfrm>
                <a:off x="4848" y="1590"/>
                <a:ext cx="0" cy="774"/>
                <a:chOff x="4848" y="1590"/>
                <a:chExt cx="0" cy="774"/>
              </a:xfrm>
            </p:grpSpPr>
            <p:sp>
              <p:nvSpPr>
                <p:cNvPr id="292913" name="Line 49"/>
                <p:cNvSpPr>
                  <a:spLocks noChangeShapeType="1"/>
                </p:cNvSpPr>
                <p:nvPr/>
              </p:nvSpPr>
              <p:spPr bwMode="auto">
                <a:xfrm>
                  <a:off x="4848" y="1590"/>
                  <a:ext cx="0" cy="31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14" name="Line 50"/>
                <p:cNvSpPr>
                  <a:spLocks noChangeShapeType="1"/>
                </p:cNvSpPr>
                <p:nvPr/>
              </p:nvSpPr>
              <p:spPr bwMode="auto">
                <a:xfrm>
                  <a:off x="4848" y="1937"/>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15" name="Line 51"/>
                <p:cNvSpPr>
                  <a:spLocks noChangeShapeType="1"/>
                </p:cNvSpPr>
                <p:nvPr/>
              </p:nvSpPr>
              <p:spPr bwMode="auto">
                <a:xfrm flipH="1">
                  <a:off x="4848" y="2028"/>
                  <a:ext cx="0" cy="336"/>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grpSp>
      <p:sp>
        <p:nvSpPr>
          <p:cNvPr id="292916" name="Line 52"/>
          <p:cNvSpPr>
            <a:spLocks noChangeShapeType="1"/>
          </p:cNvSpPr>
          <p:nvPr/>
        </p:nvSpPr>
        <p:spPr bwMode="auto">
          <a:xfrm flipV="1">
            <a:off x="4776788" y="2103438"/>
            <a:ext cx="631825" cy="631825"/>
          </a:xfrm>
          <a:prstGeom prst="line">
            <a:avLst/>
          </a:prstGeom>
          <a:noFill/>
          <a:ln w="6350">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17" name="Text Box 53"/>
          <p:cNvSpPr txBox="1">
            <a:spLocks noChangeArrowheads="1"/>
          </p:cNvSpPr>
          <p:nvPr/>
        </p:nvSpPr>
        <p:spPr bwMode="auto">
          <a:xfrm>
            <a:off x="5861050" y="1936750"/>
            <a:ext cx="1198563"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.625 THRU</a:t>
            </a:r>
          </a:p>
        </p:txBody>
      </p:sp>
      <p:grpSp>
        <p:nvGrpSpPr>
          <p:cNvPr id="14" name="Group 54"/>
          <p:cNvGrpSpPr>
            <a:grpSpLocks/>
          </p:cNvGrpSpPr>
          <p:nvPr/>
        </p:nvGrpSpPr>
        <p:grpSpPr bwMode="auto">
          <a:xfrm>
            <a:off x="5730875" y="2028825"/>
            <a:ext cx="155575" cy="152400"/>
            <a:chOff x="1626" y="1725"/>
            <a:chExt cx="104" cy="104"/>
          </a:xfrm>
        </p:grpSpPr>
        <p:sp>
          <p:nvSpPr>
            <p:cNvPr id="292919" name="Oval 55"/>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20" name="Line 56"/>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22" name="Freeform 58" descr="Wide upward diagonal"/>
          <p:cNvSpPr>
            <a:spLocks/>
          </p:cNvSpPr>
          <p:nvPr/>
        </p:nvSpPr>
        <p:spPr bwMode="auto">
          <a:xfrm>
            <a:off x="4038600" y="5308600"/>
            <a:ext cx="1185863" cy="976313"/>
          </a:xfrm>
          <a:custGeom>
            <a:avLst/>
            <a:gdLst/>
            <a:ahLst/>
            <a:cxnLst>
              <a:cxn ang="0">
                <a:pos x="25" y="0"/>
              </a:cxn>
              <a:cxn ang="0">
                <a:pos x="249" y="2"/>
              </a:cxn>
              <a:cxn ang="0">
                <a:pos x="249" y="387"/>
              </a:cxn>
              <a:cxn ang="0">
                <a:pos x="355" y="438"/>
              </a:cxn>
              <a:cxn ang="0">
                <a:pos x="449" y="386"/>
              </a:cxn>
              <a:cxn ang="0">
                <a:pos x="449" y="2"/>
              </a:cxn>
              <a:cxn ang="0">
                <a:pos x="747" y="2"/>
              </a:cxn>
              <a:cxn ang="0">
                <a:pos x="694" y="84"/>
              </a:cxn>
              <a:cxn ang="0">
                <a:pos x="704" y="149"/>
              </a:cxn>
              <a:cxn ang="0">
                <a:pos x="673" y="211"/>
              </a:cxn>
              <a:cxn ang="0">
                <a:pos x="704" y="346"/>
              </a:cxn>
              <a:cxn ang="0">
                <a:pos x="622" y="470"/>
              </a:cxn>
              <a:cxn ang="0">
                <a:pos x="518" y="615"/>
              </a:cxn>
              <a:cxn ang="0">
                <a:pos x="239" y="604"/>
              </a:cxn>
              <a:cxn ang="0">
                <a:pos x="187" y="594"/>
              </a:cxn>
              <a:cxn ang="0">
                <a:pos x="177" y="563"/>
              </a:cxn>
              <a:cxn ang="0">
                <a:pos x="115" y="511"/>
              </a:cxn>
              <a:cxn ang="0">
                <a:pos x="63" y="284"/>
              </a:cxn>
              <a:cxn ang="0">
                <a:pos x="11" y="108"/>
              </a:cxn>
              <a:cxn ang="0">
                <a:pos x="25" y="0"/>
              </a:cxn>
            </a:cxnLst>
            <a:rect l="0" t="0" r="r" b="b"/>
            <a:pathLst>
              <a:path w="747" h="615">
                <a:moveTo>
                  <a:pt x="25" y="0"/>
                </a:moveTo>
                <a:lnTo>
                  <a:pt x="249" y="2"/>
                </a:lnTo>
                <a:lnTo>
                  <a:pt x="249" y="387"/>
                </a:lnTo>
                <a:lnTo>
                  <a:pt x="355" y="438"/>
                </a:lnTo>
                <a:lnTo>
                  <a:pt x="449" y="386"/>
                </a:lnTo>
                <a:lnTo>
                  <a:pt x="449" y="2"/>
                </a:lnTo>
                <a:lnTo>
                  <a:pt x="747" y="2"/>
                </a:lnTo>
                <a:cubicBezTo>
                  <a:pt x="730" y="32"/>
                  <a:pt x="703" y="51"/>
                  <a:pt x="694" y="84"/>
                </a:cubicBezTo>
                <a:cubicBezTo>
                  <a:pt x="688" y="105"/>
                  <a:pt x="706" y="127"/>
                  <a:pt x="704" y="149"/>
                </a:cubicBezTo>
                <a:cubicBezTo>
                  <a:pt x="702" y="172"/>
                  <a:pt x="681" y="189"/>
                  <a:pt x="673" y="211"/>
                </a:cubicBezTo>
                <a:cubicBezTo>
                  <a:pt x="689" y="255"/>
                  <a:pt x="690" y="301"/>
                  <a:pt x="704" y="346"/>
                </a:cubicBezTo>
                <a:cubicBezTo>
                  <a:pt x="680" y="409"/>
                  <a:pt x="655" y="415"/>
                  <a:pt x="622" y="470"/>
                </a:cubicBezTo>
                <a:cubicBezTo>
                  <a:pt x="579" y="541"/>
                  <a:pt x="590" y="567"/>
                  <a:pt x="518" y="615"/>
                </a:cubicBezTo>
                <a:cubicBezTo>
                  <a:pt x="425" y="611"/>
                  <a:pt x="332" y="610"/>
                  <a:pt x="239" y="604"/>
                </a:cubicBezTo>
                <a:cubicBezTo>
                  <a:pt x="221" y="603"/>
                  <a:pt x="202" y="604"/>
                  <a:pt x="187" y="594"/>
                </a:cubicBezTo>
                <a:cubicBezTo>
                  <a:pt x="178" y="588"/>
                  <a:pt x="184" y="571"/>
                  <a:pt x="177" y="563"/>
                </a:cubicBezTo>
                <a:cubicBezTo>
                  <a:pt x="159" y="543"/>
                  <a:pt x="136" y="528"/>
                  <a:pt x="115" y="511"/>
                </a:cubicBezTo>
                <a:cubicBezTo>
                  <a:pt x="98" y="432"/>
                  <a:pt x="109" y="353"/>
                  <a:pt x="63" y="284"/>
                </a:cubicBezTo>
                <a:cubicBezTo>
                  <a:pt x="55" y="216"/>
                  <a:pt x="49" y="164"/>
                  <a:pt x="11" y="108"/>
                </a:cubicBezTo>
                <a:cubicBezTo>
                  <a:pt x="0" y="15"/>
                  <a:pt x="25" y="0"/>
                  <a:pt x="25" y="0"/>
                </a:cubicBezTo>
                <a:close/>
              </a:path>
            </a:pathLst>
          </a:custGeom>
          <a:pattFill prst="wdUpDiag">
            <a:fgClr>
              <a:schemeClr val="tx1"/>
            </a:fgClr>
            <a:bgClr>
              <a:schemeClr val="bg1"/>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23" name="Line 59"/>
          <p:cNvSpPr>
            <a:spLocks noChangeShapeType="1"/>
          </p:cNvSpPr>
          <p:nvPr/>
        </p:nvSpPr>
        <p:spPr bwMode="auto">
          <a:xfrm>
            <a:off x="4433888" y="5921375"/>
            <a:ext cx="314325"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24" name="Line 60"/>
          <p:cNvSpPr>
            <a:spLocks noChangeShapeType="1"/>
          </p:cNvSpPr>
          <p:nvPr/>
        </p:nvSpPr>
        <p:spPr bwMode="auto">
          <a:xfrm>
            <a:off x="4433888" y="5311775"/>
            <a:ext cx="31750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5" name="Group 61"/>
          <p:cNvGrpSpPr>
            <a:grpSpLocks/>
          </p:cNvGrpSpPr>
          <p:nvPr/>
        </p:nvGrpSpPr>
        <p:grpSpPr bwMode="auto">
          <a:xfrm>
            <a:off x="4598988" y="5197475"/>
            <a:ext cx="0" cy="927100"/>
            <a:chOff x="4198" y="2956"/>
            <a:chExt cx="0" cy="584"/>
          </a:xfrm>
        </p:grpSpPr>
        <p:sp>
          <p:nvSpPr>
            <p:cNvPr id="292926" name="Line 62"/>
            <p:cNvSpPr>
              <a:spLocks noChangeShapeType="1"/>
            </p:cNvSpPr>
            <p:nvPr/>
          </p:nvSpPr>
          <p:spPr bwMode="auto">
            <a:xfrm>
              <a:off x="4198" y="2956"/>
              <a:ext cx="0" cy="222"/>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27" name="Line 63"/>
            <p:cNvSpPr>
              <a:spLocks noChangeShapeType="1"/>
            </p:cNvSpPr>
            <p:nvPr/>
          </p:nvSpPr>
          <p:spPr bwMode="auto">
            <a:xfrm>
              <a:off x="4198" y="3208"/>
              <a:ext cx="0" cy="5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28" name="Line 64"/>
            <p:cNvSpPr>
              <a:spLocks noChangeShapeType="1"/>
            </p:cNvSpPr>
            <p:nvPr/>
          </p:nvSpPr>
          <p:spPr bwMode="auto">
            <a:xfrm>
              <a:off x="4198" y="3292"/>
              <a:ext cx="0" cy="24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31" name="Freeform 67" descr="Wide upward diagonal"/>
          <p:cNvSpPr>
            <a:spLocks/>
          </p:cNvSpPr>
          <p:nvPr/>
        </p:nvSpPr>
        <p:spPr bwMode="auto">
          <a:xfrm>
            <a:off x="6553200" y="3435350"/>
            <a:ext cx="1185863" cy="976313"/>
          </a:xfrm>
          <a:custGeom>
            <a:avLst/>
            <a:gdLst/>
            <a:ahLst/>
            <a:cxnLst>
              <a:cxn ang="0">
                <a:pos x="25" y="0"/>
              </a:cxn>
              <a:cxn ang="0">
                <a:pos x="249" y="2"/>
              </a:cxn>
              <a:cxn ang="0">
                <a:pos x="249" y="387"/>
              </a:cxn>
              <a:cxn ang="0">
                <a:pos x="355" y="438"/>
              </a:cxn>
              <a:cxn ang="0">
                <a:pos x="449" y="386"/>
              </a:cxn>
              <a:cxn ang="0">
                <a:pos x="449" y="2"/>
              </a:cxn>
              <a:cxn ang="0">
                <a:pos x="747" y="2"/>
              </a:cxn>
              <a:cxn ang="0">
                <a:pos x="694" y="84"/>
              </a:cxn>
              <a:cxn ang="0">
                <a:pos x="704" y="149"/>
              </a:cxn>
              <a:cxn ang="0">
                <a:pos x="673" y="211"/>
              </a:cxn>
              <a:cxn ang="0">
                <a:pos x="704" y="346"/>
              </a:cxn>
              <a:cxn ang="0">
                <a:pos x="622" y="470"/>
              </a:cxn>
              <a:cxn ang="0">
                <a:pos x="518" y="615"/>
              </a:cxn>
              <a:cxn ang="0">
                <a:pos x="239" y="604"/>
              </a:cxn>
              <a:cxn ang="0">
                <a:pos x="187" y="594"/>
              </a:cxn>
              <a:cxn ang="0">
                <a:pos x="177" y="563"/>
              </a:cxn>
              <a:cxn ang="0">
                <a:pos x="115" y="511"/>
              </a:cxn>
              <a:cxn ang="0">
                <a:pos x="63" y="284"/>
              </a:cxn>
              <a:cxn ang="0">
                <a:pos x="11" y="108"/>
              </a:cxn>
              <a:cxn ang="0">
                <a:pos x="25" y="0"/>
              </a:cxn>
            </a:cxnLst>
            <a:rect l="0" t="0" r="r" b="b"/>
            <a:pathLst>
              <a:path w="747" h="615">
                <a:moveTo>
                  <a:pt x="25" y="0"/>
                </a:moveTo>
                <a:lnTo>
                  <a:pt x="249" y="2"/>
                </a:lnTo>
                <a:lnTo>
                  <a:pt x="249" y="387"/>
                </a:lnTo>
                <a:lnTo>
                  <a:pt x="355" y="438"/>
                </a:lnTo>
                <a:lnTo>
                  <a:pt x="449" y="386"/>
                </a:lnTo>
                <a:lnTo>
                  <a:pt x="449" y="2"/>
                </a:lnTo>
                <a:lnTo>
                  <a:pt x="747" y="2"/>
                </a:lnTo>
                <a:cubicBezTo>
                  <a:pt x="730" y="32"/>
                  <a:pt x="703" y="51"/>
                  <a:pt x="694" y="84"/>
                </a:cubicBezTo>
                <a:cubicBezTo>
                  <a:pt x="688" y="105"/>
                  <a:pt x="706" y="127"/>
                  <a:pt x="704" y="149"/>
                </a:cubicBezTo>
                <a:cubicBezTo>
                  <a:pt x="702" y="172"/>
                  <a:pt x="681" y="189"/>
                  <a:pt x="673" y="211"/>
                </a:cubicBezTo>
                <a:cubicBezTo>
                  <a:pt x="689" y="255"/>
                  <a:pt x="690" y="301"/>
                  <a:pt x="704" y="346"/>
                </a:cubicBezTo>
                <a:cubicBezTo>
                  <a:pt x="680" y="409"/>
                  <a:pt x="655" y="415"/>
                  <a:pt x="622" y="470"/>
                </a:cubicBezTo>
                <a:cubicBezTo>
                  <a:pt x="579" y="541"/>
                  <a:pt x="590" y="567"/>
                  <a:pt x="518" y="615"/>
                </a:cubicBezTo>
                <a:cubicBezTo>
                  <a:pt x="425" y="611"/>
                  <a:pt x="332" y="610"/>
                  <a:pt x="239" y="604"/>
                </a:cubicBezTo>
                <a:cubicBezTo>
                  <a:pt x="221" y="603"/>
                  <a:pt x="202" y="604"/>
                  <a:pt x="187" y="594"/>
                </a:cubicBezTo>
                <a:cubicBezTo>
                  <a:pt x="178" y="588"/>
                  <a:pt x="184" y="571"/>
                  <a:pt x="177" y="563"/>
                </a:cubicBezTo>
                <a:cubicBezTo>
                  <a:pt x="159" y="543"/>
                  <a:pt x="136" y="528"/>
                  <a:pt x="115" y="511"/>
                </a:cubicBezTo>
                <a:cubicBezTo>
                  <a:pt x="98" y="432"/>
                  <a:pt x="109" y="353"/>
                  <a:pt x="63" y="284"/>
                </a:cubicBezTo>
                <a:cubicBezTo>
                  <a:pt x="55" y="216"/>
                  <a:pt x="49" y="164"/>
                  <a:pt x="11" y="108"/>
                </a:cubicBezTo>
                <a:cubicBezTo>
                  <a:pt x="0" y="15"/>
                  <a:pt x="25" y="0"/>
                  <a:pt x="25" y="0"/>
                </a:cubicBezTo>
                <a:close/>
              </a:path>
            </a:pathLst>
          </a:custGeom>
          <a:pattFill prst="wdUpDiag">
            <a:fgClr>
              <a:schemeClr val="folHlink"/>
            </a:fgClr>
            <a:bgClr>
              <a:schemeClr val="bg1"/>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32" name="Line 68"/>
          <p:cNvSpPr>
            <a:spLocks noChangeShapeType="1"/>
          </p:cNvSpPr>
          <p:nvPr/>
        </p:nvSpPr>
        <p:spPr bwMode="auto">
          <a:xfrm>
            <a:off x="6948488" y="4048125"/>
            <a:ext cx="314325"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33" name="Line 69"/>
          <p:cNvSpPr>
            <a:spLocks noChangeShapeType="1"/>
          </p:cNvSpPr>
          <p:nvPr/>
        </p:nvSpPr>
        <p:spPr bwMode="auto">
          <a:xfrm>
            <a:off x="6948488" y="3438525"/>
            <a:ext cx="31750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6" name="Group 70"/>
          <p:cNvGrpSpPr>
            <a:grpSpLocks/>
          </p:cNvGrpSpPr>
          <p:nvPr/>
        </p:nvGrpSpPr>
        <p:grpSpPr bwMode="auto">
          <a:xfrm>
            <a:off x="7113588" y="3324225"/>
            <a:ext cx="0" cy="927100"/>
            <a:chOff x="4198" y="2956"/>
            <a:chExt cx="0" cy="584"/>
          </a:xfrm>
        </p:grpSpPr>
        <p:sp>
          <p:nvSpPr>
            <p:cNvPr id="292935" name="Line 71"/>
            <p:cNvSpPr>
              <a:spLocks noChangeShapeType="1"/>
            </p:cNvSpPr>
            <p:nvPr/>
          </p:nvSpPr>
          <p:spPr bwMode="auto">
            <a:xfrm>
              <a:off x="4198" y="2956"/>
              <a:ext cx="0" cy="222"/>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36" name="Line 72"/>
            <p:cNvSpPr>
              <a:spLocks noChangeShapeType="1"/>
            </p:cNvSpPr>
            <p:nvPr/>
          </p:nvSpPr>
          <p:spPr bwMode="auto">
            <a:xfrm>
              <a:off x="4198" y="3208"/>
              <a:ext cx="0" cy="5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37" name="Line 73"/>
            <p:cNvSpPr>
              <a:spLocks noChangeShapeType="1"/>
            </p:cNvSpPr>
            <p:nvPr/>
          </p:nvSpPr>
          <p:spPr bwMode="auto">
            <a:xfrm>
              <a:off x="4198" y="3292"/>
              <a:ext cx="0" cy="24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38" name="Line 74"/>
          <p:cNvSpPr>
            <a:spLocks noChangeShapeType="1"/>
          </p:cNvSpPr>
          <p:nvPr/>
        </p:nvSpPr>
        <p:spPr bwMode="auto">
          <a:xfrm flipV="1">
            <a:off x="6946900" y="2800350"/>
            <a:ext cx="0" cy="56515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39" name="Line 75"/>
          <p:cNvSpPr>
            <a:spLocks noChangeShapeType="1"/>
          </p:cNvSpPr>
          <p:nvPr/>
        </p:nvSpPr>
        <p:spPr bwMode="auto">
          <a:xfrm flipV="1">
            <a:off x="7258050" y="2800350"/>
            <a:ext cx="0" cy="55245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0" name="Line 76"/>
          <p:cNvSpPr>
            <a:spLocks noChangeShapeType="1"/>
          </p:cNvSpPr>
          <p:nvPr/>
        </p:nvSpPr>
        <p:spPr bwMode="auto">
          <a:xfrm>
            <a:off x="6648450" y="2863850"/>
            <a:ext cx="292100" cy="0"/>
          </a:xfrm>
          <a:prstGeom prst="line">
            <a:avLst/>
          </a:prstGeom>
          <a:noFill/>
          <a:ln w="952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1" name="Line 77"/>
          <p:cNvSpPr>
            <a:spLocks noChangeShapeType="1"/>
          </p:cNvSpPr>
          <p:nvPr/>
        </p:nvSpPr>
        <p:spPr bwMode="auto">
          <a:xfrm>
            <a:off x="7270750" y="2857500"/>
            <a:ext cx="323850" cy="0"/>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2" name="Line 78"/>
          <p:cNvSpPr>
            <a:spLocks noChangeShapeType="1"/>
          </p:cNvSpPr>
          <p:nvPr/>
        </p:nvSpPr>
        <p:spPr bwMode="auto">
          <a:xfrm>
            <a:off x="7340600" y="4044950"/>
            <a:ext cx="958850"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3" name="Line 79"/>
          <p:cNvSpPr>
            <a:spLocks noChangeShapeType="1"/>
          </p:cNvSpPr>
          <p:nvPr/>
        </p:nvSpPr>
        <p:spPr bwMode="auto">
          <a:xfrm>
            <a:off x="7835900" y="3422650"/>
            <a:ext cx="450850"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4" name="Line 80"/>
          <p:cNvSpPr>
            <a:spLocks noChangeShapeType="1"/>
          </p:cNvSpPr>
          <p:nvPr/>
        </p:nvSpPr>
        <p:spPr bwMode="auto">
          <a:xfrm>
            <a:off x="8216900" y="3422650"/>
            <a:ext cx="0" cy="209550"/>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5" name="Line 81"/>
          <p:cNvSpPr>
            <a:spLocks noChangeShapeType="1"/>
          </p:cNvSpPr>
          <p:nvPr/>
        </p:nvSpPr>
        <p:spPr bwMode="auto">
          <a:xfrm>
            <a:off x="8223250" y="3835400"/>
            <a:ext cx="0" cy="209550"/>
          </a:xfrm>
          <a:prstGeom prst="line">
            <a:avLst/>
          </a:prstGeom>
          <a:noFill/>
          <a:ln w="952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7" name="Group 82"/>
          <p:cNvGrpSpPr>
            <a:grpSpLocks/>
          </p:cNvGrpSpPr>
          <p:nvPr/>
        </p:nvGrpSpPr>
        <p:grpSpPr bwMode="auto">
          <a:xfrm>
            <a:off x="7680325" y="2774950"/>
            <a:ext cx="155575" cy="152400"/>
            <a:chOff x="1626" y="1725"/>
            <a:chExt cx="104" cy="104"/>
          </a:xfrm>
        </p:grpSpPr>
        <p:sp>
          <p:nvSpPr>
            <p:cNvPr id="292947" name="Oval 83"/>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48" name="Line 84"/>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49" name="Text Box 85"/>
          <p:cNvSpPr txBox="1">
            <a:spLocks noChangeArrowheads="1"/>
          </p:cNvSpPr>
          <p:nvPr/>
        </p:nvSpPr>
        <p:spPr bwMode="auto">
          <a:xfrm>
            <a:off x="7791450" y="2682875"/>
            <a:ext cx="579438"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.250</a:t>
            </a:r>
          </a:p>
        </p:txBody>
      </p:sp>
      <p:sp>
        <p:nvSpPr>
          <p:cNvPr id="292950" name="Text Box 86"/>
          <p:cNvSpPr txBox="1">
            <a:spLocks noChangeArrowheads="1"/>
          </p:cNvSpPr>
          <p:nvPr/>
        </p:nvSpPr>
        <p:spPr bwMode="auto">
          <a:xfrm>
            <a:off x="7972425" y="3559175"/>
            <a:ext cx="466725"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.62</a:t>
            </a:r>
          </a:p>
        </p:txBody>
      </p:sp>
      <p:sp>
        <p:nvSpPr>
          <p:cNvPr id="292951" name="Line 87"/>
          <p:cNvSpPr>
            <a:spLocks noChangeShapeType="1"/>
          </p:cNvSpPr>
          <p:nvPr/>
        </p:nvSpPr>
        <p:spPr bwMode="auto">
          <a:xfrm flipV="1">
            <a:off x="4603750" y="4683125"/>
            <a:ext cx="615950" cy="615950"/>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52" name="Line 88"/>
          <p:cNvSpPr>
            <a:spLocks noChangeShapeType="1"/>
          </p:cNvSpPr>
          <p:nvPr/>
        </p:nvSpPr>
        <p:spPr bwMode="auto">
          <a:xfrm flipV="1">
            <a:off x="5226050" y="4679950"/>
            <a:ext cx="130175" cy="3175"/>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53" name="Text Box 89"/>
          <p:cNvSpPr txBox="1">
            <a:spLocks noChangeArrowheads="1"/>
          </p:cNvSpPr>
          <p:nvPr/>
        </p:nvSpPr>
        <p:spPr bwMode="auto">
          <a:xfrm>
            <a:off x="5589588" y="4495800"/>
            <a:ext cx="1020762"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.250</a:t>
            </a:r>
          </a:p>
          <a:p>
            <a:pPr algn="l" rtl="0" eaLnBrk="0" fontAlgn="base" hangingPunct="0">
              <a:spcBef>
                <a:spcPct val="0"/>
              </a:spcBef>
              <a:spcAft>
                <a:spcPct val="0"/>
              </a:spcAft>
            </a:pPr>
            <a:r>
              <a:rPr lang="en-US" sz="1600" kern="1200">
                <a:solidFill>
                  <a:srgbClr val="000000"/>
                </a:solidFill>
                <a:latin typeface="Arial" charset="0"/>
                <a:ea typeface="+mn-ea"/>
                <a:cs typeface="+mn-cs"/>
              </a:rPr>
              <a:t> x .62 DP</a:t>
            </a:r>
          </a:p>
        </p:txBody>
      </p:sp>
      <p:grpSp>
        <p:nvGrpSpPr>
          <p:cNvPr id="18" name="Group 90"/>
          <p:cNvGrpSpPr>
            <a:grpSpLocks/>
          </p:cNvGrpSpPr>
          <p:nvPr/>
        </p:nvGrpSpPr>
        <p:grpSpPr bwMode="auto">
          <a:xfrm>
            <a:off x="5481638" y="4576763"/>
            <a:ext cx="155575" cy="152400"/>
            <a:chOff x="1626" y="1725"/>
            <a:chExt cx="104" cy="104"/>
          </a:xfrm>
        </p:grpSpPr>
        <p:sp>
          <p:nvSpPr>
            <p:cNvPr id="292955" name="Oval 91"/>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56" name="Line 92"/>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962" name="Line 98"/>
          <p:cNvSpPr>
            <a:spLocks noChangeShapeType="1"/>
          </p:cNvSpPr>
          <p:nvPr/>
        </p:nvSpPr>
        <p:spPr bwMode="auto">
          <a:xfrm>
            <a:off x="2551113" y="2074863"/>
            <a:ext cx="152400"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63" name="Line 99"/>
          <p:cNvSpPr>
            <a:spLocks noChangeShapeType="1"/>
          </p:cNvSpPr>
          <p:nvPr/>
        </p:nvSpPr>
        <p:spPr bwMode="auto">
          <a:xfrm>
            <a:off x="5408613" y="2106613"/>
            <a:ext cx="252412" cy="3175"/>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964" name="Rectangle 100"/>
          <p:cNvSpPr>
            <a:spLocks noChangeArrowheads="1"/>
          </p:cNvSpPr>
          <p:nvPr/>
        </p:nvSpPr>
        <p:spPr bwMode="auto">
          <a:xfrm>
            <a:off x="2362200" y="381000"/>
            <a:ext cx="4502150" cy="915988"/>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3600" b="1" kern="1200">
                <a:solidFill>
                  <a:srgbClr val="790015"/>
                </a:solidFill>
                <a:latin typeface="Times" pitchFamily="18" charset="0"/>
                <a:ea typeface="+mn-ea"/>
                <a:cs typeface="+mn-cs"/>
              </a:rPr>
              <a:t>Diameter  Dimensions</a:t>
            </a:r>
          </a:p>
          <a:p>
            <a:pPr algn="ctr" rtl="0" eaLnBrk="0" fontAlgn="base" hangingPunct="0">
              <a:spcBef>
                <a:spcPct val="0"/>
              </a:spcBef>
              <a:spcAft>
                <a:spcPct val="0"/>
              </a:spcAft>
            </a:pPr>
            <a:r>
              <a:rPr lang="en-US" b="1" kern="1200">
                <a:solidFill>
                  <a:srgbClr val="000000"/>
                </a:solidFill>
                <a:latin typeface="Times" pitchFamily="18" charset="0"/>
                <a:ea typeface="+mn-ea"/>
                <a:cs typeface="+mn-cs"/>
              </a:rPr>
              <a:t>Holes and cutouts</a:t>
            </a:r>
          </a:p>
        </p:txBody>
      </p:sp>
    </p:spTree>
    <p:extLst>
      <p:ext uri="{BB962C8B-B14F-4D97-AF65-F5344CB8AC3E}">
        <p14:creationId xmlns:p14="http://schemas.microsoft.com/office/powerpoint/2010/main" val="1663654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381000"/>
            <a:ext cx="8758088" cy="6019800"/>
          </a:xfrm>
          <a:prstGeom prst="rect">
            <a:avLst/>
          </a:prstGeom>
        </p:spPr>
      </p:pic>
    </p:spTree>
    <p:extLst>
      <p:ext uri="{BB962C8B-B14F-4D97-AF65-F5344CB8AC3E}">
        <p14:creationId xmlns:p14="http://schemas.microsoft.com/office/powerpoint/2010/main" val="1700661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bwMode="auto">
          <a:xfrm>
            <a:off x="696913" y="1657350"/>
            <a:ext cx="8001000" cy="1238250"/>
          </a:xfrm>
          <a:noFill/>
          <a:ln w="12700">
            <a:miter lim="800000"/>
            <a:headEnd/>
            <a:tailEnd/>
          </a:ln>
        </p:spPr>
        <p:txBody>
          <a:bodyPr vert="horz" wrap="square" lIns="90488" tIns="44450" rIns="90488" bIns="44450" numCol="1" anchor="t" anchorCtr="0" compatLnSpc="1">
            <a:prstTxWarp prst="textNoShape">
              <a:avLst/>
            </a:prstTxWarp>
          </a:bodyPr>
          <a:lstStyle/>
          <a:p>
            <a:r>
              <a:rPr lang="en-US" sz="1800"/>
              <a:t>Whenever it is practical to do so, external diameters are dimensioned in rectangular (or longitudinal) views.  Cylindrical holes, slotted </a:t>
            </a:r>
            <a:r>
              <a:rPr lang="en-US" sz="1800" i="1"/>
              <a:t>holes</a:t>
            </a:r>
            <a:r>
              <a:rPr lang="en-US" sz="1800"/>
              <a:t>, and cutouts that are irregular in shape would normally be dimensioned in views where their true geometric shape is shown.</a:t>
            </a:r>
          </a:p>
        </p:txBody>
      </p:sp>
      <p:grpSp>
        <p:nvGrpSpPr>
          <p:cNvPr id="2" name="Group 5"/>
          <p:cNvGrpSpPr>
            <a:grpSpLocks/>
          </p:cNvGrpSpPr>
          <p:nvPr/>
        </p:nvGrpSpPr>
        <p:grpSpPr bwMode="auto">
          <a:xfrm>
            <a:off x="822325" y="3149600"/>
            <a:ext cx="3609975" cy="2633663"/>
            <a:chOff x="518" y="1984"/>
            <a:chExt cx="2274" cy="1659"/>
          </a:xfrm>
        </p:grpSpPr>
        <p:sp>
          <p:nvSpPr>
            <p:cNvPr id="295942" name="Line 6"/>
            <p:cNvSpPr>
              <a:spLocks noChangeShapeType="1"/>
            </p:cNvSpPr>
            <p:nvPr/>
          </p:nvSpPr>
          <p:spPr bwMode="auto">
            <a:xfrm flipV="1">
              <a:off x="687" y="1991"/>
              <a:ext cx="0" cy="164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3" name="Line 7"/>
            <p:cNvSpPr>
              <a:spLocks noChangeShapeType="1"/>
            </p:cNvSpPr>
            <p:nvPr/>
          </p:nvSpPr>
          <p:spPr bwMode="auto">
            <a:xfrm>
              <a:off x="683" y="1991"/>
              <a:ext cx="369"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4" name="Line 8"/>
            <p:cNvSpPr>
              <a:spLocks noChangeShapeType="1"/>
            </p:cNvSpPr>
            <p:nvPr/>
          </p:nvSpPr>
          <p:spPr bwMode="auto">
            <a:xfrm flipH="1">
              <a:off x="1051" y="1985"/>
              <a:ext cx="0" cy="1317"/>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5" name="Line 9"/>
            <p:cNvSpPr>
              <a:spLocks noChangeShapeType="1"/>
            </p:cNvSpPr>
            <p:nvPr/>
          </p:nvSpPr>
          <p:spPr bwMode="auto">
            <a:xfrm>
              <a:off x="1356" y="2331"/>
              <a:ext cx="0" cy="774"/>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6" name="Line 10"/>
            <p:cNvSpPr>
              <a:spLocks noChangeShapeType="1"/>
            </p:cNvSpPr>
            <p:nvPr/>
          </p:nvSpPr>
          <p:spPr bwMode="auto">
            <a:xfrm>
              <a:off x="1358" y="2530"/>
              <a:ext cx="12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7" name="Line 11"/>
            <p:cNvSpPr>
              <a:spLocks noChangeShapeType="1"/>
            </p:cNvSpPr>
            <p:nvPr/>
          </p:nvSpPr>
          <p:spPr bwMode="auto">
            <a:xfrm flipH="1">
              <a:off x="1486" y="2526"/>
              <a:ext cx="0" cy="573"/>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8" name="Line 12"/>
            <p:cNvSpPr>
              <a:spLocks noChangeShapeType="1"/>
            </p:cNvSpPr>
            <p:nvPr/>
          </p:nvSpPr>
          <p:spPr bwMode="auto">
            <a:xfrm flipH="1">
              <a:off x="1350" y="3099"/>
              <a:ext cx="13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49" name="Line 13"/>
            <p:cNvSpPr>
              <a:spLocks noChangeShapeType="1"/>
            </p:cNvSpPr>
            <p:nvPr/>
          </p:nvSpPr>
          <p:spPr bwMode="auto">
            <a:xfrm>
              <a:off x="1356" y="3095"/>
              <a:ext cx="0" cy="20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0" name="Line 14"/>
            <p:cNvSpPr>
              <a:spLocks noChangeShapeType="1"/>
            </p:cNvSpPr>
            <p:nvPr/>
          </p:nvSpPr>
          <p:spPr bwMode="auto">
            <a:xfrm>
              <a:off x="1051" y="3295"/>
              <a:ext cx="0" cy="34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1" name="Line 15"/>
            <p:cNvSpPr>
              <a:spLocks noChangeShapeType="1"/>
            </p:cNvSpPr>
            <p:nvPr/>
          </p:nvSpPr>
          <p:spPr bwMode="auto">
            <a:xfrm flipH="1">
              <a:off x="685" y="3637"/>
              <a:ext cx="369"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16"/>
            <p:cNvGrpSpPr>
              <a:grpSpLocks/>
            </p:cNvGrpSpPr>
            <p:nvPr/>
          </p:nvGrpSpPr>
          <p:grpSpPr bwMode="auto">
            <a:xfrm>
              <a:off x="518" y="2791"/>
              <a:ext cx="1037" cy="0"/>
              <a:chOff x="1791" y="2784"/>
              <a:chExt cx="1037" cy="0"/>
            </a:xfrm>
          </p:grpSpPr>
          <p:sp>
            <p:nvSpPr>
              <p:cNvPr id="295953" name="Line 17"/>
              <p:cNvSpPr>
                <a:spLocks noChangeShapeType="1"/>
              </p:cNvSpPr>
              <p:nvPr/>
            </p:nvSpPr>
            <p:spPr bwMode="auto">
              <a:xfrm>
                <a:off x="1791" y="2784"/>
                <a:ext cx="292"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4" name="Line 18"/>
              <p:cNvSpPr>
                <a:spLocks noChangeShapeType="1"/>
              </p:cNvSpPr>
              <p:nvPr/>
            </p:nvSpPr>
            <p:spPr bwMode="auto">
              <a:xfrm>
                <a:off x="2237" y="2784"/>
                <a:ext cx="591"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5" name="Line 19"/>
              <p:cNvSpPr>
                <a:spLocks noChangeShapeType="1"/>
              </p:cNvSpPr>
              <p:nvPr/>
            </p:nvSpPr>
            <p:spPr bwMode="auto">
              <a:xfrm>
                <a:off x="2137" y="2784"/>
                <a:ext cx="54"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5956" name="Line 20"/>
            <p:cNvSpPr>
              <a:spLocks noChangeShapeType="1"/>
            </p:cNvSpPr>
            <p:nvPr/>
          </p:nvSpPr>
          <p:spPr bwMode="auto">
            <a:xfrm>
              <a:off x="687" y="2676"/>
              <a:ext cx="796" cy="0"/>
            </a:xfrm>
            <a:prstGeom prst="line">
              <a:avLst/>
            </a:prstGeom>
            <a:noFill/>
            <a:ln w="9525">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7" name="Line 21"/>
            <p:cNvSpPr>
              <a:spLocks noChangeShapeType="1"/>
            </p:cNvSpPr>
            <p:nvPr/>
          </p:nvSpPr>
          <p:spPr bwMode="auto">
            <a:xfrm>
              <a:off x="687" y="2907"/>
              <a:ext cx="797" cy="0"/>
            </a:xfrm>
            <a:prstGeom prst="line">
              <a:avLst/>
            </a:prstGeom>
            <a:noFill/>
            <a:ln w="9525">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8" name="Line 22"/>
            <p:cNvSpPr>
              <a:spLocks noChangeShapeType="1"/>
            </p:cNvSpPr>
            <p:nvPr/>
          </p:nvSpPr>
          <p:spPr bwMode="auto">
            <a:xfrm>
              <a:off x="1527" y="2530"/>
              <a:ext cx="441"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59" name="Line 23"/>
            <p:cNvSpPr>
              <a:spLocks noChangeShapeType="1"/>
            </p:cNvSpPr>
            <p:nvPr/>
          </p:nvSpPr>
          <p:spPr bwMode="auto">
            <a:xfrm>
              <a:off x="1540" y="3099"/>
              <a:ext cx="427"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0" name="Line 24"/>
            <p:cNvSpPr>
              <a:spLocks noChangeShapeType="1"/>
            </p:cNvSpPr>
            <p:nvPr/>
          </p:nvSpPr>
          <p:spPr bwMode="auto">
            <a:xfrm>
              <a:off x="1395" y="2330"/>
              <a:ext cx="930"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1" name="Line 25"/>
            <p:cNvSpPr>
              <a:spLocks noChangeShapeType="1"/>
            </p:cNvSpPr>
            <p:nvPr/>
          </p:nvSpPr>
          <p:spPr bwMode="auto">
            <a:xfrm>
              <a:off x="1394" y="3299"/>
              <a:ext cx="918"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2" name="Line 26"/>
            <p:cNvSpPr>
              <a:spLocks noChangeShapeType="1"/>
            </p:cNvSpPr>
            <p:nvPr/>
          </p:nvSpPr>
          <p:spPr bwMode="auto">
            <a:xfrm>
              <a:off x="1107" y="1984"/>
              <a:ext cx="1562"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3" name="Line 27"/>
            <p:cNvSpPr>
              <a:spLocks noChangeShapeType="1"/>
            </p:cNvSpPr>
            <p:nvPr/>
          </p:nvSpPr>
          <p:spPr bwMode="auto">
            <a:xfrm>
              <a:off x="1101" y="3637"/>
              <a:ext cx="1560"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4" name="Line 28"/>
            <p:cNvSpPr>
              <a:spLocks noChangeShapeType="1"/>
            </p:cNvSpPr>
            <p:nvPr/>
          </p:nvSpPr>
          <p:spPr bwMode="auto">
            <a:xfrm>
              <a:off x="2246" y="2330"/>
              <a:ext cx="0" cy="230"/>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5" name="Line 29"/>
            <p:cNvSpPr>
              <a:spLocks noChangeShapeType="1"/>
            </p:cNvSpPr>
            <p:nvPr/>
          </p:nvSpPr>
          <p:spPr bwMode="auto">
            <a:xfrm>
              <a:off x="2246" y="2752"/>
              <a:ext cx="0" cy="555"/>
            </a:xfrm>
            <a:prstGeom prst="line">
              <a:avLst/>
            </a:prstGeom>
            <a:noFill/>
            <a:ln w="952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6" name="Line 30"/>
            <p:cNvSpPr>
              <a:spLocks noChangeShapeType="1"/>
            </p:cNvSpPr>
            <p:nvPr/>
          </p:nvSpPr>
          <p:spPr bwMode="auto">
            <a:xfrm>
              <a:off x="2604" y="1984"/>
              <a:ext cx="0" cy="860"/>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67" name="Line 31"/>
            <p:cNvSpPr>
              <a:spLocks noChangeShapeType="1"/>
            </p:cNvSpPr>
            <p:nvPr/>
          </p:nvSpPr>
          <p:spPr bwMode="auto">
            <a:xfrm>
              <a:off x="2604" y="3031"/>
              <a:ext cx="0" cy="606"/>
            </a:xfrm>
            <a:prstGeom prst="line">
              <a:avLst/>
            </a:prstGeom>
            <a:noFill/>
            <a:ln w="9525">
              <a:solidFill>
                <a:schemeClr val="tx1"/>
              </a:solidFill>
              <a:round/>
              <a:headEnd type="non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4" name="Group 32"/>
            <p:cNvGrpSpPr>
              <a:grpSpLocks/>
            </p:cNvGrpSpPr>
            <p:nvPr/>
          </p:nvGrpSpPr>
          <p:grpSpPr bwMode="auto">
            <a:xfrm>
              <a:off x="2376" y="2895"/>
              <a:ext cx="98" cy="96"/>
              <a:chOff x="1626" y="1725"/>
              <a:chExt cx="104" cy="104"/>
            </a:xfrm>
          </p:grpSpPr>
          <p:sp>
            <p:nvSpPr>
              <p:cNvPr id="295969" name="Oval 33"/>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70" name="Line 34"/>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5" name="Group 35"/>
            <p:cNvGrpSpPr>
              <a:grpSpLocks/>
            </p:cNvGrpSpPr>
            <p:nvPr/>
          </p:nvGrpSpPr>
          <p:grpSpPr bwMode="auto">
            <a:xfrm>
              <a:off x="2040" y="2591"/>
              <a:ext cx="98" cy="96"/>
              <a:chOff x="1626" y="1725"/>
              <a:chExt cx="104" cy="104"/>
            </a:xfrm>
          </p:grpSpPr>
          <p:sp>
            <p:nvSpPr>
              <p:cNvPr id="295972" name="Oval 36"/>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73" name="Line 37"/>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6" name="Group 38"/>
            <p:cNvGrpSpPr>
              <a:grpSpLocks/>
            </p:cNvGrpSpPr>
            <p:nvPr/>
          </p:nvGrpSpPr>
          <p:grpSpPr bwMode="auto">
            <a:xfrm>
              <a:off x="1747" y="2772"/>
              <a:ext cx="98" cy="96"/>
              <a:chOff x="1626" y="1725"/>
              <a:chExt cx="104" cy="104"/>
            </a:xfrm>
          </p:grpSpPr>
          <p:sp>
            <p:nvSpPr>
              <p:cNvPr id="295975" name="Oval 39"/>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76" name="Line 40"/>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5977" name="Text Box 41"/>
            <p:cNvSpPr txBox="1">
              <a:spLocks noChangeArrowheads="1"/>
            </p:cNvSpPr>
            <p:nvPr/>
          </p:nvSpPr>
          <p:spPr bwMode="auto">
            <a:xfrm>
              <a:off x="1819" y="2728"/>
              <a:ext cx="271" cy="192"/>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.75</a:t>
              </a:r>
            </a:p>
          </p:txBody>
        </p:sp>
        <p:sp>
          <p:nvSpPr>
            <p:cNvPr id="295978" name="Text Box 42"/>
            <p:cNvSpPr txBox="1">
              <a:spLocks noChangeArrowheads="1"/>
            </p:cNvSpPr>
            <p:nvPr/>
          </p:nvSpPr>
          <p:spPr bwMode="auto">
            <a:xfrm>
              <a:off x="2098" y="2533"/>
              <a:ext cx="333" cy="192"/>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1.25</a:t>
              </a:r>
            </a:p>
          </p:txBody>
        </p:sp>
        <p:sp>
          <p:nvSpPr>
            <p:cNvPr id="295979" name="Text Box 43"/>
            <p:cNvSpPr txBox="1">
              <a:spLocks noChangeArrowheads="1"/>
            </p:cNvSpPr>
            <p:nvPr/>
          </p:nvSpPr>
          <p:spPr bwMode="auto">
            <a:xfrm>
              <a:off x="2459" y="2851"/>
              <a:ext cx="333" cy="192"/>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2.00</a:t>
              </a:r>
            </a:p>
          </p:txBody>
        </p:sp>
        <p:sp>
          <p:nvSpPr>
            <p:cNvPr id="295980" name="Line 44"/>
            <p:cNvSpPr>
              <a:spLocks noChangeShapeType="1"/>
            </p:cNvSpPr>
            <p:nvPr/>
          </p:nvSpPr>
          <p:spPr bwMode="auto">
            <a:xfrm flipV="1">
              <a:off x="1892" y="2922"/>
              <a:ext cx="0" cy="176"/>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81" name="Line 45"/>
            <p:cNvSpPr>
              <a:spLocks noChangeShapeType="1"/>
            </p:cNvSpPr>
            <p:nvPr/>
          </p:nvSpPr>
          <p:spPr bwMode="auto">
            <a:xfrm>
              <a:off x="1894" y="2533"/>
              <a:ext cx="0" cy="167"/>
            </a:xfrm>
            <a:prstGeom prst="line">
              <a:avLst/>
            </a:prstGeom>
            <a:noFill/>
            <a:ln w="9525">
              <a:solidFill>
                <a:schemeClr val="tx1"/>
              </a:solidFill>
              <a:round/>
              <a:headEnd type="triangl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82" name="Line 46"/>
            <p:cNvSpPr>
              <a:spLocks noChangeShapeType="1"/>
            </p:cNvSpPr>
            <p:nvPr/>
          </p:nvSpPr>
          <p:spPr bwMode="auto">
            <a:xfrm>
              <a:off x="1051" y="2337"/>
              <a:ext cx="31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83" name="Line 47"/>
            <p:cNvSpPr>
              <a:spLocks noChangeShapeType="1"/>
            </p:cNvSpPr>
            <p:nvPr/>
          </p:nvSpPr>
          <p:spPr bwMode="auto">
            <a:xfrm>
              <a:off x="1051" y="3300"/>
              <a:ext cx="31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7" name="Group 48"/>
          <p:cNvGrpSpPr>
            <a:grpSpLocks/>
          </p:cNvGrpSpPr>
          <p:nvPr/>
        </p:nvGrpSpPr>
        <p:grpSpPr bwMode="auto">
          <a:xfrm>
            <a:off x="4619625" y="2989263"/>
            <a:ext cx="4046538" cy="2994025"/>
            <a:chOff x="2910" y="1883"/>
            <a:chExt cx="2549" cy="1886"/>
          </a:xfrm>
        </p:grpSpPr>
        <p:sp>
          <p:nvSpPr>
            <p:cNvPr id="295985" name="Text Box 49"/>
            <p:cNvSpPr txBox="1">
              <a:spLocks noChangeArrowheads="1"/>
            </p:cNvSpPr>
            <p:nvPr/>
          </p:nvSpPr>
          <p:spPr bwMode="auto">
            <a:xfrm>
              <a:off x="4846" y="1889"/>
              <a:ext cx="613" cy="192"/>
            </a:xfrm>
            <a:prstGeom prst="rect">
              <a:avLst/>
            </a:prstGeom>
            <a:noFill/>
            <a:ln w="6350">
              <a:noFill/>
              <a:miter lim="800000"/>
              <a:headEnd/>
              <a:tailEnd/>
            </a:ln>
            <a:effectLst/>
          </p:spPr>
          <p:txBody>
            <a:bodyPr wrap="none" anchor="ctr">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.25 THRU</a:t>
              </a:r>
            </a:p>
          </p:txBody>
        </p:sp>
        <p:grpSp>
          <p:nvGrpSpPr>
            <p:cNvPr id="8" name="Group 50"/>
            <p:cNvGrpSpPr>
              <a:grpSpLocks/>
            </p:cNvGrpSpPr>
            <p:nvPr/>
          </p:nvGrpSpPr>
          <p:grpSpPr bwMode="auto">
            <a:xfrm>
              <a:off x="2910" y="1883"/>
              <a:ext cx="1820" cy="1886"/>
              <a:chOff x="3410" y="1883"/>
              <a:chExt cx="1820" cy="1886"/>
            </a:xfrm>
          </p:grpSpPr>
          <p:sp>
            <p:nvSpPr>
              <p:cNvPr id="295987" name="Oval 51"/>
              <p:cNvSpPr>
                <a:spLocks noChangeArrowheads="1"/>
              </p:cNvSpPr>
              <p:nvPr/>
            </p:nvSpPr>
            <p:spPr bwMode="auto">
              <a:xfrm>
                <a:off x="3503" y="1988"/>
                <a:ext cx="1655" cy="1655"/>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88" name="Oval 52"/>
              <p:cNvSpPr>
                <a:spLocks noChangeArrowheads="1"/>
              </p:cNvSpPr>
              <p:nvPr/>
            </p:nvSpPr>
            <p:spPr bwMode="auto">
              <a:xfrm>
                <a:off x="3847" y="2331"/>
                <a:ext cx="969" cy="969"/>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89" name="Oval 53"/>
              <p:cNvSpPr>
                <a:spLocks noChangeArrowheads="1"/>
              </p:cNvSpPr>
              <p:nvPr/>
            </p:nvSpPr>
            <p:spPr bwMode="auto">
              <a:xfrm>
                <a:off x="4048" y="2532"/>
                <a:ext cx="567" cy="567"/>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90" name="Oval 54"/>
              <p:cNvSpPr>
                <a:spLocks noChangeArrowheads="1"/>
              </p:cNvSpPr>
              <p:nvPr/>
            </p:nvSpPr>
            <p:spPr bwMode="auto">
              <a:xfrm>
                <a:off x="4216" y="2700"/>
                <a:ext cx="231" cy="231"/>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9" name="Group 55"/>
              <p:cNvGrpSpPr>
                <a:grpSpLocks/>
              </p:cNvGrpSpPr>
              <p:nvPr/>
            </p:nvGrpSpPr>
            <p:grpSpPr bwMode="auto">
              <a:xfrm>
                <a:off x="4333" y="1883"/>
                <a:ext cx="0" cy="1886"/>
                <a:chOff x="4312" y="1892"/>
                <a:chExt cx="0" cy="1886"/>
              </a:xfrm>
            </p:grpSpPr>
            <p:sp>
              <p:nvSpPr>
                <p:cNvPr id="295992" name="Line 56"/>
                <p:cNvSpPr>
                  <a:spLocks noChangeShapeType="1"/>
                </p:cNvSpPr>
                <p:nvPr/>
              </p:nvSpPr>
              <p:spPr bwMode="auto">
                <a:xfrm>
                  <a:off x="4312" y="1892"/>
                  <a:ext cx="0" cy="871"/>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93" name="Line 57"/>
                <p:cNvSpPr>
                  <a:spLocks noChangeShapeType="1"/>
                </p:cNvSpPr>
                <p:nvPr/>
              </p:nvSpPr>
              <p:spPr bwMode="auto">
                <a:xfrm>
                  <a:off x="4312" y="2802"/>
                  <a:ext cx="0" cy="6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94" name="Line 58"/>
                <p:cNvSpPr>
                  <a:spLocks noChangeShapeType="1"/>
                </p:cNvSpPr>
                <p:nvPr/>
              </p:nvSpPr>
              <p:spPr bwMode="auto">
                <a:xfrm>
                  <a:off x="4312" y="2901"/>
                  <a:ext cx="0" cy="877"/>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0" name="Group 59"/>
              <p:cNvGrpSpPr>
                <a:grpSpLocks/>
              </p:cNvGrpSpPr>
              <p:nvPr/>
            </p:nvGrpSpPr>
            <p:grpSpPr bwMode="auto">
              <a:xfrm>
                <a:off x="3410" y="2817"/>
                <a:ext cx="1820" cy="0"/>
                <a:chOff x="3395" y="2796"/>
                <a:chExt cx="1820" cy="0"/>
              </a:xfrm>
            </p:grpSpPr>
            <p:sp>
              <p:nvSpPr>
                <p:cNvPr id="295996" name="Line 60"/>
                <p:cNvSpPr>
                  <a:spLocks noChangeShapeType="1"/>
                </p:cNvSpPr>
                <p:nvPr/>
              </p:nvSpPr>
              <p:spPr bwMode="auto">
                <a:xfrm>
                  <a:off x="3395" y="2796"/>
                  <a:ext cx="864"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97" name="Line 61"/>
                <p:cNvSpPr>
                  <a:spLocks noChangeShapeType="1"/>
                </p:cNvSpPr>
                <p:nvPr/>
              </p:nvSpPr>
              <p:spPr bwMode="auto">
                <a:xfrm>
                  <a:off x="4292" y="2796"/>
                  <a:ext cx="53"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5998" name="Line 62"/>
                <p:cNvSpPr>
                  <a:spLocks noChangeShapeType="1"/>
                </p:cNvSpPr>
                <p:nvPr/>
              </p:nvSpPr>
              <p:spPr bwMode="auto">
                <a:xfrm>
                  <a:off x="4384" y="2796"/>
                  <a:ext cx="831"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95999" name="Line 63"/>
            <p:cNvSpPr>
              <a:spLocks noChangeShapeType="1"/>
            </p:cNvSpPr>
            <p:nvPr/>
          </p:nvSpPr>
          <p:spPr bwMode="auto">
            <a:xfrm flipV="1">
              <a:off x="3903" y="1985"/>
              <a:ext cx="738" cy="738"/>
            </a:xfrm>
            <a:prstGeom prst="line">
              <a:avLst/>
            </a:prstGeom>
            <a:noFill/>
            <a:ln w="6350">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6000" name="Line 64"/>
            <p:cNvSpPr>
              <a:spLocks noChangeShapeType="1"/>
            </p:cNvSpPr>
            <p:nvPr/>
          </p:nvSpPr>
          <p:spPr bwMode="auto">
            <a:xfrm>
              <a:off x="4642" y="1985"/>
              <a:ext cx="125"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1" name="Group 65"/>
            <p:cNvGrpSpPr>
              <a:grpSpLocks/>
            </p:cNvGrpSpPr>
            <p:nvPr/>
          </p:nvGrpSpPr>
          <p:grpSpPr bwMode="auto">
            <a:xfrm>
              <a:off x="4790" y="1936"/>
              <a:ext cx="98" cy="96"/>
              <a:chOff x="1626" y="1725"/>
              <a:chExt cx="104" cy="104"/>
            </a:xfrm>
          </p:grpSpPr>
          <p:sp>
            <p:nvSpPr>
              <p:cNvPr id="296002" name="Oval 66"/>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6003" name="Line 67"/>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96004" name="Rectangle 68"/>
          <p:cNvSpPr>
            <a:spLocks noChangeArrowheads="1"/>
          </p:cNvSpPr>
          <p:nvPr/>
        </p:nvSpPr>
        <p:spPr bwMode="auto">
          <a:xfrm>
            <a:off x="2362200" y="381000"/>
            <a:ext cx="4502150" cy="915988"/>
          </a:xfrm>
          <a:prstGeom prst="rect">
            <a:avLst/>
          </a:prstGeom>
          <a:noFill/>
          <a:ln w="12700">
            <a:noFill/>
            <a:miter lim="800000"/>
            <a:headEnd/>
            <a:tailEnd/>
          </a:ln>
          <a:effectLst/>
        </p:spPr>
        <p:txBody>
          <a:bodyPr wrap="none">
            <a:spAutoFit/>
          </a:bodyPr>
          <a:lstStyle/>
          <a:p>
            <a:pPr algn="ctr" rtl="0" eaLnBrk="0" fontAlgn="base" hangingPunct="0">
              <a:spcBef>
                <a:spcPct val="0"/>
              </a:spcBef>
              <a:spcAft>
                <a:spcPct val="0"/>
              </a:spcAft>
            </a:pPr>
            <a:r>
              <a:rPr lang="en-US" sz="3600" b="1" kern="1200">
                <a:solidFill>
                  <a:srgbClr val="790015"/>
                </a:solidFill>
                <a:latin typeface="Times" pitchFamily="18" charset="0"/>
                <a:ea typeface="+mn-ea"/>
                <a:cs typeface="+mn-cs"/>
              </a:rPr>
              <a:t>Diameter  Dimensions</a:t>
            </a:r>
          </a:p>
          <a:p>
            <a:pPr algn="ctr" rtl="0" eaLnBrk="0" fontAlgn="base" hangingPunct="0">
              <a:spcBef>
                <a:spcPct val="0"/>
              </a:spcBef>
              <a:spcAft>
                <a:spcPct val="0"/>
              </a:spcAft>
            </a:pPr>
            <a:r>
              <a:rPr lang="en-US" b="1" kern="1200">
                <a:solidFill>
                  <a:srgbClr val="000000"/>
                </a:solidFill>
                <a:latin typeface="Times" pitchFamily="18" charset="0"/>
                <a:ea typeface="+mn-ea"/>
                <a:cs typeface="+mn-cs"/>
              </a:rPr>
              <a:t>Shafts and Holes</a:t>
            </a:r>
          </a:p>
        </p:txBody>
      </p:sp>
    </p:spTree>
    <p:extLst>
      <p:ext uri="{BB962C8B-B14F-4D97-AF65-F5344CB8AC3E}">
        <p14:creationId xmlns:p14="http://schemas.microsoft.com/office/powerpoint/2010/main" val="208593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1487488" y="400050"/>
            <a:ext cx="60579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  Part and Assembly Drawings</a:t>
            </a:r>
          </a:p>
        </p:txBody>
      </p:sp>
      <p:sp>
        <p:nvSpPr>
          <p:cNvPr id="50179" name="Rectangle 3"/>
          <p:cNvSpPr>
            <a:spLocks noGrp="1" noChangeArrowheads="1"/>
          </p:cNvSpPr>
          <p:nvPr>
            <p:ph type="body" idx="1"/>
          </p:nvPr>
        </p:nvSpPr>
        <p:spPr bwMode="auto">
          <a:xfrm>
            <a:off x="652463" y="2971800"/>
            <a:ext cx="8491537" cy="3478305"/>
          </a:xfrm>
          <a:noFill/>
          <a:ln w="12700">
            <a:miter lim="800000"/>
            <a:headEnd/>
            <a:tailEnd/>
          </a:ln>
        </p:spPr>
        <p:txBody>
          <a:bodyPr vert="horz" wrap="square" lIns="63398" tIns="25359" rIns="63398" bIns="25359" numCol="1" anchor="t" anchorCtr="0" compatLnSpc="1">
            <a:prstTxWarp prst="textNoShape">
              <a:avLst/>
            </a:prstTxWarp>
            <a:spAutoFit/>
          </a:bodyPr>
          <a:lstStyle/>
          <a:p>
            <a:pPr>
              <a:lnSpc>
                <a:spcPct val="85000"/>
              </a:lnSpc>
              <a:spcBef>
                <a:spcPct val="0"/>
              </a:spcBef>
              <a:buFontTx/>
              <a:buNone/>
              <a:tabLst>
                <a:tab pos="355600" algn="l"/>
                <a:tab pos="3200400" algn="l"/>
                <a:tab pos="4572000" algn="l"/>
                <a:tab pos="5715000" algn="l"/>
              </a:tabLst>
            </a:pPr>
            <a:endParaRPr lang="en-US" dirty="0">
              <a:latin typeface="Times" pitchFamily="18" charset="0"/>
            </a:endParaRPr>
          </a:p>
          <a:p>
            <a:pPr>
              <a:lnSpc>
                <a:spcPct val="85000"/>
              </a:lnSpc>
              <a:spcBef>
                <a:spcPct val="0"/>
              </a:spcBef>
              <a:buFontTx/>
              <a:buNone/>
              <a:tabLst>
                <a:tab pos="355600" algn="l"/>
                <a:tab pos="3200400" algn="l"/>
                <a:tab pos="4572000" algn="l"/>
                <a:tab pos="5715000" algn="l"/>
              </a:tabLst>
            </a:pPr>
            <a:r>
              <a:rPr lang="en-US" i="1" u="sng" dirty="0">
                <a:solidFill>
                  <a:schemeClr val="folHlink"/>
                </a:solidFill>
                <a:latin typeface="Times" pitchFamily="18" charset="0"/>
              </a:rPr>
              <a:t>Assembly Drawings</a:t>
            </a:r>
            <a:r>
              <a:rPr lang="en-US" i="1" u="sng" dirty="0" smtClean="0">
                <a:solidFill>
                  <a:schemeClr val="folHlink"/>
                </a:solidFill>
                <a:latin typeface="Times" pitchFamily="18" charset="0"/>
              </a:rPr>
              <a:t>:</a:t>
            </a:r>
          </a:p>
          <a:p>
            <a:pPr>
              <a:lnSpc>
                <a:spcPct val="85000"/>
              </a:lnSpc>
              <a:spcBef>
                <a:spcPct val="0"/>
              </a:spcBef>
              <a:buFontTx/>
              <a:buNone/>
              <a:tabLst>
                <a:tab pos="355600" algn="l"/>
                <a:tab pos="3200400" algn="l"/>
                <a:tab pos="4572000" algn="l"/>
                <a:tab pos="5715000" algn="l"/>
              </a:tabLst>
            </a:pPr>
            <a:endParaRPr lang="en-US" sz="1400" i="1" u="sng" dirty="0">
              <a:latin typeface="Times" pitchFamily="18" charset="0"/>
            </a:endParaRPr>
          </a:p>
          <a:p>
            <a:pPr>
              <a:lnSpc>
                <a:spcPct val="85000"/>
              </a:lnSpc>
              <a:spcBef>
                <a:spcPct val="0"/>
              </a:spcBef>
              <a:tabLst>
                <a:tab pos="355600" algn="l"/>
                <a:tab pos="3200400" algn="l"/>
                <a:tab pos="4572000" algn="l"/>
                <a:tab pos="5715000" algn="l"/>
              </a:tabLst>
            </a:pPr>
            <a:r>
              <a:rPr lang="en-US" dirty="0">
                <a:latin typeface="Times" pitchFamily="18" charset="0"/>
              </a:rPr>
              <a:t>Assembly drawings are used to show the position and 	functional relationship of parts in an assembly, also via </a:t>
            </a:r>
            <a:r>
              <a:rPr lang="en-US" dirty="0" err="1">
                <a:latin typeface="Times" pitchFamily="18" charset="0"/>
              </a:rPr>
              <a:t>multiview</a:t>
            </a:r>
            <a:r>
              <a:rPr lang="en-US" dirty="0">
                <a:latin typeface="Times" pitchFamily="18" charset="0"/>
              </a:rPr>
              <a:t> orthographic projections</a:t>
            </a:r>
            <a:r>
              <a:rPr lang="en-US" dirty="0" smtClean="0">
                <a:latin typeface="Times" pitchFamily="18" charset="0"/>
              </a:rPr>
              <a:t>.</a:t>
            </a:r>
          </a:p>
          <a:p>
            <a:pPr>
              <a:lnSpc>
                <a:spcPct val="85000"/>
              </a:lnSpc>
              <a:spcBef>
                <a:spcPct val="0"/>
              </a:spcBef>
              <a:buNone/>
              <a:tabLst>
                <a:tab pos="355600" algn="l"/>
                <a:tab pos="3200400" algn="l"/>
                <a:tab pos="4572000" algn="l"/>
                <a:tab pos="5715000" algn="l"/>
              </a:tabLst>
            </a:pPr>
            <a:endParaRPr lang="en-US" sz="1400" dirty="0">
              <a:latin typeface="Times" pitchFamily="18" charset="0"/>
            </a:endParaRPr>
          </a:p>
          <a:p>
            <a:pPr>
              <a:lnSpc>
                <a:spcPct val="85000"/>
              </a:lnSpc>
              <a:spcBef>
                <a:spcPct val="0"/>
              </a:spcBef>
              <a:tabLst>
                <a:tab pos="355600" algn="l"/>
                <a:tab pos="3200400" algn="l"/>
                <a:tab pos="4572000" algn="l"/>
                <a:tab pos="5715000" algn="l"/>
              </a:tabLst>
            </a:pPr>
            <a:r>
              <a:rPr lang="en-US" dirty="0">
                <a:latin typeface="Times" pitchFamily="18" charset="0"/>
              </a:rPr>
              <a:t>Generally they have no dimensions on them. </a:t>
            </a:r>
            <a:endParaRPr lang="en-US" dirty="0" smtClean="0">
              <a:latin typeface="Times" pitchFamily="18" charset="0"/>
            </a:endParaRPr>
          </a:p>
          <a:p>
            <a:pPr>
              <a:lnSpc>
                <a:spcPct val="85000"/>
              </a:lnSpc>
              <a:spcBef>
                <a:spcPct val="0"/>
              </a:spcBef>
              <a:buNone/>
              <a:tabLst>
                <a:tab pos="355600" algn="l"/>
                <a:tab pos="3200400" algn="l"/>
                <a:tab pos="4572000" algn="l"/>
                <a:tab pos="5715000" algn="l"/>
              </a:tabLst>
            </a:pPr>
            <a:endParaRPr lang="en-US" sz="1400" dirty="0">
              <a:latin typeface="Times" pitchFamily="18" charset="0"/>
            </a:endParaRPr>
          </a:p>
          <a:p>
            <a:pPr>
              <a:lnSpc>
                <a:spcPct val="85000"/>
              </a:lnSpc>
              <a:spcBef>
                <a:spcPct val="0"/>
              </a:spcBef>
              <a:tabLst>
                <a:tab pos="355600" algn="l"/>
                <a:tab pos="3200400" algn="l"/>
                <a:tab pos="4572000" algn="l"/>
                <a:tab pos="5715000" algn="l"/>
              </a:tabLst>
            </a:pPr>
            <a:r>
              <a:rPr lang="en-US" dirty="0">
                <a:latin typeface="Times" pitchFamily="18" charset="0"/>
              </a:rPr>
              <a:t>Parts are 'balloon' identified and referenced to either detail drawing numbers or catalog numbers, via a Bill  of Materials (BOM)</a:t>
            </a:r>
          </a:p>
        </p:txBody>
      </p:sp>
      <p:sp>
        <p:nvSpPr>
          <p:cNvPr id="50180" name="Rectangle 4"/>
          <p:cNvSpPr>
            <a:spLocks noChangeArrowheads="1"/>
          </p:cNvSpPr>
          <p:nvPr/>
        </p:nvSpPr>
        <p:spPr bwMode="auto">
          <a:xfrm>
            <a:off x="609600" y="990600"/>
            <a:ext cx="7969250" cy="2410260"/>
          </a:xfrm>
          <a:prstGeom prst="rect">
            <a:avLst/>
          </a:prstGeom>
          <a:noFill/>
          <a:ln w="12700">
            <a:noFill/>
            <a:miter lim="800000"/>
            <a:headEnd/>
            <a:tailEnd/>
          </a:ln>
          <a:effectLst/>
        </p:spPr>
        <p:txBody>
          <a:bodyPr wrap="square" lIns="90342" tIns="44379" rIns="90342" bIns="44379">
            <a:spAutoFit/>
          </a:bodyPr>
          <a:lstStyle/>
          <a:p>
            <a:pPr marL="400050" indent="-342900" defTabSz="912813">
              <a:lnSpc>
                <a:spcPct val="85000"/>
              </a:lnSpc>
            </a:pPr>
            <a:r>
              <a:rPr lang="en-US" sz="2400" i="1" u="sng" dirty="0">
                <a:solidFill>
                  <a:schemeClr val="folHlink"/>
                </a:solidFill>
              </a:rPr>
              <a:t>Part Drawings</a:t>
            </a:r>
            <a:r>
              <a:rPr lang="en-US" sz="2400" i="1" u="sng" dirty="0" smtClean="0">
                <a:solidFill>
                  <a:schemeClr val="folHlink"/>
                </a:solidFill>
              </a:rPr>
              <a:t>:</a:t>
            </a:r>
          </a:p>
          <a:p>
            <a:pPr marL="400050" indent="-342900" defTabSz="912813">
              <a:lnSpc>
                <a:spcPct val="85000"/>
              </a:lnSpc>
            </a:pPr>
            <a:endParaRPr lang="en-US" i="1" u="sng" dirty="0"/>
          </a:p>
          <a:p>
            <a:pPr marL="400050" indent="-342900" defTabSz="912813">
              <a:lnSpc>
                <a:spcPct val="85000"/>
              </a:lnSpc>
              <a:buFontTx/>
              <a:buChar char="•"/>
            </a:pPr>
            <a:r>
              <a:rPr lang="en-US" sz="2400" dirty="0"/>
              <a:t>Detail drawings completely describe a single part with </a:t>
            </a:r>
            <a:r>
              <a:rPr lang="en-US" sz="2400" dirty="0" err="1"/>
              <a:t>multiview</a:t>
            </a:r>
            <a:r>
              <a:rPr lang="en-US" sz="2400" dirty="0"/>
              <a:t> orthographic projections</a:t>
            </a:r>
            <a:r>
              <a:rPr lang="en-US" sz="2400" dirty="0" smtClean="0"/>
              <a:t>.</a:t>
            </a:r>
          </a:p>
          <a:p>
            <a:pPr marL="400050" indent="-342900" defTabSz="912813">
              <a:lnSpc>
                <a:spcPct val="85000"/>
              </a:lnSpc>
            </a:pPr>
            <a:endParaRPr lang="en-US" sz="1400" dirty="0"/>
          </a:p>
          <a:p>
            <a:pPr marL="400050" indent="-342900" defTabSz="912813">
              <a:lnSpc>
                <a:spcPct val="85000"/>
              </a:lnSpc>
              <a:buFontTx/>
              <a:buChar char="•"/>
            </a:pPr>
            <a:r>
              <a:rPr lang="en-US" sz="2400" dirty="0"/>
              <a:t>Should provide all the information necessary to economically manufacture a high quality part.</a:t>
            </a:r>
          </a:p>
          <a:p>
            <a:pPr marL="400050" indent="-342900" algn="ctr" defTabSz="912813">
              <a:lnSpc>
                <a:spcPct val="90000"/>
              </a:lnSpc>
            </a:pPr>
            <a:endParaRPr lang="en-US" sz="24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17" name="Freeform 121"/>
          <p:cNvSpPr>
            <a:spLocks/>
          </p:cNvSpPr>
          <p:nvPr/>
        </p:nvSpPr>
        <p:spPr bwMode="auto">
          <a:xfrm>
            <a:off x="2657475" y="2568575"/>
            <a:ext cx="3484563" cy="1744663"/>
          </a:xfrm>
          <a:custGeom>
            <a:avLst/>
            <a:gdLst/>
            <a:ahLst/>
            <a:cxnLst>
              <a:cxn ang="0">
                <a:pos x="11482" y="6258"/>
              </a:cxn>
              <a:cxn ang="0">
                <a:pos x="11455" y="5862"/>
              </a:cxn>
              <a:cxn ang="0">
                <a:pos x="11407" y="5468"/>
              </a:cxn>
              <a:cxn ang="0">
                <a:pos x="11338" y="5079"/>
              </a:cxn>
              <a:cxn ang="0">
                <a:pos x="11249" y="4696"/>
              </a:cxn>
              <a:cxn ang="0">
                <a:pos x="11139" y="4319"/>
              </a:cxn>
              <a:cxn ang="0">
                <a:pos x="11010" y="3950"/>
              </a:cxn>
              <a:cxn ang="0">
                <a:pos x="10862" y="3591"/>
              </a:cxn>
              <a:cxn ang="0">
                <a:pos x="10695" y="3242"/>
              </a:cxn>
              <a:cxn ang="0">
                <a:pos x="10510" y="2906"/>
              </a:cxn>
              <a:cxn ang="0">
                <a:pos x="10307" y="2583"/>
              </a:cxn>
              <a:cxn ang="0">
                <a:pos x="10088" y="2275"/>
              </a:cxn>
              <a:cxn ang="0">
                <a:pos x="9853" y="1983"/>
              </a:cxn>
              <a:cxn ang="0">
                <a:pos x="9603" y="1706"/>
              </a:cxn>
              <a:cxn ang="0">
                <a:pos x="9339" y="1449"/>
              </a:cxn>
              <a:cxn ang="0">
                <a:pos x="9062" y="1209"/>
              </a:cxn>
              <a:cxn ang="0">
                <a:pos x="8772" y="990"/>
              </a:cxn>
              <a:cxn ang="0">
                <a:pos x="8472" y="791"/>
              </a:cxn>
              <a:cxn ang="0">
                <a:pos x="8162" y="612"/>
              </a:cxn>
              <a:cxn ang="0">
                <a:pos x="7843" y="456"/>
              </a:cxn>
              <a:cxn ang="0">
                <a:pos x="7516" y="322"/>
              </a:cxn>
              <a:cxn ang="0">
                <a:pos x="7182" y="210"/>
              </a:cxn>
              <a:cxn ang="0">
                <a:pos x="6844" y="122"/>
              </a:cxn>
              <a:cxn ang="0">
                <a:pos x="6501" y="58"/>
              </a:cxn>
              <a:cxn ang="0">
                <a:pos x="6156" y="17"/>
              </a:cxn>
              <a:cxn ang="0">
                <a:pos x="5809" y="0"/>
              </a:cxn>
              <a:cxn ang="0">
                <a:pos x="5461" y="8"/>
              </a:cxn>
              <a:cxn ang="0">
                <a:pos x="5115" y="39"/>
              </a:cxn>
              <a:cxn ang="0">
                <a:pos x="4771" y="94"/>
              </a:cxn>
              <a:cxn ang="0">
                <a:pos x="4430" y="172"/>
              </a:cxn>
              <a:cxn ang="0">
                <a:pos x="4095" y="274"/>
              </a:cxn>
              <a:cxn ang="0">
                <a:pos x="3765" y="400"/>
              </a:cxn>
              <a:cxn ang="0">
                <a:pos x="3443" y="547"/>
              </a:cxn>
              <a:cxn ang="0">
                <a:pos x="3129" y="716"/>
              </a:cxn>
              <a:cxn ang="0">
                <a:pos x="2824" y="907"/>
              </a:cxn>
              <a:cxn ang="0">
                <a:pos x="2531" y="1119"/>
              </a:cxn>
              <a:cxn ang="0">
                <a:pos x="2248" y="1351"/>
              </a:cxn>
              <a:cxn ang="0">
                <a:pos x="1979" y="1601"/>
              </a:cxn>
              <a:cxn ang="0">
                <a:pos x="1723" y="1870"/>
              </a:cxn>
              <a:cxn ang="0">
                <a:pos x="1482" y="2156"/>
              </a:cxn>
              <a:cxn ang="0">
                <a:pos x="1257" y="2458"/>
              </a:cxn>
              <a:cxn ang="0">
                <a:pos x="1047" y="2775"/>
              </a:cxn>
              <a:cxn ang="0">
                <a:pos x="855" y="3106"/>
              </a:cxn>
              <a:cxn ang="0">
                <a:pos x="680" y="3450"/>
              </a:cxn>
              <a:cxn ang="0">
                <a:pos x="525" y="3804"/>
              </a:cxn>
              <a:cxn ang="0">
                <a:pos x="388" y="4170"/>
              </a:cxn>
              <a:cxn ang="0">
                <a:pos x="271" y="4544"/>
              </a:cxn>
              <a:cxn ang="0">
                <a:pos x="173" y="4924"/>
              </a:cxn>
              <a:cxn ang="0">
                <a:pos x="96" y="5312"/>
              </a:cxn>
              <a:cxn ang="0">
                <a:pos x="40" y="5704"/>
              </a:cxn>
              <a:cxn ang="0">
                <a:pos x="4" y="6099"/>
              </a:cxn>
            </a:cxnLst>
            <a:rect l="0" t="0" r="r" b="b"/>
            <a:pathLst>
              <a:path w="11489" h="6576">
                <a:moveTo>
                  <a:pt x="11489" y="6576"/>
                </a:moveTo>
                <a:lnTo>
                  <a:pt x="11488" y="6496"/>
                </a:lnTo>
                <a:lnTo>
                  <a:pt x="11487" y="6417"/>
                </a:lnTo>
                <a:lnTo>
                  <a:pt x="11485" y="6337"/>
                </a:lnTo>
                <a:lnTo>
                  <a:pt x="11482" y="6258"/>
                </a:lnTo>
                <a:lnTo>
                  <a:pt x="11478" y="6178"/>
                </a:lnTo>
                <a:lnTo>
                  <a:pt x="11474" y="6099"/>
                </a:lnTo>
                <a:lnTo>
                  <a:pt x="11468" y="6020"/>
                </a:lnTo>
                <a:lnTo>
                  <a:pt x="11462" y="5940"/>
                </a:lnTo>
                <a:lnTo>
                  <a:pt x="11455" y="5862"/>
                </a:lnTo>
                <a:lnTo>
                  <a:pt x="11447" y="5783"/>
                </a:lnTo>
                <a:lnTo>
                  <a:pt x="11438" y="5704"/>
                </a:lnTo>
                <a:lnTo>
                  <a:pt x="11428" y="5625"/>
                </a:lnTo>
                <a:lnTo>
                  <a:pt x="11418" y="5547"/>
                </a:lnTo>
                <a:lnTo>
                  <a:pt x="11407" y="5468"/>
                </a:lnTo>
                <a:lnTo>
                  <a:pt x="11394" y="5391"/>
                </a:lnTo>
                <a:lnTo>
                  <a:pt x="11382" y="5312"/>
                </a:lnTo>
                <a:lnTo>
                  <a:pt x="11368" y="5234"/>
                </a:lnTo>
                <a:lnTo>
                  <a:pt x="11353" y="5156"/>
                </a:lnTo>
                <a:lnTo>
                  <a:pt x="11338" y="5079"/>
                </a:lnTo>
                <a:lnTo>
                  <a:pt x="11322" y="5002"/>
                </a:lnTo>
                <a:lnTo>
                  <a:pt x="11305" y="4924"/>
                </a:lnTo>
                <a:lnTo>
                  <a:pt x="11287" y="4848"/>
                </a:lnTo>
                <a:lnTo>
                  <a:pt x="11268" y="4771"/>
                </a:lnTo>
                <a:lnTo>
                  <a:pt x="11249" y="4696"/>
                </a:lnTo>
                <a:lnTo>
                  <a:pt x="11228" y="4619"/>
                </a:lnTo>
                <a:lnTo>
                  <a:pt x="11207" y="4544"/>
                </a:lnTo>
                <a:lnTo>
                  <a:pt x="11185" y="4468"/>
                </a:lnTo>
                <a:lnTo>
                  <a:pt x="11163" y="4393"/>
                </a:lnTo>
                <a:lnTo>
                  <a:pt x="11139" y="4319"/>
                </a:lnTo>
                <a:lnTo>
                  <a:pt x="11115" y="4243"/>
                </a:lnTo>
                <a:lnTo>
                  <a:pt x="11090" y="4170"/>
                </a:lnTo>
                <a:lnTo>
                  <a:pt x="11064" y="4096"/>
                </a:lnTo>
                <a:lnTo>
                  <a:pt x="11038" y="4023"/>
                </a:lnTo>
                <a:lnTo>
                  <a:pt x="11010" y="3950"/>
                </a:lnTo>
                <a:lnTo>
                  <a:pt x="10982" y="3876"/>
                </a:lnTo>
                <a:lnTo>
                  <a:pt x="10953" y="3804"/>
                </a:lnTo>
                <a:lnTo>
                  <a:pt x="10924" y="3732"/>
                </a:lnTo>
                <a:lnTo>
                  <a:pt x="10893" y="3662"/>
                </a:lnTo>
                <a:lnTo>
                  <a:pt x="10862" y="3591"/>
                </a:lnTo>
                <a:lnTo>
                  <a:pt x="10830" y="3520"/>
                </a:lnTo>
                <a:lnTo>
                  <a:pt x="10798" y="3450"/>
                </a:lnTo>
                <a:lnTo>
                  <a:pt x="10764" y="3380"/>
                </a:lnTo>
                <a:lnTo>
                  <a:pt x="10730" y="3311"/>
                </a:lnTo>
                <a:lnTo>
                  <a:pt x="10695" y="3242"/>
                </a:lnTo>
                <a:lnTo>
                  <a:pt x="10660" y="3174"/>
                </a:lnTo>
                <a:lnTo>
                  <a:pt x="10623" y="3106"/>
                </a:lnTo>
                <a:lnTo>
                  <a:pt x="10586" y="3039"/>
                </a:lnTo>
                <a:lnTo>
                  <a:pt x="10549" y="2972"/>
                </a:lnTo>
                <a:lnTo>
                  <a:pt x="10510" y="2906"/>
                </a:lnTo>
                <a:lnTo>
                  <a:pt x="10471" y="2840"/>
                </a:lnTo>
                <a:lnTo>
                  <a:pt x="10431" y="2775"/>
                </a:lnTo>
                <a:lnTo>
                  <a:pt x="10390" y="2711"/>
                </a:lnTo>
                <a:lnTo>
                  <a:pt x="10349" y="2647"/>
                </a:lnTo>
                <a:lnTo>
                  <a:pt x="10307" y="2583"/>
                </a:lnTo>
                <a:lnTo>
                  <a:pt x="10264" y="2520"/>
                </a:lnTo>
                <a:lnTo>
                  <a:pt x="10221" y="2458"/>
                </a:lnTo>
                <a:lnTo>
                  <a:pt x="10177" y="2396"/>
                </a:lnTo>
                <a:lnTo>
                  <a:pt x="10133" y="2336"/>
                </a:lnTo>
                <a:lnTo>
                  <a:pt x="10088" y="2275"/>
                </a:lnTo>
                <a:lnTo>
                  <a:pt x="10042" y="2215"/>
                </a:lnTo>
                <a:lnTo>
                  <a:pt x="9996" y="2156"/>
                </a:lnTo>
                <a:lnTo>
                  <a:pt x="9949" y="2097"/>
                </a:lnTo>
                <a:lnTo>
                  <a:pt x="9901" y="2040"/>
                </a:lnTo>
                <a:lnTo>
                  <a:pt x="9853" y="1983"/>
                </a:lnTo>
                <a:lnTo>
                  <a:pt x="9804" y="1926"/>
                </a:lnTo>
                <a:lnTo>
                  <a:pt x="9755" y="1870"/>
                </a:lnTo>
                <a:lnTo>
                  <a:pt x="9705" y="1815"/>
                </a:lnTo>
                <a:lnTo>
                  <a:pt x="9654" y="1761"/>
                </a:lnTo>
                <a:lnTo>
                  <a:pt x="9603" y="1706"/>
                </a:lnTo>
                <a:lnTo>
                  <a:pt x="9551" y="1654"/>
                </a:lnTo>
                <a:lnTo>
                  <a:pt x="9499" y="1601"/>
                </a:lnTo>
                <a:lnTo>
                  <a:pt x="9446" y="1550"/>
                </a:lnTo>
                <a:lnTo>
                  <a:pt x="9393" y="1499"/>
                </a:lnTo>
                <a:lnTo>
                  <a:pt x="9339" y="1449"/>
                </a:lnTo>
                <a:lnTo>
                  <a:pt x="9284" y="1400"/>
                </a:lnTo>
                <a:lnTo>
                  <a:pt x="9230" y="1351"/>
                </a:lnTo>
                <a:lnTo>
                  <a:pt x="9174" y="1303"/>
                </a:lnTo>
                <a:lnTo>
                  <a:pt x="9118" y="1256"/>
                </a:lnTo>
                <a:lnTo>
                  <a:pt x="9062" y="1209"/>
                </a:lnTo>
                <a:lnTo>
                  <a:pt x="9005" y="1164"/>
                </a:lnTo>
                <a:lnTo>
                  <a:pt x="8947" y="1119"/>
                </a:lnTo>
                <a:lnTo>
                  <a:pt x="8890" y="1075"/>
                </a:lnTo>
                <a:lnTo>
                  <a:pt x="8831" y="1032"/>
                </a:lnTo>
                <a:lnTo>
                  <a:pt x="8772" y="990"/>
                </a:lnTo>
                <a:lnTo>
                  <a:pt x="8713" y="948"/>
                </a:lnTo>
                <a:lnTo>
                  <a:pt x="8654" y="907"/>
                </a:lnTo>
                <a:lnTo>
                  <a:pt x="8594" y="867"/>
                </a:lnTo>
                <a:lnTo>
                  <a:pt x="8533" y="828"/>
                </a:lnTo>
                <a:lnTo>
                  <a:pt x="8472" y="791"/>
                </a:lnTo>
                <a:lnTo>
                  <a:pt x="8411" y="753"/>
                </a:lnTo>
                <a:lnTo>
                  <a:pt x="8349" y="716"/>
                </a:lnTo>
                <a:lnTo>
                  <a:pt x="8287" y="681"/>
                </a:lnTo>
                <a:lnTo>
                  <a:pt x="8225" y="647"/>
                </a:lnTo>
                <a:lnTo>
                  <a:pt x="8162" y="612"/>
                </a:lnTo>
                <a:lnTo>
                  <a:pt x="8099" y="579"/>
                </a:lnTo>
                <a:lnTo>
                  <a:pt x="8035" y="547"/>
                </a:lnTo>
                <a:lnTo>
                  <a:pt x="7971" y="515"/>
                </a:lnTo>
                <a:lnTo>
                  <a:pt x="7907" y="486"/>
                </a:lnTo>
                <a:lnTo>
                  <a:pt x="7843" y="456"/>
                </a:lnTo>
                <a:lnTo>
                  <a:pt x="7778" y="427"/>
                </a:lnTo>
                <a:lnTo>
                  <a:pt x="7713" y="400"/>
                </a:lnTo>
                <a:lnTo>
                  <a:pt x="7647" y="372"/>
                </a:lnTo>
                <a:lnTo>
                  <a:pt x="7582" y="347"/>
                </a:lnTo>
                <a:lnTo>
                  <a:pt x="7516" y="322"/>
                </a:lnTo>
                <a:lnTo>
                  <a:pt x="7450" y="298"/>
                </a:lnTo>
                <a:lnTo>
                  <a:pt x="7383" y="274"/>
                </a:lnTo>
                <a:lnTo>
                  <a:pt x="7316" y="252"/>
                </a:lnTo>
                <a:lnTo>
                  <a:pt x="7250" y="231"/>
                </a:lnTo>
                <a:lnTo>
                  <a:pt x="7182" y="210"/>
                </a:lnTo>
                <a:lnTo>
                  <a:pt x="7115" y="191"/>
                </a:lnTo>
                <a:lnTo>
                  <a:pt x="7048" y="172"/>
                </a:lnTo>
                <a:lnTo>
                  <a:pt x="6980" y="155"/>
                </a:lnTo>
                <a:lnTo>
                  <a:pt x="6912" y="138"/>
                </a:lnTo>
                <a:lnTo>
                  <a:pt x="6844" y="122"/>
                </a:lnTo>
                <a:lnTo>
                  <a:pt x="6776" y="107"/>
                </a:lnTo>
                <a:lnTo>
                  <a:pt x="6707" y="94"/>
                </a:lnTo>
                <a:lnTo>
                  <a:pt x="6639" y="81"/>
                </a:lnTo>
                <a:lnTo>
                  <a:pt x="6570" y="68"/>
                </a:lnTo>
                <a:lnTo>
                  <a:pt x="6501" y="58"/>
                </a:lnTo>
                <a:lnTo>
                  <a:pt x="6432" y="48"/>
                </a:lnTo>
                <a:lnTo>
                  <a:pt x="6363" y="39"/>
                </a:lnTo>
                <a:lnTo>
                  <a:pt x="6294" y="31"/>
                </a:lnTo>
                <a:lnTo>
                  <a:pt x="6225" y="24"/>
                </a:lnTo>
                <a:lnTo>
                  <a:pt x="6156" y="17"/>
                </a:lnTo>
                <a:lnTo>
                  <a:pt x="6087" y="12"/>
                </a:lnTo>
                <a:lnTo>
                  <a:pt x="6017" y="8"/>
                </a:lnTo>
                <a:lnTo>
                  <a:pt x="5948" y="4"/>
                </a:lnTo>
                <a:lnTo>
                  <a:pt x="5878" y="2"/>
                </a:lnTo>
                <a:lnTo>
                  <a:pt x="5809" y="0"/>
                </a:lnTo>
                <a:lnTo>
                  <a:pt x="5740" y="0"/>
                </a:lnTo>
                <a:lnTo>
                  <a:pt x="5669" y="0"/>
                </a:lnTo>
                <a:lnTo>
                  <a:pt x="5600" y="2"/>
                </a:lnTo>
                <a:lnTo>
                  <a:pt x="5530" y="4"/>
                </a:lnTo>
                <a:lnTo>
                  <a:pt x="5461" y="8"/>
                </a:lnTo>
                <a:lnTo>
                  <a:pt x="5391" y="12"/>
                </a:lnTo>
                <a:lnTo>
                  <a:pt x="5322" y="17"/>
                </a:lnTo>
                <a:lnTo>
                  <a:pt x="5253" y="24"/>
                </a:lnTo>
                <a:lnTo>
                  <a:pt x="5184" y="31"/>
                </a:lnTo>
                <a:lnTo>
                  <a:pt x="5115" y="39"/>
                </a:lnTo>
                <a:lnTo>
                  <a:pt x="5046" y="48"/>
                </a:lnTo>
                <a:lnTo>
                  <a:pt x="4977" y="58"/>
                </a:lnTo>
                <a:lnTo>
                  <a:pt x="4908" y="68"/>
                </a:lnTo>
                <a:lnTo>
                  <a:pt x="4839" y="81"/>
                </a:lnTo>
                <a:lnTo>
                  <a:pt x="4771" y="94"/>
                </a:lnTo>
                <a:lnTo>
                  <a:pt x="4702" y="107"/>
                </a:lnTo>
                <a:lnTo>
                  <a:pt x="4634" y="122"/>
                </a:lnTo>
                <a:lnTo>
                  <a:pt x="4566" y="138"/>
                </a:lnTo>
                <a:lnTo>
                  <a:pt x="4498" y="155"/>
                </a:lnTo>
                <a:lnTo>
                  <a:pt x="4430" y="172"/>
                </a:lnTo>
                <a:lnTo>
                  <a:pt x="4363" y="191"/>
                </a:lnTo>
                <a:lnTo>
                  <a:pt x="4296" y="210"/>
                </a:lnTo>
                <a:lnTo>
                  <a:pt x="4228" y="231"/>
                </a:lnTo>
                <a:lnTo>
                  <a:pt x="4162" y="252"/>
                </a:lnTo>
                <a:lnTo>
                  <a:pt x="4095" y="274"/>
                </a:lnTo>
                <a:lnTo>
                  <a:pt x="4028" y="298"/>
                </a:lnTo>
                <a:lnTo>
                  <a:pt x="3962" y="322"/>
                </a:lnTo>
                <a:lnTo>
                  <a:pt x="3896" y="347"/>
                </a:lnTo>
                <a:lnTo>
                  <a:pt x="3831" y="372"/>
                </a:lnTo>
                <a:lnTo>
                  <a:pt x="3765" y="400"/>
                </a:lnTo>
                <a:lnTo>
                  <a:pt x="3700" y="427"/>
                </a:lnTo>
                <a:lnTo>
                  <a:pt x="3635" y="456"/>
                </a:lnTo>
                <a:lnTo>
                  <a:pt x="3571" y="486"/>
                </a:lnTo>
                <a:lnTo>
                  <a:pt x="3507" y="515"/>
                </a:lnTo>
                <a:lnTo>
                  <a:pt x="3443" y="547"/>
                </a:lnTo>
                <a:lnTo>
                  <a:pt x="3379" y="579"/>
                </a:lnTo>
                <a:lnTo>
                  <a:pt x="3316" y="612"/>
                </a:lnTo>
                <a:lnTo>
                  <a:pt x="3253" y="647"/>
                </a:lnTo>
                <a:lnTo>
                  <a:pt x="3191" y="681"/>
                </a:lnTo>
                <a:lnTo>
                  <a:pt x="3129" y="716"/>
                </a:lnTo>
                <a:lnTo>
                  <a:pt x="3067" y="753"/>
                </a:lnTo>
                <a:lnTo>
                  <a:pt x="3006" y="791"/>
                </a:lnTo>
                <a:lnTo>
                  <a:pt x="2945" y="828"/>
                </a:lnTo>
                <a:lnTo>
                  <a:pt x="2885" y="867"/>
                </a:lnTo>
                <a:lnTo>
                  <a:pt x="2824" y="907"/>
                </a:lnTo>
                <a:lnTo>
                  <a:pt x="2765" y="948"/>
                </a:lnTo>
                <a:lnTo>
                  <a:pt x="2706" y="990"/>
                </a:lnTo>
                <a:lnTo>
                  <a:pt x="2647" y="1032"/>
                </a:lnTo>
                <a:lnTo>
                  <a:pt x="2588" y="1075"/>
                </a:lnTo>
                <a:lnTo>
                  <a:pt x="2531" y="1119"/>
                </a:lnTo>
                <a:lnTo>
                  <a:pt x="2473" y="1164"/>
                </a:lnTo>
                <a:lnTo>
                  <a:pt x="2416" y="1209"/>
                </a:lnTo>
                <a:lnTo>
                  <a:pt x="2360" y="1256"/>
                </a:lnTo>
                <a:lnTo>
                  <a:pt x="2304" y="1303"/>
                </a:lnTo>
                <a:lnTo>
                  <a:pt x="2248" y="1351"/>
                </a:lnTo>
                <a:lnTo>
                  <a:pt x="2194" y="1400"/>
                </a:lnTo>
                <a:lnTo>
                  <a:pt x="2139" y="1449"/>
                </a:lnTo>
                <a:lnTo>
                  <a:pt x="2085" y="1499"/>
                </a:lnTo>
                <a:lnTo>
                  <a:pt x="2032" y="1550"/>
                </a:lnTo>
                <a:lnTo>
                  <a:pt x="1979" y="1601"/>
                </a:lnTo>
                <a:lnTo>
                  <a:pt x="1927" y="1654"/>
                </a:lnTo>
                <a:lnTo>
                  <a:pt x="1875" y="1706"/>
                </a:lnTo>
                <a:lnTo>
                  <a:pt x="1824" y="1761"/>
                </a:lnTo>
                <a:lnTo>
                  <a:pt x="1773" y="1815"/>
                </a:lnTo>
                <a:lnTo>
                  <a:pt x="1723" y="1870"/>
                </a:lnTo>
                <a:lnTo>
                  <a:pt x="1674" y="1926"/>
                </a:lnTo>
                <a:lnTo>
                  <a:pt x="1625" y="1983"/>
                </a:lnTo>
                <a:lnTo>
                  <a:pt x="1577" y="2040"/>
                </a:lnTo>
                <a:lnTo>
                  <a:pt x="1529" y="2097"/>
                </a:lnTo>
                <a:lnTo>
                  <a:pt x="1482" y="2156"/>
                </a:lnTo>
                <a:lnTo>
                  <a:pt x="1436" y="2215"/>
                </a:lnTo>
                <a:lnTo>
                  <a:pt x="1390" y="2275"/>
                </a:lnTo>
                <a:lnTo>
                  <a:pt x="1345" y="2336"/>
                </a:lnTo>
                <a:lnTo>
                  <a:pt x="1301" y="2396"/>
                </a:lnTo>
                <a:lnTo>
                  <a:pt x="1257" y="2458"/>
                </a:lnTo>
                <a:lnTo>
                  <a:pt x="1214" y="2520"/>
                </a:lnTo>
                <a:lnTo>
                  <a:pt x="1171" y="2583"/>
                </a:lnTo>
                <a:lnTo>
                  <a:pt x="1129" y="2647"/>
                </a:lnTo>
                <a:lnTo>
                  <a:pt x="1088" y="2711"/>
                </a:lnTo>
                <a:lnTo>
                  <a:pt x="1047" y="2775"/>
                </a:lnTo>
                <a:lnTo>
                  <a:pt x="1007" y="2840"/>
                </a:lnTo>
                <a:lnTo>
                  <a:pt x="968" y="2906"/>
                </a:lnTo>
                <a:lnTo>
                  <a:pt x="929" y="2972"/>
                </a:lnTo>
                <a:lnTo>
                  <a:pt x="892" y="3039"/>
                </a:lnTo>
                <a:lnTo>
                  <a:pt x="855" y="3106"/>
                </a:lnTo>
                <a:lnTo>
                  <a:pt x="818" y="3174"/>
                </a:lnTo>
                <a:lnTo>
                  <a:pt x="783" y="3242"/>
                </a:lnTo>
                <a:lnTo>
                  <a:pt x="748" y="3311"/>
                </a:lnTo>
                <a:lnTo>
                  <a:pt x="714" y="3380"/>
                </a:lnTo>
                <a:lnTo>
                  <a:pt x="680" y="3450"/>
                </a:lnTo>
                <a:lnTo>
                  <a:pt x="648" y="3520"/>
                </a:lnTo>
                <a:lnTo>
                  <a:pt x="616" y="3591"/>
                </a:lnTo>
                <a:lnTo>
                  <a:pt x="585" y="3662"/>
                </a:lnTo>
                <a:lnTo>
                  <a:pt x="554" y="3732"/>
                </a:lnTo>
                <a:lnTo>
                  <a:pt x="525" y="3804"/>
                </a:lnTo>
                <a:lnTo>
                  <a:pt x="496" y="3876"/>
                </a:lnTo>
                <a:lnTo>
                  <a:pt x="468" y="3950"/>
                </a:lnTo>
                <a:lnTo>
                  <a:pt x="440" y="4023"/>
                </a:lnTo>
                <a:lnTo>
                  <a:pt x="414" y="4096"/>
                </a:lnTo>
                <a:lnTo>
                  <a:pt x="388" y="4170"/>
                </a:lnTo>
                <a:lnTo>
                  <a:pt x="363" y="4243"/>
                </a:lnTo>
                <a:lnTo>
                  <a:pt x="339" y="4319"/>
                </a:lnTo>
                <a:lnTo>
                  <a:pt x="315" y="4393"/>
                </a:lnTo>
                <a:lnTo>
                  <a:pt x="293" y="4468"/>
                </a:lnTo>
                <a:lnTo>
                  <a:pt x="271" y="4544"/>
                </a:lnTo>
                <a:lnTo>
                  <a:pt x="250" y="4619"/>
                </a:lnTo>
                <a:lnTo>
                  <a:pt x="229" y="4696"/>
                </a:lnTo>
                <a:lnTo>
                  <a:pt x="210" y="4771"/>
                </a:lnTo>
                <a:lnTo>
                  <a:pt x="191" y="4848"/>
                </a:lnTo>
                <a:lnTo>
                  <a:pt x="173" y="4924"/>
                </a:lnTo>
                <a:lnTo>
                  <a:pt x="156" y="5002"/>
                </a:lnTo>
                <a:lnTo>
                  <a:pt x="140" y="5079"/>
                </a:lnTo>
                <a:lnTo>
                  <a:pt x="125" y="5156"/>
                </a:lnTo>
                <a:lnTo>
                  <a:pt x="110" y="5234"/>
                </a:lnTo>
                <a:lnTo>
                  <a:pt x="96" y="5312"/>
                </a:lnTo>
                <a:lnTo>
                  <a:pt x="84" y="5391"/>
                </a:lnTo>
                <a:lnTo>
                  <a:pt x="71" y="5468"/>
                </a:lnTo>
                <a:lnTo>
                  <a:pt x="60" y="5547"/>
                </a:lnTo>
                <a:lnTo>
                  <a:pt x="50" y="5625"/>
                </a:lnTo>
                <a:lnTo>
                  <a:pt x="40" y="5704"/>
                </a:lnTo>
                <a:lnTo>
                  <a:pt x="31" y="5783"/>
                </a:lnTo>
                <a:lnTo>
                  <a:pt x="23" y="5862"/>
                </a:lnTo>
                <a:lnTo>
                  <a:pt x="16" y="5940"/>
                </a:lnTo>
                <a:lnTo>
                  <a:pt x="10" y="6020"/>
                </a:lnTo>
                <a:lnTo>
                  <a:pt x="4" y="6099"/>
                </a:lnTo>
                <a:lnTo>
                  <a:pt x="0" y="6178"/>
                </a:lnTo>
                <a:lnTo>
                  <a:pt x="1" y="6178"/>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18" name="Freeform 122"/>
          <p:cNvSpPr>
            <a:spLocks/>
          </p:cNvSpPr>
          <p:nvPr/>
        </p:nvSpPr>
        <p:spPr bwMode="auto">
          <a:xfrm>
            <a:off x="2652713" y="4206875"/>
            <a:ext cx="3476625" cy="1849438"/>
          </a:xfrm>
          <a:custGeom>
            <a:avLst/>
            <a:gdLst/>
            <a:ahLst/>
            <a:cxnLst>
              <a:cxn ang="0">
                <a:pos x="1" y="318"/>
              </a:cxn>
              <a:cxn ang="0">
                <a:pos x="7" y="716"/>
              </a:cxn>
              <a:cxn ang="0">
                <a:pos x="34" y="1111"/>
              </a:cxn>
              <a:cxn ang="0">
                <a:pos x="82" y="1504"/>
              </a:cxn>
              <a:cxn ang="0">
                <a:pos x="151" y="1894"/>
              </a:cxn>
              <a:cxn ang="0">
                <a:pos x="240" y="2278"/>
              </a:cxn>
              <a:cxn ang="0">
                <a:pos x="350" y="2655"/>
              </a:cxn>
              <a:cxn ang="0">
                <a:pos x="479" y="3024"/>
              </a:cxn>
              <a:cxn ang="0">
                <a:pos x="627" y="3383"/>
              </a:cxn>
              <a:cxn ang="0">
                <a:pos x="794" y="3732"/>
              </a:cxn>
              <a:cxn ang="0">
                <a:pos x="979" y="4068"/>
              </a:cxn>
              <a:cxn ang="0">
                <a:pos x="1182" y="4390"/>
              </a:cxn>
              <a:cxn ang="0">
                <a:pos x="1401" y="4698"/>
              </a:cxn>
              <a:cxn ang="0">
                <a:pos x="1636" y="4991"/>
              </a:cxn>
              <a:cxn ang="0">
                <a:pos x="1886" y="5266"/>
              </a:cxn>
              <a:cxn ang="0">
                <a:pos x="2150" y="5525"/>
              </a:cxn>
              <a:cxn ang="0">
                <a:pos x="2427" y="5764"/>
              </a:cxn>
              <a:cxn ang="0">
                <a:pos x="2717" y="5983"/>
              </a:cxn>
              <a:cxn ang="0">
                <a:pos x="3017" y="6183"/>
              </a:cxn>
              <a:cxn ang="0">
                <a:pos x="3327" y="6361"/>
              </a:cxn>
              <a:cxn ang="0">
                <a:pos x="3646" y="6518"/>
              </a:cxn>
              <a:cxn ang="0">
                <a:pos x="3973" y="6652"/>
              </a:cxn>
              <a:cxn ang="0">
                <a:pos x="4307" y="6762"/>
              </a:cxn>
              <a:cxn ang="0">
                <a:pos x="4645" y="6850"/>
              </a:cxn>
              <a:cxn ang="0">
                <a:pos x="4988" y="6916"/>
              </a:cxn>
              <a:cxn ang="0">
                <a:pos x="5333" y="6956"/>
              </a:cxn>
              <a:cxn ang="0">
                <a:pos x="5680" y="6973"/>
              </a:cxn>
              <a:cxn ang="0">
                <a:pos x="6028" y="6966"/>
              </a:cxn>
              <a:cxn ang="0">
                <a:pos x="6374" y="6934"/>
              </a:cxn>
              <a:cxn ang="0">
                <a:pos x="6718" y="6879"/>
              </a:cxn>
              <a:cxn ang="0">
                <a:pos x="7059" y="6800"/>
              </a:cxn>
              <a:cxn ang="0">
                <a:pos x="7394" y="6698"/>
              </a:cxn>
              <a:cxn ang="0">
                <a:pos x="7724" y="6574"/>
              </a:cxn>
              <a:cxn ang="0">
                <a:pos x="8046" y="6426"/>
              </a:cxn>
              <a:cxn ang="0">
                <a:pos x="8360" y="6256"/>
              </a:cxn>
              <a:cxn ang="0">
                <a:pos x="8665" y="6065"/>
              </a:cxn>
              <a:cxn ang="0">
                <a:pos x="8958" y="5854"/>
              </a:cxn>
              <a:cxn ang="0">
                <a:pos x="9241" y="5623"/>
              </a:cxn>
              <a:cxn ang="0">
                <a:pos x="9510" y="5372"/>
              </a:cxn>
              <a:cxn ang="0">
                <a:pos x="9766" y="5103"/>
              </a:cxn>
              <a:cxn ang="0">
                <a:pos x="10007" y="4817"/>
              </a:cxn>
              <a:cxn ang="0">
                <a:pos x="10232" y="4516"/>
              </a:cxn>
              <a:cxn ang="0">
                <a:pos x="10442" y="4198"/>
              </a:cxn>
              <a:cxn ang="0">
                <a:pos x="10634" y="3868"/>
              </a:cxn>
              <a:cxn ang="0">
                <a:pos x="10809" y="3524"/>
              </a:cxn>
              <a:cxn ang="0">
                <a:pos x="10964" y="3168"/>
              </a:cxn>
              <a:cxn ang="0">
                <a:pos x="11101" y="2804"/>
              </a:cxn>
              <a:cxn ang="0">
                <a:pos x="11218" y="2430"/>
              </a:cxn>
              <a:cxn ang="0">
                <a:pos x="11316" y="2048"/>
              </a:cxn>
              <a:cxn ang="0">
                <a:pos x="11393" y="1661"/>
              </a:cxn>
              <a:cxn ang="0">
                <a:pos x="11449" y="1269"/>
              </a:cxn>
            </a:cxnLst>
            <a:rect l="0" t="0" r="r" b="b"/>
            <a:pathLst>
              <a:path w="11459" h="6973">
                <a:moveTo>
                  <a:pt x="11" y="0"/>
                </a:moveTo>
                <a:lnTo>
                  <a:pt x="7" y="80"/>
                </a:lnTo>
                <a:lnTo>
                  <a:pt x="4" y="159"/>
                </a:lnTo>
                <a:lnTo>
                  <a:pt x="2" y="239"/>
                </a:lnTo>
                <a:lnTo>
                  <a:pt x="1" y="318"/>
                </a:lnTo>
                <a:lnTo>
                  <a:pt x="0" y="398"/>
                </a:lnTo>
                <a:lnTo>
                  <a:pt x="1" y="477"/>
                </a:lnTo>
                <a:lnTo>
                  <a:pt x="2" y="557"/>
                </a:lnTo>
                <a:lnTo>
                  <a:pt x="4" y="636"/>
                </a:lnTo>
                <a:lnTo>
                  <a:pt x="7" y="716"/>
                </a:lnTo>
                <a:lnTo>
                  <a:pt x="11" y="794"/>
                </a:lnTo>
                <a:lnTo>
                  <a:pt x="15" y="874"/>
                </a:lnTo>
                <a:lnTo>
                  <a:pt x="21" y="953"/>
                </a:lnTo>
                <a:lnTo>
                  <a:pt x="27" y="1032"/>
                </a:lnTo>
                <a:lnTo>
                  <a:pt x="34" y="1111"/>
                </a:lnTo>
                <a:lnTo>
                  <a:pt x="42" y="1190"/>
                </a:lnTo>
                <a:lnTo>
                  <a:pt x="51" y="1269"/>
                </a:lnTo>
                <a:lnTo>
                  <a:pt x="61" y="1348"/>
                </a:lnTo>
                <a:lnTo>
                  <a:pt x="71" y="1426"/>
                </a:lnTo>
                <a:lnTo>
                  <a:pt x="82" y="1504"/>
                </a:lnTo>
                <a:lnTo>
                  <a:pt x="95" y="1583"/>
                </a:lnTo>
                <a:lnTo>
                  <a:pt x="107" y="1661"/>
                </a:lnTo>
                <a:lnTo>
                  <a:pt x="121" y="1738"/>
                </a:lnTo>
                <a:lnTo>
                  <a:pt x="136" y="1816"/>
                </a:lnTo>
                <a:lnTo>
                  <a:pt x="151" y="1894"/>
                </a:lnTo>
                <a:lnTo>
                  <a:pt x="167" y="1972"/>
                </a:lnTo>
                <a:lnTo>
                  <a:pt x="184" y="2048"/>
                </a:lnTo>
                <a:lnTo>
                  <a:pt x="202" y="2125"/>
                </a:lnTo>
                <a:lnTo>
                  <a:pt x="221" y="2201"/>
                </a:lnTo>
                <a:lnTo>
                  <a:pt x="240" y="2278"/>
                </a:lnTo>
                <a:lnTo>
                  <a:pt x="261" y="2354"/>
                </a:lnTo>
                <a:lnTo>
                  <a:pt x="282" y="2430"/>
                </a:lnTo>
                <a:lnTo>
                  <a:pt x="304" y="2505"/>
                </a:lnTo>
                <a:lnTo>
                  <a:pt x="326" y="2580"/>
                </a:lnTo>
                <a:lnTo>
                  <a:pt x="350" y="2655"/>
                </a:lnTo>
                <a:lnTo>
                  <a:pt x="374" y="2729"/>
                </a:lnTo>
                <a:lnTo>
                  <a:pt x="399" y="2804"/>
                </a:lnTo>
                <a:lnTo>
                  <a:pt x="425" y="2877"/>
                </a:lnTo>
                <a:lnTo>
                  <a:pt x="451" y="2951"/>
                </a:lnTo>
                <a:lnTo>
                  <a:pt x="479" y="3024"/>
                </a:lnTo>
                <a:lnTo>
                  <a:pt x="507" y="3096"/>
                </a:lnTo>
                <a:lnTo>
                  <a:pt x="536" y="3168"/>
                </a:lnTo>
                <a:lnTo>
                  <a:pt x="565" y="3240"/>
                </a:lnTo>
                <a:lnTo>
                  <a:pt x="596" y="3312"/>
                </a:lnTo>
                <a:lnTo>
                  <a:pt x="627" y="3383"/>
                </a:lnTo>
                <a:lnTo>
                  <a:pt x="659" y="3454"/>
                </a:lnTo>
                <a:lnTo>
                  <a:pt x="691" y="3524"/>
                </a:lnTo>
                <a:lnTo>
                  <a:pt x="725" y="3593"/>
                </a:lnTo>
                <a:lnTo>
                  <a:pt x="759" y="3663"/>
                </a:lnTo>
                <a:lnTo>
                  <a:pt x="794" y="3732"/>
                </a:lnTo>
                <a:lnTo>
                  <a:pt x="829" y="3799"/>
                </a:lnTo>
                <a:lnTo>
                  <a:pt x="866" y="3868"/>
                </a:lnTo>
                <a:lnTo>
                  <a:pt x="903" y="3934"/>
                </a:lnTo>
                <a:lnTo>
                  <a:pt x="940" y="4001"/>
                </a:lnTo>
                <a:lnTo>
                  <a:pt x="979" y="4068"/>
                </a:lnTo>
                <a:lnTo>
                  <a:pt x="1018" y="4133"/>
                </a:lnTo>
                <a:lnTo>
                  <a:pt x="1058" y="4198"/>
                </a:lnTo>
                <a:lnTo>
                  <a:pt x="1099" y="4263"/>
                </a:lnTo>
                <a:lnTo>
                  <a:pt x="1140" y="4327"/>
                </a:lnTo>
                <a:lnTo>
                  <a:pt x="1182" y="4390"/>
                </a:lnTo>
                <a:lnTo>
                  <a:pt x="1225" y="4453"/>
                </a:lnTo>
                <a:lnTo>
                  <a:pt x="1268" y="4516"/>
                </a:lnTo>
                <a:lnTo>
                  <a:pt x="1312" y="4577"/>
                </a:lnTo>
                <a:lnTo>
                  <a:pt x="1356" y="4638"/>
                </a:lnTo>
                <a:lnTo>
                  <a:pt x="1401" y="4698"/>
                </a:lnTo>
                <a:lnTo>
                  <a:pt x="1447" y="4758"/>
                </a:lnTo>
                <a:lnTo>
                  <a:pt x="1493" y="4817"/>
                </a:lnTo>
                <a:lnTo>
                  <a:pt x="1540" y="4876"/>
                </a:lnTo>
                <a:lnTo>
                  <a:pt x="1588" y="4934"/>
                </a:lnTo>
                <a:lnTo>
                  <a:pt x="1636" y="4991"/>
                </a:lnTo>
                <a:lnTo>
                  <a:pt x="1685" y="5047"/>
                </a:lnTo>
                <a:lnTo>
                  <a:pt x="1734" y="5103"/>
                </a:lnTo>
                <a:lnTo>
                  <a:pt x="1784" y="5158"/>
                </a:lnTo>
                <a:lnTo>
                  <a:pt x="1835" y="5213"/>
                </a:lnTo>
                <a:lnTo>
                  <a:pt x="1886" y="5266"/>
                </a:lnTo>
                <a:lnTo>
                  <a:pt x="1938" y="5319"/>
                </a:lnTo>
                <a:lnTo>
                  <a:pt x="1990" y="5372"/>
                </a:lnTo>
                <a:lnTo>
                  <a:pt x="2043" y="5423"/>
                </a:lnTo>
                <a:lnTo>
                  <a:pt x="2096" y="5474"/>
                </a:lnTo>
                <a:lnTo>
                  <a:pt x="2150" y="5525"/>
                </a:lnTo>
                <a:lnTo>
                  <a:pt x="2205" y="5574"/>
                </a:lnTo>
                <a:lnTo>
                  <a:pt x="2259" y="5623"/>
                </a:lnTo>
                <a:lnTo>
                  <a:pt x="2315" y="5670"/>
                </a:lnTo>
                <a:lnTo>
                  <a:pt x="2371" y="5718"/>
                </a:lnTo>
                <a:lnTo>
                  <a:pt x="2427" y="5764"/>
                </a:lnTo>
                <a:lnTo>
                  <a:pt x="2484" y="5809"/>
                </a:lnTo>
                <a:lnTo>
                  <a:pt x="2542" y="5854"/>
                </a:lnTo>
                <a:lnTo>
                  <a:pt x="2599" y="5898"/>
                </a:lnTo>
                <a:lnTo>
                  <a:pt x="2658" y="5941"/>
                </a:lnTo>
                <a:lnTo>
                  <a:pt x="2717" y="5983"/>
                </a:lnTo>
                <a:lnTo>
                  <a:pt x="2776" y="6025"/>
                </a:lnTo>
                <a:lnTo>
                  <a:pt x="2835" y="6065"/>
                </a:lnTo>
                <a:lnTo>
                  <a:pt x="2896" y="6105"/>
                </a:lnTo>
                <a:lnTo>
                  <a:pt x="2956" y="6144"/>
                </a:lnTo>
                <a:lnTo>
                  <a:pt x="3017" y="6183"/>
                </a:lnTo>
                <a:lnTo>
                  <a:pt x="3078" y="6220"/>
                </a:lnTo>
                <a:lnTo>
                  <a:pt x="3140" y="6256"/>
                </a:lnTo>
                <a:lnTo>
                  <a:pt x="3202" y="6293"/>
                </a:lnTo>
                <a:lnTo>
                  <a:pt x="3264" y="6327"/>
                </a:lnTo>
                <a:lnTo>
                  <a:pt x="3327" y="6361"/>
                </a:lnTo>
                <a:lnTo>
                  <a:pt x="3390" y="6394"/>
                </a:lnTo>
                <a:lnTo>
                  <a:pt x="3454" y="6426"/>
                </a:lnTo>
                <a:lnTo>
                  <a:pt x="3518" y="6457"/>
                </a:lnTo>
                <a:lnTo>
                  <a:pt x="3582" y="6488"/>
                </a:lnTo>
                <a:lnTo>
                  <a:pt x="3646" y="6518"/>
                </a:lnTo>
                <a:lnTo>
                  <a:pt x="3711" y="6546"/>
                </a:lnTo>
                <a:lnTo>
                  <a:pt x="3776" y="6574"/>
                </a:lnTo>
                <a:lnTo>
                  <a:pt x="3842" y="6600"/>
                </a:lnTo>
                <a:lnTo>
                  <a:pt x="3907" y="6626"/>
                </a:lnTo>
                <a:lnTo>
                  <a:pt x="3973" y="6652"/>
                </a:lnTo>
                <a:lnTo>
                  <a:pt x="4039" y="6676"/>
                </a:lnTo>
                <a:lnTo>
                  <a:pt x="4106" y="6698"/>
                </a:lnTo>
                <a:lnTo>
                  <a:pt x="4173" y="6721"/>
                </a:lnTo>
                <a:lnTo>
                  <a:pt x="4239" y="6742"/>
                </a:lnTo>
                <a:lnTo>
                  <a:pt x="4307" y="6762"/>
                </a:lnTo>
                <a:lnTo>
                  <a:pt x="4374" y="6782"/>
                </a:lnTo>
                <a:lnTo>
                  <a:pt x="4441" y="6800"/>
                </a:lnTo>
                <a:lnTo>
                  <a:pt x="4509" y="6818"/>
                </a:lnTo>
                <a:lnTo>
                  <a:pt x="4577" y="6834"/>
                </a:lnTo>
                <a:lnTo>
                  <a:pt x="4645" y="6850"/>
                </a:lnTo>
                <a:lnTo>
                  <a:pt x="4713" y="6865"/>
                </a:lnTo>
                <a:lnTo>
                  <a:pt x="4782" y="6879"/>
                </a:lnTo>
                <a:lnTo>
                  <a:pt x="4850" y="6893"/>
                </a:lnTo>
                <a:lnTo>
                  <a:pt x="4919" y="6904"/>
                </a:lnTo>
                <a:lnTo>
                  <a:pt x="4988" y="6916"/>
                </a:lnTo>
                <a:lnTo>
                  <a:pt x="5057" y="6926"/>
                </a:lnTo>
                <a:lnTo>
                  <a:pt x="5126" y="6934"/>
                </a:lnTo>
                <a:lnTo>
                  <a:pt x="5195" y="6943"/>
                </a:lnTo>
                <a:lnTo>
                  <a:pt x="5264" y="6950"/>
                </a:lnTo>
                <a:lnTo>
                  <a:pt x="5333" y="6956"/>
                </a:lnTo>
                <a:lnTo>
                  <a:pt x="5402" y="6961"/>
                </a:lnTo>
                <a:lnTo>
                  <a:pt x="5472" y="6966"/>
                </a:lnTo>
                <a:lnTo>
                  <a:pt x="5541" y="6969"/>
                </a:lnTo>
                <a:lnTo>
                  <a:pt x="5611" y="6972"/>
                </a:lnTo>
                <a:lnTo>
                  <a:pt x="5680" y="6973"/>
                </a:lnTo>
                <a:lnTo>
                  <a:pt x="5751" y="6973"/>
                </a:lnTo>
                <a:lnTo>
                  <a:pt x="5820" y="6973"/>
                </a:lnTo>
                <a:lnTo>
                  <a:pt x="5889" y="6972"/>
                </a:lnTo>
                <a:lnTo>
                  <a:pt x="5959" y="6969"/>
                </a:lnTo>
                <a:lnTo>
                  <a:pt x="6028" y="6966"/>
                </a:lnTo>
                <a:lnTo>
                  <a:pt x="6098" y="6961"/>
                </a:lnTo>
                <a:lnTo>
                  <a:pt x="6167" y="6956"/>
                </a:lnTo>
                <a:lnTo>
                  <a:pt x="6236" y="6950"/>
                </a:lnTo>
                <a:lnTo>
                  <a:pt x="6305" y="6943"/>
                </a:lnTo>
                <a:lnTo>
                  <a:pt x="6374" y="6934"/>
                </a:lnTo>
                <a:lnTo>
                  <a:pt x="6443" y="6926"/>
                </a:lnTo>
                <a:lnTo>
                  <a:pt x="6512" y="6916"/>
                </a:lnTo>
                <a:lnTo>
                  <a:pt x="6581" y="6904"/>
                </a:lnTo>
                <a:lnTo>
                  <a:pt x="6650" y="6893"/>
                </a:lnTo>
                <a:lnTo>
                  <a:pt x="6718" y="6879"/>
                </a:lnTo>
                <a:lnTo>
                  <a:pt x="6787" y="6865"/>
                </a:lnTo>
                <a:lnTo>
                  <a:pt x="6855" y="6850"/>
                </a:lnTo>
                <a:lnTo>
                  <a:pt x="6923" y="6834"/>
                </a:lnTo>
                <a:lnTo>
                  <a:pt x="6991" y="6818"/>
                </a:lnTo>
                <a:lnTo>
                  <a:pt x="7059" y="6800"/>
                </a:lnTo>
                <a:lnTo>
                  <a:pt x="7126" y="6782"/>
                </a:lnTo>
                <a:lnTo>
                  <a:pt x="7193" y="6762"/>
                </a:lnTo>
                <a:lnTo>
                  <a:pt x="7261" y="6742"/>
                </a:lnTo>
                <a:lnTo>
                  <a:pt x="7327" y="6721"/>
                </a:lnTo>
                <a:lnTo>
                  <a:pt x="7394" y="6698"/>
                </a:lnTo>
                <a:lnTo>
                  <a:pt x="7461" y="6676"/>
                </a:lnTo>
                <a:lnTo>
                  <a:pt x="7527" y="6652"/>
                </a:lnTo>
                <a:lnTo>
                  <a:pt x="7593" y="6626"/>
                </a:lnTo>
                <a:lnTo>
                  <a:pt x="7658" y="6600"/>
                </a:lnTo>
                <a:lnTo>
                  <a:pt x="7724" y="6574"/>
                </a:lnTo>
                <a:lnTo>
                  <a:pt x="7789" y="6546"/>
                </a:lnTo>
                <a:lnTo>
                  <a:pt x="7854" y="6518"/>
                </a:lnTo>
                <a:lnTo>
                  <a:pt x="7918" y="6488"/>
                </a:lnTo>
                <a:lnTo>
                  <a:pt x="7982" y="6457"/>
                </a:lnTo>
                <a:lnTo>
                  <a:pt x="8046" y="6426"/>
                </a:lnTo>
                <a:lnTo>
                  <a:pt x="8110" y="6394"/>
                </a:lnTo>
                <a:lnTo>
                  <a:pt x="8173" y="6361"/>
                </a:lnTo>
                <a:lnTo>
                  <a:pt x="8236" y="6327"/>
                </a:lnTo>
                <a:lnTo>
                  <a:pt x="8298" y="6293"/>
                </a:lnTo>
                <a:lnTo>
                  <a:pt x="8360" y="6256"/>
                </a:lnTo>
                <a:lnTo>
                  <a:pt x="8422" y="6220"/>
                </a:lnTo>
                <a:lnTo>
                  <a:pt x="8483" y="6183"/>
                </a:lnTo>
                <a:lnTo>
                  <a:pt x="8544" y="6144"/>
                </a:lnTo>
                <a:lnTo>
                  <a:pt x="8605" y="6105"/>
                </a:lnTo>
                <a:lnTo>
                  <a:pt x="8665" y="6065"/>
                </a:lnTo>
                <a:lnTo>
                  <a:pt x="8724" y="6025"/>
                </a:lnTo>
                <a:lnTo>
                  <a:pt x="8783" y="5983"/>
                </a:lnTo>
                <a:lnTo>
                  <a:pt x="8842" y="5941"/>
                </a:lnTo>
                <a:lnTo>
                  <a:pt x="8901" y="5898"/>
                </a:lnTo>
                <a:lnTo>
                  <a:pt x="8958" y="5854"/>
                </a:lnTo>
                <a:lnTo>
                  <a:pt x="9016" y="5809"/>
                </a:lnTo>
                <a:lnTo>
                  <a:pt x="9073" y="5764"/>
                </a:lnTo>
                <a:lnTo>
                  <a:pt x="9129" y="5718"/>
                </a:lnTo>
                <a:lnTo>
                  <a:pt x="9185" y="5670"/>
                </a:lnTo>
                <a:lnTo>
                  <a:pt x="9241" y="5623"/>
                </a:lnTo>
                <a:lnTo>
                  <a:pt x="9295" y="5574"/>
                </a:lnTo>
                <a:lnTo>
                  <a:pt x="9350" y="5525"/>
                </a:lnTo>
                <a:lnTo>
                  <a:pt x="9404" y="5474"/>
                </a:lnTo>
                <a:lnTo>
                  <a:pt x="9457" y="5423"/>
                </a:lnTo>
                <a:lnTo>
                  <a:pt x="9510" y="5372"/>
                </a:lnTo>
                <a:lnTo>
                  <a:pt x="9562" y="5319"/>
                </a:lnTo>
                <a:lnTo>
                  <a:pt x="9614" y="5266"/>
                </a:lnTo>
                <a:lnTo>
                  <a:pt x="9665" y="5213"/>
                </a:lnTo>
                <a:lnTo>
                  <a:pt x="9716" y="5158"/>
                </a:lnTo>
                <a:lnTo>
                  <a:pt x="9766" y="5103"/>
                </a:lnTo>
                <a:lnTo>
                  <a:pt x="9815" y="5047"/>
                </a:lnTo>
                <a:lnTo>
                  <a:pt x="9864" y="4991"/>
                </a:lnTo>
                <a:lnTo>
                  <a:pt x="9912" y="4934"/>
                </a:lnTo>
                <a:lnTo>
                  <a:pt x="9960" y="4876"/>
                </a:lnTo>
                <a:lnTo>
                  <a:pt x="10007" y="4817"/>
                </a:lnTo>
                <a:lnTo>
                  <a:pt x="10053" y="4758"/>
                </a:lnTo>
                <a:lnTo>
                  <a:pt x="10099" y="4698"/>
                </a:lnTo>
                <a:lnTo>
                  <a:pt x="10144" y="4638"/>
                </a:lnTo>
                <a:lnTo>
                  <a:pt x="10188" y="4577"/>
                </a:lnTo>
                <a:lnTo>
                  <a:pt x="10232" y="4516"/>
                </a:lnTo>
                <a:lnTo>
                  <a:pt x="10275" y="4453"/>
                </a:lnTo>
                <a:lnTo>
                  <a:pt x="10318" y="4390"/>
                </a:lnTo>
                <a:lnTo>
                  <a:pt x="10360" y="4327"/>
                </a:lnTo>
                <a:lnTo>
                  <a:pt x="10401" y="4263"/>
                </a:lnTo>
                <a:lnTo>
                  <a:pt x="10442" y="4198"/>
                </a:lnTo>
                <a:lnTo>
                  <a:pt x="10482" y="4133"/>
                </a:lnTo>
                <a:lnTo>
                  <a:pt x="10521" y="4068"/>
                </a:lnTo>
                <a:lnTo>
                  <a:pt x="10560" y="4001"/>
                </a:lnTo>
                <a:lnTo>
                  <a:pt x="10597" y="3934"/>
                </a:lnTo>
                <a:lnTo>
                  <a:pt x="10634" y="3868"/>
                </a:lnTo>
                <a:lnTo>
                  <a:pt x="10671" y="3799"/>
                </a:lnTo>
                <a:lnTo>
                  <a:pt x="10706" y="3732"/>
                </a:lnTo>
                <a:lnTo>
                  <a:pt x="10741" y="3663"/>
                </a:lnTo>
                <a:lnTo>
                  <a:pt x="10775" y="3593"/>
                </a:lnTo>
                <a:lnTo>
                  <a:pt x="10809" y="3524"/>
                </a:lnTo>
                <a:lnTo>
                  <a:pt x="10841" y="3454"/>
                </a:lnTo>
                <a:lnTo>
                  <a:pt x="10873" y="3383"/>
                </a:lnTo>
                <a:lnTo>
                  <a:pt x="10904" y="3312"/>
                </a:lnTo>
                <a:lnTo>
                  <a:pt x="10935" y="3240"/>
                </a:lnTo>
                <a:lnTo>
                  <a:pt x="10964" y="3168"/>
                </a:lnTo>
                <a:lnTo>
                  <a:pt x="10993" y="3096"/>
                </a:lnTo>
                <a:lnTo>
                  <a:pt x="11021" y="3024"/>
                </a:lnTo>
                <a:lnTo>
                  <a:pt x="11049" y="2951"/>
                </a:lnTo>
                <a:lnTo>
                  <a:pt x="11075" y="2877"/>
                </a:lnTo>
                <a:lnTo>
                  <a:pt x="11101" y="2804"/>
                </a:lnTo>
                <a:lnTo>
                  <a:pt x="11126" y="2729"/>
                </a:lnTo>
                <a:lnTo>
                  <a:pt x="11150" y="2655"/>
                </a:lnTo>
                <a:lnTo>
                  <a:pt x="11174" y="2580"/>
                </a:lnTo>
                <a:lnTo>
                  <a:pt x="11196" y="2505"/>
                </a:lnTo>
                <a:lnTo>
                  <a:pt x="11218" y="2430"/>
                </a:lnTo>
                <a:lnTo>
                  <a:pt x="11239" y="2354"/>
                </a:lnTo>
                <a:lnTo>
                  <a:pt x="11260" y="2278"/>
                </a:lnTo>
                <a:lnTo>
                  <a:pt x="11279" y="2201"/>
                </a:lnTo>
                <a:lnTo>
                  <a:pt x="11298" y="2125"/>
                </a:lnTo>
                <a:lnTo>
                  <a:pt x="11316" y="2048"/>
                </a:lnTo>
                <a:lnTo>
                  <a:pt x="11333" y="1972"/>
                </a:lnTo>
                <a:lnTo>
                  <a:pt x="11349" y="1894"/>
                </a:lnTo>
                <a:lnTo>
                  <a:pt x="11364" y="1816"/>
                </a:lnTo>
                <a:lnTo>
                  <a:pt x="11379" y="1738"/>
                </a:lnTo>
                <a:lnTo>
                  <a:pt x="11393" y="1661"/>
                </a:lnTo>
                <a:lnTo>
                  <a:pt x="11405" y="1583"/>
                </a:lnTo>
                <a:lnTo>
                  <a:pt x="11418" y="1504"/>
                </a:lnTo>
                <a:lnTo>
                  <a:pt x="11429" y="1426"/>
                </a:lnTo>
                <a:lnTo>
                  <a:pt x="11439" y="1348"/>
                </a:lnTo>
                <a:lnTo>
                  <a:pt x="11449" y="1269"/>
                </a:lnTo>
                <a:lnTo>
                  <a:pt x="11458" y="1190"/>
                </a:lnTo>
                <a:lnTo>
                  <a:pt x="11459" y="1190"/>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19" name="Freeform 123"/>
          <p:cNvSpPr>
            <a:spLocks/>
          </p:cNvSpPr>
          <p:nvPr/>
        </p:nvSpPr>
        <p:spPr bwMode="auto">
          <a:xfrm>
            <a:off x="6129338" y="4313238"/>
            <a:ext cx="12700" cy="209550"/>
          </a:xfrm>
          <a:custGeom>
            <a:avLst/>
            <a:gdLst/>
            <a:ahLst/>
            <a:cxnLst>
              <a:cxn ang="0">
                <a:pos x="0" y="792"/>
              </a:cxn>
              <a:cxn ang="0">
                <a:pos x="8" y="713"/>
              </a:cxn>
              <a:cxn ang="0">
                <a:pos x="15" y="634"/>
              </a:cxn>
              <a:cxn ang="0">
                <a:pos x="21" y="555"/>
              </a:cxn>
              <a:cxn ang="0">
                <a:pos x="27" y="476"/>
              </a:cxn>
              <a:cxn ang="0">
                <a:pos x="31" y="396"/>
              </a:cxn>
              <a:cxn ang="0">
                <a:pos x="35" y="318"/>
              </a:cxn>
              <a:cxn ang="0">
                <a:pos x="38" y="238"/>
              </a:cxn>
              <a:cxn ang="0">
                <a:pos x="40" y="159"/>
              </a:cxn>
              <a:cxn ang="0">
                <a:pos x="41" y="79"/>
              </a:cxn>
              <a:cxn ang="0">
                <a:pos x="42" y="0"/>
              </a:cxn>
              <a:cxn ang="0">
                <a:pos x="43" y="0"/>
              </a:cxn>
            </a:cxnLst>
            <a:rect l="0" t="0" r="r" b="b"/>
            <a:pathLst>
              <a:path w="43" h="792">
                <a:moveTo>
                  <a:pt x="0" y="792"/>
                </a:moveTo>
                <a:lnTo>
                  <a:pt x="8" y="713"/>
                </a:lnTo>
                <a:lnTo>
                  <a:pt x="15" y="634"/>
                </a:lnTo>
                <a:lnTo>
                  <a:pt x="21" y="555"/>
                </a:lnTo>
                <a:lnTo>
                  <a:pt x="27" y="476"/>
                </a:lnTo>
                <a:lnTo>
                  <a:pt x="31" y="396"/>
                </a:lnTo>
                <a:lnTo>
                  <a:pt x="35" y="318"/>
                </a:lnTo>
                <a:lnTo>
                  <a:pt x="38" y="238"/>
                </a:lnTo>
                <a:lnTo>
                  <a:pt x="40" y="159"/>
                </a:lnTo>
                <a:lnTo>
                  <a:pt x="41" y="79"/>
                </a:lnTo>
                <a:lnTo>
                  <a:pt x="42" y="0"/>
                </a:lnTo>
                <a:lnTo>
                  <a:pt x="43"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0" name="Freeform 124"/>
          <p:cNvSpPr>
            <a:spLocks/>
          </p:cNvSpPr>
          <p:nvPr/>
        </p:nvSpPr>
        <p:spPr bwMode="auto">
          <a:xfrm>
            <a:off x="5654675" y="3724275"/>
            <a:ext cx="130175" cy="588963"/>
          </a:xfrm>
          <a:custGeom>
            <a:avLst/>
            <a:gdLst/>
            <a:ahLst/>
            <a:cxnLst>
              <a:cxn ang="0">
                <a:pos x="429" y="2212"/>
              </a:cxn>
              <a:cxn ang="0">
                <a:pos x="428" y="2141"/>
              </a:cxn>
              <a:cxn ang="0">
                <a:pos x="427" y="2070"/>
              </a:cxn>
              <a:cxn ang="0">
                <a:pos x="425" y="1999"/>
              </a:cxn>
              <a:cxn ang="0">
                <a:pos x="422" y="1928"/>
              </a:cxn>
              <a:cxn ang="0">
                <a:pos x="418" y="1858"/>
              </a:cxn>
              <a:cxn ang="0">
                <a:pos x="414" y="1787"/>
              </a:cxn>
              <a:cxn ang="0">
                <a:pos x="408" y="1716"/>
              </a:cxn>
              <a:cxn ang="0">
                <a:pos x="402" y="1646"/>
              </a:cxn>
              <a:cxn ang="0">
                <a:pos x="395" y="1575"/>
              </a:cxn>
              <a:cxn ang="0">
                <a:pos x="387" y="1506"/>
              </a:cxn>
              <a:cxn ang="0">
                <a:pos x="378" y="1435"/>
              </a:cxn>
              <a:cxn ang="0">
                <a:pos x="369" y="1365"/>
              </a:cxn>
              <a:cxn ang="0">
                <a:pos x="358" y="1295"/>
              </a:cxn>
              <a:cxn ang="0">
                <a:pos x="347" y="1226"/>
              </a:cxn>
              <a:cxn ang="0">
                <a:pos x="335" y="1156"/>
              </a:cxn>
              <a:cxn ang="0">
                <a:pos x="322" y="1087"/>
              </a:cxn>
              <a:cxn ang="0">
                <a:pos x="308" y="1018"/>
              </a:cxn>
              <a:cxn ang="0">
                <a:pos x="294" y="949"/>
              </a:cxn>
              <a:cxn ang="0">
                <a:pos x="278" y="880"/>
              </a:cxn>
              <a:cxn ang="0">
                <a:pos x="262" y="812"/>
              </a:cxn>
              <a:cxn ang="0">
                <a:pos x="245" y="743"/>
              </a:cxn>
              <a:cxn ang="0">
                <a:pos x="227" y="676"/>
              </a:cxn>
              <a:cxn ang="0">
                <a:pos x="209" y="608"/>
              </a:cxn>
              <a:cxn ang="0">
                <a:pos x="189" y="541"/>
              </a:cxn>
              <a:cxn ang="0">
                <a:pos x="169" y="474"/>
              </a:cxn>
              <a:cxn ang="0">
                <a:pos x="148" y="407"/>
              </a:cxn>
              <a:cxn ang="0">
                <a:pos x="127" y="341"/>
              </a:cxn>
              <a:cxn ang="0">
                <a:pos x="104" y="275"/>
              </a:cxn>
              <a:cxn ang="0">
                <a:pos x="81" y="210"/>
              </a:cxn>
              <a:cxn ang="0">
                <a:pos x="57" y="144"/>
              </a:cxn>
              <a:cxn ang="0">
                <a:pos x="32" y="79"/>
              </a:cxn>
              <a:cxn ang="0">
                <a:pos x="6" y="15"/>
              </a:cxn>
              <a:cxn ang="0">
                <a:pos x="0" y="0"/>
              </a:cxn>
              <a:cxn ang="0">
                <a:pos x="1" y="0"/>
              </a:cxn>
            </a:cxnLst>
            <a:rect l="0" t="0" r="r" b="b"/>
            <a:pathLst>
              <a:path w="429" h="2212">
                <a:moveTo>
                  <a:pt x="429" y="2212"/>
                </a:moveTo>
                <a:lnTo>
                  <a:pt x="428" y="2141"/>
                </a:lnTo>
                <a:lnTo>
                  <a:pt x="427" y="2070"/>
                </a:lnTo>
                <a:lnTo>
                  <a:pt x="425" y="1999"/>
                </a:lnTo>
                <a:lnTo>
                  <a:pt x="422" y="1928"/>
                </a:lnTo>
                <a:lnTo>
                  <a:pt x="418" y="1858"/>
                </a:lnTo>
                <a:lnTo>
                  <a:pt x="414" y="1787"/>
                </a:lnTo>
                <a:lnTo>
                  <a:pt x="408" y="1716"/>
                </a:lnTo>
                <a:lnTo>
                  <a:pt x="402" y="1646"/>
                </a:lnTo>
                <a:lnTo>
                  <a:pt x="395" y="1575"/>
                </a:lnTo>
                <a:lnTo>
                  <a:pt x="387" y="1506"/>
                </a:lnTo>
                <a:lnTo>
                  <a:pt x="378" y="1435"/>
                </a:lnTo>
                <a:lnTo>
                  <a:pt x="369" y="1365"/>
                </a:lnTo>
                <a:lnTo>
                  <a:pt x="358" y="1295"/>
                </a:lnTo>
                <a:lnTo>
                  <a:pt x="347" y="1226"/>
                </a:lnTo>
                <a:lnTo>
                  <a:pt x="335" y="1156"/>
                </a:lnTo>
                <a:lnTo>
                  <a:pt x="322" y="1087"/>
                </a:lnTo>
                <a:lnTo>
                  <a:pt x="308" y="1018"/>
                </a:lnTo>
                <a:lnTo>
                  <a:pt x="294" y="949"/>
                </a:lnTo>
                <a:lnTo>
                  <a:pt x="278" y="880"/>
                </a:lnTo>
                <a:lnTo>
                  <a:pt x="262" y="812"/>
                </a:lnTo>
                <a:lnTo>
                  <a:pt x="245" y="743"/>
                </a:lnTo>
                <a:lnTo>
                  <a:pt x="227" y="676"/>
                </a:lnTo>
                <a:lnTo>
                  <a:pt x="209" y="608"/>
                </a:lnTo>
                <a:lnTo>
                  <a:pt x="189" y="541"/>
                </a:lnTo>
                <a:lnTo>
                  <a:pt x="169" y="474"/>
                </a:lnTo>
                <a:lnTo>
                  <a:pt x="148" y="407"/>
                </a:lnTo>
                <a:lnTo>
                  <a:pt x="127" y="341"/>
                </a:lnTo>
                <a:lnTo>
                  <a:pt x="104" y="275"/>
                </a:lnTo>
                <a:lnTo>
                  <a:pt x="81" y="210"/>
                </a:lnTo>
                <a:lnTo>
                  <a:pt x="57" y="144"/>
                </a:lnTo>
                <a:lnTo>
                  <a:pt x="32" y="79"/>
                </a:lnTo>
                <a:lnTo>
                  <a:pt x="6" y="15"/>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1" name="Freeform 125"/>
          <p:cNvSpPr>
            <a:spLocks/>
          </p:cNvSpPr>
          <p:nvPr/>
        </p:nvSpPr>
        <p:spPr bwMode="auto">
          <a:xfrm>
            <a:off x="5534025" y="3516313"/>
            <a:ext cx="63500" cy="103187"/>
          </a:xfrm>
          <a:custGeom>
            <a:avLst/>
            <a:gdLst/>
            <a:ahLst/>
            <a:cxnLst>
              <a:cxn ang="0">
                <a:pos x="214" y="385"/>
              </a:cxn>
              <a:cxn ang="0">
                <a:pos x="204" y="364"/>
              </a:cxn>
              <a:cxn ang="0">
                <a:pos x="172" y="304"/>
              </a:cxn>
              <a:cxn ang="0">
                <a:pos x="140" y="243"/>
              </a:cxn>
              <a:cxn ang="0">
                <a:pos x="107" y="183"/>
              </a:cxn>
              <a:cxn ang="0">
                <a:pos x="73" y="123"/>
              </a:cxn>
              <a:cxn ang="0">
                <a:pos x="39" y="65"/>
              </a:cxn>
              <a:cxn ang="0">
                <a:pos x="4" y="7"/>
              </a:cxn>
              <a:cxn ang="0">
                <a:pos x="0" y="0"/>
              </a:cxn>
              <a:cxn ang="0">
                <a:pos x="1" y="0"/>
              </a:cxn>
            </a:cxnLst>
            <a:rect l="0" t="0" r="r" b="b"/>
            <a:pathLst>
              <a:path w="214" h="385">
                <a:moveTo>
                  <a:pt x="214" y="385"/>
                </a:moveTo>
                <a:lnTo>
                  <a:pt x="204" y="364"/>
                </a:lnTo>
                <a:lnTo>
                  <a:pt x="172" y="304"/>
                </a:lnTo>
                <a:lnTo>
                  <a:pt x="140" y="243"/>
                </a:lnTo>
                <a:lnTo>
                  <a:pt x="107" y="183"/>
                </a:lnTo>
                <a:lnTo>
                  <a:pt x="73" y="123"/>
                </a:lnTo>
                <a:lnTo>
                  <a:pt x="39" y="65"/>
                </a:lnTo>
                <a:lnTo>
                  <a:pt x="4" y="7"/>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2" name="Freeform 126"/>
          <p:cNvSpPr>
            <a:spLocks/>
          </p:cNvSpPr>
          <p:nvPr/>
        </p:nvSpPr>
        <p:spPr bwMode="auto">
          <a:xfrm>
            <a:off x="4984750" y="3054350"/>
            <a:ext cx="474663" cy="365125"/>
          </a:xfrm>
          <a:custGeom>
            <a:avLst/>
            <a:gdLst/>
            <a:ahLst/>
            <a:cxnLst>
              <a:cxn ang="0">
                <a:pos x="1571" y="1378"/>
              </a:cxn>
              <a:cxn ang="0">
                <a:pos x="1553" y="1354"/>
              </a:cxn>
              <a:cxn ang="0">
                <a:pos x="1513" y="1301"/>
              </a:cxn>
              <a:cxn ang="0">
                <a:pos x="1472" y="1248"/>
              </a:cxn>
              <a:cxn ang="0">
                <a:pos x="1430" y="1196"/>
              </a:cxn>
              <a:cxn ang="0">
                <a:pos x="1388" y="1144"/>
              </a:cxn>
              <a:cxn ang="0">
                <a:pos x="1345" y="1093"/>
              </a:cxn>
              <a:cxn ang="0">
                <a:pos x="1301" y="1042"/>
              </a:cxn>
              <a:cxn ang="0">
                <a:pos x="1257" y="992"/>
              </a:cxn>
              <a:cxn ang="0">
                <a:pos x="1213" y="943"/>
              </a:cxn>
              <a:cxn ang="0">
                <a:pos x="1167" y="895"/>
              </a:cxn>
              <a:cxn ang="0">
                <a:pos x="1122" y="847"/>
              </a:cxn>
              <a:cxn ang="0">
                <a:pos x="1075" y="800"/>
              </a:cxn>
              <a:cxn ang="0">
                <a:pos x="1028" y="754"/>
              </a:cxn>
              <a:cxn ang="0">
                <a:pos x="981" y="709"/>
              </a:cxn>
              <a:cxn ang="0">
                <a:pos x="933" y="664"/>
              </a:cxn>
              <a:cxn ang="0">
                <a:pos x="884" y="620"/>
              </a:cxn>
              <a:cxn ang="0">
                <a:pos x="835" y="576"/>
              </a:cxn>
              <a:cxn ang="0">
                <a:pos x="786" y="534"/>
              </a:cxn>
              <a:cxn ang="0">
                <a:pos x="736" y="493"/>
              </a:cxn>
              <a:cxn ang="0">
                <a:pos x="685" y="452"/>
              </a:cxn>
              <a:cxn ang="0">
                <a:pos x="634" y="412"/>
              </a:cxn>
              <a:cxn ang="0">
                <a:pos x="583" y="372"/>
              </a:cxn>
              <a:cxn ang="0">
                <a:pos x="531" y="334"/>
              </a:cxn>
              <a:cxn ang="0">
                <a:pos x="478" y="296"/>
              </a:cxn>
              <a:cxn ang="0">
                <a:pos x="425" y="258"/>
              </a:cxn>
              <a:cxn ang="0">
                <a:pos x="372" y="223"/>
              </a:cxn>
              <a:cxn ang="0">
                <a:pos x="318" y="188"/>
              </a:cxn>
              <a:cxn ang="0">
                <a:pos x="264" y="153"/>
              </a:cxn>
              <a:cxn ang="0">
                <a:pos x="210" y="119"/>
              </a:cxn>
              <a:cxn ang="0">
                <a:pos x="155" y="87"/>
              </a:cxn>
              <a:cxn ang="0">
                <a:pos x="99" y="55"/>
              </a:cxn>
              <a:cxn ang="0">
                <a:pos x="44" y="24"/>
              </a:cxn>
              <a:cxn ang="0">
                <a:pos x="0" y="0"/>
              </a:cxn>
              <a:cxn ang="0">
                <a:pos x="1" y="0"/>
              </a:cxn>
            </a:cxnLst>
            <a:rect l="0" t="0" r="r" b="b"/>
            <a:pathLst>
              <a:path w="1571" h="1378">
                <a:moveTo>
                  <a:pt x="1571" y="1378"/>
                </a:moveTo>
                <a:lnTo>
                  <a:pt x="1553" y="1354"/>
                </a:lnTo>
                <a:lnTo>
                  <a:pt x="1513" y="1301"/>
                </a:lnTo>
                <a:lnTo>
                  <a:pt x="1472" y="1248"/>
                </a:lnTo>
                <a:lnTo>
                  <a:pt x="1430" y="1196"/>
                </a:lnTo>
                <a:lnTo>
                  <a:pt x="1388" y="1144"/>
                </a:lnTo>
                <a:lnTo>
                  <a:pt x="1345" y="1093"/>
                </a:lnTo>
                <a:lnTo>
                  <a:pt x="1301" y="1042"/>
                </a:lnTo>
                <a:lnTo>
                  <a:pt x="1257" y="992"/>
                </a:lnTo>
                <a:lnTo>
                  <a:pt x="1213" y="943"/>
                </a:lnTo>
                <a:lnTo>
                  <a:pt x="1167" y="895"/>
                </a:lnTo>
                <a:lnTo>
                  <a:pt x="1122" y="847"/>
                </a:lnTo>
                <a:lnTo>
                  <a:pt x="1075" y="800"/>
                </a:lnTo>
                <a:lnTo>
                  <a:pt x="1028" y="754"/>
                </a:lnTo>
                <a:lnTo>
                  <a:pt x="981" y="709"/>
                </a:lnTo>
                <a:lnTo>
                  <a:pt x="933" y="664"/>
                </a:lnTo>
                <a:lnTo>
                  <a:pt x="884" y="620"/>
                </a:lnTo>
                <a:lnTo>
                  <a:pt x="835" y="576"/>
                </a:lnTo>
                <a:lnTo>
                  <a:pt x="786" y="534"/>
                </a:lnTo>
                <a:lnTo>
                  <a:pt x="736" y="493"/>
                </a:lnTo>
                <a:lnTo>
                  <a:pt x="685" y="452"/>
                </a:lnTo>
                <a:lnTo>
                  <a:pt x="634" y="412"/>
                </a:lnTo>
                <a:lnTo>
                  <a:pt x="583" y="372"/>
                </a:lnTo>
                <a:lnTo>
                  <a:pt x="531" y="334"/>
                </a:lnTo>
                <a:lnTo>
                  <a:pt x="478" y="296"/>
                </a:lnTo>
                <a:lnTo>
                  <a:pt x="425" y="258"/>
                </a:lnTo>
                <a:lnTo>
                  <a:pt x="372" y="223"/>
                </a:lnTo>
                <a:lnTo>
                  <a:pt x="318" y="188"/>
                </a:lnTo>
                <a:lnTo>
                  <a:pt x="264" y="153"/>
                </a:lnTo>
                <a:lnTo>
                  <a:pt x="210" y="119"/>
                </a:lnTo>
                <a:lnTo>
                  <a:pt x="155" y="87"/>
                </a:lnTo>
                <a:lnTo>
                  <a:pt x="99" y="55"/>
                </a:lnTo>
                <a:lnTo>
                  <a:pt x="44" y="24"/>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3" name="Freeform 127"/>
          <p:cNvSpPr>
            <a:spLocks/>
          </p:cNvSpPr>
          <p:nvPr/>
        </p:nvSpPr>
        <p:spPr bwMode="auto">
          <a:xfrm>
            <a:off x="4757738" y="2971800"/>
            <a:ext cx="114300" cy="36513"/>
          </a:xfrm>
          <a:custGeom>
            <a:avLst/>
            <a:gdLst/>
            <a:ahLst/>
            <a:cxnLst>
              <a:cxn ang="0">
                <a:pos x="381" y="137"/>
              </a:cxn>
              <a:cxn ang="0">
                <a:pos x="335" y="119"/>
              </a:cxn>
              <a:cxn ang="0">
                <a:pos x="277" y="96"/>
              </a:cxn>
              <a:cxn ang="0">
                <a:pos x="218" y="73"/>
              </a:cxn>
              <a:cxn ang="0">
                <a:pos x="159" y="53"/>
              </a:cxn>
              <a:cxn ang="0">
                <a:pos x="100" y="32"/>
              </a:cxn>
              <a:cxn ang="0">
                <a:pos x="40" y="13"/>
              </a:cxn>
              <a:cxn ang="0">
                <a:pos x="0" y="0"/>
              </a:cxn>
              <a:cxn ang="0">
                <a:pos x="1" y="0"/>
              </a:cxn>
            </a:cxnLst>
            <a:rect l="0" t="0" r="r" b="b"/>
            <a:pathLst>
              <a:path w="381" h="137">
                <a:moveTo>
                  <a:pt x="381" y="137"/>
                </a:moveTo>
                <a:lnTo>
                  <a:pt x="335" y="119"/>
                </a:lnTo>
                <a:lnTo>
                  <a:pt x="277" y="96"/>
                </a:lnTo>
                <a:lnTo>
                  <a:pt x="218" y="73"/>
                </a:lnTo>
                <a:lnTo>
                  <a:pt x="159" y="53"/>
                </a:lnTo>
                <a:lnTo>
                  <a:pt x="100" y="32"/>
                </a:lnTo>
                <a:lnTo>
                  <a:pt x="40" y="13"/>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4" name="Freeform 128"/>
          <p:cNvSpPr>
            <a:spLocks/>
          </p:cNvSpPr>
          <p:nvPr/>
        </p:nvSpPr>
        <p:spPr bwMode="auto">
          <a:xfrm>
            <a:off x="4037013" y="2925763"/>
            <a:ext cx="601662" cy="46037"/>
          </a:xfrm>
          <a:custGeom>
            <a:avLst/>
            <a:gdLst/>
            <a:ahLst/>
            <a:cxnLst>
              <a:cxn ang="0">
                <a:pos x="1979" y="80"/>
              </a:cxn>
              <a:cxn ang="0">
                <a:pos x="1924" y="68"/>
              </a:cxn>
              <a:cxn ang="0">
                <a:pos x="1863" y="58"/>
              </a:cxn>
              <a:cxn ang="0">
                <a:pos x="1802" y="48"/>
              </a:cxn>
              <a:cxn ang="0">
                <a:pos x="1740" y="39"/>
              </a:cxn>
              <a:cxn ang="0">
                <a:pos x="1679" y="31"/>
              </a:cxn>
              <a:cxn ang="0">
                <a:pos x="1617" y="24"/>
              </a:cxn>
              <a:cxn ang="0">
                <a:pos x="1556" y="17"/>
              </a:cxn>
              <a:cxn ang="0">
                <a:pos x="1494" y="12"/>
              </a:cxn>
              <a:cxn ang="0">
                <a:pos x="1432" y="8"/>
              </a:cxn>
              <a:cxn ang="0">
                <a:pos x="1370" y="4"/>
              </a:cxn>
              <a:cxn ang="0">
                <a:pos x="1308" y="2"/>
              </a:cxn>
              <a:cxn ang="0">
                <a:pos x="1246" y="0"/>
              </a:cxn>
              <a:cxn ang="0">
                <a:pos x="1185" y="0"/>
              </a:cxn>
              <a:cxn ang="0">
                <a:pos x="1122" y="0"/>
              </a:cxn>
              <a:cxn ang="0">
                <a:pos x="1060" y="2"/>
              </a:cxn>
              <a:cxn ang="0">
                <a:pos x="998" y="4"/>
              </a:cxn>
              <a:cxn ang="0">
                <a:pos x="936" y="8"/>
              </a:cxn>
              <a:cxn ang="0">
                <a:pos x="874" y="12"/>
              </a:cxn>
              <a:cxn ang="0">
                <a:pos x="812" y="17"/>
              </a:cxn>
              <a:cxn ang="0">
                <a:pos x="751" y="24"/>
              </a:cxn>
              <a:cxn ang="0">
                <a:pos x="689" y="31"/>
              </a:cxn>
              <a:cxn ang="0">
                <a:pos x="628" y="39"/>
              </a:cxn>
              <a:cxn ang="0">
                <a:pos x="566" y="48"/>
              </a:cxn>
              <a:cxn ang="0">
                <a:pos x="505" y="58"/>
              </a:cxn>
              <a:cxn ang="0">
                <a:pos x="444" y="68"/>
              </a:cxn>
              <a:cxn ang="0">
                <a:pos x="383" y="81"/>
              </a:cxn>
              <a:cxn ang="0">
                <a:pos x="322" y="94"/>
              </a:cxn>
              <a:cxn ang="0">
                <a:pos x="261" y="107"/>
              </a:cxn>
              <a:cxn ang="0">
                <a:pos x="200" y="122"/>
              </a:cxn>
              <a:cxn ang="0">
                <a:pos x="140" y="138"/>
              </a:cxn>
              <a:cxn ang="0">
                <a:pos x="80" y="154"/>
              </a:cxn>
              <a:cxn ang="0">
                <a:pos x="20" y="172"/>
              </a:cxn>
              <a:cxn ang="0">
                <a:pos x="0" y="178"/>
              </a:cxn>
              <a:cxn ang="0">
                <a:pos x="1" y="178"/>
              </a:cxn>
            </a:cxnLst>
            <a:rect l="0" t="0" r="r" b="b"/>
            <a:pathLst>
              <a:path w="1979" h="178">
                <a:moveTo>
                  <a:pt x="1979" y="80"/>
                </a:moveTo>
                <a:lnTo>
                  <a:pt x="1924" y="68"/>
                </a:lnTo>
                <a:lnTo>
                  <a:pt x="1863" y="58"/>
                </a:lnTo>
                <a:lnTo>
                  <a:pt x="1802" y="48"/>
                </a:lnTo>
                <a:lnTo>
                  <a:pt x="1740" y="39"/>
                </a:lnTo>
                <a:lnTo>
                  <a:pt x="1679" y="31"/>
                </a:lnTo>
                <a:lnTo>
                  <a:pt x="1617" y="24"/>
                </a:lnTo>
                <a:lnTo>
                  <a:pt x="1556" y="17"/>
                </a:lnTo>
                <a:lnTo>
                  <a:pt x="1494" y="12"/>
                </a:lnTo>
                <a:lnTo>
                  <a:pt x="1432" y="8"/>
                </a:lnTo>
                <a:lnTo>
                  <a:pt x="1370" y="4"/>
                </a:lnTo>
                <a:lnTo>
                  <a:pt x="1308" y="2"/>
                </a:lnTo>
                <a:lnTo>
                  <a:pt x="1246" y="0"/>
                </a:lnTo>
                <a:lnTo>
                  <a:pt x="1185" y="0"/>
                </a:lnTo>
                <a:lnTo>
                  <a:pt x="1122" y="0"/>
                </a:lnTo>
                <a:lnTo>
                  <a:pt x="1060" y="2"/>
                </a:lnTo>
                <a:lnTo>
                  <a:pt x="998" y="4"/>
                </a:lnTo>
                <a:lnTo>
                  <a:pt x="936" y="8"/>
                </a:lnTo>
                <a:lnTo>
                  <a:pt x="874" y="12"/>
                </a:lnTo>
                <a:lnTo>
                  <a:pt x="812" y="17"/>
                </a:lnTo>
                <a:lnTo>
                  <a:pt x="751" y="24"/>
                </a:lnTo>
                <a:lnTo>
                  <a:pt x="689" y="31"/>
                </a:lnTo>
                <a:lnTo>
                  <a:pt x="628" y="39"/>
                </a:lnTo>
                <a:lnTo>
                  <a:pt x="566" y="48"/>
                </a:lnTo>
                <a:lnTo>
                  <a:pt x="505" y="58"/>
                </a:lnTo>
                <a:lnTo>
                  <a:pt x="444" y="68"/>
                </a:lnTo>
                <a:lnTo>
                  <a:pt x="383" y="81"/>
                </a:lnTo>
                <a:lnTo>
                  <a:pt x="322" y="94"/>
                </a:lnTo>
                <a:lnTo>
                  <a:pt x="261" y="107"/>
                </a:lnTo>
                <a:lnTo>
                  <a:pt x="200" y="122"/>
                </a:lnTo>
                <a:lnTo>
                  <a:pt x="140" y="138"/>
                </a:lnTo>
                <a:lnTo>
                  <a:pt x="80" y="154"/>
                </a:lnTo>
                <a:lnTo>
                  <a:pt x="20" y="172"/>
                </a:lnTo>
                <a:lnTo>
                  <a:pt x="0" y="178"/>
                </a:lnTo>
                <a:lnTo>
                  <a:pt x="1" y="178"/>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5" name="Freeform 129"/>
          <p:cNvSpPr>
            <a:spLocks/>
          </p:cNvSpPr>
          <p:nvPr/>
        </p:nvSpPr>
        <p:spPr bwMode="auto">
          <a:xfrm>
            <a:off x="3810000" y="3008313"/>
            <a:ext cx="112713" cy="46037"/>
          </a:xfrm>
          <a:custGeom>
            <a:avLst/>
            <a:gdLst/>
            <a:ahLst/>
            <a:cxnLst>
              <a:cxn ang="0">
                <a:pos x="368" y="0"/>
              </a:cxn>
              <a:cxn ang="0">
                <a:pos x="355" y="6"/>
              </a:cxn>
              <a:cxn ang="0">
                <a:pos x="297" y="31"/>
              </a:cxn>
              <a:cxn ang="0">
                <a:pos x="240" y="56"/>
              </a:cxn>
              <a:cxn ang="0">
                <a:pos x="182" y="83"/>
              </a:cxn>
              <a:cxn ang="0">
                <a:pos x="125" y="111"/>
              </a:cxn>
              <a:cxn ang="0">
                <a:pos x="69" y="139"/>
              </a:cxn>
              <a:cxn ang="0">
                <a:pos x="12" y="168"/>
              </a:cxn>
              <a:cxn ang="0">
                <a:pos x="0" y="175"/>
              </a:cxn>
              <a:cxn ang="0">
                <a:pos x="1" y="175"/>
              </a:cxn>
            </a:cxnLst>
            <a:rect l="0" t="0" r="r" b="b"/>
            <a:pathLst>
              <a:path w="368" h="175">
                <a:moveTo>
                  <a:pt x="368" y="0"/>
                </a:moveTo>
                <a:lnTo>
                  <a:pt x="355" y="6"/>
                </a:lnTo>
                <a:lnTo>
                  <a:pt x="297" y="31"/>
                </a:lnTo>
                <a:lnTo>
                  <a:pt x="240" y="56"/>
                </a:lnTo>
                <a:lnTo>
                  <a:pt x="182" y="83"/>
                </a:lnTo>
                <a:lnTo>
                  <a:pt x="125" y="111"/>
                </a:lnTo>
                <a:lnTo>
                  <a:pt x="69" y="139"/>
                </a:lnTo>
                <a:lnTo>
                  <a:pt x="12" y="168"/>
                </a:lnTo>
                <a:lnTo>
                  <a:pt x="0" y="175"/>
                </a:lnTo>
                <a:lnTo>
                  <a:pt x="1" y="17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6" name="Freeform 130"/>
          <p:cNvSpPr>
            <a:spLocks/>
          </p:cNvSpPr>
          <p:nvPr/>
        </p:nvSpPr>
        <p:spPr bwMode="auto">
          <a:xfrm>
            <a:off x="3260725" y="3109913"/>
            <a:ext cx="442913" cy="406400"/>
          </a:xfrm>
          <a:custGeom>
            <a:avLst/>
            <a:gdLst/>
            <a:ahLst/>
            <a:cxnLst>
              <a:cxn ang="0">
                <a:pos x="1460" y="0"/>
              </a:cxn>
              <a:cxn ang="0">
                <a:pos x="1442" y="13"/>
              </a:cxn>
              <a:cxn ang="0">
                <a:pos x="1389" y="48"/>
              </a:cxn>
              <a:cxn ang="0">
                <a:pos x="1336" y="86"/>
              </a:cxn>
              <a:cxn ang="0">
                <a:pos x="1283" y="124"/>
              </a:cxn>
              <a:cxn ang="0">
                <a:pos x="1231" y="162"/>
              </a:cxn>
              <a:cxn ang="0">
                <a:pos x="1180" y="202"/>
              </a:cxn>
              <a:cxn ang="0">
                <a:pos x="1129" y="242"/>
              </a:cxn>
              <a:cxn ang="0">
                <a:pos x="1078" y="283"/>
              </a:cxn>
              <a:cxn ang="0">
                <a:pos x="1028" y="324"/>
              </a:cxn>
              <a:cxn ang="0">
                <a:pos x="979" y="366"/>
              </a:cxn>
              <a:cxn ang="0">
                <a:pos x="930" y="410"/>
              </a:cxn>
              <a:cxn ang="0">
                <a:pos x="881" y="454"/>
              </a:cxn>
              <a:cxn ang="0">
                <a:pos x="833" y="499"/>
              </a:cxn>
              <a:cxn ang="0">
                <a:pos x="786" y="544"/>
              </a:cxn>
              <a:cxn ang="0">
                <a:pos x="739" y="590"/>
              </a:cxn>
              <a:cxn ang="0">
                <a:pos x="692" y="637"/>
              </a:cxn>
              <a:cxn ang="0">
                <a:pos x="647" y="685"/>
              </a:cxn>
              <a:cxn ang="0">
                <a:pos x="601" y="733"/>
              </a:cxn>
              <a:cxn ang="0">
                <a:pos x="557" y="782"/>
              </a:cxn>
              <a:cxn ang="0">
                <a:pos x="513" y="832"/>
              </a:cxn>
              <a:cxn ang="0">
                <a:pos x="469" y="883"/>
              </a:cxn>
              <a:cxn ang="0">
                <a:pos x="426" y="934"/>
              </a:cxn>
              <a:cxn ang="0">
                <a:pos x="384" y="986"/>
              </a:cxn>
              <a:cxn ang="0">
                <a:pos x="342" y="1038"/>
              </a:cxn>
              <a:cxn ang="0">
                <a:pos x="301" y="1091"/>
              </a:cxn>
              <a:cxn ang="0">
                <a:pos x="261" y="1144"/>
              </a:cxn>
              <a:cxn ang="0">
                <a:pos x="221" y="1199"/>
              </a:cxn>
              <a:cxn ang="0">
                <a:pos x="182" y="1254"/>
              </a:cxn>
              <a:cxn ang="0">
                <a:pos x="144" y="1309"/>
              </a:cxn>
              <a:cxn ang="0">
                <a:pos x="106" y="1365"/>
              </a:cxn>
              <a:cxn ang="0">
                <a:pos x="69" y="1422"/>
              </a:cxn>
              <a:cxn ang="0">
                <a:pos x="32" y="1479"/>
              </a:cxn>
              <a:cxn ang="0">
                <a:pos x="0" y="1531"/>
              </a:cxn>
              <a:cxn ang="0">
                <a:pos x="1" y="1531"/>
              </a:cxn>
            </a:cxnLst>
            <a:rect l="0" t="0" r="r" b="b"/>
            <a:pathLst>
              <a:path w="1460" h="1531">
                <a:moveTo>
                  <a:pt x="1460" y="0"/>
                </a:moveTo>
                <a:lnTo>
                  <a:pt x="1442" y="13"/>
                </a:lnTo>
                <a:lnTo>
                  <a:pt x="1389" y="48"/>
                </a:lnTo>
                <a:lnTo>
                  <a:pt x="1336" y="86"/>
                </a:lnTo>
                <a:lnTo>
                  <a:pt x="1283" y="124"/>
                </a:lnTo>
                <a:lnTo>
                  <a:pt x="1231" y="162"/>
                </a:lnTo>
                <a:lnTo>
                  <a:pt x="1180" y="202"/>
                </a:lnTo>
                <a:lnTo>
                  <a:pt x="1129" y="242"/>
                </a:lnTo>
                <a:lnTo>
                  <a:pt x="1078" y="283"/>
                </a:lnTo>
                <a:lnTo>
                  <a:pt x="1028" y="324"/>
                </a:lnTo>
                <a:lnTo>
                  <a:pt x="979" y="366"/>
                </a:lnTo>
                <a:lnTo>
                  <a:pt x="930" y="410"/>
                </a:lnTo>
                <a:lnTo>
                  <a:pt x="881" y="454"/>
                </a:lnTo>
                <a:lnTo>
                  <a:pt x="833" y="499"/>
                </a:lnTo>
                <a:lnTo>
                  <a:pt x="786" y="544"/>
                </a:lnTo>
                <a:lnTo>
                  <a:pt x="739" y="590"/>
                </a:lnTo>
                <a:lnTo>
                  <a:pt x="692" y="637"/>
                </a:lnTo>
                <a:lnTo>
                  <a:pt x="647" y="685"/>
                </a:lnTo>
                <a:lnTo>
                  <a:pt x="601" y="733"/>
                </a:lnTo>
                <a:lnTo>
                  <a:pt x="557" y="782"/>
                </a:lnTo>
                <a:lnTo>
                  <a:pt x="513" y="832"/>
                </a:lnTo>
                <a:lnTo>
                  <a:pt x="469" y="883"/>
                </a:lnTo>
                <a:lnTo>
                  <a:pt x="426" y="934"/>
                </a:lnTo>
                <a:lnTo>
                  <a:pt x="384" y="986"/>
                </a:lnTo>
                <a:lnTo>
                  <a:pt x="342" y="1038"/>
                </a:lnTo>
                <a:lnTo>
                  <a:pt x="301" y="1091"/>
                </a:lnTo>
                <a:lnTo>
                  <a:pt x="261" y="1144"/>
                </a:lnTo>
                <a:lnTo>
                  <a:pt x="221" y="1199"/>
                </a:lnTo>
                <a:lnTo>
                  <a:pt x="182" y="1254"/>
                </a:lnTo>
                <a:lnTo>
                  <a:pt x="144" y="1309"/>
                </a:lnTo>
                <a:lnTo>
                  <a:pt x="106" y="1365"/>
                </a:lnTo>
                <a:lnTo>
                  <a:pt x="69" y="1422"/>
                </a:lnTo>
                <a:lnTo>
                  <a:pt x="32" y="1479"/>
                </a:lnTo>
                <a:lnTo>
                  <a:pt x="0" y="1531"/>
                </a:lnTo>
                <a:lnTo>
                  <a:pt x="1" y="153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7" name="Freeform 131"/>
          <p:cNvSpPr>
            <a:spLocks/>
          </p:cNvSpPr>
          <p:nvPr/>
        </p:nvSpPr>
        <p:spPr bwMode="auto">
          <a:xfrm>
            <a:off x="3140075" y="3619500"/>
            <a:ext cx="57150" cy="104775"/>
          </a:xfrm>
          <a:custGeom>
            <a:avLst/>
            <a:gdLst/>
            <a:ahLst/>
            <a:cxnLst>
              <a:cxn ang="0">
                <a:pos x="184" y="0"/>
              </a:cxn>
              <a:cxn ang="0">
                <a:pos x="163" y="41"/>
              </a:cxn>
              <a:cxn ang="0">
                <a:pos x="133" y="103"/>
              </a:cxn>
              <a:cxn ang="0">
                <a:pos x="104" y="166"/>
              </a:cxn>
              <a:cxn ang="0">
                <a:pos x="75" y="227"/>
              </a:cxn>
              <a:cxn ang="0">
                <a:pos x="47" y="291"/>
              </a:cxn>
              <a:cxn ang="0">
                <a:pos x="20" y="355"/>
              </a:cxn>
              <a:cxn ang="0">
                <a:pos x="0" y="404"/>
              </a:cxn>
              <a:cxn ang="0">
                <a:pos x="1" y="404"/>
              </a:cxn>
            </a:cxnLst>
            <a:rect l="0" t="0" r="r" b="b"/>
            <a:pathLst>
              <a:path w="184" h="404">
                <a:moveTo>
                  <a:pt x="184" y="0"/>
                </a:moveTo>
                <a:lnTo>
                  <a:pt x="163" y="41"/>
                </a:lnTo>
                <a:lnTo>
                  <a:pt x="133" y="103"/>
                </a:lnTo>
                <a:lnTo>
                  <a:pt x="104" y="166"/>
                </a:lnTo>
                <a:lnTo>
                  <a:pt x="75" y="227"/>
                </a:lnTo>
                <a:lnTo>
                  <a:pt x="47" y="291"/>
                </a:lnTo>
                <a:lnTo>
                  <a:pt x="20" y="355"/>
                </a:lnTo>
                <a:lnTo>
                  <a:pt x="0" y="404"/>
                </a:lnTo>
                <a:lnTo>
                  <a:pt x="1" y="404"/>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8" name="Freeform 132"/>
          <p:cNvSpPr>
            <a:spLocks/>
          </p:cNvSpPr>
          <p:nvPr/>
        </p:nvSpPr>
        <p:spPr bwMode="auto">
          <a:xfrm>
            <a:off x="3009900" y="3836988"/>
            <a:ext cx="82550" cy="596900"/>
          </a:xfrm>
          <a:custGeom>
            <a:avLst/>
            <a:gdLst/>
            <a:ahLst/>
            <a:cxnLst>
              <a:cxn ang="0">
                <a:pos x="276" y="0"/>
              </a:cxn>
              <a:cxn ang="0">
                <a:pos x="260" y="52"/>
              </a:cxn>
              <a:cxn ang="0">
                <a:pos x="240" y="119"/>
              </a:cxn>
              <a:cxn ang="0">
                <a:pos x="220" y="186"/>
              </a:cxn>
              <a:cxn ang="0">
                <a:pos x="202" y="254"/>
              </a:cxn>
              <a:cxn ang="0">
                <a:pos x="184" y="321"/>
              </a:cxn>
              <a:cxn ang="0">
                <a:pos x="167" y="390"/>
              </a:cxn>
              <a:cxn ang="0">
                <a:pos x="151" y="458"/>
              </a:cxn>
              <a:cxn ang="0">
                <a:pos x="135" y="527"/>
              </a:cxn>
              <a:cxn ang="0">
                <a:pos x="121" y="596"/>
              </a:cxn>
              <a:cxn ang="0">
                <a:pos x="107" y="665"/>
              </a:cxn>
              <a:cxn ang="0">
                <a:pos x="94" y="734"/>
              </a:cxn>
              <a:cxn ang="0">
                <a:pos x="82" y="804"/>
              </a:cxn>
              <a:cxn ang="0">
                <a:pos x="71" y="873"/>
              </a:cxn>
              <a:cxn ang="0">
                <a:pos x="60" y="943"/>
              </a:cxn>
              <a:cxn ang="0">
                <a:pos x="51" y="1013"/>
              </a:cxn>
              <a:cxn ang="0">
                <a:pos x="42" y="1084"/>
              </a:cxn>
              <a:cxn ang="0">
                <a:pos x="34" y="1153"/>
              </a:cxn>
              <a:cxn ang="0">
                <a:pos x="27" y="1224"/>
              </a:cxn>
              <a:cxn ang="0">
                <a:pos x="21" y="1294"/>
              </a:cxn>
              <a:cxn ang="0">
                <a:pos x="15" y="1365"/>
              </a:cxn>
              <a:cxn ang="0">
                <a:pos x="11" y="1436"/>
              </a:cxn>
              <a:cxn ang="0">
                <a:pos x="7" y="1506"/>
              </a:cxn>
              <a:cxn ang="0">
                <a:pos x="4" y="1577"/>
              </a:cxn>
              <a:cxn ang="0">
                <a:pos x="2" y="1648"/>
              </a:cxn>
              <a:cxn ang="0">
                <a:pos x="1" y="1719"/>
              </a:cxn>
              <a:cxn ang="0">
                <a:pos x="0" y="1790"/>
              </a:cxn>
              <a:cxn ang="0">
                <a:pos x="1" y="1861"/>
              </a:cxn>
              <a:cxn ang="0">
                <a:pos x="2" y="1932"/>
              </a:cxn>
              <a:cxn ang="0">
                <a:pos x="4" y="2002"/>
              </a:cxn>
              <a:cxn ang="0">
                <a:pos x="7" y="2073"/>
              </a:cxn>
              <a:cxn ang="0">
                <a:pos x="11" y="2143"/>
              </a:cxn>
              <a:cxn ang="0">
                <a:pos x="15" y="2214"/>
              </a:cxn>
              <a:cxn ang="0">
                <a:pos x="18" y="2246"/>
              </a:cxn>
              <a:cxn ang="0">
                <a:pos x="19" y="2246"/>
              </a:cxn>
            </a:cxnLst>
            <a:rect l="0" t="0" r="r" b="b"/>
            <a:pathLst>
              <a:path w="276" h="2246">
                <a:moveTo>
                  <a:pt x="276" y="0"/>
                </a:moveTo>
                <a:lnTo>
                  <a:pt x="260" y="52"/>
                </a:lnTo>
                <a:lnTo>
                  <a:pt x="240" y="119"/>
                </a:lnTo>
                <a:lnTo>
                  <a:pt x="220" y="186"/>
                </a:lnTo>
                <a:lnTo>
                  <a:pt x="202" y="254"/>
                </a:lnTo>
                <a:lnTo>
                  <a:pt x="184" y="321"/>
                </a:lnTo>
                <a:lnTo>
                  <a:pt x="167" y="390"/>
                </a:lnTo>
                <a:lnTo>
                  <a:pt x="151" y="458"/>
                </a:lnTo>
                <a:lnTo>
                  <a:pt x="135" y="527"/>
                </a:lnTo>
                <a:lnTo>
                  <a:pt x="121" y="596"/>
                </a:lnTo>
                <a:lnTo>
                  <a:pt x="107" y="665"/>
                </a:lnTo>
                <a:lnTo>
                  <a:pt x="94" y="734"/>
                </a:lnTo>
                <a:lnTo>
                  <a:pt x="82" y="804"/>
                </a:lnTo>
                <a:lnTo>
                  <a:pt x="71" y="873"/>
                </a:lnTo>
                <a:lnTo>
                  <a:pt x="60" y="943"/>
                </a:lnTo>
                <a:lnTo>
                  <a:pt x="51" y="1013"/>
                </a:lnTo>
                <a:lnTo>
                  <a:pt x="42" y="1084"/>
                </a:lnTo>
                <a:lnTo>
                  <a:pt x="34" y="1153"/>
                </a:lnTo>
                <a:lnTo>
                  <a:pt x="27" y="1224"/>
                </a:lnTo>
                <a:lnTo>
                  <a:pt x="21" y="1294"/>
                </a:lnTo>
                <a:lnTo>
                  <a:pt x="15" y="1365"/>
                </a:lnTo>
                <a:lnTo>
                  <a:pt x="11" y="1436"/>
                </a:lnTo>
                <a:lnTo>
                  <a:pt x="7" y="1506"/>
                </a:lnTo>
                <a:lnTo>
                  <a:pt x="4" y="1577"/>
                </a:lnTo>
                <a:lnTo>
                  <a:pt x="2" y="1648"/>
                </a:lnTo>
                <a:lnTo>
                  <a:pt x="1" y="1719"/>
                </a:lnTo>
                <a:lnTo>
                  <a:pt x="0" y="1790"/>
                </a:lnTo>
                <a:lnTo>
                  <a:pt x="1" y="1861"/>
                </a:lnTo>
                <a:lnTo>
                  <a:pt x="2" y="1932"/>
                </a:lnTo>
                <a:lnTo>
                  <a:pt x="4" y="2002"/>
                </a:lnTo>
                <a:lnTo>
                  <a:pt x="7" y="2073"/>
                </a:lnTo>
                <a:lnTo>
                  <a:pt x="11" y="2143"/>
                </a:lnTo>
                <a:lnTo>
                  <a:pt x="15" y="2214"/>
                </a:lnTo>
                <a:lnTo>
                  <a:pt x="18" y="2246"/>
                </a:lnTo>
                <a:lnTo>
                  <a:pt x="19" y="224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29" name="Freeform 133"/>
          <p:cNvSpPr>
            <a:spLocks/>
          </p:cNvSpPr>
          <p:nvPr/>
        </p:nvSpPr>
        <p:spPr bwMode="auto">
          <a:xfrm>
            <a:off x="3030538" y="4552950"/>
            <a:ext cx="25400" cy="119063"/>
          </a:xfrm>
          <a:custGeom>
            <a:avLst/>
            <a:gdLst/>
            <a:ahLst/>
            <a:cxnLst>
              <a:cxn ang="0">
                <a:pos x="0" y="0"/>
              </a:cxn>
              <a:cxn ang="0">
                <a:pos x="1" y="7"/>
              </a:cxn>
              <a:cxn ang="0">
                <a:pos x="12" y="77"/>
              </a:cxn>
              <a:cxn ang="0">
                <a:pos x="24" y="147"/>
              </a:cxn>
              <a:cxn ang="0">
                <a:pos x="37" y="216"/>
              </a:cxn>
              <a:cxn ang="0">
                <a:pos x="51" y="285"/>
              </a:cxn>
              <a:cxn ang="0">
                <a:pos x="65" y="355"/>
              </a:cxn>
              <a:cxn ang="0">
                <a:pos x="81" y="423"/>
              </a:cxn>
              <a:cxn ang="0">
                <a:pos x="86" y="446"/>
              </a:cxn>
              <a:cxn ang="0">
                <a:pos x="87" y="446"/>
              </a:cxn>
            </a:cxnLst>
            <a:rect l="0" t="0" r="r" b="b"/>
            <a:pathLst>
              <a:path w="87" h="446">
                <a:moveTo>
                  <a:pt x="0" y="0"/>
                </a:moveTo>
                <a:lnTo>
                  <a:pt x="1" y="7"/>
                </a:lnTo>
                <a:lnTo>
                  <a:pt x="12" y="77"/>
                </a:lnTo>
                <a:lnTo>
                  <a:pt x="24" y="147"/>
                </a:lnTo>
                <a:lnTo>
                  <a:pt x="37" y="216"/>
                </a:lnTo>
                <a:lnTo>
                  <a:pt x="51" y="285"/>
                </a:lnTo>
                <a:lnTo>
                  <a:pt x="65" y="355"/>
                </a:lnTo>
                <a:lnTo>
                  <a:pt x="81" y="423"/>
                </a:lnTo>
                <a:lnTo>
                  <a:pt x="86" y="446"/>
                </a:lnTo>
                <a:lnTo>
                  <a:pt x="87" y="44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0" name="Freeform 134"/>
          <p:cNvSpPr>
            <a:spLocks/>
          </p:cNvSpPr>
          <p:nvPr/>
        </p:nvSpPr>
        <p:spPr bwMode="auto">
          <a:xfrm>
            <a:off x="3092450" y="4786313"/>
            <a:ext cx="325438" cy="506412"/>
          </a:xfrm>
          <a:custGeom>
            <a:avLst/>
            <a:gdLst/>
            <a:ahLst/>
            <a:cxnLst>
              <a:cxn ang="0">
                <a:pos x="0" y="0"/>
              </a:cxn>
              <a:cxn ang="0">
                <a:pos x="5" y="15"/>
              </a:cxn>
              <a:cxn ang="0">
                <a:pos x="26" y="82"/>
              </a:cxn>
              <a:cxn ang="0">
                <a:pos x="49" y="148"/>
              </a:cxn>
              <a:cxn ang="0">
                <a:pos x="72" y="214"/>
              </a:cxn>
              <a:cxn ang="0">
                <a:pos x="96" y="279"/>
              </a:cxn>
              <a:cxn ang="0">
                <a:pos x="121" y="343"/>
              </a:cxn>
              <a:cxn ang="0">
                <a:pos x="147" y="408"/>
              </a:cxn>
              <a:cxn ang="0">
                <a:pos x="173" y="472"/>
              </a:cxn>
              <a:cxn ang="0">
                <a:pos x="200" y="536"/>
              </a:cxn>
              <a:cxn ang="0">
                <a:pos x="228" y="599"/>
              </a:cxn>
              <a:cxn ang="0">
                <a:pos x="257" y="662"/>
              </a:cxn>
              <a:cxn ang="0">
                <a:pos x="286" y="725"/>
              </a:cxn>
              <a:cxn ang="0">
                <a:pos x="316" y="787"/>
              </a:cxn>
              <a:cxn ang="0">
                <a:pos x="347" y="848"/>
              </a:cxn>
              <a:cxn ang="0">
                <a:pos x="379" y="909"/>
              </a:cxn>
              <a:cxn ang="0">
                <a:pos x="411" y="970"/>
              </a:cxn>
              <a:cxn ang="0">
                <a:pos x="444" y="1029"/>
              </a:cxn>
              <a:cxn ang="0">
                <a:pos x="478" y="1088"/>
              </a:cxn>
              <a:cxn ang="0">
                <a:pos x="512" y="1148"/>
              </a:cxn>
              <a:cxn ang="0">
                <a:pos x="547" y="1206"/>
              </a:cxn>
              <a:cxn ang="0">
                <a:pos x="583" y="1263"/>
              </a:cxn>
              <a:cxn ang="0">
                <a:pos x="620" y="1322"/>
              </a:cxn>
              <a:cxn ang="0">
                <a:pos x="657" y="1378"/>
              </a:cxn>
              <a:cxn ang="0">
                <a:pos x="695" y="1434"/>
              </a:cxn>
              <a:cxn ang="0">
                <a:pos x="733" y="1490"/>
              </a:cxn>
              <a:cxn ang="0">
                <a:pos x="772" y="1544"/>
              </a:cxn>
              <a:cxn ang="0">
                <a:pos x="812" y="1598"/>
              </a:cxn>
              <a:cxn ang="0">
                <a:pos x="852" y="1652"/>
              </a:cxn>
              <a:cxn ang="0">
                <a:pos x="893" y="1706"/>
              </a:cxn>
              <a:cxn ang="0">
                <a:pos x="935" y="1758"/>
              </a:cxn>
              <a:cxn ang="0">
                <a:pos x="977" y="1810"/>
              </a:cxn>
              <a:cxn ang="0">
                <a:pos x="1020" y="1861"/>
              </a:cxn>
              <a:cxn ang="0">
                <a:pos x="1064" y="1911"/>
              </a:cxn>
              <a:cxn ang="0">
                <a:pos x="1065" y="1911"/>
              </a:cxn>
            </a:cxnLst>
            <a:rect l="0" t="0" r="r" b="b"/>
            <a:pathLst>
              <a:path w="1065" h="1911">
                <a:moveTo>
                  <a:pt x="0" y="0"/>
                </a:moveTo>
                <a:lnTo>
                  <a:pt x="5" y="15"/>
                </a:lnTo>
                <a:lnTo>
                  <a:pt x="26" y="82"/>
                </a:lnTo>
                <a:lnTo>
                  <a:pt x="49" y="148"/>
                </a:lnTo>
                <a:lnTo>
                  <a:pt x="72" y="214"/>
                </a:lnTo>
                <a:lnTo>
                  <a:pt x="96" y="279"/>
                </a:lnTo>
                <a:lnTo>
                  <a:pt x="121" y="343"/>
                </a:lnTo>
                <a:lnTo>
                  <a:pt x="147" y="408"/>
                </a:lnTo>
                <a:lnTo>
                  <a:pt x="173" y="472"/>
                </a:lnTo>
                <a:lnTo>
                  <a:pt x="200" y="536"/>
                </a:lnTo>
                <a:lnTo>
                  <a:pt x="228" y="599"/>
                </a:lnTo>
                <a:lnTo>
                  <a:pt x="257" y="662"/>
                </a:lnTo>
                <a:lnTo>
                  <a:pt x="286" y="725"/>
                </a:lnTo>
                <a:lnTo>
                  <a:pt x="316" y="787"/>
                </a:lnTo>
                <a:lnTo>
                  <a:pt x="347" y="848"/>
                </a:lnTo>
                <a:lnTo>
                  <a:pt x="379" y="909"/>
                </a:lnTo>
                <a:lnTo>
                  <a:pt x="411" y="970"/>
                </a:lnTo>
                <a:lnTo>
                  <a:pt x="444" y="1029"/>
                </a:lnTo>
                <a:lnTo>
                  <a:pt x="478" y="1088"/>
                </a:lnTo>
                <a:lnTo>
                  <a:pt x="512" y="1148"/>
                </a:lnTo>
                <a:lnTo>
                  <a:pt x="547" y="1206"/>
                </a:lnTo>
                <a:lnTo>
                  <a:pt x="583" y="1263"/>
                </a:lnTo>
                <a:lnTo>
                  <a:pt x="620" y="1322"/>
                </a:lnTo>
                <a:lnTo>
                  <a:pt x="657" y="1378"/>
                </a:lnTo>
                <a:lnTo>
                  <a:pt x="695" y="1434"/>
                </a:lnTo>
                <a:lnTo>
                  <a:pt x="733" y="1490"/>
                </a:lnTo>
                <a:lnTo>
                  <a:pt x="772" y="1544"/>
                </a:lnTo>
                <a:lnTo>
                  <a:pt x="812" y="1598"/>
                </a:lnTo>
                <a:lnTo>
                  <a:pt x="852" y="1652"/>
                </a:lnTo>
                <a:lnTo>
                  <a:pt x="893" y="1706"/>
                </a:lnTo>
                <a:lnTo>
                  <a:pt x="935" y="1758"/>
                </a:lnTo>
                <a:lnTo>
                  <a:pt x="977" y="1810"/>
                </a:lnTo>
                <a:lnTo>
                  <a:pt x="1020" y="1861"/>
                </a:lnTo>
                <a:lnTo>
                  <a:pt x="1064" y="1911"/>
                </a:lnTo>
                <a:lnTo>
                  <a:pt x="1065" y="191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1" name="Freeform 135"/>
          <p:cNvSpPr>
            <a:spLocks/>
          </p:cNvSpPr>
          <p:nvPr/>
        </p:nvSpPr>
        <p:spPr bwMode="auto">
          <a:xfrm>
            <a:off x="3505200" y="5375275"/>
            <a:ext cx="96838" cy="74613"/>
          </a:xfrm>
          <a:custGeom>
            <a:avLst/>
            <a:gdLst/>
            <a:ahLst/>
            <a:cxnLst>
              <a:cxn ang="0">
                <a:pos x="0" y="0"/>
              </a:cxn>
              <a:cxn ang="0">
                <a:pos x="26" y="26"/>
              </a:cxn>
              <a:cxn ang="0">
                <a:pos x="74" y="71"/>
              </a:cxn>
              <a:cxn ang="0">
                <a:pos x="123" y="114"/>
              </a:cxn>
              <a:cxn ang="0">
                <a:pos x="172" y="157"/>
              </a:cxn>
              <a:cxn ang="0">
                <a:pos x="221" y="200"/>
              </a:cxn>
              <a:cxn ang="0">
                <a:pos x="271" y="242"/>
              </a:cxn>
              <a:cxn ang="0">
                <a:pos x="316" y="279"/>
              </a:cxn>
              <a:cxn ang="0">
                <a:pos x="317" y="279"/>
              </a:cxn>
            </a:cxnLst>
            <a:rect l="0" t="0" r="r" b="b"/>
            <a:pathLst>
              <a:path w="317" h="279">
                <a:moveTo>
                  <a:pt x="0" y="0"/>
                </a:moveTo>
                <a:lnTo>
                  <a:pt x="26" y="26"/>
                </a:lnTo>
                <a:lnTo>
                  <a:pt x="74" y="71"/>
                </a:lnTo>
                <a:lnTo>
                  <a:pt x="123" y="114"/>
                </a:lnTo>
                <a:lnTo>
                  <a:pt x="172" y="157"/>
                </a:lnTo>
                <a:lnTo>
                  <a:pt x="221" y="200"/>
                </a:lnTo>
                <a:lnTo>
                  <a:pt x="271" y="242"/>
                </a:lnTo>
                <a:lnTo>
                  <a:pt x="316" y="279"/>
                </a:lnTo>
                <a:lnTo>
                  <a:pt x="317" y="279"/>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2" name="Freeform 136"/>
          <p:cNvSpPr>
            <a:spLocks/>
          </p:cNvSpPr>
          <p:nvPr/>
        </p:nvSpPr>
        <p:spPr bwMode="auto">
          <a:xfrm>
            <a:off x="3703638" y="5513388"/>
            <a:ext cx="573087" cy="180975"/>
          </a:xfrm>
          <a:custGeom>
            <a:avLst/>
            <a:gdLst/>
            <a:ahLst/>
            <a:cxnLst>
              <a:cxn ang="0">
                <a:pos x="0" y="0"/>
              </a:cxn>
              <a:cxn ang="0">
                <a:pos x="36" y="24"/>
              </a:cxn>
              <a:cxn ang="0">
                <a:pos x="90" y="58"/>
              </a:cxn>
              <a:cxn ang="0">
                <a:pos x="144" y="92"/>
              </a:cxn>
              <a:cxn ang="0">
                <a:pos x="199" y="125"/>
              </a:cxn>
              <a:cxn ang="0">
                <a:pos x="255" y="157"/>
              </a:cxn>
              <a:cxn ang="0">
                <a:pos x="310" y="188"/>
              </a:cxn>
              <a:cxn ang="0">
                <a:pos x="366" y="217"/>
              </a:cxn>
              <a:cxn ang="0">
                <a:pos x="423" y="247"/>
              </a:cxn>
              <a:cxn ang="0">
                <a:pos x="479" y="276"/>
              </a:cxn>
              <a:cxn ang="0">
                <a:pos x="536" y="303"/>
              </a:cxn>
              <a:cxn ang="0">
                <a:pos x="594" y="329"/>
              </a:cxn>
              <a:cxn ang="0">
                <a:pos x="651" y="356"/>
              </a:cxn>
              <a:cxn ang="0">
                <a:pos x="709" y="381"/>
              </a:cxn>
              <a:cxn ang="0">
                <a:pos x="768" y="405"/>
              </a:cxn>
              <a:cxn ang="0">
                <a:pos x="826" y="428"/>
              </a:cxn>
              <a:cxn ang="0">
                <a:pos x="885" y="449"/>
              </a:cxn>
              <a:cxn ang="0">
                <a:pos x="944" y="471"/>
              </a:cxn>
              <a:cxn ang="0">
                <a:pos x="1003" y="492"/>
              </a:cxn>
              <a:cxn ang="0">
                <a:pos x="1063" y="511"/>
              </a:cxn>
              <a:cxn ang="0">
                <a:pos x="1123" y="529"/>
              </a:cxn>
              <a:cxn ang="0">
                <a:pos x="1183" y="546"/>
              </a:cxn>
              <a:cxn ang="0">
                <a:pos x="1243" y="564"/>
              </a:cxn>
              <a:cxn ang="0">
                <a:pos x="1303" y="578"/>
              </a:cxn>
              <a:cxn ang="0">
                <a:pos x="1364" y="593"/>
              </a:cxn>
              <a:cxn ang="0">
                <a:pos x="1425" y="608"/>
              </a:cxn>
              <a:cxn ang="0">
                <a:pos x="1486" y="621"/>
              </a:cxn>
              <a:cxn ang="0">
                <a:pos x="1547" y="632"/>
              </a:cxn>
              <a:cxn ang="0">
                <a:pos x="1608" y="644"/>
              </a:cxn>
              <a:cxn ang="0">
                <a:pos x="1669" y="654"/>
              </a:cxn>
              <a:cxn ang="0">
                <a:pos x="1731" y="663"/>
              </a:cxn>
              <a:cxn ang="0">
                <a:pos x="1792" y="671"/>
              </a:cxn>
              <a:cxn ang="0">
                <a:pos x="1854" y="678"/>
              </a:cxn>
              <a:cxn ang="0">
                <a:pos x="1888" y="681"/>
              </a:cxn>
              <a:cxn ang="0">
                <a:pos x="1889" y="681"/>
              </a:cxn>
            </a:cxnLst>
            <a:rect l="0" t="0" r="r" b="b"/>
            <a:pathLst>
              <a:path w="1889" h="681">
                <a:moveTo>
                  <a:pt x="0" y="0"/>
                </a:moveTo>
                <a:lnTo>
                  <a:pt x="36" y="24"/>
                </a:lnTo>
                <a:lnTo>
                  <a:pt x="90" y="58"/>
                </a:lnTo>
                <a:lnTo>
                  <a:pt x="144" y="92"/>
                </a:lnTo>
                <a:lnTo>
                  <a:pt x="199" y="125"/>
                </a:lnTo>
                <a:lnTo>
                  <a:pt x="255" y="157"/>
                </a:lnTo>
                <a:lnTo>
                  <a:pt x="310" y="188"/>
                </a:lnTo>
                <a:lnTo>
                  <a:pt x="366" y="217"/>
                </a:lnTo>
                <a:lnTo>
                  <a:pt x="423" y="247"/>
                </a:lnTo>
                <a:lnTo>
                  <a:pt x="479" y="276"/>
                </a:lnTo>
                <a:lnTo>
                  <a:pt x="536" y="303"/>
                </a:lnTo>
                <a:lnTo>
                  <a:pt x="594" y="329"/>
                </a:lnTo>
                <a:lnTo>
                  <a:pt x="651" y="356"/>
                </a:lnTo>
                <a:lnTo>
                  <a:pt x="709" y="381"/>
                </a:lnTo>
                <a:lnTo>
                  <a:pt x="768" y="405"/>
                </a:lnTo>
                <a:lnTo>
                  <a:pt x="826" y="428"/>
                </a:lnTo>
                <a:lnTo>
                  <a:pt x="885" y="449"/>
                </a:lnTo>
                <a:lnTo>
                  <a:pt x="944" y="471"/>
                </a:lnTo>
                <a:lnTo>
                  <a:pt x="1003" y="492"/>
                </a:lnTo>
                <a:lnTo>
                  <a:pt x="1063" y="511"/>
                </a:lnTo>
                <a:lnTo>
                  <a:pt x="1123" y="529"/>
                </a:lnTo>
                <a:lnTo>
                  <a:pt x="1183" y="546"/>
                </a:lnTo>
                <a:lnTo>
                  <a:pt x="1243" y="564"/>
                </a:lnTo>
                <a:lnTo>
                  <a:pt x="1303" y="578"/>
                </a:lnTo>
                <a:lnTo>
                  <a:pt x="1364" y="593"/>
                </a:lnTo>
                <a:lnTo>
                  <a:pt x="1425" y="608"/>
                </a:lnTo>
                <a:lnTo>
                  <a:pt x="1486" y="621"/>
                </a:lnTo>
                <a:lnTo>
                  <a:pt x="1547" y="632"/>
                </a:lnTo>
                <a:lnTo>
                  <a:pt x="1608" y="644"/>
                </a:lnTo>
                <a:lnTo>
                  <a:pt x="1669" y="654"/>
                </a:lnTo>
                <a:lnTo>
                  <a:pt x="1731" y="663"/>
                </a:lnTo>
                <a:lnTo>
                  <a:pt x="1792" y="671"/>
                </a:lnTo>
                <a:lnTo>
                  <a:pt x="1854" y="678"/>
                </a:lnTo>
                <a:lnTo>
                  <a:pt x="1888" y="681"/>
                </a:lnTo>
                <a:lnTo>
                  <a:pt x="1889" y="68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3" name="Freeform 137"/>
          <p:cNvSpPr>
            <a:spLocks/>
          </p:cNvSpPr>
          <p:nvPr/>
        </p:nvSpPr>
        <p:spPr bwMode="auto">
          <a:xfrm>
            <a:off x="4398963" y="5694363"/>
            <a:ext cx="120650" cy="6350"/>
          </a:xfrm>
          <a:custGeom>
            <a:avLst/>
            <a:gdLst/>
            <a:ahLst/>
            <a:cxnLst>
              <a:cxn ang="0">
                <a:pos x="0" y="21"/>
              </a:cxn>
              <a:cxn ang="0">
                <a:pos x="61" y="20"/>
              </a:cxn>
              <a:cxn ang="0">
                <a:pos x="123" y="19"/>
              </a:cxn>
              <a:cxn ang="0">
                <a:pos x="185" y="16"/>
              </a:cxn>
              <a:cxn ang="0">
                <a:pos x="247" y="13"/>
              </a:cxn>
              <a:cxn ang="0">
                <a:pos x="309" y="8"/>
              </a:cxn>
              <a:cxn ang="0">
                <a:pos x="371" y="3"/>
              </a:cxn>
              <a:cxn ang="0">
                <a:pos x="398" y="0"/>
              </a:cxn>
              <a:cxn ang="0">
                <a:pos x="399" y="0"/>
              </a:cxn>
            </a:cxnLst>
            <a:rect l="0" t="0" r="r" b="b"/>
            <a:pathLst>
              <a:path w="399" h="21">
                <a:moveTo>
                  <a:pt x="0" y="21"/>
                </a:moveTo>
                <a:lnTo>
                  <a:pt x="61" y="20"/>
                </a:lnTo>
                <a:lnTo>
                  <a:pt x="123" y="19"/>
                </a:lnTo>
                <a:lnTo>
                  <a:pt x="185" y="16"/>
                </a:lnTo>
                <a:lnTo>
                  <a:pt x="247" y="13"/>
                </a:lnTo>
                <a:lnTo>
                  <a:pt x="309" y="8"/>
                </a:lnTo>
                <a:lnTo>
                  <a:pt x="371" y="3"/>
                </a:lnTo>
                <a:lnTo>
                  <a:pt x="398" y="0"/>
                </a:lnTo>
                <a:lnTo>
                  <a:pt x="399"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4" name="Freeform 138"/>
          <p:cNvSpPr>
            <a:spLocks/>
          </p:cNvSpPr>
          <p:nvPr/>
        </p:nvSpPr>
        <p:spPr bwMode="auto">
          <a:xfrm>
            <a:off x="4638675" y="5449888"/>
            <a:ext cx="554038" cy="230187"/>
          </a:xfrm>
          <a:custGeom>
            <a:avLst/>
            <a:gdLst/>
            <a:ahLst/>
            <a:cxnLst>
              <a:cxn ang="0">
                <a:pos x="0" y="866"/>
              </a:cxn>
              <a:cxn ang="0">
                <a:pos x="6" y="865"/>
              </a:cxn>
              <a:cxn ang="0">
                <a:pos x="67" y="852"/>
              </a:cxn>
              <a:cxn ang="0">
                <a:pos x="128" y="837"/>
              </a:cxn>
              <a:cxn ang="0">
                <a:pos x="189" y="822"/>
              </a:cxn>
              <a:cxn ang="0">
                <a:pos x="249" y="808"/>
              </a:cxn>
              <a:cxn ang="0">
                <a:pos x="309" y="790"/>
              </a:cxn>
              <a:cxn ang="0">
                <a:pos x="369" y="773"/>
              </a:cxn>
              <a:cxn ang="0">
                <a:pos x="429" y="755"/>
              </a:cxn>
              <a:cxn ang="0">
                <a:pos x="489" y="736"/>
              </a:cxn>
              <a:cxn ang="0">
                <a:pos x="548" y="715"/>
              </a:cxn>
              <a:cxn ang="0">
                <a:pos x="607" y="693"/>
              </a:cxn>
              <a:cxn ang="0">
                <a:pos x="666" y="672"/>
              </a:cxn>
              <a:cxn ang="0">
                <a:pos x="724" y="649"/>
              </a:cxn>
              <a:cxn ang="0">
                <a:pos x="783" y="625"/>
              </a:cxn>
              <a:cxn ang="0">
                <a:pos x="841" y="600"/>
              </a:cxn>
              <a:cxn ang="0">
                <a:pos x="898" y="573"/>
              </a:cxn>
              <a:cxn ang="0">
                <a:pos x="956" y="547"/>
              </a:cxn>
              <a:cxn ang="0">
                <a:pos x="1013" y="520"/>
              </a:cxn>
              <a:cxn ang="0">
                <a:pos x="1069" y="491"/>
              </a:cxn>
              <a:cxn ang="0">
                <a:pos x="1126" y="461"/>
              </a:cxn>
              <a:cxn ang="0">
                <a:pos x="1182" y="432"/>
              </a:cxn>
              <a:cxn ang="0">
                <a:pos x="1237" y="401"/>
              </a:cxn>
              <a:cxn ang="0">
                <a:pos x="1293" y="369"/>
              </a:cxn>
              <a:cxn ang="0">
                <a:pos x="1348" y="336"/>
              </a:cxn>
              <a:cxn ang="0">
                <a:pos x="1402" y="302"/>
              </a:cxn>
              <a:cxn ang="0">
                <a:pos x="1456" y="268"/>
              </a:cxn>
              <a:cxn ang="0">
                <a:pos x="1510" y="233"/>
              </a:cxn>
              <a:cxn ang="0">
                <a:pos x="1563" y="196"/>
              </a:cxn>
              <a:cxn ang="0">
                <a:pos x="1616" y="160"/>
              </a:cxn>
              <a:cxn ang="0">
                <a:pos x="1669" y="122"/>
              </a:cxn>
              <a:cxn ang="0">
                <a:pos x="1721" y="83"/>
              </a:cxn>
              <a:cxn ang="0">
                <a:pos x="1772" y="44"/>
              </a:cxn>
              <a:cxn ang="0">
                <a:pos x="1823" y="4"/>
              </a:cxn>
              <a:cxn ang="0">
                <a:pos x="1829" y="0"/>
              </a:cxn>
              <a:cxn ang="0">
                <a:pos x="1830" y="0"/>
              </a:cxn>
            </a:cxnLst>
            <a:rect l="0" t="0" r="r" b="b"/>
            <a:pathLst>
              <a:path w="1830" h="866">
                <a:moveTo>
                  <a:pt x="0" y="866"/>
                </a:moveTo>
                <a:lnTo>
                  <a:pt x="6" y="865"/>
                </a:lnTo>
                <a:lnTo>
                  <a:pt x="67" y="852"/>
                </a:lnTo>
                <a:lnTo>
                  <a:pt x="128" y="837"/>
                </a:lnTo>
                <a:lnTo>
                  <a:pt x="189" y="822"/>
                </a:lnTo>
                <a:lnTo>
                  <a:pt x="249" y="808"/>
                </a:lnTo>
                <a:lnTo>
                  <a:pt x="309" y="790"/>
                </a:lnTo>
                <a:lnTo>
                  <a:pt x="369" y="773"/>
                </a:lnTo>
                <a:lnTo>
                  <a:pt x="429" y="755"/>
                </a:lnTo>
                <a:lnTo>
                  <a:pt x="489" y="736"/>
                </a:lnTo>
                <a:lnTo>
                  <a:pt x="548" y="715"/>
                </a:lnTo>
                <a:lnTo>
                  <a:pt x="607" y="693"/>
                </a:lnTo>
                <a:lnTo>
                  <a:pt x="666" y="672"/>
                </a:lnTo>
                <a:lnTo>
                  <a:pt x="724" y="649"/>
                </a:lnTo>
                <a:lnTo>
                  <a:pt x="783" y="625"/>
                </a:lnTo>
                <a:lnTo>
                  <a:pt x="841" y="600"/>
                </a:lnTo>
                <a:lnTo>
                  <a:pt x="898" y="573"/>
                </a:lnTo>
                <a:lnTo>
                  <a:pt x="956" y="547"/>
                </a:lnTo>
                <a:lnTo>
                  <a:pt x="1013" y="520"/>
                </a:lnTo>
                <a:lnTo>
                  <a:pt x="1069" y="491"/>
                </a:lnTo>
                <a:lnTo>
                  <a:pt x="1126" y="461"/>
                </a:lnTo>
                <a:lnTo>
                  <a:pt x="1182" y="432"/>
                </a:lnTo>
                <a:lnTo>
                  <a:pt x="1237" y="401"/>
                </a:lnTo>
                <a:lnTo>
                  <a:pt x="1293" y="369"/>
                </a:lnTo>
                <a:lnTo>
                  <a:pt x="1348" y="336"/>
                </a:lnTo>
                <a:lnTo>
                  <a:pt x="1402" y="302"/>
                </a:lnTo>
                <a:lnTo>
                  <a:pt x="1456" y="268"/>
                </a:lnTo>
                <a:lnTo>
                  <a:pt x="1510" y="233"/>
                </a:lnTo>
                <a:lnTo>
                  <a:pt x="1563" y="196"/>
                </a:lnTo>
                <a:lnTo>
                  <a:pt x="1616" y="160"/>
                </a:lnTo>
                <a:lnTo>
                  <a:pt x="1669" y="122"/>
                </a:lnTo>
                <a:lnTo>
                  <a:pt x="1721" y="83"/>
                </a:lnTo>
                <a:lnTo>
                  <a:pt x="1772" y="44"/>
                </a:lnTo>
                <a:lnTo>
                  <a:pt x="1823" y="4"/>
                </a:lnTo>
                <a:lnTo>
                  <a:pt x="1829" y="0"/>
                </a:lnTo>
                <a:lnTo>
                  <a:pt x="1830"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5" name="Freeform 139"/>
          <p:cNvSpPr>
            <a:spLocks/>
          </p:cNvSpPr>
          <p:nvPr/>
        </p:nvSpPr>
        <p:spPr bwMode="auto">
          <a:xfrm>
            <a:off x="5287963" y="5292725"/>
            <a:ext cx="92075" cy="82550"/>
          </a:xfrm>
          <a:custGeom>
            <a:avLst/>
            <a:gdLst/>
            <a:ahLst/>
            <a:cxnLst>
              <a:cxn ang="0">
                <a:pos x="0" y="308"/>
              </a:cxn>
              <a:cxn ang="0">
                <a:pos x="21" y="288"/>
              </a:cxn>
              <a:cxn ang="0">
                <a:pos x="68" y="241"/>
              </a:cxn>
              <a:cxn ang="0">
                <a:pos x="115" y="195"/>
              </a:cxn>
              <a:cxn ang="0">
                <a:pos x="160" y="148"/>
              </a:cxn>
              <a:cxn ang="0">
                <a:pos x="206" y="99"/>
              </a:cxn>
              <a:cxn ang="0">
                <a:pos x="250" y="49"/>
              </a:cxn>
              <a:cxn ang="0">
                <a:pos x="294" y="0"/>
              </a:cxn>
              <a:cxn ang="0">
                <a:pos x="295" y="0"/>
              </a:cxn>
            </a:cxnLst>
            <a:rect l="0" t="0" r="r" b="b"/>
            <a:pathLst>
              <a:path w="295" h="308">
                <a:moveTo>
                  <a:pt x="0" y="308"/>
                </a:moveTo>
                <a:lnTo>
                  <a:pt x="21" y="288"/>
                </a:lnTo>
                <a:lnTo>
                  <a:pt x="68" y="241"/>
                </a:lnTo>
                <a:lnTo>
                  <a:pt x="115" y="195"/>
                </a:lnTo>
                <a:lnTo>
                  <a:pt x="160" y="148"/>
                </a:lnTo>
                <a:lnTo>
                  <a:pt x="206" y="99"/>
                </a:lnTo>
                <a:lnTo>
                  <a:pt x="250" y="49"/>
                </a:lnTo>
                <a:lnTo>
                  <a:pt x="294" y="0"/>
                </a:lnTo>
                <a:lnTo>
                  <a:pt x="295"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6" name="Freeform 140"/>
          <p:cNvSpPr>
            <a:spLocks/>
          </p:cNvSpPr>
          <p:nvPr/>
        </p:nvSpPr>
        <p:spPr bwMode="auto">
          <a:xfrm>
            <a:off x="5459413" y="4672013"/>
            <a:ext cx="279400" cy="531812"/>
          </a:xfrm>
          <a:custGeom>
            <a:avLst/>
            <a:gdLst/>
            <a:ahLst/>
            <a:cxnLst>
              <a:cxn ang="0">
                <a:pos x="0" y="2008"/>
              </a:cxn>
              <a:cxn ang="0">
                <a:pos x="22" y="1978"/>
              </a:cxn>
              <a:cxn ang="0">
                <a:pos x="61" y="1924"/>
              </a:cxn>
              <a:cxn ang="0">
                <a:pos x="99" y="1868"/>
              </a:cxn>
              <a:cxn ang="0">
                <a:pos x="137" y="1812"/>
              </a:cxn>
              <a:cxn ang="0">
                <a:pos x="174" y="1756"/>
              </a:cxn>
              <a:cxn ang="0">
                <a:pos x="211" y="1697"/>
              </a:cxn>
              <a:cxn ang="0">
                <a:pos x="247" y="1640"/>
              </a:cxn>
              <a:cxn ang="0">
                <a:pos x="282" y="1582"/>
              </a:cxn>
              <a:cxn ang="0">
                <a:pos x="316" y="1522"/>
              </a:cxn>
              <a:cxn ang="0">
                <a:pos x="350" y="1463"/>
              </a:cxn>
              <a:cxn ang="0">
                <a:pos x="383" y="1404"/>
              </a:cxn>
              <a:cxn ang="0">
                <a:pos x="415" y="1343"/>
              </a:cxn>
              <a:cxn ang="0">
                <a:pos x="447" y="1282"/>
              </a:cxn>
              <a:cxn ang="0">
                <a:pos x="478" y="1221"/>
              </a:cxn>
              <a:cxn ang="0">
                <a:pos x="508" y="1159"/>
              </a:cxn>
              <a:cxn ang="0">
                <a:pos x="537" y="1096"/>
              </a:cxn>
              <a:cxn ang="0">
                <a:pos x="566" y="1033"/>
              </a:cxn>
              <a:cxn ang="0">
                <a:pos x="594" y="970"/>
              </a:cxn>
              <a:cxn ang="0">
                <a:pos x="621" y="906"/>
              </a:cxn>
              <a:cxn ang="0">
                <a:pos x="647" y="842"/>
              </a:cxn>
              <a:cxn ang="0">
                <a:pos x="673" y="777"/>
              </a:cxn>
              <a:cxn ang="0">
                <a:pos x="698" y="713"/>
              </a:cxn>
              <a:cxn ang="0">
                <a:pos x="722" y="648"/>
              </a:cxn>
              <a:cxn ang="0">
                <a:pos x="745" y="582"/>
              </a:cxn>
              <a:cxn ang="0">
                <a:pos x="768" y="516"/>
              </a:cxn>
              <a:cxn ang="0">
                <a:pos x="789" y="449"/>
              </a:cxn>
              <a:cxn ang="0">
                <a:pos x="810" y="383"/>
              </a:cxn>
              <a:cxn ang="0">
                <a:pos x="830" y="316"/>
              </a:cxn>
              <a:cxn ang="0">
                <a:pos x="850" y="249"/>
              </a:cxn>
              <a:cxn ang="0">
                <a:pos x="868" y="181"/>
              </a:cxn>
              <a:cxn ang="0">
                <a:pos x="886" y="113"/>
              </a:cxn>
              <a:cxn ang="0">
                <a:pos x="903" y="45"/>
              </a:cxn>
              <a:cxn ang="0">
                <a:pos x="914" y="0"/>
              </a:cxn>
              <a:cxn ang="0">
                <a:pos x="915" y="0"/>
              </a:cxn>
            </a:cxnLst>
            <a:rect l="0" t="0" r="r" b="b"/>
            <a:pathLst>
              <a:path w="915" h="2008">
                <a:moveTo>
                  <a:pt x="0" y="2008"/>
                </a:moveTo>
                <a:lnTo>
                  <a:pt x="22" y="1978"/>
                </a:lnTo>
                <a:lnTo>
                  <a:pt x="61" y="1924"/>
                </a:lnTo>
                <a:lnTo>
                  <a:pt x="99" y="1868"/>
                </a:lnTo>
                <a:lnTo>
                  <a:pt x="137" y="1812"/>
                </a:lnTo>
                <a:lnTo>
                  <a:pt x="174" y="1756"/>
                </a:lnTo>
                <a:lnTo>
                  <a:pt x="211" y="1697"/>
                </a:lnTo>
                <a:lnTo>
                  <a:pt x="247" y="1640"/>
                </a:lnTo>
                <a:lnTo>
                  <a:pt x="282" y="1582"/>
                </a:lnTo>
                <a:lnTo>
                  <a:pt x="316" y="1522"/>
                </a:lnTo>
                <a:lnTo>
                  <a:pt x="350" y="1463"/>
                </a:lnTo>
                <a:lnTo>
                  <a:pt x="383" y="1404"/>
                </a:lnTo>
                <a:lnTo>
                  <a:pt x="415" y="1343"/>
                </a:lnTo>
                <a:lnTo>
                  <a:pt x="447" y="1282"/>
                </a:lnTo>
                <a:lnTo>
                  <a:pt x="478" y="1221"/>
                </a:lnTo>
                <a:lnTo>
                  <a:pt x="508" y="1159"/>
                </a:lnTo>
                <a:lnTo>
                  <a:pt x="537" y="1096"/>
                </a:lnTo>
                <a:lnTo>
                  <a:pt x="566" y="1033"/>
                </a:lnTo>
                <a:lnTo>
                  <a:pt x="594" y="970"/>
                </a:lnTo>
                <a:lnTo>
                  <a:pt x="621" y="906"/>
                </a:lnTo>
                <a:lnTo>
                  <a:pt x="647" y="842"/>
                </a:lnTo>
                <a:lnTo>
                  <a:pt x="673" y="777"/>
                </a:lnTo>
                <a:lnTo>
                  <a:pt x="698" y="713"/>
                </a:lnTo>
                <a:lnTo>
                  <a:pt x="722" y="648"/>
                </a:lnTo>
                <a:lnTo>
                  <a:pt x="745" y="582"/>
                </a:lnTo>
                <a:lnTo>
                  <a:pt x="768" y="516"/>
                </a:lnTo>
                <a:lnTo>
                  <a:pt x="789" y="449"/>
                </a:lnTo>
                <a:lnTo>
                  <a:pt x="810" y="383"/>
                </a:lnTo>
                <a:lnTo>
                  <a:pt x="830" y="316"/>
                </a:lnTo>
                <a:lnTo>
                  <a:pt x="850" y="249"/>
                </a:lnTo>
                <a:lnTo>
                  <a:pt x="868" y="181"/>
                </a:lnTo>
                <a:lnTo>
                  <a:pt x="886" y="113"/>
                </a:lnTo>
                <a:lnTo>
                  <a:pt x="903" y="45"/>
                </a:lnTo>
                <a:lnTo>
                  <a:pt x="914" y="0"/>
                </a:lnTo>
                <a:lnTo>
                  <a:pt x="915"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7" name="Freeform 141"/>
          <p:cNvSpPr>
            <a:spLocks/>
          </p:cNvSpPr>
          <p:nvPr/>
        </p:nvSpPr>
        <p:spPr bwMode="auto">
          <a:xfrm>
            <a:off x="5764213" y="4433888"/>
            <a:ext cx="14287" cy="119062"/>
          </a:xfrm>
          <a:custGeom>
            <a:avLst/>
            <a:gdLst/>
            <a:ahLst/>
            <a:cxnLst>
              <a:cxn ang="0">
                <a:pos x="0" y="452"/>
              </a:cxn>
              <a:cxn ang="0">
                <a:pos x="10" y="390"/>
              </a:cxn>
              <a:cxn ang="0">
                <a:pos x="19" y="320"/>
              </a:cxn>
              <a:cxn ang="0">
                <a:pos x="28" y="250"/>
              </a:cxn>
              <a:cxn ang="0">
                <a:pos x="36" y="179"/>
              </a:cxn>
              <a:cxn ang="0">
                <a:pos x="43" y="110"/>
              </a:cxn>
              <a:cxn ang="0">
                <a:pos x="49" y="39"/>
              </a:cxn>
              <a:cxn ang="0">
                <a:pos x="52" y="0"/>
              </a:cxn>
              <a:cxn ang="0">
                <a:pos x="53" y="0"/>
              </a:cxn>
            </a:cxnLst>
            <a:rect l="0" t="0" r="r" b="b"/>
            <a:pathLst>
              <a:path w="53" h="452">
                <a:moveTo>
                  <a:pt x="0" y="452"/>
                </a:moveTo>
                <a:lnTo>
                  <a:pt x="10" y="390"/>
                </a:lnTo>
                <a:lnTo>
                  <a:pt x="19" y="320"/>
                </a:lnTo>
                <a:lnTo>
                  <a:pt x="28" y="250"/>
                </a:lnTo>
                <a:lnTo>
                  <a:pt x="36" y="179"/>
                </a:lnTo>
                <a:lnTo>
                  <a:pt x="43" y="110"/>
                </a:lnTo>
                <a:lnTo>
                  <a:pt x="49" y="39"/>
                </a:lnTo>
                <a:lnTo>
                  <a:pt x="52" y="0"/>
                </a:lnTo>
                <a:lnTo>
                  <a:pt x="53"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8" name="Line 142"/>
          <p:cNvSpPr>
            <a:spLocks noChangeShapeType="1"/>
          </p:cNvSpPr>
          <p:nvPr/>
        </p:nvSpPr>
        <p:spPr bwMode="auto">
          <a:xfrm>
            <a:off x="5784850" y="4313238"/>
            <a:ext cx="1588" cy="1587"/>
          </a:xfrm>
          <a:prstGeom prst="line">
            <a:avLst/>
          </a:prstGeom>
          <a:noFill/>
          <a:ln w="0">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39" name="Freeform 143"/>
          <p:cNvSpPr>
            <a:spLocks/>
          </p:cNvSpPr>
          <p:nvPr/>
        </p:nvSpPr>
        <p:spPr bwMode="auto">
          <a:xfrm>
            <a:off x="4186238" y="2714625"/>
            <a:ext cx="422275" cy="420688"/>
          </a:xfrm>
          <a:custGeom>
            <a:avLst/>
            <a:gdLst/>
            <a:ahLst/>
            <a:cxnLst>
              <a:cxn ang="0">
                <a:pos x="1385" y="738"/>
              </a:cxn>
              <a:cxn ang="0">
                <a:pos x="1376" y="656"/>
              </a:cxn>
              <a:cxn ang="0">
                <a:pos x="1360" y="575"/>
              </a:cxn>
              <a:cxn ang="0">
                <a:pos x="1336" y="496"/>
              </a:cxn>
              <a:cxn ang="0">
                <a:pos x="1305" y="420"/>
              </a:cxn>
              <a:cxn ang="0">
                <a:pos x="1268" y="349"/>
              </a:cxn>
              <a:cxn ang="0">
                <a:pos x="1224" y="283"/>
              </a:cxn>
              <a:cxn ang="0">
                <a:pos x="1175" y="223"/>
              </a:cxn>
              <a:cxn ang="0">
                <a:pos x="1120" y="168"/>
              </a:cxn>
              <a:cxn ang="0">
                <a:pos x="1061" y="121"/>
              </a:cxn>
              <a:cxn ang="0">
                <a:pos x="997" y="81"/>
              </a:cxn>
              <a:cxn ang="0">
                <a:pos x="931" y="48"/>
              </a:cxn>
              <a:cxn ang="0">
                <a:pos x="861" y="24"/>
              </a:cxn>
              <a:cxn ang="0">
                <a:pos x="790" y="8"/>
              </a:cxn>
              <a:cxn ang="0">
                <a:pos x="718" y="1"/>
              </a:cxn>
              <a:cxn ang="0">
                <a:pos x="644" y="2"/>
              </a:cxn>
              <a:cxn ang="0">
                <a:pos x="572" y="12"/>
              </a:cxn>
              <a:cxn ang="0">
                <a:pos x="501" y="31"/>
              </a:cxn>
              <a:cxn ang="0">
                <a:pos x="433" y="58"/>
              </a:cxn>
              <a:cxn ang="0">
                <a:pos x="367" y="93"/>
              </a:cxn>
              <a:cxn ang="0">
                <a:pos x="305" y="136"/>
              </a:cxn>
              <a:cxn ang="0">
                <a:pos x="247" y="186"/>
              </a:cxn>
              <a:cxn ang="0">
                <a:pos x="194" y="242"/>
              </a:cxn>
              <a:cxn ang="0">
                <a:pos x="146" y="305"/>
              </a:cxn>
              <a:cxn ang="0">
                <a:pos x="105" y="372"/>
              </a:cxn>
              <a:cxn ang="0">
                <a:pos x="70" y="445"/>
              </a:cxn>
              <a:cxn ang="0">
                <a:pos x="41" y="522"/>
              </a:cxn>
              <a:cxn ang="0">
                <a:pos x="20" y="601"/>
              </a:cxn>
              <a:cxn ang="0">
                <a:pos x="6" y="682"/>
              </a:cxn>
              <a:cxn ang="0">
                <a:pos x="0" y="765"/>
              </a:cxn>
              <a:cxn ang="0">
                <a:pos x="1" y="848"/>
              </a:cxn>
              <a:cxn ang="0">
                <a:pos x="10" y="930"/>
              </a:cxn>
              <a:cxn ang="0">
                <a:pos x="26" y="1011"/>
              </a:cxn>
              <a:cxn ang="0">
                <a:pos x="50" y="1090"/>
              </a:cxn>
              <a:cxn ang="0">
                <a:pos x="81" y="1165"/>
              </a:cxn>
              <a:cxn ang="0">
                <a:pos x="118" y="1236"/>
              </a:cxn>
              <a:cxn ang="0">
                <a:pos x="162" y="1303"/>
              </a:cxn>
              <a:cxn ang="0">
                <a:pos x="211" y="1363"/>
              </a:cxn>
              <a:cxn ang="0">
                <a:pos x="266" y="1418"/>
              </a:cxn>
              <a:cxn ang="0">
                <a:pos x="325" y="1465"/>
              </a:cxn>
              <a:cxn ang="0">
                <a:pos x="389" y="1505"/>
              </a:cxn>
              <a:cxn ang="0">
                <a:pos x="455" y="1538"/>
              </a:cxn>
              <a:cxn ang="0">
                <a:pos x="525" y="1562"/>
              </a:cxn>
              <a:cxn ang="0">
                <a:pos x="596" y="1578"/>
              </a:cxn>
              <a:cxn ang="0">
                <a:pos x="668" y="1585"/>
              </a:cxn>
              <a:cxn ang="0">
                <a:pos x="742" y="1584"/>
              </a:cxn>
              <a:cxn ang="0">
                <a:pos x="814" y="1573"/>
              </a:cxn>
              <a:cxn ang="0">
                <a:pos x="885" y="1555"/>
              </a:cxn>
              <a:cxn ang="0">
                <a:pos x="953" y="1528"/>
              </a:cxn>
              <a:cxn ang="0">
                <a:pos x="1019" y="1492"/>
              </a:cxn>
              <a:cxn ang="0">
                <a:pos x="1081" y="1450"/>
              </a:cxn>
              <a:cxn ang="0">
                <a:pos x="1139" y="1400"/>
              </a:cxn>
              <a:cxn ang="0">
                <a:pos x="1192" y="1344"/>
              </a:cxn>
              <a:cxn ang="0">
                <a:pos x="1240" y="1281"/>
              </a:cxn>
              <a:cxn ang="0">
                <a:pos x="1281" y="1213"/>
              </a:cxn>
              <a:cxn ang="0">
                <a:pos x="1316" y="1140"/>
              </a:cxn>
              <a:cxn ang="0">
                <a:pos x="1345" y="1064"/>
              </a:cxn>
              <a:cxn ang="0">
                <a:pos x="1366" y="985"/>
              </a:cxn>
              <a:cxn ang="0">
                <a:pos x="1380" y="904"/>
              </a:cxn>
              <a:cxn ang="0">
                <a:pos x="1386" y="820"/>
              </a:cxn>
            </a:cxnLst>
            <a:rect l="0" t="0" r="r" b="b"/>
            <a:pathLst>
              <a:path w="1387" h="1586">
                <a:moveTo>
                  <a:pt x="1386" y="793"/>
                </a:moveTo>
                <a:lnTo>
                  <a:pt x="1386" y="765"/>
                </a:lnTo>
                <a:lnTo>
                  <a:pt x="1385" y="738"/>
                </a:lnTo>
                <a:lnTo>
                  <a:pt x="1383" y="711"/>
                </a:lnTo>
                <a:lnTo>
                  <a:pt x="1380" y="682"/>
                </a:lnTo>
                <a:lnTo>
                  <a:pt x="1376" y="656"/>
                </a:lnTo>
                <a:lnTo>
                  <a:pt x="1371" y="628"/>
                </a:lnTo>
                <a:lnTo>
                  <a:pt x="1366" y="601"/>
                </a:lnTo>
                <a:lnTo>
                  <a:pt x="1360" y="575"/>
                </a:lnTo>
                <a:lnTo>
                  <a:pt x="1353" y="548"/>
                </a:lnTo>
                <a:lnTo>
                  <a:pt x="1345" y="522"/>
                </a:lnTo>
                <a:lnTo>
                  <a:pt x="1336" y="496"/>
                </a:lnTo>
                <a:lnTo>
                  <a:pt x="1327" y="471"/>
                </a:lnTo>
                <a:lnTo>
                  <a:pt x="1316" y="445"/>
                </a:lnTo>
                <a:lnTo>
                  <a:pt x="1305" y="420"/>
                </a:lnTo>
                <a:lnTo>
                  <a:pt x="1294" y="396"/>
                </a:lnTo>
                <a:lnTo>
                  <a:pt x="1281" y="372"/>
                </a:lnTo>
                <a:lnTo>
                  <a:pt x="1268" y="349"/>
                </a:lnTo>
                <a:lnTo>
                  <a:pt x="1254" y="327"/>
                </a:lnTo>
                <a:lnTo>
                  <a:pt x="1240" y="305"/>
                </a:lnTo>
                <a:lnTo>
                  <a:pt x="1224" y="283"/>
                </a:lnTo>
                <a:lnTo>
                  <a:pt x="1208" y="263"/>
                </a:lnTo>
                <a:lnTo>
                  <a:pt x="1192" y="242"/>
                </a:lnTo>
                <a:lnTo>
                  <a:pt x="1175" y="223"/>
                </a:lnTo>
                <a:lnTo>
                  <a:pt x="1157" y="204"/>
                </a:lnTo>
                <a:lnTo>
                  <a:pt x="1139" y="186"/>
                </a:lnTo>
                <a:lnTo>
                  <a:pt x="1120" y="168"/>
                </a:lnTo>
                <a:lnTo>
                  <a:pt x="1101" y="152"/>
                </a:lnTo>
                <a:lnTo>
                  <a:pt x="1081" y="136"/>
                </a:lnTo>
                <a:lnTo>
                  <a:pt x="1061" y="121"/>
                </a:lnTo>
                <a:lnTo>
                  <a:pt x="1040" y="106"/>
                </a:lnTo>
                <a:lnTo>
                  <a:pt x="1019" y="93"/>
                </a:lnTo>
                <a:lnTo>
                  <a:pt x="997" y="81"/>
                </a:lnTo>
                <a:lnTo>
                  <a:pt x="975" y="68"/>
                </a:lnTo>
                <a:lnTo>
                  <a:pt x="953" y="58"/>
                </a:lnTo>
                <a:lnTo>
                  <a:pt x="931" y="48"/>
                </a:lnTo>
                <a:lnTo>
                  <a:pt x="908" y="39"/>
                </a:lnTo>
                <a:lnTo>
                  <a:pt x="885" y="31"/>
                </a:lnTo>
                <a:lnTo>
                  <a:pt x="861" y="24"/>
                </a:lnTo>
                <a:lnTo>
                  <a:pt x="838" y="18"/>
                </a:lnTo>
                <a:lnTo>
                  <a:pt x="814" y="12"/>
                </a:lnTo>
                <a:lnTo>
                  <a:pt x="790" y="8"/>
                </a:lnTo>
                <a:lnTo>
                  <a:pt x="766" y="4"/>
                </a:lnTo>
                <a:lnTo>
                  <a:pt x="742" y="2"/>
                </a:lnTo>
                <a:lnTo>
                  <a:pt x="718" y="1"/>
                </a:lnTo>
                <a:lnTo>
                  <a:pt x="694" y="0"/>
                </a:lnTo>
                <a:lnTo>
                  <a:pt x="668" y="1"/>
                </a:lnTo>
                <a:lnTo>
                  <a:pt x="644" y="2"/>
                </a:lnTo>
                <a:lnTo>
                  <a:pt x="620" y="4"/>
                </a:lnTo>
                <a:lnTo>
                  <a:pt x="596" y="8"/>
                </a:lnTo>
                <a:lnTo>
                  <a:pt x="572" y="12"/>
                </a:lnTo>
                <a:lnTo>
                  <a:pt x="548" y="18"/>
                </a:lnTo>
                <a:lnTo>
                  <a:pt x="525" y="24"/>
                </a:lnTo>
                <a:lnTo>
                  <a:pt x="501" y="31"/>
                </a:lnTo>
                <a:lnTo>
                  <a:pt x="478" y="39"/>
                </a:lnTo>
                <a:lnTo>
                  <a:pt x="455" y="48"/>
                </a:lnTo>
                <a:lnTo>
                  <a:pt x="433" y="58"/>
                </a:lnTo>
                <a:lnTo>
                  <a:pt x="411" y="68"/>
                </a:lnTo>
                <a:lnTo>
                  <a:pt x="389" y="81"/>
                </a:lnTo>
                <a:lnTo>
                  <a:pt x="367" y="93"/>
                </a:lnTo>
                <a:lnTo>
                  <a:pt x="346" y="106"/>
                </a:lnTo>
                <a:lnTo>
                  <a:pt x="325" y="121"/>
                </a:lnTo>
                <a:lnTo>
                  <a:pt x="305" y="136"/>
                </a:lnTo>
                <a:lnTo>
                  <a:pt x="285" y="152"/>
                </a:lnTo>
                <a:lnTo>
                  <a:pt x="266" y="168"/>
                </a:lnTo>
                <a:lnTo>
                  <a:pt x="247" y="186"/>
                </a:lnTo>
                <a:lnTo>
                  <a:pt x="229" y="204"/>
                </a:lnTo>
                <a:lnTo>
                  <a:pt x="211" y="223"/>
                </a:lnTo>
                <a:lnTo>
                  <a:pt x="194" y="242"/>
                </a:lnTo>
                <a:lnTo>
                  <a:pt x="178" y="263"/>
                </a:lnTo>
                <a:lnTo>
                  <a:pt x="162" y="283"/>
                </a:lnTo>
                <a:lnTo>
                  <a:pt x="146" y="305"/>
                </a:lnTo>
                <a:lnTo>
                  <a:pt x="132" y="327"/>
                </a:lnTo>
                <a:lnTo>
                  <a:pt x="118" y="349"/>
                </a:lnTo>
                <a:lnTo>
                  <a:pt x="105" y="372"/>
                </a:lnTo>
                <a:lnTo>
                  <a:pt x="92" y="396"/>
                </a:lnTo>
                <a:lnTo>
                  <a:pt x="81" y="420"/>
                </a:lnTo>
                <a:lnTo>
                  <a:pt x="70" y="445"/>
                </a:lnTo>
                <a:lnTo>
                  <a:pt x="59" y="471"/>
                </a:lnTo>
                <a:lnTo>
                  <a:pt x="50" y="496"/>
                </a:lnTo>
                <a:lnTo>
                  <a:pt x="41" y="522"/>
                </a:lnTo>
                <a:lnTo>
                  <a:pt x="33" y="548"/>
                </a:lnTo>
                <a:lnTo>
                  <a:pt x="26" y="575"/>
                </a:lnTo>
                <a:lnTo>
                  <a:pt x="20" y="601"/>
                </a:lnTo>
                <a:lnTo>
                  <a:pt x="15" y="628"/>
                </a:lnTo>
                <a:lnTo>
                  <a:pt x="10" y="656"/>
                </a:lnTo>
                <a:lnTo>
                  <a:pt x="6" y="682"/>
                </a:lnTo>
                <a:lnTo>
                  <a:pt x="3" y="711"/>
                </a:lnTo>
                <a:lnTo>
                  <a:pt x="1" y="738"/>
                </a:lnTo>
                <a:lnTo>
                  <a:pt x="0" y="765"/>
                </a:lnTo>
                <a:lnTo>
                  <a:pt x="0" y="793"/>
                </a:lnTo>
                <a:lnTo>
                  <a:pt x="0" y="820"/>
                </a:lnTo>
                <a:lnTo>
                  <a:pt x="1" y="848"/>
                </a:lnTo>
                <a:lnTo>
                  <a:pt x="3" y="876"/>
                </a:lnTo>
                <a:lnTo>
                  <a:pt x="6" y="904"/>
                </a:lnTo>
                <a:lnTo>
                  <a:pt x="10" y="930"/>
                </a:lnTo>
                <a:lnTo>
                  <a:pt x="15" y="957"/>
                </a:lnTo>
                <a:lnTo>
                  <a:pt x="20" y="985"/>
                </a:lnTo>
                <a:lnTo>
                  <a:pt x="26" y="1011"/>
                </a:lnTo>
                <a:lnTo>
                  <a:pt x="33" y="1037"/>
                </a:lnTo>
                <a:lnTo>
                  <a:pt x="41" y="1064"/>
                </a:lnTo>
                <a:lnTo>
                  <a:pt x="50" y="1090"/>
                </a:lnTo>
                <a:lnTo>
                  <a:pt x="59" y="1115"/>
                </a:lnTo>
                <a:lnTo>
                  <a:pt x="70" y="1140"/>
                </a:lnTo>
                <a:lnTo>
                  <a:pt x="81" y="1165"/>
                </a:lnTo>
                <a:lnTo>
                  <a:pt x="92" y="1189"/>
                </a:lnTo>
                <a:lnTo>
                  <a:pt x="105" y="1213"/>
                </a:lnTo>
                <a:lnTo>
                  <a:pt x="118" y="1236"/>
                </a:lnTo>
                <a:lnTo>
                  <a:pt x="132" y="1259"/>
                </a:lnTo>
                <a:lnTo>
                  <a:pt x="146" y="1281"/>
                </a:lnTo>
                <a:lnTo>
                  <a:pt x="162" y="1303"/>
                </a:lnTo>
                <a:lnTo>
                  <a:pt x="178" y="1323"/>
                </a:lnTo>
                <a:lnTo>
                  <a:pt x="194" y="1344"/>
                </a:lnTo>
                <a:lnTo>
                  <a:pt x="211" y="1363"/>
                </a:lnTo>
                <a:lnTo>
                  <a:pt x="229" y="1381"/>
                </a:lnTo>
                <a:lnTo>
                  <a:pt x="247" y="1400"/>
                </a:lnTo>
                <a:lnTo>
                  <a:pt x="266" y="1418"/>
                </a:lnTo>
                <a:lnTo>
                  <a:pt x="285" y="1434"/>
                </a:lnTo>
                <a:lnTo>
                  <a:pt x="305" y="1450"/>
                </a:lnTo>
                <a:lnTo>
                  <a:pt x="325" y="1465"/>
                </a:lnTo>
                <a:lnTo>
                  <a:pt x="346" y="1480"/>
                </a:lnTo>
                <a:lnTo>
                  <a:pt x="367" y="1492"/>
                </a:lnTo>
                <a:lnTo>
                  <a:pt x="389" y="1505"/>
                </a:lnTo>
                <a:lnTo>
                  <a:pt x="411" y="1517"/>
                </a:lnTo>
                <a:lnTo>
                  <a:pt x="433" y="1528"/>
                </a:lnTo>
                <a:lnTo>
                  <a:pt x="455" y="1538"/>
                </a:lnTo>
                <a:lnTo>
                  <a:pt x="478" y="1547"/>
                </a:lnTo>
                <a:lnTo>
                  <a:pt x="501" y="1555"/>
                </a:lnTo>
                <a:lnTo>
                  <a:pt x="525" y="1562"/>
                </a:lnTo>
                <a:lnTo>
                  <a:pt x="548" y="1569"/>
                </a:lnTo>
                <a:lnTo>
                  <a:pt x="572" y="1573"/>
                </a:lnTo>
                <a:lnTo>
                  <a:pt x="596" y="1578"/>
                </a:lnTo>
                <a:lnTo>
                  <a:pt x="620" y="1581"/>
                </a:lnTo>
                <a:lnTo>
                  <a:pt x="644" y="1584"/>
                </a:lnTo>
                <a:lnTo>
                  <a:pt x="668" y="1585"/>
                </a:lnTo>
                <a:lnTo>
                  <a:pt x="694" y="1586"/>
                </a:lnTo>
                <a:lnTo>
                  <a:pt x="718" y="1585"/>
                </a:lnTo>
                <a:lnTo>
                  <a:pt x="742" y="1584"/>
                </a:lnTo>
                <a:lnTo>
                  <a:pt x="766" y="1581"/>
                </a:lnTo>
                <a:lnTo>
                  <a:pt x="790" y="1578"/>
                </a:lnTo>
                <a:lnTo>
                  <a:pt x="814" y="1573"/>
                </a:lnTo>
                <a:lnTo>
                  <a:pt x="838" y="1569"/>
                </a:lnTo>
                <a:lnTo>
                  <a:pt x="861" y="1562"/>
                </a:lnTo>
                <a:lnTo>
                  <a:pt x="885" y="1555"/>
                </a:lnTo>
                <a:lnTo>
                  <a:pt x="908" y="1547"/>
                </a:lnTo>
                <a:lnTo>
                  <a:pt x="931" y="1538"/>
                </a:lnTo>
                <a:lnTo>
                  <a:pt x="953" y="1528"/>
                </a:lnTo>
                <a:lnTo>
                  <a:pt x="975" y="1517"/>
                </a:lnTo>
                <a:lnTo>
                  <a:pt x="997" y="1505"/>
                </a:lnTo>
                <a:lnTo>
                  <a:pt x="1019" y="1492"/>
                </a:lnTo>
                <a:lnTo>
                  <a:pt x="1040" y="1480"/>
                </a:lnTo>
                <a:lnTo>
                  <a:pt x="1061" y="1465"/>
                </a:lnTo>
                <a:lnTo>
                  <a:pt x="1081" y="1450"/>
                </a:lnTo>
                <a:lnTo>
                  <a:pt x="1101" y="1434"/>
                </a:lnTo>
                <a:lnTo>
                  <a:pt x="1120" y="1418"/>
                </a:lnTo>
                <a:lnTo>
                  <a:pt x="1139" y="1400"/>
                </a:lnTo>
                <a:lnTo>
                  <a:pt x="1157" y="1381"/>
                </a:lnTo>
                <a:lnTo>
                  <a:pt x="1175" y="1363"/>
                </a:lnTo>
                <a:lnTo>
                  <a:pt x="1192" y="1344"/>
                </a:lnTo>
                <a:lnTo>
                  <a:pt x="1208" y="1323"/>
                </a:lnTo>
                <a:lnTo>
                  <a:pt x="1224" y="1303"/>
                </a:lnTo>
                <a:lnTo>
                  <a:pt x="1240" y="1281"/>
                </a:lnTo>
                <a:lnTo>
                  <a:pt x="1254" y="1259"/>
                </a:lnTo>
                <a:lnTo>
                  <a:pt x="1268" y="1236"/>
                </a:lnTo>
                <a:lnTo>
                  <a:pt x="1281" y="1213"/>
                </a:lnTo>
                <a:lnTo>
                  <a:pt x="1294" y="1189"/>
                </a:lnTo>
                <a:lnTo>
                  <a:pt x="1305" y="1165"/>
                </a:lnTo>
                <a:lnTo>
                  <a:pt x="1316" y="1140"/>
                </a:lnTo>
                <a:lnTo>
                  <a:pt x="1327" y="1115"/>
                </a:lnTo>
                <a:lnTo>
                  <a:pt x="1336" y="1090"/>
                </a:lnTo>
                <a:lnTo>
                  <a:pt x="1345" y="1064"/>
                </a:lnTo>
                <a:lnTo>
                  <a:pt x="1353" y="1037"/>
                </a:lnTo>
                <a:lnTo>
                  <a:pt x="1360" y="1011"/>
                </a:lnTo>
                <a:lnTo>
                  <a:pt x="1366" y="985"/>
                </a:lnTo>
                <a:lnTo>
                  <a:pt x="1371" y="957"/>
                </a:lnTo>
                <a:lnTo>
                  <a:pt x="1376" y="930"/>
                </a:lnTo>
                <a:lnTo>
                  <a:pt x="1380" y="904"/>
                </a:lnTo>
                <a:lnTo>
                  <a:pt x="1383" y="876"/>
                </a:lnTo>
                <a:lnTo>
                  <a:pt x="1385" y="848"/>
                </a:lnTo>
                <a:lnTo>
                  <a:pt x="1386" y="820"/>
                </a:lnTo>
                <a:lnTo>
                  <a:pt x="1386" y="793"/>
                </a:lnTo>
                <a:lnTo>
                  <a:pt x="1387" y="793"/>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0" name="Freeform 144"/>
          <p:cNvSpPr>
            <a:spLocks/>
          </p:cNvSpPr>
          <p:nvPr/>
        </p:nvSpPr>
        <p:spPr bwMode="auto">
          <a:xfrm>
            <a:off x="3870325" y="2894013"/>
            <a:ext cx="196850" cy="198437"/>
          </a:xfrm>
          <a:custGeom>
            <a:avLst/>
            <a:gdLst/>
            <a:ahLst/>
            <a:cxnLst>
              <a:cxn ang="0">
                <a:pos x="653" y="356"/>
              </a:cxn>
              <a:cxn ang="0">
                <a:pos x="649" y="318"/>
              </a:cxn>
              <a:cxn ang="0">
                <a:pos x="643" y="280"/>
              </a:cxn>
              <a:cxn ang="0">
                <a:pos x="633" y="244"/>
              </a:cxn>
              <a:cxn ang="0">
                <a:pos x="620" y="209"/>
              </a:cxn>
              <a:cxn ang="0">
                <a:pos x="604" y="176"/>
              </a:cxn>
              <a:cxn ang="0">
                <a:pos x="585" y="145"/>
              </a:cxn>
              <a:cxn ang="0">
                <a:pos x="563" y="117"/>
              </a:cxn>
              <a:cxn ang="0">
                <a:pos x="539" y="90"/>
              </a:cxn>
              <a:cxn ang="0">
                <a:pos x="513" y="68"/>
              </a:cxn>
              <a:cxn ang="0">
                <a:pos x="485" y="47"/>
              </a:cxn>
              <a:cxn ang="0">
                <a:pos x="455" y="31"/>
              </a:cxn>
              <a:cxn ang="0">
                <a:pos x="424" y="17"/>
              </a:cxn>
              <a:cxn ang="0">
                <a:pos x="392" y="8"/>
              </a:cxn>
              <a:cxn ang="0">
                <a:pos x="359" y="2"/>
              </a:cxn>
              <a:cxn ang="0">
                <a:pos x="326" y="0"/>
              </a:cxn>
              <a:cxn ang="0">
                <a:pos x="293" y="2"/>
              </a:cxn>
              <a:cxn ang="0">
                <a:pos x="260" y="8"/>
              </a:cxn>
              <a:cxn ang="0">
                <a:pos x="228" y="17"/>
              </a:cxn>
              <a:cxn ang="0">
                <a:pos x="197" y="31"/>
              </a:cxn>
              <a:cxn ang="0">
                <a:pos x="168" y="47"/>
              </a:cxn>
              <a:cxn ang="0">
                <a:pos x="140" y="68"/>
              </a:cxn>
              <a:cxn ang="0">
                <a:pos x="113" y="90"/>
              </a:cxn>
              <a:cxn ang="0">
                <a:pos x="89" y="117"/>
              </a:cxn>
              <a:cxn ang="0">
                <a:pos x="68" y="145"/>
              </a:cxn>
              <a:cxn ang="0">
                <a:pos x="49" y="176"/>
              </a:cxn>
              <a:cxn ang="0">
                <a:pos x="33" y="209"/>
              </a:cxn>
              <a:cxn ang="0">
                <a:pos x="20" y="244"/>
              </a:cxn>
              <a:cxn ang="0">
                <a:pos x="10" y="280"/>
              </a:cxn>
              <a:cxn ang="0">
                <a:pos x="3" y="318"/>
              </a:cxn>
              <a:cxn ang="0">
                <a:pos x="0" y="356"/>
              </a:cxn>
              <a:cxn ang="0">
                <a:pos x="0" y="393"/>
              </a:cxn>
              <a:cxn ang="0">
                <a:pos x="3" y="431"/>
              </a:cxn>
              <a:cxn ang="0">
                <a:pos x="10" y="468"/>
              </a:cxn>
              <a:cxn ang="0">
                <a:pos x="20" y="504"/>
              </a:cxn>
              <a:cxn ang="0">
                <a:pos x="33" y="538"/>
              </a:cxn>
              <a:cxn ang="0">
                <a:pos x="49" y="572"/>
              </a:cxn>
              <a:cxn ang="0">
                <a:pos x="68" y="602"/>
              </a:cxn>
              <a:cxn ang="0">
                <a:pos x="89" y="631"/>
              </a:cxn>
              <a:cxn ang="0">
                <a:pos x="113" y="657"/>
              </a:cxn>
              <a:cxn ang="0">
                <a:pos x="140" y="681"/>
              </a:cxn>
              <a:cxn ang="0">
                <a:pos x="168" y="701"/>
              </a:cxn>
              <a:cxn ang="0">
                <a:pos x="197" y="718"/>
              </a:cxn>
              <a:cxn ang="0">
                <a:pos x="228" y="730"/>
              </a:cxn>
              <a:cxn ang="0">
                <a:pos x="260" y="740"/>
              </a:cxn>
              <a:cxn ang="0">
                <a:pos x="293" y="745"/>
              </a:cxn>
              <a:cxn ang="0">
                <a:pos x="326" y="748"/>
              </a:cxn>
              <a:cxn ang="0">
                <a:pos x="359" y="745"/>
              </a:cxn>
              <a:cxn ang="0">
                <a:pos x="392" y="740"/>
              </a:cxn>
              <a:cxn ang="0">
                <a:pos x="424" y="730"/>
              </a:cxn>
              <a:cxn ang="0">
                <a:pos x="455" y="718"/>
              </a:cxn>
              <a:cxn ang="0">
                <a:pos x="485" y="701"/>
              </a:cxn>
              <a:cxn ang="0">
                <a:pos x="513" y="681"/>
              </a:cxn>
              <a:cxn ang="0">
                <a:pos x="539" y="657"/>
              </a:cxn>
              <a:cxn ang="0">
                <a:pos x="563" y="631"/>
              </a:cxn>
              <a:cxn ang="0">
                <a:pos x="585" y="602"/>
              </a:cxn>
              <a:cxn ang="0">
                <a:pos x="604" y="572"/>
              </a:cxn>
              <a:cxn ang="0">
                <a:pos x="620" y="538"/>
              </a:cxn>
              <a:cxn ang="0">
                <a:pos x="633" y="504"/>
              </a:cxn>
              <a:cxn ang="0">
                <a:pos x="643" y="468"/>
              </a:cxn>
              <a:cxn ang="0">
                <a:pos x="649" y="431"/>
              </a:cxn>
              <a:cxn ang="0">
                <a:pos x="653" y="393"/>
              </a:cxn>
              <a:cxn ang="0">
                <a:pos x="654" y="374"/>
              </a:cxn>
            </a:cxnLst>
            <a:rect l="0" t="0" r="r" b="b"/>
            <a:pathLst>
              <a:path w="654" h="748">
                <a:moveTo>
                  <a:pt x="653" y="374"/>
                </a:moveTo>
                <a:lnTo>
                  <a:pt x="653" y="356"/>
                </a:lnTo>
                <a:lnTo>
                  <a:pt x="651" y="336"/>
                </a:lnTo>
                <a:lnTo>
                  <a:pt x="649" y="318"/>
                </a:lnTo>
                <a:lnTo>
                  <a:pt x="646" y="298"/>
                </a:lnTo>
                <a:lnTo>
                  <a:pt x="643" y="280"/>
                </a:lnTo>
                <a:lnTo>
                  <a:pt x="638" y="262"/>
                </a:lnTo>
                <a:lnTo>
                  <a:pt x="633" y="244"/>
                </a:lnTo>
                <a:lnTo>
                  <a:pt x="627" y="226"/>
                </a:lnTo>
                <a:lnTo>
                  <a:pt x="620" y="209"/>
                </a:lnTo>
                <a:lnTo>
                  <a:pt x="612" y="192"/>
                </a:lnTo>
                <a:lnTo>
                  <a:pt x="604" y="176"/>
                </a:lnTo>
                <a:lnTo>
                  <a:pt x="594" y="160"/>
                </a:lnTo>
                <a:lnTo>
                  <a:pt x="585" y="145"/>
                </a:lnTo>
                <a:lnTo>
                  <a:pt x="574" y="130"/>
                </a:lnTo>
                <a:lnTo>
                  <a:pt x="563" y="117"/>
                </a:lnTo>
                <a:lnTo>
                  <a:pt x="551" y="103"/>
                </a:lnTo>
                <a:lnTo>
                  <a:pt x="539" y="90"/>
                </a:lnTo>
                <a:lnTo>
                  <a:pt x="526" y="78"/>
                </a:lnTo>
                <a:lnTo>
                  <a:pt x="513" y="68"/>
                </a:lnTo>
                <a:lnTo>
                  <a:pt x="499" y="57"/>
                </a:lnTo>
                <a:lnTo>
                  <a:pt x="485" y="47"/>
                </a:lnTo>
                <a:lnTo>
                  <a:pt x="470" y="38"/>
                </a:lnTo>
                <a:lnTo>
                  <a:pt x="455" y="31"/>
                </a:lnTo>
                <a:lnTo>
                  <a:pt x="440" y="23"/>
                </a:lnTo>
                <a:lnTo>
                  <a:pt x="424" y="17"/>
                </a:lnTo>
                <a:lnTo>
                  <a:pt x="408" y="12"/>
                </a:lnTo>
                <a:lnTo>
                  <a:pt x="392" y="8"/>
                </a:lnTo>
                <a:lnTo>
                  <a:pt x="376" y="5"/>
                </a:lnTo>
                <a:lnTo>
                  <a:pt x="359" y="2"/>
                </a:lnTo>
                <a:lnTo>
                  <a:pt x="343" y="0"/>
                </a:lnTo>
                <a:lnTo>
                  <a:pt x="326" y="0"/>
                </a:lnTo>
                <a:lnTo>
                  <a:pt x="310" y="0"/>
                </a:lnTo>
                <a:lnTo>
                  <a:pt x="293" y="2"/>
                </a:lnTo>
                <a:lnTo>
                  <a:pt x="277" y="5"/>
                </a:lnTo>
                <a:lnTo>
                  <a:pt x="260" y="8"/>
                </a:lnTo>
                <a:lnTo>
                  <a:pt x="244" y="12"/>
                </a:lnTo>
                <a:lnTo>
                  <a:pt x="228" y="17"/>
                </a:lnTo>
                <a:lnTo>
                  <a:pt x="213" y="23"/>
                </a:lnTo>
                <a:lnTo>
                  <a:pt x="197" y="31"/>
                </a:lnTo>
                <a:lnTo>
                  <a:pt x="182" y="38"/>
                </a:lnTo>
                <a:lnTo>
                  <a:pt x="168" y="47"/>
                </a:lnTo>
                <a:lnTo>
                  <a:pt x="153" y="57"/>
                </a:lnTo>
                <a:lnTo>
                  <a:pt x="140" y="68"/>
                </a:lnTo>
                <a:lnTo>
                  <a:pt x="126" y="78"/>
                </a:lnTo>
                <a:lnTo>
                  <a:pt x="113" y="90"/>
                </a:lnTo>
                <a:lnTo>
                  <a:pt x="101" y="103"/>
                </a:lnTo>
                <a:lnTo>
                  <a:pt x="89" y="117"/>
                </a:lnTo>
                <a:lnTo>
                  <a:pt x="78" y="130"/>
                </a:lnTo>
                <a:lnTo>
                  <a:pt x="68" y="145"/>
                </a:lnTo>
                <a:lnTo>
                  <a:pt x="58" y="160"/>
                </a:lnTo>
                <a:lnTo>
                  <a:pt x="49" y="176"/>
                </a:lnTo>
                <a:lnTo>
                  <a:pt x="41" y="192"/>
                </a:lnTo>
                <a:lnTo>
                  <a:pt x="33" y="209"/>
                </a:lnTo>
                <a:lnTo>
                  <a:pt x="26" y="226"/>
                </a:lnTo>
                <a:lnTo>
                  <a:pt x="20" y="244"/>
                </a:lnTo>
                <a:lnTo>
                  <a:pt x="14" y="262"/>
                </a:lnTo>
                <a:lnTo>
                  <a:pt x="10" y="280"/>
                </a:lnTo>
                <a:lnTo>
                  <a:pt x="6" y="298"/>
                </a:lnTo>
                <a:lnTo>
                  <a:pt x="3" y="318"/>
                </a:lnTo>
                <a:lnTo>
                  <a:pt x="1" y="336"/>
                </a:lnTo>
                <a:lnTo>
                  <a:pt x="0" y="356"/>
                </a:lnTo>
                <a:lnTo>
                  <a:pt x="0" y="374"/>
                </a:lnTo>
                <a:lnTo>
                  <a:pt x="0" y="393"/>
                </a:lnTo>
                <a:lnTo>
                  <a:pt x="1" y="412"/>
                </a:lnTo>
                <a:lnTo>
                  <a:pt x="3" y="431"/>
                </a:lnTo>
                <a:lnTo>
                  <a:pt x="6" y="449"/>
                </a:lnTo>
                <a:lnTo>
                  <a:pt x="10" y="468"/>
                </a:lnTo>
                <a:lnTo>
                  <a:pt x="14" y="486"/>
                </a:lnTo>
                <a:lnTo>
                  <a:pt x="20" y="504"/>
                </a:lnTo>
                <a:lnTo>
                  <a:pt x="26" y="521"/>
                </a:lnTo>
                <a:lnTo>
                  <a:pt x="33" y="538"/>
                </a:lnTo>
                <a:lnTo>
                  <a:pt x="41" y="556"/>
                </a:lnTo>
                <a:lnTo>
                  <a:pt x="49" y="572"/>
                </a:lnTo>
                <a:lnTo>
                  <a:pt x="58" y="588"/>
                </a:lnTo>
                <a:lnTo>
                  <a:pt x="68" y="602"/>
                </a:lnTo>
                <a:lnTo>
                  <a:pt x="78" y="617"/>
                </a:lnTo>
                <a:lnTo>
                  <a:pt x="89" y="631"/>
                </a:lnTo>
                <a:lnTo>
                  <a:pt x="101" y="645"/>
                </a:lnTo>
                <a:lnTo>
                  <a:pt x="113" y="657"/>
                </a:lnTo>
                <a:lnTo>
                  <a:pt x="126" y="670"/>
                </a:lnTo>
                <a:lnTo>
                  <a:pt x="140" y="681"/>
                </a:lnTo>
                <a:lnTo>
                  <a:pt x="153" y="692"/>
                </a:lnTo>
                <a:lnTo>
                  <a:pt x="168" y="701"/>
                </a:lnTo>
                <a:lnTo>
                  <a:pt x="182" y="710"/>
                </a:lnTo>
                <a:lnTo>
                  <a:pt x="197" y="718"/>
                </a:lnTo>
                <a:lnTo>
                  <a:pt x="213" y="725"/>
                </a:lnTo>
                <a:lnTo>
                  <a:pt x="228" y="730"/>
                </a:lnTo>
                <a:lnTo>
                  <a:pt x="244" y="736"/>
                </a:lnTo>
                <a:lnTo>
                  <a:pt x="260" y="740"/>
                </a:lnTo>
                <a:lnTo>
                  <a:pt x="277" y="743"/>
                </a:lnTo>
                <a:lnTo>
                  <a:pt x="293" y="745"/>
                </a:lnTo>
                <a:lnTo>
                  <a:pt x="310" y="748"/>
                </a:lnTo>
                <a:lnTo>
                  <a:pt x="326" y="748"/>
                </a:lnTo>
                <a:lnTo>
                  <a:pt x="343" y="748"/>
                </a:lnTo>
                <a:lnTo>
                  <a:pt x="359" y="745"/>
                </a:lnTo>
                <a:lnTo>
                  <a:pt x="376" y="743"/>
                </a:lnTo>
                <a:lnTo>
                  <a:pt x="392" y="740"/>
                </a:lnTo>
                <a:lnTo>
                  <a:pt x="408" y="736"/>
                </a:lnTo>
                <a:lnTo>
                  <a:pt x="424" y="730"/>
                </a:lnTo>
                <a:lnTo>
                  <a:pt x="440" y="725"/>
                </a:lnTo>
                <a:lnTo>
                  <a:pt x="455" y="718"/>
                </a:lnTo>
                <a:lnTo>
                  <a:pt x="470" y="710"/>
                </a:lnTo>
                <a:lnTo>
                  <a:pt x="485" y="701"/>
                </a:lnTo>
                <a:lnTo>
                  <a:pt x="499" y="692"/>
                </a:lnTo>
                <a:lnTo>
                  <a:pt x="513" y="681"/>
                </a:lnTo>
                <a:lnTo>
                  <a:pt x="526" y="670"/>
                </a:lnTo>
                <a:lnTo>
                  <a:pt x="539" y="657"/>
                </a:lnTo>
                <a:lnTo>
                  <a:pt x="551" y="645"/>
                </a:lnTo>
                <a:lnTo>
                  <a:pt x="563" y="631"/>
                </a:lnTo>
                <a:lnTo>
                  <a:pt x="574" y="617"/>
                </a:lnTo>
                <a:lnTo>
                  <a:pt x="585" y="602"/>
                </a:lnTo>
                <a:lnTo>
                  <a:pt x="594" y="588"/>
                </a:lnTo>
                <a:lnTo>
                  <a:pt x="604" y="572"/>
                </a:lnTo>
                <a:lnTo>
                  <a:pt x="612" y="556"/>
                </a:lnTo>
                <a:lnTo>
                  <a:pt x="620" y="538"/>
                </a:lnTo>
                <a:lnTo>
                  <a:pt x="627" y="521"/>
                </a:lnTo>
                <a:lnTo>
                  <a:pt x="633" y="504"/>
                </a:lnTo>
                <a:lnTo>
                  <a:pt x="638" y="486"/>
                </a:lnTo>
                <a:lnTo>
                  <a:pt x="643" y="468"/>
                </a:lnTo>
                <a:lnTo>
                  <a:pt x="646" y="449"/>
                </a:lnTo>
                <a:lnTo>
                  <a:pt x="649" y="431"/>
                </a:lnTo>
                <a:lnTo>
                  <a:pt x="651" y="412"/>
                </a:lnTo>
                <a:lnTo>
                  <a:pt x="653" y="393"/>
                </a:lnTo>
                <a:lnTo>
                  <a:pt x="653" y="374"/>
                </a:lnTo>
                <a:lnTo>
                  <a:pt x="654" y="374"/>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1" name="Freeform 145"/>
          <p:cNvSpPr>
            <a:spLocks/>
          </p:cNvSpPr>
          <p:nvPr/>
        </p:nvSpPr>
        <p:spPr bwMode="auto">
          <a:xfrm>
            <a:off x="4014788" y="3130550"/>
            <a:ext cx="39687" cy="123825"/>
          </a:xfrm>
          <a:custGeom>
            <a:avLst/>
            <a:gdLst/>
            <a:ahLst/>
            <a:cxnLst>
              <a:cxn ang="0">
                <a:pos x="133" y="469"/>
              </a:cxn>
              <a:cxn ang="0">
                <a:pos x="0" y="0"/>
              </a:cxn>
              <a:cxn ang="0">
                <a:pos x="1" y="0"/>
              </a:cxn>
            </a:cxnLst>
            <a:rect l="0" t="0" r="r" b="b"/>
            <a:pathLst>
              <a:path w="133" h="469">
                <a:moveTo>
                  <a:pt x="133" y="469"/>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2" name="Freeform 146"/>
          <p:cNvSpPr>
            <a:spLocks/>
          </p:cNvSpPr>
          <p:nvPr/>
        </p:nvSpPr>
        <p:spPr bwMode="auto">
          <a:xfrm>
            <a:off x="3949700" y="2940050"/>
            <a:ext cx="36513" cy="106363"/>
          </a:xfrm>
          <a:custGeom>
            <a:avLst/>
            <a:gdLst/>
            <a:ahLst/>
            <a:cxnLst>
              <a:cxn ang="0">
                <a:pos x="115" y="404"/>
              </a:cxn>
              <a:cxn ang="0">
                <a:pos x="0" y="0"/>
              </a:cxn>
              <a:cxn ang="0">
                <a:pos x="1" y="0"/>
              </a:cxn>
            </a:cxnLst>
            <a:rect l="0" t="0" r="r" b="b"/>
            <a:pathLst>
              <a:path w="115" h="404">
                <a:moveTo>
                  <a:pt x="115" y="404"/>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3" name="Freeform 147"/>
          <p:cNvSpPr>
            <a:spLocks/>
          </p:cNvSpPr>
          <p:nvPr/>
        </p:nvSpPr>
        <p:spPr bwMode="auto">
          <a:xfrm>
            <a:off x="4398963" y="3068638"/>
            <a:ext cx="1587" cy="974725"/>
          </a:xfrm>
          <a:custGeom>
            <a:avLst/>
            <a:gdLst/>
            <a:ahLst/>
            <a:cxnLst>
              <a:cxn ang="0">
                <a:pos x="0" y="3674"/>
              </a:cxn>
              <a:cxn ang="0">
                <a:pos x="0" y="0"/>
              </a:cxn>
              <a:cxn ang="0">
                <a:pos x="1" y="0"/>
              </a:cxn>
            </a:cxnLst>
            <a:rect l="0" t="0" r="r" b="b"/>
            <a:pathLst>
              <a:path w="1" h="3674">
                <a:moveTo>
                  <a:pt x="0" y="3674"/>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4" name="Freeform 148"/>
          <p:cNvSpPr>
            <a:spLocks/>
          </p:cNvSpPr>
          <p:nvPr/>
        </p:nvSpPr>
        <p:spPr bwMode="auto">
          <a:xfrm>
            <a:off x="4740275" y="3130550"/>
            <a:ext cx="39688" cy="123825"/>
          </a:xfrm>
          <a:custGeom>
            <a:avLst/>
            <a:gdLst/>
            <a:ahLst/>
            <a:cxnLst>
              <a:cxn ang="0">
                <a:pos x="0" y="469"/>
              </a:cxn>
              <a:cxn ang="0">
                <a:pos x="133" y="0"/>
              </a:cxn>
              <a:cxn ang="0">
                <a:pos x="134" y="0"/>
              </a:cxn>
            </a:cxnLst>
            <a:rect l="0" t="0" r="r" b="b"/>
            <a:pathLst>
              <a:path w="134" h="469">
                <a:moveTo>
                  <a:pt x="0" y="469"/>
                </a:moveTo>
                <a:lnTo>
                  <a:pt x="133" y="0"/>
                </a:lnTo>
                <a:lnTo>
                  <a:pt x="134"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5" name="Freeform 149"/>
          <p:cNvSpPr>
            <a:spLocks/>
          </p:cNvSpPr>
          <p:nvPr/>
        </p:nvSpPr>
        <p:spPr bwMode="auto">
          <a:xfrm>
            <a:off x="4727575" y="2894013"/>
            <a:ext cx="196850" cy="198437"/>
          </a:xfrm>
          <a:custGeom>
            <a:avLst/>
            <a:gdLst/>
            <a:ahLst/>
            <a:cxnLst>
              <a:cxn ang="0">
                <a:pos x="653" y="356"/>
              </a:cxn>
              <a:cxn ang="0">
                <a:pos x="650" y="318"/>
              </a:cxn>
              <a:cxn ang="0">
                <a:pos x="643" y="280"/>
              </a:cxn>
              <a:cxn ang="0">
                <a:pos x="633" y="244"/>
              </a:cxn>
              <a:cxn ang="0">
                <a:pos x="620" y="209"/>
              </a:cxn>
              <a:cxn ang="0">
                <a:pos x="604" y="176"/>
              </a:cxn>
              <a:cxn ang="0">
                <a:pos x="585" y="145"/>
              </a:cxn>
              <a:cxn ang="0">
                <a:pos x="564" y="117"/>
              </a:cxn>
              <a:cxn ang="0">
                <a:pos x="540" y="90"/>
              </a:cxn>
              <a:cxn ang="0">
                <a:pos x="513" y="68"/>
              </a:cxn>
              <a:cxn ang="0">
                <a:pos x="485" y="47"/>
              </a:cxn>
              <a:cxn ang="0">
                <a:pos x="456" y="31"/>
              </a:cxn>
              <a:cxn ang="0">
                <a:pos x="425" y="17"/>
              </a:cxn>
              <a:cxn ang="0">
                <a:pos x="393" y="8"/>
              </a:cxn>
              <a:cxn ang="0">
                <a:pos x="360" y="2"/>
              </a:cxn>
              <a:cxn ang="0">
                <a:pos x="327" y="0"/>
              </a:cxn>
              <a:cxn ang="0">
                <a:pos x="294" y="2"/>
              </a:cxn>
              <a:cxn ang="0">
                <a:pos x="261" y="8"/>
              </a:cxn>
              <a:cxn ang="0">
                <a:pos x="229" y="17"/>
              </a:cxn>
              <a:cxn ang="0">
                <a:pos x="198" y="31"/>
              </a:cxn>
              <a:cxn ang="0">
                <a:pos x="168" y="47"/>
              </a:cxn>
              <a:cxn ang="0">
                <a:pos x="140" y="68"/>
              </a:cxn>
              <a:cxn ang="0">
                <a:pos x="114" y="90"/>
              </a:cxn>
              <a:cxn ang="0">
                <a:pos x="90" y="117"/>
              </a:cxn>
              <a:cxn ang="0">
                <a:pos x="68" y="145"/>
              </a:cxn>
              <a:cxn ang="0">
                <a:pos x="49" y="176"/>
              </a:cxn>
              <a:cxn ang="0">
                <a:pos x="33" y="209"/>
              </a:cxn>
              <a:cxn ang="0">
                <a:pos x="20" y="244"/>
              </a:cxn>
              <a:cxn ang="0">
                <a:pos x="10" y="280"/>
              </a:cxn>
              <a:cxn ang="0">
                <a:pos x="4" y="318"/>
              </a:cxn>
              <a:cxn ang="0">
                <a:pos x="0" y="356"/>
              </a:cxn>
              <a:cxn ang="0">
                <a:pos x="0" y="393"/>
              </a:cxn>
              <a:cxn ang="0">
                <a:pos x="4" y="431"/>
              </a:cxn>
              <a:cxn ang="0">
                <a:pos x="10" y="468"/>
              </a:cxn>
              <a:cxn ang="0">
                <a:pos x="20" y="504"/>
              </a:cxn>
              <a:cxn ang="0">
                <a:pos x="33" y="538"/>
              </a:cxn>
              <a:cxn ang="0">
                <a:pos x="49" y="572"/>
              </a:cxn>
              <a:cxn ang="0">
                <a:pos x="68" y="602"/>
              </a:cxn>
              <a:cxn ang="0">
                <a:pos x="90" y="631"/>
              </a:cxn>
              <a:cxn ang="0">
                <a:pos x="114" y="657"/>
              </a:cxn>
              <a:cxn ang="0">
                <a:pos x="140" y="681"/>
              </a:cxn>
              <a:cxn ang="0">
                <a:pos x="168" y="701"/>
              </a:cxn>
              <a:cxn ang="0">
                <a:pos x="198" y="718"/>
              </a:cxn>
              <a:cxn ang="0">
                <a:pos x="229" y="730"/>
              </a:cxn>
              <a:cxn ang="0">
                <a:pos x="261" y="740"/>
              </a:cxn>
              <a:cxn ang="0">
                <a:pos x="294" y="745"/>
              </a:cxn>
              <a:cxn ang="0">
                <a:pos x="327" y="748"/>
              </a:cxn>
              <a:cxn ang="0">
                <a:pos x="360" y="745"/>
              </a:cxn>
              <a:cxn ang="0">
                <a:pos x="393" y="740"/>
              </a:cxn>
              <a:cxn ang="0">
                <a:pos x="425" y="730"/>
              </a:cxn>
              <a:cxn ang="0">
                <a:pos x="456" y="718"/>
              </a:cxn>
              <a:cxn ang="0">
                <a:pos x="485" y="701"/>
              </a:cxn>
              <a:cxn ang="0">
                <a:pos x="513" y="681"/>
              </a:cxn>
              <a:cxn ang="0">
                <a:pos x="540" y="657"/>
              </a:cxn>
              <a:cxn ang="0">
                <a:pos x="564" y="631"/>
              </a:cxn>
              <a:cxn ang="0">
                <a:pos x="585" y="602"/>
              </a:cxn>
              <a:cxn ang="0">
                <a:pos x="604" y="572"/>
              </a:cxn>
              <a:cxn ang="0">
                <a:pos x="620" y="538"/>
              </a:cxn>
              <a:cxn ang="0">
                <a:pos x="633" y="504"/>
              </a:cxn>
              <a:cxn ang="0">
                <a:pos x="643" y="468"/>
              </a:cxn>
              <a:cxn ang="0">
                <a:pos x="650" y="431"/>
              </a:cxn>
              <a:cxn ang="0">
                <a:pos x="653" y="393"/>
              </a:cxn>
              <a:cxn ang="0">
                <a:pos x="654" y="374"/>
              </a:cxn>
            </a:cxnLst>
            <a:rect l="0" t="0" r="r" b="b"/>
            <a:pathLst>
              <a:path w="654" h="748">
                <a:moveTo>
                  <a:pt x="653" y="374"/>
                </a:moveTo>
                <a:lnTo>
                  <a:pt x="653" y="356"/>
                </a:lnTo>
                <a:lnTo>
                  <a:pt x="652" y="336"/>
                </a:lnTo>
                <a:lnTo>
                  <a:pt x="650" y="318"/>
                </a:lnTo>
                <a:lnTo>
                  <a:pt x="647" y="298"/>
                </a:lnTo>
                <a:lnTo>
                  <a:pt x="643" y="280"/>
                </a:lnTo>
                <a:lnTo>
                  <a:pt x="639" y="262"/>
                </a:lnTo>
                <a:lnTo>
                  <a:pt x="633" y="244"/>
                </a:lnTo>
                <a:lnTo>
                  <a:pt x="627" y="226"/>
                </a:lnTo>
                <a:lnTo>
                  <a:pt x="620" y="209"/>
                </a:lnTo>
                <a:lnTo>
                  <a:pt x="612" y="192"/>
                </a:lnTo>
                <a:lnTo>
                  <a:pt x="604" y="176"/>
                </a:lnTo>
                <a:lnTo>
                  <a:pt x="595" y="160"/>
                </a:lnTo>
                <a:lnTo>
                  <a:pt x="585" y="145"/>
                </a:lnTo>
                <a:lnTo>
                  <a:pt x="575" y="130"/>
                </a:lnTo>
                <a:lnTo>
                  <a:pt x="564" y="117"/>
                </a:lnTo>
                <a:lnTo>
                  <a:pt x="552" y="103"/>
                </a:lnTo>
                <a:lnTo>
                  <a:pt x="540" y="90"/>
                </a:lnTo>
                <a:lnTo>
                  <a:pt x="527" y="78"/>
                </a:lnTo>
                <a:lnTo>
                  <a:pt x="513" y="68"/>
                </a:lnTo>
                <a:lnTo>
                  <a:pt x="500" y="57"/>
                </a:lnTo>
                <a:lnTo>
                  <a:pt x="485" y="47"/>
                </a:lnTo>
                <a:lnTo>
                  <a:pt x="471" y="38"/>
                </a:lnTo>
                <a:lnTo>
                  <a:pt x="456" y="31"/>
                </a:lnTo>
                <a:lnTo>
                  <a:pt x="440" y="23"/>
                </a:lnTo>
                <a:lnTo>
                  <a:pt x="425" y="17"/>
                </a:lnTo>
                <a:lnTo>
                  <a:pt x="409" y="12"/>
                </a:lnTo>
                <a:lnTo>
                  <a:pt x="393" y="8"/>
                </a:lnTo>
                <a:lnTo>
                  <a:pt x="376" y="5"/>
                </a:lnTo>
                <a:lnTo>
                  <a:pt x="360" y="2"/>
                </a:lnTo>
                <a:lnTo>
                  <a:pt x="343" y="0"/>
                </a:lnTo>
                <a:lnTo>
                  <a:pt x="327" y="0"/>
                </a:lnTo>
                <a:lnTo>
                  <a:pt x="310" y="0"/>
                </a:lnTo>
                <a:lnTo>
                  <a:pt x="294" y="2"/>
                </a:lnTo>
                <a:lnTo>
                  <a:pt x="277" y="5"/>
                </a:lnTo>
                <a:lnTo>
                  <a:pt x="261" y="8"/>
                </a:lnTo>
                <a:lnTo>
                  <a:pt x="245" y="12"/>
                </a:lnTo>
                <a:lnTo>
                  <a:pt x="229" y="17"/>
                </a:lnTo>
                <a:lnTo>
                  <a:pt x="213" y="23"/>
                </a:lnTo>
                <a:lnTo>
                  <a:pt x="198" y="31"/>
                </a:lnTo>
                <a:lnTo>
                  <a:pt x="183" y="38"/>
                </a:lnTo>
                <a:lnTo>
                  <a:pt x="168" y="47"/>
                </a:lnTo>
                <a:lnTo>
                  <a:pt x="154" y="57"/>
                </a:lnTo>
                <a:lnTo>
                  <a:pt x="140" y="68"/>
                </a:lnTo>
                <a:lnTo>
                  <a:pt x="127" y="78"/>
                </a:lnTo>
                <a:lnTo>
                  <a:pt x="114" y="90"/>
                </a:lnTo>
                <a:lnTo>
                  <a:pt x="102" y="103"/>
                </a:lnTo>
                <a:lnTo>
                  <a:pt x="90" y="117"/>
                </a:lnTo>
                <a:lnTo>
                  <a:pt x="79" y="130"/>
                </a:lnTo>
                <a:lnTo>
                  <a:pt x="68" y="145"/>
                </a:lnTo>
                <a:lnTo>
                  <a:pt x="59" y="160"/>
                </a:lnTo>
                <a:lnTo>
                  <a:pt x="49" y="176"/>
                </a:lnTo>
                <a:lnTo>
                  <a:pt x="41" y="192"/>
                </a:lnTo>
                <a:lnTo>
                  <a:pt x="33" y="209"/>
                </a:lnTo>
                <a:lnTo>
                  <a:pt x="26" y="226"/>
                </a:lnTo>
                <a:lnTo>
                  <a:pt x="20" y="244"/>
                </a:lnTo>
                <a:lnTo>
                  <a:pt x="15" y="262"/>
                </a:lnTo>
                <a:lnTo>
                  <a:pt x="10" y="280"/>
                </a:lnTo>
                <a:lnTo>
                  <a:pt x="7" y="298"/>
                </a:lnTo>
                <a:lnTo>
                  <a:pt x="4" y="318"/>
                </a:lnTo>
                <a:lnTo>
                  <a:pt x="2" y="336"/>
                </a:lnTo>
                <a:lnTo>
                  <a:pt x="0" y="356"/>
                </a:lnTo>
                <a:lnTo>
                  <a:pt x="0" y="374"/>
                </a:lnTo>
                <a:lnTo>
                  <a:pt x="0" y="393"/>
                </a:lnTo>
                <a:lnTo>
                  <a:pt x="2" y="412"/>
                </a:lnTo>
                <a:lnTo>
                  <a:pt x="4" y="431"/>
                </a:lnTo>
                <a:lnTo>
                  <a:pt x="7" y="449"/>
                </a:lnTo>
                <a:lnTo>
                  <a:pt x="10" y="468"/>
                </a:lnTo>
                <a:lnTo>
                  <a:pt x="15" y="486"/>
                </a:lnTo>
                <a:lnTo>
                  <a:pt x="20" y="504"/>
                </a:lnTo>
                <a:lnTo>
                  <a:pt x="26" y="521"/>
                </a:lnTo>
                <a:lnTo>
                  <a:pt x="33" y="538"/>
                </a:lnTo>
                <a:lnTo>
                  <a:pt x="41" y="556"/>
                </a:lnTo>
                <a:lnTo>
                  <a:pt x="49" y="572"/>
                </a:lnTo>
                <a:lnTo>
                  <a:pt x="59" y="588"/>
                </a:lnTo>
                <a:lnTo>
                  <a:pt x="68" y="602"/>
                </a:lnTo>
                <a:lnTo>
                  <a:pt x="79" y="617"/>
                </a:lnTo>
                <a:lnTo>
                  <a:pt x="90" y="631"/>
                </a:lnTo>
                <a:lnTo>
                  <a:pt x="102" y="645"/>
                </a:lnTo>
                <a:lnTo>
                  <a:pt x="114" y="657"/>
                </a:lnTo>
                <a:lnTo>
                  <a:pt x="127" y="670"/>
                </a:lnTo>
                <a:lnTo>
                  <a:pt x="140" y="681"/>
                </a:lnTo>
                <a:lnTo>
                  <a:pt x="154" y="692"/>
                </a:lnTo>
                <a:lnTo>
                  <a:pt x="168" y="701"/>
                </a:lnTo>
                <a:lnTo>
                  <a:pt x="183" y="710"/>
                </a:lnTo>
                <a:lnTo>
                  <a:pt x="198" y="718"/>
                </a:lnTo>
                <a:lnTo>
                  <a:pt x="213" y="725"/>
                </a:lnTo>
                <a:lnTo>
                  <a:pt x="229" y="730"/>
                </a:lnTo>
                <a:lnTo>
                  <a:pt x="245" y="736"/>
                </a:lnTo>
                <a:lnTo>
                  <a:pt x="261" y="740"/>
                </a:lnTo>
                <a:lnTo>
                  <a:pt x="277" y="743"/>
                </a:lnTo>
                <a:lnTo>
                  <a:pt x="294" y="745"/>
                </a:lnTo>
                <a:lnTo>
                  <a:pt x="310" y="748"/>
                </a:lnTo>
                <a:lnTo>
                  <a:pt x="327" y="748"/>
                </a:lnTo>
                <a:lnTo>
                  <a:pt x="343" y="748"/>
                </a:lnTo>
                <a:lnTo>
                  <a:pt x="360" y="745"/>
                </a:lnTo>
                <a:lnTo>
                  <a:pt x="376" y="743"/>
                </a:lnTo>
                <a:lnTo>
                  <a:pt x="393" y="740"/>
                </a:lnTo>
                <a:lnTo>
                  <a:pt x="409" y="736"/>
                </a:lnTo>
                <a:lnTo>
                  <a:pt x="425" y="730"/>
                </a:lnTo>
                <a:lnTo>
                  <a:pt x="440" y="725"/>
                </a:lnTo>
                <a:lnTo>
                  <a:pt x="456" y="718"/>
                </a:lnTo>
                <a:lnTo>
                  <a:pt x="471" y="710"/>
                </a:lnTo>
                <a:lnTo>
                  <a:pt x="485" y="701"/>
                </a:lnTo>
                <a:lnTo>
                  <a:pt x="500" y="692"/>
                </a:lnTo>
                <a:lnTo>
                  <a:pt x="513" y="681"/>
                </a:lnTo>
                <a:lnTo>
                  <a:pt x="527" y="670"/>
                </a:lnTo>
                <a:lnTo>
                  <a:pt x="540" y="657"/>
                </a:lnTo>
                <a:lnTo>
                  <a:pt x="552" y="645"/>
                </a:lnTo>
                <a:lnTo>
                  <a:pt x="564" y="631"/>
                </a:lnTo>
                <a:lnTo>
                  <a:pt x="575" y="617"/>
                </a:lnTo>
                <a:lnTo>
                  <a:pt x="585" y="602"/>
                </a:lnTo>
                <a:lnTo>
                  <a:pt x="595" y="588"/>
                </a:lnTo>
                <a:lnTo>
                  <a:pt x="604" y="572"/>
                </a:lnTo>
                <a:lnTo>
                  <a:pt x="612" y="556"/>
                </a:lnTo>
                <a:lnTo>
                  <a:pt x="620" y="538"/>
                </a:lnTo>
                <a:lnTo>
                  <a:pt x="627" y="521"/>
                </a:lnTo>
                <a:lnTo>
                  <a:pt x="633" y="504"/>
                </a:lnTo>
                <a:lnTo>
                  <a:pt x="639" y="486"/>
                </a:lnTo>
                <a:lnTo>
                  <a:pt x="643" y="468"/>
                </a:lnTo>
                <a:lnTo>
                  <a:pt x="647" y="449"/>
                </a:lnTo>
                <a:lnTo>
                  <a:pt x="650" y="431"/>
                </a:lnTo>
                <a:lnTo>
                  <a:pt x="652" y="412"/>
                </a:lnTo>
                <a:lnTo>
                  <a:pt x="653" y="393"/>
                </a:lnTo>
                <a:lnTo>
                  <a:pt x="653" y="374"/>
                </a:lnTo>
                <a:lnTo>
                  <a:pt x="654" y="374"/>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6" name="Freeform 150"/>
          <p:cNvSpPr>
            <a:spLocks/>
          </p:cNvSpPr>
          <p:nvPr/>
        </p:nvSpPr>
        <p:spPr bwMode="auto">
          <a:xfrm>
            <a:off x="4808538" y="2940050"/>
            <a:ext cx="36512" cy="106363"/>
          </a:xfrm>
          <a:custGeom>
            <a:avLst/>
            <a:gdLst/>
            <a:ahLst/>
            <a:cxnLst>
              <a:cxn ang="0">
                <a:pos x="0" y="404"/>
              </a:cxn>
              <a:cxn ang="0">
                <a:pos x="115" y="0"/>
              </a:cxn>
              <a:cxn ang="0">
                <a:pos x="116" y="0"/>
              </a:cxn>
            </a:cxnLst>
            <a:rect l="0" t="0" r="r" b="b"/>
            <a:pathLst>
              <a:path w="116" h="404">
                <a:moveTo>
                  <a:pt x="0" y="404"/>
                </a:moveTo>
                <a:lnTo>
                  <a:pt x="115" y="0"/>
                </a:lnTo>
                <a:lnTo>
                  <a:pt x="116"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7" name="Freeform 151"/>
          <p:cNvSpPr>
            <a:spLocks/>
          </p:cNvSpPr>
          <p:nvPr/>
        </p:nvSpPr>
        <p:spPr bwMode="auto">
          <a:xfrm>
            <a:off x="4306888" y="4313238"/>
            <a:ext cx="180975" cy="1587"/>
          </a:xfrm>
          <a:custGeom>
            <a:avLst/>
            <a:gdLst/>
            <a:ahLst/>
            <a:cxnLst>
              <a:cxn ang="0">
                <a:pos x="0" y="0"/>
              </a:cxn>
              <a:cxn ang="0">
                <a:pos x="590" y="0"/>
              </a:cxn>
              <a:cxn ang="0">
                <a:pos x="591" y="0"/>
              </a:cxn>
            </a:cxnLst>
            <a:rect l="0" t="0" r="r" b="b"/>
            <a:pathLst>
              <a:path w="591">
                <a:moveTo>
                  <a:pt x="0" y="0"/>
                </a:moveTo>
                <a:lnTo>
                  <a:pt x="590" y="0"/>
                </a:lnTo>
                <a:lnTo>
                  <a:pt x="59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8" name="Freeform 152"/>
          <p:cNvSpPr>
            <a:spLocks/>
          </p:cNvSpPr>
          <p:nvPr/>
        </p:nvSpPr>
        <p:spPr bwMode="auto">
          <a:xfrm>
            <a:off x="4398963" y="4224338"/>
            <a:ext cx="1587" cy="177800"/>
          </a:xfrm>
          <a:custGeom>
            <a:avLst/>
            <a:gdLst/>
            <a:ahLst/>
            <a:cxnLst>
              <a:cxn ang="0">
                <a:pos x="0" y="674"/>
              </a:cxn>
              <a:cxn ang="0">
                <a:pos x="0" y="0"/>
              </a:cxn>
              <a:cxn ang="0">
                <a:pos x="1" y="0"/>
              </a:cxn>
            </a:cxnLst>
            <a:rect l="0" t="0" r="r" b="b"/>
            <a:pathLst>
              <a:path w="1" h="674">
                <a:moveTo>
                  <a:pt x="0" y="674"/>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49" name="Freeform 153"/>
          <p:cNvSpPr>
            <a:spLocks/>
          </p:cNvSpPr>
          <p:nvPr/>
        </p:nvSpPr>
        <p:spPr bwMode="auto">
          <a:xfrm>
            <a:off x="3565525" y="5138738"/>
            <a:ext cx="87313" cy="96837"/>
          </a:xfrm>
          <a:custGeom>
            <a:avLst/>
            <a:gdLst/>
            <a:ahLst/>
            <a:cxnLst>
              <a:cxn ang="0">
                <a:pos x="289" y="0"/>
              </a:cxn>
              <a:cxn ang="0">
                <a:pos x="0" y="367"/>
              </a:cxn>
              <a:cxn ang="0">
                <a:pos x="1" y="367"/>
              </a:cxn>
            </a:cxnLst>
            <a:rect l="0" t="0" r="r" b="b"/>
            <a:pathLst>
              <a:path w="289" h="367">
                <a:moveTo>
                  <a:pt x="289" y="0"/>
                </a:moveTo>
                <a:lnTo>
                  <a:pt x="0" y="367"/>
                </a:lnTo>
                <a:lnTo>
                  <a:pt x="1" y="367"/>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0" name="Freeform 154"/>
          <p:cNvSpPr>
            <a:spLocks/>
          </p:cNvSpPr>
          <p:nvPr/>
        </p:nvSpPr>
        <p:spPr bwMode="auto">
          <a:xfrm>
            <a:off x="3370263" y="5245100"/>
            <a:ext cx="198437" cy="198438"/>
          </a:xfrm>
          <a:custGeom>
            <a:avLst/>
            <a:gdLst/>
            <a:ahLst/>
            <a:cxnLst>
              <a:cxn ang="0">
                <a:pos x="653" y="354"/>
              </a:cxn>
              <a:cxn ang="0">
                <a:pos x="649" y="317"/>
              </a:cxn>
              <a:cxn ang="0">
                <a:pos x="643" y="280"/>
              </a:cxn>
              <a:cxn ang="0">
                <a:pos x="633" y="244"/>
              </a:cxn>
              <a:cxn ang="0">
                <a:pos x="620" y="209"/>
              </a:cxn>
              <a:cxn ang="0">
                <a:pos x="604" y="176"/>
              </a:cxn>
              <a:cxn ang="0">
                <a:pos x="585" y="145"/>
              </a:cxn>
              <a:cxn ang="0">
                <a:pos x="563" y="116"/>
              </a:cxn>
              <a:cxn ang="0">
                <a:pos x="539" y="90"/>
              </a:cxn>
              <a:cxn ang="0">
                <a:pos x="513" y="66"/>
              </a:cxn>
              <a:cxn ang="0">
                <a:pos x="485" y="47"/>
              </a:cxn>
              <a:cxn ang="0">
                <a:pos x="455" y="30"/>
              </a:cxn>
              <a:cxn ang="0">
                <a:pos x="424" y="17"/>
              </a:cxn>
              <a:cxn ang="0">
                <a:pos x="392" y="7"/>
              </a:cxn>
              <a:cxn ang="0">
                <a:pos x="359" y="1"/>
              </a:cxn>
              <a:cxn ang="0">
                <a:pos x="326" y="0"/>
              </a:cxn>
              <a:cxn ang="0">
                <a:pos x="293" y="1"/>
              </a:cxn>
              <a:cxn ang="0">
                <a:pos x="261" y="7"/>
              </a:cxn>
              <a:cxn ang="0">
                <a:pos x="229" y="17"/>
              </a:cxn>
              <a:cxn ang="0">
                <a:pos x="197" y="30"/>
              </a:cxn>
              <a:cxn ang="0">
                <a:pos x="168" y="47"/>
              </a:cxn>
              <a:cxn ang="0">
                <a:pos x="140" y="66"/>
              </a:cxn>
              <a:cxn ang="0">
                <a:pos x="114" y="90"/>
              </a:cxn>
              <a:cxn ang="0">
                <a:pos x="90" y="116"/>
              </a:cxn>
              <a:cxn ang="0">
                <a:pos x="68" y="145"/>
              </a:cxn>
              <a:cxn ang="0">
                <a:pos x="49" y="176"/>
              </a:cxn>
              <a:cxn ang="0">
                <a:pos x="33" y="209"/>
              </a:cxn>
              <a:cxn ang="0">
                <a:pos x="20" y="244"/>
              </a:cxn>
              <a:cxn ang="0">
                <a:pos x="10" y="280"/>
              </a:cxn>
              <a:cxn ang="0">
                <a:pos x="3" y="317"/>
              </a:cxn>
              <a:cxn ang="0">
                <a:pos x="0" y="354"/>
              </a:cxn>
              <a:cxn ang="0">
                <a:pos x="0" y="392"/>
              </a:cxn>
              <a:cxn ang="0">
                <a:pos x="3" y="430"/>
              </a:cxn>
              <a:cxn ang="0">
                <a:pos x="10" y="468"/>
              </a:cxn>
              <a:cxn ang="0">
                <a:pos x="20" y="503"/>
              </a:cxn>
              <a:cxn ang="0">
                <a:pos x="33" y="538"/>
              </a:cxn>
              <a:cxn ang="0">
                <a:pos x="49" y="572"/>
              </a:cxn>
              <a:cxn ang="0">
                <a:pos x="68" y="602"/>
              </a:cxn>
              <a:cxn ang="0">
                <a:pos x="90" y="631"/>
              </a:cxn>
              <a:cxn ang="0">
                <a:pos x="114" y="657"/>
              </a:cxn>
              <a:cxn ang="0">
                <a:pos x="140" y="680"/>
              </a:cxn>
              <a:cxn ang="0">
                <a:pos x="168" y="701"/>
              </a:cxn>
              <a:cxn ang="0">
                <a:pos x="197" y="717"/>
              </a:cxn>
              <a:cxn ang="0">
                <a:pos x="229" y="730"/>
              </a:cxn>
              <a:cxn ang="0">
                <a:pos x="261" y="740"/>
              </a:cxn>
              <a:cxn ang="0">
                <a:pos x="293" y="745"/>
              </a:cxn>
              <a:cxn ang="0">
                <a:pos x="326" y="748"/>
              </a:cxn>
              <a:cxn ang="0">
                <a:pos x="359" y="745"/>
              </a:cxn>
              <a:cxn ang="0">
                <a:pos x="392" y="740"/>
              </a:cxn>
              <a:cxn ang="0">
                <a:pos x="424" y="730"/>
              </a:cxn>
              <a:cxn ang="0">
                <a:pos x="455" y="717"/>
              </a:cxn>
              <a:cxn ang="0">
                <a:pos x="485" y="701"/>
              </a:cxn>
              <a:cxn ang="0">
                <a:pos x="513" y="680"/>
              </a:cxn>
              <a:cxn ang="0">
                <a:pos x="539" y="657"/>
              </a:cxn>
              <a:cxn ang="0">
                <a:pos x="563" y="631"/>
              </a:cxn>
              <a:cxn ang="0">
                <a:pos x="585" y="602"/>
              </a:cxn>
              <a:cxn ang="0">
                <a:pos x="604" y="572"/>
              </a:cxn>
              <a:cxn ang="0">
                <a:pos x="620" y="538"/>
              </a:cxn>
              <a:cxn ang="0">
                <a:pos x="633" y="503"/>
              </a:cxn>
              <a:cxn ang="0">
                <a:pos x="643" y="468"/>
              </a:cxn>
              <a:cxn ang="0">
                <a:pos x="649" y="430"/>
              </a:cxn>
              <a:cxn ang="0">
                <a:pos x="653" y="392"/>
              </a:cxn>
              <a:cxn ang="0">
                <a:pos x="654" y="374"/>
              </a:cxn>
            </a:cxnLst>
            <a:rect l="0" t="0" r="r" b="b"/>
            <a:pathLst>
              <a:path w="654" h="748">
                <a:moveTo>
                  <a:pt x="653" y="374"/>
                </a:moveTo>
                <a:lnTo>
                  <a:pt x="653" y="354"/>
                </a:lnTo>
                <a:lnTo>
                  <a:pt x="651" y="336"/>
                </a:lnTo>
                <a:lnTo>
                  <a:pt x="649" y="317"/>
                </a:lnTo>
                <a:lnTo>
                  <a:pt x="646" y="298"/>
                </a:lnTo>
                <a:lnTo>
                  <a:pt x="643" y="280"/>
                </a:lnTo>
                <a:lnTo>
                  <a:pt x="638" y="262"/>
                </a:lnTo>
                <a:lnTo>
                  <a:pt x="633" y="244"/>
                </a:lnTo>
                <a:lnTo>
                  <a:pt x="627" y="226"/>
                </a:lnTo>
                <a:lnTo>
                  <a:pt x="620" y="209"/>
                </a:lnTo>
                <a:lnTo>
                  <a:pt x="612" y="192"/>
                </a:lnTo>
                <a:lnTo>
                  <a:pt x="604" y="176"/>
                </a:lnTo>
                <a:lnTo>
                  <a:pt x="595" y="160"/>
                </a:lnTo>
                <a:lnTo>
                  <a:pt x="585" y="145"/>
                </a:lnTo>
                <a:lnTo>
                  <a:pt x="574" y="130"/>
                </a:lnTo>
                <a:lnTo>
                  <a:pt x="563" y="116"/>
                </a:lnTo>
                <a:lnTo>
                  <a:pt x="551" y="103"/>
                </a:lnTo>
                <a:lnTo>
                  <a:pt x="539" y="90"/>
                </a:lnTo>
                <a:lnTo>
                  <a:pt x="526" y="78"/>
                </a:lnTo>
                <a:lnTo>
                  <a:pt x="513" y="66"/>
                </a:lnTo>
                <a:lnTo>
                  <a:pt x="499" y="56"/>
                </a:lnTo>
                <a:lnTo>
                  <a:pt x="485" y="47"/>
                </a:lnTo>
                <a:lnTo>
                  <a:pt x="470" y="38"/>
                </a:lnTo>
                <a:lnTo>
                  <a:pt x="455" y="30"/>
                </a:lnTo>
                <a:lnTo>
                  <a:pt x="440" y="23"/>
                </a:lnTo>
                <a:lnTo>
                  <a:pt x="424" y="17"/>
                </a:lnTo>
                <a:lnTo>
                  <a:pt x="408" y="12"/>
                </a:lnTo>
                <a:lnTo>
                  <a:pt x="392" y="7"/>
                </a:lnTo>
                <a:lnTo>
                  <a:pt x="376" y="4"/>
                </a:lnTo>
                <a:lnTo>
                  <a:pt x="359" y="1"/>
                </a:lnTo>
                <a:lnTo>
                  <a:pt x="343" y="0"/>
                </a:lnTo>
                <a:lnTo>
                  <a:pt x="326" y="0"/>
                </a:lnTo>
                <a:lnTo>
                  <a:pt x="310" y="0"/>
                </a:lnTo>
                <a:lnTo>
                  <a:pt x="293" y="1"/>
                </a:lnTo>
                <a:lnTo>
                  <a:pt x="277" y="4"/>
                </a:lnTo>
                <a:lnTo>
                  <a:pt x="261" y="7"/>
                </a:lnTo>
                <a:lnTo>
                  <a:pt x="244" y="12"/>
                </a:lnTo>
                <a:lnTo>
                  <a:pt x="229" y="17"/>
                </a:lnTo>
                <a:lnTo>
                  <a:pt x="213" y="23"/>
                </a:lnTo>
                <a:lnTo>
                  <a:pt x="197" y="30"/>
                </a:lnTo>
                <a:lnTo>
                  <a:pt x="182" y="38"/>
                </a:lnTo>
                <a:lnTo>
                  <a:pt x="168" y="47"/>
                </a:lnTo>
                <a:lnTo>
                  <a:pt x="154" y="56"/>
                </a:lnTo>
                <a:lnTo>
                  <a:pt x="140" y="66"/>
                </a:lnTo>
                <a:lnTo>
                  <a:pt x="126" y="78"/>
                </a:lnTo>
                <a:lnTo>
                  <a:pt x="114" y="90"/>
                </a:lnTo>
                <a:lnTo>
                  <a:pt x="101" y="103"/>
                </a:lnTo>
                <a:lnTo>
                  <a:pt x="90" y="116"/>
                </a:lnTo>
                <a:lnTo>
                  <a:pt x="78" y="130"/>
                </a:lnTo>
                <a:lnTo>
                  <a:pt x="68" y="145"/>
                </a:lnTo>
                <a:lnTo>
                  <a:pt x="58" y="160"/>
                </a:lnTo>
                <a:lnTo>
                  <a:pt x="49" y="176"/>
                </a:lnTo>
                <a:lnTo>
                  <a:pt x="41" y="192"/>
                </a:lnTo>
                <a:lnTo>
                  <a:pt x="33" y="209"/>
                </a:lnTo>
                <a:lnTo>
                  <a:pt x="26" y="226"/>
                </a:lnTo>
                <a:lnTo>
                  <a:pt x="20" y="244"/>
                </a:lnTo>
                <a:lnTo>
                  <a:pt x="15" y="262"/>
                </a:lnTo>
                <a:lnTo>
                  <a:pt x="10" y="280"/>
                </a:lnTo>
                <a:lnTo>
                  <a:pt x="6" y="298"/>
                </a:lnTo>
                <a:lnTo>
                  <a:pt x="3" y="317"/>
                </a:lnTo>
                <a:lnTo>
                  <a:pt x="1" y="336"/>
                </a:lnTo>
                <a:lnTo>
                  <a:pt x="0" y="354"/>
                </a:lnTo>
                <a:lnTo>
                  <a:pt x="0" y="374"/>
                </a:lnTo>
                <a:lnTo>
                  <a:pt x="0" y="392"/>
                </a:lnTo>
                <a:lnTo>
                  <a:pt x="1" y="412"/>
                </a:lnTo>
                <a:lnTo>
                  <a:pt x="3" y="430"/>
                </a:lnTo>
                <a:lnTo>
                  <a:pt x="6" y="449"/>
                </a:lnTo>
                <a:lnTo>
                  <a:pt x="10" y="468"/>
                </a:lnTo>
                <a:lnTo>
                  <a:pt x="15" y="486"/>
                </a:lnTo>
                <a:lnTo>
                  <a:pt x="20" y="503"/>
                </a:lnTo>
                <a:lnTo>
                  <a:pt x="26" y="521"/>
                </a:lnTo>
                <a:lnTo>
                  <a:pt x="33" y="538"/>
                </a:lnTo>
                <a:lnTo>
                  <a:pt x="41" y="554"/>
                </a:lnTo>
                <a:lnTo>
                  <a:pt x="49" y="572"/>
                </a:lnTo>
                <a:lnTo>
                  <a:pt x="58" y="588"/>
                </a:lnTo>
                <a:lnTo>
                  <a:pt x="68" y="602"/>
                </a:lnTo>
                <a:lnTo>
                  <a:pt x="78" y="617"/>
                </a:lnTo>
                <a:lnTo>
                  <a:pt x="90" y="631"/>
                </a:lnTo>
                <a:lnTo>
                  <a:pt x="101" y="645"/>
                </a:lnTo>
                <a:lnTo>
                  <a:pt x="114" y="657"/>
                </a:lnTo>
                <a:lnTo>
                  <a:pt x="126" y="669"/>
                </a:lnTo>
                <a:lnTo>
                  <a:pt x="140" y="680"/>
                </a:lnTo>
                <a:lnTo>
                  <a:pt x="154" y="690"/>
                </a:lnTo>
                <a:lnTo>
                  <a:pt x="168" y="701"/>
                </a:lnTo>
                <a:lnTo>
                  <a:pt x="182" y="709"/>
                </a:lnTo>
                <a:lnTo>
                  <a:pt x="197" y="717"/>
                </a:lnTo>
                <a:lnTo>
                  <a:pt x="213" y="724"/>
                </a:lnTo>
                <a:lnTo>
                  <a:pt x="229" y="730"/>
                </a:lnTo>
                <a:lnTo>
                  <a:pt x="244" y="735"/>
                </a:lnTo>
                <a:lnTo>
                  <a:pt x="261" y="740"/>
                </a:lnTo>
                <a:lnTo>
                  <a:pt x="277" y="743"/>
                </a:lnTo>
                <a:lnTo>
                  <a:pt x="293" y="745"/>
                </a:lnTo>
                <a:lnTo>
                  <a:pt x="310" y="746"/>
                </a:lnTo>
                <a:lnTo>
                  <a:pt x="326" y="748"/>
                </a:lnTo>
                <a:lnTo>
                  <a:pt x="343" y="746"/>
                </a:lnTo>
                <a:lnTo>
                  <a:pt x="359" y="745"/>
                </a:lnTo>
                <a:lnTo>
                  <a:pt x="376" y="743"/>
                </a:lnTo>
                <a:lnTo>
                  <a:pt x="392" y="740"/>
                </a:lnTo>
                <a:lnTo>
                  <a:pt x="408" y="735"/>
                </a:lnTo>
                <a:lnTo>
                  <a:pt x="424" y="730"/>
                </a:lnTo>
                <a:lnTo>
                  <a:pt x="440" y="724"/>
                </a:lnTo>
                <a:lnTo>
                  <a:pt x="455" y="717"/>
                </a:lnTo>
                <a:lnTo>
                  <a:pt x="470" y="709"/>
                </a:lnTo>
                <a:lnTo>
                  <a:pt x="485" y="701"/>
                </a:lnTo>
                <a:lnTo>
                  <a:pt x="499" y="690"/>
                </a:lnTo>
                <a:lnTo>
                  <a:pt x="513" y="680"/>
                </a:lnTo>
                <a:lnTo>
                  <a:pt x="526" y="669"/>
                </a:lnTo>
                <a:lnTo>
                  <a:pt x="539" y="657"/>
                </a:lnTo>
                <a:lnTo>
                  <a:pt x="551" y="645"/>
                </a:lnTo>
                <a:lnTo>
                  <a:pt x="563" y="631"/>
                </a:lnTo>
                <a:lnTo>
                  <a:pt x="574" y="617"/>
                </a:lnTo>
                <a:lnTo>
                  <a:pt x="585" y="602"/>
                </a:lnTo>
                <a:lnTo>
                  <a:pt x="595" y="588"/>
                </a:lnTo>
                <a:lnTo>
                  <a:pt x="604" y="572"/>
                </a:lnTo>
                <a:lnTo>
                  <a:pt x="612" y="554"/>
                </a:lnTo>
                <a:lnTo>
                  <a:pt x="620" y="538"/>
                </a:lnTo>
                <a:lnTo>
                  <a:pt x="627" y="521"/>
                </a:lnTo>
                <a:lnTo>
                  <a:pt x="633" y="503"/>
                </a:lnTo>
                <a:lnTo>
                  <a:pt x="638" y="486"/>
                </a:lnTo>
                <a:lnTo>
                  <a:pt x="643" y="468"/>
                </a:lnTo>
                <a:lnTo>
                  <a:pt x="646" y="449"/>
                </a:lnTo>
                <a:lnTo>
                  <a:pt x="649" y="430"/>
                </a:lnTo>
                <a:lnTo>
                  <a:pt x="651" y="412"/>
                </a:lnTo>
                <a:lnTo>
                  <a:pt x="653" y="392"/>
                </a:lnTo>
                <a:lnTo>
                  <a:pt x="653" y="374"/>
                </a:lnTo>
                <a:lnTo>
                  <a:pt x="654" y="374"/>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1" name="Freeform 155"/>
          <p:cNvSpPr>
            <a:spLocks/>
          </p:cNvSpPr>
          <p:nvPr/>
        </p:nvSpPr>
        <p:spPr bwMode="auto">
          <a:xfrm>
            <a:off x="3430588" y="5302250"/>
            <a:ext cx="76200" cy="84138"/>
          </a:xfrm>
          <a:custGeom>
            <a:avLst/>
            <a:gdLst/>
            <a:ahLst/>
            <a:cxnLst>
              <a:cxn ang="0">
                <a:pos x="249" y="0"/>
              </a:cxn>
              <a:cxn ang="0">
                <a:pos x="0" y="316"/>
              </a:cxn>
              <a:cxn ang="0">
                <a:pos x="1" y="316"/>
              </a:cxn>
            </a:cxnLst>
            <a:rect l="0" t="0" r="r" b="b"/>
            <a:pathLst>
              <a:path w="249" h="316">
                <a:moveTo>
                  <a:pt x="249" y="0"/>
                </a:moveTo>
                <a:lnTo>
                  <a:pt x="0" y="316"/>
                </a:lnTo>
                <a:lnTo>
                  <a:pt x="1" y="31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2" name="Freeform 156"/>
          <p:cNvSpPr>
            <a:spLocks/>
          </p:cNvSpPr>
          <p:nvPr/>
        </p:nvSpPr>
        <p:spPr bwMode="auto">
          <a:xfrm>
            <a:off x="2986088" y="4795838"/>
            <a:ext cx="420687" cy="420687"/>
          </a:xfrm>
          <a:custGeom>
            <a:avLst/>
            <a:gdLst/>
            <a:ahLst/>
            <a:cxnLst>
              <a:cxn ang="0">
                <a:pos x="1384" y="737"/>
              </a:cxn>
              <a:cxn ang="0">
                <a:pos x="1375" y="655"/>
              </a:cxn>
              <a:cxn ang="0">
                <a:pos x="1359" y="573"/>
              </a:cxn>
              <a:cxn ang="0">
                <a:pos x="1335" y="496"/>
              </a:cxn>
              <a:cxn ang="0">
                <a:pos x="1305" y="420"/>
              </a:cxn>
              <a:cxn ang="0">
                <a:pos x="1267" y="349"/>
              </a:cxn>
              <a:cxn ang="0">
                <a:pos x="1224" y="283"/>
              </a:cxn>
              <a:cxn ang="0">
                <a:pos x="1174" y="223"/>
              </a:cxn>
              <a:cxn ang="0">
                <a:pos x="1120" y="168"/>
              </a:cxn>
              <a:cxn ang="0">
                <a:pos x="1060" y="120"/>
              </a:cxn>
              <a:cxn ang="0">
                <a:pos x="997" y="80"/>
              </a:cxn>
              <a:cxn ang="0">
                <a:pos x="930" y="48"/>
              </a:cxn>
              <a:cxn ang="0">
                <a:pos x="861" y="24"/>
              </a:cxn>
              <a:cxn ang="0">
                <a:pos x="789" y="8"/>
              </a:cxn>
              <a:cxn ang="0">
                <a:pos x="717" y="0"/>
              </a:cxn>
              <a:cxn ang="0">
                <a:pos x="645" y="2"/>
              </a:cxn>
              <a:cxn ang="0">
                <a:pos x="573" y="12"/>
              </a:cxn>
              <a:cxn ang="0">
                <a:pos x="502" y="31"/>
              </a:cxn>
              <a:cxn ang="0">
                <a:pos x="433" y="58"/>
              </a:cxn>
              <a:cxn ang="0">
                <a:pos x="368" y="92"/>
              </a:cxn>
              <a:cxn ang="0">
                <a:pos x="305" y="136"/>
              </a:cxn>
              <a:cxn ang="0">
                <a:pos x="247" y="185"/>
              </a:cxn>
              <a:cxn ang="0">
                <a:pos x="194" y="242"/>
              </a:cxn>
              <a:cxn ang="0">
                <a:pos x="147" y="305"/>
              </a:cxn>
              <a:cxn ang="0">
                <a:pos x="105" y="372"/>
              </a:cxn>
              <a:cxn ang="0">
                <a:pos x="70" y="445"/>
              </a:cxn>
              <a:cxn ang="0">
                <a:pos x="42" y="521"/>
              </a:cxn>
              <a:cxn ang="0">
                <a:pos x="20" y="601"/>
              </a:cxn>
              <a:cxn ang="0">
                <a:pos x="7" y="682"/>
              </a:cxn>
              <a:cxn ang="0">
                <a:pos x="0" y="764"/>
              </a:cxn>
              <a:cxn ang="0">
                <a:pos x="2" y="848"/>
              </a:cxn>
              <a:cxn ang="0">
                <a:pos x="10" y="930"/>
              </a:cxn>
              <a:cxn ang="0">
                <a:pos x="27" y="1011"/>
              </a:cxn>
              <a:cxn ang="0">
                <a:pos x="50" y="1089"/>
              </a:cxn>
              <a:cxn ang="0">
                <a:pos x="81" y="1164"/>
              </a:cxn>
              <a:cxn ang="0">
                <a:pos x="118" y="1236"/>
              </a:cxn>
              <a:cxn ang="0">
                <a:pos x="162" y="1303"/>
              </a:cxn>
              <a:cxn ang="0">
                <a:pos x="211" y="1363"/>
              </a:cxn>
              <a:cxn ang="0">
                <a:pos x="266" y="1417"/>
              </a:cxn>
              <a:cxn ang="0">
                <a:pos x="326" y="1465"/>
              </a:cxn>
              <a:cxn ang="0">
                <a:pos x="389" y="1505"/>
              </a:cxn>
              <a:cxn ang="0">
                <a:pos x="456" y="1537"/>
              </a:cxn>
              <a:cxn ang="0">
                <a:pos x="525" y="1562"/>
              </a:cxn>
              <a:cxn ang="0">
                <a:pos x="596" y="1578"/>
              </a:cxn>
              <a:cxn ang="0">
                <a:pos x="669" y="1585"/>
              </a:cxn>
              <a:cxn ang="0">
                <a:pos x="741" y="1584"/>
              </a:cxn>
              <a:cxn ang="0">
                <a:pos x="813" y="1573"/>
              </a:cxn>
              <a:cxn ang="0">
                <a:pos x="884" y="1554"/>
              </a:cxn>
              <a:cxn ang="0">
                <a:pos x="952" y="1528"/>
              </a:cxn>
              <a:cxn ang="0">
                <a:pos x="1018" y="1492"/>
              </a:cxn>
              <a:cxn ang="0">
                <a:pos x="1080" y="1450"/>
              </a:cxn>
              <a:cxn ang="0">
                <a:pos x="1138" y="1400"/>
              </a:cxn>
              <a:cxn ang="0">
                <a:pos x="1191" y="1343"/>
              </a:cxn>
              <a:cxn ang="0">
                <a:pos x="1239" y="1281"/>
              </a:cxn>
              <a:cxn ang="0">
                <a:pos x="1281" y="1212"/>
              </a:cxn>
              <a:cxn ang="0">
                <a:pos x="1316" y="1140"/>
              </a:cxn>
              <a:cxn ang="0">
                <a:pos x="1344" y="1064"/>
              </a:cxn>
              <a:cxn ang="0">
                <a:pos x="1365" y="984"/>
              </a:cxn>
              <a:cxn ang="0">
                <a:pos x="1379" y="903"/>
              </a:cxn>
              <a:cxn ang="0">
                <a:pos x="1385" y="820"/>
              </a:cxn>
            </a:cxnLst>
            <a:rect l="0" t="0" r="r" b="b"/>
            <a:pathLst>
              <a:path w="1387" h="1585">
                <a:moveTo>
                  <a:pt x="1386" y="793"/>
                </a:moveTo>
                <a:lnTo>
                  <a:pt x="1385" y="764"/>
                </a:lnTo>
                <a:lnTo>
                  <a:pt x="1384" y="737"/>
                </a:lnTo>
                <a:lnTo>
                  <a:pt x="1382" y="709"/>
                </a:lnTo>
                <a:lnTo>
                  <a:pt x="1379" y="682"/>
                </a:lnTo>
                <a:lnTo>
                  <a:pt x="1375" y="655"/>
                </a:lnTo>
                <a:lnTo>
                  <a:pt x="1371" y="627"/>
                </a:lnTo>
                <a:lnTo>
                  <a:pt x="1365" y="601"/>
                </a:lnTo>
                <a:lnTo>
                  <a:pt x="1359" y="573"/>
                </a:lnTo>
                <a:lnTo>
                  <a:pt x="1352" y="547"/>
                </a:lnTo>
                <a:lnTo>
                  <a:pt x="1344" y="521"/>
                </a:lnTo>
                <a:lnTo>
                  <a:pt x="1335" y="496"/>
                </a:lnTo>
                <a:lnTo>
                  <a:pt x="1326" y="471"/>
                </a:lnTo>
                <a:lnTo>
                  <a:pt x="1316" y="445"/>
                </a:lnTo>
                <a:lnTo>
                  <a:pt x="1305" y="420"/>
                </a:lnTo>
                <a:lnTo>
                  <a:pt x="1293" y="396"/>
                </a:lnTo>
                <a:lnTo>
                  <a:pt x="1281" y="372"/>
                </a:lnTo>
                <a:lnTo>
                  <a:pt x="1267" y="349"/>
                </a:lnTo>
                <a:lnTo>
                  <a:pt x="1254" y="327"/>
                </a:lnTo>
                <a:lnTo>
                  <a:pt x="1239" y="305"/>
                </a:lnTo>
                <a:lnTo>
                  <a:pt x="1224" y="283"/>
                </a:lnTo>
                <a:lnTo>
                  <a:pt x="1208" y="263"/>
                </a:lnTo>
                <a:lnTo>
                  <a:pt x="1191" y="242"/>
                </a:lnTo>
                <a:lnTo>
                  <a:pt x="1174" y="223"/>
                </a:lnTo>
                <a:lnTo>
                  <a:pt x="1157" y="203"/>
                </a:lnTo>
                <a:lnTo>
                  <a:pt x="1138" y="185"/>
                </a:lnTo>
                <a:lnTo>
                  <a:pt x="1120" y="168"/>
                </a:lnTo>
                <a:lnTo>
                  <a:pt x="1100" y="151"/>
                </a:lnTo>
                <a:lnTo>
                  <a:pt x="1080" y="136"/>
                </a:lnTo>
                <a:lnTo>
                  <a:pt x="1060" y="120"/>
                </a:lnTo>
                <a:lnTo>
                  <a:pt x="1039" y="106"/>
                </a:lnTo>
                <a:lnTo>
                  <a:pt x="1018" y="92"/>
                </a:lnTo>
                <a:lnTo>
                  <a:pt x="997" y="80"/>
                </a:lnTo>
                <a:lnTo>
                  <a:pt x="975" y="68"/>
                </a:lnTo>
                <a:lnTo>
                  <a:pt x="952" y="58"/>
                </a:lnTo>
                <a:lnTo>
                  <a:pt x="930" y="48"/>
                </a:lnTo>
                <a:lnTo>
                  <a:pt x="907" y="39"/>
                </a:lnTo>
                <a:lnTo>
                  <a:pt x="884" y="31"/>
                </a:lnTo>
                <a:lnTo>
                  <a:pt x="861" y="24"/>
                </a:lnTo>
                <a:lnTo>
                  <a:pt x="837" y="17"/>
                </a:lnTo>
                <a:lnTo>
                  <a:pt x="813" y="12"/>
                </a:lnTo>
                <a:lnTo>
                  <a:pt x="789" y="8"/>
                </a:lnTo>
                <a:lnTo>
                  <a:pt x="765" y="4"/>
                </a:lnTo>
                <a:lnTo>
                  <a:pt x="741" y="2"/>
                </a:lnTo>
                <a:lnTo>
                  <a:pt x="717" y="0"/>
                </a:lnTo>
                <a:lnTo>
                  <a:pt x="693" y="0"/>
                </a:lnTo>
                <a:lnTo>
                  <a:pt x="669" y="0"/>
                </a:lnTo>
                <a:lnTo>
                  <a:pt x="645" y="2"/>
                </a:lnTo>
                <a:lnTo>
                  <a:pt x="620" y="4"/>
                </a:lnTo>
                <a:lnTo>
                  <a:pt x="596" y="8"/>
                </a:lnTo>
                <a:lnTo>
                  <a:pt x="573" y="12"/>
                </a:lnTo>
                <a:lnTo>
                  <a:pt x="549" y="17"/>
                </a:lnTo>
                <a:lnTo>
                  <a:pt x="525" y="24"/>
                </a:lnTo>
                <a:lnTo>
                  <a:pt x="502" y="31"/>
                </a:lnTo>
                <a:lnTo>
                  <a:pt x="479" y="39"/>
                </a:lnTo>
                <a:lnTo>
                  <a:pt x="456" y="48"/>
                </a:lnTo>
                <a:lnTo>
                  <a:pt x="433" y="58"/>
                </a:lnTo>
                <a:lnTo>
                  <a:pt x="411" y="68"/>
                </a:lnTo>
                <a:lnTo>
                  <a:pt x="389" y="80"/>
                </a:lnTo>
                <a:lnTo>
                  <a:pt x="368" y="92"/>
                </a:lnTo>
                <a:lnTo>
                  <a:pt x="346" y="106"/>
                </a:lnTo>
                <a:lnTo>
                  <a:pt x="326" y="120"/>
                </a:lnTo>
                <a:lnTo>
                  <a:pt x="305" y="136"/>
                </a:lnTo>
                <a:lnTo>
                  <a:pt x="286" y="151"/>
                </a:lnTo>
                <a:lnTo>
                  <a:pt x="266" y="168"/>
                </a:lnTo>
                <a:lnTo>
                  <a:pt x="247" y="185"/>
                </a:lnTo>
                <a:lnTo>
                  <a:pt x="229" y="203"/>
                </a:lnTo>
                <a:lnTo>
                  <a:pt x="211" y="223"/>
                </a:lnTo>
                <a:lnTo>
                  <a:pt x="194" y="242"/>
                </a:lnTo>
                <a:lnTo>
                  <a:pt x="178" y="263"/>
                </a:lnTo>
                <a:lnTo>
                  <a:pt x="162" y="283"/>
                </a:lnTo>
                <a:lnTo>
                  <a:pt x="147" y="305"/>
                </a:lnTo>
                <a:lnTo>
                  <a:pt x="132" y="327"/>
                </a:lnTo>
                <a:lnTo>
                  <a:pt x="118" y="349"/>
                </a:lnTo>
                <a:lnTo>
                  <a:pt x="105" y="372"/>
                </a:lnTo>
                <a:lnTo>
                  <a:pt x="93" y="396"/>
                </a:lnTo>
                <a:lnTo>
                  <a:pt x="81" y="420"/>
                </a:lnTo>
                <a:lnTo>
                  <a:pt x="70" y="445"/>
                </a:lnTo>
                <a:lnTo>
                  <a:pt x="60" y="471"/>
                </a:lnTo>
                <a:lnTo>
                  <a:pt x="50" y="496"/>
                </a:lnTo>
                <a:lnTo>
                  <a:pt x="42" y="521"/>
                </a:lnTo>
                <a:lnTo>
                  <a:pt x="34" y="547"/>
                </a:lnTo>
                <a:lnTo>
                  <a:pt x="27" y="573"/>
                </a:lnTo>
                <a:lnTo>
                  <a:pt x="20" y="601"/>
                </a:lnTo>
                <a:lnTo>
                  <a:pt x="15" y="627"/>
                </a:lnTo>
                <a:lnTo>
                  <a:pt x="10" y="655"/>
                </a:lnTo>
                <a:lnTo>
                  <a:pt x="7" y="682"/>
                </a:lnTo>
                <a:lnTo>
                  <a:pt x="4" y="709"/>
                </a:lnTo>
                <a:lnTo>
                  <a:pt x="2" y="737"/>
                </a:lnTo>
                <a:lnTo>
                  <a:pt x="0" y="764"/>
                </a:lnTo>
                <a:lnTo>
                  <a:pt x="0" y="793"/>
                </a:lnTo>
                <a:lnTo>
                  <a:pt x="0" y="820"/>
                </a:lnTo>
                <a:lnTo>
                  <a:pt x="2" y="848"/>
                </a:lnTo>
                <a:lnTo>
                  <a:pt x="4" y="875"/>
                </a:lnTo>
                <a:lnTo>
                  <a:pt x="7" y="903"/>
                </a:lnTo>
                <a:lnTo>
                  <a:pt x="10" y="930"/>
                </a:lnTo>
                <a:lnTo>
                  <a:pt x="15" y="957"/>
                </a:lnTo>
                <a:lnTo>
                  <a:pt x="20" y="984"/>
                </a:lnTo>
                <a:lnTo>
                  <a:pt x="27" y="1011"/>
                </a:lnTo>
                <a:lnTo>
                  <a:pt x="34" y="1037"/>
                </a:lnTo>
                <a:lnTo>
                  <a:pt x="42" y="1064"/>
                </a:lnTo>
                <a:lnTo>
                  <a:pt x="50" y="1089"/>
                </a:lnTo>
                <a:lnTo>
                  <a:pt x="60" y="1115"/>
                </a:lnTo>
                <a:lnTo>
                  <a:pt x="70" y="1140"/>
                </a:lnTo>
                <a:lnTo>
                  <a:pt x="81" y="1164"/>
                </a:lnTo>
                <a:lnTo>
                  <a:pt x="93" y="1188"/>
                </a:lnTo>
                <a:lnTo>
                  <a:pt x="105" y="1212"/>
                </a:lnTo>
                <a:lnTo>
                  <a:pt x="118" y="1236"/>
                </a:lnTo>
                <a:lnTo>
                  <a:pt x="132" y="1258"/>
                </a:lnTo>
                <a:lnTo>
                  <a:pt x="147" y="1281"/>
                </a:lnTo>
                <a:lnTo>
                  <a:pt x="162" y="1303"/>
                </a:lnTo>
                <a:lnTo>
                  <a:pt x="178" y="1323"/>
                </a:lnTo>
                <a:lnTo>
                  <a:pt x="194" y="1343"/>
                </a:lnTo>
                <a:lnTo>
                  <a:pt x="211" y="1363"/>
                </a:lnTo>
                <a:lnTo>
                  <a:pt x="229" y="1381"/>
                </a:lnTo>
                <a:lnTo>
                  <a:pt x="247" y="1400"/>
                </a:lnTo>
                <a:lnTo>
                  <a:pt x="266" y="1417"/>
                </a:lnTo>
                <a:lnTo>
                  <a:pt x="286" y="1434"/>
                </a:lnTo>
                <a:lnTo>
                  <a:pt x="305" y="1450"/>
                </a:lnTo>
                <a:lnTo>
                  <a:pt x="326" y="1465"/>
                </a:lnTo>
                <a:lnTo>
                  <a:pt x="346" y="1479"/>
                </a:lnTo>
                <a:lnTo>
                  <a:pt x="368" y="1492"/>
                </a:lnTo>
                <a:lnTo>
                  <a:pt x="389" y="1505"/>
                </a:lnTo>
                <a:lnTo>
                  <a:pt x="411" y="1516"/>
                </a:lnTo>
                <a:lnTo>
                  <a:pt x="433" y="1528"/>
                </a:lnTo>
                <a:lnTo>
                  <a:pt x="456" y="1537"/>
                </a:lnTo>
                <a:lnTo>
                  <a:pt x="479" y="1546"/>
                </a:lnTo>
                <a:lnTo>
                  <a:pt x="502" y="1554"/>
                </a:lnTo>
                <a:lnTo>
                  <a:pt x="525" y="1562"/>
                </a:lnTo>
                <a:lnTo>
                  <a:pt x="549" y="1568"/>
                </a:lnTo>
                <a:lnTo>
                  <a:pt x="573" y="1573"/>
                </a:lnTo>
                <a:lnTo>
                  <a:pt x="596" y="1578"/>
                </a:lnTo>
                <a:lnTo>
                  <a:pt x="620" y="1580"/>
                </a:lnTo>
                <a:lnTo>
                  <a:pt x="645" y="1584"/>
                </a:lnTo>
                <a:lnTo>
                  <a:pt x="669" y="1585"/>
                </a:lnTo>
                <a:lnTo>
                  <a:pt x="693" y="1585"/>
                </a:lnTo>
                <a:lnTo>
                  <a:pt x="717" y="1585"/>
                </a:lnTo>
                <a:lnTo>
                  <a:pt x="741" y="1584"/>
                </a:lnTo>
                <a:lnTo>
                  <a:pt x="765" y="1580"/>
                </a:lnTo>
                <a:lnTo>
                  <a:pt x="789" y="1578"/>
                </a:lnTo>
                <a:lnTo>
                  <a:pt x="813" y="1573"/>
                </a:lnTo>
                <a:lnTo>
                  <a:pt x="837" y="1568"/>
                </a:lnTo>
                <a:lnTo>
                  <a:pt x="861" y="1562"/>
                </a:lnTo>
                <a:lnTo>
                  <a:pt x="884" y="1554"/>
                </a:lnTo>
                <a:lnTo>
                  <a:pt x="907" y="1546"/>
                </a:lnTo>
                <a:lnTo>
                  <a:pt x="930" y="1537"/>
                </a:lnTo>
                <a:lnTo>
                  <a:pt x="952" y="1528"/>
                </a:lnTo>
                <a:lnTo>
                  <a:pt x="975" y="1516"/>
                </a:lnTo>
                <a:lnTo>
                  <a:pt x="997" y="1505"/>
                </a:lnTo>
                <a:lnTo>
                  <a:pt x="1018" y="1492"/>
                </a:lnTo>
                <a:lnTo>
                  <a:pt x="1039" y="1479"/>
                </a:lnTo>
                <a:lnTo>
                  <a:pt x="1060" y="1465"/>
                </a:lnTo>
                <a:lnTo>
                  <a:pt x="1080" y="1450"/>
                </a:lnTo>
                <a:lnTo>
                  <a:pt x="1100" y="1434"/>
                </a:lnTo>
                <a:lnTo>
                  <a:pt x="1120" y="1417"/>
                </a:lnTo>
                <a:lnTo>
                  <a:pt x="1138" y="1400"/>
                </a:lnTo>
                <a:lnTo>
                  <a:pt x="1157" y="1381"/>
                </a:lnTo>
                <a:lnTo>
                  <a:pt x="1174" y="1363"/>
                </a:lnTo>
                <a:lnTo>
                  <a:pt x="1191" y="1343"/>
                </a:lnTo>
                <a:lnTo>
                  <a:pt x="1208" y="1323"/>
                </a:lnTo>
                <a:lnTo>
                  <a:pt x="1224" y="1303"/>
                </a:lnTo>
                <a:lnTo>
                  <a:pt x="1239" y="1281"/>
                </a:lnTo>
                <a:lnTo>
                  <a:pt x="1254" y="1258"/>
                </a:lnTo>
                <a:lnTo>
                  <a:pt x="1267" y="1236"/>
                </a:lnTo>
                <a:lnTo>
                  <a:pt x="1281" y="1212"/>
                </a:lnTo>
                <a:lnTo>
                  <a:pt x="1293" y="1188"/>
                </a:lnTo>
                <a:lnTo>
                  <a:pt x="1305" y="1164"/>
                </a:lnTo>
                <a:lnTo>
                  <a:pt x="1316" y="1140"/>
                </a:lnTo>
                <a:lnTo>
                  <a:pt x="1326" y="1115"/>
                </a:lnTo>
                <a:lnTo>
                  <a:pt x="1335" y="1089"/>
                </a:lnTo>
                <a:lnTo>
                  <a:pt x="1344" y="1064"/>
                </a:lnTo>
                <a:lnTo>
                  <a:pt x="1352" y="1037"/>
                </a:lnTo>
                <a:lnTo>
                  <a:pt x="1359" y="1011"/>
                </a:lnTo>
                <a:lnTo>
                  <a:pt x="1365" y="984"/>
                </a:lnTo>
                <a:lnTo>
                  <a:pt x="1371" y="957"/>
                </a:lnTo>
                <a:lnTo>
                  <a:pt x="1375" y="930"/>
                </a:lnTo>
                <a:lnTo>
                  <a:pt x="1379" y="903"/>
                </a:lnTo>
                <a:lnTo>
                  <a:pt x="1382" y="875"/>
                </a:lnTo>
                <a:lnTo>
                  <a:pt x="1384" y="848"/>
                </a:lnTo>
                <a:lnTo>
                  <a:pt x="1385" y="820"/>
                </a:lnTo>
                <a:lnTo>
                  <a:pt x="1386" y="793"/>
                </a:lnTo>
                <a:lnTo>
                  <a:pt x="1387" y="793"/>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3" name="Freeform 157"/>
          <p:cNvSpPr>
            <a:spLocks/>
          </p:cNvSpPr>
          <p:nvPr/>
        </p:nvSpPr>
        <p:spPr bwMode="auto">
          <a:xfrm>
            <a:off x="2984500" y="4587875"/>
            <a:ext cx="109538" cy="23813"/>
          </a:xfrm>
          <a:custGeom>
            <a:avLst/>
            <a:gdLst/>
            <a:ahLst/>
            <a:cxnLst>
              <a:cxn ang="0">
                <a:pos x="363" y="0"/>
              </a:cxn>
              <a:cxn ang="0">
                <a:pos x="0" y="88"/>
              </a:cxn>
              <a:cxn ang="0">
                <a:pos x="1" y="88"/>
              </a:cxn>
            </a:cxnLst>
            <a:rect l="0" t="0" r="r" b="b"/>
            <a:pathLst>
              <a:path w="363" h="88">
                <a:moveTo>
                  <a:pt x="363" y="0"/>
                </a:moveTo>
                <a:lnTo>
                  <a:pt x="0" y="88"/>
                </a:lnTo>
                <a:lnTo>
                  <a:pt x="1" y="88"/>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4" name="Freeform 158"/>
          <p:cNvSpPr>
            <a:spLocks/>
          </p:cNvSpPr>
          <p:nvPr/>
        </p:nvSpPr>
        <p:spPr bwMode="auto">
          <a:xfrm>
            <a:off x="2940050" y="4502150"/>
            <a:ext cx="200025" cy="198438"/>
          </a:xfrm>
          <a:custGeom>
            <a:avLst/>
            <a:gdLst/>
            <a:ahLst/>
            <a:cxnLst>
              <a:cxn ang="0">
                <a:pos x="654" y="355"/>
              </a:cxn>
              <a:cxn ang="0">
                <a:pos x="651" y="318"/>
              </a:cxn>
              <a:cxn ang="0">
                <a:pos x="644" y="281"/>
              </a:cxn>
              <a:cxn ang="0">
                <a:pos x="635" y="245"/>
              </a:cxn>
              <a:cxn ang="0">
                <a:pos x="621" y="210"/>
              </a:cxn>
              <a:cxn ang="0">
                <a:pos x="605" y="177"/>
              </a:cxn>
              <a:cxn ang="0">
                <a:pos x="586" y="145"/>
              </a:cxn>
              <a:cxn ang="0">
                <a:pos x="565" y="117"/>
              </a:cxn>
              <a:cxn ang="0">
                <a:pos x="541" y="90"/>
              </a:cxn>
              <a:cxn ang="0">
                <a:pos x="515" y="67"/>
              </a:cxn>
              <a:cxn ang="0">
                <a:pos x="487" y="48"/>
              </a:cxn>
              <a:cxn ang="0">
                <a:pos x="457" y="31"/>
              </a:cxn>
              <a:cxn ang="0">
                <a:pos x="426" y="17"/>
              </a:cxn>
              <a:cxn ang="0">
                <a:pos x="394" y="8"/>
              </a:cxn>
              <a:cxn ang="0">
                <a:pos x="361" y="2"/>
              </a:cxn>
              <a:cxn ang="0">
                <a:pos x="328" y="0"/>
              </a:cxn>
              <a:cxn ang="0">
                <a:pos x="295" y="2"/>
              </a:cxn>
              <a:cxn ang="0">
                <a:pos x="262" y="8"/>
              </a:cxn>
              <a:cxn ang="0">
                <a:pos x="230" y="17"/>
              </a:cxn>
              <a:cxn ang="0">
                <a:pos x="199" y="31"/>
              </a:cxn>
              <a:cxn ang="0">
                <a:pos x="170" y="48"/>
              </a:cxn>
              <a:cxn ang="0">
                <a:pos x="141" y="67"/>
              </a:cxn>
              <a:cxn ang="0">
                <a:pos x="114" y="90"/>
              </a:cxn>
              <a:cxn ang="0">
                <a:pos x="90" y="117"/>
              </a:cxn>
              <a:cxn ang="0">
                <a:pos x="69" y="145"/>
              </a:cxn>
              <a:cxn ang="0">
                <a:pos x="50" y="177"/>
              </a:cxn>
              <a:cxn ang="0">
                <a:pos x="34" y="210"/>
              </a:cxn>
              <a:cxn ang="0">
                <a:pos x="21" y="245"/>
              </a:cxn>
              <a:cxn ang="0">
                <a:pos x="11" y="281"/>
              </a:cxn>
              <a:cxn ang="0">
                <a:pos x="4" y="318"/>
              </a:cxn>
              <a:cxn ang="0">
                <a:pos x="1" y="355"/>
              </a:cxn>
              <a:cxn ang="0">
                <a:pos x="1" y="393"/>
              </a:cxn>
              <a:cxn ang="0">
                <a:pos x="4" y="431"/>
              </a:cxn>
              <a:cxn ang="0">
                <a:pos x="11" y="469"/>
              </a:cxn>
              <a:cxn ang="0">
                <a:pos x="21" y="504"/>
              </a:cxn>
              <a:cxn ang="0">
                <a:pos x="34" y="539"/>
              </a:cxn>
              <a:cxn ang="0">
                <a:pos x="50" y="573"/>
              </a:cxn>
              <a:cxn ang="0">
                <a:pos x="69" y="603"/>
              </a:cxn>
              <a:cxn ang="0">
                <a:pos x="90" y="632"/>
              </a:cxn>
              <a:cxn ang="0">
                <a:pos x="114" y="658"/>
              </a:cxn>
              <a:cxn ang="0">
                <a:pos x="141" y="681"/>
              </a:cxn>
              <a:cxn ang="0">
                <a:pos x="170" y="702"/>
              </a:cxn>
              <a:cxn ang="0">
                <a:pos x="199" y="718"/>
              </a:cxn>
              <a:cxn ang="0">
                <a:pos x="230" y="731"/>
              </a:cxn>
              <a:cxn ang="0">
                <a:pos x="262" y="741"/>
              </a:cxn>
              <a:cxn ang="0">
                <a:pos x="295" y="746"/>
              </a:cxn>
              <a:cxn ang="0">
                <a:pos x="328" y="749"/>
              </a:cxn>
              <a:cxn ang="0">
                <a:pos x="361" y="746"/>
              </a:cxn>
              <a:cxn ang="0">
                <a:pos x="394" y="741"/>
              </a:cxn>
              <a:cxn ang="0">
                <a:pos x="426" y="731"/>
              </a:cxn>
              <a:cxn ang="0">
                <a:pos x="457" y="718"/>
              </a:cxn>
              <a:cxn ang="0">
                <a:pos x="487" y="702"/>
              </a:cxn>
              <a:cxn ang="0">
                <a:pos x="515" y="681"/>
              </a:cxn>
              <a:cxn ang="0">
                <a:pos x="541" y="658"/>
              </a:cxn>
              <a:cxn ang="0">
                <a:pos x="565" y="632"/>
              </a:cxn>
              <a:cxn ang="0">
                <a:pos x="586" y="603"/>
              </a:cxn>
              <a:cxn ang="0">
                <a:pos x="605" y="573"/>
              </a:cxn>
              <a:cxn ang="0">
                <a:pos x="621" y="539"/>
              </a:cxn>
              <a:cxn ang="0">
                <a:pos x="635" y="504"/>
              </a:cxn>
              <a:cxn ang="0">
                <a:pos x="644" y="469"/>
              </a:cxn>
              <a:cxn ang="0">
                <a:pos x="651" y="431"/>
              </a:cxn>
              <a:cxn ang="0">
                <a:pos x="654" y="393"/>
              </a:cxn>
              <a:cxn ang="0">
                <a:pos x="656" y="375"/>
              </a:cxn>
            </a:cxnLst>
            <a:rect l="0" t="0" r="r" b="b"/>
            <a:pathLst>
              <a:path w="656" h="749">
                <a:moveTo>
                  <a:pt x="655" y="375"/>
                </a:moveTo>
                <a:lnTo>
                  <a:pt x="654" y="355"/>
                </a:lnTo>
                <a:lnTo>
                  <a:pt x="653" y="336"/>
                </a:lnTo>
                <a:lnTo>
                  <a:pt x="651" y="318"/>
                </a:lnTo>
                <a:lnTo>
                  <a:pt x="648" y="299"/>
                </a:lnTo>
                <a:lnTo>
                  <a:pt x="644" y="281"/>
                </a:lnTo>
                <a:lnTo>
                  <a:pt x="640" y="263"/>
                </a:lnTo>
                <a:lnTo>
                  <a:pt x="635" y="245"/>
                </a:lnTo>
                <a:lnTo>
                  <a:pt x="628" y="227"/>
                </a:lnTo>
                <a:lnTo>
                  <a:pt x="621" y="210"/>
                </a:lnTo>
                <a:lnTo>
                  <a:pt x="614" y="193"/>
                </a:lnTo>
                <a:lnTo>
                  <a:pt x="605" y="177"/>
                </a:lnTo>
                <a:lnTo>
                  <a:pt x="596" y="161"/>
                </a:lnTo>
                <a:lnTo>
                  <a:pt x="586" y="145"/>
                </a:lnTo>
                <a:lnTo>
                  <a:pt x="576" y="130"/>
                </a:lnTo>
                <a:lnTo>
                  <a:pt x="565" y="117"/>
                </a:lnTo>
                <a:lnTo>
                  <a:pt x="553" y="103"/>
                </a:lnTo>
                <a:lnTo>
                  <a:pt x="541" y="90"/>
                </a:lnTo>
                <a:lnTo>
                  <a:pt x="528" y="79"/>
                </a:lnTo>
                <a:lnTo>
                  <a:pt x="515" y="67"/>
                </a:lnTo>
                <a:lnTo>
                  <a:pt x="501" y="57"/>
                </a:lnTo>
                <a:lnTo>
                  <a:pt x="487" y="48"/>
                </a:lnTo>
                <a:lnTo>
                  <a:pt x="472" y="39"/>
                </a:lnTo>
                <a:lnTo>
                  <a:pt x="457" y="31"/>
                </a:lnTo>
                <a:lnTo>
                  <a:pt x="442" y="24"/>
                </a:lnTo>
                <a:lnTo>
                  <a:pt x="426" y="17"/>
                </a:lnTo>
                <a:lnTo>
                  <a:pt x="410" y="13"/>
                </a:lnTo>
                <a:lnTo>
                  <a:pt x="394" y="8"/>
                </a:lnTo>
                <a:lnTo>
                  <a:pt x="378" y="5"/>
                </a:lnTo>
                <a:lnTo>
                  <a:pt x="361" y="2"/>
                </a:lnTo>
                <a:lnTo>
                  <a:pt x="345" y="1"/>
                </a:lnTo>
                <a:lnTo>
                  <a:pt x="328" y="0"/>
                </a:lnTo>
                <a:lnTo>
                  <a:pt x="312" y="1"/>
                </a:lnTo>
                <a:lnTo>
                  <a:pt x="295" y="2"/>
                </a:lnTo>
                <a:lnTo>
                  <a:pt x="279" y="5"/>
                </a:lnTo>
                <a:lnTo>
                  <a:pt x="262" y="8"/>
                </a:lnTo>
                <a:lnTo>
                  <a:pt x="246" y="13"/>
                </a:lnTo>
                <a:lnTo>
                  <a:pt x="230" y="17"/>
                </a:lnTo>
                <a:lnTo>
                  <a:pt x="215" y="24"/>
                </a:lnTo>
                <a:lnTo>
                  <a:pt x="199" y="31"/>
                </a:lnTo>
                <a:lnTo>
                  <a:pt x="184" y="39"/>
                </a:lnTo>
                <a:lnTo>
                  <a:pt x="170" y="48"/>
                </a:lnTo>
                <a:lnTo>
                  <a:pt x="155" y="57"/>
                </a:lnTo>
                <a:lnTo>
                  <a:pt x="141" y="67"/>
                </a:lnTo>
                <a:lnTo>
                  <a:pt x="128" y="79"/>
                </a:lnTo>
                <a:lnTo>
                  <a:pt x="114" y="90"/>
                </a:lnTo>
                <a:lnTo>
                  <a:pt x="102" y="103"/>
                </a:lnTo>
                <a:lnTo>
                  <a:pt x="90" y="117"/>
                </a:lnTo>
                <a:lnTo>
                  <a:pt x="79" y="130"/>
                </a:lnTo>
                <a:lnTo>
                  <a:pt x="69" y="145"/>
                </a:lnTo>
                <a:lnTo>
                  <a:pt x="59" y="161"/>
                </a:lnTo>
                <a:lnTo>
                  <a:pt x="50" y="177"/>
                </a:lnTo>
                <a:lnTo>
                  <a:pt x="41" y="193"/>
                </a:lnTo>
                <a:lnTo>
                  <a:pt x="34" y="210"/>
                </a:lnTo>
                <a:lnTo>
                  <a:pt x="27" y="227"/>
                </a:lnTo>
                <a:lnTo>
                  <a:pt x="21" y="245"/>
                </a:lnTo>
                <a:lnTo>
                  <a:pt x="15" y="263"/>
                </a:lnTo>
                <a:lnTo>
                  <a:pt x="11" y="281"/>
                </a:lnTo>
                <a:lnTo>
                  <a:pt x="7" y="299"/>
                </a:lnTo>
                <a:lnTo>
                  <a:pt x="4" y="318"/>
                </a:lnTo>
                <a:lnTo>
                  <a:pt x="2" y="336"/>
                </a:lnTo>
                <a:lnTo>
                  <a:pt x="1" y="355"/>
                </a:lnTo>
                <a:lnTo>
                  <a:pt x="0" y="375"/>
                </a:lnTo>
                <a:lnTo>
                  <a:pt x="1" y="393"/>
                </a:lnTo>
                <a:lnTo>
                  <a:pt x="2" y="413"/>
                </a:lnTo>
                <a:lnTo>
                  <a:pt x="4" y="431"/>
                </a:lnTo>
                <a:lnTo>
                  <a:pt x="7" y="449"/>
                </a:lnTo>
                <a:lnTo>
                  <a:pt x="11" y="469"/>
                </a:lnTo>
                <a:lnTo>
                  <a:pt x="15" y="486"/>
                </a:lnTo>
                <a:lnTo>
                  <a:pt x="21" y="504"/>
                </a:lnTo>
                <a:lnTo>
                  <a:pt x="27" y="522"/>
                </a:lnTo>
                <a:lnTo>
                  <a:pt x="34" y="539"/>
                </a:lnTo>
                <a:lnTo>
                  <a:pt x="41" y="555"/>
                </a:lnTo>
                <a:lnTo>
                  <a:pt x="50" y="573"/>
                </a:lnTo>
                <a:lnTo>
                  <a:pt x="59" y="587"/>
                </a:lnTo>
                <a:lnTo>
                  <a:pt x="69" y="603"/>
                </a:lnTo>
                <a:lnTo>
                  <a:pt x="79" y="618"/>
                </a:lnTo>
                <a:lnTo>
                  <a:pt x="90" y="632"/>
                </a:lnTo>
                <a:lnTo>
                  <a:pt x="102" y="646"/>
                </a:lnTo>
                <a:lnTo>
                  <a:pt x="114" y="658"/>
                </a:lnTo>
                <a:lnTo>
                  <a:pt x="128" y="670"/>
                </a:lnTo>
                <a:lnTo>
                  <a:pt x="141" y="681"/>
                </a:lnTo>
                <a:lnTo>
                  <a:pt x="155" y="691"/>
                </a:lnTo>
                <a:lnTo>
                  <a:pt x="170" y="702"/>
                </a:lnTo>
                <a:lnTo>
                  <a:pt x="184" y="710"/>
                </a:lnTo>
                <a:lnTo>
                  <a:pt x="199" y="718"/>
                </a:lnTo>
                <a:lnTo>
                  <a:pt x="215" y="725"/>
                </a:lnTo>
                <a:lnTo>
                  <a:pt x="230" y="731"/>
                </a:lnTo>
                <a:lnTo>
                  <a:pt x="246" y="736"/>
                </a:lnTo>
                <a:lnTo>
                  <a:pt x="262" y="741"/>
                </a:lnTo>
                <a:lnTo>
                  <a:pt x="279" y="744"/>
                </a:lnTo>
                <a:lnTo>
                  <a:pt x="295" y="746"/>
                </a:lnTo>
                <a:lnTo>
                  <a:pt x="312" y="747"/>
                </a:lnTo>
                <a:lnTo>
                  <a:pt x="328" y="749"/>
                </a:lnTo>
                <a:lnTo>
                  <a:pt x="345" y="747"/>
                </a:lnTo>
                <a:lnTo>
                  <a:pt x="361" y="746"/>
                </a:lnTo>
                <a:lnTo>
                  <a:pt x="378" y="744"/>
                </a:lnTo>
                <a:lnTo>
                  <a:pt x="394" y="741"/>
                </a:lnTo>
                <a:lnTo>
                  <a:pt x="410" y="736"/>
                </a:lnTo>
                <a:lnTo>
                  <a:pt x="426" y="731"/>
                </a:lnTo>
                <a:lnTo>
                  <a:pt x="442" y="725"/>
                </a:lnTo>
                <a:lnTo>
                  <a:pt x="457" y="718"/>
                </a:lnTo>
                <a:lnTo>
                  <a:pt x="472" y="710"/>
                </a:lnTo>
                <a:lnTo>
                  <a:pt x="487" y="702"/>
                </a:lnTo>
                <a:lnTo>
                  <a:pt x="501" y="691"/>
                </a:lnTo>
                <a:lnTo>
                  <a:pt x="515" y="681"/>
                </a:lnTo>
                <a:lnTo>
                  <a:pt x="528" y="670"/>
                </a:lnTo>
                <a:lnTo>
                  <a:pt x="541" y="658"/>
                </a:lnTo>
                <a:lnTo>
                  <a:pt x="553" y="646"/>
                </a:lnTo>
                <a:lnTo>
                  <a:pt x="565" y="632"/>
                </a:lnTo>
                <a:lnTo>
                  <a:pt x="576" y="618"/>
                </a:lnTo>
                <a:lnTo>
                  <a:pt x="586" y="603"/>
                </a:lnTo>
                <a:lnTo>
                  <a:pt x="596" y="587"/>
                </a:lnTo>
                <a:lnTo>
                  <a:pt x="605" y="573"/>
                </a:lnTo>
                <a:lnTo>
                  <a:pt x="614" y="555"/>
                </a:lnTo>
                <a:lnTo>
                  <a:pt x="621" y="539"/>
                </a:lnTo>
                <a:lnTo>
                  <a:pt x="628" y="522"/>
                </a:lnTo>
                <a:lnTo>
                  <a:pt x="635" y="504"/>
                </a:lnTo>
                <a:lnTo>
                  <a:pt x="640" y="486"/>
                </a:lnTo>
                <a:lnTo>
                  <a:pt x="644" y="469"/>
                </a:lnTo>
                <a:lnTo>
                  <a:pt x="648" y="449"/>
                </a:lnTo>
                <a:lnTo>
                  <a:pt x="651" y="431"/>
                </a:lnTo>
                <a:lnTo>
                  <a:pt x="653" y="413"/>
                </a:lnTo>
                <a:lnTo>
                  <a:pt x="654" y="393"/>
                </a:lnTo>
                <a:lnTo>
                  <a:pt x="655" y="375"/>
                </a:lnTo>
                <a:lnTo>
                  <a:pt x="656" y="375"/>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5" name="Freeform 159"/>
          <p:cNvSpPr>
            <a:spLocks/>
          </p:cNvSpPr>
          <p:nvPr/>
        </p:nvSpPr>
        <p:spPr bwMode="auto">
          <a:xfrm>
            <a:off x="3181350" y="4543425"/>
            <a:ext cx="128588" cy="28575"/>
          </a:xfrm>
          <a:custGeom>
            <a:avLst/>
            <a:gdLst/>
            <a:ahLst/>
            <a:cxnLst>
              <a:cxn ang="0">
                <a:pos x="422" y="0"/>
              </a:cxn>
              <a:cxn ang="0">
                <a:pos x="0" y="103"/>
              </a:cxn>
              <a:cxn ang="0">
                <a:pos x="1" y="103"/>
              </a:cxn>
            </a:cxnLst>
            <a:rect l="0" t="0" r="r" b="b"/>
            <a:pathLst>
              <a:path w="422" h="103">
                <a:moveTo>
                  <a:pt x="422" y="0"/>
                </a:moveTo>
                <a:lnTo>
                  <a:pt x="0" y="103"/>
                </a:lnTo>
                <a:lnTo>
                  <a:pt x="1" y="10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6" name="Freeform 160"/>
          <p:cNvSpPr>
            <a:spLocks/>
          </p:cNvSpPr>
          <p:nvPr/>
        </p:nvSpPr>
        <p:spPr bwMode="auto">
          <a:xfrm>
            <a:off x="5484813" y="4543425"/>
            <a:ext cx="128587" cy="28575"/>
          </a:xfrm>
          <a:custGeom>
            <a:avLst/>
            <a:gdLst/>
            <a:ahLst/>
            <a:cxnLst>
              <a:cxn ang="0">
                <a:pos x="0" y="0"/>
              </a:cxn>
              <a:cxn ang="0">
                <a:pos x="422" y="103"/>
              </a:cxn>
              <a:cxn ang="0">
                <a:pos x="423" y="103"/>
              </a:cxn>
            </a:cxnLst>
            <a:rect l="0" t="0" r="r" b="b"/>
            <a:pathLst>
              <a:path w="423" h="103">
                <a:moveTo>
                  <a:pt x="0" y="0"/>
                </a:moveTo>
                <a:lnTo>
                  <a:pt x="422" y="103"/>
                </a:lnTo>
                <a:lnTo>
                  <a:pt x="423" y="10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7" name="Freeform 161"/>
          <p:cNvSpPr>
            <a:spLocks/>
          </p:cNvSpPr>
          <p:nvPr/>
        </p:nvSpPr>
        <p:spPr bwMode="auto">
          <a:xfrm>
            <a:off x="5654675" y="4502150"/>
            <a:ext cx="200025" cy="198438"/>
          </a:xfrm>
          <a:custGeom>
            <a:avLst/>
            <a:gdLst/>
            <a:ahLst/>
            <a:cxnLst>
              <a:cxn ang="0">
                <a:pos x="654" y="355"/>
              </a:cxn>
              <a:cxn ang="0">
                <a:pos x="651" y="318"/>
              </a:cxn>
              <a:cxn ang="0">
                <a:pos x="644" y="281"/>
              </a:cxn>
              <a:cxn ang="0">
                <a:pos x="634" y="245"/>
              </a:cxn>
              <a:cxn ang="0">
                <a:pos x="621" y="210"/>
              </a:cxn>
              <a:cxn ang="0">
                <a:pos x="605" y="177"/>
              </a:cxn>
              <a:cxn ang="0">
                <a:pos x="586" y="145"/>
              </a:cxn>
              <a:cxn ang="0">
                <a:pos x="565" y="117"/>
              </a:cxn>
              <a:cxn ang="0">
                <a:pos x="541" y="90"/>
              </a:cxn>
              <a:cxn ang="0">
                <a:pos x="514" y="67"/>
              </a:cxn>
              <a:cxn ang="0">
                <a:pos x="485" y="48"/>
              </a:cxn>
              <a:cxn ang="0">
                <a:pos x="456" y="31"/>
              </a:cxn>
              <a:cxn ang="0">
                <a:pos x="425" y="17"/>
              </a:cxn>
              <a:cxn ang="0">
                <a:pos x="393" y="8"/>
              </a:cxn>
              <a:cxn ang="0">
                <a:pos x="360" y="2"/>
              </a:cxn>
              <a:cxn ang="0">
                <a:pos x="327" y="0"/>
              </a:cxn>
              <a:cxn ang="0">
                <a:pos x="294" y="2"/>
              </a:cxn>
              <a:cxn ang="0">
                <a:pos x="261" y="8"/>
              </a:cxn>
              <a:cxn ang="0">
                <a:pos x="229" y="17"/>
              </a:cxn>
              <a:cxn ang="0">
                <a:pos x="198" y="31"/>
              </a:cxn>
              <a:cxn ang="0">
                <a:pos x="168" y="48"/>
              </a:cxn>
              <a:cxn ang="0">
                <a:pos x="140" y="67"/>
              </a:cxn>
              <a:cxn ang="0">
                <a:pos x="114" y="90"/>
              </a:cxn>
              <a:cxn ang="0">
                <a:pos x="90" y="117"/>
              </a:cxn>
              <a:cxn ang="0">
                <a:pos x="69" y="145"/>
              </a:cxn>
              <a:cxn ang="0">
                <a:pos x="50" y="177"/>
              </a:cxn>
              <a:cxn ang="0">
                <a:pos x="34" y="210"/>
              </a:cxn>
              <a:cxn ang="0">
                <a:pos x="20" y="245"/>
              </a:cxn>
              <a:cxn ang="0">
                <a:pos x="11" y="281"/>
              </a:cxn>
              <a:cxn ang="0">
                <a:pos x="4" y="318"/>
              </a:cxn>
              <a:cxn ang="0">
                <a:pos x="1" y="355"/>
              </a:cxn>
              <a:cxn ang="0">
                <a:pos x="1" y="393"/>
              </a:cxn>
              <a:cxn ang="0">
                <a:pos x="4" y="431"/>
              </a:cxn>
              <a:cxn ang="0">
                <a:pos x="11" y="469"/>
              </a:cxn>
              <a:cxn ang="0">
                <a:pos x="20" y="504"/>
              </a:cxn>
              <a:cxn ang="0">
                <a:pos x="34" y="539"/>
              </a:cxn>
              <a:cxn ang="0">
                <a:pos x="50" y="573"/>
              </a:cxn>
              <a:cxn ang="0">
                <a:pos x="69" y="603"/>
              </a:cxn>
              <a:cxn ang="0">
                <a:pos x="90" y="632"/>
              </a:cxn>
              <a:cxn ang="0">
                <a:pos x="114" y="658"/>
              </a:cxn>
              <a:cxn ang="0">
                <a:pos x="140" y="681"/>
              </a:cxn>
              <a:cxn ang="0">
                <a:pos x="168" y="702"/>
              </a:cxn>
              <a:cxn ang="0">
                <a:pos x="198" y="718"/>
              </a:cxn>
              <a:cxn ang="0">
                <a:pos x="229" y="731"/>
              </a:cxn>
              <a:cxn ang="0">
                <a:pos x="261" y="741"/>
              </a:cxn>
              <a:cxn ang="0">
                <a:pos x="294" y="746"/>
              </a:cxn>
              <a:cxn ang="0">
                <a:pos x="327" y="749"/>
              </a:cxn>
              <a:cxn ang="0">
                <a:pos x="360" y="746"/>
              </a:cxn>
              <a:cxn ang="0">
                <a:pos x="393" y="741"/>
              </a:cxn>
              <a:cxn ang="0">
                <a:pos x="425" y="731"/>
              </a:cxn>
              <a:cxn ang="0">
                <a:pos x="456" y="718"/>
              </a:cxn>
              <a:cxn ang="0">
                <a:pos x="485" y="702"/>
              </a:cxn>
              <a:cxn ang="0">
                <a:pos x="514" y="681"/>
              </a:cxn>
              <a:cxn ang="0">
                <a:pos x="541" y="658"/>
              </a:cxn>
              <a:cxn ang="0">
                <a:pos x="565" y="632"/>
              </a:cxn>
              <a:cxn ang="0">
                <a:pos x="586" y="603"/>
              </a:cxn>
              <a:cxn ang="0">
                <a:pos x="605" y="573"/>
              </a:cxn>
              <a:cxn ang="0">
                <a:pos x="621" y="539"/>
              </a:cxn>
              <a:cxn ang="0">
                <a:pos x="634" y="504"/>
              </a:cxn>
              <a:cxn ang="0">
                <a:pos x="644" y="469"/>
              </a:cxn>
              <a:cxn ang="0">
                <a:pos x="651" y="431"/>
              </a:cxn>
              <a:cxn ang="0">
                <a:pos x="654" y="393"/>
              </a:cxn>
              <a:cxn ang="0">
                <a:pos x="656" y="375"/>
              </a:cxn>
            </a:cxnLst>
            <a:rect l="0" t="0" r="r" b="b"/>
            <a:pathLst>
              <a:path w="656" h="749">
                <a:moveTo>
                  <a:pt x="655" y="375"/>
                </a:moveTo>
                <a:lnTo>
                  <a:pt x="654" y="355"/>
                </a:lnTo>
                <a:lnTo>
                  <a:pt x="653" y="336"/>
                </a:lnTo>
                <a:lnTo>
                  <a:pt x="651" y="318"/>
                </a:lnTo>
                <a:lnTo>
                  <a:pt x="648" y="299"/>
                </a:lnTo>
                <a:lnTo>
                  <a:pt x="644" y="281"/>
                </a:lnTo>
                <a:lnTo>
                  <a:pt x="640" y="263"/>
                </a:lnTo>
                <a:lnTo>
                  <a:pt x="634" y="245"/>
                </a:lnTo>
                <a:lnTo>
                  <a:pt x="628" y="227"/>
                </a:lnTo>
                <a:lnTo>
                  <a:pt x="621" y="210"/>
                </a:lnTo>
                <a:lnTo>
                  <a:pt x="614" y="193"/>
                </a:lnTo>
                <a:lnTo>
                  <a:pt x="605" y="177"/>
                </a:lnTo>
                <a:lnTo>
                  <a:pt x="596" y="161"/>
                </a:lnTo>
                <a:lnTo>
                  <a:pt x="586" y="145"/>
                </a:lnTo>
                <a:lnTo>
                  <a:pt x="576" y="130"/>
                </a:lnTo>
                <a:lnTo>
                  <a:pt x="565" y="117"/>
                </a:lnTo>
                <a:lnTo>
                  <a:pt x="553" y="103"/>
                </a:lnTo>
                <a:lnTo>
                  <a:pt x="541" y="90"/>
                </a:lnTo>
                <a:lnTo>
                  <a:pt x="527" y="79"/>
                </a:lnTo>
                <a:lnTo>
                  <a:pt x="514" y="67"/>
                </a:lnTo>
                <a:lnTo>
                  <a:pt x="500" y="57"/>
                </a:lnTo>
                <a:lnTo>
                  <a:pt x="485" y="48"/>
                </a:lnTo>
                <a:lnTo>
                  <a:pt x="471" y="39"/>
                </a:lnTo>
                <a:lnTo>
                  <a:pt x="456" y="31"/>
                </a:lnTo>
                <a:lnTo>
                  <a:pt x="440" y="24"/>
                </a:lnTo>
                <a:lnTo>
                  <a:pt x="425" y="17"/>
                </a:lnTo>
                <a:lnTo>
                  <a:pt x="409" y="13"/>
                </a:lnTo>
                <a:lnTo>
                  <a:pt x="393" y="8"/>
                </a:lnTo>
                <a:lnTo>
                  <a:pt x="376" y="5"/>
                </a:lnTo>
                <a:lnTo>
                  <a:pt x="360" y="2"/>
                </a:lnTo>
                <a:lnTo>
                  <a:pt x="343" y="1"/>
                </a:lnTo>
                <a:lnTo>
                  <a:pt x="327" y="0"/>
                </a:lnTo>
                <a:lnTo>
                  <a:pt x="310" y="1"/>
                </a:lnTo>
                <a:lnTo>
                  <a:pt x="294" y="2"/>
                </a:lnTo>
                <a:lnTo>
                  <a:pt x="277" y="5"/>
                </a:lnTo>
                <a:lnTo>
                  <a:pt x="261" y="8"/>
                </a:lnTo>
                <a:lnTo>
                  <a:pt x="245" y="13"/>
                </a:lnTo>
                <a:lnTo>
                  <a:pt x="229" y="17"/>
                </a:lnTo>
                <a:lnTo>
                  <a:pt x="213" y="24"/>
                </a:lnTo>
                <a:lnTo>
                  <a:pt x="198" y="31"/>
                </a:lnTo>
                <a:lnTo>
                  <a:pt x="183" y="39"/>
                </a:lnTo>
                <a:lnTo>
                  <a:pt x="168" y="48"/>
                </a:lnTo>
                <a:lnTo>
                  <a:pt x="154" y="57"/>
                </a:lnTo>
                <a:lnTo>
                  <a:pt x="140" y="67"/>
                </a:lnTo>
                <a:lnTo>
                  <a:pt x="127" y="79"/>
                </a:lnTo>
                <a:lnTo>
                  <a:pt x="114" y="90"/>
                </a:lnTo>
                <a:lnTo>
                  <a:pt x="102" y="103"/>
                </a:lnTo>
                <a:lnTo>
                  <a:pt x="90" y="117"/>
                </a:lnTo>
                <a:lnTo>
                  <a:pt x="79" y="130"/>
                </a:lnTo>
                <a:lnTo>
                  <a:pt x="69" y="145"/>
                </a:lnTo>
                <a:lnTo>
                  <a:pt x="59" y="161"/>
                </a:lnTo>
                <a:lnTo>
                  <a:pt x="50" y="177"/>
                </a:lnTo>
                <a:lnTo>
                  <a:pt x="41" y="193"/>
                </a:lnTo>
                <a:lnTo>
                  <a:pt x="34" y="210"/>
                </a:lnTo>
                <a:lnTo>
                  <a:pt x="27" y="227"/>
                </a:lnTo>
                <a:lnTo>
                  <a:pt x="20" y="245"/>
                </a:lnTo>
                <a:lnTo>
                  <a:pt x="15" y="263"/>
                </a:lnTo>
                <a:lnTo>
                  <a:pt x="11" y="281"/>
                </a:lnTo>
                <a:lnTo>
                  <a:pt x="7" y="299"/>
                </a:lnTo>
                <a:lnTo>
                  <a:pt x="4" y="318"/>
                </a:lnTo>
                <a:lnTo>
                  <a:pt x="2" y="336"/>
                </a:lnTo>
                <a:lnTo>
                  <a:pt x="1" y="355"/>
                </a:lnTo>
                <a:lnTo>
                  <a:pt x="0" y="375"/>
                </a:lnTo>
                <a:lnTo>
                  <a:pt x="1" y="393"/>
                </a:lnTo>
                <a:lnTo>
                  <a:pt x="2" y="413"/>
                </a:lnTo>
                <a:lnTo>
                  <a:pt x="4" y="431"/>
                </a:lnTo>
                <a:lnTo>
                  <a:pt x="7" y="449"/>
                </a:lnTo>
                <a:lnTo>
                  <a:pt x="11" y="469"/>
                </a:lnTo>
                <a:lnTo>
                  <a:pt x="15" y="486"/>
                </a:lnTo>
                <a:lnTo>
                  <a:pt x="20" y="504"/>
                </a:lnTo>
                <a:lnTo>
                  <a:pt x="27" y="522"/>
                </a:lnTo>
                <a:lnTo>
                  <a:pt x="34" y="539"/>
                </a:lnTo>
                <a:lnTo>
                  <a:pt x="41" y="555"/>
                </a:lnTo>
                <a:lnTo>
                  <a:pt x="50" y="573"/>
                </a:lnTo>
                <a:lnTo>
                  <a:pt x="59" y="587"/>
                </a:lnTo>
                <a:lnTo>
                  <a:pt x="69" y="603"/>
                </a:lnTo>
                <a:lnTo>
                  <a:pt x="79" y="618"/>
                </a:lnTo>
                <a:lnTo>
                  <a:pt x="90" y="632"/>
                </a:lnTo>
                <a:lnTo>
                  <a:pt x="102" y="646"/>
                </a:lnTo>
                <a:lnTo>
                  <a:pt x="114" y="658"/>
                </a:lnTo>
                <a:lnTo>
                  <a:pt x="127" y="670"/>
                </a:lnTo>
                <a:lnTo>
                  <a:pt x="140" y="681"/>
                </a:lnTo>
                <a:lnTo>
                  <a:pt x="154" y="691"/>
                </a:lnTo>
                <a:lnTo>
                  <a:pt x="168" y="702"/>
                </a:lnTo>
                <a:lnTo>
                  <a:pt x="183" y="710"/>
                </a:lnTo>
                <a:lnTo>
                  <a:pt x="198" y="718"/>
                </a:lnTo>
                <a:lnTo>
                  <a:pt x="213" y="725"/>
                </a:lnTo>
                <a:lnTo>
                  <a:pt x="229" y="731"/>
                </a:lnTo>
                <a:lnTo>
                  <a:pt x="245" y="736"/>
                </a:lnTo>
                <a:lnTo>
                  <a:pt x="261" y="741"/>
                </a:lnTo>
                <a:lnTo>
                  <a:pt x="277" y="744"/>
                </a:lnTo>
                <a:lnTo>
                  <a:pt x="294" y="746"/>
                </a:lnTo>
                <a:lnTo>
                  <a:pt x="310" y="747"/>
                </a:lnTo>
                <a:lnTo>
                  <a:pt x="327" y="749"/>
                </a:lnTo>
                <a:lnTo>
                  <a:pt x="343" y="747"/>
                </a:lnTo>
                <a:lnTo>
                  <a:pt x="360" y="746"/>
                </a:lnTo>
                <a:lnTo>
                  <a:pt x="376" y="744"/>
                </a:lnTo>
                <a:lnTo>
                  <a:pt x="393" y="741"/>
                </a:lnTo>
                <a:lnTo>
                  <a:pt x="409" y="736"/>
                </a:lnTo>
                <a:lnTo>
                  <a:pt x="425" y="731"/>
                </a:lnTo>
                <a:lnTo>
                  <a:pt x="440" y="725"/>
                </a:lnTo>
                <a:lnTo>
                  <a:pt x="456" y="718"/>
                </a:lnTo>
                <a:lnTo>
                  <a:pt x="471" y="710"/>
                </a:lnTo>
                <a:lnTo>
                  <a:pt x="485" y="702"/>
                </a:lnTo>
                <a:lnTo>
                  <a:pt x="500" y="691"/>
                </a:lnTo>
                <a:lnTo>
                  <a:pt x="514" y="681"/>
                </a:lnTo>
                <a:lnTo>
                  <a:pt x="527" y="670"/>
                </a:lnTo>
                <a:lnTo>
                  <a:pt x="541" y="658"/>
                </a:lnTo>
                <a:lnTo>
                  <a:pt x="553" y="646"/>
                </a:lnTo>
                <a:lnTo>
                  <a:pt x="565" y="632"/>
                </a:lnTo>
                <a:lnTo>
                  <a:pt x="576" y="618"/>
                </a:lnTo>
                <a:lnTo>
                  <a:pt x="586" y="603"/>
                </a:lnTo>
                <a:lnTo>
                  <a:pt x="596" y="587"/>
                </a:lnTo>
                <a:lnTo>
                  <a:pt x="605" y="573"/>
                </a:lnTo>
                <a:lnTo>
                  <a:pt x="614" y="555"/>
                </a:lnTo>
                <a:lnTo>
                  <a:pt x="621" y="539"/>
                </a:lnTo>
                <a:lnTo>
                  <a:pt x="628" y="522"/>
                </a:lnTo>
                <a:lnTo>
                  <a:pt x="634" y="504"/>
                </a:lnTo>
                <a:lnTo>
                  <a:pt x="640" y="486"/>
                </a:lnTo>
                <a:lnTo>
                  <a:pt x="644" y="469"/>
                </a:lnTo>
                <a:lnTo>
                  <a:pt x="648" y="449"/>
                </a:lnTo>
                <a:lnTo>
                  <a:pt x="651" y="431"/>
                </a:lnTo>
                <a:lnTo>
                  <a:pt x="653" y="413"/>
                </a:lnTo>
                <a:lnTo>
                  <a:pt x="654" y="393"/>
                </a:lnTo>
                <a:lnTo>
                  <a:pt x="655" y="375"/>
                </a:lnTo>
                <a:lnTo>
                  <a:pt x="656" y="375"/>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8" name="Freeform 162"/>
          <p:cNvSpPr>
            <a:spLocks/>
          </p:cNvSpPr>
          <p:nvPr/>
        </p:nvSpPr>
        <p:spPr bwMode="auto">
          <a:xfrm>
            <a:off x="5700713" y="4587875"/>
            <a:ext cx="109537" cy="23813"/>
          </a:xfrm>
          <a:custGeom>
            <a:avLst/>
            <a:gdLst/>
            <a:ahLst/>
            <a:cxnLst>
              <a:cxn ang="0">
                <a:pos x="0" y="0"/>
              </a:cxn>
              <a:cxn ang="0">
                <a:pos x="363" y="88"/>
              </a:cxn>
              <a:cxn ang="0">
                <a:pos x="364" y="88"/>
              </a:cxn>
            </a:cxnLst>
            <a:rect l="0" t="0" r="r" b="b"/>
            <a:pathLst>
              <a:path w="364" h="88">
                <a:moveTo>
                  <a:pt x="0" y="0"/>
                </a:moveTo>
                <a:lnTo>
                  <a:pt x="363" y="88"/>
                </a:lnTo>
                <a:lnTo>
                  <a:pt x="364" y="88"/>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59" name="Freeform 163"/>
          <p:cNvSpPr>
            <a:spLocks/>
          </p:cNvSpPr>
          <p:nvPr/>
        </p:nvSpPr>
        <p:spPr bwMode="auto">
          <a:xfrm>
            <a:off x="5387975" y="4795838"/>
            <a:ext cx="420688" cy="420687"/>
          </a:xfrm>
          <a:custGeom>
            <a:avLst/>
            <a:gdLst/>
            <a:ahLst/>
            <a:cxnLst>
              <a:cxn ang="0">
                <a:pos x="1384" y="737"/>
              </a:cxn>
              <a:cxn ang="0">
                <a:pos x="1376" y="655"/>
              </a:cxn>
              <a:cxn ang="0">
                <a:pos x="1359" y="573"/>
              </a:cxn>
              <a:cxn ang="0">
                <a:pos x="1336" y="496"/>
              </a:cxn>
              <a:cxn ang="0">
                <a:pos x="1305" y="420"/>
              </a:cxn>
              <a:cxn ang="0">
                <a:pos x="1268" y="349"/>
              </a:cxn>
              <a:cxn ang="0">
                <a:pos x="1224" y="283"/>
              </a:cxn>
              <a:cxn ang="0">
                <a:pos x="1175" y="223"/>
              </a:cxn>
              <a:cxn ang="0">
                <a:pos x="1120" y="168"/>
              </a:cxn>
              <a:cxn ang="0">
                <a:pos x="1060" y="120"/>
              </a:cxn>
              <a:cxn ang="0">
                <a:pos x="997" y="80"/>
              </a:cxn>
              <a:cxn ang="0">
                <a:pos x="930" y="48"/>
              </a:cxn>
              <a:cxn ang="0">
                <a:pos x="861" y="24"/>
              </a:cxn>
              <a:cxn ang="0">
                <a:pos x="790" y="8"/>
              </a:cxn>
              <a:cxn ang="0">
                <a:pos x="717" y="0"/>
              </a:cxn>
              <a:cxn ang="0">
                <a:pos x="645" y="2"/>
              </a:cxn>
              <a:cxn ang="0">
                <a:pos x="573" y="12"/>
              </a:cxn>
              <a:cxn ang="0">
                <a:pos x="502" y="31"/>
              </a:cxn>
              <a:cxn ang="0">
                <a:pos x="434" y="58"/>
              </a:cxn>
              <a:cxn ang="0">
                <a:pos x="368" y="92"/>
              </a:cxn>
              <a:cxn ang="0">
                <a:pos x="306" y="136"/>
              </a:cxn>
              <a:cxn ang="0">
                <a:pos x="248" y="185"/>
              </a:cxn>
              <a:cxn ang="0">
                <a:pos x="195" y="242"/>
              </a:cxn>
              <a:cxn ang="0">
                <a:pos x="147" y="305"/>
              </a:cxn>
              <a:cxn ang="0">
                <a:pos x="105" y="372"/>
              </a:cxn>
              <a:cxn ang="0">
                <a:pos x="70" y="445"/>
              </a:cxn>
              <a:cxn ang="0">
                <a:pos x="42" y="521"/>
              </a:cxn>
              <a:cxn ang="0">
                <a:pos x="21" y="601"/>
              </a:cxn>
              <a:cxn ang="0">
                <a:pos x="7" y="682"/>
              </a:cxn>
              <a:cxn ang="0">
                <a:pos x="1" y="764"/>
              </a:cxn>
              <a:cxn ang="0">
                <a:pos x="2" y="848"/>
              </a:cxn>
              <a:cxn ang="0">
                <a:pos x="11" y="930"/>
              </a:cxn>
              <a:cxn ang="0">
                <a:pos x="27" y="1011"/>
              </a:cxn>
              <a:cxn ang="0">
                <a:pos x="51" y="1089"/>
              </a:cxn>
              <a:cxn ang="0">
                <a:pos x="81" y="1164"/>
              </a:cxn>
              <a:cxn ang="0">
                <a:pos x="119" y="1236"/>
              </a:cxn>
              <a:cxn ang="0">
                <a:pos x="162" y="1303"/>
              </a:cxn>
              <a:cxn ang="0">
                <a:pos x="212" y="1363"/>
              </a:cxn>
              <a:cxn ang="0">
                <a:pos x="266" y="1417"/>
              </a:cxn>
              <a:cxn ang="0">
                <a:pos x="326" y="1465"/>
              </a:cxn>
              <a:cxn ang="0">
                <a:pos x="389" y="1505"/>
              </a:cxn>
              <a:cxn ang="0">
                <a:pos x="456" y="1537"/>
              </a:cxn>
              <a:cxn ang="0">
                <a:pos x="525" y="1562"/>
              </a:cxn>
              <a:cxn ang="0">
                <a:pos x="597" y="1578"/>
              </a:cxn>
              <a:cxn ang="0">
                <a:pos x="669" y="1585"/>
              </a:cxn>
              <a:cxn ang="0">
                <a:pos x="741" y="1584"/>
              </a:cxn>
              <a:cxn ang="0">
                <a:pos x="813" y="1573"/>
              </a:cxn>
              <a:cxn ang="0">
                <a:pos x="884" y="1554"/>
              </a:cxn>
              <a:cxn ang="0">
                <a:pos x="953" y="1528"/>
              </a:cxn>
              <a:cxn ang="0">
                <a:pos x="1018" y="1492"/>
              </a:cxn>
              <a:cxn ang="0">
                <a:pos x="1081" y="1450"/>
              </a:cxn>
              <a:cxn ang="0">
                <a:pos x="1139" y="1400"/>
              </a:cxn>
              <a:cxn ang="0">
                <a:pos x="1192" y="1343"/>
              </a:cxn>
              <a:cxn ang="0">
                <a:pos x="1239" y="1281"/>
              </a:cxn>
              <a:cxn ang="0">
                <a:pos x="1281" y="1212"/>
              </a:cxn>
              <a:cxn ang="0">
                <a:pos x="1316" y="1140"/>
              </a:cxn>
              <a:cxn ang="0">
                <a:pos x="1344" y="1064"/>
              </a:cxn>
              <a:cxn ang="0">
                <a:pos x="1366" y="984"/>
              </a:cxn>
              <a:cxn ang="0">
                <a:pos x="1379" y="903"/>
              </a:cxn>
              <a:cxn ang="0">
                <a:pos x="1386" y="820"/>
              </a:cxn>
            </a:cxnLst>
            <a:rect l="0" t="0" r="r" b="b"/>
            <a:pathLst>
              <a:path w="1387" h="1585">
                <a:moveTo>
                  <a:pt x="1386" y="793"/>
                </a:moveTo>
                <a:lnTo>
                  <a:pt x="1386" y="764"/>
                </a:lnTo>
                <a:lnTo>
                  <a:pt x="1384" y="737"/>
                </a:lnTo>
                <a:lnTo>
                  <a:pt x="1382" y="709"/>
                </a:lnTo>
                <a:lnTo>
                  <a:pt x="1379" y="682"/>
                </a:lnTo>
                <a:lnTo>
                  <a:pt x="1376" y="655"/>
                </a:lnTo>
                <a:lnTo>
                  <a:pt x="1371" y="627"/>
                </a:lnTo>
                <a:lnTo>
                  <a:pt x="1366" y="601"/>
                </a:lnTo>
                <a:lnTo>
                  <a:pt x="1359" y="573"/>
                </a:lnTo>
                <a:lnTo>
                  <a:pt x="1352" y="547"/>
                </a:lnTo>
                <a:lnTo>
                  <a:pt x="1344" y="521"/>
                </a:lnTo>
                <a:lnTo>
                  <a:pt x="1336" y="496"/>
                </a:lnTo>
                <a:lnTo>
                  <a:pt x="1326" y="471"/>
                </a:lnTo>
                <a:lnTo>
                  <a:pt x="1316" y="445"/>
                </a:lnTo>
                <a:lnTo>
                  <a:pt x="1305" y="420"/>
                </a:lnTo>
                <a:lnTo>
                  <a:pt x="1293" y="396"/>
                </a:lnTo>
                <a:lnTo>
                  <a:pt x="1281" y="372"/>
                </a:lnTo>
                <a:lnTo>
                  <a:pt x="1268" y="349"/>
                </a:lnTo>
                <a:lnTo>
                  <a:pt x="1254" y="327"/>
                </a:lnTo>
                <a:lnTo>
                  <a:pt x="1239" y="305"/>
                </a:lnTo>
                <a:lnTo>
                  <a:pt x="1224" y="283"/>
                </a:lnTo>
                <a:lnTo>
                  <a:pt x="1208" y="263"/>
                </a:lnTo>
                <a:lnTo>
                  <a:pt x="1192" y="242"/>
                </a:lnTo>
                <a:lnTo>
                  <a:pt x="1175" y="223"/>
                </a:lnTo>
                <a:lnTo>
                  <a:pt x="1157" y="203"/>
                </a:lnTo>
                <a:lnTo>
                  <a:pt x="1139" y="185"/>
                </a:lnTo>
                <a:lnTo>
                  <a:pt x="1120" y="168"/>
                </a:lnTo>
                <a:lnTo>
                  <a:pt x="1100" y="151"/>
                </a:lnTo>
                <a:lnTo>
                  <a:pt x="1081" y="136"/>
                </a:lnTo>
                <a:lnTo>
                  <a:pt x="1060" y="120"/>
                </a:lnTo>
                <a:lnTo>
                  <a:pt x="1040" y="106"/>
                </a:lnTo>
                <a:lnTo>
                  <a:pt x="1018" y="92"/>
                </a:lnTo>
                <a:lnTo>
                  <a:pt x="997" y="80"/>
                </a:lnTo>
                <a:lnTo>
                  <a:pt x="975" y="68"/>
                </a:lnTo>
                <a:lnTo>
                  <a:pt x="953" y="58"/>
                </a:lnTo>
                <a:lnTo>
                  <a:pt x="930" y="48"/>
                </a:lnTo>
                <a:lnTo>
                  <a:pt x="907" y="39"/>
                </a:lnTo>
                <a:lnTo>
                  <a:pt x="884" y="31"/>
                </a:lnTo>
                <a:lnTo>
                  <a:pt x="861" y="24"/>
                </a:lnTo>
                <a:lnTo>
                  <a:pt x="837" y="17"/>
                </a:lnTo>
                <a:lnTo>
                  <a:pt x="813" y="12"/>
                </a:lnTo>
                <a:lnTo>
                  <a:pt x="790" y="8"/>
                </a:lnTo>
                <a:lnTo>
                  <a:pt x="766" y="4"/>
                </a:lnTo>
                <a:lnTo>
                  <a:pt x="741" y="2"/>
                </a:lnTo>
                <a:lnTo>
                  <a:pt x="717" y="0"/>
                </a:lnTo>
                <a:lnTo>
                  <a:pt x="693" y="0"/>
                </a:lnTo>
                <a:lnTo>
                  <a:pt x="669" y="0"/>
                </a:lnTo>
                <a:lnTo>
                  <a:pt x="645" y="2"/>
                </a:lnTo>
                <a:lnTo>
                  <a:pt x="621" y="4"/>
                </a:lnTo>
                <a:lnTo>
                  <a:pt x="597" y="8"/>
                </a:lnTo>
                <a:lnTo>
                  <a:pt x="573" y="12"/>
                </a:lnTo>
                <a:lnTo>
                  <a:pt x="549" y="17"/>
                </a:lnTo>
                <a:lnTo>
                  <a:pt x="525" y="24"/>
                </a:lnTo>
                <a:lnTo>
                  <a:pt x="502" y="31"/>
                </a:lnTo>
                <a:lnTo>
                  <a:pt x="479" y="39"/>
                </a:lnTo>
                <a:lnTo>
                  <a:pt x="456" y="48"/>
                </a:lnTo>
                <a:lnTo>
                  <a:pt x="434" y="58"/>
                </a:lnTo>
                <a:lnTo>
                  <a:pt x="411" y="68"/>
                </a:lnTo>
                <a:lnTo>
                  <a:pt x="389" y="80"/>
                </a:lnTo>
                <a:lnTo>
                  <a:pt x="368" y="92"/>
                </a:lnTo>
                <a:lnTo>
                  <a:pt x="347" y="106"/>
                </a:lnTo>
                <a:lnTo>
                  <a:pt x="326" y="120"/>
                </a:lnTo>
                <a:lnTo>
                  <a:pt x="306" y="136"/>
                </a:lnTo>
                <a:lnTo>
                  <a:pt x="286" y="151"/>
                </a:lnTo>
                <a:lnTo>
                  <a:pt x="266" y="168"/>
                </a:lnTo>
                <a:lnTo>
                  <a:pt x="248" y="185"/>
                </a:lnTo>
                <a:lnTo>
                  <a:pt x="229" y="203"/>
                </a:lnTo>
                <a:lnTo>
                  <a:pt x="212" y="223"/>
                </a:lnTo>
                <a:lnTo>
                  <a:pt x="195" y="242"/>
                </a:lnTo>
                <a:lnTo>
                  <a:pt x="178" y="263"/>
                </a:lnTo>
                <a:lnTo>
                  <a:pt x="162" y="283"/>
                </a:lnTo>
                <a:lnTo>
                  <a:pt x="147" y="305"/>
                </a:lnTo>
                <a:lnTo>
                  <a:pt x="132" y="327"/>
                </a:lnTo>
                <a:lnTo>
                  <a:pt x="119" y="349"/>
                </a:lnTo>
                <a:lnTo>
                  <a:pt x="105" y="372"/>
                </a:lnTo>
                <a:lnTo>
                  <a:pt x="93" y="396"/>
                </a:lnTo>
                <a:lnTo>
                  <a:pt x="81" y="420"/>
                </a:lnTo>
                <a:lnTo>
                  <a:pt x="70" y="445"/>
                </a:lnTo>
                <a:lnTo>
                  <a:pt x="60" y="471"/>
                </a:lnTo>
                <a:lnTo>
                  <a:pt x="51" y="496"/>
                </a:lnTo>
                <a:lnTo>
                  <a:pt x="42" y="521"/>
                </a:lnTo>
                <a:lnTo>
                  <a:pt x="34" y="547"/>
                </a:lnTo>
                <a:lnTo>
                  <a:pt x="27" y="573"/>
                </a:lnTo>
                <a:lnTo>
                  <a:pt x="21" y="601"/>
                </a:lnTo>
                <a:lnTo>
                  <a:pt x="15" y="627"/>
                </a:lnTo>
                <a:lnTo>
                  <a:pt x="11" y="655"/>
                </a:lnTo>
                <a:lnTo>
                  <a:pt x="7" y="682"/>
                </a:lnTo>
                <a:lnTo>
                  <a:pt x="4" y="709"/>
                </a:lnTo>
                <a:lnTo>
                  <a:pt x="2" y="737"/>
                </a:lnTo>
                <a:lnTo>
                  <a:pt x="1" y="764"/>
                </a:lnTo>
                <a:lnTo>
                  <a:pt x="0" y="793"/>
                </a:lnTo>
                <a:lnTo>
                  <a:pt x="1" y="820"/>
                </a:lnTo>
                <a:lnTo>
                  <a:pt x="2" y="848"/>
                </a:lnTo>
                <a:lnTo>
                  <a:pt x="4" y="875"/>
                </a:lnTo>
                <a:lnTo>
                  <a:pt x="7" y="903"/>
                </a:lnTo>
                <a:lnTo>
                  <a:pt x="11" y="930"/>
                </a:lnTo>
                <a:lnTo>
                  <a:pt x="15" y="957"/>
                </a:lnTo>
                <a:lnTo>
                  <a:pt x="21" y="984"/>
                </a:lnTo>
                <a:lnTo>
                  <a:pt x="27" y="1011"/>
                </a:lnTo>
                <a:lnTo>
                  <a:pt x="34" y="1037"/>
                </a:lnTo>
                <a:lnTo>
                  <a:pt x="42" y="1064"/>
                </a:lnTo>
                <a:lnTo>
                  <a:pt x="51" y="1089"/>
                </a:lnTo>
                <a:lnTo>
                  <a:pt x="60" y="1115"/>
                </a:lnTo>
                <a:lnTo>
                  <a:pt x="70" y="1140"/>
                </a:lnTo>
                <a:lnTo>
                  <a:pt x="81" y="1164"/>
                </a:lnTo>
                <a:lnTo>
                  <a:pt x="93" y="1188"/>
                </a:lnTo>
                <a:lnTo>
                  <a:pt x="105" y="1212"/>
                </a:lnTo>
                <a:lnTo>
                  <a:pt x="119" y="1236"/>
                </a:lnTo>
                <a:lnTo>
                  <a:pt x="132" y="1258"/>
                </a:lnTo>
                <a:lnTo>
                  <a:pt x="147" y="1281"/>
                </a:lnTo>
                <a:lnTo>
                  <a:pt x="162" y="1303"/>
                </a:lnTo>
                <a:lnTo>
                  <a:pt x="178" y="1323"/>
                </a:lnTo>
                <a:lnTo>
                  <a:pt x="195" y="1343"/>
                </a:lnTo>
                <a:lnTo>
                  <a:pt x="212" y="1363"/>
                </a:lnTo>
                <a:lnTo>
                  <a:pt x="229" y="1381"/>
                </a:lnTo>
                <a:lnTo>
                  <a:pt x="248" y="1400"/>
                </a:lnTo>
                <a:lnTo>
                  <a:pt x="266" y="1417"/>
                </a:lnTo>
                <a:lnTo>
                  <a:pt x="286" y="1434"/>
                </a:lnTo>
                <a:lnTo>
                  <a:pt x="306" y="1450"/>
                </a:lnTo>
                <a:lnTo>
                  <a:pt x="326" y="1465"/>
                </a:lnTo>
                <a:lnTo>
                  <a:pt x="347" y="1479"/>
                </a:lnTo>
                <a:lnTo>
                  <a:pt x="368" y="1492"/>
                </a:lnTo>
                <a:lnTo>
                  <a:pt x="389" y="1505"/>
                </a:lnTo>
                <a:lnTo>
                  <a:pt x="411" y="1516"/>
                </a:lnTo>
                <a:lnTo>
                  <a:pt x="434" y="1528"/>
                </a:lnTo>
                <a:lnTo>
                  <a:pt x="456" y="1537"/>
                </a:lnTo>
                <a:lnTo>
                  <a:pt x="479" y="1546"/>
                </a:lnTo>
                <a:lnTo>
                  <a:pt x="502" y="1554"/>
                </a:lnTo>
                <a:lnTo>
                  <a:pt x="525" y="1562"/>
                </a:lnTo>
                <a:lnTo>
                  <a:pt x="549" y="1568"/>
                </a:lnTo>
                <a:lnTo>
                  <a:pt x="573" y="1573"/>
                </a:lnTo>
                <a:lnTo>
                  <a:pt x="597" y="1578"/>
                </a:lnTo>
                <a:lnTo>
                  <a:pt x="621" y="1580"/>
                </a:lnTo>
                <a:lnTo>
                  <a:pt x="645" y="1584"/>
                </a:lnTo>
                <a:lnTo>
                  <a:pt x="669" y="1585"/>
                </a:lnTo>
                <a:lnTo>
                  <a:pt x="693" y="1585"/>
                </a:lnTo>
                <a:lnTo>
                  <a:pt x="717" y="1585"/>
                </a:lnTo>
                <a:lnTo>
                  <a:pt x="741" y="1584"/>
                </a:lnTo>
                <a:lnTo>
                  <a:pt x="766" y="1580"/>
                </a:lnTo>
                <a:lnTo>
                  <a:pt x="790" y="1578"/>
                </a:lnTo>
                <a:lnTo>
                  <a:pt x="813" y="1573"/>
                </a:lnTo>
                <a:lnTo>
                  <a:pt x="837" y="1568"/>
                </a:lnTo>
                <a:lnTo>
                  <a:pt x="861" y="1562"/>
                </a:lnTo>
                <a:lnTo>
                  <a:pt x="884" y="1554"/>
                </a:lnTo>
                <a:lnTo>
                  <a:pt x="907" y="1546"/>
                </a:lnTo>
                <a:lnTo>
                  <a:pt x="930" y="1537"/>
                </a:lnTo>
                <a:lnTo>
                  <a:pt x="953" y="1528"/>
                </a:lnTo>
                <a:lnTo>
                  <a:pt x="975" y="1516"/>
                </a:lnTo>
                <a:lnTo>
                  <a:pt x="997" y="1505"/>
                </a:lnTo>
                <a:lnTo>
                  <a:pt x="1018" y="1492"/>
                </a:lnTo>
                <a:lnTo>
                  <a:pt x="1040" y="1479"/>
                </a:lnTo>
                <a:lnTo>
                  <a:pt x="1060" y="1465"/>
                </a:lnTo>
                <a:lnTo>
                  <a:pt x="1081" y="1450"/>
                </a:lnTo>
                <a:lnTo>
                  <a:pt x="1100" y="1434"/>
                </a:lnTo>
                <a:lnTo>
                  <a:pt x="1120" y="1417"/>
                </a:lnTo>
                <a:lnTo>
                  <a:pt x="1139" y="1400"/>
                </a:lnTo>
                <a:lnTo>
                  <a:pt x="1157" y="1381"/>
                </a:lnTo>
                <a:lnTo>
                  <a:pt x="1175" y="1363"/>
                </a:lnTo>
                <a:lnTo>
                  <a:pt x="1192" y="1343"/>
                </a:lnTo>
                <a:lnTo>
                  <a:pt x="1208" y="1323"/>
                </a:lnTo>
                <a:lnTo>
                  <a:pt x="1224" y="1303"/>
                </a:lnTo>
                <a:lnTo>
                  <a:pt x="1239" y="1281"/>
                </a:lnTo>
                <a:lnTo>
                  <a:pt x="1254" y="1258"/>
                </a:lnTo>
                <a:lnTo>
                  <a:pt x="1268" y="1236"/>
                </a:lnTo>
                <a:lnTo>
                  <a:pt x="1281" y="1212"/>
                </a:lnTo>
                <a:lnTo>
                  <a:pt x="1293" y="1188"/>
                </a:lnTo>
                <a:lnTo>
                  <a:pt x="1305" y="1164"/>
                </a:lnTo>
                <a:lnTo>
                  <a:pt x="1316" y="1140"/>
                </a:lnTo>
                <a:lnTo>
                  <a:pt x="1326" y="1115"/>
                </a:lnTo>
                <a:lnTo>
                  <a:pt x="1336" y="1089"/>
                </a:lnTo>
                <a:lnTo>
                  <a:pt x="1344" y="1064"/>
                </a:lnTo>
                <a:lnTo>
                  <a:pt x="1352" y="1037"/>
                </a:lnTo>
                <a:lnTo>
                  <a:pt x="1359" y="1011"/>
                </a:lnTo>
                <a:lnTo>
                  <a:pt x="1366" y="984"/>
                </a:lnTo>
                <a:lnTo>
                  <a:pt x="1371" y="957"/>
                </a:lnTo>
                <a:lnTo>
                  <a:pt x="1376" y="930"/>
                </a:lnTo>
                <a:lnTo>
                  <a:pt x="1379" y="903"/>
                </a:lnTo>
                <a:lnTo>
                  <a:pt x="1382" y="875"/>
                </a:lnTo>
                <a:lnTo>
                  <a:pt x="1384" y="848"/>
                </a:lnTo>
                <a:lnTo>
                  <a:pt x="1386" y="820"/>
                </a:lnTo>
                <a:lnTo>
                  <a:pt x="1386" y="793"/>
                </a:lnTo>
                <a:lnTo>
                  <a:pt x="1387" y="793"/>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0" name="Freeform 164"/>
          <p:cNvSpPr>
            <a:spLocks/>
          </p:cNvSpPr>
          <p:nvPr/>
        </p:nvSpPr>
        <p:spPr bwMode="auto">
          <a:xfrm>
            <a:off x="5287963" y="5302250"/>
            <a:ext cx="76200" cy="84138"/>
          </a:xfrm>
          <a:custGeom>
            <a:avLst/>
            <a:gdLst/>
            <a:ahLst/>
            <a:cxnLst>
              <a:cxn ang="0">
                <a:pos x="0" y="0"/>
              </a:cxn>
              <a:cxn ang="0">
                <a:pos x="249" y="316"/>
              </a:cxn>
              <a:cxn ang="0">
                <a:pos x="250" y="316"/>
              </a:cxn>
            </a:cxnLst>
            <a:rect l="0" t="0" r="r" b="b"/>
            <a:pathLst>
              <a:path w="250" h="316">
                <a:moveTo>
                  <a:pt x="0" y="0"/>
                </a:moveTo>
                <a:lnTo>
                  <a:pt x="249" y="316"/>
                </a:lnTo>
                <a:lnTo>
                  <a:pt x="250" y="31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1" name="Freeform 165"/>
          <p:cNvSpPr>
            <a:spLocks/>
          </p:cNvSpPr>
          <p:nvPr/>
        </p:nvSpPr>
        <p:spPr bwMode="auto">
          <a:xfrm>
            <a:off x="5226050" y="5245100"/>
            <a:ext cx="198438" cy="198438"/>
          </a:xfrm>
          <a:custGeom>
            <a:avLst/>
            <a:gdLst/>
            <a:ahLst/>
            <a:cxnLst>
              <a:cxn ang="0">
                <a:pos x="653" y="354"/>
              </a:cxn>
              <a:cxn ang="0">
                <a:pos x="650" y="317"/>
              </a:cxn>
              <a:cxn ang="0">
                <a:pos x="643" y="280"/>
              </a:cxn>
              <a:cxn ang="0">
                <a:pos x="633" y="244"/>
              </a:cxn>
              <a:cxn ang="0">
                <a:pos x="620" y="209"/>
              </a:cxn>
              <a:cxn ang="0">
                <a:pos x="604" y="176"/>
              </a:cxn>
              <a:cxn ang="0">
                <a:pos x="585" y="145"/>
              </a:cxn>
              <a:cxn ang="0">
                <a:pos x="563" y="116"/>
              </a:cxn>
              <a:cxn ang="0">
                <a:pos x="539" y="90"/>
              </a:cxn>
              <a:cxn ang="0">
                <a:pos x="513" y="66"/>
              </a:cxn>
              <a:cxn ang="0">
                <a:pos x="485" y="47"/>
              </a:cxn>
              <a:cxn ang="0">
                <a:pos x="456" y="30"/>
              </a:cxn>
              <a:cxn ang="0">
                <a:pos x="424" y="17"/>
              </a:cxn>
              <a:cxn ang="0">
                <a:pos x="392" y="7"/>
              </a:cxn>
              <a:cxn ang="0">
                <a:pos x="360" y="1"/>
              </a:cxn>
              <a:cxn ang="0">
                <a:pos x="327" y="0"/>
              </a:cxn>
              <a:cxn ang="0">
                <a:pos x="294" y="1"/>
              </a:cxn>
              <a:cxn ang="0">
                <a:pos x="261" y="7"/>
              </a:cxn>
              <a:cxn ang="0">
                <a:pos x="229" y="17"/>
              </a:cxn>
              <a:cxn ang="0">
                <a:pos x="198" y="30"/>
              </a:cxn>
              <a:cxn ang="0">
                <a:pos x="168" y="47"/>
              </a:cxn>
              <a:cxn ang="0">
                <a:pos x="140" y="66"/>
              </a:cxn>
              <a:cxn ang="0">
                <a:pos x="114" y="90"/>
              </a:cxn>
              <a:cxn ang="0">
                <a:pos x="90" y="116"/>
              </a:cxn>
              <a:cxn ang="0">
                <a:pos x="68" y="145"/>
              </a:cxn>
              <a:cxn ang="0">
                <a:pos x="49" y="176"/>
              </a:cxn>
              <a:cxn ang="0">
                <a:pos x="33" y="209"/>
              </a:cxn>
              <a:cxn ang="0">
                <a:pos x="20" y="244"/>
              </a:cxn>
              <a:cxn ang="0">
                <a:pos x="10" y="280"/>
              </a:cxn>
              <a:cxn ang="0">
                <a:pos x="4" y="317"/>
              </a:cxn>
              <a:cxn ang="0">
                <a:pos x="0" y="354"/>
              </a:cxn>
              <a:cxn ang="0">
                <a:pos x="0" y="392"/>
              </a:cxn>
              <a:cxn ang="0">
                <a:pos x="4" y="430"/>
              </a:cxn>
              <a:cxn ang="0">
                <a:pos x="10" y="468"/>
              </a:cxn>
              <a:cxn ang="0">
                <a:pos x="20" y="503"/>
              </a:cxn>
              <a:cxn ang="0">
                <a:pos x="33" y="538"/>
              </a:cxn>
              <a:cxn ang="0">
                <a:pos x="49" y="572"/>
              </a:cxn>
              <a:cxn ang="0">
                <a:pos x="68" y="602"/>
              </a:cxn>
              <a:cxn ang="0">
                <a:pos x="90" y="631"/>
              </a:cxn>
              <a:cxn ang="0">
                <a:pos x="114" y="657"/>
              </a:cxn>
              <a:cxn ang="0">
                <a:pos x="140" y="680"/>
              </a:cxn>
              <a:cxn ang="0">
                <a:pos x="168" y="701"/>
              </a:cxn>
              <a:cxn ang="0">
                <a:pos x="198" y="717"/>
              </a:cxn>
              <a:cxn ang="0">
                <a:pos x="229" y="730"/>
              </a:cxn>
              <a:cxn ang="0">
                <a:pos x="261" y="740"/>
              </a:cxn>
              <a:cxn ang="0">
                <a:pos x="294" y="745"/>
              </a:cxn>
              <a:cxn ang="0">
                <a:pos x="327" y="748"/>
              </a:cxn>
              <a:cxn ang="0">
                <a:pos x="360" y="745"/>
              </a:cxn>
              <a:cxn ang="0">
                <a:pos x="392" y="740"/>
              </a:cxn>
              <a:cxn ang="0">
                <a:pos x="424" y="730"/>
              </a:cxn>
              <a:cxn ang="0">
                <a:pos x="456" y="717"/>
              </a:cxn>
              <a:cxn ang="0">
                <a:pos x="485" y="701"/>
              </a:cxn>
              <a:cxn ang="0">
                <a:pos x="513" y="680"/>
              </a:cxn>
              <a:cxn ang="0">
                <a:pos x="539" y="657"/>
              </a:cxn>
              <a:cxn ang="0">
                <a:pos x="563" y="631"/>
              </a:cxn>
              <a:cxn ang="0">
                <a:pos x="585" y="602"/>
              </a:cxn>
              <a:cxn ang="0">
                <a:pos x="604" y="572"/>
              </a:cxn>
              <a:cxn ang="0">
                <a:pos x="620" y="538"/>
              </a:cxn>
              <a:cxn ang="0">
                <a:pos x="633" y="503"/>
              </a:cxn>
              <a:cxn ang="0">
                <a:pos x="643" y="468"/>
              </a:cxn>
              <a:cxn ang="0">
                <a:pos x="650" y="430"/>
              </a:cxn>
              <a:cxn ang="0">
                <a:pos x="653" y="392"/>
              </a:cxn>
              <a:cxn ang="0">
                <a:pos x="654" y="374"/>
              </a:cxn>
            </a:cxnLst>
            <a:rect l="0" t="0" r="r" b="b"/>
            <a:pathLst>
              <a:path w="654" h="748">
                <a:moveTo>
                  <a:pt x="653" y="374"/>
                </a:moveTo>
                <a:lnTo>
                  <a:pt x="653" y="354"/>
                </a:lnTo>
                <a:lnTo>
                  <a:pt x="652" y="336"/>
                </a:lnTo>
                <a:lnTo>
                  <a:pt x="650" y="317"/>
                </a:lnTo>
                <a:lnTo>
                  <a:pt x="647" y="298"/>
                </a:lnTo>
                <a:lnTo>
                  <a:pt x="643" y="280"/>
                </a:lnTo>
                <a:lnTo>
                  <a:pt x="638" y="262"/>
                </a:lnTo>
                <a:lnTo>
                  <a:pt x="633" y="244"/>
                </a:lnTo>
                <a:lnTo>
                  <a:pt x="627" y="226"/>
                </a:lnTo>
                <a:lnTo>
                  <a:pt x="620" y="209"/>
                </a:lnTo>
                <a:lnTo>
                  <a:pt x="612" y="192"/>
                </a:lnTo>
                <a:lnTo>
                  <a:pt x="604" y="176"/>
                </a:lnTo>
                <a:lnTo>
                  <a:pt x="595" y="160"/>
                </a:lnTo>
                <a:lnTo>
                  <a:pt x="585" y="145"/>
                </a:lnTo>
                <a:lnTo>
                  <a:pt x="575" y="130"/>
                </a:lnTo>
                <a:lnTo>
                  <a:pt x="563" y="116"/>
                </a:lnTo>
                <a:lnTo>
                  <a:pt x="552" y="103"/>
                </a:lnTo>
                <a:lnTo>
                  <a:pt x="539" y="90"/>
                </a:lnTo>
                <a:lnTo>
                  <a:pt x="527" y="78"/>
                </a:lnTo>
                <a:lnTo>
                  <a:pt x="513" y="66"/>
                </a:lnTo>
                <a:lnTo>
                  <a:pt x="499" y="56"/>
                </a:lnTo>
                <a:lnTo>
                  <a:pt x="485" y="47"/>
                </a:lnTo>
                <a:lnTo>
                  <a:pt x="471" y="38"/>
                </a:lnTo>
                <a:lnTo>
                  <a:pt x="456" y="30"/>
                </a:lnTo>
                <a:lnTo>
                  <a:pt x="440" y="23"/>
                </a:lnTo>
                <a:lnTo>
                  <a:pt x="424" y="17"/>
                </a:lnTo>
                <a:lnTo>
                  <a:pt x="409" y="12"/>
                </a:lnTo>
                <a:lnTo>
                  <a:pt x="392" y="7"/>
                </a:lnTo>
                <a:lnTo>
                  <a:pt x="376" y="4"/>
                </a:lnTo>
                <a:lnTo>
                  <a:pt x="360" y="1"/>
                </a:lnTo>
                <a:lnTo>
                  <a:pt x="343" y="0"/>
                </a:lnTo>
                <a:lnTo>
                  <a:pt x="327" y="0"/>
                </a:lnTo>
                <a:lnTo>
                  <a:pt x="310" y="0"/>
                </a:lnTo>
                <a:lnTo>
                  <a:pt x="294" y="1"/>
                </a:lnTo>
                <a:lnTo>
                  <a:pt x="277" y="4"/>
                </a:lnTo>
                <a:lnTo>
                  <a:pt x="261" y="7"/>
                </a:lnTo>
                <a:lnTo>
                  <a:pt x="245" y="12"/>
                </a:lnTo>
                <a:lnTo>
                  <a:pt x="229" y="17"/>
                </a:lnTo>
                <a:lnTo>
                  <a:pt x="213" y="23"/>
                </a:lnTo>
                <a:lnTo>
                  <a:pt x="198" y="30"/>
                </a:lnTo>
                <a:lnTo>
                  <a:pt x="183" y="38"/>
                </a:lnTo>
                <a:lnTo>
                  <a:pt x="168" y="47"/>
                </a:lnTo>
                <a:lnTo>
                  <a:pt x="154" y="56"/>
                </a:lnTo>
                <a:lnTo>
                  <a:pt x="140" y="66"/>
                </a:lnTo>
                <a:lnTo>
                  <a:pt x="127" y="78"/>
                </a:lnTo>
                <a:lnTo>
                  <a:pt x="114" y="90"/>
                </a:lnTo>
                <a:lnTo>
                  <a:pt x="102" y="103"/>
                </a:lnTo>
                <a:lnTo>
                  <a:pt x="90" y="116"/>
                </a:lnTo>
                <a:lnTo>
                  <a:pt x="79" y="130"/>
                </a:lnTo>
                <a:lnTo>
                  <a:pt x="68" y="145"/>
                </a:lnTo>
                <a:lnTo>
                  <a:pt x="58" y="160"/>
                </a:lnTo>
                <a:lnTo>
                  <a:pt x="49" y="176"/>
                </a:lnTo>
                <a:lnTo>
                  <a:pt x="41" y="192"/>
                </a:lnTo>
                <a:lnTo>
                  <a:pt x="33" y="209"/>
                </a:lnTo>
                <a:lnTo>
                  <a:pt x="26" y="226"/>
                </a:lnTo>
                <a:lnTo>
                  <a:pt x="20" y="244"/>
                </a:lnTo>
                <a:lnTo>
                  <a:pt x="15" y="262"/>
                </a:lnTo>
                <a:lnTo>
                  <a:pt x="10" y="280"/>
                </a:lnTo>
                <a:lnTo>
                  <a:pt x="7" y="298"/>
                </a:lnTo>
                <a:lnTo>
                  <a:pt x="4" y="317"/>
                </a:lnTo>
                <a:lnTo>
                  <a:pt x="2" y="336"/>
                </a:lnTo>
                <a:lnTo>
                  <a:pt x="0" y="354"/>
                </a:lnTo>
                <a:lnTo>
                  <a:pt x="0" y="374"/>
                </a:lnTo>
                <a:lnTo>
                  <a:pt x="0" y="392"/>
                </a:lnTo>
                <a:lnTo>
                  <a:pt x="2" y="412"/>
                </a:lnTo>
                <a:lnTo>
                  <a:pt x="4" y="430"/>
                </a:lnTo>
                <a:lnTo>
                  <a:pt x="7" y="449"/>
                </a:lnTo>
                <a:lnTo>
                  <a:pt x="10" y="468"/>
                </a:lnTo>
                <a:lnTo>
                  <a:pt x="15" y="486"/>
                </a:lnTo>
                <a:lnTo>
                  <a:pt x="20" y="503"/>
                </a:lnTo>
                <a:lnTo>
                  <a:pt x="26" y="521"/>
                </a:lnTo>
                <a:lnTo>
                  <a:pt x="33" y="538"/>
                </a:lnTo>
                <a:lnTo>
                  <a:pt x="41" y="554"/>
                </a:lnTo>
                <a:lnTo>
                  <a:pt x="49" y="572"/>
                </a:lnTo>
                <a:lnTo>
                  <a:pt x="58" y="588"/>
                </a:lnTo>
                <a:lnTo>
                  <a:pt x="68" y="602"/>
                </a:lnTo>
                <a:lnTo>
                  <a:pt x="79" y="617"/>
                </a:lnTo>
                <a:lnTo>
                  <a:pt x="90" y="631"/>
                </a:lnTo>
                <a:lnTo>
                  <a:pt x="102" y="645"/>
                </a:lnTo>
                <a:lnTo>
                  <a:pt x="114" y="657"/>
                </a:lnTo>
                <a:lnTo>
                  <a:pt x="127" y="669"/>
                </a:lnTo>
                <a:lnTo>
                  <a:pt x="140" y="680"/>
                </a:lnTo>
                <a:lnTo>
                  <a:pt x="154" y="690"/>
                </a:lnTo>
                <a:lnTo>
                  <a:pt x="168" y="701"/>
                </a:lnTo>
                <a:lnTo>
                  <a:pt x="183" y="709"/>
                </a:lnTo>
                <a:lnTo>
                  <a:pt x="198" y="717"/>
                </a:lnTo>
                <a:lnTo>
                  <a:pt x="213" y="724"/>
                </a:lnTo>
                <a:lnTo>
                  <a:pt x="229" y="730"/>
                </a:lnTo>
                <a:lnTo>
                  <a:pt x="245" y="735"/>
                </a:lnTo>
                <a:lnTo>
                  <a:pt x="261" y="740"/>
                </a:lnTo>
                <a:lnTo>
                  <a:pt x="277" y="743"/>
                </a:lnTo>
                <a:lnTo>
                  <a:pt x="294" y="745"/>
                </a:lnTo>
                <a:lnTo>
                  <a:pt x="310" y="746"/>
                </a:lnTo>
                <a:lnTo>
                  <a:pt x="327" y="748"/>
                </a:lnTo>
                <a:lnTo>
                  <a:pt x="343" y="746"/>
                </a:lnTo>
                <a:lnTo>
                  <a:pt x="360" y="745"/>
                </a:lnTo>
                <a:lnTo>
                  <a:pt x="376" y="743"/>
                </a:lnTo>
                <a:lnTo>
                  <a:pt x="392" y="740"/>
                </a:lnTo>
                <a:lnTo>
                  <a:pt x="409" y="735"/>
                </a:lnTo>
                <a:lnTo>
                  <a:pt x="424" y="730"/>
                </a:lnTo>
                <a:lnTo>
                  <a:pt x="440" y="724"/>
                </a:lnTo>
                <a:lnTo>
                  <a:pt x="456" y="717"/>
                </a:lnTo>
                <a:lnTo>
                  <a:pt x="471" y="709"/>
                </a:lnTo>
                <a:lnTo>
                  <a:pt x="485" y="701"/>
                </a:lnTo>
                <a:lnTo>
                  <a:pt x="499" y="690"/>
                </a:lnTo>
                <a:lnTo>
                  <a:pt x="513" y="680"/>
                </a:lnTo>
                <a:lnTo>
                  <a:pt x="527" y="669"/>
                </a:lnTo>
                <a:lnTo>
                  <a:pt x="539" y="657"/>
                </a:lnTo>
                <a:lnTo>
                  <a:pt x="552" y="645"/>
                </a:lnTo>
                <a:lnTo>
                  <a:pt x="563" y="631"/>
                </a:lnTo>
                <a:lnTo>
                  <a:pt x="575" y="617"/>
                </a:lnTo>
                <a:lnTo>
                  <a:pt x="585" y="602"/>
                </a:lnTo>
                <a:lnTo>
                  <a:pt x="595" y="588"/>
                </a:lnTo>
                <a:lnTo>
                  <a:pt x="604" y="572"/>
                </a:lnTo>
                <a:lnTo>
                  <a:pt x="612" y="554"/>
                </a:lnTo>
                <a:lnTo>
                  <a:pt x="620" y="538"/>
                </a:lnTo>
                <a:lnTo>
                  <a:pt x="627" y="521"/>
                </a:lnTo>
                <a:lnTo>
                  <a:pt x="633" y="503"/>
                </a:lnTo>
                <a:lnTo>
                  <a:pt x="638" y="486"/>
                </a:lnTo>
                <a:lnTo>
                  <a:pt x="643" y="468"/>
                </a:lnTo>
                <a:lnTo>
                  <a:pt x="647" y="449"/>
                </a:lnTo>
                <a:lnTo>
                  <a:pt x="650" y="430"/>
                </a:lnTo>
                <a:lnTo>
                  <a:pt x="652" y="412"/>
                </a:lnTo>
                <a:lnTo>
                  <a:pt x="653" y="392"/>
                </a:lnTo>
                <a:lnTo>
                  <a:pt x="653" y="374"/>
                </a:lnTo>
                <a:lnTo>
                  <a:pt x="654" y="374"/>
                </a:lnTo>
              </a:path>
            </a:pathLst>
          </a:custGeom>
          <a:noFill/>
          <a:ln w="19050" cmpd="sng">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2" name="Freeform 166"/>
          <p:cNvSpPr>
            <a:spLocks/>
          </p:cNvSpPr>
          <p:nvPr/>
        </p:nvSpPr>
        <p:spPr bwMode="auto">
          <a:xfrm>
            <a:off x="5141913" y="5138738"/>
            <a:ext cx="87312" cy="96837"/>
          </a:xfrm>
          <a:custGeom>
            <a:avLst/>
            <a:gdLst/>
            <a:ahLst/>
            <a:cxnLst>
              <a:cxn ang="0">
                <a:pos x="0" y="0"/>
              </a:cxn>
              <a:cxn ang="0">
                <a:pos x="289" y="367"/>
              </a:cxn>
              <a:cxn ang="0">
                <a:pos x="290" y="367"/>
              </a:cxn>
            </a:cxnLst>
            <a:rect l="0" t="0" r="r" b="b"/>
            <a:pathLst>
              <a:path w="290" h="367">
                <a:moveTo>
                  <a:pt x="0" y="0"/>
                </a:moveTo>
                <a:lnTo>
                  <a:pt x="289" y="367"/>
                </a:lnTo>
                <a:lnTo>
                  <a:pt x="290" y="367"/>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3" name="Freeform 167"/>
          <p:cNvSpPr>
            <a:spLocks/>
          </p:cNvSpPr>
          <p:nvPr/>
        </p:nvSpPr>
        <p:spPr bwMode="auto">
          <a:xfrm>
            <a:off x="3148013" y="4978400"/>
            <a:ext cx="96837" cy="55563"/>
          </a:xfrm>
          <a:custGeom>
            <a:avLst/>
            <a:gdLst/>
            <a:ahLst/>
            <a:cxnLst>
              <a:cxn ang="0">
                <a:pos x="322" y="0"/>
              </a:cxn>
              <a:cxn ang="0">
                <a:pos x="0" y="212"/>
              </a:cxn>
              <a:cxn ang="0">
                <a:pos x="1" y="212"/>
              </a:cxn>
            </a:cxnLst>
            <a:rect l="0" t="0" r="r" b="b"/>
            <a:pathLst>
              <a:path w="322" h="212">
                <a:moveTo>
                  <a:pt x="322" y="0"/>
                </a:moveTo>
                <a:lnTo>
                  <a:pt x="0" y="212"/>
                </a:lnTo>
                <a:lnTo>
                  <a:pt x="1" y="212"/>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4" name="Freeform 168"/>
          <p:cNvSpPr>
            <a:spLocks/>
          </p:cNvSpPr>
          <p:nvPr/>
        </p:nvSpPr>
        <p:spPr bwMode="auto">
          <a:xfrm>
            <a:off x="3322638" y="4868863"/>
            <a:ext cx="111125" cy="65087"/>
          </a:xfrm>
          <a:custGeom>
            <a:avLst/>
            <a:gdLst/>
            <a:ahLst/>
            <a:cxnLst>
              <a:cxn ang="0">
                <a:pos x="374" y="0"/>
              </a:cxn>
              <a:cxn ang="0">
                <a:pos x="0" y="247"/>
              </a:cxn>
              <a:cxn ang="0">
                <a:pos x="1" y="247"/>
              </a:cxn>
            </a:cxnLst>
            <a:rect l="0" t="0" r="r" b="b"/>
            <a:pathLst>
              <a:path w="374" h="247">
                <a:moveTo>
                  <a:pt x="374" y="0"/>
                </a:moveTo>
                <a:lnTo>
                  <a:pt x="0" y="247"/>
                </a:lnTo>
                <a:lnTo>
                  <a:pt x="1" y="247"/>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5" name="Freeform 169"/>
          <p:cNvSpPr>
            <a:spLocks/>
          </p:cNvSpPr>
          <p:nvPr/>
        </p:nvSpPr>
        <p:spPr bwMode="auto">
          <a:xfrm>
            <a:off x="5549900" y="4978400"/>
            <a:ext cx="96838" cy="55563"/>
          </a:xfrm>
          <a:custGeom>
            <a:avLst/>
            <a:gdLst/>
            <a:ahLst/>
            <a:cxnLst>
              <a:cxn ang="0">
                <a:pos x="0" y="0"/>
              </a:cxn>
              <a:cxn ang="0">
                <a:pos x="322" y="212"/>
              </a:cxn>
              <a:cxn ang="0">
                <a:pos x="323" y="212"/>
              </a:cxn>
            </a:cxnLst>
            <a:rect l="0" t="0" r="r" b="b"/>
            <a:pathLst>
              <a:path w="323" h="212">
                <a:moveTo>
                  <a:pt x="0" y="0"/>
                </a:moveTo>
                <a:lnTo>
                  <a:pt x="322" y="212"/>
                </a:lnTo>
                <a:lnTo>
                  <a:pt x="323" y="212"/>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6" name="Freeform 170"/>
          <p:cNvSpPr>
            <a:spLocks/>
          </p:cNvSpPr>
          <p:nvPr/>
        </p:nvSpPr>
        <p:spPr bwMode="auto">
          <a:xfrm>
            <a:off x="5360988" y="4868863"/>
            <a:ext cx="111125" cy="65087"/>
          </a:xfrm>
          <a:custGeom>
            <a:avLst/>
            <a:gdLst/>
            <a:ahLst/>
            <a:cxnLst>
              <a:cxn ang="0">
                <a:pos x="0" y="0"/>
              </a:cxn>
              <a:cxn ang="0">
                <a:pos x="374" y="247"/>
              </a:cxn>
              <a:cxn ang="0">
                <a:pos x="375" y="247"/>
              </a:cxn>
            </a:cxnLst>
            <a:rect l="0" t="0" r="r" b="b"/>
            <a:pathLst>
              <a:path w="375" h="247">
                <a:moveTo>
                  <a:pt x="0" y="0"/>
                </a:moveTo>
                <a:lnTo>
                  <a:pt x="374" y="247"/>
                </a:lnTo>
                <a:lnTo>
                  <a:pt x="375" y="247"/>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7" name="Freeform 171"/>
          <p:cNvSpPr>
            <a:spLocks/>
          </p:cNvSpPr>
          <p:nvPr/>
        </p:nvSpPr>
        <p:spPr bwMode="auto">
          <a:xfrm>
            <a:off x="2309813" y="4313238"/>
            <a:ext cx="1819275" cy="1587"/>
          </a:xfrm>
          <a:custGeom>
            <a:avLst/>
            <a:gdLst/>
            <a:ahLst/>
            <a:cxnLst>
              <a:cxn ang="0">
                <a:pos x="6002" y="0"/>
              </a:cxn>
              <a:cxn ang="0">
                <a:pos x="0" y="0"/>
              </a:cxn>
              <a:cxn ang="0">
                <a:pos x="1" y="0"/>
              </a:cxn>
            </a:cxnLst>
            <a:rect l="0" t="0" r="r" b="b"/>
            <a:pathLst>
              <a:path w="6002">
                <a:moveTo>
                  <a:pt x="6002" y="0"/>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8" name="Freeform 172"/>
          <p:cNvSpPr>
            <a:spLocks/>
          </p:cNvSpPr>
          <p:nvPr/>
        </p:nvSpPr>
        <p:spPr bwMode="auto">
          <a:xfrm>
            <a:off x="4398963" y="4579938"/>
            <a:ext cx="1587" cy="1820862"/>
          </a:xfrm>
          <a:custGeom>
            <a:avLst/>
            <a:gdLst/>
            <a:ahLst/>
            <a:cxnLst>
              <a:cxn ang="0">
                <a:pos x="0" y="0"/>
              </a:cxn>
              <a:cxn ang="0">
                <a:pos x="0" y="6865"/>
              </a:cxn>
              <a:cxn ang="0">
                <a:pos x="1" y="6865"/>
              </a:cxn>
            </a:cxnLst>
            <a:rect l="0" t="0" r="r" b="b"/>
            <a:pathLst>
              <a:path w="1" h="6865">
                <a:moveTo>
                  <a:pt x="0" y="0"/>
                </a:moveTo>
                <a:lnTo>
                  <a:pt x="0" y="6865"/>
                </a:lnTo>
                <a:lnTo>
                  <a:pt x="1" y="686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69" name="Freeform 173"/>
          <p:cNvSpPr>
            <a:spLocks/>
          </p:cNvSpPr>
          <p:nvPr/>
        </p:nvSpPr>
        <p:spPr bwMode="auto">
          <a:xfrm>
            <a:off x="4665663" y="4313238"/>
            <a:ext cx="1819275" cy="1587"/>
          </a:xfrm>
          <a:custGeom>
            <a:avLst/>
            <a:gdLst/>
            <a:ahLst/>
            <a:cxnLst>
              <a:cxn ang="0">
                <a:pos x="0" y="0"/>
              </a:cxn>
              <a:cxn ang="0">
                <a:pos x="6002" y="0"/>
              </a:cxn>
              <a:cxn ang="0">
                <a:pos x="6003" y="0"/>
              </a:cxn>
            </a:cxnLst>
            <a:rect l="0" t="0" r="r" b="b"/>
            <a:pathLst>
              <a:path w="6003">
                <a:moveTo>
                  <a:pt x="0" y="0"/>
                </a:moveTo>
                <a:lnTo>
                  <a:pt x="6002" y="0"/>
                </a:lnTo>
                <a:lnTo>
                  <a:pt x="6003"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0" name="Freeform 174"/>
          <p:cNvSpPr>
            <a:spLocks/>
          </p:cNvSpPr>
          <p:nvPr/>
        </p:nvSpPr>
        <p:spPr bwMode="auto">
          <a:xfrm>
            <a:off x="4398963" y="2867025"/>
            <a:ext cx="1587" cy="112713"/>
          </a:xfrm>
          <a:custGeom>
            <a:avLst/>
            <a:gdLst/>
            <a:ahLst/>
            <a:cxnLst>
              <a:cxn ang="0">
                <a:pos x="0" y="425"/>
              </a:cxn>
              <a:cxn ang="0">
                <a:pos x="0" y="0"/>
              </a:cxn>
              <a:cxn ang="0">
                <a:pos x="1" y="0"/>
              </a:cxn>
            </a:cxnLst>
            <a:rect l="0" t="0" r="r" b="b"/>
            <a:pathLst>
              <a:path w="1" h="425">
                <a:moveTo>
                  <a:pt x="0" y="425"/>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1" name="Freeform 175"/>
          <p:cNvSpPr>
            <a:spLocks/>
          </p:cNvSpPr>
          <p:nvPr/>
        </p:nvSpPr>
        <p:spPr bwMode="auto">
          <a:xfrm>
            <a:off x="4870450" y="1905000"/>
            <a:ext cx="309563" cy="949325"/>
          </a:xfrm>
          <a:custGeom>
            <a:avLst/>
            <a:gdLst/>
            <a:ahLst/>
            <a:cxnLst>
              <a:cxn ang="0">
                <a:pos x="0" y="3584"/>
              </a:cxn>
              <a:cxn ang="0">
                <a:pos x="1018" y="0"/>
              </a:cxn>
              <a:cxn ang="0">
                <a:pos x="1019" y="0"/>
              </a:cxn>
            </a:cxnLst>
            <a:rect l="0" t="0" r="r" b="b"/>
            <a:pathLst>
              <a:path w="1019" h="3584">
                <a:moveTo>
                  <a:pt x="0" y="3584"/>
                </a:moveTo>
                <a:lnTo>
                  <a:pt x="1018" y="0"/>
                </a:lnTo>
                <a:lnTo>
                  <a:pt x="1019"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2" name="Freeform 176"/>
          <p:cNvSpPr>
            <a:spLocks/>
          </p:cNvSpPr>
          <p:nvPr/>
        </p:nvSpPr>
        <p:spPr bwMode="auto">
          <a:xfrm>
            <a:off x="4398963" y="1781175"/>
            <a:ext cx="1587" cy="1003300"/>
          </a:xfrm>
          <a:custGeom>
            <a:avLst/>
            <a:gdLst/>
            <a:ahLst/>
            <a:cxnLst>
              <a:cxn ang="0">
                <a:pos x="0" y="3789"/>
              </a:cxn>
              <a:cxn ang="0">
                <a:pos x="0" y="0"/>
              </a:cxn>
              <a:cxn ang="0">
                <a:pos x="1" y="0"/>
              </a:cxn>
            </a:cxnLst>
            <a:rect l="0" t="0" r="r" b="b"/>
            <a:pathLst>
              <a:path w="1" h="3789">
                <a:moveTo>
                  <a:pt x="0" y="3789"/>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3" name="Freeform 177"/>
          <p:cNvSpPr>
            <a:spLocks/>
          </p:cNvSpPr>
          <p:nvPr/>
        </p:nvSpPr>
        <p:spPr bwMode="auto">
          <a:xfrm>
            <a:off x="4159250" y="1901825"/>
            <a:ext cx="117475" cy="9525"/>
          </a:xfrm>
          <a:custGeom>
            <a:avLst/>
            <a:gdLst/>
            <a:ahLst/>
            <a:cxnLst>
              <a:cxn ang="0">
                <a:pos x="393" y="0"/>
              </a:cxn>
              <a:cxn ang="0">
                <a:pos x="314" y="5"/>
              </a:cxn>
              <a:cxn ang="0">
                <a:pos x="236" y="10"/>
              </a:cxn>
              <a:cxn ang="0">
                <a:pos x="157" y="17"/>
              </a:cxn>
              <a:cxn ang="0">
                <a:pos x="79" y="25"/>
              </a:cxn>
              <a:cxn ang="0">
                <a:pos x="0" y="33"/>
              </a:cxn>
              <a:cxn ang="0">
                <a:pos x="1" y="33"/>
              </a:cxn>
            </a:cxnLst>
            <a:rect l="0" t="0" r="r" b="b"/>
            <a:pathLst>
              <a:path w="393" h="33">
                <a:moveTo>
                  <a:pt x="393" y="0"/>
                </a:moveTo>
                <a:lnTo>
                  <a:pt x="314" y="5"/>
                </a:lnTo>
                <a:lnTo>
                  <a:pt x="236" y="10"/>
                </a:lnTo>
                <a:lnTo>
                  <a:pt x="157" y="17"/>
                </a:lnTo>
                <a:lnTo>
                  <a:pt x="79" y="25"/>
                </a:lnTo>
                <a:lnTo>
                  <a:pt x="0" y="33"/>
                </a:lnTo>
                <a:lnTo>
                  <a:pt x="1" y="3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4" name="Freeform 178"/>
          <p:cNvSpPr>
            <a:spLocks/>
          </p:cNvSpPr>
          <p:nvPr/>
        </p:nvSpPr>
        <p:spPr bwMode="auto">
          <a:xfrm>
            <a:off x="4276725" y="1882775"/>
            <a:ext cx="122238" cy="41275"/>
          </a:xfrm>
          <a:custGeom>
            <a:avLst/>
            <a:gdLst/>
            <a:ahLst/>
            <a:cxnLst>
              <a:cxn ang="0">
                <a:pos x="0" y="0"/>
              </a:cxn>
              <a:cxn ang="0">
                <a:pos x="3" y="151"/>
              </a:cxn>
              <a:cxn ang="0">
                <a:pos x="396" y="64"/>
              </a:cxn>
              <a:cxn ang="0">
                <a:pos x="0" y="0"/>
              </a:cxn>
            </a:cxnLst>
            <a:rect l="0" t="0" r="r" b="b"/>
            <a:pathLst>
              <a:path w="396" h="151">
                <a:moveTo>
                  <a:pt x="0" y="0"/>
                </a:moveTo>
                <a:lnTo>
                  <a:pt x="3" y="151"/>
                </a:lnTo>
                <a:lnTo>
                  <a:pt x="396" y="64"/>
                </a:lnTo>
                <a:lnTo>
                  <a:pt x="0" y="0"/>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5" name="Freeform 179"/>
          <p:cNvSpPr>
            <a:spLocks/>
          </p:cNvSpPr>
          <p:nvPr/>
        </p:nvSpPr>
        <p:spPr bwMode="auto">
          <a:xfrm>
            <a:off x="4276725" y="1882775"/>
            <a:ext cx="122238" cy="41275"/>
          </a:xfrm>
          <a:custGeom>
            <a:avLst/>
            <a:gdLst/>
            <a:ahLst/>
            <a:cxnLst>
              <a:cxn ang="0">
                <a:pos x="0" y="0"/>
              </a:cxn>
              <a:cxn ang="0">
                <a:pos x="3" y="151"/>
              </a:cxn>
              <a:cxn ang="0">
                <a:pos x="396" y="64"/>
              </a:cxn>
              <a:cxn ang="0">
                <a:pos x="0" y="0"/>
              </a:cxn>
            </a:cxnLst>
            <a:rect l="0" t="0" r="r" b="b"/>
            <a:pathLst>
              <a:path w="396" h="151">
                <a:moveTo>
                  <a:pt x="0" y="0"/>
                </a:moveTo>
                <a:lnTo>
                  <a:pt x="3" y="151"/>
                </a:lnTo>
                <a:lnTo>
                  <a:pt x="396" y="64"/>
                </a:lnTo>
                <a:lnTo>
                  <a:pt x="0"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6" name="Freeform 180"/>
          <p:cNvSpPr>
            <a:spLocks/>
          </p:cNvSpPr>
          <p:nvPr/>
        </p:nvSpPr>
        <p:spPr bwMode="auto">
          <a:xfrm>
            <a:off x="4398963" y="1781175"/>
            <a:ext cx="1587" cy="1003300"/>
          </a:xfrm>
          <a:custGeom>
            <a:avLst/>
            <a:gdLst/>
            <a:ahLst/>
            <a:cxnLst>
              <a:cxn ang="0">
                <a:pos x="0" y="3789"/>
              </a:cxn>
              <a:cxn ang="0">
                <a:pos x="0" y="0"/>
              </a:cxn>
              <a:cxn ang="0">
                <a:pos x="1" y="0"/>
              </a:cxn>
            </a:cxnLst>
            <a:rect l="0" t="0" r="r" b="b"/>
            <a:pathLst>
              <a:path w="1" h="3789">
                <a:moveTo>
                  <a:pt x="0" y="3789"/>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7" name="Freeform 181"/>
          <p:cNvSpPr>
            <a:spLocks/>
          </p:cNvSpPr>
          <p:nvPr/>
        </p:nvSpPr>
        <p:spPr bwMode="auto">
          <a:xfrm>
            <a:off x="3614738" y="1905000"/>
            <a:ext cx="307975" cy="949325"/>
          </a:xfrm>
          <a:custGeom>
            <a:avLst/>
            <a:gdLst/>
            <a:ahLst/>
            <a:cxnLst>
              <a:cxn ang="0">
                <a:pos x="1018" y="3584"/>
              </a:cxn>
              <a:cxn ang="0">
                <a:pos x="0" y="0"/>
              </a:cxn>
              <a:cxn ang="0">
                <a:pos x="1" y="0"/>
              </a:cxn>
            </a:cxnLst>
            <a:rect l="0" t="0" r="r" b="b"/>
            <a:pathLst>
              <a:path w="1018" h="3584">
                <a:moveTo>
                  <a:pt x="1018" y="3584"/>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8" name="Freeform 182"/>
          <p:cNvSpPr>
            <a:spLocks/>
          </p:cNvSpPr>
          <p:nvPr/>
        </p:nvSpPr>
        <p:spPr bwMode="auto">
          <a:xfrm>
            <a:off x="4518025" y="1901825"/>
            <a:ext cx="117475" cy="9525"/>
          </a:xfrm>
          <a:custGeom>
            <a:avLst/>
            <a:gdLst/>
            <a:ahLst/>
            <a:cxnLst>
              <a:cxn ang="0">
                <a:pos x="393" y="33"/>
              </a:cxn>
              <a:cxn ang="0">
                <a:pos x="314" y="25"/>
              </a:cxn>
              <a:cxn ang="0">
                <a:pos x="236" y="17"/>
              </a:cxn>
              <a:cxn ang="0">
                <a:pos x="157" y="10"/>
              </a:cxn>
              <a:cxn ang="0">
                <a:pos x="79" y="5"/>
              </a:cxn>
              <a:cxn ang="0">
                <a:pos x="0" y="0"/>
              </a:cxn>
              <a:cxn ang="0">
                <a:pos x="1" y="0"/>
              </a:cxn>
            </a:cxnLst>
            <a:rect l="0" t="0" r="r" b="b"/>
            <a:pathLst>
              <a:path w="393" h="33">
                <a:moveTo>
                  <a:pt x="393" y="33"/>
                </a:moveTo>
                <a:lnTo>
                  <a:pt x="314" y="25"/>
                </a:lnTo>
                <a:lnTo>
                  <a:pt x="236" y="17"/>
                </a:lnTo>
                <a:lnTo>
                  <a:pt x="157" y="10"/>
                </a:lnTo>
                <a:lnTo>
                  <a:pt x="79" y="5"/>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79" name="Freeform 183"/>
          <p:cNvSpPr>
            <a:spLocks/>
          </p:cNvSpPr>
          <p:nvPr/>
        </p:nvSpPr>
        <p:spPr bwMode="auto">
          <a:xfrm>
            <a:off x="3765550" y="1955800"/>
            <a:ext cx="117475" cy="26988"/>
          </a:xfrm>
          <a:custGeom>
            <a:avLst/>
            <a:gdLst/>
            <a:ahLst/>
            <a:cxnLst>
              <a:cxn ang="0">
                <a:pos x="382" y="0"/>
              </a:cxn>
              <a:cxn ang="0">
                <a:pos x="305" y="19"/>
              </a:cxn>
              <a:cxn ang="0">
                <a:pos x="229" y="40"/>
              </a:cxn>
              <a:cxn ang="0">
                <a:pos x="152" y="62"/>
              </a:cxn>
              <a:cxn ang="0">
                <a:pos x="76" y="83"/>
              </a:cxn>
              <a:cxn ang="0">
                <a:pos x="0" y="106"/>
              </a:cxn>
              <a:cxn ang="0">
                <a:pos x="1" y="106"/>
              </a:cxn>
            </a:cxnLst>
            <a:rect l="0" t="0" r="r" b="b"/>
            <a:pathLst>
              <a:path w="382" h="106">
                <a:moveTo>
                  <a:pt x="382" y="0"/>
                </a:moveTo>
                <a:lnTo>
                  <a:pt x="305" y="19"/>
                </a:lnTo>
                <a:lnTo>
                  <a:pt x="229" y="40"/>
                </a:lnTo>
                <a:lnTo>
                  <a:pt x="152" y="62"/>
                </a:lnTo>
                <a:lnTo>
                  <a:pt x="76" y="83"/>
                </a:lnTo>
                <a:lnTo>
                  <a:pt x="0" y="106"/>
                </a:lnTo>
                <a:lnTo>
                  <a:pt x="1" y="10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0" name="Freeform 184"/>
          <p:cNvSpPr>
            <a:spLocks/>
          </p:cNvSpPr>
          <p:nvPr/>
        </p:nvSpPr>
        <p:spPr bwMode="auto">
          <a:xfrm>
            <a:off x="4398963" y="1882775"/>
            <a:ext cx="119062" cy="41275"/>
          </a:xfrm>
          <a:custGeom>
            <a:avLst/>
            <a:gdLst/>
            <a:ahLst/>
            <a:cxnLst>
              <a:cxn ang="0">
                <a:pos x="391" y="151"/>
              </a:cxn>
              <a:cxn ang="0">
                <a:pos x="394" y="0"/>
              </a:cxn>
              <a:cxn ang="0">
                <a:pos x="0" y="64"/>
              </a:cxn>
              <a:cxn ang="0">
                <a:pos x="391" y="151"/>
              </a:cxn>
            </a:cxnLst>
            <a:rect l="0" t="0" r="r" b="b"/>
            <a:pathLst>
              <a:path w="394" h="151">
                <a:moveTo>
                  <a:pt x="391" y="151"/>
                </a:moveTo>
                <a:lnTo>
                  <a:pt x="394" y="0"/>
                </a:lnTo>
                <a:lnTo>
                  <a:pt x="0" y="64"/>
                </a:lnTo>
                <a:lnTo>
                  <a:pt x="391" y="151"/>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1" name="Freeform 185"/>
          <p:cNvSpPr>
            <a:spLocks/>
          </p:cNvSpPr>
          <p:nvPr/>
        </p:nvSpPr>
        <p:spPr bwMode="auto">
          <a:xfrm>
            <a:off x="4398963" y="1882775"/>
            <a:ext cx="119062" cy="41275"/>
          </a:xfrm>
          <a:custGeom>
            <a:avLst/>
            <a:gdLst/>
            <a:ahLst/>
            <a:cxnLst>
              <a:cxn ang="0">
                <a:pos x="391" y="151"/>
              </a:cxn>
              <a:cxn ang="0">
                <a:pos x="394" y="0"/>
              </a:cxn>
              <a:cxn ang="0">
                <a:pos x="0" y="64"/>
              </a:cxn>
              <a:cxn ang="0">
                <a:pos x="391" y="151"/>
              </a:cxn>
            </a:cxnLst>
            <a:rect l="0" t="0" r="r" b="b"/>
            <a:pathLst>
              <a:path w="394" h="151">
                <a:moveTo>
                  <a:pt x="391" y="151"/>
                </a:moveTo>
                <a:lnTo>
                  <a:pt x="394" y="0"/>
                </a:lnTo>
                <a:lnTo>
                  <a:pt x="0" y="64"/>
                </a:lnTo>
                <a:lnTo>
                  <a:pt x="391" y="15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2" name="Freeform 186"/>
          <p:cNvSpPr>
            <a:spLocks/>
          </p:cNvSpPr>
          <p:nvPr/>
        </p:nvSpPr>
        <p:spPr bwMode="auto">
          <a:xfrm>
            <a:off x="3651250" y="1963738"/>
            <a:ext cx="120650" cy="52387"/>
          </a:xfrm>
          <a:custGeom>
            <a:avLst/>
            <a:gdLst/>
            <a:ahLst/>
            <a:cxnLst>
              <a:cxn ang="0">
                <a:pos x="358" y="0"/>
              </a:cxn>
              <a:cxn ang="0">
                <a:pos x="396" y="143"/>
              </a:cxn>
              <a:cxn ang="0">
                <a:pos x="0" y="200"/>
              </a:cxn>
              <a:cxn ang="0">
                <a:pos x="358" y="0"/>
              </a:cxn>
            </a:cxnLst>
            <a:rect l="0" t="0" r="r" b="b"/>
            <a:pathLst>
              <a:path w="396" h="200">
                <a:moveTo>
                  <a:pt x="358" y="0"/>
                </a:moveTo>
                <a:lnTo>
                  <a:pt x="396" y="143"/>
                </a:lnTo>
                <a:lnTo>
                  <a:pt x="0" y="200"/>
                </a:lnTo>
                <a:lnTo>
                  <a:pt x="358" y="0"/>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3" name="Freeform 187"/>
          <p:cNvSpPr>
            <a:spLocks/>
          </p:cNvSpPr>
          <p:nvPr/>
        </p:nvSpPr>
        <p:spPr bwMode="auto">
          <a:xfrm>
            <a:off x="3651250" y="1963738"/>
            <a:ext cx="120650" cy="52387"/>
          </a:xfrm>
          <a:custGeom>
            <a:avLst/>
            <a:gdLst/>
            <a:ahLst/>
            <a:cxnLst>
              <a:cxn ang="0">
                <a:pos x="358" y="0"/>
              </a:cxn>
              <a:cxn ang="0">
                <a:pos x="396" y="143"/>
              </a:cxn>
              <a:cxn ang="0">
                <a:pos x="0" y="200"/>
              </a:cxn>
              <a:cxn ang="0">
                <a:pos x="358" y="0"/>
              </a:cxn>
            </a:cxnLst>
            <a:rect l="0" t="0" r="r" b="b"/>
            <a:pathLst>
              <a:path w="396" h="200">
                <a:moveTo>
                  <a:pt x="358" y="0"/>
                </a:moveTo>
                <a:lnTo>
                  <a:pt x="396" y="143"/>
                </a:lnTo>
                <a:lnTo>
                  <a:pt x="0" y="200"/>
                </a:lnTo>
                <a:lnTo>
                  <a:pt x="358"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4" name="Freeform 188"/>
          <p:cNvSpPr>
            <a:spLocks/>
          </p:cNvSpPr>
          <p:nvPr/>
        </p:nvSpPr>
        <p:spPr bwMode="auto">
          <a:xfrm>
            <a:off x="4911725" y="1955800"/>
            <a:ext cx="117475" cy="26988"/>
          </a:xfrm>
          <a:custGeom>
            <a:avLst/>
            <a:gdLst/>
            <a:ahLst/>
            <a:cxnLst>
              <a:cxn ang="0">
                <a:pos x="382" y="106"/>
              </a:cxn>
              <a:cxn ang="0">
                <a:pos x="306" y="83"/>
              </a:cxn>
              <a:cxn ang="0">
                <a:pos x="230" y="62"/>
              </a:cxn>
              <a:cxn ang="0">
                <a:pos x="153" y="40"/>
              </a:cxn>
              <a:cxn ang="0">
                <a:pos x="77" y="19"/>
              </a:cxn>
              <a:cxn ang="0">
                <a:pos x="0" y="0"/>
              </a:cxn>
              <a:cxn ang="0">
                <a:pos x="1" y="0"/>
              </a:cxn>
            </a:cxnLst>
            <a:rect l="0" t="0" r="r" b="b"/>
            <a:pathLst>
              <a:path w="382" h="106">
                <a:moveTo>
                  <a:pt x="382" y="106"/>
                </a:moveTo>
                <a:lnTo>
                  <a:pt x="306" y="83"/>
                </a:lnTo>
                <a:lnTo>
                  <a:pt x="230" y="62"/>
                </a:lnTo>
                <a:lnTo>
                  <a:pt x="153" y="40"/>
                </a:lnTo>
                <a:lnTo>
                  <a:pt x="77" y="19"/>
                </a:ln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5" name="Freeform 189"/>
          <p:cNvSpPr>
            <a:spLocks/>
          </p:cNvSpPr>
          <p:nvPr/>
        </p:nvSpPr>
        <p:spPr bwMode="auto">
          <a:xfrm>
            <a:off x="5022850" y="1963738"/>
            <a:ext cx="120650" cy="52387"/>
          </a:xfrm>
          <a:custGeom>
            <a:avLst/>
            <a:gdLst/>
            <a:ahLst/>
            <a:cxnLst>
              <a:cxn ang="0">
                <a:pos x="0" y="143"/>
              </a:cxn>
              <a:cxn ang="0">
                <a:pos x="38" y="0"/>
              </a:cxn>
              <a:cxn ang="0">
                <a:pos x="396" y="200"/>
              </a:cxn>
              <a:cxn ang="0">
                <a:pos x="0" y="143"/>
              </a:cxn>
            </a:cxnLst>
            <a:rect l="0" t="0" r="r" b="b"/>
            <a:pathLst>
              <a:path w="396" h="200">
                <a:moveTo>
                  <a:pt x="0" y="143"/>
                </a:moveTo>
                <a:lnTo>
                  <a:pt x="38" y="0"/>
                </a:lnTo>
                <a:lnTo>
                  <a:pt x="396" y="200"/>
                </a:lnTo>
                <a:lnTo>
                  <a:pt x="0" y="143"/>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6" name="Freeform 190"/>
          <p:cNvSpPr>
            <a:spLocks/>
          </p:cNvSpPr>
          <p:nvPr/>
        </p:nvSpPr>
        <p:spPr bwMode="auto">
          <a:xfrm>
            <a:off x="5022850" y="1963738"/>
            <a:ext cx="120650" cy="52387"/>
          </a:xfrm>
          <a:custGeom>
            <a:avLst/>
            <a:gdLst/>
            <a:ahLst/>
            <a:cxnLst>
              <a:cxn ang="0">
                <a:pos x="0" y="143"/>
              </a:cxn>
              <a:cxn ang="0">
                <a:pos x="38" y="0"/>
              </a:cxn>
              <a:cxn ang="0">
                <a:pos x="396" y="200"/>
              </a:cxn>
              <a:cxn ang="0">
                <a:pos x="0" y="143"/>
              </a:cxn>
            </a:cxnLst>
            <a:rect l="0" t="0" r="r" b="b"/>
            <a:pathLst>
              <a:path w="396" h="200">
                <a:moveTo>
                  <a:pt x="0" y="143"/>
                </a:moveTo>
                <a:lnTo>
                  <a:pt x="38" y="0"/>
                </a:lnTo>
                <a:lnTo>
                  <a:pt x="396" y="200"/>
                </a:lnTo>
                <a:lnTo>
                  <a:pt x="0" y="14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87" name="Freeform 191"/>
          <p:cNvSpPr>
            <a:spLocks/>
          </p:cNvSpPr>
          <p:nvPr/>
        </p:nvSpPr>
        <p:spPr bwMode="auto">
          <a:xfrm>
            <a:off x="4398963" y="1295400"/>
            <a:ext cx="1587" cy="1489075"/>
          </a:xfrm>
          <a:custGeom>
            <a:avLst/>
            <a:gdLst/>
            <a:ahLst/>
            <a:cxnLst>
              <a:cxn ang="0">
                <a:pos x="0" y="5615"/>
              </a:cxn>
              <a:cxn ang="0">
                <a:pos x="0" y="0"/>
              </a:cxn>
              <a:cxn ang="0">
                <a:pos x="1" y="0"/>
              </a:cxn>
            </a:cxnLst>
            <a:rect l="0" t="0" r="r" b="b"/>
            <a:pathLst>
              <a:path w="1" h="5615">
                <a:moveTo>
                  <a:pt x="0" y="5615"/>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95" name="Freeform 199"/>
          <p:cNvSpPr>
            <a:spLocks/>
          </p:cNvSpPr>
          <p:nvPr/>
        </p:nvSpPr>
        <p:spPr bwMode="auto">
          <a:xfrm>
            <a:off x="5719763" y="5076825"/>
            <a:ext cx="1290637" cy="742950"/>
          </a:xfrm>
          <a:custGeom>
            <a:avLst/>
            <a:gdLst/>
            <a:ahLst/>
            <a:cxnLst>
              <a:cxn ang="0">
                <a:pos x="0" y="0"/>
              </a:cxn>
              <a:cxn ang="0">
                <a:pos x="4252" y="2806"/>
              </a:cxn>
              <a:cxn ang="0">
                <a:pos x="4253" y="2806"/>
              </a:cxn>
            </a:cxnLst>
            <a:rect l="0" t="0" r="r" b="b"/>
            <a:pathLst>
              <a:path w="4253" h="2806">
                <a:moveTo>
                  <a:pt x="0" y="0"/>
                </a:moveTo>
                <a:lnTo>
                  <a:pt x="4252" y="2806"/>
                </a:lnTo>
                <a:lnTo>
                  <a:pt x="4253" y="2806"/>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96" name="Freeform 200"/>
          <p:cNvSpPr>
            <a:spLocks/>
          </p:cNvSpPr>
          <p:nvPr/>
        </p:nvSpPr>
        <p:spPr bwMode="auto">
          <a:xfrm>
            <a:off x="4398963" y="1295400"/>
            <a:ext cx="1587" cy="1489075"/>
          </a:xfrm>
          <a:custGeom>
            <a:avLst/>
            <a:gdLst/>
            <a:ahLst/>
            <a:cxnLst>
              <a:cxn ang="0">
                <a:pos x="0" y="5615"/>
              </a:cxn>
              <a:cxn ang="0">
                <a:pos x="0" y="0"/>
              </a:cxn>
              <a:cxn ang="0">
                <a:pos x="1" y="0"/>
              </a:cxn>
            </a:cxnLst>
            <a:rect l="0" t="0" r="r" b="b"/>
            <a:pathLst>
              <a:path w="1" h="5615">
                <a:moveTo>
                  <a:pt x="0" y="5615"/>
                </a:moveTo>
                <a:lnTo>
                  <a:pt x="0" y="0"/>
                </a:lnTo>
                <a:lnTo>
                  <a:pt x="1"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97" name="Freeform 201"/>
          <p:cNvSpPr>
            <a:spLocks/>
          </p:cNvSpPr>
          <p:nvPr/>
        </p:nvSpPr>
        <p:spPr bwMode="auto">
          <a:xfrm>
            <a:off x="5446713" y="5480050"/>
            <a:ext cx="701675" cy="776288"/>
          </a:xfrm>
          <a:custGeom>
            <a:avLst/>
            <a:gdLst/>
            <a:ahLst/>
            <a:cxnLst>
              <a:cxn ang="0">
                <a:pos x="0" y="0"/>
              </a:cxn>
              <a:cxn ang="0">
                <a:pos x="2309" y="2931"/>
              </a:cxn>
              <a:cxn ang="0">
                <a:pos x="2310" y="2931"/>
              </a:cxn>
            </a:cxnLst>
            <a:rect l="0" t="0" r="r" b="b"/>
            <a:pathLst>
              <a:path w="2310" h="2931">
                <a:moveTo>
                  <a:pt x="0" y="0"/>
                </a:moveTo>
                <a:lnTo>
                  <a:pt x="2309" y="2931"/>
                </a:lnTo>
                <a:lnTo>
                  <a:pt x="2310" y="293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98" name="Freeform 202"/>
          <p:cNvSpPr>
            <a:spLocks/>
          </p:cNvSpPr>
          <p:nvPr/>
        </p:nvSpPr>
        <p:spPr bwMode="auto">
          <a:xfrm>
            <a:off x="5719763" y="5076825"/>
            <a:ext cx="941387" cy="542925"/>
          </a:xfrm>
          <a:custGeom>
            <a:avLst/>
            <a:gdLst/>
            <a:ahLst/>
            <a:cxnLst>
              <a:cxn ang="0">
                <a:pos x="0" y="0"/>
              </a:cxn>
              <a:cxn ang="0">
                <a:pos x="3110" y="2053"/>
              </a:cxn>
              <a:cxn ang="0">
                <a:pos x="3111" y="2053"/>
              </a:cxn>
            </a:cxnLst>
            <a:rect l="0" t="0" r="r" b="b"/>
            <a:pathLst>
              <a:path w="3111" h="2053">
                <a:moveTo>
                  <a:pt x="0" y="0"/>
                </a:moveTo>
                <a:lnTo>
                  <a:pt x="3110" y="2053"/>
                </a:lnTo>
                <a:lnTo>
                  <a:pt x="3111" y="205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499" name="Freeform 203"/>
          <p:cNvSpPr>
            <a:spLocks/>
          </p:cNvSpPr>
          <p:nvPr/>
        </p:nvSpPr>
        <p:spPr bwMode="auto">
          <a:xfrm>
            <a:off x="6154738" y="5983288"/>
            <a:ext cx="96837" cy="103187"/>
          </a:xfrm>
          <a:custGeom>
            <a:avLst/>
            <a:gdLst/>
            <a:ahLst/>
            <a:cxnLst>
              <a:cxn ang="0">
                <a:pos x="0" y="388"/>
              </a:cxn>
              <a:cxn ang="0">
                <a:pos x="42" y="341"/>
              </a:cxn>
              <a:cxn ang="0">
                <a:pos x="83" y="293"/>
              </a:cxn>
              <a:cxn ang="0">
                <a:pos x="124" y="245"/>
              </a:cxn>
              <a:cxn ang="0">
                <a:pos x="164" y="197"/>
              </a:cxn>
              <a:cxn ang="0">
                <a:pos x="204" y="149"/>
              </a:cxn>
              <a:cxn ang="0">
                <a:pos x="244" y="100"/>
              </a:cxn>
              <a:cxn ang="0">
                <a:pos x="284" y="50"/>
              </a:cxn>
              <a:cxn ang="0">
                <a:pos x="323" y="0"/>
              </a:cxn>
              <a:cxn ang="0">
                <a:pos x="324" y="0"/>
              </a:cxn>
            </a:cxnLst>
            <a:rect l="0" t="0" r="r" b="b"/>
            <a:pathLst>
              <a:path w="324" h="388">
                <a:moveTo>
                  <a:pt x="0" y="388"/>
                </a:moveTo>
                <a:lnTo>
                  <a:pt x="42" y="341"/>
                </a:lnTo>
                <a:lnTo>
                  <a:pt x="83" y="293"/>
                </a:lnTo>
                <a:lnTo>
                  <a:pt x="124" y="245"/>
                </a:lnTo>
                <a:lnTo>
                  <a:pt x="164" y="197"/>
                </a:lnTo>
                <a:lnTo>
                  <a:pt x="204" y="149"/>
                </a:lnTo>
                <a:lnTo>
                  <a:pt x="244" y="100"/>
                </a:lnTo>
                <a:lnTo>
                  <a:pt x="284" y="50"/>
                </a:lnTo>
                <a:lnTo>
                  <a:pt x="323" y="0"/>
                </a:lnTo>
                <a:lnTo>
                  <a:pt x="324"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0" name="Freeform 204"/>
          <p:cNvSpPr>
            <a:spLocks/>
          </p:cNvSpPr>
          <p:nvPr/>
        </p:nvSpPr>
        <p:spPr bwMode="auto">
          <a:xfrm>
            <a:off x="6443663" y="5662613"/>
            <a:ext cx="53975" cy="82550"/>
          </a:xfrm>
          <a:custGeom>
            <a:avLst/>
            <a:gdLst/>
            <a:ahLst/>
            <a:cxnLst>
              <a:cxn ang="0">
                <a:pos x="0" y="309"/>
              </a:cxn>
              <a:cxn ang="0">
                <a:pos x="31" y="258"/>
              </a:cxn>
              <a:cxn ang="0">
                <a:pos x="61" y="207"/>
              </a:cxn>
              <a:cxn ang="0">
                <a:pos x="92" y="156"/>
              </a:cxn>
              <a:cxn ang="0">
                <a:pos x="122" y="104"/>
              </a:cxn>
              <a:cxn ang="0">
                <a:pos x="152" y="53"/>
              </a:cxn>
              <a:cxn ang="0">
                <a:pos x="181" y="0"/>
              </a:cxn>
              <a:cxn ang="0">
                <a:pos x="182" y="0"/>
              </a:cxn>
            </a:cxnLst>
            <a:rect l="0" t="0" r="r" b="b"/>
            <a:pathLst>
              <a:path w="182" h="309">
                <a:moveTo>
                  <a:pt x="0" y="309"/>
                </a:moveTo>
                <a:lnTo>
                  <a:pt x="31" y="258"/>
                </a:lnTo>
                <a:lnTo>
                  <a:pt x="61" y="207"/>
                </a:lnTo>
                <a:lnTo>
                  <a:pt x="92" y="156"/>
                </a:lnTo>
                <a:lnTo>
                  <a:pt x="122" y="104"/>
                </a:lnTo>
                <a:lnTo>
                  <a:pt x="152" y="53"/>
                </a:lnTo>
                <a:lnTo>
                  <a:pt x="181" y="0"/>
                </a:lnTo>
                <a:lnTo>
                  <a:pt x="182"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1" name="Freeform 205"/>
          <p:cNvSpPr>
            <a:spLocks/>
          </p:cNvSpPr>
          <p:nvPr/>
        </p:nvSpPr>
        <p:spPr bwMode="auto">
          <a:xfrm>
            <a:off x="6067425" y="6072188"/>
            <a:ext cx="100013" cy="95250"/>
          </a:xfrm>
          <a:custGeom>
            <a:avLst/>
            <a:gdLst/>
            <a:ahLst/>
            <a:cxnLst>
              <a:cxn ang="0">
                <a:pos x="331" y="108"/>
              </a:cxn>
              <a:cxn ang="0">
                <a:pos x="241" y="0"/>
              </a:cxn>
              <a:cxn ang="0">
                <a:pos x="0" y="363"/>
              </a:cxn>
              <a:cxn ang="0">
                <a:pos x="331" y="108"/>
              </a:cxn>
            </a:cxnLst>
            <a:rect l="0" t="0" r="r" b="b"/>
            <a:pathLst>
              <a:path w="331" h="363">
                <a:moveTo>
                  <a:pt x="331" y="108"/>
                </a:moveTo>
                <a:lnTo>
                  <a:pt x="241" y="0"/>
                </a:lnTo>
                <a:lnTo>
                  <a:pt x="0" y="363"/>
                </a:lnTo>
                <a:lnTo>
                  <a:pt x="331" y="108"/>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2" name="Freeform 206"/>
          <p:cNvSpPr>
            <a:spLocks/>
          </p:cNvSpPr>
          <p:nvPr/>
        </p:nvSpPr>
        <p:spPr bwMode="auto">
          <a:xfrm>
            <a:off x="6067425" y="6072188"/>
            <a:ext cx="100013" cy="95250"/>
          </a:xfrm>
          <a:custGeom>
            <a:avLst/>
            <a:gdLst/>
            <a:ahLst/>
            <a:cxnLst>
              <a:cxn ang="0">
                <a:pos x="331" y="108"/>
              </a:cxn>
              <a:cxn ang="0">
                <a:pos x="241" y="0"/>
              </a:cxn>
              <a:cxn ang="0">
                <a:pos x="0" y="363"/>
              </a:cxn>
              <a:cxn ang="0">
                <a:pos x="331" y="108"/>
              </a:cxn>
            </a:cxnLst>
            <a:rect l="0" t="0" r="r" b="b"/>
            <a:pathLst>
              <a:path w="331" h="363">
                <a:moveTo>
                  <a:pt x="331" y="108"/>
                </a:moveTo>
                <a:lnTo>
                  <a:pt x="241" y="0"/>
                </a:lnTo>
                <a:lnTo>
                  <a:pt x="0" y="363"/>
                </a:lnTo>
                <a:lnTo>
                  <a:pt x="331" y="108"/>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3" name="Freeform 207"/>
          <p:cNvSpPr>
            <a:spLocks/>
          </p:cNvSpPr>
          <p:nvPr/>
        </p:nvSpPr>
        <p:spPr bwMode="auto">
          <a:xfrm>
            <a:off x="6478588" y="5561013"/>
            <a:ext cx="80962" cy="112712"/>
          </a:xfrm>
          <a:custGeom>
            <a:avLst/>
            <a:gdLst/>
            <a:ahLst/>
            <a:cxnLst>
              <a:cxn ang="0">
                <a:pos x="0" y="345"/>
              </a:cxn>
              <a:cxn ang="0">
                <a:pos x="112" y="423"/>
              </a:cxn>
              <a:cxn ang="0">
                <a:pos x="261" y="0"/>
              </a:cxn>
              <a:cxn ang="0">
                <a:pos x="0" y="345"/>
              </a:cxn>
            </a:cxnLst>
            <a:rect l="0" t="0" r="r" b="b"/>
            <a:pathLst>
              <a:path w="261" h="423">
                <a:moveTo>
                  <a:pt x="0" y="345"/>
                </a:moveTo>
                <a:lnTo>
                  <a:pt x="112" y="423"/>
                </a:lnTo>
                <a:lnTo>
                  <a:pt x="261" y="0"/>
                </a:lnTo>
                <a:lnTo>
                  <a:pt x="0" y="345"/>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4" name="Freeform 208"/>
          <p:cNvSpPr>
            <a:spLocks/>
          </p:cNvSpPr>
          <p:nvPr/>
        </p:nvSpPr>
        <p:spPr bwMode="auto">
          <a:xfrm>
            <a:off x="6478588" y="5561013"/>
            <a:ext cx="80962" cy="112712"/>
          </a:xfrm>
          <a:custGeom>
            <a:avLst/>
            <a:gdLst/>
            <a:ahLst/>
            <a:cxnLst>
              <a:cxn ang="0">
                <a:pos x="0" y="345"/>
              </a:cxn>
              <a:cxn ang="0">
                <a:pos x="112" y="423"/>
              </a:cxn>
              <a:cxn ang="0">
                <a:pos x="261" y="0"/>
              </a:cxn>
              <a:cxn ang="0">
                <a:pos x="0" y="345"/>
              </a:cxn>
            </a:cxnLst>
            <a:rect l="0" t="0" r="r" b="b"/>
            <a:pathLst>
              <a:path w="261" h="423">
                <a:moveTo>
                  <a:pt x="0" y="345"/>
                </a:moveTo>
                <a:lnTo>
                  <a:pt x="112" y="423"/>
                </a:lnTo>
                <a:lnTo>
                  <a:pt x="261" y="0"/>
                </a:lnTo>
                <a:lnTo>
                  <a:pt x="0" y="34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5" name="Freeform 209"/>
          <p:cNvSpPr>
            <a:spLocks/>
          </p:cNvSpPr>
          <p:nvPr/>
        </p:nvSpPr>
        <p:spPr bwMode="auto">
          <a:xfrm>
            <a:off x="5719763" y="5076825"/>
            <a:ext cx="946150" cy="544513"/>
          </a:xfrm>
          <a:custGeom>
            <a:avLst/>
            <a:gdLst/>
            <a:ahLst/>
            <a:cxnLst>
              <a:cxn ang="0">
                <a:pos x="0" y="0"/>
              </a:cxn>
              <a:cxn ang="0">
                <a:pos x="3124" y="2062"/>
              </a:cxn>
              <a:cxn ang="0">
                <a:pos x="3125" y="2062"/>
              </a:cxn>
            </a:cxnLst>
            <a:rect l="0" t="0" r="r" b="b"/>
            <a:pathLst>
              <a:path w="3125" h="2062">
                <a:moveTo>
                  <a:pt x="0" y="0"/>
                </a:moveTo>
                <a:lnTo>
                  <a:pt x="3124" y="2062"/>
                </a:lnTo>
                <a:lnTo>
                  <a:pt x="3125" y="2062"/>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6" name="Freeform 210"/>
          <p:cNvSpPr>
            <a:spLocks/>
          </p:cNvSpPr>
          <p:nvPr/>
        </p:nvSpPr>
        <p:spPr bwMode="auto">
          <a:xfrm>
            <a:off x="5934075" y="4640263"/>
            <a:ext cx="1027113" cy="217487"/>
          </a:xfrm>
          <a:custGeom>
            <a:avLst/>
            <a:gdLst/>
            <a:ahLst/>
            <a:cxnLst>
              <a:cxn ang="0">
                <a:pos x="0" y="0"/>
              </a:cxn>
              <a:cxn ang="0">
                <a:pos x="3389" y="825"/>
              </a:cxn>
              <a:cxn ang="0">
                <a:pos x="3390" y="825"/>
              </a:cxn>
            </a:cxnLst>
            <a:rect l="0" t="0" r="r" b="b"/>
            <a:pathLst>
              <a:path w="3390" h="825">
                <a:moveTo>
                  <a:pt x="0" y="0"/>
                </a:moveTo>
                <a:lnTo>
                  <a:pt x="3389" y="825"/>
                </a:lnTo>
                <a:lnTo>
                  <a:pt x="3390" y="82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7" name="Freeform 211"/>
          <p:cNvSpPr>
            <a:spLocks/>
          </p:cNvSpPr>
          <p:nvPr/>
        </p:nvSpPr>
        <p:spPr bwMode="auto">
          <a:xfrm>
            <a:off x="6621463" y="5329238"/>
            <a:ext cx="61912" cy="130175"/>
          </a:xfrm>
          <a:custGeom>
            <a:avLst/>
            <a:gdLst/>
            <a:ahLst/>
            <a:cxnLst>
              <a:cxn ang="0">
                <a:pos x="0" y="491"/>
              </a:cxn>
              <a:cxn ang="0">
                <a:pos x="28" y="430"/>
              </a:cxn>
              <a:cxn ang="0">
                <a:pos x="54" y="370"/>
              </a:cxn>
              <a:cxn ang="0">
                <a:pos x="81" y="308"/>
              </a:cxn>
              <a:cxn ang="0">
                <a:pos x="107" y="246"/>
              </a:cxn>
              <a:cxn ang="0">
                <a:pos x="132" y="186"/>
              </a:cxn>
              <a:cxn ang="0">
                <a:pos x="157" y="124"/>
              </a:cxn>
              <a:cxn ang="0">
                <a:pos x="182" y="61"/>
              </a:cxn>
              <a:cxn ang="0">
                <a:pos x="206" y="0"/>
              </a:cxn>
              <a:cxn ang="0">
                <a:pos x="207" y="0"/>
              </a:cxn>
            </a:cxnLst>
            <a:rect l="0" t="0" r="r" b="b"/>
            <a:pathLst>
              <a:path w="207" h="491">
                <a:moveTo>
                  <a:pt x="0" y="491"/>
                </a:moveTo>
                <a:lnTo>
                  <a:pt x="28" y="430"/>
                </a:lnTo>
                <a:lnTo>
                  <a:pt x="54" y="370"/>
                </a:lnTo>
                <a:lnTo>
                  <a:pt x="81" y="308"/>
                </a:lnTo>
                <a:lnTo>
                  <a:pt x="107" y="246"/>
                </a:lnTo>
                <a:lnTo>
                  <a:pt x="132" y="186"/>
                </a:lnTo>
                <a:lnTo>
                  <a:pt x="157" y="124"/>
                </a:lnTo>
                <a:lnTo>
                  <a:pt x="182" y="61"/>
                </a:lnTo>
                <a:lnTo>
                  <a:pt x="206" y="0"/>
                </a:lnTo>
                <a:lnTo>
                  <a:pt x="207"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8" name="Freeform 212"/>
          <p:cNvSpPr>
            <a:spLocks/>
          </p:cNvSpPr>
          <p:nvPr/>
        </p:nvSpPr>
        <p:spPr bwMode="auto">
          <a:xfrm>
            <a:off x="6773863" y="4949825"/>
            <a:ext cx="42862" cy="139700"/>
          </a:xfrm>
          <a:custGeom>
            <a:avLst/>
            <a:gdLst/>
            <a:ahLst/>
            <a:cxnLst>
              <a:cxn ang="0">
                <a:pos x="0" y="531"/>
              </a:cxn>
              <a:cxn ang="0">
                <a:pos x="18" y="465"/>
              </a:cxn>
              <a:cxn ang="0">
                <a:pos x="36" y="399"/>
              </a:cxn>
              <a:cxn ang="0">
                <a:pos x="54" y="332"/>
              </a:cxn>
              <a:cxn ang="0">
                <a:pos x="72" y="266"/>
              </a:cxn>
              <a:cxn ang="0">
                <a:pos x="88" y="200"/>
              </a:cxn>
              <a:cxn ang="0">
                <a:pos x="105" y="133"/>
              </a:cxn>
              <a:cxn ang="0">
                <a:pos x="121" y="66"/>
              </a:cxn>
              <a:cxn ang="0">
                <a:pos x="137" y="0"/>
              </a:cxn>
              <a:cxn ang="0">
                <a:pos x="138" y="0"/>
              </a:cxn>
            </a:cxnLst>
            <a:rect l="0" t="0" r="r" b="b"/>
            <a:pathLst>
              <a:path w="138" h="531">
                <a:moveTo>
                  <a:pt x="0" y="531"/>
                </a:moveTo>
                <a:lnTo>
                  <a:pt x="18" y="465"/>
                </a:lnTo>
                <a:lnTo>
                  <a:pt x="36" y="399"/>
                </a:lnTo>
                <a:lnTo>
                  <a:pt x="54" y="332"/>
                </a:lnTo>
                <a:lnTo>
                  <a:pt x="72" y="266"/>
                </a:lnTo>
                <a:lnTo>
                  <a:pt x="88" y="200"/>
                </a:lnTo>
                <a:lnTo>
                  <a:pt x="105" y="133"/>
                </a:lnTo>
                <a:lnTo>
                  <a:pt x="121" y="66"/>
                </a:lnTo>
                <a:lnTo>
                  <a:pt x="137" y="0"/>
                </a:lnTo>
                <a:lnTo>
                  <a:pt x="138"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09" name="Freeform 213"/>
          <p:cNvSpPr>
            <a:spLocks/>
          </p:cNvSpPr>
          <p:nvPr/>
        </p:nvSpPr>
        <p:spPr bwMode="auto">
          <a:xfrm>
            <a:off x="6564313" y="5449888"/>
            <a:ext cx="74612" cy="112712"/>
          </a:xfrm>
          <a:custGeom>
            <a:avLst/>
            <a:gdLst/>
            <a:ahLst/>
            <a:cxnLst>
              <a:cxn ang="0">
                <a:pos x="246" y="70"/>
              </a:cxn>
              <a:cxn ang="0">
                <a:pos x="131" y="0"/>
              </a:cxn>
              <a:cxn ang="0">
                <a:pos x="0" y="429"/>
              </a:cxn>
              <a:cxn ang="0">
                <a:pos x="246" y="70"/>
              </a:cxn>
            </a:cxnLst>
            <a:rect l="0" t="0" r="r" b="b"/>
            <a:pathLst>
              <a:path w="246" h="429">
                <a:moveTo>
                  <a:pt x="246" y="70"/>
                </a:moveTo>
                <a:lnTo>
                  <a:pt x="131" y="0"/>
                </a:lnTo>
                <a:lnTo>
                  <a:pt x="0" y="429"/>
                </a:lnTo>
                <a:lnTo>
                  <a:pt x="246" y="70"/>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0" name="Freeform 214"/>
          <p:cNvSpPr>
            <a:spLocks/>
          </p:cNvSpPr>
          <p:nvPr/>
        </p:nvSpPr>
        <p:spPr bwMode="auto">
          <a:xfrm>
            <a:off x="6564313" y="5449888"/>
            <a:ext cx="74612" cy="112712"/>
          </a:xfrm>
          <a:custGeom>
            <a:avLst/>
            <a:gdLst/>
            <a:ahLst/>
            <a:cxnLst>
              <a:cxn ang="0">
                <a:pos x="246" y="70"/>
              </a:cxn>
              <a:cxn ang="0">
                <a:pos x="131" y="0"/>
              </a:cxn>
              <a:cxn ang="0">
                <a:pos x="0" y="429"/>
              </a:cxn>
              <a:cxn ang="0">
                <a:pos x="246" y="70"/>
              </a:cxn>
            </a:cxnLst>
            <a:rect l="0" t="0" r="r" b="b"/>
            <a:pathLst>
              <a:path w="246" h="429">
                <a:moveTo>
                  <a:pt x="246" y="70"/>
                </a:moveTo>
                <a:lnTo>
                  <a:pt x="131" y="0"/>
                </a:lnTo>
                <a:lnTo>
                  <a:pt x="0" y="429"/>
                </a:lnTo>
                <a:lnTo>
                  <a:pt x="246" y="7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1" name="Freeform 215"/>
          <p:cNvSpPr>
            <a:spLocks/>
          </p:cNvSpPr>
          <p:nvPr/>
        </p:nvSpPr>
        <p:spPr bwMode="auto">
          <a:xfrm>
            <a:off x="6797675" y="4832350"/>
            <a:ext cx="46038" cy="120650"/>
          </a:xfrm>
          <a:custGeom>
            <a:avLst/>
            <a:gdLst/>
            <a:ahLst/>
            <a:cxnLst>
              <a:cxn ang="0">
                <a:pos x="0" y="419"/>
              </a:cxn>
              <a:cxn ang="0">
                <a:pos x="127" y="455"/>
              </a:cxn>
              <a:cxn ang="0">
                <a:pos x="155" y="0"/>
              </a:cxn>
              <a:cxn ang="0">
                <a:pos x="0" y="419"/>
              </a:cxn>
            </a:cxnLst>
            <a:rect l="0" t="0" r="r" b="b"/>
            <a:pathLst>
              <a:path w="155" h="455">
                <a:moveTo>
                  <a:pt x="0" y="419"/>
                </a:moveTo>
                <a:lnTo>
                  <a:pt x="127" y="455"/>
                </a:lnTo>
                <a:lnTo>
                  <a:pt x="155" y="0"/>
                </a:lnTo>
                <a:lnTo>
                  <a:pt x="0" y="419"/>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2" name="Freeform 216"/>
          <p:cNvSpPr>
            <a:spLocks/>
          </p:cNvSpPr>
          <p:nvPr/>
        </p:nvSpPr>
        <p:spPr bwMode="auto">
          <a:xfrm>
            <a:off x="6797675" y="4832350"/>
            <a:ext cx="46038" cy="120650"/>
          </a:xfrm>
          <a:custGeom>
            <a:avLst/>
            <a:gdLst/>
            <a:ahLst/>
            <a:cxnLst>
              <a:cxn ang="0">
                <a:pos x="0" y="419"/>
              </a:cxn>
              <a:cxn ang="0">
                <a:pos x="127" y="455"/>
              </a:cxn>
              <a:cxn ang="0">
                <a:pos x="155" y="0"/>
              </a:cxn>
              <a:cxn ang="0">
                <a:pos x="0" y="419"/>
              </a:cxn>
            </a:cxnLst>
            <a:rect l="0" t="0" r="r" b="b"/>
            <a:pathLst>
              <a:path w="155" h="455">
                <a:moveTo>
                  <a:pt x="0" y="419"/>
                </a:moveTo>
                <a:lnTo>
                  <a:pt x="127" y="455"/>
                </a:lnTo>
                <a:lnTo>
                  <a:pt x="155" y="0"/>
                </a:lnTo>
                <a:lnTo>
                  <a:pt x="0" y="419"/>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3" name="Freeform 217"/>
          <p:cNvSpPr>
            <a:spLocks/>
          </p:cNvSpPr>
          <p:nvPr/>
        </p:nvSpPr>
        <p:spPr bwMode="auto">
          <a:xfrm>
            <a:off x="2133600" y="5076825"/>
            <a:ext cx="941388" cy="542925"/>
          </a:xfrm>
          <a:custGeom>
            <a:avLst/>
            <a:gdLst/>
            <a:ahLst/>
            <a:cxnLst>
              <a:cxn ang="0">
                <a:pos x="3110" y="0"/>
              </a:cxn>
              <a:cxn ang="0">
                <a:pos x="0" y="2053"/>
              </a:cxn>
              <a:cxn ang="0">
                <a:pos x="1" y="2053"/>
              </a:cxn>
            </a:cxnLst>
            <a:rect l="0" t="0" r="r" b="b"/>
            <a:pathLst>
              <a:path w="3110" h="2053">
                <a:moveTo>
                  <a:pt x="3110" y="0"/>
                </a:moveTo>
                <a:lnTo>
                  <a:pt x="0" y="2053"/>
                </a:lnTo>
                <a:lnTo>
                  <a:pt x="1" y="205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4" name="Freeform 218"/>
          <p:cNvSpPr>
            <a:spLocks/>
          </p:cNvSpPr>
          <p:nvPr/>
        </p:nvSpPr>
        <p:spPr bwMode="auto">
          <a:xfrm>
            <a:off x="2646363" y="5480050"/>
            <a:ext cx="701675" cy="776288"/>
          </a:xfrm>
          <a:custGeom>
            <a:avLst/>
            <a:gdLst/>
            <a:ahLst/>
            <a:cxnLst>
              <a:cxn ang="0">
                <a:pos x="2309" y="0"/>
              </a:cxn>
              <a:cxn ang="0">
                <a:pos x="0" y="2931"/>
              </a:cxn>
              <a:cxn ang="0">
                <a:pos x="1" y="2931"/>
              </a:cxn>
            </a:cxnLst>
            <a:rect l="0" t="0" r="r" b="b"/>
            <a:pathLst>
              <a:path w="2309" h="2931">
                <a:moveTo>
                  <a:pt x="2309" y="0"/>
                </a:moveTo>
                <a:lnTo>
                  <a:pt x="0" y="2931"/>
                </a:lnTo>
                <a:lnTo>
                  <a:pt x="1" y="293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5" name="Freeform 219"/>
          <p:cNvSpPr>
            <a:spLocks/>
          </p:cNvSpPr>
          <p:nvPr/>
        </p:nvSpPr>
        <p:spPr bwMode="auto">
          <a:xfrm>
            <a:off x="2297113" y="5662613"/>
            <a:ext cx="53975" cy="82550"/>
          </a:xfrm>
          <a:custGeom>
            <a:avLst/>
            <a:gdLst/>
            <a:ahLst/>
            <a:cxnLst>
              <a:cxn ang="0">
                <a:pos x="0" y="0"/>
              </a:cxn>
              <a:cxn ang="0">
                <a:pos x="44" y="78"/>
              </a:cxn>
              <a:cxn ang="0">
                <a:pos x="89" y="156"/>
              </a:cxn>
              <a:cxn ang="0">
                <a:pos x="135" y="233"/>
              </a:cxn>
              <a:cxn ang="0">
                <a:pos x="181" y="309"/>
              </a:cxn>
              <a:cxn ang="0">
                <a:pos x="182" y="309"/>
              </a:cxn>
            </a:cxnLst>
            <a:rect l="0" t="0" r="r" b="b"/>
            <a:pathLst>
              <a:path w="182" h="309">
                <a:moveTo>
                  <a:pt x="0" y="0"/>
                </a:moveTo>
                <a:lnTo>
                  <a:pt x="44" y="78"/>
                </a:lnTo>
                <a:lnTo>
                  <a:pt x="89" y="156"/>
                </a:lnTo>
                <a:lnTo>
                  <a:pt x="135" y="233"/>
                </a:lnTo>
                <a:lnTo>
                  <a:pt x="181" y="309"/>
                </a:lnTo>
                <a:lnTo>
                  <a:pt x="182" y="309"/>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6" name="Freeform 220"/>
          <p:cNvSpPr>
            <a:spLocks/>
          </p:cNvSpPr>
          <p:nvPr/>
        </p:nvSpPr>
        <p:spPr bwMode="auto">
          <a:xfrm>
            <a:off x="2543175" y="5983288"/>
            <a:ext cx="96838" cy="103187"/>
          </a:xfrm>
          <a:custGeom>
            <a:avLst/>
            <a:gdLst/>
            <a:ahLst/>
            <a:cxnLst>
              <a:cxn ang="0">
                <a:pos x="0" y="0"/>
              </a:cxn>
              <a:cxn ang="0">
                <a:pos x="52" y="66"/>
              </a:cxn>
              <a:cxn ang="0">
                <a:pos x="105" y="133"/>
              </a:cxn>
              <a:cxn ang="0">
                <a:pos x="159" y="197"/>
              </a:cxn>
              <a:cxn ang="0">
                <a:pos x="213" y="262"/>
              </a:cxn>
              <a:cxn ang="0">
                <a:pos x="268" y="325"/>
              </a:cxn>
              <a:cxn ang="0">
                <a:pos x="323" y="388"/>
              </a:cxn>
              <a:cxn ang="0">
                <a:pos x="324" y="388"/>
              </a:cxn>
            </a:cxnLst>
            <a:rect l="0" t="0" r="r" b="b"/>
            <a:pathLst>
              <a:path w="324" h="388">
                <a:moveTo>
                  <a:pt x="0" y="0"/>
                </a:moveTo>
                <a:lnTo>
                  <a:pt x="52" y="66"/>
                </a:lnTo>
                <a:lnTo>
                  <a:pt x="105" y="133"/>
                </a:lnTo>
                <a:lnTo>
                  <a:pt x="159" y="197"/>
                </a:lnTo>
                <a:lnTo>
                  <a:pt x="213" y="262"/>
                </a:lnTo>
                <a:lnTo>
                  <a:pt x="268" y="325"/>
                </a:lnTo>
                <a:lnTo>
                  <a:pt x="323" y="388"/>
                </a:lnTo>
                <a:lnTo>
                  <a:pt x="324" y="388"/>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7" name="Freeform 221"/>
          <p:cNvSpPr>
            <a:spLocks/>
          </p:cNvSpPr>
          <p:nvPr/>
        </p:nvSpPr>
        <p:spPr bwMode="auto">
          <a:xfrm>
            <a:off x="2235200" y="5561013"/>
            <a:ext cx="77788" cy="112712"/>
          </a:xfrm>
          <a:custGeom>
            <a:avLst/>
            <a:gdLst/>
            <a:ahLst/>
            <a:cxnLst>
              <a:cxn ang="0">
                <a:pos x="149" y="423"/>
              </a:cxn>
              <a:cxn ang="0">
                <a:pos x="261" y="345"/>
              </a:cxn>
              <a:cxn ang="0">
                <a:pos x="0" y="0"/>
              </a:cxn>
              <a:cxn ang="0">
                <a:pos x="149" y="423"/>
              </a:cxn>
            </a:cxnLst>
            <a:rect l="0" t="0" r="r" b="b"/>
            <a:pathLst>
              <a:path w="261" h="423">
                <a:moveTo>
                  <a:pt x="149" y="423"/>
                </a:moveTo>
                <a:lnTo>
                  <a:pt x="261" y="345"/>
                </a:lnTo>
                <a:lnTo>
                  <a:pt x="0" y="0"/>
                </a:lnTo>
                <a:lnTo>
                  <a:pt x="149" y="423"/>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8" name="Freeform 222"/>
          <p:cNvSpPr>
            <a:spLocks/>
          </p:cNvSpPr>
          <p:nvPr/>
        </p:nvSpPr>
        <p:spPr bwMode="auto">
          <a:xfrm>
            <a:off x="2235200" y="5561013"/>
            <a:ext cx="77788" cy="112712"/>
          </a:xfrm>
          <a:custGeom>
            <a:avLst/>
            <a:gdLst/>
            <a:ahLst/>
            <a:cxnLst>
              <a:cxn ang="0">
                <a:pos x="149" y="423"/>
              </a:cxn>
              <a:cxn ang="0">
                <a:pos x="261" y="345"/>
              </a:cxn>
              <a:cxn ang="0">
                <a:pos x="0" y="0"/>
              </a:cxn>
              <a:cxn ang="0">
                <a:pos x="149" y="423"/>
              </a:cxn>
            </a:cxnLst>
            <a:rect l="0" t="0" r="r" b="b"/>
            <a:pathLst>
              <a:path w="261" h="423">
                <a:moveTo>
                  <a:pt x="149" y="423"/>
                </a:moveTo>
                <a:lnTo>
                  <a:pt x="261" y="345"/>
                </a:lnTo>
                <a:lnTo>
                  <a:pt x="0" y="0"/>
                </a:lnTo>
                <a:lnTo>
                  <a:pt x="149" y="423"/>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19" name="Freeform 223"/>
          <p:cNvSpPr>
            <a:spLocks/>
          </p:cNvSpPr>
          <p:nvPr/>
        </p:nvSpPr>
        <p:spPr bwMode="auto">
          <a:xfrm>
            <a:off x="2625725" y="6072188"/>
            <a:ext cx="101600" cy="95250"/>
          </a:xfrm>
          <a:custGeom>
            <a:avLst/>
            <a:gdLst/>
            <a:ahLst/>
            <a:cxnLst>
              <a:cxn ang="0">
                <a:pos x="90" y="0"/>
              </a:cxn>
              <a:cxn ang="0">
                <a:pos x="0" y="108"/>
              </a:cxn>
              <a:cxn ang="0">
                <a:pos x="331" y="363"/>
              </a:cxn>
              <a:cxn ang="0">
                <a:pos x="90" y="0"/>
              </a:cxn>
            </a:cxnLst>
            <a:rect l="0" t="0" r="r" b="b"/>
            <a:pathLst>
              <a:path w="331" h="363">
                <a:moveTo>
                  <a:pt x="90" y="0"/>
                </a:moveTo>
                <a:lnTo>
                  <a:pt x="0" y="108"/>
                </a:lnTo>
                <a:lnTo>
                  <a:pt x="331" y="363"/>
                </a:lnTo>
                <a:lnTo>
                  <a:pt x="90" y="0"/>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0" name="Freeform 224"/>
          <p:cNvSpPr>
            <a:spLocks/>
          </p:cNvSpPr>
          <p:nvPr/>
        </p:nvSpPr>
        <p:spPr bwMode="auto">
          <a:xfrm>
            <a:off x="2625725" y="6072188"/>
            <a:ext cx="101600" cy="95250"/>
          </a:xfrm>
          <a:custGeom>
            <a:avLst/>
            <a:gdLst/>
            <a:ahLst/>
            <a:cxnLst>
              <a:cxn ang="0">
                <a:pos x="90" y="0"/>
              </a:cxn>
              <a:cxn ang="0">
                <a:pos x="0" y="108"/>
              </a:cxn>
              <a:cxn ang="0">
                <a:pos x="331" y="363"/>
              </a:cxn>
              <a:cxn ang="0">
                <a:pos x="90" y="0"/>
              </a:cxn>
            </a:cxnLst>
            <a:rect l="0" t="0" r="r" b="b"/>
            <a:pathLst>
              <a:path w="331" h="363">
                <a:moveTo>
                  <a:pt x="90" y="0"/>
                </a:moveTo>
                <a:lnTo>
                  <a:pt x="0" y="108"/>
                </a:lnTo>
                <a:lnTo>
                  <a:pt x="331" y="363"/>
                </a:lnTo>
                <a:lnTo>
                  <a:pt x="90"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1" name="Freeform 225"/>
          <p:cNvSpPr>
            <a:spLocks/>
          </p:cNvSpPr>
          <p:nvPr/>
        </p:nvSpPr>
        <p:spPr bwMode="auto">
          <a:xfrm>
            <a:off x="1833563" y="4640263"/>
            <a:ext cx="1027112" cy="217487"/>
          </a:xfrm>
          <a:custGeom>
            <a:avLst/>
            <a:gdLst/>
            <a:ahLst/>
            <a:cxnLst>
              <a:cxn ang="0">
                <a:pos x="3389" y="0"/>
              </a:cxn>
              <a:cxn ang="0">
                <a:pos x="0" y="825"/>
              </a:cxn>
              <a:cxn ang="0">
                <a:pos x="1" y="825"/>
              </a:cxn>
            </a:cxnLst>
            <a:rect l="0" t="0" r="r" b="b"/>
            <a:pathLst>
              <a:path w="3389" h="825">
                <a:moveTo>
                  <a:pt x="3389" y="0"/>
                </a:moveTo>
                <a:lnTo>
                  <a:pt x="0" y="825"/>
                </a:lnTo>
                <a:lnTo>
                  <a:pt x="1" y="82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2" name="Freeform 226"/>
          <p:cNvSpPr>
            <a:spLocks/>
          </p:cNvSpPr>
          <p:nvPr/>
        </p:nvSpPr>
        <p:spPr bwMode="auto">
          <a:xfrm>
            <a:off x="2128838" y="5076825"/>
            <a:ext cx="946150" cy="544513"/>
          </a:xfrm>
          <a:custGeom>
            <a:avLst/>
            <a:gdLst/>
            <a:ahLst/>
            <a:cxnLst>
              <a:cxn ang="0">
                <a:pos x="3124" y="0"/>
              </a:cxn>
              <a:cxn ang="0">
                <a:pos x="0" y="2062"/>
              </a:cxn>
              <a:cxn ang="0">
                <a:pos x="1" y="2062"/>
              </a:cxn>
            </a:cxnLst>
            <a:rect l="0" t="0" r="r" b="b"/>
            <a:pathLst>
              <a:path w="3124" h="2062">
                <a:moveTo>
                  <a:pt x="3124" y="0"/>
                </a:moveTo>
                <a:lnTo>
                  <a:pt x="0" y="2062"/>
                </a:lnTo>
                <a:lnTo>
                  <a:pt x="1" y="2062"/>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3" name="Freeform 227"/>
          <p:cNvSpPr>
            <a:spLocks/>
          </p:cNvSpPr>
          <p:nvPr/>
        </p:nvSpPr>
        <p:spPr bwMode="auto">
          <a:xfrm>
            <a:off x="1978025" y="4949825"/>
            <a:ext cx="42863" cy="139700"/>
          </a:xfrm>
          <a:custGeom>
            <a:avLst/>
            <a:gdLst/>
            <a:ahLst/>
            <a:cxnLst>
              <a:cxn ang="0">
                <a:pos x="0" y="0"/>
              </a:cxn>
              <a:cxn ang="0">
                <a:pos x="21" y="89"/>
              </a:cxn>
              <a:cxn ang="0">
                <a:pos x="43" y="178"/>
              </a:cxn>
              <a:cxn ang="0">
                <a:pos x="65" y="266"/>
              </a:cxn>
              <a:cxn ang="0">
                <a:pos x="89" y="355"/>
              </a:cxn>
              <a:cxn ang="0">
                <a:pos x="113" y="443"/>
              </a:cxn>
              <a:cxn ang="0">
                <a:pos x="137" y="531"/>
              </a:cxn>
              <a:cxn ang="0">
                <a:pos x="138" y="531"/>
              </a:cxn>
            </a:cxnLst>
            <a:rect l="0" t="0" r="r" b="b"/>
            <a:pathLst>
              <a:path w="138" h="531">
                <a:moveTo>
                  <a:pt x="0" y="0"/>
                </a:moveTo>
                <a:lnTo>
                  <a:pt x="21" y="89"/>
                </a:lnTo>
                <a:lnTo>
                  <a:pt x="43" y="178"/>
                </a:lnTo>
                <a:lnTo>
                  <a:pt x="65" y="266"/>
                </a:lnTo>
                <a:lnTo>
                  <a:pt x="89" y="355"/>
                </a:lnTo>
                <a:lnTo>
                  <a:pt x="113" y="443"/>
                </a:lnTo>
                <a:lnTo>
                  <a:pt x="137" y="531"/>
                </a:lnTo>
                <a:lnTo>
                  <a:pt x="138" y="53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4" name="Freeform 228"/>
          <p:cNvSpPr>
            <a:spLocks/>
          </p:cNvSpPr>
          <p:nvPr/>
        </p:nvSpPr>
        <p:spPr bwMode="auto">
          <a:xfrm>
            <a:off x="2111375" y="5329238"/>
            <a:ext cx="61913" cy="130175"/>
          </a:xfrm>
          <a:custGeom>
            <a:avLst/>
            <a:gdLst/>
            <a:ahLst/>
            <a:cxnLst>
              <a:cxn ang="0">
                <a:pos x="0" y="0"/>
              </a:cxn>
              <a:cxn ang="0">
                <a:pos x="32" y="82"/>
              </a:cxn>
              <a:cxn ang="0">
                <a:pos x="65" y="165"/>
              </a:cxn>
              <a:cxn ang="0">
                <a:pos x="99" y="246"/>
              </a:cxn>
              <a:cxn ang="0">
                <a:pos x="134" y="329"/>
              </a:cxn>
              <a:cxn ang="0">
                <a:pos x="170" y="410"/>
              </a:cxn>
              <a:cxn ang="0">
                <a:pos x="206" y="491"/>
              </a:cxn>
              <a:cxn ang="0">
                <a:pos x="207" y="491"/>
              </a:cxn>
            </a:cxnLst>
            <a:rect l="0" t="0" r="r" b="b"/>
            <a:pathLst>
              <a:path w="207" h="491">
                <a:moveTo>
                  <a:pt x="0" y="0"/>
                </a:moveTo>
                <a:lnTo>
                  <a:pt x="32" y="82"/>
                </a:lnTo>
                <a:lnTo>
                  <a:pt x="65" y="165"/>
                </a:lnTo>
                <a:lnTo>
                  <a:pt x="99" y="246"/>
                </a:lnTo>
                <a:lnTo>
                  <a:pt x="134" y="329"/>
                </a:lnTo>
                <a:lnTo>
                  <a:pt x="170" y="410"/>
                </a:lnTo>
                <a:lnTo>
                  <a:pt x="206" y="491"/>
                </a:lnTo>
                <a:lnTo>
                  <a:pt x="207" y="491"/>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5" name="Freeform 229"/>
          <p:cNvSpPr>
            <a:spLocks/>
          </p:cNvSpPr>
          <p:nvPr/>
        </p:nvSpPr>
        <p:spPr bwMode="auto">
          <a:xfrm>
            <a:off x="1951038" y="4832350"/>
            <a:ext cx="46037" cy="120650"/>
          </a:xfrm>
          <a:custGeom>
            <a:avLst/>
            <a:gdLst/>
            <a:ahLst/>
            <a:cxnLst>
              <a:cxn ang="0">
                <a:pos x="28" y="455"/>
              </a:cxn>
              <a:cxn ang="0">
                <a:pos x="155" y="419"/>
              </a:cxn>
              <a:cxn ang="0">
                <a:pos x="0" y="0"/>
              </a:cxn>
              <a:cxn ang="0">
                <a:pos x="28" y="455"/>
              </a:cxn>
            </a:cxnLst>
            <a:rect l="0" t="0" r="r" b="b"/>
            <a:pathLst>
              <a:path w="155" h="455">
                <a:moveTo>
                  <a:pt x="28" y="455"/>
                </a:moveTo>
                <a:lnTo>
                  <a:pt x="155" y="419"/>
                </a:lnTo>
                <a:lnTo>
                  <a:pt x="0" y="0"/>
                </a:lnTo>
                <a:lnTo>
                  <a:pt x="28" y="455"/>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6" name="Freeform 230"/>
          <p:cNvSpPr>
            <a:spLocks/>
          </p:cNvSpPr>
          <p:nvPr/>
        </p:nvSpPr>
        <p:spPr bwMode="auto">
          <a:xfrm>
            <a:off x="1951038" y="4832350"/>
            <a:ext cx="46037" cy="120650"/>
          </a:xfrm>
          <a:custGeom>
            <a:avLst/>
            <a:gdLst/>
            <a:ahLst/>
            <a:cxnLst>
              <a:cxn ang="0">
                <a:pos x="28" y="455"/>
              </a:cxn>
              <a:cxn ang="0">
                <a:pos x="155" y="419"/>
              </a:cxn>
              <a:cxn ang="0">
                <a:pos x="0" y="0"/>
              </a:cxn>
              <a:cxn ang="0">
                <a:pos x="28" y="455"/>
              </a:cxn>
            </a:cxnLst>
            <a:rect l="0" t="0" r="r" b="b"/>
            <a:pathLst>
              <a:path w="155" h="455">
                <a:moveTo>
                  <a:pt x="28" y="455"/>
                </a:moveTo>
                <a:lnTo>
                  <a:pt x="155" y="419"/>
                </a:lnTo>
                <a:lnTo>
                  <a:pt x="0" y="0"/>
                </a:lnTo>
                <a:lnTo>
                  <a:pt x="28" y="455"/>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7" name="Freeform 231"/>
          <p:cNvSpPr>
            <a:spLocks/>
          </p:cNvSpPr>
          <p:nvPr/>
        </p:nvSpPr>
        <p:spPr bwMode="auto">
          <a:xfrm>
            <a:off x="2155825" y="5449888"/>
            <a:ext cx="74613" cy="112712"/>
          </a:xfrm>
          <a:custGeom>
            <a:avLst/>
            <a:gdLst/>
            <a:ahLst/>
            <a:cxnLst>
              <a:cxn ang="0">
                <a:pos x="115" y="0"/>
              </a:cxn>
              <a:cxn ang="0">
                <a:pos x="0" y="70"/>
              </a:cxn>
              <a:cxn ang="0">
                <a:pos x="246" y="429"/>
              </a:cxn>
              <a:cxn ang="0">
                <a:pos x="115" y="0"/>
              </a:cxn>
            </a:cxnLst>
            <a:rect l="0" t="0" r="r" b="b"/>
            <a:pathLst>
              <a:path w="246" h="429">
                <a:moveTo>
                  <a:pt x="115" y="0"/>
                </a:moveTo>
                <a:lnTo>
                  <a:pt x="0" y="70"/>
                </a:lnTo>
                <a:lnTo>
                  <a:pt x="246" y="429"/>
                </a:lnTo>
                <a:lnTo>
                  <a:pt x="115" y="0"/>
                </a:lnTo>
                <a:close/>
              </a:path>
            </a:pathLst>
          </a:custGeom>
          <a:solidFill>
            <a:srgbClr val="FFFFFF"/>
          </a:solidFill>
          <a:ln w="9525">
            <a:solidFill>
              <a:schemeClr val="tx1"/>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28" name="Freeform 232"/>
          <p:cNvSpPr>
            <a:spLocks/>
          </p:cNvSpPr>
          <p:nvPr/>
        </p:nvSpPr>
        <p:spPr bwMode="auto">
          <a:xfrm>
            <a:off x="2155825" y="5449888"/>
            <a:ext cx="74613" cy="112712"/>
          </a:xfrm>
          <a:custGeom>
            <a:avLst/>
            <a:gdLst/>
            <a:ahLst/>
            <a:cxnLst>
              <a:cxn ang="0">
                <a:pos x="115" y="0"/>
              </a:cxn>
              <a:cxn ang="0">
                <a:pos x="0" y="70"/>
              </a:cxn>
              <a:cxn ang="0">
                <a:pos x="246" y="429"/>
              </a:cxn>
              <a:cxn ang="0">
                <a:pos x="115" y="0"/>
              </a:cxn>
            </a:cxnLst>
            <a:rect l="0" t="0" r="r" b="b"/>
            <a:pathLst>
              <a:path w="246" h="429">
                <a:moveTo>
                  <a:pt x="115" y="0"/>
                </a:moveTo>
                <a:lnTo>
                  <a:pt x="0" y="70"/>
                </a:lnTo>
                <a:lnTo>
                  <a:pt x="246" y="429"/>
                </a:lnTo>
                <a:lnTo>
                  <a:pt x="115" y="0"/>
                </a:lnTo>
              </a:path>
            </a:pathLst>
          </a:custGeom>
          <a:no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30" name="Text Box 234"/>
          <p:cNvSpPr txBox="1">
            <a:spLocks noChangeArrowheads="1"/>
          </p:cNvSpPr>
          <p:nvPr/>
        </p:nvSpPr>
        <p:spPr bwMode="auto">
          <a:xfrm>
            <a:off x="3797300" y="1773238"/>
            <a:ext cx="446088"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1" name="Text Box 235"/>
          <p:cNvSpPr txBox="1">
            <a:spLocks noChangeArrowheads="1"/>
          </p:cNvSpPr>
          <p:nvPr/>
        </p:nvSpPr>
        <p:spPr bwMode="auto">
          <a:xfrm>
            <a:off x="4581525" y="1785938"/>
            <a:ext cx="446088"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2" name="Text Box 236"/>
          <p:cNvSpPr txBox="1">
            <a:spLocks noChangeArrowheads="1"/>
          </p:cNvSpPr>
          <p:nvPr/>
        </p:nvSpPr>
        <p:spPr bwMode="auto">
          <a:xfrm>
            <a:off x="2217738" y="5718175"/>
            <a:ext cx="446087"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3" name="Text Box 237"/>
          <p:cNvSpPr txBox="1">
            <a:spLocks noChangeArrowheads="1"/>
          </p:cNvSpPr>
          <p:nvPr/>
        </p:nvSpPr>
        <p:spPr bwMode="auto">
          <a:xfrm>
            <a:off x="1849438" y="5067300"/>
            <a:ext cx="446087"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4" name="Text Box 238"/>
          <p:cNvSpPr txBox="1">
            <a:spLocks noChangeArrowheads="1"/>
          </p:cNvSpPr>
          <p:nvPr/>
        </p:nvSpPr>
        <p:spPr bwMode="auto">
          <a:xfrm>
            <a:off x="6121400" y="5721350"/>
            <a:ext cx="446088"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5" name="Text Box 239"/>
          <p:cNvSpPr txBox="1">
            <a:spLocks noChangeArrowheads="1"/>
          </p:cNvSpPr>
          <p:nvPr/>
        </p:nvSpPr>
        <p:spPr bwMode="auto">
          <a:xfrm>
            <a:off x="6515100" y="5060950"/>
            <a:ext cx="446088" cy="304800"/>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18º</a:t>
            </a:r>
          </a:p>
        </p:txBody>
      </p:sp>
      <p:sp>
        <p:nvSpPr>
          <p:cNvPr id="55536" name="Line 240"/>
          <p:cNvSpPr>
            <a:spLocks noChangeShapeType="1"/>
          </p:cNvSpPr>
          <p:nvPr/>
        </p:nvSpPr>
        <p:spPr bwMode="auto">
          <a:xfrm flipH="1">
            <a:off x="3762375" y="3079750"/>
            <a:ext cx="1279525" cy="2465388"/>
          </a:xfrm>
          <a:prstGeom prst="line">
            <a:avLst/>
          </a:prstGeom>
          <a:noFill/>
          <a:ln w="3175">
            <a:solidFill>
              <a:schemeClr val="tx1"/>
            </a:solidFill>
            <a:round/>
            <a:headEnd type="triangle" w="sm" len="lg"/>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37" name="Line 241"/>
          <p:cNvSpPr>
            <a:spLocks noChangeShapeType="1"/>
          </p:cNvSpPr>
          <p:nvPr/>
        </p:nvSpPr>
        <p:spPr bwMode="auto">
          <a:xfrm flipV="1">
            <a:off x="5040313" y="2392363"/>
            <a:ext cx="377825" cy="69056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38" name="Line 242"/>
          <p:cNvSpPr>
            <a:spLocks noChangeShapeType="1"/>
          </p:cNvSpPr>
          <p:nvPr/>
        </p:nvSpPr>
        <p:spPr bwMode="auto">
          <a:xfrm>
            <a:off x="5418138" y="2392363"/>
            <a:ext cx="1666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243"/>
          <p:cNvGrpSpPr>
            <a:grpSpLocks/>
          </p:cNvGrpSpPr>
          <p:nvPr/>
        </p:nvGrpSpPr>
        <p:grpSpPr bwMode="auto">
          <a:xfrm>
            <a:off x="5699125" y="2305050"/>
            <a:ext cx="125413" cy="171450"/>
            <a:chOff x="3699" y="1500"/>
            <a:chExt cx="79" cy="108"/>
          </a:xfrm>
        </p:grpSpPr>
        <p:sp>
          <p:nvSpPr>
            <p:cNvPr id="55540" name="Oval 244"/>
            <p:cNvSpPr>
              <a:spLocks noChangeArrowheads="1"/>
            </p:cNvSpPr>
            <p:nvPr/>
          </p:nvSpPr>
          <p:spPr bwMode="auto">
            <a:xfrm>
              <a:off x="3699" y="1517"/>
              <a:ext cx="79" cy="79"/>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41" name="Line 245"/>
            <p:cNvSpPr>
              <a:spLocks noChangeShapeType="1"/>
            </p:cNvSpPr>
            <p:nvPr/>
          </p:nvSpPr>
          <p:spPr bwMode="auto">
            <a:xfrm flipH="1">
              <a:off x="3708" y="1500"/>
              <a:ext cx="62" cy="10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55542" name="Text Box 246"/>
          <p:cNvSpPr txBox="1">
            <a:spLocks noChangeArrowheads="1"/>
          </p:cNvSpPr>
          <p:nvPr/>
        </p:nvSpPr>
        <p:spPr bwMode="auto">
          <a:xfrm>
            <a:off x="5799138" y="2241550"/>
            <a:ext cx="528637" cy="304800"/>
          </a:xfrm>
          <a:prstGeom prst="rect">
            <a:avLst/>
          </a:prstGeom>
          <a:noFill/>
          <a:ln w="317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3.50</a:t>
            </a:r>
          </a:p>
        </p:txBody>
      </p:sp>
      <p:sp>
        <p:nvSpPr>
          <p:cNvPr id="55543" name="Oval 247"/>
          <p:cNvSpPr>
            <a:spLocks noChangeArrowheads="1"/>
          </p:cNvSpPr>
          <p:nvPr/>
        </p:nvSpPr>
        <p:spPr bwMode="auto">
          <a:xfrm>
            <a:off x="4014788" y="3919538"/>
            <a:ext cx="765175" cy="765175"/>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44" name="Line 248"/>
          <p:cNvSpPr>
            <a:spLocks noChangeShapeType="1"/>
          </p:cNvSpPr>
          <p:nvPr/>
        </p:nvSpPr>
        <p:spPr bwMode="auto">
          <a:xfrm flipV="1">
            <a:off x="4692650" y="2897188"/>
            <a:ext cx="1162050" cy="116205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45" name="Line 249"/>
          <p:cNvSpPr>
            <a:spLocks noChangeShapeType="1"/>
          </p:cNvSpPr>
          <p:nvPr/>
        </p:nvSpPr>
        <p:spPr bwMode="auto">
          <a:xfrm>
            <a:off x="5856288" y="2897188"/>
            <a:ext cx="125412"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250"/>
          <p:cNvGrpSpPr>
            <a:grpSpLocks/>
          </p:cNvGrpSpPr>
          <p:nvPr/>
        </p:nvGrpSpPr>
        <p:grpSpPr bwMode="auto">
          <a:xfrm>
            <a:off x="6049963" y="2792413"/>
            <a:ext cx="125412" cy="171450"/>
            <a:chOff x="3699" y="1500"/>
            <a:chExt cx="79" cy="108"/>
          </a:xfrm>
        </p:grpSpPr>
        <p:sp>
          <p:nvSpPr>
            <p:cNvPr id="55547" name="Oval 251"/>
            <p:cNvSpPr>
              <a:spLocks noChangeArrowheads="1"/>
            </p:cNvSpPr>
            <p:nvPr/>
          </p:nvSpPr>
          <p:spPr bwMode="auto">
            <a:xfrm>
              <a:off x="3699" y="1517"/>
              <a:ext cx="79" cy="79"/>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48" name="Line 252"/>
            <p:cNvSpPr>
              <a:spLocks noChangeShapeType="1"/>
            </p:cNvSpPr>
            <p:nvPr/>
          </p:nvSpPr>
          <p:spPr bwMode="auto">
            <a:xfrm flipH="1">
              <a:off x="3708" y="1500"/>
              <a:ext cx="62" cy="10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55549" name="Text Box 253"/>
          <p:cNvSpPr txBox="1">
            <a:spLocks noChangeArrowheads="1"/>
          </p:cNvSpPr>
          <p:nvPr/>
        </p:nvSpPr>
        <p:spPr bwMode="auto">
          <a:xfrm>
            <a:off x="6113463" y="2744788"/>
            <a:ext cx="528637" cy="304800"/>
          </a:xfrm>
          <a:prstGeom prst="rect">
            <a:avLst/>
          </a:prstGeom>
          <a:noFill/>
          <a:ln w="317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a:solidFill>
                  <a:srgbClr val="000000"/>
                </a:solidFill>
                <a:latin typeface="Arial" charset="0"/>
                <a:ea typeface="+mn-ea"/>
                <a:cs typeface="+mn-cs"/>
              </a:rPr>
              <a:t>.875</a:t>
            </a:r>
          </a:p>
        </p:txBody>
      </p:sp>
      <p:sp>
        <p:nvSpPr>
          <p:cNvPr id="55552" name="Freeform 256"/>
          <p:cNvSpPr>
            <a:spLocks/>
          </p:cNvSpPr>
          <p:nvPr/>
        </p:nvSpPr>
        <p:spPr bwMode="auto">
          <a:xfrm>
            <a:off x="6864350" y="5624513"/>
            <a:ext cx="74613" cy="112712"/>
          </a:xfrm>
          <a:custGeom>
            <a:avLst/>
            <a:gdLst/>
            <a:ahLst/>
            <a:cxnLst>
              <a:cxn ang="0">
                <a:pos x="247" y="73"/>
              </a:cxn>
              <a:cxn ang="0">
                <a:pos x="132" y="0"/>
              </a:cxn>
              <a:cxn ang="0">
                <a:pos x="0" y="430"/>
              </a:cxn>
              <a:cxn ang="0">
                <a:pos x="247" y="73"/>
              </a:cxn>
            </a:cxnLst>
            <a:rect l="0" t="0" r="r" b="b"/>
            <a:pathLst>
              <a:path w="247" h="430">
                <a:moveTo>
                  <a:pt x="247" y="73"/>
                </a:moveTo>
                <a:lnTo>
                  <a:pt x="132" y="0"/>
                </a:lnTo>
                <a:lnTo>
                  <a:pt x="0" y="430"/>
                </a:lnTo>
                <a:lnTo>
                  <a:pt x="247" y="73"/>
                </a:lnTo>
              </a:path>
            </a:pathLst>
          </a:custGeom>
          <a:solidFill>
            <a:schemeClr val="tx1"/>
          </a:solidFill>
          <a:ln w="0">
            <a:solidFill>
              <a:schemeClr val="tx1"/>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55" name="Line 259"/>
          <p:cNvSpPr>
            <a:spLocks noChangeShapeType="1"/>
          </p:cNvSpPr>
          <p:nvPr/>
        </p:nvSpPr>
        <p:spPr bwMode="auto">
          <a:xfrm flipH="1" flipV="1">
            <a:off x="3598863" y="2136775"/>
            <a:ext cx="641350" cy="64135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56" name="Line 260"/>
          <p:cNvSpPr>
            <a:spLocks noChangeShapeType="1"/>
          </p:cNvSpPr>
          <p:nvPr/>
        </p:nvSpPr>
        <p:spPr bwMode="auto">
          <a:xfrm flipH="1">
            <a:off x="3430588" y="2135188"/>
            <a:ext cx="1666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57" name="Line 261"/>
          <p:cNvSpPr>
            <a:spLocks noChangeShapeType="1"/>
          </p:cNvSpPr>
          <p:nvPr/>
        </p:nvSpPr>
        <p:spPr bwMode="auto">
          <a:xfrm flipH="1" flipV="1">
            <a:off x="3424238" y="2443163"/>
            <a:ext cx="481012" cy="481012"/>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58" name="Line 262"/>
          <p:cNvSpPr>
            <a:spLocks noChangeShapeType="1"/>
          </p:cNvSpPr>
          <p:nvPr/>
        </p:nvSpPr>
        <p:spPr bwMode="auto">
          <a:xfrm flipH="1">
            <a:off x="3235325" y="2443163"/>
            <a:ext cx="188913"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59" name="Text Box 263"/>
          <p:cNvSpPr txBox="1">
            <a:spLocks noChangeArrowheads="1"/>
          </p:cNvSpPr>
          <p:nvPr/>
        </p:nvSpPr>
        <p:spPr bwMode="auto">
          <a:xfrm flipH="1">
            <a:off x="2541588" y="1981200"/>
            <a:ext cx="942975" cy="304800"/>
          </a:xfrm>
          <a:prstGeom prst="rect">
            <a:avLst/>
          </a:prstGeom>
          <a:noFill/>
          <a:ln w="3175">
            <a:noFill/>
            <a:miter lim="800000"/>
            <a:headEnd/>
            <a:tailEnd/>
          </a:ln>
          <a:effectLst/>
        </p:spPr>
        <p:txBody>
          <a:bodyPr wrap="none" anchor="ctr">
            <a:spAutoFit/>
          </a:bodyPr>
          <a:lstStyle/>
          <a:p>
            <a:pPr algn="l" rtl="0" eaLnBrk="0" fontAlgn="base" hangingPunct="0">
              <a:spcBef>
                <a:spcPct val="0"/>
              </a:spcBef>
              <a:spcAft>
                <a:spcPct val="0"/>
              </a:spcAft>
            </a:pPr>
            <a:r>
              <a:rPr lang="en-US" sz="1400" kern="1200">
                <a:solidFill>
                  <a:srgbClr val="000000"/>
                </a:solidFill>
                <a:latin typeface="Arial" charset="0"/>
                <a:ea typeface="+mn-ea"/>
                <a:cs typeface="+mn-cs"/>
              </a:rPr>
              <a:t>3X    .562</a:t>
            </a:r>
          </a:p>
        </p:txBody>
      </p:sp>
      <p:sp>
        <p:nvSpPr>
          <p:cNvPr id="55560" name="Text Box 264"/>
          <p:cNvSpPr txBox="1">
            <a:spLocks noChangeArrowheads="1"/>
          </p:cNvSpPr>
          <p:nvPr/>
        </p:nvSpPr>
        <p:spPr bwMode="auto">
          <a:xfrm flipH="1">
            <a:off x="2316163" y="2287588"/>
            <a:ext cx="942975" cy="304800"/>
          </a:xfrm>
          <a:prstGeom prst="rect">
            <a:avLst/>
          </a:prstGeom>
          <a:noFill/>
          <a:ln w="3175">
            <a:noFill/>
            <a:miter lim="800000"/>
            <a:headEnd/>
            <a:tailEnd/>
          </a:ln>
          <a:effectLst/>
        </p:spPr>
        <p:txBody>
          <a:bodyPr wrap="none" anchor="ctr">
            <a:spAutoFit/>
          </a:bodyPr>
          <a:lstStyle/>
          <a:p>
            <a:pPr algn="ctr" rtl="0" eaLnBrk="0" fontAlgn="base" hangingPunct="0">
              <a:spcBef>
                <a:spcPct val="0"/>
              </a:spcBef>
              <a:spcAft>
                <a:spcPct val="0"/>
              </a:spcAft>
            </a:pPr>
            <a:r>
              <a:rPr lang="en-US" sz="1400" kern="1200" dirty="0">
                <a:solidFill>
                  <a:srgbClr val="000000"/>
                </a:solidFill>
                <a:latin typeface="Arial" charset="0"/>
                <a:ea typeface="+mn-ea"/>
                <a:cs typeface="+mn-cs"/>
              </a:rPr>
              <a:t>6X    .188</a:t>
            </a:r>
          </a:p>
        </p:txBody>
      </p:sp>
      <p:grpSp>
        <p:nvGrpSpPr>
          <p:cNvPr id="4" name="Group 265"/>
          <p:cNvGrpSpPr>
            <a:grpSpLocks/>
          </p:cNvGrpSpPr>
          <p:nvPr/>
        </p:nvGrpSpPr>
        <p:grpSpPr bwMode="auto">
          <a:xfrm>
            <a:off x="2678113" y="2354263"/>
            <a:ext cx="125412" cy="171450"/>
            <a:chOff x="3699" y="1500"/>
            <a:chExt cx="79" cy="108"/>
          </a:xfrm>
        </p:grpSpPr>
        <p:sp>
          <p:nvSpPr>
            <p:cNvPr id="55562" name="Oval 266"/>
            <p:cNvSpPr>
              <a:spLocks noChangeArrowheads="1"/>
            </p:cNvSpPr>
            <p:nvPr/>
          </p:nvSpPr>
          <p:spPr bwMode="auto">
            <a:xfrm>
              <a:off x="3699" y="1517"/>
              <a:ext cx="79" cy="79"/>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63" name="Line 267"/>
            <p:cNvSpPr>
              <a:spLocks noChangeShapeType="1"/>
            </p:cNvSpPr>
            <p:nvPr/>
          </p:nvSpPr>
          <p:spPr bwMode="auto">
            <a:xfrm flipH="1">
              <a:off x="3708" y="1500"/>
              <a:ext cx="62" cy="10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5" name="Group 268"/>
          <p:cNvGrpSpPr>
            <a:grpSpLocks/>
          </p:cNvGrpSpPr>
          <p:nvPr/>
        </p:nvGrpSpPr>
        <p:grpSpPr bwMode="auto">
          <a:xfrm>
            <a:off x="2913063" y="2046288"/>
            <a:ext cx="125412" cy="171450"/>
            <a:chOff x="3699" y="1500"/>
            <a:chExt cx="79" cy="108"/>
          </a:xfrm>
        </p:grpSpPr>
        <p:sp>
          <p:nvSpPr>
            <p:cNvPr id="55565" name="Oval 269"/>
            <p:cNvSpPr>
              <a:spLocks noChangeArrowheads="1"/>
            </p:cNvSpPr>
            <p:nvPr/>
          </p:nvSpPr>
          <p:spPr bwMode="auto">
            <a:xfrm>
              <a:off x="3699" y="1517"/>
              <a:ext cx="79" cy="79"/>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5566" name="Line 270"/>
            <p:cNvSpPr>
              <a:spLocks noChangeShapeType="1"/>
            </p:cNvSpPr>
            <p:nvPr/>
          </p:nvSpPr>
          <p:spPr bwMode="auto">
            <a:xfrm flipH="1">
              <a:off x="3708" y="1500"/>
              <a:ext cx="62" cy="10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55567" name="Rectangle 271"/>
          <p:cNvSpPr>
            <a:spLocks noChangeArrowheads="1"/>
          </p:cNvSpPr>
          <p:nvPr/>
        </p:nvSpPr>
        <p:spPr bwMode="auto">
          <a:xfrm>
            <a:off x="762000" y="228600"/>
            <a:ext cx="7772400" cy="1143000"/>
          </a:xfrm>
          <a:prstGeom prst="rect">
            <a:avLst/>
          </a:prstGeom>
          <a:noFill/>
          <a:ln w="12700">
            <a:noFill/>
            <a:miter lim="800000"/>
            <a:headEnd/>
            <a:tailEnd/>
          </a:ln>
          <a:effectLst/>
        </p:spPr>
        <p:txBody>
          <a:bodyPr lIns="90488" tIns="44450" rIns="90488" bIns="44450" anchor="ctr"/>
          <a:lstStyle/>
          <a:p>
            <a:pPr algn="ctr" rtl="0" eaLnBrk="0" fontAlgn="base" hangingPunct="0">
              <a:lnSpc>
                <a:spcPct val="95000"/>
              </a:lnSpc>
              <a:spcBef>
                <a:spcPct val="0"/>
              </a:spcBef>
              <a:spcAft>
                <a:spcPct val="0"/>
              </a:spcAft>
            </a:pPr>
            <a:r>
              <a:rPr lang="en-US" sz="3600" b="1" kern="1200">
                <a:solidFill>
                  <a:srgbClr val="790015"/>
                </a:solidFill>
                <a:latin typeface="Times" pitchFamily="18" charset="0"/>
                <a:ea typeface="+mn-ea"/>
                <a:cs typeface="+mn-cs"/>
              </a:rPr>
              <a:t>Placement with Polar Coordinates</a:t>
            </a:r>
            <a:br>
              <a:rPr lang="en-US" sz="3600" b="1" kern="1200">
                <a:solidFill>
                  <a:srgbClr val="790015"/>
                </a:solidFill>
                <a:latin typeface="Times" pitchFamily="18" charset="0"/>
                <a:ea typeface="+mn-ea"/>
                <a:cs typeface="+mn-cs"/>
              </a:rPr>
            </a:br>
            <a:r>
              <a:rPr lang="en-US" b="1" kern="1200">
                <a:solidFill>
                  <a:srgbClr val="000000"/>
                </a:solidFill>
                <a:latin typeface="Times" pitchFamily="18" charset="0"/>
                <a:ea typeface="+mn-ea"/>
                <a:cs typeface="+mn-cs"/>
              </a:rPr>
              <a:t>To dimension features on a round or  axisymmetric component </a:t>
            </a:r>
            <a:br>
              <a:rPr lang="en-US" b="1" kern="1200">
                <a:solidFill>
                  <a:srgbClr val="000000"/>
                </a:solidFill>
                <a:latin typeface="Times" pitchFamily="18" charset="0"/>
                <a:ea typeface="+mn-ea"/>
                <a:cs typeface="+mn-cs"/>
              </a:rPr>
            </a:br>
            <a:endParaRPr lang="en-US" sz="3600" b="1" kern="1200">
              <a:solidFill>
                <a:srgbClr val="790015"/>
              </a:solidFill>
              <a:latin typeface="Times" pitchFamily="18" charset="0"/>
              <a:ea typeface="+mn-ea"/>
              <a:cs typeface="+mn-cs"/>
            </a:endParaRPr>
          </a:p>
        </p:txBody>
      </p:sp>
    </p:spTree>
    <p:extLst>
      <p:ext uri="{BB962C8B-B14F-4D97-AF65-F5344CB8AC3E}">
        <p14:creationId xmlns:p14="http://schemas.microsoft.com/office/powerpoint/2010/main" val="25821118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Rectangle 4"/>
          <p:cNvSpPr>
            <a:spLocks noChangeArrowheads="1"/>
          </p:cNvSpPr>
          <p:nvPr/>
        </p:nvSpPr>
        <p:spPr bwMode="auto">
          <a:xfrm>
            <a:off x="990600" y="381000"/>
            <a:ext cx="7342188" cy="774700"/>
          </a:xfrm>
          <a:prstGeom prst="rect">
            <a:avLst/>
          </a:prstGeom>
          <a:noFill/>
          <a:ln w="12700">
            <a:noFill/>
            <a:miter lim="800000"/>
            <a:headEnd/>
            <a:tailEnd/>
          </a:ln>
          <a:effectLst/>
        </p:spPr>
        <p:txBody>
          <a:bodyPr lIns="63398" tIns="25359" rIns="63398" bIns="25359">
            <a:spAutoFit/>
          </a:bodyPr>
          <a:lstStyle/>
          <a:p>
            <a:pPr algn="ctr" defTabSz="912813" rtl="0" eaLnBrk="0" fontAlgn="base" hangingPunct="0">
              <a:lnSpc>
                <a:spcPct val="95000"/>
              </a:lnSpc>
              <a:spcBef>
                <a:spcPct val="0"/>
              </a:spcBef>
              <a:spcAft>
                <a:spcPct val="0"/>
              </a:spcAft>
              <a:tabLst>
                <a:tab pos="1584325" algn="l"/>
                <a:tab pos="3195638" algn="l"/>
                <a:tab pos="4564063" algn="l"/>
                <a:tab pos="5705475" algn="l"/>
              </a:tabLst>
            </a:pPr>
            <a:r>
              <a:rPr lang="en-US" sz="3200" b="1" kern="1200">
                <a:solidFill>
                  <a:srgbClr val="790015"/>
                </a:solidFill>
                <a:latin typeface="Times" pitchFamily="18" charset="0"/>
                <a:ea typeface="+mn-ea"/>
                <a:cs typeface="+mn-cs"/>
              </a:rPr>
              <a:t>Radial Dimensions</a:t>
            </a:r>
            <a:endParaRPr lang="en-US" sz="3200" b="1" kern="1200">
              <a:solidFill>
                <a:srgbClr val="000000"/>
              </a:solidFill>
              <a:latin typeface="Times" pitchFamily="18" charset="0"/>
              <a:ea typeface="+mn-ea"/>
              <a:cs typeface="+mn-cs"/>
            </a:endParaRPr>
          </a:p>
          <a:p>
            <a:pPr algn="ctr" defTabSz="912813" rtl="0" eaLnBrk="0" fontAlgn="base" hangingPunct="0">
              <a:lnSpc>
                <a:spcPct val="95000"/>
              </a:lnSpc>
              <a:spcBef>
                <a:spcPct val="0"/>
              </a:spcBef>
              <a:spcAft>
                <a:spcPct val="0"/>
              </a:spcAft>
              <a:tabLst>
                <a:tab pos="1584325" algn="l"/>
                <a:tab pos="3195638" algn="l"/>
                <a:tab pos="4564063" algn="l"/>
                <a:tab pos="5705475" algn="l"/>
              </a:tabLst>
            </a:pPr>
            <a:r>
              <a:rPr lang="en-US" b="1" kern="1200">
                <a:solidFill>
                  <a:srgbClr val="000000"/>
                </a:solidFill>
                <a:latin typeface="Times" pitchFamily="18" charset="0"/>
                <a:ea typeface="+mn-ea"/>
                <a:cs typeface="+mn-cs"/>
              </a:rPr>
              <a:t>To indicate the size of fillets, rounds, and radii</a:t>
            </a:r>
          </a:p>
        </p:txBody>
      </p:sp>
      <p:sp>
        <p:nvSpPr>
          <p:cNvPr id="291992" name="Line 152"/>
          <p:cNvSpPr>
            <a:spLocks noChangeShapeType="1"/>
          </p:cNvSpPr>
          <p:nvPr/>
        </p:nvSpPr>
        <p:spPr bwMode="auto">
          <a:xfrm flipH="1">
            <a:off x="7264400" y="4022725"/>
            <a:ext cx="512763" cy="512763"/>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3" name="Line 153"/>
          <p:cNvSpPr>
            <a:spLocks noChangeShapeType="1"/>
          </p:cNvSpPr>
          <p:nvPr/>
        </p:nvSpPr>
        <p:spPr bwMode="auto">
          <a:xfrm flipH="1">
            <a:off x="6996113" y="4535488"/>
            <a:ext cx="26828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4" name="Arc 154"/>
          <p:cNvSpPr>
            <a:spLocks/>
          </p:cNvSpPr>
          <p:nvPr/>
        </p:nvSpPr>
        <p:spPr bwMode="auto">
          <a:xfrm>
            <a:off x="7497763" y="3913188"/>
            <a:ext cx="425450" cy="4254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5" name="Line 155"/>
          <p:cNvSpPr>
            <a:spLocks noChangeShapeType="1"/>
          </p:cNvSpPr>
          <p:nvPr/>
        </p:nvSpPr>
        <p:spPr bwMode="auto">
          <a:xfrm>
            <a:off x="7924800" y="4327525"/>
            <a:ext cx="0" cy="2952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6" name="Line 156"/>
          <p:cNvSpPr>
            <a:spLocks noChangeShapeType="1"/>
          </p:cNvSpPr>
          <p:nvPr/>
        </p:nvSpPr>
        <p:spPr bwMode="auto">
          <a:xfrm flipH="1">
            <a:off x="7248525" y="3916363"/>
            <a:ext cx="25558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7" name="Line 157"/>
          <p:cNvSpPr>
            <a:spLocks noChangeShapeType="1"/>
          </p:cNvSpPr>
          <p:nvPr/>
        </p:nvSpPr>
        <p:spPr bwMode="auto">
          <a:xfrm>
            <a:off x="7924800" y="4614863"/>
            <a:ext cx="509588"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8" name="Line 158"/>
          <p:cNvSpPr>
            <a:spLocks noChangeShapeType="1"/>
          </p:cNvSpPr>
          <p:nvPr/>
        </p:nvSpPr>
        <p:spPr bwMode="auto">
          <a:xfrm flipV="1">
            <a:off x="7253288" y="2967038"/>
            <a:ext cx="0" cy="9461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1999" name="Line 159"/>
          <p:cNvSpPr>
            <a:spLocks noChangeShapeType="1"/>
          </p:cNvSpPr>
          <p:nvPr/>
        </p:nvSpPr>
        <p:spPr bwMode="auto">
          <a:xfrm>
            <a:off x="7243763" y="2971800"/>
            <a:ext cx="120015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00" name="Line 160"/>
          <p:cNvSpPr>
            <a:spLocks noChangeShapeType="1"/>
          </p:cNvSpPr>
          <p:nvPr/>
        </p:nvSpPr>
        <p:spPr bwMode="auto">
          <a:xfrm>
            <a:off x="8437563" y="2971800"/>
            <a:ext cx="0" cy="165258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01" name="Text Box 161"/>
          <p:cNvSpPr txBox="1">
            <a:spLocks noChangeArrowheads="1"/>
          </p:cNvSpPr>
          <p:nvPr/>
        </p:nvSpPr>
        <p:spPr bwMode="auto">
          <a:xfrm>
            <a:off x="6318250" y="4378325"/>
            <a:ext cx="725488" cy="336550"/>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R.562</a:t>
            </a:r>
          </a:p>
        </p:txBody>
      </p:sp>
      <p:sp>
        <p:nvSpPr>
          <p:cNvPr id="292002" name="Line 162"/>
          <p:cNvSpPr>
            <a:spLocks noChangeShapeType="1"/>
          </p:cNvSpPr>
          <p:nvPr/>
        </p:nvSpPr>
        <p:spPr bwMode="auto">
          <a:xfrm flipV="1">
            <a:off x="1066800" y="3371850"/>
            <a:ext cx="638175" cy="638175"/>
          </a:xfrm>
          <a:prstGeom prst="line">
            <a:avLst/>
          </a:prstGeom>
          <a:noFill/>
          <a:ln w="317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03" name="Arc 163"/>
          <p:cNvSpPr>
            <a:spLocks/>
          </p:cNvSpPr>
          <p:nvPr/>
        </p:nvSpPr>
        <p:spPr bwMode="auto">
          <a:xfrm>
            <a:off x="1066800" y="30956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164"/>
          <p:cNvGrpSpPr>
            <a:grpSpLocks/>
          </p:cNvGrpSpPr>
          <p:nvPr/>
        </p:nvGrpSpPr>
        <p:grpSpPr bwMode="auto">
          <a:xfrm>
            <a:off x="2819400" y="4021138"/>
            <a:ext cx="685800" cy="709612"/>
            <a:chOff x="1815" y="2715"/>
            <a:chExt cx="432" cy="447"/>
          </a:xfrm>
        </p:grpSpPr>
        <p:sp>
          <p:nvSpPr>
            <p:cNvPr id="292005" name="Arc 165"/>
            <p:cNvSpPr>
              <a:spLocks/>
            </p:cNvSpPr>
            <p:nvPr/>
          </p:nvSpPr>
          <p:spPr bwMode="auto">
            <a:xfrm>
              <a:off x="1978" y="2715"/>
              <a:ext cx="268" cy="2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06" name="Line 166"/>
            <p:cNvSpPr>
              <a:spLocks noChangeShapeType="1"/>
            </p:cNvSpPr>
            <p:nvPr/>
          </p:nvSpPr>
          <p:spPr bwMode="auto">
            <a:xfrm>
              <a:off x="2247" y="2976"/>
              <a:ext cx="0" cy="186"/>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07" name="Line 167"/>
            <p:cNvSpPr>
              <a:spLocks noChangeShapeType="1"/>
            </p:cNvSpPr>
            <p:nvPr/>
          </p:nvSpPr>
          <p:spPr bwMode="auto">
            <a:xfrm flipH="1">
              <a:off x="1815" y="2718"/>
              <a:ext cx="16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3" name="Group 168"/>
          <p:cNvGrpSpPr>
            <a:grpSpLocks/>
          </p:cNvGrpSpPr>
          <p:nvPr/>
        </p:nvGrpSpPr>
        <p:grpSpPr bwMode="auto">
          <a:xfrm flipH="1">
            <a:off x="2819400" y="2527300"/>
            <a:ext cx="685800" cy="709613"/>
            <a:chOff x="1815" y="2715"/>
            <a:chExt cx="432" cy="447"/>
          </a:xfrm>
        </p:grpSpPr>
        <p:sp>
          <p:nvSpPr>
            <p:cNvPr id="292009" name="Arc 169"/>
            <p:cNvSpPr>
              <a:spLocks/>
            </p:cNvSpPr>
            <p:nvPr/>
          </p:nvSpPr>
          <p:spPr bwMode="auto">
            <a:xfrm>
              <a:off x="1978" y="2715"/>
              <a:ext cx="268" cy="2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0" name="Line 170"/>
            <p:cNvSpPr>
              <a:spLocks noChangeShapeType="1"/>
            </p:cNvSpPr>
            <p:nvPr/>
          </p:nvSpPr>
          <p:spPr bwMode="auto">
            <a:xfrm>
              <a:off x="2247" y="2976"/>
              <a:ext cx="0" cy="186"/>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1" name="Line 171"/>
            <p:cNvSpPr>
              <a:spLocks noChangeShapeType="1"/>
            </p:cNvSpPr>
            <p:nvPr/>
          </p:nvSpPr>
          <p:spPr bwMode="auto">
            <a:xfrm flipH="1">
              <a:off x="1815" y="2718"/>
              <a:ext cx="16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useBgFill="1">
        <p:nvSpPr>
          <p:cNvPr id="292012" name="Rectangle 172"/>
          <p:cNvSpPr>
            <a:spLocks noChangeArrowheads="1"/>
          </p:cNvSpPr>
          <p:nvPr/>
        </p:nvSpPr>
        <p:spPr bwMode="auto">
          <a:xfrm>
            <a:off x="1147763" y="3595688"/>
            <a:ext cx="403225" cy="231775"/>
          </a:xfrm>
          <a:prstGeom prst="rect">
            <a:avLst/>
          </a:prstGeom>
          <a:ln w="9525">
            <a:noFill/>
            <a:miter lim="800000"/>
            <a:headEnd/>
            <a:tailEnd/>
          </a:ln>
          <a:effectLst/>
        </p:spPr>
        <p:txBody>
          <a:bodyPr wrap="none" anchor="ctr"/>
          <a:lstStyle/>
          <a:p>
            <a:pPr algn="ctr" rtl="0" eaLnBrk="0" fontAlgn="base" hangingPunct="0">
              <a:spcBef>
                <a:spcPct val="0"/>
              </a:spcBef>
              <a:spcAft>
                <a:spcPct val="0"/>
              </a:spcAft>
            </a:pPr>
            <a:r>
              <a:rPr lang="en-US" sz="1600" kern="1200">
                <a:solidFill>
                  <a:srgbClr val="000000"/>
                </a:solidFill>
                <a:latin typeface="Arial" charset="0"/>
                <a:ea typeface="+mn-ea"/>
                <a:cs typeface="+mn-cs"/>
              </a:rPr>
              <a:t>R.750</a:t>
            </a:r>
          </a:p>
        </p:txBody>
      </p:sp>
      <p:sp>
        <p:nvSpPr>
          <p:cNvPr id="292013" name="Line 173"/>
          <p:cNvSpPr>
            <a:spLocks noChangeShapeType="1"/>
          </p:cNvSpPr>
          <p:nvPr/>
        </p:nvSpPr>
        <p:spPr bwMode="auto">
          <a:xfrm flipH="1" flipV="1">
            <a:off x="2466975" y="2179638"/>
            <a:ext cx="479425" cy="471487"/>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4" name="Line 174"/>
          <p:cNvSpPr>
            <a:spLocks noChangeShapeType="1"/>
          </p:cNvSpPr>
          <p:nvPr/>
        </p:nvSpPr>
        <p:spPr bwMode="auto">
          <a:xfrm flipH="1">
            <a:off x="2209800" y="2179638"/>
            <a:ext cx="25717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5" name="Line 175"/>
          <p:cNvSpPr>
            <a:spLocks noChangeShapeType="1"/>
          </p:cNvSpPr>
          <p:nvPr/>
        </p:nvSpPr>
        <p:spPr bwMode="auto">
          <a:xfrm flipV="1">
            <a:off x="3076575" y="4133850"/>
            <a:ext cx="276225" cy="276225"/>
          </a:xfrm>
          <a:prstGeom prst="line">
            <a:avLst/>
          </a:prstGeom>
          <a:noFill/>
          <a:ln w="3175">
            <a:solidFill>
              <a:schemeClr val="tx1"/>
            </a:solidFill>
            <a:round/>
            <a:headEnd/>
            <a:tailEnd type="triangl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6" name="Line 176"/>
          <p:cNvSpPr>
            <a:spLocks noChangeShapeType="1"/>
          </p:cNvSpPr>
          <p:nvPr/>
        </p:nvSpPr>
        <p:spPr bwMode="auto">
          <a:xfrm flipV="1">
            <a:off x="3365500" y="3771900"/>
            <a:ext cx="349250" cy="3492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7" name="Line 177"/>
          <p:cNvSpPr>
            <a:spLocks noChangeShapeType="1"/>
          </p:cNvSpPr>
          <p:nvPr/>
        </p:nvSpPr>
        <p:spPr bwMode="auto">
          <a:xfrm>
            <a:off x="3714750" y="3771900"/>
            <a:ext cx="119063"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18" name="Text Box 178"/>
          <p:cNvSpPr txBox="1">
            <a:spLocks noChangeArrowheads="1"/>
          </p:cNvSpPr>
          <p:nvPr/>
        </p:nvSpPr>
        <p:spPr bwMode="auto">
          <a:xfrm>
            <a:off x="3841750" y="3595688"/>
            <a:ext cx="725488" cy="336550"/>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R.312</a:t>
            </a:r>
          </a:p>
        </p:txBody>
      </p:sp>
      <p:sp>
        <p:nvSpPr>
          <p:cNvPr id="292019" name="Text Box 179"/>
          <p:cNvSpPr txBox="1">
            <a:spLocks noChangeArrowheads="1"/>
          </p:cNvSpPr>
          <p:nvPr/>
        </p:nvSpPr>
        <p:spPr bwMode="auto">
          <a:xfrm>
            <a:off x="1497013" y="2000250"/>
            <a:ext cx="725487" cy="336550"/>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R.312</a:t>
            </a:r>
          </a:p>
        </p:txBody>
      </p:sp>
      <p:sp>
        <p:nvSpPr>
          <p:cNvPr id="292020" name="Line 180"/>
          <p:cNvSpPr>
            <a:spLocks noChangeShapeType="1"/>
          </p:cNvSpPr>
          <p:nvPr/>
        </p:nvSpPr>
        <p:spPr bwMode="auto">
          <a:xfrm flipH="1">
            <a:off x="5888038" y="1831975"/>
            <a:ext cx="485775" cy="1812925"/>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1" name="Line 181"/>
          <p:cNvSpPr>
            <a:spLocks noChangeShapeType="1"/>
          </p:cNvSpPr>
          <p:nvPr/>
        </p:nvSpPr>
        <p:spPr bwMode="auto">
          <a:xfrm flipH="1" flipV="1">
            <a:off x="5532438" y="3024188"/>
            <a:ext cx="354012" cy="61436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2" name="Line 182"/>
          <p:cNvSpPr>
            <a:spLocks noChangeShapeType="1"/>
          </p:cNvSpPr>
          <p:nvPr/>
        </p:nvSpPr>
        <p:spPr bwMode="auto">
          <a:xfrm flipH="1">
            <a:off x="4932363" y="3024188"/>
            <a:ext cx="600075" cy="22383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4" name="Group 183"/>
          <p:cNvGrpSpPr>
            <a:grpSpLocks/>
          </p:cNvGrpSpPr>
          <p:nvPr/>
        </p:nvGrpSpPr>
        <p:grpSpPr bwMode="auto">
          <a:xfrm>
            <a:off x="4895850" y="1685925"/>
            <a:ext cx="73025" cy="3624263"/>
            <a:chOff x="3369" y="1692"/>
            <a:chExt cx="46" cy="2283"/>
          </a:xfrm>
        </p:grpSpPr>
        <p:sp>
          <p:nvSpPr>
            <p:cNvPr id="292024" name="Line 184"/>
            <p:cNvSpPr>
              <a:spLocks noChangeShapeType="1"/>
            </p:cNvSpPr>
            <p:nvPr/>
          </p:nvSpPr>
          <p:spPr bwMode="auto">
            <a:xfrm>
              <a:off x="3392" y="1692"/>
              <a:ext cx="0" cy="62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5" name="Line 185"/>
            <p:cNvSpPr>
              <a:spLocks noChangeShapeType="1"/>
            </p:cNvSpPr>
            <p:nvPr/>
          </p:nvSpPr>
          <p:spPr bwMode="auto">
            <a:xfrm>
              <a:off x="3392" y="2438"/>
              <a:ext cx="0" cy="65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6" name="Line 186"/>
            <p:cNvSpPr>
              <a:spLocks noChangeShapeType="1"/>
            </p:cNvSpPr>
            <p:nvPr/>
          </p:nvSpPr>
          <p:spPr bwMode="auto">
            <a:xfrm>
              <a:off x="3392" y="3146"/>
              <a:ext cx="0" cy="46"/>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7" name="Line 187"/>
            <p:cNvSpPr>
              <a:spLocks noChangeShapeType="1"/>
            </p:cNvSpPr>
            <p:nvPr/>
          </p:nvSpPr>
          <p:spPr bwMode="auto">
            <a:xfrm>
              <a:off x="3392" y="3231"/>
              <a:ext cx="0" cy="656"/>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8" name="Line 188"/>
            <p:cNvSpPr>
              <a:spLocks noChangeShapeType="1"/>
            </p:cNvSpPr>
            <p:nvPr/>
          </p:nvSpPr>
          <p:spPr bwMode="auto">
            <a:xfrm>
              <a:off x="3392" y="2354"/>
              <a:ext cx="0" cy="46"/>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29" name="Line 189"/>
            <p:cNvSpPr>
              <a:spLocks noChangeShapeType="1"/>
            </p:cNvSpPr>
            <p:nvPr/>
          </p:nvSpPr>
          <p:spPr bwMode="auto">
            <a:xfrm>
              <a:off x="3369" y="3947"/>
              <a:ext cx="46"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30" name="Line 190"/>
            <p:cNvSpPr>
              <a:spLocks noChangeShapeType="1"/>
            </p:cNvSpPr>
            <p:nvPr/>
          </p:nvSpPr>
          <p:spPr bwMode="auto">
            <a:xfrm>
              <a:off x="3392" y="3912"/>
              <a:ext cx="0" cy="6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2031" name="Line 191"/>
          <p:cNvSpPr>
            <a:spLocks noChangeShapeType="1"/>
          </p:cNvSpPr>
          <p:nvPr/>
        </p:nvSpPr>
        <p:spPr bwMode="auto">
          <a:xfrm>
            <a:off x="5189538" y="1600200"/>
            <a:ext cx="0" cy="139223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32" name="Line 192"/>
          <p:cNvSpPr>
            <a:spLocks noChangeShapeType="1"/>
          </p:cNvSpPr>
          <p:nvPr/>
        </p:nvSpPr>
        <p:spPr bwMode="auto">
          <a:xfrm flipH="1">
            <a:off x="4675188" y="2992438"/>
            <a:ext cx="514350"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33" name="Line 193"/>
          <p:cNvSpPr>
            <a:spLocks noChangeShapeType="1"/>
          </p:cNvSpPr>
          <p:nvPr/>
        </p:nvSpPr>
        <p:spPr bwMode="auto">
          <a:xfrm flipV="1">
            <a:off x="4676775" y="1987550"/>
            <a:ext cx="0" cy="1004888"/>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292034" name="Rectangle 194"/>
          <p:cNvSpPr>
            <a:spLocks noChangeArrowheads="1"/>
          </p:cNvSpPr>
          <p:nvPr/>
        </p:nvSpPr>
        <p:spPr bwMode="auto">
          <a:xfrm>
            <a:off x="5888038" y="2503488"/>
            <a:ext cx="473075" cy="342900"/>
          </a:xfrm>
          <a:prstGeom prst="rect">
            <a:avLst/>
          </a:prstGeom>
          <a:ln w="9525">
            <a:noFill/>
            <a:miter lim="800000"/>
            <a:headEnd/>
            <a:tailEnd/>
          </a:ln>
          <a:effectLst/>
        </p:spPr>
        <p:txBody>
          <a:bodyPr wrap="none" anchor="ctr"/>
          <a:lstStyle/>
          <a:p>
            <a:pPr algn="ctr" rtl="0" eaLnBrk="0" fontAlgn="base" hangingPunct="0">
              <a:spcBef>
                <a:spcPct val="0"/>
              </a:spcBef>
              <a:spcAft>
                <a:spcPct val="0"/>
              </a:spcAft>
            </a:pPr>
            <a:r>
              <a:rPr lang="en-US" sz="1600" kern="1200">
                <a:solidFill>
                  <a:srgbClr val="000000"/>
                </a:solidFill>
                <a:latin typeface="Arial" charset="0"/>
                <a:ea typeface="+mn-ea"/>
                <a:cs typeface="+mn-cs"/>
              </a:rPr>
              <a:t>R14.25</a:t>
            </a:r>
          </a:p>
        </p:txBody>
      </p:sp>
      <p:sp>
        <p:nvSpPr>
          <p:cNvPr id="292035" name="Freeform 195"/>
          <p:cNvSpPr>
            <a:spLocks/>
          </p:cNvSpPr>
          <p:nvPr/>
        </p:nvSpPr>
        <p:spPr bwMode="auto">
          <a:xfrm>
            <a:off x="2803525" y="2541588"/>
            <a:ext cx="701675" cy="711200"/>
          </a:xfrm>
          <a:custGeom>
            <a:avLst/>
            <a:gdLst/>
            <a:ahLst/>
            <a:cxnLst>
              <a:cxn ang="0">
                <a:pos x="442" y="0"/>
              </a:cxn>
              <a:cxn ang="0">
                <a:pos x="429" y="90"/>
              </a:cxn>
              <a:cxn ang="0">
                <a:pos x="384" y="109"/>
              </a:cxn>
              <a:cxn ang="0">
                <a:pos x="365" y="147"/>
              </a:cxn>
              <a:cxn ang="0">
                <a:pos x="359" y="218"/>
              </a:cxn>
              <a:cxn ang="0">
                <a:pos x="256" y="243"/>
              </a:cxn>
              <a:cxn ang="0">
                <a:pos x="244" y="269"/>
              </a:cxn>
              <a:cxn ang="0">
                <a:pos x="237" y="307"/>
              </a:cxn>
              <a:cxn ang="0">
                <a:pos x="96" y="403"/>
              </a:cxn>
              <a:cxn ang="0">
                <a:pos x="39" y="435"/>
              </a:cxn>
              <a:cxn ang="0">
                <a:pos x="0" y="448"/>
              </a:cxn>
            </a:cxnLst>
            <a:rect l="0" t="0" r="r" b="b"/>
            <a:pathLst>
              <a:path w="442" h="448">
                <a:moveTo>
                  <a:pt x="442" y="0"/>
                </a:moveTo>
                <a:cubicBezTo>
                  <a:pt x="436" y="30"/>
                  <a:pt x="442" y="62"/>
                  <a:pt x="429" y="90"/>
                </a:cubicBezTo>
                <a:cubicBezTo>
                  <a:pt x="427" y="95"/>
                  <a:pt x="390" y="107"/>
                  <a:pt x="384" y="109"/>
                </a:cubicBezTo>
                <a:cubicBezTo>
                  <a:pt x="380" y="123"/>
                  <a:pt x="368" y="133"/>
                  <a:pt x="365" y="147"/>
                </a:cubicBezTo>
                <a:cubicBezTo>
                  <a:pt x="360" y="170"/>
                  <a:pt x="371" y="198"/>
                  <a:pt x="359" y="218"/>
                </a:cubicBezTo>
                <a:cubicBezTo>
                  <a:pt x="356" y="223"/>
                  <a:pt x="271" y="239"/>
                  <a:pt x="256" y="243"/>
                </a:cubicBezTo>
                <a:cubicBezTo>
                  <a:pt x="252" y="252"/>
                  <a:pt x="247" y="260"/>
                  <a:pt x="244" y="269"/>
                </a:cubicBezTo>
                <a:cubicBezTo>
                  <a:pt x="240" y="281"/>
                  <a:pt x="241" y="295"/>
                  <a:pt x="237" y="307"/>
                </a:cubicBezTo>
                <a:cubicBezTo>
                  <a:pt x="215" y="369"/>
                  <a:pt x="151" y="386"/>
                  <a:pt x="96" y="403"/>
                </a:cubicBezTo>
                <a:cubicBezTo>
                  <a:pt x="47" y="437"/>
                  <a:pt x="75" y="423"/>
                  <a:pt x="39" y="435"/>
                </a:cubicBezTo>
                <a:cubicBezTo>
                  <a:pt x="26" y="439"/>
                  <a:pt x="0" y="448"/>
                  <a:pt x="0" y="448"/>
                </a:cubicBezTo>
              </a:path>
            </a:pathLst>
          </a:custGeom>
          <a:noFill/>
          <a:ln w="19050" cap="flat" cmpd="sng">
            <a:solidFill>
              <a:schemeClr val="tx1"/>
            </a:solidFill>
            <a:prstDash val="solid"/>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36" name="Freeform 196"/>
          <p:cNvSpPr>
            <a:spLocks/>
          </p:cNvSpPr>
          <p:nvPr/>
        </p:nvSpPr>
        <p:spPr bwMode="auto">
          <a:xfrm>
            <a:off x="2774950" y="4027488"/>
            <a:ext cx="742950" cy="714375"/>
          </a:xfrm>
          <a:custGeom>
            <a:avLst/>
            <a:gdLst/>
            <a:ahLst/>
            <a:cxnLst>
              <a:cxn ang="0">
                <a:pos x="33" y="0"/>
              </a:cxn>
              <a:cxn ang="0">
                <a:pos x="44" y="139"/>
              </a:cxn>
              <a:cxn ang="0">
                <a:pos x="82" y="254"/>
              </a:cxn>
              <a:cxn ang="0">
                <a:pos x="134" y="267"/>
              </a:cxn>
              <a:cxn ang="0">
                <a:pos x="191" y="286"/>
              </a:cxn>
              <a:cxn ang="0">
                <a:pos x="236" y="421"/>
              </a:cxn>
              <a:cxn ang="0">
                <a:pos x="396" y="434"/>
              </a:cxn>
              <a:cxn ang="0">
                <a:pos x="447" y="446"/>
              </a:cxn>
              <a:cxn ang="0">
                <a:pos x="460" y="445"/>
              </a:cxn>
              <a:cxn ang="0">
                <a:pos x="460" y="446"/>
              </a:cxn>
            </a:cxnLst>
            <a:rect l="0" t="0" r="r" b="b"/>
            <a:pathLst>
              <a:path w="468" h="450">
                <a:moveTo>
                  <a:pt x="33" y="0"/>
                </a:moveTo>
                <a:cubicBezTo>
                  <a:pt x="29" y="46"/>
                  <a:pt x="0" y="109"/>
                  <a:pt x="44" y="139"/>
                </a:cubicBezTo>
                <a:cubicBezTo>
                  <a:pt x="55" y="171"/>
                  <a:pt x="52" y="240"/>
                  <a:pt x="82" y="254"/>
                </a:cubicBezTo>
                <a:cubicBezTo>
                  <a:pt x="98" y="261"/>
                  <a:pt x="117" y="262"/>
                  <a:pt x="134" y="267"/>
                </a:cubicBezTo>
                <a:cubicBezTo>
                  <a:pt x="153" y="273"/>
                  <a:pt x="191" y="286"/>
                  <a:pt x="191" y="286"/>
                </a:cubicBezTo>
                <a:cubicBezTo>
                  <a:pt x="195" y="314"/>
                  <a:pt x="191" y="413"/>
                  <a:pt x="236" y="421"/>
                </a:cubicBezTo>
                <a:cubicBezTo>
                  <a:pt x="289" y="430"/>
                  <a:pt x="343" y="430"/>
                  <a:pt x="396" y="434"/>
                </a:cubicBezTo>
                <a:cubicBezTo>
                  <a:pt x="413" y="438"/>
                  <a:pt x="431" y="439"/>
                  <a:pt x="447" y="446"/>
                </a:cubicBezTo>
                <a:cubicBezTo>
                  <a:pt x="457" y="450"/>
                  <a:pt x="449" y="445"/>
                  <a:pt x="460" y="445"/>
                </a:cubicBezTo>
                <a:cubicBezTo>
                  <a:pt x="468" y="445"/>
                  <a:pt x="460" y="446"/>
                  <a:pt x="460" y="446"/>
                </a:cubicBezTo>
              </a:path>
            </a:pathLst>
          </a:custGeom>
          <a:noFill/>
          <a:ln w="19050" cap="flat" cmpd="sng">
            <a:solidFill>
              <a:schemeClr val="tx1"/>
            </a:solidFill>
            <a:prstDash val="solid"/>
            <a:round/>
            <a:headEnd type="none" w="sm" len="lg"/>
            <a:tailEnd type="none" w="sm" len="lg"/>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2037" name="Arc 197"/>
          <p:cNvSpPr>
            <a:spLocks/>
          </p:cNvSpPr>
          <p:nvPr/>
        </p:nvSpPr>
        <p:spPr bwMode="auto">
          <a:xfrm>
            <a:off x="4932363" y="1601788"/>
            <a:ext cx="2051050" cy="4546600"/>
          </a:xfrm>
          <a:custGeom>
            <a:avLst/>
            <a:gdLst>
              <a:gd name="G0" fmla="+- 0 0 0"/>
              <a:gd name="G1" fmla="+- 21566 0 0"/>
              <a:gd name="G2" fmla="+- 21600 0 0"/>
              <a:gd name="T0" fmla="*/ 1218 w 9727"/>
              <a:gd name="T1" fmla="*/ 0 h 21566"/>
              <a:gd name="T2" fmla="*/ 9727 w 9727"/>
              <a:gd name="T3" fmla="*/ 2280 h 21566"/>
              <a:gd name="T4" fmla="*/ 0 w 9727"/>
              <a:gd name="T5" fmla="*/ 21566 h 21566"/>
            </a:gdLst>
            <a:ahLst/>
            <a:cxnLst>
              <a:cxn ang="0">
                <a:pos x="T0" y="T1"/>
              </a:cxn>
              <a:cxn ang="0">
                <a:pos x="T2" y="T3"/>
              </a:cxn>
              <a:cxn ang="0">
                <a:pos x="T4" y="T5"/>
              </a:cxn>
            </a:cxnLst>
            <a:rect l="0" t="0" r="r" b="b"/>
            <a:pathLst>
              <a:path w="9727" h="21566" fill="none" extrusionOk="0">
                <a:moveTo>
                  <a:pt x="1217" y="0"/>
                </a:moveTo>
                <a:cubicBezTo>
                  <a:pt x="4180" y="167"/>
                  <a:pt x="7077" y="943"/>
                  <a:pt x="9726" y="2280"/>
                </a:cubicBezTo>
              </a:path>
              <a:path w="9727" h="21566" stroke="0" extrusionOk="0">
                <a:moveTo>
                  <a:pt x="1217" y="0"/>
                </a:moveTo>
                <a:cubicBezTo>
                  <a:pt x="4180" y="167"/>
                  <a:pt x="7077" y="943"/>
                  <a:pt x="9726" y="2280"/>
                </a:cubicBezTo>
                <a:lnTo>
                  <a:pt x="0" y="21566"/>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2029851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2355850" y="1047750"/>
            <a:ext cx="3556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  </a:t>
            </a:r>
          </a:p>
        </p:txBody>
      </p:sp>
      <p:sp>
        <p:nvSpPr>
          <p:cNvPr id="56323" name="Rectangle 3"/>
          <p:cNvSpPr>
            <a:spLocks noGrp="1" noChangeArrowheads="1"/>
          </p:cNvSpPr>
          <p:nvPr>
            <p:ph type="body" idx="1"/>
          </p:nvPr>
        </p:nvSpPr>
        <p:spPr bwMode="auto">
          <a:xfrm>
            <a:off x="400050" y="400050"/>
            <a:ext cx="7329488" cy="931863"/>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5000"/>
              </a:lnSpc>
              <a:spcBef>
                <a:spcPct val="0"/>
              </a:spcBef>
              <a:buFontTx/>
              <a:buNone/>
              <a:tabLst>
                <a:tab pos="1587500" algn="l"/>
                <a:tab pos="3200400" algn="l"/>
                <a:tab pos="4572000" algn="l"/>
                <a:tab pos="5715000" algn="l"/>
              </a:tabLst>
            </a:pPr>
            <a:r>
              <a:rPr lang="en-US" sz="3200">
                <a:solidFill>
                  <a:schemeClr val="tx2"/>
                </a:solidFill>
                <a:latin typeface="Times" pitchFamily="18" charset="0"/>
              </a:rPr>
              <a:t>Angular  Dimensions:</a:t>
            </a:r>
            <a:endParaRPr lang="en-US" sz="320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To indicate the size of angular details appearing as either angular or linear dimensions.</a:t>
            </a:r>
          </a:p>
        </p:txBody>
      </p:sp>
      <p:pic>
        <p:nvPicPr>
          <p:cNvPr id="56325" name="Picture 5"/>
          <p:cNvPicPr>
            <a:picLocks noChangeArrowheads="1"/>
          </p:cNvPicPr>
          <p:nvPr/>
        </p:nvPicPr>
        <p:blipFill>
          <a:blip r:embed="rId3"/>
          <a:srcRect/>
          <a:stretch>
            <a:fillRect/>
          </a:stretch>
        </p:blipFill>
        <p:spPr bwMode="auto">
          <a:xfrm>
            <a:off x="4546600" y="2757488"/>
            <a:ext cx="4095750" cy="3016250"/>
          </a:xfrm>
          <a:prstGeom prst="rect">
            <a:avLst/>
          </a:prstGeom>
          <a:noFill/>
          <a:ln w="12700">
            <a:noFill/>
            <a:miter lim="800000"/>
            <a:headEnd/>
            <a:tailEnd/>
          </a:ln>
          <a:effectLst/>
        </p:spPr>
      </p:pic>
      <p:pic>
        <p:nvPicPr>
          <p:cNvPr id="56326" name="Picture 6"/>
          <p:cNvPicPr>
            <a:picLocks noChangeArrowheads="1"/>
          </p:cNvPicPr>
          <p:nvPr/>
        </p:nvPicPr>
        <p:blipFill>
          <a:blip r:embed="rId4"/>
          <a:srcRect/>
          <a:stretch>
            <a:fillRect/>
          </a:stretch>
        </p:blipFill>
        <p:spPr bwMode="auto">
          <a:xfrm>
            <a:off x="957263" y="3948113"/>
            <a:ext cx="2574925" cy="1547812"/>
          </a:xfrm>
          <a:prstGeom prst="rect">
            <a:avLst/>
          </a:prstGeom>
          <a:noFill/>
          <a:ln w="12700">
            <a:noFill/>
            <a:miter lim="800000"/>
            <a:headEnd/>
            <a:tailEnd/>
          </a:ln>
          <a:effectLst/>
        </p:spPr>
      </p:pic>
      <p:sp>
        <p:nvSpPr>
          <p:cNvPr id="56328" name="Text Box 8"/>
          <p:cNvSpPr txBox="1">
            <a:spLocks noChangeArrowheads="1"/>
          </p:cNvSpPr>
          <p:nvPr/>
        </p:nvSpPr>
        <p:spPr bwMode="auto">
          <a:xfrm>
            <a:off x="2514600" y="3733800"/>
            <a:ext cx="838200" cy="519113"/>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endParaRPr lang="en-US" sz="2800" kern="1200">
              <a:solidFill>
                <a:srgbClr val="000000"/>
              </a:solidFill>
              <a:latin typeface="Times New Roman" pitchFamily="18" charset="0"/>
              <a:ea typeface="+mn-ea"/>
              <a:cs typeface="+mn-cs"/>
            </a:endParaRPr>
          </a:p>
        </p:txBody>
      </p:sp>
      <p:sp>
        <p:nvSpPr>
          <p:cNvPr id="56329" name="Text Box 9"/>
          <p:cNvSpPr txBox="1">
            <a:spLocks noChangeArrowheads="1"/>
          </p:cNvSpPr>
          <p:nvPr/>
        </p:nvSpPr>
        <p:spPr bwMode="auto">
          <a:xfrm>
            <a:off x="2590800" y="3733800"/>
            <a:ext cx="1828800" cy="338554"/>
          </a:xfrm>
          <a:prstGeom prst="rect">
            <a:avLst/>
          </a:prstGeom>
          <a:solidFill>
            <a:schemeClr val="bg1"/>
          </a:solidFill>
          <a:ln w="12700">
            <a:noFill/>
            <a:miter lim="800000"/>
            <a:headEnd/>
            <a:tailEnd/>
          </a:ln>
          <a:effectLst/>
        </p:spPr>
        <p:txBody>
          <a:bodyPr wrap="square">
            <a:spAutoFit/>
          </a:bodyPr>
          <a:lstStyle/>
          <a:p>
            <a:pPr algn="l" rtl="0" eaLnBrk="0" fontAlgn="base" hangingPunct="0">
              <a:spcBef>
                <a:spcPct val="50000"/>
              </a:spcBef>
              <a:spcAft>
                <a:spcPct val="0"/>
              </a:spcAft>
            </a:pPr>
            <a:r>
              <a:rPr lang="en-US" sz="1600" kern="1200" dirty="0">
                <a:solidFill>
                  <a:srgbClr val="000000"/>
                </a:solidFill>
                <a:latin typeface="Times New Roman" pitchFamily="18" charset="0"/>
                <a:ea typeface="+mn-ea"/>
                <a:cs typeface="+mn-cs"/>
              </a:rPr>
              <a:t>2 x </a:t>
            </a:r>
            <a:r>
              <a:rPr lang="en-US" sz="1600" kern="1200" dirty="0" smtClean="0">
                <a:solidFill>
                  <a:srgbClr val="000000"/>
                </a:solidFill>
                <a:latin typeface="Times New Roman" pitchFamily="18" charset="0"/>
                <a:ea typeface="+mn-ea"/>
                <a:cs typeface="+mn-cs"/>
              </a:rPr>
              <a:t>2  or 2 x 45</a:t>
            </a:r>
            <a:r>
              <a:rPr lang="en-US" sz="1600" kern="1200" baseline="30000" dirty="0" smtClean="0">
                <a:solidFill>
                  <a:srgbClr val="000000"/>
                </a:solidFill>
                <a:latin typeface="Times New Roman" pitchFamily="18" charset="0"/>
                <a:ea typeface="+mn-ea"/>
                <a:cs typeface="Times New Roman" pitchFamily="18" charset="0"/>
              </a:rPr>
              <a:t>º</a:t>
            </a:r>
            <a:endParaRPr lang="en-US" sz="1600" kern="1200" dirty="0">
              <a:solidFill>
                <a:srgbClr val="000000"/>
              </a:solidFill>
              <a:latin typeface="Times New Roman" pitchFamily="18" charset="0"/>
              <a:ea typeface="+mn-ea"/>
              <a:cs typeface="Times New Roman" pitchFamily="18" charset="0"/>
            </a:endParaRPr>
          </a:p>
        </p:txBody>
      </p:sp>
      <p:sp>
        <p:nvSpPr>
          <p:cNvPr id="56330" name="Text Box 10"/>
          <p:cNvSpPr txBox="1">
            <a:spLocks noChangeArrowheads="1"/>
          </p:cNvSpPr>
          <p:nvPr/>
        </p:nvSpPr>
        <p:spPr bwMode="auto">
          <a:xfrm>
            <a:off x="6553200" y="4532313"/>
            <a:ext cx="533400" cy="396875"/>
          </a:xfrm>
          <a:prstGeom prst="rect">
            <a:avLst/>
          </a:prstGeom>
          <a:solidFill>
            <a:schemeClr val="bg1"/>
          </a:solidFill>
          <a:ln w="12700">
            <a:noFill/>
            <a:miter lim="800000"/>
            <a:headEnd/>
            <a:tailEnd/>
          </a:ln>
          <a:effectLst/>
        </p:spPr>
        <p:txBody>
          <a:bodyPr>
            <a:spAutoFit/>
          </a:bodyPr>
          <a:lstStyle/>
          <a:p>
            <a:pPr algn="l" rtl="0" eaLnBrk="0" fontAlgn="base" hangingPunct="0">
              <a:spcBef>
                <a:spcPct val="50000"/>
              </a:spcBef>
              <a:spcAft>
                <a:spcPct val="0"/>
              </a:spcAft>
            </a:pPr>
            <a:r>
              <a:rPr lang="en-US" sz="2000" b="1" kern="1200" dirty="0">
                <a:solidFill>
                  <a:srgbClr val="000000"/>
                </a:solidFill>
                <a:latin typeface="Times New Roman" pitchFamily="18" charset="0"/>
                <a:ea typeface="+mn-ea"/>
                <a:cs typeface="+mn-cs"/>
              </a:rPr>
              <a:t>63</a:t>
            </a:r>
            <a:r>
              <a:rPr lang="en-US" sz="2000" b="1" kern="1200" dirty="0">
                <a:solidFill>
                  <a:srgbClr val="000000"/>
                </a:solidFill>
                <a:latin typeface="Times New Roman" pitchFamily="18" charset="0"/>
                <a:ea typeface="+mn-ea"/>
                <a:cs typeface="Times New Roman" pitchFamily="18" charset="0"/>
              </a:rPr>
              <a:t>º</a:t>
            </a:r>
          </a:p>
        </p:txBody>
      </p:sp>
      <p:sp>
        <p:nvSpPr>
          <p:cNvPr id="56331" name="Line 11"/>
          <p:cNvSpPr>
            <a:spLocks noChangeShapeType="1"/>
          </p:cNvSpPr>
          <p:nvPr/>
        </p:nvSpPr>
        <p:spPr bwMode="auto">
          <a:xfrm>
            <a:off x="7086600" y="4724400"/>
            <a:ext cx="609600" cy="152400"/>
          </a:xfrm>
          <a:prstGeom prst="line">
            <a:avLst/>
          </a:prstGeom>
          <a:noFill/>
          <a:ln w="12700">
            <a:solidFill>
              <a:schemeClr val="tx1"/>
            </a:solidFill>
            <a:round/>
            <a:headEnd type="triangle" w="med" len="me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6332" name="Text Box 12"/>
          <p:cNvSpPr txBox="1">
            <a:spLocks noChangeArrowheads="1"/>
          </p:cNvSpPr>
          <p:nvPr/>
        </p:nvSpPr>
        <p:spPr bwMode="auto">
          <a:xfrm>
            <a:off x="7696200" y="4724400"/>
            <a:ext cx="1066800" cy="336550"/>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sz="1600" kern="1200">
                <a:solidFill>
                  <a:srgbClr val="000000"/>
                </a:solidFill>
                <a:latin typeface="Times New Roman" pitchFamily="18" charset="0"/>
                <a:ea typeface="+mn-ea"/>
                <a:cs typeface="+mn-cs"/>
              </a:rPr>
              <a:t>Alternate</a:t>
            </a:r>
          </a:p>
        </p:txBody>
      </p:sp>
      <p:sp>
        <p:nvSpPr>
          <p:cNvPr id="2" name="Isosceles Triangle 1"/>
          <p:cNvSpPr/>
          <p:nvPr/>
        </p:nvSpPr>
        <p:spPr bwMode="auto">
          <a:xfrm>
            <a:off x="1056135" y="1546226"/>
            <a:ext cx="2324227" cy="1292225"/>
          </a:xfrm>
          <a:prstGeom prst="triangl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3" name="Arc 2"/>
          <p:cNvSpPr/>
          <p:nvPr/>
        </p:nvSpPr>
        <p:spPr bwMode="auto">
          <a:xfrm>
            <a:off x="2933700" y="2444750"/>
            <a:ext cx="914400" cy="841375"/>
          </a:xfrm>
          <a:prstGeom prst="arc">
            <a:avLst>
              <a:gd name="adj1" fmla="val 10978659"/>
              <a:gd name="adj2" fmla="val 13739832"/>
            </a:avLst>
          </a:prstGeom>
          <a:no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16" name="Text Box 10"/>
          <p:cNvSpPr txBox="1">
            <a:spLocks noChangeArrowheads="1"/>
          </p:cNvSpPr>
          <p:nvPr/>
        </p:nvSpPr>
        <p:spPr bwMode="auto">
          <a:xfrm>
            <a:off x="3113662" y="2227262"/>
            <a:ext cx="533400" cy="396875"/>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sz="2000" dirty="0" smtClean="0">
                <a:solidFill>
                  <a:srgbClr val="000000"/>
                </a:solidFill>
                <a:latin typeface="Times New Roman" pitchFamily="18" charset="0"/>
              </a:rPr>
              <a:t>30</a:t>
            </a:r>
            <a:r>
              <a:rPr lang="en-US" sz="2000" b="1" kern="1200" dirty="0" smtClean="0">
                <a:solidFill>
                  <a:srgbClr val="000000"/>
                </a:solidFill>
                <a:latin typeface="Times New Roman" pitchFamily="18" charset="0"/>
                <a:ea typeface="+mn-ea"/>
                <a:cs typeface="Times New Roman" pitchFamily="18" charset="0"/>
              </a:rPr>
              <a:t>º</a:t>
            </a:r>
            <a:endParaRPr lang="en-US" sz="2000" b="1" kern="1200" dirty="0">
              <a:solidFill>
                <a:srgbClr val="000000"/>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657394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847" name="Rectangle 55"/>
          <p:cNvSpPr>
            <a:spLocks noGrp="1" noChangeArrowheads="1"/>
          </p:cNvSpPr>
          <p:nvPr>
            <p:ph type="title"/>
          </p:nvPr>
        </p:nvSpPr>
        <p:spPr bwMode="auto">
          <a:xfrm>
            <a:off x="685800" y="-1524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b="0">
                <a:solidFill>
                  <a:schemeClr val="tx2"/>
                </a:solidFill>
              </a:rPr>
              <a:t>“Times” and “By” Symbol:   X</a:t>
            </a:r>
          </a:p>
        </p:txBody>
      </p:sp>
      <p:sp>
        <p:nvSpPr>
          <p:cNvPr id="289848" name="Text Box 56"/>
          <p:cNvSpPr txBox="1">
            <a:spLocks noGrp="1" noChangeArrowheads="1"/>
          </p:cNvSpPr>
          <p:nvPr>
            <p:ph type="body" idx="1"/>
          </p:nvPr>
        </p:nvSpPr>
        <p:spPr bwMode="auto">
          <a:xfrm>
            <a:off x="4648200" y="1295400"/>
            <a:ext cx="4191000" cy="4562475"/>
          </a:xfrm>
          <a:noFill/>
          <a:ln>
            <a:miter lim="800000"/>
            <a:headEnd/>
            <a:tailEnd/>
          </a:ln>
        </p:spPr>
        <p:txBody>
          <a:bodyPr vert="horz" wrap="square" lIns="90488" tIns="44450" rIns="90488" bIns="44450" numCol="1" anchor="t" anchorCtr="0" compatLnSpc="1">
            <a:prstTxWarp prst="textNoShape">
              <a:avLst/>
            </a:prstTxWarp>
          </a:bodyPr>
          <a:lstStyle/>
          <a:p>
            <a:r>
              <a:rPr lang="en-US" sz="2000" b="0" dirty="0"/>
              <a:t>The X symbol can also be used to indicate the word “by”. For instance, when a slot that has a given width </a:t>
            </a:r>
            <a:r>
              <a:rPr lang="en-US" sz="2000" b="0" i="1" dirty="0"/>
              <a:t>by</a:t>
            </a:r>
            <a:r>
              <a:rPr lang="en-US" sz="2000" b="0" dirty="0"/>
              <a:t> a specified length, or a chamfer that has equal sides (.12 X .12).  </a:t>
            </a:r>
          </a:p>
          <a:p>
            <a:r>
              <a:rPr lang="en-US" sz="2000" b="0" dirty="0"/>
              <a:t>When used to imply the word ‘</a:t>
            </a:r>
            <a:r>
              <a:rPr lang="en-US" sz="2000" b="0" i="1" dirty="0"/>
              <a:t>by’,</a:t>
            </a:r>
            <a:r>
              <a:rPr lang="en-US" sz="2000" b="0" dirty="0"/>
              <a:t> </a:t>
            </a:r>
            <a:r>
              <a:rPr lang="en-US" sz="2000" b="0" i="1" dirty="0"/>
              <a:t>a space must precede and follow the X symbol</a:t>
            </a:r>
            <a:r>
              <a:rPr lang="en-US" sz="2000" b="0" dirty="0"/>
              <a:t>.</a:t>
            </a:r>
          </a:p>
          <a:p>
            <a:r>
              <a:rPr lang="en-US" sz="2000" b="0" dirty="0"/>
              <a:t>If the same feature is repeated on the drawing (such as 8 holes of the same diameter and in a specified pattern), the number of times the instruction applies is called out using the symbol X. </a:t>
            </a:r>
          </a:p>
        </p:txBody>
      </p:sp>
      <p:sp>
        <p:nvSpPr>
          <p:cNvPr id="289850" name="Line 58"/>
          <p:cNvSpPr>
            <a:spLocks noChangeShapeType="1"/>
          </p:cNvSpPr>
          <p:nvPr/>
        </p:nvSpPr>
        <p:spPr bwMode="auto">
          <a:xfrm flipV="1">
            <a:off x="1628775" y="4146550"/>
            <a:ext cx="696913" cy="696913"/>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1" name="Line 59"/>
          <p:cNvSpPr>
            <a:spLocks noChangeShapeType="1"/>
          </p:cNvSpPr>
          <p:nvPr/>
        </p:nvSpPr>
        <p:spPr bwMode="auto">
          <a:xfrm>
            <a:off x="2324100" y="4146550"/>
            <a:ext cx="16192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2" name="Text Box 60"/>
          <p:cNvSpPr txBox="1">
            <a:spLocks noChangeArrowheads="1"/>
          </p:cNvSpPr>
          <p:nvPr/>
        </p:nvSpPr>
        <p:spPr bwMode="auto">
          <a:xfrm>
            <a:off x="2416175" y="3965575"/>
            <a:ext cx="1185863" cy="581025"/>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.12 X 45º</a:t>
            </a:r>
          </a:p>
          <a:p>
            <a:pPr algn="l" rtl="0" eaLnBrk="0" fontAlgn="base" hangingPunct="0">
              <a:spcBef>
                <a:spcPct val="0"/>
              </a:spcBef>
              <a:spcAft>
                <a:spcPct val="0"/>
              </a:spcAft>
            </a:pPr>
            <a:r>
              <a:rPr lang="en-US" sz="1600" kern="1200">
                <a:solidFill>
                  <a:srgbClr val="000000"/>
                </a:solidFill>
                <a:latin typeface="Arial" charset="0"/>
                <a:ea typeface="+mn-ea"/>
                <a:cs typeface="+mn-cs"/>
              </a:rPr>
              <a:t>CHAMFER</a:t>
            </a:r>
          </a:p>
        </p:txBody>
      </p:sp>
      <p:sp>
        <p:nvSpPr>
          <p:cNvPr id="289853" name="Freeform 61"/>
          <p:cNvSpPr>
            <a:spLocks/>
          </p:cNvSpPr>
          <p:nvPr/>
        </p:nvSpPr>
        <p:spPr bwMode="auto">
          <a:xfrm>
            <a:off x="808038" y="4784725"/>
            <a:ext cx="1782762" cy="685800"/>
          </a:xfrm>
          <a:custGeom>
            <a:avLst/>
            <a:gdLst/>
            <a:ahLst/>
            <a:cxnLst>
              <a:cxn ang="0">
                <a:pos x="32" y="0"/>
              </a:cxn>
              <a:cxn ang="0">
                <a:pos x="486" y="0"/>
              </a:cxn>
              <a:cxn ang="0">
                <a:pos x="574" y="88"/>
              </a:cxn>
              <a:cxn ang="0">
                <a:pos x="574" y="308"/>
              </a:cxn>
              <a:cxn ang="0">
                <a:pos x="1123" y="308"/>
              </a:cxn>
              <a:cxn ang="0">
                <a:pos x="1123" y="432"/>
              </a:cxn>
              <a:cxn ang="0">
                <a:pos x="40" y="432"/>
              </a:cxn>
              <a:cxn ang="0">
                <a:pos x="47" y="257"/>
              </a:cxn>
              <a:cxn ang="0">
                <a:pos x="25" y="249"/>
              </a:cxn>
              <a:cxn ang="0">
                <a:pos x="40" y="117"/>
              </a:cxn>
              <a:cxn ang="0">
                <a:pos x="32" y="0"/>
              </a:cxn>
            </a:cxnLst>
            <a:rect l="0" t="0" r="r" b="b"/>
            <a:pathLst>
              <a:path w="1123" h="432">
                <a:moveTo>
                  <a:pt x="32" y="0"/>
                </a:moveTo>
                <a:lnTo>
                  <a:pt x="486" y="0"/>
                </a:lnTo>
                <a:lnTo>
                  <a:pt x="574" y="88"/>
                </a:lnTo>
                <a:lnTo>
                  <a:pt x="574" y="308"/>
                </a:lnTo>
                <a:lnTo>
                  <a:pt x="1123" y="308"/>
                </a:lnTo>
                <a:lnTo>
                  <a:pt x="1123" y="432"/>
                </a:lnTo>
                <a:lnTo>
                  <a:pt x="40" y="432"/>
                </a:lnTo>
                <a:cubicBezTo>
                  <a:pt x="42" y="401"/>
                  <a:pt x="68" y="293"/>
                  <a:pt x="47" y="257"/>
                </a:cubicBezTo>
                <a:cubicBezTo>
                  <a:pt x="43" y="250"/>
                  <a:pt x="32" y="252"/>
                  <a:pt x="25" y="249"/>
                </a:cubicBezTo>
                <a:cubicBezTo>
                  <a:pt x="0" y="210"/>
                  <a:pt x="15" y="154"/>
                  <a:pt x="40" y="117"/>
                </a:cubicBezTo>
                <a:cubicBezTo>
                  <a:pt x="49" y="72"/>
                  <a:pt x="38" y="48"/>
                  <a:pt x="32" y="0"/>
                </a:cubicBezTo>
                <a:close/>
              </a:path>
            </a:pathLst>
          </a:custGeom>
          <a:noFill/>
          <a:ln w="19050" cap="flat" cmpd="sng">
            <a:solidFill>
              <a:schemeClr val="tx1"/>
            </a:solidFill>
            <a:prstDash val="solid"/>
            <a:round/>
            <a:headEnd type="none" w="med" len="med"/>
            <a:tailEnd type="non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4" name="Line 62"/>
          <p:cNvSpPr>
            <a:spLocks noChangeShapeType="1"/>
          </p:cNvSpPr>
          <p:nvPr/>
        </p:nvSpPr>
        <p:spPr bwMode="auto">
          <a:xfrm>
            <a:off x="1149350" y="4552950"/>
            <a:ext cx="0" cy="45243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5" name="Line 63"/>
          <p:cNvSpPr>
            <a:spLocks noChangeShapeType="1"/>
          </p:cNvSpPr>
          <p:nvPr/>
        </p:nvSpPr>
        <p:spPr bwMode="auto">
          <a:xfrm>
            <a:off x="1149350" y="5075238"/>
            <a:ext cx="0" cy="5873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6" name="Line 64"/>
          <p:cNvSpPr>
            <a:spLocks noChangeShapeType="1"/>
          </p:cNvSpPr>
          <p:nvPr/>
        </p:nvSpPr>
        <p:spPr bwMode="auto">
          <a:xfrm>
            <a:off x="1149350" y="5203825"/>
            <a:ext cx="0" cy="52228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7" name="Line 65"/>
          <p:cNvSpPr>
            <a:spLocks noChangeShapeType="1"/>
          </p:cNvSpPr>
          <p:nvPr/>
        </p:nvSpPr>
        <p:spPr bwMode="auto">
          <a:xfrm>
            <a:off x="1439863" y="4784725"/>
            <a:ext cx="0" cy="685800"/>
          </a:xfrm>
          <a:prstGeom prst="line">
            <a:avLst/>
          </a:prstGeom>
          <a:noFill/>
          <a:ln w="6350">
            <a:solidFill>
              <a:schemeClr val="tx1"/>
            </a:solidFill>
            <a:prstDash val="lgDash"/>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8" name="Line 66"/>
          <p:cNvSpPr>
            <a:spLocks noChangeShapeType="1"/>
          </p:cNvSpPr>
          <p:nvPr/>
        </p:nvSpPr>
        <p:spPr bwMode="auto">
          <a:xfrm flipH="1">
            <a:off x="884238" y="4919663"/>
            <a:ext cx="828675"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59" name="Rectangle 67"/>
          <p:cNvSpPr>
            <a:spLocks noChangeArrowheads="1"/>
          </p:cNvSpPr>
          <p:nvPr/>
        </p:nvSpPr>
        <p:spPr bwMode="auto">
          <a:xfrm>
            <a:off x="2101850" y="5810250"/>
            <a:ext cx="1139825" cy="895350"/>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0" name="Line 68"/>
          <p:cNvSpPr>
            <a:spLocks noChangeAspect="1" noChangeShapeType="1"/>
          </p:cNvSpPr>
          <p:nvPr/>
        </p:nvSpPr>
        <p:spPr bwMode="auto">
          <a:xfrm rot="-5400000">
            <a:off x="2438400" y="6122988"/>
            <a:ext cx="0" cy="2921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1" name="Line 69"/>
          <p:cNvSpPr>
            <a:spLocks noChangeAspect="1" noChangeShapeType="1"/>
          </p:cNvSpPr>
          <p:nvPr/>
        </p:nvSpPr>
        <p:spPr bwMode="auto">
          <a:xfrm rot="-5400000">
            <a:off x="2685257" y="6228556"/>
            <a:ext cx="0" cy="8096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2" name="Line 70"/>
          <p:cNvSpPr>
            <a:spLocks noChangeAspect="1" noChangeShapeType="1"/>
          </p:cNvSpPr>
          <p:nvPr/>
        </p:nvSpPr>
        <p:spPr bwMode="auto">
          <a:xfrm rot="-5400000">
            <a:off x="2923382" y="6131719"/>
            <a:ext cx="0" cy="27463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3" name="Line 71"/>
          <p:cNvSpPr>
            <a:spLocks noChangeAspect="1" noChangeShapeType="1"/>
          </p:cNvSpPr>
          <p:nvPr/>
        </p:nvSpPr>
        <p:spPr bwMode="auto">
          <a:xfrm>
            <a:off x="2689225" y="5919788"/>
            <a:ext cx="0" cy="2540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4" name="Line 72"/>
          <p:cNvSpPr>
            <a:spLocks noChangeAspect="1" noChangeShapeType="1"/>
          </p:cNvSpPr>
          <p:nvPr/>
        </p:nvSpPr>
        <p:spPr bwMode="auto">
          <a:xfrm>
            <a:off x="2689225" y="6232525"/>
            <a:ext cx="0" cy="8096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5" name="Line 73"/>
          <p:cNvSpPr>
            <a:spLocks noChangeAspect="1" noChangeShapeType="1"/>
          </p:cNvSpPr>
          <p:nvPr/>
        </p:nvSpPr>
        <p:spPr bwMode="auto">
          <a:xfrm>
            <a:off x="2689225" y="6361113"/>
            <a:ext cx="0" cy="2984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6" name="Oval 74"/>
          <p:cNvSpPr>
            <a:spLocks noChangeAspect="1" noChangeArrowheads="1"/>
          </p:cNvSpPr>
          <p:nvPr/>
        </p:nvSpPr>
        <p:spPr bwMode="auto">
          <a:xfrm>
            <a:off x="2546350" y="6126163"/>
            <a:ext cx="282575" cy="280987"/>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7" name="Oval 75"/>
          <p:cNvSpPr>
            <a:spLocks noChangeAspect="1" noChangeArrowheads="1"/>
          </p:cNvSpPr>
          <p:nvPr/>
        </p:nvSpPr>
        <p:spPr bwMode="auto">
          <a:xfrm>
            <a:off x="2455863" y="6038850"/>
            <a:ext cx="457200" cy="457200"/>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8" name="Line 76"/>
          <p:cNvSpPr>
            <a:spLocks noChangeShapeType="1"/>
          </p:cNvSpPr>
          <p:nvPr/>
        </p:nvSpPr>
        <p:spPr bwMode="auto">
          <a:xfrm flipV="1">
            <a:off x="2844800" y="5578475"/>
            <a:ext cx="534988" cy="534988"/>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69" name="Line 77"/>
          <p:cNvSpPr>
            <a:spLocks noChangeShapeType="1"/>
          </p:cNvSpPr>
          <p:nvPr/>
        </p:nvSpPr>
        <p:spPr bwMode="auto">
          <a:xfrm>
            <a:off x="3379788" y="5578475"/>
            <a:ext cx="18573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70" name="Text Box 78"/>
          <p:cNvSpPr txBox="1">
            <a:spLocks noChangeArrowheads="1"/>
          </p:cNvSpPr>
          <p:nvPr/>
        </p:nvSpPr>
        <p:spPr bwMode="auto">
          <a:xfrm>
            <a:off x="3590925" y="5445125"/>
            <a:ext cx="184150" cy="336550"/>
          </a:xfrm>
          <a:prstGeom prst="rect">
            <a:avLst/>
          </a:prstGeom>
          <a:noFill/>
          <a:ln w="9525">
            <a:noFill/>
            <a:miter lim="800000"/>
            <a:headEnd/>
            <a:tailEnd/>
          </a:ln>
          <a:effectLst/>
        </p:spPr>
        <p:txBody>
          <a:bodyPr wrap="none" anchor="ctr">
            <a:spAutoFit/>
          </a:bodyPr>
          <a:lstStyle/>
          <a:p>
            <a:pPr algn="ctr" rtl="0" eaLnBrk="0" fontAlgn="base" hangingPunct="0">
              <a:spcBef>
                <a:spcPct val="0"/>
              </a:spcBef>
              <a:spcAft>
                <a:spcPct val="0"/>
              </a:spcAft>
            </a:pPr>
            <a:endParaRPr lang="en-US" sz="1600" kern="1200">
              <a:solidFill>
                <a:srgbClr val="000000"/>
              </a:solidFill>
              <a:latin typeface="Arial" charset="0"/>
              <a:ea typeface="+mn-ea"/>
              <a:cs typeface="+mn-cs"/>
            </a:endParaRPr>
          </a:p>
        </p:txBody>
      </p:sp>
      <p:sp>
        <p:nvSpPr>
          <p:cNvPr id="289871" name="Oval 79"/>
          <p:cNvSpPr>
            <a:spLocks noChangeArrowheads="1"/>
          </p:cNvSpPr>
          <p:nvPr/>
        </p:nvSpPr>
        <p:spPr bwMode="auto">
          <a:xfrm>
            <a:off x="3636963" y="5521325"/>
            <a:ext cx="139700" cy="139700"/>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72" name="Line 80"/>
          <p:cNvSpPr>
            <a:spLocks noChangeShapeType="1"/>
          </p:cNvSpPr>
          <p:nvPr/>
        </p:nvSpPr>
        <p:spPr bwMode="auto">
          <a:xfrm flipH="1">
            <a:off x="3646488" y="5494338"/>
            <a:ext cx="114300" cy="1968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73" name="Text Box 81"/>
          <p:cNvSpPr txBox="1">
            <a:spLocks noChangeArrowheads="1"/>
          </p:cNvSpPr>
          <p:nvPr/>
        </p:nvSpPr>
        <p:spPr bwMode="auto">
          <a:xfrm>
            <a:off x="3757613" y="5427663"/>
            <a:ext cx="1414462" cy="581025"/>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.375</a:t>
            </a:r>
          </a:p>
          <a:p>
            <a:pPr algn="l" rtl="0" eaLnBrk="0" fontAlgn="base" hangingPunct="0">
              <a:spcBef>
                <a:spcPct val="0"/>
              </a:spcBef>
              <a:spcAft>
                <a:spcPct val="0"/>
              </a:spcAft>
            </a:pPr>
            <a:r>
              <a:rPr lang="en-US" sz="1600" kern="1200">
                <a:solidFill>
                  <a:srgbClr val="000000"/>
                </a:solidFill>
                <a:latin typeface="Arial" charset="0"/>
                <a:ea typeface="+mn-ea"/>
                <a:cs typeface="+mn-cs"/>
              </a:rPr>
              <a:t>     .562 X 82º</a:t>
            </a:r>
          </a:p>
        </p:txBody>
      </p:sp>
      <p:sp>
        <p:nvSpPr>
          <p:cNvPr id="289874" name="Oval 82"/>
          <p:cNvSpPr>
            <a:spLocks noChangeArrowheads="1"/>
          </p:cNvSpPr>
          <p:nvPr/>
        </p:nvSpPr>
        <p:spPr bwMode="auto">
          <a:xfrm>
            <a:off x="3963988" y="5780088"/>
            <a:ext cx="139700" cy="139700"/>
          </a:xfrm>
          <a:prstGeom prst="ellips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75" name="Line 83"/>
          <p:cNvSpPr>
            <a:spLocks noChangeShapeType="1"/>
          </p:cNvSpPr>
          <p:nvPr/>
        </p:nvSpPr>
        <p:spPr bwMode="auto">
          <a:xfrm flipH="1">
            <a:off x="3973513" y="5753100"/>
            <a:ext cx="114300" cy="1968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86"/>
          <p:cNvGrpSpPr>
            <a:grpSpLocks/>
          </p:cNvGrpSpPr>
          <p:nvPr/>
        </p:nvGrpSpPr>
        <p:grpSpPr bwMode="auto">
          <a:xfrm>
            <a:off x="2695575" y="3819525"/>
            <a:ext cx="2171700" cy="2314575"/>
            <a:chOff x="1698" y="1854"/>
            <a:chExt cx="1368" cy="1458"/>
          </a:xfrm>
        </p:grpSpPr>
        <p:grpSp>
          <p:nvGrpSpPr>
            <p:cNvPr id="3" name="Group 87"/>
            <p:cNvGrpSpPr>
              <a:grpSpLocks/>
            </p:cNvGrpSpPr>
            <p:nvPr/>
          </p:nvGrpSpPr>
          <p:grpSpPr bwMode="auto">
            <a:xfrm>
              <a:off x="1698" y="1854"/>
              <a:ext cx="273" cy="138"/>
              <a:chOff x="1698" y="2207"/>
              <a:chExt cx="273" cy="138"/>
            </a:xfrm>
          </p:grpSpPr>
          <p:sp>
            <p:nvSpPr>
              <p:cNvPr id="289880" name="AutoShape 88"/>
              <p:cNvSpPr>
                <a:spLocks noChangeArrowheads="1"/>
              </p:cNvSpPr>
              <p:nvPr/>
            </p:nvSpPr>
            <p:spPr bwMode="auto">
              <a:xfrm flipV="1">
                <a:off x="1698" y="2207"/>
                <a:ext cx="133" cy="138"/>
              </a:xfrm>
              <a:prstGeom prst="upArrow">
                <a:avLst>
                  <a:gd name="adj1" fmla="val 51352"/>
                  <a:gd name="adj2" fmla="val 44468"/>
                </a:avLst>
              </a:prstGeom>
              <a:solidFill>
                <a:srgbClr val="FC0128"/>
              </a:solidFill>
              <a:ln w="952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81" name="AutoShape 89"/>
              <p:cNvSpPr>
                <a:spLocks noChangeArrowheads="1"/>
              </p:cNvSpPr>
              <p:nvPr/>
            </p:nvSpPr>
            <p:spPr bwMode="auto">
              <a:xfrm flipV="1">
                <a:off x="1838" y="2207"/>
                <a:ext cx="133" cy="138"/>
              </a:xfrm>
              <a:prstGeom prst="upArrow">
                <a:avLst>
                  <a:gd name="adj1" fmla="val 51352"/>
                  <a:gd name="adj2" fmla="val 44468"/>
                </a:avLst>
              </a:prstGeom>
              <a:solidFill>
                <a:srgbClr val="FC0128"/>
              </a:solidFill>
              <a:ln w="952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4" name="Group 90"/>
            <p:cNvGrpSpPr>
              <a:grpSpLocks/>
            </p:cNvGrpSpPr>
            <p:nvPr/>
          </p:nvGrpSpPr>
          <p:grpSpPr bwMode="auto">
            <a:xfrm>
              <a:off x="2799" y="3174"/>
              <a:ext cx="267" cy="138"/>
              <a:chOff x="2799" y="3527"/>
              <a:chExt cx="267" cy="138"/>
            </a:xfrm>
          </p:grpSpPr>
          <p:sp>
            <p:nvSpPr>
              <p:cNvPr id="289883" name="AutoShape 91"/>
              <p:cNvSpPr>
                <a:spLocks noChangeArrowheads="1"/>
              </p:cNvSpPr>
              <p:nvPr/>
            </p:nvSpPr>
            <p:spPr bwMode="auto">
              <a:xfrm>
                <a:off x="2799" y="3527"/>
                <a:ext cx="133" cy="138"/>
              </a:xfrm>
              <a:prstGeom prst="upArrow">
                <a:avLst>
                  <a:gd name="adj1" fmla="val 51352"/>
                  <a:gd name="adj2" fmla="val 44468"/>
                </a:avLst>
              </a:prstGeom>
              <a:solidFill>
                <a:srgbClr val="FC0128"/>
              </a:solidFill>
              <a:ln w="952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84" name="AutoShape 92"/>
              <p:cNvSpPr>
                <a:spLocks noChangeArrowheads="1"/>
              </p:cNvSpPr>
              <p:nvPr/>
            </p:nvSpPr>
            <p:spPr bwMode="auto">
              <a:xfrm>
                <a:off x="2933" y="3527"/>
                <a:ext cx="133" cy="138"/>
              </a:xfrm>
              <a:prstGeom prst="upArrow">
                <a:avLst>
                  <a:gd name="adj1" fmla="val 51352"/>
                  <a:gd name="adj2" fmla="val 44468"/>
                </a:avLst>
              </a:prstGeom>
              <a:solidFill>
                <a:srgbClr val="FC0128"/>
              </a:solidFill>
              <a:ln w="952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89885" name="Text Box 93"/>
          <p:cNvSpPr txBox="1">
            <a:spLocks noChangeArrowheads="1"/>
          </p:cNvSpPr>
          <p:nvPr/>
        </p:nvSpPr>
        <p:spPr bwMode="auto">
          <a:xfrm>
            <a:off x="3467100" y="5695950"/>
            <a:ext cx="762000" cy="304800"/>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sz="1400" kern="1200">
                <a:solidFill>
                  <a:srgbClr val="000000"/>
                </a:solidFill>
                <a:latin typeface="Times" pitchFamily="18" charset="0"/>
                <a:ea typeface="+mn-ea"/>
                <a:cs typeface="+mn-cs"/>
              </a:rPr>
              <a:t>CSK</a:t>
            </a:r>
          </a:p>
        </p:txBody>
      </p:sp>
      <p:grpSp>
        <p:nvGrpSpPr>
          <p:cNvPr id="5" name="Group 94"/>
          <p:cNvGrpSpPr>
            <a:grpSpLocks/>
          </p:cNvGrpSpPr>
          <p:nvPr/>
        </p:nvGrpSpPr>
        <p:grpSpPr bwMode="auto">
          <a:xfrm>
            <a:off x="500063" y="914400"/>
            <a:ext cx="3081337" cy="2697163"/>
            <a:chOff x="672" y="2217"/>
            <a:chExt cx="1941" cy="1699"/>
          </a:xfrm>
        </p:grpSpPr>
        <p:sp>
          <p:nvSpPr>
            <p:cNvPr id="289887" name="Arc 95"/>
            <p:cNvSpPr>
              <a:spLocks noChangeAspect="1"/>
            </p:cNvSpPr>
            <p:nvPr/>
          </p:nvSpPr>
          <p:spPr bwMode="auto">
            <a:xfrm>
              <a:off x="775" y="2555"/>
              <a:ext cx="1341" cy="1289"/>
            </a:xfrm>
            <a:custGeom>
              <a:avLst/>
              <a:gdLst>
                <a:gd name="G0" fmla="+- 3569 0 0"/>
                <a:gd name="G1" fmla="+- 21600 0 0"/>
                <a:gd name="G2" fmla="+- 21600 0 0"/>
                <a:gd name="T0" fmla="*/ 0 w 25169"/>
                <a:gd name="T1" fmla="*/ 297 h 24177"/>
                <a:gd name="T2" fmla="*/ 25015 w 25169"/>
                <a:gd name="T3" fmla="*/ 24177 h 24177"/>
                <a:gd name="T4" fmla="*/ 3569 w 25169"/>
                <a:gd name="T5" fmla="*/ 21600 h 24177"/>
              </a:gdLst>
              <a:ahLst/>
              <a:cxnLst>
                <a:cxn ang="0">
                  <a:pos x="T0" y="T1"/>
                </a:cxn>
                <a:cxn ang="0">
                  <a:pos x="T2" y="T3"/>
                </a:cxn>
                <a:cxn ang="0">
                  <a:pos x="T4" y="T5"/>
                </a:cxn>
              </a:cxnLst>
              <a:rect l="0" t="0" r="r" b="b"/>
              <a:pathLst>
                <a:path w="25169" h="24177" fill="none" extrusionOk="0">
                  <a:moveTo>
                    <a:pt x="-1" y="296"/>
                  </a:moveTo>
                  <a:cubicBezTo>
                    <a:pt x="1179" y="99"/>
                    <a:pt x="2373" y="-1"/>
                    <a:pt x="3569" y="0"/>
                  </a:cubicBezTo>
                  <a:cubicBezTo>
                    <a:pt x="15498" y="0"/>
                    <a:pt x="25169" y="9670"/>
                    <a:pt x="25169" y="21600"/>
                  </a:cubicBezTo>
                  <a:cubicBezTo>
                    <a:pt x="25169" y="22461"/>
                    <a:pt x="25117" y="23321"/>
                    <a:pt x="25014" y="24176"/>
                  </a:cubicBezTo>
                </a:path>
                <a:path w="25169" h="24177" stroke="0" extrusionOk="0">
                  <a:moveTo>
                    <a:pt x="-1" y="296"/>
                  </a:moveTo>
                  <a:cubicBezTo>
                    <a:pt x="1179" y="99"/>
                    <a:pt x="2373" y="-1"/>
                    <a:pt x="3569" y="0"/>
                  </a:cubicBezTo>
                  <a:cubicBezTo>
                    <a:pt x="15498" y="0"/>
                    <a:pt x="25169" y="9670"/>
                    <a:pt x="25169" y="21600"/>
                  </a:cubicBezTo>
                  <a:cubicBezTo>
                    <a:pt x="25169" y="22461"/>
                    <a:pt x="25117" y="23321"/>
                    <a:pt x="25014" y="24176"/>
                  </a:cubicBezTo>
                  <a:lnTo>
                    <a:pt x="3569"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88" name="Arc 96"/>
            <p:cNvSpPr>
              <a:spLocks noChangeAspect="1"/>
            </p:cNvSpPr>
            <p:nvPr/>
          </p:nvSpPr>
          <p:spPr bwMode="auto">
            <a:xfrm>
              <a:off x="706" y="2813"/>
              <a:ext cx="1145" cy="1103"/>
            </a:xfrm>
            <a:custGeom>
              <a:avLst/>
              <a:gdLst>
                <a:gd name="G0" fmla="+- 6122 0 0"/>
                <a:gd name="G1" fmla="+- 21600 0 0"/>
                <a:gd name="G2" fmla="+- 21600 0 0"/>
                <a:gd name="T0" fmla="*/ 0 w 27722"/>
                <a:gd name="T1" fmla="*/ 886 h 26692"/>
                <a:gd name="T2" fmla="*/ 27113 w 27722"/>
                <a:gd name="T3" fmla="*/ 26692 h 26692"/>
                <a:gd name="T4" fmla="*/ 6122 w 27722"/>
                <a:gd name="T5" fmla="*/ 21600 h 26692"/>
              </a:gdLst>
              <a:ahLst/>
              <a:cxnLst>
                <a:cxn ang="0">
                  <a:pos x="T0" y="T1"/>
                </a:cxn>
                <a:cxn ang="0">
                  <a:pos x="T2" y="T3"/>
                </a:cxn>
                <a:cxn ang="0">
                  <a:pos x="T4" y="T5"/>
                </a:cxn>
              </a:cxnLst>
              <a:rect l="0" t="0" r="r" b="b"/>
              <a:pathLst>
                <a:path w="27722" h="26692" fill="none" extrusionOk="0">
                  <a:moveTo>
                    <a:pt x="-1" y="885"/>
                  </a:moveTo>
                  <a:cubicBezTo>
                    <a:pt x="1987" y="298"/>
                    <a:pt x="4049" y="-1"/>
                    <a:pt x="6122" y="0"/>
                  </a:cubicBezTo>
                  <a:cubicBezTo>
                    <a:pt x="18051" y="0"/>
                    <a:pt x="27722" y="9670"/>
                    <a:pt x="27722" y="21600"/>
                  </a:cubicBezTo>
                  <a:cubicBezTo>
                    <a:pt x="27722" y="23315"/>
                    <a:pt x="27517" y="25024"/>
                    <a:pt x="27113" y="26692"/>
                  </a:cubicBezTo>
                </a:path>
                <a:path w="27722" h="26692" stroke="0" extrusionOk="0">
                  <a:moveTo>
                    <a:pt x="-1" y="885"/>
                  </a:moveTo>
                  <a:cubicBezTo>
                    <a:pt x="1987" y="298"/>
                    <a:pt x="4049" y="-1"/>
                    <a:pt x="6122" y="0"/>
                  </a:cubicBezTo>
                  <a:cubicBezTo>
                    <a:pt x="18051" y="0"/>
                    <a:pt x="27722" y="9670"/>
                    <a:pt x="27722" y="21600"/>
                  </a:cubicBezTo>
                  <a:cubicBezTo>
                    <a:pt x="27722" y="23315"/>
                    <a:pt x="27517" y="25024"/>
                    <a:pt x="27113" y="26692"/>
                  </a:cubicBezTo>
                  <a:lnTo>
                    <a:pt x="6122" y="21600"/>
                  </a:lnTo>
                  <a:close/>
                </a:path>
              </a:pathLst>
            </a:custGeom>
            <a:noFill/>
            <a:ln w="6350">
              <a:solidFill>
                <a:schemeClr val="tx1"/>
              </a:solidFill>
              <a:prstDash val="lgDashDot"/>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89" name="Arc 97"/>
            <p:cNvSpPr>
              <a:spLocks noChangeAspect="1"/>
            </p:cNvSpPr>
            <p:nvPr/>
          </p:nvSpPr>
          <p:spPr bwMode="auto">
            <a:xfrm>
              <a:off x="874" y="3260"/>
              <a:ext cx="536" cy="523"/>
            </a:xfrm>
            <a:custGeom>
              <a:avLst/>
              <a:gdLst>
                <a:gd name="G0" fmla="+- 4336 0 0"/>
                <a:gd name="G1" fmla="+- 21600 0 0"/>
                <a:gd name="G2" fmla="+- 21600 0 0"/>
                <a:gd name="T0" fmla="*/ 0 w 25936"/>
                <a:gd name="T1" fmla="*/ 440 h 25304"/>
                <a:gd name="T2" fmla="*/ 25616 w 25936"/>
                <a:gd name="T3" fmla="*/ 25304 h 25304"/>
                <a:gd name="T4" fmla="*/ 4336 w 25936"/>
                <a:gd name="T5" fmla="*/ 21600 h 25304"/>
              </a:gdLst>
              <a:ahLst/>
              <a:cxnLst>
                <a:cxn ang="0">
                  <a:pos x="T0" y="T1"/>
                </a:cxn>
                <a:cxn ang="0">
                  <a:pos x="T2" y="T3"/>
                </a:cxn>
                <a:cxn ang="0">
                  <a:pos x="T4" y="T5"/>
                </a:cxn>
              </a:cxnLst>
              <a:rect l="0" t="0" r="r" b="b"/>
              <a:pathLst>
                <a:path w="25936" h="25304" fill="none" extrusionOk="0">
                  <a:moveTo>
                    <a:pt x="-1" y="439"/>
                  </a:moveTo>
                  <a:cubicBezTo>
                    <a:pt x="1426" y="147"/>
                    <a:pt x="2879" y="-1"/>
                    <a:pt x="4336" y="0"/>
                  </a:cubicBezTo>
                  <a:cubicBezTo>
                    <a:pt x="16265" y="0"/>
                    <a:pt x="25936" y="9670"/>
                    <a:pt x="25936" y="21600"/>
                  </a:cubicBezTo>
                  <a:cubicBezTo>
                    <a:pt x="25936" y="22841"/>
                    <a:pt x="25828" y="24080"/>
                    <a:pt x="25616" y="25304"/>
                  </a:cubicBezTo>
                </a:path>
                <a:path w="25936" h="25304" stroke="0" extrusionOk="0">
                  <a:moveTo>
                    <a:pt x="-1" y="439"/>
                  </a:moveTo>
                  <a:cubicBezTo>
                    <a:pt x="1426" y="147"/>
                    <a:pt x="2879" y="-1"/>
                    <a:pt x="4336" y="0"/>
                  </a:cubicBezTo>
                  <a:cubicBezTo>
                    <a:pt x="16265" y="0"/>
                    <a:pt x="25936" y="9670"/>
                    <a:pt x="25936" y="21600"/>
                  </a:cubicBezTo>
                  <a:cubicBezTo>
                    <a:pt x="25936" y="22841"/>
                    <a:pt x="25828" y="24080"/>
                    <a:pt x="25616" y="25304"/>
                  </a:cubicBezTo>
                  <a:lnTo>
                    <a:pt x="4336"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0" name="Arc 98"/>
            <p:cNvSpPr>
              <a:spLocks noChangeAspect="1"/>
            </p:cNvSpPr>
            <p:nvPr/>
          </p:nvSpPr>
          <p:spPr bwMode="auto">
            <a:xfrm>
              <a:off x="925" y="3486"/>
              <a:ext cx="265" cy="277"/>
            </a:xfrm>
            <a:custGeom>
              <a:avLst/>
              <a:gdLst>
                <a:gd name="G0" fmla="+- 3219 0 0"/>
                <a:gd name="G1" fmla="+- 21600 0 0"/>
                <a:gd name="G2" fmla="+- 21600 0 0"/>
                <a:gd name="T0" fmla="*/ 0 w 24819"/>
                <a:gd name="T1" fmla="*/ 241 h 25908"/>
                <a:gd name="T2" fmla="*/ 24385 w 24819"/>
                <a:gd name="T3" fmla="*/ 25908 h 25908"/>
                <a:gd name="T4" fmla="*/ 3219 w 24819"/>
                <a:gd name="T5" fmla="*/ 21600 h 25908"/>
              </a:gdLst>
              <a:ahLst/>
              <a:cxnLst>
                <a:cxn ang="0">
                  <a:pos x="T0" y="T1"/>
                </a:cxn>
                <a:cxn ang="0">
                  <a:pos x="T2" y="T3"/>
                </a:cxn>
                <a:cxn ang="0">
                  <a:pos x="T4" y="T5"/>
                </a:cxn>
              </a:cxnLst>
              <a:rect l="0" t="0" r="r" b="b"/>
              <a:pathLst>
                <a:path w="24819" h="25908" fill="none" extrusionOk="0">
                  <a:moveTo>
                    <a:pt x="0" y="241"/>
                  </a:moveTo>
                  <a:cubicBezTo>
                    <a:pt x="1065" y="80"/>
                    <a:pt x="2141" y="-1"/>
                    <a:pt x="3219" y="0"/>
                  </a:cubicBezTo>
                  <a:cubicBezTo>
                    <a:pt x="15148" y="0"/>
                    <a:pt x="24819" y="9670"/>
                    <a:pt x="24819" y="21600"/>
                  </a:cubicBezTo>
                  <a:cubicBezTo>
                    <a:pt x="24819" y="23046"/>
                    <a:pt x="24673" y="24490"/>
                    <a:pt x="24385" y="25908"/>
                  </a:cubicBezTo>
                </a:path>
                <a:path w="24819" h="25908" stroke="0" extrusionOk="0">
                  <a:moveTo>
                    <a:pt x="0" y="241"/>
                  </a:moveTo>
                  <a:cubicBezTo>
                    <a:pt x="1065" y="80"/>
                    <a:pt x="2141" y="-1"/>
                    <a:pt x="3219" y="0"/>
                  </a:cubicBezTo>
                  <a:cubicBezTo>
                    <a:pt x="15148" y="0"/>
                    <a:pt x="24819" y="9670"/>
                    <a:pt x="24819" y="21600"/>
                  </a:cubicBezTo>
                  <a:cubicBezTo>
                    <a:pt x="24819" y="23046"/>
                    <a:pt x="24673" y="24490"/>
                    <a:pt x="24385" y="25908"/>
                  </a:cubicBezTo>
                  <a:lnTo>
                    <a:pt x="3219" y="21600"/>
                  </a:lnTo>
                  <a:close/>
                </a:path>
              </a:pathLst>
            </a:cu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1" name="Oval 99"/>
            <p:cNvSpPr>
              <a:spLocks noChangeAspect="1" noChangeArrowheads="1"/>
            </p:cNvSpPr>
            <p:nvPr/>
          </p:nvSpPr>
          <p:spPr bwMode="auto">
            <a:xfrm>
              <a:off x="900" y="2734"/>
              <a:ext cx="133" cy="144"/>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2" name="Line 100"/>
            <p:cNvSpPr>
              <a:spLocks noChangeAspect="1" noChangeShapeType="1"/>
            </p:cNvSpPr>
            <p:nvPr/>
          </p:nvSpPr>
          <p:spPr bwMode="auto">
            <a:xfrm flipH="1">
              <a:off x="1883" y="3700"/>
              <a:ext cx="286"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3" name="Line 101"/>
            <p:cNvSpPr>
              <a:spLocks noChangeAspect="1" noChangeShapeType="1"/>
            </p:cNvSpPr>
            <p:nvPr/>
          </p:nvSpPr>
          <p:spPr bwMode="auto">
            <a:xfrm flipH="1">
              <a:off x="1828" y="3700"/>
              <a:ext cx="2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4" name="Line 102"/>
            <p:cNvSpPr>
              <a:spLocks noChangeAspect="1" noChangeShapeType="1"/>
            </p:cNvSpPr>
            <p:nvPr/>
          </p:nvSpPr>
          <p:spPr bwMode="auto">
            <a:xfrm flipH="1">
              <a:off x="1030" y="3700"/>
              <a:ext cx="776"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5" name="Line 103"/>
            <p:cNvSpPr>
              <a:spLocks noChangeAspect="1" noChangeShapeType="1"/>
            </p:cNvSpPr>
            <p:nvPr/>
          </p:nvSpPr>
          <p:spPr bwMode="auto">
            <a:xfrm flipH="1">
              <a:off x="947" y="3700"/>
              <a:ext cx="4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6" name="Line 104"/>
            <p:cNvSpPr>
              <a:spLocks noChangeAspect="1" noChangeShapeType="1"/>
            </p:cNvSpPr>
            <p:nvPr/>
          </p:nvSpPr>
          <p:spPr bwMode="auto">
            <a:xfrm flipH="1">
              <a:off x="672" y="3700"/>
              <a:ext cx="23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7" name="Line 105"/>
            <p:cNvSpPr>
              <a:spLocks noChangeAspect="1" noChangeShapeType="1"/>
            </p:cNvSpPr>
            <p:nvPr/>
          </p:nvSpPr>
          <p:spPr bwMode="auto">
            <a:xfrm flipV="1">
              <a:off x="940" y="3102"/>
              <a:ext cx="622" cy="62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8" name="Line 106"/>
            <p:cNvSpPr>
              <a:spLocks noChangeAspect="1" noChangeShapeType="1"/>
            </p:cNvSpPr>
            <p:nvPr/>
          </p:nvSpPr>
          <p:spPr bwMode="auto">
            <a:xfrm flipV="1">
              <a:off x="1577" y="3059"/>
              <a:ext cx="32" cy="3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899" name="Line 107"/>
            <p:cNvSpPr>
              <a:spLocks noChangeAspect="1" noChangeShapeType="1"/>
            </p:cNvSpPr>
            <p:nvPr/>
          </p:nvSpPr>
          <p:spPr bwMode="auto">
            <a:xfrm flipV="1">
              <a:off x="1625" y="2801"/>
              <a:ext cx="242" cy="24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0" name="Oval 108"/>
            <p:cNvSpPr>
              <a:spLocks noChangeAspect="1" noChangeArrowheads="1"/>
            </p:cNvSpPr>
            <p:nvPr/>
          </p:nvSpPr>
          <p:spPr bwMode="auto">
            <a:xfrm>
              <a:off x="1518" y="3005"/>
              <a:ext cx="144" cy="144"/>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1" name="Oval 109"/>
            <p:cNvSpPr>
              <a:spLocks noChangeAspect="1" noChangeArrowheads="1"/>
            </p:cNvSpPr>
            <p:nvPr/>
          </p:nvSpPr>
          <p:spPr bwMode="auto">
            <a:xfrm>
              <a:off x="1772" y="3628"/>
              <a:ext cx="144" cy="144"/>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6" name="Group 110"/>
            <p:cNvGrpSpPr>
              <a:grpSpLocks/>
            </p:cNvGrpSpPr>
            <p:nvPr/>
          </p:nvGrpSpPr>
          <p:grpSpPr bwMode="auto">
            <a:xfrm>
              <a:off x="964" y="2400"/>
              <a:ext cx="0" cy="1460"/>
              <a:chOff x="964" y="2400"/>
              <a:chExt cx="0" cy="1460"/>
            </a:xfrm>
          </p:grpSpPr>
          <p:sp>
            <p:nvSpPr>
              <p:cNvPr id="289903" name="Line 111"/>
              <p:cNvSpPr>
                <a:spLocks noChangeAspect="1" noChangeShapeType="1"/>
              </p:cNvSpPr>
              <p:nvPr/>
            </p:nvSpPr>
            <p:spPr bwMode="auto">
              <a:xfrm>
                <a:off x="964" y="2400"/>
                <a:ext cx="0" cy="58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4" name="Line 112"/>
              <p:cNvSpPr>
                <a:spLocks noChangeAspect="1" noChangeShapeType="1"/>
              </p:cNvSpPr>
              <p:nvPr/>
            </p:nvSpPr>
            <p:spPr bwMode="auto">
              <a:xfrm>
                <a:off x="964" y="3111"/>
                <a:ext cx="0" cy="749"/>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5" name="Line 113"/>
              <p:cNvSpPr>
                <a:spLocks noChangeAspect="1" noChangeShapeType="1"/>
              </p:cNvSpPr>
              <p:nvPr/>
            </p:nvSpPr>
            <p:spPr bwMode="auto">
              <a:xfrm>
                <a:off x="964" y="3017"/>
                <a:ext cx="0" cy="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89906" name="Freeform 114"/>
            <p:cNvSpPr>
              <a:spLocks noChangeAspect="1"/>
            </p:cNvSpPr>
            <p:nvPr/>
          </p:nvSpPr>
          <p:spPr bwMode="auto">
            <a:xfrm>
              <a:off x="774" y="2566"/>
              <a:ext cx="152" cy="925"/>
            </a:xfrm>
            <a:custGeom>
              <a:avLst/>
              <a:gdLst/>
              <a:ahLst/>
              <a:cxnLst>
                <a:cxn ang="0">
                  <a:pos x="2" y="0"/>
                </a:cxn>
                <a:cxn ang="0">
                  <a:pos x="14" y="121"/>
                </a:cxn>
                <a:cxn ang="0">
                  <a:pos x="52" y="418"/>
                </a:cxn>
                <a:cxn ang="0">
                  <a:pos x="64" y="594"/>
                </a:cxn>
                <a:cxn ang="0">
                  <a:pos x="102" y="688"/>
                </a:cxn>
                <a:cxn ang="0">
                  <a:pos x="119" y="836"/>
                </a:cxn>
                <a:cxn ang="0">
                  <a:pos x="152" y="925"/>
                </a:cxn>
              </a:cxnLst>
              <a:rect l="0" t="0" r="r" b="b"/>
              <a:pathLst>
                <a:path w="152" h="925">
                  <a:moveTo>
                    <a:pt x="2" y="0"/>
                  </a:moveTo>
                  <a:cubicBezTo>
                    <a:pt x="5" y="41"/>
                    <a:pt x="11" y="80"/>
                    <a:pt x="14" y="121"/>
                  </a:cubicBezTo>
                  <a:cubicBezTo>
                    <a:pt x="19" y="224"/>
                    <a:pt x="0" y="327"/>
                    <a:pt x="52" y="418"/>
                  </a:cubicBezTo>
                  <a:cubicBezTo>
                    <a:pt x="67" y="497"/>
                    <a:pt x="54" y="422"/>
                    <a:pt x="64" y="594"/>
                  </a:cubicBezTo>
                  <a:cubicBezTo>
                    <a:pt x="67" y="651"/>
                    <a:pt x="57" y="665"/>
                    <a:pt x="102" y="688"/>
                  </a:cubicBezTo>
                  <a:cubicBezTo>
                    <a:pt x="116" y="746"/>
                    <a:pt x="112" y="752"/>
                    <a:pt x="119" y="836"/>
                  </a:cubicBezTo>
                  <a:cubicBezTo>
                    <a:pt x="122" y="872"/>
                    <a:pt x="145" y="907"/>
                    <a:pt x="152" y="925"/>
                  </a:cubicBezTo>
                </a:path>
              </a:pathLst>
            </a:custGeom>
            <a:noFill/>
            <a:ln w="19050" cap="flat" cmpd="sng">
              <a:solidFill>
                <a:schemeClr val="tx1"/>
              </a:solidFill>
              <a:prstDash val="solid"/>
              <a:round/>
              <a:headEnd type="none" w="med" len="med"/>
              <a:tailEnd type="non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7" name="Freeform 115"/>
            <p:cNvSpPr>
              <a:spLocks noChangeAspect="1"/>
            </p:cNvSpPr>
            <p:nvPr/>
          </p:nvSpPr>
          <p:spPr bwMode="auto">
            <a:xfrm>
              <a:off x="1184" y="3767"/>
              <a:ext cx="924" cy="96"/>
            </a:xfrm>
            <a:custGeom>
              <a:avLst/>
              <a:gdLst/>
              <a:ahLst/>
              <a:cxnLst>
                <a:cxn ang="0">
                  <a:pos x="0" y="0"/>
                </a:cxn>
                <a:cxn ang="0">
                  <a:pos x="44" y="15"/>
                </a:cxn>
                <a:cxn ang="0">
                  <a:pos x="196" y="12"/>
                </a:cxn>
                <a:cxn ang="0">
                  <a:pos x="264" y="38"/>
                </a:cxn>
                <a:cxn ang="0">
                  <a:pos x="369" y="43"/>
                </a:cxn>
                <a:cxn ang="0">
                  <a:pos x="589" y="76"/>
                </a:cxn>
                <a:cxn ang="0">
                  <a:pos x="804" y="71"/>
                </a:cxn>
                <a:cxn ang="0">
                  <a:pos x="924" y="72"/>
                </a:cxn>
              </a:cxnLst>
              <a:rect l="0" t="0" r="r" b="b"/>
              <a:pathLst>
                <a:path w="924" h="96">
                  <a:moveTo>
                    <a:pt x="0" y="0"/>
                  </a:moveTo>
                  <a:cubicBezTo>
                    <a:pt x="18" y="7"/>
                    <a:pt x="26" y="9"/>
                    <a:pt x="44" y="15"/>
                  </a:cubicBezTo>
                  <a:cubicBezTo>
                    <a:pt x="106" y="10"/>
                    <a:pt x="127" y="3"/>
                    <a:pt x="196" y="12"/>
                  </a:cubicBezTo>
                  <a:cubicBezTo>
                    <a:pt x="221" y="16"/>
                    <a:pt x="238" y="36"/>
                    <a:pt x="264" y="38"/>
                  </a:cubicBezTo>
                  <a:cubicBezTo>
                    <a:pt x="299" y="41"/>
                    <a:pt x="334" y="42"/>
                    <a:pt x="369" y="43"/>
                  </a:cubicBezTo>
                  <a:cubicBezTo>
                    <a:pt x="445" y="57"/>
                    <a:pt x="512" y="71"/>
                    <a:pt x="589" y="76"/>
                  </a:cubicBezTo>
                  <a:cubicBezTo>
                    <a:pt x="654" y="96"/>
                    <a:pt x="735" y="76"/>
                    <a:pt x="804" y="71"/>
                  </a:cubicBezTo>
                  <a:cubicBezTo>
                    <a:pt x="834" y="59"/>
                    <a:pt x="899" y="72"/>
                    <a:pt x="924" y="72"/>
                  </a:cubicBezTo>
                </a:path>
              </a:pathLst>
            </a:custGeom>
            <a:noFill/>
            <a:ln w="19050" cap="flat" cmpd="sng">
              <a:solidFill>
                <a:schemeClr val="tx1"/>
              </a:solidFill>
              <a:prstDash val="solid"/>
              <a:round/>
              <a:headEnd type="none" w="med" len="med"/>
              <a:tailEnd type="non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8" name="Line 116"/>
            <p:cNvSpPr>
              <a:spLocks noChangeShapeType="1"/>
            </p:cNvSpPr>
            <p:nvPr/>
          </p:nvSpPr>
          <p:spPr bwMode="auto">
            <a:xfrm flipV="1">
              <a:off x="1010" y="2327"/>
              <a:ext cx="425" cy="425"/>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09" name="Line 117"/>
            <p:cNvSpPr>
              <a:spLocks noChangeShapeType="1"/>
            </p:cNvSpPr>
            <p:nvPr/>
          </p:nvSpPr>
          <p:spPr bwMode="auto">
            <a:xfrm>
              <a:off x="1434" y="2327"/>
              <a:ext cx="102"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10" name="Text Box 118"/>
            <p:cNvSpPr txBox="1">
              <a:spLocks noChangeArrowheads="1"/>
            </p:cNvSpPr>
            <p:nvPr/>
          </p:nvSpPr>
          <p:spPr bwMode="auto">
            <a:xfrm>
              <a:off x="1522" y="2217"/>
              <a:ext cx="1091" cy="212"/>
            </a:xfrm>
            <a:prstGeom prst="rect">
              <a:avLst/>
            </a:prstGeom>
            <a:noFill/>
            <a:ln w="9525">
              <a:noFill/>
              <a:miter lim="800000"/>
              <a:headEnd/>
              <a:tailEnd/>
            </a:ln>
            <a:effectLst/>
          </p:spPr>
          <p:txBody>
            <a:bodyPr wrap="none" anchor="ctr">
              <a:spAutoFit/>
            </a:bodyPr>
            <a:lstStyle/>
            <a:p>
              <a:pPr algn="l" rtl="0" eaLnBrk="0" fontAlgn="base" hangingPunct="0">
                <a:spcBef>
                  <a:spcPct val="0"/>
                </a:spcBef>
                <a:spcAft>
                  <a:spcPct val="0"/>
                </a:spcAft>
              </a:pPr>
              <a:r>
                <a:rPr lang="en-US" sz="1600" kern="1200" dirty="0">
                  <a:solidFill>
                    <a:srgbClr val="000000"/>
                  </a:solidFill>
                  <a:latin typeface="Arial" charset="0"/>
                  <a:ea typeface="+mn-ea"/>
                  <a:cs typeface="+mn-cs"/>
                </a:rPr>
                <a:t>8X     .250 THRU</a:t>
              </a:r>
            </a:p>
          </p:txBody>
        </p:sp>
        <p:grpSp>
          <p:nvGrpSpPr>
            <p:cNvPr id="7" name="Group 119"/>
            <p:cNvGrpSpPr>
              <a:grpSpLocks/>
            </p:cNvGrpSpPr>
            <p:nvPr/>
          </p:nvGrpSpPr>
          <p:grpSpPr bwMode="auto">
            <a:xfrm>
              <a:off x="1806" y="2265"/>
              <a:ext cx="88" cy="124"/>
              <a:chOff x="2577" y="2251"/>
              <a:chExt cx="88" cy="124"/>
            </a:xfrm>
          </p:grpSpPr>
          <p:sp>
            <p:nvSpPr>
              <p:cNvPr id="289912" name="Oval 120"/>
              <p:cNvSpPr>
                <a:spLocks noChangeArrowheads="1"/>
              </p:cNvSpPr>
              <p:nvPr/>
            </p:nvSpPr>
            <p:spPr bwMode="auto">
              <a:xfrm>
                <a:off x="2577" y="2268"/>
                <a:ext cx="88" cy="88"/>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89913" name="Line 121"/>
              <p:cNvSpPr>
                <a:spLocks noChangeShapeType="1"/>
              </p:cNvSpPr>
              <p:nvPr/>
            </p:nvSpPr>
            <p:spPr bwMode="auto">
              <a:xfrm flipH="1">
                <a:off x="2583" y="2251"/>
                <a:ext cx="72" cy="12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89914" name="AutoShape 122"/>
          <p:cNvSpPr>
            <a:spLocks noChangeArrowheads="1"/>
          </p:cNvSpPr>
          <p:nvPr/>
        </p:nvSpPr>
        <p:spPr bwMode="auto">
          <a:xfrm>
            <a:off x="2122488" y="1158875"/>
            <a:ext cx="211137" cy="219075"/>
          </a:xfrm>
          <a:prstGeom prst="upArrow">
            <a:avLst>
              <a:gd name="adj1" fmla="val 51352"/>
              <a:gd name="adj2" fmla="val 44468"/>
            </a:avLst>
          </a:prstGeom>
          <a:solidFill>
            <a:srgbClr val="FC0128"/>
          </a:solidFill>
          <a:ln w="952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645900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4" name="Rectangle 6"/>
          <p:cNvSpPr>
            <a:spLocks noGrp="1" noChangeArrowheads="1"/>
          </p:cNvSpPr>
          <p:nvPr>
            <p:ph type="title"/>
          </p:nvPr>
        </p:nvSpPr>
        <p:spPr bwMode="auto">
          <a:xfrm>
            <a:off x="533400" y="228600"/>
            <a:ext cx="7772400" cy="612775"/>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Section Views</a:t>
            </a:r>
          </a:p>
        </p:txBody>
      </p:sp>
      <p:sp>
        <p:nvSpPr>
          <p:cNvPr id="278535" name="Rectangle 7"/>
          <p:cNvSpPr>
            <a:spLocks noGrp="1" noChangeArrowheads="1"/>
          </p:cNvSpPr>
          <p:nvPr>
            <p:ph type="body" idx="1"/>
          </p:nvPr>
        </p:nvSpPr>
        <p:spPr bwMode="auto">
          <a:xfrm>
            <a:off x="4267200" y="914400"/>
            <a:ext cx="4559300" cy="5638800"/>
          </a:xfrm>
          <a:noFill/>
          <a:ln w="12700">
            <a:miter lim="800000"/>
            <a:headEnd/>
            <a:tailEnd/>
          </a:ln>
        </p:spPr>
        <p:txBody>
          <a:bodyPr vert="horz" wrap="square" lIns="90488" tIns="44450" rIns="90488" bIns="44450" numCol="1" anchor="t" anchorCtr="0" compatLnSpc="1">
            <a:prstTxWarp prst="textNoShape">
              <a:avLst/>
            </a:prstTxWarp>
          </a:bodyPr>
          <a:lstStyle/>
          <a:p>
            <a:r>
              <a:rPr lang="en-US" sz="2000" dirty="0"/>
              <a:t>Section views are used to clarify internal detail and to avoid dimensioning to hidden lines</a:t>
            </a:r>
          </a:p>
          <a:p>
            <a:r>
              <a:rPr lang="en-US" sz="2000" dirty="0"/>
              <a:t>The are established by referencing a cutting plane</a:t>
            </a:r>
          </a:p>
          <a:p>
            <a:r>
              <a:rPr lang="en-US" sz="2000" dirty="0"/>
              <a:t>Cutting planes depict the exact location on the part from which the section view will be projected, and should have associated arrowheads, indicating the direction </a:t>
            </a:r>
            <a:r>
              <a:rPr lang="en-US" sz="2000" i="1" dirty="0"/>
              <a:t>from </a:t>
            </a:r>
            <a:r>
              <a:rPr lang="en-US" sz="2000" dirty="0"/>
              <a:t>which the section view will be observed.  </a:t>
            </a:r>
          </a:p>
          <a:p>
            <a:r>
              <a:rPr lang="en-US" sz="2000" dirty="0"/>
              <a:t>Cutting planes are constructed as an integral feature of the parent view, and cutting plane arrowheads </a:t>
            </a:r>
            <a:r>
              <a:rPr lang="en-US" sz="2000" i="1" dirty="0"/>
              <a:t>always</a:t>
            </a:r>
            <a:r>
              <a:rPr lang="en-US" sz="2000" dirty="0"/>
              <a:t> indicate the direction for the observer’s </a:t>
            </a:r>
            <a:r>
              <a:rPr lang="en-US" sz="2000" i="1" dirty="0"/>
              <a:t>line of sight</a:t>
            </a:r>
            <a:r>
              <a:rPr lang="en-US" sz="2000" dirty="0"/>
              <a:t>.  </a:t>
            </a:r>
          </a:p>
        </p:txBody>
      </p:sp>
      <p:sp>
        <p:nvSpPr>
          <p:cNvPr id="278536" name="Rectangle 8"/>
          <p:cNvSpPr>
            <a:spLocks noChangeArrowheads="1"/>
          </p:cNvSpPr>
          <p:nvPr/>
        </p:nvSpPr>
        <p:spPr bwMode="auto">
          <a:xfrm>
            <a:off x="981075" y="1377950"/>
            <a:ext cx="2263775" cy="1608138"/>
          </a:xfrm>
          <a:prstGeom prst="rect">
            <a:avLst/>
          </a:prstGeom>
          <a:noFill/>
          <a:ln w="25400">
            <a:solidFill>
              <a:schemeClr val="tx1"/>
            </a:solidFill>
            <a:miter lim="800000"/>
            <a:headEnd/>
            <a:tailEnd/>
          </a:ln>
          <a:effectLst/>
        </p:spPr>
        <p:txBody>
          <a:bodyPr wrap="none" anchor="ctr"/>
          <a:lstStyle/>
          <a:p>
            <a:endParaRPr lang="en-US"/>
          </a:p>
        </p:txBody>
      </p:sp>
      <p:sp>
        <p:nvSpPr>
          <p:cNvPr id="278537" name="Rectangle 9"/>
          <p:cNvSpPr>
            <a:spLocks noChangeArrowheads="1"/>
          </p:cNvSpPr>
          <p:nvPr/>
        </p:nvSpPr>
        <p:spPr bwMode="auto">
          <a:xfrm>
            <a:off x="1590675" y="1857375"/>
            <a:ext cx="1347788" cy="954088"/>
          </a:xfrm>
          <a:prstGeom prst="rect">
            <a:avLst/>
          </a:prstGeom>
          <a:noFill/>
          <a:ln w="25400">
            <a:solidFill>
              <a:schemeClr val="tx1"/>
            </a:solidFill>
            <a:miter lim="800000"/>
            <a:headEnd/>
            <a:tailEnd/>
          </a:ln>
          <a:effectLst/>
        </p:spPr>
        <p:txBody>
          <a:bodyPr wrap="none" anchor="ctr"/>
          <a:lstStyle/>
          <a:p>
            <a:endParaRPr lang="en-US"/>
          </a:p>
        </p:txBody>
      </p:sp>
      <p:sp>
        <p:nvSpPr>
          <p:cNvPr id="278538" name="Oval 10"/>
          <p:cNvSpPr>
            <a:spLocks noChangeArrowheads="1"/>
          </p:cNvSpPr>
          <p:nvPr/>
        </p:nvSpPr>
        <p:spPr bwMode="auto">
          <a:xfrm>
            <a:off x="1968500" y="2025650"/>
            <a:ext cx="587375" cy="587375"/>
          </a:xfrm>
          <a:prstGeom prst="ellipse">
            <a:avLst/>
          </a:prstGeom>
          <a:noFill/>
          <a:ln w="25400">
            <a:solidFill>
              <a:schemeClr val="tx1"/>
            </a:solidFill>
            <a:round/>
            <a:headEnd/>
            <a:tailEnd/>
          </a:ln>
          <a:effectLst/>
        </p:spPr>
        <p:txBody>
          <a:bodyPr wrap="none" anchor="ctr"/>
          <a:lstStyle/>
          <a:p>
            <a:endParaRPr lang="en-US"/>
          </a:p>
        </p:txBody>
      </p:sp>
      <p:sp>
        <p:nvSpPr>
          <p:cNvPr id="278543" name="Line 15"/>
          <p:cNvSpPr>
            <a:spLocks noChangeShapeType="1"/>
          </p:cNvSpPr>
          <p:nvPr/>
        </p:nvSpPr>
        <p:spPr bwMode="auto">
          <a:xfrm>
            <a:off x="2259013" y="2286000"/>
            <a:ext cx="0" cy="82550"/>
          </a:xfrm>
          <a:prstGeom prst="line">
            <a:avLst/>
          </a:prstGeom>
          <a:noFill/>
          <a:ln w="3175">
            <a:solidFill>
              <a:schemeClr val="tx1"/>
            </a:solidFill>
            <a:round/>
            <a:headEnd/>
            <a:tailEnd/>
          </a:ln>
          <a:effectLst/>
        </p:spPr>
        <p:txBody>
          <a:bodyPr wrap="none" anchor="ctr"/>
          <a:lstStyle/>
          <a:p>
            <a:endParaRPr lang="en-US"/>
          </a:p>
        </p:txBody>
      </p:sp>
      <p:sp>
        <p:nvSpPr>
          <p:cNvPr id="278544" name="Line 16"/>
          <p:cNvSpPr>
            <a:spLocks noChangeShapeType="1"/>
          </p:cNvSpPr>
          <p:nvPr/>
        </p:nvSpPr>
        <p:spPr bwMode="auto">
          <a:xfrm>
            <a:off x="500063" y="2332038"/>
            <a:ext cx="1401762" cy="0"/>
          </a:xfrm>
          <a:prstGeom prst="line">
            <a:avLst/>
          </a:prstGeom>
          <a:noFill/>
          <a:ln w="25400">
            <a:solidFill>
              <a:schemeClr val="tx1"/>
            </a:solidFill>
            <a:round/>
            <a:headEnd/>
            <a:tailEnd/>
          </a:ln>
          <a:effectLst/>
        </p:spPr>
        <p:txBody>
          <a:bodyPr wrap="none" anchor="ctr"/>
          <a:lstStyle/>
          <a:p>
            <a:endParaRPr lang="en-US"/>
          </a:p>
        </p:txBody>
      </p:sp>
      <p:sp>
        <p:nvSpPr>
          <p:cNvPr id="278545" name="Line 17"/>
          <p:cNvSpPr>
            <a:spLocks noChangeShapeType="1"/>
          </p:cNvSpPr>
          <p:nvPr/>
        </p:nvSpPr>
        <p:spPr bwMode="auto">
          <a:xfrm>
            <a:off x="2036763" y="2332038"/>
            <a:ext cx="174625" cy="0"/>
          </a:xfrm>
          <a:prstGeom prst="line">
            <a:avLst/>
          </a:prstGeom>
          <a:noFill/>
          <a:ln w="25400">
            <a:solidFill>
              <a:schemeClr val="tx1"/>
            </a:solidFill>
            <a:round/>
            <a:headEnd/>
            <a:tailEnd/>
          </a:ln>
          <a:effectLst/>
        </p:spPr>
        <p:txBody>
          <a:bodyPr wrap="none" anchor="ctr"/>
          <a:lstStyle/>
          <a:p>
            <a:endParaRPr lang="en-US"/>
          </a:p>
        </p:txBody>
      </p:sp>
      <p:sp>
        <p:nvSpPr>
          <p:cNvPr id="278546" name="Line 18"/>
          <p:cNvSpPr>
            <a:spLocks noChangeShapeType="1"/>
          </p:cNvSpPr>
          <p:nvPr/>
        </p:nvSpPr>
        <p:spPr bwMode="auto">
          <a:xfrm>
            <a:off x="2311400" y="2332038"/>
            <a:ext cx="173038" cy="0"/>
          </a:xfrm>
          <a:prstGeom prst="line">
            <a:avLst/>
          </a:prstGeom>
          <a:noFill/>
          <a:ln w="25400">
            <a:solidFill>
              <a:schemeClr val="tx1"/>
            </a:solidFill>
            <a:round/>
            <a:headEnd/>
            <a:tailEnd/>
          </a:ln>
          <a:effectLst/>
        </p:spPr>
        <p:txBody>
          <a:bodyPr wrap="none" anchor="ctr"/>
          <a:lstStyle/>
          <a:p>
            <a:endParaRPr lang="en-US"/>
          </a:p>
        </p:txBody>
      </p:sp>
      <p:sp>
        <p:nvSpPr>
          <p:cNvPr id="278547" name="Line 19"/>
          <p:cNvSpPr>
            <a:spLocks noChangeShapeType="1"/>
          </p:cNvSpPr>
          <p:nvPr/>
        </p:nvSpPr>
        <p:spPr bwMode="auto">
          <a:xfrm>
            <a:off x="2630488" y="2332038"/>
            <a:ext cx="1063625" cy="0"/>
          </a:xfrm>
          <a:prstGeom prst="line">
            <a:avLst/>
          </a:prstGeom>
          <a:noFill/>
          <a:ln w="25400">
            <a:solidFill>
              <a:schemeClr val="tx1"/>
            </a:solidFill>
            <a:round/>
            <a:headEnd/>
            <a:tailEnd/>
          </a:ln>
          <a:effectLst/>
        </p:spPr>
        <p:txBody>
          <a:bodyPr wrap="none" anchor="ctr"/>
          <a:lstStyle/>
          <a:p>
            <a:endParaRPr lang="en-US"/>
          </a:p>
        </p:txBody>
      </p:sp>
      <p:sp>
        <p:nvSpPr>
          <p:cNvPr id="278548" name="Line 20"/>
          <p:cNvSpPr>
            <a:spLocks noChangeShapeType="1"/>
          </p:cNvSpPr>
          <p:nvPr/>
        </p:nvSpPr>
        <p:spPr bwMode="auto">
          <a:xfrm flipV="1">
            <a:off x="3687763" y="2136775"/>
            <a:ext cx="0" cy="206375"/>
          </a:xfrm>
          <a:prstGeom prst="line">
            <a:avLst/>
          </a:prstGeom>
          <a:noFill/>
          <a:ln w="25400">
            <a:solidFill>
              <a:schemeClr val="tx1"/>
            </a:solidFill>
            <a:round/>
            <a:headEnd/>
            <a:tailEnd/>
          </a:ln>
          <a:effectLst/>
        </p:spPr>
        <p:txBody>
          <a:bodyPr wrap="none" anchor="ctr"/>
          <a:lstStyle/>
          <a:p>
            <a:endParaRPr lang="en-US"/>
          </a:p>
        </p:txBody>
      </p:sp>
      <p:sp>
        <p:nvSpPr>
          <p:cNvPr id="278549" name="Line 21"/>
          <p:cNvSpPr>
            <a:spLocks noChangeShapeType="1"/>
          </p:cNvSpPr>
          <p:nvPr/>
        </p:nvSpPr>
        <p:spPr bwMode="auto">
          <a:xfrm flipV="1">
            <a:off x="504825" y="2159000"/>
            <a:ext cx="0" cy="184150"/>
          </a:xfrm>
          <a:prstGeom prst="line">
            <a:avLst/>
          </a:prstGeom>
          <a:noFill/>
          <a:ln w="25400">
            <a:solidFill>
              <a:schemeClr val="tx1"/>
            </a:solidFill>
            <a:round/>
            <a:headEnd/>
            <a:tailEnd/>
          </a:ln>
          <a:effectLst/>
        </p:spPr>
        <p:txBody>
          <a:bodyPr wrap="none" anchor="ctr"/>
          <a:lstStyle/>
          <a:p>
            <a:endParaRPr lang="en-US"/>
          </a:p>
        </p:txBody>
      </p:sp>
      <p:sp>
        <p:nvSpPr>
          <p:cNvPr id="278550" name="AutoShape 22"/>
          <p:cNvSpPr>
            <a:spLocks noChangeArrowheads="1"/>
          </p:cNvSpPr>
          <p:nvPr/>
        </p:nvSpPr>
        <p:spPr bwMode="auto">
          <a:xfrm>
            <a:off x="3625850" y="1905000"/>
            <a:ext cx="123825" cy="282575"/>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en-US"/>
          </a:p>
        </p:txBody>
      </p:sp>
      <p:sp>
        <p:nvSpPr>
          <p:cNvPr id="278551" name="AutoShape 23"/>
          <p:cNvSpPr>
            <a:spLocks noChangeArrowheads="1"/>
          </p:cNvSpPr>
          <p:nvPr/>
        </p:nvSpPr>
        <p:spPr bwMode="auto">
          <a:xfrm>
            <a:off x="442913" y="1898650"/>
            <a:ext cx="123825" cy="282575"/>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en-US"/>
          </a:p>
        </p:txBody>
      </p:sp>
      <p:sp>
        <p:nvSpPr>
          <p:cNvPr id="278552" name="Rectangle 24"/>
          <p:cNvSpPr>
            <a:spLocks noChangeArrowheads="1"/>
          </p:cNvSpPr>
          <p:nvPr/>
        </p:nvSpPr>
        <p:spPr bwMode="auto">
          <a:xfrm>
            <a:off x="304800" y="1446213"/>
            <a:ext cx="401638" cy="454025"/>
          </a:xfrm>
          <a:prstGeom prst="rect">
            <a:avLst/>
          </a:prstGeom>
          <a:noFill/>
          <a:ln w="12700">
            <a:noFill/>
            <a:miter lim="800000"/>
            <a:headEnd/>
            <a:tailEnd/>
          </a:ln>
          <a:effectLst/>
        </p:spPr>
        <p:txBody>
          <a:bodyPr wrap="none" lIns="90488" tIns="44450" rIns="90488" bIns="44450">
            <a:spAutoFit/>
          </a:bodyPr>
          <a:lstStyle/>
          <a:p>
            <a:r>
              <a:rPr lang="en-US" sz="2400">
                <a:latin typeface="Times New Roman" pitchFamily="18" charset="0"/>
              </a:rPr>
              <a:t>A</a:t>
            </a:r>
          </a:p>
        </p:txBody>
      </p:sp>
      <p:sp>
        <p:nvSpPr>
          <p:cNvPr id="278553" name="Rectangle 25"/>
          <p:cNvSpPr>
            <a:spLocks noChangeArrowheads="1"/>
          </p:cNvSpPr>
          <p:nvPr/>
        </p:nvSpPr>
        <p:spPr bwMode="auto">
          <a:xfrm>
            <a:off x="3498850" y="1462088"/>
            <a:ext cx="401638" cy="454025"/>
          </a:xfrm>
          <a:prstGeom prst="rect">
            <a:avLst/>
          </a:prstGeom>
          <a:noFill/>
          <a:ln w="12700">
            <a:noFill/>
            <a:miter lim="800000"/>
            <a:headEnd/>
            <a:tailEnd/>
          </a:ln>
          <a:effectLst/>
        </p:spPr>
        <p:txBody>
          <a:bodyPr wrap="none" lIns="90488" tIns="44450" rIns="90488" bIns="44450">
            <a:spAutoFit/>
          </a:bodyPr>
          <a:lstStyle/>
          <a:p>
            <a:r>
              <a:rPr lang="en-US" sz="2400">
                <a:latin typeface="Times New Roman" pitchFamily="18" charset="0"/>
              </a:rPr>
              <a:t>A</a:t>
            </a:r>
          </a:p>
        </p:txBody>
      </p:sp>
      <p:sp>
        <p:nvSpPr>
          <p:cNvPr id="278554" name="Line 26"/>
          <p:cNvSpPr>
            <a:spLocks noChangeShapeType="1"/>
          </p:cNvSpPr>
          <p:nvPr/>
        </p:nvSpPr>
        <p:spPr bwMode="auto">
          <a:xfrm>
            <a:off x="2259013" y="1100138"/>
            <a:ext cx="0" cy="1098550"/>
          </a:xfrm>
          <a:prstGeom prst="line">
            <a:avLst/>
          </a:prstGeom>
          <a:noFill/>
          <a:ln w="3175">
            <a:solidFill>
              <a:schemeClr val="tx1"/>
            </a:solidFill>
            <a:round/>
            <a:headEnd/>
            <a:tailEnd/>
          </a:ln>
          <a:effectLst/>
        </p:spPr>
        <p:txBody>
          <a:bodyPr wrap="none" anchor="ctr"/>
          <a:lstStyle/>
          <a:p>
            <a:endParaRPr lang="en-US"/>
          </a:p>
        </p:txBody>
      </p:sp>
      <p:sp>
        <p:nvSpPr>
          <p:cNvPr id="278555" name="Line 27"/>
          <p:cNvSpPr>
            <a:spLocks noChangeShapeType="1"/>
          </p:cNvSpPr>
          <p:nvPr/>
        </p:nvSpPr>
        <p:spPr bwMode="auto">
          <a:xfrm>
            <a:off x="2259013" y="2286000"/>
            <a:ext cx="0" cy="82550"/>
          </a:xfrm>
          <a:prstGeom prst="line">
            <a:avLst/>
          </a:prstGeom>
          <a:noFill/>
          <a:ln w="3175">
            <a:solidFill>
              <a:schemeClr val="tx1"/>
            </a:solidFill>
            <a:round/>
            <a:headEnd/>
            <a:tailEnd/>
          </a:ln>
          <a:effectLst/>
        </p:spPr>
        <p:txBody>
          <a:bodyPr wrap="none" anchor="ctr"/>
          <a:lstStyle/>
          <a:p>
            <a:endParaRPr lang="en-US"/>
          </a:p>
        </p:txBody>
      </p:sp>
      <p:sp>
        <p:nvSpPr>
          <p:cNvPr id="278556" name="Line 28"/>
          <p:cNvSpPr>
            <a:spLocks noChangeShapeType="1"/>
          </p:cNvSpPr>
          <p:nvPr/>
        </p:nvSpPr>
        <p:spPr bwMode="auto">
          <a:xfrm>
            <a:off x="2259013" y="2439988"/>
            <a:ext cx="0" cy="777875"/>
          </a:xfrm>
          <a:prstGeom prst="line">
            <a:avLst/>
          </a:prstGeom>
          <a:noFill/>
          <a:ln w="3175">
            <a:solidFill>
              <a:schemeClr val="tx1"/>
            </a:solidFill>
            <a:round/>
            <a:headEnd/>
            <a:tailEnd/>
          </a:ln>
          <a:effectLst/>
        </p:spPr>
        <p:txBody>
          <a:bodyPr wrap="none" anchor="ctr"/>
          <a:lstStyle/>
          <a:p>
            <a:endParaRPr lang="en-US"/>
          </a:p>
        </p:txBody>
      </p:sp>
      <p:sp>
        <p:nvSpPr>
          <p:cNvPr id="278560" name="Line 32"/>
          <p:cNvSpPr>
            <a:spLocks noChangeShapeType="1"/>
          </p:cNvSpPr>
          <p:nvPr/>
        </p:nvSpPr>
        <p:spPr bwMode="auto">
          <a:xfrm flipV="1">
            <a:off x="979488" y="3987800"/>
            <a:ext cx="150812" cy="147638"/>
          </a:xfrm>
          <a:prstGeom prst="line">
            <a:avLst/>
          </a:prstGeom>
          <a:noFill/>
          <a:ln w="3175">
            <a:solidFill>
              <a:schemeClr val="tx1"/>
            </a:solidFill>
            <a:round/>
            <a:headEnd/>
            <a:tailEnd/>
          </a:ln>
          <a:effectLst/>
        </p:spPr>
        <p:txBody>
          <a:bodyPr wrap="none" anchor="ctr"/>
          <a:lstStyle/>
          <a:p>
            <a:endParaRPr lang="en-US"/>
          </a:p>
        </p:txBody>
      </p:sp>
      <p:sp>
        <p:nvSpPr>
          <p:cNvPr id="278561" name="Line 33"/>
          <p:cNvSpPr>
            <a:spLocks noChangeShapeType="1"/>
          </p:cNvSpPr>
          <p:nvPr/>
        </p:nvSpPr>
        <p:spPr bwMode="auto">
          <a:xfrm flipV="1">
            <a:off x="984250" y="3987800"/>
            <a:ext cx="439738" cy="447675"/>
          </a:xfrm>
          <a:prstGeom prst="line">
            <a:avLst/>
          </a:prstGeom>
          <a:noFill/>
          <a:ln w="3175">
            <a:solidFill>
              <a:schemeClr val="tx1"/>
            </a:solidFill>
            <a:round/>
            <a:headEnd/>
            <a:tailEnd/>
          </a:ln>
          <a:effectLst/>
        </p:spPr>
        <p:txBody>
          <a:bodyPr wrap="none" anchor="ctr"/>
          <a:lstStyle/>
          <a:p>
            <a:endParaRPr lang="en-US"/>
          </a:p>
        </p:txBody>
      </p:sp>
      <p:sp>
        <p:nvSpPr>
          <p:cNvPr id="278562" name="Line 34"/>
          <p:cNvSpPr>
            <a:spLocks noChangeShapeType="1"/>
          </p:cNvSpPr>
          <p:nvPr/>
        </p:nvSpPr>
        <p:spPr bwMode="auto">
          <a:xfrm flipV="1">
            <a:off x="984250" y="4124325"/>
            <a:ext cx="596900" cy="615950"/>
          </a:xfrm>
          <a:prstGeom prst="line">
            <a:avLst/>
          </a:prstGeom>
          <a:noFill/>
          <a:ln w="3175">
            <a:solidFill>
              <a:schemeClr val="tx1"/>
            </a:solidFill>
            <a:round/>
            <a:headEnd/>
            <a:tailEnd/>
          </a:ln>
          <a:effectLst/>
        </p:spPr>
        <p:txBody>
          <a:bodyPr wrap="none" anchor="ctr"/>
          <a:lstStyle/>
          <a:p>
            <a:endParaRPr lang="en-US"/>
          </a:p>
        </p:txBody>
      </p:sp>
      <p:sp>
        <p:nvSpPr>
          <p:cNvPr id="278563" name="Line 35"/>
          <p:cNvSpPr>
            <a:spLocks noChangeShapeType="1"/>
          </p:cNvSpPr>
          <p:nvPr/>
        </p:nvSpPr>
        <p:spPr bwMode="auto">
          <a:xfrm flipV="1">
            <a:off x="989013" y="4421188"/>
            <a:ext cx="601662" cy="619125"/>
          </a:xfrm>
          <a:prstGeom prst="line">
            <a:avLst/>
          </a:prstGeom>
          <a:noFill/>
          <a:ln w="3175">
            <a:solidFill>
              <a:schemeClr val="tx1"/>
            </a:solidFill>
            <a:round/>
            <a:headEnd/>
            <a:tailEnd/>
          </a:ln>
          <a:effectLst/>
        </p:spPr>
        <p:txBody>
          <a:bodyPr wrap="none" anchor="ctr"/>
          <a:lstStyle/>
          <a:p>
            <a:endParaRPr lang="en-US"/>
          </a:p>
        </p:txBody>
      </p:sp>
      <p:sp>
        <p:nvSpPr>
          <p:cNvPr id="278564" name="Line 36"/>
          <p:cNvSpPr>
            <a:spLocks noChangeShapeType="1"/>
          </p:cNvSpPr>
          <p:nvPr/>
        </p:nvSpPr>
        <p:spPr bwMode="auto">
          <a:xfrm flipV="1">
            <a:off x="984250" y="4727575"/>
            <a:ext cx="601663" cy="622300"/>
          </a:xfrm>
          <a:prstGeom prst="line">
            <a:avLst/>
          </a:prstGeom>
          <a:noFill/>
          <a:ln w="3175">
            <a:solidFill>
              <a:schemeClr val="tx1"/>
            </a:solidFill>
            <a:round/>
            <a:headEnd/>
            <a:tailEnd/>
          </a:ln>
          <a:effectLst/>
        </p:spPr>
        <p:txBody>
          <a:bodyPr wrap="none" anchor="ctr"/>
          <a:lstStyle/>
          <a:p>
            <a:endParaRPr lang="en-US"/>
          </a:p>
        </p:txBody>
      </p:sp>
      <p:sp>
        <p:nvSpPr>
          <p:cNvPr id="278565" name="Line 37"/>
          <p:cNvSpPr>
            <a:spLocks noChangeShapeType="1"/>
          </p:cNvSpPr>
          <p:nvPr/>
        </p:nvSpPr>
        <p:spPr bwMode="auto">
          <a:xfrm flipV="1">
            <a:off x="1249363" y="5027613"/>
            <a:ext cx="339725" cy="365125"/>
          </a:xfrm>
          <a:prstGeom prst="line">
            <a:avLst/>
          </a:prstGeom>
          <a:noFill/>
          <a:ln w="3175">
            <a:solidFill>
              <a:schemeClr val="tx1"/>
            </a:solidFill>
            <a:round/>
            <a:headEnd/>
            <a:tailEnd/>
          </a:ln>
          <a:effectLst/>
        </p:spPr>
        <p:txBody>
          <a:bodyPr wrap="none" anchor="ctr"/>
          <a:lstStyle/>
          <a:p>
            <a:endParaRPr lang="en-US"/>
          </a:p>
        </p:txBody>
      </p:sp>
      <p:sp>
        <p:nvSpPr>
          <p:cNvPr id="278566" name="Line 38"/>
          <p:cNvSpPr>
            <a:spLocks noChangeShapeType="1"/>
          </p:cNvSpPr>
          <p:nvPr/>
        </p:nvSpPr>
        <p:spPr bwMode="auto">
          <a:xfrm flipV="1">
            <a:off x="1560513" y="5045075"/>
            <a:ext cx="311150" cy="336550"/>
          </a:xfrm>
          <a:prstGeom prst="line">
            <a:avLst/>
          </a:prstGeom>
          <a:noFill/>
          <a:ln w="3175">
            <a:solidFill>
              <a:schemeClr val="tx1"/>
            </a:solidFill>
            <a:round/>
            <a:headEnd/>
            <a:tailEnd/>
          </a:ln>
          <a:effectLst/>
        </p:spPr>
        <p:txBody>
          <a:bodyPr wrap="none" anchor="ctr"/>
          <a:lstStyle/>
          <a:p>
            <a:endParaRPr lang="en-US"/>
          </a:p>
        </p:txBody>
      </p:sp>
      <p:sp>
        <p:nvSpPr>
          <p:cNvPr id="278567" name="Line 39"/>
          <p:cNvSpPr>
            <a:spLocks noChangeShapeType="1"/>
          </p:cNvSpPr>
          <p:nvPr/>
        </p:nvSpPr>
        <p:spPr bwMode="auto">
          <a:xfrm flipV="1">
            <a:off x="1838325" y="5256213"/>
            <a:ext cx="120650" cy="131762"/>
          </a:xfrm>
          <a:prstGeom prst="line">
            <a:avLst/>
          </a:prstGeom>
          <a:noFill/>
          <a:ln w="3175">
            <a:solidFill>
              <a:schemeClr val="tx1"/>
            </a:solidFill>
            <a:round/>
            <a:headEnd/>
            <a:tailEnd/>
          </a:ln>
          <a:effectLst/>
        </p:spPr>
        <p:txBody>
          <a:bodyPr wrap="none" anchor="ctr"/>
          <a:lstStyle/>
          <a:p>
            <a:endParaRPr lang="en-US"/>
          </a:p>
        </p:txBody>
      </p:sp>
      <p:sp>
        <p:nvSpPr>
          <p:cNvPr id="278568" name="Line 40"/>
          <p:cNvSpPr>
            <a:spLocks noChangeShapeType="1"/>
          </p:cNvSpPr>
          <p:nvPr/>
        </p:nvSpPr>
        <p:spPr bwMode="auto">
          <a:xfrm flipV="1">
            <a:off x="2922588" y="3976688"/>
            <a:ext cx="311150" cy="336550"/>
          </a:xfrm>
          <a:prstGeom prst="line">
            <a:avLst/>
          </a:prstGeom>
          <a:noFill/>
          <a:ln w="3175">
            <a:solidFill>
              <a:schemeClr val="tx1"/>
            </a:solidFill>
            <a:round/>
            <a:headEnd/>
            <a:tailEnd/>
          </a:ln>
          <a:effectLst/>
        </p:spPr>
        <p:txBody>
          <a:bodyPr wrap="none" anchor="ctr"/>
          <a:lstStyle/>
          <a:p>
            <a:endParaRPr lang="en-US"/>
          </a:p>
        </p:txBody>
      </p:sp>
      <p:sp>
        <p:nvSpPr>
          <p:cNvPr id="278569" name="Line 41"/>
          <p:cNvSpPr>
            <a:spLocks noChangeShapeType="1"/>
          </p:cNvSpPr>
          <p:nvPr/>
        </p:nvSpPr>
        <p:spPr bwMode="auto">
          <a:xfrm flipV="1">
            <a:off x="2927350" y="4270375"/>
            <a:ext cx="311150" cy="336550"/>
          </a:xfrm>
          <a:prstGeom prst="line">
            <a:avLst/>
          </a:prstGeom>
          <a:noFill/>
          <a:ln w="3175">
            <a:solidFill>
              <a:schemeClr val="tx1"/>
            </a:solidFill>
            <a:round/>
            <a:headEnd/>
            <a:tailEnd/>
          </a:ln>
          <a:effectLst/>
        </p:spPr>
        <p:txBody>
          <a:bodyPr wrap="none" anchor="ctr"/>
          <a:lstStyle/>
          <a:p>
            <a:endParaRPr lang="en-US"/>
          </a:p>
        </p:txBody>
      </p:sp>
      <p:sp>
        <p:nvSpPr>
          <p:cNvPr id="278570" name="Line 42"/>
          <p:cNvSpPr>
            <a:spLocks noChangeShapeType="1"/>
          </p:cNvSpPr>
          <p:nvPr/>
        </p:nvSpPr>
        <p:spPr bwMode="auto">
          <a:xfrm flipV="1">
            <a:off x="2928938" y="4573588"/>
            <a:ext cx="306387" cy="331787"/>
          </a:xfrm>
          <a:prstGeom prst="line">
            <a:avLst/>
          </a:prstGeom>
          <a:noFill/>
          <a:ln w="3175">
            <a:solidFill>
              <a:schemeClr val="tx1"/>
            </a:solidFill>
            <a:round/>
            <a:headEnd/>
            <a:tailEnd/>
          </a:ln>
          <a:effectLst/>
        </p:spPr>
        <p:txBody>
          <a:bodyPr wrap="none" anchor="ctr"/>
          <a:lstStyle/>
          <a:p>
            <a:endParaRPr lang="en-US"/>
          </a:p>
        </p:txBody>
      </p:sp>
      <p:sp>
        <p:nvSpPr>
          <p:cNvPr id="278571" name="Line 43"/>
          <p:cNvSpPr>
            <a:spLocks noChangeShapeType="1"/>
          </p:cNvSpPr>
          <p:nvPr/>
        </p:nvSpPr>
        <p:spPr bwMode="auto">
          <a:xfrm flipV="1">
            <a:off x="2765425" y="4889500"/>
            <a:ext cx="482600" cy="508000"/>
          </a:xfrm>
          <a:prstGeom prst="line">
            <a:avLst/>
          </a:prstGeom>
          <a:noFill/>
          <a:ln w="3175">
            <a:solidFill>
              <a:schemeClr val="tx1"/>
            </a:solidFill>
            <a:round/>
            <a:headEnd/>
            <a:tailEnd/>
          </a:ln>
          <a:effectLst/>
        </p:spPr>
        <p:txBody>
          <a:bodyPr wrap="none" anchor="ctr"/>
          <a:lstStyle/>
          <a:p>
            <a:endParaRPr lang="en-US"/>
          </a:p>
        </p:txBody>
      </p:sp>
      <p:sp>
        <p:nvSpPr>
          <p:cNvPr id="278572" name="Line 44"/>
          <p:cNvSpPr>
            <a:spLocks noChangeShapeType="1"/>
          </p:cNvSpPr>
          <p:nvPr/>
        </p:nvSpPr>
        <p:spPr bwMode="auto">
          <a:xfrm flipV="1">
            <a:off x="3073400" y="5189538"/>
            <a:ext cx="179388" cy="195262"/>
          </a:xfrm>
          <a:prstGeom prst="line">
            <a:avLst/>
          </a:prstGeom>
          <a:noFill/>
          <a:ln w="3175">
            <a:solidFill>
              <a:schemeClr val="tx1"/>
            </a:solidFill>
            <a:round/>
            <a:headEnd/>
            <a:tailEnd/>
          </a:ln>
          <a:effectLst/>
        </p:spPr>
        <p:txBody>
          <a:bodyPr wrap="none" anchor="ctr"/>
          <a:lstStyle/>
          <a:p>
            <a:endParaRPr lang="en-US"/>
          </a:p>
        </p:txBody>
      </p:sp>
      <p:sp>
        <p:nvSpPr>
          <p:cNvPr id="278573" name="Line 45"/>
          <p:cNvSpPr>
            <a:spLocks noChangeShapeType="1"/>
          </p:cNvSpPr>
          <p:nvPr/>
        </p:nvSpPr>
        <p:spPr bwMode="auto">
          <a:xfrm flipH="1">
            <a:off x="2547938" y="5054600"/>
            <a:ext cx="242887" cy="234950"/>
          </a:xfrm>
          <a:prstGeom prst="line">
            <a:avLst/>
          </a:prstGeom>
          <a:noFill/>
          <a:ln w="3175">
            <a:solidFill>
              <a:schemeClr val="tx1"/>
            </a:solidFill>
            <a:round/>
            <a:headEnd/>
            <a:tailEnd/>
          </a:ln>
          <a:effectLst/>
        </p:spPr>
        <p:txBody>
          <a:bodyPr wrap="none" anchor="ctr"/>
          <a:lstStyle/>
          <a:p>
            <a:endParaRPr lang="en-US"/>
          </a:p>
        </p:txBody>
      </p:sp>
      <p:sp>
        <p:nvSpPr>
          <p:cNvPr id="278574" name="Rectangle 46"/>
          <p:cNvSpPr>
            <a:spLocks noChangeArrowheads="1"/>
          </p:cNvSpPr>
          <p:nvPr/>
        </p:nvSpPr>
        <p:spPr bwMode="auto">
          <a:xfrm>
            <a:off x="981075" y="3986213"/>
            <a:ext cx="2263775" cy="1403350"/>
          </a:xfrm>
          <a:prstGeom prst="rect">
            <a:avLst/>
          </a:prstGeom>
          <a:noFill/>
          <a:ln w="25400">
            <a:solidFill>
              <a:schemeClr val="tx1"/>
            </a:solidFill>
            <a:miter lim="800000"/>
            <a:headEnd/>
            <a:tailEnd/>
          </a:ln>
          <a:effectLst/>
        </p:spPr>
        <p:txBody>
          <a:bodyPr wrap="none" anchor="ctr"/>
          <a:lstStyle/>
          <a:p>
            <a:endParaRPr lang="en-US"/>
          </a:p>
        </p:txBody>
      </p:sp>
      <p:sp>
        <p:nvSpPr>
          <p:cNvPr id="278575" name="Rectangle 47"/>
          <p:cNvSpPr>
            <a:spLocks noChangeArrowheads="1"/>
          </p:cNvSpPr>
          <p:nvPr/>
        </p:nvSpPr>
        <p:spPr bwMode="auto">
          <a:xfrm>
            <a:off x="1592263" y="3989388"/>
            <a:ext cx="1335087" cy="1062037"/>
          </a:xfrm>
          <a:prstGeom prst="rect">
            <a:avLst/>
          </a:prstGeom>
          <a:noFill/>
          <a:ln w="25400">
            <a:solidFill>
              <a:schemeClr val="tx1"/>
            </a:solidFill>
            <a:miter lim="800000"/>
            <a:headEnd/>
            <a:tailEnd/>
          </a:ln>
          <a:effectLst/>
        </p:spPr>
        <p:txBody>
          <a:bodyPr wrap="none" anchor="ctr"/>
          <a:lstStyle/>
          <a:p>
            <a:endParaRPr lang="en-US"/>
          </a:p>
        </p:txBody>
      </p:sp>
      <p:grpSp>
        <p:nvGrpSpPr>
          <p:cNvPr id="278576" name="Group 48"/>
          <p:cNvGrpSpPr>
            <a:grpSpLocks/>
          </p:cNvGrpSpPr>
          <p:nvPr/>
        </p:nvGrpSpPr>
        <p:grpSpPr bwMode="auto">
          <a:xfrm>
            <a:off x="1917700" y="4192588"/>
            <a:ext cx="652463" cy="615950"/>
            <a:chOff x="1507" y="2641"/>
            <a:chExt cx="411" cy="388"/>
          </a:xfrm>
        </p:grpSpPr>
        <p:sp>
          <p:nvSpPr>
            <p:cNvPr id="278577" name="Line 49"/>
            <p:cNvSpPr>
              <a:spLocks noChangeShapeType="1"/>
            </p:cNvSpPr>
            <p:nvPr/>
          </p:nvSpPr>
          <p:spPr bwMode="auto">
            <a:xfrm>
              <a:off x="1719" y="2641"/>
              <a:ext cx="0" cy="125"/>
            </a:xfrm>
            <a:prstGeom prst="line">
              <a:avLst/>
            </a:prstGeom>
            <a:noFill/>
            <a:ln w="3175">
              <a:solidFill>
                <a:schemeClr val="tx1"/>
              </a:solidFill>
              <a:round/>
              <a:headEnd/>
              <a:tailEnd/>
            </a:ln>
            <a:effectLst/>
          </p:spPr>
          <p:txBody>
            <a:bodyPr wrap="none" anchor="ctr"/>
            <a:lstStyle/>
            <a:p>
              <a:endParaRPr lang="en-US"/>
            </a:p>
          </p:txBody>
        </p:sp>
        <p:sp>
          <p:nvSpPr>
            <p:cNvPr id="278578" name="Line 50"/>
            <p:cNvSpPr>
              <a:spLocks noChangeShapeType="1"/>
            </p:cNvSpPr>
            <p:nvPr/>
          </p:nvSpPr>
          <p:spPr bwMode="auto">
            <a:xfrm>
              <a:off x="1719" y="2809"/>
              <a:ext cx="0" cy="64"/>
            </a:xfrm>
            <a:prstGeom prst="line">
              <a:avLst/>
            </a:prstGeom>
            <a:noFill/>
            <a:ln w="3175">
              <a:solidFill>
                <a:schemeClr val="tx1"/>
              </a:solidFill>
              <a:round/>
              <a:headEnd/>
              <a:tailEnd/>
            </a:ln>
            <a:effectLst/>
          </p:spPr>
          <p:txBody>
            <a:bodyPr wrap="none" anchor="ctr"/>
            <a:lstStyle/>
            <a:p>
              <a:endParaRPr lang="en-US"/>
            </a:p>
          </p:txBody>
        </p:sp>
        <p:sp>
          <p:nvSpPr>
            <p:cNvPr id="278579" name="Line 51"/>
            <p:cNvSpPr>
              <a:spLocks noChangeShapeType="1"/>
            </p:cNvSpPr>
            <p:nvPr/>
          </p:nvSpPr>
          <p:spPr bwMode="auto">
            <a:xfrm>
              <a:off x="1719" y="2918"/>
              <a:ext cx="0" cy="111"/>
            </a:xfrm>
            <a:prstGeom prst="line">
              <a:avLst/>
            </a:prstGeom>
            <a:noFill/>
            <a:ln w="3175">
              <a:solidFill>
                <a:schemeClr val="tx1"/>
              </a:solidFill>
              <a:round/>
              <a:headEnd/>
              <a:tailEnd/>
            </a:ln>
            <a:effectLst/>
          </p:spPr>
          <p:txBody>
            <a:bodyPr wrap="none" anchor="ctr"/>
            <a:lstStyle/>
            <a:p>
              <a:endParaRPr lang="en-US"/>
            </a:p>
          </p:txBody>
        </p:sp>
        <p:sp>
          <p:nvSpPr>
            <p:cNvPr id="278580" name="Line 52"/>
            <p:cNvSpPr>
              <a:spLocks noChangeShapeType="1"/>
            </p:cNvSpPr>
            <p:nvPr/>
          </p:nvSpPr>
          <p:spPr bwMode="auto">
            <a:xfrm>
              <a:off x="1507" y="2840"/>
              <a:ext cx="133" cy="0"/>
            </a:xfrm>
            <a:prstGeom prst="line">
              <a:avLst/>
            </a:prstGeom>
            <a:noFill/>
            <a:ln w="3175">
              <a:solidFill>
                <a:schemeClr val="tx1"/>
              </a:solidFill>
              <a:round/>
              <a:headEnd/>
              <a:tailEnd/>
            </a:ln>
            <a:effectLst/>
          </p:spPr>
          <p:txBody>
            <a:bodyPr wrap="none" anchor="ctr"/>
            <a:lstStyle/>
            <a:p>
              <a:endParaRPr lang="en-US"/>
            </a:p>
          </p:txBody>
        </p:sp>
        <p:sp>
          <p:nvSpPr>
            <p:cNvPr id="278581" name="Line 53"/>
            <p:cNvSpPr>
              <a:spLocks noChangeShapeType="1"/>
            </p:cNvSpPr>
            <p:nvPr/>
          </p:nvSpPr>
          <p:spPr bwMode="auto">
            <a:xfrm>
              <a:off x="1689" y="2840"/>
              <a:ext cx="63" cy="0"/>
            </a:xfrm>
            <a:prstGeom prst="line">
              <a:avLst/>
            </a:prstGeom>
            <a:noFill/>
            <a:ln w="3175">
              <a:solidFill>
                <a:schemeClr val="tx1"/>
              </a:solidFill>
              <a:round/>
              <a:headEnd/>
              <a:tailEnd/>
            </a:ln>
            <a:effectLst/>
          </p:spPr>
          <p:txBody>
            <a:bodyPr wrap="none" anchor="ctr"/>
            <a:lstStyle/>
            <a:p>
              <a:endParaRPr lang="en-US"/>
            </a:p>
          </p:txBody>
        </p:sp>
        <p:sp>
          <p:nvSpPr>
            <p:cNvPr id="278582" name="Line 54"/>
            <p:cNvSpPr>
              <a:spLocks noChangeShapeType="1"/>
            </p:cNvSpPr>
            <p:nvPr/>
          </p:nvSpPr>
          <p:spPr bwMode="auto">
            <a:xfrm>
              <a:off x="1804" y="2840"/>
              <a:ext cx="114" cy="0"/>
            </a:xfrm>
            <a:prstGeom prst="line">
              <a:avLst/>
            </a:prstGeom>
            <a:noFill/>
            <a:ln w="3175">
              <a:solidFill>
                <a:schemeClr val="tx1"/>
              </a:solidFill>
              <a:round/>
              <a:headEnd/>
              <a:tailEnd/>
            </a:ln>
            <a:effectLst/>
          </p:spPr>
          <p:txBody>
            <a:bodyPr wrap="none" anchor="ctr"/>
            <a:lstStyle/>
            <a:p>
              <a:endParaRPr lang="en-US"/>
            </a:p>
          </p:txBody>
        </p:sp>
      </p:grpSp>
      <p:sp>
        <p:nvSpPr>
          <p:cNvPr id="278586" name="Rectangle 58"/>
          <p:cNvSpPr>
            <a:spLocks noChangeArrowheads="1"/>
          </p:cNvSpPr>
          <p:nvPr/>
        </p:nvSpPr>
        <p:spPr bwMode="auto">
          <a:xfrm>
            <a:off x="1128713" y="5700713"/>
            <a:ext cx="1974850" cy="454025"/>
          </a:xfrm>
          <a:prstGeom prst="rect">
            <a:avLst/>
          </a:prstGeom>
          <a:noFill/>
          <a:ln w="12700">
            <a:noFill/>
            <a:miter lim="800000"/>
            <a:headEnd/>
            <a:tailEnd/>
          </a:ln>
          <a:effectLst/>
        </p:spPr>
        <p:txBody>
          <a:bodyPr wrap="none" lIns="90488" tIns="44450" rIns="90488" bIns="44450">
            <a:spAutoFit/>
          </a:bodyPr>
          <a:lstStyle/>
          <a:p>
            <a:pPr algn="ctr"/>
            <a:r>
              <a:rPr lang="en-US" sz="1800" b="0">
                <a:latin typeface="Times New Roman" pitchFamily="18" charset="0"/>
              </a:rPr>
              <a:t>SECTION </a:t>
            </a:r>
            <a:r>
              <a:rPr lang="en-US" sz="2400" b="0">
                <a:latin typeface="Times New Roman" pitchFamily="18" charset="0"/>
              </a:rPr>
              <a:t> </a:t>
            </a:r>
            <a:r>
              <a:rPr lang="en-US" sz="2400">
                <a:latin typeface="Times New Roman" pitchFamily="18" charset="0"/>
              </a:rPr>
              <a:t>A - A</a:t>
            </a:r>
          </a:p>
        </p:txBody>
      </p:sp>
      <p:sp>
        <p:nvSpPr>
          <p:cNvPr id="278587" name="Rectangle 59"/>
          <p:cNvSpPr>
            <a:spLocks noChangeArrowheads="1"/>
          </p:cNvSpPr>
          <p:nvPr/>
        </p:nvSpPr>
        <p:spPr bwMode="auto">
          <a:xfrm>
            <a:off x="1096963" y="5699125"/>
            <a:ext cx="2039937" cy="457200"/>
          </a:xfrm>
          <a:prstGeom prst="rect">
            <a:avLst/>
          </a:prstGeom>
          <a:noFill/>
          <a:ln w="12700">
            <a:noFill/>
            <a:miter lim="800000"/>
            <a:headEnd/>
            <a:tailEnd/>
          </a:ln>
          <a:effectLst/>
        </p:spPr>
        <p:txBody>
          <a:bodyPr wrap="none" anchor="ctr"/>
          <a:lstStyle/>
          <a:p>
            <a:endParaRPr lang="en-US"/>
          </a:p>
        </p:txBody>
      </p:sp>
      <p:sp>
        <p:nvSpPr>
          <p:cNvPr id="278588" name="Line 60"/>
          <p:cNvSpPr>
            <a:spLocks noChangeShapeType="1"/>
          </p:cNvSpPr>
          <p:nvPr/>
        </p:nvSpPr>
        <p:spPr bwMode="auto">
          <a:xfrm>
            <a:off x="1966913" y="5194300"/>
            <a:ext cx="0" cy="201613"/>
          </a:xfrm>
          <a:prstGeom prst="line">
            <a:avLst/>
          </a:prstGeom>
          <a:noFill/>
          <a:ln w="19050">
            <a:solidFill>
              <a:schemeClr val="tx1"/>
            </a:solidFill>
            <a:round/>
            <a:headEnd/>
            <a:tailEnd/>
          </a:ln>
          <a:effectLst/>
        </p:spPr>
        <p:txBody>
          <a:bodyPr wrap="none" anchor="ctr"/>
          <a:lstStyle/>
          <a:p>
            <a:endParaRPr lang="en-US"/>
          </a:p>
        </p:txBody>
      </p:sp>
      <p:sp>
        <p:nvSpPr>
          <p:cNvPr id="278589" name="Line 61"/>
          <p:cNvSpPr>
            <a:spLocks noChangeShapeType="1"/>
          </p:cNvSpPr>
          <p:nvPr/>
        </p:nvSpPr>
        <p:spPr bwMode="auto">
          <a:xfrm>
            <a:off x="2552700" y="5194300"/>
            <a:ext cx="0" cy="201613"/>
          </a:xfrm>
          <a:prstGeom prst="line">
            <a:avLst/>
          </a:prstGeom>
          <a:noFill/>
          <a:ln w="19050">
            <a:solidFill>
              <a:schemeClr val="tx1"/>
            </a:solidFill>
            <a:round/>
            <a:headEnd/>
            <a:tailEnd/>
          </a:ln>
          <a:effectLst/>
        </p:spPr>
        <p:txBody>
          <a:bodyPr wrap="none" anchor="ctr"/>
          <a:lstStyle/>
          <a:p>
            <a:endParaRPr lang="en-US"/>
          </a:p>
        </p:txBody>
      </p:sp>
      <p:sp>
        <p:nvSpPr>
          <p:cNvPr id="278590" name="Line 62"/>
          <p:cNvSpPr>
            <a:spLocks noChangeShapeType="1"/>
          </p:cNvSpPr>
          <p:nvPr/>
        </p:nvSpPr>
        <p:spPr bwMode="auto">
          <a:xfrm>
            <a:off x="2643188" y="5045075"/>
            <a:ext cx="0" cy="133350"/>
          </a:xfrm>
          <a:prstGeom prst="line">
            <a:avLst/>
          </a:prstGeom>
          <a:noFill/>
          <a:ln w="19050">
            <a:solidFill>
              <a:schemeClr val="tx1"/>
            </a:solidFill>
            <a:round/>
            <a:headEnd/>
            <a:tailEnd/>
          </a:ln>
          <a:effectLst/>
        </p:spPr>
        <p:txBody>
          <a:bodyPr wrap="none" anchor="ctr"/>
          <a:lstStyle/>
          <a:p>
            <a:endParaRPr lang="en-US"/>
          </a:p>
        </p:txBody>
      </p:sp>
      <p:sp>
        <p:nvSpPr>
          <p:cNvPr id="278591" name="Line 63"/>
          <p:cNvSpPr>
            <a:spLocks noChangeShapeType="1"/>
          </p:cNvSpPr>
          <p:nvPr/>
        </p:nvSpPr>
        <p:spPr bwMode="auto">
          <a:xfrm>
            <a:off x="1882775" y="5067300"/>
            <a:ext cx="0" cy="111125"/>
          </a:xfrm>
          <a:prstGeom prst="line">
            <a:avLst/>
          </a:prstGeom>
          <a:noFill/>
          <a:ln w="19050">
            <a:solidFill>
              <a:schemeClr val="tx1"/>
            </a:solidFill>
            <a:round/>
            <a:headEnd/>
            <a:tailEnd/>
          </a:ln>
          <a:effectLst/>
        </p:spPr>
        <p:txBody>
          <a:bodyPr wrap="none" anchor="ctr"/>
          <a:lstStyle/>
          <a:p>
            <a:endParaRPr lang="en-US"/>
          </a:p>
        </p:txBody>
      </p:sp>
      <p:sp>
        <p:nvSpPr>
          <p:cNvPr id="278592" name="Line 64"/>
          <p:cNvSpPr>
            <a:spLocks noChangeShapeType="1"/>
          </p:cNvSpPr>
          <p:nvPr/>
        </p:nvSpPr>
        <p:spPr bwMode="auto">
          <a:xfrm>
            <a:off x="1882775" y="5178425"/>
            <a:ext cx="760413" cy="0"/>
          </a:xfrm>
          <a:prstGeom prst="line">
            <a:avLst/>
          </a:prstGeom>
          <a:noFill/>
          <a:ln w="19050">
            <a:solidFill>
              <a:schemeClr val="tx1"/>
            </a:solidFill>
            <a:round/>
            <a:headEnd/>
            <a:tailEnd/>
          </a:ln>
          <a:effectLst/>
        </p:spPr>
        <p:txBody>
          <a:bodyPr wrap="none" anchor="ctr"/>
          <a:lstStyle/>
          <a:p>
            <a:endParaRPr lang="en-US"/>
          </a:p>
        </p:txBody>
      </p:sp>
      <p:sp>
        <p:nvSpPr>
          <p:cNvPr id="278593" name="Oval 65"/>
          <p:cNvSpPr>
            <a:spLocks noChangeArrowheads="1"/>
          </p:cNvSpPr>
          <p:nvPr/>
        </p:nvSpPr>
        <p:spPr bwMode="auto">
          <a:xfrm>
            <a:off x="1879600" y="1936750"/>
            <a:ext cx="765175" cy="765175"/>
          </a:xfrm>
          <a:prstGeom prst="ellipse">
            <a:avLst/>
          </a:prstGeom>
          <a:noFill/>
          <a:ln w="25400">
            <a:solidFill>
              <a:schemeClr val="tx1"/>
            </a:solidFill>
            <a:round/>
            <a:headEnd/>
            <a:tailEnd/>
          </a:ln>
          <a:effectLst/>
        </p:spPr>
        <p:txBody>
          <a:bodyPr wrap="none" anchor="ctr"/>
          <a:lstStyle/>
          <a:p>
            <a:endParaRPr lang="en-US"/>
          </a:p>
        </p:txBody>
      </p:sp>
      <p:sp>
        <p:nvSpPr>
          <p:cNvPr id="278594" name="Line 66"/>
          <p:cNvSpPr>
            <a:spLocks noChangeShapeType="1"/>
          </p:cNvSpPr>
          <p:nvPr/>
        </p:nvSpPr>
        <p:spPr bwMode="auto">
          <a:xfrm>
            <a:off x="2573338" y="1371600"/>
            <a:ext cx="0" cy="463550"/>
          </a:xfrm>
          <a:prstGeom prst="line">
            <a:avLst/>
          </a:prstGeom>
          <a:noFill/>
          <a:ln w="3175">
            <a:solidFill>
              <a:schemeClr val="tx1"/>
            </a:solidFill>
            <a:prstDash val="lgDash"/>
            <a:round/>
            <a:headEnd/>
            <a:tailEnd/>
          </a:ln>
          <a:effectLst/>
        </p:spPr>
        <p:txBody>
          <a:bodyPr wrap="none" anchor="ctr"/>
          <a:lstStyle/>
          <a:p>
            <a:endParaRPr lang="en-US"/>
          </a:p>
        </p:txBody>
      </p:sp>
      <p:sp>
        <p:nvSpPr>
          <p:cNvPr id="278595" name="Line 67"/>
          <p:cNvSpPr>
            <a:spLocks noChangeShapeType="1"/>
          </p:cNvSpPr>
          <p:nvPr/>
        </p:nvSpPr>
        <p:spPr bwMode="auto">
          <a:xfrm>
            <a:off x="1963738" y="1371600"/>
            <a:ext cx="0" cy="463550"/>
          </a:xfrm>
          <a:prstGeom prst="line">
            <a:avLst/>
          </a:prstGeom>
          <a:noFill/>
          <a:ln w="3175">
            <a:solidFill>
              <a:schemeClr val="tx1"/>
            </a:solidFill>
            <a:prstDash val="lgDash"/>
            <a:round/>
            <a:headEnd/>
            <a:tailEnd/>
          </a:ln>
          <a:effectLst/>
        </p:spPr>
        <p:txBody>
          <a:bodyPr wrap="none" anchor="ctr"/>
          <a:lstStyle/>
          <a:p>
            <a:endParaRPr lang="en-US"/>
          </a:p>
        </p:txBody>
      </p:sp>
      <p:sp>
        <p:nvSpPr>
          <p:cNvPr id="278596" name="Line 68"/>
          <p:cNvSpPr>
            <a:spLocks noChangeShapeType="1"/>
          </p:cNvSpPr>
          <p:nvPr/>
        </p:nvSpPr>
        <p:spPr bwMode="auto">
          <a:xfrm>
            <a:off x="2574925" y="2820988"/>
            <a:ext cx="0" cy="161925"/>
          </a:xfrm>
          <a:prstGeom prst="line">
            <a:avLst/>
          </a:prstGeom>
          <a:noFill/>
          <a:ln w="3175">
            <a:solidFill>
              <a:schemeClr val="tx1"/>
            </a:solidFill>
            <a:prstDash val="lgDash"/>
            <a:round/>
            <a:headEnd/>
            <a:tailEnd/>
          </a:ln>
          <a:effectLst/>
        </p:spPr>
        <p:txBody>
          <a:bodyPr wrap="none" anchor="ctr"/>
          <a:lstStyle/>
          <a:p>
            <a:endParaRPr lang="en-US"/>
          </a:p>
        </p:txBody>
      </p:sp>
      <p:sp>
        <p:nvSpPr>
          <p:cNvPr id="278597" name="Line 69"/>
          <p:cNvSpPr>
            <a:spLocks noChangeShapeType="1"/>
          </p:cNvSpPr>
          <p:nvPr/>
        </p:nvSpPr>
        <p:spPr bwMode="auto">
          <a:xfrm>
            <a:off x="1963738" y="2832100"/>
            <a:ext cx="0" cy="160338"/>
          </a:xfrm>
          <a:prstGeom prst="line">
            <a:avLst/>
          </a:prstGeom>
          <a:noFill/>
          <a:ln w="3175">
            <a:solidFill>
              <a:schemeClr val="tx1"/>
            </a:solidFill>
            <a:prstDash val="lgDash"/>
            <a:round/>
            <a:headEnd/>
            <a:tailEnd/>
          </a:ln>
          <a:effectLst/>
        </p:spPr>
        <p:txBody>
          <a:bodyPr wrap="none" anchor="ctr"/>
          <a:lstStyle/>
          <a:p>
            <a:endParaRPr lang="en-US"/>
          </a:p>
        </p:txBody>
      </p:sp>
      <p:sp>
        <p:nvSpPr>
          <p:cNvPr id="278598" name="Oval 70"/>
          <p:cNvSpPr>
            <a:spLocks noChangeArrowheads="1"/>
          </p:cNvSpPr>
          <p:nvPr/>
        </p:nvSpPr>
        <p:spPr bwMode="auto">
          <a:xfrm>
            <a:off x="1947863" y="4206875"/>
            <a:ext cx="609600" cy="609600"/>
          </a:xfrm>
          <a:prstGeom prst="ellipse">
            <a:avLst/>
          </a:prstGeom>
          <a:noFill/>
          <a:ln w="1905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3110582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body" idx="1"/>
          </p:nvPr>
        </p:nvSpPr>
        <p:spPr bwMode="auto">
          <a:xfrm>
            <a:off x="685800" y="990600"/>
            <a:ext cx="8077200" cy="3730625"/>
          </a:xfrm>
          <a:noFill/>
          <a:ln w="12700">
            <a:miter lim="800000"/>
            <a:headEnd/>
            <a:tailEnd/>
          </a:ln>
        </p:spPr>
        <p:txBody>
          <a:bodyPr vert="horz" wrap="square" lIns="90488" tIns="44450" rIns="90488" bIns="44450" numCol="1" anchor="t" anchorCtr="0" compatLnSpc="1">
            <a:prstTxWarp prst="textNoShape">
              <a:avLst/>
            </a:prstTxWarp>
          </a:bodyPr>
          <a:lstStyle/>
          <a:p>
            <a:r>
              <a:rPr lang="en-US" dirty="0"/>
              <a:t>Alpha Characters A - A,  B - B,  C – C*, etc., are used to designate the required section view.  The characters are placed </a:t>
            </a:r>
            <a:r>
              <a:rPr lang="en-US" i="1" dirty="0"/>
              <a:t>near</a:t>
            </a:r>
            <a:r>
              <a:rPr lang="en-US" dirty="0"/>
              <a:t> the arrowheads </a:t>
            </a:r>
            <a:r>
              <a:rPr lang="en-US" i="1" dirty="0"/>
              <a:t>and</a:t>
            </a:r>
            <a:r>
              <a:rPr lang="en-US" dirty="0"/>
              <a:t> as a subtitle of the view. There is no “standard” for the location of the section designators, other than near the cutting plane arrowheads—as the examples below illustrate.</a:t>
            </a:r>
          </a:p>
          <a:p>
            <a:r>
              <a:rPr lang="en-US" dirty="0"/>
              <a:t>When the alphabet has been exhausted, use double characters AA - AA,  BB - BB, CC – CC*, etc.  </a:t>
            </a:r>
          </a:p>
          <a:p>
            <a:r>
              <a:rPr lang="en-US" i="1" dirty="0"/>
              <a:t>*Section Designators should NOT include the alpha characters  I,  O,  or Q.</a:t>
            </a:r>
          </a:p>
        </p:txBody>
      </p:sp>
      <p:grpSp>
        <p:nvGrpSpPr>
          <p:cNvPr id="273413" name="Group 5"/>
          <p:cNvGrpSpPr>
            <a:grpSpLocks/>
          </p:cNvGrpSpPr>
          <p:nvPr/>
        </p:nvGrpSpPr>
        <p:grpSpPr bwMode="auto">
          <a:xfrm>
            <a:off x="1233488" y="5140325"/>
            <a:ext cx="6437312" cy="650875"/>
            <a:chOff x="777" y="1990"/>
            <a:chExt cx="4055" cy="410"/>
          </a:xfrm>
        </p:grpSpPr>
        <p:sp>
          <p:nvSpPr>
            <p:cNvPr id="273414" name="Line 6"/>
            <p:cNvSpPr>
              <a:spLocks noChangeShapeType="1"/>
            </p:cNvSpPr>
            <p:nvPr/>
          </p:nvSpPr>
          <p:spPr bwMode="auto">
            <a:xfrm>
              <a:off x="827" y="2390"/>
              <a:ext cx="986" cy="0"/>
            </a:xfrm>
            <a:prstGeom prst="line">
              <a:avLst/>
            </a:prstGeom>
            <a:noFill/>
            <a:ln w="28575">
              <a:solidFill>
                <a:schemeClr val="tx1"/>
              </a:solidFill>
              <a:round/>
              <a:headEnd/>
              <a:tailEnd/>
            </a:ln>
            <a:effectLst/>
          </p:spPr>
          <p:txBody>
            <a:bodyPr wrap="none" anchor="ctr"/>
            <a:lstStyle/>
            <a:p>
              <a:endParaRPr lang="en-US"/>
            </a:p>
          </p:txBody>
        </p:sp>
        <p:sp>
          <p:nvSpPr>
            <p:cNvPr id="273415" name="Line 7"/>
            <p:cNvSpPr>
              <a:spLocks noChangeShapeType="1"/>
            </p:cNvSpPr>
            <p:nvPr/>
          </p:nvSpPr>
          <p:spPr bwMode="auto">
            <a:xfrm>
              <a:off x="1883" y="2390"/>
              <a:ext cx="118" cy="0"/>
            </a:xfrm>
            <a:prstGeom prst="line">
              <a:avLst/>
            </a:prstGeom>
            <a:noFill/>
            <a:ln w="28575">
              <a:solidFill>
                <a:schemeClr val="tx1"/>
              </a:solidFill>
              <a:round/>
              <a:headEnd/>
              <a:tailEnd/>
            </a:ln>
            <a:effectLst/>
          </p:spPr>
          <p:txBody>
            <a:bodyPr wrap="none" anchor="ctr"/>
            <a:lstStyle/>
            <a:p>
              <a:endParaRPr lang="en-US"/>
            </a:p>
          </p:txBody>
        </p:sp>
        <p:sp>
          <p:nvSpPr>
            <p:cNvPr id="273416" name="Line 8"/>
            <p:cNvSpPr>
              <a:spLocks noChangeShapeType="1"/>
            </p:cNvSpPr>
            <p:nvPr/>
          </p:nvSpPr>
          <p:spPr bwMode="auto">
            <a:xfrm>
              <a:off x="2069" y="2390"/>
              <a:ext cx="112" cy="0"/>
            </a:xfrm>
            <a:prstGeom prst="line">
              <a:avLst/>
            </a:prstGeom>
            <a:noFill/>
            <a:ln w="28575">
              <a:solidFill>
                <a:schemeClr val="tx1"/>
              </a:solidFill>
              <a:round/>
              <a:headEnd/>
              <a:tailEnd/>
            </a:ln>
            <a:effectLst/>
          </p:spPr>
          <p:txBody>
            <a:bodyPr wrap="none" anchor="ctr"/>
            <a:lstStyle/>
            <a:p>
              <a:endParaRPr lang="en-US"/>
            </a:p>
          </p:txBody>
        </p:sp>
        <p:sp>
          <p:nvSpPr>
            <p:cNvPr id="273417" name="Line 9"/>
            <p:cNvSpPr>
              <a:spLocks noChangeShapeType="1"/>
            </p:cNvSpPr>
            <p:nvPr/>
          </p:nvSpPr>
          <p:spPr bwMode="auto">
            <a:xfrm>
              <a:off x="2253" y="2390"/>
              <a:ext cx="1002" cy="0"/>
            </a:xfrm>
            <a:prstGeom prst="line">
              <a:avLst/>
            </a:prstGeom>
            <a:noFill/>
            <a:ln w="28575">
              <a:solidFill>
                <a:schemeClr val="tx1"/>
              </a:solidFill>
              <a:round/>
              <a:headEnd/>
              <a:tailEnd/>
            </a:ln>
            <a:effectLst/>
          </p:spPr>
          <p:txBody>
            <a:bodyPr wrap="none" anchor="ctr"/>
            <a:lstStyle/>
            <a:p>
              <a:endParaRPr lang="en-US"/>
            </a:p>
          </p:txBody>
        </p:sp>
        <p:sp>
          <p:nvSpPr>
            <p:cNvPr id="273418" name="Line 10"/>
            <p:cNvSpPr>
              <a:spLocks noChangeShapeType="1"/>
            </p:cNvSpPr>
            <p:nvPr/>
          </p:nvSpPr>
          <p:spPr bwMode="auto">
            <a:xfrm>
              <a:off x="3334" y="2390"/>
              <a:ext cx="119" cy="0"/>
            </a:xfrm>
            <a:prstGeom prst="line">
              <a:avLst/>
            </a:prstGeom>
            <a:noFill/>
            <a:ln w="28575">
              <a:solidFill>
                <a:schemeClr val="tx1"/>
              </a:solidFill>
              <a:round/>
              <a:headEnd/>
              <a:tailEnd/>
            </a:ln>
            <a:effectLst/>
          </p:spPr>
          <p:txBody>
            <a:bodyPr wrap="none" anchor="ctr"/>
            <a:lstStyle/>
            <a:p>
              <a:endParaRPr lang="en-US"/>
            </a:p>
          </p:txBody>
        </p:sp>
        <p:sp>
          <p:nvSpPr>
            <p:cNvPr id="273419" name="Line 11"/>
            <p:cNvSpPr>
              <a:spLocks noChangeShapeType="1"/>
            </p:cNvSpPr>
            <p:nvPr/>
          </p:nvSpPr>
          <p:spPr bwMode="auto">
            <a:xfrm>
              <a:off x="3518" y="2390"/>
              <a:ext cx="125" cy="0"/>
            </a:xfrm>
            <a:prstGeom prst="line">
              <a:avLst/>
            </a:prstGeom>
            <a:noFill/>
            <a:ln w="28575">
              <a:solidFill>
                <a:schemeClr val="tx1"/>
              </a:solidFill>
              <a:round/>
              <a:headEnd/>
              <a:tailEnd/>
            </a:ln>
            <a:effectLst/>
          </p:spPr>
          <p:txBody>
            <a:bodyPr wrap="none" anchor="ctr"/>
            <a:lstStyle/>
            <a:p>
              <a:endParaRPr lang="en-US"/>
            </a:p>
          </p:txBody>
        </p:sp>
        <p:sp>
          <p:nvSpPr>
            <p:cNvPr id="273420" name="Line 12"/>
            <p:cNvSpPr>
              <a:spLocks noChangeShapeType="1"/>
            </p:cNvSpPr>
            <p:nvPr/>
          </p:nvSpPr>
          <p:spPr bwMode="auto">
            <a:xfrm>
              <a:off x="3716" y="2390"/>
              <a:ext cx="1079" cy="0"/>
            </a:xfrm>
            <a:prstGeom prst="line">
              <a:avLst/>
            </a:prstGeom>
            <a:noFill/>
            <a:ln w="28575">
              <a:solidFill>
                <a:schemeClr val="tx1"/>
              </a:solidFill>
              <a:round/>
              <a:headEnd/>
              <a:tailEnd/>
            </a:ln>
            <a:effectLst/>
          </p:spPr>
          <p:txBody>
            <a:bodyPr wrap="none" anchor="ctr"/>
            <a:lstStyle/>
            <a:p>
              <a:endParaRPr lang="en-US"/>
            </a:p>
          </p:txBody>
        </p:sp>
        <p:sp>
          <p:nvSpPr>
            <p:cNvPr id="273421" name="Line 13"/>
            <p:cNvSpPr>
              <a:spLocks noChangeShapeType="1"/>
            </p:cNvSpPr>
            <p:nvPr/>
          </p:nvSpPr>
          <p:spPr bwMode="auto">
            <a:xfrm flipV="1">
              <a:off x="821" y="2113"/>
              <a:ext cx="0" cy="287"/>
            </a:xfrm>
            <a:prstGeom prst="line">
              <a:avLst/>
            </a:prstGeom>
            <a:noFill/>
            <a:ln w="28575">
              <a:solidFill>
                <a:schemeClr val="tx1"/>
              </a:solidFill>
              <a:round/>
              <a:headEnd/>
              <a:tailEnd/>
            </a:ln>
            <a:effectLst/>
          </p:spPr>
          <p:txBody>
            <a:bodyPr wrap="none" anchor="ctr"/>
            <a:lstStyle/>
            <a:p>
              <a:endParaRPr lang="en-US"/>
            </a:p>
          </p:txBody>
        </p:sp>
        <p:sp>
          <p:nvSpPr>
            <p:cNvPr id="273422" name="AutoShape 14"/>
            <p:cNvSpPr>
              <a:spLocks noChangeArrowheads="1"/>
            </p:cNvSpPr>
            <p:nvPr/>
          </p:nvSpPr>
          <p:spPr bwMode="auto">
            <a:xfrm>
              <a:off x="777" y="1990"/>
              <a:ext cx="72" cy="181"/>
            </a:xfrm>
            <a:prstGeom prst="triangle">
              <a:avLst>
                <a:gd name="adj" fmla="val 49995"/>
              </a:avLst>
            </a:prstGeom>
            <a:solidFill>
              <a:schemeClr val="tx1"/>
            </a:solidFill>
            <a:ln w="28575">
              <a:solidFill>
                <a:schemeClr val="tx1"/>
              </a:solidFill>
              <a:miter lim="800000"/>
              <a:headEnd/>
              <a:tailEnd/>
            </a:ln>
            <a:effectLst/>
          </p:spPr>
          <p:txBody>
            <a:bodyPr wrap="none" anchor="ctr"/>
            <a:lstStyle/>
            <a:p>
              <a:endParaRPr lang="en-US"/>
            </a:p>
          </p:txBody>
        </p:sp>
        <p:sp>
          <p:nvSpPr>
            <p:cNvPr id="273423" name="Line 15"/>
            <p:cNvSpPr>
              <a:spLocks noChangeShapeType="1"/>
            </p:cNvSpPr>
            <p:nvPr/>
          </p:nvSpPr>
          <p:spPr bwMode="auto">
            <a:xfrm flipV="1">
              <a:off x="4803" y="2142"/>
              <a:ext cx="0" cy="258"/>
            </a:xfrm>
            <a:prstGeom prst="line">
              <a:avLst/>
            </a:prstGeom>
            <a:noFill/>
            <a:ln w="28575">
              <a:solidFill>
                <a:schemeClr val="tx1"/>
              </a:solidFill>
              <a:round/>
              <a:headEnd/>
              <a:tailEnd/>
            </a:ln>
            <a:effectLst/>
          </p:spPr>
          <p:txBody>
            <a:bodyPr wrap="none" anchor="ctr"/>
            <a:lstStyle/>
            <a:p>
              <a:endParaRPr lang="en-US"/>
            </a:p>
          </p:txBody>
        </p:sp>
        <p:sp>
          <p:nvSpPr>
            <p:cNvPr id="273424" name="AutoShape 16"/>
            <p:cNvSpPr>
              <a:spLocks noChangeArrowheads="1"/>
            </p:cNvSpPr>
            <p:nvPr/>
          </p:nvSpPr>
          <p:spPr bwMode="auto">
            <a:xfrm>
              <a:off x="4760" y="2004"/>
              <a:ext cx="72" cy="181"/>
            </a:xfrm>
            <a:prstGeom prst="triangle">
              <a:avLst>
                <a:gd name="adj" fmla="val 49995"/>
              </a:avLst>
            </a:prstGeom>
            <a:solidFill>
              <a:schemeClr val="tx1"/>
            </a:solidFill>
            <a:ln w="28575">
              <a:solidFill>
                <a:schemeClr val="tx1"/>
              </a:solidFill>
              <a:miter lim="800000"/>
              <a:headEnd/>
              <a:tailEnd/>
            </a:ln>
            <a:effectLst/>
          </p:spPr>
          <p:txBody>
            <a:bodyPr wrap="none" anchor="ctr"/>
            <a:lstStyle/>
            <a:p>
              <a:endParaRPr lang="en-US"/>
            </a:p>
          </p:txBody>
        </p:sp>
      </p:grpSp>
      <p:sp>
        <p:nvSpPr>
          <p:cNvPr id="273425" name="Rectangle 17"/>
          <p:cNvSpPr>
            <a:spLocks noChangeArrowheads="1"/>
          </p:cNvSpPr>
          <p:nvPr/>
        </p:nvSpPr>
        <p:spPr bwMode="auto">
          <a:xfrm>
            <a:off x="792163" y="5105400"/>
            <a:ext cx="350837" cy="393700"/>
          </a:xfrm>
          <a:prstGeom prst="rect">
            <a:avLst/>
          </a:prstGeom>
          <a:noFill/>
          <a:ln w="12700">
            <a:noFill/>
            <a:miter lim="800000"/>
            <a:headEnd/>
            <a:tailEnd/>
          </a:ln>
          <a:effectLst/>
        </p:spPr>
        <p:txBody>
          <a:bodyPr wrap="none" lIns="90488" tIns="44450" rIns="90488" bIns="44450">
            <a:spAutoFit/>
          </a:bodyPr>
          <a:lstStyle/>
          <a:p>
            <a:r>
              <a:rPr lang="en-US" sz="2000" b="0">
                <a:latin typeface="Arial" charset="0"/>
              </a:rPr>
              <a:t>A</a:t>
            </a:r>
          </a:p>
        </p:txBody>
      </p:sp>
      <p:sp>
        <p:nvSpPr>
          <p:cNvPr id="273426" name="Rectangle 18"/>
          <p:cNvSpPr>
            <a:spLocks noChangeArrowheads="1"/>
          </p:cNvSpPr>
          <p:nvPr/>
        </p:nvSpPr>
        <p:spPr bwMode="auto">
          <a:xfrm>
            <a:off x="7772400" y="5105400"/>
            <a:ext cx="350838" cy="393700"/>
          </a:xfrm>
          <a:prstGeom prst="rect">
            <a:avLst/>
          </a:prstGeom>
          <a:noFill/>
          <a:ln w="12700">
            <a:noFill/>
            <a:miter lim="800000"/>
            <a:headEnd/>
            <a:tailEnd/>
          </a:ln>
          <a:effectLst/>
        </p:spPr>
        <p:txBody>
          <a:bodyPr wrap="none" lIns="90488" tIns="44450" rIns="90488" bIns="44450">
            <a:spAutoFit/>
          </a:bodyPr>
          <a:lstStyle/>
          <a:p>
            <a:r>
              <a:rPr lang="en-US" sz="2000" b="0">
                <a:latin typeface="Arial" charset="0"/>
              </a:rPr>
              <a:t>A</a:t>
            </a:r>
          </a:p>
        </p:txBody>
      </p:sp>
      <p:sp>
        <p:nvSpPr>
          <p:cNvPr id="273462" name="Rectangle 54"/>
          <p:cNvSpPr>
            <a:spLocks noChangeArrowheads="1"/>
          </p:cNvSpPr>
          <p:nvPr/>
        </p:nvSpPr>
        <p:spPr bwMode="auto">
          <a:xfrm>
            <a:off x="4648200" y="6248400"/>
            <a:ext cx="1974850" cy="454025"/>
          </a:xfrm>
          <a:prstGeom prst="rect">
            <a:avLst/>
          </a:prstGeom>
          <a:noFill/>
          <a:ln w="12700">
            <a:noFill/>
            <a:miter lim="800000"/>
            <a:headEnd/>
            <a:tailEnd/>
          </a:ln>
          <a:effectLst/>
        </p:spPr>
        <p:txBody>
          <a:bodyPr wrap="none" lIns="90488" tIns="44450" rIns="90488" bIns="44450">
            <a:spAutoFit/>
          </a:bodyPr>
          <a:lstStyle/>
          <a:p>
            <a:pPr algn="ctr"/>
            <a:r>
              <a:rPr lang="en-US" sz="1800" b="0">
                <a:latin typeface="Times New Roman" pitchFamily="18" charset="0"/>
              </a:rPr>
              <a:t>SECTION </a:t>
            </a:r>
            <a:r>
              <a:rPr lang="en-US" sz="2400" b="0">
                <a:latin typeface="Times New Roman" pitchFamily="18" charset="0"/>
              </a:rPr>
              <a:t> </a:t>
            </a:r>
            <a:r>
              <a:rPr lang="en-US" sz="2400">
                <a:latin typeface="Times New Roman" pitchFamily="18" charset="0"/>
              </a:rPr>
              <a:t>A - A</a:t>
            </a:r>
          </a:p>
        </p:txBody>
      </p:sp>
      <p:sp>
        <p:nvSpPr>
          <p:cNvPr id="273463" name="Rectangle 55"/>
          <p:cNvSpPr>
            <a:spLocks noGrp="1" noChangeArrowheads="1"/>
          </p:cNvSpPr>
          <p:nvPr>
            <p:ph type="title"/>
          </p:nvPr>
        </p:nvSpPr>
        <p:spPr bwMode="auto">
          <a:xfrm>
            <a:off x="685800" y="304800"/>
            <a:ext cx="7772400" cy="612775"/>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Cutting Plane</a:t>
            </a:r>
          </a:p>
        </p:txBody>
      </p:sp>
      <p:sp>
        <p:nvSpPr>
          <p:cNvPr id="273464" name="Rectangle 56"/>
          <p:cNvSpPr>
            <a:spLocks noChangeArrowheads="1"/>
          </p:cNvSpPr>
          <p:nvPr/>
        </p:nvSpPr>
        <p:spPr bwMode="auto">
          <a:xfrm>
            <a:off x="1828800" y="6308725"/>
            <a:ext cx="2500313" cy="396875"/>
          </a:xfrm>
          <a:prstGeom prst="rect">
            <a:avLst/>
          </a:prstGeom>
          <a:noFill/>
          <a:ln w="12700">
            <a:noFill/>
            <a:miter lim="800000"/>
            <a:headEnd/>
            <a:tailEnd/>
          </a:ln>
          <a:effectLst/>
        </p:spPr>
        <p:txBody>
          <a:bodyPr wrap="none">
            <a:spAutoFit/>
          </a:bodyPr>
          <a:lstStyle/>
          <a:p>
            <a:r>
              <a:rPr lang="en-US" sz="2000" i="1" dirty="0"/>
              <a:t>Subtitle of actual view</a:t>
            </a:r>
          </a:p>
        </p:txBody>
      </p:sp>
      <p:sp>
        <p:nvSpPr>
          <p:cNvPr id="273465" name="Rectangle 57"/>
          <p:cNvSpPr>
            <a:spLocks noChangeArrowheads="1"/>
          </p:cNvSpPr>
          <p:nvPr/>
        </p:nvSpPr>
        <p:spPr bwMode="auto">
          <a:xfrm>
            <a:off x="2819400" y="5257800"/>
            <a:ext cx="3524250" cy="396875"/>
          </a:xfrm>
          <a:prstGeom prst="rect">
            <a:avLst/>
          </a:prstGeom>
          <a:noFill/>
          <a:ln w="12700">
            <a:noFill/>
            <a:miter lim="800000"/>
            <a:headEnd/>
            <a:tailEnd/>
          </a:ln>
          <a:effectLst/>
        </p:spPr>
        <p:txBody>
          <a:bodyPr wrap="none">
            <a:spAutoFit/>
          </a:bodyPr>
          <a:lstStyle/>
          <a:p>
            <a:r>
              <a:rPr lang="en-US" sz="2000" i="1"/>
              <a:t>Cutting plane on reference view</a:t>
            </a:r>
          </a:p>
        </p:txBody>
      </p:sp>
    </p:spTree>
    <p:extLst>
      <p:ext uri="{BB962C8B-B14F-4D97-AF65-F5344CB8AC3E}">
        <p14:creationId xmlns:p14="http://schemas.microsoft.com/office/powerpoint/2010/main" val="2924509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title"/>
          </p:nvPr>
        </p:nvSpPr>
        <p:spPr bwMode="auto">
          <a:xfrm>
            <a:off x="609600" y="1524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dirty="0"/>
              <a:t>Crosshatching Section Views</a:t>
            </a:r>
          </a:p>
        </p:txBody>
      </p:sp>
      <p:sp>
        <p:nvSpPr>
          <p:cNvPr id="274437" name="Rectangle 5"/>
          <p:cNvSpPr>
            <a:spLocks noGrp="1" noChangeArrowheads="1"/>
          </p:cNvSpPr>
          <p:nvPr>
            <p:ph type="body" idx="1"/>
          </p:nvPr>
        </p:nvSpPr>
        <p:spPr bwMode="auto">
          <a:xfrm>
            <a:off x="304800" y="1371600"/>
            <a:ext cx="8458200" cy="2743200"/>
          </a:xfrm>
          <a:noFill/>
          <a:ln w="12700">
            <a:miter lim="800000"/>
            <a:headEnd/>
            <a:tailEnd/>
          </a:ln>
        </p:spPr>
        <p:txBody>
          <a:bodyPr vert="horz" wrap="square" lIns="90488" tIns="44450" rIns="90488" bIns="44450" numCol="1" anchor="t" anchorCtr="0" compatLnSpc="1">
            <a:prstTxWarp prst="textNoShape">
              <a:avLst/>
            </a:prstTxWarp>
          </a:bodyPr>
          <a:lstStyle/>
          <a:p>
            <a:r>
              <a:rPr lang="en-US" i="1" dirty="0"/>
              <a:t>Crosshatching, </a:t>
            </a:r>
            <a:r>
              <a:rPr lang="en-US" dirty="0"/>
              <a:t>is a repeating graphic pattern which is applied throughout all areas of the part that would be in</a:t>
            </a:r>
            <a:r>
              <a:rPr lang="en-US" i="1" dirty="0"/>
              <a:t> contact</a:t>
            </a:r>
            <a:r>
              <a:rPr lang="en-US" dirty="0"/>
              <a:t> with the cutting plane. Thus, the hole is not crosshatched. </a:t>
            </a:r>
          </a:p>
          <a:p>
            <a:r>
              <a:rPr lang="en-US" dirty="0"/>
              <a:t>The recommended angle for the standard crosshatch pattern is 45, 30, or 60 degrees with horizontal. Similarly, crosshatch lines should be </a:t>
            </a:r>
            <a:r>
              <a:rPr lang="en-US" i="1" dirty="0"/>
              <a:t>neither parallel nor perpendicular</a:t>
            </a:r>
            <a:r>
              <a:rPr lang="en-US" dirty="0"/>
              <a:t> to the outline of the feature in section—if avoidable (see the examples below).</a:t>
            </a:r>
          </a:p>
        </p:txBody>
      </p:sp>
      <p:grpSp>
        <p:nvGrpSpPr>
          <p:cNvPr id="274439" name="Group 7"/>
          <p:cNvGrpSpPr>
            <a:grpSpLocks/>
          </p:cNvGrpSpPr>
          <p:nvPr/>
        </p:nvGrpSpPr>
        <p:grpSpPr bwMode="auto">
          <a:xfrm>
            <a:off x="1219200" y="4670425"/>
            <a:ext cx="1647825" cy="1425575"/>
            <a:chOff x="2688" y="2976"/>
            <a:chExt cx="1038" cy="898"/>
          </a:xfrm>
        </p:grpSpPr>
        <p:sp>
          <p:nvSpPr>
            <p:cNvPr id="274440" name="AutoShape 8" descr="Wide upward diagonal"/>
            <p:cNvSpPr>
              <a:spLocks noChangeArrowheads="1"/>
            </p:cNvSpPr>
            <p:nvPr/>
          </p:nvSpPr>
          <p:spPr bwMode="auto">
            <a:xfrm>
              <a:off x="2688" y="2978"/>
              <a:ext cx="1038" cy="896"/>
            </a:xfrm>
            <a:prstGeom prst="hexagon">
              <a:avLst>
                <a:gd name="adj" fmla="val 28962"/>
                <a:gd name="vf" fmla="val 115470"/>
              </a:avLst>
            </a:prstGeom>
            <a:noFill/>
            <a:ln w="19050">
              <a:solidFill>
                <a:schemeClr val="tx1"/>
              </a:solidFill>
              <a:miter lim="800000"/>
              <a:headEnd/>
              <a:tailEnd/>
            </a:ln>
            <a:effectLst/>
          </p:spPr>
          <p:txBody>
            <a:bodyPr wrap="none" anchor="ctr"/>
            <a:lstStyle/>
            <a:p>
              <a:endParaRPr lang="en-US"/>
            </a:p>
          </p:txBody>
        </p:sp>
        <p:sp>
          <p:nvSpPr>
            <p:cNvPr id="274441" name="Line 9"/>
            <p:cNvSpPr>
              <a:spLocks noChangeShapeType="1"/>
            </p:cNvSpPr>
            <p:nvPr/>
          </p:nvSpPr>
          <p:spPr bwMode="auto">
            <a:xfrm flipH="1">
              <a:off x="2786" y="2976"/>
              <a:ext cx="283" cy="283"/>
            </a:xfrm>
            <a:prstGeom prst="line">
              <a:avLst/>
            </a:prstGeom>
            <a:noFill/>
            <a:ln w="3175">
              <a:solidFill>
                <a:schemeClr val="tx1"/>
              </a:solidFill>
              <a:round/>
              <a:headEnd/>
              <a:tailEnd/>
            </a:ln>
            <a:effectLst/>
          </p:spPr>
          <p:txBody>
            <a:bodyPr wrap="none" anchor="ctr"/>
            <a:lstStyle/>
            <a:p>
              <a:endParaRPr lang="en-US"/>
            </a:p>
          </p:txBody>
        </p:sp>
        <p:sp>
          <p:nvSpPr>
            <p:cNvPr id="274442" name="Line 10"/>
            <p:cNvSpPr>
              <a:spLocks noChangeShapeType="1"/>
            </p:cNvSpPr>
            <p:nvPr/>
          </p:nvSpPr>
          <p:spPr bwMode="auto">
            <a:xfrm flipH="1">
              <a:off x="2725" y="2980"/>
              <a:ext cx="513" cy="512"/>
            </a:xfrm>
            <a:prstGeom prst="line">
              <a:avLst/>
            </a:prstGeom>
            <a:noFill/>
            <a:ln w="3175">
              <a:solidFill>
                <a:schemeClr val="tx1"/>
              </a:solidFill>
              <a:round/>
              <a:headEnd/>
              <a:tailEnd/>
            </a:ln>
            <a:effectLst/>
          </p:spPr>
          <p:txBody>
            <a:bodyPr wrap="none" anchor="ctr"/>
            <a:lstStyle/>
            <a:p>
              <a:endParaRPr lang="en-US"/>
            </a:p>
          </p:txBody>
        </p:sp>
        <p:sp>
          <p:nvSpPr>
            <p:cNvPr id="274443" name="Line 11"/>
            <p:cNvSpPr>
              <a:spLocks noChangeShapeType="1"/>
            </p:cNvSpPr>
            <p:nvPr/>
          </p:nvSpPr>
          <p:spPr bwMode="auto">
            <a:xfrm flipH="1">
              <a:off x="2795" y="2980"/>
              <a:ext cx="622" cy="620"/>
            </a:xfrm>
            <a:prstGeom prst="line">
              <a:avLst/>
            </a:prstGeom>
            <a:noFill/>
            <a:ln w="3175">
              <a:solidFill>
                <a:schemeClr val="tx1"/>
              </a:solidFill>
              <a:round/>
              <a:headEnd/>
              <a:tailEnd/>
            </a:ln>
            <a:effectLst/>
          </p:spPr>
          <p:txBody>
            <a:bodyPr wrap="none" anchor="ctr"/>
            <a:lstStyle/>
            <a:p>
              <a:endParaRPr lang="en-US"/>
            </a:p>
          </p:txBody>
        </p:sp>
        <p:sp>
          <p:nvSpPr>
            <p:cNvPr id="274444" name="Line 12"/>
            <p:cNvSpPr>
              <a:spLocks noChangeShapeType="1"/>
            </p:cNvSpPr>
            <p:nvPr/>
          </p:nvSpPr>
          <p:spPr bwMode="auto">
            <a:xfrm flipH="1">
              <a:off x="2859" y="3062"/>
              <a:ext cx="655" cy="654"/>
            </a:xfrm>
            <a:prstGeom prst="line">
              <a:avLst/>
            </a:prstGeom>
            <a:noFill/>
            <a:ln w="3175">
              <a:solidFill>
                <a:schemeClr val="tx1"/>
              </a:solidFill>
              <a:round/>
              <a:headEnd/>
              <a:tailEnd/>
            </a:ln>
            <a:effectLst/>
          </p:spPr>
          <p:txBody>
            <a:bodyPr wrap="none" anchor="ctr"/>
            <a:lstStyle/>
            <a:p>
              <a:endParaRPr lang="en-US"/>
            </a:p>
          </p:txBody>
        </p:sp>
        <p:sp>
          <p:nvSpPr>
            <p:cNvPr id="274445" name="Line 13"/>
            <p:cNvSpPr>
              <a:spLocks noChangeShapeType="1"/>
            </p:cNvSpPr>
            <p:nvPr/>
          </p:nvSpPr>
          <p:spPr bwMode="auto">
            <a:xfrm flipH="1">
              <a:off x="2927" y="3182"/>
              <a:ext cx="655" cy="653"/>
            </a:xfrm>
            <a:prstGeom prst="line">
              <a:avLst/>
            </a:prstGeom>
            <a:noFill/>
            <a:ln w="3175">
              <a:solidFill>
                <a:schemeClr val="tx1"/>
              </a:solidFill>
              <a:round/>
              <a:headEnd/>
              <a:tailEnd/>
            </a:ln>
            <a:effectLst/>
          </p:spPr>
          <p:txBody>
            <a:bodyPr wrap="none" anchor="ctr"/>
            <a:lstStyle/>
            <a:p>
              <a:endParaRPr lang="en-US"/>
            </a:p>
          </p:txBody>
        </p:sp>
        <p:sp>
          <p:nvSpPr>
            <p:cNvPr id="274446" name="Line 14"/>
            <p:cNvSpPr>
              <a:spLocks noChangeShapeType="1"/>
            </p:cNvSpPr>
            <p:nvPr/>
          </p:nvSpPr>
          <p:spPr bwMode="auto">
            <a:xfrm flipH="1">
              <a:off x="3082" y="3308"/>
              <a:ext cx="563" cy="562"/>
            </a:xfrm>
            <a:prstGeom prst="line">
              <a:avLst/>
            </a:prstGeom>
            <a:noFill/>
            <a:ln w="3175">
              <a:solidFill>
                <a:schemeClr val="tx1"/>
              </a:solidFill>
              <a:round/>
              <a:headEnd/>
              <a:tailEnd/>
            </a:ln>
            <a:effectLst/>
          </p:spPr>
          <p:txBody>
            <a:bodyPr wrap="none" anchor="ctr"/>
            <a:lstStyle/>
            <a:p>
              <a:endParaRPr lang="en-US"/>
            </a:p>
          </p:txBody>
        </p:sp>
        <p:sp>
          <p:nvSpPr>
            <p:cNvPr id="274447" name="Line 15"/>
            <p:cNvSpPr>
              <a:spLocks noChangeShapeType="1"/>
            </p:cNvSpPr>
            <p:nvPr/>
          </p:nvSpPr>
          <p:spPr bwMode="auto">
            <a:xfrm flipH="1">
              <a:off x="3268" y="3417"/>
              <a:ext cx="456" cy="455"/>
            </a:xfrm>
            <a:prstGeom prst="line">
              <a:avLst/>
            </a:prstGeom>
            <a:noFill/>
            <a:ln w="3175">
              <a:solidFill>
                <a:schemeClr val="tx1"/>
              </a:solidFill>
              <a:round/>
              <a:headEnd/>
              <a:tailEnd/>
            </a:ln>
            <a:effectLst/>
          </p:spPr>
          <p:txBody>
            <a:bodyPr wrap="none" anchor="ctr"/>
            <a:lstStyle/>
            <a:p>
              <a:endParaRPr lang="en-US"/>
            </a:p>
          </p:txBody>
        </p:sp>
        <p:sp>
          <p:nvSpPr>
            <p:cNvPr id="274448" name="Line 16"/>
            <p:cNvSpPr>
              <a:spLocks noChangeShapeType="1"/>
            </p:cNvSpPr>
            <p:nvPr/>
          </p:nvSpPr>
          <p:spPr bwMode="auto">
            <a:xfrm flipH="1">
              <a:off x="3441" y="3812"/>
              <a:ext cx="62" cy="62"/>
            </a:xfrm>
            <a:prstGeom prst="line">
              <a:avLst/>
            </a:prstGeom>
            <a:noFill/>
            <a:ln w="3175">
              <a:solidFill>
                <a:schemeClr val="tx1"/>
              </a:solidFill>
              <a:round/>
              <a:headEnd/>
              <a:tailEnd/>
            </a:ln>
            <a:effectLst/>
          </p:spPr>
          <p:txBody>
            <a:bodyPr wrap="none" anchor="ctr"/>
            <a:lstStyle/>
            <a:p>
              <a:endParaRPr lang="en-US"/>
            </a:p>
          </p:txBody>
        </p:sp>
        <p:sp useBgFill="1">
          <p:nvSpPr>
            <p:cNvPr id="274449" name="Oval 17"/>
            <p:cNvSpPr>
              <a:spLocks noChangeArrowheads="1"/>
            </p:cNvSpPr>
            <p:nvPr/>
          </p:nvSpPr>
          <p:spPr bwMode="auto">
            <a:xfrm>
              <a:off x="2938" y="3161"/>
              <a:ext cx="531" cy="529"/>
            </a:xfrm>
            <a:prstGeom prst="ellipse">
              <a:avLst/>
            </a:prstGeom>
            <a:ln w="19050">
              <a:solidFill>
                <a:schemeClr val="tx1"/>
              </a:solidFill>
              <a:round/>
              <a:headEnd/>
              <a:tailEnd/>
            </a:ln>
            <a:effectLst/>
          </p:spPr>
          <p:txBody>
            <a:bodyPr wrap="none" anchor="ctr"/>
            <a:lstStyle/>
            <a:p>
              <a:endParaRPr lang="en-US"/>
            </a:p>
          </p:txBody>
        </p:sp>
        <p:sp>
          <p:nvSpPr>
            <p:cNvPr id="274450" name="Line 18"/>
            <p:cNvSpPr>
              <a:spLocks noChangeShapeType="1"/>
            </p:cNvSpPr>
            <p:nvPr/>
          </p:nvSpPr>
          <p:spPr bwMode="auto">
            <a:xfrm>
              <a:off x="3203" y="3110"/>
              <a:ext cx="0" cy="244"/>
            </a:xfrm>
            <a:prstGeom prst="line">
              <a:avLst/>
            </a:prstGeom>
            <a:noFill/>
            <a:ln w="3175">
              <a:solidFill>
                <a:schemeClr val="tx1"/>
              </a:solidFill>
              <a:round/>
              <a:headEnd/>
              <a:tailEnd/>
            </a:ln>
            <a:effectLst/>
          </p:spPr>
          <p:txBody>
            <a:bodyPr wrap="none" anchor="ctr"/>
            <a:lstStyle/>
            <a:p>
              <a:endParaRPr lang="en-US"/>
            </a:p>
          </p:txBody>
        </p:sp>
        <p:sp>
          <p:nvSpPr>
            <p:cNvPr id="274451" name="Line 19"/>
            <p:cNvSpPr>
              <a:spLocks noChangeShapeType="1"/>
            </p:cNvSpPr>
            <p:nvPr/>
          </p:nvSpPr>
          <p:spPr bwMode="auto">
            <a:xfrm>
              <a:off x="3203" y="3385"/>
              <a:ext cx="0" cy="74"/>
            </a:xfrm>
            <a:prstGeom prst="line">
              <a:avLst/>
            </a:prstGeom>
            <a:noFill/>
            <a:ln w="3175">
              <a:solidFill>
                <a:schemeClr val="tx1"/>
              </a:solidFill>
              <a:round/>
              <a:headEnd/>
              <a:tailEnd/>
            </a:ln>
            <a:effectLst/>
          </p:spPr>
          <p:txBody>
            <a:bodyPr wrap="none" anchor="ctr"/>
            <a:lstStyle/>
            <a:p>
              <a:endParaRPr lang="en-US"/>
            </a:p>
          </p:txBody>
        </p:sp>
        <p:sp>
          <p:nvSpPr>
            <p:cNvPr id="274452" name="Line 20"/>
            <p:cNvSpPr>
              <a:spLocks noChangeShapeType="1"/>
            </p:cNvSpPr>
            <p:nvPr/>
          </p:nvSpPr>
          <p:spPr bwMode="auto">
            <a:xfrm>
              <a:off x="3203" y="3484"/>
              <a:ext cx="0" cy="250"/>
            </a:xfrm>
            <a:prstGeom prst="line">
              <a:avLst/>
            </a:prstGeom>
            <a:noFill/>
            <a:ln w="3175">
              <a:solidFill>
                <a:schemeClr val="tx1"/>
              </a:solidFill>
              <a:round/>
              <a:headEnd/>
              <a:tailEnd/>
            </a:ln>
            <a:effectLst/>
          </p:spPr>
          <p:txBody>
            <a:bodyPr wrap="none" anchor="ctr"/>
            <a:lstStyle/>
            <a:p>
              <a:endParaRPr lang="en-US"/>
            </a:p>
          </p:txBody>
        </p:sp>
        <p:grpSp>
          <p:nvGrpSpPr>
            <p:cNvPr id="274453" name="Group 21"/>
            <p:cNvGrpSpPr>
              <a:grpSpLocks/>
            </p:cNvGrpSpPr>
            <p:nvPr/>
          </p:nvGrpSpPr>
          <p:grpSpPr bwMode="auto">
            <a:xfrm>
              <a:off x="2903" y="3424"/>
              <a:ext cx="608" cy="0"/>
              <a:chOff x="3590" y="3344"/>
              <a:chExt cx="330" cy="0"/>
            </a:xfrm>
          </p:grpSpPr>
          <p:sp>
            <p:nvSpPr>
              <p:cNvPr id="274454" name="Line 22"/>
              <p:cNvSpPr>
                <a:spLocks noChangeShapeType="1"/>
              </p:cNvSpPr>
              <p:nvPr/>
            </p:nvSpPr>
            <p:spPr bwMode="auto">
              <a:xfrm>
                <a:off x="3590" y="3344"/>
                <a:ext cx="114" cy="0"/>
              </a:xfrm>
              <a:prstGeom prst="line">
                <a:avLst/>
              </a:prstGeom>
              <a:noFill/>
              <a:ln w="3175">
                <a:solidFill>
                  <a:schemeClr val="tx1"/>
                </a:solidFill>
                <a:round/>
                <a:headEnd/>
                <a:tailEnd/>
              </a:ln>
              <a:effectLst/>
            </p:spPr>
            <p:txBody>
              <a:bodyPr wrap="none" anchor="ctr"/>
              <a:lstStyle/>
              <a:p>
                <a:endParaRPr lang="en-US"/>
              </a:p>
            </p:txBody>
          </p:sp>
          <p:sp>
            <p:nvSpPr>
              <p:cNvPr id="274455" name="Line 23"/>
              <p:cNvSpPr>
                <a:spLocks noChangeShapeType="1"/>
              </p:cNvSpPr>
              <p:nvPr/>
            </p:nvSpPr>
            <p:spPr bwMode="auto">
              <a:xfrm>
                <a:off x="3722" y="3344"/>
                <a:ext cx="60" cy="0"/>
              </a:xfrm>
              <a:prstGeom prst="line">
                <a:avLst/>
              </a:prstGeom>
              <a:noFill/>
              <a:ln w="3175">
                <a:solidFill>
                  <a:schemeClr val="tx1"/>
                </a:solidFill>
                <a:round/>
                <a:headEnd/>
                <a:tailEnd/>
              </a:ln>
              <a:effectLst/>
            </p:spPr>
            <p:txBody>
              <a:bodyPr wrap="none" anchor="ctr"/>
              <a:lstStyle/>
              <a:p>
                <a:endParaRPr lang="en-US"/>
              </a:p>
            </p:txBody>
          </p:sp>
          <p:sp>
            <p:nvSpPr>
              <p:cNvPr id="274456" name="Line 24"/>
              <p:cNvSpPr>
                <a:spLocks noChangeShapeType="1"/>
              </p:cNvSpPr>
              <p:nvPr/>
            </p:nvSpPr>
            <p:spPr bwMode="auto">
              <a:xfrm>
                <a:off x="3798" y="3344"/>
                <a:ext cx="122" cy="0"/>
              </a:xfrm>
              <a:prstGeom prst="line">
                <a:avLst/>
              </a:prstGeom>
              <a:noFill/>
              <a:ln w="3175">
                <a:solidFill>
                  <a:schemeClr val="tx1"/>
                </a:solidFill>
                <a:round/>
                <a:headEnd/>
                <a:tailEnd/>
              </a:ln>
              <a:effectLst/>
            </p:spPr>
            <p:txBody>
              <a:bodyPr wrap="none" anchor="ctr"/>
              <a:lstStyle/>
              <a:p>
                <a:endParaRPr lang="en-US"/>
              </a:p>
            </p:txBody>
          </p:sp>
        </p:grpSp>
      </p:grpSp>
      <p:grpSp>
        <p:nvGrpSpPr>
          <p:cNvPr id="274457" name="Group 25"/>
          <p:cNvGrpSpPr>
            <a:grpSpLocks/>
          </p:cNvGrpSpPr>
          <p:nvPr/>
        </p:nvGrpSpPr>
        <p:grpSpPr bwMode="auto">
          <a:xfrm>
            <a:off x="3575050" y="4670425"/>
            <a:ext cx="1787525" cy="1422400"/>
            <a:chOff x="3050" y="3040"/>
            <a:chExt cx="1126" cy="896"/>
          </a:xfrm>
        </p:grpSpPr>
        <p:sp>
          <p:nvSpPr>
            <p:cNvPr id="274458" name="AutoShape 26" descr="Wide upward diagonal"/>
            <p:cNvSpPr>
              <a:spLocks noChangeArrowheads="1"/>
            </p:cNvSpPr>
            <p:nvPr/>
          </p:nvSpPr>
          <p:spPr bwMode="auto">
            <a:xfrm>
              <a:off x="3102" y="3040"/>
              <a:ext cx="1038" cy="896"/>
            </a:xfrm>
            <a:prstGeom prst="hexagon">
              <a:avLst>
                <a:gd name="adj" fmla="val 28962"/>
                <a:gd name="vf" fmla="val 115470"/>
              </a:avLst>
            </a:prstGeom>
            <a:noFill/>
            <a:ln w="19050">
              <a:solidFill>
                <a:schemeClr val="tx1"/>
              </a:solidFill>
              <a:miter lim="800000"/>
              <a:headEnd/>
              <a:tailEnd/>
            </a:ln>
            <a:effectLst/>
          </p:spPr>
          <p:txBody>
            <a:bodyPr wrap="none" anchor="ctr"/>
            <a:lstStyle/>
            <a:p>
              <a:endParaRPr lang="en-US"/>
            </a:p>
          </p:txBody>
        </p:sp>
        <p:sp>
          <p:nvSpPr>
            <p:cNvPr id="274459" name="Line 27"/>
            <p:cNvSpPr>
              <a:spLocks noChangeShapeType="1"/>
            </p:cNvSpPr>
            <p:nvPr/>
          </p:nvSpPr>
          <p:spPr bwMode="auto">
            <a:xfrm rot="18900000" flipH="1">
              <a:off x="3081" y="3343"/>
              <a:ext cx="283" cy="283"/>
            </a:xfrm>
            <a:prstGeom prst="line">
              <a:avLst/>
            </a:prstGeom>
            <a:noFill/>
            <a:ln w="3175">
              <a:solidFill>
                <a:schemeClr val="tx1"/>
              </a:solidFill>
              <a:round/>
              <a:headEnd/>
              <a:tailEnd/>
            </a:ln>
            <a:effectLst/>
          </p:spPr>
          <p:txBody>
            <a:bodyPr wrap="none" anchor="ctr"/>
            <a:lstStyle/>
            <a:p>
              <a:endParaRPr lang="en-US"/>
            </a:p>
          </p:txBody>
        </p:sp>
        <p:sp>
          <p:nvSpPr>
            <p:cNvPr id="274460" name="Line 28"/>
            <p:cNvSpPr>
              <a:spLocks noChangeShapeType="1"/>
            </p:cNvSpPr>
            <p:nvPr/>
          </p:nvSpPr>
          <p:spPr bwMode="auto">
            <a:xfrm rot="18900000" flipH="1">
              <a:off x="3050" y="3192"/>
              <a:ext cx="588" cy="587"/>
            </a:xfrm>
            <a:prstGeom prst="line">
              <a:avLst/>
            </a:prstGeom>
            <a:noFill/>
            <a:ln w="3175">
              <a:solidFill>
                <a:schemeClr val="tx1"/>
              </a:solidFill>
              <a:round/>
              <a:headEnd/>
              <a:tailEnd/>
            </a:ln>
            <a:effectLst/>
          </p:spPr>
          <p:txBody>
            <a:bodyPr wrap="none" anchor="ctr"/>
            <a:lstStyle/>
            <a:p>
              <a:endParaRPr lang="en-US"/>
            </a:p>
          </p:txBody>
        </p:sp>
        <p:sp>
          <p:nvSpPr>
            <p:cNvPr id="274461" name="Line 29"/>
            <p:cNvSpPr>
              <a:spLocks noChangeShapeType="1"/>
            </p:cNvSpPr>
            <p:nvPr/>
          </p:nvSpPr>
          <p:spPr bwMode="auto">
            <a:xfrm rot="18900000" flipH="1">
              <a:off x="3154" y="3173"/>
              <a:ext cx="632" cy="630"/>
            </a:xfrm>
            <a:prstGeom prst="line">
              <a:avLst/>
            </a:prstGeom>
            <a:noFill/>
            <a:ln w="3175">
              <a:solidFill>
                <a:schemeClr val="tx1"/>
              </a:solidFill>
              <a:round/>
              <a:headEnd/>
              <a:tailEnd/>
            </a:ln>
            <a:effectLst/>
          </p:spPr>
          <p:txBody>
            <a:bodyPr wrap="none" anchor="ctr"/>
            <a:lstStyle/>
            <a:p>
              <a:endParaRPr lang="en-US"/>
            </a:p>
          </p:txBody>
        </p:sp>
        <p:sp>
          <p:nvSpPr>
            <p:cNvPr id="274462" name="Line 30"/>
            <p:cNvSpPr>
              <a:spLocks noChangeShapeType="1"/>
            </p:cNvSpPr>
            <p:nvPr/>
          </p:nvSpPr>
          <p:spPr bwMode="auto">
            <a:xfrm rot="18900000" flipH="1">
              <a:off x="3280" y="3170"/>
              <a:ext cx="634" cy="633"/>
            </a:xfrm>
            <a:prstGeom prst="line">
              <a:avLst/>
            </a:prstGeom>
            <a:noFill/>
            <a:ln w="3175">
              <a:solidFill>
                <a:schemeClr val="tx1"/>
              </a:solidFill>
              <a:round/>
              <a:headEnd/>
              <a:tailEnd/>
            </a:ln>
            <a:effectLst/>
          </p:spPr>
          <p:txBody>
            <a:bodyPr wrap="none" anchor="ctr"/>
            <a:lstStyle/>
            <a:p>
              <a:endParaRPr lang="en-US"/>
            </a:p>
          </p:txBody>
        </p:sp>
        <p:sp>
          <p:nvSpPr>
            <p:cNvPr id="274463" name="Line 31"/>
            <p:cNvSpPr>
              <a:spLocks noChangeShapeType="1"/>
            </p:cNvSpPr>
            <p:nvPr/>
          </p:nvSpPr>
          <p:spPr bwMode="auto">
            <a:xfrm rot="18900000" flipH="1">
              <a:off x="3412" y="3173"/>
              <a:ext cx="634" cy="632"/>
            </a:xfrm>
            <a:prstGeom prst="line">
              <a:avLst/>
            </a:prstGeom>
            <a:noFill/>
            <a:ln w="3175">
              <a:solidFill>
                <a:schemeClr val="tx1"/>
              </a:solidFill>
              <a:round/>
              <a:headEnd/>
              <a:tailEnd/>
            </a:ln>
            <a:effectLst/>
          </p:spPr>
          <p:txBody>
            <a:bodyPr wrap="none" anchor="ctr"/>
            <a:lstStyle/>
            <a:p>
              <a:endParaRPr lang="en-US"/>
            </a:p>
          </p:txBody>
        </p:sp>
        <p:sp>
          <p:nvSpPr>
            <p:cNvPr id="274464" name="Line 32"/>
            <p:cNvSpPr>
              <a:spLocks noChangeShapeType="1"/>
            </p:cNvSpPr>
            <p:nvPr/>
          </p:nvSpPr>
          <p:spPr bwMode="auto">
            <a:xfrm rot="18900000" flipH="1">
              <a:off x="3551" y="3176"/>
              <a:ext cx="626" cy="625"/>
            </a:xfrm>
            <a:prstGeom prst="line">
              <a:avLst/>
            </a:prstGeom>
            <a:noFill/>
            <a:ln w="3175">
              <a:solidFill>
                <a:schemeClr val="tx1"/>
              </a:solidFill>
              <a:round/>
              <a:headEnd/>
              <a:tailEnd/>
            </a:ln>
            <a:effectLst/>
          </p:spPr>
          <p:txBody>
            <a:bodyPr wrap="none" anchor="ctr"/>
            <a:lstStyle/>
            <a:p>
              <a:endParaRPr lang="en-US"/>
            </a:p>
          </p:txBody>
        </p:sp>
        <p:sp>
          <p:nvSpPr>
            <p:cNvPr id="274465" name="Line 33"/>
            <p:cNvSpPr>
              <a:spLocks noChangeShapeType="1"/>
            </p:cNvSpPr>
            <p:nvPr/>
          </p:nvSpPr>
          <p:spPr bwMode="auto">
            <a:xfrm rot="18900000" flipH="1">
              <a:off x="3818" y="3317"/>
              <a:ext cx="349" cy="348"/>
            </a:xfrm>
            <a:prstGeom prst="line">
              <a:avLst/>
            </a:prstGeom>
            <a:noFill/>
            <a:ln w="3175">
              <a:solidFill>
                <a:schemeClr val="tx1"/>
              </a:solidFill>
              <a:round/>
              <a:headEnd/>
              <a:tailEnd/>
            </a:ln>
            <a:effectLst/>
          </p:spPr>
          <p:txBody>
            <a:bodyPr wrap="none" anchor="ctr"/>
            <a:lstStyle/>
            <a:p>
              <a:endParaRPr lang="en-US"/>
            </a:p>
          </p:txBody>
        </p:sp>
        <p:sp>
          <p:nvSpPr>
            <p:cNvPr id="274466" name="Line 34"/>
            <p:cNvSpPr>
              <a:spLocks noChangeShapeType="1"/>
            </p:cNvSpPr>
            <p:nvPr/>
          </p:nvSpPr>
          <p:spPr bwMode="auto">
            <a:xfrm rot="18900000" flipH="1">
              <a:off x="4099" y="3466"/>
              <a:ext cx="42" cy="42"/>
            </a:xfrm>
            <a:prstGeom prst="line">
              <a:avLst/>
            </a:prstGeom>
            <a:noFill/>
            <a:ln w="3175">
              <a:solidFill>
                <a:schemeClr val="tx1"/>
              </a:solidFill>
              <a:round/>
              <a:headEnd/>
              <a:tailEnd/>
            </a:ln>
            <a:effectLst/>
          </p:spPr>
          <p:txBody>
            <a:bodyPr wrap="none" anchor="ctr"/>
            <a:lstStyle/>
            <a:p>
              <a:endParaRPr lang="en-US"/>
            </a:p>
          </p:txBody>
        </p:sp>
        <p:sp useBgFill="1">
          <p:nvSpPr>
            <p:cNvPr id="274467" name="Oval 35"/>
            <p:cNvSpPr>
              <a:spLocks noChangeArrowheads="1"/>
            </p:cNvSpPr>
            <p:nvPr/>
          </p:nvSpPr>
          <p:spPr bwMode="auto">
            <a:xfrm>
              <a:off x="3352" y="3223"/>
              <a:ext cx="531" cy="529"/>
            </a:xfrm>
            <a:prstGeom prst="ellipse">
              <a:avLst/>
            </a:prstGeom>
            <a:ln w="19050">
              <a:solidFill>
                <a:schemeClr val="tx1"/>
              </a:solidFill>
              <a:round/>
              <a:headEnd/>
              <a:tailEnd/>
            </a:ln>
            <a:effectLst/>
          </p:spPr>
          <p:txBody>
            <a:bodyPr wrap="none" anchor="ctr"/>
            <a:lstStyle/>
            <a:p>
              <a:endParaRPr lang="en-US"/>
            </a:p>
          </p:txBody>
        </p:sp>
        <p:sp>
          <p:nvSpPr>
            <p:cNvPr id="274468" name="Line 36"/>
            <p:cNvSpPr>
              <a:spLocks noChangeShapeType="1"/>
            </p:cNvSpPr>
            <p:nvPr/>
          </p:nvSpPr>
          <p:spPr bwMode="auto">
            <a:xfrm>
              <a:off x="3617" y="3172"/>
              <a:ext cx="0" cy="244"/>
            </a:xfrm>
            <a:prstGeom prst="line">
              <a:avLst/>
            </a:prstGeom>
            <a:noFill/>
            <a:ln w="3175">
              <a:solidFill>
                <a:schemeClr val="tx1"/>
              </a:solidFill>
              <a:round/>
              <a:headEnd/>
              <a:tailEnd/>
            </a:ln>
            <a:effectLst/>
          </p:spPr>
          <p:txBody>
            <a:bodyPr wrap="none" anchor="ctr"/>
            <a:lstStyle/>
            <a:p>
              <a:endParaRPr lang="en-US"/>
            </a:p>
          </p:txBody>
        </p:sp>
        <p:sp>
          <p:nvSpPr>
            <p:cNvPr id="274469" name="Line 37"/>
            <p:cNvSpPr>
              <a:spLocks noChangeShapeType="1"/>
            </p:cNvSpPr>
            <p:nvPr/>
          </p:nvSpPr>
          <p:spPr bwMode="auto">
            <a:xfrm>
              <a:off x="3617" y="3447"/>
              <a:ext cx="0" cy="74"/>
            </a:xfrm>
            <a:prstGeom prst="line">
              <a:avLst/>
            </a:prstGeom>
            <a:noFill/>
            <a:ln w="3175">
              <a:solidFill>
                <a:schemeClr val="tx1"/>
              </a:solidFill>
              <a:round/>
              <a:headEnd/>
              <a:tailEnd/>
            </a:ln>
            <a:effectLst/>
          </p:spPr>
          <p:txBody>
            <a:bodyPr wrap="none" anchor="ctr"/>
            <a:lstStyle/>
            <a:p>
              <a:endParaRPr lang="en-US"/>
            </a:p>
          </p:txBody>
        </p:sp>
        <p:sp>
          <p:nvSpPr>
            <p:cNvPr id="274470" name="Line 38"/>
            <p:cNvSpPr>
              <a:spLocks noChangeShapeType="1"/>
            </p:cNvSpPr>
            <p:nvPr/>
          </p:nvSpPr>
          <p:spPr bwMode="auto">
            <a:xfrm>
              <a:off x="3617" y="3546"/>
              <a:ext cx="0" cy="250"/>
            </a:xfrm>
            <a:prstGeom prst="line">
              <a:avLst/>
            </a:prstGeom>
            <a:noFill/>
            <a:ln w="3175">
              <a:solidFill>
                <a:schemeClr val="tx1"/>
              </a:solidFill>
              <a:round/>
              <a:headEnd/>
              <a:tailEnd/>
            </a:ln>
            <a:effectLst/>
          </p:spPr>
          <p:txBody>
            <a:bodyPr wrap="none" anchor="ctr"/>
            <a:lstStyle/>
            <a:p>
              <a:endParaRPr lang="en-US"/>
            </a:p>
          </p:txBody>
        </p:sp>
        <p:grpSp>
          <p:nvGrpSpPr>
            <p:cNvPr id="274471" name="Group 39"/>
            <p:cNvGrpSpPr>
              <a:grpSpLocks/>
            </p:cNvGrpSpPr>
            <p:nvPr/>
          </p:nvGrpSpPr>
          <p:grpSpPr bwMode="auto">
            <a:xfrm>
              <a:off x="3317" y="3486"/>
              <a:ext cx="608" cy="0"/>
              <a:chOff x="3590" y="3344"/>
              <a:chExt cx="330" cy="0"/>
            </a:xfrm>
          </p:grpSpPr>
          <p:sp>
            <p:nvSpPr>
              <p:cNvPr id="274472" name="Line 40"/>
              <p:cNvSpPr>
                <a:spLocks noChangeShapeType="1"/>
              </p:cNvSpPr>
              <p:nvPr/>
            </p:nvSpPr>
            <p:spPr bwMode="auto">
              <a:xfrm>
                <a:off x="3590" y="3344"/>
                <a:ext cx="114" cy="0"/>
              </a:xfrm>
              <a:prstGeom prst="line">
                <a:avLst/>
              </a:prstGeom>
              <a:noFill/>
              <a:ln w="3175">
                <a:solidFill>
                  <a:schemeClr val="tx1"/>
                </a:solidFill>
                <a:round/>
                <a:headEnd/>
                <a:tailEnd/>
              </a:ln>
              <a:effectLst/>
            </p:spPr>
            <p:txBody>
              <a:bodyPr wrap="none" anchor="ctr"/>
              <a:lstStyle/>
              <a:p>
                <a:endParaRPr lang="en-US"/>
              </a:p>
            </p:txBody>
          </p:sp>
          <p:sp>
            <p:nvSpPr>
              <p:cNvPr id="274473" name="Line 41"/>
              <p:cNvSpPr>
                <a:spLocks noChangeShapeType="1"/>
              </p:cNvSpPr>
              <p:nvPr/>
            </p:nvSpPr>
            <p:spPr bwMode="auto">
              <a:xfrm>
                <a:off x="3722" y="3344"/>
                <a:ext cx="60" cy="0"/>
              </a:xfrm>
              <a:prstGeom prst="line">
                <a:avLst/>
              </a:prstGeom>
              <a:noFill/>
              <a:ln w="3175">
                <a:solidFill>
                  <a:schemeClr val="tx1"/>
                </a:solidFill>
                <a:round/>
                <a:headEnd/>
                <a:tailEnd/>
              </a:ln>
              <a:effectLst/>
            </p:spPr>
            <p:txBody>
              <a:bodyPr wrap="none" anchor="ctr"/>
              <a:lstStyle/>
              <a:p>
                <a:endParaRPr lang="en-US"/>
              </a:p>
            </p:txBody>
          </p:sp>
          <p:sp>
            <p:nvSpPr>
              <p:cNvPr id="274474" name="Line 42"/>
              <p:cNvSpPr>
                <a:spLocks noChangeShapeType="1"/>
              </p:cNvSpPr>
              <p:nvPr/>
            </p:nvSpPr>
            <p:spPr bwMode="auto">
              <a:xfrm>
                <a:off x="3798" y="3344"/>
                <a:ext cx="122" cy="0"/>
              </a:xfrm>
              <a:prstGeom prst="line">
                <a:avLst/>
              </a:prstGeom>
              <a:noFill/>
              <a:ln w="3175">
                <a:solidFill>
                  <a:schemeClr val="tx1"/>
                </a:solidFill>
                <a:round/>
                <a:headEnd/>
                <a:tailEnd/>
              </a:ln>
              <a:effectLst/>
            </p:spPr>
            <p:txBody>
              <a:bodyPr wrap="none" anchor="ctr"/>
              <a:lstStyle/>
              <a:p>
                <a:endParaRPr lang="en-US"/>
              </a:p>
            </p:txBody>
          </p:sp>
        </p:grpSp>
      </p:grpSp>
      <p:sp>
        <p:nvSpPr>
          <p:cNvPr id="274475" name="AutoShape 43" descr="Wide upward diagonal"/>
          <p:cNvSpPr>
            <a:spLocks noChangeArrowheads="1"/>
          </p:cNvSpPr>
          <p:nvPr/>
        </p:nvSpPr>
        <p:spPr bwMode="auto">
          <a:xfrm>
            <a:off x="6153150" y="4670425"/>
            <a:ext cx="1647825" cy="1422400"/>
          </a:xfrm>
          <a:prstGeom prst="hexagon">
            <a:avLst>
              <a:gd name="adj" fmla="val 28962"/>
              <a:gd name="vf" fmla="val 115470"/>
            </a:avLst>
          </a:prstGeom>
          <a:noFill/>
          <a:ln w="19050">
            <a:solidFill>
              <a:schemeClr val="tx1"/>
            </a:solidFill>
            <a:miter lim="800000"/>
            <a:headEnd/>
            <a:tailEnd/>
          </a:ln>
          <a:effectLst/>
        </p:spPr>
        <p:txBody>
          <a:bodyPr wrap="none" anchor="ctr"/>
          <a:lstStyle/>
          <a:p>
            <a:endParaRPr lang="en-US"/>
          </a:p>
        </p:txBody>
      </p:sp>
      <p:sp>
        <p:nvSpPr>
          <p:cNvPr id="274476" name="Line 44"/>
          <p:cNvSpPr>
            <a:spLocks noChangeShapeType="1"/>
          </p:cNvSpPr>
          <p:nvPr/>
        </p:nvSpPr>
        <p:spPr bwMode="auto">
          <a:xfrm rot="20700000" flipH="1">
            <a:off x="6116638" y="4741863"/>
            <a:ext cx="654050" cy="654050"/>
          </a:xfrm>
          <a:prstGeom prst="line">
            <a:avLst/>
          </a:prstGeom>
          <a:noFill/>
          <a:ln w="3175">
            <a:solidFill>
              <a:schemeClr val="tx1"/>
            </a:solidFill>
            <a:round/>
            <a:headEnd/>
            <a:tailEnd/>
          </a:ln>
          <a:effectLst/>
        </p:spPr>
        <p:txBody>
          <a:bodyPr wrap="none" anchor="ctr"/>
          <a:lstStyle/>
          <a:p>
            <a:endParaRPr lang="en-US"/>
          </a:p>
        </p:txBody>
      </p:sp>
      <p:sp>
        <p:nvSpPr>
          <p:cNvPr id="274477" name="Line 45"/>
          <p:cNvSpPr>
            <a:spLocks noChangeShapeType="1"/>
          </p:cNvSpPr>
          <p:nvPr/>
        </p:nvSpPr>
        <p:spPr bwMode="auto">
          <a:xfrm rot="20700000" flipH="1">
            <a:off x="6200775" y="4760913"/>
            <a:ext cx="819150" cy="817562"/>
          </a:xfrm>
          <a:prstGeom prst="line">
            <a:avLst/>
          </a:prstGeom>
          <a:noFill/>
          <a:ln w="3175">
            <a:solidFill>
              <a:schemeClr val="tx1"/>
            </a:solidFill>
            <a:round/>
            <a:headEnd/>
            <a:tailEnd/>
          </a:ln>
          <a:effectLst/>
        </p:spPr>
        <p:txBody>
          <a:bodyPr wrap="none" anchor="ctr"/>
          <a:lstStyle/>
          <a:p>
            <a:endParaRPr lang="en-US"/>
          </a:p>
        </p:txBody>
      </p:sp>
      <p:sp>
        <p:nvSpPr>
          <p:cNvPr id="274478" name="Line 46"/>
          <p:cNvSpPr>
            <a:spLocks noChangeShapeType="1"/>
          </p:cNvSpPr>
          <p:nvPr/>
        </p:nvSpPr>
        <p:spPr bwMode="auto">
          <a:xfrm rot="20700000" flipH="1">
            <a:off x="6296025" y="4778375"/>
            <a:ext cx="976313" cy="973138"/>
          </a:xfrm>
          <a:prstGeom prst="line">
            <a:avLst/>
          </a:prstGeom>
          <a:noFill/>
          <a:ln w="3175">
            <a:solidFill>
              <a:schemeClr val="tx1"/>
            </a:solidFill>
            <a:round/>
            <a:headEnd/>
            <a:tailEnd/>
          </a:ln>
          <a:effectLst/>
        </p:spPr>
        <p:txBody>
          <a:bodyPr wrap="none" anchor="ctr"/>
          <a:lstStyle/>
          <a:p>
            <a:endParaRPr lang="en-US"/>
          </a:p>
        </p:txBody>
      </p:sp>
      <p:sp>
        <p:nvSpPr>
          <p:cNvPr id="274479" name="Line 47"/>
          <p:cNvSpPr>
            <a:spLocks noChangeShapeType="1"/>
          </p:cNvSpPr>
          <p:nvPr/>
        </p:nvSpPr>
        <p:spPr bwMode="auto">
          <a:xfrm rot="20700000" flipH="1">
            <a:off x="6386513" y="4800600"/>
            <a:ext cx="1138237" cy="1136650"/>
          </a:xfrm>
          <a:prstGeom prst="line">
            <a:avLst/>
          </a:prstGeom>
          <a:noFill/>
          <a:ln w="3175">
            <a:solidFill>
              <a:schemeClr val="tx1"/>
            </a:solidFill>
            <a:round/>
            <a:headEnd/>
            <a:tailEnd/>
          </a:ln>
          <a:effectLst/>
        </p:spPr>
        <p:txBody>
          <a:bodyPr wrap="none" anchor="ctr"/>
          <a:lstStyle/>
          <a:p>
            <a:endParaRPr lang="en-US"/>
          </a:p>
        </p:txBody>
      </p:sp>
      <p:sp>
        <p:nvSpPr>
          <p:cNvPr id="274480" name="Line 48"/>
          <p:cNvSpPr>
            <a:spLocks noChangeShapeType="1"/>
          </p:cNvSpPr>
          <p:nvPr/>
        </p:nvSpPr>
        <p:spPr bwMode="auto">
          <a:xfrm rot="20700000" flipH="1">
            <a:off x="6634163" y="4976813"/>
            <a:ext cx="1009650" cy="1006475"/>
          </a:xfrm>
          <a:prstGeom prst="line">
            <a:avLst/>
          </a:prstGeom>
          <a:noFill/>
          <a:ln w="3175">
            <a:solidFill>
              <a:schemeClr val="tx1"/>
            </a:solidFill>
            <a:round/>
            <a:headEnd/>
            <a:tailEnd/>
          </a:ln>
          <a:effectLst/>
        </p:spPr>
        <p:txBody>
          <a:bodyPr wrap="none" anchor="ctr"/>
          <a:lstStyle/>
          <a:p>
            <a:endParaRPr lang="en-US"/>
          </a:p>
        </p:txBody>
      </p:sp>
      <p:sp>
        <p:nvSpPr>
          <p:cNvPr id="274481" name="Line 49"/>
          <p:cNvSpPr>
            <a:spLocks noChangeShapeType="1"/>
          </p:cNvSpPr>
          <p:nvPr/>
        </p:nvSpPr>
        <p:spPr bwMode="auto">
          <a:xfrm rot="20700000" flipH="1">
            <a:off x="6907213" y="5164138"/>
            <a:ext cx="831850" cy="830262"/>
          </a:xfrm>
          <a:prstGeom prst="line">
            <a:avLst/>
          </a:prstGeom>
          <a:noFill/>
          <a:ln w="3175">
            <a:solidFill>
              <a:schemeClr val="tx1"/>
            </a:solidFill>
            <a:round/>
            <a:headEnd/>
            <a:tailEnd/>
          </a:ln>
          <a:effectLst/>
        </p:spPr>
        <p:txBody>
          <a:bodyPr wrap="none" anchor="ctr"/>
          <a:lstStyle/>
          <a:p>
            <a:endParaRPr lang="en-US"/>
          </a:p>
        </p:txBody>
      </p:sp>
      <p:sp>
        <p:nvSpPr>
          <p:cNvPr id="274482" name="Line 50"/>
          <p:cNvSpPr>
            <a:spLocks noChangeShapeType="1"/>
          </p:cNvSpPr>
          <p:nvPr/>
        </p:nvSpPr>
        <p:spPr bwMode="auto">
          <a:xfrm rot="20700000" flipH="1">
            <a:off x="7167563" y="5348288"/>
            <a:ext cx="668337" cy="666750"/>
          </a:xfrm>
          <a:prstGeom prst="line">
            <a:avLst/>
          </a:prstGeom>
          <a:noFill/>
          <a:ln w="3175">
            <a:solidFill>
              <a:schemeClr val="tx1"/>
            </a:solidFill>
            <a:round/>
            <a:headEnd/>
            <a:tailEnd/>
          </a:ln>
          <a:effectLst/>
        </p:spPr>
        <p:txBody>
          <a:bodyPr wrap="none" anchor="ctr"/>
          <a:lstStyle/>
          <a:p>
            <a:endParaRPr lang="en-US"/>
          </a:p>
        </p:txBody>
      </p:sp>
      <p:sp useBgFill="1">
        <p:nvSpPr>
          <p:cNvPr id="274483" name="Oval 51"/>
          <p:cNvSpPr>
            <a:spLocks noChangeArrowheads="1"/>
          </p:cNvSpPr>
          <p:nvPr/>
        </p:nvSpPr>
        <p:spPr bwMode="auto">
          <a:xfrm>
            <a:off x="6550025" y="4975225"/>
            <a:ext cx="842963" cy="839788"/>
          </a:xfrm>
          <a:prstGeom prst="ellipse">
            <a:avLst/>
          </a:prstGeom>
          <a:ln w="19050">
            <a:solidFill>
              <a:schemeClr val="tx1"/>
            </a:solidFill>
            <a:round/>
            <a:headEnd/>
            <a:tailEnd/>
          </a:ln>
          <a:effectLst/>
        </p:spPr>
        <p:txBody>
          <a:bodyPr wrap="none" anchor="ctr"/>
          <a:lstStyle/>
          <a:p>
            <a:endParaRPr lang="en-US"/>
          </a:p>
        </p:txBody>
      </p:sp>
      <p:sp>
        <p:nvSpPr>
          <p:cNvPr id="274484" name="Line 52"/>
          <p:cNvSpPr>
            <a:spLocks noChangeShapeType="1"/>
          </p:cNvSpPr>
          <p:nvPr/>
        </p:nvSpPr>
        <p:spPr bwMode="auto">
          <a:xfrm>
            <a:off x="6970713" y="4894263"/>
            <a:ext cx="0" cy="387350"/>
          </a:xfrm>
          <a:prstGeom prst="line">
            <a:avLst/>
          </a:prstGeom>
          <a:noFill/>
          <a:ln w="3175">
            <a:solidFill>
              <a:schemeClr val="tx1"/>
            </a:solidFill>
            <a:round/>
            <a:headEnd/>
            <a:tailEnd/>
          </a:ln>
          <a:effectLst/>
        </p:spPr>
        <p:txBody>
          <a:bodyPr wrap="none" anchor="ctr"/>
          <a:lstStyle/>
          <a:p>
            <a:endParaRPr lang="en-US"/>
          </a:p>
        </p:txBody>
      </p:sp>
      <p:sp>
        <p:nvSpPr>
          <p:cNvPr id="274485" name="Line 53"/>
          <p:cNvSpPr>
            <a:spLocks noChangeShapeType="1"/>
          </p:cNvSpPr>
          <p:nvPr/>
        </p:nvSpPr>
        <p:spPr bwMode="auto">
          <a:xfrm>
            <a:off x="6970713" y="5330825"/>
            <a:ext cx="0" cy="117475"/>
          </a:xfrm>
          <a:prstGeom prst="line">
            <a:avLst/>
          </a:prstGeom>
          <a:noFill/>
          <a:ln w="3175">
            <a:solidFill>
              <a:schemeClr val="tx1"/>
            </a:solidFill>
            <a:round/>
            <a:headEnd/>
            <a:tailEnd/>
          </a:ln>
          <a:effectLst/>
        </p:spPr>
        <p:txBody>
          <a:bodyPr wrap="none" anchor="ctr"/>
          <a:lstStyle/>
          <a:p>
            <a:endParaRPr lang="en-US"/>
          </a:p>
        </p:txBody>
      </p:sp>
      <p:sp>
        <p:nvSpPr>
          <p:cNvPr id="274486" name="Line 54"/>
          <p:cNvSpPr>
            <a:spLocks noChangeShapeType="1"/>
          </p:cNvSpPr>
          <p:nvPr/>
        </p:nvSpPr>
        <p:spPr bwMode="auto">
          <a:xfrm>
            <a:off x="6970713" y="5487988"/>
            <a:ext cx="0" cy="396875"/>
          </a:xfrm>
          <a:prstGeom prst="line">
            <a:avLst/>
          </a:prstGeom>
          <a:noFill/>
          <a:ln w="3175">
            <a:solidFill>
              <a:schemeClr val="tx1"/>
            </a:solidFill>
            <a:round/>
            <a:headEnd/>
            <a:tailEnd/>
          </a:ln>
          <a:effectLst/>
        </p:spPr>
        <p:txBody>
          <a:bodyPr wrap="none" anchor="ctr"/>
          <a:lstStyle/>
          <a:p>
            <a:endParaRPr lang="en-US"/>
          </a:p>
        </p:txBody>
      </p:sp>
      <p:grpSp>
        <p:nvGrpSpPr>
          <p:cNvPr id="274487" name="Group 55"/>
          <p:cNvGrpSpPr>
            <a:grpSpLocks/>
          </p:cNvGrpSpPr>
          <p:nvPr/>
        </p:nvGrpSpPr>
        <p:grpSpPr bwMode="auto">
          <a:xfrm>
            <a:off x="6494463" y="5392738"/>
            <a:ext cx="965200" cy="0"/>
            <a:chOff x="3590" y="3344"/>
            <a:chExt cx="330" cy="0"/>
          </a:xfrm>
        </p:grpSpPr>
        <p:sp>
          <p:nvSpPr>
            <p:cNvPr id="274488" name="Line 56"/>
            <p:cNvSpPr>
              <a:spLocks noChangeShapeType="1"/>
            </p:cNvSpPr>
            <p:nvPr/>
          </p:nvSpPr>
          <p:spPr bwMode="auto">
            <a:xfrm>
              <a:off x="3590" y="3344"/>
              <a:ext cx="114" cy="0"/>
            </a:xfrm>
            <a:prstGeom prst="line">
              <a:avLst/>
            </a:prstGeom>
            <a:noFill/>
            <a:ln w="3175">
              <a:solidFill>
                <a:schemeClr val="tx1"/>
              </a:solidFill>
              <a:round/>
              <a:headEnd/>
              <a:tailEnd/>
            </a:ln>
            <a:effectLst/>
          </p:spPr>
          <p:txBody>
            <a:bodyPr wrap="none" anchor="ctr"/>
            <a:lstStyle/>
            <a:p>
              <a:endParaRPr lang="en-US"/>
            </a:p>
          </p:txBody>
        </p:sp>
        <p:sp>
          <p:nvSpPr>
            <p:cNvPr id="274489" name="Line 57"/>
            <p:cNvSpPr>
              <a:spLocks noChangeShapeType="1"/>
            </p:cNvSpPr>
            <p:nvPr/>
          </p:nvSpPr>
          <p:spPr bwMode="auto">
            <a:xfrm>
              <a:off x="3722" y="3344"/>
              <a:ext cx="60" cy="0"/>
            </a:xfrm>
            <a:prstGeom prst="line">
              <a:avLst/>
            </a:prstGeom>
            <a:noFill/>
            <a:ln w="3175">
              <a:solidFill>
                <a:schemeClr val="tx1"/>
              </a:solidFill>
              <a:round/>
              <a:headEnd/>
              <a:tailEnd/>
            </a:ln>
            <a:effectLst/>
          </p:spPr>
          <p:txBody>
            <a:bodyPr wrap="none" anchor="ctr"/>
            <a:lstStyle/>
            <a:p>
              <a:endParaRPr lang="en-US"/>
            </a:p>
          </p:txBody>
        </p:sp>
        <p:sp>
          <p:nvSpPr>
            <p:cNvPr id="274490" name="Line 58"/>
            <p:cNvSpPr>
              <a:spLocks noChangeShapeType="1"/>
            </p:cNvSpPr>
            <p:nvPr/>
          </p:nvSpPr>
          <p:spPr bwMode="auto">
            <a:xfrm>
              <a:off x="3798" y="3344"/>
              <a:ext cx="122" cy="0"/>
            </a:xfrm>
            <a:prstGeom prst="line">
              <a:avLst/>
            </a:prstGeom>
            <a:noFill/>
            <a:ln w="3175">
              <a:solidFill>
                <a:schemeClr val="tx1"/>
              </a:solidFill>
              <a:round/>
              <a:headEnd/>
              <a:tailEnd/>
            </a:ln>
            <a:effectLst/>
          </p:spPr>
          <p:txBody>
            <a:bodyPr wrap="none" anchor="ctr"/>
            <a:lstStyle/>
            <a:p>
              <a:endParaRPr lang="en-US"/>
            </a:p>
          </p:txBody>
        </p:sp>
      </p:grpSp>
      <p:sp>
        <p:nvSpPr>
          <p:cNvPr id="274491" name="Text Box 59"/>
          <p:cNvSpPr txBox="1">
            <a:spLocks noChangeArrowheads="1"/>
          </p:cNvSpPr>
          <p:nvPr/>
        </p:nvSpPr>
        <p:spPr bwMode="auto">
          <a:xfrm>
            <a:off x="1281113" y="6103938"/>
            <a:ext cx="1485900" cy="366712"/>
          </a:xfrm>
          <a:prstGeom prst="rect">
            <a:avLst/>
          </a:prstGeom>
          <a:noFill/>
          <a:ln w="9525">
            <a:noFill/>
            <a:miter lim="800000"/>
            <a:headEnd/>
            <a:tailEnd/>
          </a:ln>
          <a:effectLst/>
        </p:spPr>
        <p:txBody>
          <a:bodyPr wrap="none">
            <a:spAutoFit/>
          </a:bodyPr>
          <a:lstStyle/>
          <a:p>
            <a:pPr algn="ctr"/>
            <a:r>
              <a:rPr lang="en-US" sz="1800" b="0">
                <a:effectLst>
                  <a:outerShdw blurRad="38100" dist="38100" dir="2700000" algn="tl">
                    <a:srgbClr val="C0C0C0"/>
                  </a:outerShdw>
                </a:effectLst>
                <a:latin typeface="Times New Roman" pitchFamily="18" charset="0"/>
              </a:rPr>
              <a:t>Good Practice</a:t>
            </a:r>
          </a:p>
        </p:txBody>
      </p:sp>
      <p:sp>
        <p:nvSpPr>
          <p:cNvPr id="274492" name="Text Box 60"/>
          <p:cNvSpPr txBox="1">
            <a:spLocks noChangeArrowheads="1"/>
          </p:cNvSpPr>
          <p:nvPr/>
        </p:nvSpPr>
        <p:spPr bwMode="auto">
          <a:xfrm>
            <a:off x="3781425" y="6103938"/>
            <a:ext cx="1409700" cy="366712"/>
          </a:xfrm>
          <a:prstGeom prst="rect">
            <a:avLst/>
          </a:prstGeom>
          <a:noFill/>
          <a:ln w="9525">
            <a:noFill/>
            <a:miter lim="800000"/>
            <a:headEnd/>
            <a:tailEnd/>
          </a:ln>
          <a:effectLst/>
        </p:spPr>
        <p:txBody>
          <a:bodyPr wrap="none">
            <a:spAutoFit/>
          </a:bodyPr>
          <a:lstStyle/>
          <a:p>
            <a:pPr algn="ctr"/>
            <a:r>
              <a:rPr lang="en-US" sz="1800" b="0">
                <a:solidFill>
                  <a:schemeClr val="tx2"/>
                </a:solidFill>
                <a:effectLst>
                  <a:outerShdw blurRad="38100" dist="38100" dir="2700000" algn="tl">
                    <a:srgbClr val="C0C0C0"/>
                  </a:outerShdw>
                </a:effectLst>
                <a:latin typeface="Times New Roman" pitchFamily="18" charset="0"/>
              </a:rPr>
              <a:t>Poor Practice</a:t>
            </a:r>
          </a:p>
        </p:txBody>
      </p:sp>
      <p:sp>
        <p:nvSpPr>
          <p:cNvPr id="274493" name="Text Box 61"/>
          <p:cNvSpPr txBox="1">
            <a:spLocks noChangeArrowheads="1"/>
          </p:cNvSpPr>
          <p:nvPr/>
        </p:nvSpPr>
        <p:spPr bwMode="auto">
          <a:xfrm>
            <a:off x="6280150" y="6103938"/>
            <a:ext cx="1409700" cy="366712"/>
          </a:xfrm>
          <a:prstGeom prst="rect">
            <a:avLst/>
          </a:prstGeom>
          <a:noFill/>
          <a:ln w="9525">
            <a:noFill/>
            <a:miter lim="800000"/>
            <a:headEnd/>
            <a:tailEnd/>
          </a:ln>
          <a:effectLst/>
        </p:spPr>
        <p:txBody>
          <a:bodyPr wrap="none">
            <a:spAutoFit/>
          </a:bodyPr>
          <a:lstStyle/>
          <a:p>
            <a:pPr algn="ctr"/>
            <a:r>
              <a:rPr lang="en-US" sz="1800" b="0">
                <a:solidFill>
                  <a:schemeClr val="tx2"/>
                </a:solidFill>
                <a:effectLst>
                  <a:outerShdw blurRad="38100" dist="38100" dir="2700000" algn="tl">
                    <a:srgbClr val="C0C0C0"/>
                  </a:outerShdw>
                </a:effectLst>
                <a:latin typeface="Times New Roman" pitchFamily="18" charset="0"/>
              </a:rPr>
              <a:t>Poor Practice</a:t>
            </a:r>
          </a:p>
        </p:txBody>
      </p:sp>
    </p:spTree>
    <p:extLst>
      <p:ext uri="{BB962C8B-B14F-4D97-AF65-F5344CB8AC3E}">
        <p14:creationId xmlns:p14="http://schemas.microsoft.com/office/powerpoint/2010/main" val="1598862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ChangeArrowheads="1"/>
          </p:cNvSpPr>
          <p:nvPr/>
        </p:nvSpPr>
        <p:spPr bwMode="auto">
          <a:xfrm>
            <a:off x="609600" y="1447800"/>
            <a:ext cx="7881938" cy="4449763"/>
          </a:xfrm>
          <a:prstGeom prst="rect">
            <a:avLst/>
          </a:prstGeom>
          <a:noFill/>
          <a:ln w="12700">
            <a:noFill/>
            <a:miter lim="800000"/>
            <a:headEnd/>
            <a:tailEnd/>
          </a:ln>
          <a:effectLst/>
        </p:spPr>
        <p:txBody>
          <a:bodyPr>
            <a:spAutoFit/>
          </a:bodyPr>
          <a:lstStyle/>
          <a:p>
            <a:pPr marL="457200" indent="-457200">
              <a:spcBef>
                <a:spcPct val="20000"/>
              </a:spcBef>
              <a:spcAft>
                <a:spcPct val="40000"/>
              </a:spcAft>
              <a:buSzPct val="100000"/>
              <a:buFontTx/>
              <a:buChar char="•"/>
            </a:pPr>
            <a:r>
              <a:rPr lang="en-US" sz="2800" b="0" dirty="0">
                <a:effectLst>
                  <a:outerShdw blurRad="38100" dist="38100" dir="2700000" algn="tl">
                    <a:srgbClr val="C0C0C0"/>
                  </a:outerShdw>
                </a:effectLst>
              </a:rPr>
              <a:t>The general purpose cross hatch  is used in most individual detail component drawings and in assembly applications where no confusion will result. </a:t>
            </a:r>
          </a:p>
          <a:p>
            <a:pPr marL="457200" indent="-457200">
              <a:spcBef>
                <a:spcPct val="20000"/>
              </a:spcBef>
              <a:spcAft>
                <a:spcPct val="40000"/>
              </a:spcAft>
              <a:buSzPct val="100000"/>
              <a:buFontTx/>
              <a:buChar char="•"/>
            </a:pPr>
            <a:r>
              <a:rPr lang="en-US" sz="2800" b="0" dirty="0">
                <a:effectLst>
                  <a:outerShdw blurRad="38100" dist="38100" dir="2700000" algn="tl">
                    <a:srgbClr val="C0C0C0"/>
                  </a:outerShdw>
                </a:effectLst>
              </a:rPr>
              <a:t>Each of the assembled components are depicted with a different crosshatch </a:t>
            </a:r>
            <a:r>
              <a:rPr lang="en-US" sz="2800" b="0" i="1" dirty="0">
                <a:effectLst>
                  <a:outerShdw blurRad="38100" dist="38100" dir="2700000" algn="tl">
                    <a:srgbClr val="C0C0C0"/>
                  </a:outerShdw>
                </a:effectLst>
              </a:rPr>
              <a:t>angle</a:t>
            </a:r>
            <a:r>
              <a:rPr lang="en-US" sz="2800" b="0" dirty="0">
                <a:effectLst>
                  <a:outerShdw blurRad="38100" dist="38100" dir="2700000" algn="tl">
                    <a:srgbClr val="C0C0C0"/>
                  </a:outerShdw>
                </a:effectLst>
              </a:rPr>
              <a:t> to assist in part differentiation.</a:t>
            </a:r>
            <a:r>
              <a:rPr lang="en-US" sz="2800" b="0" dirty="0"/>
              <a:t> </a:t>
            </a:r>
          </a:p>
          <a:p>
            <a:pPr marL="457200" indent="-457200">
              <a:spcBef>
                <a:spcPct val="20000"/>
              </a:spcBef>
              <a:spcAft>
                <a:spcPct val="40000"/>
              </a:spcAft>
              <a:buSzPct val="100000"/>
              <a:buFontTx/>
              <a:buChar char="•"/>
            </a:pPr>
            <a:r>
              <a:rPr lang="en-US" sz="2800" b="0" dirty="0">
                <a:effectLst>
                  <a:outerShdw blurRad="38100" dist="38100" dir="2700000" algn="tl">
                    <a:srgbClr val="C0C0C0"/>
                  </a:outerShdw>
                </a:effectLst>
              </a:rPr>
              <a:t>Specific crosshatch symbols are sometimes used to represent each different material type.  </a:t>
            </a:r>
          </a:p>
        </p:txBody>
      </p:sp>
      <p:sp>
        <p:nvSpPr>
          <p:cNvPr id="280581" name="Rectangle 5"/>
          <p:cNvSpPr>
            <a:spLocks noChangeArrowheads="1"/>
          </p:cNvSpPr>
          <p:nvPr/>
        </p:nvSpPr>
        <p:spPr bwMode="auto">
          <a:xfrm>
            <a:off x="731838" y="225425"/>
            <a:ext cx="7772400" cy="1143000"/>
          </a:xfrm>
          <a:prstGeom prst="rect">
            <a:avLst/>
          </a:prstGeom>
          <a:noFill/>
          <a:ln w="12700">
            <a:noFill/>
            <a:miter lim="800000"/>
            <a:headEnd/>
            <a:tailEnd/>
          </a:ln>
          <a:effectLst/>
        </p:spPr>
        <p:txBody>
          <a:bodyPr lIns="90488" tIns="44450" rIns="90488" bIns="44450" anchor="ctr"/>
          <a:lstStyle/>
          <a:p>
            <a:pPr algn="ctr">
              <a:lnSpc>
                <a:spcPct val="88000"/>
              </a:lnSpc>
            </a:pPr>
            <a:r>
              <a:rPr lang="en-US" sz="3600">
                <a:solidFill>
                  <a:schemeClr val="tx2"/>
                </a:solidFill>
              </a:rPr>
              <a:t>Cross Hatch Standards</a:t>
            </a:r>
          </a:p>
        </p:txBody>
      </p:sp>
    </p:spTree>
    <p:extLst>
      <p:ext uri="{BB962C8B-B14F-4D97-AF65-F5344CB8AC3E}">
        <p14:creationId xmlns:p14="http://schemas.microsoft.com/office/powerpoint/2010/main" val="6641973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ChangeArrowheads="1"/>
          </p:cNvSpPr>
          <p:nvPr/>
        </p:nvSpPr>
        <p:spPr bwMode="auto">
          <a:xfrm>
            <a:off x="731838" y="225425"/>
            <a:ext cx="7772400" cy="1143000"/>
          </a:xfrm>
          <a:prstGeom prst="rect">
            <a:avLst/>
          </a:prstGeom>
          <a:noFill/>
          <a:ln w="12700">
            <a:noFill/>
            <a:miter lim="800000"/>
            <a:headEnd/>
            <a:tailEnd/>
          </a:ln>
          <a:effectLst/>
        </p:spPr>
        <p:txBody>
          <a:bodyPr lIns="90488" tIns="44450" rIns="90488" bIns="44450" anchor="ctr"/>
          <a:lstStyle/>
          <a:p>
            <a:pPr algn="ctr">
              <a:lnSpc>
                <a:spcPct val="88000"/>
              </a:lnSpc>
            </a:pPr>
            <a:r>
              <a:rPr lang="en-US" sz="3600">
                <a:solidFill>
                  <a:schemeClr val="tx2"/>
                </a:solidFill>
              </a:rPr>
              <a:t>Cross Hatch Symbols</a:t>
            </a:r>
          </a:p>
        </p:txBody>
      </p:sp>
      <p:sp>
        <p:nvSpPr>
          <p:cNvPr id="279557" name="Rectangle 5"/>
          <p:cNvSpPr>
            <a:spLocks noChangeArrowheads="1"/>
          </p:cNvSpPr>
          <p:nvPr/>
        </p:nvSpPr>
        <p:spPr bwMode="auto">
          <a:xfrm>
            <a:off x="608013" y="2073275"/>
            <a:ext cx="2371725" cy="363538"/>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Cast Iron (General Use)</a:t>
            </a:r>
          </a:p>
        </p:txBody>
      </p:sp>
      <p:sp>
        <p:nvSpPr>
          <p:cNvPr id="279558" name="Rectangle 6" descr="Outlined diamond"/>
          <p:cNvSpPr>
            <a:spLocks noChangeArrowheads="1"/>
          </p:cNvSpPr>
          <p:nvPr/>
        </p:nvSpPr>
        <p:spPr bwMode="auto">
          <a:xfrm>
            <a:off x="3652838" y="1395413"/>
            <a:ext cx="1831975" cy="601662"/>
          </a:xfrm>
          <a:prstGeom prst="rect">
            <a:avLst/>
          </a:prstGeom>
          <a:pattFill prst="openDmnd">
            <a:fgClr>
              <a:schemeClr val="tx1"/>
            </a:fgClr>
            <a:bgClr>
              <a:schemeClr val="bg1"/>
            </a:bgClr>
          </a:pattFill>
          <a:ln w="3175">
            <a:solidFill>
              <a:schemeClr val="tx1"/>
            </a:solidFill>
            <a:miter lim="800000"/>
            <a:headEnd/>
            <a:tailEnd/>
          </a:ln>
          <a:effectLst/>
        </p:spPr>
        <p:txBody>
          <a:bodyPr wrap="none" anchor="ctr"/>
          <a:lstStyle/>
          <a:p>
            <a:endParaRPr lang="en-US"/>
          </a:p>
        </p:txBody>
      </p:sp>
      <p:sp>
        <p:nvSpPr>
          <p:cNvPr id="279559" name="Rectangle 7"/>
          <p:cNvSpPr>
            <a:spLocks noChangeArrowheads="1"/>
          </p:cNvSpPr>
          <p:nvPr/>
        </p:nvSpPr>
        <p:spPr bwMode="auto">
          <a:xfrm>
            <a:off x="3500438" y="2073275"/>
            <a:ext cx="1958975" cy="363538"/>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White Metal (Zinc)</a:t>
            </a:r>
          </a:p>
        </p:txBody>
      </p:sp>
      <p:sp>
        <p:nvSpPr>
          <p:cNvPr id="279560" name="Rectangle 8"/>
          <p:cNvSpPr>
            <a:spLocks noChangeArrowheads="1"/>
          </p:cNvSpPr>
          <p:nvPr/>
        </p:nvSpPr>
        <p:spPr bwMode="auto">
          <a:xfrm>
            <a:off x="7018338" y="2043113"/>
            <a:ext cx="638175" cy="363537"/>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Sand</a:t>
            </a:r>
          </a:p>
        </p:txBody>
      </p:sp>
      <p:sp>
        <p:nvSpPr>
          <p:cNvPr id="279561" name="Rectangle 9"/>
          <p:cNvSpPr>
            <a:spLocks noChangeArrowheads="1"/>
          </p:cNvSpPr>
          <p:nvPr/>
        </p:nvSpPr>
        <p:spPr bwMode="auto">
          <a:xfrm>
            <a:off x="6424613" y="1395413"/>
            <a:ext cx="1831975" cy="601662"/>
          </a:xfrm>
          <a:prstGeom prst="rect">
            <a:avLst/>
          </a:prstGeom>
          <a:noFill/>
          <a:ln w="3175">
            <a:solidFill>
              <a:schemeClr val="tx1"/>
            </a:solidFill>
            <a:miter lim="800000"/>
            <a:headEnd/>
            <a:tailEnd/>
          </a:ln>
          <a:effectLst/>
        </p:spPr>
        <p:txBody>
          <a:bodyPr wrap="none" anchor="ctr"/>
          <a:lstStyle/>
          <a:p>
            <a:endParaRPr lang="en-US"/>
          </a:p>
        </p:txBody>
      </p:sp>
      <p:sp>
        <p:nvSpPr>
          <p:cNvPr id="279562" name="Freeform 10" descr="Small confetti"/>
          <p:cNvSpPr>
            <a:spLocks/>
          </p:cNvSpPr>
          <p:nvPr/>
        </p:nvSpPr>
        <p:spPr bwMode="auto">
          <a:xfrm>
            <a:off x="6415088" y="1558925"/>
            <a:ext cx="1846262" cy="446088"/>
          </a:xfrm>
          <a:custGeom>
            <a:avLst/>
            <a:gdLst/>
            <a:ahLst/>
            <a:cxnLst>
              <a:cxn ang="0">
                <a:pos x="1162" y="67"/>
              </a:cxn>
              <a:cxn ang="0">
                <a:pos x="1162" y="280"/>
              </a:cxn>
              <a:cxn ang="0">
                <a:pos x="0" y="280"/>
              </a:cxn>
              <a:cxn ang="0">
                <a:pos x="0" y="0"/>
              </a:cxn>
              <a:cxn ang="0">
                <a:pos x="29" y="9"/>
              </a:cxn>
              <a:cxn ang="0">
                <a:pos x="58" y="9"/>
              </a:cxn>
              <a:cxn ang="0">
                <a:pos x="87" y="9"/>
              </a:cxn>
              <a:cxn ang="0">
                <a:pos x="126" y="9"/>
              </a:cxn>
              <a:cxn ang="0">
                <a:pos x="155" y="9"/>
              </a:cxn>
              <a:cxn ang="0">
                <a:pos x="184" y="9"/>
              </a:cxn>
              <a:cxn ang="0">
                <a:pos x="213" y="0"/>
              </a:cxn>
              <a:cxn ang="0">
                <a:pos x="242" y="0"/>
              </a:cxn>
              <a:cxn ang="0">
                <a:pos x="281" y="0"/>
              </a:cxn>
              <a:cxn ang="0">
                <a:pos x="310" y="0"/>
              </a:cxn>
              <a:cxn ang="0">
                <a:pos x="339" y="0"/>
              </a:cxn>
              <a:cxn ang="0">
                <a:pos x="368" y="0"/>
              </a:cxn>
              <a:cxn ang="0">
                <a:pos x="397" y="0"/>
              </a:cxn>
              <a:cxn ang="0">
                <a:pos x="426" y="0"/>
              </a:cxn>
              <a:cxn ang="0">
                <a:pos x="455" y="9"/>
              </a:cxn>
              <a:cxn ang="0">
                <a:pos x="484" y="9"/>
              </a:cxn>
              <a:cxn ang="0">
                <a:pos x="513" y="19"/>
              </a:cxn>
              <a:cxn ang="0">
                <a:pos x="542" y="19"/>
              </a:cxn>
              <a:cxn ang="0">
                <a:pos x="581" y="29"/>
              </a:cxn>
              <a:cxn ang="0">
                <a:pos x="610" y="38"/>
              </a:cxn>
              <a:cxn ang="0">
                <a:pos x="649" y="48"/>
              </a:cxn>
              <a:cxn ang="0">
                <a:pos x="687" y="48"/>
              </a:cxn>
              <a:cxn ang="0">
                <a:pos x="726" y="48"/>
              </a:cxn>
              <a:cxn ang="0">
                <a:pos x="765" y="48"/>
              </a:cxn>
              <a:cxn ang="0">
                <a:pos x="804" y="48"/>
              </a:cxn>
              <a:cxn ang="0">
                <a:pos x="833" y="38"/>
              </a:cxn>
              <a:cxn ang="0">
                <a:pos x="862" y="38"/>
              </a:cxn>
              <a:cxn ang="0">
                <a:pos x="900" y="38"/>
              </a:cxn>
              <a:cxn ang="0">
                <a:pos x="929" y="38"/>
              </a:cxn>
              <a:cxn ang="0">
                <a:pos x="968" y="38"/>
              </a:cxn>
              <a:cxn ang="0">
                <a:pos x="997" y="38"/>
              </a:cxn>
              <a:cxn ang="0">
                <a:pos x="1026" y="48"/>
              </a:cxn>
              <a:cxn ang="0">
                <a:pos x="1055" y="48"/>
              </a:cxn>
              <a:cxn ang="0">
                <a:pos x="1084" y="58"/>
              </a:cxn>
              <a:cxn ang="0">
                <a:pos x="1113" y="58"/>
              </a:cxn>
              <a:cxn ang="0">
                <a:pos x="1142" y="58"/>
              </a:cxn>
            </a:cxnLst>
            <a:rect l="0" t="0" r="r" b="b"/>
            <a:pathLst>
              <a:path w="1163" h="281">
                <a:moveTo>
                  <a:pt x="1162" y="67"/>
                </a:moveTo>
                <a:lnTo>
                  <a:pt x="1162" y="280"/>
                </a:lnTo>
                <a:lnTo>
                  <a:pt x="0" y="280"/>
                </a:lnTo>
                <a:lnTo>
                  <a:pt x="0" y="0"/>
                </a:lnTo>
                <a:lnTo>
                  <a:pt x="29" y="9"/>
                </a:lnTo>
                <a:lnTo>
                  <a:pt x="58" y="9"/>
                </a:lnTo>
                <a:lnTo>
                  <a:pt x="87" y="9"/>
                </a:lnTo>
                <a:lnTo>
                  <a:pt x="126" y="9"/>
                </a:lnTo>
                <a:lnTo>
                  <a:pt x="155" y="9"/>
                </a:lnTo>
                <a:lnTo>
                  <a:pt x="184" y="9"/>
                </a:lnTo>
                <a:lnTo>
                  <a:pt x="213" y="0"/>
                </a:lnTo>
                <a:lnTo>
                  <a:pt x="242" y="0"/>
                </a:lnTo>
                <a:lnTo>
                  <a:pt x="281" y="0"/>
                </a:lnTo>
                <a:lnTo>
                  <a:pt x="310" y="0"/>
                </a:lnTo>
                <a:lnTo>
                  <a:pt x="339" y="0"/>
                </a:lnTo>
                <a:lnTo>
                  <a:pt x="368" y="0"/>
                </a:lnTo>
                <a:lnTo>
                  <a:pt x="397" y="0"/>
                </a:lnTo>
                <a:lnTo>
                  <a:pt x="426" y="0"/>
                </a:lnTo>
                <a:lnTo>
                  <a:pt x="455" y="9"/>
                </a:lnTo>
                <a:lnTo>
                  <a:pt x="484" y="9"/>
                </a:lnTo>
                <a:lnTo>
                  <a:pt x="513" y="19"/>
                </a:lnTo>
                <a:lnTo>
                  <a:pt x="542" y="19"/>
                </a:lnTo>
                <a:lnTo>
                  <a:pt x="581" y="29"/>
                </a:lnTo>
                <a:lnTo>
                  <a:pt x="610" y="38"/>
                </a:lnTo>
                <a:lnTo>
                  <a:pt x="649" y="48"/>
                </a:lnTo>
                <a:lnTo>
                  <a:pt x="687" y="48"/>
                </a:lnTo>
                <a:lnTo>
                  <a:pt x="726" y="48"/>
                </a:lnTo>
                <a:lnTo>
                  <a:pt x="765" y="48"/>
                </a:lnTo>
                <a:lnTo>
                  <a:pt x="804" y="48"/>
                </a:lnTo>
                <a:lnTo>
                  <a:pt x="833" y="38"/>
                </a:lnTo>
                <a:lnTo>
                  <a:pt x="862" y="38"/>
                </a:lnTo>
                <a:lnTo>
                  <a:pt x="900" y="38"/>
                </a:lnTo>
                <a:lnTo>
                  <a:pt x="929" y="38"/>
                </a:lnTo>
                <a:lnTo>
                  <a:pt x="968" y="38"/>
                </a:lnTo>
                <a:lnTo>
                  <a:pt x="997" y="38"/>
                </a:lnTo>
                <a:lnTo>
                  <a:pt x="1026" y="48"/>
                </a:lnTo>
                <a:lnTo>
                  <a:pt x="1055" y="48"/>
                </a:lnTo>
                <a:lnTo>
                  <a:pt x="1084" y="58"/>
                </a:lnTo>
                <a:lnTo>
                  <a:pt x="1113" y="58"/>
                </a:lnTo>
                <a:lnTo>
                  <a:pt x="1142" y="58"/>
                </a:lnTo>
              </a:path>
            </a:pathLst>
          </a:custGeom>
          <a:pattFill prst="smConfetti">
            <a:fgClr>
              <a:schemeClr val="tx1"/>
            </a:fgClr>
            <a:bgClr>
              <a:schemeClr val="bg1"/>
            </a:bgClr>
          </a:pattFill>
          <a:ln w="3175" cap="rnd" cmpd="sng">
            <a:solidFill>
              <a:schemeClr val="tx1"/>
            </a:solidFill>
            <a:prstDash val="solid"/>
            <a:round/>
            <a:headEnd type="none" w="med" len="med"/>
            <a:tailEnd type="none" w="med" len="med"/>
          </a:ln>
          <a:effectLst/>
        </p:spPr>
        <p:txBody>
          <a:bodyPr/>
          <a:lstStyle/>
          <a:p>
            <a:endParaRPr lang="en-US"/>
          </a:p>
        </p:txBody>
      </p:sp>
      <p:grpSp>
        <p:nvGrpSpPr>
          <p:cNvPr id="279563" name="Group 11"/>
          <p:cNvGrpSpPr>
            <a:grpSpLocks/>
          </p:cNvGrpSpPr>
          <p:nvPr/>
        </p:nvGrpSpPr>
        <p:grpSpPr bwMode="auto">
          <a:xfrm>
            <a:off x="847725" y="2654300"/>
            <a:ext cx="7412038" cy="1027113"/>
            <a:chOff x="534" y="1672"/>
            <a:chExt cx="4669" cy="647"/>
          </a:xfrm>
        </p:grpSpPr>
        <p:grpSp>
          <p:nvGrpSpPr>
            <p:cNvPr id="279564" name="Group 12"/>
            <p:cNvGrpSpPr>
              <a:grpSpLocks/>
            </p:cNvGrpSpPr>
            <p:nvPr/>
          </p:nvGrpSpPr>
          <p:grpSpPr bwMode="auto">
            <a:xfrm>
              <a:off x="534" y="1676"/>
              <a:ext cx="1160" cy="379"/>
              <a:chOff x="534" y="1676"/>
              <a:chExt cx="1160" cy="379"/>
            </a:xfrm>
          </p:grpSpPr>
          <p:sp>
            <p:nvSpPr>
              <p:cNvPr id="279565" name="Rectangle 13"/>
              <p:cNvSpPr>
                <a:spLocks noChangeArrowheads="1"/>
              </p:cNvSpPr>
              <p:nvPr/>
            </p:nvSpPr>
            <p:spPr bwMode="auto">
              <a:xfrm>
                <a:off x="537" y="1676"/>
                <a:ext cx="1154" cy="379"/>
              </a:xfrm>
              <a:prstGeom prst="rect">
                <a:avLst/>
              </a:prstGeom>
              <a:noFill/>
              <a:ln w="3175">
                <a:solidFill>
                  <a:schemeClr val="tx1"/>
                </a:solidFill>
                <a:miter lim="800000"/>
                <a:headEnd/>
                <a:tailEnd/>
              </a:ln>
              <a:effectLst/>
            </p:spPr>
            <p:txBody>
              <a:bodyPr wrap="none" anchor="ctr"/>
              <a:lstStyle/>
              <a:p>
                <a:endParaRPr lang="en-US"/>
              </a:p>
            </p:txBody>
          </p:sp>
          <p:sp>
            <p:nvSpPr>
              <p:cNvPr id="279566" name="Line 14"/>
              <p:cNvSpPr>
                <a:spLocks noChangeShapeType="1"/>
              </p:cNvSpPr>
              <p:nvPr/>
            </p:nvSpPr>
            <p:spPr bwMode="auto">
              <a:xfrm flipH="1">
                <a:off x="535" y="1678"/>
                <a:ext cx="172" cy="156"/>
              </a:xfrm>
              <a:prstGeom prst="line">
                <a:avLst/>
              </a:prstGeom>
              <a:noFill/>
              <a:ln w="3175">
                <a:solidFill>
                  <a:schemeClr val="tx1"/>
                </a:solidFill>
                <a:round/>
                <a:headEnd/>
                <a:tailEnd/>
              </a:ln>
              <a:effectLst/>
            </p:spPr>
            <p:txBody>
              <a:bodyPr wrap="none" anchor="ctr"/>
              <a:lstStyle/>
              <a:p>
                <a:endParaRPr lang="en-US"/>
              </a:p>
            </p:txBody>
          </p:sp>
          <p:sp>
            <p:nvSpPr>
              <p:cNvPr id="279567" name="Line 15"/>
              <p:cNvSpPr>
                <a:spLocks noChangeShapeType="1"/>
              </p:cNvSpPr>
              <p:nvPr/>
            </p:nvSpPr>
            <p:spPr bwMode="auto">
              <a:xfrm flipH="1">
                <a:off x="534" y="1678"/>
                <a:ext cx="221" cy="205"/>
              </a:xfrm>
              <a:prstGeom prst="line">
                <a:avLst/>
              </a:prstGeom>
              <a:noFill/>
              <a:ln w="3175">
                <a:solidFill>
                  <a:schemeClr val="tx1"/>
                </a:solidFill>
                <a:round/>
                <a:headEnd/>
                <a:tailEnd/>
              </a:ln>
              <a:effectLst/>
            </p:spPr>
            <p:txBody>
              <a:bodyPr wrap="none" anchor="ctr"/>
              <a:lstStyle/>
              <a:p>
                <a:endParaRPr lang="en-US"/>
              </a:p>
            </p:txBody>
          </p:sp>
          <p:sp>
            <p:nvSpPr>
              <p:cNvPr id="279568" name="Line 16"/>
              <p:cNvSpPr>
                <a:spLocks noChangeShapeType="1"/>
              </p:cNvSpPr>
              <p:nvPr/>
            </p:nvSpPr>
            <p:spPr bwMode="auto">
              <a:xfrm flipH="1">
                <a:off x="534" y="1678"/>
                <a:ext cx="365" cy="349"/>
              </a:xfrm>
              <a:prstGeom prst="line">
                <a:avLst/>
              </a:prstGeom>
              <a:noFill/>
              <a:ln w="3175">
                <a:solidFill>
                  <a:schemeClr val="tx1"/>
                </a:solidFill>
                <a:round/>
                <a:headEnd/>
                <a:tailEnd/>
              </a:ln>
              <a:effectLst/>
            </p:spPr>
            <p:txBody>
              <a:bodyPr wrap="none" anchor="ctr"/>
              <a:lstStyle/>
              <a:p>
                <a:endParaRPr lang="en-US"/>
              </a:p>
            </p:txBody>
          </p:sp>
          <p:sp>
            <p:nvSpPr>
              <p:cNvPr id="279569" name="Line 17"/>
              <p:cNvSpPr>
                <a:spLocks noChangeShapeType="1"/>
              </p:cNvSpPr>
              <p:nvPr/>
            </p:nvSpPr>
            <p:spPr bwMode="auto">
              <a:xfrm flipH="1">
                <a:off x="556" y="1676"/>
                <a:ext cx="393" cy="377"/>
              </a:xfrm>
              <a:prstGeom prst="line">
                <a:avLst/>
              </a:prstGeom>
              <a:noFill/>
              <a:ln w="3175">
                <a:solidFill>
                  <a:schemeClr val="tx1"/>
                </a:solidFill>
                <a:round/>
                <a:headEnd/>
                <a:tailEnd/>
              </a:ln>
              <a:effectLst/>
            </p:spPr>
            <p:txBody>
              <a:bodyPr wrap="none" anchor="ctr"/>
              <a:lstStyle/>
              <a:p>
                <a:endParaRPr lang="en-US"/>
              </a:p>
            </p:txBody>
          </p:sp>
          <p:sp>
            <p:nvSpPr>
              <p:cNvPr id="279570" name="Line 18"/>
              <p:cNvSpPr>
                <a:spLocks noChangeShapeType="1"/>
              </p:cNvSpPr>
              <p:nvPr/>
            </p:nvSpPr>
            <p:spPr bwMode="auto">
              <a:xfrm flipH="1">
                <a:off x="707" y="1684"/>
                <a:ext cx="378" cy="362"/>
              </a:xfrm>
              <a:prstGeom prst="line">
                <a:avLst/>
              </a:prstGeom>
              <a:noFill/>
              <a:ln w="3175">
                <a:solidFill>
                  <a:schemeClr val="tx1"/>
                </a:solidFill>
                <a:round/>
                <a:headEnd/>
                <a:tailEnd/>
              </a:ln>
              <a:effectLst/>
            </p:spPr>
            <p:txBody>
              <a:bodyPr wrap="none" anchor="ctr"/>
              <a:lstStyle/>
              <a:p>
                <a:endParaRPr lang="en-US"/>
              </a:p>
            </p:txBody>
          </p:sp>
          <p:sp>
            <p:nvSpPr>
              <p:cNvPr id="279571" name="Line 19"/>
              <p:cNvSpPr>
                <a:spLocks noChangeShapeType="1"/>
              </p:cNvSpPr>
              <p:nvPr/>
            </p:nvSpPr>
            <p:spPr bwMode="auto">
              <a:xfrm flipH="1">
                <a:off x="755" y="1680"/>
                <a:ext cx="382" cy="366"/>
              </a:xfrm>
              <a:prstGeom prst="line">
                <a:avLst/>
              </a:prstGeom>
              <a:noFill/>
              <a:ln w="3175">
                <a:solidFill>
                  <a:schemeClr val="tx1"/>
                </a:solidFill>
                <a:round/>
                <a:headEnd/>
                <a:tailEnd/>
              </a:ln>
              <a:effectLst/>
            </p:spPr>
            <p:txBody>
              <a:bodyPr wrap="none" anchor="ctr"/>
              <a:lstStyle/>
              <a:p>
                <a:endParaRPr lang="en-US"/>
              </a:p>
            </p:txBody>
          </p:sp>
          <p:sp>
            <p:nvSpPr>
              <p:cNvPr id="279572" name="Line 20"/>
              <p:cNvSpPr>
                <a:spLocks noChangeShapeType="1"/>
              </p:cNvSpPr>
              <p:nvPr/>
            </p:nvSpPr>
            <p:spPr bwMode="auto">
              <a:xfrm flipH="1">
                <a:off x="898" y="1681"/>
                <a:ext cx="382" cy="366"/>
              </a:xfrm>
              <a:prstGeom prst="line">
                <a:avLst/>
              </a:prstGeom>
              <a:noFill/>
              <a:ln w="3175">
                <a:solidFill>
                  <a:schemeClr val="tx1"/>
                </a:solidFill>
                <a:round/>
                <a:headEnd/>
                <a:tailEnd/>
              </a:ln>
              <a:effectLst/>
            </p:spPr>
            <p:txBody>
              <a:bodyPr wrap="none" anchor="ctr"/>
              <a:lstStyle/>
              <a:p>
                <a:endParaRPr lang="en-US"/>
              </a:p>
            </p:txBody>
          </p:sp>
          <p:sp>
            <p:nvSpPr>
              <p:cNvPr id="279573" name="Line 21"/>
              <p:cNvSpPr>
                <a:spLocks noChangeShapeType="1"/>
              </p:cNvSpPr>
              <p:nvPr/>
            </p:nvSpPr>
            <p:spPr bwMode="auto">
              <a:xfrm flipH="1">
                <a:off x="945" y="1681"/>
                <a:ext cx="383" cy="367"/>
              </a:xfrm>
              <a:prstGeom prst="line">
                <a:avLst/>
              </a:prstGeom>
              <a:noFill/>
              <a:ln w="3175">
                <a:solidFill>
                  <a:schemeClr val="tx1"/>
                </a:solidFill>
                <a:round/>
                <a:headEnd/>
                <a:tailEnd/>
              </a:ln>
              <a:effectLst/>
            </p:spPr>
            <p:txBody>
              <a:bodyPr wrap="none" anchor="ctr"/>
              <a:lstStyle/>
              <a:p>
                <a:endParaRPr lang="en-US"/>
              </a:p>
            </p:txBody>
          </p:sp>
          <p:sp>
            <p:nvSpPr>
              <p:cNvPr id="279574" name="Line 22"/>
              <p:cNvSpPr>
                <a:spLocks noChangeShapeType="1"/>
              </p:cNvSpPr>
              <p:nvPr/>
            </p:nvSpPr>
            <p:spPr bwMode="auto">
              <a:xfrm flipH="1">
                <a:off x="1084" y="1682"/>
                <a:ext cx="387" cy="371"/>
              </a:xfrm>
              <a:prstGeom prst="line">
                <a:avLst/>
              </a:prstGeom>
              <a:noFill/>
              <a:ln w="3175">
                <a:solidFill>
                  <a:schemeClr val="tx1"/>
                </a:solidFill>
                <a:round/>
                <a:headEnd/>
                <a:tailEnd/>
              </a:ln>
              <a:effectLst/>
            </p:spPr>
            <p:txBody>
              <a:bodyPr wrap="none" anchor="ctr"/>
              <a:lstStyle/>
              <a:p>
                <a:endParaRPr lang="en-US"/>
              </a:p>
            </p:txBody>
          </p:sp>
          <p:sp>
            <p:nvSpPr>
              <p:cNvPr id="279575" name="Line 23"/>
              <p:cNvSpPr>
                <a:spLocks noChangeShapeType="1"/>
              </p:cNvSpPr>
              <p:nvPr/>
            </p:nvSpPr>
            <p:spPr bwMode="auto">
              <a:xfrm flipH="1">
                <a:off x="1139" y="1682"/>
                <a:ext cx="380" cy="364"/>
              </a:xfrm>
              <a:prstGeom prst="line">
                <a:avLst/>
              </a:prstGeom>
              <a:noFill/>
              <a:ln w="3175">
                <a:solidFill>
                  <a:schemeClr val="tx1"/>
                </a:solidFill>
                <a:round/>
                <a:headEnd/>
                <a:tailEnd/>
              </a:ln>
              <a:effectLst/>
            </p:spPr>
            <p:txBody>
              <a:bodyPr wrap="none" anchor="ctr"/>
              <a:lstStyle/>
              <a:p>
                <a:endParaRPr lang="en-US"/>
              </a:p>
            </p:txBody>
          </p:sp>
          <p:sp>
            <p:nvSpPr>
              <p:cNvPr id="279576" name="Line 24"/>
              <p:cNvSpPr>
                <a:spLocks noChangeShapeType="1"/>
              </p:cNvSpPr>
              <p:nvPr/>
            </p:nvSpPr>
            <p:spPr bwMode="auto">
              <a:xfrm flipH="1">
                <a:off x="1280" y="1681"/>
                <a:ext cx="384" cy="368"/>
              </a:xfrm>
              <a:prstGeom prst="line">
                <a:avLst/>
              </a:prstGeom>
              <a:noFill/>
              <a:ln w="3175">
                <a:solidFill>
                  <a:schemeClr val="tx1"/>
                </a:solidFill>
                <a:round/>
                <a:headEnd/>
                <a:tailEnd/>
              </a:ln>
              <a:effectLst/>
            </p:spPr>
            <p:txBody>
              <a:bodyPr wrap="none" anchor="ctr"/>
              <a:lstStyle/>
              <a:p>
                <a:endParaRPr lang="en-US"/>
              </a:p>
            </p:txBody>
          </p:sp>
          <p:sp>
            <p:nvSpPr>
              <p:cNvPr id="279577" name="Line 25"/>
              <p:cNvSpPr>
                <a:spLocks noChangeShapeType="1"/>
              </p:cNvSpPr>
              <p:nvPr/>
            </p:nvSpPr>
            <p:spPr bwMode="auto">
              <a:xfrm flipH="1">
                <a:off x="1328" y="1703"/>
                <a:ext cx="362" cy="346"/>
              </a:xfrm>
              <a:prstGeom prst="line">
                <a:avLst/>
              </a:prstGeom>
              <a:noFill/>
              <a:ln w="3175">
                <a:solidFill>
                  <a:schemeClr val="tx1"/>
                </a:solidFill>
                <a:round/>
                <a:headEnd/>
                <a:tailEnd/>
              </a:ln>
              <a:effectLst/>
            </p:spPr>
            <p:txBody>
              <a:bodyPr wrap="none" anchor="ctr"/>
              <a:lstStyle/>
              <a:p>
                <a:endParaRPr lang="en-US"/>
              </a:p>
            </p:txBody>
          </p:sp>
          <p:sp>
            <p:nvSpPr>
              <p:cNvPr id="279578" name="Line 26"/>
              <p:cNvSpPr>
                <a:spLocks noChangeShapeType="1"/>
              </p:cNvSpPr>
              <p:nvPr/>
            </p:nvSpPr>
            <p:spPr bwMode="auto">
              <a:xfrm flipH="1">
                <a:off x="1472" y="1845"/>
                <a:ext cx="220" cy="204"/>
              </a:xfrm>
              <a:prstGeom prst="line">
                <a:avLst/>
              </a:prstGeom>
              <a:noFill/>
              <a:ln w="3175">
                <a:solidFill>
                  <a:schemeClr val="tx1"/>
                </a:solidFill>
                <a:round/>
                <a:headEnd/>
                <a:tailEnd/>
              </a:ln>
              <a:effectLst/>
            </p:spPr>
            <p:txBody>
              <a:bodyPr wrap="none" anchor="ctr"/>
              <a:lstStyle/>
              <a:p>
                <a:endParaRPr lang="en-US"/>
              </a:p>
            </p:txBody>
          </p:sp>
          <p:sp>
            <p:nvSpPr>
              <p:cNvPr id="279579" name="Line 27"/>
              <p:cNvSpPr>
                <a:spLocks noChangeShapeType="1"/>
              </p:cNvSpPr>
              <p:nvPr/>
            </p:nvSpPr>
            <p:spPr bwMode="auto">
              <a:xfrm flipH="1">
                <a:off x="1516" y="1891"/>
                <a:ext cx="178" cy="162"/>
              </a:xfrm>
              <a:prstGeom prst="line">
                <a:avLst/>
              </a:prstGeom>
              <a:noFill/>
              <a:ln w="3175">
                <a:solidFill>
                  <a:schemeClr val="tx1"/>
                </a:solidFill>
                <a:round/>
                <a:headEnd/>
                <a:tailEnd/>
              </a:ln>
              <a:effectLst/>
            </p:spPr>
            <p:txBody>
              <a:bodyPr wrap="none" anchor="ctr"/>
              <a:lstStyle/>
              <a:p>
                <a:endParaRPr lang="en-US"/>
              </a:p>
            </p:txBody>
          </p:sp>
          <p:sp>
            <p:nvSpPr>
              <p:cNvPr id="279580" name="Line 28"/>
              <p:cNvSpPr>
                <a:spLocks noChangeShapeType="1"/>
              </p:cNvSpPr>
              <p:nvPr/>
            </p:nvSpPr>
            <p:spPr bwMode="auto">
              <a:xfrm flipH="1">
                <a:off x="1664" y="2036"/>
                <a:ext cx="29" cy="13"/>
              </a:xfrm>
              <a:prstGeom prst="line">
                <a:avLst/>
              </a:prstGeom>
              <a:noFill/>
              <a:ln w="3175">
                <a:solidFill>
                  <a:schemeClr val="tx1"/>
                </a:solidFill>
                <a:round/>
                <a:headEnd/>
                <a:tailEnd/>
              </a:ln>
              <a:effectLst/>
            </p:spPr>
            <p:txBody>
              <a:bodyPr wrap="none" anchor="ctr"/>
              <a:lstStyle/>
              <a:p>
                <a:endParaRPr lang="en-US"/>
              </a:p>
            </p:txBody>
          </p:sp>
        </p:grpSp>
        <p:sp>
          <p:nvSpPr>
            <p:cNvPr id="279581" name="Rectangle 29"/>
            <p:cNvSpPr>
              <a:spLocks noChangeArrowheads="1"/>
            </p:cNvSpPr>
            <p:nvPr/>
          </p:nvSpPr>
          <p:spPr bwMode="auto">
            <a:xfrm>
              <a:off x="890" y="2080"/>
              <a:ext cx="402" cy="229"/>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Steel</a:t>
              </a:r>
            </a:p>
          </p:txBody>
        </p:sp>
        <p:sp>
          <p:nvSpPr>
            <p:cNvPr id="279582" name="Rectangle 30"/>
            <p:cNvSpPr>
              <a:spLocks noChangeArrowheads="1"/>
            </p:cNvSpPr>
            <p:nvPr/>
          </p:nvSpPr>
          <p:spPr bwMode="auto">
            <a:xfrm>
              <a:off x="2301" y="1676"/>
              <a:ext cx="1154" cy="379"/>
            </a:xfrm>
            <a:prstGeom prst="rect">
              <a:avLst/>
            </a:prstGeom>
            <a:noFill/>
            <a:ln w="3175">
              <a:solidFill>
                <a:schemeClr val="tx1"/>
              </a:solidFill>
              <a:miter lim="800000"/>
              <a:headEnd/>
              <a:tailEnd/>
            </a:ln>
            <a:effectLst/>
          </p:spPr>
          <p:txBody>
            <a:bodyPr wrap="none" anchor="ctr"/>
            <a:lstStyle/>
            <a:p>
              <a:endParaRPr lang="en-US"/>
            </a:p>
          </p:txBody>
        </p:sp>
        <p:sp>
          <p:nvSpPr>
            <p:cNvPr id="279583" name="Rectangle 31"/>
            <p:cNvSpPr>
              <a:spLocks noChangeArrowheads="1"/>
            </p:cNvSpPr>
            <p:nvPr/>
          </p:nvSpPr>
          <p:spPr bwMode="auto">
            <a:xfrm>
              <a:off x="2307" y="1676"/>
              <a:ext cx="1154" cy="379"/>
            </a:xfrm>
            <a:prstGeom prst="rect">
              <a:avLst/>
            </a:prstGeom>
            <a:noFill/>
            <a:ln w="3175">
              <a:solidFill>
                <a:schemeClr val="tx1"/>
              </a:solidFill>
              <a:miter lim="800000"/>
              <a:headEnd/>
              <a:tailEnd/>
            </a:ln>
            <a:effectLst/>
          </p:spPr>
          <p:txBody>
            <a:bodyPr wrap="none" anchor="ctr"/>
            <a:lstStyle/>
            <a:p>
              <a:endParaRPr lang="en-US"/>
            </a:p>
          </p:txBody>
        </p:sp>
        <p:grpSp>
          <p:nvGrpSpPr>
            <p:cNvPr id="279584" name="Group 32"/>
            <p:cNvGrpSpPr>
              <a:grpSpLocks/>
            </p:cNvGrpSpPr>
            <p:nvPr/>
          </p:nvGrpSpPr>
          <p:grpSpPr bwMode="auto">
            <a:xfrm>
              <a:off x="2304" y="1678"/>
              <a:ext cx="1158" cy="375"/>
              <a:chOff x="2304" y="1678"/>
              <a:chExt cx="1158" cy="375"/>
            </a:xfrm>
          </p:grpSpPr>
          <p:sp>
            <p:nvSpPr>
              <p:cNvPr id="279585" name="Line 33"/>
              <p:cNvSpPr>
                <a:spLocks noChangeShapeType="1"/>
              </p:cNvSpPr>
              <p:nvPr/>
            </p:nvSpPr>
            <p:spPr bwMode="auto">
              <a:xfrm flipH="1">
                <a:off x="2305" y="1678"/>
                <a:ext cx="172" cy="156"/>
              </a:xfrm>
              <a:prstGeom prst="line">
                <a:avLst/>
              </a:prstGeom>
              <a:noFill/>
              <a:ln w="3175">
                <a:solidFill>
                  <a:schemeClr val="tx1"/>
                </a:solidFill>
                <a:round/>
                <a:headEnd/>
                <a:tailEnd/>
              </a:ln>
              <a:effectLst/>
            </p:spPr>
            <p:txBody>
              <a:bodyPr wrap="none" anchor="ctr"/>
              <a:lstStyle/>
              <a:p>
                <a:endParaRPr lang="en-US"/>
              </a:p>
            </p:txBody>
          </p:sp>
          <p:sp>
            <p:nvSpPr>
              <p:cNvPr id="279586" name="Line 34"/>
              <p:cNvSpPr>
                <a:spLocks noChangeShapeType="1"/>
              </p:cNvSpPr>
              <p:nvPr/>
            </p:nvSpPr>
            <p:spPr bwMode="auto">
              <a:xfrm flipH="1">
                <a:off x="2304" y="1678"/>
                <a:ext cx="365" cy="349"/>
              </a:xfrm>
              <a:prstGeom prst="line">
                <a:avLst/>
              </a:prstGeom>
              <a:noFill/>
              <a:ln w="3175">
                <a:solidFill>
                  <a:schemeClr val="tx1"/>
                </a:solidFill>
                <a:round/>
                <a:headEnd/>
                <a:tailEnd/>
              </a:ln>
              <a:effectLst/>
            </p:spPr>
            <p:txBody>
              <a:bodyPr wrap="none" anchor="ctr"/>
              <a:lstStyle/>
              <a:p>
                <a:endParaRPr lang="en-US"/>
              </a:p>
            </p:txBody>
          </p:sp>
          <p:sp>
            <p:nvSpPr>
              <p:cNvPr id="279587" name="Line 35"/>
              <p:cNvSpPr>
                <a:spLocks noChangeShapeType="1"/>
              </p:cNvSpPr>
              <p:nvPr/>
            </p:nvSpPr>
            <p:spPr bwMode="auto">
              <a:xfrm flipH="1">
                <a:off x="2477" y="1679"/>
                <a:ext cx="383" cy="367"/>
              </a:xfrm>
              <a:prstGeom prst="line">
                <a:avLst/>
              </a:prstGeom>
              <a:noFill/>
              <a:ln w="3175">
                <a:solidFill>
                  <a:schemeClr val="tx1"/>
                </a:solidFill>
                <a:round/>
                <a:headEnd/>
                <a:tailEnd/>
              </a:ln>
              <a:effectLst/>
            </p:spPr>
            <p:txBody>
              <a:bodyPr wrap="none" anchor="ctr"/>
              <a:lstStyle/>
              <a:p>
                <a:endParaRPr lang="en-US"/>
              </a:p>
            </p:txBody>
          </p:sp>
          <p:sp>
            <p:nvSpPr>
              <p:cNvPr id="279588" name="Line 36"/>
              <p:cNvSpPr>
                <a:spLocks noChangeShapeType="1"/>
              </p:cNvSpPr>
              <p:nvPr/>
            </p:nvSpPr>
            <p:spPr bwMode="auto">
              <a:xfrm flipH="1">
                <a:off x="2668" y="1681"/>
                <a:ext cx="382" cy="366"/>
              </a:xfrm>
              <a:prstGeom prst="line">
                <a:avLst/>
              </a:prstGeom>
              <a:noFill/>
              <a:ln w="3175">
                <a:solidFill>
                  <a:schemeClr val="tx1"/>
                </a:solidFill>
                <a:round/>
                <a:headEnd/>
                <a:tailEnd/>
              </a:ln>
              <a:effectLst/>
            </p:spPr>
            <p:txBody>
              <a:bodyPr wrap="none" anchor="ctr"/>
              <a:lstStyle/>
              <a:p>
                <a:endParaRPr lang="en-US"/>
              </a:p>
            </p:txBody>
          </p:sp>
          <p:sp>
            <p:nvSpPr>
              <p:cNvPr id="279589" name="Line 37"/>
              <p:cNvSpPr>
                <a:spLocks noChangeShapeType="1"/>
              </p:cNvSpPr>
              <p:nvPr/>
            </p:nvSpPr>
            <p:spPr bwMode="auto">
              <a:xfrm flipH="1">
                <a:off x="2854" y="1682"/>
                <a:ext cx="387" cy="371"/>
              </a:xfrm>
              <a:prstGeom prst="line">
                <a:avLst/>
              </a:prstGeom>
              <a:noFill/>
              <a:ln w="3175">
                <a:solidFill>
                  <a:schemeClr val="tx1"/>
                </a:solidFill>
                <a:round/>
                <a:headEnd/>
                <a:tailEnd/>
              </a:ln>
              <a:effectLst/>
            </p:spPr>
            <p:txBody>
              <a:bodyPr wrap="none" anchor="ctr"/>
              <a:lstStyle/>
              <a:p>
                <a:endParaRPr lang="en-US"/>
              </a:p>
            </p:txBody>
          </p:sp>
          <p:sp>
            <p:nvSpPr>
              <p:cNvPr id="279590" name="Line 38"/>
              <p:cNvSpPr>
                <a:spLocks noChangeShapeType="1"/>
              </p:cNvSpPr>
              <p:nvPr/>
            </p:nvSpPr>
            <p:spPr bwMode="auto">
              <a:xfrm flipH="1">
                <a:off x="3050" y="1681"/>
                <a:ext cx="384" cy="368"/>
              </a:xfrm>
              <a:prstGeom prst="line">
                <a:avLst/>
              </a:prstGeom>
              <a:noFill/>
              <a:ln w="3175">
                <a:solidFill>
                  <a:schemeClr val="tx1"/>
                </a:solidFill>
                <a:round/>
                <a:headEnd/>
                <a:tailEnd/>
              </a:ln>
              <a:effectLst/>
            </p:spPr>
            <p:txBody>
              <a:bodyPr wrap="none" anchor="ctr"/>
              <a:lstStyle/>
              <a:p>
                <a:endParaRPr lang="en-US"/>
              </a:p>
            </p:txBody>
          </p:sp>
          <p:sp>
            <p:nvSpPr>
              <p:cNvPr id="279591" name="Line 39"/>
              <p:cNvSpPr>
                <a:spLocks noChangeShapeType="1"/>
              </p:cNvSpPr>
              <p:nvPr/>
            </p:nvSpPr>
            <p:spPr bwMode="auto">
              <a:xfrm flipH="1">
                <a:off x="3242" y="1845"/>
                <a:ext cx="220" cy="204"/>
              </a:xfrm>
              <a:prstGeom prst="line">
                <a:avLst/>
              </a:prstGeom>
              <a:noFill/>
              <a:ln w="3175">
                <a:solidFill>
                  <a:schemeClr val="tx1"/>
                </a:solidFill>
                <a:round/>
                <a:headEnd/>
                <a:tailEnd/>
              </a:ln>
              <a:effectLst/>
            </p:spPr>
            <p:txBody>
              <a:bodyPr wrap="none" anchor="ctr"/>
              <a:lstStyle/>
              <a:p>
                <a:endParaRPr lang="en-US"/>
              </a:p>
            </p:txBody>
          </p:sp>
        </p:grpSp>
        <p:sp>
          <p:nvSpPr>
            <p:cNvPr id="279592" name="Line 40"/>
            <p:cNvSpPr>
              <a:spLocks noChangeShapeType="1"/>
            </p:cNvSpPr>
            <p:nvPr/>
          </p:nvSpPr>
          <p:spPr bwMode="auto">
            <a:xfrm flipH="1">
              <a:off x="3434" y="2036"/>
              <a:ext cx="29" cy="13"/>
            </a:xfrm>
            <a:prstGeom prst="line">
              <a:avLst/>
            </a:prstGeom>
            <a:noFill/>
            <a:ln w="3175">
              <a:solidFill>
                <a:schemeClr val="tx1"/>
              </a:solidFill>
              <a:round/>
              <a:headEnd/>
              <a:tailEnd/>
            </a:ln>
            <a:effectLst/>
          </p:spPr>
          <p:txBody>
            <a:bodyPr wrap="none" anchor="ctr"/>
            <a:lstStyle/>
            <a:p>
              <a:endParaRPr lang="en-US"/>
            </a:p>
          </p:txBody>
        </p:sp>
        <p:sp>
          <p:nvSpPr>
            <p:cNvPr id="279593" name="Line 41"/>
            <p:cNvSpPr>
              <a:spLocks noChangeShapeType="1"/>
            </p:cNvSpPr>
            <p:nvPr/>
          </p:nvSpPr>
          <p:spPr bwMode="auto">
            <a:xfrm>
              <a:off x="2350" y="1724"/>
              <a:ext cx="64" cy="64"/>
            </a:xfrm>
            <a:prstGeom prst="line">
              <a:avLst/>
            </a:prstGeom>
            <a:noFill/>
            <a:ln w="3175">
              <a:solidFill>
                <a:schemeClr val="tx1"/>
              </a:solidFill>
              <a:round/>
              <a:headEnd/>
              <a:tailEnd/>
            </a:ln>
            <a:effectLst/>
          </p:spPr>
          <p:txBody>
            <a:bodyPr wrap="none" anchor="ctr"/>
            <a:lstStyle/>
            <a:p>
              <a:endParaRPr lang="en-US"/>
            </a:p>
          </p:txBody>
        </p:sp>
        <p:sp>
          <p:nvSpPr>
            <p:cNvPr id="279594" name="Line 42"/>
            <p:cNvSpPr>
              <a:spLocks noChangeShapeType="1"/>
            </p:cNvSpPr>
            <p:nvPr/>
          </p:nvSpPr>
          <p:spPr bwMode="auto">
            <a:xfrm>
              <a:off x="2528" y="1734"/>
              <a:ext cx="72" cy="72"/>
            </a:xfrm>
            <a:prstGeom prst="line">
              <a:avLst/>
            </a:prstGeom>
            <a:noFill/>
            <a:ln w="3175">
              <a:solidFill>
                <a:schemeClr val="tx1"/>
              </a:solidFill>
              <a:round/>
              <a:headEnd/>
              <a:tailEnd/>
            </a:ln>
            <a:effectLst/>
          </p:spPr>
          <p:txBody>
            <a:bodyPr wrap="none" anchor="ctr"/>
            <a:lstStyle/>
            <a:p>
              <a:endParaRPr lang="en-US"/>
            </a:p>
          </p:txBody>
        </p:sp>
        <p:sp>
          <p:nvSpPr>
            <p:cNvPr id="279595" name="Line 43"/>
            <p:cNvSpPr>
              <a:spLocks noChangeShapeType="1"/>
            </p:cNvSpPr>
            <p:nvPr/>
          </p:nvSpPr>
          <p:spPr bwMode="auto">
            <a:xfrm>
              <a:off x="2352" y="1896"/>
              <a:ext cx="88" cy="88"/>
            </a:xfrm>
            <a:prstGeom prst="line">
              <a:avLst/>
            </a:prstGeom>
            <a:noFill/>
            <a:ln w="3175">
              <a:solidFill>
                <a:schemeClr val="tx1"/>
              </a:solidFill>
              <a:round/>
              <a:headEnd/>
              <a:tailEnd/>
            </a:ln>
            <a:effectLst/>
          </p:spPr>
          <p:txBody>
            <a:bodyPr wrap="none" anchor="ctr"/>
            <a:lstStyle/>
            <a:p>
              <a:endParaRPr lang="en-US"/>
            </a:p>
          </p:txBody>
        </p:sp>
        <p:sp>
          <p:nvSpPr>
            <p:cNvPr id="279596" name="Line 44"/>
            <p:cNvSpPr>
              <a:spLocks noChangeShapeType="1"/>
            </p:cNvSpPr>
            <p:nvPr/>
          </p:nvSpPr>
          <p:spPr bwMode="auto">
            <a:xfrm>
              <a:off x="2538" y="1920"/>
              <a:ext cx="70" cy="70"/>
            </a:xfrm>
            <a:prstGeom prst="line">
              <a:avLst/>
            </a:prstGeom>
            <a:noFill/>
            <a:ln w="3175">
              <a:solidFill>
                <a:schemeClr val="tx1"/>
              </a:solidFill>
              <a:round/>
              <a:headEnd/>
              <a:tailEnd/>
            </a:ln>
            <a:effectLst/>
          </p:spPr>
          <p:txBody>
            <a:bodyPr wrap="none" anchor="ctr"/>
            <a:lstStyle/>
            <a:p>
              <a:endParaRPr lang="en-US"/>
            </a:p>
          </p:txBody>
        </p:sp>
        <p:sp>
          <p:nvSpPr>
            <p:cNvPr id="279597" name="Line 45"/>
            <p:cNvSpPr>
              <a:spLocks noChangeShapeType="1"/>
            </p:cNvSpPr>
            <p:nvPr/>
          </p:nvSpPr>
          <p:spPr bwMode="auto">
            <a:xfrm>
              <a:off x="2708" y="1758"/>
              <a:ext cx="62" cy="62"/>
            </a:xfrm>
            <a:prstGeom prst="line">
              <a:avLst/>
            </a:prstGeom>
            <a:noFill/>
            <a:ln w="3175">
              <a:solidFill>
                <a:schemeClr val="tx1"/>
              </a:solidFill>
              <a:round/>
              <a:headEnd/>
              <a:tailEnd/>
            </a:ln>
            <a:effectLst/>
          </p:spPr>
          <p:txBody>
            <a:bodyPr wrap="none" anchor="ctr"/>
            <a:lstStyle/>
            <a:p>
              <a:endParaRPr lang="en-US"/>
            </a:p>
          </p:txBody>
        </p:sp>
        <p:sp>
          <p:nvSpPr>
            <p:cNvPr id="279598" name="Line 46"/>
            <p:cNvSpPr>
              <a:spLocks noChangeShapeType="1"/>
            </p:cNvSpPr>
            <p:nvPr/>
          </p:nvSpPr>
          <p:spPr bwMode="auto">
            <a:xfrm>
              <a:off x="2730" y="1922"/>
              <a:ext cx="70" cy="70"/>
            </a:xfrm>
            <a:prstGeom prst="line">
              <a:avLst/>
            </a:prstGeom>
            <a:noFill/>
            <a:ln w="3175">
              <a:solidFill>
                <a:schemeClr val="tx1"/>
              </a:solidFill>
              <a:round/>
              <a:headEnd/>
              <a:tailEnd/>
            </a:ln>
            <a:effectLst/>
          </p:spPr>
          <p:txBody>
            <a:bodyPr wrap="none" anchor="ctr"/>
            <a:lstStyle/>
            <a:p>
              <a:endParaRPr lang="en-US"/>
            </a:p>
          </p:txBody>
        </p:sp>
        <p:sp>
          <p:nvSpPr>
            <p:cNvPr id="279599" name="Line 47"/>
            <p:cNvSpPr>
              <a:spLocks noChangeShapeType="1"/>
            </p:cNvSpPr>
            <p:nvPr/>
          </p:nvSpPr>
          <p:spPr bwMode="auto">
            <a:xfrm>
              <a:off x="2858" y="1778"/>
              <a:ext cx="86" cy="86"/>
            </a:xfrm>
            <a:prstGeom prst="line">
              <a:avLst/>
            </a:prstGeom>
            <a:noFill/>
            <a:ln w="3175">
              <a:solidFill>
                <a:schemeClr val="tx1"/>
              </a:solidFill>
              <a:round/>
              <a:headEnd/>
              <a:tailEnd/>
            </a:ln>
            <a:effectLst/>
          </p:spPr>
          <p:txBody>
            <a:bodyPr wrap="none" anchor="ctr"/>
            <a:lstStyle/>
            <a:p>
              <a:endParaRPr lang="en-US"/>
            </a:p>
          </p:txBody>
        </p:sp>
        <p:sp>
          <p:nvSpPr>
            <p:cNvPr id="279600" name="Line 48"/>
            <p:cNvSpPr>
              <a:spLocks noChangeShapeType="1"/>
            </p:cNvSpPr>
            <p:nvPr/>
          </p:nvSpPr>
          <p:spPr bwMode="auto">
            <a:xfrm>
              <a:off x="3008" y="1678"/>
              <a:ext cx="48" cy="48"/>
            </a:xfrm>
            <a:prstGeom prst="line">
              <a:avLst/>
            </a:prstGeom>
            <a:noFill/>
            <a:ln w="3175">
              <a:solidFill>
                <a:schemeClr val="tx1"/>
              </a:solidFill>
              <a:round/>
              <a:headEnd/>
              <a:tailEnd/>
            </a:ln>
            <a:effectLst/>
          </p:spPr>
          <p:txBody>
            <a:bodyPr wrap="none" anchor="ctr"/>
            <a:lstStyle/>
            <a:p>
              <a:endParaRPr lang="en-US"/>
            </a:p>
          </p:txBody>
        </p:sp>
        <p:sp>
          <p:nvSpPr>
            <p:cNvPr id="279601" name="Line 49"/>
            <p:cNvSpPr>
              <a:spLocks noChangeShapeType="1"/>
            </p:cNvSpPr>
            <p:nvPr/>
          </p:nvSpPr>
          <p:spPr bwMode="auto">
            <a:xfrm>
              <a:off x="2900" y="1942"/>
              <a:ext cx="76" cy="76"/>
            </a:xfrm>
            <a:prstGeom prst="line">
              <a:avLst/>
            </a:prstGeom>
            <a:noFill/>
            <a:ln w="3175">
              <a:solidFill>
                <a:schemeClr val="tx1"/>
              </a:solidFill>
              <a:round/>
              <a:headEnd/>
              <a:tailEnd/>
            </a:ln>
            <a:effectLst/>
          </p:spPr>
          <p:txBody>
            <a:bodyPr wrap="none" anchor="ctr"/>
            <a:lstStyle/>
            <a:p>
              <a:endParaRPr lang="en-US"/>
            </a:p>
          </p:txBody>
        </p:sp>
        <p:sp>
          <p:nvSpPr>
            <p:cNvPr id="279602" name="Line 50"/>
            <p:cNvSpPr>
              <a:spLocks noChangeShapeType="1"/>
            </p:cNvSpPr>
            <p:nvPr/>
          </p:nvSpPr>
          <p:spPr bwMode="auto">
            <a:xfrm>
              <a:off x="3036" y="1806"/>
              <a:ext cx="76" cy="76"/>
            </a:xfrm>
            <a:prstGeom prst="line">
              <a:avLst/>
            </a:prstGeom>
            <a:noFill/>
            <a:ln w="3175">
              <a:solidFill>
                <a:schemeClr val="tx1"/>
              </a:solidFill>
              <a:round/>
              <a:headEnd/>
              <a:tailEnd/>
            </a:ln>
            <a:effectLst/>
          </p:spPr>
          <p:txBody>
            <a:bodyPr wrap="none" anchor="ctr"/>
            <a:lstStyle/>
            <a:p>
              <a:endParaRPr lang="en-US"/>
            </a:p>
          </p:txBody>
        </p:sp>
        <p:sp>
          <p:nvSpPr>
            <p:cNvPr id="279603" name="Line 51"/>
            <p:cNvSpPr>
              <a:spLocks noChangeShapeType="1"/>
            </p:cNvSpPr>
            <p:nvPr/>
          </p:nvSpPr>
          <p:spPr bwMode="auto">
            <a:xfrm>
              <a:off x="3160" y="1684"/>
              <a:ext cx="68" cy="68"/>
            </a:xfrm>
            <a:prstGeom prst="line">
              <a:avLst/>
            </a:prstGeom>
            <a:noFill/>
            <a:ln w="3175">
              <a:solidFill>
                <a:schemeClr val="tx1"/>
              </a:solidFill>
              <a:round/>
              <a:headEnd/>
              <a:tailEnd/>
            </a:ln>
            <a:effectLst/>
          </p:spPr>
          <p:txBody>
            <a:bodyPr wrap="none" anchor="ctr"/>
            <a:lstStyle/>
            <a:p>
              <a:endParaRPr lang="en-US"/>
            </a:p>
          </p:txBody>
        </p:sp>
        <p:sp>
          <p:nvSpPr>
            <p:cNvPr id="279604" name="Line 52"/>
            <p:cNvSpPr>
              <a:spLocks noChangeShapeType="1"/>
            </p:cNvSpPr>
            <p:nvPr/>
          </p:nvSpPr>
          <p:spPr bwMode="auto">
            <a:xfrm>
              <a:off x="3344" y="1692"/>
              <a:ext cx="66" cy="66"/>
            </a:xfrm>
            <a:prstGeom prst="line">
              <a:avLst/>
            </a:prstGeom>
            <a:noFill/>
            <a:ln w="3175">
              <a:solidFill>
                <a:schemeClr val="tx1"/>
              </a:solidFill>
              <a:round/>
              <a:headEnd/>
              <a:tailEnd/>
            </a:ln>
            <a:effectLst/>
          </p:spPr>
          <p:txBody>
            <a:bodyPr wrap="none" anchor="ctr"/>
            <a:lstStyle/>
            <a:p>
              <a:endParaRPr lang="en-US"/>
            </a:p>
          </p:txBody>
        </p:sp>
        <p:sp>
          <p:nvSpPr>
            <p:cNvPr id="279605" name="Line 53"/>
            <p:cNvSpPr>
              <a:spLocks noChangeShapeType="1"/>
            </p:cNvSpPr>
            <p:nvPr/>
          </p:nvSpPr>
          <p:spPr bwMode="auto">
            <a:xfrm>
              <a:off x="3210" y="1820"/>
              <a:ext cx="66" cy="66"/>
            </a:xfrm>
            <a:prstGeom prst="line">
              <a:avLst/>
            </a:prstGeom>
            <a:noFill/>
            <a:ln w="3175">
              <a:solidFill>
                <a:schemeClr val="tx1"/>
              </a:solidFill>
              <a:round/>
              <a:headEnd/>
              <a:tailEnd/>
            </a:ln>
            <a:effectLst/>
          </p:spPr>
          <p:txBody>
            <a:bodyPr wrap="none" anchor="ctr"/>
            <a:lstStyle/>
            <a:p>
              <a:endParaRPr lang="en-US"/>
            </a:p>
          </p:txBody>
        </p:sp>
        <p:sp>
          <p:nvSpPr>
            <p:cNvPr id="279606" name="Line 54"/>
            <p:cNvSpPr>
              <a:spLocks noChangeShapeType="1"/>
            </p:cNvSpPr>
            <p:nvPr/>
          </p:nvSpPr>
          <p:spPr bwMode="auto">
            <a:xfrm>
              <a:off x="3084" y="1956"/>
              <a:ext cx="68" cy="68"/>
            </a:xfrm>
            <a:prstGeom prst="line">
              <a:avLst/>
            </a:prstGeom>
            <a:noFill/>
            <a:ln w="3175">
              <a:solidFill>
                <a:schemeClr val="tx1"/>
              </a:solidFill>
              <a:round/>
              <a:headEnd/>
              <a:tailEnd/>
            </a:ln>
            <a:effectLst/>
          </p:spPr>
          <p:txBody>
            <a:bodyPr wrap="none" anchor="ctr"/>
            <a:lstStyle/>
            <a:p>
              <a:endParaRPr lang="en-US"/>
            </a:p>
          </p:txBody>
        </p:sp>
        <p:sp>
          <p:nvSpPr>
            <p:cNvPr id="279607" name="Line 55"/>
            <p:cNvSpPr>
              <a:spLocks noChangeShapeType="1"/>
            </p:cNvSpPr>
            <p:nvPr/>
          </p:nvSpPr>
          <p:spPr bwMode="auto">
            <a:xfrm>
              <a:off x="3258" y="1966"/>
              <a:ext cx="72" cy="72"/>
            </a:xfrm>
            <a:prstGeom prst="line">
              <a:avLst/>
            </a:prstGeom>
            <a:noFill/>
            <a:ln w="3175">
              <a:solidFill>
                <a:schemeClr val="tx1"/>
              </a:solidFill>
              <a:round/>
              <a:headEnd/>
              <a:tailEnd/>
            </a:ln>
            <a:effectLst/>
          </p:spPr>
          <p:txBody>
            <a:bodyPr wrap="none" anchor="ctr"/>
            <a:lstStyle/>
            <a:p>
              <a:endParaRPr lang="en-US"/>
            </a:p>
          </p:txBody>
        </p:sp>
        <p:sp>
          <p:nvSpPr>
            <p:cNvPr id="279608" name="Line 56"/>
            <p:cNvSpPr>
              <a:spLocks noChangeShapeType="1"/>
            </p:cNvSpPr>
            <p:nvPr/>
          </p:nvSpPr>
          <p:spPr bwMode="auto">
            <a:xfrm>
              <a:off x="3374" y="1854"/>
              <a:ext cx="60" cy="60"/>
            </a:xfrm>
            <a:prstGeom prst="line">
              <a:avLst/>
            </a:prstGeom>
            <a:noFill/>
            <a:ln w="3175">
              <a:solidFill>
                <a:schemeClr val="tx1"/>
              </a:solidFill>
              <a:round/>
              <a:headEnd/>
              <a:tailEnd/>
            </a:ln>
            <a:effectLst/>
          </p:spPr>
          <p:txBody>
            <a:bodyPr wrap="none" anchor="ctr"/>
            <a:lstStyle/>
            <a:p>
              <a:endParaRPr lang="en-US"/>
            </a:p>
          </p:txBody>
        </p:sp>
        <p:sp>
          <p:nvSpPr>
            <p:cNvPr id="279609" name="Line 57"/>
            <p:cNvSpPr>
              <a:spLocks noChangeShapeType="1"/>
            </p:cNvSpPr>
            <p:nvPr/>
          </p:nvSpPr>
          <p:spPr bwMode="auto">
            <a:xfrm>
              <a:off x="3414" y="2008"/>
              <a:ext cx="32" cy="32"/>
            </a:xfrm>
            <a:prstGeom prst="line">
              <a:avLst/>
            </a:prstGeom>
            <a:noFill/>
            <a:ln w="3175">
              <a:solidFill>
                <a:schemeClr val="tx1"/>
              </a:solidFill>
              <a:round/>
              <a:headEnd/>
              <a:tailEnd/>
            </a:ln>
            <a:effectLst/>
          </p:spPr>
          <p:txBody>
            <a:bodyPr wrap="none" anchor="ctr"/>
            <a:lstStyle/>
            <a:p>
              <a:endParaRPr lang="en-US"/>
            </a:p>
          </p:txBody>
        </p:sp>
        <p:sp>
          <p:nvSpPr>
            <p:cNvPr id="279610" name="Line 58"/>
            <p:cNvSpPr>
              <a:spLocks noChangeShapeType="1"/>
            </p:cNvSpPr>
            <p:nvPr/>
          </p:nvSpPr>
          <p:spPr bwMode="auto">
            <a:xfrm>
              <a:off x="2864" y="1676"/>
              <a:ext cx="26" cy="26"/>
            </a:xfrm>
            <a:prstGeom prst="line">
              <a:avLst/>
            </a:prstGeom>
            <a:noFill/>
            <a:ln w="3175">
              <a:solidFill>
                <a:schemeClr val="tx1"/>
              </a:solidFill>
              <a:round/>
              <a:headEnd/>
              <a:tailEnd/>
            </a:ln>
            <a:effectLst/>
          </p:spPr>
          <p:txBody>
            <a:bodyPr wrap="none" anchor="ctr"/>
            <a:lstStyle/>
            <a:p>
              <a:endParaRPr lang="en-US"/>
            </a:p>
          </p:txBody>
        </p:sp>
        <p:sp>
          <p:nvSpPr>
            <p:cNvPr id="279611" name="Rectangle 59"/>
            <p:cNvSpPr>
              <a:spLocks noChangeArrowheads="1"/>
            </p:cNvSpPr>
            <p:nvPr/>
          </p:nvSpPr>
          <p:spPr bwMode="auto">
            <a:xfrm>
              <a:off x="2134" y="2080"/>
              <a:ext cx="1490" cy="229"/>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Magnesium, Aluminum</a:t>
              </a:r>
            </a:p>
          </p:txBody>
        </p:sp>
        <p:sp>
          <p:nvSpPr>
            <p:cNvPr id="279612" name="Rectangle 60"/>
            <p:cNvSpPr>
              <a:spLocks noChangeArrowheads="1"/>
            </p:cNvSpPr>
            <p:nvPr/>
          </p:nvSpPr>
          <p:spPr bwMode="auto">
            <a:xfrm>
              <a:off x="4047" y="1676"/>
              <a:ext cx="1154" cy="379"/>
            </a:xfrm>
            <a:prstGeom prst="rect">
              <a:avLst/>
            </a:prstGeom>
            <a:noFill/>
            <a:ln w="3175">
              <a:solidFill>
                <a:schemeClr val="tx1"/>
              </a:solidFill>
              <a:miter lim="800000"/>
              <a:headEnd/>
              <a:tailEnd/>
            </a:ln>
            <a:effectLst/>
          </p:spPr>
          <p:txBody>
            <a:bodyPr wrap="none" anchor="ctr"/>
            <a:lstStyle/>
            <a:p>
              <a:endParaRPr lang="en-US"/>
            </a:p>
          </p:txBody>
        </p:sp>
        <p:grpSp>
          <p:nvGrpSpPr>
            <p:cNvPr id="279613" name="Group 61"/>
            <p:cNvGrpSpPr>
              <a:grpSpLocks/>
            </p:cNvGrpSpPr>
            <p:nvPr/>
          </p:nvGrpSpPr>
          <p:grpSpPr bwMode="auto">
            <a:xfrm>
              <a:off x="4045" y="1677"/>
              <a:ext cx="1158" cy="375"/>
              <a:chOff x="4045" y="1677"/>
              <a:chExt cx="1158" cy="375"/>
            </a:xfrm>
          </p:grpSpPr>
          <p:sp>
            <p:nvSpPr>
              <p:cNvPr id="279614" name="Line 62"/>
              <p:cNvSpPr>
                <a:spLocks noChangeShapeType="1"/>
              </p:cNvSpPr>
              <p:nvPr/>
            </p:nvSpPr>
            <p:spPr bwMode="auto">
              <a:xfrm flipH="1">
                <a:off x="4046" y="1677"/>
                <a:ext cx="172" cy="156"/>
              </a:xfrm>
              <a:prstGeom prst="line">
                <a:avLst/>
              </a:prstGeom>
              <a:noFill/>
              <a:ln w="3175">
                <a:solidFill>
                  <a:schemeClr val="tx1"/>
                </a:solidFill>
                <a:round/>
                <a:headEnd/>
                <a:tailEnd/>
              </a:ln>
              <a:effectLst/>
            </p:spPr>
            <p:txBody>
              <a:bodyPr wrap="none" anchor="ctr"/>
              <a:lstStyle/>
              <a:p>
                <a:endParaRPr lang="en-US"/>
              </a:p>
            </p:txBody>
          </p:sp>
          <p:sp>
            <p:nvSpPr>
              <p:cNvPr id="279615" name="Line 63"/>
              <p:cNvSpPr>
                <a:spLocks noChangeShapeType="1"/>
              </p:cNvSpPr>
              <p:nvPr/>
            </p:nvSpPr>
            <p:spPr bwMode="auto">
              <a:xfrm flipH="1">
                <a:off x="4045" y="1677"/>
                <a:ext cx="365" cy="349"/>
              </a:xfrm>
              <a:prstGeom prst="line">
                <a:avLst/>
              </a:prstGeom>
              <a:noFill/>
              <a:ln w="3175">
                <a:solidFill>
                  <a:schemeClr val="tx1"/>
                </a:solidFill>
                <a:round/>
                <a:headEnd/>
                <a:tailEnd/>
              </a:ln>
              <a:effectLst/>
            </p:spPr>
            <p:txBody>
              <a:bodyPr wrap="none" anchor="ctr"/>
              <a:lstStyle/>
              <a:p>
                <a:endParaRPr lang="en-US"/>
              </a:p>
            </p:txBody>
          </p:sp>
          <p:sp>
            <p:nvSpPr>
              <p:cNvPr id="279616" name="Line 64"/>
              <p:cNvSpPr>
                <a:spLocks noChangeShapeType="1"/>
              </p:cNvSpPr>
              <p:nvPr/>
            </p:nvSpPr>
            <p:spPr bwMode="auto">
              <a:xfrm flipH="1">
                <a:off x="4218" y="1678"/>
                <a:ext cx="383" cy="367"/>
              </a:xfrm>
              <a:prstGeom prst="line">
                <a:avLst/>
              </a:prstGeom>
              <a:noFill/>
              <a:ln w="3175">
                <a:solidFill>
                  <a:schemeClr val="tx1"/>
                </a:solidFill>
                <a:round/>
                <a:headEnd/>
                <a:tailEnd/>
              </a:ln>
              <a:effectLst/>
            </p:spPr>
            <p:txBody>
              <a:bodyPr wrap="none" anchor="ctr"/>
              <a:lstStyle/>
              <a:p>
                <a:endParaRPr lang="en-US"/>
              </a:p>
            </p:txBody>
          </p:sp>
          <p:sp>
            <p:nvSpPr>
              <p:cNvPr id="279617" name="Line 65"/>
              <p:cNvSpPr>
                <a:spLocks noChangeShapeType="1"/>
              </p:cNvSpPr>
              <p:nvPr/>
            </p:nvSpPr>
            <p:spPr bwMode="auto">
              <a:xfrm flipH="1">
                <a:off x="4409" y="1680"/>
                <a:ext cx="382" cy="366"/>
              </a:xfrm>
              <a:prstGeom prst="line">
                <a:avLst/>
              </a:prstGeom>
              <a:noFill/>
              <a:ln w="3175">
                <a:solidFill>
                  <a:schemeClr val="tx1"/>
                </a:solidFill>
                <a:round/>
                <a:headEnd/>
                <a:tailEnd/>
              </a:ln>
              <a:effectLst/>
            </p:spPr>
            <p:txBody>
              <a:bodyPr wrap="none" anchor="ctr"/>
              <a:lstStyle/>
              <a:p>
                <a:endParaRPr lang="en-US"/>
              </a:p>
            </p:txBody>
          </p:sp>
          <p:sp>
            <p:nvSpPr>
              <p:cNvPr id="279618" name="Line 66"/>
              <p:cNvSpPr>
                <a:spLocks noChangeShapeType="1"/>
              </p:cNvSpPr>
              <p:nvPr/>
            </p:nvSpPr>
            <p:spPr bwMode="auto">
              <a:xfrm flipH="1">
                <a:off x="4595" y="1681"/>
                <a:ext cx="387" cy="371"/>
              </a:xfrm>
              <a:prstGeom prst="line">
                <a:avLst/>
              </a:prstGeom>
              <a:noFill/>
              <a:ln w="3175">
                <a:solidFill>
                  <a:schemeClr val="tx1"/>
                </a:solidFill>
                <a:round/>
                <a:headEnd/>
                <a:tailEnd/>
              </a:ln>
              <a:effectLst/>
            </p:spPr>
            <p:txBody>
              <a:bodyPr wrap="none" anchor="ctr"/>
              <a:lstStyle/>
              <a:p>
                <a:endParaRPr lang="en-US"/>
              </a:p>
            </p:txBody>
          </p:sp>
          <p:sp>
            <p:nvSpPr>
              <p:cNvPr id="279619" name="Line 67"/>
              <p:cNvSpPr>
                <a:spLocks noChangeShapeType="1"/>
              </p:cNvSpPr>
              <p:nvPr/>
            </p:nvSpPr>
            <p:spPr bwMode="auto">
              <a:xfrm flipH="1">
                <a:off x="4791" y="1680"/>
                <a:ext cx="384" cy="368"/>
              </a:xfrm>
              <a:prstGeom prst="line">
                <a:avLst/>
              </a:prstGeom>
              <a:noFill/>
              <a:ln w="3175">
                <a:solidFill>
                  <a:schemeClr val="tx1"/>
                </a:solidFill>
                <a:round/>
                <a:headEnd/>
                <a:tailEnd/>
              </a:ln>
              <a:effectLst/>
            </p:spPr>
            <p:txBody>
              <a:bodyPr wrap="none" anchor="ctr"/>
              <a:lstStyle/>
              <a:p>
                <a:endParaRPr lang="en-US"/>
              </a:p>
            </p:txBody>
          </p:sp>
          <p:sp>
            <p:nvSpPr>
              <p:cNvPr id="279620" name="Line 68"/>
              <p:cNvSpPr>
                <a:spLocks noChangeShapeType="1"/>
              </p:cNvSpPr>
              <p:nvPr/>
            </p:nvSpPr>
            <p:spPr bwMode="auto">
              <a:xfrm flipH="1">
                <a:off x="4983" y="1844"/>
                <a:ext cx="220" cy="204"/>
              </a:xfrm>
              <a:prstGeom prst="line">
                <a:avLst/>
              </a:prstGeom>
              <a:noFill/>
              <a:ln w="3175">
                <a:solidFill>
                  <a:schemeClr val="tx1"/>
                </a:solidFill>
                <a:round/>
                <a:headEnd/>
                <a:tailEnd/>
              </a:ln>
              <a:effectLst/>
            </p:spPr>
            <p:txBody>
              <a:bodyPr wrap="none" anchor="ctr"/>
              <a:lstStyle/>
              <a:p>
                <a:endParaRPr lang="en-US"/>
              </a:p>
            </p:txBody>
          </p:sp>
        </p:grpSp>
        <p:sp>
          <p:nvSpPr>
            <p:cNvPr id="279621" name="Line 69"/>
            <p:cNvSpPr>
              <a:spLocks noChangeShapeType="1"/>
            </p:cNvSpPr>
            <p:nvPr/>
          </p:nvSpPr>
          <p:spPr bwMode="auto">
            <a:xfrm flipV="1">
              <a:off x="4056" y="1676"/>
              <a:ext cx="236" cy="252"/>
            </a:xfrm>
            <a:prstGeom prst="line">
              <a:avLst/>
            </a:prstGeom>
            <a:noFill/>
            <a:ln w="3175">
              <a:solidFill>
                <a:schemeClr val="tx1"/>
              </a:solidFill>
              <a:prstDash val="lgDash"/>
              <a:round/>
              <a:headEnd/>
              <a:tailEnd/>
            </a:ln>
            <a:effectLst/>
          </p:spPr>
          <p:txBody>
            <a:bodyPr wrap="none" anchor="ctr"/>
            <a:lstStyle/>
            <a:p>
              <a:endParaRPr lang="en-US"/>
            </a:p>
          </p:txBody>
        </p:sp>
        <p:sp>
          <p:nvSpPr>
            <p:cNvPr id="279622" name="Line 70"/>
            <p:cNvSpPr>
              <a:spLocks noChangeShapeType="1"/>
            </p:cNvSpPr>
            <p:nvPr/>
          </p:nvSpPr>
          <p:spPr bwMode="auto">
            <a:xfrm flipV="1">
              <a:off x="4314" y="1672"/>
              <a:ext cx="368" cy="384"/>
            </a:xfrm>
            <a:prstGeom prst="line">
              <a:avLst/>
            </a:prstGeom>
            <a:noFill/>
            <a:ln w="3175">
              <a:solidFill>
                <a:schemeClr val="tx1"/>
              </a:solidFill>
              <a:prstDash val="lgDash"/>
              <a:round/>
              <a:headEnd/>
              <a:tailEnd/>
            </a:ln>
            <a:effectLst/>
          </p:spPr>
          <p:txBody>
            <a:bodyPr wrap="none" anchor="ctr"/>
            <a:lstStyle/>
            <a:p>
              <a:endParaRPr lang="en-US"/>
            </a:p>
          </p:txBody>
        </p:sp>
        <p:sp>
          <p:nvSpPr>
            <p:cNvPr id="279623" name="Line 71"/>
            <p:cNvSpPr>
              <a:spLocks noChangeShapeType="1"/>
            </p:cNvSpPr>
            <p:nvPr/>
          </p:nvSpPr>
          <p:spPr bwMode="auto">
            <a:xfrm flipV="1">
              <a:off x="4702" y="1678"/>
              <a:ext cx="360" cy="376"/>
            </a:xfrm>
            <a:prstGeom prst="line">
              <a:avLst/>
            </a:prstGeom>
            <a:noFill/>
            <a:ln w="3175">
              <a:solidFill>
                <a:schemeClr val="tx1"/>
              </a:solidFill>
              <a:prstDash val="lgDash"/>
              <a:round/>
              <a:headEnd/>
              <a:tailEnd/>
            </a:ln>
            <a:effectLst/>
          </p:spPr>
          <p:txBody>
            <a:bodyPr wrap="none" anchor="ctr"/>
            <a:lstStyle/>
            <a:p>
              <a:endParaRPr lang="en-US"/>
            </a:p>
          </p:txBody>
        </p:sp>
        <p:sp>
          <p:nvSpPr>
            <p:cNvPr id="279624" name="Line 72"/>
            <p:cNvSpPr>
              <a:spLocks noChangeShapeType="1"/>
            </p:cNvSpPr>
            <p:nvPr/>
          </p:nvSpPr>
          <p:spPr bwMode="auto">
            <a:xfrm flipV="1">
              <a:off x="5108" y="1952"/>
              <a:ext cx="86" cy="102"/>
            </a:xfrm>
            <a:prstGeom prst="line">
              <a:avLst/>
            </a:prstGeom>
            <a:noFill/>
            <a:ln w="3175">
              <a:solidFill>
                <a:schemeClr val="tx1"/>
              </a:solidFill>
              <a:prstDash val="lgDash"/>
              <a:round/>
              <a:headEnd/>
              <a:tailEnd/>
            </a:ln>
            <a:effectLst/>
          </p:spPr>
          <p:txBody>
            <a:bodyPr wrap="none" anchor="ctr"/>
            <a:lstStyle/>
            <a:p>
              <a:endParaRPr lang="en-US"/>
            </a:p>
          </p:txBody>
        </p:sp>
        <p:sp>
          <p:nvSpPr>
            <p:cNvPr id="279625" name="Rectangle 73"/>
            <p:cNvSpPr>
              <a:spLocks noChangeArrowheads="1"/>
            </p:cNvSpPr>
            <p:nvPr/>
          </p:nvSpPr>
          <p:spPr bwMode="auto">
            <a:xfrm>
              <a:off x="4311" y="2090"/>
              <a:ext cx="642" cy="229"/>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Titanium</a:t>
              </a:r>
            </a:p>
          </p:txBody>
        </p:sp>
      </p:grpSp>
      <p:sp>
        <p:nvSpPr>
          <p:cNvPr id="279626" name="Rectangle 74"/>
          <p:cNvSpPr>
            <a:spLocks noChangeArrowheads="1"/>
          </p:cNvSpPr>
          <p:nvPr/>
        </p:nvSpPr>
        <p:spPr bwMode="auto">
          <a:xfrm>
            <a:off x="852488" y="5165725"/>
            <a:ext cx="1831975" cy="601663"/>
          </a:xfrm>
          <a:prstGeom prst="rect">
            <a:avLst/>
          </a:prstGeom>
          <a:noFill/>
          <a:ln w="3175">
            <a:solidFill>
              <a:schemeClr val="tx1"/>
            </a:solidFill>
            <a:miter lim="800000"/>
            <a:headEnd/>
            <a:tailEnd/>
          </a:ln>
          <a:effectLst/>
        </p:spPr>
        <p:txBody>
          <a:bodyPr wrap="none" anchor="ctr"/>
          <a:lstStyle/>
          <a:p>
            <a:endParaRPr lang="en-US"/>
          </a:p>
        </p:txBody>
      </p:sp>
      <p:sp>
        <p:nvSpPr>
          <p:cNvPr id="279627" name="Line 75"/>
          <p:cNvSpPr>
            <a:spLocks noChangeShapeType="1"/>
          </p:cNvSpPr>
          <p:nvPr/>
        </p:nvSpPr>
        <p:spPr bwMode="auto">
          <a:xfrm flipH="1">
            <a:off x="854075" y="5170488"/>
            <a:ext cx="147638" cy="130175"/>
          </a:xfrm>
          <a:prstGeom prst="line">
            <a:avLst/>
          </a:prstGeom>
          <a:noFill/>
          <a:ln w="3175">
            <a:solidFill>
              <a:schemeClr val="tx1"/>
            </a:solidFill>
            <a:round/>
            <a:headEnd/>
            <a:tailEnd/>
          </a:ln>
          <a:effectLst/>
        </p:spPr>
        <p:txBody>
          <a:bodyPr wrap="none" anchor="ctr"/>
          <a:lstStyle/>
          <a:p>
            <a:endParaRPr lang="en-US"/>
          </a:p>
        </p:txBody>
      </p:sp>
      <p:sp>
        <p:nvSpPr>
          <p:cNvPr id="279628" name="Line 76"/>
          <p:cNvSpPr>
            <a:spLocks noChangeShapeType="1"/>
          </p:cNvSpPr>
          <p:nvPr/>
        </p:nvSpPr>
        <p:spPr bwMode="auto">
          <a:xfrm flipH="1">
            <a:off x="854075" y="5167313"/>
            <a:ext cx="465138" cy="438150"/>
          </a:xfrm>
          <a:prstGeom prst="line">
            <a:avLst/>
          </a:prstGeom>
          <a:noFill/>
          <a:ln w="3175">
            <a:solidFill>
              <a:schemeClr val="tx1"/>
            </a:solidFill>
            <a:round/>
            <a:headEnd/>
            <a:tailEnd/>
          </a:ln>
          <a:effectLst/>
        </p:spPr>
        <p:txBody>
          <a:bodyPr wrap="none" anchor="ctr"/>
          <a:lstStyle/>
          <a:p>
            <a:endParaRPr lang="en-US"/>
          </a:p>
        </p:txBody>
      </p:sp>
      <p:sp>
        <p:nvSpPr>
          <p:cNvPr id="279629" name="Line 77"/>
          <p:cNvSpPr>
            <a:spLocks noChangeShapeType="1"/>
          </p:cNvSpPr>
          <p:nvPr/>
        </p:nvSpPr>
        <p:spPr bwMode="auto">
          <a:xfrm flipH="1">
            <a:off x="993775" y="5168900"/>
            <a:ext cx="628650" cy="601663"/>
          </a:xfrm>
          <a:prstGeom prst="line">
            <a:avLst/>
          </a:prstGeom>
          <a:noFill/>
          <a:ln w="3175">
            <a:solidFill>
              <a:schemeClr val="tx1"/>
            </a:solidFill>
            <a:round/>
            <a:headEnd/>
            <a:tailEnd/>
          </a:ln>
          <a:effectLst/>
        </p:spPr>
        <p:txBody>
          <a:bodyPr wrap="none" anchor="ctr"/>
          <a:lstStyle/>
          <a:p>
            <a:endParaRPr lang="en-US"/>
          </a:p>
        </p:txBody>
      </p:sp>
      <p:sp>
        <p:nvSpPr>
          <p:cNvPr id="279630" name="Line 78"/>
          <p:cNvSpPr>
            <a:spLocks noChangeShapeType="1"/>
          </p:cNvSpPr>
          <p:nvPr/>
        </p:nvSpPr>
        <p:spPr bwMode="auto">
          <a:xfrm flipH="1">
            <a:off x="1296988" y="5167313"/>
            <a:ext cx="631825" cy="604837"/>
          </a:xfrm>
          <a:prstGeom prst="line">
            <a:avLst/>
          </a:prstGeom>
          <a:noFill/>
          <a:ln w="3175">
            <a:solidFill>
              <a:schemeClr val="tx1"/>
            </a:solidFill>
            <a:round/>
            <a:headEnd/>
            <a:tailEnd/>
          </a:ln>
          <a:effectLst/>
        </p:spPr>
        <p:txBody>
          <a:bodyPr wrap="none" anchor="ctr"/>
          <a:lstStyle/>
          <a:p>
            <a:endParaRPr lang="en-US"/>
          </a:p>
        </p:txBody>
      </p:sp>
      <p:sp>
        <p:nvSpPr>
          <p:cNvPr id="279631" name="Line 79"/>
          <p:cNvSpPr>
            <a:spLocks noChangeShapeType="1"/>
          </p:cNvSpPr>
          <p:nvPr/>
        </p:nvSpPr>
        <p:spPr bwMode="auto">
          <a:xfrm flipH="1">
            <a:off x="1608138" y="5168900"/>
            <a:ext cx="622300" cy="596900"/>
          </a:xfrm>
          <a:prstGeom prst="line">
            <a:avLst/>
          </a:prstGeom>
          <a:noFill/>
          <a:ln w="3175">
            <a:solidFill>
              <a:schemeClr val="tx1"/>
            </a:solidFill>
            <a:round/>
            <a:headEnd/>
            <a:tailEnd/>
          </a:ln>
          <a:effectLst/>
        </p:spPr>
        <p:txBody>
          <a:bodyPr wrap="none" anchor="ctr"/>
          <a:lstStyle/>
          <a:p>
            <a:endParaRPr lang="en-US"/>
          </a:p>
        </p:txBody>
      </p:sp>
      <p:sp>
        <p:nvSpPr>
          <p:cNvPr id="279632" name="Line 80"/>
          <p:cNvSpPr>
            <a:spLocks noChangeShapeType="1"/>
          </p:cNvSpPr>
          <p:nvPr/>
        </p:nvSpPr>
        <p:spPr bwMode="auto">
          <a:xfrm flipH="1">
            <a:off x="1903413" y="5172075"/>
            <a:ext cx="628650" cy="603250"/>
          </a:xfrm>
          <a:prstGeom prst="line">
            <a:avLst/>
          </a:prstGeom>
          <a:noFill/>
          <a:ln w="3175">
            <a:solidFill>
              <a:schemeClr val="tx1"/>
            </a:solidFill>
            <a:round/>
            <a:headEnd/>
            <a:tailEnd/>
          </a:ln>
          <a:effectLst/>
        </p:spPr>
        <p:txBody>
          <a:bodyPr wrap="none" anchor="ctr"/>
          <a:lstStyle/>
          <a:p>
            <a:endParaRPr lang="en-US"/>
          </a:p>
        </p:txBody>
      </p:sp>
      <p:sp>
        <p:nvSpPr>
          <p:cNvPr id="279633" name="Line 81"/>
          <p:cNvSpPr>
            <a:spLocks noChangeShapeType="1"/>
          </p:cNvSpPr>
          <p:nvPr/>
        </p:nvSpPr>
        <p:spPr bwMode="auto">
          <a:xfrm flipH="1">
            <a:off x="2208213" y="5318125"/>
            <a:ext cx="482600" cy="457200"/>
          </a:xfrm>
          <a:prstGeom prst="line">
            <a:avLst/>
          </a:prstGeom>
          <a:noFill/>
          <a:ln w="3175">
            <a:solidFill>
              <a:schemeClr val="tx1"/>
            </a:solidFill>
            <a:round/>
            <a:headEnd/>
            <a:tailEnd/>
          </a:ln>
          <a:effectLst/>
        </p:spPr>
        <p:txBody>
          <a:bodyPr wrap="none" anchor="ctr"/>
          <a:lstStyle/>
          <a:p>
            <a:endParaRPr lang="en-US"/>
          </a:p>
        </p:txBody>
      </p:sp>
      <p:sp>
        <p:nvSpPr>
          <p:cNvPr id="279634" name="Line 82"/>
          <p:cNvSpPr>
            <a:spLocks noChangeShapeType="1"/>
          </p:cNvSpPr>
          <p:nvPr/>
        </p:nvSpPr>
        <p:spPr bwMode="auto">
          <a:xfrm flipV="1">
            <a:off x="2520950" y="5621338"/>
            <a:ext cx="157163" cy="146050"/>
          </a:xfrm>
          <a:prstGeom prst="line">
            <a:avLst/>
          </a:prstGeom>
          <a:noFill/>
          <a:ln w="3175">
            <a:solidFill>
              <a:schemeClr val="tx1"/>
            </a:solidFill>
            <a:round/>
            <a:headEnd/>
            <a:tailEnd/>
          </a:ln>
          <a:effectLst/>
        </p:spPr>
        <p:txBody>
          <a:bodyPr wrap="none" anchor="ctr"/>
          <a:lstStyle/>
          <a:p>
            <a:endParaRPr lang="en-US"/>
          </a:p>
        </p:txBody>
      </p:sp>
      <p:grpSp>
        <p:nvGrpSpPr>
          <p:cNvPr id="279635" name="Group 83"/>
          <p:cNvGrpSpPr>
            <a:grpSpLocks/>
          </p:cNvGrpSpPr>
          <p:nvPr/>
        </p:nvGrpSpPr>
        <p:grpSpPr bwMode="auto">
          <a:xfrm>
            <a:off x="855663" y="5165725"/>
            <a:ext cx="1814512" cy="608013"/>
            <a:chOff x="539" y="3254"/>
            <a:chExt cx="1143" cy="383"/>
          </a:xfrm>
        </p:grpSpPr>
        <p:sp>
          <p:nvSpPr>
            <p:cNvPr id="279636" name="Line 84"/>
            <p:cNvSpPr>
              <a:spLocks noChangeShapeType="1"/>
            </p:cNvSpPr>
            <p:nvPr/>
          </p:nvSpPr>
          <p:spPr bwMode="auto">
            <a:xfrm>
              <a:off x="1618" y="3260"/>
              <a:ext cx="64" cy="64"/>
            </a:xfrm>
            <a:prstGeom prst="line">
              <a:avLst/>
            </a:prstGeom>
            <a:noFill/>
            <a:ln w="25400">
              <a:solidFill>
                <a:schemeClr val="tx1"/>
              </a:solidFill>
              <a:round/>
              <a:headEnd/>
              <a:tailEnd/>
            </a:ln>
            <a:effectLst/>
          </p:spPr>
          <p:txBody>
            <a:bodyPr wrap="none" anchor="ctr"/>
            <a:lstStyle/>
            <a:p>
              <a:endParaRPr lang="en-US"/>
            </a:p>
          </p:txBody>
        </p:sp>
        <p:sp>
          <p:nvSpPr>
            <p:cNvPr id="279637" name="Line 85"/>
            <p:cNvSpPr>
              <a:spLocks noChangeShapeType="1"/>
            </p:cNvSpPr>
            <p:nvPr/>
          </p:nvSpPr>
          <p:spPr bwMode="auto">
            <a:xfrm>
              <a:off x="1426" y="3260"/>
              <a:ext cx="256" cy="256"/>
            </a:xfrm>
            <a:prstGeom prst="line">
              <a:avLst/>
            </a:prstGeom>
            <a:noFill/>
            <a:ln w="25400">
              <a:solidFill>
                <a:schemeClr val="tx1"/>
              </a:solidFill>
              <a:round/>
              <a:headEnd/>
              <a:tailEnd/>
            </a:ln>
            <a:effectLst/>
          </p:spPr>
          <p:txBody>
            <a:bodyPr wrap="none" anchor="ctr"/>
            <a:lstStyle/>
            <a:p>
              <a:endParaRPr lang="en-US"/>
            </a:p>
          </p:txBody>
        </p:sp>
        <p:sp>
          <p:nvSpPr>
            <p:cNvPr id="279638" name="Line 86"/>
            <p:cNvSpPr>
              <a:spLocks noChangeShapeType="1"/>
            </p:cNvSpPr>
            <p:nvPr/>
          </p:nvSpPr>
          <p:spPr bwMode="auto">
            <a:xfrm>
              <a:off x="1235" y="3261"/>
              <a:ext cx="359" cy="359"/>
            </a:xfrm>
            <a:prstGeom prst="line">
              <a:avLst/>
            </a:prstGeom>
            <a:noFill/>
            <a:ln w="25400">
              <a:solidFill>
                <a:schemeClr val="tx1"/>
              </a:solidFill>
              <a:round/>
              <a:headEnd/>
              <a:tailEnd/>
            </a:ln>
            <a:effectLst/>
          </p:spPr>
          <p:txBody>
            <a:bodyPr wrap="none" anchor="ctr"/>
            <a:lstStyle/>
            <a:p>
              <a:endParaRPr lang="en-US"/>
            </a:p>
          </p:txBody>
        </p:sp>
        <p:sp>
          <p:nvSpPr>
            <p:cNvPr id="279639" name="Line 87"/>
            <p:cNvSpPr>
              <a:spLocks noChangeShapeType="1"/>
            </p:cNvSpPr>
            <p:nvPr/>
          </p:nvSpPr>
          <p:spPr bwMode="auto">
            <a:xfrm>
              <a:off x="1045" y="3263"/>
              <a:ext cx="358" cy="358"/>
            </a:xfrm>
            <a:prstGeom prst="line">
              <a:avLst/>
            </a:prstGeom>
            <a:noFill/>
            <a:ln w="25400">
              <a:solidFill>
                <a:schemeClr val="tx1"/>
              </a:solidFill>
              <a:round/>
              <a:headEnd/>
              <a:tailEnd/>
            </a:ln>
            <a:effectLst/>
          </p:spPr>
          <p:txBody>
            <a:bodyPr wrap="none" anchor="ctr"/>
            <a:lstStyle/>
            <a:p>
              <a:endParaRPr lang="en-US"/>
            </a:p>
          </p:txBody>
        </p:sp>
        <p:sp>
          <p:nvSpPr>
            <p:cNvPr id="279640" name="Line 88"/>
            <p:cNvSpPr>
              <a:spLocks noChangeShapeType="1"/>
            </p:cNvSpPr>
            <p:nvPr/>
          </p:nvSpPr>
          <p:spPr bwMode="auto">
            <a:xfrm>
              <a:off x="844" y="3254"/>
              <a:ext cx="363" cy="363"/>
            </a:xfrm>
            <a:prstGeom prst="line">
              <a:avLst/>
            </a:prstGeom>
            <a:noFill/>
            <a:ln w="25400">
              <a:solidFill>
                <a:schemeClr val="tx1"/>
              </a:solidFill>
              <a:round/>
              <a:headEnd/>
              <a:tailEnd/>
            </a:ln>
            <a:effectLst/>
          </p:spPr>
          <p:txBody>
            <a:bodyPr wrap="none" anchor="ctr"/>
            <a:lstStyle/>
            <a:p>
              <a:endParaRPr lang="en-US"/>
            </a:p>
          </p:txBody>
        </p:sp>
        <p:sp>
          <p:nvSpPr>
            <p:cNvPr id="279641" name="Line 89"/>
            <p:cNvSpPr>
              <a:spLocks noChangeShapeType="1"/>
            </p:cNvSpPr>
            <p:nvPr/>
          </p:nvSpPr>
          <p:spPr bwMode="auto">
            <a:xfrm>
              <a:off x="661" y="3263"/>
              <a:ext cx="360" cy="360"/>
            </a:xfrm>
            <a:prstGeom prst="line">
              <a:avLst/>
            </a:prstGeom>
            <a:noFill/>
            <a:ln w="25400">
              <a:solidFill>
                <a:schemeClr val="tx1"/>
              </a:solidFill>
              <a:round/>
              <a:headEnd/>
              <a:tailEnd/>
            </a:ln>
            <a:effectLst/>
          </p:spPr>
          <p:txBody>
            <a:bodyPr wrap="none" anchor="ctr"/>
            <a:lstStyle/>
            <a:p>
              <a:endParaRPr lang="en-US"/>
            </a:p>
          </p:txBody>
        </p:sp>
        <p:sp>
          <p:nvSpPr>
            <p:cNvPr id="279642" name="Line 90"/>
            <p:cNvSpPr>
              <a:spLocks noChangeShapeType="1"/>
            </p:cNvSpPr>
            <p:nvPr/>
          </p:nvSpPr>
          <p:spPr bwMode="auto">
            <a:xfrm>
              <a:off x="549" y="3343"/>
              <a:ext cx="280" cy="280"/>
            </a:xfrm>
            <a:prstGeom prst="line">
              <a:avLst/>
            </a:prstGeom>
            <a:noFill/>
            <a:ln w="25400">
              <a:solidFill>
                <a:schemeClr val="tx1"/>
              </a:solidFill>
              <a:round/>
              <a:headEnd/>
              <a:tailEnd/>
            </a:ln>
            <a:effectLst/>
          </p:spPr>
          <p:txBody>
            <a:bodyPr wrap="none" anchor="ctr"/>
            <a:lstStyle/>
            <a:p>
              <a:endParaRPr lang="en-US"/>
            </a:p>
          </p:txBody>
        </p:sp>
        <p:sp>
          <p:nvSpPr>
            <p:cNvPr id="279643" name="Line 91"/>
            <p:cNvSpPr>
              <a:spLocks noChangeShapeType="1"/>
            </p:cNvSpPr>
            <p:nvPr/>
          </p:nvSpPr>
          <p:spPr bwMode="auto">
            <a:xfrm flipH="1" flipV="1">
              <a:off x="539" y="3537"/>
              <a:ext cx="100" cy="100"/>
            </a:xfrm>
            <a:prstGeom prst="line">
              <a:avLst/>
            </a:prstGeom>
            <a:noFill/>
            <a:ln w="25400">
              <a:solidFill>
                <a:schemeClr val="tx1"/>
              </a:solidFill>
              <a:round/>
              <a:headEnd/>
              <a:tailEnd/>
            </a:ln>
            <a:effectLst/>
          </p:spPr>
          <p:txBody>
            <a:bodyPr wrap="none" anchor="ctr"/>
            <a:lstStyle/>
            <a:p>
              <a:endParaRPr lang="en-US"/>
            </a:p>
          </p:txBody>
        </p:sp>
      </p:grpSp>
      <p:sp>
        <p:nvSpPr>
          <p:cNvPr id="279644" name="Rectangle 92"/>
          <p:cNvSpPr>
            <a:spLocks noChangeArrowheads="1"/>
          </p:cNvSpPr>
          <p:nvPr/>
        </p:nvSpPr>
        <p:spPr bwMode="auto">
          <a:xfrm>
            <a:off x="539750" y="5835650"/>
            <a:ext cx="2473325" cy="363538"/>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Marble, Slate, Glass, etc.</a:t>
            </a:r>
          </a:p>
        </p:txBody>
      </p:sp>
      <p:sp>
        <p:nvSpPr>
          <p:cNvPr id="279645" name="Rectangle 93"/>
          <p:cNvSpPr>
            <a:spLocks noChangeArrowheads="1"/>
          </p:cNvSpPr>
          <p:nvPr/>
        </p:nvSpPr>
        <p:spPr bwMode="auto">
          <a:xfrm>
            <a:off x="3652838" y="5165725"/>
            <a:ext cx="1831975" cy="601663"/>
          </a:xfrm>
          <a:prstGeom prst="rect">
            <a:avLst/>
          </a:prstGeom>
          <a:noFill/>
          <a:ln w="3175">
            <a:solidFill>
              <a:schemeClr val="tx1"/>
            </a:solidFill>
            <a:miter lim="800000"/>
            <a:headEnd/>
            <a:tailEnd/>
          </a:ln>
          <a:effectLst/>
        </p:spPr>
        <p:txBody>
          <a:bodyPr wrap="none" anchor="ctr"/>
          <a:lstStyle/>
          <a:p>
            <a:endParaRPr lang="en-US"/>
          </a:p>
        </p:txBody>
      </p:sp>
      <p:sp>
        <p:nvSpPr>
          <p:cNvPr id="279646" name="Line 94"/>
          <p:cNvSpPr>
            <a:spLocks noChangeShapeType="1"/>
          </p:cNvSpPr>
          <p:nvPr/>
        </p:nvSpPr>
        <p:spPr bwMode="auto">
          <a:xfrm>
            <a:off x="3656013" y="5424488"/>
            <a:ext cx="1831975" cy="0"/>
          </a:xfrm>
          <a:prstGeom prst="line">
            <a:avLst/>
          </a:prstGeom>
          <a:noFill/>
          <a:ln w="3175">
            <a:solidFill>
              <a:schemeClr val="tx1"/>
            </a:solidFill>
            <a:round/>
            <a:headEnd/>
            <a:tailEnd/>
          </a:ln>
          <a:effectLst/>
        </p:spPr>
        <p:txBody>
          <a:bodyPr wrap="none" anchor="ctr"/>
          <a:lstStyle/>
          <a:p>
            <a:endParaRPr lang="en-US"/>
          </a:p>
        </p:txBody>
      </p:sp>
      <p:sp>
        <p:nvSpPr>
          <p:cNvPr id="279647" name="Line 95"/>
          <p:cNvSpPr>
            <a:spLocks noChangeShapeType="1"/>
          </p:cNvSpPr>
          <p:nvPr/>
        </p:nvSpPr>
        <p:spPr bwMode="auto">
          <a:xfrm>
            <a:off x="3671888" y="5454650"/>
            <a:ext cx="1800225" cy="0"/>
          </a:xfrm>
          <a:prstGeom prst="line">
            <a:avLst/>
          </a:prstGeom>
          <a:noFill/>
          <a:ln w="3175">
            <a:solidFill>
              <a:schemeClr val="tx1"/>
            </a:solidFill>
            <a:round/>
            <a:headEnd/>
            <a:tailEnd/>
          </a:ln>
          <a:effectLst/>
        </p:spPr>
        <p:txBody>
          <a:bodyPr wrap="none" anchor="ctr"/>
          <a:lstStyle/>
          <a:p>
            <a:endParaRPr lang="en-US"/>
          </a:p>
        </p:txBody>
      </p:sp>
      <p:sp>
        <p:nvSpPr>
          <p:cNvPr id="279648" name="Line 96"/>
          <p:cNvSpPr>
            <a:spLocks noChangeShapeType="1"/>
          </p:cNvSpPr>
          <p:nvPr/>
        </p:nvSpPr>
        <p:spPr bwMode="auto">
          <a:xfrm>
            <a:off x="3671888" y="5500688"/>
            <a:ext cx="325437" cy="0"/>
          </a:xfrm>
          <a:prstGeom prst="line">
            <a:avLst/>
          </a:prstGeom>
          <a:noFill/>
          <a:ln w="3175">
            <a:solidFill>
              <a:schemeClr val="tx1"/>
            </a:solidFill>
            <a:round/>
            <a:headEnd/>
            <a:tailEnd/>
          </a:ln>
          <a:effectLst/>
        </p:spPr>
        <p:txBody>
          <a:bodyPr wrap="none" anchor="ctr"/>
          <a:lstStyle/>
          <a:p>
            <a:endParaRPr lang="en-US"/>
          </a:p>
        </p:txBody>
      </p:sp>
      <p:sp>
        <p:nvSpPr>
          <p:cNvPr id="279649" name="Line 97"/>
          <p:cNvSpPr>
            <a:spLocks noChangeShapeType="1"/>
          </p:cNvSpPr>
          <p:nvPr/>
        </p:nvSpPr>
        <p:spPr bwMode="auto">
          <a:xfrm>
            <a:off x="4132263" y="5500688"/>
            <a:ext cx="909637" cy="0"/>
          </a:xfrm>
          <a:prstGeom prst="line">
            <a:avLst/>
          </a:prstGeom>
          <a:noFill/>
          <a:ln w="3175">
            <a:solidFill>
              <a:schemeClr val="tx1"/>
            </a:solidFill>
            <a:round/>
            <a:headEnd/>
            <a:tailEnd/>
          </a:ln>
          <a:effectLst/>
        </p:spPr>
        <p:txBody>
          <a:bodyPr wrap="none" anchor="ctr"/>
          <a:lstStyle/>
          <a:p>
            <a:endParaRPr lang="en-US"/>
          </a:p>
        </p:txBody>
      </p:sp>
      <p:sp>
        <p:nvSpPr>
          <p:cNvPr id="279650" name="Line 98"/>
          <p:cNvSpPr>
            <a:spLocks noChangeShapeType="1"/>
          </p:cNvSpPr>
          <p:nvPr/>
        </p:nvSpPr>
        <p:spPr bwMode="auto">
          <a:xfrm>
            <a:off x="5192713" y="5500688"/>
            <a:ext cx="295275" cy="0"/>
          </a:xfrm>
          <a:prstGeom prst="line">
            <a:avLst/>
          </a:prstGeom>
          <a:noFill/>
          <a:ln w="3175">
            <a:solidFill>
              <a:schemeClr val="tx1"/>
            </a:solidFill>
            <a:round/>
            <a:headEnd/>
            <a:tailEnd/>
          </a:ln>
          <a:effectLst/>
        </p:spPr>
        <p:txBody>
          <a:bodyPr wrap="none" anchor="ctr"/>
          <a:lstStyle/>
          <a:p>
            <a:endParaRPr lang="en-US"/>
          </a:p>
        </p:txBody>
      </p:sp>
      <p:sp>
        <p:nvSpPr>
          <p:cNvPr id="279651" name="Line 99"/>
          <p:cNvSpPr>
            <a:spLocks noChangeShapeType="1"/>
          </p:cNvSpPr>
          <p:nvPr/>
        </p:nvSpPr>
        <p:spPr bwMode="auto">
          <a:xfrm>
            <a:off x="3825875" y="5654675"/>
            <a:ext cx="509588" cy="0"/>
          </a:xfrm>
          <a:prstGeom prst="line">
            <a:avLst/>
          </a:prstGeom>
          <a:noFill/>
          <a:ln w="3175">
            <a:solidFill>
              <a:schemeClr val="tx1"/>
            </a:solidFill>
            <a:round/>
            <a:headEnd/>
            <a:tailEnd/>
          </a:ln>
          <a:effectLst/>
        </p:spPr>
        <p:txBody>
          <a:bodyPr wrap="none" anchor="ctr"/>
          <a:lstStyle/>
          <a:p>
            <a:endParaRPr lang="en-US"/>
          </a:p>
        </p:txBody>
      </p:sp>
      <p:sp>
        <p:nvSpPr>
          <p:cNvPr id="279652" name="Line 100"/>
          <p:cNvSpPr>
            <a:spLocks noChangeShapeType="1"/>
          </p:cNvSpPr>
          <p:nvPr/>
        </p:nvSpPr>
        <p:spPr bwMode="auto">
          <a:xfrm>
            <a:off x="4640263" y="5654675"/>
            <a:ext cx="677862" cy="0"/>
          </a:xfrm>
          <a:prstGeom prst="line">
            <a:avLst/>
          </a:prstGeom>
          <a:noFill/>
          <a:ln w="3175">
            <a:solidFill>
              <a:schemeClr val="tx1"/>
            </a:solidFill>
            <a:round/>
            <a:headEnd/>
            <a:tailEnd/>
          </a:ln>
          <a:effectLst/>
        </p:spPr>
        <p:txBody>
          <a:bodyPr wrap="none" anchor="ctr"/>
          <a:lstStyle/>
          <a:p>
            <a:endParaRPr lang="en-US"/>
          </a:p>
        </p:txBody>
      </p:sp>
      <p:sp>
        <p:nvSpPr>
          <p:cNvPr id="279653" name="Line 101"/>
          <p:cNvSpPr>
            <a:spLocks noChangeShapeType="1"/>
          </p:cNvSpPr>
          <p:nvPr/>
        </p:nvSpPr>
        <p:spPr bwMode="auto">
          <a:xfrm>
            <a:off x="3763963" y="5562600"/>
            <a:ext cx="755650" cy="0"/>
          </a:xfrm>
          <a:prstGeom prst="line">
            <a:avLst/>
          </a:prstGeom>
          <a:noFill/>
          <a:ln w="3175">
            <a:solidFill>
              <a:schemeClr val="tx1"/>
            </a:solidFill>
            <a:round/>
            <a:headEnd/>
            <a:tailEnd/>
          </a:ln>
          <a:effectLst/>
        </p:spPr>
        <p:txBody>
          <a:bodyPr wrap="none" anchor="ctr"/>
          <a:lstStyle/>
          <a:p>
            <a:endParaRPr lang="en-US"/>
          </a:p>
        </p:txBody>
      </p:sp>
      <p:sp>
        <p:nvSpPr>
          <p:cNvPr id="279654" name="Line 102"/>
          <p:cNvSpPr>
            <a:spLocks noChangeShapeType="1"/>
          </p:cNvSpPr>
          <p:nvPr/>
        </p:nvSpPr>
        <p:spPr bwMode="auto">
          <a:xfrm>
            <a:off x="4686300" y="5562600"/>
            <a:ext cx="677863" cy="0"/>
          </a:xfrm>
          <a:prstGeom prst="line">
            <a:avLst/>
          </a:prstGeom>
          <a:noFill/>
          <a:ln w="3175">
            <a:solidFill>
              <a:schemeClr val="tx1"/>
            </a:solidFill>
            <a:round/>
            <a:headEnd/>
            <a:tailEnd/>
          </a:ln>
          <a:effectLst/>
        </p:spPr>
        <p:txBody>
          <a:bodyPr wrap="none" anchor="ctr"/>
          <a:lstStyle/>
          <a:p>
            <a:endParaRPr lang="en-US"/>
          </a:p>
        </p:txBody>
      </p:sp>
      <p:sp>
        <p:nvSpPr>
          <p:cNvPr id="279655" name="Rectangle 103"/>
          <p:cNvSpPr>
            <a:spLocks noChangeArrowheads="1"/>
          </p:cNvSpPr>
          <p:nvPr/>
        </p:nvSpPr>
        <p:spPr bwMode="auto">
          <a:xfrm>
            <a:off x="3795713" y="5853113"/>
            <a:ext cx="1552575" cy="363537"/>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Water, Liquids</a:t>
            </a:r>
          </a:p>
        </p:txBody>
      </p:sp>
      <p:sp>
        <p:nvSpPr>
          <p:cNvPr id="279656" name="Rectangle 104"/>
          <p:cNvSpPr>
            <a:spLocks noChangeArrowheads="1"/>
          </p:cNvSpPr>
          <p:nvPr/>
        </p:nvSpPr>
        <p:spPr bwMode="auto">
          <a:xfrm>
            <a:off x="6424613" y="5157788"/>
            <a:ext cx="1831975" cy="311150"/>
          </a:xfrm>
          <a:prstGeom prst="rect">
            <a:avLst/>
          </a:prstGeom>
          <a:noFill/>
          <a:ln w="12700">
            <a:solidFill>
              <a:schemeClr val="tx1"/>
            </a:solidFill>
            <a:miter lim="800000"/>
            <a:headEnd/>
            <a:tailEnd/>
          </a:ln>
          <a:effectLst/>
        </p:spPr>
        <p:txBody>
          <a:bodyPr wrap="none" anchor="ctr"/>
          <a:lstStyle/>
          <a:p>
            <a:endParaRPr lang="en-US"/>
          </a:p>
        </p:txBody>
      </p:sp>
      <p:sp>
        <p:nvSpPr>
          <p:cNvPr id="279657" name="Freeform 105"/>
          <p:cNvSpPr>
            <a:spLocks/>
          </p:cNvSpPr>
          <p:nvPr/>
        </p:nvSpPr>
        <p:spPr bwMode="auto">
          <a:xfrm>
            <a:off x="6424613" y="5410200"/>
            <a:ext cx="142875" cy="57150"/>
          </a:xfrm>
          <a:custGeom>
            <a:avLst/>
            <a:gdLst/>
            <a:ahLst/>
            <a:cxnLst>
              <a:cxn ang="0">
                <a:pos x="0" y="0"/>
              </a:cxn>
              <a:cxn ang="0">
                <a:pos x="29" y="0"/>
              </a:cxn>
              <a:cxn ang="0">
                <a:pos x="57" y="0"/>
              </a:cxn>
              <a:cxn ang="0">
                <a:pos x="86" y="24"/>
              </a:cxn>
              <a:cxn ang="0">
                <a:pos x="90" y="36"/>
              </a:cxn>
            </a:cxnLst>
            <a:rect l="0" t="0" r="r" b="b"/>
            <a:pathLst>
              <a:path w="90" h="36">
                <a:moveTo>
                  <a:pt x="0" y="0"/>
                </a:moveTo>
                <a:lnTo>
                  <a:pt x="29" y="0"/>
                </a:lnTo>
                <a:lnTo>
                  <a:pt x="57" y="0"/>
                </a:lnTo>
                <a:lnTo>
                  <a:pt x="86" y="24"/>
                </a:lnTo>
                <a:lnTo>
                  <a:pt x="90" y="36"/>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58" name="Freeform 106"/>
          <p:cNvSpPr>
            <a:spLocks/>
          </p:cNvSpPr>
          <p:nvPr/>
        </p:nvSpPr>
        <p:spPr bwMode="auto">
          <a:xfrm>
            <a:off x="6430963" y="5286375"/>
            <a:ext cx="293687" cy="184150"/>
          </a:xfrm>
          <a:custGeom>
            <a:avLst/>
            <a:gdLst/>
            <a:ahLst/>
            <a:cxnLst>
              <a:cxn ang="0">
                <a:pos x="0" y="0"/>
              </a:cxn>
              <a:cxn ang="0">
                <a:pos x="29" y="0"/>
              </a:cxn>
              <a:cxn ang="0">
                <a:pos x="58" y="10"/>
              </a:cxn>
              <a:cxn ang="0">
                <a:pos x="87" y="19"/>
              </a:cxn>
              <a:cxn ang="0">
                <a:pos x="116" y="29"/>
              </a:cxn>
              <a:cxn ang="0">
                <a:pos x="145" y="48"/>
              </a:cxn>
              <a:cxn ang="0">
                <a:pos x="164" y="77"/>
              </a:cxn>
              <a:cxn ang="0">
                <a:pos x="185" y="116"/>
              </a:cxn>
            </a:cxnLst>
            <a:rect l="0" t="0" r="r" b="b"/>
            <a:pathLst>
              <a:path w="185" h="116">
                <a:moveTo>
                  <a:pt x="0" y="0"/>
                </a:moveTo>
                <a:lnTo>
                  <a:pt x="29" y="0"/>
                </a:lnTo>
                <a:lnTo>
                  <a:pt x="58" y="10"/>
                </a:lnTo>
                <a:lnTo>
                  <a:pt x="87" y="19"/>
                </a:lnTo>
                <a:lnTo>
                  <a:pt x="116" y="29"/>
                </a:lnTo>
                <a:lnTo>
                  <a:pt x="145" y="48"/>
                </a:lnTo>
                <a:lnTo>
                  <a:pt x="164" y="77"/>
                </a:lnTo>
                <a:lnTo>
                  <a:pt x="185" y="116"/>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59" name="Freeform 107"/>
          <p:cNvSpPr>
            <a:spLocks/>
          </p:cNvSpPr>
          <p:nvPr/>
        </p:nvSpPr>
        <p:spPr bwMode="auto">
          <a:xfrm>
            <a:off x="6443663" y="5157788"/>
            <a:ext cx="433387" cy="312737"/>
          </a:xfrm>
          <a:custGeom>
            <a:avLst/>
            <a:gdLst/>
            <a:ahLst/>
            <a:cxnLst>
              <a:cxn ang="0">
                <a:pos x="0" y="0"/>
              </a:cxn>
              <a:cxn ang="0">
                <a:pos x="32" y="2"/>
              </a:cxn>
              <a:cxn ang="0">
                <a:pos x="60" y="4"/>
              </a:cxn>
              <a:cxn ang="0">
                <a:pos x="89" y="13"/>
              </a:cxn>
              <a:cxn ang="0">
                <a:pos x="137" y="33"/>
              </a:cxn>
              <a:cxn ang="0">
                <a:pos x="166" y="42"/>
              </a:cxn>
              <a:cxn ang="0">
                <a:pos x="195" y="62"/>
              </a:cxn>
              <a:cxn ang="0">
                <a:pos x="224" y="81"/>
              </a:cxn>
              <a:cxn ang="0">
                <a:pos x="234" y="110"/>
              </a:cxn>
              <a:cxn ang="0">
                <a:pos x="253" y="139"/>
              </a:cxn>
              <a:cxn ang="0">
                <a:pos x="253" y="168"/>
              </a:cxn>
              <a:cxn ang="0">
                <a:pos x="273" y="197"/>
              </a:cxn>
            </a:cxnLst>
            <a:rect l="0" t="0" r="r" b="b"/>
            <a:pathLst>
              <a:path w="273" h="197">
                <a:moveTo>
                  <a:pt x="0" y="0"/>
                </a:moveTo>
                <a:lnTo>
                  <a:pt x="32" y="2"/>
                </a:lnTo>
                <a:lnTo>
                  <a:pt x="60" y="4"/>
                </a:lnTo>
                <a:lnTo>
                  <a:pt x="89" y="13"/>
                </a:lnTo>
                <a:lnTo>
                  <a:pt x="137" y="33"/>
                </a:lnTo>
                <a:lnTo>
                  <a:pt x="166" y="42"/>
                </a:lnTo>
                <a:lnTo>
                  <a:pt x="195" y="62"/>
                </a:lnTo>
                <a:lnTo>
                  <a:pt x="224" y="81"/>
                </a:lnTo>
                <a:lnTo>
                  <a:pt x="234" y="110"/>
                </a:lnTo>
                <a:lnTo>
                  <a:pt x="253" y="139"/>
                </a:lnTo>
                <a:lnTo>
                  <a:pt x="253" y="168"/>
                </a:lnTo>
                <a:lnTo>
                  <a:pt x="273" y="197"/>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0" name="Freeform 108"/>
          <p:cNvSpPr>
            <a:spLocks/>
          </p:cNvSpPr>
          <p:nvPr/>
        </p:nvSpPr>
        <p:spPr bwMode="auto">
          <a:xfrm>
            <a:off x="6823075" y="5157788"/>
            <a:ext cx="282575" cy="312737"/>
          </a:xfrm>
          <a:custGeom>
            <a:avLst/>
            <a:gdLst/>
            <a:ahLst/>
            <a:cxnLst>
              <a:cxn ang="0">
                <a:pos x="0" y="0"/>
              </a:cxn>
              <a:cxn ang="0">
                <a:pos x="32" y="4"/>
              </a:cxn>
              <a:cxn ang="0">
                <a:pos x="61" y="13"/>
              </a:cxn>
              <a:cxn ang="0">
                <a:pos x="90" y="33"/>
              </a:cxn>
              <a:cxn ang="0">
                <a:pos x="110" y="62"/>
              </a:cxn>
              <a:cxn ang="0">
                <a:pos x="139" y="81"/>
              </a:cxn>
              <a:cxn ang="0">
                <a:pos x="158" y="110"/>
              </a:cxn>
              <a:cxn ang="0">
                <a:pos x="168" y="139"/>
              </a:cxn>
              <a:cxn ang="0">
                <a:pos x="178" y="168"/>
              </a:cxn>
              <a:cxn ang="0">
                <a:pos x="178" y="197"/>
              </a:cxn>
            </a:cxnLst>
            <a:rect l="0" t="0" r="r" b="b"/>
            <a:pathLst>
              <a:path w="178" h="197">
                <a:moveTo>
                  <a:pt x="0" y="0"/>
                </a:moveTo>
                <a:lnTo>
                  <a:pt x="32" y="4"/>
                </a:lnTo>
                <a:lnTo>
                  <a:pt x="61" y="13"/>
                </a:lnTo>
                <a:lnTo>
                  <a:pt x="90" y="33"/>
                </a:lnTo>
                <a:lnTo>
                  <a:pt x="110" y="62"/>
                </a:lnTo>
                <a:lnTo>
                  <a:pt x="139" y="81"/>
                </a:lnTo>
                <a:lnTo>
                  <a:pt x="158" y="110"/>
                </a:lnTo>
                <a:lnTo>
                  <a:pt x="168" y="139"/>
                </a:lnTo>
                <a:lnTo>
                  <a:pt x="178" y="168"/>
                </a:lnTo>
                <a:lnTo>
                  <a:pt x="178" y="197"/>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1" name="Freeform 109"/>
          <p:cNvSpPr>
            <a:spLocks/>
          </p:cNvSpPr>
          <p:nvPr/>
        </p:nvSpPr>
        <p:spPr bwMode="auto">
          <a:xfrm>
            <a:off x="7315200" y="5157788"/>
            <a:ext cx="207963" cy="312737"/>
          </a:xfrm>
          <a:custGeom>
            <a:avLst/>
            <a:gdLst/>
            <a:ahLst/>
            <a:cxnLst>
              <a:cxn ang="0">
                <a:pos x="0" y="0"/>
              </a:cxn>
              <a:cxn ang="0">
                <a:pos x="33" y="14"/>
              </a:cxn>
              <a:cxn ang="0">
                <a:pos x="52" y="48"/>
              </a:cxn>
              <a:cxn ang="0">
                <a:pos x="73" y="82"/>
              </a:cxn>
              <a:cxn ang="0">
                <a:pos x="82" y="115"/>
              </a:cxn>
              <a:cxn ang="0">
                <a:pos x="111" y="139"/>
              </a:cxn>
              <a:cxn ang="0">
                <a:pos x="131" y="172"/>
              </a:cxn>
              <a:cxn ang="0">
                <a:pos x="131" y="197"/>
              </a:cxn>
            </a:cxnLst>
            <a:rect l="0" t="0" r="r" b="b"/>
            <a:pathLst>
              <a:path w="131" h="197">
                <a:moveTo>
                  <a:pt x="0" y="0"/>
                </a:moveTo>
                <a:lnTo>
                  <a:pt x="33" y="14"/>
                </a:lnTo>
                <a:lnTo>
                  <a:pt x="52" y="48"/>
                </a:lnTo>
                <a:lnTo>
                  <a:pt x="73" y="82"/>
                </a:lnTo>
                <a:lnTo>
                  <a:pt x="82" y="115"/>
                </a:lnTo>
                <a:lnTo>
                  <a:pt x="111" y="139"/>
                </a:lnTo>
                <a:lnTo>
                  <a:pt x="131" y="172"/>
                </a:lnTo>
                <a:lnTo>
                  <a:pt x="131" y="197"/>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2" name="Freeform 110"/>
          <p:cNvSpPr>
            <a:spLocks/>
          </p:cNvSpPr>
          <p:nvPr/>
        </p:nvSpPr>
        <p:spPr bwMode="auto">
          <a:xfrm>
            <a:off x="7826375" y="5157788"/>
            <a:ext cx="131763" cy="312737"/>
          </a:xfrm>
          <a:custGeom>
            <a:avLst/>
            <a:gdLst/>
            <a:ahLst/>
            <a:cxnLst>
              <a:cxn ang="0">
                <a:pos x="0" y="0"/>
              </a:cxn>
              <a:cxn ang="0">
                <a:pos x="44" y="23"/>
              </a:cxn>
              <a:cxn ang="0">
                <a:pos x="54" y="52"/>
              </a:cxn>
              <a:cxn ang="0">
                <a:pos x="73" y="81"/>
              </a:cxn>
              <a:cxn ang="0">
                <a:pos x="73" y="110"/>
              </a:cxn>
              <a:cxn ang="0">
                <a:pos x="83" y="139"/>
              </a:cxn>
              <a:cxn ang="0">
                <a:pos x="83" y="168"/>
              </a:cxn>
              <a:cxn ang="0">
                <a:pos x="83" y="197"/>
              </a:cxn>
            </a:cxnLst>
            <a:rect l="0" t="0" r="r" b="b"/>
            <a:pathLst>
              <a:path w="83" h="197">
                <a:moveTo>
                  <a:pt x="0" y="0"/>
                </a:moveTo>
                <a:lnTo>
                  <a:pt x="44" y="23"/>
                </a:lnTo>
                <a:lnTo>
                  <a:pt x="54" y="52"/>
                </a:lnTo>
                <a:lnTo>
                  <a:pt x="73" y="81"/>
                </a:lnTo>
                <a:lnTo>
                  <a:pt x="73" y="110"/>
                </a:lnTo>
                <a:lnTo>
                  <a:pt x="83" y="139"/>
                </a:lnTo>
                <a:lnTo>
                  <a:pt x="83" y="168"/>
                </a:lnTo>
                <a:lnTo>
                  <a:pt x="83" y="197"/>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3" name="Line 111"/>
          <p:cNvSpPr>
            <a:spLocks noChangeShapeType="1"/>
          </p:cNvSpPr>
          <p:nvPr/>
        </p:nvSpPr>
        <p:spPr bwMode="auto">
          <a:xfrm flipV="1">
            <a:off x="6437313" y="5295900"/>
            <a:ext cx="49212" cy="165100"/>
          </a:xfrm>
          <a:prstGeom prst="line">
            <a:avLst/>
          </a:prstGeom>
          <a:noFill/>
          <a:ln w="3175">
            <a:solidFill>
              <a:schemeClr val="tx1"/>
            </a:solidFill>
            <a:round/>
            <a:headEnd/>
            <a:tailEnd/>
          </a:ln>
          <a:effectLst/>
        </p:spPr>
        <p:txBody>
          <a:bodyPr wrap="none" anchor="ctr"/>
          <a:lstStyle/>
          <a:p>
            <a:endParaRPr lang="en-US"/>
          </a:p>
        </p:txBody>
      </p:sp>
      <p:sp>
        <p:nvSpPr>
          <p:cNvPr id="279664" name="Line 112"/>
          <p:cNvSpPr>
            <a:spLocks noChangeShapeType="1"/>
          </p:cNvSpPr>
          <p:nvPr/>
        </p:nvSpPr>
        <p:spPr bwMode="auto">
          <a:xfrm flipV="1">
            <a:off x="6430963" y="5224463"/>
            <a:ext cx="319087" cy="244475"/>
          </a:xfrm>
          <a:prstGeom prst="line">
            <a:avLst/>
          </a:prstGeom>
          <a:noFill/>
          <a:ln w="3175">
            <a:solidFill>
              <a:schemeClr val="tx1"/>
            </a:solidFill>
            <a:round/>
            <a:headEnd/>
            <a:tailEnd/>
          </a:ln>
          <a:effectLst/>
        </p:spPr>
        <p:txBody>
          <a:bodyPr wrap="none" anchor="ctr"/>
          <a:lstStyle/>
          <a:p>
            <a:endParaRPr lang="en-US"/>
          </a:p>
        </p:txBody>
      </p:sp>
      <p:sp>
        <p:nvSpPr>
          <p:cNvPr id="279665" name="Line 113"/>
          <p:cNvSpPr>
            <a:spLocks noChangeShapeType="1"/>
          </p:cNvSpPr>
          <p:nvPr/>
        </p:nvSpPr>
        <p:spPr bwMode="auto">
          <a:xfrm flipV="1">
            <a:off x="6456363" y="5270500"/>
            <a:ext cx="901700" cy="192088"/>
          </a:xfrm>
          <a:prstGeom prst="line">
            <a:avLst/>
          </a:prstGeom>
          <a:noFill/>
          <a:ln w="3175">
            <a:solidFill>
              <a:schemeClr val="tx1"/>
            </a:solidFill>
            <a:round/>
            <a:headEnd/>
            <a:tailEnd/>
          </a:ln>
          <a:effectLst/>
        </p:spPr>
        <p:txBody>
          <a:bodyPr wrap="none" anchor="ctr"/>
          <a:lstStyle/>
          <a:p>
            <a:endParaRPr lang="en-US"/>
          </a:p>
        </p:txBody>
      </p:sp>
      <p:sp>
        <p:nvSpPr>
          <p:cNvPr id="279666" name="Freeform 114"/>
          <p:cNvSpPr>
            <a:spLocks/>
          </p:cNvSpPr>
          <p:nvPr/>
        </p:nvSpPr>
        <p:spPr bwMode="auto">
          <a:xfrm>
            <a:off x="7597775" y="5627688"/>
            <a:ext cx="339725" cy="309562"/>
          </a:xfrm>
          <a:custGeom>
            <a:avLst/>
            <a:gdLst/>
            <a:ahLst/>
            <a:cxnLst>
              <a:cxn ang="0">
                <a:pos x="214" y="0"/>
              </a:cxn>
              <a:cxn ang="0">
                <a:pos x="179" y="10"/>
              </a:cxn>
              <a:cxn ang="0">
                <a:pos x="155" y="19"/>
              </a:cxn>
              <a:cxn ang="0">
                <a:pos x="126" y="28"/>
              </a:cxn>
              <a:cxn ang="0">
                <a:pos x="97" y="38"/>
              </a:cxn>
              <a:cxn ang="0">
                <a:pos x="68" y="58"/>
              </a:cxn>
              <a:cxn ang="0">
                <a:pos x="39" y="67"/>
              </a:cxn>
              <a:cxn ang="0">
                <a:pos x="10" y="77"/>
              </a:cxn>
              <a:cxn ang="0">
                <a:pos x="0" y="106"/>
              </a:cxn>
              <a:cxn ang="0">
                <a:pos x="0" y="135"/>
              </a:cxn>
              <a:cxn ang="0">
                <a:pos x="29" y="154"/>
              </a:cxn>
              <a:cxn ang="0">
                <a:pos x="58" y="174"/>
              </a:cxn>
              <a:cxn ang="0">
                <a:pos x="97" y="183"/>
              </a:cxn>
              <a:cxn ang="0">
                <a:pos x="145" y="193"/>
              </a:cxn>
              <a:cxn ang="0">
                <a:pos x="191" y="195"/>
              </a:cxn>
            </a:cxnLst>
            <a:rect l="0" t="0" r="r" b="b"/>
            <a:pathLst>
              <a:path w="214" h="195">
                <a:moveTo>
                  <a:pt x="214" y="0"/>
                </a:moveTo>
                <a:lnTo>
                  <a:pt x="179" y="10"/>
                </a:lnTo>
                <a:lnTo>
                  <a:pt x="155" y="19"/>
                </a:lnTo>
                <a:lnTo>
                  <a:pt x="126" y="28"/>
                </a:lnTo>
                <a:lnTo>
                  <a:pt x="97" y="38"/>
                </a:lnTo>
                <a:lnTo>
                  <a:pt x="68" y="58"/>
                </a:lnTo>
                <a:lnTo>
                  <a:pt x="39" y="67"/>
                </a:lnTo>
                <a:lnTo>
                  <a:pt x="10" y="77"/>
                </a:lnTo>
                <a:lnTo>
                  <a:pt x="0" y="106"/>
                </a:lnTo>
                <a:lnTo>
                  <a:pt x="0" y="135"/>
                </a:lnTo>
                <a:lnTo>
                  <a:pt x="29" y="154"/>
                </a:lnTo>
                <a:lnTo>
                  <a:pt x="58" y="174"/>
                </a:lnTo>
                <a:lnTo>
                  <a:pt x="97" y="183"/>
                </a:lnTo>
                <a:lnTo>
                  <a:pt x="145" y="193"/>
                </a:lnTo>
                <a:lnTo>
                  <a:pt x="191" y="195"/>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7" name="Freeform 115"/>
          <p:cNvSpPr>
            <a:spLocks/>
          </p:cNvSpPr>
          <p:nvPr/>
        </p:nvSpPr>
        <p:spPr bwMode="auto">
          <a:xfrm>
            <a:off x="8015288" y="5734050"/>
            <a:ext cx="242887" cy="107950"/>
          </a:xfrm>
          <a:custGeom>
            <a:avLst/>
            <a:gdLst/>
            <a:ahLst/>
            <a:cxnLst>
              <a:cxn ang="0">
                <a:pos x="150" y="2"/>
              </a:cxn>
              <a:cxn ang="0">
                <a:pos x="115" y="0"/>
              </a:cxn>
              <a:cxn ang="0">
                <a:pos x="86" y="10"/>
              </a:cxn>
              <a:cxn ang="0">
                <a:pos x="57" y="10"/>
              </a:cxn>
              <a:cxn ang="0">
                <a:pos x="27" y="11"/>
              </a:cxn>
              <a:cxn ang="0">
                <a:pos x="0" y="29"/>
              </a:cxn>
              <a:cxn ang="0">
                <a:pos x="27" y="50"/>
              </a:cxn>
              <a:cxn ang="0">
                <a:pos x="68" y="53"/>
              </a:cxn>
              <a:cxn ang="0">
                <a:pos x="98" y="63"/>
              </a:cxn>
              <a:cxn ang="0">
                <a:pos x="124" y="68"/>
              </a:cxn>
              <a:cxn ang="0">
                <a:pos x="153" y="68"/>
              </a:cxn>
            </a:cxnLst>
            <a:rect l="0" t="0" r="r" b="b"/>
            <a:pathLst>
              <a:path w="153" h="68">
                <a:moveTo>
                  <a:pt x="150" y="2"/>
                </a:moveTo>
                <a:lnTo>
                  <a:pt x="115" y="0"/>
                </a:lnTo>
                <a:lnTo>
                  <a:pt x="86" y="10"/>
                </a:lnTo>
                <a:lnTo>
                  <a:pt x="57" y="10"/>
                </a:lnTo>
                <a:lnTo>
                  <a:pt x="27" y="11"/>
                </a:lnTo>
                <a:lnTo>
                  <a:pt x="0" y="29"/>
                </a:lnTo>
                <a:lnTo>
                  <a:pt x="27" y="50"/>
                </a:lnTo>
                <a:lnTo>
                  <a:pt x="68" y="53"/>
                </a:lnTo>
                <a:lnTo>
                  <a:pt x="98" y="63"/>
                </a:lnTo>
                <a:lnTo>
                  <a:pt x="124" y="68"/>
                </a:lnTo>
                <a:lnTo>
                  <a:pt x="153" y="68"/>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8" name="Freeform 116"/>
          <p:cNvSpPr>
            <a:spLocks/>
          </p:cNvSpPr>
          <p:nvPr/>
        </p:nvSpPr>
        <p:spPr bwMode="auto">
          <a:xfrm>
            <a:off x="7842250" y="5627688"/>
            <a:ext cx="387350" cy="309562"/>
          </a:xfrm>
          <a:custGeom>
            <a:avLst/>
            <a:gdLst/>
            <a:ahLst/>
            <a:cxnLst>
              <a:cxn ang="0">
                <a:pos x="244" y="0"/>
              </a:cxn>
              <a:cxn ang="0">
                <a:pos x="152" y="13"/>
              </a:cxn>
              <a:cxn ang="0">
                <a:pos x="122" y="23"/>
              </a:cxn>
              <a:cxn ang="0">
                <a:pos x="88" y="38"/>
              </a:cxn>
              <a:cxn ang="0">
                <a:pos x="49" y="67"/>
              </a:cxn>
              <a:cxn ang="0">
                <a:pos x="20" y="87"/>
              </a:cxn>
              <a:cxn ang="0">
                <a:pos x="0" y="109"/>
              </a:cxn>
              <a:cxn ang="0">
                <a:pos x="4" y="139"/>
              </a:cxn>
              <a:cxn ang="0">
                <a:pos x="32" y="155"/>
              </a:cxn>
              <a:cxn ang="0">
                <a:pos x="59" y="164"/>
              </a:cxn>
              <a:cxn ang="0">
                <a:pos x="98" y="174"/>
              </a:cxn>
              <a:cxn ang="0">
                <a:pos x="127" y="183"/>
              </a:cxn>
              <a:cxn ang="0">
                <a:pos x="160" y="189"/>
              </a:cxn>
              <a:cxn ang="0">
                <a:pos x="201" y="195"/>
              </a:cxn>
            </a:cxnLst>
            <a:rect l="0" t="0" r="r" b="b"/>
            <a:pathLst>
              <a:path w="244" h="195">
                <a:moveTo>
                  <a:pt x="244" y="0"/>
                </a:moveTo>
                <a:lnTo>
                  <a:pt x="152" y="13"/>
                </a:lnTo>
                <a:lnTo>
                  <a:pt x="122" y="23"/>
                </a:lnTo>
                <a:lnTo>
                  <a:pt x="88" y="38"/>
                </a:lnTo>
                <a:lnTo>
                  <a:pt x="49" y="67"/>
                </a:lnTo>
                <a:lnTo>
                  <a:pt x="20" y="87"/>
                </a:lnTo>
                <a:lnTo>
                  <a:pt x="0" y="109"/>
                </a:lnTo>
                <a:lnTo>
                  <a:pt x="4" y="139"/>
                </a:lnTo>
                <a:lnTo>
                  <a:pt x="32" y="155"/>
                </a:lnTo>
                <a:lnTo>
                  <a:pt x="59" y="164"/>
                </a:lnTo>
                <a:lnTo>
                  <a:pt x="98" y="174"/>
                </a:lnTo>
                <a:lnTo>
                  <a:pt x="127" y="183"/>
                </a:lnTo>
                <a:lnTo>
                  <a:pt x="160" y="189"/>
                </a:lnTo>
                <a:lnTo>
                  <a:pt x="201" y="195"/>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69" name="Freeform 117"/>
          <p:cNvSpPr>
            <a:spLocks/>
          </p:cNvSpPr>
          <p:nvPr/>
        </p:nvSpPr>
        <p:spPr bwMode="auto">
          <a:xfrm>
            <a:off x="7121525" y="5627688"/>
            <a:ext cx="493713" cy="306387"/>
          </a:xfrm>
          <a:custGeom>
            <a:avLst/>
            <a:gdLst/>
            <a:ahLst/>
            <a:cxnLst>
              <a:cxn ang="0">
                <a:pos x="311" y="0"/>
              </a:cxn>
              <a:cxn ang="0">
                <a:pos x="229" y="7"/>
              </a:cxn>
              <a:cxn ang="0">
                <a:pos x="194" y="9"/>
              </a:cxn>
              <a:cxn ang="0">
                <a:pos x="155" y="28"/>
              </a:cxn>
              <a:cxn ang="0">
                <a:pos x="116" y="38"/>
              </a:cxn>
              <a:cxn ang="0">
                <a:pos x="83" y="52"/>
              </a:cxn>
              <a:cxn ang="0">
                <a:pos x="46" y="63"/>
              </a:cxn>
              <a:cxn ang="0">
                <a:pos x="20" y="67"/>
              </a:cxn>
              <a:cxn ang="0">
                <a:pos x="0" y="96"/>
              </a:cxn>
              <a:cxn ang="0">
                <a:pos x="0" y="125"/>
              </a:cxn>
              <a:cxn ang="0">
                <a:pos x="29" y="135"/>
              </a:cxn>
              <a:cxn ang="0">
                <a:pos x="58" y="145"/>
              </a:cxn>
              <a:cxn ang="0">
                <a:pos x="87" y="164"/>
              </a:cxn>
              <a:cxn ang="0">
                <a:pos x="116" y="164"/>
              </a:cxn>
              <a:cxn ang="0">
                <a:pos x="145" y="174"/>
              </a:cxn>
              <a:cxn ang="0">
                <a:pos x="174" y="183"/>
              </a:cxn>
              <a:cxn ang="0">
                <a:pos x="197" y="187"/>
              </a:cxn>
              <a:cxn ang="0">
                <a:pos x="253" y="193"/>
              </a:cxn>
            </a:cxnLst>
            <a:rect l="0" t="0" r="r" b="b"/>
            <a:pathLst>
              <a:path w="311" h="193">
                <a:moveTo>
                  <a:pt x="311" y="0"/>
                </a:moveTo>
                <a:lnTo>
                  <a:pt x="229" y="7"/>
                </a:lnTo>
                <a:lnTo>
                  <a:pt x="194" y="9"/>
                </a:lnTo>
                <a:lnTo>
                  <a:pt x="155" y="28"/>
                </a:lnTo>
                <a:lnTo>
                  <a:pt x="116" y="38"/>
                </a:lnTo>
                <a:lnTo>
                  <a:pt x="83" y="52"/>
                </a:lnTo>
                <a:lnTo>
                  <a:pt x="46" y="63"/>
                </a:lnTo>
                <a:lnTo>
                  <a:pt x="20" y="67"/>
                </a:lnTo>
                <a:lnTo>
                  <a:pt x="0" y="96"/>
                </a:lnTo>
                <a:lnTo>
                  <a:pt x="0" y="125"/>
                </a:lnTo>
                <a:lnTo>
                  <a:pt x="29" y="135"/>
                </a:lnTo>
                <a:lnTo>
                  <a:pt x="58" y="145"/>
                </a:lnTo>
                <a:lnTo>
                  <a:pt x="87" y="164"/>
                </a:lnTo>
                <a:lnTo>
                  <a:pt x="116" y="164"/>
                </a:lnTo>
                <a:lnTo>
                  <a:pt x="145" y="174"/>
                </a:lnTo>
                <a:lnTo>
                  <a:pt x="174" y="183"/>
                </a:lnTo>
                <a:lnTo>
                  <a:pt x="197" y="187"/>
                </a:lnTo>
                <a:lnTo>
                  <a:pt x="253" y="193"/>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70" name="Freeform 118"/>
          <p:cNvSpPr>
            <a:spLocks/>
          </p:cNvSpPr>
          <p:nvPr/>
        </p:nvSpPr>
        <p:spPr bwMode="auto">
          <a:xfrm>
            <a:off x="6619875" y="5627688"/>
            <a:ext cx="503238" cy="309562"/>
          </a:xfrm>
          <a:custGeom>
            <a:avLst/>
            <a:gdLst/>
            <a:ahLst/>
            <a:cxnLst>
              <a:cxn ang="0">
                <a:pos x="221" y="0"/>
              </a:cxn>
              <a:cxn ang="0">
                <a:pos x="183" y="9"/>
              </a:cxn>
              <a:cxn ang="0">
                <a:pos x="154" y="19"/>
              </a:cxn>
              <a:cxn ang="0">
                <a:pos x="125" y="38"/>
              </a:cxn>
              <a:cxn ang="0">
                <a:pos x="96" y="48"/>
              </a:cxn>
              <a:cxn ang="0">
                <a:pos x="67" y="67"/>
              </a:cxn>
              <a:cxn ang="0">
                <a:pos x="38" y="87"/>
              </a:cxn>
              <a:cxn ang="0">
                <a:pos x="9" y="116"/>
              </a:cxn>
              <a:cxn ang="0">
                <a:pos x="0" y="145"/>
              </a:cxn>
              <a:cxn ang="0">
                <a:pos x="29" y="164"/>
              </a:cxn>
              <a:cxn ang="0">
                <a:pos x="58" y="174"/>
              </a:cxn>
              <a:cxn ang="0">
                <a:pos x="96" y="174"/>
              </a:cxn>
              <a:cxn ang="0">
                <a:pos x="135" y="174"/>
              </a:cxn>
              <a:cxn ang="0">
                <a:pos x="164" y="174"/>
              </a:cxn>
              <a:cxn ang="0">
                <a:pos x="193" y="174"/>
              </a:cxn>
              <a:cxn ang="0">
                <a:pos x="222" y="174"/>
              </a:cxn>
              <a:cxn ang="0">
                <a:pos x="251" y="183"/>
              </a:cxn>
              <a:cxn ang="0">
                <a:pos x="280" y="193"/>
              </a:cxn>
              <a:cxn ang="0">
                <a:pos x="317" y="195"/>
              </a:cxn>
            </a:cxnLst>
            <a:rect l="0" t="0" r="r" b="b"/>
            <a:pathLst>
              <a:path w="317" h="195">
                <a:moveTo>
                  <a:pt x="221" y="0"/>
                </a:moveTo>
                <a:lnTo>
                  <a:pt x="183" y="9"/>
                </a:lnTo>
                <a:lnTo>
                  <a:pt x="154" y="19"/>
                </a:lnTo>
                <a:lnTo>
                  <a:pt x="125" y="38"/>
                </a:lnTo>
                <a:lnTo>
                  <a:pt x="96" y="48"/>
                </a:lnTo>
                <a:lnTo>
                  <a:pt x="67" y="67"/>
                </a:lnTo>
                <a:lnTo>
                  <a:pt x="38" y="87"/>
                </a:lnTo>
                <a:lnTo>
                  <a:pt x="9" y="116"/>
                </a:lnTo>
                <a:lnTo>
                  <a:pt x="0" y="145"/>
                </a:lnTo>
                <a:lnTo>
                  <a:pt x="29" y="164"/>
                </a:lnTo>
                <a:lnTo>
                  <a:pt x="58" y="174"/>
                </a:lnTo>
                <a:lnTo>
                  <a:pt x="96" y="174"/>
                </a:lnTo>
                <a:lnTo>
                  <a:pt x="135" y="174"/>
                </a:lnTo>
                <a:lnTo>
                  <a:pt x="164" y="174"/>
                </a:lnTo>
                <a:lnTo>
                  <a:pt x="193" y="174"/>
                </a:lnTo>
                <a:lnTo>
                  <a:pt x="222" y="174"/>
                </a:lnTo>
                <a:lnTo>
                  <a:pt x="251" y="183"/>
                </a:lnTo>
                <a:lnTo>
                  <a:pt x="280" y="193"/>
                </a:lnTo>
                <a:lnTo>
                  <a:pt x="317" y="195"/>
                </a:lnTo>
              </a:path>
            </a:pathLst>
          </a:custGeom>
          <a:noFill/>
          <a:ln w="3175" cap="rnd" cmpd="sng">
            <a:solidFill>
              <a:schemeClr val="tx1"/>
            </a:solidFill>
            <a:prstDash val="solid"/>
            <a:round/>
            <a:headEnd type="none" w="med" len="med"/>
            <a:tailEnd type="none" w="med" len="med"/>
          </a:ln>
          <a:effectLst/>
        </p:spPr>
        <p:txBody>
          <a:bodyPr/>
          <a:lstStyle/>
          <a:p>
            <a:endParaRPr lang="en-US"/>
          </a:p>
        </p:txBody>
      </p:sp>
      <p:sp>
        <p:nvSpPr>
          <p:cNvPr id="279671" name="Rectangle 119"/>
          <p:cNvSpPr>
            <a:spLocks noChangeArrowheads="1"/>
          </p:cNvSpPr>
          <p:nvPr/>
        </p:nvSpPr>
        <p:spPr bwMode="auto">
          <a:xfrm>
            <a:off x="6357938" y="5915025"/>
            <a:ext cx="1958975" cy="638175"/>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Wood; Cross Grain</a:t>
            </a:r>
          </a:p>
          <a:p>
            <a:pPr algn="ctr"/>
            <a:r>
              <a:rPr lang="en-US" sz="1800" b="0">
                <a:effectLst>
                  <a:outerShdw blurRad="38100" dist="38100" dir="2700000" algn="tl">
                    <a:srgbClr val="C0C0C0"/>
                  </a:outerShdw>
                </a:effectLst>
                <a:latin typeface="Times New Roman" pitchFamily="18" charset="0"/>
              </a:rPr>
              <a:t>With Grain</a:t>
            </a:r>
          </a:p>
        </p:txBody>
      </p:sp>
      <p:grpSp>
        <p:nvGrpSpPr>
          <p:cNvPr id="279672" name="Group 120"/>
          <p:cNvGrpSpPr>
            <a:grpSpLocks/>
          </p:cNvGrpSpPr>
          <p:nvPr/>
        </p:nvGrpSpPr>
        <p:grpSpPr bwMode="auto">
          <a:xfrm>
            <a:off x="852488" y="3927475"/>
            <a:ext cx="1831975" cy="619125"/>
            <a:chOff x="537" y="2474"/>
            <a:chExt cx="1154" cy="390"/>
          </a:xfrm>
        </p:grpSpPr>
        <p:sp>
          <p:nvSpPr>
            <p:cNvPr id="279673" name="Rectangle 121"/>
            <p:cNvSpPr>
              <a:spLocks noChangeArrowheads="1"/>
            </p:cNvSpPr>
            <p:nvPr/>
          </p:nvSpPr>
          <p:spPr bwMode="auto">
            <a:xfrm>
              <a:off x="537" y="2474"/>
              <a:ext cx="1154" cy="379"/>
            </a:xfrm>
            <a:prstGeom prst="rect">
              <a:avLst/>
            </a:prstGeom>
            <a:noFill/>
            <a:ln w="3175">
              <a:solidFill>
                <a:schemeClr val="tx1"/>
              </a:solidFill>
              <a:miter lim="800000"/>
              <a:headEnd/>
              <a:tailEnd/>
            </a:ln>
            <a:effectLst/>
          </p:spPr>
          <p:txBody>
            <a:bodyPr wrap="none" anchor="ctr"/>
            <a:lstStyle/>
            <a:p>
              <a:endParaRPr lang="en-US"/>
            </a:p>
          </p:txBody>
        </p:sp>
        <p:sp>
          <p:nvSpPr>
            <p:cNvPr id="279674" name="Line 122"/>
            <p:cNvSpPr>
              <a:spLocks noChangeShapeType="1"/>
            </p:cNvSpPr>
            <p:nvPr/>
          </p:nvSpPr>
          <p:spPr bwMode="auto">
            <a:xfrm>
              <a:off x="594" y="2543"/>
              <a:ext cx="213" cy="0"/>
            </a:xfrm>
            <a:prstGeom prst="line">
              <a:avLst/>
            </a:prstGeom>
            <a:noFill/>
            <a:ln w="3175">
              <a:solidFill>
                <a:schemeClr val="tx1"/>
              </a:solidFill>
              <a:round/>
              <a:headEnd/>
              <a:tailEnd/>
            </a:ln>
            <a:effectLst/>
          </p:spPr>
          <p:txBody>
            <a:bodyPr wrap="none" anchor="ctr"/>
            <a:lstStyle/>
            <a:p>
              <a:endParaRPr lang="en-US"/>
            </a:p>
          </p:txBody>
        </p:sp>
        <p:sp>
          <p:nvSpPr>
            <p:cNvPr id="279675" name="Arc 123"/>
            <p:cNvSpPr>
              <a:spLocks/>
            </p:cNvSpPr>
            <p:nvPr/>
          </p:nvSpPr>
          <p:spPr bwMode="auto">
            <a:xfrm>
              <a:off x="807" y="2500"/>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76" name="Arc 124"/>
            <p:cNvSpPr>
              <a:spLocks/>
            </p:cNvSpPr>
            <p:nvPr/>
          </p:nvSpPr>
          <p:spPr bwMode="auto">
            <a:xfrm rot="10800000">
              <a:off x="551" y="2544"/>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77" name="Line 125"/>
            <p:cNvSpPr>
              <a:spLocks noChangeShapeType="1"/>
            </p:cNvSpPr>
            <p:nvPr/>
          </p:nvSpPr>
          <p:spPr bwMode="auto">
            <a:xfrm>
              <a:off x="741" y="2669"/>
              <a:ext cx="211" cy="0"/>
            </a:xfrm>
            <a:prstGeom prst="line">
              <a:avLst/>
            </a:prstGeom>
            <a:noFill/>
            <a:ln w="3175">
              <a:solidFill>
                <a:schemeClr val="tx1"/>
              </a:solidFill>
              <a:round/>
              <a:headEnd/>
              <a:tailEnd/>
            </a:ln>
            <a:effectLst/>
          </p:spPr>
          <p:txBody>
            <a:bodyPr wrap="none" anchor="ctr"/>
            <a:lstStyle/>
            <a:p>
              <a:endParaRPr lang="en-US"/>
            </a:p>
          </p:txBody>
        </p:sp>
        <p:sp>
          <p:nvSpPr>
            <p:cNvPr id="279678" name="Arc 126"/>
            <p:cNvSpPr>
              <a:spLocks/>
            </p:cNvSpPr>
            <p:nvPr/>
          </p:nvSpPr>
          <p:spPr bwMode="auto">
            <a:xfrm>
              <a:off x="954" y="2626"/>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79" name="Arc 127"/>
            <p:cNvSpPr>
              <a:spLocks/>
            </p:cNvSpPr>
            <p:nvPr/>
          </p:nvSpPr>
          <p:spPr bwMode="auto">
            <a:xfrm rot="10800000">
              <a:off x="698" y="2670"/>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0" name="Line 128"/>
            <p:cNvSpPr>
              <a:spLocks noChangeShapeType="1"/>
            </p:cNvSpPr>
            <p:nvPr/>
          </p:nvSpPr>
          <p:spPr bwMode="auto">
            <a:xfrm>
              <a:off x="871" y="2777"/>
              <a:ext cx="216" cy="0"/>
            </a:xfrm>
            <a:prstGeom prst="line">
              <a:avLst/>
            </a:prstGeom>
            <a:noFill/>
            <a:ln w="3175">
              <a:solidFill>
                <a:schemeClr val="tx1"/>
              </a:solidFill>
              <a:round/>
              <a:headEnd/>
              <a:tailEnd/>
            </a:ln>
            <a:effectLst/>
          </p:spPr>
          <p:txBody>
            <a:bodyPr wrap="none" anchor="ctr"/>
            <a:lstStyle/>
            <a:p>
              <a:endParaRPr lang="en-US"/>
            </a:p>
          </p:txBody>
        </p:sp>
        <p:sp>
          <p:nvSpPr>
            <p:cNvPr id="279681" name="Arc 129"/>
            <p:cNvSpPr>
              <a:spLocks/>
            </p:cNvSpPr>
            <p:nvPr/>
          </p:nvSpPr>
          <p:spPr bwMode="auto">
            <a:xfrm>
              <a:off x="1089" y="2734"/>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2" name="Arc 130"/>
            <p:cNvSpPr>
              <a:spLocks/>
            </p:cNvSpPr>
            <p:nvPr/>
          </p:nvSpPr>
          <p:spPr bwMode="auto">
            <a:xfrm rot="10800000">
              <a:off x="833" y="2778"/>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3" name="Line 131"/>
            <p:cNvSpPr>
              <a:spLocks noChangeShapeType="1"/>
            </p:cNvSpPr>
            <p:nvPr/>
          </p:nvSpPr>
          <p:spPr bwMode="auto">
            <a:xfrm>
              <a:off x="541" y="2615"/>
              <a:ext cx="72" cy="0"/>
            </a:xfrm>
            <a:prstGeom prst="line">
              <a:avLst/>
            </a:prstGeom>
            <a:noFill/>
            <a:ln w="3175">
              <a:solidFill>
                <a:schemeClr val="tx1"/>
              </a:solidFill>
              <a:round/>
              <a:headEnd/>
              <a:tailEnd/>
            </a:ln>
            <a:effectLst/>
          </p:spPr>
          <p:txBody>
            <a:bodyPr wrap="none" anchor="ctr"/>
            <a:lstStyle/>
            <a:p>
              <a:endParaRPr lang="en-US"/>
            </a:p>
          </p:txBody>
        </p:sp>
        <p:sp>
          <p:nvSpPr>
            <p:cNvPr id="279684" name="Arc 132"/>
            <p:cNvSpPr>
              <a:spLocks/>
            </p:cNvSpPr>
            <p:nvPr/>
          </p:nvSpPr>
          <p:spPr bwMode="auto">
            <a:xfrm>
              <a:off x="612" y="2572"/>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5" name="Line 133"/>
            <p:cNvSpPr>
              <a:spLocks noChangeShapeType="1"/>
            </p:cNvSpPr>
            <p:nvPr/>
          </p:nvSpPr>
          <p:spPr bwMode="auto">
            <a:xfrm>
              <a:off x="903" y="2597"/>
              <a:ext cx="218" cy="0"/>
            </a:xfrm>
            <a:prstGeom prst="line">
              <a:avLst/>
            </a:prstGeom>
            <a:noFill/>
            <a:ln w="3175">
              <a:solidFill>
                <a:schemeClr val="tx1"/>
              </a:solidFill>
              <a:round/>
              <a:headEnd/>
              <a:tailEnd/>
            </a:ln>
            <a:effectLst/>
          </p:spPr>
          <p:txBody>
            <a:bodyPr wrap="none" anchor="ctr"/>
            <a:lstStyle/>
            <a:p>
              <a:endParaRPr lang="en-US"/>
            </a:p>
          </p:txBody>
        </p:sp>
        <p:sp>
          <p:nvSpPr>
            <p:cNvPr id="279686" name="Arc 134"/>
            <p:cNvSpPr>
              <a:spLocks/>
            </p:cNvSpPr>
            <p:nvPr/>
          </p:nvSpPr>
          <p:spPr bwMode="auto">
            <a:xfrm>
              <a:off x="1119" y="2554"/>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7" name="Arc 135"/>
            <p:cNvSpPr>
              <a:spLocks/>
            </p:cNvSpPr>
            <p:nvPr/>
          </p:nvSpPr>
          <p:spPr bwMode="auto">
            <a:xfrm rot="10800000">
              <a:off x="863" y="2598"/>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88" name="Line 136"/>
            <p:cNvSpPr>
              <a:spLocks noChangeShapeType="1"/>
            </p:cNvSpPr>
            <p:nvPr/>
          </p:nvSpPr>
          <p:spPr bwMode="auto">
            <a:xfrm>
              <a:off x="539" y="2753"/>
              <a:ext cx="208" cy="0"/>
            </a:xfrm>
            <a:prstGeom prst="line">
              <a:avLst/>
            </a:prstGeom>
            <a:noFill/>
            <a:ln w="3175">
              <a:solidFill>
                <a:schemeClr val="tx1"/>
              </a:solidFill>
              <a:round/>
              <a:headEnd/>
              <a:tailEnd/>
            </a:ln>
            <a:effectLst/>
          </p:spPr>
          <p:txBody>
            <a:bodyPr wrap="none" anchor="ctr"/>
            <a:lstStyle/>
            <a:p>
              <a:endParaRPr lang="en-US"/>
            </a:p>
          </p:txBody>
        </p:sp>
        <p:sp>
          <p:nvSpPr>
            <p:cNvPr id="279689" name="Arc 137"/>
            <p:cNvSpPr>
              <a:spLocks/>
            </p:cNvSpPr>
            <p:nvPr/>
          </p:nvSpPr>
          <p:spPr bwMode="auto">
            <a:xfrm>
              <a:off x="747" y="2710"/>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0" name="Line 138"/>
            <p:cNvSpPr>
              <a:spLocks noChangeShapeType="1"/>
            </p:cNvSpPr>
            <p:nvPr/>
          </p:nvSpPr>
          <p:spPr bwMode="auto">
            <a:xfrm>
              <a:off x="1043" y="2708"/>
              <a:ext cx="215" cy="0"/>
            </a:xfrm>
            <a:prstGeom prst="line">
              <a:avLst/>
            </a:prstGeom>
            <a:noFill/>
            <a:ln w="3175">
              <a:solidFill>
                <a:schemeClr val="tx1"/>
              </a:solidFill>
              <a:round/>
              <a:headEnd/>
              <a:tailEnd/>
            </a:ln>
            <a:effectLst/>
          </p:spPr>
          <p:txBody>
            <a:bodyPr wrap="none" anchor="ctr"/>
            <a:lstStyle/>
            <a:p>
              <a:endParaRPr lang="en-US"/>
            </a:p>
          </p:txBody>
        </p:sp>
        <p:sp>
          <p:nvSpPr>
            <p:cNvPr id="279691" name="Arc 139"/>
            <p:cNvSpPr>
              <a:spLocks/>
            </p:cNvSpPr>
            <p:nvPr/>
          </p:nvSpPr>
          <p:spPr bwMode="auto">
            <a:xfrm>
              <a:off x="1260" y="2665"/>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2" name="Arc 140"/>
            <p:cNvSpPr>
              <a:spLocks/>
            </p:cNvSpPr>
            <p:nvPr/>
          </p:nvSpPr>
          <p:spPr bwMode="auto">
            <a:xfrm rot="10800000">
              <a:off x="1004" y="2709"/>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3" name="Line 141"/>
            <p:cNvSpPr>
              <a:spLocks noChangeShapeType="1"/>
            </p:cNvSpPr>
            <p:nvPr/>
          </p:nvSpPr>
          <p:spPr bwMode="auto">
            <a:xfrm>
              <a:off x="1169" y="2822"/>
              <a:ext cx="218" cy="0"/>
            </a:xfrm>
            <a:prstGeom prst="line">
              <a:avLst/>
            </a:prstGeom>
            <a:noFill/>
            <a:ln w="3175">
              <a:solidFill>
                <a:schemeClr val="tx1"/>
              </a:solidFill>
              <a:round/>
              <a:headEnd/>
              <a:tailEnd/>
            </a:ln>
            <a:effectLst/>
          </p:spPr>
          <p:txBody>
            <a:bodyPr wrap="none" anchor="ctr"/>
            <a:lstStyle/>
            <a:p>
              <a:endParaRPr lang="en-US"/>
            </a:p>
          </p:txBody>
        </p:sp>
        <p:sp>
          <p:nvSpPr>
            <p:cNvPr id="279694" name="Arc 142"/>
            <p:cNvSpPr>
              <a:spLocks/>
            </p:cNvSpPr>
            <p:nvPr/>
          </p:nvSpPr>
          <p:spPr bwMode="auto">
            <a:xfrm>
              <a:off x="1386" y="2779"/>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5" name="Arc 143"/>
            <p:cNvSpPr>
              <a:spLocks/>
            </p:cNvSpPr>
            <p:nvPr/>
          </p:nvSpPr>
          <p:spPr bwMode="auto">
            <a:xfrm rot="10800000">
              <a:off x="1132" y="2823"/>
              <a:ext cx="38" cy="41"/>
            </a:xfrm>
            <a:custGeom>
              <a:avLst/>
              <a:gdLst>
                <a:gd name="G0" fmla="+- 0 0 0"/>
                <a:gd name="G1" fmla="+- 0 0 0"/>
                <a:gd name="G2" fmla="+- 21600 0 0"/>
                <a:gd name="T0" fmla="*/ 20268 w 20268"/>
                <a:gd name="T1" fmla="*/ 7467 h 21600"/>
                <a:gd name="T2" fmla="*/ 0 w 20268"/>
                <a:gd name="T3" fmla="*/ 21600 h 21600"/>
                <a:gd name="T4" fmla="*/ 0 w 20268"/>
                <a:gd name="T5" fmla="*/ 0 h 21600"/>
              </a:gdLst>
              <a:ahLst/>
              <a:cxnLst>
                <a:cxn ang="0">
                  <a:pos x="T0" y="T1"/>
                </a:cxn>
                <a:cxn ang="0">
                  <a:pos x="T2" y="T3"/>
                </a:cxn>
                <a:cxn ang="0">
                  <a:pos x="T4" y="T5"/>
                </a:cxn>
              </a:cxnLst>
              <a:rect l="0" t="0" r="r" b="b"/>
              <a:pathLst>
                <a:path w="20268" h="21600" fill="none" extrusionOk="0">
                  <a:moveTo>
                    <a:pt x="20268" y="7467"/>
                  </a:moveTo>
                  <a:cubicBezTo>
                    <a:pt x="17139" y="15958"/>
                    <a:pt x="9049" y="21599"/>
                    <a:pt x="0" y="21600"/>
                  </a:cubicBezTo>
                </a:path>
                <a:path w="20268" h="21600" stroke="0" extrusionOk="0">
                  <a:moveTo>
                    <a:pt x="20268" y="7467"/>
                  </a:moveTo>
                  <a:cubicBezTo>
                    <a:pt x="17139" y="15958"/>
                    <a:pt x="904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6" name="Line 144"/>
            <p:cNvSpPr>
              <a:spLocks noChangeShapeType="1"/>
            </p:cNvSpPr>
            <p:nvPr/>
          </p:nvSpPr>
          <p:spPr bwMode="auto">
            <a:xfrm>
              <a:off x="1083" y="2525"/>
              <a:ext cx="218" cy="0"/>
            </a:xfrm>
            <a:prstGeom prst="line">
              <a:avLst/>
            </a:prstGeom>
            <a:noFill/>
            <a:ln w="3175">
              <a:solidFill>
                <a:schemeClr val="tx1"/>
              </a:solidFill>
              <a:round/>
              <a:headEnd/>
              <a:tailEnd/>
            </a:ln>
            <a:effectLst/>
          </p:spPr>
          <p:txBody>
            <a:bodyPr wrap="none" anchor="ctr"/>
            <a:lstStyle/>
            <a:p>
              <a:endParaRPr lang="en-US"/>
            </a:p>
          </p:txBody>
        </p:sp>
        <p:sp>
          <p:nvSpPr>
            <p:cNvPr id="279697" name="Arc 145"/>
            <p:cNvSpPr>
              <a:spLocks/>
            </p:cNvSpPr>
            <p:nvPr/>
          </p:nvSpPr>
          <p:spPr bwMode="auto">
            <a:xfrm>
              <a:off x="1299" y="2482"/>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8" name="Arc 146"/>
            <p:cNvSpPr>
              <a:spLocks/>
            </p:cNvSpPr>
            <p:nvPr/>
          </p:nvSpPr>
          <p:spPr bwMode="auto">
            <a:xfrm rot="10800000">
              <a:off x="1043" y="2526"/>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699" name="Line 147"/>
            <p:cNvSpPr>
              <a:spLocks noChangeShapeType="1"/>
            </p:cNvSpPr>
            <p:nvPr/>
          </p:nvSpPr>
          <p:spPr bwMode="auto">
            <a:xfrm>
              <a:off x="1234" y="2651"/>
              <a:ext cx="211" cy="0"/>
            </a:xfrm>
            <a:prstGeom prst="line">
              <a:avLst/>
            </a:prstGeom>
            <a:noFill/>
            <a:ln w="3175">
              <a:solidFill>
                <a:schemeClr val="tx1"/>
              </a:solidFill>
              <a:round/>
              <a:headEnd/>
              <a:tailEnd/>
            </a:ln>
            <a:effectLst/>
          </p:spPr>
          <p:txBody>
            <a:bodyPr wrap="none" anchor="ctr"/>
            <a:lstStyle/>
            <a:p>
              <a:endParaRPr lang="en-US"/>
            </a:p>
          </p:txBody>
        </p:sp>
        <p:sp>
          <p:nvSpPr>
            <p:cNvPr id="279700" name="Arc 148"/>
            <p:cNvSpPr>
              <a:spLocks/>
            </p:cNvSpPr>
            <p:nvPr/>
          </p:nvSpPr>
          <p:spPr bwMode="auto">
            <a:xfrm>
              <a:off x="1446" y="2608"/>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1" name="Arc 149"/>
            <p:cNvSpPr>
              <a:spLocks/>
            </p:cNvSpPr>
            <p:nvPr/>
          </p:nvSpPr>
          <p:spPr bwMode="auto">
            <a:xfrm rot="10800000">
              <a:off x="1190" y="2652"/>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2" name="Line 150"/>
            <p:cNvSpPr>
              <a:spLocks noChangeShapeType="1"/>
            </p:cNvSpPr>
            <p:nvPr/>
          </p:nvSpPr>
          <p:spPr bwMode="auto">
            <a:xfrm>
              <a:off x="1369" y="2759"/>
              <a:ext cx="210" cy="0"/>
            </a:xfrm>
            <a:prstGeom prst="line">
              <a:avLst/>
            </a:prstGeom>
            <a:noFill/>
            <a:ln w="3175">
              <a:solidFill>
                <a:schemeClr val="tx1"/>
              </a:solidFill>
              <a:round/>
              <a:headEnd/>
              <a:tailEnd/>
            </a:ln>
            <a:effectLst/>
          </p:spPr>
          <p:txBody>
            <a:bodyPr wrap="none" anchor="ctr"/>
            <a:lstStyle/>
            <a:p>
              <a:endParaRPr lang="en-US"/>
            </a:p>
          </p:txBody>
        </p:sp>
        <p:sp>
          <p:nvSpPr>
            <p:cNvPr id="279703" name="Arc 151"/>
            <p:cNvSpPr>
              <a:spLocks/>
            </p:cNvSpPr>
            <p:nvPr/>
          </p:nvSpPr>
          <p:spPr bwMode="auto">
            <a:xfrm>
              <a:off x="1581" y="2716"/>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4" name="Arc 152"/>
            <p:cNvSpPr>
              <a:spLocks/>
            </p:cNvSpPr>
            <p:nvPr/>
          </p:nvSpPr>
          <p:spPr bwMode="auto">
            <a:xfrm rot="10800000">
              <a:off x="1325" y="2760"/>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5" name="Line 153"/>
            <p:cNvSpPr>
              <a:spLocks noChangeShapeType="1"/>
            </p:cNvSpPr>
            <p:nvPr/>
          </p:nvSpPr>
          <p:spPr bwMode="auto">
            <a:xfrm>
              <a:off x="1381" y="2579"/>
              <a:ext cx="217" cy="0"/>
            </a:xfrm>
            <a:prstGeom prst="line">
              <a:avLst/>
            </a:prstGeom>
            <a:noFill/>
            <a:ln w="3175">
              <a:solidFill>
                <a:schemeClr val="tx1"/>
              </a:solidFill>
              <a:round/>
              <a:headEnd/>
              <a:tailEnd/>
            </a:ln>
            <a:effectLst/>
          </p:spPr>
          <p:txBody>
            <a:bodyPr wrap="none" anchor="ctr"/>
            <a:lstStyle/>
            <a:p>
              <a:endParaRPr lang="en-US"/>
            </a:p>
          </p:txBody>
        </p:sp>
        <p:sp>
          <p:nvSpPr>
            <p:cNvPr id="279706" name="Arc 154"/>
            <p:cNvSpPr>
              <a:spLocks/>
            </p:cNvSpPr>
            <p:nvPr/>
          </p:nvSpPr>
          <p:spPr bwMode="auto">
            <a:xfrm>
              <a:off x="1596" y="2536"/>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7" name="Arc 155"/>
            <p:cNvSpPr>
              <a:spLocks/>
            </p:cNvSpPr>
            <p:nvPr/>
          </p:nvSpPr>
          <p:spPr bwMode="auto">
            <a:xfrm rot="10800000">
              <a:off x="1340" y="2580"/>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08" name="Line 156"/>
            <p:cNvSpPr>
              <a:spLocks noChangeShapeType="1"/>
            </p:cNvSpPr>
            <p:nvPr/>
          </p:nvSpPr>
          <p:spPr bwMode="auto">
            <a:xfrm>
              <a:off x="1525" y="2686"/>
              <a:ext cx="161" cy="0"/>
            </a:xfrm>
            <a:prstGeom prst="line">
              <a:avLst/>
            </a:prstGeom>
            <a:noFill/>
            <a:ln w="3175">
              <a:solidFill>
                <a:schemeClr val="tx1"/>
              </a:solidFill>
              <a:round/>
              <a:headEnd/>
              <a:tailEnd/>
            </a:ln>
            <a:effectLst/>
          </p:spPr>
          <p:txBody>
            <a:bodyPr wrap="none" anchor="ctr"/>
            <a:lstStyle/>
            <a:p>
              <a:endParaRPr lang="en-US"/>
            </a:p>
          </p:txBody>
        </p:sp>
        <p:sp>
          <p:nvSpPr>
            <p:cNvPr id="279709" name="Arc 157"/>
            <p:cNvSpPr>
              <a:spLocks/>
            </p:cNvSpPr>
            <p:nvPr/>
          </p:nvSpPr>
          <p:spPr bwMode="auto">
            <a:xfrm rot="10800000">
              <a:off x="1481" y="2687"/>
              <a:ext cx="41" cy="4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sp>
          <p:nvSpPr>
            <p:cNvPr id="279710" name="Line 158"/>
            <p:cNvSpPr>
              <a:spLocks noChangeShapeType="1"/>
            </p:cNvSpPr>
            <p:nvPr/>
          </p:nvSpPr>
          <p:spPr bwMode="auto">
            <a:xfrm>
              <a:off x="1647" y="2804"/>
              <a:ext cx="38" cy="0"/>
            </a:xfrm>
            <a:prstGeom prst="line">
              <a:avLst/>
            </a:prstGeom>
            <a:noFill/>
            <a:ln w="3175">
              <a:solidFill>
                <a:schemeClr val="tx1"/>
              </a:solidFill>
              <a:round/>
              <a:headEnd/>
              <a:tailEnd/>
            </a:ln>
            <a:effectLst/>
          </p:spPr>
          <p:txBody>
            <a:bodyPr wrap="none" anchor="ctr"/>
            <a:lstStyle/>
            <a:p>
              <a:endParaRPr lang="en-US"/>
            </a:p>
          </p:txBody>
        </p:sp>
        <p:sp>
          <p:nvSpPr>
            <p:cNvPr id="279711" name="Arc 159"/>
            <p:cNvSpPr>
              <a:spLocks/>
            </p:cNvSpPr>
            <p:nvPr/>
          </p:nvSpPr>
          <p:spPr bwMode="auto">
            <a:xfrm rot="10800000">
              <a:off x="1609" y="2805"/>
              <a:ext cx="38" cy="41"/>
            </a:xfrm>
            <a:custGeom>
              <a:avLst/>
              <a:gdLst>
                <a:gd name="G0" fmla="+- 0 0 0"/>
                <a:gd name="G1" fmla="+- 0 0 0"/>
                <a:gd name="G2" fmla="+- 21600 0 0"/>
                <a:gd name="T0" fmla="*/ 20268 w 20268"/>
                <a:gd name="T1" fmla="*/ 7467 h 21600"/>
                <a:gd name="T2" fmla="*/ 0 w 20268"/>
                <a:gd name="T3" fmla="*/ 21600 h 21600"/>
                <a:gd name="T4" fmla="*/ 0 w 20268"/>
                <a:gd name="T5" fmla="*/ 0 h 21600"/>
              </a:gdLst>
              <a:ahLst/>
              <a:cxnLst>
                <a:cxn ang="0">
                  <a:pos x="T0" y="T1"/>
                </a:cxn>
                <a:cxn ang="0">
                  <a:pos x="T2" y="T3"/>
                </a:cxn>
                <a:cxn ang="0">
                  <a:pos x="T4" y="T5"/>
                </a:cxn>
              </a:cxnLst>
              <a:rect l="0" t="0" r="r" b="b"/>
              <a:pathLst>
                <a:path w="20268" h="21600" fill="none" extrusionOk="0">
                  <a:moveTo>
                    <a:pt x="20268" y="7467"/>
                  </a:moveTo>
                  <a:cubicBezTo>
                    <a:pt x="17139" y="15958"/>
                    <a:pt x="9049" y="21599"/>
                    <a:pt x="0" y="21600"/>
                  </a:cubicBezTo>
                </a:path>
                <a:path w="20268" h="21600" stroke="0" extrusionOk="0">
                  <a:moveTo>
                    <a:pt x="20268" y="7467"/>
                  </a:moveTo>
                  <a:cubicBezTo>
                    <a:pt x="17139" y="15958"/>
                    <a:pt x="9049" y="21599"/>
                    <a:pt x="0" y="21600"/>
                  </a:cubicBezTo>
                  <a:lnTo>
                    <a:pt x="0" y="0"/>
                  </a:lnTo>
                  <a:close/>
                </a:path>
              </a:pathLst>
            </a:custGeom>
            <a:noFill/>
            <a:ln w="3175" cap="rnd">
              <a:solidFill>
                <a:schemeClr val="tx1"/>
              </a:solidFill>
              <a:round/>
              <a:headEnd/>
              <a:tailEnd/>
            </a:ln>
            <a:effectLst/>
          </p:spPr>
          <p:txBody>
            <a:bodyPr wrap="none" anchor="ctr"/>
            <a:lstStyle/>
            <a:p>
              <a:endParaRPr lang="en-US"/>
            </a:p>
          </p:txBody>
        </p:sp>
      </p:grpSp>
      <p:sp>
        <p:nvSpPr>
          <p:cNvPr id="279712" name="Rectangle 160"/>
          <p:cNvSpPr>
            <a:spLocks noChangeArrowheads="1"/>
          </p:cNvSpPr>
          <p:nvPr/>
        </p:nvSpPr>
        <p:spPr bwMode="auto">
          <a:xfrm>
            <a:off x="671513" y="4576763"/>
            <a:ext cx="2181225" cy="363537"/>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Felt, Leather, &amp; Fiber</a:t>
            </a:r>
          </a:p>
        </p:txBody>
      </p:sp>
      <p:sp>
        <p:nvSpPr>
          <p:cNvPr id="279713" name="Rectangle 161"/>
          <p:cNvSpPr>
            <a:spLocks noChangeArrowheads="1"/>
          </p:cNvSpPr>
          <p:nvPr/>
        </p:nvSpPr>
        <p:spPr bwMode="auto">
          <a:xfrm>
            <a:off x="3652838" y="3927475"/>
            <a:ext cx="1831975" cy="601663"/>
          </a:xfrm>
          <a:prstGeom prst="rect">
            <a:avLst/>
          </a:prstGeom>
          <a:noFill/>
          <a:ln w="3175">
            <a:solidFill>
              <a:schemeClr val="tx1"/>
            </a:solidFill>
            <a:miter lim="800000"/>
            <a:headEnd/>
            <a:tailEnd/>
          </a:ln>
          <a:effectLst/>
        </p:spPr>
        <p:txBody>
          <a:bodyPr wrap="none" anchor="ctr"/>
          <a:lstStyle/>
          <a:p>
            <a:endParaRPr lang="en-US"/>
          </a:p>
        </p:txBody>
      </p:sp>
      <p:grpSp>
        <p:nvGrpSpPr>
          <p:cNvPr id="279714" name="Group 162"/>
          <p:cNvGrpSpPr>
            <a:grpSpLocks/>
          </p:cNvGrpSpPr>
          <p:nvPr/>
        </p:nvGrpSpPr>
        <p:grpSpPr bwMode="auto">
          <a:xfrm>
            <a:off x="3654425" y="3933825"/>
            <a:ext cx="1838325" cy="595313"/>
            <a:chOff x="2302" y="2478"/>
            <a:chExt cx="1158" cy="375"/>
          </a:xfrm>
        </p:grpSpPr>
        <p:sp>
          <p:nvSpPr>
            <p:cNvPr id="279715" name="Line 163"/>
            <p:cNvSpPr>
              <a:spLocks noChangeShapeType="1"/>
            </p:cNvSpPr>
            <p:nvPr/>
          </p:nvSpPr>
          <p:spPr bwMode="auto">
            <a:xfrm flipH="1">
              <a:off x="2303" y="2478"/>
              <a:ext cx="172" cy="156"/>
            </a:xfrm>
            <a:prstGeom prst="line">
              <a:avLst/>
            </a:prstGeom>
            <a:noFill/>
            <a:ln w="3175">
              <a:solidFill>
                <a:schemeClr val="tx1"/>
              </a:solidFill>
              <a:prstDash val="lgDash"/>
              <a:round/>
              <a:headEnd/>
              <a:tailEnd/>
            </a:ln>
            <a:effectLst/>
          </p:spPr>
          <p:txBody>
            <a:bodyPr wrap="none" anchor="ctr"/>
            <a:lstStyle/>
            <a:p>
              <a:endParaRPr lang="en-US"/>
            </a:p>
          </p:txBody>
        </p:sp>
        <p:sp>
          <p:nvSpPr>
            <p:cNvPr id="279716" name="Line 164"/>
            <p:cNvSpPr>
              <a:spLocks noChangeShapeType="1"/>
            </p:cNvSpPr>
            <p:nvPr/>
          </p:nvSpPr>
          <p:spPr bwMode="auto">
            <a:xfrm flipH="1">
              <a:off x="2302" y="2478"/>
              <a:ext cx="365" cy="349"/>
            </a:xfrm>
            <a:prstGeom prst="line">
              <a:avLst/>
            </a:prstGeom>
            <a:noFill/>
            <a:ln w="3175">
              <a:solidFill>
                <a:schemeClr val="tx1"/>
              </a:solidFill>
              <a:prstDash val="lgDash"/>
              <a:round/>
              <a:headEnd/>
              <a:tailEnd/>
            </a:ln>
            <a:effectLst/>
          </p:spPr>
          <p:txBody>
            <a:bodyPr wrap="none" anchor="ctr"/>
            <a:lstStyle/>
            <a:p>
              <a:endParaRPr lang="en-US"/>
            </a:p>
          </p:txBody>
        </p:sp>
        <p:sp>
          <p:nvSpPr>
            <p:cNvPr id="279717" name="Line 165"/>
            <p:cNvSpPr>
              <a:spLocks noChangeShapeType="1"/>
            </p:cNvSpPr>
            <p:nvPr/>
          </p:nvSpPr>
          <p:spPr bwMode="auto">
            <a:xfrm flipH="1">
              <a:off x="2475" y="2479"/>
              <a:ext cx="383" cy="367"/>
            </a:xfrm>
            <a:prstGeom prst="line">
              <a:avLst/>
            </a:prstGeom>
            <a:noFill/>
            <a:ln w="3175">
              <a:solidFill>
                <a:schemeClr val="tx1"/>
              </a:solidFill>
              <a:prstDash val="lgDash"/>
              <a:round/>
              <a:headEnd/>
              <a:tailEnd/>
            </a:ln>
            <a:effectLst/>
          </p:spPr>
          <p:txBody>
            <a:bodyPr wrap="none" anchor="ctr"/>
            <a:lstStyle/>
            <a:p>
              <a:endParaRPr lang="en-US"/>
            </a:p>
          </p:txBody>
        </p:sp>
        <p:sp>
          <p:nvSpPr>
            <p:cNvPr id="279718" name="Line 166"/>
            <p:cNvSpPr>
              <a:spLocks noChangeShapeType="1"/>
            </p:cNvSpPr>
            <p:nvPr/>
          </p:nvSpPr>
          <p:spPr bwMode="auto">
            <a:xfrm flipH="1">
              <a:off x="2666" y="2481"/>
              <a:ext cx="382" cy="366"/>
            </a:xfrm>
            <a:prstGeom prst="line">
              <a:avLst/>
            </a:prstGeom>
            <a:noFill/>
            <a:ln w="3175">
              <a:solidFill>
                <a:schemeClr val="tx1"/>
              </a:solidFill>
              <a:prstDash val="lgDash"/>
              <a:round/>
              <a:headEnd/>
              <a:tailEnd/>
            </a:ln>
            <a:effectLst/>
          </p:spPr>
          <p:txBody>
            <a:bodyPr wrap="none" anchor="ctr"/>
            <a:lstStyle/>
            <a:p>
              <a:endParaRPr lang="en-US"/>
            </a:p>
          </p:txBody>
        </p:sp>
        <p:sp>
          <p:nvSpPr>
            <p:cNvPr id="279719" name="Line 167"/>
            <p:cNvSpPr>
              <a:spLocks noChangeShapeType="1"/>
            </p:cNvSpPr>
            <p:nvPr/>
          </p:nvSpPr>
          <p:spPr bwMode="auto">
            <a:xfrm flipH="1">
              <a:off x="2852" y="2482"/>
              <a:ext cx="387" cy="371"/>
            </a:xfrm>
            <a:prstGeom prst="line">
              <a:avLst/>
            </a:prstGeom>
            <a:noFill/>
            <a:ln w="3175">
              <a:solidFill>
                <a:schemeClr val="tx1"/>
              </a:solidFill>
              <a:prstDash val="lgDash"/>
              <a:round/>
              <a:headEnd/>
              <a:tailEnd/>
            </a:ln>
            <a:effectLst/>
          </p:spPr>
          <p:txBody>
            <a:bodyPr wrap="none" anchor="ctr"/>
            <a:lstStyle/>
            <a:p>
              <a:endParaRPr lang="en-US"/>
            </a:p>
          </p:txBody>
        </p:sp>
        <p:sp>
          <p:nvSpPr>
            <p:cNvPr id="279720" name="Line 168"/>
            <p:cNvSpPr>
              <a:spLocks noChangeShapeType="1"/>
            </p:cNvSpPr>
            <p:nvPr/>
          </p:nvSpPr>
          <p:spPr bwMode="auto">
            <a:xfrm flipH="1">
              <a:off x="3048" y="2481"/>
              <a:ext cx="384" cy="368"/>
            </a:xfrm>
            <a:prstGeom prst="line">
              <a:avLst/>
            </a:prstGeom>
            <a:noFill/>
            <a:ln w="3175">
              <a:solidFill>
                <a:schemeClr val="tx1"/>
              </a:solidFill>
              <a:prstDash val="lgDash"/>
              <a:round/>
              <a:headEnd/>
              <a:tailEnd/>
            </a:ln>
            <a:effectLst/>
          </p:spPr>
          <p:txBody>
            <a:bodyPr wrap="none" anchor="ctr"/>
            <a:lstStyle/>
            <a:p>
              <a:endParaRPr lang="en-US"/>
            </a:p>
          </p:txBody>
        </p:sp>
        <p:sp>
          <p:nvSpPr>
            <p:cNvPr id="279721" name="Line 169"/>
            <p:cNvSpPr>
              <a:spLocks noChangeShapeType="1"/>
            </p:cNvSpPr>
            <p:nvPr/>
          </p:nvSpPr>
          <p:spPr bwMode="auto">
            <a:xfrm flipH="1">
              <a:off x="3240" y="2645"/>
              <a:ext cx="220" cy="204"/>
            </a:xfrm>
            <a:prstGeom prst="line">
              <a:avLst/>
            </a:prstGeom>
            <a:noFill/>
            <a:ln w="3175">
              <a:solidFill>
                <a:schemeClr val="tx1"/>
              </a:solidFill>
              <a:prstDash val="lgDash"/>
              <a:round/>
              <a:headEnd/>
              <a:tailEnd/>
            </a:ln>
            <a:effectLst/>
          </p:spPr>
          <p:txBody>
            <a:bodyPr wrap="none" anchor="ctr"/>
            <a:lstStyle/>
            <a:p>
              <a:endParaRPr lang="en-US"/>
            </a:p>
          </p:txBody>
        </p:sp>
      </p:grpSp>
      <p:sp>
        <p:nvSpPr>
          <p:cNvPr id="279722" name="Line 170"/>
          <p:cNvSpPr>
            <a:spLocks noChangeShapeType="1"/>
          </p:cNvSpPr>
          <p:nvPr/>
        </p:nvSpPr>
        <p:spPr bwMode="auto">
          <a:xfrm flipH="1">
            <a:off x="3651250" y="3933825"/>
            <a:ext cx="139700" cy="114300"/>
          </a:xfrm>
          <a:prstGeom prst="line">
            <a:avLst/>
          </a:prstGeom>
          <a:noFill/>
          <a:ln w="3175">
            <a:solidFill>
              <a:schemeClr val="tx1"/>
            </a:solidFill>
            <a:round/>
            <a:headEnd/>
            <a:tailEnd/>
          </a:ln>
          <a:effectLst/>
        </p:spPr>
        <p:txBody>
          <a:bodyPr wrap="none" anchor="ctr"/>
          <a:lstStyle/>
          <a:p>
            <a:endParaRPr lang="en-US"/>
          </a:p>
        </p:txBody>
      </p:sp>
      <p:sp>
        <p:nvSpPr>
          <p:cNvPr id="279723" name="Line 171"/>
          <p:cNvSpPr>
            <a:spLocks noChangeShapeType="1"/>
          </p:cNvSpPr>
          <p:nvPr/>
        </p:nvSpPr>
        <p:spPr bwMode="auto">
          <a:xfrm flipH="1">
            <a:off x="3651250" y="3933825"/>
            <a:ext cx="444500" cy="419100"/>
          </a:xfrm>
          <a:prstGeom prst="line">
            <a:avLst/>
          </a:prstGeom>
          <a:noFill/>
          <a:ln w="3175">
            <a:solidFill>
              <a:schemeClr val="tx1"/>
            </a:solidFill>
            <a:round/>
            <a:headEnd/>
            <a:tailEnd/>
          </a:ln>
          <a:effectLst/>
        </p:spPr>
        <p:txBody>
          <a:bodyPr wrap="none" anchor="ctr"/>
          <a:lstStyle/>
          <a:p>
            <a:endParaRPr lang="en-US"/>
          </a:p>
        </p:txBody>
      </p:sp>
      <p:sp>
        <p:nvSpPr>
          <p:cNvPr id="279724" name="Line 172"/>
          <p:cNvSpPr>
            <a:spLocks noChangeShapeType="1"/>
          </p:cNvSpPr>
          <p:nvPr/>
        </p:nvSpPr>
        <p:spPr bwMode="auto">
          <a:xfrm flipH="1">
            <a:off x="3790950" y="3935413"/>
            <a:ext cx="608013" cy="582612"/>
          </a:xfrm>
          <a:prstGeom prst="line">
            <a:avLst/>
          </a:prstGeom>
          <a:noFill/>
          <a:ln w="3175">
            <a:solidFill>
              <a:schemeClr val="tx1"/>
            </a:solidFill>
            <a:round/>
            <a:headEnd/>
            <a:tailEnd/>
          </a:ln>
          <a:effectLst/>
        </p:spPr>
        <p:txBody>
          <a:bodyPr wrap="none" anchor="ctr"/>
          <a:lstStyle/>
          <a:p>
            <a:endParaRPr lang="en-US"/>
          </a:p>
        </p:txBody>
      </p:sp>
      <p:sp>
        <p:nvSpPr>
          <p:cNvPr id="279725" name="Line 173"/>
          <p:cNvSpPr>
            <a:spLocks noChangeShapeType="1"/>
          </p:cNvSpPr>
          <p:nvPr/>
        </p:nvSpPr>
        <p:spPr bwMode="auto">
          <a:xfrm flipH="1">
            <a:off x="4094163" y="3938588"/>
            <a:ext cx="606425" cy="581025"/>
          </a:xfrm>
          <a:prstGeom prst="line">
            <a:avLst/>
          </a:prstGeom>
          <a:noFill/>
          <a:ln w="3175">
            <a:solidFill>
              <a:schemeClr val="tx1"/>
            </a:solidFill>
            <a:round/>
            <a:headEnd/>
            <a:tailEnd/>
          </a:ln>
          <a:effectLst/>
        </p:spPr>
        <p:txBody>
          <a:bodyPr wrap="none" anchor="ctr"/>
          <a:lstStyle/>
          <a:p>
            <a:endParaRPr lang="en-US"/>
          </a:p>
        </p:txBody>
      </p:sp>
      <p:sp>
        <p:nvSpPr>
          <p:cNvPr id="279726" name="Line 174"/>
          <p:cNvSpPr>
            <a:spLocks noChangeShapeType="1"/>
          </p:cNvSpPr>
          <p:nvPr/>
        </p:nvSpPr>
        <p:spPr bwMode="auto">
          <a:xfrm flipH="1">
            <a:off x="4389438" y="3940175"/>
            <a:ext cx="614362" cy="588963"/>
          </a:xfrm>
          <a:prstGeom prst="line">
            <a:avLst/>
          </a:prstGeom>
          <a:noFill/>
          <a:ln w="3175">
            <a:solidFill>
              <a:schemeClr val="tx1"/>
            </a:solidFill>
            <a:round/>
            <a:headEnd/>
            <a:tailEnd/>
          </a:ln>
          <a:effectLst/>
        </p:spPr>
        <p:txBody>
          <a:bodyPr wrap="none" anchor="ctr"/>
          <a:lstStyle/>
          <a:p>
            <a:endParaRPr lang="en-US"/>
          </a:p>
        </p:txBody>
      </p:sp>
      <p:sp>
        <p:nvSpPr>
          <p:cNvPr id="279727" name="Line 175"/>
          <p:cNvSpPr>
            <a:spLocks noChangeShapeType="1"/>
          </p:cNvSpPr>
          <p:nvPr/>
        </p:nvSpPr>
        <p:spPr bwMode="auto">
          <a:xfrm flipH="1">
            <a:off x="4700588" y="3938588"/>
            <a:ext cx="609600" cy="584200"/>
          </a:xfrm>
          <a:prstGeom prst="line">
            <a:avLst/>
          </a:prstGeom>
          <a:noFill/>
          <a:ln w="3175">
            <a:solidFill>
              <a:schemeClr val="tx1"/>
            </a:solidFill>
            <a:round/>
            <a:headEnd/>
            <a:tailEnd/>
          </a:ln>
          <a:effectLst/>
        </p:spPr>
        <p:txBody>
          <a:bodyPr wrap="none" anchor="ctr"/>
          <a:lstStyle/>
          <a:p>
            <a:endParaRPr lang="en-US"/>
          </a:p>
        </p:txBody>
      </p:sp>
      <p:sp>
        <p:nvSpPr>
          <p:cNvPr id="279728" name="Line 176"/>
          <p:cNvSpPr>
            <a:spLocks noChangeShapeType="1"/>
          </p:cNvSpPr>
          <p:nvPr/>
        </p:nvSpPr>
        <p:spPr bwMode="auto">
          <a:xfrm flipH="1">
            <a:off x="5005388" y="4065588"/>
            <a:ext cx="482600" cy="457200"/>
          </a:xfrm>
          <a:prstGeom prst="line">
            <a:avLst/>
          </a:prstGeom>
          <a:noFill/>
          <a:ln w="3175">
            <a:solidFill>
              <a:schemeClr val="tx1"/>
            </a:solidFill>
            <a:round/>
            <a:headEnd/>
            <a:tailEnd/>
          </a:ln>
          <a:effectLst/>
        </p:spPr>
        <p:txBody>
          <a:bodyPr wrap="none" anchor="ctr"/>
          <a:lstStyle/>
          <a:p>
            <a:endParaRPr lang="en-US"/>
          </a:p>
        </p:txBody>
      </p:sp>
      <p:sp>
        <p:nvSpPr>
          <p:cNvPr id="279729" name="Line 177"/>
          <p:cNvSpPr>
            <a:spLocks noChangeShapeType="1"/>
          </p:cNvSpPr>
          <p:nvPr/>
        </p:nvSpPr>
        <p:spPr bwMode="auto">
          <a:xfrm flipV="1">
            <a:off x="5345113" y="4386263"/>
            <a:ext cx="120650" cy="146050"/>
          </a:xfrm>
          <a:prstGeom prst="line">
            <a:avLst/>
          </a:prstGeom>
          <a:noFill/>
          <a:ln w="3175">
            <a:solidFill>
              <a:schemeClr val="tx1"/>
            </a:solidFill>
            <a:round/>
            <a:headEnd/>
            <a:tailEnd/>
          </a:ln>
          <a:effectLst/>
        </p:spPr>
        <p:txBody>
          <a:bodyPr wrap="none" anchor="ctr"/>
          <a:lstStyle/>
          <a:p>
            <a:endParaRPr lang="en-US"/>
          </a:p>
        </p:txBody>
      </p:sp>
      <p:sp>
        <p:nvSpPr>
          <p:cNvPr id="279730" name="Rectangle 178"/>
          <p:cNvSpPr>
            <a:spLocks noChangeArrowheads="1"/>
          </p:cNvSpPr>
          <p:nvPr/>
        </p:nvSpPr>
        <p:spPr bwMode="auto">
          <a:xfrm>
            <a:off x="3606800" y="4562475"/>
            <a:ext cx="1901825" cy="363538"/>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Bronze, Brass, etc.</a:t>
            </a:r>
          </a:p>
        </p:txBody>
      </p:sp>
      <p:sp>
        <p:nvSpPr>
          <p:cNvPr id="279731" name="Rectangle 179"/>
          <p:cNvSpPr>
            <a:spLocks noChangeArrowheads="1"/>
          </p:cNvSpPr>
          <p:nvPr/>
        </p:nvSpPr>
        <p:spPr bwMode="auto">
          <a:xfrm>
            <a:off x="6477000" y="3962400"/>
            <a:ext cx="1831975" cy="601663"/>
          </a:xfrm>
          <a:prstGeom prst="rect">
            <a:avLst/>
          </a:prstGeom>
          <a:noFill/>
          <a:ln w="3175">
            <a:solidFill>
              <a:schemeClr val="tx1"/>
            </a:solidFill>
            <a:miter lim="800000"/>
            <a:headEnd/>
            <a:tailEnd/>
          </a:ln>
          <a:effectLst/>
        </p:spPr>
        <p:txBody>
          <a:bodyPr wrap="none" anchor="ctr"/>
          <a:lstStyle/>
          <a:p>
            <a:endParaRPr lang="en-US"/>
          </a:p>
        </p:txBody>
      </p:sp>
      <p:sp>
        <p:nvSpPr>
          <p:cNvPr id="279732" name="Rectangle 180"/>
          <p:cNvSpPr>
            <a:spLocks noChangeArrowheads="1"/>
          </p:cNvSpPr>
          <p:nvPr/>
        </p:nvSpPr>
        <p:spPr bwMode="auto">
          <a:xfrm>
            <a:off x="6835775" y="4562475"/>
            <a:ext cx="1006475" cy="363538"/>
          </a:xfrm>
          <a:prstGeom prst="rect">
            <a:avLst/>
          </a:prstGeom>
          <a:noFill/>
          <a:ln w="12700">
            <a:noFill/>
            <a:miter lim="800000"/>
            <a:headEnd/>
            <a:tailEnd/>
          </a:ln>
          <a:effectLst/>
        </p:spPr>
        <p:txBody>
          <a:bodyPr wrap="none" lIns="90488" tIns="44450" rIns="90488" bIns="44450">
            <a:spAutoFit/>
          </a:bodyPr>
          <a:lstStyle/>
          <a:p>
            <a:pPr algn="ctr"/>
            <a:r>
              <a:rPr lang="en-US" sz="1800" b="0">
                <a:effectLst>
                  <a:outerShdw blurRad="38100" dist="38100" dir="2700000" algn="tl">
                    <a:srgbClr val="C0C0C0"/>
                  </a:outerShdw>
                </a:effectLst>
                <a:latin typeface="Times New Roman" pitchFamily="18" charset="0"/>
              </a:rPr>
              <a:t>Concrete</a:t>
            </a:r>
          </a:p>
        </p:txBody>
      </p:sp>
      <p:sp>
        <p:nvSpPr>
          <p:cNvPr id="279733" name="Oval 181"/>
          <p:cNvSpPr>
            <a:spLocks noChangeArrowheads="1"/>
          </p:cNvSpPr>
          <p:nvPr/>
        </p:nvSpPr>
        <p:spPr bwMode="auto">
          <a:xfrm>
            <a:off x="6672263" y="4154488"/>
            <a:ext cx="52387" cy="52387"/>
          </a:xfrm>
          <a:prstGeom prst="ellipse">
            <a:avLst/>
          </a:prstGeom>
          <a:noFill/>
          <a:ln w="3175">
            <a:solidFill>
              <a:schemeClr val="tx1"/>
            </a:solidFill>
            <a:round/>
            <a:headEnd/>
            <a:tailEnd/>
          </a:ln>
          <a:effectLst/>
        </p:spPr>
        <p:txBody>
          <a:bodyPr wrap="none" anchor="ctr"/>
          <a:lstStyle/>
          <a:p>
            <a:endParaRPr lang="en-US"/>
          </a:p>
        </p:txBody>
      </p:sp>
      <p:sp>
        <p:nvSpPr>
          <p:cNvPr id="279734" name="AutoShape 182"/>
          <p:cNvSpPr>
            <a:spLocks noChangeArrowheads="1"/>
          </p:cNvSpPr>
          <p:nvPr/>
        </p:nvSpPr>
        <p:spPr bwMode="auto">
          <a:xfrm>
            <a:off x="6989763" y="4100513"/>
            <a:ext cx="57150" cy="63500"/>
          </a:xfrm>
          <a:prstGeom prst="triangle">
            <a:avLst>
              <a:gd name="adj" fmla="val 50000"/>
            </a:avLst>
          </a:prstGeom>
          <a:noFill/>
          <a:ln w="3175">
            <a:solidFill>
              <a:schemeClr val="tx1"/>
            </a:solidFill>
            <a:miter lim="800000"/>
            <a:headEnd/>
            <a:tailEnd/>
          </a:ln>
          <a:effectLst/>
        </p:spPr>
        <p:txBody>
          <a:bodyPr wrap="none" anchor="ctr"/>
          <a:lstStyle/>
          <a:p>
            <a:endParaRPr lang="en-US"/>
          </a:p>
        </p:txBody>
      </p:sp>
      <p:sp>
        <p:nvSpPr>
          <p:cNvPr id="279735" name="AutoShape 183"/>
          <p:cNvSpPr>
            <a:spLocks noChangeArrowheads="1"/>
          </p:cNvSpPr>
          <p:nvPr/>
        </p:nvSpPr>
        <p:spPr bwMode="auto">
          <a:xfrm rot="16200000">
            <a:off x="7524750" y="4144963"/>
            <a:ext cx="98425" cy="28575"/>
          </a:xfrm>
          <a:prstGeom prst="triangle">
            <a:avLst>
              <a:gd name="adj" fmla="val 49995"/>
            </a:avLst>
          </a:prstGeom>
          <a:noFill/>
          <a:ln w="3175">
            <a:solidFill>
              <a:schemeClr val="tx1"/>
            </a:solidFill>
            <a:miter lim="800000"/>
            <a:headEnd/>
            <a:tailEnd/>
          </a:ln>
          <a:effectLst/>
        </p:spPr>
        <p:txBody>
          <a:bodyPr wrap="none" anchor="ctr"/>
          <a:lstStyle/>
          <a:p>
            <a:endParaRPr lang="en-US"/>
          </a:p>
        </p:txBody>
      </p:sp>
      <p:sp>
        <p:nvSpPr>
          <p:cNvPr id="279736" name="AutoShape 184"/>
          <p:cNvSpPr>
            <a:spLocks noChangeArrowheads="1"/>
          </p:cNvSpPr>
          <p:nvPr/>
        </p:nvSpPr>
        <p:spPr bwMode="auto">
          <a:xfrm>
            <a:off x="6904038" y="4354513"/>
            <a:ext cx="87312" cy="31750"/>
          </a:xfrm>
          <a:prstGeom prst="triangle">
            <a:avLst>
              <a:gd name="adj" fmla="val 49995"/>
            </a:avLst>
          </a:prstGeom>
          <a:noFill/>
          <a:ln w="3175">
            <a:solidFill>
              <a:schemeClr val="tx1"/>
            </a:solidFill>
            <a:miter lim="800000"/>
            <a:headEnd/>
            <a:tailEnd/>
          </a:ln>
          <a:effectLst/>
        </p:spPr>
        <p:txBody>
          <a:bodyPr wrap="none" anchor="ctr"/>
          <a:lstStyle/>
          <a:p>
            <a:endParaRPr lang="en-US"/>
          </a:p>
        </p:txBody>
      </p:sp>
      <p:sp>
        <p:nvSpPr>
          <p:cNvPr id="279737" name="AutoShape 185"/>
          <p:cNvSpPr>
            <a:spLocks noChangeArrowheads="1"/>
          </p:cNvSpPr>
          <p:nvPr/>
        </p:nvSpPr>
        <p:spPr bwMode="auto">
          <a:xfrm rot="17460000">
            <a:off x="7381082" y="4275931"/>
            <a:ext cx="42862" cy="98425"/>
          </a:xfrm>
          <a:prstGeom prst="triangle">
            <a:avLst>
              <a:gd name="adj" fmla="val 49995"/>
            </a:avLst>
          </a:prstGeom>
          <a:noFill/>
          <a:ln w="3175">
            <a:solidFill>
              <a:schemeClr val="tx1"/>
            </a:solidFill>
            <a:miter lim="800000"/>
            <a:headEnd/>
            <a:tailEnd/>
          </a:ln>
          <a:effectLst/>
        </p:spPr>
        <p:txBody>
          <a:bodyPr wrap="none" anchor="ctr"/>
          <a:lstStyle/>
          <a:p>
            <a:endParaRPr lang="en-US"/>
          </a:p>
        </p:txBody>
      </p:sp>
      <p:sp>
        <p:nvSpPr>
          <p:cNvPr id="279738" name="AutoShape 186"/>
          <p:cNvSpPr>
            <a:spLocks noChangeArrowheads="1"/>
          </p:cNvSpPr>
          <p:nvPr/>
        </p:nvSpPr>
        <p:spPr bwMode="auto">
          <a:xfrm rot="2700000">
            <a:off x="8022431" y="4288632"/>
            <a:ext cx="53975" cy="109538"/>
          </a:xfrm>
          <a:prstGeom prst="triangle">
            <a:avLst>
              <a:gd name="adj" fmla="val 49995"/>
            </a:avLst>
          </a:prstGeom>
          <a:noFill/>
          <a:ln w="3175">
            <a:solidFill>
              <a:schemeClr val="tx1"/>
            </a:solidFill>
            <a:miter lim="800000"/>
            <a:headEnd/>
            <a:tailEnd/>
          </a:ln>
          <a:effectLst/>
        </p:spPr>
        <p:txBody>
          <a:bodyPr wrap="none" anchor="ctr"/>
          <a:lstStyle/>
          <a:p>
            <a:endParaRPr lang="en-US"/>
          </a:p>
        </p:txBody>
      </p:sp>
      <p:sp>
        <p:nvSpPr>
          <p:cNvPr id="279739" name="Rectangle 187"/>
          <p:cNvSpPr>
            <a:spLocks noChangeArrowheads="1"/>
          </p:cNvSpPr>
          <p:nvPr/>
        </p:nvSpPr>
        <p:spPr bwMode="auto">
          <a:xfrm>
            <a:off x="7867650" y="4154488"/>
            <a:ext cx="53975" cy="65087"/>
          </a:xfrm>
          <a:prstGeom prst="rect">
            <a:avLst/>
          </a:prstGeom>
          <a:noFill/>
          <a:ln w="3175">
            <a:solidFill>
              <a:schemeClr val="tx1"/>
            </a:solidFill>
            <a:miter lim="800000"/>
            <a:headEnd/>
            <a:tailEnd/>
          </a:ln>
          <a:effectLst/>
        </p:spPr>
        <p:txBody>
          <a:bodyPr wrap="none" anchor="ctr"/>
          <a:lstStyle/>
          <a:p>
            <a:endParaRPr lang="en-US"/>
          </a:p>
        </p:txBody>
      </p:sp>
      <p:sp>
        <p:nvSpPr>
          <p:cNvPr id="279740" name="AutoShape 188"/>
          <p:cNvSpPr>
            <a:spLocks noChangeArrowheads="1"/>
          </p:cNvSpPr>
          <p:nvPr/>
        </p:nvSpPr>
        <p:spPr bwMode="auto">
          <a:xfrm>
            <a:off x="7213600" y="4033838"/>
            <a:ext cx="65088" cy="53975"/>
          </a:xfrm>
          <a:prstGeom prst="octagon">
            <a:avLst>
              <a:gd name="adj" fmla="val 29282"/>
            </a:avLst>
          </a:prstGeom>
          <a:noFill/>
          <a:ln w="3175">
            <a:solidFill>
              <a:schemeClr val="tx1"/>
            </a:solidFill>
            <a:miter lim="800000"/>
            <a:headEnd/>
            <a:tailEnd/>
          </a:ln>
          <a:effectLst/>
        </p:spPr>
        <p:txBody>
          <a:bodyPr wrap="none" anchor="ctr"/>
          <a:lstStyle/>
          <a:p>
            <a:endParaRPr lang="en-US"/>
          </a:p>
        </p:txBody>
      </p:sp>
      <p:sp>
        <p:nvSpPr>
          <p:cNvPr id="279741" name="AutoShape 189"/>
          <p:cNvSpPr>
            <a:spLocks noChangeArrowheads="1"/>
          </p:cNvSpPr>
          <p:nvPr/>
        </p:nvSpPr>
        <p:spPr bwMode="auto">
          <a:xfrm>
            <a:off x="7767638" y="4387850"/>
            <a:ext cx="20637" cy="42863"/>
          </a:xfrm>
          <a:prstGeom prst="octagon">
            <a:avLst>
              <a:gd name="adj" fmla="val 29282"/>
            </a:avLst>
          </a:prstGeom>
          <a:noFill/>
          <a:ln w="3175">
            <a:solidFill>
              <a:schemeClr val="tx1"/>
            </a:solidFill>
            <a:miter lim="800000"/>
            <a:headEnd/>
            <a:tailEnd/>
          </a:ln>
          <a:effectLst/>
        </p:spPr>
        <p:txBody>
          <a:bodyPr wrap="none" anchor="ctr"/>
          <a:lstStyle/>
          <a:p>
            <a:endParaRPr lang="en-US"/>
          </a:p>
        </p:txBody>
      </p:sp>
      <p:sp>
        <p:nvSpPr>
          <p:cNvPr id="279742" name="Oval 190"/>
          <p:cNvSpPr>
            <a:spLocks noChangeArrowheads="1"/>
          </p:cNvSpPr>
          <p:nvPr/>
        </p:nvSpPr>
        <p:spPr bwMode="auto">
          <a:xfrm>
            <a:off x="8045450" y="4044950"/>
            <a:ext cx="42863" cy="42863"/>
          </a:xfrm>
          <a:prstGeom prst="ellipse">
            <a:avLst/>
          </a:prstGeom>
          <a:noFill/>
          <a:ln w="3175">
            <a:solidFill>
              <a:schemeClr val="tx1"/>
            </a:solidFill>
            <a:round/>
            <a:headEnd/>
            <a:tailEnd/>
          </a:ln>
          <a:effectLst/>
        </p:spPr>
        <p:txBody>
          <a:bodyPr wrap="none" anchor="ctr"/>
          <a:lstStyle/>
          <a:p>
            <a:endParaRPr lang="en-US"/>
          </a:p>
        </p:txBody>
      </p:sp>
      <p:sp>
        <p:nvSpPr>
          <p:cNvPr id="279743" name="Line 191"/>
          <p:cNvSpPr>
            <a:spLocks noChangeShapeType="1"/>
          </p:cNvSpPr>
          <p:nvPr/>
        </p:nvSpPr>
        <p:spPr bwMode="auto">
          <a:xfrm>
            <a:off x="6705600" y="4343400"/>
            <a:ext cx="0" cy="0"/>
          </a:xfrm>
          <a:prstGeom prst="line">
            <a:avLst/>
          </a:prstGeom>
          <a:noFill/>
          <a:ln w="3175">
            <a:solidFill>
              <a:schemeClr val="tx1"/>
            </a:solidFill>
            <a:round/>
            <a:headEnd/>
            <a:tailEnd/>
          </a:ln>
          <a:effectLst/>
        </p:spPr>
        <p:txBody>
          <a:bodyPr wrap="none" anchor="ctr"/>
          <a:lstStyle/>
          <a:p>
            <a:endParaRPr lang="en-US"/>
          </a:p>
        </p:txBody>
      </p:sp>
      <p:sp>
        <p:nvSpPr>
          <p:cNvPr id="279744" name="Line 192"/>
          <p:cNvSpPr>
            <a:spLocks noChangeShapeType="1"/>
          </p:cNvSpPr>
          <p:nvPr/>
        </p:nvSpPr>
        <p:spPr bwMode="auto">
          <a:xfrm>
            <a:off x="6629400" y="4267200"/>
            <a:ext cx="0" cy="0"/>
          </a:xfrm>
          <a:prstGeom prst="line">
            <a:avLst/>
          </a:prstGeom>
          <a:noFill/>
          <a:ln w="3175">
            <a:solidFill>
              <a:schemeClr val="tx1"/>
            </a:solidFill>
            <a:round/>
            <a:headEnd/>
            <a:tailEnd/>
          </a:ln>
          <a:effectLst/>
        </p:spPr>
        <p:txBody>
          <a:bodyPr wrap="none" anchor="ctr"/>
          <a:lstStyle/>
          <a:p>
            <a:endParaRPr lang="en-US"/>
          </a:p>
        </p:txBody>
      </p:sp>
      <p:sp>
        <p:nvSpPr>
          <p:cNvPr id="279745" name="Line 193"/>
          <p:cNvSpPr>
            <a:spLocks noChangeShapeType="1"/>
          </p:cNvSpPr>
          <p:nvPr/>
        </p:nvSpPr>
        <p:spPr bwMode="auto">
          <a:xfrm>
            <a:off x="6629400" y="4038600"/>
            <a:ext cx="0" cy="0"/>
          </a:xfrm>
          <a:prstGeom prst="line">
            <a:avLst/>
          </a:prstGeom>
          <a:noFill/>
          <a:ln w="3175">
            <a:solidFill>
              <a:schemeClr val="tx1"/>
            </a:solidFill>
            <a:round/>
            <a:headEnd/>
            <a:tailEnd/>
          </a:ln>
          <a:effectLst/>
        </p:spPr>
        <p:txBody>
          <a:bodyPr wrap="none" anchor="ctr"/>
          <a:lstStyle/>
          <a:p>
            <a:endParaRPr lang="en-US"/>
          </a:p>
        </p:txBody>
      </p:sp>
      <p:sp>
        <p:nvSpPr>
          <p:cNvPr id="279746" name="Line 194"/>
          <p:cNvSpPr>
            <a:spLocks noChangeShapeType="1"/>
          </p:cNvSpPr>
          <p:nvPr/>
        </p:nvSpPr>
        <p:spPr bwMode="auto">
          <a:xfrm>
            <a:off x="6781800" y="4038600"/>
            <a:ext cx="0" cy="0"/>
          </a:xfrm>
          <a:prstGeom prst="line">
            <a:avLst/>
          </a:prstGeom>
          <a:noFill/>
          <a:ln w="3175">
            <a:solidFill>
              <a:schemeClr val="tx1"/>
            </a:solidFill>
            <a:round/>
            <a:headEnd/>
            <a:tailEnd/>
          </a:ln>
          <a:effectLst/>
        </p:spPr>
        <p:txBody>
          <a:bodyPr wrap="none" anchor="ctr"/>
          <a:lstStyle/>
          <a:p>
            <a:endParaRPr lang="en-US"/>
          </a:p>
        </p:txBody>
      </p:sp>
      <p:sp>
        <p:nvSpPr>
          <p:cNvPr id="279747" name="Line 195"/>
          <p:cNvSpPr>
            <a:spLocks noChangeShapeType="1"/>
          </p:cNvSpPr>
          <p:nvPr/>
        </p:nvSpPr>
        <p:spPr bwMode="auto">
          <a:xfrm>
            <a:off x="6781800" y="4267200"/>
            <a:ext cx="0" cy="0"/>
          </a:xfrm>
          <a:prstGeom prst="line">
            <a:avLst/>
          </a:prstGeom>
          <a:noFill/>
          <a:ln w="3175">
            <a:solidFill>
              <a:schemeClr val="tx1"/>
            </a:solidFill>
            <a:round/>
            <a:headEnd/>
            <a:tailEnd/>
          </a:ln>
          <a:effectLst/>
        </p:spPr>
        <p:txBody>
          <a:bodyPr wrap="none" anchor="ctr"/>
          <a:lstStyle/>
          <a:p>
            <a:endParaRPr lang="en-US"/>
          </a:p>
        </p:txBody>
      </p:sp>
      <p:sp>
        <p:nvSpPr>
          <p:cNvPr id="279748" name="Line 196"/>
          <p:cNvSpPr>
            <a:spLocks noChangeShapeType="1"/>
          </p:cNvSpPr>
          <p:nvPr/>
        </p:nvSpPr>
        <p:spPr bwMode="auto">
          <a:xfrm>
            <a:off x="6577013" y="4479925"/>
            <a:ext cx="9525" cy="0"/>
          </a:xfrm>
          <a:prstGeom prst="line">
            <a:avLst/>
          </a:prstGeom>
          <a:noFill/>
          <a:ln w="3175">
            <a:solidFill>
              <a:schemeClr val="tx1"/>
            </a:solidFill>
            <a:round/>
            <a:headEnd/>
            <a:tailEnd/>
          </a:ln>
          <a:effectLst/>
        </p:spPr>
        <p:txBody>
          <a:bodyPr wrap="none" anchor="ctr"/>
          <a:lstStyle/>
          <a:p>
            <a:endParaRPr lang="en-US"/>
          </a:p>
        </p:txBody>
      </p:sp>
      <p:sp>
        <p:nvSpPr>
          <p:cNvPr id="279749" name="Line 197"/>
          <p:cNvSpPr>
            <a:spLocks noChangeShapeType="1"/>
          </p:cNvSpPr>
          <p:nvPr/>
        </p:nvSpPr>
        <p:spPr bwMode="auto">
          <a:xfrm>
            <a:off x="6548438" y="4332288"/>
            <a:ext cx="3175" cy="6350"/>
          </a:xfrm>
          <a:prstGeom prst="line">
            <a:avLst/>
          </a:prstGeom>
          <a:noFill/>
          <a:ln w="3175">
            <a:solidFill>
              <a:schemeClr val="tx1"/>
            </a:solidFill>
            <a:round/>
            <a:headEnd/>
            <a:tailEnd/>
          </a:ln>
          <a:effectLst/>
        </p:spPr>
        <p:txBody>
          <a:bodyPr wrap="none" anchor="ctr"/>
          <a:lstStyle/>
          <a:p>
            <a:endParaRPr lang="en-US"/>
          </a:p>
        </p:txBody>
      </p:sp>
      <p:sp>
        <p:nvSpPr>
          <p:cNvPr id="279750" name="Line 198"/>
          <p:cNvSpPr>
            <a:spLocks noChangeShapeType="1"/>
          </p:cNvSpPr>
          <p:nvPr/>
        </p:nvSpPr>
        <p:spPr bwMode="auto">
          <a:xfrm>
            <a:off x="6543675" y="4138613"/>
            <a:ext cx="12700" cy="7937"/>
          </a:xfrm>
          <a:prstGeom prst="line">
            <a:avLst/>
          </a:prstGeom>
          <a:noFill/>
          <a:ln w="3175">
            <a:solidFill>
              <a:schemeClr val="tx1"/>
            </a:solidFill>
            <a:round/>
            <a:headEnd/>
            <a:tailEnd/>
          </a:ln>
          <a:effectLst/>
        </p:spPr>
        <p:txBody>
          <a:bodyPr wrap="none" anchor="ctr"/>
          <a:lstStyle/>
          <a:p>
            <a:endParaRPr lang="en-US"/>
          </a:p>
        </p:txBody>
      </p:sp>
      <p:sp>
        <p:nvSpPr>
          <p:cNvPr id="279751" name="Line 199"/>
          <p:cNvSpPr>
            <a:spLocks noChangeShapeType="1"/>
          </p:cNvSpPr>
          <p:nvPr/>
        </p:nvSpPr>
        <p:spPr bwMode="auto">
          <a:xfrm>
            <a:off x="6891338" y="4110038"/>
            <a:ext cx="4762" cy="19050"/>
          </a:xfrm>
          <a:prstGeom prst="line">
            <a:avLst/>
          </a:prstGeom>
          <a:noFill/>
          <a:ln w="3175">
            <a:solidFill>
              <a:schemeClr val="tx1"/>
            </a:solidFill>
            <a:round/>
            <a:headEnd/>
            <a:tailEnd/>
          </a:ln>
          <a:effectLst/>
        </p:spPr>
        <p:txBody>
          <a:bodyPr wrap="none" anchor="ctr"/>
          <a:lstStyle/>
          <a:p>
            <a:endParaRPr lang="en-US"/>
          </a:p>
        </p:txBody>
      </p:sp>
      <p:sp>
        <p:nvSpPr>
          <p:cNvPr id="279752" name="Line 200"/>
          <p:cNvSpPr>
            <a:spLocks noChangeShapeType="1"/>
          </p:cNvSpPr>
          <p:nvPr/>
        </p:nvSpPr>
        <p:spPr bwMode="auto">
          <a:xfrm flipV="1">
            <a:off x="7138988" y="4337050"/>
            <a:ext cx="3175" cy="1588"/>
          </a:xfrm>
          <a:prstGeom prst="line">
            <a:avLst/>
          </a:prstGeom>
          <a:noFill/>
          <a:ln w="3175">
            <a:solidFill>
              <a:schemeClr val="tx1"/>
            </a:solidFill>
            <a:round/>
            <a:headEnd/>
            <a:tailEnd/>
          </a:ln>
          <a:effectLst/>
        </p:spPr>
        <p:txBody>
          <a:bodyPr wrap="none" anchor="ctr"/>
          <a:lstStyle/>
          <a:p>
            <a:endParaRPr lang="en-US"/>
          </a:p>
        </p:txBody>
      </p:sp>
      <p:sp>
        <p:nvSpPr>
          <p:cNvPr id="279753" name="Line 201"/>
          <p:cNvSpPr>
            <a:spLocks noChangeShapeType="1"/>
          </p:cNvSpPr>
          <p:nvPr/>
        </p:nvSpPr>
        <p:spPr bwMode="auto">
          <a:xfrm>
            <a:off x="7100888" y="4237038"/>
            <a:ext cx="9525" cy="0"/>
          </a:xfrm>
          <a:prstGeom prst="line">
            <a:avLst/>
          </a:prstGeom>
          <a:noFill/>
          <a:ln w="3175">
            <a:solidFill>
              <a:schemeClr val="tx1"/>
            </a:solidFill>
            <a:round/>
            <a:headEnd/>
            <a:tailEnd/>
          </a:ln>
          <a:effectLst/>
        </p:spPr>
        <p:txBody>
          <a:bodyPr wrap="none" anchor="ctr"/>
          <a:lstStyle/>
          <a:p>
            <a:endParaRPr lang="en-US"/>
          </a:p>
        </p:txBody>
      </p:sp>
      <p:sp>
        <p:nvSpPr>
          <p:cNvPr id="279754" name="Line 202"/>
          <p:cNvSpPr>
            <a:spLocks noChangeShapeType="1"/>
          </p:cNvSpPr>
          <p:nvPr/>
        </p:nvSpPr>
        <p:spPr bwMode="auto">
          <a:xfrm>
            <a:off x="6951663" y="4217988"/>
            <a:ext cx="11112" cy="4762"/>
          </a:xfrm>
          <a:prstGeom prst="line">
            <a:avLst/>
          </a:prstGeom>
          <a:noFill/>
          <a:ln w="3175">
            <a:solidFill>
              <a:schemeClr val="tx1"/>
            </a:solidFill>
            <a:round/>
            <a:headEnd/>
            <a:tailEnd/>
          </a:ln>
          <a:effectLst/>
        </p:spPr>
        <p:txBody>
          <a:bodyPr wrap="none" anchor="ctr"/>
          <a:lstStyle/>
          <a:p>
            <a:endParaRPr lang="en-US"/>
          </a:p>
        </p:txBody>
      </p:sp>
      <p:sp>
        <p:nvSpPr>
          <p:cNvPr id="279755" name="Line 203"/>
          <p:cNvSpPr>
            <a:spLocks noChangeShapeType="1"/>
          </p:cNvSpPr>
          <p:nvPr/>
        </p:nvSpPr>
        <p:spPr bwMode="auto">
          <a:xfrm>
            <a:off x="6910388" y="4286250"/>
            <a:ext cx="3175" cy="7938"/>
          </a:xfrm>
          <a:prstGeom prst="line">
            <a:avLst/>
          </a:prstGeom>
          <a:noFill/>
          <a:ln w="3175">
            <a:solidFill>
              <a:schemeClr val="tx1"/>
            </a:solidFill>
            <a:round/>
            <a:headEnd/>
            <a:tailEnd/>
          </a:ln>
          <a:effectLst/>
        </p:spPr>
        <p:txBody>
          <a:bodyPr wrap="none" anchor="ctr"/>
          <a:lstStyle/>
          <a:p>
            <a:endParaRPr lang="en-US"/>
          </a:p>
        </p:txBody>
      </p:sp>
      <p:sp>
        <p:nvSpPr>
          <p:cNvPr id="279756" name="Line 204"/>
          <p:cNvSpPr>
            <a:spLocks noChangeShapeType="1"/>
          </p:cNvSpPr>
          <p:nvPr/>
        </p:nvSpPr>
        <p:spPr bwMode="auto">
          <a:xfrm flipV="1">
            <a:off x="6800850" y="4356100"/>
            <a:ext cx="12700" cy="6350"/>
          </a:xfrm>
          <a:prstGeom prst="line">
            <a:avLst/>
          </a:prstGeom>
          <a:noFill/>
          <a:ln w="3175">
            <a:solidFill>
              <a:schemeClr val="tx1"/>
            </a:solidFill>
            <a:round/>
            <a:headEnd/>
            <a:tailEnd/>
          </a:ln>
          <a:effectLst/>
        </p:spPr>
        <p:txBody>
          <a:bodyPr wrap="none" anchor="ctr"/>
          <a:lstStyle/>
          <a:p>
            <a:endParaRPr lang="en-US"/>
          </a:p>
        </p:txBody>
      </p:sp>
      <p:sp>
        <p:nvSpPr>
          <p:cNvPr id="279757" name="Line 205"/>
          <p:cNvSpPr>
            <a:spLocks noChangeShapeType="1"/>
          </p:cNvSpPr>
          <p:nvPr/>
        </p:nvSpPr>
        <p:spPr bwMode="auto">
          <a:xfrm flipV="1">
            <a:off x="6804025" y="4456113"/>
            <a:ext cx="6350" cy="1587"/>
          </a:xfrm>
          <a:prstGeom prst="line">
            <a:avLst/>
          </a:prstGeom>
          <a:noFill/>
          <a:ln w="3175">
            <a:solidFill>
              <a:schemeClr val="tx1"/>
            </a:solidFill>
            <a:round/>
            <a:headEnd/>
            <a:tailEnd/>
          </a:ln>
          <a:effectLst/>
        </p:spPr>
        <p:txBody>
          <a:bodyPr wrap="none" anchor="ctr"/>
          <a:lstStyle/>
          <a:p>
            <a:endParaRPr lang="en-US"/>
          </a:p>
        </p:txBody>
      </p:sp>
      <p:sp>
        <p:nvSpPr>
          <p:cNvPr id="279758" name="Line 206"/>
          <p:cNvSpPr>
            <a:spLocks noChangeShapeType="1"/>
          </p:cNvSpPr>
          <p:nvPr/>
        </p:nvSpPr>
        <p:spPr bwMode="auto">
          <a:xfrm>
            <a:off x="6899275" y="4519613"/>
            <a:ext cx="11113" cy="4762"/>
          </a:xfrm>
          <a:prstGeom prst="line">
            <a:avLst/>
          </a:prstGeom>
          <a:noFill/>
          <a:ln w="3175">
            <a:solidFill>
              <a:schemeClr val="tx1"/>
            </a:solidFill>
            <a:round/>
            <a:headEnd/>
            <a:tailEnd/>
          </a:ln>
          <a:effectLst/>
        </p:spPr>
        <p:txBody>
          <a:bodyPr wrap="none" anchor="ctr"/>
          <a:lstStyle/>
          <a:p>
            <a:endParaRPr lang="en-US"/>
          </a:p>
        </p:txBody>
      </p:sp>
      <p:sp>
        <p:nvSpPr>
          <p:cNvPr id="279759" name="Line 207"/>
          <p:cNvSpPr>
            <a:spLocks noChangeShapeType="1"/>
          </p:cNvSpPr>
          <p:nvPr/>
        </p:nvSpPr>
        <p:spPr bwMode="auto">
          <a:xfrm>
            <a:off x="7051675" y="4508500"/>
            <a:ext cx="4763" cy="0"/>
          </a:xfrm>
          <a:prstGeom prst="line">
            <a:avLst/>
          </a:prstGeom>
          <a:noFill/>
          <a:ln w="3175">
            <a:solidFill>
              <a:schemeClr val="tx1"/>
            </a:solidFill>
            <a:round/>
            <a:headEnd/>
            <a:tailEnd/>
          </a:ln>
          <a:effectLst/>
        </p:spPr>
        <p:txBody>
          <a:bodyPr wrap="none" anchor="ctr"/>
          <a:lstStyle/>
          <a:p>
            <a:endParaRPr lang="en-US"/>
          </a:p>
        </p:txBody>
      </p:sp>
      <p:sp>
        <p:nvSpPr>
          <p:cNvPr id="279760" name="Line 208"/>
          <p:cNvSpPr>
            <a:spLocks noChangeShapeType="1"/>
          </p:cNvSpPr>
          <p:nvPr/>
        </p:nvSpPr>
        <p:spPr bwMode="auto">
          <a:xfrm>
            <a:off x="7115175" y="4446588"/>
            <a:ext cx="3175" cy="0"/>
          </a:xfrm>
          <a:prstGeom prst="line">
            <a:avLst/>
          </a:prstGeom>
          <a:noFill/>
          <a:ln w="3175">
            <a:solidFill>
              <a:schemeClr val="tx1"/>
            </a:solidFill>
            <a:round/>
            <a:headEnd/>
            <a:tailEnd/>
          </a:ln>
          <a:effectLst/>
        </p:spPr>
        <p:txBody>
          <a:bodyPr wrap="none" anchor="ctr"/>
          <a:lstStyle/>
          <a:p>
            <a:endParaRPr lang="en-US"/>
          </a:p>
        </p:txBody>
      </p:sp>
      <p:sp>
        <p:nvSpPr>
          <p:cNvPr id="279761" name="Line 209"/>
          <p:cNvSpPr>
            <a:spLocks noChangeShapeType="1"/>
          </p:cNvSpPr>
          <p:nvPr/>
        </p:nvSpPr>
        <p:spPr bwMode="auto">
          <a:xfrm>
            <a:off x="7056438" y="4319588"/>
            <a:ext cx="6350" cy="12700"/>
          </a:xfrm>
          <a:prstGeom prst="line">
            <a:avLst/>
          </a:prstGeom>
          <a:noFill/>
          <a:ln w="3175">
            <a:solidFill>
              <a:schemeClr val="tx1"/>
            </a:solidFill>
            <a:round/>
            <a:headEnd/>
            <a:tailEnd/>
          </a:ln>
          <a:effectLst/>
        </p:spPr>
        <p:txBody>
          <a:bodyPr wrap="none" anchor="ctr"/>
          <a:lstStyle/>
          <a:p>
            <a:endParaRPr lang="en-US"/>
          </a:p>
        </p:txBody>
      </p:sp>
      <p:sp>
        <p:nvSpPr>
          <p:cNvPr id="279762" name="Line 210"/>
          <p:cNvSpPr>
            <a:spLocks noChangeShapeType="1"/>
          </p:cNvSpPr>
          <p:nvPr/>
        </p:nvSpPr>
        <p:spPr bwMode="auto">
          <a:xfrm>
            <a:off x="7213600" y="4175125"/>
            <a:ext cx="6350" cy="1588"/>
          </a:xfrm>
          <a:prstGeom prst="line">
            <a:avLst/>
          </a:prstGeom>
          <a:noFill/>
          <a:ln w="3175">
            <a:solidFill>
              <a:schemeClr val="tx1"/>
            </a:solidFill>
            <a:round/>
            <a:headEnd/>
            <a:tailEnd/>
          </a:ln>
          <a:effectLst/>
        </p:spPr>
        <p:txBody>
          <a:bodyPr wrap="none" anchor="ctr"/>
          <a:lstStyle/>
          <a:p>
            <a:endParaRPr lang="en-US"/>
          </a:p>
        </p:txBody>
      </p:sp>
      <p:sp>
        <p:nvSpPr>
          <p:cNvPr id="279763" name="Line 211"/>
          <p:cNvSpPr>
            <a:spLocks noChangeShapeType="1"/>
          </p:cNvSpPr>
          <p:nvPr/>
        </p:nvSpPr>
        <p:spPr bwMode="auto">
          <a:xfrm>
            <a:off x="7105650" y="4071938"/>
            <a:ext cx="9525" cy="0"/>
          </a:xfrm>
          <a:prstGeom prst="line">
            <a:avLst/>
          </a:prstGeom>
          <a:noFill/>
          <a:ln w="3175">
            <a:solidFill>
              <a:schemeClr val="tx1"/>
            </a:solidFill>
            <a:round/>
            <a:headEnd/>
            <a:tailEnd/>
          </a:ln>
          <a:effectLst/>
        </p:spPr>
        <p:txBody>
          <a:bodyPr wrap="none" anchor="ctr"/>
          <a:lstStyle/>
          <a:p>
            <a:endParaRPr lang="en-US"/>
          </a:p>
        </p:txBody>
      </p:sp>
      <p:sp>
        <p:nvSpPr>
          <p:cNvPr id="279764" name="Line 212"/>
          <p:cNvSpPr>
            <a:spLocks noChangeShapeType="1"/>
          </p:cNvSpPr>
          <p:nvPr/>
        </p:nvSpPr>
        <p:spPr bwMode="auto">
          <a:xfrm>
            <a:off x="6991350" y="3979863"/>
            <a:ext cx="4763" cy="4762"/>
          </a:xfrm>
          <a:prstGeom prst="line">
            <a:avLst/>
          </a:prstGeom>
          <a:noFill/>
          <a:ln w="3175">
            <a:solidFill>
              <a:schemeClr val="tx1"/>
            </a:solidFill>
            <a:round/>
            <a:headEnd/>
            <a:tailEnd/>
          </a:ln>
          <a:effectLst/>
        </p:spPr>
        <p:txBody>
          <a:bodyPr wrap="none" anchor="ctr"/>
          <a:lstStyle/>
          <a:p>
            <a:endParaRPr lang="en-US"/>
          </a:p>
        </p:txBody>
      </p:sp>
      <p:sp>
        <p:nvSpPr>
          <p:cNvPr id="279765" name="Line 213"/>
          <p:cNvSpPr>
            <a:spLocks noChangeShapeType="1"/>
          </p:cNvSpPr>
          <p:nvPr/>
        </p:nvSpPr>
        <p:spPr bwMode="auto">
          <a:xfrm>
            <a:off x="6923088" y="4008438"/>
            <a:ext cx="9525" cy="9525"/>
          </a:xfrm>
          <a:prstGeom prst="line">
            <a:avLst/>
          </a:prstGeom>
          <a:noFill/>
          <a:ln w="3175">
            <a:solidFill>
              <a:schemeClr val="tx1"/>
            </a:solidFill>
            <a:round/>
            <a:headEnd/>
            <a:tailEnd/>
          </a:ln>
          <a:effectLst/>
        </p:spPr>
        <p:txBody>
          <a:bodyPr wrap="none" anchor="ctr"/>
          <a:lstStyle/>
          <a:p>
            <a:endParaRPr lang="en-US"/>
          </a:p>
        </p:txBody>
      </p:sp>
      <p:sp>
        <p:nvSpPr>
          <p:cNvPr id="279766" name="Line 214"/>
          <p:cNvSpPr>
            <a:spLocks noChangeShapeType="1"/>
          </p:cNvSpPr>
          <p:nvPr/>
        </p:nvSpPr>
        <p:spPr bwMode="auto">
          <a:xfrm>
            <a:off x="7380288" y="4037013"/>
            <a:ext cx="0" cy="0"/>
          </a:xfrm>
          <a:prstGeom prst="line">
            <a:avLst/>
          </a:prstGeom>
          <a:noFill/>
          <a:ln w="3175">
            <a:solidFill>
              <a:schemeClr val="tx1"/>
            </a:solidFill>
            <a:round/>
            <a:headEnd/>
            <a:tailEnd/>
          </a:ln>
          <a:effectLst/>
        </p:spPr>
        <p:txBody>
          <a:bodyPr wrap="none" anchor="ctr"/>
          <a:lstStyle/>
          <a:p>
            <a:endParaRPr lang="en-US"/>
          </a:p>
        </p:txBody>
      </p:sp>
      <p:sp>
        <p:nvSpPr>
          <p:cNvPr id="279767" name="Line 215"/>
          <p:cNvSpPr>
            <a:spLocks noChangeShapeType="1"/>
          </p:cNvSpPr>
          <p:nvPr/>
        </p:nvSpPr>
        <p:spPr bwMode="auto">
          <a:xfrm>
            <a:off x="7370763" y="4122738"/>
            <a:ext cx="4762" cy="0"/>
          </a:xfrm>
          <a:prstGeom prst="line">
            <a:avLst/>
          </a:prstGeom>
          <a:noFill/>
          <a:ln w="3175">
            <a:solidFill>
              <a:schemeClr val="tx1"/>
            </a:solidFill>
            <a:round/>
            <a:headEnd/>
            <a:tailEnd/>
          </a:ln>
          <a:effectLst/>
        </p:spPr>
        <p:txBody>
          <a:bodyPr wrap="none" anchor="ctr"/>
          <a:lstStyle/>
          <a:p>
            <a:endParaRPr lang="en-US"/>
          </a:p>
        </p:txBody>
      </p:sp>
      <p:sp>
        <p:nvSpPr>
          <p:cNvPr id="279768" name="Line 216"/>
          <p:cNvSpPr>
            <a:spLocks noChangeShapeType="1"/>
          </p:cNvSpPr>
          <p:nvPr/>
        </p:nvSpPr>
        <p:spPr bwMode="auto">
          <a:xfrm>
            <a:off x="7337425" y="4176713"/>
            <a:ext cx="1588" cy="4762"/>
          </a:xfrm>
          <a:prstGeom prst="line">
            <a:avLst/>
          </a:prstGeom>
          <a:noFill/>
          <a:ln w="3175">
            <a:solidFill>
              <a:schemeClr val="tx1"/>
            </a:solidFill>
            <a:round/>
            <a:headEnd/>
            <a:tailEnd/>
          </a:ln>
          <a:effectLst/>
        </p:spPr>
        <p:txBody>
          <a:bodyPr wrap="none" anchor="ctr"/>
          <a:lstStyle/>
          <a:p>
            <a:endParaRPr lang="en-US"/>
          </a:p>
        </p:txBody>
      </p:sp>
      <p:sp>
        <p:nvSpPr>
          <p:cNvPr id="279769" name="Line 217"/>
          <p:cNvSpPr>
            <a:spLocks noChangeShapeType="1"/>
          </p:cNvSpPr>
          <p:nvPr/>
        </p:nvSpPr>
        <p:spPr bwMode="auto">
          <a:xfrm>
            <a:off x="7248525" y="3986213"/>
            <a:ext cx="3175" cy="3175"/>
          </a:xfrm>
          <a:prstGeom prst="line">
            <a:avLst/>
          </a:prstGeom>
          <a:noFill/>
          <a:ln w="3175">
            <a:solidFill>
              <a:schemeClr val="tx1"/>
            </a:solidFill>
            <a:round/>
            <a:headEnd/>
            <a:tailEnd/>
          </a:ln>
          <a:effectLst/>
        </p:spPr>
        <p:txBody>
          <a:bodyPr wrap="none" anchor="ctr"/>
          <a:lstStyle/>
          <a:p>
            <a:endParaRPr lang="en-US"/>
          </a:p>
        </p:txBody>
      </p:sp>
      <p:sp>
        <p:nvSpPr>
          <p:cNvPr id="279770" name="Line 218"/>
          <p:cNvSpPr>
            <a:spLocks noChangeShapeType="1"/>
          </p:cNvSpPr>
          <p:nvPr/>
        </p:nvSpPr>
        <p:spPr bwMode="auto">
          <a:xfrm>
            <a:off x="7265988" y="4257675"/>
            <a:ext cx="9525" cy="4763"/>
          </a:xfrm>
          <a:prstGeom prst="line">
            <a:avLst/>
          </a:prstGeom>
          <a:noFill/>
          <a:ln w="3175">
            <a:solidFill>
              <a:schemeClr val="tx1"/>
            </a:solidFill>
            <a:round/>
            <a:headEnd/>
            <a:tailEnd/>
          </a:ln>
          <a:effectLst/>
        </p:spPr>
        <p:txBody>
          <a:bodyPr wrap="none" anchor="ctr"/>
          <a:lstStyle/>
          <a:p>
            <a:endParaRPr lang="en-US"/>
          </a:p>
        </p:txBody>
      </p:sp>
      <p:sp>
        <p:nvSpPr>
          <p:cNvPr id="279771" name="Line 219"/>
          <p:cNvSpPr>
            <a:spLocks noChangeShapeType="1"/>
          </p:cNvSpPr>
          <p:nvPr/>
        </p:nvSpPr>
        <p:spPr bwMode="auto">
          <a:xfrm>
            <a:off x="7281863" y="4305300"/>
            <a:ext cx="3175" cy="4763"/>
          </a:xfrm>
          <a:prstGeom prst="line">
            <a:avLst/>
          </a:prstGeom>
          <a:noFill/>
          <a:ln w="3175">
            <a:solidFill>
              <a:schemeClr val="tx1"/>
            </a:solidFill>
            <a:round/>
            <a:headEnd/>
            <a:tailEnd/>
          </a:ln>
          <a:effectLst/>
        </p:spPr>
        <p:txBody>
          <a:bodyPr wrap="none" anchor="ctr"/>
          <a:lstStyle/>
          <a:p>
            <a:endParaRPr lang="en-US"/>
          </a:p>
        </p:txBody>
      </p:sp>
      <p:sp>
        <p:nvSpPr>
          <p:cNvPr id="279772" name="Line 220"/>
          <p:cNvSpPr>
            <a:spLocks noChangeShapeType="1"/>
          </p:cNvSpPr>
          <p:nvPr/>
        </p:nvSpPr>
        <p:spPr bwMode="auto">
          <a:xfrm>
            <a:off x="7275513" y="4429125"/>
            <a:ext cx="1587" cy="4763"/>
          </a:xfrm>
          <a:prstGeom prst="line">
            <a:avLst/>
          </a:prstGeom>
          <a:noFill/>
          <a:ln w="3175">
            <a:solidFill>
              <a:schemeClr val="tx1"/>
            </a:solidFill>
            <a:round/>
            <a:headEnd/>
            <a:tailEnd/>
          </a:ln>
          <a:effectLst/>
        </p:spPr>
        <p:txBody>
          <a:bodyPr wrap="none" anchor="ctr"/>
          <a:lstStyle/>
          <a:p>
            <a:endParaRPr lang="en-US"/>
          </a:p>
        </p:txBody>
      </p:sp>
      <p:sp>
        <p:nvSpPr>
          <p:cNvPr id="279773" name="Line 221"/>
          <p:cNvSpPr>
            <a:spLocks noChangeShapeType="1"/>
          </p:cNvSpPr>
          <p:nvPr/>
        </p:nvSpPr>
        <p:spPr bwMode="auto">
          <a:xfrm>
            <a:off x="7391400" y="4395788"/>
            <a:ext cx="0" cy="4762"/>
          </a:xfrm>
          <a:prstGeom prst="line">
            <a:avLst/>
          </a:prstGeom>
          <a:noFill/>
          <a:ln w="3175">
            <a:solidFill>
              <a:schemeClr val="tx1"/>
            </a:solidFill>
            <a:round/>
            <a:headEnd/>
            <a:tailEnd/>
          </a:ln>
          <a:effectLst/>
        </p:spPr>
        <p:txBody>
          <a:bodyPr wrap="none" anchor="ctr"/>
          <a:lstStyle/>
          <a:p>
            <a:endParaRPr lang="en-US"/>
          </a:p>
        </p:txBody>
      </p:sp>
      <p:sp>
        <p:nvSpPr>
          <p:cNvPr id="279774" name="Line 222"/>
          <p:cNvSpPr>
            <a:spLocks noChangeShapeType="1"/>
          </p:cNvSpPr>
          <p:nvPr/>
        </p:nvSpPr>
        <p:spPr bwMode="auto">
          <a:xfrm>
            <a:off x="7427913" y="4457700"/>
            <a:ext cx="4762" cy="4763"/>
          </a:xfrm>
          <a:prstGeom prst="line">
            <a:avLst/>
          </a:prstGeom>
          <a:noFill/>
          <a:ln w="3175">
            <a:solidFill>
              <a:schemeClr val="tx1"/>
            </a:solidFill>
            <a:round/>
            <a:headEnd/>
            <a:tailEnd/>
          </a:ln>
          <a:effectLst/>
        </p:spPr>
        <p:txBody>
          <a:bodyPr wrap="none" anchor="ctr"/>
          <a:lstStyle/>
          <a:p>
            <a:endParaRPr lang="en-US"/>
          </a:p>
        </p:txBody>
      </p:sp>
      <p:sp>
        <p:nvSpPr>
          <p:cNvPr id="279775" name="Line 223"/>
          <p:cNvSpPr>
            <a:spLocks noChangeShapeType="1"/>
          </p:cNvSpPr>
          <p:nvPr/>
        </p:nvSpPr>
        <p:spPr bwMode="auto">
          <a:xfrm>
            <a:off x="7289800" y="4495800"/>
            <a:ext cx="4763" cy="0"/>
          </a:xfrm>
          <a:prstGeom prst="line">
            <a:avLst/>
          </a:prstGeom>
          <a:noFill/>
          <a:ln w="3175">
            <a:solidFill>
              <a:schemeClr val="tx1"/>
            </a:solidFill>
            <a:round/>
            <a:headEnd/>
            <a:tailEnd/>
          </a:ln>
          <a:effectLst/>
        </p:spPr>
        <p:txBody>
          <a:bodyPr wrap="none" anchor="ctr"/>
          <a:lstStyle/>
          <a:p>
            <a:endParaRPr lang="en-US"/>
          </a:p>
        </p:txBody>
      </p:sp>
      <p:sp>
        <p:nvSpPr>
          <p:cNvPr id="279776" name="Line 224"/>
          <p:cNvSpPr>
            <a:spLocks noChangeShapeType="1"/>
          </p:cNvSpPr>
          <p:nvPr/>
        </p:nvSpPr>
        <p:spPr bwMode="auto">
          <a:xfrm>
            <a:off x="7191375" y="4508500"/>
            <a:ext cx="12700" cy="6350"/>
          </a:xfrm>
          <a:prstGeom prst="line">
            <a:avLst/>
          </a:prstGeom>
          <a:noFill/>
          <a:ln w="3175">
            <a:solidFill>
              <a:schemeClr val="tx1"/>
            </a:solidFill>
            <a:round/>
            <a:headEnd/>
            <a:tailEnd/>
          </a:ln>
          <a:effectLst/>
        </p:spPr>
        <p:txBody>
          <a:bodyPr wrap="none" anchor="ctr"/>
          <a:lstStyle/>
          <a:p>
            <a:endParaRPr lang="en-US"/>
          </a:p>
        </p:txBody>
      </p:sp>
      <p:sp>
        <p:nvSpPr>
          <p:cNvPr id="279777" name="Line 225"/>
          <p:cNvSpPr>
            <a:spLocks noChangeShapeType="1"/>
          </p:cNvSpPr>
          <p:nvPr/>
        </p:nvSpPr>
        <p:spPr bwMode="auto">
          <a:xfrm>
            <a:off x="7599363" y="4379913"/>
            <a:ext cx="1587" cy="9525"/>
          </a:xfrm>
          <a:prstGeom prst="line">
            <a:avLst/>
          </a:prstGeom>
          <a:noFill/>
          <a:ln w="3175">
            <a:solidFill>
              <a:schemeClr val="tx1"/>
            </a:solidFill>
            <a:round/>
            <a:headEnd/>
            <a:tailEnd/>
          </a:ln>
          <a:effectLst/>
        </p:spPr>
        <p:txBody>
          <a:bodyPr wrap="none" anchor="ctr"/>
          <a:lstStyle/>
          <a:p>
            <a:endParaRPr lang="en-US"/>
          </a:p>
        </p:txBody>
      </p:sp>
      <p:sp>
        <p:nvSpPr>
          <p:cNvPr id="279778" name="Line 226"/>
          <p:cNvSpPr>
            <a:spLocks noChangeShapeType="1"/>
          </p:cNvSpPr>
          <p:nvPr/>
        </p:nvSpPr>
        <p:spPr bwMode="auto">
          <a:xfrm>
            <a:off x="7599363" y="4437063"/>
            <a:ext cx="0" cy="1587"/>
          </a:xfrm>
          <a:prstGeom prst="line">
            <a:avLst/>
          </a:prstGeom>
          <a:noFill/>
          <a:ln w="3175">
            <a:solidFill>
              <a:schemeClr val="tx1"/>
            </a:solidFill>
            <a:round/>
            <a:headEnd/>
            <a:tailEnd/>
          </a:ln>
          <a:effectLst/>
        </p:spPr>
        <p:txBody>
          <a:bodyPr wrap="none" anchor="ctr"/>
          <a:lstStyle/>
          <a:p>
            <a:endParaRPr lang="en-US"/>
          </a:p>
        </p:txBody>
      </p:sp>
      <p:sp>
        <p:nvSpPr>
          <p:cNvPr id="279779" name="Line 227"/>
          <p:cNvSpPr>
            <a:spLocks noChangeShapeType="1"/>
          </p:cNvSpPr>
          <p:nvPr/>
        </p:nvSpPr>
        <p:spPr bwMode="auto">
          <a:xfrm>
            <a:off x="7527925" y="4346575"/>
            <a:ext cx="6350" cy="0"/>
          </a:xfrm>
          <a:prstGeom prst="line">
            <a:avLst/>
          </a:prstGeom>
          <a:noFill/>
          <a:ln w="3175">
            <a:solidFill>
              <a:schemeClr val="tx1"/>
            </a:solidFill>
            <a:round/>
            <a:headEnd/>
            <a:tailEnd/>
          </a:ln>
          <a:effectLst/>
        </p:spPr>
        <p:txBody>
          <a:bodyPr wrap="none" anchor="ctr"/>
          <a:lstStyle/>
          <a:p>
            <a:endParaRPr lang="en-US"/>
          </a:p>
        </p:txBody>
      </p:sp>
      <p:sp>
        <p:nvSpPr>
          <p:cNvPr id="279780" name="Line 228"/>
          <p:cNvSpPr>
            <a:spLocks noChangeShapeType="1"/>
          </p:cNvSpPr>
          <p:nvPr/>
        </p:nvSpPr>
        <p:spPr bwMode="auto">
          <a:xfrm>
            <a:off x="7477125" y="4181475"/>
            <a:ext cx="3175" cy="4763"/>
          </a:xfrm>
          <a:prstGeom prst="line">
            <a:avLst/>
          </a:prstGeom>
          <a:noFill/>
          <a:ln w="3175">
            <a:solidFill>
              <a:schemeClr val="tx1"/>
            </a:solidFill>
            <a:round/>
            <a:headEnd/>
            <a:tailEnd/>
          </a:ln>
          <a:effectLst/>
        </p:spPr>
        <p:txBody>
          <a:bodyPr wrap="none" anchor="ctr"/>
          <a:lstStyle/>
          <a:p>
            <a:endParaRPr lang="en-US"/>
          </a:p>
        </p:txBody>
      </p:sp>
      <p:sp>
        <p:nvSpPr>
          <p:cNvPr id="279781" name="Line 229"/>
          <p:cNvSpPr>
            <a:spLocks noChangeShapeType="1"/>
          </p:cNvSpPr>
          <p:nvPr/>
        </p:nvSpPr>
        <p:spPr bwMode="auto">
          <a:xfrm>
            <a:off x="7446963" y="4203700"/>
            <a:ext cx="0" cy="4763"/>
          </a:xfrm>
          <a:prstGeom prst="line">
            <a:avLst/>
          </a:prstGeom>
          <a:noFill/>
          <a:ln w="3175">
            <a:solidFill>
              <a:schemeClr val="tx1"/>
            </a:solidFill>
            <a:round/>
            <a:headEnd/>
            <a:tailEnd/>
          </a:ln>
          <a:effectLst/>
        </p:spPr>
        <p:txBody>
          <a:bodyPr wrap="none" anchor="ctr"/>
          <a:lstStyle/>
          <a:p>
            <a:endParaRPr lang="en-US"/>
          </a:p>
        </p:txBody>
      </p:sp>
      <p:sp>
        <p:nvSpPr>
          <p:cNvPr id="279782" name="Line 230"/>
          <p:cNvSpPr>
            <a:spLocks noChangeShapeType="1"/>
          </p:cNvSpPr>
          <p:nvPr/>
        </p:nvSpPr>
        <p:spPr bwMode="auto">
          <a:xfrm>
            <a:off x="7499350" y="4048125"/>
            <a:ext cx="1588" cy="3175"/>
          </a:xfrm>
          <a:prstGeom prst="line">
            <a:avLst/>
          </a:prstGeom>
          <a:noFill/>
          <a:ln w="3175">
            <a:solidFill>
              <a:schemeClr val="tx1"/>
            </a:solidFill>
            <a:round/>
            <a:headEnd/>
            <a:tailEnd/>
          </a:ln>
          <a:effectLst/>
        </p:spPr>
        <p:txBody>
          <a:bodyPr wrap="none" anchor="ctr"/>
          <a:lstStyle/>
          <a:p>
            <a:endParaRPr lang="en-US"/>
          </a:p>
        </p:txBody>
      </p:sp>
      <p:sp>
        <p:nvSpPr>
          <p:cNvPr id="279783" name="Line 231"/>
          <p:cNvSpPr>
            <a:spLocks noChangeShapeType="1"/>
          </p:cNvSpPr>
          <p:nvPr/>
        </p:nvSpPr>
        <p:spPr bwMode="auto">
          <a:xfrm>
            <a:off x="7610475" y="3989388"/>
            <a:ext cx="3175" cy="1587"/>
          </a:xfrm>
          <a:prstGeom prst="line">
            <a:avLst/>
          </a:prstGeom>
          <a:noFill/>
          <a:ln w="3175">
            <a:solidFill>
              <a:schemeClr val="tx1"/>
            </a:solidFill>
            <a:round/>
            <a:headEnd/>
            <a:tailEnd/>
          </a:ln>
          <a:effectLst/>
        </p:spPr>
        <p:txBody>
          <a:bodyPr wrap="none" anchor="ctr"/>
          <a:lstStyle/>
          <a:p>
            <a:endParaRPr lang="en-US"/>
          </a:p>
        </p:txBody>
      </p:sp>
      <p:sp>
        <p:nvSpPr>
          <p:cNvPr id="279784" name="Line 232"/>
          <p:cNvSpPr>
            <a:spLocks noChangeShapeType="1"/>
          </p:cNvSpPr>
          <p:nvPr/>
        </p:nvSpPr>
        <p:spPr bwMode="auto">
          <a:xfrm>
            <a:off x="7662863" y="4017963"/>
            <a:ext cx="3175" cy="0"/>
          </a:xfrm>
          <a:prstGeom prst="line">
            <a:avLst/>
          </a:prstGeom>
          <a:noFill/>
          <a:ln w="3175">
            <a:solidFill>
              <a:schemeClr val="tx1"/>
            </a:solidFill>
            <a:round/>
            <a:headEnd/>
            <a:tailEnd/>
          </a:ln>
          <a:effectLst/>
        </p:spPr>
        <p:txBody>
          <a:bodyPr wrap="none" anchor="ctr"/>
          <a:lstStyle/>
          <a:p>
            <a:endParaRPr lang="en-US"/>
          </a:p>
        </p:txBody>
      </p:sp>
      <p:sp>
        <p:nvSpPr>
          <p:cNvPr id="279785" name="Line 233"/>
          <p:cNvSpPr>
            <a:spLocks noChangeShapeType="1"/>
          </p:cNvSpPr>
          <p:nvPr/>
        </p:nvSpPr>
        <p:spPr bwMode="auto">
          <a:xfrm>
            <a:off x="7672388" y="4100513"/>
            <a:ext cx="3175" cy="3175"/>
          </a:xfrm>
          <a:prstGeom prst="line">
            <a:avLst/>
          </a:prstGeom>
          <a:noFill/>
          <a:ln w="3175">
            <a:solidFill>
              <a:schemeClr val="tx1"/>
            </a:solidFill>
            <a:round/>
            <a:headEnd/>
            <a:tailEnd/>
          </a:ln>
          <a:effectLst/>
        </p:spPr>
        <p:txBody>
          <a:bodyPr wrap="none" anchor="ctr"/>
          <a:lstStyle/>
          <a:p>
            <a:endParaRPr lang="en-US"/>
          </a:p>
        </p:txBody>
      </p:sp>
      <p:sp>
        <p:nvSpPr>
          <p:cNvPr id="279786" name="Line 234"/>
          <p:cNvSpPr>
            <a:spLocks noChangeShapeType="1"/>
          </p:cNvSpPr>
          <p:nvPr/>
        </p:nvSpPr>
        <p:spPr bwMode="auto">
          <a:xfrm>
            <a:off x="7653338" y="4227513"/>
            <a:ext cx="7937" cy="0"/>
          </a:xfrm>
          <a:prstGeom prst="line">
            <a:avLst/>
          </a:prstGeom>
          <a:noFill/>
          <a:ln w="3175">
            <a:solidFill>
              <a:schemeClr val="tx1"/>
            </a:solidFill>
            <a:round/>
            <a:headEnd/>
            <a:tailEnd/>
          </a:ln>
          <a:effectLst/>
        </p:spPr>
        <p:txBody>
          <a:bodyPr wrap="none" anchor="ctr"/>
          <a:lstStyle/>
          <a:p>
            <a:endParaRPr lang="en-US"/>
          </a:p>
        </p:txBody>
      </p:sp>
      <p:sp>
        <p:nvSpPr>
          <p:cNvPr id="279787" name="Line 235"/>
          <p:cNvSpPr>
            <a:spLocks noChangeShapeType="1"/>
          </p:cNvSpPr>
          <p:nvPr/>
        </p:nvSpPr>
        <p:spPr bwMode="auto">
          <a:xfrm>
            <a:off x="7685088" y="4376738"/>
            <a:ext cx="1587" cy="0"/>
          </a:xfrm>
          <a:prstGeom prst="line">
            <a:avLst/>
          </a:prstGeom>
          <a:noFill/>
          <a:ln w="3175">
            <a:solidFill>
              <a:schemeClr val="tx1"/>
            </a:solidFill>
            <a:round/>
            <a:headEnd/>
            <a:tailEnd/>
          </a:ln>
          <a:effectLst/>
        </p:spPr>
        <p:txBody>
          <a:bodyPr wrap="none" anchor="ctr"/>
          <a:lstStyle/>
          <a:p>
            <a:endParaRPr lang="en-US"/>
          </a:p>
        </p:txBody>
      </p:sp>
      <p:sp>
        <p:nvSpPr>
          <p:cNvPr id="279788" name="Line 236"/>
          <p:cNvSpPr>
            <a:spLocks noChangeShapeType="1"/>
          </p:cNvSpPr>
          <p:nvPr/>
        </p:nvSpPr>
        <p:spPr bwMode="auto">
          <a:xfrm>
            <a:off x="7723188" y="4495800"/>
            <a:ext cx="4762" cy="0"/>
          </a:xfrm>
          <a:prstGeom prst="line">
            <a:avLst/>
          </a:prstGeom>
          <a:noFill/>
          <a:ln w="3175">
            <a:solidFill>
              <a:schemeClr val="tx1"/>
            </a:solidFill>
            <a:round/>
            <a:headEnd/>
            <a:tailEnd/>
          </a:ln>
          <a:effectLst/>
        </p:spPr>
        <p:txBody>
          <a:bodyPr wrap="none" anchor="ctr"/>
          <a:lstStyle/>
          <a:p>
            <a:endParaRPr lang="en-US"/>
          </a:p>
        </p:txBody>
      </p:sp>
      <p:sp>
        <p:nvSpPr>
          <p:cNvPr id="279789" name="Line 237"/>
          <p:cNvSpPr>
            <a:spLocks noChangeShapeType="1"/>
          </p:cNvSpPr>
          <p:nvPr/>
        </p:nvSpPr>
        <p:spPr bwMode="auto">
          <a:xfrm flipV="1">
            <a:off x="7799388" y="4529138"/>
            <a:ext cx="9525" cy="3175"/>
          </a:xfrm>
          <a:prstGeom prst="line">
            <a:avLst/>
          </a:prstGeom>
          <a:noFill/>
          <a:ln w="3175">
            <a:solidFill>
              <a:schemeClr val="tx1"/>
            </a:solidFill>
            <a:round/>
            <a:headEnd/>
            <a:tailEnd/>
          </a:ln>
          <a:effectLst/>
        </p:spPr>
        <p:txBody>
          <a:bodyPr wrap="none" anchor="ctr"/>
          <a:lstStyle/>
          <a:p>
            <a:endParaRPr lang="en-US"/>
          </a:p>
        </p:txBody>
      </p:sp>
      <p:sp>
        <p:nvSpPr>
          <p:cNvPr id="279790" name="Line 238"/>
          <p:cNvSpPr>
            <a:spLocks noChangeShapeType="1"/>
          </p:cNvSpPr>
          <p:nvPr/>
        </p:nvSpPr>
        <p:spPr bwMode="auto">
          <a:xfrm flipV="1">
            <a:off x="7866063" y="4498975"/>
            <a:ext cx="4762" cy="1588"/>
          </a:xfrm>
          <a:prstGeom prst="line">
            <a:avLst/>
          </a:prstGeom>
          <a:noFill/>
          <a:ln w="3175">
            <a:solidFill>
              <a:schemeClr val="tx1"/>
            </a:solidFill>
            <a:round/>
            <a:headEnd/>
            <a:tailEnd/>
          </a:ln>
          <a:effectLst/>
        </p:spPr>
        <p:txBody>
          <a:bodyPr wrap="none" anchor="ctr"/>
          <a:lstStyle/>
          <a:p>
            <a:endParaRPr lang="en-US"/>
          </a:p>
        </p:txBody>
      </p:sp>
      <p:sp>
        <p:nvSpPr>
          <p:cNvPr id="279791" name="Line 239"/>
          <p:cNvSpPr>
            <a:spLocks noChangeShapeType="1"/>
          </p:cNvSpPr>
          <p:nvPr/>
        </p:nvSpPr>
        <p:spPr bwMode="auto">
          <a:xfrm>
            <a:off x="7505700" y="4498975"/>
            <a:ext cx="12700" cy="0"/>
          </a:xfrm>
          <a:prstGeom prst="line">
            <a:avLst/>
          </a:prstGeom>
          <a:noFill/>
          <a:ln w="3175">
            <a:solidFill>
              <a:schemeClr val="tx1"/>
            </a:solidFill>
            <a:round/>
            <a:headEnd/>
            <a:tailEnd/>
          </a:ln>
          <a:effectLst/>
        </p:spPr>
        <p:txBody>
          <a:bodyPr wrap="none" anchor="ctr"/>
          <a:lstStyle/>
          <a:p>
            <a:endParaRPr lang="en-US"/>
          </a:p>
        </p:txBody>
      </p:sp>
      <p:sp>
        <p:nvSpPr>
          <p:cNvPr id="279792" name="Line 240"/>
          <p:cNvSpPr>
            <a:spLocks noChangeShapeType="1"/>
          </p:cNvSpPr>
          <p:nvPr/>
        </p:nvSpPr>
        <p:spPr bwMode="auto">
          <a:xfrm>
            <a:off x="7572375" y="4524375"/>
            <a:ext cx="4763" cy="0"/>
          </a:xfrm>
          <a:prstGeom prst="line">
            <a:avLst/>
          </a:prstGeom>
          <a:noFill/>
          <a:ln w="3175">
            <a:solidFill>
              <a:schemeClr val="tx1"/>
            </a:solidFill>
            <a:round/>
            <a:headEnd/>
            <a:tailEnd/>
          </a:ln>
          <a:effectLst/>
        </p:spPr>
        <p:txBody>
          <a:bodyPr wrap="none" anchor="ctr"/>
          <a:lstStyle/>
          <a:p>
            <a:endParaRPr lang="en-US"/>
          </a:p>
        </p:txBody>
      </p:sp>
      <p:sp>
        <p:nvSpPr>
          <p:cNvPr id="279793" name="Line 241"/>
          <p:cNvSpPr>
            <a:spLocks noChangeShapeType="1"/>
          </p:cNvSpPr>
          <p:nvPr/>
        </p:nvSpPr>
        <p:spPr bwMode="auto">
          <a:xfrm>
            <a:off x="7396163" y="4524375"/>
            <a:ext cx="3175" cy="3175"/>
          </a:xfrm>
          <a:prstGeom prst="line">
            <a:avLst/>
          </a:prstGeom>
          <a:noFill/>
          <a:ln w="3175">
            <a:solidFill>
              <a:schemeClr val="tx1"/>
            </a:solidFill>
            <a:round/>
            <a:headEnd/>
            <a:tailEnd/>
          </a:ln>
          <a:effectLst/>
        </p:spPr>
        <p:txBody>
          <a:bodyPr wrap="none" anchor="ctr"/>
          <a:lstStyle/>
          <a:p>
            <a:endParaRPr lang="en-US"/>
          </a:p>
        </p:txBody>
      </p:sp>
      <p:sp>
        <p:nvSpPr>
          <p:cNvPr id="279794" name="Line 242"/>
          <p:cNvSpPr>
            <a:spLocks noChangeShapeType="1"/>
          </p:cNvSpPr>
          <p:nvPr/>
        </p:nvSpPr>
        <p:spPr bwMode="auto">
          <a:xfrm flipV="1">
            <a:off x="6723063" y="4533900"/>
            <a:ext cx="6350" cy="3175"/>
          </a:xfrm>
          <a:prstGeom prst="line">
            <a:avLst/>
          </a:prstGeom>
          <a:noFill/>
          <a:ln w="3175">
            <a:solidFill>
              <a:schemeClr val="tx1"/>
            </a:solidFill>
            <a:round/>
            <a:headEnd/>
            <a:tailEnd/>
          </a:ln>
          <a:effectLst/>
        </p:spPr>
        <p:txBody>
          <a:bodyPr wrap="none" anchor="ctr"/>
          <a:lstStyle/>
          <a:p>
            <a:endParaRPr lang="en-US"/>
          </a:p>
        </p:txBody>
      </p:sp>
      <p:sp>
        <p:nvSpPr>
          <p:cNvPr id="279795" name="Line 243"/>
          <p:cNvSpPr>
            <a:spLocks noChangeShapeType="1"/>
          </p:cNvSpPr>
          <p:nvPr/>
        </p:nvSpPr>
        <p:spPr bwMode="auto">
          <a:xfrm flipH="1">
            <a:off x="6600825" y="4522788"/>
            <a:ext cx="4763" cy="4762"/>
          </a:xfrm>
          <a:prstGeom prst="line">
            <a:avLst/>
          </a:prstGeom>
          <a:noFill/>
          <a:ln w="3175">
            <a:solidFill>
              <a:schemeClr val="tx1"/>
            </a:solidFill>
            <a:round/>
            <a:headEnd/>
            <a:tailEnd/>
          </a:ln>
          <a:effectLst/>
        </p:spPr>
        <p:txBody>
          <a:bodyPr wrap="none" anchor="ctr"/>
          <a:lstStyle/>
          <a:p>
            <a:endParaRPr lang="en-US"/>
          </a:p>
        </p:txBody>
      </p:sp>
      <p:sp>
        <p:nvSpPr>
          <p:cNvPr id="279796" name="Line 244"/>
          <p:cNvSpPr>
            <a:spLocks noChangeShapeType="1"/>
          </p:cNvSpPr>
          <p:nvPr/>
        </p:nvSpPr>
        <p:spPr bwMode="auto">
          <a:xfrm>
            <a:off x="6496050" y="4533900"/>
            <a:ext cx="4763" cy="0"/>
          </a:xfrm>
          <a:prstGeom prst="line">
            <a:avLst/>
          </a:prstGeom>
          <a:noFill/>
          <a:ln w="3175">
            <a:solidFill>
              <a:schemeClr val="tx1"/>
            </a:solidFill>
            <a:round/>
            <a:headEnd/>
            <a:tailEnd/>
          </a:ln>
          <a:effectLst/>
        </p:spPr>
        <p:txBody>
          <a:bodyPr wrap="none" anchor="ctr"/>
          <a:lstStyle/>
          <a:p>
            <a:endParaRPr lang="en-US"/>
          </a:p>
        </p:txBody>
      </p:sp>
      <p:sp>
        <p:nvSpPr>
          <p:cNvPr id="279797" name="Line 245"/>
          <p:cNvSpPr>
            <a:spLocks noChangeShapeType="1"/>
          </p:cNvSpPr>
          <p:nvPr/>
        </p:nvSpPr>
        <p:spPr bwMode="auto">
          <a:xfrm>
            <a:off x="6589713" y="4403725"/>
            <a:ext cx="9525" cy="0"/>
          </a:xfrm>
          <a:prstGeom prst="line">
            <a:avLst/>
          </a:prstGeom>
          <a:noFill/>
          <a:ln w="3175">
            <a:solidFill>
              <a:schemeClr val="tx1"/>
            </a:solidFill>
            <a:round/>
            <a:headEnd/>
            <a:tailEnd/>
          </a:ln>
          <a:effectLst/>
        </p:spPr>
        <p:txBody>
          <a:bodyPr wrap="none" anchor="ctr"/>
          <a:lstStyle/>
          <a:p>
            <a:endParaRPr lang="en-US"/>
          </a:p>
        </p:txBody>
      </p:sp>
      <p:sp>
        <p:nvSpPr>
          <p:cNvPr id="279798" name="Line 246"/>
          <p:cNvSpPr>
            <a:spLocks noChangeShapeType="1"/>
          </p:cNvSpPr>
          <p:nvPr/>
        </p:nvSpPr>
        <p:spPr bwMode="auto">
          <a:xfrm>
            <a:off x="6524625" y="4008438"/>
            <a:ext cx="0" cy="4762"/>
          </a:xfrm>
          <a:prstGeom prst="line">
            <a:avLst/>
          </a:prstGeom>
          <a:noFill/>
          <a:ln w="3175">
            <a:solidFill>
              <a:schemeClr val="tx1"/>
            </a:solidFill>
            <a:round/>
            <a:headEnd/>
            <a:tailEnd/>
          </a:ln>
          <a:effectLst/>
        </p:spPr>
        <p:txBody>
          <a:bodyPr wrap="none" anchor="ctr"/>
          <a:lstStyle/>
          <a:p>
            <a:endParaRPr lang="en-US"/>
          </a:p>
        </p:txBody>
      </p:sp>
      <p:sp>
        <p:nvSpPr>
          <p:cNvPr id="279799" name="Line 247"/>
          <p:cNvSpPr>
            <a:spLocks noChangeShapeType="1"/>
          </p:cNvSpPr>
          <p:nvPr/>
        </p:nvSpPr>
        <p:spPr bwMode="auto">
          <a:xfrm>
            <a:off x="6515100" y="4214813"/>
            <a:ext cx="4763" cy="0"/>
          </a:xfrm>
          <a:prstGeom prst="line">
            <a:avLst/>
          </a:prstGeom>
          <a:noFill/>
          <a:ln w="3175">
            <a:solidFill>
              <a:schemeClr val="tx1"/>
            </a:solidFill>
            <a:round/>
            <a:headEnd/>
            <a:tailEnd/>
          </a:ln>
          <a:effectLst/>
        </p:spPr>
        <p:txBody>
          <a:bodyPr wrap="none" anchor="ctr"/>
          <a:lstStyle/>
          <a:p>
            <a:endParaRPr lang="en-US"/>
          </a:p>
        </p:txBody>
      </p:sp>
      <p:sp>
        <p:nvSpPr>
          <p:cNvPr id="279800" name="Line 248"/>
          <p:cNvSpPr>
            <a:spLocks noChangeShapeType="1"/>
          </p:cNvSpPr>
          <p:nvPr/>
        </p:nvSpPr>
        <p:spPr bwMode="auto">
          <a:xfrm>
            <a:off x="7747000" y="3994150"/>
            <a:ext cx="1588" cy="0"/>
          </a:xfrm>
          <a:prstGeom prst="line">
            <a:avLst/>
          </a:prstGeom>
          <a:noFill/>
          <a:ln w="3175">
            <a:solidFill>
              <a:schemeClr val="tx1"/>
            </a:solidFill>
            <a:round/>
            <a:headEnd/>
            <a:tailEnd/>
          </a:ln>
          <a:effectLst/>
        </p:spPr>
        <p:txBody>
          <a:bodyPr wrap="none" anchor="ctr"/>
          <a:lstStyle/>
          <a:p>
            <a:endParaRPr lang="en-US"/>
          </a:p>
        </p:txBody>
      </p:sp>
      <p:sp>
        <p:nvSpPr>
          <p:cNvPr id="279801" name="Line 249"/>
          <p:cNvSpPr>
            <a:spLocks noChangeShapeType="1"/>
          </p:cNvSpPr>
          <p:nvPr/>
        </p:nvSpPr>
        <p:spPr bwMode="auto">
          <a:xfrm>
            <a:off x="7748588" y="4098925"/>
            <a:ext cx="4762" cy="0"/>
          </a:xfrm>
          <a:prstGeom prst="line">
            <a:avLst/>
          </a:prstGeom>
          <a:noFill/>
          <a:ln w="3175">
            <a:solidFill>
              <a:schemeClr val="tx1"/>
            </a:solidFill>
            <a:round/>
            <a:headEnd/>
            <a:tailEnd/>
          </a:ln>
          <a:effectLst/>
        </p:spPr>
        <p:txBody>
          <a:bodyPr wrap="none" anchor="ctr"/>
          <a:lstStyle/>
          <a:p>
            <a:endParaRPr lang="en-US"/>
          </a:p>
        </p:txBody>
      </p:sp>
      <p:sp>
        <p:nvSpPr>
          <p:cNvPr id="279802" name="Line 250"/>
          <p:cNvSpPr>
            <a:spLocks noChangeShapeType="1"/>
          </p:cNvSpPr>
          <p:nvPr/>
        </p:nvSpPr>
        <p:spPr bwMode="auto">
          <a:xfrm>
            <a:off x="7770813" y="4217988"/>
            <a:ext cx="4762" cy="0"/>
          </a:xfrm>
          <a:prstGeom prst="line">
            <a:avLst/>
          </a:prstGeom>
          <a:noFill/>
          <a:ln w="3175">
            <a:solidFill>
              <a:schemeClr val="tx1"/>
            </a:solidFill>
            <a:round/>
            <a:headEnd/>
            <a:tailEnd/>
          </a:ln>
          <a:effectLst/>
        </p:spPr>
        <p:txBody>
          <a:bodyPr wrap="none" anchor="ctr"/>
          <a:lstStyle/>
          <a:p>
            <a:endParaRPr lang="en-US"/>
          </a:p>
        </p:txBody>
      </p:sp>
      <p:sp>
        <p:nvSpPr>
          <p:cNvPr id="279803" name="Line 251"/>
          <p:cNvSpPr>
            <a:spLocks noChangeShapeType="1"/>
          </p:cNvSpPr>
          <p:nvPr/>
        </p:nvSpPr>
        <p:spPr bwMode="auto">
          <a:xfrm flipV="1">
            <a:off x="7834313" y="4314825"/>
            <a:ext cx="3175" cy="3175"/>
          </a:xfrm>
          <a:prstGeom prst="line">
            <a:avLst/>
          </a:prstGeom>
          <a:noFill/>
          <a:ln w="3175">
            <a:solidFill>
              <a:schemeClr val="tx1"/>
            </a:solidFill>
            <a:round/>
            <a:headEnd/>
            <a:tailEnd/>
          </a:ln>
          <a:effectLst/>
        </p:spPr>
        <p:txBody>
          <a:bodyPr wrap="none" anchor="ctr"/>
          <a:lstStyle/>
          <a:p>
            <a:endParaRPr lang="en-US"/>
          </a:p>
        </p:txBody>
      </p:sp>
      <p:sp>
        <p:nvSpPr>
          <p:cNvPr id="279804" name="Line 252"/>
          <p:cNvSpPr>
            <a:spLocks noChangeShapeType="1"/>
          </p:cNvSpPr>
          <p:nvPr/>
        </p:nvSpPr>
        <p:spPr bwMode="auto">
          <a:xfrm>
            <a:off x="7700963" y="4310063"/>
            <a:ext cx="12700" cy="0"/>
          </a:xfrm>
          <a:prstGeom prst="line">
            <a:avLst/>
          </a:prstGeom>
          <a:noFill/>
          <a:ln w="3175">
            <a:solidFill>
              <a:schemeClr val="tx1"/>
            </a:solidFill>
            <a:round/>
            <a:headEnd/>
            <a:tailEnd/>
          </a:ln>
          <a:effectLst/>
        </p:spPr>
        <p:txBody>
          <a:bodyPr wrap="none" anchor="ctr"/>
          <a:lstStyle/>
          <a:p>
            <a:endParaRPr lang="en-US"/>
          </a:p>
        </p:txBody>
      </p:sp>
      <p:sp>
        <p:nvSpPr>
          <p:cNvPr id="279805" name="Line 253"/>
          <p:cNvSpPr>
            <a:spLocks noChangeShapeType="1"/>
          </p:cNvSpPr>
          <p:nvPr/>
        </p:nvSpPr>
        <p:spPr bwMode="auto">
          <a:xfrm flipV="1">
            <a:off x="7885113" y="4405313"/>
            <a:ext cx="6350" cy="3175"/>
          </a:xfrm>
          <a:prstGeom prst="line">
            <a:avLst/>
          </a:prstGeom>
          <a:noFill/>
          <a:ln w="3175">
            <a:solidFill>
              <a:schemeClr val="tx1"/>
            </a:solidFill>
            <a:round/>
            <a:headEnd/>
            <a:tailEnd/>
          </a:ln>
          <a:effectLst/>
        </p:spPr>
        <p:txBody>
          <a:bodyPr wrap="none" anchor="ctr"/>
          <a:lstStyle/>
          <a:p>
            <a:endParaRPr lang="en-US"/>
          </a:p>
        </p:txBody>
      </p:sp>
      <p:sp>
        <p:nvSpPr>
          <p:cNvPr id="279806" name="Line 254"/>
          <p:cNvSpPr>
            <a:spLocks noChangeShapeType="1"/>
          </p:cNvSpPr>
          <p:nvPr/>
        </p:nvSpPr>
        <p:spPr bwMode="auto">
          <a:xfrm>
            <a:off x="8010525" y="4460875"/>
            <a:ext cx="4763" cy="0"/>
          </a:xfrm>
          <a:prstGeom prst="line">
            <a:avLst/>
          </a:prstGeom>
          <a:noFill/>
          <a:ln w="3175">
            <a:solidFill>
              <a:schemeClr val="tx1"/>
            </a:solidFill>
            <a:round/>
            <a:headEnd/>
            <a:tailEnd/>
          </a:ln>
          <a:effectLst/>
        </p:spPr>
        <p:txBody>
          <a:bodyPr wrap="none" anchor="ctr"/>
          <a:lstStyle/>
          <a:p>
            <a:endParaRPr lang="en-US"/>
          </a:p>
        </p:txBody>
      </p:sp>
      <p:sp>
        <p:nvSpPr>
          <p:cNvPr id="279807" name="Line 255"/>
          <p:cNvSpPr>
            <a:spLocks noChangeShapeType="1"/>
          </p:cNvSpPr>
          <p:nvPr/>
        </p:nvSpPr>
        <p:spPr bwMode="auto">
          <a:xfrm>
            <a:off x="7970838" y="4279900"/>
            <a:ext cx="1587" cy="0"/>
          </a:xfrm>
          <a:prstGeom prst="line">
            <a:avLst/>
          </a:prstGeom>
          <a:noFill/>
          <a:ln w="3175">
            <a:solidFill>
              <a:schemeClr val="tx1"/>
            </a:solidFill>
            <a:round/>
            <a:headEnd/>
            <a:tailEnd/>
          </a:ln>
          <a:effectLst/>
        </p:spPr>
        <p:txBody>
          <a:bodyPr wrap="none" anchor="ctr"/>
          <a:lstStyle/>
          <a:p>
            <a:endParaRPr lang="en-US"/>
          </a:p>
        </p:txBody>
      </p:sp>
      <p:sp>
        <p:nvSpPr>
          <p:cNvPr id="279808" name="Line 256"/>
          <p:cNvSpPr>
            <a:spLocks noChangeShapeType="1"/>
          </p:cNvSpPr>
          <p:nvPr/>
        </p:nvSpPr>
        <p:spPr bwMode="auto">
          <a:xfrm>
            <a:off x="7967663" y="4200525"/>
            <a:ext cx="4762" cy="0"/>
          </a:xfrm>
          <a:prstGeom prst="line">
            <a:avLst/>
          </a:prstGeom>
          <a:noFill/>
          <a:ln w="3175">
            <a:solidFill>
              <a:schemeClr val="tx1"/>
            </a:solidFill>
            <a:round/>
            <a:headEnd/>
            <a:tailEnd/>
          </a:ln>
          <a:effectLst/>
        </p:spPr>
        <p:txBody>
          <a:bodyPr wrap="none" anchor="ctr"/>
          <a:lstStyle/>
          <a:p>
            <a:endParaRPr lang="en-US"/>
          </a:p>
        </p:txBody>
      </p:sp>
      <p:sp>
        <p:nvSpPr>
          <p:cNvPr id="279809" name="Line 257"/>
          <p:cNvSpPr>
            <a:spLocks noChangeShapeType="1"/>
          </p:cNvSpPr>
          <p:nvPr/>
        </p:nvSpPr>
        <p:spPr bwMode="auto">
          <a:xfrm>
            <a:off x="8001000" y="4210050"/>
            <a:ext cx="4763" cy="3175"/>
          </a:xfrm>
          <a:prstGeom prst="line">
            <a:avLst/>
          </a:prstGeom>
          <a:noFill/>
          <a:ln w="3175">
            <a:solidFill>
              <a:schemeClr val="tx1"/>
            </a:solidFill>
            <a:round/>
            <a:headEnd/>
            <a:tailEnd/>
          </a:ln>
          <a:effectLst/>
        </p:spPr>
        <p:txBody>
          <a:bodyPr wrap="none" anchor="ctr"/>
          <a:lstStyle/>
          <a:p>
            <a:endParaRPr lang="en-US"/>
          </a:p>
        </p:txBody>
      </p:sp>
      <p:sp>
        <p:nvSpPr>
          <p:cNvPr id="279810" name="Line 258"/>
          <p:cNvSpPr>
            <a:spLocks noChangeShapeType="1"/>
          </p:cNvSpPr>
          <p:nvPr/>
        </p:nvSpPr>
        <p:spPr bwMode="auto">
          <a:xfrm>
            <a:off x="8058150" y="4286250"/>
            <a:ext cx="3175" cy="0"/>
          </a:xfrm>
          <a:prstGeom prst="line">
            <a:avLst/>
          </a:prstGeom>
          <a:noFill/>
          <a:ln w="3175">
            <a:solidFill>
              <a:schemeClr val="tx1"/>
            </a:solidFill>
            <a:round/>
            <a:headEnd/>
            <a:tailEnd/>
          </a:ln>
          <a:effectLst/>
        </p:spPr>
        <p:txBody>
          <a:bodyPr wrap="none" anchor="ctr"/>
          <a:lstStyle/>
          <a:p>
            <a:endParaRPr lang="en-US"/>
          </a:p>
        </p:txBody>
      </p:sp>
      <p:sp>
        <p:nvSpPr>
          <p:cNvPr id="279811" name="Line 259"/>
          <p:cNvSpPr>
            <a:spLocks noChangeShapeType="1"/>
          </p:cNvSpPr>
          <p:nvPr/>
        </p:nvSpPr>
        <p:spPr bwMode="auto">
          <a:xfrm>
            <a:off x="8075613" y="4233863"/>
            <a:ext cx="1587" cy="0"/>
          </a:xfrm>
          <a:prstGeom prst="line">
            <a:avLst/>
          </a:prstGeom>
          <a:noFill/>
          <a:ln w="3175">
            <a:solidFill>
              <a:schemeClr val="tx1"/>
            </a:solidFill>
            <a:round/>
            <a:headEnd/>
            <a:tailEnd/>
          </a:ln>
          <a:effectLst/>
        </p:spPr>
        <p:txBody>
          <a:bodyPr wrap="none" anchor="ctr"/>
          <a:lstStyle/>
          <a:p>
            <a:endParaRPr lang="en-US"/>
          </a:p>
        </p:txBody>
      </p:sp>
      <p:sp>
        <p:nvSpPr>
          <p:cNvPr id="279812" name="Line 260"/>
          <p:cNvSpPr>
            <a:spLocks noChangeShapeType="1"/>
          </p:cNvSpPr>
          <p:nvPr/>
        </p:nvSpPr>
        <p:spPr bwMode="auto">
          <a:xfrm>
            <a:off x="8123238" y="4319588"/>
            <a:ext cx="4762" cy="0"/>
          </a:xfrm>
          <a:prstGeom prst="line">
            <a:avLst/>
          </a:prstGeom>
          <a:noFill/>
          <a:ln w="3175">
            <a:solidFill>
              <a:schemeClr val="tx1"/>
            </a:solidFill>
            <a:round/>
            <a:headEnd/>
            <a:tailEnd/>
          </a:ln>
          <a:effectLst/>
        </p:spPr>
        <p:txBody>
          <a:bodyPr wrap="none" anchor="ctr"/>
          <a:lstStyle/>
          <a:p>
            <a:endParaRPr lang="en-US"/>
          </a:p>
        </p:txBody>
      </p:sp>
      <p:sp>
        <p:nvSpPr>
          <p:cNvPr id="279813" name="Line 261"/>
          <p:cNvSpPr>
            <a:spLocks noChangeShapeType="1"/>
          </p:cNvSpPr>
          <p:nvPr/>
        </p:nvSpPr>
        <p:spPr bwMode="auto">
          <a:xfrm>
            <a:off x="8128000" y="4418013"/>
            <a:ext cx="4763" cy="4762"/>
          </a:xfrm>
          <a:prstGeom prst="line">
            <a:avLst/>
          </a:prstGeom>
          <a:noFill/>
          <a:ln w="3175">
            <a:solidFill>
              <a:schemeClr val="tx1"/>
            </a:solidFill>
            <a:round/>
            <a:headEnd/>
            <a:tailEnd/>
          </a:ln>
          <a:effectLst/>
        </p:spPr>
        <p:txBody>
          <a:bodyPr wrap="none" anchor="ctr"/>
          <a:lstStyle/>
          <a:p>
            <a:endParaRPr lang="en-US"/>
          </a:p>
        </p:txBody>
      </p:sp>
      <p:sp>
        <p:nvSpPr>
          <p:cNvPr id="279814" name="Line 262"/>
          <p:cNvSpPr>
            <a:spLocks noChangeShapeType="1"/>
          </p:cNvSpPr>
          <p:nvPr/>
        </p:nvSpPr>
        <p:spPr bwMode="auto">
          <a:xfrm>
            <a:off x="8120063" y="4529138"/>
            <a:ext cx="4762" cy="0"/>
          </a:xfrm>
          <a:prstGeom prst="line">
            <a:avLst/>
          </a:prstGeom>
          <a:noFill/>
          <a:ln w="3175">
            <a:solidFill>
              <a:schemeClr val="tx1"/>
            </a:solidFill>
            <a:round/>
            <a:headEnd/>
            <a:tailEnd/>
          </a:ln>
          <a:effectLst/>
        </p:spPr>
        <p:txBody>
          <a:bodyPr wrap="none" anchor="ctr"/>
          <a:lstStyle/>
          <a:p>
            <a:endParaRPr lang="en-US"/>
          </a:p>
        </p:txBody>
      </p:sp>
      <p:sp>
        <p:nvSpPr>
          <p:cNvPr id="279815" name="Line 263"/>
          <p:cNvSpPr>
            <a:spLocks noChangeShapeType="1"/>
          </p:cNvSpPr>
          <p:nvPr/>
        </p:nvSpPr>
        <p:spPr bwMode="auto">
          <a:xfrm>
            <a:off x="8053388" y="4537075"/>
            <a:ext cx="4762" cy="0"/>
          </a:xfrm>
          <a:prstGeom prst="line">
            <a:avLst/>
          </a:prstGeom>
          <a:noFill/>
          <a:ln w="3175">
            <a:solidFill>
              <a:schemeClr val="tx1"/>
            </a:solidFill>
            <a:round/>
            <a:headEnd/>
            <a:tailEnd/>
          </a:ln>
          <a:effectLst/>
        </p:spPr>
        <p:txBody>
          <a:bodyPr wrap="none" anchor="ctr"/>
          <a:lstStyle/>
          <a:p>
            <a:endParaRPr lang="en-US"/>
          </a:p>
        </p:txBody>
      </p:sp>
      <p:sp>
        <p:nvSpPr>
          <p:cNvPr id="279816" name="Line 264"/>
          <p:cNvSpPr>
            <a:spLocks noChangeShapeType="1"/>
          </p:cNvSpPr>
          <p:nvPr/>
        </p:nvSpPr>
        <p:spPr bwMode="auto">
          <a:xfrm>
            <a:off x="7970838" y="4514850"/>
            <a:ext cx="11112" cy="4763"/>
          </a:xfrm>
          <a:prstGeom prst="line">
            <a:avLst/>
          </a:prstGeom>
          <a:noFill/>
          <a:ln w="3175">
            <a:solidFill>
              <a:schemeClr val="tx1"/>
            </a:solidFill>
            <a:round/>
            <a:headEnd/>
            <a:tailEnd/>
          </a:ln>
          <a:effectLst/>
        </p:spPr>
        <p:txBody>
          <a:bodyPr wrap="none" anchor="ctr"/>
          <a:lstStyle/>
          <a:p>
            <a:endParaRPr lang="en-US"/>
          </a:p>
        </p:txBody>
      </p:sp>
      <p:sp>
        <p:nvSpPr>
          <p:cNvPr id="279817" name="Line 265"/>
          <p:cNvSpPr>
            <a:spLocks noChangeShapeType="1"/>
          </p:cNvSpPr>
          <p:nvPr/>
        </p:nvSpPr>
        <p:spPr bwMode="auto">
          <a:xfrm>
            <a:off x="8237538" y="4475163"/>
            <a:ext cx="1587" cy="4762"/>
          </a:xfrm>
          <a:prstGeom prst="line">
            <a:avLst/>
          </a:prstGeom>
          <a:noFill/>
          <a:ln w="3175">
            <a:solidFill>
              <a:schemeClr val="tx1"/>
            </a:solidFill>
            <a:round/>
            <a:headEnd/>
            <a:tailEnd/>
          </a:ln>
          <a:effectLst/>
        </p:spPr>
        <p:txBody>
          <a:bodyPr wrap="none" anchor="ctr"/>
          <a:lstStyle/>
          <a:p>
            <a:endParaRPr lang="en-US"/>
          </a:p>
        </p:txBody>
      </p:sp>
      <p:sp>
        <p:nvSpPr>
          <p:cNvPr id="279818" name="Line 266"/>
          <p:cNvSpPr>
            <a:spLocks noChangeShapeType="1"/>
          </p:cNvSpPr>
          <p:nvPr/>
        </p:nvSpPr>
        <p:spPr bwMode="auto">
          <a:xfrm>
            <a:off x="8256588" y="4356100"/>
            <a:ext cx="1587" cy="1588"/>
          </a:xfrm>
          <a:prstGeom prst="line">
            <a:avLst/>
          </a:prstGeom>
          <a:noFill/>
          <a:ln w="3175">
            <a:solidFill>
              <a:schemeClr val="tx1"/>
            </a:solidFill>
            <a:round/>
            <a:headEnd/>
            <a:tailEnd/>
          </a:ln>
          <a:effectLst/>
        </p:spPr>
        <p:txBody>
          <a:bodyPr wrap="none" anchor="ctr"/>
          <a:lstStyle/>
          <a:p>
            <a:endParaRPr lang="en-US"/>
          </a:p>
        </p:txBody>
      </p:sp>
      <p:sp>
        <p:nvSpPr>
          <p:cNvPr id="279819" name="Line 267"/>
          <p:cNvSpPr>
            <a:spLocks noChangeShapeType="1"/>
          </p:cNvSpPr>
          <p:nvPr/>
        </p:nvSpPr>
        <p:spPr bwMode="auto">
          <a:xfrm>
            <a:off x="8215313" y="4365625"/>
            <a:ext cx="3175" cy="6350"/>
          </a:xfrm>
          <a:prstGeom prst="line">
            <a:avLst/>
          </a:prstGeom>
          <a:noFill/>
          <a:ln w="3175">
            <a:solidFill>
              <a:schemeClr val="tx1"/>
            </a:solidFill>
            <a:round/>
            <a:headEnd/>
            <a:tailEnd/>
          </a:ln>
          <a:effectLst/>
        </p:spPr>
        <p:txBody>
          <a:bodyPr wrap="none" anchor="ctr"/>
          <a:lstStyle/>
          <a:p>
            <a:endParaRPr lang="en-US"/>
          </a:p>
        </p:txBody>
      </p:sp>
      <p:sp>
        <p:nvSpPr>
          <p:cNvPr id="279820" name="Line 268"/>
          <p:cNvSpPr>
            <a:spLocks noChangeShapeType="1"/>
          </p:cNvSpPr>
          <p:nvPr/>
        </p:nvSpPr>
        <p:spPr bwMode="auto">
          <a:xfrm>
            <a:off x="8204200" y="4098925"/>
            <a:ext cx="0" cy="4763"/>
          </a:xfrm>
          <a:prstGeom prst="line">
            <a:avLst/>
          </a:prstGeom>
          <a:noFill/>
          <a:ln w="3175">
            <a:solidFill>
              <a:schemeClr val="tx1"/>
            </a:solidFill>
            <a:round/>
            <a:headEnd/>
            <a:tailEnd/>
          </a:ln>
          <a:effectLst/>
        </p:spPr>
        <p:txBody>
          <a:bodyPr wrap="none" anchor="ctr"/>
          <a:lstStyle/>
          <a:p>
            <a:endParaRPr lang="en-US"/>
          </a:p>
        </p:txBody>
      </p:sp>
      <p:sp>
        <p:nvSpPr>
          <p:cNvPr id="279821" name="Line 269"/>
          <p:cNvSpPr>
            <a:spLocks noChangeShapeType="1"/>
          </p:cNvSpPr>
          <p:nvPr/>
        </p:nvSpPr>
        <p:spPr bwMode="auto">
          <a:xfrm flipV="1">
            <a:off x="8201025" y="4179888"/>
            <a:ext cx="4763" cy="1587"/>
          </a:xfrm>
          <a:prstGeom prst="line">
            <a:avLst/>
          </a:prstGeom>
          <a:noFill/>
          <a:ln w="3175">
            <a:solidFill>
              <a:schemeClr val="tx1"/>
            </a:solidFill>
            <a:round/>
            <a:headEnd/>
            <a:tailEnd/>
          </a:ln>
          <a:effectLst/>
        </p:spPr>
        <p:txBody>
          <a:bodyPr wrap="none" anchor="ctr"/>
          <a:lstStyle/>
          <a:p>
            <a:endParaRPr lang="en-US"/>
          </a:p>
        </p:txBody>
      </p:sp>
      <p:sp>
        <p:nvSpPr>
          <p:cNvPr id="279822" name="Line 270"/>
          <p:cNvSpPr>
            <a:spLocks noChangeShapeType="1"/>
          </p:cNvSpPr>
          <p:nvPr/>
        </p:nvSpPr>
        <p:spPr bwMode="auto">
          <a:xfrm>
            <a:off x="8247063" y="4122738"/>
            <a:ext cx="0" cy="0"/>
          </a:xfrm>
          <a:prstGeom prst="line">
            <a:avLst/>
          </a:prstGeom>
          <a:noFill/>
          <a:ln w="3175">
            <a:solidFill>
              <a:schemeClr val="tx1"/>
            </a:solidFill>
            <a:round/>
            <a:headEnd/>
            <a:tailEnd/>
          </a:ln>
          <a:effectLst/>
        </p:spPr>
        <p:txBody>
          <a:bodyPr wrap="none" anchor="ctr"/>
          <a:lstStyle/>
          <a:p>
            <a:endParaRPr lang="en-US"/>
          </a:p>
        </p:txBody>
      </p:sp>
      <p:sp>
        <p:nvSpPr>
          <p:cNvPr id="279823" name="Line 271"/>
          <p:cNvSpPr>
            <a:spLocks noChangeShapeType="1"/>
          </p:cNvSpPr>
          <p:nvPr/>
        </p:nvSpPr>
        <p:spPr bwMode="auto">
          <a:xfrm flipV="1">
            <a:off x="8266113" y="4032250"/>
            <a:ext cx="9525" cy="1588"/>
          </a:xfrm>
          <a:prstGeom prst="line">
            <a:avLst/>
          </a:prstGeom>
          <a:noFill/>
          <a:ln w="3175">
            <a:solidFill>
              <a:schemeClr val="tx1"/>
            </a:solidFill>
            <a:round/>
            <a:headEnd/>
            <a:tailEnd/>
          </a:ln>
          <a:effectLst/>
        </p:spPr>
        <p:txBody>
          <a:bodyPr wrap="none" anchor="ctr"/>
          <a:lstStyle/>
          <a:p>
            <a:endParaRPr lang="en-US"/>
          </a:p>
        </p:txBody>
      </p:sp>
      <p:sp>
        <p:nvSpPr>
          <p:cNvPr id="279824" name="Line 272"/>
          <p:cNvSpPr>
            <a:spLocks noChangeShapeType="1"/>
          </p:cNvSpPr>
          <p:nvPr/>
        </p:nvSpPr>
        <p:spPr bwMode="auto">
          <a:xfrm>
            <a:off x="8247063" y="3995738"/>
            <a:ext cx="1587" cy="0"/>
          </a:xfrm>
          <a:prstGeom prst="line">
            <a:avLst/>
          </a:prstGeom>
          <a:noFill/>
          <a:ln w="3175">
            <a:solidFill>
              <a:schemeClr val="tx1"/>
            </a:solidFill>
            <a:round/>
            <a:headEnd/>
            <a:tailEnd/>
          </a:ln>
          <a:effectLst/>
        </p:spPr>
        <p:txBody>
          <a:bodyPr wrap="none" anchor="ctr"/>
          <a:lstStyle/>
          <a:p>
            <a:endParaRPr lang="en-US"/>
          </a:p>
        </p:txBody>
      </p:sp>
      <p:sp>
        <p:nvSpPr>
          <p:cNvPr id="279825" name="Line 273"/>
          <p:cNvSpPr>
            <a:spLocks noChangeShapeType="1"/>
          </p:cNvSpPr>
          <p:nvPr/>
        </p:nvSpPr>
        <p:spPr bwMode="auto">
          <a:xfrm flipV="1">
            <a:off x="8053388" y="3986213"/>
            <a:ext cx="17462" cy="3175"/>
          </a:xfrm>
          <a:prstGeom prst="line">
            <a:avLst/>
          </a:prstGeom>
          <a:noFill/>
          <a:ln w="3175">
            <a:solidFill>
              <a:schemeClr val="tx1"/>
            </a:solidFill>
            <a:round/>
            <a:headEnd/>
            <a:tailEnd/>
          </a:ln>
          <a:effectLst/>
        </p:spPr>
        <p:txBody>
          <a:bodyPr wrap="none" anchor="ctr"/>
          <a:lstStyle/>
          <a:p>
            <a:endParaRPr lang="en-US"/>
          </a:p>
        </p:txBody>
      </p:sp>
      <p:sp>
        <p:nvSpPr>
          <p:cNvPr id="279826" name="Line 274"/>
          <p:cNvSpPr>
            <a:spLocks noChangeShapeType="1"/>
          </p:cNvSpPr>
          <p:nvPr/>
        </p:nvSpPr>
        <p:spPr bwMode="auto">
          <a:xfrm>
            <a:off x="8118475" y="3986213"/>
            <a:ext cx="9525" cy="0"/>
          </a:xfrm>
          <a:prstGeom prst="line">
            <a:avLst/>
          </a:prstGeom>
          <a:noFill/>
          <a:ln w="3175">
            <a:solidFill>
              <a:schemeClr val="tx1"/>
            </a:solidFill>
            <a:round/>
            <a:headEnd/>
            <a:tailEnd/>
          </a:ln>
          <a:effectLst/>
        </p:spPr>
        <p:txBody>
          <a:bodyPr wrap="none" anchor="ctr"/>
          <a:lstStyle/>
          <a:p>
            <a:endParaRPr lang="en-US"/>
          </a:p>
        </p:txBody>
      </p:sp>
      <p:sp>
        <p:nvSpPr>
          <p:cNvPr id="279827" name="Line 275"/>
          <p:cNvSpPr>
            <a:spLocks noChangeShapeType="1"/>
          </p:cNvSpPr>
          <p:nvPr/>
        </p:nvSpPr>
        <p:spPr bwMode="auto">
          <a:xfrm>
            <a:off x="7924800" y="4041775"/>
            <a:ext cx="9525" cy="6350"/>
          </a:xfrm>
          <a:prstGeom prst="line">
            <a:avLst/>
          </a:prstGeom>
          <a:noFill/>
          <a:ln w="3175">
            <a:solidFill>
              <a:schemeClr val="tx1"/>
            </a:solidFill>
            <a:round/>
            <a:headEnd/>
            <a:tailEnd/>
          </a:ln>
          <a:effectLst/>
        </p:spPr>
        <p:txBody>
          <a:bodyPr wrap="none" anchor="ctr"/>
          <a:lstStyle/>
          <a:p>
            <a:endParaRPr lang="en-US"/>
          </a:p>
        </p:txBody>
      </p:sp>
      <p:sp>
        <p:nvSpPr>
          <p:cNvPr id="279828" name="Line 276"/>
          <p:cNvSpPr>
            <a:spLocks noChangeShapeType="1"/>
          </p:cNvSpPr>
          <p:nvPr/>
        </p:nvSpPr>
        <p:spPr bwMode="auto">
          <a:xfrm>
            <a:off x="7934325" y="3989388"/>
            <a:ext cx="4763" cy="4762"/>
          </a:xfrm>
          <a:prstGeom prst="line">
            <a:avLst/>
          </a:prstGeom>
          <a:noFill/>
          <a:ln w="3175">
            <a:solidFill>
              <a:schemeClr val="tx1"/>
            </a:solidFill>
            <a:round/>
            <a:headEnd/>
            <a:tailEnd/>
          </a:ln>
          <a:effectLst/>
        </p:spPr>
        <p:txBody>
          <a:bodyPr wrap="none" anchor="ctr"/>
          <a:lstStyle/>
          <a:p>
            <a:endParaRPr lang="en-US"/>
          </a:p>
        </p:txBody>
      </p:sp>
      <p:sp>
        <p:nvSpPr>
          <p:cNvPr id="279829" name="Line 277"/>
          <p:cNvSpPr>
            <a:spLocks noChangeShapeType="1"/>
          </p:cNvSpPr>
          <p:nvPr/>
        </p:nvSpPr>
        <p:spPr bwMode="auto">
          <a:xfrm>
            <a:off x="7834313" y="3998913"/>
            <a:ext cx="0" cy="4762"/>
          </a:xfrm>
          <a:prstGeom prst="line">
            <a:avLst/>
          </a:prstGeom>
          <a:noFill/>
          <a:ln w="3175">
            <a:solidFill>
              <a:schemeClr val="tx1"/>
            </a:solidFill>
            <a:round/>
            <a:headEnd/>
            <a:tailEnd/>
          </a:ln>
          <a:effectLst/>
        </p:spPr>
        <p:txBody>
          <a:bodyPr wrap="none" anchor="ctr"/>
          <a:lstStyle/>
          <a:p>
            <a:endParaRPr lang="en-US"/>
          </a:p>
        </p:txBody>
      </p:sp>
      <p:sp>
        <p:nvSpPr>
          <p:cNvPr id="279830" name="Line 278"/>
          <p:cNvSpPr>
            <a:spLocks noChangeShapeType="1"/>
          </p:cNvSpPr>
          <p:nvPr/>
        </p:nvSpPr>
        <p:spPr bwMode="auto">
          <a:xfrm>
            <a:off x="7834313" y="4033838"/>
            <a:ext cx="0" cy="7937"/>
          </a:xfrm>
          <a:prstGeom prst="line">
            <a:avLst/>
          </a:prstGeom>
          <a:noFill/>
          <a:ln w="3175">
            <a:solidFill>
              <a:schemeClr val="tx1"/>
            </a:solidFill>
            <a:round/>
            <a:headEnd/>
            <a:tailEnd/>
          </a:ln>
          <a:effectLst/>
        </p:spPr>
        <p:txBody>
          <a:bodyPr wrap="none" anchor="ctr"/>
          <a:lstStyle/>
          <a:p>
            <a:endParaRPr lang="en-US"/>
          </a:p>
        </p:txBody>
      </p:sp>
      <p:sp>
        <p:nvSpPr>
          <p:cNvPr id="279831" name="Line 279"/>
          <p:cNvSpPr>
            <a:spLocks noChangeShapeType="1"/>
          </p:cNvSpPr>
          <p:nvPr/>
        </p:nvSpPr>
        <p:spPr bwMode="auto">
          <a:xfrm>
            <a:off x="7885113" y="4114800"/>
            <a:ext cx="4762" cy="3175"/>
          </a:xfrm>
          <a:prstGeom prst="line">
            <a:avLst/>
          </a:prstGeom>
          <a:noFill/>
          <a:ln w="3175">
            <a:solidFill>
              <a:schemeClr val="tx1"/>
            </a:solidFill>
            <a:round/>
            <a:headEnd/>
            <a:tailEnd/>
          </a:ln>
          <a:effectLst/>
        </p:spPr>
        <p:txBody>
          <a:bodyPr wrap="none" anchor="ctr"/>
          <a:lstStyle/>
          <a:p>
            <a:endParaRPr lang="en-US"/>
          </a:p>
        </p:txBody>
      </p:sp>
      <p:sp>
        <p:nvSpPr>
          <p:cNvPr id="279832" name="Line 280"/>
          <p:cNvSpPr>
            <a:spLocks noChangeShapeType="1"/>
          </p:cNvSpPr>
          <p:nvPr/>
        </p:nvSpPr>
        <p:spPr bwMode="auto">
          <a:xfrm>
            <a:off x="7985125" y="4117975"/>
            <a:ext cx="11113" cy="4763"/>
          </a:xfrm>
          <a:prstGeom prst="line">
            <a:avLst/>
          </a:prstGeom>
          <a:noFill/>
          <a:ln w="3175">
            <a:solidFill>
              <a:schemeClr val="tx1"/>
            </a:solidFill>
            <a:round/>
            <a:headEnd/>
            <a:tailEnd/>
          </a:ln>
          <a:effectLst/>
        </p:spPr>
        <p:txBody>
          <a:bodyPr wrap="none" anchor="ctr"/>
          <a:lstStyle/>
          <a:p>
            <a:endParaRPr lang="en-US"/>
          </a:p>
        </p:txBody>
      </p:sp>
      <p:sp>
        <p:nvSpPr>
          <p:cNvPr id="279833" name="Line 281"/>
          <p:cNvSpPr>
            <a:spLocks noChangeShapeType="1"/>
          </p:cNvSpPr>
          <p:nvPr/>
        </p:nvSpPr>
        <p:spPr bwMode="auto">
          <a:xfrm>
            <a:off x="8218488" y="4251325"/>
            <a:ext cx="1587" cy="0"/>
          </a:xfrm>
          <a:prstGeom prst="line">
            <a:avLst/>
          </a:prstGeom>
          <a:noFill/>
          <a:ln w="3175">
            <a:solidFill>
              <a:schemeClr val="tx1"/>
            </a:solidFill>
            <a:round/>
            <a:headEnd/>
            <a:tailEnd/>
          </a:ln>
          <a:effectLst/>
        </p:spPr>
        <p:txBody>
          <a:bodyPr wrap="none" anchor="ctr"/>
          <a:lstStyle/>
          <a:p>
            <a:endParaRPr lang="en-US"/>
          </a:p>
        </p:txBody>
      </p:sp>
      <p:sp>
        <p:nvSpPr>
          <p:cNvPr id="279834" name="Line 282"/>
          <p:cNvSpPr>
            <a:spLocks noChangeShapeType="1"/>
          </p:cNvSpPr>
          <p:nvPr/>
        </p:nvSpPr>
        <p:spPr bwMode="auto">
          <a:xfrm>
            <a:off x="8104188" y="4148138"/>
            <a:ext cx="4762" cy="3175"/>
          </a:xfrm>
          <a:prstGeom prst="line">
            <a:avLst/>
          </a:prstGeom>
          <a:noFill/>
          <a:ln w="3175">
            <a:solidFill>
              <a:schemeClr val="tx1"/>
            </a:solidFill>
            <a:round/>
            <a:headEnd/>
            <a:tailEnd/>
          </a:ln>
          <a:effectLst/>
        </p:spPr>
        <p:txBody>
          <a:bodyPr wrap="none" anchor="ctr"/>
          <a:lstStyle/>
          <a:p>
            <a:endParaRPr lang="en-US"/>
          </a:p>
        </p:txBody>
      </p:sp>
      <p:sp>
        <p:nvSpPr>
          <p:cNvPr id="279835" name="Line 283"/>
          <p:cNvSpPr>
            <a:spLocks noChangeShapeType="1"/>
          </p:cNvSpPr>
          <p:nvPr/>
        </p:nvSpPr>
        <p:spPr bwMode="auto">
          <a:xfrm>
            <a:off x="8208963" y="4538663"/>
            <a:ext cx="4762" cy="3175"/>
          </a:xfrm>
          <a:prstGeom prst="line">
            <a:avLst/>
          </a:prstGeom>
          <a:noFill/>
          <a:ln w="3175">
            <a:solidFill>
              <a:schemeClr val="tx1"/>
            </a:solidFill>
            <a:round/>
            <a:headEnd/>
            <a:tailEnd/>
          </a:ln>
          <a:effectLst/>
        </p:spPr>
        <p:txBody>
          <a:bodyPr wrap="none" anchor="ctr"/>
          <a:lstStyle/>
          <a:p>
            <a:endParaRPr lang="en-US"/>
          </a:p>
        </p:txBody>
      </p:sp>
      <p:sp>
        <p:nvSpPr>
          <p:cNvPr id="279836" name="Freeform 284"/>
          <p:cNvSpPr>
            <a:spLocks/>
          </p:cNvSpPr>
          <p:nvPr/>
        </p:nvSpPr>
        <p:spPr bwMode="auto">
          <a:xfrm>
            <a:off x="8142288" y="4165600"/>
            <a:ext cx="44450" cy="42863"/>
          </a:xfrm>
          <a:custGeom>
            <a:avLst/>
            <a:gdLst/>
            <a:ahLst/>
            <a:cxnLst>
              <a:cxn ang="0">
                <a:pos x="7" y="0"/>
              </a:cxn>
              <a:cxn ang="0">
                <a:pos x="28" y="10"/>
              </a:cxn>
              <a:cxn ang="0">
                <a:pos x="0" y="27"/>
              </a:cxn>
              <a:cxn ang="0">
                <a:pos x="7" y="0"/>
              </a:cxn>
            </a:cxnLst>
            <a:rect l="0" t="0" r="r" b="b"/>
            <a:pathLst>
              <a:path w="28" h="27">
                <a:moveTo>
                  <a:pt x="7" y="0"/>
                </a:moveTo>
                <a:cubicBezTo>
                  <a:pt x="14" y="4"/>
                  <a:pt x="22" y="5"/>
                  <a:pt x="28" y="10"/>
                </a:cubicBezTo>
                <a:cubicBezTo>
                  <a:pt x="26" y="22"/>
                  <a:pt x="10" y="23"/>
                  <a:pt x="0" y="27"/>
                </a:cubicBezTo>
                <a:cubicBezTo>
                  <a:pt x="1" y="17"/>
                  <a:pt x="7" y="10"/>
                  <a:pt x="7"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37" name="Freeform 285"/>
          <p:cNvSpPr>
            <a:spLocks/>
          </p:cNvSpPr>
          <p:nvPr/>
        </p:nvSpPr>
        <p:spPr bwMode="auto">
          <a:xfrm>
            <a:off x="7515225" y="3989388"/>
            <a:ext cx="49213" cy="30162"/>
          </a:xfrm>
          <a:custGeom>
            <a:avLst/>
            <a:gdLst/>
            <a:ahLst/>
            <a:cxnLst>
              <a:cxn ang="0">
                <a:pos x="20" y="0"/>
              </a:cxn>
              <a:cxn ang="0">
                <a:pos x="14" y="19"/>
              </a:cxn>
              <a:cxn ang="0">
                <a:pos x="20" y="0"/>
              </a:cxn>
            </a:cxnLst>
            <a:rect l="0" t="0" r="r" b="b"/>
            <a:pathLst>
              <a:path w="31" h="19">
                <a:moveTo>
                  <a:pt x="20" y="0"/>
                </a:moveTo>
                <a:cubicBezTo>
                  <a:pt x="31" y="8"/>
                  <a:pt x="24" y="12"/>
                  <a:pt x="14" y="19"/>
                </a:cubicBezTo>
                <a:cubicBezTo>
                  <a:pt x="0" y="16"/>
                  <a:pt x="14" y="4"/>
                  <a:pt x="20"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38" name="Freeform 286"/>
          <p:cNvSpPr>
            <a:spLocks/>
          </p:cNvSpPr>
          <p:nvPr/>
        </p:nvSpPr>
        <p:spPr bwMode="auto">
          <a:xfrm>
            <a:off x="7348538" y="4000500"/>
            <a:ext cx="60325" cy="65088"/>
          </a:xfrm>
          <a:custGeom>
            <a:avLst/>
            <a:gdLst/>
            <a:ahLst/>
            <a:cxnLst>
              <a:cxn ang="0">
                <a:pos x="24" y="0"/>
              </a:cxn>
              <a:cxn ang="0">
                <a:pos x="38" y="29"/>
              </a:cxn>
              <a:cxn ang="0">
                <a:pos x="2" y="32"/>
              </a:cxn>
              <a:cxn ang="0">
                <a:pos x="5" y="21"/>
              </a:cxn>
              <a:cxn ang="0">
                <a:pos x="24" y="0"/>
              </a:cxn>
            </a:cxnLst>
            <a:rect l="0" t="0" r="r" b="b"/>
            <a:pathLst>
              <a:path w="38" h="41">
                <a:moveTo>
                  <a:pt x="24" y="0"/>
                </a:moveTo>
                <a:cubicBezTo>
                  <a:pt x="30" y="17"/>
                  <a:pt x="31" y="16"/>
                  <a:pt x="38" y="29"/>
                </a:cubicBezTo>
                <a:cubicBezTo>
                  <a:pt x="29" y="41"/>
                  <a:pt x="32" y="39"/>
                  <a:pt x="2" y="32"/>
                </a:cubicBezTo>
                <a:cubicBezTo>
                  <a:pt x="0" y="32"/>
                  <a:pt x="5" y="21"/>
                  <a:pt x="5" y="21"/>
                </a:cubicBezTo>
                <a:cubicBezTo>
                  <a:pt x="10" y="14"/>
                  <a:pt x="21" y="9"/>
                  <a:pt x="24"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39" name="Freeform 287"/>
          <p:cNvSpPr>
            <a:spLocks/>
          </p:cNvSpPr>
          <p:nvPr/>
        </p:nvSpPr>
        <p:spPr bwMode="auto">
          <a:xfrm>
            <a:off x="7213600" y="4232275"/>
            <a:ext cx="76200" cy="74613"/>
          </a:xfrm>
          <a:custGeom>
            <a:avLst/>
            <a:gdLst/>
            <a:ahLst/>
            <a:cxnLst>
              <a:cxn ang="0">
                <a:pos x="7" y="15"/>
              </a:cxn>
              <a:cxn ang="0">
                <a:pos x="48" y="36"/>
              </a:cxn>
              <a:cxn ang="0">
                <a:pos x="33" y="4"/>
              </a:cxn>
              <a:cxn ang="0">
                <a:pos x="13" y="0"/>
              </a:cxn>
              <a:cxn ang="0">
                <a:pos x="7" y="15"/>
              </a:cxn>
            </a:cxnLst>
            <a:rect l="0" t="0" r="r" b="b"/>
            <a:pathLst>
              <a:path w="48" h="47">
                <a:moveTo>
                  <a:pt x="7" y="15"/>
                </a:moveTo>
                <a:cubicBezTo>
                  <a:pt x="5" y="47"/>
                  <a:pt x="4" y="37"/>
                  <a:pt x="48" y="36"/>
                </a:cubicBezTo>
                <a:cubicBezTo>
                  <a:pt x="47" y="32"/>
                  <a:pt x="36" y="6"/>
                  <a:pt x="33" y="4"/>
                </a:cubicBezTo>
                <a:cubicBezTo>
                  <a:pt x="27" y="1"/>
                  <a:pt x="13" y="0"/>
                  <a:pt x="13" y="0"/>
                </a:cubicBezTo>
                <a:cubicBezTo>
                  <a:pt x="10" y="3"/>
                  <a:pt x="0" y="25"/>
                  <a:pt x="7" y="15"/>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0" name="Freeform 288"/>
          <p:cNvSpPr>
            <a:spLocks/>
          </p:cNvSpPr>
          <p:nvPr/>
        </p:nvSpPr>
        <p:spPr bwMode="auto">
          <a:xfrm>
            <a:off x="7285038" y="4464050"/>
            <a:ext cx="74612" cy="36513"/>
          </a:xfrm>
          <a:custGeom>
            <a:avLst/>
            <a:gdLst/>
            <a:ahLst/>
            <a:cxnLst>
              <a:cxn ang="0">
                <a:pos x="3" y="23"/>
              </a:cxn>
              <a:cxn ang="0">
                <a:pos x="34" y="20"/>
              </a:cxn>
              <a:cxn ang="0">
                <a:pos x="28" y="1"/>
              </a:cxn>
              <a:cxn ang="0">
                <a:pos x="3" y="23"/>
              </a:cxn>
            </a:cxnLst>
            <a:rect l="0" t="0" r="r" b="b"/>
            <a:pathLst>
              <a:path w="47" h="23">
                <a:moveTo>
                  <a:pt x="3" y="23"/>
                </a:moveTo>
                <a:cubicBezTo>
                  <a:pt x="13" y="22"/>
                  <a:pt x="24" y="22"/>
                  <a:pt x="34" y="20"/>
                </a:cubicBezTo>
                <a:cubicBezTo>
                  <a:pt x="47" y="17"/>
                  <a:pt x="38" y="2"/>
                  <a:pt x="28" y="1"/>
                </a:cubicBezTo>
                <a:cubicBezTo>
                  <a:pt x="0" y="5"/>
                  <a:pt x="3" y="0"/>
                  <a:pt x="3" y="23"/>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1" name="Freeform 289"/>
          <p:cNvSpPr>
            <a:spLocks/>
          </p:cNvSpPr>
          <p:nvPr/>
        </p:nvSpPr>
        <p:spPr bwMode="auto">
          <a:xfrm>
            <a:off x="6691313" y="4483100"/>
            <a:ext cx="76200" cy="30163"/>
          </a:xfrm>
          <a:custGeom>
            <a:avLst/>
            <a:gdLst/>
            <a:ahLst/>
            <a:cxnLst>
              <a:cxn ang="0">
                <a:pos x="0" y="4"/>
              </a:cxn>
              <a:cxn ang="0">
                <a:pos x="48" y="2"/>
              </a:cxn>
              <a:cxn ang="0">
                <a:pos x="18" y="19"/>
              </a:cxn>
              <a:cxn ang="0">
                <a:pos x="0" y="4"/>
              </a:cxn>
            </a:cxnLst>
            <a:rect l="0" t="0" r="r" b="b"/>
            <a:pathLst>
              <a:path w="48" h="19">
                <a:moveTo>
                  <a:pt x="0" y="4"/>
                </a:moveTo>
                <a:cubicBezTo>
                  <a:pt x="16" y="0"/>
                  <a:pt x="32" y="0"/>
                  <a:pt x="48" y="2"/>
                </a:cubicBezTo>
                <a:cubicBezTo>
                  <a:pt x="46" y="17"/>
                  <a:pt x="30" y="17"/>
                  <a:pt x="18" y="19"/>
                </a:cubicBezTo>
                <a:cubicBezTo>
                  <a:pt x="2" y="16"/>
                  <a:pt x="0" y="18"/>
                  <a:pt x="0" y="4"/>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2" name="Freeform 290"/>
          <p:cNvSpPr>
            <a:spLocks/>
          </p:cNvSpPr>
          <p:nvPr/>
        </p:nvSpPr>
        <p:spPr bwMode="auto">
          <a:xfrm>
            <a:off x="6586538" y="4275138"/>
            <a:ext cx="84137" cy="88900"/>
          </a:xfrm>
          <a:custGeom>
            <a:avLst/>
            <a:gdLst/>
            <a:ahLst/>
            <a:cxnLst>
              <a:cxn ang="0">
                <a:pos x="2" y="0"/>
              </a:cxn>
              <a:cxn ang="0">
                <a:pos x="39" y="36"/>
              </a:cxn>
              <a:cxn ang="0">
                <a:pos x="5" y="45"/>
              </a:cxn>
              <a:cxn ang="0">
                <a:pos x="2" y="0"/>
              </a:cxn>
            </a:cxnLst>
            <a:rect l="0" t="0" r="r" b="b"/>
            <a:pathLst>
              <a:path w="53" h="56">
                <a:moveTo>
                  <a:pt x="2" y="0"/>
                </a:moveTo>
                <a:cubicBezTo>
                  <a:pt x="53" y="2"/>
                  <a:pt x="20" y="5"/>
                  <a:pt x="39" y="36"/>
                </a:cubicBezTo>
                <a:cubicBezTo>
                  <a:pt x="37" y="56"/>
                  <a:pt x="23" y="46"/>
                  <a:pt x="5" y="45"/>
                </a:cubicBezTo>
                <a:cubicBezTo>
                  <a:pt x="0" y="27"/>
                  <a:pt x="0" y="21"/>
                  <a:pt x="2"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3" name="Freeform 291"/>
          <p:cNvSpPr>
            <a:spLocks/>
          </p:cNvSpPr>
          <p:nvPr/>
        </p:nvSpPr>
        <p:spPr bwMode="auto">
          <a:xfrm>
            <a:off x="6565900" y="4005263"/>
            <a:ext cx="76200" cy="61912"/>
          </a:xfrm>
          <a:custGeom>
            <a:avLst/>
            <a:gdLst/>
            <a:ahLst/>
            <a:cxnLst>
              <a:cxn ang="0">
                <a:pos x="0" y="3"/>
              </a:cxn>
              <a:cxn ang="0">
                <a:pos x="45" y="5"/>
              </a:cxn>
              <a:cxn ang="0">
                <a:pos x="33" y="39"/>
              </a:cxn>
              <a:cxn ang="0">
                <a:pos x="0" y="3"/>
              </a:cxn>
            </a:cxnLst>
            <a:rect l="0" t="0" r="r" b="b"/>
            <a:pathLst>
              <a:path w="48" h="39">
                <a:moveTo>
                  <a:pt x="0" y="3"/>
                </a:moveTo>
                <a:cubicBezTo>
                  <a:pt x="15" y="4"/>
                  <a:pt x="31" y="0"/>
                  <a:pt x="45" y="5"/>
                </a:cubicBezTo>
                <a:cubicBezTo>
                  <a:pt x="48" y="6"/>
                  <a:pt x="39" y="34"/>
                  <a:pt x="33" y="39"/>
                </a:cubicBezTo>
                <a:cubicBezTo>
                  <a:pt x="10" y="37"/>
                  <a:pt x="14" y="17"/>
                  <a:pt x="0" y="3"/>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4" name="Freeform 292"/>
          <p:cNvSpPr>
            <a:spLocks/>
          </p:cNvSpPr>
          <p:nvPr/>
        </p:nvSpPr>
        <p:spPr bwMode="auto">
          <a:xfrm>
            <a:off x="6753225" y="4025900"/>
            <a:ext cx="38100" cy="30163"/>
          </a:xfrm>
          <a:custGeom>
            <a:avLst/>
            <a:gdLst/>
            <a:ahLst/>
            <a:cxnLst>
              <a:cxn ang="0">
                <a:pos x="2" y="1"/>
              </a:cxn>
              <a:cxn ang="0">
                <a:pos x="21" y="19"/>
              </a:cxn>
              <a:cxn ang="0">
                <a:pos x="2" y="1"/>
              </a:cxn>
            </a:cxnLst>
            <a:rect l="0" t="0" r="r" b="b"/>
            <a:pathLst>
              <a:path w="24" h="19">
                <a:moveTo>
                  <a:pt x="2" y="1"/>
                </a:moveTo>
                <a:cubicBezTo>
                  <a:pt x="23" y="4"/>
                  <a:pt x="24" y="0"/>
                  <a:pt x="21" y="19"/>
                </a:cubicBezTo>
                <a:cubicBezTo>
                  <a:pt x="0" y="15"/>
                  <a:pt x="2" y="19"/>
                  <a:pt x="2" y="1"/>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5" name="Freeform 293"/>
          <p:cNvSpPr>
            <a:spLocks/>
          </p:cNvSpPr>
          <p:nvPr/>
        </p:nvSpPr>
        <p:spPr bwMode="auto">
          <a:xfrm>
            <a:off x="7729538" y="3994150"/>
            <a:ext cx="42862" cy="80963"/>
          </a:xfrm>
          <a:custGeom>
            <a:avLst/>
            <a:gdLst/>
            <a:ahLst/>
            <a:cxnLst>
              <a:cxn ang="0">
                <a:pos x="12" y="0"/>
              </a:cxn>
              <a:cxn ang="0">
                <a:pos x="11" y="51"/>
              </a:cxn>
              <a:cxn ang="0">
                <a:pos x="3" y="28"/>
              </a:cxn>
              <a:cxn ang="0">
                <a:pos x="8" y="18"/>
              </a:cxn>
              <a:cxn ang="0">
                <a:pos x="12" y="0"/>
              </a:cxn>
            </a:cxnLst>
            <a:rect l="0" t="0" r="r" b="b"/>
            <a:pathLst>
              <a:path w="27" h="51">
                <a:moveTo>
                  <a:pt x="12" y="0"/>
                </a:moveTo>
                <a:cubicBezTo>
                  <a:pt x="20" y="15"/>
                  <a:pt x="27" y="39"/>
                  <a:pt x="11" y="51"/>
                </a:cubicBezTo>
                <a:cubicBezTo>
                  <a:pt x="3" y="44"/>
                  <a:pt x="0" y="40"/>
                  <a:pt x="3" y="28"/>
                </a:cubicBezTo>
                <a:cubicBezTo>
                  <a:pt x="4" y="24"/>
                  <a:pt x="8" y="18"/>
                  <a:pt x="8" y="18"/>
                </a:cubicBezTo>
                <a:cubicBezTo>
                  <a:pt x="10" y="8"/>
                  <a:pt x="9" y="14"/>
                  <a:pt x="12"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6" name="Freeform 294"/>
          <p:cNvSpPr>
            <a:spLocks/>
          </p:cNvSpPr>
          <p:nvPr/>
        </p:nvSpPr>
        <p:spPr bwMode="auto">
          <a:xfrm>
            <a:off x="8167688" y="4006850"/>
            <a:ext cx="92075" cy="61913"/>
          </a:xfrm>
          <a:custGeom>
            <a:avLst/>
            <a:gdLst/>
            <a:ahLst/>
            <a:cxnLst>
              <a:cxn ang="0">
                <a:pos x="39" y="2"/>
              </a:cxn>
              <a:cxn ang="0">
                <a:pos x="53" y="10"/>
              </a:cxn>
              <a:cxn ang="0">
                <a:pos x="20" y="34"/>
              </a:cxn>
              <a:cxn ang="0">
                <a:pos x="0" y="5"/>
              </a:cxn>
              <a:cxn ang="0">
                <a:pos x="39" y="2"/>
              </a:cxn>
            </a:cxnLst>
            <a:rect l="0" t="0" r="r" b="b"/>
            <a:pathLst>
              <a:path w="58" h="39">
                <a:moveTo>
                  <a:pt x="39" y="2"/>
                </a:moveTo>
                <a:cubicBezTo>
                  <a:pt x="47" y="0"/>
                  <a:pt x="49" y="4"/>
                  <a:pt x="53" y="10"/>
                </a:cubicBezTo>
                <a:cubicBezTo>
                  <a:pt x="58" y="39"/>
                  <a:pt x="53" y="32"/>
                  <a:pt x="20" y="34"/>
                </a:cubicBezTo>
                <a:cubicBezTo>
                  <a:pt x="7" y="29"/>
                  <a:pt x="5" y="16"/>
                  <a:pt x="0" y="5"/>
                </a:cubicBezTo>
                <a:cubicBezTo>
                  <a:pt x="18" y="3"/>
                  <a:pt x="5" y="4"/>
                  <a:pt x="39" y="2"/>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7" name="Freeform 295"/>
          <p:cNvSpPr>
            <a:spLocks/>
          </p:cNvSpPr>
          <p:nvPr/>
        </p:nvSpPr>
        <p:spPr bwMode="auto">
          <a:xfrm>
            <a:off x="8174038" y="4456113"/>
            <a:ext cx="71437" cy="23812"/>
          </a:xfrm>
          <a:custGeom>
            <a:avLst/>
            <a:gdLst/>
            <a:ahLst/>
            <a:cxnLst>
              <a:cxn ang="0">
                <a:pos x="35" y="0"/>
              </a:cxn>
              <a:cxn ang="0">
                <a:pos x="20" y="15"/>
              </a:cxn>
              <a:cxn ang="0">
                <a:pos x="35" y="0"/>
              </a:cxn>
            </a:cxnLst>
            <a:rect l="0" t="0" r="r" b="b"/>
            <a:pathLst>
              <a:path w="45" h="15">
                <a:moveTo>
                  <a:pt x="35" y="0"/>
                </a:moveTo>
                <a:cubicBezTo>
                  <a:pt x="27" y="1"/>
                  <a:pt x="0" y="5"/>
                  <a:pt x="20" y="15"/>
                </a:cubicBezTo>
                <a:cubicBezTo>
                  <a:pt x="43" y="13"/>
                  <a:pt x="45" y="14"/>
                  <a:pt x="35" y="0"/>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8" name="Freeform 296"/>
          <p:cNvSpPr>
            <a:spLocks/>
          </p:cNvSpPr>
          <p:nvPr/>
        </p:nvSpPr>
        <p:spPr bwMode="auto">
          <a:xfrm>
            <a:off x="7631113" y="4387850"/>
            <a:ext cx="93662" cy="60325"/>
          </a:xfrm>
          <a:custGeom>
            <a:avLst/>
            <a:gdLst/>
            <a:ahLst/>
            <a:cxnLst>
              <a:cxn ang="0">
                <a:pos x="4" y="16"/>
              </a:cxn>
              <a:cxn ang="0">
                <a:pos x="22" y="38"/>
              </a:cxn>
              <a:cxn ang="0">
                <a:pos x="32" y="37"/>
              </a:cxn>
              <a:cxn ang="0">
                <a:pos x="34" y="32"/>
              </a:cxn>
              <a:cxn ang="0">
                <a:pos x="59" y="26"/>
              </a:cxn>
              <a:cxn ang="0">
                <a:pos x="32" y="5"/>
              </a:cxn>
              <a:cxn ang="0">
                <a:pos x="4" y="16"/>
              </a:cxn>
            </a:cxnLst>
            <a:rect l="0" t="0" r="r" b="b"/>
            <a:pathLst>
              <a:path w="59" h="38">
                <a:moveTo>
                  <a:pt x="4" y="16"/>
                </a:moveTo>
                <a:cubicBezTo>
                  <a:pt x="0" y="37"/>
                  <a:pt x="2" y="36"/>
                  <a:pt x="22" y="38"/>
                </a:cubicBezTo>
                <a:cubicBezTo>
                  <a:pt x="25" y="38"/>
                  <a:pt x="29" y="38"/>
                  <a:pt x="32" y="37"/>
                </a:cubicBezTo>
                <a:cubicBezTo>
                  <a:pt x="34" y="36"/>
                  <a:pt x="32" y="33"/>
                  <a:pt x="34" y="32"/>
                </a:cubicBezTo>
                <a:cubicBezTo>
                  <a:pt x="42" y="29"/>
                  <a:pt x="59" y="26"/>
                  <a:pt x="59" y="26"/>
                </a:cubicBezTo>
                <a:cubicBezTo>
                  <a:pt x="55" y="5"/>
                  <a:pt x="53" y="8"/>
                  <a:pt x="32" y="5"/>
                </a:cubicBezTo>
                <a:cubicBezTo>
                  <a:pt x="10" y="7"/>
                  <a:pt x="7" y="0"/>
                  <a:pt x="4" y="16"/>
                </a:cubicBezTo>
                <a:close/>
              </a:path>
            </a:pathLst>
          </a:custGeom>
          <a:noFill/>
          <a:ln w="3175" cap="flat" cmpd="sng">
            <a:solidFill>
              <a:schemeClr val="tx1"/>
            </a:solidFill>
            <a:prstDash val="solid"/>
            <a:round/>
            <a:headEnd type="none" w="med" len="med"/>
            <a:tailEnd type="none" w="med" len="med"/>
          </a:ln>
          <a:effectLst/>
        </p:spPr>
        <p:txBody>
          <a:bodyPr wrap="none" anchor="ctr"/>
          <a:lstStyle/>
          <a:p>
            <a:endParaRPr lang="en-US"/>
          </a:p>
        </p:txBody>
      </p:sp>
      <p:sp>
        <p:nvSpPr>
          <p:cNvPr id="279849" name="Rectangle 297"/>
          <p:cNvSpPr>
            <a:spLocks noChangeArrowheads="1"/>
          </p:cNvSpPr>
          <p:nvPr/>
        </p:nvSpPr>
        <p:spPr bwMode="auto">
          <a:xfrm>
            <a:off x="6424613" y="5626100"/>
            <a:ext cx="1831975" cy="311150"/>
          </a:xfrm>
          <a:prstGeom prst="rect">
            <a:avLst/>
          </a:prstGeom>
          <a:noFill/>
          <a:ln w="12700">
            <a:solidFill>
              <a:schemeClr val="tx1"/>
            </a:solidFill>
            <a:miter lim="800000"/>
            <a:headEnd/>
            <a:tailEnd/>
          </a:ln>
          <a:effectLst/>
        </p:spPr>
        <p:txBody>
          <a:bodyPr wrap="none" anchor="ctr"/>
          <a:lstStyle/>
          <a:p>
            <a:endParaRPr lang="en-US"/>
          </a:p>
        </p:txBody>
      </p:sp>
      <p:grpSp>
        <p:nvGrpSpPr>
          <p:cNvPr id="279850" name="Group 298"/>
          <p:cNvGrpSpPr>
            <a:grpSpLocks/>
          </p:cNvGrpSpPr>
          <p:nvPr/>
        </p:nvGrpSpPr>
        <p:grpSpPr bwMode="auto">
          <a:xfrm>
            <a:off x="831850" y="1395413"/>
            <a:ext cx="1833563" cy="603250"/>
            <a:chOff x="524" y="879"/>
            <a:chExt cx="1155" cy="380"/>
          </a:xfrm>
        </p:grpSpPr>
        <p:sp>
          <p:nvSpPr>
            <p:cNvPr id="279851" name="Rectangle 299"/>
            <p:cNvSpPr>
              <a:spLocks noChangeArrowheads="1"/>
            </p:cNvSpPr>
            <p:nvPr/>
          </p:nvSpPr>
          <p:spPr bwMode="auto">
            <a:xfrm>
              <a:off x="525" y="880"/>
              <a:ext cx="1154" cy="379"/>
            </a:xfrm>
            <a:prstGeom prst="rect">
              <a:avLst/>
            </a:prstGeom>
            <a:noFill/>
            <a:ln w="3175">
              <a:solidFill>
                <a:schemeClr val="tx1"/>
              </a:solidFill>
              <a:miter lim="800000"/>
              <a:headEnd/>
              <a:tailEnd/>
            </a:ln>
            <a:effectLst/>
          </p:spPr>
          <p:txBody>
            <a:bodyPr wrap="none" anchor="ctr"/>
            <a:lstStyle/>
            <a:p>
              <a:endParaRPr lang="en-US"/>
            </a:p>
          </p:txBody>
        </p:sp>
        <p:sp>
          <p:nvSpPr>
            <p:cNvPr id="279852" name="Line 300"/>
            <p:cNvSpPr>
              <a:spLocks noChangeShapeType="1"/>
            </p:cNvSpPr>
            <p:nvPr/>
          </p:nvSpPr>
          <p:spPr bwMode="auto">
            <a:xfrm flipH="1">
              <a:off x="524" y="881"/>
              <a:ext cx="172" cy="156"/>
            </a:xfrm>
            <a:prstGeom prst="line">
              <a:avLst/>
            </a:prstGeom>
            <a:noFill/>
            <a:ln w="3175">
              <a:solidFill>
                <a:schemeClr val="tx1"/>
              </a:solidFill>
              <a:round/>
              <a:headEnd/>
              <a:tailEnd/>
            </a:ln>
            <a:effectLst/>
          </p:spPr>
          <p:txBody>
            <a:bodyPr wrap="none" anchor="ctr"/>
            <a:lstStyle/>
            <a:p>
              <a:endParaRPr lang="en-US"/>
            </a:p>
          </p:txBody>
        </p:sp>
        <p:sp>
          <p:nvSpPr>
            <p:cNvPr id="279853" name="Line 301"/>
            <p:cNvSpPr>
              <a:spLocks noChangeShapeType="1"/>
            </p:cNvSpPr>
            <p:nvPr/>
          </p:nvSpPr>
          <p:spPr bwMode="auto">
            <a:xfrm flipH="1">
              <a:off x="524" y="881"/>
              <a:ext cx="354" cy="338"/>
            </a:xfrm>
            <a:prstGeom prst="line">
              <a:avLst/>
            </a:prstGeom>
            <a:noFill/>
            <a:ln w="3175">
              <a:solidFill>
                <a:schemeClr val="tx1"/>
              </a:solidFill>
              <a:round/>
              <a:headEnd/>
              <a:tailEnd/>
            </a:ln>
            <a:effectLst/>
          </p:spPr>
          <p:txBody>
            <a:bodyPr wrap="none" anchor="ctr"/>
            <a:lstStyle/>
            <a:p>
              <a:endParaRPr lang="en-US"/>
            </a:p>
          </p:txBody>
        </p:sp>
        <p:sp>
          <p:nvSpPr>
            <p:cNvPr id="279854" name="Line 302"/>
            <p:cNvSpPr>
              <a:spLocks noChangeShapeType="1"/>
            </p:cNvSpPr>
            <p:nvPr/>
          </p:nvSpPr>
          <p:spPr bwMode="auto">
            <a:xfrm flipH="1">
              <a:off x="694" y="882"/>
              <a:ext cx="380" cy="376"/>
            </a:xfrm>
            <a:prstGeom prst="line">
              <a:avLst/>
            </a:prstGeom>
            <a:noFill/>
            <a:ln w="3175">
              <a:solidFill>
                <a:schemeClr val="tx1"/>
              </a:solidFill>
              <a:round/>
              <a:headEnd/>
              <a:tailEnd/>
            </a:ln>
            <a:effectLst/>
          </p:spPr>
          <p:txBody>
            <a:bodyPr wrap="none" anchor="ctr"/>
            <a:lstStyle/>
            <a:p>
              <a:endParaRPr lang="en-US"/>
            </a:p>
          </p:txBody>
        </p:sp>
        <p:sp>
          <p:nvSpPr>
            <p:cNvPr id="279855" name="Line 303"/>
            <p:cNvSpPr>
              <a:spLocks noChangeShapeType="1"/>
            </p:cNvSpPr>
            <p:nvPr/>
          </p:nvSpPr>
          <p:spPr bwMode="auto">
            <a:xfrm flipH="1">
              <a:off x="887" y="884"/>
              <a:ext cx="382" cy="374"/>
            </a:xfrm>
            <a:prstGeom prst="line">
              <a:avLst/>
            </a:prstGeom>
            <a:noFill/>
            <a:ln w="3175">
              <a:solidFill>
                <a:schemeClr val="tx1"/>
              </a:solidFill>
              <a:round/>
              <a:headEnd/>
              <a:tailEnd/>
            </a:ln>
            <a:effectLst/>
          </p:spPr>
          <p:txBody>
            <a:bodyPr wrap="none" anchor="ctr"/>
            <a:lstStyle/>
            <a:p>
              <a:endParaRPr lang="en-US"/>
            </a:p>
          </p:txBody>
        </p:sp>
        <p:sp>
          <p:nvSpPr>
            <p:cNvPr id="279856" name="Line 304"/>
            <p:cNvSpPr>
              <a:spLocks noChangeShapeType="1"/>
            </p:cNvSpPr>
            <p:nvPr/>
          </p:nvSpPr>
          <p:spPr bwMode="auto">
            <a:xfrm flipH="1">
              <a:off x="1073" y="885"/>
              <a:ext cx="387" cy="371"/>
            </a:xfrm>
            <a:prstGeom prst="line">
              <a:avLst/>
            </a:prstGeom>
            <a:noFill/>
            <a:ln w="3175">
              <a:solidFill>
                <a:schemeClr val="tx1"/>
              </a:solidFill>
              <a:round/>
              <a:headEnd/>
              <a:tailEnd/>
            </a:ln>
            <a:effectLst/>
          </p:spPr>
          <p:txBody>
            <a:bodyPr wrap="none" anchor="ctr"/>
            <a:lstStyle/>
            <a:p>
              <a:endParaRPr lang="en-US"/>
            </a:p>
          </p:txBody>
        </p:sp>
        <p:sp>
          <p:nvSpPr>
            <p:cNvPr id="279857" name="Line 305"/>
            <p:cNvSpPr>
              <a:spLocks noChangeShapeType="1"/>
            </p:cNvSpPr>
            <p:nvPr/>
          </p:nvSpPr>
          <p:spPr bwMode="auto">
            <a:xfrm flipH="1">
              <a:off x="1269" y="884"/>
              <a:ext cx="384" cy="368"/>
            </a:xfrm>
            <a:prstGeom prst="line">
              <a:avLst/>
            </a:prstGeom>
            <a:noFill/>
            <a:ln w="3175">
              <a:solidFill>
                <a:schemeClr val="tx1"/>
              </a:solidFill>
              <a:round/>
              <a:headEnd/>
              <a:tailEnd/>
            </a:ln>
            <a:effectLst/>
          </p:spPr>
          <p:txBody>
            <a:bodyPr wrap="none" anchor="ctr"/>
            <a:lstStyle/>
            <a:p>
              <a:endParaRPr lang="en-US"/>
            </a:p>
          </p:txBody>
        </p:sp>
        <p:sp>
          <p:nvSpPr>
            <p:cNvPr id="279858" name="Line 306"/>
            <p:cNvSpPr>
              <a:spLocks noChangeShapeType="1"/>
            </p:cNvSpPr>
            <p:nvPr/>
          </p:nvSpPr>
          <p:spPr bwMode="auto">
            <a:xfrm flipH="1">
              <a:off x="1465" y="1050"/>
              <a:ext cx="214" cy="209"/>
            </a:xfrm>
            <a:prstGeom prst="line">
              <a:avLst/>
            </a:prstGeom>
            <a:noFill/>
            <a:ln w="3175">
              <a:solidFill>
                <a:schemeClr val="tx1"/>
              </a:solidFill>
              <a:round/>
              <a:headEnd/>
              <a:tailEnd/>
            </a:ln>
            <a:effectLst/>
          </p:spPr>
          <p:txBody>
            <a:bodyPr wrap="none" anchor="ctr"/>
            <a:lstStyle/>
            <a:p>
              <a:endParaRPr lang="en-US"/>
            </a:p>
          </p:txBody>
        </p:sp>
        <p:sp>
          <p:nvSpPr>
            <p:cNvPr id="279859" name="Line 307"/>
            <p:cNvSpPr>
              <a:spLocks noChangeShapeType="1"/>
            </p:cNvSpPr>
            <p:nvPr/>
          </p:nvSpPr>
          <p:spPr bwMode="auto">
            <a:xfrm flipH="1">
              <a:off x="528" y="881"/>
              <a:ext cx="249" cy="249"/>
            </a:xfrm>
            <a:prstGeom prst="line">
              <a:avLst/>
            </a:prstGeom>
            <a:noFill/>
            <a:ln w="3175">
              <a:solidFill>
                <a:schemeClr val="tx1"/>
              </a:solidFill>
              <a:round/>
              <a:headEnd/>
              <a:tailEnd/>
            </a:ln>
            <a:effectLst/>
          </p:spPr>
          <p:txBody>
            <a:bodyPr wrap="none" anchor="ctr"/>
            <a:lstStyle/>
            <a:p>
              <a:endParaRPr lang="en-US"/>
            </a:p>
          </p:txBody>
        </p:sp>
        <p:sp>
          <p:nvSpPr>
            <p:cNvPr id="279860" name="Line 308"/>
            <p:cNvSpPr>
              <a:spLocks noChangeShapeType="1"/>
            </p:cNvSpPr>
            <p:nvPr/>
          </p:nvSpPr>
          <p:spPr bwMode="auto">
            <a:xfrm flipH="1">
              <a:off x="597" y="879"/>
              <a:ext cx="380" cy="380"/>
            </a:xfrm>
            <a:prstGeom prst="line">
              <a:avLst/>
            </a:prstGeom>
            <a:noFill/>
            <a:ln w="3175">
              <a:solidFill>
                <a:schemeClr val="tx1"/>
              </a:solidFill>
              <a:round/>
              <a:headEnd/>
              <a:tailEnd/>
            </a:ln>
            <a:effectLst/>
          </p:spPr>
          <p:txBody>
            <a:bodyPr wrap="none" anchor="ctr"/>
            <a:lstStyle/>
            <a:p>
              <a:endParaRPr lang="en-US"/>
            </a:p>
          </p:txBody>
        </p:sp>
        <p:sp>
          <p:nvSpPr>
            <p:cNvPr id="279861" name="Line 309"/>
            <p:cNvSpPr>
              <a:spLocks noChangeShapeType="1"/>
            </p:cNvSpPr>
            <p:nvPr/>
          </p:nvSpPr>
          <p:spPr bwMode="auto">
            <a:xfrm flipH="1">
              <a:off x="789" y="879"/>
              <a:ext cx="380" cy="380"/>
            </a:xfrm>
            <a:prstGeom prst="line">
              <a:avLst/>
            </a:prstGeom>
            <a:noFill/>
            <a:ln w="3175">
              <a:solidFill>
                <a:schemeClr val="tx1"/>
              </a:solidFill>
              <a:round/>
              <a:headEnd/>
              <a:tailEnd/>
            </a:ln>
            <a:effectLst/>
          </p:spPr>
          <p:txBody>
            <a:bodyPr wrap="none" anchor="ctr"/>
            <a:lstStyle/>
            <a:p>
              <a:endParaRPr lang="en-US"/>
            </a:p>
          </p:txBody>
        </p:sp>
        <p:sp>
          <p:nvSpPr>
            <p:cNvPr id="279862" name="Line 310"/>
            <p:cNvSpPr>
              <a:spLocks noChangeShapeType="1"/>
            </p:cNvSpPr>
            <p:nvPr/>
          </p:nvSpPr>
          <p:spPr bwMode="auto">
            <a:xfrm flipH="1">
              <a:off x="984" y="879"/>
              <a:ext cx="380" cy="380"/>
            </a:xfrm>
            <a:prstGeom prst="line">
              <a:avLst/>
            </a:prstGeom>
            <a:noFill/>
            <a:ln w="3175">
              <a:solidFill>
                <a:schemeClr val="tx1"/>
              </a:solidFill>
              <a:round/>
              <a:headEnd/>
              <a:tailEnd/>
            </a:ln>
            <a:effectLst/>
          </p:spPr>
          <p:txBody>
            <a:bodyPr wrap="none" anchor="ctr"/>
            <a:lstStyle/>
            <a:p>
              <a:endParaRPr lang="en-US"/>
            </a:p>
          </p:txBody>
        </p:sp>
        <p:sp>
          <p:nvSpPr>
            <p:cNvPr id="279863" name="Line 311"/>
            <p:cNvSpPr>
              <a:spLocks noChangeShapeType="1"/>
            </p:cNvSpPr>
            <p:nvPr/>
          </p:nvSpPr>
          <p:spPr bwMode="auto">
            <a:xfrm flipH="1">
              <a:off x="1176" y="879"/>
              <a:ext cx="378" cy="378"/>
            </a:xfrm>
            <a:prstGeom prst="line">
              <a:avLst/>
            </a:prstGeom>
            <a:noFill/>
            <a:ln w="3175">
              <a:solidFill>
                <a:schemeClr val="tx1"/>
              </a:solidFill>
              <a:round/>
              <a:headEnd/>
              <a:tailEnd/>
            </a:ln>
            <a:effectLst/>
          </p:spPr>
          <p:txBody>
            <a:bodyPr wrap="none" anchor="ctr"/>
            <a:lstStyle/>
            <a:p>
              <a:endParaRPr lang="en-US"/>
            </a:p>
          </p:txBody>
        </p:sp>
        <p:sp>
          <p:nvSpPr>
            <p:cNvPr id="279864" name="Line 312"/>
            <p:cNvSpPr>
              <a:spLocks noChangeShapeType="1"/>
            </p:cNvSpPr>
            <p:nvPr/>
          </p:nvSpPr>
          <p:spPr bwMode="auto">
            <a:xfrm flipH="1">
              <a:off x="1376" y="954"/>
              <a:ext cx="302" cy="302"/>
            </a:xfrm>
            <a:prstGeom prst="line">
              <a:avLst/>
            </a:prstGeom>
            <a:noFill/>
            <a:ln w="3175">
              <a:solidFill>
                <a:schemeClr val="tx1"/>
              </a:solidFill>
              <a:round/>
              <a:headEnd/>
              <a:tailEnd/>
            </a:ln>
            <a:effectLst/>
          </p:spPr>
          <p:txBody>
            <a:bodyPr wrap="none" anchor="ctr"/>
            <a:lstStyle/>
            <a:p>
              <a:endParaRPr lang="en-US"/>
            </a:p>
          </p:txBody>
        </p:sp>
        <p:sp>
          <p:nvSpPr>
            <p:cNvPr id="279865" name="Line 313"/>
            <p:cNvSpPr>
              <a:spLocks noChangeShapeType="1"/>
            </p:cNvSpPr>
            <p:nvPr/>
          </p:nvSpPr>
          <p:spPr bwMode="auto">
            <a:xfrm flipH="1">
              <a:off x="1565" y="1143"/>
              <a:ext cx="114" cy="114"/>
            </a:xfrm>
            <a:prstGeom prst="line">
              <a:avLst/>
            </a:prstGeom>
            <a:noFill/>
            <a:ln w="3175">
              <a:solidFill>
                <a:schemeClr val="tx1"/>
              </a:solidFill>
              <a:round/>
              <a:headEnd/>
              <a:tailEnd/>
            </a:ln>
            <a:effectLst/>
          </p:spPr>
          <p:txBody>
            <a:bodyPr wrap="none" anchor="ctr"/>
            <a:lstStyle/>
            <a:p>
              <a:endParaRPr lang="en-US"/>
            </a:p>
          </p:txBody>
        </p:sp>
        <p:sp>
          <p:nvSpPr>
            <p:cNvPr id="279866" name="Line 314"/>
            <p:cNvSpPr>
              <a:spLocks noChangeShapeType="1"/>
            </p:cNvSpPr>
            <p:nvPr/>
          </p:nvSpPr>
          <p:spPr bwMode="auto">
            <a:xfrm flipH="1">
              <a:off x="1662" y="1242"/>
              <a:ext cx="17" cy="17"/>
            </a:xfrm>
            <a:prstGeom prst="line">
              <a:avLst/>
            </a:prstGeom>
            <a:noFill/>
            <a:ln w="3175">
              <a:solidFill>
                <a:schemeClr val="tx1"/>
              </a:solidFill>
              <a:round/>
              <a:headEnd/>
              <a:tailEnd/>
            </a:ln>
            <a:effectLst/>
          </p:spPr>
          <p:txBody>
            <a:bodyPr wrap="none" anchor="ctr"/>
            <a:lstStyle/>
            <a:p>
              <a:endParaRPr lang="en-US"/>
            </a:p>
          </p:txBody>
        </p:sp>
        <p:sp>
          <p:nvSpPr>
            <p:cNvPr id="279867" name="Line 315"/>
            <p:cNvSpPr>
              <a:spLocks noChangeShapeType="1"/>
            </p:cNvSpPr>
            <p:nvPr/>
          </p:nvSpPr>
          <p:spPr bwMode="auto">
            <a:xfrm flipH="1">
              <a:off x="525" y="879"/>
              <a:ext cx="66" cy="66"/>
            </a:xfrm>
            <a:prstGeom prst="line">
              <a:avLst/>
            </a:prstGeom>
            <a:noFill/>
            <a:ln w="3175">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2520165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9" name="Oval 69"/>
          <p:cNvSpPr>
            <a:spLocks noChangeArrowheads="1"/>
          </p:cNvSpPr>
          <p:nvPr/>
        </p:nvSpPr>
        <p:spPr bwMode="auto">
          <a:xfrm>
            <a:off x="1676400" y="3389313"/>
            <a:ext cx="1870075" cy="1870075"/>
          </a:xfrm>
          <a:prstGeom prst="ellipse">
            <a:avLst/>
          </a:prstGeom>
          <a:noFill/>
          <a:ln w="19050">
            <a:solidFill>
              <a:schemeClr val="tx1"/>
            </a:solidFill>
            <a:round/>
            <a:headEnd/>
            <a:tailEnd/>
          </a:ln>
          <a:effectLst/>
        </p:spPr>
        <p:txBody>
          <a:bodyPr wrap="none" anchor="ctr"/>
          <a:lstStyle/>
          <a:p>
            <a:endParaRPr lang="en-US"/>
          </a:p>
        </p:txBody>
      </p:sp>
      <p:sp>
        <p:nvSpPr>
          <p:cNvPr id="276550" name="Oval 70"/>
          <p:cNvSpPr>
            <a:spLocks noChangeArrowheads="1"/>
          </p:cNvSpPr>
          <p:nvPr/>
        </p:nvSpPr>
        <p:spPr bwMode="auto">
          <a:xfrm>
            <a:off x="1908175" y="3643313"/>
            <a:ext cx="1400175" cy="1400175"/>
          </a:xfrm>
          <a:prstGeom prst="ellipse">
            <a:avLst/>
          </a:prstGeom>
          <a:noFill/>
          <a:ln w="19050">
            <a:solidFill>
              <a:schemeClr val="tx1"/>
            </a:solidFill>
            <a:round/>
            <a:headEnd/>
            <a:tailEnd/>
          </a:ln>
          <a:effectLst/>
        </p:spPr>
        <p:txBody>
          <a:bodyPr wrap="none" anchor="ctr"/>
          <a:lstStyle/>
          <a:p>
            <a:endParaRPr lang="en-US"/>
          </a:p>
        </p:txBody>
      </p:sp>
      <p:sp>
        <p:nvSpPr>
          <p:cNvPr id="276551" name="Oval 71"/>
          <p:cNvSpPr>
            <a:spLocks noChangeArrowheads="1"/>
          </p:cNvSpPr>
          <p:nvPr/>
        </p:nvSpPr>
        <p:spPr bwMode="auto">
          <a:xfrm>
            <a:off x="1033463" y="2755900"/>
            <a:ext cx="3140075" cy="3140075"/>
          </a:xfrm>
          <a:prstGeom prst="ellipse">
            <a:avLst/>
          </a:prstGeom>
          <a:noFill/>
          <a:ln w="19050">
            <a:solidFill>
              <a:schemeClr val="tx1"/>
            </a:solidFill>
            <a:round/>
            <a:headEnd/>
            <a:tailEnd/>
          </a:ln>
          <a:effectLst/>
        </p:spPr>
        <p:txBody>
          <a:bodyPr wrap="none" anchor="ctr"/>
          <a:lstStyle/>
          <a:p>
            <a:endParaRPr lang="en-US"/>
          </a:p>
        </p:txBody>
      </p:sp>
      <p:sp>
        <p:nvSpPr>
          <p:cNvPr id="276552" name="Oval 72"/>
          <p:cNvSpPr>
            <a:spLocks noChangeArrowheads="1"/>
          </p:cNvSpPr>
          <p:nvPr/>
        </p:nvSpPr>
        <p:spPr bwMode="auto">
          <a:xfrm>
            <a:off x="2170113" y="3887788"/>
            <a:ext cx="901700" cy="901700"/>
          </a:xfrm>
          <a:prstGeom prst="ellipse">
            <a:avLst/>
          </a:prstGeom>
          <a:noFill/>
          <a:ln w="6350">
            <a:solidFill>
              <a:schemeClr val="tx1"/>
            </a:solidFill>
            <a:prstDash val="lgDash"/>
            <a:round/>
            <a:headEnd/>
            <a:tailEnd/>
          </a:ln>
          <a:effectLst/>
        </p:spPr>
        <p:txBody>
          <a:bodyPr wrap="none" anchor="ctr"/>
          <a:lstStyle/>
          <a:p>
            <a:endParaRPr lang="en-US"/>
          </a:p>
        </p:txBody>
      </p:sp>
      <p:sp>
        <p:nvSpPr>
          <p:cNvPr id="276553" name="Oval 73"/>
          <p:cNvSpPr>
            <a:spLocks noChangeArrowheads="1"/>
          </p:cNvSpPr>
          <p:nvPr/>
        </p:nvSpPr>
        <p:spPr bwMode="auto">
          <a:xfrm>
            <a:off x="2263775" y="3981450"/>
            <a:ext cx="712788" cy="712788"/>
          </a:xfrm>
          <a:prstGeom prst="ellipse">
            <a:avLst/>
          </a:prstGeom>
          <a:noFill/>
          <a:ln w="19050">
            <a:solidFill>
              <a:schemeClr val="tx1"/>
            </a:solidFill>
            <a:round/>
            <a:headEnd/>
            <a:tailEnd/>
          </a:ln>
          <a:effectLst/>
        </p:spPr>
        <p:txBody>
          <a:bodyPr wrap="none" anchor="ctr"/>
          <a:lstStyle/>
          <a:p>
            <a:endParaRPr lang="en-US"/>
          </a:p>
        </p:txBody>
      </p:sp>
      <p:sp>
        <p:nvSpPr>
          <p:cNvPr id="276554" name="Oval 74"/>
          <p:cNvSpPr>
            <a:spLocks noChangeArrowheads="1"/>
          </p:cNvSpPr>
          <p:nvPr/>
        </p:nvSpPr>
        <p:spPr bwMode="auto">
          <a:xfrm>
            <a:off x="3754438" y="4187825"/>
            <a:ext cx="327025" cy="327025"/>
          </a:xfrm>
          <a:prstGeom prst="ellipse">
            <a:avLst/>
          </a:prstGeom>
          <a:noFill/>
          <a:ln w="19050">
            <a:solidFill>
              <a:schemeClr val="tx1"/>
            </a:solidFill>
            <a:round/>
            <a:headEnd/>
            <a:tailEnd/>
          </a:ln>
          <a:effectLst/>
        </p:spPr>
        <p:txBody>
          <a:bodyPr wrap="none" anchor="ctr"/>
          <a:lstStyle/>
          <a:p>
            <a:endParaRPr lang="en-US"/>
          </a:p>
        </p:txBody>
      </p:sp>
      <p:sp>
        <p:nvSpPr>
          <p:cNvPr id="276555" name="Oval 75"/>
          <p:cNvSpPr>
            <a:spLocks noChangeArrowheads="1"/>
          </p:cNvSpPr>
          <p:nvPr/>
        </p:nvSpPr>
        <p:spPr bwMode="auto">
          <a:xfrm>
            <a:off x="1147763" y="4192588"/>
            <a:ext cx="327025" cy="327025"/>
          </a:xfrm>
          <a:prstGeom prst="ellipse">
            <a:avLst/>
          </a:prstGeom>
          <a:noFill/>
          <a:ln w="19050">
            <a:solidFill>
              <a:schemeClr val="tx1"/>
            </a:solidFill>
            <a:round/>
            <a:headEnd/>
            <a:tailEnd/>
          </a:ln>
          <a:effectLst/>
        </p:spPr>
        <p:txBody>
          <a:bodyPr wrap="none" anchor="ctr"/>
          <a:lstStyle/>
          <a:p>
            <a:endParaRPr lang="en-US"/>
          </a:p>
        </p:txBody>
      </p:sp>
      <p:sp>
        <p:nvSpPr>
          <p:cNvPr id="276556" name="Line 76"/>
          <p:cNvSpPr>
            <a:spLocks noChangeShapeType="1"/>
          </p:cNvSpPr>
          <p:nvPr/>
        </p:nvSpPr>
        <p:spPr bwMode="auto">
          <a:xfrm>
            <a:off x="669925" y="4346575"/>
            <a:ext cx="1733550" cy="0"/>
          </a:xfrm>
          <a:prstGeom prst="line">
            <a:avLst/>
          </a:prstGeom>
          <a:noFill/>
          <a:ln w="6350">
            <a:solidFill>
              <a:schemeClr val="tx1"/>
            </a:solidFill>
            <a:round/>
            <a:headEnd/>
            <a:tailEnd/>
          </a:ln>
          <a:effectLst/>
        </p:spPr>
        <p:txBody>
          <a:bodyPr wrap="none" anchor="ctr"/>
          <a:lstStyle/>
          <a:p>
            <a:endParaRPr lang="en-US"/>
          </a:p>
        </p:txBody>
      </p:sp>
      <p:sp>
        <p:nvSpPr>
          <p:cNvPr id="276557" name="Line 77"/>
          <p:cNvSpPr>
            <a:spLocks noChangeShapeType="1"/>
          </p:cNvSpPr>
          <p:nvPr/>
        </p:nvSpPr>
        <p:spPr bwMode="auto">
          <a:xfrm>
            <a:off x="2571750" y="4346575"/>
            <a:ext cx="101600" cy="0"/>
          </a:xfrm>
          <a:prstGeom prst="line">
            <a:avLst/>
          </a:prstGeom>
          <a:noFill/>
          <a:ln w="3175">
            <a:solidFill>
              <a:schemeClr val="tx1"/>
            </a:solidFill>
            <a:round/>
            <a:headEnd/>
            <a:tailEnd/>
          </a:ln>
          <a:effectLst/>
        </p:spPr>
        <p:txBody>
          <a:bodyPr wrap="none" anchor="ctr"/>
          <a:lstStyle/>
          <a:p>
            <a:endParaRPr lang="en-US"/>
          </a:p>
        </p:txBody>
      </p:sp>
      <p:sp>
        <p:nvSpPr>
          <p:cNvPr id="276558" name="Line 78"/>
          <p:cNvSpPr>
            <a:spLocks noChangeShapeType="1"/>
          </p:cNvSpPr>
          <p:nvPr/>
        </p:nvSpPr>
        <p:spPr bwMode="auto">
          <a:xfrm>
            <a:off x="2778125" y="4346575"/>
            <a:ext cx="1606550" cy="0"/>
          </a:xfrm>
          <a:prstGeom prst="line">
            <a:avLst/>
          </a:prstGeom>
          <a:noFill/>
          <a:ln w="6350">
            <a:solidFill>
              <a:schemeClr val="tx1"/>
            </a:solidFill>
            <a:round/>
            <a:headEnd/>
            <a:tailEnd/>
          </a:ln>
          <a:effectLst/>
        </p:spPr>
        <p:txBody>
          <a:bodyPr wrap="none" anchor="ctr"/>
          <a:lstStyle/>
          <a:p>
            <a:endParaRPr lang="en-US"/>
          </a:p>
        </p:txBody>
      </p:sp>
      <p:grpSp>
        <p:nvGrpSpPr>
          <p:cNvPr id="276559" name="Group 79"/>
          <p:cNvGrpSpPr>
            <a:grpSpLocks/>
          </p:cNvGrpSpPr>
          <p:nvPr/>
        </p:nvGrpSpPr>
        <p:grpSpPr bwMode="auto">
          <a:xfrm>
            <a:off x="2622550" y="2416175"/>
            <a:ext cx="0" cy="3683000"/>
            <a:chOff x="1652" y="1522"/>
            <a:chExt cx="0" cy="2320"/>
          </a:xfrm>
        </p:grpSpPr>
        <p:sp>
          <p:nvSpPr>
            <p:cNvPr id="276560" name="Line 80"/>
            <p:cNvSpPr>
              <a:spLocks noChangeShapeType="1"/>
            </p:cNvSpPr>
            <p:nvPr/>
          </p:nvSpPr>
          <p:spPr bwMode="auto">
            <a:xfrm>
              <a:off x="1652" y="1522"/>
              <a:ext cx="0" cy="1092"/>
            </a:xfrm>
            <a:prstGeom prst="line">
              <a:avLst/>
            </a:prstGeom>
            <a:noFill/>
            <a:ln w="6350">
              <a:solidFill>
                <a:schemeClr val="tx1"/>
              </a:solidFill>
              <a:round/>
              <a:headEnd/>
              <a:tailEnd/>
            </a:ln>
            <a:effectLst/>
          </p:spPr>
          <p:txBody>
            <a:bodyPr wrap="none" anchor="ctr"/>
            <a:lstStyle/>
            <a:p>
              <a:endParaRPr lang="en-US"/>
            </a:p>
          </p:txBody>
        </p:sp>
        <p:sp>
          <p:nvSpPr>
            <p:cNvPr id="276561" name="Line 81"/>
            <p:cNvSpPr>
              <a:spLocks noChangeShapeType="1"/>
            </p:cNvSpPr>
            <p:nvPr/>
          </p:nvSpPr>
          <p:spPr bwMode="auto">
            <a:xfrm>
              <a:off x="1652" y="2707"/>
              <a:ext cx="0" cy="64"/>
            </a:xfrm>
            <a:prstGeom prst="line">
              <a:avLst/>
            </a:prstGeom>
            <a:noFill/>
            <a:ln w="6350">
              <a:solidFill>
                <a:schemeClr val="tx1"/>
              </a:solidFill>
              <a:round/>
              <a:headEnd/>
              <a:tailEnd/>
            </a:ln>
            <a:effectLst/>
          </p:spPr>
          <p:txBody>
            <a:bodyPr wrap="none" anchor="ctr"/>
            <a:lstStyle/>
            <a:p>
              <a:endParaRPr lang="en-US"/>
            </a:p>
          </p:txBody>
        </p:sp>
        <p:sp>
          <p:nvSpPr>
            <p:cNvPr id="276562" name="Line 82"/>
            <p:cNvSpPr>
              <a:spLocks noChangeShapeType="1"/>
            </p:cNvSpPr>
            <p:nvPr/>
          </p:nvSpPr>
          <p:spPr bwMode="auto">
            <a:xfrm>
              <a:off x="1652" y="2850"/>
              <a:ext cx="0" cy="992"/>
            </a:xfrm>
            <a:prstGeom prst="line">
              <a:avLst/>
            </a:prstGeom>
            <a:noFill/>
            <a:ln w="6350">
              <a:solidFill>
                <a:schemeClr val="tx1"/>
              </a:solidFill>
              <a:round/>
              <a:headEnd/>
              <a:tailEnd/>
            </a:ln>
            <a:effectLst/>
          </p:spPr>
          <p:txBody>
            <a:bodyPr wrap="none" anchor="ctr"/>
            <a:lstStyle/>
            <a:p>
              <a:endParaRPr lang="en-US"/>
            </a:p>
          </p:txBody>
        </p:sp>
      </p:grpSp>
      <p:sp>
        <p:nvSpPr>
          <p:cNvPr id="276563" name="Oval 83"/>
          <p:cNvSpPr>
            <a:spLocks noChangeArrowheads="1"/>
          </p:cNvSpPr>
          <p:nvPr/>
        </p:nvSpPr>
        <p:spPr bwMode="auto">
          <a:xfrm>
            <a:off x="1306513" y="3030538"/>
            <a:ext cx="2616200" cy="2613025"/>
          </a:xfrm>
          <a:prstGeom prst="ellipse">
            <a:avLst/>
          </a:prstGeom>
          <a:noFill/>
          <a:ln w="9525">
            <a:solidFill>
              <a:schemeClr val="tx1"/>
            </a:solidFill>
            <a:prstDash val="lgDashDot"/>
            <a:round/>
            <a:headEnd/>
            <a:tailEnd/>
          </a:ln>
          <a:effectLst/>
        </p:spPr>
        <p:txBody>
          <a:bodyPr wrap="none" anchor="ctr"/>
          <a:lstStyle/>
          <a:p>
            <a:endParaRPr lang="en-US"/>
          </a:p>
        </p:txBody>
      </p:sp>
      <p:sp>
        <p:nvSpPr>
          <p:cNvPr id="276564" name="Line 84"/>
          <p:cNvSpPr>
            <a:spLocks noChangeShapeType="1"/>
          </p:cNvSpPr>
          <p:nvPr/>
        </p:nvSpPr>
        <p:spPr bwMode="auto">
          <a:xfrm>
            <a:off x="2462213" y="2332038"/>
            <a:ext cx="177800" cy="0"/>
          </a:xfrm>
          <a:prstGeom prst="line">
            <a:avLst/>
          </a:prstGeom>
          <a:noFill/>
          <a:ln w="28575">
            <a:solidFill>
              <a:schemeClr val="tx1"/>
            </a:solidFill>
            <a:round/>
            <a:headEnd/>
            <a:tailEnd/>
          </a:ln>
          <a:effectLst/>
        </p:spPr>
        <p:txBody>
          <a:bodyPr wrap="none" anchor="ctr"/>
          <a:lstStyle/>
          <a:p>
            <a:endParaRPr lang="en-US"/>
          </a:p>
        </p:txBody>
      </p:sp>
      <p:sp>
        <p:nvSpPr>
          <p:cNvPr id="276565" name="Line 85"/>
          <p:cNvSpPr>
            <a:spLocks noChangeShapeType="1"/>
          </p:cNvSpPr>
          <p:nvPr/>
        </p:nvSpPr>
        <p:spPr bwMode="auto">
          <a:xfrm>
            <a:off x="2630488" y="2320925"/>
            <a:ext cx="0" cy="206375"/>
          </a:xfrm>
          <a:prstGeom prst="line">
            <a:avLst/>
          </a:prstGeom>
          <a:noFill/>
          <a:ln w="28575">
            <a:solidFill>
              <a:schemeClr val="tx1"/>
            </a:solidFill>
            <a:round/>
            <a:headEnd/>
            <a:tailEnd/>
          </a:ln>
          <a:effectLst/>
        </p:spPr>
        <p:txBody>
          <a:bodyPr wrap="none" anchor="ctr"/>
          <a:lstStyle/>
          <a:p>
            <a:endParaRPr lang="en-US"/>
          </a:p>
        </p:txBody>
      </p:sp>
      <p:sp>
        <p:nvSpPr>
          <p:cNvPr id="276566" name="Line 86"/>
          <p:cNvSpPr>
            <a:spLocks noChangeShapeType="1"/>
          </p:cNvSpPr>
          <p:nvPr/>
        </p:nvSpPr>
        <p:spPr bwMode="auto">
          <a:xfrm>
            <a:off x="2630488" y="4183063"/>
            <a:ext cx="0" cy="187325"/>
          </a:xfrm>
          <a:prstGeom prst="line">
            <a:avLst/>
          </a:prstGeom>
          <a:noFill/>
          <a:ln w="28575">
            <a:solidFill>
              <a:schemeClr val="tx1"/>
            </a:solidFill>
            <a:round/>
            <a:headEnd/>
            <a:tailEnd/>
          </a:ln>
          <a:effectLst/>
        </p:spPr>
        <p:txBody>
          <a:bodyPr wrap="none" anchor="ctr"/>
          <a:lstStyle/>
          <a:p>
            <a:endParaRPr lang="en-US"/>
          </a:p>
        </p:txBody>
      </p:sp>
      <p:sp>
        <p:nvSpPr>
          <p:cNvPr id="276567" name="AutoShape 87"/>
          <p:cNvSpPr>
            <a:spLocks noChangeArrowheads="1"/>
          </p:cNvSpPr>
          <p:nvPr/>
        </p:nvSpPr>
        <p:spPr bwMode="auto">
          <a:xfrm rot="16200000">
            <a:off x="2259012" y="2179638"/>
            <a:ext cx="130175" cy="298450"/>
          </a:xfrm>
          <a:prstGeom prst="triangle">
            <a:avLst>
              <a:gd name="adj" fmla="val 53843"/>
            </a:avLst>
          </a:prstGeom>
          <a:solidFill>
            <a:schemeClr val="tx1"/>
          </a:solidFill>
          <a:ln w="28575">
            <a:solidFill>
              <a:schemeClr val="tx1"/>
            </a:solidFill>
            <a:miter lim="800000"/>
            <a:headEnd/>
            <a:tailEnd/>
          </a:ln>
          <a:effectLst/>
        </p:spPr>
        <p:txBody>
          <a:bodyPr wrap="none" anchor="ctr"/>
          <a:lstStyle/>
          <a:p>
            <a:endParaRPr lang="en-US"/>
          </a:p>
        </p:txBody>
      </p:sp>
      <p:sp>
        <p:nvSpPr>
          <p:cNvPr id="276568" name="Line 88"/>
          <p:cNvSpPr>
            <a:spLocks noChangeShapeType="1"/>
          </p:cNvSpPr>
          <p:nvPr/>
        </p:nvSpPr>
        <p:spPr bwMode="auto">
          <a:xfrm>
            <a:off x="2630488" y="2659063"/>
            <a:ext cx="0" cy="163512"/>
          </a:xfrm>
          <a:prstGeom prst="line">
            <a:avLst/>
          </a:prstGeom>
          <a:noFill/>
          <a:ln w="28575">
            <a:solidFill>
              <a:schemeClr val="tx1"/>
            </a:solidFill>
            <a:round/>
            <a:headEnd/>
            <a:tailEnd/>
          </a:ln>
          <a:effectLst/>
        </p:spPr>
        <p:txBody>
          <a:bodyPr wrap="none" anchor="ctr"/>
          <a:lstStyle/>
          <a:p>
            <a:endParaRPr lang="en-US"/>
          </a:p>
        </p:txBody>
      </p:sp>
      <p:sp>
        <p:nvSpPr>
          <p:cNvPr id="276569" name="Line 89"/>
          <p:cNvSpPr>
            <a:spLocks noChangeShapeType="1"/>
          </p:cNvSpPr>
          <p:nvPr/>
        </p:nvSpPr>
        <p:spPr bwMode="auto">
          <a:xfrm>
            <a:off x="2630488" y="2967038"/>
            <a:ext cx="0" cy="163512"/>
          </a:xfrm>
          <a:prstGeom prst="line">
            <a:avLst/>
          </a:prstGeom>
          <a:noFill/>
          <a:ln w="28575">
            <a:solidFill>
              <a:schemeClr val="tx1"/>
            </a:solidFill>
            <a:round/>
            <a:headEnd/>
            <a:tailEnd/>
          </a:ln>
          <a:effectLst/>
        </p:spPr>
        <p:txBody>
          <a:bodyPr wrap="none" anchor="ctr"/>
          <a:lstStyle/>
          <a:p>
            <a:endParaRPr lang="en-US"/>
          </a:p>
        </p:txBody>
      </p:sp>
      <p:sp>
        <p:nvSpPr>
          <p:cNvPr id="276570" name="Line 90"/>
          <p:cNvSpPr>
            <a:spLocks noChangeShapeType="1"/>
          </p:cNvSpPr>
          <p:nvPr/>
        </p:nvSpPr>
        <p:spPr bwMode="auto">
          <a:xfrm>
            <a:off x="2630488" y="3275013"/>
            <a:ext cx="0" cy="163512"/>
          </a:xfrm>
          <a:prstGeom prst="line">
            <a:avLst/>
          </a:prstGeom>
          <a:noFill/>
          <a:ln w="28575">
            <a:solidFill>
              <a:schemeClr val="tx1"/>
            </a:solidFill>
            <a:round/>
            <a:headEnd/>
            <a:tailEnd/>
          </a:ln>
          <a:effectLst/>
        </p:spPr>
        <p:txBody>
          <a:bodyPr wrap="none" anchor="ctr"/>
          <a:lstStyle/>
          <a:p>
            <a:endParaRPr lang="en-US"/>
          </a:p>
        </p:txBody>
      </p:sp>
      <p:sp>
        <p:nvSpPr>
          <p:cNvPr id="276571" name="Line 91"/>
          <p:cNvSpPr>
            <a:spLocks noChangeShapeType="1"/>
          </p:cNvSpPr>
          <p:nvPr/>
        </p:nvSpPr>
        <p:spPr bwMode="auto">
          <a:xfrm>
            <a:off x="2630488" y="3581400"/>
            <a:ext cx="0" cy="163513"/>
          </a:xfrm>
          <a:prstGeom prst="line">
            <a:avLst/>
          </a:prstGeom>
          <a:noFill/>
          <a:ln w="28575">
            <a:solidFill>
              <a:schemeClr val="tx1"/>
            </a:solidFill>
            <a:round/>
            <a:headEnd/>
            <a:tailEnd/>
          </a:ln>
          <a:effectLst/>
        </p:spPr>
        <p:txBody>
          <a:bodyPr wrap="none" anchor="ctr"/>
          <a:lstStyle/>
          <a:p>
            <a:endParaRPr lang="en-US"/>
          </a:p>
        </p:txBody>
      </p:sp>
      <p:sp>
        <p:nvSpPr>
          <p:cNvPr id="276572" name="Line 92"/>
          <p:cNvSpPr>
            <a:spLocks noChangeShapeType="1"/>
          </p:cNvSpPr>
          <p:nvPr/>
        </p:nvSpPr>
        <p:spPr bwMode="auto">
          <a:xfrm>
            <a:off x="2630488" y="3879850"/>
            <a:ext cx="0" cy="163513"/>
          </a:xfrm>
          <a:prstGeom prst="line">
            <a:avLst/>
          </a:prstGeom>
          <a:noFill/>
          <a:ln w="28575">
            <a:solidFill>
              <a:schemeClr val="tx1"/>
            </a:solidFill>
            <a:round/>
            <a:headEnd/>
            <a:tailEnd/>
          </a:ln>
          <a:effectLst/>
        </p:spPr>
        <p:txBody>
          <a:bodyPr wrap="none" anchor="ctr"/>
          <a:lstStyle/>
          <a:p>
            <a:endParaRPr lang="en-US"/>
          </a:p>
        </p:txBody>
      </p:sp>
      <p:grpSp>
        <p:nvGrpSpPr>
          <p:cNvPr id="276573" name="Group 93"/>
          <p:cNvGrpSpPr>
            <a:grpSpLocks/>
          </p:cNvGrpSpPr>
          <p:nvPr/>
        </p:nvGrpSpPr>
        <p:grpSpPr bwMode="auto">
          <a:xfrm>
            <a:off x="2608263" y="4352925"/>
            <a:ext cx="1941512" cy="0"/>
            <a:chOff x="1639" y="2736"/>
            <a:chExt cx="1223" cy="0"/>
          </a:xfrm>
        </p:grpSpPr>
        <p:sp>
          <p:nvSpPr>
            <p:cNvPr id="276574" name="Line 94"/>
            <p:cNvSpPr>
              <a:spLocks noChangeShapeType="1"/>
            </p:cNvSpPr>
            <p:nvPr/>
          </p:nvSpPr>
          <p:spPr bwMode="auto">
            <a:xfrm>
              <a:off x="1639" y="2736"/>
              <a:ext cx="130" cy="0"/>
            </a:xfrm>
            <a:prstGeom prst="line">
              <a:avLst/>
            </a:prstGeom>
            <a:noFill/>
            <a:ln w="28575">
              <a:solidFill>
                <a:schemeClr val="tx1"/>
              </a:solidFill>
              <a:round/>
              <a:headEnd/>
              <a:tailEnd/>
            </a:ln>
            <a:effectLst/>
          </p:spPr>
          <p:txBody>
            <a:bodyPr wrap="none" anchor="ctr"/>
            <a:lstStyle/>
            <a:p>
              <a:endParaRPr lang="en-US"/>
            </a:p>
          </p:txBody>
        </p:sp>
        <p:sp>
          <p:nvSpPr>
            <p:cNvPr id="276575" name="Line 95"/>
            <p:cNvSpPr>
              <a:spLocks noChangeShapeType="1"/>
            </p:cNvSpPr>
            <p:nvPr/>
          </p:nvSpPr>
          <p:spPr bwMode="auto">
            <a:xfrm>
              <a:off x="2739" y="2736"/>
              <a:ext cx="123" cy="0"/>
            </a:xfrm>
            <a:prstGeom prst="line">
              <a:avLst/>
            </a:prstGeom>
            <a:noFill/>
            <a:ln w="28575">
              <a:solidFill>
                <a:schemeClr val="tx1"/>
              </a:solidFill>
              <a:round/>
              <a:headEnd/>
              <a:tailEnd/>
            </a:ln>
            <a:effectLst/>
          </p:spPr>
          <p:txBody>
            <a:bodyPr wrap="none" anchor="ctr"/>
            <a:lstStyle/>
            <a:p>
              <a:endParaRPr lang="en-US"/>
            </a:p>
          </p:txBody>
        </p:sp>
        <p:sp>
          <p:nvSpPr>
            <p:cNvPr id="276576" name="Line 96"/>
            <p:cNvSpPr>
              <a:spLocks noChangeShapeType="1"/>
            </p:cNvSpPr>
            <p:nvPr/>
          </p:nvSpPr>
          <p:spPr bwMode="auto">
            <a:xfrm>
              <a:off x="1858" y="2736"/>
              <a:ext cx="123" cy="0"/>
            </a:xfrm>
            <a:prstGeom prst="line">
              <a:avLst/>
            </a:prstGeom>
            <a:noFill/>
            <a:ln w="28575">
              <a:solidFill>
                <a:schemeClr val="tx1"/>
              </a:solidFill>
              <a:round/>
              <a:headEnd/>
              <a:tailEnd/>
            </a:ln>
            <a:effectLst/>
          </p:spPr>
          <p:txBody>
            <a:bodyPr wrap="none" anchor="ctr"/>
            <a:lstStyle/>
            <a:p>
              <a:endParaRPr lang="en-US"/>
            </a:p>
          </p:txBody>
        </p:sp>
        <p:sp>
          <p:nvSpPr>
            <p:cNvPr id="276577" name="Line 97"/>
            <p:cNvSpPr>
              <a:spLocks noChangeShapeType="1"/>
            </p:cNvSpPr>
            <p:nvPr/>
          </p:nvSpPr>
          <p:spPr bwMode="auto">
            <a:xfrm>
              <a:off x="2065" y="2736"/>
              <a:ext cx="123" cy="0"/>
            </a:xfrm>
            <a:prstGeom prst="line">
              <a:avLst/>
            </a:prstGeom>
            <a:noFill/>
            <a:ln w="28575">
              <a:solidFill>
                <a:schemeClr val="tx1"/>
              </a:solidFill>
              <a:round/>
              <a:headEnd/>
              <a:tailEnd/>
            </a:ln>
            <a:effectLst/>
          </p:spPr>
          <p:txBody>
            <a:bodyPr wrap="none" anchor="ctr"/>
            <a:lstStyle/>
            <a:p>
              <a:endParaRPr lang="en-US"/>
            </a:p>
          </p:txBody>
        </p:sp>
        <p:sp>
          <p:nvSpPr>
            <p:cNvPr id="276578" name="Line 98"/>
            <p:cNvSpPr>
              <a:spLocks noChangeShapeType="1"/>
            </p:cNvSpPr>
            <p:nvPr/>
          </p:nvSpPr>
          <p:spPr bwMode="auto">
            <a:xfrm>
              <a:off x="2274" y="2736"/>
              <a:ext cx="123" cy="0"/>
            </a:xfrm>
            <a:prstGeom prst="line">
              <a:avLst/>
            </a:prstGeom>
            <a:noFill/>
            <a:ln w="28575">
              <a:solidFill>
                <a:schemeClr val="tx1"/>
              </a:solidFill>
              <a:round/>
              <a:headEnd/>
              <a:tailEnd/>
            </a:ln>
            <a:effectLst/>
          </p:spPr>
          <p:txBody>
            <a:bodyPr wrap="none" anchor="ctr"/>
            <a:lstStyle/>
            <a:p>
              <a:endParaRPr lang="en-US"/>
            </a:p>
          </p:txBody>
        </p:sp>
        <p:sp>
          <p:nvSpPr>
            <p:cNvPr id="276579" name="Line 99"/>
            <p:cNvSpPr>
              <a:spLocks noChangeShapeType="1"/>
            </p:cNvSpPr>
            <p:nvPr/>
          </p:nvSpPr>
          <p:spPr bwMode="auto">
            <a:xfrm>
              <a:off x="2495" y="2736"/>
              <a:ext cx="123" cy="0"/>
            </a:xfrm>
            <a:prstGeom prst="line">
              <a:avLst/>
            </a:prstGeom>
            <a:noFill/>
            <a:ln w="28575">
              <a:solidFill>
                <a:schemeClr val="tx1"/>
              </a:solidFill>
              <a:round/>
              <a:headEnd/>
              <a:tailEnd/>
            </a:ln>
            <a:effectLst/>
          </p:spPr>
          <p:txBody>
            <a:bodyPr wrap="none" anchor="ctr"/>
            <a:lstStyle/>
            <a:p>
              <a:endParaRPr lang="en-US"/>
            </a:p>
          </p:txBody>
        </p:sp>
      </p:grpSp>
      <p:sp>
        <p:nvSpPr>
          <p:cNvPr id="276580" name="Line 100"/>
          <p:cNvSpPr>
            <a:spLocks noChangeShapeType="1"/>
          </p:cNvSpPr>
          <p:nvPr/>
        </p:nvSpPr>
        <p:spPr bwMode="auto">
          <a:xfrm flipV="1">
            <a:off x="5575300" y="3630613"/>
            <a:ext cx="112713" cy="134937"/>
          </a:xfrm>
          <a:prstGeom prst="line">
            <a:avLst/>
          </a:prstGeom>
          <a:noFill/>
          <a:ln w="3175">
            <a:solidFill>
              <a:schemeClr val="tx1"/>
            </a:solidFill>
            <a:round/>
            <a:headEnd/>
            <a:tailEnd/>
          </a:ln>
          <a:effectLst/>
        </p:spPr>
        <p:txBody>
          <a:bodyPr wrap="none" anchor="ctr"/>
          <a:lstStyle/>
          <a:p>
            <a:endParaRPr lang="en-US"/>
          </a:p>
        </p:txBody>
      </p:sp>
      <p:sp>
        <p:nvSpPr>
          <p:cNvPr id="276581" name="Line 101"/>
          <p:cNvSpPr>
            <a:spLocks noChangeShapeType="1"/>
          </p:cNvSpPr>
          <p:nvPr/>
        </p:nvSpPr>
        <p:spPr bwMode="auto">
          <a:xfrm flipV="1">
            <a:off x="5680075" y="3587750"/>
            <a:ext cx="354013" cy="377825"/>
          </a:xfrm>
          <a:prstGeom prst="line">
            <a:avLst/>
          </a:prstGeom>
          <a:noFill/>
          <a:ln w="3175">
            <a:solidFill>
              <a:schemeClr val="tx1"/>
            </a:solidFill>
            <a:round/>
            <a:headEnd/>
            <a:tailEnd/>
          </a:ln>
          <a:effectLst/>
        </p:spPr>
        <p:txBody>
          <a:bodyPr wrap="none" anchor="ctr"/>
          <a:lstStyle/>
          <a:p>
            <a:endParaRPr lang="en-US"/>
          </a:p>
        </p:txBody>
      </p:sp>
      <p:sp>
        <p:nvSpPr>
          <p:cNvPr id="276582" name="Line 102"/>
          <p:cNvSpPr>
            <a:spLocks noChangeShapeType="1"/>
          </p:cNvSpPr>
          <p:nvPr/>
        </p:nvSpPr>
        <p:spPr bwMode="auto">
          <a:xfrm flipV="1">
            <a:off x="5978525" y="3543300"/>
            <a:ext cx="404813" cy="428625"/>
          </a:xfrm>
          <a:prstGeom prst="line">
            <a:avLst/>
          </a:prstGeom>
          <a:noFill/>
          <a:ln w="3175">
            <a:solidFill>
              <a:schemeClr val="tx1"/>
            </a:solidFill>
            <a:round/>
            <a:headEnd/>
            <a:tailEnd/>
          </a:ln>
          <a:effectLst/>
        </p:spPr>
        <p:txBody>
          <a:bodyPr wrap="none" anchor="ctr"/>
          <a:lstStyle/>
          <a:p>
            <a:endParaRPr lang="en-US"/>
          </a:p>
        </p:txBody>
      </p:sp>
      <p:sp>
        <p:nvSpPr>
          <p:cNvPr id="276583" name="Line 103"/>
          <p:cNvSpPr>
            <a:spLocks noChangeShapeType="1"/>
          </p:cNvSpPr>
          <p:nvPr/>
        </p:nvSpPr>
        <p:spPr bwMode="auto">
          <a:xfrm flipV="1">
            <a:off x="6288088" y="3506788"/>
            <a:ext cx="436562" cy="460375"/>
          </a:xfrm>
          <a:prstGeom prst="line">
            <a:avLst/>
          </a:prstGeom>
          <a:noFill/>
          <a:ln w="3175">
            <a:solidFill>
              <a:schemeClr val="tx1"/>
            </a:solidFill>
            <a:round/>
            <a:headEnd/>
            <a:tailEnd/>
          </a:ln>
          <a:effectLst/>
        </p:spPr>
        <p:txBody>
          <a:bodyPr wrap="none" anchor="ctr"/>
          <a:lstStyle/>
          <a:p>
            <a:endParaRPr lang="en-US"/>
          </a:p>
        </p:txBody>
      </p:sp>
      <p:sp>
        <p:nvSpPr>
          <p:cNvPr id="276584" name="Line 104"/>
          <p:cNvSpPr>
            <a:spLocks noChangeShapeType="1"/>
          </p:cNvSpPr>
          <p:nvPr/>
        </p:nvSpPr>
        <p:spPr bwMode="auto">
          <a:xfrm flipV="1">
            <a:off x="6597650" y="3462338"/>
            <a:ext cx="474663" cy="498475"/>
          </a:xfrm>
          <a:prstGeom prst="line">
            <a:avLst/>
          </a:prstGeom>
          <a:noFill/>
          <a:ln w="3175">
            <a:solidFill>
              <a:schemeClr val="tx1"/>
            </a:solidFill>
            <a:round/>
            <a:headEnd/>
            <a:tailEnd/>
          </a:ln>
          <a:effectLst/>
        </p:spPr>
        <p:txBody>
          <a:bodyPr wrap="none" anchor="ctr"/>
          <a:lstStyle/>
          <a:p>
            <a:endParaRPr lang="en-US"/>
          </a:p>
        </p:txBody>
      </p:sp>
      <p:sp>
        <p:nvSpPr>
          <p:cNvPr id="276585" name="Line 105"/>
          <p:cNvSpPr>
            <a:spLocks noChangeShapeType="1"/>
          </p:cNvSpPr>
          <p:nvPr/>
        </p:nvSpPr>
        <p:spPr bwMode="auto">
          <a:xfrm flipV="1">
            <a:off x="6904038" y="3419475"/>
            <a:ext cx="515937" cy="541338"/>
          </a:xfrm>
          <a:prstGeom prst="line">
            <a:avLst/>
          </a:prstGeom>
          <a:noFill/>
          <a:ln w="3175">
            <a:solidFill>
              <a:schemeClr val="tx1"/>
            </a:solidFill>
            <a:round/>
            <a:headEnd/>
            <a:tailEnd/>
          </a:ln>
          <a:effectLst/>
        </p:spPr>
        <p:txBody>
          <a:bodyPr wrap="none" anchor="ctr"/>
          <a:lstStyle/>
          <a:p>
            <a:endParaRPr lang="en-US"/>
          </a:p>
        </p:txBody>
      </p:sp>
      <p:sp>
        <p:nvSpPr>
          <p:cNvPr id="276586" name="Line 106"/>
          <p:cNvSpPr>
            <a:spLocks noChangeShapeType="1"/>
          </p:cNvSpPr>
          <p:nvPr/>
        </p:nvSpPr>
        <p:spPr bwMode="auto">
          <a:xfrm flipV="1">
            <a:off x="7208838" y="3219450"/>
            <a:ext cx="715962" cy="741363"/>
          </a:xfrm>
          <a:prstGeom prst="line">
            <a:avLst/>
          </a:prstGeom>
          <a:noFill/>
          <a:ln w="3175">
            <a:solidFill>
              <a:schemeClr val="tx1"/>
            </a:solidFill>
            <a:round/>
            <a:headEnd/>
            <a:tailEnd/>
          </a:ln>
          <a:effectLst/>
        </p:spPr>
        <p:txBody>
          <a:bodyPr wrap="none" anchor="ctr"/>
          <a:lstStyle/>
          <a:p>
            <a:endParaRPr lang="en-US"/>
          </a:p>
        </p:txBody>
      </p:sp>
      <p:sp>
        <p:nvSpPr>
          <p:cNvPr id="276587" name="Line 107"/>
          <p:cNvSpPr>
            <a:spLocks noChangeShapeType="1"/>
          </p:cNvSpPr>
          <p:nvPr/>
        </p:nvSpPr>
        <p:spPr bwMode="auto">
          <a:xfrm flipV="1">
            <a:off x="7508875" y="3397250"/>
            <a:ext cx="542925" cy="568325"/>
          </a:xfrm>
          <a:prstGeom prst="line">
            <a:avLst/>
          </a:prstGeom>
          <a:noFill/>
          <a:ln w="3175">
            <a:solidFill>
              <a:schemeClr val="tx1"/>
            </a:solidFill>
            <a:round/>
            <a:headEnd/>
            <a:tailEnd/>
          </a:ln>
          <a:effectLst/>
        </p:spPr>
        <p:txBody>
          <a:bodyPr wrap="none" anchor="ctr"/>
          <a:lstStyle/>
          <a:p>
            <a:endParaRPr lang="en-US"/>
          </a:p>
        </p:txBody>
      </p:sp>
      <p:sp>
        <p:nvSpPr>
          <p:cNvPr id="276588" name="Line 108"/>
          <p:cNvSpPr>
            <a:spLocks noChangeShapeType="1"/>
          </p:cNvSpPr>
          <p:nvPr/>
        </p:nvSpPr>
        <p:spPr bwMode="auto">
          <a:xfrm flipV="1">
            <a:off x="7813675" y="3702050"/>
            <a:ext cx="238125" cy="261938"/>
          </a:xfrm>
          <a:prstGeom prst="line">
            <a:avLst/>
          </a:prstGeom>
          <a:noFill/>
          <a:ln w="3175">
            <a:solidFill>
              <a:schemeClr val="tx1"/>
            </a:solidFill>
            <a:round/>
            <a:headEnd/>
            <a:tailEnd/>
          </a:ln>
          <a:effectLst/>
        </p:spPr>
        <p:txBody>
          <a:bodyPr wrap="none" anchor="ctr"/>
          <a:lstStyle/>
          <a:p>
            <a:endParaRPr lang="en-US"/>
          </a:p>
        </p:txBody>
      </p:sp>
      <p:sp>
        <p:nvSpPr>
          <p:cNvPr id="276589" name="Line 109"/>
          <p:cNvSpPr>
            <a:spLocks noChangeShapeType="1"/>
          </p:cNvSpPr>
          <p:nvPr/>
        </p:nvSpPr>
        <p:spPr bwMode="auto">
          <a:xfrm flipV="1">
            <a:off x="7797800" y="2749550"/>
            <a:ext cx="112713" cy="130175"/>
          </a:xfrm>
          <a:prstGeom prst="line">
            <a:avLst/>
          </a:prstGeom>
          <a:noFill/>
          <a:ln w="3175">
            <a:solidFill>
              <a:schemeClr val="tx1"/>
            </a:solidFill>
            <a:round/>
            <a:headEnd/>
            <a:tailEnd/>
          </a:ln>
          <a:effectLst/>
        </p:spPr>
        <p:txBody>
          <a:bodyPr wrap="none" anchor="ctr"/>
          <a:lstStyle/>
          <a:p>
            <a:endParaRPr lang="en-US"/>
          </a:p>
        </p:txBody>
      </p:sp>
      <p:sp>
        <p:nvSpPr>
          <p:cNvPr id="276590" name="Line 110"/>
          <p:cNvSpPr>
            <a:spLocks noChangeShapeType="1"/>
          </p:cNvSpPr>
          <p:nvPr/>
        </p:nvSpPr>
        <p:spPr bwMode="auto">
          <a:xfrm>
            <a:off x="7740650" y="2747963"/>
            <a:ext cx="330200" cy="0"/>
          </a:xfrm>
          <a:prstGeom prst="line">
            <a:avLst/>
          </a:prstGeom>
          <a:noFill/>
          <a:ln w="19050">
            <a:solidFill>
              <a:schemeClr val="tx1"/>
            </a:solidFill>
            <a:round/>
            <a:headEnd/>
            <a:tailEnd/>
          </a:ln>
          <a:effectLst/>
        </p:spPr>
        <p:txBody>
          <a:bodyPr wrap="none" anchor="ctr"/>
          <a:lstStyle/>
          <a:p>
            <a:endParaRPr lang="en-US"/>
          </a:p>
        </p:txBody>
      </p:sp>
      <p:sp>
        <p:nvSpPr>
          <p:cNvPr id="276591" name="Line 111"/>
          <p:cNvSpPr>
            <a:spLocks noChangeShapeType="1"/>
          </p:cNvSpPr>
          <p:nvPr/>
        </p:nvSpPr>
        <p:spPr bwMode="auto">
          <a:xfrm>
            <a:off x="7739063" y="5922963"/>
            <a:ext cx="333375" cy="0"/>
          </a:xfrm>
          <a:prstGeom prst="line">
            <a:avLst/>
          </a:prstGeom>
          <a:noFill/>
          <a:ln w="19050">
            <a:solidFill>
              <a:schemeClr val="tx1"/>
            </a:solidFill>
            <a:round/>
            <a:headEnd/>
            <a:tailEnd/>
          </a:ln>
          <a:effectLst/>
        </p:spPr>
        <p:txBody>
          <a:bodyPr wrap="none" anchor="ctr"/>
          <a:lstStyle/>
          <a:p>
            <a:endParaRPr lang="en-US"/>
          </a:p>
        </p:txBody>
      </p:sp>
      <p:sp>
        <p:nvSpPr>
          <p:cNvPr id="276592" name="Line 112"/>
          <p:cNvSpPr>
            <a:spLocks noChangeShapeType="1"/>
          </p:cNvSpPr>
          <p:nvPr/>
        </p:nvSpPr>
        <p:spPr bwMode="auto">
          <a:xfrm>
            <a:off x="8066088" y="2754313"/>
            <a:ext cx="0" cy="3162300"/>
          </a:xfrm>
          <a:prstGeom prst="line">
            <a:avLst/>
          </a:prstGeom>
          <a:noFill/>
          <a:ln w="19050">
            <a:solidFill>
              <a:schemeClr val="tx1"/>
            </a:solidFill>
            <a:round/>
            <a:headEnd/>
            <a:tailEnd/>
          </a:ln>
          <a:effectLst/>
        </p:spPr>
        <p:txBody>
          <a:bodyPr wrap="none" anchor="ctr"/>
          <a:lstStyle/>
          <a:p>
            <a:endParaRPr lang="en-US"/>
          </a:p>
        </p:txBody>
      </p:sp>
      <p:sp>
        <p:nvSpPr>
          <p:cNvPr id="276593" name="Line 113"/>
          <p:cNvSpPr>
            <a:spLocks noChangeShapeType="1"/>
          </p:cNvSpPr>
          <p:nvPr/>
        </p:nvSpPr>
        <p:spPr bwMode="auto">
          <a:xfrm>
            <a:off x="7748588" y="2754313"/>
            <a:ext cx="0" cy="622300"/>
          </a:xfrm>
          <a:prstGeom prst="line">
            <a:avLst/>
          </a:prstGeom>
          <a:noFill/>
          <a:ln w="19050">
            <a:solidFill>
              <a:schemeClr val="tx1"/>
            </a:solidFill>
            <a:round/>
            <a:headEnd/>
            <a:tailEnd/>
          </a:ln>
          <a:effectLst/>
        </p:spPr>
        <p:txBody>
          <a:bodyPr wrap="none" anchor="ctr"/>
          <a:lstStyle/>
          <a:p>
            <a:endParaRPr lang="en-US"/>
          </a:p>
        </p:txBody>
      </p:sp>
      <p:sp>
        <p:nvSpPr>
          <p:cNvPr id="276594" name="Line 114"/>
          <p:cNvSpPr>
            <a:spLocks noChangeShapeType="1"/>
          </p:cNvSpPr>
          <p:nvPr/>
        </p:nvSpPr>
        <p:spPr bwMode="auto">
          <a:xfrm>
            <a:off x="5570538" y="3640138"/>
            <a:ext cx="0" cy="1411287"/>
          </a:xfrm>
          <a:prstGeom prst="line">
            <a:avLst/>
          </a:prstGeom>
          <a:noFill/>
          <a:ln w="19050">
            <a:solidFill>
              <a:schemeClr val="tx1"/>
            </a:solidFill>
            <a:round/>
            <a:headEnd/>
            <a:tailEnd/>
          </a:ln>
          <a:effectLst/>
        </p:spPr>
        <p:txBody>
          <a:bodyPr wrap="none" anchor="ctr"/>
          <a:lstStyle/>
          <a:p>
            <a:endParaRPr lang="en-US"/>
          </a:p>
        </p:txBody>
      </p:sp>
      <p:sp>
        <p:nvSpPr>
          <p:cNvPr id="276595" name="Line 115"/>
          <p:cNvSpPr>
            <a:spLocks noChangeShapeType="1"/>
          </p:cNvSpPr>
          <p:nvPr/>
        </p:nvSpPr>
        <p:spPr bwMode="auto">
          <a:xfrm flipV="1">
            <a:off x="5576888" y="3376613"/>
            <a:ext cx="2165350" cy="263525"/>
          </a:xfrm>
          <a:prstGeom prst="line">
            <a:avLst/>
          </a:prstGeom>
          <a:noFill/>
          <a:ln w="19050">
            <a:solidFill>
              <a:schemeClr val="tx1"/>
            </a:solidFill>
            <a:round/>
            <a:headEnd/>
            <a:tailEnd/>
          </a:ln>
          <a:effectLst/>
        </p:spPr>
        <p:txBody>
          <a:bodyPr wrap="none" anchor="ctr"/>
          <a:lstStyle/>
          <a:p>
            <a:endParaRPr lang="en-US"/>
          </a:p>
        </p:txBody>
      </p:sp>
      <p:sp>
        <p:nvSpPr>
          <p:cNvPr id="276596" name="Line 116"/>
          <p:cNvSpPr>
            <a:spLocks noChangeShapeType="1"/>
          </p:cNvSpPr>
          <p:nvPr/>
        </p:nvSpPr>
        <p:spPr bwMode="auto">
          <a:xfrm flipV="1">
            <a:off x="5576888" y="3973513"/>
            <a:ext cx="241300" cy="0"/>
          </a:xfrm>
          <a:prstGeom prst="line">
            <a:avLst/>
          </a:prstGeom>
          <a:noFill/>
          <a:ln w="19050">
            <a:solidFill>
              <a:schemeClr val="tx1"/>
            </a:solidFill>
            <a:round/>
            <a:headEnd/>
            <a:tailEnd/>
          </a:ln>
          <a:effectLst/>
        </p:spPr>
        <p:txBody>
          <a:bodyPr wrap="none" anchor="ctr"/>
          <a:lstStyle/>
          <a:p>
            <a:endParaRPr lang="en-US"/>
          </a:p>
        </p:txBody>
      </p:sp>
      <p:sp>
        <p:nvSpPr>
          <p:cNvPr id="276597" name="Line 117"/>
          <p:cNvSpPr>
            <a:spLocks noChangeShapeType="1"/>
          </p:cNvSpPr>
          <p:nvPr/>
        </p:nvSpPr>
        <p:spPr bwMode="auto">
          <a:xfrm>
            <a:off x="5576888" y="4699000"/>
            <a:ext cx="260350" cy="0"/>
          </a:xfrm>
          <a:prstGeom prst="line">
            <a:avLst/>
          </a:prstGeom>
          <a:noFill/>
          <a:ln w="3175">
            <a:solidFill>
              <a:schemeClr val="tx1"/>
            </a:solidFill>
            <a:prstDash val="lgDash"/>
            <a:round/>
            <a:headEnd/>
            <a:tailEnd/>
          </a:ln>
          <a:effectLst/>
        </p:spPr>
        <p:txBody>
          <a:bodyPr wrap="none" anchor="ctr"/>
          <a:lstStyle/>
          <a:p>
            <a:endParaRPr lang="en-US"/>
          </a:p>
        </p:txBody>
      </p:sp>
      <p:sp>
        <p:nvSpPr>
          <p:cNvPr id="276598" name="Line 118"/>
          <p:cNvSpPr>
            <a:spLocks noChangeShapeType="1"/>
          </p:cNvSpPr>
          <p:nvPr/>
        </p:nvSpPr>
        <p:spPr bwMode="auto">
          <a:xfrm>
            <a:off x="5349875" y="4341813"/>
            <a:ext cx="1355725" cy="0"/>
          </a:xfrm>
          <a:prstGeom prst="line">
            <a:avLst/>
          </a:prstGeom>
          <a:noFill/>
          <a:ln w="6350">
            <a:solidFill>
              <a:schemeClr val="tx1"/>
            </a:solidFill>
            <a:round/>
            <a:headEnd/>
            <a:tailEnd/>
          </a:ln>
          <a:effectLst/>
        </p:spPr>
        <p:txBody>
          <a:bodyPr wrap="none" anchor="ctr"/>
          <a:lstStyle/>
          <a:p>
            <a:endParaRPr lang="en-US"/>
          </a:p>
        </p:txBody>
      </p:sp>
      <p:sp>
        <p:nvSpPr>
          <p:cNvPr id="276599" name="Line 119"/>
          <p:cNvSpPr>
            <a:spLocks noChangeShapeType="1"/>
          </p:cNvSpPr>
          <p:nvPr/>
        </p:nvSpPr>
        <p:spPr bwMode="auto">
          <a:xfrm>
            <a:off x="6853238" y="4341813"/>
            <a:ext cx="101600" cy="0"/>
          </a:xfrm>
          <a:prstGeom prst="line">
            <a:avLst/>
          </a:prstGeom>
          <a:noFill/>
          <a:ln w="6350">
            <a:solidFill>
              <a:schemeClr val="tx1"/>
            </a:solidFill>
            <a:round/>
            <a:headEnd/>
            <a:tailEnd/>
          </a:ln>
          <a:effectLst/>
        </p:spPr>
        <p:txBody>
          <a:bodyPr wrap="none" anchor="ctr"/>
          <a:lstStyle/>
          <a:p>
            <a:endParaRPr lang="en-US"/>
          </a:p>
        </p:txBody>
      </p:sp>
      <p:sp>
        <p:nvSpPr>
          <p:cNvPr id="276600" name="Line 120"/>
          <p:cNvSpPr>
            <a:spLocks noChangeShapeType="1"/>
          </p:cNvSpPr>
          <p:nvPr/>
        </p:nvSpPr>
        <p:spPr bwMode="auto">
          <a:xfrm>
            <a:off x="7748588" y="4346575"/>
            <a:ext cx="0" cy="1570038"/>
          </a:xfrm>
          <a:prstGeom prst="line">
            <a:avLst/>
          </a:prstGeom>
          <a:noFill/>
          <a:ln w="19050">
            <a:solidFill>
              <a:schemeClr val="tx1"/>
            </a:solidFill>
            <a:round/>
            <a:headEnd/>
            <a:tailEnd/>
          </a:ln>
          <a:effectLst/>
        </p:spPr>
        <p:txBody>
          <a:bodyPr wrap="none" anchor="ctr"/>
          <a:lstStyle/>
          <a:p>
            <a:endParaRPr lang="en-US"/>
          </a:p>
        </p:txBody>
      </p:sp>
      <p:sp>
        <p:nvSpPr>
          <p:cNvPr id="276601" name="Line 121"/>
          <p:cNvSpPr>
            <a:spLocks noChangeShapeType="1"/>
          </p:cNvSpPr>
          <p:nvPr/>
        </p:nvSpPr>
        <p:spPr bwMode="auto">
          <a:xfrm>
            <a:off x="5576888" y="5045075"/>
            <a:ext cx="2165350" cy="214313"/>
          </a:xfrm>
          <a:prstGeom prst="line">
            <a:avLst/>
          </a:prstGeom>
          <a:noFill/>
          <a:ln w="19050">
            <a:solidFill>
              <a:schemeClr val="tx1"/>
            </a:solidFill>
            <a:round/>
            <a:headEnd/>
            <a:tailEnd/>
          </a:ln>
          <a:effectLst/>
        </p:spPr>
        <p:txBody>
          <a:bodyPr wrap="none" anchor="ctr"/>
          <a:lstStyle/>
          <a:p>
            <a:endParaRPr lang="en-US"/>
          </a:p>
        </p:txBody>
      </p:sp>
      <p:sp>
        <p:nvSpPr>
          <p:cNvPr id="276602" name="Line 122"/>
          <p:cNvSpPr>
            <a:spLocks noChangeShapeType="1"/>
          </p:cNvSpPr>
          <p:nvPr/>
        </p:nvSpPr>
        <p:spPr bwMode="auto">
          <a:xfrm>
            <a:off x="5916613" y="3973513"/>
            <a:ext cx="2143125" cy="0"/>
          </a:xfrm>
          <a:prstGeom prst="line">
            <a:avLst/>
          </a:prstGeom>
          <a:noFill/>
          <a:ln w="19050">
            <a:solidFill>
              <a:schemeClr val="tx1"/>
            </a:solidFill>
            <a:round/>
            <a:headEnd/>
            <a:tailEnd/>
          </a:ln>
          <a:effectLst/>
        </p:spPr>
        <p:txBody>
          <a:bodyPr wrap="none" anchor="ctr"/>
          <a:lstStyle/>
          <a:p>
            <a:endParaRPr lang="en-US"/>
          </a:p>
        </p:txBody>
      </p:sp>
      <p:sp>
        <p:nvSpPr>
          <p:cNvPr id="276603" name="Line 123"/>
          <p:cNvSpPr>
            <a:spLocks noChangeShapeType="1"/>
          </p:cNvSpPr>
          <p:nvPr/>
        </p:nvSpPr>
        <p:spPr bwMode="auto">
          <a:xfrm>
            <a:off x="5916613" y="4699000"/>
            <a:ext cx="2143125" cy="0"/>
          </a:xfrm>
          <a:prstGeom prst="line">
            <a:avLst/>
          </a:prstGeom>
          <a:noFill/>
          <a:ln w="3175">
            <a:solidFill>
              <a:schemeClr val="tx1"/>
            </a:solidFill>
            <a:prstDash val="lgDash"/>
            <a:round/>
            <a:headEnd/>
            <a:tailEnd/>
          </a:ln>
          <a:effectLst/>
        </p:spPr>
        <p:txBody>
          <a:bodyPr wrap="none" anchor="ctr"/>
          <a:lstStyle/>
          <a:p>
            <a:endParaRPr lang="en-US"/>
          </a:p>
        </p:txBody>
      </p:sp>
      <p:sp>
        <p:nvSpPr>
          <p:cNvPr id="276604" name="Line 124"/>
          <p:cNvSpPr>
            <a:spLocks noChangeShapeType="1"/>
          </p:cNvSpPr>
          <p:nvPr/>
        </p:nvSpPr>
        <p:spPr bwMode="auto">
          <a:xfrm>
            <a:off x="7754938" y="2884488"/>
            <a:ext cx="304800" cy="0"/>
          </a:xfrm>
          <a:prstGeom prst="line">
            <a:avLst/>
          </a:prstGeom>
          <a:noFill/>
          <a:ln w="19050">
            <a:solidFill>
              <a:schemeClr val="tx1"/>
            </a:solidFill>
            <a:round/>
            <a:headEnd/>
            <a:tailEnd/>
          </a:ln>
          <a:effectLst/>
        </p:spPr>
        <p:txBody>
          <a:bodyPr wrap="none" anchor="ctr"/>
          <a:lstStyle/>
          <a:p>
            <a:endParaRPr lang="en-US"/>
          </a:p>
        </p:txBody>
      </p:sp>
      <p:sp>
        <p:nvSpPr>
          <p:cNvPr id="276605" name="Line 125"/>
          <p:cNvSpPr>
            <a:spLocks noChangeShapeType="1"/>
          </p:cNvSpPr>
          <p:nvPr/>
        </p:nvSpPr>
        <p:spPr bwMode="auto">
          <a:xfrm>
            <a:off x="7754938" y="3224213"/>
            <a:ext cx="304800" cy="0"/>
          </a:xfrm>
          <a:prstGeom prst="line">
            <a:avLst/>
          </a:prstGeom>
          <a:noFill/>
          <a:ln w="19050">
            <a:solidFill>
              <a:schemeClr val="tx1"/>
            </a:solidFill>
            <a:round/>
            <a:headEnd/>
            <a:tailEnd/>
          </a:ln>
          <a:effectLst/>
        </p:spPr>
        <p:txBody>
          <a:bodyPr wrap="none" anchor="ctr"/>
          <a:lstStyle/>
          <a:p>
            <a:endParaRPr lang="en-US"/>
          </a:p>
        </p:txBody>
      </p:sp>
      <p:grpSp>
        <p:nvGrpSpPr>
          <p:cNvPr id="276606" name="Group 126"/>
          <p:cNvGrpSpPr>
            <a:grpSpLocks/>
          </p:cNvGrpSpPr>
          <p:nvPr/>
        </p:nvGrpSpPr>
        <p:grpSpPr bwMode="auto">
          <a:xfrm>
            <a:off x="7562850" y="3048000"/>
            <a:ext cx="654050" cy="1588"/>
            <a:chOff x="4764" y="1920"/>
            <a:chExt cx="412" cy="1"/>
          </a:xfrm>
        </p:grpSpPr>
        <p:sp>
          <p:nvSpPr>
            <p:cNvPr id="276607" name="Line 127"/>
            <p:cNvSpPr>
              <a:spLocks noChangeShapeType="1"/>
            </p:cNvSpPr>
            <p:nvPr/>
          </p:nvSpPr>
          <p:spPr bwMode="auto">
            <a:xfrm>
              <a:off x="4764" y="1921"/>
              <a:ext cx="158" cy="0"/>
            </a:xfrm>
            <a:prstGeom prst="line">
              <a:avLst/>
            </a:prstGeom>
            <a:noFill/>
            <a:ln w="6350">
              <a:solidFill>
                <a:schemeClr val="tx1"/>
              </a:solidFill>
              <a:round/>
              <a:headEnd/>
              <a:tailEnd/>
            </a:ln>
            <a:effectLst/>
          </p:spPr>
          <p:txBody>
            <a:bodyPr wrap="none" anchor="ctr"/>
            <a:lstStyle/>
            <a:p>
              <a:endParaRPr lang="en-US"/>
            </a:p>
          </p:txBody>
        </p:sp>
        <p:sp>
          <p:nvSpPr>
            <p:cNvPr id="276608" name="Line 128"/>
            <p:cNvSpPr>
              <a:spLocks noChangeShapeType="1"/>
            </p:cNvSpPr>
            <p:nvPr/>
          </p:nvSpPr>
          <p:spPr bwMode="auto">
            <a:xfrm>
              <a:off x="4956" y="1920"/>
              <a:ext cx="32" cy="0"/>
            </a:xfrm>
            <a:prstGeom prst="line">
              <a:avLst/>
            </a:prstGeom>
            <a:noFill/>
            <a:ln w="6350">
              <a:solidFill>
                <a:schemeClr val="tx1"/>
              </a:solidFill>
              <a:round/>
              <a:headEnd/>
              <a:tailEnd/>
            </a:ln>
            <a:effectLst/>
          </p:spPr>
          <p:txBody>
            <a:bodyPr wrap="none" anchor="ctr"/>
            <a:lstStyle/>
            <a:p>
              <a:endParaRPr lang="en-US"/>
            </a:p>
          </p:txBody>
        </p:sp>
        <p:sp>
          <p:nvSpPr>
            <p:cNvPr id="276609" name="Line 129"/>
            <p:cNvSpPr>
              <a:spLocks noChangeShapeType="1"/>
            </p:cNvSpPr>
            <p:nvPr/>
          </p:nvSpPr>
          <p:spPr bwMode="auto">
            <a:xfrm>
              <a:off x="5026" y="1920"/>
              <a:ext cx="150" cy="0"/>
            </a:xfrm>
            <a:prstGeom prst="line">
              <a:avLst/>
            </a:prstGeom>
            <a:noFill/>
            <a:ln w="6350">
              <a:solidFill>
                <a:schemeClr val="tx1"/>
              </a:solidFill>
              <a:round/>
              <a:headEnd/>
              <a:tailEnd/>
            </a:ln>
            <a:effectLst/>
          </p:spPr>
          <p:txBody>
            <a:bodyPr wrap="none" anchor="ctr"/>
            <a:lstStyle/>
            <a:p>
              <a:endParaRPr lang="en-US"/>
            </a:p>
          </p:txBody>
        </p:sp>
      </p:grpSp>
      <p:sp>
        <p:nvSpPr>
          <p:cNvPr id="276610" name="Line 130"/>
          <p:cNvSpPr>
            <a:spLocks noChangeShapeType="1"/>
          </p:cNvSpPr>
          <p:nvPr/>
        </p:nvSpPr>
        <p:spPr bwMode="auto">
          <a:xfrm>
            <a:off x="7750175" y="5440363"/>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6611" name="Line 131"/>
          <p:cNvSpPr>
            <a:spLocks noChangeShapeType="1"/>
          </p:cNvSpPr>
          <p:nvPr/>
        </p:nvSpPr>
        <p:spPr bwMode="auto">
          <a:xfrm>
            <a:off x="7750175" y="5780088"/>
            <a:ext cx="304800" cy="0"/>
          </a:xfrm>
          <a:prstGeom prst="line">
            <a:avLst/>
          </a:prstGeom>
          <a:noFill/>
          <a:ln w="3175">
            <a:solidFill>
              <a:schemeClr val="tx1"/>
            </a:solidFill>
            <a:prstDash val="lgDash"/>
            <a:round/>
            <a:headEnd/>
            <a:tailEnd/>
          </a:ln>
          <a:effectLst/>
        </p:spPr>
        <p:txBody>
          <a:bodyPr wrap="none" anchor="ctr"/>
          <a:lstStyle/>
          <a:p>
            <a:endParaRPr lang="en-US"/>
          </a:p>
        </p:txBody>
      </p:sp>
      <p:grpSp>
        <p:nvGrpSpPr>
          <p:cNvPr id="276612" name="Group 132"/>
          <p:cNvGrpSpPr>
            <a:grpSpLocks/>
          </p:cNvGrpSpPr>
          <p:nvPr/>
        </p:nvGrpSpPr>
        <p:grpSpPr bwMode="auto">
          <a:xfrm>
            <a:off x="7558088" y="5626100"/>
            <a:ext cx="654050" cy="1588"/>
            <a:chOff x="4761" y="3544"/>
            <a:chExt cx="412" cy="1"/>
          </a:xfrm>
        </p:grpSpPr>
        <p:sp>
          <p:nvSpPr>
            <p:cNvPr id="276613" name="Line 133"/>
            <p:cNvSpPr>
              <a:spLocks noChangeShapeType="1"/>
            </p:cNvSpPr>
            <p:nvPr/>
          </p:nvSpPr>
          <p:spPr bwMode="auto">
            <a:xfrm>
              <a:off x="4761" y="3545"/>
              <a:ext cx="158" cy="0"/>
            </a:xfrm>
            <a:prstGeom prst="line">
              <a:avLst/>
            </a:prstGeom>
            <a:noFill/>
            <a:ln w="6350">
              <a:solidFill>
                <a:schemeClr val="tx1"/>
              </a:solidFill>
              <a:round/>
              <a:headEnd/>
              <a:tailEnd/>
            </a:ln>
            <a:effectLst/>
          </p:spPr>
          <p:txBody>
            <a:bodyPr wrap="none" anchor="ctr"/>
            <a:lstStyle/>
            <a:p>
              <a:endParaRPr lang="en-US"/>
            </a:p>
          </p:txBody>
        </p:sp>
        <p:sp>
          <p:nvSpPr>
            <p:cNvPr id="276614" name="Line 134"/>
            <p:cNvSpPr>
              <a:spLocks noChangeShapeType="1"/>
            </p:cNvSpPr>
            <p:nvPr/>
          </p:nvSpPr>
          <p:spPr bwMode="auto">
            <a:xfrm>
              <a:off x="4953" y="3544"/>
              <a:ext cx="32" cy="0"/>
            </a:xfrm>
            <a:prstGeom prst="line">
              <a:avLst/>
            </a:prstGeom>
            <a:noFill/>
            <a:ln w="6350">
              <a:solidFill>
                <a:schemeClr val="tx1"/>
              </a:solidFill>
              <a:round/>
              <a:headEnd/>
              <a:tailEnd/>
            </a:ln>
            <a:effectLst/>
          </p:spPr>
          <p:txBody>
            <a:bodyPr wrap="none" anchor="ctr"/>
            <a:lstStyle/>
            <a:p>
              <a:endParaRPr lang="en-US"/>
            </a:p>
          </p:txBody>
        </p:sp>
        <p:sp>
          <p:nvSpPr>
            <p:cNvPr id="276615" name="Line 135"/>
            <p:cNvSpPr>
              <a:spLocks noChangeShapeType="1"/>
            </p:cNvSpPr>
            <p:nvPr/>
          </p:nvSpPr>
          <p:spPr bwMode="auto">
            <a:xfrm>
              <a:off x="5023" y="3544"/>
              <a:ext cx="150" cy="0"/>
            </a:xfrm>
            <a:prstGeom prst="line">
              <a:avLst/>
            </a:prstGeom>
            <a:noFill/>
            <a:ln w="6350">
              <a:solidFill>
                <a:schemeClr val="tx1"/>
              </a:solidFill>
              <a:round/>
              <a:headEnd/>
              <a:tailEnd/>
            </a:ln>
            <a:effectLst/>
          </p:spPr>
          <p:txBody>
            <a:bodyPr wrap="none" anchor="ctr"/>
            <a:lstStyle/>
            <a:p>
              <a:endParaRPr lang="en-US"/>
            </a:p>
          </p:txBody>
        </p:sp>
      </p:grpSp>
      <p:sp>
        <p:nvSpPr>
          <p:cNvPr id="276616" name="Line 136"/>
          <p:cNvSpPr>
            <a:spLocks noChangeShapeType="1"/>
          </p:cNvSpPr>
          <p:nvPr/>
        </p:nvSpPr>
        <p:spPr bwMode="auto">
          <a:xfrm>
            <a:off x="7080250" y="4341813"/>
            <a:ext cx="1574800" cy="0"/>
          </a:xfrm>
          <a:prstGeom prst="line">
            <a:avLst/>
          </a:prstGeom>
          <a:noFill/>
          <a:ln w="6350">
            <a:solidFill>
              <a:schemeClr val="tx1"/>
            </a:solidFill>
            <a:round/>
            <a:headEnd/>
            <a:tailEnd/>
          </a:ln>
          <a:effectLst/>
        </p:spPr>
        <p:txBody>
          <a:bodyPr wrap="none" anchor="ctr"/>
          <a:lstStyle/>
          <a:p>
            <a:endParaRPr lang="en-US"/>
          </a:p>
        </p:txBody>
      </p:sp>
      <p:sp>
        <p:nvSpPr>
          <p:cNvPr id="276617" name="Line 137"/>
          <p:cNvSpPr>
            <a:spLocks noChangeShapeType="1"/>
          </p:cNvSpPr>
          <p:nvPr/>
        </p:nvSpPr>
        <p:spPr bwMode="auto">
          <a:xfrm>
            <a:off x="7750175" y="4500563"/>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6618" name="Line 138"/>
          <p:cNvSpPr>
            <a:spLocks noChangeShapeType="1"/>
          </p:cNvSpPr>
          <p:nvPr/>
        </p:nvSpPr>
        <p:spPr bwMode="auto">
          <a:xfrm>
            <a:off x="5827713" y="3865563"/>
            <a:ext cx="0" cy="473075"/>
          </a:xfrm>
          <a:prstGeom prst="line">
            <a:avLst/>
          </a:prstGeom>
          <a:noFill/>
          <a:ln w="19050">
            <a:solidFill>
              <a:schemeClr val="tx1"/>
            </a:solidFill>
            <a:round/>
            <a:headEnd/>
            <a:tailEnd/>
          </a:ln>
          <a:effectLst/>
        </p:spPr>
        <p:txBody>
          <a:bodyPr wrap="none" anchor="ctr"/>
          <a:lstStyle/>
          <a:p>
            <a:endParaRPr lang="en-US"/>
          </a:p>
        </p:txBody>
      </p:sp>
      <p:sp>
        <p:nvSpPr>
          <p:cNvPr id="276619" name="Line 139"/>
          <p:cNvSpPr>
            <a:spLocks noChangeShapeType="1"/>
          </p:cNvSpPr>
          <p:nvPr/>
        </p:nvSpPr>
        <p:spPr bwMode="auto">
          <a:xfrm>
            <a:off x="5818188" y="3859213"/>
            <a:ext cx="90487" cy="0"/>
          </a:xfrm>
          <a:prstGeom prst="line">
            <a:avLst/>
          </a:prstGeom>
          <a:noFill/>
          <a:ln w="19050">
            <a:solidFill>
              <a:schemeClr val="tx1"/>
            </a:solidFill>
            <a:round/>
            <a:headEnd/>
            <a:tailEnd/>
          </a:ln>
          <a:effectLst/>
        </p:spPr>
        <p:txBody>
          <a:bodyPr wrap="none" anchor="ctr"/>
          <a:lstStyle/>
          <a:p>
            <a:endParaRPr lang="en-US"/>
          </a:p>
        </p:txBody>
      </p:sp>
      <p:sp>
        <p:nvSpPr>
          <p:cNvPr id="276620" name="Line 140"/>
          <p:cNvSpPr>
            <a:spLocks noChangeShapeType="1"/>
          </p:cNvSpPr>
          <p:nvPr/>
        </p:nvSpPr>
        <p:spPr bwMode="auto">
          <a:xfrm>
            <a:off x="5902325" y="3865563"/>
            <a:ext cx="0" cy="474662"/>
          </a:xfrm>
          <a:prstGeom prst="line">
            <a:avLst/>
          </a:prstGeom>
          <a:noFill/>
          <a:ln w="19050">
            <a:solidFill>
              <a:schemeClr val="tx1"/>
            </a:solidFill>
            <a:round/>
            <a:headEnd/>
            <a:tailEnd/>
          </a:ln>
          <a:effectLst/>
        </p:spPr>
        <p:txBody>
          <a:bodyPr wrap="none" anchor="ctr"/>
          <a:lstStyle/>
          <a:p>
            <a:endParaRPr lang="en-US"/>
          </a:p>
        </p:txBody>
      </p:sp>
      <p:sp>
        <p:nvSpPr>
          <p:cNvPr id="276621" name="Line 141"/>
          <p:cNvSpPr>
            <a:spLocks noChangeShapeType="1"/>
          </p:cNvSpPr>
          <p:nvPr/>
        </p:nvSpPr>
        <p:spPr bwMode="auto">
          <a:xfrm flipH="1">
            <a:off x="5826125" y="4835525"/>
            <a:ext cx="73025" cy="0"/>
          </a:xfrm>
          <a:prstGeom prst="line">
            <a:avLst/>
          </a:prstGeom>
          <a:noFill/>
          <a:ln w="3175">
            <a:solidFill>
              <a:schemeClr val="tx1"/>
            </a:solidFill>
            <a:prstDash val="lgDash"/>
            <a:round/>
            <a:headEnd/>
            <a:tailEnd/>
          </a:ln>
          <a:effectLst/>
        </p:spPr>
        <p:txBody>
          <a:bodyPr wrap="none" anchor="ctr"/>
          <a:lstStyle/>
          <a:p>
            <a:endParaRPr lang="en-US"/>
          </a:p>
        </p:txBody>
      </p:sp>
      <p:sp>
        <p:nvSpPr>
          <p:cNvPr id="276622" name="Line 142"/>
          <p:cNvSpPr>
            <a:spLocks noChangeShapeType="1"/>
          </p:cNvSpPr>
          <p:nvPr/>
        </p:nvSpPr>
        <p:spPr bwMode="auto">
          <a:xfrm>
            <a:off x="5900738" y="4341813"/>
            <a:ext cx="0" cy="487362"/>
          </a:xfrm>
          <a:prstGeom prst="line">
            <a:avLst/>
          </a:prstGeom>
          <a:noFill/>
          <a:ln w="3175">
            <a:solidFill>
              <a:schemeClr val="tx1"/>
            </a:solidFill>
            <a:prstDash val="lgDash"/>
            <a:round/>
            <a:headEnd/>
            <a:tailEnd/>
          </a:ln>
          <a:effectLst/>
        </p:spPr>
        <p:txBody>
          <a:bodyPr wrap="none" anchor="ctr"/>
          <a:lstStyle/>
          <a:p>
            <a:endParaRPr lang="en-US"/>
          </a:p>
        </p:txBody>
      </p:sp>
      <p:sp>
        <p:nvSpPr>
          <p:cNvPr id="276623" name="Line 143"/>
          <p:cNvSpPr>
            <a:spLocks noChangeShapeType="1"/>
          </p:cNvSpPr>
          <p:nvPr/>
        </p:nvSpPr>
        <p:spPr bwMode="auto">
          <a:xfrm>
            <a:off x="5826125" y="4341813"/>
            <a:ext cx="0" cy="488950"/>
          </a:xfrm>
          <a:prstGeom prst="line">
            <a:avLst/>
          </a:prstGeom>
          <a:noFill/>
          <a:ln w="3175">
            <a:solidFill>
              <a:schemeClr val="tx1"/>
            </a:solidFill>
            <a:prstDash val="lgDash"/>
            <a:round/>
            <a:headEnd/>
            <a:tailEnd/>
          </a:ln>
          <a:effectLst/>
        </p:spPr>
        <p:txBody>
          <a:bodyPr wrap="none" anchor="ctr"/>
          <a:lstStyle/>
          <a:p>
            <a:endParaRPr lang="en-US"/>
          </a:p>
        </p:txBody>
      </p:sp>
      <p:sp>
        <p:nvSpPr>
          <p:cNvPr id="276624" name="Oval 144"/>
          <p:cNvSpPr>
            <a:spLocks noChangeArrowheads="1"/>
          </p:cNvSpPr>
          <p:nvPr/>
        </p:nvSpPr>
        <p:spPr bwMode="auto">
          <a:xfrm>
            <a:off x="2457450" y="5478463"/>
            <a:ext cx="342900" cy="327025"/>
          </a:xfrm>
          <a:prstGeom prst="ellipse">
            <a:avLst/>
          </a:prstGeom>
          <a:noFill/>
          <a:ln w="19050">
            <a:solidFill>
              <a:schemeClr val="tx1"/>
            </a:solidFill>
            <a:round/>
            <a:headEnd/>
            <a:tailEnd/>
          </a:ln>
          <a:effectLst/>
        </p:spPr>
        <p:txBody>
          <a:bodyPr wrap="none" anchor="ctr"/>
          <a:lstStyle/>
          <a:p>
            <a:endParaRPr lang="en-US"/>
          </a:p>
        </p:txBody>
      </p:sp>
      <p:sp>
        <p:nvSpPr>
          <p:cNvPr id="276625" name="Oval 145"/>
          <p:cNvSpPr>
            <a:spLocks noChangeArrowheads="1"/>
          </p:cNvSpPr>
          <p:nvPr/>
        </p:nvSpPr>
        <p:spPr bwMode="auto">
          <a:xfrm>
            <a:off x="2447925" y="2867025"/>
            <a:ext cx="342900" cy="327025"/>
          </a:xfrm>
          <a:prstGeom prst="ellipse">
            <a:avLst/>
          </a:prstGeom>
          <a:noFill/>
          <a:ln w="19050">
            <a:solidFill>
              <a:schemeClr val="tx1"/>
            </a:solidFill>
            <a:round/>
            <a:headEnd/>
            <a:tailEnd/>
          </a:ln>
          <a:effectLst/>
        </p:spPr>
        <p:txBody>
          <a:bodyPr wrap="none" anchor="ctr"/>
          <a:lstStyle/>
          <a:p>
            <a:endParaRPr lang="en-US"/>
          </a:p>
        </p:txBody>
      </p:sp>
      <p:sp>
        <p:nvSpPr>
          <p:cNvPr id="276626" name="Rectangle 146"/>
          <p:cNvSpPr>
            <a:spLocks noGrp="1" noChangeArrowheads="1"/>
          </p:cNvSpPr>
          <p:nvPr>
            <p:ph type="title"/>
          </p:nvPr>
        </p:nvSpPr>
        <p:spPr bwMode="auto">
          <a:xfrm>
            <a:off x="609600" y="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Half Sections</a:t>
            </a:r>
          </a:p>
        </p:txBody>
      </p:sp>
      <p:sp>
        <p:nvSpPr>
          <p:cNvPr id="276627" name="Rectangle 147"/>
          <p:cNvSpPr>
            <a:spLocks noGrp="1" noChangeArrowheads="1"/>
          </p:cNvSpPr>
          <p:nvPr>
            <p:ph type="body" idx="1"/>
          </p:nvPr>
        </p:nvSpPr>
        <p:spPr bwMode="auto">
          <a:xfrm>
            <a:off x="533400" y="1143000"/>
            <a:ext cx="8277225" cy="2133600"/>
          </a:xfrm>
          <a:noFill/>
          <a:ln w="12700">
            <a:miter lim="800000"/>
            <a:headEnd/>
            <a:tailEnd/>
          </a:ln>
        </p:spPr>
        <p:txBody>
          <a:bodyPr vert="horz" wrap="square" lIns="90488" tIns="44450" rIns="90488" bIns="44450" numCol="1" anchor="t" anchorCtr="0" compatLnSpc="1">
            <a:prstTxWarp prst="textNoShape">
              <a:avLst/>
            </a:prstTxWarp>
          </a:bodyPr>
          <a:lstStyle/>
          <a:p>
            <a:r>
              <a:rPr lang="en-US" sz="2000"/>
              <a:t>Half section views are the result of cutting planes being positioned on parts in such a manner that only </a:t>
            </a:r>
            <a:r>
              <a:rPr lang="en-US" sz="2000" i="1"/>
              <a:t>half</a:t>
            </a:r>
            <a:r>
              <a:rPr lang="en-US" sz="2000"/>
              <a:t> of the </a:t>
            </a:r>
            <a:r>
              <a:rPr lang="en-US" sz="2000" i="1"/>
              <a:t>resulting</a:t>
            </a:r>
            <a:r>
              <a:rPr lang="en-US" sz="2000"/>
              <a:t> view or projection is shown in section.</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endParaRPr lang="en-US" sz="2000"/>
          </a:p>
          <a:p>
            <a:r>
              <a:rPr lang="en-US" sz="2000"/>
              <a:t>Half sections are generally used on objects of symmetry, individual cylindrical parts, or assemblies of parts. </a:t>
            </a:r>
          </a:p>
        </p:txBody>
      </p:sp>
    </p:spTree>
    <p:extLst>
      <p:ext uri="{BB962C8B-B14F-4D97-AF65-F5344CB8AC3E}">
        <p14:creationId xmlns:p14="http://schemas.microsoft.com/office/powerpoint/2010/main" val="132457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627">
                                            <p:txEl>
                                              <p:pRg st="0" end="0"/>
                                            </p:txEl>
                                          </p:spTgt>
                                        </p:tgtEl>
                                        <p:attrNameLst>
                                          <p:attrName>style.visibility</p:attrName>
                                        </p:attrNameLst>
                                      </p:cBhvr>
                                      <p:to>
                                        <p:strVal val="visible"/>
                                      </p:to>
                                    </p:set>
                                    <p:animEffect transition="in" filter="randombar(horizontal)">
                                      <p:cBhvr>
                                        <p:cTn id="7" dur="500"/>
                                        <p:tgtEl>
                                          <p:spTgt spid="27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6627">
                                            <p:txEl>
                                              <p:pRg st="12" end="12"/>
                                            </p:txEl>
                                          </p:spTgt>
                                        </p:tgtEl>
                                        <p:attrNameLst>
                                          <p:attrName>style.visibility</p:attrName>
                                        </p:attrNameLst>
                                      </p:cBhvr>
                                      <p:to>
                                        <p:strVal val="visible"/>
                                      </p:to>
                                    </p:set>
                                    <p:animEffect transition="in" filter="randombar(horizontal)">
                                      <p:cBhvr>
                                        <p:cTn id="12" dur="500"/>
                                        <p:tgtEl>
                                          <p:spTgt spid="27662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990600" y="0"/>
            <a:ext cx="7153275" cy="1139825"/>
          </a:xfrm>
          <a:noFill/>
          <a:ln w="12700">
            <a:miter lim="800000"/>
            <a:headEnd/>
            <a:tailEnd/>
          </a:ln>
        </p:spPr>
        <p:txBody>
          <a:bodyPr vert="horz" wrap="square" lIns="90342" tIns="44379" rIns="90342" bIns="44379" numCol="1" anchor="ctr" anchorCtr="0" compatLnSpc="1">
            <a:prstTxWarp prst="textNoShape">
              <a:avLst/>
            </a:prstTxWarp>
          </a:bodyPr>
          <a:lstStyle/>
          <a:p>
            <a:r>
              <a:rPr lang="en-US">
                <a:solidFill>
                  <a:schemeClr val="tx2"/>
                </a:solidFill>
              </a:rPr>
              <a:t>Orthographic Views</a:t>
            </a:r>
          </a:p>
        </p:txBody>
      </p:sp>
      <p:grpSp>
        <p:nvGrpSpPr>
          <p:cNvPr id="52227" name="Group 3"/>
          <p:cNvGrpSpPr>
            <a:grpSpLocks/>
          </p:cNvGrpSpPr>
          <p:nvPr/>
        </p:nvGrpSpPr>
        <p:grpSpPr bwMode="auto">
          <a:xfrm>
            <a:off x="2428875" y="1971675"/>
            <a:ext cx="5980113" cy="3960813"/>
            <a:chOff x="1532" y="1244"/>
            <a:chExt cx="3772" cy="2500"/>
          </a:xfrm>
        </p:grpSpPr>
        <p:sp>
          <p:nvSpPr>
            <p:cNvPr id="52228" name="Rectangle 4"/>
            <p:cNvSpPr>
              <a:spLocks noChangeArrowheads="1"/>
            </p:cNvSpPr>
            <p:nvPr/>
          </p:nvSpPr>
          <p:spPr bwMode="auto">
            <a:xfrm>
              <a:off x="1532" y="1244"/>
              <a:ext cx="3772" cy="250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29" name="Rectangle 5"/>
            <p:cNvSpPr>
              <a:spLocks noChangeArrowheads="1"/>
            </p:cNvSpPr>
            <p:nvPr/>
          </p:nvSpPr>
          <p:spPr bwMode="auto">
            <a:xfrm>
              <a:off x="4308" y="3296"/>
              <a:ext cx="996" cy="448"/>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30" name="Rectangle 6"/>
            <p:cNvSpPr>
              <a:spLocks noChangeArrowheads="1"/>
            </p:cNvSpPr>
            <p:nvPr/>
          </p:nvSpPr>
          <p:spPr bwMode="auto">
            <a:xfrm>
              <a:off x="4419" y="3419"/>
              <a:ext cx="774"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Title Block</a:t>
              </a:r>
            </a:p>
          </p:txBody>
        </p:sp>
        <p:grpSp>
          <p:nvGrpSpPr>
            <p:cNvPr id="52231" name="Group 7"/>
            <p:cNvGrpSpPr>
              <a:grpSpLocks/>
            </p:cNvGrpSpPr>
            <p:nvPr/>
          </p:nvGrpSpPr>
          <p:grpSpPr bwMode="auto">
            <a:xfrm>
              <a:off x="1700" y="2084"/>
              <a:ext cx="580" cy="580"/>
              <a:chOff x="1700" y="2084"/>
              <a:chExt cx="580" cy="580"/>
            </a:xfrm>
          </p:grpSpPr>
          <p:sp>
            <p:nvSpPr>
              <p:cNvPr id="52232" name="Rectangle 8"/>
              <p:cNvSpPr>
                <a:spLocks noChangeArrowheads="1"/>
              </p:cNvSpPr>
              <p:nvPr/>
            </p:nvSpPr>
            <p:spPr bwMode="auto">
              <a:xfrm>
                <a:off x="1700" y="2084"/>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33" name="Rectangle 9"/>
              <p:cNvSpPr>
                <a:spLocks noChangeArrowheads="1"/>
              </p:cNvSpPr>
              <p:nvPr/>
            </p:nvSpPr>
            <p:spPr bwMode="auto">
              <a:xfrm>
                <a:off x="1791" y="2323"/>
                <a:ext cx="394"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Rear</a:t>
                </a:r>
              </a:p>
            </p:txBody>
          </p:sp>
        </p:grpSp>
        <p:grpSp>
          <p:nvGrpSpPr>
            <p:cNvPr id="52234" name="Group 10"/>
            <p:cNvGrpSpPr>
              <a:grpSpLocks/>
            </p:cNvGrpSpPr>
            <p:nvPr/>
          </p:nvGrpSpPr>
          <p:grpSpPr bwMode="auto">
            <a:xfrm>
              <a:off x="4484" y="2084"/>
              <a:ext cx="580" cy="580"/>
              <a:chOff x="4484" y="2084"/>
              <a:chExt cx="580" cy="580"/>
            </a:xfrm>
          </p:grpSpPr>
          <p:sp>
            <p:nvSpPr>
              <p:cNvPr id="52235" name="Rectangle 11"/>
              <p:cNvSpPr>
                <a:spLocks noChangeArrowheads="1"/>
              </p:cNvSpPr>
              <p:nvPr/>
            </p:nvSpPr>
            <p:spPr bwMode="auto">
              <a:xfrm>
                <a:off x="4567" y="2323"/>
                <a:ext cx="442"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Right</a:t>
                </a:r>
              </a:p>
            </p:txBody>
          </p:sp>
          <p:sp>
            <p:nvSpPr>
              <p:cNvPr id="52236" name="Rectangle 12"/>
              <p:cNvSpPr>
                <a:spLocks noChangeArrowheads="1"/>
              </p:cNvSpPr>
              <p:nvPr/>
            </p:nvSpPr>
            <p:spPr bwMode="auto">
              <a:xfrm>
                <a:off x="4484" y="2084"/>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grpSp>
        <p:grpSp>
          <p:nvGrpSpPr>
            <p:cNvPr id="52237" name="Group 13"/>
            <p:cNvGrpSpPr>
              <a:grpSpLocks/>
            </p:cNvGrpSpPr>
            <p:nvPr/>
          </p:nvGrpSpPr>
          <p:grpSpPr bwMode="auto">
            <a:xfrm>
              <a:off x="2684" y="2084"/>
              <a:ext cx="580" cy="580"/>
              <a:chOff x="2684" y="2084"/>
              <a:chExt cx="580" cy="580"/>
            </a:xfrm>
          </p:grpSpPr>
          <p:sp>
            <p:nvSpPr>
              <p:cNvPr id="52238" name="Rectangle 14"/>
              <p:cNvSpPr>
                <a:spLocks noChangeArrowheads="1"/>
              </p:cNvSpPr>
              <p:nvPr/>
            </p:nvSpPr>
            <p:spPr bwMode="auto">
              <a:xfrm>
                <a:off x="2684" y="2084"/>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39" name="Rectangle 15"/>
              <p:cNvSpPr>
                <a:spLocks noChangeArrowheads="1"/>
              </p:cNvSpPr>
              <p:nvPr/>
            </p:nvSpPr>
            <p:spPr bwMode="auto">
              <a:xfrm>
                <a:off x="2799" y="2323"/>
                <a:ext cx="362"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Left</a:t>
                </a:r>
              </a:p>
            </p:txBody>
          </p:sp>
        </p:grpSp>
        <p:grpSp>
          <p:nvGrpSpPr>
            <p:cNvPr id="52240" name="Group 16"/>
            <p:cNvGrpSpPr>
              <a:grpSpLocks/>
            </p:cNvGrpSpPr>
            <p:nvPr/>
          </p:nvGrpSpPr>
          <p:grpSpPr bwMode="auto">
            <a:xfrm>
              <a:off x="3608" y="1332"/>
              <a:ext cx="580" cy="2076"/>
              <a:chOff x="3608" y="1332"/>
              <a:chExt cx="580" cy="2076"/>
            </a:xfrm>
          </p:grpSpPr>
          <p:grpSp>
            <p:nvGrpSpPr>
              <p:cNvPr id="52241" name="Group 17"/>
              <p:cNvGrpSpPr>
                <a:grpSpLocks/>
              </p:cNvGrpSpPr>
              <p:nvPr/>
            </p:nvGrpSpPr>
            <p:grpSpPr bwMode="auto">
              <a:xfrm>
                <a:off x="3608" y="2084"/>
                <a:ext cx="580" cy="580"/>
                <a:chOff x="3608" y="2084"/>
                <a:chExt cx="580" cy="580"/>
              </a:xfrm>
            </p:grpSpPr>
            <p:sp>
              <p:nvSpPr>
                <p:cNvPr id="52242" name="Rectangle 18"/>
                <p:cNvSpPr>
                  <a:spLocks noChangeArrowheads="1"/>
                </p:cNvSpPr>
                <p:nvPr/>
              </p:nvSpPr>
              <p:spPr bwMode="auto">
                <a:xfrm>
                  <a:off x="3608" y="2084"/>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43" name="Rectangle 19"/>
                <p:cNvSpPr>
                  <a:spLocks noChangeArrowheads="1"/>
                </p:cNvSpPr>
                <p:nvPr/>
              </p:nvSpPr>
              <p:spPr bwMode="auto">
                <a:xfrm>
                  <a:off x="3699" y="2323"/>
                  <a:ext cx="434"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Front</a:t>
                  </a:r>
                </a:p>
              </p:txBody>
            </p:sp>
          </p:grpSp>
          <p:grpSp>
            <p:nvGrpSpPr>
              <p:cNvPr id="52244" name="Group 20"/>
              <p:cNvGrpSpPr>
                <a:grpSpLocks/>
              </p:cNvGrpSpPr>
              <p:nvPr/>
            </p:nvGrpSpPr>
            <p:grpSpPr bwMode="auto">
              <a:xfrm>
                <a:off x="3608" y="1332"/>
                <a:ext cx="580" cy="580"/>
                <a:chOff x="3608" y="1332"/>
                <a:chExt cx="580" cy="580"/>
              </a:xfrm>
            </p:grpSpPr>
            <p:sp>
              <p:nvSpPr>
                <p:cNvPr id="52245" name="Rectangle 21"/>
                <p:cNvSpPr>
                  <a:spLocks noChangeArrowheads="1"/>
                </p:cNvSpPr>
                <p:nvPr/>
              </p:nvSpPr>
              <p:spPr bwMode="auto">
                <a:xfrm>
                  <a:off x="3608" y="1332"/>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46" name="Rectangle 22"/>
                <p:cNvSpPr>
                  <a:spLocks noChangeArrowheads="1"/>
                </p:cNvSpPr>
                <p:nvPr/>
              </p:nvSpPr>
              <p:spPr bwMode="auto">
                <a:xfrm>
                  <a:off x="3743" y="1551"/>
                  <a:ext cx="354"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Top</a:t>
                  </a:r>
                </a:p>
              </p:txBody>
            </p:sp>
          </p:grpSp>
          <p:grpSp>
            <p:nvGrpSpPr>
              <p:cNvPr id="52247" name="Group 23"/>
              <p:cNvGrpSpPr>
                <a:grpSpLocks/>
              </p:cNvGrpSpPr>
              <p:nvPr/>
            </p:nvGrpSpPr>
            <p:grpSpPr bwMode="auto">
              <a:xfrm>
                <a:off x="3608" y="2828"/>
                <a:ext cx="580" cy="580"/>
                <a:chOff x="3608" y="2828"/>
                <a:chExt cx="580" cy="580"/>
              </a:xfrm>
            </p:grpSpPr>
            <p:sp>
              <p:nvSpPr>
                <p:cNvPr id="52248" name="Rectangle 24"/>
                <p:cNvSpPr>
                  <a:spLocks noChangeArrowheads="1"/>
                </p:cNvSpPr>
                <p:nvPr/>
              </p:nvSpPr>
              <p:spPr bwMode="auto">
                <a:xfrm>
                  <a:off x="3608" y="2828"/>
                  <a:ext cx="580" cy="580"/>
                </a:xfrm>
                <a:prstGeom prst="rect">
                  <a:avLst/>
                </a:prstGeom>
                <a:noFill/>
                <a:ln w="12700">
                  <a:solidFill>
                    <a:schemeClr val="tx1"/>
                  </a:solidFill>
                  <a:miter lim="800000"/>
                  <a:headEnd/>
                  <a:tailEnd/>
                </a:ln>
                <a:effectLst/>
              </p:spPr>
              <p:txBody>
                <a:bodyPr wrap="none" lIns="89478" tIns="43954" rIns="89478" bIns="43954">
                  <a:spAutoFit/>
                </a:bodyPr>
                <a:lstStyle/>
                <a:p>
                  <a:endParaRPr lang="en-US"/>
                </a:p>
              </p:txBody>
            </p:sp>
            <p:sp>
              <p:nvSpPr>
                <p:cNvPr id="52249" name="Rectangle 25"/>
                <p:cNvSpPr>
                  <a:spLocks noChangeArrowheads="1"/>
                </p:cNvSpPr>
                <p:nvPr/>
              </p:nvSpPr>
              <p:spPr bwMode="auto">
                <a:xfrm>
                  <a:off x="3623" y="3063"/>
                  <a:ext cx="554" cy="220"/>
                </a:xfrm>
                <a:prstGeom prst="rect">
                  <a:avLst/>
                </a:prstGeom>
                <a:noFill/>
                <a:ln w="12700">
                  <a:noFill/>
                  <a:miter lim="800000"/>
                  <a:headEnd/>
                  <a:tailEnd/>
                </a:ln>
                <a:effectLst/>
              </p:spPr>
              <p:txBody>
                <a:bodyPr wrap="none" lIns="89478" tIns="43954" rIns="89478" bIns="43954">
                  <a:spAutoFit/>
                </a:bodyPr>
                <a:lstStyle/>
                <a:p>
                  <a:pPr defTabSz="912813">
                    <a:lnSpc>
                      <a:spcPct val="90000"/>
                    </a:lnSpc>
                  </a:pPr>
                  <a:r>
                    <a:rPr lang="en-US" sz="1800" b="0"/>
                    <a:t>Bottom</a:t>
                  </a:r>
                </a:p>
              </p:txBody>
            </p:sp>
          </p:grpSp>
        </p:grpSp>
        <p:sp>
          <p:nvSpPr>
            <p:cNvPr id="52250" name="Rectangle 26"/>
            <p:cNvSpPr>
              <a:spLocks noChangeArrowheads="1"/>
            </p:cNvSpPr>
            <p:nvPr/>
          </p:nvSpPr>
          <p:spPr bwMode="auto">
            <a:xfrm>
              <a:off x="3432" y="1284"/>
              <a:ext cx="1740" cy="1464"/>
            </a:xfrm>
            <a:prstGeom prst="rect">
              <a:avLst/>
            </a:prstGeom>
            <a:noFill/>
            <a:ln w="25400">
              <a:solidFill>
                <a:schemeClr val="tx1"/>
              </a:solidFill>
              <a:miter lim="800000"/>
              <a:headEnd/>
              <a:tailEnd/>
            </a:ln>
            <a:effectLst/>
          </p:spPr>
          <p:txBody>
            <a:bodyPr wrap="none" lIns="89478" tIns="43954" rIns="89478" bIns="43954">
              <a:spAutoFit/>
            </a:bodyPr>
            <a:lstStyle/>
            <a:p>
              <a:endParaRPr lang="en-US"/>
            </a:p>
          </p:txBody>
        </p:sp>
      </p:grpSp>
      <p:grpSp>
        <p:nvGrpSpPr>
          <p:cNvPr id="52251" name="Group 27"/>
          <p:cNvGrpSpPr>
            <a:grpSpLocks/>
          </p:cNvGrpSpPr>
          <p:nvPr/>
        </p:nvGrpSpPr>
        <p:grpSpPr bwMode="auto">
          <a:xfrm>
            <a:off x="652463" y="1717675"/>
            <a:ext cx="1350962" cy="1495425"/>
            <a:chOff x="412" y="1084"/>
            <a:chExt cx="852" cy="944"/>
          </a:xfrm>
        </p:grpSpPr>
        <p:sp>
          <p:nvSpPr>
            <p:cNvPr id="52252" name="Rectangle 28"/>
            <p:cNvSpPr>
              <a:spLocks noChangeArrowheads="1"/>
            </p:cNvSpPr>
            <p:nvPr/>
          </p:nvSpPr>
          <p:spPr bwMode="auto">
            <a:xfrm>
              <a:off x="416" y="1388"/>
              <a:ext cx="616" cy="640"/>
            </a:xfrm>
            <a:prstGeom prst="rect">
              <a:avLst/>
            </a:prstGeom>
            <a:noFill/>
            <a:ln w="12700">
              <a:solidFill>
                <a:schemeClr val="tx1"/>
              </a:solidFill>
              <a:miter lim="800000"/>
              <a:headEnd/>
              <a:tailEnd/>
            </a:ln>
            <a:effectLst/>
          </p:spPr>
          <p:txBody>
            <a:bodyPr wrap="none" anchor="ctr"/>
            <a:lstStyle/>
            <a:p>
              <a:endParaRPr lang="en-US"/>
            </a:p>
          </p:txBody>
        </p:sp>
        <p:sp>
          <p:nvSpPr>
            <p:cNvPr id="52253" name="Line 29"/>
            <p:cNvSpPr>
              <a:spLocks noChangeShapeType="1"/>
            </p:cNvSpPr>
            <p:nvPr/>
          </p:nvSpPr>
          <p:spPr bwMode="auto">
            <a:xfrm flipH="1">
              <a:off x="412" y="1088"/>
              <a:ext cx="228" cy="292"/>
            </a:xfrm>
            <a:prstGeom prst="line">
              <a:avLst/>
            </a:prstGeom>
            <a:noFill/>
            <a:ln w="12700">
              <a:solidFill>
                <a:schemeClr val="tx1"/>
              </a:solidFill>
              <a:round/>
              <a:headEnd/>
              <a:tailEnd/>
            </a:ln>
            <a:effectLst/>
          </p:spPr>
          <p:txBody>
            <a:bodyPr wrap="none" anchor="ctr"/>
            <a:lstStyle/>
            <a:p>
              <a:endParaRPr lang="en-US"/>
            </a:p>
          </p:txBody>
        </p:sp>
        <p:sp>
          <p:nvSpPr>
            <p:cNvPr id="52254" name="Line 30"/>
            <p:cNvSpPr>
              <a:spLocks noChangeShapeType="1"/>
            </p:cNvSpPr>
            <p:nvPr/>
          </p:nvSpPr>
          <p:spPr bwMode="auto">
            <a:xfrm flipH="1">
              <a:off x="1036" y="1736"/>
              <a:ext cx="228" cy="292"/>
            </a:xfrm>
            <a:prstGeom prst="line">
              <a:avLst/>
            </a:prstGeom>
            <a:noFill/>
            <a:ln w="12700">
              <a:solidFill>
                <a:schemeClr val="tx1"/>
              </a:solidFill>
              <a:round/>
              <a:headEnd/>
              <a:tailEnd/>
            </a:ln>
            <a:effectLst/>
          </p:spPr>
          <p:txBody>
            <a:bodyPr wrap="none" anchor="ctr"/>
            <a:lstStyle/>
            <a:p>
              <a:endParaRPr lang="en-US"/>
            </a:p>
          </p:txBody>
        </p:sp>
        <p:sp>
          <p:nvSpPr>
            <p:cNvPr id="52255" name="Line 31"/>
            <p:cNvSpPr>
              <a:spLocks noChangeShapeType="1"/>
            </p:cNvSpPr>
            <p:nvPr/>
          </p:nvSpPr>
          <p:spPr bwMode="auto">
            <a:xfrm flipH="1">
              <a:off x="1032" y="1092"/>
              <a:ext cx="228" cy="292"/>
            </a:xfrm>
            <a:prstGeom prst="line">
              <a:avLst/>
            </a:prstGeom>
            <a:noFill/>
            <a:ln w="12700">
              <a:solidFill>
                <a:schemeClr val="tx1"/>
              </a:solidFill>
              <a:round/>
              <a:headEnd/>
              <a:tailEnd/>
            </a:ln>
            <a:effectLst/>
          </p:spPr>
          <p:txBody>
            <a:bodyPr wrap="none" anchor="ctr"/>
            <a:lstStyle/>
            <a:p>
              <a:endParaRPr lang="en-US"/>
            </a:p>
          </p:txBody>
        </p:sp>
        <p:sp>
          <p:nvSpPr>
            <p:cNvPr id="52256" name="Line 32"/>
            <p:cNvSpPr>
              <a:spLocks noChangeShapeType="1"/>
            </p:cNvSpPr>
            <p:nvPr/>
          </p:nvSpPr>
          <p:spPr bwMode="auto">
            <a:xfrm>
              <a:off x="644" y="1084"/>
              <a:ext cx="608" cy="0"/>
            </a:xfrm>
            <a:prstGeom prst="line">
              <a:avLst/>
            </a:prstGeom>
            <a:noFill/>
            <a:ln w="12700">
              <a:solidFill>
                <a:schemeClr val="tx1"/>
              </a:solidFill>
              <a:round/>
              <a:headEnd/>
              <a:tailEnd/>
            </a:ln>
            <a:effectLst/>
          </p:spPr>
          <p:txBody>
            <a:bodyPr wrap="none" anchor="ctr"/>
            <a:lstStyle/>
            <a:p>
              <a:endParaRPr lang="en-US"/>
            </a:p>
          </p:txBody>
        </p:sp>
        <p:sp>
          <p:nvSpPr>
            <p:cNvPr id="52257" name="Line 33"/>
            <p:cNvSpPr>
              <a:spLocks noChangeShapeType="1"/>
            </p:cNvSpPr>
            <p:nvPr/>
          </p:nvSpPr>
          <p:spPr bwMode="auto">
            <a:xfrm>
              <a:off x="1260" y="1084"/>
              <a:ext cx="0" cy="640"/>
            </a:xfrm>
            <a:prstGeom prst="line">
              <a:avLst/>
            </a:prstGeom>
            <a:noFill/>
            <a:ln w="12700">
              <a:solidFill>
                <a:schemeClr val="tx1"/>
              </a:solidFill>
              <a:round/>
              <a:headEnd/>
              <a:tailEnd/>
            </a:ln>
            <a:effectLst/>
          </p:spPr>
          <p:txBody>
            <a:bodyPr wrap="none" anchor="ctr"/>
            <a:lstStyle/>
            <a:p>
              <a:endParaRPr lang="en-US"/>
            </a:p>
          </p:txBody>
        </p:sp>
        <p:sp>
          <p:nvSpPr>
            <p:cNvPr id="52258" name="Line 34"/>
            <p:cNvSpPr>
              <a:spLocks noChangeShapeType="1"/>
            </p:cNvSpPr>
            <p:nvPr/>
          </p:nvSpPr>
          <p:spPr bwMode="auto">
            <a:xfrm>
              <a:off x="648" y="1088"/>
              <a:ext cx="0" cy="640"/>
            </a:xfrm>
            <a:prstGeom prst="line">
              <a:avLst/>
            </a:prstGeom>
            <a:noFill/>
            <a:ln w="12700">
              <a:solidFill>
                <a:schemeClr val="tx1"/>
              </a:solidFill>
              <a:round/>
              <a:headEnd/>
              <a:tailEnd/>
            </a:ln>
            <a:effectLst/>
          </p:spPr>
          <p:txBody>
            <a:bodyPr wrap="none" anchor="ctr"/>
            <a:lstStyle/>
            <a:p>
              <a:endParaRPr lang="en-US"/>
            </a:p>
          </p:txBody>
        </p:sp>
        <p:sp>
          <p:nvSpPr>
            <p:cNvPr id="52259" name="Line 35"/>
            <p:cNvSpPr>
              <a:spLocks noChangeShapeType="1"/>
            </p:cNvSpPr>
            <p:nvPr/>
          </p:nvSpPr>
          <p:spPr bwMode="auto">
            <a:xfrm flipH="1">
              <a:off x="420" y="1732"/>
              <a:ext cx="228" cy="292"/>
            </a:xfrm>
            <a:prstGeom prst="line">
              <a:avLst/>
            </a:prstGeom>
            <a:noFill/>
            <a:ln w="12700">
              <a:solidFill>
                <a:schemeClr val="tx1"/>
              </a:solidFill>
              <a:round/>
              <a:headEnd/>
              <a:tailEnd/>
            </a:ln>
            <a:effectLst/>
          </p:spPr>
          <p:txBody>
            <a:bodyPr wrap="none" anchor="ctr"/>
            <a:lstStyle/>
            <a:p>
              <a:endParaRPr lang="en-US"/>
            </a:p>
          </p:txBody>
        </p:sp>
        <p:sp>
          <p:nvSpPr>
            <p:cNvPr id="52260" name="Line 36"/>
            <p:cNvSpPr>
              <a:spLocks noChangeShapeType="1"/>
            </p:cNvSpPr>
            <p:nvPr/>
          </p:nvSpPr>
          <p:spPr bwMode="auto">
            <a:xfrm>
              <a:off x="652" y="1732"/>
              <a:ext cx="608" cy="0"/>
            </a:xfrm>
            <a:prstGeom prst="line">
              <a:avLst/>
            </a:prstGeom>
            <a:noFill/>
            <a:ln w="12700">
              <a:solidFill>
                <a:schemeClr val="tx1"/>
              </a:solidFill>
              <a:round/>
              <a:headEnd/>
              <a:tailEnd/>
            </a:ln>
            <a:effectLst/>
          </p:spPr>
          <p:txBody>
            <a:bodyPr wrap="none" anchor="ctr"/>
            <a:lstStyle/>
            <a:p>
              <a:endParaRPr lang="en-US"/>
            </a:p>
          </p:txBody>
        </p:sp>
      </p:grpSp>
      <p:sp>
        <p:nvSpPr>
          <p:cNvPr id="52261" name="Rectangle 37"/>
          <p:cNvSpPr>
            <a:spLocks noChangeArrowheads="1"/>
          </p:cNvSpPr>
          <p:nvPr/>
        </p:nvSpPr>
        <p:spPr bwMode="auto">
          <a:xfrm>
            <a:off x="841375" y="2438400"/>
            <a:ext cx="688975" cy="349250"/>
          </a:xfrm>
          <a:prstGeom prst="rect">
            <a:avLst/>
          </a:prstGeom>
          <a:noFill/>
          <a:ln w="12700">
            <a:noFill/>
            <a:miter lim="800000"/>
            <a:headEnd/>
            <a:tailEnd/>
          </a:ln>
          <a:effectLst/>
        </p:spPr>
        <p:txBody>
          <a:bodyPr wrap="none" lIns="90342" tIns="44379" rIns="90342" bIns="44379">
            <a:spAutoFit/>
          </a:bodyPr>
          <a:lstStyle/>
          <a:p>
            <a:pPr defTabSz="912813">
              <a:lnSpc>
                <a:spcPct val="90000"/>
              </a:lnSpc>
            </a:pPr>
            <a:r>
              <a:rPr lang="en-US" sz="1800" b="0"/>
              <a:t>Front</a:t>
            </a:r>
          </a:p>
        </p:txBody>
      </p:sp>
      <p:sp>
        <p:nvSpPr>
          <p:cNvPr id="52262" name="Rectangle 38"/>
          <p:cNvSpPr>
            <a:spLocks noChangeArrowheads="1"/>
          </p:cNvSpPr>
          <p:nvPr/>
        </p:nvSpPr>
        <p:spPr bwMode="auto">
          <a:xfrm>
            <a:off x="1076325" y="1792288"/>
            <a:ext cx="561975" cy="349250"/>
          </a:xfrm>
          <a:prstGeom prst="rect">
            <a:avLst/>
          </a:prstGeom>
          <a:noFill/>
          <a:ln w="12700">
            <a:noFill/>
            <a:miter lim="800000"/>
            <a:headEnd/>
            <a:tailEnd/>
          </a:ln>
          <a:effectLst/>
        </p:spPr>
        <p:txBody>
          <a:bodyPr wrap="none" lIns="90342" tIns="44379" rIns="90342" bIns="44379">
            <a:spAutoFit/>
          </a:bodyPr>
          <a:lstStyle/>
          <a:p>
            <a:pPr defTabSz="912813">
              <a:lnSpc>
                <a:spcPct val="90000"/>
              </a:lnSpc>
            </a:pPr>
            <a:r>
              <a:rPr lang="en-US" sz="1800" b="0"/>
              <a:t>Top</a:t>
            </a:r>
          </a:p>
        </p:txBody>
      </p:sp>
      <p:sp>
        <p:nvSpPr>
          <p:cNvPr id="52263" name="Rectangle 39"/>
          <p:cNvSpPr>
            <a:spLocks noChangeArrowheads="1"/>
          </p:cNvSpPr>
          <p:nvPr/>
        </p:nvSpPr>
        <p:spPr bwMode="auto">
          <a:xfrm>
            <a:off x="363538" y="2225675"/>
            <a:ext cx="693737" cy="349250"/>
          </a:xfrm>
          <a:prstGeom prst="rect">
            <a:avLst/>
          </a:prstGeom>
          <a:noFill/>
          <a:ln w="12700">
            <a:noFill/>
            <a:miter lim="800000"/>
            <a:headEnd/>
            <a:tailEnd/>
          </a:ln>
          <a:effectLst/>
        </p:spPr>
        <p:txBody>
          <a:bodyPr lIns="90342" tIns="44379" rIns="90342" bIns="44379">
            <a:spAutoFit/>
          </a:bodyPr>
          <a:lstStyle/>
          <a:p>
            <a:pPr defTabSz="912813">
              <a:lnSpc>
                <a:spcPct val="90000"/>
              </a:lnSpc>
            </a:pPr>
            <a:r>
              <a:rPr lang="en-US" sz="1800" b="0"/>
              <a:t>Left</a:t>
            </a:r>
          </a:p>
        </p:txBody>
      </p:sp>
      <p:sp>
        <p:nvSpPr>
          <p:cNvPr id="52264" name="Rectangle 40"/>
          <p:cNvSpPr>
            <a:spLocks noChangeArrowheads="1"/>
          </p:cNvSpPr>
          <p:nvPr/>
        </p:nvSpPr>
        <p:spPr bwMode="auto">
          <a:xfrm>
            <a:off x="1304925" y="1430338"/>
            <a:ext cx="623888" cy="349250"/>
          </a:xfrm>
          <a:prstGeom prst="rect">
            <a:avLst/>
          </a:prstGeom>
          <a:noFill/>
          <a:ln w="12700">
            <a:noFill/>
            <a:miter lim="800000"/>
            <a:headEnd/>
            <a:tailEnd/>
          </a:ln>
          <a:effectLst/>
        </p:spPr>
        <p:txBody>
          <a:bodyPr wrap="none" lIns="90342" tIns="44379" rIns="90342" bIns="44379">
            <a:spAutoFit/>
          </a:bodyPr>
          <a:lstStyle/>
          <a:p>
            <a:pPr defTabSz="912813">
              <a:lnSpc>
                <a:spcPct val="90000"/>
              </a:lnSpc>
            </a:pPr>
            <a:r>
              <a:rPr lang="en-US" sz="1800" b="0"/>
              <a:t>Rear</a:t>
            </a:r>
          </a:p>
        </p:txBody>
      </p:sp>
      <p:sp>
        <p:nvSpPr>
          <p:cNvPr id="52265" name="Rectangle 41"/>
          <p:cNvSpPr>
            <a:spLocks noChangeArrowheads="1"/>
          </p:cNvSpPr>
          <p:nvPr/>
        </p:nvSpPr>
        <p:spPr bwMode="auto">
          <a:xfrm>
            <a:off x="1635125" y="2266950"/>
            <a:ext cx="700088" cy="349250"/>
          </a:xfrm>
          <a:prstGeom prst="rect">
            <a:avLst/>
          </a:prstGeom>
          <a:noFill/>
          <a:ln w="12700">
            <a:noFill/>
            <a:miter lim="800000"/>
            <a:headEnd/>
            <a:tailEnd/>
          </a:ln>
          <a:effectLst/>
        </p:spPr>
        <p:txBody>
          <a:bodyPr wrap="none" lIns="90342" tIns="44379" rIns="90342" bIns="44379">
            <a:spAutoFit/>
          </a:bodyPr>
          <a:lstStyle/>
          <a:p>
            <a:pPr defTabSz="912813">
              <a:lnSpc>
                <a:spcPct val="90000"/>
              </a:lnSpc>
            </a:pPr>
            <a:r>
              <a:rPr lang="en-US" sz="1800" b="0"/>
              <a:t>Right</a:t>
            </a:r>
          </a:p>
        </p:txBody>
      </p:sp>
      <p:sp>
        <p:nvSpPr>
          <p:cNvPr id="52266" name="Rectangle 42"/>
          <p:cNvSpPr>
            <a:spLocks noChangeArrowheads="1"/>
          </p:cNvSpPr>
          <p:nvPr/>
        </p:nvSpPr>
        <p:spPr bwMode="auto">
          <a:xfrm>
            <a:off x="771525" y="3217863"/>
            <a:ext cx="879475" cy="349250"/>
          </a:xfrm>
          <a:prstGeom prst="rect">
            <a:avLst/>
          </a:prstGeom>
          <a:noFill/>
          <a:ln w="12700">
            <a:noFill/>
            <a:miter lim="800000"/>
            <a:headEnd/>
            <a:tailEnd/>
          </a:ln>
          <a:effectLst/>
        </p:spPr>
        <p:txBody>
          <a:bodyPr wrap="none" lIns="90342" tIns="44379" rIns="90342" bIns="44379">
            <a:spAutoFit/>
          </a:bodyPr>
          <a:lstStyle/>
          <a:p>
            <a:pPr defTabSz="912813">
              <a:lnSpc>
                <a:spcPct val="90000"/>
              </a:lnSpc>
            </a:pPr>
            <a:r>
              <a:rPr lang="en-US" sz="1800" b="0"/>
              <a:t>Bottom</a:t>
            </a:r>
          </a:p>
        </p:txBody>
      </p:sp>
      <p:sp>
        <p:nvSpPr>
          <p:cNvPr id="52267" name="Rectangle 43"/>
          <p:cNvSpPr>
            <a:spLocks noChangeArrowheads="1"/>
          </p:cNvSpPr>
          <p:nvPr/>
        </p:nvSpPr>
        <p:spPr bwMode="auto">
          <a:xfrm>
            <a:off x="5765800" y="1058863"/>
            <a:ext cx="2286000" cy="1139825"/>
          </a:xfrm>
          <a:prstGeom prst="rect">
            <a:avLst/>
          </a:prstGeom>
          <a:noFill/>
          <a:ln w="12700">
            <a:noFill/>
            <a:miter lim="800000"/>
            <a:headEnd/>
            <a:tailEnd/>
          </a:ln>
          <a:effectLst/>
        </p:spPr>
        <p:txBody>
          <a:bodyPr lIns="90342" tIns="44379" rIns="90342" bIns="44379" anchor="ctr"/>
          <a:lstStyle/>
          <a:p>
            <a:pPr algn="ctr">
              <a:lnSpc>
                <a:spcPct val="88000"/>
              </a:lnSpc>
            </a:pPr>
            <a:r>
              <a:rPr lang="en-US" sz="1800"/>
              <a:t>Preferred 3 views - form L shape</a:t>
            </a:r>
            <a:endParaRPr lang="en-US" sz="3600">
              <a:solidFill>
                <a:schemeClr val="tx2"/>
              </a:solidFill>
            </a:endParaRPr>
          </a:p>
        </p:txBody>
      </p:sp>
      <p:sp>
        <p:nvSpPr>
          <p:cNvPr id="52292" name="Rectangle 68"/>
          <p:cNvSpPr>
            <a:spLocks noChangeArrowheads="1"/>
          </p:cNvSpPr>
          <p:nvPr/>
        </p:nvSpPr>
        <p:spPr bwMode="auto">
          <a:xfrm>
            <a:off x="2362200" y="1905000"/>
            <a:ext cx="6121400" cy="4056063"/>
          </a:xfrm>
          <a:prstGeom prst="rect">
            <a:avLst/>
          </a:prstGeom>
          <a:noFill/>
          <a:ln w="12700">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Oval 4"/>
          <p:cNvSpPr>
            <a:spLocks noChangeArrowheads="1"/>
          </p:cNvSpPr>
          <p:nvPr/>
        </p:nvSpPr>
        <p:spPr bwMode="auto">
          <a:xfrm>
            <a:off x="1676400" y="3486150"/>
            <a:ext cx="1870075" cy="1870075"/>
          </a:xfrm>
          <a:prstGeom prst="ellipse">
            <a:avLst/>
          </a:prstGeom>
          <a:noFill/>
          <a:ln w="19050">
            <a:solidFill>
              <a:schemeClr val="tx1"/>
            </a:solidFill>
            <a:round/>
            <a:headEnd/>
            <a:tailEnd/>
          </a:ln>
          <a:effectLst/>
        </p:spPr>
        <p:txBody>
          <a:bodyPr wrap="none" anchor="ctr"/>
          <a:lstStyle/>
          <a:p>
            <a:endParaRPr lang="en-US"/>
          </a:p>
        </p:txBody>
      </p:sp>
      <p:sp>
        <p:nvSpPr>
          <p:cNvPr id="277509" name="Oval 5"/>
          <p:cNvSpPr>
            <a:spLocks noChangeArrowheads="1"/>
          </p:cNvSpPr>
          <p:nvPr/>
        </p:nvSpPr>
        <p:spPr bwMode="auto">
          <a:xfrm>
            <a:off x="1908175" y="3740150"/>
            <a:ext cx="1400175" cy="1400175"/>
          </a:xfrm>
          <a:prstGeom prst="ellipse">
            <a:avLst/>
          </a:prstGeom>
          <a:noFill/>
          <a:ln w="19050">
            <a:solidFill>
              <a:schemeClr val="tx1"/>
            </a:solidFill>
            <a:round/>
            <a:headEnd/>
            <a:tailEnd/>
          </a:ln>
          <a:effectLst/>
        </p:spPr>
        <p:txBody>
          <a:bodyPr wrap="none" anchor="ctr"/>
          <a:lstStyle/>
          <a:p>
            <a:endParaRPr lang="en-US"/>
          </a:p>
        </p:txBody>
      </p:sp>
      <p:sp>
        <p:nvSpPr>
          <p:cNvPr id="277510" name="Oval 6"/>
          <p:cNvSpPr>
            <a:spLocks noChangeArrowheads="1"/>
          </p:cNvSpPr>
          <p:nvPr/>
        </p:nvSpPr>
        <p:spPr bwMode="auto">
          <a:xfrm>
            <a:off x="1033463" y="2852738"/>
            <a:ext cx="3168650" cy="3140075"/>
          </a:xfrm>
          <a:prstGeom prst="ellipse">
            <a:avLst/>
          </a:prstGeom>
          <a:noFill/>
          <a:ln w="19050">
            <a:solidFill>
              <a:schemeClr val="tx1"/>
            </a:solidFill>
            <a:round/>
            <a:headEnd/>
            <a:tailEnd/>
          </a:ln>
          <a:effectLst/>
        </p:spPr>
        <p:txBody>
          <a:bodyPr wrap="none" anchor="ctr"/>
          <a:lstStyle/>
          <a:p>
            <a:endParaRPr lang="en-US"/>
          </a:p>
        </p:txBody>
      </p:sp>
      <p:sp>
        <p:nvSpPr>
          <p:cNvPr id="277511" name="Oval 7"/>
          <p:cNvSpPr>
            <a:spLocks noChangeArrowheads="1"/>
          </p:cNvSpPr>
          <p:nvPr/>
        </p:nvSpPr>
        <p:spPr bwMode="auto">
          <a:xfrm>
            <a:off x="2170113" y="3984625"/>
            <a:ext cx="901700" cy="901700"/>
          </a:xfrm>
          <a:prstGeom prst="ellipse">
            <a:avLst/>
          </a:prstGeom>
          <a:noFill/>
          <a:ln w="6350">
            <a:solidFill>
              <a:schemeClr val="tx1"/>
            </a:solidFill>
            <a:prstDash val="lgDash"/>
            <a:round/>
            <a:headEnd/>
            <a:tailEnd/>
          </a:ln>
          <a:effectLst/>
        </p:spPr>
        <p:txBody>
          <a:bodyPr wrap="none" anchor="ctr"/>
          <a:lstStyle/>
          <a:p>
            <a:endParaRPr lang="en-US"/>
          </a:p>
        </p:txBody>
      </p:sp>
      <p:sp>
        <p:nvSpPr>
          <p:cNvPr id="277512" name="Oval 8"/>
          <p:cNvSpPr>
            <a:spLocks noChangeArrowheads="1"/>
          </p:cNvSpPr>
          <p:nvPr/>
        </p:nvSpPr>
        <p:spPr bwMode="auto">
          <a:xfrm>
            <a:off x="2263775" y="4078288"/>
            <a:ext cx="712788" cy="712787"/>
          </a:xfrm>
          <a:prstGeom prst="ellipse">
            <a:avLst/>
          </a:prstGeom>
          <a:noFill/>
          <a:ln w="19050">
            <a:solidFill>
              <a:schemeClr val="tx1"/>
            </a:solidFill>
            <a:round/>
            <a:headEnd/>
            <a:tailEnd/>
          </a:ln>
          <a:effectLst/>
        </p:spPr>
        <p:txBody>
          <a:bodyPr wrap="none" anchor="ctr"/>
          <a:lstStyle/>
          <a:p>
            <a:endParaRPr lang="en-US"/>
          </a:p>
        </p:txBody>
      </p:sp>
      <p:sp>
        <p:nvSpPr>
          <p:cNvPr id="277513" name="Oval 9"/>
          <p:cNvSpPr>
            <a:spLocks noChangeArrowheads="1"/>
          </p:cNvSpPr>
          <p:nvPr/>
        </p:nvSpPr>
        <p:spPr bwMode="auto">
          <a:xfrm>
            <a:off x="3754438" y="4284663"/>
            <a:ext cx="327025" cy="327025"/>
          </a:xfrm>
          <a:prstGeom prst="ellipse">
            <a:avLst/>
          </a:prstGeom>
          <a:noFill/>
          <a:ln w="19050">
            <a:solidFill>
              <a:schemeClr val="tx1"/>
            </a:solidFill>
            <a:round/>
            <a:headEnd/>
            <a:tailEnd/>
          </a:ln>
          <a:effectLst/>
        </p:spPr>
        <p:txBody>
          <a:bodyPr wrap="none" anchor="ctr"/>
          <a:lstStyle/>
          <a:p>
            <a:endParaRPr lang="en-US"/>
          </a:p>
        </p:txBody>
      </p:sp>
      <p:sp>
        <p:nvSpPr>
          <p:cNvPr id="277514" name="Oval 10"/>
          <p:cNvSpPr>
            <a:spLocks noChangeArrowheads="1"/>
          </p:cNvSpPr>
          <p:nvPr/>
        </p:nvSpPr>
        <p:spPr bwMode="auto">
          <a:xfrm>
            <a:off x="1147763" y="4289425"/>
            <a:ext cx="327025" cy="327025"/>
          </a:xfrm>
          <a:prstGeom prst="ellipse">
            <a:avLst/>
          </a:prstGeom>
          <a:noFill/>
          <a:ln w="19050">
            <a:solidFill>
              <a:schemeClr val="tx1"/>
            </a:solidFill>
            <a:round/>
            <a:headEnd/>
            <a:tailEnd/>
          </a:ln>
          <a:effectLst/>
        </p:spPr>
        <p:txBody>
          <a:bodyPr wrap="none" anchor="ctr"/>
          <a:lstStyle/>
          <a:p>
            <a:endParaRPr lang="en-US"/>
          </a:p>
        </p:txBody>
      </p:sp>
      <p:sp>
        <p:nvSpPr>
          <p:cNvPr id="277515" name="Oval 11"/>
          <p:cNvSpPr>
            <a:spLocks noChangeArrowheads="1"/>
          </p:cNvSpPr>
          <p:nvPr/>
        </p:nvSpPr>
        <p:spPr bwMode="auto">
          <a:xfrm>
            <a:off x="2457450" y="5575300"/>
            <a:ext cx="342900" cy="327025"/>
          </a:xfrm>
          <a:prstGeom prst="ellipse">
            <a:avLst/>
          </a:prstGeom>
          <a:noFill/>
          <a:ln w="19050">
            <a:solidFill>
              <a:schemeClr val="tx1"/>
            </a:solidFill>
            <a:round/>
            <a:headEnd/>
            <a:tailEnd/>
          </a:ln>
          <a:effectLst/>
        </p:spPr>
        <p:txBody>
          <a:bodyPr wrap="none" anchor="ctr"/>
          <a:lstStyle/>
          <a:p>
            <a:endParaRPr lang="en-US"/>
          </a:p>
        </p:txBody>
      </p:sp>
      <p:sp>
        <p:nvSpPr>
          <p:cNvPr id="277516" name="Line 12"/>
          <p:cNvSpPr>
            <a:spLocks noChangeShapeType="1"/>
          </p:cNvSpPr>
          <p:nvPr/>
        </p:nvSpPr>
        <p:spPr bwMode="auto">
          <a:xfrm>
            <a:off x="669925" y="4443413"/>
            <a:ext cx="1733550" cy="0"/>
          </a:xfrm>
          <a:prstGeom prst="line">
            <a:avLst/>
          </a:prstGeom>
          <a:noFill/>
          <a:ln w="6350">
            <a:solidFill>
              <a:schemeClr val="tx1"/>
            </a:solidFill>
            <a:round/>
            <a:headEnd/>
            <a:tailEnd/>
          </a:ln>
          <a:effectLst/>
        </p:spPr>
        <p:txBody>
          <a:bodyPr wrap="none" anchor="ctr"/>
          <a:lstStyle/>
          <a:p>
            <a:endParaRPr lang="en-US"/>
          </a:p>
        </p:txBody>
      </p:sp>
      <p:sp>
        <p:nvSpPr>
          <p:cNvPr id="277517" name="Line 13"/>
          <p:cNvSpPr>
            <a:spLocks noChangeShapeType="1"/>
          </p:cNvSpPr>
          <p:nvPr/>
        </p:nvSpPr>
        <p:spPr bwMode="auto">
          <a:xfrm>
            <a:off x="2571750" y="4443413"/>
            <a:ext cx="101600" cy="0"/>
          </a:xfrm>
          <a:prstGeom prst="line">
            <a:avLst/>
          </a:prstGeom>
          <a:noFill/>
          <a:ln w="3175">
            <a:solidFill>
              <a:schemeClr val="tx1"/>
            </a:solidFill>
            <a:round/>
            <a:headEnd/>
            <a:tailEnd/>
          </a:ln>
          <a:effectLst/>
        </p:spPr>
        <p:txBody>
          <a:bodyPr wrap="none" anchor="ctr"/>
          <a:lstStyle/>
          <a:p>
            <a:endParaRPr lang="en-US"/>
          </a:p>
        </p:txBody>
      </p:sp>
      <p:sp>
        <p:nvSpPr>
          <p:cNvPr id="277518" name="Line 14"/>
          <p:cNvSpPr>
            <a:spLocks noChangeShapeType="1"/>
          </p:cNvSpPr>
          <p:nvPr/>
        </p:nvSpPr>
        <p:spPr bwMode="auto">
          <a:xfrm>
            <a:off x="2778125" y="4443413"/>
            <a:ext cx="1606550" cy="0"/>
          </a:xfrm>
          <a:prstGeom prst="line">
            <a:avLst/>
          </a:prstGeom>
          <a:noFill/>
          <a:ln w="6350">
            <a:solidFill>
              <a:schemeClr val="tx1"/>
            </a:solidFill>
            <a:round/>
            <a:headEnd/>
            <a:tailEnd/>
          </a:ln>
          <a:effectLst/>
        </p:spPr>
        <p:txBody>
          <a:bodyPr wrap="none" anchor="ctr"/>
          <a:lstStyle/>
          <a:p>
            <a:endParaRPr lang="en-US"/>
          </a:p>
        </p:txBody>
      </p:sp>
      <p:grpSp>
        <p:nvGrpSpPr>
          <p:cNvPr id="277519" name="Group 15"/>
          <p:cNvGrpSpPr>
            <a:grpSpLocks/>
          </p:cNvGrpSpPr>
          <p:nvPr/>
        </p:nvGrpSpPr>
        <p:grpSpPr bwMode="auto">
          <a:xfrm>
            <a:off x="2622550" y="2416175"/>
            <a:ext cx="0" cy="3683000"/>
            <a:chOff x="1652" y="1522"/>
            <a:chExt cx="0" cy="2320"/>
          </a:xfrm>
        </p:grpSpPr>
        <p:sp>
          <p:nvSpPr>
            <p:cNvPr id="277520" name="Line 16"/>
            <p:cNvSpPr>
              <a:spLocks noChangeShapeType="1"/>
            </p:cNvSpPr>
            <p:nvPr/>
          </p:nvSpPr>
          <p:spPr bwMode="auto">
            <a:xfrm>
              <a:off x="1652" y="1522"/>
              <a:ext cx="0" cy="1092"/>
            </a:xfrm>
            <a:prstGeom prst="line">
              <a:avLst/>
            </a:prstGeom>
            <a:noFill/>
            <a:ln w="6350">
              <a:solidFill>
                <a:schemeClr val="tx1"/>
              </a:solidFill>
              <a:round/>
              <a:headEnd/>
              <a:tailEnd/>
            </a:ln>
            <a:effectLst/>
          </p:spPr>
          <p:txBody>
            <a:bodyPr wrap="none" anchor="ctr"/>
            <a:lstStyle/>
            <a:p>
              <a:endParaRPr lang="en-US"/>
            </a:p>
          </p:txBody>
        </p:sp>
        <p:sp>
          <p:nvSpPr>
            <p:cNvPr id="277521" name="Line 17"/>
            <p:cNvSpPr>
              <a:spLocks noChangeShapeType="1"/>
            </p:cNvSpPr>
            <p:nvPr/>
          </p:nvSpPr>
          <p:spPr bwMode="auto">
            <a:xfrm>
              <a:off x="1652" y="2707"/>
              <a:ext cx="0" cy="64"/>
            </a:xfrm>
            <a:prstGeom prst="line">
              <a:avLst/>
            </a:prstGeom>
            <a:noFill/>
            <a:ln w="6350">
              <a:solidFill>
                <a:schemeClr val="tx1"/>
              </a:solidFill>
              <a:round/>
              <a:headEnd/>
              <a:tailEnd/>
            </a:ln>
            <a:effectLst/>
          </p:spPr>
          <p:txBody>
            <a:bodyPr wrap="none" anchor="ctr"/>
            <a:lstStyle/>
            <a:p>
              <a:endParaRPr lang="en-US"/>
            </a:p>
          </p:txBody>
        </p:sp>
        <p:sp>
          <p:nvSpPr>
            <p:cNvPr id="277522" name="Line 18"/>
            <p:cNvSpPr>
              <a:spLocks noChangeShapeType="1"/>
            </p:cNvSpPr>
            <p:nvPr/>
          </p:nvSpPr>
          <p:spPr bwMode="auto">
            <a:xfrm>
              <a:off x="1652" y="2850"/>
              <a:ext cx="0" cy="992"/>
            </a:xfrm>
            <a:prstGeom prst="line">
              <a:avLst/>
            </a:prstGeom>
            <a:noFill/>
            <a:ln w="6350">
              <a:solidFill>
                <a:schemeClr val="tx1"/>
              </a:solidFill>
              <a:round/>
              <a:headEnd/>
              <a:tailEnd/>
            </a:ln>
            <a:effectLst/>
          </p:spPr>
          <p:txBody>
            <a:bodyPr wrap="none" anchor="ctr"/>
            <a:lstStyle/>
            <a:p>
              <a:endParaRPr lang="en-US"/>
            </a:p>
          </p:txBody>
        </p:sp>
      </p:grpSp>
      <p:sp>
        <p:nvSpPr>
          <p:cNvPr id="277523" name="Line 19"/>
          <p:cNvSpPr>
            <a:spLocks noChangeShapeType="1"/>
          </p:cNvSpPr>
          <p:nvPr/>
        </p:nvSpPr>
        <p:spPr bwMode="auto">
          <a:xfrm>
            <a:off x="7754938" y="2844800"/>
            <a:ext cx="304800" cy="0"/>
          </a:xfrm>
          <a:prstGeom prst="line">
            <a:avLst/>
          </a:prstGeom>
          <a:noFill/>
          <a:ln w="19050">
            <a:solidFill>
              <a:schemeClr val="tx1"/>
            </a:solidFill>
            <a:round/>
            <a:headEnd/>
            <a:tailEnd/>
          </a:ln>
          <a:effectLst/>
        </p:spPr>
        <p:txBody>
          <a:bodyPr wrap="none" anchor="ctr"/>
          <a:lstStyle/>
          <a:p>
            <a:endParaRPr lang="en-US"/>
          </a:p>
        </p:txBody>
      </p:sp>
      <p:sp>
        <p:nvSpPr>
          <p:cNvPr id="277524" name="Line 20"/>
          <p:cNvSpPr>
            <a:spLocks noChangeShapeType="1"/>
          </p:cNvSpPr>
          <p:nvPr/>
        </p:nvSpPr>
        <p:spPr bwMode="auto">
          <a:xfrm>
            <a:off x="7754938" y="6019800"/>
            <a:ext cx="304800" cy="0"/>
          </a:xfrm>
          <a:prstGeom prst="line">
            <a:avLst/>
          </a:prstGeom>
          <a:noFill/>
          <a:ln w="19050">
            <a:solidFill>
              <a:schemeClr val="tx1"/>
            </a:solidFill>
            <a:round/>
            <a:headEnd/>
            <a:tailEnd/>
          </a:ln>
          <a:effectLst/>
        </p:spPr>
        <p:txBody>
          <a:bodyPr wrap="none" anchor="ctr"/>
          <a:lstStyle/>
          <a:p>
            <a:endParaRPr lang="en-US"/>
          </a:p>
        </p:txBody>
      </p:sp>
      <p:sp>
        <p:nvSpPr>
          <p:cNvPr id="277525" name="Line 21"/>
          <p:cNvSpPr>
            <a:spLocks noChangeShapeType="1"/>
          </p:cNvSpPr>
          <p:nvPr/>
        </p:nvSpPr>
        <p:spPr bwMode="auto">
          <a:xfrm>
            <a:off x="8066088" y="2851150"/>
            <a:ext cx="0" cy="3162300"/>
          </a:xfrm>
          <a:prstGeom prst="line">
            <a:avLst/>
          </a:prstGeom>
          <a:noFill/>
          <a:ln w="19050">
            <a:solidFill>
              <a:schemeClr val="tx1"/>
            </a:solidFill>
            <a:round/>
            <a:headEnd/>
            <a:tailEnd/>
          </a:ln>
          <a:effectLst/>
        </p:spPr>
        <p:txBody>
          <a:bodyPr wrap="none" anchor="ctr"/>
          <a:lstStyle/>
          <a:p>
            <a:endParaRPr lang="en-US"/>
          </a:p>
        </p:txBody>
      </p:sp>
      <p:sp>
        <p:nvSpPr>
          <p:cNvPr id="277526" name="Line 22"/>
          <p:cNvSpPr>
            <a:spLocks noChangeShapeType="1"/>
          </p:cNvSpPr>
          <p:nvPr/>
        </p:nvSpPr>
        <p:spPr bwMode="auto">
          <a:xfrm>
            <a:off x="7748588" y="2851150"/>
            <a:ext cx="0" cy="622300"/>
          </a:xfrm>
          <a:prstGeom prst="line">
            <a:avLst/>
          </a:prstGeom>
          <a:noFill/>
          <a:ln w="19050">
            <a:solidFill>
              <a:schemeClr val="tx1"/>
            </a:solidFill>
            <a:round/>
            <a:headEnd/>
            <a:tailEnd/>
          </a:ln>
          <a:effectLst/>
        </p:spPr>
        <p:txBody>
          <a:bodyPr wrap="none" anchor="ctr"/>
          <a:lstStyle/>
          <a:p>
            <a:endParaRPr lang="en-US"/>
          </a:p>
        </p:txBody>
      </p:sp>
      <p:sp>
        <p:nvSpPr>
          <p:cNvPr id="277527" name="Line 23"/>
          <p:cNvSpPr>
            <a:spLocks noChangeShapeType="1"/>
          </p:cNvSpPr>
          <p:nvPr/>
        </p:nvSpPr>
        <p:spPr bwMode="auto">
          <a:xfrm>
            <a:off x="5570538" y="3736975"/>
            <a:ext cx="0" cy="1412875"/>
          </a:xfrm>
          <a:prstGeom prst="line">
            <a:avLst/>
          </a:prstGeom>
          <a:noFill/>
          <a:ln w="19050">
            <a:solidFill>
              <a:schemeClr val="tx1"/>
            </a:solidFill>
            <a:round/>
            <a:headEnd/>
            <a:tailEnd/>
          </a:ln>
          <a:effectLst/>
        </p:spPr>
        <p:txBody>
          <a:bodyPr wrap="none" anchor="ctr"/>
          <a:lstStyle/>
          <a:p>
            <a:endParaRPr lang="en-US"/>
          </a:p>
        </p:txBody>
      </p:sp>
      <p:sp>
        <p:nvSpPr>
          <p:cNvPr id="277528" name="Line 24"/>
          <p:cNvSpPr>
            <a:spLocks noChangeShapeType="1"/>
          </p:cNvSpPr>
          <p:nvPr/>
        </p:nvSpPr>
        <p:spPr bwMode="auto">
          <a:xfrm flipV="1">
            <a:off x="5576888" y="3473450"/>
            <a:ext cx="2165350" cy="263525"/>
          </a:xfrm>
          <a:prstGeom prst="line">
            <a:avLst/>
          </a:prstGeom>
          <a:noFill/>
          <a:ln w="19050">
            <a:solidFill>
              <a:schemeClr val="tx1"/>
            </a:solidFill>
            <a:round/>
            <a:headEnd/>
            <a:tailEnd/>
          </a:ln>
          <a:effectLst/>
        </p:spPr>
        <p:txBody>
          <a:bodyPr wrap="none" anchor="ctr"/>
          <a:lstStyle/>
          <a:p>
            <a:endParaRPr lang="en-US"/>
          </a:p>
        </p:txBody>
      </p:sp>
      <p:sp>
        <p:nvSpPr>
          <p:cNvPr id="277529" name="Line 25"/>
          <p:cNvSpPr>
            <a:spLocks noChangeShapeType="1"/>
          </p:cNvSpPr>
          <p:nvPr/>
        </p:nvSpPr>
        <p:spPr bwMode="auto">
          <a:xfrm>
            <a:off x="5576888" y="4070350"/>
            <a:ext cx="231775"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30" name="Line 26"/>
          <p:cNvSpPr>
            <a:spLocks noChangeShapeType="1"/>
          </p:cNvSpPr>
          <p:nvPr/>
        </p:nvSpPr>
        <p:spPr bwMode="auto">
          <a:xfrm>
            <a:off x="5576888" y="4795838"/>
            <a:ext cx="260350"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31" name="Line 27"/>
          <p:cNvSpPr>
            <a:spLocks noChangeShapeType="1"/>
          </p:cNvSpPr>
          <p:nvPr/>
        </p:nvSpPr>
        <p:spPr bwMode="auto">
          <a:xfrm>
            <a:off x="5349875" y="4438650"/>
            <a:ext cx="1355725" cy="0"/>
          </a:xfrm>
          <a:prstGeom prst="line">
            <a:avLst/>
          </a:prstGeom>
          <a:noFill/>
          <a:ln w="3175">
            <a:solidFill>
              <a:schemeClr val="tx1"/>
            </a:solidFill>
            <a:round/>
            <a:headEnd/>
            <a:tailEnd/>
          </a:ln>
          <a:effectLst/>
        </p:spPr>
        <p:txBody>
          <a:bodyPr wrap="none" anchor="ctr"/>
          <a:lstStyle/>
          <a:p>
            <a:endParaRPr lang="en-US"/>
          </a:p>
        </p:txBody>
      </p:sp>
      <p:sp>
        <p:nvSpPr>
          <p:cNvPr id="277532" name="Line 28"/>
          <p:cNvSpPr>
            <a:spLocks noChangeShapeType="1"/>
          </p:cNvSpPr>
          <p:nvPr/>
        </p:nvSpPr>
        <p:spPr bwMode="auto">
          <a:xfrm>
            <a:off x="6853238" y="4438650"/>
            <a:ext cx="101600" cy="0"/>
          </a:xfrm>
          <a:prstGeom prst="line">
            <a:avLst/>
          </a:prstGeom>
          <a:noFill/>
          <a:ln w="3175">
            <a:solidFill>
              <a:schemeClr val="tx1"/>
            </a:solidFill>
            <a:round/>
            <a:headEnd/>
            <a:tailEnd/>
          </a:ln>
          <a:effectLst/>
        </p:spPr>
        <p:txBody>
          <a:bodyPr wrap="none" anchor="ctr"/>
          <a:lstStyle/>
          <a:p>
            <a:endParaRPr lang="en-US"/>
          </a:p>
        </p:txBody>
      </p:sp>
      <p:sp>
        <p:nvSpPr>
          <p:cNvPr id="277533" name="Line 29"/>
          <p:cNvSpPr>
            <a:spLocks noChangeShapeType="1"/>
          </p:cNvSpPr>
          <p:nvPr/>
        </p:nvSpPr>
        <p:spPr bwMode="auto">
          <a:xfrm>
            <a:off x="7080250" y="4438650"/>
            <a:ext cx="1574800" cy="0"/>
          </a:xfrm>
          <a:prstGeom prst="line">
            <a:avLst/>
          </a:prstGeom>
          <a:noFill/>
          <a:ln w="3175">
            <a:solidFill>
              <a:schemeClr val="tx1"/>
            </a:solidFill>
            <a:round/>
            <a:headEnd/>
            <a:tailEnd/>
          </a:ln>
          <a:effectLst/>
        </p:spPr>
        <p:txBody>
          <a:bodyPr wrap="none" anchor="ctr"/>
          <a:lstStyle/>
          <a:p>
            <a:endParaRPr lang="en-US"/>
          </a:p>
        </p:txBody>
      </p:sp>
      <p:sp>
        <p:nvSpPr>
          <p:cNvPr id="277534" name="Line 30"/>
          <p:cNvSpPr>
            <a:spLocks noChangeShapeType="1"/>
          </p:cNvSpPr>
          <p:nvPr/>
        </p:nvSpPr>
        <p:spPr bwMode="auto">
          <a:xfrm>
            <a:off x="7748588" y="3481388"/>
            <a:ext cx="0" cy="2532062"/>
          </a:xfrm>
          <a:prstGeom prst="line">
            <a:avLst/>
          </a:prstGeom>
          <a:noFill/>
          <a:ln w="19050">
            <a:solidFill>
              <a:schemeClr val="tx1"/>
            </a:solidFill>
            <a:round/>
            <a:headEnd/>
            <a:tailEnd/>
          </a:ln>
          <a:effectLst/>
        </p:spPr>
        <p:txBody>
          <a:bodyPr wrap="none" anchor="ctr"/>
          <a:lstStyle/>
          <a:p>
            <a:endParaRPr lang="en-US"/>
          </a:p>
        </p:txBody>
      </p:sp>
      <p:sp>
        <p:nvSpPr>
          <p:cNvPr id="277535" name="Line 31"/>
          <p:cNvSpPr>
            <a:spLocks noChangeShapeType="1"/>
          </p:cNvSpPr>
          <p:nvPr/>
        </p:nvSpPr>
        <p:spPr bwMode="auto">
          <a:xfrm>
            <a:off x="5576888" y="5141913"/>
            <a:ext cx="2165350" cy="214312"/>
          </a:xfrm>
          <a:prstGeom prst="line">
            <a:avLst/>
          </a:prstGeom>
          <a:noFill/>
          <a:ln w="19050">
            <a:solidFill>
              <a:schemeClr val="tx1"/>
            </a:solidFill>
            <a:round/>
            <a:headEnd/>
            <a:tailEnd/>
          </a:ln>
          <a:effectLst/>
        </p:spPr>
        <p:txBody>
          <a:bodyPr wrap="none" anchor="ctr"/>
          <a:lstStyle/>
          <a:p>
            <a:endParaRPr lang="en-US"/>
          </a:p>
        </p:txBody>
      </p:sp>
      <p:sp>
        <p:nvSpPr>
          <p:cNvPr id="277536" name="Line 32"/>
          <p:cNvSpPr>
            <a:spLocks noChangeShapeType="1"/>
          </p:cNvSpPr>
          <p:nvPr/>
        </p:nvSpPr>
        <p:spPr bwMode="auto">
          <a:xfrm>
            <a:off x="5818188" y="3962400"/>
            <a:ext cx="0" cy="463550"/>
          </a:xfrm>
          <a:prstGeom prst="line">
            <a:avLst/>
          </a:prstGeom>
          <a:noFill/>
          <a:ln w="3175">
            <a:solidFill>
              <a:schemeClr val="tx1"/>
            </a:solidFill>
            <a:prstDash val="lgDash"/>
            <a:round/>
            <a:headEnd/>
            <a:tailEnd/>
          </a:ln>
          <a:effectLst/>
        </p:spPr>
        <p:txBody>
          <a:bodyPr wrap="none" anchor="ctr"/>
          <a:lstStyle/>
          <a:p>
            <a:endParaRPr lang="en-US"/>
          </a:p>
        </p:txBody>
      </p:sp>
      <p:sp>
        <p:nvSpPr>
          <p:cNvPr id="277537" name="Line 33"/>
          <p:cNvSpPr>
            <a:spLocks noChangeShapeType="1"/>
          </p:cNvSpPr>
          <p:nvPr/>
        </p:nvSpPr>
        <p:spPr bwMode="auto">
          <a:xfrm>
            <a:off x="5835650" y="3956050"/>
            <a:ext cx="53975" cy="0"/>
          </a:xfrm>
          <a:prstGeom prst="line">
            <a:avLst/>
          </a:prstGeom>
          <a:noFill/>
          <a:ln w="3175">
            <a:solidFill>
              <a:schemeClr val="tx1"/>
            </a:solidFill>
            <a:round/>
            <a:headEnd/>
            <a:tailEnd/>
          </a:ln>
          <a:effectLst/>
        </p:spPr>
        <p:txBody>
          <a:bodyPr wrap="none" anchor="ctr"/>
          <a:lstStyle/>
          <a:p>
            <a:endParaRPr lang="en-US"/>
          </a:p>
        </p:txBody>
      </p:sp>
      <p:sp>
        <p:nvSpPr>
          <p:cNvPr id="277538" name="Line 34"/>
          <p:cNvSpPr>
            <a:spLocks noChangeShapeType="1"/>
          </p:cNvSpPr>
          <p:nvPr/>
        </p:nvSpPr>
        <p:spPr bwMode="auto">
          <a:xfrm>
            <a:off x="5900738" y="3962400"/>
            <a:ext cx="0" cy="463550"/>
          </a:xfrm>
          <a:prstGeom prst="line">
            <a:avLst/>
          </a:prstGeom>
          <a:noFill/>
          <a:ln w="3175">
            <a:solidFill>
              <a:schemeClr val="tx1"/>
            </a:solidFill>
            <a:prstDash val="lgDash"/>
            <a:round/>
            <a:headEnd/>
            <a:tailEnd/>
          </a:ln>
          <a:effectLst/>
        </p:spPr>
        <p:txBody>
          <a:bodyPr wrap="none" anchor="ctr"/>
          <a:lstStyle/>
          <a:p>
            <a:endParaRPr lang="en-US"/>
          </a:p>
        </p:txBody>
      </p:sp>
      <p:sp>
        <p:nvSpPr>
          <p:cNvPr id="277539" name="Line 35"/>
          <p:cNvSpPr>
            <a:spLocks noChangeShapeType="1"/>
          </p:cNvSpPr>
          <p:nvPr/>
        </p:nvSpPr>
        <p:spPr bwMode="auto">
          <a:xfrm flipH="1">
            <a:off x="5822950" y="4932363"/>
            <a:ext cx="79375" cy="0"/>
          </a:xfrm>
          <a:prstGeom prst="line">
            <a:avLst/>
          </a:prstGeom>
          <a:noFill/>
          <a:ln w="3175">
            <a:solidFill>
              <a:schemeClr val="tx1"/>
            </a:solidFill>
            <a:round/>
            <a:headEnd/>
            <a:tailEnd/>
          </a:ln>
          <a:effectLst/>
        </p:spPr>
        <p:txBody>
          <a:bodyPr wrap="none" anchor="ctr"/>
          <a:lstStyle/>
          <a:p>
            <a:endParaRPr lang="en-US"/>
          </a:p>
        </p:txBody>
      </p:sp>
      <p:sp>
        <p:nvSpPr>
          <p:cNvPr id="277540" name="Line 36"/>
          <p:cNvSpPr>
            <a:spLocks noChangeShapeType="1"/>
          </p:cNvSpPr>
          <p:nvPr/>
        </p:nvSpPr>
        <p:spPr bwMode="auto">
          <a:xfrm>
            <a:off x="5916613" y="4070350"/>
            <a:ext cx="2143125"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41" name="Line 37"/>
          <p:cNvSpPr>
            <a:spLocks noChangeShapeType="1"/>
          </p:cNvSpPr>
          <p:nvPr/>
        </p:nvSpPr>
        <p:spPr bwMode="auto">
          <a:xfrm>
            <a:off x="5916613" y="4795838"/>
            <a:ext cx="2143125"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42" name="Line 38"/>
          <p:cNvSpPr>
            <a:spLocks noChangeShapeType="1"/>
          </p:cNvSpPr>
          <p:nvPr/>
        </p:nvSpPr>
        <p:spPr bwMode="auto">
          <a:xfrm>
            <a:off x="5900738" y="4438650"/>
            <a:ext cx="0" cy="487363"/>
          </a:xfrm>
          <a:prstGeom prst="line">
            <a:avLst/>
          </a:prstGeom>
          <a:noFill/>
          <a:ln w="3175">
            <a:solidFill>
              <a:schemeClr val="tx1"/>
            </a:solidFill>
            <a:prstDash val="lgDash"/>
            <a:round/>
            <a:headEnd/>
            <a:tailEnd/>
          </a:ln>
          <a:effectLst/>
        </p:spPr>
        <p:txBody>
          <a:bodyPr wrap="none" anchor="ctr"/>
          <a:lstStyle/>
          <a:p>
            <a:endParaRPr lang="en-US"/>
          </a:p>
        </p:txBody>
      </p:sp>
      <p:sp>
        <p:nvSpPr>
          <p:cNvPr id="277543" name="Line 39"/>
          <p:cNvSpPr>
            <a:spLocks noChangeShapeType="1"/>
          </p:cNvSpPr>
          <p:nvPr/>
        </p:nvSpPr>
        <p:spPr bwMode="auto">
          <a:xfrm>
            <a:off x="5818188" y="4438650"/>
            <a:ext cx="0" cy="488950"/>
          </a:xfrm>
          <a:prstGeom prst="line">
            <a:avLst/>
          </a:prstGeom>
          <a:noFill/>
          <a:ln w="3175">
            <a:solidFill>
              <a:schemeClr val="tx1"/>
            </a:solidFill>
            <a:prstDash val="lgDash"/>
            <a:round/>
            <a:headEnd/>
            <a:tailEnd/>
          </a:ln>
          <a:effectLst/>
        </p:spPr>
        <p:txBody>
          <a:bodyPr wrap="none" anchor="ctr"/>
          <a:lstStyle/>
          <a:p>
            <a:endParaRPr lang="en-US"/>
          </a:p>
        </p:txBody>
      </p:sp>
      <p:sp>
        <p:nvSpPr>
          <p:cNvPr id="277544" name="Line 40"/>
          <p:cNvSpPr>
            <a:spLocks noChangeShapeType="1"/>
          </p:cNvSpPr>
          <p:nvPr/>
        </p:nvSpPr>
        <p:spPr bwMode="auto">
          <a:xfrm>
            <a:off x="7754938" y="2981325"/>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45" name="Line 41"/>
          <p:cNvSpPr>
            <a:spLocks noChangeShapeType="1"/>
          </p:cNvSpPr>
          <p:nvPr/>
        </p:nvSpPr>
        <p:spPr bwMode="auto">
          <a:xfrm>
            <a:off x="7754938" y="3321050"/>
            <a:ext cx="304800" cy="0"/>
          </a:xfrm>
          <a:prstGeom prst="line">
            <a:avLst/>
          </a:prstGeom>
          <a:noFill/>
          <a:ln w="3175">
            <a:solidFill>
              <a:schemeClr val="tx1"/>
            </a:solidFill>
            <a:prstDash val="lgDash"/>
            <a:round/>
            <a:headEnd/>
            <a:tailEnd/>
          </a:ln>
          <a:effectLst/>
        </p:spPr>
        <p:txBody>
          <a:bodyPr wrap="none" anchor="ctr"/>
          <a:lstStyle/>
          <a:p>
            <a:endParaRPr lang="en-US"/>
          </a:p>
        </p:txBody>
      </p:sp>
      <p:grpSp>
        <p:nvGrpSpPr>
          <p:cNvPr id="277546" name="Group 42"/>
          <p:cNvGrpSpPr>
            <a:grpSpLocks/>
          </p:cNvGrpSpPr>
          <p:nvPr/>
        </p:nvGrpSpPr>
        <p:grpSpPr bwMode="auto">
          <a:xfrm>
            <a:off x="7562850" y="3144838"/>
            <a:ext cx="654050" cy="1587"/>
            <a:chOff x="4764" y="1920"/>
            <a:chExt cx="412" cy="1"/>
          </a:xfrm>
        </p:grpSpPr>
        <p:sp>
          <p:nvSpPr>
            <p:cNvPr id="277547" name="Line 43"/>
            <p:cNvSpPr>
              <a:spLocks noChangeShapeType="1"/>
            </p:cNvSpPr>
            <p:nvPr/>
          </p:nvSpPr>
          <p:spPr bwMode="auto">
            <a:xfrm>
              <a:off x="4764" y="1921"/>
              <a:ext cx="158" cy="0"/>
            </a:xfrm>
            <a:prstGeom prst="line">
              <a:avLst/>
            </a:prstGeom>
            <a:noFill/>
            <a:ln w="3175">
              <a:solidFill>
                <a:schemeClr val="tx1"/>
              </a:solidFill>
              <a:round/>
              <a:headEnd/>
              <a:tailEnd/>
            </a:ln>
            <a:effectLst/>
          </p:spPr>
          <p:txBody>
            <a:bodyPr wrap="none" anchor="ctr"/>
            <a:lstStyle/>
            <a:p>
              <a:endParaRPr lang="en-US"/>
            </a:p>
          </p:txBody>
        </p:sp>
        <p:sp>
          <p:nvSpPr>
            <p:cNvPr id="277548" name="Line 44"/>
            <p:cNvSpPr>
              <a:spLocks noChangeShapeType="1"/>
            </p:cNvSpPr>
            <p:nvPr/>
          </p:nvSpPr>
          <p:spPr bwMode="auto">
            <a:xfrm>
              <a:off x="4956" y="1920"/>
              <a:ext cx="32" cy="0"/>
            </a:xfrm>
            <a:prstGeom prst="line">
              <a:avLst/>
            </a:prstGeom>
            <a:noFill/>
            <a:ln w="3175">
              <a:solidFill>
                <a:schemeClr val="tx1"/>
              </a:solidFill>
              <a:round/>
              <a:headEnd/>
              <a:tailEnd/>
            </a:ln>
            <a:effectLst/>
          </p:spPr>
          <p:txBody>
            <a:bodyPr wrap="none" anchor="ctr"/>
            <a:lstStyle/>
            <a:p>
              <a:endParaRPr lang="en-US"/>
            </a:p>
          </p:txBody>
        </p:sp>
        <p:sp>
          <p:nvSpPr>
            <p:cNvPr id="277549" name="Line 45"/>
            <p:cNvSpPr>
              <a:spLocks noChangeShapeType="1"/>
            </p:cNvSpPr>
            <p:nvPr/>
          </p:nvSpPr>
          <p:spPr bwMode="auto">
            <a:xfrm>
              <a:off x="5026" y="1920"/>
              <a:ext cx="150" cy="0"/>
            </a:xfrm>
            <a:prstGeom prst="line">
              <a:avLst/>
            </a:prstGeom>
            <a:noFill/>
            <a:ln w="3175">
              <a:solidFill>
                <a:schemeClr val="tx1"/>
              </a:solidFill>
              <a:round/>
              <a:headEnd/>
              <a:tailEnd/>
            </a:ln>
            <a:effectLst/>
          </p:spPr>
          <p:txBody>
            <a:bodyPr wrap="none" anchor="ctr"/>
            <a:lstStyle/>
            <a:p>
              <a:endParaRPr lang="en-US"/>
            </a:p>
          </p:txBody>
        </p:sp>
      </p:grpSp>
      <p:sp>
        <p:nvSpPr>
          <p:cNvPr id="277550" name="Line 46"/>
          <p:cNvSpPr>
            <a:spLocks noChangeShapeType="1"/>
          </p:cNvSpPr>
          <p:nvPr/>
        </p:nvSpPr>
        <p:spPr bwMode="auto">
          <a:xfrm>
            <a:off x="7750175" y="5537200"/>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51" name="Line 47"/>
          <p:cNvSpPr>
            <a:spLocks noChangeShapeType="1"/>
          </p:cNvSpPr>
          <p:nvPr/>
        </p:nvSpPr>
        <p:spPr bwMode="auto">
          <a:xfrm>
            <a:off x="7750175" y="5876925"/>
            <a:ext cx="304800" cy="0"/>
          </a:xfrm>
          <a:prstGeom prst="line">
            <a:avLst/>
          </a:prstGeom>
          <a:noFill/>
          <a:ln w="3175">
            <a:solidFill>
              <a:schemeClr val="tx1"/>
            </a:solidFill>
            <a:prstDash val="lgDash"/>
            <a:round/>
            <a:headEnd/>
            <a:tailEnd/>
          </a:ln>
          <a:effectLst/>
        </p:spPr>
        <p:txBody>
          <a:bodyPr wrap="none" anchor="ctr"/>
          <a:lstStyle/>
          <a:p>
            <a:endParaRPr lang="en-US"/>
          </a:p>
        </p:txBody>
      </p:sp>
      <p:grpSp>
        <p:nvGrpSpPr>
          <p:cNvPr id="277552" name="Group 48"/>
          <p:cNvGrpSpPr>
            <a:grpSpLocks/>
          </p:cNvGrpSpPr>
          <p:nvPr/>
        </p:nvGrpSpPr>
        <p:grpSpPr bwMode="auto">
          <a:xfrm>
            <a:off x="7558088" y="5722938"/>
            <a:ext cx="654050" cy="1587"/>
            <a:chOff x="4761" y="3544"/>
            <a:chExt cx="412" cy="1"/>
          </a:xfrm>
        </p:grpSpPr>
        <p:sp>
          <p:nvSpPr>
            <p:cNvPr id="277553" name="Line 49"/>
            <p:cNvSpPr>
              <a:spLocks noChangeShapeType="1"/>
            </p:cNvSpPr>
            <p:nvPr/>
          </p:nvSpPr>
          <p:spPr bwMode="auto">
            <a:xfrm>
              <a:off x="4761" y="3545"/>
              <a:ext cx="158" cy="0"/>
            </a:xfrm>
            <a:prstGeom prst="line">
              <a:avLst/>
            </a:prstGeom>
            <a:noFill/>
            <a:ln w="3175">
              <a:solidFill>
                <a:schemeClr val="tx1"/>
              </a:solidFill>
              <a:round/>
              <a:headEnd/>
              <a:tailEnd/>
            </a:ln>
            <a:effectLst/>
          </p:spPr>
          <p:txBody>
            <a:bodyPr wrap="none" anchor="ctr"/>
            <a:lstStyle/>
            <a:p>
              <a:endParaRPr lang="en-US"/>
            </a:p>
          </p:txBody>
        </p:sp>
        <p:sp>
          <p:nvSpPr>
            <p:cNvPr id="277554" name="Line 50"/>
            <p:cNvSpPr>
              <a:spLocks noChangeShapeType="1"/>
            </p:cNvSpPr>
            <p:nvPr/>
          </p:nvSpPr>
          <p:spPr bwMode="auto">
            <a:xfrm>
              <a:off x="4953" y="3544"/>
              <a:ext cx="32" cy="0"/>
            </a:xfrm>
            <a:prstGeom prst="line">
              <a:avLst/>
            </a:prstGeom>
            <a:noFill/>
            <a:ln w="3175">
              <a:solidFill>
                <a:schemeClr val="tx1"/>
              </a:solidFill>
              <a:round/>
              <a:headEnd/>
              <a:tailEnd/>
            </a:ln>
            <a:effectLst/>
          </p:spPr>
          <p:txBody>
            <a:bodyPr wrap="none" anchor="ctr"/>
            <a:lstStyle/>
            <a:p>
              <a:endParaRPr lang="en-US"/>
            </a:p>
          </p:txBody>
        </p:sp>
        <p:sp>
          <p:nvSpPr>
            <p:cNvPr id="277555" name="Line 51"/>
            <p:cNvSpPr>
              <a:spLocks noChangeShapeType="1"/>
            </p:cNvSpPr>
            <p:nvPr/>
          </p:nvSpPr>
          <p:spPr bwMode="auto">
            <a:xfrm>
              <a:off x="5023" y="3544"/>
              <a:ext cx="150" cy="0"/>
            </a:xfrm>
            <a:prstGeom prst="line">
              <a:avLst/>
            </a:prstGeom>
            <a:noFill/>
            <a:ln w="3175">
              <a:solidFill>
                <a:schemeClr val="tx1"/>
              </a:solidFill>
              <a:round/>
              <a:headEnd/>
              <a:tailEnd/>
            </a:ln>
            <a:effectLst/>
          </p:spPr>
          <p:txBody>
            <a:bodyPr wrap="none" anchor="ctr"/>
            <a:lstStyle/>
            <a:p>
              <a:endParaRPr lang="en-US"/>
            </a:p>
          </p:txBody>
        </p:sp>
      </p:grpSp>
      <p:sp>
        <p:nvSpPr>
          <p:cNvPr id="277558" name="Oval 54"/>
          <p:cNvSpPr>
            <a:spLocks noChangeArrowheads="1"/>
          </p:cNvSpPr>
          <p:nvPr/>
        </p:nvSpPr>
        <p:spPr bwMode="auto">
          <a:xfrm>
            <a:off x="1306513" y="3127375"/>
            <a:ext cx="2616200" cy="2613025"/>
          </a:xfrm>
          <a:prstGeom prst="ellipse">
            <a:avLst/>
          </a:prstGeom>
          <a:noFill/>
          <a:ln w="9525">
            <a:solidFill>
              <a:schemeClr val="tx1"/>
            </a:solidFill>
            <a:prstDash val="lgDashDot"/>
            <a:round/>
            <a:headEnd/>
            <a:tailEnd/>
          </a:ln>
          <a:effectLst/>
        </p:spPr>
        <p:txBody>
          <a:bodyPr wrap="none" anchor="ctr"/>
          <a:lstStyle/>
          <a:p>
            <a:endParaRPr lang="en-US"/>
          </a:p>
        </p:txBody>
      </p:sp>
      <p:sp>
        <p:nvSpPr>
          <p:cNvPr id="277559" name="Line 55"/>
          <p:cNvSpPr>
            <a:spLocks noChangeShapeType="1"/>
          </p:cNvSpPr>
          <p:nvPr/>
        </p:nvSpPr>
        <p:spPr bwMode="auto">
          <a:xfrm>
            <a:off x="7750175" y="4257675"/>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60" name="Line 56"/>
          <p:cNvSpPr>
            <a:spLocks noChangeShapeType="1"/>
          </p:cNvSpPr>
          <p:nvPr/>
        </p:nvSpPr>
        <p:spPr bwMode="auto">
          <a:xfrm>
            <a:off x="7750175" y="4597400"/>
            <a:ext cx="304800" cy="0"/>
          </a:xfrm>
          <a:prstGeom prst="line">
            <a:avLst/>
          </a:prstGeom>
          <a:noFill/>
          <a:ln w="3175">
            <a:solidFill>
              <a:schemeClr val="tx1"/>
            </a:solidFill>
            <a:prstDash val="lgDash"/>
            <a:round/>
            <a:headEnd/>
            <a:tailEnd/>
          </a:ln>
          <a:effectLst/>
        </p:spPr>
        <p:txBody>
          <a:bodyPr wrap="none" anchor="ctr"/>
          <a:lstStyle/>
          <a:p>
            <a:endParaRPr lang="en-US"/>
          </a:p>
        </p:txBody>
      </p:sp>
      <p:sp>
        <p:nvSpPr>
          <p:cNvPr id="277561" name="Oval 57"/>
          <p:cNvSpPr>
            <a:spLocks noChangeArrowheads="1"/>
          </p:cNvSpPr>
          <p:nvPr/>
        </p:nvSpPr>
        <p:spPr bwMode="auto">
          <a:xfrm>
            <a:off x="2447925" y="2963863"/>
            <a:ext cx="342900" cy="327025"/>
          </a:xfrm>
          <a:prstGeom prst="ellipse">
            <a:avLst/>
          </a:prstGeom>
          <a:noFill/>
          <a:ln w="19050">
            <a:solidFill>
              <a:schemeClr val="tx1"/>
            </a:solidFill>
            <a:round/>
            <a:headEnd/>
            <a:tailEnd/>
          </a:ln>
          <a:effectLst/>
        </p:spPr>
        <p:txBody>
          <a:bodyPr wrap="none" anchor="ctr"/>
          <a:lstStyle/>
          <a:p>
            <a:endParaRPr lang="en-US"/>
          </a:p>
        </p:txBody>
      </p:sp>
      <p:sp>
        <p:nvSpPr>
          <p:cNvPr id="277569" name="Rectangle 65"/>
          <p:cNvSpPr>
            <a:spLocks noGrp="1" noChangeArrowheads="1"/>
          </p:cNvSpPr>
          <p:nvPr>
            <p:ph type="title"/>
          </p:nvPr>
        </p:nvSpPr>
        <p:spPr bwMode="auto">
          <a:xfrm>
            <a:off x="609600" y="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Half Sections</a:t>
            </a:r>
          </a:p>
        </p:txBody>
      </p:sp>
      <p:sp>
        <p:nvSpPr>
          <p:cNvPr id="277570" name="Rectangle 66"/>
          <p:cNvSpPr>
            <a:spLocks noGrp="1" noChangeArrowheads="1"/>
          </p:cNvSpPr>
          <p:nvPr>
            <p:ph type="body" idx="1"/>
          </p:nvPr>
        </p:nvSpPr>
        <p:spPr bwMode="auto">
          <a:xfrm>
            <a:off x="533400" y="1143000"/>
            <a:ext cx="8277225" cy="2133600"/>
          </a:xfrm>
          <a:noFill/>
          <a:ln w="12700">
            <a:miter lim="800000"/>
            <a:headEnd/>
            <a:tailEnd/>
          </a:ln>
        </p:spPr>
        <p:txBody>
          <a:bodyPr vert="horz" wrap="square" lIns="90488" tIns="44450" rIns="90488" bIns="44450" numCol="1" anchor="t" anchorCtr="0" compatLnSpc="1">
            <a:prstTxWarp prst="textNoShape">
              <a:avLst/>
            </a:prstTxWarp>
          </a:bodyPr>
          <a:lstStyle/>
          <a:p>
            <a:pPr>
              <a:buFontTx/>
              <a:buNone/>
            </a:pPr>
            <a:r>
              <a:rPr lang="en-US"/>
              <a:t>Shown without section: </a:t>
            </a:r>
          </a:p>
          <a:p>
            <a:r>
              <a:rPr lang="en-US"/>
              <a:t>Difficult to dimension without using hidden lines</a:t>
            </a:r>
          </a:p>
          <a:p>
            <a:r>
              <a:rPr lang="en-US"/>
              <a:t>Internal features – not as clear</a:t>
            </a:r>
          </a:p>
        </p:txBody>
      </p:sp>
    </p:spTree>
    <p:extLst>
      <p:ext uri="{BB962C8B-B14F-4D97-AF65-F5344CB8AC3E}">
        <p14:creationId xmlns:p14="http://schemas.microsoft.com/office/powerpoint/2010/main" val="25193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7570">
                                            <p:txEl>
                                              <p:pRg st="0" end="0"/>
                                            </p:txEl>
                                          </p:spTgt>
                                        </p:tgtEl>
                                        <p:attrNameLst>
                                          <p:attrName>style.visibility</p:attrName>
                                        </p:attrNameLst>
                                      </p:cBhvr>
                                      <p:to>
                                        <p:strVal val="visible"/>
                                      </p:to>
                                    </p:set>
                                    <p:animEffect transition="in" filter="randombar(horizontal)">
                                      <p:cBhvr>
                                        <p:cTn id="7" dur="500"/>
                                        <p:tgtEl>
                                          <p:spTgt spid="277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7570">
                                            <p:txEl>
                                              <p:pRg st="1" end="1"/>
                                            </p:txEl>
                                          </p:spTgt>
                                        </p:tgtEl>
                                        <p:attrNameLst>
                                          <p:attrName>style.visibility</p:attrName>
                                        </p:attrNameLst>
                                      </p:cBhvr>
                                      <p:to>
                                        <p:strVal val="visible"/>
                                      </p:to>
                                    </p:set>
                                    <p:animEffect transition="in" filter="randombar(horizontal)">
                                      <p:cBhvr>
                                        <p:cTn id="12" dur="500"/>
                                        <p:tgtEl>
                                          <p:spTgt spid="2775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7570">
                                            <p:txEl>
                                              <p:pRg st="2" end="2"/>
                                            </p:txEl>
                                          </p:spTgt>
                                        </p:tgtEl>
                                        <p:attrNameLst>
                                          <p:attrName>style.visibility</p:attrName>
                                        </p:attrNameLst>
                                      </p:cBhvr>
                                      <p:to>
                                        <p:strVal val="visible"/>
                                      </p:to>
                                    </p:set>
                                    <p:animEffect transition="in" filter="randombar(horizontal)">
                                      <p:cBhvr>
                                        <p:cTn id="17" dur="500"/>
                                        <p:tgtEl>
                                          <p:spTgt spid="2775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7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Line 4"/>
          <p:cNvSpPr>
            <a:spLocks noChangeShapeType="1"/>
          </p:cNvSpPr>
          <p:nvPr/>
        </p:nvSpPr>
        <p:spPr bwMode="auto">
          <a:xfrm>
            <a:off x="1924050" y="5006975"/>
            <a:ext cx="0" cy="339725"/>
          </a:xfrm>
          <a:prstGeom prst="line">
            <a:avLst/>
          </a:prstGeom>
          <a:noFill/>
          <a:ln w="3175">
            <a:solidFill>
              <a:schemeClr val="tx1"/>
            </a:solidFill>
            <a:round/>
            <a:headEnd/>
            <a:tailEnd/>
          </a:ln>
          <a:effectLst/>
        </p:spPr>
        <p:txBody>
          <a:bodyPr wrap="none" anchor="ctr"/>
          <a:lstStyle/>
          <a:p>
            <a:endParaRPr lang="en-US"/>
          </a:p>
        </p:txBody>
      </p:sp>
      <p:grpSp>
        <p:nvGrpSpPr>
          <p:cNvPr id="282629" name="Group 5"/>
          <p:cNvGrpSpPr>
            <a:grpSpLocks/>
          </p:cNvGrpSpPr>
          <p:nvPr/>
        </p:nvGrpSpPr>
        <p:grpSpPr bwMode="auto">
          <a:xfrm>
            <a:off x="2282825" y="2254250"/>
            <a:ext cx="0" cy="1101725"/>
            <a:chOff x="1444" y="1256"/>
            <a:chExt cx="0" cy="694"/>
          </a:xfrm>
        </p:grpSpPr>
        <p:sp>
          <p:nvSpPr>
            <p:cNvPr id="282630" name="Line 6"/>
            <p:cNvSpPr>
              <a:spLocks noChangeShapeType="1"/>
            </p:cNvSpPr>
            <p:nvPr/>
          </p:nvSpPr>
          <p:spPr bwMode="auto">
            <a:xfrm>
              <a:off x="1444" y="1256"/>
              <a:ext cx="0" cy="301"/>
            </a:xfrm>
            <a:prstGeom prst="line">
              <a:avLst/>
            </a:prstGeom>
            <a:noFill/>
            <a:ln w="3175">
              <a:solidFill>
                <a:schemeClr val="tx1"/>
              </a:solidFill>
              <a:round/>
              <a:headEnd/>
              <a:tailEnd/>
            </a:ln>
            <a:effectLst/>
          </p:spPr>
          <p:txBody>
            <a:bodyPr wrap="none" anchor="ctr"/>
            <a:lstStyle/>
            <a:p>
              <a:endParaRPr lang="en-US"/>
            </a:p>
          </p:txBody>
        </p:sp>
        <p:sp>
          <p:nvSpPr>
            <p:cNvPr id="282631" name="Line 7"/>
            <p:cNvSpPr>
              <a:spLocks noChangeShapeType="1"/>
            </p:cNvSpPr>
            <p:nvPr/>
          </p:nvSpPr>
          <p:spPr bwMode="auto">
            <a:xfrm>
              <a:off x="1444" y="1612"/>
              <a:ext cx="0" cy="73"/>
            </a:xfrm>
            <a:prstGeom prst="line">
              <a:avLst/>
            </a:prstGeom>
            <a:noFill/>
            <a:ln w="3175">
              <a:solidFill>
                <a:schemeClr val="tx1"/>
              </a:solidFill>
              <a:round/>
              <a:headEnd/>
              <a:tailEnd/>
            </a:ln>
            <a:effectLst/>
          </p:spPr>
          <p:txBody>
            <a:bodyPr wrap="none" anchor="ctr"/>
            <a:lstStyle/>
            <a:p>
              <a:endParaRPr lang="en-US"/>
            </a:p>
          </p:txBody>
        </p:sp>
        <p:sp>
          <p:nvSpPr>
            <p:cNvPr id="282632" name="Line 8"/>
            <p:cNvSpPr>
              <a:spLocks noChangeShapeType="1"/>
            </p:cNvSpPr>
            <p:nvPr/>
          </p:nvSpPr>
          <p:spPr bwMode="auto">
            <a:xfrm>
              <a:off x="1444" y="1736"/>
              <a:ext cx="0" cy="214"/>
            </a:xfrm>
            <a:prstGeom prst="line">
              <a:avLst/>
            </a:prstGeom>
            <a:noFill/>
            <a:ln w="3175">
              <a:solidFill>
                <a:schemeClr val="tx1"/>
              </a:solidFill>
              <a:round/>
              <a:headEnd/>
              <a:tailEnd/>
            </a:ln>
            <a:effectLst/>
          </p:spPr>
          <p:txBody>
            <a:bodyPr wrap="none" anchor="ctr"/>
            <a:lstStyle/>
            <a:p>
              <a:endParaRPr lang="en-US"/>
            </a:p>
          </p:txBody>
        </p:sp>
      </p:grpSp>
      <p:sp>
        <p:nvSpPr>
          <p:cNvPr id="282633" name="Line 9"/>
          <p:cNvSpPr>
            <a:spLocks noChangeShapeType="1"/>
          </p:cNvSpPr>
          <p:nvPr/>
        </p:nvSpPr>
        <p:spPr bwMode="auto">
          <a:xfrm>
            <a:off x="1514475" y="5329238"/>
            <a:ext cx="0" cy="314325"/>
          </a:xfrm>
          <a:prstGeom prst="line">
            <a:avLst/>
          </a:prstGeom>
          <a:noFill/>
          <a:ln w="25400">
            <a:solidFill>
              <a:schemeClr val="tx1"/>
            </a:solidFill>
            <a:round/>
            <a:headEnd/>
            <a:tailEnd/>
          </a:ln>
          <a:effectLst/>
        </p:spPr>
        <p:txBody>
          <a:bodyPr wrap="none" anchor="ctr"/>
          <a:lstStyle/>
          <a:p>
            <a:endParaRPr lang="en-US"/>
          </a:p>
        </p:txBody>
      </p:sp>
      <p:sp>
        <p:nvSpPr>
          <p:cNvPr id="282634" name="AutoShape 10"/>
          <p:cNvSpPr>
            <a:spLocks noChangeArrowheads="1"/>
          </p:cNvSpPr>
          <p:nvPr/>
        </p:nvSpPr>
        <p:spPr bwMode="auto">
          <a:xfrm>
            <a:off x="1225550" y="2376488"/>
            <a:ext cx="2500313" cy="3662362"/>
          </a:xfrm>
          <a:prstGeom prst="roundRect">
            <a:avLst>
              <a:gd name="adj" fmla="val 12495"/>
            </a:avLst>
          </a:prstGeom>
          <a:noFill/>
          <a:ln w="19050">
            <a:solidFill>
              <a:schemeClr val="tx1"/>
            </a:solidFill>
            <a:round/>
            <a:headEnd/>
            <a:tailEnd/>
          </a:ln>
          <a:effectLst/>
        </p:spPr>
        <p:txBody>
          <a:bodyPr wrap="none" anchor="ctr"/>
          <a:lstStyle/>
          <a:p>
            <a:endParaRPr lang="en-US"/>
          </a:p>
        </p:txBody>
      </p:sp>
      <p:sp>
        <p:nvSpPr>
          <p:cNvPr id="282635" name="Oval 11"/>
          <p:cNvSpPr>
            <a:spLocks noChangeArrowheads="1"/>
          </p:cNvSpPr>
          <p:nvPr/>
        </p:nvSpPr>
        <p:spPr bwMode="auto">
          <a:xfrm>
            <a:off x="2759075" y="3660775"/>
            <a:ext cx="690563" cy="690563"/>
          </a:xfrm>
          <a:prstGeom prst="ellipse">
            <a:avLst/>
          </a:prstGeom>
          <a:noFill/>
          <a:ln w="19050">
            <a:solidFill>
              <a:schemeClr val="tx1"/>
            </a:solidFill>
            <a:round/>
            <a:headEnd/>
            <a:tailEnd/>
          </a:ln>
          <a:effectLst/>
        </p:spPr>
        <p:txBody>
          <a:bodyPr wrap="none" anchor="ctr"/>
          <a:lstStyle/>
          <a:p>
            <a:endParaRPr lang="en-US"/>
          </a:p>
        </p:txBody>
      </p:sp>
      <p:sp>
        <p:nvSpPr>
          <p:cNvPr id="282636" name="Oval 12"/>
          <p:cNvSpPr>
            <a:spLocks noChangeArrowheads="1"/>
          </p:cNvSpPr>
          <p:nvPr/>
        </p:nvSpPr>
        <p:spPr bwMode="auto">
          <a:xfrm>
            <a:off x="2895600" y="3795713"/>
            <a:ext cx="415925" cy="415925"/>
          </a:xfrm>
          <a:prstGeom prst="ellipse">
            <a:avLst/>
          </a:prstGeom>
          <a:noFill/>
          <a:ln w="19050">
            <a:solidFill>
              <a:schemeClr val="tx1"/>
            </a:solidFill>
            <a:round/>
            <a:headEnd/>
            <a:tailEnd/>
          </a:ln>
          <a:effectLst/>
        </p:spPr>
        <p:txBody>
          <a:bodyPr wrap="none" anchor="ctr"/>
          <a:lstStyle/>
          <a:p>
            <a:endParaRPr lang="en-US"/>
          </a:p>
        </p:txBody>
      </p:sp>
      <p:sp>
        <p:nvSpPr>
          <p:cNvPr id="282637" name="Line 13"/>
          <p:cNvSpPr>
            <a:spLocks noChangeShapeType="1"/>
          </p:cNvSpPr>
          <p:nvPr/>
        </p:nvSpPr>
        <p:spPr bwMode="auto">
          <a:xfrm>
            <a:off x="3101975" y="3556000"/>
            <a:ext cx="0" cy="338138"/>
          </a:xfrm>
          <a:prstGeom prst="line">
            <a:avLst/>
          </a:prstGeom>
          <a:noFill/>
          <a:ln w="3175">
            <a:solidFill>
              <a:schemeClr val="tx1"/>
            </a:solidFill>
            <a:round/>
            <a:headEnd/>
            <a:tailEnd/>
          </a:ln>
          <a:effectLst/>
        </p:spPr>
        <p:txBody>
          <a:bodyPr wrap="none" anchor="ctr"/>
          <a:lstStyle/>
          <a:p>
            <a:endParaRPr lang="en-US"/>
          </a:p>
        </p:txBody>
      </p:sp>
      <p:sp>
        <p:nvSpPr>
          <p:cNvPr id="282638" name="Line 14"/>
          <p:cNvSpPr>
            <a:spLocks noChangeShapeType="1"/>
          </p:cNvSpPr>
          <p:nvPr/>
        </p:nvSpPr>
        <p:spPr bwMode="auto">
          <a:xfrm>
            <a:off x="3101975" y="3937000"/>
            <a:ext cx="0" cy="115888"/>
          </a:xfrm>
          <a:prstGeom prst="line">
            <a:avLst/>
          </a:prstGeom>
          <a:noFill/>
          <a:ln w="3175">
            <a:solidFill>
              <a:schemeClr val="tx1"/>
            </a:solidFill>
            <a:round/>
            <a:headEnd/>
            <a:tailEnd/>
          </a:ln>
          <a:effectLst/>
        </p:spPr>
        <p:txBody>
          <a:bodyPr wrap="none" anchor="ctr"/>
          <a:lstStyle/>
          <a:p>
            <a:endParaRPr lang="en-US"/>
          </a:p>
        </p:txBody>
      </p:sp>
      <p:sp>
        <p:nvSpPr>
          <p:cNvPr id="282639" name="Line 15"/>
          <p:cNvSpPr>
            <a:spLocks noChangeShapeType="1"/>
          </p:cNvSpPr>
          <p:nvPr/>
        </p:nvSpPr>
        <p:spPr bwMode="auto">
          <a:xfrm>
            <a:off x="3101975" y="4113213"/>
            <a:ext cx="0" cy="276225"/>
          </a:xfrm>
          <a:prstGeom prst="line">
            <a:avLst/>
          </a:prstGeom>
          <a:noFill/>
          <a:ln w="3175">
            <a:solidFill>
              <a:schemeClr val="tx1"/>
            </a:solidFill>
            <a:round/>
            <a:headEnd/>
            <a:tailEnd/>
          </a:ln>
          <a:effectLst/>
        </p:spPr>
        <p:txBody>
          <a:bodyPr wrap="none" anchor="ctr"/>
          <a:lstStyle/>
          <a:p>
            <a:endParaRPr lang="en-US"/>
          </a:p>
        </p:txBody>
      </p:sp>
      <p:grpSp>
        <p:nvGrpSpPr>
          <p:cNvPr id="282640" name="Group 16"/>
          <p:cNvGrpSpPr>
            <a:grpSpLocks/>
          </p:cNvGrpSpPr>
          <p:nvPr/>
        </p:nvGrpSpPr>
        <p:grpSpPr bwMode="auto">
          <a:xfrm>
            <a:off x="2641600" y="4003675"/>
            <a:ext cx="922338" cy="0"/>
            <a:chOff x="1664" y="2224"/>
            <a:chExt cx="581" cy="0"/>
          </a:xfrm>
        </p:grpSpPr>
        <p:sp>
          <p:nvSpPr>
            <p:cNvPr id="282641" name="Line 17"/>
            <p:cNvSpPr>
              <a:spLocks noChangeShapeType="1"/>
            </p:cNvSpPr>
            <p:nvPr/>
          </p:nvSpPr>
          <p:spPr bwMode="auto">
            <a:xfrm flipH="1">
              <a:off x="2015" y="2224"/>
              <a:ext cx="230" cy="0"/>
            </a:xfrm>
            <a:prstGeom prst="line">
              <a:avLst/>
            </a:prstGeom>
            <a:noFill/>
            <a:ln w="3175">
              <a:solidFill>
                <a:schemeClr val="tx1"/>
              </a:solidFill>
              <a:round/>
              <a:headEnd/>
              <a:tailEnd/>
            </a:ln>
            <a:effectLst/>
          </p:spPr>
          <p:txBody>
            <a:bodyPr wrap="none" anchor="ctr"/>
            <a:lstStyle/>
            <a:p>
              <a:endParaRPr lang="en-US"/>
            </a:p>
          </p:txBody>
        </p:sp>
        <p:sp>
          <p:nvSpPr>
            <p:cNvPr id="282642" name="Line 18"/>
            <p:cNvSpPr>
              <a:spLocks noChangeShapeType="1"/>
            </p:cNvSpPr>
            <p:nvPr/>
          </p:nvSpPr>
          <p:spPr bwMode="auto">
            <a:xfrm flipH="1">
              <a:off x="1915" y="2224"/>
              <a:ext cx="89" cy="0"/>
            </a:xfrm>
            <a:prstGeom prst="line">
              <a:avLst/>
            </a:prstGeom>
            <a:noFill/>
            <a:ln w="3175">
              <a:solidFill>
                <a:schemeClr val="tx1"/>
              </a:solidFill>
              <a:round/>
              <a:headEnd/>
              <a:tailEnd/>
            </a:ln>
            <a:effectLst/>
          </p:spPr>
          <p:txBody>
            <a:bodyPr wrap="none" anchor="ctr"/>
            <a:lstStyle/>
            <a:p>
              <a:endParaRPr lang="en-US"/>
            </a:p>
          </p:txBody>
        </p:sp>
        <p:sp>
          <p:nvSpPr>
            <p:cNvPr id="282643" name="Line 19"/>
            <p:cNvSpPr>
              <a:spLocks noChangeShapeType="1"/>
            </p:cNvSpPr>
            <p:nvPr/>
          </p:nvSpPr>
          <p:spPr bwMode="auto">
            <a:xfrm flipH="1">
              <a:off x="1664" y="2224"/>
              <a:ext cx="229" cy="0"/>
            </a:xfrm>
            <a:prstGeom prst="line">
              <a:avLst/>
            </a:prstGeom>
            <a:noFill/>
            <a:ln w="3175">
              <a:solidFill>
                <a:schemeClr val="tx1"/>
              </a:solidFill>
              <a:round/>
              <a:headEnd/>
              <a:tailEnd/>
            </a:ln>
            <a:effectLst/>
          </p:spPr>
          <p:txBody>
            <a:bodyPr wrap="none" anchor="ctr"/>
            <a:lstStyle/>
            <a:p>
              <a:endParaRPr lang="en-US"/>
            </a:p>
          </p:txBody>
        </p:sp>
      </p:grpSp>
      <p:sp>
        <p:nvSpPr>
          <p:cNvPr id="282644" name="Oval 20"/>
          <p:cNvSpPr>
            <a:spLocks noChangeArrowheads="1"/>
          </p:cNvSpPr>
          <p:nvPr/>
        </p:nvSpPr>
        <p:spPr bwMode="auto">
          <a:xfrm>
            <a:off x="1635125" y="4581525"/>
            <a:ext cx="568325" cy="568325"/>
          </a:xfrm>
          <a:prstGeom prst="ellipse">
            <a:avLst/>
          </a:prstGeom>
          <a:noFill/>
          <a:ln w="19050">
            <a:solidFill>
              <a:schemeClr val="tx1"/>
            </a:solidFill>
            <a:round/>
            <a:headEnd/>
            <a:tailEnd/>
          </a:ln>
          <a:effectLst/>
        </p:spPr>
        <p:txBody>
          <a:bodyPr wrap="none" anchor="ctr"/>
          <a:lstStyle/>
          <a:p>
            <a:endParaRPr lang="en-US"/>
          </a:p>
        </p:txBody>
      </p:sp>
      <p:sp>
        <p:nvSpPr>
          <p:cNvPr id="282645" name="Oval 21"/>
          <p:cNvSpPr>
            <a:spLocks noChangeArrowheads="1"/>
          </p:cNvSpPr>
          <p:nvPr/>
        </p:nvSpPr>
        <p:spPr bwMode="auto">
          <a:xfrm>
            <a:off x="1771650" y="4721225"/>
            <a:ext cx="293688" cy="293688"/>
          </a:xfrm>
          <a:prstGeom prst="ellipse">
            <a:avLst/>
          </a:prstGeom>
          <a:noFill/>
          <a:ln w="19050">
            <a:solidFill>
              <a:schemeClr val="tx1"/>
            </a:solidFill>
            <a:round/>
            <a:headEnd/>
            <a:tailEnd/>
          </a:ln>
          <a:effectLst/>
        </p:spPr>
        <p:txBody>
          <a:bodyPr wrap="none" anchor="ctr"/>
          <a:lstStyle/>
          <a:p>
            <a:endParaRPr lang="en-US"/>
          </a:p>
        </p:txBody>
      </p:sp>
      <p:sp>
        <p:nvSpPr>
          <p:cNvPr id="282646" name="Line 22"/>
          <p:cNvSpPr>
            <a:spLocks noChangeShapeType="1"/>
          </p:cNvSpPr>
          <p:nvPr/>
        </p:nvSpPr>
        <p:spPr bwMode="auto">
          <a:xfrm flipH="1">
            <a:off x="2016125" y="4870450"/>
            <a:ext cx="365125" cy="0"/>
          </a:xfrm>
          <a:prstGeom prst="line">
            <a:avLst/>
          </a:prstGeom>
          <a:noFill/>
          <a:ln w="3175">
            <a:solidFill>
              <a:schemeClr val="tx1"/>
            </a:solidFill>
            <a:round/>
            <a:headEnd/>
            <a:tailEnd/>
          </a:ln>
          <a:effectLst/>
        </p:spPr>
        <p:txBody>
          <a:bodyPr wrap="none" anchor="ctr"/>
          <a:lstStyle/>
          <a:p>
            <a:endParaRPr lang="en-US"/>
          </a:p>
        </p:txBody>
      </p:sp>
      <p:sp>
        <p:nvSpPr>
          <p:cNvPr id="282647" name="Line 23"/>
          <p:cNvSpPr>
            <a:spLocks noChangeShapeType="1"/>
          </p:cNvSpPr>
          <p:nvPr/>
        </p:nvSpPr>
        <p:spPr bwMode="auto">
          <a:xfrm flipH="1">
            <a:off x="1857375" y="4870450"/>
            <a:ext cx="141288" cy="0"/>
          </a:xfrm>
          <a:prstGeom prst="line">
            <a:avLst/>
          </a:prstGeom>
          <a:noFill/>
          <a:ln w="3175">
            <a:solidFill>
              <a:schemeClr val="tx1"/>
            </a:solidFill>
            <a:round/>
            <a:headEnd/>
            <a:tailEnd/>
          </a:ln>
          <a:effectLst/>
        </p:spPr>
        <p:txBody>
          <a:bodyPr wrap="none" anchor="ctr"/>
          <a:lstStyle/>
          <a:p>
            <a:endParaRPr lang="en-US"/>
          </a:p>
        </p:txBody>
      </p:sp>
      <p:sp>
        <p:nvSpPr>
          <p:cNvPr id="282648" name="Line 24"/>
          <p:cNvSpPr>
            <a:spLocks noChangeShapeType="1"/>
          </p:cNvSpPr>
          <p:nvPr/>
        </p:nvSpPr>
        <p:spPr bwMode="auto">
          <a:xfrm flipH="1">
            <a:off x="1458913" y="4870450"/>
            <a:ext cx="363537" cy="0"/>
          </a:xfrm>
          <a:prstGeom prst="line">
            <a:avLst/>
          </a:prstGeom>
          <a:noFill/>
          <a:ln w="3175">
            <a:solidFill>
              <a:schemeClr val="tx1"/>
            </a:solidFill>
            <a:round/>
            <a:headEnd/>
            <a:tailEnd/>
          </a:ln>
          <a:effectLst/>
        </p:spPr>
        <p:txBody>
          <a:bodyPr wrap="none" anchor="ctr"/>
          <a:lstStyle/>
          <a:p>
            <a:endParaRPr lang="en-US"/>
          </a:p>
        </p:txBody>
      </p:sp>
      <p:sp>
        <p:nvSpPr>
          <p:cNvPr id="282649" name="Oval 25"/>
          <p:cNvSpPr>
            <a:spLocks noChangeArrowheads="1"/>
          </p:cNvSpPr>
          <p:nvPr/>
        </p:nvSpPr>
        <p:spPr bwMode="auto">
          <a:xfrm>
            <a:off x="1352550" y="5592763"/>
            <a:ext cx="323850" cy="323850"/>
          </a:xfrm>
          <a:prstGeom prst="ellipse">
            <a:avLst/>
          </a:prstGeom>
          <a:noFill/>
          <a:ln w="19050">
            <a:solidFill>
              <a:schemeClr val="tx1"/>
            </a:solidFill>
            <a:round/>
            <a:headEnd/>
            <a:tailEnd/>
          </a:ln>
          <a:effectLst/>
        </p:spPr>
        <p:txBody>
          <a:bodyPr wrap="none" anchor="ctr"/>
          <a:lstStyle/>
          <a:p>
            <a:endParaRPr lang="en-US"/>
          </a:p>
        </p:txBody>
      </p:sp>
      <p:sp>
        <p:nvSpPr>
          <p:cNvPr id="282650" name="Arc 26"/>
          <p:cNvSpPr>
            <a:spLocks/>
          </p:cNvSpPr>
          <p:nvPr/>
        </p:nvSpPr>
        <p:spPr bwMode="auto">
          <a:xfrm>
            <a:off x="2324100" y="2376488"/>
            <a:ext cx="485775" cy="479425"/>
          </a:xfrm>
          <a:custGeom>
            <a:avLst/>
            <a:gdLst>
              <a:gd name="G0" fmla="+- 71 0 0"/>
              <a:gd name="G1" fmla="+- 21600 0 0"/>
              <a:gd name="G2" fmla="+- 21600 0 0"/>
              <a:gd name="T0" fmla="*/ 0 w 21671"/>
              <a:gd name="T1" fmla="*/ 0 h 21600"/>
              <a:gd name="T2" fmla="*/ 21671 w 21671"/>
              <a:gd name="T3" fmla="*/ 21600 h 21600"/>
              <a:gd name="T4" fmla="*/ 71 w 21671"/>
              <a:gd name="T5" fmla="*/ 21600 h 21600"/>
            </a:gdLst>
            <a:ahLst/>
            <a:cxnLst>
              <a:cxn ang="0">
                <a:pos x="T0" y="T1"/>
              </a:cxn>
              <a:cxn ang="0">
                <a:pos x="T2" y="T3"/>
              </a:cxn>
              <a:cxn ang="0">
                <a:pos x="T4" y="T5"/>
              </a:cxn>
            </a:cxnLst>
            <a:rect l="0" t="0" r="r" b="b"/>
            <a:pathLst>
              <a:path w="21671" h="21600" fill="none" extrusionOk="0">
                <a:moveTo>
                  <a:pt x="0" y="0"/>
                </a:moveTo>
                <a:cubicBezTo>
                  <a:pt x="23" y="0"/>
                  <a:pt x="47" y="-1"/>
                  <a:pt x="71" y="0"/>
                </a:cubicBezTo>
                <a:cubicBezTo>
                  <a:pt x="12000" y="0"/>
                  <a:pt x="21671" y="9670"/>
                  <a:pt x="21671" y="21600"/>
                </a:cubicBezTo>
              </a:path>
              <a:path w="21671" h="21600" stroke="0" extrusionOk="0">
                <a:moveTo>
                  <a:pt x="0" y="0"/>
                </a:moveTo>
                <a:cubicBezTo>
                  <a:pt x="23" y="0"/>
                  <a:pt x="47" y="-1"/>
                  <a:pt x="71" y="0"/>
                </a:cubicBezTo>
                <a:cubicBezTo>
                  <a:pt x="12000" y="0"/>
                  <a:pt x="21671" y="9670"/>
                  <a:pt x="21671" y="21600"/>
                </a:cubicBezTo>
                <a:lnTo>
                  <a:pt x="71" y="21600"/>
                </a:lnTo>
                <a:close/>
              </a:path>
            </a:pathLst>
          </a:custGeom>
          <a:noFill/>
          <a:ln w="19050" cap="rnd">
            <a:solidFill>
              <a:schemeClr val="tx1"/>
            </a:solidFill>
            <a:round/>
            <a:headEnd/>
            <a:tailEnd/>
          </a:ln>
          <a:effectLst/>
        </p:spPr>
        <p:txBody>
          <a:bodyPr wrap="none" anchor="ctr"/>
          <a:lstStyle/>
          <a:p>
            <a:endParaRPr lang="en-US"/>
          </a:p>
        </p:txBody>
      </p:sp>
      <p:sp>
        <p:nvSpPr>
          <p:cNvPr id="282651" name="Arc 27"/>
          <p:cNvSpPr>
            <a:spLocks/>
          </p:cNvSpPr>
          <p:nvPr/>
        </p:nvSpPr>
        <p:spPr bwMode="auto">
          <a:xfrm rot="10800000">
            <a:off x="2298700" y="2868613"/>
            <a:ext cx="512763" cy="481012"/>
          </a:xfrm>
          <a:custGeom>
            <a:avLst/>
            <a:gdLst>
              <a:gd name="G0" fmla="+- 21600 0 0"/>
              <a:gd name="G1" fmla="+- 21600 0 0"/>
              <a:gd name="G2" fmla="+- 21600 0 0"/>
              <a:gd name="T0" fmla="*/ 0 w 22872"/>
              <a:gd name="T1" fmla="*/ 21529 h 21600"/>
              <a:gd name="T2" fmla="*/ 22872 w 22872"/>
              <a:gd name="T3" fmla="*/ 37 h 21600"/>
              <a:gd name="T4" fmla="*/ 21600 w 22872"/>
              <a:gd name="T5" fmla="*/ 21600 h 21600"/>
            </a:gdLst>
            <a:ahLst/>
            <a:cxnLst>
              <a:cxn ang="0">
                <a:pos x="T0" y="T1"/>
              </a:cxn>
              <a:cxn ang="0">
                <a:pos x="T2" y="T3"/>
              </a:cxn>
              <a:cxn ang="0">
                <a:pos x="T4" y="T5"/>
              </a:cxn>
            </a:cxnLst>
            <a:rect l="0" t="0" r="r" b="b"/>
            <a:pathLst>
              <a:path w="22872" h="21600" fill="none" extrusionOk="0">
                <a:moveTo>
                  <a:pt x="0" y="21529"/>
                </a:moveTo>
                <a:cubicBezTo>
                  <a:pt x="39" y="9627"/>
                  <a:pt x="9698" y="-1"/>
                  <a:pt x="21600" y="0"/>
                </a:cubicBezTo>
                <a:cubicBezTo>
                  <a:pt x="22024" y="0"/>
                  <a:pt x="22448" y="12"/>
                  <a:pt x="22871" y="37"/>
                </a:cubicBezTo>
              </a:path>
              <a:path w="22872" h="21600" stroke="0" extrusionOk="0">
                <a:moveTo>
                  <a:pt x="0" y="21529"/>
                </a:moveTo>
                <a:cubicBezTo>
                  <a:pt x="39" y="9627"/>
                  <a:pt x="9698" y="-1"/>
                  <a:pt x="21600" y="0"/>
                </a:cubicBezTo>
                <a:cubicBezTo>
                  <a:pt x="22024" y="0"/>
                  <a:pt x="22448" y="12"/>
                  <a:pt x="22871" y="37"/>
                </a:cubicBezTo>
                <a:lnTo>
                  <a:pt x="21600" y="21600"/>
                </a:lnTo>
                <a:close/>
              </a:path>
            </a:pathLst>
          </a:custGeom>
          <a:noFill/>
          <a:ln w="19050" cap="rnd">
            <a:solidFill>
              <a:schemeClr val="tx1"/>
            </a:solidFill>
            <a:round/>
            <a:headEnd/>
            <a:tailEnd/>
          </a:ln>
          <a:effectLst/>
        </p:spPr>
        <p:txBody>
          <a:bodyPr wrap="none" anchor="ctr"/>
          <a:lstStyle/>
          <a:p>
            <a:endParaRPr lang="en-US"/>
          </a:p>
        </p:txBody>
      </p:sp>
      <p:sp>
        <p:nvSpPr>
          <p:cNvPr id="282652" name="Oval 28"/>
          <p:cNvSpPr>
            <a:spLocks noChangeArrowheads="1"/>
          </p:cNvSpPr>
          <p:nvPr/>
        </p:nvSpPr>
        <p:spPr bwMode="auto">
          <a:xfrm>
            <a:off x="1989138" y="2562225"/>
            <a:ext cx="592137" cy="592138"/>
          </a:xfrm>
          <a:prstGeom prst="ellipse">
            <a:avLst/>
          </a:prstGeom>
          <a:noFill/>
          <a:ln w="19050">
            <a:solidFill>
              <a:schemeClr val="tx1"/>
            </a:solidFill>
            <a:round/>
            <a:headEnd/>
            <a:tailEnd/>
          </a:ln>
          <a:effectLst/>
        </p:spPr>
        <p:txBody>
          <a:bodyPr wrap="none" anchor="ctr"/>
          <a:lstStyle/>
          <a:p>
            <a:endParaRPr lang="en-US"/>
          </a:p>
        </p:txBody>
      </p:sp>
      <p:sp>
        <p:nvSpPr>
          <p:cNvPr id="282653" name="Oval 29"/>
          <p:cNvSpPr>
            <a:spLocks noChangeArrowheads="1"/>
          </p:cNvSpPr>
          <p:nvPr/>
        </p:nvSpPr>
        <p:spPr bwMode="auto">
          <a:xfrm>
            <a:off x="1358900" y="2486025"/>
            <a:ext cx="323850" cy="323850"/>
          </a:xfrm>
          <a:prstGeom prst="ellipse">
            <a:avLst/>
          </a:prstGeom>
          <a:noFill/>
          <a:ln w="19050">
            <a:solidFill>
              <a:schemeClr val="tx1"/>
            </a:solidFill>
            <a:round/>
            <a:headEnd/>
            <a:tailEnd/>
          </a:ln>
          <a:effectLst/>
        </p:spPr>
        <p:txBody>
          <a:bodyPr wrap="none" anchor="ctr"/>
          <a:lstStyle/>
          <a:p>
            <a:endParaRPr lang="en-US"/>
          </a:p>
        </p:txBody>
      </p:sp>
      <p:grpSp>
        <p:nvGrpSpPr>
          <p:cNvPr id="282654" name="Group 30"/>
          <p:cNvGrpSpPr>
            <a:grpSpLocks/>
          </p:cNvGrpSpPr>
          <p:nvPr/>
        </p:nvGrpSpPr>
        <p:grpSpPr bwMode="auto">
          <a:xfrm>
            <a:off x="1270000" y="2395538"/>
            <a:ext cx="514350" cy="514350"/>
            <a:chOff x="800" y="1345"/>
            <a:chExt cx="324" cy="324"/>
          </a:xfrm>
        </p:grpSpPr>
        <p:sp>
          <p:nvSpPr>
            <p:cNvPr id="282655" name="Line 31"/>
            <p:cNvSpPr>
              <a:spLocks noChangeShapeType="1"/>
            </p:cNvSpPr>
            <p:nvPr/>
          </p:nvSpPr>
          <p:spPr bwMode="auto">
            <a:xfrm>
              <a:off x="957" y="1345"/>
              <a:ext cx="0" cy="93"/>
            </a:xfrm>
            <a:prstGeom prst="line">
              <a:avLst/>
            </a:prstGeom>
            <a:noFill/>
            <a:ln w="6350">
              <a:solidFill>
                <a:schemeClr val="tx1"/>
              </a:solidFill>
              <a:round/>
              <a:headEnd/>
              <a:tailEnd/>
            </a:ln>
            <a:effectLst/>
          </p:spPr>
          <p:txBody>
            <a:bodyPr wrap="none" anchor="ctr"/>
            <a:lstStyle/>
            <a:p>
              <a:endParaRPr lang="en-US"/>
            </a:p>
          </p:txBody>
        </p:sp>
        <p:sp>
          <p:nvSpPr>
            <p:cNvPr id="282656" name="Line 32"/>
            <p:cNvSpPr>
              <a:spLocks noChangeShapeType="1"/>
            </p:cNvSpPr>
            <p:nvPr/>
          </p:nvSpPr>
          <p:spPr bwMode="auto">
            <a:xfrm>
              <a:off x="957" y="1476"/>
              <a:ext cx="0" cy="62"/>
            </a:xfrm>
            <a:prstGeom prst="line">
              <a:avLst/>
            </a:prstGeom>
            <a:noFill/>
            <a:ln w="6350">
              <a:solidFill>
                <a:schemeClr val="tx1"/>
              </a:solidFill>
              <a:round/>
              <a:headEnd/>
              <a:tailEnd/>
            </a:ln>
            <a:effectLst/>
          </p:spPr>
          <p:txBody>
            <a:bodyPr wrap="none" anchor="ctr"/>
            <a:lstStyle/>
            <a:p>
              <a:endParaRPr lang="en-US"/>
            </a:p>
          </p:txBody>
        </p:sp>
        <p:sp>
          <p:nvSpPr>
            <p:cNvPr id="282657" name="Line 33"/>
            <p:cNvSpPr>
              <a:spLocks noChangeShapeType="1"/>
            </p:cNvSpPr>
            <p:nvPr/>
          </p:nvSpPr>
          <p:spPr bwMode="auto">
            <a:xfrm>
              <a:off x="957" y="1576"/>
              <a:ext cx="0" cy="93"/>
            </a:xfrm>
            <a:prstGeom prst="line">
              <a:avLst/>
            </a:prstGeom>
            <a:noFill/>
            <a:ln w="6350">
              <a:solidFill>
                <a:schemeClr val="tx1"/>
              </a:solidFill>
              <a:round/>
              <a:headEnd/>
              <a:tailEnd/>
            </a:ln>
            <a:effectLst/>
          </p:spPr>
          <p:txBody>
            <a:bodyPr wrap="none" anchor="ctr"/>
            <a:lstStyle/>
            <a:p>
              <a:endParaRPr lang="en-US"/>
            </a:p>
          </p:txBody>
        </p:sp>
        <p:sp>
          <p:nvSpPr>
            <p:cNvPr id="282658" name="Line 34"/>
            <p:cNvSpPr>
              <a:spLocks noChangeShapeType="1"/>
            </p:cNvSpPr>
            <p:nvPr/>
          </p:nvSpPr>
          <p:spPr bwMode="auto">
            <a:xfrm flipH="1">
              <a:off x="1018" y="1507"/>
              <a:ext cx="106" cy="0"/>
            </a:xfrm>
            <a:prstGeom prst="line">
              <a:avLst/>
            </a:prstGeom>
            <a:noFill/>
            <a:ln w="6350">
              <a:solidFill>
                <a:schemeClr val="tx1"/>
              </a:solidFill>
              <a:round/>
              <a:headEnd/>
              <a:tailEnd/>
            </a:ln>
            <a:effectLst/>
          </p:spPr>
          <p:txBody>
            <a:bodyPr wrap="none" anchor="ctr"/>
            <a:lstStyle/>
            <a:p>
              <a:endParaRPr lang="en-US"/>
            </a:p>
          </p:txBody>
        </p:sp>
        <p:sp>
          <p:nvSpPr>
            <p:cNvPr id="282659" name="Line 35"/>
            <p:cNvSpPr>
              <a:spLocks noChangeShapeType="1"/>
            </p:cNvSpPr>
            <p:nvPr/>
          </p:nvSpPr>
          <p:spPr bwMode="auto">
            <a:xfrm flipH="1">
              <a:off x="926" y="1507"/>
              <a:ext cx="62" cy="0"/>
            </a:xfrm>
            <a:prstGeom prst="line">
              <a:avLst/>
            </a:prstGeom>
            <a:noFill/>
            <a:ln w="6350">
              <a:solidFill>
                <a:schemeClr val="tx1"/>
              </a:solidFill>
              <a:round/>
              <a:headEnd/>
              <a:tailEnd/>
            </a:ln>
            <a:effectLst/>
          </p:spPr>
          <p:txBody>
            <a:bodyPr wrap="none" anchor="ctr"/>
            <a:lstStyle/>
            <a:p>
              <a:endParaRPr lang="en-US"/>
            </a:p>
          </p:txBody>
        </p:sp>
        <p:sp>
          <p:nvSpPr>
            <p:cNvPr id="282660" name="Line 36"/>
            <p:cNvSpPr>
              <a:spLocks noChangeShapeType="1"/>
            </p:cNvSpPr>
            <p:nvPr/>
          </p:nvSpPr>
          <p:spPr bwMode="auto">
            <a:xfrm flipH="1">
              <a:off x="800" y="1507"/>
              <a:ext cx="97" cy="0"/>
            </a:xfrm>
            <a:prstGeom prst="line">
              <a:avLst/>
            </a:prstGeom>
            <a:noFill/>
            <a:ln w="6350">
              <a:solidFill>
                <a:schemeClr val="tx1"/>
              </a:solidFill>
              <a:round/>
              <a:headEnd/>
              <a:tailEnd/>
            </a:ln>
            <a:effectLst/>
          </p:spPr>
          <p:txBody>
            <a:bodyPr wrap="none" anchor="ctr"/>
            <a:lstStyle/>
            <a:p>
              <a:endParaRPr lang="en-US"/>
            </a:p>
          </p:txBody>
        </p:sp>
      </p:grpSp>
      <p:sp>
        <p:nvSpPr>
          <p:cNvPr id="282661" name="Oval 37"/>
          <p:cNvSpPr>
            <a:spLocks noChangeArrowheads="1"/>
          </p:cNvSpPr>
          <p:nvPr/>
        </p:nvSpPr>
        <p:spPr bwMode="auto">
          <a:xfrm>
            <a:off x="3287713" y="2468563"/>
            <a:ext cx="323850" cy="323850"/>
          </a:xfrm>
          <a:prstGeom prst="ellipse">
            <a:avLst/>
          </a:prstGeom>
          <a:noFill/>
          <a:ln w="19050">
            <a:solidFill>
              <a:schemeClr val="tx1"/>
            </a:solidFill>
            <a:round/>
            <a:headEnd/>
            <a:tailEnd/>
          </a:ln>
          <a:effectLst/>
        </p:spPr>
        <p:txBody>
          <a:bodyPr wrap="none" anchor="ctr"/>
          <a:lstStyle/>
          <a:p>
            <a:endParaRPr lang="en-US"/>
          </a:p>
        </p:txBody>
      </p:sp>
      <p:sp>
        <p:nvSpPr>
          <p:cNvPr id="282662" name="Oval 38"/>
          <p:cNvSpPr>
            <a:spLocks noChangeArrowheads="1"/>
          </p:cNvSpPr>
          <p:nvPr/>
        </p:nvSpPr>
        <p:spPr bwMode="auto">
          <a:xfrm>
            <a:off x="3302000" y="5605463"/>
            <a:ext cx="323850" cy="323850"/>
          </a:xfrm>
          <a:prstGeom prst="ellipse">
            <a:avLst/>
          </a:prstGeom>
          <a:noFill/>
          <a:ln w="19050">
            <a:solidFill>
              <a:schemeClr val="tx1"/>
            </a:solidFill>
            <a:round/>
            <a:headEnd/>
            <a:tailEnd/>
          </a:ln>
          <a:effectLst/>
        </p:spPr>
        <p:txBody>
          <a:bodyPr wrap="none" anchor="ctr"/>
          <a:lstStyle/>
          <a:p>
            <a:endParaRPr lang="en-US"/>
          </a:p>
        </p:txBody>
      </p:sp>
      <p:sp>
        <p:nvSpPr>
          <p:cNvPr id="282663" name="Line 39"/>
          <p:cNvSpPr>
            <a:spLocks noChangeShapeType="1"/>
          </p:cNvSpPr>
          <p:nvPr/>
        </p:nvSpPr>
        <p:spPr bwMode="auto">
          <a:xfrm>
            <a:off x="6007100" y="2374900"/>
            <a:ext cx="1352550" cy="0"/>
          </a:xfrm>
          <a:prstGeom prst="line">
            <a:avLst/>
          </a:prstGeom>
          <a:noFill/>
          <a:ln w="19050">
            <a:solidFill>
              <a:schemeClr val="tx1"/>
            </a:solidFill>
            <a:round/>
            <a:headEnd/>
            <a:tailEnd/>
          </a:ln>
          <a:effectLst/>
        </p:spPr>
        <p:txBody>
          <a:bodyPr wrap="none" anchor="ctr"/>
          <a:lstStyle/>
          <a:p>
            <a:endParaRPr lang="en-US"/>
          </a:p>
        </p:txBody>
      </p:sp>
      <p:sp>
        <p:nvSpPr>
          <p:cNvPr id="282664" name="Line 40"/>
          <p:cNvSpPr>
            <a:spLocks noChangeShapeType="1"/>
          </p:cNvSpPr>
          <p:nvPr/>
        </p:nvSpPr>
        <p:spPr bwMode="auto">
          <a:xfrm>
            <a:off x="7137400" y="6051550"/>
            <a:ext cx="220663" cy="0"/>
          </a:xfrm>
          <a:prstGeom prst="line">
            <a:avLst/>
          </a:prstGeom>
          <a:noFill/>
          <a:ln w="19050">
            <a:solidFill>
              <a:schemeClr val="tx1"/>
            </a:solidFill>
            <a:round/>
            <a:headEnd/>
            <a:tailEnd/>
          </a:ln>
          <a:effectLst/>
        </p:spPr>
        <p:txBody>
          <a:bodyPr wrap="none" anchor="ctr"/>
          <a:lstStyle/>
          <a:p>
            <a:endParaRPr lang="en-US"/>
          </a:p>
        </p:txBody>
      </p:sp>
      <p:sp>
        <p:nvSpPr>
          <p:cNvPr id="282665" name="Line 41"/>
          <p:cNvSpPr>
            <a:spLocks noChangeShapeType="1"/>
          </p:cNvSpPr>
          <p:nvPr/>
        </p:nvSpPr>
        <p:spPr bwMode="auto">
          <a:xfrm>
            <a:off x="7353300" y="2381250"/>
            <a:ext cx="0" cy="3663950"/>
          </a:xfrm>
          <a:prstGeom prst="line">
            <a:avLst/>
          </a:prstGeom>
          <a:noFill/>
          <a:ln w="19050">
            <a:solidFill>
              <a:schemeClr val="tx1"/>
            </a:solidFill>
            <a:round/>
            <a:headEnd/>
            <a:tailEnd/>
          </a:ln>
          <a:effectLst/>
        </p:spPr>
        <p:txBody>
          <a:bodyPr wrap="none" anchor="ctr"/>
          <a:lstStyle/>
          <a:p>
            <a:endParaRPr lang="en-US"/>
          </a:p>
        </p:txBody>
      </p:sp>
      <p:sp>
        <p:nvSpPr>
          <p:cNvPr id="282666" name="Line 42"/>
          <p:cNvSpPr>
            <a:spLocks noChangeShapeType="1"/>
          </p:cNvSpPr>
          <p:nvPr/>
        </p:nvSpPr>
        <p:spPr bwMode="auto">
          <a:xfrm>
            <a:off x="6000750" y="2365375"/>
            <a:ext cx="0" cy="989013"/>
          </a:xfrm>
          <a:prstGeom prst="line">
            <a:avLst/>
          </a:prstGeom>
          <a:noFill/>
          <a:ln w="19050">
            <a:solidFill>
              <a:schemeClr val="tx1"/>
            </a:solidFill>
            <a:round/>
            <a:headEnd/>
            <a:tailEnd/>
          </a:ln>
          <a:effectLst/>
        </p:spPr>
        <p:txBody>
          <a:bodyPr wrap="none" anchor="ctr"/>
          <a:lstStyle/>
          <a:p>
            <a:endParaRPr lang="en-US"/>
          </a:p>
        </p:txBody>
      </p:sp>
      <p:sp>
        <p:nvSpPr>
          <p:cNvPr id="282667" name="Line 43"/>
          <p:cNvSpPr>
            <a:spLocks noChangeShapeType="1"/>
          </p:cNvSpPr>
          <p:nvPr/>
        </p:nvSpPr>
        <p:spPr bwMode="auto">
          <a:xfrm>
            <a:off x="5995988" y="3346450"/>
            <a:ext cx="874712" cy="0"/>
          </a:xfrm>
          <a:prstGeom prst="line">
            <a:avLst/>
          </a:prstGeom>
          <a:noFill/>
          <a:ln w="19050">
            <a:solidFill>
              <a:schemeClr val="tx1"/>
            </a:solidFill>
            <a:round/>
            <a:headEnd/>
            <a:tailEnd/>
          </a:ln>
          <a:effectLst/>
        </p:spPr>
        <p:txBody>
          <a:bodyPr wrap="none" anchor="ctr"/>
          <a:lstStyle/>
          <a:p>
            <a:endParaRPr lang="en-US"/>
          </a:p>
        </p:txBody>
      </p:sp>
      <p:sp>
        <p:nvSpPr>
          <p:cNvPr id="282668" name="Line 44"/>
          <p:cNvSpPr>
            <a:spLocks noChangeShapeType="1"/>
          </p:cNvSpPr>
          <p:nvPr/>
        </p:nvSpPr>
        <p:spPr bwMode="auto">
          <a:xfrm>
            <a:off x="6388100" y="4584700"/>
            <a:ext cx="485775" cy="0"/>
          </a:xfrm>
          <a:prstGeom prst="line">
            <a:avLst/>
          </a:prstGeom>
          <a:noFill/>
          <a:ln w="19050">
            <a:solidFill>
              <a:schemeClr val="tx1"/>
            </a:solidFill>
            <a:round/>
            <a:headEnd/>
            <a:tailEnd/>
          </a:ln>
          <a:effectLst/>
        </p:spPr>
        <p:txBody>
          <a:bodyPr wrap="none" anchor="ctr"/>
          <a:lstStyle/>
          <a:p>
            <a:endParaRPr lang="en-US"/>
          </a:p>
        </p:txBody>
      </p:sp>
      <p:sp>
        <p:nvSpPr>
          <p:cNvPr id="282669" name="Line 45"/>
          <p:cNvSpPr>
            <a:spLocks noChangeShapeType="1"/>
          </p:cNvSpPr>
          <p:nvPr/>
        </p:nvSpPr>
        <p:spPr bwMode="auto">
          <a:xfrm>
            <a:off x="6388100" y="5156200"/>
            <a:ext cx="493713" cy="0"/>
          </a:xfrm>
          <a:prstGeom prst="line">
            <a:avLst/>
          </a:prstGeom>
          <a:noFill/>
          <a:ln w="19050">
            <a:solidFill>
              <a:schemeClr val="tx1"/>
            </a:solidFill>
            <a:round/>
            <a:headEnd/>
            <a:tailEnd/>
          </a:ln>
          <a:effectLst/>
        </p:spPr>
        <p:txBody>
          <a:bodyPr wrap="none" anchor="ctr"/>
          <a:lstStyle/>
          <a:p>
            <a:endParaRPr lang="en-US"/>
          </a:p>
        </p:txBody>
      </p:sp>
      <p:sp>
        <p:nvSpPr>
          <p:cNvPr id="282670" name="Line 46"/>
          <p:cNvSpPr>
            <a:spLocks noChangeShapeType="1"/>
          </p:cNvSpPr>
          <p:nvPr/>
        </p:nvSpPr>
        <p:spPr bwMode="auto">
          <a:xfrm>
            <a:off x="7010400" y="5283200"/>
            <a:ext cx="0" cy="649288"/>
          </a:xfrm>
          <a:prstGeom prst="line">
            <a:avLst/>
          </a:prstGeom>
          <a:noFill/>
          <a:ln w="19050">
            <a:solidFill>
              <a:schemeClr val="tx1"/>
            </a:solidFill>
            <a:round/>
            <a:headEnd/>
            <a:tailEnd/>
          </a:ln>
          <a:effectLst/>
        </p:spPr>
        <p:txBody>
          <a:bodyPr wrap="none" anchor="ctr"/>
          <a:lstStyle/>
          <a:p>
            <a:endParaRPr lang="en-US"/>
          </a:p>
        </p:txBody>
      </p:sp>
      <p:sp>
        <p:nvSpPr>
          <p:cNvPr id="282671" name="Line 47"/>
          <p:cNvSpPr>
            <a:spLocks noChangeShapeType="1"/>
          </p:cNvSpPr>
          <p:nvPr/>
        </p:nvSpPr>
        <p:spPr bwMode="auto">
          <a:xfrm>
            <a:off x="6007100" y="2546350"/>
            <a:ext cx="830263" cy="0"/>
          </a:xfrm>
          <a:prstGeom prst="line">
            <a:avLst/>
          </a:prstGeom>
          <a:noFill/>
          <a:ln w="19050">
            <a:solidFill>
              <a:schemeClr val="tx1"/>
            </a:solidFill>
            <a:round/>
            <a:headEnd/>
            <a:tailEnd/>
          </a:ln>
          <a:effectLst/>
        </p:spPr>
        <p:txBody>
          <a:bodyPr wrap="none" anchor="ctr"/>
          <a:lstStyle/>
          <a:p>
            <a:endParaRPr lang="en-US"/>
          </a:p>
        </p:txBody>
      </p:sp>
      <p:sp>
        <p:nvSpPr>
          <p:cNvPr id="282672" name="Line 48"/>
          <p:cNvSpPr>
            <a:spLocks noChangeShapeType="1"/>
          </p:cNvSpPr>
          <p:nvPr/>
        </p:nvSpPr>
        <p:spPr bwMode="auto">
          <a:xfrm>
            <a:off x="6007100" y="3155950"/>
            <a:ext cx="819150" cy="0"/>
          </a:xfrm>
          <a:prstGeom prst="line">
            <a:avLst/>
          </a:prstGeom>
          <a:noFill/>
          <a:ln w="19050">
            <a:solidFill>
              <a:schemeClr val="tx1"/>
            </a:solidFill>
            <a:round/>
            <a:headEnd/>
            <a:tailEnd/>
          </a:ln>
          <a:effectLst/>
        </p:spPr>
        <p:txBody>
          <a:bodyPr wrap="none" anchor="ctr"/>
          <a:lstStyle/>
          <a:p>
            <a:endParaRPr lang="en-US"/>
          </a:p>
        </p:txBody>
      </p:sp>
      <p:grpSp>
        <p:nvGrpSpPr>
          <p:cNvPr id="282673" name="Group 49"/>
          <p:cNvGrpSpPr>
            <a:grpSpLocks/>
          </p:cNvGrpSpPr>
          <p:nvPr/>
        </p:nvGrpSpPr>
        <p:grpSpPr bwMode="auto">
          <a:xfrm>
            <a:off x="5784850" y="2871788"/>
            <a:ext cx="1860550" cy="0"/>
            <a:chOff x="3644" y="1645"/>
            <a:chExt cx="1172" cy="0"/>
          </a:xfrm>
        </p:grpSpPr>
        <p:sp>
          <p:nvSpPr>
            <p:cNvPr id="282674" name="Line 50"/>
            <p:cNvSpPr>
              <a:spLocks noChangeShapeType="1"/>
            </p:cNvSpPr>
            <p:nvPr/>
          </p:nvSpPr>
          <p:spPr bwMode="auto">
            <a:xfrm flipH="1">
              <a:off x="4296" y="1645"/>
              <a:ext cx="520" cy="0"/>
            </a:xfrm>
            <a:prstGeom prst="line">
              <a:avLst/>
            </a:prstGeom>
            <a:noFill/>
            <a:ln w="3175">
              <a:solidFill>
                <a:schemeClr val="tx1"/>
              </a:solidFill>
              <a:round/>
              <a:headEnd/>
              <a:tailEnd/>
            </a:ln>
            <a:effectLst/>
          </p:spPr>
          <p:txBody>
            <a:bodyPr wrap="none" anchor="ctr"/>
            <a:lstStyle/>
            <a:p>
              <a:endParaRPr lang="en-US"/>
            </a:p>
          </p:txBody>
        </p:sp>
        <p:sp>
          <p:nvSpPr>
            <p:cNvPr id="282675" name="Line 51"/>
            <p:cNvSpPr>
              <a:spLocks noChangeShapeType="1"/>
            </p:cNvSpPr>
            <p:nvPr/>
          </p:nvSpPr>
          <p:spPr bwMode="auto">
            <a:xfrm flipH="1">
              <a:off x="4168" y="1645"/>
              <a:ext cx="89" cy="0"/>
            </a:xfrm>
            <a:prstGeom prst="line">
              <a:avLst/>
            </a:prstGeom>
            <a:noFill/>
            <a:ln w="3175">
              <a:solidFill>
                <a:schemeClr val="tx1"/>
              </a:solidFill>
              <a:round/>
              <a:headEnd/>
              <a:tailEnd/>
            </a:ln>
            <a:effectLst/>
          </p:spPr>
          <p:txBody>
            <a:bodyPr wrap="none" anchor="ctr"/>
            <a:lstStyle/>
            <a:p>
              <a:endParaRPr lang="en-US"/>
            </a:p>
          </p:txBody>
        </p:sp>
        <p:sp>
          <p:nvSpPr>
            <p:cNvPr id="282676" name="Line 52"/>
            <p:cNvSpPr>
              <a:spLocks noChangeShapeType="1"/>
            </p:cNvSpPr>
            <p:nvPr/>
          </p:nvSpPr>
          <p:spPr bwMode="auto">
            <a:xfrm flipH="1">
              <a:off x="3644" y="1645"/>
              <a:ext cx="489" cy="0"/>
            </a:xfrm>
            <a:prstGeom prst="line">
              <a:avLst/>
            </a:prstGeom>
            <a:noFill/>
            <a:ln w="3175">
              <a:solidFill>
                <a:schemeClr val="tx1"/>
              </a:solidFill>
              <a:round/>
              <a:headEnd/>
              <a:tailEnd/>
            </a:ln>
            <a:effectLst/>
          </p:spPr>
          <p:txBody>
            <a:bodyPr wrap="none" anchor="ctr"/>
            <a:lstStyle/>
            <a:p>
              <a:endParaRPr lang="en-US"/>
            </a:p>
          </p:txBody>
        </p:sp>
      </p:grpSp>
      <p:sp>
        <p:nvSpPr>
          <p:cNvPr id="282677" name="Line 53"/>
          <p:cNvSpPr>
            <a:spLocks noChangeShapeType="1"/>
          </p:cNvSpPr>
          <p:nvPr/>
        </p:nvSpPr>
        <p:spPr bwMode="auto">
          <a:xfrm>
            <a:off x="6381750" y="4575175"/>
            <a:ext cx="0" cy="590550"/>
          </a:xfrm>
          <a:prstGeom prst="line">
            <a:avLst/>
          </a:prstGeom>
          <a:noFill/>
          <a:ln w="19050">
            <a:solidFill>
              <a:schemeClr val="tx1"/>
            </a:solidFill>
            <a:round/>
            <a:headEnd/>
            <a:tailEnd/>
          </a:ln>
          <a:effectLst/>
        </p:spPr>
        <p:txBody>
          <a:bodyPr wrap="none" anchor="ctr"/>
          <a:lstStyle/>
          <a:p>
            <a:endParaRPr lang="en-US"/>
          </a:p>
        </p:txBody>
      </p:sp>
      <p:sp>
        <p:nvSpPr>
          <p:cNvPr id="282678" name="Line 54"/>
          <p:cNvSpPr>
            <a:spLocks noChangeShapeType="1"/>
          </p:cNvSpPr>
          <p:nvPr/>
        </p:nvSpPr>
        <p:spPr bwMode="auto">
          <a:xfrm flipH="1">
            <a:off x="6786563" y="4876800"/>
            <a:ext cx="825500" cy="0"/>
          </a:xfrm>
          <a:prstGeom prst="line">
            <a:avLst/>
          </a:prstGeom>
          <a:noFill/>
          <a:ln w="3175">
            <a:solidFill>
              <a:schemeClr val="tx1"/>
            </a:solidFill>
            <a:round/>
            <a:headEnd/>
            <a:tailEnd/>
          </a:ln>
          <a:effectLst/>
        </p:spPr>
        <p:txBody>
          <a:bodyPr wrap="none" anchor="ctr"/>
          <a:lstStyle/>
          <a:p>
            <a:endParaRPr lang="en-US"/>
          </a:p>
        </p:txBody>
      </p:sp>
      <p:sp>
        <p:nvSpPr>
          <p:cNvPr id="282679" name="Line 55"/>
          <p:cNvSpPr>
            <a:spLocks noChangeShapeType="1"/>
          </p:cNvSpPr>
          <p:nvPr/>
        </p:nvSpPr>
        <p:spPr bwMode="auto">
          <a:xfrm flipH="1">
            <a:off x="6583363" y="4876800"/>
            <a:ext cx="141287" cy="0"/>
          </a:xfrm>
          <a:prstGeom prst="line">
            <a:avLst/>
          </a:prstGeom>
          <a:noFill/>
          <a:ln w="3175">
            <a:solidFill>
              <a:schemeClr val="tx1"/>
            </a:solidFill>
            <a:round/>
            <a:headEnd/>
            <a:tailEnd/>
          </a:ln>
          <a:effectLst/>
        </p:spPr>
        <p:txBody>
          <a:bodyPr wrap="none" anchor="ctr"/>
          <a:lstStyle/>
          <a:p>
            <a:endParaRPr lang="en-US"/>
          </a:p>
        </p:txBody>
      </p:sp>
      <p:sp>
        <p:nvSpPr>
          <p:cNvPr id="282680" name="Line 56"/>
          <p:cNvSpPr>
            <a:spLocks noChangeShapeType="1"/>
          </p:cNvSpPr>
          <p:nvPr/>
        </p:nvSpPr>
        <p:spPr bwMode="auto">
          <a:xfrm flipH="1">
            <a:off x="6184900" y="4876800"/>
            <a:ext cx="342900" cy="0"/>
          </a:xfrm>
          <a:prstGeom prst="line">
            <a:avLst/>
          </a:prstGeom>
          <a:noFill/>
          <a:ln w="3175">
            <a:solidFill>
              <a:schemeClr val="tx1"/>
            </a:solidFill>
            <a:round/>
            <a:headEnd/>
            <a:tailEnd/>
          </a:ln>
          <a:effectLst/>
        </p:spPr>
        <p:txBody>
          <a:bodyPr wrap="none" anchor="ctr"/>
          <a:lstStyle/>
          <a:p>
            <a:endParaRPr lang="en-US"/>
          </a:p>
        </p:txBody>
      </p:sp>
      <p:sp>
        <p:nvSpPr>
          <p:cNvPr id="282681" name="Line 57"/>
          <p:cNvSpPr>
            <a:spLocks noChangeShapeType="1"/>
          </p:cNvSpPr>
          <p:nvPr/>
        </p:nvSpPr>
        <p:spPr bwMode="auto">
          <a:xfrm>
            <a:off x="6394450" y="4730750"/>
            <a:ext cx="250825" cy="0"/>
          </a:xfrm>
          <a:prstGeom prst="line">
            <a:avLst/>
          </a:prstGeom>
          <a:noFill/>
          <a:ln w="6350">
            <a:solidFill>
              <a:schemeClr val="tx1"/>
            </a:solidFill>
            <a:prstDash val="lgDash"/>
            <a:round/>
            <a:headEnd/>
            <a:tailEnd/>
          </a:ln>
          <a:effectLst/>
        </p:spPr>
        <p:txBody>
          <a:bodyPr wrap="none" anchor="ctr"/>
          <a:lstStyle/>
          <a:p>
            <a:endParaRPr lang="en-US"/>
          </a:p>
        </p:txBody>
      </p:sp>
      <p:sp>
        <p:nvSpPr>
          <p:cNvPr id="282682" name="Line 58"/>
          <p:cNvSpPr>
            <a:spLocks noChangeShapeType="1"/>
          </p:cNvSpPr>
          <p:nvPr/>
        </p:nvSpPr>
        <p:spPr bwMode="auto">
          <a:xfrm>
            <a:off x="6394450" y="5022850"/>
            <a:ext cx="250825" cy="0"/>
          </a:xfrm>
          <a:prstGeom prst="line">
            <a:avLst/>
          </a:prstGeom>
          <a:noFill/>
          <a:ln w="19050">
            <a:solidFill>
              <a:schemeClr val="tx1"/>
            </a:solidFill>
            <a:round/>
            <a:headEnd/>
            <a:tailEnd/>
          </a:ln>
          <a:effectLst/>
        </p:spPr>
        <p:txBody>
          <a:bodyPr wrap="none" anchor="ctr"/>
          <a:lstStyle/>
          <a:p>
            <a:endParaRPr lang="en-US"/>
          </a:p>
        </p:txBody>
      </p:sp>
      <p:sp>
        <p:nvSpPr>
          <p:cNvPr id="282683" name="Line 59"/>
          <p:cNvSpPr>
            <a:spLocks noChangeShapeType="1"/>
          </p:cNvSpPr>
          <p:nvPr/>
        </p:nvSpPr>
        <p:spPr bwMode="auto">
          <a:xfrm flipV="1">
            <a:off x="6388100" y="3597275"/>
            <a:ext cx="0" cy="736600"/>
          </a:xfrm>
          <a:prstGeom prst="line">
            <a:avLst/>
          </a:prstGeom>
          <a:noFill/>
          <a:ln w="19050">
            <a:solidFill>
              <a:schemeClr val="tx1"/>
            </a:solidFill>
            <a:round/>
            <a:headEnd/>
            <a:tailEnd/>
          </a:ln>
          <a:effectLst/>
        </p:spPr>
        <p:txBody>
          <a:bodyPr wrap="none" anchor="ctr"/>
          <a:lstStyle/>
          <a:p>
            <a:endParaRPr lang="en-US"/>
          </a:p>
        </p:txBody>
      </p:sp>
      <p:sp>
        <p:nvSpPr>
          <p:cNvPr id="282684" name="Arc 60"/>
          <p:cNvSpPr>
            <a:spLocks/>
          </p:cNvSpPr>
          <p:nvPr/>
        </p:nvSpPr>
        <p:spPr bwMode="auto">
          <a:xfrm rot="10800000">
            <a:off x="7010400" y="5924550"/>
            <a:ext cx="127000" cy="127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p:spPr>
        <p:txBody>
          <a:bodyPr wrap="none" anchor="ctr"/>
          <a:lstStyle/>
          <a:p>
            <a:endParaRPr lang="en-US"/>
          </a:p>
        </p:txBody>
      </p:sp>
      <p:sp>
        <p:nvSpPr>
          <p:cNvPr id="282685" name="Line 61"/>
          <p:cNvSpPr>
            <a:spLocks noChangeShapeType="1"/>
          </p:cNvSpPr>
          <p:nvPr/>
        </p:nvSpPr>
        <p:spPr bwMode="auto">
          <a:xfrm>
            <a:off x="6397625" y="3602038"/>
            <a:ext cx="477838" cy="0"/>
          </a:xfrm>
          <a:prstGeom prst="line">
            <a:avLst/>
          </a:prstGeom>
          <a:noFill/>
          <a:ln w="19050">
            <a:solidFill>
              <a:schemeClr val="tx1"/>
            </a:solidFill>
            <a:round/>
            <a:headEnd/>
            <a:tailEnd/>
          </a:ln>
          <a:effectLst/>
        </p:spPr>
        <p:txBody>
          <a:bodyPr wrap="none" anchor="ctr"/>
          <a:lstStyle/>
          <a:p>
            <a:endParaRPr lang="en-US"/>
          </a:p>
        </p:txBody>
      </p:sp>
      <p:sp>
        <p:nvSpPr>
          <p:cNvPr id="282686" name="Line 62"/>
          <p:cNvSpPr>
            <a:spLocks noChangeShapeType="1"/>
          </p:cNvSpPr>
          <p:nvPr/>
        </p:nvSpPr>
        <p:spPr bwMode="auto">
          <a:xfrm>
            <a:off x="6397625" y="4322763"/>
            <a:ext cx="503238" cy="0"/>
          </a:xfrm>
          <a:prstGeom prst="line">
            <a:avLst/>
          </a:prstGeom>
          <a:noFill/>
          <a:ln w="19050">
            <a:solidFill>
              <a:schemeClr val="tx1"/>
            </a:solidFill>
            <a:round/>
            <a:headEnd/>
            <a:tailEnd/>
          </a:ln>
          <a:effectLst/>
        </p:spPr>
        <p:txBody>
          <a:bodyPr wrap="none" anchor="ctr"/>
          <a:lstStyle/>
          <a:p>
            <a:endParaRPr lang="en-US"/>
          </a:p>
        </p:txBody>
      </p:sp>
      <p:sp>
        <p:nvSpPr>
          <p:cNvPr id="282687" name="Line 63"/>
          <p:cNvSpPr>
            <a:spLocks noChangeShapeType="1"/>
          </p:cNvSpPr>
          <p:nvPr/>
        </p:nvSpPr>
        <p:spPr bwMode="auto">
          <a:xfrm>
            <a:off x="6397625" y="3746500"/>
            <a:ext cx="334963" cy="0"/>
          </a:xfrm>
          <a:prstGeom prst="line">
            <a:avLst/>
          </a:prstGeom>
          <a:noFill/>
          <a:ln w="19050">
            <a:solidFill>
              <a:schemeClr val="tx1"/>
            </a:solidFill>
            <a:round/>
            <a:headEnd/>
            <a:tailEnd/>
          </a:ln>
          <a:effectLst/>
        </p:spPr>
        <p:txBody>
          <a:bodyPr wrap="none" anchor="ctr"/>
          <a:lstStyle/>
          <a:p>
            <a:endParaRPr lang="en-US"/>
          </a:p>
        </p:txBody>
      </p:sp>
      <p:sp>
        <p:nvSpPr>
          <p:cNvPr id="282688" name="Line 64"/>
          <p:cNvSpPr>
            <a:spLocks noChangeShapeType="1"/>
          </p:cNvSpPr>
          <p:nvPr/>
        </p:nvSpPr>
        <p:spPr bwMode="auto">
          <a:xfrm>
            <a:off x="6397625" y="4175125"/>
            <a:ext cx="333375" cy="0"/>
          </a:xfrm>
          <a:prstGeom prst="line">
            <a:avLst/>
          </a:prstGeom>
          <a:noFill/>
          <a:ln w="19050">
            <a:solidFill>
              <a:schemeClr val="tx1"/>
            </a:solidFill>
            <a:round/>
            <a:headEnd/>
            <a:tailEnd/>
          </a:ln>
          <a:effectLst/>
        </p:spPr>
        <p:txBody>
          <a:bodyPr wrap="none" anchor="ctr"/>
          <a:lstStyle/>
          <a:p>
            <a:endParaRPr lang="en-US"/>
          </a:p>
        </p:txBody>
      </p:sp>
      <p:grpSp>
        <p:nvGrpSpPr>
          <p:cNvPr id="282689" name="Group 65"/>
          <p:cNvGrpSpPr>
            <a:grpSpLocks/>
          </p:cNvGrpSpPr>
          <p:nvPr/>
        </p:nvGrpSpPr>
        <p:grpSpPr bwMode="auto">
          <a:xfrm>
            <a:off x="6165850" y="3962400"/>
            <a:ext cx="1465263" cy="0"/>
            <a:chOff x="3884" y="2332"/>
            <a:chExt cx="923" cy="0"/>
          </a:xfrm>
        </p:grpSpPr>
        <p:sp>
          <p:nvSpPr>
            <p:cNvPr id="282690" name="Line 66"/>
            <p:cNvSpPr>
              <a:spLocks noChangeShapeType="1"/>
            </p:cNvSpPr>
            <p:nvPr/>
          </p:nvSpPr>
          <p:spPr bwMode="auto">
            <a:xfrm flipH="1">
              <a:off x="4287" y="2332"/>
              <a:ext cx="520" cy="0"/>
            </a:xfrm>
            <a:prstGeom prst="line">
              <a:avLst/>
            </a:prstGeom>
            <a:noFill/>
            <a:ln w="3175">
              <a:solidFill>
                <a:schemeClr val="tx1"/>
              </a:solidFill>
              <a:round/>
              <a:headEnd/>
              <a:tailEnd/>
            </a:ln>
            <a:effectLst/>
          </p:spPr>
          <p:txBody>
            <a:bodyPr wrap="none" anchor="ctr"/>
            <a:lstStyle/>
            <a:p>
              <a:endParaRPr lang="en-US"/>
            </a:p>
          </p:txBody>
        </p:sp>
        <p:sp>
          <p:nvSpPr>
            <p:cNvPr id="282691" name="Line 67"/>
            <p:cNvSpPr>
              <a:spLocks noChangeShapeType="1"/>
            </p:cNvSpPr>
            <p:nvPr/>
          </p:nvSpPr>
          <p:spPr bwMode="auto">
            <a:xfrm flipH="1">
              <a:off x="4159" y="2332"/>
              <a:ext cx="89" cy="0"/>
            </a:xfrm>
            <a:prstGeom prst="line">
              <a:avLst/>
            </a:prstGeom>
            <a:noFill/>
            <a:ln w="3175">
              <a:solidFill>
                <a:schemeClr val="tx1"/>
              </a:solidFill>
              <a:round/>
              <a:headEnd/>
              <a:tailEnd/>
            </a:ln>
            <a:effectLst/>
          </p:spPr>
          <p:txBody>
            <a:bodyPr wrap="none" anchor="ctr"/>
            <a:lstStyle/>
            <a:p>
              <a:endParaRPr lang="en-US"/>
            </a:p>
          </p:txBody>
        </p:sp>
        <p:sp>
          <p:nvSpPr>
            <p:cNvPr id="282692" name="Line 68"/>
            <p:cNvSpPr>
              <a:spLocks noChangeShapeType="1"/>
            </p:cNvSpPr>
            <p:nvPr/>
          </p:nvSpPr>
          <p:spPr bwMode="auto">
            <a:xfrm flipH="1">
              <a:off x="3884" y="2332"/>
              <a:ext cx="240" cy="0"/>
            </a:xfrm>
            <a:prstGeom prst="line">
              <a:avLst/>
            </a:prstGeom>
            <a:noFill/>
            <a:ln w="3175">
              <a:solidFill>
                <a:schemeClr val="tx1"/>
              </a:solidFill>
              <a:round/>
              <a:headEnd/>
              <a:tailEnd/>
            </a:ln>
            <a:effectLst/>
          </p:spPr>
          <p:txBody>
            <a:bodyPr wrap="none" anchor="ctr"/>
            <a:lstStyle/>
            <a:p>
              <a:endParaRPr lang="en-US"/>
            </a:p>
          </p:txBody>
        </p:sp>
      </p:grpSp>
      <p:grpSp>
        <p:nvGrpSpPr>
          <p:cNvPr id="282693" name="Group 69"/>
          <p:cNvGrpSpPr>
            <a:grpSpLocks/>
          </p:cNvGrpSpPr>
          <p:nvPr/>
        </p:nvGrpSpPr>
        <p:grpSpPr bwMode="auto">
          <a:xfrm>
            <a:off x="6878638" y="5773738"/>
            <a:ext cx="514350" cy="0"/>
            <a:chOff x="4333" y="3473"/>
            <a:chExt cx="324" cy="0"/>
          </a:xfrm>
        </p:grpSpPr>
        <p:sp>
          <p:nvSpPr>
            <p:cNvPr id="282694" name="Line 70"/>
            <p:cNvSpPr>
              <a:spLocks noChangeShapeType="1"/>
            </p:cNvSpPr>
            <p:nvPr/>
          </p:nvSpPr>
          <p:spPr bwMode="auto">
            <a:xfrm flipH="1">
              <a:off x="4552" y="3473"/>
              <a:ext cx="105" cy="0"/>
            </a:xfrm>
            <a:prstGeom prst="line">
              <a:avLst/>
            </a:prstGeom>
            <a:noFill/>
            <a:ln w="3175">
              <a:solidFill>
                <a:schemeClr val="tx1"/>
              </a:solidFill>
              <a:round/>
              <a:headEnd/>
              <a:tailEnd/>
            </a:ln>
            <a:effectLst/>
          </p:spPr>
          <p:txBody>
            <a:bodyPr wrap="none" anchor="ctr"/>
            <a:lstStyle/>
            <a:p>
              <a:endParaRPr lang="en-US"/>
            </a:p>
          </p:txBody>
        </p:sp>
        <p:sp>
          <p:nvSpPr>
            <p:cNvPr id="282695" name="Line 71"/>
            <p:cNvSpPr>
              <a:spLocks noChangeShapeType="1"/>
            </p:cNvSpPr>
            <p:nvPr/>
          </p:nvSpPr>
          <p:spPr bwMode="auto">
            <a:xfrm flipH="1">
              <a:off x="4452" y="3473"/>
              <a:ext cx="70" cy="0"/>
            </a:xfrm>
            <a:prstGeom prst="line">
              <a:avLst/>
            </a:prstGeom>
            <a:noFill/>
            <a:ln w="3175">
              <a:solidFill>
                <a:schemeClr val="tx1"/>
              </a:solidFill>
              <a:round/>
              <a:headEnd/>
              <a:tailEnd/>
            </a:ln>
            <a:effectLst/>
          </p:spPr>
          <p:txBody>
            <a:bodyPr wrap="none" anchor="ctr"/>
            <a:lstStyle/>
            <a:p>
              <a:endParaRPr lang="en-US"/>
            </a:p>
          </p:txBody>
        </p:sp>
        <p:sp>
          <p:nvSpPr>
            <p:cNvPr id="282696" name="Line 72"/>
            <p:cNvSpPr>
              <a:spLocks noChangeShapeType="1"/>
            </p:cNvSpPr>
            <p:nvPr/>
          </p:nvSpPr>
          <p:spPr bwMode="auto">
            <a:xfrm flipH="1">
              <a:off x="4333" y="3473"/>
              <a:ext cx="97" cy="0"/>
            </a:xfrm>
            <a:prstGeom prst="line">
              <a:avLst/>
            </a:prstGeom>
            <a:noFill/>
            <a:ln w="3175">
              <a:solidFill>
                <a:schemeClr val="tx1"/>
              </a:solidFill>
              <a:round/>
              <a:headEnd/>
              <a:tailEnd/>
            </a:ln>
            <a:effectLst/>
          </p:spPr>
          <p:txBody>
            <a:bodyPr wrap="none" anchor="ctr"/>
            <a:lstStyle/>
            <a:p>
              <a:endParaRPr lang="en-US"/>
            </a:p>
          </p:txBody>
        </p:sp>
      </p:grpSp>
      <p:sp>
        <p:nvSpPr>
          <p:cNvPr id="282697" name="Line 73"/>
          <p:cNvSpPr>
            <a:spLocks noChangeShapeType="1"/>
          </p:cNvSpPr>
          <p:nvPr/>
        </p:nvSpPr>
        <p:spPr bwMode="auto">
          <a:xfrm>
            <a:off x="7016750" y="5603875"/>
            <a:ext cx="330200" cy="0"/>
          </a:xfrm>
          <a:prstGeom prst="line">
            <a:avLst/>
          </a:prstGeom>
          <a:noFill/>
          <a:ln w="19050">
            <a:solidFill>
              <a:schemeClr val="tx1"/>
            </a:solidFill>
            <a:round/>
            <a:headEnd/>
            <a:tailEnd/>
          </a:ln>
          <a:effectLst/>
        </p:spPr>
        <p:txBody>
          <a:bodyPr wrap="none" anchor="ctr"/>
          <a:lstStyle/>
          <a:p>
            <a:endParaRPr lang="en-US"/>
          </a:p>
        </p:txBody>
      </p:sp>
      <p:sp>
        <p:nvSpPr>
          <p:cNvPr id="282698" name="Line 74"/>
          <p:cNvSpPr>
            <a:spLocks noChangeShapeType="1"/>
          </p:cNvSpPr>
          <p:nvPr/>
        </p:nvSpPr>
        <p:spPr bwMode="auto">
          <a:xfrm>
            <a:off x="7016750" y="5937250"/>
            <a:ext cx="330200" cy="0"/>
          </a:xfrm>
          <a:prstGeom prst="line">
            <a:avLst/>
          </a:prstGeom>
          <a:noFill/>
          <a:ln w="19050">
            <a:solidFill>
              <a:schemeClr val="tx1"/>
            </a:solidFill>
            <a:round/>
            <a:headEnd/>
            <a:tailEnd/>
          </a:ln>
          <a:effectLst/>
        </p:spPr>
        <p:txBody>
          <a:bodyPr wrap="none" anchor="ctr"/>
          <a:lstStyle/>
          <a:p>
            <a:endParaRPr lang="en-US"/>
          </a:p>
        </p:txBody>
      </p:sp>
      <p:grpSp>
        <p:nvGrpSpPr>
          <p:cNvPr id="282699" name="Group 75"/>
          <p:cNvGrpSpPr>
            <a:grpSpLocks/>
          </p:cNvGrpSpPr>
          <p:nvPr/>
        </p:nvGrpSpPr>
        <p:grpSpPr bwMode="auto">
          <a:xfrm>
            <a:off x="1785938" y="2851150"/>
            <a:ext cx="1127125" cy="0"/>
            <a:chOff x="1131" y="1645"/>
            <a:chExt cx="710" cy="0"/>
          </a:xfrm>
        </p:grpSpPr>
        <p:sp>
          <p:nvSpPr>
            <p:cNvPr id="282700" name="Line 76"/>
            <p:cNvSpPr>
              <a:spLocks noChangeShapeType="1"/>
            </p:cNvSpPr>
            <p:nvPr/>
          </p:nvSpPr>
          <p:spPr bwMode="auto">
            <a:xfrm flipH="1">
              <a:off x="1524" y="1645"/>
              <a:ext cx="317" cy="0"/>
            </a:xfrm>
            <a:prstGeom prst="line">
              <a:avLst/>
            </a:prstGeom>
            <a:noFill/>
            <a:ln w="3175">
              <a:solidFill>
                <a:schemeClr val="tx1"/>
              </a:solidFill>
              <a:round/>
              <a:headEnd/>
              <a:tailEnd/>
            </a:ln>
            <a:effectLst/>
          </p:spPr>
          <p:txBody>
            <a:bodyPr wrap="none" anchor="ctr"/>
            <a:lstStyle/>
            <a:p>
              <a:endParaRPr lang="en-US"/>
            </a:p>
          </p:txBody>
        </p:sp>
        <p:sp>
          <p:nvSpPr>
            <p:cNvPr id="282701" name="Line 77"/>
            <p:cNvSpPr>
              <a:spLocks noChangeShapeType="1"/>
            </p:cNvSpPr>
            <p:nvPr/>
          </p:nvSpPr>
          <p:spPr bwMode="auto">
            <a:xfrm flipH="1">
              <a:off x="1396" y="1645"/>
              <a:ext cx="89" cy="0"/>
            </a:xfrm>
            <a:prstGeom prst="line">
              <a:avLst/>
            </a:prstGeom>
            <a:noFill/>
            <a:ln w="3175">
              <a:solidFill>
                <a:schemeClr val="tx1"/>
              </a:solidFill>
              <a:round/>
              <a:headEnd/>
              <a:tailEnd/>
            </a:ln>
            <a:effectLst/>
          </p:spPr>
          <p:txBody>
            <a:bodyPr wrap="none" anchor="ctr"/>
            <a:lstStyle/>
            <a:p>
              <a:endParaRPr lang="en-US"/>
            </a:p>
          </p:txBody>
        </p:sp>
        <p:sp>
          <p:nvSpPr>
            <p:cNvPr id="282702" name="Line 78"/>
            <p:cNvSpPr>
              <a:spLocks noChangeShapeType="1"/>
            </p:cNvSpPr>
            <p:nvPr/>
          </p:nvSpPr>
          <p:spPr bwMode="auto">
            <a:xfrm flipH="1">
              <a:off x="1131" y="1645"/>
              <a:ext cx="230" cy="0"/>
            </a:xfrm>
            <a:prstGeom prst="line">
              <a:avLst/>
            </a:prstGeom>
            <a:noFill/>
            <a:ln w="3175">
              <a:solidFill>
                <a:schemeClr val="tx1"/>
              </a:solidFill>
              <a:round/>
              <a:headEnd/>
              <a:tailEnd/>
            </a:ln>
            <a:effectLst/>
          </p:spPr>
          <p:txBody>
            <a:bodyPr wrap="none" anchor="ctr"/>
            <a:lstStyle/>
            <a:p>
              <a:endParaRPr lang="en-US"/>
            </a:p>
          </p:txBody>
        </p:sp>
      </p:grpSp>
      <p:sp>
        <p:nvSpPr>
          <p:cNvPr id="282703" name="Line 79"/>
          <p:cNvSpPr>
            <a:spLocks noChangeShapeType="1"/>
          </p:cNvSpPr>
          <p:nvPr/>
        </p:nvSpPr>
        <p:spPr bwMode="auto">
          <a:xfrm>
            <a:off x="1924050" y="4832350"/>
            <a:ext cx="0" cy="93663"/>
          </a:xfrm>
          <a:prstGeom prst="line">
            <a:avLst/>
          </a:prstGeom>
          <a:noFill/>
          <a:ln w="3175">
            <a:solidFill>
              <a:schemeClr val="tx1"/>
            </a:solidFill>
            <a:round/>
            <a:headEnd/>
            <a:tailEnd/>
          </a:ln>
          <a:effectLst/>
        </p:spPr>
        <p:txBody>
          <a:bodyPr wrap="none" anchor="ctr"/>
          <a:lstStyle/>
          <a:p>
            <a:endParaRPr lang="en-US"/>
          </a:p>
        </p:txBody>
      </p:sp>
      <p:sp>
        <p:nvSpPr>
          <p:cNvPr id="282704" name="Arc 80"/>
          <p:cNvSpPr>
            <a:spLocks/>
          </p:cNvSpPr>
          <p:nvPr/>
        </p:nvSpPr>
        <p:spPr bwMode="auto">
          <a:xfrm rot="5400000">
            <a:off x="6877050" y="3475038"/>
            <a:ext cx="127000" cy="127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p:spPr>
        <p:txBody>
          <a:bodyPr wrap="none" anchor="ctr"/>
          <a:lstStyle/>
          <a:p>
            <a:endParaRPr lang="en-US"/>
          </a:p>
        </p:txBody>
      </p:sp>
      <p:sp>
        <p:nvSpPr>
          <p:cNvPr id="282705" name="Arc 81"/>
          <p:cNvSpPr>
            <a:spLocks/>
          </p:cNvSpPr>
          <p:nvPr/>
        </p:nvSpPr>
        <p:spPr bwMode="auto">
          <a:xfrm rot="5400000">
            <a:off x="6884988" y="5156200"/>
            <a:ext cx="127000" cy="127000"/>
          </a:xfrm>
          <a:custGeom>
            <a:avLst/>
            <a:gdLst>
              <a:gd name="G0" fmla="+- 21600 0 0"/>
              <a:gd name="G1" fmla="+- 21598 0 0"/>
              <a:gd name="G2" fmla="+- 21600 0 0"/>
              <a:gd name="T0" fmla="*/ 0 w 21600"/>
              <a:gd name="T1" fmla="*/ 21598 h 21598"/>
              <a:gd name="T2" fmla="*/ 21330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3"/>
                  <a:pt x="9506" y="147"/>
                  <a:pt x="21329" y="-1"/>
                </a:cubicBezTo>
              </a:path>
              <a:path w="21600" h="21598" stroke="0" extrusionOk="0">
                <a:moveTo>
                  <a:pt x="0" y="21598"/>
                </a:moveTo>
                <a:cubicBezTo>
                  <a:pt x="0" y="9773"/>
                  <a:pt x="9506" y="147"/>
                  <a:pt x="21329" y="-1"/>
                </a:cubicBezTo>
                <a:lnTo>
                  <a:pt x="21600" y="21598"/>
                </a:lnTo>
                <a:close/>
              </a:path>
            </a:pathLst>
          </a:custGeom>
          <a:noFill/>
          <a:ln w="19050" cap="rnd">
            <a:solidFill>
              <a:schemeClr val="tx1"/>
            </a:solidFill>
            <a:round/>
            <a:headEnd/>
            <a:tailEnd/>
          </a:ln>
          <a:effectLst/>
        </p:spPr>
        <p:txBody>
          <a:bodyPr wrap="none" anchor="ctr"/>
          <a:lstStyle/>
          <a:p>
            <a:endParaRPr lang="en-US"/>
          </a:p>
        </p:txBody>
      </p:sp>
      <p:sp>
        <p:nvSpPr>
          <p:cNvPr id="282706" name="Arc 82"/>
          <p:cNvSpPr>
            <a:spLocks/>
          </p:cNvSpPr>
          <p:nvPr/>
        </p:nvSpPr>
        <p:spPr bwMode="auto">
          <a:xfrm rot="5400000">
            <a:off x="6877050" y="4457700"/>
            <a:ext cx="127000" cy="127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tx1"/>
            </a:solidFill>
            <a:round/>
            <a:headEnd/>
            <a:tailEnd/>
          </a:ln>
          <a:effectLst/>
        </p:spPr>
        <p:txBody>
          <a:bodyPr wrap="none" anchor="ctr"/>
          <a:lstStyle/>
          <a:p>
            <a:endParaRPr lang="en-US"/>
          </a:p>
        </p:txBody>
      </p:sp>
      <p:sp>
        <p:nvSpPr>
          <p:cNvPr id="282707" name="Arc 83"/>
          <p:cNvSpPr>
            <a:spLocks/>
          </p:cNvSpPr>
          <p:nvPr/>
        </p:nvSpPr>
        <p:spPr bwMode="auto">
          <a:xfrm rot="5400000">
            <a:off x="6877050" y="4321175"/>
            <a:ext cx="127000" cy="127000"/>
          </a:xfrm>
          <a:custGeom>
            <a:avLst/>
            <a:gdLst>
              <a:gd name="G0" fmla="+- 21600 0 0"/>
              <a:gd name="G1" fmla="+- 21598 0 0"/>
              <a:gd name="G2" fmla="+- 21600 0 0"/>
              <a:gd name="T0" fmla="*/ 0 w 21600"/>
              <a:gd name="T1" fmla="*/ 21598 h 21598"/>
              <a:gd name="T2" fmla="*/ 21330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3"/>
                  <a:pt x="9506" y="147"/>
                  <a:pt x="21329" y="-1"/>
                </a:cubicBezTo>
              </a:path>
              <a:path w="21600" h="21598" stroke="0" extrusionOk="0">
                <a:moveTo>
                  <a:pt x="0" y="21598"/>
                </a:moveTo>
                <a:cubicBezTo>
                  <a:pt x="0" y="9773"/>
                  <a:pt x="9506" y="147"/>
                  <a:pt x="21329" y="-1"/>
                </a:cubicBezTo>
                <a:lnTo>
                  <a:pt x="21600" y="21598"/>
                </a:lnTo>
                <a:close/>
              </a:path>
            </a:pathLst>
          </a:custGeom>
          <a:noFill/>
          <a:ln w="19050" cap="rnd">
            <a:solidFill>
              <a:schemeClr val="tx1"/>
            </a:solidFill>
            <a:round/>
            <a:headEnd/>
            <a:tailEnd/>
          </a:ln>
          <a:effectLst/>
        </p:spPr>
        <p:txBody>
          <a:bodyPr wrap="none" anchor="ctr"/>
          <a:lstStyle/>
          <a:p>
            <a:endParaRPr lang="en-US"/>
          </a:p>
        </p:txBody>
      </p:sp>
      <p:sp>
        <p:nvSpPr>
          <p:cNvPr id="282708" name="Arc 84"/>
          <p:cNvSpPr>
            <a:spLocks/>
          </p:cNvSpPr>
          <p:nvPr/>
        </p:nvSpPr>
        <p:spPr bwMode="auto">
          <a:xfrm rot="5400000">
            <a:off x="6871494" y="3342481"/>
            <a:ext cx="127000" cy="128588"/>
          </a:xfrm>
          <a:custGeom>
            <a:avLst/>
            <a:gdLst>
              <a:gd name="G0" fmla="+- 21600 0 0"/>
              <a:gd name="G1" fmla="+- 21600 0 0"/>
              <a:gd name="G2" fmla="+- 21600 0 0"/>
              <a:gd name="T0" fmla="*/ 0 w 21600"/>
              <a:gd name="T1" fmla="*/ 21600 h 21600"/>
              <a:gd name="T2" fmla="*/ 2152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9"/>
                  <a:pt x="9626" y="40"/>
                  <a:pt x="21527" y="0"/>
                </a:cubicBezTo>
              </a:path>
              <a:path w="21600" h="21600" stroke="0" extrusionOk="0">
                <a:moveTo>
                  <a:pt x="0" y="21600"/>
                </a:moveTo>
                <a:cubicBezTo>
                  <a:pt x="0" y="9699"/>
                  <a:pt x="9626" y="40"/>
                  <a:pt x="21527" y="0"/>
                </a:cubicBezTo>
                <a:lnTo>
                  <a:pt x="21600" y="21600"/>
                </a:lnTo>
                <a:close/>
              </a:path>
            </a:pathLst>
          </a:custGeom>
          <a:noFill/>
          <a:ln w="19050" cap="rnd">
            <a:solidFill>
              <a:schemeClr val="tx1"/>
            </a:solidFill>
            <a:round/>
            <a:headEnd/>
            <a:tailEnd/>
          </a:ln>
          <a:effectLst/>
        </p:spPr>
        <p:txBody>
          <a:bodyPr wrap="none" anchor="ctr"/>
          <a:lstStyle/>
          <a:p>
            <a:endParaRPr lang="en-US"/>
          </a:p>
        </p:txBody>
      </p:sp>
      <p:sp>
        <p:nvSpPr>
          <p:cNvPr id="282709" name="Line 85"/>
          <p:cNvSpPr>
            <a:spLocks noChangeShapeType="1"/>
          </p:cNvSpPr>
          <p:nvPr/>
        </p:nvSpPr>
        <p:spPr bwMode="auto">
          <a:xfrm flipH="1">
            <a:off x="1320800" y="3354388"/>
            <a:ext cx="979488" cy="0"/>
          </a:xfrm>
          <a:prstGeom prst="line">
            <a:avLst/>
          </a:prstGeom>
          <a:noFill/>
          <a:ln w="19050">
            <a:solidFill>
              <a:schemeClr val="tx1"/>
            </a:solidFill>
            <a:round/>
            <a:headEnd/>
            <a:tailEnd/>
          </a:ln>
          <a:effectLst/>
        </p:spPr>
        <p:txBody>
          <a:bodyPr wrap="none" anchor="ctr"/>
          <a:lstStyle/>
          <a:p>
            <a:endParaRPr lang="en-US"/>
          </a:p>
        </p:txBody>
      </p:sp>
      <p:sp>
        <p:nvSpPr>
          <p:cNvPr id="282710" name="Line 86"/>
          <p:cNvSpPr>
            <a:spLocks noChangeShapeType="1"/>
          </p:cNvSpPr>
          <p:nvPr/>
        </p:nvSpPr>
        <p:spPr bwMode="auto">
          <a:xfrm>
            <a:off x="1514475" y="5707063"/>
            <a:ext cx="0" cy="115887"/>
          </a:xfrm>
          <a:prstGeom prst="line">
            <a:avLst/>
          </a:prstGeom>
          <a:noFill/>
          <a:ln w="3175">
            <a:solidFill>
              <a:schemeClr val="tx1"/>
            </a:solidFill>
            <a:round/>
            <a:headEnd/>
            <a:tailEnd/>
          </a:ln>
          <a:effectLst/>
        </p:spPr>
        <p:txBody>
          <a:bodyPr wrap="none" anchor="ctr"/>
          <a:lstStyle/>
          <a:p>
            <a:endParaRPr lang="en-US"/>
          </a:p>
        </p:txBody>
      </p:sp>
      <p:sp>
        <p:nvSpPr>
          <p:cNvPr id="282711" name="Line 87"/>
          <p:cNvSpPr>
            <a:spLocks noChangeShapeType="1"/>
          </p:cNvSpPr>
          <p:nvPr/>
        </p:nvSpPr>
        <p:spPr bwMode="auto">
          <a:xfrm flipH="1">
            <a:off x="1611313" y="5759450"/>
            <a:ext cx="166687" cy="0"/>
          </a:xfrm>
          <a:prstGeom prst="line">
            <a:avLst/>
          </a:prstGeom>
          <a:noFill/>
          <a:ln w="3175">
            <a:solidFill>
              <a:schemeClr val="tx1"/>
            </a:solidFill>
            <a:round/>
            <a:headEnd/>
            <a:tailEnd/>
          </a:ln>
          <a:effectLst/>
        </p:spPr>
        <p:txBody>
          <a:bodyPr wrap="none" anchor="ctr"/>
          <a:lstStyle/>
          <a:p>
            <a:endParaRPr lang="en-US"/>
          </a:p>
        </p:txBody>
      </p:sp>
      <p:sp>
        <p:nvSpPr>
          <p:cNvPr id="282712" name="Line 88"/>
          <p:cNvSpPr>
            <a:spLocks noChangeShapeType="1"/>
          </p:cNvSpPr>
          <p:nvPr/>
        </p:nvSpPr>
        <p:spPr bwMode="auto">
          <a:xfrm flipH="1">
            <a:off x="1452563" y="5759450"/>
            <a:ext cx="119062" cy="0"/>
          </a:xfrm>
          <a:prstGeom prst="line">
            <a:avLst/>
          </a:prstGeom>
          <a:noFill/>
          <a:ln w="3175">
            <a:solidFill>
              <a:schemeClr val="tx1"/>
            </a:solidFill>
            <a:round/>
            <a:headEnd/>
            <a:tailEnd/>
          </a:ln>
          <a:effectLst/>
        </p:spPr>
        <p:txBody>
          <a:bodyPr wrap="none" anchor="ctr"/>
          <a:lstStyle/>
          <a:p>
            <a:endParaRPr lang="en-US"/>
          </a:p>
        </p:txBody>
      </p:sp>
      <p:sp>
        <p:nvSpPr>
          <p:cNvPr id="282713" name="Line 89"/>
          <p:cNvSpPr>
            <a:spLocks noChangeShapeType="1"/>
          </p:cNvSpPr>
          <p:nvPr/>
        </p:nvSpPr>
        <p:spPr bwMode="auto">
          <a:xfrm flipH="1">
            <a:off x="1263650" y="5759450"/>
            <a:ext cx="153988" cy="0"/>
          </a:xfrm>
          <a:prstGeom prst="line">
            <a:avLst/>
          </a:prstGeom>
          <a:noFill/>
          <a:ln w="3175">
            <a:solidFill>
              <a:schemeClr val="tx1"/>
            </a:solidFill>
            <a:round/>
            <a:headEnd/>
            <a:tailEnd/>
          </a:ln>
          <a:effectLst/>
        </p:spPr>
        <p:txBody>
          <a:bodyPr wrap="none" anchor="ctr"/>
          <a:lstStyle/>
          <a:p>
            <a:endParaRPr lang="en-US"/>
          </a:p>
        </p:txBody>
      </p:sp>
      <p:sp>
        <p:nvSpPr>
          <p:cNvPr id="282714" name="Arc 90"/>
          <p:cNvSpPr>
            <a:spLocks/>
          </p:cNvSpPr>
          <p:nvPr/>
        </p:nvSpPr>
        <p:spPr bwMode="auto">
          <a:xfrm flipH="1" flipV="1">
            <a:off x="1225550" y="3248025"/>
            <a:ext cx="106363" cy="1063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282715" name="Arc 91"/>
          <p:cNvSpPr>
            <a:spLocks/>
          </p:cNvSpPr>
          <p:nvPr/>
        </p:nvSpPr>
        <p:spPr bwMode="auto">
          <a:xfrm flipH="1">
            <a:off x="1225550" y="3354388"/>
            <a:ext cx="106363" cy="1063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wrap="none" anchor="ctr"/>
          <a:lstStyle/>
          <a:p>
            <a:endParaRPr lang="en-US"/>
          </a:p>
        </p:txBody>
      </p:sp>
      <p:sp>
        <p:nvSpPr>
          <p:cNvPr id="282716" name="Line 92"/>
          <p:cNvSpPr>
            <a:spLocks noChangeShapeType="1"/>
          </p:cNvSpPr>
          <p:nvPr/>
        </p:nvSpPr>
        <p:spPr bwMode="auto">
          <a:xfrm flipV="1">
            <a:off x="6731000" y="3748088"/>
            <a:ext cx="0" cy="425450"/>
          </a:xfrm>
          <a:prstGeom prst="line">
            <a:avLst/>
          </a:prstGeom>
          <a:noFill/>
          <a:ln w="19050">
            <a:solidFill>
              <a:schemeClr val="tx1"/>
            </a:solidFill>
            <a:round/>
            <a:headEnd/>
            <a:tailEnd/>
          </a:ln>
          <a:effectLst/>
        </p:spPr>
        <p:txBody>
          <a:bodyPr wrap="none" anchor="ctr"/>
          <a:lstStyle/>
          <a:p>
            <a:endParaRPr lang="en-US"/>
          </a:p>
        </p:txBody>
      </p:sp>
      <p:sp>
        <p:nvSpPr>
          <p:cNvPr id="282717" name="Line 93"/>
          <p:cNvSpPr>
            <a:spLocks noChangeShapeType="1"/>
          </p:cNvSpPr>
          <p:nvPr/>
        </p:nvSpPr>
        <p:spPr bwMode="auto">
          <a:xfrm>
            <a:off x="6731000" y="3843338"/>
            <a:ext cx="627063" cy="0"/>
          </a:xfrm>
          <a:prstGeom prst="line">
            <a:avLst/>
          </a:prstGeom>
          <a:noFill/>
          <a:ln w="19050">
            <a:solidFill>
              <a:schemeClr val="tx1"/>
            </a:solidFill>
            <a:round/>
            <a:headEnd/>
            <a:tailEnd/>
          </a:ln>
          <a:effectLst/>
        </p:spPr>
        <p:txBody>
          <a:bodyPr wrap="none" anchor="ctr"/>
          <a:lstStyle/>
          <a:p>
            <a:endParaRPr lang="en-US"/>
          </a:p>
        </p:txBody>
      </p:sp>
      <p:sp>
        <p:nvSpPr>
          <p:cNvPr id="282718" name="Line 94"/>
          <p:cNvSpPr>
            <a:spLocks noChangeShapeType="1"/>
          </p:cNvSpPr>
          <p:nvPr/>
        </p:nvSpPr>
        <p:spPr bwMode="auto">
          <a:xfrm>
            <a:off x="6731000" y="4076700"/>
            <a:ext cx="627063" cy="0"/>
          </a:xfrm>
          <a:prstGeom prst="line">
            <a:avLst/>
          </a:prstGeom>
          <a:noFill/>
          <a:ln w="19050">
            <a:solidFill>
              <a:schemeClr val="tx1"/>
            </a:solidFill>
            <a:round/>
            <a:headEnd/>
            <a:tailEnd/>
          </a:ln>
          <a:effectLst/>
        </p:spPr>
        <p:txBody>
          <a:bodyPr wrap="none" anchor="ctr"/>
          <a:lstStyle/>
          <a:p>
            <a:endParaRPr lang="en-US"/>
          </a:p>
        </p:txBody>
      </p:sp>
      <p:sp>
        <p:nvSpPr>
          <p:cNvPr id="282719" name="Line 95"/>
          <p:cNvSpPr>
            <a:spLocks noChangeShapeType="1"/>
          </p:cNvSpPr>
          <p:nvPr/>
        </p:nvSpPr>
        <p:spPr bwMode="auto">
          <a:xfrm>
            <a:off x="6645275" y="4735513"/>
            <a:ext cx="0" cy="288925"/>
          </a:xfrm>
          <a:prstGeom prst="line">
            <a:avLst/>
          </a:prstGeom>
          <a:noFill/>
          <a:ln w="19050">
            <a:solidFill>
              <a:schemeClr val="tx1"/>
            </a:solidFill>
            <a:round/>
            <a:headEnd/>
            <a:tailEnd/>
          </a:ln>
          <a:effectLst/>
        </p:spPr>
        <p:txBody>
          <a:bodyPr wrap="none" anchor="ctr"/>
          <a:lstStyle/>
          <a:p>
            <a:endParaRPr lang="en-US"/>
          </a:p>
        </p:txBody>
      </p:sp>
      <p:sp>
        <p:nvSpPr>
          <p:cNvPr id="282720" name="Line 96"/>
          <p:cNvSpPr>
            <a:spLocks noChangeShapeType="1"/>
          </p:cNvSpPr>
          <p:nvPr/>
        </p:nvSpPr>
        <p:spPr bwMode="auto">
          <a:xfrm>
            <a:off x="6731000" y="4800600"/>
            <a:ext cx="627063" cy="0"/>
          </a:xfrm>
          <a:prstGeom prst="line">
            <a:avLst/>
          </a:prstGeom>
          <a:noFill/>
          <a:ln w="19050">
            <a:solidFill>
              <a:schemeClr val="tx1"/>
            </a:solidFill>
            <a:round/>
            <a:headEnd/>
            <a:tailEnd/>
          </a:ln>
          <a:effectLst/>
        </p:spPr>
        <p:txBody>
          <a:bodyPr wrap="none" anchor="ctr"/>
          <a:lstStyle/>
          <a:p>
            <a:endParaRPr lang="en-US"/>
          </a:p>
        </p:txBody>
      </p:sp>
      <p:sp>
        <p:nvSpPr>
          <p:cNvPr id="282721" name="Line 97"/>
          <p:cNvSpPr>
            <a:spLocks noChangeShapeType="1"/>
          </p:cNvSpPr>
          <p:nvPr/>
        </p:nvSpPr>
        <p:spPr bwMode="auto">
          <a:xfrm>
            <a:off x="6721475" y="4949825"/>
            <a:ext cx="636588" cy="0"/>
          </a:xfrm>
          <a:prstGeom prst="line">
            <a:avLst/>
          </a:prstGeom>
          <a:noFill/>
          <a:ln w="19050">
            <a:solidFill>
              <a:schemeClr val="tx1"/>
            </a:solidFill>
            <a:round/>
            <a:headEnd/>
            <a:tailEnd/>
          </a:ln>
          <a:effectLst/>
        </p:spPr>
        <p:txBody>
          <a:bodyPr wrap="none" anchor="ctr"/>
          <a:lstStyle/>
          <a:p>
            <a:endParaRPr lang="en-US"/>
          </a:p>
        </p:txBody>
      </p:sp>
      <p:sp>
        <p:nvSpPr>
          <p:cNvPr id="282722" name="Line 98"/>
          <p:cNvSpPr>
            <a:spLocks noChangeShapeType="1"/>
          </p:cNvSpPr>
          <p:nvPr/>
        </p:nvSpPr>
        <p:spPr bwMode="auto">
          <a:xfrm>
            <a:off x="6645275" y="4725988"/>
            <a:ext cx="85725" cy="77787"/>
          </a:xfrm>
          <a:prstGeom prst="line">
            <a:avLst/>
          </a:prstGeom>
          <a:noFill/>
          <a:ln w="19050">
            <a:solidFill>
              <a:schemeClr val="tx1"/>
            </a:solidFill>
            <a:round/>
            <a:headEnd/>
            <a:tailEnd/>
          </a:ln>
          <a:effectLst/>
        </p:spPr>
        <p:txBody>
          <a:bodyPr wrap="none" anchor="ctr"/>
          <a:lstStyle/>
          <a:p>
            <a:endParaRPr lang="en-US"/>
          </a:p>
        </p:txBody>
      </p:sp>
      <p:sp>
        <p:nvSpPr>
          <p:cNvPr id="282723" name="Line 99"/>
          <p:cNvSpPr>
            <a:spLocks noChangeShapeType="1"/>
          </p:cNvSpPr>
          <p:nvPr/>
        </p:nvSpPr>
        <p:spPr bwMode="auto">
          <a:xfrm flipV="1">
            <a:off x="6645275" y="4949825"/>
            <a:ext cx="74613" cy="74613"/>
          </a:xfrm>
          <a:prstGeom prst="line">
            <a:avLst/>
          </a:prstGeom>
          <a:noFill/>
          <a:ln w="19050">
            <a:solidFill>
              <a:schemeClr val="tx1"/>
            </a:solidFill>
            <a:round/>
            <a:headEnd/>
            <a:tailEnd/>
          </a:ln>
          <a:effectLst/>
        </p:spPr>
        <p:txBody>
          <a:bodyPr wrap="none" anchor="ctr"/>
          <a:lstStyle/>
          <a:p>
            <a:endParaRPr lang="en-US"/>
          </a:p>
        </p:txBody>
      </p:sp>
      <p:sp>
        <p:nvSpPr>
          <p:cNvPr id="282724" name="Line 100"/>
          <p:cNvSpPr>
            <a:spLocks noChangeShapeType="1"/>
          </p:cNvSpPr>
          <p:nvPr/>
        </p:nvSpPr>
        <p:spPr bwMode="auto">
          <a:xfrm>
            <a:off x="6727825" y="4803775"/>
            <a:ext cx="0" cy="142875"/>
          </a:xfrm>
          <a:prstGeom prst="line">
            <a:avLst/>
          </a:prstGeom>
          <a:noFill/>
          <a:ln w="19050">
            <a:solidFill>
              <a:schemeClr val="tx1"/>
            </a:solidFill>
            <a:round/>
            <a:headEnd/>
            <a:tailEnd/>
          </a:ln>
          <a:effectLst/>
        </p:spPr>
        <p:txBody>
          <a:bodyPr wrap="none" anchor="ctr"/>
          <a:lstStyle/>
          <a:p>
            <a:endParaRPr lang="en-US"/>
          </a:p>
        </p:txBody>
      </p:sp>
      <p:sp>
        <p:nvSpPr>
          <p:cNvPr id="282725" name="Line 101"/>
          <p:cNvSpPr>
            <a:spLocks noChangeShapeType="1"/>
          </p:cNvSpPr>
          <p:nvPr/>
        </p:nvSpPr>
        <p:spPr bwMode="auto">
          <a:xfrm>
            <a:off x="6394450" y="4727575"/>
            <a:ext cx="250825" cy="0"/>
          </a:xfrm>
          <a:prstGeom prst="line">
            <a:avLst/>
          </a:prstGeom>
          <a:noFill/>
          <a:ln w="19050">
            <a:solidFill>
              <a:schemeClr val="tx1"/>
            </a:solidFill>
            <a:round/>
            <a:headEnd/>
            <a:tailEnd/>
          </a:ln>
          <a:effectLst/>
        </p:spPr>
        <p:txBody>
          <a:bodyPr wrap="none" anchor="ctr"/>
          <a:lstStyle/>
          <a:p>
            <a:endParaRPr lang="en-US"/>
          </a:p>
        </p:txBody>
      </p:sp>
      <p:sp>
        <p:nvSpPr>
          <p:cNvPr id="282726" name="Oval 102"/>
          <p:cNvSpPr>
            <a:spLocks noChangeArrowheads="1"/>
          </p:cNvSpPr>
          <p:nvPr/>
        </p:nvSpPr>
        <p:spPr bwMode="auto">
          <a:xfrm>
            <a:off x="1839913" y="4789488"/>
            <a:ext cx="160337" cy="160337"/>
          </a:xfrm>
          <a:prstGeom prst="ellipse">
            <a:avLst/>
          </a:prstGeom>
          <a:noFill/>
          <a:ln w="19050">
            <a:solidFill>
              <a:schemeClr val="tx1"/>
            </a:solidFill>
            <a:round/>
            <a:headEnd/>
            <a:tailEnd/>
          </a:ln>
          <a:effectLst/>
        </p:spPr>
        <p:txBody>
          <a:bodyPr wrap="none" anchor="ctr"/>
          <a:lstStyle/>
          <a:p>
            <a:endParaRPr lang="en-US"/>
          </a:p>
        </p:txBody>
      </p:sp>
      <p:sp>
        <p:nvSpPr>
          <p:cNvPr id="282727" name="Oval 103"/>
          <p:cNvSpPr>
            <a:spLocks noChangeArrowheads="1"/>
          </p:cNvSpPr>
          <p:nvPr/>
        </p:nvSpPr>
        <p:spPr bwMode="auto">
          <a:xfrm>
            <a:off x="2987675" y="3886200"/>
            <a:ext cx="233363" cy="233363"/>
          </a:xfrm>
          <a:prstGeom prst="ellipse">
            <a:avLst/>
          </a:prstGeom>
          <a:noFill/>
          <a:ln w="19050">
            <a:solidFill>
              <a:schemeClr val="tx1"/>
            </a:solidFill>
            <a:round/>
            <a:headEnd/>
            <a:tailEnd/>
          </a:ln>
          <a:effectLst/>
        </p:spPr>
        <p:txBody>
          <a:bodyPr wrap="none" anchor="ctr"/>
          <a:lstStyle/>
          <a:p>
            <a:endParaRPr lang="en-US"/>
          </a:p>
        </p:txBody>
      </p:sp>
      <p:sp>
        <p:nvSpPr>
          <p:cNvPr id="282728" name="Line 104"/>
          <p:cNvSpPr>
            <a:spLocks noChangeShapeType="1"/>
          </p:cNvSpPr>
          <p:nvPr/>
        </p:nvSpPr>
        <p:spPr bwMode="auto">
          <a:xfrm>
            <a:off x="1924050" y="4443413"/>
            <a:ext cx="0" cy="279400"/>
          </a:xfrm>
          <a:prstGeom prst="line">
            <a:avLst/>
          </a:prstGeom>
          <a:noFill/>
          <a:ln w="3175">
            <a:solidFill>
              <a:schemeClr val="tx1"/>
            </a:solidFill>
            <a:round/>
            <a:headEnd/>
            <a:tailEnd/>
          </a:ln>
          <a:effectLst/>
        </p:spPr>
        <p:txBody>
          <a:bodyPr wrap="none" anchor="ctr"/>
          <a:lstStyle/>
          <a:p>
            <a:endParaRPr lang="en-US"/>
          </a:p>
        </p:txBody>
      </p:sp>
      <p:grpSp>
        <p:nvGrpSpPr>
          <p:cNvPr id="282729" name="Group 105"/>
          <p:cNvGrpSpPr>
            <a:grpSpLocks/>
          </p:cNvGrpSpPr>
          <p:nvPr/>
        </p:nvGrpSpPr>
        <p:grpSpPr bwMode="auto">
          <a:xfrm>
            <a:off x="862013" y="1692275"/>
            <a:ext cx="2249487" cy="4819650"/>
            <a:chOff x="543" y="902"/>
            <a:chExt cx="1417" cy="3036"/>
          </a:xfrm>
        </p:grpSpPr>
        <p:sp>
          <p:nvSpPr>
            <p:cNvPr id="282730" name="Line 106"/>
            <p:cNvSpPr>
              <a:spLocks noChangeShapeType="1"/>
            </p:cNvSpPr>
            <p:nvPr/>
          </p:nvSpPr>
          <p:spPr bwMode="auto">
            <a:xfrm flipH="1">
              <a:off x="1318" y="994"/>
              <a:ext cx="130" cy="0"/>
            </a:xfrm>
            <a:prstGeom prst="line">
              <a:avLst/>
            </a:prstGeom>
            <a:noFill/>
            <a:ln w="28575">
              <a:solidFill>
                <a:schemeClr val="tx1"/>
              </a:solidFill>
              <a:round/>
              <a:headEnd/>
              <a:tailEnd/>
            </a:ln>
            <a:effectLst/>
          </p:spPr>
          <p:txBody>
            <a:bodyPr wrap="none" anchor="ctr"/>
            <a:lstStyle/>
            <a:p>
              <a:endParaRPr lang="en-US"/>
            </a:p>
          </p:txBody>
        </p:sp>
        <p:sp>
          <p:nvSpPr>
            <p:cNvPr id="282731" name="AutoShape 107"/>
            <p:cNvSpPr>
              <a:spLocks noChangeArrowheads="1"/>
            </p:cNvSpPr>
            <p:nvPr/>
          </p:nvSpPr>
          <p:spPr bwMode="auto">
            <a:xfrm rot="16200000">
              <a:off x="1277" y="937"/>
              <a:ext cx="50" cy="114"/>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en-US"/>
            </a:p>
          </p:txBody>
        </p:sp>
        <p:sp>
          <p:nvSpPr>
            <p:cNvPr id="282732" name="Line 108"/>
            <p:cNvSpPr>
              <a:spLocks noChangeShapeType="1"/>
            </p:cNvSpPr>
            <p:nvPr/>
          </p:nvSpPr>
          <p:spPr bwMode="auto">
            <a:xfrm>
              <a:off x="1442" y="998"/>
              <a:ext cx="0" cy="184"/>
            </a:xfrm>
            <a:prstGeom prst="line">
              <a:avLst/>
            </a:prstGeom>
            <a:noFill/>
            <a:ln w="28575">
              <a:solidFill>
                <a:schemeClr val="tx1"/>
              </a:solidFill>
              <a:round/>
              <a:headEnd/>
              <a:tailEnd/>
            </a:ln>
            <a:effectLst/>
          </p:spPr>
          <p:txBody>
            <a:bodyPr wrap="none" anchor="ctr"/>
            <a:lstStyle/>
            <a:p>
              <a:endParaRPr lang="en-US"/>
            </a:p>
          </p:txBody>
        </p:sp>
        <p:sp>
          <p:nvSpPr>
            <p:cNvPr id="282733" name="Line 109"/>
            <p:cNvSpPr>
              <a:spLocks noChangeShapeType="1"/>
            </p:cNvSpPr>
            <p:nvPr/>
          </p:nvSpPr>
          <p:spPr bwMode="auto">
            <a:xfrm>
              <a:off x="1442" y="1247"/>
              <a:ext cx="0" cy="226"/>
            </a:xfrm>
            <a:prstGeom prst="line">
              <a:avLst/>
            </a:prstGeom>
            <a:noFill/>
            <a:ln w="28575">
              <a:solidFill>
                <a:schemeClr val="tx1"/>
              </a:solidFill>
              <a:round/>
              <a:headEnd/>
              <a:tailEnd/>
            </a:ln>
            <a:effectLst/>
          </p:spPr>
          <p:txBody>
            <a:bodyPr wrap="none" anchor="ctr"/>
            <a:lstStyle/>
            <a:p>
              <a:endParaRPr lang="en-US"/>
            </a:p>
          </p:txBody>
        </p:sp>
        <p:sp>
          <p:nvSpPr>
            <p:cNvPr id="282734" name="Line 110"/>
            <p:cNvSpPr>
              <a:spLocks noChangeShapeType="1"/>
            </p:cNvSpPr>
            <p:nvPr/>
          </p:nvSpPr>
          <p:spPr bwMode="auto">
            <a:xfrm>
              <a:off x="1442" y="1784"/>
              <a:ext cx="0" cy="218"/>
            </a:xfrm>
            <a:prstGeom prst="line">
              <a:avLst/>
            </a:prstGeom>
            <a:noFill/>
            <a:ln w="28575">
              <a:solidFill>
                <a:schemeClr val="tx1"/>
              </a:solidFill>
              <a:round/>
              <a:headEnd/>
              <a:tailEnd/>
            </a:ln>
            <a:effectLst/>
          </p:spPr>
          <p:txBody>
            <a:bodyPr wrap="none" anchor="ctr"/>
            <a:lstStyle/>
            <a:p>
              <a:endParaRPr lang="en-US"/>
            </a:p>
          </p:txBody>
        </p:sp>
        <p:sp>
          <p:nvSpPr>
            <p:cNvPr id="282735" name="Line 111"/>
            <p:cNvSpPr>
              <a:spLocks noChangeShapeType="1"/>
            </p:cNvSpPr>
            <p:nvPr/>
          </p:nvSpPr>
          <p:spPr bwMode="auto">
            <a:xfrm>
              <a:off x="1442" y="1997"/>
              <a:ext cx="175" cy="0"/>
            </a:xfrm>
            <a:prstGeom prst="line">
              <a:avLst/>
            </a:prstGeom>
            <a:noFill/>
            <a:ln w="28575">
              <a:solidFill>
                <a:schemeClr val="tx1"/>
              </a:solidFill>
              <a:round/>
              <a:headEnd/>
              <a:tailEnd/>
            </a:ln>
            <a:effectLst/>
          </p:spPr>
          <p:txBody>
            <a:bodyPr wrap="none" anchor="ctr"/>
            <a:lstStyle/>
            <a:p>
              <a:endParaRPr lang="en-US"/>
            </a:p>
          </p:txBody>
        </p:sp>
        <p:sp>
          <p:nvSpPr>
            <p:cNvPr id="282736" name="Line 112"/>
            <p:cNvSpPr>
              <a:spLocks noChangeShapeType="1"/>
            </p:cNvSpPr>
            <p:nvPr/>
          </p:nvSpPr>
          <p:spPr bwMode="auto">
            <a:xfrm>
              <a:off x="1706" y="1997"/>
              <a:ext cx="254" cy="0"/>
            </a:xfrm>
            <a:prstGeom prst="line">
              <a:avLst/>
            </a:prstGeom>
            <a:noFill/>
            <a:ln w="28575">
              <a:solidFill>
                <a:schemeClr val="tx1"/>
              </a:solidFill>
              <a:round/>
              <a:headEnd/>
              <a:tailEnd/>
            </a:ln>
            <a:effectLst/>
          </p:spPr>
          <p:txBody>
            <a:bodyPr wrap="none" anchor="ctr"/>
            <a:lstStyle/>
            <a:p>
              <a:endParaRPr lang="en-US"/>
            </a:p>
          </p:txBody>
        </p:sp>
        <p:sp>
          <p:nvSpPr>
            <p:cNvPr id="282737" name="Line 113"/>
            <p:cNvSpPr>
              <a:spLocks noChangeShapeType="1"/>
            </p:cNvSpPr>
            <p:nvPr/>
          </p:nvSpPr>
          <p:spPr bwMode="auto">
            <a:xfrm>
              <a:off x="1956" y="1997"/>
              <a:ext cx="0" cy="181"/>
            </a:xfrm>
            <a:prstGeom prst="line">
              <a:avLst/>
            </a:prstGeom>
            <a:noFill/>
            <a:ln w="28575">
              <a:solidFill>
                <a:schemeClr val="tx1"/>
              </a:solidFill>
              <a:round/>
              <a:headEnd/>
              <a:tailEnd/>
            </a:ln>
            <a:effectLst/>
          </p:spPr>
          <p:txBody>
            <a:bodyPr wrap="none" anchor="ctr"/>
            <a:lstStyle/>
            <a:p>
              <a:endParaRPr lang="en-US"/>
            </a:p>
          </p:txBody>
        </p:sp>
        <p:sp>
          <p:nvSpPr>
            <p:cNvPr id="282738" name="Line 114"/>
            <p:cNvSpPr>
              <a:spLocks noChangeShapeType="1"/>
            </p:cNvSpPr>
            <p:nvPr/>
          </p:nvSpPr>
          <p:spPr bwMode="auto">
            <a:xfrm>
              <a:off x="1955" y="2478"/>
              <a:ext cx="0" cy="141"/>
            </a:xfrm>
            <a:prstGeom prst="line">
              <a:avLst/>
            </a:prstGeom>
            <a:noFill/>
            <a:ln w="28575">
              <a:solidFill>
                <a:schemeClr val="tx1"/>
              </a:solidFill>
              <a:round/>
              <a:headEnd/>
              <a:tailEnd/>
            </a:ln>
            <a:effectLst/>
          </p:spPr>
          <p:txBody>
            <a:bodyPr wrap="none" anchor="ctr"/>
            <a:lstStyle/>
            <a:p>
              <a:endParaRPr lang="en-US"/>
            </a:p>
          </p:txBody>
        </p:sp>
        <p:sp>
          <p:nvSpPr>
            <p:cNvPr id="282739" name="Line 115"/>
            <p:cNvSpPr>
              <a:spLocks noChangeShapeType="1"/>
            </p:cNvSpPr>
            <p:nvPr/>
          </p:nvSpPr>
          <p:spPr bwMode="auto">
            <a:xfrm flipH="1">
              <a:off x="1713" y="2613"/>
              <a:ext cx="245" cy="0"/>
            </a:xfrm>
            <a:prstGeom prst="line">
              <a:avLst/>
            </a:prstGeom>
            <a:noFill/>
            <a:ln w="28575">
              <a:solidFill>
                <a:schemeClr val="tx1"/>
              </a:solidFill>
              <a:round/>
              <a:headEnd/>
              <a:tailEnd/>
            </a:ln>
            <a:effectLst/>
          </p:spPr>
          <p:txBody>
            <a:bodyPr wrap="none" anchor="ctr"/>
            <a:lstStyle/>
            <a:p>
              <a:endParaRPr lang="en-US"/>
            </a:p>
          </p:txBody>
        </p:sp>
        <p:sp>
          <p:nvSpPr>
            <p:cNvPr id="282740" name="Line 116"/>
            <p:cNvSpPr>
              <a:spLocks noChangeShapeType="1"/>
            </p:cNvSpPr>
            <p:nvPr/>
          </p:nvSpPr>
          <p:spPr bwMode="auto">
            <a:xfrm flipH="1">
              <a:off x="1406" y="2613"/>
              <a:ext cx="249" cy="0"/>
            </a:xfrm>
            <a:prstGeom prst="line">
              <a:avLst/>
            </a:prstGeom>
            <a:noFill/>
            <a:ln w="28575">
              <a:solidFill>
                <a:schemeClr val="tx1"/>
              </a:solidFill>
              <a:round/>
              <a:headEnd/>
              <a:tailEnd/>
            </a:ln>
            <a:effectLst/>
          </p:spPr>
          <p:txBody>
            <a:bodyPr wrap="none" anchor="ctr"/>
            <a:lstStyle/>
            <a:p>
              <a:endParaRPr lang="en-US"/>
            </a:p>
          </p:txBody>
        </p:sp>
        <p:sp>
          <p:nvSpPr>
            <p:cNvPr id="282741" name="Line 117"/>
            <p:cNvSpPr>
              <a:spLocks noChangeShapeType="1"/>
            </p:cNvSpPr>
            <p:nvPr/>
          </p:nvSpPr>
          <p:spPr bwMode="auto">
            <a:xfrm flipH="1">
              <a:off x="1209" y="2615"/>
              <a:ext cx="149" cy="0"/>
            </a:xfrm>
            <a:prstGeom prst="line">
              <a:avLst/>
            </a:prstGeom>
            <a:noFill/>
            <a:ln w="28575">
              <a:solidFill>
                <a:schemeClr val="tx1"/>
              </a:solidFill>
              <a:round/>
              <a:headEnd/>
              <a:tailEnd/>
            </a:ln>
            <a:effectLst/>
          </p:spPr>
          <p:txBody>
            <a:bodyPr wrap="none" anchor="ctr"/>
            <a:lstStyle/>
            <a:p>
              <a:endParaRPr lang="en-US"/>
            </a:p>
          </p:txBody>
        </p:sp>
        <p:sp>
          <p:nvSpPr>
            <p:cNvPr id="282742" name="Line 118"/>
            <p:cNvSpPr>
              <a:spLocks noChangeShapeType="1"/>
            </p:cNvSpPr>
            <p:nvPr/>
          </p:nvSpPr>
          <p:spPr bwMode="auto">
            <a:xfrm>
              <a:off x="1210" y="2612"/>
              <a:ext cx="0" cy="158"/>
            </a:xfrm>
            <a:prstGeom prst="line">
              <a:avLst/>
            </a:prstGeom>
            <a:noFill/>
            <a:ln w="25400">
              <a:solidFill>
                <a:schemeClr val="tx1"/>
              </a:solidFill>
              <a:round/>
              <a:headEnd/>
              <a:tailEnd/>
            </a:ln>
            <a:effectLst/>
          </p:spPr>
          <p:txBody>
            <a:bodyPr wrap="none" anchor="ctr"/>
            <a:lstStyle/>
            <a:p>
              <a:endParaRPr lang="en-US"/>
            </a:p>
          </p:txBody>
        </p:sp>
        <p:sp>
          <p:nvSpPr>
            <p:cNvPr id="282743" name="Line 119"/>
            <p:cNvSpPr>
              <a:spLocks noChangeShapeType="1"/>
            </p:cNvSpPr>
            <p:nvPr/>
          </p:nvSpPr>
          <p:spPr bwMode="auto">
            <a:xfrm>
              <a:off x="1210" y="3045"/>
              <a:ext cx="0" cy="147"/>
            </a:xfrm>
            <a:prstGeom prst="line">
              <a:avLst/>
            </a:prstGeom>
            <a:noFill/>
            <a:ln w="25400">
              <a:solidFill>
                <a:schemeClr val="tx1"/>
              </a:solidFill>
              <a:round/>
              <a:headEnd/>
              <a:tailEnd/>
            </a:ln>
            <a:effectLst/>
          </p:spPr>
          <p:txBody>
            <a:bodyPr wrap="none" anchor="ctr"/>
            <a:lstStyle/>
            <a:p>
              <a:endParaRPr lang="en-US"/>
            </a:p>
          </p:txBody>
        </p:sp>
        <p:sp>
          <p:nvSpPr>
            <p:cNvPr id="282744" name="Line 120"/>
            <p:cNvSpPr>
              <a:spLocks noChangeShapeType="1"/>
            </p:cNvSpPr>
            <p:nvPr/>
          </p:nvSpPr>
          <p:spPr bwMode="auto">
            <a:xfrm flipH="1">
              <a:off x="1102" y="3200"/>
              <a:ext cx="116" cy="0"/>
            </a:xfrm>
            <a:prstGeom prst="line">
              <a:avLst/>
            </a:prstGeom>
            <a:noFill/>
            <a:ln w="25400">
              <a:solidFill>
                <a:schemeClr val="tx1"/>
              </a:solidFill>
              <a:round/>
              <a:headEnd/>
              <a:tailEnd/>
            </a:ln>
            <a:effectLst/>
          </p:spPr>
          <p:txBody>
            <a:bodyPr wrap="none" anchor="ctr"/>
            <a:lstStyle/>
            <a:p>
              <a:endParaRPr lang="en-US"/>
            </a:p>
          </p:txBody>
        </p:sp>
        <p:sp>
          <p:nvSpPr>
            <p:cNvPr id="282745" name="Line 121"/>
            <p:cNvSpPr>
              <a:spLocks noChangeShapeType="1"/>
            </p:cNvSpPr>
            <p:nvPr/>
          </p:nvSpPr>
          <p:spPr bwMode="auto">
            <a:xfrm flipH="1">
              <a:off x="814" y="3826"/>
              <a:ext cx="144" cy="0"/>
            </a:xfrm>
            <a:prstGeom prst="line">
              <a:avLst/>
            </a:prstGeom>
            <a:noFill/>
            <a:ln w="25400">
              <a:solidFill>
                <a:schemeClr val="tx1"/>
              </a:solidFill>
              <a:round/>
              <a:headEnd/>
              <a:tailEnd/>
            </a:ln>
            <a:effectLst/>
          </p:spPr>
          <p:txBody>
            <a:bodyPr wrap="none" anchor="ctr"/>
            <a:lstStyle/>
            <a:p>
              <a:endParaRPr lang="en-US"/>
            </a:p>
          </p:txBody>
        </p:sp>
        <p:sp>
          <p:nvSpPr>
            <p:cNvPr id="282746" name="AutoShape 122"/>
            <p:cNvSpPr>
              <a:spLocks noChangeArrowheads="1"/>
            </p:cNvSpPr>
            <p:nvPr/>
          </p:nvSpPr>
          <p:spPr bwMode="auto">
            <a:xfrm rot="16200000">
              <a:off x="779" y="3766"/>
              <a:ext cx="50" cy="114"/>
            </a:xfrm>
            <a:prstGeom prst="triangle">
              <a:avLst>
                <a:gd name="adj" fmla="val 49995"/>
              </a:avLst>
            </a:prstGeom>
            <a:solidFill>
              <a:schemeClr val="tx1"/>
            </a:solidFill>
            <a:ln w="12700">
              <a:solidFill>
                <a:schemeClr val="tx1"/>
              </a:solidFill>
              <a:miter lim="800000"/>
              <a:headEnd/>
              <a:tailEnd/>
            </a:ln>
            <a:effectLst/>
          </p:spPr>
          <p:txBody>
            <a:bodyPr wrap="none" anchor="ctr"/>
            <a:lstStyle/>
            <a:p>
              <a:endParaRPr lang="en-US"/>
            </a:p>
          </p:txBody>
        </p:sp>
        <p:sp>
          <p:nvSpPr>
            <p:cNvPr id="282747" name="Line 123"/>
            <p:cNvSpPr>
              <a:spLocks noChangeShapeType="1"/>
            </p:cNvSpPr>
            <p:nvPr/>
          </p:nvSpPr>
          <p:spPr bwMode="auto">
            <a:xfrm flipH="1">
              <a:off x="950" y="3200"/>
              <a:ext cx="92" cy="0"/>
            </a:xfrm>
            <a:prstGeom prst="line">
              <a:avLst/>
            </a:prstGeom>
            <a:noFill/>
            <a:ln w="25400">
              <a:solidFill>
                <a:schemeClr val="tx1"/>
              </a:solidFill>
              <a:round/>
              <a:headEnd/>
              <a:tailEnd/>
            </a:ln>
            <a:effectLst/>
          </p:spPr>
          <p:txBody>
            <a:bodyPr wrap="none" anchor="ctr"/>
            <a:lstStyle/>
            <a:p>
              <a:endParaRPr lang="en-US"/>
            </a:p>
          </p:txBody>
        </p:sp>
        <p:sp>
          <p:nvSpPr>
            <p:cNvPr id="282748" name="Line 124"/>
            <p:cNvSpPr>
              <a:spLocks noChangeShapeType="1"/>
            </p:cNvSpPr>
            <p:nvPr/>
          </p:nvSpPr>
          <p:spPr bwMode="auto">
            <a:xfrm>
              <a:off x="954" y="3705"/>
              <a:ext cx="0" cy="126"/>
            </a:xfrm>
            <a:prstGeom prst="line">
              <a:avLst/>
            </a:prstGeom>
            <a:noFill/>
            <a:ln w="25400">
              <a:solidFill>
                <a:schemeClr val="tx1"/>
              </a:solidFill>
              <a:round/>
              <a:headEnd/>
              <a:tailEnd/>
            </a:ln>
            <a:effectLst/>
          </p:spPr>
          <p:txBody>
            <a:bodyPr wrap="none" anchor="ctr"/>
            <a:lstStyle/>
            <a:p>
              <a:endParaRPr lang="en-US"/>
            </a:p>
          </p:txBody>
        </p:sp>
        <p:sp>
          <p:nvSpPr>
            <p:cNvPr id="282749" name="Line 125"/>
            <p:cNvSpPr>
              <a:spLocks noChangeShapeType="1"/>
            </p:cNvSpPr>
            <p:nvPr/>
          </p:nvSpPr>
          <p:spPr bwMode="auto">
            <a:xfrm>
              <a:off x="954" y="3301"/>
              <a:ext cx="0" cy="87"/>
            </a:xfrm>
            <a:prstGeom prst="line">
              <a:avLst/>
            </a:prstGeom>
            <a:noFill/>
            <a:ln w="3175">
              <a:solidFill>
                <a:schemeClr val="tx1"/>
              </a:solidFill>
              <a:round/>
              <a:headEnd/>
              <a:tailEnd/>
            </a:ln>
            <a:effectLst/>
          </p:spPr>
          <p:txBody>
            <a:bodyPr wrap="none" anchor="ctr"/>
            <a:lstStyle/>
            <a:p>
              <a:endParaRPr lang="en-US"/>
            </a:p>
          </p:txBody>
        </p:sp>
        <p:sp>
          <p:nvSpPr>
            <p:cNvPr id="282750" name="Line 126"/>
            <p:cNvSpPr>
              <a:spLocks noChangeShapeType="1"/>
            </p:cNvSpPr>
            <p:nvPr/>
          </p:nvSpPr>
          <p:spPr bwMode="auto">
            <a:xfrm>
              <a:off x="954" y="3532"/>
              <a:ext cx="0" cy="133"/>
            </a:xfrm>
            <a:prstGeom prst="line">
              <a:avLst/>
            </a:prstGeom>
            <a:noFill/>
            <a:ln w="28575">
              <a:solidFill>
                <a:schemeClr val="tx1"/>
              </a:solidFill>
              <a:round/>
              <a:headEnd/>
              <a:tailEnd/>
            </a:ln>
            <a:effectLst/>
          </p:spPr>
          <p:txBody>
            <a:bodyPr wrap="none" anchor="ctr"/>
            <a:lstStyle/>
            <a:p>
              <a:endParaRPr lang="en-US"/>
            </a:p>
          </p:txBody>
        </p:sp>
        <p:sp>
          <p:nvSpPr>
            <p:cNvPr id="282751" name="Rectangle 127"/>
            <p:cNvSpPr>
              <a:spLocks noChangeArrowheads="1"/>
            </p:cNvSpPr>
            <p:nvPr/>
          </p:nvSpPr>
          <p:spPr bwMode="auto">
            <a:xfrm>
              <a:off x="1015" y="902"/>
              <a:ext cx="218" cy="229"/>
            </a:xfrm>
            <a:prstGeom prst="rect">
              <a:avLst/>
            </a:prstGeom>
            <a:noFill/>
            <a:ln w="12700">
              <a:noFill/>
              <a:miter lim="800000"/>
              <a:headEnd/>
              <a:tailEnd/>
            </a:ln>
            <a:effectLst/>
          </p:spPr>
          <p:txBody>
            <a:bodyPr wrap="none" lIns="90488" tIns="44450" rIns="90488" bIns="44450">
              <a:spAutoFit/>
            </a:bodyPr>
            <a:lstStyle/>
            <a:p>
              <a:r>
                <a:rPr lang="en-US" sz="1800" b="0">
                  <a:latin typeface="Arial" charset="0"/>
                </a:rPr>
                <a:t>D</a:t>
              </a:r>
            </a:p>
          </p:txBody>
        </p:sp>
        <p:sp>
          <p:nvSpPr>
            <p:cNvPr id="282752" name="Rectangle 128"/>
            <p:cNvSpPr>
              <a:spLocks noChangeArrowheads="1"/>
            </p:cNvSpPr>
            <p:nvPr/>
          </p:nvSpPr>
          <p:spPr bwMode="auto">
            <a:xfrm>
              <a:off x="543" y="3709"/>
              <a:ext cx="218" cy="229"/>
            </a:xfrm>
            <a:prstGeom prst="rect">
              <a:avLst/>
            </a:prstGeom>
            <a:noFill/>
            <a:ln w="12700">
              <a:noFill/>
              <a:miter lim="800000"/>
              <a:headEnd/>
              <a:tailEnd/>
            </a:ln>
            <a:effectLst/>
          </p:spPr>
          <p:txBody>
            <a:bodyPr wrap="none" lIns="90488" tIns="44450" rIns="90488" bIns="44450">
              <a:spAutoFit/>
            </a:bodyPr>
            <a:lstStyle/>
            <a:p>
              <a:r>
                <a:rPr lang="en-US" sz="1800" b="0">
                  <a:latin typeface="Arial" charset="0"/>
                </a:rPr>
                <a:t>D</a:t>
              </a:r>
            </a:p>
          </p:txBody>
        </p:sp>
      </p:grpSp>
      <p:grpSp>
        <p:nvGrpSpPr>
          <p:cNvPr id="282753" name="Group 129"/>
          <p:cNvGrpSpPr>
            <a:grpSpLocks/>
          </p:cNvGrpSpPr>
          <p:nvPr/>
        </p:nvGrpSpPr>
        <p:grpSpPr bwMode="auto">
          <a:xfrm>
            <a:off x="3213100" y="5510213"/>
            <a:ext cx="514350" cy="514350"/>
            <a:chOff x="800" y="1345"/>
            <a:chExt cx="324" cy="324"/>
          </a:xfrm>
        </p:grpSpPr>
        <p:sp>
          <p:nvSpPr>
            <p:cNvPr id="282754" name="Line 130"/>
            <p:cNvSpPr>
              <a:spLocks noChangeShapeType="1"/>
            </p:cNvSpPr>
            <p:nvPr/>
          </p:nvSpPr>
          <p:spPr bwMode="auto">
            <a:xfrm>
              <a:off x="957" y="1345"/>
              <a:ext cx="0" cy="93"/>
            </a:xfrm>
            <a:prstGeom prst="line">
              <a:avLst/>
            </a:prstGeom>
            <a:noFill/>
            <a:ln w="6350">
              <a:solidFill>
                <a:schemeClr val="tx1"/>
              </a:solidFill>
              <a:round/>
              <a:headEnd/>
              <a:tailEnd/>
            </a:ln>
            <a:effectLst/>
          </p:spPr>
          <p:txBody>
            <a:bodyPr wrap="none" anchor="ctr"/>
            <a:lstStyle/>
            <a:p>
              <a:endParaRPr lang="en-US"/>
            </a:p>
          </p:txBody>
        </p:sp>
        <p:sp>
          <p:nvSpPr>
            <p:cNvPr id="282755" name="Line 131"/>
            <p:cNvSpPr>
              <a:spLocks noChangeShapeType="1"/>
            </p:cNvSpPr>
            <p:nvPr/>
          </p:nvSpPr>
          <p:spPr bwMode="auto">
            <a:xfrm>
              <a:off x="957" y="1476"/>
              <a:ext cx="0" cy="62"/>
            </a:xfrm>
            <a:prstGeom prst="line">
              <a:avLst/>
            </a:prstGeom>
            <a:noFill/>
            <a:ln w="6350">
              <a:solidFill>
                <a:schemeClr val="tx1"/>
              </a:solidFill>
              <a:round/>
              <a:headEnd/>
              <a:tailEnd/>
            </a:ln>
            <a:effectLst/>
          </p:spPr>
          <p:txBody>
            <a:bodyPr wrap="none" anchor="ctr"/>
            <a:lstStyle/>
            <a:p>
              <a:endParaRPr lang="en-US"/>
            </a:p>
          </p:txBody>
        </p:sp>
        <p:sp>
          <p:nvSpPr>
            <p:cNvPr id="282756" name="Line 132"/>
            <p:cNvSpPr>
              <a:spLocks noChangeShapeType="1"/>
            </p:cNvSpPr>
            <p:nvPr/>
          </p:nvSpPr>
          <p:spPr bwMode="auto">
            <a:xfrm>
              <a:off x="957" y="1576"/>
              <a:ext cx="0" cy="93"/>
            </a:xfrm>
            <a:prstGeom prst="line">
              <a:avLst/>
            </a:prstGeom>
            <a:noFill/>
            <a:ln w="6350">
              <a:solidFill>
                <a:schemeClr val="tx1"/>
              </a:solidFill>
              <a:round/>
              <a:headEnd/>
              <a:tailEnd/>
            </a:ln>
            <a:effectLst/>
          </p:spPr>
          <p:txBody>
            <a:bodyPr wrap="none" anchor="ctr"/>
            <a:lstStyle/>
            <a:p>
              <a:endParaRPr lang="en-US"/>
            </a:p>
          </p:txBody>
        </p:sp>
        <p:sp>
          <p:nvSpPr>
            <p:cNvPr id="282757" name="Line 133"/>
            <p:cNvSpPr>
              <a:spLocks noChangeShapeType="1"/>
            </p:cNvSpPr>
            <p:nvPr/>
          </p:nvSpPr>
          <p:spPr bwMode="auto">
            <a:xfrm flipH="1">
              <a:off x="1018" y="1507"/>
              <a:ext cx="106" cy="0"/>
            </a:xfrm>
            <a:prstGeom prst="line">
              <a:avLst/>
            </a:prstGeom>
            <a:noFill/>
            <a:ln w="6350">
              <a:solidFill>
                <a:schemeClr val="tx1"/>
              </a:solidFill>
              <a:round/>
              <a:headEnd/>
              <a:tailEnd/>
            </a:ln>
            <a:effectLst/>
          </p:spPr>
          <p:txBody>
            <a:bodyPr wrap="none" anchor="ctr"/>
            <a:lstStyle/>
            <a:p>
              <a:endParaRPr lang="en-US"/>
            </a:p>
          </p:txBody>
        </p:sp>
        <p:sp>
          <p:nvSpPr>
            <p:cNvPr id="282758" name="Line 134"/>
            <p:cNvSpPr>
              <a:spLocks noChangeShapeType="1"/>
            </p:cNvSpPr>
            <p:nvPr/>
          </p:nvSpPr>
          <p:spPr bwMode="auto">
            <a:xfrm flipH="1">
              <a:off x="926" y="1507"/>
              <a:ext cx="62" cy="0"/>
            </a:xfrm>
            <a:prstGeom prst="line">
              <a:avLst/>
            </a:prstGeom>
            <a:noFill/>
            <a:ln w="6350">
              <a:solidFill>
                <a:schemeClr val="tx1"/>
              </a:solidFill>
              <a:round/>
              <a:headEnd/>
              <a:tailEnd/>
            </a:ln>
            <a:effectLst/>
          </p:spPr>
          <p:txBody>
            <a:bodyPr wrap="none" anchor="ctr"/>
            <a:lstStyle/>
            <a:p>
              <a:endParaRPr lang="en-US"/>
            </a:p>
          </p:txBody>
        </p:sp>
        <p:sp>
          <p:nvSpPr>
            <p:cNvPr id="282759" name="Line 135"/>
            <p:cNvSpPr>
              <a:spLocks noChangeShapeType="1"/>
            </p:cNvSpPr>
            <p:nvPr/>
          </p:nvSpPr>
          <p:spPr bwMode="auto">
            <a:xfrm flipH="1">
              <a:off x="800" y="1507"/>
              <a:ext cx="97" cy="0"/>
            </a:xfrm>
            <a:prstGeom prst="line">
              <a:avLst/>
            </a:prstGeom>
            <a:noFill/>
            <a:ln w="6350">
              <a:solidFill>
                <a:schemeClr val="tx1"/>
              </a:solidFill>
              <a:round/>
              <a:headEnd/>
              <a:tailEnd/>
            </a:ln>
            <a:effectLst/>
          </p:spPr>
          <p:txBody>
            <a:bodyPr wrap="none" anchor="ctr"/>
            <a:lstStyle/>
            <a:p>
              <a:endParaRPr lang="en-US"/>
            </a:p>
          </p:txBody>
        </p:sp>
      </p:grpSp>
      <p:grpSp>
        <p:nvGrpSpPr>
          <p:cNvPr id="282760" name="Group 136"/>
          <p:cNvGrpSpPr>
            <a:grpSpLocks/>
          </p:cNvGrpSpPr>
          <p:nvPr/>
        </p:nvGrpSpPr>
        <p:grpSpPr bwMode="auto">
          <a:xfrm>
            <a:off x="3203575" y="2376488"/>
            <a:ext cx="514350" cy="514350"/>
            <a:chOff x="800" y="1345"/>
            <a:chExt cx="324" cy="324"/>
          </a:xfrm>
        </p:grpSpPr>
        <p:sp>
          <p:nvSpPr>
            <p:cNvPr id="282761" name="Line 137"/>
            <p:cNvSpPr>
              <a:spLocks noChangeShapeType="1"/>
            </p:cNvSpPr>
            <p:nvPr/>
          </p:nvSpPr>
          <p:spPr bwMode="auto">
            <a:xfrm>
              <a:off x="957" y="1345"/>
              <a:ext cx="0" cy="93"/>
            </a:xfrm>
            <a:prstGeom prst="line">
              <a:avLst/>
            </a:prstGeom>
            <a:noFill/>
            <a:ln w="6350">
              <a:solidFill>
                <a:schemeClr val="tx1"/>
              </a:solidFill>
              <a:round/>
              <a:headEnd/>
              <a:tailEnd/>
            </a:ln>
            <a:effectLst/>
          </p:spPr>
          <p:txBody>
            <a:bodyPr wrap="none" anchor="ctr"/>
            <a:lstStyle/>
            <a:p>
              <a:endParaRPr lang="en-US"/>
            </a:p>
          </p:txBody>
        </p:sp>
        <p:sp>
          <p:nvSpPr>
            <p:cNvPr id="282762" name="Line 138"/>
            <p:cNvSpPr>
              <a:spLocks noChangeShapeType="1"/>
            </p:cNvSpPr>
            <p:nvPr/>
          </p:nvSpPr>
          <p:spPr bwMode="auto">
            <a:xfrm>
              <a:off x="957" y="1476"/>
              <a:ext cx="0" cy="62"/>
            </a:xfrm>
            <a:prstGeom prst="line">
              <a:avLst/>
            </a:prstGeom>
            <a:noFill/>
            <a:ln w="6350">
              <a:solidFill>
                <a:schemeClr val="tx1"/>
              </a:solidFill>
              <a:round/>
              <a:headEnd/>
              <a:tailEnd/>
            </a:ln>
            <a:effectLst/>
          </p:spPr>
          <p:txBody>
            <a:bodyPr wrap="none" anchor="ctr"/>
            <a:lstStyle/>
            <a:p>
              <a:endParaRPr lang="en-US"/>
            </a:p>
          </p:txBody>
        </p:sp>
        <p:sp>
          <p:nvSpPr>
            <p:cNvPr id="282763" name="Line 139"/>
            <p:cNvSpPr>
              <a:spLocks noChangeShapeType="1"/>
            </p:cNvSpPr>
            <p:nvPr/>
          </p:nvSpPr>
          <p:spPr bwMode="auto">
            <a:xfrm>
              <a:off x="957" y="1576"/>
              <a:ext cx="0" cy="93"/>
            </a:xfrm>
            <a:prstGeom prst="line">
              <a:avLst/>
            </a:prstGeom>
            <a:noFill/>
            <a:ln w="6350">
              <a:solidFill>
                <a:schemeClr val="tx1"/>
              </a:solidFill>
              <a:round/>
              <a:headEnd/>
              <a:tailEnd/>
            </a:ln>
            <a:effectLst/>
          </p:spPr>
          <p:txBody>
            <a:bodyPr wrap="none" anchor="ctr"/>
            <a:lstStyle/>
            <a:p>
              <a:endParaRPr lang="en-US"/>
            </a:p>
          </p:txBody>
        </p:sp>
        <p:sp>
          <p:nvSpPr>
            <p:cNvPr id="282764" name="Line 140"/>
            <p:cNvSpPr>
              <a:spLocks noChangeShapeType="1"/>
            </p:cNvSpPr>
            <p:nvPr/>
          </p:nvSpPr>
          <p:spPr bwMode="auto">
            <a:xfrm flipH="1">
              <a:off x="1018" y="1507"/>
              <a:ext cx="106" cy="0"/>
            </a:xfrm>
            <a:prstGeom prst="line">
              <a:avLst/>
            </a:prstGeom>
            <a:noFill/>
            <a:ln w="6350">
              <a:solidFill>
                <a:schemeClr val="tx1"/>
              </a:solidFill>
              <a:round/>
              <a:headEnd/>
              <a:tailEnd/>
            </a:ln>
            <a:effectLst/>
          </p:spPr>
          <p:txBody>
            <a:bodyPr wrap="none" anchor="ctr"/>
            <a:lstStyle/>
            <a:p>
              <a:endParaRPr lang="en-US"/>
            </a:p>
          </p:txBody>
        </p:sp>
        <p:sp>
          <p:nvSpPr>
            <p:cNvPr id="282765" name="Line 141"/>
            <p:cNvSpPr>
              <a:spLocks noChangeShapeType="1"/>
            </p:cNvSpPr>
            <p:nvPr/>
          </p:nvSpPr>
          <p:spPr bwMode="auto">
            <a:xfrm flipH="1">
              <a:off x="926" y="1507"/>
              <a:ext cx="62" cy="0"/>
            </a:xfrm>
            <a:prstGeom prst="line">
              <a:avLst/>
            </a:prstGeom>
            <a:noFill/>
            <a:ln w="6350">
              <a:solidFill>
                <a:schemeClr val="tx1"/>
              </a:solidFill>
              <a:round/>
              <a:headEnd/>
              <a:tailEnd/>
            </a:ln>
            <a:effectLst/>
          </p:spPr>
          <p:txBody>
            <a:bodyPr wrap="none" anchor="ctr"/>
            <a:lstStyle/>
            <a:p>
              <a:endParaRPr lang="en-US"/>
            </a:p>
          </p:txBody>
        </p:sp>
        <p:sp>
          <p:nvSpPr>
            <p:cNvPr id="282766" name="Line 142"/>
            <p:cNvSpPr>
              <a:spLocks noChangeShapeType="1"/>
            </p:cNvSpPr>
            <p:nvPr/>
          </p:nvSpPr>
          <p:spPr bwMode="auto">
            <a:xfrm flipH="1">
              <a:off x="800" y="1507"/>
              <a:ext cx="97" cy="0"/>
            </a:xfrm>
            <a:prstGeom prst="line">
              <a:avLst/>
            </a:prstGeom>
            <a:noFill/>
            <a:ln w="6350">
              <a:solidFill>
                <a:schemeClr val="tx1"/>
              </a:solidFill>
              <a:round/>
              <a:headEnd/>
              <a:tailEnd/>
            </a:ln>
            <a:effectLst/>
          </p:spPr>
          <p:txBody>
            <a:bodyPr wrap="none" anchor="ctr"/>
            <a:lstStyle/>
            <a:p>
              <a:endParaRPr lang="en-US"/>
            </a:p>
          </p:txBody>
        </p:sp>
      </p:grpSp>
      <p:sp>
        <p:nvSpPr>
          <p:cNvPr id="282767" name="Oval 143"/>
          <p:cNvSpPr>
            <a:spLocks noChangeArrowheads="1"/>
          </p:cNvSpPr>
          <p:nvPr/>
        </p:nvSpPr>
        <p:spPr bwMode="auto">
          <a:xfrm>
            <a:off x="1924050" y="2500313"/>
            <a:ext cx="714375" cy="714375"/>
          </a:xfrm>
          <a:prstGeom prst="ellipse">
            <a:avLst/>
          </a:prstGeom>
          <a:noFill/>
          <a:ln w="6350">
            <a:solidFill>
              <a:schemeClr val="tx1"/>
            </a:solidFill>
            <a:prstDash val="lgDash"/>
            <a:round/>
            <a:headEnd/>
            <a:tailEnd/>
          </a:ln>
          <a:effectLst/>
        </p:spPr>
        <p:txBody>
          <a:bodyPr wrap="none" anchor="ctr"/>
          <a:lstStyle/>
          <a:p>
            <a:endParaRPr lang="en-US"/>
          </a:p>
        </p:txBody>
      </p:sp>
      <p:sp>
        <p:nvSpPr>
          <p:cNvPr id="282768" name="Line 144"/>
          <p:cNvSpPr>
            <a:spLocks noChangeShapeType="1"/>
          </p:cNvSpPr>
          <p:nvPr/>
        </p:nvSpPr>
        <p:spPr bwMode="auto">
          <a:xfrm>
            <a:off x="6837363" y="2482850"/>
            <a:ext cx="0" cy="722313"/>
          </a:xfrm>
          <a:prstGeom prst="line">
            <a:avLst/>
          </a:prstGeom>
          <a:noFill/>
          <a:ln w="19050">
            <a:solidFill>
              <a:schemeClr val="tx1"/>
            </a:solidFill>
            <a:round/>
            <a:headEnd/>
            <a:tailEnd/>
          </a:ln>
          <a:effectLst/>
        </p:spPr>
        <p:txBody>
          <a:bodyPr wrap="none" anchor="ctr"/>
          <a:lstStyle/>
          <a:p>
            <a:endParaRPr lang="en-US"/>
          </a:p>
        </p:txBody>
      </p:sp>
      <p:sp>
        <p:nvSpPr>
          <p:cNvPr id="282769" name="Line 145"/>
          <p:cNvSpPr>
            <a:spLocks noChangeShapeType="1"/>
          </p:cNvSpPr>
          <p:nvPr/>
        </p:nvSpPr>
        <p:spPr bwMode="auto">
          <a:xfrm>
            <a:off x="6837363" y="3205163"/>
            <a:ext cx="509587" cy="0"/>
          </a:xfrm>
          <a:prstGeom prst="line">
            <a:avLst/>
          </a:prstGeom>
          <a:noFill/>
          <a:ln w="19050">
            <a:solidFill>
              <a:schemeClr val="tx1"/>
            </a:solidFill>
            <a:round/>
            <a:headEnd/>
            <a:tailEnd/>
          </a:ln>
          <a:effectLst/>
        </p:spPr>
        <p:txBody>
          <a:bodyPr wrap="none" anchor="ctr"/>
          <a:lstStyle/>
          <a:p>
            <a:endParaRPr lang="en-US"/>
          </a:p>
        </p:txBody>
      </p:sp>
      <p:sp>
        <p:nvSpPr>
          <p:cNvPr id="282770" name="Line 146"/>
          <p:cNvSpPr>
            <a:spLocks noChangeShapeType="1"/>
          </p:cNvSpPr>
          <p:nvPr/>
        </p:nvSpPr>
        <p:spPr bwMode="auto">
          <a:xfrm>
            <a:off x="6837363" y="2482850"/>
            <a:ext cx="509587" cy="0"/>
          </a:xfrm>
          <a:prstGeom prst="line">
            <a:avLst/>
          </a:prstGeom>
          <a:noFill/>
          <a:ln w="19050">
            <a:solidFill>
              <a:schemeClr val="tx1"/>
            </a:solidFill>
            <a:round/>
            <a:headEnd/>
            <a:tailEnd/>
          </a:ln>
          <a:effectLst/>
        </p:spPr>
        <p:txBody>
          <a:bodyPr wrap="none" anchor="ctr"/>
          <a:lstStyle/>
          <a:p>
            <a:endParaRPr lang="en-US"/>
          </a:p>
        </p:txBody>
      </p:sp>
      <p:sp>
        <p:nvSpPr>
          <p:cNvPr id="282771" name="Rectangle 147"/>
          <p:cNvSpPr>
            <a:spLocks noGrp="1" noChangeArrowheads="1"/>
          </p:cNvSpPr>
          <p:nvPr>
            <p:ph type="title"/>
          </p:nvPr>
        </p:nvSpPr>
        <p:spPr bwMode="auto">
          <a:xfrm>
            <a:off x="685800" y="-762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Offset Sections</a:t>
            </a:r>
          </a:p>
        </p:txBody>
      </p:sp>
      <p:sp>
        <p:nvSpPr>
          <p:cNvPr id="282772" name="Rectangle 148"/>
          <p:cNvSpPr>
            <a:spLocks noGrp="1" noChangeArrowheads="1"/>
          </p:cNvSpPr>
          <p:nvPr>
            <p:ph type="body" idx="1"/>
          </p:nvPr>
        </p:nvSpPr>
        <p:spPr bwMode="auto">
          <a:xfrm>
            <a:off x="346075" y="762000"/>
            <a:ext cx="8451850" cy="638175"/>
          </a:xfrm>
          <a:noFill/>
          <a:ln w="12700">
            <a:miter lim="800000"/>
            <a:headEnd/>
            <a:tailEnd/>
          </a:ln>
        </p:spPr>
        <p:txBody>
          <a:bodyPr vert="horz" wrap="square" lIns="90488" tIns="44450" rIns="90488" bIns="44450" numCol="1" anchor="t" anchorCtr="0" compatLnSpc="1">
            <a:prstTxWarp prst="textNoShape">
              <a:avLst/>
            </a:prstTxWarp>
          </a:bodyPr>
          <a:lstStyle/>
          <a:p>
            <a:r>
              <a:rPr lang="en-US" sz="2000"/>
              <a:t>Offset sections allow us to provide greater breadth of detail with fewer section views. All of the features are aligned with the cutting plane.</a:t>
            </a:r>
          </a:p>
        </p:txBody>
      </p:sp>
      <p:sp>
        <p:nvSpPr>
          <p:cNvPr id="282773" name="Line 149"/>
          <p:cNvSpPr>
            <a:spLocks noChangeShapeType="1"/>
          </p:cNvSpPr>
          <p:nvPr/>
        </p:nvSpPr>
        <p:spPr bwMode="auto">
          <a:xfrm flipV="1">
            <a:off x="6002338" y="2374900"/>
            <a:ext cx="115887" cy="133350"/>
          </a:xfrm>
          <a:prstGeom prst="line">
            <a:avLst/>
          </a:prstGeom>
          <a:noFill/>
          <a:ln w="3175">
            <a:solidFill>
              <a:schemeClr val="tx1"/>
            </a:solidFill>
            <a:round/>
            <a:headEnd/>
            <a:tailEnd/>
          </a:ln>
          <a:effectLst/>
        </p:spPr>
        <p:txBody>
          <a:bodyPr wrap="none" anchor="ctr"/>
          <a:lstStyle/>
          <a:p>
            <a:endParaRPr lang="en-US"/>
          </a:p>
        </p:txBody>
      </p:sp>
      <p:sp>
        <p:nvSpPr>
          <p:cNvPr id="282774" name="Line 150"/>
          <p:cNvSpPr>
            <a:spLocks noChangeShapeType="1"/>
          </p:cNvSpPr>
          <p:nvPr/>
        </p:nvSpPr>
        <p:spPr bwMode="auto">
          <a:xfrm flipV="1">
            <a:off x="6251575" y="2374900"/>
            <a:ext cx="142875" cy="166688"/>
          </a:xfrm>
          <a:prstGeom prst="line">
            <a:avLst/>
          </a:prstGeom>
          <a:noFill/>
          <a:ln w="3175">
            <a:solidFill>
              <a:schemeClr val="tx1"/>
            </a:solidFill>
            <a:round/>
            <a:headEnd/>
            <a:tailEnd/>
          </a:ln>
          <a:effectLst/>
        </p:spPr>
        <p:txBody>
          <a:bodyPr wrap="none" anchor="ctr"/>
          <a:lstStyle/>
          <a:p>
            <a:endParaRPr lang="en-US"/>
          </a:p>
        </p:txBody>
      </p:sp>
      <p:sp>
        <p:nvSpPr>
          <p:cNvPr id="282775" name="Line 151"/>
          <p:cNvSpPr>
            <a:spLocks noChangeShapeType="1"/>
          </p:cNvSpPr>
          <p:nvPr/>
        </p:nvSpPr>
        <p:spPr bwMode="auto">
          <a:xfrm flipV="1">
            <a:off x="6551613" y="2379663"/>
            <a:ext cx="144462" cy="168275"/>
          </a:xfrm>
          <a:prstGeom prst="line">
            <a:avLst/>
          </a:prstGeom>
          <a:noFill/>
          <a:ln w="3175">
            <a:solidFill>
              <a:schemeClr val="tx1"/>
            </a:solidFill>
            <a:round/>
            <a:headEnd/>
            <a:tailEnd/>
          </a:ln>
          <a:effectLst/>
        </p:spPr>
        <p:txBody>
          <a:bodyPr wrap="none" anchor="ctr"/>
          <a:lstStyle/>
          <a:p>
            <a:endParaRPr lang="en-US"/>
          </a:p>
        </p:txBody>
      </p:sp>
      <p:sp>
        <p:nvSpPr>
          <p:cNvPr id="282776" name="Line 152"/>
          <p:cNvSpPr>
            <a:spLocks noChangeShapeType="1"/>
          </p:cNvSpPr>
          <p:nvPr/>
        </p:nvSpPr>
        <p:spPr bwMode="auto">
          <a:xfrm flipV="1">
            <a:off x="6916738" y="2374900"/>
            <a:ext cx="87312" cy="101600"/>
          </a:xfrm>
          <a:prstGeom prst="line">
            <a:avLst/>
          </a:prstGeom>
          <a:noFill/>
          <a:ln w="3175">
            <a:solidFill>
              <a:schemeClr val="tx1"/>
            </a:solidFill>
            <a:round/>
            <a:headEnd/>
            <a:tailEnd/>
          </a:ln>
          <a:effectLst/>
        </p:spPr>
        <p:txBody>
          <a:bodyPr wrap="none" anchor="ctr"/>
          <a:lstStyle/>
          <a:p>
            <a:endParaRPr lang="en-US"/>
          </a:p>
        </p:txBody>
      </p:sp>
      <p:sp>
        <p:nvSpPr>
          <p:cNvPr id="282777" name="Line 153"/>
          <p:cNvSpPr>
            <a:spLocks noChangeShapeType="1"/>
          </p:cNvSpPr>
          <p:nvPr/>
        </p:nvSpPr>
        <p:spPr bwMode="auto">
          <a:xfrm flipV="1">
            <a:off x="7218363" y="2379663"/>
            <a:ext cx="87312" cy="101600"/>
          </a:xfrm>
          <a:prstGeom prst="line">
            <a:avLst/>
          </a:prstGeom>
          <a:noFill/>
          <a:ln w="3175">
            <a:solidFill>
              <a:schemeClr val="tx1"/>
            </a:solidFill>
            <a:round/>
            <a:headEnd/>
            <a:tailEnd/>
          </a:ln>
          <a:effectLst/>
        </p:spPr>
        <p:txBody>
          <a:bodyPr wrap="none" anchor="ctr"/>
          <a:lstStyle/>
          <a:p>
            <a:endParaRPr lang="en-US"/>
          </a:p>
        </p:txBody>
      </p:sp>
      <p:sp>
        <p:nvSpPr>
          <p:cNvPr id="282778" name="Line 154"/>
          <p:cNvSpPr>
            <a:spLocks noChangeShapeType="1"/>
          </p:cNvSpPr>
          <p:nvPr/>
        </p:nvSpPr>
        <p:spPr bwMode="auto">
          <a:xfrm flipV="1">
            <a:off x="6667500" y="3160713"/>
            <a:ext cx="161925" cy="185737"/>
          </a:xfrm>
          <a:prstGeom prst="line">
            <a:avLst/>
          </a:prstGeom>
          <a:noFill/>
          <a:ln w="3175">
            <a:solidFill>
              <a:schemeClr val="tx1"/>
            </a:solidFill>
            <a:round/>
            <a:headEnd/>
            <a:tailEnd/>
          </a:ln>
          <a:effectLst/>
        </p:spPr>
        <p:txBody>
          <a:bodyPr wrap="none" anchor="ctr"/>
          <a:lstStyle/>
          <a:p>
            <a:endParaRPr lang="en-US"/>
          </a:p>
        </p:txBody>
      </p:sp>
      <p:sp>
        <p:nvSpPr>
          <p:cNvPr id="282779" name="Line 155"/>
          <p:cNvSpPr>
            <a:spLocks noChangeShapeType="1"/>
          </p:cNvSpPr>
          <p:nvPr/>
        </p:nvSpPr>
        <p:spPr bwMode="auto">
          <a:xfrm flipV="1">
            <a:off x="6948488" y="3209925"/>
            <a:ext cx="141287" cy="160338"/>
          </a:xfrm>
          <a:prstGeom prst="line">
            <a:avLst/>
          </a:prstGeom>
          <a:noFill/>
          <a:ln w="3175">
            <a:solidFill>
              <a:schemeClr val="tx1"/>
            </a:solidFill>
            <a:round/>
            <a:headEnd/>
            <a:tailEnd/>
          </a:ln>
          <a:effectLst/>
        </p:spPr>
        <p:txBody>
          <a:bodyPr wrap="none" anchor="ctr"/>
          <a:lstStyle/>
          <a:p>
            <a:endParaRPr lang="en-US"/>
          </a:p>
        </p:txBody>
      </p:sp>
      <p:sp>
        <p:nvSpPr>
          <p:cNvPr id="282780" name="Line 156"/>
          <p:cNvSpPr>
            <a:spLocks noChangeShapeType="1"/>
          </p:cNvSpPr>
          <p:nvPr/>
        </p:nvSpPr>
        <p:spPr bwMode="auto">
          <a:xfrm flipV="1">
            <a:off x="6057900" y="3155950"/>
            <a:ext cx="165100" cy="190500"/>
          </a:xfrm>
          <a:prstGeom prst="line">
            <a:avLst/>
          </a:prstGeom>
          <a:noFill/>
          <a:ln w="3175">
            <a:solidFill>
              <a:schemeClr val="tx1"/>
            </a:solidFill>
            <a:round/>
            <a:headEnd/>
            <a:tailEnd/>
          </a:ln>
          <a:effectLst/>
        </p:spPr>
        <p:txBody>
          <a:bodyPr wrap="none" anchor="ctr"/>
          <a:lstStyle/>
          <a:p>
            <a:endParaRPr lang="en-US"/>
          </a:p>
        </p:txBody>
      </p:sp>
      <p:sp>
        <p:nvSpPr>
          <p:cNvPr id="282781" name="Line 157"/>
          <p:cNvSpPr>
            <a:spLocks noChangeShapeType="1"/>
          </p:cNvSpPr>
          <p:nvPr/>
        </p:nvSpPr>
        <p:spPr bwMode="auto">
          <a:xfrm flipV="1">
            <a:off x="6362700" y="3160713"/>
            <a:ext cx="161925" cy="184150"/>
          </a:xfrm>
          <a:prstGeom prst="line">
            <a:avLst/>
          </a:prstGeom>
          <a:noFill/>
          <a:ln w="3175">
            <a:solidFill>
              <a:schemeClr val="tx1"/>
            </a:solidFill>
            <a:round/>
            <a:headEnd/>
            <a:tailEnd/>
          </a:ln>
          <a:effectLst/>
        </p:spPr>
        <p:txBody>
          <a:bodyPr wrap="none" anchor="ctr"/>
          <a:lstStyle/>
          <a:p>
            <a:endParaRPr lang="en-US"/>
          </a:p>
        </p:txBody>
      </p:sp>
      <p:sp>
        <p:nvSpPr>
          <p:cNvPr id="282782" name="Line 158"/>
          <p:cNvSpPr>
            <a:spLocks noChangeShapeType="1"/>
          </p:cNvSpPr>
          <p:nvPr/>
        </p:nvSpPr>
        <p:spPr bwMode="auto">
          <a:xfrm flipV="1">
            <a:off x="6816725" y="3244850"/>
            <a:ext cx="536575" cy="596900"/>
          </a:xfrm>
          <a:prstGeom prst="line">
            <a:avLst/>
          </a:prstGeom>
          <a:noFill/>
          <a:ln w="3175">
            <a:solidFill>
              <a:schemeClr val="tx1"/>
            </a:solidFill>
            <a:round/>
            <a:headEnd/>
            <a:tailEnd/>
          </a:ln>
          <a:effectLst/>
        </p:spPr>
        <p:txBody>
          <a:bodyPr wrap="none" anchor="ctr"/>
          <a:lstStyle/>
          <a:p>
            <a:endParaRPr lang="en-US"/>
          </a:p>
        </p:txBody>
      </p:sp>
      <p:sp>
        <p:nvSpPr>
          <p:cNvPr id="282783" name="Line 159"/>
          <p:cNvSpPr>
            <a:spLocks noChangeShapeType="1"/>
          </p:cNvSpPr>
          <p:nvPr/>
        </p:nvSpPr>
        <p:spPr bwMode="auto">
          <a:xfrm flipV="1">
            <a:off x="7113588" y="3570288"/>
            <a:ext cx="233362" cy="268287"/>
          </a:xfrm>
          <a:prstGeom prst="line">
            <a:avLst/>
          </a:prstGeom>
          <a:noFill/>
          <a:ln w="3175">
            <a:solidFill>
              <a:schemeClr val="tx1"/>
            </a:solidFill>
            <a:round/>
            <a:headEnd/>
            <a:tailEnd/>
          </a:ln>
          <a:effectLst/>
        </p:spPr>
        <p:txBody>
          <a:bodyPr wrap="none" anchor="ctr"/>
          <a:lstStyle/>
          <a:p>
            <a:endParaRPr lang="en-US"/>
          </a:p>
        </p:txBody>
      </p:sp>
      <p:sp>
        <p:nvSpPr>
          <p:cNvPr id="282784" name="Line 160"/>
          <p:cNvSpPr>
            <a:spLocks noChangeShapeType="1"/>
          </p:cNvSpPr>
          <p:nvPr/>
        </p:nvSpPr>
        <p:spPr bwMode="auto">
          <a:xfrm flipV="1">
            <a:off x="6956425" y="4076700"/>
            <a:ext cx="234950" cy="263525"/>
          </a:xfrm>
          <a:prstGeom prst="line">
            <a:avLst/>
          </a:prstGeom>
          <a:noFill/>
          <a:ln w="3175">
            <a:solidFill>
              <a:schemeClr val="tx1"/>
            </a:solidFill>
            <a:round/>
            <a:headEnd/>
            <a:tailEnd/>
          </a:ln>
          <a:effectLst/>
        </p:spPr>
        <p:txBody>
          <a:bodyPr wrap="none" anchor="ctr"/>
          <a:lstStyle/>
          <a:p>
            <a:endParaRPr lang="en-US"/>
          </a:p>
        </p:txBody>
      </p:sp>
      <p:sp>
        <p:nvSpPr>
          <p:cNvPr id="282785" name="Line 161"/>
          <p:cNvSpPr>
            <a:spLocks noChangeShapeType="1"/>
          </p:cNvSpPr>
          <p:nvPr/>
        </p:nvSpPr>
        <p:spPr bwMode="auto">
          <a:xfrm flipV="1">
            <a:off x="6892925" y="4257675"/>
            <a:ext cx="457200" cy="534988"/>
          </a:xfrm>
          <a:prstGeom prst="line">
            <a:avLst/>
          </a:prstGeom>
          <a:noFill/>
          <a:ln w="3175">
            <a:solidFill>
              <a:schemeClr val="tx1"/>
            </a:solidFill>
            <a:round/>
            <a:headEnd/>
            <a:tailEnd/>
          </a:ln>
          <a:effectLst/>
        </p:spPr>
        <p:txBody>
          <a:bodyPr wrap="none" anchor="ctr"/>
          <a:lstStyle/>
          <a:p>
            <a:endParaRPr lang="en-US"/>
          </a:p>
        </p:txBody>
      </p:sp>
      <p:sp>
        <p:nvSpPr>
          <p:cNvPr id="282786" name="Line 162"/>
          <p:cNvSpPr>
            <a:spLocks noChangeShapeType="1"/>
          </p:cNvSpPr>
          <p:nvPr/>
        </p:nvSpPr>
        <p:spPr bwMode="auto">
          <a:xfrm flipV="1">
            <a:off x="6638925" y="4579938"/>
            <a:ext cx="120650" cy="146050"/>
          </a:xfrm>
          <a:prstGeom prst="line">
            <a:avLst/>
          </a:prstGeom>
          <a:noFill/>
          <a:ln w="3175">
            <a:solidFill>
              <a:schemeClr val="tx1"/>
            </a:solidFill>
            <a:round/>
            <a:headEnd/>
            <a:tailEnd/>
          </a:ln>
          <a:effectLst/>
        </p:spPr>
        <p:txBody>
          <a:bodyPr wrap="none" anchor="ctr"/>
          <a:lstStyle/>
          <a:p>
            <a:endParaRPr lang="en-US"/>
          </a:p>
        </p:txBody>
      </p:sp>
      <p:sp>
        <p:nvSpPr>
          <p:cNvPr id="282787" name="Line 163"/>
          <p:cNvSpPr>
            <a:spLocks noChangeShapeType="1"/>
          </p:cNvSpPr>
          <p:nvPr/>
        </p:nvSpPr>
        <p:spPr bwMode="auto">
          <a:xfrm flipV="1">
            <a:off x="7161213" y="4589463"/>
            <a:ext cx="190500" cy="220662"/>
          </a:xfrm>
          <a:prstGeom prst="line">
            <a:avLst/>
          </a:prstGeom>
          <a:noFill/>
          <a:ln w="3175">
            <a:solidFill>
              <a:schemeClr val="tx1"/>
            </a:solidFill>
            <a:round/>
            <a:headEnd/>
            <a:tailEnd/>
          </a:ln>
          <a:effectLst/>
        </p:spPr>
        <p:txBody>
          <a:bodyPr wrap="none" anchor="ctr"/>
          <a:lstStyle/>
          <a:p>
            <a:endParaRPr lang="en-US"/>
          </a:p>
        </p:txBody>
      </p:sp>
      <p:sp>
        <p:nvSpPr>
          <p:cNvPr id="282788" name="Line 164"/>
          <p:cNvSpPr>
            <a:spLocks noChangeShapeType="1"/>
          </p:cNvSpPr>
          <p:nvPr/>
        </p:nvSpPr>
        <p:spPr bwMode="auto">
          <a:xfrm flipV="1">
            <a:off x="6889750" y="4943475"/>
            <a:ext cx="174625" cy="204788"/>
          </a:xfrm>
          <a:prstGeom prst="line">
            <a:avLst/>
          </a:prstGeom>
          <a:noFill/>
          <a:ln w="3175">
            <a:solidFill>
              <a:schemeClr val="tx1"/>
            </a:solidFill>
            <a:round/>
            <a:headEnd/>
            <a:tailEnd/>
          </a:ln>
          <a:effectLst/>
        </p:spPr>
        <p:txBody>
          <a:bodyPr wrap="none" anchor="ctr"/>
          <a:lstStyle/>
          <a:p>
            <a:endParaRPr lang="en-US"/>
          </a:p>
        </p:txBody>
      </p:sp>
      <p:sp>
        <p:nvSpPr>
          <p:cNvPr id="282789" name="Line 165"/>
          <p:cNvSpPr>
            <a:spLocks noChangeShapeType="1"/>
          </p:cNvSpPr>
          <p:nvPr/>
        </p:nvSpPr>
        <p:spPr bwMode="auto">
          <a:xfrm flipV="1">
            <a:off x="7018338" y="4999038"/>
            <a:ext cx="323850" cy="373062"/>
          </a:xfrm>
          <a:prstGeom prst="line">
            <a:avLst/>
          </a:prstGeom>
          <a:noFill/>
          <a:ln w="3175">
            <a:solidFill>
              <a:schemeClr val="tx1"/>
            </a:solidFill>
            <a:round/>
            <a:headEnd/>
            <a:tailEnd/>
          </a:ln>
          <a:effectLst/>
        </p:spPr>
        <p:txBody>
          <a:bodyPr wrap="none" anchor="ctr"/>
          <a:lstStyle/>
          <a:p>
            <a:endParaRPr lang="en-US"/>
          </a:p>
        </p:txBody>
      </p:sp>
      <p:sp>
        <p:nvSpPr>
          <p:cNvPr id="282790" name="Line 166"/>
          <p:cNvSpPr>
            <a:spLocks noChangeShapeType="1"/>
          </p:cNvSpPr>
          <p:nvPr/>
        </p:nvSpPr>
        <p:spPr bwMode="auto">
          <a:xfrm flipV="1">
            <a:off x="6611938" y="4945063"/>
            <a:ext cx="174625" cy="204787"/>
          </a:xfrm>
          <a:prstGeom prst="line">
            <a:avLst/>
          </a:prstGeom>
          <a:noFill/>
          <a:ln w="3175">
            <a:solidFill>
              <a:schemeClr val="tx1"/>
            </a:solidFill>
            <a:round/>
            <a:headEnd/>
            <a:tailEnd/>
          </a:ln>
          <a:effectLst/>
        </p:spPr>
        <p:txBody>
          <a:bodyPr wrap="none" anchor="ctr"/>
          <a:lstStyle/>
          <a:p>
            <a:endParaRPr lang="en-US"/>
          </a:p>
        </p:txBody>
      </p:sp>
      <p:sp>
        <p:nvSpPr>
          <p:cNvPr id="282791" name="Line 167"/>
          <p:cNvSpPr>
            <a:spLocks noChangeShapeType="1"/>
          </p:cNvSpPr>
          <p:nvPr/>
        </p:nvSpPr>
        <p:spPr bwMode="auto">
          <a:xfrm flipV="1">
            <a:off x="6378575" y="5019675"/>
            <a:ext cx="66675" cy="79375"/>
          </a:xfrm>
          <a:prstGeom prst="line">
            <a:avLst/>
          </a:prstGeom>
          <a:noFill/>
          <a:ln w="3175">
            <a:solidFill>
              <a:schemeClr val="tx1"/>
            </a:solidFill>
            <a:round/>
            <a:headEnd/>
            <a:tailEnd/>
          </a:ln>
          <a:effectLst/>
        </p:spPr>
        <p:txBody>
          <a:bodyPr wrap="none" anchor="ctr"/>
          <a:lstStyle/>
          <a:p>
            <a:endParaRPr lang="en-US"/>
          </a:p>
        </p:txBody>
      </p:sp>
      <p:sp>
        <p:nvSpPr>
          <p:cNvPr id="282792" name="Line 168"/>
          <p:cNvSpPr>
            <a:spLocks noChangeShapeType="1"/>
          </p:cNvSpPr>
          <p:nvPr/>
        </p:nvSpPr>
        <p:spPr bwMode="auto">
          <a:xfrm flipV="1">
            <a:off x="7102475" y="5313363"/>
            <a:ext cx="250825" cy="285750"/>
          </a:xfrm>
          <a:prstGeom prst="line">
            <a:avLst/>
          </a:prstGeom>
          <a:noFill/>
          <a:ln w="3175">
            <a:solidFill>
              <a:schemeClr val="tx1"/>
            </a:solidFill>
            <a:round/>
            <a:headEnd/>
            <a:tailEnd/>
          </a:ln>
          <a:effectLst/>
        </p:spPr>
        <p:txBody>
          <a:bodyPr wrap="none" anchor="ctr"/>
          <a:lstStyle/>
          <a:p>
            <a:endParaRPr lang="en-US"/>
          </a:p>
        </p:txBody>
      </p:sp>
      <p:sp>
        <p:nvSpPr>
          <p:cNvPr id="282793" name="Line 169"/>
          <p:cNvSpPr>
            <a:spLocks noChangeShapeType="1"/>
          </p:cNvSpPr>
          <p:nvPr/>
        </p:nvSpPr>
        <p:spPr bwMode="auto">
          <a:xfrm flipV="1">
            <a:off x="7054850" y="5934075"/>
            <a:ext cx="76200" cy="87313"/>
          </a:xfrm>
          <a:prstGeom prst="line">
            <a:avLst/>
          </a:prstGeom>
          <a:noFill/>
          <a:ln w="3175">
            <a:solidFill>
              <a:schemeClr val="tx1"/>
            </a:solidFill>
            <a:round/>
            <a:headEnd/>
            <a:tailEnd/>
          </a:ln>
          <a:effectLst/>
        </p:spPr>
        <p:txBody>
          <a:bodyPr wrap="none" anchor="ctr"/>
          <a:lstStyle/>
          <a:p>
            <a:endParaRPr lang="en-US"/>
          </a:p>
        </p:txBody>
      </p:sp>
      <p:sp>
        <p:nvSpPr>
          <p:cNvPr id="282794" name="Line 170"/>
          <p:cNvSpPr>
            <a:spLocks noChangeShapeType="1"/>
          </p:cNvSpPr>
          <p:nvPr/>
        </p:nvSpPr>
        <p:spPr bwMode="auto">
          <a:xfrm flipV="1">
            <a:off x="7246938" y="5940425"/>
            <a:ext cx="104775" cy="115888"/>
          </a:xfrm>
          <a:prstGeom prst="line">
            <a:avLst/>
          </a:prstGeom>
          <a:noFill/>
          <a:ln w="3175">
            <a:solidFill>
              <a:schemeClr val="tx1"/>
            </a:solidFill>
            <a:round/>
            <a:headEnd/>
            <a:tailEnd/>
          </a:ln>
          <a:effectLst/>
        </p:spPr>
        <p:txBody>
          <a:bodyPr wrap="none" anchor="ctr"/>
          <a:lstStyle/>
          <a:p>
            <a:endParaRPr lang="en-US"/>
          </a:p>
        </p:txBody>
      </p:sp>
      <p:sp>
        <p:nvSpPr>
          <p:cNvPr id="282795" name="Line 171"/>
          <p:cNvSpPr>
            <a:spLocks noChangeShapeType="1"/>
          </p:cNvSpPr>
          <p:nvPr/>
        </p:nvSpPr>
        <p:spPr bwMode="auto">
          <a:xfrm flipV="1">
            <a:off x="6608763" y="3603625"/>
            <a:ext cx="122237" cy="138113"/>
          </a:xfrm>
          <a:prstGeom prst="line">
            <a:avLst/>
          </a:prstGeom>
          <a:noFill/>
          <a:ln w="3175">
            <a:solidFill>
              <a:schemeClr val="tx1"/>
            </a:solidFill>
            <a:round/>
            <a:headEnd/>
            <a:tailEnd/>
          </a:ln>
          <a:effectLst/>
        </p:spPr>
        <p:txBody>
          <a:bodyPr wrap="none" anchor="ctr"/>
          <a:lstStyle/>
          <a:p>
            <a:endParaRPr lang="en-US"/>
          </a:p>
        </p:txBody>
      </p:sp>
      <p:sp>
        <p:nvSpPr>
          <p:cNvPr id="282796" name="Line 172"/>
          <p:cNvSpPr>
            <a:spLocks noChangeShapeType="1"/>
          </p:cNvSpPr>
          <p:nvPr/>
        </p:nvSpPr>
        <p:spPr bwMode="auto">
          <a:xfrm flipV="1">
            <a:off x="6392863" y="3603625"/>
            <a:ext cx="85725" cy="96838"/>
          </a:xfrm>
          <a:prstGeom prst="line">
            <a:avLst/>
          </a:prstGeom>
          <a:noFill/>
          <a:ln w="3175">
            <a:solidFill>
              <a:schemeClr val="tx1"/>
            </a:solidFill>
            <a:round/>
            <a:headEnd/>
            <a:tailEnd/>
          </a:ln>
          <a:effectLst/>
        </p:spPr>
        <p:txBody>
          <a:bodyPr wrap="none" anchor="ctr"/>
          <a:lstStyle/>
          <a:p>
            <a:endParaRPr lang="en-US"/>
          </a:p>
        </p:txBody>
      </p:sp>
      <p:sp>
        <p:nvSpPr>
          <p:cNvPr id="282797" name="Line 173"/>
          <p:cNvSpPr>
            <a:spLocks noChangeShapeType="1"/>
          </p:cNvSpPr>
          <p:nvPr/>
        </p:nvSpPr>
        <p:spPr bwMode="auto">
          <a:xfrm flipH="1">
            <a:off x="6384925" y="4587875"/>
            <a:ext cx="90488" cy="101600"/>
          </a:xfrm>
          <a:prstGeom prst="line">
            <a:avLst/>
          </a:prstGeom>
          <a:noFill/>
          <a:ln w="3175">
            <a:solidFill>
              <a:schemeClr val="tx1"/>
            </a:solidFill>
            <a:round/>
            <a:headEnd/>
            <a:tailEnd/>
          </a:ln>
          <a:effectLst/>
        </p:spPr>
        <p:txBody>
          <a:bodyPr wrap="none" anchor="ctr"/>
          <a:lstStyle/>
          <a:p>
            <a:endParaRPr lang="en-US"/>
          </a:p>
        </p:txBody>
      </p:sp>
      <p:sp>
        <p:nvSpPr>
          <p:cNvPr id="282798" name="Line 174"/>
          <p:cNvSpPr>
            <a:spLocks noChangeShapeType="1"/>
          </p:cNvSpPr>
          <p:nvPr/>
        </p:nvSpPr>
        <p:spPr bwMode="auto">
          <a:xfrm flipH="1">
            <a:off x="6694488" y="4079875"/>
            <a:ext cx="215900" cy="242888"/>
          </a:xfrm>
          <a:prstGeom prst="line">
            <a:avLst/>
          </a:prstGeom>
          <a:noFill/>
          <a:ln w="3175">
            <a:solidFill>
              <a:schemeClr val="tx1"/>
            </a:solidFill>
            <a:round/>
            <a:headEnd/>
            <a:tailEnd/>
          </a:ln>
          <a:effectLst/>
        </p:spPr>
        <p:txBody>
          <a:bodyPr wrap="none" anchor="ctr"/>
          <a:lstStyle/>
          <a:p>
            <a:endParaRPr lang="en-US"/>
          </a:p>
        </p:txBody>
      </p:sp>
      <p:sp>
        <p:nvSpPr>
          <p:cNvPr id="282799" name="Line 175"/>
          <p:cNvSpPr>
            <a:spLocks noChangeShapeType="1"/>
          </p:cNvSpPr>
          <p:nvPr/>
        </p:nvSpPr>
        <p:spPr bwMode="auto">
          <a:xfrm flipH="1">
            <a:off x="6424613" y="4184650"/>
            <a:ext cx="114300" cy="133350"/>
          </a:xfrm>
          <a:prstGeom prst="line">
            <a:avLst/>
          </a:prstGeom>
          <a:noFill/>
          <a:ln w="3175">
            <a:solidFill>
              <a:schemeClr val="tx1"/>
            </a:solidFill>
            <a:round/>
            <a:headEnd/>
            <a:tailEnd/>
          </a:ln>
          <a:effectLst/>
        </p:spPr>
        <p:txBody>
          <a:bodyPr wrap="none" anchor="ctr"/>
          <a:lstStyle/>
          <a:p>
            <a:endParaRPr lang="en-US"/>
          </a:p>
        </p:txBody>
      </p:sp>
      <p:sp>
        <p:nvSpPr>
          <p:cNvPr id="282800" name="Rectangle 176"/>
          <p:cNvSpPr>
            <a:spLocks noChangeArrowheads="1"/>
          </p:cNvSpPr>
          <p:nvPr/>
        </p:nvSpPr>
        <p:spPr bwMode="auto">
          <a:xfrm>
            <a:off x="5862638" y="6342063"/>
            <a:ext cx="1730375" cy="363537"/>
          </a:xfrm>
          <a:prstGeom prst="rect">
            <a:avLst/>
          </a:prstGeom>
          <a:noFill/>
          <a:ln w="12700">
            <a:noFill/>
            <a:miter lim="800000"/>
            <a:headEnd/>
            <a:tailEnd/>
          </a:ln>
          <a:effectLst/>
        </p:spPr>
        <p:txBody>
          <a:bodyPr wrap="none" lIns="90488" tIns="44450" rIns="90488" bIns="44450">
            <a:spAutoFit/>
          </a:bodyPr>
          <a:lstStyle/>
          <a:p>
            <a:r>
              <a:rPr lang="en-US" b="0">
                <a:latin typeface="Arial" charset="0"/>
              </a:rPr>
              <a:t>SECTION  </a:t>
            </a:r>
            <a:r>
              <a:rPr lang="en-US" sz="1800" b="0">
                <a:latin typeface="Arial" charset="0"/>
              </a:rPr>
              <a:t>D - D</a:t>
            </a:r>
          </a:p>
        </p:txBody>
      </p:sp>
    </p:spTree>
    <p:extLst>
      <p:ext uri="{BB962C8B-B14F-4D97-AF65-F5344CB8AC3E}">
        <p14:creationId xmlns:p14="http://schemas.microsoft.com/office/powerpoint/2010/main" val="213354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9" name="Line 5"/>
          <p:cNvSpPr>
            <a:spLocks noChangeShapeType="1"/>
          </p:cNvSpPr>
          <p:nvPr/>
        </p:nvSpPr>
        <p:spPr bwMode="auto">
          <a:xfrm flipH="1">
            <a:off x="1112838" y="2411413"/>
            <a:ext cx="1058862" cy="0"/>
          </a:xfrm>
          <a:prstGeom prst="line">
            <a:avLst/>
          </a:prstGeom>
          <a:noFill/>
          <a:ln w="19050">
            <a:solidFill>
              <a:schemeClr val="tx1"/>
            </a:solidFill>
            <a:round/>
            <a:headEnd/>
            <a:tailEnd/>
          </a:ln>
          <a:effectLst/>
        </p:spPr>
        <p:txBody>
          <a:bodyPr wrap="none" anchor="ctr"/>
          <a:lstStyle/>
          <a:p>
            <a:endParaRPr lang="en-US"/>
          </a:p>
        </p:txBody>
      </p:sp>
      <p:sp>
        <p:nvSpPr>
          <p:cNvPr id="272390" name="Line 6"/>
          <p:cNvSpPr>
            <a:spLocks noChangeShapeType="1"/>
          </p:cNvSpPr>
          <p:nvPr/>
        </p:nvSpPr>
        <p:spPr bwMode="auto">
          <a:xfrm flipH="1">
            <a:off x="1101725" y="4052888"/>
            <a:ext cx="1058863" cy="0"/>
          </a:xfrm>
          <a:prstGeom prst="line">
            <a:avLst/>
          </a:prstGeom>
          <a:noFill/>
          <a:ln w="19050">
            <a:solidFill>
              <a:schemeClr val="tx1"/>
            </a:solidFill>
            <a:round/>
            <a:headEnd/>
            <a:tailEnd/>
          </a:ln>
          <a:effectLst/>
        </p:spPr>
        <p:txBody>
          <a:bodyPr wrap="none" anchor="ctr"/>
          <a:lstStyle/>
          <a:p>
            <a:endParaRPr lang="en-US"/>
          </a:p>
        </p:txBody>
      </p:sp>
      <p:sp>
        <p:nvSpPr>
          <p:cNvPr id="272391" name="Line 7"/>
          <p:cNvSpPr>
            <a:spLocks noChangeShapeType="1"/>
          </p:cNvSpPr>
          <p:nvPr/>
        </p:nvSpPr>
        <p:spPr bwMode="auto">
          <a:xfrm flipV="1">
            <a:off x="1101725" y="2420938"/>
            <a:ext cx="0" cy="1631950"/>
          </a:xfrm>
          <a:prstGeom prst="line">
            <a:avLst/>
          </a:prstGeom>
          <a:noFill/>
          <a:ln w="19050">
            <a:solidFill>
              <a:schemeClr val="tx1"/>
            </a:solidFill>
            <a:round/>
            <a:headEnd/>
            <a:tailEnd/>
          </a:ln>
          <a:effectLst/>
        </p:spPr>
        <p:txBody>
          <a:bodyPr wrap="none" anchor="ctr"/>
          <a:lstStyle/>
          <a:p>
            <a:endParaRPr lang="en-US"/>
          </a:p>
        </p:txBody>
      </p:sp>
      <p:sp>
        <p:nvSpPr>
          <p:cNvPr id="272392" name="Line 8"/>
          <p:cNvSpPr>
            <a:spLocks noChangeShapeType="1"/>
          </p:cNvSpPr>
          <p:nvPr/>
        </p:nvSpPr>
        <p:spPr bwMode="auto">
          <a:xfrm>
            <a:off x="3927475" y="2411413"/>
            <a:ext cx="0" cy="1641475"/>
          </a:xfrm>
          <a:prstGeom prst="line">
            <a:avLst/>
          </a:prstGeom>
          <a:noFill/>
          <a:ln w="19050">
            <a:solidFill>
              <a:schemeClr val="tx1"/>
            </a:solidFill>
            <a:round/>
            <a:headEnd/>
            <a:tailEnd/>
          </a:ln>
          <a:effectLst/>
        </p:spPr>
        <p:txBody>
          <a:bodyPr wrap="none" anchor="ctr"/>
          <a:lstStyle/>
          <a:p>
            <a:endParaRPr lang="en-US"/>
          </a:p>
        </p:txBody>
      </p:sp>
      <p:sp>
        <p:nvSpPr>
          <p:cNvPr id="272393" name="Line 9"/>
          <p:cNvSpPr>
            <a:spLocks noChangeShapeType="1"/>
          </p:cNvSpPr>
          <p:nvPr/>
        </p:nvSpPr>
        <p:spPr bwMode="auto">
          <a:xfrm flipH="1">
            <a:off x="1101725" y="2827338"/>
            <a:ext cx="1060450" cy="0"/>
          </a:xfrm>
          <a:prstGeom prst="line">
            <a:avLst/>
          </a:prstGeom>
          <a:noFill/>
          <a:ln w="19050">
            <a:solidFill>
              <a:schemeClr val="tx1"/>
            </a:solidFill>
            <a:round/>
            <a:headEnd/>
            <a:tailEnd/>
          </a:ln>
          <a:effectLst/>
        </p:spPr>
        <p:txBody>
          <a:bodyPr wrap="none" anchor="ctr"/>
          <a:lstStyle/>
          <a:p>
            <a:endParaRPr lang="en-US"/>
          </a:p>
        </p:txBody>
      </p:sp>
      <p:sp>
        <p:nvSpPr>
          <p:cNvPr id="272394" name="Line 10"/>
          <p:cNvSpPr>
            <a:spLocks noChangeShapeType="1"/>
          </p:cNvSpPr>
          <p:nvPr/>
        </p:nvSpPr>
        <p:spPr bwMode="auto">
          <a:xfrm flipH="1">
            <a:off x="1101725" y="3627438"/>
            <a:ext cx="1069975" cy="0"/>
          </a:xfrm>
          <a:prstGeom prst="line">
            <a:avLst/>
          </a:prstGeom>
          <a:noFill/>
          <a:ln w="19050">
            <a:solidFill>
              <a:schemeClr val="tx1"/>
            </a:solidFill>
            <a:round/>
            <a:headEnd/>
            <a:tailEnd/>
          </a:ln>
          <a:effectLst/>
        </p:spPr>
        <p:txBody>
          <a:bodyPr wrap="none" anchor="ctr"/>
          <a:lstStyle/>
          <a:p>
            <a:endParaRPr lang="en-US"/>
          </a:p>
        </p:txBody>
      </p:sp>
      <p:sp>
        <p:nvSpPr>
          <p:cNvPr id="272395" name="Line 11"/>
          <p:cNvSpPr>
            <a:spLocks noChangeShapeType="1"/>
          </p:cNvSpPr>
          <p:nvPr/>
        </p:nvSpPr>
        <p:spPr bwMode="auto">
          <a:xfrm flipH="1">
            <a:off x="1111250" y="2784475"/>
            <a:ext cx="2806700" cy="0"/>
          </a:xfrm>
          <a:prstGeom prst="line">
            <a:avLst/>
          </a:prstGeom>
          <a:noFill/>
          <a:ln w="9525">
            <a:solidFill>
              <a:schemeClr val="tx1"/>
            </a:solidFill>
            <a:prstDash val="lgDash"/>
            <a:round/>
            <a:headEnd/>
            <a:tailEnd/>
          </a:ln>
          <a:effectLst/>
        </p:spPr>
        <p:txBody>
          <a:bodyPr wrap="none" anchor="ctr"/>
          <a:lstStyle/>
          <a:p>
            <a:endParaRPr lang="en-US"/>
          </a:p>
        </p:txBody>
      </p:sp>
      <p:sp>
        <p:nvSpPr>
          <p:cNvPr id="272396" name="Line 12"/>
          <p:cNvSpPr>
            <a:spLocks noChangeShapeType="1"/>
          </p:cNvSpPr>
          <p:nvPr/>
        </p:nvSpPr>
        <p:spPr bwMode="auto">
          <a:xfrm flipH="1">
            <a:off x="1090613" y="3657600"/>
            <a:ext cx="2847975" cy="0"/>
          </a:xfrm>
          <a:prstGeom prst="line">
            <a:avLst/>
          </a:prstGeom>
          <a:noFill/>
          <a:ln w="9525">
            <a:solidFill>
              <a:schemeClr val="tx1"/>
            </a:solidFill>
            <a:prstDash val="lgDash"/>
            <a:round/>
            <a:headEnd/>
            <a:tailEnd/>
          </a:ln>
          <a:effectLst/>
        </p:spPr>
        <p:txBody>
          <a:bodyPr wrap="none" anchor="ctr"/>
          <a:lstStyle/>
          <a:p>
            <a:endParaRPr lang="en-US"/>
          </a:p>
        </p:txBody>
      </p:sp>
      <p:sp>
        <p:nvSpPr>
          <p:cNvPr id="272397" name="Line 13"/>
          <p:cNvSpPr>
            <a:spLocks noChangeShapeType="1"/>
          </p:cNvSpPr>
          <p:nvPr/>
        </p:nvSpPr>
        <p:spPr bwMode="auto">
          <a:xfrm>
            <a:off x="925513" y="3221038"/>
            <a:ext cx="841375" cy="0"/>
          </a:xfrm>
          <a:prstGeom prst="line">
            <a:avLst/>
          </a:prstGeom>
          <a:noFill/>
          <a:ln w="9525">
            <a:solidFill>
              <a:schemeClr val="tx1"/>
            </a:solidFill>
            <a:round/>
            <a:headEnd/>
            <a:tailEnd/>
          </a:ln>
          <a:effectLst/>
        </p:spPr>
        <p:txBody>
          <a:bodyPr wrap="none" anchor="ctr"/>
          <a:lstStyle/>
          <a:p>
            <a:endParaRPr lang="en-US"/>
          </a:p>
        </p:txBody>
      </p:sp>
      <p:sp>
        <p:nvSpPr>
          <p:cNvPr id="272398" name="Line 14"/>
          <p:cNvSpPr>
            <a:spLocks noChangeShapeType="1"/>
          </p:cNvSpPr>
          <p:nvPr/>
        </p:nvSpPr>
        <p:spPr bwMode="auto">
          <a:xfrm>
            <a:off x="1849438" y="3221038"/>
            <a:ext cx="93662" cy="0"/>
          </a:xfrm>
          <a:prstGeom prst="line">
            <a:avLst/>
          </a:prstGeom>
          <a:noFill/>
          <a:ln w="9525">
            <a:solidFill>
              <a:schemeClr val="tx1"/>
            </a:solidFill>
            <a:round/>
            <a:headEnd/>
            <a:tailEnd/>
          </a:ln>
          <a:effectLst/>
        </p:spPr>
        <p:txBody>
          <a:bodyPr wrap="none" anchor="ctr"/>
          <a:lstStyle/>
          <a:p>
            <a:endParaRPr lang="en-US"/>
          </a:p>
        </p:txBody>
      </p:sp>
      <p:sp>
        <p:nvSpPr>
          <p:cNvPr id="272399" name="Line 15"/>
          <p:cNvSpPr>
            <a:spLocks noChangeShapeType="1"/>
          </p:cNvSpPr>
          <p:nvPr/>
        </p:nvSpPr>
        <p:spPr bwMode="auto">
          <a:xfrm>
            <a:off x="2036763" y="3221038"/>
            <a:ext cx="1038225" cy="0"/>
          </a:xfrm>
          <a:prstGeom prst="line">
            <a:avLst/>
          </a:prstGeom>
          <a:noFill/>
          <a:ln w="9525">
            <a:solidFill>
              <a:schemeClr val="tx1"/>
            </a:solidFill>
            <a:round/>
            <a:headEnd/>
            <a:tailEnd/>
          </a:ln>
          <a:effectLst/>
        </p:spPr>
        <p:txBody>
          <a:bodyPr wrap="none" anchor="ctr"/>
          <a:lstStyle/>
          <a:p>
            <a:endParaRPr lang="en-US"/>
          </a:p>
        </p:txBody>
      </p:sp>
      <p:sp>
        <p:nvSpPr>
          <p:cNvPr id="272400" name="Line 16"/>
          <p:cNvSpPr>
            <a:spLocks noChangeShapeType="1"/>
          </p:cNvSpPr>
          <p:nvPr/>
        </p:nvSpPr>
        <p:spPr bwMode="auto">
          <a:xfrm>
            <a:off x="3159125" y="3221038"/>
            <a:ext cx="103188" cy="0"/>
          </a:xfrm>
          <a:prstGeom prst="line">
            <a:avLst/>
          </a:prstGeom>
          <a:noFill/>
          <a:ln w="9525">
            <a:solidFill>
              <a:schemeClr val="tx1"/>
            </a:solidFill>
            <a:round/>
            <a:headEnd/>
            <a:tailEnd/>
          </a:ln>
          <a:effectLst/>
        </p:spPr>
        <p:txBody>
          <a:bodyPr wrap="none" anchor="ctr"/>
          <a:lstStyle/>
          <a:p>
            <a:endParaRPr lang="en-US"/>
          </a:p>
        </p:txBody>
      </p:sp>
      <p:sp>
        <p:nvSpPr>
          <p:cNvPr id="272401" name="Line 17"/>
          <p:cNvSpPr>
            <a:spLocks noChangeShapeType="1"/>
          </p:cNvSpPr>
          <p:nvPr/>
        </p:nvSpPr>
        <p:spPr bwMode="auto">
          <a:xfrm>
            <a:off x="3346450" y="3221038"/>
            <a:ext cx="809625" cy="0"/>
          </a:xfrm>
          <a:prstGeom prst="line">
            <a:avLst/>
          </a:prstGeom>
          <a:noFill/>
          <a:ln w="9525">
            <a:solidFill>
              <a:schemeClr val="tx1"/>
            </a:solidFill>
            <a:round/>
            <a:headEnd/>
            <a:tailEnd/>
          </a:ln>
          <a:effectLst/>
        </p:spPr>
        <p:txBody>
          <a:bodyPr wrap="none" anchor="ctr"/>
          <a:lstStyle/>
          <a:p>
            <a:endParaRPr lang="en-US"/>
          </a:p>
        </p:txBody>
      </p:sp>
      <p:sp>
        <p:nvSpPr>
          <p:cNvPr id="272402" name="AutoShape 18" descr="Wide upward diagonal"/>
          <p:cNvSpPr>
            <a:spLocks noChangeArrowheads="1"/>
          </p:cNvSpPr>
          <p:nvPr/>
        </p:nvSpPr>
        <p:spPr bwMode="auto">
          <a:xfrm rot="34628">
            <a:off x="5489575" y="2503488"/>
            <a:ext cx="1647825" cy="1422400"/>
          </a:xfrm>
          <a:prstGeom prst="hexagon">
            <a:avLst>
              <a:gd name="adj" fmla="val 28962"/>
              <a:gd name="vf" fmla="val 115470"/>
            </a:avLst>
          </a:prstGeom>
          <a:noFill/>
          <a:ln w="19050">
            <a:solidFill>
              <a:schemeClr val="tx1"/>
            </a:solidFill>
            <a:miter lim="800000"/>
            <a:headEnd/>
            <a:tailEnd/>
          </a:ln>
          <a:effectLst/>
        </p:spPr>
        <p:txBody>
          <a:bodyPr wrap="none" anchor="ctr"/>
          <a:lstStyle/>
          <a:p>
            <a:endParaRPr lang="en-US"/>
          </a:p>
        </p:txBody>
      </p:sp>
      <p:sp>
        <p:nvSpPr>
          <p:cNvPr id="272403" name="Line 19"/>
          <p:cNvSpPr>
            <a:spLocks noChangeShapeType="1"/>
          </p:cNvSpPr>
          <p:nvPr/>
        </p:nvSpPr>
        <p:spPr bwMode="auto">
          <a:xfrm rot="34628" flipH="1">
            <a:off x="5649913" y="2495550"/>
            <a:ext cx="449262" cy="449263"/>
          </a:xfrm>
          <a:prstGeom prst="line">
            <a:avLst/>
          </a:prstGeom>
          <a:noFill/>
          <a:ln w="3175">
            <a:solidFill>
              <a:schemeClr val="tx1"/>
            </a:solidFill>
            <a:round/>
            <a:headEnd/>
            <a:tailEnd/>
          </a:ln>
          <a:effectLst/>
        </p:spPr>
        <p:txBody>
          <a:bodyPr wrap="none" anchor="ctr"/>
          <a:lstStyle/>
          <a:p>
            <a:endParaRPr lang="en-US"/>
          </a:p>
        </p:txBody>
      </p:sp>
      <p:sp>
        <p:nvSpPr>
          <p:cNvPr id="272404" name="Line 20"/>
          <p:cNvSpPr>
            <a:spLocks noChangeShapeType="1"/>
          </p:cNvSpPr>
          <p:nvPr/>
        </p:nvSpPr>
        <p:spPr bwMode="auto">
          <a:xfrm rot="34628" flipH="1">
            <a:off x="5549900" y="2779713"/>
            <a:ext cx="536575" cy="534987"/>
          </a:xfrm>
          <a:prstGeom prst="line">
            <a:avLst/>
          </a:prstGeom>
          <a:noFill/>
          <a:ln w="3175">
            <a:solidFill>
              <a:schemeClr val="tx1"/>
            </a:solidFill>
            <a:round/>
            <a:headEnd/>
            <a:tailEnd/>
          </a:ln>
          <a:effectLst/>
        </p:spPr>
        <p:txBody>
          <a:bodyPr wrap="none" anchor="ctr"/>
          <a:lstStyle/>
          <a:p>
            <a:endParaRPr lang="en-US"/>
          </a:p>
        </p:txBody>
      </p:sp>
      <p:sp>
        <p:nvSpPr>
          <p:cNvPr id="272405" name="Line 21"/>
          <p:cNvSpPr>
            <a:spLocks noChangeShapeType="1"/>
          </p:cNvSpPr>
          <p:nvPr/>
        </p:nvSpPr>
        <p:spPr bwMode="auto">
          <a:xfrm rot="34628" flipH="1">
            <a:off x="6529388" y="2509838"/>
            <a:ext cx="122237" cy="122237"/>
          </a:xfrm>
          <a:prstGeom prst="line">
            <a:avLst/>
          </a:prstGeom>
          <a:noFill/>
          <a:ln w="3175">
            <a:solidFill>
              <a:schemeClr val="tx1"/>
            </a:solidFill>
            <a:round/>
            <a:headEnd/>
            <a:tailEnd/>
          </a:ln>
          <a:effectLst/>
        </p:spPr>
        <p:txBody>
          <a:bodyPr wrap="none" anchor="ctr"/>
          <a:lstStyle/>
          <a:p>
            <a:endParaRPr lang="en-US"/>
          </a:p>
        </p:txBody>
      </p:sp>
      <p:sp>
        <p:nvSpPr>
          <p:cNvPr id="272406" name="Line 22"/>
          <p:cNvSpPr>
            <a:spLocks noChangeShapeType="1"/>
          </p:cNvSpPr>
          <p:nvPr/>
        </p:nvSpPr>
        <p:spPr bwMode="auto">
          <a:xfrm rot="34628" flipH="1">
            <a:off x="5761038" y="2636838"/>
            <a:ext cx="1039812" cy="1038225"/>
          </a:xfrm>
          <a:prstGeom prst="line">
            <a:avLst/>
          </a:prstGeom>
          <a:noFill/>
          <a:ln w="3175">
            <a:solidFill>
              <a:schemeClr val="tx1"/>
            </a:solidFill>
            <a:round/>
            <a:headEnd/>
            <a:tailEnd/>
          </a:ln>
          <a:effectLst/>
        </p:spPr>
        <p:txBody>
          <a:bodyPr wrap="none" anchor="ctr"/>
          <a:lstStyle/>
          <a:p>
            <a:endParaRPr lang="en-US"/>
          </a:p>
        </p:txBody>
      </p:sp>
      <p:sp>
        <p:nvSpPr>
          <p:cNvPr id="272407" name="Line 23"/>
          <p:cNvSpPr>
            <a:spLocks noChangeShapeType="1"/>
          </p:cNvSpPr>
          <p:nvPr/>
        </p:nvSpPr>
        <p:spPr bwMode="auto">
          <a:xfrm rot="34628" flipH="1">
            <a:off x="5868988" y="2828925"/>
            <a:ext cx="1039812" cy="1036638"/>
          </a:xfrm>
          <a:prstGeom prst="line">
            <a:avLst/>
          </a:prstGeom>
          <a:noFill/>
          <a:ln w="3175">
            <a:solidFill>
              <a:schemeClr val="tx1"/>
            </a:solidFill>
            <a:round/>
            <a:headEnd/>
            <a:tailEnd/>
          </a:ln>
          <a:effectLst/>
        </p:spPr>
        <p:txBody>
          <a:bodyPr wrap="none" anchor="ctr"/>
          <a:lstStyle/>
          <a:p>
            <a:endParaRPr lang="en-US"/>
          </a:p>
        </p:txBody>
      </p:sp>
      <p:sp>
        <p:nvSpPr>
          <p:cNvPr id="272408" name="Line 24"/>
          <p:cNvSpPr>
            <a:spLocks noChangeShapeType="1"/>
          </p:cNvSpPr>
          <p:nvPr/>
        </p:nvSpPr>
        <p:spPr bwMode="auto">
          <a:xfrm rot="34628" flipH="1">
            <a:off x="6113463" y="3030538"/>
            <a:ext cx="893762" cy="892175"/>
          </a:xfrm>
          <a:prstGeom prst="line">
            <a:avLst/>
          </a:prstGeom>
          <a:noFill/>
          <a:ln w="3175">
            <a:solidFill>
              <a:schemeClr val="tx1"/>
            </a:solidFill>
            <a:round/>
            <a:headEnd/>
            <a:tailEnd/>
          </a:ln>
          <a:effectLst/>
        </p:spPr>
        <p:txBody>
          <a:bodyPr wrap="none" anchor="ctr"/>
          <a:lstStyle/>
          <a:p>
            <a:endParaRPr lang="en-US"/>
          </a:p>
        </p:txBody>
      </p:sp>
      <p:sp>
        <p:nvSpPr>
          <p:cNvPr id="272409" name="Line 25"/>
          <p:cNvSpPr>
            <a:spLocks noChangeShapeType="1"/>
          </p:cNvSpPr>
          <p:nvPr/>
        </p:nvSpPr>
        <p:spPr bwMode="auto">
          <a:xfrm rot="34628" flipH="1">
            <a:off x="6407150" y="3205163"/>
            <a:ext cx="723900" cy="722312"/>
          </a:xfrm>
          <a:prstGeom prst="line">
            <a:avLst/>
          </a:prstGeom>
          <a:noFill/>
          <a:ln w="3175">
            <a:solidFill>
              <a:schemeClr val="tx1"/>
            </a:solidFill>
            <a:round/>
            <a:headEnd/>
            <a:tailEnd/>
          </a:ln>
          <a:effectLst/>
        </p:spPr>
        <p:txBody>
          <a:bodyPr wrap="none" anchor="ctr"/>
          <a:lstStyle/>
          <a:p>
            <a:endParaRPr lang="en-US"/>
          </a:p>
        </p:txBody>
      </p:sp>
      <p:sp>
        <p:nvSpPr>
          <p:cNvPr id="272410" name="Line 26"/>
          <p:cNvSpPr>
            <a:spLocks noChangeShapeType="1"/>
          </p:cNvSpPr>
          <p:nvPr/>
        </p:nvSpPr>
        <p:spPr bwMode="auto">
          <a:xfrm rot="34628" flipH="1">
            <a:off x="6678613" y="3832225"/>
            <a:ext cx="98425" cy="98425"/>
          </a:xfrm>
          <a:prstGeom prst="line">
            <a:avLst/>
          </a:prstGeom>
          <a:noFill/>
          <a:ln w="3175">
            <a:solidFill>
              <a:schemeClr val="tx1"/>
            </a:solidFill>
            <a:round/>
            <a:headEnd/>
            <a:tailEnd/>
          </a:ln>
          <a:effectLst/>
        </p:spPr>
        <p:txBody>
          <a:bodyPr wrap="none" anchor="ctr"/>
          <a:lstStyle/>
          <a:p>
            <a:endParaRPr lang="en-US"/>
          </a:p>
        </p:txBody>
      </p:sp>
      <p:sp useBgFill="1">
        <p:nvSpPr>
          <p:cNvPr id="272411" name="Oval 27"/>
          <p:cNvSpPr>
            <a:spLocks noChangeArrowheads="1"/>
          </p:cNvSpPr>
          <p:nvPr/>
        </p:nvSpPr>
        <p:spPr bwMode="auto">
          <a:xfrm rot="34628">
            <a:off x="5886450" y="2794000"/>
            <a:ext cx="842963" cy="839788"/>
          </a:xfrm>
          <a:prstGeom prst="ellipse">
            <a:avLst/>
          </a:prstGeom>
          <a:ln w="19050">
            <a:solidFill>
              <a:schemeClr val="tx1"/>
            </a:solidFill>
            <a:round/>
            <a:headEnd/>
            <a:tailEnd/>
          </a:ln>
          <a:effectLst/>
        </p:spPr>
        <p:txBody>
          <a:bodyPr wrap="none" anchor="ctr"/>
          <a:lstStyle/>
          <a:p>
            <a:endParaRPr lang="en-US"/>
          </a:p>
        </p:txBody>
      </p:sp>
      <p:sp>
        <p:nvSpPr>
          <p:cNvPr id="272412" name="Line 28"/>
          <p:cNvSpPr>
            <a:spLocks noChangeShapeType="1"/>
          </p:cNvSpPr>
          <p:nvPr/>
        </p:nvSpPr>
        <p:spPr bwMode="auto">
          <a:xfrm rot="-490">
            <a:off x="6303963" y="2233613"/>
            <a:ext cx="0" cy="866775"/>
          </a:xfrm>
          <a:prstGeom prst="line">
            <a:avLst/>
          </a:prstGeom>
          <a:noFill/>
          <a:ln w="3175">
            <a:solidFill>
              <a:schemeClr val="tx1"/>
            </a:solidFill>
            <a:round/>
            <a:headEnd/>
            <a:tailEnd/>
          </a:ln>
          <a:effectLst/>
        </p:spPr>
        <p:txBody>
          <a:bodyPr wrap="none" anchor="ctr"/>
          <a:lstStyle/>
          <a:p>
            <a:endParaRPr lang="en-US"/>
          </a:p>
        </p:txBody>
      </p:sp>
      <p:sp>
        <p:nvSpPr>
          <p:cNvPr id="272413" name="Line 29"/>
          <p:cNvSpPr>
            <a:spLocks noChangeShapeType="1"/>
          </p:cNvSpPr>
          <p:nvPr/>
        </p:nvSpPr>
        <p:spPr bwMode="auto">
          <a:xfrm rot="-490">
            <a:off x="6307138" y="3151188"/>
            <a:ext cx="0" cy="117475"/>
          </a:xfrm>
          <a:prstGeom prst="line">
            <a:avLst/>
          </a:prstGeom>
          <a:noFill/>
          <a:ln w="3175">
            <a:solidFill>
              <a:schemeClr val="tx1"/>
            </a:solidFill>
            <a:round/>
            <a:headEnd/>
            <a:tailEnd/>
          </a:ln>
          <a:effectLst/>
        </p:spPr>
        <p:txBody>
          <a:bodyPr wrap="none" anchor="ctr"/>
          <a:lstStyle/>
          <a:p>
            <a:endParaRPr lang="en-US"/>
          </a:p>
        </p:txBody>
      </p:sp>
      <p:sp>
        <p:nvSpPr>
          <p:cNvPr id="272414" name="Line 30"/>
          <p:cNvSpPr>
            <a:spLocks noChangeShapeType="1"/>
          </p:cNvSpPr>
          <p:nvPr/>
        </p:nvSpPr>
        <p:spPr bwMode="auto">
          <a:xfrm rot="-490">
            <a:off x="6305550" y="3305175"/>
            <a:ext cx="0" cy="966788"/>
          </a:xfrm>
          <a:prstGeom prst="line">
            <a:avLst/>
          </a:prstGeom>
          <a:noFill/>
          <a:ln w="3175">
            <a:solidFill>
              <a:schemeClr val="tx1"/>
            </a:solidFill>
            <a:round/>
            <a:headEnd/>
            <a:tailEnd/>
          </a:ln>
          <a:effectLst/>
        </p:spPr>
        <p:txBody>
          <a:bodyPr wrap="none" anchor="ctr"/>
          <a:lstStyle/>
          <a:p>
            <a:endParaRPr lang="en-US"/>
          </a:p>
        </p:txBody>
      </p:sp>
      <p:sp>
        <p:nvSpPr>
          <p:cNvPr id="272415" name="Line 31"/>
          <p:cNvSpPr>
            <a:spLocks noChangeShapeType="1"/>
          </p:cNvSpPr>
          <p:nvPr/>
        </p:nvSpPr>
        <p:spPr bwMode="auto">
          <a:xfrm rot="-490">
            <a:off x="5311775" y="3213100"/>
            <a:ext cx="852488" cy="0"/>
          </a:xfrm>
          <a:prstGeom prst="line">
            <a:avLst/>
          </a:prstGeom>
          <a:noFill/>
          <a:ln w="3175">
            <a:solidFill>
              <a:schemeClr val="tx1"/>
            </a:solidFill>
            <a:round/>
            <a:headEnd/>
            <a:tailEnd/>
          </a:ln>
          <a:effectLst/>
        </p:spPr>
        <p:txBody>
          <a:bodyPr wrap="none" anchor="ctr"/>
          <a:lstStyle/>
          <a:p>
            <a:endParaRPr lang="en-US"/>
          </a:p>
        </p:txBody>
      </p:sp>
      <p:sp>
        <p:nvSpPr>
          <p:cNvPr id="272416" name="Line 32"/>
          <p:cNvSpPr>
            <a:spLocks noChangeShapeType="1"/>
          </p:cNvSpPr>
          <p:nvPr/>
        </p:nvSpPr>
        <p:spPr bwMode="auto">
          <a:xfrm rot="-490">
            <a:off x="6216650" y="3213100"/>
            <a:ext cx="176213" cy="0"/>
          </a:xfrm>
          <a:prstGeom prst="line">
            <a:avLst/>
          </a:prstGeom>
          <a:noFill/>
          <a:ln w="3175">
            <a:solidFill>
              <a:schemeClr val="tx1"/>
            </a:solidFill>
            <a:round/>
            <a:headEnd/>
            <a:tailEnd/>
          </a:ln>
          <a:effectLst/>
        </p:spPr>
        <p:txBody>
          <a:bodyPr wrap="none" anchor="ctr"/>
          <a:lstStyle/>
          <a:p>
            <a:endParaRPr lang="en-US"/>
          </a:p>
        </p:txBody>
      </p:sp>
      <p:sp>
        <p:nvSpPr>
          <p:cNvPr id="272417" name="Line 33"/>
          <p:cNvSpPr>
            <a:spLocks noChangeShapeType="1"/>
          </p:cNvSpPr>
          <p:nvPr/>
        </p:nvSpPr>
        <p:spPr bwMode="auto">
          <a:xfrm rot="-490">
            <a:off x="6435725" y="3209925"/>
            <a:ext cx="896938" cy="0"/>
          </a:xfrm>
          <a:prstGeom prst="line">
            <a:avLst/>
          </a:prstGeom>
          <a:noFill/>
          <a:ln w="3175">
            <a:solidFill>
              <a:schemeClr val="tx1"/>
            </a:solidFill>
            <a:round/>
            <a:headEnd/>
            <a:tailEnd/>
          </a:ln>
          <a:effectLst/>
        </p:spPr>
        <p:txBody>
          <a:bodyPr wrap="none" anchor="ctr"/>
          <a:lstStyle/>
          <a:p>
            <a:endParaRPr lang="en-US"/>
          </a:p>
        </p:txBody>
      </p:sp>
      <p:sp>
        <p:nvSpPr>
          <p:cNvPr id="272418" name="Oval 34"/>
          <p:cNvSpPr>
            <a:spLocks noChangeArrowheads="1"/>
          </p:cNvSpPr>
          <p:nvPr/>
        </p:nvSpPr>
        <p:spPr bwMode="auto">
          <a:xfrm rot="1800000">
            <a:off x="5403850" y="2314575"/>
            <a:ext cx="1828800" cy="1828800"/>
          </a:xfrm>
          <a:prstGeom prst="ellipse">
            <a:avLst/>
          </a:prstGeom>
          <a:noFill/>
          <a:ln w="19050">
            <a:solidFill>
              <a:schemeClr val="tx1"/>
            </a:solidFill>
            <a:round/>
            <a:headEnd/>
            <a:tailEnd/>
          </a:ln>
          <a:effectLst/>
        </p:spPr>
        <p:txBody>
          <a:bodyPr wrap="none" anchor="ctr"/>
          <a:lstStyle/>
          <a:p>
            <a:endParaRPr lang="en-US"/>
          </a:p>
        </p:txBody>
      </p:sp>
      <p:sp>
        <p:nvSpPr>
          <p:cNvPr id="272419" name="Rectangle 35"/>
          <p:cNvSpPr>
            <a:spLocks noChangeArrowheads="1"/>
          </p:cNvSpPr>
          <p:nvPr/>
        </p:nvSpPr>
        <p:spPr bwMode="auto">
          <a:xfrm>
            <a:off x="2171700" y="2297113"/>
            <a:ext cx="674688" cy="1870075"/>
          </a:xfrm>
          <a:prstGeom prst="rect">
            <a:avLst/>
          </a:prstGeom>
          <a:noFill/>
          <a:ln w="19050">
            <a:solidFill>
              <a:schemeClr val="tx1"/>
            </a:solidFill>
            <a:miter lim="800000"/>
            <a:headEnd/>
            <a:tailEnd/>
          </a:ln>
          <a:effectLst/>
        </p:spPr>
        <p:txBody>
          <a:bodyPr wrap="none" anchor="ctr"/>
          <a:lstStyle/>
          <a:p>
            <a:endParaRPr lang="en-US"/>
          </a:p>
        </p:txBody>
      </p:sp>
      <p:sp>
        <p:nvSpPr>
          <p:cNvPr id="272420" name="Line 36"/>
          <p:cNvSpPr>
            <a:spLocks noChangeShapeType="1"/>
          </p:cNvSpPr>
          <p:nvPr/>
        </p:nvSpPr>
        <p:spPr bwMode="auto">
          <a:xfrm flipH="1">
            <a:off x="2854325" y="2408238"/>
            <a:ext cx="1058863" cy="0"/>
          </a:xfrm>
          <a:prstGeom prst="line">
            <a:avLst/>
          </a:prstGeom>
          <a:noFill/>
          <a:ln w="19050">
            <a:solidFill>
              <a:schemeClr val="tx1"/>
            </a:solidFill>
            <a:round/>
            <a:headEnd/>
            <a:tailEnd/>
          </a:ln>
          <a:effectLst/>
        </p:spPr>
        <p:txBody>
          <a:bodyPr wrap="none" anchor="ctr"/>
          <a:lstStyle/>
          <a:p>
            <a:endParaRPr lang="en-US"/>
          </a:p>
        </p:txBody>
      </p:sp>
      <p:sp>
        <p:nvSpPr>
          <p:cNvPr id="272421" name="Line 37"/>
          <p:cNvSpPr>
            <a:spLocks noChangeShapeType="1"/>
          </p:cNvSpPr>
          <p:nvPr/>
        </p:nvSpPr>
        <p:spPr bwMode="auto">
          <a:xfrm flipH="1">
            <a:off x="2843213" y="4049713"/>
            <a:ext cx="1058862" cy="0"/>
          </a:xfrm>
          <a:prstGeom prst="line">
            <a:avLst/>
          </a:prstGeom>
          <a:noFill/>
          <a:ln w="19050">
            <a:solidFill>
              <a:schemeClr val="tx1"/>
            </a:solidFill>
            <a:round/>
            <a:headEnd/>
            <a:tailEnd/>
          </a:ln>
          <a:effectLst/>
        </p:spPr>
        <p:txBody>
          <a:bodyPr wrap="none" anchor="ctr"/>
          <a:lstStyle/>
          <a:p>
            <a:endParaRPr lang="en-US"/>
          </a:p>
        </p:txBody>
      </p:sp>
      <p:sp>
        <p:nvSpPr>
          <p:cNvPr id="272422" name="Line 38"/>
          <p:cNvSpPr>
            <a:spLocks noChangeShapeType="1"/>
          </p:cNvSpPr>
          <p:nvPr/>
        </p:nvSpPr>
        <p:spPr bwMode="auto">
          <a:xfrm flipH="1">
            <a:off x="2870200" y="2824163"/>
            <a:ext cx="1060450" cy="0"/>
          </a:xfrm>
          <a:prstGeom prst="line">
            <a:avLst/>
          </a:prstGeom>
          <a:noFill/>
          <a:ln w="19050">
            <a:solidFill>
              <a:schemeClr val="tx1"/>
            </a:solidFill>
            <a:round/>
            <a:headEnd/>
            <a:tailEnd/>
          </a:ln>
          <a:effectLst/>
        </p:spPr>
        <p:txBody>
          <a:bodyPr wrap="none" anchor="ctr"/>
          <a:lstStyle/>
          <a:p>
            <a:endParaRPr lang="en-US"/>
          </a:p>
        </p:txBody>
      </p:sp>
      <p:sp>
        <p:nvSpPr>
          <p:cNvPr id="272423" name="Line 39"/>
          <p:cNvSpPr>
            <a:spLocks noChangeShapeType="1"/>
          </p:cNvSpPr>
          <p:nvPr/>
        </p:nvSpPr>
        <p:spPr bwMode="auto">
          <a:xfrm flipH="1">
            <a:off x="2870200" y="3622675"/>
            <a:ext cx="1069975" cy="0"/>
          </a:xfrm>
          <a:prstGeom prst="line">
            <a:avLst/>
          </a:prstGeom>
          <a:noFill/>
          <a:ln w="19050">
            <a:solidFill>
              <a:schemeClr val="tx1"/>
            </a:solidFill>
            <a:round/>
            <a:headEnd/>
            <a:tailEnd/>
          </a:ln>
          <a:effectLst/>
        </p:spPr>
        <p:txBody>
          <a:bodyPr wrap="none" anchor="ctr"/>
          <a:lstStyle/>
          <a:p>
            <a:endParaRPr lang="en-US"/>
          </a:p>
        </p:txBody>
      </p:sp>
      <p:sp>
        <p:nvSpPr>
          <p:cNvPr id="272424" name="Oval 40"/>
          <p:cNvSpPr>
            <a:spLocks noChangeArrowheads="1"/>
          </p:cNvSpPr>
          <p:nvPr/>
        </p:nvSpPr>
        <p:spPr bwMode="auto">
          <a:xfrm>
            <a:off x="2336800" y="3033713"/>
            <a:ext cx="374650" cy="374650"/>
          </a:xfrm>
          <a:prstGeom prst="ellipse">
            <a:avLst/>
          </a:prstGeom>
          <a:noFill/>
          <a:ln w="19050">
            <a:solidFill>
              <a:schemeClr val="tx1"/>
            </a:solidFill>
            <a:round/>
            <a:headEnd/>
            <a:tailEnd/>
          </a:ln>
          <a:effectLst/>
        </p:spPr>
        <p:txBody>
          <a:bodyPr wrap="none" anchor="ctr"/>
          <a:lstStyle/>
          <a:p>
            <a:endParaRPr lang="en-US"/>
          </a:p>
        </p:txBody>
      </p:sp>
      <p:sp>
        <p:nvSpPr>
          <p:cNvPr id="272425" name="Oval 41"/>
          <p:cNvSpPr>
            <a:spLocks noChangeArrowheads="1"/>
          </p:cNvSpPr>
          <p:nvPr/>
        </p:nvSpPr>
        <p:spPr bwMode="auto">
          <a:xfrm>
            <a:off x="3165475" y="2481263"/>
            <a:ext cx="400050" cy="225425"/>
          </a:xfrm>
          <a:prstGeom prst="ellipse">
            <a:avLst/>
          </a:prstGeom>
          <a:noFill/>
          <a:ln w="19050">
            <a:solidFill>
              <a:schemeClr val="tx1"/>
            </a:solidFill>
            <a:round/>
            <a:headEnd/>
            <a:tailEnd/>
          </a:ln>
          <a:effectLst/>
        </p:spPr>
        <p:txBody>
          <a:bodyPr wrap="none" anchor="ctr"/>
          <a:lstStyle/>
          <a:p>
            <a:endParaRPr lang="en-US"/>
          </a:p>
        </p:txBody>
      </p:sp>
      <p:sp>
        <p:nvSpPr>
          <p:cNvPr id="272426" name="Line 42"/>
          <p:cNvSpPr>
            <a:spLocks noChangeShapeType="1"/>
          </p:cNvSpPr>
          <p:nvPr/>
        </p:nvSpPr>
        <p:spPr bwMode="auto">
          <a:xfrm>
            <a:off x="6089650" y="2505075"/>
            <a:ext cx="0" cy="352425"/>
          </a:xfrm>
          <a:prstGeom prst="line">
            <a:avLst/>
          </a:prstGeom>
          <a:noFill/>
          <a:ln w="19050">
            <a:solidFill>
              <a:schemeClr val="tx1"/>
            </a:solidFill>
            <a:round/>
            <a:headEnd/>
            <a:tailEnd/>
          </a:ln>
          <a:effectLst/>
        </p:spPr>
        <p:txBody>
          <a:bodyPr wrap="none" anchor="ctr"/>
          <a:lstStyle/>
          <a:p>
            <a:endParaRPr lang="en-US"/>
          </a:p>
        </p:txBody>
      </p:sp>
      <p:sp>
        <p:nvSpPr>
          <p:cNvPr id="272427" name="Line 43"/>
          <p:cNvSpPr>
            <a:spLocks noChangeShapeType="1"/>
          </p:cNvSpPr>
          <p:nvPr/>
        </p:nvSpPr>
        <p:spPr bwMode="auto">
          <a:xfrm>
            <a:off x="6535738" y="2505075"/>
            <a:ext cx="0" cy="352425"/>
          </a:xfrm>
          <a:prstGeom prst="line">
            <a:avLst/>
          </a:prstGeom>
          <a:noFill/>
          <a:ln w="19050">
            <a:solidFill>
              <a:schemeClr val="tx1"/>
            </a:solidFill>
            <a:round/>
            <a:headEnd/>
            <a:tailEnd/>
          </a:ln>
          <a:effectLst/>
        </p:spPr>
        <p:txBody>
          <a:bodyPr wrap="none" anchor="ctr"/>
          <a:lstStyle/>
          <a:p>
            <a:endParaRPr lang="en-US"/>
          </a:p>
        </p:txBody>
      </p:sp>
      <p:sp>
        <p:nvSpPr>
          <p:cNvPr id="272428" name="Line 44"/>
          <p:cNvSpPr>
            <a:spLocks noChangeShapeType="1"/>
          </p:cNvSpPr>
          <p:nvPr/>
        </p:nvSpPr>
        <p:spPr bwMode="auto">
          <a:xfrm flipH="1">
            <a:off x="5664200" y="3263900"/>
            <a:ext cx="228600" cy="228600"/>
          </a:xfrm>
          <a:prstGeom prst="line">
            <a:avLst/>
          </a:prstGeom>
          <a:noFill/>
          <a:ln w="9525">
            <a:solidFill>
              <a:schemeClr val="tx1"/>
            </a:solidFill>
            <a:round/>
            <a:headEnd/>
            <a:tailEnd/>
          </a:ln>
          <a:effectLst/>
        </p:spPr>
        <p:txBody>
          <a:bodyPr wrap="none" anchor="ctr"/>
          <a:lstStyle/>
          <a:p>
            <a:endParaRPr lang="en-US"/>
          </a:p>
        </p:txBody>
      </p:sp>
      <p:sp>
        <p:nvSpPr>
          <p:cNvPr id="272429" name="Line 45"/>
          <p:cNvSpPr>
            <a:spLocks noChangeShapeType="1"/>
          </p:cNvSpPr>
          <p:nvPr/>
        </p:nvSpPr>
        <p:spPr bwMode="auto">
          <a:xfrm>
            <a:off x="3044825" y="2109788"/>
            <a:ext cx="331788" cy="0"/>
          </a:xfrm>
          <a:prstGeom prst="line">
            <a:avLst/>
          </a:prstGeom>
          <a:noFill/>
          <a:ln w="19050">
            <a:solidFill>
              <a:schemeClr val="tx1"/>
            </a:solidFill>
            <a:prstDash val="lgDash"/>
            <a:round/>
            <a:headEnd type="triangle" w="sm" len="lg"/>
            <a:tailEnd type="none" w="sm" len="lg"/>
          </a:ln>
          <a:effectLst/>
        </p:spPr>
        <p:txBody>
          <a:bodyPr wrap="none" anchor="ctr"/>
          <a:lstStyle/>
          <a:p>
            <a:endParaRPr lang="en-US"/>
          </a:p>
        </p:txBody>
      </p:sp>
      <p:sp>
        <p:nvSpPr>
          <p:cNvPr id="272430" name="Line 46"/>
          <p:cNvSpPr>
            <a:spLocks noChangeShapeType="1"/>
          </p:cNvSpPr>
          <p:nvPr/>
        </p:nvSpPr>
        <p:spPr bwMode="auto">
          <a:xfrm>
            <a:off x="3376613" y="2109788"/>
            <a:ext cx="0" cy="2359025"/>
          </a:xfrm>
          <a:prstGeom prst="line">
            <a:avLst/>
          </a:prstGeom>
          <a:noFill/>
          <a:ln w="19050">
            <a:solidFill>
              <a:schemeClr val="tx1"/>
            </a:solidFill>
            <a:prstDash val="lgDash"/>
            <a:round/>
            <a:headEnd/>
            <a:tailEnd/>
          </a:ln>
          <a:effectLst/>
        </p:spPr>
        <p:txBody>
          <a:bodyPr wrap="none" anchor="ctr"/>
          <a:lstStyle/>
          <a:p>
            <a:endParaRPr lang="en-US"/>
          </a:p>
        </p:txBody>
      </p:sp>
      <p:sp>
        <p:nvSpPr>
          <p:cNvPr id="272431" name="Line 47"/>
          <p:cNvSpPr>
            <a:spLocks noChangeShapeType="1"/>
          </p:cNvSpPr>
          <p:nvPr/>
        </p:nvSpPr>
        <p:spPr bwMode="auto">
          <a:xfrm flipH="1">
            <a:off x="3054350" y="4468813"/>
            <a:ext cx="312738" cy="0"/>
          </a:xfrm>
          <a:prstGeom prst="line">
            <a:avLst/>
          </a:prstGeom>
          <a:noFill/>
          <a:ln w="19050">
            <a:solidFill>
              <a:schemeClr val="tx1"/>
            </a:solidFill>
            <a:prstDash val="lgDash"/>
            <a:round/>
            <a:headEnd type="none" w="sm" len="lg"/>
            <a:tailEnd type="triangle" w="sm" len="lg"/>
          </a:ln>
          <a:effectLst/>
        </p:spPr>
        <p:txBody>
          <a:bodyPr wrap="none" anchor="ctr"/>
          <a:lstStyle/>
          <a:p>
            <a:endParaRPr lang="en-US"/>
          </a:p>
        </p:txBody>
      </p:sp>
      <p:sp>
        <p:nvSpPr>
          <p:cNvPr id="272432" name="Line 48"/>
          <p:cNvSpPr>
            <a:spLocks noChangeShapeType="1"/>
          </p:cNvSpPr>
          <p:nvPr/>
        </p:nvSpPr>
        <p:spPr bwMode="auto">
          <a:xfrm>
            <a:off x="5392738" y="2692400"/>
            <a:ext cx="354012" cy="204788"/>
          </a:xfrm>
          <a:prstGeom prst="line">
            <a:avLst/>
          </a:prstGeom>
          <a:noFill/>
          <a:ln w="3175">
            <a:solidFill>
              <a:schemeClr val="tx1"/>
            </a:solidFill>
            <a:round/>
            <a:headEnd/>
            <a:tailEnd/>
          </a:ln>
          <a:effectLst/>
        </p:spPr>
        <p:txBody>
          <a:bodyPr wrap="none" anchor="ctr"/>
          <a:lstStyle/>
          <a:p>
            <a:endParaRPr lang="en-US"/>
          </a:p>
        </p:txBody>
      </p:sp>
      <p:sp>
        <p:nvSpPr>
          <p:cNvPr id="272433" name="Line 49"/>
          <p:cNvSpPr>
            <a:spLocks noChangeShapeType="1"/>
          </p:cNvSpPr>
          <p:nvPr/>
        </p:nvSpPr>
        <p:spPr bwMode="auto">
          <a:xfrm>
            <a:off x="5778500" y="2917825"/>
            <a:ext cx="50800" cy="30163"/>
          </a:xfrm>
          <a:prstGeom prst="line">
            <a:avLst/>
          </a:prstGeom>
          <a:noFill/>
          <a:ln w="3175">
            <a:solidFill>
              <a:schemeClr val="tx1"/>
            </a:solidFill>
            <a:round/>
            <a:headEnd/>
            <a:tailEnd/>
          </a:ln>
          <a:effectLst/>
        </p:spPr>
        <p:txBody>
          <a:bodyPr wrap="none" anchor="ctr"/>
          <a:lstStyle/>
          <a:p>
            <a:endParaRPr lang="en-US"/>
          </a:p>
        </p:txBody>
      </p:sp>
      <p:sp>
        <p:nvSpPr>
          <p:cNvPr id="272434" name="Line 50"/>
          <p:cNvSpPr>
            <a:spLocks noChangeShapeType="1"/>
          </p:cNvSpPr>
          <p:nvPr/>
        </p:nvSpPr>
        <p:spPr bwMode="auto">
          <a:xfrm>
            <a:off x="5864225" y="2968625"/>
            <a:ext cx="176213" cy="101600"/>
          </a:xfrm>
          <a:prstGeom prst="line">
            <a:avLst/>
          </a:prstGeom>
          <a:noFill/>
          <a:ln w="3175">
            <a:solidFill>
              <a:schemeClr val="tx1"/>
            </a:solidFill>
            <a:round/>
            <a:headEnd/>
            <a:tailEnd/>
          </a:ln>
          <a:effectLst/>
        </p:spPr>
        <p:txBody>
          <a:bodyPr wrap="none" anchor="ctr"/>
          <a:lstStyle/>
          <a:p>
            <a:endParaRPr lang="en-US"/>
          </a:p>
        </p:txBody>
      </p:sp>
      <p:sp>
        <p:nvSpPr>
          <p:cNvPr id="272435" name="Line 51"/>
          <p:cNvSpPr>
            <a:spLocks noChangeShapeType="1"/>
          </p:cNvSpPr>
          <p:nvPr/>
        </p:nvSpPr>
        <p:spPr bwMode="auto">
          <a:xfrm>
            <a:off x="5651500" y="2605088"/>
            <a:ext cx="434975" cy="250825"/>
          </a:xfrm>
          <a:prstGeom prst="line">
            <a:avLst/>
          </a:prstGeom>
          <a:noFill/>
          <a:ln w="9525">
            <a:solidFill>
              <a:schemeClr val="tx1"/>
            </a:solidFill>
            <a:prstDash val="lgDash"/>
            <a:round/>
            <a:headEnd/>
            <a:tailEnd/>
          </a:ln>
          <a:effectLst/>
        </p:spPr>
        <p:txBody>
          <a:bodyPr wrap="none" anchor="ctr"/>
          <a:lstStyle/>
          <a:p>
            <a:endParaRPr lang="en-US"/>
          </a:p>
        </p:txBody>
      </p:sp>
      <p:sp>
        <p:nvSpPr>
          <p:cNvPr id="272436" name="Line 52"/>
          <p:cNvSpPr>
            <a:spLocks noChangeShapeType="1"/>
          </p:cNvSpPr>
          <p:nvPr/>
        </p:nvSpPr>
        <p:spPr bwMode="auto">
          <a:xfrm>
            <a:off x="5446713" y="2954338"/>
            <a:ext cx="442912" cy="255587"/>
          </a:xfrm>
          <a:prstGeom prst="line">
            <a:avLst/>
          </a:prstGeom>
          <a:noFill/>
          <a:ln w="9525">
            <a:solidFill>
              <a:schemeClr val="tx1"/>
            </a:solidFill>
            <a:prstDash val="lgDash"/>
            <a:round/>
            <a:headEnd/>
            <a:tailEnd/>
          </a:ln>
          <a:effectLst/>
        </p:spPr>
        <p:txBody>
          <a:bodyPr wrap="none" anchor="ctr"/>
          <a:lstStyle/>
          <a:p>
            <a:endParaRPr lang="en-US"/>
          </a:p>
        </p:txBody>
      </p:sp>
      <p:sp>
        <p:nvSpPr>
          <p:cNvPr id="272437" name="Text Box 53"/>
          <p:cNvSpPr txBox="1">
            <a:spLocks noChangeArrowheads="1"/>
          </p:cNvSpPr>
          <p:nvPr/>
        </p:nvSpPr>
        <p:spPr bwMode="auto">
          <a:xfrm>
            <a:off x="2689225" y="1873250"/>
            <a:ext cx="336550" cy="366713"/>
          </a:xfrm>
          <a:prstGeom prst="rect">
            <a:avLst/>
          </a:prstGeom>
          <a:noFill/>
          <a:ln w="9525">
            <a:noFill/>
            <a:miter lim="800000"/>
            <a:headEnd/>
            <a:tailEnd/>
          </a:ln>
          <a:effectLst/>
        </p:spPr>
        <p:txBody>
          <a:bodyPr wrap="none">
            <a:spAutoFit/>
          </a:bodyPr>
          <a:lstStyle/>
          <a:p>
            <a:pPr algn="ctr"/>
            <a:r>
              <a:rPr lang="en-US" sz="1800" b="0">
                <a:effectLst>
                  <a:outerShdw blurRad="38100" dist="38100" dir="2700000" algn="tl">
                    <a:srgbClr val="C0C0C0"/>
                  </a:outerShdw>
                </a:effectLst>
                <a:latin typeface="Arial" charset="0"/>
              </a:rPr>
              <a:t>A</a:t>
            </a:r>
          </a:p>
        </p:txBody>
      </p:sp>
      <p:sp>
        <p:nvSpPr>
          <p:cNvPr id="272438" name="Text Box 54"/>
          <p:cNvSpPr txBox="1">
            <a:spLocks noChangeArrowheads="1"/>
          </p:cNvSpPr>
          <p:nvPr/>
        </p:nvSpPr>
        <p:spPr bwMode="auto">
          <a:xfrm>
            <a:off x="2678113" y="4294188"/>
            <a:ext cx="336550" cy="366712"/>
          </a:xfrm>
          <a:prstGeom prst="rect">
            <a:avLst/>
          </a:prstGeom>
          <a:noFill/>
          <a:ln w="9525">
            <a:noFill/>
            <a:miter lim="800000"/>
            <a:headEnd/>
            <a:tailEnd/>
          </a:ln>
          <a:effectLst/>
        </p:spPr>
        <p:txBody>
          <a:bodyPr wrap="none">
            <a:spAutoFit/>
          </a:bodyPr>
          <a:lstStyle/>
          <a:p>
            <a:pPr algn="ctr"/>
            <a:r>
              <a:rPr lang="en-US" sz="1800" b="0">
                <a:effectLst>
                  <a:outerShdw blurRad="38100" dist="38100" dir="2700000" algn="tl">
                    <a:srgbClr val="C0C0C0"/>
                  </a:outerShdw>
                </a:effectLst>
                <a:latin typeface="Arial" charset="0"/>
              </a:rPr>
              <a:t>A</a:t>
            </a:r>
          </a:p>
        </p:txBody>
      </p:sp>
      <p:sp>
        <p:nvSpPr>
          <p:cNvPr id="272439" name="Text Box 55"/>
          <p:cNvSpPr txBox="1">
            <a:spLocks noChangeArrowheads="1"/>
          </p:cNvSpPr>
          <p:nvPr/>
        </p:nvSpPr>
        <p:spPr bwMode="auto">
          <a:xfrm>
            <a:off x="5103813" y="4283075"/>
            <a:ext cx="2462212" cy="669925"/>
          </a:xfrm>
          <a:prstGeom prst="rect">
            <a:avLst/>
          </a:prstGeom>
          <a:noFill/>
          <a:ln w="9525">
            <a:noFill/>
            <a:miter lim="800000"/>
            <a:headEnd/>
            <a:tailEnd/>
          </a:ln>
          <a:effectLst/>
        </p:spPr>
        <p:txBody>
          <a:bodyPr wrap="none">
            <a:spAutoFit/>
          </a:bodyPr>
          <a:lstStyle/>
          <a:p>
            <a:pPr algn="ctr"/>
            <a:r>
              <a:rPr lang="en-US" sz="1800" b="0">
                <a:effectLst>
                  <a:outerShdw blurRad="38100" dist="38100" dir="2700000" algn="tl">
                    <a:srgbClr val="C0C0C0"/>
                  </a:outerShdw>
                </a:effectLst>
                <a:latin typeface="Arial" charset="0"/>
              </a:rPr>
              <a:t>SECTION  </a:t>
            </a:r>
            <a:r>
              <a:rPr lang="en-US" sz="2400" b="0">
                <a:effectLst>
                  <a:outerShdw blurRad="38100" dist="38100" dir="2700000" algn="tl">
                    <a:srgbClr val="C0C0C0"/>
                  </a:outerShdw>
                </a:effectLst>
                <a:latin typeface="Arial" charset="0"/>
              </a:rPr>
              <a:t>A – A</a:t>
            </a:r>
          </a:p>
          <a:p>
            <a:pPr algn="ctr"/>
            <a:r>
              <a:rPr lang="en-US" sz="1400" b="0">
                <a:effectLst>
                  <a:outerShdw blurRad="38100" dist="38100" dir="2700000" algn="tl">
                    <a:srgbClr val="C0C0C0"/>
                  </a:outerShdw>
                </a:effectLst>
                <a:latin typeface="Arial" charset="0"/>
              </a:rPr>
              <a:t>ROTATED 30º CLOCKWISE</a:t>
            </a:r>
          </a:p>
        </p:txBody>
      </p:sp>
      <p:grpSp>
        <p:nvGrpSpPr>
          <p:cNvPr id="2" name="Group 56"/>
          <p:cNvGrpSpPr>
            <a:grpSpLocks/>
          </p:cNvGrpSpPr>
          <p:nvPr/>
        </p:nvGrpSpPr>
        <p:grpSpPr bwMode="auto">
          <a:xfrm>
            <a:off x="2524125" y="2970213"/>
            <a:ext cx="0" cy="539750"/>
            <a:chOff x="1584" y="1872"/>
            <a:chExt cx="0" cy="340"/>
          </a:xfrm>
        </p:grpSpPr>
        <p:sp>
          <p:nvSpPr>
            <p:cNvPr id="272441" name="Line 57"/>
            <p:cNvSpPr>
              <a:spLocks noChangeShapeType="1"/>
            </p:cNvSpPr>
            <p:nvPr/>
          </p:nvSpPr>
          <p:spPr bwMode="auto">
            <a:xfrm>
              <a:off x="1584" y="1872"/>
              <a:ext cx="0" cy="124"/>
            </a:xfrm>
            <a:prstGeom prst="line">
              <a:avLst/>
            </a:prstGeom>
            <a:noFill/>
            <a:ln w="9525">
              <a:solidFill>
                <a:schemeClr val="tx1"/>
              </a:solidFill>
              <a:round/>
              <a:headEnd/>
              <a:tailEnd/>
            </a:ln>
            <a:effectLst/>
          </p:spPr>
          <p:txBody>
            <a:bodyPr wrap="none" anchor="ctr"/>
            <a:lstStyle/>
            <a:p>
              <a:endParaRPr lang="en-US"/>
            </a:p>
          </p:txBody>
        </p:sp>
        <p:sp>
          <p:nvSpPr>
            <p:cNvPr id="272442" name="Line 58"/>
            <p:cNvSpPr>
              <a:spLocks noChangeShapeType="1"/>
            </p:cNvSpPr>
            <p:nvPr/>
          </p:nvSpPr>
          <p:spPr bwMode="auto">
            <a:xfrm>
              <a:off x="1584" y="2016"/>
              <a:ext cx="0" cy="26"/>
            </a:xfrm>
            <a:prstGeom prst="line">
              <a:avLst/>
            </a:prstGeom>
            <a:noFill/>
            <a:ln w="9525">
              <a:solidFill>
                <a:schemeClr val="tx1"/>
              </a:solidFill>
              <a:round/>
              <a:headEnd/>
              <a:tailEnd/>
            </a:ln>
            <a:effectLst/>
          </p:spPr>
          <p:txBody>
            <a:bodyPr wrap="none" anchor="ctr"/>
            <a:lstStyle/>
            <a:p>
              <a:endParaRPr lang="en-US"/>
            </a:p>
          </p:txBody>
        </p:sp>
        <p:sp>
          <p:nvSpPr>
            <p:cNvPr id="272443" name="Line 59"/>
            <p:cNvSpPr>
              <a:spLocks noChangeShapeType="1"/>
            </p:cNvSpPr>
            <p:nvPr/>
          </p:nvSpPr>
          <p:spPr bwMode="auto">
            <a:xfrm>
              <a:off x="1584" y="2068"/>
              <a:ext cx="0" cy="144"/>
            </a:xfrm>
            <a:prstGeom prst="line">
              <a:avLst/>
            </a:prstGeom>
            <a:noFill/>
            <a:ln w="9525">
              <a:solidFill>
                <a:schemeClr val="tx1"/>
              </a:solidFill>
              <a:round/>
              <a:headEnd/>
              <a:tailEnd/>
            </a:ln>
            <a:effectLst/>
          </p:spPr>
          <p:txBody>
            <a:bodyPr wrap="none" anchor="ctr"/>
            <a:lstStyle/>
            <a:p>
              <a:endParaRPr lang="en-US"/>
            </a:p>
          </p:txBody>
        </p:sp>
      </p:grpSp>
      <p:sp>
        <p:nvSpPr>
          <p:cNvPr id="272444" name="Rectangle 60"/>
          <p:cNvSpPr>
            <a:spLocks noGrp="1" noChangeArrowheads="1"/>
          </p:cNvSpPr>
          <p:nvPr>
            <p:ph type="title"/>
          </p:nvPr>
        </p:nvSpPr>
        <p:spPr bwMode="auto">
          <a:xfrm>
            <a:off x="762000" y="762000"/>
            <a:ext cx="7772400" cy="612775"/>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Projected Section Views</a:t>
            </a:r>
          </a:p>
        </p:txBody>
      </p:sp>
    </p:spTree>
    <p:extLst>
      <p:ext uri="{BB962C8B-B14F-4D97-AF65-F5344CB8AC3E}">
        <p14:creationId xmlns:p14="http://schemas.microsoft.com/office/powerpoint/2010/main" val="72729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bwMode="auto">
          <a:xfrm>
            <a:off x="685800" y="2286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r>
              <a:rPr lang="en-US">
                <a:solidFill>
                  <a:schemeClr val="tx2"/>
                </a:solidFill>
              </a:rPr>
              <a:t>Drawing Notes</a:t>
            </a:r>
          </a:p>
        </p:txBody>
      </p:sp>
      <p:sp>
        <p:nvSpPr>
          <p:cNvPr id="457731" name="Rectangle 3"/>
          <p:cNvSpPr>
            <a:spLocks noChangeArrowheads="1"/>
          </p:cNvSpPr>
          <p:nvPr/>
        </p:nvSpPr>
        <p:spPr bwMode="auto">
          <a:xfrm>
            <a:off x="304800" y="3563938"/>
            <a:ext cx="7086600" cy="855662"/>
          </a:xfrm>
          <a:prstGeom prst="rect">
            <a:avLst/>
          </a:prstGeom>
          <a:noFill/>
          <a:ln w="12700">
            <a:noFill/>
            <a:miter lim="800000"/>
            <a:headEnd/>
            <a:tailEnd/>
          </a:ln>
          <a:effectLst/>
        </p:spPr>
        <p:txBody>
          <a:bodyPr>
            <a:spAutoFit/>
          </a:bodyPr>
          <a:lstStyle/>
          <a:p>
            <a:pPr algn="l" rtl="0" eaLnBrk="0" fontAlgn="base" hangingPunct="0">
              <a:spcBef>
                <a:spcPct val="0"/>
              </a:spcBef>
              <a:spcAft>
                <a:spcPct val="0"/>
              </a:spcAft>
            </a:pPr>
            <a:r>
              <a:rPr lang="en-US" sz="1600" kern="1200" dirty="0">
                <a:solidFill>
                  <a:srgbClr val="000000"/>
                </a:solidFill>
                <a:latin typeface="Arial" charset="0"/>
                <a:ea typeface="+mn-ea"/>
                <a:cs typeface="+mn-cs"/>
              </a:rPr>
              <a:t>DRAWN IN ACCORDANCE WITH ASME Y14.5M - 1994</a:t>
            </a:r>
          </a:p>
          <a:p>
            <a:pPr algn="l" rtl="0" eaLnBrk="0" fontAlgn="base" hangingPunct="0">
              <a:spcBef>
                <a:spcPct val="0"/>
              </a:spcBef>
              <a:spcAft>
                <a:spcPct val="0"/>
              </a:spcAft>
            </a:pPr>
            <a:r>
              <a:rPr lang="en-US" sz="1600" kern="1200" dirty="0">
                <a:solidFill>
                  <a:srgbClr val="000000"/>
                </a:solidFill>
                <a:latin typeface="Arial" charset="0"/>
                <a:ea typeface="+mn-ea"/>
                <a:cs typeface="+mn-cs"/>
              </a:rPr>
              <a:t>REMOVE ALL BURRS AND SHARP EDGES</a:t>
            </a:r>
            <a:r>
              <a:rPr lang="en-US" kern="1200" dirty="0">
                <a:solidFill>
                  <a:srgbClr val="000000"/>
                </a:solidFill>
                <a:latin typeface="Times New Roman" pitchFamily="18" charset="0"/>
                <a:ea typeface="+mn-ea"/>
                <a:cs typeface="+mn-cs"/>
              </a:rPr>
              <a:t> </a:t>
            </a:r>
          </a:p>
          <a:p>
            <a:pPr algn="l" rtl="0" eaLnBrk="0" fontAlgn="base" hangingPunct="0">
              <a:spcBef>
                <a:spcPct val="0"/>
              </a:spcBef>
              <a:spcAft>
                <a:spcPct val="0"/>
              </a:spcAft>
            </a:pPr>
            <a:r>
              <a:rPr lang="en-US" sz="1600" kern="1200" dirty="0">
                <a:solidFill>
                  <a:srgbClr val="000000"/>
                </a:solidFill>
                <a:latin typeface="Arial" charset="0"/>
                <a:ea typeface="+mn-ea"/>
                <a:cs typeface="+mn-cs"/>
              </a:rPr>
              <a:t>ALL FILLETS AND ROUNDS R .06 UNLESS OTHERWISE SPECIFIED</a:t>
            </a:r>
          </a:p>
        </p:txBody>
      </p:sp>
      <p:sp>
        <p:nvSpPr>
          <p:cNvPr id="457732" name="Text Box 4"/>
          <p:cNvSpPr txBox="1">
            <a:spLocks noChangeArrowheads="1"/>
          </p:cNvSpPr>
          <p:nvPr/>
        </p:nvSpPr>
        <p:spPr bwMode="auto">
          <a:xfrm>
            <a:off x="228600" y="1143000"/>
            <a:ext cx="8610600" cy="2246313"/>
          </a:xfrm>
          <a:prstGeom prst="rect">
            <a:avLst/>
          </a:prstGeom>
          <a:noFill/>
          <a:ln w="12700">
            <a:noFill/>
            <a:miter lim="800000"/>
            <a:headEnd/>
            <a:tailEnd/>
          </a:ln>
          <a:effectLst/>
        </p:spPr>
        <p:txBody>
          <a:bodyPr>
            <a:spAutoFit/>
          </a:bodyPr>
          <a:lstStyle/>
          <a:p>
            <a:pPr algn="l" rtl="0" eaLnBrk="0" fontAlgn="base" hangingPunct="0">
              <a:spcBef>
                <a:spcPct val="20000"/>
              </a:spcBef>
              <a:spcAft>
                <a:spcPct val="40000"/>
              </a:spcAft>
              <a:buSzPct val="100000"/>
            </a:pPr>
            <a:r>
              <a:rPr lang="en-US" sz="2400" kern="1200">
                <a:solidFill>
                  <a:srgbClr val="000000"/>
                </a:solidFill>
                <a:effectLst>
                  <a:outerShdw blurRad="38100" dist="38100" dir="2700000" algn="tl">
                    <a:srgbClr val="C0C0C0"/>
                  </a:outerShdw>
                </a:effectLst>
                <a:latin typeface="Times" pitchFamily="18" charset="0"/>
                <a:ea typeface="+mn-ea"/>
                <a:cs typeface="+mn-cs"/>
              </a:rPr>
              <a:t>Notes should be concise and specific.  They should use appropriate technical language, and be complete and accurate in every detail.  They should be authored in such a way as to have </a:t>
            </a:r>
            <a:r>
              <a:rPr lang="en-US" sz="2400" i="1" kern="1200">
                <a:solidFill>
                  <a:srgbClr val="000000"/>
                </a:solidFill>
                <a:effectLst>
                  <a:outerShdw blurRad="38100" dist="38100" dir="2700000" algn="tl">
                    <a:srgbClr val="C0C0C0"/>
                  </a:outerShdw>
                </a:effectLst>
                <a:latin typeface="Times" pitchFamily="18" charset="0"/>
                <a:ea typeface="+mn-ea"/>
                <a:cs typeface="+mn-cs"/>
              </a:rPr>
              <a:t>only one possible interpretation</a:t>
            </a:r>
            <a:r>
              <a:rPr lang="en-US" sz="2400" kern="1200">
                <a:solidFill>
                  <a:srgbClr val="000000"/>
                </a:solidFill>
                <a:effectLst>
                  <a:outerShdw blurRad="38100" dist="38100" dir="2700000" algn="tl">
                    <a:srgbClr val="C0C0C0"/>
                  </a:outerShdw>
                </a:effectLst>
                <a:latin typeface="Times" pitchFamily="18" charset="0"/>
                <a:ea typeface="+mn-ea"/>
                <a:cs typeface="+mn-cs"/>
              </a:rPr>
              <a:t>.</a:t>
            </a:r>
          </a:p>
          <a:p>
            <a:pPr algn="l" rtl="0" eaLnBrk="0" fontAlgn="base" hangingPunct="0">
              <a:spcBef>
                <a:spcPct val="50000"/>
              </a:spcBef>
              <a:spcAft>
                <a:spcPct val="0"/>
              </a:spcAft>
            </a:pPr>
            <a:endParaRPr lang="en-US" sz="2400" b="1" kern="1200">
              <a:solidFill>
                <a:srgbClr val="000000"/>
              </a:solidFill>
              <a:latin typeface="Times" pitchFamily="18" charset="0"/>
              <a:ea typeface="+mn-ea"/>
              <a:cs typeface="+mn-cs"/>
            </a:endParaRPr>
          </a:p>
        </p:txBody>
      </p:sp>
      <p:sp>
        <p:nvSpPr>
          <p:cNvPr id="457733" name="Rectangle 5"/>
          <p:cNvSpPr>
            <a:spLocks noChangeArrowheads="1"/>
          </p:cNvSpPr>
          <p:nvPr/>
        </p:nvSpPr>
        <p:spPr bwMode="auto">
          <a:xfrm>
            <a:off x="304800" y="2743200"/>
            <a:ext cx="4267200" cy="914400"/>
          </a:xfrm>
          <a:prstGeom prst="rect">
            <a:avLst/>
          </a:prstGeom>
          <a:noFill/>
          <a:ln w="12700">
            <a:noFill/>
            <a:miter lim="800000"/>
            <a:headEnd/>
            <a:tailEnd/>
          </a:ln>
          <a:effectLst/>
        </p:spPr>
        <p:txBody>
          <a:bodyPr lIns="90488" tIns="44450" rIns="90488" bIns="44450" anchor="ctr"/>
          <a:lstStyle/>
          <a:p>
            <a:pPr algn="l" rtl="0" eaLnBrk="0" fontAlgn="base" hangingPunct="0">
              <a:lnSpc>
                <a:spcPct val="88000"/>
              </a:lnSpc>
              <a:spcBef>
                <a:spcPct val="0"/>
              </a:spcBef>
              <a:spcAft>
                <a:spcPct val="0"/>
              </a:spcAft>
            </a:pPr>
            <a:r>
              <a:rPr lang="en-US" sz="2800" b="1" kern="1200" dirty="0">
                <a:solidFill>
                  <a:srgbClr val="790015"/>
                </a:solidFill>
                <a:latin typeface="Times" pitchFamily="18" charset="0"/>
                <a:ea typeface="+mn-ea"/>
                <a:cs typeface="+mn-cs"/>
              </a:rPr>
              <a:t>General Notes</a:t>
            </a:r>
          </a:p>
        </p:txBody>
      </p:sp>
      <p:sp>
        <p:nvSpPr>
          <p:cNvPr id="457734" name="Rectangle 6"/>
          <p:cNvSpPr>
            <a:spLocks noChangeArrowheads="1"/>
          </p:cNvSpPr>
          <p:nvPr/>
        </p:nvSpPr>
        <p:spPr bwMode="auto">
          <a:xfrm>
            <a:off x="304800" y="4589463"/>
            <a:ext cx="2514600" cy="914400"/>
          </a:xfrm>
          <a:prstGeom prst="rect">
            <a:avLst/>
          </a:prstGeom>
          <a:noFill/>
          <a:ln w="12700">
            <a:noFill/>
            <a:miter lim="800000"/>
            <a:headEnd/>
            <a:tailEnd/>
          </a:ln>
          <a:effectLst/>
        </p:spPr>
        <p:txBody>
          <a:bodyPr lIns="90488" tIns="44450" rIns="90488" bIns="44450" anchor="ctr"/>
          <a:lstStyle/>
          <a:p>
            <a:pPr algn="l" rtl="0" eaLnBrk="0" fontAlgn="base" hangingPunct="0">
              <a:lnSpc>
                <a:spcPct val="88000"/>
              </a:lnSpc>
              <a:spcBef>
                <a:spcPct val="0"/>
              </a:spcBef>
              <a:spcAft>
                <a:spcPct val="0"/>
              </a:spcAft>
            </a:pPr>
            <a:r>
              <a:rPr lang="en-US" sz="2800" b="1" kern="1200">
                <a:solidFill>
                  <a:srgbClr val="790015"/>
                </a:solidFill>
                <a:latin typeface="Times" pitchFamily="18" charset="0"/>
                <a:ea typeface="+mn-ea"/>
                <a:cs typeface="+mn-cs"/>
              </a:rPr>
              <a:t>Local Notes</a:t>
            </a:r>
          </a:p>
        </p:txBody>
      </p:sp>
      <p:sp>
        <p:nvSpPr>
          <p:cNvPr id="457735" name="Text Box 7"/>
          <p:cNvSpPr txBox="1">
            <a:spLocks noChangeArrowheads="1"/>
          </p:cNvSpPr>
          <p:nvPr/>
        </p:nvSpPr>
        <p:spPr bwMode="auto">
          <a:xfrm>
            <a:off x="2514600" y="4953000"/>
            <a:ext cx="2324100" cy="1558925"/>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4X     8.20  M10 X 1.25 </a:t>
            </a:r>
          </a:p>
          <a:p>
            <a:pPr algn="l" rtl="0" eaLnBrk="0" fontAlgn="base" hangingPunct="0">
              <a:spcBef>
                <a:spcPct val="0"/>
              </a:spcBef>
              <a:spcAft>
                <a:spcPct val="0"/>
              </a:spcAft>
            </a:pPr>
            <a:endParaRPr lang="en-US" sz="1600" kern="1200">
              <a:solidFill>
                <a:srgbClr val="000000"/>
              </a:solidFill>
              <a:latin typeface="Arial" charset="0"/>
              <a:ea typeface="+mn-ea"/>
              <a:cs typeface="+mn-cs"/>
            </a:endParaRPr>
          </a:p>
          <a:p>
            <a:pPr algn="l" rtl="0" eaLnBrk="0" fontAlgn="base" hangingPunct="0">
              <a:spcBef>
                <a:spcPct val="0"/>
              </a:spcBef>
              <a:spcAft>
                <a:spcPct val="0"/>
              </a:spcAft>
            </a:pPr>
            <a:r>
              <a:rPr lang="en-US" sz="1600" kern="1200">
                <a:solidFill>
                  <a:srgbClr val="000000"/>
                </a:solidFill>
                <a:latin typeface="Arial" charset="0"/>
                <a:ea typeface="+mn-ea"/>
                <a:cs typeface="+mn-cs"/>
              </a:rPr>
              <a:t>82º  CSK     10</a:t>
            </a:r>
          </a:p>
          <a:p>
            <a:pPr algn="l" rtl="0" eaLnBrk="0" fontAlgn="base" hangingPunct="0">
              <a:spcBef>
                <a:spcPct val="0"/>
              </a:spcBef>
              <a:spcAft>
                <a:spcPct val="0"/>
              </a:spcAft>
            </a:pPr>
            <a:endParaRPr lang="en-US" sz="1600" kern="1200">
              <a:solidFill>
                <a:srgbClr val="000000"/>
              </a:solidFill>
              <a:latin typeface="Arial" charset="0"/>
              <a:ea typeface="+mn-ea"/>
              <a:cs typeface="+mn-cs"/>
            </a:endParaRPr>
          </a:p>
          <a:p>
            <a:pPr algn="l" rtl="0" eaLnBrk="0" fontAlgn="base" hangingPunct="0">
              <a:spcBef>
                <a:spcPct val="0"/>
              </a:spcBef>
              <a:spcAft>
                <a:spcPct val="0"/>
              </a:spcAft>
            </a:pPr>
            <a:r>
              <a:rPr lang="en-US" sz="1600" kern="1200">
                <a:solidFill>
                  <a:srgbClr val="000000"/>
                </a:solidFill>
                <a:latin typeface="Arial" charset="0"/>
                <a:ea typeface="+mn-ea"/>
                <a:cs typeface="+mn-cs"/>
              </a:rPr>
              <a:t>1.5 X 45º  CHAM</a:t>
            </a:r>
          </a:p>
          <a:p>
            <a:pPr algn="l" rtl="0" eaLnBrk="0" fontAlgn="base" hangingPunct="0">
              <a:spcBef>
                <a:spcPct val="0"/>
              </a:spcBef>
              <a:spcAft>
                <a:spcPct val="0"/>
              </a:spcAft>
            </a:pPr>
            <a:endParaRPr lang="en-US" sz="1600" kern="1200">
              <a:solidFill>
                <a:srgbClr val="000000"/>
              </a:solidFill>
              <a:effectLst>
                <a:outerShdw blurRad="38100" dist="38100" dir="2700000" algn="tl">
                  <a:srgbClr val="C0C0C0"/>
                </a:outerShdw>
              </a:effectLst>
              <a:latin typeface="Times New Roman" pitchFamily="18" charset="0"/>
              <a:ea typeface="+mn-ea"/>
              <a:cs typeface="+mn-cs"/>
            </a:endParaRPr>
          </a:p>
        </p:txBody>
      </p:sp>
      <p:grpSp>
        <p:nvGrpSpPr>
          <p:cNvPr id="2" name="Group 8"/>
          <p:cNvGrpSpPr>
            <a:grpSpLocks noChangeAspect="1"/>
          </p:cNvGrpSpPr>
          <p:nvPr/>
        </p:nvGrpSpPr>
        <p:grpSpPr bwMode="auto">
          <a:xfrm>
            <a:off x="2955925" y="5048250"/>
            <a:ext cx="146050" cy="146050"/>
            <a:chOff x="584" y="3445"/>
            <a:chExt cx="144" cy="144"/>
          </a:xfrm>
        </p:grpSpPr>
        <p:sp>
          <p:nvSpPr>
            <p:cNvPr id="457737" name="Oval 9"/>
            <p:cNvSpPr>
              <a:spLocks noChangeAspect="1" noChangeArrowheads="1"/>
            </p:cNvSpPr>
            <p:nvPr/>
          </p:nvSpPr>
          <p:spPr bwMode="auto">
            <a:xfrm>
              <a:off x="584" y="3445"/>
              <a:ext cx="144" cy="144"/>
            </a:xfrm>
            <a:prstGeom prst="ellips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7738" name="Line 10"/>
            <p:cNvSpPr>
              <a:spLocks noChangeAspect="1" noChangeShapeType="1"/>
            </p:cNvSpPr>
            <p:nvPr/>
          </p:nvSpPr>
          <p:spPr bwMode="auto">
            <a:xfrm flipH="1">
              <a:off x="584" y="3445"/>
              <a:ext cx="144" cy="144"/>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3" name="Group 11"/>
          <p:cNvGrpSpPr>
            <a:grpSpLocks noChangeAspect="1"/>
          </p:cNvGrpSpPr>
          <p:nvPr/>
        </p:nvGrpSpPr>
        <p:grpSpPr bwMode="auto">
          <a:xfrm>
            <a:off x="3548063" y="5530850"/>
            <a:ext cx="146050" cy="146050"/>
            <a:chOff x="584" y="3445"/>
            <a:chExt cx="144" cy="144"/>
          </a:xfrm>
        </p:grpSpPr>
        <p:sp>
          <p:nvSpPr>
            <p:cNvPr id="457740" name="Oval 12"/>
            <p:cNvSpPr>
              <a:spLocks noChangeAspect="1" noChangeArrowheads="1"/>
            </p:cNvSpPr>
            <p:nvPr/>
          </p:nvSpPr>
          <p:spPr bwMode="auto">
            <a:xfrm>
              <a:off x="584" y="3445"/>
              <a:ext cx="144" cy="144"/>
            </a:xfrm>
            <a:prstGeom prst="ellips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457741" name="Line 13"/>
            <p:cNvSpPr>
              <a:spLocks noChangeAspect="1" noChangeShapeType="1"/>
            </p:cNvSpPr>
            <p:nvPr/>
          </p:nvSpPr>
          <p:spPr bwMode="auto">
            <a:xfrm flipH="1">
              <a:off x="584" y="3445"/>
              <a:ext cx="144" cy="144"/>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Tree>
    <p:extLst>
      <p:ext uri="{BB962C8B-B14F-4D97-AF65-F5344CB8AC3E}">
        <p14:creationId xmlns:p14="http://schemas.microsoft.com/office/powerpoint/2010/main" val="3824378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712788" y="1851025"/>
            <a:ext cx="2927350"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latin typeface="Arial" charset="0"/>
                <a:ea typeface="+mn-ea"/>
                <a:cs typeface="+mn-cs"/>
              </a:rPr>
              <a:t>Depth or Deep Symbol*	</a:t>
            </a:r>
            <a:endParaRPr lang="en-US" sz="2000" kern="1200">
              <a:solidFill>
                <a:srgbClr val="000000"/>
              </a:solidFill>
              <a:effectLst>
                <a:outerShdw blurRad="38100" dist="38100" dir="2700000" algn="tl">
                  <a:srgbClr val="C0C0C0"/>
                </a:outerShdw>
              </a:effectLst>
              <a:latin typeface="Times New Roman" pitchFamily="18" charset="0"/>
              <a:ea typeface="+mn-ea"/>
              <a:cs typeface="+mn-cs"/>
            </a:endParaRPr>
          </a:p>
        </p:txBody>
      </p:sp>
      <p:sp>
        <p:nvSpPr>
          <p:cNvPr id="300035" name="Line 3"/>
          <p:cNvSpPr>
            <a:spLocks noChangeShapeType="1"/>
          </p:cNvSpPr>
          <p:nvPr/>
        </p:nvSpPr>
        <p:spPr bwMode="auto">
          <a:xfrm>
            <a:off x="3390900" y="1970088"/>
            <a:ext cx="212725"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36" name="Line 4"/>
          <p:cNvSpPr>
            <a:spLocks noChangeShapeType="1"/>
          </p:cNvSpPr>
          <p:nvPr/>
        </p:nvSpPr>
        <p:spPr bwMode="auto">
          <a:xfrm>
            <a:off x="3490913" y="1971675"/>
            <a:ext cx="0" cy="17938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37" name="Line 5"/>
          <p:cNvSpPr>
            <a:spLocks noChangeShapeType="1"/>
          </p:cNvSpPr>
          <p:nvPr/>
        </p:nvSpPr>
        <p:spPr bwMode="auto">
          <a:xfrm flipV="1">
            <a:off x="3494088" y="2038350"/>
            <a:ext cx="61912" cy="10636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38" name="Line 6"/>
          <p:cNvSpPr>
            <a:spLocks noChangeShapeType="1"/>
          </p:cNvSpPr>
          <p:nvPr/>
        </p:nvSpPr>
        <p:spPr bwMode="auto">
          <a:xfrm flipH="1" flipV="1">
            <a:off x="3427413" y="2036763"/>
            <a:ext cx="61912" cy="1079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41" name="Text Box 9"/>
          <p:cNvSpPr txBox="1">
            <a:spLocks noChangeArrowheads="1"/>
          </p:cNvSpPr>
          <p:nvPr/>
        </p:nvSpPr>
        <p:spPr bwMode="auto">
          <a:xfrm>
            <a:off x="1238250" y="6116638"/>
            <a:ext cx="7353300" cy="366712"/>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 This symbol is currently not used in the ISO standard.  It has been proposed.</a:t>
            </a:r>
          </a:p>
        </p:txBody>
      </p:sp>
      <p:grpSp>
        <p:nvGrpSpPr>
          <p:cNvPr id="2" name="Group 10"/>
          <p:cNvGrpSpPr>
            <a:grpSpLocks/>
          </p:cNvGrpSpPr>
          <p:nvPr/>
        </p:nvGrpSpPr>
        <p:grpSpPr bwMode="auto">
          <a:xfrm>
            <a:off x="2184400" y="4578350"/>
            <a:ext cx="847725" cy="847725"/>
            <a:chOff x="1378" y="3359"/>
            <a:chExt cx="534" cy="534"/>
          </a:xfrm>
        </p:grpSpPr>
        <p:sp>
          <p:nvSpPr>
            <p:cNvPr id="300043" name="Oval 11"/>
            <p:cNvSpPr>
              <a:spLocks noChangeArrowheads="1"/>
            </p:cNvSpPr>
            <p:nvPr/>
          </p:nvSpPr>
          <p:spPr bwMode="auto">
            <a:xfrm>
              <a:off x="1467" y="3462"/>
              <a:ext cx="372" cy="372"/>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12"/>
            <p:cNvGrpSpPr>
              <a:grpSpLocks/>
            </p:cNvGrpSpPr>
            <p:nvPr/>
          </p:nvGrpSpPr>
          <p:grpSpPr bwMode="auto">
            <a:xfrm rot="-5400000">
              <a:off x="1645" y="3382"/>
              <a:ext cx="0" cy="534"/>
              <a:chOff x="1676" y="3000"/>
              <a:chExt cx="0" cy="534"/>
            </a:xfrm>
          </p:grpSpPr>
          <p:sp>
            <p:nvSpPr>
              <p:cNvPr id="300045" name="Line 13"/>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46" name="Line 14"/>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47" name="Line 15"/>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4" name="Group 16"/>
            <p:cNvGrpSpPr>
              <a:grpSpLocks/>
            </p:cNvGrpSpPr>
            <p:nvPr/>
          </p:nvGrpSpPr>
          <p:grpSpPr bwMode="auto">
            <a:xfrm>
              <a:off x="1652" y="3359"/>
              <a:ext cx="0" cy="534"/>
              <a:chOff x="1676" y="3000"/>
              <a:chExt cx="0" cy="534"/>
            </a:xfrm>
          </p:grpSpPr>
          <p:sp>
            <p:nvSpPr>
              <p:cNvPr id="300049" name="Line 17"/>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0" name="Line 18"/>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1" name="Line 19"/>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300052" name="Line 20"/>
          <p:cNvSpPr>
            <a:spLocks noChangeShapeType="1"/>
          </p:cNvSpPr>
          <p:nvPr/>
        </p:nvSpPr>
        <p:spPr bwMode="auto">
          <a:xfrm flipV="1">
            <a:off x="2855913" y="4443413"/>
            <a:ext cx="539750" cy="415925"/>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3" name="Line 21"/>
          <p:cNvSpPr>
            <a:spLocks noChangeShapeType="1"/>
          </p:cNvSpPr>
          <p:nvPr/>
        </p:nvSpPr>
        <p:spPr bwMode="auto">
          <a:xfrm>
            <a:off x="3395663" y="4443413"/>
            <a:ext cx="312737"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4" name="Text Box 22"/>
          <p:cNvSpPr txBox="1">
            <a:spLocks noChangeArrowheads="1"/>
          </p:cNvSpPr>
          <p:nvPr/>
        </p:nvSpPr>
        <p:spPr bwMode="auto">
          <a:xfrm>
            <a:off x="4056063" y="4286250"/>
            <a:ext cx="583814" cy="830997"/>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dirty="0">
                <a:solidFill>
                  <a:srgbClr val="000000"/>
                </a:solidFill>
                <a:latin typeface="Arial" charset="0"/>
                <a:ea typeface="+mn-ea"/>
                <a:cs typeface="+mn-cs"/>
              </a:rPr>
              <a:t>.375</a:t>
            </a:r>
          </a:p>
          <a:p>
            <a:pPr algn="l" rtl="0" eaLnBrk="0" fontAlgn="base" hangingPunct="0">
              <a:spcBef>
                <a:spcPct val="0"/>
              </a:spcBef>
              <a:spcAft>
                <a:spcPct val="0"/>
              </a:spcAft>
            </a:pPr>
            <a:r>
              <a:rPr lang="en-US" sz="1600" kern="1200" dirty="0">
                <a:solidFill>
                  <a:srgbClr val="000000"/>
                </a:solidFill>
                <a:latin typeface="Arial" charset="0"/>
                <a:ea typeface="+mn-ea"/>
                <a:cs typeface="+mn-cs"/>
              </a:rPr>
              <a:t>.</a:t>
            </a:r>
            <a:r>
              <a:rPr lang="en-US" sz="1600" kern="1200" dirty="0" smtClean="0">
                <a:solidFill>
                  <a:srgbClr val="000000"/>
                </a:solidFill>
                <a:latin typeface="Arial" charset="0"/>
                <a:ea typeface="+mn-ea"/>
                <a:cs typeface="+mn-cs"/>
              </a:rPr>
              <a:t>625</a:t>
            </a:r>
          </a:p>
          <a:p>
            <a:pPr algn="l" rtl="0" eaLnBrk="0" fontAlgn="base" hangingPunct="0">
              <a:spcBef>
                <a:spcPct val="0"/>
              </a:spcBef>
              <a:spcAft>
                <a:spcPct val="0"/>
              </a:spcAft>
            </a:pPr>
            <a:endParaRPr lang="en-US" sz="1600" kern="1200" dirty="0">
              <a:solidFill>
                <a:srgbClr val="000000"/>
              </a:solidFill>
              <a:latin typeface="Arial" charset="0"/>
              <a:ea typeface="+mn-ea"/>
              <a:cs typeface="+mn-cs"/>
            </a:endParaRPr>
          </a:p>
        </p:txBody>
      </p:sp>
      <p:sp>
        <p:nvSpPr>
          <p:cNvPr id="300055" name="Rectangle 23"/>
          <p:cNvSpPr>
            <a:spLocks noChangeArrowheads="1"/>
          </p:cNvSpPr>
          <p:nvPr/>
        </p:nvSpPr>
        <p:spPr bwMode="auto">
          <a:xfrm>
            <a:off x="1600200" y="4357688"/>
            <a:ext cx="1700213" cy="1382712"/>
          </a:xfrm>
          <a:prstGeom prst="rect">
            <a:avLst/>
          </a:prstGeom>
          <a:noFill/>
          <a:ln w="1905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6" name="Text Box 24"/>
          <p:cNvSpPr txBox="1">
            <a:spLocks noChangeArrowheads="1"/>
          </p:cNvSpPr>
          <p:nvPr/>
        </p:nvSpPr>
        <p:spPr bwMode="auto">
          <a:xfrm>
            <a:off x="860425" y="3014663"/>
            <a:ext cx="1263650" cy="366712"/>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u="sng" kern="1200">
                <a:solidFill>
                  <a:srgbClr val="000000"/>
                </a:solidFill>
                <a:latin typeface="Arial" charset="0"/>
                <a:ea typeface="+mn-ea"/>
                <a:cs typeface="+mn-cs"/>
              </a:rPr>
              <a:t>EXAMPLE</a:t>
            </a:r>
          </a:p>
        </p:txBody>
      </p:sp>
      <p:grpSp>
        <p:nvGrpSpPr>
          <p:cNvPr id="5" name="Group 25"/>
          <p:cNvGrpSpPr>
            <a:grpSpLocks/>
          </p:cNvGrpSpPr>
          <p:nvPr/>
        </p:nvGrpSpPr>
        <p:grpSpPr bwMode="auto">
          <a:xfrm>
            <a:off x="3840163" y="4381500"/>
            <a:ext cx="161925" cy="155575"/>
            <a:chOff x="1626" y="1725"/>
            <a:chExt cx="104" cy="104"/>
          </a:xfrm>
        </p:grpSpPr>
        <p:sp>
          <p:nvSpPr>
            <p:cNvPr id="300058" name="Oval 26"/>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59" name="Line 27"/>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6" name="Group 28"/>
          <p:cNvGrpSpPr>
            <a:grpSpLocks/>
          </p:cNvGrpSpPr>
          <p:nvPr/>
        </p:nvGrpSpPr>
        <p:grpSpPr bwMode="auto">
          <a:xfrm>
            <a:off x="3843338" y="4649788"/>
            <a:ext cx="184150" cy="149225"/>
            <a:chOff x="3057" y="3277"/>
            <a:chExt cx="134" cy="110"/>
          </a:xfrm>
        </p:grpSpPr>
        <p:sp>
          <p:nvSpPr>
            <p:cNvPr id="300061" name="Line 29"/>
            <p:cNvSpPr>
              <a:spLocks noChangeShapeType="1"/>
            </p:cNvSpPr>
            <p:nvPr/>
          </p:nvSpPr>
          <p:spPr bwMode="auto">
            <a:xfrm>
              <a:off x="3057" y="3277"/>
              <a:ext cx="134"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62" name="Line 30"/>
            <p:cNvSpPr>
              <a:spLocks noChangeShapeType="1"/>
            </p:cNvSpPr>
            <p:nvPr/>
          </p:nvSpPr>
          <p:spPr bwMode="auto">
            <a:xfrm>
              <a:off x="3120" y="3281"/>
              <a:ext cx="0" cy="105"/>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63" name="Line 31"/>
            <p:cNvSpPr>
              <a:spLocks noChangeShapeType="1"/>
            </p:cNvSpPr>
            <p:nvPr/>
          </p:nvSpPr>
          <p:spPr bwMode="auto">
            <a:xfrm flipV="1">
              <a:off x="3122" y="3320"/>
              <a:ext cx="39" cy="6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64" name="Line 32"/>
            <p:cNvSpPr>
              <a:spLocks noChangeShapeType="1"/>
            </p:cNvSpPr>
            <p:nvPr/>
          </p:nvSpPr>
          <p:spPr bwMode="auto">
            <a:xfrm flipH="1" flipV="1">
              <a:off x="3080" y="3319"/>
              <a:ext cx="39" cy="6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0065" name="Line 33"/>
          <p:cNvSpPr>
            <a:spLocks noChangeShapeType="1"/>
          </p:cNvSpPr>
          <p:nvPr/>
        </p:nvSpPr>
        <p:spPr bwMode="auto">
          <a:xfrm>
            <a:off x="7804150" y="4768850"/>
            <a:ext cx="0" cy="5492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66" name="Freeform 34" descr="Light upward diagonal"/>
          <p:cNvSpPr>
            <a:spLocks/>
          </p:cNvSpPr>
          <p:nvPr/>
        </p:nvSpPr>
        <p:spPr bwMode="auto">
          <a:xfrm>
            <a:off x="6908800" y="4356100"/>
            <a:ext cx="1377950" cy="1384300"/>
          </a:xfrm>
          <a:custGeom>
            <a:avLst/>
            <a:gdLst/>
            <a:ahLst/>
            <a:cxnLst>
              <a:cxn ang="0">
                <a:pos x="0" y="0"/>
              </a:cxn>
              <a:cxn ang="0">
                <a:pos x="868" y="0"/>
              </a:cxn>
              <a:cxn ang="0">
                <a:pos x="868" y="872"/>
              </a:cxn>
              <a:cxn ang="0">
                <a:pos x="0" y="872"/>
              </a:cxn>
              <a:cxn ang="0">
                <a:pos x="0" y="600"/>
              </a:cxn>
              <a:cxn ang="0">
                <a:pos x="568" y="600"/>
              </a:cxn>
              <a:cxn ang="0">
                <a:pos x="666" y="429"/>
              </a:cxn>
              <a:cxn ang="0">
                <a:pos x="568" y="254"/>
              </a:cxn>
              <a:cxn ang="0">
                <a:pos x="0" y="254"/>
              </a:cxn>
              <a:cxn ang="0">
                <a:pos x="0" y="0"/>
              </a:cxn>
            </a:cxnLst>
            <a:rect l="0" t="0" r="r" b="b"/>
            <a:pathLst>
              <a:path w="868" h="872">
                <a:moveTo>
                  <a:pt x="0" y="0"/>
                </a:moveTo>
                <a:lnTo>
                  <a:pt x="868" y="0"/>
                </a:lnTo>
                <a:lnTo>
                  <a:pt x="868" y="872"/>
                </a:lnTo>
                <a:lnTo>
                  <a:pt x="0" y="872"/>
                </a:lnTo>
                <a:lnTo>
                  <a:pt x="0" y="600"/>
                </a:lnTo>
                <a:lnTo>
                  <a:pt x="568" y="600"/>
                </a:lnTo>
                <a:lnTo>
                  <a:pt x="666" y="429"/>
                </a:lnTo>
                <a:lnTo>
                  <a:pt x="568" y="254"/>
                </a:lnTo>
                <a:lnTo>
                  <a:pt x="0" y="254"/>
                </a:lnTo>
                <a:lnTo>
                  <a:pt x="0" y="0"/>
                </a:lnTo>
                <a:close/>
              </a:path>
            </a:pathLst>
          </a:custGeom>
          <a:pattFill prst="ltUpDiag">
            <a:fgClr>
              <a:schemeClr val="tx1"/>
            </a:fgClr>
            <a:bgClr>
              <a:srgbClr val="114FFB"/>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67" name="Line 35"/>
          <p:cNvSpPr>
            <a:spLocks noChangeShapeType="1"/>
          </p:cNvSpPr>
          <p:nvPr/>
        </p:nvSpPr>
        <p:spPr bwMode="auto">
          <a:xfrm>
            <a:off x="6908800" y="4752975"/>
            <a:ext cx="0" cy="56197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7" name="Group 36"/>
          <p:cNvGrpSpPr>
            <a:grpSpLocks/>
          </p:cNvGrpSpPr>
          <p:nvPr/>
        </p:nvGrpSpPr>
        <p:grpSpPr bwMode="auto">
          <a:xfrm>
            <a:off x="6680200" y="5035550"/>
            <a:ext cx="1828800" cy="0"/>
            <a:chOff x="3408" y="3562"/>
            <a:chExt cx="1152" cy="0"/>
          </a:xfrm>
        </p:grpSpPr>
        <p:sp>
          <p:nvSpPr>
            <p:cNvPr id="300069" name="Line 37"/>
            <p:cNvSpPr>
              <a:spLocks noChangeShapeType="1"/>
            </p:cNvSpPr>
            <p:nvPr/>
          </p:nvSpPr>
          <p:spPr bwMode="auto">
            <a:xfrm>
              <a:off x="3408" y="3562"/>
              <a:ext cx="382"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0" name="Line 38"/>
            <p:cNvSpPr>
              <a:spLocks noChangeShapeType="1"/>
            </p:cNvSpPr>
            <p:nvPr/>
          </p:nvSpPr>
          <p:spPr bwMode="auto">
            <a:xfrm>
              <a:off x="3866" y="3562"/>
              <a:ext cx="88"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1" name="Line 39"/>
            <p:cNvSpPr>
              <a:spLocks noChangeShapeType="1"/>
            </p:cNvSpPr>
            <p:nvPr/>
          </p:nvSpPr>
          <p:spPr bwMode="auto">
            <a:xfrm>
              <a:off x="4022" y="3562"/>
              <a:ext cx="538"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0072" name="Line 40"/>
          <p:cNvSpPr>
            <a:spLocks noChangeShapeType="1"/>
          </p:cNvSpPr>
          <p:nvPr/>
        </p:nvSpPr>
        <p:spPr bwMode="auto">
          <a:xfrm flipV="1">
            <a:off x="6915150" y="3725863"/>
            <a:ext cx="0" cy="525462"/>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3" name="Line 41"/>
          <p:cNvSpPr>
            <a:spLocks noChangeShapeType="1"/>
          </p:cNvSpPr>
          <p:nvPr/>
        </p:nvSpPr>
        <p:spPr bwMode="auto">
          <a:xfrm flipV="1">
            <a:off x="7807325" y="3725863"/>
            <a:ext cx="0" cy="968375"/>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4" name="Line 42"/>
          <p:cNvSpPr>
            <a:spLocks noChangeShapeType="1"/>
          </p:cNvSpPr>
          <p:nvPr/>
        </p:nvSpPr>
        <p:spPr bwMode="auto">
          <a:xfrm flipH="1">
            <a:off x="6488113" y="3840163"/>
            <a:ext cx="428625" cy="0"/>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5" name="Line 43"/>
          <p:cNvSpPr>
            <a:spLocks noChangeShapeType="1"/>
          </p:cNvSpPr>
          <p:nvPr/>
        </p:nvSpPr>
        <p:spPr bwMode="auto">
          <a:xfrm>
            <a:off x="7807325" y="3841750"/>
            <a:ext cx="361950" cy="0"/>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6" name="Line 44"/>
          <p:cNvSpPr>
            <a:spLocks noChangeShapeType="1"/>
          </p:cNvSpPr>
          <p:nvPr/>
        </p:nvSpPr>
        <p:spPr bwMode="auto">
          <a:xfrm flipH="1">
            <a:off x="6215063" y="4759325"/>
            <a:ext cx="619125"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7" name="Line 45"/>
          <p:cNvSpPr>
            <a:spLocks noChangeShapeType="1"/>
          </p:cNvSpPr>
          <p:nvPr/>
        </p:nvSpPr>
        <p:spPr bwMode="auto">
          <a:xfrm flipH="1">
            <a:off x="6210300" y="5302250"/>
            <a:ext cx="623888"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8" name="Line 46"/>
          <p:cNvSpPr>
            <a:spLocks noChangeShapeType="1"/>
          </p:cNvSpPr>
          <p:nvPr/>
        </p:nvSpPr>
        <p:spPr bwMode="auto">
          <a:xfrm flipV="1">
            <a:off x="6335713" y="4467225"/>
            <a:ext cx="0" cy="295275"/>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79" name="Line 47"/>
          <p:cNvSpPr>
            <a:spLocks noChangeShapeType="1"/>
          </p:cNvSpPr>
          <p:nvPr/>
        </p:nvSpPr>
        <p:spPr bwMode="auto">
          <a:xfrm>
            <a:off x="6334125" y="5300663"/>
            <a:ext cx="0" cy="344487"/>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80" name="Text Box 48"/>
          <p:cNvSpPr txBox="1">
            <a:spLocks noChangeArrowheads="1"/>
          </p:cNvSpPr>
          <p:nvPr/>
        </p:nvSpPr>
        <p:spPr bwMode="auto">
          <a:xfrm>
            <a:off x="6021388" y="4843463"/>
            <a:ext cx="579437"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.375</a:t>
            </a:r>
          </a:p>
        </p:txBody>
      </p:sp>
      <p:sp>
        <p:nvSpPr>
          <p:cNvPr id="300081" name="Text Box 49"/>
          <p:cNvSpPr txBox="1">
            <a:spLocks noChangeArrowheads="1"/>
          </p:cNvSpPr>
          <p:nvPr/>
        </p:nvSpPr>
        <p:spPr bwMode="auto">
          <a:xfrm>
            <a:off x="7035800" y="3695700"/>
            <a:ext cx="579438"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.625</a:t>
            </a:r>
          </a:p>
        </p:txBody>
      </p:sp>
      <p:grpSp>
        <p:nvGrpSpPr>
          <p:cNvPr id="8" name="Group 50"/>
          <p:cNvGrpSpPr>
            <a:grpSpLocks/>
          </p:cNvGrpSpPr>
          <p:nvPr/>
        </p:nvGrpSpPr>
        <p:grpSpPr bwMode="auto">
          <a:xfrm>
            <a:off x="5867400" y="4927600"/>
            <a:ext cx="161925" cy="155575"/>
            <a:chOff x="1626" y="1725"/>
            <a:chExt cx="104" cy="104"/>
          </a:xfrm>
        </p:grpSpPr>
        <p:sp>
          <p:nvSpPr>
            <p:cNvPr id="300083" name="Oval 51"/>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0084" name="Line 52"/>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0085" name="Text Box 53"/>
          <p:cNvSpPr txBox="1">
            <a:spLocks noChangeArrowheads="1"/>
          </p:cNvSpPr>
          <p:nvPr/>
        </p:nvSpPr>
        <p:spPr bwMode="auto">
          <a:xfrm>
            <a:off x="4953000" y="4837113"/>
            <a:ext cx="523875" cy="396875"/>
          </a:xfrm>
          <a:prstGeom prst="rect">
            <a:avLst/>
          </a:prstGeom>
          <a:noFill/>
          <a:ln w="3175">
            <a:noFill/>
            <a:miter lim="800000"/>
            <a:headEnd/>
            <a:tailEnd/>
          </a:ln>
          <a:effectLst/>
        </p:spPr>
        <p:txBody>
          <a:bodyPr wrap="none">
            <a:spAutoFit/>
          </a:bodyPr>
          <a:lstStyle/>
          <a:p>
            <a:pPr algn="l" rtl="0" eaLnBrk="0" fontAlgn="base" hangingPunct="0">
              <a:spcBef>
                <a:spcPct val="0"/>
              </a:spcBef>
              <a:spcAft>
                <a:spcPct val="0"/>
              </a:spcAft>
            </a:pPr>
            <a:r>
              <a:rPr lang="en-US" sz="2000" i="1" kern="1200">
                <a:solidFill>
                  <a:srgbClr val="790015"/>
                </a:solidFill>
                <a:latin typeface="Times New Roman" pitchFamily="18" charset="0"/>
                <a:ea typeface="+mn-ea"/>
                <a:cs typeface="+mn-cs"/>
              </a:rPr>
              <a:t>OR</a:t>
            </a:r>
          </a:p>
        </p:txBody>
      </p:sp>
      <p:sp>
        <p:nvSpPr>
          <p:cNvPr id="300087" name="Rectangle 55"/>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ASME/ANSI Hole Depth </a:t>
            </a:r>
            <a:r>
              <a:rPr lang="en-US">
                <a:solidFill>
                  <a:schemeClr val="tx2"/>
                </a:solidFill>
              </a:rPr>
              <a:t>Symbol</a:t>
            </a:r>
          </a:p>
        </p:txBody>
      </p:sp>
      <p:sp>
        <p:nvSpPr>
          <p:cNvPr id="300090" name="Rectangle 58"/>
          <p:cNvSpPr>
            <a:spLocks noGrp="1" noChangeArrowheads="1"/>
          </p:cNvSpPr>
          <p:nvPr>
            <p:ph type="body" idx="1"/>
          </p:nvPr>
        </p:nvSpPr>
        <p:spPr bwMode="auto">
          <a:xfrm>
            <a:off x="4114800" y="1828800"/>
            <a:ext cx="3810000" cy="11430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SzTx/>
            </a:pPr>
            <a:r>
              <a:rPr lang="en-US" sz="1800"/>
              <a:t>Features such as blind holes and counterbores, </a:t>
            </a:r>
            <a:r>
              <a:rPr lang="en-US" sz="1800" i="1"/>
              <a:t>must</a:t>
            </a:r>
            <a:r>
              <a:rPr lang="en-US" sz="1800"/>
              <a:t> have a depth called out to fully describe their geometry.  </a:t>
            </a:r>
          </a:p>
        </p:txBody>
      </p:sp>
    </p:spTree>
    <p:extLst>
      <p:ext uri="{BB962C8B-B14F-4D97-AF65-F5344CB8AC3E}">
        <p14:creationId xmlns:p14="http://schemas.microsoft.com/office/powerpoint/2010/main" val="419597957"/>
      </p:ext>
    </p:extLst>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712788" y="2060575"/>
            <a:ext cx="3841750"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latin typeface="Arial" charset="0"/>
                <a:ea typeface="+mn-ea"/>
                <a:cs typeface="+mn-cs"/>
              </a:rPr>
              <a:t>Countersink Symbol*		</a:t>
            </a:r>
            <a:endParaRPr lang="en-US" sz="2000" kern="1200">
              <a:solidFill>
                <a:srgbClr val="000000"/>
              </a:solidFill>
              <a:effectLst>
                <a:outerShdw blurRad="38100" dist="38100" dir="2700000" algn="tl">
                  <a:srgbClr val="C0C0C0"/>
                </a:outerShdw>
              </a:effectLst>
              <a:latin typeface="Times New Roman" pitchFamily="18" charset="0"/>
              <a:ea typeface="+mn-ea"/>
              <a:cs typeface="+mn-cs"/>
            </a:endParaRPr>
          </a:p>
        </p:txBody>
      </p:sp>
      <p:sp>
        <p:nvSpPr>
          <p:cNvPr id="297987" name="Line 3"/>
          <p:cNvSpPr>
            <a:spLocks noChangeShapeType="1"/>
          </p:cNvSpPr>
          <p:nvPr/>
        </p:nvSpPr>
        <p:spPr bwMode="auto">
          <a:xfrm>
            <a:off x="3359150" y="2206625"/>
            <a:ext cx="196850" cy="195263"/>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7988" name="Line 4"/>
          <p:cNvSpPr>
            <a:spLocks noChangeShapeType="1"/>
          </p:cNvSpPr>
          <p:nvPr/>
        </p:nvSpPr>
        <p:spPr bwMode="auto">
          <a:xfrm flipV="1">
            <a:off x="3554413" y="2205038"/>
            <a:ext cx="198437" cy="19843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7989" name="Rectangle 5"/>
          <p:cNvSpPr>
            <a:spLocks noGrp="1" noChangeArrowheads="1"/>
          </p:cNvSpPr>
          <p:nvPr>
            <p:ph type="title"/>
          </p:nvPr>
        </p:nvSpPr>
        <p:spPr bwMode="auto">
          <a:xfrm>
            <a:off x="685800" y="685800"/>
            <a:ext cx="7772400" cy="1143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solidFill>
                  <a:schemeClr val="tx2"/>
                </a:solidFill>
              </a:rPr>
              <a:t>ASME/ANSI Countersink Symbol</a:t>
            </a:r>
          </a:p>
        </p:txBody>
      </p:sp>
      <p:sp>
        <p:nvSpPr>
          <p:cNvPr id="297990" name="Rectangle 6"/>
          <p:cNvSpPr>
            <a:spLocks noGrp="1" noChangeArrowheads="1"/>
          </p:cNvSpPr>
          <p:nvPr>
            <p:ph type="body" idx="1"/>
          </p:nvPr>
        </p:nvSpPr>
        <p:spPr bwMode="auto">
          <a:xfrm>
            <a:off x="4267200" y="2057400"/>
            <a:ext cx="4648200" cy="2209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spcBef>
                <a:spcPct val="0"/>
              </a:spcBef>
              <a:buSzTx/>
            </a:pPr>
            <a:r>
              <a:rPr lang="en-US" sz="1800"/>
              <a:t>The symbol denotes a requirement for countersunk holes used to recess flathead  screws.  The height of the symbol is equal to the letter height on the drawing, and the included angle is </a:t>
            </a:r>
            <a:r>
              <a:rPr lang="en-US" sz="1800" i="1"/>
              <a:t>drawn</a:t>
            </a:r>
            <a:r>
              <a:rPr lang="en-US" sz="1800"/>
              <a:t> at 90º.  Note that this symbol is not used in the ISO (international) standard.</a:t>
            </a:r>
          </a:p>
        </p:txBody>
      </p:sp>
      <p:sp>
        <p:nvSpPr>
          <p:cNvPr id="297991" name="Text Box 7"/>
          <p:cNvSpPr txBox="1">
            <a:spLocks noChangeArrowheads="1"/>
          </p:cNvSpPr>
          <p:nvPr/>
        </p:nvSpPr>
        <p:spPr bwMode="auto">
          <a:xfrm>
            <a:off x="1143000" y="6248400"/>
            <a:ext cx="7353300"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 This symbol is currently not used in the ISO standard.  It has been proposed.</a:t>
            </a:r>
          </a:p>
        </p:txBody>
      </p:sp>
      <p:grpSp>
        <p:nvGrpSpPr>
          <p:cNvPr id="2" name="Group 8"/>
          <p:cNvGrpSpPr>
            <a:grpSpLocks/>
          </p:cNvGrpSpPr>
          <p:nvPr/>
        </p:nvGrpSpPr>
        <p:grpSpPr bwMode="auto">
          <a:xfrm>
            <a:off x="1849438" y="4527550"/>
            <a:ext cx="3335337" cy="1317625"/>
            <a:chOff x="1165" y="3058"/>
            <a:chExt cx="2101" cy="830"/>
          </a:xfrm>
        </p:grpSpPr>
        <p:grpSp>
          <p:nvGrpSpPr>
            <p:cNvPr id="3" name="Group 9"/>
            <p:cNvGrpSpPr>
              <a:grpSpLocks/>
            </p:cNvGrpSpPr>
            <p:nvPr/>
          </p:nvGrpSpPr>
          <p:grpSpPr bwMode="auto">
            <a:xfrm>
              <a:off x="1165" y="3354"/>
              <a:ext cx="534" cy="534"/>
              <a:chOff x="1380" y="3000"/>
              <a:chExt cx="534" cy="534"/>
            </a:xfrm>
          </p:grpSpPr>
          <p:sp>
            <p:nvSpPr>
              <p:cNvPr id="297994" name="Oval 10"/>
              <p:cNvSpPr>
                <a:spLocks noChangeArrowheads="1"/>
              </p:cNvSpPr>
              <p:nvPr/>
            </p:nvSpPr>
            <p:spPr bwMode="auto">
              <a:xfrm>
                <a:off x="1469" y="3103"/>
                <a:ext cx="372" cy="372"/>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7995" name="Oval 11"/>
              <p:cNvSpPr>
                <a:spLocks noChangeArrowheads="1"/>
              </p:cNvSpPr>
              <p:nvPr/>
            </p:nvSpPr>
            <p:spPr bwMode="auto">
              <a:xfrm>
                <a:off x="1546" y="3180"/>
                <a:ext cx="218" cy="218"/>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4" name="Group 12"/>
              <p:cNvGrpSpPr>
                <a:grpSpLocks/>
              </p:cNvGrpSpPr>
              <p:nvPr/>
            </p:nvGrpSpPr>
            <p:grpSpPr bwMode="auto">
              <a:xfrm rot="-5400000">
                <a:off x="1647" y="3023"/>
                <a:ext cx="0" cy="534"/>
                <a:chOff x="1676" y="3000"/>
                <a:chExt cx="0" cy="534"/>
              </a:xfrm>
            </p:grpSpPr>
            <p:sp>
              <p:nvSpPr>
                <p:cNvPr id="297997" name="Line 13"/>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7998" name="Line 14"/>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7999" name="Line 15"/>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5" name="Group 16"/>
              <p:cNvGrpSpPr>
                <a:grpSpLocks/>
              </p:cNvGrpSpPr>
              <p:nvPr/>
            </p:nvGrpSpPr>
            <p:grpSpPr bwMode="auto">
              <a:xfrm>
                <a:off x="1654" y="3000"/>
                <a:ext cx="0" cy="534"/>
                <a:chOff x="1676" y="3000"/>
                <a:chExt cx="0" cy="534"/>
              </a:xfrm>
            </p:grpSpPr>
            <p:sp>
              <p:nvSpPr>
                <p:cNvPr id="298001" name="Line 17"/>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02" name="Line 18"/>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03" name="Line 19"/>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98004" name="Line 20"/>
            <p:cNvSpPr>
              <a:spLocks noChangeShapeType="1"/>
            </p:cNvSpPr>
            <p:nvPr/>
          </p:nvSpPr>
          <p:spPr bwMode="auto">
            <a:xfrm flipV="1">
              <a:off x="1583" y="3178"/>
              <a:ext cx="343" cy="343"/>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05" name="Line 21"/>
            <p:cNvSpPr>
              <a:spLocks noChangeShapeType="1"/>
            </p:cNvSpPr>
            <p:nvPr/>
          </p:nvSpPr>
          <p:spPr bwMode="auto">
            <a:xfrm>
              <a:off x="1926" y="3178"/>
              <a:ext cx="197"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6" name="Group 22"/>
            <p:cNvGrpSpPr>
              <a:grpSpLocks/>
            </p:cNvGrpSpPr>
            <p:nvPr/>
          </p:nvGrpSpPr>
          <p:grpSpPr bwMode="auto">
            <a:xfrm>
              <a:off x="2198" y="3129"/>
              <a:ext cx="118" cy="116"/>
              <a:chOff x="1626" y="1725"/>
              <a:chExt cx="104" cy="104"/>
            </a:xfrm>
          </p:grpSpPr>
          <p:sp>
            <p:nvSpPr>
              <p:cNvPr id="298007" name="Oval 23"/>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08" name="Line 24"/>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8009" name="Text Box 25"/>
            <p:cNvSpPr txBox="1">
              <a:spLocks noChangeArrowheads="1"/>
            </p:cNvSpPr>
            <p:nvPr/>
          </p:nvSpPr>
          <p:spPr bwMode="auto">
            <a:xfrm>
              <a:off x="2375" y="3058"/>
              <a:ext cx="891" cy="366"/>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.375</a:t>
              </a:r>
            </a:p>
            <a:p>
              <a:pPr algn="l" rtl="0" eaLnBrk="0" fontAlgn="base" hangingPunct="0">
                <a:spcBef>
                  <a:spcPct val="0"/>
                </a:spcBef>
                <a:spcAft>
                  <a:spcPct val="0"/>
                </a:spcAft>
              </a:pPr>
              <a:r>
                <a:rPr lang="en-US" sz="1600" kern="1200">
                  <a:solidFill>
                    <a:srgbClr val="000000"/>
                  </a:solidFill>
                  <a:latin typeface="Arial" charset="0"/>
                  <a:ea typeface="+mn-ea"/>
                  <a:cs typeface="+mn-cs"/>
                </a:rPr>
                <a:t>     .562 X 90º</a:t>
              </a:r>
            </a:p>
          </p:txBody>
        </p:sp>
        <p:grpSp>
          <p:nvGrpSpPr>
            <p:cNvPr id="7" name="Group 26"/>
            <p:cNvGrpSpPr>
              <a:grpSpLocks/>
            </p:cNvGrpSpPr>
            <p:nvPr/>
          </p:nvGrpSpPr>
          <p:grpSpPr bwMode="auto">
            <a:xfrm>
              <a:off x="2159" y="3294"/>
              <a:ext cx="214" cy="111"/>
              <a:chOff x="2217" y="2004"/>
              <a:chExt cx="243" cy="126"/>
            </a:xfrm>
          </p:grpSpPr>
          <p:sp>
            <p:nvSpPr>
              <p:cNvPr id="298011" name="Line 27"/>
              <p:cNvSpPr>
                <a:spLocks noChangeShapeType="1"/>
              </p:cNvSpPr>
              <p:nvPr/>
            </p:nvSpPr>
            <p:spPr bwMode="auto">
              <a:xfrm>
                <a:off x="2217" y="2009"/>
                <a:ext cx="119" cy="119"/>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12" name="Line 28"/>
              <p:cNvSpPr>
                <a:spLocks noChangeShapeType="1"/>
              </p:cNvSpPr>
              <p:nvPr/>
            </p:nvSpPr>
            <p:spPr bwMode="auto">
              <a:xfrm flipV="1">
                <a:off x="2334" y="2004"/>
                <a:ext cx="126" cy="126"/>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8" name="Group 29"/>
            <p:cNvGrpSpPr>
              <a:grpSpLocks/>
            </p:cNvGrpSpPr>
            <p:nvPr/>
          </p:nvGrpSpPr>
          <p:grpSpPr bwMode="auto">
            <a:xfrm>
              <a:off x="2462" y="3279"/>
              <a:ext cx="118" cy="116"/>
              <a:chOff x="1626" y="1725"/>
              <a:chExt cx="104" cy="104"/>
            </a:xfrm>
          </p:grpSpPr>
          <p:sp>
            <p:nvSpPr>
              <p:cNvPr id="298014" name="Oval 30"/>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15" name="Line 31"/>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298016" name="Text Box 32"/>
          <p:cNvSpPr txBox="1">
            <a:spLocks noChangeArrowheads="1"/>
          </p:cNvSpPr>
          <p:nvPr/>
        </p:nvSpPr>
        <p:spPr bwMode="auto">
          <a:xfrm>
            <a:off x="898525" y="3257550"/>
            <a:ext cx="1263650"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u="sng" kern="1200">
                <a:solidFill>
                  <a:srgbClr val="000000"/>
                </a:solidFill>
                <a:latin typeface="Arial" charset="0"/>
                <a:ea typeface="+mn-ea"/>
                <a:cs typeface="+mn-cs"/>
              </a:rPr>
              <a:t>EXAMPLE</a:t>
            </a:r>
          </a:p>
        </p:txBody>
      </p:sp>
      <p:sp>
        <p:nvSpPr>
          <p:cNvPr id="298017" name="Freeform 33"/>
          <p:cNvSpPr>
            <a:spLocks/>
          </p:cNvSpPr>
          <p:nvPr/>
        </p:nvSpPr>
        <p:spPr bwMode="auto">
          <a:xfrm>
            <a:off x="1633538" y="4778375"/>
            <a:ext cx="1235075" cy="1189038"/>
          </a:xfrm>
          <a:custGeom>
            <a:avLst/>
            <a:gdLst/>
            <a:ahLst/>
            <a:cxnLst>
              <a:cxn ang="0">
                <a:pos x="90" y="28"/>
              </a:cxn>
              <a:cxn ang="0">
                <a:pos x="198" y="34"/>
              </a:cxn>
              <a:cxn ang="0">
                <a:pos x="384" y="46"/>
              </a:cxn>
              <a:cxn ang="0">
                <a:pos x="674" y="108"/>
              </a:cxn>
              <a:cxn ang="0">
                <a:pos x="736" y="190"/>
              </a:cxn>
              <a:cxn ang="0">
                <a:pos x="778" y="397"/>
              </a:cxn>
              <a:cxn ang="0">
                <a:pos x="736" y="656"/>
              </a:cxn>
              <a:cxn ang="0">
                <a:pos x="726" y="738"/>
              </a:cxn>
              <a:cxn ang="0">
                <a:pos x="695" y="749"/>
              </a:cxn>
              <a:cxn ang="0">
                <a:pos x="498" y="738"/>
              </a:cxn>
              <a:cxn ang="0">
                <a:pos x="54" y="707"/>
              </a:cxn>
              <a:cxn ang="0">
                <a:pos x="43" y="656"/>
              </a:cxn>
              <a:cxn ang="0">
                <a:pos x="64" y="542"/>
              </a:cxn>
              <a:cxn ang="0">
                <a:pos x="33" y="376"/>
              </a:cxn>
              <a:cxn ang="0">
                <a:pos x="48" y="34"/>
              </a:cxn>
              <a:cxn ang="0">
                <a:pos x="90" y="28"/>
              </a:cxn>
            </a:cxnLst>
            <a:rect l="0" t="0" r="r" b="b"/>
            <a:pathLst>
              <a:path w="778" h="749">
                <a:moveTo>
                  <a:pt x="90" y="28"/>
                </a:moveTo>
                <a:cubicBezTo>
                  <a:pt x="123" y="40"/>
                  <a:pt x="164" y="26"/>
                  <a:pt x="198" y="34"/>
                </a:cubicBezTo>
                <a:cubicBezTo>
                  <a:pt x="288" y="55"/>
                  <a:pt x="295" y="36"/>
                  <a:pt x="384" y="46"/>
                </a:cubicBezTo>
                <a:cubicBezTo>
                  <a:pt x="481" y="77"/>
                  <a:pt x="575" y="87"/>
                  <a:pt x="674" y="108"/>
                </a:cubicBezTo>
                <a:cubicBezTo>
                  <a:pt x="695" y="135"/>
                  <a:pt x="733" y="156"/>
                  <a:pt x="736" y="190"/>
                </a:cubicBezTo>
                <a:cubicBezTo>
                  <a:pt x="747" y="329"/>
                  <a:pt x="744" y="300"/>
                  <a:pt x="778" y="397"/>
                </a:cubicBezTo>
                <a:cubicBezTo>
                  <a:pt x="769" y="484"/>
                  <a:pt x="766" y="573"/>
                  <a:pt x="736" y="656"/>
                </a:cubicBezTo>
                <a:cubicBezTo>
                  <a:pt x="733" y="683"/>
                  <a:pt x="737" y="713"/>
                  <a:pt x="726" y="738"/>
                </a:cubicBezTo>
                <a:cubicBezTo>
                  <a:pt x="722" y="748"/>
                  <a:pt x="706" y="749"/>
                  <a:pt x="695" y="749"/>
                </a:cubicBezTo>
                <a:cubicBezTo>
                  <a:pt x="629" y="749"/>
                  <a:pt x="564" y="743"/>
                  <a:pt x="498" y="738"/>
                </a:cubicBezTo>
                <a:cubicBezTo>
                  <a:pt x="342" y="727"/>
                  <a:pt x="224" y="713"/>
                  <a:pt x="54" y="707"/>
                </a:cubicBezTo>
                <a:cubicBezTo>
                  <a:pt x="50" y="690"/>
                  <a:pt x="42" y="673"/>
                  <a:pt x="43" y="656"/>
                </a:cubicBezTo>
                <a:cubicBezTo>
                  <a:pt x="45" y="617"/>
                  <a:pt x="64" y="542"/>
                  <a:pt x="64" y="542"/>
                </a:cubicBezTo>
                <a:cubicBezTo>
                  <a:pt x="57" y="481"/>
                  <a:pt x="44" y="435"/>
                  <a:pt x="33" y="376"/>
                </a:cubicBezTo>
                <a:cubicBezTo>
                  <a:pt x="38" y="296"/>
                  <a:pt x="0" y="105"/>
                  <a:pt x="48" y="34"/>
                </a:cubicBezTo>
                <a:cubicBezTo>
                  <a:pt x="59" y="0"/>
                  <a:pt x="90" y="7"/>
                  <a:pt x="90" y="28"/>
                </a:cubicBezTo>
                <a:close/>
              </a:path>
            </a:pathLst>
          </a:custGeom>
          <a:no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18" name="Line 34"/>
          <p:cNvSpPr>
            <a:spLocks noChangeShapeType="1"/>
          </p:cNvSpPr>
          <p:nvPr/>
        </p:nvSpPr>
        <p:spPr bwMode="auto">
          <a:xfrm>
            <a:off x="6958013" y="4911725"/>
            <a:ext cx="9525" cy="93662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19" name="Freeform 35" descr="90%"/>
          <p:cNvSpPr>
            <a:spLocks/>
          </p:cNvSpPr>
          <p:nvPr/>
        </p:nvSpPr>
        <p:spPr bwMode="auto">
          <a:xfrm>
            <a:off x="6032500" y="5572125"/>
            <a:ext cx="944563" cy="447675"/>
          </a:xfrm>
          <a:custGeom>
            <a:avLst/>
            <a:gdLst/>
            <a:ahLst/>
            <a:cxnLst>
              <a:cxn ang="0">
                <a:pos x="3" y="265"/>
              </a:cxn>
              <a:cxn ang="0">
                <a:pos x="3" y="169"/>
              </a:cxn>
              <a:cxn ang="0">
                <a:pos x="2" y="130"/>
              </a:cxn>
              <a:cxn ang="0">
                <a:pos x="0" y="120"/>
              </a:cxn>
              <a:cxn ang="0">
                <a:pos x="118" y="3"/>
              </a:cxn>
              <a:cxn ang="0">
                <a:pos x="586" y="0"/>
              </a:cxn>
              <a:cxn ang="0">
                <a:pos x="580" y="250"/>
              </a:cxn>
              <a:cxn ang="0">
                <a:pos x="540" y="254"/>
              </a:cxn>
              <a:cxn ang="0">
                <a:pos x="420" y="268"/>
              </a:cxn>
              <a:cxn ang="0">
                <a:pos x="352" y="276"/>
              </a:cxn>
              <a:cxn ang="0">
                <a:pos x="296" y="274"/>
              </a:cxn>
              <a:cxn ang="0">
                <a:pos x="222" y="282"/>
              </a:cxn>
              <a:cxn ang="0">
                <a:pos x="148" y="270"/>
              </a:cxn>
              <a:cxn ang="0">
                <a:pos x="3" y="265"/>
              </a:cxn>
            </a:cxnLst>
            <a:rect l="0" t="0" r="r" b="b"/>
            <a:pathLst>
              <a:path w="595" h="282">
                <a:moveTo>
                  <a:pt x="3" y="265"/>
                </a:moveTo>
                <a:lnTo>
                  <a:pt x="3" y="169"/>
                </a:lnTo>
                <a:lnTo>
                  <a:pt x="2" y="130"/>
                </a:lnTo>
                <a:lnTo>
                  <a:pt x="0" y="120"/>
                </a:lnTo>
                <a:lnTo>
                  <a:pt x="118" y="3"/>
                </a:lnTo>
                <a:lnTo>
                  <a:pt x="586" y="0"/>
                </a:lnTo>
                <a:cubicBezTo>
                  <a:pt x="584" y="83"/>
                  <a:pt x="595" y="168"/>
                  <a:pt x="580" y="250"/>
                </a:cubicBezTo>
                <a:cubicBezTo>
                  <a:pt x="578" y="263"/>
                  <a:pt x="540" y="254"/>
                  <a:pt x="540" y="254"/>
                </a:cubicBezTo>
                <a:cubicBezTo>
                  <a:pt x="505" y="266"/>
                  <a:pt x="455" y="267"/>
                  <a:pt x="420" y="268"/>
                </a:cubicBezTo>
                <a:cubicBezTo>
                  <a:pt x="396" y="276"/>
                  <a:pt x="382" y="275"/>
                  <a:pt x="352" y="276"/>
                </a:cubicBezTo>
                <a:cubicBezTo>
                  <a:pt x="329" y="273"/>
                  <a:pt x="321" y="272"/>
                  <a:pt x="296" y="274"/>
                </a:cubicBezTo>
                <a:cubicBezTo>
                  <a:pt x="271" y="278"/>
                  <a:pt x="247" y="280"/>
                  <a:pt x="222" y="282"/>
                </a:cubicBezTo>
                <a:cubicBezTo>
                  <a:pt x="197" y="278"/>
                  <a:pt x="173" y="273"/>
                  <a:pt x="148" y="270"/>
                </a:cubicBezTo>
                <a:cubicBezTo>
                  <a:pt x="100" y="273"/>
                  <a:pt x="3" y="265"/>
                  <a:pt x="3" y="265"/>
                </a:cubicBezTo>
                <a:close/>
              </a:path>
            </a:pathLst>
          </a:custGeom>
          <a:pattFill prst="pct90">
            <a:fgClr>
              <a:srgbClr val="114FFB"/>
            </a:fgClr>
            <a:bgClr>
              <a:srgbClr val="FFFFFF"/>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20" name="Freeform 36" descr="90%"/>
          <p:cNvSpPr>
            <a:spLocks/>
          </p:cNvSpPr>
          <p:nvPr/>
        </p:nvSpPr>
        <p:spPr bwMode="auto">
          <a:xfrm>
            <a:off x="6035675" y="4778375"/>
            <a:ext cx="941388" cy="449263"/>
          </a:xfrm>
          <a:custGeom>
            <a:avLst/>
            <a:gdLst/>
            <a:ahLst/>
            <a:cxnLst>
              <a:cxn ang="0">
                <a:pos x="1" y="10"/>
              </a:cxn>
              <a:cxn ang="0">
                <a:pos x="1" y="70"/>
              </a:cxn>
              <a:cxn ang="0">
                <a:pos x="0" y="122"/>
              </a:cxn>
              <a:cxn ang="0">
                <a:pos x="0" y="180"/>
              </a:cxn>
              <a:cxn ang="0">
                <a:pos x="1" y="200"/>
              </a:cxn>
              <a:cxn ang="0">
                <a:pos x="0" y="199"/>
              </a:cxn>
              <a:cxn ang="0">
                <a:pos x="0" y="168"/>
              </a:cxn>
              <a:cxn ang="0">
                <a:pos x="122" y="283"/>
              </a:cxn>
              <a:cxn ang="0">
                <a:pos x="584" y="282"/>
              </a:cxn>
              <a:cxn ang="0">
                <a:pos x="578" y="32"/>
              </a:cxn>
              <a:cxn ang="0">
                <a:pos x="538" y="28"/>
              </a:cxn>
              <a:cxn ang="0">
                <a:pos x="418" y="14"/>
              </a:cxn>
              <a:cxn ang="0">
                <a:pos x="350" y="6"/>
              </a:cxn>
              <a:cxn ang="0">
                <a:pos x="294" y="8"/>
              </a:cxn>
              <a:cxn ang="0">
                <a:pos x="220" y="0"/>
              </a:cxn>
              <a:cxn ang="0">
                <a:pos x="146" y="12"/>
              </a:cxn>
              <a:cxn ang="0">
                <a:pos x="1" y="10"/>
              </a:cxn>
            </a:cxnLst>
            <a:rect l="0" t="0" r="r" b="b"/>
            <a:pathLst>
              <a:path w="593" h="283">
                <a:moveTo>
                  <a:pt x="1" y="10"/>
                </a:moveTo>
                <a:lnTo>
                  <a:pt x="1" y="70"/>
                </a:lnTo>
                <a:lnTo>
                  <a:pt x="0" y="122"/>
                </a:lnTo>
                <a:lnTo>
                  <a:pt x="0" y="180"/>
                </a:lnTo>
                <a:lnTo>
                  <a:pt x="1" y="200"/>
                </a:lnTo>
                <a:lnTo>
                  <a:pt x="0" y="199"/>
                </a:lnTo>
                <a:lnTo>
                  <a:pt x="0" y="168"/>
                </a:lnTo>
                <a:lnTo>
                  <a:pt x="122" y="283"/>
                </a:lnTo>
                <a:lnTo>
                  <a:pt x="584" y="282"/>
                </a:lnTo>
                <a:cubicBezTo>
                  <a:pt x="582" y="199"/>
                  <a:pt x="593" y="114"/>
                  <a:pt x="578" y="32"/>
                </a:cubicBezTo>
                <a:cubicBezTo>
                  <a:pt x="576" y="19"/>
                  <a:pt x="538" y="28"/>
                  <a:pt x="538" y="28"/>
                </a:cubicBezTo>
                <a:cubicBezTo>
                  <a:pt x="503" y="16"/>
                  <a:pt x="453" y="15"/>
                  <a:pt x="418" y="14"/>
                </a:cubicBezTo>
                <a:cubicBezTo>
                  <a:pt x="394" y="6"/>
                  <a:pt x="380" y="7"/>
                  <a:pt x="350" y="6"/>
                </a:cubicBezTo>
                <a:cubicBezTo>
                  <a:pt x="327" y="9"/>
                  <a:pt x="319" y="10"/>
                  <a:pt x="294" y="8"/>
                </a:cubicBezTo>
                <a:cubicBezTo>
                  <a:pt x="269" y="4"/>
                  <a:pt x="245" y="2"/>
                  <a:pt x="220" y="0"/>
                </a:cubicBezTo>
                <a:cubicBezTo>
                  <a:pt x="195" y="4"/>
                  <a:pt x="171" y="9"/>
                  <a:pt x="146" y="12"/>
                </a:cubicBezTo>
                <a:cubicBezTo>
                  <a:pt x="98" y="9"/>
                  <a:pt x="1" y="10"/>
                  <a:pt x="1" y="10"/>
                </a:cubicBezTo>
                <a:close/>
              </a:path>
            </a:pathLst>
          </a:custGeom>
          <a:pattFill prst="pct90">
            <a:fgClr>
              <a:srgbClr val="114FFB"/>
            </a:fgClr>
            <a:bgClr>
              <a:srgbClr val="FFFFFF"/>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9" name="Group 37"/>
          <p:cNvGrpSpPr>
            <a:grpSpLocks/>
          </p:cNvGrpSpPr>
          <p:nvPr/>
        </p:nvGrpSpPr>
        <p:grpSpPr bwMode="auto">
          <a:xfrm>
            <a:off x="5867400" y="5400675"/>
            <a:ext cx="1200150" cy="0"/>
            <a:chOff x="4048" y="3628"/>
            <a:chExt cx="756" cy="0"/>
          </a:xfrm>
        </p:grpSpPr>
        <p:sp>
          <p:nvSpPr>
            <p:cNvPr id="298022" name="Line 38"/>
            <p:cNvSpPr>
              <a:spLocks noChangeShapeType="1"/>
            </p:cNvSpPr>
            <p:nvPr/>
          </p:nvSpPr>
          <p:spPr bwMode="auto">
            <a:xfrm>
              <a:off x="4048" y="3628"/>
              <a:ext cx="260"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23" name="Line 39"/>
            <p:cNvSpPr>
              <a:spLocks noChangeShapeType="1"/>
            </p:cNvSpPr>
            <p:nvPr/>
          </p:nvSpPr>
          <p:spPr bwMode="auto">
            <a:xfrm>
              <a:off x="4352" y="3628"/>
              <a:ext cx="56"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24" name="Line 40"/>
            <p:cNvSpPr>
              <a:spLocks noChangeShapeType="1"/>
            </p:cNvSpPr>
            <p:nvPr/>
          </p:nvSpPr>
          <p:spPr bwMode="auto">
            <a:xfrm>
              <a:off x="4450" y="3628"/>
              <a:ext cx="354" cy="0"/>
            </a:xfrm>
            <a:prstGeom prst="line">
              <a:avLst/>
            </a:prstGeom>
            <a:noFill/>
            <a:ln w="63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298025" name="Line 41"/>
          <p:cNvSpPr>
            <a:spLocks noChangeShapeType="1"/>
          </p:cNvSpPr>
          <p:nvPr/>
        </p:nvSpPr>
        <p:spPr bwMode="auto">
          <a:xfrm>
            <a:off x="6035675" y="5062538"/>
            <a:ext cx="1588" cy="7175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298026" name="Line 42"/>
          <p:cNvSpPr>
            <a:spLocks noChangeShapeType="1"/>
          </p:cNvSpPr>
          <p:nvPr/>
        </p:nvSpPr>
        <p:spPr bwMode="auto">
          <a:xfrm>
            <a:off x="6229350" y="5227638"/>
            <a:ext cx="0" cy="3492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3035528949"/>
      </p:ext>
    </p:extLst>
  </p:cSld>
  <p:clrMapOvr>
    <a:masterClrMapping/>
  </p:clrMapOvr>
  <p:transition>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75025" y="1800225"/>
            <a:ext cx="361950" cy="180975"/>
            <a:chOff x="2110" y="1913"/>
            <a:chExt cx="228" cy="114"/>
          </a:xfrm>
        </p:grpSpPr>
        <p:sp>
          <p:nvSpPr>
            <p:cNvPr id="304131" name="Line 3"/>
            <p:cNvSpPr>
              <a:spLocks noChangeShapeType="1"/>
            </p:cNvSpPr>
            <p:nvPr/>
          </p:nvSpPr>
          <p:spPr bwMode="auto">
            <a:xfrm>
              <a:off x="2110" y="1913"/>
              <a:ext cx="0" cy="11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32" name="Line 4"/>
            <p:cNvSpPr>
              <a:spLocks noChangeShapeType="1"/>
            </p:cNvSpPr>
            <p:nvPr/>
          </p:nvSpPr>
          <p:spPr bwMode="auto">
            <a:xfrm>
              <a:off x="2110" y="2027"/>
              <a:ext cx="227"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33" name="Line 5"/>
            <p:cNvSpPr>
              <a:spLocks noChangeShapeType="1"/>
            </p:cNvSpPr>
            <p:nvPr/>
          </p:nvSpPr>
          <p:spPr bwMode="auto">
            <a:xfrm flipV="1">
              <a:off x="2338" y="1913"/>
              <a:ext cx="0" cy="114"/>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4134" name="Text Box 6"/>
          <p:cNvSpPr txBox="1">
            <a:spLocks noChangeArrowheads="1"/>
          </p:cNvSpPr>
          <p:nvPr/>
        </p:nvSpPr>
        <p:spPr bwMode="auto">
          <a:xfrm>
            <a:off x="712788" y="1676400"/>
            <a:ext cx="3173412" cy="366713"/>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pPr>
            <a:r>
              <a:rPr lang="en-US" kern="1200">
                <a:solidFill>
                  <a:srgbClr val="000000"/>
                </a:solidFill>
                <a:latin typeface="Arial" charset="0"/>
                <a:ea typeface="+mn-ea"/>
                <a:cs typeface="+mn-cs"/>
              </a:rPr>
              <a:t>Counterbore Symbol*	</a:t>
            </a:r>
            <a:endParaRPr lang="en-US" sz="2000" kern="1200">
              <a:solidFill>
                <a:srgbClr val="000000"/>
              </a:solidFill>
              <a:effectLst>
                <a:outerShdw blurRad="38100" dist="38100" dir="2700000" algn="tl">
                  <a:srgbClr val="C0C0C0"/>
                </a:outerShdw>
              </a:effectLst>
              <a:latin typeface="Times New Roman" pitchFamily="18" charset="0"/>
              <a:ea typeface="+mn-ea"/>
              <a:cs typeface="+mn-cs"/>
            </a:endParaRPr>
          </a:p>
        </p:txBody>
      </p:sp>
      <p:sp>
        <p:nvSpPr>
          <p:cNvPr id="304136" name="Rectangle 8"/>
          <p:cNvSpPr>
            <a:spLocks noGrp="1" noChangeArrowheads="1"/>
          </p:cNvSpPr>
          <p:nvPr>
            <p:ph type="body" idx="1"/>
          </p:nvPr>
        </p:nvSpPr>
        <p:spPr bwMode="auto">
          <a:xfrm>
            <a:off x="4094163" y="1652588"/>
            <a:ext cx="4745037" cy="204787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spcBef>
                <a:spcPct val="0"/>
              </a:spcBef>
              <a:buSzTx/>
            </a:pPr>
            <a:r>
              <a:rPr lang="en-US" sz="1800"/>
              <a:t>This symbol denotes </a:t>
            </a:r>
            <a:r>
              <a:rPr lang="en-US" sz="1800" i="1"/>
              <a:t>counterbored</a:t>
            </a:r>
            <a:r>
              <a:rPr lang="en-US" sz="1800"/>
              <a:t> holes used to recess machine screw heads.  </a:t>
            </a:r>
          </a:p>
        </p:txBody>
      </p:sp>
      <p:sp>
        <p:nvSpPr>
          <p:cNvPr id="304137" name="Text Box 9"/>
          <p:cNvSpPr txBox="1">
            <a:spLocks noChangeArrowheads="1"/>
          </p:cNvSpPr>
          <p:nvPr/>
        </p:nvSpPr>
        <p:spPr bwMode="auto">
          <a:xfrm>
            <a:off x="1238250" y="6116638"/>
            <a:ext cx="7353300" cy="366712"/>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kern="1200">
                <a:solidFill>
                  <a:srgbClr val="000000"/>
                </a:solidFill>
                <a:effectLst>
                  <a:outerShdw blurRad="38100" dist="38100" dir="2700000" algn="tl">
                    <a:srgbClr val="C0C0C0"/>
                  </a:outerShdw>
                </a:effectLst>
                <a:latin typeface="Times New Roman" pitchFamily="18" charset="0"/>
                <a:ea typeface="+mn-ea"/>
                <a:cs typeface="+mn-cs"/>
              </a:rPr>
              <a:t>* This symbol is currently not used in the ISO standard.  It has been proposed.</a:t>
            </a:r>
          </a:p>
        </p:txBody>
      </p:sp>
      <p:sp>
        <p:nvSpPr>
          <p:cNvPr id="304138" name="Text Box 10"/>
          <p:cNvSpPr txBox="1">
            <a:spLocks noChangeArrowheads="1"/>
          </p:cNvSpPr>
          <p:nvPr/>
        </p:nvSpPr>
        <p:spPr bwMode="auto">
          <a:xfrm>
            <a:off x="898525" y="2895600"/>
            <a:ext cx="1263650" cy="366713"/>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u="sng" kern="1200">
                <a:solidFill>
                  <a:srgbClr val="000000"/>
                </a:solidFill>
                <a:latin typeface="Arial" charset="0"/>
                <a:ea typeface="+mn-ea"/>
                <a:cs typeface="+mn-cs"/>
              </a:rPr>
              <a:t>EXAMPLE</a:t>
            </a:r>
          </a:p>
        </p:txBody>
      </p:sp>
      <p:grpSp>
        <p:nvGrpSpPr>
          <p:cNvPr id="3" name="Group 11"/>
          <p:cNvGrpSpPr>
            <a:grpSpLocks/>
          </p:cNvGrpSpPr>
          <p:nvPr/>
        </p:nvGrpSpPr>
        <p:grpSpPr bwMode="auto">
          <a:xfrm>
            <a:off x="914400" y="3886200"/>
            <a:ext cx="3673475" cy="1500188"/>
            <a:chOff x="576" y="3063"/>
            <a:chExt cx="2314" cy="945"/>
          </a:xfrm>
        </p:grpSpPr>
        <p:grpSp>
          <p:nvGrpSpPr>
            <p:cNvPr id="4" name="Group 12"/>
            <p:cNvGrpSpPr>
              <a:grpSpLocks/>
            </p:cNvGrpSpPr>
            <p:nvPr/>
          </p:nvGrpSpPr>
          <p:grpSpPr bwMode="auto">
            <a:xfrm>
              <a:off x="706" y="3359"/>
              <a:ext cx="534" cy="534"/>
              <a:chOff x="1380" y="3000"/>
              <a:chExt cx="534" cy="534"/>
            </a:xfrm>
          </p:grpSpPr>
          <p:sp>
            <p:nvSpPr>
              <p:cNvPr id="304141" name="Oval 13"/>
              <p:cNvSpPr>
                <a:spLocks noChangeArrowheads="1"/>
              </p:cNvSpPr>
              <p:nvPr/>
            </p:nvSpPr>
            <p:spPr bwMode="auto">
              <a:xfrm>
                <a:off x="1469" y="3103"/>
                <a:ext cx="372" cy="372"/>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42" name="Oval 14"/>
              <p:cNvSpPr>
                <a:spLocks noChangeArrowheads="1"/>
              </p:cNvSpPr>
              <p:nvPr/>
            </p:nvSpPr>
            <p:spPr bwMode="auto">
              <a:xfrm>
                <a:off x="1546" y="3180"/>
                <a:ext cx="218" cy="218"/>
              </a:xfrm>
              <a:prstGeom prst="ellips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5" name="Group 15"/>
              <p:cNvGrpSpPr>
                <a:grpSpLocks/>
              </p:cNvGrpSpPr>
              <p:nvPr/>
            </p:nvGrpSpPr>
            <p:grpSpPr bwMode="auto">
              <a:xfrm rot="-5400000">
                <a:off x="1647" y="3023"/>
                <a:ext cx="0" cy="534"/>
                <a:chOff x="1676" y="3000"/>
                <a:chExt cx="0" cy="534"/>
              </a:xfrm>
            </p:grpSpPr>
            <p:sp>
              <p:nvSpPr>
                <p:cNvPr id="304144" name="Line 16"/>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45" name="Line 17"/>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46" name="Line 18"/>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6" name="Group 19"/>
              <p:cNvGrpSpPr>
                <a:grpSpLocks/>
              </p:cNvGrpSpPr>
              <p:nvPr/>
            </p:nvGrpSpPr>
            <p:grpSpPr bwMode="auto">
              <a:xfrm>
                <a:off x="1654" y="3000"/>
                <a:ext cx="0" cy="534"/>
                <a:chOff x="1676" y="3000"/>
                <a:chExt cx="0" cy="534"/>
              </a:xfrm>
            </p:grpSpPr>
            <p:sp>
              <p:nvSpPr>
                <p:cNvPr id="304148" name="Line 20"/>
                <p:cNvSpPr>
                  <a:spLocks noChangeShapeType="1"/>
                </p:cNvSpPr>
                <p:nvPr/>
              </p:nvSpPr>
              <p:spPr bwMode="auto">
                <a:xfrm>
                  <a:off x="1676" y="3000"/>
                  <a:ext cx="0" cy="22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49" name="Line 21"/>
                <p:cNvSpPr>
                  <a:spLocks noChangeShapeType="1"/>
                </p:cNvSpPr>
                <p:nvPr/>
              </p:nvSpPr>
              <p:spPr bwMode="auto">
                <a:xfrm>
                  <a:off x="1676" y="3255"/>
                  <a:ext cx="0" cy="5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50" name="Line 22"/>
                <p:cNvSpPr>
                  <a:spLocks noChangeShapeType="1"/>
                </p:cNvSpPr>
                <p:nvPr/>
              </p:nvSpPr>
              <p:spPr bwMode="auto">
                <a:xfrm flipH="1">
                  <a:off x="1676" y="3346"/>
                  <a:ext cx="0" cy="18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304151" name="Line 23"/>
            <p:cNvSpPr>
              <a:spLocks noChangeShapeType="1"/>
            </p:cNvSpPr>
            <p:nvPr/>
          </p:nvSpPr>
          <p:spPr bwMode="auto">
            <a:xfrm flipV="1">
              <a:off x="1124" y="3183"/>
              <a:ext cx="343" cy="343"/>
            </a:xfrm>
            <a:prstGeom prst="line">
              <a:avLst/>
            </a:prstGeom>
            <a:noFill/>
            <a:ln w="952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52" name="Line 24"/>
            <p:cNvSpPr>
              <a:spLocks noChangeShapeType="1"/>
            </p:cNvSpPr>
            <p:nvPr/>
          </p:nvSpPr>
          <p:spPr bwMode="auto">
            <a:xfrm>
              <a:off x="1467" y="3183"/>
              <a:ext cx="279"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53" name="Text Box 25"/>
            <p:cNvSpPr txBox="1">
              <a:spLocks noChangeArrowheads="1"/>
            </p:cNvSpPr>
            <p:nvPr/>
          </p:nvSpPr>
          <p:spPr bwMode="auto">
            <a:xfrm>
              <a:off x="1916" y="3063"/>
              <a:ext cx="974" cy="366"/>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dirty="0">
                  <a:solidFill>
                    <a:srgbClr val="000000"/>
                  </a:solidFill>
                  <a:latin typeface="Arial" charset="0"/>
                  <a:ea typeface="+mn-ea"/>
                  <a:cs typeface="+mn-cs"/>
                </a:rPr>
                <a:t>.375</a:t>
              </a:r>
            </a:p>
            <a:p>
              <a:pPr algn="l" rtl="0" eaLnBrk="0" fontAlgn="base" hangingPunct="0">
                <a:spcBef>
                  <a:spcPct val="0"/>
                </a:spcBef>
                <a:spcAft>
                  <a:spcPct val="0"/>
                </a:spcAft>
              </a:pPr>
              <a:r>
                <a:rPr lang="en-US" sz="1600" kern="1200" dirty="0">
                  <a:solidFill>
                    <a:srgbClr val="000000"/>
                  </a:solidFill>
                  <a:latin typeface="Arial" charset="0"/>
                  <a:ea typeface="+mn-ea"/>
                  <a:cs typeface="+mn-cs"/>
                </a:rPr>
                <a:t>     .562     .312</a:t>
              </a:r>
            </a:p>
          </p:txBody>
        </p:sp>
        <p:grpSp>
          <p:nvGrpSpPr>
            <p:cNvPr id="7" name="Group 26"/>
            <p:cNvGrpSpPr>
              <a:grpSpLocks/>
            </p:cNvGrpSpPr>
            <p:nvPr/>
          </p:nvGrpSpPr>
          <p:grpSpPr bwMode="auto">
            <a:xfrm>
              <a:off x="2009" y="3278"/>
              <a:ext cx="106" cy="104"/>
              <a:chOff x="1626" y="1725"/>
              <a:chExt cx="104" cy="104"/>
            </a:xfrm>
          </p:grpSpPr>
          <p:sp>
            <p:nvSpPr>
              <p:cNvPr id="304155" name="Oval 27"/>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56" name="Line 28"/>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4157" name="Freeform 29"/>
            <p:cNvSpPr>
              <a:spLocks/>
            </p:cNvSpPr>
            <p:nvPr/>
          </p:nvSpPr>
          <p:spPr bwMode="auto">
            <a:xfrm>
              <a:off x="576" y="3259"/>
              <a:ext cx="778" cy="749"/>
            </a:xfrm>
            <a:custGeom>
              <a:avLst/>
              <a:gdLst/>
              <a:ahLst/>
              <a:cxnLst>
                <a:cxn ang="0">
                  <a:pos x="90" y="28"/>
                </a:cxn>
                <a:cxn ang="0">
                  <a:pos x="198" y="34"/>
                </a:cxn>
                <a:cxn ang="0">
                  <a:pos x="384" y="46"/>
                </a:cxn>
                <a:cxn ang="0">
                  <a:pos x="674" y="108"/>
                </a:cxn>
                <a:cxn ang="0">
                  <a:pos x="736" y="190"/>
                </a:cxn>
                <a:cxn ang="0">
                  <a:pos x="778" y="397"/>
                </a:cxn>
                <a:cxn ang="0">
                  <a:pos x="736" y="656"/>
                </a:cxn>
                <a:cxn ang="0">
                  <a:pos x="726" y="738"/>
                </a:cxn>
                <a:cxn ang="0">
                  <a:pos x="695" y="749"/>
                </a:cxn>
                <a:cxn ang="0">
                  <a:pos x="498" y="738"/>
                </a:cxn>
                <a:cxn ang="0">
                  <a:pos x="54" y="707"/>
                </a:cxn>
                <a:cxn ang="0">
                  <a:pos x="43" y="656"/>
                </a:cxn>
                <a:cxn ang="0">
                  <a:pos x="64" y="542"/>
                </a:cxn>
                <a:cxn ang="0">
                  <a:pos x="33" y="376"/>
                </a:cxn>
                <a:cxn ang="0">
                  <a:pos x="48" y="34"/>
                </a:cxn>
                <a:cxn ang="0">
                  <a:pos x="90" y="28"/>
                </a:cxn>
              </a:cxnLst>
              <a:rect l="0" t="0" r="r" b="b"/>
              <a:pathLst>
                <a:path w="778" h="749">
                  <a:moveTo>
                    <a:pt x="90" y="28"/>
                  </a:moveTo>
                  <a:cubicBezTo>
                    <a:pt x="123" y="40"/>
                    <a:pt x="164" y="26"/>
                    <a:pt x="198" y="34"/>
                  </a:cubicBezTo>
                  <a:cubicBezTo>
                    <a:pt x="288" y="55"/>
                    <a:pt x="295" y="36"/>
                    <a:pt x="384" y="46"/>
                  </a:cubicBezTo>
                  <a:cubicBezTo>
                    <a:pt x="481" y="77"/>
                    <a:pt x="575" y="87"/>
                    <a:pt x="674" y="108"/>
                  </a:cubicBezTo>
                  <a:cubicBezTo>
                    <a:pt x="695" y="135"/>
                    <a:pt x="733" y="156"/>
                    <a:pt x="736" y="190"/>
                  </a:cubicBezTo>
                  <a:cubicBezTo>
                    <a:pt x="747" y="329"/>
                    <a:pt x="744" y="300"/>
                    <a:pt x="778" y="397"/>
                  </a:cubicBezTo>
                  <a:cubicBezTo>
                    <a:pt x="769" y="484"/>
                    <a:pt x="766" y="573"/>
                    <a:pt x="736" y="656"/>
                  </a:cubicBezTo>
                  <a:cubicBezTo>
                    <a:pt x="733" y="683"/>
                    <a:pt x="737" y="713"/>
                    <a:pt x="726" y="738"/>
                  </a:cubicBezTo>
                  <a:cubicBezTo>
                    <a:pt x="722" y="748"/>
                    <a:pt x="706" y="749"/>
                    <a:pt x="695" y="749"/>
                  </a:cubicBezTo>
                  <a:cubicBezTo>
                    <a:pt x="629" y="749"/>
                    <a:pt x="564" y="743"/>
                    <a:pt x="498" y="738"/>
                  </a:cubicBezTo>
                  <a:cubicBezTo>
                    <a:pt x="342" y="727"/>
                    <a:pt x="224" y="713"/>
                    <a:pt x="54" y="707"/>
                  </a:cubicBezTo>
                  <a:cubicBezTo>
                    <a:pt x="50" y="690"/>
                    <a:pt x="42" y="673"/>
                    <a:pt x="43" y="656"/>
                  </a:cubicBezTo>
                  <a:cubicBezTo>
                    <a:pt x="45" y="617"/>
                    <a:pt x="64" y="542"/>
                    <a:pt x="64" y="542"/>
                  </a:cubicBezTo>
                  <a:cubicBezTo>
                    <a:pt x="57" y="481"/>
                    <a:pt x="44" y="435"/>
                    <a:pt x="33" y="376"/>
                  </a:cubicBezTo>
                  <a:cubicBezTo>
                    <a:pt x="38" y="296"/>
                    <a:pt x="0" y="105"/>
                    <a:pt x="48" y="34"/>
                  </a:cubicBezTo>
                  <a:cubicBezTo>
                    <a:pt x="59" y="0"/>
                    <a:pt x="90" y="7"/>
                    <a:pt x="90" y="28"/>
                  </a:cubicBezTo>
                  <a:close/>
                </a:path>
              </a:pathLst>
            </a:custGeom>
            <a:no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8" name="Group 30"/>
            <p:cNvGrpSpPr>
              <a:grpSpLocks/>
            </p:cNvGrpSpPr>
            <p:nvPr/>
          </p:nvGrpSpPr>
          <p:grpSpPr bwMode="auto">
            <a:xfrm>
              <a:off x="2471" y="3278"/>
              <a:ext cx="122" cy="100"/>
              <a:chOff x="3057" y="3277"/>
              <a:chExt cx="134" cy="110"/>
            </a:xfrm>
          </p:grpSpPr>
          <p:sp>
            <p:nvSpPr>
              <p:cNvPr id="304159" name="Line 31"/>
              <p:cNvSpPr>
                <a:spLocks noChangeShapeType="1"/>
              </p:cNvSpPr>
              <p:nvPr/>
            </p:nvSpPr>
            <p:spPr bwMode="auto">
              <a:xfrm>
                <a:off x="3057" y="3277"/>
                <a:ext cx="134"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0" name="Line 32"/>
              <p:cNvSpPr>
                <a:spLocks noChangeShapeType="1"/>
              </p:cNvSpPr>
              <p:nvPr/>
            </p:nvSpPr>
            <p:spPr bwMode="auto">
              <a:xfrm>
                <a:off x="3120" y="3281"/>
                <a:ext cx="0" cy="105"/>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1" name="Line 33"/>
              <p:cNvSpPr>
                <a:spLocks noChangeShapeType="1"/>
              </p:cNvSpPr>
              <p:nvPr/>
            </p:nvSpPr>
            <p:spPr bwMode="auto">
              <a:xfrm flipV="1">
                <a:off x="3122" y="3320"/>
                <a:ext cx="39" cy="67"/>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2" name="Line 34"/>
              <p:cNvSpPr>
                <a:spLocks noChangeShapeType="1"/>
              </p:cNvSpPr>
              <p:nvPr/>
            </p:nvSpPr>
            <p:spPr bwMode="auto">
              <a:xfrm flipH="1" flipV="1">
                <a:off x="3080" y="3319"/>
                <a:ext cx="39" cy="68"/>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9" name="Group 35"/>
            <p:cNvGrpSpPr>
              <a:grpSpLocks/>
            </p:cNvGrpSpPr>
            <p:nvPr/>
          </p:nvGrpSpPr>
          <p:grpSpPr bwMode="auto">
            <a:xfrm>
              <a:off x="1819" y="3120"/>
              <a:ext cx="106" cy="104"/>
              <a:chOff x="1626" y="1725"/>
              <a:chExt cx="104" cy="104"/>
            </a:xfrm>
          </p:grpSpPr>
          <p:sp>
            <p:nvSpPr>
              <p:cNvPr id="304164" name="Oval 36"/>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5" name="Line 37"/>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0" name="Group 38"/>
            <p:cNvGrpSpPr>
              <a:grpSpLocks/>
            </p:cNvGrpSpPr>
            <p:nvPr/>
          </p:nvGrpSpPr>
          <p:grpSpPr bwMode="auto">
            <a:xfrm>
              <a:off x="1772" y="3294"/>
              <a:ext cx="176" cy="88"/>
              <a:chOff x="2110" y="1913"/>
              <a:chExt cx="228" cy="114"/>
            </a:xfrm>
          </p:grpSpPr>
          <p:sp>
            <p:nvSpPr>
              <p:cNvPr id="304167" name="Line 39"/>
              <p:cNvSpPr>
                <a:spLocks noChangeShapeType="1"/>
              </p:cNvSpPr>
              <p:nvPr/>
            </p:nvSpPr>
            <p:spPr bwMode="auto">
              <a:xfrm>
                <a:off x="2110" y="1913"/>
                <a:ext cx="0" cy="11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8" name="Line 40"/>
              <p:cNvSpPr>
                <a:spLocks noChangeShapeType="1"/>
              </p:cNvSpPr>
              <p:nvPr/>
            </p:nvSpPr>
            <p:spPr bwMode="auto">
              <a:xfrm>
                <a:off x="2110" y="2027"/>
                <a:ext cx="227"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69" name="Line 41"/>
              <p:cNvSpPr>
                <a:spLocks noChangeShapeType="1"/>
              </p:cNvSpPr>
              <p:nvPr/>
            </p:nvSpPr>
            <p:spPr bwMode="auto">
              <a:xfrm flipV="1">
                <a:off x="2338" y="1913"/>
                <a:ext cx="0" cy="11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sp>
        <p:nvSpPr>
          <p:cNvPr id="304170" name="Line 42"/>
          <p:cNvSpPr>
            <a:spLocks noChangeShapeType="1"/>
          </p:cNvSpPr>
          <p:nvPr/>
        </p:nvSpPr>
        <p:spPr bwMode="auto">
          <a:xfrm>
            <a:off x="6723063" y="4475163"/>
            <a:ext cx="0" cy="754062"/>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1" name="Line 43"/>
          <p:cNvSpPr>
            <a:spLocks noChangeShapeType="1"/>
          </p:cNvSpPr>
          <p:nvPr/>
        </p:nvSpPr>
        <p:spPr bwMode="auto">
          <a:xfrm>
            <a:off x="7215188" y="4298950"/>
            <a:ext cx="0" cy="936625"/>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2" name="Freeform 44" descr="90%"/>
          <p:cNvSpPr>
            <a:spLocks/>
          </p:cNvSpPr>
          <p:nvPr/>
        </p:nvSpPr>
        <p:spPr bwMode="auto">
          <a:xfrm>
            <a:off x="6284913" y="4956175"/>
            <a:ext cx="939800" cy="447675"/>
          </a:xfrm>
          <a:custGeom>
            <a:avLst/>
            <a:gdLst/>
            <a:ahLst/>
            <a:cxnLst>
              <a:cxn ang="0">
                <a:pos x="0" y="265"/>
              </a:cxn>
              <a:cxn ang="0">
                <a:pos x="0" y="169"/>
              </a:cxn>
              <a:cxn ang="0">
                <a:pos x="0" y="82"/>
              </a:cxn>
              <a:cxn ang="0">
                <a:pos x="276" y="81"/>
              </a:cxn>
              <a:cxn ang="0">
                <a:pos x="276" y="0"/>
              </a:cxn>
              <a:cxn ang="0">
                <a:pos x="583" y="0"/>
              </a:cxn>
              <a:cxn ang="0">
                <a:pos x="577" y="250"/>
              </a:cxn>
              <a:cxn ang="0">
                <a:pos x="537" y="254"/>
              </a:cxn>
              <a:cxn ang="0">
                <a:pos x="417" y="268"/>
              </a:cxn>
              <a:cxn ang="0">
                <a:pos x="349" y="276"/>
              </a:cxn>
              <a:cxn ang="0">
                <a:pos x="293" y="274"/>
              </a:cxn>
              <a:cxn ang="0">
                <a:pos x="219" y="282"/>
              </a:cxn>
              <a:cxn ang="0">
                <a:pos x="145" y="270"/>
              </a:cxn>
              <a:cxn ang="0">
                <a:pos x="0" y="265"/>
              </a:cxn>
            </a:cxnLst>
            <a:rect l="0" t="0" r="r" b="b"/>
            <a:pathLst>
              <a:path w="592" h="282">
                <a:moveTo>
                  <a:pt x="0" y="265"/>
                </a:moveTo>
                <a:lnTo>
                  <a:pt x="0" y="169"/>
                </a:lnTo>
                <a:lnTo>
                  <a:pt x="0" y="82"/>
                </a:lnTo>
                <a:lnTo>
                  <a:pt x="276" y="81"/>
                </a:lnTo>
                <a:lnTo>
                  <a:pt x="276" y="0"/>
                </a:lnTo>
                <a:lnTo>
                  <a:pt x="583" y="0"/>
                </a:lnTo>
                <a:cubicBezTo>
                  <a:pt x="581" y="83"/>
                  <a:pt x="592" y="168"/>
                  <a:pt x="577" y="250"/>
                </a:cubicBezTo>
                <a:cubicBezTo>
                  <a:pt x="575" y="263"/>
                  <a:pt x="537" y="254"/>
                  <a:pt x="537" y="254"/>
                </a:cubicBezTo>
                <a:cubicBezTo>
                  <a:pt x="502" y="266"/>
                  <a:pt x="452" y="267"/>
                  <a:pt x="417" y="268"/>
                </a:cubicBezTo>
                <a:cubicBezTo>
                  <a:pt x="393" y="276"/>
                  <a:pt x="379" y="275"/>
                  <a:pt x="349" y="276"/>
                </a:cubicBezTo>
                <a:cubicBezTo>
                  <a:pt x="326" y="273"/>
                  <a:pt x="318" y="272"/>
                  <a:pt x="293" y="274"/>
                </a:cubicBezTo>
                <a:cubicBezTo>
                  <a:pt x="268" y="278"/>
                  <a:pt x="244" y="280"/>
                  <a:pt x="219" y="282"/>
                </a:cubicBezTo>
                <a:cubicBezTo>
                  <a:pt x="194" y="278"/>
                  <a:pt x="170" y="273"/>
                  <a:pt x="145" y="270"/>
                </a:cubicBezTo>
                <a:cubicBezTo>
                  <a:pt x="97" y="273"/>
                  <a:pt x="0" y="265"/>
                  <a:pt x="0" y="265"/>
                </a:cubicBezTo>
                <a:close/>
              </a:path>
            </a:pathLst>
          </a:custGeom>
          <a:pattFill prst="pct90">
            <a:fgClr>
              <a:srgbClr val="114FFB"/>
            </a:fgClr>
            <a:bgClr>
              <a:srgbClr val="FFFFFF"/>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3" name="Freeform 45" descr="90%"/>
          <p:cNvSpPr>
            <a:spLocks/>
          </p:cNvSpPr>
          <p:nvPr/>
        </p:nvSpPr>
        <p:spPr bwMode="auto">
          <a:xfrm>
            <a:off x="6284913" y="4162425"/>
            <a:ext cx="939800" cy="447675"/>
          </a:xfrm>
          <a:custGeom>
            <a:avLst/>
            <a:gdLst/>
            <a:ahLst/>
            <a:cxnLst>
              <a:cxn ang="0">
                <a:pos x="0" y="10"/>
              </a:cxn>
              <a:cxn ang="0">
                <a:pos x="0" y="70"/>
              </a:cxn>
              <a:cxn ang="0">
                <a:pos x="0" y="122"/>
              </a:cxn>
              <a:cxn ang="0">
                <a:pos x="0" y="161"/>
              </a:cxn>
              <a:cxn ang="0">
                <a:pos x="0" y="200"/>
              </a:cxn>
              <a:cxn ang="0">
                <a:pos x="273" y="203"/>
              </a:cxn>
              <a:cxn ang="0">
                <a:pos x="276" y="202"/>
              </a:cxn>
              <a:cxn ang="0">
                <a:pos x="276" y="281"/>
              </a:cxn>
              <a:cxn ang="0">
                <a:pos x="583" y="282"/>
              </a:cxn>
              <a:cxn ang="0">
                <a:pos x="577" y="32"/>
              </a:cxn>
              <a:cxn ang="0">
                <a:pos x="537" y="28"/>
              </a:cxn>
              <a:cxn ang="0">
                <a:pos x="417" y="14"/>
              </a:cxn>
              <a:cxn ang="0">
                <a:pos x="349" y="6"/>
              </a:cxn>
              <a:cxn ang="0">
                <a:pos x="293" y="8"/>
              </a:cxn>
              <a:cxn ang="0">
                <a:pos x="219" y="0"/>
              </a:cxn>
              <a:cxn ang="0">
                <a:pos x="145" y="12"/>
              </a:cxn>
              <a:cxn ang="0">
                <a:pos x="0" y="10"/>
              </a:cxn>
            </a:cxnLst>
            <a:rect l="0" t="0" r="r" b="b"/>
            <a:pathLst>
              <a:path w="592" h="282">
                <a:moveTo>
                  <a:pt x="0" y="10"/>
                </a:moveTo>
                <a:lnTo>
                  <a:pt x="0" y="70"/>
                </a:lnTo>
                <a:lnTo>
                  <a:pt x="0" y="122"/>
                </a:lnTo>
                <a:lnTo>
                  <a:pt x="0" y="161"/>
                </a:lnTo>
                <a:lnTo>
                  <a:pt x="0" y="200"/>
                </a:lnTo>
                <a:lnTo>
                  <a:pt x="273" y="203"/>
                </a:lnTo>
                <a:lnTo>
                  <a:pt x="276" y="202"/>
                </a:lnTo>
                <a:lnTo>
                  <a:pt x="276" y="281"/>
                </a:lnTo>
                <a:lnTo>
                  <a:pt x="583" y="282"/>
                </a:lnTo>
                <a:cubicBezTo>
                  <a:pt x="581" y="199"/>
                  <a:pt x="592" y="114"/>
                  <a:pt x="577" y="32"/>
                </a:cubicBezTo>
                <a:cubicBezTo>
                  <a:pt x="575" y="19"/>
                  <a:pt x="537" y="28"/>
                  <a:pt x="537" y="28"/>
                </a:cubicBezTo>
                <a:cubicBezTo>
                  <a:pt x="502" y="16"/>
                  <a:pt x="452" y="15"/>
                  <a:pt x="417" y="14"/>
                </a:cubicBezTo>
                <a:cubicBezTo>
                  <a:pt x="393" y="6"/>
                  <a:pt x="379" y="7"/>
                  <a:pt x="349" y="6"/>
                </a:cubicBezTo>
                <a:cubicBezTo>
                  <a:pt x="326" y="9"/>
                  <a:pt x="318" y="10"/>
                  <a:pt x="293" y="8"/>
                </a:cubicBezTo>
                <a:cubicBezTo>
                  <a:pt x="268" y="4"/>
                  <a:pt x="244" y="2"/>
                  <a:pt x="219" y="0"/>
                </a:cubicBezTo>
                <a:cubicBezTo>
                  <a:pt x="194" y="4"/>
                  <a:pt x="170" y="9"/>
                  <a:pt x="145" y="12"/>
                </a:cubicBezTo>
                <a:cubicBezTo>
                  <a:pt x="97" y="9"/>
                  <a:pt x="0" y="10"/>
                  <a:pt x="0" y="10"/>
                </a:cubicBezTo>
                <a:close/>
              </a:path>
            </a:pathLst>
          </a:custGeom>
          <a:pattFill prst="pct90">
            <a:fgClr>
              <a:srgbClr val="114FFB"/>
            </a:fgClr>
            <a:bgClr>
              <a:srgbClr val="FFFFFF"/>
            </a:bgClr>
          </a:pattFill>
          <a:ln w="19050" cap="flat" cmpd="sng">
            <a:solidFill>
              <a:schemeClr val="tx1"/>
            </a:solidFill>
            <a:prstDash val="solid"/>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1" name="Group 46"/>
          <p:cNvGrpSpPr>
            <a:grpSpLocks/>
          </p:cNvGrpSpPr>
          <p:nvPr/>
        </p:nvGrpSpPr>
        <p:grpSpPr bwMode="auto">
          <a:xfrm>
            <a:off x="6115050" y="4784725"/>
            <a:ext cx="1200150" cy="0"/>
            <a:chOff x="4048" y="3628"/>
            <a:chExt cx="756" cy="0"/>
          </a:xfrm>
        </p:grpSpPr>
        <p:sp>
          <p:nvSpPr>
            <p:cNvPr id="304175" name="Line 47"/>
            <p:cNvSpPr>
              <a:spLocks noChangeShapeType="1"/>
            </p:cNvSpPr>
            <p:nvPr/>
          </p:nvSpPr>
          <p:spPr bwMode="auto">
            <a:xfrm>
              <a:off x="4048" y="3628"/>
              <a:ext cx="26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6" name="Line 48"/>
            <p:cNvSpPr>
              <a:spLocks noChangeShapeType="1"/>
            </p:cNvSpPr>
            <p:nvPr/>
          </p:nvSpPr>
          <p:spPr bwMode="auto">
            <a:xfrm>
              <a:off x="4352" y="3628"/>
              <a:ext cx="56"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7" name="Line 49"/>
            <p:cNvSpPr>
              <a:spLocks noChangeShapeType="1"/>
            </p:cNvSpPr>
            <p:nvPr/>
          </p:nvSpPr>
          <p:spPr bwMode="auto">
            <a:xfrm>
              <a:off x="4450" y="3628"/>
              <a:ext cx="354"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4178" name="Line 50"/>
          <p:cNvSpPr>
            <a:spLocks noChangeShapeType="1"/>
          </p:cNvSpPr>
          <p:nvPr/>
        </p:nvSpPr>
        <p:spPr bwMode="auto">
          <a:xfrm>
            <a:off x="6283325" y="4484688"/>
            <a:ext cx="1588" cy="60325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79" name="Line 51"/>
          <p:cNvSpPr>
            <a:spLocks noChangeShapeType="1"/>
          </p:cNvSpPr>
          <p:nvPr/>
        </p:nvSpPr>
        <p:spPr bwMode="auto">
          <a:xfrm flipH="1">
            <a:off x="5507038" y="4486275"/>
            <a:ext cx="7112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0" name="Line 52"/>
          <p:cNvSpPr>
            <a:spLocks noChangeShapeType="1"/>
          </p:cNvSpPr>
          <p:nvPr/>
        </p:nvSpPr>
        <p:spPr bwMode="auto">
          <a:xfrm flipH="1">
            <a:off x="5492750" y="5084763"/>
            <a:ext cx="7366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1" name="Line 53"/>
          <p:cNvSpPr>
            <a:spLocks noChangeShapeType="1"/>
          </p:cNvSpPr>
          <p:nvPr/>
        </p:nvSpPr>
        <p:spPr bwMode="auto">
          <a:xfrm>
            <a:off x="7315200" y="4611688"/>
            <a:ext cx="5969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2" name="Line 54"/>
          <p:cNvSpPr>
            <a:spLocks noChangeShapeType="1"/>
          </p:cNvSpPr>
          <p:nvPr/>
        </p:nvSpPr>
        <p:spPr bwMode="auto">
          <a:xfrm>
            <a:off x="7302500" y="4941888"/>
            <a:ext cx="60960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3" name="Line 55"/>
          <p:cNvSpPr>
            <a:spLocks noChangeShapeType="1"/>
          </p:cNvSpPr>
          <p:nvPr/>
        </p:nvSpPr>
        <p:spPr bwMode="auto">
          <a:xfrm flipV="1">
            <a:off x="5624513" y="4191000"/>
            <a:ext cx="0" cy="29210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4" name="Line 56"/>
          <p:cNvSpPr>
            <a:spLocks noChangeShapeType="1"/>
          </p:cNvSpPr>
          <p:nvPr/>
        </p:nvSpPr>
        <p:spPr bwMode="auto">
          <a:xfrm>
            <a:off x="5613400" y="5080000"/>
            <a:ext cx="0" cy="38100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5" name="Line 57"/>
          <p:cNvSpPr>
            <a:spLocks noChangeShapeType="1"/>
          </p:cNvSpPr>
          <p:nvPr/>
        </p:nvSpPr>
        <p:spPr bwMode="auto">
          <a:xfrm flipV="1">
            <a:off x="7797800" y="4322763"/>
            <a:ext cx="0" cy="29210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6" name="Line 58"/>
          <p:cNvSpPr>
            <a:spLocks noChangeShapeType="1"/>
          </p:cNvSpPr>
          <p:nvPr/>
        </p:nvSpPr>
        <p:spPr bwMode="auto">
          <a:xfrm>
            <a:off x="7804150" y="4941888"/>
            <a:ext cx="0" cy="31750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7" name="Line 59"/>
          <p:cNvSpPr>
            <a:spLocks noChangeShapeType="1"/>
          </p:cNvSpPr>
          <p:nvPr/>
        </p:nvSpPr>
        <p:spPr bwMode="auto">
          <a:xfrm flipV="1">
            <a:off x="6291263" y="3678238"/>
            <a:ext cx="0" cy="4191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8" name="Line 60"/>
          <p:cNvSpPr>
            <a:spLocks noChangeShapeType="1"/>
          </p:cNvSpPr>
          <p:nvPr/>
        </p:nvSpPr>
        <p:spPr bwMode="auto">
          <a:xfrm flipV="1">
            <a:off x="6723063" y="3681413"/>
            <a:ext cx="0" cy="7143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89" name="Line 61"/>
          <p:cNvSpPr>
            <a:spLocks noChangeShapeType="1"/>
          </p:cNvSpPr>
          <p:nvPr/>
        </p:nvSpPr>
        <p:spPr bwMode="auto">
          <a:xfrm flipH="1">
            <a:off x="6007100" y="3748088"/>
            <a:ext cx="279400" cy="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90" name="Line 62"/>
          <p:cNvSpPr>
            <a:spLocks noChangeShapeType="1"/>
          </p:cNvSpPr>
          <p:nvPr/>
        </p:nvSpPr>
        <p:spPr bwMode="auto">
          <a:xfrm>
            <a:off x="6721475" y="3744913"/>
            <a:ext cx="368300" cy="0"/>
          </a:xfrm>
          <a:prstGeom prst="line">
            <a:avLst/>
          </a:prstGeom>
          <a:noFill/>
          <a:ln w="3175">
            <a:solidFill>
              <a:schemeClr val="tx1"/>
            </a:solidFill>
            <a:round/>
            <a:headEnd type="triangle" w="sm" len="lg"/>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91" name="Text Box 63"/>
          <p:cNvSpPr txBox="1">
            <a:spLocks noChangeArrowheads="1"/>
          </p:cNvSpPr>
          <p:nvPr/>
        </p:nvSpPr>
        <p:spPr bwMode="auto">
          <a:xfrm>
            <a:off x="5310188" y="4598988"/>
            <a:ext cx="579437"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.562</a:t>
            </a:r>
          </a:p>
        </p:txBody>
      </p:sp>
      <p:sp>
        <p:nvSpPr>
          <p:cNvPr id="304192" name="Text Box 64"/>
          <p:cNvSpPr txBox="1">
            <a:spLocks noChangeArrowheads="1"/>
          </p:cNvSpPr>
          <p:nvPr/>
        </p:nvSpPr>
        <p:spPr bwMode="auto">
          <a:xfrm>
            <a:off x="7100888" y="3581400"/>
            <a:ext cx="579437"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.312</a:t>
            </a:r>
          </a:p>
        </p:txBody>
      </p:sp>
      <p:sp>
        <p:nvSpPr>
          <p:cNvPr id="304193" name="Text Box 65"/>
          <p:cNvSpPr txBox="1">
            <a:spLocks noChangeArrowheads="1"/>
          </p:cNvSpPr>
          <p:nvPr/>
        </p:nvSpPr>
        <p:spPr bwMode="auto">
          <a:xfrm>
            <a:off x="7559675" y="4616450"/>
            <a:ext cx="579438" cy="33655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Arial" charset="0"/>
                <a:ea typeface="+mn-ea"/>
                <a:cs typeface="+mn-cs"/>
              </a:rPr>
              <a:t>.375</a:t>
            </a:r>
          </a:p>
        </p:txBody>
      </p:sp>
      <p:grpSp>
        <p:nvGrpSpPr>
          <p:cNvPr id="12" name="Group 66"/>
          <p:cNvGrpSpPr>
            <a:grpSpLocks/>
          </p:cNvGrpSpPr>
          <p:nvPr/>
        </p:nvGrpSpPr>
        <p:grpSpPr bwMode="auto">
          <a:xfrm>
            <a:off x="7467600" y="4721225"/>
            <a:ext cx="136525" cy="133350"/>
            <a:chOff x="1626" y="1725"/>
            <a:chExt cx="104" cy="104"/>
          </a:xfrm>
        </p:grpSpPr>
        <p:sp>
          <p:nvSpPr>
            <p:cNvPr id="304195" name="Oval 67"/>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96" name="Line 68"/>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3" name="Group 69"/>
          <p:cNvGrpSpPr>
            <a:grpSpLocks/>
          </p:cNvGrpSpPr>
          <p:nvPr/>
        </p:nvGrpSpPr>
        <p:grpSpPr bwMode="auto">
          <a:xfrm>
            <a:off x="5210175" y="4694238"/>
            <a:ext cx="142875" cy="139700"/>
            <a:chOff x="1626" y="1725"/>
            <a:chExt cx="104" cy="104"/>
          </a:xfrm>
        </p:grpSpPr>
        <p:sp>
          <p:nvSpPr>
            <p:cNvPr id="304198" name="Oval 70"/>
            <p:cNvSpPr>
              <a:spLocks noChangeArrowheads="1"/>
            </p:cNvSpPr>
            <p:nvPr/>
          </p:nvSpPr>
          <p:spPr bwMode="auto">
            <a:xfrm>
              <a:off x="1632" y="1728"/>
              <a:ext cx="96" cy="96"/>
            </a:xfrm>
            <a:prstGeom prst="ellips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4199" name="Line 71"/>
            <p:cNvSpPr>
              <a:spLocks noChangeShapeType="1"/>
            </p:cNvSpPr>
            <p:nvPr/>
          </p:nvSpPr>
          <p:spPr bwMode="auto">
            <a:xfrm flipH="1">
              <a:off x="1626" y="1725"/>
              <a:ext cx="104" cy="104"/>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04200" name="Text Box 72"/>
          <p:cNvSpPr txBox="1">
            <a:spLocks noChangeArrowheads="1"/>
          </p:cNvSpPr>
          <p:nvPr/>
        </p:nvSpPr>
        <p:spPr bwMode="auto">
          <a:xfrm>
            <a:off x="4305300" y="4956175"/>
            <a:ext cx="523875" cy="396875"/>
          </a:xfrm>
          <a:prstGeom prst="rect">
            <a:avLst/>
          </a:prstGeom>
          <a:noFill/>
          <a:ln w="3175">
            <a:noFill/>
            <a:miter lim="800000"/>
            <a:headEnd/>
            <a:tailEnd/>
          </a:ln>
          <a:effectLst/>
        </p:spPr>
        <p:txBody>
          <a:bodyPr wrap="none">
            <a:spAutoFit/>
          </a:bodyPr>
          <a:lstStyle/>
          <a:p>
            <a:pPr algn="l" rtl="0" eaLnBrk="0" fontAlgn="base" hangingPunct="0">
              <a:spcBef>
                <a:spcPct val="0"/>
              </a:spcBef>
              <a:spcAft>
                <a:spcPct val="0"/>
              </a:spcAft>
            </a:pPr>
            <a:r>
              <a:rPr lang="en-US" sz="2000" i="1" kern="1200">
                <a:solidFill>
                  <a:srgbClr val="790015"/>
                </a:solidFill>
                <a:latin typeface="Times New Roman" pitchFamily="18" charset="0"/>
                <a:ea typeface="+mn-ea"/>
                <a:cs typeface="+mn-cs"/>
              </a:rPr>
              <a:t>OR</a:t>
            </a:r>
          </a:p>
        </p:txBody>
      </p:sp>
      <p:sp>
        <p:nvSpPr>
          <p:cNvPr id="304202" name="Rectangle 7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chemeClr val="tx2"/>
                </a:solidFill>
              </a:rPr>
              <a:t>ASME/ANSI Counterbore Symbol</a:t>
            </a:r>
          </a:p>
        </p:txBody>
      </p:sp>
    </p:spTree>
    <p:extLst>
      <p:ext uri="{BB962C8B-B14F-4D97-AF65-F5344CB8AC3E}">
        <p14:creationId xmlns:p14="http://schemas.microsoft.com/office/powerpoint/2010/main" val="3375264561"/>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2314575" y="1603375"/>
            <a:ext cx="355600" cy="533400"/>
          </a:xfrm>
          <a:noFill/>
          <a:ln w="12700">
            <a:miter lim="800000"/>
            <a:headEnd/>
            <a:tailEnd/>
          </a:ln>
        </p:spPr>
        <p:txBody>
          <a:bodyPr vert="horz" wrap="none" lIns="63398" tIns="25359" rIns="63398" bIns="25359" numCol="1" anchor="t" anchorCtr="0" compatLnSpc="1">
            <a:prstTxWarp prst="textNoShape">
              <a:avLst/>
            </a:prstTxWarp>
            <a:spAutoFit/>
          </a:bodyPr>
          <a:lstStyle/>
          <a:p>
            <a:r>
              <a:rPr lang="en-US"/>
              <a:t>  </a:t>
            </a:r>
          </a:p>
        </p:txBody>
      </p:sp>
      <p:sp>
        <p:nvSpPr>
          <p:cNvPr id="59395" name="Rectangle 3"/>
          <p:cNvSpPr>
            <a:spLocks noChangeArrowheads="1"/>
          </p:cNvSpPr>
          <p:nvPr/>
        </p:nvSpPr>
        <p:spPr bwMode="auto">
          <a:xfrm>
            <a:off x="469900" y="1141413"/>
            <a:ext cx="3575050" cy="311150"/>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95000"/>
              </a:lnSpc>
              <a:spcBef>
                <a:spcPct val="0"/>
              </a:spcBef>
              <a:spcAft>
                <a:spcPct val="0"/>
              </a:spcAft>
              <a:tabLst>
                <a:tab pos="1584325" algn="l"/>
                <a:tab pos="3195638" algn="l"/>
                <a:tab pos="4564063" algn="l"/>
                <a:tab pos="5705475" algn="l"/>
              </a:tabLst>
            </a:pPr>
            <a:r>
              <a:rPr lang="en-US" b="1" kern="1200">
                <a:solidFill>
                  <a:srgbClr val="081D58"/>
                </a:solidFill>
                <a:latin typeface="Times" pitchFamily="18" charset="0"/>
                <a:ea typeface="+mn-ea"/>
                <a:cs typeface="+mn-cs"/>
              </a:rPr>
              <a:t>ISO specify metric only:</a:t>
            </a:r>
          </a:p>
        </p:txBody>
      </p:sp>
      <p:sp>
        <p:nvSpPr>
          <p:cNvPr id="59396" name="Rectangle 4"/>
          <p:cNvSpPr>
            <a:spLocks noChangeArrowheads="1"/>
          </p:cNvSpPr>
          <p:nvPr/>
        </p:nvSpPr>
        <p:spPr bwMode="auto">
          <a:xfrm>
            <a:off x="2979738" y="6300788"/>
            <a:ext cx="3608387" cy="303212"/>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Note: Use standard screw sizes only</a:t>
            </a:r>
          </a:p>
        </p:txBody>
      </p:sp>
      <p:sp>
        <p:nvSpPr>
          <p:cNvPr id="59397" name="Rectangle 5"/>
          <p:cNvSpPr>
            <a:spLocks noChangeArrowheads="1"/>
          </p:cNvSpPr>
          <p:nvPr/>
        </p:nvSpPr>
        <p:spPr bwMode="auto">
          <a:xfrm>
            <a:off x="2890838" y="1673225"/>
            <a:ext cx="1897062" cy="3048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dirty="0">
                <a:solidFill>
                  <a:srgbClr val="000000"/>
                </a:solidFill>
                <a:latin typeface="Times" pitchFamily="18" charset="0"/>
                <a:ea typeface="+mn-ea"/>
                <a:cs typeface="+mn-cs"/>
              </a:rPr>
              <a:t>M 16 x 2 - 4h - 5H</a:t>
            </a:r>
          </a:p>
        </p:txBody>
      </p:sp>
      <p:sp>
        <p:nvSpPr>
          <p:cNvPr id="59398" name="Rectangle 6"/>
          <p:cNvSpPr>
            <a:spLocks noChangeArrowheads="1"/>
          </p:cNvSpPr>
          <p:nvPr/>
        </p:nvSpPr>
        <p:spPr bwMode="auto">
          <a:xfrm>
            <a:off x="1598613" y="2154238"/>
            <a:ext cx="1027112" cy="4476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ISO metric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designation</a:t>
            </a:r>
          </a:p>
        </p:txBody>
      </p:sp>
      <p:sp>
        <p:nvSpPr>
          <p:cNvPr id="59399" name="Line 7"/>
          <p:cNvSpPr>
            <a:spLocks noChangeShapeType="1"/>
          </p:cNvSpPr>
          <p:nvPr/>
        </p:nvSpPr>
        <p:spPr bwMode="auto">
          <a:xfrm flipH="1">
            <a:off x="2378075" y="1939925"/>
            <a:ext cx="620713" cy="21431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00" name="Rectangle 8"/>
          <p:cNvSpPr>
            <a:spLocks noChangeArrowheads="1"/>
          </p:cNvSpPr>
          <p:nvPr/>
        </p:nvSpPr>
        <p:spPr bwMode="auto">
          <a:xfrm>
            <a:off x="3030538" y="2230438"/>
            <a:ext cx="850900" cy="639762"/>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Nominal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Diameter</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(mm)</a:t>
            </a:r>
          </a:p>
        </p:txBody>
      </p:sp>
      <p:sp>
        <p:nvSpPr>
          <p:cNvPr id="59401" name="Line 9"/>
          <p:cNvSpPr>
            <a:spLocks noChangeShapeType="1"/>
          </p:cNvSpPr>
          <p:nvPr/>
        </p:nvSpPr>
        <p:spPr bwMode="auto">
          <a:xfrm>
            <a:off x="3348038" y="1927225"/>
            <a:ext cx="50800" cy="29051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02" name="Line 10"/>
          <p:cNvSpPr>
            <a:spLocks noChangeShapeType="1"/>
          </p:cNvSpPr>
          <p:nvPr/>
        </p:nvSpPr>
        <p:spPr bwMode="auto">
          <a:xfrm>
            <a:off x="3754438" y="1927225"/>
            <a:ext cx="633412" cy="40481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03" name="Rectangle 11"/>
          <p:cNvSpPr>
            <a:spLocks noChangeArrowheads="1"/>
          </p:cNvSpPr>
          <p:nvPr/>
        </p:nvSpPr>
        <p:spPr bwMode="auto">
          <a:xfrm>
            <a:off x="4108450" y="2357438"/>
            <a:ext cx="990600" cy="4476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Thread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Pitch(mm) </a:t>
            </a:r>
          </a:p>
        </p:txBody>
      </p:sp>
      <p:sp>
        <p:nvSpPr>
          <p:cNvPr id="59404" name="Line 12"/>
          <p:cNvSpPr>
            <a:spLocks noChangeShapeType="1"/>
          </p:cNvSpPr>
          <p:nvPr/>
        </p:nvSpPr>
        <p:spPr bwMode="auto">
          <a:xfrm>
            <a:off x="4222750" y="1927225"/>
            <a:ext cx="1128713" cy="50641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05" name="Rectangle 13"/>
          <p:cNvSpPr>
            <a:spLocks noChangeArrowheads="1"/>
          </p:cNvSpPr>
          <p:nvPr/>
        </p:nvSpPr>
        <p:spPr bwMode="auto">
          <a:xfrm>
            <a:off x="5148263" y="2420938"/>
            <a:ext cx="1154112" cy="6381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Class of fit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of this thread</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(optional)</a:t>
            </a:r>
          </a:p>
        </p:txBody>
      </p:sp>
      <p:sp>
        <p:nvSpPr>
          <p:cNvPr id="59406" name="Rectangle 14"/>
          <p:cNvSpPr>
            <a:spLocks noChangeArrowheads="1"/>
          </p:cNvSpPr>
          <p:nvPr/>
        </p:nvSpPr>
        <p:spPr bwMode="auto">
          <a:xfrm>
            <a:off x="5897563" y="1914525"/>
            <a:ext cx="2190750" cy="446088"/>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Class of fit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of mating thread (optional)</a:t>
            </a:r>
          </a:p>
        </p:txBody>
      </p:sp>
      <p:sp>
        <p:nvSpPr>
          <p:cNvPr id="59407" name="Line 15"/>
          <p:cNvSpPr>
            <a:spLocks noChangeShapeType="1"/>
          </p:cNvSpPr>
          <p:nvPr/>
        </p:nvSpPr>
        <p:spPr bwMode="auto">
          <a:xfrm>
            <a:off x="4743450" y="1851025"/>
            <a:ext cx="1141413" cy="2413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08" name="Rectangle 16"/>
          <p:cNvSpPr>
            <a:spLocks noChangeArrowheads="1"/>
          </p:cNvSpPr>
          <p:nvPr/>
        </p:nvSpPr>
        <p:spPr bwMode="auto">
          <a:xfrm>
            <a:off x="419100" y="3562350"/>
            <a:ext cx="3576638" cy="558800"/>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95000"/>
              </a:lnSpc>
              <a:spcBef>
                <a:spcPct val="0"/>
              </a:spcBef>
              <a:spcAft>
                <a:spcPct val="0"/>
              </a:spcAft>
              <a:tabLst>
                <a:tab pos="1584325" algn="l"/>
                <a:tab pos="3195638" algn="l"/>
                <a:tab pos="4564063" algn="l"/>
                <a:tab pos="5705475" algn="l"/>
              </a:tabLst>
            </a:pPr>
            <a:r>
              <a:rPr lang="en-US" b="1" kern="1200">
                <a:solidFill>
                  <a:srgbClr val="081D58"/>
                </a:solidFill>
                <a:latin typeface="Times" pitchFamily="18" charset="0"/>
                <a:ea typeface="+mn-ea"/>
                <a:cs typeface="+mn-cs"/>
              </a:rPr>
              <a:t>American Unified Threads:</a:t>
            </a:r>
          </a:p>
          <a:p>
            <a:pPr algn="ctr" defTabSz="912813" rtl="0" eaLnBrk="0" fontAlgn="base" hangingPunct="0">
              <a:lnSpc>
                <a:spcPct val="90000"/>
              </a:lnSpc>
              <a:spcBef>
                <a:spcPct val="0"/>
              </a:spcBef>
              <a:spcAft>
                <a:spcPct val="0"/>
              </a:spcAft>
              <a:tabLst>
                <a:tab pos="1584325" algn="l"/>
                <a:tab pos="3195638" algn="l"/>
                <a:tab pos="4564063" algn="l"/>
                <a:tab pos="5705475" algn="l"/>
              </a:tabLst>
            </a:pPr>
            <a:endParaRPr lang="en-US" b="1" kern="1200">
              <a:solidFill>
                <a:srgbClr val="081D58"/>
              </a:solidFill>
              <a:latin typeface="Times" pitchFamily="18" charset="0"/>
              <a:ea typeface="+mn-ea"/>
              <a:cs typeface="+mn-cs"/>
            </a:endParaRPr>
          </a:p>
        </p:txBody>
      </p:sp>
      <p:sp>
        <p:nvSpPr>
          <p:cNvPr id="59409" name="Rectangle 17"/>
          <p:cNvSpPr>
            <a:spLocks noChangeArrowheads="1"/>
          </p:cNvSpPr>
          <p:nvPr/>
        </p:nvSpPr>
        <p:spPr bwMode="auto">
          <a:xfrm>
            <a:off x="2524125" y="4373563"/>
            <a:ext cx="366713" cy="544512"/>
          </a:xfrm>
          <a:prstGeom prst="rect">
            <a:avLst/>
          </a:prstGeom>
          <a:noFill/>
          <a:ln w="12700">
            <a:noFill/>
            <a:miter lim="800000"/>
            <a:headEnd/>
            <a:tailEnd/>
          </a:ln>
          <a:effectLst/>
        </p:spPr>
        <p:txBody>
          <a:bodyPr wrap="none" lIns="63398" tIns="25359" rIns="63398" bIns="25359">
            <a:spAutoFit/>
          </a:bodyPr>
          <a:lstStyle/>
          <a:p>
            <a:pPr algn="ctr" defTabSz="912813" rtl="0" eaLnBrk="0" fontAlgn="base" hangingPunct="0">
              <a:lnSpc>
                <a:spcPct val="88000"/>
              </a:lnSpc>
              <a:spcBef>
                <a:spcPct val="0"/>
              </a:spcBef>
              <a:spcAft>
                <a:spcPct val="0"/>
              </a:spcAft>
            </a:pPr>
            <a:r>
              <a:rPr lang="en-US" sz="3600" b="1" kern="1200">
                <a:solidFill>
                  <a:srgbClr val="000000"/>
                </a:solidFill>
                <a:latin typeface="Times" pitchFamily="18" charset="0"/>
                <a:ea typeface="+mn-ea"/>
                <a:cs typeface="+mn-cs"/>
              </a:rPr>
              <a:t>  </a:t>
            </a:r>
          </a:p>
        </p:txBody>
      </p:sp>
      <p:sp>
        <p:nvSpPr>
          <p:cNvPr id="59410" name="Rectangle 18"/>
          <p:cNvSpPr>
            <a:spLocks noChangeArrowheads="1"/>
          </p:cNvSpPr>
          <p:nvPr/>
        </p:nvSpPr>
        <p:spPr bwMode="auto">
          <a:xfrm>
            <a:off x="3106738" y="4449763"/>
            <a:ext cx="2005012" cy="303212"/>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3/4 - 10 - UNC - 2A</a:t>
            </a:r>
          </a:p>
        </p:txBody>
      </p:sp>
      <p:sp>
        <p:nvSpPr>
          <p:cNvPr id="59411" name="Rectangle 19"/>
          <p:cNvSpPr>
            <a:spLocks noChangeArrowheads="1"/>
          </p:cNvSpPr>
          <p:nvPr/>
        </p:nvSpPr>
        <p:spPr bwMode="auto">
          <a:xfrm>
            <a:off x="1914525" y="4892675"/>
            <a:ext cx="850900" cy="639763"/>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Nominal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Diameter</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(inches)</a:t>
            </a:r>
          </a:p>
        </p:txBody>
      </p:sp>
      <p:sp>
        <p:nvSpPr>
          <p:cNvPr id="59412" name="Line 20"/>
          <p:cNvSpPr>
            <a:spLocks noChangeShapeType="1"/>
          </p:cNvSpPr>
          <p:nvPr/>
        </p:nvSpPr>
        <p:spPr bwMode="auto">
          <a:xfrm flipH="1">
            <a:off x="2466975" y="4691063"/>
            <a:ext cx="608013" cy="1762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13" name="Line 21"/>
          <p:cNvSpPr>
            <a:spLocks noChangeShapeType="1"/>
          </p:cNvSpPr>
          <p:nvPr/>
        </p:nvSpPr>
        <p:spPr bwMode="auto">
          <a:xfrm flipH="1">
            <a:off x="3557588" y="4740275"/>
            <a:ext cx="215900" cy="2413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14" name="Rectangle 22"/>
          <p:cNvSpPr>
            <a:spLocks noChangeArrowheads="1"/>
          </p:cNvSpPr>
          <p:nvPr/>
        </p:nvSpPr>
        <p:spPr bwMode="auto">
          <a:xfrm>
            <a:off x="3157538" y="4956175"/>
            <a:ext cx="817562" cy="4476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Threads </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per inch</a:t>
            </a:r>
          </a:p>
        </p:txBody>
      </p:sp>
      <p:sp>
        <p:nvSpPr>
          <p:cNvPr id="59415" name="Line 23"/>
          <p:cNvSpPr>
            <a:spLocks noChangeShapeType="1"/>
          </p:cNvSpPr>
          <p:nvPr/>
        </p:nvSpPr>
        <p:spPr bwMode="auto">
          <a:xfrm>
            <a:off x="4438650" y="4703763"/>
            <a:ext cx="76200" cy="6207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16" name="Rectangle 24"/>
          <p:cNvSpPr>
            <a:spLocks noChangeArrowheads="1"/>
          </p:cNvSpPr>
          <p:nvPr/>
        </p:nvSpPr>
        <p:spPr bwMode="auto">
          <a:xfrm>
            <a:off x="6151563" y="5337175"/>
            <a:ext cx="1817687" cy="4349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1400" b="1" kern="1200">
                <a:solidFill>
                  <a:srgbClr val="000000"/>
                </a:solidFill>
                <a:latin typeface="Times" pitchFamily="18" charset="0"/>
                <a:ea typeface="+mn-ea"/>
                <a:cs typeface="+mn-cs"/>
              </a:rPr>
              <a:t>Class of fit  (optional) </a:t>
            </a:r>
          </a:p>
          <a:p>
            <a:pPr algn="l" defTabSz="912813" rtl="0" eaLnBrk="0" fontAlgn="base" hangingPunct="0">
              <a:lnSpc>
                <a:spcPct val="90000"/>
              </a:lnSpc>
              <a:spcBef>
                <a:spcPct val="0"/>
              </a:spcBef>
              <a:spcAft>
                <a:spcPct val="0"/>
              </a:spcAft>
            </a:pPr>
            <a:endParaRPr lang="en-US" sz="1400" b="1" kern="1200">
              <a:solidFill>
                <a:srgbClr val="000000"/>
              </a:solidFill>
              <a:latin typeface="Times" pitchFamily="18" charset="0"/>
              <a:ea typeface="+mn-ea"/>
              <a:cs typeface="+mn-cs"/>
            </a:endParaRPr>
          </a:p>
        </p:txBody>
      </p:sp>
      <p:sp>
        <p:nvSpPr>
          <p:cNvPr id="59417" name="Rectangle 25"/>
          <p:cNvSpPr>
            <a:spLocks noChangeArrowheads="1"/>
          </p:cNvSpPr>
          <p:nvPr/>
        </p:nvSpPr>
        <p:spPr bwMode="auto">
          <a:xfrm>
            <a:off x="4006850" y="5349875"/>
            <a:ext cx="1855788" cy="6381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Thread Series</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UNC = Unified Coarse</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UNF = Unified Fine</a:t>
            </a:r>
          </a:p>
        </p:txBody>
      </p:sp>
      <p:sp>
        <p:nvSpPr>
          <p:cNvPr id="59418" name="Line 26"/>
          <p:cNvSpPr>
            <a:spLocks noChangeShapeType="1"/>
          </p:cNvSpPr>
          <p:nvPr/>
        </p:nvSpPr>
        <p:spPr bwMode="auto">
          <a:xfrm>
            <a:off x="4857750" y="4714875"/>
            <a:ext cx="1255713" cy="6731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19" name="Line 27"/>
          <p:cNvSpPr>
            <a:spLocks noChangeShapeType="1"/>
          </p:cNvSpPr>
          <p:nvPr/>
        </p:nvSpPr>
        <p:spPr bwMode="auto">
          <a:xfrm>
            <a:off x="5099050" y="4665663"/>
            <a:ext cx="1103313" cy="1000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9420" name="Rectangle 28"/>
          <p:cNvSpPr>
            <a:spLocks noChangeArrowheads="1"/>
          </p:cNvSpPr>
          <p:nvPr/>
        </p:nvSpPr>
        <p:spPr bwMode="auto">
          <a:xfrm>
            <a:off x="6265863" y="4576763"/>
            <a:ext cx="1912937" cy="6381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Thread Type (optional)</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A=External</a:t>
            </a:r>
          </a:p>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B=Internal</a:t>
            </a:r>
          </a:p>
        </p:txBody>
      </p:sp>
      <p:sp>
        <p:nvSpPr>
          <p:cNvPr id="59421" name="Rectangle 29"/>
          <p:cNvSpPr>
            <a:spLocks noChangeArrowheads="1"/>
          </p:cNvSpPr>
          <p:nvPr/>
        </p:nvSpPr>
        <p:spPr bwMode="auto">
          <a:xfrm>
            <a:off x="3155950" y="300038"/>
            <a:ext cx="3114675" cy="110490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5000"/>
              </a:lnSpc>
              <a:spcBef>
                <a:spcPct val="0"/>
              </a:spcBef>
              <a:spcAft>
                <a:spcPct val="0"/>
              </a:spcAft>
            </a:pPr>
            <a:r>
              <a:rPr lang="en-US" sz="3600" b="1" kern="1200">
                <a:solidFill>
                  <a:srgbClr val="790015"/>
                </a:solidFill>
                <a:latin typeface="Times" pitchFamily="18" charset="0"/>
                <a:ea typeface="+mn-ea"/>
                <a:cs typeface="+mn-cs"/>
              </a:rPr>
              <a:t>Screw Threads</a:t>
            </a:r>
          </a:p>
          <a:p>
            <a:pPr algn="l" defTabSz="912813" rtl="0" eaLnBrk="0" fontAlgn="base" hangingPunct="0">
              <a:lnSpc>
                <a:spcPct val="90000"/>
              </a:lnSpc>
              <a:spcBef>
                <a:spcPct val="0"/>
              </a:spcBef>
              <a:spcAft>
                <a:spcPct val="0"/>
              </a:spcAft>
            </a:pPr>
            <a:endParaRPr lang="en-US" sz="3600" b="1" kern="1200">
              <a:solidFill>
                <a:srgbClr val="790015"/>
              </a:solidFill>
              <a:latin typeface="Times" pitchFamily="18" charset="0"/>
              <a:ea typeface="+mn-ea"/>
              <a:cs typeface="+mn-cs"/>
            </a:endParaRPr>
          </a:p>
        </p:txBody>
      </p:sp>
      <p:sp>
        <p:nvSpPr>
          <p:cNvPr id="59424" name="Rectangle 32"/>
          <p:cNvSpPr>
            <a:spLocks noChangeArrowheads="1"/>
          </p:cNvSpPr>
          <p:nvPr/>
        </p:nvSpPr>
        <p:spPr bwMode="auto">
          <a:xfrm>
            <a:off x="3048000" y="1109663"/>
            <a:ext cx="1028700" cy="366712"/>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b="1" kern="1200">
                <a:solidFill>
                  <a:srgbClr val="081D58"/>
                </a:solidFill>
                <a:latin typeface="Times" pitchFamily="18" charset="0"/>
                <a:ea typeface="+mn-ea"/>
                <a:cs typeface="+mn-cs"/>
              </a:rPr>
              <a:t>M 16 x 2</a:t>
            </a:r>
          </a:p>
        </p:txBody>
      </p:sp>
      <p:sp>
        <p:nvSpPr>
          <p:cNvPr id="59425" name="Rectangle 33"/>
          <p:cNvSpPr>
            <a:spLocks noChangeArrowheads="1"/>
          </p:cNvSpPr>
          <p:nvPr/>
        </p:nvSpPr>
        <p:spPr bwMode="auto">
          <a:xfrm>
            <a:off x="3390900" y="3543300"/>
            <a:ext cx="1581150" cy="366713"/>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b="1" kern="1200">
                <a:solidFill>
                  <a:srgbClr val="081D58"/>
                </a:solidFill>
                <a:latin typeface="Times" pitchFamily="18" charset="0"/>
                <a:ea typeface="+mn-ea"/>
                <a:cs typeface="+mn-cs"/>
              </a:rPr>
              <a:t>3/4 - 10 - UNC</a:t>
            </a:r>
          </a:p>
        </p:txBody>
      </p:sp>
    </p:spTree>
    <p:extLst>
      <p:ext uri="{BB962C8B-B14F-4D97-AF65-F5344CB8AC3E}">
        <p14:creationId xmlns:p14="http://schemas.microsoft.com/office/powerpoint/2010/main" val="155447247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rPr>
              <a:t>Fasteners </a:t>
            </a:r>
            <a:r>
              <a:rPr lang="en-US" sz="2000" dirty="0" smtClean="0">
                <a:solidFill>
                  <a:srgbClr val="C00000"/>
                </a:solidFill>
              </a:rPr>
              <a:t>etc</a:t>
            </a:r>
            <a:r>
              <a:rPr lang="en-US" sz="4000" dirty="0" smtClean="0">
                <a:solidFill>
                  <a:srgbClr val="C00000"/>
                </a:solidFill>
              </a:rPr>
              <a:t/>
            </a:r>
            <a:br>
              <a:rPr lang="en-US" sz="4000" dirty="0" smtClean="0">
                <a:solidFill>
                  <a:srgbClr val="C00000"/>
                </a:solidFill>
              </a:rPr>
            </a:br>
            <a:r>
              <a:rPr lang="en-US" sz="2800" dirty="0" smtClean="0"/>
              <a:t> </a:t>
            </a:r>
            <a:r>
              <a:rPr lang="en-US" sz="1800" dirty="0" smtClean="0"/>
              <a:t>Many CAD models available on-line from standard catalogs</a:t>
            </a:r>
            <a:br>
              <a:rPr lang="en-US" sz="1800" dirty="0" smtClean="0"/>
            </a:br>
            <a:r>
              <a:rPr lang="en-US" sz="1400" b="0" dirty="0" smtClean="0"/>
              <a:t>Good idea to use to ensure that you are using a readily available fastener</a:t>
            </a:r>
            <a:endParaRPr lang="en-US" sz="2000" b="0" dirty="0"/>
          </a:p>
        </p:txBody>
      </p:sp>
      <p:pic>
        <p:nvPicPr>
          <p:cNvPr id="1026" name="Picture 2">
            <a:hlinkClick r:id="rId2"/>
          </p:cNvPr>
          <p:cNvPicPr>
            <a:picLocks noChangeAspect="1" noChangeArrowheads="1"/>
          </p:cNvPicPr>
          <p:nvPr/>
        </p:nvPicPr>
        <p:blipFill>
          <a:blip r:embed="rId3"/>
          <a:srcRect/>
          <a:stretch>
            <a:fillRect/>
          </a:stretch>
        </p:blipFill>
        <p:spPr bwMode="auto">
          <a:xfrm>
            <a:off x="381000" y="1752600"/>
            <a:ext cx="8106064" cy="4495800"/>
          </a:xfrm>
          <a:prstGeom prst="rect">
            <a:avLst/>
          </a:prstGeom>
          <a:noFill/>
          <a:ln w="9525">
            <a:noFill/>
            <a:miter lim="800000"/>
            <a:headEnd/>
            <a:tailEnd/>
          </a:ln>
        </p:spPr>
      </p:pic>
      <p:sp>
        <p:nvSpPr>
          <p:cNvPr id="5" name="TextBox 4"/>
          <p:cNvSpPr txBox="1"/>
          <p:nvPr/>
        </p:nvSpPr>
        <p:spPr>
          <a:xfrm>
            <a:off x="2514600" y="6324600"/>
            <a:ext cx="4224233" cy="369332"/>
          </a:xfrm>
          <a:prstGeom prst="rect">
            <a:avLst/>
          </a:prstGeom>
          <a:noFill/>
        </p:spPr>
        <p:txBody>
          <a:bodyPr wrap="none" rtlCol="0">
            <a:spAutoFit/>
          </a:bodyPr>
          <a:lstStyle/>
          <a:p>
            <a:r>
              <a:rPr lang="en-US" i="1" dirty="0" smtClean="0">
                <a:hlinkClick r:id="rId2"/>
              </a:rPr>
              <a:t>Click to go to McMaster-Carr online site</a:t>
            </a:r>
            <a:endParaRPr lang="en-US" i="1" dirty="0"/>
          </a:p>
        </p:txBody>
      </p:sp>
    </p:spTree>
    <p:extLst>
      <p:ext uri="{BB962C8B-B14F-4D97-AF65-F5344CB8AC3E}">
        <p14:creationId xmlns:p14="http://schemas.microsoft.com/office/powerpoint/2010/main" val="3305833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822325" y="271463"/>
            <a:ext cx="7702550" cy="58261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3600" b="1" kern="1200">
                <a:solidFill>
                  <a:srgbClr val="000000"/>
                </a:solidFill>
                <a:latin typeface="Helvetica" pitchFamily="34" charset="0"/>
                <a:ea typeface="+mn-ea"/>
                <a:cs typeface="+mn-cs"/>
              </a:rPr>
              <a:t>Threads and Screw Fastening</a:t>
            </a:r>
          </a:p>
        </p:txBody>
      </p:sp>
      <p:sp>
        <p:nvSpPr>
          <p:cNvPr id="60419" name="Rectangle 3"/>
          <p:cNvSpPr>
            <a:spLocks noChangeArrowheads="1"/>
          </p:cNvSpPr>
          <p:nvPr/>
        </p:nvSpPr>
        <p:spPr bwMode="auto">
          <a:xfrm>
            <a:off x="822325" y="1595438"/>
            <a:ext cx="1260475" cy="58420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Example </a:t>
            </a:r>
          </a:p>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Assembly</a:t>
            </a:r>
          </a:p>
        </p:txBody>
      </p:sp>
      <p:pic>
        <p:nvPicPr>
          <p:cNvPr id="60420" name="Picture 4"/>
          <p:cNvPicPr>
            <a:picLocks noChangeArrowheads="1"/>
          </p:cNvPicPr>
          <p:nvPr/>
        </p:nvPicPr>
        <p:blipFill>
          <a:blip r:embed="rId3"/>
          <a:srcRect/>
          <a:stretch>
            <a:fillRect/>
          </a:stretch>
        </p:blipFill>
        <p:spPr bwMode="auto">
          <a:xfrm>
            <a:off x="1176338" y="1095375"/>
            <a:ext cx="7280275" cy="5411788"/>
          </a:xfrm>
          <a:prstGeom prst="rect">
            <a:avLst/>
          </a:prstGeom>
          <a:noFill/>
          <a:ln w="12700">
            <a:noFill/>
            <a:miter lim="800000"/>
            <a:headEnd/>
            <a:tailEnd/>
          </a:ln>
          <a:effectLst/>
        </p:spPr>
      </p:pic>
    </p:spTree>
    <p:extLst>
      <p:ext uri="{BB962C8B-B14F-4D97-AF65-F5344CB8AC3E}">
        <p14:creationId xmlns:p14="http://schemas.microsoft.com/office/powerpoint/2010/main" val="18004202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bwMode="auto">
          <a:xfrm>
            <a:off x="304800" y="228600"/>
            <a:ext cx="7772400" cy="1143000"/>
          </a:xfrm>
          <a:prstGeom prst="rect">
            <a:avLst/>
          </a:prstGeom>
          <a:solidFill>
            <a:srgbClr val="FFFFFF"/>
          </a:solidFill>
          <a:ln>
            <a:miter lim="800000"/>
            <a:headEnd/>
            <a:tailEnd/>
          </a:ln>
        </p:spPr>
        <p:txBody>
          <a:bodyPr/>
          <a:lstStyle/>
          <a:p>
            <a:r>
              <a:rPr lang="en-US"/>
              <a:t>The Glass Box Concept </a:t>
            </a:r>
          </a:p>
        </p:txBody>
      </p:sp>
      <p:pic>
        <p:nvPicPr>
          <p:cNvPr id="191494" name="glass box projection.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609600" y="914400"/>
            <a:ext cx="7848600" cy="5543550"/>
          </a:xfrm>
          <a:prstGeom prst="rect">
            <a:avLst/>
          </a:prstGeom>
          <a:noFill/>
        </p:spPr>
      </p:pic>
    </p:spTree>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9149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91494"/>
                                        </p:tgtEl>
                                      </p:cBhvr>
                                    </p:cmd>
                                  </p:childTnLst>
                                </p:cTn>
                              </p:par>
                            </p:childTnLst>
                          </p:cTn>
                        </p:par>
                      </p:childTnLst>
                    </p:cTn>
                  </p:par>
                </p:childTnLst>
              </p:cTn>
              <p:nextCondLst>
                <p:cond evt="onClick" delay="0">
                  <p:tgtEl>
                    <p:spTgt spid="191494"/>
                  </p:tgtEl>
                </p:cond>
              </p:nextCondLst>
            </p:seq>
            <p:video>
              <p:cMediaNode>
                <p:cTn id="7" fill="hold" display="0">
                  <p:stCondLst>
                    <p:cond delay="indefinite"/>
                  </p:stCondLst>
                  <p:endCondLst>
                    <p:cond evt="onNext" delay="0">
                      <p:tgtEl>
                        <p:sldTgt/>
                      </p:tgtEl>
                    </p:cond>
                    <p:cond evt="onPrev" delay="0">
                      <p:tgtEl>
                        <p:sldTgt/>
                      </p:tgtEl>
                    </p:cond>
                  </p:endCondLst>
                </p:cTn>
                <p:tgtEl>
                  <p:spTgt spid="191494"/>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34938" y="373063"/>
            <a:ext cx="8804275" cy="58261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3600" b="1" kern="1200">
                <a:solidFill>
                  <a:srgbClr val="790015"/>
                </a:solidFill>
                <a:latin typeface="Helvetica" pitchFamily="34" charset="0"/>
                <a:ea typeface="+mn-ea"/>
                <a:cs typeface="+mn-cs"/>
              </a:rPr>
              <a:t>Threads and Screw Fastening </a:t>
            </a:r>
            <a:r>
              <a:rPr lang="en-US" sz="2800" kern="1200">
                <a:solidFill>
                  <a:srgbClr val="790015"/>
                </a:solidFill>
                <a:latin typeface="Helvetica" pitchFamily="34" charset="0"/>
                <a:ea typeface="+mn-ea"/>
                <a:cs typeface="+mn-cs"/>
              </a:rPr>
              <a:t>(cont.)</a:t>
            </a:r>
          </a:p>
        </p:txBody>
      </p:sp>
      <p:pic>
        <p:nvPicPr>
          <p:cNvPr id="61443" name="Picture 3"/>
          <p:cNvPicPr>
            <a:picLocks noChangeArrowheads="1"/>
          </p:cNvPicPr>
          <p:nvPr/>
        </p:nvPicPr>
        <p:blipFill>
          <a:blip r:embed="rId3"/>
          <a:srcRect/>
          <a:stretch>
            <a:fillRect/>
          </a:stretch>
        </p:blipFill>
        <p:spPr bwMode="auto">
          <a:xfrm>
            <a:off x="1787525" y="1330325"/>
            <a:ext cx="6430963" cy="4652963"/>
          </a:xfrm>
          <a:prstGeom prst="rect">
            <a:avLst/>
          </a:prstGeom>
          <a:noFill/>
          <a:ln w="12700">
            <a:noFill/>
            <a:miter lim="800000"/>
            <a:headEnd/>
            <a:tailEnd/>
          </a:ln>
          <a:effectLst/>
        </p:spPr>
      </p:pic>
      <p:sp>
        <p:nvSpPr>
          <p:cNvPr id="61444" name="Rectangle 4"/>
          <p:cNvSpPr>
            <a:spLocks noChangeArrowheads="1"/>
          </p:cNvSpPr>
          <p:nvPr/>
        </p:nvSpPr>
        <p:spPr bwMode="auto">
          <a:xfrm>
            <a:off x="1558925" y="1836738"/>
            <a:ext cx="814388" cy="59531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Base </a:t>
            </a:r>
          </a:p>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Detail</a:t>
            </a:r>
          </a:p>
        </p:txBody>
      </p:sp>
    </p:spTree>
    <p:extLst>
      <p:ext uri="{BB962C8B-B14F-4D97-AF65-F5344CB8AC3E}">
        <p14:creationId xmlns:p14="http://schemas.microsoft.com/office/powerpoint/2010/main" val="104433373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bwMode="auto">
          <a:xfrm>
            <a:off x="2355850" y="1047750"/>
            <a:ext cx="355600" cy="533400"/>
          </a:xfrm>
          <a:noFill/>
          <a:ln w="12700">
            <a:miter lim="800000"/>
            <a:headEnd/>
            <a:tailEnd/>
          </a:ln>
        </p:spPr>
        <p:txBody>
          <a:bodyPr vert="horz" wrap="none" lIns="63398" tIns="25359" rIns="63398" bIns="25359" numCol="1" anchor="t" anchorCtr="0" compatLnSpc="1">
            <a:prstTxWarp prst="textNoShape">
              <a:avLst/>
            </a:prstTxWarp>
            <a:spAutoFit/>
          </a:bodyPr>
          <a:lstStyle/>
          <a:p>
            <a:r>
              <a:rPr lang="en-US"/>
              <a:t>  </a:t>
            </a:r>
          </a:p>
        </p:txBody>
      </p:sp>
      <p:sp>
        <p:nvSpPr>
          <p:cNvPr id="62467" name="Rectangle 1027"/>
          <p:cNvSpPr>
            <a:spLocks noChangeArrowheads="1"/>
          </p:cNvSpPr>
          <p:nvPr/>
        </p:nvSpPr>
        <p:spPr bwMode="auto">
          <a:xfrm>
            <a:off x="515938" y="347663"/>
            <a:ext cx="8118475" cy="58261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3600" b="1" kern="1200">
                <a:solidFill>
                  <a:srgbClr val="790015"/>
                </a:solidFill>
                <a:latin typeface="Helvetica" pitchFamily="34" charset="0"/>
                <a:ea typeface="+mn-ea"/>
                <a:cs typeface="+mn-cs"/>
              </a:rPr>
              <a:t>Threads and Screw Fastening </a:t>
            </a:r>
            <a:r>
              <a:rPr lang="en-US" sz="2800" kern="1200">
                <a:solidFill>
                  <a:srgbClr val="790015"/>
                </a:solidFill>
                <a:latin typeface="Helvetica" pitchFamily="34" charset="0"/>
                <a:ea typeface="+mn-ea"/>
                <a:cs typeface="+mn-cs"/>
              </a:rPr>
              <a:t>(cont.)</a:t>
            </a:r>
          </a:p>
        </p:txBody>
      </p:sp>
      <p:sp>
        <p:nvSpPr>
          <p:cNvPr id="62468" name="Rectangle 1028"/>
          <p:cNvSpPr>
            <a:spLocks noChangeArrowheads="1"/>
          </p:cNvSpPr>
          <p:nvPr/>
        </p:nvSpPr>
        <p:spPr bwMode="auto">
          <a:xfrm>
            <a:off x="1862138" y="1658938"/>
            <a:ext cx="815975" cy="59531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Lid</a:t>
            </a:r>
          </a:p>
          <a:p>
            <a:pPr algn="l" defTabSz="912813" rtl="0" eaLnBrk="0" fontAlgn="base" hangingPunct="0">
              <a:lnSpc>
                <a:spcPct val="90000"/>
              </a:lnSpc>
              <a:spcBef>
                <a:spcPct val="0"/>
              </a:spcBef>
              <a:spcAft>
                <a:spcPct val="0"/>
              </a:spcAft>
            </a:pPr>
            <a:r>
              <a:rPr lang="en-US" b="1" i="1" kern="1200">
                <a:solidFill>
                  <a:srgbClr val="000000"/>
                </a:solidFill>
                <a:latin typeface="Helvetica" pitchFamily="34" charset="0"/>
                <a:ea typeface="+mn-ea"/>
                <a:cs typeface="+mn-cs"/>
              </a:rPr>
              <a:t>Detail</a:t>
            </a:r>
          </a:p>
        </p:txBody>
      </p:sp>
      <p:sp>
        <p:nvSpPr>
          <p:cNvPr id="62469" name="Rectangle 1029"/>
          <p:cNvSpPr>
            <a:spLocks noChangeArrowheads="1"/>
          </p:cNvSpPr>
          <p:nvPr/>
        </p:nvSpPr>
        <p:spPr bwMode="auto">
          <a:xfrm>
            <a:off x="6880225" y="2047875"/>
            <a:ext cx="177800" cy="3321050"/>
          </a:xfrm>
          <a:prstGeom prst="rect">
            <a:avLst/>
          </a:prstGeom>
          <a:solidFill>
            <a:srgbClr val="000000"/>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0" name="Rectangle 1030" descr="Light upward diagonal"/>
          <p:cNvSpPr>
            <a:spLocks noChangeArrowheads="1"/>
          </p:cNvSpPr>
          <p:nvPr/>
        </p:nvSpPr>
        <p:spPr bwMode="auto">
          <a:xfrm>
            <a:off x="6880225" y="2047875"/>
            <a:ext cx="177800" cy="3321050"/>
          </a:xfrm>
          <a:prstGeom prst="rect">
            <a:avLst/>
          </a:prstGeom>
          <a:pattFill prst="ltUpDiag">
            <a:fgClr>
              <a:schemeClr val="tx1"/>
            </a:fgClr>
            <a:bgClr>
              <a:schemeClr val="bg1"/>
            </a:bgClr>
          </a:pattFill>
          <a:ln w="25400">
            <a:solidFill>
              <a:srgbClr val="000000"/>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1" name="Oval 1031"/>
          <p:cNvSpPr>
            <a:spLocks noChangeArrowheads="1"/>
          </p:cNvSpPr>
          <p:nvPr/>
        </p:nvSpPr>
        <p:spPr bwMode="auto">
          <a:xfrm>
            <a:off x="2289175" y="2035175"/>
            <a:ext cx="3360738" cy="3333750"/>
          </a:xfrm>
          <a:prstGeom prst="ellipse">
            <a:avLst/>
          </a:prstGeom>
          <a:solidFill>
            <a:srgbClr val="FFFFFF"/>
          </a:solidFill>
          <a:ln w="12700">
            <a:no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2" name="Oval 1032"/>
          <p:cNvSpPr>
            <a:spLocks noChangeArrowheads="1"/>
          </p:cNvSpPr>
          <p:nvPr/>
        </p:nvSpPr>
        <p:spPr bwMode="auto">
          <a:xfrm>
            <a:off x="2289175" y="2035175"/>
            <a:ext cx="3360738" cy="3333750"/>
          </a:xfrm>
          <a:prstGeom prst="ellips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1033"/>
          <p:cNvGrpSpPr>
            <a:grpSpLocks/>
          </p:cNvGrpSpPr>
          <p:nvPr/>
        </p:nvGrpSpPr>
        <p:grpSpPr bwMode="auto">
          <a:xfrm>
            <a:off x="3976688" y="1806575"/>
            <a:ext cx="0" cy="4068763"/>
            <a:chOff x="2508" y="1140"/>
            <a:chExt cx="0" cy="2568"/>
          </a:xfrm>
        </p:grpSpPr>
        <p:sp>
          <p:nvSpPr>
            <p:cNvPr id="62474" name="Line 1034"/>
            <p:cNvSpPr>
              <a:spLocks noChangeShapeType="1"/>
            </p:cNvSpPr>
            <p:nvPr/>
          </p:nvSpPr>
          <p:spPr bwMode="auto">
            <a:xfrm>
              <a:off x="2508" y="1140"/>
              <a:ext cx="0" cy="552"/>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5" name="Line 1035"/>
            <p:cNvSpPr>
              <a:spLocks noChangeShapeType="1"/>
            </p:cNvSpPr>
            <p:nvPr/>
          </p:nvSpPr>
          <p:spPr bwMode="auto">
            <a:xfrm>
              <a:off x="2508" y="1788"/>
              <a:ext cx="0" cy="48"/>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6" name="Line 1036"/>
            <p:cNvSpPr>
              <a:spLocks noChangeShapeType="1"/>
            </p:cNvSpPr>
            <p:nvPr/>
          </p:nvSpPr>
          <p:spPr bwMode="auto">
            <a:xfrm>
              <a:off x="2508" y="1932"/>
              <a:ext cx="0" cy="48"/>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7" name="Line 1037"/>
            <p:cNvSpPr>
              <a:spLocks noChangeShapeType="1"/>
            </p:cNvSpPr>
            <p:nvPr/>
          </p:nvSpPr>
          <p:spPr bwMode="auto">
            <a:xfrm>
              <a:off x="2508" y="2076"/>
              <a:ext cx="0" cy="552"/>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8" name="Line 1038"/>
            <p:cNvSpPr>
              <a:spLocks noChangeShapeType="1"/>
            </p:cNvSpPr>
            <p:nvPr/>
          </p:nvSpPr>
          <p:spPr bwMode="auto">
            <a:xfrm>
              <a:off x="2508" y="2724"/>
              <a:ext cx="0" cy="48"/>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79" name="Line 1039"/>
            <p:cNvSpPr>
              <a:spLocks noChangeShapeType="1"/>
            </p:cNvSpPr>
            <p:nvPr/>
          </p:nvSpPr>
          <p:spPr bwMode="auto">
            <a:xfrm>
              <a:off x="2508" y="2868"/>
              <a:ext cx="0" cy="48"/>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0" name="Line 1040"/>
            <p:cNvSpPr>
              <a:spLocks noChangeShapeType="1"/>
            </p:cNvSpPr>
            <p:nvPr/>
          </p:nvSpPr>
          <p:spPr bwMode="auto">
            <a:xfrm>
              <a:off x="2508" y="3012"/>
              <a:ext cx="0" cy="552"/>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1" name="Line 1041"/>
            <p:cNvSpPr>
              <a:spLocks noChangeShapeType="1"/>
            </p:cNvSpPr>
            <p:nvPr/>
          </p:nvSpPr>
          <p:spPr bwMode="auto">
            <a:xfrm>
              <a:off x="2508" y="3660"/>
              <a:ext cx="0" cy="48"/>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62482" name="Oval 1042"/>
          <p:cNvSpPr>
            <a:spLocks noChangeArrowheads="1"/>
          </p:cNvSpPr>
          <p:nvPr/>
        </p:nvSpPr>
        <p:spPr bwMode="auto">
          <a:xfrm>
            <a:off x="3786188" y="2198688"/>
            <a:ext cx="354012" cy="342900"/>
          </a:xfrm>
          <a:prstGeom prst="ellips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3" name="Oval 1043"/>
          <p:cNvSpPr>
            <a:spLocks noChangeArrowheads="1"/>
          </p:cNvSpPr>
          <p:nvPr/>
        </p:nvSpPr>
        <p:spPr bwMode="auto">
          <a:xfrm>
            <a:off x="4953000" y="4214813"/>
            <a:ext cx="354013" cy="342900"/>
          </a:xfrm>
          <a:prstGeom prst="ellips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4" name="Line 1044"/>
          <p:cNvSpPr>
            <a:spLocks noChangeShapeType="1"/>
          </p:cNvSpPr>
          <p:nvPr/>
        </p:nvSpPr>
        <p:spPr bwMode="auto">
          <a:xfrm>
            <a:off x="4540250" y="4030663"/>
            <a:ext cx="1052513" cy="5842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1045"/>
          <p:cNvGrpSpPr>
            <a:grpSpLocks/>
          </p:cNvGrpSpPr>
          <p:nvPr/>
        </p:nvGrpSpPr>
        <p:grpSpPr bwMode="auto">
          <a:xfrm>
            <a:off x="4540250" y="4030663"/>
            <a:ext cx="1052513" cy="584200"/>
            <a:chOff x="2864" y="2544"/>
            <a:chExt cx="664" cy="368"/>
          </a:xfrm>
        </p:grpSpPr>
        <p:sp>
          <p:nvSpPr>
            <p:cNvPr id="62486" name="Line 1046"/>
            <p:cNvSpPr>
              <a:spLocks noChangeShapeType="1"/>
            </p:cNvSpPr>
            <p:nvPr/>
          </p:nvSpPr>
          <p:spPr bwMode="auto">
            <a:xfrm>
              <a:off x="2864" y="2544"/>
              <a:ext cx="336" cy="184"/>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7" name="Line 1047"/>
            <p:cNvSpPr>
              <a:spLocks noChangeShapeType="1"/>
            </p:cNvSpPr>
            <p:nvPr/>
          </p:nvSpPr>
          <p:spPr bwMode="auto">
            <a:xfrm>
              <a:off x="3264" y="2768"/>
              <a:ext cx="64" cy="3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88" name="Line 1048"/>
            <p:cNvSpPr>
              <a:spLocks noChangeShapeType="1"/>
            </p:cNvSpPr>
            <p:nvPr/>
          </p:nvSpPr>
          <p:spPr bwMode="auto">
            <a:xfrm>
              <a:off x="3400" y="2840"/>
              <a:ext cx="128" cy="7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62489" name="Line 1049"/>
          <p:cNvSpPr>
            <a:spLocks noChangeShapeType="1"/>
          </p:cNvSpPr>
          <p:nvPr/>
        </p:nvSpPr>
        <p:spPr bwMode="auto">
          <a:xfrm flipH="1">
            <a:off x="2339975" y="4132263"/>
            <a:ext cx="976313" cy="58261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4" name="Group 1050"/>
          <p:cNvGrpSpPr>
            <a:grpSpLocks/>
          </p:cNvGrpSpPr>
          <p:nvPr/>
        </p:nvGrpSpPr>
        <p:grpSpPr bwMode="auto">
          <a:xfrm>
            <a:off x="2339975" y="4132263"/>
            <a:ext cx="976313" cy="582612"/>
            <a:chOff x="1476" y="2608"/>
            <a:chExt cx="616" cy="368"/>
          </a:xfrm>
        </p:grpSpPr>
        <p:sp>
          <p:nvSpPr>
            <p:cNvPr id="62491" name="Line 1051"/>
            <p:cNvSpPr>
              <a:spLocks noChangeShapeType="1"/>
            </p:cNvSpPr>
            <p:nvPr/>
          </p:nvSpPr>
          <p:spPr bwMode="auto">
            <a:xfrm flipH="1">
              <a:off x="1756" y="2608"/>
              <a:ext cx="336" cy="2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92" name="Line 1052"/>
            <p:cNvSpPr>
              <a:spLocks noChangeShapeType="1"/>
            </p:cNvSpPr>
            <p:nvPr/>
          </p:nvSpPr>
          <p:spPr bwMode="auto">
            <a:xfrm flipH="1">
              <a:off x="1636" y="2848"/>
              <a:ext cx="64" cy="3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93" name="Line 1053"/>
            <p:cNvSpPr>
              <a:spLocks noChangeShapeType="1"/>
            </p:cNvSpPr>
            <p:nvPr/>
          </p:nvSpPr>
          <p:spPr bwMode="auto">
            <a:xfrm flipH="1">
              <a:off x="1476" y="2928"/>
              <a:ext cx="88" cy="48"/>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5" name="Group 1054"/>
          <p:cNvGrpSpPr>
            <a:grpSpLocks/>
          </p:cNvGrpSpPr>
          <p:nvPr/>
        </p:nvGrpSpPr>
        <p:grpSpPr bwMode="auto">
          <a:xfrm>
            <a:off x="2627313" y="2349500"/>
            <a:ext cx="2698750" cy="2679700"/>
            <a:chOff x="1657" y="1483"/>
            <a:chExt cx="1703" cy="1691"/>
          </a:xfrm>
        </p:grpSpPr>
        <p:grpSp>
          <p:nvGrpSpPr>
            <p:cNvPr id="6" name="Group 1055"/>
            <p:cNvGrpSpPr>
              <a:grpSpLocks/>
            </p:cNvGrpSpPr>
            <p:nvPr/>
          </p:nvGrpSpPr>
          <p:grpSpPr bwMode="auto">
            <a:xfrm>
              <a:off x="1657" y="1483"/>
              <a:ext cx="1703" cy="842"/>
              <a:chOff x="1657" y="1483"/>
              <a:chExt cx="1703" cy="842"/>
            </a:xfrm>
          </p:grpSpPr>
          <p:grpSp>
            <p:nvGrpSpPr>
              <p:cNvPr id="7" name="Group 1056"/>
              <p:cNvGrpSpPr>
                <a:grpSpLocks/>
              </p:cNvGrpSpPr>
              <p:nvPr/>
            </p:nvGrpSpPr>
            <p:grpSpPr bwMode="auto">
              <a:xfrm>
                <a:off x="2492" y="1483"/>
                <a:ext cx="868" cy="842"/>
                <a:chOff x="2492" y="1483"/>
                <a:chExt cx="868" cy="842"/>
              </a:xfrm>
            </p:grpSpPr>
            <p:sp>
              <p:nvSpPr>
                <p:cNvPr id="62497" name="Arc 1057"/>
                <p:cNvSpPr>
                  <a:spLocks/>
                </p:cNvSpPr>
                <p:nvPr/>
              </p:nvSpPr>
              <p:spPr bwMode="auto">
                <a:xfrm>
                  <a:off x="2492" y="1483"/>
                  <a:ext cx="180" cy="842"/>
                </a:xfrm>
                <a:custGeom>
                  <a:avLst/>
                  <a:gdLst>
                    <a:gd name="G0" fmla="+- 0 0 0"/>
                    <a:gd name="G1" fmla="+- 21548 0 0"/>
                    <a:gd name="G2" fmla="+- 21600 0 0"/>
                    <a:gd name="T0" fmla="*/ 1493 w 4477"/>
                    <a:gd name="T1" fmla="*/ 0 h 21548"/>
                    <a:gd name="T2" fmla="*/ 4477 w 4477"/>
                    <a:gd name="T3" fmla="*/ 418 h 21548"/>
                    <a:gd name="T4" fmla="*/ 0 w 4477"/>
                    <a:gd name="T5" fmla="*/ 21548 h 21548"/>
                  </a:gdLst>
                  <a:ahLst/>
                  <a:cxnLst>
                    <a:cxn ang="0">
                      <a:pos x="T0" y="T1"/>
                    </a:cxn>
                    <a:cxn ang="0">
                      <a:pos x="T2" y="T3"/>
                    </a:cxn>
                    <a:cxn ang="0">
                      <a:pos x="T4" y="T5"/>
                    </a:cxn>
                  </a:cxnLst>
                  <a:rect l="0" t="0" r="r" b="b"/>
                  <a:pathLst>
                    <a:path w="4477" h="21548" fill="none" extrusionOk="0">
                      <a:moveTo>
                        <a:pt x="1493" y="-1"/>
                      </a:moveTo>
                      <a:cubicBezTo>
                        <a:pt x="2496" y="69"/>
                        <a:pt x="3493" y="208"/>
                        <a:pt x="4477" y="417"/>
                      </a:cubicBezTo>
                    </a:path>
                    <a:path w="4477" h="21548" stroke="0" extrusionOk="0">
                      <a:moveTo>
                        <a:pt x="1493" y="-1"/>
                      </a:moveTo>
                      <a:cubicBezTo>
                        <a:pt x="2496" y="69"/>
                        <a:pt x="3493" y="208"/>
                        <a:pt x="4477" y="417"/>
                      </a:cubicBezTo>
                      <a:lnTo>
                        <a:pt x="0" y="21548"/>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98" name="Arc 1058"/>
                <p:cNvSpPr>
                  <a:spLocks/>
                </p:cNvSpPr>
                <p:nvPr/>
              </p:nvSpPr>
              <p:spPr bwMode="auto">
                <a:xfrm>
                  <a:off x="2492" y="1518"/>
                  <a:ext cx="591" cy="807"/>
                </a:xfrm>
                <a:custGeom>
                  <a:avLst/>
                  <a:gdLst>
                    <a:gd name="G0" fmla="+- 0 0 0"/>
                    <a:gd name="G1" fmla="+- 20663 0 0"/>
                    <a:gd name="G2" fmla="+- 21600 0 0"/>
                    <a:gd name="T0" fmla="*/ 6291 w 14708"/>
                    <a:gd name="T1" fmla="*/ 0 h 20663"/>
                    <a:gd name="T2" fmla="*/ 14708 w 14708"/>
                    <a:gd name="T3" fmla="*/ 4845 h 20663"/>
                    <a:gd name="T4" fmla="*/ 0 w 14708"/>
                    <a:gd name="T5" fmla="*/ 20663 h 20663"/>
                  </a:gdLst>
                  <a:ahLst/>
                  <a:cxnLst>
                    <a:cxn ang="0">
                      <a:pos x="T0" y="T1"/>
                    </a:cxn>
                    <a:cxn ang="0">
                      <a:pos x="T2" y="T3"/>
                    </a:cxn>
                    <a:cxn ang="0">
                      <a:pos x="T4" y="T5"/>
                    </a:cxn>
                  </a:cxnLst>
                  <a:rect l="0" t="0" r="r" b="b"/>
                  <a:pathLst>
                    <a:path w="14708" h="20663" fill="none" extrusionOk="0">
                      <a:moveTo>
                        <a:pt x="6291" y="-1"/>
                      </a:moveTo>
                      <a:cubicBezTo>
                        <a:pt x="9428" y="954"/>
                        <a:pt x="12306" y="2611"/>
                        <a:pt x="14708" y="4844"/>
                      </a:cubicBezTo>
                    </a:path>
                    <a:path w="14708" h="20663" stroke="0" extrusionOk="0">
                      <a:moveTo>
                        <a:pt x="6291" y="-1"/>
                      </a:moveTo>
                      <a:cubicBezTo>
                        <a:pt x="9428" y="954"/>
                        <a:pt x="12306" y="2611"/>
                        <a:pt x="14708" y="4844"/>
                      </a:cubicBezTo>
                      <a:lnTo>
                        <a:pt x="0" y="20663"/>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499" name="Arc 1059"/>
                <p:cNvSpPr>
                  <a:spLocks/>
                </p:cNvSpPr>
                <p:nvPr/>
              </p:nvSpPr>
              <p:spPr bwMode="auto">
                <a:xfrm>
                  <a:off x="2492" y="1760"/>
                  <a:ext cx="702" cy="565"/>
                </a:xfrm>
                <a:custGeom>
                  <a:avLst/>
                  <a:gdLst>
                    <a:gd name="G0" fmla="+- 0 0 0"/>
                    <a:gd name="G1" fmla="+- 14457 0 0"/>
                    <a:gd name="G2" fmla="+- 21600 0 0"/>
                    <a:gd name="T0" fmla="*/ 16048 w 17461"/>
                    <a:gd name="T1" fmla="*/ 0 h 14457"/>
                    <a:gd name="T2" fmla="*/ 17461 w 17461"/>
                    <a:gd name="T3" fmla="*/ 1743 h 14457"/>
                    <a:gd name="T4" fmla="*/ 0 w 17461"/>
                    <a:gd name="T5" fmla="*/ 14457 h 14457"/>
                  </a:gdLst>
                  <a:ahLst/>
                  <a:cxnLst>
                    <a:cxn ang="0">
                      <a:pos x="T0" y="T1"/>
                    </a:cxn>
                    <a:cxn ang="0">
                      <a:pos x="T2" y="T3"/>
                    </a:cxn>
                    <a:cxn ang="0">
                      <a:pos x="T4" y="T5"/>
                    </a:cxn>
                  </a:cxnLst>
                  <a:rect l="0" t="0" r="r" b="b"/>
                  <a:pathLst>
                    <a:path w="17461" h="14457" fill="none" extrusionOk="0">
                      <a:moveTo>
                        <a:pt x="16048" y="-1"/>
                      </a:moveTo>
                      <a:cubicBezTo>
                        <a:pt x="16549" y="555"/>
                        <a:pt x="17020" y="1137"/>
                        <a:pt x="17461" y="1742"/>
                      </a:cubicBezTo>
                    </a:path>
                    <a:path w="17461" h="14457" stroke="0" extrusionOk="0">
                      <a:moveTo>
                        <a:pt x="16048" y="-1"/>
                      </a:moveTo>
                      <a:cubicBezTo>
                        <a:pt x="16549" y="555"/>
                        <a:pt x="17020" y="1137"/>
                        <a:pt x="17461" y="1742"/>
                      </a:cubicBezTo>
                      <a:lnTo>
                        <a:pt x="0" y="14457"/>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00" name="Arc 1060"/>
                <p:cNvSpPr>
                  <a:spLocks/>
                </p:cNvSpPr>
                <p:nvPr/>
              </p:nvSpPr>
              <p:spPr bwMode="auto">
                <a:xfrm>
                  <a:off x="2492" y="1890"/>
                  <a:ext cx="868" cy="435"/>
                </a:xfrm>
                <a:custGeom>
                  <a:avLst/>
                  <a:gdLst>
                    <a:gd name="G0" fmla="+- 0 0 0"/>
                    <a:gd name="G1" fmla="+- 11130 0 0"/>
                    <a:gd name="G2" fmla="+- 21600 0 0"/>
                    <a:gd name="T0" fmla="*/ 18511 w 21600"/>
                    <a:gd name="T1" fmla="*/ 0 h 11130"/>
                    <a:gd name="T2" fmla="*/ 21600 w 21600"/>
                    <a:gd name="T3" fmla="*/ 11130 h 11130"/>
                    <a:gd name="T4" fmla="*/ 0 w 21600"/>
                    <a:gd name="T5" fmla="*/ 11130 h 11130"/>
                  </a:gdLst>
                  <a:ahLst/>
                  <a:cxnLst>
                    <a:cxn ang="0">
                      <a:pos x="T0" y="T1"/>
                    </a:cxn>
                    <a:cxn ang="0">
                      <a:pos x="T2" y="T3"/>
                    </a:cxn>
                    <a:cxn ang="0">
                      <a:pos x="T4" y="T5"/>
                    </a:cxn>
                  </a:cxnLst>
                  <a:rect l="0" t="0" r="r" b="b"/>
                  <a:pathLst>
                    <a:path w="21600" h="11130" fill="none" extrusionOk="0">
                      <a:moveTo>
                        <a:pt x="18511" y="-1"/>
                      </a:moveTo>
                      <a:cubicBezTo>
                        <a:pt x="20532" y="3360"/>
                        <a:pt x="21600" y="7208"/>
                        <a:pt x="21600" y="11130"/>
                      </a:cubicBezTo>
                    </a:path>
                    <a:path w="21600" h="11130" stroke="0" extrusionOk="0">
                      <a:moveTo>
                        <a:pt x="18511" y="-1"/>
                      </a:moveTo>
                      <a:cubicBezTo>
                        <a:pt x="20532" y="3360"/>
                        <a:pt x="21600" y="7208"/>
                        <a:pt x="21600" y="11130"/>
                      </a:cubicBezTo>
                      <a:lnTo>
                        <a:pt x="0" y="1113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8" name="Group 1061"/>
              <p:cNvGrpSpPr>
                <a:grpSpLocks/>
              </p:cNvGrpSpPr>
              <p:nvPr/>
            </p:nvGrpSpPr>
            <p:grpSpPr bwMode="auto">
              <a:xfrm>
                <a:off x="1657" y="1483"/>
                <a:ext cx="868" cy="842"/>
                <a:chOff x="1657" y="1483"/>
                <a:chExt cx="868" cy="842"/>
              </a:xfrm>
            </p:grpSpPr>
            <p:sp>
              <p:nvSpPr>
                <p:cNvPr id="62502" name="Arc 1062"/>
                <p:cNvSpPr>
                  <a:spLocks/>
                </p:cNvSpPr>
                <p:nvPr/>
              </p:nvSpPr>
              <p:spPr bwMode="auto">
                <a:xfrm>
                  <a:off x="2344" y="1483"/>
                  <a:ext cx="181" cy="842"/>
                </a:xfrm>
                <a:custGeom>
                  <a:avLst/>
                  <a:gdLst>
                    <a:gd name="G0" fmla="+- 4501 0 0"/>
                    <a:gd name="G1" fmla="+- 21546 0 0"/>
                    <a:gd name="G2" fmla="+- 21600 0 0"/>
                    <a:gd name="T0" fmla="*/ 0 w 4501"/>
                    <a:gd name="T1" fmla="*/ 421 h 21546"/>
                    <a:gd name="T2" fmla="*/ 2984 w 4501"/>
                    <a:gd name="T3" fmla="*/ 0 h 21546"/>
                    <a:gd name="T4" fmla="*/ 4501 w 4501"/>
                    <a:gd name="T5" fmla="*/ 21546 h 21546"/>
                  </a:gdLst>
                  <a:ahLst/>
                  <a:cxnLst>
                    <a:cxn ang="0">
                      <a:pos x="T0" y="T1"/>
                    </a:cxn>
                    <a:cxn ang="0">
                      <a:pos x="T2" y="T3"/>
                    </a:cxn>
                    <a:cxn ang="0">
                      <a:pos x="T4" y="T5"/>
                    </a:cxn>
                  </a:cxnLst>
                  <a:rect l="0" t="0" r="r" b="b"/>
                  <a:pathLst>
                    <a:path w="4501" h="21546" fill="none" extrusionOk="0">
                      <a:moveTo>
                        <a:pt x="-1" y="420"/>
                      </a:moveTo>
                      <a:cubicBezTo>
                        <a:pt x="983" y="210"/>
                        <a:pt x="1980" y="69"/>
                        <a:pt x="2983" y="-1"/>
                      </a:cubicBezTo>
                    </a:path>
                    <a:path w="4501" h="21546" stroke="0" extrusionOk="0">
                      <a:moveTo>
                        <a:pt x="-1" y="420"/>
                      </a:moveTo>
                      <a:cubicBezTo>
                        <a:pt x="983" y="210"/>
                        <a:pt x="1980" y="69"/>
                        <a:pt x="2983" y="-1"/>
                      </a:cubicBezTo>
                      <a:lnTo>
                        <a:pt x="4501" y="21546"/>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03" name="Arc 1063"/>
                <p:cNvSpPr>
                  <a:spLocks/>
                </p:cNvSpPr>
                <p:nvPr/>
              </p:nvSpPr>
              <p:spPr bwMode="auto">
                <a:xfrm>
                  <a:off x="1933" y="1518"/>
                  <a:ext cx="592" cy="807"/>
                </a:xfrm>
                <a:custGeom>
                  <a:avLst/>
                  <a:gdLst>
                    <a:gd name="G0" fmla="+- 14722 0 0"/>
                    <a:gd name="G1" fmla="+- 20656 0 0"/>
                    <a:gd name="G2" fmla="+- 21600 0 0"/>
                    <a:gd name="T0" fmla="*/ 0 w 14722"/>
                    <a:gd name="T1" fmla="*/ 4851 h 20656"/>
                    <a:gd name="T2" fmla="*/ 8409 w 14722"/>
                    <a:gd name="T3" fmla="*/ 0 h 20656"/>
                    <a:gd name="T4" fmla="*/ 14722 w 14722"/>
                    <a:gd name="T5" fmla="*/ 20656 h 20656"/>
                  </a:gdLst>
                  <a:ahLst/>
                  <a:cxnLst>
                    <a:cxn ang="0">
                      <a:pos x="T0" y="T1"/>
                    </a:cxn>
                    <a:cxn ang="0">
                      <a:pos x="T2" y="T3"/>
                    </a:cxn>
                    <a:cxn ang="0">
                      <a:pos x="T4" y="T5"/>
                    </a:cxn>
                  </a:cxnLst>
                  <a:rect l="0" t="0" r="r" b="b"/>
                  <a:pathLst>
                    <a:path w="14722" h="20656" fill="none" extrusionOk="0">
                      <a:moveTo>
                        <a:pt x="-1" y="4850"/>
                      </a:moveTo>
                      <a:cubicBezTo>
                        <a:pt x="2398" y="2616"/>
                        <a:pt x="5273" y="957"/>
                        <a:pt x="8408" y="-1"/>
                      </a:cubicBezTo>
                    </a:path>
                    <a:path w="14722" h="20656" stroke="0" extrusionOk="0">
                      <a:moveTo>
                        <a:pt x="-1" y="4850"/>
                      </a:moveTo>
                      <a:cubicBezTo>
                        <a:pt x="2398" y="2616"/>
                        <a:pt x="5273" y="957"/>
                        <a:pt x="8408" y="-1"/>
                      </a:cubicBezTo>
                      <a:lnTo>
                        <a:pt x="14722" y="20656"/>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04" name="Arc 1064"/>
                <p:cNvSpPr>
                  <a:spLocks/>
                </p:cNvSpPr>
                <p:nvPr/>
              </p:nvSpPr>
              <p:spPr bwMode="auto">
                <a:xfrm>
                  <a:off x="1823" y="1761"/>
                  <a:ext cx="702" cy="564"/>
                </a:xfrm>
                <a:custGeom>
                  <a:avLst/>
                  <a:gdLst>
                    <a:gd name="G0" fmla="+- 17470 0 0"/>
                    <a:gd name="G1" fmla="+- 14445 0 0"/>
                    <a:gd name="G2" fmla="+- 21600 0 0"/>
                    <a:gd name="T0" fmla="*/ 0 w 17470"/>
                    <a:gd name="T1" fmla="*/ 1743 h 14445"/>
                    <a:gd name="T2" fmla="*/ 1411 w 17470"/>
                    <a:gd name="T3" fmla="*/ 0 h 14445"/>
                    <a:gd name="T4" fmla="*/ 17470 w 17470"/>
                    <a:gd name="T5" fmla="*/ 14445 h 14445"/>
                  </a:gdLst>
                  <a:ahLst/>
                  <a:cxnLst>
                    <a:cxn ang="0">
                      <a:pos x="T0" y="T1"/>
                    </a:cxn>
                    <a:cxn ang="0">
                      <a:pos x="T2" y="T3"/>
                    </a:cxn>
                    <a:cxn ang="0">
                      <a:pos x="T4" y="T5"/>
                    </a:cxn>
                  </a:cxnLst>
                  <a:rect l="0" t="0" r="r" b="b"/>
                  <a:pathLst>
                    <a:path w="17470" h="14445" fill="none" extrusionOk="0">
                      <a:moveTo>
                        <a:pt x="-1" y="1742"/>
                      </a:moveTo>
                      <a:cubicBezTo>
                        <a:pt x="439" y="1137"/>
                        <a:pt x="910" y="555"/>
                        <a:pt x="1410" y="-1"/>
                      </a:cubicBezTo>
                    </a:path>
                    <a:path w="17470" h="14445" stroke="0" extrusionOk="0">
                      <a:moveTo>
                        <a:pt x="-1" y="1742"/>
                      </a:moveTo>
                      <a:cubicBezTo>
                        <a:pt x="439" y="1137"/>
                        <a:pt x="910" y="555"/>
                        <a:pt x="1410" y="-1"/>
                      </a:cubicBezTo>
                      <a:lnTo>
                        <a:pt x="17470" y="14445"/>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05" name="Arc 1065"/>
                <p:cNvSpPr>
                  <a:spLocks/>
                </p:cNvSpPr>
                <p:nvPr/>
              </p:nvSpPr>
              <p:spPr bwMode="auto">
                <a:xfrm>
                  <a:off x="1657" y="1891"/>
                  <a:ext cx="868" cy="434"/>
                </a:xfrm>
                <a:custGeom>
                  <a:avLst/>
                  <a:gdLst>
                    <a:gd name="G0" fmla="+- 21600 0 0"/>
                    <a:gd name="G1" fmla="+- 11119 0 0"/>
                    <a:gd name="G2" fmla="+- 21600 0 0"/>
                    <a:gd name="T0" fmla="*/ 0 w 21600"/>
                    <a:gd name="T1" fmla="*/ 11119 h 11119"/>
                    <a:gd name="T2" fmla="*/ 3083 w 21600"/>
                    <a:gd name="T3" fmla="*/ 0 h 11119"/>
                    <a:gd name="T4" fmla="*/ 21600 w 21600"/>
                    <a:gd name="T5" fmla="*/ 11119 h 11119"/>
                  </a:gdLst>
                  <a:ahLst/>
                  <a:cxnLst>
                    <a:cxn ang="0">
                      <a:pos x="T0" y="T1"/>
                    </a:cxn>
                    <a:cxn ang="0">
                      <a:pos x="T2" y="T3"/>
                    </a:cxn>
                    <a:cxn ang="0">
                      <a:pos x="T4" y="T5"/>
                    </a:cxn>
                  </a:cxnLst>
                  <a:rect l="0" t="0" r="r" b="b"/>
                  <a:pathLst>
                    <a:path w="21600" h="11119" fill="none" extrusionOk="0">
                      <a:moveTo>
                        <a:pt x="0" y="11119"/>
                      </a:moveTo>
                      <a:cubicBezTo>
                        <a:pt x="0" y="7201"/>
                        <a:pt x="1065" y="3357"/>
                        <a:pt x="3082" y="-1"/>
                      </a:cubicBezTo>
                    </a:path>
                    <a:path w="21600" h="11119" stroke="0" extrusionOk="0">
                      <a:moveTo>
                        <a:pt x="0" y="11119"/>
                      </a:moveTo>
                      <a:cubicBezTo>
                        <a:pt x="0" y="7201"/>
                        <a:pt x="1065" y="3357"/>
                        <a:pt x="3082" y="-1"/>
                      </a:cubicBezTo>
                      <a:lnTo>
                        <a:pt x="21600" y="11119"/>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grpSp>
          <p:nvGrpSpPr>
            <p:cNvPr id="9" name="Group 1066"/>
            <p:cNvGrpSpPr>
              <a:grpSpLocks/>
            </p:cNvGrpSpPr>
            <p:nvPr/>
          </p:nvGrpSpPr>
          <p:grpSpPr bwMode="auto">
            <a:xfrm>
              <a:off x="1657" y="2332"/>
              <a:ext cx="1703" cy="842"/>
              <a:chOff x="1657" y="2332"/>
              <a:chExt cx="1703" cy="842"/>
            </a:xfrm>
          </p:grpSpPr>
          <p:grpSp>
            <p:nvGrpSpPr>
              <p:cNvPr id="10" name="Group 1067"/>
              <p:cNvGrpSpPr>
                <a:grpSpLocks/>
              </p:cNvGrpSpPr>
              <p:nvPr/>
            </p:nvGrpSpPr>
            <p:grpSpPr bwMode="auto">
              <a:xfrm>
                <a:off x="2492" y="2332"/>
                <a:ext cx="868" cy="842"/>
                <a:chOff x="2492" y="2332"/>
                <a:chExt cx="868" cy="842"/>
              </a:xfrm>
            </p:grpSpPr>
            <p:sp>
              <p:nvSpPr>
                <p:cNvPr id="62508" name="Arc 1068"/>
                <p:cNvSpPr>
                  <a:spLocks/>
                </p:cNvSpPr>
                <p:nvPr/>
              </p:nvSpPr>
              <p:spPr bwMode="auto">
                <a:xfrm>
                  <a:off x="2492" y="2332"/>
                  <a:ext cx="180" cy="842"/>
                </a:xfrm>
                <a:custGeom>
                  <a:avLst/>
                  <a:gdLst>
                    <a:gd name="G0" fmla="+- 0 0 0"/>
                    <a:gd name="G1" fmla="+- 0 0 0"/>
                    <a:gd name="G2" fmla="+- 21600 0 0"/>
                    <a:gd name="T0" fmla="*/ 4482 w 4482"/>
                    <a:gd name="T1" fmla="*/ 21129 h 21548"/>
                    <a:gd name="T2" fmla="*/ 1494 w 4482"/>
                    <a:gd name="T3" fmla="*/ 21548 h 21548"/>
                    <a:gd name="T4" fmla="*/ 0 w 4482"/>
                    <a:gd name="T5" fmla="*/ 0 h 21548"/>
                  </a:gdLst>
                  <a:ahLst/>
                  <a:cxnLst>
                    <a:cxn ang="0">
                      <a:pos x="T0" y="T1"/>
                    </a:cxn>
                    <a:cxn ang="0">
                      <a:pos x="T2" y="T3"/>
                    </a:cxn>
                    <a:cxn ang="0">
                      <a:pos x="T4" y="T5"/>
                    </a:cxn>
                  </a:cxnLst>
                  <a:rect l="0" t="0" r="r" b="b"/>
                  <a:pathLst>
                    <a:path w="4482" h="21548" fill="none" extrusionOk="0">
                      <a:moveTo>
                        <a:pt x="4482" y="21129"/>
                      </a:moveTo>
                      <a:cubicBezTo>
                        <a:pt x="3497" y="21338"/>
                        <a:pt x="2498" y="21478"/>
                        <a:pt x="1494" y="21548"/>
                      </a:cubicBezTo>
                    </a:path>
                    <a:path w="4482" h="21548" stroke="0" extrusionOk="0">
                      <a:moveTo>
                        <a:pt x="4482" y="21129"/>
                      </a:moveTo>
                      <a:cubicBezTo>
                        <a:pt x="3497" y="21338"/>
                        <a:pt x="2498" y="21478"/>
                        <a:pt x="1494" y="21548"/>
                      </a:cubicBezTo>
                      <a:lnTo>
                        <a:pt x="0"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09" name="Arc 1069"/>
                <p:cNvSpPr>
                  <a:spLocks/>
                </p:cNvSpPr>
                <p:nvPr/>
              </p:nvSpPr>
              <p:spPr bwMode="auto">
                <a:xfrm>
                  <a:off x="2492" y="2332"/>
                  <a:ext cx="592" cy="807"/>
                </a:xfrm>
                <a:custGeom>
                  <a:avLst/>
                  <a:gdLst>
                    <a:gd name="G0" fmla="+- 0 0 0"/>
                    <a:gd name="G1" fmla="+- 0 0 0"/>
                    <a:gd name="G2" fmla="+- 21600 0 0"/>
                    <a:gd name="T0" fmla="*/ 14721 w 14721"/>
                    <a:gd name="T1" fmla="*/ 15806 h 20661"/>
                    <a:gd name="T2" fmla="*/ 6298 w 14721"/>
                    <a:gd name="T3" fmla="*/ 20661 h 20661"/>
                    <a:gd name="T4" fmla="*/ 0 w 14721"/>
                    <a:gd name="T5" fmla="*/ 0 h 20661"/>
                  </a:gdLst>
                  <a:ahLst/>
                  <a:cxnLst>
                    <a:cxn ang="0">
                      <a:pos x="T0" y="T1"/>
                    </a:cxn>
                    <a:cxn ang="0">
                      <a:pos x="T2" y="T3"/>
                    </a:cxn>
                    <a:cxn ang="0">
                      <a:pos x="T4" y="T5"/>
                    </a:cxn>
                  </a:cxnLst>
                  <a:rect l="0" t="0" r="r" b="b"/>
                  <a:pathLst>
                    <a:path w="14721" h="20661" fill="none" extrusionOk="0">
                      <a:moveTo>
                        <a:pt x="14721" y="15806"/>
                      </a:moveTo>
                      <a:cubicBezTo>
                        <a:pt x="12319" y="18043"/>
                        <a:pt x="9438" y="19704"/>
                        <a:pt x="6298" y="20661"/>
                      </a:cubicBezTo>
                    </a:path>
                    <a:path w="14721" h="20661" stroke="0" extrusionOk="0">
                      <a:moveTo>
                        <a:pt x="14721" y="15806"/>
                      </a:moveTo>
                      <a:cubicBezTo>
                        <a:pt x="12319" y="18043"/>
                        <a:pt x="9438" y="19704"/>
                        <a:pt x="6298" y="20661"/>
                      </a:cubicBezTo>
                      <a:lnTo>
                        <a:pt x="0"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10" name="Arc 1070"/>
                <p:cNvSpPr>
                  <a:spLocks/>
                </p:cNvSpPr>
                <p:nvPr/>
              </p:nvSpPr>
              <p:spPr bwMode="auto">
                <a:xfrm>
                  <a:off x="2492" y="2332"/>
                  <a:ext cx="702" cy="564"/>
                </a:xfrm>
                <a:custGeom>
                  <a:avLst/>
                  <a:gdLst>
                    <a:gd name="G0" fmla="+- 0 0 0"/>
                    <a:gd name="G1" fmla="+- 0 0 0"/>
                    <a:gd name="G2" fmla="+- 21600 0 0"/>
                    <a:gd name="T0" fmla="*/ 17473 w 17473"/>
                    <a:gd name="T1" fmla="*/ 12697 h 14443"/>
                    <a:gd name="T2" fmla="*/ 16060 w 17473"/>
                    <a:gd name="T3" fmla="*/ 14443 h 14443"/>
                    <a:gd name="T4" fmla="*/ 0 w 17473"/>
                    <a:gd name="T5" fmla="*/ 0 h 14443"/>
                  </a:gdLst>
                  <a:ahLst/>
                  <a:cxnLst>
                    <a:cxn ang="0">
                      <a:pos x="T0" y="T1"/>
                    </a:cxn>
                    <a:cxn ang="0">
                      <a:pos x="T2" y="T3"/>
                    </a:cxn>
                    <a:cxn ang="0">
                      <a:pos x="T4" y="T5"/>
                    </a:cxn>
                  </a:cxnLst>
                  <a:rect l="0" t="0" r="r" b="b"/>
                  <a:pathLst>
                    <a:path w="17473" h="14443" fill="none" extrusionOk="0">
                      <a:moveTo>
                        <a:pt x="17473" y="12697"/>
                      </a:moveTo>
                      <a:cubicBezTo>
                        <a:pt x="17033" y="13303"/>
                        <a:pt x="16561" y="13886"/>
                        <a:pt x="16060" y="14443"/>
                      </a:cubicBezTo>
                    </a:path>
                    <a:path w="17473" h="14443" stroke="0" extrusionOk="0">
                      <a:moveTo>
                        <a:pt x="17473" y="12697"/>
                      </a:moveTo>
                      <a:cubicBezTo>
                        <a:pt x="17033" y="13303"/>
                        <a:pt x="16561" y="13886"/>
                        <a:pt x="16060" y="14443"/>
                      </a:cubicBezTo>
                      <a:lnTo>
                        <a:pt x="0"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11" name="Arc 1071"/>
                <p:cNvSpPr>
                  <a:spLocks/>
                </p:cNvSpPr>
                <p:nvPr/>
              </p:nvSpPr>
              <p:spPr bwMode="auto">
                <a:xfrm>
                  <a:off x="2492" y="2332"/>
                  <a:ext cx="868" cy="434"/>
                </a:xfrm>
                <a:custGeom>
                  <a:avLst/>
                  <a:gdLst>
                    <a:gd name="G0" fmla="+- 0 0 0"/>
                    <a:gd name="G1" fmla="+- 0 0 0"/>
                    <a:gd name="G2" fmla="+- 21600 0 0"/>
                    <a:gd name="T0" fmla="*/ 21600 w 21600"/>
                    <a:gd name="T1" fmla="*/ 0 h 11112"/>
                    <a:gd name="T2" fmla="*/ 18522 w 21600"/>
                    <a:gd name="T3" fmla="*/ 11112 h 11112"/>
                    <a:gd name="T4" fmla="*/ 0 w 21600"/>
                    <a:gd name="T5" fmla="*/ 0 h 11112"/>
                  </a:gdLst>
                  <a:ahLst/>
                  <a:cxnLst>
                    <a:cxn ang="0">
                      <a:pos x="T0" y="T1"/>
                    </a:cxn>
                    <a:cxn ang="0">
                      <a:pos x="T2" y="T3"/>
                    </a:cxn>
                    <a:cxn ang="0">
                      <a:pos x="T4" y="T5"/>
                    </a:cxn>
                  </a:cxnLst>
                  <a:rect l="0" t="0" r="r" b="b"/>
                  <a:pathLst>
                    <a:path w="21600" h="11112" fill="none" extrusionOk="0">
                      <a:moveTo>
                        <a:pt x="21600" y="0"/>
                      </a:moveTo>
                      <a:cubicBezTo>
                        <a:pt x="21600" y="3914"/>
                        <a:pt x="20536" y="7755"/>
                        <a:pt x="18522" y="11112"/>
                      </a:cubicBezTo>
                    </a:path>
                    <a:path w="21600" h="11112" stroke="0" extrusionOk="0">
                      <a:moveTo>
                        <a:pt x="21600" y="0"/>
                      </a:moveTo>
                      <a:cubicBezTo>
                        <a:pt x="21600" y="3914"/>
                        <a:pt x="20536" y="7755"/>
                        <a:pt x="18522" y="11112"/>
                      </a:cubicBezTo>
                      <a:lnTo>
                        <a:pt x="0"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1" name="Group 1072"/>
              <p:cNvGrpSpPr>
                <a:grpSpLocks/>
              </p:cNvGrpSpPr>
              <p:nvPr/>
            </p:nvGrpSpPr>
            <p:grpSpPr bwMode="auto">
              <a:xfrm>
                <a:off x="1657" y="2332"/>
                <a:ext cx="868" cy="842"/>
                <a:chOff x="1657" y="2332"/>
                <a:chExt cx="868" cy="842"/>
              </a:xfrm>
            </p:grpSpPr>
            <p:sp>
              <p:nvSpPr>
                <p:cNvPr id="62513" name="Arc 1073"/>
                <p:cNvSpPr>
                  <a:spLocks/>
                </p:cNvSpPr>
                <p:nvPr/>
              </p:nvSpPr>
              <p:spPr bwMode="auto">
                <a:xfrm>
                  <a:off x="2344" y="2332"/>
                  <a:ext cx="181" cy="842"/>
                </a:xfrm>
                <a:custGeom>
                  <a:avLst/>
                  <a:gdLst>
                    <a:gd name="G0" fmla="+- 4506 0 0"/>
                    <a:gd name="G1" fmla="+- 0 0 0"/>
                    <a:gd name="G2" fmla="+- 21600 0 0"/>
                    <a:gd name="T0" fmla="*/ 2987 w 4506"/>
                    <a:gd name="T1" fmla="*/ 21546 h 21546"/>
                    <a:gd name="T2" fmla="*/ 0 w 4506"/>
                    <a:gd name="T3" fmla="*/ 21124 h 21546"/>
                    <a:gd name="T4" fmla="*/ 4506 w 4506"/>
                    <a:gd name="T5" fmla="*/ 0 h 21546"/>
                  </a:gdLst>
                  <a:ahLst/>
                  <a:cxnLst>
                    <a:cxn ang="0">
                      <a:pos x="T0" y="T1"/>
                    </a:cxn>
                    <a:cxn ang="0">
                      <a:pos x="T2" y="T3"/>
                    </a:cxn>
                    <a:cxn ang="0">
                      <a:pos x="T4" y="T5"/>
                    </a:cxn>
                  </a:cxnLst>
                  <a:rect l="0" t="0" r="r" b="b"/>
                  <a:pathLst>
                    <a:path w="4506" h="21546" fill="none" extrusionOk="0">
                      <a:moveTo>
                        <a:pt x="2986" y="21546"/>
                      </a:moveTo>
                      <a:cubicBezTo>
                        <a:pt x="1982" y="21475"/>
                        <a:pt x="984" y="21334"/>
                        <a:pt x="-1" y="21124"/>
                      </a:cubicBezTo>
                    </a:path>
                    <a:path w="4506" h="21546" stroke="0" extrusionOk="0">
                      <a:moveTo>
                        <a:pt x="2986" y="21546"/>
                      </a:moveTo>
                      <a:cubicBezTo>
                        <a:pt x="1982" y="21475"/>
                        <a:pt x="984" y="21334"/>
                        <a:pt x="-1" y="21124"/>
                      </a:cubicBezTo>
                      <a:lnTo>
                        <a:pt x="4506"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14" name="Arc 1074"/>
                <p:cNvSpPr>
                  <a:spLocks/>
                </p:cNvSpPr>
                <p:nvPr/>
              </p:nvSpPr>
              <p:spPr bwMode="auto">
                <a:xfrm>
                  <a:off x="1933" y="2332"/>
                  <a:ext cx="592" cy="807"/>
                </a:xfrm>
                <a:custGeom>
                  <a:avLst/>
                  <a:gdLst>
                    <a:gd name="G0" fmla="+- 14734 0 0"/>
                    <a:gd name="G1" fmla="+- 0 0 0"/>
                    <a:gd name="G2" fmla="+- 21600 0 0"/>
                    <a:gd name="T0" fmla="*/ 8413 w 14734"/>
                    <a:gd name="T1" fmla="*/ 20654 h 20654"/>
                    <a:gd name="T2" fmla="*/ 0 w 14734"/>
                    <a:gd name="T3" fmla="*/ 15793 h 20654"/>
                    <a:gd name="T4" fmla="*/ 14734 w 14734"/>
                    <a:gd name="T5" fmla="*/ 0 h 20654"/>
                  </a:gdLst>
                  <a:ahLst/>
                  <a:cxnLst>
                    <a:cxn ang="0">
                      <a:pos x="T0" y="T1"/>
                    </a:cxn>
                    <a:cxn ang="0">
                      <a:pos x="T2" y="T3"/>
                    </a:cxn>
                    <a:cxn ang="0">
                      <a:pos x="T4" y="T5"/>
                    </a:cxn>
                  </a:cxnLst>
                  <a:rect l="0" t="0" r="r" b="b"/>
                  <a:pathLst>
                    <a:path w="14734" h="20654" fill="none" extrusionOk="0">
                      <a:moveTo>
                        <a:pt x="8412" y="20654"/>
                      </a:moveTo>
                      <a:cubicBezTo>
                        <a:pt x="5275" y="19694"/>
                        <a:pt x="2398" y="18032"/>
                        <a:pt x="-1" y="15793"/>
                      </a:cubicBezTo>
                    </a:path>
                    <a:path w="14734" h="20654" stroke="0" extrusionOk="0">
                      <a:moveTo>
                        <a:pt x="8412" y="20654"/>
                      </a:moveTo>
                      <a:cubicBezTo>
                        <a:pt x="5275" y="19694"/>
                        <a:pt x="2398" y="18032"/>
                        <a:pt x="-1" y="15793"/>
                      </a:cubicBezTo>
                      <a:lnTo>
                        <a:pt x="14734"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15" name="Arc 1075"/>
                <p:cNvSpPr>
                  <a:spLocks/>
                </p:cNvSpPr>
                <p:nvPr/>
              </p:nvSpPr>
              <p:spPr bwMode="auto">
                <a:xfrm>
                  <a:off x="1822" y="2332"/>
                  <a:ext cx="703" cy="564"/>
                </a:xfrm>
                <a:custGeom>
                  <a:avLst/>
                  <a:gdLst>
                    <a:gd name="G0" fmla="+- 17482 0 0"/>
                    <a:gd name="G1" fmla="+- 0 0 0"/>
                    <a:gd name="G2" fmla="+- 21600 0 0"/>
                    <a:gd name="T0" fmla="*/ 1411 w 17482"/>
                    <a:gd name="T1" fmla="*/ 14430 h 14430"/>
                    <a:gd name="T2" fmla="*/ 0 w 17482"/>
                    <a:gd name="T3" fmla="*/ 12685 h 14430"/>
                    <a:gd name="T4" fmla="*/ 17482 w 17482"/>
                    <a:gd name="T5" fmla="*/ 0 h 14430"/>
                  </a:gdLst>
                  <a:ahLst/>
                  <a:cxnLst>
                    <a:cxn ang="0">
                      <a:pos x="T0" y="T1"/>
                    </a:cxn>
                    <a:cxn ang="0">
                      <a:pos x="T2" y="T3"/>
                    </a:cxn>
                    <a:cxn ang="0">
                      <a:pos x="T4" y="T5"/>
                    </a:cxn>
                  </a:cxnLst>
                  <a:rect l="0" t="0" r="r" b="b"/>
                  <a:pathLst>
                    <a:path w="17482" h="14430" fill="none" extrusionOk="0">
                      <a:moveTo>
                        <a:pt x="1409" y="14430"/>
                      </a:moveTo>
                      <a:cubicBezTo>
                        <a:pt x="909" y="13873"/>
                        <a:pt x="439" y="13291"/>
                        <a:pt x="-1" y="12685"/>
                      </a:cubicBezTo>
                    </a:path>
                    <a:path w="17482" h="14430" stroke="0" extrusionOk="0">
                      <a:moveTo>
                        <a:pt x="1409" y="14430"/>
                      </a:moveTo>
                      <a:cubicBezTo>
                        <a:pt x="909" y="13873"/>
                        <a:pt x="439" y="13291"/>
                        <a:pt x="-1" y="12685"/>
                      </a:cubicBezTo>
                      <a:lnTo>
                        <a:pt x="17482"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16" name="Arc 1076"/>
                <p:cNvSpPr>
                  <a:spLocks/>
                </p:cNvSpPr>
                <p:nvPr/>
              </p:nvSpPr>
              <p:spPr bwMode="auto">
                <a:xfrm>
                  <a:off x="1657" y="2332"/>
                  <a:ext cx="868" cy="434"/>
                </a:xfrm>
                <a:custGeom>
                  <a:avLst/>
                  <a:gdLst>
                    <a:gd name="G0" fmla="+- 21600 0 0"/>
                    <a:gd name="G1" fmla="+- 0 0 0"/>
                    <a:gd name="G2" fmla="+- 21600 0 0"/>
                    <a:gd name="T0" fmla="*/ 3071 w 21600"/>
                    <a:gd name="T1" fmla="*/ 11101 h 11101"/>
                    <a:gd name="T2" fmla="*/ 0 w 21600"/>
                    <a:gd name="T3" fmla="*/ 0 h 11101"/>
                    <a:gd name="T4" fmla="*/ 21600 w 21600"/>
                    <a:gd name="T5" fmla="*/ 0 h 11101"/>
                  </a:gdLst>
                  <a:ahLst/>
                  <a:cxnLst>
                    <a:cxn ang="0">
                      <a:pos x="T0" y="T1"/>
                    </a:cxn>
                    <a:cxn ang="0">
                      <a:pos x="T2" y="T3"/>
                    </a:cxn>
                    <a:cxn ang="0">
                      <a:pos x="T4" y="T5"/>
                    </a:cxn>
                  </a:cxnLst>
                  <a:rect l="0" t="0" r="r" b="b"/>
                  <a:pathLst>
                    <a:path w="21600" h="11101" fill="none" extrusionOk="0">
                      <a:moveTo>
                        <a:pt x="3070" y="11101"/>
                      </a:moveTo>
                      <a:cubicBezTo>
                        <a:pt x="1061" y="7746"/>
                        <a:pt x="0" y="3910"/>
                        <a:pt x="0" y="0"/>
                      </a:cubicBezTo>
                    </a:path>
                    <a:path w="21600" h="11101" stroke="0" extrusionOk="0">
                      <a:moveTo>
                        <a:pt x="3070" y="11101"/>
                      </a:moveTo>
                      <a:cubicBezTo>
                        <a:pt x="1061" y="7746"/>
                        <a:pt x="0" y="3910"/>
                        <a:pt x="0" y="0"/>
                      </a:cubicBezTo>
                      <a:lnTo>
                        <a:pt x="21600" y="0"/>
                      </a:lnTo>
                      <a:close/>
                    </a:path>
                  </a:pathLst>
                </a:custGeom>
                <a:noFill/>
                <a:ln w="12700" cap="rnd">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grpSp>
      <p:sp>
        <p:nvSpPr>
          <p:cNvPr id="62517" name="Rectangle 1077"/>
          <p:cNvSpPr>
            <a:spLocks noChangeArrowheads="1"/>
          </p:cNvSpPr>
          <p:nvPr/>
        </p:nvSpPr>
        <p:spPr bwMode="auto">
          <a:xfrm>
            <a:off x="3302000" y="1655763"/>
            <a:ext cx="407988" cy="293687"/>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Helvetica" pitchFamily="34" charset="0"/>
                <a:ea typeface="+mn-ea"/>
                <a:cs typeface="+mn-cs"/>
              </a:rPr>
              <a:t>'A'</a:t>
            </a:r>
          </a:p>
        </p:txBody>
      </p:sp>
      <p:sp>
        <p:nvSpPr>
          <p:cNvPr id="62518" name="Rectangle 1078"/>
          <p:cNvSpPr>
            <a:spLocks noChangeArrowheads="1"/>
          </p:cNvSpPr>
          <p:nvPr/>
        </p:nvSpPr>
        <p:spPr bwMode="auto">
          <a:xfrm>
            <a:off x="3302000" y="5788025"/>
            <a:ext cx="407988" cy="293688"/>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Helvetica" pitchFamily="34" charset="0"/>
                <a:ea typeface="+mn-ea"/>
                <a:cs typeface="+mn-cs"/>
              </a:rPr>
              <a:t>'A'</a:t>
            </a:r>
          </a:p>
        </p:txBody>
      </p:sp>
      <p:sp>
        <p:nvSpPr>
          <p:cNvPr id="62519" name="Rectangle 1079"/>
          <p:cNvSpPr>
            <a:spLocks noChangeArrowheads="1"/>
          </p:cNvSpPr>
          <p:nvPr/>
        </p:nvSpPr>
        <p:spPr bwMode="auto">
          <a:xfrm>
            <a:off x="6345238" y="5535613"/>
            <a:ext cx="1368425" cy="29210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Helvetica" pitchFamily="34" charset="0"/>
                <a:ea typeface="+mn-ea"/>
                <a:cs typeface="+mn-cs"/>
              </a:rPr>
              <a:t>Section 'A'-'A'</a:t>
            </a:r>
          </a:p>
        </p:txBody>
      </p:sp>
      <p:sp>
        <p:nvSpPr>
          <p:cNvPr id="62520" name="Line 1080"/>
          <p:cNvSpPr>
            <a:spLocks noChangeShapeType="1"/>
          </p:cNvSpPr>
          <p:nvPr/>
        </p:nvSpPr>
        <p:spPr bwMode="auto">
          <a:xfrm>
            <a:off x="4540250" y="1444625"/>
            <a:ext cx="17780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21" name="Rectangle 1081"/>
          <p:cNvSpPr>
            <a:spLocks noChangeArrowheads="1"/>
          </p:cNvSpPr>
          <p:nvPr/>
        </p:nvSpPr>
        <p:spPr bwMode="auto">
          <a:xfrm>
            <a:off x="4722813" y="1123950"/>
            <a:ext cx="750887" cy="484188"/>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3 Holes</a:t>
            </a:r>
          </a:p>
          <a:p>
            <a:pPr algn="l" defTabSz="912813" rtl="0" eaLnBrk="0" fontAlgn="base" hangingPunct="0">
              <a:lnSpc>
                <a:spcPct val="90000"/>
              </a:lnSpc>
              <a:spcBef>
                <a:spcPct val="0"/>
              </a:spcBef>
              <a:spcAft>
                <a:spcPct val="0"/>
              </a:spcAft>
            </a:pPr>
            <a:endParaRPr lang="en-US" sz="1400" b="1" kern="1200">
              <a:solidFill>
                <a:srgbClr val="000000"/>
              </a:solidFill>
              <a:latin typeface="Times" pitchFamily="18" charset="0"/>
              <a:ea typeface="+mn-ea"/>
              <a:cs typeface="+mn-cs"/>
            </a:endParaRPr>
          </a:p>
        </p:txBody>
      </p:sp>
      <p:sp>
        <p:nvSpPr>
          <p:cNvPr id="62522" name="Rectangle 1082"/>
          <p:cNvSpPr>
            <a:spLocks noChangeArrowheads="1"/>
          </p:cNvSpPr>
          <p:nvPr/>
        </p:nvSpPr>
        <p:spPr bwMode="auto">
          <a:xfrm>
            <a:off x="4722813" y="1325563"/>
            <a:ext cx="371475" cy="293687"/>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Symbol" pitchFamily="18" charset="2"/>
                <a:ea typeface="+mn-ea"/>
                <a:cs typeface="+mn-cs"/>
              </a:rPr>
              <a:t></a:t>
            </a:r>
          </a:p>
        </p:txBody>
      </p:sp>
      <p:sp>
        <p:nvSpPr>
          <p:cNvPr id="62523" name="Rectangle 1083"/>
          <p:cNvSpPr>
            <a:spLocks noChangeArrowheads="1"/>
          </p:cNvSpPr>
          <p:nvPr/>
        </p:nvSpPr>
        <p:spPr bwMode="auto">
          <a:xfrm>
            <a:off x="4859338" y="1325563"/>
            <a:ext cx="1095375" cy="47307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12.7 THRU </a:t>
            </a:r>
          </a:p>
          <a:p>
            <a:pPr algn="l" defTabSz="912813" rtl="0" eaLnBrk="0" fontAlgn="base" hangingPunct="0">
              <a:lnSpc>
                <a:spcPct val="90000"/>
              </a:lnSpc>
              <a:spcBef>
                <a:spcPct val="0"/>
              </a:spcBef>
              <a:spcAft>
                <a:spcPct val="0"/>
              </a:spcAft>
            </a:pPr>
            <a:endParaRPr lang="en-US" sz="1400" b="1" kern="1200">
              <a:solidFill>
                <a:srgbClr val="000000"/>
              </a:solidFill>
              <a:latin typeface="Times" pitchFamily="18" charset="0"/>
              <a:ea typeface="+mn-ea"/>
              <a:cs typeface="+mn-cs"/>
            </a:endParaRPr>
          </a:p>
        </p:txBody>
      </p:sp>
      <p:sp>
        <p:nvSpPr>
          <p:cNvPr id="62524" name="Rectangle 1084"/>
          <p:cNvSpPr>
            <a:spLocks noChangeArrowheads="1"/>
          </p:cNvSpPr>
          <p:nvPr/>
        </p:nvSpPr>
        <p:spPr bwMode="auto">
          <a:xfrm>
            <a:off x="4722813" y="1528763"/>
            <a:ext cx="1020762" cy="293687"/>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EQ SP on  </a:t>
            </a:r>
          </a:p>
        </p:txBody>
      </p:sp>
      <p:sp>
        <p:nvSpPr>
          <p:cNvPr id="62525" name="Rectangle 1085"/>
          <p:cNvSpPr>
            <a:spLocks noChangeArrowheads="1"/>
          </p:cNvSpPr>
          <p:nvPr/>
        </p:nvSpPr>
        <p:spPr bwMode="auto">
          <a:xfrm>
            <a:off x="5549900" y="1528763"/>
            <a:ext cx="282575" cy="293687"/>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Symbol" pitchFamily="18" charset="2"/>
                <a:ea typeface="+mn-ea"/>
                <a:cs typeface="+mn-cs"/>
              </a:rPr>
              <a:t></a:t>
            </a:r>
          </a:p>
        </p:txBody>
      </p:sp>
      <p:sp>
        <p:nvSpPr>
          <p:cNvPr id="62526" name="Rectangle 1086"/>
          <p:cNvSpPr>
            <a:spLocks noChangeArrowheads="1"/>
          </p:cNvSpPr>
          <p:nvPr/>
        </p:nvSpPr>
        <p:spPr bwMode="auto">
          <a:xfrm>
            <a:off x="5643563" y="1528763"/>
            <a:ext cx="739775" cy="48577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400" b="1" kern="1200">
                <a:solidFill>
                  <a:srgbClr val="000000"/>
                </a:solidFill>
                <a:latin typeface="Times" pitchFamily="18" charset="0"/>
                <a:ea typeface="+mn-ea"/>
                <a:cs typeface="+mn-cs"/>
              </a:rPr>
              <a:t>120 PD</a:t>
            </a:r>
          </a:p>
          <a:p>
            <a:pPr algn="l" defTabSz="912813" rtl="0" eaLnBrk="0" fontAlgn="base" hangingPunct="0">
              <a:lnSpc>
                <a:spcPct val="90000"/>
              </a:lnSpc>
              <a:spcBef>
                <a:spcPct val="0"/>
              </a:spcBef>
              <a:spcAft>
                <a:spcPct val="0"/>
              </a:spcAft>
            </a:pPr>
            <a:endParaRPr lang="en-US" sz="1400" b="1" kern="1200">
              <a:solidFill>
                <a:srgbClr val="000000"/>
              </a:solidFill>
              <a:latin typeface="Times" pitchFamily="18" charset="0"/>
              <a:ea typeface="+mn-ea"/>
              <a:cs typeface="+mn-cs"/>
            </a:endParaRPr>
          </a:p>
        </p:txBody>
      </p:sp>
      <p:grpSp>
        <p:nvGrpSpPr>
          <p:cNvPr id="12" name="Group 1087"/>
          <p:cNvGrpSpPr>
            <a:grpSpLocks/>
          </p:cNvGrpSpPr>
          <p:nvPr/>
        </p:nvGrpSpPr>
        <p:grpSpPr bwMode="auto">
          <a:xfrm>
            <a:off x="6492875" y="3671888"/>
            <a:ext cx="1052513" cy="0"/>
            <a:chOff x="4096" y="2317"/>
            <a:chExt cx="664" cy="0"/>
          </a:xfrm>
        </p:grpSpPr>
        <p:sp>
          <p:nvSpPr>
            <p:cNvPr id="62528" name="Line 1088"/>
            <p:cNvSpPr>
              <a:spLocks noChangeShapeType="1"/>
            </p:cNvSpPr>
            <p:nvPr/>
          </p:nvSpPr>
          <p:spPr bwMode="auto">
            <a:xfrm>
              <a:off x="4096" y="2317"/>
              <a:ext cx="368"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29" name="Line 1089"/>
            <p:cNvSpPr>
              <a:spLocks noChangeShapeType="1"/>
            </p:cNvSpPr>
            <p:nvPr/>
          </p:nvSpPr>
          <p:spPr bwMode="auto">
            <a:xfrm>
              <a:off x="4552" y="2317"/>
              <a:ext cx="56"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30" name="Line 1090"/>
            <p:cNvSpPr>
              <a:spLocks noChangeShapeType="1"/>
            </p:cNvSpPr>
            <p:nvPr/>
          </p:nvSpPr>
          <p:spPr bwMode="auto">
            <a:xfrm>
              <a:off x="4712" y="2317"/>
              <a:ext cx="48"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3" name="Group 1091"/>
          <p:cNvGrpSpPr>
            <a:grpSpLocks/>
          </p:cNvGrpSpPr>
          <p:nvPr/>
        </p:nvGrpSpPr>
        <p:grpSpPr bwMode="auto">
          <a:xfrm>
            <a:off x="4076700" y="1457325"/>
            <a:ext cx="457200" cy="768350"/>
            <a:chOff x="2572" y="920"/>
            <a:chExt cx="288" cy="485"/>
          </a:xfrm>
        </p:grpSpPr>
        <p:sp>
          <p:nvSpPr>
            <p:cNvPr id="62532" name="Freeform 1092"/>
            <p:cNvSpPr>
              <a:spLocks/>
            </p:cNvSpPr>
            <p:nvPr/>
          </p:nvSpPr>
          <p:spPr bwMode="auto">
            <a:xfrm>
              <a:off x="2572" y="1292"/>
              <a:ext cx="81" cy="113"/>
            </a:xfrm>
            <a:custGeom>
              <a:avLst/>
              <a:gdLst/>
              <a:ahLst/>
              <a:cxnLst>
                <a:cxn ang="0">
                  <a:pos x="0" y="112"/>
                </a:cxn>
                <a:cxn ang="0">
                  <a:pos x="0" y="112"/>
                </a:cxn>
                <a:cxn ang="0">
                  <a:pos x="32" y="0"/>
                </a:cxn>
                <a:cxn ang="0">
                  <a:pos x="56" y="16"/>
                </a:cxn>
                <a:cxn ang="0">
                  <a:pos x="80" y="32"/>
                </a:cxn>
                <a:cxn ang="0">
                  <a:pos x="0" y="112"/>
                </a:cxn>
              </a:cxnLst>
              <a:rect l="0" t="0" r="r" b="b"/>
              <a:pathLst>
                <a:path w="81" h="113">
                  <a:moveTo>
                    <a:pt x="0" y="112"/>
                  </a:moveTo>
                  <a:lnTo>
                    <a:pt x="0" y="112"/>
                  </a:lnTo>
                  <a:lnTo>
                    <a:pt x="32" y="0"/>
                  </a:lnTo>
                  <a:lnTo>
                    <a:pt x="56" y="16"/>
                  </a:lnTo>
                  <a:lnTo>
                    <a:pt x="80" y="32"/>
                  </a:lnTo>
                  <a:lnTo>
                    <a:pt x="0" y="112"/>
                  </a:lnTo>
                </a:path>
              </a:pathLst>
            </a:custGeom>
            <a:solidFill>
              <a:schemeClr val="tx1"/>
            </a:solidFill>
            <a:ln w="12700" cap="rnd" cmpd="sng">
              <a:solidFill>
                <a:srgbClr val="000000"/>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33" name="Line 1093"/>
            <p:cNvSpPr>
              <a:spLocks noChangeShapeType="1"/>
            </p:cNvSpPr>
            <p:nvPr/>
          </p:nvSpPr>
          <p:spPr bwMode="auto">
            <a:xfrm flipH="1">
              <a:off x="2620" y="920"/>
              <a:ext cx="240" cy="384"/>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4" name="Group 1094"/>
          <p:cNvGrpSpPr>
            <a:grpSpLocks/>
          </p:cNvGrpSpPr>
          <p:nvPr/>
        </p:nvGrpSpPr>
        <p:grpSpPr bwMode="auto">
          <a:xfrm>
            <a:off x="3646488" y="1730375"/>
            <a:ext cx="317500" cy="103188"/>
            <a:chOff x="2300" y="1092"/>
            <a:chExt cx="200" cy="65"/>
          </a:xfrm>
        </p:grpSpPr>
        <p:sp>
          <p:nvSpPr>
            <p:cNvPr id="62535" name="Freeform 1095"/>
            <p:cNvSpPr>
              <a:spLocks/>
            </p:cNvSpPr>
            <p:nvPr/>
          </p:nvSpPr>
          <p:spPr bwMode="auto">
            <a:xfrm>
              <a:off x="2300" y="1092"/>
              <a:ext cx="129" cy="65"/>
            </a:xfrm>
            <a:custGeom>
              <a:avLst/>
              <a:gdLst/>
              <a:ahLst/>
              <a:cxnLst>
                <a:cxn ang="0">
                  <a:pos x="0" y="32"/>
                </a:cxn>
                <a:cxn ang="0">
                  <a:pos x="0" y="32"/>
                </a:cxn>
                <a:cxn ang="0">
                  <a:pos x="128" y="0"/>
                </a:cxn>
                <a:cxn ang="0">
                  <a:pos x="128" y="32"/>
                </a:cxn>
                <a:cxn ang="0">
                  <a:pos x="128" y="64"/>
                </a:cxn>
                <a:cxn ang="0">
                  <a:pos x="0" y="32"/>
                </a:cxn>
              </a:cxnLst>
              <a:rect l="0" t="0" r="r" b="b"/>
              <a:pathLst>
                <a:path w="129" h="65">
                  <a:moveTo>
                    <a:pt x="0" y="32"/>
                  </a:moveTo>
                  <a:lnTo>
                    <a:pt x="0" y="32"/>
                  </a:lnTo>
                  <a:lnTo>
                    <a:pt x="128" y="0"/>
                  </a:lnTo>
                  <a:lnTo>
                    <a:pt x="128" y="32"/>
                  </a:lnTo>
                  <a:lnTo>
                    <a:pt x="128" y="64"/>
                  </a:lnTo>
                  <a:lnTo>
                    <a:pt x="0" y="32"/>
                  </a:lnTo>
                </a:path>
              </a:pathLst>
            </a:custGeom>
            <a:solidFill>
              <a:schemeClr val="tx1"/>
            </a:solidFill>
            <a:ln w="12700" cap="rnd" cmpd="sng">
              <a:solidFill>
                <a:srgbClr val="000000"/>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36" name="Line 1096"/>
            <p:cNvSpPr>
              <a:spLocks noChangeShapeType="1"/>
            </p:cNvSpPr>
            <p:nvPr/>
          </p:nvSpPr>
          <p:spPr bwMode="auto">
            <a:xfrm flipH="1">
              <a:off x="2420" y="1124"/>
              <a:ext cx="80"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5" name="Group 1097"/>
          <p:cNvGrpSpPr>
            <a:grpSpLocks/>
          </p:cNvGrpSpPr>
          <p:nvPr/>
        </p:nvGrpSpPr>
        <p:grpSpPr bwMode="auto">
          <a:xfrm>
            <a:off x="3633788" y="5849938"/>
            <a:ext cx="330200" cy="103187"/>
            <a:chOff x="2292" y="3692"/>
            <a:chExt cx="208" cy="65"/>
          </a:xfrm>
        </p:grpSpPr>
        <p:sp>
          <p:nvSpPr>
            <p:cNvPr id="62538" name="Freeform 1098"/>
            <p:cNvSpPr>
              <a:spLocks/>
            </p:cNvSpPr>
            <p:nvPr/>
          </p:nvSpPr>
          <p:spPr bwMode="auto">
            <a:xfrm>
              <a:off x="2292" y="3692"/>
              <a:ext cx="129" cy="65"/>
            </a:xfrm>
            <a:custGeom>
              <a:avLst/>
              <a:gdLst/>
              <a:ahLst/>
              <a:cxnLst>
                <a:cxn ang="0">
                  <a:pos x="0" y="32"/>
                </a:cxn>
                <a:cxn ang="0">
                  <a:pos x="0" y="32"/>
                </a:cxn>
                <a:cxn ang="0">
                  <a:pos x="128" y="0"/>
                </a:cxn>
                <a:cxn ang="0">
                  <a:pos x="128" y="32"/>
                </a:cxn>
                <a:cxn ang="0">
                  <a:pos x="128" y="64"/>
                </a:cxn>
                <a:cxn ang="0">
                  <a:pos x="0" y="32"/>
                </a:cxn>
              </a:cxnLst>
              <a:rect l="0" t="0" r="r" b="b"/>
              <a:pathLst>
                <a:path w="129" h="65">
                  <a:moveTo>
                    <a:pt x="0" y="32"/>
                  </a:moveTo>
                  <a:lnTo>
                    <a:pt x="0" y="32"/>
                  </a:lnTo>
                  <a:lnTo>
                    <a:pt x="128" y="0"/>
                  </a:lnTo>
                  <a:lnTo>
                    <a:pt x="128" y="32"/>
                  </a:lnTo>
                  <a:lnTo>
                    <a:pt x="128" y="64"/>
                  </a:lnTo>
                  <a:lnTo>
                    <a:pt x="0" y="32"/>
                  </a:lnTo>
                </a:path>
              </a:pathLst>
            </a:custGeom>
            <a:solidFill>
              <a:schemeClr val="tx1"/>
            </a:solidFill>
            <a:ln w="25400" cap="rnd" cmpd="sng">
              <a:solidFill>
                <a:srgbClr val="000000"/>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39" name="Line 1099"/>
            <p:cNvSpPr>
              <a:spLocks noChangeShapeType="1"/>
            </p:cNvSpPr>
            <p:nvPr/>
          </p:nvSpPr>
          <p:spPr bwMode="auto">
            <a:xfrm flipH="1">
              <a:off x="2404" y="3716"/>
              <a:ext cx="96"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62540" name="Oval 1100"/>
          <p:cNvSpPr>
            <a:spLocks noChangeArrowheads="1"/>
          </p:cNvSpPr>
          <p:nvPr/>
        </p:nvSpPr>
        <p:spPr bwMode="auto">
          <a:xfrm>
            <a:off x="2670175" y="4265613"/>
            <a:ext cx="354013" cy="342900"/>
          </a:xfrm>
          <a:prstGeom prst="ellips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1" name="Rectangle 1101"/>
          <p:cNvSpPr>
            <a:spLocks noChangeArrowheads="1"/>
          </p:cNvSpPr>
          <p:nvPr/>
        </p:nvSpPr>
        <p:spPr bwMode="auto">
          <a:xfrm>
            <a:off x="6880225" y="2262188"/>
            <a:ext cx="177800" cy="469900"/>
          </a:xfrm>
          <a:prstGeom prst="rect">
            <a:avLst/>
          </a:prstGeom>
          <a:solidFill>
            <a:srgbClr val="FFFFFF"/>
          </a:solidFill>
          <a:ln w="1270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2" name="Rectangle 1102"/>
          <p:cNvSpPr>
            <a:spLocks noChangeArrowheads="1"/>
          </p:cNvSpPr>
          <p:nvPr/>
        </p:nvSpPr>
        <p:spPr bwMode="auto">
          <a:xfrm>
            <a:off x="6880225" y="2262188"/>
            <a:ext cx="177800" cy="469900"/>
          </a:xfrm>
          <a:prstGeom prst="rect">
            <a:avLst/>
          </a:prstGeom>
          <a:noFill/>
          <a:ln w="25400">
            <a:solidFill>
              <a:srgbClr val="000000"/>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3" name="Line 1103"/>
          <p:cNvSpPr>
            <a:spLocks noChangeShapeType="1"/>
          </p:cNvSpPr>
          <p:nvPr/>
        </p:nvSpPr>
        <p:spPr bwMode="auto">
          <a:xfrm>
            <a:off x="6353175" y="2484438"/>
            <a:ext cx="1128713"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4" name="Line 1104"/>
          <p:cNvSpPr>
            <a:spLocks noChangeShapeType="1"/>
          </p:cNvSpPr>
          <p:nvPr/>
        </p:nvSpPr>
        <p:spPr bwMode="auto">
          <a:xfrm>
            <a:off x="6416675" y="4424363"/>
            <a:ext cx="1090613"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16" name="Group 1105"/>
          <p:cNvGrpSpPr>
            <a:grpSpLocks/>
          </p:cNvGrpSpPr>
          <p:nvPr/>
        </p:nvGrpSpPr>
        <p:grpSpPr bwMode="auto">
          <a:xfrm>
            <a:off x="6905625" y="4265613"/>
            <a:ext cx="152400" cy="0"/>
            <a:chOff x="4356" y="2692"/>
            <a:chExt cx="96" cy="0"/>
          </a:xfrm>
        </p:grpSpPr>
        <p:sp>
          <p:nvSpPr>
            <p:cNvPr id="62546" name="Line 1106"/>
            <p:cNvSpPr>
              <a:spLocks noChangeShapeType="1"/>
            </p:cNvSpPr>
            <p:nvPr/>
          </p:nvSpPr>
          <p:spPr bwMode="auto">
            <a:xfrm>
              <a:off x="4356" y="2692"/>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7" name="Line 1107"/>
            <p:cNvSpPr>
              <a:spLocks noChangeShapeType="1"/>
            </p:cNvSpPr>
            <p:nvPr/>
          </p:nvSpPr>
          <p:spPr bwMode="auto">
            <a:xfrm>
              <a:off x="4404" y="2692"/>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48" name="Line 1108"/>
            <p:cNvSpPr>
              <a:spLocks noChangeShapeType="1"/>
            </p:cNvSpPr>
            <p:nvPr/>
          </p:nvSpPr>
          <p:spPr bwMode="auto">
            <a:xfrm>
              <a:off x="4444" y="2692"/>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17" name="Group 1109"/>
          <p:cNvGrpSpPr>
            <a:grpSpLocks/>
          </p:cNvGrpSpPr>
          <p:nvPr/>
        </p:nvGrpSpPr>
        <p:grpSpPr bwMode="auto">
          <a:xfrm>
            <a:off x="6918325" y="4608513"/>
            <a:ext cx="152400" cy="0"/>
            <a:chOff x="4364" y="2908"/>
            <a:chExt cx="96" cy="0"/>
          </a:xfrm>
        </p:grpSpPr>
        <p:sp>
          <p:nvSpPr>
            <p:cNvPr id="62550" name="Line 1110"/>
            <p:cNvSpPr>
              <a:spLocks noChangeShapeType="1"/>
            </p:cNvSpPr>
            <p:nvPr/>
          </p:nvSpPr>
          <p:spPr bwMode="auto">
            <a:xfrm>
              <a:off x="4364" y="2908"/>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1" name="Line 1111"/>
            <p:cNvSpPr>
              <a:spLocks noChangeShapeType="1"/>
            </p:cNvSpPr>
            <p:nvPr/>
          </p:nvSpPr>
          <p:spPr bwMode="auto">
            <a:xfrm>
              <a:off x="4412" y="2908"/>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2" name="Line 1112"/>
            <p:cNvSpPr>
              <a:spLocks noChangeShapeType="1"/>
            </p:cNvSpPr>
            <p:nvPr/>
          </p:nvSpPr>
          <p:spPr bwMode="auto">
            <a:xfrm>
              <a:off x="4452" y="2908"/>
              <a:ext cx="8" cy="0"/>
            </a:xfrm>
            <a:prstGeom prst="line">
              <a:avLst/>
            </a:prstGeom>
            <a:noFill/>
            <a:ln w="254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62553" name="Line 1113"/>
          <p:cNvSpPr>
            <a:spLocks noChangeShapeType="1"/>
          </p:cNvSpPr>
          <p:nvPr/>
        </p:nvSpPr>
        <p:spPr bwMode="auto">
          <a:xfrm>
            <a:off x="3292475" y="3700463"/>
            <a:ext cx="2413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4" name="Line 1114"/>
          <p:cNvSpPr>
            <a:spLocks noChangeShapeType="1"/>
          </p:cNvSpPr>
          <p:nvPr/>
        </p:nvSpPr>
        <p:spPr bwMode="auto">
          <a:xfrm>
            <a:off x="1687513" y="3700463"/>
            <a:ext cx="143986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5" name="Line 1115"/>
          <p:cNvSpPr>
            <a:spLocks noChangeShapeType="1"/>
          </p:cNvSpPr>
          <p:nvPr/>
        </p:nvSpPr>
        <p:spPr bwMode="auto">
          <a:xfrm>
            <a:off x="3716338" y="3700463"/>
            <a:ext cx="57785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6" name="Line 1116"/>
          <p:cNvSpPr>
            <a:spLocks noChangeShapeType="1"/>
          </p:cNvSpPr>
          <p:nvPr/>
        </p:nvSpPr>
        <p:spPr bwMode="auto">
          <a:xfrm>
            <a:off x="4459288" y="3700463"/>
            <a:ext cx="2413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62557" name="Line 1117"/>
          <p:cNvSpPr>
            <a:spLocks noChangeShapeType="1"/>
          </p:cNvSpPr>
          <p:nvPr/>
        </p:nvSpPr>
        <p:spPr bwMode="auto">
          <a:xfrm>
            <a:off x="4848225" y="3700463"/>
            <a:ext cx="11049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418396719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753" y="0"/>
            <a:ext cx="5474247" cy="691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bwMode="auto">
          <a:xfrm>
            <a:off x="457200" y="381000"/>
            <a:ext cx="2601912" cy="2405704"/>
          </a:xfrm>
          <a:noFill/>
          <a:ln w="12700">
            <a:miter lim="800000"/>
            <a:headEnd/>
            <a:tailEnd/>
          </a:ln>
        </p:spPr>
        <p:txBody>
          <a:bodyPr vert="horz" wrap="square" lIns="63398" tIns="25359" rIns="63398" bIns="25359" numCol="1" anchor="t" anchorCtr="0" compatLnSpc="1">
            <a:prstTxWarp prst="textNoShape">
              <a:avLst/>
            </a:prstTxWarp>
            <a:spAutoFit/>
          </a:bodyPr>
          <a:lstStyle/>
          <a:p>
            <a:pPr algn="l">
              <a:lnSpc>
                <a:spcPct val="85000"/>
              </a:lnSpc>
            </a:pPr>
            <a:r>
              <a:rPr lang="en-US" dirty="0" smtClean="0">
                <a:solidFill>
                  <a:schemeClr val="tx2"/>
                </a:solidFill>
              </a:rPr>
              <a:t>Standard Tap and Clearance Drill Sizes - Metric</a:t>
            </a:r>
            <a:endParaRPr lang="en-US" sz="2000" i="1" dirty="0">
              <a:solidFill>
                <a:schemeClr val="tx2"/>
              </a:solidFill>
            </a:endParaRPr>
          </a:p>
        </p:txBody>
      </p:sp>
    </p:spTree>
    <p:extLst>
      <p:ext uri="{BB962C8B-B14F-4D97-AF65-F5344CB8AC3E}">
        <p14:creationId xmlns:p14="http://schemas.microsoft.com/office/powerpoint/2010/main" val="3124609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674688" y="374650"/>
            <a:ext cx="7237412" cy="776288"/>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dirty="0">
                <a:solidFill>
                  <a:schemeClr val="tx2"/>
                </a:solidFill>
              </a:rPr>
              <a:t>Tolerances</a:t>
            </a:r>
            <a:br>
              <a:rPr lang="en-US" dirty="0">
                <a:solidFill>
                  <a:schemeClr val="tx2"/>
                </a:solidFill>
              </a:rPr>
            </a:br>
            <a:r>
              <a:rPr lang="en-US" sz="2000" i="1" dirty="0">
                <a:solidFill>
                  <a:schemeClr val="tx2"/>
                </a:solidFill>
              </a:rPr>
              <a:t>important to interchangeability and provision for replacement parts </a:t>
            </a:r>
          </a:p>
        </p:txBody>
      </p:sp>
      <p:sp>
        <p:nvSpPr>
          <p:cNvPr id="161795" name="Rectangle 3"/>
          <p:cNvSpPr>
            <a:spLocks noGrp="1" noChangeArrowheads="1"/>
          </p:cNvSpPr>
          <p:nvPr>
            <p:ph type="body" idx="1"/>
          </p:nvPr>
        </p:nvSpPr>
        <p:spPr bwMode="auto">
          <a:xfrm>
            <a:off x="539750" y="1285875"/>
            <a:ext cx="8153400" cy="5448300"/>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8000"/>
              </a:lnSpc>
              <a:spcBef>
                <a:spcPct val="0"/>
              </a:spcBef>
              <a:buFontTx/>
              <a:buNone/>
              <a:tabLst>
                <a:tab pos="1587500" algn="l"/>
                <a:tab pos="3200400" algn="l"/>
                <a:tab pos="4572000" algn="l"/>
                <a:tab pos="5715000" algn="l"/>
              </a:tabLst>
            </a:pPr>
            <a:r>
              <a:rPr lang="en-US" sz="1800">
                <a:latin typeface="Times" pitchFamily="18" charset="0"/>
              </a:rPr>
              <a:t>It is impossible to make parts to an exact size.  The tolerance, or accuracy required,  will depend on the function of the part and the particular feature being dimensioned.  Therefore, the range of permissible size, or tolerance, must be specified for all dimensions on a drawing, by the designer/draftsperson. </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u="sng">
                <a:latin typeface="Times" pitchFamily="18" charset="0"/>
              </a:rPr>
              <a:t>Nominal Size:</a:t>
            </a:r>
            <a:r>
              <a:rPr lang="en-US" sz="1800">
                <a:latin typeface="Times" pitchFamily="18" charset="0"/>
              </a:rPr>
              <a:t> is the size used for general identification, not the exact size.</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u="sng">
                <a:latin typeface="Times" pitchFamily="18" charset="0"/>
              </a:rPr>
              <a:t>Actual Size:</a:t>
            </a:r>
            <a:r>
              <a:rPr lang="en-US" sz="1800">
                <a:latin typeface="Times" pitchFamily="18" charset="0"/>
              </a:rPr>
              <a:t> is the measured dimension. A shaft of nominal diameter 10 mm may be measured to be an actual size of 9.975 mm.</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u="sng">
                <a:latin typeface="Times" pitchFamily="18" charset="0"/>
              </a:rPr>
              <a:t>General Tolerances:</a:t>
            </a:r>
            <a:r>
              <a:rPr lang="en-US" sz="1800">
                <a:latin typeface="Times" pitchFamily="18" charset="0"/>
              </a:rPr>
              <a:t> </a:t>
            </a:r>
          </a:p>
          <a:p>
            <a:pPr marL="0" indent="0">
              <a:lnSpc>
                <a:spcPct val="88000"/>
              </a:lnSpc>
              <a:spcBef>
                <a:spcPct val="0"/>
              </a:spcBef>
              <a:buFontTx/>
              <a:buNone/>
              <a:tabLst>
                <a:tab pos="1587500" algn="l"/>
                <a:tab pos="3200400" algn="l"/>
                <a:tab pos="4572000" algn="l"/>
                <a:tab pos="5715000" algn="l"/>
              </a:tabLst>
            </a:pPr>
            <a:r>
              <a:rPr lang="en-US" sz="1800" i="1">
                <a:latin typeface="Times" pitchFamily="18" charset="0"/>
              </a:rPr>
              <a:t>In ISO metric</a:t>
            </a:r>
            <a:r>
              <a:rPr lang="en-US" sz="1800">
                <a:latin typeface="Times" pitchFamily="18" charset="0"/>
              </a:rPr>
              <a:t>, general tolerances are specified in a note, usually in the title block, typically of the form: "General tolerances ±.25 unless otherwise stated".</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i="1">
                <a:latin typeface="Times" pitchFamily="18" charset="0"/>
              </a:rPr>
              <a:t>In English Units</a:t>
            </a:r>
            <a:r>
              <a:rPr lang="en-US" sz="1800">
                <a:latin typeface="Times" pitchFamily="18" charset="0"/>
              </a:rPr>
              <a:t> , the decimal place indicates the general tolerance given in the  title block notes, typically:</a:t>
            </a:r>
          </a:p>
          <a:p>
            <a:pPr marL="0" indent="0">
              <a:lnSpc>
                <a:spcPct val="88000"/>
              </a:lnSpc>
              <a:spcBef>
                <a:spcPct val="0"/>
              </a:spcBef>
              <a:buFontTx/>
              <a:buNone/>
              <a:tabLst>
                <a:tab pos="1587500" algn="l"/>
                <a:tab pos="3200400" algn="l"/>
                <a:tab pos="4572000" algn="l"/>
                <a:tab pos="5715000" algn="l"/>
              </a:tabLst>
            </a:pPr>
            <a:r>
              <a:rPr lang="en-US" sz="1800">
                <a:latin typeface="Times" pitchFamily="18" charset="0"/>
              </a:rPr>
              <a:t>Fractions =  ±1/16, .X = ±.03, .XX = ±.01, .XXX = ±.005, .XXXX = ±0.0005, </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a:latin typeface="Times" pitchFamily="18" charset="0"/>
              </a:rPr>
              <a:t>Note: Fractions and this type of general tolerancing is not permissible in ISO metric standards.</a:t>
            </a:r>
          </a:p>
          <a:p>
            <a:pPr marL="0" indent="0">
              <a:lnSpc>
                <a:spcPct val="88000"/>
              </a:lnSpc>
              <a:spcBef>
                <a:spcPct val="0"/>
              </a:spcBef>
              <a:buFontTx/>
              <a:buNone/>
              <a:tabLst>
                <a:tab pos="1587500" algn="l"/>
                <a:tab pos="3200400" algn="l"/>
                <a:tab pos="4572000" algn="l"/>
                <a:tab pos="5715000" algn="l"/>
              </a:tabLst>
            </a:pPr>
            <a:endParaRPr lang="en-US" sz="1800">
              <a:latin typeface="Times" pitchFamily="18" charset="0"/>
            </a:endParaRPr>
          </a:p>
          <a:p>
            <a:pPr marL="0" indent="0">
              <a:tabLst>
                <a:tab pos="1587500" algn="l"/>
                <a:tab pos="3200400" algn="l"/>
                <a:tab pos="4572000" algn="l"/>
                <a:tab pos="5715000" algn="l"/>
              </a:tabLst>
            </a:pPr>
            <a:endParaRPr lang="en-US" sz="1800">
              <a:latin typeface="Times" pitchFamily="18" charset="0"/>
            </a:endParaRPr>
          </a:p>
        </p:txBody>
      </p:sp>
    </p:spTree>
    <p:extLst>
      <p:ext uri="{BB962C8B-B14F-4D97-AF65-F5344CB8AC3E}">
        <p14:creationId xmlns:p14="http://schemas.microsoft.com/office/powerpoint/2010/main" val="181576226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2517775" y="1071563"/>
            <a:ext cx="25400" cy="455612"/>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19" name="Rectangle 3"/>
          <p:cNvSpPr>
            <a:spLocks noChangeArrowheads="1"/>
          </p:cNvSpPr>
          <p:nvPr/>
        </p:nvSpPr>
        <p:spPr bwMode="auto">
          <a:xfrm>
            <a:off x="533400" y="990600"/>
            <a:ext cx="8166100" cy="1217613"/>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b="1" kern="1200">
                <a:solidFill>
                  <a:srgbClr val="000000"/>
                </a:solidFill>
                <a:latin typeface="Times" pitchFamily="18" charset="0"/>
                <a:ea typeface="+mn-ea"/>
                <a:cs typeface="+mn-cs"/>
              </a:rPr>
              <a:t>Specific Tolerances indicate a special situation that cannot be covered by the general tolerance. </a:t>
            </a:r>
          </a:p>
          <a:p>
            <a:pPr algn="l" defTabSz="912813" rtl="0" eaLnBrk="0" fontAlgn="base" hangingPunct="0">
              <a:lnSpc>
                <a:spcPct val="85000"/>
              </a:lnSpc>
              <a:spcBef>
                <a:spcPct val="0"/>
              </a:spcBef>
              <a:spcAft>
                <a:spcPct val="0"/>
              </a:spcAft>
              <a:tabLst>
                <a:tab pos="1584325" algn="l"/>
                <a:tab pos="3195638" algn="l"/>
                <a:tab pos="4564063" algn="l"/>
                <a:tab pos="5705475" algn="l"/>
              </a:tabLst>
            </a:pPr>
            <a:endParaRPr lang="en-US" b="1" kern="1200">
              <a:solidFill>
                <a:srgbClr val="000000"/>
              </a:solidFill>
              <a:latin typeface="Times" pitchFamily="18" charset="0"/>
              <a:ea typeface="+mn-ea"/>
              <a:cs typeface="+mn-cs"/>
            </a:endParaRPr>
          </a:p>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b="1" kern="1200">
                <a:solidFill>
                  <a:srgbClr val="000000"/>
                </a:solidFill>
                <a:latin typeface="Times" pitchFamily="18" charset="0"/>
                <a:ea typeface="+mn-ea"/>
                <a:cs typeface="+mn-cs"/>
              </a:rPr>
              <a:t>Specific tolerances are placed on the drawing with the dimension and have traditionally been expressed in a number of ways:</a:t>
            </a:r>
          </a:p>
        </p:txBody>
      </p:sp>
      <p:sp>
        <p:nvSpPr>
          <p:cNvPr id="162820" name="Rectangle 4"/>
          <p:cNvSpPr>
            <a:spLocks noChangeArrowheads="1"/>
          </p:cNvSpPr>
          <p:nvPr/>
        </p:nvSpPr>
        <p:spPr bwMode="auto">
          <a:xfrm>
            <a:off x="2743200" y="304800"/>
            <a:ext cx="3898900" cy="51752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3600" b="1" kern="1200">
                <a:solidFill>
                  <a:srgbClr val="790015"/>
                </a:solidFill>
                <a:latin typeface="Times" pitchFamily="18" charset="0"/>
                <a:ea typeface="+mn-ea"/>
                <a:cs typeface="+mn-cs"/>
              </a:rPr>
              <a:t>Specific Tolerances</a:t>
            </a:r>
          </a:p>
        </p:txBody>
      </p:sp>
      <p:sp>
        <p:nvSpPr>
          <p:cNvPr id="162821" name="Rectangle 5"/>
          <p:cNvSpPr>
            <a:spLocks noChangeArrowheads="1"/>
          </p:cNvSpPr>
          <p:nvPr/>
        </p:nvSpPr>
        <p:spPr bwMode="auto">
          <a:xfrm>
            <a:off x="754063" y="3162300"/>
            <a:ext cx="2068512" cy="317500"/>
          </a:xfrm>
          <a:prstGeom prst="rect">
            <a:avLst/>
          </a:prstGeom>
          <a:no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2" name="Line 6"/>
          <p:cNvSpPr>
            <a:spLocks noChangeShapeType="1"/>
          </p:cNvSpPr>
          <p:nvPr/>
        </p:nvSpPr>
        <p:spPr bwMode="auto">
          <a:xfrm flipV="1">
            <a:off x="754063" y="26431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3" name="Line 7"/>
          <p:cNvSpPr>
            <a:spLocks noChangeShapeType="1"/>
          </p:cNvSpPr>
          <p:nvPr/>
        </p:nvSpPr>
        <p:spPr bwMode="auto">
          <a:xfrm flipV="1">
            <a:off x="2822575" y="26431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4" name="Rectangle 8"/>
          <p:cNvSpPr>
            <a:spLocks noChangeArrowheads="1"/>
          </p:cNvSpPr>
          <p:nvPr/>
        </p:nvSpPr>
        <p:spPr bwMode="auto">
          <a:xfrm>
            <a:off x="1371600" y="2667000"/>
            <a:ext cx="355600" cy="284163"/>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40</a:t>
            </a:r>
          </a:p>
        </p:txBody>
      </p:sp>
      <p:sp>
        <p:nvSpPr>
          <p:cNvPr id="162825" name="Rectangle 9"/>
          <p:cNvSpPr>
            <a:spLocks noChangeArrowheads="1"/>
          </p:cNvSpPr>
          <p:nvPr/>
        </p:nvSpPr>
        <p:spPr bwMode="auto">
          <a:xfrm>
            <a:off x="1774825" y="2509838"/>
            <a:ext cx="673100" cy="528637"/>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+0.05</a:t>
            </a:r>
          </a:p>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- 0.03</a:t>
            </a:r>
          </a:p>
        </p:txBody>
      </p:sp>
      <p:sp>
        <p:nvSpPr>
          <p:cNvPr id="162826" name="Line 10"/>
          <p:cNvSpPr>
            <a:spLocks noChangeShapeType="1"/>
          </p:cNvSpPr>
          <p:nvPr/>
        </p:nvSpPr>
        <p:spPr bwMode="auto">
          <a:xfrm flipH="1">
            <a:off x="754063" y="2795588"/>
            <a:ext cx="617537"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7" name="Line 11"/>
          <p:cNvSpPr>
            <a:spLocks noChangeShapeType="1"/>
          </p:cNvSpPr>
          <p:nvPr/>
        </p:nvSpPr>
        <p:spPr bwMode="auto">
          <a:xfrm>
            <a:off x="2409825" y="2782888"/>
            <a:ext cx="393700"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8" name="Rectangle 12"/>
          <p:cNvSpPr>
            <a:spLocks noChangeArrowheads="1"/>
          </p:cNvSpPr>
          <p:nvPr/>
        </p:nvSpPr>
        <p:spPr bwMode="auto">
          <a:xfrm>
            <a:off x="3328988" y="3162300"/>
            <a:ext cx="2066925" cy="317500"/>
          </a:xfrm>
          <a:prstGeom prst="rect">
            <a:avLst/>
          </a:prstGeom>
          <a:no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29" name="Line 13"/>
          <p:cNvSpPr>
            <a:spLocks noChangeShapeType="1"/>
          </p:cNvSpPr>
          <p:nvPr/>
        </p:nvSpPr>
        <p:spPr bwMode="auto">
          <a:xfrm flipV="1">
            <a:off x="3328988" y="26431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0" name="Line 14"/>
          <p:cNvSpPr>
            <a:spLocks noChangeShapeType="1"/>
          </p:cNvSpPr>
          <p:nvPr/>
        </p:nvSpPr>
        <p:spPr bwMode="auto">
          <a:xfrm flipV="1">
            <a:off x="5395913" y="26431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1" name="Rectangle 15"/>
          <p:cNvSpPr>
            <a:spLocks noChangeArrowheads="1"/>
          </p:cNvSpPr>
          <p:nvPr/>
        </p:nvSpPr>
        <p:spPr bwMode="auto">
          <a:xfrm>
            <a:off x="3729038" y="2636838"/>
            <a:ext cx="698500" cy="284162"/>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40.01 </a:t>
            </a:r>
          </a:p>
        </p:txBody>
      </p:sp>
      <p:sp>
        <p:nvSpPr>
          <p:cNvPr id="162832" name="Rectangle 16"/>
          <p:cNvSpPr>
            <a:spLocks noChangeArrowheads="1"/>
          </p:cNvSpPr>
          <p:nvPr/>
        </p:nvSpPr>
        <p:spPr bwMode="auto">
          <a:xfrm>
            <a:off x="4343400" y="2590800"/>
            <a:ext cx="657225" cy="284163"/>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+0.04</a:t>
            </a:r>
          </a:p>
        </p:txBody>
      </p:sp>
      <p:sp>
        <p:nvSpPr>
          <p:cNvPr id="162833" name="Line 17"/>
          <p:cNvSpPr>
            <a:spLocks noChangeShapeType="1"/>
          </p:cNvSpPr>
          <p:nvPr/>
        </p:nvSpPr>
        <p:spPr bwMode="auto">
          <a:xfrm flipH="1">
            <a:off x="3328988" y="2795588"/>
            <a:ext cx="381000"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4" name="Line 18"/>
          <p:cNvSpPr>
            <a:spLocks noChangeShapeType="1"/>
          </p:cNvSpPr>
          <p:nvPr/>
        </p:nvSpPr>
        <p:spPr bwMode="auto">
          <a:xfrm>
            <a:off x="4984750" y="2782888"/>
            <a:ext cx="392113"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5" name="Rectangle 19"/>
          <p:cNvSpPr>
            <a:spLocks noChangeArrowheads="1"/>
          </p:cNvSpPr>
          <p:nvPr/>
        </p:nvSpPr>
        <p:spPr bwMode="auto">
          <a:xfrm>
            <a:off x="5980113" y="3162300"/>
            <a:ext cx="2066925" cy="317500"/>
          </a:xfrm>
          <a:prstGeom prst="rect">
            <a:avLst/>
          </a:prstGeom>
          <a:no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6" name="Line 20"/>
          <p:cNvSpPr>
            <a:spLocks noChangeShapeType="1"/>
          </p:cNvSpPr>
          <p:nvPr/>
        </p:nvSpPr>
        <p:spPr bwMode="auto">
          <a:xfrm flipV="1">
            <a:off x="5992813" y="26304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7" name="Line 21"/>
          <p:cNvSpPr>
            <a:spLocks noChangeShapeType="1"/>
          </p:cNvSpPr>
          <p:nvPr/>
        </p:nvSpPr>
        <p:spPr bwMode="auto">
          <a:xfrm flipV="1">
            <a:off x="8059738" y="2643188"/>
            <a:ext cx="0" cy="44291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38" name="Rectangle 22"/>
          <p:cNvSpPr>
            <a:spLocks noChangeArrowheads="1"/>
          </p:cNvSpPr>
          <p:nvPr/>
        </p:nvSpPr>
        <p:spPr bwMode="auto">
          <a:xfrm>
            <a:off x="6683375" y="2535238"/>
            <a:ext cx="711200" cy="528637"/>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40.05</a:t>
            </a:r>
          </a:p>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39.97 </a:t>
            </a:r>
          </a:p>
        </p:txBody>
      </p:sp>
      <p:sp>
        <p:nvSpPr>
          <p:cNvPr id="162839" name="Rectangle 23"/>
          <p:cNvSpPr>
            <a:spLocks noChangeArrowheads="1"/>
          </p:cNvSpPr>
          <p:nvPr/>
        </p:nvSpPr>
        <p:spPr bwMode="auto">
          <a:xfrm>
            <a:off x="7070725" y="2528888"/>
            <a:ext cx="25400" cy="241300"/>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40" name="Line 24"/>
          <p:cNvSpPr>
            <a:spLocks noChangeShapeType="1"/>
          </p:cNvSpPr>
          <p:nvPr/>
        </p:nvSpPr>
        <p:spPr bwMode="auto">
          <a:xfrm flipH="1">
            <a:off x="5992813" y="2782888"/>
            <a:ext cx="620712"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41" name="Line 25"/>
          <p:cNvSpPr>
            <a:spLocks noChangeShapeType="1"/>
          </p:cNvSpPr>
          <p:nvPr/>
        </p:nvSpPr>
        <p:spPr bwMode="auto">
          <a:xfrm>
            <a:off x="7369175" y="2871788"/>
            <a:ext cx="671513" cy="0"/>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2842" name="Rectangle 26"/>
          <p:cNvSpPr>
            <a:spLocks noChangeArrowheads="1"/>
          </p:cNvSpPr>
          <p:nvPr/>
        </p:nvSpPr>
        <p:spPr bwMode="auto">
          <a:xfrm>
            <a:off x="747713" y="3562350"/>
            <a:ext cx="2295525" cy="295275"/>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b="1" i="1" kern="1200">
                <a:solidFill>
                  <a:srgbClr val="000000"/>
                </a:solidFill>
                <a:latin typeface="Times" pitchFamily="18" charset="0"/>
                <a:ea typeface="+mn-ea"/>
                <a:cs typeface="+mn-cs"/>
              </a:rPr>
              <a:t>Bilateral Tolerance</a:t>
            </a:r>
          </a:p>
        </p:txBody>
      </p:sp>
      <p:sp>
        <p:nvSpPr>
          <p:cNvPr id="162843" name="Rectangle 27"/>
          <p:cNvSpPr>
            <a:spLocks noChangeArrowheads="1"/>
          </p:cNvSpPr>
          <p:nvPr/>
        </p:nvSpPr>
        <p:spPr bwMode="auto">
          <a:xfrm>
            <a:off x="3297238" y="3575050"/>
            <a:ext cx="2295525" cy="295275"/>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b="1" i="1" kern="1200">
                <a:solidFill>
                  <a:srgbClr val="000000"/>
                </a:solidFill>
                <a:latin typeface="Times" pitchFamily="18" charset="0"/>
                <a:ea typeface="+mn-ea"/>
                <a:cs typeface="+mn-cs"/>
              </a:rPr>
              <a:t>Unilateral Tolerance</a:t>
            </a:r>
          </a:p>
        </p:txBody>
      </p:sp>
      <p:sp>
        <p:nvSpPr>
          <p:cNvPr id="162844" name="Rectangle 28"/>
          <p:cNvSpPr>
            <a:spLocks noChangeArrowheads="1"/>
          </p:cNvSpPr>
          <p:nvPr/>
        </p:nvSpPr>
        <p:spPr bwMode="auto">
          <a:xfrm>
            <a:off x="6037263" y="3575050"/>
            <a:ext cx="2295525" cy="295275"/>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b="1" i="1" kern="1200">
                <a:solidFill>
                  <a:srgbClr val="000000"/>
                </a:solidFill>
                <a:latin typeface="Times" pitchFamily="18" charset="0"/>
                <a:ea typeface="+mn-ea"/>
                <a:cs typeface="+mn-cs"/>
              </a:rPr>
              <a:t>Limit Dimensions</a:t>
            </a:r>
          </a:p>
        </p:txBody>
      </p:sp>
      <p:sp>
        <p:nvSpPr>
          <p:cNvPr id="162845" name="Rectangle 29"/>
          <p:cNvSpPr>
            <a:spLocks noGrp="1" noChangeArrowheads="1"/>
          </p:cNvSpPr>
          <p:nvPr>
            <p:ph type="body" idx="1"/>
          </p:nvPr>
        </p:nvSpPr>
        <p:spPr bwMode="auto">
          <a:xfrm>
            <a:off x="652463" y="3986213"/>
            <a:ext cx="7458075" cy="2151062"/>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Limits are the maximum and minimum sizes permitted by the the tolerance. All of the above methods show that the dimension has:</a:t>
            </a:r>
          </a:p>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	a Lower Limit =  39.97 mm</a:t>
            </a:r>
          </a:p>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	an Upper Limit = 40.05 mm</a:t>
            </a:r>
          </a:p>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	a Tolerance = 0.08 mm</a:t>
            </a:r>
          </a:p>
          <a:p>
            <a:pPr marL="0" indent="0">
              <a:lnSpc>
                <a:spcPct val="85000"/>
              </a:lnSpc>
              <a:spcBef>
                <a:spcPct val="0"/>
              </a:spcBef>
              <a:buFontTx/>
              <a:buNone/>
              <a:tabLst>
                <a:tab pos="1587500" algn="l"/>
                <a:tab pos="3200400" algn="l"/>
                <a:tab pos="4572000" algn="l"/>
                <a:tab pos="5715000" algn="l"/>
              </a:tabLst>
            </a:pPr>
            <a:endParaRPr lang="en-US" sz="180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sz="1800">
                <a:latin typeface="Times" pitchFamily="18" charset="0"/>
              </a:rPr>
              <a:t>Manufacturing must ensure that the dimensions are kept within the limits specified. Design must not over specify as tolerances have an exponential affect on cost.</a:t>
            </a:r>
          </a:p>
        </p:txBody>
      </p:sp>
      <p:sp>
        <p:nvSpPr>
          <p:cNvPr id="162846" name="Rectangle 30"/>
          <p:cNvSpPr>
            <a:spLocks noChangeArrowheads="1"/>
          </p:cNvSpPr>
          <p:nvPr/>
        </p:nvSpPr>
        <p:spPr bwMode="auto">
          <a:xfrm>
            <a:off x="4343400" y="2590800"/>
            <a:ext cx="303213" cy="336550"/>
          </a:xfrm>
          <a:prstGeom prst="rect">
            <a:avLst/>
          </a:prstGeom>
          <a:noFill/>
          <a:ln w="12700">
            <a:noFill/>
            <a:miter lim="800000"/>
            <a:headEnd/>
            <a:tailEnd/>
          </a:ln>
          <a:effectLst/>
        </p:spPr>
        <p:txBody>
          <a:bodyPr>
            <a:spAutoFit/>
          </a:bodyPr>
          <a:lstStyle/>
          <a:p>
            <a:pPr algn="l" rtl="0" eaLnBrk="0" fontAlgn="base" hangingPunct="0">
              <a:spcBef>
                <a:spcPct val="0"/>
              </a:spcBef>
              <a:spcAft>
                <a:spcPct val="0"/>
              </a:spcAft>
            </a:pPr>
            <a:r>
              <a:rPr lang="en-US" sz="1600" b="1" kern="1200">
                <a:solidFill>
                  <a:srgbClr val="000000"/>
                </a:solidFill>
                <a:latin typeface="Times" pitchFamily="18" charset="0"/>
                <a:ea typeface="+mn-ea"/>
                <a:cs typeface="+mn-cs"/>
              </a:rPr>
              <a:t>- </a:t>
            </a:r>
          </a:p>
        </p:txBody>
      </p:sp>
    </p:spTree>
    <p:extLst>
      <p:ext uri="{BB962C8B-B14F-4D97-AF65-F5344CB8AC3E}">
        <p14:creationId xmlns:p14="http://schemas.microsoft.com/office/powerpoint/2010/main" val="71922223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2971800" y="228600"/>
            <a:ext cx="30988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Limits and Fits</a:t>
            </a:r>
          </a:p>
        </p:txBody>
      </p:sp>
      <p:sp>
        <p:nvSpPr>
          <p:cNvPr id="165892" name="Rectangle 4"/>
          <p:cNvSpPr>
            <a:spLocks noChangeArrowheads="1"/>
          </p:cNvSpPr>
          <p:nvPr/>
        </p:nvSpPr>
        <p:spPr bwMode="auto">
          <a:xfrm>
            <a:off x="990600" y="1219200"/>
            <a:ext cx="7315200" cy="984250"/>
          </a:xfrm>
          <a:prstGeom prst="rect">
            <a:avLst/>
          </a:prstGeom>
          <a:noFill/>
          <a:ln w="12700">
            <a:noFill/>
            <a:miter lim="800000"/>
            <a:headEnd/>
            <a:tailEnd/>
          </a:ln>
          <a:effectLst/>
        </p:spPr>
        <p:txBody>
          <a:bodyPr lIns="63398" tIns="25359" rIns="63398" bIns="25359">
            <a:spAutoFit/>
          </a:bodyPr>
          <a:lstStyle/>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sz="2400" b="1" u="sng" kern="1200">
                <a:solidFill>
                  <a:srgbClr val="000000"/>
                </a:solidFill>
                <a:latin typeface="Times" pitchFamily="18" charset="0"/>
                <a:ea typeface="+mn-ea"/>
                <a:cs typeface="+mn-cs"/>
              </a:rPr>
              <a:t>1.  Clearance Fits</a:t>
            </a:r>
          </a:p>
          <a:p>
            <a:pPr algn="l" defTabSz="912813" rtl="0" eaLnBrk="0" fontAlgn="base" hangingPunct="0">
              <a:lnSpc>
                <a:spcPct val="85000"/>
              </a:lnSpc>
              <a:spcBef>
                <a:spcPct val="0"/>
              </a:spcBef>
              <a:spcAft>
                <a:spcPct val="0"/>
              </a:spcAft>
              <a:tabLst>
                <a:tab pos="1584325" algn="l"/>
                <a:tab pos="3195638" algn="l"/>
                <a:tab pos="4564063" algn="l"/>
                <a:tab pos="5705475" algn="l"/>
              </a:tabLst>
            </a:pPr>
            <a:r>
              <a:rPr lang="en-US" sz="2400" b="1" kern="1200">
                <a:solidFill>
                  <a:srgbClr val="000000"/>
                </a:solidFill>
                <a:latin typeface="Times" pitchFamily="18" charset="0"/>
                <a:ea typeface="+mn-ea"/>
                <a:cs typeface="+mn-cs"/>
              </a:rPr>
              <a:t>The largest permitted shaft diameter is smaller than the diameter of the smallest hole</a:t>
            </a:r>
          </a:p>
        </p:txBody>
      </p:sp>
      <p:sp>
        <p:nvSpPr>
          <p:cNvPr id="165893" name="Rectangle 5"/>
          <p:cNvSpPr>
            <a:spLocks noChangeArrowheads="1"/>
          </p:cNvSpPr>
          <p:nvPr/>
        </p:nvSpPr>
        <p:spPr bwMode="auto">
          <a:xfrm>
            <a:off x="4559300" y="2082800"/>
            <a:ext cx="25400" cy="241300"/>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9"/>
          <p:cNvGrpSpPr>
            <a:grpSpLocks noChangeAspect="1"/>
          </p:cNvGrpSpPr>
          <p:nvPr/>
        </p:nvGrpSpPr>
        <p:grpSpPr bwMode="auto">
          <a:xfrm>
            <a:off x="1143000" y="2514600"/>
            <a:ext cx="6477000" cy="3352800"/>
            <a:chOff x="720" y="1584"/>
            <a:chExt cx="4080" cy="2112"/>
          </a:xfrm>
        </p:grpSpPr>
        <p:sp>
          <p:nvSpPr>
            <p:cNvPr id="165896" name="AutoShape 8"/>
            <p:cNvSpPr>
              <a:spLocks noChangeAspect="1" noChangeArrowheads="1" noTextEdit="1"/>
            </p:cNvSpPr>
            <p:nvPr/>
          </p:nvSpPr>
          <p:spPr bwMode="auto">
            <a:xfrm>
              <a:off x="720" y="1584"/>
              <a:ext cx="4080" cy="2112"/>
            </a:xfrm>
            <a:prstGeom prst="rect">
              <a:avLst/>
            </a:prstGeom>
            <a:no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898" name="Rectangle 10"/>
            <p:cNvSpPr>
              <a:spLocks noChangeArrowheads="1"/>
            </p:cNvSpPr>
            <p:nvPr/>
          </p:nvSpPr>
          <p:spPr bwMode="auto">
            <a:xfrm>
              <a:off x="1489" y="1745"/>
              <a:ext cx="986" cy="1936"/>
            </a:xfrm>
            <a:prstGeom prst="rect">
              <a:avLst/>
            </a:prstGeom>
            <a:blipFill dpi="0" rotWithShape="0">
              <a:blip r:embed="rId3"/>
              <a:srcRect/>
              <a:tile tx="0" ty="0" sx="100000" sy="100000" flip="none" algn="tl"/>
            </a:blipFill>
            <a:ln w="15875">
              <a:solidFill>
                <a:srgbClr val="000000"/>
              </a:solid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899" name="Rectangle 11"/>
            <p:cNvSpPr>
              <a:spLocks noChangeArrowheads="1"/>
            </p:cNvSpPr>
            <p:nvPr/>
          </p:nvSpPr>
          <p:spPr bwMode="auto">
            <a:xfrm>
              <a:off x="1489" y="2265"/>
              <a:ext cx="986" cy="854"/>
            </a:xfrm>
            <a:prstGeom prst="rect">
              <a:avLst/>
            </a:prstGeom>
            <a:solidFill>
              <a:srgbClr val="FFFFFF"/>
            </a:solidFill>
            <a:ln w="15875">
              <a:solidFill>
                <a:srgbClr val="000000"/>
              </a:solid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0" name="Rectangle 12"/>
            <p:cNvSpPr>
              <a:spLocks noChangeArrowheads="1"/>
            </p:cNvSpPr>
            <p:nvPr/>
          </p:nvSpPr>
          <p:spPr bwMode="auto">
            <a:xfrm>
              <a:off x="2572" y="2338"/>
              <a:ext cx="1111" cy="770"/>
            </a:xfrm>
            <a:prstGeom prst="rect">
              <a:avLst/>
            </a:prstGeom>
            <a:solidFill>
              <a:srgbClr val="FFFFFF"/>
            </a:solidFill>
            <a:ln w="15875">
              <a:solidFill>
                <a:srgbClr val="000000"/>
              </a:solid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1" name="Line 13"/>
            <p:cNvSpPr>
              <a:spLocks noChangeShapeType="1"/>
            </p:cNvSpPr>
            <p:nvPr/>
          </p:nvSpPr>
          <p:spPr bwMode="auto">
            <a:xfrm flipH="1">
              <a:off x="1136" y="2271"/>
              <a:ext cx="270"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17"/>
            <p:cNvGrpSpPr>
              <a:grpSpLocks/>
            </p:cNvGrpSpPr>
            <p:nvPr/>
          </p:nvGrpSpPr>
          <p:grpSpPr bwMode="auto">
            <a:xfrm>
              <a:off x="1203" y="2281"/>
              <a:ext cx="78" cy="843"/>
              <a:chOff x="1203" y="2281"/>
              <a:chExt cx="78" cy="843"/>
            </a:xfrm>
          </p:grpSpPr>
          <p:sp>
            <p:nvSpPr>
              <p:cNvPr id="165902" name="Freeform 14"/>
              <p:cNvSpPr>
                <a:spLocks/>
              </p:cNvSpPr>
              <p:nvPr/>
            </p:nvSpPr>
            <p:spPr bwMode="auto">
              <a:xfrm>
                <a:off x="1203" y="2281"/>
                <a:ext cx="78" cy="146"/>
              </a:xfrm>
              <a:custGeom>
                <a:avLst/>
                <a:gdLst/>
                <a:ahLst/>
                <a:cxnLst>
                  <a:cxn ang="0">
                    <a:pos x="39" y="0"/>
                  </a:cxn>
                  <a:cxn ang="0">
                    <a:pos x="78" y="146"/>
                  </a:cxn>
                  <a:cxn ang="0">
                    <a:pos x="39" y="146"/>
                  </a:cxn>
                  <a:cxn ang="0">
                    <a:pos x="0" y="146"/>
                  </a:cxn>
                  <a:cxn ang="0">
                    <a:pos x="39" y="0"/>
                  </a:cxn>
                </a:cxnLst>
                <a:rect l="0" t="0" r="r" b="b"/>
                <a:pathLst>
                  <a:path w="78" h="146">
                    <a:moveTo>
                      <a:pt x="39" y="0"/>
                    </a:moveTo>
                    <a:lnTo>
                      <a:pt x="78" y="146"/>
                    </a:lnTo>
                    <a:lnTo>
                      <a:pt x="39" y="146"/>
                    </a:lnTo>
                    <a:lnTo>
                      <a:pt x="0" y="146"/>
                    </a:lnTo>
                    <a:lnTo>
                      <a:pt x="39"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3" name="Freeform 15"/>
              <p:cNvSpPr>
                <a:spLocks/>
              </p:cNvSpPr>
              <p:nvPr/>
            </p:nvSpPr>
            <p:spPr bwMode="auto">
              <a:xfrm>
                <a:off x="1203" y="2978"/>
                <a:ext cx="78" cy="146"/>
              </a:xfrm>
              <a:custGeom>
                <a:avLst/>
                <a:gdLst/>
                <a:ahLst/>
                <a:cxnLst>
                  <a:cxn ang="0">
                    <a:pos x="39" y="146"/>
                  </a:cxn>
                  <a:cxn ang="0">
                    <a:pos x="0" y="0"/>
                  </a:cxn>
                  <a:cxn ang="0">
                    <a:pos x="39" y="0"/>
                  </a:cxn>
                  <a:cxn ang="0">
                    <a:pos x="78" y="0"/>
                  </a:cxn>
                  <a:cxn ang="0">
                    <a:pos x="39" y="146"/>
                  </a:cxn>
                </a:cxnLst>
                <a:rect l="0" t="0" r="r" b="b"/>
                <a:pathLst>
                  <a:path w="78" h="146">
                    <a:moveTo>
                      <a:pt x="39" y="146"/>
                    </a:moveTo>
                    <a:lnTo>
                      <a:pt x="0" y="0"/>
                    </a:lnTo>
                    <a:lnTo>
                      <a:pt x="39" y="0"/>
                    </a:lnTo>
                    <a:lnTo>
                      <a:pt x="78" y="0"/>
                    </a:lnTo>
                    <a:lnTo>
                      <a:pt x="39" y="146"/>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4" name="Line 16"/>
              <p:cNvSpPr>
                <a:spLocks noChangeShapeType="1"/>
              </p:cNvSpPr>
              <p:nvPr/>
            </p:nvSpPr>
            <p:spPr bwMode="auto">
              <a:xfrm>
                <a:off x="1242" y="2427"/>
                <a:ext cx="1" cy="55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06" name="Line 18"/>
            <p:cNvSpPr>
              <a:spLocks noChangeShapeType="1"/>
            </p:cNvSpPr>
            <p:nvPr/>
          </p:nvSpPr>
          <p:spPr bwMode="auto">
            <a:xfrm flipH="1">
              <a:off x="817" y="3124"/>
              <a:ext cx="628"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7" name="Line 19"/>
            <p:cNvSpPr>
              <a:spLocks noChangeShapeType="1"/>
            </p:cNvSpPr>
            <p:nvPr/>
          </p:nvSpPr>
          <p:spPr bwMode="auto">
            <a:xfrm flipH="1">
              <a:off x="817" y="2198"/>
              <a:ext cx="589"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8" name="Rectangle 20"/>
            <p:cNvSpPr>
              <a:spLocks noChangeArrowheads="1"/>
            </p:cNvSpPr>
            <p:nvPr/>
          </p:nvSpPr>
          <p:spPr bwMode="auto">
            <a:xfrm>
              <a:off x="1126" y="2541"/>
              <a:ext cx="329" cy="32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09" name="Rectangle 21"/>
            <p:cNvSpPr>
              <a:spLocks noChangeArrowheads="1"/>
            </p:cNvSpPr>
            <p:nvPr/>
          </p:nvSpPr>
          <p:spPr bwMode="auto">
            <a:xfrm>
              <a:off x="1126" y="2520"/>
              <a:ext cx="396"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Min. </a:t>
              </a:r>
            </a:p>
          </p:txBody>
        </p:sp>
        <p:sp>
          <p:nvSpPr>
            <p:cNvPr id="165910" name="Rectangle 22"/>
            <p:cNvSpPr>
              <a:spLocks noChangeArrowheads="1"/>
            </p:cNvSpPr>
            <p:nvPr/>
          </p:nvSpPr>
          <p:spPr bwMode="auto">
            <a:xfrm>
              <a:off x="1126" y="2676"/>
              <a:ext cx="367"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Hole</a:t>
              </a:r>
            </a:p>
          </p:txBody>
        </p:sp>
        <p:grpSp>
          <p:nvGrpSpPr>
            <p:cNvPr id="4" name="Group 26"/>
            <p:cNvGrpSpPr>
              <a:grpSpLocks/>
            </p:cNvGrpSpPr>
            <p:nvPr/>
          </p:nvGrpSpPr>
          <p:grpSpPr bwMode="auto">
            <a:xfrm>
              <a:off x="826" y="2208"/>
              <a:ext cx="78" cy="905"/>
              <a:chOff x="826" y="2208"/>
              <a:chExt cx="78" cy="905"/>
            </a:xfrm>
          </p:grpSpPr>
          <p:sp>
            <p:nvSpPr>
              <p:cNvPr id="165911" name="Freeform 23"/>
              <p:cNvSpPr>
                <a:spLocks/>
              </p:cNvSpPr>
              <p:nvPr/>
            </p:nvSpPr>
            <p:spPr bwMode="auto">
              <a:xfrm>
                <a:off x="826" y="2208"/>
                <a:ext cx="78" cy="146"/>
              </a:xfrm>
              <a:custGeom>
                <a:avLst/>
                <a:gdLst/>
                <a:ahLst/>
                <a:cxnLst>
                  <a:cxn ang="0">
                    <a:pos x="39" y="0"/>
                  </a:cxn>
                  <a:cxn ang="0">
                    <a:pos x="78" y="146"/>
                  </a:cxn>
                  <a:cxn ang="0">
                    <a:pos x="39" y="146"/>
                  </a:cxn>
                  <a:cxn ang="0">
                    <a:pos x="0" y="146"/>
                  </a:cxn>
                  <a:cxn ang="0">
                    <a:pos x="39" y="0"/>
                  </a:cxn>
                </a:cxnLst>
                <a:rect l="0" t="0" r="r" b="b"/>
                <a:pathLst>
                  <a:path w="78" h="146">
                    <a:moveTo>
                      <a:pt x="39" y="0"/>
                    </a:moveTo>
                    <a:lnTo>
                      <a:pt x="78" y="146"/>
                    </a:lnTo>
                    <a:lnTo>
                      <a:pt x="39" y="146"/>
                    </a:lnTo>
                    <a:lnTo>
                      <a:pt x="0" y="146"/>
                    </a:lnTo>
                    <a:lnTo>
                      <a:pt x="39"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12" name="Freeform 24"/>
              <p:cNvSpPr>
                <a:spLocks/>
              </p:cNvSpPr>
              <p:nvPr/>
            </p:nvSpPr>
            <p:spPr bwMode="auto">
              <a:xfrm>
                <a:off x="826" y="2968"/>
                <a:ext cx="78" cy="145"/>
              </a:xfrm>
              <a:custGeom>
                <a:avLst/>
                <a:gdLst/>
                <a:ahLst/>
                <a:cxnLst>
                  <a:cxn ang="0">
                    <a:pos x="39" y="145"/>
                  </a:cxn>
                  <a:cxn ang="0">
                    <a:pos x="0" y="0"/>
                  </a:cxn>
                  <a:cxn ang="0">
                    <a:pos x="39" y="0"/>
                  </a:cxn>
                  <a:cxn ang="0">
                    <a:pos x="78" y="0"/>
                  </a:cxn>
                  <a:cxn ang="0">
                    <a:pos x="39" y="145"/>
                  </a:cxn>
                </a:cxnLst>
                <a:rect l="0" t="0" r="r" b="b"/>
                <a:pathLst>
                  <a:path w="78" h="145">
                    <a:moveTo>
                      <a:pt x="39" y="145"/>
                    </a:moveTo>
                    <a:lnTo>
                      <a:pt x="0" y="0"/>
                    </a:lnTo>
                    <a:lnTo>
                      <a:pt x="39" y="0"/>
                    </a:lnTo>
                    <a:lnTo>
                      <a:pt x="78" y="0"/>
                    </a:lnTo>
                    <a:lnTo>
                      <a:pt x="39" y="145"/>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13" name="Line 25"/>
              <p:cNvSpPr>
                <a:spLocks noChangeShapeType="1"/>
              </p:cNvSpPr>
              <p:nvPr/>
            </p:nvSpPr>
            <p:spPr bwMode="auto">
              <a:xfrm>
                <a:off x="865" y="2354"/>
                <a:ext cx="1" cy="614"/>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15" name="Rectangle 27"/>
            <p:cNvSpPr>
              <a:spLocks noChangeArrowheads="1"/>
            </p:cNvSpPr>
            <p:nvPr/>
          </p:nvSpPr>
          <p:spPr bwMode="auto">
            <a:xfrm>
              <a:off x="720" y="2479"/>
              <a:ext cx="300" cy="3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16" name="Rectangle 28"/>
            <p:cNvSpPr>
              <a:spLocks noChangeArrowheads="1"/>
            </p:cNvSpPr>
            <p:nvPr/>
          </p:nvSpPr>
          <p:spPr bwMode="auto">
            <a:xfrm>
              <a:off x="720" y="2458"/>
              <a:ext cx="425"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Max. </a:t>
              </a:r>
            </a:p>
          </p:txBody>
        </p:sp>
        <p:sp>
          <p:nvSpPr>
            <p:cNvPr id="165917" name="Rectangle 29"/>
            <p:cNvSpPr>
              <a:spLocks noChangeArrowheads="1"/>
            </p:cNvSpPr>
            <p:nvPr/>
          </p:nvSpPr>
          <p:spPr bwMode="auto">
            <a:xfrm>
              <a:off x="720" y="2614"/>
              <a:ext cx="367"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Hole</a:t>
              </a:r>
            </a:p>
          </p:txBody>
        </p:sp>
        <p:sp>
          <p:nvSpPr>
            <p:cNvPr id="165918" name="Rectangle 30"/>
            <p:cNvSpPr>
              <a:spLocks noChangeArrowheads="1"/>
            </p:cNvSpPr>
            <p:nvPr/>
          </p:nvSpPr>
          <p:spPr bwMode="auto">
            <a:xfrm>
              <a:off x="1489" y="2182"/>
              <a:ext cx="986" cy="84"/>
            </a:xfrm>
            <a:prstGeom prst="rect">
              <a:avLst/>
            </a:prstGeom>
            <a:blipFill dpi="0" rotWithShape="0">
              <a:blip r:embed="rId4"/>
              <a:srcRect/>
              <a:tile tx="0" ty="0" sx="100000" sy="100000" flip="none" algn="tl"/>
            </a:blipFill>
            <a:ln w="15875">
              <a:solidFill>
                <a:srgbClr val="000000"/>
              </a:solid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19" name="Rectangle 31"/>
            <p:cNvSpPr>
              <a:spLocks noChangeArrowheads="1"/>
            </p:cNvSpPr>
            <p:nvPr/>
          </p:nvSpPr>
          <p:spPr bwMode="auto">
            <a:xfrm>
              <a:off x="1784" y="3405"/>
              <a:ext cx="319" cy="14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0" name="Rectangle 32"/>
            <p:cNvSpPr>
              <a:spLocks noChangeArrowheads="1"/>
            </p:cNvSpPr>
            <p:nvPr/>
          </p:nvSpPr>
          <p:spPr bwMode="auto">
            <a:xfrm>
              <a:off x="1784" y="3384"/>
              <a:ext cx="358"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b="1" kern="1200">
                  <a:solidFill>
                    <a:srgbClr val="000000"/>
                  </a:solidFill>
                  <a:latin typeface="Helvetica" pitchFamily="34" charset="0"/>
                  <a:ea typeface="+mn-ea"/>
                  <a:cs typeface="+mn-cs"/>
                </a:rPr>
                <a:t>HOLE</a:t>
              </a:r>
              <a:endParaRPr lang="en-US" b="1" kern="1200">
                <a:solidFill>
                  <a:srgbClr val="000000"/>
                </a:solidFill>
                <a:latin typeface="Times" pitchFamily="18" charset="0"/>
                <a:ea typeface="+mn-ea"/>
                <a:cs typeface="+mn-cs"/>
              </a:endParaRPr>
            </a:p>
          </p:txBody>
        </p:sp>
        <p:sp>
          <p:nvSpPr>
            <p:cNvPr id="165921" name="Rectangle 33"/>
            <p:cNvSpPr>
              <a:spLocks noChangeArrowheads="1"/>
            </p:cNvSpPr>
            <p:nvPr/>
          </p:nvSpPr>
          <p:spPr bwMode="auto">
            <a:xfrm>
              <a:off x="3562" y="3197"/>
              <a:ext cx="387" cy="14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2" name="Rectangle 34"/>
            <p:cNvSpPr>
              <a:spLocks noChangeArrowheads="1"/>
            </p:cNvSpPr>
            <p:nvPr/>
          </p:nvSpPr>
          <p:spPr bwMode="auto">
            <a:xfrm>
              <a:off x="3562" y="3176"/>
              <a:ext cx="416"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b="1" kern="1200">
                  <a:solidFill>
                    <a:srgbClr val="000000"/>
                  </a:solidFill>
                  <a:latin typeface="Helvetica" pitchFamily="34" charset="0"/>
                  <a:ea typeface="+mn-ea"/>
                  <a:cs typeface="+mn-cs"/>
                </a:rPr>
                <a:t>SHAFT</a:t>
              </a:r>
              <a:endParaRPr lang="en-US" b="1" kern="1200">
                <a:solidFill>
                  <a:srgbClr val="000000"/>
                </a:solidFill>
                <a:latin typeface="Times" pitchFamily="18" charset="0"/>
                <a:ea typeface="+mn-ea"/>
                <a:cs typeface="+mn-cs"/>
              </a:endParaRPr>
            </a:p>
          </p:txBody>
        </p:sp>
        <p:sp>
          <p:nvSpPr>
            <p:cNvPr id="165923" name="Rectangle 35"/>
            <p:cNvSpPr>
              <a:spLocks noChangeArrowheads="1"/>
            </p:cNvSpPr>
            <p:nvPr/>
          </p:nvSpPr>
          <p:spPr bwMode="auto">
            <a:xfrm>
              <a:off x="2572" y="2338"/>
              <a:ext cx="1111" cy="84"/>
            </a:xfrm>
            <a:prstGeom prst="rect">
              <a:avLst/>
            </a:prstGeom>
            <a:blipFill dpi="0" rotWithShape="0">
              <a:blip r:embed="rId4"/>
              <a:srcRect/>
              <a:tile tx="0" ty="0" sx="100000" sy="100000" flip="none" algn="tl"/>
            </a:blipFill>
            <a:ln w="15875">
              <a:solidFill>
                <a:srgbClr val="000000"/>
              </a:solid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4" name="Line 36"/>
            <p:cNvSpPr>
              <a:spLocks noChangeShapeType="1"/>
            </p:cNvSpPr>
            <p:nvPr/>
          </p:nvSpPr>
          <p:spPr bwMode="auto">
            <a:xfrm>
              <a:off x="2528" y="2250"/>
              <a:ext cx="1576"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5" name="Line 37"/>
            <p:cNvSpPr>
              <a:spLocks noChangeShapeType="1"/>
            </p:cNvSpPr>
            <p:nvPr/>
          </p:nvSpPr>
          <p:spPr bwMode="auto">
            <a:xfrm>
              <a:off x="3717" y="2333"/>
              <a:ext cx="406"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6" name="Line 38"/>
            <p:cNvSpPr>
              <a:spLocks noChangeShapeType="1"/>
            </p:cNvSpPr>
            <p:nvPr/>
          </p:nvSpPr>
          <p:spPr bwMode="auto">
            <a:xfrm>
              <a:off x="2499" y="2177"/>
              <a:ext cx="1953"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7" name="Line 39"/>
            <p:cNvSpPr>
              <a:spLocks noChangeShapeType="1"/>
            </p:cNvSpPr>
            <p:nvPr/>
          </p:nvSpPr>
          <p:spPr bwMode="auto">
            <a:xfrm>
              <a:off x="3717" y="2427"/>
              <a:ext cx="754" cy="1"/>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5" name="Group 42"/>
            <p:cNvGrpSpPr>
              <a:grpSpLocks/>
            </p:cNvGrpSpPr>
            <p:nvPr/>
          </p:nvGrpSpPr>
          <p:grpSpPr bwMode="auto">
            <a:xfrm>
              <a:off x="4297" y="1865"/>
              <a:ext cx="78" cy="322"/>
              <a:chOff x="4297" y="1865"/>
              <a:chExt cx="78" cy="322"/>
            </a:xfrm>
          </p:grpSpPr>
          <p:sp>
            <p:nvSpPr>
              <p:cNvPr id="165928" name="Freeform 40"/>
              <p:cNvSpPr>
                <a:spLocks/>
              </p:cNvSpPr>
              <p:nvPr/>
            </p:nvSpPr>
            <p:spPr bwMode="auto">
              <a:xfrm>
                <a:off x="4297" y="2042"/>
                <a:ext cx="78" cy="145"/>
              </a:xfrm>
              <a:custGeom>
                <a:avLst/>
                <a:gdLst/>
                <a:ahLst/>
                <a:cxnLst>
                  <a:cxn ang="0">
                    <a:pos x="39" y="145"/>
                  </a:cxn>
                  <a:cxn ang="0">
                    <a:pos x="0" y="0"/>
                  </a:cxn>
                  <a:cxn ang="0">
                    <a:pos x="39" y="0"/>
                  </a:cxn>
                  <a:cxn ang="0">
                    <a:pos x="78" y="0"/>
                  </a:cxn>
                  <a:cxn ang="0">
                    <a:pos x="39" y="145"/>
                  </a:cxn>
                </a:cxnLst>
                <a:rect l="0" t="0" r="r" b="b"/>
                <a:pathLst>
                  <a:path w="78" h="145">
                    <a:moveTo>
                      <a:pt x="39" y="145"/>
                    </a:moveTo>
                    <a:lnTo>
                      <a:pt x="0" y="0"/>
                    </a:lnTo>
                    <a:lnTo>
                      <a:pt x="39" y="0"/>
                    </a:lnTo>
                    <a:lnTo>
                      <a:pt x="78" y="0"/>
                    </a:lnTo>
                    <a:lnTo>
                      <a:pt x="39" y="145"/>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29" name="Line 41"/>
              <p:cNvSpPr>
                <a:spLocks noChangeShapeType="1"/>
              </p:cNvSpPr>
              <p:nvPr/>
            </p:nvSpPr>
            <p:spPr bwMode="auto">
              <a:xfrm>
                <a:off x="4336" y="1865"/>
                <a:ext cx="1" cy="177"/>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31" name="Rectangle 43"/>
            <p:cNvSpPr>
              <a:spLocks noChangeArrowheads="1"/>
            </p:cNvSpPr>
            <p:nvPr/>
          </p:nvSpPr>
          <p:spPr bwMode="auto">
            <a:xfrm>
              <a:off x="4259" y="1563"/>
              <a:ext cx="309"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kern="1200">
                  <a:solidFill>
                    <a:srgbClr val="000000"/>
                  </a:solidFill>
                  <a:latin typeface="Helvetica" pitchFamily="34" charset="0"/>
                  <a:ea typeface="+mn-ea"/>
                  <a:cs typeface="+mn-cs"/>
                </a:rPr>
                <a:t>Max. </a:t>
              </a:r>
              <a:endParaRPr lang="en-US" b="1" kern="1200">
                <a:solidFill>
                  <a:srgbClr val="000000"/>
                </a:solidFill>
                <a:latin typeface="Times" pitchFamily="18" charset="0"/>
                <a:ea typeface="+mn-ea"/>
                <a:cs typeface="+mn-cs"/>
              </a:endParaRPr>
            </a:p>
          </p:txBody>
        </p:sp>
        <p:sp>
          <p:nvSpPr>
            <p:cNvPr id="165932" name="Rectangle 44"/>
            <p:cNvSpPr>
              <a:spLocks noChangeArrowheads="1"/>
            </p:cNvSpPr>
            <p:nvPr/>
          </p:nvSpPr>
          <p:spPr bwMode="auto">
            <a:xfrm>
              <a:off x="4259" y="1698"/>
              <a:ext cx="599"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kern="1200">
                  <a:solidFill>
                    <a:srgbClr val="000000"/>
                  </a:solidFill>
                  <a:latin typeface="Helvetica" pitchFamily="34" charset="0"/>
                  <a:ea typeface="+mn-ea"/>
                  <a:cs typeface="+mn-cs"/>
                </a:rPr>
                <a:t>Clearance</a:t>
              </a:r>
              <a:endParaRPr lang="en-US" b="1" kern="1200">
                <a:solidFill>
                  <a:srgbClr val="000000"/>
                </a:solidFill>
                <a:latin typeface="Times" pitchFamily="18" charset="0"/>
                <a:ea typeface="+mn-ea"/>
                <a:cs typeface="+mn-cs"/>
              </a:endParaRPr>
            </a:p>
          </p:txBody>
        </p:sp>
        <p:grpSp>
          <p:nvGrpSpPr>
            <p:cNvPr id="6" name="Group 47"/>
            <p:cNvGrpSpPr>
              <a:grpSpLocks/>
            </p:cNvGrpSpPr>
            <p:nvPr/>
          </p:nvGrpSpPr>
          <p:grpSpPr bwMode="auto">
            <a:xfrm>
              <a:off x="4307" y="2437"/>
              <a:ext cx="77" cy="219"/>
              <a:chOff x="4307" y="2437"/>
              <a:chExt cx="77" cy="219"/>
            </a:xfrm>
          </p:grpSpPr>
          <p:sp>
            <p:nvSpPr>
              <p:cNvPr id="165933" name="Freeform 45"/>
              <p:cNvSpPr>
                <a:spLocks/>
              </p:cNvSpPr>
              <p:nvPr/>
            </p:nvSpPr>
            <p:spPr bwMode="auto">
              <a:xfrm>
                <a:off x="4307" y="2437"/>
                <a:ext cx="77" cy="146"/>
              </a:xfrm>
              <a:custGeom>
                <a:avLst/>
                <a:gdLst/>
                <a:ahLst/>
                <a:cxnLst>
                  <a:cxn ang="0">
                    <a:pos x="39" y="0"/>
                  </a:cxn>
                  <a:cxn ang="0">
                    <a:pos x="77" y="146"/>
                  </a:cxn>
                  <a:cxn ang="0">
                    <a:pos x="39" y="146"/>
                  </a:cxn>
                  <a:cxn ang="0">
                    <a:pos x="0" y="146"/>
                  </a:cxn>
                  <a:cxn ang="0">
                    <a:pos x="39" y="0"/>
                  </a:cxn>
                </a:cxnLst>
                <a:rect l="0" t="0" r="r" b="b"/>
                <a:pathLst>
                  <a:path w="77" h="146">
                    <a:moveTo>
                      <a:pt x="39" y="0"/>
                    </a:moveTo>
                    <a:lnTo>
                      <a:pt x="77" y="146"/>
                    </a:lnTo>
                    <a:lnTo>
                      <a:pt x="39" y="146"/>
                    </a:lnTo>
                    <a:lnTo>
                      <a:pt x="0" y="146"/>
                    </a:lnTo>
                    <a:lnTo>
                      <a:pt x="39"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34" name="Line 46"/>
              <p:cNvSpPr>
                <a:spLocks noChangeShapeType="1"/>
              </p:cNvSpPr>
              <p:nvPr/>
            </p:nvSpPr>
            <p:spPr bwMode="auto">
              <a:xfrm>
                <a:off x="4346" y="2583"/>
                <a:ext cx="1" cy="73"/>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7" name="Group 50"/>
            <p:cNvGrpSpPr>
              <a:grpSpLocks/>
            </p:cNvGrpSpPr>
            <p:nvPr/>
          </p:nvGrpSpPr>
          <p:grpSpPr bwMode="auto">
            <a:xfrm>
              <a:off x="4007" y="2333"/>
              <a:ext cx="78" cy="343"/>
              <a:chOff x="4007" y="2333"/>
              <a:chExt cx="78" cy="343"/>
            </a:xfrm>
          </p:grpSpPr>
          <p:sp>
            <p:nvSpPr>
              <p:cNvPr id="165936" name="Freeform 48"/>
              <p:cNvSpPr>
                <a:spLocks/>
              </p:cNvSpPr>
              <p:nvPr/>
            </p:nvSpPr>
            <p:spPr bwMode="auto">
              <a:xfrm>
                <a:off x="4007" y="2333"/>
                <a:ext cx="78" cy="146"/>
              </a:xfrm>
              <a:custGeom>
                <a:avLst/>
                <a:gdLst/>
                <a:ahLst/>
                <a:cxnLst>
                  <a:cxn ang="0">
                    <a:pos x="39" y="0"/>
                  </a:cxn>
                  <a:cxn ang="0">
                    <a:pos x="78" y="146"/>
                  </a:cxn>
                  <a:cxn ang="0">
                    <a:pos x="39" y="146"/>
                  </a:cxn>
                  <a:cxn ang="0">
                    <a:pos x="0" y="146"/>
                  </a:cxn>
                  <a:cxn ang="0">
                    <a:pos x="39" y="0"/>
                  </a:cxn>
                </a:cxnLst>
                <a:rect l="0" t="0" r="r" b="b"/>
                <a:pathLst>
                  <a:path w="78" h="146">
                    <a:moveTo>
                      <a:pt x="39" y="0"/>
                    </a:moveTo>
                    <a:lnTo>
                      <a:pt x="78" y="146"/>
                    </a:lnTo>
                    <a:lnTo>
                      <a:pt x="39" y="146"/>
                    </a:lnTo>
                    <a:lnTo>
                      <a:pt x="0" y="146"/>
                    </a:lnTo>
                    <a:lnTo>
                      <a:pt x="39"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37" name="Line 49"/>
              <p:cNvSpPr>
                <a:spLocks noChangeShapeType="1"/>
              </p:cNvSpPr>
              <p:nvPr/>
            </p:nvSpPr>
            <p:spPr bwMode="auto">
              <a:xfrm>
                <a:off x="4046" y="2479"/>
                <a:ext cx="1" cy="197"/>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8" name="Group 53"/>
            <p:cNvGrpSpPr>
              <a:grpSpLocks/>
            </p:cNvGrpSpPr>
            <p:nvPr/>
          </p:nvGrpSpPr>
          <p:grpSpPr bwMode="auto">
            <a:xfrm>
              <a:off x="3998" y="1969"/>
              <a:ext cx="77" cy="291"/>
              <a:chOff x="3998" y="1969"/>
              <a:chExt cx="77" cy="291"/>
            </a:xfrm>
          </p:grpSpPr>
          <p:sp>
            <p:nvSpPr>
              <p:cNvPr id="165939" name="Freeform 51"/>
              <p:cNvSpPr>
                <a:spLocks/>
              </p:cNvSpPr>
              <p:nvPr/>
            </p:nvSpPr>
            <p:spPr bwMode="auto">
              <a:xfrm>
                <a:off x="3998" y="2115"/>
                <a:ext cx="77" cy="145"/>
              </a:xfrm>
              <a:custGeom>
                <a:avLst/>
                <a:gdLst/>
                <a:ahLst/>
                <a:cxnLst>
                  <a:cxn ang="0">
                    <a:pos x="38" y="145"/>
                  </a:cxn>
                  <a:cxn ang="0">
                    <a:pos x="0" y="0"/>
                  </a:cxn>
                  <a:cxn ang="0">
                    <a:pos x="38" y="0"/>
                  </a:cxn>
                  <a:cxn ang="0">
                    <a:pos x="77" y="0"/>
                  </a:cxn>
                  <a:cxn ang="0">
                    <a:pos x="38" y="145"/>
                  </a:cxn>
                </a:cxnLst>
                <a:rect l="0" t="0" r="r" b="b"/>
                <a:pathLst>
                  <a:path w="77" h="145">
                    <a:moveTo>
                      <a:pt x="38" y="145"/>
                    </a:moveTo>
                    <a:lnTo>
                      <a:pt x="0" y="0"/>
                    </a:lnTo>
                    <a:lnTo>
                      <a:pt x="38" y="0"/>
                    </a:lnTo>
                    <a:lnTo>
                      <a:pt x="77" y="0"/>
                    </a:lnTo>
                    <a:lnTo>
                      <a:pt x="38" y="145"/>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40" name="Line 52"/>
              <p:cNvSpPr>
                <a:spLocks noChangeShapeType="1"/>
              </p:cNvSpPr>
              <p:nvPr/>
            </p:nvSpPr>
            <p:spPr bwMode="auto">
              <a:xfrm>
                <a:off x="4036" y="1969"/>
                <a:ext cx="1" cy="146"/>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42" name="Rectangle 54"/>
            <p:cNvSpPr>
              <a:spLocks noChangeArrowheads="1"/>
            </p:cNvSpPr>
            <p:nvPr/>
          </p:nvSpPr>
          <p:spPr bwMode="auto">
            <a:xfrm>
              <a:off x="3824" y="2707"/>
              <a:ext cx="290"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kern="1200">
                  <a:solidFill>
                    <a:srgbClr val="000000"/>
                  </a:solidFill>
                  <a:latin typeface="Helvetica" pitchFamily="34" charset="0"/>
                  <a:ea typeface="+mn-ea"/>
                  <a:cs typeface="+mn-cs"/>
                </a:rPr>
                <a:t>Min. </a:t>
              </a:r>
              <a:endParaRPr lang="en-US" b="1" kern="1200">
                <a:solidFill>
                  <a:srgbClr val="000000"/>
                </a:solidFill>
                <a:latin typeface="Times" pitchFamily="18" charset="0"/>
                <a:ea typeface="+mn-ea"/>
                <a:cs typeface="+mn-cs"/>
              </a:endParaRPr>
            </a:p>
          </p:txBody>
        </p:sp>
        <p:sp>
          <p:nvSpPr>
            <p:cNvPr id="165943" name="Rectangle 55"/>
            <p:cNvSpPr>
              <a:spLocks noChangeArrowheads="1"/>
            </p:cNvSpPr>
            <p:nvPr/>
          </p:nvSpPr>
          <p:spPr bwMode="auto">
            <a:xfrm>
              <a:off x="3824" y="2843"/>
              <a:ext cx="599" cy="187"/>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600" kern="1200">
                  <a:solidFill>
                    <a:srgbClr val="000000"/>
                  </a:solidFill>
                  <a:latin typeface="Helvetica" pitchFamily="34" charset="0"/>
                  <a:ea typeface="+mn-ea"/>
                  <a:cs typeface="+mn-cs"/>
                </a:rPr>
                <a:t>Clearance</a:t>
              </a:r>
              <a:endParaRPr lang="en-US" b="1" kern="1200">
                <a:solidFill>
                  <a:srgbClr val="000000"/>
                </a:solidFill>
                <a:latin typeface="Times" pitchFamily="18" charset="0"/>
                <a:ea typeface="+mn-ea"/>
                <a:cs typeface="+mn-cs"/>
              </a:endParaRPr>
            </a:p>
          </p:txBody>
        </p:sp>
        <p:grpSp>
          <p:nvGrpSpPr>
            <p:cNvPr id="9" name="Group 59"/>
            <p:cNvGrpSpPr>
              <a:grpSpLocks/>
            </p:cNvGrpSpPr>
            <p:nvPr/>
          </p:nvGrpSpPr>
          <p:grpSpPr bwMode="auto">
            <a:xfrm>
              <a:off x="3350" y="2427"/>
              <a:ext cx="77" cy="697"/>
              <a:chOff x="3350" y="2427"/>
              <a:chExt cx="77" cy="697"/>
            </a:xfrm>
          </p:grpSpPr>
          <p:sp>
            <p:nvSpPr>
              <p:cNvPr id="165944" name="Freeform 56"/>
              <p:cNvSpPr>
                <a:spLocks/>
              </p:cNvSpPr>
              <p:nvPr/>
            </p:nvSpPr>
            <p:spPr bwMode="auto">
              <a:xfrm>
                <a:off x="3350" y="2427"/>
                <a:ext cx="77" cy="145"/>
              </a:xfrm>
              <a:custGeom>
                <a:avLst/>
                <a:gdLst/>
                <a:ahLst/>
                <a:cxnLst>
                  <a:cxn ang="0">
                    <a:pos x="38" y="0"/>
                  </a:cxn>
                  <a:cxn ang="0">
                    <a:pos x="77" y="145"/>
                  </a:cxn>
                  <a:cxn ang="0">
                    <a:pos x="38" y="145"/>
                  </a:cxn>
                  <a:cxn ang="0">
                    <a:pos x="0" y="145"/>
                  </a:cxn>
                  <a:cxn ang="0">
                    <a:pos x="38" y="0"/>
                  </a:cxn>
                </a:cxnLst>
                <a:rect l="0" t="0" r="r" b="b"/>
                <a:pathLst>
                  <a:path w="77" h="145">
                    <a:moveTo>
                      <a:pt x="38" y="0"/>
                    </a:moveTo>
                    <a:lnTo>
                      <a:pt x="77" y="145"/>
                    </a:lnTo>
                    <a:lnTo>
                      <a:pt x="38" y="145"/>
                    </a:lnTo>
                    <a:lnTo>
                      <a:pt x="0" y="145"/>
                    </a:lnTo>
                    <a:lnTo>
                      <a:pt x="38"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45" name="Freeform 57"/>
              <p:cNvSpPr>
                <a:spLocks/>
              </p:cNvSpPr>
              <p:nvPr/>
            </p:nvSpPr>
            <p:spPr bwMode="auto">
              <a:xfrm>
                <a:off x="3350" y="2978"/>
                <a:ext cx="77" cy="146"/>
              </a:xfrm>
              <a:custGeom>
                <a:avLst/>
                <a:gdLst/>
                <a:ahLst/>
                <a:cxnLst>
                  <a:cxn ang="0">
                    <a:pos x="38" y="146"/>
                  </a:cxn>
                  <a:cxn ang="0">
                    <a:pos x="0" y="0"/>
                  </a:cxn>
                  <a:cxn ang="0">
                    <a:pos x="38" y="0"/>
                  </a:cxn>
                  <a:cxn ang="0">
                    <a:pos x="77" y="0"/>
                  </a:cxn>
                  <a:cxn ang="0">
                    <a:pos x="38" y="146"/>
                  </a:cxn>
                </a:cxnLst>
                <a:rect l="0" t="0" r="r" b="b"/>
                <a:pathLst>
                  <a:path w="77" h="146">
                    <a:moveTo>
                      <a:pt x="38" y="146"/>
                    </a:moveTo>
                    <a:lnTo>
                      <a:pt x="0" y="0"/>
                    </a:lnTo>
                    <a:lnTo>
                      <a:pt x="38" y="0"/>
                    </a:lnTo>
                    <a:lnTo>
                      <a:pt x="77" y="0"/>
                    </a:lnTo>
                    <a:lnTo>
                      <a:pt x="38" y="146"/>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46" name="Line 58"/>
              <p:cNvSpPr>
                <a:spLocks noChangeShapeType="1"/>
              </p:cNvSpPr>
              <p:nvPr/>
            </p:nvSpPr>
            <p:spPr bwMode="auto">
              <a:xfrm>
                <a:off x="3388" y="2572"/>
                <a:ext cx="1" cy="406"/>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48" name="Rectangle 60"/>
            <p:cNvSpPr>
              <a:spLocks noChangeArrowheads="1"/>
            </p:cNvSpPr>
            <p:nvPr/>
          </p:nvSpPr>
          <p:spPr bwMode="auto">
            <a:xfrm>
              <a:off x="3282" y="2624"/>
              <a:ext cx="329" cy="32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49" name="Rectangle 61"/>
            <p:cNvSpPr>
              <a:spLocks noChangeArrowheads="1"/>
            </p:cNvSpPr>
            <p:nvPr/>
          </p:nvSpPr>
          <p:spPr bwMode="auto">
            <a:xfrm>
              <a:off x="3282" y="2603"/>
              <a:ext cx="396"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Min. </a:t>
              </a:r>
            </a:p>
          </p:txBody>
        </p:sp>
        <p:sp>
          <p:nvSpPr>
            <p:cNvPr id="165950" name="Rectangle 62"/>
            <p:cNvSpPr>
              <a:spLocks noChangeArrowheads="1"/>
            </p:cNvSpPr>
            <p:nvPr/>
          </p:nvSpPr>
          <p:spPr bwMode="auto">
            <a:xfrm>
              <a:off x="3282" y="2759"/>
              <a:ext cx="367"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Shaft</a:t>
              </a:r>
            </a:p>
          </p:txBody>
        </p:sp>
        <p:grpSp>
          <p:nvGrpSpPr>
            <p:cNvPr id="10" name="Group 66"/>
            <p:cNvGrpSpPr>
              <a:grpSpLocks/>
            </p:cNvGrpSpPr>
            <p:nvPr/>
          </p:nvGrpSpPr>
          <p:grpSpPr bwMode="auto">
            <a:xfrm>
              <a:off x="2905" y="2343"/>
              <a:ext cx="77" cy="760"/>
              <a:chOff x="2905" y="2343"/>
              <a:chExt cx="77" cy="760"/>
            </a:xfrm>
          </p:grpSpPr>
          <p:sp>
            <p:nvSpPr>
              <p:cNvPr id="165951" name="Freeform 63"/>
              <p:cNvSpPr>
                <a:spLocks/>
              </p:cNvSpPr>
              <p:nvPr/>
            </p:nvSpPr>
            <p:spPr bwMode="auto">
              <a:xfrm>
                <a:off x="2905" y="2343"/>
                <a:ext cx="77" cy="146"/>
              </a:xfrm>
              <a:custGeom>
                <a:avLst/>
                <a:gdLst/>
                <a:ahLst/>
                <a:cxnLst>
                  <a:cxn ang="0">
                    <a:pos x="39" y="0"/>
                  </a:cxn>
                  <a:cxn ang="0">
                    <a:pos x="77" y="146"/>
                  </a:cxn>
                  <a:cxn ang="0">
                    <a:pos x="39" y="146"/>
                  </a:cxn>
                  <a:cxn ang="0">
                    <a:pos x="0" y="146"/>
                  </a:cxn>
                  <a:cxn ang="0">
                    <a:pos x="39" y="0"/>
                  </a:cxn>
                </a:cxnLst>
                <a:rect l="0" t="0" r="r" b="b"/>
                <a:pathLst>
                  <a:path w="77" h="146">
                    <a:moveTo>
                      <a:pt x="39" y="0"/>
                    </a:moveTo>
                    <a:lnTo>
                      <a:pt x="77" y="146"/>
                    </a:lnTo>
                    <a:lnTo>
                      <a:pt x="39" y="146"/>
                    </a:lnTo>
                    <a:lnTo>
                      <a:pt x="0" y="146"/>
                    </a:lnTo>
                    <a:lnTo>
                      <a:pt x="39" y="0"/>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52" name="Freeform 64"/>
              <p:cNvSpPr>
                <a:spLocks/>
              </p:cNvSpPr>
              <p:nvPr/>
            </p:nvSpPr>
            <p:spPr bwMode="auto">
              <a:xfrm>
                <a:off x="2905" y="2957"/>
                <a:ext cx="77" cy="146"/>
              </a:xfrm>
              <a:custGeom>
                <a:avLst/>
                <a:gdLst/>
                <a:ahLst/>
                <a:cxnLst>
                  <a:cxn ang="0">
                    <a:pos x="39" y="146"/>
                  </a:cxn>
                  <a:cxn ang="0">
                    <a:pos x="0" y="0"/>
                  </a:cxn>
                  <a:cxn ang="0">
                    <a:pos x="39" y="0"/>
                  </a:cxn>
                  <a:cxn ang="0">
                    <a:pos x="77" y="0"/>
                  </a:cxn>
                  <a:cxn ang="0">
                    <a:pos x="39" y="146"/>
                  </a:cxn>
                </a:cxnLst>
                <a:rect l="0" t="0" r="r" b="b"/>
                <a:pathLst>
                  <a:path w="77" h="146">
                    <a:moveTo>
                      <a:pt x="39" y="146"/>
                    </a:moveTo>
                    <a:lnTo>
                      <a:pt x="0" y="0"/>
                    </a:lnTo>
                    <a:lnTo>
                      <a:pt x="39" y="0"/>
                    </a:lnTo>
                    <a:lnTo>
                      <a:pt x="77" y="0"/>
                    </a:lnTo>
                    <a:lnTo>
                      <a:pt x="39" y="146"/>
                    </a:lnTo>
                    <a:close/>
                  </a:path>
                </a:pathLst>
              </a:custGeom>
              <a:solidFill>
                <a:srgbClr val="000000"/>
              </a:solidFill>
              <a:ln w="9525">
                <a:no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53" name="Line 65"/>
              <p:cNvSpPr>
                <a:spLocks noChangeShapeType="1"/>
              </p:cNvSpPr>
              <p:nvPr/>
            </p:nvSpPr>
            <p:spPr bwMode="auto">
              <a:xfrm>
                <a:off x="2944" y="2489"/>
                <a:ext cx="1" cy="468"/>
              </a:xfrm>
              <a:prstGeom prst="line">
                <a:avLst/>
              </a:prstGeom>
              <a:noFill/>
              <a:ln w="15875">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65955" name="Rectangle 67"/>
            <p:cNvSpPr>
              <a:spLocks noChangeArrowheads="1"/>
            </p:cNvSpPr>
            <p:nvPr/>
          </p:nvSpPr>
          <p:spPr bwMode="auto">
            <a:xfrm>
              <a:off x="2808" y="2552"/>
              <a:ext cx="329" cy="3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5956" name="Rectangle 68"/>
            <p:cNvSpPr>
              <a:spLocks noChangeArrowheads="1"/>
            </p:cNvSpPr>
            <p:nvPr/>
          </p:nvSpPr>
          <p:spPr bwMode="auto">
            <a:xfrm>
              <a:off x="2808" y="2530"/>
              <a:ext cx="425"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Max. </a:t>
              </a:r>
            </a:p>
          </p:txBody>
        </p:sp>
        <p:sp>
          <p:nvSpPr>
            <p:cNvPr id="165957" name="Rectangle 69"/>
            <p:cNvSpPr>
              <a:spLocks noChangeArrowheads="1"/>
            </p:cNvSpPr>
            <p:nvPr/>
          </p:nvSpPr>
          <p:spPr bwMode="auto">
            <a:xfrm>
              <a:off x="2808" y="2686"/>
              <a:ext cx="367" cy="208"/>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kern="1200">
                  <a:solidFill>
                    <a:srgbClr val="000000"/>
                  </a:solidFill>
                  <a:latin typeface="Times" pitchFamily="18" charset="0"/>
                  <a:ea typeface="+mn-ea"/>
                  <a:cs typeface="+mn-cs"/>
                </a:rPr>
                <a:t>Shaft</a:t>
              </a:r>
            </a:p>
          </p:txBody>
        </p:sp>
      </p:grpSp>
    </p:spTree>
    <p:extLst>
      <p:ext uri="{BB962C8B-B14F-4D97-AF65-F5344CB8AC3E}">
        <p14:creationId xmlns:p14="http://schemas.microsoft.com/office/powerpoint/2010/main" val="338800856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bwMode="auto">
          <a:xfrm>
            <a:off x="4321175" y="1349375"/>
            <a:ext cx="184150" cy="750888"/>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
            </a:r>
            <a:br>
              <a:rPr lang="en-US"/>
            </a:br>
            <a:r>
              <a:rPr lang="en-US" sz="1800"/>
              <a:t> </a:t>
            </a:r>
          </a:p>
        </p:txBody>
      </p:sp>
      <p:sp>
        <p:nvSpPr>
          <p:cNvPr id="166915" name="Rectangle 3"/>
          <p:cNvSpPr>
            <a:spLocks noChangeArrowheads="1"/>
          </p:cNvSpPr>
          <p:nvPr/>
        </p:nvSpPr>
        <p:spPr bwMode="auto">
          <a:xfrm>
            <a:off x="588963" y="2047875"/>
            <a:ext cx="5935662" cy="2624138"/>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6916" name="Rectangle 4"/>
          <p:cNvSpPr>
            <a:spLocks noGrp="1" noChangeArrowheads="1"/>
          </p:cNvSpPr>
          <p:nvPr>
            <p:ph type="body" idx="1"/>
          </p:nvPr>
        </p:nvSpPr>
        <p:spPr bwMode="auto">
          <a:xfrm>
            <a:off x="381000" y="228600"/>
            <a:ext cx="2827338" cy="5778500"/>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5000"/>
              </a:lnSpc>
              <a:spcBef>
                <a:spcPct val="0"/>
              </a:spcBef>
              <a:buFontTx/>
              <a:buNone/>
              <a:tabLst>
                <a:tab pos="1587500" algn="l"/>
                <a:tab pos="3200400" algn="l"/>
                <a:tab pos="4572000" algn="l"/>
                <a:tab pos="5715000" algn="l"/>
              </a:tabLst>
            </a:pPr>
            <a:r>
              <a:rPr lang="en-US" u="sng" dirty="0">
                <a:latin typeface="Times" pitchFamily="18" charset="0"/>
              </a:rPr>
              <a:t>2.  Interference Fits</a:t>
            </a: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The minimum permitted diameter of the shaft is larger than the maximum diameter of the hole</a:t>
            </a:r>
          </a:p>
          <a:p>
            <a:pPr marL="0" indent="0">
              <a:lnSpc>
                <a:spcPct val="85000"/>
              </a:lnSpc>
              <a:spcBef>
                <a:spcPct val="0"/>
              </a:spcBef>
              <a:buFontTx/>
              <a:buNone/>
              <a:tabLst>
                <a:tab pos="1587500" algn="l"/>
                <a:tab pos="3200400" algn="l"/>
                <a:tab pos="4572000" algn="l"/>
                <a:tab pos="5715000" algn="l"/>
              </a:tabLst>
            </a:pPr>
            <a:endParaRPr lang="en-US" u="sng" dirty="0">
              <a:latin typeface="Times" pitchFamily="18" charset="0"/>
            </a:endParaRPr>
          </a:p>
          <a:p>
            <a:pPr marL="0" indent="0">
              <a:lnSpc>
                <a:spcPct val="85000"/>
              </a:lnSpc>
              <a:spcBef>
                <a:spcPct val="0"/>
              </a:spcBef>
              <a:buFontTx/>
              <a:buNone/>
              <a:tabLst>
                <a:tab pos="1587500" algn="l"/>
                <a:tab pos="3200400" algn="l"/>
                <a:tab pos="4572000" algn="l"/>
                <a:tab pos="5715000" algn="l"/>
              </a:tabLst>
            </a:pPr>
            <a:endParaRPr lang="en-US" u="sng"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u="sng" dirty="0">
                <a:latin typeface="Times" pitchFamily="18" charset="0"/>
              </a:rPr>
              <a:t>3.  Transition Fits</a:t>
            </a: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The diameter of the largest allowable hole is greater than that of the smallest shaft, but the smallest hole is smaller than the largest shaft</a:t>
            </a:r>
          </a:p>
          <a:p>
            <a:pPr marL="0" indent="0">
              <a:tabLst>
                <a:tab pos="1587500" algn="l"/>
                <a:tab pos="3200400" algn="l"/>
                <a:tab pos="4572000" algn="l"/>
                <a:tab pos="5715000" algn="l"/>
              </a:tabLst>
            </a:pPr>
            <a:endParaRPr lang="en-US" dirty="0">
              <a:latin typeface="Times" pitchFamily="18" charset="0"/>
            </a:endParaRPr>
          </a:p>
        </p:txBody>
      </p:sp>
      <p:pic>
        <p:nvPicPr>
          <p:cNvPr id="166917" name="Picture 5"/>
          <p:cNvPicPr>
            <a:picLocks noChangeArrowheads="1"/>
          </p:cNvPicPr>
          <p:nvPr/>
        </p:nvPicPr>
        <p:blipFill>
          <a:blip r:embed="rId3"/>
          <a:srcRect/>
          <a:stretch>
            <a:fillRect/>
          </a:stretch>
        </p:blipFill>
        <p:spPr bwMode="auto">
          <a:xfrm>
            <a:off x="3405188" y="349250"/>
            <a:ext cx="5364162" cy="2711450"/>
          </a:xfrm>
          <a:prstGeom prst="rect">
            <a:avLst/>
          </a:prstGeom>
          <a:noFill/>
          <a:ln w="12700">
            <a:noFill/>
            <a:miter lim="800000"/>
            <a:headEnd/>
            <a:tailEnd/>
          </a:ln>
          <a:effectLst/>
        </p:spPr>
      </p:pic>
      <p:pic>
        <p:nvPicPr>
          <p:cNvPr id="166918" name="Picture 6"/>
          <p:cNvPicPr>
            <a:picLocks noChangeArrowheads="1"/>
          </p:cNvPicPr>
          <p:nvPr/>
        </p:nvPicPr>
        <p:blipFill>
          <a:blip r:embed="rId4"/>
          <a:srcRect/>
          <a:stretch>
            <a:fillRect/>
          </a:stretch>
        </p:blipFill>
        <p:spPr bwMode="auto">
          <a:xfrm>
            <a:off x="3430588" y="3835400"/>
            <a:ext cx="4210050" cy="2357438"/>
          </a:xfrm>
          <a:prstGeom prst="rect">
            <a:avLst/>
          </a:prstGeom>
          <a:noFill/>
          <a:ln w="12700">
            <a:noFill/>
            <a:miter lim="800000"/>
            <a:headEnd/>
            <a:tailEnd/>
          </a:ln>
          <a:effectLst/>
        </p:spPr>
      </p:pic>
    </p:spTree>
    <p:extLst>
      <p:ext uri="{BB962C8B-B14F-4D97-AF65-F5344CB8AC3E}">
        <p14:creationId xmlns:p14="http://schemas.microsoft.com/office/powerpoint/2010/main" val="197593673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bwMode="auto">
          <a:xfrm>
            <a:off x="457200" y="0"/>
            <a:ext cx="8305800" cy="7508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a:solidFill>
                  <a:schemeClr val="tx2"/>
                </a:solidFill>
              </a:rPr>
              <a:t>Standard Limits and Fits -- ANSI</a:t>
            </a:r>
          </a:p>
        </p:txBody>
      </p:sp>
      <p:sp>
        <p:nvSpPr>
          <p:cNvPr id="309251" name="Text Box 3"/>
          <p:cNvSpPr txBox="1">
            <a:spLocks noChangeArrowheads="1"/>
          </p:cNvSpPr>
          <p:nvPr/>
        </p:nvSpPr>
        <p:spPr bwMode="auto">
          <a:xfrm>
            <a:off x="384175" y="927100"/>
            <a:ext cx="8397875" cy="2492990"/>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pPr>
            <a:r>
              <a:rPr lang="en-US" sz="1200" kern="1200" dirty="0">
                <a:solidFill>
                  <a:srgbClr val="000000"/>
                </a:solidFill>
                <a:latin typeface="Arial" charset="0"/>
                <a:ea typeface="+mn-ea"/>
                <a:cs typeface="+mn-cs"/>
              </a:rPr>
              <a:t>RC 1   Close sliding fits are intended for the accurate location of parts which must assemble without perceptible play.</a:t>
            </a:r>
          </a:p>
          <a:p>
            <a:pPr algn="l" rtl="0" eaLnBrk="0" fontAlgn="base" hangingPunct="0">
              <a:spcBef>
                <a:spcPct val="0"/>
              </a:spcBef>
              <a:spcAft>
                <a:spcPct val="0"/>
              </a:spcAft>
            </a:pPr>
            <a:r>
              <a:rPr lang="en-US" sz="1200" kern="1200" dirty="0">
                <a:solidFill>
                  <a:srgbClr val="000000"/>
                </a:solidFill>
                <a:latin typeface="Arial" charset="0"/>
                <a:ea typeface="+mn-ea"/>
                <a:cs typeface="+mn-cs"/>
              </a:rPr>
              <a:t>RC 2   Sliding fits are intended for accurate location, but with greater maximum clearance than class RC 1.  Parts made to </a:t>
            </a:r>
            <a:r>
              <a:rPr lang="en-US" sz="1200" kern="1200" dirty="0" smtClean="0">
                <a:solidFill>
                  <a:srgbClr val="000000"/>
                </a:solidFill>
                <a:latin typeface="Arial" charset="0"/>
                <a:ea typeface="+mn-ea"/>
                <a:cs typeface="+mn-cs"/>
              </a:rPr>
              <a:t>this </a:t>
            </a:r>
            <a:r>
              <a:rPr lang="en-US" sz="1200" kern="1200" dirty="0">
                <a:solidFill>
                  <a:srgbClr val="000000"/>
                </a:solidFill>
                <a:latin typeface="Arial" charset="0"/>
                <a:ea typeface="+mn-ea"/>
                <a:cs typeface="+mn-cs"/>
              </a:rPr>
              <a:t>fit move and turn easily but are not intended to run freely, and in the larger sizes may seize with </a:t>
            </a:r>
            <a:r>
              <a:rPr lang="en-US" sz="1200" kern="1200" dirty="0" smtClean="0">
                <a:solidFill>
                  <a:srgbClr val="000000"/>
                </a:solidFill>
                <a:latin typeface="Arial" charset="0"/>
                <a:ea typeface="+mn-ea"/>
                <a:cs typeface="+mn-cs"/>
              </a:rPr>
              <a:t>small temperature </a:t>
            </a:r>
            <a:r>
              <a:rPr lang="en-US" sz="1200" kern="1200" dirty="0">
                <a:solidFill>
                  <a:srgbClr val="000000"/>
                </a:solidFill>
                <a:latin typeface="Arial" charset="0"/>
                <a:ea typeface="+mn-ea"/>
                <a:cs typeface="+mn-cs"/>
              </a:rPr>
              <a:t>changes.</a:t>
            </a:r>
          </a:p>
          <a:p>
            <a:pPr algn="l" rtl="0" eaLnBrk="0" fontAlgn="base" hangingPunct="0">
              <a:spcBef>
                <a:spcPct val="0"/>
              </a:spcBef>
              <a:spcAft>
                <a:spcPct val="0"/>
              </a:spcAft>
            </a:pPr>
            <a:r>
              <a:rPr lang="en-US" sz="1200" kern="1200" dirty="0">
                <a:solidFill>
                  <a:srgbClr val="000000"/>
                </a:solidFill>
                <a:latin typeface="Arial" charset="0"/>
                <a:ea typeface="+mn-ea"/>
                <a:cs typeface="+mn-cs"/>
              </a:rPr>
              <a:t>RC 3   Precision running fits are about the closest fits which can be expected to run freely, and are intended for precision </a:t>
            </a:r>
            <a:r>
              <a:rPr lang="en-US" sz="1200" kern="1200" dirty="0" smtClean="0">
                <a:solidFill>
                  <a:srgbClr val="000000"/>
                </a:solidFill>
                <a:latin typeface="Arial" charset="0"/>
                <a:ea typeface="+mn-ea"/>
                <a:cs typeface="+mn-cs"/>
              </a:rPr>
              <a:t>work </a:t>
            </a:r>
            <a:r>
              <a:rPr lang="en-US" sz="1200" kern="1200" dirty="0">
                <a:solidFill>
                  <a:srgbClr val="000000"/>
                </a:solidFill>
                <a:latin typeface="Arial" charset="0"/>
                <a:ea typeface="+mn-ea"/>
                <a:cs typeface="+mn-cs"/>
              </a:rPr>
              <a:t>at slow speeds and light journal pressures, but are not suitable where appreciable temperature differences </a:t>
            </a:r>
            <a:r>
              <a:rPr lang="en-US" sz="1200" kern="1200" dirty="0" smtClean="0">
                <a:solidFill>
                  <a:srgbClr val="000000"/>
                </a:solidFill>
                <a:latin typeface="Arial" charset="0"/>
                <a:ea typeface="+mn-ea"/>
                <a:cs typeface="+mn-cs"/>
              </a:rPr>
              <a:t>are </a:t>
            </a:r>
            <a:r>
              <a:rPr lang="en-US" sz="1200" kern="1200" dirty="0">
                <a:solidFill>
                  <a:srgbClr val="000000"/>
                </a:solidFill>
                <a:latin typeface="Arial" charset="0"/>
                <a:ea typeface="+mn-ea"/>
                <a:cs typeface="+mn-cs"/>
              </a:rPr>
              <a:t>likely to be encountered.</a:t>
            </a:r>
          </a:p>
          <a:p>
            <a:pPr algn="l" rtl="0" eaLnBrk="0" fontAlgn="base" hangingPunct="0">
              <a:spcBef>
                <a:spcPct val="0"/>
              </a:spcBef>
              <a:spcAft>
                <a:spcPct val="0"/>
              </a:spcAft>
            </a:pPr>
            <a:r>
              <a:rPr lang="en-US" sz="1200" kern="1200" dirty="0">
                <a:solidFill>
                  <a:srgbClr val="000000"/>
                </a:solidFill>
                <a:latin typeface="Arial" charset="0"/>
                <a:ea typeface="+mn-ea"/>
                <a:cs typeface="+mn-cs"/>
              </a:rPr>
              <a:t>RC 4   Close running fits are intended chiefly for running fits on accurate machinery with moderate surface speeds and </a:t>
            </a:r>
            <a:r>
              <a:rPr lang="en-US" sz="1200" kern="1200" dirty="0" smtClean="0">
                <a:solidFill>
                  <a:srgbClr val="000000"/>
                </a:solidFill>
                <a:latin typeface="Arial" charset="0"/>
                <a:ea typeface="+mn-ea"/>
                <a:cs typeface="+mn-cs"/>
              </a:rPr>
              <a:t>journal </a:t>
            </a:r>
            <a:r>
              <a:rPr lang="en-US" sz="1200" kern="1200" dirty="0">
                <a:solidFill>
                  <a:srgbClr val="000000"/>
                </a:solidFill>
                <a:latin typeface="Arial" charset="0"/>
                <a:ea typeface="+mn-ea"/>
                <a:cs typeface="+mn-cs"/>
              </a:rPr>
              <a:t>pressures, where accurate location and minimum play are desired.</a:t>
            </a:r>
          </a:p>
          <a:p>
            <a:pPr algn="l" rtl="0" eaLnBrk="0" fontAlgn="base" hangingPunct="0">
              <a:spcBef>
                <a:spcPct val="0"/>
              </a:spcBef>
              <a:spcAft>
                <a:spcPct val="0"/>
              </a:spcAft>
            </a:pPr>
            <a:r>
              <a:rPr lang="en-US" sz="1200" kern="1200" dirty="0">
                <a:solidFill>
                  <a:srgbClr val="000000"/>
                </a:solidFill>
                <a:latin typeface="Arial" charset="0"/>
                <a:ea typeface="+mn-ea"/>
                <a:cs typeface="+mn-cs"/>
              </a:rPr>
              <a:t>RC 5   </a:t>
            </a:r>
          </a:p>
          <a:p>
            <a:pPr algn="l" rtl="0" eaLnBrk="0" fontAlgn="base" hangingPunct="0">
              <a:spcBef>
                <a:spcPct val="0"/>
              </a:spcBef>
              <a:spcAft>
                <a:spcPct val="0"/>
              </a:spcAft>
            </a:pPr>
            <a:r>
              <a:rPr lang="en-US" sz="1200" kern="1200" dirty="0">
                <a:solidFill>
                  <a:srgbClr val="000000"/>
                </a:solidFill>
                <a:latin typeface="Arial" charset="0"/>
                <a:ea typeface="+mn-ea"/>
                <a:cs typeface="+mn-cs"/>
              </a:rPr>
              <a:t>RC 6   </a:t>
            </a:r>
          </a:p>
          <a:p>
            <a:pPr algn="ctr" rtl="0" eaLnBrk="0" fontAlgn="base" hangingPunct="0">
              <a:spcBef>
                <a:spcPct val="0"/>
              </a:spcBef>
              <a:spcAft>
                <a:spcPct val="0"/>
              </a:spcAft>
            </a:pPr>
            <a:r>
              <a:rPr lang="en-US" sz="1200" kern="1200" dirty="0">
                <a:solidFill>
                  <a:srgbClr val="000000"/>
                </a:solidFill>
                <a:latin typeface="Arial" charset="0"/>
                <a:ea typeface="+mn-ea"/>
                <a:cs typeface="+mn-cs"/>
              </a:rPr>
              <a:t>Basic hole system.  Limits are in thousandths of an inch.</a:t>
            </a:r>
          </a:p>
        </p:txBody>
      </p:sp>
      <p:sp>
        <p:nvSpPr>
          <p:cNvPr id="309252" name="Rectangle 4"/>
          <p:cNvSpPr>
            <a:spLocks noChangeArrowheads="1"/>
          </p:cNvSpPr>
          <p:nvPr/>
        </p:nvSpPr>
        <p:spPr bwMode="auto">
          <a:xfrm>
            <a:off x="354013" y="3540125"/>
            <a:ext cx="8429625" cy="2759075"/>
          </a:xfrm>
          <a:prstGeom prst="rect">
            <a:avLst/>
          </a:prstGeom>
          <a:noFill/>
          <a:ln w="31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53" name="Line 5"/>
          <p:cNvSpPr>
            <a:spLocks noChangeShapeType="1"/>
          </p:cNvSpPr>
          <p:nvPr/>
        </p:nvSpPr>
        <p:spPr bwMode="auto">
          <a:xfrm>
            <a:off x="1384300" y="3775075"/>
            <a:ext cx="7399338" cy="0"/>
          </a:xfrm>
          <a:prstGeom prst="line">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54" name="Line 6"/>
          <p:cNvSpPr>
            <a:spLocks noChangeShapeType="1"/>
          </p:cNvSpPr>
          <p:nvPr/>
        </p:nvSpPr>
        <p:spPr bwMode="auto">
          <a:xfrm>
            <a:off x="360363" y="4451350"/>
            <a:ext cx="8434387" cy="0"/>
          </a:xfrm>
          <a:prstGeom prst="line">
            <a:avLst/>
          </a:prstGeom>
          <a:noFill/>
          <a:ln w="1905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55" name="Line 7"/>
          <p:cNvSpPr>
            <a:spLocks noChangeShapeType="1"/>
          </p:cNvSpPr>
          <p:nvPr/>
        </p:nvSpPr>
        <p:spPr bwMode="auto">
          <a:xfrm>
            <a:off x="1381125" y="3540125"/>
            <a:ext cx="0" cy="27590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56" name="Line 8"/>
          <p:cNvSpPr>
            <a:spLocks noChangeShapeType="1"/>
          </p:cNvSpPr>
          <p:nvPr/>
        </p:nvSpPr>
        <p:spPr bwMode="auto">
          <a:xfrm>
            <a:off x="1731963" y="3778250"/>
            <a:ext cx="0" cy="251618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57" name="Text Box 9"/>
          <p:cNvSpPr txBox="1">
            <a:spLocks noChangeArrowheads="1"/>
          </p:cNvSpPr>
          <p:nvPr/>
        </p:nvSpPr>
        <p:spPr bwMode="auto">
          <a:xfrm>
            <a:off x="1503363" y="3544888"/>
            <a:ext cx="952500" cy="274637"/>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a:solidFill>
                  <a:srgbClr val="000000"/>
                </a:solidFill>
                <a:latin typeface="Arial" charset="0"/>
                <a:ea typeface="+mn-ea"/>
                <a:cs typeface="+mn-cs"/>
              </a:rPr>
              <a:t>Class RC 1</a:t>
            </a:r>
          </a:p>
        </p:txBody>
      </p:sp>
      <p:sp>
        <p:nvSpPr>
          <p:cNvPr id="309258" name="Text Box 10"/>
          <p:cNvSpPr txBox="1">
            <a:spLocks noChangeArrowheads="1"/>
          </p:cNvSpPr>
          <p:nvPr/>
        </p:nvSpPr>
        <p:spPr bwMode="auto">
          <a:xfrm rot="-5400000">
            <a:off x="1172369" y="3925094"/>
            <a:ext cx="760413"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259" name="Text Box 11"/>
          <p:cNvSpPr txBox="1">
            <a:spLocks noChangeArrowheads="1"/>
          </p:cNvSpPr>
          <p:nvPr/>
        </p:nvSpPr>
        <p:spPr bwMode="auto">
          <a:xfrm>
            <a:off x="1833563" y="3736975"/>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260" name="Line 12"/>
          <p:cNvSpPr>
            <a:spLocks noChangeShapeType="1"/>
          </p:cNvSpPr>
          <p:nvPr/>
        </p:nvSpPr>
        <p:spPr bwMode="auto">
          <a:xfrm>
            <a:off x="1731963" y="4105275"/>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61" name="Line 13"/>
          <p:cNvSpPr>
            <a:spLocks noChangeShapeType="1"/>
          </p:cNvSpPr>
          <p:nvPr/>
        </p:nvSpPr>
        <p:spPr bwMode="auto">
          <a:xfrm>
            <a:off x="2614613" y="3548063"/>
            <a:ext cx="0" cy="275113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62" name="Line 14"/>
          <p:cNvSpPr>
            <a:spLocks noChangeShapeType="1"/>
          </p:cNvSpPr>
          <p:nvPr/>
        </p:nvSpPr>
        <p:spPr bwMode="auto">
          <a:xfrm>
            <a:off x="2173288" y="4105275"/>
            <a:ext cx="0" cy="21939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63" name="Text Box 15"/>
          <p:cNvSpPr txBox="1">
            <a:spLocks noChangeArrowheads="1"/>
          </p:cNvSpPr>
          <p:nvPr/>
        </p:nvSpPr>
        <p:spPr bwMode="auto">
          <a:xfrm>
            <a:off x="1730375" y="4105275"/>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dirty="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dirty="0">
                <a:solidFill>
                  <a:srgbClr val="000000"/>
                </a:solidFill>
                <a:latin typeface="Arial" charset="0"/>
                <a:ea typeface="+mn-ea"/>
                <a:cs typeface="+mn-cs"/>
              </a:rPr>
              <a:t>H5</a:t>
            </a:r>
          </a:p>
        </p:txBody>
      </p:sp>
      <p:sp>
        <p:nvSpPr>
          <p:cNvPr id="309264" name="Text Box 16"/>
          <p:cNvSpPr txBox="1">
            <a:spLocks noChangeArrowheads="1"/>
          </p:cNvSpPr>
          <p:nvPr/>
        </p:nvSpPr>
        <p:spPr bwMode="auto">
          <a:xfrm>
            <a:off x="2146300" y="4097338"/>
            <a:ext cx="477838"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g4</a:t>
            </a:r>
          </a:p>
        </p:txBody>
      </p:sp>
      <p:sp>
        <p:nvSpPr>
          <p:cNvPr id="309265" name="Line 17"/>
          <p:cNvSpPr>
            <a:spLocks noChangeShapeType="1"/>
          </p:cNvSpPr>
          <p:nvPr/>
        </p:nvSpPr>
        <p:spPr bwMode="auto">
          <a:xfrm>
            <a:off x="2967038" y="3779838"/>
            <a:ext cx="0" cy="251460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66" name="Text Box 18"/>
          <p:cNvSpPr txBox="1">
            <a:spLocks noChangeArrowheads="1"/>
          </p:cNvSpPr>
          <p:nvPr/>
        </p:nvSpPr>
        <p:spPr bwMode="auto">
          <a:xfrm>
            <a:off x="2738438" y="3544888"/>
            <a:ext cx="952500" cy="274637"/>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dirty="0">
                <a:solidFill>
                  <a:srgbClr val="000000"/>
                </a:solidFill>
                <a:latin typeface="Arial" charset="0"/>
                <a:ea typeface="+mn-ea"/>
                <a:cs typeface="+mn-cs"/>
              </a:rPr>
              <a:t>Class RC 2</a:t>
            </a:r>
          </a:p>
        </p:txBody>
      </p:sp>
      <p:sp>
        <p:nvSpPr>
          <p:cNvPr id="309267" name="Text Box 19"/>
          <p:cNvSpPr txBox="1">
            <a:spLocks noChangeArrowheads="1"/>
          </p:cNvSpPr>
          <p:nvPr/>
        </p:nvSpPr>
        <p:spPr bwMode="auto">
          <a:xfrm rot="-5400000">
            <a:off x="2407444" y="3925094"/>
            <a:ext cx="760413"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268" name="Text Box 20"/>
          <p:cNvSpPr txBox="1">
            <a:spLocks noChangeArrowheads="1"/>
          </p:cNvSpPr>
          <p:nvPr/>
        </p:nvSpPr>
        <p:spPr bwMode="auto">
          <a:xfrm>
            <a:off x="3068638" y="3738563"/>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269" name="Line 21"/>
          <p:cNvSpPr>
            <a:spLocks noChangeShapeType="1"/>
          </p:cNvSpPr>
          <p:nvPr/>
        </p:nvSpPr>
        <p:spPr bwMode="auto">
          <a:xfrm>
            <a:off x="2967038" y="4106863"/>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70" name="Line 22"/>
          <p:cNvSpPr>
            <a:spLocks noChangeShapeType="1"/>
          </p:cNvSpPr>
          <p:nvPr/>
        </p:nvSpPr>
        <p:spPr bwMode="auto">
          <a:xfrm>
            <a:off x="3849688" y="3549650"/>
            <a:ext cx="0" cy="275113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71" name="Line 23"/>
          <p:cNvSpPr>
            <a:spLocks noChangeShapeType="1"/>
          </p:cNvSpPr>
          <p:nvPr/>
        </p:nvSpPr>
        <p:spPr bwMode="auto">
          <a:xfrm>
            <a:off x="3408363" y="4106863"/>
            <a:ext cx="0" cy="21939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72" name="Text Box 24"/>
          <p:cNvSpPr txBox="1">
            <a:spLocks noChangeArrowheads="1"/>
          </p:cNvSpPr>
          <p:nvPr/>
        </p:nvSpPr>
        <p:spPr bwMode="auto">
          <a:xfrm>
            <a:off x="2965450" y="4106863"/>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dirty="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dirty="0">
                <a:solidFill>
                  <a:srgbClr val="000000"/>
                </a:solidFill>
                <a:latin typeface="Arial" charset="0"/>
                <a:ea typeface="+mn-ea"/>
                <a:cs typeface="+mn-cs"/>
              </a:rPr>
              <a:t>H6</a:t>
            </a:r>
          </a:p>
        </p:txBody>
      </p:sp>
      <p:sp>
        <p:nvSpPr>
          <p:cNvPr id="309273" name="Text Box 25"/>
          <p:cNvSpPr txBox="1">
            <a:spLocks noChangeArrowheads="1"/>
          </p:cNvSpPr>
          <p:nvPr/>
        </p:nvSpPr>
        <p:spPr bwMode="auto">
          <a:xfrm>
            <a:off x="3381375" y="4097338"/>
            <a:ext cx="477838"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g5</a:t>
            </a:r>
          </a:p>
        </p:txBody>
      </p:sp>
      <p:sp>
        <p:nvSpPr>
          <p:cNvPr id="309274" name="Line 26"/>
          <p:cNvSpPr>
            <a:spLocks noChangeShapeType="1"/>
          </p:cNvSpPr>
          <p:nvPr/>
        </p:nvSpPr>
        <p:spPr bwMode="auto">
          <a:xfrm>
            <a:off x="4202113" y="3789363"/>
            <a:ext cx="0" cy="251618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75" name="Text Box 27"/>
          <p:cNvSpPr txBox="1">
            <a:spLocks noChangeArrowheads="1"/>
          </p:cNvSpPr>
          <p:nvPr/>
        </p:nvSpPr>
        <p:spPr bwMode="auto">
          <a:xfrm>
            <a:off x="3973513" y="3556000"/>
            <a:ext cx="952500" cy="274638"/>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a:solidFill>
                  <a:srgbClr val="000000"/>
                </a:solidFill>
                <a:latin typeface="Arial" charset="0"/>
                <a:ea typeface="+mn-ea"/>
                <a:cs typeface="+mn-cs"/>
              </a:rPr>
              <a:t>Class RC 3</a:t>
            </a:r>
          </a:p>
        </p:txBody>
      </p:sp>
      <p:sp>
        <p:nvSpPr>
          <p:cNvPr id="309276" name="Text Box 28"/>
          <p:cNvSpPr txBox="1">
            <a:spLocks noChangeArrowheads="1"/>
          </p:cNvSpPr>
          <p:nvPr/>
        </p:nvSpPr>
        <p:spPr bwMode="auto">
          <a:xfrm rot="-5400000">
            <a:off x="3642520" y="3936206"/>
            <a:ext cx="760412"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277" name="Text Box 29"/>
          <p:cNvSpPr txBox="1">
            <a:spLocks noChangeArrowheads="1"/>
          </p:cNvSpPr>
          <p:nvPr/>
        </p:nvSpPr>
        <p:spPr bwMode="auto">
          <a:xfrm>
            <a:off x="4303713" y="3748088"/>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278" name="Line 30"/>
          <p:cNvSpPr>
            <a:spLocks noChangeShapeType="1"/>
          </p:cNvSpPr>
          <p:nvPr/>
        </p:nvSpPr>
        <p:spPr bwMode="auto">
          <a:xfrm>
            <a:off x="4202113" y="4116388"/>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79" name="Line 31"/>
          <p:cNvSpPr>
            <a:spLocks noChangeShapeType="1"/>
          </p:cNvSpPr>
          <p:nvPr/>
        </p:nvSpPr>
        <p:spPr bwMode="auto">
          <a:xfrm>
            <a:off x="5084763" y="3559175"/>
            <a:ext cx="0" cy="275113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80" name="Line 32"/>
          <p:cNvSpPr>
            <a:spLocks noChangeShapeType="1"/>
          </p:cNvSpPr>
          <p:nvPr/>
        </p:nvSpPr>
        <p:spPr bwMode="auto">
          <a:xfrm>
            <a:off x="4643438" y="4116388"/>
            <a:ext cx="0" cy="21939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81" name="Text Box 33"/>
          <p:cNvSpPr txBox="1">
            <a:spLocks noChangeArrowheads="1"/>
          </p:cNvSpPr>
          <p:nvPr/>
        </p:nvSpPr>
        <p:spPr bwMode="auto">
          <a:xfrm>
            <a:off x="4200525" y="4116388"/>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a:solidFill>
                  <a:srgbClr val="000000"/>
                </a:solidFill>
                <a:latin typeface="Arial" charset="0"/>
                <a:ea typeface="+mn-ea"/>
                <a:cs typeface="+mn-cs"/>
              </a:rPr>
              <a:t>H7</a:t>
            </a:r>
          </a:p>
        </p:txBody>
      </p:sp>
      <p:sp>
        <p:nvSpPr>
          <p:cNvPr id="309282" name="Text Box 34"/>
          <p:cNvSpPr txBox="1">
            <a:spLocks noChangeArrowheads="1"/>
          </p:cNvSpPr>
          <p:nvPr/>
        </p:nvSpPr>
        <p:spPr bwMode="auto">
          <a:xfrm>
            <a:off x="4616450" y="4106863"/>
            <a:ext cx="477838"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f6</a:t>
            </a:r>
          </a:p>
        </p:txBody>
      </p:sp>
      <p:sp>
        <p:nvSpPr>
          <p:cNvPr id="309283" name="Line 35"/>
          <p:cNvSpPr>
            <a:spLocks noChangeShapeType="1"/>
          </p:cNvSpPr>
          <p:nvPr/>
        </p:nvSpPr>
        <p:spPr bwMode="auto">
          <a:xfrm>
            <a:off x="5432425" y="3779838"/>
            <a:ext cx="0" cy="251618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84" name="Text Box 36"/>
          <p:cNvSpPr txBox="1">
            <a:spLocks noChangeArrowheads="1"/>
          </p:cNvSpPr>
          <p:nvPr/>
        </p:nvSpPr>
        <p:spPr bwMode="auto">
          <a:xfrm>
            <a:off x="5203825" y="3546475"/>
            <a:ext cx="952500" cy="274638"/>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a:solidFill>
                  <a:srgbClr val="000000"/>
                </a:solidFill>
                <a:latin typeface="Arial" charset="0"/>
                <a:ea typeface="+mn-ea"/>
                <a:cs typeface="+mn-cs"/>
              </a:rPr>
              <a:t>Class RC 4</a:t>
            </a:r>
          </a:p>
        </p:txBody>
      </p:sp>
      <p:sp>
        <p:nvSpPr>
          <p:cNvPr id="309285" name="Text Box 37"/>
          <p:cNvSpPr txBox="1">
            <a:spLocks noChangeArrowheads="1"/>
          </p:cNvSpPr>
          <p:nvPr/>
        </p:nvSpPr>
        <p:spPr bwMode="auto">
          <a:xfrm rot="-5400000">
            <a:off x="4872832" y="3926681"/>
            <a:ext cx="760412"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286" name="Text Box 38"/>
          <p:cNvSpPr txBox="1">
            <a:spLocks noChangeArrowheads="1"/>
          </p:cNvSpPr>
          <p:nvPr/>
        </p:nvSpPr>
        <p:spPr bwMode="auto">
          <a:xfrm>
            <a:off x="5534025" y="3738563"/>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287" name="Line 39"/>
          <p:cNvSpPr>
            <a:spLocks noChangeShapeType="1"/>
          </p:cNvSpPr>
          <p:nvPr/>
        </p:nvSpPr>
        <p:spPr bwMode="auto">
          <a:xfrm>
            <a:off x="5432425" y="4106863"/>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88" name="Line 40"/>
          <p:cNvSpPr>
            <a:spLocks noChangeShapeType="1"/>
          </p:cNvSpPr>
          <p:nvPr/>
        </p:nvSpPr>
        <p:spPr bwMode="auto">
          <a:xfrm>
            <a:off x="6315075" y="3551238"/>
            <a:ext cx="0" cy="275113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89" name="Line 41"/>
          <p:cNvSpPr>
            <a:spLocks noChangeShapeType="1"/>
          </p:cNvSpPr>
          <p:nvPr/>
        </p:nvSpPr>
        <p:spPr bwMode="auto">
          <a:xfrm>
            <a:off x="5873750" y="4106863"/>
            <a:ext cx="0" cy="219551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90" name="Text Box 42"/>
          <p:cNvSpPr txBox="1">
            <a:spLocks noChangeArrowheads="1"/>
          </p:cNvSpPr>
          <p:nvPr/>
        </p:nvSpPr>
        <p:spPr bwMode="auto">
          <a:xfrm>
            <a:off x="5430838" y="4106863"/>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a:solidFill>
                  <a:srgbClr val="000000"/>
                </a:solidFill>
                <a:latin typeface="Arial" charset="0"/>
                <a:ea typeface="+mn-ea"/>
                <a:cs typeface="+mn-cs"/>
              </a:rPr>
              <a:t>H8</a:t>
            </a:r>
          </a:p>
        </p:txBody>
      </p:sp>
      <p:sp>
        <p:nvSpPr>
          <p:cNvPr id="309291" name="Text Box 43"/>
          <p:cNvSpPr txBox="1">
            <a:spLocks noChangeArrowheads="1"/>
          </p:cNvSpPr>
          <p:nvPr/>
        </p:nvSpPr>
        <p:spPr bwMode="auto">
          <a:xfrm>
            <a:off x="5846763" y="4098925"/>
            <a:ext cx="477837"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f7</a:t>
            </a:r>
          </a:p>
        </p:txBody>
      </p:sp>
      <p:sp>
        <p:nvSpPr>
          <p:cNvPr id="309292" name="Line 44"/>
          <p:cNvSpPr>
            <a:spLocks noChangeShapeType="1"/>
          </p:cNvSpPr>
          <p:nvPr/>
        </p:nvSpPr>
        <p:spPr bwMode="auto">
          <a:xfrm>
            <a:off x="6667500" y="3773488"/>
            <a:ext cx="0" cy="2516187"/>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93" name="Text Box 45"/>
          <p:cNvSpPr txBox="1">
            <a:spLocks noChangeArrowheads="1"/>
          </p:cNvSpPr>
          <p:nvPr/>
        </p:nvSpPr>
        <p:spPr bwMode="auto">
          <a:xfrm>
            <a:off x="6438900" y="3540125"/>
            <a:ext cx="952500" cy="274638"/>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a:solidFill>
                  <a:srgbClr val="000000"/>
                </a:solidFill>
                <a:latin typeface="Arial" charset="0"/>
                <a:ea typeface="+mn-ea"/>
                <a:cs typeface="+mn-cs"/>
              </a:rPr>
              <a:t>Class RC 5</a:t>
            </a:r>
          </a:p>
        </p:txBody>
      </p:sp>
      <p:sp>
        <p:nvSpPr>
          <p:cNvPr id="309294" name="Text Box 46"/>
          <p:cNvSpPr txBox="1">
            <a:spLocks noChangeArrowheads="1"/>
          </p:cNvSpPr>
          <p:nvPr/>
        </p:nvSpPr>
        <p:spPr bwMode="auto">
          <a:xfrm rot="-5400000">
            <a:off x="6107907" y="3920331"/>
            <a:ext cx="760412"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295" name="Text Box 47"/>
          <p:cNvSpPr txBox="1">
            <a:spLocks noChangeArrowheads="1"/>
          </p:cNvSpPr>
          <p:nvPr/>
        </p:nvSpPr>
        <p:spPr bwMode="auto">
          <a:xfrm>
            <a:off x="6769100" y="3732213"/>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296" name="Line 48"/>
          <p:cNvSpPr>
            <a:spLocks noChangeShapeType="1"/>
          </p:cNvSpPr>
          <p:nvPr/>
        </p:nvSpPr>
        <p:spPr bwMode="auto">
          <a:xfrm>
            <a:off x="6667500" y="4100513"/>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97" name="Line 49"/>
          <p:cNvSpPr>
            <a:spLocks noChangeShapeType="1"/>
          </p:cNvSpPr>
          <p:nvPr/>
        </p:nvSpPr>
        <p:spPr bwMode="auto">
          <a:xfrm>
            <a:off x="7550150" y="3544888"/>
            <a:ext cx="0" cy="274955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98" name="Line 50"/>
          <p:cNvSpPr>
            <a:spLocks noChangeShapeType="1"/>
          </p:cNvSpPr>
          <p:nvPr/>
        </p:nvSpPr>
        <p:spPr bwMode="auto">
          <a:xfrm>
            <a:off x="7108825" y="4100513"/>
            <a:ext cx="0" cy="21939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299" name="Text Box 51"/>
          <p:cNvSpPr txBox="1">
            <a:spLocks noChangeArrowheads="1"/>
          </p:cNvSpPr>
          <p:nvPr/>
        </p:nvSpPr>
        <p:spPr bwMode="auto">
          <a:xfrm>
            <a:off x="6665913" y="4100513"/>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a:solidFill>
                  <a:srgbClr val="000000"/>
                </a:solidFill>
                <a:latin typeface="Arial" charset="0"/>
                <a:ea typeface="+mn-ea"/>
                <a:cs typeface="+mn-cs"/>
              </a:rPr>
              <a:t>H8</a:t>
            </a:r>
          </a:p>
        </p:txBody>
      </p:sp>
      <p:sp>
        <p:nvSpPr>
          <p:cNvPr id="309300" name="Text Box 52"/>
          <p:cNvSpPr txBox="1">
            <a:spLocks noChangeArrowheads="1"/>
          </p:cNvSpPr>
          <p:nvPr/>
        </p:nvSpPr>
        <p:spPr bwMode="auto">
          <a:xfrm>
            <a:off x="7081838" y="4092575"/>
            <a:ext cx="477837"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e7</a:t>
            </a:r>
          </a:p>
        </p:txBody>
      </p:sp>
      <p:sp>
        <p:nvSpPr>
          <p:cNvPr id="309301" name="Line 53"/>
          <p:cNvSpPr>
            <a:spLocks noChangeShapeType="1"/>
          </p:cNvSpPr>
          <p:nvPr/>
        </p:nvSpPr>
        <p:spPr bwMode="auto">
          <a:xfrm>
            <a:off x="7902575" y="3784600"/>
            <a:ext cx="0" cy="2516188"/>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02" name="Text Box 54"/>
          <p:cNvSpPr txBox="1">
            <a:spLocks noChangeArrowheads="1"/>
          </p:cNvSpPr>
          <p:nvPr/>
        </p:nvSpPr>
        <p:spPr bwMode="auto">
          <a:xfrm>
            <a:off x="7673975" y="3551238"/>
            <a:ext cx="952500" cy="274637"/>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200" kern="1200">
                <a:solidFill>
                  <a:srgbClr val="000000"/>
                </a:solidFill>
                <a:latin typeface="Arial" charset="0"/>
                <a:ea typeface="+mn-ea"/>
                <a:cs typeface="+mn-cs"/>
              </a:rPr>
              <a:t>Class RC 6</a:t>
            </a:r>
          </a:p>
        </p:txBody>
      </p:sp>
      <p:sp>
        <p:nvSpPr>
          <p:cNvPr id="309303" name="Text Box 55"/>
          <p:cNvSpPr txBox="1">
            <a:spLocks noChangeArrowheads="1"/>
          </p:cNvSpPr>
          <p:nvPr/>
        </p:nvSpPr>
        <p:spPr bwMode="auto">
          <a:xfrm rot="-5400000">
            <a:off x="7342981" y="3931444"/>
            <a:ext cx="760413"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Limits of </a:t>
            </a:r>
          </a:p>
          <a:p>
            <a:pPr algn="ctr" rtl="0" eaLnBrk="0" fontAlgn="base" hangingPunct="0">
              <a:spcBef>
                <a:spcPct val="0"/>
              </a:spcBef>
              <a:spcAft>
                <a:spcPct val="0"/>
              </a:spcAft>
            </a:pPr>
            <a:r>
              <a:rPr lang="en-US" sz="1000" kern="1200">
                <a:solidFill>
                  <a:srgbClr val="000000"/>
                </a:solidFill>
                <a:latin typeface="Arial" charset="0"/>
                <a:ea typeface="+mn-ea"/>
                <a:cs typeface="+mn-cs"/>
              </a:rPr>
              <a:t>Clearance</a:t>
            </a:r>
          </a:p>
        </p:txBody>
      </p:sp>
      <p:sp>
        <p:nvSpPr>
          <p:cNvPr id="309304" name="Text Box 56"/>
          <p:cNvSpPr txBox="1">
            <a:spLocks noChangeArrowheads="1"/>
          </p:cNvSpPr>
          <p:nvPr/>
        </p:nvSpPr>
        <p:spPr bwMode="auto">
          <a:xfrm>
            <a:off x="8004175" y="3743325"/>
            <a:ext cx="695325"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Standard</a:t>
            </a:r>
          </a:p>
          <a:p>
            <a:pPr algn="ctr" rtl="0" eaLnBrk="0" fontAlgn="base" hangingPunct="0">
              <a:spcBef>
                <a:spcPct val="0"/>
              </a:spcBef>
              <a:spcAft>
                <a:spcPct val="0"/>
              </a:spcAft>
            </a:pPr>
            <a:r>
              <a:rPr lang="en-US" sz="1000" kern="1200">
                <a:solidFill>
                  <a:srgbClr val="000000"/>
                </a:solidFill>
                <a:latin typeface="Arial" charset="0"/>
                <a:ea typeface="+mn-ea"/>
                <a:cs typeface="+mn-cs"/>
              </a:rPr>
              <a:t>Limits</a:t>
            </a:r>
          </a:p>
        </p:txBody>
      </p:sp>
      <p:sp>
        <p:nvSpPr>
          <p:cNvPr id="309305" name="Line 57"/>
          <p:cNvSpPr>
            <a:spLocks noChangeShapeType="1"/>
          </p:cNvSpPr>
          <p:nvPr/>
        </p:nvSpPr>
        <p:spPr bwMode="auto">
          <a:xfrm>
            <a:off x="7902575" y="4111625"/>
            <a:ext cx="882650"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06" name="Line 58"/>
          <p:cNvSpPr>
            <a:spLocks noChangeShapeType="1"/>
          </p:cNvSpPr>
          <p:nvPr/>
        </p:nvSpPr>
        <p:spPr bwMode="auto">
          <a:xfrm>
            <a:off x="8343900" y="4111625"/>
            <a:ext cx="0" cy="219392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07" name="Text Box 59"/>
          <p:cNvSpPr txBox="1">
            <a:spLocks noChangeArrowheads="1"/>
          </p:cNvSpPr>
          <p:nvPr/>
        </p:nvSpPr>
        <p:spPr bwMode="auto">
          <a:xfrm>
            <a:off x="7900988" y="4111625"/>
            <a:ext cx="444500"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Hole</a:t>
            </a:r>
          </a:p>
          <a:p>
            <a:pPr algn="ctr" rtl="0" eaLnBrk="0" fontAlgn="base" hangingPunct="0">
              <a:spcBef>
                <a:spcPct val="0"/>
              </a:spcBef>
              <a:spcAft>
                <a:spcPct val="0"/>
              </a:spcAft>
            </a:pPr>
            <a:r>
              <a:rPr lang="en-US" sz="1000" kern="1200">
                <a:solidFill>
                  <a:srgbClr val="000000"/>
                </a:solidFill>
                <a:latin typeface="Arial" charset="0"/>
                <a:ea typeface="+mn-ea"/>
                <a:cs typeface="+mn-cs"/>
              </a:rPr>
              <a:t>H9</a:t>
            </a:r>
          </a:p>
        </p:txBody>
      </p:sp>
      <p:sp>
        <p:nvSpPr>
          <p:cNvPr id="309308" name="Text Box 60"/>
          <p:cNvSpPr txBox="1">
            <a:spLocks noChangeArrowheads="1"/>
          </p:cNvSpPr>
          <p:nvPr/>
        </p:nvSpPr>
        <p:spPr bwMode="auto">
          <a:xfrm>
            <a:off x="8316913" y="4103688"/>
            <a:ext cx="477837" cy="3968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Shaft</a:t>
            </a:r>
          </a:p>
          <a:p>
            <a:pPr algn="ctr" rtl="0" eaLnBrk="0" fontAlgn="base" hangingPunct="0">
              <a:spcBef>
                <a:spcPct val="0"/>
              </a:spcBef>
              <a:spcAft>
                <a:spcPct val="0"/>
              </a:spcAft>
            </a:pPr>
            <a:r>
              <a:rPr lang="en-US" sz="1000" kern="1200">
                <a:solidFill>
                  <a:srgbClr val="000000"/>
                </a:solidFill>
                <a:latin typeface="Arial" charset="0"/>
                <a:ea typeface="+mn-ea"/>
                <a:cs typeface="+mn-cs"/>
              </a:rPr>
              <a:t>e8</a:t>
            </a:r>
          </a:p>
        </p:txBody>
      </p:sp>
      <p:sp>
        <p:nvSpPr>
          <p:cNvPr id="309309" name="AutoShape 61"/>
          <p:cNvSpPr>
            <a:spLocks/>
          </p:cNvSpPr>
          <p:nvPr/>
        </p:nvSpPr>
        <p:spPr bwMode="auto">
          <a:xfrm>
            <a:off x="916114" y="2821813"/>
            <a:ext cx="108743" cy="320675"/>
          </a:xfrm>
          <a:prstGeom prst="rightBrace">
            <a:avLst>
              <a:gd name="adj1" fmla="val 35816"/>
              <a:gd name="adj2" fmla="val 50000"/>
            </a:avLst>
          </a:prstGeom>
          <a:noFill/>
          <a:ln w="952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10" name="Text Box 62"/>
          <p:cNvSpPr txBox="1">
            <a:spLocks noChangeArrowheads="1"/>
          </p:cNvSpPr>
          <p:nvPr/>
        </p:nvSpPr>
        <p:spPr bwMode="auto">
          <a:xfrm>
            <a:off x="996727" y="2831306"/>
            <a:ext cx="6635750" cy="274638"/>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200" kern="1200" dirty="0">
                <a:solidFill>
                  <a:srgbClr val="000000"/>
                </a:solidFill>
                <a:latin typeface="Arial" charset="0"/>
                <a:ea typeface="+mn-ea"/>
                <a:cs typeface="+mn-cs"/>
              </a:rPr>
              <a:t>Medium running fits are intended for higher running speeds, or heavy journal pressures, or both.</a:t>
            </a:r>
            <a:endParaRPr lang="en-US" sz="1000" kern="1200" dirty="0">
              <a:solidFill>
                <a:srgbClr val="000000"/>
              </a:solidFill>
              <a:latin typeface="Arial" charset="0"/>
              <a:ea typeface="+mn-ea"/>
              <a:cs typeface="+mn-cs"/>
            </a:endParaRPr>
          </a:p>
        </p:txBody>
      </p:sp>
      <p:sp>
        <p:nvSpPr>
          <p:cNvPr id="309312" name="Text Box 64"/>
          <p:cNvSpPr txBox="1">
            <a:spLocks noChangeArrowheads="1"/>
          </p:cNvSpPr>
          <p:nvPr/>
        </p:nvSpPr>
        <p:spPr bwMode="auto">
          <a:xfrm>
            <a:off x="455613" y="3692525"/>
            <a:ext cx="836612" cy="701675"/>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pPr>
            <a:r>
              <a:rPr lang="en-US" sz="1000" kern="1200">
                <a:solidFill>
                  <a:srgbClr val="000000"/>
                </a:solidFill>
                <a:latin typeface="Arial" charset="0"/>
                <a:ea typeface="+mn-ea"/>
                <a:cs typeface="+mn-cs"/>
              </a:rPr>
              <a:t>Nominal</a:t>
            </a:r>
          </a:p>
          <a:p>
            <a:pPr algn="ctr" rtl="0" eaLnBrk="0" fontAlgn="base" hangingPunct="0">
              <a:spcBef>
                <a:spcPct val="0"/>
              </a:spcBef>
              <a:spcAft>
                <a:spcPct val="0"/>
              </a:spcAft>
            </a:pPr>
            <a:r>
              <a:rPr lang="en-US" sz="1000" kern="1200">
                <a:solidFill>
                  <a:srgbClr val="000000"/>
                </a:solidFill>
                <a:latin typeface="Arial" charset="0"/>
                <a:ea typeface="+mn-ea"/>
                <a:cs typeface="+mn-cs"/>
              </a:rPr>
              <a:t>Size Range</a:t>
            </a:r>
          </a:p>
          <a:p>
            <a:pPr algn="ctr" rtl="0" eaLnBrk="0" fontAlgn="base" hangingPunct="0">
              <a:spcBef>
                <a:spcPct val="0"/>
              </a:spcBef>
              <a:spcAft>
                <a:spcPct val="0"/>
              </a:spcAft>
            </a:pPr>
            <a:r>
              <a:rPr lang="en-US" sz="1000" kern="1200">
                <a:solidFill>
                  <a:srgbClr val="000000"/>
                </a:solidFill>
                <a:latin typeface="Arial" charset="0"/>
                <a:ea typeface="+mn-ea"/>
                <a:cs typeface="+mn-cs"/>
              </a:rPr>
              <a:t>in</a:t>
            </a:r>
          </a:p>
          <a:p>
            <a:pPr algn="ctr" rtl="0" eaLnBrk="0" fontAlgn="base" hangingPunct="0">
              <a:spcBef>
                <a:spcPct val="0"/>
              </a:spcBef>
              <a:spcAft>
                <a:spcPct val="0"/>
              </a:spcAft>
            </a:pPr>
            <a:r>
              <a:rPr lang="en-US" sz="1000" kern="1200">
                <a:solidFill>
                  <a:srgbClr val="000000"/>
                </a:solidFill>
                <a:latin typeface="Arial" charset="0"/>
                <a:ea typeface="+mn-ea"/>
                <a:cs typeface="+mn-cs"/>
              </a:rPr>
              <a:t>Inches</a:t>
            </a:r>
          </a:p>
        </p:txBody>
      </p:sp>
      <p:sp>
        <p:nvSpPr>
          <p:cNvPr id="309313" name="Text Box 65"/>
          <p:cNvSpPr txBox="1">
            <a:spLocks noChangeArrowheads="1"/>
          </p:cNvSpPr>
          <p:nvPr/>
        </p:nvSpPr>
        <p:spPr bwMode="auto">
          <a:xfrm>
            <a:off x="519113" y="4454525"/>
            <a:ext cx="8277225" cy="222567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000" kern="1200" dirty="0">
                <a:solidFill>
                  <a:srgbClr val="000000"/>
                </a:solidFill>
                <a:latin typeface="Arial" charset="0"/>
                <a:ea typeface="+mn-ea"/>
                <a:cs typeface="+mn-cs"/>
              </a:rPr>
              <a:t>0      - 0.12        0.1    + 0.2     - 0.1      0.1   + 0.25    - 0.1     0.3    + 0.4     - 0.3      0.3    + 0.6     - 0.3      0.6     + 0.6    - 0.6      0.6     + 1.0    - 0.6</a:t>
            </a:r>
          </a:p>
          <a:p>
            <a:pPr algn="l" rtl="0" eaLnBrk="0" fontAlgn="base" hangingPunct="0">
              <a:spcBef>
                <a:spcPct val="0"/>
              </a:spcBef>
              <a:spcAft>
                <a:spcPct val="0"/>
              </a:spcAft>
            </a:pPr>
            <a:r>
              <a:rPr lang="en-US" sz="1000" kern="1200" dirty="0">
                <a:solidFill>
                  <a:srgbClr val="000000"/>
                </a:solidFill>
                <a:latin typeface="Arial" charset="0"/>
                <a:ea typeface="+mn-ea"/>
                <a:cs typeface="+mn-cs"/>
              </a:rPr>
              <a:t>                        0.45      - 0      - 0.25   0.55      - 0      - 0.3     0.95      - 0     - 0.55    1.3       - 0      - 0.7      1.6        - 0     - 1.0      2.2        - 0     - 1.2</a:t>
            </a:r>
          </a:p>
          <a:p>
            <a:pPr algn="l" rtl="0" eaLnBrk="0" fontAlgn="base" hangingPunct="0">
              <a:spcBef>
                <a:spcPct val="0"/>
              </a:spcBef>
              <a:spcAft>
                <a:spcPct val="0"/>
              </a:spcAft>
            </a:pPr>
            <a:r>
              <a:rPr lang="en-US" sz="1000" kern="1200" dirty="0">
                <a:solidFill>
                  <a:srgbClr val="000000"/>
                </a:solidFill>
                <a:latin typeface="Arial" charset="0"/>
                <a:ea typeface="+mn-ea"/>
                <a:cs typeface="+mn-cs"/>
              </a:rPr>
              <a:t>0.12 - 0.24       0.15   + 0.2     - 0.15   0.15   + 0.3    - 0.15    0.4     + 0.5    - 0.4      0.4    + 0.7     - 0.4      0.8     + 0.7    - 0.8      0.8     + 1.2    - 0.8</a:t>
            </a:r>
          </a:p>
          <a:p>
            <a:pPr algn="l" rtl="0" eaLnBrk="0" fontAlgn="base" hangingPunct="0">
              <a:spcBef>
                <a:spcPct val="0"/>
              </a:spcBef>
              <a:spcAft>
                <a:spcPct val="0"/>
              </a:spcAft>
            </a:pPr>
            <a:r>
              <a:rPr lang="en-US" sz="1000" kern="1200" dirty="0">
                <a:solidFill>
                  <a:srgbClr val="000000"/>
                </a:solidFill>
                <a:latin typeface="Arial" charset="0"/>
                <a:ea typeface="+mn-ea"/>
                <a:cs typeface="+mn-cs"/>
              </a:rPr>
              <a:t>                         0.5       - 0      - 0.3     0.65      - 0     - 0.35    1.12      - 0     - 0.7      1.6       - 0      - 0.9      2.0        - 0     - 1.3      2.7        - 0     - 1.5</a:t>
            </a:r>
          </a:p>
          <a:p>
            <a:pPr algn="l" rtl="0" eaLnBrk="0" fontAlgn="base" hangingPunct="0">
              <a:spcBef>
                <a:spcPct val="0"/>
              </a:spcBef>
              <a:spcAft>
                <a:spcPct val="0"/>
              </a:spcAft>
            </a:pPr>
            <a:r>
              <a:rPr lang="en-US" sz="1000" kern="1200" dirty="0">
                <a:solidFill>
                  <a:srgbClr val="000000"/>
                </a:solidFill>
                <a:latin typeface="Arial" charset="0"/>
                <a:ea typeface="+mn-ea"/>
                <a:cs typeface="+mn-cs"/>
              </a:rPr>
              <a:t>0.24 - 0.40        0.2   + 0.25    - 0.2      0.2    + 0.4     - 0.2     0.5     + 0.6    - 0.5      0.5    + 0.9     - 0.5      1.0     + 0.9    - 1.0      1.0     + 1.4     - 1.0</a:t>
            </a:r>
          </a:p>
          <a:p>
            <a:pPr algn="l" rtl="0" eaLnBrk="0" fontAlgn="base" hangingPunct="0">
              <a:spcBef>
                <a:spcPct val="0"/>
              </a:spcBef>
              <a:spcAft>
                <a:spcPct val="0"/>
              </a:spcAft>
            </a:pPr>
            <a:r>
              <a:rPr lang="en-US" sz="1000" kern="1200" dirty="0">
                <a:solidFill>
                  <a:srgbClr val="000000"/>
                </a:solidFill>
                <a:latin typeface="Arial" charset="0"/>
                <a:ea typeface="+mn-ea"/>
                <a:cs typeface="+mn-cs"/>
              </a:rPr>
              <a:t>                         0.6       - 0      - 0.35   0.85      - 0     - 0.45    1.5        - 0     - 0.9      2.0       - 0      - 1.1      2.5        - 0     - 1.6      3.3        - 0      - 1.9</a:t>
            </a:r>
          </a:p>
          <a:p>
            <a:pPr algn="l" rtl="0" eaLnBrk="0" fontAlgn="base" hangingPunct="0">
              <a:spcBef>
                <a:spcPct val="0"/>
              </a:spcBef>
              <a:spcAft>
                <a:spcPct val="0"/>
              </a:spcAft>
            </a:pPr>
            <a:r>
              <a:rPr lang="en-US" sz="1000" kern="1200" dirty="0">
                <a:solidFill>
                  <a:srgbClr val="000000"/>
                </a:solidFill>
                <a:latin typeface="Arial" charset="0"/>
                <a:ea typeface="+mn-ea"/>
                <a:cs typeface="+mn-cs"/>
              </a:rPr>
              <a:t>0.40 - 0.71       0.25   + 0.3     - 0.25   0.25    + 0.4   - 0.25    0.6     + 0.7    - 0.6      0.6     + 1.0    - 0.6      1.2     + 1.0    - 1.2      1.2     + 1.6     - 1.2</a:t>
            </a:r>
          </a:p>
          <a:p>
            <a:pPr algn="l" rtl="0" eaLnBrk="0" fontAlgn="base" hangingPunct="0">
              <a:spcBef>
                <a:spcPct val="0"/>
              </a:spcBef>
              <a:spcAft>
                <a:spcPct val="0"/>
              </a:spcAft>
            </a:pPr>
            <a:r>
              <a:rPr lang="en-US" sz="1000" kern="1200" dirty="0">
                <a:solidFill>
                  <a:srgbClr val="000000"/>
                </a:solidFill>
                <a:latin typeface="Arial" charset="0"/>
                <a:ea typeface="+mn-ea"/>
                <a:cs typeface="+mn-cs"/>
              </a:rPr>
              <a:t>                        0.75      - 0      - 0.45   0.95      - 0     - 0.55    1.7        - 0     - 1.0      2.3       - 0      - 1.3      2.9        - 0     - 1.9      3.8        - 0      - 2.2</a:t>
            </a:r>
          </a:p>
          <a:p>
            <a:pPr algn="l" rtl="0" eaLnBrk="0" fontAlgn="base" hangingPunct="0">
              <a:spcBef>
                <a:spcPct val="0"/>
              </a:spcBef>
              <a:spcAft>
                <a:spcPct val="0"/>
              </a:spcAft>
            </a:pPr>
            <a:r>
              <a:rPr lang="en-US" sz="1000" kern="1200" dirty="0">
                <a:solidFill>
                  <a:srgbClr val="000000"/>
                </a:solidFill>
                <a:latin typeface="Arial" charset="0"/>
                <a:ea typeface="+mn-ea"/>
                <a:cs typeface="+mn-cs"/>
              </a:rPr>
              <a:t>0.71 - 1.19        0.3    + 0.4     - 0.3      0.3     + 0.5    - 0.3     0.8     + 0.8    - 0.8      0.8     + 1.2    - 0.8      1.6     + 1.2    - 1.6      1.6     + 2.0     - 1.6</a:t>
            </a:r>
          </a:p>
          <a:p>
            <a:pPr algn="l" rtl="0" eaLnBrk="0" fontAlgn="base" hangingPunct="0">
              <a:spcBef>
                <a:spcPct val="0"/>
              </a:spcBef>
              <a:spcAft>
                <a:spcPct val="0"/>
              </a:spcAft>
            </a:pPr>
            <a:r>
              <a:rPr lang="en-US" sz="1000" kern="1200" dirty="0">
                <a:solidFill>
                  <a:srgbClr val="000000"/>
                </a:solidFill>
                <a:latin typeface="Arial" charset="0"/>
                <a:ea typeface="+mn-ea"/>
                <a:cs typeface="+mn-cs"/>
              </a:rPr>
              <a:t>                        0.95      - 0      - 0.55    1.2       - 0      - 0.7     2.1        - 0     - 1.3      2.8       - 0      - 1.6      3.6        - 0     - 2.4      4.8        - 0      - 2.8</a:t>
            </a:r>
          </a:p>
          <a:p>
            <a:pPr algn="l" rtl="0" eaLnBrk="0" fontAlgn="base" hangingPunct="0">
              <a:spcBef>
                <a:spcPct val="0"/>
              </a:spcBef>
              <a:spcAft>
                <a:spcPct val="0"/>
              </a:spcAft>
            </a:pPr>
            <a:r>
              <a:rPr lang="en-US" sz="1000" kern="1200" dirty="0">
                <a:solidFill>
                  <a:srgbClr val="000000"/>
                </a:solidFill>
                <a:latin typeface="Arial" charset="0"/>
                <a:ea typeface="+mn-ea"/>
                <a:cs typeface="+mn-cs"/>
              </a:rPr>
              <a:t>1.19 - 1.97</a:t>
            </a:r>
          </a:p>
          <a:p>
            <a:pPr algn="l" rtl="0" eaLnBrk="0" fontAlgn="base" hangingPunct="0">
              <a:spcBef>
                <a:spcPct val="0"/>
              </a:spcBef>
              <a:spcAft>
                <a:spcPct val="0"/>
              </a:spcAft>
            </a:pPr>
            <a:endParaRPr lang="en-US" sz="1000" kern="1200" dirty="0">
              <a:solidFill>
                <a:srgbClr val="000000"/>
              </a:solidFill>
              <a:latin typeface="Arial" charset="0"/>
              <a:ea typeface="+mn-ea"/>
              <a:cs typeface="+mn-cs"/>
            </a:endParaRPr>
          </a:p>
          <a:p>
            <a:pPr algn="l" rtl="0" eaLnBrk="0" fontAlgn="base" hangingPunct="0">
              <a:spcBef>
                <a:spcPct val="0"/>
              </a:spcBef>
              <a:spcAft>
                <a:spcPct val="0"/>
              </a:spcAft>
            </a:pPr>
            <a:r>
              <a:rPr lang="en-US" sz="1000" kern="1200" dirty="0">
                <a:solidFill>
                  <a:srgbClr val="000000"/>
                </a:solidFill>
                <a:latin typeface="Arial" charset="0"/>
                <a:ea typeface="+mn-ea"/>
                <a:cs typeface="+mn-cs"/>
              </a:rPr>
              <a:t>1.97 - 3.15</a:t>
            </a:r>
          </a:p>
          <a:p>
            <a:pPr algn="l" rtl="0" eaLnBrk="0" fontAlgn="base" hangingPunct="0">
              <a:spcBef>
                <a:spcPct val="0"/>
              </a:spcBef>
              <a:spcAft>
                <a:spcPct val="0"/>
              </a:spcAft>
            </a:pPr>
            <a:endParaRPr lang="en-US" sz="1000" kern="1200" dirty="0">
              <a:solidFill>
                <a:srgbClr val="000000"/>
              </a:solidFill>
              <a:latin typeface="Arial" charset="0"/>
              <a:ea typeface="+mn-ea"/>
              <a:cs typeface="+mn-cs"/>
            </a:endParaRPr>
          </a:p>
        </p:txBody>
      </p:sp>
      <p:sp>
        <p:nvSpPr>
          <p:cNvPr id="309314" name="Line 66"/>
          <p:cNvSpPr>
            <a:spLocks noChangeShapeType="1"/>
          </p:cNvSpPr>
          <p:nvPr/>
        </p:nvSpPr>
        <p:spPr bwMode="auto">
          <a:xfrm>
            <a:off x="361950" y="4795838"/>
            <a:ext cx="842168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309315" name="Rectangle 67"/>
          <p:cNvSpPr>
            <a:spLocks noChangeArrowheads="1"/>
          </p:cNvSpPr>
          <p:nvPr/>
        </p:nvSpPr>
        <p:spPr bwMode="auto">
          <a:xfrm>
            <a:off x="228600" y="6170613"/>
            <a:ext cx="8634413" cy="149225"/>
          </a:xfrm>
          <a:prstGeom prst="rect">
            <a:avLst/>
          </a:prstGeom>
          <a:ln w="9525">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16" name="Line 68"/>
          <p:cNvSpPr>
            <a:spLocks noChangeShapeType="1"/>
          </p:cNvSpPr>
          <p:nvPr/>
        </p:nvSpPr>
        <p:spPr bwMode="auto">
          <a:xfrm>
            <a:off x="361950" y="5105400"/>
            <a:ext cx="842168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17" name="Line 69"/>
          <p:cNvSpPr>
            <a:spLocks noChangeShapeType="1"/>
          </p:cNvSpPr>
          <p:nvPr/>
        </p:nvSpPr>
        <p:spPr bwMode="auto">
          <a:xfrm>
            <a:off x="361950" y="5407025"/>
            <a:ext cx="842168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18" name="Line 70"/>
          <p:cNvSpPr>
            <a:spLocks noChangeShapeType="1"/>
          </p:cNvSpPr>
          <p:nvPr/>
        </p:nvSpPr>
        <p:spPr bwMode="auto">
          <a:xfrm>
            <a:off x="355600" y="5718175"/>
            <a:ext cx="84280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19" name="Line 71"/>
          <p:cNvSpPr>
            <a:spLocks noChangeShapeType="1"/>
          </p:cNvSpPr>
          <p:nvPr/>
        </p:nvSpPr>
        <p:spPr bwMode="auto">
          <a:xfrm>
            <a:off x="355600" y="6027738"/>
            <a:ext cx="8428038"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20" name="Line 72"/>
          <p:cNvSpPr>
            <a:spLocks noChangeShapeType="1"/>
          </p:cNvSpPr>
          <p:nvPr/>
        </p:nvSpPr>
        <p:spPr bwMode="auto">
          <a:xfrm>
            <a:off x="354013" y="6078538"/>
            <a:ext cx="0" cy="703262"/>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21" name="Line 73"/>
          <p:cNvSpPr>
            <a:spLocks noChangeShapeType="1"/>
          </p:cNvSpPr>
          <p:nvPr/>
        </p:nvSpPr>
        <p:spPr bwMode="auto">
          <a:xfrm>
            <a:off x="1381125" y="6159500"/>
            <a:ext cx="0" cy="320675"/>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22" name="Line 74"/>
          <p:cNvSpPr>
            <a:spLocks noChangeShapeType="1"/>
          </p:cNvSpPr>
          <p:nvPr/>
        </p:nvSpPr>
        <p:spPr bwMode="auto">
          <a:xfrm>
            <a:off x="358775" y="6319838"/>
            <a:ext cx="1185863" cy="0"/>
          </a:xfrm>
          <a:prstGeom prst="line">
            <a:avLst/>
          </a:prstGeom>
          <a:noFill/>
          <a:ln w="3175">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useBgFill="1">
        <p:nvSpPr>
          <p:cNvPr id="309323" name="Rectangle 75"/>
          <p:cNvSpPr>
            <a:spLocks noChangeArrowheads="1"/>
          </p:cNvSpPr>
          <p:nvPr/>
        </p:nvSpPr>
        <p:spPr bwMode="auto">
          <a:xfrm>
            <a:off x="8763000" y="3311525"/>
            <a:ext cx="152400" cy="2978150"/>
          </a:xfrm>
          <a:prstGeom prst="rect">
            <a:avLst/>
          </a:prstGeom>
          <a:ln w="9525">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09324" name="Text Box 76"/>
          <p:cNvSpPr txBox="1">
            <a:spLocks noChangeArrowheads="1"/>
          </p:cNvSpPr>
          <p:nvPr/>
        </p:nvSpPr>
        <p:spPr bwMode="auto">
          <a:xfrm>
            <a:off x="2286000" y="457200"/>
            <a:ext cx="5486400" cy="396875"/>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r>
              <a:rPr lang="en-US" sz="2000" b="1" i="1" kern="1200" dirty="0">
                <a:solidFill>
                  <a:srgbClr val="000000"/>
                </a:solidFill>
                <a:latin typeface="Times" pitchFamily="18" charset="0"/>
                <a:ea typeface="+mn-ea"/>
                <a:cs typeface="+mn-cs"/>
              </a:rPr>
              <a:t>Extract from Table of Clearance Fits</a:t>
            </a:r>
          </a:p>
        </p:txBody>
      </p:sp>
    </p:spTree>
    <p:extLst>
      <p:ext uri="{BB962C8B-B14F-4D97-AF65-F5344CB8AC3E}">
        <p14:creationId xmlns:p14="http://schemas.microsoft.com/office/powerpoint/2010/main" val="2479178180"/>
      </p:ext>
    </p:extLst>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bwMode="auto">
          <a:xfrm>
            <a:off x="1690688" y="412750"/>
            <a:ext cx="54102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ISO Tolerance Designation</a:t>
            </a:r>
          </a:p>
        </p:txBody>
      </p:sp>
      <p:sp>
        <p:nvSpPr>
          <p:cNvPr id="163843" name="Rectangle 3"/>
          <p:cNvSpPr>
            <a:spLocks noChangeArrowheads="1"/>
          </p:cNvSpPr>
          <p:nvPr/>
        </p:nvSpPr>
        <p:spPr bwMode="auto">
          <a:xfrm>
            <a:off x="469900" y="1265238"/>
            <a:ext cx="8166100" cy="1935162"/>
          </a:xfrm>
          <a:prstGeom prst="rect">
            <a:avLst/>
          </a:prstGeom>
          <a:noFill/>
          <a:ln w="12700">
            <a:noFill/>
            <a:miter lim="800000"/>
            <a:headEnd/>
            <a:tailEnd/>
          </a:ln>
          <a:effectLst/>
        </p:spPr>
        <p:txBody>
          <a:bodyPr lIns="63398" tIns="25359" rIns="63398" bIns="25359">
            <a:spAutoFit/>
          </a:bodyPr>
          <a:lstStyle/>
          <a:p>
            <a:pPr marL="330200" indent="-304800" algn="l" defTabSz="912813" rtl="0" eaLnBrk="0" fontAlgn="base" hangingPunct="0">
              <a:lnSpc>
                <a:spcPct val="85000"/>
              </a:lnSpc>
              <a:spcBef>
                <a:spcPct val="0"/>
              </a:spcBef>
              <a:spcAft>
                <a:spcPct val="0"/>
              </a:spcAft>
              <a:tabLst>
                <a:tab pos="3195638" algn="l"/>
                <a:tab pos="4564063" algn="l"/>
                <a:tab pos="5705475" algn="l"/>
              </a:tabLst>
            </a:pPr>
            <a:r>
              <a:rPr lang="en-US" sz="2400" b="1" kern="1200" dirty="0">
                <a:solidFill>
                  <a:srgbClr val="000000"/>
                </a:solidFill>
                <a:latin typeface="Times" pitchFamily="18" charset="0"/>
                <a:ea typeface="+mn-ea"/>
                <a:cs typeface="+mn-cs"/>
              </a:rPr>
              <a:t>The ISO system provides for:</a:t>
            </a:r>
          </a:p>
          <a:p>
            <a:pPr marL="330200" indent="-304800" algn="l" defTabSz="912813" rtl="0" eaLnBrk="0" fontAlgn="base" hangingPunct="0">
              <a:lnSpc>
                <a:spcPct val="85000"/>
              </a:lnSpc>
              <a:spcBef>
                <a:spcPct val="0"/>
              </a:spcBef>
              <a:spcAft>
                <a:spcPct val="0"/>
              </a:spcAft>
              <a:buFontTx/>
              <a:buChar char="•"/>
              <a:tabLst>
                <a:tab pos="3195638" algn="l"/>
                <a:tab pos="4564063" algn="l"/>
                <a:tab pos="5705475" algn="l"/>
              </a:tabLst>
            </a:pPr>
            <a:r>
              <a:rPr lang="en-US" sz="2400" b="1" kern="1200" dirty="0">
                <a:solidFill>
                  <a:srgbClr val="000000"/>
                </a:solidFill>
                <a:latin typeface="Times" pitchFamily="18" charset="0"/>
                <a:ea typeface="+mn-ea"/>
                <a:cs typeface="+mn-cs"/>
              </a:rPr>
              <a:t>21 types of holes (standard tolerances) designated by uppercase letters A, B, C, D, E....etc. and</a:t>
            </a:r>
          </a:p>
          <a:p>
            <a:pPr marL="330200" indent="-304800" algn="l" defTabSz="912813" rtl="0" eaLnBrk="0" fontAlgn="base" hangingPunct="0">
              <a:lnSpc>
                <a:spcPct val="85000"/>
              </a:lnSpc>
              <a:spcBef>
                <a:spcPct val="0"/>
              </a:spcBef>
              <a:spcAft>
                <a:spcPct val="0"/>
              </a:spcAft>
              <a:buFontTx/>
              <a:buChar char="•"/>
              <a:tabLst>
                <a:tab pos="3195638" algn="l"/>
                <a:tab pos="4564063" algn="l"/>
                <a:tab pos="5705475" algn="l"/>
              </a:tabLst>
            </a:pPr>
            <a:r>
              <a:rPr lang="en-US" sz="2400" b="1" kern="1200" dirty="0">
                <a:solidFill>
                  <a:srgbClr val="000000"/>
                </a:solidFill>
                <a:latin typeface="Times" pitchFamily="18" charset="0"/>
                <a:ea typeface="+mn-ea"/>
                <a:cs typeface="+mn-cs"/>
              </a:rPr>
              <a:t>21 types of shafts designated by the lower case letters a, b, c, d, e...etc.</a:t>
            </a:r>
          </a:p>
          <a:p>
            <a:pPr marL="330200" indent="-304800" algn="ctr" defTabSz="912813" rtl="0" eaLnBrk="0" fontAlgn="base" hangingPunct="0">
              <a:lnSpc>
                <a:spcPct val="90000"/>
              </a:lnSpc>
              <a:spcBef>
                <a:spcPct val="0"/>
              </a:spcBef>
              <a:spcAft>
                <a:spcPct val="0"/>
              </a:spcAft>
              <a:tabLst>
                <a:tab pos="3195638" algn="l"/>
                <a:tab pos="4564063" algn="l"/>
                <a:tab pos="5705475" algn="l"/>
              </a:tabLst>
            </a:pPr>
            <a:endParaRPr lang="en-US" sz="2400" b="1" kern="1200" dirty="0">
              <a:solidFill>
                <a:srgbClr val="000000"/>
              </a:solidFill>
              <a:latin typeface="Times" pitchFamily="18" charset="0"/>
              <a:ea typeface="+mn-ea"/>
              <a:cs typeface="+mn-cs"/>
            </a:endParaRPr>
          </a:p>
        </p:txBody>
      </p:sp>
      <p:sp>
        <p:nvSpPr>
          <p:cNvPr id="163844" name="Rectangle 4"/>
          <p:cNvSpPr>
            <a:spLocks noGrp="1" noChangeArrowheads="1"/>
          </p:cNvSpPr>
          <p:nvPr>
            <p:ph type="body" idx="1"/>
          </p:nvPr>
        </p:nvSpPr>
        <p:spPr bwMode="auto">
          <a:xfrm>
            <a:off x="685800" y="2932113"/>
            <a:ext cx="7812088" cy="4348162"/>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These letters define the position of the tolerance zone relative to the nominal size. To each of these types of hole or shaft are applied 16 grades of tolerance, designated by numbers IT1 to IT16 - the "Fundamental Tolerances":</a:t>
            </a:r>
          </a:p>
          <a:p>
            <a:pPr marL="0" indent="0">
              <a:lnSpc>
                <a:spcPct val="85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             </a:t>
            </a:r>
            <a:r>
              <a:rPr lang="en-US" dirty="0" err="1">
                <a:latin typeface="Times" pitchFamily="18" charset="0"/>
              </a:rPr>
              <a:t>ITn</a:t>
            </a:r>
            <a:r>
              <a:rPr lang="en-US" dirty="0">
                <a:latin typeface="Times" pitchFamily="18" charset="0"/>
              </a:rPr>
              <a:t> = (0.45 x </a:t>
            </a:r>
            <a:r>
              <a:rPr lang="en-US" sz="1800" dirty="0">
                <a:latin typeface="Times" pitchFamily="18" charset="0"/>
              </a:rPr>
              <a:t>3</a:t>
            </a:r>
            <a:r>
              <a:rPr lang="en-US" dirty="0">
                <a:latin typeface="Times" pitchFamily="18" charset="0"/>
              </a:rPr>
              <a:t>  D +0.001 D) </a:t>
            </a:r>
            <a:r>
              <a:rPr lang="en-US" dirty="0" err="1">
                <a:latin typeface="Times" pitchFamily="18" charset="0"/>
              </a:rPr>
              <a:t>Pn</a:t>
            </a:r>
            <a:r>
              <a:rPr lang="en-US" dirty="0">
                <a:latin typeface="Times" pitchFamily="18" charset="0"/>
              </a:rPr>
              <a:t> </a:t>
            </a:r>
          </a:p>
          <a:p>
            <a:pPr marL="0" indent="0">
              <a:lnSpc>
                <a:spcPct val="85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where D is the mean of the range of diameters and </a:t>
            </a:r>
            <a:r>
              <a:rPr lang="en-US" dirty="0" err="1">
                <a:latin typeface="Times" pitchFamily="18" charset="0"/>
              </a:rPr>
              <a:t>Pn</a:t>
            </a:r>
            <a:r>
              <a:rPr lang="en-US" dirty="0">
                <a:latin typeface="Times" pitchFamily="18" charset="0"/>
              </a:rPr>
              <a:t> is the progression:1, 1.6, 2.5, 4.0, 6.0, 10, 16, 25......etc. which makes each tolerance grade approximately 60% of its predecessor.</a:t>
            </a: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 </a:t>
            </a:r>
          </a:p>
          <a:p>
            <a:pPr marL="0" indent="0">
              <a:lnSpc>
                <a:spcPct val="85000"/>
              </a:lnSpc>
              <a:spcBef>
                <a:spcPct val="0"/>
              </a:spcBef>
              <a:buFontTx/>
              <a:buNone/>
              <a:tabLst>
                <a:tab pos="1587500" algn="l"/>
                <a:tab pos="3200400" algn="l"/>
                <a:tab pos="4572000" algn="l"/>
                <a:tab pos="5715000" algn="l"/>
              </a:tabLst>
            </a:pPr>
            <a:endParaRPr lang="en-US" sz="1800" dirty="0">
              <a:latin typeface="Times" pitchFamily="18" charset="0"/>
            </a:endParaRPr>
          </a:p>
          <a:p>
            <a:pPr marL="0" indent="0">
              <a:tabLst>
                <a:tab pos="1587500" algn="l"/>
                <a:tab pos="3200400" algn="l"/>
                <a:tab pos="4572000" algn="l"/>
                <a:tab pos="5715000" algn="l"/>
              </a:tabLst>
            </a:pPr>
            <a:endParaRPr lang="en-US" sz="1800" dirty="0">
              <a:latin typeface="Times" pitchFamily="18" charset="0"/>
            </a:endParaRPr>
          </a:p>
        </p:txBody>
      </p:sp>
      <p:sp>
        <p:nvSpPr>
          <p:cNvPr id="163845" name="Line 5"/>
          <p:cNvSpPr>
            <a:spLocks noChangeShapeType="1"/>
          </p:cNvSpPr>
          <p:nvPr/>
        </p:nvSpPr>
        <p:spPr bwMode="auto">
          <a:xfrm flipH="1">
            <a:off x="3668712" y="4524376"/>
            <a:ext cx="127000" cy="22860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3846" name="Line 6"/>
          <p:cNvSpPr>
            <a:spLocks noChangeShapeType="1"/>
          </p:cNvSpPr>
          <p:nvPr/>
        </p:nvSpPr>
        <p:spPr bwMode="auto">
          <a:xfrm>
            <a:off x="3630612" y="4689476"/>
            <a:ext cx="50800" cy="7620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35759796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525463" y="400050"/>
            <a:ext cx="28321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For Example:</a:t>
            </a:r>
          </a:p>
        </p:txBody>
      </p:sp>
      <p:sp>
        <p:nvSpPr>
          <p:cNvPr id="164867" name="Rectangle 3"/>
          <p:cNvSpPr>
            <a:spLocks noGrp="1" noChangeArrowheads="1"/>
          </p:cNvSpPr>
          <p:nvPr>
            <p:ph type="body" idx="1"/>
          </p:nvPr>
        </p:nvSpPr>
        <p:spPr bwMode="auto">
          <a:xfrm>
            <a:off x="438150" y="1198563"/>
            <a:ext cx="8129588" cy="4222750"/>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Experience has shown that the dimensional accuracy of manufactured parts is approximately proportional to the cube root of the size of the part.</a:t>
            </a:r>
          </a:p>
          <a:p>
            <a:pPr marL="0" indent="0">
              <a:lnSpc>
                <a:spcPct val="85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Example:</a:t>
            </a:r>
          </a:p>
          <a:p>
            <a:pPr marL="0" indent="0">
              <a:lnSpc>
                <a:spcPct val="85000"/>
              </a:lnSpc>
              <a:spcBef>
                <a:spcPct val="0"/>
              </a:spcBef>
              <a:buFontTx/>
              <a:buNone/>
              <a:tabLst>
                <a:tab pos="1587500" algn="l"/>
                <a:tab pos="3200400" algn="l"/>
                <a:tab pos="4572000" algn="l"/>
                <a:tab pos="5715000" algn="l"/>
              </a:tabLst>
            </a:pPr>
            <a:r>
              <a:rPr lang="en-US" u="sng" dirty="0">
                <a:latin typeface="Times" pitchFamily="18" charset="0"/>
              </a:rPr>
              <a:t>A hole is specified as:</a:t>
            </a:r>
            <a:r>
              <a:rPr lang="en-US" dirty="0">
                <a:latin typeface="Times" pitchFamily="18" charset="0"/>
              </a:rPr>
              <a:t>     </a:t>
            </a:r>
            <a:r>
              <a:rPr lang="en-US" dirty="0">
                <a:latin typeface="Symbol" pitchFamily="18" charset="2"/>
              </a:rPr>
              <a:t></a:t>
            </a:r>
            <a:r>
              <a:rPr lang="en-US" dirty="0">
                <a:latin typeface="Times" pitchFamily="18" charset="0"/>
              </a:rPr>
              <a:t>30 H7</a:t>
            </a:r>
          </a:p>
          <a:p>
            <a:pPr marL="0" indent="0">
              <a:lnSpc>
                <a:spcPct val="85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The H class of holes has limits of           . i.e. all tolerances start at the nominal size and go positive by the amount designated by the IT number.</a:t>
            </a:r>
          </a:p>
          <a:p>
            <a:pPr marL="0" indent="0">
              <a:lnSpc>
                <a:spcPct val="85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5000"/>
              </a:lnSpc>
              <a:spcBef>
                <a:spcPct val="0"/>
              </a:spcBef>
              <a:buFontTx/>
              <a:buNone/>
              <a:tabLst>
                <a:tab pos="1587500" algn="l"/>
                <a:tab pos="3200400" algn="l"/>
                <a:tab pos="4572000" algn="l"/>
                <a:tab pos="5715000" algn="l"/>
              </a:tabLst>
            </a:pPr>
            <a:r>
              <a:rPr lang="en-US" dirty="0">
                <a:latin typeface="Times" pitchFamily="18" charset="0"/>
              </a:rPr>
              <a:t>IT7 for diameters ranging 30- 50 mm:</a:t>
            </a:r>
          </a:p>
          <a:p>
            <a:pPr marL="0" indent="0">
              <a:tabLst>
                <a:tab pos="1587500" algn="l"/>
                <a:tab pos="3200400" algn="l"/>
                <a:tab pos="4572000" algn="l"/>
                <a:tab pos="5715000" algn="l"/>
              </a:tabLst>
            </a:pPr>
            <a:endParaRPr lang="en-US" dirty="0">
              <a:latin typeface="Times" pitchFamily="18" charset="0"/>
            </a:endParaRPr>
          </a:p>
        </p:txBody>
      </p:sp>
      <p:sp>
        <p:nvSpPr>
          <p:cNvPr id="164868" name="Rectangle 4"/>
          <p:cNvSpPr>
            <a:spLocks noChangeArrowheads="1"/>
          </p:cNvSpPr>
          <p:nvPr/>
        </p:nvSpPr>
        <p:spPr bwMode="auto">
          <a:xfrm>
            <a:off x="4953000" y="3309938"/>
            <a:ext cx="914400" cy="530225"/>
          </a:xfrm>
          <a:prstGeom prst="rect">
            <a:avLst/>
          </a:prstGeom>
          <a:noFill/>
          <a:ln w="12700">
            <a:noFill/>
            <a:miter lim="800000"/>
            <a:headEnd/>
            <a:tailEnd/>
          </a:ln>
          <a:effectLst/>
        </p:spPr>
        <p:txBody>
          <a:bodyPr wrap="square" lIns="63398" tIns="25359" rIns="63398" bIns="25359">
            <a:spAutoFit/>
          </a:bodyPr>
          <a:lstStyle/>
          <a:p>
            <a:pPr algn="l" defTabSz="912813" rtl="0" eaLnBrk="0" fontAlgn="base" hangingPunct="0">
              <a:lnSpc>
                <a:spcPct val="85000"/>
              </a:lnSpc>
              <a:spcBef>
                <a:spcPct val="0"/>
              </a:spcBef>
              <a:spcAft>
                <a:spcPct val="0"/>
              </a:spcAft>
            </a:pPr>
            <a:r>
              <a:rPr lang="en-US" b="1" kern="1200" dirty="0">
                <a:solidFill>
                  <a:srgbClr val="000000"/>
                </a:solidFill>
                <a:latin typeface="Times" pitchFamily="18" charset="0"/>
                <a:ea typeface="+mn-ea"/>
                <a:cs typeface="+mn-cs"/>
              </a:rPr>
              <a:t>+ x</a:t>
            </a:r>
          </a:p>
          <a:p>
            <a:pPr algn="l" defTabSz="912813" rtl="0" eaLnBrk="0" fontAlgn="base" hangingPunct="0">
              <a:lnSpc>
                <a:spcPct val="85000"/>
              </a:lnSpc>
              <a:spcBef>
                <a:spcPct val="0"/>
              </a:spcBef>
              <a:spcAft>
                <a:spcPct val="0"/>
              </a:spcAft>
            </a:pPr>
            <a:r>
              <a:rPr lang="en-US" b="1" kern="1200" dirty="0">
                <a:solidFill>
                  <a:srgbClr val="000000"/>
                </a:solidFill>
                <a:latin typeface="Times" pitchFamily="18" charset="0"/>
                <a:ea typeface="+mn-ea"/>
                <a:cs typeface="+mn-cs"/>
              </a:rPr>
              <a:t>+ 0</a:t>
            </a:r>
          </a:p>
        </p:txBody>
      </p:sp>
      <p:sp>
        <p:nvSpPr>
          <p:cNvPr id="164869" name="Rectangle 5"/>
          <p:cNvSpPr>
            <a:spLocks noChangeArrowheads="1"/>
          </p:cNvSpPr>
          <p:nvPr/>
        </p:nvSpPr>
        <p:spPr bwMode="auto">
          <a:xfrm>
            <a:off x="552450" y="5159375"/>
            <a:ext cx="7905750" cy="37465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2400" b="1" kern="1200" dirty="0">
                <a:solidFill>
                  <a:srgbClr val="000000"/>
                </a:solidFill>
                <a:latin typeface="Times" pitchFamily="18" charset="0"/>
                <a:ea typeface="+mn-ea"/>
                <a:cs typeface="+mn-cs"/>
              </a:rPr>
              <a:t>Tolerance for IT7 = (0.45 x </a:t>
            </a:r>
            <a:r>
              <a:rPr lang="en-US" b="1" kern="1200" dirty="0">
                <a:solidFill>
                  <a:srgbClr val="000000"/>
                </a:solidFill>
                <a:latin typeface="Times" pitchFamily="18" charset="0"/>
                <a:ea typeface="+mn-ea"/>
                <a:cs typeface="+mn-cs"/>
              </a:rPr>
              <a:t>3</a:t>
            </a:r>
            <a:r>
              <a:rPr lang="en-US" sz="2400" b="1" kern="1200" dirty="0">
                <a:solidFill>
                  <a:srgbClr val="000000"/>
                </a:solidFill>
                <a:latin typeface="Times" pitchFamily="18" charset="0"/>
                <a:ea typeface="+mn-ea"/>
                <a:cs typeface="+mn-cs"/>
              </a:rPr>
              <a:t>  40 +0.001x 40) 16  = 0.025 mm</a:t>
            </a:r>
          </a:p>
        </p:txBody>
      </p:sp>
      <p:sp>
        <p:nvSpPr>
          <p:cNvPr id="164870" name="Line 6"/>
          <p:cNvSpPr>
            <a:spLocks noChangeShapeType="1"/>
          </p:cNvSpPr>
          <p:nvPr/>
        </p:nvSpPr>
        <p:spPr bwMode="auto">
          <a:xfrm flipH="1">
            <a:off x="4330700" y="5178425"/>
            <a:ext cx="127000" cy="22860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4871" name="Line 7"/>
          <p:cNvSpPr>
            <a:spLocks noChangeShapeType="1"/>
          </p:cNvSpPr>
          <p:nvPr/>
        </p:nvSpPr>
        <p:spPr bwMode="auto">
          <a:xfrm>
            <a:off x="4292600" y="5343525"/>
            <a:ext cx="50800" cy="7620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4872" name="Rectangle 8"/>
          <p:cNvSpPr>
            <a:spLocks noChangeArrowheads="1"/>
          </p:cNvSpPr>
          <p:nvPr/>
        </p:nvSpPr>
        <p:spPr bwMode="auto">
          <a:xfrm>
            <a:off x="1600200" y="5867400"/>
            <a:ext cx="4451350" cy="36195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2400" b="1" kern="1200">
                <a:solidFill>
                  <a:srgbClr val="000000"/>
                </a:solidFill>
                <a:latin typeface="Times" pitchFamily="18" charset="0"/>
                <a:ea typeface="+mn-ea"/>
                <a:cs typeface="+mn-cs"/>
              </a:rPr>
              <a:t>Written on a drawing as </a:t>
            </a:r>
            <a:r>
              <a:rPr lang="en-US" sz="2400" b="1" kern="1200">
                <a:solidFill>
                  <a:srgbClr val="000000"/>
                </a:solidFill>
                <a:latin typeface="Symbol" pitchFamily="18" charset="2"/>
                <a:ea typeface="+mn-ea"/>
                <a:cs typeface="+mn-cs"/>
              </a:rPr>
              <a:t></a:t>
            </a:r>
            <a:r>
              <a:rPr lang="en-US" sz="2400" b="1" kern="1200">
                <a:solidFill>
                  <a:srgbClr val="000000"/>
                </a:solidFill>
                <a:latin typeface="Times" pitchFamily="18" charset="0"/>
                <a:ea typeface="+mn-ea"/>
                <a:cs typeface="+mn-cs"/>
              </a:rPr>
              <a:t>30 H7  </a:t>
            </a:r>
          </a:p>
        </p:txBody>
      </p:sp>
      <p:pic>
        <p:nvPicPr>
          <p:cNvPr id="164873" name="Picture 9"/>
          <p:cNvPicPr>
            <a:picLocks noChangeArrowheads="1"/>
          </p:cNvPicPr>
          <p:nvPr/>
        </p:nvPicPr>
        <p:blipFill>
          <a:blip r:embed="rId3"/>
          <a:srcRect/>
          <a:stretch>
            <a:fillRect/>
          </a:stretch>
        </p:blipFill>
        <p:spPr bwMode="auto">
          <a:xfrm>
            <a:off x="6186488" y="5761038"/>
            <a:ext cx="1204912" cy="571500"/>
          </a:xfrm>
          <a:prstGeom prst="rect">
            <a:avLst/>
          </a:prstGeom>
          <a:noFill/>
          <a:ln w="12700">
            <a:noFill/>
            <a:miter lim="800000"/>
            <a:headEnd/>
            <a:tailEnd/>
          </a:ln>
          <a:effectLst/>
        </p:spPr>
      </p:pic>
    </p:spTree>
    <p:extLst>
      <p:ext uri="{BB962C8B-B14F-4D97-AF65-F5344CB8AC3E}">
        <p14:creationId xmlns:p14="http://schemas.microsoft.com/office/powerpoint/2010/main" val="11057171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37242"/>
            <a:ext cx="8915400" cy="6215958"/>
          </a:xfrm>
          <a:prstGeom prst="rect">
            <a:avLst/>
          </a:prstGeom>
        </p:spPr>
      </p:pic>
    </p:spTree>
    <p:extLst>
      <p:ext uri="{BB962C8B-B14F-4D97-AF65-F5344CB8AC3E}">
        <p14:creationId xmlns:p14="http://schemas.microsoft.com/office/powerpoint/2010/main" val="1968694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fit_graphic"/>
          <p:cNvPicPr>
            <a:picLocks noChangeAspect="1" noChangeArrowheads="1"/>
          </p:cNvPicPr>
          <p:nvPr/>
        </p:nvPicPr>
        <p:blipFill>
          <a:blip r:embed="rId3"/>
          <a:srcRect/>
          <a:stretch>
            <a:fillRect/>
          </a:stretch>
        </p:blipFill>
        <p:spPr bwMode="auto">
          <a:xfrm>
            <a:off x="1981200" y="838200"/>
            <a:ext cx="5113338" cy="5562600"/>
          </a:xfrm>
          <a:prstGeom prst="rect">
            <a:avLst/>
          </a:prstGeom>
          <a:noFill/>
        </p:spPr>
      </p:pic>
      <p:sp>
        <p:nvSpPr>
          <p:cNvPr id="168963" name="Text Box 3"/>
          <p:cNvSpPr txBox="1">
            <a:spLocks noChangeArrowheads="1"/>
          </p:cNvSpPr>
          <p:nvPr/>
        </p:nvSpPr>
        <p:spPr bwMode="auto">
          <a:xfrm>
            <a:off x="685800" y="304800"/>
            <a:ext cx="7543800" cy="519113"/>
          </a:xfrm>
          <a:prstGeom prst="rect">
            <a:avLst/>
          </a:prstGeom>
          <a:noFill/>
          <a:ln w="12700">
            <a:noFill/>
            <a:miter lim="800000"/>
            <a:headEnd/>
            <a:tailEnd/>
          </a:ln>
          <a:effectLst/>
        </p:spPr>
        <p:txBody>
          <a:bodyPr>
            <a:spAutoFit/>
          </a:bodyPr>
          <a:lstStyle/>
          <a:p>
            <a:pPr algn="l" rtl="0" eaLnBrk="0" fontAlgn="base" hangingPunct="0">
              <a:spcBef>
                <a:spcPct val="50000"/>
              </a:spcBef>
              <a:spcAft>
                <a:spcPct val="0"/>
              </a:spcAft>
            </a:pPr>
            <a:endParaRPr lang="en-US" sz="2800" kern="1200">
              <a:solidFill>
                <a:srgbClr val="000000"/>
              </a:solidFill>
              <a:latin typeface="Times New Roman" pitchFamily="18" charset="0"/>
              <a:ea typeface="+mn-ea"/>
              <a:cs typeface="+mn-cs"/>
            </a:endParaRPr>
          </a:p>
        </p:txBody>
      </p:sp>
      <p:sp>
        <p:nvSpPr>
          <p:cNvPr id="168964" name="Text Box 4"/>
          <p:cNvSpPr txBox="1">
            <a:spLocks noChangeArrowheads="1"/>
          </p:cNvSpPr>
          <p:nvPr/>
        </p:nvSpPr>
        <p:spPr bwMode="auto">
          <a:xfrm>
            <a:off x="685800" y="304800"/>
            <a:ext cx="7620000" cy="519113"/>
          </a:xfrm>
          <a:prstGeom prst="rect">
            <a:avLst/>
          </a:prstGeom>
          <a:noFill/>
          <a:ln w="12700">
            <a:noFill/>
            <a:miter lim="800000"/>
            <a:headEnd/>
            <a:tailEnd/>
          </a:ln>
          <a:effectLst/>
        </p:spPr>
        <p:txBody>
          <a:bodyPr>
            <a:spAutoFit/>
          </a:bodyPr>
          <a:lstStyle/>
          <a:p>
            <a:pPr algn="ctr" rtl="0" eaLnBrk="0" fontAlgn="base" hangingPunct="0">
              <a:spcBef>
                <a:spcPct val="50000"/>
              </a:spcBef>
              <a:spcAft>
                <a:spcPct val="0"/>
              </a:spcAft>
            </a:pPr>
            <a:r>
              <a:rPr lang="en-US" sz="2800" kern="1200">
                <a:solidFill>
                  <a:srgbClr val="790015"/>
                </a:solidFill>
                <a:latin typeface="Times New Roman" pitchFamily="18" charset="0"/>
                <a:ea typeface="+mn-ea"/>
                <a:cs typeface="+mn-cs"/>
              </a:rPr>
              <a:t>Graphical illustration of ISO standard fits</a:t>
            </a:r>
          </a:p>
        </p:txBody>
      </p:sp>
      <p:sp>
        <p:nvSpPr>
          <p:cNvPr id="168965" name="Text Box 5"/>
          <p:cNvSpPr txBox="1">
            <a:spLocks noChangeArrowheads="1"/>
          </p:cNvSpPr>
          <p:nvPr/>
        </p:nvSpPr>
        <p:spPr bwMode="auto">
          <a:xfrm>
            <a:off x="533400" y="6338888"/>
            <a:ext cx="7620000" cy="519112"/>
          </a:xfrm>
          <a:prstGeom prst="rect">
            <a:avLst/>
          </a:prstGeom>
          <a:noFill/>
          <a:ln w="12700">
            <a:noFill/>
            <a:miter lim="800000"/>
            <a:headEnd/>
            <a:tailEnd/>
          </a:ln>
          <a:effectLst/>
        </p:spPr>
        <p:txBody>
          <a:bodyPr>
            <a:spAutoFit/>
          </a:bodyPr>
          <a:lstStyle/>
          <a:p>
            <a:pPr algn="ctr" rtl="0" eaLnBrk="0" fontAlgn="base" hangingPunct="0">
              <a:spcBef>
                <a:spcPct val="50000"/>
              </a:spcBef>
              <a:spcAft>
                <a:spcPct val="0"/>
              </a:spcAft>
            </a:pPr>
            <a:r>
              <a:rPr lang="en-US" sz="2800" kern="1200">
                <a:solidFill>
                  <a:srgbClr val="790015"/>
                </a:solidFill>
                <a:latin typeface="Times New Roman" pitchFamily="18" charset="0"/>
                <a:ea typeface="+mn-ea"/>
                <a:cs typeface="+mn-cs"/>
              </a:rPr>
              <a:t>Hole Series – H hole Standard</a:t>
            </a:r>
          </a:p>
        </p:txBody>
      </p:sp>
    </p:spTree>
    <p:extLst>
      <p:ext uri="{BB962C8B-B14F-4D97-AF65-F5344CB8AC3E}">
        <p14:creationId xmlns:p14="http://schemas.microsoft.com/office/powerpoint/2010/main" val="241058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xfrm>
            <a:off x="1993900" y="361950"/>
            <a:ext cx="4800600" cy="984250"/>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Selection of Fits and the</a:t>
            </a:r>
            <a:br>
              <a:rPr lang="en-US"/>
            </a:br>
            <a:r>
              <a:rPr lang="en-US"/>
              <a:t>ISO Hole Basis system</a:t>
            </a:r>
          </a:p>
        </p:txBody>
      </p:sp>
      <p:sp>
        <p:nvSpPr>
          <p:cNvPr id="167939" name="Rectangle 3"/>
          <p:cNvSpPr>
            <a:spLocks noGrp="1" noChangeArrowheads="1"/>
          </p:cNvSpPr>
          <p:nvPr>
            <p:ph type="body" idx="1"/>
          </p:nvPr>
        </p:nvSpPr>
        <p:spPr bwMode="auto">
          <a:xfrm>
            <a:off x="539750" y="1400175"/>
            <a:ext cx="7824788" cy="4873625"/>
          </a:xfrm>
          <a:noFill/>
          <a:ln w="12700">
            <a:miter lim="800000"/>
            <a:headEnd/>
            <a:tailEnd/>
          </a:ln>
        </p:spPr>
        <p:txBody>
          <a:bodyPr vert="horz" wrap="square" lIns="63398" tIns="25359" rIns="63398" bIns="25359" numCol="1" anchor="t" anchorCtr="0" compatLnSpc="1">
            <a:prstTxWarp prst="textNoShape">
              <a:avLst/>
            </a:prstTxWarp>
            <a:spAutoFit/>
          </a:bodyPr>
          <a:lstStyle/>
          <a:p>
            <a:pPr marL="0" indent="0">
              <a:lnSpc>
                <a:spcPct val="88000"/>
              </a:lnSpc>
              <a:spcBef>
                <a:spcPct val="0"/>
              </a:spcBef>
              <a:buFontTx/>
              <a:buNone/>
              <a:tabLst>
                <a:tab pos="1587500" algn="l"/>
                <a:tab pos="3200400" algn="l"/>
                <a:tab pos="4572000" algn="l"/>
                <a:tab pos="5715000" algn="l"/>
              </a:tabLst>
            </a:pPr>
            <a:r>
              <a:rPr lang="en-US" sz="1800" dirty="0">
                <a:latin typeface="Times" pitchFamily="18" charset="0"/>
              </a:rPr>
              <a:t>From the above it will be realized that there are a very large number of combinations of hole deviation and tolerance with shaft deviation and tolerance. However, a given manufacturing organization will require a number of different types of fit ranging from tight drive fits to light running fits for bearings etc. Such a series of fits may be obtained using one of two standard systems:</a:t>
            </a:r>
          </a:p>
          <a:p>
            <a:pPr marL="0" indent="0">
              <a:lnSpc>
                <a:spcPct val="88000"/>
              </a:lnSpc>
              <a:spcBef>
                <a:spcPct val="0"/>
              </a:spcBef>
              <a:buFontTx/>
              <a:buNone/>
              <a:tabLst>
                <a:tab pos="1587500" algn="l"/>
                <a:tab pos="3200400" algn="l"/>
                <a:tab pos="4572000" algn="l"/>
                <a:tab pos="5715000" algn="l"/>
              </a:tabLst>
            </a:pPr>
            <a:endParaRPr lang="en-US" sz="1800" dirty="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u="sng" dirty="0">
                <a:latin typeface="Times" pitchFamily="18" charset="0"/>
              </a:rPr>
              <a:t>The Shaft Basis System:</a:t>
            </a:r>
          </a:p>
          <a:p>
            <a:pPr marL="0" indent="0">
              <a:lnSpc>
                <a:spcPct val="88000"/>
              </a:lnSpc>
              <a:spcBef>
                <a:spcPct val="0"/>
              </a:spcBef>
              <a:buFontTx/>
              <a:buNone/>
              <a:tabLst>
                <a:tab pos="1587500" algn="l"/>
                <a:tab pos="3200400" algn="l"/>
                <a:tab pos="4572000" algn="l"/>
                <a:tab pos="5715000" algn="l"/>
              </a:tabLst>
            </a:pPr>
            <a:r>
              <a:rPr lang="en-US" sz="1800" dirty="0">
                <a:latin typeface="Times" pitchFamily="18" charset="0"/>
              </a:rPr>
              <a:t>For a given nominal size a series of fits is arranged for a given nominal size using a standard shaft and varying the limits on the hole.</a:t>
            </a:r>
          </a:p>
          <a:p>
            <a:pPr marL="0" indent="0">
              <a:lnSpc>
                <a:spcPct val="88000"/>
              </a:lnSpc>
              <a:spcBef>
                <a:spcPct val="0"/>
              </a:spcBef>
              <a:buFontTx/>
              <a:buNone/>
              <a:tabLst>
                <a:tab pos="1587500" algn="l"/>
                <a:tab pos="3200400" algn="l"/>
                <a:tab pos="4572000" algn="l"/>
                <a:tab pos="5715000" algn="l"/>
              </a:tabLst>
            </a:pPr>
            <a:endParaRPr lang="en-US" sz="1800" dirty="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u="sng" dirty="0">
                <a:latin typeface="Times" pitchFamily="18" charset="0"/>
              </a:rPr>
              <a:t>The Hole Basis System:</a:t>
            </a:r>
          </a:p>
          <a:p>
            <a:pPr marL="0" indent="0">
              <a:lnSpc>
                <a:spcPct val="88000"/>
              </a:lnSpc>
              <a:spcBef>
                <a:spcPct val="0"/>
              </a:spcBef>
              <a:buFontTx/>
              <a:buNone/>
              <a:tabLst>
                <a:tab pos="1587500" algn="l"/>
                <a:tab pos="3200400" algn="l"/>
                <a:tab pos="4572000" algn="l"/>
                <a:tab pos="5715000" algn="l"/>
              </a:tabLst>
            </a:pPr>
            <a:r>
              <a:rPr lang="en-US" sz="1800" dirty="0">
                <a:latin typeface="Times" pitchFamily="18" charset="0"/>
              </a:rPr>
              <a:t>For a given nominal size, the limits on the hole are kept constant, and a series of fits are obtained by only varying the limits on the shaft. </a:t>
            </a:r>
          </a:p>
          <a:p>
            <a:pPr marL="0" indent="0">
              <a:lnSpc>
                <a:spcPct val="88000"/>
              </a:lnSpc>
              <a:spcBef>
                <a:spcPct val="0"/>
              </a:spcBef>
              <a:buFontTx/>
              <a:buNone/>
              <a:tabLst>
                <a:tab pos="1587500" algn="l"/>
                <a:tab pos="3200400" algn="l"/>
                <a:tab pos="4572000" algn="l"/>
                <a:tab pos="5715000" algn="l"/>
              </a:tabLst>
            </a:pPr>
            <a:endParaRPr lang="en-US" dirty="0">
              <a:latin typeface="Times" pitchFamily="18" charset="0"/>
            </a:endParaRPr>
          </a:p>
          <a:p>
            <a:pPr marL="0" indent="0">
              <a:lnSpc>
                <a:spcPct val="88000"/>
              </a:lnSpc>
              <a:spcBef>
                <a:spcPct val="0"/>
              </a:spcBef>
              <a:buFontTx/>
              <a:buNone/>
              <a:tabLst>
                <a:tab pos="1587500" algn="l"/>
                <a:tab pos="3200400" algn="l"/>
                <a:tab pos="4572000" algn="l"/>
                <a:tab pos="5715000" algn="l"/>
              </a:tabLst>
            </a:pPr>
            <a:r>
              <a:rPr lang="en-US" sz="1800" dirty="0">
                <a:latin typeface="Times" pitchFamily="18" charset="0"/>
              </a:rPr>
              <a:t>The HOLE SYSTEM is commonly used because holes are more difficult to produce to a given size and are more difficult to inspect.  The H series (lower limit at nominal, 0.00) is typically used and standard tooling (e.g. H7 reamers) and gauges  are common for this standard.</a:t>
            </a:r>
          </a:p>
        </p:txBody>
      </p:sp>
    </p:spTree>
    <p:extLst>
      <p:ext uri="{BB962C8B-B14F-4D97-AF65-F5344CB8AC3E}">
        <p14:creationId xmlns:p14="http://schemas.microsoft.com/office/powerpoint/2010/main" val="205976944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2581275" y="134938"/>
            <a:ext cx="3956050" cy="82867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sz="2400" dirty="0"/>
              <a:t>  ISO Standard "Hole Basis" </a:t>
            </a:r>
            <a:br>
              <a:rPr lang="en-US" sz="2400" dirty="0"/>
            </a:br>
            <a:r>
              <a:rPr lang="en-US" dirty="0"/>
              <a:t>Clearance Fits</a:t>
            </a:r>
            <a:endParaRPr lang="en-US" sz="2400" dirty="0"/>
          </a:p>
        </p:txBody>
      </p:sp>
      <p:sp>
        <p:nvSpPr>
          <p:cNvPr id="169987" name="Rectangle 3"/>
          <p:cNvSpPr>
            <a:spLocks noChangeArrowheads="1"/>
          </p:cNvSpPr>
          <p:nvPr/>
        </p:nvSpPr>
        <p:spPr bwMode="auto">
          <a:xfrm>
            <a:off x="2908300" y="933450"/>
            <a:ext cx="1630363" cy="42862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Type of Fit</a:t>
            </a:r>
          </a:p>
        </p:txBody>
      </p:sp>
      <p:sp>
        <p:nvSpPr>
          <p:cNvPr id="169988" name="Rectangle 4"/>
          <p:cNvSpPr>
            <a:spLocks noChangeArrowheads="1"/>
          </p:cNvSpPr>
          <p:nvPr/>
        </p:nvSpPr>
        <p:spPr bwMode="auto">
          <a:xfrm>
            <a:off x="6070600" y="933450"/>
            <a:ext cx="800100" cy="42862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Hole</a:t>
            </a:r>
          </a:p>
        </p:txBody>
      </p:sp>
      <p:sp>
        <p:nvSpPr>
          <p:cNvPr id="169989" name="Rectangle 5"/>
          <p:cNvSpPr>
            <a:spLocks noChangeArrowheads="1"/>
          </p:cNvSpPr>
          <p:nvPr/>
        </p:nvSpPr>
        <p:spPr bwMode="auto">
          <a:xfrm>
            <a:off x="6932613" y="933450"/>
            <a:ext cx="887412" cy="42862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Shaft</a:t>
            </a:r>
          </a:p>
        </p:txBody>
      </p:sp>
      <p:sp>
        <p:nvSpPr>
          <p:cNvPr id="169990" name="Line 6"/>
          <p:cNvSpPr>
            <a:spLocks noChangeShapeType="1"/>
          </p:cNvSpPr>
          <p:nvPr/>
        </p:nvSpPr>
        <p:spPr bwMode="auto">
          <a:xfrm>
            <a:off x="1433513" y="944563"/>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1" name="Line 7"/>
          <p:cNvSpPr>
            <a:spLocks noChangeShapeType="1"/>
          </p:cNvSpPr>
          <p:nvPr/>
        </p:nvSpPr>
        <p:spPr bwMode="auto">
          <a:xfrm>
            <a:off x="1446213" y="950913"/>
            <a:ext cx="45275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2" name="Rectangle 8"/>
          <p:cNvSpPr>
            <a:spLocks noChangeArrowheads="1"/>
          </p:cNvSpPr>
          <p:nvPr/>
        </p:nvSpPr>
        <p:spPr bwMode="auto">
          <a:xfrm>
            <a:off x="7831138" y="944563"/>
            <a:ext cx="989012"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3" name="Rectangle 9"/>
          <p:cNvSpPr>
            <a:spLocks noChangeArrowheads="1"/>
          </p:cNvSpPr>
          <p:nvPr/>
        </p:nvSpPr>
        <p:spPr bwMode="auto">
          <a:xfrm>
            <a:off x="8832850" y="944563"/>
            <a:ext cx="1588"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4" name="Line 10"/>
          <p:cNvSpPr>
            <a:spLocks noChangeShapeType="1"/>
          </p:cNvSpPr>
          <p:nvPr/>
        </p:nvSpPr>
        <p:spPr bwMode="auto">
          <a:xfrm>
            <a:off x="1433513" y="963613"/>
            <a:ext cx="0" cy="36671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5" name="Rectangle 11"/>
          <p:cNvSpPr>
            <a:spLocks noChangeArrowheads="1"/>
          </p:cNvSpPr>
          <p:nvPr/>
        </p:nvSpPr>
        <p:spPr bwMode="auto">
          <a:xfrm>
            <a:off x="8832850" y="957263"/>
            <a:ext cx="1588" cy="3794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69996" name="Rectangle 12"/>
          <p:cNvSpPr>
            <a:spLocks noChangeArrowheads="1"/>
          </p:cNvSpPr>
          <p:nvPr/>
        </p:nvSpPr>
        <p:spPr bwMode="auto">
          <a:xfrm>
            <a:off x="1400175" y="1347788"/>
            <a:ext cx="2095500"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Loose Running Fits</a:t>
            </a:r>
          </a:p>
        </p:txBody>
      </p:sp>
      <p:sp>
        <p:nvSpPr>
          <p:cNvPr id="169997" name="Rectangle 13"/>
          <p:cNvSpPr>
            <a:spLocks noChangeArrowheads="1"/>
          </p:cNvSpPr>
          <p:nvPr/>
        </p:nvSpPr>
        <p:spPr bwMode="auto">
          <a:xfrm>
            <a:off x="3302000" y="1347788"/>
            <a:ext cx="2692400"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Suitable for loose pulleys</a:t>
            </a:r>
          </a:p>
        </p:txBody>
      </p:sp>
      <p:sp>
        <p:nvSpPr>
          <p:cNvPr id="169998" name="Rectangle 14"/>
          <p:cNvSpPr>
            <a:spLocks noChangeArrowheads="1"/>
          </p:cNvSpPr>
          <p:nvPr/>
        </p:nvSpPr>
        <p:spPr bwMode="auto">
          <a:xfrm>
            <a:off x="1398588" y="1576388"/>
            <a:ext cx="42830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and the looser fastener fits where freedom of</a:t>
            </a:r>
          </a:p>
        </p:txBody>
      </p:sp>
      <p:sp>
        <p:nvSpPr>
          <p:cNvPr id="169999" name="Rectangle 15"/>
          <p:cNvSpPr>
            <a:spLocks noChangeArrowheads="1"/>
          </p:cNvSpPr>
          <p:nvPr/>
        </p:nvSpPr>
        <p:spPr bwMode="auto">
          <a:xfrm>
            <a:off x="1403350" y="1804988"/>
            <a:ext cx="3173413"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assembly is of prime importance</a:t>
            </a:r>
          </a:p>
        </p:txBody>
      </p:sp>
      <p:sp>
        <p:nvSpPr>
          <p:cNvPr id="170000" name="Rectangle 16"/>
          <p:cNvSpPr>
            <a:spLocks noChangeArrowheads="1"/>
          </p:cNvSpPr>
          <p:nvPr/>
        </p:nvSpPr>
        <p:spPr bwMode="auto">
          <a:xfrm>
            <a:off x="6170613" y="1347788"/>
            <a:ext cx="585787"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H11</a:t>
            </a:r>
          </a:p>
        </p:txBody>
      </p:sp>
      <p:sp>
        <p:nvSpPr>
          <p:cNvPr id="170001" name="Rectangle 17"/>
          <p:cNvSpPr>
            <a:spLocks noChangeArrowheads="1"/>
          </p:cNvSpPr>
          <p:nvPr/>
        </p:nvSpPr>
        <p:spPr bwMode="auto">
          <a:xfrm>
            <a:off x="7121525" y="1347788"/>
            <a:ext cx="52228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c11</a:t>
            </a:r>
          </a:p>
        </p:txBody>
      </p:sp>
      <p:sp>
        <p:nvSpPr>
          <p:cNvPr id="170002" name="Line 18"/>
          <p:cNvSpPr>
            <a:spLocks noChangeShapeType="1"/>
          </p:cNvSpPr>
          <p:nvPr/>
        </p:nvSpPr>
        <p:spPr bwMode="auto">
          <a:xfrm>
            <a:off x="1433513" y="134937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3" name="Line 19"/>
          <p:cNvSpPr>
            <a:spLocks noChangeShapeType="1"/>
          </p:cNvSpPr>
          <p:nvPr/>
        </p:nvSpPr>
        <p:spPr bwMode="auto">
          <a:xfrm>
            <a:off x="1446213" y="1355725"/>
            <a:ext cx="6554787"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4" name="Rectangle 20"/>
          <p:cNvSpPr>
            <a:spLocks noChangeArrowheads="1"/>
          </p:cNvSpPr>
          <p:nvPr/>
        </p:nvSpPr>
        <p:spPr bwMode="auto">
          <a:xfrm>
            <a:off x="7831138" y="1349375"/>
            <a:ext cx="989012"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5" name="Rectangle 21"/>
          <p:cNvSpPr>
            <a:spLocks noChangeArrowheads="1"/>
          </p:cNvSpPr>
          <p:nvPr/>
        </p:nvSpPr>
        <p:spPr bwMode="auto">
          <a:xfrm>
            <a:off x="8832850" y="1349375"/>
            <a:ext cx="1588"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6" name="Line 22"/>
          <p:cNvSpPr>
            <a:spLocks noChangeShapeType="1"/>
          </p:cNvSpPr>
          <p:nvPr/>
        </p:nvSpPr>
        <p:spPr bwMode="auto">
          <a:xfrm>
            <a:off x="1433513" y="1368425"/>
            <a:ext cx="0" cy="7493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7" name="Rectangle 23"/>
          <p:cNvSpPr>
            <a:spLocks noChangeArrowheads="1"/>
          </p:cNvSpPr>
          <p:nvPr/>
        </p:nvSpPr>
        <p:spPr bwMode="auto">
          <a:xfrm>
            <a:off x="8832850" y="1362075"/>
            <a:ext cx="1588" cy="7620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08" name="Rectangle 24"/>
          <p:cNvSpPr>
            <a:spLocks noChangeArrowheads="1"/>
          </p:cNvSpPr>
          <p:nvPr/>
        </p:nvSpPr>
        <p:spPr bwMode="auto">
          <a:xfrm>
            <a:off x="1400175" y="2135188"/>
            <a:ext cx="1936750"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Free Running Fit.</a:t>
            </a:r>
          </a:p>
        </p:txBody>
      </p:sp>
      <p:sp>
        <p:nvSpPr>
          <p:cNvPr id="170009" name="Rectangle 25"/>
          <p:cNvSpPr>
            <a:spLocks noChangeArrowheads="1"/>
          </p:cNvSpPr>
          <p:nvPr/>
        </p:nvSpPr>
        <p:spPr bwMode="auto">
          <a:xfrm>
            <a:off x="3141663" y="2135188"/>
            <a:ext cx="2343150"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Where accuracy is not</a:t>
            </a:r>
          </a:p>
        </p:txBody>
      </p:sp>
      <p:sp>
        <p:nvSpPr>
          <p:cNvPr id="170010" name="Rectangle 26"/>
          <p:cNvSpPr>
            <a:spLocks noChangeArrowheads="1"/>
          </p:cNvSpPr>
          <p:nvPr/>
        </p:nvSpPr>
        <p:spPr bwMode="auto">
          <a:xfrm>
            <a:off x="1397000" y="2362200"/>
            <a:ext cx="38766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essential, but good for large temperature</a:t>
            </a:r>
          </a:p>
        </p:txBody>
      </p:sp>
      <p:sp>
        <p:nvSpPr>
          <p:cNvPr id="170011" name="Rectangle 27"/>
          <p:cNvSpPr>
            <a:spLocks noChangeArrowheads="1"/>
          </p:cNvSpPr>
          <p:nvPr/>
        </p:nvSpPr>
        <p:spPr bwMode="auto">
          <a:xfrm>
            <a:off x="1395413" y="2590800"/>
            <a:ext cx="43211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variation, high running speeds, heavy journal</a:t>
            </a:r>
          </a:p>
        </p:txBody>
      </p:sp>
      <p:sp>
        <p:nvSpPr>
          <p:cNvPr id="170012" name="Rectangle 28"/>
          <p:cNvSpPr>
            <a:spLocks noChangeArrowheads="1"/>
          </p:cNvSpPr>
          <p:nvPr/>
        </p:nvSpPr>
        <p:spPr bwMode="auto">
          <a:xfrm>
            <a:off x="1401763" y="2819400"/>
            <a:ext cx="1042987" cy="34766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pressures</a:t>
            </a:r>
          </a:p>
        </p:txBody>
      </p:sp>
      <p:sp>
        <p:nvSpPr>
          <p:cNvPr id="170013" name="Rectangle 29"/>
          <p:cNvSpPr>
            <a:spLocks noChangeArrowheads="1"/>
          </p:cNvSpPr>
          <p:nvPr/>
        </p:nvSpPr>
        <p:spPr bwMode="auto">
          <a:xfrm>
            <a:off x="6232525" y="2135188"/>
            <a:ext cx="471488"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H9</a:t>
            </a:r>
          </a:p>
        </p:txBody>
      </p:sp>
      <p:sp>
        <p:nvSpPr>
          <p:cNvPr id="170014" name="Rectangle 30"/>
          <p:cNvSpPr>
            <a:spLocks noChangeArrowheads="1"/>
          </p:cNvSpPr>
          <p:nvPr/>
        </p:nvSpPr>
        <p:spPr bwMode="auto">
          <a:xfrm>
            <a:off x="7107238" y="2135188"/>
            <a:ext cx="534987"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d10</a:t>
            </a:r>
          </a:p>
        </p:txBody>
      </p:sp>
      <p:sp>
        <p:nvSpPr>
          <p:cNvPr id="170015" name="Line 31"/>
          <p:cNvSpPr>
            <a:spLocks noChangeShapeType="1"/>
          </p:cNvSpPr>
          <p:nvPr/>
        </p:nvSpPr>
        <p:spPr bwMode="auto">
          <a:xfrm>
            <a:off x="1433513" y="213677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16" name="Line 32"/>
          <p:cNvSpPr>
            <a:spLocks noChangeShapeType="1"/>
          </p:cNvSpPr>
          <p:nvPr/>
        </p:nvSpPr>
        <p:spPr bwMode="auto">
          <a:xfrm>
            <a:off x="1446213" y="2143125"/>
            <a:ext cx="6554787"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17" name="Rectangle 33"/>
          <p:cNvSpPr>
            <a:spLocks noChangeArrowheads="1"/>
          </p:cNvSpPr>
          <p:nvPr/>
        </p:nvSpPr>
        <p:spPr bwMode="auto">
          <a:xfrm>
            <a:off x="7831138" y="2136775"/>
            <a:ext cx="989012"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18" name="Rectangle 34"/>
          <p:cNvSpPr>
            <a:spLocks noChangeArrowheads="1"/>
          </p:cNvSpPr>
          <p:nvPr/>
        </p:nvSpPr>
        <p:spPr bwMode="auto">
          <a:xfrm>
            <a:off x="8832850" y="2136775"/>
            <a:ext cx="1588"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19" name="Line 35"/>
          <p:cNvSpPr>
            <a:spLocks noChangeShapeType="1"/>
          </p:cNvSpPr>
          <p:nvPr/>
        </p:nvSpPr>
        <p:spPr bwMode="auto">
          <a:xfrm>
            <a:off x="1433513" y="2154238"/>
            <a:ext cx="0" cy="97631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20" name="Rectangle 36"/>
          <p:cNvSpPr>
            <a:spLocks noChangeArrowheads="1"/>
          </p:cNvSpPr>
          <p:nvPr/>
        </p:nvSpPr>
        <p:spPr bwMode="auto">
          <a:xfrm>
            <a:off x="8832850" y="2147888"/>
            <a:ext cx="1588" cy="9890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21" name="Rectangle 37"/>
          <p:cNvSpPr>
            <a:spLocks noChangeArrowheads="1"/>
          </p:cNvSpPr>
          <p:nvPr/>
        </p:nvSpPr>
        <p:spPr bwMode="auto">
          <a:xfrm>
            <a:off x="1400175" y="3148013"/>
            <a:ext cx="2025650"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Close Running Fit.</a:t>
            </a:r>
          </a:p>
        </p:txBody>
      </p:sp>
      <p:sp>
        <p:nvSpPr>
          <p:cNvPr id="170022" name="Rectangle 38"/>
          <p:cNvSpPr>
            <a:spLocks noChangeArrowheads="1"/>
          </p:cNvSpPr>
          <p:nvPr/>
        </p:nvSpPr>
        <p:spPr bwMode="auto">
          <a:xfrm>
            <a:off x="3230563" y="3148013"/>
            <a:ext cx="2349500"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Suitable for lubricated</a:t>
            </a:r>
          </a:p>
        </p:txBody>
      </p:sp>
      <p:sp>
        <p:nvSpPr>
          <p:cNvPr id="170023" name="Rectangle 39"/>
          <p:cNvSpPr>
            <a:spLocks noChangeArrowheads="1"/>
          </p:cNvSpPr>
          <p:nvPr/>
        </p:nvSpPr>
        <p:spPr bwMode="auto">
          <a:xfrm>
            <a:off x="1404938" y="3376613"/>
            <a:ext cx="42195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bearing, greater accuracy, accurate location,</a:t>
            </a:r>
          </a:p>
        </p:txBody>
      </p:sp>
      <p:sp>
        <p:nvSpPr>
          <p:cNvPr id="170024" name="Rectangle 40"/>
          <p:cNvSpPr>
            <a:spLocks noChangeArrowheads="1"/>
          </p:cNvSpPr>
          <p:nvPr/>
        </p:nvSpPr>
        <p:spPr bwMode="auto">
          <a:xfrm>
            <a:off x="1395413" y="3605213"/>
            <a:ext cx="4410075"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where no substantial temperature difference is</a:t>
            </a:r>
          </a:p>
        </p:txBody>
      </p:sp>
      <p:sp>
        <p:nvSpPr>
          <p:cNvPr id="170025" name="Rectangle 41"/>
          <p:cNvSpPr>
            <a:spLocks noChangeArrowheads="1"/>
          </p:cNvSpPr>
          <p:nvPr/>
        </p:nvSpPr>
        <p:spPr bwMode="auto">
          <a:xfrm>
            <a:off x="1400175" y="3833813"/>
            <a:ext cx="1366838"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encountered.</a:t>
            </a:r>
          </a:p>
        </p:txBody>
      </p:sp>
      <p:sp>
        <p:nvSpPr>
          <p:cNvPr id="170026" name="Rectangle 42"/>
          <p:cNvSpPr>
            <a:spLocks noChangeArrowheads="1"/>
          </p:cNvSpPr>
          <p:nvPr/>
        </p:nvSpPr>
        <p:spPr bwMode="auto">
          <a:xfrm>
            <a:off x="2571750" y="3833813"/>
            <a:ext cx="306388"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a:t>
            </a:r>
          </a:p>
        </p:txBody>
      </p:sp>
      <p:sp>
        <p:nvSpPr>
          <p:cNvPr id="170027" name="Rectangle 43"/>
          <p:cNvSpPr>
            <a:spLocks noChangeArrowheads="1"/>
          </p:cNvSpPr>
          <p:nvPr/>
        </p:nvSpPr>
        <p:spPr bwMode="auto">
          <a:xfrm>
            <a:off x="6237288" y="3148013"/>
            <a:ext cx="471487"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H8</a:t>
            </a:r>
          </a:p>
        </p:txBody>
      </p:sp>
      <p:sp>
        <p:nvSpPr>
          <p:cNvPr id="170028" name="Rectangle 44"/>
          <p:cNvSpPr>
            <a:spLocks noChangeArrowheads="1"/>
          </p:cNvSpPr>
          <p:nvPr/>
        </p:nvSpPr>
        <p:spPr bwMode="auto">
          <a:xfrm>
            <a:off x="7188200" y="3148013"/>
            <a:ext cx="38258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f7</a:t>
            </a:r>
          </a:p>
        </p:txBody>
      </p:sp>
      <p:sp>
        <p:nvSpPr>
          <p:cNvPr id="170029" name="Line 45"/>
          <p:cNvSpPr>
            <a:spLocks noChangeShapeType="1"/>
          </p:cNvSpPr>
          <p:nvPr/>
        </p:nvSpPr>
        <p:spPr bwMode="auto">
          <a:xfrm>
            <a:off x="1433513" y="3149600"/>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0" name="Line 46"/>
          <p:cNvSpPr>
            <a:spLocks noChangeShapeType="1"/>
          </p:cNvSpPr>
          <p:nvPr/>
        </p:nvSpPr>
        <p:spPr bwMode="auto">
          <a:xfrm>
            <a:off x="1446213" y="3155950"/>
            <a:ext cx="6554787"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1" name="Rectangle 47"/>
          <p:cNvSpPr>
            <a:spLocks noChangeArrowheads="1"/>
          </p:cNvSpPr>
          <p:nvPr/>
        </p:nvSpPr>
        <p:spPr bwMode="auto">
          <a:xfrm>
            <a:off x="7831138" y="3149600"/>
            <a:ext cx="989012"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2" name="Rectangle 48"/>
          <p:cNvSpPr>
            <a:spLocks noChangeArrowheads="1"/>
          </p:cNvSpPr>
          <p:nvPr/>
        </p:nvSpPr>
        <p:spPr bwMode="auto">
          <a:xfrm>
            <a:off x="8832850" y="3149600"/>
            <a:ext cx="1588"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3" name="Line 49"/>
          <p:cNvSpPr>
            <a:spLocks noChangeShapeType="1"/>
          </p:cNvSpPr>
          <p:nvPr/>
        </p:nvSpPr>
        <p:spPr bwMode="auto">
          <a:xfrm>
            <a:off x="1433513" y="3168650"/>
            <a:ext cx="0" cy="976313"/>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4" name="Rectangle 50"/>
          <p:cNvSpPr>
            <a:spLocks noChangeArrowheads="1"/>
          </p:cNvSpPr>
          <p:nvPr/>
        </p:nvSpPr>
        <p:spPr bwMode="auto">
          <a:xfrm>
            <a:off x="8832850" y="3162300"/>
            <a:ext cx="1588" cy="989013"/>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35" name="Rectangle 51"/>
          <p:cNvSpPr>
            <a:spLocks noChangeArrowheads="1"/>
          </p:cNvSpPr>
          <p:nvPr/>
        </p:nvSpPr>
        <p:spPr bwMode="auto">
          <a:xfrm>
            <a:off x="1400175" y="4162425"/>
            <a:ext cx="130333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Sliding Fits</a:t>
            </a:r>
          </a:p>
        </p:txBody>
      </p:sp>
      <p:sp>
        <p:nvSpPr>
          <p:cNvPr id="170036" name="Rectangle 52"/>
          <p:cNvSpPr>
            <a:spLocks noChangeArrowheads="1"/>
          </p:cNvSpPr>
          <p:nvPr/>
        </p:nvSpPr>
        <p:spPr bwMode="auto">
          <a:xfrm>
            <a:off x="2509838" y="4162425"/>
            <a:ext cx="3529012"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Suitable for precision location fits.</a:t>
            </a:r>
          </a:p>
        </p:txBody>
      </p:sp>
      <p:sp>
        <p:nvSpPr>
          <p:cNvPr id="170037" name="Rectangle 53"/>
          <p:cNvSpPr>
            <a:spLocks noChangeArrowheads="1"/>
          </p:cNvSpPr>
          <p:nvPr/>
        </p:nvSpPr>
        <p:spPr bwMode="auto">
          <a:xfrm>
            <a:off x="1404938" y="4391025"/>
            <a:ext cx="4365625" cy="34766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Shafts are expensive to manufacture since the</a:t>
            </a:r>
          </a:p>
        </p:txBody>
      </p:sp>
      <p:sp>
        <p:nvSpPr>
          <p:cNvPr id="170038" name="Rectangle 54"/>
          <p:cNvSpPr>
            <a:spLocks noChangeArrowheads="1"/>
          </p:cNvSpPr>
          <p:nvPr/>
        </p:nvSpPr>
        <p:spPr bwMode="auto">
          <a:xfrm>
            <a:off x="1403350" y="4619625"/>
            <a:ext cx="3554413" cy="34766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clearances are small and they are not</a:t>
            </a:r>
          </a:p>
        </p:txBody>
      </p:sp>
      <p:sp>
        <p:nvSpPr>
          <p:cNvPr id="170039" name="Rectangle 55"/>
          <p:cNvSpPr>
            <a:spLocks noChangeArrowheads="1"/>
          </p:cNvSpPr>
          <p:nvPr/>
        </p:nvSpPr>
        <p:spPr bwMode="auto">
          <a:xfrm>
            <a:off x="1400175" y="4846638"/>
            <a:ext cx="38131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recommended for running fits except in</a:t>
            </a:r>
          </a:p>
        </p:txBody>
      </p:sp>
      <p:sp>
        <p:nvSpPr>
          <p:cNvPr id="170040" name="Rectangle 56"/>
          <p:cNvSpPr>
            <a:spLocks noChangeArrowheads="1"/>
          </p:cNvSpPr>
          <p:nvPr/>
        </p:nvSpPr>
        <p:spPr bwMode="auto">
          <a:xfrm>
            <a:off x="1404938" y="5075238"/>
            <a:ext cx="43338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precision equipment where the shaft loadings</a:t>
            </a:r>
          </a:p>
        </p:txBody>
      </p:sp>
      <p:sp>
        <p:nvSpPr>
          <p:cNvPr id="170041" name="Rectangle 57"/>
          <p:cNvSpPr>
            <a:spLocks noChangeArrowheads="1"/>
          </p:cNvSpPr>
          <p:nvPr/>
        </p:nvSpPr>
        <p:spPr bwMode="auto">
          <a:xfrm>
            <a:off x="1397000" y="5303838"/>
            <a:ext cx="1466850"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are very light.</a:t>
            </a:r>
          </a:p>
        </p:txBody>
      </p:sp>
      <p:sp>
        <p:nvSpPr>
          <p:cNvPr id="170042" name="Rectangle 58"/>
          <p:cNvSpPr>
            <a:spLocks noChangeArrowheads="1"/>
          </p:cNvSpPr>
          <p:nvPr/>
        </p:nvSpPr>
        <p:spPr bwMode="auto">
          <a:xfrm>
            <a:off x="2671763" y="5303838"/>
            <a:ext cx="306387" cy="34766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a:t>
            </a:r>
          </a:p>
        </p:txBody>
      </p:sp>
      <p:sp>
        <p:nvSpPr>
          <p:cNvPr id="170043" name="Rectangle 59"/>
          <p:cNvSpPr>
            <a:spLocks noChangeArrowheads="1"/>
          </p:cNvSpPr>
          <p:nvPr/>
        </p:nvSpPr>
        <p:spPr bwMode="auto">
          <a:xfrm>
            <a:off x="6235700" y="4162425"/>
            <a:ext cx="47148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0044" name="Rectangle 60"/>
          <p:cNvSpPr>
            <a:spLocks noChangeArrowheads="1"/>
          </p:cNvSpPr>
          <p:nvPr/>
        </p:nvSpPr>
        <p:spPr bwMode="auto">
          <a:xfrm>
            <a:off x="7173913" y="4162425"/>
            <a:ext cx="420687"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g6</a:t>
            </a:r>
          </a:p>
        </p:txBody>
      </p:sp>
      <p:sp>
        <p:nvSpPr>
          <p:cNvPr id="170045" name="Line 61"/>
          <p:cNvSpPr>
            <a:spLocks noChangeShapeType="1"/>
          </p:cNvSpPr>
          <p:nvPr/>
        </p:nvSpPr>
        <p:spPr bwMode="auto">
          <a:xfrm>
            <a:off x="1433513" y="4164013"/>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46" name="Line 62"/>
          <p:cNvSpPr>
            <a:spLocks noChangeShapeType="1"/>
          </p:cNvSpPr>
          <p:nvPr/>
        </p:nvSpPr>
        <p:spPr bwMode="auto">
          <a:xfrm>
            <a:off x="1446213" y="4170363"/>
            <a:ext cx="6554787"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47" name="Rectangle 63"/>
          <p:cNvSpPr>
            <a:spLocks noChangeArrowheads="1"/>
          </p:cNvSpPr>
          <p:nvPr/>
        </p:nvSpPr>
        <p:spPr bwMode="auto">
          <a:xfrm>
            <a:off x="8832850" y="4164013"/>
            <a:ext cx="1588"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48" name="Line 64"/>
          <p:cNvSpPr>
            <a:spLocks noChangeShapeType="1"/>
          </p:cNvSpPr>
          <p:nvPr/>
        </p:nvSpPr>
        <p:spPr bwMode="auto">
          <a:xfrm>
            <a:off x="1433513" y="4183063"/>
            <a:ext cx="0" cy="1431925"/>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49" name="Rectangle 65"/>
          <p:cNvSpPr>
            <a:spLocks noChangeArrowheads="1"/>
          </p:cNvSpPr>
          <p:nvPr/>
        </p:nvSpPr>
        <p:spPr bwMode="auto">
          <a:xfrm>
            <a:off x="8832850" y="4176713"/>
            <a:ext cx="1588" cy="1444625"/>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50" name="Rectangle 66"/>
          <p:cNvSpPr>
            <a:spLocks noChangeArrowheads="1"/>
          </p:cNvSpPr>
          <p:nvPr/>
        </p:nvSpPr>
        <p:spPr bwMode="auto">
          <a:xfrm>
            <a:off x="1400175" y="5632450"/>
            <a:ext cx="2703513"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Locational Clearance Fits</a:t>
            </a:r>
          </a:p>
        </p:txBody>
      </p:sp>
      <p:sp>
        <p:nvSpPr>
          <p:cNvPr id="170051" name="Rectangle 67"/>
          <p:cNvSpPr>
            <a:spLocks noChangeArrowheads="1"/>
          </p:cNvSpPr>
          <p:nvPr/>
        </p:nvSpPr>
        <p:spPr bwMode="auto">
          <a:xfrm>
            <a:off x="3910013" y="5632450"/>
            <a:ext cx="1911350"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Provides snug fit</a:t>
            </a:r>
          </a:p>
        </p:txBody>
      </p:sp>
      <p:sp>
        <p:nvSpPr>
          <p:cNvPr id="170052" name="Rectangle 68"/>
          <p:cNvSpPr>
            <a:spLocks noChangeArrowheads="1"/>
          </p:cNvSpPr>
          <p:nvPr/>
        </p:nvSpPr>
        <p:spPr bwMode="auto">
          <a:xfrm>
            <a:off x="1404938" y="5861050"/>
            <a:ext cx="4359275"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for locating stationary parts; but can be freely</a:t>
            </a:r>
          </a:p>
        </p:txBody>
      </p:sp>
      <p:sp>
        <p:nvSpPr>
          <p:cNvPr id="170053" name="Rectangle 69"/>
          <p:cNvSpPr>
            <a:spLocks noChangeArrowheads="1"/>
          </p:cNvSpPr>
          <p:nvPr/>
        </p:nvSpPr>
        <p:spPr bwMode="auto">
          <a:xfrm>
            <a:off x="1397000" y="6089650"/>
            <a:ext cx="2862263" cy="34766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assembled and disassembled.</a:t>
            </a:r>
          </a:p>
        </p:txBody>
      </p:sp>
      <p:sp>
        <p:nvSpPr>
          <p:cNvPr id="170054" name="Rectangle 70"/>
          <p:cNvSpPr>
            <a:spLocks noChangeArrowheads="1"/>
          </p:cNvSpPr>
          <p:nvPr/>
        </p:nvSpPr>
        <p:spPr bwMode="auto">
          <a:xfrm>
            <a:off x="6234113" y="5632450"/>
            <a:ext cx="471487"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0055" name="Rectangle 71"/>
          <p:cNvSpPr>
            <a:spLocks noChangeArrowheads="1"/>
          </p:cNvSpPr>
          <p:nvPr/>
        </p:nvSpPr>
        <p:spPr bwMode="auto">
          <a:xfrm>
            <a:off x="7172325" y="5632450"/>
            <a:ext cx="42068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h6</a:t>
            </a:r>
          </a:p>
        </p:txBody>
      </p:sp>
      <p:sp>
        <p:nvSpPr>
          <p:cNvPr id="170056" name="Line 72"/>
          <p:cNvSpPr>
            <a:spLocks noChangeShapeType="1"/>
          </p:cNvSpPr>
          <p:nvPr/>
        </p:nvSpPr>
        <p:spPr bwMode="auto">
          <a:xfrm>
            <a:off x="1433513" y="5634038"/>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57" name="Line 73"/>
          <p:cNvSpPr>
            <a:spLocks noChangeShapeType="1"/>
          </p:cNvSpPr>
          <p:nvPr/>
        </p:nvSpPr>
        <p:spPr bwMode="auto">
          <a:xfrm>
            <a:off x="1446213" y="5640388"/>
            <a:ext cx="6554787"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58" name="Rectangle 74"/>
          <p:cNvSpPr>
            <a:spLocks noChangeArrowheads="1"/>
          </p:cNvSpPr>
          <p:nvPr/>
        </p:nvSpPr>
        <p:spPr bwMode="auto">
          <a:xfrm>
            <a:off x="7831138" y="5634038"/>
            <a:ext cx="989012"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59" name="Rectangle 75"/>
          <p:cNvSpPr>
            <a:spLocks noChangeArrowheads="1"/>
          </p:cNvSpPr>
          <p:nvPr/>
        </p:nvSpPr>
        <p:spPr bwMode="auto">
          <a:xfrm>
            <a:off x="8832850" y="5634038"/>
            <a:ext cx="1588"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0" name="Line 76"/>
          <p:cNvSpPr>
            <a:spLocks noChangeShapeType="1"/>
          </p:cNvSpPr>
          <p:nvPr/>
        </p:nvSpPr>
        <p:spPr bwMode="auto">
          <a:xfrm>
            <a:off x="1433513" y="5653088"/>
            <a:ext cx="0" cy="7493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1" name="Rectangle 77"/>
          <p:cNvSpPr>
            <a:spLocks noChangeArrowheads="1"/>
          </p:cNvSpPr>
          <p:nvPr/>
        </p:nvSpPr>
        <p:spPr bwMode="auto">
          <a:xfrm flipV="1">
            <a:off x="1427163" y="642143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2" name="Line 78"/>
          <p:cNvSpPr>
            <a:spLocks noChangeShapeType="1"/>
          </p:cNvSpPr>
          <p:nvPr/>
        </p:nvSpPr>
        <p:spPr bwMode="auto">
          <a:xfrm>
            <a:off x="1433513" y="6421438"/>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3" name="Line 79"/>
          <p:cNvSpPr>
            <a:spLocks noChangeShapeType="1"/>
          </p:cNvSpPr>
          <p:nvPr/>
        </p:nvSpPr>
        <p:spPr bwMode="auto">
          <a:xfrm>
            <a:off x="1446213" y="6427788"/>
            <a:ext cx="45275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4" name="Rectangle 80"/>
          <p:cNvSpPr>
            <a:spLocks noChangeArrowheads="1"/>
          </p:cNvSpPr>
          <p:nvPr/>
        </p:nvSpPr>
        <p:spPr bwMode="auto">
          <a:xfrm flipV="1">
            <a:off x="5992813" y="642143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5" name="Rectangle 81"/>
          <p:cNvSpPr>
            <a:spLocks noChangeArrowheads="1"/>
          </p:cNvSpPr>
          <p:nvPr/>
        </p:nvSpPr>
        <p:spPr bwMode="auto">
          <a:xfrm flipV="1">
            <a:off x="6905625" y="6421438"/>
            <a:ext cx="1588"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6" name="Rectangle 82"/>
          <p:cNvSpPr>
            <a:spLocks noChangeArrowheads="1"/>
          </p:cNvSpPr>
          <p:nvPr/>
        </p:nvSpPr>
        <p:spPr bwMode="auto">
          <a:xfrm flipV="1">
            <a:off x="7818438" y="642143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7" name="Rectangle 83"/>
          <p:cNvSpPr>
            <a:spLocks noChangeArrowheads="1"/>
          </p:cNvSpPr>
          <p:nvPr/>
        </p:nvSpPr>
        <p:spPr bwMode="auto">
          <a:xfrm>
            <a:off x="8832850" y="5646738"/>
            <a:ext cx="1588" cy="7620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8" name="Rectangle 84"/>
          <p:cNvSpPr>
            <a:spLocks noChangeArrowheads="1"/>
          </p:cNvSpPr>
          <p:nvPr/>
        </p:nvSpPr>
        <p:spPr bwMode="auto">
          <a:xfrm>
            <a:off x="8832850" y="6421438"/>
            <a:ext cx="114300"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69" name="Rectangle 85"/>
          <p:cNvSpPr>
            <a:spLocks noChangeArrowheads="1"/>
          </p:cNvSpPr>
          <p:nvPr/>
        </p:nvSpPr>
        <p:spPr bwMode="auto">
          <a:xfrm>
            <a:off x="5994400" y="947738"/>
            <a:ext cx="2006600" cy="5486400"/>
          </a:xfrm>
          <a:prstGeom prst="rect">
            <a:avLst/>
          </a:prstGeom>
          <a:noFill/>
          <a:ln w="127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0070" name="Line 86"/>
          <p:cNvSpPr>
            <a:spLocks noChangeShapeType="1"/>
          </p:cNvSpPr>
          <p:nvPr/>
        </p:nvSpPr>
        <p:spPr bwMode="auto">
          <a:xfrm>
            <a:off x="6934200" y="965200"/>
            <a:ext cx="7938" cy="5468938"/>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203088597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2581275" y="1333500"/>
            <a:ext cx="3556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b="0"/>
              <a:t>  </a:t>
            </a:r>
          </a:p>
        </p:txBody>
      </p:sp>
      <p:sp>
        <p:nvSpPr>
          <p:cNvPr id="171011" name="Rectangle 3"/>
          <p:cNvSpPr>
            <a:spLocks noChangeArrowheads="1"/>
          </p:cNvSpPr>
          <p:nvPr/>
        </p:nvSpPr>
        <p:spPr bwMode="auto">
          <a:xfrm>
            <a:off x="2971800" y="381000"/>
            <a:ext cx="2927350" cy="647700"/>
          </a:xfrm>
          <a:prstGeom prst="rect">
            <a:avLst/>
          </a:prstGeom>
          <a:noFill/>
          <a:ln w="12700">
            <a:noFill/>
            <a:miter lim="800000"/>
            <a:headEnd/>
            <a:tailEnd/>
          </a:ln>
          <a:effectLst/>
        </p:spPr>
        <p:txBody>
          <a:bodyPr wrap="none" lIns="63398" tIns="25359" rIns="63398" bIns="25359">
            <a:spAutoFit/>
          </a:bodyPr>
          <a:lstStyle/>
          <a:p>
            <a:pPr algn="ctr"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  ISO Standard "Hole Basis”</a:t>
            </a:r>
          </a:p>
          <a:p>
            <a:pPr algn="ctr" defTabSz="912813" rtl="0" eaLnBrk="0" fontAlgn="base" hangingPunct="0">
              <a:lnSpc>
                <a:spcPct val="85000"/>
              </a:lnSpc>
              <a:spcBef>
                <a:spcPct val="0"/>
              </a:spcBef>
              <a:spcAft>
                <a:spcPct val="0"/>
              </a:spcAft>
            </a:pPr>
            <a:r>
              <a:rPr lang="en-US" sz="2800" b="1" kern="1200">
                <a:solidFill>
                  <a:srgbClr val="000000"/>
                </a:solidFill>
                <a:latin typeface="Times" pitchFamily="18" charset="0"/>
                <a:ea typeface="+mn-ea"/>
                <a:cs typeface="+mn-cs"/>
              </a:rPr>
              <a:t>Transition Fits</a:t>
            </a:r>
            <a:endParaRPr lang="en-US" b="1" kern="1200">
              <a:solidFill>
                <a:srgbClr val="000000"/>
              </a:solidFill>
              <a:latin typeface="Times" pitchFamily="18" charset="0"/>
              <a:ea typeface="+mn-ea"/>
              <a:cs typeface="+mn-cs"/>
            </a:endParaRPr>
          </a:p>
        </p:txBody>
      </p:sp>
      <p:sp>
        <p:nvSpPr>
          <p:cNvPr id="171012" name="Rectangle 4"/>
          <p:cNvSpPr>
            <a:spLocks noChangeArrowheads="1"/>
          </p:cNvSpPr>
          <p:nvPr/>
        </p:nvSpPr>
        <p:spPr bwMode="auto">
          <a:xfrm flipV="1">
            <a:off x="1541463" y="619283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3" name="Rectangle 5"/>
          <p:cNvSpPr>
            <a:spLocks noChangeArrowheads="1"/>
          </p:cNvSpPr>
          <p:nvPr/>
        </p:nvSpPr>
        <p:spPr bwMode="auto">
          <a:xfrm flipV="1">
            <a:off x="6107113" y="619283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4" name="Rectangle 6"/>
          <p:cNvSpPr>
            <a:spLocks noChangeArrowheads="1"/>
          </p:cNvSpPr>
          <p:nvPr/>
        </p:nvSpPr>
        <p:spPr bwMode="auto">
          <a:xfrm flipV="1">
            <a:off x="7019925" y="6192838"/>
            <a:ext cx="1588"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5" name="Rectangle 7"/>
          <p:cNvSpPr>
            <a:spLocks noChangeArrowheads="1"/>
          </p:cNvSpPr>
          <p:nvPr/>
        </p:nvSpPr>
        <p:spPr bwMode="auto">
          <a:xfrm>
            <a:off x="7945438" y="6192838"/>
            <a:ext cx="101600"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6" name="Rectangle 8"/>
          <p:cNvSpPr>
            <a:spLocks noChangeArrowheads="1"/>
          </p:cNvSpPr>
          <p:nvPr/>
        </p:nvSpPr>
        <p:spPr bwMode="auto">
          <a:xfrm>
            <a:off x="2840038" y="1130300"/>
            <a:ext cx="1619250" cy="41751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Type of Fit</a:t>
            </a:r>
          </a:p>
        </p:txBody>
      </p:sp>
      <p:sp>
        <p:nvSpPr>
          <p:cNvPr id="171017" name="Line 9"/>
          <p:cNvSpPr>
            <a:spLocks noChangeShapeType="1"/>
          </p:cNvSpPr>
          <p:nvPr/>
        </p:nvSpPr>
        <p:spPr bwMode="auto">
          <a:xfrm>
            <a:off x="1365250" y="1141413"/>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8" name="Line 10"/>
          <p:cNvSpPr>
            <a:spLocks noChangeShapeType="1"/>
          </p:cNvSpPr>
          <p:nvPr/>
        </p:nvSpPr>
        <p:spPr bwMode="auto">
          <a:xfrm>
            <a:off x="1377950" y="1147763"/>
            <a:ext cx="46418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19" name="Line 11"/>
          <p:cNvSpPr>
            <a:spLocks noChangeShapeType="1"/>
          </p:cNvSpPr>
          <p:nvPr/>
        </p:nvSpPr>
        <p:spPr bwMode="auto">
          <a:xfrm>
            <a:off x="1365250" y="1160463"/>
            <a:ext cx="0" cy="3683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20" name="Rectangle 12"/>
          <p:cNvSpPr>
            <a:spLocks noChangeArrowheads="1"/>
          </p:cNvSpPr>
          <p:nvPr/>
        </p:nvSpPr>
        <p:spPr bwMode="auto">
          <a:xfrm>
            <a:off x="1331913" y="1544638"/>
            <a:ext cx="27336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Locational Transition Fits</a:t>
            </a:r>
          </a:p>
        </p:txBody>
      </p:sp>
      <p:sp>
        <p:nvSpPr>
          <p:cNvPr id="171021" name="Rectangle 13"/>
          <p:cNvSpPr>
            <a:spLocks noChangeArrowheads="1"/>
          </p:cNvSpPr>
          <p:nvPr/>
        </p:nvSpPr>
        <p:spPr bwMode="auto">
          <a:xfrm>
            <a:off x="3878263" y="1544638"/>
            <a:ext cx="14382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for accurate</a:t>
            </a:r>
          </a:p>
        </p:txBody>
      </p:sp>
      <p:sp>
        <p:nvSpPr>
          <p:cNvPr id="171022" name="Rectangle 14"/>
          <p:cNvSpPr>
            <a:spLocks noChangeArrowheads="1"/>
          </p:cNvSpPr>
          <p:nvPr/>
        </p:nvSpPr>
        <p:spPr bwMode="auto">
          <a:xfrm>
            <a:off x="1330325" y="1773238"/>
            <a:ext cx="45053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location, a compromise between  clearance and</a:t>
            </a:r>
          </a:p>
        </p:txBody>
      </p:sp>
      <p:sp>
        <p:nvSpPr>
          <p:cNvPr id="171023" name="Rectangle 15"/>
          <p:cNvSpPr>
            <a:spLocks noChangeArrowheads="1"/>
          </p:cNvSpPr>
          <p:nvPr/>
        </p:nvSpPr>
        <p:spPr bwMode="auto">
          <a:xfrm>
            <a:off x="1333500" y="2001838"/>
            <a:ext cx="12731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interference</a:t>
            </a:r>
          </a:p>
        </p:txBody>
      </p:sp>
      <p:sp>
        <p:nvSpPr>
          <p:cNvPr id="171024" name="Line 16"/>
          <p:cNvSpPr>
            <a:spLocks noChangeShapeType="1"/>
          </p:cNvSpPr>
          <p:nvPr/>
        </p:nvSpPr>
        <p:spPr bwMode="auto">
          <a:xfrm>
            <a:off x="1365250" y="154622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25" name="Line 17"/>
          <p:cNvSpPr>
            <a:spLocks noChangeShapeType="1"/>
          </p:cNvSpPr>
          <p:nvPr/>
        </p:nvSpPr>
        <p:spPr bwMode="auto">
          <a:xfrm>
            <a:off x="1377950" y="1552575"/>
            <a:ext cx="63182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26" name="Line 18"/>
          <p:cNvSpPr>
            <a:spLocks noChangeShapeType="1"/>
          </p:cNvSpPr>
          <p:nvPr/>
        </p:nvSpPr>
        <p:spPr bwMode="auto">
          <a:xfrm>
            <a:off x="1365250" y="1565275"/>
            <a:ext cx="0" cy="7493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27" name="Rectangle 19"/>
          <p:cNvSpPr>
            <a:spLocks noChangeArrowheads="1"/>
          </p:cNvSpPr>
          <p:nvPr/>
        </p:nvSpPr>
        <p:spPr bwMode="auto">
          <a:xfrm>
            <a:off x="1331913" y="2332038"/>
            <a:ext cx="10890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Push Fits</a:t>
            </a:r>
          </a:p>
        </p:txBody>
      </p:sp>
      <p:sp>
        <p:nvSpPr>
          <p:cNvPr id="171028" name="Rectangle 20"/>
          <p:cNvSpPr>
            <a:spLocks noChangeArrowheads="1"/>
          </p:cNvSpPr>
          <p:nvPr/>
        </p:nvSpPr>
        <p:spPr bwMode="auto">
          <a:xfrm>
            <a:off x="2236788" y="2332038"/>
            <a:ext cx="36099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Transition fits averaging little or no</a:t>
            </a:r>
          </a:p>
        </p:txBody>
      </p:sp>
      <p:sp>
        <p:nvSpPr>
          <p:cNvPr id="171029" name="Rectangle 21"/>
          <p:cNvSpPr>
            <a:spLocks noChangeArrowheads="1"/>
          </p:cNvSpPr>
          <p:nvPr/>
        </p:nvSpPr>
        <p:spPr bwMode="auto">
          <a:xfrm>
            <a:off x="1336675" y="2559050"/>
            <a:ext cx="45878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clearance and are recommended for location fits</a:t>
            </a:r>
          </a:p>
        </p:txBody>
      </p:sp>
      <p:sp>
        <p:nvSpPr>
          <p:cNvPr id="171030" name="Rectangle 22"/>
          <p:cNvSpPr>
            <a:spLocks noChangeArrowheads="1"/>
          </p:cNvSpPr>
          <p:nvPr/>
        </p:nvSpPr>
        <p:spPr bwMode="auto">
          <a:xfrm>
            <a:off x="1333500" y="2787650"/>
            <a:ext cx="44418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where a slight interferance can be tolerated for</a:t>
            </a:r>
          </a:p>
        </p:txBody>
      </p:sp>
      <p:sp>
        <p:nvSpPr>
          <p:cNvPr id="171031" name="Rectangle 23"/>
          <p:cNvSpPr>
            <a:spLocks noChangeArrowheads="1"/>
          </p:cNvSpPr>
          <p:nvPr/>
        </p:nvSpPr>
        <p:spPr bwMode="auto">
          <a:xfrm>
            <a:off x="1330325" y="3028950"/>
            <a:ext cx="4864100" cy="336550"/>
          </a:xfrm>
          <a:prstGeom prst="rect">
            <a:avLst/>
          </a:prstGeom>
          <a:noFill/>
          <a:ln w="12700">
            <a:noFill/>
            <a:miter lim="800000"/>
            <a:headEnd/>
            <a:tailEnd/>
          </a:ln>
          <a:effectLst/>
        </p:spPr>
        <p:txBody>
          <a:bodyPr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the purpose, for example, of eliminating vibration.</a:t>
            </a:r>
          </a:p>
        </p:txBody>
      </p:sp>
      <p:sp>
        <p:nvSpPr>
          <p:cNvPr id="171032" name="Line 24"/>
          <p:cNvSpPr>
            <a:spLocks noChangeShapeType="1"/>
          </p:cNvSpPr>
          <p:nvPr/>
        </p:nvSpPr>
        <p:spPr bwMode="auto">
          <a:xfrm>
            <a:off x="1365250" y="233362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3" name="Line 25"/>
          <p:cNvSpPr>
            <a:spLocks noChangeShapeType="1"/>
          </p:cNvSpPr>
          <p:nvPr/>
        </p:nvSpPr>
        <p:spPr bwMode="auto">
          <a:xfrm>
            <a:off x="1377950" y="2339975"/>
            <a:ext cx="6308725"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4" name="Line 26"/>
          <p:cNvSpPr>
            <a:spLocks noChangeShapeType="1"/>
          </p:cNvSpPr>
          <p:nvPr/>
        </p:nvSpPr>
        <p:spPr bwMode="auto">
          <a:xfrm>
            <a:off x="1365250" y="2352675"/>
            <a:ext cx="0" cy="974725"/>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5" name="Rectangle 27"/>
          <p:cNvSpPr>
            <a:spLocks noChangeArrowheads="1"/>
          </p:cNvSpPr>
          <p:nvPr/>
        </p:nvSpPr>
        <p:spPr bwMode="auto">
          <a:xfrm flipV="1">
            <a:off x="1554163" y="1727200"/>
            <a:ext cx="1587"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6" name="Line 28"/>
          <p:cNvSpPr>
            <a:spLocks noChangeShapeType="1"/>
          </p:cNvSpPr>
          <p:nvPr/>
        </p:nvSpPr>
        <p:spPr bwMode="auto">
          <a:xfrm>
            <a:off x="1365250" y="3346450"/>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7" name="Line 29"/>
          <p:cNvSpPr>
            <a:spLocks noChangeShapeType="1"/>
          </p:cNvSpPr>
          <p:nvPr/>
        </p:nvSpPr>
        <p:spPr bwMode="auto">
          <a:xfrm>
            <a:off x="1377950" y="3352800"/>
            <a:ext cx="46418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8" name="Rectangle 30"/>
          <p:cNvSpPr>
            <a:spLocks noChangeArrowheads="1"/>
          </p:cNvSpPr>
          <p:nvPr/>
        </p:nvSpPr>
        <p:spPr bwMode="auto">
          <a:xfrm flipV="1">
            <a:off x="5924550" y="3346450"/>
            <a:ext cx="1588"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39" name="Rectangle 31"/>
          <p:cNvSpPr>
            <a:spLocks noChangeArrowheads="1"/>
          </p:cNvSpPr>
          <p:nvPr/>
        </p:nvSpPr>
        <p:spPr bwMode="auto">
          <a:xfrm flipV="1">
            <a:off x="7032625" y="1727200"/>
            <a:ext cx="1588"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40" name="Rectangle 32"/>
          <p:cNvSpPr>
            <a:spLocks noChangeArrowheads="1"/>
          </p:cNvSpPr>
          <p:nvPr/>
        </p:nvSpPr>
        <p:spPr bwMode="auto">
          <a:xfrm flipV="1">
            <a:off x="7945438" y="1727200"/>
            <a:ext cx="1587"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41" name="Rectangle 33"/>
          <p:cNvSpPr>
            <a:spLocks noChangeArrowheads="1"/>
          </p:cNvSpPr>
          <p:nvPr/>
        </p:nvSpPr>
        <p:spPr bwMode="auto">
          <a:xfrm>
            <a:off x="7958138" y="1727200"/>
            <a:ext cx="101600" cy="1588"/>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42" name="Rectangle 34"/>
          <p:cNvSpPr>
            <a:spLocks noChangeArrowheads="1"/>
          </p:cNvSpPr>
          <p:nvPr/>
        </p:nvSpPr>
        <p:spPr bwMode="auto">
          <a:xfrm>
            <a:off x="6002338" y="1130300"/>
            <a:ext cx="788987" cy="41751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Hole</a:t>
            </a:r>
          </a:p>
        </p:txBody>
      </p:sp>
      <p:sp>
        <p:nvSpPr>
          <p:cNvPr id="171043" name="Rectangle 35"/>
          <p:cNvSpPr>
            <a:spLocks noChangeArrowheads="1"/>
          </p:cNvSpPr>
          <p:nvPr/>
        </p:nvSpPr>
        <p:spPr bwMode="auto">
          <a:xfrm>
            <a:off x="6864350" y="1130300"/>
            <a:ext cx="876300" cy="41751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Shaft</a:t>
            </a:r>
          </a:p>
        </p:txBody>
      </p:sp>
      <p:sp>
        <p:nvSpPr>
          <p:cNvPr id="171044" name="Rectangle 36"/>
          <p:cNvSpPr>
            <a:spLocks noChangeArrowheads="1"/>
          </p:cNvSpPr>
          <p:nvPr/>
        </p:nvSpPr>
        <p:spPr bwMode="auto">
          <a:xfrm>
            <a:off x="6164263" y="1544638"/>
            <a:ext cx="4603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1045" name="Rectangle 37"/>
          <p:cNvSpPr>
            <a:spLocks noChangeArrowheads="1"/>
          </p:cNvSpPr>
          <p:nvPr/>
        </p:nvSpPr>
        <p:spPr bwMode="auto">
          <a:xfrm>
            <a:off x="7104063" y="1544638"/>
            <a:ext cx="4095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k6</a:t>
            </a:r>
          </a:p>
        </p:txBody>
      </p:sp>
      <p:sp>
        <p:nvSpPr>
          <p:cNvPr id="171046" name="Rectangle 38"/>
          <p:cNvSpPr>
            <a:spLocks noChangeArrowheads="1"/>
          </p:cNvSpPr>
          <p:nvPr/>
        </p:nvSpPr>
        <p:spPr bwMode="auto">
          <a:xfrm>
            <a:off x="6159500" y="2332038"/>
            <a:ext cx="4603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1047" name="Rectangle 39"/>
          <p:cNvSpPr>
            <a:spLocks noChangeArrowheads="1"/>
          </p:cNvSpPr>
          <p:nvPr/>
        </p:nvSpPr>
        <p:spPr bwMode="auto">
          <a:xfrm>
            <a:off x="7099300" y="2332038"/>
            <a:ext cx="4095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n6</a:t>
            </a:r>
          </a:p>
        </p:txBody>
      </p:sp>
      <p:sp>
        <p:nvSpPr>
          <p:cNvPr id="171048" name="Rectangle 40"/>
          <p:cNvSpPr>
            <a:spLocks noChangeArrowheads="1"/>
          </p:cNvSpPr>
          <p:nvPr/>
        </p:nvSpPr>
        <p:spPr bwMode="auto">
          <a:xfrm>
            <a:off x="6019800" y="1143000"/>
            <a:ext cx="1676400" cy="2209800"/>
          </a:xfrm>
          <a:prstGeom prst="rect">
            <a:avLst/>
          </a:prstGeom>
          <a:noFill/>
          <a:ln w="127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49" name="Rectangle 41"/>
          <p:cNvSpPr>
            <a:spLocks noChangeArrowheads="1"/>
          </p:cNvSpPr>
          <p:nvPr/>
        </p:nvSpPr>
        <p:spPr bwMode="auto">
          <a:xfrm>
            <a:off x="2895600" y="3657600"/>
            <a:ext cx="2882900" cy="6477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b="1" kern="1200">
                <a:solidFill>
                  <a:srgbClr val="000000"/>
                </a:solidFill>
                <a:latin typeface="Times" pitchFamily="18" charset="0"/>
                <a:ea typeface="+mn-ea"/>
                <a:cs typeface="+mn-cs"/>
              </a:rPr>
              <a:t>ISO Standard "Hole Basis" </a:t>
            </a:r>
          </a:p>
          <a:p>
            <a:pPr algn="l" defTabSz="912813" rtl="0" eaLnBrk="0" fontAlgn="base" hangingPunct="0">
              <a:lnSpc>
                <a:spcPct val="85000"/>
              </a:lnSpc>
              <a:spcBef>
                <a:spcPct val="0"/>
              </a:spcBef>
              <a:spcAft>
                <a:spcPct val="0"/>
              </a:spcAft>
            </a:pPr>
            <a:r>
              <a:rPr lang="en-US" sz="2800" b="1" kern="1200">
                <a:solidFill>
                  <a:srgbClr val="000000"/>
                </a:solidFill>
                <a:latin typeface="Times" pitchFamily="18" charset="0"/>
                <a:ea typeface="+mn-ea"/>
                <a:cs typeface="+mn-cs"/>
              </a:rPr>
              <a:t>Interference Fits</a:t>
            </a:r>
            <a:endParaRPr lang="en-US" b="1" kern="1200">
              <a:solidFill>
                <a:srgbClr val="000000"/>
              </a:solidFill>
              <a:latin typeface="Times" pitchFamily="18" charset="0"/>
              <a:ea typeface="+mn-ea"/>
              <a:cs typeface="+mn-cs"/>
            </a:endParaRPr>
          </a:p>
        </p:txBody>
      </p:sp>
      <p:sp>
        <p:nvSpPr>
          <p:cNvPr id="171050" name="Rectangle 42"/>
          <p:cNvSpPr>
            <a:spLocks noChangeArrowheads="1"/>
          </p:cNvSpPr>
          <p:nvPr/>
        </p:nvSpPr>
        <p:spPr bwMode="auto">
          <a:xfrm>
            <a:off x="2806700" y="4405313"/>
            <a:ext cx="1619250" cy="41751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Type of Fit</a:t>
            </a:r>
          </a:p>
        </p:txBody>
      </p:sp>
      <p:sp>
        <p:nvSpPr>
          <p:cNvPr id="171051" name="Line 43"/>
          <p:cNvSpPr>
            <a:spLocks noChangeShapeType="1"/>
          </p:cNvSpPr>
          <p:nvPr/>
        </p:nvSpPr>
        <p:spPr bwMode="auto">
          <a:xfrm>
            <a:off x="1331913" y="441642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52" name="Line 44"/>
          <p:cNvSpPr>
            <a:spLocks noChangeShapeType="1"/>
          </p:cNvSpPr>
          <p:nvPr/>
        </p:nvSpPr>
        <p:spPr bwMode="auto">
          <a:xfrm>
            <a:off x="1344613" y="4422775"/>
            <a:ext cx="452755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53" name="Line 45"/>
          <p:cNvSpPr>
            <a:spLocks noChangeShapeType="1"/>
          </p:cNvSpPr>
          <p:nvPr/>
        </p:nvSpPr>
        <p:spPr bwMode="auto">
          <a:xfrm>
            <a:off x="1331913" y="4435475"/>
            <a:ext cx="0" cy="36830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54" name="Rectangle 46"/>
          <p:cNvSpPr>
            <a:spLocks noChangeArrowheads="1"/>
          </p:cNvSpPr>
          <p:nvPr/>
        </p:nvSpPr>
        <p:spPr bwMode="auto">
          <a:xfrm>
            <a:off x="1298575" y="4821238"/>
            <a:ext cx="10382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Press Fit</a:t>
            </a:r>
          </a:p>
        </p:txBody>
      </p:sp>
      <p:sp>
        <p:nvSpPr>
          <p:cNvPr id="171055" name="Rectangle 47"/>
          <p:cNvSpPr>
            <a:spLocks noChangeArrowheads="1"/>
          </p:cNvSpPr>
          <p:nvPr/>
        </p:nvSpPr>
        <p:spPr bwMode="auto">
          <a:xfrm>
            <a:off x="2139950" y="4821238"/>
            <a:ext cx="37179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Suitable as the standard press fit into</a:t>
            </a:r>
          </a:p>
        </p:txBody>
      </p:sp>
      <p:sp>
        <p:nvSpPr>
          <p:cNvPr id="171056" name="Rectangle 48"/>
          <p:cNvSpPr>
            <a:spLocks noChangeArrowheads="1"/>
          </p:cNvSpPr>
          <p:nvPr/>
        </p:nvSpPr>
        <p:spPr bwMode="auto">
          <a:xfrm>
            <a:off x="1295400" y="5049838"/>
            <a:ext cx="41370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ferrous, i.e. steel, cast iron etc., assemblies.</a:t>
            </a:r>
          </a:p>
        </p:txBody>
      </p:sp>
      <p:sp>
        <p:nvSpPr>
          <p:cNvPr id="171057" name="Rectangle 49"/>
          <p:cNvSpPr>
            <a:spLocks noChangeArrowheads="1"/>
          </p:cNvSpPr>
          <p:nvPr/>
        </p:nvSpPr>
        <p:spPr bwMode="auto">
          <a:xfrm>
            <a:off x="5249863" y="5049838"/>
            <a:ext cx="2952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a:t>
            </a:r>
          </a:p>
        </p:txBody>
      </p:sp>
      <p:sp>
        <p:nvSpPr>
          <p:cNvPr id="171058" name="Line 50"/>
          <p:cNvSpPr>
            <a:spLocks noChangeShapeType="1"/>
          </p:cNvSpPr>
          <p:nvPr/>
        </p:nvSpPr>
        <p:spPr bwMode="auto">
          <a:xfrm>
            <a:off x="1331913" y="4822825"/>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59" name="Line 51"/>
          <p:cNvSpPr>
            <a:spLocks noChangeShapeType="1"/>
          </p:cNvSpPr>
          <p:nvPr/>
        </p:nvSpPr>
        <p:spPr bwMode="auto">
          <a:xfrm>
            <a:off x="1344613" y="4829175"/>
            <a:ext cx="6348412"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60" name="Line 52"/>
          <p:cNvSpPr>
            <a:spLocks noChangeShapeType="1"/>
          </p:cNvSpPr>
          <p:nvPr/>
        </p:nvSpPr>
        <p:spPr bwMode="auto">
          <a:xfrm>
            <a:off x="1331913" y="4841875"/>
            <a:ext cx="0" cy="519113"/>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61" name="Rectangle 53"/>
          <p:cNvSpPr>
            <a:spLocks noChangeArrowheads="1"/>
          </p:cNvSpPr>
          <p:nvPr/>
        </p:nvSpPr>
        <p:spPr bwMode="auto">
          <a:xfrm>
            <a:off x="1298575" y="5378450"/>
            <a:ext cx="10636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Drive Fit</a:t>
            </a:r>
          </a:p>
        </p:txBody>
      </p:sp>
      <p:sp>
        <p:nvSpPr>
          <p:cNvPr id="171062" name="Rectangle 54"/>
          <p:cNvSpPr>
            <a:spLocks noChangeArrowheads="1"/>
          </p:cNvSpPr>
          <p:nvPr/>
        </p:nvSpPr>
        <p:spPr bwMode="auto">
          <a:xfrm>
            <a:off x="2359025" y="5378450"/>
            <a:ext cx="22891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Suitable as press fits in</a:t>
            </a:r>
          </a:p>
        </p:txBody>
      </p:sp>
      <p:sp>
        <p:nvSpPr>
          <p:cNvPr id="171063" name="Rectangle 55"/>
          <p:cNvSpPr>
            <a:spLocks noChangeArrowheads="1"/>
          </p:cNvSpPr>
          <p:nvPr/>
        </p:nvSpPr>
        <p:spPr bwMode="auto">
          <a:xfrm>
            <a:off x="1303338" y="5607050"/>
            <a:ext cx="427672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material of low modulus of elasticity such as</a:t>
            </a:r>
          </a:p>
        </p:txBody>
      </p:sp>
      <p:sp>
        <p:nvSpPr>
          <p:cNvPr id="171064" name="Rectangle 56"/>
          <p:cNvSpPr>
            <a:spLocks noChangeArrowheads="1"/>
          </p:cNvSpPr>
          <p:nvPr/>
        </p:nvSpPr>
        <p:spPr bwMode="auto">
          <a:xfrm>
            <a:off x="1295400" y="5835650"/>
            <a:ext cx="12604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light alloys.</a:t>
            </a:r>
          </a:p>
        </p:txBody>
      </p:sp>
      <p:sp>
        <p:nvSpPr>
          <p:cNvPr id="171065" name="Rectangle 57"/>
          <p:cNvSpPr>
            <a:spLocks noChangeArrowheads="1"/>
          </p:cNvSpPr>
          <p:nvPr/>
        </p:nvSpPr>
        <p:spPr bwMode="auto">
          <a:xfrm>
            <a:off x="2373313" y="5835650"/>
            <a:ext cx="2952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a:t>
            </a:r>
          </a:p>
        </p:txBody>
      </p:sp>
      <p:sp>
        <p:nvSpPr>
          <p:cNvPr id="171066" name="Line 58"/>
          <p:cNvSpPr>
            <a:spLocks noChangeShapeType="1"/>
          </p:cNvSpPr>
          <p:nvPr/>
        </p:nvSpPr>
        <p:spPr bwMode="auto">
          <a:xfrm>
            <a:off x="1331913" y="5380038"/>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67" name="Line 59"/>
          <p:cNvSpPr>
            <a:spLocks noChangeShapeType="1"/>
          </p:cNvSpPr>
          <p:nvPr/>
        </p:nvSpPr>
        <p:spPr bwMode="auto">
          <a:xfrm>
            <a:off x="1344613" y="5386388"/>
            <a:ext cx="6348412"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68" name="Line 60"/>
          <p:cNvSpPr>
            <a:spLocks noChangeShapeType="1"/>
          </p:cNvSpPr>
          <p:nvPr/>
        </p:nvSpPr>
        <p:spPr bwMode="auto">
          <a:xfrm>
            <a:off x="1331913" y="5399088"/>
            <a:ext cx="0" cy="747712"/>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69" name="Rectangle 61"/>
          <p:cNvSpPr>
            <a:spLocks noChangeArrowheads="1"/>
          </p:cNvSpPr>
          <p:nvPr/>
        </p:nvSpPr>
        <p:spPr bwMode="auto">
          <a:xfrm>
            <a:off x="3530600" y="5384800"/>
            <a:ext cx="2952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  </a:t>
            </a:r>
          </a:p>
        </p:txBody>
      </p:sp>
      <p:sp>
        <p:nvSpPr>
          <p:cNvPr id="171070" name="Line 62"/>
          <p:cNvSpPr>
            <a:spLocks noChangeShapeType="1"/>
          </p:cNvSpPr>
          <p:nvPr/>
        </p:nvSpPr>
        <p:spPr bwMode="auto">
          <a:xfrm>
            <a:off x="1331913" y="6165850"/>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1" name="Line 63"/>
          <p:cNvSpPr>
            <a:spLocks noChangeShapeType="1"/>
          </p:cNvSpPr>
          <p:nvPr/>
        </p:nvSpPr>
        <p:spPr bwMode="auto">
          <a:xfrm>
            <a:off x="1344613" y="6172200"/>
            <a:ext cx="6348412"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2" name="Line 64"/>
          <p:cNvSpPr>
            <a:spLocks noChangeShapeType="1"/>
          </p:cNvSpPr>
          <p:nvPr/>
        </p:nvSpPr>
        <p:spPr bwMode="auto">
          <a:xfrm>
            <a:off x="1331913" y="5716588"/>
            <a:ext cx="0" cy="0"/>
          </a:xfrm>
          <a:prstGeom prst="line">
            <a:avLst/>
          </a:prstGeom>
          <a:noFill/>
          <a:ln w="12700">
            <a:solidFill>
              <a:srgbClr val="000000"/>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3" name="Rectangle 65"/>
          <p:cNvSpPr>
            <a:spLocks noChangeArrowheads="1"/>
          </p:cNvSpPr>
          <p:nvPr/>
        </p:nvSpPr>
        <p:spPr bwMode="auto">
          <a:xfrm flipV="1">
            <a:off x="7716838" y="5716588"/>
            <a:ext cx="1587" cy="11112"/>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4" name="Rectangle 66"/>
          <p:cNvSpPr>
            <a:spLocks noChangeArrowheads="1"/>
          </p:cNvSpPr>
          <p:nvPr/>
        </p:nvSpPr>
        <p:spPr bwMode="auto">
          <a:xfrm flipV="1">
            <a:off x="1474788" y="5249863"/>
            <a:ext cx="1587"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5" name="Rectangle 67"/>
          <p:cNvSpPr>
            <a:spLocks noChangeArrowheads="1"/>
          </p:cNvSpPr>
          <p:nvPr/>
        </p:nvSpPr>
        <p:spPr bwMode="auto">
          <a:xfrm flipV="1">
            <a:off x="6953250" y="5249863"/>
            <a:ext cx="1588"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6" name="Rectangle 68"/>
          <p:cNvSpPr>
            <a:spLocks noChangeArrowheads="1"/>
          </p:cNvSpPr>
          <p:nvPr/>
        </p:nvSpPr>
        <p:spPr bwMode="auto">
          <a:xfrm flipV="1">
            <a:off x="7866063" y="5249863"/>
            <a:ext cx="1587" cy="12700"/>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7" name="Rectangle 69"/>
          <p:cNvSpPr>
            <a:spLocks noChangeArrowheads="1"/>
          </p:cNvSpPr>
          <p:nvPr/>
        </p:nvSpPr>
        <p:spPr bwMode="auto">
          <a:xfrm>
            <a:off x="7878763" y="5249863"/>
            <a:ext cx="101600" cy="1587"/>
          </a:xfrm>
          <a:prstGeom prst="rect">
            <a:avLst/>
          </a:prstGeom>
          <a:solidFill>
            <a:srgbClr val="FFFFFF"/>
          </a:solid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1078" name="Rectangle 70"/>
          <p:cNvSpPr>
            <a:spLocks noChangeArrowheads="1"/>
          </p:cNvSpPr>
          <p:nvPr/>
        </p:nvSpPr>
        <p:spPr bwMode="auto">
          <a:xfrm>
            <a:off x="5969000" y="4405313"/>
            <a:ext cx="788988" cy="41751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Hole</a:t>
            </a:r>
          </a:p>
        </p:txBody>
      </p:sp>
      <p:sp>
        <p:nvSpPr>
          <p:cNvPr id="171079" name="Rectangle 71"/>
          <p:cNvSpPr>
            <a:spLocks noChangeArrowheads="1"/>
          </p:cNvSpPr>
          <p:nvPr/>
        </p:nvSpPr>
        <p:spPr bwMode="auto">
          <a:xfrm>
            <a:off x="6831013" y="4405313"/>
            <a:ext cx="876300" cy="417512"/>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400" b="1" kern="1200">
                <a:solidFill>
                  <a:srgbClr val="000000"/>
                </a:solidFill>
                <a:latin typeface="Times" pitchFamily="18" charset="0"/>
                <a:ea typeface="+mn-ea"/>
                <a:cs typeface="+mn-cs"/>
              </a:rPr>
              <a:t>Shaft</a:t>
            </a:r>
          </a:p>
        </p:txBody>
      </p:sp>
      <p:sp>
        <p:nvSpPr>
          <p:cNvPr id="171080" name="Rectangle 72"/>
          <p:cNvSpPr>
            <a:spLocks noChangeArrowheads="1"/>
          </p:cNvSpPr>
          <p:nvPr/>
        </p:nvSpPr>
        <p:spPr bwMode="auto">
          <a:xfrm>
            <a:off x="6124575" y="4821238"/>
            <a:ext cx="4603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1081" name="Rectangle 73"/>
          <p:cNvSpPr>
            <a:spLocks noChangeArrowheads="1"/>
          </p:cNvSpPr>
          <p:nvPr/>
        </p:nvSpPr>
        <p:spPr bwMode="auto">
          <a:xfrm>
            <a:off x="7064375" y="4821238"/>
            <a:ext cx="4095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p6</a:t>
            </a:r>
          </a:p>
        </p:txBody>
      </p:sp>
      <p:sp>
        <p:nvSpPr>
          <p:cNvPr id="171082" name="Rectangle 74"/>
          <p:cNvSpPr>
            <a:spLocks noChangeArrowheads="1"/>
          </p:cNvSpPr>
          <p:nvPr/>
        </p:nvSpPr>
        <p:spPr bwMode="auto">
          <a:xfrm>
            <a:off x="6126163" y="5378450"/>
            <a:ext cx="4603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H7</a:t>
            </a:r>
          </a:p>
        </p:txBody>
      </p:sp>
      <p:sp>
        <p:nvSpPr>
          <p:cNvPr id="171083" name="Rectangle 75"/>
          <p:cNvSpPr>
            <a:spLocks noChangeArrowheads="1"/>
          </p:cNvSpPr>
          <p:nvPr/>
        </p:nvSpPr>
        <p:spPr bwMode="auto">
          <a:xfrm>
            <a:off x="7078663" y="5378450"/>
            <a:ext cx="384175" cy="3365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a:solidFill>
                  <a:srgbClr val="000000"/>
                </a:solidFill>
                <a:latin typeface="Times" pitchFamily="18" charset="0"/>
                <a:ea typeface="+mn-ea"/>
                <a:cs typeface="+mn-cs"/>
              </a:rPr>
              <a:t>s6</a:t>
            </a:r>
          </a:p>
        </p:txBody>
      </p:sp>
      <p:sp>
        <p:nvSpPr>
          <p:cNvPr id="171084" name="Rectangle 76"/>
          <p:cNvSpPr>
            <a:spLocks noChangeArrowheads="1"/>
          </p:cNvSpPr>
          <p:nvPr/>
        </p:nvSpPr>
        <p:spPr bwMode="auto">
          <a:xfrm>
            <a:off x="5864225" y="4421188"/>
            <a:ext cx="1828800" cy="1743075"/>
          </a:xfrm>
          <a:prstGeom prst="rect">
            <a:avLst/>
          </a:prstGeom>
          <a:noFill/>
          <a:ln w="127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162328020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bwMode="auto">
          <a:xfrm>
            <a:off x="3011488" y="1182688"/>
            <a:ext cx="3556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  </a:t>
            </a:r>
          </a:p>
        </p:txBody>
      </p:sp>
      <p:pic>
        <p:nvPicPr>
          <p:cNvPr id="173059" name="Picture 3"/>
          <p:cNvPicPr>
            <a:picLocks noChangeArrowheads="1"/>
          </p:cNvPicPr>
          <p:nvPr/>
        </p:nvPicPr>
        <p:blipFill rotWithShape="1">
          <a:blip r:embed="rId3"/>
          <a:srcRect r="59328"/>
          <a:stretch/>
        </p:blipFill>
        <p:spPr bwMode="auto">
          <a:xfrm>
            <a:off x="2057400" y="838200"/>
            <a:ext cx="2775045" cy="5907088"/>
          </a:xfrm>
          <a:prstGeom prst="rect">
            <a:avLst/>
          </a:prstGeom>
          <a:noFill/>
          <a:ln w="12700">
            <a:noFill/>
            <a:miter lim="800000"/>
            <a:headEnd/>
            <a:tailEnd/>
          </a:ln>
          <a:effectLst/>
        </p:spPr>
      </p:pic>
      <p:sp>
        <p:nvSpPr>
          <p:cNvPr id="173060" name="Rectangle 4"/>
          <p:cNvSpPr>
            <a:spLocks noChangeArrowheads="1"/>
          </p:cNvSpPr>
          <p:nvPr/>
        </p:nvSpPr>
        <p:spPr bwMode="auto">
          <a:xfrm>
            <a:off x="3723476" y="39733"/>
            <a:ext cx="3058324" cy="417467"/>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2800" b="1" kern="1200" dirty="0">
                <a:solidFill>
                  <a:srgbClr val="000000"/>
                </a:solidFill>
                <a:latin typeface="Times" pitchFamily="18" charset="0"/>
                <a:ea typeface="+mn-ea"/>
                <a:cs typeface="+mn-cs"/>
              </a:rPr>
              <a:t>ISO Clearance Fits</a:t>
            </a:r>
          </a:p>
        </p:txBody>
      </p:sp>
      <p:sp>
        <p:nvSpPr>
          <p:cNvPr id="5" name="TextBox 4"/>
          <p:cNvSpPr txBox="1"/>
          <p:nvPr/>
        </p:nvSpPr>
        <p:spPr>
          <a:xfrm>
            <a:off x="2742444" y="434435"/>
            <a:ext cx="1255712" cy="403765"/>
          </a:xfrm>
          <a:prstGeom prst="rect">
            <a:avLst/>
          </a:prstGeom>
          <a:noFill/>
        </p:spPr>
        <p:txBody>
          <a:bodyPr wrap="square" rtlCol="0">
            <a:spAutoFit/>
          </a:bodyPr>
          <a:lstStyle/>
          <a:p>
            <a:pPr algn="ctr">
              <a:lnSpc>
                <a:spcPts val="1200"/>
              </a:lnSpc>
            </a:pPr>
            <a:r>
              <a:rPr lang="en-US" sz="1400" dirty="0" smtClean="0"/>
              <a:t>Loose Running Fit</a:t>
            </a:r>
            <a:endParaRPr lang="en-US" sz="1400" dirty="0"/>
          </a:p>
        </p:txBody>
      </p:sp>
      <p:sp>
        <p:nvSpPr>
          <p:cNvPr id="6" name="Rectangle 5"/>
          <p:cNvSpPr/>
          <p:nvPr/>
        </p:nvSpPr>
        <p:spPr bwMode="auto">
          <a:xfrm>
            <a:off x="2819400" y="850906"/>
            <a:ext cx="990600" cy="589438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7" name="TextBox 6"/>
          <p:cNvSpPr txBox="1"/>
          <p:nvPr/>
        </p:nvSpPr>
        <p:spPr>
          <a:xfrm>
            <a:off x="3800366" y="434435"/>
            <a:ext cx="1155577" cy="400110"/>
          </a:xfrm>
          <a:prstGeom prst="rect">
            <a:avLst/>
          </a:prstGeom>
          <a:noFill/>
        </p:spPr>
        <p:txBody>
          <a:bodyPr wrap="square" rtlCol="0">
            <a:spAutoFit/>
          </a:bodyPr>
          <a:lstStyle/>
          <a:p>
            <a:pPr algn="ctr">
              <a:lnSpc>
                <a:spcPts val="1200"/>
              </a:lnSpc>
            </a:pPr>
            <a:r>
              <a:rPr lang="en-US" sz="1400" dirty="0" smtClean="0"/>
              <a:t>Free Running Fit</a:t>
            </a:r>
            <a:endParaRPr lang="en-US" sz="1400" dirty="0"/>
          </a:p>
        </p:txBody>
      </p:sp>
      <p:sp>
        <p:nvSpPr>
          <p:cNvPr id="8" name="TextBox 7"/>
          <p:cNvSpPr txBox="1"/>
          <p:nvPr/>
        </p:nvSpPr>
        <p:spPr>
          <a:xfrm>
            <a:off x="4838127" y="434435"/>
            <a:ext cx="1155577" cy="400110"/>
          </a:xfrm>
          <a:prstGeom prst="rect">
            <a:avLst/>
          </a:prstGeom>
          <a:noFill/>
        </p:spPr>
        <p:txBody>
          <a:bodyPr wrap="square" rtlCol="0">
            <a:spAutoFit/>
          </a:bodyPr>
          <a:lstStyle/>
          <a:p>
            <a:pPr algn="ctr">
              <a:lnSpc>
                <a:spcPts val="1200"/>
              </a:lnSpc>
            </a:pPr>
            <a:r>
              <a:rPr lang="en-US" sz="1400" dirty="0" smtClean="0"/>
              <a:t>Close Running Fit</a:t>
            </a:r>
            <a:endParaRPr lang="en-US" sz="1400" dirty="0"/>
          </a:p>
        </p:txBody>
      </p:sp>
      <p:sp>
        <p:nvSpPr>
          <p:cNvPr id="9" name="TextBox 8"/>
          <p:cNvSpPr txBox="1"/>
          <p:nvPr/>
        </p:nvSpPr>
        <p:spPr>
          <a:xfrm>
            <a:off x="5854823" y="434435"/>
            <a:ext cx="1155577" cy="403765"/>
          </a:xfrm>
          <a:prstGeom prst="rect">
            <a:avLst/>
          </a:prstGeom>
          <a:noFill/>
        </p:spPr>
        <p:txBody>
          <a:bodyPr wrap="square" rtlCol="0">
            <a:spAutoFit/>
          </a:bodyPr>
          <a:lstStyle/>
          <a:p>
            <a:pPr algn="ctr">
              <a:lnSpc>
                <a:spcPts val="1200"/>
              </a:lnSpc>
            </a:pPr>
            <a:r>
              <a:rPr lang="en-US" sz="1400" dirty="0" smtClean="0"/>
              <a:t>Sliding      Fit</a:t>
            </a:r>
            <a:endParaRPr lang="en-US" sz="1400" dirty="0"/>
          </a:p>
        </p:txBody>
      </p:sp>
      <p:pic>
        <p:nvPicPr>
          <p:cNvPr id="10" name="Picture 3"/>
          <p:cNvPicPr>
            <a:picLocks noChangeArrowheads="1"/>
          </p:cNvPicPr>
          <p:nvPr/>
        </p:nvPicPr>
        <p:blipFill rotWithShape="1">
          <a:blip r:embed="rId3"/>
          <a:srcRect l="54680"/>
          <a:stretch/>
        </p:blipFill>
        <p:spPr bwMode="auto">
          <a:xfrm>
            <a:off x="4797657" y="838200"/>
            <a:ext cx="3092218" cy="5907088"/>
          </a:xfrm>
          <a:prstGeom prst="rect">
            <a:avLst/>
          </a:prstGeom>
          <a:noFill/>
          <a:ln w="12700">
            <a:noFill/>
            <a:miter lim="800000"/>
            <a:headEnd/>
            <a:tailEnd/>
          </a:ln>
          <a:effectLst/>
        </p:spPr>
      </p:pic>
      <p:sp>
        <p:nvSpPr>
          <p:cNvPr id="11" name="TextBox 10"/>
          <p:cNvSpPr txBox="1"/>
          <p:nvPr/>
        </p:nvSpPr>
        <p:spPr>
          <a:xfrm>
            <a:off x="6754426" y="430780"/>
            <a:ext cx="1155577" cy="400110"/>
          </a:xfrm>
          <a:prstGeom prst="rect">
            <a:avLst/>
          </a:prstGeom>
          <a:noFill/>
        </p:spPr>
        <p:txBody>
          <a:bodyPr wrap="square" rtlCol="0">
            <a:spAutoFit/>
          </a:bodyPr>
          <a:lstStyle/>
          <a:p>
            <a:pPr algn="ctr">
              <a:lnSpc>
                <a:spcPts val="1200"/>
              </a:lnSpc>
            </a:pPr>
            <a:r>
              <a:rPr lang="en-US" sz="1400" dirty="0" smtClean="0"/>
              <a:t>Locational Clearance     </a:t>
            </a:r>
            <a:endParaRPr lang="en-US" sz="1400" dirty="0"/>
          </a:p>
        </p:txBody>
      </p:sp>
      <p:sp>
        <p:nvSpPr>
          <p:cNvPr id="12" name="Rectangle 11"/>
          <p:cNvSpPr/>
          <p:nvPr/>
        </p:nvSpPr>
        <p:spPr bwMode="auto">
          <a:xfrm>
            <a:off x="3810000" y="855956"/>
            <a:ext cx="990600" cy="589438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13" name="Rectangle 12"/>
          <p:cNvSpPr/>
          <p:nvPr/>
        </p:nvSpPr>
        <p:spPr bwMode="auto">
          <a:xfrm>
            <a:off x="4814654" y="855956"/>
            <a:ext cx="990600" cy="589438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14" name="Rectangle 13"/>
          <p:cNvSpPr/>
          <p:nvPr/>
        </p:nvSpPr>
        <p:spPr bwMode="auto">
          <a:xfrm>
            <a:off x="5810436" y="855956"/>
            <a:ext cx="1007613" cy="589438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15" name="Rectangle 14"/>
          <p:cNvSpPr/>
          <p:nvPr/>
        </p:nvSpPr>
        <p:spPr bwMode="auto">
          <a:xfrm>
            <a:off x="6826928" y="855956"/>
            <a:ext cx="1003176" cy="589438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54265146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4132263" y="990600"/>
            <a:ext cx="3556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  </a:t>
            </a:r>
          </a:p>
        </p:txBody>
      </p:sp>
      <p:sp>
        <p:nvSpPr>
          <p:cNvPr id="174083" name="Rectangle 3"/>
          <p:cNvSpPr>
            <a:spLocks noChangeArrowheads="1"/>
          </p:cNvSpPr>
          <p:nvPr/>
        </p:nvSpPr>
        <p:spPr bwMode="auto">
          <a:xfrm>
            <a:off x="5029200" y="6438900"/>
            <a:ext cx="11113"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4" name="Rectangle 4"/>
          <p:cNvSpPr>
            <a:spLocks noChangeArrowheads="1"/>
          </p:cNvSpPr>
          <p:nvPr/>
        </p:nvSpPr>
        <p:spPr bwMode="auto">
          <a:xfrm>
            <a:off x="5646738" y="6438900"/>
            <a:ext cx="11112"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5" name="Rectangle 5"/>
          <p:cNvSpPr>
            <a:spLocks noChangeArrowheads="1"/>
          </p:cNvSpPr>
          <p:nvPr/>
        </p:nvSpPr>
        <p:spPr bwMode="auto">
          <a:xfrm>
            <a:off x="6264275" y="6438900"/>
            <a:ext cx="11113"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6" name="Rectangle 6"/>
          <p:cNvSpPr>
            <a:spLocks noChangeArrowheads="1"/>
          </p:cNvSpPr>
          <p:nvPr/>
        </p:nvSpPr>
        <p:spPr bwMode="auto">
          <a:xfrm>
            <a:off x="6881813" y="6438900"/>
            <a:ext cx="12700"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7" name="Rectangle 7"/>
          <p:cNvSpPr>
            <a:spLocks noChangeArrowheads="1"/>
          </p:cNvSpPr>
          <p:nvPr/>
        </p:nvSpPr>
        <p:spPr bwMode="auto">
          <a:xfrm>
            <a:off x="7500938" y="6438900"/>
            <a:ext cx="11112"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8" name="Rectangle 8"/>
          <p:cNvSpPr>
            <a:spLocks noChangeArrowheads="1"/>
          </p:cNvSpPr>
          <p:nvPr/>
        </p:nvSpPr>
        <p:spPr bwMode="auto">
          <a:xfrm>
            <a:off x="8118475" y="6438900"/>
            <a:ext cx="11113"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89" name="Rectangle 9"/>
          <p:cNvSpPr>
            <a:spLocks noChangeArrowheads="1"/>
          </p:cNvSpPr>
          <p:nvPr/>
        </p:nvSpPr>
        <p:spPr bwMode="auto">
          <a:xfrm>
            <a:off x="8736013" y="6438900"/>
            <a:ext cx="11112" cy="158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10"/>
          <p:cNvGrpSpPr>
            <a:grpSpLocks/>
          </p:cNvGrpSpPr>
          <p:nvPr/>
        </p:nvGrpSpPr>
        <p:grpSpPr bwMode="auto">
          <a:xfrm>
            <a:off x="3352800" y="304800"/>
            <a:ext cx="5548313" cy="6138863"/>
            <a:chOff x="3168" y="192"/>
            <a:chExt cx="3495" cy="3867"/>
          </a:xfrm>
        </p:grpSpPr>
        <p:grpSp>
          <p:nvGrpSpPr>
            <p:cNvPr id="3" name="Group 11"/>
            <p:cNvGrpSpPr>
              <a:grpSpLocks/>
            </p:cNvGrpSpPr>
            <p:nvPr/>
          </p:nvGrpSpPr>
          <p:grpSpPr bwMode="auto">
            <a:xfrm>
              <a:off x="3168" y="192"/>
              <a:ext cx="3495" cy="1166"/>
              <a:chOff x="2049" y="228"/>
              <a:chExt cx="3495" cy="1166"/>
            </a:xfrm>
          </p:grpSpPr>
          <p:sp>
            <p:nvSpPr>
              <p:cNvPr id="174092" name="Rectangle 12"/>
              <p:cNvSpPr>
                <a:spLocks noChangeArrowheads="1"/>
              </p:cNvSpPr>
              <p:nvPr/>
            </p:nvSpPr>
            <p:spPr bwMode="auto">
              <a:xfrm>
                <a:off x="2196" y="281"/>
                <a:ext cx="514" cy="10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100" kern="1200">
                    <a:solidFill>
                      <a:srgbClr val="000000"/>
                    </a:solidFill>
                    <a:latin typeface="Times" pitchFamily="18" charset="0"/>
                    <a:ea typeface="+mn-ea"/>
                    <a:cs typeface="+mn-cs"/>
                  </a:rPr>
                  <a:t>Nominal Sizes</a:t>
                </a:r>
                <a:endParaRPr lang="en-US" sz="2800" kern="1200">
                  <a:solidFill>
                    <a:srgbClr val="000000"/>
                  </a:solidFill>
                  <a:latin typeface="Times New Roman" pitchFamily="18" charset="0"/>
                  <a:ea typeface="+mn-ea"/>
                  <a:cs typeface="+mn-cs"/>
                </a:endParaRPr>
              </a:p>
            </p:txBody>
          </p:sp>
          <p:sp>
            <p:nvSpPr>
              <p:cNvPr id="174093" name="Rectangle 13"/>
              <p:cNvSpPr>
                <a:spLocks noChangeArrowheads="1"/>
              </p:cNvSpPr>
              <p:nvPr/>
            </p:nvSpPr>
            <p:spPr bwMode="auto">
              <a:xfrm>
                <a:off x="2827" y="321"/>
                <a:ext cx="779" cy="4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94" name="Rectangle 14"/>
              <p:cNvSpPr>
                <a:spLocks noChangeArrowheads="1"/>
              </p:cNvSpPr>
              <p:nvPr/>
            </p:nvSpPr>
            <p:spPr bwMode="auto">
              <a:xfrm>
                <a:off x="3834" y="281"/>
                <a:ext cx="351" cy="10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100" kern="1200">
                    <a:solidFill>
                      <a:srgbClr val="000000"/>
                    </a:solidFill>
                    <a:latin typeface="Times" pitchFamily="18" charset="0"/>
                    <a:ea typeface="+mn-ea"/>
                    <a:cs typeface="+mn-cs"/>
                  </a:rPr>
                  <a:t>Tolerance</a:t>
                </a:r>
                <a:endParaRPr lang="en-US" sz="2800" kern="1200">
                  <a:solidFill>
                    <a:srgbClr val="000000"/>
                  </a:solidFill>
                  <a:latin typeface="Times New Roman" pitchFamily="18" charset="0"/>
                  <a:ea typeface="+mn-ea"/>
                  <a:cs typeface="+mn-cs"/>
                </a:endParaRPr>
              </a:p>
            </p:txBody>
          </p:sp>
          <p:sp>
            <p:nvSpPr>
              <p:cNvPr id="174095" name="Rectangle 15"/>
              <p:cNvSpPr>
                <a:spLocks noChangeArrowheads="1"/>
              </p:cNvSpPr>
              <p:nvPr/>
            </p:nvSpPr>
            <p:spPr bwMode="auto">
              <a:xfrm>
                <a:off x="4384" y="321"/>
                <a:ext cx="576" cy="4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96" name="Rectangle 16"/>
              <p:cNvSpPr>
                <a:spLocks noChangeArrowheads="1"/>
              </p:cNvSpPr>
              <p:nvPr/>
            </p:nvSpPr>
            <p:spPr bwMode="auto">
              <a:xfrm>
                <a:off x="4960" y="321"/>
                <a:ext cx="577" cy="4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97" name="Freeform 17"/>
              <p:cNvSpPr>
                <a:spLocks/>
              </p:cNvSpPr>
              <p:nvPr/>
            </p:nvSpPr>
            <p:spPr bwMode="auto">
              <a:xfrm>
                <a:off x="2049" y="228"/>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11113">
                <a:solidFill>
                  <a:srgbClr val="000000"/>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98" name="Line 18"/>
              <p:cNvSpPr>
                <a:spLocks noChangeShapeType="1"/>
              </p:cNvSpPr>
              <p:nvPr/>
            </p:nvSpPr>
            <p:spPr bwMode="auto">
              <a:xfrm>
                <a:off x="2056" y="228"/>
                <a:ext cx="76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099" name="Line 19"/>
              <p:cNvSpPr>
                <a:spLocks noChangeShapeType="1"/>
              </p:cNvSpPr>
              <p:nvPr/>
            </p:nvSpPr>
            <p:spPr bwMode="auto">
              <a:xfrm>
                <a:off x="2827" y="2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0" name="Line 20"/>
              <p:cNvSpPr>
                <a:spLocks noChangeShapeType="1"/>
              </p:cNvSpPr>
              <p:nvPr/>
            </p:nvSpPr>
            <p:spPr bwMode="auto">
              <a:xfrm>
                <a:off x="2834" y="228"/>
                <a:ext cx="76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1" name="Line 21"/>
              <p:cNvSpPr>
                <a:spLocks noChangeShapeType="1"/>
              </p:cNvSpPr>
              <p:nvPr/>
            </p:nvSpPr>
            <p:spPr bwMode="auto">
              <a:xfrm>
                <a:off x="3606" y="2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2" name="Line 22"/>
              <p:cNvSpPr>
                <a:spLocks noChangeShapeType="1"/>
              </p:cNvSpPr>
              <p:nvPr/>
            </p:nvSpPr>
            <p:spPr bwMode="auto">
              <a:xfrm>
                <a:off x="3613" y="228"/>
                <a:ext cx="76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3" name="Freeform 23"/>
              <p:cNvSpPr>
                <a:spLocks/>
              </p:cNvSpPr>
              <p:nvPr/>
            </p:nvSpPr>
            <p:spPr bwMode="auto">
              <a:xfrm>
                <a:off x="4384" y="228"/>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11113">
                <a:solidFill>
                  <a:srgbClr val="000000"/>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4" name="Rectangle 24"/>
              <p:cNvSpPr>
                <a:spLocks noChangeArrowheads="1"/>
              </p:cNvSpPr>
              <p:nvPr/>
            </p:nvSpPr>
            <p:spPr bwMode="auto">
              <a:xfrm>
                <a:off x="4391" y="228"/>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5" name="Rectangle 25"/>
              <p:cNvSpPr>
                <a:spLocks noChangeArrowheads="1"/>
              </p:cNvSpPr>
              <p:nvPr/>
            </p:nvSpPr>
            <p:spPr bwMode="auto">
              <a:xfrm>
                <a:off x="4960" y="228"/>
                <a:ext cx="57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6" name="Rectangle 26"/>
              <p:cNvSpPr>
                <a:spLocks noChangeArrowheads="1"/>
              </p:cNvSpPr>
              <p:nvPr/>
            </p:nvSpPr>
            <p:spPr bwMode="auto">
              <a:xfrm>
                <a:off x="5537" y="228"/>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7" name="Line 27"/>
              <p:cNvSpPr>
                <a:spLocks noChangeShapeType="1"/>
              </p:cNvSpPr>
              <p:nvPr/>
            </p:nvSpPr>
            <p:spPr bwMode="auto">
              <a:xfrm>
                <a:off x="2049" y="235"/>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8" name="Line 28"/>
              <p:cNvSpPr>
                <a:spLocks noChangeShapeType="1"/>
              </p:cNvSpPr>
              <p:nvPr/>
            </p:nvSpPr>
            <p:spPr bwMode="auto">
              <a:xfrm>
                <a:off x="2827" y="235"/>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09" name="Line 29"/>
              <p:cNvSpPr>
                <a:spLocks noChangeShapeType="1"/>
              </p:cNvSpPr>
              <p:nvPr/>
            </p:nvSpPr>
            <p:spPr bwMode="auto">
              <a:xfrm>
                <a:off x="3606" y="235"/>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10" name="Line 30"/>
              <p:cNvSpPr>
                <a:spLocks noChangeShapeType="1"/>
              </p:cNvSpPr>
              <p:nvPr/>
            </p:nvSpPr>
            <p:spPr bwMode="auto">
              <a:xfrm>
                <a:off x="4384" y="235"/>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11" name="Rectangle 31"/>
              <p:cNvSpPr>
                <a:spLocks noChangeArrowheads="1"/>
              </p:cNvSpPr>
              <p:nvPr/>
            </p:nvSpPr>
            <p:spPr bwMode="auto">
              <a:xfrm>
                <a:off x="4960" y="235"/>
                <a:ext cx="7" cy="129"/>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12" name="Rectangle 32"/>
              <p:cNvSpPr>
                <a:spLocks noChangeArrowheads="1"/>
              </p:cNvSpPr>
              <p:nvPr/>
            </p:nvSpPr>
            <p:spPr bwMode="auto">
              <a:xfrm>
                <a:off x="5537" y="235"/>
                <a:ext cx="7" cy="129"/>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13" name="Rectangle 33"/>
              <p:cNvSpPr>
                <a:spLocks noChangeArrowheads="1"/>
              </p:cNvSpPr>
              <p:nvPr/>
            </p:nvSpPr>
            <p:spPr bwMode="auto">
              <a:xfrm>
                <a:off x="2182" y="425"/>
                <a:ext cx="144"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Over</a:t>
                </a:r>
                <a:endParaRPr lang="en-US" sz="2800" kern="1200">
                  <a:solidFill>
                    <a:srgbClr val="000000"/>
                  </a:solidFill>
                  <a:latin typeface="Times New Roman" pitchFamily="18" charset="0"/>
                  <a:ea typeface="+mn-ea"/>
                  <a:cs typeface="+mn-cs"/>
                </a:endParaRPr>
              </a:p>
            </p:txBody>
          </p:sp>
          <p:sp>
            <p:nvSpPr>
              <p:cNvPr id="174114" name="Rectangle 34"/>
              <p:cNvSpPr>
                <a:spLocks noChangeArrowheads="1"/>
              </p:cNvSpPr>
              <p:nvPr/>
            </p:nvSpPr>
            <p:spPr bwMode="auto">
              <a:xfrm>
                <a:off x="2600" y="425"/>
                <a:ext cx="80"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To</a:t>
                </a:r>
                <a:endParaRPr lang="en-US" sz="2800" kern="1200">
                  <a:solidFill>
                    <a:srgbClr val="000000"/>
                  </a:solidFill>
                  <a:latin typeface="Times New Roman" pitchFamily="18" charset="0"/>
                  <a:ea typeface="+mn-ea"/>
                  <a:cs typeface="+mn-cs"/>
                </a:endParaRPr>
              </a:p>
            </p:txBody>
          </p:sp>
          <p:sp>
            <p:nvSpPr>
              <p:cNvPr id="174115" name="Rectangle 35"/>
              <p:cNvSpPr>
                <a:spLocks noChangeArrowheads="1"/>
              </p:cNvSpPr>
              <p:nvPr/>
            </p:nvSpPr>
            <p:spPr bwMode="auto">
              <a:xfrm>
                <a:off x="2990" y="425"/>
                <a:ext cx="8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H7</a:t>
                </a:r>
                <a:endParaRPr lang="en-US" sz="2800" kern="1200">
                  <a:solidFill>
                    <a:srgbClr val="000000"/>
                  </a:solidFill>
                  <a:latin typeface="Times New Roman" pitchFamily="18" charset="0"/>
                  <a:ea typeface="+mn-ea"/>
                  <a:cs typeface="+mn-cs"/>
                </a:endParaRPr>
              </a:p>
            </p:txBody>
          </p:sp>
          <p:sp>
            <p:nvSpPr>
              <p:cNvPr id="174116" name="Rectangle 36"/>
              <p:cNvSpPr>
                <a:spLocks noChangeArrowheads="1"/>
              </p:cNvSpPr>
              <p:nvPr/>
            </p:nvSpPr>
            <p:spPr bwMode="auto">
              <a:xfrm>
                <a:off x="3387" y="425"/>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k6</a:t>
                </a:r>
                <a:endParaRPr lang="en-US" sz="2800" kern="1200">
                  <a:solidFill>
                    <a:srgbClr val="000000"/>
                  </a:solidFill>
                  <a:latin typeface="Times New Roman" pitchFamily="18" charset="0"/>
                  <a:ea typeface="+mn-ea"/>
                  <a:cs typeface="+mn-cs"/>
                </a:endParaRPr>
              </a:p>
            </p:txBody>
          </p:sp>
          <p:sp>
            <p:nvSpPr>
              <p:cNvPr id="174117" name="Rectangle 37"/>
              <p:cNvSpPr>
                <a:spLocks noChangeArrowheads="1"/>
              </p:cNvSpPr>
              <p:nvPr/>
            </p:nvSpPr>
            <p:spPr bwMode="auto">
              <a:xfrm>
                <a:off x="3769" y="425"/>
                <a:ext cx="8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H7</a:t>
                </a:r>
                <a:endParaRPr lang="en-US" sz="2800" kern="1200">
                  <a:solidFill>
                    <a:srgbClr val="000000"/>
                  </a:solidFill>
                  <a:latin typeface="Times New Roman" pitchFamily="18" charset="0"/>
                  <a:ea typeface="+mn-ea"/>
                  <a:cs typeface="+mn-cs"/>
                </a:endParaRPr>
              </a:p>
            </p:txBody>
          </p:sp>
          <p:sp>
            <p:nvSpPr>
              <p:cNvPr id="174118" name="Rectangle 38"/>
              <p:cNvSpPr>
                <a:spLocks noChangeArrowheads="1"/>
              </p:cNvSpPr>
              <p:nvPr/>
            </p:nvSpPr>
            <p:spPr bwMode="auto">
              <a:xfrm>
                <a:off x="4160" y="425"/>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n6</a:t>
                </a:r>
                <a:endParaRPr lang="en-US" sz="2800" kern="1200">
                  <a:solidFill>
                    <a:srgbClr val="000000"/>
                  </a:solidFill>
                  <a:latin typeface="Times New Roman" pitchFamily="18" charset="0"/>
                  <a:ea typeface="+mn-ea"/>
                  <a:cs typeface="+mn-cs"/>
                </a:endParaRPr>
              </a:p>
            </p:txBody>
          </p:sp>
          <p:sp>
            <p:nvSpPr>
              <p:cNvPr id="174119" name="Rectangle 39"/>
              <p:cNvSpPr>
                <a:spLocks noChangeArrowheads="1"/>
              </p:cNvSpPr>
              <p:nvPr/>
            </p:nvSpPr>
            <p:spPr bwMode="auto">
              <a:xfrm>
                <a:off x="4384" y="458"/>
                <a:ext cx="576" cy="4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0" name="Line 40"/>
              <p:cNvSpPr>
                <a:spLocks noChangeShapeType="1"/>
              </p:cNvSpPr>
              <p:nvPr/>
            </p:nvSpPr>
            <p:spPr bwMode="auto">
              <a:xfrm>
                <a:off x="2049"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1" name="Line 41"/>
              <p:cNvSpPr>
                <a:spLocks noChangeShapeType="1"/>
              </p:cNvSpPr>
              <p:nvPr/>
            </p:nvSpPr>
            <p:spPr bwMode="auto">
              <a:xfrm>
                <a:off x="2056" y="364"/>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2" name="Line 42"/>
              <p:cNvSpPr>
                <a:spLocks noChangeShapeType="1"/>
              </p:cNvSpPr>
              <p:nvPr/>
            </p:nvSpPr>
            <p:spPr bwMode="auto">
              <a:xfrm>
                <a:off x="2438"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3" name="Line 43"/>
              <p:cNvSpPr>
                <a:spLocks noChangeShapeType="1"/>
              </p:cNvSpPr>
              <p:nvPr/>
            </p:nvSpPr>
            <p:spPr bwMode="auto">
              <a:xfrm>
                <a:off x="2445" y="364"/>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4" name="Line 44"/>
              <p:cNvSpPr>
                <a:spLocks noChangeShapeType="1"/>
              </p:cNvSpPr>
              <p:nvPr/>
            </p:nvSpPr>
            <p:spPr bwMode="auto">
              <a:xfrm>
                <a:off x="2827"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5" name="Line 45"/>
              <p:cNvSpPr>
                <a:spLocks noChangeShapeType="1"/>
              </p:cNvSpPr>
              <p:nvPr/>
            </p:nvSpPr>
            <p:spPr bwMode="auto">
              <a:xfrm>
                <a:off x="2834" y="364"/>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6" name="Line 46"/>
              <p:cNvSpPr>
                <a:spLocks noChangeShapeType="1"/>
              </p:cNvSpPr>
              <p:nvPr/>
            </p:nvSpPr>
            <p:spPr bwMode="auto">
              <a:xfrm>
                <a:off x="3216"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7" name="Line 47"/>
              <p:cNvSpPr>
                <a:spLocks noChangeShapeType="1"/>
              </p:cNvSpPr>
              <p:nvPr/>
            </p:nvSpPr>
            <p:spPr bwMode="auto">
              <a:xfrm>
                <a:off x="3224" y="364"/>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8" name="Line 48"/>
              <p:cNvSpPr>
                <a:spLocks noChangeShapeType="1"/>
              </p:cNvSpPr>
              <p:nvPr/>
            </p:nvSpPr>
            <p:spPr bwMode="auto">
              <a:xfrm>
                <a:off x="3606"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29" name="Line 49"/>
              <p:cNvSpPr>
                <a:spLocks noChangeShapeType="1"/>
              </p:cNvSpPr>
              <p:nvPr/>
            </p:nvSpPr>
            <p:spPr bwMode="auto">
              <a:xfrm>
                <a:off x="3613" y="364"/>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0" name="Line 50"/>
              <p:cNvSpPr>
                <a:spLocks noChangeShapeType="1"/>
              </p:cNvSpPr>
              <p:nvPr/>
            </p:nvSpPr>
            <p:spPr bwMode="auto">
              <a:xfrm>
                <a:off x="3995"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1" name="Line 51"/>
              <p:cNvSpPr>
                <a:spLocks noChangeShapeType="1"/>
              </p:cNvSpPr>
              <p:nvPr/>
            </p:nvSpPr>
            <p:spPr bwMode="auto">
              <a:xfrm>
                <a:off x="4002" y="364"/>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2" name="Line 52"/>
              <p:cNvSpPr>
                <a:spLocks noChangeShapeType="1"/>
              </p:cNvSpPr>
              <p:nvPr/>
            </p:nvSpPr>
            <p:spPr bwMode="auto">
              <a:xfrm>
                <a:off x="4384" y="364"/>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3" name="Rectangle 53"/>
              <p:cNvSpPr>
                <a:spLocks noChangeArrowheads="1"/>
              </p:cNvSpPr>
              <p:nvPr/>
            </p:nvSpPr>
            <p:spPr bwMode="auto">
              <a:xfrm>
                <a:off x="4391" y="364"/>
                <a:ext cx="569"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4" name="Rectangle 54"/>
              <p:cNvSpPr>
                <a:spLocks noChangeArrowheads="1"/>
              </p:cNvSpPr>
              <p:nvPr/>
            </p:nvSpPr>
            <p:spPr bwMode="auto">
              <a:xfrm>
                <a:off x="4960" y="364"/>
                <a:ext cx="7"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5" name="Rectangle 55"/>
              <p:cNvSpPr>
                <a:spLocks noChangeArrowheads="1"/>
              </p:cNvSpPr>
              <p:nvPr/>
            </p:nvSpPr>
            <p:spPr bwMode="auto">
              <a:xfrm>
                <a:off x="4967" y="364"/>
                <a:ext cx="570"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6" name="Rectangle 56"/>
              <p:cNvSpPr>
                <a:spLocks noChangeArrowheads="1"/>
              </p:cNvSpPr>
              <p:nvPr/>
            </p:nvSpPr>
            <p:spPr bwMode="auto">
              <a:xfrm>
                <a:off x="5537" y="364"/>
                <a:ext cx="7"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7" name="Line 57"/>
              <p:cNvSpPr>
                <a:spLocks noChangeShapeType="1"/>
              </p:cNvSpPr>
              <p:nvPr/>
            </p:nvSpPr>
            <p:spPr bwMode="auto">
              <a:xfrm>
                <a:off x="2049"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8" name="Line 58"/>
              <p:cNvSpPr>
                <a:spLocks noChangeShapeType="1"/>
              </p:cNvSpPr>
              <p:nvPr/>
            </p:nvSpPr>
            <p:spPr bwMode="auto">
              <a:xfrm>
                <a:off x="2438"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39" name="Line 59"/>
              <p:cNvSpPr>
                <a:spLocks noChangeShapeType="1"/>
              </p:cNvSpPr>
              <p:nvPr/>
            </p:nvSpPr>
            <p:spPr bwMode="auto">
              <a:xfrm>
                <a:off x="2827"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0" name="Line 60"/>
              <p:cNvSpPr>
                <a:spLocks noChangeShapeType="1"/>
              </p:cNvSpPr>
              <p:nvPr/>
            </p:nvSpPr>
            <p:spPr bwMode="auto">
              <a:xfrm>
                <a:off x="3216"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1" name="Line 61"/>
              <p:cNvSpPr>
                <a:spLocks noChangeShapeType="1"/>
              </p:cNvSpPr>
              <p:nvPr/>
            </p:nvSpPr>
            <p:spPr bwMode="auto">
              <a:xfrm>
                <a:off x="3606"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2" name="Line 62"/>
              <p:cNvSpPr>
                <a:spLocks noChangeShapeType="1"/>
              </p:cNvSpPr>
              <p:nvPr/>
            </p:nvSpPr>
            <p:spPr bwMode="auto">
              <a:xfrm>
                <a:off x="3995"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3" name="Line 63"/>
              <p:cNvSpPr>
                <a:spLocks noChangeShapeType="1"/>
              </p:cNvSpPr>
              <p:nvPr/>
            </p:nvSpPr>
            <p:spPr bwMode="auto">
              <a:xfrm>
                <a:off x="4384" y="372"/>
                <a:ext cx="1" cy="122"/>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4" name="Rectangle 64"/>
              <p:cNvSpPr>
                <a:spLocks noChangeArrowheads="1"/>
              </p:cNvSpPr>
              <p:nvPr/>
            </p:nvSpPr>
            <p:spPr bwMode="auto">
              <a:xfrm>
                <a:off x="4960" y="372"/>
                <a:ext cx="7" cy="129"/>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45" name="Rectangle 65"/>
              <p:cNvSpPr>
                <a:spLocks noChangeArrowheads="1"/>
              </p:cNvSpPr>
              <p:nvPr/>
            </p:nvSpPr>
            <p:spPr bwMode="auto">
              <a:xfrm>
                <a:off x="2196" y="518"/>
                <a:ext cx="11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mm</a:t>
                </a:r>
                <a:endParaRPr lang="en-US" sz="2800" kern="1200">
                  <a:solidFill>
                    <a:srgbClr val="000000"/>
                  </a:solidFill>
                  <a:latin typeface="Times New Roman" pitchFamily="18" charset="0"/>
                  <a:ea typeface="+mn-ea"/>
                  <a:cs typeface="+mn-cs"/>
                </a:endParaRPr>
              </a:p>
            </p:txBody>
          </p:sp>
          <p:sp>
            <p:nvSpPr>
              <p:cNvPr id="174146" name="Rectangle 66"/>
              <p:cNvSpPr>
                <a:spLocks noChangeArrowheads="1"/>
              </p:cNvSpPr>
              <p:nvPr/>
            </p:nvSpPr>
            <p:spPr bwMode="auto">
              <a:xfrm>
                <a:off x="2215" y="769"/>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a:t>
                </a:r>
                <a:endParaRPr lang="en-US" sz="2800" kern="1200">
                  <a:solidFill>
                    <a:srgbClr val="000000"/>
                  </a:solidFill>
                  <a:latin typeface="Times New Roman" pitchFamily="18" charset="0"/>
                  <a:ea typeface="+mn-ea"/>
                  <a:cs typeface="+mn-cs"/>
                </a:endParaRPr>
              </a:p>
            </p:txBody>
          </p:sp>
          <p:sp>
            <p:nvSpPr>
              <p:cNvPr id="174147" name="Rectangle 67"/>
              <p:cNvSpPr>
                <a:spLocks noChangeArrowheads="1"/>
              </p:cNvSpPr>
              <p:nvPr/>
            </p:nvSpPr>
            <p:spPr bwMode="auto">
              <a:xfrm>
                <a:off x="2582" y="518"/>
                <a:ext cx="11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mm</a:t>
                </a:r>
                <a:endParaRPr lang="en-US" sz="2800" kern="1200">
                  <a:solidFill>
                    <a:srgbClr val="000000"/>
                  </a:solidFill>
                  <a:latin typeface="Times New Roman" pitchFamily="18" charset="0"/>
                  <a:ea typeface="+mn-ea"/>
                  <a:cs typeface="+mn-cs"/>
                </a:endParaRPr>
              </a:p>
            </p:txBody>
          </p:sp>
          <p:sp>
            <p:nvSpPr>
              <p:cNvPr id="174148" name="Rectangle 68"/>
              <p:cNvSpPr>
                <a:spLocks noChangeArrowheads="1"/>
              </p:cNvSpPr>
              <p:nvPr/>
            </p:nvSpPr>
            <p:spPr bwMode="auto">
              <a:xfrm>
                <a:off x="2622" y="769"/>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a:t>
                </a:r>
                <a:endParaRPr lang="en-US" sz="2800" kern="1200">
                  <a:solidFill>
                    <a:srgbClr val="000000"/>
                  </a:solidFill>
                  <a:latin typeface="Times New Roman" pitchFamily="18" charset="0"/>
                  <a:ea typeface="+mn-ea"/>
                  <a:cs typeface="+mn-cs"/>
                </a:endParaRPr>
              </a:p>
            </p:txBody>
          </p:sp>
          <p:sp>
            <p:nvSpPr>
              <p:cNvPr id="174149" name="Rectangle 69"/>
              <p:cNvSpPr>
                <a:spLocks noChangeArrowheads="1"/>
              </p:cNvSpPr>
              <p:nvPr/>
            </p:nvSpPr>
            <p:spPr bwMode="auto">
              <a:xfrm>
                <a:off x="2882" y="518"/>
                <a:ext cx="29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0.001 mm</a:t>
                </a:r>
                <a:endParaRPr lang="en-US" sz="2800" kern="1200">
                  <a:solidFill>
                    <a:srgbClr val="000000"/>
                  </a:solidFill>
                  <a:latin typeface="Times New Roman" pitchFamily="18" charset="0"/>
                  <a:ea typeface="+mn-ea"/>
                  <a:cs typeface="+mn-cs"/>
                </a:endParaRPr>
              </a:p>
            </p:txBody>
          </p:sp>
          <p:sp>
            <p:nvSpPr>
              <p:cNvPr id="174150" name="Rectangle 70"/>
              <p:cNvSpPr>
                <a:spLocks noChangeArrowheads="1"/>
              </p:cNvSpPr>
              <p:nvPr/>
            </p:nvSpPr>
            <p:spPr bwMode="auto">
              <a:xfrm>
                <a:off x="2972" y="69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151" name="Rectangle 71"/>
              <p:cNvSpPr>
                <a:spLocks noChangeArrowheads="1"/>
              </p:cNvSpPr>
              <p:nvPr/>
            </p:nvSpPr>
            <p:spPr bwMode="auto">
              <a:xfrm>
                <a:off x="3013" y="769"/>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152" name="Rectangle 72"/>
              <p:cNvSpPr>
                <a:spLocks noChangeArrowheads="1"/>
              </p:cNvSpPr>
              <p:nvPr/>
            </p:nvSpPr>
            <p:spPr bwMode="auto">
              <a:xfrm>
                <a:off x="3272" y="518"/>
                <a:ext cx="29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0.001 mm</a:t>
                </a:r>
                <a:endParaRPr lang="en-US" sz="2800" kern="1200">
                  <a:solidFill>
                    <a:srgbClr val="000000"/>
                  </a:solidFill>
                  <a:latin typeface="Times New Roman" pitchFamily="18" charset="0"/>
                  <a:ea typeface="+mn-ea"/>
                  <a:cs typeface="+mn-cs"/>
                </a:endParaRPr>
              </a:p>
            </p:txBody>
          </p:sp>
          <p:sp>
            <p:nvSpPr>
              <p:cNvPr id="174153" name="Rectangle 73"/>
              <p:cNvSpPr>
                <a:spLocks noChangeArrowheads="1"/>
              </p:cNvSpPr>
              <p:nvPr/>
            </p:nvSpPr>
            <p:spPr bwMode="auto">
              <a:xfrm>
                <a:off x="3377" y="690"/>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a:t>
                </a:r>
                <a:endParaRPr lang="en-US" sz="2800" kern="1200">
                  <a:solidFill>
                    <a:srgbClr val="000000"/>
                  </a:solidFill>
                  <a:latin typeface="Times New Roman" pitchFamily="18" charset="0"/>
                  <a:ea typeface="+mn-ea"/>
                  <a:cs typeface="+mn-cs"/>
                </a:endParaRPr>
              </a:p>
            </p:txBody>
          </p:sp>
          <p:sp>
            <p:nvSpPr>
              <p:cNvPr id="174154" name="Rectangle 74"/>
              <p:cNvSpPr>
                <a:spLocks noChangeArrowheads="1"/>
              </p:cNvSpPr>
              <p:nvPr/>
            </p:nvSpPr>
            <p:spPr bwMode="auto">
              <a:xfrm>
                <a:off x="3374" y="769"/>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155" name="Rectangle 75"/>
              <p:cNvSpPr>
                <a:spLocks noChangeArrowheads="1"/>
              </p:cNvSpPr>
              <p:nvPr/>
            </p:nvSpPr>
            <p:spPr bwMode="auto">
              <a:xfrm>
                <a:off x="3660" y="518"/>
                <a:ext cx="29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0.001 mm</a:t>
                </a:r>
                <a:endParaRPr lang="en-US" sz="2800" kern="1200">
                  <a:solidFill>
                    <a:srgbClr val="000000"/>
                  </a:solidFill>
                  <a:latin typeface="Times New Roman" pitchFamily="18" charset="0"/>
                  <a:ea typeface="+mn-ea"/>
                  <a:cs typeface="+mn-cs"/>
                </a:endParaRPr>
              </a:p>
            </p:txBody>
          </p:sp>
          <p:sp>
            <p:nvSpPr>
              <p:cNvPr id="174156" name="Rectangle 76"/>
              <p:cNvSpPr>
                <a:spLocks noChangeArrowheads="1"/>
              </p:cNvSpPr>
              <p:nvPr/>
            </p:nvSpPr>
            <p:spPr bwMode="auto">
              <a:xfrm>
                <a:off x="3751" y="69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157" name="Rectangle 77"/>
              <p:cNvSpPr>
                <a:spLocks noChangeArrowheads="1"/>
              </p:cNvSpPr>
              <p:nvPr/>
            </p:nvSpPr>
            <p:spPr bwMode="auto">
              <a:xfrm>
                <a:off x="3791" y="769"/>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158" name="Rectangle 78"/>
              <p:cNvSpPr>
                <a:spLocks noChangeArrowheads="1"/>
              </p:cNvSpPr>
              <p:nvPr/>
            </p:nvSpPr>
            <p:spPr bwMode="auto">
              <a:xfrm>
                <a:off x="4051" y="518"/>
                <a:ext cx="29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0.001 mm</a:t>
                </a:r>
                <a:endParaRPr lang="en-US" sz="2800" kern="1200">
                  <a:solidFill>
                    <a:srgbClr val="000000"/>
                  </a:solidFill>
                  <a:latin typeface="Times New Roman" pitchFamily="18" charset="0"/>
                  <a:ea typeface="+mn-ea"/>
                  <a:cs typeface="+mn-cs"/>
                </a:endParaRPr>
              </a:p>
            </p:txBody>
          </p:sp>
          <p:sp>
            <p:nvSpPr>
              <p:cNvPr id="174159" name="Rectangle 79"/>
              <p:cNvSpPr>
                <a:spLocks noChangeArrowheads="1"/>
              </p:cNvSpPr>
              <p:nvPr/>
            </p:nvSpPr>
            <p:spPr bwMode="auto">
              <a:xfrm>
                <a:off x="4141" y="69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160" name="Rectangle 80"/>
              <p:cNvSpPr>
                <a:spLocks noChangeArrowheads="1"/>
              </p:cNvSpPr>
              <p:nvPr/>
            </p:nvSpPr>
            <p:spPr bwMode="auto">
              <a:xfrm>
                <a:off x="4153" y="769"/>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a:t>
                </a:r>
                <a:endParaRPr lang="en-US" sz="2800" kern="1200">
                  <a:solidFill>
                    <a:srgbClr val="000000"/>
                  </a:solidFill>
                  <a:latin typeface="Times New Roman" pitchFamily="18" charset="0"/>
                  <a:ea typeface="+mn-ea"/>
                  <a:cs typeface="+mn-cs"/>
                </a:endParaRPr>
              </a:p>
            </p:txBody>
          </p:sp>
          <p:sp>
            <p:nvSpPr>
              <p:cNvPr id="174161" name="Rectangle 81"/>
              <p:cNvSpPr>
                <a:spLocks noChangeArrowheads="1"/>
              </p:cNvSpPr>
              <p:nvPr/>
            </p:nvSpPr>
            <p:spPr bwMode="auto">
              <a:xfrm>
                <a:off x="4384" y="594"/>
                <a:ext cx="576" cy="259"/>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2" name="Line 82"/>
              <p:cNvSpPr>
                <a:spLocks noChangeShapeType="1"/>
              </p:cNvSpPr>
              <p:nvPr/>
            </p:nvSpPr>
            <p:spPr bwMode="auto">
              <a:xfrm>
                <a:off x="2049"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3" name="Line 83"/>
              <p:cNvSpPr>
                <a:spLocks noChangeShapeType="1"/>
              </p:cNvSpPr>
              <p:nvPr/>
            </p:nvSpPr>
            <p:spPr bwMode="auto">
              <a:xfrm>
                <a:off x="2056" y="50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4" name="Line 84"/>
              <p:cNvSpPr>
                <a:spLocks noChangeShapeType="1"/>
              </p:cNvSpPr>
              <p:nvPr/>
            </p:nvSpPr>
            <p:spPr bwMode="auto">
              <a:xfrm>
                <a:off x="2438"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5" name="Line 85"/>
              <p:cNvSpPr>
                <a:spLocks noChangeShapeType="1"/>
              </p:cNvSpPr>
              <p:nvPr/>
            </p:nvSpPr>
            <p:spPr bwMode="auto">
              <a:xfrm>
                <a:off x="2445" y="50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6" name="Line 86"/>
              <p:cNvSpPr>
                <a:spLocks noChangeShapeType="1"/>
              </p:cNvSpPr>
              <p:nvPr/>
            </p:nvSpPr>
            <p:spPr bwMode="auto">
              <a:xfrm>
                <a:off x="2827"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7" name="Line 87"/>
              <p:cNvSpPr>
                <a:spLocks noChangeShapeType="1"/>
              </p:cNvSpPr>
              <p:nvPr/>
            </p:nvSpPr>
            <p:spPr bwMode="auto">
              <a:xfrm>
                <a:off x="2834" y="50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8" name="Line 88"/>
              <p:cNvSpPr>
                <a:spLocks noChangeShapeType="1"/>
              </p:cNvSpPr>
              <p:nvPr/>
            </p:nvSpPr>
            <p:spPr bwMode="auto">
              <a:xfrm>
                <a:off x="3216"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69" name="Line 89"/>
              <p:cNvSpPr>
                <a:spLocks noChangeShapeType="1"/>
              </p:cNvSpPr>
              <p:nvPr/>
            </p:nvSpPr>
            <p:spPr bwMode="auto">
              <a:xfrm>
                <a:off x="3224" y="501"/>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0" name="Line 90"/>
              <p:cNvSpPr>
                <a:spLocks noChangeShapeType="1"/>
              </p:cNvSpPr>
              <p:nvPr/>
            </p:nvSpPr>
            <p:spPr bwMode="auto">
              <a:xfrm>
                <a:off x="3606"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1" name="Line 91"/>
              <p:cNvSpPr>
                <a:spLocks noChangeShapeType="1"/>
              </p:cNvSpPr>
              <p:nvPr/>
            </p:nvSpPr>
            <p:spPr bwMode="auto">
              <a:xfrm>
                <a:off x="3613" y="501"/>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2" name="Line 92"/>
              <p:cNvSpPr>
                <a:spLocks noChangeShapeType="1"/>
              </p:cNvSpPr>
              <p:nvPr/>
            </p:nvSpPr>
            <p:spPr bwMode="auto">
              <a:xfrm>
                <a:off x="3995"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3" name="Line 93"/>
              <p:cNvSpPr>
                <a:spLocks noChangeShapeType="1"/>
              </p:cNvSpPr>
              <p:nvPr/>
            </p:nvSpPr>
            <p:spPr bwMode="auto">
              <a:xfrm>
                <a:off x="4002" y="50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4" name="Line 94"/>
              <p:cNvSpPr>
                <a:spLocks noChangeShapeType="1"/>
              </p:cNvSpPr>
              <p:nvPr/>
            </p:nvSpPr>
            <p:spPr bwMode="auto">
              <a:xfrm>
                <a:off x="4384" y="50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5" name="Rectangle 95"/>
              <p:cNvSpPr>
                <a:spLocks noChangeArrowheads="1"/>
              </p:cNvSpPr>
              <p:nvPr/>
            </p:nvSpPr>
            <p:spPr bwMode="auto">
              <a:xfrm>
                <a:off x="4391" y="501"/>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6" name="Rectangle 96"/>
              <p:cNvSpPr>
                <a:spLocks noChangeArrowheads="1"/>
              </p:cNvSpPr>
              <p:nvPr/>
            </p:nvSpPr>
            <p:spPr bwMode="auto">
              <a:xfrm>
                <a:off x="4960" y="501"/>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7" name="Line 97"/>
              <p:cNvSpPr>
                <a:spLocks noChangeShapeType="1"/>
              </p:cNvSpPr>
              <p:nvPr/>
            </p:nvSpPr>
            <p:spPr bwMode="auto">
              <a:xfrm>
                <a:off x="2049"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8" name="Line 98"/>
              <p:cNvSpPr>
                <a:spLocks noChangeShapeType="1"/>
              </p:cNvSpPr>
              <p:nvPr/>
            </p:nvSpPr>
            <p:spPr bwMode="auto">
              <a:xfrm>
                <a:off x="2438"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79" name="Line 99"/>
              <p:cNvSpPr>
                <a:spLocks noChangeShapeType="1"/>
              </p:cNvSpPr>
              <p:nvPr/>
            </p:nvSpPr>
            <p:spPr bwMode="auto">
              <a:xfrm>
                <a:off x="2827"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0" name="Line 100"/>
              <p:cNvSpPr>
                <a:spLocks noChangeShapeType="1"/>
              </p:cNvSpPr>
              <p:nvPr/>
            </p:nvSpPr>
            <p:spPr bwMode="auto">
              <a:xfrm>
                <a:off x="3216"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1" name="Line 101"/>
              <p:cNvSpPr>
                <a:spLocks noChangeShapeType="1"/>
              </p:cNvSpPr>
              <p:nvPr/>
            </p:nvSpPr>
            <p:spPr bwMode="auto">
              <a:xfrm>
                <a:off x="3606"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2" name="Line 102"/>
              <p:cNvSpPr>
                <a:spLocks noChangeShapeType="1"/>
              </p:cNvSpPr>
              <p:nvPr/>
            </p:nvSpPr>
            <p:spPr bwMode="auto">
              <a:xfrm>
                <a:off x="3995"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3" name="Line 103"/>
              <p:cNvSpPr>
                <a:spLocks noChangeShapeType="1"/>
              </p:cNvSpPr>
              <p:nvPr/>
            </p:nvSpPr>
            <p:spPr bwMode="auto">
              <a:xfrm>
                <a:off x="4384" y="508"/>
                <a:ext cx="1" cy="338"/>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4" name="Rectangle 104"/>
              <p:cNvSpPr>
                <a:spLocks noChangeArrowheads="1"/>
              </p:cNvSpPr>
              <p:nvPr/>
            </p:nvSpPr>
            <p:spPr bwMode="auto">
              <a:xfrm>
                <a:off x="4960" y="508"/>
                <a:ext cx="7" cy="34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5" name="Rectangle 105"/>
              <p:cNvSpPr>
                <a:spLocks noChangeArrowheads="1"/>
              </p:cNvSpPr>
              <p:nvPr/>
            </p:nvSpPr>
            <p:spPr bwMode="auto">
              <a:xfrm>
                <a:off x="2232" y="89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a:t>
                </a:r>
                <a:endParaRPr lang="en-US" sz="2800" kern="1200">
                  <a:solidFill>
                    <a:srgbClr val="000000"/>
                  </a:solidFill>
                  <a:latin typeface="Times New Roman" pitchFamily="18" charset="0"/>
                  <a:ea typeface="+mn-ea"/>
                  <a:cs typeface="+mn-cs"/>
                </a:endParaRPr>
              </a:p>
            </p:txBody>
          </p:sp>
          <p:sp>
            <p:nvSpPr>
              <p:cNvPr id="174186" name="Rectangle 106"/>
              <p:cNvSpPr>
                <a:spLocks noChangeArrowheads="1"/>
              </p:cNvSpPr>
              <p:nvPr/>
            </p:nvSpPr>
            <p:spPr bwMode="auto">
              <a:xfrm>
                <a:off x="2049" y="968"/>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7" name="Rectangle 107"/>
              <p:cNvSpPr>
                <a:spLocks noChangeArrowheads="1"/>
              </p:cNvSpPr>
              <p:nvPr/>
            </p:nvSpPr>
            <p:spPr bwMode="auto">
              <a:xfrm>
                <a:off x="2621" y="89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a:t>
                </a:r>
                <a:endParaRPr lang="en-US" sz="2800" kern="1200">
                  <a:solidFill>
                    <a:srgbClr val="000000"/>
                  </a:solidFill>
                  <a:latin typeface="Times New Roman" pitchFamily="18" charset="0"/>
                  <a:ea typeface="+mn-ea"/>
                  <a:cs typeface="+mn-cs"/>
                </a:endParaRPr>
              </a:p>
            </p:txBody>
          </p:sp>
          <p:sp>
            <p:nvSpPr>
              <p:cNvPr id="174188" name="Rectangle 108"/>
              <p:cNvSpPr>
                <a:spLocks noChangeArrowheads="1"/>
              </p:cNvSpPr>
              <p:nvPr/>
            </p:nvSpPr>
            <p:spPr bwMode="auto">
              <a:xfrm>
                <a:off x="2438" y="968"/>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89" name="Rectangle 109"/>
              <p:cNvSpPr>
                <a:spLocks noChangeArrowheads="1"/>
              </p:cNvSpPr>
              <p:nvPr/>
            </p:nvSpPr>
            <p:spPr bwMode="auto">
              <a:xfrm>
                <a:off x="2974" y="87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a:t>
                </a:r>
                <a:endParaRPr lang="en-US" sz="2800" kern="1200">
                  <a:solidFill>
                    <a:srgbClr val="000000"/>
                  </a:solidFill>
                  <a:latin typeface="Times New Roman" pitchFamily="18" charset="0"/>
                  <a:ea typeface="+mn-ea"/>
                  <a:cs typeface="+mn-cs"/>
                </a:endParaRPr>
              </a:p>
            </p:txBody>
          </p:sp>
          <p:sp>
            <p:nvSpPr>
              <p:cNvPr id="174190" name="Rectangle 110"/>
              <p:cNvSpPr>
                <a:spLocks noChangeArrowheads="1"/>
              </p:cNvSpPr>
              <p:nvPr/>
            </p:nvSpPr>
            <p:spPr bwMode="auto">
              <a:xfrm>
                <a:off x="3008" y="949"/>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191" name="Rectangle 111"/>
              <p:cNvSpPr>
                <a:spLocks noChangeArrowheads="1"/>
              </p:cNvSpPr>
              <p:nvPr/>
            </p:nvSpPr>
            <p:spPr bwMode="auto">
              <a:xfrm>
                <a:off x="3375" y="870"/>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+9</a:t>
                </a:r>
                <a:endParaRPr lang="en-US" sz="2800" kern="1200">
                  <a:solidFill>
                    <a:srgbClr val="000000"/>
                  </a:solidFill>
                  <a:latin typeface="Times New Roman" pitchFamily="18" charset="0"/>
                  <a:ea typeface="+mn-ea"/>
                  <a:cs typeface="+mn-cs"/>
                </a:endParaRPr>
              </a:p>
            </p:txBody>
          </p:sp>
          <p:sp>
            <p:nvSpPr>
              <p:cNvPr id="174192" name="Rectangle 112"/>
              <p:cNvSpPr>
                <a:spLocks noChangeArrowheads="1"/>
              </p:cNvSpPr>
              <p:nvPr/>
            </p:nvSpPr>
            <p:spPr bwMode="auto">
              <a:xfrm>
                <a:off x="3380" y="949"/>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a:t>
                </a:r>
                <a:endParaRPr lang="en-US" sz="2800" kern="1200">
                  <a:solidFill>
                    <a:srgbClr val="000000"/>
                  </a:solidFill>
                  <a:latin typeface="Times New Roman" pitchFamily="18" charset="0"/>
                  <a:ea typeface="+mn-ea"/>
                  <a:cs typeface="+mn-cs"/>
                </a:endParaRPr>
              </a:p>
            </p:txBody>
          </p:sp>
          <p:sp>
            <p:nvSpPr>
              <p:cNvPr id="174193" name="Rectangle 113"/>
              <p:cNvSpPr>
                <a:spLocks noChangeArrowheads="1"/>
              </p:cNvSpPr>
              <p:nvPr/>
            </p:nvSpPr>
            <p:spPr bwMode="auto">
              <a:xfrm>
                <a:off x="3752" y="87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a:t>
                </a:r>
                <a:endParaRPr lang="en-US" sz="2800" kern="1200">
                  <a:solidFill>
                    <a:srgbClr val="000000"/>
                  </a:solidFill>
                  <a:latin typeface="Times New Roman" pitchFamily="18" charset="0"/>
                  <a:ea typeface="+mn-ea"/>
                  <a:cs typeface="+mn-cs"/>
                </a:endParaRPr>
              </a:p>
            </p:txBody>
          </p:sp>
          <p:sp>
            <p:nvSpPr>
              <p:cNvPr id="174194" name="Rectangle 114"/>
              <p:cNvSpPr>
                <a:spLocks noChangeArrowheads="1"/>
              </p:cNvSpPr>
              <p:nvPr/>
            </p:nvSpPr>
            <p:spPr bwMode="auto">
              <a:xfrm>
                <a:off x="3786" y="949"/>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195" name="Rectangle 115"/>
              <p:cNvSpPr>
                <a:spLocks noChangeArrowheads="1"/>
              </p:cNvSpPr>
              <p:nvPr/>
            </p:nvSpPr>
            <p:spPr bwMode="auto">
              <a:xfrm>
                <a:off x="4139" y="870"/>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+16</a:t>
                </a:r>
                <a:endParaRPr lang="en-US" sz="2800" kern="1200">
                  <a:solidFill>
                    <a:srgbClr val="000000"/>
                  </a:solidFill>
                  <a:latin typeface="Times New Roman" pitchFamily="18" charset="0"/>
                  <a:ea typeface="+mn-ea"/>
                  <a:cs typeface="+mn-cs"/>
                </a:endParaRPr>
              </a:p>
            </p:txBody>
          </p:sp>
          <p:sp>
            <p:nvSpPr>
              <p:cNvPr id="174196" name="Rectangle 116"/>
              <p:cNvSpPr>
                <a:spLocks noChangeArrowheads="1"/>
              </p:cNvSpPr>
              <p:nvPr/>
            </p:nvSpPr>
            <p:spPr bwMode="auto">
              <a:xfrm>
                <a:off x="4158" y="949"/>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+8</a:t>
                </a:r>
                <a:endParaRPr lang="en-US" sz="2800" kern="1200">
                  <a:solidFill>
                    <a:srgbClr val="000000"/>
                  </a:solidFill>
                  <a:latin typeface="Times New Roman" pitchFamily="18" charset="0"/>
                  <a:ea typeface="+mn-ea"/>
                  <a:cs typeface="+mn-cs"/>
                </a:endParaRPr>
              </a:p>
            </p:txBody>
          </p:sp>
          <p:sp>
            <p:nvSpPr>
              <p:cNvPr id="174197" name="Rectangle 117"/>
              <p:cNvSpPr>
                <a:spLocks noChangeArrowheads="1"/>
              </p:cNvSpPr>
              <p:nvPr/>
            </p:nvSpPr>
            <p:spPr bwMode="auto">
              <a:xfrm>
                <a:off x="4384" y="946"/>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98" name="Line 118"/>
              <p:cNvSpPr>
                <a:spLocks noChangeShapeType="1"/>
              </p:cNvSpPr>
              <p:nvPr/>
            </p:nvSpPr>
            <p:spPr bwMode="auto">
              <a:xfrm>
                <a:off x="2049"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199" name="Line 119"/>
              <p:cNvSpPr>
                <a:spLocks noChangeShapeType="1"/>
              </p:cNvSpPr>
              <p:nvPr/>
            </p:nvSpPr>
            <p:spPr bwMode="auto">
              <a:xfrm>
                <a:off x="2056" y="85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0" name="Line 120"/>
              <p:cNvSpPr>
                <a:spLocks noChangeShapeType="1"/>
              </p:cNvSpPr>
              <p:nvPr/>
            </p:nvSpPr>
            <p:spPr bwMode="auto">
              <a:xfrm>
                <a:off x="2438"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1" name="Line 121"/>
              <p:cNvSpPr>
                <a:spLocks noChangeShapeType="1"/>
              </p:cNvSpPr>
              <p:nvPr/>
            </p:nvSpPr>
            <p:spPr bwMode="auto">
              <a:xfrm>
                <a:off x="2445" y="85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2" name="Line 122"/>
              <p:cNvSpPr>
                <a:spLocks noChangeShapeType="1"/>
              </p:cNvSpPr>
              <p:nvPr/>
            </p:nvSpPr>
            <p:spPr bwMode="auto">
              <a:xfrm>
                <a:off x="2827"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3" name="Line 123"/>
              <p:cNvSpPr>
                <a:spLocks noChangeShapeType="1"/>
              </p:cNvSpPr>
              <p:nvPr/>
            </p:nvSpPr>
            <p:spPr bwMode="auto">
              <a:xfrm>
                <a:off x="2834" y="85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4" name="Line 124"/>
              <p:cNvSpPr>
                <a:spLocks noChangeShapeType="1"/>
              </p:cNvSpPr>
              <p:nvPr/>
            </p:nvSpPr>
            <p:spPr bwMode="auto">
              <a:xfrm>
                <a:off x="3216"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5" name="Line 125"/>
              <p:cNvSpPr>
                <a:spLocks noChangeShapeType="1"/>
              </p:cNvSpPr>
              <p:nvPr/>
            </p:nvSpPr>
            <p:spPr bwMode="auto">
              <a:xfrm>
                <a:off x="3224" y="85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6" name="Line 126"/>
              <p:cNvSpPr>
                <a:spLocks noChangeShapeType="1"/>
              </p:cNvSpPr>
              <p:nvPr/>
            </p:nvSpPr>
            <p:spPr bwMode="auto">
              <a:xfrm>
                <a:off x="3606"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7" name="Line 127"/>
              <p:cNvSpPr>
                <a:spLocks noChangeShapeType="1"/>
              </p:cNvSpPr>
              <p:nvPr/>
            </p:nvSpPr>
            <p:spPr bwMode="auto">
              <a:xfrm>
                <a:off x="3613" y="85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8" name="Line 128"/>
              <p:cNvSpPr>
                <a:spLocks noChangeShapeType="1"/>
              </p:cNvSpPr>
              <p:nvPr/>
            </p:nvSpPr>
            <p:spPr bwMode="auto">
              <a:xfrm>
                <a:off x="3995"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09" name="Line 129"/>
              <p:cNvSpPr>
                <a:spLocks noChangeShapeType="1"/>
              </p:cNvSpPr>
              <p:nvPr/>
            </p:nvSpPr>
            <p:spPr bwMode="auto">
              <a:xfrm>
                <a:off x="4002" y="85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0" name="Line 130"/>
              <p:cNvSpPr>
                <a:spLocks noChangeShapeType="1"/>
              </p:cNvSpPr>
              <p:nvPr/>
            </p:nvSpPr>
            <p:spPr bwMode="auto">
              <a:xfrm>
                <a:off x="4384" y="85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1" name="Rectangle 131"/>
              <p:cNvSpPr>
                <a:spLocks noChangeArrowheads="1"/>
              </p:cNvSpPr>
              <p:nvPr/>
            </p:nvSpPr>
            <p:spPr bwMode="auto">
              <a:xfrm>
                <a:off x="4391" y="853"/>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2" name="Rectangle 132"/>
              <p:cNvSpPr>
                <a:spLocks noChangeArrowheads="1"/>
              </p:cNvSpPr>
              <p:nvPr/>
            </p:nvSpPr>
            <p:spPr bwMode="auto">
              <a:xfrm>
                <a:off x="4960" y="853"/>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3" name="Line 133"/>
              <p:cNvSpPr>
                <a:spLocks noChangeShapeType="1"/>
              </p:cNvSpPr>
              <p:nvPr/>
            </p:nvSpPr>
            <p:spPr bwMode="auto">
              <a:xfrm>
                <a:off x="2049"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4" name="Line 134"/>
              <p:cNvSpPr>
                <a:spLocks noChangeShapeType="1"/>
              </p:cNvSpPr>
              <p:nvPr/>
            </p:nvSpPr>
            <p:spPr bwMode="auto">
              <a:xfrm>
                <a:off x="2438"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5" name="Line 135"/>
              <p:cNvSpPr>
                <a:spLocks noChangeShapeType="1"/>
              </p:cNvSpPr>
              <p:nvPr/>
            </p:nvSpPr>
            <p:spPr bwMode="auto">
              <a:xfrm>
                <a:off x="2827"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6" name="Line 136"/>
              <p:cNvSpPr>
                <a:spLocks noChangeShapeType="1"/>
              </p:cNvSpPr>
              <p:nvPr/>
            </p:nvSpPr>
            <p:spPr bwMode="auto">
              <a:xfrm>
                <a:off x="3216"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7" name="Line 137"/>
              <p:cNvSpPr>
                <a:spLocks noChangeShapeType="1"/>
              </p:cNvSpPr>
              <p:nvPr/>
            </p:nvSpPr>
            <p:spPr bwMode="auto">
              <a:xfrm>
                <a:off x="3606"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8" name="Line 138"/>
              <p:cNvSpPr>
                <a:spLocks noChangeShapeType="1"/>
              </p:cNvSpPr>
              <p:nvPr/>
            </p:nvSpPr>
            <p:spPr bwMode="auto">
              <a:xfrm>
                <a:off x="3995"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19" name="Line 139"/>
              <p:cNvSpPr>
                <a:spLocks noChangeShapeType="1"/>
              </p:cNvSpPr>
              <p:nvPr/>
            </p:nvSpPr>
            <p:spPr bwMode="auto">
              <a:xfrm>
                <a:off x="4384" y="86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20" name="Rectangle 140"/>
              <p:cNvSpPr>
                <a:spLocks noChangeArrowheads="1"/>
              </p:cNvSpPr>
              <p:nvPr/>
            </p:nvSpPr>
            <p:spPr bwMode="auto">
              <a:xfrm>
                <a:off x="4960" y="860"/>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21" name="Rectangle 141"/>
              <p:cNvSpPr>
                <a:spLocks noChangeArrowheads="1"/>
              </p:cNvSpPr>
              <p:nvPr/>
            </p:nvSpPr>
            <p:spPr bwMode="auto">
              <a:xfrm>
                <a:off x="2232" y="107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a:t>
                </a:r>
                <a:endParaRPr lang="en-US" sz="2800" kern="1200">
                  <a:solidFill>
                    <a:srgbClr val="000000"/>
                  </a:solidFill>
                  <a:latin typeface="Times New Roman" pitchFamily="18" charset="0"/>
                  <a:ea typeface="+mn-ea"/>
                  <a:cs typeface="+mn-cs"/>
                </a:endParaRPr>
              </a:p>
            </p:txBody>
          </p:sp>
          <p:sp>
            <p:nvSpPr>
              <p:cNvPr id="174222" name="Rectangle 142"/>
              <p:cNvSpPr>
                <a:spLocks noChangeArrowheads="1"/>
              </p:cNvSpPr>
              <p:nvPr/>
            </p:nvSpPr>
            <p:spPr bwMode="auto">
              <a:xfrm>
                <a:off x="2049" y="1147"/>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23" name="Rectangle 143"/>
              <p:cNvSpPr>
                <a:spLocks noChangeArrowheads="1"/>
              </p:cNvSpPr>
              <p:nvPr/>
            </p:nvSpPr>
            <p:spPr bwMode="auto">
              <a:xfrm>
                <a:off x="2607" y="1071"/>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224" name="Rectangle 144"/>
              <p:cNvSpPr>
                <a:spLocks noChangeArrowheads="1"/>
              </p:cNvSpPr>
              <p:nvPr/>
            </p:nvSpPr>
            <p:spPr bwMode="auto">
              <a:xfrm>
                <a:off x="2438" y="1147"/>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25" name="Rectangle 145"/>
              <p:cNvSpPr>
                <a:spLocks noChangeArrowheads="1"/>
              </p:cNvSpPr>
              <p:nvPr/>
            </p:nvSpPr>
            <p:spPr bwMode="auto">
              <a:xfrm>
                <a:off x="2974" y="104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+15</a:t>
                </a:r>
                <a:endParaRPr lang="en-US" sz="2800" kern="1200">
                  <a:solidFill>
                    <a:srgbClr val="000000"/>
                  </a:solidFill>
                  <a:latin typeface="Times New Roman" pitchFamily="18" charset="0"/>
                  <a:ea typeface="+mn-ea"/>
                  <a:cs typeface="+mn-cs"/>
                </a:endParaRPr>
              </a:p>
            </p:txBody>
          </p:sp>
          <p:sp>
            <p:nvSpPr>
              <p:cNvPr id="174226" name="Rectangle 146"/>
              <p:cNvSpPr>
                <a:spLocks noChangeArrowheads="1"/>
              </p:cNvSpPr>
              <p:nvPr/>
            </p:nvSpPr>
            <p:spPr bwMode="auto">
              <a:xfrm>
                <a:off x="3008" y="112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227" name="Rectangle 147"/>
              <p:cNvSpPr>
                <a:spLocks noChangeArrowheads="1"/>
              </p:cNvSpPr>
              <p:nvPr/>
            </p:nvSpPr>
            <p:spPr bwMode="auto">
              <a:xfrm>
                <a:off x="3361" y="104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228" name="Rectangle 148"/>
              <p:cNvSpPr>
                <a:spLocks noChangeArrowheads="1"/>
              </p:cNvSpPr>
              <p:nvPr/>
            </p:nvSpPr>
            <p:spPr bwMode="auto">
              <a:xfrm>
                <a:off x="3380" y="1128"/>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a:t>
                </a:r>
                <a:endParaRPr lang="en-US" sz="2800" kern="1200">
                  <a:solidFill>
                    <a:srgbClr val="000000"/>
                  </a:solidFill>
                  <a:latin typeface="Times New Roman" pitchFamily="18" charset="0"/>
                  <a:ea typeface="+mn-ea"/>
                  <a:cs typeface="+mn-cs"/>
                </a:endParaRPr>
              </a:p>
            </p:txBody>
          </p:sp>
          <p:sp>
            <p:nvSpPr>
              <p:cNvPr id="174229" name="Rectangle 149"/>
              <p:cNvSpPr>
                <a:spLocks noChangeArrowheads="1"/>
              </p:cNvSpPr>
              <p:nvPr/>
            </p:nvSpPr>
            <p:spPr bwMode="auto">
              <a:xfrm>
                <a:off x="3752" y="104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+15</a:t>
                </a:r>
                <a:endParaRPr lang="en-US" sz="2800" kern="1200">
                  <a:solidFill>
                    <a:srgbClr val="000000"/>
                  </a:solidFill>
                  <a:latin typeface="Times New Roman" pitchFamily="18" charset="0"/>
                  <a:ea typeface="+mn-ea"/>
                  <a:cs typeface="+mn-cs"/>
                </a:endParaRPr>
              </a:p>
            </p:txBody>
          </p:sp>
          <p:sp>
            <p:nvSpPr>
              <p:cNvPr id="174230" name="Rectangle 150"/>
              <p:cNvSpPr>
                <a:spLocks noChangeArrowheads="1"/>
              </p:cNvSpPr>
              <p:nvPr/>
            </p:nvSpPr>
            <p:spPr bwMode="auto">
              <a:xfrm>
                <a:off x="3786" y="112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231" name="Rectangle 151"/>
              <p:cNvSpPr>
                <a:spLocks noChangeArrowheads="1"/>
              </p:cNvSpPr>
              <p:nvPr/>
            </p:nvSpPr>
            <p:spPr bwMode="auto">
              <a:xfrm>
                <a:off x="4139" y="104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+19</a:t>
                </a:r>
                <a:endParaRPr lang="en-US" sz="2800" kern="1200">
                  <a:solidFill>
                    <a:srgbClr val="000000"/>
                  </a:solidFill>
                  <a:latin typeface="Times New Roman" pitchFamily="18" charset="0"/>
                  <a:ea typeface="+mn-ea"/>
                  <a:cs typeface="+mn-cs"/>
                </a:endParaRPr>
              </a:p>
            </p:txBody>
          </p:sp>
          <p:sp>
            <p:nvSpPr>
              <p:cNvPr id="174232" name="Rectangle 152"/>
              <p:cNvSpPr>
                <a:spLocks noChangeArrowheads="1"/>
              </p:cNvSpPr>
              <p:nvPr/>
            </p:nvSpPr>
            <p:spPr bwMode="auto">
              <a:xfrm>
                <a:off x="4143" y="112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233" name="Rectangle 153"/>
              <p:cNvSpPr>
                <a:spLocks noChangeArrowheads="1"/>
              </p:cNvSpPr>
              <p:nvPr/>
            </p:nvSpPr>
            <p:spPr bwMode="auto">
              <a:xfrm>
                <a:off x="4384" y="1126"/>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4" name="Line 154"/>
              <p:cNvSpPr>
                <a:spLocks noChangeShapeType="1"/>
              </p:cNvSpPr>
              <p:nvPr/>
            </p:nvSpPr>
            <p:spPr bwMode="auto">
              <a:xfrm>
                <a:off x="2049"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5" name="Line 155"/>
              <p:cNvSpPr>
                <a:spLocks noChangeShapeType="1"/>
              </p:cNvSpPr>
              <p:nvPr/>
            </p:nvSpPr>
            <p:spPr bwMode="auto">
              <a:xfrm>
                <a:off x="2056" y="103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6" name="Line 156"/>
              <p:cNvSpPr>
                <a:spLocks noChangeShapeType="1"/>
              </p:cNvSpPr>
              <p:nvPr/>
            </p:nvSpPr>
            <p:spPr bwMode="auto">
              <a:xfrm>
                <a:off x="2438"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7" name="Line 157"/>
              <p:cNvSpPr>
                <a:spLocks noChangeShapeType="1"/>
              </p:cNvSpPr>
              <p:nvPr/>
            </p:nvSpPr>
            <p:spPr bwMode="auto">
              <a:xfrm>
                <a:off x="2445" y="103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8" name="Line 158"/>
              <p:cNvSpPr>
                <a:spLocks noChangeShapeType="1"/>
              </p:cNvSpPr>
              <p:nvPr/>
            </p:nvSpPr>
            <p:spPr bwMode="auto">
              <a:xfrm>
                <a:off x="2827"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39" name="Line 159"/>
              <p:cNvSpPr>
                <a:spLocks noChangeShapeType="1"/>
              </p:cNvSpPr>
              <p:nvPr/>
            </p:nvSpPr>
            <p:spPr bwMode="auto">
              <a:xfrm>
                <a:off x="2834" y="103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0" name="Line 160"/>
              <p:cNvSpPr>
                <a:spLocks noChangeShapeType="1"/>
              </p:cNvSpPr>
              <p:nvPr/>
            </p:nvSpPr>
            <p:spPr bwMode="auto">
              <a:xfrm>
                <a:off x="3216"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1" name="Line 161"/>
              <p:cNvSpPr>
                <a:spLocks noChangeShapeType="1"/>
              </p:cNvSpPr>
              <p:nvPr/>
            </p:nvSpPr>
            <p:spPr bwMode="auto">
              <a:xfrm>
                <a:off x="3224" y="103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2" name="Line 162"/>
              <p:cNvSpPr>
                <a:spLocks noChangeShapeType="1"/>
              </p:cNvSpPr>
              <p:nvPr/>
            </p:nvSpPr>
            <p:spPr bwMode="auto">
              <a:xfrm>
                <a:off x="3606"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3" name="Line 163"/>
              <p:cNvSpPr>
                <a:spLocks noChangeShapeType="1"/>
              </p:cNvSpPr>
              <p:nvPr/>
            </p:nvSpPr>
            <p:spPr bwMode="auto">
              <a:xfrm>
                <a:off x="3613" y="103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4" name="Line 164"/>
              <p:cNvSpPr>
                <a:spLocks noChangeShapeType="1"/>
              </p:cNvSpPr>
              <p:nvPr/>
            </p:nvSpPr>
            <p:spPr bwMode="auto">
              <a:xfrm>
                <a:off x="3995"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5" name="Line 165"/>
              <p:cNvSpPr>
                <a:spLocks noChangeShapeType="1"/>
              </p:cNvSpPr>
              <p:nvPr/>
            </p:nvSpPr>
            <p:spPr bwMode="auto">
              <a:xfrm>
                <a:off x="4002" y="103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6" name="Line 166"/>
              <p:cNvSpPr>
                <a:spLocks noChangeShapeType="1"/>
              </p:cNvSpPr>
              <p:nvPr/>
            </p:nvSpPr>
            <p:spPr bwMode="auto">
              <a:xfrm>
                <a:off x="4384" y="103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7" name="Rectangle 167"/>
              <p:cNvSpPr>
                <a:spLocks noChangeArrowheads="1"/>
              </p:cNvSpPr>
              <p:nvPr/>
            </p:nvSpPr>
            <p:spPr bwMode="auto">
              <a:xfrm>
                <a:off x="4391" y="1032"/>
                <a:ext cx="569"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8" name="Rectangle 168"/>
              <p:cNvSpPr>
                <a:spLocks noChangeArrowheads="1"/>
              </p:cNvSpPr>
              <p:nvPr/>
            </p:nvSpPr>
            <p:spPr bwMode="auto">
              <a:xfrm>
                <a:off x="4960" y="1032"/>
                <a:ext cx="7"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49" name="Line 169"/>
              <p:cNvSpPr>
                <a:spLocks noChangeShapeType="1"/>
              </p:cNvSpPr>
              <p:nvPr/>
            </p:nvSpPr>
            <p:spPr bwMode="auto">
              <a:xfrm>
                <a:off x="2049"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0" name="Line 170"/>
              <p:cNvSpPr>
                <a:spLocks noChangeShapeType="1"/>
              </p:cNvSpPr>
              <p:nvPr/>
            </p:nvSpPr>
            <p:spPr bwMode="auto">
              <a:xfrm>
                <a:off x="2438"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1" name="Line 171"/>
              <p:cNvSpPr>
                <a:spLocks noChangeShapeType="1"/>
              </p:cNvSpPr>
              <p:nvPr/>
            </p:nvSpPr>
            <p:spPr bwMode="auto">
              <a:xfrm>
                <a:off x="2827"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2" name="Line 172"/>
              <p:cNvSpPr>
                <a:spLocks noChangeShapeType="1"/>
              </p:cNvSpPr>
              <p:nvPr/>
            </p:nvSpPr>
            <p:spPr bwMode="auto">
              <a:xfrm>
                <a:off x="3216"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3" name="Line 173"/>
              <p:cNvSpPr>
                <a:spLocks noChangeShapeType="1"/>
              </p:cNvSpPr>
              <p:nvPr/>
            </p:nvSpPr>
            <p:spPr bwMode="auto">
              <a:xfrm>
                <a:off x="3606"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4" name="Line 174"/>
              <p:cNvSpPr>
                <a:spLocks noChangeShapeType="1"/>
              </p:cNvSpPr>
              <p:nvPr/>
            </p:nvSpPr>
            <p:spPr bwMode="auto">
              <a:xfrm>
                <a:off x="3995"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5" name="Line 175"/>
              <p:cNvSpPr>
                <a:spLocks noChangeShapeType="1"/>
              </p:cNvSpPr>
              <p:nvPr/>
            </p:nvSpPr>
            <p:spPr bwMode="auto">
              <a:xfrm>
                <a:off x="4384" y="104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6" name="Rectangle 176"/>
              <p:cNvSpPr>
                <a:spLocks noChangeArrowheads="1"/>
              </p:cNvSpPr>
              <p:nvPr/>
            </p:nvSpPr>
            <p:spPr bwMode="auto">
              <a:xfrm>
                <a:off x="4960" y="1040"/>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7" name="Rectangle 177"/>
              <p:cNvSpPr>
                <a:spLocks noChangeArrowheads="1"/>
              </p:cNvSpPr>
              <p:nvPr/>
            </p:nvSpPr>
            <p:spPr bwMode="auto">
              <a:xfrm>
                <a:off x="2218" y="1251"/>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a:t>
                </a:r>
                <a:endParaRPr lang="en-US" sz="2800" kern="1200">
                  <a:solidFill>
                    <a:srgbClr val="000000"/>
                  </a:solidFill>
                  <a:latin typeface="Times New Roman" pitchFamily="18" charset="0"/>
                  <a:ea typeface="+mn-ea"/>
                  <a:cs typeface="+mn-cs"/>
                </a:endParaRPr>
              </a:p>
            </p:txBody>
          </p:sp>
          <p:sp>
            <p:nvSpPr>
              <p:cNvPr id="174258" name="Rectangle 178"/>
              <p:cNvSpPr>
                <a:spLocks noChangeArrowheads="1"/>
              </p:cNvSpPr>
              <p:nvPr/>
            </p:nvSpPr>
            <p:spPr bwMode="auto">
              <a:xfrm>
                <a:off x="2049" y="1327"/>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59" name="Rectangle 179"/>
              <p:cNvSpPr>
                <a:spLocks noChangeArrowheads="1"/>
              </p:cNvSpPr>
              <p:nvPr/>
            </p:nvSpPr>
            <p:spPr bwMode="auto">
              <a:xfrm>
                <a:off x="2607" y="1251"/>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a:t>
                </a:r>
                <a:endParaRPr lang="en-US" sz="2800" kern="1200">
                  <a:solidFill>
                    <a:srgbClr val="000000"/>
                  </a:solidFill>
                  <a:latin typeface="Times New Roman" pitchFamily="18" charset="0"/>
                  <a:ea typeface="+mn-ea"/>
                  <a:cs typeface="+mn-cs"/>
                </a:endParaRPr>
              </a:p>
            </p:txBody>
          </p:sp>
          <p:sp>
            <p:nvSpPr>
              <p:cNvPr id="174260" name="Rectangle 180"/>
              <p:cNvSpPr>
                <a:spLocks noChangeArrowheads="1"/>
              </p:cNvSpPr>
              <p:nvPr/>
            </p:nvSpPr>
            <p:spPr bwMode="auto">
              <a:xfrm>
                <a:off x="2438" y="1327"/>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61" name="Rectangle 181"/>
              <p:cNvSpPr>
                <a:spLocks noChangeArrowheads="1"/>
              </p:cNvSpPr>
              <p:nvPr/>
            </p:nvSpPr>
            <p:spPr bwMode="auto">
              <a:xfrm>
                <a:off x="2974" y="122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a:t>
                </a:r>
                <a:endParaRPr lang="en-US" sz="2800" kern="1200">
                  <a:solidFill>
                    <a:srgbClr val="000000"/>
                  </a:solidFill>
                  <a:latin typeface="Times New Roman" pitchFamily="18" charset="0"/>
                  <a:ea typeface="+mn-ea"/>
                  <a:cs typeface="+mn-cs"/>
                </a:endParaRPr>
              </a:p>
            </p:txBody>
          </p:sp>
          <p:sp>
            <p:nvSpPr>
              <p:cNvPr id="174262" name="Rectangle 182"/>
              <p:cNvSpPr>
                <a:spLocks noChangeArrowheads="1"/>
              </p:cNvSpPr>
              <p:nvPr/>
            </p:nvSpPr>
            <p:spPr bwMode="auto">
              <a:xfrm>
                <a:off x="3008" y="130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263" name="Rectangle 183"/>
              <p:cNvSpPr>
                <a:spLocks noChangeArrowheads="1"/>
              </p:cNvSpPr>
              <p:nvPr/>
            </p:nvSpPr>
            <p:spPr bwMode="auto">
              <a:xfrm>
                <a:off x="3361" y="122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a:t>
                </a:r>
                <a:endParaRPr lang="en-US" sz="2800" kern="1200">
                  <a:solidFill>
                    <a:srgbClr val="000000"/>
                  </a:solidFill>
                  <a:latin typeface="Times New Roman" pitchFamily="18" charset="0"/>
                  <a:ea typeface="+mn-ea"/>
                  <a:cs typeface="+mn-cs"/>
                </a:endParaRPr>
              </a:p>
            </p:txBody>
          </p:sp>
          <p:sp>
            <p:nvSpPr>
              <p:cNvPr id="174264" name="Rectangle 184"/>
              <p:cNvSpPr>
                <a:spLocks noChangeArrowheads="1"/>
              </p:cNvSpPr>
              <p:nvPr/>
            </p:nvSpPr>
            <p:spPr bwMode="auto">
              <a:xfrm>
                <a:off x="3380" y="1308"/>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a:t>
                </a:r>
                <a:endParaRPr lang="en-US" sz="2800" kern="1200">
                  <a:solidFill>
                    <a:srgbClr val="000000"/>
                  </a:solidFill>
                  <a:latin typeface="Times New Roman" pitchFamily="18" charset="0"/>
                  <a:ea typeface="+mn-ea"/>
                  <a:cs typeface="+mn-cs"/>
                </a:endParaRPr>
              </a:p>
            </p:txBody>
          </p:sp>
          <p:sp>
            <p:nvSpPr>
              <p:cNvPr id="174265" name="Rectangle 185"/>
              <p:cNvSpPr>
                <a:spLocks noChangeArrowheads="1"/>
              </p:cNvSpPr>
              <p:nvPr/>
            </p:nvSpPr>
            <p:spPr bwMode="auto">
              <a:xfrm>
                <a:off x="3752" y="122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a:t>
                </a:r>
                <a:endParaRPr lang="en-US" sz="2800" kern="1200">
                  <a:solidFill>
                    <a:srgbClr val="000000"/>
                  </a:solidFill>
                  <a:latin typeface="Times New Roman" pitchFamily="18" charset="0"/>
                  <a:ea typeface="+mn-ea"/>
                  <a:cs typeface="+mn-cs"/>
                </a:endParaRPr>
              </a:p>
            </p:txBody>
          </p:sp>
          <p:sp>
            <p:nvSpPr>
              <p:cNvPr id="174266" name="Rectangle 186"/>
              <p:cNvSpPr>
                <a:spLocks noChangeArrowheads="1"/>
              </p:cNvSpPr>
              <p:nvPr/>
            </p:nvSpPr>
            <p:spPr bwMode="auto">
              <a:xfrm>
                <a:off x="3786" y="130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267" name="Rectangle 187"/>
              <p:cNvSpPr>
                <a:spLocks noChangeArrowheads="1"/>
              </p:cNvSpPr>
              <p:nvPr/>
            </p:nvSpPr>
            <p:spPr bwMode="auto">
              <a:xfrm>
                <a:off x="4139" y="122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+23</a:t>
                </a:r>
                <a:endParaRPr lang="en-US" sz="2800" kern="1200">
                  <a:solidFill>
                    <a:srgbClr val="000000"/>
                  </a:solidFill>
                  <a:latin typeface="Times New Roman" pitchFamily="18" charset="0"/>
                  <a:ea typeface="+mn-ea"/>
                  <a:cs typeface="+mn-cs"/>
                </a:endParaRPr>
              </a:p>
            </p:txBody>
          </p:sp>
          <p:sp>
            <p:nvSpPr>
              <p:cNvPr id="174268" name="Rectangle 188"/>
              <p:cNvSpPr>
                <a:spLocks noChangeArrowheads="1"/>
              </p:cNvSpPr>
              <p:nvPr/>
            </p:nvSpPr>
            <p:spPr bwMode="auto">
              <a:xfrm>
                <a:off x="4143" y="130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a:t>
                </a:r>
                <a:endParaRPr lang="en-US" sz="2800" kern="1200">
                  <a:solidFill>
                    <a:srgbClr val="000000"/>
                  </a:solidFill>
                  <a:latin typeface="Times New Roman" pitchFamily="18" charset="0"/>
                  <a:ea typeface="+mn-ea"/>
                  <a:cs typeface="+mn-cs"/>
                </a:endParaRPr>
              </a:p>
            </p:txBody>
          </p:sp>
          <p:sp>
            <p:nvSpPr>
              <p:cNvPr id="174269" name="Rectangle 189"/>
              <p:cNvSpPr>
                <a:spLocks noChangeArrowheads="1"/>
              </p:cNvSpPr>
              <p:nvPr/>
            </p:nvSpPr>
            <p:spPr bwMode="auto">
              <a:xfrm>
                <a:off x="4384" y="1305"/>
                <a:ext cx="576" cy="8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0" name="Line 190"/>
              <p:cNvSpPr>
                <a:spLocks noChangeShapeType="1"/>
              </p:cNvSpPr>
              <p:nvPr/>
            </p:nvSpPr>
            <p:spPr bwMode="auto">
              <a:xfrm>
                <a:off x="2049"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1" name="Line 191"/>
              <p:cNvSpPr>
                <a:spLocks noChangeShapeType="1"/>
              </p:cNvSpPr>
              <p:nvPr/>
            </p:nvSpPr>
            <p:spPr bwMode="auto">
              <a:xfrm>
                <a:off x="2056" y="121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2" name="Line 192"/>
              <p:cNvSpPr>
                <a:spLocks noChangeShapeType="1"/>
              </p:cNvSpPr>
              <p:nvPr/>
            </p:nvSpPr>
            <p:spPr bwMode="auto">
              <a:xfrm>
                <a:off x="2438"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3" name="Line 193"/>
              <p:cNvSpPr>
                <a:spLocks noChangeShapeType="1"/>
              </p:cNvSpPr>
              <p:nvPr/>
            </p:nvSpPr>
            <p:spPr bwMode="auto">
              <a:xfrm>
                <a:off x="2445" y="121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4" name="Line 194"/>
              <p:cNvSpPr>
                <a:spLocks noChangeShapeType="1"/>
              </p:cNvSpPr>
              <p:nvPr/>
            </p:nvSpPr>
            <p:spPr bwMode="auto">
              <a:xfrm>
                <a:off x="2827"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5" name="Line 195"/>
              <p:cNvSpPr>
                <a:spLocks noChangeShapeType="1"/>
              </p:cNvSpPr>
              <p:nvPr/>
            </p:nvSpPr>
            <p:spPr bwMode="auto">
              <a:xfrm>
                <a:off x="2834" y="121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6" name="Line 196"/>
              <p:cNvSpPr>
                <a:spLocks noChangeShapeType="1"/>
              </p:cNvSpPr>
              <p:nvPr/>
            </p:nvSpPr>
            <p:spPr bwMode="auto">
              <a:xfrm>
                <a:off x="3216"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7" name="Line 197"/>
              <p:cNvSpPr>
                <a:spLocks noChangeShapeType="1"/>
              </p:cNvSpPr>
              <p:nvPr/>
            </p:nvSpPr>
            <p:spPr bwMode="auto">
              <a:xfrm>
                <a:off x="3224" y="121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8" name="Line 198"/>
              <p:cNvSpPr>
                <a:spLocks noChangeShapeType="1"/>
              </p:cNvSpPr>
              <p:nvPr/>
            </p:nvSpPr>
            <p:spPr bwMode="auto">
              <a:xfrm>
                <a:off x="3606"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79" name="Line 199"/>
              <p:cNvSpPr>
                <a:spLocks noChangeShapeType="1"/>
              </p:cNvSpPr>
              <p:nvPr/>
            </p:nvSpPr>
            <p:spPr bwMode="auto">
              <a:xfrm>
                <a:off x="3613" y="121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0" name="Line 200"/>
              <p:cNvSpPr>
                <a:spLocks noChangeShapeType="1"/>
              </p:cNvSpPr>
              <p:nvPr/>
            </p:nvSpPr>
            <p:spPr bwMode="auto">
              <a:xfrm>
                <a:off x="3995"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1" name="Line 201"/>
              <p:cNvSpPr>
                <a:spLocks noChangeShapeType="1"/>
              </p:cNvSpPr>
              <p:nvPr/>
            </p:nvSpPr>
            <p:spPr bwMode="auto">
              <a:xfrm>
                <a:off x="4002" y="121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2" name="Line 202"/>
              <p:cNvSpPr>
                <a:spLocks noChangeShapeType="1"/>
              </p:cNvSpPr>
              <p:nvPr/>
            </p:nvSpPr>
            <p:spPr bwMode="auto">
              <a:xfrm>
                <a:off x="4384" y="121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3" name="Rectangle 203"/>
              <p:cNvSpPr>
                <a:spLocks noChangeArrowheads="1"/>
              </p:cNvSpPr>
              <p:nvPr/>
            </p:nvSpPr>
            <p:spPr bwMode="auto">
              <a:xfrm>
                <a:off x="4391" y="1212"/>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4" name="Rectangle 204"/>
              <p:cNvSpPr>
                <a:spLocks noChangeArrowheads="1"/>
              </p:cNvSpPr>
              <p:nvPr/>
            </p:nvSpPr>
            <p:spPr bwMode="auto">
              <a:xfrm>
                <a:off x="4960" y="1212"/>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5" name="Line 205"/>
              <p:cNvSpPr>
                <a:spLocks noChangeShapeType="1"/>
              </p:cNvSpPr>
              <p:nvPr/>
            </p:nvSpPr>
            <p:spPr bwMode="auto">
              <a:xfrm>
                <a:off x="2049"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6" name="Line 206"/>
              <p:cNvSpPr>
                <a:spLocks noChangeShapeType="1"/>
              </p:cNvSpPr>
              <p:nvPr/>
            </p:nvSpPr>
            <p:spPr bwMode="auto">
              <a:xfrm>
                <a:off x="2438"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7" name="Line 207"/>
              <p:cNvSpPr>
                <a:spLocks noChangeShapeType="1"/>
              </p:cNvSpPr>
              <p:nvPr/>
            </p:nvSpPr>
            <p:spPr bwMode="auto">
              <a:xfrm>
                <a:off x="2827"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8" name="Line 208"/>
              <p:cNvSpPr>
                <a:spLocks noChangeShapeType="1"/>
              </p:cNvSpPr>
              <p:nvPr/>
            </p:nvSpPr>
            <p:spPr bwMode="auto">
              <a:xfrm>
                <a:off x="3216"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89" name="Line 209"/>
              <p:cNvSpPr>
                <a:spLocks noChangeShapeType="1"/>
              </p:cNvSpPr>
              <p:nvPr/>
            </p:nvSpPr>
            <p:spPr bwMode="auto">
              <a:xfrm>
                <a:off x="3606"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90" name="Line 210"/>
              <p:cNvSpPr>
                <a:spLocks noChangeShapeType="1"/>
              </p:cNvSpPr>
              <p:nvPr/>
            </p:nvSpPr>
            <p:spPr bwMode="auto">
              <a:xfrm>
                <a:off x="3995"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91" name="Line 211"/>
              <p:cNvSpPr>
                <a:spLocks noChangeShapeType="1"/>
              </p:cNvSpPr>
              <p:nvPr/>
            </p:nvSpPr>
            <p:spPr bwMode="auto">
              <a:xfrm>
                <a:off x="4384" y="121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4" name="Group 212"/>
            <p:cNvGrpSpPr>
              <a:grpSpLocks/>
            </p:cNvGrpSpPr>
            <p:nvPr/>
          </p:nvGrpSpPr>
          <p:grpSpPr bwMode="auto">
            <a:xfrm>
              <a:off x="3168" y="1183"/>
              <a:ext cx="2918" cy="1339"/>
              <a:chOff x="2049" y="1219"/>
              <a:chExt cx="2918" cy="1339"/>
            </a:xfrm>
          </p:grpSpPr>
          <p:sp>
            <p:nvSpPr>
              <p:cNvPr id="174293" name="Rectangle 213"/>
              <p:cNvSpPr>
                <a:spLocks noChangeArrowheads="1"/>
              </p:cNvSpPr>
              <p:nvPr/>
            </p:nvSpPr>
            <p:spPr bwMode="auto">
              <a:xfrm>
                <a:off x="4960" y="1219"/>
                <a:ext cx="7" cy="17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94" name="Rectangle 214"/>
              <p:cNvSpPr>
                <a:spLocks noChangeArrowheads="1"/>
              </p:cNvSpPr>
              <p:nvPr/>
            </p:nvSpPr>
            <p:spPr bwMode="auto">
              <a:xfrm>
                <a:off x="2218" y="1430"/>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a:t>
                </a:r>
                <a:endParaRPr lang="en-US" sz="2800" kern="1200">
                  <a:solidFill>
                    <a:srgbClr val="000000"/>
                  </a:solidFill>
                  <a:latin typeface="Times New Roman" pitchFamily="18" charset="0"/>
                  <a:ea typeface="+mn-ea"/>
                  <a:cs typeface="+mn-cs"/>
                </a:endParaRPr>
              </a:p>
            </p:txBody>
          </p:sp>
          <p:sp>
            <p:nvSpPr>
              <p:cNvPr id="174295" name="Rectangle 215"/>
              <p:cNvSpPr>
                <a:spLocks noChangeArrowheads="1"/>
              </p:cNvSpPr>
              <p:nvPr/>
            </p:nvSpPr>
            <p:spPr bwMode="auto">
              <a:xfrm>
                <a:off x="2049" y="150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96" name="Rectangle 216"/>
              <p:cNvSpPr>
                <a:spLocks noChangeArrowheads="1"/>
              </p:cNvSpPr>
              <p:nvPr/>
            </p:nvSpPr>
            <p:spPr bwMode="auto">
              <a:xfrm>
                <a:off x="2607" y="1430"/>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30</a:t>
                </a:r>
                <a:endParaRPr lang="en-US" sz="2800" kern="1200">
                  <a:solidFill>
                    <a:srgbClr val="000000"/>
                  </a:solidFill>
                  <a:latin typeface="Times New Roman" pitchFamily="18" charset="0"/>
                  <a:ea typeface="+mn-ea"/>
                  <a:cs typeface="+mn-cs"/>
                </a:endParaRPr>
              </a:p>
            </p:txBody>
          </p:sp>
          <p:sp>
            <p:nvSpPr>
              <p:cNvPr id="174297" name="Rectangle 217"/>
              <p:cNvSpPr>
                <a:spLocks noChangeArrowheads="1"/>
              </p:cNvSpPr>
              <p:nvPr/>
            </p:nvSpPr>
            <p:spPr bwMode="auto">
              <a:xfrm>
                <a:off x="2438" y="150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298" name="Rectangle 218"/>
              <p:cNvSpPr>
                <a:spLocks noChangeArrowheads="1"/>
              </p:cNvSpPr>
              <p:nvPr/>
            </p:nvSpPr>
            <p:spPr bwMode="auto">
              <a:xfrm>
                <a:off x="2974" y="140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+21</a:t>
                </a:r>
                <a:endParaRPr lang="en-US" sz="2800" kern="1200">
                  <a:solidFill>
                    <a:srgbClr val="000000"/>
                  </a:solidFill>
                  <a:latin typeface="Times New Roman" pitchFamily="18" charset="0"/>
                  <a:ea typeface="+mn-ea"/>
                  <a:cs typeface="+mn-cs"/>
                </a:endParaRPr>
              </a:p>
            </p:txBody>
          </p:sp>
          <p:sp>
            <p:nvSpPr>
              <p:cNvPr id="174299" name="Rectangle 219"/>
              <p:cNvSpPr>
                <a:spLocks noChangeArrowheads="1"/>
              </p:cNvSpPr>
              <p:nvPr/>
            </p:nvSpPr>
            <p:spPr bwMode="auto">
              <a:xfrm>
                <a:off x="3008" y="148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300" name="Rectangle 220"/>
              <p:cNvSpPr>
                <a:spLocks noChangeArrowheads="1"/>
              </p:cNvSpPr>
              <p:nvPr/>
            </p:nvSpPr>
            <p:spPr bwMode="auto">
              <a:xfrm>
                <a:off x="3361" y="140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+15</a:t>
                </a:r>
                <a:endParaRPr lang="en-US" sz="2800" kern="1200">
                  <a:solidFill>
                    <a:srgbClr val="000000"/>
                  </a:solidFill>
                  <a:latin typeface="Times New Roman" pitchFamily="18" charset="0"/>
                  <a:ea typeface="+mn-ea"/>
                  <a:cs typeface="+mn-cs"/>
                </a:endParaRPr>
              </a:p>
            </p:txBody>
          </p:sp>
          <p:sp>
            <p:nvSpPr>
              <p:cNvPr id="174301" name="Rectangle 221"/>
              <p:cNvSpPr>
                <a:spLocks noChangeArrowheads="1"/>
              </p:cNvSpPr>
              <p:nvPr/>
            </p:nvSpPr>
            <p:spPr bwMode="auto">
              <a:xfrm>
                <a:off x="3380" y="1488"/>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a:t>
                </a:r>
                <a:endParaRPr lang="en-US" sz="2800" kern="1200">
                  <a:solidFill>
                    <a:srgbClr val="000000"/>
                  </a:solidFill>
                  <a:latin typeface="Times New Roman" pitchFamily="18" charset="0"/>
                  <a:ea typeface="+mn-ea"/>
                  <a:cs typeface="+mn-cs"/>
                </a:endParaRPr>
              </a:p>
            </p:txBody>
          </p:sp>
          <p:sp>
            <p:nvSpPr>
              <p:cNvPr id="174302" name="Rectangle 222"/>
              <p:cNvSpPr>
                <a:spLocks noChangeArrowheads="1"/>
              </p:cNvSpPr>
              <p:nvPr/>
            </p:nvSpPr>
            <p:spPr bwMode="auto">
              <a:xfrm>
                <a:off x="3752" y="140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+21</a:t>
                </a:r>
                <a:endParaRPr lang="en-US" sz="2800" kern="1200">
                  <a:solidFill>
                    <a:srgbClr val="000000"/>
                  </a:solidFill>
                  <a:latin typeface="Times New Roman" pitchFamily="18" charset="0"/>
                  <a:ea typeface="+mn-ea"/>
                  <a:cs typeface="+mn-cs"/>
                </a:endParaRPr>
              </a:p>
            </p:txBody>
          </p:sp>
          <p:sp>
            <p:nvSpPr>
              <p:cNvPr id="174303" name="Rectangle 223"/>
              <p:cNvSpPr>
                <a:spLocks noChangeArrowheads="1"/>
              </p:cNvSpPr>
              <p:nvPr/>
            </p:nvSpPr>
            <p:spPr bwMode="auto">
              <a:xfrm>
                <a:off x="3786" y="148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304" name="Rectangle 224"/>
              <p:cNvSpPr>
                <a:spLocks noChangeArrowheads="1"/>
              </p:cNvSpPr>
              <p:nvPr/>
            </p:nvSpPr>
            <p:spPr bwMode="auto">
              <a:xfrm>
                <a:off x="4139" y="140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+23</a:t>
                </a:r>
                <a:endParaRPr lang="en-US" sz="2800" kern="1200">
                  <a:solidFill>
                    <a:srgbClr val="000000"/>
                  </a:solidFill>
                  <a:latin typeface="Times New Roman" pitchFamily="18" charset="0"/>
                  <a:ea typeface="+mn-ea"/>
                  <a:cs typeface="+mn-cs"/>
                </a:endParaRPr>
              </a:p>
            </p:txBody>
          </p:sp>
          <p:sp>
            <p:nvSpPr>
              <p:cNvPr id="174305" name="Rectangle 225"/>
              <p:cNvSpPr>
                <a:spLocks noChangeArrowheads="1"/>
              </p:cNvSpPr>
              <p:nvPr/>
            </p:nvSpPr>
            <p:spPr bwMode="auto">
              <a:xfrm>
                <a:off x="4143" y="148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+15</a:t>
                </a:r>
                <a:endParaRPr lang="en-US" sz="2800" kern="1200">
                  <a:solidFill>
                    <a:srgbClr val="000000"/>
                  </a:solidFill>
                  <a:latin typeface="Times New Roman" pitchFamily="18" charset="0"/>
                  <a:ea typeface="+mn-ea"/>
                  <a:cs typeface="+mn-cs"/>
                </a:endParaRPr>
              </a:p>
            </p:txBody>
          </p:sp>
          <p:sp>
            <p:nvSpPr>
              <p:cNvPr id="174306" name="Rectangle 226"/>
              <p:cNvSpPr>
                <a:spLocks noChangeArrowheads="1"/>
              </p:cNvSpPr>
              <p:nvPr/>
            </p:nvSpPr>
            <p:spPr bwMode="auto">
              <a:xfrm>
                <a:off x="4384" y="1485"/>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07" name="Line 227"/>
              <p:cNvSpPr>
                <a:spLocks noChangeShapeType="1"/>
              </p:cNvSpPr>
              <p:nvPr/>
            </p:nvSpPr>
            <p:spPr bwMode="auto">
              <a:xfrm>
                <a:off x="2049"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08" name="Line 228"/>
              <p:cNvSpPr>
                <a:spLocks noChangeShapeType="1"/>
              </p:cNvSpPr>
              <p:nvPr/>
            </p:nvSpPr>
            <p:spPr bwMode="auto">
              <a:xfrm>
                <a:off x="2056" y="139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09" name="Line 229"/>
              <p:cNvSpPr>
                <a:spLocks noChangeShapeType="1"/>
              </p:cNvSpPr>
              <p:nvPr/>
            </p:nvSpPr>
            <p:spPr bwMode="auto">
              <a:xfrm>
                <a:off x="2438"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0" name="Line 230"/>
              <p:cNvSpPr>
                <a:spLocks noChangeShapeType="1"/>
              </p:cNvSpPr>
              <p:nvPr/>
            </p:nvSpPr>
            <p:spPr bwMode="auto">
              <a:xfrm>
                <a:off x="2445" y="139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1" name="Line 231"/>
              <p:cNvSpPr>
                <a:spLocks noChangeShapeType="1"/>
              </p:cNvSpPr>
              <p:nvPr/>
            </p:nvSpPr>
            <p:spPr bwMode="auto">
              <a:xfrm>
                <a:off x="2827"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2" name="Line 232"/>
              <p:cNvSpPr>
                <a:spLocks noChangeShapeType="1"/>
              </p:cNvSpPr>
              <p:nvPr/>
            </p:nvSpPr>
            <p:spPr bwMode="auto">
              <a:xfrm>
                <a:off x="2834" y="139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3" name="Line 233"/>
              <p:cNvSpPr>
                <a:spLocks noChangeShapeType="1"/>
              </p:cNvSpPr>
              <p:nvPr/>
            </p:nvSpPr>
            <p:spPr bwMode="auto">
              <a:xfrm>
                <a:off x="3216"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4" name="Line 234"/>
              <p:cNvSpPr>
                <a:spLocks noChangeShapeType="1"/>
              </p:cNvSpPr>
              <p:nvPr/>
            </p:nvSpPr>
            <p:spPr bwMode="auto">
              <a:xfrm>
                <a:off x="3224" y="139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5" name="Line 235"/>
              <p:cNvSpPr>
                <a:spLocks noChangeShapeType="1"/>
              </p:cNvSpPr>
              <p:nvPr/>
            </p:nvSpPr>
            <p:spPr bwMode="auto">
              <a:xfrm>
                <a:off x="3606"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6" name="Line 236"/>
              <p:cNvSpPr>
                <a:spLocks noChangeShapeType="1"/>
              </p:cNvSpPr>
              <p:nvPr/>
            </p:nvSpPr>
            <p:spPr bwMode="auto">
              <a:xfrm>
                <a:off x="3613" y="139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7" name="Line 237"/>
              <p:cNvSpPr>
                <a:spLocks noChangeShapeType="1"/>
              </p:cNvSpPr>
              <p:nvPr/>
            </p:nvSpPr>
            <p:spPr bwMode="auto">
              <a:xfrm>
                <a:off x="3995"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8" name="Line 238"/>
              <p:cNvSpPr>
                <a:spLocks noChangeShapeType="1"/>
              </p:cNvSpPr>
              <p:nvPr/>
            </p:nvSpPr>
            <p:spPr bwMode="auto">
              <a:xfrm>
                <a:off x="4002" y="139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19" name="Line 239"/>
              <p:cNvSpPr>
                <a:spLocks noChangeShapeType="1"/>
              </p:cNvSpPr>
              <p:nvPr/>
            </p:nvSpPr>
            <p:spPr bwMode="auto">
              <a:xfrm>
                <a:off x="4384" y="139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0" name="Rectangle 240"/>
              <p:cNvSpPr>
                <a:spLocks noChangeArrowheads="1"/>
              </p:cNvSpPr>
              <p:nvPr/>
            </p:nvSpPr>
            <p:spPr bwMode="auto">
              <a:xfrm>
                <a:off x="4391" y="1392"/>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1" name="Rectangle 241"/>
              <p:cNvSpPr>
                <a:spLocks noChangeArrowheads="1"/>
              </p:cNvSpPr>
              <p:nvPr/>
            </p:nvSpPr>
            <p:spPr bwMode="auto">
              <a:xfrm>
                <a:off x="4960" y="1392"/>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2" name="Line 242"/>
              <p:cNvSpPr>
                <a:spLocks noChangeShapeType="1"/>
              </p:cNvSpPr>
              <p:nvPr/>
            </p:nvSpPr>
            <p:spPr bwMode="auto">
              <a:xfrm>
                <a:off x="2049"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3" name="Line 243"/>
              <p:cNvSpPr>
                <a:spLocks noChangeShapeType="1"/>
              </p:cNvSpPr>
              <p:nvPr/>
            </p:nvSpPr>
            <p:spPr bwMode="auto">
              <a:xfrm>
                <a:off x="2438"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4" name="Line 244"/>
              <p:cNvSpPr>
                <a:spLocks noChangeShapeType="1"/>
              </p:cNvSpPr>
              <p:nvPr/>
            </p:nvSpPr>
            <p:spPr bwMode="auto">
              <a:xfrm>
                <a:off x="2827"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5" name="Line 245"/>
              <p:cNvSpPr>
                <a:spLocks noChangeShapeType="1"/>
              </p:cNvSpPr>
              <p:nvPr/>
            </p:nvSpPr>
            <p:spPr bwMode="auto">
              <a:xfrm>
                <a:off x="3216"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6" name="Line 246"/>
              <p:cNvSpPr>
                <a:spLocks noChangeShapeType="1"/>
              </p:cNvSpPr>
              <p:nvPr/>
            </p:nvSpPr>
            <p:spPr bwMode="auto">
              <a:xfrm>
                <a:off x="3606"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7" name="Line 247"/>
              <p:cNvSpPr>
                <a:spLocks noChangeShapeType="1"/>
              </p:cNvSpPr>
              <p:nvPr/>
            </p:nvSpPr>
            <p:spPr bwMode="auto">
              <a:xfrm>
                <a:off x="3995"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8" name="Line 248"/>
              <p:cNvSpPr>
                <a:spLocks noChangeShapeType="1"/>
              </p:cNvSpPr>
              <p:nvPr/>
            </p:nvSpPr>
            <p:spPr bwMode="auto">
              <a:xfrm>
                <a:off x="4384" y="139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29" name="Rectangle 249"/>
              <p:cNvSpPr>
                <a:spLocks noChangeArrowheads="1"/>
              </p:cNvSpPr>
              <p:nvPr/>
            </p:nvSpPr>
            <p:spPr bwMode="auto">
              <a:xfrm>
                <a:off x="4960" y="1399"/>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30" name="Rectangle 250"/>
              <p:cNvSpPr>
                <a:spLocks noChangeArrowheads="1"/>
              </p:cNvSpPr>
              <p:nvPr/>
            </p:nvSpPr>
            <p:spPr bwMode="auto">
              <a:xfrm>
                <a:off x="2218" y="1610"/>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30</a:t>
                </a:r>
                <a:endParaRPr lang="en-US" sz="2800" kern="1200">
                  <a:solidFill>
                    <a:srgbClr val="000000"/>
                  </a:solidFill>
                  <a:latin typeface="Times New Roman" pitchFamily="18" charset="0"/>
                  <a:ea typeface="+mn-ea"/>
                  <a:cs typeface="+mn-cs"/>
                </a:endParaRPr>
              </a:p>
            </p:txBody>
          </p:sp>
          <p:sp>
            <p:nvSpPr>
              <p:cNvPr id="174331" name="Rectangle 251"/>
              <p:cNvSpPr>
                <a:spLocks noChangeArrowheads="1"/>
              </p:cNvSpPr>
              <p:nvPr/>
            </p:nvSpPr>
            <p:spPr bwMode="auto">
              <a:xfrm>
                <a:off x="2049" y="168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32" name="Rectangle 252"/>
              <p:cNvSpPr>
                <a:spLocks noChangeArrowheads="1"/>
              </p:cNvSpPr>
              <p:nvPr/>
            </p:nvSpPr>
            <p:spPr bwMode="auto">
              <a:xfrm>
                <a:off x="2607" y="1610"/>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333" name="Rectangle 253"/>
              <p:cNvSpPr>
                <a:spLocks noChangeArrowheads="1"/>
              </p:cNvSpPr>
              <p:nvPr/>
            </p:nvSpPr>
            <p:spPr bwMode="auto">
              <a:xfrm>
                <a:off x="2438" y="168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34" name="Rectangle 254"/>
              <p:cNvSpPr>
                <a:spLocks noChangeArrowheads="1"/>
              </p:cNvSpPr>
              <p:nvPr/>
            </p:nvSpPr>
            <p:spPr bwMode="auto">
              <a:xfrm>
                <a:off x="2974" y="1667"/>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+25</a:t>
                </a:r>
                <a:endParaRPr lang="en-US" sz="2800" kern="1200">
                  <a:solidFill>
                    <a:srgbClr val="000000"/>
                  </a:solidFill>
                  <a:latin typeface="Times New Roman" pitchFamily="18" charset="0"/>
                  <a:ea typeface="+mn-ea"/>
                  <a:cs typeface="+mn-cs"/>
                </a:endParaRPr>
              </a:p>
            </p:txBody>
          </p:sp>
          <p:sp>
            <p:nvSpPr>
              <p:cNvPr id="174335" name="Rectangle 255"/>
              <p:cNvSpPr>
                <a:spLocks noChangeArrowheads="1"/>
              </p:cNvSpPr>
              <p:nvPr/>
            </p:nvSpPr>
            <p:spPr bwMode="auto">
              <a:xfrm>
                <a:off x="3361" y="1667"/>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a:t>
                </a:r>
                <a:endParaRPr lang="en-US" sz="2800" kern="1200">
                  <a:solidFill>
                    <a:srgbClr val="000000"/>
                  </a:solidFill>
                  <a:latin typeface="Times New Roman" pitchFamily="18" charset="0"/>
                  <a:ea typeface="+mn-ea"/>
                  <a:cs typeface="+mn-cs"/>
                </a:endParaRPr>
              </a:p>
            </p:txBody>
          </p:sp>
          <p:sp>
            <p:nvSpPr>
              <p:cNvPr id="174336" name="Rectangle 256"/>
              <p:cNvSpPr>
                <a:spLocks noChangeArrowheads="1"/>
              </p:cNvSpPr>
              <p:nvPr/>
            </p:nvSpPr>
            <p:spPr bwMode="auto">
              <a:xfrm>
                <a:off x="3776" y="1667"/>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25</a:t>
                </a:r>
                <a:endParaRPr lang="en-US" sz="2800" kern="1200">
                  <a:solidFill>
                    <a:srgbClr val="000000"/>
                  </a:solidFill>
                  <a:latin typeface="Times New Roman" pitchFamily="18" charset="0"/>
                  <a:ea typeface="+mn-ea"/>
                  <a:cs typeface="+mn-cs"/>
                </a:endParaRPr>
              </a:p>
            </p:txBody>
          </p:sp>
          <p:sp>
            <p:nvSpPr>
              <p:cNvPr id="174337" name="Rectangle 257"/>
              <p:cNvSpPr>
                <a:spLocks noChangeArrowheads="1"/>
              </p:cNvSpPr>
              <p:nvPr/>
            </p:nvSpPr>
            <p:spPr bwMode="auto">
              <a:xfrm>
                <a:off x="4144" y="1667"/>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+33</a:t>
                </a:r>
                <a:endParaRPr lang="en-US" sz="2800" kern="1200">
                  <a:solidFill>
                    <a:srgbClr val="000000"/>
                  </a:solidFill>
                  <a:latin typeface="Times New Roman" pitchFamily="18" charset="0"/>
                  <a:ea typeface="+mn-ea"/>
                  <a:cs typeface="+mn-cs"/>
                </a:endParaRPr>
              </a:p>
            </p:txBody>
          </p:sp>
          <p:sp>
            <p:nvSpPr>
              <p:cNvPr id="174338" name="Rectangle 258"/>
              <p:cNvSpPr>
                <a:spLocks noChangeArrowheads="1"/>
              </p:cNvSpPr>
              <p:nvPr/>
            </p:nvSpPr>
            <p:spPr bwMode="auto">
              <a:xfrm>
                <a:off x="4384" y="1664"/>
                <a:ext cx="576" cy="8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39" name="Line 259"/>
              <p:cNvSpPr>
                <a:spLocks noChangeShapeType="1"/>
              </p:cNvSpPr>
              <p:nvPr/>
            </p:nvSpPr>
            <p:spPr bwMode="auto">
              <a:xfrm>
                <a:off x="2049"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0" name="Line 260"/>
              <p:cNvSpPr>
                <a:spLocks noChangeShapeType="1"/>
              </p:cNvSpPr>
              <p:nvPr/>
            </p:nvSpPr>
            <p:spPr bwMode="auto">
              <a:xfrm>
                <a:off x="2056" y="157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1" name="Line 261"/>
              <p:cNvSpPr>
                <a:spLocks noChangeShapeType="1"/>
              </p:cNvSpPr>
              <p:nvPr/>
            </p:nvSpPr>
            <p:spPr bwMode="auto">
              <a:xfrm>
                <a:off x="2438"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2" name="Line 262"/>
              <p:cNvSpPr>
                <a:spLocks noChangeShapeType="1"/>
              </p:cNvSpPr>
              <p:nvPr/>
            </p:nvSpPr>
            <p:spPr bwMode="auto">
              <a:xfrm>
                <a:off x="2445" y="157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3" name="Line 263"/>
              <p:cNvSpPr>
                <a:spLocks noChangeShapeType="1"/>
              </p:cNvSpPr>
              <p:nvPr/>
            </p:nvSpPr>
            <p:spPr bwMode="auto">
              <a:xfrm>
                <a:off x="2827"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4" name="Line 264"/>
              <p:cNvSpPr>
                <a:spLocks noChangeShapeType="1"/>
              </p:cNvSpPr>
              <p:nvPr/>
            </p:nvSpPr>
            <p:spPr bwMode="auto">
              <a:xfrm>
                <a:off x="2834" y="157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5" name="Line 265"/>
              <p:cNvSpPr>
                <a:spLocks noChangeShapeType="1"/>
              </p:cNvSpPr>
              <p:nvPr/>
            </p:nvSpPr>
            <p:spPr bwMode="auto">
              <a:xfrm>
                <a:off x="3216"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6" name="Line 266"/>
              <p:cNvSpPr>
                <a:spLocks noChangeShapeType="1"/>
              </p:cNvSpPr>
              <p:nvPr/>
            </p:nvSpPr>
            <p:spPr bwMode="auto">
              <a:xfrm>
                <a:off x="3224" y="1571"/>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7" name="Line 267"/>
              <p:cNvSpPr>
                <a:spLocks noChangeShapeType="1"/>
              </p:cNvSpPr>
              <p:nvPr/>
            </p:nvSpPr>
            <p:spPr bwMode="auto">
              <a:xfrm>
                <a:off x="3606"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8" name="Line 268"/>
              <p:cNvSpPr>
                <a:spLocks noChangeShapeType="1"/>
              </p:cNvSpPr>
              <p:nvPr/>
            </p:nvSpPr>
            <p:spPr bwMode="auto">
              <a:xfrm>
                <a:off x="3613" y="1571"/>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49" name="Line 269"/>
              <p:cNvSpPr>
                <a:spLocks noChangeShapeType="1"/>
              </p:cNvSpPr>
              <p:nvPr/>
            </p:nvSpPr>
            <p:spPr bwMode="auto">
              <a:xfrm>
                <a:off x="3995"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0" name="Line 270"/>
              <p:cNvSpPr>
                <a:spLocks noChangeShapeType="1"/>
              </p:cNvSpPr>
              <p:nvPr/>
            </p:nvSpPr>
            <p:spPr bwMode="auto">
              <a:xfrm>
                <a:off x="4002" y="1571"/>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1" name="Line 271"/>
              <p:cNvSpPr>
                <a:spLocks noChangeShapeType="1"/>
              </p:cNvSpPr>
              <p:nvPr/>
            </p:nvSpPr>
            <p:spPr bwMode="auto">
              <a:xfrm>
                <a:off x="4384" y="1571"/>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2" name="Rectangle 272"/>
              <p:cNvSpPr>
                <a:spLocks noChangeArrowheads="1"/>
              </p:cNvSpPr>
              <p:nvPr/>
            </p:nvSpPr>
            <p:spPr bwMode="auto">
              <a:xfrm>
                <a:off x="4391" y="1571"/>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3" name="Rectangle 273"/>
              <p:cNvSpPr>
                <a:spLocks noChangeArrowheads="1"/>
              </p:cNvSpPr>
              <p:nvPr/>
            </p:nvSpPr>
            <p:spPr bwMode="auto">
              <a:xfrm>
                <a:off x="4960" y="1571"/>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4" name="Line 274"/>
              <p:cNvSpPr>
                <a:spLocks noChangeShapeType="1"/>
              </p:cNvSpPr>
              <p:nvPr/>
            </p:nvSpPr>
            <p:spPr bwMode="auto">
              <a:xfrm>
                <a:off x="2049"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5" name="Line 275"/>
              <p:cNvSpPr>
                <a:spLocks noChangeShapeType="1"/>
              </p:cNvSpPr>
              <p:nvPr/>
            </p:nvSpPr>
            <p:spPr bwMode="auto">
              <a:xfrm>
                <a:off x="2438"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6" name="Line 276"/>
              <p:cNvSpPr>
                <a:spLocks noChangeShapeType="1"/>
              </p:cNvSpPr>
              <p:nvPr/>
            </p:nvSpPr>
            <p:spPr bwMode="auto">
              <a:xfrm>
                <a:off x="2827"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7" name="Line 277"/>
              <p:cNvSpPr>
                <a:spLocks noChangeShapeType="1"/>
              </p:cNvSpPr>
              <p:nvPr/>
            </p:nvSpPr>
            <p:spPr bwMode="auto">
              <a:xfrm>
                <a:off x="3216"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8" name="Line 278"/>
              <p:cNvSpPr>
                <a:spLocks noChangeShapeType="1"/>
              </p:cNvSpPr>
              <p:nvPr/>
            </p:nvSpPr>
            <p:spPr bwMode="auto">
              <a:xfrm>
                <a:off x="3606"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59" name="Line 279"/>
              <p:cNvSpPr>
                <a:spLocks noChangeShapeType="1"/>
              </p:cNvSpPr>
              <p:nvPr/>
            </p:nvSpPr>
            <p:spPr bwMode="auto">
              <a:xfrm>
                <a:off x="3995"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60" name="Line 280"/>
              <p:cNvSpPr>
                <a:spLocks noChangeShapeType="1"/>
              </p:cNvSpPr>
              <p:nvPr/>
            </p:nvSpPr>
            <p:spPr bwMode="auto">
              <a:xfrm>
                <a:off x="4384" y="157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61" name="Rectangle 281"/>
              <p:cNvSpPr>
                <a:spLocks noChangeArrowheads="1"/>
              </p:cNvSpPr>
              <p:nvPr/>
            </p:nvSpPr>
            <p:spPr bwMode="auto">
              <a:xfrm>
                <a:off x="4960" y="1578"/>
                <a:ext cx="7" cy="17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62" name="Rectangle 282"/>
              <p:cNvSpPr>
                <a:spLocks noChangeArrowheads="1"/>
              </p:cNvSpPr>
              <p:nvPr/>
            </p:nvSpPr>
            <p:spPr bwMode="auto">
              <a:xfrm>
                <a:off x="2218" y="1782"/>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363" name="Rectangle 283"/>
              <p:cNvSpPr>
                <a:spLocks noChangeArrowheads="1"/>
              </p:cNvSpPr>
              <p:nvPr/>
            </p:nvSpPr>
            <p:spPr bwMode="auto">
              <a:xfrm>
                <a:off x="2607" y="1782"/>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50</a:t>
                </a:r>
                <a:endParaRPr lang="en-US" sz="2800" kern="1200">
                  <a:solidFill>
                    <a:srgbClr val="000000"/>
                  </a:solidFill>
                  <a:latin typeface="Times New Roman" pitchFamily="18" charset="0"/>
                  <a:ea typeface="+mn-ea"/>
                  <a:cs typeface="+mn-cs"/>
                </a:endParaRPr>
              </a:p>
            </p:txBody>
          </p:sp>
          <p:sp>
            <p:nvSpPr>
              <p:cNvPr id="174364" name="Rectangle 284"/>
              <p:cNvSpPr>
                <a:spLocks noChangeArrowheads="1"/>
              </p:cNvSpPr>
              <p:nvPr/>
            </p:nvSpPr>
            <p:spPr bwMode="auto">
              <a:xfrm>
                <a:off x="3011" y="176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365" name="Rectangle 285"/>
              <p:cNvSpPr>
                <a:spLocks noChangeArrowheads="1"/>
              </p:cNvSpPr>
              <p:nvPr/>
            </p:nvSpPr>
            <p:spPr bwMode="auto">
              <a:xfrm>
                <a:off x="2827" y="184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66" name="Rectangle 286"/>
              <p:cNvSpPr>
                <a:spLocks noChangeArrowheads="1"/>
              </p:cNvSpPr>
              <p:nvPr/>
            </p:nvSpPr>
            <p:spPr bwMode="auto">
              <a:xfrm>
                <a:off x="3378" y="1761"/>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a:t>
                </a:r>
                <a:endParaRPr lang="en-US" sz="2800" kern="1200">
                  <a:solidFill>
                    <a:srgbClr val="000000"/>
                  </a:solidFill>
                  <a:latin typeface="Times New Roman" pitchFamily="18" charset="0"/>
                  <a:ea typeface="+mn-ea"/>
                  <a:cs typeface="+mn-cs"/>
                </a:endParaRPr>
              </a:p>
            </p:txBody>
          </p:sp>
          <p:sp>
            <p:nvSpPr>
              <p:cNvPr id="174367" name="Rectangle 287"/>
              <p:cNvSpPr>
                <a:spLocks noChangeArrowheads="1"/>
              </p:cNvSpPr>
              <p:nvPr/>
            </p:nvSpPr>
            <p:spPr bwMode="auto">
              <a:xfrm>
                <a:off x="3216" y="1844"/>
                <a:ext cx="390"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68" name="Rectangle 288"/>
              <p:cNvSpPr>
                <a:spLocks noChangeArrowheads="1"/>
              </p:cNvSpPr>
              <p:nvPr/>
            </p:nvSpPr>
            <p:spPr bwMode="auto">
              <a:xfrm>
                <a:off x="3786" y="176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369" name="Rectangle 289"/>
              <p:cNvSpPr>
                <a:spLocks noChangeArrowheads="1"/>
              </p:cNvSpPr>
              <p:nvPr/>
            </p:nvSpPr>
            <p:spPr bwMode="auto">
              <a:xfrm>
                <a:off x="3606" y="184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0" name="Rectangle 290"/>
              <p:cNvSpPr>
                <a:spLocks noChangeArrowheads="1"/>
              </p:cNvSpPr>
              <p:nvPr/>
            </p:nvSpPr>
            <p:spPr bwMode="auto">
              <a:xfrm>
                <a:off x="4139" y="1761"/>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+17</a:t>
                </a:r>
                <a:endParaRPr lang="en-US" sz="2800" kern="1200">
                  <a:solidFill>
                    <a:srgbClr val="000000"/>
                  </a:solidFill>
                  <a:latin typeface="Times New Roman" pitchFamily="18" charset="0"/>
                  <a:ea typeface="+mn-ea"/>
                  <a:cs typeface="+mn-cs"/>
                </a:endParaRPr>
              </a:p>
            </p:txBody>
          </p:sp>
          <p:sp>
            <p:nvSpPr>
              <p:cNvPr id="174371" name="Rectangle 291"/>
              <p:cNvSpPr>
                <a:spLocks noChangeArrowheads="1"/>
              </p:cNvSpPr>
              <p:nvPr/>
            </p:nvSpPr>
            <p:spPr bwMode="auto">
              <a:xfrm>
                <a:off x="3995" y="184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2" name="Rectangle 292"/>
              <p:cNvSpPr>
                <a:spLocks noChangeArrowheads="1"/>
              </p:cNvSpPr>
              <p:nvPr/>
            </p:nvSpPr>
            <p:spPr bwMode="auto">
              <a:xfrm>
                <a:off x="4384" y="1837"/>
                <a:ext cx="576" cy="21"/>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3" name="Line 293"/>
              <p:cNvSpPr>
                <a:spLocks noChangeShapeType="1"/>
              </p:cNvSpPr>
              <p:nvPr/>
            </p:nvSpPr>
            <p:spPr bwMode="auto">
              <a:xfrm>
                <a:off x="2049"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4" name="Line 294"/>
              <p:cNvSpPr>
                <a:spLocks noChangeShapeType="1"/>
              </p:cNvSpPr>
              <p:nvPr/>
            </p:nvSpPr>
            <p:spPr bwMode="auto">
              <a:xfrm>
                <a:off x="2438"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5" name="Line 295"/>
              <p:cNvSpPr>
                <a:spLocks noChangeShapeType="1"/>
              </p:cNvSpPr>
              <p:nvPr/>
            </p:nvSpPr>
            <p:spPr bwMode="auto">
              <a:xfrm>
                <a:off x="2827"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6" name="Line 296"/>
              <p:cNvSpPr>
                <a:spLocks noChangeShapeType="1"/>
              </p:cNvSpPr>
              <p:nvPr/>
            </p:nvSpPr>
            <p:spPr bwMode="auto">
              <a:xfrm>
                <a:off x="3216"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7" name="Line 297"/>
              <p:cNvSpPr>
                <a:spLocks noChangeShapeType="1"/>
              </p:cNvSpPr>
              <p:nvPr/>
            </p:nvSpPr>
            <p:spPr bwMode="auto">
              <a:xfrm>
                <a:off x="3606"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8" name="Line 298"/>
              <p:cNvSpPr>
                <a:spLocks noChangeShapeType="1"/>
              </p:cNvSpPr>
              <p:nvPr/>
            </p:nvSpPr>
            <p:spPr bwMode="auto">
              <a:xfrm>
                <a:off x="3995"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79" name="Line 299"/>
              <p:cNvSpPr>
                <a:spLocks noChangeShapeType="1"/>
              </p:cNvSpPr>
              <p:nvPr/>
            </p:nvSpPr>
            <p:spPr bwMode="auto">
              <a:xfrm>
                <a:off x="4384" y="1751"/>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80" name="Rectangle 300"/>
              <p:cNvSpPr>
                <a:spLocks noChangeArrowheads="1"/>
              </p:cNvSpPr>
              <p:nvPr/>
            </p:nvSpPr>
            <p:spPr bwMode="auto">
              <a:xfrm>
                <a:off x="4960" y="1751"/>
                <a:ext cx="7" cy="10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81" name="Rectangle 301"/>
              <p:cNvSpPr>
                <a:spLocks noChangeArrowheads="1"/>
              </p:cNvSpPr>
              <p:nvPr/>
            </p:nvSpPr>
            <p:spPr bwMode="auto">
              <a:xfrm>
                <a:off x="2218" y="1897"/>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50</a:t>
                </a:r>
                <a:endParaRPr lang="en-US" sz="2800" kern="1200">
                  <a:solidFill>
                    <a:srgbClr val="000000"/>
                  </a:solidFill>
                  <a:latin typeface="Times New Roman" pitchFamily="18" charset="0"/>
                  <a:ea typeface="+mn-ea"/>
                  <a:cs typeface="+mn-cs"/>
                </a:endParaRPr>
              </a:p>
            </p:txBody>
          </p:sp>
          <p:sp>
            <p:nvSpPr>
              <p:cNvPr id="174382" name="Rectangle 302"/>
              <p:cNvSpPr>
                <a:spLocks noChangeArrowheads="1"/>
              </p:cNvSpPr>
              <p:nvPr/>
            </p:nvSpPr>
            <p:spPr bwMode="auto">
              <a:xfrm>
                <a:off x="2049" y="1973"/>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83" name="Rectangle 303"/>
              <p:cNvSpPr>
                <a:spLocks noChangeArrowheads="1"/>
              </p:cNvSpPr>
              <p:nvPr/>
            </p:nvSpPr>
            <p:spPr bwMode="auto">
              <a:xfrm>
                <a:off x="2607" y="1897"/>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65</a:t>
                </a:r>
                <a:endParaRPr lang="en-US" sz="2800" kern="1200">
                  <a:solidFill>
                    <a:srgbClr val="000000"/>
                  </a:solidFill>
                  <a:latin typeface="Times New Roman" pitchFamily="18" charset="0"/>
                  <a:ea typeface="+mn-ea"/>
                  <a:cs typeface="+mn-cs"/>
                </a:endParaRPr>
              </a:p>
            </p:txBody>
          </p:sp>
          <p:sp>
            <p:nvSpPr>
              <p:cNvPr id="174384" name="Rectangle 304"/>
              <p:cNvSpPr>
                <a:spLocks noChangeArrowheads="1"/>
              </p:cNvSpPr>
              <p:nvPr/>
            </p:nvSpPr>
            <p:spPr bwMode="auto">
              <a:xfrm>
                <a:off x="2438" y="1973"/>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85" name="Rectangle 305"/>
              <p:cNvSpPr>
                <a:spLocks noChangeArrowheads="1"/>
              </p:cNvSpPr>
              <p:nvPr/>
            </p:nvSpPr>
            <p:spPr bwMode="auto">
              <a:xfrm>
                <a:off x="2974" y="1954"/>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+30</a:t>
                </a:r>
                <a:endParaRPr lang="en-US" sz="2800" kern="1200">
                  <a:solidFill>
                    <a:srgbClr val="000000"/>
                  </a:solidFill>
                  <a:latin typeface="Times New Roman" pitchFamily="18" charset="0"/>
                  <a:ea typeface="+mn-ea"/>
                  <a:cs typeface="+mn-cs"/>
                </a:endParaRPr>
              </a:p>
            </p:txBody>
          </p:sp>
          <p:sp>
            <p:nvSpPr>
              <p:cNvPr id="174386" name="Rectangle 306"/>
              <p:cNvSpPr>
                <a:spLocks noChangeArrowheads="1"/>
              </p:cNvSpPr>
              <p:nvPr/>
            </p:nvSpPr>
            <p:spPr bwMode="auto">
              <a:xfrm>
                <a:off x="3361" y="1954"/>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+21</a:t>
                </a:r>
                <a:endParaRPr lang="en-US" sz="2800" kern="1200">
                  <a:solidFill>
                    <a:srgbClr val="000000"/>
                  </a:solidFill>
                  <a:latin typeface="Times New Roman" pitchFamily="18" charset="0"/>
                  <a:ea typeface="+mn-ea"/>
                  <a:cs typeface="+mn-cs"/>
                </a:endParaRPr>
              </a:p>
            </p:txBody>
          </p:sp>
          <p:sp>
            <p:nvSpPr>
              <p:cNvPr id="174387" name="Rectangle 307"/>
              <p:cNvSpPr>
                <a:spLocks noChangeArrowheads="1"/>
              </p:cNvSpPr>
              <p:nvPr/>
            </p:nvSpPr>
            <p:spPr bwMode="auto">
              <a:xfrm>
                <a:off x="3755" y="1954"/>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+30</a:t>
                </a:r>
                <a:endParaRPr lang="en-US" sz="2800" kern="1200">
                  <a:solidFill>
                    <a:srgbClr val="000000"/>
                  </a:solidFill>
                  <a:latin typeface="Times New Roman" pitchFamily="18" charset="0"/>
                  <a:ea typeface="+mn-ea"/>
                  <a:cs typeface="+mn-cs"/>
                </a:endParaRPr>
              </a:p>
            </p:txBody>
          </p:sp>
          <p:sp>
            <p:nvSpPr>
              <p:cNvPr id="174388" name="Rectangle 308"/>
              <p:cNvSpPr>
                <a:spLocks noChangeArrowheads="1"/>
              </p:cNvSpPr>
              <p:nvPr/>
            </p:nvSpPr>
            <p:spPr bwMode="auto">
              <a:xfrm>
                <a:off x="4141" y="1954"/>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+39</a:t>
                </a:r>
                <a:endParaRPr lang="en-US" sz="2800" kern="1200">
                  <a:solidFill>
                    <a:srgbClr val="000000"/>
                  </a:solidFill>
                  <a:latin typeface="Times New Roman" pitchFamily="18" charset="0"/>
                  <a:ea typeface="+mn-ea"/>
                  <a:cs typeface="+mn-cs"/>
                </a:endParaRPr>
              </a:p>
            </p:txBody>
          </p:sp>
          <p:sp>
            <p:nvSpPr>
              <p:cNvPr id="174389" name="Rectangle 309"/>
              <p:cNvSpPr>
                <a:spLocks noChangeArrowheads="1"/>
              </p:cNvSpPr>
              <p:nvPr/>
            </p:nvSpPr>
            <p:spPr bwMode="auto">
              <a:xfrm>
                <a:off x="4384" y="1952"/>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0" name="Line 310"/>
              <p:cNvSpPr>
                <a:spLocks noChangeShapeType="1"/>
              </p:cNvSpPr>
              <p:nvPr/>
            </p:nvSpPr>
            <p:spPr bwMode="auto">
              <a:xfrm>
                <a:off x="2049"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1" name="Line 311"/>
              <p:cNvSpPr>
                <a:spLocks noChangeShapeType="1"/>
              </p:cNvSpPr>
              <p:nvPr/>
            </p:nvSpPr>
            <p:spPr bwMode="auto">
              <a:xfrm>
                <a:off x="2056" y="185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2" name="Line 312"/>
              <p:cNvSpPr>
                <a:spLocks noChangeShapeType="1"/>
              </p:cNvSpPr>
              <p:nvPr/>
            </p:nvSpPr>
            <p:spPr bwMode="auto">
              <a:xfrm>
                <a:off x="2438"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3" name="Line 313"/>
              <p:cNvSpPr>
                <a:spLocks noChangeShapeType="1"/>
              </p:cNvSpPr>
              <p:nvPr/>
            </p:nvSpPr>
            <p:spPr bwMode="auto">
              <a:xfrm>
                <a:off x="2445" y="185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4" name="Line 314"/>
              <p:cNvSpPr>
                <a:spLocks noChangeShapeType="1"/>
              </p:cNvSpPr>
              <p:nvPr/>
            </p:nvSpPr>
            <p:spPr bwMode="auto">
              <a:xfrm>
                <a:off x="2827"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5" name="Line 315"/>
              <p:cNvSpPr>
                <a:spLocks noChangeShapeType="1"/>
              </p:cNvSpPr>
              <p:nvPr/>
            </p:nvSpPr>
            <p:spPr bwMode="auto">
              <a:xfrm>
                <a:off x="2834" y="185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6" name="Line 316"/>
              <p:cNvSpPr>
                <a:spLocks noChangeShapeType="1"/>
              </p:cNvSpPr>
              <p:nvPr/>
            </p:nvSpPr>
            <p:spPr bwMode="auto">
              <a:xfrm>
                <a:off x="3216"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7" name="Line 317"/>
              <p:cNvSpPr>
                <a:spLocks noChangeShapeType="1"/>
              </p:cNvSpPr>
              <p:nvPr/>
            </p:nvSpPr>
            <p:spPr bwMode="auto">
              <a:xfrm>
                <a:off x="3224" y="1858"/>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8" name="Line 318"/>
              <p:cNvSpPr>
                <a:spLocks noChangeShapeType="1"/>
              </p:cNvSpPr>
              <p:nvPr/>
            </p:nvSpPr>
            <p:spPr bwMode="auto">
              <a:xfrm>
                <a:off x="3606"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399" name="Line 319"/>
              <p:cNvSpPr>
                <a:spLocks noChangeShapeType="1"/>
              </p:cNvSpPr>
              <p:nvPr/>
            </p:nvSpPr>
            <p:spPr bwMode="auto">
              <a:xfrm>
                <a:off x="3613" y="1858"/>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0" name="Line 320"/>
              <p:cNvSpPr>
                <a:spLocks noChangeShapeType="1"/>
              </p:cNvSpPr>
              <p:nvPr/>
            </p:nvSpPr>
            <p:spPr bwMode="auto">
              <a:xfrm>
                <a:off x="3995"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1" name="Line 321"/>
              <p:cNvSpPr>
                <a:spLocks noChangeShapeType="1"/>
              </p:cNvSpPr>
              <p:nvPr/>
            </p:nvSpPr>
            <p:spPr bwMode="auto">
              <a:xfrm>
                <a:off x="4002" y="185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2" name="Line 322"/>
              <p:cNvSpPr>
                <a:spLocks noChangeShapeType="1"/>
              </p:cNvSpPr>
              <p:nvPr/>
            </p:nvSpPr>
            <p:spPr bwMode="auto">
              <a:xfrm>
                <a:off x="4384" y="185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3" name="Rectangle 323"/>
              <p:cNvSpPr>
                <a:spLocks noChangeArrowheads="1"/>
              </p:cNvSpPr>
              <p:nvPr/>
            </p:nvSpPr>
            <p:spPr bwMode="auto">
              <a:xfrm>
                <a:off x="4391" y="1858"/>
                <a:ext cx="569"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4" name="Rectangle 324"/>
              <p:cNvSpPr>
                <a:spLocks noChangeArrowheads="1"/>
              </p:cNvSpPr>
              <p:nvPr/>
            </p:nvSpPr>
            <p:spPr bwMode="auto">
              <a:xfrm>
                <a:off x="4960" y="1858"/>
                <a:ext cx="7" cy="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5" name="Line 325"/>
              <p:cNvSpPr>
                <a:spLocks noChangeShapeType="1"/>
              </p:cNvSpPr>
              <p:nvPr/>
            </p:nvSpPr>
            <p:spPr bwMode="auto">
              <a:xfrm>
                <a:off x="2049"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6" name="Line 326"/>
              <p:cNvSpPr>
                <a:spLocks noChangeShapeType="1"/>
              </p:cNvSpPr>
              <p:nvPr/>
            </p:nvSpPr>
            <p:spPr bwMode="auto">
              <a:xfrm>
                <a:off x="2438"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7" name="Line 327"/>
              <p:cNvSpPr>
                <a:spLocks noChangeShapeType="1"/>
              </p:cNvSpPr>
              <p:nvPr/>
            </p:nvSpPr>
            <p:spPr bwMode="auto">
              <a:xfrm>
                <a:off x="2827"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8" name="Line 328"/>
              <p:cNvSpPr>
                <a:spLocks noChangeShapeType="1"/>
              </p:cNvSpPr>
              <p:nvPr/>
            </p:nvSpPr>
            <p:spPr bwMode="auto">
              <a:xfrm>
                <a:off x="3216"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09" name="Line 329"/>
              <p:cNvSpPr>
                <a:spLocks noChangeShapeType="1"/>
              </p:cNvSpPr>
              <p:nvPr/>
            </p:nvSpPr>
            <p:spPr bwMode="auto">
              <a:xfrm>
                <a:off x="3606"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0" name="Line 330"/>
              <p:cNvSpPr>
                <a:spLocks noChangeShapeType="1"/>
              </p:cNvSpPr>
              <p:nvPr/>
            </p:nvSpPr>
            <p:spPr bwMode="auto">
              <a:xfrm>
                <a:off x="3995"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1" name="Line 331"/>
              <p:cNvSpPr>
                <a:spLocks noChangeShapeType="1"/>
              </p:cNvSpPr>
              <p:nvPr/>
            </p:nvSpPr>
            <p:spPr bwMode="auto">
              <a:xfrm>
                <a:off x="4384" y="1866"/>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2" name="Rectangle 332"/>
              <p:cNvSpPr>
                <a:spLocks noChangeArrowheads="1"/>
              </p:cNvSpPr>
              <p:nvPr/>
            </p:nvSpPr>
            <p:spPr bwMode="auto">
              <a:xfrm>
                <a:off x="4960" y="1866"/>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3" name="Rectangle 333"/>
              <p:cNvSpPr>
                <a:spLocks noChangeArrowheads="1"/>
              </p:cNvSpPr>
              <p:nvPr/>
            </p:nvSpPr>
            <p:spPr bwMode="auto">
              <a:xfrm>
                <a:off x="2218" y="2069"/>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65</a:t>
                </a:r>
                <a:endParaRPr lang="en-US" sz="2800" kern="1200">
                  <a:solidFill>
                    <a:srgbClr val="000000"/>
                  </a:solidFill>
                  <a:latin typeface="Times New Roman" pitchFamily="18" charset="0"/>
                  <a:ea typeface="+mn-ea"/>
                  <a:cs typeface="+mn-cs"/>
                </a:endParaRPr>
              </a:p>
            </p:txBody>
          </p:sp>
          <p:sp>
            <p:nvSpPr>
              <p:cNvPr id="174414" name="Rectangle 334"/>
              <p:cNvSpPr>
                <a:spLocks noChangeArrowheads="1"/>
              </p:cNvSpPr>
              <p:nvPr/>
            </p:nvSpPr>
            <p:spPr bwMode="auto">
              <a:xfrm>
                <a:off x="2607" y="2069"/>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80</a:t>
                </a:r>
                <a:endParaRPr lang="en-US" sz="2800" kern="1200">
                  <a:solidFill>
                    <a:srgbClr val="000000"/>
                  </a:solidFill>
                  <a:latin typeface="Times New Roman" pitchFamily="18" charset="0"/>
                  <a:ea typeface="+mn-ea"/>
                  <a:cs typeface="+mn-cs"/>
                </a:endParaRPr>
              </a:p>
            </p:txBody>
          </p:sp>
          <p:sp>
            <p:nvSpPr>
              <p:cNvPr id="174415" name="Rectangle 335"/>
              <p:cNvSpPr>
                <a:spLocks noChangeArrowheads="1"/>
              </p:cNvSpPr>
              <p:nvPr/>
            </p:nvSpPr>
            <p:spPr bwMode="auto">
              <a:xfrm>
                <a:off x="3011" y="204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416" name="Rectangle 336"/>
              <p:cNvSpPr>
                <a:spLocks noChangeArrowheads="1"/>
              </p:cNvSpPr>
              <p:nvPr/>
            </p:nvSpPr>
            <p:spPr bwMode="auto">
              <a:xfrm>
                <a:off x="2827" y="2131"/>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7" name="Rectangle 337"/>
              <p:cNvSpPr>
                <a:spLocks noChangeArrowheads="1"/>
              </p:cNvSpPr>
              <p:nvPr/>
            </p:nvSpPr>
            <p:spPr bwMode="auto">
              <a:xfrm>
                <a:off x="3378" y="2048"/>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a:t>
                </a:r>
                <a:endParaRPr lang="en-US" sz="2800" kern="1200">
                  <a:solidFill>
                    <a:srgbClr val="000000"/>
                  </a:solidFill>
                  <a:latin typeface="Times New Roman" pitchFamily="18" charset="0"/>
                  <a:ea typeface="+mn-ea"/>
                  <a:cs typeface="+mn-cs"/>
                </a:endParaRPr>
              </a:p>
            </p:txBody>
          </p:sp>
          <p:sp>
            <p:nvSpPr>
              <p:cNvPr id="174418" name="Rectangle 338"/>
              <p:cNvSpPr>
                <a:spLocks noChangeArrowheads="1"/>
              </p:cNvSpPr>
              <p:nvPr/>
            </p:nvSpPr>
            <p:spPr bwMode="auto">
              <a:xfrm>
                <a:off x="3216" y="2131"/>
                <a:ext cx="390"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19" name="Rectangle 339"/>
              <p:cNvSpPr>
                <a:spLocks noChangeArrowheads="1"/>
              </p:cNvSpPr>
              <p:nvPr/>
            </p:nvSpPr>
            <p:spPr bwMode="auto">
              <a:xfrm>
                <a:off x="3786" y="2048"/>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420" name="Rectangle 340"/>
              <p:cNvSpPr>
                <a:spLocks noChangeArrowheads="1"/>
              </p:cNvSpPr>
              <p:nvPr/>
            </p:nvSpPr>
            <p:spPr bwMode="auto">
              <a:xfrm>
                <a:off x="3606" y="2131"/>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1" name="Rectangle 341"/>
              <p:cNvSpPr>
                <a:spLocks noChangeArrowheads="1"/>
              </p:cNvSpPr>
              <p:nvPr/>
            </p:nvSpPr>
            <p:spPr bwMode="auto">
              <a:xfrm>
                <a:off x="4139" y="204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+20</a:t>
                </a:r>
                <a:endParaRPr lang="en-US" sz="2800" kern="1200">
                  <a:solidFill>
                    <a:srgbClr val="000000"/>
                  </a:solidFill>
                  <a:latin typeface="Times New Roman" pitchFamily="18" charset="0"/>
                  <a:ea typeface="+mn-ea"/>
                  <a:cs typeface="+mn-cs"/>
                </a:endParaRPr>
              </a:p>
            </p:txBody>
          </p:sp>
          <p:sp>
            <p:nvSpPr>
              <p:cNvPr id="174422" name="Rectangle 342"/>
              <p:cNvSpPr>
                <a:spLocks noChangeArrowheads="1"/>
              </p:cNvSpPr>
              <p:nvPr/>
            </p:nvSpPr>
            <p:spPr bwMode="auto">
              <a:xfrm>
                <a:off x="3995" y="2131"/>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3" name="Rectangle 343"/>
              <p:cNvSpPr>
                <a:spLocks noChangeArrowheads="1"/>
              </p:cNvSpPr>
              <p:nvPr/>
            </p:nvSpPr>
            <p:spPr bwMode="auto">
              <a:xfrm>
                <a:off x="4384" y="2124"/>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4" name="Line 344"/>
              <p:cNvSpPr>
                <a:spLocks noChangeShapeType="1"/>
              </p:cNvSpPr>
              <p:nvPr/>
            </p:nvSpPr>
            <p:spPr bwMode="auto">
              <a:xfrm>
                <a:off x="2049"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5" name="Line 345"/>
              <p:cNvSpPr>
                <a:spLocks noChangeShapeType="1"/>
              </p:cNvSpPr>
              <p:nvPr/>
            </p:nvSpPr>
            <p:spPr bwMode="auto">
              <a:xfrm>
                <a:off x="2438"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6" name="Line 346"/>
              <p:cNvSpPr>
                <a:spLocks noChangeShapeType="1"/>
              </p:cNvSpPr>
              <p:nvPr/>
            </p:nvSpPr>
            <p:spPr bwMode="auto">
              <a:xfrm>
                <a:off x="2827"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7" name="Line 347"/>
              <p:cNvSpPr>
                <a:spLocks noChangeShapeType="1"/>
              </p:cNvSpPr>
              <p:nvPr/>
            </p:nvSpPr>
            <p:spPr bwMode="auto">
              <a:xfrm>
                <a:off x="3216"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8" name="Line 348"/>
              <p:cNvSpPr>
                <a:spLocks noChangeShapeType="1"/>
              </p:cNvSpPr>
              <p:nvPr/>
            </p:nvSpPr>
            <p:spPr bwMode="auto">
              <a:xfrm>
                <a:off x="3606"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29" name="Line 349"/>
              <p:cNvSpPr>
                <a:spLocks noChangeShapeType="1"/>
              </p:cNvSpPr>
              <p:nvPr/>
            </p:nvSpPr>
            <p:spPr bwMode="auto">
              <a:xfrm>
                <a:off x="3995"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30" name="Line 350"/>
              <p:cNvSpPr>
                <a:spLocks noChangeShapeType="1"/>
              </p:cNvSpPr>
              <p:nvPr/>
            </p:nvSpPr>
            <p:spPr bwMode="auto">
              <a:xfrm>
                <a:off x="4384" y="2038"/>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31" name="Rectangle 351"/>
              <p:cNvSpPr>
                <a:spLocks noChangeArrowheads="1"/>
              </p:cNvSpPr>
              <p:nvPr/>
            </p:nvSpPr>
            <p:spPr bwMode="auto">
              <a:xfrm>
                <a:off x="4960" y="2038"/>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32" name="Rectangle 352"/>
              <p:cNvSpPr>
                <a:spLocks noChangeArrowheads="1"/>
              </p:cNvSpPr>
              <p:nvPr/>
            </p:nvSpPr>
            <p:spPr bwMode="auto">
              <a:xfrm>
                <a:off x="2218" y="2184"/>
                <a:ext cx="72"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80</a:t>
                </a:r>
                <a:endParaRPr lang="en-US" sz="2800" kern="1200">
                  <a:solidFill>
                    <a:srgbClr val="000000"/>
                  </a:solidFill>
                  <a:latin typeface="Times New Roman" pitchFamily="18" charset="0"/>
                  <a:ea typeface="+mn-ea"/>
                  <a:cs typeface="+mn-cs"/>
                </a:endParaRPr>
              </a:p>
            </p:txBody>
          </p:sp>
          <p:sp>
            <p:nvSpPr>
              <p:cNvPr id="174433" name="Rectangle 353"/>
              <p:cNvSpPr>
                <a:spLocks noChangeArrowheads="1"/>
              </p:cNvSpPr>
              <p:nvPr/>
            </p:nvSpPr>
            <p:spPr bwMode="auto">
              <a:xfrm>
                <a:off x="2049" y="2261"/>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34" name="Rectangle 354"/>
              <p:cNvSpPr>
                <a:spLocks noChangeArrowheads="1"/>
              </p:cNvSpPr>
              <p:nvPr/>
            </p:nvSpPr>
            <p:spPr bwMode="auto">
              <a:xfrm>
                <a:off x="2585" y="2184"/>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100</a:t>
                </a:r>
                <a:endParaRPr lang="en-US" sz="2800" kern="1200">
                  <a:solidFill>
                    <a:srgbClr val="000000"/>
                  </a:solidFill>
                  <a:latin typeface="Times New Roman" pitchFamily="18" charset="0"/>
                  <a:ea typeface="+mn-ea"/>
                  <a:cs typeface="+mn-cs"/>
                </a:endParaRPr>
              </a:p>
            </p:txBody>
          </p:sp>
          <p:sp>
            <p:nvSpPr>
              <p:cNvPr id="174435" name="Rectangle 355"/>
              <p:cNvSpPr>
                <a:spLocks noChangeArrowheads="1"/>
              </p:cNvSpPr>
              <p:nvPr/>
            </p:nvSpPr>
            <p:spPr bwMode="auto">
              <a:xfrm>
                <a:off x="2438" y="2261"/>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36" name="Rectangle 356"/>
              <p:cNvSpPr>
                <a:spLocks noChangeArrowheads="1"/>
              </p:cNvSpPr>
              <p:nvPr/>
            </p:nvSpPr>
            <p:spPr bwMode="auto">
              <a:xfrm>
                <a:off x="2974" y="2242"/>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+35</a:t>
                </a:r>
                <a:endParaRPr lang="en-US" sz="2800" kern="1200">
                  <a:solidFill>
                    <a:srgbClr val="000000"/>
                  </a:solidFill>
                  <a:latin typeface="Times New Roman" pitchFamily="18" charset="0"/>
                  <a:ea typeface="+mn-ea"/>
                  <a:cs typeface="+mn-cs"/>
                </a:endParaRPr>
              </a:p>
            </p:txBody>
          </p:sp>
          <p:sp>
            <p:nvSpPr>
              <p:cNvPr id="174437" name="Rectangle 357"/>
              <p:cNvSpPr>
                <a:spLocks noChangeArrowheads="1"/>
              </p:cNvSpPr>
              <p:nvPr/>
            </p:nvSpPr>
            <p:spPr bwMode="auto">
              <a:xfrm>
                <a:off x="3361" y="2242"/>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+25</a:t>
                </a:r>
                <a:endParaRPr lang="en-US" sz="2800" kern="1200">
                  <a:solidFill>
                    <a:srgbClr val="000000"/>
                  </a:solidFill>
                  <a:latin typeface="Times New Roman" pitchFamily="18" charset="0"/>
                  <a:ea typeface="+mn-ea"/>
                  <a:cs typeface="+mn-cs"/>
                </a:endParaRPr>
              </a:p>
            </p:txBody>
          </p:sp>
          <p:sp>
            <p:nvSpPr>
              <p:cNvPr id="174438" name="Rectangle 358"/>
              <p:cNvSpPr>
                <a:spLocks noChangeArrowheads="1"/>
              </p:cNvSpPr>
              <p:nvPr/>
            </p:nvSpPr>
            <p:spPr bwMode="auto">
              <a:xfrm>
                <a:off x="3755" y="2242"/>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+35</a:t>
                </a:r>
                <a:endParaRPr lang="en-US" sz="2800" kern="1200">
                  <a:solidFill>
                    <a:srgbClr val="000000"/>
                  </a:solidFill>
                  <a:latin typeface="Times New Roman" pitchFamily="18" charset="0"/>
                  <a:ea typeface="+mn-ea"/>
                  <a:cs typeface="+mn-cs"/>
                </a:endParaRPr>
              </a:p>
            </p:txBody>
          </p:sp>
          <p:sp>
            <p:nvSpPr>
              <p:cNvPr id="174439" name="Rectangle 359"/>
              <p:cNvSpPr>
                <a:spLocks noChangeArrowheads="1"/>
              </p:cNvSpPr>
              <p:nvPr/>
            </p:nvSpPr>
            <p:spPr bwMode="auto">
              <a:xfrm>
                <a:off x="4141" y="2242"/>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+45</a:t>
                </a:r>
                <a:endParaRPr lang="en-US" sz="2800" kern="1200">
                  <a:solidFill>
                    <a:srgbClr val="000000"/>
                  </a:solidFill>
                  <a:latin typeface="Times New Roman" pitchFamily="18" charset="0"/>
                  <a:ea typeface="+mn-ea"/>
                  <a:cs typeface="+mn-cs"/>
                </a:endParaRPr>
              </a:p>
            </p:txBody>
          </p:sp>
          <p:sp>
            <p:nvSpPr>
              <p:cNvPr id="174440" name="Rectangle 360"/>
              <p:cNvSpPr>
                <a:spLocks noChangeArrowheads="1"/>
              </p:cNvSpPr>
              <p:nvPr/>
            </p:nvSpPr>
            <p:spPr bwMode="auto">
              <a:xfrm>
                <a:off x="4384" y="2239"/>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1" name="Line 361"/>
              <p:cNvSpPr>
                <a:spLocks noChangeShapeType="1"/>
              </p:cNvSpPr>
              <p:nvPr/>
            </p:nvSpPr>
            <p:spPr bwMode="auto">
              <a:xfrm>
                <a:off x="2049"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2" name="Line 362"/>
              <p:cNvSpPr>
                <a:spLocks noChangeShapeType="1"/>
              </p:cNvSpPr>
              <p:nvPr/>
            </p:nvSpPr>
            <p:spPr bwMode="auto">
              <a:xfrm>
                <a:off x="2056" y="2146"/>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3" name="Line 363"/>
              <p:cNvSpPr>
                <a:spLocks noChangeShapeType="1"/>
              </p:cNvSpPr>
              <p:nvPr/>
            </p:nvSpPr>
            <p:spPr bwMode="auto">
              <a:xfrm>
                <a:off x="2438"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4" name="Line 364"/>
              <p:cNvSpPr>
                <a:spLocks noChangeShapeType="1"/>
              </p:cNvSpPr>
              <p:nvPr/>
            </p:nvSpPr>
            <p:spPr bwMode="auto">
              <a:xfrm>
                <a:off x="2445" y="2146"/>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5" name="Line 365"/>
              <p:cNvSpPr>
                <a:spLocks noChangeShapeType="1"/>
              </p:cNvSpPr>
              <p:nvPr/>
            </p:nvSpPr>
            <p:spPr bwMode="auto">
              <a:xfrm>
                <a:off x="2827"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6" name="Line 366"/>
              <p:cNvSpPr>
                <a:spLocks noChangeShapeType="1"/>
              </p:cNvSpPr>
              <p:nvPr/>
            </p:nvSpPr>
            <p:spPr bwMode="auto">
              <a:xfrm>
                <a:off x="2834" y="2146"/>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7" name="Line 367"/>
              <p:cNvSpPr>
                <a:spLocks noChangeShapeType="1"/>
              </p:cNvSpPr>
              <p:nvPr/>
            </p:nvSpPr>
            <p:spPr bwMode="auto">
              <a:xfrm>
                <a:off x="3216"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8" name="Line 368"/>
              <p:cNvSpPr>
                <a:spLocks noChangeShapeType="1"/>
              </p:cNvSpPr>
              <p:nvPr/>
            </p:nvSpPr>
            <p:spPr bwMode="auto">
              <a:xfrm>
                <a:off x="3224" y="2146"/>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49" name="Line 369"/>
              <p:cNvSpPr>
                <a:spLocks noChangeShapeType="1"/>
              </p:cNvSpPr>
              <p:nvPr/>
            </p:nvSpPr>
            <p:spPr bwMode="auto">
              <a:xfrm>
                <a:off x="3606"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0" name="Line 370"/>
              <p:cNvSpPr>
                <a:spLocks noChangeShapeType="1"/>
              </p:cNvSpPr>
              <p:nvPr/>
            </p:nvSpPr>
            <p:spPr bwMode="auto">
              <a:xfrm>
                <a:off x="3613" y="2146"/>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1" name="Line 371"/>
              <p:cNvSpPr>
                <a:spLocks noChangeShapeType="1"/>
              </p:cNvSpPr>
              <p:nvPr/>
            </p:nvSpPr>
            <p:spPr bwMode="auto">
              <a:xfrm>
                <a:off x="3995"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2" name="Line 372"/>
              <p:cNvSpPr>
                <a:spLocks noChangeShapeType="1"/>
              </p:cNvSpPr>
              <p:nvPr/>
            </p:nvSpPr>
            <p:spPr bwMode="auto">
              <a:xfrm>
                <a:off x="4002" y="2146"/>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3" name="Line 373"/>
              <p:cNvSpPr>
                <a:spLocks noChangeShapeType="1"/>
              </p:cNvSpPr>
              <p:nvPr/>
            </p:nvSpPr>
            <p:spPr bwMode="auto">
              <a:xfrm>
                <a:off x="4384" y="2146"/>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4" name="Rectangle 374"/>
              <p:cNvSpPr>
                <a:spLocks noChangeArrowheads="1"/>
              </p:cNvSpPr>
              <p:nvPr/>
            </p:nvSpPr>
            <p:spPr bwMode="auto">
              <a:xfrm>
                <a:off x="4391" y="2146"/>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5" name="Rectangle 375"/>
              <p:cNvSpPr>
                <a:spLocks noChangeArrowheads="1"/>
              </p:cNvSpPr>
              <p:nvPr/>
            </p:nvSpPr>
            <p:spPr bwMode="auto">
              <a:xfrm>
                <a:off x="4960" y="2146"/>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6" name="Line 376"/>
              <p:cNvSpPr>
                <a:spLocks noChangeShapeType="1"/>
              </p:cNvSpPr>
              <p:nvPr/>
            </p:nvSpPr>
            <p:spPr bwMode="auto">
              <a:xfrm>
                <a:off x="2049"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7" name="Line 377"/>
              <p:cNvSpPr>
                <a:spLocks noChangeShapeType="1"/>
              </p:cNvSpPr>
              <p:nvPr/>
            </p:nvSpPr>
            <p:spPr bwMode="auto">
              <a:xfrm>
                <a:off x="2438"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8" name="Line 378"/>
              <p:cNvSpPr>
                <a:spLocks noChangeShapeType="1"/>
              </p:cNvSpPr>
              <p:nvPr/>
            </p:nvSpPr>
            <p:spPr bwMode="auto">
              <a:xfrm>
                <a:off x="2827"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59" name="Line 379"/>
              <p:cNvSpPr>
                <a:spLocks noChangeShapeType="1"/>
              </p:cNvSpPr>
              <p:nvPr/>
            </p:nvSpPr>
            <p:spPr bwMode="auto">
              <a:xfrm>
                <a:off x="3216"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0" name="Line 380"/>
              <p:cNvSpPr>
                <a:spLocks noChangeShapeType="1"/>
              </p:cNvSpPr>
              <p:nvPr/>
            </p:nvSpPr>
            <p:spPr bwMode="auto">
              <a:xfrm>
                <a:off x="3606"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1" name="Line 381"/>
              <p:cNvSpPr>
                <a:spLocks noChangeShapeType="1"/>
              </p:cNvSpPr>
              <p:nvPr/>
            </p:nvSpPr>
            <p:spPr bwMode="auto">
              <a:xfrm>
                <a:off x="3995"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2" name="Line 382"/>
              <p:cNvSpPr>
                <a:spLocks noChangeShapeType="1"/>
              </p:cNvSpPr>
              <p:nvPr/>
            </p:nvSpPr>
            <p:spPr bwMode="auto">
              <a:xfrm>
                <a:off x="4384" y="215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3" name="Rectangle 383"/>
              <p:cNvSpPr>
                <a:spLocks noChangeArrowheads="1"/>
              </p:cNvSpPr>
              <p:nvPr/>
            </p:nvSpPr>
            <p:spPr bwMode="auto">
              <a:xfrm>
                <a:off x="4960" y="2153"/>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4" name="Rectangle 384"/>
              <p:cNvSpPr>
                <a:spLocks noChangeArrowheads="1"/>
              </p:cNvSpPr>
              <p:nvPr/>
            </p:nvSpPr>
            <p:spPr bwMode="auto">
              <a:xfrm>
                <a:off x="2196" y="235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100</a:t>
                </a:r>
                <a:endParaRPr lang="en-US" sz="2800" kern="1200">
                  <a:solidFill>
                    <a:srgbClr val="000000"/>
                  </a:solidFill>
                  <a:latin typeface="Times New Roman" pitchFamily="18" charset="0"/>
                  <a:ea typeface="+mn-ea"/>
                  <a:cs typeface="+mn-cs"/>
                </a:endParaRPr>
              </a:p>
            </p:txBody>
          </p:sp>
          <p:sp>
            <p:nvSpPr>
              <p:cNvPr id="174465" name="Rectangle 385"/>
              <p:cNvSpPr>
                <a:spLocks noChangeArrowheads="1"/>
              </p:cNvSpPr>
              <p:nvPr/>
            </p:nvSpPr>
            <p:spPr bwMode="auto">
              <a:xfrm>
                <a:off x="2585" y="235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120</a:t>
                </a:r>
                <a:endParaRPr lang="en-US" sz="2800" kern="1200">
                  <a:solidFill>
                    <a:srgbClr val="000000"/>
                  </a:solidFill>
                  <a:latin typeface="Times New Roman" pitchFamily="18" charset="0"/>
                  <a:ea typeface="+mn-ea"/>
                  <a:cs typeface="+mn-cs"/>
                </a:endParaRPr>
              </a:p>
            </p:txBody>
          </p:sp>
          <p:sp>
            <p:nvSpPr>
              <p:cNvPr id="174466" name="Rectangle 386"/>
              <p:cNvSpPr>
                <a:spLocks noChangeArrowheads="1"/>
              </p:cNvSpPr>
              <p:nvPr/>
            </p:nvSpPr>
            <p:spPr bwMode="auto">
              <a:xfrm>
                <a:off x="3011" y="2335"/>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467" name="Rectangle 387"/>
              <p:cNvSpPr>
                <a:spLocks noChangeArrowheads="1"/>
              </p:cNvSpPr>
              <p:nvPr/>
            </p:nvSpPr>
            <p:spPr bwMode="auto">
              <a:xfrm>
                <a:off x="2827" y="241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68" name="Rectangle 388"/>
              <p:cNvSpPr>
                <a:spLocks noChangeArrowheads="1"/>
              </p:cNvSpPr>
              <p:nvPr/>
            </p:nvSpPr>
            <p:spPr bwMode="auto">
              <a:xfrm>
                <a:off x="3378" y="2335"/>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a:t>
                </a:r>
                <a:endParaRPr lang="en-US" sz="2800" kern="1200">
                  <a:solidFill>
                    <a:srgbClr val="000000"/>
                  </a:solidFill>
                  <a:latin typeface="Times New Roman" pitchFamily="18" charset="0"/>
                  <a:ea typeface="+mn-ea"/>
                  <a:cs typeface="+mn-cs"/>
                </a:endParaRPr>
              </a:p>
            </p:txBody>
          </p:sp>
          <p:sp>
            <p:nvSpPr>
              <p:cNvPr id="174469" name="Rectangle 389"/>
              <p:cNvSpPr>
                <a:spLocks noChangeArrowheads="1"/>
              </p:cNvSpPr>
              <p:nvPr/>
            </p:nvSpPr>
            <p:spPr bwMode="auto">
              <a:xfrm>
                <a:off x="3216" y="2419"/>
                <a:ext cx="390"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0" name="Rectangle 390"/>
              <p:cNvSpPr>
                <a:spLocks noChangeArrowheads="1"/>
              </p:cNvSpPr>
              <p:nvPr/>
            </p:nvSpPr>
            <p:spPr bwMode="auto">
              <a:xfrm>
                <a:off x="3786" y="2335"/>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471" name="Rectangle 391"/>
              <p:cNvSpPr>
                <a:spLocks noChangeArrowheads="1"/>
              </p:cNvSpPr>
              <p:nvPr/>
            </p:nvSpPr>
            <p:spPr bwMode="auto">
              <a:xfrm>
                <a:off x="3606" y="241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2" name="Rectangle 392"/>
              <p:cNvSpPr>
                <a:spLocks noChangeArrowheads="1"/>
              </p:cNvSpPr>
              <p:nvPr/>
            </p:nvSpPr>
            <p:spPr bwMode="auto">
              <a:xfrm>
                <a:off x="4139" y="2335"/>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+23</a:t>
                </a:r>
                <a:endParaRPr lang="en-US" sz="2800" kern="1200">
                  <a:solidFill>
                    <a:srgbClr val="000000"/>
                  </a:solidFill>
                  <a:latin typeface="Times New Roman" pitchFamily="18" charset="0"/>
                  <a:ea typeface="+mn-ea"/>
                  <a:cs typeface="+mn-cs"/>
                </a:endParaRPr>
              </a:p>
            </p:txBody>
          </p:sp>
          <p:sp>
            <p:nvSpPr>
              <p:cNvPr id="174473" name="Rectangle 393"/>
              <p:cNvSpPr>
                <a:spLocks noChangeArrowheads="1"/>
              </p:cNvSpPr>
              <p:nvPr/>
            </p:nvSpPr>
            <p:spPr bwMode="auto">
              <a:xfrm>
                <a:off x="3995" y="241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4" name="Rectangle 394"/>
              <p:cNvSpPr>
                <a:spLocks noChangeArrowheads="1"/>
              </p:cNvSpPr>
              <p:nvPr/>
            </p:nvSpPr>
            <p:spPr bwMode="auto">
              <a:xfrm>
                <a:off x="4384" y="2411"/>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5" name="Line 395"/>
              <p:cNvSpPr>
                <a:spLocks noChangeShapeType="1"/>
              </p:cNvSpPr>
              <p:nvPr/>
            </p:nvSpPr>
            <p:spPr bwMode="auto">
              <a:xfrm>
                <a:off x="2049"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6" name="Line 396"/>
              <p:cNvSpPr>
                <a:spLocks noChangeShapeType="1"/>
              </p:cNvSpPr>
              <p:nvPr/>
            </p:nvSpPr>
            <p:spPr bwMode="auto">
              <a:xfrm>
                <a:off x="2438"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7" name="Line 397"/>
              <p:cNvSpPr>
                <a:spLocks noChangeShapeType="1"/>
              </p:cNvSpPr>
              <p:nvPr/>
            </p:nvSpPr>
            <p:spPr bwMode="auto">
              <a:xfrm>
                <a:off x="2827"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8" name="Line 398"/>
              <p:cNvSpPr>
                <a:spLocks noChangeShapeType="1"/>
              </p:cNvSpPr>
              <p:nvPr/>
            </p:nvSpPr>
            <p:spPr bwMode="auto">
              <a:xfrm>
                <a:off x="3216"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79" name="Line 399"/>
              <p:cNvSpPr>
                <a:spLocks noChangeShapeType="1"/>
              </p:cNvSpPr>
              <p:nvPr/>
            </p:nvSpPr>
            <p:spPr bwMode="auto">
              <a:xfrm>
                <a:off x="3606"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0" name="Line 400"/>
              <p:cNvSpPr>
                <a:spLocks noChangeShapeType="1"/>
              </p:cNvSpPr>
              <p:nvPr/>
            </p:nvSpPr>
            <p:spPr bwMode="auto">
              <a:xfrm>
                <a:off x="3995"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1" name="Line 401"/>
              <p:cNvSpPr>
                <a:spLocks noChangeShapeType="1"/>
              </p:cNvSpPr>
              <p:nvPr/>
            </p:nvSpPr>
            <p:spPr bwMode="auto">
              <a:xfrm>
                <a:off x="4384" y="232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2" name="Rectangle 402"/>
              <p:cNvSpPr>
                <a:spLocks noChangeArrowheads="1"/>
              </p:cNvSpPr>
              <p:nvPr/>
            </p:nvSpPr>
            <p:spPr bwMode="auto">
              <a:xfrm>
                <a:off x="4960" y="2325"/>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3" name="Rectangle 403"/>
              <p:cNvSpPr>
                <a:spLocks noChangeArrowheads="1"/>
              </p:cNvSpPr>
              <p:nvPr/>
            </p:nvSpPr>
            <p:spPr bwMode="auto">
              <a:xfrm>
                <a:off x="2196" y="247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120</a:t>
                </a:r>
                <a:endParaRPr lang="en-US" sz="2800" kern="1200">
                  <a:solidFill>
                    <a:srgbClr val="000000"/>
                  </a:solidFill>
                  <a:latin typeface="Times New Roman" pitchFamily="18" charset="0"/>
                  <a:ea typeface="+mn-ea"/>
                  <a:cs typeface="+mn-cs"/>
                </a:endParaRPr>
              </a:p>
            </p:txBody>
          </p:sp>
          <p:sp>
            <p:nvSpPr>
              <p:cNvPr id="174484" name="Rectangle 404"/>
              <p:cNvSpPr>
                <a:spLocks noChangeArrowheads="1"/>
              </p:cNvSpPr>
              <p:nvPr/>
            </p:nvSpPr>
            <p:spPr bwMode="auto">
              <a:xfrm>
                <a:off x="2585" y="247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140</a:t>
                </a:r>
                <a:endParaRPr lang="en-US" sz="2800" kern="1200">
                  <a:solidFill>
                    <a:srgbClr val="000000"/>
                  </a:solidFill>
                  <a:latin typeface="Times New Roman" pitchFamily="18" charset="0"/>
                  <a:ea typeface="+mn-ea"/>
                  <a:cs typeface="+mn-cs"/>
                </a:endParaRPr>
              </a:p>
            </p:txBody>
          </p:sp>
          <p:sp>
            <p:nvSpPr>
              <p:cNvPr id="174485" name="Rectangle 405"/>
              <p:cNvSpPr>
                <a:spLocks noChangeArrowheads="1"/>
              </p:cNvSpPr>
              <p:nvPr/>
            </p:nvSpPr>
            <p:spPr bwMode="auto">
              <a:xfrm>
                <a:off x="2827" y="2533"/>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6" name="Rectangle 406"/>
              <p:cNvSpPr>
                <a:spLocks noChangeArrowheads="1"/>
              </p:cNvSpPr>
              <p:nvPr/>
            </p:nvSpPr>
            <p:spPr bwMode="auto">
              <a:xfrm>
                <a:off x="3216" y="2533"/>
                <a:ext cx="390"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7" name="Rectangle 407"/>
              <p:cNvSpPr>
                <a:spLocks noChangeArrowheads="1"/>
              </p:cNvSpPr>
              <p:nvPr/>
            </p:nvSpPr>
            <p:spPr bwMode="auto">
              <a:xfrm>
                <a:off x="3606" y="2533"/>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8" name="Rectangle 408"/>
              <p:cNvSpPr>
                <a:spLocks noChangeArrowheads="1"/>
              </p:cNvSpPr>
              <p:nvPr/>
            </p:nvSpPr>
            <p:spPr bwMode="auto">
              <a:xfrm>
                <a:off x="3995" y="2533"/>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89" name="Rectangle 409"/>
              <p:cNvSpPr>
                <a:spLocks noChangeArrowheads="1"/>
              </p:cNvSpPr>
              <p:nvPr/>
            </p:nvSpPr>
            <p:spPr bwMode="auto">
              <a:xfrm>
                <a:off x="4384" y="2526"/>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0" name="Line 410"/>
              <p:cNvSpPr>
                <a:spLocks noChangeShapeType="1"/>
              </p:cNvSpPr>
              <p:nvPr/>
            </p:nvSpPr>
            <p:spPr bwMode="auto">
              <a:xfrm>
                <a:off x="2049"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1" name="Line 411"/>
              <p:cNvSpPr>
                <a:spLocks noChangeShapeType="1"/>
              </p:cNvSpPr>
              <p:nvPr/>
            </p:nvSpPr>
            <p:spPr bwMode="auto">
              <a:xfrm>
                <a:off x="2056" y="243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2" name="Line 412"/>
              <p:cNvSpPr>
                <a:spLocks noChangeShapeType="1"/>
              </p:cNvSpPr>
              <p:nvPr/>
            </p:nvSpPr>
            <p:spPr bwMode="auto">
              <a:xfrm>
                <a:off x="2438"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5" name="Group 413"/>
            <p:cNvGrpSpPr>
              <a:grpSpLocks/>
            </p:cNvGrpSpPr>
            <p:nvPr/>
          </p:nvGrpSpPr>
          <p:grpSpPr bwMode="auto">
            <a:xfrm>
              <a:off x="3168" y="2397"/>
              <a:ext cx="2918" cy="1259"/>
              <a:chOff x="2049" y="2433"/>
              <a:chExt cx="2918" cy="1259"/>
            </a:xfrm>
          </p:grpSpPr>
          <p:sp>
            <p:nvSpPr>
              <p:cNvPr id="174494" name="Line 414"/>
              <p:cNvSpPr>
                <a:spLocks noChangeShapeType="1"/>
              </p:cNvSpPr>
              <p:nvPr/>
            </p:nvSpPr>
            <p:spPr bwMode="auto">
              <a:xfrm>
                <a:off x="2445" y="243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5" name="Line 415"/>
              <p:cNvSpPr>
                <a:spLocks noChangeShapeType="1"/>
              </p:cNvSpPr>
              <p:nvPr/>
            </p:nvSpPr>
            <p:spPr bwMode="auto">
              <a:xfrm>
                <a:off x="2827"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6" name="Line 416"/>
              <p:cNvSpPr>
                <a:spLocks noChangeShapeType="1"/>
              </p:cNvSpPr>
              <p:nvPr/>
            </p:nvSpPr>
            <p:spPr bwMode="auto">
              <a:xfrm>
                <a:off x="2834" y="243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7" name="Line 417"/>
              <p:cNvSpPr>
                <a:spLocks noChangeShapeType="1"/>
              </p:cNvSpPr>
              <p:nvPr/>
            </p:nvSpPr>
            <p:spPr bwMode="auto">
              <a:xfrm>
                <a:off x="3216"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8" name="Line 418"/>
              <p:cNvSpPr>
                <a:spLocks noChangeShapeType="1"/>
              </p:cNvSpPr>
              <p:nvPr/>
            </p:nvSpPr>
            <p:spPr bwMode="auto">
              <a:xfrm>
                <a:off x="3224" y="243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499" name="Line 419"/>
              <p:cNvSpPr>
                <a:spLocks noChangeShapeType="1"/>
              </p:cNvSpPr>
              <p:nvPr/>
            </p:nvSpPr>
            <p:spPr bwMode="auto">
              <a:xfrm>
                <a:off x="3606"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0" name="Line 420"/>
              <p:cNvSpPr>
                <a:spLocks noChangeShapeType="1"/>
              </p:cNvSpPr>
              <p:nvPr/>
            </p:nvSpPr>
            <p:spPr bwMode="auto">
              <a:xfrm>
                <a:off x="3613" y="243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1" name="Line 421"/>
              <p:cNvSpPr>
                <a:spLocks noChangeShapeType="1"/>
              </p:cNvSpPr>
              <p:nvPr/>
            </p:nvSpPr>
            <p:spPr bwMode="auto">
              <a:xfrm>
                <a:off x="3995"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2" name="Line 422"/>
              <p:cNvSpPr>
                <a:spLocks noChangeShapeType="1"/>
              </p:cNvSpPr>
              <p:nvPr/>
            </p:nvSpPr>
            <p:spPr bwMode="auto">
              <a:xfrm>
                <a:off x="4002" y="243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3" name="Line 423"/>
              <p:cNvSpPr>
                <a:spLocks noChangeShapeType="1"/>
              </p:cNvSpPr>
              <p:nvPr/>
            </p:nvSpPr>
            <p:spPr bwMode="auto">
              <a:xfrm>
                <a:off x="4384" y="243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4" name="Rectangle 424"/>
              <p:cNvSpPr>
                <a:spLocks noChangeArrowheads="1"/>
              </p:cNvSpPr>
              <p:nvPr/>
            </p:nvSpPr>
            <p:spPr bwMode="auto">
              <a:xfrm>
                <a:off x="4391" y="2433"/>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5" name="Rectangle 425"/>
              <p:cNvSpPr>
                <a:spLocks noChangeArrowheads="1"/>
              </p:cNvSpPr>
              <p:nvPr/>
            </p:nvSpPr>
            <p:spPr bwMode="auto">
              <a:xfrm>
                <a:off x="4960" y="2433"/>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6" name="Line 426"/>
              <p:cNvSpPr>
                <a:spLocks noChangeShapeType="1"/>
              </p:cNvSpPr>
              <p:nvPr/>
            </p:nvSpPr>
            <p:spPr bwMode="auto">
              <a:xfrm>
                <a:off x="2049"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7" name="Line 427"/>
              <p:cNvSpPr>
                <a:spLocks noChangeShapeType="1"/>
              </p:cNvSpPr>
              <p:nvPr/>
            </p:nvSpPr>
            <p:spPr bwMode="auto">
              <a:xfrm>
                <a:off x="2438"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8" name="Line 428"/>
              <p:cNvSpPr>
                <a:spLocks noChangeShapeType="1"/>
              </p:cNvSpPr>
              <p:nvPr/>
            </p:nvSpPr>
            <p:spPr bwMode="auto">
              <a:xfrm>
                <a:off x="2827"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09" name="Line 429"/>
              <p:cNvSpPr>
                <a:spLocks noChangeShapeType="1"/>
              </p:cNvSpPr>
              <p:nvPr/>
            </p:nvSpPr>
            <p:spPr bwMode="auto">
              <a:xfrm>
                <a:off x="3216"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0" name="Line 430"/>
              <p:cNvSpPr>
                <a:spLocks noChangeShapeType="1"/>
              </p:cNvSpPr>
              <p:nvPr/>
            </p:nvSpPr>
            <p:spPr bwMode="auto">
              <a:xfrm>
                <a:off x="3606"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1" name="Line 431"/>
              <p:cNvSpPr>
                <a:spLocks noChangeShapeType="1"/>
              </p:cNvSpPr>
              <p:nvPr/>
            </p:nvSpPr>
            <p:spPr bwMode="auto">
              <a:xfrm>
                <a:off x="3995"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2" name="Line 432"/>
              <p:cNvSpPr>
                <a:spLocks noChangeShapeType="1"/>
              </p:cNvSpPr>
              <p:nvPr/>
            </p:nvSpPr>
            <p:spPr bwMode="auto">
              <a:xfrm>
                <a:off x="4384" y="244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3" name="Rectangle 433"/>
              <p:cNvSpPr>
                <a:spLocks noChangeArrowheads="1"/>
              </p:cNvSpPr>
              <p:nvPr/>
            </p:nvSpPr>
            <p:spPr bwMode="auto">
              <a:xfrm>
                <a:off x="4960" y="2440"/>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4" name="Rectangle 434"/>
              <p:cNvSpPr>
                <a:spLocks noChangeArrowheads="1"/>
              </p:cNvSpPr>
              <p:nvPr/>
            </p:nvSpPr>
            <p:spPr bwMode="auto">
              <a:xfrm>
                <a:off x="2196" y="2579"/>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140</a:t>
                </a:r>
                <a:endParaRPr lang="en-US" sz="2800" kern="1200">
                  <a:solidFill>
                    <a:srgbClr val="000000"/>
                  </a:solidFill>
                  <a:latin typeface="Times New Roman" pitchFamily="18" charset="0"/>
                  <a:ea typeface="+mn-ea"/>
                  <a:cs typeface="+mn-cs"/>
                </a:endParaRPr>
              </a:p>
            </p:txBody>
          </p:sp>
          <p:sp>
            <p:nvSpPr>
              <p:cNvPr id="174515" name="Rectangle 435"/>
              <p:cNvSpPr>
                <a:spLocks noChangeArrowheads="1"/>
              </p:cNvSpPr>
              <p:nvPr/>
            </p:nvSpPr>
            <p:spPr bwMode="auto">
              <a:xfrm>
                <a:off x="2049" y="2656"/>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6" name="Rectangle 436"/>
              <p:cNvSpPr>
                <a:spLocks noChangeArrowheads="1"/>
              </p:cNvSpPr>
              <p:nvPr/>
            </p:nvSpPr>
            <p:spPr bwMode="auto">
              <a:xfrm>
                <a:off x="2585" y="2579"/>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160</a:t>
                </a:r>
                <a:endParaRPr lang="en-US" sz="2800" kern="1200">
                  <a:solidFill>
                    <a:srgbClr val="000000"/>
                  </a:solidFill>
                  <a:latin typeface="Times New Roman" pitchFamily="18" charset="0"/>
                  <a:ea typeface="+mn-ea"/>
                  <a:cs typeface="+mn-cs"/>
                </a:endParaRPr>
              </a:p>
            </p:txBody>
          </p:sp>
          <p:sp>
            <p:nvSpPr>
              <p:cNvPr id="174517" name="Rectangle 437"/>
              <p:cNvSpPr>
                <a:spLocks noChangeArrowheads="1"/>
              </p:cNvSpPr>
              <p:nvPr/>
            </p:nvSpPr>
            <p:spPr bwMode="auto">
              <a:xfrm>
                <a:off x="2438" y="2656"/>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18" name="Rectangle 438"/>
              <p:cNvSpPr>
                <a:spLocks noChangeArrowheads="1"/>
              </p:cNvSpPr>
              <p:nvPr/>
            </p:nvSpPr>
            <p:spPr bwMode="auto">
              <a:xfrm>
                <a:off x="2974" y="25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519" name="Rectangle 439"/>
              <p:cNvSpPr>
                <a:spLocks noChangeArrowheads="1"/>
              </p:cNvSpPr>
              <p:nvPr/>
            </p:nvSpPr>
            <p:spPr bwMode="auto">
              <a:xfrm>
                <a:off x="3008" y="2637"/>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520" name="Rectangle 440"/>
              <p:cNvSpPr>
                <a:spLocks noChangeArrowheads="1"/>
              </p:cNvSpPr>
              <p:nvPr/>
            </p:nvSpPr>
            <p:spPr bwMode="auto">
              <a:xfrm>
                <a:off x="3361" y="25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+28</a:t>
                </a:r>
                <a:endParaRPr lang="en-US" sz="2800" kern="1200">
                  <a:solidFill>
                    <a:srgbClr val="000000"/>
                  </a:solidFill>
                  <a:latin typeface="Times New Roman" pitchFamily="18" charset="0"/>
                  <a:ea typeface="+mn-ea"/>
                  <a:cs typeface="+mn-cs"/>
                </a:endParaRPr>
              </a:p>
            </p:txBody>
          </p:sp>
          <p:sp>
            <p:nvSpPr>
              <p:cNvPr id="174521" name="Rectangle 441"/>
              <p:cNvSpPr>
                <a:spLocks noChangeArrowheads="1"/>
              </p:cNvSpPr>
              <p:nvPr/>
            </p:nvSpPr>
            <p:spPr bwMode="auto">
              <a:xfrm>
                <a:off x="3380" y="2637"/>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a:t>
                </a:r>
                <a:endParaRPr lang="en-US" sz="2800" kern="1200">
                  <a:solidFill>
                    <a:srgbClr val="000000"/>
                  </a:solidFill>
                  <a:latin typeface="Times New Roman" pitchFamily="18" charset="0"/>
                  <a:ea typeface="+mn-ea"/>
                  <a:cs typeface="+mn-cs"/>
                </a:endParaRPr>
              </a:p>
            </p:txBody>
          </p:sp>
          <p:sp>
            <p:nvSpPr>
              <p:cNvPr id="174522" name="Rectangle 442"/>
              <p:cNvSpPr>
                <a:spLocks noChangeArrowheads="1"/>
              </p:cNvSpPr>
              <p:nvPr/>
            </p:nvSpPr>
            <p:spPr bwMode="auto">
              <a:xfrm>
                <a:off x="3752" y="25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523" name="Rectangle 443"/>
              <p:cNvSpPr>
                <a:spLocks noChangeArrowheads="1"/>
              </p:cNvSpPr>
              <p:nvPr/>
            </p:nvSpPr>
            <p:spPr bwMode="auto">
              <a:xfrm>
                <a:off x="3786" y="2637"/>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524" name="Rectangle 444"/>
              <p:cNvSpPr>
                <a:spLocks noChangeArrowheads="1"/>
              </p:cNvSpPr>
              <p:nvPr/>
            </p:nvSpPr>
            <p:spPr bwMode="auto">
              <a:xfrm>
                <a:off x="4139" y="25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+52</a:t>
                </a:r>
                <a:endParaRPr lang="en-US" sz="2800" kern="1200">
                  <a:solidFill>
                    <a:srgbClr val="000000"/>
                  </a:solidFill>
                  <a:latin typeface="Times New Roman" pitchFamily="18" charset="0"/>
                  <a:ea typeface="+mn-ea"/>
                  <a:cs typeface="+mn-cs"/>
                </a:endParaRPr>
              </a:p>
            </p:txBody>
          </p:sp>
          <p:sp>
            <p:nvSpPr>
              <p:cNvPr id="174525" name="Rectangle 445"/>
              <p:cNvSpPr>
                <a:spLocks noChangeArrowheads="1"/>
              </p:cNvSpPr>
              <p:nvPr/>
            </p:nvSpPr>
            <p:spPr bwMode="auto">
              <a:xfrm>
                <a:off x="4143" y="2637"/>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+27</a:t>
                </a:r>
                <a:endParaRPr lang="en-US" sz="2800" kern="1200">
                  <a:solidFill>
                    <a:srgbClr val="000000"/>
                  </a:solidFill>
                  <a:latin typeface="Times New Roman" pitchFamily="18" charset="0"/>
                  <a:ea typeface="+mn-ea"/>
                  <a:cs typeface="+mn-cs"/>
                </a:endParaRPr>
              </a:p>
            </p:txBody>
          </p:sp>
          <p:sp>
            <p:nvSpPr>
              <p:cNvPr id="174526" name="Rectangle 446"/>
              <p:cNvSpPr>
                <a:spLocks noChangeArrowheads="1"/>
              </p:cNvSpPr>
              <p:nvPr/>
            </p:nvSpPr>
            <p:spPr bwMode="auto">
              <a:xfrm>
                <a:off x="4384" y="2634"/>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27" name="Line 447"/>
              <p:cNvSpPr>
                <a:spLocks noChangeShapeType="1"/>
              </p:cNvSpPr>
              <p:nvPr/>
            </p:nvSpPr>
            <p:spPr bwMode="auto">
              <a:xfrm>
                <a:off x="2049"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28" name="Line 448"/>
              <p:cNvSpPr>
                <a:spLocks noChangeShapeType="1"/>
              </p:cNvSpPr>
              <p:nvPr/>
            </p:nvSpPr>
            <p:spPr bwMode="auto">
              <a:xfrm>
                <a:off x="2438"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29" name="Line 449"/>
              <p:cNvSpPr>
                <a:spLocks noChangeShapeType="1"/>
              </p:cNvSpPr>
              <p:nvPr/>
            </p:nvSpPr>
            <p:spPr bwMode="auto">
              <a:xfrm>
                <a:off x="2827"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0" name="Line 450"/>
              <p:cNvSpPr>
                <a:spLocks noChangeShapeType="1"/>
              </p:cNvSpPr>
              <p:nvPr/>
            </p:nvSpPr>
            <p:spPr bwMode="auto">
              <a:xfrm>
                <a:off x="3216"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1" name="Line 451"/>
              <p:cNvSpPr>
                <a:spLocks noChangeShapeType="1"/>
              </p:cNvSpPr>
              <p:nvPr/>
            </p:nvSpPr>
            <p:spPr bwMode="auto">
              <a:xfrm>
                <a:off x="3606"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2" name="Line 452"/>
              <p:cNvSpPr>
                <a:spLocks noChangeShapeType="1"/>
              </p:cNvSpPr>
              <p:nvPr/>
            </p:nvSpPr>
            <p:spPr bwMode="auto">
              <a:xfrm>
                <a:off x="3995"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3" name="Line 453"/>
              <p:cNvSpPr>
                <a:spLocks noChangeShapeType="1"/>
              </p:cNvSpPr>
              <p:nvPr/>
            </p:nvSpPr>
            <p:spPr bwMode="auto">
              <a:xfrm>
                <a:off x="4384" y="2548"/>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4" name="Rectangle 454"/>
              <p:cNvSpPr>
                <a:spLocks noChangeArrowheads="1"/>
              </p:cNvSpPr>
              <p:nvPr/>
            </p:nvSpPr>
            <p:spPr bwMode="auto">
              <a:xfrm>
                <a:off x="4960" y="2548"/>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5" name="Rectangle 455"/>
              <p:cNvSpPr>
                <a:spLocks noChangeArrowheads="1"/>
              </p:cNvSpPr>
              <p:nvPr/>
            </p:nvSpPr>
            <p:spPr bwMode="auto">
              <a:xfrm>
                <a:off x="2196" y="275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160</a:t>
                </a:r>
                <a:endParaRPr lang="en-US" sz="2800" kern="1200">
                  <a:solidFill>
                    <a:srgbClr val="000000"/>
                  </a:solidFill>
                  <a:latin typeface="Times New Roman" pitchFamily="18" charset="0"/>
                  <a:ea typeface="+mn-ea"/>
                  <a:cs typeface="+mn-cs"/>
                </a:endParaRPr>
              </a:p>
            </p:txBody>
          </p:sp>
          <p:sp>
            <p:nvSpPr>
              <p:cNvPr id="174536" name="Rectangle 456"/>
              <p:cNvSpPr>
                <a:spLocks noChangeArrowheads="1"/>
              </p:cNvSpPr>
              <p:nvPr/>
            </p:nvSpPr>
            <p:spPr bwMode="auto">
              <a:xfrm>
                <a:off x="2585" y="275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180</a:t>
                </a:r>
                <a:endParaRPr lang="en-US" sz="2800" kern="1200">
                  <a:solidFill>
                    <a:srgbClr val="000000"/>
                  </a:solidFill>
                  <a:latin typeface="Times New Roman" pitchFamily="18" charset="0"/>
                  <a:ea typeface="+mn-ea"/>
                  <a:cs typeface="+mn-cs"/>
                </a:endParaRPr>
              </a:p>
            </p:txBody>
          </p:sp>
          <p:sp>
            <p:nvSpPr>
              <p:cNvPr id="174537" name="Rectangle 457"/>
              <p:cNvSpPr>
                <a:spLocks noChangeArrowheads="1"/>
              </p:cNvSpPr>
              <p:nvPr/>
            </p:nvSpPr>
            <p:spPr bwMode="auto">
              <a:xfrm>
                <a:off x="2827" y="281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8" name="Rectangle 458"/>
              <p:cNvSpPr>
                <a:spLocks noChangeArrowheads="1"/>
              </p:cNvSpPr>
              <p:nvPr/>
            </p:nvSpPr>
            <p:spPr bwMode="auto">
              <a:xfrm>
                <a:off x="3216" y="2814"/>
                <a:ext cx="390"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39" name="Rectangle 459"/>
              <p:cNvSpPr>
                <a:spLocks noChangeArrowheads="1"/>
              </p:cNvSpPr>
              <p:nvPr/>
            </p:nvSpPr>
            <p:spPr bwMode="auto">
              <a:xfrm>
                <a:off x="3606" y="281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0" name="Rectangle 460"/>
              <p:cNvSpPr>
                <a:spLocks noChangeArrowheads="1"/>
              </p:cNvSpPr>
              <p:nvPr/>
            </p:nvSpPr>
            <p:spPr bwMode="auto">
              <a:xfrm>
                <a:off x="3995" y="2814"/>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1" name="Rectangle 461"/>
              <p:cNvSpPr>
                <a:spLocks noChangeArrowheads="1"/>
              </p:cNvSpPr>
              <p:nvPr/>
            </p:nvSpPr>
            <p:spPr bwMode="auto">
              <a:xfrm>
                <a:off x="4384" y="2806"/>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2" name="Line 462"/>
              <p:cNvSpPr>
                <a:spLocks noChangeShapeType="1"/>
              </p:cNvSpPr>
              <p:nvPr/>
            </p:nvSpPr>
            <p:spPr bwMode="auto">
              <a:xfrm>
                <a:off x="2049"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3" name="Line 463"/>
              <p:cNvSpPr>
                <a:spLocks noChangeShapeType="1"/>
              </p:cNvSpPr>
              <p:nvPr/>
            </p:nvSpPr>
            <p:spPr bwMode="auto">
              <a:xfrm>
                <a:off x="2438"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4" name="Line 464"/>
              <p:cNvSpPr>
                <a:spLocks noChangeShapeType="1"/>
              </p:cNvSpPr>
              <p:nvPr/>
            </p:nvSpPr>
            <p:spPr bwMode="auto">
              <a:xfrm>
                <a:off x="2827"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5" name="Line 465"/>
              <p:cNvSpPr>
                <a:spLocks noChangeShapeType="1"/>
              </p:cNvSpPr>
              <p:nvPr/>
            </p:nvSpPr>
            <p:spPr bwMode="auto">
              <a:xfrm>
                <a:off x="3216"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6" name="Line 466"/>
              <p:cNvSpPr>
                <a:spLocks noChangeShapeType="1"/>
              </p:cNvSpPr>
              <p:nvPr/>
            </p:nvSpPr>
            <p:spPr bwMode="auto">
              <a:xfrm>
                <a:off x="3606"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7" name="Line 467"/>
              <p:cNvSpPr>
                <a:spLocks noChangeShapeType="1"/>
              </p:cNvSpPr>
              <p:nvPr/>
            </p:nvSpPr>
            <p:spPr bwMode="auto">
              <a:xfrm>
                <a:off x="3995"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8" name="Line 468"/>
              <p:cNvSpPr>
                <a:spLocks noChangeShapeType="1"/>
              </p:cNvSpPr>
              <p:nvPr/>
            </p:nvSpPr>
            <p:spPr bwMode="auto">
              <a:xfrm>
                <a:off x="4384" y="2720"/>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49" name="Rectangle 469"/>
              <p:cNvSpPr>
                <a:spLocks noChangeArrowheads="1"/>
              </p:cNvSpPr>
              <p:nvPr/>
            </p:nvSpPr>
            <p:spPr bwMode="auto">
              <a:xfrm>
                <a:off x="4960" y="2720"/>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0" name="Rectangle 470"/>
              <p:cNvSpPr>
                <a:spLocks noChangeArrowheads="1"/>
              </p:cNvSpPr>
              <p:nvPr/>
            </p:nvSpPr>
            <p:spPr bwMode="auto">
              <a:xfrm>
                <a:off x="2196" y="286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180</a:t>
                </a:r>
                <a:endParaRPr lang="en-US" sz="2800" kern="1200">
                  <a:solidFill>
                    <a:srgbClr val="000000"/>
                  </a:solidFill>
                  <a:latin typeface="Times New Roman" pitchFamily="18" charset="0"/>
                  <a:ea typeface="+mn-ea"/>
                  <a:cs typeface="+mn-cs"/>
                </a:endParaRPr>
              </a:p>
            </p:txBody>
          </p:sp>
          <p:sp>
            <p:nvSpPr>
              <p:cNvPr id="174551" name="Rectangle 471"/>
              <p:cNvSpPr>
                <a:spLocks noChangeArrowheads="1"/>
              </p:cNvSpPr>
              <p:nvPr/>
            </p:nvSpPr>
            <p:spPr bwMode="auto">
              <a:xfrm>
                <a:off x="2585" y="286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200</a:t>
                </a:r>
                <a:endParaRPr lang="en-US" sz="2800" kern="1200">
                  <a:solidFill>
                    <a:srgbClr val="000000"/>
                  </a:solidFill>
                  <a:latin typeface="Times New Roman" pitchFamily="18" charset="0"/>
                  <a:ea typeface="+mn-ea"/>
                  <a:cs typeface="+mn-cs"/>
                </a:endParaRPr>
              </a:p>
            </p:txBody>
          </p:sp>
          <p:sp>
            <p:nvSpPr>
              <p:cNvPr id="174552" name="Rectangle 472"/>
              <p:cNvSpPr>
                <a:spLocks noChangeArrowheads="1"/>
              </p:cNvSpPr>
              <p:nvPr/>
            </p:nvSpPr>
            <p:spPr bwMode="auto">
              <a:xfrm>
                <a:off x="2827" y="2928"/>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3" name="Rectangle 473"/>
              <p:cNvSpPr>
                <a:spLocks noChangeArrowheads="1"/>
              </p:cNvSpPr>
              <p:nvPr/>
            </p:nvSpPr>
            <p:spPr bwMode="auto">
              <a:xfrm>
                <a:off x="3216" y="2928"/>
                <a:ext cx="390"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4" name="Rectangle 474"/>
              <p:cNvSpPr>
                <a:spLocks noChangeArrowheads="1"/>
              </p:cNvSpPr>
              <p:nvPr/>
            </p:nvSpPr>
            <p:spPr bwMode="auto">
              <a:xfrm>
                <a:off x="3606" y="2928"/>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5" name="Rectangle 475"/>
              <p:cNvSpPr>
                <a:spLocks noChangeArrowheads="1"/>
              </p:cNvSpPr>
              <p:nvPr/>
            </p:nvSpPr>
            <p:spPr bwMode="auto">
              <a:xfrm>
                <a:off x="3995" y="2928"/>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6" name="Rectangle 476"/>
              <p:cNvSpPr>
                <a:spLocks noChangeArrowheads="1"/>
              </p:cNvSpPr>
              <p:nvPr/>
            </p:nvSpPr>
            <p:spPr bwMode="auto">
              <a:xfrm>
                <a:off x="4384" y="2921"/>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7" name="Line 477"/>
              <p:cNvSpPr>
                <a:spLocks noChangeShapeType="1"/>
              </p:cNvSpPr>
              <p:nvPr/>
            </p:nvSpPr>
            <p:spPr bwMode="auto">
              <a:xfrm>
                <a:off x="2049"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8" name="Line 478"/>
              <p:cNvSpPr>
                <a:spLocks noChangeShapeType="1"/>
              </p:cNvSpPr>
              <p:nvPr/>
            </p:nvSpPr>
            <p:spPr bwMode="auto">
              <a:xfrm>
                <a:off x="2056" y="282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59" name="Line 479"/>
              <p:cNvSpPr>
                <a:spLocks noChangeShapeType="1"/>
              </p:cNvSpPr>
              <p:nvPr/>
            </p:nvSpPr>
            <p:spPr bwMode="auto">
              <a:xfrm>
                <a:off x="2438"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0" name="Line 480"/>
              <p:cNvSpPr>
                <a:spLocks noChangeShapeType="1"/>
              </p:cNvSpPr>
              <p:nvPr/>
            </p:nvSpPr>
            <p:spPr bwMode="auto">
              <a:xfrm>
                <a:off x="2445" y="282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1" name="Line 481"/>
              <p:cNvSpPr>
                <a:spLocks noChangeShapeType="1"/>
              </p:cNvSpPr>
              <p:nvPr/>
            </p:nvSpPr>
            <p:spPr bwMode="auto">
              <a:xfrm>
                <a:off x="2827"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2" name="Line 482"/>
              <p:cNvSpPr>
                <a:spLocks noChangeShapeType="1"/>
              </p:cNvSpPr>
              <p:nvPr/>
            </p:nvSpPr>
            <p:spPr bwMode="auto">
              <a:xfrm>
                <a:off x="2834" y="282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3" name="Line 483"/>
              <p:cNvSpPr>
                <a:spLocks noChangeShapeType="1"/>
              </p:cNvSpPr>
              <p:nvPr/>
            </p:nvSpPr>
            <p:spPr bwMode="auto">
              <a:xfrm>
                <a:off x="3216"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4" name="Line 484"/>
              <p:cNvSpPr>
                <a:spLocks noChangeShapeType="1"/>
              </p:cNvSpPr>
              <p:nvPr/>
            </p:nvSpPr>
            <p:spPr bwMode="auto">
              <a:xfrm>
                <a:off x="3224" y="2828"/>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5" name="Line 485"/>
              <p:cNvSpPr>
                <a:spLocks noChangeShapeType="1"/>
              </p:cNvSpPr>
              <p:nvPr/>
            </p:nvSpPr>
            <p:spPr bwMode="auto">
              <a:xfrm>
                <a:off x="3606"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6" name="Line 486"/>
              <p:cNvSpPr>
                <a:spLocks noChangeShapeType="1"/>
              </p:cNvSpPr>
              <p:nvPr/>
            </p:nvSpPr>
            <p:spPr bwMode="auto">
              <a:xfrm>
                <a:off x="3613" y="2828"/>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7" name="Line 487"/>
              <p:cNvSpPr>
                <a:spLocks noChangeShapeType="1"/>
              </p:cNvSpPr>
              <p:nvPr/>
            </p:nvSpPr>
            <p:spPr bwMode="auto">
              <a:xfrm>
                <a:off x="3995"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8" name="Line 488"/>
              <p:cNvSpPr>
                <a:spLocks noChangeShapeType="1"/>
              </p:cNvSpPr>
              <p:nvPr/>
            </p:nvSpPr>
            <p:spPr bwMode="auto">
              <a:xfrm>
                <a:off x="4002" y="2828"/>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69" name="Line 489"/>
              <p:cNvSpPr>
                <a:spLocks noChangeShapeType="1"/>
              </p:cNvSpPr>
              <p:nvPr/>
            </p:nvSpPr>
            <p:spPr bwMode="auto">
              <a:xfrm>
                <a:off x="4384" y="2828"/>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0" name="Rectangle 490"/>
              <p:cNvSpPr>
                <a:spLocks noChangeArrowheads="1"/>
              </p:cNvSpPr>
              <p:nvPr/>
            </p:nvSpPr>
            <p:spPr bwMode="auto">
              <a:xfrm>
                <a:off x="4391" y="2828"/>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1" name="Rectangle 491"/>
              <p:cNvSpPr>
                <a:spLocks noChangeArrowheads="1"/>
              </p:cNvSpPr>
              <p:nvPr/>
            </p:nvSpPr>
            <p:spPr bwMode="auto">
              <a:xfrm>
                <a:off x="4960" y="2828"/>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2" name="Line 492"/>
              <p:cNvSpPr>
                <a:spLocks noChangeShapeType="1"/>
              </p:cNvSpPr>
              <p:nvPr/>
            </p:nvSpPr>
            <p:spPr bwMode="auto">
              <a:xfrm>
                <a:off x="2049"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3" name="Line 493"/>
              <p:cNvSpPr>
                <a:spLocks noChangeShapeType="1"/>
              </p:cNvSpPr>
              <p:nvPr/>
            </p:nvSpPr>
            <p:spPr bwMode="auto">
              <a:xfrm>
                <a:off x="2438"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4" name="Line 494"/>
              <p:cNvSpPr>
                <a:spLocks noChangeShapeType="1"/>
              </p:cNvSpPr>
              <p:nvPr/>
            </p:nvSpPr>
            <p:spPr bwMode="auto">
              <a:xfrm>
                <a:off x="2827"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5" name="Line 495"/>
              <p:cNvSpPr>
                <a:spLocks noChangeShapeType="1"/>
              </p:cNvSpPr>
              <p:nvPr/>
            </p:nvSpPr>
            <p:spPr bwMode="auto">
              <a:xfrm>
                <a:off x="3216"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6" name="Line 496"/>
              <p:cNvSpPr>
                <a:spLocks noChangeShapeType="1"/>
              </p:cNvSpPr>
              <p:nvPr/>
            </p:nvSpPr>
            <p:spPr bwMode="auto">
              <a:xfrm>
                <a:off x="3606"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7" name="Line 497"/>
              <p:cNvSpPr>
                <a:spLocks noChangeShapeType="1"/>
              </p:cNvSpPr>
              <p:nvPr/>
            </p:nvSpPr>
            <p:spPr bwMode="auto">
              <a:xfrm>
                <a:off x="3995"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8" name="Line 498"/>
              <p:cNvSpPr>
                <a:spLocks noChangeShapeType="1"/>
              </p:cNvSpPr>
              <p:nvPr/>
            </p:nvSpPr>
            <p:spPr bwMode="auto">
              <a:xfrm>
                <a:off x="4384" y="283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79" name="Rectangle 499"/>
              <p:cNvSpPr>
                <a:spLocks noChangeArrowheads="1"/>
              </p:cNvSpPr>
              <p:nvPr/>
            </p:nvSpPr>
            <p:spPr bwMode="auto">
              <a:xfrm>
                <a:off x="4960" y="2835"/>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80" name="Rectangle 500"/>
              <p:cNvSpPr>
                <a:spLocks noChangeArrowheads="1"/>
              </p:cNvSpPr>
              <p:nvPr/>
            </p:nvSpPr>
            <p:spPr bwMode="auto">
              <a:xfrm>
                <a:off x="2196" y="2974"/>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200</a:t>
                </a:r>
                <a:endParaRPr lang="en-US" sz="2800" kern="1200">
                  <a:solidFill>
                    <a:srgbClr val="000000"/>
                  </a:solidFill>
                  <a:latin typeface="Times New Roman" pitchFamily="18" charset="0"/>
                  <a:ea typeface="+mn-ea"/>
                  <a:cs typeface="+mn-cs"/>
                </a:endParaRPr>
              </a:p>
            </p:txBody>
          </p:sp>
          <p:sp>
            <p:nvSpPr>
              <p:cNvPr id="174581" name="Rectangle 501"/>
              <p:cNvSpPr>
                <a:spLocks noChangeArrowheads="1"/>
              </p:cNvSpPr>
              <p:nvPr/>
            </p:nvSpPr>
            <p:spPr bwMode="auto">
              <a:xfrm>
                <a:off x="2049" y="3051"/>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82" name="Rectangle 502"/>
              <p:cNvSpPr>
                <a:spLocks noChangeArrowheads="1"/>
              </p:cNvSpPr>
              <p:nvPr/>
            </p:nvSpPr>
            <p:spPr bwMode="auto">
              <a:xfrm>
                <a:off x="2585" y="2974"/>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225</a:t>
                </a:r>
                <a:endParaRPr lang="en-US" sz="2800" kern="1200">
                  <a:solidFill>
                    <a:srgbClr val="000000"/>
                  </a:solidFill>
                  <a:latin typeface="Times New Roman" pitchFamily="18" charset="0"/>
                  <a:ea typeface="+mn-ea"/>
                  <a:cs typeface="+mn-cs"/>
                </a:endParaRPr>
              </a:p>
            </p:txBody>
          </p:sp>
          <p:sp>
            <p:nvSpPr>
              <p:cNvPr id="174583" name="Rectangle 503"/>
              <p:cNvSpPr>
                <a:spLocks noChangeArrowheads="1"/>
              </p:cNvSpPr>
              <p:nvPr/>
            </p:nvSpPr>
            <p:spPr bwMode="auto">
              <a:xfrm>
                <a:off x="2438" y="3051"/>
                <a:ext cx="389" cy="6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84" name="Rectangle 504"/>
              <p:cNvSpPr>
                <a:spLocks noChangeArrowheads="1"/>
              </p:cNvSpPr>
              <p:nvPr/>
            </p:nvSpPr>
            <p:spPr bwMode="auto">
              <a:xfrm>
                <a:off x="2974" y="2953"/>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+46</a:t>
                </a:r>
                <a:endParaRPr lang="en-US" sz="2800" kern="1200">
                  <a:solidFill>
                    <a:srgbClr val="000000"/>
                  </a:solidFill>
                  <a:latin typeface="Times New Roman" pitchFamily="18" charset="0"/>
                  <a:ea typeface="+mn-ea"/>
                  <a:cs typeface="+mn-cs"/>
                </a:endParaRPr>
              </a:p>
            </p:txBody>
          </p:sp>
          <p:sp>
            <p:nvSpPr>
              <p:cNvPr id="174585" name="Rectangle 505"/>
              <p:cNvSpPr>
                <a:spLocks noChangeArrowheads="1"/>
              </p:cNvSpPr>
              <p:nvPr/>
            </p:nvSpPr>
            <p:spPr bwMode="auto">
              <a:xfrm>
                <a:off x="3008" y="3032"/>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586" name="Rectangle 506"/>
              <p:cNvSpPr>
                <a:spLocks noChangeArrowheads="1"/>
              </p:cNvSpPr>
              <p:nvPr/>
            </p:nvSpPr>
            <p:spPr bwMode="auto">
              <a:xfrm>
                <a:off x="3361" y="2953"/>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+33</a:t>
                </a:r>
                <a:endParaRPr lang="en-US" sz="2800" kern="1200">
                  <a:solidFill>
                    <a:srgbClr val="000000"/>
                  </a:solidFill>
                  <a:latin typeface="Times New Roman" pitchFamily="18" charset="0"/>
                  <a:ea typeface="+mn-ea"/>
                  <a:cs typeface="+mn-cs"/>
                </a:endParaRPr>
              </a:p>
            </p:txBody>
          </p:sp>
          <p:sp>
            <p:nvSpPr>
              <p:cNvPr id="174587" name="Rectangle 507"/>
              <p:cNvSpPr>
                <a:spLocks noChangeArrowheads="1"/>
              </p:cNvSpPr>
              <p:nvPr/>
            </p:nvSpPr>
            <p:spPr bwMode="auto">
              <a:xfrm>
                <a:off x="3380" y="3032"/>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a:t>
                </a:r>
                <a:endParaRPr lang="en-US" sz="2800" kern="1200">
                  <a:solidFill>
                    <a:srgbClr val="000000"/>
                  </a:solidFill>
                  <a:latin typeface="Times New Roman" pitchFamily="18" charset="0"/>
                  <a:ea typeface="+mn-ea"/>
                  <a:cs typeface="+mn-cs"/>
                </a:endParaRPr>
              </a:p>
            </p:txBody>
          </p:sp>
          <p:sp>
            <p:nvSpPr>
              <p:cNvPr id="174588" name="Rectangle 508"/>
              <p:cNvSpPr>
                <a:spLocks noChangeArrowheads="1"/>
              </p:cNvSpPr>
              <p:nvPr/>
            </p:nvSpPr>
            <p:spPr bwMode="auto">
              <a:xfrm>
                <a:off x="3752" y="2953"/>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+46</a:t>
                </a:r>
                <a:endParaRPr lang="en-US" sz="2800" kern="1200">
                  <a:solidFill>
                    <a:srgbClr val="000000"/>
                  </a:solidFill>
                  <a:latin typeface="Times New Roman" pitchFamily="18" charset="0"/>
                  <a:ea typeface="+mn-ea"/>
                  <a:cs typeface="+mn-cs"/>
                </a:endParaRPr>
              </a:p>
            </p:txBody>
          </p:sp>
          <p:sp>
            <p:nvSpPr>
              <p:cNvPr id="174589" name="Rectangle 509"/>
              <p:cNvSpPr>
                <a:spLocks noChangeArrowheads="1"/>
              </p:cNvSpPr>
              <p:nvPr/>
            </p:nvSpPr>
            <p:spPr bwMode="auto">
              <a:xfrm>
                <a:off x="3786" y="3032"/>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590" name="Rectangle 510"/>
              <p:cNvSpPr>
                <a:spLocks noChangeArrowheads="1"/>
              </p:cNvSpPr>
              <p:nvPr/>
            </p:nvSpPr>
            <p:spPr bwMode="auto">
              <a:xfrm>
                <a:off x="4139" y="2953"/>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+60</a:t>
                </a:r>
                <a:endParaRPr lang="en-US" sz="2800" kern="1200">
                  <a:solidFill>
                    <a:srgbClr val="000000"/>
                  </a:solidFill>
                  <a:latin typeface="Times New Roman" pitchFamily="18" charset="0"/>
                  <a:ea typeface="+mn-ea"/>
                  <a:cs typeface="+mn-cs"/>
                </a:endParaRPr>
              </a:p>
            </p:txBody>
          </p:sp>
          <p:sp>
            <p:nvSpPr>
              <p:cNvPr id="174591" name="Rectangle 511"/>
              <p:cNvSpPr>
                <a:spLocks noChangeArrowheads="1"/>
              </p:cNvSpPr>
              <p:nvPr/>
            </p:nvSpPr>
            <p:spPr bwMode="auto">
              <a:xfrm>
                <a:off x="4143" y="3032"/>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+34</a:t>
                </a:r>
                <a:endParaRPr lang="en-US" sz="2800" kern="1200">
                  <a:solidFill>
                    <a:srgbClr val="000000"/>
                  </a:solidFill>
                  <a:latin typeface="Times New Roman" pitchFamily="18" charset="0"/>
                  <a:ea typeface="+mn-ea"/>
                  <a:cs typeface="+mn-cs"/>
                </a:endParaRPr>
              </a:p>
            </p:txBody>
          </p:sp>
          <p:sp>
            <p:nvSpPr>
              <p:cNvPr id="174592" name="Rectangle 512"/>
              <p:cNvSpPr>
                <a:spLocks noChangeArrowheads="1"/>
              </p:cNvSpPr>
              <p:nvPr/>
            </p:nvSpPr>
            <p:spPr bwMode="auto">
              <a:xfrm>
                <a:off x="4384" y="3029"/>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3" name="Line 513"/>
              <p:cNvSpPr>
                <a:spLocks noChangeShapeType="1"/>
              </p:cNvSpPr>
              <p:nvPr/>
            </p:nvSpPr>
            <p:spPr bwMode="auto">
              <a:xfrm>
                <a:off x="2049"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4" name="Line 514"/>
              <p:cNvSpPr>
                <a:spLocks noChangeShapeType="1"/>
              </p:cNvSpPr>
              <p:nvPr/>
            </p:nvSpPr>
            <p:spPr bwMode="auto">
              <a:xfrm>
                <a:off x="2438"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5" name="Line 515"/>
              <p:cNvSpPr>
                <a:spLocks noChangeShapeType="1"/>
              </p:cNvSpPr>
              <p:nvPr/>
            </p:nvSpPr>
            <p:spPr bwMode="auto">
              <a:xfrm>
                <a:off x="2827"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6" name="Line 516"/>
              <p:cNvSpPr>
                <a:spLocks noChangeShapeType="1"/>
              </p:cNvSpPr>
              <p:nvPr/>
            </p:nvSpPr>
            <p:spPr bwMode="auto">
              <a:xfrm>
                <a:off x="3216"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7" name="Line 517"/>
              <p:cNvSpPr>
                <a:spLocks noChangeShapeType="1"/>
              </p:cNvSpPr>
              <p:nvPr/>
            </p:nvSpPr>
            <p:spPr bwMode="auto">
              <a:xfrm>
                <a:off x="3606"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8" name="Line 518"/>
              <p:cNvSpPr>
                <a:spLocks noChangeShapeType="1"/>
              </p:cNvSpPr>
              <p:nvPr/>
            </p:nvSpPr>
            <p:spPr bwMode="auto">
              <a:xfrm>
                <a:off x="3995"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599" name="Line 519"/>
              <p:cNvSpPr>
                <a:spLocks noChangeShapeType="1"/>
              </p:cNvSpPr>
              <p:nvPr/>
            </p:nvSpPr>
            <p:spPr bwMode="auto">
              <a:xfrm>
                <a:off x="4384" y="2943"/>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0" name="Rectangle 520"/>
              <p:cNvSpPr>
                <a:spLocks noChangeArrowheads="1"/>
              </p:cNvSpPr>
              <p:nvPr/>
            </p:nvSpPr>
            <p:spPr bwMode="auto">
              <a:xfrm>
                <a:off x="4960" y="2943"/>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1" name="Rectangle 521"/>
              <p:cNvSpPr>
                <a:spLocks noChangeArrowheads="1"/>
              </p:cNvSpPr>
              <p:nvPr/>
            </p:nvSpPr>
            <p:spPr bwMode="auto">
              <a:xfrm>
                <a:off x="2196" y="314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225</a:t>
                </a:r>
                <a:endParaRPr lang="en-US" sz="2800" kern="1200">
                  <a:solidFill>
                    <a:srgbClr val="000000"/>
                  </a:solidFill>
                  <a:latin typeface="Times New Roman" pitchFamily="18" charset="0"/>
                  <a:ea typeface="+mn-ea"/>
                  <a:cs typeface="+mn-cs"/>
                </a:endParaRPr>
              </a:p>
            </p:txBody>
          </p:sp>
          <p:sp>
            <p:nvSpPr>
              <p:cNvPr id="174602" name="Rectangle 522"/>
              <p:cNvSpPr>
                <a:spLocks noChangeArrowheads="1"/>
              </p:cNvSpPr>
              <p:nvPr/>
            </p:nvSpPr>
            <p:spPr bwMode="auto">
              <a:xfrm>
                <a:off x="2585" y="3147"/>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250</a:t>
                </a:r>
                <a:endParaRPr lang="en-US" sz="2800" kern="1200">
                  <a:solidFill>
                    <a:srgbClr val="000000"/>
                  </a:solidFill>
                  <a:latin typeface="Times New Roman" pitchFamily="18" charset="0"/>
                  <a:ea typeface="+mn-ea"/>
                  <a:cs typeface="+mn-cs"/>
                </a:endParaRPr>
              </a:p>
            </p:txBody>
          </p:sp>
          <p:sp>
            <p:nvSpPr>
              <p:cNvPr id="174603" name="Rectangle 523"/>
              <p:cNvSpPr>
                <a:spLocks noChangeArrowheads="1"/>
              </p:cNvSpPr>
              <p:nvPr/>
            </p:nvSpPr>
            <p:spPr bwMode="auto">
              <a:xfrm>
                <a:off x="2827" y="320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4" name="Rectangle 524"/>
              <p:cNvSpPr>
                <a:spLocks noChangeArrowheads="1"/>
              </p:cNvSpPr>
              <p:nvPr/>
            </p:nvSpPr>
            <p:spPr bwMode="auto">
              <a:xfrm>
                <a:off x="3216" y="3209"/>
                <a:ext cx="390"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5" name="Rectangle 525"/>
              <p:cNvSpPr>
                <a:spLocks noChangeArrowheads="1"/>
              </p:cNvSpPr>
              <p:nvPr/>
            </p:nvSpPr>
            <p:spPr bwMode="auto">
              <a:xfrm>
                <a:off x="3606" y="320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6" name="Rectangle 526"/>
              <p:cNvSpPr>
                <a:spLocks noChangeArrowheads="1"/>
              </p:cNvSpPr>
              <p:nvPr/>
            </p:nvSpPr>
            <p:spPr bwMode="auto">
              <a:xfrm>
                <a:off x="3995" y="3209"/>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7" name="Rectangle 527"/>
              <p:cNvSpPr>
                <a:spLocks noChangeArrowheads="1"/>
              </p:cNvSpPr>
              <p:nvPr/>
            </p:nvSpPr>
            <p:spPr bwMode="auto">
              <a:xfrm>
                <a:off x="4384" y="3201"/>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8" name="Line 528"/>
              <p:cNvSpPr>
                <a:spLocks noChangeShapeType="1"/>
              </p:cNvSpPr>
              <p:nvPr/>
            </p:nvSpPr>
            <p:spPr bwMode="auto">
              <a:xfrm>
                <a:off x="2049"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09" name="Line 529"/>
              <p:cNvSpPr>
                <a:spLocks noChangeShapeType="1"/>
              </p:cNvSpPr>
              <p:nvPr/>
            </p:nvSpPr>
            <p:spPr bwMode="auto">
              <a:xfrm>
                <a:off x="2438"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0" name="Line 530"/>
              <p:cNvSpPr>
                <a:spLocks noChangeShapeType="1"/>
              </p:cNvSpPr>
              <p:nvPr/>
            </p:nvSpPr>
            <p:spPr bwMode="auto">
              <a:xfrm>
                <a:off x="2827"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1" name="Line 531"/>
              <p:cNvSpPr>
                <a:spLocks noChangeShapeType="1"/>
              </p:cNvSpPr>
              <p:nvPr/>
            </p:nvSpPr>
            <p:spPr bwMode="auto">
              <a:xfrm>
                <a:off x="3216"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2" name="Line 532"/>
              <p:cNvSpPr>
                <a:spLocks noChangeShapeType="1"/>
              </p:cNvSpPr>
              <p:nvPr/>
            </p:nvSpPr>
            <p:spPr bwMode="auto">
              <a:xfrm>
                <a:off x="3606"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3" name="Line 533"/>
              <p:cNvSpPr>
                <a:spLocks noChangeShapeType="1"/>
              </p:cNvSpPr>
              <p:nvPr/>
            </p:nvSpPr>
            <p:spPr bwMode="auto">
              <a:xfrm>
                <a:off x="3995"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4" name="Line 534"/>
              <p:cNvSpPr>
                <a:spLocks noChangeShapeType="1"/>
              </p:cNvSpPr>
              <p:nvPr/>
            </p:nvSpPr>
            <p:spPr bwMode="auto">
              <a:xfrm>
                <a:off x="4384" y="3115"/>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5" name="Rectangle 535"/>
              <p:cNvSpPr>
                <a:spLocks noChangeArrowheads="1"/>
              </p:cNvSpPr>
              <p:nvPr/>
            </p:nvSpPr>
            <p:spPr bwMode="auto">
              <a:xfrm>
                <a:off x="4960" y="3115"/>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6" name="Rectangle 536"/>
              <p:cNvSpPr>
                <a:spLocks noChangeArrowheads="1"/>
              </p:cNvSpPr>
              <p:nvPr/>
            </p:nvSpPr>
            <p:spPr bwMode="auto">
              <a:xfrm>
                <a:off x="2196" y="326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250</a:t>
                </a:r>
                <a:endParaRPr lang="en-US" sz="2800" kern="1200">
                  <a:solidFill>
                    <a:srgbClr val="000000"/>
                  </a:solidFill>
                  <a:latin typeface="Times New Roman" pitchFamily="18" charset="0"/>
                  <a:ea typeface="+mn-ea"/>
                  <a:cs typeface="+mn-cs"/>
                </a:endParaRPr>
              </a:p>
            </p:txBody>
          </p:sp>
          <p:sp>
            <p:nvSpPr>
              <p:cNvPr id="174617" name="Rectangle 537"/>
              <p:cNvSpPr>
                <a:spLocks noChangeArrowheads="1"/>
              </p:cNvSpPr>
              <p:nvPr/>
            </p:nvSpPr>
            <p:spPr bwMode="auto">
              <a:xfrm>
                <a:off x="2049" y="3338"/>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18" name="Rectangle 538"/>
              <p:cNvSpPr>
                <a:spLocks noChangeArrowheads="1"/>
              </p:cNvSpPr>
              <p:nvPr/>
            </p:nvSpPr>
            <p:spPr bwMode="auto">
              <a:xfrm>
                <a:off x="2585" y="3262"/>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280</a:t>
                </a:r>
                <a:endParaRPr lang="en-US" sz="2800" kern="1200">
                  <a:solidFill>
                    <a:srgbClr val="000000"/>
                  </a:solidFill>
                  <a:latin typeface="Times New Roman" pitchFamily="18" charset="0"/>
                  <a:ea typeface="+mn-ea"/>
                  <a:cs typeface="+mn-cs"/>
                </a:endParaRPr>
              </a:p>
            </p:txBody>
          </p:sp>
          <p:sp>
            <p:nvSpPr>
              <p:cNvPr id="174619" name="Rectangle 539"/>
              <p:cNvSpPr>
                <a:spLocks noChangeArrowheads="1"/>
              </p:cNvSpPr>
              <p:nvPr/>
            </p:nvSpPr>
            <p:spPr bwMode="auto">
              <a:xfrm>
                <a:off x="2438" y="3338"/>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0" name="Rectangle 540"/>
              <p:cNvSpPr>
                <a:spLocks noChangeArrowheads="1"/>
              </p:cNvSpPr>
              <p:nvPr/>
            </p:nvSpPr>
            <p:spPr bwMode="auto">
              <a:xfrm>
                <a:off x="2974" y="331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+52</a:t>
                </a:r>
                <a:endParaRPr lang="en-US" sz="2800" kern="1200">
                  <a:solidFill>
                    <a:srgbClr val="000000"/>
                  </a:solidFill>
                  <a:latin typeface="Times New Roman" pitchFamily="18" charset="0"/>
                  <a:ea typeface="+mn-ea"/>
                  <a:cs typeface="+mn-cs"/>
                </a:endParaRPr>
              </a:p>
            </p:txBody>
          </p:sp>
          <p:sp>
            <p:nvSpPr>
              <p:cNvPr id="174621" name="Rectangle 541"/>
              <p:cNvSpPr>
                <a:spLocks noChangeArrowheads="1"/>
              </p:cNvSpPr>
              <p:nvPr/>
            </p:nvSpPr>
            <p:spPr bwMode="auto">
              <a:xfrm>
                <a:off x="3368" y="3319"/>
                <a:ext cx="9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-32</a:t>
                </a:r>
                <a:endParaRPr lang="en-US" sz="2800" kern="1200">
                  <a:solidFill>
                    <a:srgbClr val="000000"/>
                  </a:solidFill>
                  <a:latin typeface="Times New Roman" pitchFamily="18" charset="0"/>
                  <a:ea typeface="+mn-ea"/>
                  <a:cs typeface="+mn-cs"/>
                </a:endParaRPr>
              </a:p>
            </p:txBody>
          </p:sp>
          <p:sp>
            <p:nvSpPr>
              <p:cNvPr id="174622" name="Rectangle 542"/>
              <p:cNvSpPr>
                <a:spLocks noChangeArrowheads="1"/>
              </p:cNvSpPr>
              <p:nvPr/>
            </p:nvSpPr>
            <p:spPr bwMode="auto">
              <a:xfrm>
                <a:off x="3753" y="331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+52</a:t>
                </a:r>
                <a:endParaRPr lang="en-US" sz="2800" kern="1200">
                  <a:solidFill>
                    <a:srgbClr val="000000"/>
                  </a:solidFill>
                  <a:latin typeface="Times New Roman" pitchFamily="18" charset="0"/>
                  <a:ea typeface="+mn-ea"/>
                  <a:cs typeface="+mn-cs"/>
                </a:endParaRPr>
              </a:p>
            </p:txBody>
          </p:sp>
          <p:sp>
            <p:nvSpPr>
              <p:cNvPr id="174623" name="Rectangle 543"/>
              <p:cNvSpPr>
                <a:spLocks noChangeArrowheads="1"/>
              </p:cNvSpPr>
              <p:nvPr/>
            </p:nvSpPr>
            <p:spPr bwMode="auto">
              <a:xfrm>
                <a:off x="4139" y="3319"/>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+36</a:t>
                </a:r>
                <a:endParaRPr lang="en-US" sz="2800" kern="1200">
                  <a:solidFill>
                    <a:srgbClr val="000000"/>
                  </a:solidFill>
                  <a:latin typeface="Times New Roman" pitchFamily="18" charset="0"/>
                  <a:ea typeface="+mn-ea"/>
                  <a:cs typeface="+mn-cs"/>
                </a:endParaRPr>
              </a:p>
            </p:txBody>
          </p:sp>
          <p:sp>
            <p:nvSpPr>
              <p:cNvPr id="174624" name="Rectangle 544"/>
              <p:cNvSpPr>
                <a:spLocks noChangeArrowheads="1"/>
              </p:cNvSpPr>
              <p:nvPr/>
            </p:nvSpPr>
            <p:spPr bwMode="auto">
              <a:xfrm>
                <a:off x="4384" y="3316"/>
                <a:ext cx="576" cy="8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5" name="Line 545"/>
              <p:cNvSpPr>
                <a:spLocks noChangeShapeType="1"/>
              </p:cNvSpPr>
              <p:nvPr/>
            </p:nvSpPr>
            <p:spPr bwMode="auto">
              <a:xfrm>
                <a:off x="2049"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6" name="Line 546"/>
              <p:cNvSpPr>
                <a:spLocks noChangeShapeType="1"/>
              </p:cNvSpPr>
              <p:nvPr/>
            </p:nvSpPr>
            <p:spPr bwMode="auto">
              <a:xfrm>
                <a:off x="2056" y="322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7" name="Line 547"/>
              <p:cNvSpPr>
                <a:spLocks noChangeShapeType="1"/>
              </p:cNvSpPr>
              <p:nvPr/>
            </p:nvSpPr>
            <p:spPr bwMode="auto">
              <a:xfrm>
                <a:off x="2438"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8" name="Line 548"/>
              <p:cNvSpPr>
                <a:spLocks noChangeShapeType="1"/>
              </p:cNvSpPr>
              <p:nvPr/>
            </p:nvSpPr>
            <p:spPr bwMode="auto">
              <a:xfrm>
                <a:off x="2445" y="322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29" name="Line 549"/>
              <p:cNvSpPr>
                <a:spLocks noChangeShapeType="1"/>
              </p:cNvSpPr>
              <p:nvPr/>
            </p:nvSpPr>
            <p:spPr bwMode="auto">
              <a:xfrm>
                <a:off x="2827"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0" name="Line 550"/>
              <p:cNvSpPr>
                <a:spLocks noChangeShapeType="1"/>
              </p:cNvSpPr>
              <p:nvPr/>
            </p:nvSpPr>
            <p:spPr bwMode="auto">
              <a:xfrm>
                <a:off x="2834" y="322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1" name="Line 551"/>
              <p:cNvSpPr>
                <a:spLocks noChangeShapeType="1"/>
              </p:cNvSpPr>
              <p:nvPr/>
            </p:nvSpPr>
            <p:spPr bwMode="auto">
              <a:xfrm>
                <a:off x="3216"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2" name="Line 552"/>
              <p:cNvSpPr>
                <a:spLocks noChangeShapeType="1"/>
              </p:cNvSpPr>
              <p:nvPr/>
            </p:nvSpPr>
            <p:spPr bwMode="auto">
              <a:xfrm>
                <a:off x="3224" y="322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3" name="Line 553"/>
              <p:cNvSpPr>
                <a:spLocks noChangeShapeType="1"/>
              </p:cNvSpPr>
              <p:nvPr/>
            </p:nvSpPr>
            <p:spPr bwMode="auto">
              <a:xfrm>
                <a:off x="3606"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4" name="Line 554"/>
              <p:cNvSpPr>
                <a:spLocks noChangeShapeType="1"/>
              </p:cNvSpPr>
              <p:nvPr/>
            </p:nvSpPr>
            <p:spPr bwMode="auto">
              <a:xfrm>
                <a:off x="3613" y="3223"/>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5" name="Line 555"/>
              <p:cNvSpPr>
                <a:spLocks noChangeShapeType="1"/>
              </p:cNvSpPr>
              <p:nvPr/>
            </p:nvSpPr>
            <p:spPr bwMode="auto">
              <a:xfrm>
                <a:off x="3995"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6" name="Line 556"/>
              <p:cNvSpPr>
                <a:spLocks noChangeShapeType="1"/>
              </p:cNvSpPr>
              <p:nvPr/>
            </p:nvSpPr>
            <p:spPr bwMode="auto">
              <a:xfrm>
                <a:off x="4002" y="3223"/>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7" name="Line 557"/>
              <p:cNvSpPr>
                <a:spLocks noChangeShapeType="1"/>
              </p:cNvSpPr>
              <p:nvPr/>
            </p:nvSpPr>
            <p:spPr bwMode="auto">
              <a:xfrm>
                <a:off x="4384" y="3223"/>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8" name="Rectangle 558"/>
              <p:cNvSpPr>
                <a:spLocks noChangeArrowheads="1"/>
              </p:cNvSpPr>
              <p:nvPr/>
            </p:nvSpPr>
            <p:spPr bwMode="auto">
              <a:xfrm>
                <a:off x="4391" y="3223"/>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39" name="Rectangle 559"/>
              <p:cNvSpPr>
                <a:spLocks noChangeArrowheads="1"/>
              </p:cNvSpPr>
              <p:nvPr/>
            </p:nvSpPr>
            <p:spPr bwMode="auto">
              <a:xfrm>
                <a:off x="4960" y="3223"/>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0" name="Line 560"/>
              <p:cNvSpPr>
                <a:spLocks noChangeShapeType="1"/>
              </p:cNvSpPr>
              <p:nvPr/>
            </p:nvSpPr>
            <p:spPr bwMode="auto">
              <a:xfrm>
                <a:off x="2049"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1" name="Line 561"/>
              <p:cNvSpPr>
                <a:spLocks noChangeShapeType="1"/>
              </p:cNvSpPr>
              <p:nvPr/>
            </p:nvSpPr>
            <p:spPr bwMode="auto">
              <a:xfrm>
                <a:off x="2438"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2" name="Line 562"/>
              <p:cNvSpPr>
                <a:spLocks noChangeShapeType="1"/>
              </p:cNvSpPr>
              <p:nvPr/>
            </p:nvSpPr>
            <p:spPr bwMode="auto">
              <a:xfrm>
                <a:off x="2827"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3" name="Line 563"/>
              <p:cNvSpPr>
                <a:spLocks noChangeShapeType="1"/>
              </p:cNvSpPr>
              <p:nvPr/>
            </p:nvSpPr>
            <p:spPr bwMode="auto">
              <a:xfrm>
                <a:off x="3216"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4" name="Line 564"/>
              <p:cNvSpPr>
                <a:spLocks noChangeShapeType="1"/>
              </p:cNvSpPr>
              <p:nvPr/>
            </p:nvSpPr>
            <p:spPr bwMode="auto">
              <a:xfrm>
                <a:off x="3606"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5" name="Line 565"/>
              <p:cNvSpPr>
                <a:spLocks noChangeShapeType="1"/>
              </p:cNvSpPr>
              <p:nvPr/>
            </p:nvSpPr>
            <p:spPr bwMode="auto">
              <a:xfrm>
                <a:off x="3995"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6" name="Line 566"/>
              <p:cNvSpPr>
                <a:spLocks noChangeShapeType="1"/>
              </p:cNvSpPr>
              <p:nvPr/>
            </p:nvSpPr>
            <p:spPr bwMode="auto">
              <a:xfrm>
                <a:off x="4384" y="3230"/>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7" name="Rectangle 567"/>
              <p:cNvSpPr>
                <a:spLocks noChangeArrowheads="1"/>
              </p:cNvSpPr>
              <p:nvPr/>
            </p:nvSpPr>
            <p:spPr bwMode="auto">
              <a:xfrm>
                <a:off x="4960" y="3230"/>
                <a:ext cx="7" cy="17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48" name="Rectangle 568"/>
              <p:cNvSpPr>
                <a:spLocks noChangeArrowheads="1"/>
              </p:cNvSpPr>
              <p:nvPr/>
            </p:nvSpPr>
            <p:spPr bwMode="auto">
              <a:xfrm>
                <a:off x="2196" y="3434"/>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280</a:t>
                </a:r>
                <a:endParaRPr lang="en-US" sz="2800" kern="1200">
                  <a:solidFill>
                    <a:srgbClr val="000000"/>
                  </a:solidFill>
                  <a:latin typeface="Times New Roman" pitchFamily="18" charset="0"/>
                  <a:ea typeface="+mn-ea"/>
                  <a:cs typeface="+mn-cs"/>
                </a:endParaRPr>
              </a:p>
            </p:txBody>
          </p:sp>
          <p:sp>
            <p:nvSpPr>
              <p:cNvPr id="174649" name="Rectangle 569"/>
              <p:cNvSpPr>
                <a:spLocks noChangeArrowheads="1"/>
              </p:cNvSpPr>
              <p:nvPr/>
            </p:nvSpPr>
            <p:spPr bwMode="auto">
              <a:xfrm>
                <a:off x="2585" y="3434"/>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315</a:t>
                </a:r>
                <a:endParaRPr lang="en-US" sz="2800" kern="1200">
                  <a:solidFill>
                    <a:srgbClr val="000000"/>
                  </a:solidFill>
                  <a:latin typeface="Times New Roman" pitchFamily="18" charset="0"/>
                  <a:ea typeface="+mn-ea"/>
                  <a:cs typeface="+mn-cs"/>
                </a:endParaRPr>
              </a:p>
            </p:txBody>
          </p:sp>
          <p:sp>
            <p:nvSpPr>
              <p:cNvPr id="174650" name="Rectangle 570"/>
              <p:cNvSpPr>
                <a:spLocks noChangeArrowheads="1"/>
              </p:cNvSpPr>
              <p:nvPr/>
            </p:nvSpPr>
            <p:spPr bwMode="auto">
              <a:xfrm>
                <a:off x="3011" y="3412"/>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651" name="Rectangle 571"/>
              <p:cNvSpPr>
                <a:spLocks noChangeArrowheads="1"/>
              </p:cNvSpPr>
              <p:nvPr/>
            </p:nvSpPr>
            <p:spPr bwMode="auto">
              <a:xfrm>
                <a:off x="2827" y="3496"/>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52" name="Rectangle 572"/>
              <p:cNvSpPr>
                <a:spLocks noChangeArrowheads="1"/>
              </p:cNvSpPr>
              <p:nvPr/>
            </p:nvSpPr>
            <p:spPr bwMode="auto">
              <a:xfrm>
                <a:off x="3407" y="3412"/>
                <a:ext cx="24"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a:t>
                </a:r>
                <a:endParaRPr lang="en-US" sz="2800" kern="1200">
                  <a:solidFill>
                    <a:srgbClr val="000000"/>
                  </a:solidFill>
                  <a:latin typeface="Times New Roman" pitchFamily="18" charset="0"/>
                  <a:ea typeface="+mn-ea"/>
                  <a:cs typeface="+mn-cs"/>
                </a:endParaRPr>
              </a:p>
            </p:txBody>
          </p:sp>
          <p:sp>
            <p:nvSpPr>
              <p:cNvPr id="174653" name="Rectangle 573"/>
              <p:cNvSpPr>
                <a:spLocks noChangeArrowheads="1"/>
              </p:cNvSpPr>
              <p:nvPr/>
            </p:nvSpPr>
            <p:spPr bwMode="auto">
              <a:xfrm>
                <a:off x="3216" y="3496"/>
                <a:ext cx="390"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54" name="Rectangle 574"/>
              <p:cNvSpPr>
                <a:spLocks noChangeArrowheads="1"/>
              </p:cNvSpPr>
              <p:nvPr/>
            </p:nvSpPr>
            <p:spPr bwMode="auto">
              <a:xfrm>
                <a:off x="3791" y="3412"/>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655" name="Rectangle 575"/>
              <p:cNvSpPr>
                <a:spLocks noChangeArrowheads="1"/>
              </p:cNvSpPr>
              <p:nvPr/>
            </p:nvSpPr>
            <p:spPr bwMode="auto">
              <a:xfrm>
                <a:off x="3606" y="3496"/>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56" name="Rectangle 576"/>
              <p:cNvSpPr>
                <a:spLocks noChangeArrowheads="1"/>
              </p:cNvSpPr>
              <p:nvPr/>
            </p:nvSpPr>
            <p:spPr bwMode="auto">
              <a:xfrm>
                <a:off x="4159" y="3412"/>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a:t>
                </a:r>
                <a:endParaRPr lang="en-US" sz="2800" kern="1200">
                  <a:solidFill>
                    <a:srgbClr val="000000"/>
                  </a:solidFill>
                  <a:latin typeface="Times New Roman" pitchFamily="18" charset="0"/>
                  <a:ea typeface="+mn-ea"/>
                  <a:cs typeface="+mn-cs"/>
                </a:endParaRPr>
              </a:p>
            </p:txBody>
          </p:sp>
          <p:sp>
            <p:nvSpPr>
              <p:cNvPr id="174657" name="Rectangle 577"/>
              <p:cNvSpPr>
                <a:spLocks noChangeArrowheads="1"/>
              </p:cNvSpPr>
              <p:nvPr/>
            </p:nvSpPr>
            <p:spPr bwMode="auto">
              <a:xfrm>
                <a:off x="3995" y="3496"/>
                <a:ext cx="389" cy="14"/>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58" name="Rectangle 578"/>
              <p:cNvSpPr>
                <a:spLocks noChangeArrowheads="1"/>
              </p:cNvSpPr>
              <p:nvPr/>
            </p:nvSpPr>
            <p:spPr bwMode="auto">
              <a:xfrm>
                <a:off x="4384" y="3489"/>
                <a:ext cx="576" cy="21"/>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59" name="Line 579"/>
              <p:cNvSpPr>
                <a:spLocks noChangeShapeType="1"/>
              </p:cNvSpPr>
              <p:nvPr/>
            </p:nvSpPr>
            <p:spPr bwMode="auto">
              <a:xfrm>
                <a:off x="2049"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0" name="Line 580"/>
              <p:cNvSpPr>
                <a:spLocks noChangeShapeType="1"/>
              </p:cNvSpPr>
              <p:nvPr/>
            </p:nvSpPr>
            <p:spPr bwMode="auto">
              <a:xfrm>
                <a:off x="2438"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1" name="Line 581"/>
              <p:cNvSpPr>
                <a:spLocks noChangeShapeType="1"/>
              </p:cNvSpPr>
              <p:nvPr/>
            </p:nvSpPr>
            <p:spPr bwMode="auto">
              <a:xfrm>
                <a:off x="2827"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2" name="Line 582"/>
              <p:cNvSpPr>
                <a:spLocks noChangeShapeType="1"/>
              </p:cNvSpPr>
              <p:nvPr/>
            </p:nvSpPr>
            <p:spPr bwMode="auto">
              <a:xfrm>
                <a:off x="3216"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3" name="Line 583"/>
              <p:cNvSpPr>
                <a:spLocks noChangeShapeType="1"/>
              </p:cNvSpPr>
              <p:nvPr/>
            </p:nvSpPr>
            <p:spPr bwMode="auto">
              <a:xfrm>
                <a:off x="3606"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4" name="Line 584"/>
              <p:cNvSpPr>
                <a:spLocks noChangeShapeType="1"/>
              </p:cNvSpPr>
              <p:nvPr/>
            </p:nvSpPr>
            <p:spPr bwMode="auto">
              <a:xfrm>
                <a:off x="3995"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5" name="Line 585"/>
              <p:cNvSpPr>
                <a:spLocks noChangeShapeType="1"/>
              </p:cNvSpPr>
              <p:nvPr/>
            </p:nvSpPr>
            <p:spPr bwMode="auto">
              <a:xfrm>
                <a:off x="4384" y="3403"/>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6" name="Rectangle 586"/>
              <p:cNvSpPr>
                <a:spLocks noChangeArrowheads="1"/>
              </p:cNvSpPr>
              <p:nvPr/>
            </p:nvSpPr>
            <p:spPr bwMode="auto">
              <a:xfrm>
                <a:off x="4960" y="3403"/>
                <a:ext cx="7" cy="10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7" name="Rectangle 587"/>
              <p:cNvSpPr>
                <a:spLocks noChangeArrowheads="1"/>
              </p:cNvSpPr>
              <p:nvPr/>
            </p:nvSpPr>
            <p:spPr bwMode="auto">
              <a:xfrm>
                <a:off x="2196" y="3549"/>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315</a:t>
                </a:r>
                <a:endParaRPr lang="en-US" sz="2800" kern="1200">
                  <a:solidFill>
                    <a:srgbClr val="000000"/>
                  </a:solidFill>
                  <a:latin typeface="Times New Roman" pitchFamily="18" charset="0"/>
                  <a:ea typeface="+mn-ea"/>
                  <a:cs typeface="+mn-cs"/>
                </a:endParaRPr>
              </a:p>
            </p:txBody>
          </p:sp>
          <p:sp>
            <p:nvSpPr>
              <p:cNvPr id="174668" name="Rectangle 588"/>
              <p:cNvSpPr>
                <a:spLocks noChangeArrowheads="1"/>
              </p:cNvSpPr>
              <p:nvPr/>
            </p:nvSpPr>
            <p:spPr bwMode="auto">
              <a:xfrm>
                <a:off x="2049" y="3625"/>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69" name="Rectangle 589"/>
              <p:cNvSpPr>
                <a:spLocks noChangeArrowheads="1"/>
              </p:cNvSpPr>
              <p:nvPr/>
            </p:nvSpPr>
            <p:spPr bwMode="auto">
              <a:xfrm>
                <a:off x="2585" y="3549"/>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355</a:t>
                </a:r>
                <a:endParaRPr lang="en-US" sz="2800" kern="1200">
                  <a:solidFill>
                    <a:srgbClr val="000000"/>
                  </a:solidFill>
                  <a:latin typeface="Times New Roman" pitchFamily="18" charset="0"/>
                  <a:ea typeface="+mn-ea"/>
                  <a:cs typeface="+mn-cs"/>
                </a:endParaRPr>
              </a:p>
            </p:txBody>
          </p:sp>
          <p:sp>
            <p:nvSpPr>
              <p:cNvPr id="174670" name="Rectangle 590"/>
              <p:cNvSpPr>
                <a:spLocks noChangeArrowheads="1"/>
              </p:cNvSpPr>
              <p:nvPr/>
            </p:nvSpPr>
            <p:spPr bwMode="auto">
              <a:xfrm>
                <a:off x="2438" y="3625"/>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71" name="Rectangle 591"/>
              <p:cNvSpPr>
                <a:spLocks noChangeArrowheads="1"/>
              </p:cNvSpPr>
              <p:nvPr/>
            </p:nvSpPr>
            <p:spPr bwMode="auto">
              <a:xfrm>
                <a:off x="2974" y="3606"/>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+57</a:t>
                </a:r>
                <a:endParaRPr lang="en-US" sz="2800" kern="1200">
                  <a:solidFill>
                    <a:srgbClr val="000000"/>
                  </a:solidFill>
                  <a:latin typeface="Times New Roman" pitchFamily="18" charset="0"/>
                  <a:ea typeface="+mn-ea"/>
                  <a:cs typeface="+mn-cs"/>
                </a:endParaRPr>
              </a:p>
            </p:txBody>
          </p:sp>
          <p:sp>
            <p:nvSpPr>
              <p:cNvPr id="174672" name="Rectangle 592"/>
              <p:cNvSpPr>
                <a:spLocks noChangeArrowheads="1"/>
              </p:cNvSpPr>
              <p:nvPr/>
            </p:nvSpPr>
            <p:spPr bwMode="auto">
              <a:xfrm>
                <a:off x="3361" y="3606"/>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673" name="Rectangle 593"/>
              <p:cNvSpPr>
                <a:spLocks noChangeArrowheads="1"/>
              </p:cNvSpPr>
              <p:nvPr/>
            </p:nvSpPr>
            <p:spPr bwMode="auto">
              <a:xfrm>
                <a:off x="3755" y="3606"/>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+57</a:t>
                </a:r>
                <a:endParaRPr lang="en-US" sz="2800" kern="1200">
                  <a:solidFill>
                    <a:srgbClr val="000000"/>
                  </a:solidFill>
                  <a:latin typeface="Times New Roman" pitchFamily="18" charset="0"/>
                  <a:ea typeface="+mn-ea"/>
                  <a:cs typeface="+mn-cs"/>
                </a:endParaRPr>
              </a:p>
            </p:txBody>
          </p:sp>
          <p:sp>
            <p:nvSpPr>
              <p:cNvPr id="174674" name="Rectangle 594"/>
              <p:cNvSpPr>
                <a:spLocks noChangeArrowheads="1"/>
              </p:cNvSpPr>
              <p:nvPr/>
            </p:nvSpPr>
            <p:spPr bwMode="auto">
              <a:xfrm>
                <a:off x="4141" y="3606"/>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+73</a:t>
                </a:r>
                <a:endParaRPr lang="en-US" sz="2800" kern="1200">
                  <a:solidFill>
                    <a:srgbClr val="000000"/>
                  </a:solidFill>
                  <a:latin typeface="Times New Roman" pitchFamily="18" charset="0"/>
                  <a:ea typeface="+mn-ea"/>
                  <a:cs typeface="+mn-cs"/>
                </a:endParaRPr>
              </a:p>
            </p:txBody>
          </p:sp>
          <p:sp>
            <p:nvSpPr>
              <p:cNvPr id="174675" name="Rectangle 595"/>
              <p:cNvSpPr>
                <a:spLocks noChangeArrowheads="1"/>
              </p:cNvSpPr>
              <p:nvPr/>
            </p:nvSpPr>
            <p:spPr bwMode="auto">
              <a:xfrm>
                <a:off x="4384" y="3604"/>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76" name="Line 596"/>
              <p:cNvSpPr>
                <a:spLocks noChangeShapeType="1"/>
              </p:cNvSpPr>
              <p:nvPr/>
            </p:nvSpPr>
            <p:spPr bwMode="auto">
              <a:xfrm>
                <a:off x="2049"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77" name="Line 597"/>
              <p:cNvSpPr>
                <a:spLocks noChangeShapeType="1"/>
              </p:cNvSpPr>
              <p:nvPr/>
            </p:nvSpPr>
            <p:spPr bwMode="auto">
              <a:xfrm>
                <a:off x="2056" y="3510"/>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78" name="Line 598"/>
              <p:cNvSpPr>
                <a:spLocks noChangeShapeType="1"/>
              </p:cNvSpPr>
              <p:nvPr/>
            </p:nvSpPr>
            <p:spPr bwMode="auto">
              <a:xfrm>
                <a:off x="2438"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79" name="Line 599"/>
              <p:cNvSpPr>
                <a:spLocks noChangeShapeType="1"/>
              </p:cNvSpPr>
              <p:nvPr/>
            </p:nvSpPr>
            <p:spPr bwMode="auto">
              <a:xfrm>
                <a:off x="2445" y="3510"/>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0" name="Line 600"/>
              <p:cNvSpPr>
                <a:spLocks noChangeShapeType="1"/>
              </p:cNvSpPr>
              <p:nvPr/>
            </p:nvSpPr>
            <p:spPr bwMode="auto">
              <a:xfrm>
                <a:off x="2827"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1" name="Line 601"/>
              <p:cNvSpPr>
                <a:spLocks noChangeShapeType="1"/>
              </p:cNvSpPr>
              <p:nvPr/>
            </p:nvSpPr>
            <p:spPr bwMode="auto">
              <a:xfrm>
                <a:off x="2834" y="3510"/>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2" name="Line 602"/>
              <p:cNvSpPr>
                <a:spLocks noChangeShapeType="1"/>
              </p:cNvSpPr>
              <p:nvPr/>
            </p:nvSpPr>
            <p:spPr bwMode="auto">
              <a:xfrm>
                <a:off x="3216"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3" name="Line 603"/>
              <p:cNvSpPr>
                <a:spLocks noChangeShapeType="1"/>
              </p:cNvSpPr>
              <p:nvPr/>
            </p:nvSpPr>
            <p:spPr bwMode="auto">
              <a:xfrm>
                <a:off x="3224" y="3510"/>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4" name="Line 604"/>
              <p:cNvSpPr>
                <a:spLocks noChangeShapeType="1"/>
              </p:cNvSpPr>
              <p:nvPr/>
            </p:nvSpPr>
            <p:spPr bwMode="auto">
              <a:xfrm>
                <a:off x="3606"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5" name="Line 605"/>
              <p:cNvSpPr>
                <a:spLocks noChangeShapeType="1"/>
              </p:cNvSpPr>
              <p:nvPr/>
            </p:nvSpPr>
            <p:spPr bwMode="auto">
              <a:xfrm>
                <a:off x="3613" y="3510"/>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6" name="Line 606"/>
              <p:cNvSpPr>
                <a:spLocks noChangeShapeType="1"/>
              </p:cNvSpPr>
              <p:nvPr/>
            </p:nvSpPr>
            <p:spPr bwMode="auto">
              <a:xfrm>
                <a:off x="3995"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7" name="Line 607"/>
              <p:cNvSpPr>
                <a:spLocks noChangeShapeType="1"/>
              </p:cNvSpPr>
              <p:nvPr/>
            </p:nvSpPr>
            <p:spPr bwMode="auto">
              <a:xfrm>
                <a:off x="4002" y="3510"/>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8" name="Line 608"/>
              <p:cNvSpPr>
                <a:spLocks noChangeShapeType="1"/>
              </p:cNvSpPr>
              <p:nvPr/>
            </p:nvSpPr>
            <p:spPr bwMode="auto">
              <a:xfrm>
                <a:off x="4384" y="3510"/>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89" name="Rectangle 609"/>
              <p:cNvSpPr>
                <a:spLocks noChangeArrowheads="1"/>
              </p:cNvSpPr>
              <p:nvPr/>
            </p:nvSpPr>
            <p:spPr bwMode="auto">
              <a:xfrm>
                <a:off x="4391" y="3510"/>
                <a:ext cx="569"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0" name="Rectangle 610"/>
              <p:cNvSpPr>
                <a:spLocks noChangeArrowheads="1"/>
              </p:cNvSpPr>
              <p:nvPr/>
            </p:nvSpPr>
            <p:spPr bwMode="auto">
              <a:xfrm>
                <a:off x="4960" y="3510"/>
                <a:ext cx="7" cy="7"/>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1" name="Line 611"/>
              <p:cNvSpPr>
                <a:spLocks noChangeShapeType="1"/>
              </p:cNvSpPr>
              <p:nvPr/>
            </p:nvSpPr>
            <p:spPr bwMode="auto">
              <a:xfrm>
                <a:off x="2049" y="3517"/>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2" name="Line 612"/>
              <p:cNvSpPr>
                <a:spLocks noChangeShapeType="1"/>
              </p:cNvSpPr>
              <p:nvPr/>
            </p:nvSpPr>
            <p:spPr bwMode="auto">
              <a:xfrm>
                <a:off x="2438" y="3517"/>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3" name="Line 613"/>
              <p:cNvSpPr>
                <a:spLocks noChangeShapeType="1"/>
              </p:cNvSpPr>
              <p:nvPr/>
            </p:nvSpPr>
            <p:spPr bwMode="auto">
              <a:xfrm>
                <a:off x="2827" y="3517"/>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74694" name="Line 614"/>
            <p:cNvSpPr>
              <a:spLocks noChangeShapeType="1"/>
            </p:cNvSpPr>
            <p:nvPr/>
          </p:nvSpPr>
          <p:spPr bwMode="auto">
            <a:xfrm>
              <a:off x="4335" y="3481"/>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5" name="Line 615"/>
            <p:cNvSpPr>
              <a:spLocks noChangeShapeType="1"/>
            </p:cNvSpPr>
            <p:nvPr/>
          </p:nvSpPr>
          <p:spPr bwMode="auto">
            <a:xfrm>
              <a:off x="4725" y="3481"/>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6" name="Line 616"/>
            <p:cNvSpPr>
              <a:spLocks noChangeShapeType="1"/>
            </p:cNvSpPr>
            <p:nvPr/>
          </p:nvSpPr>
          <p:spPr bwMode="auto">
            <a:xfrm>
              <a:off x="5114" y="3481"/>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7" name="Line 617"/>
            <p:cNvSpPr>
              <a:spLocks noChangeShapeType="1"/>
            </p:cNvSpPr>
            <p:nvPr/>
          </p:nvSpPr>
          <p:spPr bwMode="auto">
            <a:xfrm>
              <a:off x="5503" y="3481"/>
              <a:ext cx="1" cy="166"/>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8" name="Rectangle 618"/>
            <p:cNvSpPr>
              <a:spLocks noChangeArrowheads="1"/>
            </p:cNvSpPr>
            <p:nvPr/>
          </p:nvSpPr>
          <p:spPr bwMode="auto">
            <a:xfrm>
              <a:off x="6079" y="3481"/>
              <a:ext cx="7" cy="173"/>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699" name="Rectangle 619"/>
            <p:cNvSpPr>
              <a:spLocks noChangeArrowheads="1"/>
            </p:cNvSpPr>
            <p:nvPr/>
          </p:nvSpPr>
          <p:spPr bwMode="auto">
            <a:xfrm>
              <a:off x="3315" y="3685"/>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355</a:t>
              </a:r>
              <a:endParaRPr lang="en-US" sz="2800" kern="1200">
                <a:solidFill>
                  <a:srgbClr val="000000"/>
                </a:solidFill>
                <a:latin typeface="Times New Roman" pitchFamily="18" charset="0"/>
                <a:ea typeface="+mn-ea"/>
                <a:cs typeface="+mn-cs"/>
              </a:endParaRPr>
            </a:p>
          </p:txBody>
        </p:sp>
        <p:sp>
          <p:nvSpPr>
            <p:cNvPr id="174700" name="Rectangle 620"/>
            <p:cNvSpPr>
              <a:spLocks noChangeArrowheads="1"/>
            </p:cNvSpPr>
            <p:nvPr/>
          </p:nvSpPr>
          <p:spPr bwMode="auto">
            <a:xfrm>
              <a:off x="3704" y="3685"/>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400</a:t>
              </a:r>
              <a:endParaRPr lang="en-US" sz="2800" kern="1200">
                <a:solidFill>
                  <a:srgbClr val="000000"/>
                </a:solidFill>
                <a:latin typeface="Times New Roman" pitchFamily="18" charset="0"/>
                <a:ea typeface="+mn-ea"/>
                <a:cs typeface="+mn-cs"/>
              </a:endParaRPr>
            </a:p>
          </p:txBody>
        </p:sp>
        <p:sp>
          <p:nvSpPr>
            <p:cNvPr id="174701" name="Rectangle 621"/>
            <p:cNvSpPr>
              <a:spLocks noChangeArrowheads="1"/>
            </p:cNvSpPr>
            <p:nvPr/>
          </p:nvSpPr>
          <p:spPr bwMode="auto">
            <a:xfrm>
              <a:off x="4130" y="3664"/>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702" name="Rectangle 622"/>
            <p:cNvSpPr>
              <a:spLocks noChangeArrowheads="1"/>
            </p:cNvSpPr>
            <p:nvPr/>
          </p:nvSpPr>
          <p:spPr bwMode="auto">
            <a:xfrm>
              <a:off x="3946" y="3747"/>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03" name="Rectangle 623"/>
            <p:cNvSpPr>
              <a:spLocks noChangeArrowheads="1"/>
            </p:cNvSpPr>
            <p:nvPr/>
          </p:nvSpPr>
          <p:spPr bwMode="auto">
            <a:xfrm>
              <a:off x="4497" y="3664"/>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a:t>
              </a:r>
              <a:endParaRPr lang="en-US" sz="2800" kern="1200">
                <a:solidFill>
                  <a:srgbClr val="000000"/>
                </a:solidFill>
                <a:latin typeface="Times New Roman" pitchFamily="18" charset="0"/>
                <a:ea typeface="+mn-ea"/>
                <a:cs typeface="+mn-cs"/>
              </a:endParaRPr>
            </a:p>
          </p:txBody>
        </p:sp>
        <p:sp>
          <p:nvSpPr>
            <p:cNvPr id="174704" name="Rectangle 624"/>
            <p:cNvSpPr>
              <a:spLocks noChangeArrowheads="1"/>
            </p:cNvSpPr>
            <p:nvPr/>
          </p:nvSpPr>
          <p:spPr bwMode="auto">
            <a:xfrm>
              <a:off x="4335" y="3747"/>
              <a:ext cx="390"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05" name="Rectangle 625"/>
            <p:cNvSpPr>
              <a:spLocks noChangeArrowheads="1"/>
            </p:cNvSpPr>
            <p:nvPr/>
          </p:nvSpPr>
          <p:spPr bwMode="auto">
            <a:xfrm>
              <a:off x="4905" y="3664"/>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706" name="Rectangle 626"/>
            <p:cNvSpPr>
              <a:spLocks noChangeArrowheads="1"/>
            </p:cNvSpPr>
            <p:nvPr/>
          </p:nvSpPr>
          <p:spPr bwMode="auto">
            <a:xfrm>
              <a:off x="4725" y="3747"/>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07" name="Rectangle 627"/>
            <p:cNvSpPr>
              <a:spLocks noChangeArrowheads="1"/>
            </p:cNvSpPr>
            <p:nvPr/>
          </p:nvSpPr>
          <p:spPr bwMode="auto">
            <a:xfrm>
              <a:off x="5258" y="3664"/>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+37</a:t>
              </a:r>
              <a:endParaRPr lang="en-US" sz="2800" kern="1200">
                <a:solidFill>
                  <a:srgbClr val="000000"/>
                </a:solidFill>
                <a:latin typeface="Times New Roman" pitchFamily="18" charset="0"/>
                <a:ea typeface="+mn-ea"/>
                <a:cs typeface="+mn-cs"/>
              </a:endParaRPr>
            </a:p>
          </p:txBody>
        </p:sp>
        <p:sp>
          <p:nvSpPr>
            <p:cNvPr id="174708" name="Rectangle 628"/>
            <p:cNvSpPr>
              <a:spLocks noChangeArrowheads="1"/>
            </p:cNvSpPr>
            <p:nvPr/>
          </p:nvSpPr>
          <p:spPr bwMode="auto">
            <a:xfrm>
              <a:off x="5114" y="3747"/>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09" name="Rectangle 629"/>
            <p:cNvSpPr>
              <a:spLocks noChangeArrowheads="1"/>
            </p:cNvSpPr>
            <p:nvPr/>
          </p:nvSpPr>
          <p:spPr bwMode="auto">
            <a:xfrm>
              <a:off x="5503" y="3740"/>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0" name="Line 630"/>
            <p:cNvSpPr>
              <a:spLocks noChangeShapeType="1"/>
            </p:cNvSpPr>
            <p:nvPr/>
          </p:nvSpPr>
          <p:spPr bwMode="auto">
            <a:xfrm>
              <a:off x="3168"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1" name="Line 631"/>
            <p:cNvSpPr>
              <a:spLocks noChangeShapeType="1"/>
            </p:cNvSpPr>
            <p:nvPr/>
          </p:nvSpPr>
          <p:spPr bwMode="auto">
            <a:xfrm>
              <a:off x="3557"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2" name="Line 632"/>
            <p:cNvSpPr>
              <a:spLocks noChangeShapeType="1"/>
            </p:cNvSpPr>
            <p:nvPr/>
          </p:nvSpPr>
          <p:spPr bwMode="auto">
            <a:xfrm>
              <a:off x="3946"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3" name="Line 633"/>
            <p:cNvSpPr>
              <a:spLocks noChangeShapeType="1"/>
            </p:cNvSpPr>
            <p:nvPr/>
          </p:nvSpPr>
          <p:spPr bwMode="auto">
            <a:xfrm>
              <a:off x="4335"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4" name="Line 634"/>
            <p:cNvSpPr>
              <a:spLocks noChangeShapeType="1"/>
            </p:cNvSpPr>
            <p:nvPr/>
          </p:nvSpPr>
          <p:spPr bwMode="auto">
            <a:xfrm>
              <a:off x="4725"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5" name="Line 635"/>
            <p:cNvSpPr>
              <a:spLocks noChangeShapeType="1"/>
            </p:cNvSpPr>
            <p:nvPr/>
          </p:nvSpPr>
          <p:spPr bwMode="auto">
            <a:xfrm>
              <a:off x="5114"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6" name="Line 636"/>
            <p:cNvSpPr>
              <a:spLocks noChangeShapeType="1"/>
            </p:cNvSpPr>
            <p:nvPr/>
          </p:nvSpPr>
          <p:spPr bwMode="auto">
            <a:xfrm>
              <a:off x="5503" y="3654"/>
              <a:ext cx="1" cy="100"/>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7" name="Rectangle 637"/>
            <p:cNvSpPr>
              <a:spLocks noChangeArrowheads="1"/>
            </p:cNvSpPr>
            <p:nvPr/>
          </p:nvSpPr>
          <p:spPr bwMode="auto">
            <a:xfrm>
              <a:off x="6079" y="3654"/>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18" name="Rectangle 638"/>
            <p:cNvSpPr>
              <a:spLocks noChangeArrowheads="1"/>
            </p:cNvSpPr>
            <p:nvPr/>
          </p:nvSpPr>
          <p:spPr bwMode="auto">
            <a:xfrm>
              <a:off x="3315" y="3800"/>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400</a:t>
              </a:r>
              <a:endParaRPr lang="en-US" sz="2800" kern="1200">
                <a:solidFill>
                  <a:srgbClr val="000000"/>
                </a:solidFill>
                <a:latin typeface="Times New Roman" pitchFamily="18" charset="0"/>
                <a:ea typeface="+mn-ea"/>
                <a:cs typeface="+mn-cs"/>
              </a:endParaRPr>
            </a:p>
          </p:txBody>
        </p:sp>
        <p:sp>
          <p:nvSpPr>
            <p:cNvPr id="174719" name="Rectangle 639"/>
            <p:cNvSpPr>
              <a:spLocks noChangeArrowheads="1"/>
            </p:cNvSpPr>
            <p:nvPr/>
          </p:nvSpPr>
          <p:spPr bwMode="auto">
            <a:xfrm>
              <a:off x="3168" y="387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20" name="Rectangle 640"/>
            <p:cNvSpPr>
              <a:spLocks noChangeArrowheads="1"/>
            </p:cNvSpPr>
            <p:nvPr/>
          </p:nvSpPr>
          <p:spPr bwMode="auto">
            <a:xfrm>
              <a:off x="3704" y="3800"/>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450</a:t>
              </a:r>
              <a:endParaRPr lang="en-US" sz="2800" kern="1200">
                <a:solidFill>
                  <a:srgbClr val="000000"/>
                </a:solidFill>
                <a:latin typeface="Times New Roman" pitchFamily="18" charset="0"/>
                <a:ea typeface="+mn-ea"/>
                <a:cs typeface="+mn-cs"/>
              </a:endParaRPr>
            </a:p>
          </p:txBody>
        </p:sp>
        <p:sp>
          <p:nvSpPr>
            <p:cNvPr id="174721" name="Rectangle 641"/>
            <p:cNvSpPr>
              <a:spLocks noChangeArrowheads="1"/>
            </p:cNvSpPr>
            <p:nvPr/>
          </p:nvSpPr>
          <p:spPr bwMode="auto">
            <a:xfrm>
              <a:off x="3557" y="3876"/>
              <a:ext cx="389" cy="6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22" name="Rectangle 642"/>
            <p:cNvSpPr>
              <a:spLocks noChangeArrowheads="1"/>
            </p:cNvSpPr>
            <p:nvPr/>
          </p:nvSpPr>
          <p:spPr bwMode="auto">
            <a:xfrm>
              <a:off x="4093" y="38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+63</a:t>
              </a:r>
              <a:endParaRPr lang="en-US" sz="2800" kern="1200">
                <a:solidFill>
                  <a:srgbClr val="000000"/>
                </a:solidFill>
                <a:latin typeface="Times New Roman" pitchFamily="18" charset="0"/>
                <a:ea typeface="+mn-ea"/>
                <a:cs typeface="+mn-cs"/>
              </a:endParaRPr>
            </a:p>
          </p:txBody>
        </p:sp>
        <p:sp>
          <p:nvSpPr>
            <p:cNvPr id="174723" name="Rectangle 643"/>
            <p:cNvSpPr>
              <a:spLocks noChangeArrowheads="1"/>
            </p:cNvSpPr>
            <p:nvPr/>
          </p:nvSpPr>
          <p:spPr bwMode="auto">
            <a:xfrm>
              <a:off x="4480" y="38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+45</a:t>
              </a:r>
              <a:endParaRPr lang="en-US" sz="2800" kern="1200">
                <a:solidFill>
                  <a:srgbClr val="000000"/>
                </a:solidFill>
                <a:latin typeface="Times New Roman" pitchFamily="18" charset="0"/>
                <a:ea typeface="+mn-ea"/>
                <a:cs typeface="+mn-cs"/>
              </a:endParaRPr>
            </a:p>
          </p:txBody>
        </p:sp>
        <p:sp>
          <p:nvSpPr>
            <p:cNvPr id="174724" name="Rectangle 644"/>
            <p:cNvSpPr>
              <a:spLocks noChangeArrowheads="1"/>
            </p:cNvSpPr>
            <p:nvPr/>
          </p:nvSpPr>
          <p:spPr bwMode="auto">
            <a:xfrm>
              <a:off x="4874" y="38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+63</a:t>
              </a:r>
              <a:endParaRPr lang="en-US" sz="2800" kern="1200">
                <a:solidFill>
                  <a:srgbClr val="000000"/>
                </a:solidFill>
                <a:latin typeface="Times New Roman" pitchFamily="18" charset="0"/>
                <a:ea typeface="+mn-ea"/>
                <a:cs typeface="+mn-cs"/>
              </a:endParaRPr>
            </a:p>
          </p:txBody>
        </p:sp>
        <p:sp>
          <p:nvSpPr>
            <p:cNvPr id="174725" name="Rectangle 645"/>
            <p:cNvSpPr>
              <a:spLocks noChangeArrowheads="1"/>
            </p:cNvSpPr>
            <p:nvPr/>
          </p:nvSpPr>
          <p:spPr bwMode="auto">
            <a:xfrm>
              <a:off x="5260" y="3858"/>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+80</a:t>
              </a:r>
              <a:endParaRPr lang="en-US" sz="2800" kern="1200">
                <a:solidFill>
                  <a:srgbClr val="000000"/>
                </a:solidFill>
                <a:latin typeface="Times New Roman" pitchFamily="18" charset="0"/>
                <a:ea typeface="+mn-ea"/>
                <a:cs typeface="+mn-cs"/>
              </a:endParaRPr>
            </a:p>
          </p:txBody>
        </p:sp>
        <p:sp>
          <p:nvSpPr>
            <p:cNvPr id="174726" name="Rectangle 646"/>
            <p:cNvSpPr>
              <a:spLocks noChangeArrowheads="1"/>
            </p:cNvSpPr>
            <p:nvPr/>
          </p:nvSpPr>
          <p:spPr bwMode="auto">
            <a:xfrm>
              <a:off x="5503" y="3855"/>
              <a:ext cx="576" cy="86"/>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27" name="Line 647"/>
            <p:cNvSpPr>
              <a:spLocks noChangeShapeType="1"/>
            </p:cNvSpPr>
            <p:nvPr/>
          </p:nvSpPr>
          <p:spPr bwMode="auto">
            <a:xfrm>
              <a:off x="3168"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28" name="Line 648"/>
            <p:cNvSpPr>
              <a:spLocks noChangeShapeType="1"/>
            </p:cNvSpPr>
            <p:nvPr/>
          </p:nvSpPr>
          <p:spPr bwMode="auto">
            <a:xfrm>
              <a:off x="3175" y="376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29" name="Line 649"/>
            <p:cNvSpPr>
              <a:spLocks noChangeShapeType="1"/>
            </p:cNvSpPr>
            <p:nvPr/>
          </p:nvSpPr>
          <p:spPr bwMode="auto">
            <a:xfrm>
              <a:off x="3557"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0" name="Line 650"/>
            <p:cNvSpPr>
              <a:spLocks noChangeShapeType="1"/>
            </p:cNvSpPr>
            <p:nvPr/>
          </p:nvSpPr>
          <p:spPr bwMode="auto">
            <a:xfrm>
              <a:off x="3564" y="376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1" name="Line 651"/>
            <p:cNvSpPr>
              <a:spLocks noChangeShapeType="1"/>
            </p:cNvSpPr>
            <p:nvPr/>
          </p:nvSpPr>
          <p:spPr bwMode="auto">
            <a:xfrm>
              <a:off x="3946"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2" name="Line 652"/>
            <p:cNvSpPr>
              <a:spLocks noChangeShapeType="1"/>
            </p:cNvSpPr>
            <p:nvPr/>
          </p:nvSpPr>
          <p:spPr bwMode="auto">
            <a:xfrm>
              <a:off x="3953" y="376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3" name="Line 653"/>
            <p:cNvSpPr>
              <a:spLocks noChangeShapeType="1"/>
            </p:cNvSpPr>
            <p:nvPr/>
          </p:nvSpPr>
          <p:spPr bwMode="auto">
            <a:xfrm>
              <a:off x="4335"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4" name="Line 654"/>
            <p:cNvSpPr>
              <a:spLocks noChangeShapeType="1"/>
            </p:cNvSpPr>
            <p:nvPr/>
          </p:nvSpPr>
          <p:spPr bwMode="auto">
            <a:xfrm>
              <a:off x="4343" y="376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5" name="Line 655"/>
            <p:cNvSpPr>
              <a:spLocks noChangeShapeType="1"/>
            </p:cNvSpPr>
            <p:nvPr/>
          </p:nvSpPr>
          <p:spPr bwMode="auto">
            <a:xfrm>
              <a:off x="4725"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6" name="Line 656"/>
            <p:cNvSpPr>
              <a:spLocks noChangeShapeType="1"/>
            </p:cNvSpPr>
            <p:nvPr/>
          </p:nvSpPr>
          <p:spPr bwMode="auto">
            <a:xfrm>
              <a:off x="4732" y="3762"/>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7" name="Line 657"/>
            <p:cNvSpPr>
              <a:spLocks noChangeShapeType="1"/>
            </p:cNvSpPr>
            <p:nvPr/>
          </p:nvSpPr>
          <p:spPr bwMode="auto">
            <a:xfrm>
              <a:off x="5114"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8" name="Line 658"/>
            <p:cNvSpPr>
              <a:spLocks noChangeShapeType="1"/>
            </p:cNvSpPr>
            <p:nvPr/>
          </p:nvSpPr>
          <p:spPr bwMode="auto">
            <a:xfrm>
              <a:off x="5121" y="3762"/>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39" name="Line 659"/>
            <p:cNvSpPr>
              <a:spLocks noChangeShapeType="1"/>
            </p:cNvSpPr>
            <p:nvPr/>
          </p:nvSpPr>
          <p:spPr bwMode="auto">
            <a:xfrm>
              <a:off x="5503" y="3762"/>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0" name="Line 660"/>
            <p:cNvSpPr>
              <a:spLocks noChangeShapeType="1"/>
            </p:cNvSpPr>
            <p:nvPr/>
          </p:nvSpPr>
          <p:spPr bwMode="auto">
            <a:xfrm>
              <a:off x="3168"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1" name="Line 661"/>
            <p:cNvSpPr>
              <a:spLocks noChangeShapeType="1"/>
            </p:cNvSpPr>
            <p:nvPr/>
          </p:nvSpPr>
          <p:spPr bwMode="auto">
            <a:xfrm>
              <a:off x="3557"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2" name="Line 662"/>
            <p:cNvSpPr>
              <a:spLocks noChangeShapeType="1"/>
            </p:cNvSpPr>
            <p:nvPr/>
          </p:nvSpPr>
          <p:spPr bwMode="auto">
            <a:xfrm>
              <a:off x="3946"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3" name="Line 663"/>
            <p:cNvSpPr>
              <a:spLocks noChangeShapeType="1"/>
            </p:cNvSpPr>
            <p:nvPr/>
          </p:nvSpPr>
          <p:spPr bwMode="auto">
            <a:xfrm>
              <a:off x="4335"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4" name="Line 664"/>
            <p:cNvSpPr>
              <a:spLocks noChangeShapeType="1"/>
            </p:cNvSpPr>
            <p:nvPr/>
          </p:nvSpPr>
          <p:spPr bwMode="auto">
            <a:xfrm>
              <a:off x="4725"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5" name="Line 665"/>
            <p:cNvSpPr>
              <a:spLocks noChangeShapeType="1"/>
            </p:cNvSpPr>
            <p:nvPr/>
          </p:nvSpPr>
          <p:spPr bwMode="auto">
            <a:xfrm>
              <a:off x="5114"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6" name="Line 666"/>
            <p:cNvSpPr>
              <a:spLocks noChangeShapeType="1"/>
            </p:cNvSpPr>
            <p:nvPr/>
          </p:nvSpPr>
          <p:spPr bwMode="auto">
            <a:xfrm>
              <a:off x="5503" y="3769"/>
              <a:ext cx="1" cy="165"/>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7" name="Rectangle 667"/>
            <p:cNvSpPr>
              <a:spLocks noChangeArrowheads="1"/>
            </p:cNvSpPr>
            <p:nvPr/>
          </p:nvSpPr>
          <p:spPr bwMode="auto">
            <a:xfrm>
              <a:off x="6079" y="3769"/>
              <a:ext cx="7" cy="17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48" name="Rectangle 668"/>
            <p:cNvSpPr>
              <a:spLocks noChangeArrowheads="1"/>
            </p:cNvSpPr>
            <p:nvPr/>
          </p:nvSpPr>
          <p:spPr bwMode="auto">
            <a:xfrm>
              <a:off x="3315" y="3973"/>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450</a:t>
              </a:r>
              <a:endParaRPr lang="en-US" sz="2800" kern="1200">
                <a:solidFill>
                  <a:srgbClr val="000000"/>
                </a:solidFill>
                <a:latin typeface="Times New Roman" pitchFamily="18" charset="0"/>
                <a:ea typeface="+mn-ea"/>
                <a:cs typeface="+mn-cs"/>
              </a:endParaRPr>
            </a:p>
          </p:txBody>
        </p:sp>
        <p:sp>
          <p:nvSpPr>
            <p:cNvPr id="174749" name="Rectangle 669"/>
            <p:cNvSpPr>
              <a:spLocks noChangeArrowheads="1"/>
            </p:cNvSpPr>
            <p:nvPr/>
          </p:nvSpPr>
          <p:spPr bwMode="auto">
            <a:xfrm>
              <a:off x="3704" y="3973"/>
              <a:ext cx="108"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500</a:t>
              </a:r>
              <a:endParaRPr lang="en-US" sz="2800" kern="1200">
                <a:solidFill>
                  <a:srgbClr val="000000"/>
                </a:solidFill>
                <a:latin typeface="Times New Roman" pitchFamily="18" charset="0"/>
                <a:ea typeface="+mn-ea"/>
                <a:cs typeface="+mn-cs"/>
              </a:endParaRPr>
            </a:p>
          </p:txBody>
        </p:sp>
        <p:sp>
          <p:nvSpPr>
            <p:cNvPr id="174750" name="Rectangle 670"/>
            <p:cNvSpPr>
              <a:spLocks noChangeArrowheads="1"/>
            </p:cNvSpPr>
            <p:nvPr/>
          </p:nvSpPr>
          <p:spPr bwMode="auto">
            <a:xfrm>
              <a:off x="4130" y="395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751" name="Rectangle 671"/>
            <p:cNvSpPr>
              <a:spLocks noChangeArrowheads="1"/>
            </p:cNvSpPr>
            <p:nvPr/>
          </p:nvSpPr>
          <p:spPr bwMode="auto">
            <a:xfrm>
              <a:off x="3946" y="4034"/>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52" name="Rectangle 672"/>
            <p:cNvSpPr>
              <a:spLocks noChangeArrowheads="1"/>
            </p:cNvSpPr>
            <p:nvPr/>
          </p:nvSpPr>
          <p:spPr bwMode="auto">
            <a:xfrm>
              <a:off x="4497" y="3951"/>
              <a:ext cx="77"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+5</a:t>
              </a:r>
              <a:endParaRPr lang="en-US" sz="2800" kern="1200">
                <a:solidFill>
                  <a:srgbClr val="000000"/>
                </a:solidFill>
                <a:latin typeface="Times New Roman" pitchFamily="18" charset="0"/>
                <a:ea typeface="+mn-ea"/>
                <a:cs typeface="+mn-cs"/>
              </a:endParaRPr>
            </a:p>
          </p:txBody>
        </p:sp>
        <p:sp>
          <p:nvSpPr>
            <p:cNvPr id="174753" name="Rectangle 673"/>
            <p:cNvSpPr>
              <a:spLocks noChangeArrowheads="1"/>
            </p:cNvSpPr>
            <p:nvPr/>
          </p:nvSpPr>
          <p:spPr bwMode="auto">
            <a:xfrm>
              <a:off x="4335" y="4034"/>
              <a:ext cx="390"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54" name="Rectangle 674"/>
            <p:cNvSpPr>
              <a:spLocks noChangeArrowheads="1"/>
            </p:cNvSpPr>
            <p:nvPr/>
          </p:nvSpPr>
          <p:spPr bwMode="auto">
            <a:xfrm>
              <a:off x="4905" y="3951"/>
              <a:ext cx="36"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0</a:t>
              </a:r>
              <a:endParaRPr lang="en-US" sz="2800" kern="1200">
                <a:solidFill>
                  <a:srgbClr val="000000"/>
                </a:solidFill>
                <a:latin typeface="Times New Roman" pitchFamily="18" charset="0"/>
                <a:ea typeface="+mn-ea"/>
                <a:cs typeface="+mn-cs"/>
              </a:endParaRPr>
            </a:p>
          </p:txBody>
        </p:sp>
        <p:sp>
          <p:nvSpPr>
            <p:cNvPr id="174755" name="Rectangle 675"/>
            <p:cNvSpPr>
              <a:spLocks noChangeArrowheads="1"/>
            </p:cNvSpPr>
            <p:nvPr/>
          </p:nvSpPr>
          <p:spPr bwMode="auto">
            <a:xfrm>
              <a:off x="4725" y="4034"/>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56" name="Rectangle 676"/>
            <p:cNvSpPr>
              <a:spLocks noChangeArrowheads="1"/>
            </p:cNvSpPr>
            <p:nvPr/>
          </p:nvSpPr>
          <p:spPr bwMode="auto">
            <a:xfrm>
              <a:off x="5258" y="3951"/>
              <a:ext cx="113" cy="86"/>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900" kern="1200">
                  <a:solidFill>
                    <a:srgbClr val="000000"/>
                  </a:solidFill>
                  <a:latin typeface="Times" pitchFamily="18" charset="0"/>
                  <a:ea typeface="+mn-ea"/>
                  <a:cs typeface="+mn-cs"/>
                </a:rPr>
                <a:t>+40</a:t>
              </a:r>
              <a:endParaRPr lang="en-US" sz="2800" kern="1200">
                <a:solidFill>
                  <a:srgbClr val="000000"/>
                </a:solidFill>
                <a:latin typeface="Times New Roman" pitchFamily="18" charset="0"/>
                <a:ea typeface="+mn-ea"/>
                <a:cs typeface="+mn-cs"/>
              </a:endParaRPr>
            </a:p>
          </p:txBody>
        </p:sp>
        <p:sp>
          <p:nvSpPr>
            <p:cNvPr id="174757" name="Rectangle 677"/>
            <p:cNvSpPr>
              <a:spLocks noChangeArrowheads="1"/>
            </p:cNvSpPr>
            <p:nvPr/>
          </p:nvSpPr>
          <p:spPr bwMode="auto">
            <a:xfrm>
              <a:off x="5114" y="4034"/>
              <a:ext cx="389" cy="15"/>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58" name="Rectangle 678"/>
            <p:cNvSpPr>
              <a:spLocks noChangeArrowheads="1"/>
            </p:cNvSpPr>
            <p:nvPr/>
          </p:nvSpPr>
          <p:spPr bwMode="auto">
            <a:xfrm>
              <a:off x="5503" y="4027"/>
              <a:ext cx="576" cy="22"/>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59" name="Line 679"/>
            <p:cNvSpPr>
              <a:spLocks noChangeShapeType="1"/>
            </p:cNvSpPr>
            <p:nvPr/>
          </p:nvSpPr>
          <p:spPr bwMode="auto">
            <a:xfrm>
              <a:off x="3168"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0" name="Freeform 680"/>
            <p:cNvSpPr>
              <a:spLocks/>
            </p:cNvSpPr>
            <p:nvPr/>
          </p:nvSpPr>
          <p:spPr bwMode="auto">
            <a:xfrm>
              <a:off x="3168" y="404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11113">
              <a:solidFill>
                <a:srgbClr val="000000"/>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1" name="Line 681"/>
            <p:cNvSpPr>
              <a:spLocks noChangeShapeType="1"/>
            </p:cNvSpPr>
            <p:nvPr/>
          </p:nvSpPr>
          <p:spPr bwMode="auto">
            <a:xfrm>
              <a:off x="3175" y="4049"/>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2" name="Line 682"/>
            <p:cNvSpPr>
              <a:spLocks noChangeShapeType="1"/>
            </p:cNvSpPr>
            <p:nvPr/>
          </p:nvSpPr>
          <p:spPr bwMode="auto">
            <a:xfrm>
              <a:off x="3557"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3" name="Line 683"/>
            <p:cNvSpPr>
              <a:spLocks noChangeShapeType="1"/>
            </p:cNvSpPr>
            <p:nvPr/>
          </p:nvSpPr>
          <p:spPr bwMode="auto">
            <a:xfrm>
              <a:off x="3557" y="4049"/>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4" name="Line 684"/>
            <p:cNvSpPr>
              <a:spLocks noChangeShapeType="1"/>
            </p:cNvSpPr>
            <p:nvPr/>
          </p:nvSpPr>
          <p:spPr bwMode="auto">
            <a:xfrm>
              <a:off x="3564" y="4049"/>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5" name="Line 685"/>
            <p:cNvSpPr>
              <a:spLocks noChangeShapeType="1"/>
            </p:cNvSpPr>
            <p:nvPr/>
          </p:nvSpPr>
          <p:spPr bwMode="auto">
            <a:xfrm>
              <a:off x="3946"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6" name="Line 686"/>
            <p:cNvSpPr>
              <a:spLocks noChangeShapeType="1"/>
            </p:cNvSpPr>
            <p:nvPr/>
          </p:nvSpPr>
          <p:spPr bwMode="auto">
            <a:xfrm>
              <a:off x="3946" y="4049"/>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7" name="Line 687"/>
            <p:cNvSpPr>
              <a:spLocks noChangeShapeType="1"/>
            </p:cNvSpPr>
            <p:nvPr/>
          </p:nvSpPr>
          <p:spPr bwMode="auto">
            <a:xfrm>
              <a:off x="3953" y="4049"/>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8" name="Line 688"/>
            <p:cNvSpPr>
              <a:spLocks noChangeShapeType="1"/>
            </p:cNvSpPr>
            <p:nvPr/>
          </p:nvSpPr>
          <p:spPr bwMode="auto">
            <a:xfrm>
              <a:off x="4335"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69" name="Line 689"/>
            <p:cNvSpPr>
              <a:spLocks noChangeShapeType="1"/>
            </p:cNvSpPr>
            <p:nvPr/>
          </p:nvSpPr>
          <p:spPr bwMode="auto">
            <a:xfrm>
              <a:off x="4335" y="4049"/>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0" name="Line 690"/>
            <p:cNvSpPr>
              <a:spLocks noChangeShapeType="1"/>
            </p:cNvSpPr>
            <p:nvPr/>
          </p:nvSpPr>
          <p:spPr bwMode="auto">
            <a:xfrm>
              <a:off x="4343" y="4049"/>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1" name="Line 691"/>
            <p:cNvSpPr>
              <a:spLocks noChangeShapeType="1"/>
            </p:cNvSpPr>
            <p:nvPr/>
          </p:nvSpPr>
          <p:spPr bwMode="auto">
            <a:xfrm>
              <a:off x="4725"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2" name="Line 692"/>
            <p:cNvSpPr>
              <a:spLocks noChangeShapeType="1"/>
            </p:cNvSpPr>
            <p:nvPr/>
          </p:nvSpPr>
          <p:spPr bwMode="auto">
            <a:xfrm>
              <a:off x="4725" y="4049"/>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3" name="Line 693"/>
            <p:cNvSpPr>
              <a:spLocks noChangeShapeType="1"/>
            </p:cNvSpPr>
            <p:nvPr/>
          </p:nvSpPr>
          <p:spPr bwMode="auto">
            <a:xfrm>
              <a:off x="4732" y="4049"/>
              <a:ext cx="374"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4" name="Line 694"/>
            <p:cNvSpPr>
              <a:spLocks noChangeShapeType="1"/>
            </p:cNvSpPr>
            <p:nvPr/>
          </p:nvSpPr>
          <p:spPr bwMode="auto">
            <a:xfrm>
              <a:off x="5114"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5" name="Line 695"/>
            <p:cNvSpPr>
              <a:spLocks noChangeShapeType="1"/>
            </p:cNvSpPr>
            <p:nvPr/>
          </p:nvSpPr>
          <p:spPr bwMode="auto">
            <a:xfrm>
              <a:off x="5114" y="4049"/>
              <a:ext cx="1"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6" name="Line 696"/>
            <p:cNvSpPr>
              <a:spLocks noChangeShapeType="1"/>
            </p:cNvSpPr>
            <p:nvPr/>
          </p:nvSpPr>
          <p:spPr bwMode="auto">
            <a:xfrm>
              <a:off x="5121" y="4049"/>
              <a:ext cx="375" cy="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7" name="Line 697"/>
            <p:cNvSpPr>
              <a:spLocks noChangeShapeType="1"/>
            </p:cNvSpPr>
            <p:nvPr/>
          </p:nvSpPr>
          <p:spPr bwMode="auto">
            <a:xfrm>
              <a:off x="5503" y="3941"/>
              <a:ext cx="1" cy="101"/>
            </a:xfrm>
            <a:prstGeom prst="line">
              <a:avLst/>
            </a:prstGeom>
            <a:noFill/>
            <a:ln w="11113">
              <a:solidFill>
                <a:srgbClr val="000000"/>
              </a:solidFill>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8" name="Freeform 698"/>
            <p:cNvSpPr>
              <a:spLocks/>
            </p:cNvSpPr>
            <p:nvPr/>
          </p:nvSpPr>
          <p:spPr bwMode="auto">
            <a:xfrm>
              <a:off x="5503" y="404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11113">
              <a:solidFill>
                <a:srgbClr val="000000"/>
              </a:solidFill>
              <a:prstDash val="solid"/>
              <a:round/>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4779" name="Rectangle 699"/>
            <p:cNvSpPr>
              <a:spLocks noChangeArrowheads="1"/>
            </p:cNvSpPr>
            <p:nvPr/>
          </p:nvSpPr>
          <p:spPr bwMode="auto">
            <a:xfrm>
              <a:off x="6079" y="3941"/>
              <a:ext cx="7" cy="108"/>
            </a:xfrm>
            <a:prstGeom prst="rect">
              <a:avLst/>
            </a:prstGeom>
            <a:solidFill>
              <a:srgbClr val="FFFFFF"/>
            </a:solidFill>
            <a:ln w="9525">
              <a:noFill/>
              <a:miter lim="800000"/>
              <a:headEnd/>
              <a:tailEnd/>
            </a:ln>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74780" name="Rectangle 700"/>
          <p:cNvSpPr>
            <a:spLocks noChangeArrowheads="1"/>
          </p:cNvSpPr>
          <p:nvPr/>
        </p:nvSpPr>
        <p:spPr bwMode="auto">
          <a:xfrm>
            <a:off x="490538" y="2286000"/>
            <a:ext cx="2184400" cy="1450975"/>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3600" b="1" kern="1200">
                <a:solidFill>
                  <a:srgbClr val="000000"/>
                </a:solidFill>
                <a:latin typeface="Times" pitchFamily="18" charset="0"/>
                <a:ea typeface="+mn-ea"/>
                <a:cs typeface="+mn-cs"/>
              </a:rPr>
              <a:t>ISO </a:t>
            </a:r>
          </a:p>
          <a:p>
            <a:pPr algn="l" defTabSz="912813" rtl="0" eaLnBrk="0" fontAlgn="base" hangingPunct="0">
              <a:lnSpc>
                <a:spcPct val="85000"/>
              </a:lnSpc>
              <a:spcBef>
                <a:spcPct val="0"/>
              </a:spcBef>
              <a:spcAft>
                <a:spcPct val="0"/>
              </a:spcAft>
            </a:pPr>
            <a:r>
              <a:rPr lang="en-US" sz="3600" b="1" kern="1200">
                <a:solidFill>
                  <a:srgbClr val="000000"/>
                </a:solidFill>
                <a:latin typeface="Times" pitchFamily="18" charset="0"/>
                <a:ea typeface="+mn-ea"/>
                <a:cs typeface="+mn-cs"/>
              </a:rPr>
              <a:t>Transition</a:t>
            </a:r>
          </a:p>
          <a:p>
            <a:pPr algn="l" defTabSz="912813" rtl="0" eaLnBrk="0" fontAlgn="base" hangingPunct="0">
              <a:lnSpc>
                <a:spcPct val="85000"/>
              </a:lnSpc>
              <a:spcBef>
                <a:spcPct val="0"/>
              </a:spcBef>
              <a:spcAft>
                <a:spcPct val="0"/>
              </a:spcAft>
            </a:pPr>
            <a:r>
              <a:rPr lang="en-US" sz="3600" b="1" kern="1200">
                <a:solidFill>
                  <a:srgbClr val="000000"/>
                </a:solidFill>
                <a:latin typeface="Times" pitchFamily="18" charset="0"/>
                <a:ea typeface="+mn-ea"/>
                <a:cs typeface="+mn-cs"/>
              </a:rPr>
              <a:t>Fits</a:t>
            </a:r>
          </a:p>
        </p:txBody>
      </p:sp>
      <p:sp>
        <p:nvSpPr>
          <p:cNvPr id="702" name="TextBox 701"/>
          <p:cNvSpPr txBox="1"/>
          <p:nvPr/>
        </p:nvSpPr>
        <p:spPr>
          <a:xfrm>
            <a:off x="4572000" y="0"/>
            <a:ext cx="1409700" cy="307777"/>
          </a:xfrm>
          <a:prstGeom prst="rect">
            <a:avLst/>
          </a:prstGeom>
          <a:noFill/>
        </p:spPr>
        <p:txBody>
          <a:bodyPr wrap="square" rtlCol="0">
            <a:spAutoFit/>
          </a:bodyPr>
          <a:lstStyle/>
          <a:p>
            <a:r>
              <a:rPr lang="en-US" sz="1400" dirty="0" smtClean="0"/>
              <a:t>Locational Fit</a:t>
            </a:r>
            <a:endParaRPr lang="en-US" sz="1400" dirty="0"/>
          </a:p>
        </p:txBody>
      </p:sp>
      <p:sp>
        <p:nvSpPr>
          <p:cNvPr id="703" name="TextBox 702"/>
          <p:cNvSpPr txBox="1"/>
          <p:nvPr/>
        </p:nvSpPr>
        <p:spPr>
          <a:xfrm>
            <a:off x="6019800" y="8965"/>
            <a:ext cx="990600" cy="307777"/>
          </a:xfrm>
          <a:prstGeom prst="rect">
            <a:avLst/>
          </a:prstGeom>
          <a:noFill/>
        </p:spPr>
        <p:txBody>
          <a:bodyPr wrap="square" rtlCol="0">
            <a:spAutoFit/>
          </a:bodyPr>
          <a:lstStyle/>
          <a:p>
            <a:r>
              <a:rPr lang="en-US" sz="1400" dirty="0" smtClean="0"/>
              <a:t>Push Fit</a:t>
            </a:r>
            <a:endParaRPr lang="en-US" sz="1400" dirty="0"/>
          </a:p>
        </p:txBody>
      </p:sp>
      <p:sp>
        <p:nvSpPr>
          <p:cNvPr id="704" name="Rectangle 703"/>
          <p:cNvSpPr/>
          <p:nvPr/>
        </p:nvSpPr>
        <p:spPr bwMode="auto">
          <a:xfrm>
            <a:off x="4571999" y="304800"/>
            <a:ext cx="1258889" cy="6248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705" name="Rectangle 704"/>
          <p:cNvSpPr/>
          <p:nvPr/>
        </p:nvSpPr>
        <p:spPr bwMode="auto">
          <a:xfrm>
            <a:off x="5817834" y="304800"/>
            <a:ext cx="1249716" cy="6248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955274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bwMode="auto">
          <a:xfrm>
            <a:off x="2355850" y="1047750"/>
            <a:ext cx="355600" cy="517525"/>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t>  </a:t>
            </a:r>
          </a:p>
        </p:txBody>
      </p:sp>
      <p:pic>
        <p:nvPicPr>
          <p:cNvPr id="175107" name="Picture 3"/>
          <p:cNvPicPr>
            <a:picLocks noChangeArrowheads="1"/>
          </p:cNvPicPr>
          <p:nvPr/>
        </p:nvPicPr>
        <p:blipFill>
          <a:blip r:embed="rId3"/>
          <a:srcRect/>
          <a:stretch>
            <a:fillRect/>
          </a:stretch>
        </p:blipFill>
        <p:spPr bwMode="auto">
          <a:xfrm>
            <a:off x="3429000" y="304800"/>
            <a:ext cx="4806950" cy="6248400"/>
          </a:xfrm>
          <a:prstGeom prst="rect">
            <a:avLst/>
          </a:prstGeom>
          <a:noFill/>
          <a:ln w="12700">
            <a:noFill/>
            <a:miter lim="800000"/>
            <a:headEnd/>
            <a:tailEnd/>
          </a:ln>
          <a:effectLst/>
        </p:spPr>
      </p:pic>
      <p:sp>
        <p:nvSpPr>
          <p:cNvPr id="175108" name="Rectangle 4"/>
          <p:cNvSpPr>
            <a:spLocks noChangeArrowheads="1"/>
          </p:cNvSpPr>
          <p:nvPr/>
        </p:nvSpPr>
        <p:spPr bwMode="auto">
          <a:xfrm>
            <a:off x="546100" y="2522538"/>
            <a:ext cx="2547938" cy="14605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5000"/>
              </a:lnSpc>
              <a:spcBef>
                <a:spcPct val="0"/>
              </a:spcBef>
              <a:spcAft>
                <a:spcPct val="0"/>
              </a:spcAft>
            </a:pPr>
            <a:r>
              <a:rPr lang="en-US" sz="3600" b="1" kern="1200" dirty="0">
                <a:solidFill>
                  <a:srgbClr val="000000"/>
                </a:solidFill>
                <a:latin typeface="Times" pitchFamily="18" charset="0"/>
                <a:ea typeface="+mn-ea"/>
                <a:cs typeface="+mn-cs"/>
              </a:rPr>
              <a:t>ISO </a:t>
            </a:r>
          </a:p>
          <a:p>
            <a:pPr algn="l" defTabSz="912813" rtl="0" eaLnBrk="0" fontAlgn="base" hangingPunct="0">
              <a:lnSpc>
                <a:spcPct val="85000"/>
              </a:lnSpc>
              <a:spcBef>
                <a:spcPct val="0"/>
              </a:spcBef>
              <a:spcAft>
                <a:spcPct val="0"/>
              </a:spcAft>
            </a:pPr>
            <a:r>
              <a:rPr lang="en-US" sz="3600" b="1" kern="1200" dirty="0">
                <a:solidFill>
                  <a:srgbClr val="000000"/>
                </a:solidFill>
                <a:latin typeface="Times" pitchFamily="18" charset="0"/>
                <a:ea typeface="+mn-ea"/>
                <a:cs typeface="+mn-cs"/>
              </a:rPr>
              <a:t>Interference</a:t>
            </a:r>
          </a:p>
          <a:p>
            <a:pPr algn="l" defTabSz="912813" rtl="0" eaLnBrk="0" fontAlgn="base" hangingPunct="0">
              <a:lnSpc>
                <a:spcPct val="85000"/>
              </a:lnSpc>
              <a:spcBef>
                <a:spcPct val="0"/>
              </a:spcBef>
              <a:spcAft>
                <a:spcPct val="0"/>
              </a:spcAft>
            </a:pPr>
            <a:r>
              <a:rPr lang="en-US" sz="3600" b="1" kern="1200" dirty="0">
                <a:solidFill>
                  <a:srgbClr val="000000"/>
                </a:solidFill>
                <a:latin typeface="Times" pitchFamily="18" charset="0"/>
                <a:ea typeface="+mn-ea"/>
                <a:cs typeface="+mn-cs"/>
              </a:rPr>
              <a:t>Fits</a:t>
            </a:r>
          </a:p>
        </p:txBody>
      </p:sp>
      <p:sp>
        <p:nvSpPr>
          <p:cNvPr id="2" name="TextBox 1"/>
          <p:cNvSpPr txBox="1"/>
          <p:nvPr/>
        </p:nvSpPr>
        <p:spPr>
          <a:xfrm>
            <a:off x="4572000" y="0"/>
            <a:ext cx="990600" cy="307777"/>
          </a:xfrm>
          <a:prstGeom prst="rect">
            <a:avLst/>
          </a:prstGeom>
          <a:noFill/>
        </p:spPr>
        <p:txBody>
          <a:bodyPr wrap="square" rtlCol="0">
            <a:spAutoFit/>
          </a:bodyPr>
          <a:lstStyle/>
          <a:p>
            <a:r>
              <a:rPr lang="en-US" sz="1400" dirty="0" smtClean="0"/>
              <a:t>Press Fit</a:t>
            </a:r>
            <a:endParaRPr lang="en-US" sz="1400" dirty="0"/>
          </a:p>
        </p:txBody>
      </p:sp>
      <p:sp>
        <p:nvSpPr>
          <p:cNvPr id="6" name="TextBox 5"/>
          <p:cNvSpPr txBox="1"/>
          <p:nvPr/>
        </p:nvSpPr>
        <p:spPr>
          <a:xfrm>
            <a:off x="5715000" y="8965"/>
            <a:ext cx="990600" cy="307777"/>
          </a:xfrm>
          <a:prstGeom prst="rect">
            <a:avLst/>
          </a:prstGeom>
          <a:noFill/>
        </p:spPr>
        <p:txBody>
          <a:bodyPr wrap="square" rtlCol="0">
            <a:spAutoFit/>
          </a:bodyPr>
          <a:lstStyle/>
          <a:p>
            <a:r>
              <a:rPr lang="en-US" sz="1400" dirty="0" smtClean="0"/>
              <a:t>Drive Fit</a:t>
            </a:r>
            <a:endParaRPr lang="en-US" sz="1400" dirty="0"/>
          </a:p>
        </p:txBody>
      </p:sp>
      <p:sp>
        <p:nvSpPr>
          <p:cNvPr id="4" name="Rectangle 3"/>
          <p:cNvSpPr/>
          <p:nvPr/>
        </p:nvSpPr>
        <p:spPr bwMode="auto">
          <a:xfrm>
            <a:off x="4495800" y="304800"/>
            <a:ext cx="1066800" cy="6248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9" name="Rectangle 8"/>
          <p:cNvSpPr/>
          <p:nvPr/>
        </p:nvSpPr>
        <p:spPr bwMode="auto">
          <a:xfrm>
            <a:off x="5562600" y="301806"/>
            <a:ext cx="1066800" cy="6248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34878050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8502466" cy="3886200"/>
          </a:xfrm>
          <a:prstGeom prst="rect">
            <a:avLst/>
          </a:prstGeom>
        </p:spPr>
      </p:pic>
      <p:sp>
        <p:nvSpPr>
          <p:cNvPr id="5" name="Rectangle 4"/>
          <p:cNvSpPr>
            <a:spLocks noChangeArrowheads="1"/>
          </p:cNvSpPr>
          <p:nvPr/>
        </p:nvSpPr>
        <p:spPr bwMode="auto">
          <a:xfrm>
            <a:off x="381000" y="444500"/>
            <a:ext cx="8610600" cy="993010"/>
          </a:xfrm>
          <a:prstGeom prst="rect">
            <a:avLst/>
          </a:prstGeom>
          <a:noFill/>
          <a:ln w="12700">
            <a:noFill/>
            <a:miter lim="800000"/>
            <a:headEnd/>
            <a:tailEnd/>
          </a:ln>
          <a:effectLst/>
        </p:spPr>
        <p:txBody>
          <a:bodyPr wrap="square" lIns="63398" tIns="25359" rIns="63398" bIns="25359">
            <a:spAutoFit/>
          </a:bodyPr>
          <a:lstStyle/>
          <a:p>
            <a:pPr algn="l" defTabSz="912813" rtl="0" eaLnBrk="0" fontAlgn="base" hangingPunct="0">
              <a:lnSpc>
                <a:spcPct val="85000"/>
              </a:lnSpc>
              <a:spcBef>
                <a:spcPct val="0"/>
              </a:spcBef>
              <a:spcAft>
                <a:spcPct val="0"/>
              </a:spcAft>
            </a:pPr>
            <a:r>
              <a:rPr lang="en-US" sz="3600" b="1" kern="1200" dirty="0" smtClean="0">
                <a:solidFill>
                  <a:srgbClr val="000000"/>
                </a:solidFill>
                <a:latin typeface="Times" pitchFamily="18" charset="0"/>
                <a:ea typeface="+mn-ea"/>
                <a:cs typeface="+mn-cs"/>
              </a:rPr>
              <a:t>Typical IT tolerance capability by machining </a:t>
            </a:r>
            <a:r>
              <a:rPr lang="en-US" sz="3600" b="1" kern="1200" dirty="0" smtClean="0">
                <a:solidFill>
                  <a:srgbClr val="000000"/>
                </a:solidFill>
                <a:latin typeface="Times" pitchFamily="18" charset="0"/>
                <a:ea typeface="+mn-ea"/>
                <a:cs typeface="+mn-cs"/>
              </a:rPr>
              <a:t>process</a:t>
            </a:r>
            <a:endParaRPr lang="en-US" sz="3600" b="1" kern="1200" dirty="0">
              <a:solidFill>
                <a:srgbClr val="000000"/>
              </a:solidFill>
              <a:latin typeface="Times" pitchFamily="18" charset="0"/>
              <a:ea typeface="+mn-ea"/>
              <a:cs typeface="+mn-cs"/>
            </a:endParaRPr>
          </a:p>
        </p:txBody>
      </p:sp>
    </p:spTree>
    <p:extLst>
      <p:ext uri="{BB962C8B-B14F-4D97-AF65-F5344CB8AC3E}">
        <p14:creationId xmlns:p14="http://schemas.microsoft.com/office/powerpoint/2010/main" val="4289396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87916"/>
            <a:ext cx="3200400" cy="830997"/>
          </a:xfrm>
          <a:prstGeom prst="rect">
            <a:avLst/>
          </a:prstGeom>
        </p:spPr>
        <p:txBody>
          <a:bodyPr wrap="square">
            <a:spAutoFit/>
          </a:bodyPr>
          <a:lstStyle/>
          <a:p>
            <a:r>
              <a:rPr lang="en-US" dirty="0">
                <a:hlinkClick r:id="rId2"/>
              </a:rPr>
              <a:t>http://www.vista-industrial.com/sheet-metal-tolerances.php</a:t>
            </a:r>
            <a:endParaRPr lang="en-US" dirty="0"/>
          </a:p>
        </p:txBody>
      </p:sp>
      <p:pic>
        <p:nvPicPr>
          <p:cNvPr id="3" name="Picture 2"/>
          <p:cNvPicPr>
            <a:picLocks noChangeAspect="1"/>
          </p:cNvPicPr>
          <p:nvPr/>
        </p:nvPicPr>
        <p:blipFill rotWithShape="1">
          <a:blip r:embed="rId3"/>
          <a:srcRect b="25024"/>
          <a:stretch/>
        </p:blipFill>
        <p:spPr>
          <a:xfrm>
            <a:off x="1857375" y="19050"/>
            <a:ext cx="7223078" cy="6629400"/>
          </a:xfrm>
          <a:prstGeom prst="rect">
            <a:avLst/>
          </a:prstGeom>
        </p:spPr>
      </p:pic>
      <p:sp>
        <p:nvSpPr>
          <p:cNvPr id="4" name="Rectangle 3"/>
          <p:cNvSpPr>
            <a:spLocks noChangeArrowheads="1"/>
          </p:cNvSpPr>
          <p:nvPr/>
        </p:nvSpPr>
        <p:spPr bwMode="auto">
          <a:xfrm>
            <a:off x="152400" y="179885"/>
            <a:ext cx="2971800" cy="1725518"/>
          </a:xfrm>
          <a:prstGeom prst="rect">
            <a:avLst/>
          </a:prstGeom>
          <a:noFill/>
          <a:ln w="12700">
            <a:noFill/>
            <a:miter lim="800000"/>
            <a:headEnd/>
            <a:tailEnd/>
          </a:ln>
          <a:effectLst/>
        </p:spPr>
        <p:txBody>
          <a:bodyPr wrap="square" lIns="63398" tIns="25359" rIns="63398" bIns="25359">
            <a:spAutoFit/>
          </a:bodyPr>
          <a:lstStyle/>
          <a:p>
            <a:pPr algn="l" defTabSz="912813" rtl="0" eaLnBrk="0" fontAlgn="base" hangingPunct="0">
              <a:lnSpc>
                <a:spcPct val="85000"/>
              </a:lnSpc>
              <a:spcBef>
                <a:spcPct val="0"/>
              </a:spcBef>
              <a:spcAft>
                <a:spcPct val="0"/>
              </a:spcAft>
            </a:pPr>
            <a:r>
              <a:rPr lang="en-US" sz="3200" b="1" kern="1200" dirty="0" smtClean="0">
                <a:solidFill>
                  <a:srgbClr val="000000"/>
                </a:solidFill>
                <a:latin typeface="Times" pitchFamily="18" charset="0"/>
                <a:ea typeface="+mn-ea"/>
                <a:cs typeface="+mn-cs"/>
              </a:rPr>
              <a:t>Sheet Metal Parts – Typical Tolerance Capability</a:t>
            </a:r>
            <a:endParaRPr lang="en-US" sz="3200" b="1" kern="1200" dirty="0">
              <a:solidFill>
                <a:srgbClr val="000000"/>
              </a:solidFill>
              <a:latin typeface="Times" pitchFamily="18" charset="0"/>
              <a:ea typeface="+mn-ea"/>
              <a:cs typeface="+mn-cs"/>
            </a:endParaRPr>
          </a:p>
        </p:txBody>
      </p:sp>
    </p:spTree>
    <p:extLst>
      <p:ext uri="{BB962C8B-B14F-4D97-AF65-F5344CB8AC3E}">
        <p14:creationId xmlns:p14="http://schemas.microsoft.com/office/powerpoint/2010/main" val="4124897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199" y="6248400"/>
            <a:ext cx="5355020" cy="461665"/>
          </a:xfrm>
          <a:prstGeom prst="rect">
            <a:avLst/>
          </a:prstGeom>
        </p:spPr>
        <p:txBody>
          <a:bodyPr wrap="square">
            <a:spAutoFit/>
          </a:bodyPr>
          <a:lstStyle/>
          <a:p>
            <a:pPr algn="ctr"/>
            <a:r>
              <a:rPr lang="en-US" sz="1200" dirty="0">
                <a:hlinkClick r:id="rId2"/>
              </a:rPr>
              <a:t>https://www.starrapid.com/wp-content/uploads/2016/11/Star-Rapid-Plastic-Injection-Molding-Tolerance-Guide.pdf</a:t>
            </a:r>
            <a:endParaRPr lang="en-US" sz="1200" dirty="0"/>
          </a:p>
        </p:txBody>
      </p:sp>
      <p:sp>
        <p:nvSpPr>
          <p:cNvPr id="3" name="Rectangle 2"/>
          <p:cNvSpPr>
            <a:spLocks noChangeArrowheads="1"/>
          </p:cNvSpPr>
          <p:nvPr/>
        </p:nvSpPr>
        <p:spPr bwMode="auto">
          <a:xfrm>
            <a:off x="317465" y="381000"/>
            <a:ext cx="9220200" cy="783722"/>
          </a:xfrm>
          <a:prstGeom prst="rect">
            <a:avLst/>
          </a:prstGeom>
          <a:noFill/>
          <a:ln w="12700">
            <a:noFill/>
            <a:miter lim="800000"/>
            <a:headEnd/>
            <a:tailEnd/>
          </a:ln>
          <a:effectLst/>
        </p:spPr>
        <p:txBody>
          <a:bodyPr wrap="square" lIns="63398" tIns="25359" rIns="63398" bIns="25359">
            <a:spAutoFit/>
          </a:bodyPr>
          <a:lstStyle/>
          <a:p>
            <a:pPr algn="l" defTabSz="912813" rtl="0" eaLnBrk="0" fontAlgn="base" hangingPunct="0">
              <a:lnSpc>
                <a:spcPct val="85000"/>
              </a:lnSpc>
              <a:spcBef>
                <a:spcPct val="0"/>
              </a:spcBef>
              <a:spcAft>
                <a:spcPct val="0"/>
              </a:spcAft>
            </a:pPr>
            <a:r>
              <a:rPr lang="en-US" sz="3200" b="1" kern="1200" dirty="0" smtClean="0">
                <a:solidFill>
                  <a:srgbClr val="000000"/>
                </a:solidFill>
                <a:latin typeface="Times" pitchFamily="18" charset="0"/>
                <a:ea typeface="+mn-ea"/>
                <a:cs typeface="+mn-cs"/>
              </a:rPr>
              <a:t>Injection Molding – Typical Tolerance Capability</a:t>
            </a:r>
          </a:p>
          <a:p>
            <a:pPr algn="l" defTabSz="912813" rtl="0" eaLnBrk="0" fontAlgn="base" hangingPunct="0">
              <a:lnSpc>
                <a:spcPct val="85000"/>
              </a:lnSpc>
              <a:spcBef>
                <a:spcPct val="0"/>
              </a:spcBef>
              <a:spcAft>
                <a:spcPct val="0"/>
              </a:spcAft>
            </a:pPr>
            <a:r>
              <a:rPr lang="en-US" sz="2400" i="1" dirty="0" smtClean="0">
                <a:solidFill>
                  <a:srgbClr val="000000"/>
                </a:solidFill>
              </a:rPr>
              <a:t>Dimensional Tolerances</a:t>
            </a:r>
            <a:endParaRPr lang="en-US" sz="2400" b="1" i="1" kern="1200" dirty="0">
              <a:solidFill>
                <a:srgbClr val="000000"/>
              </a:solidFill>
            </a:endParaRPr>
          </a:p>
        </p:txBody>
      </p:sp>
      <p:pic>
        <p:nvPicPr>
          <p:cNvPr id="4" name="Picture 3"/>
          <p:cNvPicPr>
            <a:picLocks noChangeAspect="1"/>
          </p:cNvPicPr>
          <p:nvPr/>
        </p:nvPicPr>
        <p:blipFill rotWithShape="1">
          <a:blip r:embed="rId3"/>
          <a:srcRect r="9812"/>
          <a:stretch/>
        </p:blipFill>
        <p:spPr>
          <a:xfrm>
            <a:off x="317465" y="1382461"/>
            <a:ext cx="8682487" cy="4648200"/>
          </a:xfrm>
          <a:prstGeom prst="rect">
            <a:avLst/>
          </a:prstGeom>
        </p:spPr>
      </p:pic>
    </p:spTree>
    <p:extLst>
      <p:ext uri="{BB962C8B-B14F-4D97-AF65-F5344CB8AC3E}">
        <p14:creationId xmlns:p14="http://schemas.microsoft.com/office/powerpoint/2010/main" val="405651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3460750" y="349250"/>
            <a:ext cx="2298700" cy="984250"/>
          </a:xfrm>
          <a:noFill/>
          <a:ln w="12700">
            <a:miter lim="800000"/>
            <a:headEnd/>
            <a:tailEnd/>
          </a:ln>
        </p:spPr>
        <p:txBody>
          <a:bodyPr vert="horz" wrap="none" lIns="63398" tIns="25359" rIns="63398" bIns="25359" numCol="1" anchor="t" anchorCtr="0" compatLnSpc="1">
            <a:prstTxWarp prst="textNoShape">
              <a:avLst/>
            </a:prstTxWarp>
            <a:spAutoFit/>
          </a:bodyPr>
          <a:lstStyle/>
          <a:p>
            <a:pPr>
              <a:lnSpc>
                <a:spcPct val="85000"/>
              </a:lnSpc>
            </a:pPr>
            <a:r>
              <a:rPr lang="en-US">
                <a:solidFill>
                  <a:schemeClr val="tx2"/>
                </a:solidFill>
              </a:rPr>
              <a:t>Line Types</a:t>
            </a:r>
            <a:br>
              <a:rPr lang="en-US">
                <a:solidFill>
                  <a:schemeClr val="tx2"/>
                </a:solidFill>
              </a:rPr>
            </a:br>
            <a:endParaRPr lang="en-US">
              <a:solidFill>
                <a:schemeClr val="tx2"/>
              </a:solidFill>
            </a:endParaRPr>
          </a:p>
        </p:txBody>
      </p:sp>
      <p:sp>
        <p:nvSpPr>
          <p:cNvPr id="51203" name="Rectangle 3"/>
          <p:cNvSpPr>
            <a:spLocks noGrp="1" noChangeArrowheads="1"/>
          </p:cNvSpPr>
          <p:nvPr>
            <p:ph type="body" idx="1"/>
          </p:nvPr>
        </p:nvSpPr>
        <p:spPr bwMode="auto">
          <a:xfrm>
            <a:off x="381000" y="990600"/>
            <a:ext cx="8039100" cy="5340350"/>
          </a:xfrm>
          <a:noFill/>
          <a:ln w="12700">
            <a:miter lim="800000"/>
            <a:headEnd/>
            <a:tailEnd/>
          </a:ln>
        </p:spPr>
        <p:txBody>
          <a:bodyPr vert="horz" wrap="square" lIns="63398" tIns="25359" rIns="63398" bIns="25359" numCol="1" anchor="t" anchorCtr="0" compatLnSpc="1">
            <a:prstTxWarp prst="textNoShape">
              <a:avLst/>
            </a:prstTxWarp>
            <a:spAutoFit/>
          </a:bodyPr>
          <a:lstStyle/>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Object Lines</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Hidden Lines</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Center Lines</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Phantom Lines</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Dimension Lines</a:t>
            </a:r>
          </a:p>
          <a:p>
            <a:pPr marL="228600" indent="-228600">
              <a:lnSpc>
                <a:spcPct val="85000"/>
              </a:lnSpc>
              <a:spcBef>
                <a:spcPct val="0"/>
              </a:spcBef>
              <a:buFontTx/>
              <a:buNone/>
              <a:tabLst>
                <a:tab pos="406400" algn="l"/>
                <a:tab pos="3200400" algn="l"/>
                <a:tab pos="4572000" algn="l"/>
                <a:tab pos="5715000" algn="l"/>
              </a:tabLst>
            </a:pPr>
            <a:r>
              <a:rPr lang="en-US">
                <a:solidFill>
                  <a:schemeClr val="folHlink"/>
                </a:solidFill>
                <a:latin typeface="Times" pitchFamily="18" charset="0"/>
              </a:rPr>
              <a:t>	Extension Lines</a:t>
            </a:r>
          </a:p>
          <a:p>
            <a:pPr marL="228600" indent="-228600">
              <a:lnSpc>
                <a:spcPct val="85000"/>
              </a:lnSpc>
              <a:spcBef>
                <a:spcPct val="0"/>
              </a:spcBef>
              <a:buFontTx/>
              <a:buNone/>
              <a:tabLst>
                <a:tab pos="406400" algn="l"/>
                <a:tab pos="3200400" algn="l"/>
                <a:tab pos="4572000" algn="l"/>
                <a:tab pos="5715000" algn="l"/>
              </a:tabLst>
            </a:pPr>
            <a:r>
              <a:rPr lang="en-US">
                <a:solidFill>
                  <a:schemeClr val="folHlink"/>
                </a:solidFill>
                <a:latin typeface="Times" pitchFamily="18" charset="0"/>
              </a:rPr>
              <a:t>	Leader Lines</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Cutting Plane Line</a:t>
            </a:r>
          </a:p>
          <a:p>
            <a:pPr marL="228600" indent="-228600">
              <a:lnSpc>
                <a:spcPct val="85000"/>
              </a:lnSpc>
              <a:spcBef>
                <a:spcPct val="0"/>
              </a:spcBef>
              <a:buFontTx/>
              <a:buNone/>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Sections - Hatching</a:t>
            </a:r>
          </a:p>
          <a:p>
            <a:pPr marL="228600" indent="-228600">
              <a:lnSpc>
                <a:spcPct val="85000"/>
              </a:lnSpc>
              <a:spcBef>
                <a:spcPct val="0"/>
              </a:spcBef>
              <a:tabLst>
                <a:tab pos="406400" algn="l"/>
                <a:tab pos="3200400" algn="l"/>
                <a:tab pos="4572000" algn="l"/>
                <a:tab pos="5715000" algn="l"/>
              </a:tabLst>
            </a:pPr>
            <a:endParaRPr lang="en-US">
              <a:solidFill>
                <a:schemeClr val="folHlink"/>
              </a:solidFill>
              <a:latin typeface="Times" pitchFamily="18" charset="0"/>
            </a:endParaRPr>
          </a:p>
          <a:p>
            <a:pPr marL="228600" indent="-228600">
              <a:lnSpc>
                <a:spcPct val="85000"/>
              </a:lnSpc>
              <a:spcBef>
                <a:spcPct val="0"/>
              </a:spcBef>
              <a:tabLst>
                <a:tab pos="406400" algn="l"/>
                <a:tab pos="3200400" algn="l"/>
                <a:tab pos="4572000" algn="l"/>
                <a:tab pos="5715000" algn="l"/>
              </a:tabLst>
            </a:pPr>
            <a:r>
              <a:rPr lang="en-US">
                <a:solidFill>
                  <a:schemeClr val="folHlink"/>
                </a:solidFill>
                <a:latin typeface="Times" pitchFamily="18" charset="0"/>
              </a:rPr>
              <a:t>Break Lines</a:t>
            </a:r>
          </a:p>
        </p:txBody>
      </p:sp>
      <p:sp>
        <p:nvSpPr>
          <p:cNvPr id="51204" name="Line 4"/>
          <p:cNvSpPr>
            <a:spLocks noChangeShapeType="1"/>
          </p:cNvSpPr>
          <p:nvPr/>
        </p:nvSpPr>
        <p:spPr bwMode="auto">
          <a:xfrm flipV="1">
            <a:off x="3429000" y="1279525"/>
            <a:ext cx="3998913" cy="15875"/>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05" name="Line 5"/>
          <p:cNvSpPr>
            <a:spLocks noChangeShapeType="1"/>
          </p:cNvSpPr>
          <p:nvPr/>
        </p:nvSpPr>
        <p:spPr bwMode="auto">
          <a:xfrm>
            <a:off x="3409950" y="1916113"/>
            <a:ext cx="188913"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06" name="Line 6"/>
          <p:cNvSpPr>
            <a:spLocks noChangeShapeType="1"/>
          </p:cNvSpPr>
          <p:nvPr/>
        </p:nvSpPr>
        <p:spPr bwMode="auto">
          <a:xfrm>
            <a:off x="3763963"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07" name="Line 7"/>
          <p:cNvSpPr>
            <a:spLocks noChangeShapeType="1"/>
          </p:cNvSpPr>
          <p:nvPr/>
        </p:nvSpPr>
        <p:spPr bwMode="auto">
          <a:xfrm>
            <a:off x="4119563"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08" name="Line 8"/>
          <p:cNvSpPr>
            <a:spLocks noChangeShapeType="1"/>
          </p:cNvSpPr>
          <p:nvPr/>
        </p:nvSpPr>
        <p:spPr bwMode="auto">
          <a:xfrm>
            <a:off x="4449763" y="1916113"/>
            <a:ext cx="1889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09" name="Line 9"/>
          <p:cNvSpPr>
            <a:spLocks noChangeShapeType="1"/>
          </p:cNvSpPr>
          <p:nvPr/>
        </p:nvSpPr>
        <p:spPr bwMode="auto">
          <a:xfrm>
            <a:off x="4803775"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0" name="Line 10"/>
          <p:cNvSpPr>
            <a:spLocks noChangeShapeType="1"/>
          </p:cNvSpPr>
          <p:nvPr/>
        </p:nvSpPr>
        <p:spPr bwMode="auto">
          <a:xfrm>
            <a:off x="5159375"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1" name="Line 11"/>
          <p:cNvSpPr>
            <a:spLocks noChangeShapeType="1"/>
          </p:cNvSpPr>
          <p:nvPr/>
        </p:nvSpPr>
        <p:spPr bwMode="auto">
          <a:xfrm>
            <a:off x="5514975"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2" name="Line 12"/>
          <p:cNvSpPr>
            <a:spLocks noChangeShapeType="1"/>
          </p:cNvSpPr>
          <p:nvPr/>
        </p:nvSpPr>
        <p:spPr bwMode="auto">
          <a:xfrm>
            <a:off x="5868988"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3" name="Line 13"/>
          <p:cNvSpPr>
            <a:spLocks noChangeShapeType="1"/>
          </p:cNvSpPr>
          <p:nvPr/>
        </p:nvSpPr>
        <p:spPr bwMode="auto">
          <a:xfrm>
            <a:off x="6224588"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4" name="Line 14"/>
          <p:cNvSpPr>
            <a:spLocks noChangeShapeType="1"/>
          </p:cNvSpPr>
          <p:nvPr/>
        </p:nvSpPr>
        <p:spPr bwMode="auto">
          <a:xfrm>
            <a:off x="6554788"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5" name="Line 15"/>
          <p:cNvSpPr>
            <a:spLocks noChangeShapeType="1"/>
          </p:cNvSpPr>
          <p:nvPr/>
        </p:nvSpPr>
        <p:spPr bwMode="auto">
          <a:xfrm>
            <a:off x="6908800"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6" name="Line 16"/>
          <p:cNvSpPr>
            <a:spLocks noChangeShapeType="1"/>
          </p:cNvSpPr>
          <p:nvPr/>
        </p:nvSpPr>
        <p:spPr bwMode="auto">
          <a:xfrm>
            <a:off x="3459163" y="2486025"/>
            <a:ext cx="10033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7" name="Line 17"/>
          <p:cNvSpPr>
            <a:spLocks noChangeShapeType="1"/>
          </p:cNvSpPr>
          <p:nvPr/>
        </p:nvSpPr>
        <p:spPr bwMode="auto">
          <a:xfrm>
            <a:off x="4576763" y="2486025"/>
            <a:ext cx="1889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8" name="Line 18"/>
          <p:cNvSpPr>
            <a:spLocks noChangeShapeType="1"/>
          </p:cNvSpPr>
          <p:nvPr/>
        </p:nvSpPr>
        <p:spPr bwMode="auto">
          <a:xfrm>
            <a:off x="4905375" y="2486025"/>
            <a:ext cx="1141413"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19" name="Line 19"/>
          <p:cNvSpPr>
            <a:spLocks noChangeShapeType="1"/>
          </p:cNvSpPr>
          <p:nvPr/>
        </p:nvSpPr>
        <p:spPr bwMode="auto">
          <a:xfrm>
            <a:off x="6173788" y="2486025"/>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0" name="Line 20"/>
          <p:cNvSpPr>
            <a:spLocks noChangeShapeType="1"/>
          </p:cNvSpPr>
          <p:nvPr/>
        </p:nvSpPr>
        <p:spPr bwMode="auto">
          <a:xfrm>
            <a:off x="6465888" y="2486025"/>
            <a:ext cx="10398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1" name="Line 21"/>
          <p:cNvSpPr>
            <a:spLocks noChangeShapeType="1"/>
          </p:cNvSpPr>
          <p:nvPr/>
        </p:nvSpPr>
        <p:spPr bwMode="auto">
          <a:xfrm>
            <a:off x="7251700" y="1916113"/>
            <a:ext cx="1905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2" name="Line 22"/>
          <p:cNvSpPr>
            <a:spLocks noChangeShapeType="1"/>
          </p:cNvSpPr>
          <p:nvPr/>
        </p:nvSpPr>
        <p:spPr bwMode="auto">
          <a:xfrm>
            <a:off x="3509963" y="3057525"/>
            <a:ext cx="9017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3" name="Line 23"/>
          <p:cNvSpPr>
            <a:spLocks noChangeShapeType="1"/>
          </p:cNvSpPr>
          <p:nvPr/>
        </p:nvSpPr>
        <p:spPr bwMode="auto">
          <a:xfrm>
            <a:off x="4513263" y="3057525"/>
            <a:ext cx="1635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4" name="Line 24"/>
          <p:cNvSpPr>
            <a:spLocks noChangeShapeType="1"/>
          </p:cNvSpPr>
          <p:nvPr/>
        </p:nvSpPr>
        <p:spPr bwMode="auto">
          <a:xfrm>
            <a:off x="4791075" y="3057525"/>
            <a:ext cx="1524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5" name="Line 25"/>
          <p:cNvSpPr>
            <a:spLocks noChangeShapeType="1"/>
          </p:cNvSpPr>
          <p:nvPr/>
        </p:nvSpPr>
        <p:spPr bwMode="auto">
          <a:xfrm>
            <a:off x="5032375" y="3057525"/>
            <a:ext cx="900113"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6" name="Line 26"/>
          <p:cNvSpPr>
            <a:spLocks noChangeShapeType="1"/>
          </p:cNvSpPr>
          <p:nvPr/>
        </p:nvSpPr>
        <p:spPr bwMode="auto">
          <a:xfrm>
            <a:off x="6034088" y="3057525"/>
            <a:ext cx="1651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7" name="Line 27"/>
          <p:cNvSpPr>
            <a:spLocks noChangeShapeType="1"/>
          </p:cNvSpPr>
          <p:nvPr/>
        </p:nvSpPr>
        <p:spPr bwMode="auto">
          <a:xfrm>
            <a:off x="6313488" y="3057525"/>
            <a:ext cx="152400"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8" name="Line 28"/>
          <p:cNvSpPr>
            <a:spLocks noChangeShapeType="1"/>
          </p:cNvSpPr>
          <p:nvPr/>
        </p:nvSpPr>
        <p:spPr bwMode="auto">
          <a:xfrm>
            <a:off x="6580188" y="3057525"/>
            <a:ext cx="9001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29" name="Line 29"/>
          <p:cNvSpPr>
            <a:spLocks noChangeShapeType="1"/>
          </p:cNvSpPr>
          <p:nvPr/>
        </p:nvSpPr>
        <p:spPr bwMode="auto">
          <a:xfrm>
            <a:off x="3484563" y="3729038"/>
            <a:ext cx="3995737"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0" name="Rectangle 30"/>
          <p:cNvSpPr>
            <a:spLocks noChangeArrowheads="1"/>
          </p:cNvSpPr>
          <p:nvPr/>
        </p:nvSpPr>
        <p:spPr bwMode="auto">
          <a:xfrm>
            <a:off x="3497263" y="2492375"/>
            <a:ext cx="5207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thin</a:t>
            </a:r>
          </a:p>
        </p:txBody>
      </p:sp>
      <p:sp>
        <p:nvSpPr>
          <p:cNvPr id="51231" name="Rectangle 31" descr="Wide upward diagonal"/>
          <p:cNvSpPr>
            <a:spLocks noChangeArrowheads="1"/>
          </p:cNvSpPr>
          <p:nvPr/>
        </p:nvSpPr>
        <p:spPr bwMode="auto">
          <a:xfrm>
            <a:off x="3425825" y="5289550"/>
            <a:ext cx="1527175" cy="409575"/>
          </a:xfrm>
          <a:prstGeom prst="rect">
            <a:avLst/>
          </a:prstGeom>
          <a:pattFill prst="wdUpDiag">
            <a:fgClr>
              <a:schemeClr val="tx1"/>
            </a:fgClr>
            <a:bgClr>
              <a:schemeClr val="bg1"/>
            </a:bgClr>
          </a:patt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2" name="Rectangle 32" descr="Wide downward diagonal"/>
          <p:cNvSpPr>
            <a:spLocks noChangeArrowheads="1"/>
          </p:cNvSpPr>
          <p:nvPr/>
        </p:nvSpPr>
        <p:spPr bwMode="auto">
          <a:xfrm>
            <a:off x="4937125" y="5278438"/>
            <a:ext cx="2676525" cy="430212"/>
          </a:xfrm>
          <a:prstGeom prst="rect">
            <a:avLst/>
          </a:prstGeom>
          <a:pattFill prst="wdDnDiag">
            <a:fgClr>
              <a:schemeClr val="tx1"/>
            </a:fgClr>
            <a:bgClr>
              <a:schemeClr val="bg1"/>
            </a:bgClr>
          </a:patt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3" name="Line 33"/>
          <p:cNvSpPr>
            <a:spLocks noChangeShapeType="1"/>
          </p:cNvSpPr>
          <p:nvPr/>
        </p:nvSpPr>
        <p:spPr bwMode="auto">
          <a:xfrm>
            <a:off x="3384550" y="6124575"/>
            <a:ext cx="722313"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4" name="Line 34"/>
          <p:cNvSpPr>
            <a:spLocks noChangeShapeType="1"/>
          </p:cNvSpPr>
          <p:nvPr/>
        </p:nvSpPr>
        <p:spPr bwMode="auto">
          <a:xfrm flipV="1">
            <a:off x="4132263" y="6073775"/>
            <a:ext cx="25400" cy="508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5" name="Line 35"/>
          <p:cNvSpPr>
            <a:spLocks noChangeShapeType="1"/>
          </p:cNvSpPr>
          <p:nvPr/>
        </p:nvSpPr>
        <p:spPr bwMode="auto">
          <a:xfrm>
            <a:off x="4170363" y="6067425"/>
            <a:ext cx="25400" cy="1016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6" name="Line 36"/>
          <p:cNvSpPr>
            <a:spLocks noChangeShapeType="1"/>
          </p:cNvSpPr>
          <p:nvPr/>
        </p:nvSpPr>
        <p:spPr bwMode="auto">
          <a:xfrm flipV="1">
            <a:off x="4208463" y="6111875"/>
            <a:ext cx="25400" cy="635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7" name="Line 37"/>
          <p:cNvSpPr>
            <a:spLocks noChangeShapeType="1"/>
          </p:cNvSpPr>
          <p:nvPr/>
        </p:nvSpPr>
        <p:spPr bwMode="auto">
          <a:xfrm>
            <a:off x="4246563" y="6111875"/>
            <a:ext cx="684212"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8" name="Line 38"/>
          <p:cNvSpPr>
            <a:spLocks noChangeShapeType="1"/>
          </p:cNvSpPr>
          <p:nvPr/>
        </p:nvSpPr>
        <p:spPr bwMode="auto">
          <a:xfrm flipV="1">
            <a:off x="4956175" y="6073775"/>
            <a:ext cx="25400" cy="508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39" name="Line 39"/>
          <p:cNvSpPr>
            <a:spLocks noChangeShapeType="1"/>
          </p:cNvSpPr>
          <p:nvPr/>
        </p:nvSpPr>
        <p:spPr bwMode="auto">
          <a:xfrm>
            <a:off x="4994275" y="6067425"/>
            <a:ext cx="25400" cy="1016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0" name="Line 40"/>
          <p:cNvSpPr>
            <a:spLocks noChangeShapeType="1"/>
          </p:cNvSpPr>
          <p:nvPr/>
        </p:nvSpPr>
        <p:spPr bwMode="auto">
          <a:xfrm flipV="1">
            <a:off x="5032375" y="6111875"/>
            <a:ext cx="25400" cy="635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1" name="Line 41"/>
          <p:cNvSpPr>
            <a:spLocks noChangeShapeType="1"/>
          </p:cNvSpPr>
          <p:nvPr/>
        </p:nvSpPr>
        <p:spPr bwMode="auto">
          <a:xfrm>
            <a:off x="5070475" y="6111875"/>
            <a:ext cx="684213" cy="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pic>
        <p:nvPicPr>
          <p:cNvPr id="51242" name="Picture 42"/>
          <p:cNvPicPr>
            <a:picLocks noChangeArrowheads="1"/>
          </p:cNvPicPr>
          <p:nvPr/>
        </p:nvPicPr>
        <p:blipFill>
          <a:blip r:embed="rId3"/>
          <a:srcRect/>
          <a:stretch>
            <a:fillRect/>
          </a:stretch>
        </p:blipFill>
        <p:spPr bwMode="auto">
          <a:xfrm>
            <a:off x="6218238" y="6061075"/>
            <a:ext cx="1763712" cy="101600"/>
          </a:xfrm>
          <a:prstGeom prst="rect">
            <a:avLst/>
          </a:prstGeom>
          <a:noFill/>
          <a:ln w="12700">
            <a:noFill/>
            <a:miter lim="800000"/>
            <a:headEnd/>
            <a:tailEnd/>
          </a:ln>
          <a:effectLst/>
        </p:spPr>
      </p:pic>
      <p:sp>
        <p:nvSpPr>
          <p:cNvPr id="51243" name="Rectangle 43"/>
          <p:cNvSpPr>
            <a:spLocks noChangeArrowheads="1"/>
          </p:cNvSpPr>
          <p:nvPr/>
        </p:nvSpPr>
        <p:spPr bwMode="auto">
          <a:xfrm>
            <a:off x="3484563" y="6156325"/>
            <a:ext cx="5207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thin</a:t>
            </a:r>
          </a:p>
        </p:txBody>
      </p:sp>
      <p:sp>
        <p:nvSpPr>
          <p:cNvPr id="51244" name="Line 44"/>
          <p:cNvSpPr>
            <a:spLocks noChangeShapeType="1"/>
          </p:cNvSpPr>
          <p:nvPr/>
        </p:nvSpPr>
        <p:spPr bwMode="auto">
          <a:xfrm>
            <a:off x="3529013" y="4919663"/>
            <a:ext cx="889000"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5" name="Line 45"/>
          <p:cNvSpPr>
            <a:spLocks noChangeShapeType="1"/>
          </p:cNvSpPr>
          <p:nvPr/>
        </p:nvSpPr>
        <p:spPr bwMode="auto">
          <a:xfrm>
            <a:off x="4532313" y="4919663"/>
            <a:ext cx="150812"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6" name="Line 46"/>
          <p:cNvSpPr>
            <a:spLocks noChangeShapeType="1"/>
          </p:cNvSpPr>
          <p:nvPr/>
        </p:nvSpPr>
        <p:spPr bwMode="auto">
          <a:xfrm>
            <a:off x="4810125" y="4919663"/>
            <a:ext cx="139700"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7" name="Line 47"/>
          <p:cNvSpPr>
            <a:spLocks noChangeShapeType="1"/>
          </p:cNvSpPr>
          <p:nvPr/>
        </p:nvSpPr>
        <p:spPr bwMode="auto">
          <a:xfrm>
            <a:off x="5051425" y="4919663"/>
            <a:ext cx="887413"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8" name="Line 48"/>
          <p:cNvSpPr>
            <a:spLocks noChangeShapeType="1"/>
          </p:cNvSpPr>
          <p:nvPr/>
        </p:nvSpPr>
        <p:spPr bwMode="auto">
          <a:xfrm>
            <a:off x="6053138" y="4919663"/>
            <a:ext cx="152400"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49" name="Line 49"/>
          <p:cNvSpPr>
            <a:spLocks noChangeShapeType="1"/>
          </p:cNvSpPr>
          <p:nvPr/>
        </p:nvSpPr>
        <p:spPr bwMode="auto">
          <a:xfrm>
            <a:off x="6332538" y="4919663"/>
            <a:ext cx="139700"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50" name="Line 50"/>
          <p:cNvSpPr>
            <a:spLocks noChangeShapeType="1"/>
          </p:cNvSpPr>
          <p:nvPr/>
        </p:nvSpPr>
        <p:spPr bwMode="auto">
          <a:xfrm>
            <a:off x="6599238" y="4919663"/>
            <a:ext cx="887412"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51" name="Rectangle 51"/>
          <p:cNvSpPr>
            <a:spLocks noChangeArrowheads="1"/>
          </p:cNvSpPr>
          <p:nvPr/>
        </p:nvSpPr>
        <p:spPr bwMode="auto">
          <a:xfrm>
            <a:off x="3448050" y="1909763"/>
            <a:ext cx="5207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thin</a:t>
            </a:r>
          </a:p>
        </p:txBody>
      </p:sp>
      <p:sp>
        <p:nvSpPr>
          <p:cNvPr id="51252" name="Rectangle 52"/>
          <p:cNvSpPr>
            <a:spLocks noChangeArrowheads="1"/>
          </p:cNvSpPr>
          <p:nvPr/>
        </p:nvSpPr>
        <p:spPr bwMode="auto">
          <a:xfrm>
            <a:off x="3397250" y="1289050"/>
            <a:ext cx="6223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thick</a:t>
            </a:r>
          </a:p>
        </p:txBody>
      </p:sp>
      <p:sp>
        <p:nvSpPr>
          <p:cNvPr id="51253" name="Line 53"/>
          <p:cNvSpPr>
            <a:spLocks noChangeShapeType="1"/>
          </p:cNvSpPr>
          <p:nvPr/>
        </p:nvSpPr>
        <p:spPr bwMode="auto">
          <a:xfrm flipV="1">
            <a:off x="3503613" y="4489450"/>
            <a:ext cx="0" cy="430213"/>
          </a:xfrm>
          <a:prstGeom prst="line">
            <a:avLst/>
          </a:prstGeom>
          <a:noFill/>
          <a:ln w="254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54" name="Line 54"/>
          <p:cNvSpPr>
            <a:spLocks noChangeShapeType="1"/>
          </p:cNvSpPr>
          <p:nvPr/>
        </p:nvSpPr>
        <p:spPr bwMode="auto">
          <a:xfrm flipV="1">
            <a:off x="7499350" y="4476750"/>
            <a:ext cx="0" cy="430213"/>
          </a:xfrm>
          <a:prstGeom prst="line">
            <a:avLst/>
          </a:prstGeom>
          <a:noFill/>
          <a:ln w="254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51255" name="Rectangle 55"/>
          <p:cNvSpPr>
            <a:spLocks noChangeArrowheads="1"/>
          </p:cNvSpPr>
          <p:nvPr/>
        </p:nvSpPr>
        <p:spPr bwMode="auto">
          <a:xfrm>
            <a:off x="3509963" y="3063875"/>
            <a:ext cx="5207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thin</a:t>
            </a:r>
          </a:p>
        </p:txBody>
      </p:sp>
      <p:sp>
        <p:nvSpPr>
          <p:cNvPr id="51256" name="Rectangle 56"/>
          <p:cNvSpPr>
            <a:spLocks noChangeArrowheads="1"/>
          </p:cNvSpPr>
          <p:nvPr/>
        </p:nvSpPr>
        <p:spPr bwMode="auto">
          <a:xfrm>
            <a:off x="3535363" y="3773488"/>
            <a:ext cx="5207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thin</a:t>
            </a:r>
          </a:p>
        </p:txBody>
      </p:sp>
      <p:sp>
        <p:nvSpPr>
          <p:cNvPr id="51257" name="Rectangle 57"/>
          <p:cNvSpPr>
            <a:spLocks noChangeArrowheads="1"/>
          </p:cNvSpPr>
          <p:nvPr/>
        </p:nvSpPr>
        <p:spPr bwMode="auto">
          <a:xfrm>
            <a:off x="3560763" y="4913313"/>
            <a:ext cx="6223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thick</a:t>
            </a:r>
          </a:p>
        </p:txBody>
      </p:sp>
      <p:sp>
        <p:nvSpPr>
          <p:cNvPr id="51258" name="Rectangle 58"/>
          <p:cNvSpPr>
            <a:spLocks noChangeArrowheads="1"/>
          </p:cNvSpPr>
          <p:nvPr/>
        </p:nvSpPr>
        <p:spPr bwMode="auto">
          <a:xfrm>
            <a:off x="6896100" y="6181725"/>
            <a:ext cx="622300" cy="292100"/>
          </a:xfrm>
          <a:prstGeom prst="rect">
            <a:avLst/>
          </a:prstGeom>
          <a:noFill/>
          <a:ln w="12700">
            <a:noFill/>
            <a:miter lim="800000"/>
            <a:headEnd/>
            <a:tailEnd/>
          </a:ln>
          <a:effectLst/>
        </p:spPr>
        <p:txBody>
          <a:bodyPr wrap="none" lIns="63398" tIns="25359" rIns="63398" bIns="25359">
            <a:spAutoFit/>
          </a:bodyPr>
          <a:lstStyle/>
          <a:p>
            <a:pPr algn="l" defTabSz="912813" rtl="0" eaLnBrk="0" fontAlgn="base" hangingPunct="0">
              <a:lnSpc>
                <a:spcPct val="88000"/>
              </a:lnSpc>
              <a:spcBef>
                <a:spcPct val="0"/>
              </a:spcBef>
              <a:spcAft>
                <a:spcPct val="0"/>
              </a:spcAft>
            </a:pPr>
            <a:r>
              <a:rPr lang="en-US" b="1" kern="1200">
                <a:solidFill>
                  <a:srgbClr val="000000"/>
                </a:solidFill>
                <a:latin typeface="Times" pitchFamily="18" charset="0"/>
                <a:ea typeface="+mn-ea"/>
                <a:cs typeface="+mn-cs"/>
              </a:rPr>
              <a:t>thick</a:t>
            </a:r>
          </a:p>
        </p:txBody>
      </p:sp>
    </p:spTree>
    <p:extLst>
      <p:ext uri="{BB962C8B-B14F-4D97-AF65-F5344CB8AC3E}">
        <p14:creationId xmlns:p14="http://schemas.microsoft.com/office/powerpoint/2010/main" val="346999175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2057400"/>
            <a:ext cx="8751121" cy="3124200"/>
          </a:xfrm>
          <a:prstGeom prst="rect">
            <a:avLst/>
          </a:prstGeom>
        </p:spPr>
      </p:pic>
      <p:sp>
        <p:nvSpPr>
          <p:cNvPr id="3" name="Rectangle 2"/>
          <p:cNvSpPr>
            <a:spLocks noChangeArrowheads="1"/>
          </p:cNvSpPr>
          <p:nvPr/>
        </p:nvSpPr>
        <p:spPr bwMode="auto">
          <a:xfrm>
            <a:off x="304800" y="762000"/>
            <a:ext cx="9220200" cy="783722"/>
          </a:xfrm>
          <a:prstGeom prst="rect">
            <a:avLst/>
          </a:prstGeom>
          <a:noFill/>
          <a:ln w="12700">
            <a:noFill/>
            <a:miter lim="800000"/>
            <a:headEnd/>
            <a:tailEnd/>
          </a:ln>
          <a:effectLst/>
        </p:spPr>
        <p:txBody>
          <a:bodyPr wrap="square" lIns="63398" tIns="25359" rIns="63398" bIns="25359">
            <a:spAutoFit/>
          </a:bodyPr>
          <a:lstStyle/>
          <a:p>
            <a:pPr algn="l" defTabSz="912813" rtl="0" eaLnBrk="0" fontAlgn="base" hangingPunct="0">
              <a:lnSpc>
                <a:spcPct val="85000"/>
              </a:lnSpc>
              <a:spcBef>
                <a:spcPct val="0"/>
              </a:spcBef>
              <a:spcAft>
                <a:spcPct val="0"/>
              </a:spcAft>
            </a:pPr>
            <a:r>
              <a:rPr lang="en-US" sz="3200" b="1" kern="1200" dirty="0" smtClean="0">
                <a:solidFill>
                  <a:srgbClr val="000000"/>
                </a:solidFill>
                <a:latin typeface="Times" pitchFamily="18" charset="0"/>
                <a:ea typeface="+mn-ea"/>
                <a:cs typeface="+mn-cs"/>
              </a:rPr>
              <a:t>Injection Molding – Typical Tolerance Capability</a:t>
            </a:r>
          </a:p>
          <a:p>
            <a:pPr defTabSz="912813">
              <a:lnSpc>
                <a:spcPct val="85000"/>
              </a:lnSpc>
            </a:pPr>
            <a:r>
              <a:rPr lang="en-US" sz="2400" i="1" dirty="0" smtClean="0">
                <a:solidFill>
                  <a:srgbClr val="000000"/>
                </a:solidFill>
              </a:rPr>
              <a:t>Diameter of holes</a:t>
            </a:r>
            <a:endParaRPr lang="en-US" sz="2400" i="1" dirty="0">
              <a:solidFill>
                <a:srgbClr val="000000"/>
              </a:solidFill>
            </a:endParaRPr>
          </a:p>
        </p:txBody>
      </p:sp>
      <p:sp>
        <p:nvSpPr>
          <p:cNvPr id="4" name="Rectangle 3"/>
          <p:cNvSpPr/>
          <p:nvPr/>
        </p:nvSpPr>
        <p:spPr>
          <a:xfrm>
            <a:off x="1981199" y="6248400"/>
            <a:ext cx="5355020" cy="461665"/>
          </a:xfrm>
          <a:prstGeom prst="rect">
            <a:avLst/>
          </a:prstGeom>
        </p:spPr>
        <p:txBody>
          <a:bodyPr wrap="square">
            <a:spAutoFit/>
          </a:bodyPr>
          <a:lstStyle/>
          <a:p>
            <a:pPr algn="ctr"/>
            <a:r>
              <a:rPr lang="en-US" sz="1200" dirty="0">
                <a:hlinkClick r:id="rId3"/>
              </a:rPr>
              <a:t>https://www.starrapid.com/wp-content/uploads/2016/11/Star-Rapid-Plastic-Injection-Molding-Tolerance-Guide.pdf</a:t>
            </a:r>
            <a:endParaRPr lang="en-US" sz="1200" dirty="0"/>
          </a:p>
        </p:txBody>
      </p:sp>
    </p:spTree>
    <p:extLst>
      <p:ext uri="{BB962C8B-B14F-4D97-AF65-F5344CB8AC3E}">
        <p14:creationId xmlns:p14="http://schemas.microsoft.com/office/powerpoint/2010/main" val="41028647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p:cNvPicPr>
            <a:picLocks noChangeAspect="1" noChangeArrowheads="1"/>
          </p:cNvPicPr>
          <p:nvPr/>
        </p:nvPicPr>
        <p:blipFill>
          <a:blip r:embed="rId3"/>
          <a:srcRect b="966"/>
          <a:stretch>
            <a:fillRect/>
          </a:stretch>
        </p:blipFill>
        <p:spPr bwMode="auto">
          <a:xfrm>
            <a:off x="1143000" y="0"/>
            <a:ext cx="7391400" cy="6511925"/>
          </a:xfrm>
          <a:prstGeom prst="rect">
            <a:avLst/>
          </a:prstGeom>
          <a:noFill/>
          <a:ln w="12700">
            <a:noFill/>
            <a:miter lim="800000"/>
            <a:headEnd/>
            <a:tailEnd/>
          </a:ln>
          <a:effectLst/>
        </p:spPr>
      </p:pic>
      <p:sp>
        <p:nvSpPr>
          <p:cNvPr id="360451" name="Rectangle 3"/>
          <p:cNvSpPr>
            <a:spLocks noChangeArrowheads="1"/>
          </p:cNvSpPr>
          <p:nvPr/>
        </p:nvSpPr>
        <p:spPr bwMode="auto">
          <a:xfrm>
            <a:off x="0" y="152400"/>
            <a:ext cx="2590800" cy="1074738"/>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b="1" kern="1200">
                <a:solidFill>
                  <a:srgbClr val="790015"/>
                </a:solidFill>
                <a:latin typeface="Helvetica" pitchFamily="34" charset="0"/>
                <a:ea typeface="+mn-ea"/>
                <a:cs typeface="+mn-cs"/>
              </a:rPr>
              <a:t>Flanged Sintered Bronze Plain Bearing</a:t>
            </a:r>
          </a:p>
        </p:txBody>
      </p:sp>
    </p:spTree>
    <p:extLst>
      <p:ext uri="{BB962C8B-B14F-4D97-AF65-F5344CB8AC3E}">
        <p14:creationId xmlns:p14="http://schemas.microsoft.com/office/powerpoint/2010/main" val="16305492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p:cNvPicPr>
            <a:picLocks noChangeAspect="1" noChangeArrowheads="1"/>
          </p:cNvPicPr>
          <p:nvPr/>
        </p:nvPicPr>
        <p:blipFill>
          <a:blip r:embed="rId3"/>
          <a:srcRect/>
          <a:stretch>
            <a:fillRect/>
          </a:stretch>
        </p:blipFill>
        <p:spPr bwMode="auto">
          <a:xfrm>
            <a:off x="152400" y="228600"/>
            <a:ext cx="8991600" cy="6254750"/>
          </a:xfrm>
          <a:prstGeom prst="rect">
            <a:avLst/>
          </a:prstGeom>
          <a:noFill/>
          <a:ln w="12700">
            <a:noFill/>
            <a:miter lim="800000"/>
            <a:headEnd/>
            <a:tailEnd/>
          </a:ln>
          <a:effectLst/>
        </p:spPr>
      </p:pic>
    </p:spTree>
    <p:extLst>
      <p:ext uri="{BB962C8B-B14F-4D97-AF65-F5344CB8AC3E}">
        <p14:creationId xmlns:p14="http://schemas.microsoft.com/office/powerpoint/2010/main" val="8383990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p:cNvPicPr>
            <a:picLocks noChangeAspect="1" noChangeArrowheads="1"/>
          </p:cNvPicPr>
          <p:nvPr/>
        </p:nvPicPr>
        <p:blipFill>
          <a:blip r:embed="rId3"/>
          <a:srcRect t="23047"/>
          <a:stretch>
            <a:fillRect/>
          </a:stretch>
        </p:blipFill>
        <p:spPr bwMode="auto">
          <a:xfrm>
            <a:off x="304800" y="228600"/>
            <a:ext cx="7848600" cy="3816350"/>
          </a:xfrm>
          <a:prstGeom prst="rect">
            <a:avLst/>
          </a:prstGeom>
          <a:noFill/>
          <a:ln w="12700">
            <a:noFill/>
            <a:miter lim="800000"/>
            <a:headEnd/>
            <a:tailEnd/>
          </a:ln>
          <a:effectLst/>
        </p:spPr>
      </p:pic>
      <p:pic>
        <p:nvPicPr>
          <p:cNvPr id="362499" name="Picture 3"/>
          <p:cNvPicPr>
            <a:picLocks noChangeAspect="1" noChangeArrowheads="1"/>
          </p:cNvPicPr>
          <p:nvPr/>
        </p:nvPicPr>
        <p:blipFill>
          <a:blip r:embed="rId4"/>
          <a:srcRect/>
          <a:stretch>
            <a:fillRect/>
          </a:stretch>
        </p:blipFill>
        <p:spPr bwMode="auto">
          <a:xfrm>
            <a:off x="1828800" y="2971800"/>
            <a:ext cx="7094538" cy="2979738"/>
          </a:xfrm>
          <a:prstGeom prst="rect">
            <a:avLst/>
          </a:prstGeom>
          <a:noFill/>
          <a:ln w="12700">
            <a:noFill/>
            <a:miter lim="800000"/>
            <a:headEnd/>
            <a:tailEnd/>
          </a:ln>
          <a:effectLst/>
        </p:spPr>
      </p:pic>
      <p:sp>
        <p:nvSpPr>
          <p:cNvPr id="362500" name="Rectangle 4">
            <a:hlinkClick r:id="rId5"/>
          </p:cNvPr>
          <p:cNvSpPr>
            <a:spLocks noChangeArrowheads="1"/>
          </p:cNvSpPr>
          <p:nvPr/>
        </p:nvSpPr>
        <p:spPr bwMode="auto">
          <a:xfrm>
            <a:off x="533400" y="6096000"/>
            <a:ext cx="8001000" cy="527050"/>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3200" b="1" kern="1200">
                <a:solidFill>
                  <a:srgbClr val="000000"/>
                </a:solidFill>
                <a:latin typeface="Times" pitchFamily="18" charset="0"/>
                <a:ea typeface="+mn-ea"/>
                <a:cs typeface="+mn-cs"/>
              </a:rPr>
              <a:t>http://www.McMasterCarr.com</a:t>
            </a:r>
          </a:p>
        </p:txBody>
      </p:sp>
    </p:spTree>
    <p:extLst>
      <p:ext uri="{BB962C8B-B14F-4D97-AF65-F5344CB8AC3E}">
        <p14:creationId xmlns:p14="http://schemas.microsoft.com/office/powerpoint/2010/main" val="6473257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2"/>
          <p:cNvPicPr>
            <a:picLocks noChangeAspect="1" noChangeArrowheads="1"/>
          </p:cNvPicPr>
          <p:nvPr/>
        </p:nvPicPr>
        <p:blipFill>
          <a:blip r:embed="rId3"/>
          <a:srcRect/>
          <a:stretch>
            <a:fillRect/>
          </a:stretch>
        </p:blipFill>
        <p:spPr bwMode="auto">
          <a:xfrm>
            <a:off x="838200" y="0"/>
            <a:ext cx="6934200" cy="6296025"/>
          </a:xfrm>
          <a:prstGeom prst="rect">
            <a:avLst/>
          </a:prstGeom>
          <a:noFill/>
          <a:ln w="12700">
            <a:noFill/>
            <a:miter lim="800000"/>
            <a:headEnd/>
            <a:tailEnd/>
          </a:ln>
          <a:effectLst/>
        </p:spPr>
      </p:pic>
      <p:sp>
        <p:nvSpPr>
          <p:cNvPr id="363523" name="Rectangle 3"/>
          <p:cNvSpPr>
            <a:spLocks noChangeArrowheads="1"/>
          </p:cNvSpPr>
          <p:nvPr/>
        </p:nvSpPr>
        <p:spPr bwMode="auto">
          <a:xfrm>
            <a:off x="3810000" y="304800"/>
            <a:ext cx="5334000" cy="417513"/>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b="1" kern="1200" dirty="0">
                <a:solidFill>
                  <a:srgbClr val="790015"/>
                </a:solidFill>
                <a:latin typeface="Helvetica" pitchFamily="34" charset="0"/>
                <a:ea typeface="+mn-ea"/>
                <a:cs typeface="+mn-cs"/>
              </a:rPr>
              <a:t>On-line Interactive Catalogs</a:t>
            </a:r>
          </a:p>
        </p:txBody>
      </p:sp>
      <p:sp>
        <p:nvSpPr>
          <p:cNvPr id="363524" name="Rectangle 4">
            <a:hlinkClick r:id="rId4"/>
          </p:cNvPr>
          <p:cNvSpPr>
            <a:spLocks noChangeArrowheads="1"/>
          </p:cNvSpPr>
          <p:nvPr/>
        </p:nvSpPr>
        <p:spPr bwMode="auto">
          <a:xfrm>
            <a:off x="730469" y="6312655"/>
            <a:ext cx="8001000" cy="311224"/>
          </a:xfrm>
          <a:prstGeom prst="rect">
            <a:avLst/>
          </a:prstGeom>
          <a:noFill/>
          <a:ln w="12700">
            <a:noFill/>
            <a:miter lim="800000"/>
            <a:headEnd/>
            <a:tailEnd/>
          </a:ln>
          <a:effectLst/>
        </p:spPr>
        <p:txBody>
          <a:bodyPr lIns="90342" tIns="44379" rIns="90342" bIns="44379">
            <a:spAutoFit/>
          </a:bodyPr>
          <a:lstStyle/>
          <a:p>
            <a:pPr algn="ctr" defTabSz="912813">
              <a:lnSpc>
                <a:spcPct val="90000"/>
              </a:lnSpc>
            </a:pPr>
            <a:r>
              <a:rPr lang="en-US" dirty="0">
                <a:solidFill>
                  <a:srgbClr val="000000"/>
                </a:solidFill>
              </a:rPr>
              <a:t>http://www.skf.com/group/products/bearings-units-housings/product-tables.html</a:t>
            </a:r>
            <a:endParaRPr lang="en-US" sz="1600" b="1" kern="1200" dirty="0">
              <a:solidFill>
                <a:srgbClr val="000000"/>
              </a:solidFill>
              <a:latin typeface="Times" pitchFamily="18" charset="0"/>
              <a:ea typeface="+mn-ea"/>
              <a:cs typeface="+mn-cs"/>
            </a:endParaRPr>
          </a:p>
        </p:txBody>
      </p:sp>
    </p:spTree>
    <p:extLst>
      <p:ext uri="{BB962C8B-B14F-4D97-AF65-F5344CB8AC3E}">
        <p14:creationId xmlns:p14="http://schemas.microsoft.com/office/powerpoint/2010/main" val="37126746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200" y="228600"/>
            <a:ext cx="5334000" cy="75442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dirty="0" smtClean="0">
                <a:solidFill>
                  <a:srgbClr val="790015"/>
                </a:solidFill>
                <a:latin typeface="Helvetica" pitchFamily="34" charset="0"/>
              </a:rPr>
              <a:t>Ball Bearing Design Considerations</a:t>
            </a:r>
            <a:endParaRPr lang="en-US" sz="2400" b="1" kern="1200" dirty="0">
              <a:solidFill>
                <a:srgbClr val="790015"/>
              </a:solidFill>
              <a:latin typeface="Helvetica" pitchFamily="34" charset="0"/>
              <a:ea typeface="+mn-ea"/>
              <a:cs typeface="+mn-cs"/>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983022"/>
            <a:ext cx="5867400" cy="4773478"/>
          </a:xfrm>
          <a:prstGeom prst="rect">
            <a:avLst/>
          </a:prstGeom>
        </p:spPr>
      </p:pic>
      <p:sp>
        <p:nvSpPr>
          <p:cNvPr id="7" name="Rectangle 6"/>
          <p:cNvSpPr>
            <a:spLocks noChangeArrowheads="1"/>
          </p:cNvSpPr>
          <p:nvPr/>
        </p:nvSpPr>
        <p:spPr bwMode="auto">
          <a:xfrm>
            <a:off x="838200" y="6454141"/>
            <a:ext cx="6858000" cy="338924"/>
          </a:xfrm>
          <a:prstGeom prst="rect">
            <a:avLst/>
          </a:prstGeom>
          <a:noFill/>
          <a:ln w="12700">
            <a:noFill/>
            <a:miter lim="800000"/>
            <a:headEnd/>
            <a:tailEnd/>
          </a:ln>
          <a:effectLst/>
        </p:spPr>
        <p:txBody>
          <a:bodyPr wrap="square" lIns="90342" tIns="44379" rIns="90342" bIns="44379">
            <a:spAutoFit/>
          </a:bodyPr>
          <a:lstStyle/>
          <a:p>
            <a:pPr algn="ctr" defTabSz="912813" rtl="0" eaLnBrk="0" fontAlgn="base" hangingPunct="0">
              <a:lnSpc>
                <a:spcPct val="90000"/>
              </a:lnSpc>
              <a:spcBef>
                <a:spcPct val="0"/>
              </a:spcBef>
              <a:spcAft>
                <a:spcPct val="0"/>
              </a:spcAft>
            </a:pPr>
            <a:r>
              <a:rPr lang="en-US" sz="1800" b="0" dirty="0" smtClean="0">
                <a:latin typeface="Helvetica" pitchFamily="34" charset="0"/>
              </a:rPr>
              <a:t>Click on pic to select SKF catalog page</a:t>
            </a:r>
            <a:endParaRPr lang="en-US" sz="1800" b="0" kern="1200" dirty="0">
              <a:latin typeface="Helvetica" pitchFamily="34" charset="0"/>
            </a:endParaRPr>
          </a:p>
        </p:txBody>
      </p:sp>
      <p:sp>
        <p:nvSpPr>
          <p:cNvPr id="8" name="TextBox 7"/>
          <p:cNvSpPr txBox="1"/>
          <p:nvPr/>
        </p:nvSpPr>
        <p:spPr>
          <a:xfrm>
            <a:off x="26709" y="6008347"/>
            <a:ext cx="8520282" cy="341632"/>
          </a:xfrm>
          <a:prstGeom prst="rect">
            <a:avLst/>
          </a:prstGeom>
          <a:noFill/>
        </p:spPr>
        <p:txBody>
          <a:bodyPr wrap="none" rtlCol="0">
            <a:spAutoFit/>
          </a:bodyPr>
          <a:lstStyle/>
          <a:p>
            <a:pPr algn="ctr" defTabSz="912813">
              <a:lnSpc>
                <a:spcPct val="90000"/>
              </a:lnSpc>
            </a:pPr>
            <a:r>
              <a:rPr lang="en-US" sz="1800" dirty="0">
                <a:solidFill>
                  <a:srgbClr val="790015"/>
                </a:solidFill>
                <a:latin typeface="Helvetica" pitchFamily="34" charset="0"/>
              </a:rPr>
              <a:t>Allow float for thermal expansion and reduced axial tolerance requirements </a:t>
            </a:r>
          </a:p>
        </p:txBody>
      </p:sp>
      <p:cxnSp>
        <p:nvCxnSpPr>
          <p:cNvPr id="10" name="Straight Arrow Connector 9"/>
          <p:cNvCxnSpPr/>
          <p:nvPr/>
        </p:nvCxnSpPr>
        <p:spPr bwMode="auto">
          <a:xfrm flipH="1" flipV="1">
            <a:off x="6324600" y="4821374"/>
            <a:ext cx="609600" cy="1210104"/>
          </a:xfrm>
          <a:prstGeom prst="straightConnector1">
            <a:avLst/>
          </a:prstGeom>
          <a:no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256335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200" y="228600"/>
            <a:ext cx="5334000" cy="75442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dirty="0" smtClean="0">
                <a:solidFill>
                  <a:srgbClr val="790015"/>
                </a:solidFill>
                <a:latin typeface="Helvetica" pitchFamily="34" charset="0"/>
              </a:rPr>
              <a:t>Roller Bearing Design Considerations</a:t>
            </a:r>
            <a:endParaRPr lang="en-US" sz="2400" b="1" kern="1200" dirty="0">
              <a:solidFill>
                <a:srgbClr val="790015"/>
              </a:solidFill>
              <a:latin typeface="Helvetica" pitchFamily="34" charset="0"/>
              <a:ea typeface="+mn-ea"/>
              <a:cs typeface="+mn-cs"/>
            </a:endParaRPr>
          </a:p>
        </p:txBody>
      </p:sp>
      <p:sp>
        <p:nvSpPr>
          <p:cNvPr id="8" name="TextBox 7"/>
          <p:cNvSpPr txBox="1"/>
          <p:nvPr/>
        </p:nvSpPr>
        <p:spPr>
          <a:xfrm>
            <a:off x="381000" y="5672599"/>
            <a:ext cx="8129945" cy="590931"/>
          </a:xfrm>
          <a:prstGeom prst="rect">
            <a:avLst/>
          </a:prstGeom>
          <a:noFill/>
        </p:spPr>
        <p:txBody>
          <a:bodyPr wrap="square" rtlCol="0">
            <a:spAutoFit/>
          </a:bodyPr>
          <a:lstStyle/>
          <a:p>
            <a:pPr algn="ctr" defTabSz="912813">
              <a:lnSpc>
                <a:spcPct val="90000"/>
              </a:lnSpc>
            </a:pPr>
            <a:r>
              <a:rPr lang="en-US" sz="1800" dirty="0" smtClean="0">
                <a:solidFill>
                  <a:srgbClr val="790015"/>
                </a:solidFill>
                <a:latin typeface="Helvetica" pitchFamily="34" charset="0"/>
              </a:rPr>
              <a:t>Roller Bearing provides float for </a:t>
            </a:r>
            <a:r>
              <a:rPr lang="en-US" sz="1800" dirty="0">
                <a:solidFill>
                  <a:srgbClr val="790015"/>
                </a:solidFill>
                <a:latin typeface="Helvetica" pitchFamily="34" charset="0"/>
              </a:rPr>
              <a:t>thermal expansion and reduced axial tolerance requirements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27" y="1210406"/>
            <a:ext cx="5203873" cy="4216020"/>
          </a:xfrm>
          <a:prstGeom prst="rect">
            <a:avLst/>
          </a:prstGeom>
        </p:spPr>
      </p:pic>
      <p:cxnSp>
        <p:nvCxnSpPr>
          <p:cNvPr id="9" name="Straight Arrow Connector 8"/>
          <p:cNvCxnSpPr/>
          <p:nvPr/>
        </p:nvCxnSpPr>
        <p:spPr bwMode="auto">
          <a:xfrm flipH="1" flipV="1">
            <a:off x="5867400" y="4396258"/>
            <a:ext cx="609600" cy="1210104"/>
          </a:xfrm>
          <a:prstGeom prst="straightConnector1">
            <a:avLst/>
          </a:prstGeom>
          <a:no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639244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200" y="228600"/>
            <a:ext cx="5334000" cy="754422"/>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dirty="0" smtClean="0">
                <a:solidFill>
                  <a:srgbClr val="790015"/>
                </a:solidFill>
                <a:latin typeface="Helvetica" pitchFamily="34" charset="0"/>
              </a:rPr>
              <a:t>Taper Roller Bearings for high axial  and radial loads</a:t>
            </a:r>
            <a:endParaRPr lang="en-US" sz="2400" b="1" kern="1200" dirty="0">
              <a:solidFill>
                <a:srgbClr val="790015"/>
              </a:solidFill>
              <a:latin typeface="Helvetica" pitchFamily="34"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295400"/>
            <a:ext cx="4953000" cy="4124738"/>
          </a:xfrm>
          <a:prstGeom prst="rect">
            <a:avLst/>
          </a:prstGeom>
        </p:spPr>
      </p:pic>
      <p:sp>
        <p:nvSpPr>
          <p:cNvPr id="6" name="TextBox 5"/>
          <p:cNvSpPr txBox="1"/>
          <p:nvPr/>
        </p:nvSpPr>
        <p:spPr>
          <a:xfrm>
            <a:off x="381000" y="5672599"/>
            <a:ext cx="8129945" cy="341632"/>
          </a:xfrm>
          <a:prstGeom prst="rect">
            <a:avLst/>
          </a:prstGeom>
          <a:noFill/>
        </p:spPr>
        <p:txBody>
          <a:bodyPr wrap="square" rtlCol="0">
            <a:spAutoFit/>
          </a:bodyPr>
          <a:lstStyle/>
          <a:p>
            <a:pPr algn="ctr" defTabSz="912813">
              <a:lnSpc>
                <a:spcPct val="90000"/>
              </a:lnSpc>
            </a:pPr>
            <a:r>
              <a:rPr lang="en-US" sz="1800" b="0" dirty="0" smtClean="0">
                <a:solidFill>
                  <a:srgbClr val="790015"/>
                </a:solidFill>
                <a:latin typeface="Helvetica" pitchFamily="34" charset="0"/>
              </a:rPr>
              <a:t>Preload  to remove all axial clearance/play in the bearing</a:t>
            </a:r>
            <a:endParaRPr lang="en-US" sz="1800" b="0" dirty="0">
              <a:solidFill>
                <a:srgbClr val="790015"/>
              </a:solidFill>
              <a:latin typeface="Helvetica" pitchFamily="34" charset="0"/>
            </a:endParaRPr>
          </a:p>
        </p:txBody>
      </p:sp>
      <p:cxnSp>
        <p:nvCxnSpPr>
          <p:cNvPr id="7" name="Straight Arrow Connector 6"/>
          <p:cNvCxnSpPr/>
          <p:nvPr/>
        </p:nvCxnSpPr>
        <p:spPr bwMode="auto">
          <a:xfrm flipH="1" flipV="1">
            <a:off x="2133600" y="4937685"/>
            <a:ext cx="533400" cy="794831"/>
          </a:xfrm>
          <a:prstGeom prst="straightConnector1">
            <a:avLst/>
          </a:prstGeom>
          <a:no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917804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068388" y="384175"/>
            <a:ext cx="7081837" cy="857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800" b="1" kern="1200" dirty="0">
                <a:solidFill>
                  <a:srgbClr val="790015"/>
                </a:solidFill>
                <a:latin typeface="Times" pitchFamily="18" charset="0"/>
                <a:ea typeface="+mn-ea"/>
                <a:cs typeface="+mn-cs"/>
              </a:rPr>
              <a:t>Tolerance Calculation - 'Worst Case Method'</a:t>
            </a:r>
          </a:p>
          <a:p>
            <a:pPr algn="l" defTabSz="912813" rtl="0" eaLnBrk="0" fontAlgn="base" hangingPunct="0">
              <a:lnSpc>
                <a:spcPct val="90000"/>
              </a:lnSpc>
              <a:spcBef>
                <a:spcPct val="0"/>
              </a:spcBef>
              <a:spcAft>
                <a:spcPct val="0"/>
              </a:spcAft>
            </a:pPr>
            <a:endParaRPr lang="en-US" sz="2800" b="1" kern="1200" dirty="0">
              <a:solidFill>
                <a:srgbClr val="790015"/>
              </a:solidFill>
              <a:latin typeface="Times" pitchFamily="18" charset="0"/>
              <a:ea typeface="+mn-ea"/>
              <a:cs typeface="+mn-cs"/>
            </a:endParaRPr>
          </a:p>
        </p:txBody>
      </p:sp>
      <p:sp>
        <p:nvSpPr>
          <p:cNvPr id="177155" name="Rectangle 3"/>
          <p:cNvSpPr>
            <a:spLocks noChangeArrowheads="1"/>
          </p:cNvSpPr>
          <p:nvPr/>
        </p:nvSpPr>
        <p:spPr bwMode="auto">
          <a:xfrm>
            <a:off x="1490663" y="871538"/>
            <a:ext cx="6499225" cy="376237"/>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2000" b="1" kern="1200" dirty="0">
                <a:solidFill>
                  <a:srgbClr val="000000"/>
                </a:solidFill>
                <a:latin typeface="Times" pitchFamily="18" charset="0"/>
                <a:ea typeface="+mn-ea"/>
                <a:cs typeface="+mn-cs"/>
              </a:rPr>
              <a:t>for correct fit in all cases, if manufactured to specification </a:t>
            </a:r>
          </a:p>
        </p:txBody>
      </p:sp>
      <p:sp>
        <p:nvSpPr>
          <p:cNvPr id="177156" name="Rectangle 4"/>
          <p:cNvSpPr>
            <a:spLocks noChangeArrowheads="1"/>
          </p:cNvSpPr>
          <p:nvPr/>
        </p:nvSpPr>
        <p:spPr bwMode="auto">
          <a:xfrm>
            <a:off x="3803650" y="1449388"/>
            <a:ext cx="249238"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b="1" kern="1200">
                <a:solidFill>
                  <a:srgbClr val="000000"/>
                </a:solidFill>
                <a:latin typeface="Times" pitchFamily="18" charset="0"/>
                <a:ea typeface="+mn-ea"/>
                <a:cs typeface="+mn-cs"/>
              </a:rPr>
              <a:t> </a:t>
            </a:r>
          </a:p>
        </p:txBody>
      </p:sp>
      <p:sp>
        <p:nvSpPr>
          <p:cNvPr id="177157" name="Freeform 5" descr="Wide upward diagonal"/>
          <p:cNvSpPr>
            <a:spLocks/>
          </p:cNvSpPr>
          <p:nvPr/>
        </p:nvSpPr>
        <p:spPr bwMode="auto">
          <a:xfrm>
            <a:off x="6119813" y="2325688"/>
            <a:ext cx="939800" cy="1117600"/>
          </a:xfrm>
          <a:custGeom>
            <a:avLst/>
            <a:gdLst/>
            <a:ahLst/>
            <a:cxnLst>
              <a:cxn ang="0">
                <a:pos x="0" y="0"/>
              </a:cxn>
              <a:cxn ang="0">
                <a:pos x="0" y="704"/>
              </a:cxn>
              <a:cxn ang="0">
                <a:pos x="592" y="704"/>
              </a:cxn>
              <a:cxn ang="0">
                <a:pos x="592" y="16"/>
              </a:cxn>
            </a:cxnLst>
            <a:rect l="0" t="0" r="r" b="b"/>
            <a:pathLst>
              <a:path w="593" h="705">
                <a:moveTo>
                  <a:pt x="0" y="0"/>
                </a:moveTo>
                <a:lnTo>
                  <a:pt x="0" y="704"/>
                </a:lnTo>
                <a:lnTo>
                  <a:pt x="592" y="704"/>
                </a:lnTo>
                <a:lnTo>
                  <a:pt x="592" y="16"/>
                </a:lnTo>
              </a:path>
            </a:pathLst>
          </a:custGeom>
          <a:pattFill prst="wdUpDiag">
            <a:fgClr>
              <a:schemeClr val="tx1"/>
            </a:fgClr>
            <a:bgClr>
              <a:schemeClr val="bg1"/>
            </a:bgClr>
          </a:pattFill>
          <a:ln w="12700" cap="rnd" cmpd="sng">
            <a:solidFill>
              <a:srgbClr val="000000"/>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58" name="Freeform 6" descr="Wide upward diagonal"/>
          <p:cNvSpPr>
            <a:spLocks/>
          </p:cNvSpPr>
          <p:nvPr/>
        </p:nvSpPr>
        <p:spPr bwMode="auto">
          <a:xfrm>
            <a:off x="6119813" y="4087813"/>
            <a:ext cx="939800" cy="1117600"/>
          </a:xfrm>
          <a:custGeom>
            <a:avLst/>
            <a:gdLst/>
            <a:ahLst/>
            <a:cxnLst>
              <a:cxn ang="0">
                <a:pos x="592" y="704"/>
              </a:cxn>
              <a:cxn ang="0">
                <a:pos x="592" y="0"/>
              </a:cxn>
              <a:cxn ang="0">
                <a:pos x="0" y="0"/>
              </a:cxn>
              <a:cxn ang="0">
                <a:pos x="0" y="688"/>
              </a:cxn>
            </a:cxnLst>
            <a:rect l="0" t="0" r="r" b="b"/>
            <a:pathLst>
              <a:path w="593" h="705">
                <a:moveTo>
                  <a:pt x="592" y="704"/>
                </a:moveTo>
                <a:lnTo>
                  <a:pt x="592" y="0"/>
                </a:lnTo>
                <a:lnTo>
                  <a:pt x="0" y="0"/>
                </a:lnTo>
                <a:lnTo>
                  <a:pt x="0" y="688"/>
                </a:lnTo>
              </a:path>
            </a:pathLst>
          </a:custGeom>
          <a:pattFill prst="wdUpDiag">
            <a:fgClr>
              <a:schemeClr val="tx1"/>
            </a:fgClr>
            <a:bgClr>
              <a:schemeClr val="bg1"/>
            </a:bgClr>
          </a:pattFill>
          <a:ln w="12700" cap="rnd" cmpd="sng">
            <a:solidFill>
              <a:srgbClr val="000000"/>
            </a:solidFill>
            <a:prstDash val="solid"/>
            <a:round/>
            <a:headEnd type="none" w="med" len="med"/>
            <a:tailEnd type="non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7"/>
          <p:cNvGrpSpPr>
            <a:grpSpLocks/>
          </p:cNvGrpSpPr>
          <p:nvPr/>
        </p:nvGrpSpPr>
        <p:grpSpPr bwMode="auto">
          <a:xfrm>
            <a:off x="6119813" y="2325688"/>
            <a:ext cx="2309812" cy="2879725"/>
            <a:chOff x="3860" y="1468"/>
            <a:chExt cx="1457" cy="1817"/>
          </a:xfrm>
        </p:grpSpPr>
        <p:sp>
          <p:nvSpPr>
            <p:cNvPr id="177160" name="Freeform 8"/>
            <p:cNvSpPr>
              <a:spLocks/>
            </p:cNvSpPr>
            <p:nvPr/>
          </p:nvSpPr>
          <p:spPr bwMode="auto">
            <a:xfrm>
              <a:off x="3860" y="1468"/>
              <a:ext cx="593" cy="705"/>
            </a:xfrm>
            <a:custGeom>
              <a:avLst/>
              <a:gdLst/>
              <a:ahLst/>
              <a:cxnLst>
                <a:cxn ang="0">
                  <a:pos x="0" y="0"/>
                </a:cxn>
                <a:cxn ang="0">
                  <a:pos x="0" y="0"/>
                </a:cxn>
                <a:cxn ang="0">
                  <a:pos x="0" y="704"/>
                </a:cxn>
                <a:cxn ang="0">
                  <a:pos x="592" y="704"/>
                </a:cxn>
                <a:cxn ang="0">
                  <a:pos x="592" y="16"/>
                </a:cxn>
              </a:cxnLst>
              <a:rect l="0" t="0" r="r" b="b"/>
              <a:pathLst>
                <a:path w="593" h="705">
                  <a:moveTo>
                    <a:pt x="0" y="0"/>
                  </a:moveTo>
                  <a:lnTo>
                    <a:pt x="0" y="0"/>
                  </a:lnTo>
                  <a:lnTo>
                    <a:pt x="0" y="704"/>
                  </a:lnTo>
                  <a:lnTo>
                    <a:pt x="592" y="704"/>
                  </a:lnTo>
                  <a:lnTo>
                    <a:pt x="592" y="16"/>
                  </a:lnTo>
                </a:path>
              </a:pathLst>
            </a:custGeom>
            <a:noFill/>
            <a:ln w="12700" cap="rnd" cmpd="sng">
              <a:solidFill>
                <a:srgbClr val="000000"/>
              </a:solidFill>
              <a:prstDash val="solid"/>
              <a:round/>
              <a:headEnd type="none" w="med" len="med"/>
              <a:tailEnd type="none" w="med" len="me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1" name="Freeform 9"/>
            <p:cNvSpPr>
              <a:spLocks/>
            </p:cNvSpPr>
            <p:nvPr/>
          </p:nvSpPr>
          <p:spPr bwMode="auto">
            <a:xfrm>
              <a:off x="3860" y="2580"/>
              <a:ext cx="593" cy="705"/>
            </a:xfrm>
            <a:custGeom>
              <a:avLst/>
              <a:gdLst/>
              <a:ahLst/>
              <a:cxnLst>
                <a:cxn ang="0">
                  <a:pos x="592" y="704"/>
                </a:cxn>
                <a:cxn ang="0">
                  <a:pos x="592" y="704"/>
                </a:cxn>
                <a:cxn ang="0">
                  <a:pos x="592" y="0"/>
                </a:cxn>
                <a:cxn ang="0">
                  <a:pos x="0" y="0"/>
                </a:cxn>
                <a:cxn ang="0">
                  <a:pos x="0" y="688"/>
                </a:cxn>
              </a:cxnLst>
              <a:rect l="0" t="0" r="r" b="b"/>
              <a:pathLst>
                <a:path w="593" h="705">
                  <a:moveTo>
                    <a:pt x="592" y="704"/>
                  </a:moveTo>
                  <a:lnTo>
                    <a:pt x="592" y="704"/>
                  </a:lnTo>
                  <a:lnTo>
                    <a:pt x="592" y="0"/>
                  </a:lnTo>
                  <a:lnTo>
                    <a:pt x="0" y="0"/>
                  </a:lnTo>
                  <a:lnTo>
                    <a:pt x="0" y="688"/>
                  </a:lnTo>
                </a:path>
              </a:pathLst>
            </a:custGeom>
            <a:noFill/>
            <a:ln w="12700" cap="rnd" cmpd="sng">
              <a:solidFill>
                <a:srgbClr val="000000"/>
              </a:solidFill>
              <a:prstDash val="solid"/>
              <a:round/>
              <a:headEnd type="none" w="med" len="med"/>
              <a:tailEnd type="none" w="med" len="me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2" name="Rectangle 10"/>
            <p:cNvSpPr>
              <a:spLocks noChangeArrowheads="1"/>
            </p:cNvSpPr>
            <p:nvPr/>
          </p:nvSpPr>
          <p:spPr bwMode="auto">
            <a:xfrm>
              <a:off x="3860" y="2168"/>
              <a:ext cx="588" cy="408"/>
            </a:xfrm>
            <a:prstGeom prst="rect">
              <a:avLst/>
            </a:prstGeom>
            <a:solidFill>
              <a:srgbClr val="FFFFFF"/>
            </a:solidFill>
            <a:ln w="12700">
              <a:solidFill>
                <a:srgbClr val="000000"/>
              </a:solidFill>
              <a:miter lim="800000"/>
              <a:headEnd/>
              <a:tailEn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3" name="Group 11"/>
            <p:cNvGrpSpPr>
              <a:grpSpLocks/>
            </p:cNvGrpSpPr>
            <p:nvPr/>
          </p:nvGrpSpPr>
          <p:grpSpPr bwMode="auto">
            <a:xfrm>
              <a:off x="4740" y="2185"/>
              <a:ext cx="525" cy="388"/>
              <a:chOff x="4740" y="2185"/>
              <a:chExt cx="525" cy="388"/>
            </a:xfrm>
          </p:grpSpPr>
          <p:sp>
            <p:nvSpPr>
              <p:cNvPr id="177164" name="Freeform 12"/>
              <p:cNvSpPr>
                <a:spLocks/>
              </p:cNvSpPr>
              <p:nvPr/>
            </p:nvSpPr>
            <p:spPr bwMode="auto">
              <a:xfrm>
                <a:off x="4740" y="2188"/>
                <a:ext cx="497" cy="385"/>
              </a:xfrm>
              <a:custGeom>
                <a:avLst/>
                <a:gdLst/>
                <a:ahLst/>
                <a:cxnLst>
                  <a:cxn ang="0">
                    <a:pos x="496" y="384"/>
                  </a:cxn>
                  <a:cxn ang="0">
                    <a:pos x="496" y="384"/>
                  </a:cxn>
                  <a:cxn ang="0">
                    <a:pos x="0" y="384"/>
                  </a:cxn>
                  <a:cxn ang="0">
                    <a:pos x="0" y="0"/>
                  </a:cxn>
                  <a:cxn ang="0">
                    <a:pos x="496" y="0"/>
                  </a:cxn>
                </a:cxnLst>
                <a:rect l="0" t="0" r="r" b="b"/>
                <a:pathLst>
                  <a:path w="497" h="385">
                    <a:moveTo>
                      <a:pt x="496" y="384"/>
                    </a:moveTo>
                    <a:lnTo>
                      <a:pt x="496" y="384"/>
                    </a:lnTo>
                    <a:lnTo>
                      <a:pt x="0" y="384"/>
                    </a:lnTo>
                    <a:lnTo>
                      <a:pt x="0" y="0"/>
                    </a:lnTo>
                    <a:lnTo>
                      <a:pt x="496" y="0"/>
                    </a:lnTo>
                  </a:path>
                </a:pathLst>
              </a:custGeom>
              <a:noFill/>
              <a:ln w="12700" cap="rnd" cmpd="sng">
                <a:solidFill>
                  <a:srgbClr val="000000"/>
                </a:solidFill>
                <a:prstDash val="solid"/>
                <a:round/>
                <a:headEnd type="none" w="med" len="med"/>
                <a:tailEnd type="none" w="med" len="me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5" name="Freeform 13"/>
              <p:cNvSpPr>
                <a:spLocks/>
              </p:cNvSpPr>
              <p:nvPr/>
            </p:nvSpPr>
            <p:spPr bwMode="auto">
              <a:xfrm>
                <a:off x="4740" y="2188"/>
                <a:ext cx="497" cy="385"/>
              </a:xfrm>
              <a:custGeom>
                <a:avLst/>
                <a:gdLst/>
                <a:ahLst/>
                <a:cxnLst>
                  <a:cxn ang="0">
                    <a:pos x="496" y="384"/>
                  </a:cxn>
                  <a:cxn ang="0">
                    <a:pos x="0" y="384"/>
                  </a:cxn>
                  <a:cxn ang="0">
                    <a:pos x="0" y="0"/>
                  </a:cxn>
                  <a:cxn ang="0">
                    <a:pos x="496" y="0"/>
                  </a:cxn>
                </a:cxnLst>
                <a:rect l="0" t="0" r="r" b="b"/>
                <a:pathLst>
                  <a:path w="497" h="385">
                    <a:moveTo>
                      <a:pt x="496" y="384"/>
                    </a:moveTo>
                    <a:lnTo>
                      <a:pt x="0" y="384"/>
                    </a:lnTo>
                    <a:lnTo>
                      <a:pt x="0" y="0"/>
                    </a:lnTo>
                    <a:lnTo>
                      <a:pt x="496" y="0"/>
                    </a:lnTo>
                  </a:path>
                </a:pathLst>
              </a:custGeom>
              <a:noFill/>
              <a:ln w="12700" cap="rnd" cmpd="sng">
                <a:solidFill>
                  <a:srgbClr val="000000"/>
                </a:solidFill>
                <a:prstDash val="solid"/>
                <a:round/>
                <a:headEnd type="none" w="med" len="med"/>
                <a:tailEnd type="none" w="med" len="me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6" name="Arc 14"/>
              <p:cNvSpPr>
                <a:spLocks/>
              </p:cNvSpPr>
              <p:nvPr/>
            </p:nvSpPr>
            <p:spPr bwMode="auto">
              <a:xfrm>
                <a:off x="5224" y="2185"/>
                <a:ext cx="41" cy="184"/>
              </a:xfrm>
              <a:custGeom>
                <a:avLst/>
                <a:gdLst>
                  <a:gd name="G0" fmla="+- 539 0 0"/>
                  <a:gd name="G1" fmla="+- 21600 0 0"/>
                  <a:gd name="G2" fmla="+- 21600 0 0"/>
                  <a:gd name="T0" fmla="*/ 0 w 22139"/>
                  <a:gd name="T1" fmla="*/ 7 h 43200"/>
                  <a:gd name="T2" fmla="*/ 539 w 22139"/>
                  <a:gd name="T3" fmla="*/ 43200 h 43200"/>
                  <a:gd name="T4" fmla="*/ 539 w 22139"/>
                  <a:gd name="T5" fmla="*/ 21600 h 43200"/>
                </a:gdLst>
                <a:ahLst/>
                <a:cxnLst>
                  <a:cxn ang="0">
                    <a:pos x="T0" y="T1"/>
                  </a:cxn>
                  <a:cxn ang="0">
                    <a:pos x="T2" y="T3"/>
                  </a:cxn>
                  <a:cxn ang="0">
                    <a:pos x="T4" y="T5"/>
                  </a:cxn>
                </a:cxnLst>
                <a:rect l="0" t="0" r="r" b="b"/>
                <a:pathLst>
                  <a:path w="22139" h="43200" fill="none" extrusionOk="0">
                    <a:moveTo>
                      <a:pt x="-1" y="6"/>
                    </a:moveTo>
                    <a:cubicBezTo>
                      <a:pt x="179" y="2"/>
                      <a:pt x="359" y="-1"/>
                      <a:pt x="539" y="0"/>
                    </a:cubicBezTo>
                    <a:cubicBezTo>
                      <a:pt x="12468" y="0"/>
                      <a:pt x="22139" y="9670"/>
                      <a:pt x="22139" y="21600"/>
                    </a:cubicBezTo>
                    <a:cubicBezTo>
                      <a:pt x="22139" y="33529"/>
                      <a:pt x="12468" y="43199"/>
                      <a:pt x="539" y="43200"/>
                    </a:cubicBezTo>
                  </a:path>
                  <a:path w="22139" h="43200" stroke="0" extrusionOk="0">
                    <a:moveTo>
                      <a:pt x="-1" y="6"/>
                    </a:moveTo>
                    <a:cubicBezTo>
                      <a:pt x="179" y="2"/>
                      <a:pt x="359" y="-1"/>
                      <a:pt x="539" y="0"/>
                    </a:cubicBezTo>
                    <a:cubicBezTo>
                      <a:pt x="12468" y="0"/>
                      <a:pt x="22139" y="9670"/>
                      <a:pt x="22139" y="21600"/>
                    </a:cubicBezTo>
                    <a:cubicBezTo>
                      <a:pt x="22139" y="33529"/>
                      <a:pt x="12468" y="43199"/>
                      <a:pt x="539" y="43200"/>
                    </a:cubicBezTo>
                    <a:lnTo>
                      <a:pt x="539" y="21600"/>
                    </a:lnTo>
                    <a:close/>
                  </a:path>
                </a:pathLst>
              </a:custGeom>
              <a:solidFill>
                <a:srgbClr val="000000"/>
              </a:solidFill>
              <a:ln w="12700" cap="rnd">
                <a:solidFill>
                  <a:srgbClr val="000000"/>
                </a:solidFill>
                <a:round/>
                <a:headEnd/>
                <a:tailEn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7" name="Arc 15"/>
              <p:cNvSpPr>
                <a:spLocks/>
              </p:cNvSpPr>
              <p:nvPr/>
            </p:nvSpPr>
            <p:spPr bwMode="auto">
              <a:xfrm>
                <a:off x="5193" y="2185"/>
                <a:ext cx="44" cy="192"/>
              </a:xfrm>
              <a:custGeom>
                <a:avLst/>
                <a:gdLst>
                  <a:gd name="G0" fmla="+- 21600 0 0"/>
                  <a:gd name="G1" fmla="+- 21594 0 0"/>
                  <a:gd name="G2" fmla="+- 21600 0 0"/>
                  <a:gd name="T0" fmla="*/ 21600 w 21600"/>
                  <a:gd name="T1" fmla="*/ 43194 h 43194"/>
                  <a:gd name="T2" fmla="*/ 21110 w 21600"/>
                  <a:gd name="T3" fmla="*/ 0 h 43194"/>
                  <a:gd name="T4" fmla="*/ 21600 w 21600"/>
                  <a:gd name="T5" fmla="*/ 21594 h 43194"/>
                </a:gdLst>
                <a:ahLst/>
                <a:cxnLst>
                  <a:cxn ang="0">
                    <a:pos x="T0" y="T1"/>
                  </a:cxn>
                  <a:cxn ang="0">
                    <a:pos x="T2" y="T3"/>
                  </a:cxn>
                  <a:cxn ang="0">
                    <a:pos x="T4" y="T5"/>
                  </a:cxn>
                </a:cxnLst>
                <a:rect l="0" t="0" r="r" b="b"/>
                <a:pathLst>
                  <a:path w="21600" h="43194" fill="none" extrusionOk="0">
                    <a:moveTo>
                      <a:pt x="21600" y="43194"/>
                    </a:moveTo>
                    <a:cubicBezTo>
                      <a:pt x="9670" y="43194"/>
                      <a:pt x="0" y="33523"/>
                      <a:pt x="0" y="21594"/>
                    </a:cubicBezTo>
                    <a:cubicBezTo>
                      <a:pt x="-1" y="9855"/>
                      <a:pt x="9374" y="265"/>
                      <a:pt x="21109" y="-1"/>
                    </a:cubicBezTo>
                  </a:path>
                  <a:path w="21600" h="43194" stroke="0" extrusionOk="0">
                    <a:moveTo>
                      <a:pt x="21600" y="43194"/>
                    </a:moveTo>
                    <a:cubicBezTo>
                      <a:pt x="9670" y="43194"/>
                      <a:pt x="0" y="33523"/>
                      <a:pt x="0" y="21594"/>
                    </a:cubicBezTo>
                    <a:cubicBezTo>
                      <a:pt x="-1" y="9855"/>
                      <a:pt x="9374" y="265"/>
                      <a:pt x="21109" y="-1"/>
                    </a:cubicBezTo>
                    <a:lnTo>
                      <a:pt x="21600" y="21594"/>
                    </a:lnTo>
                    <a:close/>
                  </a:path>
                </a:pathLst>
              </a:custGeom>
              <a:solidFill>
                <a:srgbClr val="000000"/>
              </a:solidFill>
              <a:ln w="12700" cap="rnd">
                <a:solidFill>
                  <a:srgbClr val="000000"/>
                </a:solidFill>
                <a:round/>
                <a:headEnd/>
                <a:tailEn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68" name="Arc 16"/>
              <p:cNvSpPr>
                <a:spLocks/>
              </p:cNvSpPr>
              <p:nvPr/>
            </p:nvSpPr>
            <p:spPr bwMode="auto">
              <a:xfrm>
                <a:off x="5216" y="2377"/>
                <a:ext cx="41" cy="192"/>
              </a:xfrm>
              <a:custGeom>
                <a:avLst/>
                <a:gdLst>
                  <a:gd name="G0" fmla="+- 539 0 0"/>
                  <a:gd name="G1" fmla="+- 21600 0 0"/>
                  <a:gd name="G2" fmla="+- 21600 0 0"/>
                  <a:gd name="T0" fmla="*/ 0 w 22139"/>
                  <a:gd name="T1" fmla="*/ 7 h 43200"/>
                  <a:gd name="T2" fmla="*/ 539 w 22139"/>
                  <a:gd name="T3" fmla="*/ 43200 h 43200"/>
                  <a:gd name="T4" fmla="*/ 539 w 22139"/>
                  <a:gd name="T5" fmla="*/ 21600 h 43200"/>
                </a:gdLst>
                <a:ahLst/>
                <a:cxnLst>
                  <a:cxn ang="0">
                    <a:pos x="T0" y="T1"/>
                  </a:cxn>
                  <a:cxn ang="0">
                    <a:pos x="T2" y="T3"/>
                  </a:cxn>
                  <a:cxn ang="0">
                    <a:pos x="T4" y="T5"/>
                  </a:cxn>
                </a:cxnLst>
                <a:rect l="0" t="0" r="r" b="b"/>
                <a:pathLst>
                  <a:path w="22139" h="43200" fill="none" extrusionOk="0">
                    <a:moveTo>
                      <a:pt x="-1" y="6"/>
                    </a:moveTo>
                    <a:cubicBezTo>
                      <a:pt x="179" y="2"/>
                      <a:pt x="359" y="-1"/>
                      <a:pt x="539" y="0"/>
                    </a:cubicBezTo>
                    <a:cubicBezTo>
                      <a:pt x="12468" y="0"/>
                      <a:pt x="22139" y="9670"/>
                      <a:pt x="22139" y="21600"/>
                    </a:cubicBezTo>
                    <a:cubicBezTo>
                      <a:pt x="22139" y="33529"/>
                      <a:pt x="12468" y="43199"/>
                      <a:pt x="539" y="43200"/>
                    </a:cubicBezTo>
                  </a:path>
                  <a:path w="22139" h="43200" stroke="0" extrusionOk="0">
                    <a:moveTo>
                      <a:pt x="-1" y="6"/>
                    </a:moveTo>
                    <a:cubicBezTo>
                      <a:pt x="179" y="2"/>
                      <a:pt x="359" y="-1"/>
                      <a:pt x="539" y="0"/>
                    </a:cubicBezTo>
                    <a:cubicBezTo>
                      <a:pt x="12468" y="0"/>
                      <a:pt x="22139" y="9670"/>
                      <a:pt x="22139" y="21600"/>
                    </a:cubicBezTo>
                    <a:cubicBezTo>
                      <a:pt x="22139" y="33529"/>
                      <a:pt x="12468" y="43199"/>
                      <a:pt x="539" y="43200"/>
                    </a:cubicBezTo>
                    <a:lnTo>
                      <a:pt x="539" y="21600"/>
                    </a:lnTo>
                    <a:close/>
                  </a:path>
                </a:pathLst>
              </a:custGeom>
              <a:noFill/>
              <a:ln w="12700" cap="rnd">
                <a:solidFill>
                  <a:srgbClr val="000000"/>
                </a:solidFill>
                <a:round/>
                <a:headEnd/>
                <a:tailEn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grpSp>
          <p:nvGrpSpPr>
            <p:cNvPr id="4" name="Group 17"/>
            <p:cNvGrpSpPr>
              <a:grpSpLocks/>
            </p:cNvGrpSpPr>
            <p:nvPr/>
          </p:nvGrpSpPr>
          <p:grpSpPr bwMode="auto">
            <a:xfrm>
              <a:off x="4508" y="2332"/>
              <a:ext cx="184" cy="49"/>
              <a:chOff x="4508" y="2332"/>
              <a:chExt cx="184" cy="49"/>
            </a:xfrm>
          </p:grpSpPr>
          <p:sp>
            <p:nvSpPr>
              <p:cNvPr id="177170" name="Freeform 18"/>
              <p:cNvSpPr>
                <a:spLocks/>
              </p:cNvSpPr>
              <p:nvPr/>
            </p:nvSpPr>
            <p:spPr bwMode="auto">
              <a:xfrm>
                <a:off x="4508" y="2332"/>
                <a:ext cx="105" cy="49"/>
              </a:xfrm>
              <a:custGeom>
                <a:avLst/>
                <a:gdLst/>
                <a:ahLst/>
                <a:cxnLst>
                  <a:cxn ang="0">
                    <a:pos x="0" y="27"/>
                  </a:cxn>
                  <a:cxn ang="0">
                    <a:pos x="104" y="0"/>
                  </a:cxn>
                  <a:cxn ang="0">
                    <a:pos x="104" y="27"/>
                  </a:cxn>
                  <a:cxn ang="0">
                    <a:pos x="104" y="48"/>
                  </a:cxn>
                  <a:cxn ang="0">
                    <a:pos x="0" y="27"/>
                  </a:cxn>
                </a:cxnLst>
                <a:rect l="0" t="0" r="r" b="b"/>
                <a:pathLst>
                  <a:path w="105" h="49">
                    <a:moveTo>
                      <a:pt x="0" y="27"/>
                    </a:moveTo>
                    <a:lnTo>
                      <a:pt x="104" y="0"/>
                    </a:lnTo>
                    <a:lnTo>
                      <a:pt x="104" y="27"/>
                    </a:lnTo>
                    <a:lnTo>
                      <a:pt x="104" y="48"/>
                    </a:lnTo>
                    <a:lnTo>
                      <a:pt x="0" y="27"/>
                    </a:lnTo>
                  </a:path>
                </a:pathLst>
              </a:custGeom>
              <a:solidFill>
                <a:srgbClr val="000000"/>
              </a:solidFill>
              <a:ln w="12700" cap="rnd" cmpd="sng">
                <a:noFill/>
                <a:prstDash val="solid"/>
                <a:round/>
                <a:headEnd type="none" w="med" len="med"/>
                <a:tailEnd type="none" w="med" len="me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177171" name="Line 19"/>
              <p:cNvSpPr>
                <a:spLocks noChangeShapeType="1"/>
              </p:cNvSpPr>
              <p:nvPr/>
            </p:nvSpPr>
            <p:spPr bwMode="auto">
              <a:xfrm flipH="1">
                <a:off x="4620" y="2368"/>
                <a:ext cx="72" cy="0"/>
              </a:xfrm>
              <a:prstGeom prst="line">
                <a:avLst/>
              </a:prstGeom>
              <a:noFill/>
              <a:ln w="12700">
                <a:solidFill>
                  <a:srgbClr val="000000"/>
                </a:solidFill>
                <a:round/>
                <a:headEnd/>
                <a:tailEnd/>
              </a:ln>
              <a:effectLst/>
            </p:spPr>
            <p:txBody>
              <a:bodyPr wrap="none" lIns="89909" tIns="44166" rIns="89909" bIns="44166">
                <a:spAutoFit/>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177172" name="Rectangle 20"/>
            <p:cNvSpPr>
              <a:spLocks noChangeArrowheads="1"/>
            </p:cNvSpPr>
            <p:nvPr/>
          </p:nvSpPr>
          <p:spPr bwMode="auto">
            <a:xfrm>
              <a:off x="4627" y="1842"/>
              <a:ext cx="690" cy="168"/>
            </a:xfrm>
            <a:prstGeom prst="rect">
              <a:avLst/>
            </a:prstGeom>
            <a:noFill/>
            <a:ln w="12700">
              <a:noFill/>
              <a:miter lim="800000"/>
              <a:headEnd/>
              <a:tailEnd/>
            </a:ln>
            <a:effectLst/>
          </p:spPr>
          <p:txBody>
            <a:bodyPr wrap="none" lIns="89909" tIns="44166" rIns="89909" bIns="44166">
              <a:spAutoFit/>
            </a:bodyPr>
            <a:lstStyle/>
            <a:p>
              <a:pPr algn="l" defTabSz="912813" rtl="0" eaLnBrk="0" fontAlgn="base" hangingPunct="0">
                <a:lnSpc>
                  <a:spcPct val="90000"/>
                </a:lnSpc>
                <a:spcBef>
                  <a:spcPct val="0"/>
                </a:spcBef>
                <a:spcAft>
                  <a:spcPct val="0"/>
                </a:spcAft>
              </a:pPr>
              <a:r>
                <a:rPr lang="en-US" sz="1200" kern="1200">
                  <a:solidFill>
                    <a:srgbClr val="000000"/>
                  </a:solidFill>
                  <a:latin typeface="Helvetica" pitchFamily="34" charset="0"/>
                  <a:ea typeface="+mn-ea"/>
                  <a:cs typeface="+mn-cs"/>
                </a:rPr>
                <a:t>'Shaft in hole'</a:t>
              </a:r>
            </a:p>
          </p:txBody>
        </p:sp>
        <p:sp>
          <p:nvSpPr>
            <p:cNvPr id="177173" name="Rectangle 21"/>
            <p:cNvSpPr>
              <a:spLocks noChangeArrowheads="1"/>
            </p:cNvSpPr>
            <p:nvPr/>
          </p:nvSpPr>
          <p:spPr bwMode="auto">
            <a:xfrm>
              <a:off x="4759" y="2286"/>
              <a:ext cx="346" cy="168"/>
            </a:xfrm>
            <a:prstGeom prst="rect">
              <a:avLst/>
            </a:prstGeom>
            <a:noFill/>
            <a:ln w="12700">
              <a:noFill/>
              <a:miter lim="800000"/>
              <a:headEnd/>
              <a:tailEnd/>
            </a:ln>
            <a:effectLst/>
          </p:spPr>
          <p:txBody>
            <a:bodyPr wrap="none" lIns="89909" tIns="44166" rIns="89909" bIns="44166">
              <a:spAutoFit/>
            </a:bodyPr>
            <a:lstStyle/>
            <a:p>
              <a:pPr algn="l" defTabSz="912813" rtl="0" eaLnBrk="0" fontAlgn="base" hangingPunct="0">
                <a:lnSpc>
                  <a:spcPct val="90000"/>
                </a:lnSpc>
                <a:spcBef>
                  <a:spcPct val="0"/>
                </a:spcBef>
                <a:spcAft>
                  <a:spcPct val="0"/>
                </a:spcAft>
              </a:pPr>
              <a:r>
                <a:rPr lang="en-US" sz="1200" kern="1200">
                  <a:solidFill>
                    <a:srgbClr val="000000"/>
                  </a:solidFill>
                  <a:latin typeface="Helvetica" pitchFamily="34" charset="0"/>
                  <a:ea typeface="+mn-ea"/>
                  <a:cs typeface="+mn-cs"/>
                </a:rPr>
                <a:t>Shaft</a:t>
              </a:r>
            </a:p>
          </p:txBody>
        </p:sp>
        <p:sp>
          <p:nvSpPr>
            <p:cNvPr id="177174" name="Rectangle 22"/>
            <p:cNvSpPr>
              <a:spLocks noChangeArrowheads="1"/>
            </p:cNvSpPr>
            <p:nvPr/>
          </p:nvSpPr>
          <p:spPr bwMode="auto">
            <a:xfrm>
              <a:off x="3987" y="2290"/>
              <a:ext cx="318" cy="168"/>
            </a:xfrm>
            <a:prstGeom prst="rect">
              <a:avLst/>
            </a:prstGeom>
            <a:noFill/>
            <a:ln w="12700">
              <a:noFill/>
              <a:miter lim="800000"/>
              <a:headEnd/>
              <a:tailEnd/>
            </a:ln>
            <a:effectLst/>
          </p:spPr>
          <p:txBody>
            <a:bodyPr wrap="none" lIns="89909" tIns="44166" rIns="89909" bIns="44166">
              <a:spAutoFit/>
            </a:bodyPr>
            <a:lstStyle/>
            <a:p>
              <a:pPr algn="l" defTabSz="912813" rtl="0" eaLnBrk="0" fontAlgn="base" hangingPunct="0">
                <a:lnSpc>
                  <a:spcPct val="90000"/>
                </a:lnSpc>
                <a:spcBef>
                  <a:spcPct val="0"/>
                </a:spcBef>
                <a:spcAft>
                  <a:spcPct val="0"/>
                </a:spcAft>
              </a:pPr>
              <a:r>
                <a:rPr lang="en-US" sz="1200" kern="1200">
                  <a:solidFill>
                    <a:srgbClr val="000000"/>
                  </a:solidFill>
                  <a:latin typeface="Helvetica" pitchFamily="34" charset="0"/>
                  <a:ea typeface="+mn-ea"/>
                  <a:cs typeface="+mn-cs"/>
                </a:rPr>
                <a:t>Hole</a:t>
              </a:r>
            </a:p>
          </p:txBody>
        </p:sp>
        <p:sp>
          <p:nvSpPr>
            <p:cNvPr id="177175" name="Rectangle 23"/>
            <p:cNvSpPr>
              <a:spLocks noChangeArrowheads="1"/>
            </p:cNvSpPr>
            <p:nvPr/>
          </p:nvSpPr>
          <p:spPr bwMode="auto">
            <a:xfrm>
              <a:off x="4651" y="1962"/>
              <a:ext cx="648" cy="168"/>
            </a:xfrm>
            <a:prstGeom prst="rect">
              <a:avLst/>
            </a:prstGeom>
            <a:noFill/>
            <a:ln w="12700">
              <a:noFill/>
              <a:miter lim="800000"/>
              <a:headEnd/>
              <a:tailEnd/>
            </a:ln>
            <a:effectLst/>
          </p:spPr>
          <p:txBody>
            <a:bodyPr wrap="none" lIns="89909" tIns="44166" rIns="89909" bIns="44166">
              <a:spAutoFit/>
            </a:bodyPr>
            <a:lstStyle/>
            <a:p>
              <a:pPr algn="l" defTabSz="912813" rtl="0" eaLnBrk="0" fontAlgn="base" hangingPunct="0">
                <a:lnSpc>
                  <a:spcPct val="90000"/>
                </a:lnSpc>
                <a:spcBef>
                  <a:spcPct val="0"/>
                </a:spcBef>
                <a:spcAft>
                  <a:spcPct val="0"/>
                </a:spcAft>
              </a:pPr>
              <a:r>
                <a:rPr lang="en-US" sz="1200" kern="1200">
                  <a:solidFill>
                    <a:srgbClr val="000000"/>
                  </a:solidFill>
                  <a:latin typeface="Helvetica" pitchFamily="34" charset="0"/>
                  <a:ea typeface="+mn-ea"/>
                  <a:cs typeface="+mn-cs"/>
                </a:rPr>
                <a:t>Terminology</a:t>
              </a:r>
            </a:p>
          </p:txBody>
        </p:sp>
      </p:grpSp>
      <p:pic>
        <p:nvPicPr>
          <p:cNvPr id="177176" name="Picture 24"/>
          <p:cNvPicPr>
            <a:picLocks noChangeArrowheads="1"/>
          </p:cNvPicPr>
          <p:nvPr/>
        </p:nvPicPr>
        <p:blipFill>
          <a:blip r:embed="rId3"/>
          <a:srcRect/>
          <a:stretch>
            <a:fillRect/>
          </a:stretch>
        </p:blipFill>
        <p:spPr bwMode="auto">
          <a:xfrm>
            <a:off x="830263" y="1628775"/>
            <a:ext cx="5022850" cy="4335463"/>
          </a:xfrm>
          <a:prstGeom prst="rect">
            <a:avLst/>
          </a:prstGeom>
          <a:noFill/>
          <a:ln w="12700">
            <a:noFill/>
            <a:miter lim="800000"/>
            <a:headEnd/>
            <a:tailEnd/>
          </a:ln>
          <a:effectLst/>
        </p:spPr>
      </p:pic>
    </p:spTree>
    <p:extLst>
      <p:ext uri="{BB962C8B-B14F-4D97-AF65-F5344CB8AC3E}">
        <p14:creationId xmlns:p14="http://schemas.microsoft.com/office/powerpoint/2010/main" val="376632423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4"/>
          <p:cNvSpPr>
            <a:spLocks noChangeArrowheads="1"/>
          </p:cNvSpPr>
          <p:nvPr/>
        </p:nvSpPr>
        <p:spPr bwMode="auto">
          <a:xfrm>
            <a:off x="2971800" y="1066800"/>
            <a:ext cx="1978025" cy="914400"/>
          </a:xfrm>
          <a:prstGeom prst="rect">
            <a:avLst/>
          </a:prstGeom>
          <a:no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29" name="Rectangle 5" descr="Wide upward diagonal"/>
          <p:cNvSpPr>
            <a:spLocks noChangeArrowheads="1"/>
          </p:cNvSpPr>
          <p:nvPr/>
        </p:nvSpPr>
        <p:spPr bwMode="auto">
          <a:xfrm>
            <a:off x="1371600" y="457200"/>
            <a:ext cx="989013" cy="2286000"/>
          </a:xfrm>
          <a:prstGeom prst="rect">
            <a:avLst/>
          </a:prstGeom>
          <a:pattFill prst="wdUpDiag">
            <a:fgClr>
              <a:schemeClr val="tx1"/>
            </a:fgClr>
            <a:bgClr>
              <a:schemeClr val="bg1"/>
            </a:bgClr>
          </a:patt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0" name="Rectangle 6"/>
          <p:cNvSpPr>
            <a:spLocks noChangeArrowheads="1"/>
          </p:cNvSpPr>
          <p:nvPr/>
        </p:nvSpPr>
        <p:spPr bwMode="auto">
          <a:xfrm>
            <a:off x="1371600" y="1066800"/>
            <a:ext cx="989013" cy="914400"/>
          </a:xfrm>
          <a:prstGeom prst="rect">
            <a:avLst/>
          </a:prstGeom>
          <a:solidFill>
            <a:schemeClr val="bg1"/>
          </a:solid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7" name="Rectangle 13"/>
          <p:cNvSpPr>
            <a:spLocks noChangeArrowheads="1"/>
          </p:cNvSpPr>
          <p:nvPr/>
        </p:nvSpPr>
        <p:spPr bwMode="auto">
          <a:xfrm>
            <a:off x="838200" y="4572000"/>
            <a:ext cx="3124200" cy="1600200"/>
          </a:xfrm>
          <a:prstGeom prst="rect">
            <a:avLst/>
          </a:prstGeom>
          <a:no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8" name="Freeform 14"/>
          <p:cNvSpPr>
            <a:spLocks/>
          </p:cNvSpPr>
          <p:nvPr/>
        </p:nvSpPr>
        <p:spPr bwMode="auto">
          <a:xfrm>
            <a:off x="685800" y="3657600"/>
            <a:ext cx="3429000" cy="838200"/>
          </a:xfrm>
          <a:custGeom>
            <a:avLst/>
            <a:gdLst/>
            <a:ahLst/>
            <a:cxnLst>
              <a:cxn ang="0">
                <a:pos x="96" y="528"/>
              </a:cxn>
              <a:cxn ang="0">
                <a:pos x="0" y="528"/>
              </a:cxn>
              <a:cxn ang="0">
                <a:pos x="0" y="0"/>
              </a:cxn>
              <a:cxn ang="0">
                <a:pos x="2160" y="0"/>
              </a:cxn>
              <a:cxn ang="0">
                <a:pos x="2160" y="480"/>
              </a:cxn>
              <a:cxn ang="0">
                <a:pos x="2064" y="480"/>
              </a:cxn>
              <a:cxn ang="0">
                <a:pos x="2064" y="240"/>
              </a:cxn>
              <a:cxn ang="0">
                <a:pos x="96" y="240"/>
              </a:cxn>
              <a:cxn ang="0">
                <a:pos x="96" y="528"/>
              </a:cxn>
            </a:cxnLst>
            <a:rect l="0" t="0" r="r" b="b"/>
            <a:pathLst>
              <a:path w="2160" h="528">
                <a:moveTo>
                  <a:pt x="96" y="528"/>
                </a:moveTo>
                <a:lnTo>
                  <a:pt x="0" y="528"/>
                </a:lnTo>
                <a:lnTo>
                  <a:pt x="0" y="0"/>
                </a:lnTo>
                <a:lnTo>
                  <a:pt x="2160" y="0"/>
                </a:lnTo>
                <a:lnTo>
                  <a:pt x="2160" y="480"/>
                </a:lnTo>
                <a:lnTo>
                  <a:pt x="2064" y="480"/>
                </a:lnTo>
                <a:lnTo>
                  <a:pt x="2064" y="240"/>
                </a:lnTo>
                <a:lnTo>
                  <a:pt x="96" y="240"/>
                </a:lnTo>
                <a:lnTo>
                  <a:pt x="96" y="528"/>
                </a:lnTo>
                <a:close/>
              </a:path>
            </a:pathLst>
          </a:custGeom>
          <a:noFill/>
          <a:ln w="28575" cap="flat" cmpd="sng">
            <a:solidFill>
              <a:schemeClr val="tx1"/>
            </a:solidFill>
            <a:prstDash val="solid"/>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0" name="Line 16"/>
          <p:cNvSpPr>
            <a:spLocks noChangeShapeType="1"/>
          </p:cNvSpPr>
          <p:nvPr/>
        </p:nvSpPr>
        <p:spPr bwMode="auto">
          <a:xfrm>
            <a:off x="838200" y="3352800"/>
            <a:ext cx="3124200" cy="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1" name="Line 17"/>
          <p:cNvSpPr>
            <a:spLocks noChangeShapeType="1"/>
          </p:cNvSpPr>
          <p:nvPr/>
        </p:nvSpPr>
        <p:spPr bwMode="auto">
          <a:xfrm>
            <a:off x="838200" y="6629400"/>
            <a:ext cx="3124200" cy="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2" name="Line 18"/>
          <p:cNvSpPr>
            <a:spLocks noChangeShapeType="1"/>
          </p:cNvSpPr>
          <p:nvPr/>
        </p:nvSpPr>
        <p:spPr bwMode="auto">
          <a:xfrm>
            <a:off x="838200" y="6248400"/>
            <a:ext cx="0" cy="4572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3" name="Line 19"/>
          <p:cNvSpPr>
            <a:spLocks noChangeShapeType="1"/>
          </p:cNvSpPr>
          <p:nvPr/>
        </p:nvSpPr>
        <p:spPr bwMode="auto">
          <a:xfrm>
            <a:off x="3962400" y="6248400"/>
            <a:ext cx="0" cy="4572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5" name="Line 21"/>
          <p:cNvSpPr>
            <a:spLocks noChangeShapeType="1"/>
          </p:cNvSpPr>
          <p:nvPr/>
        </p:nvSpPr>
        <p:spPr bwMode="auto">
          <a:xfrm>
            <a:off x="3962400" y="3276600"/>
            <a:ext cx="0" cy="6858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6" name="Line 22"/>
          <p:cNvSpPr>
            <a:spLocks noChangeShapeType="1"/>
          </p:cNvSpPr>
          <p:nvPr/>
        </p:nvSpPr>
        <p:spPr bwMode="auto">
          <a:xfrm>
            <a:off x="838200" y="3276600"/>
            <a:ext cx="0" cy="6858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7" name="Line 23"/>
          <p:cNvSpPr>
            <a:spLocks noChangeShapeType="1"/>
          </p:cNvSpPr>
          <p:nvPr/>
        </p:nvSpPr>
        <p:spPr bwMode="auto">
          <a:xfrm>
            <a:off x="5562600" y="1066800"/>
            <a:ext cx="0" cy="91440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8" name="Line 24"/>
          <p:cNvSpPr>
            <a:spLocks noChangeShapeType="1"/>
          </p:cNvSpPr>
          <p:nvPr/>
        </p:nvSpPr>
        <p:spPr bwMode="auto">
          <a:xfrm>
            <a:off x="5029200" y="1981200"/>
            <a:ext cx="6858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9" name="Line 25"/>
          <p:cNvSpPr>
            <a:spLocks noChangeShapeType="1"/>
          </p:cNvSpPr>
          <p:nvPr/>
        </p:nvSpPr>
        <p:spPr bwMode="auto">
          <a:xfrm>
            <a:off x="5029200" y="1066800"/>
            <a:ext cx="6858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0" name="Line 26"/>
          <p:cNvSpPr>
            <a:spLocks noChangeShapeType="1"/>
          </p:cNvSpPr>
          <p:nvPr/>
        </p:nvSpPr>
        <p:spPr bwMode="auto">
          <a:xfrm>
            <a:off x="914400" y="1981200"/>
            <a:ext cx="3810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1" name="Line 27"/>
          <p:cNvSpPr>
            <a:spLocks noChangeShapeType="1"/>
          </p:cNvSpPr>
          <p:nvPr/>
        </p:nvSpPr>
        <p:spPr bwMode="auto">
          <a:xfrm>
            <a:off x="914400" y="1066800"/>
            <a:ext cx="3810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2" name="Line 28"/>
          <p:cNvSpPr>
            <a:spLocks noChangeShapeType="1"/>
          </p:cNvSpPr>
          <p:nvPr/>
        </p:nvSpPr>
        <p:spPr bwMode="auto">
          <a:xfrm>
            <a:off x="1066800" y="1066800"/>
            <a:ext cx="0" cy="91440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6" name="Line 32"/>
          <p:cNvSpPr>
            <a:spLocks noChangeShapeType="1"/>
          </p:cNvSpPr>
          <p:nvPr/>
        </p:nvSpPr>
        <p:spPr bwMode="auto">
          <a:xfrm>
            <a:off x="1257300" y="1524000"/>
            <a:ext cx="4572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7" name="Line 33"/>
          <p:cNvSpPr>
            <a:spLocks noChangeShapeType="1"/>
          </p:cNvSpPr>
          <p:nvPr/>
        </p:nvSpPr>
        <p:spPr bwMode="auto">
          <a:xfrm>
            <a:off x="1790700" y="1524000"/>
            <a:ext cx="1524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8" name="Line 34"/>
          <p:cNvSpPr>
            <a:spLocks noChangeShapeType="1"/>
          </p:cNvSpPr>
          <p:nvPr/>
        </p:nvSpPr>
        <p:spPr bwMode="auto">
          <a:xfrm>
            <a:off x="2057400" y="1524000"/>
            <a:ext cx="4572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44"/>
          <p:cNvGrpSpPr>
            <a:grpSpLocks/>
          </p:cNvGrpSpPr>
          <p:nvPr/>
        </p:nvGrpSpPr>
        <p:grpSpPr bwMode="auto">
          <a:xfrm>
            <a:off x="2819400" y="1524000"/>
            <a:ext cx="2476500" cy="76200"/>
            <a:chOff x="1800" y="960"/>
            <a:chExt cx="1320" cy="0"/>
          </a:xfrm>
        </p:grpSpPr>
        <p:sp>
          <p:nvSpPr>
            <p:cNvPr id="359459" name="Line 35"/>
            <p:cNvSpPr>
              <a:spLocks noChangeShapeType="1"/>
            </p:cNvSpPr>
            <p:nvPr/>
          </p:nvSpPr>
          <p:spPr bwMode="auto">
            <a:xfrm>
              <a:off x="1800"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0" name="Line 36"/>
            <p:cNvSpPr>
              <a:spLocks noChangeShapeType="1"/>
            </p:cNvSpPr>
            <p:nvPr/>
          </p:nvSpPr>
          <p:spPr bwMode="auto">
            <a:xfrm>
              <a:off x="2136"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1" name="Line 37"/>
            <p:cNvSpPr>
              <a:spLocks noChangeShapeType="1"/>
            </p:cNvSpPr>
            <p:nvPr/>
          </p:nvSpPr>
          <p:spPr bwMode="auto">
            <a:xfrm>
              <a:off x="2304"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3" name="Line 39"/>
            <p:cNvSpPr>
              <a:spLocks noChangeShapeType="1"/>
            </p:cNvSpPr>
            <p:nvPr/>
          </p:nvSpPr>
          <p:spPr bwMode="auto">
            <a:xfrm>
              <a:off x="2520"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6" name="Line 42"/>
            <p:cNvSpPr>
              <a:spLocks noChangeShapeType="1"/>
            </p:cNvSpPr>
            <p:nvPr/>
          </p:nvSpPr>
          <p:spPr bwMode="auto">
            <a:xfrm>
              <a:off x="2664"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7" name="Line 43"/>
            <p:cNvSpPr>
              <a:spLocks noChangeShapeType="1"/>
            </p:cNvSpPr>
            <p:nvPr/>
          </p:nvSpPr>
          <p:spPr bwMode="auto">
            <a:xfrm>
              <a:off x="2832"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59469" name="Text Box 45"/>
          <p:cNvSpPr txBox="1">
            <a:spLocks noChangeArrowheads="1"/>
          </p:cNvSpPr>
          <p:nvPr/>
        </p:nvSpPr>
        <p:spPr bwMode="auto">
          <a:xfrm>
            <a:off x="2819400" y="422475"/>
            <a:ext cx="1338828"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b="1" kern="1200" dirty="0">
                <a:solidFill>
                  <a:srgbClr val="000000"/>
                </a:solidFill>
                <a:latin typeface="Times" pitchFamily="18" charset="0"/>
                <a:ea typeface="+mn-ea"/>
                <a:cs typeface="+mn-cs"/>
              </a:rPr>
              <a:t>Shaft in </a:t>
            </a:r>
            <a:r>
              <a:rPr lang="en-US" sz="1600" b="1" kern="1200" dirty="0" smtClean="0">
                <a:solidFill>
                  <a:srgbClr val="000000"/>
                </a:solidFill>
                <a:latin typeface="Times" pitchFamily="18" charset="0"/>
                <a:ea typeface="+mn-ea"/>
                <a:cs typeface="+mn-cs"/>
              </a:rPr>
              <a:t>Hole</a:t>
            </a:r>
            <a:endParaRPr lang="en-US" sz="1600" b="1" kern="1200" dirty="0">
              <a:solidFill>
                <a:srgbClr val="000000"/>
              </a:solidFill>
              <a:latin typeface="Times" pitchFamily="18" charset="0"/>
              <a:ea typeface="+mn-ea"/>
              <a:cs typeface="+mn-cs"/>
            </a:endParaRPr>
          </a:p>
        </p:txBody>
      </p:sp>
      <p:sp>
        <p:nvSpPr>
          <p:cNvPr id="359470" name="Text Box 46"/>
          <p:cNvSpPr txBox="1">
            <a:spLocks noChangeArrowheads="1"/>
          </p:cNvSpPr>
          <p:nvPr/>
        </p:nvSpPr>
        <p:spPr bwMode="auto">
          <a:xfrm>
            <a:off x="1874660" y="5023929"/>
            <a:ext cx="1152880"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b="1" kern="1200" dirty="0">
                <a:solidFill>
                  <a:srgbClr val="000000"/>
                </a:solidFill>
                <a:latin typeface="Times" pitchFamily="18" charset="0"/>
                <a:ea typeface="+mn-ea"/>
                <a:cs typeface="+mn-cs"/>
              </a:rPr>
              <a:t>Lid on </a:t>
            </a:r>
            <a:r>
              <a:rPr lang="en-US" sz="1600" b="1" kern="1200" dirty="0" smtClean="0">
                <a:solidFill>
                  <a:srgbClr val="000000"/>
                </a:solidFill>
                <a:latin typeface="Times" pitchFamily="18" charset="0"/>
                <a:ea typeface="+mn-ea"/>
                <a:cs typeface="+mn-cs"/>
              </a:rPr>
              <a:t>Box</a:t>
            </a:r>
            <a:endParaRPr lang="en-US" sz="1600" b="1" kern="1200" dirty="0">
              <a:solidFill>
                <a:srgbClr val="000000"/>
              </a:solidFill>
              <a:latin typeface="Times" pitchFamily="18" charset="0"/>
              <a:ea typeface="+mn-ea"/>
              <a:cs typeface="+mn-cs"/>
            </a:endParaRPr>
          </a:p>
        </p:txBody>
      </p:sp>
      <p:sp>
        <p:nvSpPr>
          <p:cNvPr id="359473" name="Text Box 49"/>
          <p:cNvSpPr txBox="1">
            <a:spLocks noChangeArrowheads="1"/>
          </p:cNvSpPr>
          <p:nvPr/>
        </p:nvSpPr>
        <p:spPr bwMode="auto">
          <a:xfrm>
            <a:off x="3486150" y="2557046"/>
            <a:ext cx="5548314"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dirty="0" smtClean="0">
                <a:solidFill>
                  <a:srgbClr val="000000"/>
                </a:solidFill>
                <a:latin typeface="Times" pitchFamily="18" charset="0"/>
                <a:ea typeface="+mn-ea"/>
                <a:cs typeface="+mn-cs"/>
              </a:rPr>
              <a:t>Allowance </a:t>
            </a:r>
            <a:r>
              <a:rPr lang="en-US" sz="1600" kern="1200" dirty="0">
                <a:solidFill>
                  <a:srgbClr val="000000"/>
                </a:solidFill>
                <a:latin typeface="Times" pitchFamily="18" charset="0"/>
                <a:ea typeface="+mn-ea"/>
                <a:cs typeface="+mn-cs"/>
              </a:rPr>
              <a:t>= Smallest Hole Size (A) – Largest Shaft Size (B)</a:t>
            </a:r>
          </a:p>
        </p:txBody>
      </p:sp>
      <p:sp>
        <p:nvSpPr>
          <p:cNvPr id="359475" name="Text Box 51"/>
          <p:cNvSpPr txBox="1">
            <a:spLocks noChangeArrowheads="1"/>
          </p:cNvSpPr>
          <p:nvPr/>
        </p:nvSpPr>
        <p:spPr bwMode="auto">
          <a:xfrm>
            <a:off x="3486150" y="2243381"/>
            <a:ext cx="5577168"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dirty="0" smtClean="0">
                <a:solidFill>
                  <a:srgbClr val="000000"/>
                </a:solidFill>
                <a:latin typeface="Times" pitchFamily="18" charset="0"/>
                <a:ea typeface="+mn-ea"/>
                <a:cs typeface="+mn-cs"/>
              </a:rPr>
              <a:t>Clearance </a:t>
            </a:r>
            <a:r>
              <a:rPr lang="en-US" sz="1600" kern="1200" dirty="0">
                <a:solidFill>
                  <a:srgbClr val="000000"/>
                </a:solidFill>
                <a:latin typeface="Times" pitchFamily="18" charset="0"/>
                <a:ea typeface="+mn-ea"/>
                <a:cs typeface="+mn-cs"/>
              </a:rPr>
              <a:t>= Largest Hole Size (A)  – Smallest Shaft Size (B)</a:t>
            </a:r>
          </a:p>
        </p:txBody>
      </p:sp>
      <p:sp>
        <p:nvSpPr>
          <p:cNvPr id="359476" name="Rectangle 52"/>
          <p:cNvSpPr>
            <a:spLocks noChangeArrowheads="1"/>
          </p:cNvSpPr>
          <p:nvPr/>
        </p:nvSpPr>
        <p:spPr bwMode="auto">
          <a:xfrm>
            <a:off x="609600" y="1371600"/>
            <a:ext cx="330200" cy="336550"/>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pitchFamily="18" charset="0"/>
                <a:ea typeface="+mn-ea"/>
                <a:cs typeface="+mn-cs"/>
              </a:rPr>
              <a:t>A</a:t>
            </a:r>
          </a:p>
        </p:txBody>
      </p:sp>
      <p:sp>
        <p:nvSpPr>
          <p:cNvPr id="359477" name="Rectangle 53"/>
          <p:cNvSpPr>
            <a:spLocks noChangeArrowheads="1"/>
          </p:cNvSpPr>
          <p:nvPr/>
        </p:nvSpPr>
        <p:spPr bwMode="auto">
          <a:xfrm>
            <a:off x="2286000" y="3200400"/>
            <a:ext cx="330200" cy="336550"/>
          </a:xfrm>
          <a:prstGeom prst="rect">
            <a:avLst/>
          </a:prstGeom>
          <a:solidFill>
            <a:schemeClr val="bg1"/>
          </a:solid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pitchFamily="18" charset="0"/>
                <a:ea typeface="+mn-ea"/>
                <a:cs typeface="+mn-cs"/>
              </a:rPr>
              <a:t>A</a:t>
            </a:r>
          </a:p>
        </p:txBody>
      </p:sp>
      <p:sp>
        <p:nvSpPr>
          <p:cNvPr id="359478" name="Rectangle 54"/>
          <p:cNvSpPr>
            <a:spLocks noChangeArrowheads="1"/>
          </p:cNvSpPr>
          <p:nvPr/>
        </p:nvSpPr>
        <p:spPr bwMode="auto">
          <a:xfrm>
            <a:off x="2209800" y="6477000"/>
            <a:ext cx="319088" cy="336550"/>
          </a:xfrm>
          <a:prstGeom prst="rect">
            <a:avLst/>
          </a:prstGeom>
          <a:solidFill>
            <a:schemeClr val="bg1"/>
          </a:solid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pitchFamily="18" charset="0"/>
                <a:ea typeface="+mn-ea"/>
                <a:cs typeface="+mn-cs"/>
              </a:rPr>
              <a:t>B</a:t>
            </a:r>
          </a:p>
        </p:txBody>
      </p:sp>
      <p:sp>
        <p:nvSpPr>
          <p:cNvPr id="359479" name="Rectangle 55"/>
          <p:cNvSpPr>
            <a:spLocks noChangeArrowheads="1"/>
          </p:cNvSpPr>
          <p:nvPr/>
        </p:nvSpPr>
        <p:spPr bwMode="auto">
          <a:xfrm>
            <a:off x="5638800" y="1295400"/>
            <a:ext cx="319088" cy="336550"/>
          </a:xfrm>
          <a:prstGeom prst="rect">
            <a:avLst/>
          </a:prstGeom>
          <a:solidFill>
            <a:schemeClr val="bg1"/>
          </a:solid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a:solidFill>
                  <a:srgbClr val="000000"/>
                </a:solidFill>
                <a:latin typeface="Times" pitchFamily="18" charset="0"/>
                <a:ea typeface="+mn-ea"/>
                <a:cs typeface="+mn-cs"/>
              </a:rPr>
              <a:t>B</a:t>
            </a:r>
          </a:p>
        </p:txBody>
      </p:sp>
      <p:grpSp>
        <p:nvGrpSpPr>
          <p:cNvPr id="3" name="Group 63"/>
          <p:cNvGrpSpPr>
            <a:grpSpLocks/>
          </p:cNvGrpSpPr>
          <p:nvPr/>
        </p:nvGrpSpPr>
        <p:grpSpPr bwMode="auto">
          <a:xfrm>
            <a:off x="4635288" y="3490675"/>
            <a:ext cx="3899112" cy="1385947"/>
            <a:chOff x="3112" y="2232"/>
            <a:chExt cx="2267" cy="689"/>
          </a:xfrm>
        </p:grpSpPr>
        <p:sp>
          <p:nvSpPr>
            <p:cNvPr id="359480" name="Rectangle 56"/>
            <p:cNvSpPr>
              <a:spLocks noChangeArrowheads="1"/>
            </p:cNvSpPr>
            <p:nvPr/>
          </p:nvSpPr>
          <p:spPr bwMode="auto">
            <a:xfrm>
              <a:off x="3112" y="2232"/>
              <a:ext cx="2267" cy="413"/>
            </a:xfrm>
            <a:prstGeom prst="rect">
              <a:avLst/>
            </a:prstGeom>
            <a:noFill/>
            <a:ln w="12700">
              <a:noFill/>
              <a:miter lim="800000"/>
              <a:headEnd/>
              <a:tailEnd/>
            </a:ln>
            <a:effectLst/>
          </p:spPr>
          <p:txBody>
            <a:bodyPr wrap="square">
              <a:spAutoFit/>
            </a:bodyPr>
            <a:lstStyle/>
            <a:p>
              <a:pPr algn="l" rtl="0" eaLnBrk="0" fontAlgn="base" hangingPunct="0">
                <a:spcBef>
                  <a:spcPct val="0"/>
                </a:spcBef>
                <a:spcAft>
                  <a:spcPct val="0"/>
                </a:spcAft>
              </a:pPr>
              <a:r>
                <a:rPr lang="en-US" sz="1600" kern="1200" dirty="0" smtClean="0">
                  <a:solidFill>
                    <a:srgbClr val="790015"/>
                  </a:solidFill>
                  <a:latin typeface="Times" pitchFamily="18" charset="0"/>
                  <a:ea typeface="+mn-ea"/>
                  <a:cs typeface="+mn-cs"/>
                </a:rPr>
                <a:t>For example: If the nominal dimension is 10mm and general t</a:t>
              </a:r>
              <a:r>
                <a:rPr lang="en-US" dirty="0">
                  <a:solidFill>
                    <a:srgbClr val="790015"/>
                  </a:solidFill>
                </a:rPr>
                <a:t>oler</a:t>
              </a:r>
              <a:r>
                <a:rPr lang="en-US" sz="1600" kern="1200" dirty="0" smtClean="0">
                  <a:solidFill>
                    <a:srgbClr val="790015"/>
                  </a:solidFill>
                  <a:latin typeface="Times" pitchFamily="18" charset="0"/>
                  <a:ea typeface="+mn-ea"/>
                  <a:cs typeface="+mn-cs"/>
                </a:rPr>
                <a:t>ance invoked i.e. </a:t>
              </a:r>
              <a:r>
                <a:rPr lang="en-US" dirty="0" smtClean="0">
                  <a:solidFill>
                    <a:srgbClr val="790015"/>
                  </a:solidFill>
                </a:rPr>
                <a:t>feature A and B (Hole &amp; Shaft) are both:</a:t>
              </a:r>
              <a:endParaRPr lang="en-US" sz="1600" kern="1200" dirty="0">
                <a:solidFill>
                  <a:srgbClr val="790015"/>
                </a:solidFill>
                <a:latin typeface="Times" pitchFamily="18" charset="0"/>
                <a:ea typeface="+mn-ea"/>
                <a:cs typeface="+mn-cs"/>
              </a:endParaRPr>
            </a:p>
          </p:txBody>
        </p:sp>
        <p:sp>
          <p:nvSpPr>
            <p:cNvPr id="359481" name="Rectangle 57"/>
            <p:cNvSpPr>
              <a:spLocks noChangeArrowheads="1"/>
            </p:cNvSpPr>
            <p:nvPr/>
          </p:nvSpPr>
          <p:spPr bwMode="auto">
            <a:xfrm>
              <a:off x="3958" y="2697"/>
              <a:ext cx="544" cy="224"/>
            </a:xfrm>
            <a:prstGeom prst="rect">
              <a:avLst/>
            </a:prstGeom>
            <a:noFill/>
            <a:ln w="12700">
              <a:noFill/>
              <a:miter lim="800000"/>
              <a:headEnd/>
              <a:tailEnd/>
            </a:ln>
            <a:effectLst/>
          </p:spPr>
          <p:txBody>
            <a:bodyPr wrap="none">
              <a:spAutoFit/>
            </a:bodyPr>
            <a:lstStyle/>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+ 0.125</a:t>
              </a:r>
            </a:p>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- 0.125  </a:t>
              </a:r>
            </a:p>
          </p:txBody>
        </p:sp>
      </p:grpSp>
      <p:sp>
        <p:nvSpPr>
          <p:cNvPr id="359488" name="Rectangle 64"/>
          <p:cNvSpPr>
            <a:spLocks noChangeArrowheads="1"/>
          </p:cNvSpPr>
          <p:nvPr/>
        </p:nvSpPr>
        <p:spPr bwMode="auto">
          <a:xfrm>
            <a:off x="5410200" y="152400"/>
            <a:ext cx="3505200" cy="757130"/>
          </a:xfrm>
          <a:prstGeom prst="rect">
            <a:avLst/>
          </a:prstGeom>
          <a:noFill/>
          <a:ln w="12700">
            <a:noFill/>
            <a:miter lim="800000"/>
            <a:headEnd/>
            <a:tailEnd/>
          </a:ln>
          <a:effectLst/>
        </p:spPr>
        <p:txBody>
          <a:bodyPr>
            <a:spAutoFit/>
          </a:bodyPr>
          <a:lstStyle/>
          <a:p>
            <a:pPr algn="ctr" rtl="0" eaLnBrk="0" fontAlgn="base" hangingPunct="0">
              <a:lnSpc>
                <a:spcPct val="90000"/>
              </a:lnSpc>
              <a:spcBef>
                <a:spcPct val="50000"/>
              </a:spcBef>
              <a:spcAft>
                <a:spcPct val="0"/>
              </a:spcAft>
            </a:pPr>
            <a:r>
              <a:rPr lang="en-US" sz="2400" b="1" kern="1200" dirty="0" smtClean="0">
                <a:solidFill>
                  <a:srgbClr val="790015"/>
                </a:solidFill>
                <a:latin typeface="Times" pitchFamily="18" charset="0"/>
                <a:ea typeface="+mn-ea"/>
                <a:cs typeface="+mn-cs"/>
              </a:rPr>
              <a:t>‘Worst Case’ Tolerance Example</a:t>
            </a:r>
            <a:endParaRPr lang="en-US" sz="4000" b="1" kern="1200" dirty="0">
              <a:solidFill>
                <a:srgbClr val="790015"/>
              </a:solidFill>
              <a:latin typeface="Times" pitchFamily="18" charset="0"/>
              <a:ea typeface="+mn-ea"/>
              <a:cs typeface="+mn-cs"/>
            </a:endParaRPr>
          </a:p>
        </p:txBody>
      </p:sp>
      <p:sp>
        <p:nvSpPr>
          <p:cNvPr id="4" name="TextBox 3"/>
          <p:cNvSpPr txBox="1"/>
          <p:nvPr/>
        </p:nvSpPr>
        <p:spPr>
          <a:xfrm>
            <a:off x="4495800" y="6172200"/>
            <a:ext cx="4404399" cy="523220"/>
          </a:xfrm>
          <a:prstGeom prst="rect">
            <a:avLst/>
          </a:prstGeom>
          <a:noFill/>
          <a:ln>
            <a:solidFill>
              <a:schemeClr val="tx1"/>
            </a:solidFill>
          </a:ln>
        </p:spPr>
        <p:txBody>
          <a:bodyPr wrap="square" rtlCol="0">
            <a:spAutoFit/>
          </a:bodyPr>
          <a:lstStyle/>
          <a:p>
            <a:pPr algn="ctr"/>
            <a:r>
              <a:rPr lang="en-US" sz="1400" dirty="0" smtClean="0"/>
              <a:t>General Tolerance +/- 0.125 unless otherwise specified</a:t>
            </a:r>
            <a:endParaRPr lang="en-US" sz="1400" dirty="0"/>
          </a:p>
          <a:p>
            <a:pPr algn="ctr"/>
            <a:r>
              <a:rPr lang="en-US" sz="1400" dirty="0" smtClean="0"/>
              <a:t>All units in mms</a:t>
            </a:r>
            <a:endParaRPr lang="en-US" sz="1400" dirty="0"/>
          </a:p>
        </p:txBody>
      </p:sp>
      <p:sp>
        <p:nvSpPr>
          <p:cNvPr id="5" name="TextBox 4"/>
          <p:cNvSpPr txBox="1"/>
          <p:nvPr/>
        </p:nvSpPr>
        <p:spPr>
          <a:xfrm>
            <a:off x="5745391" y="4419600"/>
            <a:ext cx="579209" cy="400110"/>
          </a:xfrm>
          <a:prstGeom prst="rect">
            <a:avLst/>
          </a:prstGeom>
          <a:noFill/>
        </p:spPr>
        <p:txBody>
          <a:bodyPr wrap="square" rtlCol="0">
            <a:spAutoFit/>
          </a:bodyPr>
          <a:lstStyle/>
          <a:p>
            <a:r>
              <a:rPr lang="en-US" sz="2000" dirty="0" smtClean="0">
                <a:solidFill>
                  <a:schemeClr val="tx2">
                    <a:lumMod val="75000"/>
                  </a:schemeClr>
                </a:solidFill>
              </a:rPr>
              <a:t>10</a:t>
            </a:r>
            <a:endParaRPr lang="en-US" sz="2000" dirty="0">
              <a:solidFill>
                <a:schemeClr val="tx2">
                  <a:lumMod val="75000"/>
                </a:schemeClr>
              </a:solidFill>
            </a:endParaRPr>
          </a:p>
        </p:txBody>
      </p:sp>
      <p:sp>
        <p:nvSpPr>
          <p:cNvPr id="46" name="Text Box 51"/>
          <p:cNvSpPr txBox="1">
            <a:spLocks noChangeArrowheads="1"/>
          </p:cNvSpPr>
          <p:nvPr/>
        </p:nvSpPr>
        <p:spPr bwMode="auto">
          <a:xfrm>
            <a:off x="4658919" y="4737318"/>
            <a:ext cx="4065857" cy="1815882"/>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dirty="0">
                <a:solidFill>
                  <a:schemeClr val="tx2">
                    <a:lumMod val="75000"/>
                  </a:schemeClr>
                </a:solidFill>
              </a:rPr>
              <a:t>T</a:t>
            </a:r>
            <a:r>
              <a:rPr lang="en-US" sz="1600" kern="1200" dirty="0" smtClean="0">
                <a:solidFill>
                  <a:schemeClr val="tx2">
                    <a:lumMod val="75000"/>
                  </a:schemeClr>
                </a:solidFill>
                <a:latin typeface="Times" pitchFamily="18" charset="0"/>
                <a:ea typeface="+mn-ea"/>
                <a:cs typeface="+mn-cs"/>
              </a:rPr>
              <a:t>hen, </a:t>
            </a:r>
          </a:p>
          <a:p>
            <a:pPr algn="l" rtl="0" eaLnBrk="0" fontAlgn="base" hangingPunct="0">
              <a:spcBef>
                <a:spcPct val="0"/>
              </a:spcBef>
              <a:spcAft>
                <a:spcPct val="0"/>
              </a:spcAft>
            </a:pPr>
            <a:r>
              <a:rPr lang="en-US" sz="1600" kern="1200" dirty="0" smtClean="0">
                <a:solidFill>
                  <a:schemeClr val="tx2">
                    <a:lumMod val="75000"/>
                  </a:schemeClr>
                </a:solidFill>
                <a:latin typeface="Times" pitchFamily="18" charset="0"/>
                <a:ea typeface="+mn-ea"/>
                <a:cs typeface="+mn-cs"/>
              </a:rPr>
              <a:t>Clearance </a:t>
            </a:r>
            <a:r>
              <a:rPr lang="en-US" sz="1600" kern="1200" dirty="0">
                <a:solidFill>
                  <a:schemeClr val="tx2">
                    <a:lumMod val="75000"/>
                  </a:schemeClr>
                </a:solidFill>
                <a:latin typeface="Times" pitchFamily="18" charset="0"/>
                <a:ea typeface="+mn-ea"/>
                <a:cs typeface="+mn-cs"/>
              </a:rPr>
              <a:t>= </a:t>
            </a:r>
            <a:r>
              <a:rPr lang="en-US" sz="1600" kern="1200" dirty="0" smtClean="0">
                <a:solidFill>
                  <a:schemeClr val="tx2">
                    <a:lumMod val="75000"/>
                  </a:schemeClr>
                </a:solidFill>
                <a:latin typeface="Times" pitchFamily="18" charset="0"/>
                <a:ea typeface="+mn-ea"/>
                <a:cs typeface="+mn-cs"/>
              </a:rPr>
              <a:t>10.125  </a:t>
            </a:r>
            <a:r>
              <a:rPr lang="en-US" sz="1600" kern="1200" dirty="0">
                <a:solidFill>
                  <a:schemeClr val="tx2">
                    <a:lumMod val="75000"/>
                  </a:schemeClr>
                </a:solidFill>
                <a:latin typeface="Times" pitchFamily="18" charset="0"/>
                <a:ea typeface="+mn-ea"/>
                <a:cs typeface="+mn-cs"/>
              </a:rPr>
              <a:t>– </a:t>
            </a:r>
            <a:r>
              <a:rPr lang="en-US" sz="1600" kern="1200" dirty="0" smtClean="0">
                <a:solidFill>
                  <a:schemeClr val="tx2">
                    <a:lumMod val="75000"/>
                  </a:schemeClr>
                </a:solidFill>
                <a:latin typeface="Times" pitchFamily="18" charset="0"/>
                <a:ea typeface="+mn-ea"/>
                <a:cs typeface="+mn-cs"/>
              </a:rPr>
              <a:t> 9.875  =  0.25</a:t>
            </a:r>
          </a:p>
          <a:p>
            <a:r>
              <a:rPr lang="en-US" dirty="0">
                <a:solidFill>
                  <a:schemeClr val="tx2">
                    <a:lumMod val="75000"/>
                  </a:schemeClr>
                </a:solidFill>
              </a:rPr>
              <a:t>Allowance = </a:t>
            </a:r>
            <a:r>
              <a:rPr lang="en-US" dirty="0" smtClean="0">
                <a:solidFill>
                  <a:schemeClr val="tx2">
                    <a:lumMod val="75000"/>
                  </a:schemeClr>
                </a:solidFill>
              </a:rPr>
              <a:t>9.875  </a:t>
            </a:r>
            <a:r>
              <a:rPr lang="en-US" dirty="0">
                <a:solidFill>
                  <a:schemeClr val="tx2">
                    <a:lumMod val="75000"/>
                  </a:schemeClr>
                </a:solidFill>
              </a:rPr>
              <a:t>–  </a:t>
            </a:r>
            <a:r>
              <a:rPr lang="en-US" dirty="0" smtClean="0">
                <a:solidFill>
                  <a:schemeClr val="tx2">
                    <a:lumMod val="75000"/>
                  </a:schemeClr>
                </a:solidFill>
              </a:rPr>
              <a:t>10.125  </a:t>
            </a:r>
            <a:r>
              <a:rPr lang="en-US" dirty="0">
                <a:solidFill>
                  <a:schemeClr val="tx2">
                    <a:lumMod val="75000"/>
                  </a:schemeClr>
                </a:solidFill>
              </a:rPr>
              <a:t>=  </a:t>
            </a:r>
            <a:r>
              <a:rPr lang="en-US" dirty="0" smtClean="0">
                <a:solidFill>
                  <a:schemeClr val="tx2">
                    <a:lumMod val="75000"/>
                  </a:schemeClr>
                </a:solidFill>
              </a:rPr>
              <a:t>- 0.25 *</a:t>
            </a:r>
          </a:p>
          <a:p>
            <a:endParaRPr lang="en-US" dirty="0">
              <a:solidFill>
                <a:schemeClr val="tx2">
                  <a:lumMod val="75000"/>
                </a:schemeClr>
              </a:solidFill>
            </a:endParaRPr>
          </a:p>
          <a:p>
            <a:r>
              <a:rPr lang="en-US" dirty="0" smtClean="0">
                <a:solidFill>
                  <a:schemeClr val="tx2">
                    <a:lumMod val="75000"/>
                  </a:schemeClr>
                </a:solidFill>
              </a:rPr>
              <a:t>* A negative in the result means interference</a:t>
            </a:r>
            <a:endParaRPr lang="en-US" dirty="0">
              <a:solidFill>
                <a:schemeClr val="tx2">
                  <a:lumMod val="75000"/>
                </a:schemeClr>
              </a:solidFill>
            </a:endParaRPr>
          </a:p>
          <a:p>
            <a:pPr algn="l" rtl="0" eaLnBrk="0" fontAlgn="base" hangingPunct="0">
              <a:spcBef>
                <a:spcPct val="0"/>
              </a:spcBef>
              <a:spcAft>
                <a:spcPct val="0"/>
              </a:spcAft>
            </a:pPr>
            <a:endParaRPr lang="en-US" sz="1600" kern="1200" dirty="0" smtClean="0">
              <a:solidFill>
                <a:schemeClr val="tx2">
                  <a:lumMod val="75000"/>
                </a:schemeClr>
              </a:solidFill>
              <a:latin typeface="Times" pitchFamily="18" charset="0"/>
              <a:ea typeface="+mn-ea"/>
              <a:cs typeface="+mn-cs"/>
            </a:endParaRPr>
          </a:p>
          <a:p>
            <a:pPr algn="l" rtl="0" eaLnBrk="0" fontAlgn="base" hangingPunct="0">
              <a:spcBef>
                <a:spcPct val="0"/>
              </a:spcBef>
              <a:spcAft>
                <a:spcPct val="0"/>
              </a:spcAft>
            </a:pPr>
            <a:endParaRPr lang="en-US" sz="1600" kern="1200" dirty="0">
              <a:solidFill>
                <a:schemeClr val="tx2">
                  <a:lumMod val="75000"/>
                </a:schemeClr>
              </a:solidFill>
              <a:latin typeface="Times" pitchFamily="18" charset="0"/>
              <a:ea typeface="+mn-ea"/>
              <a:cs typeface="+mn-cs"/>
            </a:endParaRPr>
          </a:p>
        </p:txBody>
      </p:sp>
      <p:sp>
        <p:nvSpPr>
          <p:cNvPr id="6" name="TextBox 5"/>
          <p:cNvSpPr txBox="1"/>
          <p:nvPr/>
        </p:nvSpPr>
        <p:spPr>
          <a:xfrm>
            <a:off x="6866315" y="4393952"/>
            <a:ext cx="2049085" cy="451406"/>
          </a:xfrm>
          <a:prstGeom prst="rect">
            <a:avLst/>
          </a:prstGeom>
          <a:noFill/>
          <a:ln w="12700">
            <a:noFill/>
            <a:miter lim="800000"/>
            <a:headEnd/>
            <a:tailEnd/>
          </a:ln>
          <a:effectLst/>
        </p:spPr>
        <p:txBody>
          <a:bodyPr wrap="square">
            <a:spAutoFit/>
          </a:bodyPr>
          <a:lstStyle>
            <a:defPPr>
              <a:defRPr lang="en-US"/>
            </a:defPPr>
            <a:lvl1pPr>
              <a:lnSpc>
                <a:spcPts val="1400"/>
              </a:lnSpc>
              <a:defRPr>
                <a:solidFill>
                  <a:srgbClr val="790015"/>
                </a:solidFill>
              </a:defRPr>
            </a:lvl1pPr>
          </a:lstStyle>
          <a:p>
            <a:pPr algn="ctr"/>
            <a:r>
              <a:rPr lang="en-US" sz="1400" dirty="0"/>
              <a:t>(i.e. overall tolerance    </a:t>
            </a:r>
            <a:r>
              <a:rPr lang="en-US" sz="1400" dirty="0" smtClean="0"/>
              <a:t>                    of </a:t>
            </a:r>
            <a:r>
              <a:rPr lang="en-US" sz="1400" dirty="0"/>
              <a:t>0.25 mm)</a:t>
            </a:r>
          </a:p>
        </p:txBody>
      </p:sp>
    </p:spTree>
    <p:extLst>
      <p:ext uri="{BB962C8B-B14F-4D97-AF65-F5344CB8AC3E}">
        <p14:creationId xmlns:p14="http://schemas.microsoft.com/office/powerpoint/2010/main" val="34459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Line 2"/>
          <p:cNvSpPr>
            <a:spLocks noChangeShapeType="1"/>
          </p:cNvSpPr>
          <p:nvPr/>
        </p:nvSpPr>
        <p:spPr bwMode="auto">
          <a:xfrm flipH="1">
            <a:off x="1958975" y="6348413"/>
            <a:ext cx="1309688" cy="0"/>
          </a:xfrm>
          <a:prstGeom prst="line">
            <a:avLst/>
          </a:prstGeom>
          <a:noFill/>
          <a:ln w="3175">
            <a:solidFill>
              <a:schemeClr val="tx1"/>
            </a:solidFill>
            <a:round/>
            <a:headEnd/>
            <a:tailEnd/>
          </a:ln>
          <a:effectLst/>
        </p:spPr>
        <p:txBody>
          <a:bodyPr wrap="none" anchor="ctr"/>
          <a:lstStyle/>
          <a:p>
            <a:endParaRPr lang="en-US"/>
          </a:p>
        </p:txBody>
      </p:sp>
      <p:sp>
        <p:nvSpPr>
          <p:cNvPr id="190467" name="Line 3"/>
          <p:cNvSpPr>
            <a:spLocks noChangeShapeType="1"/>
          </p:cNvSpPr>
          <p:nvPr/>
        </p:nvSpPr>
        <p:spPr bwMode="auto">
          <a:xfrm flipV="1">
            <a:off x="727075" y="3824288"/>
            <a:ext cx="0" cy="1101725"/>
          </a:xfrm>
          <a:prstGeom prst="line">
            <a:avLst/>
          </a:prstGeom>
          <a:noFill/>
          <a:ln w="3175">
            <a:solidFill>
              <a:schemeClr val="tx1"/>
            </a:solidFill>
            <a:round/>
            <a:headEnd/>
            <a:tailEnd/>
          </a:ln>
          <a:effectLst/>
        </p:spPr>
        <p:txBody>
          <a:bodyPr wrap="none" anchor="ctr"/>
          <a:lstStyle/>
          <a:p>
            <a:endParaRPr lang="en-US"/>
          </a:p>
        </p:txBody>
      </p:sp>
      <p:sp>
        <p:nvSpPr>
          <p:cNvPr id="190468" name="Line 4"/>
          <p:cNvSpPr>
            <a:spLocks noChangeShapeType="1"/>
          </p:cNvSpPr>
          <p:nvPr/>
        </p:nvSpPr>
        <p:spPr bwMode="auto">
          <a:xfrm flipV="1">
            <a:off x="1870075" y="3852863"/>
            <a:ext cx="0" cy="1054100"/>
          </a:xfrm>
          <a:prstGeom prst="line">
            <a:avLst/>
          </a:prstGeom>
          <a:noFill/>
          <a:ln w="3175">
            <a:solidFill>
              <a:schemeClr val="tx1"/>
            </a:solidFill>
            <a:round/>
            <a:headEnd/>
            <a:tailEnd/>
          </a:ln>
          <a:effectLst/>
        </p:spPr>
        <p:txBody>
          <a:bodyPr wrap="none" anchor="ctr"/>
          <a:lstStyle/>
          <a:p>
            <a:endParaRPr lang="en-US"/>
          </a:p>
        </p:txBody>
      </p:sp>
      <p:sp>
        <p:nvSpPr>
          <p:cNvPr id="190469" name="Line 5"/>
          <p:cNvSpPr>
            <a:spLocks noChangeShapeType="1"/>
          </p:cNvSpPr>
          <p:nvPr/>
        </p:nvSpPr>
        <p:spPr bwMode="auto">
          <a:xfrm>
            <a:off x="1966913" y="4976813"/>
            <a:ext cx="1201737" cy="0"/>
          </a:xfrm>
          <a:prstGeom prst="line">
            <a:avLst/>
          </a:prstGeom>
          <a:noFill/>
          <a:ln w="3175">
            <a:solidFill>
              <a:schemeClr val="tx1"/>
            </a:solidFill>
            <a:round/>
            <a:headEnd/>
            <a:tailEnd/>
          </a:ln>
          <a:effectLst/>
        </p:spPr>
        <p:txBody>
          <a:bodyPr wrap="none" anchor="ctr"/>
          <a:lstStyle/>
          <a:p>
            <a:endParaRPr lang="en-US"/>
          </a:p>
        </p:txBody>
      </p:sp>
      <p:sp>
        <p:nvSpPr>
          <p:cNvPr id="190470" name="Freeform 6"/>
          <p:cNvSpPr>
            <a:spLocks/>
          </p:cNvSpPr>
          <p:nvPr/>
        </p:nvSpPr>
        <p:spPr bwMode="auto">
          <a:xfrm>
            <a:off x="4567238" y="4981575"/>
            <a:ext cx="1144587" cy="1373188"/>
          </a:xfrm>
          <a:custGeom>
            <a:avLst/>
            <a:gdLst/>
            <a:ahLst/>
            <a:cxnLst>
              <a:cxn ang="0">
                <a:pos x="0" y="864"/>
              </a:cxn>
              <a:cxn ang="0">
                <a:pos x="0" y="624"/>
              </a:cxn>
              <a:cxn ang="0">
                <a:pos x="480" y="624"/>
              </a:cxn>
              <a:cxn ang="0">
                <a:pos x="480" y="0"/>
              </a:cxn>
              <a:cxn ang="0">
                <a:pos x="720" y="0"/>
              </a:cxn>
              <a:cxn ang="0">
                <a:pos x="720" y="864"/>
              </a:cxn>
              <a:cxn ang="0">
                <a:pos x="0" y="864"/>
              </a:cxn>
            </a:cxnLst>
            <a:rect l="0" t="0" r="r" b="b"/>
            <a:pathLst>
              <a:path w="721" h="865">
                <a:moveTo>
                  <a:pt x="0" y="864"/>
                </a:moveTo>
                <a:lnTo>
                  <a:pt x="0" y="624"/>
                </a:lnTo>
                <a:lnTo>
                  <a:pt x="480" y="624"/>
                </a:lnTo>
                <a:lnTo>
                  <a:pt x="480" y="0"/>
                </a:lnTo>
                <a:lnTo>
                  <a:pt x="720" y="0"/>
                </a:lnTo>
                <a:lnTo>
                  <a:pt x="720" y="864"/>
                </a:lnTo>
                <a:lnTo>
                  <a:pt x="0" y="864"/>
                </a:lnTo>
              </a:path>
            </a:pathLst>
          </a:custGeom>
          <a:noFill/>
          <a:ln w="19050" cap="rnd" cmpd="sng">
            <a:solidFill>
              <a:schemeClr val="tx1"/>
            </a:solidFill>
            <a:prstDash val="solid"/>
            <a:round/>
            <a:headEnd type="none" w="med" len="med"/>
            <a:tailEnd type="none" w="med" len="med"/>
          </a:ln>
          <a:effectLst/>
        </p:spPr>
        <p:txBody>
          <a:bodyPr/>
          <a:lstStyle/>
          <a:p>
            <a:endParaRPr lang="en-US"/>
          </a:p>
        </p:txBody>
      </p:sp>
      <p:sp>
        <p:nvSpPr>
          <p:cNvPr id="190471" name="Rectangle 7"/>
          <p:cNvSpPr>
            <a:spLocks noChangeArrowheads="1"/>
          </p:cNvSpPr>
          <p:nvPr/>
        </p:nvSpPr>
        <p:spPr bwMode="auto">
          <a:xfrm>
            <a:off x="733425" y="4983163"/>
            <a:ext cx="1130300" cy="1358900"/>
          </a:xfrm>
          <a:prstGeom prst="rect">
            <a:avLst/>
          </a:prstGeom>
          <a:noFill/>
          <a:ln w="19050">
            <a:solidFill>
              <a:schemeClr val="tx1"/>
            </a:solidFill>
            <a:miter lim="800000"/>
            <a:headEnd/>
            <a:tailEnd/>
          </a:ln>
          <a:effectLst/>
        </p:spPr>
        <p:txBody>
          <a:bodyPr wrap="none" anchor="ctr"/>
          <a:lstStyle/>
          <a:p>
            <a:endParaRPr lang="en-US"/>
          </a:p>
        </p:txBody>
      </p:sp>
      <p:sp>
        <p:nvSpPr>
          <p:cNvPr id="190472" name="Rectangle 8"/>
          <p:cNvSpPr>
            <a:spLocks noChangeArrowheads="1"/>
          </p:cNvSpPr>
          <p:nvPr/>
        </p:nvSpPr>
        <p:spPr bwMode="auto">
          <a:xfrm>
            <a:off x="733425" y="2030413"/>
            <a:ext cx="1130300" cy="1130300"/>
          </a:xfrm>
          <a:prstGeom prst="rect">
            <a:avLst/>
          </a:prstGeom>
          <a:noFill/>
          <a:ln w="19050">
            <a:solidFill>
              <a:schemeClr val="tx1"/>
            </a:solidFill>
            <a:miter lim="800000"/>
            <a:headEnd/>
            <a:tailEnd/>
          </a:ln>
          <a:effectLst/>
        </p:spPr>
        <p:txBody>
          <a:bodyPr wrap="none" anchor="ctr"/>
          <a:lstStyle/>
          <a:p>
            <a:endParaRPr lang="en-US"/>
          </a:p>
        </p:txBody>
      </p:sp>
      <p:sp>
        <p:nvSpPr>
          <p:cNvPr id="190473" name="Line 9"/>
          <p:cNvSpPr>
            <a:spLocks noChangeShapeType="1"/>
          </p:cNvSpPr>
          <p:nvPr/>
        </p:nvSpPr>
        <p:spPr bwMode="auto">
          <a:xfrm flipH="1">
            <a:off x="731838" y="2330450"/>
            <a:ext cx="1135062" cy="0"/>
          </a:xfrm>
          <a:prstGeom prst="line">
            <a:avLst/>
          </a:prstGeom>
          <a:noFill/>
          <a:ln w="19050">
            <a:solidFill>
              <a:schemeClr val="tx1"/>
            </a:solidFill>
            <a:round/>
            <a:headEnd/>
            <a:tailEnd/>
          </a:ln>
          <a:effectLst/>
        </p:spPr>
        <p:txBody>
          <a:bodyPr wrap="none" anchor="ctr"/>
          <a:lstStyle/>
          <a:p>
            <a:endParaRPr lang="en-US"/>
          </a:p>
        </p:txBody>
      </p:sp>
      <p:sp>
        <p:nvSpPr>
          <p:cNvPr id="190474" name="Line 10"/>
          <p:cNvSpPr>
            <a:spLocks noChangeShapeType="1"/>
          </p:cNvSpPr>
          <p:nvPr/>
        </p:nvSpPr>
        <p:spPr bwMode="auto">
          <a:xfrm flipH="1">
            <a:off x="735013" y="5967413"/>
            <a:ext cx="1128712" cy="0"/>
          </a:xfrm>
          <a:prstGeom prst="line">
            <a:avLst/>
          </a:prstGeom>
          <a:noFill/>
          <a:ln w="19050">
            <a:solidFill>
              <a:schemeClr val="tx1"/>
            </a:solidFill>
            <a:round/>
            <a:headEnd/>
            <a:tailEnd/>
          </a:ln>
          <a:effectLst/>
        </p:spPr>
        <p:txBody>
          <a:bodyPr wrap="none" anchor="ctr"/>
          <a:lstStyle/>
          <a:p>
            <a:endParaRPr lang="en-US"/>
          </a:p>
        </p:txBody>
      </p:sp>
      <p:sp>
        <p:nvSpPr>
          <p:cNvPr id="190475" name="Oval 11"/>
          <p:cNvSpPr>
            <a:spLocks noChangeArrowheads="1"/>
          </p:cNvSpPr>
          <p:nvPr/>
        </p:nvSpPr>
        <p:spPr bwMode="auto">
          <a:xfrm>
            <a:off x="1123950" y="2554288"/>
            <a:ext cx="352425" cy="352425"/>
          </a:xfrm>
          <a:prstGeom prst="ellipse">
            <a:avLst/>
          </a:prstGeom>
          <a:noFill/>
          <a:ln w="19050">
            <a:solidFill>
              <a:schemeClr val="tx1"/>
            </a:solidFill>
            <a:round/>
            <a:headEnd/>
            <a:tailEnd/>
          </a:ln>
          <a:effectLst/>
        </p:spPr>
        <p:txBody>
          <a:bodyPr wrap="none" anchor="ctr"/>
          <a:lstStyle/>
          <a:p>
            <a:endParaRPr lang="en-US"/>
          </a:p>
        </p:txBody>
      </p:sp>
      <p:sp>
        <p:nvSpPr>
          <p:cNvPr id="190476" name="Line 12"/>
          <p:cNvSpPr>
            <a:spLocks noChangeShapeType="1"/>
          </p:cNvSpPr>
          <p:nvPr/>
        </p:nvSpPr>
        <p:spPr bwMode="auto">
          <a:xfrm>
            <a:off x="1298575" y="2492375"/>
            <a:ext cx="0" cy="166688"/>
          </a:xfrm>
          <a:prstGeom prst="line">
            <a:avLst/>
          </a:prstGeom>
          <a:noFill/>
          <a:ln w="3175">
            <a:solidFill>
              <a:schemeClr val="tx1"/>
            </a:solidFill>
            <a:round/>
            <a:headEnd/>
            <a:tailEnd/>
          </a:ln>
          <a:effectLst/>
        </p:spPr>
        <p:txBody>
          <a:bodyPr wrap="none" anchor="ctr"/>
          <a:lstStyle/>
          <a:p>
            <a:endParaRPr lang="en-US"/>
          </a:p>
        </p:txBody>
      </p:sp>
      <p:sp>
        <p:nvSpPr>
          <p:cNvPr id="190477" name="Line 13"/>
          <p:cNvSpPr>
            <a:spLocks noChangeShapeType="1"/>
          </p:cNvSpPr>
          <p:nvPr/>
        </p:nvSpPr>
        <p:spPr bwMode="auto">
          <a:xfrm>
            <a:off x="1298575" y="2697163"/>
            <a:ext cx="0" cy="65087"/>
          </a:xfrm>
          <a:prstGeom prst="line">
            <a:avLst/>
          </a:prstGeom>
          <a:noFill/>
          <a:ln w="3175">
            <a:solidFill>
              <a:schemeClr val="tx1"/>
            </a:solidFill>
            <a:round/>
            <a:headEnd/>
            <a:tailEnd/>
          </a:ln>
          <a:effectLst/>
        </p:spPr>
        <p:txBody>
          <a:bodyPr wrap="none" anchor="ctr"/>
          <a:lstStyle/>
          <a:p>
            <a:endParaRPr lang="en-US"/>
          </a:p>
        </p:txBody>
      </p:sp>
      <p:sp>
        <p:nvSpPr>
          <p:cNvPr id="190478" name="Line 14"/>
          <p:cNvSpPr>
            <a:spLocks noChangeShapeType="1"/>
          </p:cNvSpPr>
          <p:nvPr/>
        </p:nvSpPr>
        <p:spPr bwMode="auto">
          <a:xfrm>
            <a:off x="1298575" y="2794000"/>
            <a:ext cx="0" cy="803275"/>
          </a:xfrm>
          <a:prstGeom prst="line">
            <a:avLst/>
          </a:prstGeom>
          <a:noFill/>
          <a:ln w="3175">
            <a:solidFill>
              <a:schemeClr val="tx1"/>
            </a:solidFill>
            <a:round/>
            <a:headEnd/>
            <a:tailEnd/>
          </a:ln>
          <a:effectLst/>
        </p:spPr>
        <p:txBody>
          <a:bodyPr wrap="none" anchor="ctr"/>
          <a:lstStyle/>
          <a:p>
            <a:endParaRPr lang="en-US"/>
          </a:p>
        </p:txBody>
      </p:sp>
      <p:sp>
        <p:nvSpPr>
          <p:cNvPr id="190479" name="Line 15"/>
          <p:cNvSpPr>
            <a:spLocks noChangeShapeType="1"/>
          </p:cNvSpPr>
          <p:nvPr/>
        </p:nvSpPr>
        <p:spPr bwMode="auto">
          <a:xfrm>
            <a:off x="1055688" y="2730500"/>
            <a:ext cx="173037" cy="0"/>
          </a:xfrm>
          <a:prstGeom prst="line">
            <a:avLst/>
          </a:prstGeom>
          <a:noFill/>
          <a:ln w="3175">
            <a:solidFill>
              <a:schemeClr val="tx1"/>
            </a:solidFill>
            <a:round/>
            <a:headEnd/>
            <a:tailEnd/>
          </a:ln>
          <a:effectLst/>
        </p:spPr>
        <p:txBody>
          <a:bodyPr wrap="none" anchor="ctr"/>
          <a:lstStyle/>
          <a:p>
            <a:endParaRPr lang="en-US"/>
          </a:p>
        </p:txBody>
      </p:sp>
      <p:sp>
        <p:nvSpPr>
          <p:cNvPr id="190480" name="Line 16"/>
          <p:cNvSpPr>
            <a:spLocks noChangeShapeType="1"/>
          </p:cNvSpPr>
          <p:nvPr/>
        </p:nvSpPr>
        <p:spPr bwMode="auto">
          <a:xfrm>
            <a:off x="1257300" y="2730500"/>
            <a:ext cx="80963" cy="0"/>
          </a:xfrm>
          <a:prstGeom prst="line">
            <a:avLst/>
          </a:prstGeom>
          <a:noFill/>
          <a:ln w="3175">
            <a:solidFill>
              <a:schemeClr val="tx1"/>
            </a:solidFill>
            <a:round/>
            <a:headEnd/>
            <a:tailEnd/>
          </a:ln>
          <a:effectLst/>
        </p:spPr>
        <p:txBody>
          <a:bodyPr wrap="none" anchor="ctr"/>
          <a:lstStyle/>
          <a:p>
            <a:endParaRPr lang="en-US"/>
          </a:p>
        </p:txBody>
      </p:sp>
      <p:sp>
        <p:nvSpPr>
          <p:cNvPr id="190481" name="Line 17"/>
          <p:cNvSpPr>
            <a:spLocks noChangeShapeType="1"/>
          </p:cNvSpPr>
          <p:nvPr/>
        </p:nvSpPr>
        <p:spPr bwMode="auto">
          <a:xfrm>
            <a:off x="1365250" y="2730500"/>
            <a:ext cx="996950" cy="12700"/>
          </a:xfrm>
          <a:prstGeom prst="line">
            <a:avLst/>
          </a:prstGeom>
          <a:noFill/>
          <a:ln w="3175">
            <a:solidFill>
              <a:schemeClr val="tx1"/>
            </a:solidFill>
            <a:round/>
            <a:headEnd/>
            <a:tailEnd/>
          </a:ln>
          <a:effectLst/>
        </p:spPr>
        <p:txBody>
          <a:bodyPr wrap="none" anchor="ctr"/>
          <a:lstStyle/>
          <a:p>
            <a:endParaRPr lang="en-US"/>
          </a:p>
        </p:txBody>
      </p:sp>
      <p:sp>
        <p:nvSpPr>
          <p:cNvPr id="190482" name="Line 18"/>
          <p:cNvSpPr>
            <a:spLocks noChangeShapeType="1"/>
          </p:cNvSpPr>
          <p:nvPr/>
        </p:nvSpPr>
        <p:spPr bwMode="auto">
          <a:xfrm>
            <a:off x="990600" y="2030413"/>
            <a:ext cx="0" cy="292100"/>
          </a:xfrm>
          <a:prstGeom prst="line">
            <a:avLst/>
          </a:prstGeom>
          <a:noFill/>
          <a:ln w="19050">
            <a:solidFill>
              <a:schemeClr val="tx1"/>
            </a:solidFill>
            <a:round/>
            <a:headEnd/>
            <a:tailEnd/>
          </a:ln>
          <a:effectLst/>
        </p:spPr>
        <p:txBody>
          <a:bodyPr wrap="none" anchor="ctr"/>
          <a:lstStyle/>
          <a:p>
            <a:endParaRPr lang="en-US"/>
          </a:p>
        </p:txBody>
      </p:sp>
      <p:sp>
        <p:nvSpPr>
          <p:cNvPr id="190483" name="Line 19"/>
          <p:cNvSpPr>
            <a:spLocks noChangeShapeType="1"/>
          </p:cNvSpPr>
          <p:nvPr/>
        </p:nvSpPr>
        <p:spPr bwMode="auto">
          <a:xfrm>
            <a:off x="1589088" y="2033588"/>
            <a:ext cx="0" cy="296862"/>
          </a:xfrm>
          <a:prstGeom prst="line">
            <a:avLst/>
          </a:prstGeom>
          <a:noFill/>
          <a:ln w="19050">
            <a:solidFill>
              <a:schemeClr val="tx1"/>
            </a:solidFill>
            <a:round/>
            <a:headEnd/>
            <a:tailEnd/>
          </a:ln>
          <a:effectLst/>
        </p:spPr>
        <p:txBody>
          <a:bodyPr wrap="none" anchor="ctr"/>
          <a:lstStyle/>
          <a:p>
            <a:endParaRPr lang="en-US"/>
          </a:p>
        </p:txBody>
      </p:sp>
      <p:sp useBgFill="1">
        <p:nvSpPr>
          <p:cNvPr id="190484" name="Freeform 20"/>
          <p:cNvSpPr>
            <a:spLocks/>
          </p:cNvSpPr>
          <p:nvPr/>
        </p:nvSpPr>
        <p:spPr bwMode="auto">
          <a:xfrm>
            <a:off x="1009650" y="4959350"/>
            <a:ext cx="593725" cy="76200"/>
          </a:xfrm>
          <a:custGeom>
            <a:avLst/>
            <a:gdLst/>
            <a:ahLst/>
            <a:cxnLst>
              <a:cxn ang="0">
                <a:pos x="0" y="0"/>
              </a:cxn>
              <a:cxn ang="0">
                <a:pos x="0" y="48"/>
              </a:cxn>
              <a:cxn ang="0">
                <a:pos x="369" y="48"/>
              </a:cxn>
              <a:cxn ang="0">
                <a:pos x="374" y="0"/>
              </a:cxn>
              <a:cxn ang="0">
                <a:pos x="0" y="0"/>
              </a:cxn>
            </a:cxnLst>
            <a:rect l="0" t="0" r="r" b="b"/>
            <a:pathLst>
              <a:path w="374" h="48">
                <a:moveTo>
                  <a:pt x="0" y="0"/>
                </a:moveTo>
                <a:lnTo>
                  <a:pt x="0" y="48"/>
                </a:lnTo>
                <a:lnTo>
                  <a:pt x="369" y="48"/>
                </a:lnTo>
                <a:lnTo>
                  <a:pt x="374" y="0"/>
                </a:lnTo>
                <a:lnTo>
                  <a:pt x="0" y="0"/>
                </a:lnTo>
                <a:close/>
              </a:path>
            </a:pathLst>
          </a:custGeom>
          <a:ln w="9525" cap="flat" cmpd="sng">
            <a:noFill/>
            <a:prstDash val="solid"/>
            <a:round/>
            <a:headEnd/>
            <a:tailEnd/>
          </a:ln>
          <a:effectLst/>
        </p:spPr>
        <p:txBody>
          <a:bodyPr wrap="none" anchor="ctr"/>
          <a:lstStyle/>
          <a:p>
            <a:endParaRPr lang="en-US"/>
          </a:p>
        </p:txBody>
      </p:sp>
      <p:sp>
        <p:nvSpPr>
          <p:cNvPr id="190485" name="Line 21"/>
          <p:cNvSpPr>
            <a:spLocks noChangeShapeType="1"/>
          </p:cNvSpPr>
          <p:nvPr/>
        </p:nvSpPr>
        <p:spPr bwMode="auto">
          <a:xfrm>
            <a:off x="1008063" y="4983163"/>
            <a:ext cx="0" cy="320675"/>
          </a:xfrm>
          <a:prstGeom prst="line">
            <a:avLst/>
          </a:prstGeom>
          <a:noFill/>
          <a:ln w="19050">
            <a:solidFill>
              <a:schemeClr val="tx1"/>
            </a:solidFill>
            <a:round/>
            <a:headEnd/>
            <a:tailEnd/>
          </a:ln>
          <a:effectLst/>
        </p:spPr>
        <p:txBody>
          <a:bodyPr wrap="none" anchor="ctr"/>
          <a:lstStyle/>
          <a:p>
            <a:endParaRPr lang="en-US"/>
          </a:p>
        </p:txBody>
      </p:sp>
      <p:sp>
        <p:nvSpPr>
          <p:cNvPr id="190486" name="Line 22"/>
          <p:cNvSpPr>
            <a:spLocks noChangeShapeType="1"/>
          </p:cNvSpPr>
          <p:nvPr/>
        </p:nvSpPr>
        <p:spPr bwMode="auto">
          <a:xfrm>
            <a:off x="1008063" y="5305425"/>
            <a:ext cx="585787" cy="0"/>
          </a:xfrm>
          <a:prstGeom prst="line">
            <a:avLst/>
          </a:prstGeom>
          <a:noFill/>
          <a:ln w="19050">
            <a:solidFill>
              <a:schemeClr val="tx1"/>
            </a:solidFill>
            <a:round/>
            <a:headEnd/>
            <a:tailEnd/>
          </a:ln>
          <a:effectLst/>
        </p:spPr>
        <p:txBody>
          <a:bodyPr wrap="none" anchor="ctr"/>
          <a:lstStyle/>
          <a:p>
            <a:endParaRPr lang="en-US"/>
          </a:p>
        </p:txBody>
      </p:sp>
      <p:sp>
        <p:nvSpPr>
          <p:cNvPr id="190487" name="Line 23"/>
          <p:cNvSpPr>
            <a:spLocks noChangeShapeType="1"/>
          </p:cNvSpPr>
          <p:nvPr/>
        </p:nvSpPr>
        <p:spPr bwMode="auto">
          <a:xfrm flipV="1">
            <a:off x="1593850" y="4983163"/>
            <a:ext cx="0" cy="317500"/>
          </a:xfrm>
          <a:prstGeom prst="line">
            <a:avLst/>
          </a:prstGeom>
          <a:noFill/>
          <a:ln w="19050">
            <a:solidFill>
              <a:schemeClr val="tx1"/>
            </a:solidFill>
            <a:round/>
            <a:headEnd/>
            <a:tailEnd/>
          </a:ln>
          <a:effectLst/>
        </p:spPr>
        <p:txBody>
          <a:bodyPr wrap="none" anchor="ctr"/>
          <a:lstStyle/>
          <a:p>
            <a:endParaRPr lang="en-US"/>
          </a:p>
        </p:txBody>
      </p:sp>
      <p:grpSp>
        <p:nvGrpSpPr>
          <p:cNvPr id="190488" name="Group 24"/>
          <p:cNvGrpSpPr>
            <a:grpSpLocks/>
          </p:cNvGrpSpPr>
          <p:nvPr/>
        </p:nvGrpSpPr>
        <p:grpSpPr bwMode="auto">
          <a:xfrm>
            <a:off x="1304925" y="5829300"/>
            <a:ext cx="0" cy="623888"/>
            <a:chOff x="1770" y="3188"/>
            <a:chExt cx="0" cy="393"/>
          </a:xfrm>
        </p:grpSpPr>
        <p:sp>
          <p:nvSpPr>
            <p:cNvPr id="190489" name="Line 25"/>
            <p:cNvSpPr>
              <a:spLocks noChangeShapeType="1"/>
            </p:cNvSpPr>
            <p:nvPr/>
          </p:nvSpPr>
          <p:spPr bwMode="auto">
            <a:xfrm>
              <a:off x="1770" y="3188"/>
              <a:ext cx="0" cy="154"/>
            </a:xfrm>
            <a:prstGeom prst="line">
              <a:avLst/>
            </a:prstGeom>
            <a:noFill/>
            <a:ln w="3175">
              <a:solidFill>
                <a:schemeClr val="tx1"/>
              </a:solidFill>
              <a:round/>
              <a:headEnd/>
              <a:tailEnd/>
            </a:ln>
            <a:effectLst/>
          </p:spPr>
          <p:txBody>
            <a:bodyPr wrap="none" anchor="ctr"/>
            <a:lstStyle/>
            <a:p>
              <a:endParaRPr lang="en-US"/>
            </a:p>
          </p:txBody>
        </p:sp>
        <p:sp>
          <p:nvSpPr>
            <p:cNvPr id="190490" name="Line 26"/>
            <p:cNvSpPr>
              <a:spLocks noChangeShapeType="1"/>
            </p:cNvSpPr>
            <p:nvPr/>
          </p:nvSpPr>
          <p:spPr bwMode="auto">
            <a:xfrm>
              <a:off x="1770" y="3368"/>
              <a:ext cx="0" cy="48"/>
            </a:xfrm>
            <a:prstGeom prst="line">
              <a:avLst/>
            </a:prstGeom>
            <a:noFill/>
            <a:ln w="3175">
              <a:solidFill>
                <a:schemeClr val="tx1"/>
              </a:solidFill>
              <a:round/>
              <a:headEnd/>
              <a:tailEnd/>
            </a:ln>
            <a:effectLst/>
          </p:spPr>
          <p:txBody>
            <a:bodyPr wrap="none" anchor="ctr"/>
            <a:lstStyle/>
            <a:p>
              <a:endParaRPr lang="en-US"/>
            </a:p>
          </p:txBody>
        </p:sp>
        <p:sp>
          <p:nvSpPr>
            <p:cNvPr id="190491" name="Line 27"/>
            <p:cNvSpPr>
              <a:spLocks noChangeShapeType="1"/>
            </p:cNvSpPr>
            <p:nvPr/>
          </p:nvSpPr>
          <p:spPr bwMode="auto">
            <a:xfrm>
              <a:off x="1770" y="3446"/>
              <a:ext cx="0" cy="135"/>
            </a:xfrm>
            <a:prstGeom prst="line">
              <a:avLst/>
            </a:prstGeom>
            <a:noFill/>
            <a:ln w="3175">
              <a:solidFill>
                <a:schemeClr val="tx1"/>
              </a:solidFill>
              <a:round/>
              <a:headEnd/>
              <a:tailEnd/>
            </a:ln>
            <a:effectLst/>
          </p:spPr>
          <p:txBody>
            <a:bodyPr wrap="none" anchor="ctr"/>
            <a:lstStyle/>
            <a:p>
              <a:endParaRPr lang="en-US"/>
            </a:p>
          </p:txBody>
        </p:sp>
      </p:grpSp>
      <p:sp>
        <p:nvSpPr>
          <p:cNvPr id="190492" name="Line 28"/>
          <p:cNvSpPr>
            <a:spLocks noChangeShapeType="1"/>
          </p:cNvSpPr>
          <p:nvPr/>
        </p:nvSpPr>
        <p:spPr bwMode="auto">
          <a:xfrm>
            <a:off x="1104900" y="5970588"/>
            <a:ext cx="0" cy="371475"/>
          </a:xfrm>
          <a:prstGeom prst="line">
            <a:avLst/>
          </a:prstGeom>
          <a:noFill/>
          <a:ln w="6350">
            <a:solidFill>
              <a:schemeClr val="tx1"/>
            </a:solidFill>
            <a:prstDash val="lgDash"/>
            <a:round/>
            <a:headEnd/>
            <a:tailEnd/>
          </a:ln>
          <a:effectLst/>
        </p:spPr>
        <p:txBody>
          <a:bodyPr wrap="none" anchor="ctr"/>
          <a:lstStyle/>
          <a:p>
            <a:endParaRPr lang="en-US"/>
          </a:p>
        </p:txBody>
      </p:sp>
      <p:sp>
        <p:nvSpPr>
          <p:cNvPr id="190493" name="Line 29"/>
          <p:cNvSpPr>
            <a:spLocks noChangeShapeType="1"/>
          </p:cNvSpPr>
          <p:nvPr/>
        </p:nvSpPr>
        <p:spPr bwMode="auto">
          <a:xfrm>
            <a:off x="1503363" y="5967413"/>
            <a:ext cx="0" cy="373062"/>
          </a:xfrm>
          <a:prstGeom prst="line">
            <a:avLst/>
          </a:prstGeom>
          <a:noFill/>
          <a:ln w="6350">
            <a:solidFill>
              <a:schemeClr val="tx1"/>
            </a:solidFill>
            <a:prstDash val="lgDash"/>
            <a:round/>
            <a:headEnd/>
            <a:tailEnd/>
          </a:ln>
          <a:effectLst/>
        </p:spPr>
        <p:txBody>
          <a:bodyPr wrap="none" anchor="ctr"/>
          <a:lstStyle/>
          <a:p>
            <a:endParaRPr lang="en-US"/>
          </a:p>
        </p:txBody>
      </p:sp>
      <p:sp>
        <p:nvSpPr>
          <p:cNvPr id="190494" name="Line 30"/>
          <p:cNvSpPr>
            <a:spLocks noChangeShapeType="1"/>
          </p:cNvSpPr>
          <p:nvPr/>
        </p:nvSpPr>
        <p:spPr bwMode="auto">
          <a:xfrm>
            <a:off x="4965700" y="5834063"/>
            <a:ext cx="0" cy="244475"/>
          </a:xfrm>
          <a:prstGeom prst="line">
            <a:avLst/>
          </a:prstGeom>
          <a:noFill/>
          <a:ln w="3175">
            <a:solidFill>
              <a:schemeClr val="tx1"/>
            </a:solidFill>
            <a:round/>
            <a:headEnd/>
            <a:tailEnd/>
          </a:ln>
          <a:effectLst/>
        </p:spPr>
        <p:txBody>
          <a:bodyPr wrap="none" anchor="ctr"/>
          <a:lstStyle/>
          <a:p>
            <a:endParaRPr lang="en-US"/>
          </a:p>
        </p:txBody>
      </p:sp>
      <p:sp>
        <p:nvSpPr>
          <p:cNvPr id="190495" name="Line 31"/>
          <p:cNvSpPr>
            <a:spLocks noChangeShapeType="1"/>
          </p:cNvSpPr>
          <p:nvPr/>
        </p:nvSpPr>
        <p:spPr bwMode="auto">
          <a:xfrm>
            <a:off x="4965700" y="6119813"/>
            <a:ext cx="0" cy="76200"/>
          </a:xfrm>
          <a:prstGeom prst="line">
            <a:avLst/>
          </a:prstGeom>
          <a:noFill/>
          <a:ln w="3175">
            <a:solidFill>
              <a:schemeClr val="tx1"/>
            </a:solidFill>
            <a:round/>
            <a:headEnd/>
            <a:tailEnd/>
          </a:ln>
          <a:effectLst/>
        </p:spPr>
        <p:txBody>
          <a:bodyPr wrap="none" anchor="ctr"/>
          <a:lstStyle/>
          <a:p>
            <a:endParaRPr lang="en-US"/>
          </a:p>
        </p:txBody>
      </p:sp>
      <p:sp>
        <p:nvSpPr>
          <p:cNvPr id="190496" name="Line 32"/>
          <p:cNvSpPr>
            <a:spLocks noChangeShapeType="1"/>
          </p:cNvSpPr>
          <p:nvPr/>
        </p:nvSpPr>
        <p:spPr bwMode="auto">
          <a:xfrm>
            <a:off x="4965700" y="6243638"/>
            <a:ext cx="0" cy="214312"/>
          </a:xfrm>
          <a:prstGeom prst="line">
            <a:avLst/>
          </a:prstGeom>
          <a:noFill/>
          <a:ln w="3175">
            <a:solidFill>
              <a:schemeClr val="tx1"/>
            </a:solidFill>
            <a:round/>
            <a:headEnd/>
            <a:tailEnd/>
          </a:ln>
          <a:effectLst/>
        </p:spPr>
        <p:txBody>
          <a:bodyPr wrap="none" anchor="ctr"/>
          <a:lstStyle/>
          <a:p>
            <a:endParaRPr lang="en-US"/>
          </a:p>
        </p:txBody>
      </p:sp>
      <p:sp>
        <p:nvSpPr>
          <p:cNvPr id="190497" name="Line 33"/>
          <p:cNvSpPr>
            <a:spLocks noChangeShapeType="1"/>
          </p:cNvSpPr>
          <p:nvPr/>
        </p:nvSpPr>
        <p:spPr bwMode="auto">
          <a:xfrm>
            <a:off x="4765675" y="5975350"/>
            <a:ext cx="0" cy="371475"/>
          </a:xfrm>
          <a:prstGeom prst="line">
            <a:avLst/>
          </a:prstGeom>
          <a:noFill/>
          <a:ln w="6350">
            <a:solidFill>
              <a:schemeClr val="tx1"/>
            </a:solidFill>
            <a:prstDash val="lgDash"/>
            <a:round/>
            <a:headEnd/>
            <a:tailEnd/>
          </a:ln>
          <a:effectLst/>
        </p:spPr>
        <p:txBody>
          <a:bodyPr wrap="none" anchor="ctr"/>
          <a:lstStyle/>
          <a:p>
            <a:endParaRPr lang="en-US"/>
          </a:p>
        </p:txBody>
      </p:sp>
      <p:sp>
        <p:nvSpPr>
          <p:cNvPr id="190498" name="Line 34"/>
          <p:cNvSpPr>
            <a:spLocks noChangeShapeType="1"/>
          </p:cNvSpPr>
          <p:nvPr/>
        </p:nvSpPr>
        <p:spPr bwMode="auto">
          <a:xfrm>
            <a:off x="5164138" y="5972175"/>
            <a:ext cx="0" cy="373063"/>
          </a:xfrm>
          <a:prstGeom prst="line">
            <a:avLst/>
          </a:prstGeom>
          <a:noFill/>
          <a:ln w="6350">
            <a:solidFill>
              <a:schemeClr val="tx1"/>
            </a:solidFill>
            <a:prstDash val="lgDash"/>
            <a:round/>
            <a:headEnd/>
            <a:tailEnd/>
          </a:ln>
          <a:effectLst/>
        </p:spPr>
        <p:txBody>
          <a:bodyPr wrap="none" anchor="ctr"/>
          <a:lstStyle/>
          <a:p>
            <a:endParaRPr lang="en-US"/>
          </a:p>
        </p:txBody>
      </p:sp>
      <p:sp>
        <p:nvSpPr>
          <p:cNvPr id="190499" name="Line 35"/>
          <p:cNvSpPr>
            <a:spLocks noChangeShapeType="1"/>
          </p:cNvSpPr>
          <p:nvPr/>
        </p:nvSpPr>
        <p:spPr bwMode="auto">
          <a:xfrm>
            <a:off x="5332413" y="5310188"/>
            <a:ext cx="376237" cy="0"/>
          </a:xfrm>
          <a:prstGeom prst="line">
            <a:avLst/>
          </a:prstGeom>
          <a:noFill/>
          <a:ln w="6350">
            <a:solidFill>
              <a:schemeClr val="tx1"/>
            </a:solidFill>
            <a:prstDash val="lgDash"/>
            <a:round/>
            <a:headEnd/>
            <a:tailEnd/>
          </a:ln>
          <a:effectLst/>
        </p:spPr>
        <p:txBody>
          <a:bodyPr wrap="none" anchor="ctr"/>
          <a:lstStyle/>
          <a:p>
            <a:endParaRPr lang="en-US"/>
          </a:p>
        </p:txBody>
      </p:sp>
      <p:sp>
        <p:nvSpPr>
          <p:cNvPr id="190500" name="Line 36"/>
          <p:cNvSpPr>
            <a:spLocks noChangeShapeType="1"/>
          </p:cNvSpPr>
          <p:nvPr/>
        </p:nvSpPr>
        <p:spPr bwMode="auto">
          <a:xfrm flipV="1">
            <a:off x="5322888" y="4144963"/>
            <a:ext cx="0" cy="781050"/>
          </a:xfrm>
          <a:prstGeom prst="line">
            <a:avLst/>
          </a:prstGeom>
          <a:noFill/>
          <a:ln w="3175">
            <a:solidFill>
              <a:schemeClr val="tx1"/>
            </a:solidFill>
            <a:round/>
            <a:headEnd/>
            <a:tailEnd/>
          </a:ln>
          <a:effectLst/>
        </p:spPr>
        <p:txBody>
          <a:bodyPr/>
          <a:lstStyle/>
          <a:p>
            <a:endParaRPr lang="en-US"/>
          </a:p>
        </p:txBody>
      </p:sp>
      <p:sp>
        <p:nvSpPr>
          <p:cNvPr id="190501" name="Line 37"/>
          <p:cNvSpPr>
            <a:spLocks noChangeShapeType="1"/>
          </p:cNvSpPr>
          <p:nvPr/>
        </p:nvSpPr>
        <p:spPr bwMode="auto">
          <a:xfrm flipV="1">
            <a:off x="5713413" y="4121150"/>
            <a:ext cx="0" cy="792163"/>
          </a:xfrm>
          <a:prstGeom prst="line">
            <a:avLst/>
          </a:prstGeom>
          <a:noFill/>
          <a:ln w="3175">
            <a:solidFill>
              <a:schemeClr val="tx1"/>
            </a:solidFill>
            <a:round/>
            <a:headEnd/>
            <a:tailEnd/>
          </a:ln>
          <a:effectLst/>
        </p:spPr>
        <p:txBody>
          <a:bodyPr/>
          <a:lstStyle/>
          <a:p>
            <a:endParaRPr lang="en-US"/>
          </a:p>
        </p:txBody>
      </p:sp>
      <p:sp>
        <p:nvSpPr>
          <p:cNvPr id="190502" name="Line 38"/>
          <p:cNvSpPr>
            <a:spLocks noChangeShapeType="1"/>
          </p:cNvSpPr>
          <p:nvPr/>
        </p:nvSpPr>
        <p:spPr bwMode="auto">
          <a:xfrm>
            <a:off x="5713413" y="4254500"/>
            <a:ext cx="388937" cy="0"/>
          </a:xfrm>
          <a:prstGeom prst="line">
            <a:avLst/>
          </a:prstGeom>
          <a:noFill/>
          <a:ln w="3175">
            <a:solidFill>
              <a:schemeClr val="tx1"/>
            </a:solidFill>
            <a:round/>
            <a:headEnd type="triangle" w="sm" len="lg"/>
            <a:tailEnd/>
          </a:ln>
          <a:effectLst/>
        </p:spPr>
        <p:txBody>
          <a:bodyPr/>
          <a:lstStyle/>
          <a:p>
            <a:endParaRPr lang="en-US"/>
          </a:p>
        </p:txBody>
      </p:sp>
      <p:sp>
        <p:nvSpPr>
          <p:cNvPr id="190503" name="Line 39"/>
          <p:cNvSpPr>
            <a:spLocks noChangeShapeType="1"/>
          </p:cNvSpPr>
          <p:nvPr/>
        </p:nvSpPr>
        <p:spPr bwMode="auto">
          <a:xfrm flipH="1">
            <a:off x="4919663" y="4254500"/>
            <a:ext cx="390525" cy="0"/>
          </a:xfrm>
          <a:prstGeom prst="line">
            <a:avLst/>
          </a:prstGeom>
          <a:noFill/>
          <a:ln w="3175">
            <a:solidFill>
              <a:schemeClr val="tx1"/>
            </a:solidFill>
            <a:round/>
            <a:headEnd type="triangle" w="sm" len="lg"/>
            <a:tailEnd/>
          </a:ln>
          <a:effectLst/>
        </p:spPr>
        <p:txBody>
          <a:bodyPr/>
          <a:lstStyle/>
          <a:p>
            <a:endParaRPr lang="en-US"/>
          </a:p>
        </p:txBody>
      </p:sp>
      <p:sp>
        <p:nvSpPr>
          <p:cNvPr id="190504" name="Line 40"/>
          <p:cNvSpPr>
            <a:spLocks noChangeShapeType="1"/>
          </p:cNvSpPr>
          <p:nvPr/>
        </p:nvSpPr>
        <p:spPr bwMode="auto">
          <a:xfrm flipH="1">
            <a:off x="3749675" y="5962650"/>
            <a:ext cx="708025" cy="0"/>
          </a:xfrm>
          <a:prstGeom prst="line">
            <a:avLst/>
          </a:prstGeom>
          <a:noFill/>
          <a:ln w="3175">
            <a:solidFill>
              <a:schemeClr val="tx1"/>
            </a:solidFill>
            <a:round/>
            <a:headEnd/>
            <a:tailEnd/>
          </a:ln>
          <a:effectLst/>
        </p:spPr>
        <p:txBody>
          <a:bodyPr/>
          <a:lstStyle/>
          <a:p>
            <a:endParaRPr lang="en-US"/>
          </a:p>
        </p:txBody>
      </p:sp>
      <p:sp>
        <p:nvSpPr>
          <p:cNvPr id="190505" name="Line 41"/>
          <p:cNvSpPr>
            <a:spLocks noChangeShapeType="1"/>
          </p:cNvSpPr>
          <p:nvPr/>
        </p:nvSpPr>
        <p:spPr bwMode="auto">
          <a:xfrm flipH="1">
            <a:off x="3749675" y="6351588"/>
            <a:ext cx="731838" cy="0"/>
          </a:xfrm>
          <a:prstGeom prst="line">
            <a:avLst/>
          </a:prstGeom>
          <a:noFill/>
          <a:ln w="3175">
            <a:solidFill>
              <a:schemeClr val="tx1"/>
            </a:solidFill>
            <a:round/>
            <a:headEnd/>
            <a:tailEnd/>
          </a:ln>
          <a:effectLst/>
        </p:spPr>
        <p:txBody>
          <a:bodyPr/>
          <a:lstStyle/>
          <a:p>
            <a:endParaRPr lang="en-US"/>
          </a:p>
        </p:txBody>
      </p:sp>
      <p:sp>
        <p:nvSpPr>
          <p:cNvPr id="190506" name="Line 42"/>
          <p:cNvSpPr>
            <a:spLocks noChangeShapeType="1"/>
          </p:cNvSpPr>
          <p:nvPr/>
        </p:nvSpPr>
        <p:spPr bwMode="auto">
          <a:xfrm flipV="1">
            <a:off x="3871913" y="5595938"/>
            <a:ext cx="0" cy="354012"/>
          </a:xfrm>
          <a:prstGeom prst="line">
            <a:avLst/>
          </a:prstGeom>
          <a:noFill/>
          <a:ln w="3175">
            <a:solidFill>
              <a:schemeClr val="tx1"/>
            </a:solidFill>
            <a:round/>
            <a:headEnd type="triangle" w="sm" len="lg"/>
            <a:tailEnd/>
          </a:ln>
          <a:effectLst/>
        </p:spPr>
        <p:txBody>
          <a:bodyPr/>
          <a:lstStyle/>
          <a:p>
            <a:endParaRPr lang="en-US"/>
          </a:p>
        </p:txBody>
      </p:sp>
      <p:sp>
        <p:nvSpPr>
          <p:cNvPr id="190507" name="Line 43"/>
          <p:cNvSpPr>
            <a:spLocks noChangeShapeType="1"/>
          </p:cNvSpPr>
          <p:nvPr/>
        </p:nvSpPr>
        <p:spPr bwMode="auto">
          <a:xfrm>
            <a:off x="3871913" y="6351588"/>
            <a:ext cx="0" cy="354012"/>
          </a:xfrm>
          <a:prstGeom prst="line">
            <a:avLst/>
          </a:prstGeom>
          <a:noFill/>
          <a:ln w="3175">
            <a:solidFill>
              <a:schemeClr val="tx1"/>
            </a:solidFill>
            <a:round/>
            <a:headEnd type="triangle" w="sm" len="lg"/>
            <a:tailEnd/>
          </a:ln>
          <a:effectLst/>
        </p:spPr>
        <p:txBody>
          <a:bodyPr/>
          <a:lstStyle/>
          <a:p>
            <a:endParaRPr lang="en-US"/>
          </a:p>
        </p:txBody>
      </p:sp>
      <p:sp>
        <p:nvSpPr>
          <p:cNvPr id="190508" name="Line 44"/>
          <p:cNvSpPr>
            <a:spLocks noChangeShapeType="1"/>
          </p:cNvSpPr>
          <p:nvPr/>
        </p:nvSpPr>
        <p:spPr bwMode="auto">
          <a:xfrm>
            <a:off x="1665288" y="5303838"/>
            <a:ext cx="925512" cy="0"/>
          </a:xfrm>
          <a:prstGeom prst="line">
            <a:avLst/>
          </a:prstGeom>
          <a:noFill/>
          <a:ln w="3175">
            <a:solidFill>
              <a:schemeClr val="tx1"/>
            </a:solidFill>
            <a:round/>
            <a:headEnd/>
            <a:tailEnd/>
          </a:ln>
          <a:effectLst/>
        </p:spPr>
        <p:txBody>
          <a:bodyPr/>
          <a:lstStyle/>
          <a:p>
            <a:endParaRPr lang="en-US"/>
          </a:p>
        </p:txBody>
      </p:sp>
      <p:sp>
        <p:nvSpPr>
          <p:cNvPr id="190509" name="Line 45"/>
          <p:cNvSpPr>
            <a:spLocks noChangeShapeType="1"/>
          </p:cNvSpPr>
          <p:nvPr/>
        </p:nvSpPr>
        <p:spPr bwMode="auto">
          <a:xfrm flipV="1">
            <a:off x="1579563" y="4279900"/>
            <a:ext cx="0" cy="622300"/>
          </a:xfrm>
          <a:prstGeom prst="line">
            <a:avLst/>
          </a:prstGeom>
          <a:noFill/>
          <a:ln w="3175">
            <a:solidFill>
              <a:schemeClr val="tx1"/>
            </a:solidFill>
            <a:round/>
            <a:headEnd/>
            <a:tailEnd/>
          </a:ln>
          <a:effectLst/>
        </p:spPr>
        <p:txBody>
          <a:bodyPr/>
          <a:lstStyle/>
          <a:p>
            <a:endParaRPr lang="en-US"/>
          </a:p>
        </p:txBody>
      </p:sp>
      <p:sp>
        <p:nvSpPr>
          <p:cNvPr id="190510" name="Line 46"/>
          <p:cNvSpPr>
            <a:spLocks noChangeShapeType="1"/>
          </p:cNvSpPr>
          <p:nvPr/>
        </p:nvSpPr>
        <p:spPr bwMode="auto">
          <a:xfrm flipV="1">
            <a:off x="1006475" y="4279900"/>
            <a:ext cx="0" cy="596900"/>
          </a:xfrm>
          <a:prstGeom prst="line">
            <a:avLst/>
          </a:prstGeom>
          <a:noFill/>
          <a:ln w="3175">
            <a:solidFill>
              <a:schemeClr val="tx1"/>
            </a:solidFill>
            <a:round/>
            <a:headEnd/>
            <a:tailEnd/>
          </a:ln>
          <a:effectLst/>
        </p:spPr>
        <p:txBody>
          <a:bodyPr/>
          <a:lstStyle/>
          <a:p>
            <a:endParaRPr lang="en-US"/>
          </a:p>
        </p:txBody>
      </p:sp>
      <p:sp>
        <p:nvSpPr>
          <p:cNvPr id="190511" name="Line 47"/>
          <p:cNvSpPr>
            <a:spLocks noChangeShapeType="1"/>
          </p:cNvSpPr>
          <p:nvPr/>
        </p:nvSpPr>
        <p:spPr bwMode="auto">
          <a:xfrm flipV="1">
            <a:off x="1030288" y="4400550"/>
            <a:ext cx="533400" cy="1588"/>
          </a:xfrm>
          <a:prstGeom prst="line">
            <a:avLst/>
          </a:prstGeom>
          <a:noFill/>
          <a:ln w="3175">
            <a:solidFill>
              <a:schemeClr val="tx1"/>
            </a:solidFill>
            <a:round/>
            <a:headEnd type="triangle" w="sm" len="lg"/>
            <a:tailEnd type="triangle" w="sm" len="lg"/>
          </a:ln>
          <a:effectLst/>
        </p:spPr>
        <p:txBody>
          <a:bodyPr/>
          <a:lstStyle/>
          <a:p>
            <a:endParaRPr lang="en-US"/>
          </a:p>
        </p:txBody>
      </p:sp>
      <p:sp>
        <p:nvSpPr>
          <p:cNvPr id="190512" name="Line 48"/>
          <p:cNvSpPr>
            <a:spLocks noChangeShapeType="1"/>
          </p:cNvSpPr>
          <p:nvPr/>
        </p:nvSpPr>
        <p:spPr bwMode="auto">
          <a:xfrm flipH="1">
            <a:off x="476250" y="4402138"/>
            <a:ext cx="242888" cy="0"/>
          </a:xfrm>
          <a:prstGeom prst="line">
            <a:avLst/>
          </a:prstGeom>
          <a:noFill/>
          <a:ln w="3175">
            <a:solidFill>
              <a:schemeClr val="tx1"/>
            </a:solidFill>
            <a:round/>
            <a:headEnd type="triangle" w="sm" len="lg"/>
            <a:tailEnd/>
          </a:ln>
          <a:effectLst/>
        </p:spPr>
        <p:txBody>
          <a:bodyPr/>
          <a:lstStyle/>
          <a:p>
            <a:endParaRPr lang="en-US"/>
          </a:p>
        </p:txBody>
      </p:sp>
      <p:sp>
        <p:nvSpPr>
          <p:cNvPr id="190513" name="Line 49"/>
          <p:cNvSpPr>
            <a:spLocks noChangeShapeType="1"/>
          </p:cNvSpPr>
          <p:nvPr/>
        </p:nvSpPr>
        <p:spPr bwMode="auto">
          <a:xfrm>
            <a:off x="725488" y="3949700"/>
            <a:ext cx="1146175" cy="0"/>
          </a:xfrm>
          <a:prstGeom prst="line">
            <a:avLst/>
          </a:prstGeom>
          <a:noFill/>
          <a:ln w="3175">
            <a:solidFill>
              <a:schemeClr val="tx1"/>
            </a:solidFill>
            <a:round/>
            <a:headEnd type="triangle" w="sm" len="lg"/>
            <a:tailEnd type="triangle" w="sm" len="lg"/>
          </a:ln>
          <a:effectLst/>
        </p:spPr>
        <p:txBody>
          <a:bodyPr/>
          <a:lstStyle/>
          <a:p>
            <a:endParaRPr lang="en-US"/>
          </a:p>
        </p:txBody>
      </p:sp>
      <p:sp>
        <p:nvSpPr>
          <p:cNvPr id="190514" name="Line 50"/>
          <p:cNvSpPr>
            <a:spLocks noChangeShapeType="1"/>
          </p:cNvSpPr>
          <p:nvPr/>
        </p:nvSpPr>
        <p:spPr bwMode="auto">
          <a:xfrm flipV="1">
            <a:off x="2457450" y="4657725"/>
            <a:ext cx="0" cy="304800"/>
          </a:xfrm>
          <a:prstGeom prst="line">
            <a:avLst/>
          </a:prstGeom>
          <a:noFill/>
          <a:ln w="3175">
            <a:solidFill>
              <a:schemeClr val="tx1"/>
            </a:solidFill>
            <a:round/>
            <a:headEnd type="triangle" w="sm" len="lg"/>
            <a:tailEnd/>
          </a:ln>
          <a:effectLst/>
        </p:spPr>
        <p:txBody>
          <a:bodyPr/>
          <a:lstStyle/>
          <a:p>
            <a:endParaRPr lang="en-US"/>
          </a:p>
        </p:txBody>
      </p:sp>
      <p:sp>
        <p:nvSpPr>
          <p:cNvPr id="190515" name="Line 51"/>
          <p:cNvSpPr>
            <a:spLocks noChangeShapeType="1"/>
          </p:cNvSpPr>
          <p:nvPr/>
        </p:nvSpPr>
        <p:spPr bwMode="auto">
          <a:xfrm>
            <a:off x="2457450" y="5303838"/>
            <a:ext cx="0" cy="304800"/>
          </a:xfrm>
          <a:prstGeom prst="line">
            <a:avLst/>
          </a:prstGeom>
          <a:noFill/>
          <a:ln w="3175">
            <a:solidFill>
              <a:schemeClr val="tx1"/>
            </a:solidFill>
            <a:round/>
            <a:headEnd type="triangle" w="sm" len="lg"/>
            <a:tailEnd/>
          </a:ln>
          <a:effectLst/>
        </p:spPr>
        <p:txBody>
          <a:bodyPr/>
          <a:lstStyle/>
          <a:p>
            <a:endParaRPr lang="en-US"/>
          </a:p>
        </p:txBody>
      </p:sp>
      <p:sp>
        <p:nvSpPr>
          <p:cNvPr id="190516" name="Line 52"/>
          <p:cNvSpPr>
            <a:spLocks noChangeShapeType="1"/>
          </p:cNvSpPr>
          <p:nvPr/>
        </p:nvSpPr>
        <p:spPr bwMode="auto">
          <a:xfrm>
            <a:off x="3054350" y="4975225"/>
            <a:ext cx="0" cy="1376363"/>
          </a:xfrm>
          <a:prstGeom prst="line">
            <a:avLst/>
          </a:prstGeom>
          <a:noFill/>
          <a:ln w="3175">
            <a:solidFill>
              <a:schemeClr val="tx1"/>
            </a:solidFill>
            <a:round/>
            <a:headEnd type="triangle" w="sm" len="lg"/>
            <a:tailEnd type="triangle" w="sm" len="lg"/>
          </a:ln>
          <a:effectLst/>
        </p:spPr>
        <p:txBody>
          <a:bodyPr/>
          <a:lstStyle/>
          <a:p>
            <a:endParaRPr lang="en-US"/>
          </a:p>
        </p:txBody>
      </p:sp>
      <p:sp>
        <p:nvSpPr>
          <p:cNvPr id="190517" name="Line 53"/>
          <p:cNvSpPr>
            <a:spLocks noChangeShapeType="1"/>
          </p:cNvSpPr>
          <p:nvPr/>
        </p:nvSpPr>
        <p:spPr bwMode="auto">
          <a:xfrm>
            <a:off x="1944688" y="3157538"/>
            <a:ext cx="573087" cy="0"/>
          </a:xfrm>
          <a:prstGeom prst="line">
            <a:avLst/>
          </a:prstGeom>
          <a:noFill/>
          <a:ln w="3175">
            <a:solidFill>
              <a:schemeClr val="tx1"/>
            </a:solidFill>
            <a:round/>
            <a:headEnd/>
            <a:tailEnd/>
          </a:ln>
          <a:effectLst/>
        </p:spPr>
        <p:txBody>
          <a:bodyPr/>
          <a:lstStyle/>
          <a:p>
            <a:endParaRPr lang="en-US"/>
          </a:p>
        </p:txBody>
      </p:sp>
      <p:sp>
        <p:nvSpPr>
          <p:cNvPr id="190518" name="Line 54"/>
          <p:cNvSpPr>
            <a:spLocks noChangeShapeType="1"/>
          </p:cNvSpPr>
          <p:nvPr/>
        </p:nvSpPr>
        <p:spPr bwMode="auto">
          <a:xfrm>
            <a:off x="1860550" y="3243263"/>
            <a:ext cx="0" cy="365125"/>
          </a:xfrm>
          <a:prstGeom prst="line">
            <a:avLst/>
          </a:prstGeom>
          <a:noFill/>
          <a:ln w="3175">
            <a:solidFill>
              <a:schemeClr val="tx1"/>
            </a:solidFill>
            <a:round/>
            <a:headEnd/>
            <a:tailEnd/>
          </a:ln>
          <a:effectLst/>
        </p:spPr>
        <p:txBody>
          <a:bodyPr/>
          <a:lstStyle/>
          <a:p>
            <a:endParaRPr lang="en-US"/>
          </a:p>
        </p:txBody>
      </p:sp>
      <p:sp>
        <p:nvSpPr>
          <p:cNvPr id="190519" name="Line 55"/>
          <p:cNvSpPr>
            <a:spLocks noChangeShapeType="1"/>
          </p:cNvSpPr>
          <p:nvPr/>
        </p:nvSpPr>
        <p:spPr bwMode="auto">
          <a:xfrm flipV="1">
            <a:off x="2286000" y="2401888"/>
            <a:ext cx="0" cy="328612"/>
          </a:xfrm>
          <a:prstGeom prst="line">
            <a:avLst/>
          </a:prstGeom>
          <a:noFill/>
          <a:ln w="3175">
            <a:solidFill>
              <a:schemeClr val="tx1"/>
            </a:solidFill>
            <a:round/>
            <a:headEnd type="triangle" w="sm" len="lg"/>
            <a:tailEnd/>
          </a:ln>
          <a:effectLst/>
        </p:spPr>
        <p:txBody>
          <a:bodyPr/>
          <a:lstStyle/>
          <a:p>
            <a:endParaRPr lang="en-US"/>
          </a:p>
        </p:txBody>
      </p:sp>
      <p:sp>
        <p:nvSpPr>
          <p:cNvPr id="190520" name="Line 56"/>
          <p:cNvSpPr>
            <a:spLocks noChangeShapeType="1"/>
          </p:cNvSpPr>
          <p:nvPr/>
        </p:nvSpPr>
        <p:spPr bwMode="auto">
          <a:xfrm>
            <a:off x="2286000" y="3157538"/>
            <a:ext cx="0" cy="330200"/>
          </a:xfrm>
          <a:prstGeom prst="line">
            <a:avLst/>
          </a:prstGeom>
          <a:noFill/>
          <a:ln w="3175">
            <a:solidFill>
              <a:schemeClr val="tx1"/>
            </a:solidFill>
            <a:round/>
            <a:headEnd type="triangle" w="sm" len="lg"/>
            <a:tailEnd/>
          </a:ln>
          <a:effectLst/>
        </p:spPr>
        <p:txBody>
          <a:bodyPr/>
          <a:lstStyle/>
          <a:p>
            <a:endParaRPr lang="en-US"/>
          </a:p>
        </p:txBody>
      </p:sp>
      <p:sp>
        <p:nvSpPr>
          <p:cNvPr id="190521" name="Line 57"/>
          <p:cNvSpPr>
            <a:spLocks noChangeShapeType="1"/>
          </p:cNvSpPr>
          <p:nvPr/>
        </p:nvSpPr>
        <p:spPr bwMode="auto">
          <a:xfrm>
            <a:off x="1860550" y="3487738"/>
            <a:ext cx="328613" cy="0"/>
          </a:xfrm>
          <a:prstGeom prst="line">
            <a:avLst/>
          </a:prstGeom>
          <a:noFill/>
          <a:ln w="3175">
            <a:solidFill>
              <a:schemeClr val="tx1"/>
            </a:solidFill>
            <a:round/>
            <a:headEnd type="triangle" w="sm" len="lg"/>
            <a:tailEnd/>
          </a:ln>
          <a:effectLst/>
        </p:spPr>
        <p:txBody>
          <a:bodyPr/>
          <a:lstStyle/>
          <a:p>
            <a:endParaRPr lang="en-US"/>
          </a:p>
        </p:txBody>
      </p:sp>
      <p:sp>
        <p:nvSpPr>
          <p:cNvPr id="190522" name="Line 58"/>
          <p:cNvSpPr>
            <a:spLocks noChangeShapeType="1"/>
          </p:cNvSpPr>
          <p:nvPr/>
        </p:nvSpPr>
        <p:spPr bwMode="auto">
          <a:xfrm flipH="1">
            <a:off x="896938" y="3487738"/>
            <a:ext cx="401637" cy="0"/>
          </a:xfrm>
          <a:prstGeom prst="line">
            <a:avLst/>
          </a:prstGeom>
          <a:noFill/>
          <a:ln w="3175">
            <a:solidFill>
              <a:schemeClr val="tx1"/>
            </a:solidFill>
            <a:round/>
            <a:headEnd type="triangle" w="sm" len="lg"/>
            <a:tailEnd/>
          </a:ln>
          <a:effectLst/>
        </p:spPr>
        <p:txBody>
          <a:bodyPr/>
          <a:lstStyle/>
          <a:p>
            <a:endParaRPr lang="en-US"/>
          </a:p>
        </p:txBody>
      </p:sp>
      <p:grpSp>
        <p:nvGrpSpPr>
          <p:cNvPr id="190523" name="Group 59"/>
          <p:cNvGrpSpPr>
            <a:grpSpLocks/>
          </p:cNvGrpSpPr>
          <p:nvPr/>
        </p:nvGrpSpPr>
        <p:grpSpPr bwMode="auto">
          <a:xfrm flipH="1">
            <a:off x="228600" y="1936750"/>
            <a:ext cx="930275" cy="671513"/>
            <a:chOff x="1851" y="499"/>
            <a:chExt cx="829" cy="653"/>
          </a:xfrm>
        </p:grpSpPr>
        <p:sp>
          <p:nvSpPr>
            <p:cNvPr id="190524" name="Line 60"/>
            <p:cNvSpPr>
              <a:spLocks noChangeShapeType="1"/>
            </p:cNvSpPr>
            <p:nvPr/>
          </p:nvSpPr>
          <p:spPr bwMode="auto">
            <a:xfrm flipV="1">
              <a:off x="1851" y="499"/>
              <a:ext cx="653" cy="653"/>
            </a:xfrm>
            <a:prstGeom prst="line">
              <a:avLst/>
            </a:prstGeom>
            <a:noFill/>
            <a:ln w="3175">
              <a:solidFill>
                <a:schemeClr val="tx1"/>
              </a:solidFill>
              <a:round/>
              <a:headEnd type="triangle" w="sm" len="lg"/>
              <a:tailEnd/>
            </a:ln>
            <a:effectLst/>
          </p:spPr>
          <p:txBody>
            <a:bodyPr/>
            <a:lstStyle/>
            <a:p>
              <a:endParaRPr lang="en-US"/>
            </a:p>
          </p:txBody>
        </p:sp>
        <p:sp>
          <p:nvSpPr>
            <p:cNvPr id="190525" name="Line 61"/>
            <p:cNvSpPr>
              <a:spLocks noChangeShapeType="1"/>
            </p:cNvSpPr>
            <p:nvPr/>
          </p:nvSpPr>
          <p:spPr bwMode="auto">
            <a:xfrm>
              <a:off x="2504" y="499"/>
              <a:ext cx="176" cy="0"/>
            </a:xfrm>
            <a:prstGeom prst="line">
              <a:avLst/>
            </a:prstGeom>
            <a:noFill/>
            <a:ln w="3175">
              <a:solidFill>
                <a:schemeClr val="tx1"/>
              </a:solidFill>
              <a:round/>
              <a:headEnd/>
              <a:tailEnd/>
            </a:ln>
            <a:effectLst/>
          </p:spPr>
          <p:txBody>
            <a:bodyPr/>
            <a:lstStyle/>
            <a:p>
              <a:endParaRPr lang="en-US"/>
            </a:p>
          </p:txBody>
        </p:sp>
      </p:grpSp>
      <p:sp>
        <p:nvSpPr>
          <p:cNvPr id="190526" name="Rectangle 62"/>
          <p:cNvSpPr>
            <a:spLocks noGrp="1" noChangeArrowheads="1"/>
          </p:cNvSpPr>
          <p:nvPr>
            <p:ph type="title"/>
          </p:nvPr>
        </p:nvSpPr>
        <p:spPr bwMode="auto">
          <a:xfrm>
            <a:off x="228600" y="152400"/>
            <a:ext cx="3178175" cy="5556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l"/>
            <a:r>
              <a:rPr lang="en-US" sz="2800"/>
              <a:t>Dimensional Data can then be added to the drawing</a:t>
            </a:r>
          </a:p>
        </p:txBody>
      </p:sp>
      <p:sp>
        <p:nvSpPr>
          <p:cNvPr id="190527" name="Rectangle 63"/>
          <p:cNvSpPr>
            <a:spLocks noGrp="1" noChangeArrowheads="1"/>
          </p:cNvSpPr>
          <p:nvPr>
            <p:ph type="body" idx="1"/>
          </p:nvPr>
        </p:nvSpPr>
        <p:spPr bwMode="auto">
          <a:xfrm>
            <a:off x="3962400" y="533400"/>
            <a:ext cx="4808538" cy="261937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2000"/>
              <a:t>There are 3 distinct line weights to be aware of: </a:t>
            </a:r>
          </a:p>
          <a:p>
            <a:pPr lvl="1"/>
            <a:r>
              <a:rPr lang="en-US" sz="1600" i="1"/>
              <a:t>object lines</a:t>
            </a:r>
            <a:r>
              <a:rPr lang="en-US" sz="1600"/>
              <a:t> are thick (approximately .030-.040” thick), </a:t>
            </a:r>
          </a:p>
          <a:p>
            <a:pPr lvl="1"/>
            <a:r>
              <a:rPr lang="en-US" sz="1600" i="1"/>
              <a:t>hidden lines</a:t>
            </a:r>
            <a:r>
              <a:rPr lang="en-US" sz="1600"/>
              <a:t> are a medium thickness (.015-.020”), and </a:t>
            </a:r>
          </a:p>
          <a:p>
            <a:pPr lvl="1"/>
            <a:r>
              <a:rPr lang="en-US" sz="1600" i="1"/>
              <a:t>extension, dimension, and center lines</a:t>
            </a:r>
            <a:r>
              <a:rPr lang="en-US" sz="1600"/>
              <a:t> are thin (.007-.010”).</a:t>
            </a:r>
          </a:p>
        </p:txBody>
      </p:sp>
      <p:sp>
        <p:nvSpPr>
          <p:cNvPr id="64" name="Line 53"/>
          <p:cNvSpPr>
            <a:spLocks noChangeShapeType="1"/>
          </p:cNvSpPr>
          <p:nvPr/>
        </p:nvSpPr>
        <p:spPr bwMode="auto">
          <a:xfrm>
            <a:off x="1939608" y="2034858"/>
            <a:ext cx="573087" cy="0"/>
          </a:xfrm>
          <a:prstGeom prst="line">
            <a:avLst/>
          </a:prstGeom>
          <a:noFill/>
          <a:ln w="3175">
            <a:solidFill>
              <a:schemeClr val="tx1"/>
            </a:solidFill>
            <a:round/>
            <a:headEnd/>
            <a:tailEnd/>
          </a:ln>
          <a:effectLst/>
        </p:spPr>
        <p:txBody>
          <a:bodyPr/>
          <a:lstStyle/>
          <a:p>
            <a:endParaRPr lang="en-US"/>
          </a:p>
        </p:txBody>
      </p:sp>
      <p:sp>
        <p:nvSpPr>
          <p:cNvPr id="66" name="Line 52"/>
          <p:cNvSpPr>
            <a:spLocks noChangeShapeType="1"/>
          </p:cNvSpPr>
          <p:nvPr/>
        </p:nvSpPr>
        <p:spPr bwMode="auto">
          <a:xfrm>
            <a:off x="2438400" y="2020112"/>
            <a:ext cx="0" cy="1143000"/>
          </a:xfrm>
          <a:prstGeom prst="line">
            <a:avLst/>
          </a:prstGeom>
          <a:noFill/>
          <a:ln w="3175">
            <a:solidFill>
              <a:schemeClr val="tx1"/>
            </a:solidFill>
            <a:round/>
            <a:headEnd type="triangle" w="sm" len="lg"/>
            <a:tailEnd type="triangle" w="sm" len="lg"/>
          </a:ln>
          <a:effectLst/>
        </p:spPr>
        <p:txBody>
          <a:bodyPr/>
          <a:lstStyle/>
          <a:p>
            <a:endParaRPr lang="en-US"/>
          </a:p>
        </p:txBody>
      </p:sp>
    </p:spTree>
  </p:cSld>
  <p:clrMapOvr>
    <a:masterClrMapping/>
  </p:clrMapOvr>
  <p:transition>
    <p:randomBa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4"/>
          <p:cNvSpPr>
            <a:spLocks noChangeArrowheads="1"/>
          </p:cNvSpPr>
          <p:nvPr/>
        </p:nvSpPr>
        <p:spPr bwMode="auto">
          <a:xfrm>
            <a:off x="3191633" y="1066800"/>
            <a:ext cx="1978025" cy="914400"/>
          </a:xfrm>
          <a:prstGeom prst="rect">
            <a:avLst/>
          </a:prstGeom>
          <a:no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29" name="Rectangle 5" descr="Wide upward diagonal"/>
          <p:cNvSpPr>
            <a:spLocks noChangeArrowheads="1"/>
          </p:cNvSpPr>
          <p:nvPr/>
        </p:nvSpPr>
        <p:spPr bwMode="auto">
          <a:xfrm>
            <a:off x="1591433" y="457200"/>
            <a:ext cx="989013" cy="2286000"/>
          </a:xfrm>
          <a:prstGeom prst="rect">
            <a:avLst/>
          </a:prstGeom>
          <a:pattFill prst="wdUpDiag">
            <a:fgClr>
              <a:schemeClr val="tx1"/>
            </a:fgClr>
            <a:bgClr>
              <a:schemeClr val="bg1"/>
            </a:bgClr>
          </a:patt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0" name="Rectangle 6"/>
          <p:cNvSpPr>
            <a:spLocks noChangeArrowheads="1"/>
          </p:cNvSpPr>
          <p:nvPr/>
        </p:nvSpPr>
        <p:spPr bwMode="auto">
          <a:xfrm>
            <a:off x="1591433" y="1066800"/>
            <a:ext cx="989013" cy="914400"/>
          </a:xfrm>
          <a:prstGeom prst="rect">
            <a:avLst/>
          </a:prstGeom>
          <a:solidFill>
            <a:schemeClr val="bg1"/>
          </a:solid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7" name="Rectangle 13"/>
          <p:cNvSpPr>
            <a:spLocks noChangeArrowheads="1"/>
          </p:cNvSpPr>
          <p:nvPr/>
        </p:nvSpPr>
        <p:spPr bwMode="auto">
          <a:xfrm>
            <a:off x="838200" y="4572000"/>
            <a:ext cx="3124200" cy="1600200"/>
          </a:xfrm>
          <a:prstGeom prst="rect">
            <a:avLst/>
          </a:prstGeom>
          <a:noFill/>
          <a:ln w="28575">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38" name="Freeform 14"/>
          <p:cNvSpPr>
            <a:spLocks/>
          </p:cNvSpPr>
          <p:nvPr/>
        </p:nvSpPr>
        <p:spPr bwMode="auto">
          <a:xfrm>
            <a:off x="685800" y="3657600"/>
            <a:ext cx="3429000" cy="838200"/>
          </a:xfrm>
          <a:custGeom>
            <a:avLst/>
            <a:gdLst/>
            <a:ahLst/>
            <a:cxnLst>
              <a:cxn ang="0">
                <a:pos x="96" y="528"/>
              </a:cxn>
              <a:cxn ang="0">
                <a:pos x="0" y="528"/>
              </a:cxn>
              <a:cxn ang="0">
                <a:pos x="0" y="0"/>
              </a:cxn>
              <a:cxn ang="0">
                <a:pos x="2160" y="0"/>
              </a:cxn>
              <a:cxn ang="0">
                <a:pos x="2160" y="480"/>
              </a:cxn>
              <a:cxn ang="0">
                <a:pos x="2064" y="480"/>
              </a:cxn>
              <a:cxn ang="0">
                <a:pos x="2064" y="240"/>
              </a:cxn>
              <a:cxn ang="0">
                <a:pos x="96" y="240"/>
              </a:cxn>
              <a:cxn ang="0">
                <a:pos x="96" y="528"/>
              </a:cxn>
            </a:cxnLst>
            <a:rect l="0" t="0" r="r" b="b"/>
            <a:pathLst>
              <a:path w="2160" h="528">
                <a:moveTo>
                  <a:pt x="96" y="528"/>
                </a:moveTo>
                <a:lnTo>
                  <a:pt x="0" y="528"/>
                </a:lnTo>
                <a:lnTo>
                  <a:pt x="0" y="0"/>
                </a:lnTo>
                <a:lnTo>
                  <a:pt x="2160" y="0"/>
                </a:lnTo>
                <a:lnTo>
                  <a:pt x="2160" y="480"/>
                </a:lnTo>
                <a:lnTo>
                  <a:pt x="2064" y="480"/>
                </a:lnTo>
                <a:lnTo>
                  <a:pt x="2064" y="240"/>
                </a:lnTo>
                <a:lnTo>
                  <a:pt x="96" y="240"/>
                </a:lnTo>
                <a:lnTo>
                  <a:pt x="96" y="528"/>
                </a:lnTo>
                <a:close/>
              </a:path>
            </a:pathLst>
          </a:custGeom>
          <a:noFill/>
          <a:ln w="28575" cap="flat" cmpd="sng">
            <a:solidFill>
              <a:schemeClr val="tx1"/>
            </a:solidFill>
            <a:prstDash val="solid"/>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0" name="Line 16"/>
          <p:cNvSpPr>
            <a:spLocks noChangeShapeType="1"/>
          </p:cNvSpPr>
          <p:nvPr/>
        </p:nvSpPr>
        <p:spPr bwMode="auto">
          <a:xfrm>
            <a:off x="838200" y="3352800"/>
            <a:ext cx="3124200" cy="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1" name="Line 17"/>
          <p:cNvSpPr>
            <a:spLocks noChangeShapeType="1"/>
          </p:cNvSpPr>
          <p:nvPr/>
        </p:nvSpPr>
        <p:spPr bwMode="auto">
          <a:xfrm>
            <a:off x="817996" y="6695420"/>
            <a:ext cx="3124200" cy="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2" name="Line 18"/>
          <p:cNvSpPr>
            <a:spLocks noChangeShapeType="1"/>
          </p:cNvSpPr>
          <p:nvPr/>
        </p:nvSpPr>
        <p:spPr bwMode="auto">
          <a:xfrm>
            <a:off x="838200" y="6248400"/>
            <a:ext cx="0" cy="4572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3" name="Line 19"/>
          <p:cNvSpPr>
            <a:spLocks noChangeShapeType="1"/>
          </p:cNvSpPr>
          <p:nvPr/>
        </p:nvSpPr>
        <p:spPr bwMode="auto">
          <a:xfrm>
            <a:off x="3962400" y="6248400"/>
            <a:ext cx="0" cy="4572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5" name="Line 21"/>
          <p:cNvSpPr>
            <a:spLocks noChangeShapeType="1"/>
          </p:cNvSpPr>
          <p:nvPr/>
        </p:nvSpPr>
        <p:spPr bwMode="auto">
          <a:xfrm>
            <a:off x="3962400" y="3276600"/>
            <a:ext cx="0" cy="6858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6" name="Line 22"/>
          <p:cNvSpPr>
            <a:spLocks noChangeShapeType="1"/>
          </p:cNvSpPr>
          <p:nvPr/>
        </p:nvSpPr>
        <p:spPr bwMode="auto">
          <a:xfrm>
            <a:off x="838200" y="3276600"/>
            <a:ext cx="0" cy="68580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7" name="Line 23"/>
          <p:cNvSpPr>
            <a:spLocks noChangeShapeType="1"/>
          </p:cNvSpPr>
          <p:nvPr/>
        </p:nvSpPr>
        <p:spPr bwMode="auto">
          <a:xfrm>
            <a:off x="5782433" y="1066800"/>
            <a:ext cx="0" cy="91440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8" name="Line 24"/>
          <p:cNvSpPr>
            <a:spLocks noChangeShapeType="1"/>
          </p:cNvSpPr>
          <p:nvPr/>
        </p:nvSpPr>
        <p:spPr bwMode="auto">
          <a:xfrm>
            <a:off x="5249033" y="1981200"/>
            <a:ext cx="6858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49" name="Line 25"/>
          <p:cNvSpPr>
            <a:spLocks noChangeShapeType="1"/>
          </p:cNvSpPr>
          <p:nvPr/>
        </p:nvSpPr>
        <p:spPr bwMode="auto">
          <a:xfrm>
            <a:off x="5249033" y="1066800"/>
            <a:ext cx="6858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0" name="Line 26"/>
          <p:cNvSpPr>
            <a:spLocks noChangeShapeType="1"/>
          </p:cNvSpPr>
          <p:nvPr/>
        </p:nvSpPr>
        <p:spPr bwMode="auto">
          <a:xfrm>
            <a:off x="1134233" y="1981200"/>
            <a:ext cx="3810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1" name="Line 27"/>
          <p:cNvSpPr>
            <a:spLocks noChangeShapeType="1"/>
          </p:cNvSpPr>
          <p:nvPr/>
        </p:nvSpPr>
        <p:spPr bwMode="auto">
          <a:xfrm>
            <a:off x="1134233" y="1066800"/>
            <a:ext cx="3810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2" name="Line 28"/>
          <p:cNvSpPr>
            <a:spLocks noChangeShapeType="1"/>
          </p:cNvSpPr>
          <p:nvPr/>
        </p:nvSpPr>
        <p:spPr bwMode="auto">
          <a:xfrm>
            <a:off x="1342662" y="1066800"/>
            <a:ext cx="0" cy="914400"/>
          </a:xfrm>
          <a:prstGeom prst="line">
            <a:avLst/>
          </a:prstGeom>
          <a:noFill/>
          <a:ln w="12700">
            <a:solidFill>
              <a:schemeClr val="tx1"/>
            </a:solidFill>
            <a:round/>
            <a:headEnd type="triangle" w="med" len="med"/>
            <a:tailEnd type="triangle" w="med" len="me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6" name="Line 32"/>
          <p:cNvSpPr>
            <a:spLocks noChangeShapeType="1"/>
          </p:cNvSpPr>
          <p:nvPr/>
        </p:nvSpPr>
        <p:spPr bwMode="auto">
          <a:xfrm>
            <a:off x="1477133" y="1524000"/>
            <a:ext cx="4572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7" name="Line 33"/>
          <p:cNvSpPr>
            <a:spLocks noChangeShapeType="1"/>
          </p:cNvSpPr>
          <p:nvPr/>
        </p:nvSpPr>
        <p:spPr bwMode="auto">
          <a:xfrm>
            <a:off x="2010533" y="1524000"/>
            <a:ext cx="1524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58" name="Line 34"/>
          <p:cNvSpPr>
            <a:spLocks noChangeShapeType="1"/>
          </p:cNvSpPr>
          <p:nvPr/>
        </p:nvSpPr>
        <p:spPr bwMode="auto">
          <a:xfrm>
            <a:off x="2277233" y="1524000"/>
            <a:ext cx="457200"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nvGrpSpPr>
          <p:cNvPr id="2" name="Group 44"/>
          <p:cNvGrpSpPr>
            <a:grpSpLocks/>
          </p:cNvGrpSpPr>
          <p:nvPr/>
        </p:nvGrpSpPr>
        <p:grpSpPr bwMode="auto">
          <a:xfrm>
            <a:off x="3039233" y="1524000"/>
            <a:ext cx="2476500" cy="76200"/>
            <a:chOff x="1800" y="960"/>
            <a:chExt cx="1320" cy="0"/>
          </a:xfrm>
        </p:grpSpPr>
        <p:sp>
          <p:nvSpPr>
            <p:cNvPr id="359459" name="Line 35"/>
            <p:cNvSpPr>
              <a:spLocks noChangeShapeType="1"/>
            </p:cNvSpPr>
            <p:nvPr/>
          </p:nvSpPr>
          <p:spPr bwMode="auto">
            <a:xfrm>
              <a:off x="1800"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0" name="Line 36"/>
            <p:cNvSpPr>
              <a:spLocks noChangeShapeType="1"/>
            </p:cNvSpPr>
            <p:nvPr/>
          </p:nvSpPr>
          <p:spPr bwMode="auto">
            <a:xfrm>
              <a:off x="2136"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1" name="Line 37"/>
            <p:cNvSpPr>
              <a:spLocks noChangeShapeType="1"/>
            </p:cNvSpPr>
            <p:nvPr/>
          </p:nvSpPr>
          <p:spPr bwMode="auto">
            <a:xfrm>
              <a:off x="2304"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3" name="Line 39"/>
            <p:cNvSpPr>
              <a:spLocks noChangeShapeType="1"/>
            </p:cNvSpPr>
            <p:nvPr/>
          </p:nvSpPr>
          <p:spPr bwMode="auto">
            <a:xfrm>
              <a:off x="2520"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6" name="Line 42"/>
            <p:cNvSpPr>
              <a:spLocks noChangeShapeType="1"/>
            </p:cNvSpPr>
            <p:nvPr/>
          </p:nvSpPr>
          <p:spPr bwMode="auto">
            <a:xfrm>
              <a:off x="2664" y="960"/>
              <a:ext cx="96"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59467" name="Line 43"/>
            <p:cNvSpPr>
              <a:spLocks noChangeShapeType="1"/>
            </p:cNvSpPr>
            <p:nvPr/>
          </p:nvSpPr>
          <p:spPr bwMode="auto">
            <a:xfrm>
              <a:off x="2832" y="960"/>
              <a:ext cx="288" cy="0"/>
            </a:xfrm>
            <a:prstGeom prst="line">
              <a:avLst/>
            </a:prstGeom>
            <a:noFill/>
            <a:ln w="12700">
              <a:solidFill>
                <a:schemeClr val="tx1"/>
              </a:solidFill>
              <a:round/>
              <a:headEnd/>
              <a:tailEnd/>
            </a:ln>
            <a:effectLst/>
          </p:spPr>
          <p:txBody>
            <a:bodyP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grpSp>
      <p:sp>
        <p:nvSpPr>
          <p:cNvPr id="359470" name="Text Box 46"/>
          <p:cNvSpPr txBox="1">
            <a:spLocks noChangeArrowheads="1"/>
          </p:cNvSpPr>
          <p:nvPr/>
        </p:nvSpPr>
        <p:spPr bwMode="auto">
          <a:xfrm>
            <a:off x="1874660" y="5023929"/>
            <a:ext cx="1152880"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b="1" kern="1200" dirty="0">
                <a:solidFill>
                  <a:srgbClr val="000000"/>
                </a:solidFill>
                <a:latin typeface="Times" pitchFamily="18" charset="0"/>
                <a:ea typeface="+mn-ea"/>
                <a:cs typeface="+mn-cs"/>
              </a:rPr>
              <a:t>Lid on </a:t>
            </a:r>
            <a:r>
              <a:rPr lang="en-US" sz="1600" b="1" kern="1200" dirty="0" smtClean="0">
                <a:solidFill>
                  <a:srgbClr val="000000"/>
                </a:solidFill>
                <a:latin typeface="Times" pitchFamily="18" charset="0"/>
                <a:ea typeface="+mn-ea"/>
                <a:cs typeface="+mn-cs"/>
              </a:rPr>
              <a:t>Box</a:t>
            </a:r>
            <a:endParaRPr lang="en-US" sz="1600" b="1" kern="1200" dirty="0">
              <a:solidFill>
                <a:srgbClr val="000000"/>
              </a:solidFill>
              <a:latin typeface="Times" pitchFamily="18" charset="0"/>
              <a:ea typeface="+mn-ea"/>
              <a:cs typeface="+mn-cs"/>
            </a:endParaRPr>
          </a:p>
        </p:txBody>
      </p:sp>
      <p:sp>
        <p:nvSpPr>
          <p:cNvPr id="359473" name="Text Box 49"/>
          <p:cNvSpPr txBox="1">
            <a:spLocks noChangeArrowheads="1"/>
          </p:cNvSpPr>
          <p:nvPr/>
        </p:nvSpPr>
        <p:spPr bwMode="auto">
          <a:xfrm>
            <a:off x="3486150" y="2557046"/>
            <a:ext cx="5548314"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dirty="0" smtClean="0">
                <a:solidFill>
                  <a:srgbClr val="000000"/>
                </a:solidFill>
                <a:latin typeface="Times" pitchFamily="18" charset="0"/>
                <a:ea typeface="+mn-ea"/>
                <a:cs typeface="+mn-cs"/>
              </a:rPr>
              <a:t>Allowance </a:t>
            </a:r>
            <a:r>
              <a:rPr lang="en-US" sz="1600" kern="1200" dirty="0">
                <a:solidFill>
                  <a:srgbClr val="000000"/>
                </a:solidFill>
                <a:latin typeface="Times" pitchFamily="18" charset="0"/>
                <a:ea typeface="+mn-ea"/>
                <a:cs typeface="+mn-cs"/>
              </a:rPr>
              <a:t>= Smallest Hole Size (A) – Largest Shaft Size (B)</a:t>
            </a:r>
          </a:p>
        </p:txBody>
      </p:sp>
      <p:sp>
        <p:nvSpPr>
          <p:cNvPr id="359475" name="Text Box 51"/>
          <p:cNvSpPr txBox="1">
            <a:spLocks noChangeArrowheads="1"/>
          </p:cNvSpPr>
          <p:nvPr/>
        </p:nvSpPr>
        <p:spPr bwMode="auto">
          <a:xfrm>
            <a:off x="3486150" y="2243381"/>
            <a:ext cx="5577168" cy="338554"/>
          </a:xfrm>
          <a:prstGeom prst="rect">
            <a:avLst/>
          </a:prstGeom>
          <a:noFill/>
          <a:ln w="12700">
            <a:noFill/>
            <a:miter lim="800000"/>
            <a:headEnd/>
            <a:tailEnd/>
          </a:ln>
          <a:effectLst/>
        </p:spPr>
        <p:txBody>
          <a:bodyPr wrap="none">
            <a:spAutoFit/>
          </a:bodyPr>
          <a:lstStyle/>
          <a:p>
            <a:pPr algn="l" rtl="0" eaLnBrk="0" fontAlgn="base" hangingPunct="0">
              <a:spcBef>
                <a:spcPct val="0"/>
              </a:spcBef>
              <a:spcAft>
                <a:spcPct val="0"/>
              </a:spcAft>
            </a:pPr>
            <a:r>
              <a:rPr lang="en-US" sz="1600" kern="1200" dirty="0" smtClean="0">
                <a:solidFill>
                  <a:srgbClr val="000000"/>
                </a:solidFill>
                <a:latin typeface="Times" pitchFamily="18" charset="0"/>
                <a:ea typeface="+mn-ea"/>
                <a:cs typeface="+mn-cs"/>
              </a:rPr>
              <a:t>Clearance </a:t>
            </a:r>
            <a:r>
              <a:rPr lang="en-US" sz="1600" kern="1200" dirty="0">
                <a:solidFill>
                  <a:srgbClr val="000000"/>
                </a:solidFill>
                <a:latin typeface="Times" pitchFamily="18" charset="0"/>
                <a:ea typeface="+mn-ea"/>
                <a:cs typeface="+mn-cs"/>
              </a:rPr>
              <a:t>= Largest Hole Size (A)  – Smallest Shaft Size (B)</a:t>
            </a:r>
          </a:p>
        </p:txBody>
      </p:sp>
      <p:sp>
        <p:nvSpPr>
          <p:cNvPr id="359479" name="Rectangle 55"/>
          <p:cNvSpPr>
            <a:spLocks noChangeArrowheads="1"/>
          </p:cNvSpPr>
          <p:nvPr/>
        </p:nvSpPr>
        <p:spPr bwMode="auto">
          <a:xfrm>
            <a:off x="5858633" y="1295400"/>
            <a:ext cx="184731" cy="338554"/>
          </a:xfrm>
          <a:prstGeom prst="rect">
            <a:avLst/>
          </a:prstGeom>
          <a:solidFill>
            <a:schemeClr val="bg1"/>
          </a:solidFill>
          <a:ln w="12700">
            <a:noFill/>
            <a:miter lim="800000"/>
            <a:headEnd/>
            <a:tailEnd/>
          </a:ln>
          <a:effectLst/>
        </p:spPr>
        <p:txBody>
          <a:bodyPr wrap="none">
            <a:spAutoFit/>
          </a:bodyPr>
          <a:lstStyle/>
          <a:p>
            <a:pPr algn="l" rtl="0" eaLnBrk="0" fontAlgn="base" hangingPunct="0">
              <a:spcBef>
                <a:spcPct val="0"/>
              </a:spcBef>
              <a:spcAft>
                <a:spcPct val="0"/>
              </a:spcAft>
            </a:pPr>
            <a:endParaRPr lang="en-US" sz="1600" kern="1200" dirty="0">
              <a:solidFill>
                <a:srgbClr val="000000"/>
              </a:solidFill>
              <a:latin typeface="Times" pitchFamily="18" charset="0"/>
              <a:ea typeface="+mn-ea"/>
              <a:cs typeface="+mn-cs"/>
            </a:endParaRPr>
          </a:p>
        </p:txBody>
      </p:sp>
      <p:sp>
        <p:nvSpPr>
          <p:cNvPr id="4" name="TextBox 3"/>
          <p:cNvSpPr txBox="1"/>
          <p:nvPr/>
        </p:nvSpPr>
        <p:spPr>
          <a:xfrm>
            <a:off x="4495800" y="6172200"/>
            <a:ext cx="4404399" cy="523220"/>
          </a:xfrm>
          <a:prstGeom prst="rect">
            <a:avLst/>
          </a:prstGeom>
          <a:noFill/>
          <a:ln>
            <a:solidFill>
              <a:schemeClr val="tx1"/>
            </a:solidFill>
          </a:ln>
        </p:spPr>
        <p:txBody>
          <a:bodyPr wrap="square" rtlCol="0">
            <a:spAutoFit/>
          </a:bodyPr>
          <a:lstStyle/>
          <a:p>
            <a:pPr algn="ctr"/>
            <a:r>
              <a:rPr lang="en-US" sz="1400" dirty="0" smtClean="0"/>
              <a:t>General Tolerance +/- 0.125 unless otherwise specified</a:t>
            </a:r>
            <a:endParaRPr lang="en-US" sz="1400" dirty="0"/>
          </a:p>
          <a:p>
            <a:pPr algn="ctr"/>
            <a:r>
              <a:rPr lang="en-US" sz="1400" dirty="0" smtClean="0"/>
              <a:t>All units in mms</a:t>
            </a:r>
            <a:endParaRPr lang="en-US" sz="1400" dirty="0"/>
          </a:p>
        </p:txBody>
      </p:sp>
      <p:sp>
        <p:nvSpPr>
          <p:cNvPr id="46" name="Text Box 51"/>
          <p:cNvSpPr txBox="1">
            <a:spLocks noChangeArrowheads="1"/>
          </p:cNvSpPr>
          <p:nvPr/>
        </p:nvSpPr>
        <p:spPr bwMode="auto">
          <a:xfrm>
            <a:off x="4750269" y="3421633"/>
            <a:ext cx="3585536" cy="2554545"/>
          </a:xfrm>
          <a:prstGeom prst="rect">
            <a:avLst/>
          </a:prstGeom>
          <a:noFill/>
          <a:ln w="12700">
            <a:noFill/>
            <a:miter lim="800000"/>
            <a:headEnd/>
            <a:tailEnd/>
          </a:ln>
          <a:effectLst/>
        </p:spPr>
        <p:txBody>
          <a:bodyPr wrap="square">
            <a:spAutoFit/>
          </a:bodyPr>
          <a:lstStyle/>
          <a:p>
            <a:pPr algn="l" rtl="0" eaLnBrk="0" fontAlgn="base" hangingPunct="0">
              <a:spcBef>
                <a:spcPct val="0"/>
              </a:spcBef>
              <a:spcAft>
                <a:spcPct val="0"/>
              </a:spcAft>
            </a:pPr>
            <a:r>
              <a:rPr lang="en-US" dirty="0" smtClean="0">
                <a:solidFill>
                  <a:schemeClr val="tx2">
                    <a:lumMod val="75000"/>
                  </a:schemeClr>
                </a:solidFill>
              </a:rPr>
              <a:t>So</a:t>
            </a:r>
            <a:r>
              <a:rPr lang="en-US" sz="1600" kern="1200" dirty="0" smtClean="0">
                <a:solidFill>
                  <a:schemeClr val="tx2">
                    <a:lumMod val="75000"/>
                  </a:schemeClr>
                </a:solidFill>
                <a:latin typeface="Times" pitchFamily="18" charset="0"/>
                <a:ea typeface="+mn-ea"/>
                <a:cs typeface="+mn-cs"/>
              </a:rPr>
              <a:t>, </a:t>
            </a:r>
          </a:p>
          <a:p>
            <a:pPr algn="l" rtl="0" eaLnBrk="0" fontAlgn="base" hangingPunct="0">
              <a:spcBef>
                <a:spcPct val="0"/>
              </a:spcBef>
              <a:spcAft>
                <a:spcPct val="0"/>
              </a:spcAft>
            </a:pPr>
            <a:r>
              <a:rPr lang="en-US" sz="1600" kern="1200" dirty="0" smtClean="0">
                <a:solidFill>
                  <a:schemeClr val="tx2">
                    <a:lumMod val="75000"/>
                  </a:schemeClr>
                </a:solidFill>
                <a:latin typeface="Times" pitchFamily="18" charset="0"/>
                <a:ea typeface="+mn-ea"/>
                <a:cs typeface="+mn-cs"/>
              </a:rPr>
              <a:t>Clearance </a:t>
            </a:r>
            <a:r>
              <a:rPr lang="en-US" sz="1600" kern="1200" dirty="0">
                <a:solidFill>
                  <a:schemeClr val="tx2">
                    <a:lumMod val="75000"/>
                  </a:schemeClr>
                </a:solidFill>
                <a:latin typeface="Times" pitchFamily="18" charset="0"/>
                <a:ea typeface="+mn-ea"/>
                <a:cs typeface="+mn-cs"/>
              </a:rPr>
              <a:t>= </a:t>
            </a:r>
            <a:r>
              <a:rPr lang="en-US" sz="1600" kern="1200" dirty="0" smtClean="0">
                <a:solidFill>
                  <a:schemeClr val="tx2">
                    <a:lumMod val="75000"/>
                  </a:schemeClr>
                </a:solidFill>
                <a:latin typeface="Times" pitchFamily="18" charset="0"/>
                <a:ea typeface="+mn-ea"/>
                <a:cs typeface="+mn-cs"/>
              </a:rPr>
              <a:t>10.125  </a:t>
            </a:r>
            <a:r>
              <a:rPr lang="en-US" sz="1600" kern="1200" dirty="0">
                <a:solidFill>
                  <a:schemeClr val="tx2">
                    <a:lumMod val="75000"/>
                  </a:schemeClr>
                </a:solidFill>
                <a:latin typeface="Times" pitchFamily="18" charset="0"/>
                <a:ea typeface="+mn-ea"/>
                <a:cs typeface="+mn-cs"/>
              </a:rPr>
              <a:t>– </a:t>
            </a:r>
            <a:r>
              <a:rPr lang="en-US" sz="1600" kern="1200" dirty="0" smtClean="0">
                <a:solidFill>
                  <a:schemeClr val="tx2">
                    <a:lumMod val="75000"/>
                  </a:schemeClr>
                </a:solidFill>
                <a:latin typeface="Times" pitchFamily="18" charset="0"/>
                <a:ea typeface="+mn-ea"/>
                <a:cs typeface="+mn-cs"/>
              </a:rPr>
              <a:t> 9.875  =  0.25</a:t>
            </a:r>
          </a:p>
          <a:p>
            <a:r>
              <a:rPr lang="en-US" dirty="0">
                <a:solidFill>
                  <a:schemeClr val="tx2">
                    <a:lumMod val="75000"/>
                  </a:schemeClr>
                </a:solidFill>
              </a:rPr>
              <a:t>Allowance = </a:t>
            </a:r>
            <a:r>
              <a:rPr lang="en-US" dirty="0" smtClean="0">
                <a:solidFill>
                  <a:schemeClr val="tx2">
                    <a:lumMod val="75000"/>
                  </a:schemeClr>
                </a:solidFill>
              </a:rPr>
              <a:t>10  </a:t>
            </a:r>
            <a:r>
              <a:rPr lang="en-US" dirty="0">
                <a:solidFill>
                  <a:schemeClr val="tx2">
                    <a:lumMod val="75000"/>
                  </a:schemeClr>
                </a:solidFill>
              </a:rPr>
              <a:t>–  </a:t>
            </a:r>
            <a:r>
              <a:rPr lang="en-US" dirty="0" smtClean="0">
                <a:solidFill>
                  <a:schemeClr val="tx2">
                    <a:lumMod val="75000"/>
                  </a:schemeClr>
                </a:solidFill>
              </a:rPr>
              <a:t>10  </a:t>
            </a:r>
            <a:r>
              <a:rPr lang="en-US" dirty="0">
                <a:solidFill>
                  <a:schemeClr val="tx2">
                    <a:lumMod val="75000"/>
                  </a:schemeClr>
                </a:solidFill>
              </a:rPr>
              <a:t>=  0</a:t>
            </a:r>
            <a:endParaRPr lang="en-US" dirty="0" smtClean="0">
              <a:solidFill>
                <a:schemeClr val="tx2">
                  <a:lumMod val="75000"/>
                </a:schemeClr>
              </a:solidFill>
            </a:endParaRPr>
          </a:p>
          <a:p>
            <a:endParaRPr lang="en-US" dirty="0" smtClean="0">
              <a:solidFill>
                <a:schemeClr val="tx2">
                  <a:lumMod val="75000"/>
                </a:schemeClr>
              </a:solidFill>
            </a:endParaRPr>
          </a:p>
          <a:p>
            <a:r>
              <a:rPr lang="en-US" dirty="0">
                <a:solidFill>
                  <a:schemeClr val="tx2">
                    <a:lumMod val="75000"/>
                  </a:schemeClr>
                </a:solidFill>
              </a:rPr>
              <a:t>N</a:t>
            </a:r>
            <a:r>
              <a:rPr lang="en-US" dirty="0" smtClean="0">
                <a:solidFill>
                  <a:schemeClr val="tx2">
                    <a:lumMod val="75000"/>
                  </a:schemeClr>
                </a:solidFill>
              </a:rPr>
              <a:t>o negative therefore no interference even   in ‘worst case’, so lid will fit on the box relatively easily in all designed conditions.</a:t>
            </a:r>
            <a:endParaRPr lang="en-US" dirty="0">
              <a:solidFill>
                <a:schemeClr val="tx2">
                  <a:lumMod val="75000"/>
                </a:schemeClr>
              </a:solidFill>
            </a:endParaRPr>
          </a:p>
          <a:p>
            <a:pPr algn="l" rtl="0" eaLnBrk="0" fontAlgn="base" hangingPunct="0">
              <a:spcBef>
                <a:spcPct val="0"/>
              </a:spcBef>
              <a:spcAft>
                <a:spcPct val="0"/>
              </a:spcAft>
            </a:pPr>
            <a:endParaRPr lang="en-US" sz="1600" kern="1200" dirty="0" smtClean="0">
              <a:solidFill>
                <a:schemeClr val="tx2">
                  <a:lumMod val="75000"/>
                </a:schemeClr>
              </a:solidFill>
              <a:latin typeface="Times" pitchFamily="18" charset="0"/>
              <a:ea typeface="+mn-ea"/>
              <a:cs typeface="+mn-cs"/>
            </a:endParaRPr>
          </a:p>
          <a:p>
            <a:pPr algn="l" rtl="0" eaLnBrk="0" fontAlgn="base" hangingPunct="0">
              <a:spcBef>
                <a:spcPct val="0"/>
              </a:spcBef>
              <a:spcAft>
                <a:spcPct val="0"/>
              </a:spcAft>
            </a:pPr>
            <a:endParaRPr lang="en-US" sz="1600" kern="1200" dirty="0">
              <a:solidFill>
                <a:schemeClr val="tx2">
                  <a:lumMod val="75000"/>
                </a:schemeClr>
              </a:solidFill>
              <a:latin typeface="Times" pitchFamily="18" charset="0"/>
              <a:ea typeface="+mn-ea"/>
              <a:cs typeface="+mn-cs"/>
            </a:endParaRPr>
          </a:p>
        </p:txBody>
      </p:sp>
      <p:sp>
        <p:nvSpPr>
          <p:cNvPr id="51" name="Rectangle 64"/>
          <p:cNvSpPr>
            <a:spLocks noChangeArrowheads="1"/>
          </p:cNvSpPr>
          <p:nvPr/>
        </p:nvSpPr>
        <p:spPr bwMode="auto">
          <a:xfrm>
            <a:off x="4070244" y="113805"/>
            <a:ext cx="5029200" cy="867930"/>
          </a:xfrm>
          <a:prstGeom prst="rect">
            <a:avLst/>
          </a:prstGeom>
          <a:noFill/>
          <a:ln w="12700">
            <a:noFill/>
            <a:miter lim="800000"/>
            <a:headEnd/>
            <a:tailEnd/>
          </a:ln>
          <a:effectLst/>
        </p:spPr>
        <p:txBody>
          <a:bodyPr wrap="square">
            <a:spAutoFit/>
          </a:bodyPr>
          <a:lstStyle/>
          <a:p>
            <a:pPr algn="ctr" rtl="0" eaLnBrk="0" fontAlgn="base" hangingPunct="0">
              <a:lnSpc>
                <a:spcPct val="90000"/>
              </a:lnSpc>
              <a:spcBef>
                <a:spcPct val="50000"/>
              </a:spcBef>
              <a:spcAft>
                <a:spcPct val="0"/>
              </a:spcAft>
            </a:pPr>
            <a:r>
              <a:rPr lang="en-US" sz="2400" dirty="0" smtClean="0">
                <a:solidFill>
                  <a:srgbClr val="790015"/>
                </a:solidFill>
              </a:rPr>
              <a:t>Use Specific Tolerances as required </a:t>
            </a:r>
            <a:r>
              <a:rPr lang="en-US" dirty="0" smtClean="0">
                <a:solidFill>
                  <a:srgbClr val="790015"/>
                </a:solidFill>
              </a:rPr>
              <a:t>but keep overall tolerance as loose as possible for function/aesthetic</a:t>
            </a:r>
            <a:endParaRPr lang="en-US" sz="2800" b="1" kern="1200" dirty="0">
              <a:solidFill>
                <a:srgbClr val="790015"/>
              </a:solidFill>
              <a:latin typeface="Times" pitchFamily="18" charset="0"/>
              <a:ea typeface="+mn-ea"/>
              <a:cs typeface="+mn-cs"/>
            </a:endParaRPr>
          </a:p>
        </p:txBody>
      </p:sp>
      <p:grpSp>
        <p:nvGrpSpPr>
          <p:cNvPr id="53" name="Group 52"/>
          <p:cNvGrpSpPr/>
          <p:nvPr/>
        </p:nvGrpSpPr>
        <p:grpSpPr>
          <a:xfrm>
            <a:off x="5744986" y="1261468"/>
            <a:ext cx="1159616" cy="457844"/>
            <a:chOff x="5745391" y="4419600"/>
            <a:chExt cx="1159616" cy="457844"/>
          </a:xfrm>
        </p:grpSpPr>
        <p:sp>
          <p:nvSpPr>
            <p:cNvPr id="54" name="Rectangle 57"/>
            <p:cNvSpPr>
              <a:spLocks noChangeArrowheads="1"/>
            </p:cNvSpPr>
            <p:nvPr/>
          </p:nvSpPr>
          <p:spPr bwMode="auto">
            <a:xfrm>
              <a:off x="6090360" y="4426038"/>
              <a:ext cx="814647" cy="451406"/>
            </a:xfrm>
            <a:prstGeom prst="rect">
              <a:avLst/>
            </a:prstGeom>
            <a:noFill/>
            <a:ln w="12700">
              <a:noFill/>
              <a:miter lim="800000"/>
              <a:headEnd/>
              <a:tailEnd/>
            </a:ln>
            <a:effectLst/>
          </p:spPr>
          <p:txBody>
            <a:bodyPr wrap="none">
              <a:spAutoFit/>
            </a:bodyPr>
            <a:lstStyle/>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a:t>
              </a:r>
              <a:r>
                <a:rPr lang="en-US" sz="1600" kern="1200" dirty="0" smtClean="0">
                  <a:solidFill>
                    <a:srgbClr val="790015"/>
                  </a:solidFill>
                  <a:latin typeface="Times" pitchFamily="18" charset="0"/>
                  <a:ea typeface="+mn-ea"/>
                  <a:cs typeface="+mn-cs"/>
                </a:rPr>
                <a:t>0.000</a:t>
              </a:r>
              <a:endParaRPr lang="en-US" sz="1600" kern="1200" dirty="0">
                <a:solidFill>
                  <a:srgbClr val="790015"/>
                </a:solidFill>
                <a:latin typeface="Times" pitchFamily="18" charset="0"/>
                <a:ea typeface="+mn-ea"/>
                <a:cs typeface="+mn-cs"/>
              </a:endParaRPr>
            </a:p>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 </a:t>
              </a:r>
              <a:r>
                <a:rPr lang="en-US" sz="1600" kern="1200" dirty="0" smtClean="0">
                  <a:solidFill>
                    <a:srgbClr val="790015"/>
                  </a:solidFill>
                  <a:latin typeface="Times" pitchFamily="18" charset="0"/>
                  <a:ea typeface="+mn-ea"/>
                  <a:cs typeface="+mn-cs"/>
                </a:rPr>
                <a:t>0.125</a:t>
              </a:r>
              <a:endParaRPr lang="en-US" sz="1600" kern="1200" dirty="0">
                <a:solidFill>
                  <a:srgbClr val="790015"/>
                </a:solidFill>
                <a:latin typeface="Times" pitchFamily="18" charset="0"/>
                <a:ea typeface="+mn-ea"/>
                <a:cs typeface="+mn-cs"/>
              </a:endParaRPr>
            </a:p>
          </p:txBody>
        </p:sp>
        <p:sp>
          <p:nvSpPr>
            <p:cNvPr id="55" name="TextBox 54"/>
            <p:cNvSpPr txBox="1"/>
            <p:nvPr/>
          </p:nvSpPr>
          <p:spPr>
            <a:xfrm>
              <a:off x="5745391" y="4419600"/>
              <a:ext cx="579209" cy="400110"/>
            </a:xfrm>
            <a:prstGeom prst="rect">
              <a:avLst/>
            </a:prstGeom>
            <a:noFill/>
          </p:spPr>
          <p:txBody>
            <a:bodyPr wrap="square" rtlCol="0">
              <a:spAutoFit/>
            </a:bodyPr>
            <a:lstStyle/>
            <a:p>
              <a:r>
                <a:rPr lang="en-US" sz="2000" dirty="0" smtClean="0">
                  <a:solidFill>
                    <a:schemeClr val="tx2">
                      <a:lumMod val="75000"/>
                    </a:schemeClr>
                  </a:solidFill>
                </a:rPr>
                <a:t>10</a:t>
              </a:r>
              <a:endParaRPr lang="en-US" sz="2000" dirty="0">
                <a:solidFill>
                  <a:schemeClr val="tx2">
                    <a:lumMod val="75000"/>
                  </a:schemeClr>
                </a:solidFill>
              </a:endParaRPr>
            </a:p>
          </p:txBody>
        </p:sp>
      </p:grpSp>
      <p:grpSp>
        <p:nvGrpSpPr>
          <p:cNvPr id="56" name="Group 55"/>
          <p:cNvGrpSpPr/>
          <p:nvPr/>
        </p:nvGrpSpPr>
        <p:grpSpPr>
          <a:xfrm>
            <a:off x="219833" y="1319087"/>
            <a:ext cx="1214118" cy="457844"/>
            <a:chOff x="5745391" y="4419600"/>
            <a:chExt cx="1214118" cy="457844"/>
          </a:xfrm>
        </p:grpSpPr>
        <p:sp>
          <p:nvSpPr>
            <p:cNvPr id="57" name="Rectangle 57"/>
            <p:cNvSpPr>
              <a:spLocks noChangeArrowheads="1"/>
            </p:cNvSpPr>
            <p:nvPr/>
          </p:nvSpPr>
          <p:spPr bwMode="auto">
            <a:xfrm>
              <a:off x="6090360" y="4426038"/>
              <a:ext cx="869149" cy="451406"/>
            </a:xfrm>
            <a:prstGeom prst="rect">
              <a:avLst/>
            </a:prstGeom>
            <a:noFill/>
            <a:ln w="12700">
              <a:noFill/>
              <a:miter lim="800000"/>
              <a:headEnd/>
              <a:tailEnd/>
            </a:ln>
            <a:effectLst/>
          </p:spPr>
          <p:txBody>
            <a:bodyPr wrap="none">
              <a:spAutoFit/>
            </a:bodyPr>
            <a:lstStyle/>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a:t>
              </a:r>
              <a:r>
                <a:rPr lang="en-US" sz="1600" kern="1200" dirty="0" smtClean="0">
                  <a:solidFill>
                    <a:srgbClr val="790015"/>
                  </a:solidFill>
                  <a:latin typeface="Times" pitchFamily="18" charset="0"/>
                  <a:ea typeface="+mn-ea"/>
                  <a:cs typeface="+mn-cs"/>
                </a:rPr>
                <a:t>0.125</a:t>
              </a:r>
              <a:endParaRPr lang="en-US" sz="1600" kern="1200" dirty="0">
                <a:solidFill>
                  <a:srgbClr val="790015"/>
                </a:solidFill>
                <a:latin typeface="Times" pitchFamily="18" charset="0"/>
                <a:ea typeface="+mn-ea"/>
                <a:cs typeface="+mn-cs"/>
              </a:endParaRPr>
            </a:p>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 </a:t>
              </a:r>
              <a:r>
                <a:rPr lang="en-US" sz="1600" kern="1200" dirty="0" smtClean="0">
                  <a:solidFill>
                    <a:srgbClr val="790015"/>
                  </a:solidFill>
                  <a:latin typeface="Times" pitchFamily="18" charset="0"/>
                  <a:ea typeface="+mn-ea"/>
                  <a:cs typeface="+mn-cs"/>
                </a:rPr>
                <a:t>0.000 </a:t>
              </a:r>
              <a:endParaRPr lang="en-US" sz="1600" kern="1200" dirty="0">
                <a:solidFill>
                  <a:srgbClr val="790015"/>
                </a:solidFill>
                <a:latin typeface="Times" pitchFamily="18" charset="0"/>
                <a:ea typeface="+mn-ea"/>
                <a:cs typeface="+mn-cs"/>
              </a:endParaRPr>
            </a:p>
          </p:txBody>
        </p:sp>
        <p:sp>
          <p:nvSpPr>
            <p:cNvPr id="58" name="TextBox 57"/>
            <p:cNvSpPr txBox="1"/>
            <p:nvPr/>
          </p:nvSpPr>
          <p:spPr>
            <a:xfrm>
              <a:off x="5745391" y="4419600"/>
              <a:ext cx="579209" cy="400110"/>
            </a:xfrm>
            <a:prstGeom prst="rect">
              <a:avLst/>
            </a:prstGeom>
            <a:noFill/>
          </p:spPr>
          <p:txBody>
            <a:bodyPr wrap="square" rtlCol="0">
              <a:spAutoFit/>
            </a:bodyPr>
            <a:lstStyle/>
            <a:p>
              <a:r>
                <a:rPr lang="en-US" sz="2000" dirty="0" smtClean="0">
                  <a:solidFill>
                    <a:schemeClr val="tx2">
                      <a:lumMod val="75000"/>
                    </a:schemeClr>
                  </a:solidFill>
                </a:rPr>
                <a:t>10</a:t>
              </a:r>
              <a:endParaRPr lang="en-US" sz="2000" dirty="0">
                <a:solidFill>
                  <a:schemeClr val="tx2">
                    <a:lumMod val="75000"/>
                  </a:schemeClr>
                </a:solidFill>
              </a:endParaRPr>
            </a:p>
          </p:txBody>
        </p:sp>
      </p:grpSp>
      <p:grpSp>
        <p:nvGrpSpPr>
          <p:cNvPr id="59" name="Group 58"/>
          <p:cNvGrpSpPr/>
          <p:nvPr/>
        </p:nvGrpSpPr>
        <p:grpSpPr>
          <a:xfrm>
            <a:off x="2045175" y="2963789"/>
            <a:ext cx="1214118" cy="457844"/>
            <a:chOff x="5745391" y="4419600"/>
            <a:chExt cx="1214118" cy="457844"/>
          </a:xfrm>
        </p:grpSpPr>
        <p:sp>
          <p:nvSpPr>
            <p:cNvPr id="60" name="Rectangle 57"/>
            <p:cNvSpPr>
              <a:spLocks noChangeArrowheads="1"/>
            </p:cNvSpPr>
            <p:nvPr/>
          </p:nvSpPr>
          <p:spPr bwMode="auto">
            <a:xfrm>
              <a:off x="6090360" y="4426038"/>
              <a:ext cx="869149" cy="451406"/>
            </a:xfrm>
            <a:prstGeom prst="rect">
              <a:avLst/>
            </a:prstGeom>
            <a:noFill/>
            <a:ln w="12700">
              <a:noFill/>
              <a:miter lim="800000"/>
              <a:headEnd/>
              <a:tailEnd/>
            </a:ln>
            <a:effectLst/>
          </p:spPr>
          <p:txBody>
            <a:bodyPr wrap="none">
              <a:spAutoFit/>
            </a:bodyPr>
            <a:lstStyle/>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a:t>
              </a:r>
              <a:r>
                <a:rPr lang="en-US" sz="1600" kern="1200" dirty="0" smtClean="0">
                  <a:solidFill>
                    <a:srgbClr val="790015"/>
                  </a:solidFill>
                  <a:latin typeface="Times" pitchFamily="18" charset="0"/>
                  <a:ea typeface="+mn-ea"/>
                  <a:cs typeface="+mn-cs"/>
                </a:rPr>
                <a:t>0.125</a:t>
              </a:r>
              <a:endParaRPr lang="en-US" sz="1600" kern="1200" dirty="0">
                <a:solidFill>
                  <a:srgbClr val="790015"/>
                </a:solidFill>
                <a:latin typeface="Times" pitchFamily="18" charset="0"/>
                <a:ea typeface="+mn-ea"/>
                <a:cs typeface="+mn-cs"/>
              </a:endParaRPr>
            </a:p>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 </a:t>
              </a:r>
              <a:r>
                <a:rPr lang="en-US" sz="1600" kern="1200" dirty="0" smtClean="0">
                  <a:solidFill>
                    <a:srgbClr val="790015"/>
                  </a:solidFill>
                  <a:latin typeface="Times" pitchFamily="18" charset="0"/>
                  <a:ea typeface="+mn-ea"/>
                  <a:cs typeface="+mn-cs"/>
                </a:rPr>
                <a:t>0.000 </a:t>
              </a:r>
              <a:endParaRPr lang="en-US" sz="1600" kern="1200" dirty="0">
                <a:solidFill>
                  <a:srgbClr val="790015"/>
                </a:solidFill>
                <a:latin typeface="Times" pitchFamily="18" charset="0"/>
                <a:ea typeface="+mn-ea"/>
                <a:cs typeface="+mn-cs"/>
              </a:endParaRPr>
            </a:p>
          </p:txBody>
        </p:sp>
        <p:sp>
          <p:nvSpPr>
            <p:cNvPr id="61" name="TextBox 60"/>
            <p:cNvSpPr txBox="1"/>
            <p:nvPr/>
          </p:nvSpPr>
          <p:spPr>
            <a:xfrm>
              <a:off x="5745391" y="4419600"/>
              <a:ext cx="579209" cy="400110"/>
            </a:xfrm>
            <a:prstGeom prst="rect">
              <a:avLst/>
            </a:prstGeom>
            <a:noFill/>
          </p:spPr>
          <p:txBody>
            <a:bodyPr wrap="square" rtlCol="0">
              <a:spAutoFit/>
            </a:bodyPr>
            <a:lstStyle/>
            <a:p>
              <a:r>
                <a:rPr lang="en-US" sz="2000" dirty="0" smtClean="0">
                  <a:solidFill>
                    <a:schemeClr val="tx2">
                      <a:lumMod val="75000"/>
                    </a:schemeClr>
                  </a:solidFill>
                </a:rPr>
                <a:t>10</a:t>
              </a:r>
              <a:endParaRPr lang="en-US" sz="2000" dirty="0">
                <a:solidFill>
                  <a:schemeClr val="tx2">
                    <a:lumMod val="75000"/>
                  </a:schemeClr>
                </a:solidFill>
              </a:endParaRPr>
            </a:p>
          </p:txBody>
        </p:sp>
      </p:grpSp>
      <p:grpSp>
        <p:nvGrpSpPr>
          <p:cNvPr id="62" name="Group 61"/>
          <p:cNvGrpSpPr/>
          <p:nvPr/>
        </p:nvGrpSpPr>
        <p:grpSpPr>
          <a:xfrm>
            <a:off x="1844041" y="6248400"/>
            <a:ext cx="1159616" cy="457844"/>
            <a:chOff x="5745391" y="4419600"/>
            <a:chExt cx="1159616" cy="457844"/>
          </a:xfrm>
        </p:grpSpPr>
        <p:sp>
          <p:nvSpPr>
            <p:cNvPr id="63" name="Rectangle 57"/>
            <p:cNvSpPr>
              <a:spLocks noChangeArrowheads="1"/>
            </p:cNvSpPr>
            <p:nvPr/>
          </p:nvSpPr>
          <p:spPr bwMode="auto">
            <a:xfrm>
              <a:off x="6090360" y="4426038"/>
              <a:ext cx="814647" cy="451406"/>
            </a:xfrm>
            <a:prstGeom prst="rect">
              <a:avLst/>
            </a:prstGeom>
            <a:noFill/>
            <a:ln w="12700">
              <a:noFill/>
              <a:miter lim="800000"/>
              <a:headEnd/>
              <a:tailEnd/>
            </a:ln>
            <a:effectLst/>
          </p:spPr>
          <p:txBody>
            <a:bodyPr wrap="none">
              <a:spAutoFit/>
            </a:bodyPr>
            <a:lstStyle/>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a:t>
              </a:r>
              <a:r>
                <a:rPr lang="en-US" sz="1600" kern="1200" dirty="0" smtClean="0">
                  <a:solidFill>
                    <a:srgbClr val="790015"/>
                  </a:solidFill>
                  <a:latin typeface="Times" pitchFamily="18" charset="0"/>
                  <a:ea typeface="+mn-ea"/>
                  <a:cs typeface="+mn-cs"/>
                </a:rPr>
                <a:t>0.000</a:t>
              </a:r>
              <a:endParaRPr lang="en-US" sz="1600" kern="1200" dirty="0">
                <a:solidFill>
                  <a:srgbClr val="790015"/>
                </a:solidFill>
                <a:latin typeface="Times" pitchFamily="18" charset="0"/>
                <a:ea typeface="+mn-ea"/>
                <a:cs typeface="+mn-cs"/>
              </a:endParaRPr>
            </a:p>
            <a:p>
              <a:pPr algn="l" rtl="0" eaLnBrk="0" fontAlgn="base" hangingPunct="0">
                <a:lnSpc>
                  <a:spcPts val="1400"/>
                </a:lnSpc>
                <a:spcBef>
                  <a:spcPct val="0"/>
                </a:spcBef>
                <a:spcAft>
                  <a:spcPct val="0"/>
                </a:spcAft>
              </a:pPr>
              <a:r>
                <a:rPr lang="en-US" sz="1600" kern="1200" dirty="0">
                  <a:solidFill>
                    <a:srgbClr val="790015"/>
                  </a:solidFill>
                  <a:latin typeface="Times" pitchFamily="18" charset="0"/>
                  <a:ea typeface="+mn-ea"/>
                  <a:cs typeface="+mn-cs"/>
                </a:rPr>
                <a:t> - </a:t>
              </a:r>
              <a:r>
                <a:rPr lang="en-US" sz="1600" kern="1200" dirty="0" smtClean="0">
                  <a:solidFill>
                    <a:srgbClr val="790015"/>
                  </a:solidFill>
                  <a:latin typeface="Times" pitchFamily="18" charset="0"/>
                  <a:ea typeface="+mn-ea"/>
                  <a:cs typeface="+mn-cs"/>
                </a:rPr>
                <a:t>0.125</a:t>
              </a:r>
              <a:endParaRPr lang="en-US" sz="1600" kern="1200" dirty="0">
                <a:solidFill>
                  <a:srgbClr val="790015"/>
                </a:solidFill>
                <a:latin typeface="Times" pitchFamily="18" charset="0"/>
                <a:ea typeface="+mn-ea"/>
                <a:cs typeface="+mn-cs"/>
              </a:endParaRPr>
            </a:p>
          </p:txBody>
        </p:sp>
        <p:sp>
          <p:nvSpPr>
            <p:cNvPr id="64" name="TextBox 63"/>
            <p:cNvSpPr txBox="1"/>
            <p:nvPr/>
          </p:nvSpPr>
          <p:spPr>
            <a:xfrm>
              <a:off x="5745391" y="4419600"/>
              <a:ext cx="579209" cy="400110"/>
            </a:xfrm>
            <a:prstGeom prst="rect">
              <a:avLst/>
            </a:prstGeom>
            <a:noFill/>
          </p:spPr>
          <p:txBody>
            <a:bodyPr wrap="square" rtlCol="0">
              <a:spAutoFit/>
            </a:bodyPr>
            <a:lstStyle/>
            <a:p>
              <a:r>
                <a:rPr lang="en-US" sz="2000" dirty="0" smtClean="0">
                  <a:solidFill>
                    <a:schemeClr val="tx2">
                      <a:lumMod val="75000"/>
                    </a:schemeClr>
                  </a:solidFill>
                </a:rPr>
                <a:t>10</a:t>
              </a:r>
              <a:endParaRPr lang="en-US" sz="2000" dirty="0">
                <a:solidFill>
                  <a:schemeClr val="tx2">
                    <a:lumMod val="75000"/>
                  </a:schemeClr>
                </a:solidFill>
              </a:endParaRPr>
            </a:p>
          </p:txBody>
        </p:sp>
      </p:grpSp>
    </p:spTree>
    <p:extLst>
      <p:ext uri="{BB962C8B-B14F-4D97-AF65-F5344CB8AC3E}">
        <p14:creationId xmlns:p14="http://schemas.microsoft.com/office/powerpoint/2010/main" val="3521593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45129" y="-26614"/>
            <a:ext cx="8173290" cy="52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endParaRPr lang="en-US" altLang="en-US" sz="1412" b="0" dirty="0"/>
          </a:p>
          <a:p>
            <a:r>
              <a:rPr lang="en-US" altLang="en-US" sz="1412" b="0" dirty="0"/>
              <a:t> </a:t>
            </a:r>
            <a:r>
              <a:rPr lang="en-US" altLang="en-US" sz="1412" dirty="0"/>
              <a:t>Lecture Class Assignment XXX</a:t>
            </a:r>
            <a:r>
              <a:rPr lang="en-US" altLang="en-US" sz="1412" b="0" dirty="0"/>
              <a:t>- Worst Case Tolerance  - Block and Carrier </a:t>
            </a:r>
          </a:p>
        </p:txBody>
      </p:sp>
      <p:sp>
        <p:nvSpPr>
          <p:cNvPr id="5123" name="Rectangle 44"/>
          <p:cNvSpPr>
            <a:spLocks noChangeArrowheads="1"/>
          </p:cNvSpPr>
          <p:nvPr/>
        </p:nvSpPr>
        <p:spPr bwMode="auto">
          <a:xfrm>
            <a:off x="1243853" y="986117"/>
            <a:ext cx="681642" cy="30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b="0"/>
              <a:t>Blocks</a:t>
            </a:r>
          </a:p>
        </p:txBody>
      </p:sp>
      <p:sp>
        <p:nvSpPr>
          <p:cNvPr id="5124" name="Rectangle 45"/>
          <p:cNvSpPr>
            <a:spLocks noChangeArrowheads="1"/>
          </p:cNvSpPr>
          <p:nvPr/>
        </p:nvSpPr>
        <p:spPr bwMode="auto">
          <a:xfrm>
            <a:off x="1169614" y="2662798"/>
            <a:ext cx="694466" cy="30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b="0"/>
              <a:t>Carrier</a:t>
            </a:r>
          </a:p>
        </p:txBody>
      </p:sp>
      <p:sp>
        <p:nvSpPr>
          <p:cNvPr id="5125" name="Rectangle 47"/>
          <p:cNvSpPr>
            <a:spLocks noChangeArrowheads="1"/>
          </p:cNvSpPr>
          <p:nvPr/>
        </p:nvSpPr>
        <p:spPr bwMode="auto">
          <a:xfrm>
            <a:off x="811457" y="5898036"/>
            <a:ext cx="7443507" cy="95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b="0" dirty="0" smtClean="0"/>
              <a:t>1.  </a:t>
            </a:r>
            <a:r>
              <a:rPr lang="en-US" altLang="en-US" sz="1412" b="0" dirty="0"/>
              <a:t>What is the clearance between the between the blocks and the carrier _______</a:t>
            </a:r>
            <a:r>
              <a:rPr lang="en-US" altLang="en-US" sz="1412" b="0" dirty="0">
                <a:solidFill>
                  <a:schemeClr val="tx2"/>
                </a:solidFill>
              </a:rPr>
              <a:t>1.2_</a:t>
            </a:r>
            <a:r>
              <a:rPr lang="en-US" altLang="en-US" sz="1412" b="0" dirty="0"/>
              <a:t>____</a:t>
            </a:r>
          </a:p>
          <a:p>
            <a:endParaRPr lang="en-US" altLang="en-US" sz="1412" b="0" dirty="0"/>
          </a:p>
          <a:p>
            <a:r>
              <a:rPr lang="en-US" altLang="en-US" sz="1412" b="0" dirty="0"/>
              <a:t>2</a:t>
            </a:r>
            <a:r>
              <a:rPr lang="en-US" altLang="en-US" sz="1412" b="0" dirty="0" smtClean="0"/>
              <a:t>. </a:t>
            </a:r>
            <a:r>
              <a:rPr lang="en-US" altLang="en-US" sz="1412" b="0" dirty="0"/>
              <a:t>What is the allowance between the blocks and the carrier ______</a:t>
            </a:r>
            <a:r>
              <a:rPr lang="en-US" altLang="en-US" sz="1412" b="0" dirty="0">
                <a:solidFill>
                  <a:schemeClr val="tx2"/>
                </a:solidFill>
              </a:rPr>
              <a:t>0</a:t>
            </a:r>
            <a:r>
              <a:rPr lang="en-US" altLang="en-US" sz="1412" b="0" dirty="0"/>
              <a:t>_____</a:t>
            </a:r>
          </a:p>
          <a:p>
            <a:endParaRPr lang="en-US" altLang="en-US" sz="1412" b="0" dirty="0"/>
          </a:p>
        </p:txBody>
      </p:sp>
      <p:grpSp>
        <p:nvGrpSpPr>
          <p:cNvPr id="5126" name="Group 48"/>
          <p:cNvGrpSpPr>
            <a:grpSpLocks/>
          </p:cNvGrpSpPr>
          <p:nvPr/>
        </p:nvGrpSpPr>
        <p:grpSpPr bwMode="auto">
          <a:xfrm>
            <a:off x="1095376" y="986118"/>
            <a:ext cx="4216213" cy="3291172"/>
            <a:chOff x="624" y="384"/>
            <a:chExt cx="3120" cy="2458"/>
          </a:xfrm>
        </p:grpSpPr>
        <p:sp>
          <p:nvSpPr>
            <p:cNvPr id="5131" name="Freeform 49"/>
            <p:cNvSpPr>
              <a:spLocks/>
            </p:cNvSpPr>
            <p:nvPr/>
          </p:nvSpPr>
          <p:spPr bwMode="auto">
            <a:xfrm>
              <a:off x="1446" y="1395"/>
              <a:ext cx="1417" cy="855"/>
            </a:xfrm>
            <a:custGeom>
              <a:avLst/>
              <a:gdLst>
                <a:gd name="T0" fmla="*/ 0 w 1464"/>
                <a:gd name="T1" fmla="*/ 9506 h 672"/>
                <a:gd name="T2" fmla="*/ 0 w 1464"/>
                <a:gd name="T3" fmla="*/ 8984 h 672"/>
                <a:gd name="T4" fmla="*/ 0 w 1464"/>
                <a:gd name="T5" fmla="*/ 0 h 672"/>
                <a:gd name="T6" fmla="*/ 151 w 1464"/>
                <a:gd name="T7" fmla="*/ 0 h 672"/>
                <a:gd name="T8" fmla="*/ 151 w 1464"/>
                <a:gd name="T9" fmla="*/ 4934 h 672"/>
                <a:gd name="T10" fmla="*/ 889 w 1464"/>
                <a:gd name="T11" fmla="*/ 4934 h 672"/>
                <a:gd name="T12" fmla="*/ 889 w 1464"/>
                <a:gd name="T13" fmla="*/ 0 h 672"/>
                <a:gd name="T14" fmla="*/ 1023 w 1464"/>
                <a:gd name="T15" fmla="*/ 0 h 672"/>
                <a:gd name="T16" fmla="*/ 1023 w 1464"/>
                <a:gd name="T17" fmla="*/ 9506 h 672"/>
                <a:gd name="T18" fmla="*/ 0 w 1464"/>
                <a:gd name="T19" fmla="*/ 9506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4"/>
                <a:gd name="T31" fmla="*/ 0 h 672"/>
                <a:gd name="T32" fmla="*/ 1464 w 1464"/>
                <a:gd name="T33" fmla="*/ 672 h 6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4" h="672">
                  <a:moveTo>
                    <a:pt x="0" y="672"/>
                  </a:moveTo>
                  <a:cubicBezTo>
                    <a:pt x="0" y="660"/>
                    <a:pt x="0" y="647"/>
                    <a:pt x="0" y="635"/>
                  </a:cubicBezTo>
                  <a:lnTo>
                    <a:pt x="0" y="0"/>
                  </a:lnTo>
                  <a:lnTo>
                    <a:pt x="216" y="0"/>
                  </a:lnTo>
                  <a:lnTo>
                    <a:pt x="216" y="348"/>
                  </a:lnTo>
                  <a:lnTo>
                    <a:pt x="1272" y="348"/>
                  </a:lnTo>
                  <a:lnTo>
                    <a:pt x="1272" y="0"/>
                  </a:lnTo>
                  <a:lnTo>
                    <a:pt x="1464" y="0"/>
                  </a:lnTo>
                  <a:lnTo>
                    <a:pt x="1464" y="672"/>
                  </a:lnTo>
                  <a:lnTo>
                    <a:pt x="0" y="672"/>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12"/>
            </a:p>
          </p:txBody>
        </p:sp>
        <p:sp>
          <p:nvSpPr>
            <p:cNvPr id="5132" name="Freeform 50"/>
            <p:cNvSpPr>
              <a:spLocks/>
            </p:cNvSpPr>
            <p:nvPr/>
          </p:nvSpPr>
          <p:spPr bwMode="auto">
            <a:xfrm>
              <a:off x="1470" y="384"/>
              <a:ext cx="500" cy="475"/>
            </a:xfrm>
            <a:custGeom>
              <a:avLst/>
              <a:gdLst>
                <a:gd name="T0" fmla="*/ 0 w 288"/>
                <a:gd name="T1" fmla="*/ 437849 h 240"/>
                <a:gd name="T2" fmla="*/ 124361 w 288"/>
                <a:gd name="T3" fmla="*/ 437849 h 240"/>
                <a:gd name="T4" fmla="*/ 124361 w 288"/>
                <a:gd name="T5" fmla="*/ 0 h 240"/>
                <a:gd name="T6" fmla="*/ 0 w 288"/>
                <a:gd name="T7" fmla="*/ 0 h 240"/>
                <a:gd name="T8" fmla="*/ 0 w 288"/>
                <a:gd name="T9" fmla="*/ 437849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0" y="240"/>
                  </a:moveTo>
                  <a:lnTo>
                    <a:pt x="288" y="240"/>
                  </a:lnTo>
                  <a:lnTo>
                    <a:pt x="288" y="0"/>
                  </a:lnTo>
                  <a:lnTo>
                    <a:pt x="0" y="0"/>
                  </a:lnTo>
                  <a:lnTo>
                    <a:pt x="0" y="24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12"/>
            </a:p>
          </p:txBody>
        </p:sp>
        <p:sp>
          <p:nvSpPr>
            <p:cNvPr id="5133" name="Freeform 51"/>
            <p:cNvSpPr>
              <a:spLocks/>
            </p:cNvSpPr>
            <p:nvPr/>
          </p:nvSpPr>
          <p:spPr bwMode="auto">
            <a:xfrm>
              <a:off x="2350" y="384"/>
              <a:ext cx="501" cy="475"/>
            </a:xfrm>
            <a:custGeom>
              <a:avLst/>
              <a:gdLst>
                <a:gd name="T0" fmla="*/ 0 w 288"/>
                <a:gd name="T1" fmla="*/ 437849 h 240"/>
                <a:gd name="T2" fmla="*/ 127216 w 288"/>
                <a:gd name="T3" fmla="*/ 437849 h 240"/>
                <a:gd name="T4" fmla="*/ 127216 w 288"/>
                <a:gd name="T5" fmla="*/ 0 h 240"/>
                <a:gd name="T6" fmla="*/ 0 w 288"/>
                <a:gd name="T7" fmla="*/ 0 h 240"/>
                <a:gd name="T8" fmla="*/ 0 w 288"/>
                <a:gd name="T9" fmla="*/ 437849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0" y="240"/>
                  </a:moveTo>
                  <a:lnTo>
                    <a:pt x="288" y="240"/>
                  </a:lnTo>
                  <a:lnTo>
                    <a:pt x="288" y="0"/>
                  </a:lnTo>
                  <a:lnTo>
                    <a:pt x="0" y="0"/>
                  </a:lnTo>
                  <a:lnTo>
                    <a:pt x="0" y="24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12"/>
            </a:p>
          </p:txBody>
        </p:sp>
        <p:sp>
          <p:nvSpPr>
            <p:cNvPr id="5134" name="Line 52"/>
            <p:cNvSpPr>
              <a:spLocks noChangeShapeType="1"/>
            </p:cNvSpPr>
            <p:nvPr/>
          </p:nvSpPr>
          <p:spPr bwMode="auto">
            <a:xfrm>
              <a:off x="1658" y="1864"/>
              <a:ext cx="0" cy="7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35" name="Line 53"/>
            <p:cNvSpPr>
              <a:spLocks noChangeShapeType="1"/>
            </p:cNvSpPr>
            <p:nvPr/>
          </p:nvSpPr>
          <p:spPr bwMode="auto">
            <a:xfrm>
              <a:off x="2680" y="1873"/>
              <a:ext cx="0" cy="8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36" name="Line 54"/>
            <p:cNvSpPr>
              <a:spLocks noChangeShapeType="1"/>
            </p:cNvSpPr>
            <p:nvPr/>
          </p:nvSpPr>
          <p:spPr bwMode="auto">
            <a:xfrm>
              <a:off x="1672" y="2622"/>
              <a:ext cx="1017"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412"/>
            </a:p>
          </p:txBody>
        </p:sp>
        <p:sp>
          <p:nvSpPr>
            <p:cNvPr id="5137" name="Line 55"/>
            <p:cNvSpPr>
              <a:spLocks noChangeShapeType="1"/>
            </p:cNvSpPr>
            <p:nvPr/>
          </p:nvSpPr>
          <p:spPr bwMode="auto">
            <a:xfrm>
              <a:off x="2689" y="2622"/>
              <a:ext cx="33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38" name="Line 56"/>
            <p:cNvSpPr>
              <a:spLocks noChangeShapeType="1"/>
            </p:cNvSpPr>
            <p:nvPr/>
          </p:nvSpPr>
          <p:spPr bwMode="auto">
            <a:xfrm>
              <a:off x="1463" y="880"/>
              <a:ext cx="0" cy="1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39" name="Line 57"/>
            <p:cNvSpPr>
              <a:spLocks noChangeShapeType="1"/>
            </p:cNvSpPr>
            <p:nvPr/>
          </p:nvSpPr>
          <p:spPr bwMode="auto">
            <a:xfrm>
              <a:off x="1973" y="889"/>
              <a:ext cx="0" cy="1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40" name="Line 58"/>
            <p:cNvSpPr>
              <a:spLocks noChangeShapeType="1"/>
            </p:cNvSpPr>
            <p:nvPr/>
          </p:nvSpPr>
          <p:spPr bwMode="auto">
            <a:xfrm>
              <a:off x="1484" y="1034"/>
              <a:ext cx="489"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1412"/>
            </a:p>
          </p:txBody>
        </p:sp>
        <p:sp>
          <p:nvSpPr>
            <p:cNvPr id="5141" name="Line 59"/>
            <p:cNvSpPr>
              <a:spLocks noChangeShapeType="1"/>
            </p:cNvSpPr>
            <p:nvPr/>
          </p:nvSpPr>
          <p:spPr bwMode="auto">
            <a:xfrm>
              <a:off x="1129" y="1034"/>
              <a:ext cx="33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12"/>
            </a:p>
          </p:txBody>
        </p:sp>
        <p:sp>
          <p:nvSpPr>
            <p:cNvPr id="5142" name="Text Box 60"/>
            <p:cNvSpPr txBox="1">
              <a:spLocks noChangeArrowheads="1"/>
            </p:cNvSpPr>
            <p:nvPr/>
          </p:nvSpPr>
          <p:spPr bwMode="auto">
            <a:xfrm>
              <a:off x="624" y="947"/>
              <a:ext cx="6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spcBef>
                  <a:spcPct val="50000"/>
                </a:spcBef>
              </a:pPr>
              <a:r>
                <a:rPr lang="en-US" altLang="en-US" sz="1412">
                  <a:latin typeface="Symbol" panose="05050102010706020507" pitchFamily="18" charset="2"/>
                </a:rPr>
                <a:t>2</a:t>
              </a:r>
              <a:r>
                <a:rPr lang="en-US" altLang="en-US" sz="1412"/>
                <a:t>  </a:t>
              </a:r>
            </a:p>
          </p:txBody>
        </p:sp>
        <p:sp>
          <p:nvSpPr>
            <p:cNvPr id="5143" name="Text Box 61"/>
            <p:cNvSpPr txBox="1">
              <a:spLocks noChangeArrowheads="1"/>
            </p:cNvSpPr>
            <p:nvPr/>
          </p:nvSpPr>
          <p:spPr bwMode="auto">
            <a:xfrm>
              <a:off x="732" y="882"/>
              <a:ext cx="415"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latin typeface="Symbol" panose="05050102010706020507" pitchFamily="18" charset="2"/>
                </a:rPr>
                <a:t>+ </a:t>
              </a:r>
              <a:r>
                <a:rPr lang="en-US" altLang="en-US" sz="1412">
                  <a:latin typeface="Times New Roman" panose="02020603050405020304" pitchFamily="18" charset="0"/>
                </a:rPr>
                <a:t>0.2</a:t>
              </a:r>
            </a:p>
            <a:p>
              <a:r>
                <a:rPr lang="en-US" altLang="en-US" sz="1412">
                  <a:latin typeface="Symbol" panose="05050102010706020507" pitchFamily="18" charset="2"/>
                </a:rPr>
                <a:t>- </a:t>
              </a:r>
              <a:r>
                <a:rPr lang="en-US" altLang="en-US" sz="1412">
                  <a:latin typeface="Times New Roman" panose="02020603050405020304" pitchFamily="18" charset="0"/>
                </a:rPr>
                <a:t>0.2</a:t>
              </a:r>
              <a:r>
                <a:rPr lang="en-US" altLang="en-US" sz="1412"/>
                <a:t>  </a:t>
              </a:r>
            </a:p>
          </p:txBody>
        </p:sp>
        <p:sp>
          <p:nvSpPr>
            <p:cNvPr id="5144" name="Text Box 62"/>
            <p:cNvSpPr txBox="1">
              <a:spLocks noChangeArrowheads="1"/>
            </p:cNvSpPr>
            <p:nvPr/>
          </p:nvSpPr>
          <p:spPr bwMode="auto">
            <a:xfrm>
              <a:off x="3065" y="2514"/>
              <a:ext cx="6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spcBef>
                  <a:spcPct val="50000"/>
                </a:spcBef>
              </a:pPr>
              <a:r>
                <a:rPr lang="en-US" altLang="en-US" sz="1412">
                  <a:latin typeface="Symbol" panose="05050102010706020507" pitchFamily="18" charset="2"/>
                </a:rPr>
                <a:t>4</a:t>
              </a:r>
              <a:endParaRPr lang="en-US" altLang="en-US" sz="1412"/>
            </a:p>
          </p:txBody>
        </p:sp>
        <p:sp>
          <p:nvSpPr>
            <p:cNvPr id="5145" name="Freeform 63"/>
            <p:cNvSpPr>
              <a:spLocks/>
            </p:cNvSpPr>
            <p:nvPr/>
          </p:nvSpPr>
          <p:spPr bwMode="auto">
            <a:xfrm>
              <a:off x="1667" y="1353"/>
              <a:ext cx="500" cy="475"/>
            </a:xfrm>
            <a:custGeom>
              <a:avLst/>
              <a:gdLst>
                <a:gd name="T0" fmla="*/ 0 w 288"/>
                <a:gd name="T1" fmla="*/ 437849 h 240"/>
                <a:gd name="T2" fmla="*/ 124361 w 288"/>
                <a:gd name="T3" fmla="*/ 437849 h 240"/>
                <a:gd name="T4" fmla="*/ 124361 w 288"/>
                <a:gd name="T5" fmla="*/ 0 h 240"/>
                <a:gd name="T6" fmla="*/ 0 w 288"/>
                <a:gd name="T7" fmla="*/ 0 h 240"/>
                <a:gd name="T8" fmla="*/ 0 w 288"/>
                <a:gd name="T9" fmla="*/ 437849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0" y="240"/>
                  </a:moveTo>
                  <a:lnTo>
                    <a:pt x="288" y="240"/>
                  </a:lnTo>
                  <a:lnTo>
                    <a:pt x="288" y="0"/>
                  </a:lnTo>
                  <a:lnTo>
                    <a:pt x="0" y="0"/>
                  </a:lnTo>
                  <a:lnTo>
                    <a:pt x="0" y="240"/>
                  </a:lnTo>
                  <a:close/>
                </a:path>
              </a:pathLst>
            </a:cu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12"/>
            </a:p>
          </p:txBody>
        </p:sp>
        <p:sp>
          <p:nvSpPr>
            <p:cNvPr id="5146" name="Freeform 64"/>
            <p:cNvSpPr>
              <a:spLocks/>
            </p:cNvSpPr>
            <p:nvPr/>
          </p:nvSpPr>
          <p:spPr bwMode="auto">
            <a:xfrm>
              <a:off x="2171" y="1353"/>
              <a:ext cx="501" cy="475"/>
            </a:xfrm>
            <a:custGeom>
              <a:avLst/>
              <a:gdLst>
                <a:gd name="T0" fmla="*/ 0 w 288"/>
                <a:gd name="T1" fmla="*/ 437849 h 240"/>
                <a:gd name="T2" fmla="*/ 127216 w 288"/>
                <a:gd name="T3" fmla="*/ 437849 h 240"/>
                <a:gd name="T4" fmla="*/ 127216 w 288"/>
                <a:gd name="T5" fmla="*/ 0 h 240"/>
                <a:gd name="T6" fmla="*/ 0 w 288"/>
                <a:gd name="T7" fmla="*/ 0 h 240"/>
                <a:gd name="T8" fmla="*/ 0 w 288"/>
                <a:gd name="T9" fmla="*/ 437849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0" y="240"/>
                  </a:moveTo>
                  <a:lnTo>
                    <a:pt x="288" y="240"/>
                  </a:lnTo>
                  <a:lnTo>
                    <a:pt x="288" y="0"/>
                  </a:lnTo>
                  <a:lnTo>
                    <a:pt x="0" y="0"/>
                  </a:lnTo>
                  <a:lnTo>
                    <a:pt x="0" y="240"/>
                  </a:lnTo>
                  <a:close/>
                </a:path>
              </a:pathLst>
            </a:cu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412"/>
            </a:p>
          </p:txBody>
        </p:sp>
        <p:sp>
          <p:nvSpPr>
            <p:cNvPr id="5147" name="AutoShape 65"/>
            <p:cNvSpPr>
              <a:spLocks noChangeArrowheads="1"/>
            </p:cNvSpPr>
            <p:nvPr/>
          </p:nvSpPr>
          <p:spPr bwMode="auto">
            <a:xfrm rot="4442914">
              <a:off x="1808" y="1121"/>
              <a:ext cx="180" cy="150"/>
            </a:xfrm>
            <a:prstGeom prst="rightArrow">
              <a:avLst>
                <a:gd name="adj1" fmla="val 50000"/>
                <a:gd name="adj2" fmla="val 30000"/>
              </a:avLst>
            </a:prstGeom>
            <a:noFill/>
            <a:ln w="1270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endParaRPr lang="en-US" altLang="en-US" sz="1412"/>
            </a:p>
          </p:txBody>
        </p:sp>
        <p:sp>
          <p:nvSpPr>
            <p:cNvPr id="5148" name="AutoShape 66"/>
            <p:cNvSpPr>
              <a:spLocks noChangeArrowheads="1"/>
            </p:cNvSpPr>
            <p:nvPr/>
          </p:nvSpPr>
          <p:spPr bwMode="auto">
            <a:xfrm rot="6524624">
              <a:off x="2336" y="1120"/>
              <a:ext cx="180" cy="151"/>
            </a:xfrm>
            <a:prstGeom prst="rightArrow">
              <a:avLst>
                <a:gd name="adj1" fmla="val 50000"/>
                <a:gd name="adj2" fmla="val 29801"/>
              </a:avLst>
            </a:prstGeom>
            <a:noFill/>
            <a:ln w="1270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endParaRPr lang="en-US" altLang="en-US" sz="1412"/>
            </a:p>
          </p:txBody>
        </p:sp>
        <p:sp>
          <p:nvSpPr>
            <p:cNvPr id="5149" name="Text Box 67"/>
            <p:cNvSpPr txBox="1">
              <a:spLocks noChangeArrowheads="1"/>
            </p:cNvSpPr>
            <p:nvPr/>
          </p:nvSpPr>
          <p:spPr bwMode="auto">
            <a:xfrm>
              <a:off x="3168" y="2448"/>
              <a:ext cx="41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latin typeface="Symbol" panose="05050102010706020507" pitchFamily="18" charset="2"/>
                </a:rPr>
                <a:t>+ </a:t>
              </a:r>
              <a:r>
                <a:rPr lang="en-US" altLang="en-US" sz="1412">
                  <a:latin typeface="Times New Roman" panose="02020603050405020304" pitchFamily="18" charset="0"/>
                </a:rPr>
                <a:t>0.8</a:t>
              </a:r>
            </a:p>
            <a:p>
              <a:r>
                <a:rPr lang="en-US" altLang="en-US" sz="1412">
                  <a:latin typeface="Symbol" panose="05050102010706020507" pitchFamily="18" charset="2"/>
                </a:rPr>
                <a:t>+ </a:t>
              </a:r>
              <a:r>
                <a:rPr lang="en-US" altLang="en-US" sz="1412">
                  <a:latin typeface="Times New Roman" panose="02020603050405020304" pitchFamily="18" charset="0"/>
                </a:rPr>
                <a:t>0.4</a:t>
              </a:r>
              <a:r>
                <a:rPr lang="en-US" altLang="en-US" sz="1412"/>
                <a:t>  </a:t>
              </a:r>
            </a:p>
          </p:txBody>
        </p:sp>
      </p:grpSp>
      <p:sp>
        <p:nvSpPr>
          <p:cNvPr id="5128" name="Text Box 6"/>
          <p:cNvSpPr txBox="1">
            <a:spLocks noChangeArrowheads="1"/>
          </p:cNvSpPr>
          <p:nvPr/>
        </p:nvSpPr>
        <p:spPr bwMode="auto">
          <a:xfrm>
            <a:off x="6710924" y="81242"/>
            <a:ext cx="1382155" cy="30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t>Name: Solution</a:t>
            </a:r>
          </a:p>
        </p:txBody>
      </p:sp>
      <p:pic>
        <p:nvPicPr>
          <p:cNvPr id="5129" name="Picture 29" descr="C:\Users\mphilpott\Desktop\51DARBJJNAL__SX342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380" y="749394"/>
            <a:ext cx="3161459" cy="205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4667604" y="2788341"/>
            <a:ext cx="4437529" cy="525380"/>
          </a:xfrm>
          <a:prstGeom prst="rect">
            <a:avLst/>
          </a:prstGeom>
        </p:spPr>
        <p:txBody>
          <a:bodyPr lIns="89896" tIns="44948" rIns="89896" bIns="44948">
            <a:spAutoFit/>
          </a:bodyPr>
          <a:lstStyle/>
          <a:p>
            <a:pPr algn="ctr">
              <a:defRPr/>
            </a:pPr>
            <a:r>
              <a:rPr lang="en-US" sz="1412" dirty="0" smtClean="0">
                <a:solidFill>
                  <a:schemeClr val="bg1">
                    <a:lumMod val="50000"/>
                  </a:schemeClr>
                </a:solidFill>
              </a:rPr>
              <a:t>Clearance </a:t>
            </a:r>
            <a:r>
              <a:rPr lang="en-US" sz="1412" dirty="0">
                <a:solidFill>
                  <a:schemeClr val="bg1">
                    <a:lumMod val="50000"/>
                  </a:schemeClr>
                </a:solidFill>
              </a:rPr>
              <a:t>= Largest Hole – Smallest Shaft</a:t>
            </a:r>
          </a:p>
          <a:p>
            <a:pPr algn="ctr">
              <a:defRPr/>
            </a:pPr>
            <a:r>
              <a:rPr lang="en-US" sz="1412" dirty="0" smtClean="0">
                <a:solidFill>
                  <a:schemeClr val="bg1">
                    <a:lumMod val="50000"/>
                  </a:schemeClr>
                </a:solidFill>
              </a:rPr>
              <a:t>Allowance </a:t>
            </a:r>
            <a:r>
              <a:rPr lang="en-US" sz="1412" dirty="0">
                <a:solidFill>
                  <a:schemeClr val="bg1">
                    <a:lumMod val="50000"/>
                  </a:schemeClr>
                </a:solidFill>
              </a:rPr>
              <a:t>= Smallest Hole – Largest </a:t>
            </a:r>
            <a:r>
              <a:rPr lang="en-US" sz="1412" dirty="0" smtClean="0">
                <a:solidFill>
                  <a:schemeClr val="bg1">
                    <a:lumMod val="50000"/>
                  </a:schemeClr>
                </a:solidFill>
              </a:rPr>
              <a:t>Shaft</a:t>
            </a:r>
            <a:endParaRPr lang="en-US" sz="1412" dirty="0">
              <a:solidFill>
                <a:schemeClr val="bg1">
                  <a:lumMod val="50000"/>
                </a:schemeClr>
              </a:solidFill>
            </a:endParaRPr>
          </a:p>
        </p:txBody>
      </p:sp>
      <p:sp>
        <p:nvSpPr>
          <p:cNvPr id="2" name="TextBox 1"/>
          <p:cNvSpPr txBox="1"/>
          <p:nvPr/>
        </p:nvSpPr>
        <p:spPr>
          <a:xfrm>
            <a:off x="2432210" y="1111963"/>
            <a:ext cx="278057" cy="338554"/>
          </a:xfrm>
          <a:prstGeom prst="rect">
            <a:avLst/>
          </a:prstGeom>
          <a:noFill/>
        </p:spPr>
        <p:txBody>
          <a:bodyPr wrap="square" rtlCol="0">
            <a:spAutoFit/>
          </a:bodyPr>
          <a:lstStyle/>
          <a:p>
            <a:r>
              <a:rPr lang="en-US" dirty="0" smtClean="0"/>
              <a:t>A</a:t>
            </a:r>
            <a:endParaRPr lang="en-US" dirty="0"/>
          </a:p>
        </p:txBody>
      </p:sp>
      <p:sp>
        <p:nvSpPr>
          <p:cNvPr id="31" name="TextBox 30"/>
          <p:cNvSpPr txBox="1"/>
          <p:nvPr/>
        </p:nvSpPr>
        <p:spPr>
          <a:xfrm>
            <a:off x="3555923" y="1118739"/>
            <a:ext cx="278057" cy="338554"/>
          </a:xfrm>
          <a:prstGeom prst="rect">
            <a:avLst/>
          </a:prstGeom>
          <a:noFill/>
        </p:spPr>
        <p:txBody>
          <a:bodyPr wrap="square" rtlCol="0">
            <a:spAutoFit/>
          </a:bodyPr>
          <a:lstStyle/>
          <a:p>
            <a:r>
              <a:rPr lang="en-US" dirty="0" smtClean="0"/>
              <a:t>B</a:t>
            </a:r>
            <a:endParaRPr lang="en-US" dirty="0"/>
          </a:p>
        </p:txBody>
      </p:sp>
      <p:sp>
        <p:nvSpPr>
          <p:cNvPr id="32" name="TextBox 31"/>
          <p:cNvSpPr txBox="1"/>
          <p:nvPr/>
        </p:nvSpPr>
        <p:spPr>
          <a:xfrm>
            <a:off x="2639971" y="2420311"/>
            <a:ext cx="278057" cy="338554"/>
          </a:xfrm>
          <a:prstGeom prst="rect">
            <a:avLst/>
          </a:prstGeom>
          <a:noFill/>
        </p:spPr>
        <p:txBody>
          <a:bodyPr wrap="square" rtlCol="0">
            <a:spAutoFit/>
          </a:bodyPr>
          <a:lstStyle/>
          <a:p>
            <a:r>
              <a:rPr lang="en-US" dirty="0" smtClean="0"/>
              <a:t>A</a:t>
            </a:r>
            <a:endParaRPr lang="en-US" dirty="0"/>
          </a:p>
        </p:txBody>
      </p:sp>
      <p:sp>
        <p:nvSpPr>
          <p:cNvPr id="33" name="TextBox 32"/>
          <p:cNvSpPr txBox="1"/>
          <p:nvPr/>
        </p:nvSpPr>
        <p:spPr>
          <a:xfrm>
            <a:off x="3340128" y="2398881"/>
            <a:ext cx="278057" cy="338554"/>
          </a:xfrm>
          <a:prstGeom prst="rect">
            <a:avLst/>
          </a:prstGeom>
          <a:noFill/>
        </p:spPr>
        <p:txBody>
          <a:bodyPr wrap="square" rtlCol="0">
            <a:spAutoFit/>
          </a:bodyPr>
          <a:lstStyle/>
          <a:p>
            <a:r>
              <a:rPr lang="en-US" dirty="0" smtClean="0"/>
              <a:t>B</a:t>
            </a:r>
            <a:endParaRPr lang="en-US" dirty="0"/>
          </a:p>
        </p:txBody>
      </p:sp>
      <p:grpSp>
        <p:nvGrpSpPr>
          <p:cNvPr id="4" name="Group 3"/>
          <p:cNvGrpSpPr/>
          <p:nvPr/>
        </p:nvGrpSpPr>
        <p:grpSpPr>
          <a:xfrm>
            <a:off x="4147164" y="3429000"/>
            <a:ext cx="4437529" cy="2263782"/>
            <a:chOff x="4147164" y="3633072"/>
            <a:chExt cx="4437529" cy="2263782"/>
          </a:xfrm>
        </p:grpSpPr>
        <p:sp>
          <p:nvSpPr>
            <p:cNvPr id="5127" name="Rectangle 2"/>
            <p:cNvSpPr>
              <a:spLocks noChangeArrowheads="1"/>
            </p:cNvSpPr>
            <p:nvPr/>
          </p:nvSpPr>
          <p:spPr bwMode="auto">
            <a:xfrm>
              <a:off x="4147164" y="3633072"/>
              <a:ext cx="4437529" cy="226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75" tIns="44937" rIns="89875" bIns="44937">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lgn="r"/>
              <a:r>
                <a:rPr lang="en-US" altLang="en-US" sz="1412" dirty="0" smtClean="0">
                  <a:solidFill>
                    <a:schemeClr val="tx2"/>
                  </a:solidFill>
                </a:rPr>
                <a:t>Largest </a:t>
              </a:r>
              <a:r>
                <a:rPr lang="en-US" altLang="en-US" sz="1412" dirty="0">
                  <a:solidFill>
                    <a:schemeClr val="tx2"/>
                  </a:solidFill>
                </a:rPr>
                <a:t>Hole = </a:t>
              </a:r>
              <a:r>
                <a:rPr lang="en-US" altLang="en-US" sz="1412" dirty="0" smtClean="0">
                  <a:solidFill>
                    <a:schemeClr val="tx2"/>
                  </a:solidFill>
                </a:rPr>
                <a:t>4.8</a:t>
              </a:r>
            </a:p>
            <a:p>
              <a:pPr algn="r"/>
              <a:r>
                <a:rPr lang="en-US" altLang="en-US" sz="1412" dirty="0" smtClean="0">
                  <a:solidFill>
                    <a:schemeClr val="tx2"/>
                  </a:solidFill>
                </a:rPr>
                <a:t>Smallest Shaft = 1.8 + 1.8 = 3.6</a:t>
              </a:r>
            </a:p>
            <a:p>
              <a:pPr algn="r"/>
              <a:endParaRPr lang="en-US" altLang="en-US" sz="1412" dirty="0" smtClean="0">
                <a:solidFill>
                  <a:schemeClr val="tx2"/>
                </a:solidFill>
              </a:endParaRPr>
            </a:p>
            <a:p>
              <a:pPr algn="r"/>
              <a:r>
                <a:rPr lang="en-US" altLang="en-US" sz="1412" dirty="0" smtClean="0">
                  <a:solidFill>
                    <a:schemeClr val="tx2"/>
                  </a:solidFill>
                </a:rPr>
                <a:t>Clearance = 4.8 – 3.6  = 1.2</a:t>
              </a:r>
            </a:p>
            <a:p>
              <a:pPr algn="r"/>
              <a:endParaRPr lang="en-US" altLang="en-US" sz="1412" dirty="0">
                <a:solidFill>
                  <a:schemeClr val="tx2"/>
                </a:solidFill>
              </a:endParaRPr>
            </a:p>
            <a:p>
              <a:pPr algn="r"/>
              <a:r>
                <a:rPr lang="en-US" altLang="en-US" sz="1412" dirty="0">
                  <a:solidFill>
                    <a:schemeClr val="tx2"/>
                  </a:solidFill>
                </a:rPr>
                <a:t>Smallest hole = 4.4</a:t>
              </a:r>
            </a:p>
            <a:p>
              <a:pPr algn="r"/>
              <a:r>
                <a:rPr lang="en-US" altLang="en-US" sz="1412" dirty="0">
                  <a:solidFill>
                    <a:schemeClr val="tx2"/>
                  </a:solidFill>
                </a:rPr>
                <a:t>Largest shaft = 2.2 + </a:t>
              </a:r>
              <a:r>
                <a:rPr lang="en-US" altLang="en-US" sz="1412" dirty="0" smtClean="0">
                  <a:solidFill>
                    <a:schemeClr val="tx2"/>
                  </a:solidFill>
                </a:rPr>
                <a:t>2.2 = 4.4</a:t>
              </a:r>
            </a:p>
            <a:p>
              <a:pPr algn="r"/>
              <a:endParaRPr lang="en-US" altLang="en-US" sz="1412" dirty="0">
                <a:solidFill>
                  <a:schemeClr val="tx2"/>
                </a:solidFill>
              </a:endParaRPr>
            </a:p>
            <a:p>
              <a:pPr algn="r"/>
              <a:r>
                <a:rPr lang="en-US" altLang="en-US" sz="1412" dirty="0" smtClean="0">
                  <a:solidFill>
                    <a:schemeClr val="tx2"/>
                  </a:solidFill>
                </a:rPr>
                <a:t>Allowance = 4.4 – 4.4 = </a:t>
              </a:r>
              <a:r>
                <a:rPr lang="en-US" altLang="en-US" sz="1412" dirty="0">
                  <a:solidFill>
                    <a:schemeClr val="tx2"/>
                  </a:solidFill>
                </a:rPr>
                <a:t>0</a:t>
              </a:r>
            </a:p>
            <a:p>
              <a:pPr algn="r"/>
              <a:endParaRPr lang="en-US" altLang="en-US" sz="1412" dirty="0">
                <a:solidFill>
                  <a:schemeClr val="tx2"/>
                </a:solidFill>
              </a:endParaRPr>
            </a:p>
          </p:txBody>
        </p:sp>
        <p:sp>
          <p:nvSpPr>
            <p:cNvPr id="34" name="TextBox 33"/>
            <p:cNvSpPr txBox="1"/>
            <p:nvPr/>
          </p:nvSpPr>
          <p:spPr>
            <a:xfrm>
              <a:off x="7402001" y="4034588"/>
              <a:ext cx="278057" cy="338554"/>
            </a:xfrm>
            <a:prstGeom prst="rect">
              <a:avLst/>
            </a:prstGeom>
            <a:noFill/>
          </p:spPr>
          <p:txBody>
            <a:bodyPr wrap="square" rtlCol="0">
              <a:spAutoFit/>
            </a:bodyPr>
            <a:lstStyle/>
            <a:p>
              <a:r>
                <a:rPr lang="en-US" dirty="0" smtClean="0"/>
                <a:t>A</a:t>
              </a:r>
              <a:endParaRPr lang="en-US" dirty="0"/>
            </a:p>
          </p:txBody>
        </p:sp>
        <p:sp>
          <p:nvSpPr>
            <p:cNvPr id="35" name="TextBox 34"/>
            <p:cNvSpPr txBox="1"/>
            <p:nvPr/>
          </p:nvSpPr>
          <p:spPr>
            <a:xfrm>
              <a:off x="7848600" y="4036221"/>
              <a:ext cx="278057" cy="338554"/>
            </a:xfrm>
            <a:prstGeom prst="rect">
              <a:avLst/>
            </a:prstGeom>
            <a:noFill/>
          </p:spPr>
          <p:txBody>
            <a:bodyPr wrap="square" rtlCol="0">
              <a:spAutoFit/>
            </a:bodyPr>
            <a:lstStyle/>
            <a:p>
              <a:r>
                <a:rPr lang="en-US" dirty="0" smtClean="0"/>
                <a:t>B</a:t>
              </a:r>
              <a:endParaRPr lang="en-US" dirty="0"/>
            </a:p>
          </p:txBody>
        </p:sp>
        <p:sp>
          <p:nvSpPr>
            <p:cNvPr id="36" name="TextBox 35"/>
            <p:cNvSpPr txBox="1"/>
            <p:nvPr/>
          </p:nvSpPr>
          <p:spPr>
            <a:xfrm>
              <a:off x="7379740" y="5095038"/>
              <a:ext cx="278057" cy="338554"/>
            </a:xfrm>
            <a:prstGeom prst="rect">
              <a:avLst/>
            </a:prstGeom>
            <a:noFill/>
          </p:spPr>
          <p:txBody>
            <a:bodyPr wrap="square" rtlCol="0">
              <a:spAutoFit/>
            </a:bodyPr>
            <a:lstStyle/>
            <a:p>
              <a:r>
                <a:rPr lang="en-US" dirty="0" smtClean="0"/>
                <a:t>A</a:t>
              </a:r>
              <a:endParaRPr lang="en-US" dirty="0"/>
            </a:p>
          </p:txBody>
        </p:sp>
        <p:sp>
          <p:nvSpPr>
            <p:cNvPr id="37" name="TextBox 36"/>
            <p:cNvSpPr txBox="1"/>
            <p:nvPr/>
          </p:nvSpPr>
          <p:spPr>
            <a:xfrm>
              <a:off x="7826339" y="5096671"/>
              <a:ext cx="278057" cy="338554"/>
            </a:xfrm>
            <a:prstGeom prst="rect">
              <a:avLst/>
            </a:prstGeom>
            <a:noFill/>
          </p:spPr>
          <p:txBody>
            <a:bodyPr wrap="square" rtlCol="0">
              <a:spAutoFit/>
            </a:bodyPr>
            <a:lstStyle/>
            <a:p>
              <a:r>
                <a:rPr lang="en-US" dirty="0" smtClean="0"/>
                <a:t>B</a:t>
              </a:r>
              <a:endParaRPr lang="en-US" dirty="0"/>
            </a:p>
          </p:txBody>
        </p:sp>
      </p:grpSp>
      <p:sp>
        <p:nvSpPr>
          <p:cNvPr id="3" name="Rectangle 2"/>
          <p:cNvSpPr/>
          <p:nvPr/>
        </p:nvSpPr>
        <p:spPr bwMode="auto">
          <a:xfrm>
            <a:off x="685800" y="5716214"/>
            <a:ext cx="7140539" cy="10668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5" name="Oval 4"/>
          <p:cNvSpPr/>
          <p:nvPr/>
        </p:nvSpPr>
        <p:spPr bwMode="auto">
          <a:xfrm>
            <a:off x="8204671" y="4088319"/>
            <a:ext cx="329729" cy="29070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
        <p:nvSpPr>
          <p:cNvPr id="41" name="Oval 40"/>
          <p:cNvSpPr/>
          <p:nvPr/>
        </p:nvSpPr>
        <p:spPr bwMode="auto">
          <a:xfrm>
            <a:off x="8305800" y="5181600"/>
            <a:ext cx="329729" cy="26427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7802258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49" y="533681"/>
            <a:ext cx="4941794" cy="54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3018585" y="2133321"/>
            <a:ext cx="1030941" cy="60931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28" name="Text Box 6"/>
          <p:cNvSpPr txBox="1">
            <a:spLocks noChangeArrowheads="1"/>
          </p:cNvSpPr>
          <p:nvPr/>
        </p:nvSpPr>
        <p:spPr bwMode="auto">
          <a:xfrm>
            <a:off x="1983442" y="1829361"/>
            <a:ext cx="2070287"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spcBef>
                <a:spcPct val="50000"/>
              </a:spcBef>
            </a:pPr>
            <a:r>
              <a:rPr lang="en-US" altLang="en-US" sz="1412"/>
              <a:t>Axial Fit (gap)</a:t>
            </a:r>
          </a:p>
        </p:txBody>
      </p:sp>
      <p:sp>
        <p:nvSpPr>
          <p:cNvPr id="1029" name="Rectangle 7"/>
          <p:cNvSpPr>
            <a:spLocks noChangeArrowheads="1"/>
          </p:cNvSpPr>
          <p:nvPr/>
        </p:nvSpPr>
        <p:spPr bwMode="auto">
          <a:xfrm>
            <a:off x="1243853" y="5562321"/>
            <a:ext cx="6951850" cy="95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endParaRPr lang="en-US" altLang="en-US" sz="1412" b="0"/>
          </a:p>
          <a:p>
            <a:r>
              <a:rPr lang="en-US" altLang="en-US" sz="1412" b="0"/>
              <a:t>1. What is the axial ‘allowance’ between the wheel subassembly and the shaft ___________</a:t>
            </a:r>
          </a:p>
          <a:p>
            <a:endParaRPr lang="en-US" altLang="en-US" sz="1412" b="0"/>
          </a:p>
          <a:p>
            <a:r>
              <a:rPr lang="en-US" altLang="en-US" sz="1412" b="0"/>
              <a:t>2. What is the axial ‘clearance’ between the wheel subassembly and the shaft ____________</a:t>
            </a:r>
          </a:p>
        </p:txBody>
      </p:sp>
      <p:sp>
        <p:nvSpPr>
          <p:cNvPr id="1030" name="Text Box 8"/>
          <p:cNvSpPr txBox="1">
            <a:spLocks noChangeArrowheads="1"/>
          </p:cNvSpPr>
          <p:nvPr/>
        </p:nvSpPr>
        <p:spPr bwMode="auto">
          <a:xfrm>
            <a:off x="4572001" y="2133320"/>
            <a:ext cx="4289051" cy="269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lgn="r"/>
            <a:r>
              <a:rPr lang="en-US" altLang="en-US" sz="1412">
                <a:solidFill>
                  <a:schemeClr val="tx2"/>
                </a:solidFill>
              </a:rPr>
              <a:t>Allowance = Smallest Hole – Largest Shaft</a:t>
            </a:r>
          </a:p>
          <a:p>
            <a:pPr algn="r"/>
            <a:r>
              <a:rPr lang="en-US" altLang="en-US" sz="1412">
                <a:solidFill>
                  <a:schemeClr val="tx2"/>
                </a:solidFill>
              </a:rPr>
              <a:t>Clearance = Largest Hole – Smallest Shaft</a:t>
            </a:r>
          </a:p>
          <a:p>
            <a:pPr algn="r"/>
            <a:endParaRPr lang="en-US" altLang="en-US" sz="1412">
              <a:solidFill>
                <a:schemeClr val="tx2"/>
              </a:solidFill>
            </a:endParaRPr>
          </a:p>
          <a:p>
            <a:pPr algn="r"/>
            <a:r>
              <a:rPr lang="en-US" altLang="en-US" sz="1412">
                <a:solidFill>
                  <a:schemeClr val="tx2"/>
                </a:solidFill>
              </a:rPr>
              <a:t>Allowance:</a:t>
            </a:r>
          </a:p>
          <a:p>
            <a:pPr algn="r"/>
            <a:r>
              <a:rPr lang="en-US" altLang="en-US" sz="1412">
                <a:solidFill>
                  <a:schemeClr val="tx2"/>
                </a:solidFill>
              </a:rPr>
              <a:t>Smallest Hole = _____</a:t>
            </a:r>
          </a:p>
          <a:p>
            <a:pPr algn="r"/>
            <a:r>
              <a:rPr lang="en-US" altLang="en-US" sz="1412">
                <a:solidFill>
                  <a:schemeClr val="tx2"/>
                </a:solidFill>
              </a:rPr>
              <a:t>Largest Shaft = 1.5 + _____ + 1.5 = 83.83</a:t>
            </a:r>
          </a:p>
          <a:p>
            <a:pPr algn="r"/>
            <a:r>
              <a:rPr lang="en-US" altLang="en-US" sz="1412">
                <a:solidFill>
                  <a:schemeClr val="tx2"/>
                </a:solidFill>
              </a:rPr>
              <a:t>= _____</a:t>
            </a:r>
          </a:p>
          <a:p>
            <a:pPr algn="r"/>
            <a:endParaRPr lang="en-US" altLang="en-US" sz="1412">
              <a:solidFill>
                <a:schemeClr val="tx2"/>
              </a:solidFill>
            </a:endParaRPr>
          </a:p>
          <a:p>
            <a:pPr algn="r"/>
            <a:r>
              <a:rPr lang="en-US" altLang="en-US" sz="1412">
                <a:solidFill>
                  <a:schemeClr val="tx2"/>
                </a:solidFill>
              </a:rPr>
              <a:t>Clearance:</a:t>
            </a:r>
          </a:p>
          <a:p>
            <a:pPr algn="r"/>
            <a:r>
              <a:rPr lang="en-US" altLang="en-US" sz="1412">
                <a:solidFill>
                  <a:schemeClr val="tx2"/>
                </a:solidFill>
              </a:rPr>
              <a:t>Largest Hole = _____</a:t>
            </a:r>
          </a:p>
          <a:p>
            <a:pPr algn="r"/>
            <a:r>
              <a:rPr lang="en-US" altLang="en-US" sz="1412">
                <a:solidFill>
                  <a:schemeClr val="tx2"/>
                </a:solidFill>
              </a:rPr>
              <a:t>Smallest Shaft = _____ + 80.50 + _____= _____</a:t>
            </a:r>
          </a:p>
          <a:p>
            <a:pPr algn="r"/>
            <a:r>
              <a:rPr lang="en-US" altLang="en-US" sz="1412">
                <a:solidFill>
                  <a:schemeClr val="tx2"/>
                </a:solidFill>
              </a:rPr>
              <a:t>= _____</a:t>
            </a:r>
          </a:p>
        </p:txBody>
      </p:sp>
      <p:sp>
        <p:nvSpPr>
          <p:cNvPr id="1031" name="Rectangle 9"/>
          <p:cNvSpPr>
            <a:spLocks noChangeArrowheads="1"/>
          </p:cNvSpPr>
          <p:nvPr/>
        </p:nvSpPr>
        <p:spPr bwMode="auto">
          <a:xfrm>
            <a:off x="4350684" y="1371320"/>
            <a:ext cx="4471184" cy="4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147">
                <a:solidFill>
                  <a:schemeClr val="tx2"/>
                </a:solidFill>
              </a:rPr>
              <a:t>Allowance: the minimum allowable difference between mating parts</a:t>
            </a:r>
          </a:p>
          <a:p>
            <a:r>
              <a:rPr lang="en-US" altLang="en-US" sz="1147">
                <a:solidFill>
                  <a:schemeClr val="tx2"/>
                </a:solidFill>
              </a:rPr>
              <a:t>Clearance: the maximum allowable difference between mating parts</a:t>
            </a:r>
          </a:p>
        </p:txBody>
      </p:sp>
      <p:sp>
        <p:nvSpPr>
          <p:cNvPr id="1032" name="Rectangle 11"/>
          <p:cNvSpPr>
            <a:spLocks noChangeArrowheads="1"/>
          </p:cNvSpPr>
          <p:nvPr/>
        </p:nvSpPr>
        <p:spPr bwMode="auto">
          <a:xfrm>
            <a:off x="4646239" y="914681"/>
            <a:ext cx="4018432" cy="4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2382">
                <a:solidFill>
                  <a:schemeClr val="tx2"/>
                </a:solidFill>
              </a:rPr>
              <a:t>Axial Fit - Tolerance Analysis</a:t>
            </a:r>
          </a:p>
        </p:txBody>
      </p:sp>
      <p:sp>
        <p:nvSpPr>
          <p:cNvPr id="1033" name="Line 12"/>
          <p:cNvSpPr>
            <a:spLocks noChangeShapeType="1"/>
          </p:cNvSpPr>
          <p:nvPr/>
        </p:nvSpPr>
        <p:spPr bwMode="auto">
          <a:xfrm>
            <a:off x="1225644" y="3718952"/>
            <a:ext cx="0" cy="137272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34" name="Line 13"/>
          <p:cNvSpPr>
            <a:spLocks noChangeShapeType="1"/>
          </p:cNvSpPr>
          <p:nvPr/>
        </p:nvSpPr>
        <p:spPr bwMode="auto">
          <a:xfrm>
            <a:off x="4081743" y="3571876"/>
            <a:ext cx="0" cy="137132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35" name="Line 14"/>
          <p:cNvSpPr>
            <a:spLocks noChangeShapeType="1"/>
          </p:cNvSpPr>
          <p:nvPr/>
        </p:nvSpPr>
        <p:spPr bwMode="auto">
          <a:xfrm flipV="1">
            <a:off x="1215839" y="4895570"/>
            <a:ext cx="2833688" cy="162485"/>
          </a:xfrm>
          <a:prstGeom prst="line">
            <a:avLst/>
          </a:prstGeom>
          <a:noFill/>
          <a:ln w="127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36" name="Text Box 15"/>
          <p:cNvSpPr txBox="1">
            <a:spLocks noChangeArrowheads="1"/>
          </p:cNvSpPr>
          <p:nvPr/>
        </p:nvSpPr>
        <p:spPr bwMode="auto">
          <a:xfrm>
            <a:off x="2250982" y="4819931"/>
            <a:ext cx="666750" cy="267297"/>
          </a:xfrm>
          <a:prstGeom prst="rect">
            <a:avLst/>
          </a:prstGeom>
          <a:solidFill>
            <a:schemeClr val="bg1"/>
          </a:solidFill>
          <a:ln w="12700">
            <a:solidFill>
              <a:schemeClr val="bg1"/>
            </a:solidFill>
            <a:miter lim="800000"/>
            <a:headEnd/>
            <a:tailEnd/>
          </a:ln>
        </p:spPr>
        <p:txBody>
          <a:bodyPr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147">
                <a:solidFill>
                  <a:schemeClr val="bg2"/>
                </a:solidFill>
              </a:rPr>
              <a:t>“Hole”</a:t>
            </a:r>
          </a:p>
        </p:txBody>
      </p:sp>
      <p:sp>
        <p:nvSpPr>
          <p:cNvPr id="1037" name="Line 16"/>
          <p:cNvSpPr>
            <a:spLocks noChangeShapeType="1"/>
          </p:cNvSpPr>
          <p:nvPr/>
        </p:nvSpPr>
        <p:spPr bwMode="auto">
          <a:xfrm flipH="1">
            <a:off x="1253659" y="3810000"/>
            <a:ext cx="8404" cy="92868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38" name="Line 17"/>
          <p:cNvSpPr>
            <a:spLocks noChangeShapeType="1"/>
          </p:cNvSpPr>
          <p:nvPr/>
        </p:nvSpPr>
        <p:spPr bwMode="auto">
          <a:xfrm>
            <a:off x="4053728" y="3623703"/>
            <a:ext cx="0" cy="93429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39" name="Line 18"/>
          <p:cNvSpPr>
            <a:spLocks noChangeShapeType="1"/>
          </p:cNvSpPr>
          <p:nvPr/>
        </p:nvSpPr>
        <p:spPr bwMode="auto">
          <a:xfrm flipV="1">
            <a:off x="1243853" y="4419321"/>
            <a:ext cx="2809875" cy="152680"/>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0" name="Text Box 19"/>
          <p:cNvSpPr txBox="1">
            <a:spLocks noChangeArrowheads="1"/>
          </p:cNvSpPr>
          <p:nvPr/>
        </p:nvSpPr>
        <p:spPr bwMode="auto">
          <a:xfrm>
            <a:off x="2325221" y="4343681"/>
            <a:ext cx="739588" cy="267297"/>
          </a:xfrm>
          <a:prstGeom prst="rect">
            <a:avLst/>
          </a:prstGeom>
          <a:solidFill>
            <a:schemeClr val="bg1"/>
          </a:solidFill>
          <a:ln w="12700">
            <a:solidFill>
              <a:schemeClr val="bg1"/>
            </a:solidFill>
            <a:miter lim="800000"/>
            <a:headEnd/>
            <a:tailEnd/>
          </a:ln>
        </p:spPr>
        <p:txBody>
          <a:bodyPr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147">
                <a:solidFill>
                  <a:srgbClr val="FF3300"/>
                </a:solidFill>
              </a:rPr>
              <a:t>“Shaft”</a:t>
            </a:r>
          </a:p>
        </p:txBody>
      </p:sp>
      <p:sp>
        <p:nvSpPr>
          <p:cNvPr id="1041" name="Line 20"/>
          <p:cNvSpPr>
            <a:spLocks noChangeShapeType="1"/>
          </p:cNvSpPr>
          <p:nvPr/>
        </p:nvSpPr>
        <p:spPr bwMode="auto">
          <a:xfrm flipH="1">
            <a:off x="1229846" y="2133320"/>
            <a:ext cx="827835" cy="86285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2" name="Line 21"/>
          <p:cNvSpPr>
            <a:spLocks noChangeShapeType="1"/>
          </p:cNvSpPr>
          <p:nvPr/>
        </p:nvSpPr>
        <p:spPr bwMode="auto">
          <a:xfrm flipH="1">
            <a:off x="1320894" y="3810001"/>
            <a:ext cx="5603" cy="60932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3" name="Line 22"/>
          <p:cNvSpPr>
            <a:spLocks noChangeShapeType="1"/>
          </p:cNvSpPr>
          <p:nvPr/>
        </p:nvSpPr>
        <p:spPr bwMode="auto">
          <a:xfrm flipV="1">
            <a:off x="1318093" y="4324071"/>
            <a:ext cx="277346" cy="19610"/>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4" name="Line 23"/>
          <p:cNvSpPr>
            <a:spLocks noChangeShapeType="1"/>
          </p:cNvSpPr>
          <p:nvPr/>
        </p:nvSpPr>
        <p:spPr bwMode="auto">
          <a:xfrm flipH="1">
            <a:off x="731184" y="4347882"/>
            <a:ext cx="536482" cy="29416"/>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5" name="Line 24"/>
          <p:cNvSpPr>
            <a:spLocks noChangeShapeType="1"/>
          </p:cNvSpPr>
          <p:nvPr/>
        </p:nvSpPr>
        <p:spPr bwMode="auto">
          <a:xfrm flipH="1">
            <a:off x="3999100" y="3629306"/>
            <a:ext cx="5603" cy="609319"/>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6" name="Text Box 25"/>
          <p:cNvSpPr txBox="1">
            <a:spLocks noChangeArrowheads="1"/>
          </p:cNvSpPr>
          <p:nvPr/>
        </p:nvSpPr>
        <p:spPr bwMode="auto">
          <a:xfrm>
            <a:off x="430026" y="4191000"/>
            <a:ext cx="312994"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solidFill>
                  <a:schemeClr val="accent2"/>
                </a:solidFill>
              </a:rPr>
              <a:t>A</a:t>
            </a:r>
          </a:p>
        </p:txBody>
      </p:sp>
      <p:sp>
        <p:nvSpPr>
          <p:cNvPr id="1047" name="Line 26"/>
          <p:cNvSpPr>
            <a:spLocks noChangeShapeType="1"/>
          </p:cNvSpPr>
          <p:nvPr/>
        </p:nvSpPr>
        <p:spPr bwMode="auto">
          <a:xfrm flipV="1">
            <a:off x="1318093" y="4000500"/>
            <a:ext cx="2662797" cy="170890"/>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48" name="Text Box 27"/>
          <p:cNvSpPr txBox="1">
            <a:spLocks noChangeArrowheads="1"/>
          </p:cNvSpPr>
          <p:nvPr/>
        </p:nvSpPr>
        <p:spPr bwMode="auto">
          <a:xfrm>
            <a:off x="2501713" y="3810000"/>
            <a:ext cx="301774"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b="0">
                <a:solidFill>
                  <a:schemeClr val="accent2"/>
                </a:solidFill>
              </a:rPr>
              <a:t>B</a:t>
            </a:r>
          </a:p>
        </p:txBody>
      </p:sp>
      <p:sp>
        <p:nvSpPr>
          <p:cNvPr id="1049" name="Text Box 28"/>
          <p:cNvSpPr txBox="1">
            <a:spLocks noChangeArrowheads="1"/>
          </p:cNvSpPr>
          <p:nvPr/>
        </p:nvSpPr>
        <p:spPr bwMode="auto">
          <a:xfrm>
            <a:off x="4276446" y="3962681"/>
            <a:ext cx="312994"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solidFill>
                  <a:schemeClr val="accent2"/>
                </a:solidFill>
              </a:rPr>
              <a:t>C</a:t>
            </a:r>
          </a:p>
        </p:txBody>
      </p:sp>
      <p:sp>
        <p:nvSpPr>
          <p:cNvPr id="1050" name="Line 29"/>
          <p:cNvSpPr>
            <a:spLocks noChangeShapeType="1"/>
          </p:cNvSpPr>
          <p:nvPr/>
        </p:nvSpPr>
        <p:spPr bwMode="auto">
          <a:xfrm flipH="1">
            <a:off x="3753971" y="4191001"/>
            <a:ext cx="245129" cy="14007"/>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51" name="Line 30"/>
          <p:cNvSpPr>
            <a:spLocks noChangeShapeType="1"/>
          </p:cNvSpPr>
          <p:nvPr/>
        </p:nvSpPr>
        <p:spPr bwMode="auto">
          <a:xfrm flipV="1">
            <a:off x="4073338" y="4171390"/>
            <a:ext cx="281548" cy="19610"/>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lIns="89896" tIns="44948" rIns="89896" bIns="44948"/>
          <a:lstStyle/>
          <a:p>
            <a:endParaRPr lang="en-US" sz="1412"/>
          </a:p>
        </p:txBody>
      </p:sp>
      <p:sp>
        <p:nvSpPr>
          <p:cNvPr id="1052" name="Text Box 34"/>
          <p:cNvSpPr txBox="1">
            <a:spLocks noChangeArrowheads="1"/>
          </p:cNvSpPr>
          <p:nvPr/>
        </p:nvSpPr>
        <p:spPr bwMode="auto">
          <a:xfrm>
            <a:off x="7825908" y="3641912"/>
            <a:ext cx="271316"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C</a:t>
            </a:r>
          </a:p>
        </p:txBody>
      </p:sp>
      <p:sp>
        <p:nvSpPr>
          <p:cNvPr id="1053" name="Text Box 36"/>
          <p:cNvSpPr txBox="1">
            <a:spLocks noChangeArrowheads="1"/>
          </p:cNvSpPr>
          <p:nvPr/>
        </p:nvSpPr>
        <p:spPr bwMode="auto">
          <a:xfrm>
            <a:off x="7335651" y="3641912"/>
            <a:ext cx="264904"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B</a:t>
            </a:r>
          </a:p>
        </p:txBody>
      </p:sp>
      <p:sp>
        <p:nvSpPr>
          <p:cNvPr id="1054" name="Text Box 38"/>
          <p:cNvSpPr txBox="1">
            <a:spLocks noChangeArrowheads="1"/>
          </p:cNvSpPr>
          <p:nvPr/>
        </p:nvSpPr>
        <p:spPr bwMode="auto">
          <a:xfrm>
            <a:off x="6670301" y="3632108"/>
            <a:ext cx="271316"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A</a:t>
            </a:r>
          </a:p>
        </p:txBody>
      </p:sp>
      <p:sp>
        <p:nvSpPr>
          <p:cNvPr id="1055" name="Text Box 39"/>
          <p:cNvSpPr txBox="1">
            <a:spLocks noChangeArrowheads="1"/>
          </p:cNvSpPr>
          <p:nvPr/>
        </p:nvSpPr>
        <p:spPr bwMode="auto">
          <a:xfrm>
            <a:off x="7751669" y="4860552"/>
            <a:ext cx="271316"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C</a:t>
            </a:r>
          </a:p>
        </p:txBody>
      </p:sp>
      <p:sp>
        <p:nvSpPr>
          <p:cNvPr id="1056" name="Text Box 40"/>
          <p:cNvSpPr txBox="1">
            <a:spLocks noChangeArrowheads="1"/>
          </p:cNvSpPr>
          <p:nvPr/>
        </p:nvSpPr>
        <p:spPr bwMode="auto">
          <a:xfrm>
            <a:off x="7086320" y="4860552"/>
            <a:ext cx="264904"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B</a:t>
            </a:r>
          </a:p>
        </p:txBody>
      </p:sp>
      <p:sp>
        <p:nvSpPr>
          <p:cNvPr id="1057" name="Text Box 41"/>
          <p:cNvSpPr txBox="1">
            <a:spLocks noChangeArrowheads="1"/>
          </p:cNvSpPr>
          <p:nvPr/>
        </p:nvSpPr>
        <p:spPr bwMode="auto">
          <a:xfrm>
            <a:off x="6420970" y="4850747"/>
            <a:ext cx="271316"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971">
                <a:solidFill>
                  <a:schemeClr val="accent2"/>
                </a:solidFill>
              </a:rPr>
              <a:t>A</a:t>
            </a:r>
          </a:p>
        </p:txBody>
      </p:sp>
      <p:sp>
        <p:nvSpPr>
          <p:cNvPr id="1058" name="Rectangle 1"/>
          <p:cNvSpPr>
            <a:spLocks noChangeArrowheads="1"/>
          </p:cNvSpPr>
          <p:nvPr/>
        </p:nvSpPr>
        <p:spPr bwMode="auto">
          <a:xfrm>
            <a:off x="7299717" y="6139424"/>
            <a:ext cx="181611" cy="3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lgn="r"/>
            <a:endParaRPr lang="en-US" altLang="en-US" sz="1412">
              <a:solidFill>
                <a:schemeClr val="tx2"/>
              </a:solidFill>
            </a:endParaRPr>
          </a:p>
        </p:txBody>
      </p:sp>
      <p:sp>
        <p:nvSpPr>
          <p:cNvPr id="1059" name="Rectangle 4"/>
          <p:cNvSpPr>
            <a:spLocks noChangeArrowheads="1"/>
          </p:cNvSpPr>
          <p:nvPr/>
        </p:nvSpPr>
        <p:spPr bwMode="auto">
          <a:xfrm>
            <a:off x="134471" y="58831"/>
            <a:ext cx="8297956" cy="81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120" tIns="48690" rIns="99120" bIns="48690" anchor="ct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dirty="0"/>
              <a:t>Lecture Class Assignment #</a:t>
            </a:r>
            <a:r>
              <a:rPr lang="en-US" altLang="en-US" sz="1412" dirty="0" smtClean="0"/>
              <a:t>12 </a:t>
            </a:r>
            <a:r>
              <a:rPr lang="en-US" altLang="en-US" sz="1412" dirty="0"/>
              <a:t>Axial Tolerances, Fits and Limits</a:t>
            </a:r>
          </a:p>
          <a:p>
            <a:r>
              <a:rPr lang="en-US" altLang="en-US" sz="1412" b="0" dirty="0"/>
              <a:t>Note: This is the type of analysis I want you to do for your design projects </a:t>
            </a:r>
          </a:p>
          <a:p>
            <a:r>
              <a:rPr lang="en-US" altLang="en-US" sz="1412" b="0" dirty="0"/>
              <a:t>(See Design Project Appendix – 3. Tolerance Analysis)</a:t>
            </a:r>
          </a:p>
          <a:p>
            <a:r>
              <a:rPr lang="en-US" altLang="en-US" sz="1059" b="0" dirty="0"/>
              <a:t>                        </a:t>
            </a:r>
            <a:endParaRPr lang="en-US" altLang="en-US" sz="1941" b="0" dirty="0"/>
          </a:p>
        </p:txBody>
      </p:sp>
      <p:sp>
        <p:nvSpPr>
          <p:cNvPr id="1060" name="Text Box 6"/>
          <p:cNvSpPr txBox="1">
            <a:spLocks noChangeArrowheads="1"/>
          </p:cNvSpPr>
          <p:nvPr/>
        </p:nvSpPr>
        <p:spPr bwMode="auto">
          <a:xfrm>
            <a:off x="6633883" y="102254"/>
            <a:ext cx="805116" cy="70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896" tIns="44948" rIns="89896" bIns="44948">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US" altLang="en-US" sz="1412"/>
              <a:t>Name: </a:t>
            </a:r>
          </a:p>
          <a:p>
            <a:r>
              <a:rPr lang="en-US" altLang="en-US" sz="1412"/>
              <a:t>Section:</a:t>
            </a:r>
          </a:p>
          <a:p>
            <a:endParaRPr lang="en-US" altLang="en-US" sz="1147" b="0" i="1"/>
          </a:p>
        </p:txBody>
      </p:sp>
    </p:spTree>
    <p:extLst>
      <p:ext uri="{BB962C8B-B14F-4D97-AF65-F5344CB8AC3E}">
        <p14:creationId xmlns:p14="http://schemas.microsoft.com/office/powerpoint/2010/main" val="255805000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27" y="47625"/>
            <a:ext cx="3032591" cy="2920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32" y="2972361"/>
            <a:ext cx="4653243" cy="374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975" y="3378574"/>
            <a:ext cx="4036919" cy="347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5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86427"/>
            <a:ext cx="4332474" cy="345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1"/>
          <p:cNvSpPr/>
          <p:nvPr/>
        </p:nvSpPr>
        <p:spPr bwMode="auto">
          <a:xfrm>
            <a:off x="5562600" y="6629400"/>
            <a:ext cx="3265674" cy="1524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0655729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6" t="6907"/>
          <a:stretch/>
        </p:blipFill>
        <p:spPr bwMode="auto">
          <a:xfrm>
            <a:off x="6934201" y="1371600"/>
            <a:ext cx="2088806" cy="168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439" y="129827"/>
            <a:ext cx="2933700" cy="234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 name="Picture 4"/>
          <p:cNvPicPr>
            <a:picLocks noChangeAspect="1"/>
          </p:cNvPicPr>
          <p:nvPr/>
        </p:nvPicPr>
        <p:blipFill rotWithShape="1">
          <a:blip r:embed="rId4"/>
          <a:srcRect t="15266" b="35120"/>
          <a:stretch/>
        </p:blipFill>
        <p:spPr>
          <a:xfrm>
            <a:off x="457200" y="3962400"/>
            <a:ext cx="4008467" cy="1981200"/>
          </a:xfrm>
          <a:prstGeom prst="rect">
            <a:avLst/>
          </a:prstGeom>
        </p:spPr>
      </p:pic>
      <p:pic>
        <p:nvPicPr>
          <p:cNvPr id="4" name="Picture 3"/>
          <p:cNvPicPr>
            <a:picLocks noChangeAspect="1"/>
          </p:cNvPicPr>
          <p:nvPr/>
        </p:nvPicPr>
        <p:blipFill rotWithShape="1">
          <a:blip r:embed="rId5"/>
          <a:srcRect r="11455" b="4022"/>
          <a:stretch/>
        </p:blipFill>
        <p:spPr>
          <a:xfrm>
            <a:off x="228600" y="152400"/>
            <a:ext cx="3124200" cy="4191000"/>
          </a:xfrm>
          <a:prstGeom prst="rect">
            <a:avLst/>
          </a:prstGeom>
        </p:spPr>
      </p:pic>
      <p:cxnSp>
        <p:nvCxnSpPr>
          <p:cNvPr id="11" name="Straight Arrow Connector 10"/>
          <p:cNvCxnSpPr/>
          <p:nvPr/>
        </p:nvCxnSpPr>
        <p:spPr bwMode="auto">
          <a:xfrm flipV="1">
            <a:off x="914400" y="2290313"/>
            <a:ext cx="2339196" cy="148087"/>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3" name="Straight Arrow Connector 12"/>
          <p:cNvCxnSpPr/>
          <p:nvPr/>
        </p:nvCxnSpPr>
        <p:spPr bwMode="auto">
          <a:xfrm flipV="1">
            <a:off x="1066800" y="5410200"/>
            <a:ext cx="2339196" cy="148087"/>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5" name="Straight Connector 14"/>
          <p:cNvCxnSpPr/>
          <p:nvPr/>
        </p:nvCxnSpPr>
        <p:spPr bwMode="auto">
          <a:xfrm>
            <a:off x="1066800" y="5484243"/>
            <a:ext cx="0" cy="230757"/>
          </a:xfrm>
          <a:prstGeom prst="line">
            <a:avLst/>
          </a:prstGeom>
          <a:noFill/>
          <a:ln w="12700" cap="flat" cmpd="sng" algn="ctr">
            <a:solidFill>
              <a:schemeClr val="tx1"/>
            </a:solidFill>
            <a:prstDash val="solid"/>
            <a:round/>
            <a:headEnd type="none" w="med" len="med"/>
            <a:tailEnd type="none" w="med" len="med"/>
          </a:ln>
          <a:effectLst/>
        </p:spPr>
      </p:cxnSp>
      <p:sp>
        <p:nvSpPr>
          <p:cNvPr id="16" name="TextBox 15"/>
          <p:cNvSpPr txBox="1"/>
          <p:nvPr/>
        </p:nvSpPr>
        <p:spPr>
          <a:xfrm>
            <a:off x="3672728" y="2699393"/>
            <a:ext cx="2699778" cy="338554"/>
          </a:xfrm>
          <a:prstGeom prst="rect">
            <a:avLst/>
          </a:prstGeom>
          <a:noFill/>
        </p:spPr>
        <p:txBody>
          <a:bodyPr wrap="none" rtlCol="0">
            <a:spAutoFit/>
          </a:bodyPr>
          <a:lstStyle/>
          <a:p>
            <a:r>
              <a:rPr lang="en-US" dirty="0" smtClean="0"/>
              <a:t>“Shaft” Dimension (A+B+C)</a:t>
            </a:r>
            <a:endParaRPr lang="en-US" dirty="0"/>
          </a:p>
        </p:txBody>
      </p:sp>
      <p:sp>
        <p:nvSpPr>
          <p:cNvPr id="17" name="TextBox 16"/>
          <p:cNvSpPr txBox="1"/>
          <p:nvPr/>
        </p:nvSpPr>
        <p:spPr>
          <a:xfrm>
            <a:off x="1341762" y="5719346"/>
            <a:ext cx="1789272" cy="338554"/>
          </a:xfrm>
          <a:prstGeom prst="rect">
            <a:avLst/>
          </a:prstGeom>
          <a:noFill/>
        </p:spPr>
        <p:txBody>
          <a:bodyPr wrap="none" rtlCol="0">
            <a:spAutoFit/>
          </a:bodyPr>
          <a:lstStyle/>
          <a:p>
            <a:r>
              <a:rPr lang="en-US" dirty="0" smtClean="0"/>
              <a:t>“Hole” Dimension</a:t>
            </a:r>
            <a:endParaRPr lang="en-US" dirty="0"/>
          </a:p>
        </p:txBody>
      </p:sp>
      <p:pic>
        <p:nvPicPr>
          <p:cNvPr id="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581400"/>
            <a:ext cx="3733800" cy="300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0" name="Oval 19"/>
          <p:cNvSpPr/>
          <p:nvPr/>
        </p:nvSpPr>
        <p:spPr bwMode="auto">
          <a:xfrm>
            <a:off x="6019800" y="5257800"/>
            <a:ext cx="457200" cy="341821"/>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cxnSp>
        <p:nvCxnSpPr>
          <p:cNvPr id="22" name="Straight Arrow Connector 21"/>
          <p:cNvCxnSpPr/>
          <p:nvPr/>
        </p:nvCxnSpPr>
        <p:spPr bwMode="auto">
          <a:xfrm flipV="1">
            <a:off x="3101196" y="5564757"/>
            <a:ext cx="2918604" cy="378843"/>
          </a:xfrm>
          <a:prstGeom prst="straightConnector1">
            <a:avLst/>
          </a:prstGeom>
          <a:noFill/>
          <a:ln w="12700" cap="flat" cmpd="sng" algn="ctr">
            <a:solidFill>
              <a:schemeClr val="tx1"/>
            </a:solidFill>
            <a:prstDash val="solid"/>
            <a:round/>
            <a:headEnd type="none" w="med" len="med"/>
            <a:tailEnd type="triangle"/>
          </a:ln>
          <a:effectLst/>
        </p:spPr>
      </p:cxnSp>
      <p:sp>
        <p:nvSpPr>
          <p:cNvPr id="25" name="Oval 24"/>
          <p:cNvSpPr/>
          <p:nvPr/>
        </p:nvSpPr>
        <p:spPr bwMode="auto">
          <a:xfrm>
            <a:off x="6207778" y="1527775"/>
            <a:ext cx="421622" cy="301026"/>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cxnSp>
        <p:nvCxnSpPr>
          <p:cNvPr id="26" name="Straight Arrow Connector 25"/>
          <p:cNvCxnSpPr>
            <a:endCxn id="25" idx="3"/>
          </p:cNvCxnSpPr>
          <p:nvPr/>
        </p:nvCxnSpPr>
        <p:spPr bwMode="auto">
          <a:xfrm flipV="1">
            <a:off x="5944151" y="1784717"/>
            <a:ext cx="325372" cy="914676"/>
          </a:xfrm>
          <a:prstGeom prst="straightConnector1">
            <a:avLst/>
          </a:prstGeom>
          <a:noFill/>
          <a:ln w="12700" cap="flat" cmpd="sng" algn="ctr">
            <a:solidFill>
              <a:schemeClr val="tx1"/>
            </a:solidFill>
            <a:prstDash val="solid"/>
            <a:round/>
            <a:headEnd type="none" w="med" len="med"/>
            <a:tailEnd type="triangle"/>
          </a:ln>
          <a:effectLst/>
        </p:spPr>
      </p:cxnSp>
      <p:sp>
        <p:nvSpPr>
          <p:cNvPr id="31" name="Oval 30"/>
          <p:cNvSpPr/>
          <p:nvPr/>
        </p:nvSpPr>
        <p:spPr bwMode="auto">
          <a:xfrm>
            <a:off x="8534400" y="2903719"/>
            <a:ext cx="228600" cy="152400"/>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pitchFamily="18" charset="0"/>
            </a:endParaRPr>
          </a:p>
        </p:txBody>
      </p:sp>
      <p:cxnSp>
        <p:nvCxnSpPr>
          <p:cNvPr id="32" name="Straight Arrow Connector 31"/>
          <p:cNvCxnSpPr>
            <a:stCxn id="16" idx="3"/>
            <a:endCxn id="31" idx="2"/>
          </p:cNvCxnSpPr>
          <p:nvPr/>
        </p:nvCxnSpPr>
        <p:spPr bwMode="auto">
          <a:xfrm>
            <a:off x="6372506" y="2868670"/>
            <a:ext cx="2161894" cy="111249"/>
          </a:xfrm>
          <a:prstGeom prst="straightConnector1">
            <a:avLst/>
          </a:prstGeom>
          <a:noFill/>
          <a:ln w="1270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3246064" y="2332567"/>
            <a:ext cx="533400" cy="451493"/>
          </a:xfrm>
          <a:prstGeom prst="straightConnector1">
            <a:avLst/>
          </a:prstGeom>
          <a:no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8280624" y="3018305"/>
            <a:ext cx="742383" cy="338554"/>
          </a:xfrm>
          <a:prstGeom prst="rect">
            <a:avLst/>
          </a:prstGeom>
          <a:noFill/>
        </p:spPr>
        <p:txBody>
          <a:bodyPr wrap="none" rtlCol="0">
            <a:spAutoFit/>
          </a:bodyPr>
          <a:lstStyle/>
          <a:p>
            <a:r>
              <a:rPr lang="en-US" dirty="0" smtClean="0"/>
              <a:t>A &amp; C</a:t>
            </a:r>
            <a:endParaRPr lang="en-US" dirty="0"/>
          </a:p>
        </p:txBody>
      </p:sp>
      <p:sp>
        <p:nvSpPr>
          <p:cNvPr id="27" name="TextBox 26"/>
          <p:cNvSpPr txBox="1"/>
          <p:nvPr/>
        </p:nvSpPr>
        <p:spPr>
          <a:xfrm>
            <a:off x="6550574" y="1628983"/>
            <a:ext cx="320922" cy="338554"/>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5893006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3346" name="AutoShape 2"/>
          <p:cNvSpPr>
            <a:spLocks noChangeArrowheads="1"/>
          </p:cNvSpPr>
          <p:nvPr/>
        </p:nvSpPr>
        <p:spPr bwMode="auto">
          <a:xfrm>
            <a:off x="2028825" y="468313"/>
            <a:ext cx="5124450" cy="546100"/>
          </a:xfrm>
          <a:prstGeom prst="roundRect">
            <a:avLst>
              <a:gd name="adj" fmla="val 12495"/>
            </a:avLst>
          </a:prstGeom>
          <a:ln w="12700">
            <a:solidFill>
              <a:schemeClr val="tx1"/>
            </a:solidFill>
            <a:round/>
            <a:headEnd/>
            <a:tailEnd/>
          </a:ln>
          <a:effectLst>
            <a:outerShdw dist="107763" dir="2700000" algn="ctr" rotWithShape="0">
              <a:schemeClr val="tx1"/>
            </a:outerShdw>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3347" name="Rectangle 3"/>
          <p:cNvSpPr>
            <a:spLocks noChangeArrowheads="1"/>
          </p:cNvSpPr>
          <p:nvPr/>
        </p:nvSpPr>
        <p:spPr bwMode="auto">
          <a:xfrm>
            <a:off x="2166938" y="546100"/>
            <a:ext cx="4838700" cy="417513"/>
          </a:xfrm>
          <a:prstGeom prst="rect">
            <a:avLst/>
          </a:prstGeom>
          <a:noFill/>
          <a:ln w="12700">
            <a:noFill/>
            <a:miter lim="800000"/>
            <a:headEnd/>
            <a:tailEnd/>
          </a:ln>
          <a:effectLst/>
        </p:spPr>
        <p:txBody>
          <a:bodyPr wrap="none" lIns="90342" tIns="44379" rIns="90342" bIns="44379">
            <a:spAutoFit/>
          </a:bodyPr>
          <a:lstStyle/>
          <a:p>
            <a:pPr algn="ctr" defTabSz="912813" rtl="0" eaLnBrk="0" fontAlgn="base" hangingPunct="0">
              <a:lnSpc>
                <a:spcPct val="90000"/>
              </a:lnSpc>
              <a:spcBef>
                <a:spcPct val="0"/>
              </a:spcBef>
              <a:spcAft>
                <a:spcPct val="0"/>
              </a:spcAft>
            </a:pPr>
            <a:r>
              <a:rPr lang="en-US" sz="2400" b="1" kern="1200">
                <a:solidFill>
                  <a:srgbClr val="790015"/>
                </a:solidFill>
                <a:latin typeface="Helvetica" pitchFamily="34" charset="0"/>
                <a:ea typeface="+mn-ea"/>
                <a:cs typeface="+mn-cs"/>
              </a:rPr>
              <a:t>Comparative Roughness Values</a:t>
            </a:r>
          </a:p>
        </p:txBody>
      </p:sp>
      <p:sp>
        <p:nvSpPr>
          <p:cNvPr id="313348" name="Rectangle 4"/>
          <p:cNvSpPr>
            <a:spLocks noChangeArrowheads="1"/>
          </p:cNvSpPr>
          <p:nvPr/>
        </p:nvSpPr>
        <p:spPr bwMode="auto">
          <a:xfrm>
            <a:off x="647700" y="1446213"/>
            <a:ext cx="7961313" cy="4964112"/>
          </a:xfrm>
          <a:prstGeom prst="rect">
            <a:avLst/>
          </a:prstGeom>
          <a:noFill/>
          <a:ln w="12700">
            <a:noFill/>
            <a:miter lim="800000"/>
            <a:headEnd/>
            <a:tailEnd/>
          </a:ln>
          <a:effectLst/>
        </p:spPr>
        <p:txBody>
          <a:bodyPr lIns="90342" tIns="44379" rIns="90342" bIns="44379">
            <a:spAutoFit/>
          </a:bodyPr>
          <a:lstStyle/>
          <a:p>
            <a:pPr algn="l" defTabSz="912813" rtl="0" eaLnBrk="0" fontAlgn="base" hangingPunct="0">
              <a:lnSpc>
                <a:spcPct val="90000"/>
              </a:lnSpc>
              <a:spcBef>
                <a:spcPct val="50000"/>
              </a:spcBef>
              <a:spcAft>
                <a:spcPct val="0"/>
              </a:spcAft>
              <a:tabLst>
                <a:tab pos="2111375" algn="l"/>
                <a:tab pos="4564063" algn="l"/>
              </a:tabLst>
            </a:pPr>
            <a:r>
              <a:rPr lang="en-US" sz="2000" b="1" kern="1200" dirty="0">
                <a:solidFill>
                  <a:srgbClr val="000000"/>
                </a:solidFill>
                <a:latin typeface="Helvetica" pitchFamily="34" charset="0"/>
                <a:ea typeface="+mn-ea"/>
                <a:cs typeface="+mn-cs"/>
              </a:rPr>
              <a:t>Roughness Ra	Typical Processes</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25 µm (1000 µ”)	</a:t>
            </a:r>
            <a:r>
              <a:rPr lang="en-US" b="1" i="1" kern="1200" dirty="0">
                <a:solidFill>
                  <a:srgbClr val="000000"/>
                </a:solidFill>
                <a:latin typeface="Helvetica" pitchFamily="34" charset="0"/>
                <a:ea typeface="+mn-ea"/>
                <a:cs typeface="+mn-cs"/>
              </a:rPr>
              <a:t>Flame Cutting</a:t>
            </a:r>
            <a:endParaRPr lang="en-US" b="1" kern="1200" dirty="0">
              <a:solidFill>
                <a:srgbClr val="000000"/>
              </a:solidFill>
              <a:latin typeface="Helvetica" pitchFamily="34" charset="0"/>
              <a:ea typeface="+mn-ea"/>
              <a:cs typeface="+mn-cs"/>
            </a:endParaRP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12.5 µm (500µ”)	</a:t>
            </a:r>
            <a:r>
              <a:rPr lang="en-US" b="1" i="1" kern="1200" dirty="0">
                <a:solidFill>
                  <a:srgbClr val="000000"/>
                </a:solidFill>
                <a:latin typeface="Helvetica" pitchFamily="34" charset="0"/>
                <a:ea typeface="+mn-ea"/>
                <a:cs typeface="+mn-cs"/>
              </a:rPr>
              <a:t>Sawing</a:t>
            </a:r>
            <a:r>
              <a:rPr lang="en-US" b="1" kern="1200" dirty="0">
                <a:solidFill>
                  <a:srgbClr val="000000"/>
                </a:solidFill>
                <a:latin typeface="Helvetica" pitchFamily="34" charset="0"/>
                <a:ea typeface="+mn-ea"/>
                <a:cs typeface="+mn-cs"/>
              </a:rPr>
              <a:t>, sand casting, </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6.3 µm (250µ”)	</a:t>
            </a:r>
            <a:r>
              <a:rPr lang="en-US" b="1" i="1" kern="1200" dirty="0">
                <a:solidFill>
                  <a:srgbClr val="000000"/>
                </a:solidFill>
                <a:latin typeface="Helvetica" pitchFamily="34" charset="0"/>
                <a:ea typeface="+mn-ea"/>
                <a:cs typeface="+mn-cs"/>
              </a:rPr>
              <a:t>forging,</a:t>
            </a:r>
            <a:r>
              <a:rPr lang="en-US" b="1" kern="1200" dirty="0">
                <a:solidFill>
                  <a:srgbClr val="000000"/>
                </a:solidFill>
                <a:latin typeface="Helvetica" pitchFamily="34" charset="0"/>
                <a:ea typeface="+mn-ea"/>
                <a:cs typeface="+mn-cs"/>
              </a:rPr>
              <a:t> shaping, </a:t>
            </a:r>
            <a:r>
              <a:rPr lang="en-US" b="1" kern="1200" dirty="0" err="1">
                <a:solidFill>
                  <a:srgbClr val="000000"/>
                </a:solidFill>
                <a:latin typeface="Helvetica" pitchFamily="34" charset="0"/>
                <a:ea typeface="+mn-ea"/>
                <a:cs typeface="+mn-cs"/>
              </a:rPr>
              <a:t>planing</a:t>
            </a:r>
            <a:endParaRPr lang="en-US" b="1" kern="1200" dirty="0">
              <a:solidFill>
                <a:srgbClr val="000000"/>
              </a:solidFill>
              <a:latin typeface="Helvetica" pitchFamily="34" charset="0"/>
              <a:ea typeface="+mn-ea"/>
              <a:cs typeface="+mn-cs"/>
            </a:endParaRPr>
          </a:p>
          <a:p>
            <a:pPr algn="l" defTabSz="912813" rtl="0" eaLnBrk="0" fontAlgn="base" hangingPunct="0">
              <a:lnSpc>
                <a:spcPct val="90000"/>
              </a:lnSpc>
              <a:spcBef>
                <a:spcPct val="50000"/>
              </a:spcBef>
              <a:spcAft>
                <a:spcPct val="0"/>
              </a:spcAft>
              <a:tabLst>
                <a:tab pos="2111375" algn="l"/>
                <a:tab pos="4564063" algn="l"/>
              </a:tabLst>
            </a:pPr>
            <a:endParaRPr lang="en-US" b="1" kern="1200" dirty="0" smtClean="0">
              <a:solidFill>
                <a:srgbClr val="000000"/>
              </a:solidFill>
              <a:latin typeface="Helvetica" pitchFamily="34" charset="0"/>
              <a:ea typeface="+mn-ea"/>
              <a:cs typeface="+mn-cs"/>
            </a:endParaRPr>
          </a:p>
          <a:p>
            <a:pPr algn="l" defTabSz="912813" rtl="0" eaLnBrk="0" fontAlgn="base" hangingPunct="0">
              <a:lnSpc>
                <a:spcPct val="90000"/>
              </a:lnSpc>
              <a:spcBef>
                <a:spcPct val="50000"/>
              </a:spcBef>
              <a:spcAft>
                <a:spcPct val="0"/>
              </a:spcAft>
              <a:tabLst>
                <a:tab pos="2111375" algn="l"/>
                <a:tab pos="4564063" algn="l"/>
              </a:tabLst>
            </a:pPr>
            <a:r>
              <a:rPr lang="en-US" b="1" kern="1200" dirty="0" smtClean="0">
                <a:solidFill>
                  <a:srgbClr val="000000"/>
                </a:solidFill>
                <a:latin typeface="Helvetica" pitchFamily="34" charset="0"/>
                <a:ea typeface="+mn-ea"/>
                <a:cs typeface="+mn-cs"/>
              </a:rPr>
              <a:t>3.2 </a:t>
            </a:r>
            <a:r>
              <a:rPr lang="en-US" b="1" kern="1200" dirty="0">
                <a:solidFill>
                  <a:srgbClr val="000000"/>
                </a:solidFill>
                <a:latin typeface="Helvetica" pitchFamily="34" charset="0"/>
                <a:ea typeface="+mn-ea"/>
                <a:cs typeface="+mn-cs"/>
              </a:rPr>
              <a:t>µm (125µ”)	</a:t>
            </a:r>
            <a:r>
              <a:rPr lang="en-US" b="1" i="1" kern="1200" dirty="0">
                <a:solidFill>
                  <a:srgbClr val="000000"/>
                </a:solidFill>
                <a:latin typeface="Helvetica" pitchFamily="34" charset="0"/>
                <a:ea typeface="+mn-ea"/>
                <a:cs typeface="+mn-cs"/>
              </a:rPr>
              <a:t>Rough machining</a:t>
            </a:r>
            <a:r>
              <a:rPr lang="en-US" b="1" kern="1200" dirty="0">
                <a:solidFill>
                  <a:srgbClr val="000000"/>
                </a:solidFill>
                <a:latin typeface="Helvetica" pitchFamily="34" charset="0"/>
                <a:ea typeface="+mn-ea"/>
                <a:cs typeface="+mn-cs"/>
              </a:rPr>
              <a:t>, milling, rough turning, drilling, 	and die casting</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1.6 µm (63µ”)	</a:t>
            </a:r>
            <a:r>
              <a:rPr lang="en-US" b="1" i="1" kern="1200" dirty="0">
                <a:solidFill>
                  <a:srgbClr val="000000"/>
                </a:solidFill>
                <a:latin typeface="Helvetica" pitchFamily="34" charset="0"/>
                <a:ea typeface="+mn-ea"/>
                <a:cs typeface="+mn-cs"/>
              </a:rPr>
              <a:t>Machining</a:t>
            </a:r>
            <a:r>
              <a:rPr lang="en-US" b="1" kern="1200" dirty="0">
                <a:solidFill>
                  <a:srgbClr val="000000"/>
                </a:solidFill>
                <a:latin typeface="Helvetica" pitchFamily="34" charset="0"/>
                <a:ea typeface="+mn-ea"/>
                <a:cs typeface="+mn-cs"/>
              </a:rPr>
              <a:t>, turning, milling, die and investment 		casting, injection molding, and stamping</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0.8 µm (32µ”)	</a:t>
            </a:r>
            <a:r>
              <a:rPr lang="en-US" b="1" i="1" kern="1200" dirty="0">
                <a:solidFill>
                  <a:srgbClr val="000000"/>
                </a:solidFill>
                <a:latin typeface="Helvetica" pitchFamily="34" charset="0"/>
                <a:ea typeface="+mn-ea"/>
                <a:cs typeface="+mn-cs"/>
              </a:rPr>
              <a:t>Grinding</a:t>
            </a:r>
            <a:r>
              <a:rPr lang="en-US" b="1" kern="1200" dirty="0">
                <a:solidFill>
                  <a:srgbClr val="000000"/>
                </a:solidFill>
                <a:latin typeface="Helvetica" pitchFamily="34" charset="0"/>
                <a:ea typeface="+mn-ea"/>
                <a:cs typeface="+mn-cs"/>
              </a:rPr>
              <a:t>, fine turning &amp; milling, reaming, honing, 	injection molding, stamping, investment casting</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0.4 µm (16µ”)	</a:t>
            </a:r>
            <a:r>
              <a:rPr lang="en-US" b="1" i="1" kern="1200" dirty="0">
                <a:solidFill>
                  <a:srgbClr val="000000"/>
                </a:solidFill>
                <a:latin typeface="Helvetica" pitchFamily="34" charset="0"/>
                <a:ea typeface="+mn-ea"/>
                <a:cs typeface="+mn-cs"/>
              </a:rPr>
              <a:t>Diamond Turning</a:t>
            </a:r>
            <a:r>
              <a:rPr lang="en-US" b="1" kern="1200" dirty="0">
                <a:solidFill>
                  <a:srgbClr val="000000"/>
                </a:solidFill>
                <a:latin typeface="Helvetica" pitchFamily="34" charset="0"/>
                <a:ea typeface="+mn-ea"/>
                <a:cs typeface="+mn-cs"/>
              </a:rPr>
              <a:t>, Grinding, lapping, honing</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0.2 µm (8µ”)	</a:t>
            </a:r>
            <a:r>
              <a:rPr lang="en-US" b="1" i="1" kern="1200" dirty="0">
                <a:solidFill>
                  <a:srgbClr val="000000"/>
                </a:solidFill>
                <a:latin typeface="Helvetica" pitchFamily="34" charset="0"/>
                <a:ea typeface="+mn-ea"/>
                <a:cs typeface="+mn-cs"/>
              </a:rPr>
              <a:t>Lapping</a:t>
            </a:r>
            <a:r>
              <a:rPr lang="en-US" b="1" kern="1200" dirty="0">
                <a:solidFill>
                  <a:srgbClr val="000000"/>
                </a:solidFill>
                <a:latin typeface="Helvetica" pitchFamily="34" charset="0"/>
                <a:ea typeface="+mn-ea"/>
                <a:cs typeface="+mn-cs"/>
              </a:rPr>
              <a:t>, honing, polishing</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0.1 µm (4µ”)	</a:t>
            </a:r>
            <a:r>
              <a:rPr lang="en-US" b="1" i="1" kern="1200" dirty="0">
                <a:solidFill>
                  <a:srgbClr val="000000"/>
                </a:solidFill>
                <a:latin typeface="Helvetica" pitchFamily="34" charset="0"/>
                <a:ea typeface="+mn-ea"/>
                <a:cs typeface="+mn-cs"/>
              </a:rPr>
              <a:t>Superfinishing</a:t>
            </a:r>
            <a:r>
              <a:rPr lang="en-US" b="1" kern="1200" dirty="0">
                <a:solidFill>
                  <a:srgbClr val="000000"/>
                </a:solidFill>
                <a:latin typeface="Helvetica" pitchFamily="34" charset="0"/>
                <a:ea typeface="+mn-ea"/>
                <a:cs typeface="+mn-cs"/>
              </a:rPr>
              <a:t>, polishing, lapping </a:t>
            </a:r>
          </a:p>
          <a:p>
            <a:pPr algn="l" defTabSz="912813" rtl="0" eaLnBrk="0" fontAlgn="base" hangingPunct="0">
              <a:lnSpc>
                <a:spcPct val="90000"/>
              </a:lnSpc>
              <a:spcBef>
                <a:spcPct val="50000"/>
              </a:spcBef>
              <a:spcAft>
                <a:spcPct val="0"/>
              </a:spcAft>
              <a:tabLst>
                <a:tab pos="2111375" algn="l"/>
                <a:tab pos="4564063" algn="l"/>
              </a:tabLst>
            </a:pPr>
            <a:r>
              <a:rPr lang="en-US" b="1" kern="1200" dirty="0">
                <a:solidFill>
                  <a:srgbClr val="000000"/>
                </a:solidFill>
                <a:latin typeface="Helvetica" pitchFamily="34" charset="0"/>
                <a:ea typeface="+mn-ea"/>
                <a:cs typeface="+mn-cs"/>
              </a:rPr>
              <a:t>	</a:t>
            </a:r>
          </a:p>
        </p:txBody>
      </p:sp>
      <p:sp>
        <p:nvSpPr>
          <p:cNvPr id="313349" name="Rectangle 5"/>
          <p:cNvSpPr>
            <a:spLocks noChangeArrowheads="1"/>
          </p:cNvSpPr>
          <p:nvPr/>
        </p:nvSpPr>
        <p:spPr bwMode="auto">
          <a:xfrm>
            <a:off x="552450" y="1412875"/>
            <a:ext cx="7951788" cy="4551363"/>
          </a:xfrm>
          <a:prstGeom prst="rect">
            <a:avLst/>
          </a:prstGeom>
          <a:noFill/>
          <a:ln w="25400">
            <a:solidFill>
              <a:schemeClr val="tx1"/>
            </a:solid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3350" name="Line 6"/>
          <p:cNvSpPr>
            <a:spLocks noChangeShapeType="1"/>
          </p:cNvSpPr>
          <p:nvPr/>
        </p:nvSpPr>
        <p:spPr bwMode="auto">
          <a:xfrm>
            <a:off x="2682875" y="1412875"/>
            <a:ext cx="0" cy="4551363"/>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3351" name="Line 7"/>
          <p:cNvSpPr>
            <a:spLocks noChangeShapeType="1"/>
          </p:cNvSpPr>
          <p:nvPr/>
        </p:nvSpPr>
        <p:spPr bwMode="auto">
          <a:xfrm>
            <a:off x="565150" y="1793875"/>
            <a:ext cx="7939088" cy="0"/>
          </a:xfrm>
          <a:prstGeom prst="line">
            <a:avLst/>
          </a:prstGeom>
          <a:noFill/>
          <a:ln w="254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3480151469"/>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1343025" y="350838"/>
            <a:ext cx="6473825" cy="746125"/>
          </a:xfrm>
          <a:prstGeom prst="rect">
            <a:avLst/>
          </a:prstGeom>
          <a:noFill/>
          <a:ln w="12700">
            <a:noFill/>
            <a:miter lim="800000"/>
            <a:headEnd/>
            <a:tailEnd/>
          </a:ln>
          <a:effectLst/>
        </p:spPr>
        <p:txBody>
          <a:bodyPr lIns="90342" tIns="44379" rIns="90342" bIns="44379">
            <a:spAutoFit/>
          </a:bodyPr>
          <a:lstStyle/>
          <a:p>
            <a:pPr algn="ctr" defTabSz="912813" rtl="0" eaLnBrk="0" fontAlgn="base" hangingPunct="0">
              <a:lnSpc>
                <a:spcPct val="90000"/>
              </a:lnSpc>
              <a:spcBef>
                <a:spcPct val="0"/>
              </a:spcBef>
              <a:spcAft>
                <a:spcPct val="0"/>
              </a:spcAft>
            </a:pPr>
            <a:r>
              <a:rPr lang="en-US" sz="2400" b="1" kern="1200">
                <a:solidFill>
                  <a:srgbClr val="790015"/>
                </a:solidFill>
                <a:latin typeface="Helvetica" pitchFamily="34" charset="0"/>
                <a:ea typeface="+mn-ea"/>
                <a:cs typeface="+mn-cs"/>
              </a:rPr>
              <a:t>Some Common Steel, Hardness and Surface Finish Specs. </a:t>
            </a:r>
          </a:p>
        </p:txBody>
      </p:sp>
      <p:sp>
        <p:nvSpPr>
          <p:cNvPr id="315395" name="Rectangle 3"/>
          <p:cNvSpPr>
            <a:spLocks noChangeArrowheads="1"/>
          </p:cNvSpPr>
          <p:nvPr/>
        </p:nvSpPr>
        <p:spPr bwMode="auto">
          <a:xfrm>
            <a:off x="357188" y="1250950"/>
            <a:ext cx="7923212" cy="4940300"/>
          </a:xfrm>
          <a:prstGeom prst="rect">
            <a:avLst/>
          </a:prstGeom>
          <a:noFill/>
          <a:ln w="12700">
            <a:noFill/>
            <a:miter lim="800000"/>
            <a:headEnd/>
            <a:tailEnd/>
          </a:ln>
          <a:effectLst/>
        </p:spPr>
        <p:txBody>
          <a:bodyPr lIns="90342" tIns="44379" rIns="90342" bIns="44379">
            <a:spAutoFit/>
          </a:bodyPr>
          <a:lstStyle/>
          <a:p>
            <a:pPr algn="l" defTabSz="912813" rtl="0" eaLnBrk="0" fontAlgn="base" hangingPunct="0">
              <a:lnSpc>
                <a:spcPct val="90000"/>
              </a:lnSpc>
              <a:spcBef>
                <a:spcPct val="50000"/>
              </a:spcBef>
              <a:spcAft>
                <a:spcPct val="0"/>
              </a:spcAft>
            </a:pPr>
            <a:r>
              <a:rPr lang="en-US" b="1" i="1" u="sng" kern="1200">
                <a:solidFill>
                  <a:srgbClr val="000000"/>
                </a:solidFill>
                <a:latin typeface="Helvetica" pitchFamily="34" charset="0"/>
                <a:ea typeface="+mn-ea"/>
                <a:cs typeface="+mn-cs"/>
              </a:rPr>
              <a:t>Common Steel Specs:</a:t>
            </a:r>
            <a:r>
              <a:rPr lang="en-US" b="1" i="1" kern="1200">
                <a:solidFill>
                  <a:srgbClr val="000000"/>
                </a:solidFill>
                <a:latin typeface="Helvetica" pitchFamily="34" charset="0"/>
                <a:ea typeface="+mn-ea"/>
                <a:cs typeface="+mn-cs"/>
              </a:rPr>
              <a:t> </a:t>
            </a:r>
            <a:r>
              <a:rPr lang="en-US" b="1" kern="1200">
                <a:solidFill>
                  <a:srgbClr val="000000"/>
                </a:solidFill>
                <a:latin typeface="Helvetica" pitchFamily="34" charset="0"/>
                <a:ea typeface="+mn-ea"/>
                <a:cs typeface="+mn-cs"/>
              </a:rPr>
              <a:t>(10xx series: xx = % carbon)</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Mild steel (low carbon = up to 30 %): Low cost general purpose applications, typ.  hardening not required</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Medium Carbon (up to 60%): requiring higher strength; e.g.  gears, axles, con-rods etc.</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High Carbon (&gt; 60%): High wear, high strength; e.g. cutting tools, springs etc.</a:t>
            </a:r>
          </a:p>
          <a:p>
            <a:pPr algn="l" defTabSz="912813" rtl="0" eaLnBrk="0" fontAlgn="base" hangingPunct="0">
              <a:lnSpc>
                <a:spcPct val="90000"/>
              </a:lnSpc>
              <a:spcBef>
                <a:spcPct val="50000"/>
              </a:spcBef>
              <a:spcAft>
                <a:spcPct val="0"/>
              </a:spcAft>
            </a:pPr>
            <a:r>
              <a:rPr lang="en-US" b="1" i="1" u="sng" kern="1200">
                <a:solidFill>
                  <a:srgbClr val="000000"/>
                </a:solidFill>
                <a:latin typeface="Helvetica" pitchFamily="34" charset="0"/>
                <a:ea typeface="+mn-ea"/>
                <a:cs typeface="+mn-cs"/>
              </a:rPr>
              <a:t>Ground Bearing Shaft Examples:</a:t>
            </a:r>
            <a:endParaRPr lang="en-US" b="1" u="sng" kern="1200">
              <a:solidFill>
                <a:srgbClr val="000000"/>
              </a:solidFill>
              <a:latin typeface="Helvetica" pitchFamily="34" charset="0"/>
              <a:ea typeface="+mn-ea"/>
              <a:cs typeface="+mn-cs"/>
            </a:endParaRPr>
          </a:p>
          <a:p>
            <a:pPr algn="l" defTabSz="912813" rtl="0" eaLnBrk="0" fontAlgn="base" hangingPunct="0">
              <a:lnSpc>
                <a:spcPct val="90000"/>
              </a:lnSpc>
              <a:spcBef>
                <a:spcPct val="50000"/>
              </a:spcBef>
              <a:spcAft>
                <a:spcPct val="0"/>
              </a:spcAft>
            </a:pPr>
            <a:r>
              <a:rPr lang="en-US" b="1" i="1" kern="1200">
                <a:solidFill>
                  <a:srgbClr val="000000"/>
                </a:solidFill>
                <a:latin typeface="Helvetica" pitchFamily="34" charset="0"/>
                <a:ea typeface="+mn-ea"/>
                <a:cs typeface="+mn-cs"/>
              </a:rPr>
              <a:t>General Purpose</a:t>
            </a:r>
            <a:endParaRPr lang="en-US" b="1" u="sng" kern="1200">
              <a:solidFill>
                <a:srgbClr val="000000"/>
              </a:solidFill>
              <a:latin typeface="Helvetica" pitchFamily="34" charset="0"/>
              <a:ea typeface="+mn-ea"/>
              <a:cs typeface="+mn-cs"/>
            </a:endParaRP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1060: Surface HDN  to 55 HRC 0.125 mm deep min.;  0.4 µm (16 µ”)</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303 Stainless:  (natural surface hardness 5 HRC );  0.4µm (16 µ”)</a:t>
            </a:r>
          </a:p>
          <a:p>
            <a:pPr algn="l" defTabSz="912813" rtl="0" eaLnBrk="0" fontAlgn="base" hangingPunct="0">
              <a:lnSpc>
                <a:spcPct val="90000"/>
              </a:lnSpc>
              <a:spcBef>
                <a:spcPct val="50000"/>
              </a:spcBef>
              <a:spcAft>
                <a:spcPct val="0"/>
              </a:spcAft>
            </a:pPr>
            <a:r>
              <a:rPr lang="en-US" b="1" i="1" kern="1200">
                <a:solidFill>
                  <a:srgbClr val="000000"/>
                </a:solidFill>
                <a:latin typeface="Helvetica" pitchFamily="34" charset="0"/>
                <a:ea typeface="+mn-ea"/>
                <a:cs typeface="+mn-cs"/>
              </a:rPr>
              <a:t>Better Finish, Longer Life</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1020: Case HDN to 65 HRC 0.25 mm deep min.;  0.2µm (8 µ”) </a:t>
            </a:r>
          </a:p>
          <a:p>
            <a:pPr algn="l" defTabSz="912813" rtl="0" eaLnBrk="0" fontAlgn="base" hangingPunct="0">
              <a:lnSpc>
                <a:spcPct val="90000"/>
              </a:lnSpc>
              <a:spcBef>
                <a:spcPct val="50000"/>
              </a:spcBef>
              <a:spcAft>
                <a:spcPct val="0"/>
              </a:spcAft>
            </a:pPr>
            <a:r>
              <a:rPr lang="en-US" b="1" kern="1200">
                <a:solidFill>
                  <a:srgbClr val="000000"/>
                </a:solidFill>
                <a:latin typeface="Helvetica" pitchFamily="34" charset="0"/>
                <a:ea typeface="+mn-ea"/>
                <a:cs typeface="+mn-cs"/>
              </a:rPr>
              <a:t>440 Stainless: (natural circa 15 HRC);  0.2µm (8 µ”) </a:t>
            </a:r>
          </a:p>
        </p:txBody>
      </p:sp>
      <p:sp>
        <p:nvSpPr>
          <p:cNvPr id="315396" name="Rectangle 4"/>
          <p:cNvSpPr>
            <a:spLocks noChangeArrowheads="1"/>
          </p:cNvSpPr>
          <p:nvPr/>
        </p:nvSpPr>
        <p:spPr bwMode="auto">
          <a:xfrm>
            <a:off x="7823200" y="1635125"/>
            <a:ext cx="644525" cy="322263"/>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600" b="1" kern="1200">
                <a:solidFill>
                  <a:srgbClr val="000000"/>
                </a:solidFill>
                <a:latin typeface="Helvetica" pitchFamily="34" charset="0"/>
                <a:ea typeface="+mn-ea"/>
                <a:cs typeface="+mn-cs"/>
              </a:rPr>
              <a:t>1020</a:t>
            </a:r>
          </a:p>
        </p:txBody>
      </p:sp>
      <p:sp>
        <p:nvSpPr>
          <p:cNvPr id="315397" name="AutoShape 5"/>
          <p:cNvSpPr>
            <a:spLocks noChangeArrowheads="1"/>
          </p:cNvSpPr>
          <p:nvPr/>
        </p:nvSpPr>
        <p:spPr bwMode="auto">
          <a:xfrm>
            <a:off x="7812088" y="1520825"/>
            <a:ext cx="692150" cy="495300"/>
          </a:xfrm>
          <a:prstGeom prst="roundRect">
            <a:avLst>
              <a:gd name="adj" fmla="val 12495"/>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398" name="Rectangle 6"/>
          <p:cNvSpPr>
            <a:spLocks noChangeArrowheads="1"/>
          </p:cNvSpPr>
          <p:nvPr/>
        </p:nvSpPr>
        <p:spPr bwMode="auto">
          <a:xfrm>
            <a:off x="7804150" y="2166938"/>
            <a:ext cx="701675" cy="54292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600" b="1" kern="1200">
                <a:solidFill>
                  <a:srgbClr val="000000"/>
                </a:solidFill>
                <a:latin typeface="Helvetica" pitchFamily="34" charset="0"/>
                <a:ea typeface="+mn-ea"/>
                <a:cs typeface="+mn-cs"/>
              </a:rPr>
              <a:t>1040,</a:t>
            </a:r>
          </a:p>
          <a:p>
            <a:pPr algn="l" defTabSz="912813" rtl="0" eaLnBrk="0" fontAlgn="base" hangingPunct="0">
              <a:lnSpc>
                <a:spcPct val="90000"/>
              </a:lnSpc>
              <a:spcBef>
                <a:spcPct val="0"/>
              </a:spcBef>
              <a:spcAft>
                <a:spcPct val="0"/>
              </a:spcAft>
            </a:pPr>
            <a:r>
              <a:rPr lang="en-US" sz="1600" b="1" kern="1200">
                <a:solidFill>
                  <a:srgbClr val="000000"/>
                </a:solidFill>
                <a:latin typeface="Helvetica" pitchFamily="34" charset="0"/>
                <a:ea typeface="+mn-ea"/>
                <a:cs typeface="+mn-cs"/>
              </a:rPr>
              <a:t>1060</a:t>
            </a:r>
          </a:p>
        </p:txBody>
      </p:sp>
      <p:sp>
        <p:nvSpPr>
          <p:cNvPr id="315399" name="AutoShape 7"/>
          <p:cNvSpPr>
            <a:spLocks noChangeArrowheads="1"/>
          </p:cNvSpPr>
          <p:nvPr/>
        </p:nvSpPr>
        <p:spPr bwMode="auto">
          <a:xfrm>
            <a:off x="7812088" y="2154238"/>
            <a:ext cx="704850" cy="508000"/>
          </a:xfrm>
          <a:prstGeom prst="roundRect">
            <a:avLst>
              <a:gd name="adj" fmla="val 12495"/>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0" name="Rectangle 8"/>
          <p:cNvSpPr>
            <a:spLocks noChangeArrowheads="1"/>
          </p:cNvSpPr>
          <p:nvPr/>
        </p:nvSpPr>
        <p:spPr bwMode="auto">
          <a:xfrm>
            <a:off x="7823200" y="2928938"/>
            <a:ext cx="644525" cy="320675"/>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sz="1600" b="1" kern="1200">
                <a:solidFill>
                  <a:srgbClr val="000000"/>
                </a:solidFill>
                <a:latin typeface="Helvetica" pitchFamily="34" charset="0"/>
                <a:ea typeface="+mn-ea"/>
                <a:cs typeface="+mn-cs"/>
              </a:rPr>
              <a:t>1080</a:t>
            </a:r>
          </a:p>
        </p:txBody>
      </p:sp>
      <p:sp>
        <p:nvSpPr>
          <p:cNvPr id="315401" name="AutoShape 9"/>
          <p:cNvSpPr>
            <a:spLocks noChangeArrowheads="1"/>
          </p:cNvSpPr>
          <p:nvPr/>
        </p:nvSpPr>
        <p:spPr bwMode="auto">
          <a:xfrm>
            <a:off x="7812088" y="2789238"/>
            <a:ext cx="704850" cy="519112"/>
          </a:xfrm>
          <a:prstGeom prst="roundRect">
            <a:avLst>
              <a:gd name="adj" fmla="val 12495"/>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2" name="Line 10"/>
          <p:cNvSpPr>
            <a:spLocks noChangeShapeType="1"/>
          </p:cNvSpPr>
          <p:nvPr/>
        </p:nvSpPr>
        <p:spPr bwMode="auto">
          <a:xfrm>
            <a:off x="7773988" y="4411663"/>
            <a:ext cx="120650" cy="1524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3" name="Line 11"/>
          <p:cNvSpPr>
            <a:spLocks noChangeShapeType="1"/>
          </p:cNvSpPr>
          <p:nvPr/>
        </p:nvSpPr>
        <p:spPr bwMode="auto">
          <a:xfrm flipV="1">
            <a:off x="7926388" y="4170363"/>
            <a:ext cx="273050" cy="40005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4" name="Line 12"/>
          <p:cNvSpPr>
            <a:spLocks noChangeShapeType="1"/>
          </p:cNvSpPr>
          <p:nvPr/>
        </p:nvSpPr>
        <p:spPr bwMode="auto">
          <a:xfrm>
            <a:off x="7799388" y="4797425"/>
            <a:ext cx="133350" cy="1651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5" name="Line 13"/>
          <p:cNvSpPr>
            <a:spLocks noChangeShapeType="1"/>
          </p:cNvSpPr>
          <p:nvPr/>
        </p:nvSpPr>
        <p:spPr bwMode="auto">
          <a:xfrm flipV="1">
            <a:off x="7964488" y="4551363"/>
            <a:ext cx="273050" cy="398462"/>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6" name="Line 14"/>
          <p:cNvSpPr>
            <a:spLocks noChangeShapeType="1"/>
          </p:cNvSpPr>
          <p:nvPr/>
        </p:nvSpPr>
        <p:spPr bwMode="auto">
          <a:xfrm>
            <a:off x="6100763" y="6021388"/>
            <a:ext cx="120650" cy="13970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7" name="Line 15"/>
          <p:cNvSpPr>
            <a:spLocks noChangeShapeType="1"/>
          </p:cNvSpPr>
          <p:nvPr/>
        </p:nvSpPr>
        <p:spPr bwMode="auto">
          <a:xfrm flipV="1">
            <a:off x="6253163" y="5767388"/>
            <a:ext cx="271462" cy="400050"/>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8" name="Line 16"/>
          <p:cNvSpPr>
            <a:spLocks noChangeShapeType="1"/>
          </p:cNvSpPr>
          <p:nvPr/>
        </p:nvSpPr>
        <p:spPr bwMode="auto">
          <a:xfrm>
            <a:off x="7242175" y="5565775"/>
            <a:ext cx="120650" cy="13811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09" name="Line 17"/>
          <p:cNvSpPr>
            <a:spLocks noChangeShapeType="1"/>
          </p:cNvSpPr>
          <p:nvPr/>
        </p:nvSpPr>
        <p:spPr bwMode="auto">
          <a:xfrm flipV="1">
            <a:off x="7394575" y="5311775"/>
            <a:ext cx="271463" cy="398463"/>
          </a:xfrm>
          <a:prstGeom prst="line">
            <a:avLst/>
          </a:prstGeom>
          <a:noFill/>
          <a:ln w="12700">
            <a:solidFill>
              <a:schemeClr val="tx1"/>
            </a:solidFill>
            <a:round/>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10" name="Rectangle 18"/>
          <p:cNvSpPr>
            <a:spLocks noChangeArrowheads="1"/>
          </p:cNvSpPr>
          <p:nvPr/>
        </p:nvSpPr>
        <p:spPr bwMode="auto">
          <a:xfrm>
            <a:off x="693738" y="663575"/>
            <a:ext cx="184150" cy="92075"/>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5411" name="Rectangle 19"/>
          <p:cNvSpPr>
            <a:spLocks noChangeArrowheads="1"/>
          </p:cNvSpPr>
          <p:nvPr/>
        </p:nvSpPr>
        <p:spPr bwMode="auto">
          <a:xfrm>
            <a:off x="7635875" y="855663"/>
            <a:ext cx="1071563" cy="541337"/>
          </a:xfrm>
          <a:prstGeom prst="rect">
            <a:avLst/>
          </a:prstGeom>
          <a:noFill/>
          <a:ln w="12700">
            <a:noFill/>
            <a:miter lim="800000"/>
            <a:headEnd/>
            <a:tailEnd/>
          </a:ln>
          <a:effectLst/>
        </p:spPr>
        <p:txBody>
          <a:bodyPr wrap="none" lIns="90342" tIns="44379" rIns="90342" bIns="44379">
            <a:spAutoFit/>
          </a:bodyPr>
          <a:lstStyle/>
          <a:p>
            <a:pPr algn="ctr" defTabSz="912813" rtl="0" eaLnBrk="0" fontAlgn="base" hangingPunct="0">
              <a:lnSpc>
                <a:spcPct val="90000"/>
              </a:lnSpc>
              <a:spcBef>
                <a:spcPct val="0"/>
              </a:spcBef>
              <a:spcAft>
                <a:spcPct val="0"/>
              </a:spcAft>
            </a:pPr>
            <a:r>
              <a:rPr lang="en-US" sz="1600" b="1" i="1" kern="1200">
                <a:solidFill>
                  <a:srgbClr val="000000"/>
                </a:solidFill>
                <a:latin typeface="Helvetica" pitchFamily="34" charset="0"/>
                <a:ea typeface="+mn-ea"/>
                <a:cs typeface="+mn-cs"/>
              </a:rPr>
              <a:t>Common</a:t>
            </a:r>
          </a:p>
          <a:p>
            <a:pPr algn="ctr" defTabSz="912813" rtl="0" eaLnBrk="0" fontAlgn="base" hangingPunct="0">
              <a:lnSpc>
                <a:spcPct val="90000"/>
              </a:lnSpc>
              <a:spcBef>
                <a:spcPct val="0"/>
              </a:spcBef>
              <a:spcAft>
                <a:spcPct val="0"/>
              </a:spcAft>
            </a:pPr>
            <a:r>
              <a:rPr lang="en-US" sz="1600" b="1" i="1" kern="1200">
                <a:solidFill>
                  <a:srgbClr val="000000"/>
                </a:solidFill>
                <a:latin typeface="Helvetica" pitchFamily="34" charset="0"/>
                <a:ea typeface="+mn-ea"/>
                <a:cs typeface="+mn-cs"/>
              </a:rPr>
              <a:t>Types</a:t>
            </a:r>
          </a:p>
        </p:txBody>
      </p:sp>
    </p:spTree>
    <p:extLst>
      <p:ext uri="{BB962C8B-B14F-4D97-AF65-F5344CB8AC3E}">
        <p14:creationId xmlns:p14="http://schemas.microsoft.com/office/powerpoint/2010/main" val="359733270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p:cNvPicPr>
            <a:picLocks noChangeArrowheads="1"/>
          </p:cNvPicPr>
          <p:nvPr/>
        </p:nvPicPr>
        <p:blipFill>
          <a:blip r:embed="rId3"/>
          <a:srcRect/>
          <a:stretch>
            <a:fillRect/>
          </a:stretch>
        </p:blipFill>
        <p:spPr bwMode="auto">
          <a:xfrm>
            <a:off x="4546600" y="2935288"/>
            <a:ext cx="4083050" cy="3244850"/>
          </a:xfrm>
          <a:prstGeom prst="rect">
            <a:avLst/>
          </a:prstGeom>
          <a:noFill/>
          <a:ln w="12700">
            <a:noFill/>
            <a:miter lim="800000"/>
            <a:headEnd/>
            <a:tailEnd/>
          </a:ln>
          <a:effectLst/>
        </p:spPr>
      </p:pic>
      <p:pic>
        <p:nvPicPr>
          <p:cNvPr id="316419" name="Picture 3"/>
          <p:cNvPicPr>
            <a:picLocks noChangeArrowheads="1"/>
          </p:cNvPicPr>
          <p:nvPr/>
        </p:nvPicPr>
        <p:blipFill>
          <a:blip r:embed="rId4"/>
          <a:srcRect/>
          <a:stretch>
            <a:fillRect/>
          </a:stretch>
        </p:blipFill>
        <p:spPr bwMode="auto">
          <a:xfrm>
            <a:off x="2301875" y="1122363"/>
            <a:ext cx="4108450" cy="1974850"/>
          </a:xfrm>
          <a:prstGeom prst="rect">
            <a:avLst/>
          </a:prstGeom>
          <a:noFill/>
          <a:ln w="12700">
            <a:noFill/>
            <a:miter lim="800000"/>
            <a:headEnd/>
            <a:tailEnd/>
          </a:ln>
          <a:effectLst/>
        </p:spPr>
      </p:pic>
      <p:pic>
        <p:nvPicPr>
          <p:cNvPr id="316420" name="Picture 4"/>
          <p:cNvPicPr>
            <a:picLocks noChangeArrowheads="1"/>
          </p:cNvPicPr>
          <p:nvPr/>
        </p:nvPicPr>
        <p:blipFill>
          <a:blip r:embed="rId5"/>
          <a:srcRect/>
          <a:stretch>
            <a:fillRect/>
          </a:stretch>
        </p:blipFill>
        <p:spPr bwMode="auto">
          <a:xfrm>
            <a:off x="450850" y="3441700"/>
            <a:ext cx="3398838" cy="2319338"/>
          </a:xfrm>
          <a:prstGeom prst="rect">
            <a:avLst/>
          </a:prstGeom>
          <a:noFill/>
          <a:ln w="12700">
            <a:noFill/>
            <a:miter lim="800000"/>
            <a:headEnd/>
            <a:tailEnd/>
          </a:ln>
          <a:effectLst/>
        </p:spPr>
      </p:pic>
      <p:sp>
        <p:nvSpPr>
          <p:cNvPr id="316421" name="Rectangle 5"/>
          <p:cNvSpPr>
            <a:spLocks noChangeArrowheads="1"/>
          </p:cNvSpPr>
          <p:nvPr/>
        </p:nvSpPr>
        <p:spPr bwMode="auto">
          <a:xfrm>
            <a:off x="2514600" y="669925"/>
            <a:ext cx="184150" cy="92075"/>
          </a:xfrm>
          <a:prstGeom prst="rect">
            <a:avLst/>
          </a:prstGeom>
          <a:noFill/>
          <a:ln w="12700">
            <a:noFill/>
            <a:miter lim="800000"/>
            <a:headEnd/>
            <a:tailEn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
        <p:nvSpPr>
          <p:cNvPr id="316422" name="Rectangle 6"/>
          <p:cNvSpPr>
            <a:spLocks noChangeArrowheads="1"/>
          </p:cNvSpPr>
          <p:nvPr/>
        </p:nvSpPr>
        <p:spPr bwMode="auto">
          <a:xfrm>
            <a:off x="1606550" y="361950"/>
            <a:ext cx="6083300" cy="517525"/>
          </a:xfrm>
          <a:prstGeom prst="rect">
            <a:avLst/>
          </a:prstGeom>
          <a:noFill/>
          <a:ln w="12700">
            <a:noFill/>
            <a:miter lim="800000"/>
            <a:headEnd/>
            <a:tailEnd/>
          </a:ln>
          <a:effectLst/>
        </p:spPr>
        <p:txBody>
          <a:bodyPr wrap="none" lIns="63398" tIns="25359" rIns="63398" bIns="25359">
            <a:spAutoFit/>
          </a:bodyPr>
          <a:lstStyle/>
          <a:p>
            <a:pPr algn="ctr" defTabSz="912813" rtl="0" eaLnBrk="0" fontAlgn="base" hangingPunct="0">
              <a:lnSpc>
                <a:spcPct val="85000"/>
              </a:lnSpc>
              <a:spcBef>
                <a:spcPct val="0"/>
              </a:spcBef>
              <a:spcAft>
                <a:spcPct val="0"/>
              </a:spcAft>
            </a:pPr>
            <a:r>
              <a:rPr lang="en-US" sz="3600" b="1" kern="1200" dirty="0">
                <a:solidFill>
                  <a:srgbClr val="790015"/>
                </a:solidFill>
                <a:latin typeface="Times" pitchFamily="18" charset="0"/>
                <a:ea typeface="+mn-ea"/>
                <a:cs typeface="+mn-cs"/>
              </a:rPr>
              <a:t>Specifying Welds on Drawings</a:t>
            </a:r>
          </a:p>
        </p:txBody>
      </p:sp>
      <p:sp>
        <p:nvSpPr>
          <p:cNvPr id="316423" name="Rectangle 7"/>
          <p:cNvSpPr>
            <a:spLocks noChangeArrowheads="1"/>
          </p:cNvSpPr>
          <p:nvPr/>
        </p:nvSpPr>
        <p:spPr bwMode="auto">
          <a:xfrm>
            <a:off x="2259013" y="3157538"/>
            <a:ext cx="1512887" cy="349250"/>
          </a:xfrm>
          <a:prstGeom prst="rect">
            <a:avLst/>
          </a:prstGeom>
          <a:noFill/>
          <a:ln w="12700">
            <a:noFill/>
            <a:miter lim="800000"/>
            <a:headEnd/>
            <a:tailEnd/>
          </a:ln>
          <a:effectLst/>
        </p:spPr>
        <p:txBody>
          <a:bodyPr wrap="none" lIns="90342" tIns="44379" rIns="90342" bIns="44379">
            <a:spAutoFit/>
          </a:bodyPr>
          <a:lstStyle/>
          <a:p>
            <a:pPr algn="l" defTabSz="912813" rtl="0" eaLnBrk="0" fontAlgn="base" hangingPunct="0">
              <a:lnSpc>
                <a:spcPct val="90000"/>
              </a:lnSpc>
              <a:spcBef>
                <a:spcPct val="0"/>
              </a:spcBef>
              <a:spcAft>
                <a:spcPct val="0"/>
              </a:spcAft>
            </a:pPr>
            <a:r>
              <a:rPr lang="en-US" kern="1200" dirty="0">
                <a:solidFill>
                  <a:srgbClr val="000000"/>
                </a:solidFill>
                <a:latin typeface="Times" pitchFamily="18" charset="0"/>
                <a:ea typeface="+mn-ea"/>
                <a:cs typeface="+mn-cs"/>
              </a:rPr>
              <a:t>Width of weld</a:t>
            </a:r>
          </a:p>
        </p:txBody>
      </p:sp>
      <p:sp>
        <p:nvSpPr>
          <p:cNvPr id="316424" name="Line 8"/>
          <p:cNvSpPr>
            <a:spLocks noChangeShapeType="1"/>
          </p:cNvSpPr>
          <p:nvPr/>
        </p:nvSpPr>
        <p:spPr bwMode="auto">
          <a:xfrm flipV="1">
            <a:off x="3089275" y="2143125"/>
            <a:ext cx="631825" cy="1031875"/>
          </a:xfrm>
          <a:prstGeom prst="line">
            <a:avLst/>
          </a:prstGeom>
          <a:noFill/>
          <a:ln w="12700">
            <a:solidFill>
              <a:schemeClr val="tx1"/>
            </a:solidFill>
            <a:round/>
            <a:headEnd/>
            <a:tailEnd type="triangle" w="med" len="med"/>
          </a:ln>
          <a:effectLst/>
        </p:spPr>
        <p:txBody>
          <a:bodyPr wrap="none" anchor="ctr"/>
          <a:lstStyle/>
          <a:p>
            <a:pPr algn="l" rtl="0" eaLnBrk="0" fontAlgn="base" hangingPunct="0">
              <a:spcBef>
                <a:spcPct val="0"/>
              </a:spcBef>
              <a:spcAft>
                <a:spcPct val="0"/>
              </a:spcAft>
            </a:pPr>
            <a:endParaRPr lang="en-US" sz="1600" b="1" kern="1200">
              <a:solidFill>
                <a:srgbClr val="000000"/>
              </a:solidFill>
              <a:latin typeface="Times" pitchFamily="18" charset="0"/>
              <a:ea typeface="+mn-ea"/>
              <a:cs typeface="+mn-cs"/>
            </a:endParaRPr>
          </a:p>
        </p:txBody>
      </p:sp>
    </p:spTree>
    <p:extLst>
      <p:ext uri="{BB962C8B-B14F-4D97-AF65-F5344CB8AC3E}">
        <p14:creationId xmlns:p14="http://schemas.microsoft.com/office/powerpoint/2010/main" val="32405287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AutoShape 2"/>
          <p:cNvSpPr>
            <a:spLocks noChangeArrowheads="1"/>
          </p:cNvSpPr>
          <p:nvPr/>
        </p:nvSpPr>
        <p:spPr bwMode="auto">
          <a:xfrm>
            <a:off x="1763713" y="3952875"/>
            <a:ext cx="1935162" cy="1243013"/>
          </a:xfrm>
          <a:prstGeom prst="triangle">
            <a:avLst>
              <a:gd name="adj" fmla="val 49491"/>
            </a:avLst>
          </a:prstGeom>
          <a:noFill/>
          <a:ln w="19050">
            <a:solidFill>
              <a:schemeClr val="tx1"/>
            </a:solidFill>
            <a:miter lim="800000"/>
            <a:headEnd/>
            <a:tailEnd/>
          </a:ln>
          <a:effectLst/>
        </p:spPr>
        <p:txBody>
          <a:bodyPr wrap="none" anchor="ctr"/>
          <a:lstStyle/>
          <a:p>
            <a:endParaRPr lang="en-US"/>
          </a:p>
        </p:txBody>
      </p:sp>
      <p:sp>
        <p:nvSpPr>
          <p:cNvPr id="193539" name="AutoShape 3"/>
          <p:cNvSpPr>
            <a:spLocks noChangeArrowheads="1"/>
          </p:cNvSpPr>
          <p:nvPr/>
        </p:nvSpPr>
        <p:spPr bwMode="auto">
          <a:xfrm>
            <a:off x="5897563" y="3976688"/>
            <a:ext cx="1243012" cy="1220787"/>
          </a:xfrm>
          <a:prstGeom prst="triangle">
            <a:avLst>
              <a:gd name="adj" fmla="val 49995"/>
            </a:avLst>
          </a:prstGeom>
          <a:noFill/>
          <a:ln w="19050">
            <a:solidFill>
              <a:schemeClr val="tx1"/>
            </a:solidFill>
            <a:miter lim="800000"/>
            <a:headEnd/>
            <a:tailEnd/>
          </a:ln>
          <a:effectLst/>
        </p:spPr>
        <p:txBody>
          <a:bodyPr wrap="none" anchor="ctr"/>
          <a:lstStyle/>
          <a:p>
            <a:endParaRPr lang="en-US"/>
          </a:p>
        </p:txBody>
      </p:sp>
      <p:sp>
        <p:nvSpPr>
          <p:cNvPr id="193540" name="Rectangle 4"/>
          <p:cNvSpPr>
            <a:spLocks noChangeArrowheads="1"/>
          </p:cNvSpPr>
          <p:nvPr/>
        </p:nvSpPr>
        <p:spPr bwMode="auto">
          <a:xfrm>
            <a:off x="1763713" y="1573213"/>
            <a:ext cx="1936750" cy="1193800"/>
          </a:xfrm>
          <a:prstGeom prst="rect">
            <a:avLst/>
          </a:prstGeom>
          <a:noFill/>
          <a:ln w="19050">
            <a:solidFill>
              <a:schemeClr val="tx1"/>
            </a:solidFill>
            <a:miter lim="800000"/>
            <a:headEnd/>
            <a:tailEnd/>
          </a:ln>
          <a:effectLst/>
        </p:spPr>
        <p:txBody>
          <a:bodyPr wrap="none" anchor="ctr"/>
          <a:lstStyle/>
          <a:p>
            <a:endParaRPr lang="en-US"/>
          </a:p>
        </p:txBody>
      </p:sp>
      <p:sp>
        <p:nvSpPr>
          <p:cNvPr id="193541" name="Line 5"/>
          <p:cNvSpPr>
            <a:spLocks noChangeShapeType="1"/>
          </p:cNvSpPr>
          <p:nvPr/>
        </p:nvSpPr>
        <p:spPr bwMode="auto">
          <a:xfrm flipH="1" flipV="1">
            <a:off x="2722563" y="2149475"/>
            <a:ext cx="977900" cy="611188"/>
          </a:xfrm>
          <a:prstGeom prst="line">
            <a:avLst/>
          </a:prstGeom>
          <a:noFill/>
          <a:ln w="19050">
            <a:solidFill>
              <a:schemeClr val="tx1"/>
            </a:solidFill>
            <a:round/>
            <a:headEnd/>
            <a:tailEnd/>
          </a:ln>
          <a:effectLst/>
        </p:spPr>
        <p:txBody>
          <a:bodyPr wrap="none" anchor="ctr"/>
          <a:lstStyle/>
          <a:p>
            <a:endParaRPr lang="en-US"/>
          </a:p>
        </p:txBody>
      </p:sp>
      <p:sp>
        <p:nvSpPr>
          <p:cNvPr id="193542" name="Line 6"/>
          <p:cNvSpPr>
            <a:spLocks noChangeShapeType="1"/>
          </p:cNvSpPr>
          <p:nvPr/>
        </p:nvSpPr>
        <p:spPr bwMode="auto">
          <a:xfrm flipV="1">
            <a:off x="2732088" y="1570038"/>
            <a:ext cx="968375" cy="590550"/>
          </a:xfrm>
          <a:prstGeom prst="line">
            <a:avLst/>
          </a:prstGeom>
          <a:noFill/>
          <a:ln w="19050">
            <a:solidFill>
              <a:schemeClr val="tx1"/>
            </a:solidFill>
            <a:round/>
            <a:headEnd/>
            <a:tailEnd/>
          </a:ln>
          <a:effectLst/>
        </p:spPr>
        <p:txBody>
          <a:bodyPr wrap="none" anchor="ctr"/>
          <a:lstStyle/>
          <a:p>
            <a:endParaRPr lang="en-US"/>
          </a:p>
        </p:txBody>
      </p:sp>
      <p:sp>
        <p:nvSpPr>
          <p:cNvPr id="193543" name="Line 7"/>
          <p:cNvSpPr>
            <a:spLocks noChangeShapeType="1"/>
          </p:cNvSpPr>
          <p:nvPr/>
        </p:nvSpPr>
        <p:spPr bwMode="auto">
          <a:xfrm flipV="1">
            <a:off x="1763713" y="2157413"/>
            <a:ext cx="973137" cy="606425"/>
          </a:xfrm>
          <a:prstGeom prst="line">
            <a:avLst/>
          </a:prstGeom>
          <a:noFill/>
          <a:ln w="19050">
            <a:solidFill>
              <a:schemeClr val="tx1"/>
            </a:solidFill>
            <a:round/>
            <a:headEnd/>
            <a:tailEnd/>
          </a:ln>
          <a:effectLst/>
        </p:spPr>
        <p:txBody>
          <a:bodyPr wrap="none" anchor="ctr"/>
          <a:lstStyle/>
          <a:p>
            <a:endParaRPr lang="en-US"/>
          </a:p>
        </p:txBody>
      </p:sp>
      <p:sp>
        <p:nvSpPr>
          <p:cNvPr id="193544" name="Line 8"/>
          <p:cNvSpPr>
            <a:spLocks noChangeShapeType="1"/>
          </p:cNvSpPr>
          <p:nvPr/>
        </p:nvSpPr>
        <p:spPr bwMode="auto">
          <a:xfrm>
            <a:off x="1763713" y="1573213"/>
            <a:ext cx="966787" cy="584200"/>
          </a:xfrm>
          <a:prstGeom prst="line">
            <a:avLst/>
          </a:prstGeom>
          <a:noFill/>
          <a:ln w="19050">
            <a:solidFill>
              <a:schemeClr val="tx1"/>
            </a:solidFill>
            <a:round/>
            <a:headEnd/>
            <a:tailEnd/>
          </a:ln>
          <a:effectLst/>
        </p:spPr>
        <p:txBody>
          <a:bodyPr wrap="none" anchor="ctr"/>
          <a:lstStyle/>
          <a:p>
            <a:endParaRPr lang="en-US"/>
          </a:p>
        </p:txBody>
      </p:sp>
      <p:grpSp>
        <p:nvGrpSpPr>
          <p:cNvPr id="193545" name="Group 9"/>
          <p:cNvGrpSpPr>
            <a:grpSpLocks/>
          </p:cNvGrpSpPr>
          <p:nvPr/>
        </p:nvGrpSpPr>
        <p:grpSpPr bwMode="auto">
          <a:xfrm>
            <a:off x="5387975" y="439738"/>
            <a:ext cx="3213100" cy="1914525"/>
            <a:chOff x="3394" y="277"/>
            <a:chExt cx="2024" cy="1206"/>
          </a:xfrm>
        </p:grpSpPr>
        <p:sp>
          <p:nvSpPr>
            <p:cNvPr id="193546" name="Line 10"/>
            <p:cNvSpPr>
              <a:spLocks noChangeShapeType="1"/>
            </p:cNvSpPr>
            <p:nvPr/>
          </p:nvSpPr>
          <p:spPr bwMode="auto">
            <a:xfrm>
              <a:off x="4077" y="653"/>
              <a:ext cx="1337" cy="482"/>
            </a:xfrm>
            <a:prstGeom prst="line">
              <a:avLst/>
            </a:prstGeom>
            <a:noFill/>
            <a:ln w="12700">
              <a:solidFill>
                <a:schemeClr val="tx1"/>
              </a:solidFill>
              <a:prstDash val="lgDash"/>
              <a:round/>
              <a:headEnd/>
              <a:tailEnd/>
            </a:ln>
            <a:effectLst/>
          </p:spPr>
          <p:txBody>
            <a:bodyPr wrap="none" anchor="ctr"/>
            <a:lstStyle/>
            <a:p>
              <a:endParaRPr lang="en-US"/>
            </a:p>
          </p:txBody>
        </p:sp>
        <p:sp>
          <p:nvSpPr>
            <p:cNvPr id="193547" name="Line 11"/>
            <p:cNvSpPr>
              <a:spLocks noChangeShapeType="1"/>
            </p:cNvSpPr>
            <p:nvPr/>
          </p:nvSpPr>
          <p:spPr bwMode="auto">
            <a:xfrm>
              <a:off x="4741" y="704"/>
              <a:ext cx="0" cy="775"/>
            </a:xfrm>
            <a:prstGeom prst="line">
              <a:avLst/>
            </a:prstGeom>
            <a:noFill/>
            <a:ln w="12700">
              <a:solidFill>
                <a:schemeClr val="tx1"/>
              </a:solidFill>
              <a:round/>
              <a:headEnd/>
              <a:tailEnd/>
            </a:ln>
            <a:effectLst/>
          </p:spPr>
          <p:txBody>
            <a:bodyPr wrap="none" anchor="ctr"/>
            <a:lstStyle/>
            <a:p>
              <a:endParaRPr lang="en-US"/>
            </a:p>
          </p:txBody>
        </p:sp>
        <p:sp>
          <p:nvSpPr>
            <p:cNvPr id="193548" name="Freeform 12"/>
            <p:cNvSpPr>
              <a:spLocks/>
            </p:cNvSpPr>
            <p:nvPr/>
          </p:nvSpPr>
          <p:spPr bwMode="auto">
            <a:xfrm>
              <a:off x="4082" y="293"/>
              <a:ext cx="1336" cy="836"/>
            </a:xfrm>
            <a:custGeom>
              <a:avLst/>
              <a:gdLst/>
              <a:ahLst/>
              <a:cxnLst>
                <a:cxn ang="0">
                  <a:pos x="324" y="0"/>
                </a:cxn>
                <a:cxn ang="0">
                  <a:pos x="1335" y="835"/>
                </a:cxn>
                <a:cxn ang="0">
                  <a:pos x="0" y="366"/>
                </a:cxn>
                <a:cxn ang="0">
                  <a:pos x="324" y="0"/>
                </a:cxn>
              </a:cxnLst>
              <a:rect l="0" t="0" r="r" b="b"/>
              <a:pathLst>
                <a:path w="1336" h="836">
                  <a:moveTo>
                    <a:pt x="324" y="0"/>
                  </a:moveTo>
                  <a:lnTo>
                    <a:pt x="1335" y="835"/>
                  </a:lnTo>
                  <a:lnTo>
                    <a:pt x="0" y="366"/>
                  </a:lnTo>
                  <a:lnTo>
                    <a:pt x="324" y="0"/>
                  </a:lnTo>
                </a:path>
              </a:pathLst>
            </a:custGeom>
            <a:solidFill>
              <a:schemeClr val="accent1"/>
            </a:solidFill>
            <a:ln w="12700" cap="rnd" cmpd="sng">
              <a:solidFill>
                <a:schemeClr val="tx1"/>
              </a:solidFill>
              <a:prstDash val="solid"/>
              <a:round/>
              <a:headEnd type="none" w="med" len="med"/>
              <a:tailEnd type="none" w="med" len="med"/>
            </a:ln>
            <a:effectLst/>
          </p:spPr>
          <p:txBody>
            <a:bodyPr/>
            <a:lstStyle/>
            <a:p>
              <a:endParaRPr lang="en-US"/>
            </a:p>
          </p:txBody>
        </p:sp>
        <p:sp>
          <p:nvSpPr>
            <p:cNvPr id="193549" name="Freeform 13"/>
            <p:cNvSpPr>
              <a:spLocks/>
            </p:cNvSpPr>
            <p:nvPr/>
          </p:nvSpPr>
          <p:spPr bwMode="auto">
            <a:xfrm>
              <a:off x="4072" y="283"/>
              <a:ext cx="1346" cy="864"/>
            </a:xfrm>
            <a:custGeom>
              <a:avLst/>
              <a:gdLst/>
              <a:ahLst/>
              <a:cxnLst>
                <a:cxn ang="0">
                  <a:pos x="355" y="0"/>
                </a:cxn>
                <a:cxn ang="0">
                  <a:pos x="1345" y="863"/>
                </a:cxn>
                <a:cxn ang="0">
                  <a:pos x="0" y="313"/>
                </a:cxn>
                <a:cxn ang="0">
                  <a:pos x="355" y="0"/>
                </a:cxn>
              </a:cxnLst>
              <a:rect l="0" t="0" r="r" b="b"/>
              <a:pathLst>
                <a:path w="1346" h="864">
                  <a:moveTo>
                    <a:pt x="355" y="0"/>
                  </a:moveTo>
                  <a:lnTo>
                    <a:pt x="1345" y="863"/>
                  </a:lnTo>
                  <a:lnTo>
                    <a:pt x="0" y="313"/>
                  </a:lnTo>
                  <a:lnTo>
                    <a:pt x="355" y="0"/>
                  </a:lnTo>
                </a:path>
              </a:pathLst>
            </a:custGeom>
            <a:solidFill>
              <a:schemeClr val="accent1"/>
            </a:solidFill>
            <a:ln w="12700" cap="rnd" cmpd="sng">
              <a:solidFill>
                <a:schemeClr val="tx1"/>
              </a:solidFill>
              <a:prstDash val="solid"/>
              <a:round/>
              <a:headEnd type="none" w="med" len="med"/>
              <a:tailEnd type="none" w="med" len="med"/>
            </a:ln>
            <a:effectLst/>
          </p:spPr>
          <p:txBody>
            <a:bodyPr/>
            <a:lstStyle/>
            <a:p>
              <a:endParaRPr lang="en-US"/>
            </a:p>
          </p:txBody>
        </p:sp>
        <p:sp>
          <p:nvSpPr>
            <p:cNvPr id="193550" name="Freeform 14"/>
            <p:cNvSpPr>
              <a:spLocks/>
            </p:cNvSpPr>
            <p:nvPr/>
          </p:nvSpPr>
          <p:spPr bwMode="auto">
            <a:xfrm>
              <a:off x="3394" y="277"/>
              <a:ext cx="1357" cy="1206"/>
            </a:xfrm>
            <a:custGeom>
              <a:avLst/>
              <a:gdLst/>
              <a:ahLst/>
              <a:cxnLst>
                <a:cxn ang="0">
                  <a:pos x="0" y="704"/>
                </a:cxn>
                <a:cxn ang="0">
                  <a:pos x="1019" y="0"/>
                </a:cxn>
                <a:cxn ang="0">
                  <a:pos x="1356" y="1205"/>
                </a:cxn>
                <a:cxn ang="0">
                  <a:pos x="0" y="704"/>
                </a:cxn>
              </a:cxnLst>
              <a:rect l="0" t="0" r="r" b="b"/>
              <a:pathLst>
                <a:path w="1357" h="1206">
                  <a:moveTo>
                    <a:pt x="0" y="704"/>
                  </a:moveTo>
                  <a:lnTo>
                    <a:pt x="1019" y="0"/>
                  </a:lnTo>
                  <a:lnTo>
                    <a:pt x="1356" y="1205"/>
                  </a:lnTo>
                  <a:lnTo>
                    <a:pt x="0" y="704"/>
                  </a:lnTo>
                </a:path>
              </a:pathLst>
            </a:custGeom>
            <a:solidFill>
              <a:srgbClr val="E0E7FF"/>
            </a:solidFill>
            <a:ln w="12700" cap="rnd" cmpd="sng">
              <a:solidFill>
                <a:schemeClr val="tx1"/>
              </a:solidFill>
              <a:prstDash val="solid"/>
              <a:round/>
              <a:headEnd type="none" w="med" len="med"/>
              <a:tailEnd type="none" w="med" len="med"/>
            </a:ln>
            <a:effectLst/>
          </p:spPr>
          <p:txBody>
            <a:bodyPr/>
            <a:lstStyle/>
            <a:p>
              <a:endParaRPr lang="en-US"/>
            </a:p>
          </p:txBody>
        </p:sp>
        <p:sp>
          <p:nvSpPr>
            <p:cNvPr id="193551" name="Freeform 15"/>
            <p:cNvSpPr>
              <a:spLocks/>
            </p:cNvSpPr>
            <p:nvPr/>
          </p:nvSpPr>
          <p:spPr bwMode="auto">
            <a:xfrm>
              <a:off x="4415" y="277"/>
              <a:ext cx="1003" cy="1205"/>
            </a:xfrm>
            <a:custGeom>
              <a:avLst/>
              <a:gdLst/>
              <a:ahLst/>
              <a:cxnLst>
                <a:cxn ang="0">
                  <a:pos x="330" y="1204"/>
                </a:cxn>
                <a:cxn ang="0">
                  <a:pos x="1002" y="853"/>
                </a:cxn>
                <a:cxn ang="0">
                  <a:pos x="0" y="0"/>
                </a:cxn>
                <a:cxn ang="0">
                  <a:pos x="330" y="1204"/>
                </a:cxn>
              </a:cxnLst>
              <a:rect l="0" t="0" r="r" b="b"/>
              <a:pathLst>
                <a:path w="1003" h="1205">
                  <a:moveTo>
                    <a:pt x="330" y="1204"/>
                  </a:moveTo>
                  <a:lnTo>
                    <a:pt x="1002" y="853"/>
                  </a:lnTo>
                  <a:lnTo>
                    <a:pt x="0" y="0"/>
                  </a:lnTo>
                  <a:lnTo>
                    <a:pt x="330" y="1204"/>
                  </a:lnTo>
                </a:path>
              </a:pathLst>
            </a:custGeom>
            <a:solidFill>
              <a:srgbClr val="A2C1FE"/>
            </a:solidFill>
            <a:ln w="12700" cap="rnd" cmpd="sng">
              <a:solidFill>
                <a:schemeClr val="tx1"/>
              </a:solidFill>
              <a:prstDash val="solid"/>
              <a:round/>
              <a:headEnd type="none" w="med" len="med"/>
              <a:tailEnd type="none" w="med" len="med"/>
            </a:ln>
            <a:effectLst/>
          </p:spPr>
          <p:txBody>
            <a:bodyPr/>
            <a:lstStyle/>
            <a:p>
              <a:endParaRPr lang="en-US"/>
            </a:p>
          </p:txBody>
        </p:sp>
      </p:grpSp>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790015"/>
      </a:dk2>
      <a:lt2>
        <a:srgbClr val="00279F"/>
      </a:lt2>
      <a:accent1>
        <a:srgbClr val="500093"/>
      </a:accent1>
      <a:accent2>
        <a:srgbClr val="006B61"/>
      </a:accent2>
      <a:accent3>
        <a:srgbClr val="FFFFFF"/>
      </a:accent3>
      <a:accent4>
        <a:srgbClr val="000000"/>
      </a:accent4>
      <a:accent5>
        <a:srgbClr val="B3AAC8"/>
      </a:accent5>
      <a:accent6>
        <a:srgbClr val="006057"/>
      </a:accent6>
      <a:hlink>
        <a:srgbClr val="FE9B03"/>
      </a:hlink>
      <a:folHlink>
        <a:srgbClr val="081D58"/>
      </a:folHlink>
    </a:clrScheme>
    <a:fontScheme name="Default Desig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3464</TotalTime>
  <Words>5089</Words>
  <Application>Microsoft Office PowerPoint</Application>
  <PresentationFormat>On-screen Show (4:3)</PresentationFormat>
  <Paragraphs>1027</Paragraphs>
  <Slides>87</Slides>
  <Notes>72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Cairo</vt:lpstr>
      <vt:lpstr>Helvetica</vt:lpstr>
      <vt:lpstr>Symbol</vt:lpstr>
      <vt:lpstr>Times</vt:lpstr>
      <vt:lpstr>Times New Roman</vt:lpstr>
      <vt:lpstr>Default Design</vt:lpstr>
      <vt:lpstr>PowerPoint Presentation</vt:lpstr>
      <vt:lpstr>Contents   </vt:lpstr>
      <vt:lpstr>  Part and Assembly Drawings</vt:lpstr>
      <vt:lpstr>Orthographic Views</vt:lpstr>
      <vt:lpstr>The Glass Box Concept </vt:lpstr>
      <vt:lpstr>PowerPoint Presentation</vt:lpstr>
      <vt:lpstr>Line Types </vt:lpstr>
      <vt:lpstr>Dimensional Data can then be added to the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Coordinate Dimensioning and Tolerancing Standards</vt:lpstr>
      <vt:lpstr>Dimensioning Scheme – deciding what, where, and how to add dimensions to the drawing</vt:lpstr>
      <vt:lpstr>Arrowheads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“Times” and “By” Symbol:   X</vt:lpstr>
      <vt:lpstr>Section Views</vt:lpstr>
      <vt:lpstr>Cutting Plane</vt:lpstr>
      <vt:lpstr>Crosshatching Section Views</vt:lpstr>
      <vt:lpstr>PowerPoint Presentation</vt:lpstr>
      <vt:lpstr>PowerPoint Presentation</vt:lpstr>
      <vt:lpstr>Half Sections</vt:lpstr>
      <vt:lpstr>Half Sections</vt:lpstr>
      <vt:lpstr>Offset Sections</vt:lpstr>
      <vt:lpstr>Projected Section Views</vt:lpstr>
      <vt:lpstr>Drawing Notes</vt:lpstr>
      <vt:lpstr>ASME/ANSI Hole Depth Symbol</vt:lpstr>
      <vt:lpstr>ASME/ANSI Countersink Symbol</vt:lpstr>
      <vt:lpstr>ASME/ANSI Counterbore Symbol</vt:lpstr>
      <vt:lpstr>  </vt:lpstr>
      <vt:lpstr>Fasteners etc  Many CAD models available on-line from standard catalogs Good idea to use to ensure that you are using a readily available fastener</vt:lpstr>
      <vt:lpstr>PowerPoint Presentation</vt:lpstr>
      <vt:lpstr>PowerPoint Presentation</vt:lpstr>
      <vt:lpstr>  </vt:lpstr>
      <vt:lpstr>Standard Tap and Clearance Drill Sizes - Metric</vt:lpstr>
      <vt:lpstr>Tolerances important to interchangeability and provision for replacement parts </vt:lpstr>
      <vt:lpstr>PowerPoint Presentation</vt:lpstr>
      <vt:lpstr>Limits and Fits</vt:lpstr>
      <vt:lpstr>  </vt:lpstr>
      <vt:lpstr>Standard Limits and Fits -- ANSI</vt:lpstr>
      <vt:lpstr>ISO Tolerance Designation</vt:lpstr>
      <vt:lpstr>For Example:</vt:lpstr>
      <vt:lpstr>PowerPoint Presentation</vt:lpstr>
      <vt:lpstr>Selection of Fits and the ISO Hole Basis system</vt:lpstr>
      <vt:lpstr>  ISO Standard "Hole Basis"  Clearance Fits</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Mike Philpott</dc:creator>
  <cp:lastModifiedBy>Mike Philpott</cp:lastModifiedBy>
  <cp:revision>192</cp:revision>
  <cp:lastPrinted>2002-10-22T12:47:47Z</cp:lastPrinted>
  <dcterms:modified xsi:type="dcterms:W3CDTF">2019-10-22T12:45:46Z</dcterms:modified>
</cp:coreProperties>
</file>