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69"/>
  </p:notesMasterIdLst>
  <p:handoutMasterIdLst>
    <p:handoutMasterId r:id="rId70"/>
  </p:handoutMasterIdLst>
  <p:sldIdLst>
    <p:sldId id="592" r:id="rId4"/>
    <p:sldId id="408" r:id="rId5"/>
    <p:sldId id="454" r:id="rId6"/>
    <p:sldId id="456" r:id="rId7"/>
    <p:sldId id="301" r:id="rId8"/>
    <p:sldId id="626" r:id="rId9"/>
    <p:sldId id="593" r:id="rId10"/>
    <p:sldId id="594" r:id="rId11"/>
    <p:sldId id="595" r:id="rId12"/>
    <p:sldId id="596" r:id="rId13"/>
    <p:sldId id="558" r:id="rId14"/>
    <p:sldId id="476" r:id="rId15"/>
    <p:sldId id="400" r:id="rId16"/>
    <p:sldId id="404" r:id="rId17"/>
    <p:sldId id="405" r:id="rId18"/>
    <p:sldId id="479" r:id="rId19"/>
    <p:sldId id="480" r:id="rId20"/>
    <p:sldId id="478" r:id="rId21"/>
    <p:sldId id="481" r:id="rId22"/>
    <p:sldId id="597" r:id="rId23"/>
    <p:sldId id="598" r:id="rId24"/>
    <p:sldId id="599" r:id="rId25"/>
    <p:sldId id="422" r:id="rId26"/>
    <p:sldId id="486" r:id="rId27"/>
    <p:sldId id="487" r:id="rId28"/>
    <p:sldId id="488" r:id="rId29"/>
    <p:sldId id="491" r:id="rId30"/>
    <p:sldId id="492" r:id="rId31"/>
    <p:sldId id="493" r:id="rId32"/>
    <p:sldId id="630" r:id="rId33"/>
    <p:sldId id="631" r:id="rId34"/>
    <p:sldId id="518" r:id="rId35"/>
    <p:sldId id="521" r:id="rId36"/>
    <p:sldId id="585" r:id="rId37"/>
    <p:sldId id="619" r:id="rId38"/>
    <p:sldId id="545" r:id="rId39"/>
    <p:sldId id="548" r:id="rId40"/>
    <p:sldId id="589" r:id="rId41"/>
    <p:sldId id="609" r:id="rId42"/>
    <p:sldId id="587" r:id="rId43"/>
    <p:sldId id="611" r:id="rId44"/>
    <p:sldId id="627" r:id="rId45"/>
    <p:sldId id="586" r:id="rId46"/>
    <p:sldId id="559" r:id="rId47"/>
    <p:sldId id="606" r:id="rId48"/>
    <p:sldId id="563" r:id="rId49"/>
    <p:sldId id="600" r:id="rId50"/>
    <p:sldId id="601" r:id="rId51"/>
    <p:sldId id="605" r:id="rId52"/>
    <p:sldId id="617" r:id="rId53"/>
    <p:sldId id="571" r:id="rId54"/>
    <p:sldId id="623" r:id="rId55"/>
    <p:sldId id="574" r:id="rId56"/>
    <p:sldId id="575" r:id="rId57"/>
    <p:sldId id="625" r:id="rId58"/>
    <p:sldId id="608" r:id="rId59"/>
    <p:sldId id="607" r:id="rId60"/>
    <p:sldId id="578" r:id="rId61"/>
    <p:sldId id="579" r:id="rId62"/>
    <p:sldId id="580" r:id="rId63"/>
    <p:sldId id="581" r:id="rId64"/>
    <p:sldId id="628" r:id="rId65"/>
    <p:sldId id="614" r:id="rId66"/>
    <p:sldId id="629" r:id="rId67"/>
    <p:sldId id="616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F91"/>
    <a:srgbClr val="FFB80D"/>
    <a:srgbClr val="FF1C2C"/>
    <a:srgbClr val="8C6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00" autoAdjust="0"/>
    <p:restoredTop sz="94071" autoAdjust="0"/>
  </p:normalViewPr>
  <p:slideViewPr>
    <p:cSldViewPr snapToGrid="0">
      <p:cViewPr varScale="1">
        <p:scale>
          <a:sx n="101" d="100"/>
          <a:sy n="101" d="100"/>
        </p:scale>
        <p:origin x="1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4568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handoutMaster" Target="handoutMasters/handout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Relationship Id="rId3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4" Type="http://schemas.openxmlformats.org/officeDocument/2006/relationships/image" Target="../media/image84.wmf"/><Relationship Id="rId1" Type="http://schemas.openxmlformats.org/officeDocument/2006/relationships/image" Target="../media/image81.wmf"/><Relationship Id="rId2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7557E-9ED4-446B-A16E-4F76691A219B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8621E-25C1-4CA7-930D-DC13C2D14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87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ADDB2-4796-471A-A167-F74FF4F101A0}" type="datetimeFigureOut">
              <a:rPr lang="en-US" smtClean="0"/>
              <a:pPr/>
              <a:t>1/4/17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13DB1-4355-43FD-A628-763862640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</a:t>
            </a:r>
            <a:r>
              <a:rPr lang="en-US" dirty="0" err="1" smtClean="0"/>
              <a:t>Romit</a:t>
            </a:r>
            <a:r>
              <a:rPr lang="en-US" dirty="0" smtClean="0"/>
              <a:t> for tha</a:t>
            </a:r>
            <a:r>
              <a:rPr lang="en-US" baseline="0" dirty="0" smtClean="0"/>
              <a:t>t generous introduction .. Hello everyone .. . I will be presenting our talk titled “xxx” .. The research is about estimating the orientation of drones using GPS sensors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87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mins till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9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mins till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9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mins till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9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mins till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9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mins till here for ex .. Consider a</a:t>
            </a:r>
            <a:r>
              <a:rPr lang="en-US" baseline="0" dirty="0" smtClean="0"/>
              <a:t> drone one feet .. For less than 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err .. Cm accuracy .. Hence ,</a:t>
            </a:r>
            <a:r>
              <a:rPr lang="en-US" baseline="0" dirty="0" err="1" smtClean="0"/>
              <a:t>easuring</a:t>
            </a:r>
            <a:r>
              <a:rPr lang="en-US" baseline="0" dirty="0" smtClean="0"/>
              <a:t>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59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2:30 till</a:t>
            </a:r>
            <a:r>
              <a:rPr lang="en-US" baseline="0" dirty="0" smtClean="0"/>
              <a:t> here ..let me motivate goal again .. Plenty of research has been done in GPS literature which can achieve around 15cm of relative positioning accuracy .. However for a drone that is feet scale long .. We will need accuracy in the order of 2cm to estimate drone orientation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65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able to</a:t>
            </a:r>
            <a:r>
              <a:rPr lang="en-US" baseline="0" dirty="0" smtClean="0"/>
              <a:t> push envelope to 2cm .. </a:t>
            </a:r>
            <a:r>
              <a:rPr lang="en-US" dirty="0" smtClean="0"/>
              <a:t>2:30 till</a:t>
            </a:r>
            <a:r>
              <a:rPr lang="en-US" baseline="0" dirty="0" smtClean="0"/>
              <a:t> here .. I will give you a quick overview of </a:t>
            </a:r>
            <a:r>
              <a:rPr lang="en-US" baseline="0" dirty="0" err="1" smtClean="0"/>
              <a:t>gps</a:t>
            </a:r>
            <a:r>
              <a:rPr lang="en-US" baseline="0" dirty="0" smtClean="0"/>
              <a:t> and diff </a:t>
            </a:r>
            <a:r>
              <a:rPr lang="en-US" baseline="0" dirty="0" err="1" smtClean="0"/>
              <a:t>gps</a:t>
            </a:r>
            <a:r>
              <a:rPr lang="en-US" baseline="0" dirty="0" smtClean="0"/>
              <a:t> literature before going into techniques for translating them into drone orientation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a </a:t>
            </a:r>
            <a:r>
              <a:rPr lang="en-US" dirty="0" err="1" smtClean="0"/>
              <a:t>gps</a:t>
            </a:r>
            <a:r>
              <a:rPr lang="en-US" dirty="0" smtClean="0"/>
              <a:t> satellite transmits signals range is measured by multiplying reception and transmission time by speed of light .. Since location has 3 unknowns</a:t>
            </a:r>
            <a:r>
              <a:rPr lang="en-US" baseline="0" dirty="0" smtClean="0"/>
              <a:t> .. By measuring the </a:t>
            </a:r>
            <a:r>
              <a:rPr lang="en-US" baseline="0" dirty="0" err="1" smtClean="0"/>
              <a:t>rangr</a:t>
            </a:r>
            <a:r>
              <a:rPr lang="en-US" baseline="0" dirty="0" smtClean="0"/>
              <a:t> from 3 </a:t>
            </a:r>
            <a:r>
              <a:rPr lang="en-US" baseline="0" dirty="0" err="1" smtClean="0"/>
              <a:t>sats</a:t>
            </a:r>
            <a:r>
              <a:rPr lang="en-US" baseline="0" dirty="0" smtClean="0"/>
              <a:t> .. we can model the unknowns as a function of measured range and satellite geometry as follows .. Solving these .. </a:t>
            </a:r>
            <a:r>
              <a:rPr lang="en-US" baseline="0" dirty="0" err="1" smtClean="0"/>
              <a:t>weobtain</a:t>
            </a:r>
            <a:r>
              <a:rPr lang="en-US" baseline="0" dirty="0" smtClean="0"/>
              <a:t> the location .. However . If w e simply do this .. Huge </a:t>
            </a:r>
            <a:r>
              <a:rPr lang="en-US" baseline="0" dirty="0" err="1" smtClean="0"/>
              <a:t>erro</a:t>
            </a:r>
            <a:r>
              <a:rPr lang="en-US" baseline="0" dirty="0" smtClean="0"/>
              <a:t> because clocks are not synchronized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 in sky called </a:t>
            </a:r>
            <a:r>
              <a:rPr lang="en-US" dirty="0" err="1" smtClean="0"/>
              <a:t>ts</a:t>
            </a:r>
            <a:r>
              <a:rPr lang="en-US" dirty="0" smtClean="0"/>
              <a:t> .. Called </a:t>
            </a:r>
            <a:r>
              <a:rPr lang="en-US" dirty="0" err="1" smtClean="0"/>
              <a:t>tr</a:t>
            </a:r>
            <a:r>
              <a:rPr lang="en-US" dirty="0" smtClean="0"/>
              <a:t> ..explain</a:t>
            </a:r>
            <a:r>
              <a:rPr lang="en-US" baseline="0" dirty="0" smtClean="0"/>
              <a:t> fully ..how do we get 3 </a:t>
            </a:r>
            <a:r>
              <a:rPr lang="en-US" baseline="0" dirty="0" err="1" smtClean="0"/>
              <a:t>eqns</a:t>
            </a:r>
            <a:r>
              <a:rPr lang="en-US" baseline="0" dirty="0" smtClean="0"/>
              <a:t>? Simple …… unfortunately </a:t>
            </a:r>
            <a:r>
              <a:rPr lang="en-US" baseline="0" dirty="0" err="1" smtClean="0"/>
              <a:t>sybch</a:t>
            </a:r>
            <a:r>
              <a:rPr lang="en-US" baseline="0" dirty="0" smtClean="0"/>
              <a:t> …. As you may know .. Require </a:t>
            </a:r>
            <a:r>
              <a:rPr lang="en-US" baseline="0" dirty="0" err="1" smtClean="0"/>
              <a:t>atleast</a:t>
            </a:r>
            <a:r>
              <a:rPr lang="en-US" baseline="0" dirty="0" smtClean="0"/>
              <a:t> 4 sat locks ..</a:t>
            </a:r>
            <a:endParaRPr lang="en-US" dirty="0" smtClean="0"/>
          </a:p>
          <a:p>
            <a:r>
              <a:rPr lang="en-US" dirty="0" smtClean="0"/>
              <a:t>When a </a:t>
            </a:r>
            <a:r>
              <a:rPr lang="en-US" dirty="0" err="1" smtClean="0"/>
              <a:t>gps</a:t>
            </a:r>
            <a:r>
              <a:rPr lang="en-US" dirty="0" smtClean="0"/>
              <a:t> signal transmits signals range is measured by multiplying reception and transmission time by speed of light .. Since location has 3 unknowns</a:t>
            </a:r>
            <a:r>
              <a:rPr lang="en-US" baseline="0" dirty="0" smtClean="0"/>
              <a:t> .. By measuring the </a:t>
            </a:r>
            <a:r>
              <a:rPr lang="en-US" baseline="0" dirty="0" err="1" smtClean="0"/>
              <a:t>rangr</a:t>
            </a:r>
            <a:r>
              <a:rPr lang="en-US" baseline="0" dirty="0" smtClean="0"/>
              <a:t> from 3 </a:t>
            </a:r>
            <a:r>
              <a:rPr lang="en-US" baseline="0" dirty="0" err="1" smtClean="0"/>
              <a:t>sats</a:t>
            </a:r>
            <a:r>
              <a:rPr lang="en-US" baseline="0" dirty="0" smtClean="0"/>
              <a:t> .. we can model the unknowns as a function of measured range and satellite geometry as follows .. Solving these .. </a:t>
            </a:r>
            <a:r>
              <a:rPr lang="en-US" baseline="0" dirty="0" err="1" smtClean="0"/>
              <a:t>weobtain</a:t>
            </a:r>
            <a:r>
              <a:rPr lang="en-US" baseline="0" dirty="0" smtClean="0"/>
              <a:t> the location .. However . If w e simply do this .. Huge </a:t>
            </a:r>
            <a:r>
              <a:rPr lang="en-US" baseline="0" dirty="0" err="1" smtClean="0"/>
              <a:t>erro</a:t>
            </a:r>
            <a:r>
              <a:rPr lang="en-US" baseline="0" dirty="0" smtClean="0"/>
              <a:t> because clocks are not synchronized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a </a:t>
            </a:r>
            <a:r>
              <a:rPr lang="en-US" dirty="0" err="1" smtClean="0"/>
              <a:t>gps</a:t>
            </a:r>
            <a:r>
              <a:rPr lang="en-US" dirty="0" smtClean="0"/>
              <a:t> signal transmits signals range is measured by multiplying reception and transmission time by speed of light .. Since location has 3 unknowns</a:t>
            </a:r>
            <a:r>
              <a:rPr lang="en-US" baseline="0" dirty="0" smtClean="0"/>
              <a:t> .. By measuring the </a:t>
            </a:r>
            <a:r>
              <a:rPr lang="en-US" baseline="0" dirty="0" err="1" smtClean="0"/>
              <a:t>rangr</a:t>
            </a:r>
            <a:r>
              <a:rPr lang="en-US" baseline="0" dirty="0" smtClean="0"/>
              <a:t> from 3 </a:t>
            </a:r>
            <a:r>
              <a:rPr lang="en-US" baseline="0" dirty="0" err="1" smtClean="0"/>
              <a:t>sats</a:t>
            </a:r>
            <a:r>
              <a:rPr lang="en-US" baseline="0" dirty="0" smtClean="0"/>
              <a:t> .. we can model the unknowns as a function of measured range and satellite geometry as follows .. Solving these .. </a:t>
            </a:r>
            <a:r>
              <a:rPr lang="en-US" baseline="0" dirty="0" err="1" smtClean="0"/>
              <a:t>weobtain</a:t>
            </a:r>
            <a:r>
              <a:rPr lang="en-US" baseline="0" dirty="0" smtClean="0"/>
              <a:t> the location .. However . If w e simply do this .. Huge </a:t>
            </a:r>
            <a:r>
              <a:rPr lang="en-US" baseline="0" dirty="0" err="1" smtClean="0"/>
              <a:t>erro</a:t>
            </a:r>
            <a:r>
              <a:rPr lang="en-US" baseline="0" dirty="0" smtClean="0"/>
              <a:t> because clocks are not synchronized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Needless to emphasize,</a:t>
            </a:r>
            <a:r>
              <a:rPr lang="en-US" baseline="0" dirty="0" smtClean="0"/>
              <a:t> enormous and exciting applications are emerging in the world of drones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16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a </a:t>
            </a:r>
            <a:r>
              <a:rPr lang="en-US" dirty="0" err="1" smtClean="0"/>
              <a:t>gps</a:t>
            </a:r>
            <a:r>
              <a:rPr lang="en-US" dirty="0" smtClean="0"/>
              <a:t> signal transmits signals range is measured by multiplying reception and transmission time by speed of light .. Since location has 3 unknowns</a:t>
            </a:r>
            <a:r>
              <a:rPr lang="en-US" baseline="0" dirty="0" smtClean="0"/>
              <a:t> .. By measuring the </a:t>
            </a:r>
            <a:r>
              <a:rPr lang="en-US" baseline="0" dirty="0" err="1" smtClean="0"/>
              <a:t>rangr</a:t>
            </a:r>
            <a:r>
              <a:rPr lang="en-US" baseline="0" dirty="0" smtClean="0"/>
              <a:t> from 3 </a:t>
            </a:r>
            <a:r>
              <a:rPr lang="en-US" baseline="0" dirty="0" err="1" smtClean="0"/>
              <a:t>sats</a:t>
            </a:r>
            <a:r>
              <a:rPr lang="en-US" baseline="0" dirty="0" smtClean="0"/>
              <a:t> .. we can model the unknowns as a function of measured range and satellite geometry as follows .. Solving these .. </a:t>
            </a:r>
            <a:r>
              <a:rPr lang="en-US" baseline="0" dirty="0" err="1" smtClean="0"/>
              <a:t>weobtain</a:t>
            </a:r>
            <a:r>
              <a:rPr lang="en-US" baseline="0" dirty="0" smtClean="0"/>
              <a:t> the location .. However . If w e simply do this .. Huge </a:t>
            </a:r>
            <a:r>
              <a:rPr lang="en-US" baseline="0" dirty="0" err="1" smtClean="0"/>
              <a:t>erro</a:t>
            </a:r>
            <a:r>
              <a:rPr lang="en-US" baseline="0" dirty="0" smtClean="0"/>
              <a:t> because clocks are not synchronized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</a:t>
            </a:r>
            <a:r>
              <a:rPr lang="en-US" baseline="0" dirty="0" smtClean="0"/>
              <a:t> handle this, today’s GPS receivers model the unknown clock error together with unknown location.. And now we have 4 unknowns .. Using the </a:t>
            </a:r>
            <a:r>
              <a:rPr lang="en-US" baseline="0" dirty="0" err="1" smtClean="0"/>
              <a:t>rnge</a:t>
            </a:r>
            <a:r>
              <a:rPr lang="en-US" baseline="0" dirty="0" smtClean="0"/>
              <a:t> data from 4 satellites .. And using the </a:t>
            </a:r>
            <a:r>
              <a:rPr lang="en-US" baseline="0" dirty="0" err="1" smtClean="0"/>
              <a:t>fllowing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modek</a:t>
            </a:r>
            <a:r>
              <a:rPr lang="en-US" baseline="0" dirty="0" smtClean="0"/>
              <a:t> .. Location and time can be jointly estimated .. This is exactly why our GPS receivers need </a:t>
            </a:r>
            <a:r>
              <a:rPr lang="en-US" baseline="0" dirty="0" err="1" smtClean="0"/>
              <a:t>atleast</a:t>
            </a:r>
            <a:r>
              <a:rPr lang="en-US" baseline="0" dirty="0" smtClean="0"/>
              <a:t> 4 satellites to get a lock and this results in an error of 3m which is much more acceptable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9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1-3</a:t>
            </a:r>
            <a:r>
              <a:rPr lang="en-US" baseline="0" dirty="0" smtClean="0"/>
              <a:t> m error is acceptable to wide number of applications like smartphones, car GPS, however orientation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on a small drone which is feet scale long </a:t>
            </a:r>
            <a:r>
              <a:rPr lang="en-US" baseline="0" dirty="0" err="1" smtClean="0"/>
              <a:t>warrantes</a:t>
            </a:r>
            <a:r>
              <a:rPr lang="en-US" baseline="0" dirty="0" smtClean="0"/>
              <a:t> cm scale accuracy .. Hence, we borrow techniques from DGPS community and apply probabilistic modeling techniques to translate that into drone orientation estimates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4:30 till here .. Now lets quickly explore some diff </a:t>
            </a:r>
            <a:r>
              <a:rPr lang="en-US" dirty="0" err="1" smtClean="0"/>
              <a:t>gps</a:t>
            </a:r>
            <a:r>
              <a:rPr lang="en-US" dirty="0" smtClean="0"/>
              <a:t> techniques </a:t>
            </a:r>
            <a:r>
              <a:rPr lang="en-US" dirty="0" err="1" smtClean="0"/>
              <a:t>usinh</a:t>
            </a:r>
            <a:r>
              <a:rPr lang="en-US" baseline="0" dirty="0" smtClean="0"/>
              <a:t> which we can achieve cm level accuracy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3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84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 have expressed </a:t>
            </a:r>
            <a:r>
              <a:rPr lang="en-US" dirty="0" err="1" smtClean="0"/>
              <a:t>cp</a:t>
            </a:r>
            <a:r>
              <a:rPr lang="en-US" dirty="0" smtClean="0"/>
              <a:t> equation for I and j with respect to satellite s </a:t>
            </a:r>
            <a:r>
              <a:rPr lang="en-US" baseline="0" dirty="0" smtClean="0"/>
              <a:t>..  We observe that some of the error terms here are correlated .. </a:t>
            </a:r>
            <a:r>
              <a:rPr lang="en-US" dirty="0" smtClean="0"/>
              <a:t>We get a measurement model of </a:t>
            </a:r>
            <a:r>
              <a:rPr lang="en-US" dirty="0" err="1" smtClean="0"/>
              <a:t>rel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bw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.. With fewer error terms .. For the rest of the talk I am going to abstract the sing diff as follows for simplicity .. I am going to write the </a:t>
            </a:r>
            <a:r>
              <a:rPr lang="en-US" baseline="0" dirty="0" err="1" smtClean="0"/>
              <a:t>cp</a:t>
            </a:r>
            <a:r>
              <a:rPr lang="en-US" baseline="0" dirty="0" smtClean="0"/>
              <a:t> diff as a function of baseline ..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ambiguityand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clk</a:t>
            </a:r>
            <a:r>
              <a:rPr lang="en-US" baseline="0" dirty="0" smtClean="0"/>
              <a:t> errors .. So as we can see a function of clock </a:t>
            </a:r>
            <a:r>
              <a:rPr lang="en-US" baseline="0" dirty="0" err="1" smtClean="0"/>
              <a:t>erros</a:t>
            </a:r>
            <a:r>
              <a:rPr lang="en-US" baseline="0" dirty="0" smtClean="0"/>
              <a:t> still remains making it which can be eliminated by forming one more layer of  diff as follows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21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this is the </a:t>
            </a:r>
            <a:r>
              <a:rPr lang="en-US" dirty="0" err="1" smtClean="0"/>
              <a:t>sd</a:t>
            </a:r>
            <a:r>
              <a:rPr lang="en-US" dirty="0" smtClean="0"/>
              <a:t> equation again</a:t>
            </a:r>
            <a:r>
              <a:rPr lang="en-US" baseline="0" dirty="0" smtClean="0"/>
              <a:t> .. Lets from </a:t>
            </a:r>
            <a:r>
              <a:rPr lang="en-US" baseline="0" dirty="0" err="1" smtClean="0"/>
              <a:t>sd</a:t>
            </a:r>
            <a:r>
              <a:rPr lang="en-US" baseline="0" dirty="0" smtClean="0"/>
              <a:t> for diff sat same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pair .. From these two equations we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that the clock error terms of the common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pair is correlated .. So </a:t>
            </a:r>
            <a:r>
              <a:rPr lang="en-US" baseline="0" dirty="0" err="1" smtClean="0"/>
              <a:t>wehwn</a:t>
            </a:r>
            <a:r>
              <a:rPr lang="en-US" baseline="0" dirty="0" smtClean="0"/>
              <a:t> we sub .. We get a </a:t>
            </a:r>
            <a:r>
              <a:rPr lang="en-US" baseline="0" dirty="0" err="1" smtClean="0"/>
              <a:t>meas</a:t>
            </a:r>
            <a:r>
              <a:rPr lang="en-US" baseline="0" dirty="0" smtClean="0"/>
              <a:t> model of </a:t>
            </a:r>
            <a:r>
              <a:rPr lang="en-US" baseline="0" dirty="0" err="1" smtClean="0"/>
              <a:t>rel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</a:t>
            </a:r>
            <a:r>
              <a:rPr lang="en-US" baseline="0" dirty="0" smtClean="0"/>
              <a:t> of 2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where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 side errors are gone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9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 </a:t>
            </a:r>
            <a:r>
              <a:rPr lang="en-US" dirty="0" err="1" smtClean="0"/>
              <a:t>gps</a:t>
            </a:r>
            <a:r>
              <a:rPr lang="en-US" dirty="0" smtClean="0"/>
              <a:t> community has exploited such techniques for</a:t>
            </a:r>
            <a:r>
              <a:rPr lang="en-US" baseline="0" dirty="0" smtClean="0"/>
              <a:t> accuracy est. on airplanes on drones .. However for a small drone we have a high </a:t>
            </a:r>
            <a:r>
              <a:rPr lang="en-US" baseline="0" dirty="0" err="1" smtClean="0"/>
              <a:t>acc</a:t>
            </a:r>
            <a:r>
              <a:rPr lang="en-US" baseline="0" dirty="0" smtClean="0"/>
              <a:t> requirement .. 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04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simply the single diff of two receivers at</a:t>
            </a:r>
            <a:r>
              <a:rPr lang="en-US" baseline="0" dirty="0" smtClean="0"/>
              <a:t> different times .. When we subtract them .. Integer ambiguity cancels out and we are left with a model for measuring changes in baselines over time .. More importantly .. We do not have integer ambiguities here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4A8A83-29EF-452D-BBE7-0EDE4E14C9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3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Drone</a:t>
            </a:r>
            <a:r>
              <a:rPr lang="en-US" baseline="0" dirty="0" smtClean="0"/>
              <a:t> accidents are very common .. Severely </a:t>
            </a:r>
            <a:r>
              <a:rPr lang="en-US" baseline="0" dirty="0" err="1" smtClean="0"/>
              <a:t>threateninig</a:t>
            </a:r>
            <a:r>
              <a:rPr lang="en-US" baseline="0" dirty="0" smtClean="0"/>
              <a:t> life and property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96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model orientation as states that evolve in time and by using the two different perspectives, we can derive suitable transition and emission models as follows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1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saw earlier that </a:t>
            </a:r>
            <a:r>
              <a:rPr lang="en-US" dirty="0" err="1" smtClean="0"/>
              <a:t>dd</a:t>
            </a:r>
            <a:r>
              <a:rPr lang="en-US" dirty="0" smtClean="0"/>
              <a:t> across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pair is a function of baseline vector … however the combined such </a:t>
            </a:r>
            <a:r>
              <a:rPr lang="en-US" baseline="0" dirty="0" err="1" smtClean="0"/>
              <a:t>dds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acrpss</a:t>
            </a:r>
            <a:r>
              <a:rPr lang="en-US" baseline="0" dirty="0" smtClean="0"/>
              <a:t> all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pair can be treated as the measurement model of the orientation of the drone 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17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8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saw </a:t>
            </a:r>
            <a:r>
              <a:rPr lang="en-US" baseline="0" dirty="0" err="1" smtClean="0"/>
              <a:t>dd</a:t>
            </a:r>
            <a:r>
              <a:rPr lang="en-US" baseline="0" dirty="0" smtClean="0"/>
              <a:t> across time can give change in baseline vector pair .. Similarly .. Change in baseline across multiple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 pair can give us delta of orientation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50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dd</a:t>
            </a:r>
            <a:r>
              <a:rPr lang="en-US" baseline="0" dirty="0" smtClean="0"/>
              <a:t> measurements can be considered together as the transition model .. Hence </a:t>
            </a:r>
            <a:r>
              <a:rPr lang="en-US" baseline="0" dirty="0" err="1" smtClean="0"/>
              <a:t>cp</a:t>
            </a:r>
            <a:r>
              <a:rPr lang="en-US" baseline="0" dirty="0" smtClean="0"/>
              <a:t> measurements from 2 diff perspectives can be used to develop a Bayesian filtering framework for orientation estimation .. However integer ambiguity is still remaining .. Lets look at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6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dd</a:t>
            </a:r>
            <a:r>
              <a:rPr lang="en-US" baseline="0" dirty="0" smtClean="0"/>
              <a:t> measurements can be considered together as the transition model .. Hence </a:t>
            </a:r>
            <a:r>
              <a:rPr lang="en-US" baseline="0" dirty="0" err="1" smtClean="0"/>
              <a:t>cp</a:t>
            </a:r>
            <a:r>
              <a:rPr lang="en-US" baseline="0" dirty="0" smtClean="0"/>
              <a:t> measurements from 2 diff perspectives can be used to develop a Bayesian filtering framework for orientation estimation .. However integer ambiguity is still remaining .. Lets look at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67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low dynamic flights .. The Bayesian filtering framework simplifies</a:t>
            </a:r>
            <a:r>
              <a:rPr lang="en-US" baseline="0" dirty="0" smtClean="0"/>
              <a:t> into a </a:t>
            </a:r>
            <a:r>
              <a:rPr lang="en-US" baseline="0" dirty="0" err="1" smtClean="0"/>
              <a:t>kalman</a:t>
            </a:r>
            <a:r>
              <a:rPr lang="en-US" baseline="0" dirty="0" smtClean="0"/>
              <a:t> filter .. And under highly aggressive flights .. We need to use pf to model dynamic errors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94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Initiallu</a:t>
            </a:r>
            <a:r>
              <a:rPr lang="en-US" dirty="0" smtClean="0"/>
              <a:t> suppose the drone is</a:t>
            </a:r>
            <a:r>
              <a:rPr lang="en-US" baseline="0" dirty="0" smtClean="0"/>
              <a:t> static and we know its </a:t>
            </a:r>
            <a:r>
              <a:rPr lang="en-US" baseline="0" dirty="0" err="1" smtClean="0"/>
              <a:t>orientatin</a:t>
            </a:r>
            <a:r>
              <a:rPr lang="en-US" baseline="0" dirty="0" smtClean="0"/>
              <a:t> .. Then we can use trans to obtain </a:t>
            </a:r>
            <a:r>
              <a:rPr lang="en-US" baseline="0" dirty="0" err="1" smtClean="0"/>
              <a:t>dq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and</a:t>
            </a:r>
            <a:r>
              <a:rPr lang="en-US" baseline="0" dirty="0" smtClean="0"/>
              <a:t> it to q1 to get orientation at next time step … we can use </a:t>
            </a:r>
            <a:r>
              <a:rPr lang="en-US" baseline="0" dirty="0" err="1" smtClean="0"/>
              <a:t>qhat</a:t>
            </a:r>
            <a:r>
              <a:rPr lang="en-US" baseline="0" dirty="0" smtClean="0"/>
              <a:t> to estimate integer </a:t>
            </a:r>
            <a:r>
              <a:rPr lang="en-US" baseline="0" dirty="0" err="1" smtClean="0"/>
              <a:t>amb</a:t>
            </a:r>
            <a:r>
              <a:rPr lang="en-US" baseline="0" dirty="0" smtClean="0"/>
              <a:t> by substituting it in the measurement model .. Once we do that we can estimate of q2tilde … q2tilde and q2hat have Gaussian like error and we can use </a:t>
            </a:r>
            <a:r>
              <a:rPr lang="en-US" baseline="0" dirty="0" err="1" smtClean="0"/>
              <a:t>kalman</a:t>
            </a:r>
            <a:r>
              <a:rPr lang="en-US" baseline="0" dirty="0" smtClean="0"/>
              <a:t> filters to combine them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47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</a:t>
            </a:r>
            <a:r>
              <a:rPr lang="en-US" baseline="0" dirty="0" smtClean="0"/>
              <a:t> .. Under aggressive flights transition model starts breaking ,, because of errors called cycle slips .. As a result the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</a:t>
            </a:r>
            <a:r>
              <a:rPr lang="en-US" baseline="0" dirty="0" smtClean="0"/>
              <a:t> estimations will be wrong .. Measurement functions will get derailed .. And the whole state estimation fails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24 till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9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.. Why do drones</a:t>
            </a:r>
            <a:r>
              <a:rPr lang="en-US" baseline="0" dirty="0" smtClean="0"/>
              <a:t> crash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698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23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</a:t>
            </a:r>
            <a:r>
              <a:rPr lang="en-US" baseline="0" dirty="0" smtClean="0"/>
              <a:t> handle cycle slips .. We relax the model assumptions 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17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slightly </a:t>
            </a:r>
            <a:r>
              <a:rPr lang="en-US" dirty="0" err="1" smtClean="0"/>
              <a:t>rearrging</a:t>
            </a:r>
            <a:r>
              <a:rPr lang="en-US" dirty="0" smtClean="0"/>
              <a:t> meas.</a:t>
            </a:r>
            <a:r>
              <a:rPr lang="en-US" baseline="0" dirty="0" smtClean="0"/>
              <a:t> Mode we can express </a:t>
            </a:r>
            <a:r>
              <a:rPr lang="en-US" baseline="0" dirty="0" err="1" smtClean="0"/>
              <a:t>int</a:t>
            </a:r>
            <a:r>
              <a:rPr lang="en-US" baseline="0" dirty="0" smtClean="0"/>
              <a:t> as a function of q and phases ..for correct orientation q it should truly give us integers .. </a:t>
            </a:r>
            <a:r>
              <a:rPr lang="en-US" baseline="0" dirty="0" err="1" smtClean="0"/>
              <a:t>Hecne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multipl</a:t>
            </a:r>
            <a:r>
              <a:rPr lang="en-US" baseline="0" dirty="0" smtClean="0"/>
              <a:t> with 2pi and taking cosine .. So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etakeaway</a:t>
            </a:r>
            <a:r>
              <a:rPr lang="en-US" baseline="0" dirty="0" smtClean="0"/>
              <a:t> is that </a:t>
            </a:r>
            <a:r>
              <a:rPr lang="en-US" baseline="0" dirty="0" err="1" smtClean="0"/>
              <a:t>cosmetric</a:t>
            </a:r>
            <a:r>
              <a:rPr lang="en-US" baseline="0" dirty="0" smtClean="0"/>
              <a:t> can be 1 for correct orientation estimates and hence for a given orientation its </a:t>
            </a:r>
            <a:r>
              <a:rPr lang="en-US" baseline="0" dirty="0" err="1" smtClean="0"/>
              <a:t>cosmeric</a:t>
            </a:r>
            <a:r>
              <a:rPr lang="en-US" baseline="0" dirty="0" smtClean="0"/>
              <a:t> can be used as a confidence of its estimate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1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under high confidence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57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a simple pf . The propagated states are transitioned </a:t>
            </a:r>
            <a:r>
              <a:rPr lang="en-US" baseline="0" dirty="0" err="1" smtClean="0"/>
              <a:t>asis</a:t>
            </a:r>
            <a:r>
              <a:rPr lang="en-US" baseline="0" dirty="0" smtClean="0"/>
              <a:t> and weighed with a conf. based on measurement function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1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other hand .. We combine .. Trans and measured state</a:t>
            </a:r>
            <a:r>
              <a:rPr lang="en-US" baseline="0" dirty="0" smtClean="0"/>
              <a:t> explicitly ala KF and propagate the combined state instead .. This accelerates convergence with fewer particles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962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40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72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2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</a:t>
            </a:r>
            <a:r>
              <a:rPr lang="en-US" baseline="0" dirty="0" smtClean="0"/>
              <a:t> the key reasons is the poor reliability of inertial sensors .. Inertial sensors like </a:t>
            </a:r>
            <a:r>
              <a:rPr lang="en-US" baseline="0" dirty="0" err="1" smtClean="0"/>
              <a:t>accelerometes</a:t>
            </a:r>
            <a:r>
              <a:rPr lang="en-US" baseline="0" dirty="0" smtClean="0"/>
              <a:t>, gyroscopes and compasses are used for tracking 3d orientation which is of prime importance for drone stabilization and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4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</a:t>
            </a:r>
            <a:r>
              <a:rPr lang="en-US" baseline="0" dirty="0" smtClean="0"/>
              <a:t> the key reasons is the poor reliability of inertial sensors .. Inertial sensors like </a:t>
            </a:r>
            <a:r>
              <a:rPr lang="en-US" baseline="0" dirty="0" err="1" smtClean="0"/>
              <a:t>accelerometes</a:t>
            </a:r>
            <a:r>
              <a:rPr lang="en-US" baseline="0" dirty="0" smtClean="0"/>
              <a:t>, gyroscopes and compasses are used for tracking 3d orientation which is of prime importance for drone stabilization and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25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Hence we propose </a:t>
            </a:r>
            <a:r>
              <a:rPr lang="en-US" dirty="0" err="1" smtClean="0"/>
              <a:t>SafetyNet</a:t>
            </a:r>
            <a:r>
              <a:rPr lang="en-US" dirty="0" smtClean="0"/>
              <a:t> : a failsafe mechanism that can hold the</a:t>
            </a:r>
            <a:r>
              <a:rPr lang="en-US" baseline="0" dirty="0" smtClean="0"/>
              <a:t> drone under IMU failures .. If </a:t>
            </a:r>
            <a:r>
              <a:rPr lang="en-US" baseline="0" dirty="0" err="1" smtClean="0"/>
              <a:t>imu</a:t>
            </a:r>
            <a:r>
              <a:rPr lang="en-US" baseline="0" dirty="0" smtClean="0"/>
              <a:t> sensor fails .. We want to use </a:t>
            </a:r>
            <a:r>
              <a:rPr lang="en-US" baseline="0" dirty="0" err="1" smtClean="0"/>
              <a:t>gps</a:t>
            </a:r>
            <a:r>
              <a:rPr lang="en-US" baseline="0" dirty="0" smtClean="0"/>
              <a:t> 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5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key technique is simple .. We have a drone .. We mount multiple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GPSes</a:t>
            </a:r>
            <a:r>
              <a:rPr lang="en-US" baseline="0" dirty="0" smtClean="0"/>
              <a:t> on them .. As the drone moves in space during it flight .. The orientations </a:t>
            </a:r>
            <a:r>
              <a:rPr lang="en-US" baseline="0" dirty="0" err="1" smtClean="0"/>
              <a:t>keeos</a:t>
            </a:r>
            <a:r>
              <a:rPr lang="en-US" baseline="0" dirty="0" smtClean="0"/>
              <a:t> changing continuously .. As the orientation changes the relative positions of </a:t>
            </a:r>
            <a:r>
              <a:rPr lang="en-US" baseline="0" dirty="0" err="1" smtClean="0"/>
              <a:t>gps</a:t>
            </a:r>
            <a:r>
              <a:rPr lang="en-US" baseline="0" dirty="0" smtClean="0"/>
              <a:t> will change and we can use this </a:t>
            </a:r>
            <a:r>
              <a:rPr lang="en-US" baseline="0" dirty="0" err="1" smtClean="0"/>
              <a:t>rel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</a:t>
            </a:r>
            <a:r>
              <a:rPr lang="en-US" baseline="0" dirty="0" smtClean="0"/>
              <a:t> to get </a:t>
            </a:r>
            <a:r>
              <a:rPr lang="en-US" baseline="0" dirty="0" err="1" smtClean="0"/>
              <a:t>orientat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6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key technique is simple .. We have a drone .. We mount multiple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GPSes</a:t>
            </a:r>
            <a:r>
              <a:rPr lang="en-US" baseline="0" dirty="0" smtClean="0"/>
              <a:t> on them .. As the drone moves in space during it flight .. The orientations </a:t>
            </a:r>
            <a:r>
              <a:rPr lang="en-US" baseline="0" dirty="0" err="1" smtClean="0"/>
              <a:t>keeos</a:t>
            </a:r>
            <a:r>
              <a:rPr lang="en-US" baseline="0" dirty="0" smtClean="0"/>
              <a:t> changing continuously .. As the orientation changes the relative positions of </a:t>
            </a:r>
            <a:r>
              <a:rPr lang="en-US" baseline="0" dirty="0" err="1" smtClean="0"/>
              <a:t>gps</a:t>
            </a:r>
            <a:r>
              <a:rPr lang="en-US" baseline="0" dirty="0" smtClean="0"/>
              <a:t> will change and we can use this </a:t>
            </a:r>
            <a:r>
              <a:rPr lang="en-US" baseline="0" dirty="0" err="1" smtClean="0"/>
              <a:t>rel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</a:t>
            </a:r>
            <a:r>
              <a:rPr lang="en-US" baseline="0" dirty="0" smtClean="0"/>
              <a:t> to get </a:t>
            </a:r>
            <a:r>
              <a:rPr lang="en-US" baseline="0" dirty="0" err="1" smtClean="0"/>
              <a:t>orientat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3DB1-4355-43FD-A628-763862640E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7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6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12" y="2130227"/>
            <a:ext cx="7772576" cy="14704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424" y="3886399"/>
            <a:ext cx="6401153" cy="1752203"/>
          </a:xfrm>
        </p:spPr>
        <p:txBody>
          <a:bodyPr/>
          <a:lstStyle>
            <a:lvl1pPr marL="0" indent="0" algn="ctr">
              <a:buNone/>
              <a:defRPr/>
            </a:lvl1pPr>
            <a:lvl2pPr marL="127010" indent="0" algn="ctr">
              <a:buNone/>
              <a:defRPr/>
            </a:lvl2pPr>
            <a:lvl3pPr marL="254020" indent="0" algn="ctr">
              <a:buNone/>
              <a:defRPr/>
            </a:lvl3pPr>
            <a:lvl4pPr marL="381030" indent="0" algn="ctr">
              <a:buNone/>
              <a:defRPr/>
            </a:lvl4pPr>
            <a:lvl5pPr marL="508041" indent="0" algn="ctr">
              <a:buNone/>
              <a:defRPr/>
            </a:lvl5pPr>
            <a:lvl6pPr marL="635051" indent="0" algn="ctr">
              <a:buNone/>
              <a:defRPr/>
            </a:lvl6pPr>
            <a:lvl7pPr marL="762061" indent="0" algn="ctr">
              <a:buNone/>
              <a:defRPr/>
            </a:lvl7pPr>
            <a:lvl8pPr marL="889071" indent="0" algn="ctr">
              <a:buNone/>
              <a:defRPr/>
            </a:lvl8pPr>
            <a:lvl9pPr marL="101608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47A7C-ACD6-4A30-9DAC-481AC52A2D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14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F4D7-A9E4-4A9F-A2AE-CF7924A482A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1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801"/>
            <a:ext cx="7772576" cy="1362273"/>
          </a:xfrm>
        </p:spPr>
        <p:txBody>
          <a:bodyPr anchor="t"/>
          <a:lstStyle>
            <a:lvl1pPr algn="l">
              <a:defRPr sz="111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613"/>
            <a:ext cx="7772576" cy="1500188"/>
          </a:xfrm>
        </p:spPr>
        <p:txBody>
          <a:bodyPr anchor="b"/>
          <a:lstStyle>
            <a:lvl1pPr marL="0" indent="0">
              <a:buNone/>
              <a:defRPr sz="556"/>
            </a:lvl1pPr>
            <a:lvl2pPr marL="127010" indent="0">
              <a:buNone/>
              <a:defRPr sz="500"/>
            </a:lvl2pPr>
            <a:lvl3pPr marL="254020" indent="0">
              <a:buNone/>
              <a:defRPr sz="444"/>
            </a:lvl3pPr>
            <a:lvl4pPr marL="381030" indent="0">
              <a:buNone/>
              <a:defRPr sz="389"/>
            </a:lvl4pPr>
            <a:lvl5pPr marL="508041" indent="0">
              <a:buNone/>
              <a:defRPr sz="389"/>
            </a:lvl5pPr>
            <a:lvl6pPr marL="635051" indent="0">
              <a:buNone/>
              <a:defRPr sz="389"/>
            </a:lvl6pPr>
            <a:lvl7pPr marL="762061" indent="0">
              <a:buNone/>
              <a:defRPr sz="389"/>
            </a:lvl7pPr>
            <a:lvl8pPr marL="889071" indent="0">
              <a:buNone/>
              <a:defRPr sz="389"/>
            </a:lvl8pPr>
            <a:lvl9pPr marL="1016081" indent="0">
              <a:buNone/>
              <a:defRPr sz="38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5CD4F-7AE1-4BD9-906A-D3F9391717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6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88" y="1295301"/>
            <a:ext cx="4093545" cy="5211961"/>
          </a:xfrm>
        </p:spPr>
        <p:txBody>
          <a:bodyPr/>
          <a:lstStyle>
            <a:lvl1pPr>
              <a:defRPr sz="778"/>
            </a:lvl1pPr>
            <a:lvl2pPr>
              <a:defRPr sz="667"/>
            </a:lvl2pPr>
            <a:lvl3pPr>
              <a:defRPr sz="556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3167" y="1295301"/>
            <a:ext cx="4093986" cy="5211961"/>
          </a:xfrm>
        </p:spPr>
        <p:txBody>
          <a:bodyPr/>
          <a:lstStyle>
            <a:lvl1pPr>
              <a:defRPr sz="778"/>
            </a:lvl1pPr>
            <a:lvl2pPr>
              <a:defRPr sz="667"/>
            </a:lvl2pPr>
            <a:lvl3pPr>
              <a:defRPr sz="556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FA7AB-07FD-411A-AB56-0E3899FD8D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10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74836"/>
            <a:ext cx="822942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8" y="1534914"/>
            <a:ext cx="4040188" cy="639961"/>
          </a:xfrm>
        </p:spPr>
        <p:txBody>
          <a:bodyPr anchor="b"/>
          <a:lstStyle>
            <a:lvl1pPr marL="0" indent="0">
              <a:buNone/>
              <a:defRPr sz="667" b="1"/>
            </a:lvl1pPr>
            <a:lvl2pPr marL="127010" indent="0">
              <a:buNone/>
              <a:defRPr sz="556" b="1"/>
            </a:lvl2pPr>
            <a:lvl3pPr marL="254020" indent="0">
              <a:buNone/>
              <a:defRPr sz="500" b="1"/>
            </a:lvl3pPr>
            <a:lvl4pPr marL="381030" indent="0">
              <a:buNone/>
              <a:defRPr sz="444" b="1"/>
            </a:lvl4pPr>
            <a:lvl5pPr marL="508041" indent="0">
              <a:buNone/>
              <a:defRPr sz="444" b="1"/>
            </a:lvl5pPr>
            <a:lvl6pPr marL="635051" indent="0">
              <a:buNone/>
              <a:defRPr sz="444" b="1"/>
            </a:lvl6pPr>
            <a:lvl7pPr marL="762061" indent="0">
              <a:buNone/>
              <a:defRPr sz="444" b="1"/>
            </a:lvl7pPr>
            <a:lvl8pPr marL="889071" indent="0">
              <a:buNone/>
              <a:defRPr sz="444" b="1"/>
            </a:lvl8pPr>
            <a:lvl9pPr marL="1016081" indent="0">
              <a:buNone/>
              <a:defRPr sz="4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8" y="2174875"/>
            <a:ext cx="4040188" cy="3951387"/>
          </a:xfrm>
        </p:spPr>
        <p:txBody>
          <a:bodyPr/>
          <a:lstStyle>
            <a:lvl1pPr>
              <a:defRPr sz="667"/>
            </a:lvl1pPr>
            <a:lvl2pPr>
              <a:defRPr sz="556"/>
            </a:lvl2pPr>
            <a:lvl3pPr>
              <a:defRPr sz="500"/>
            </a:lvl3pPr>
            <a:lvl4pPr>
              <a:defRPr sz="444"/>
            </a:lvl4pPr>
            <a:lvl5pPr>
              <a:defRPr sz="444"/>
            </a:lvl5pPr>
            <a:lvl6pPr>
              <a:defRPr sz="444"/>
            </a:lvl6pPr>
            <a:lvl7pPr>
              <a:defRPr sz="444"/>
            </a:lvl7pPr>
            <a:lvl8pPr>
              <a:defRPr sz="444"/>
            </a:lvl8pPr>
            <a:lvl9pPr>
              <a:defRPr sz="4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01" y="1534914"/>
            <a:ext cx="4041511" cy="639961"/>
          </a:xfrm>
        </p:spPr>
        <p:txBody>
          <a:bodyPr anchor="b"/>
          <a:lstStyle>
            <a:lvl1pPr marL="0" indent="0">
              <a:buNone/>
              <a:defRPr sz="667" b="1"/>
            </a:lvl1pPr>
            <a:lvl2pPr marL="127010" indent="0">
              <a:buNone/>
              <a:defRPr sz="556" b="1"/>
            </a:lvl2pPr>
            <a:lvl3pPr marL="254020" indent="0">
              <a:buNone/>
              <a:defRPr sz="500" b="1"/>
            </a:lvl3pPr>
            <a:lvl4pPr marL="381030" indent="0">
              <a:buNone/>
              <a:defRPr sz="444" b="1"/>
            </a:lvl4pPr>
            <a:lvl5pPr marL="508041" indent="0">
              <a:buNone/>
              <a:defRPr sz="444" b="1"/>
            </a:lvl5pPr>
            <a:lvl6pPr marL="635051" indent="0">
              <a:buNone/>
              <a:defRPr sz="444" b="1"/>
            </a:lvl6pPr>
            <a:lvl7pPr marL="762061" indent="0">
              <a:buNone/>
              <a:defRPr sz="444" b="1"/>
            </a:lvl7pPr>
            <a:lvl8pPr marL="889071" indent="0">
              <a:buNone/>
              <a:defRPr sz="444" b="1"/>
            </a:lvl8pPr>
            <a:lvl9pPr marL="1016081" indent="0">
              <a:buNone/>
              <a:defRPr sz="4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01" y="2174875"/>
            <a:ext cx="4041511" cy="3951387"/>
          </a:xfrm>
        </p:spPr>
        <p:txBody>
          <a:bodyPr/>
          <a:lstStyle>
            <a:lvl1pPr>
              <a:defRPr sz="667"/>
            </a:lvl1pPr>
            <a:lvl2pPr>
              <a:defRPr sz="556"/>
            </a:lvl2pPr>
            <a:lvl3pPr>
              <a:defRPr sz="500"/>
            </a:lvl3pPr>
            <a:lvl4pPr>
              <a:defRPr sz="444"/>
            </a:lvl4pPr>
            <a:lvl5pPr>
              <a:defRPr sz="444"/>
            </a:lvl5pPr>
            <a:lvl6pPr>
              <a:defRPr sz="444"/>
            </a:lvl6pPr>
            <a:lvl7pPr>
              <a:defRPr sz="444"/>
            </a:lvl7pPr>
            <a:lvl8pPr>
              <a:defRPr sz="444"/>
            </a:lvl8pPr>
            <a:lvl9pPr>
              <a:defRPr sz="4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774B-A517-47DC-A3C3-AF7234A133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66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B8963-1CA1-4794-84C0-CF4B2C2690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96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B3F2D-62C8-4B24-8FB1-7F12049C909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94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8" y="272852"/>
            <a:ext cx="3008313" cy="1162348"/>
          </a:xfrm>
        </p:spPr>
        <p:txBody>
          <a:bodyPr anchor="b"/>
          <a:lstStyle>
            <a:lvl1pPr algn="l">
              <a:defRPr sz="5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62" y="272852"/>
            <a:ext cx="5111750" cy="5853410"/>
          </a:xfrm>
        </p:spPr>
        <p:txBody>
          <a:bodyPr/>
          <a:lstStyle>
            <a:lvl1pPr>
              <a:defRPr sz="889"/>
            </a:lvl1pPr>
            <a:lvl2pPr>
              <a:defRPr sz="778"/>
            </a:lvl2pPr>
            <a:lvl3pPr>
              <a:defRPr sz="667"/>
            </a:lvl3pPr>
            <a:lvl4pPr>
              <a:defRPr sz="556"/>
            </a:lvl4pPr>
            <a:lvl5pPr>
              <a:defRPr sz="556"/>
            </a:lvl5pPr>
            <a:lvl6pPr>
              <a:defRPr sz="556"/>
            </a:lvl6pPr>
            <a:lvl7pPr>
              <a:defRPr sz="556"/>
            </a:lvl7pPr>
            <a:lvl8pPr>
              <a:defRPr sz="556"/>
            </a:lvl8pPr>
            <a:lvl9pPr>
              <a:defRPr sz="5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8" y="1435199"/>
            <a:ext cx="3008313" cy="4691063"/>
          </a:xfrm>
        </p:spPr>
        <p:txBody>
          <a:bodyPr/>
          <a:lstStyle>
            <a:lvl1pPr marL="0" indent="0">
              <a:buNone/>
              <a:defRPr sz="389"/>
            </a:lvl1pPr>
            <a:lvl2pPr marL="127010" indent="0">
              <a:buNone/>
              <a:defRPr sz="333"/>
            </a:lvl2pPr>
            <a:lvl3pPr marL="254020" indent="0">
              <a:buNone/>
              <a:defRPr sz="278"/>
            </a:lvl3pPr>
            <a:lvl4pPr marL="381030" indent="0">
              <a:buNone/>
              <a:defRPr sz="250"/>
            </a:lvl4pPr>
            <a:lvl5pPr marL="508041" indent="0">
              <a:buNone/>
              <a:defRPr sz="250"/>
            </a:lvl5pPr>
            <a:lvl6pPr marL="635051" indent="0">
              <a:buNone/>
              <a:defRPr sz="250"/>
            </a:lvl6pPr>
            <a:lvl7pPr marL="762061" indent="0">
              <a:buNone/>
              <a:defRPr sz="250"/>
            </a:lvl7pPr>
            <a:lvl8pPr marL="889071" indent="0">
              <a:buNone/>
              <a:defRPr sz="250"/>
            </a:lvl8pPr>
            <a:lvl9pPr marL="1016081" indent="0">
              <a:buNone/>
              <a:defRPr sz="2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CF194-BEF3-4C92-BE64-F30C7493C8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68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700"/>
            <a:ext cx="5486576" cy="566539"/>
          </a:xfrm>
        </p:spPr>
        <p:txBody>
          <a:bodyPr anchor="b"/>
          <a:lstStyle>
            <a:lvl1pPr algn="l">
              <a:defRPr sz="5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676"/>
            <a:ext cx="5486576" cy="4115098"/>
          </a:xfrm>
        </p:spPr>
        <p:txBody>
          <a:bodyPr/>
          <a:lstStyle>
            <a:lvl1pPr marL="0" indent="0">
              <a:buNone/>
              <a:defRPr sz="889"/>
            </a:lvl1pPr>
            <a:lvl2pPr marL="127010" indent="0">
              <a:buNone/>
              <a:defRPr sz="778"/>
            </a:lvl2pPr>
            <a:lvl3pPr marL="254020" indent="0">
              <a:buNone/>
              <a:defRPr sz="667"/>
            </a:lvl3pPr>
            <a:lvl4pPr marL="381030" indent="0">
              <a:buNone/>
              <a:defRPr sz="556"/>
            </a:lvl4pPr>
            <a:lvl5pPr marL="508041" indent="0">
              <a:buNone/>
              <a:defRPr sz="556"/>
            </a:lvl5pPr>
            <a:lvl6pPr marL="635051" indent="0">
              <a:buNone/>
              <a:defRPr sz="556"/>
            </a:lvl6pPr>
            <a:lvl7pPr marL="762061" indent="0">
              <a:buNone/>
              <a:defRPr sz="556"/>
            </a:lvl7pPr>
            <a:lvl8pPr marL="889071" indent="0">
              <a:buNone/>
              <a:defRPr sz="556"/>
            </a:lvl8pPr>
            <a:lvl9pPr marL="1016081" indent="0">
              <a:buNone/>
              <a:defRPr sz="556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238"/>
            <a:ext cx="5486576" cy="805160"/>
          </a:xfrm>
        </p:spPr>
        <p:txBody>
          <a:bodyPr/>
          <a:lstStyle>
            <a:lvl1pPr marL="0" indent="0">
              <a:buNone/>
              <a:defRPr sz="389"/>
            </a:lvl1pPr>
            <a:lvl2pPr marL="127010" indent="0">
              <a:buNone/>
              <a:defRPr sz="333"/>
            </a:lvl2pPr>
            <a:lvl3pPr marL="254020" indent="0">
              <a:buNone/>
              <a:defRPr sz="278"/>
            </a:lvl3pPr>
            <a:lvl4pPr marL="381030" indent="0">
              <a:buNone/>
              <a:defRPr sz="250"/>
            </a:lvl4pPr>
            <a:lvl5pPr marL="508041" indent="0">
              <a:buNone/>
              <a:defRPr sz="250"/>
            </a:lvl5pPr>
            <a:lvl6pPr marL="635051" indent="0">
              <a:buNone/>
              <a:defRPr sz="250"/>
            </a:lvl6pPr>
            <a:lvl7pPr marL="762061" indent="0">
              <a:buNone/>
              <a:defRPr sz="250"/>
            </a:lvl7pPr>
            <a:lvl8pPr marL="889071" indent="0">
              <a:buNone/>
              <a:defRPr sz="250"/>
            </a:lvl8pPr>
            <a:lvl9pPr marL="1016081" indent="0">
              <a:buNone/>
              <a:defRPr sz="2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78655-6B8F-496D-95D1-CE1B5E22FC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53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84DD-EFC3-4627-A32C-CA5B00BAE1E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95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018" y="152301"/>
            <a:ext cx="2057135" cy="63549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8" y="152301"/>
            <a:ext cx="6130396" cy="63549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05869-1031-41DF-A65E-9F3139BD89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89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33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134"/>
            </a:lvl1pPr>
            <a:lvl2pPr marL="406433" indent="0" algn="ctr">
              <a:buNone/>
              <a:defRPr sz="1778"/>
            </a:lvl2pPr>
            <a:lvl3pPr marL="812865" indent="0" algn="ctr">
              <a:buNone/>
              <a:defRPr sz="1600"/>
            </a:lvl3pPr>
            <a:lvl4pPr marL="1219298" indent="0" algn="ctr">
              <a:buNone/>
              <a:defRPr sz="1422"/>
            </a:lvl4pPr>
            <a:lvl5pPr marL="1625730" indent="0" algn="ctr">
              <a:buNone/>
              <a:defRPr sz="1422"/>
            </a:lvl5pPr>
            <a:lvl6pPr marL="2032163" indent="0" algn="ctr">
              <a:buNone/>
              <a:defRPr sz="1422"/>
            </a:lvl6pPr>
            <a:lvl7pPr marL="2438595" indent="0" algn="ctr">
              <a:buNone/>
              <a:defRPr sz="1422"/>
            </a:lvl7pPr>
            <a:lvl8pPr marL="2845028" indent="0" algn="ctr">
              <a:buNone/>
              <a:defRPr sz="1422"/>
            </a:lvl8pPr>
            <a:lvl9pPr marL="3251460" indent="0" algn="ctr">
              <a:buNone/>
              <a:defRPr sz="142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308BF28-DC45-4603-9E24-6A41EF754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3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572A2A7-F496-4C1D-903A-5CBAC5D32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8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33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134">
                <a:solidFill>
                  <a:schemeClr val="tx1"/>
                </a:solidFill>
              </a:defRPr>
            </a:lvl1pPr>
            <a:lvl2pPr marL="406433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812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1929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62573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032163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438595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284502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25146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7D95BF8-2F18-4A35-AA18-05A79CBEC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1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D03D83E-B617-4F23-8A0C-6B3455956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05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134" b="1"/>
            </a:lvl1pPr>
            <a:lvl2pPr marL="406433" indent="0">
              <a:buNone/>
              <a:defRPr sz="1778" b="1"/>
            </a:lvl2pPr>
            <a:lvl3pPr marL="812865" indent="0">
              <a:buNone/>
              <a:defRPr sz="1600" b="1"/>
            </a:lvl3pPr>
            <a:lvl4pPr marL="1219298" indent="0">
              <a:buNone/>
              <a:defRPr sz="1422" b="1"/>
            </a:lvl4pPr>
            <a:lvl5pPr marL="1625730" indent="0">
              <a:buNone/>
              <a:defRPr sz="1422" b="1"/>
            </a:lvl5pPr>
            <a:lvl6pPr marL="2032163" indent="0">
              <a:buNone/>
              <a:defRPr sz="1422" b="1"/>
            </a:lvl6pPr>
            <a:lvl7pPr marL="2438595" indent="0">
              <a:buNone/>
              <a:defRPr sz="1422" b="1"/>
            </a:lvl7pPr>
            <a:lvl8pPr marL="2845028" indent="0">
              <a:buNone/>
              <a:defRPr sz="1422" b="1"/>
            </a:lvl8pPr>
            <a:lvl9pPr marL="3251460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134" b="1"/>
            </a:lvl1pPr>
            <a:lvl2pPr marL="406433" indent="0">
              <a:buNone/>
              <a:defRPr sz="1778" b="1"/>
            </a:lvl2pPr>
            <a:lvl3pPr marL="812865" indent="0">
              <a:buNone/>
              <a:defRPr sz="1600" b="1"/>
            </a:lvl3pPr>
            <a:lvl4pPr marL="1219298" indent="0">
              <a:buNone/>
              <a:defRPr sz="1422" b="1"/>
            </a:lvl4pPr>
            <a:lvl5pPr marL="1625730" indent="0">
              <a:buNone/>
              <a:defRPr sz="1422" b="1"/>
            </a:lvl5pPr>
            <a:lvl6pPr marL="2032163" indent="0">
              <a:buNone/>
              <a:defRPr sz="1422" b="1"/>
            </a:lvl6pPr>
            <a:lvl7pPr marL="2438595" indent="0">
              <a:buNone/>
              <a:defRPr sz="1422" b="1"/>
            </a:lvl7pPr>
            <a:lvl8pPr marL="2845028" indent="0">
              <a:buNone/>
              <a:defRPr sz="1422" b="1"/>
            </a:lvl8pPr>
            <a:lvl9pPr marL="3251460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A7BA422-3419-4923-89D8-1EA96B824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7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499DD2F-4366-43D6-92D3-D38094EF7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5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B1BA4B81-4A49-4888-9D01-A4FC7250B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44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84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845"/>
            </a:lvl1pPr>
            <a:lvl2pPr>
              <a:defRPr sz="2489"/>
            </a:lvl2pPr>
            <a:lvl3pPr>
              <a:defRPr sz="2134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33" indent="0">
              <a:buNone/>
              <a:defRPr sz="1245"/>
            </a:lvl2pPr>
            <a:lvl3pPr marL="812865" indent="0">
              <a:buNone/>
              <a:defRPr sz="1067"/>
            </a:lvl3pPr>
            <a:lvl4pPr marL="1219298" indent="0">
              <a:buNone/>
              <a:defRPr sz="889"/>
            </a:lvl4pPr>
            <a:lvl5pPr marL="1625730" indent="0">
              <a:buNone/>
              <a:defRPr sz="889"/>
            </a:lvl5pPr>
            <a:lvl6pPr marL="2032163" indent="0">
              <a:buNone/>
              <a:defRPr sz="889"/>
            </a:lvl6pPr>
            <a:lvl7pPr marL="2438595" indent="0">
              <a:buNone/>
              <a:defRPr sz="889"/>
            </a:lvl7pPr>
            <a:lvl8pPr marL="2845028" indent="0">
              <a:buNone/>
              <a:defRPr sz="889"/>
            </a:lvl8pPr>
            <a:lvl9pPr marL="3251460" indent="0">
              <a:buNone/>
              <a:defRPr sz="88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84A1D8A-FCE4-4027-AA69-AAA4DB4E0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1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84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845"/>
            </a:lvl1pPr>
            <a:lvl2pPr marL="406433" indent="0">
              <a:buNone/>
              <a:defRPr sz="2489"/>
            </a:lvl2pPr>
            <a:lvl3pPr marL="812865" indent="0">
              <a:buNone/>
              <a:defRPr sz="2134"/>
            </a:lvl3pPr>
            <a:lvl4pPr marL="1219298" indent="0">
              <a:buNone/>
              <a:defRPr sz="1778"/>
            </a:lvl4pPr>
            <a:lvl5pPr marL="1625730" indent="0">
              <a:buNone/>
              <a:defRPr sz="1778"/>
            </a:lvl5pPr>
            <a:lvl6pPr marL="2032163" indent="0">
              <a:buNone/>
              <a:defRPr sz="1778"/>
            </a:lvl6pPr>
            <a:lvl7pPr marL="2438595" indent="0">
              <a:buNone/>
              <a:defRPr sz="1778"/>
            </a:lvl7pPr>
            <a:lvl8pPr marL="2845028" indent="0">
              <a:buNone/>
              <a:defRPr sz="1778"/>
            </a:lvl8pPr>
            <a:lvl9pPr marL="3251460" indent="0">
              <a:buNone/>
              <a:defRPr sz="1778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33" indent="0">
              <a:buNone/>
              <a:defRPr sz="1245"/>
            </a:lvl2pPr>
            <a:lvl3pPr marL="812865" indent="0">
              <a:buNone/>
              <a:defRPr sz="1067"/>
            </a:lvl3pPr>
            <a:lvl4pPr marL="1219298" indent="0">
              <a:buNone/>
              <a:defRPr sz="889"/>
            </a:lvl4pPr>
            <a:lvl5pPr marL="1625730" indent="0">
              <a:buNone/>
              <a:defRPr sz="889"/>
            </a:lvl5pPr>
            <a:lvl6pPr marL="2032163" indent="0">
              <a:buNone/>
              <a:defRPr sz="889"/>
            </a:lvl6pPr>
            <a:lvl7pPr marL="2438595" indent="0">
              <a:buNone/>
              <a:defRPr sz="889"/>
            </a:lvl7pPr>
            <a:lvl8pPr marL="2845028" indent="0">
              <a:buNone/>
              <a:defRPr sz="889"/>
            </a:lvl8pPr>
            <a:lvl9pPr marL="3251460" indent="0">
              <a:buNone/>
              <a:defRPr sz="88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DCEC3A28-5D74-4E28-BA37-CF50F5D32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03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59EB643-3F0C-47A0-AFAD-F4A7E07F8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99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9E16986-9A93-4CE7-925B-DD3A6B08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5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3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9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4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8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99976-6BCE-41CF-8891-D2EC2E413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4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89" y="152301"/>
            <a:ext cx="82298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13312" tIns="156661" rIns="313312" bIns="156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89" y="1295301"/>
            <a:ext cx="8229864" cy="521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89" y="6245324"/>
            <a:ext cx="2133864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9" y="6245324"/>
            <a:ext cx="2895864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89" y="6245324"/>
            <a:ext cx="2133864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13312" tIns="156661" rIns="313312" bIns="1566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A7A8C3-7F6D-4FCF-B79F-AFE33677D65B}" type="slidenum">
              <a:rPr lang="en-US" altLang="en-US">
                <a:solidFill>
                  <a:srgbClr val="000000"/>
                </a:solidFill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9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+mj-lt"/>
          <a:ea typeface="+mj-ea"/>
          <a:cs typeface="+mj-cs"/>
        </a:defRPr>
      </a:lvl1pPr>
      <a:lvl2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2pPr>
      <a:lvl3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3pPr>
      <a:lvl4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4pPr>
      <a:lvl5pPr algn="l" defTabSz="870990" rtl="0" eaLnBrk="0" fontAlgn="base" hangingPunct="0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5pPr>
      <a:lvl6pPr marL="127010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6pPr>
      <a:lvl7pPr marL="254020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7pPr>
      <a:lvl8pPr marL="381030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8pPr>
      <a:lvl9pPr marL="508041" algn="l" defTabSz="870990" rtl="0" fontAlgn="base">
        <a:spcBef>
          <a:spcPct val="0"/>
        </a:spcBef>
        <a:spcAft>
          <a:spcPct val="0"/>
        </a:spcAft>
        <a:defRPr sz="3056">
          <a:solidFill>
            <a:srgbClr val="CC0000"/>
          </a:solidFill>
          <a:latin typeface="Times New Roman" pitchFamily="18" charset="0"/>
        </a:defRPr>
      </a:lvl9pPr>
    </p:titleStyle>
    <p:bodyStyle>
      <a:lvl1pPr marL="326787" indent="-326787" algn="l" defTabSz="87099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707817" indent="-272543" algn="l" defTabSz="87099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278">
          <a:solidFill>
            <a:srgbClr val="0000FF"/>
          </a:solidFill>
          <a:latin typeface="+mn-lt"/>
        </a:defRPr>
      </a:lvl2pPr>
      <a:lvl3pPr marL="1088848" indent="-217858" algn="l" defTabSz="870990" rtl="0" eaLnBrk="0" fontAlgn="base" hangingPunct="0">
        <a:spcBef>
          <a:spcPct val="20000"/>
        </a:spcBef>
        <a:spcAft>
          <a:spcPct val="0"/>
        </a:spcAft>
        <a:buChar char="•"/>
        <a:defRPr sz="1917">
          <a:solidFill>
            <a:srgbClr val="008000"/>
          </a:solidFill>
          <a:latin typeface="+mn-lt"/>
        </a:defRPr>
      </a:lvl3pPr>
      <a:lvl4pPr marL="1524122" indent="-217858" algn="l" defTabSz="870990" rtl="0" eaLnBrk="0" fontAlgn="base" hangingPunct="0">
        <a:spcBef>
          <a:spcPct val="20000"/>
        </a:spcBef>
        <a:spcAft>
          <a:spcPct val="0"/>
        </a:spcAft>
        <a:buChar char="–"/>
        <a:defRPr sz="1917">
          <a:solidFill>
            <a:schemeClr val="tx1"/>
          </a:solidFill>
          <a:latin typeface="Gungsuh" pitchFamily="18" charset="-127"/>
        </a:defRPr>
      </a:lvl4pPr>
      <a:lvl5pPr marL="1958955" indent="-216976" algn="l" defTabSz="870990" rtl="0" eaLnBrk="0" fontAlgn="base" hangingPunct="0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5pPr>
      <a:lvl6pPr marL="2085965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6pPr>
      <a:lvl7pPr marL="2212976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7pPr>
      <a:lvl8pPr marL="2339986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8pPr>
      <a:lvl9pPr marL="2466996" indent="-216976" algn="l" defTabSz="870990" rtl="0" fontAlgn="base">
        <a:spcBef>
          <a:spcPct val="20000"/>
        </a:spcBef>
        <a:spcAft>
          <a:spcPct val="0"/>
        </a:spcAft>
        <a:buChar char="»"/>
        <a:defRPr sz="1917">
          <a:solidFill>
            <a:schemeClr val="tx1"/>
          </a:solidFill>
          <a:latin typeface="Gungsuh" pitchFamily="18" charset="-127"/>
        </a:defRPr>
      </a:lvl9pPr>
    </p:bodyStyle>
    <p:otherStyle>
      <a:defPPr>
        <a:defRPr lang="en-US"/>
      </a:defPPr>
      <a:lvl1pPr marL="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1pPr>
      <a:lvl2pPr marL="12701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2pPr>
      <a:lvl3pPr marL="25402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30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4pPr>
      <a:lvl5pPr marL="50804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5pPr>
      <a:lvl6pPr marL="63505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6pPr>
      <a:lvl7pPr marL="76206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7pPr>
      <a:lvl8pPr marL="88907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8pPr>
      <a:lvl9pPr marL="1016081" algn="l" defTabSz="254020" rtl="0" eaLnBrk="1" latinLnBrk="0" hangingPunct="1">
        <a:defRPr sz="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27" y="365125"/>
            <a:ext cx="78863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27" y="1825625"/>
            <a:ext cx="7886347" cy="435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26" y="6356449"/>
            <a:ext cx="2057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67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38" y="6356449"/>
            <a:ext cx="3085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67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1205BC5-33C7-49D8-93E7-B4EFDE974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2pPr>
      <a:lvl3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3pPr>
      <a:lvl4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4pPr>
      <a:lvl5pPr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5pPr>
      <a:lvl6pPr marL="127010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6pPr>
      <a:lvl7pPr marL="254020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7pPr>
      <a:lvl8pPr marL="381030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8pPr>
      <a:lvl9pPr marL="508041" algn="l" defTabSz="812777" rtl="0" fontAlgn="base">
        <a:lnSpc>
          <a:spcPct val="90000"/>
        </a:lnSpc>
        <a:spcBef>
          <a:spcPct val="0"/>
        </a:spcBef>
        <a:spcAft>
          <a:spcPct val="0"/>
        </a:spcAft>
        <a:defRPr sz="388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2863" indent="-202863" algn="l" defTabSz="812777" rtl="0" fontAlgn="base">
        <a:lnSpc>
          <a:spcPct val="90000"/>
        </a:lnSpc>
        <a:spcBef>
          <a:spcPts val="889"/>
        </a:spcBef>
        <a:spcAft>
          <a:spcPct val="0"/>
        </a:spcAft>
        <a:buFont typeface="Arial" panose="020B0604020202020204" pitchFamily="34" charset="0"/>
        <a:buChar char="•"/>
        <a:defRPr sz="2472" kern="1200">
          <a:solidFill>
            <a:schemeClr val="tx1"/>
          </a:solidFill>
          <a:latin typeface="+mn-lt"/>
          <a:ea typeface="+mn-ea"/>
          <a:cs typeface="+mn-cs"/>
        </a:defRPr>
      </a:lvl1pPr>
      <a:lvl2pPr marL="609472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2111" kern="1200">
          <a:solidFill>
            <a:schemeClr val="tx1"/>
          </a:solidFill>
          <a:latin typeface="+mn-lt"/>
          <a:ea typeface="+mn-ea"/>
          <a:cs typeface="+mn-cs"/>
        </a:defRPr>
      </a:lvl2pPr>
      <a:lvl3pPr marL="1016081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422249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indent="-202863" algn="l" defTabSz="812777" rtl="0" fontAlgn="base">
        <a:lnSpc>
          <a:spcPct val="90000"/>
        </a:lnSpc>
        <a:spcBef>
          <a:spcPts val="444"/>
        </a:spcBef>
        <a:spcAft>
          <a:spcPct val="0"/>
        </a:spcAft>
        <a:buFont typeface="Arial" panose="020B0604020202020204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5pPr>
      <a:lvl6pPr marL="2235379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811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244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676" indent="-203216" algn="l" defTabSz="812865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33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65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98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730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163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595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5028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460" algn="l" defTabSz="8128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2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7.wmf"/><Relationship Id="rId9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9.wmf"/><Relationship Id="rId13" Type="http://schemas.openxmlformats.org/officeDocument/2006/relationships/oleObject" Target="../embeddings/oleObject6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28.wmf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wmf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36.wmf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7.png"/><Relationship Id="rId5" Type="http://schemas.openxmlformats.org/officeDocument/2006/relationships/image" Target="../media/image24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5.wmf"/><Relationship Id="rId6" Type="http://schemas.openxmlformats.org/officeDocument/2006/relationships/image" Target="../media/image37.png"/><Relationship Id="rId7" Type="http://schemas.openxmlformats.org/officeDocument/2006/relationships/image" Target="../media/image24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gif"/><Relationship Id="rId4" Type="http://schemas.openxmlformats.org/officeDocument/2006/relationships/image" Target="../media/image24.png"/><Relationship Id="rId5" Type="http://schemas.openxmlformats.org/officeDocument/2006/relationships/image" Target="../media/image45.png"/><Relationship Id="rId6" Type="http://schemas.openxmlformats.org/officeDocument/2006/relationships/image" Target="../media/image460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wmf"/><Relationship Id="rId12" Type="http://schemas.openxmlformats.org/officeDocument/2006/relationships/image" Target="../media/image5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7.gif"/><Relationship Id="rId5" Type="http://schemas.openxmlformats.org/officeDocument/2006/relationships/image" Target="../media/image24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8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49.wmf"/><Relationship Id="rId10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gif"/><Relationship Id="rId4" Type="http://schemas.openxmlformats.org/officeDocument/2006/relationships/image" Target="../media/image24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3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3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3.png"/><Relationship Id="rId5" Type="http://schemas.openxmlformats.org/officeDocument/2006/relationships/image" Target="../media/image77.png"/><Relationship Id="rId6" Type="http://schemas.openxmlformats.org/officeDocument/2006/relationships/image" Target="../media/image73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jpe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0.png"/><Relationship Id="rId13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jpe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84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81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82.wmf"/><Relationship Id="rId8" Type="http://schemas.openxmlformats.org/officeDocument/2006/relationships/image" Target="../media/image95.png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83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3" Type="http://schemas.openxmlformats.org/officeDocument/2006/relationships/image" Target="../media/image9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1403" y="1728582"/>
            <a:ext cx="7411930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prstClr val="black"/>
                </a:solidFill>
              </a:rPr>
              <a:t>GPS, Differential GPS, and Applications </a:t>
            </a:r>
          </a:p>
          <a:p>
            <a:pPr algn="ctr"/>
            <a:r>
              <a:rPr lang="en-US" sz="3600">
                <a:solidFill>
                  <a:prstClr val="black"/>
                </a:solidFill>
              </a:rPr>
              <a:t>to Drones</a:t>
            </a:r>
          </a:p>
          <a:p>
            <a:pPr algn="ctr"/>
            <a:endParaRPr lang="en-US" sz="3600">
              <a:solidFill>
                <a:prstClr val="black"/>
              </a:solidFill>
            </a:endParaRPr>
          </a:p>
          <a:p>
            <a:pPr algn="ctr"/>
            <a:endParaRPr lang="en-US" sz="3600">
              <a:solidFill>
                <a:prstClr val="black"/>
              </a:solidFill>
            </a:endParaRPr>
          </a:p>
          <a:p>
            <a:pPr algn="ctr"/>
            <a:endParaRPr lang="en-US" sz="3600">
              <a:solidFill>
                <a:prstClr val="black"/>
              </a:solidFill>
            </a:endParaRPr>
          </a:p>
          <a:p>
            <a:pPr algn="ctr"/>
            <a:endParaRPr lang="en-US" sz="3600">
              <a:solidFill>
                <a:prstClr val="black"/>
              </a:solidFill>
            </a:endParaRPr>
          </a:p>
          <a:p>
            <a:pPr algn="ctr"/>
            <a:endParaRPr lang="en-US" sz="3600">
              <a:solidFill>
                <a:prstClr val="black"/>
              </a:solidFill>
            </a:endParaRPr>
          </a:p>
          <a:p>
            <a:pPr algn="ctr"/>
            <a:r>
              <a:rPr lang="en-US" sz="2000">
                <a:solidFill>
                  <a:prstClr val="black"/>
                </a:solidFill>
              </a:rPr>
              <a:t>ECE 498 course lecture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3505">
            <a:off x="5695229" y="2977140"/>
            <a:ext cx="2857674" cy="16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343" y="1213741"/>
            <a:ext cx="80127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Lucida Bright"/>
                <a:cs typeface="Lucida Bright"/>
              </a:rPr>
              <a:t>Question we want to ask:</a:t>
            </a:r>
          </a:p>
          <a:p>
            <a:pPr algn="ctr"/>
            <a:endParaRPr lang="en-US" sz="2800">
              <a:latin typeface="Lucida Bright"/>
              <a:cs typeface="Lucida Bright"/>
            </a:endParaRPr>
          </a:p>
          <a:p>
            <a:pPr algn="ctr"/>
            <a:r>
              <a:rPr lang="en-US" sz="2800">
                <a:latin typeface="Lucida Bright"/>
                <a:cs typeface="Lucida Bright"/>
              </a:rPr>
              <a:t>Design a failsafe mechanism for IMU failures</a:t>
            </a:r>
          </a:p>
          <a:p>
            <a:pPr algn="ctr"/>
            <a:r>
              <a:rPr lang="en-US" sz="2800">
                <a:latin typeface="Lucida Bright"/>
                <a:cs typeface="Lucida Bright"/>
              </a:rPr>
              <a:t>so the drone can operate seamlessly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24902" y="4150343"/>
            <a:ext cx="9316884" cy="591791"/>
            <a:chOff x="-62865" y="-49160"/>
            <a:chExt cx="9316884" cy="591791"/>
          </a:xfrm>
        </p:grpSpPr>
        <p:sp>
          <p:nvSpPr>
            <p:cNvPr id="4" name="Rectangle 3"/>
            <p:cNvSpPr/>
            <p:nvPr/>
          </p:nvSpPr>
          <p:spPr>
            <a:xfrm>
              <a:off x="-62865" y="-49160"/>
              <a:ext cx="9316884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" y="9252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CDFF91"/>
                  </a:solidFill>
                  <a:latin typeface="Lucida Bright"/>
                  <a:cs typeface="Lucida Bright"/>
                </a:rPr>
                <a:t>Basic Idea:</a:t>
              </a:r>
              <a:r>
                <a:rPr lang="en-US" sz="2400" dirty="0" smtClean="0">
                  <a:solidFill>
                    <a:srgbClr val="008000"/>
                  </a:solidFill>
                  <a:latin typeface="Lucida Bright"/>
                  <a:cs typeface="Lucida Bright"/>
                </a:rPr>
                <a:t> </a:t>
              </a:r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9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6" name="Rectangle 5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9584" r="31481" b="35896"/>
          <a:stretch/>
        </p:blipFill>
        <p:spPr>
          <a:xfrm>
            <a:off x="1967834" y="1791855"/>
            <a:ext cx="5107215" cy="3318878"/>
          </a:xfrm>
        </p:spPr>
      </p:pic>
    </p:spTree>
    <p:extLst>
      <p:ext uri="{BB962C8B-B14F-4D97-AF65-F5344CB8AC3E}">
        <p14:creationId xmlns:p14="http://schemas.microsoft.com/office/powerpoint/2010/main" val="21185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6" name="Rectangle 5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9" name="Rectangle 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6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9" name="Rectangle 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6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9" name="Rectangle 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6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3165987" y="2182761"/>
            <a:ext cx="1504336" cy="1907864"/>
            <a:chOff x="3165987" y="2182761"/>
            <a:chExt cx="1504336" cy="190786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3618270" y="2182761"/>
              <a:ext cx="678426" cy="491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165987" y="3175820"/>
              <a:ext cx="186813" cy="6587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446206" y="3618271"/>
              <a:ext cx="722671" cy="4723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4572000" y="2340077"/>
              <a:ext cx="98323" cy="6194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342966" y="2340077"/>
              <a:ext cx="1106130" cy="165754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3618270" y="2959510"/>
              <a:ext cx="678426" cy="216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19" name="Rectangle 1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4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3165987" y="2182761"/>
            <a:ext cx="1504336" cy="1907864"/>
            <a:chOff x="3165987" y="2182761"/>
            <a:chExt cx="1504336" cy="190786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3618270" y="2182761"/>
              <a:ext cx="678426" cy="491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165987" y="3175820"/>
              <a:ext cx="186813" cy="6587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446206" y="3618271"/>
              <a:ext cx="722671" cy="4723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4572000" y="2340077"/>
              <a:ext cx="98323" cy="6194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342966" y="2340077"/>
              <a:ext cx="1106130" cy="165754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3618270" y="2959510"/>
              <a:ext cx="678426" cy="216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19" name="Rectangle 1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23471" y="5200954"/>
            <a:ext cx="6862624" cy="1015663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(1) Compute the </a:t>
            </a:r>
            <a:r>
              <a:rPr lang="en-US" sz="2000" b="1">
                <a:solidFill>
                  <a:srgbClr val="FF0000"/>
                </a:solidFill>
                <a:latin typeface="Lucida Bright"/>
                <a:cs typeface="Lucida Bright"/>
              </a:rPr>
              <a:t>relative vectors</a:t>
            </a:r>
            <a:r>
              <a:rPr lang="en-US" sz="2000">
                <a:latin typeface="Lucida Bright"/>
                <a:cs typeface="Lucida Bright"/>
              </a:rPr>
              <a:t> between GPS pairs</a:t>
            </a:r>
          </a:p>
          <a:p>
            <a:r>
              <a:rPr lang="en-US" sz="2000">
                <a:latin typeface="Lucida Bright"/>
                <a:cs typeface="Lucida Bright"/>
              </a:rPr>
              <a:t> </a:t>
            </a:r>
          </a:p>
          <a:p>
            <a:endParaRPr lang="en-US" sz="2000"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3899" y="4741328"/>
            <a:ext cx="222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Key Challenges: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3734322" y="4206036"/>
            <a:ext cx="1287996" cy="8711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84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3165987" y="2182761"/>
            <a:ext cx="1504336" cy="1907864"/>
            <a:chOff x="3165987" y="2182761"/>
            <a:chExt cx="1504336" cy="190786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3618270" y="2182761"/>
              <a:ext cx="678426" cy="491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165987" y="3175820"/>
              <a:ext cx="186813" cy="6587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446206" y="3618271"/>
              <a:ext cx="722671" cy="4723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4572000" y="2340077"/>
              <a:ext cx="98323" cy="6194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342966" y="2340077"/>
              <a:ext cx="1106130" cy="165754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3618270" y="2959510"/>
              <a:ext cx="678426" cy="216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19" name="Rectangle 1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23471" y="5200954"/>
            <a:ext cx="6862624" cy="1015663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(1) Compute the </a:t>
            </a:r>
            <a:r>
              <a:rPr lang="en-US" sz="2000" b="1">
                <a:solidFill>
                  <a:srgbClr val="FF0000"/>
                </a:solidFill>
                <a:latin typeface="Lucida Bright"/>
                <a:cs typeface="Lucida Bright"/>
              </a:rPr>
              <a:t>relative vectors</a:t>
            </a:r>
            <a:r>
              <a:rPr lang="en-US" sz="2000">
                <a:latin typeface="Lucida Bright"/>
                <a:cs typeface="Lucida Bright"/>
              </a:rPr>
              <a:t> between GPS pairs</a:t>
            </a:r>
          </a:p>
          <a:p>
            <a:r>
              <a:rPr lang="en-US" sz="2000">
                <a:latin typeface="Lucida Bright"/>
                <a:cs typeface="Lucida Bright"/>
              </a:rPr>
              <a:t> (2) Translate to 3D orientation </a:t>
            </a:r>
          </a:p>
          <a:p>
            <a:r>
              <a:rPr lang="en-US" sz="2000">
                <a:latin typeface="Lucida Bright"/>
                <a:cs typeface="Lucida Bright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3899" y="4741328"/>
            <a:ext cx="222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Key Challenges: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3734322" y="4206036"/>
            <a:ext cx="1287996" cy="8711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84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3165987" y="2182761"/>
            <a:ext cx="1504336" cy="1907864"/>
            <a:chOff x="3165987" y="2182761"/>
            <a:chExt cx="1504336" cy="190786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3618270" y="2182761"/>
              <a:ext cx="678426" cy="491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165987" y="3175820"/>
              <a:ext cx="186813" cy="6587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446206" y="3618271"/>
              <a:ext cx="722671" cy="4723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4572000" y="2340077"/>
              <a:ext cx="98323" cy="6194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342966" y="2340077"/>
              <a:ext cx="1106130" cy="165754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3618270" y="2959510"/>
              <a:ext cx="678426" cy="216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19" name="Rectangle 1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23471" y="5200954"/>
            <a:ext cx="6862624" cy="1015663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(1) Compute the </a:t>
            </a:r>
            <a:r>
              <a:rPr lang="en-US" sz="2000" b="1">
                <a:solidFill>
                  <a:srgbClr val="FF0000"/>
                </a:solidFill>
                <a:latin typeface="Lucida Bright"/>
                <a:cs typeface="Lucida Bright"/>
              </a:rPr>
              <a:t>relative vectors</a:t>
            </a:r>
            <a:r>
              <a:rPr lang="en-US" sz="2000">
                <a:latin typeface="Lucida Bright"/>
                <a:cs typeface="Lucida Bright"/>
              </a:rPr>
              <a:t> between GPS pairs</a:t>
            </a:r>
          </a:p>
          <a:p>
            <a:r>
              <a:rPr lang="en-US" sz="2000">
                <a:latin typeface="Lucida Bright"/>
                <a:cs typeface="Lucida Bright"/>
              </a:rPr>
              <a:t> (2) Translate to 3D orientation </a:t>
            </a:r>
          </a:p>
          <a:p>
            <a:r>
              <a:rPr lang="en-US" sz="2000">
                <a:latin typeface="Lucida Bright"/>
                <a:cs typeface="Lucida Bright"/>
              </a:rPr>
              <a:t> (3) Track orientation during (aggressive) flight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3899" y="4741328"/>
            <a:ext cx="222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Key Challenges: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3734322" y="4206036"/>
            <a:ext cx="1287996" cy="8711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84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r="11600" b="7001"/>
          <a:stretch/>
        </p:blipFill>
        <p:spPr>
          <a:xfrm>
            <a:off x="6078927" y="3411794"/>
            <a:ext cx="3065073" cy="3446206"/>
          </a:xfrm>
          <a:prstGeom prst="rect">
            <a:avLst/>
          </a:prstGeom>
        </p:spPr>
      </p:pic>
      <p:pic>
        <p:nvPicPr>
          <p:cNvPr id="2970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32" y="3411794"/>
            <a:ext cx="3038758" cy="344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64762"/>
            <a:ext cx="3024831" cy="3411794"/>
          </a:xfrm>
        </p:spPr>
      </p:pic>
      <p:pic>
        <p:nvPicPr>
          <p:cNvPr id="2969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31" y="0"/>
            <a:ext cx="3042262" cy="341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93" y="0"/>
            <a:ext cx="3076907" cy="34117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771" b="49090"/>
          <a:stretch/>
        </p:blipFill>
        <p:spPr>
          <a:xfrm>
            <a:off x="1015" y="-1"/>
            <a:ext cx="3037749" cy="34913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4954" y="2953049"/>
            <a:ext cx="5987142" cy="591791"/>
            <a:chOff x="3910719" y="9384"/>
            <a:chExt cx="3435048" cy="591791"/>
          </a:xfrm>
        </p:grpSpPr>
        <p:sp>
          <p:nvSpPr>
            <p:cNvPr id="42" name="Rectangle 41"/>
            <p:cNvSpPr/>
            <p:nvPr/>
          </p:nvSpPr>
          <p:spPr>
            <a:xfrm>
              <a:off x="3910719" y="9384"/>
              <a:ext cx="3435048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71193" y="62352"/>
              <a:ext cx="3362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Tremendous excitement with drones 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7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665"/>
            <a:ext cx="9144000" cy="69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12"/>
            <a:ext cx="9144000" cy="5138976"/>
          </a:xfrm>
          <a:prstGeom prst="rect">
            <a:avLst/>
          </a:prstGeom>
        </p:spPr>
      </p:pic>
      <p:grpSp>
        <p:nvGrpSpPr>
          <p:cNvPr id="2" name="Group 28"/>
          <p:cNvGrpSpPr/>
          <p:nvPr/>
        </p:nvGrpSpPr>
        <p:grpSpPr>
          <a:xfrm>
            <a:off x="3165987" y="2182761"/>
            <a:ext cx="1504336" cy="1907864"/>
            <a:chOff x="3165987" y="2182761"/>
            <a:chExt cx="1504336" cy="1907864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V="1">
              <a:off x="3618270" y="2182761"/>
              <a:ext cx="678426" cy="49161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3165987" y="3175820"/>
              <a:ext cx="186813" cy="65876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3446206" y="3618271"/>
              <a:ext cx="722671" cy="4723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4572000" y="2340077"/>
              <a:ext cx="98323" cy="61943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3342966" y="2340077"/>
              <a:ext cx="1106130" cy="165754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3618270" y="2959510"/>
              <a:ext cx="678426" cy="21631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6F4D7-A9E4-4A9F-A2AE-CF7924A482A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19" name="Rectangle 1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Basic Idea: Use multiple GPS to compute 3D orientation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23471" y="5200954"/>
            <a:ext cx="6862624" cy="1015663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(1) Compute the </a:t>
            </a:r>
            <a:r>
              <a:rPr lang="en-US" sz="2000" b="1">
                <a:solidFill>
                  <a:srgbClr val="FF0000"/>
                </a:solidFill>
                <a:latin typeface="Lucida Bright"/>
                <a:cs typeface="Lucida Bright"/>
              </a:rPr>
              <a:t>relative vectors</a:t>
            </a:r>
            <a:r>
              <a:rPr lang="en-US" sz="2000">
                <a:latin typeface="Lucida Bright"/>
                <a:cs typeface="Lucida Bright"/>
              </a:rPr>
              <a:t> between GPS pairs</a:t>
            </a:r>
          </a:p>
          <a:p>
            <a:r>
              <a:rPr lang="en-US" sz="2000">
                <a:latin typeface="Lucida Bright"/>
                <a:cs typeface="Lucida Bright"/>
              </a:rPr>
              <a:t> (2) Translate to 3D orientation </a:t>
            </a:r>
          </a:p>
          <a:p>
            <a:r>
              <a:rPr lang="en-US" sz="2000">
                <a:latin typeface="Lucida Bright"/>
                <a:cs typeface="Lucida Bright"/>
              </a:rPr>
              <a:t> (3) Track orientation during (aggressive) flight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3899" y="4741328"/>
            <a:ext cx="222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Key Challenges: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3734322" y="4206036"/>
            <a:ext cx="1287996" cy="8711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lg" len="lg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018463" y="4097623"/>
            <a:ext cx="4032374" cy="92333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/>
              <a:t>Note: We need not compute </a:t>
            </a:r>
            <a:r>
              <a:rPr lang="en-US" b="1"/>
              <a:t>absolute</a:t>
            </a:r>
          </a:p>
          <a:p>
            <a:r>
              <a:rPr lang="en-US"/>
              <a:t>location of each GPS receiver … </a:t>
            </a:r>
          </a:p>
          <a:p>
            <a:r>
              <a:rPr lang="en-US"/>
              <a:t>Rather we need precise </a:t>
            </a:r>
            <a:r>
              <a:rPr lang="en-US" b="1"/>
              <a:t>relative </a:t>
            </a:r>
            <a:r>
              <a:rPr lang="en-US"/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3874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476077" y="595114"/>
                <a:ext cx="8229600" cy="435937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Lucida Bright"/>
                    <a:ea typeface="+mj-ea"/>
                    <a:cs typeface="Lucida Bright"/>
                  </a:defRPr>
                </a:lvl1pPr>
              </a:lstStyle>
              <a:p>
                <a:endParaRPr lang="en-US" sz="3000" dirty="0" smtClean="0"/>
              </a:p>
              <a:p>
                <a:pPr algn="l">
                  <a:buFont typeface="Arial"/>
                  <a:buChar char="•"/>
                </a:pPr>
                <a:r>
                  <a:rPr lang="en-US" sz="3000" dirty="0" smtClean="0"/>
                  <a:t> Basic satellite trilateration: 	300km error</a:t>
                </a:r>
              </a:p>
              <a:p>
                <a:pPr algn="l">
                  <a:buFont typeface="Arial"/>
                  <a:buChar char="•"/>
                </a:pPr>
                <a:endParaRPr lang="en-US" sz="3000" dirty="0" smtClean="0"/>
              </a:p>
              <a:p>
                <a:pPr algn="l">
                  <a:buFont typeface="Arial"/>
                  <a:buChar char="•"/>
                </a:pPr>
                <a:r>
                  <a:rPr lang="en-US" sz="3000" dirty="0" smtClean="0"/>
                  <a:t> GPS Localization (phones):	1-3m error</a:t>
                </a:r>
              </a:p>
              <a:p>
                <a:pPr algn="l">
                  <a:buFont typeface="Arial"/>
                  <a:buChar char="•"/>
                </a:pPr>
                <a:endParaRPr lang="en-US" sz="3000" dirty="0" smtClean="0"/>
              </a:p>
              <a:p>
                <a:pPr algn="l">
                  <a:buFont typeface="Arial"/>
                  <a:buChar char="•"/>
                </a:pPr>
                <a:r>
                  <a:rPr lang="en-US" sz="3000" dirty="0" smtClean="0"/>
                  <a:t> Differential GPS (airplanes):	</a:t>
                </a:r>
                <a:r>
                  <a:rPr lang="en-US" sz="3000" dirty="0" smtClean="0">
                    <a:solidFill>
                      <a:srgbClr val="008000"/>
                    </a:solidFill>
                  </a:rPr>
                  <a:t>15cm error</a:t>
                </a:r>
              </a:p>
              <a:p>
                <a:pPr algn="l">
                  <a:buFont typeface="Arial"/>
                  <a:buChar char="•"/>
                </a:pPr>
                <a:endParaRPr lang="en-US" sz="3000" dirty="0" smtClean="0"/>
              </a:p>
              <a:p>
                <a:pPr algn="l">
                  <a:buFont typeface="Arial"/>
                  <a:buChar char="•"/>
                </a:pPr>
                <a:endParaRPr lang="en-US" sz="3000" dirty="0" smtClean="0"/>
              </a:p>
              <a:p>
                <a:pPr algn="l">
                  <a:buFont typeface="Arial"/>
                  <a:buChar char="•"/>
                </a:pPr>
                <a:r>
                  <a:rPr lang="en-US" sz="3000" dirty="0" smtClean="0"/>
                  <a:t> For drone orientation (&lt;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000" dirty="0" smtClean="0"/>
                  <a:t> ): </a:t>
                </a:r>
                <a:r>
                  <a:rPr lang="en-US" sz="3000" dirty="0" smtClean="0">
                    <a:solidFill>
                      <a:srgbClr val="FF0000"/>
                    </a:solidFill>
                  </a:rPr>
                  <a:t>~2cm error</a:t>
                </a:r>
                <a:endParaRPr lang="en-US" sz="3000" dirty="0">
                  <a:solidFill>
                    <a:srgbClr val="FF0000"/>
                  </a:solidFill>
                </a:endParaRPr>
              </a:p>
            </p:txBody>
          </p:sp>
        </mc:Choice>
        <mc:Fallback xmlns:mv="urn:schemas-microsoft-com:mac:vml" xmlns="">
          <p:sp>
            <p:nvSpPr>
              <p:cNvPr id="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77" y="595114"/>
                <a:ext cx="8229600" cy="4359374"/>
              </a:xfrm>
              <a:prstGeom prst="rect">
                <a:avLst/>
              </a:prstGeom>
              <a:blipFill rotWithShape="0">
                <a:blip r:embed="rId3"/>
                <a:stretch>
                  <a:fillRect l="-1481" b="-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4" name="Rectangle 3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  Some background on GPS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2573" y="3898202"/>
            <a:ext cx="9144000" cy="251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689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8650" y="2795714"/>
            <a:ext cx="8229600" cy="142943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dirty="0" smtClean="0"/>
              <a:t>A brief review of GPS literature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2"/>
                </a:solidFill>
              </a:rPr>
              <a:t>(300 km to 15 cm)</a:t>
            </a: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392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GPS Signal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4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5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51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GPS Signal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530880" y="4086225"/>
          <a:ext cx="41656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80" name="Equation" r:id="rId7" imgW="1422400" imgH="203200" progId="Equation.3">
                  <p:embed/>
                </p:oleObj>
              </mc:Choice>
              <mc:Fallback>
                <p:oleObj name="Equation" r:id="rId7" imgW="1422400" imgH="203200" progId="Equation.3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880" y="4086225"/>
                        <a:ext cx="41656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-161868" y="4802487"/>
            <a:ext cx="9475518" cy="400110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  However, 3D location needs 3 equations … hence, use 3 satellites</a:t>
            </a:r>
          </a:p>
        </p:txBody>
      </p: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GPS Signal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530880" y="4086225"/>
          <a:ext cx="41656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28" name="Equation" r:id="rId7" imgW="1422400" imgH="203200" progId="Equation.3">
                  <p:embed/>
                </p:oleObj>
              </mc:Choice>
              <mc:Fallback>
                <p:oleObj name="Equation" r:id="rId7" imgW="1422400" imgH="203200" progId="Equation.3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880" y="4086225"/>
                        <a:ext cx="41656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-161868" y="4802487"/>
            <a:ext cx="9475518" cy="400110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  However, 3D location needs 3 equations … hence, use 3 satellites</a:t>
            </a:r>
          </a:p>
        </p:txBody>
      </p:sp>
      <p:grpSp>
        <p:nvGrpSpPr>
          <p:cNvPr id="25" name="Group 103"/>
          <p:cNvGrpSpPr/>
          <p:nvPr/>
        </p:nvGrpSpPr>
        <p:grpSpPr>
          <a:xfrm rot="18901307">
            <a:off x="3413359" y="738159"/>
            <a:ext cx="807562" cy="664077"/>
            <a:chOff x="4717948" y="1233599"/>
            <a:chExt cx="1257812" cy="892405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104"/>
          <p:cNvGrpSpPr/>
          <p:nvPr/>
        </p:nvGrpSpPr>
        <p:grpSpPr>
          <a:xfrm rot="19077838">
            <a:off x="2690075" y="809704"/>
            <a:ext cx="807562" cy="664077"/>
            <a:chOff x="4717948" y="1233599"/>
            <a:chExt cx="1257812" cy="892405"/>
          </a:xfrm>
          <a:solidFill>
            <a:srgbClr val="FFC000"/>
          </a:solidFill>
        </p:grpSpPr>
        <p:sp>
          <p:nvSpPr>
            <p:cNvPr id="45" name="Rectangle 44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GPS Signal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2530880" y="4086225"/>
          <a:ext cx="41656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77" name="Equation" r:id="rId7" imgW="1422400" imgH="203200" progId="Equation.3">
                  <p:embed/>
                </p:oleObj>
              </mc:Choice>
              <mc:Fallback>
                <p:oleObj name="Equation" r:id="rId7" imgW="1422400" imgH="203200" progId="Equation.3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880" y="4086225"/>
                        <a:ext cx="41656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03"/>
          <p:cNvGrpSpPr/>
          <p:nvPr/>
        </p:nvGrpSpPr>
        <p:grpSpPr>
          <a:xfrm rot="18901307">
            <a:off x="3413359" y="738159"/>
            <a:ext cx="807562" cy="664077"/>
            <a:chOff x="4717948" y="1233599"/>
            <a:chExt cx="1257812" cy="892405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04"/>
          <p:cNvGrpSpPr/>
          <p:nvPr/>
        </p:nvGrpSpPr>
        <p:grpSpPr>
          <a:xfrm rot="19077838">
            <a:off x="2690075" y="809704"/>
            <a:ext cx="807562" cy="664077"/>
            <a:chOff x="4717948" y="1233599"/>
            <a:chExt cx="1257812" cy="892405"/>
          </a:xfrm>
          <a:solidFill>
            <a:srgbClr val="FFC000"/>
          </a:solidFill>
        </p:grpSpPr>
        <p:sp>
          <p:nvSpPr>
            <p:cNvPr id="45" name="Rectangle 44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54"/>
          <p:cNvGrpSpPr/>
          <p:nvPr/>
        </p:nvGrpSpPr>
        <p:grpSpPr>
          <a:xfrm>
            <a:off x="-3399203" y="3785444"/>
            <a:ext cx="8068489" cy="2664749"/>
            <a:chOff x="-747078" y="3847702"/>
            <a:chExt cx="6759921" cy="1971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3713111" y="5033465"/>
                  <a:ext cx="2299732" cy="7852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/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dirty="0" smtClean="0"/>
                    <a:t> =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3111" y="5033465"/>
                  <a:ext cx="2299732" cy="78528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/>
            <p:cNvSpPr txBox="1"/>
            <p:nvPr/>
          </p:nvSpPr>
          <p:spPr>
            <a:xfrm>
              <a:off x="-747078" y="3847702"/>
              <a:ext cx="242938" cy="273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1968764" y="5376874"/>
            <a:ext cx="1157960" cy="85780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Satellite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Geometry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Matrix</a:t>
            </a:r>
            <a:endParaRPr lang="en-US" sz="1700" dirty="0">
              <a:solidFill>
                <a:prstClr val="black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-161868" y="4802487"/>
            <a:ext cx="9475518" cy="400110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>
                <a:latin typeface="Lucida Bright"/>
                <a:cs typeface="Lucida Bright"/>
              </a:rPr>
              <a:t>   However, 3D location needs 3 equations … hence, use 3 satellites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747873" y="5479808"/>
            <a:ext cx="5129978" cy="1225654"/>
            <a:chOff x="3747873" y="5479808"/>
            <a:chExt cx="5129978" cy="1225654"/>
          </a:xfrm>
        </p:grpSpPr>
        <p:sp>
          <p:nvSpPr>
            <p:cNvPr id="60" name="TextBox 59"/>
            <p:cNvSpPr txBox="1"/>
            <p:nvPr/>
          </p:nvSpPr>
          <p:spPr>
            <a:xfrm>
              <a:off x="5329201" y="5479808"/>
              <a:ext cx="3548650" cy="646331"/>
            </a:xfrm>
            <a:prstGeom prst="rect">
              <a:avLst/>
            </a:prstGeom>
            <a:solidFill>
              <a:srgbClr val="FF1C2C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Lucida Bright"/>
                  <a:cs typeface="Lucida Bright"/>
                </a:rPr>
                <a:t>300 Km of error 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Lucida Bright"/>
                  <a:cs typeface="Lucida Bright"/>
                </a:rPr>
                <a:t>due to unsynchronized clocks</a:t>
              </a: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7873" y="5852492"/>
              <a:ext cx="1531522" cy="852970"/>
            </a:xfrm>
            <a:custGeom>
              <a:avLst/>
              <a:gdLst>
                <a:gd name="connsiteX0" fmla="*/ 0 w 1531522"/>
                <a:gd name="connsiteY0" fmla="*/ 684866 h 852970"/>
                <a:gd name="connsiteX1" fmla="*/ 1033466 w 1531522"/>
                <a:gd name="connsiteY1" fmla="*/ 759579 h 852970"/>
                <a:gd name="connsiteX2" fmla="*/ 1245140 w 1531522"/>
                <a:gd name="connsiteY2" fmla="*/ 124521 h 852970"/>
                <a:gd name="connsiteX3" fmla="*/ 1531522 w 1531522"/>
                <a:gd name="connsiteY3" fmla="*/ 12452 h 852970"/>
                <a:gd name="connsiteX0" fmla="*/ 0 w 1531522"/>
                <a:gd name="connsiteY0" fmla="*/ 684866 h 852970"/>
                <a:gd name="connsiteX1" fmla="*/ 1033466 w 1531522"/>
                <a:gd name="connsiteY1" fmla="*/ 759579 h 852970"/>
                <a:gd name="connsiteX2" fmla="*/ 1245140 w 1531522"/>
                <a:gd name="connsiteY2" fmla="*/ 124521 h 852970"/>
                <a:gd name="connsiteX3" fmla="*/ 1531522 w 1531522"/>
                <a:gd name="connsiteY3" fmla="*/ 12452 h 85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1522" h="852970">
                  <a:moveTo>
                    <a:pt x="0" y="684866"/>
                  </a:moveTo>
                  <a:cubicBezTo>
                    <a:pt x="412971" y="768918"/>
                    <a:pt x="825943" y="852970"/>
                    <a:pt x="1033466" y="759579"/>
                  </a:cubicBezTo>
                  <a:cubicBezTo>
                    <a:pt x="1240989" y="666188"/>
                    <a:pt x="1162131" y="249042"/>
                    <a:pt x="1245140" y="124521"/>
                  </a:cubicBezTo>
                  <a:cubicBezTo>
                    <a:pt x="1328149" y="0"/>
                    <a:pt x="1531522" y="12452"/>
                    <a:pt x="1531522" y="12452"/>
                  </a:cubicBezTo>
                </a:path>
              </a:pathLst>
            </a:custGeom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213251" y="4482757"/>
            <a:ext cx="1270042" cy="597702"/>
          </a:xfrm>
          <a:prstGeom prst="rect">
            <a:avLst/>
          </a:prstGeom>
          <a:solidFill>
            <a:srgbClr val="CDFF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830618" y="3708820"/>
            <a:ext cx="789651" cy="54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/>
          <p:nvPr/>
        </p:nvGrpSpPr>
        <p:grpSpPr>
          <a:xfrm rot="19254166">
            <a:off x="1457804" y="1120509"/>
            <a:ext cx="1121676" cy="713834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2395216" y="1948335"/>
            <a:ext cx="4399936" cy="1615043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85384" y="1557766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5152" y="1557765"/>
            <a:ext cx="19665" cy="248329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208773">
            <a:off x="3983707" y="23210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GPS Signal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-1229090" y="1774523"/>
            <a:ext cx="3672546" cy="1515077"/>
            <a:chOff x="447524" y="1563588"/>
            <a:chExt cx="3672546" cy="1515077"/>
          </a:xfrm>
        </p:grpSpPr>
        <p:sp>
          <p:nvSpPr>
            <p:cNvPr id="10" name="TextBox 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689037" y="1563588"/>
              <a:ext cx="1431033" cy="369332"/>
            </a:xfrm>
            <a:prstGeom prst="rect">
              <a:avLst/>
            </a:prstGeom>
            <a:blipFill rotWithShape="0">
              <a:blip r:embed="rId5"/>
              <a:stretch>
                <a:fillRect b="-13115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524" y="2709333"/>
              <a:ext cx="242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.</a:t>
              </a:r>
            </a:p>
          </p:txBody>
        </p:sp>
      </p:grp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71307" y="3435018"/>
            <a:ext cx="1442510" cy="369332"/>
          </a:xfrm>
          <a:prstGeom prst="rect">
            <a:avLst/>
          </a:prstGeom>
          <a:blipFill rotWithShape="0">
            <a:blip r:embed="rId6"/>
            <a:stretch>
              <a:fillRect b="-1311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0" y="-49160"/>
            <a:ext cx="9144000" cy="591791"/>
            <a:chOff x="1" y="6266209"/>
            <a:chExt cx="9144000" cy="591791"/>
          </a:xfrm>
        </p:grpSpPr>
        <p:sp>
          <p:nvSpPr>
            <p:cNvPr id="52" name="Rectangle 51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" y="6324621"/>
              <a:ext cx="8533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  Basic GPS Localization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1751013" y="4422429"/>
          <a:ext cx="57277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86" name="Equation" r:id="rId7" imgW="1955800" imgH="203200" progId="Equation.3">
                  <p:embed/>
                </p:oleObj>
              </mc:Choice>
              <mc:Fallback>
                <p:oleObj name="Equation" r:id="rId7" imgW="1955800" imgH="203200" progId="Equation.3">
                  <p:embed/>
                  <p:pic>
                    <p:nvPicPr>
                      <p:cNvPr id="0" name="Picture 5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4422429"/>
                        <a:ext cx="5727700" cy="595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03"/>
          <p:cNvGrpSpPr/>
          <p:nvPr/>
        </p:nvGrpSpPr>
        <p:grpSpPr>
          <a:xfrm rot="18901307">
            <a:off x="3413359" y="738159"/>
            <a:ext cx="807562" cy="664077"/>
            <a:chOff x="4717948" y="1233599"/>
            <a:chExt cx="1257812" cy="892405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04"/>
          <p:cNvGrpSpPr/>
          <p:nvPr/>
        </p:nvGrpSpPr>
        <p:grpSpPr>
          <a:xfrm rot="19077838">
            <a:off x="2690075" y="809704"/>
            <a:ext cx="807562" cy="664077"/>
            <a:chOff x="4717948" y="1233599"/>
            <a:chExt cx="1257812" cy="892405"/>
          </a:xfrm>
          <a:solidFill>
            <a:srgbClr val="FFC000"/>
          </a:solidFill>
        </p:grpSpPr>
        <p:sp>
          <p:nvSpPr>
            <p:cNvPr id="8" name="Rectangle 44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45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01064" y="5673637"/>
            <a:ext cx="3081613" cy="1059842"/>
            <a:chOff x="3117807" y="4771763"/>
            <a:chExt cx="3081613" cy="10598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117807" y="4771763"/>
                  <a:ext cx="3081613" cy="10598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/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eqArrPr>
                                  <m:e/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/>
                                </m:eqArr>
                              </m:e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eqArrPr>
                                  <m:e/>
                                  <m:e/>
                                </m:eqArr>
                              </m:e>
                            </m:mr>
                          </m: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𝑐𝑙𝑘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a14:m>
                  <a:r>
                    <a:rPr lang="en-US" dirty="0" smtClean="0"/>
                    <a:t> =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7807" y="4771763"/>
                  <a:ext cx="3081613" cy="105984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4434014" y="4789337"/>
                  <a:ext cx="350672" cy="9639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i="1" smtClean="0">
                                      <a:latin typeface="Cambria Math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eqArr>
                            </m:e>
                          </m:mr>
                        </m:m>
                      </m:oMath>
                    </m:oMathPara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4014" y="4789337"/>
                  <a:ext cx="350672" cy="96391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Rounded Rectangle 65"/>
            <p:cNvSpPr/>
            <p:nvPr/>
          </p:nvSpPr>
          <p:spPr>
            <a:xfrm>
              <a:off x="3244190" y="4853514"/>
              <a:ext cx="1225864" cy="87847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722" dirty="0" smtClean="0">
                  <a:solidFill>
                    <a:prstClr val="black"/>
                  </a:solidFill>
                </a:rPr>
                <a:t>Satellite Geometry Matrix</a:t>
              </a:r>
              <a:endParaRPr lang="en-US" sz="1722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644374" y="5915633"/>
            <a:ext cx="2975885" cy="461665"/>
            <a:chOff x="4644374" y="5915633"/>
            <a:chExt cx="2975885" cy="461665"/>
          </a:xfrm>
        </p:grpSpPr>
        <p:sp>
          <p:nvSpPr>
            <p:cNvPr id="73" name="Right Arrow 72"/>
            <p:cNvSpPr/>
            <p:nvPr/>
          </p:nvSpPr>
          <p:spPr>
            <a:xfrm>
              <a:off x="4644374" y="5964561"/>
              <a:ext cx="572765" cy="29885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40875" y="5915633"/>
              <a:ext cx="2079384" cy="461665"/>
            </a:xfrm>
            <a:prstGeom prst="rect">
              <a:avLst/>
            </a:prstGeom>
            <a:solidFill>
              <a:srgbClr val="CDFF91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Lucida Bright"/>
                  <a:cs typeface="Lucida Bright"/>
                </a:rPr>
                <a:t>1-3m error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 rot="18777012">
            <a:off x="4096234" y="746200"/>
            <a:ext cx="801332" cy="554836"/>
            <a:chOff x="4717948" y="1233599"/>
            <a:chExt cx="1257812" cy="892405"/>
          </a:xfrm>
          <a:solidFill>
            <a:schemeClr val="tx1"/>
          </a:solidFill>
        </p:grpSpPr>
        <p:sp>
          <p:nvSpPr>
            <p:cNvPr id="76" name="Rectangle 75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-161868" y="5176050"/>
            <a:ext cx="9475518" cy="400110"/>
            <a:chOff x="-161868" y="5176050"/>
            <a:chExt cx="9475518" cy="400110"/>
          </a:xfrm>
        </p:grpSpPr>
        <p:grpSp>
          <p:nvGrpSpPr>
            <p:cNvPr id="85" name="Group 84"/>
            <p:cNvGrpSpPr/>
            <p:nvPr/>
          </p:nvGrpSpPr>
          <p:grpSpPr>
            <a:xfrm>
              <a:off x="-161868" y="5176050"/>
              <a:ext cx="9475518" cy="400110"/>
              <a:chOff x="-161868" y="5176050"/>
              <a:chExt cx="9475518" cy="400110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-161868" y="5176050"/>
                <a:ext cx="9475518" cy="400110"/>
              </a:xfrm>
              <a:prstGeom prst="rect">
                <a:avLst/>
              </a:prstGeom>
              <a:solidFill>
                <a:srgbClr val="FFB80D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   New unknown     … use 4th satellite and estimate both location and</a:t>
                </a:r>
              </a:p>
            </p:txBody>
          </p:sp>
          <p:graphicFrame>
            <p:nvGraphicFramePr>
              <p:cNvPr id="64" name="Object 63"/>
              <p:cNvGraphicFramePr>
                <a:graphicFrameLocks noChangeAspect="1"/>
              </p:cNvGraphicFramePr>
              <p:nvPr/>
            </p:nvGraphicFramePr>
            <p:xfrm>
              <a:off x="1962312" y="5264323"/>
              <a:ext cx="221280" cy="2395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087" name="Equation" r:id="rId11" imgW="114300" imgH="139700" progId="Equation.3">
                      <p:embed/>
                    </p:oleObj>
                  </mc:Choice>
                  <mc:Fallback>
                    <p:oleObj name="Equation" r:id="rId11" imgW="114300" imgH="139700" progId="Equation.3">
                      <p:embed/>
                      <p:pic>
                        <p:nvPicPr>
                          <p:cNvPr id="0" name="Picture 5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2312" y="5264323"/>
                            <a:ext cx="221280" cy="23951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6" name="Object 85"/>
            <p:cNvGraphicFramePr>
              <a:graphicFrameLocks noChangeAspect="1"/>
            </p:cNvGraphicFramePr>
            <p:nvPr/>
          </p:nvGraphicFramePr>
          <p:xfrm>
            <a:off x="8601895" y="5254846"/>
            <a:ext cx="221280" cy="2395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088" name="Equation" r:id="rId13" imgW="114300" imgH="139700" progId="Equation.3">
                    <p:embed/>
                  </p:oleObj>
                </mc:Choice>
                <mc:Fallback>
                  <p:oleObj name="Equation" r:id="rId13" imgW="114300" imgH="139700" progId="Equation.3">
                    <p:embed/>
                    <p:pic>
                      <p:nvPicPr>
                        <p:cNvPr id="0" name="Picture 5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1895" y="5254846"/>
                          <a:ext cx="221280" cy="23951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63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00"/>
            <a:ext cx="9144000" cy="5283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58526"/>
          </a:xfrm>
          <a:prstGeom prst="rect">
            <a:avLst/>
          </a:prstGeom>
          <a:solidFill>
            <a:srgbClr val="000000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1-3m error acceptable to smartphones, car GPS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81429" y="4305910"/>
            <a:ext cx="9615715" cy="132019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735922" y="4342190"/>
            <a:ext cx="4215216" cy="1660735"/>
            <a:chOff x="4735922" y="4342190"/>
            <a:chExt cx="4215216" cy="1660735"/>
          </a:xfrm>
        </p:grpSpPr>
        <p:sp>
          <p:nvSpPr>
            <p:cNvPr id="13" name="TextBox 12"/>
            <p:cNvSpPr txBox="1"/>
            <p:nvPr/>
          </p:nvSpPr>
          <p:spPr>
            <a:xfrm>
              <a:off x="4735922" y="5171928"/>
              <a:ext cx="42152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3366FF"/>
                  </a:solidFill>
                  <a:latin typeface="Lucida Bright"/>
                  <a:cs typeface="Lucida Bright"/>
                </a:rPr>
                <a:t>Differential GPS </a:t>
              </a:r>
            </a:p>
            <a:p>
              <a:pPr algn="ctr"/>
              <a:r>
                <a:rPr lang="en-US" sz="2400" b="1">
                  <a:latin typeface="Lucida Bright"/>
                  <a:cs typeface="Lucida Bright"/>
                </a:rPr>
                <a:t>using phase of the signals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495146" y="4342190"/>
              <a:ext cx="374953" cy="701524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3822100"/>
            <a:ext cx="9144000" cy="3035899"/>
            <a:chOff x="0" y="3822100"/>
            <a:chExt cx="9144000" cy="30358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305904"/>
              <a:ext cx="4538756" cy="255209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3822100"/>
              <a:ext cx="9144000" cy="5232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Lucida Bright"/>
                  <a:cs typeface="Lucida Bright"/>
                </a:rPr>
                <a:t>Drone orientation warrants cm level accuracy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8650" y="2292713"/>
            <a:ext cx="8229600" cy="20010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>
                <a:solidFill>
                  <a:srgbClr val="3366FF"/>
                </a:solidFill>
              </a:rPr>
              <a:t>Differential GPS </a:t>
            </a:r>
            <a:r>
              <a:rPr lang="en-US" sz="3000" dirty="0" smtClean="0">
                <a:solidFill>
                  <a:schemeClr val="bg1">
                    <a:lumMod val="65000"/>
                  </a:schemeClr>
                </a:solidFill>
              </a:rPr>
              <a:t>(using carrier phase)</a:t>
            </a:r>
          </a:p>
          <a:p>
            <a:endParaRPr lang="en-US" sz="3000" dirty="0">
              <a:solidFill>
                <a:srgbClr val="33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239" y="2975429"/>
            <a:ext cx="6458856" cy="2818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771" b="49090"/>
          <a:stretch/>
        </p:blipFill>
        <p:spPr>
          <a:xfrm>
            <a:off x="1015" y="-1"/>
            <a:ext cx="3037749" cy="34913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9" name="Rectangle 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				Despite </a:t>
              </a:r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the excitement 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t="42648" r="20258" b="4268"/>
          <a:stretch/>
        </p:blipFill>
        <p:spPr>
          <a:xfrm rot="256849">
            <a:off x="2004792" y="1643539"/>
            <a:ext cx="4573948" cy="333658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GPS Carrier Phase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6561903" y="4189974"/>
            <a:ext cx="956988" cy="66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 rot="18464949">
            <a:off x="1105697" y="1575048"/>
            <a:ext cx="1257812" cy="892405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32" name="Rectangle 31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ucida Bright"/>
                <a:cs typeface="Lucida Brigh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rot="1387945">
            <a:off x="2744530" y="3407444"/>
            <a:ext cx="212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ucida Bright"/>
                <a:cs typeface="Lucida Bright"/>
              </a:rPr>
              <a:t>GPS Carrier Wave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421896" y="2580913"/>
            <a:ext cx="968090" cy="21286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321382" y="2635338"/>
            <a:ext cx="937200" cy="588979"/>
            <a:chOff x="6321382" y="2635338"/>
            <a:chExt cx="937200" cy="58897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6321382" y="2885336"/>
              <a:ext cx="813240" cy="33898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 rot="1359425">
              <a:off x="6402045" y="2635338"/>
              <a:ext cx="856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ucida Bright"/>
                  <a:cs typeface="Lucida Bright"/>
                </a:rPr>
                <a:t>Phase</a:t>
              </a: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H="1">
            <a:off x="1992106" y="824097"/>
            <a:ext cx="816071" cy="1827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2594244" y="1218780"/>
            <a:ext cx="3802127" cy="2541095"/>
            <a:chOff x="2594244" y="1218780"/>
            <a:chExt cx="3802127" cy="2541095"/>
          </a:xfrm>
        </p:grpSpPr>
        <p:cxnSp>
          <p:nvCxnSpPr>
            <p:cNvPr id="13" name="Straight Connector 12"/>
            <p:cNvCxnSpPr/>
            <p:nvPr/>
          </p:nvCxnSpPr>
          <p:spPr>
            <a:xfrm rot="5400000">
              <a:off x="2850651" y="1843023"/>
              <a:ext cx="1027517" cy="4672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3832304" y="2265262"/>
              <a:ext cx="956447" cy="423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4750115" y="2628444"/>
              <a:ext cx="995706" cy="4623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5676108" y="3039612"/>
              <a:ext cx="991370" cy="4491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406662" y="2477566"/>
              <a:ext cx="911711" cy="40545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452224" y="2084027"/>
              <a:ext cx="954438" cy="39353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3529314" y="1716911"/>
              <a:ext cx="923451" cy="3642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594244" y="1326516"/>
              <a:ext cx="903041" cy="35727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5744296" y="2320622"/>
              <a:ext cx="361766" cy="369332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  <p:sp>
          <p:nvSpPr>
            <p:cNvPr id="65" name="TextBox 6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4798032" y="1948375"/>
              <a:ext cx="361766" cy="369332"/>
            </a:xfrm>
            <a:prstGeom prst="rect">
              <a:avLst/>
            </a:prstGeom>
            <a:blipFill rotWithShape="0">
              <a:blip r:embed="rId7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  <p:sp>
          <p:nvSpPr>
            <p:cNvPr id="66" name="TextBox 6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3892518" y="1595962"/>
              <a:ext cx="361766" cy="369332"/>
            </a:xfrm>
            <a:prstGeom prst="rect">
              <a:avLst/>
            </a:prstGeom>
            <a:blipFill rotWithShape="0">
              <a:blip r:embed="rId8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  <p:sp>
          <p:nvSpPr>
            <p:cNvPr id="67" name="TextBox 6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 rot="1359425">
              <a:off x="2905504" y="1218780"/>
              <a:ext cx="361766" cy="369332"/>
            </a:xfrm>
            <a:prstGeom prst="rect">
              <a:avLst/>
            </a:prstGeom>
            <a:blipFill rotWithShape="0">
              <a:blip r:embed="rId9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  <a:latin typeface="Lucida Bright"/>
                  <a:cs typeface="Lucida Bright"/>
                </a:rPr>
                <a:t> </a:t>
              </a:r>
            </a:p>
          </p:txBody>
        </p:sp>
      </p:grpSp>
      <p:cxnSp>
        <p:nvCxnSpPr>
          <p:cNvPr id="69" name="Straight Arrow Connector 68"/>
          <p:cNvCxnSpPr/>
          <p:nvPr/>
        </p:nvCxnSpPr>
        <p:spPr>
          <a:xfrm>
            <a:off x="2728426" y="955687"/>
            <a:ext cx="4589289" cy="186107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 rot="1302473">
            <a:off x="4394090" y="1473367"/>
            <a:ext cx="152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ucida Bright"/>
                <a:cs typeface="Lucida Bright"/>
              </a:rPr>
              <a:t>True Range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1282700" y="4435475"/>
          <a:ext cx="45339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1587240" imgH="203040" progId="Equation.3">
                  <p:embed/>
                </p:oleObj>
              </mc:Choice>
              <mc:Fallback>
                <p:oleObj name="Equation" r:id="rId10" imgW="1587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700" y="4435475"/>
                        <a:ext cx="4533900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5" name="Object 3"/>
          <p:cNvGraphicFramePr>
            <a:graphicFrameLocks noChangeAspect="1"/>
          </p:cNvGraphicFramePr>
          <p:nvPr>
            <p:extLst/>
          </p:nvPr>
        </p:nvGraphicFramePr>
        <p:xfrm>
          <a:off x="1017588" y="5040313"/>
          <a:ext cx="50419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1765080" imgH="203040" progId="Equation.3">
                  <p:embed/>
                </p:oleObj>
              </mc:Choice>
              <mc:Fallback>
                <p:oleObj name="Equation" r:id="rId12" imgW="1765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88" y="5040313"/>
                        <a:ext cx="5041900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147455" y="5319155"/>
            <a:ext cx="4505372" cy="1207184"/>
            <a:chOff x="147455" y="5319155"/>
            <a:chExt cx="4505372" cy="1207184"/>
          </a:xfrm>
        </p:grpSpPr>
        <p:sp>
          <p:nvSpPr>
            <p:cNvPr id="45" name="Rounded Rectangle 44"/>
            <p:cNvSpPr/>
            <p:nvPr/>
          </p:nvSpPr>
          <p:spPr>
            <a:xfrm>
              <a:off x="147455" y="5777432"/>
              <a:ext cx="4505372" cy="74890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Possible to measure precisely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(2-5 mm error)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54982" y="5319155"/>
              <a:ext cx="704110" cy="452694"/>
            </a:xfrm>
            <a:custGeom>
              <a:avLst/>
              <a:gdLst>
                <a:gd name="connsiteX0" fmla="*/ 0 w 704110"/>
                <a:gd name="connsiteY0" fmla="*/ 855088 h 855088"/>
                <a:gd name="connsiteX1" fmla="*/ 125734 w 704110"/>
                <a:gd name="connsiteY1" fmla="*/ 213772 h 855088"/>
                <a:gd name="connsiteX2" fmla="*/ 704110 w 704110"/>
                <a:gd name="connsiteY2" fmla="*/ 0 h 85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110" h="855088">
                  <a:moveTo>
                    <a:pt x="0" y="855088"/>
                  </a:moveTo>
                  <a:cubicBezTo>
                    <a:pt x="4191" y="605687"/>
                    <a:pt x="8382" y="356287"/>
                    <a:pt x="125734" y="213772"/>
                  </a:cubicBezTo>
                  <a:cubicBezTo>
                    <a:pt x="243086" y="71257"/>
                    <a:pt x="704110" y="0"/>
                    <a:pt x="704110" y="0"/>
                  </a:cubicBezTo>
                </a:path>
              </a:pathLst>
            </a:custGeom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392076" y="5320657"/>
            <a:ext cx="3019521" cy="1167954"/>
            <a:chOff x="5392076" y="5320657"/>
            <a:chExt cx="3019521" cy="1167954"/>
          </a:xfrm>
        </p:grpSpPr>
        <p:sp>
          <p:nvSpPr>
            <p:cNvPr id="43" name="Rounded Rectangle 42"/>
            <p:cNvSpPr/>
            <p:nvPr/>
          </p:nvSpPr>
          <p:spPr>
            <a:xfrm>
              <a:off x="5392076" y="5778936"/>
              <a:ext cx="3019521" cy="709675"/>
            </a:xfrm>
            <a:prstGeom prst="roundRect">
              <a:avLst/>
            </a:prstGeom>
            <a:solidFill>
              <a:srgbClr val="FFB80D"/>
            </a:solidFill>
            <a:ln>
              <a:solidFill>
                <a:srgbClr val="FFB8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However, difficult to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latin typeface="Lucida Bright"/>
                  <a:cs typeface="Lucida Bright"/>
                </a:rPr>
                <a:t>estimate N</a:t>
              </a:r>
            </a:p>
          </p:txBody>
        </p:sp>
        <p:sp>
          <p:nvSpPr>
            <p:cNvPr id="47" name="Freeform 46"/>
            <p:cNvSpPr/>
            <p:nvPr/>
          </p:nvSpPr>
          <p:spPr>
            <a:xfrm flipH="1">
              <a:off x="5908702" y="5320657"/>
              <a:ext cx="704110" cy="452694"/>
            </a:xfrm>
            <a:custGeom>
              <a:avLst/>
              <a:gdLst>
                <a:gd name="connsiteX0" fmla="*/ 0 w 704110"/>
                <a:gd name="connsiteY0" fmla="*/ 855088 h 855088"/>
                <a:gd name="connsiteX1" fmla="*/ 125734 w 704110"/>
                <a:gd name="connsiteY1" fmla="*/ 213772 h 855088"/>
                <a:gd name="connsiteX2" fmla="*/ 704110 w 704110"/>
                <a:gd name="connsiteY2" fmla="*/ 0 h 85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110" h="855088">
                  <a:moveTo>
                    <a:pt x="0" y="855088"/>
                  </a:moveTo>
                  <a:cubicBezTo>
                    <a:pt x="4191" y="605687"/>
                    <a:pt x="8382" y="356287"/>
                    <a:pt x="125734" y="213772"/>
                  </a:cubicBezTo>
                  <a:cubicBezTo>
                    <a:pt x="243086" y="71257"/>
                    <a:pt x="704110" y="0"/>
                    <a:pt x="704110" y="0"/>
                  </a:cubicBezTo>
                </a:path>
              </a:pathLst>
            </a:custGeom>
            <a:ln w="28575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Arrow Connector 70"/>
          <p:cNvCxnSpPr/>
          <p:nvPr/>
        </p:nvCxnSpPr>
        <p:spPr>
          <a:xfrm>
            <a:off x="2225384" y="2112941"/>
            <a:ext cx="4476234" cy="194873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560251" y="4337194"/>
            <a:ext cx="140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Receiver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60095" y="834662"/>
            <a:ext cx="13605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Satellite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498436" y="4329636"/>
                <a:ext cx="57496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436" y="4329636"/>
                <a:ext cx="574965" cy="707886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/>
              <p:cNvSpPr txBox="1"/>
              <p:nvPr/>
            </p:nvSpPr>
            <p:spPr>
              <a:xfrm>
                <a:off x="2144770" y="4979575"/>
                <a:ext cx="57496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770" y="4979575"/>
                <a:ext cx="574965" cy="70788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4959682" y="4916823"/>
                <a:ext cx="8570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-</m:t>
                      </m:r>
                      <m:r>
                        <a:rPr lang="en-US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4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682" y="4916823"/>
                <a:ext cx="857093" cy="707886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0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8" grpId="0"/>
      <p:bldP spid="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163513" y="3759873"/>
            <a:ext cx="8814232" cy="691616"/>
          </a:xfrm>
          <a:prstGeom prst="roundRect">
            <a:avLst/>
          </a:prstGeom>
          <a:solidFill>
            <a:srgbClr val="D0CEC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GPS Carrier Phase</a:t>
            </a:r>
          </a:p>
        </p:txBody>
      </p:sp>
      <p:graphicFrame>
        <p:nvGraphicFramePr>
          <p:cNvPr id="325635" name="Object 3"/>
          <p:cNvGraphicFramePr>
            <a:graphicFrameLocks noChangeAspect="1"/>
          </p:cNvGraphicFramePr>
          <p:nvPr>
            <p:extLst/>
          </p:nvPr>
        </p:nvGraphicFramePr>
        <p:xfrm>
          <a:off x="163513" y="3829050"/>
          <a:ext cx="8885237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3" name="Equation" r:id="rId4" imgW="3352680" imgH="241200" progId="Equation.3">
                  <p:embed/>
                </p:oleObj>
              </mc:Choice>
              <mc:Fallback>
                <p:oleObj name="Equation" r:id="rId4" imgW="3352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3829050"/>
                        <a:ext cx="8885237" cy="601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2193686" y="804789"/>
            <a:ext cx="4910282" cy="2905279"/>
            <a:chOff x="1288400" y="824097"/>
            <a:chExt cx="6262561" cy="41560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2" t="42648" r="20258" b="4268"/>
            <a:stretch/>
          </p:blipFill>
          <p:spPr>
            <a:xfrm rot="256849">
              <a:off x="2004792" y="1643539"/>
              <a:ext cx="4573948" cy="3336588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6593973" y="4028076"/>
              <a:ext cx="956988" cy="66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26"/>
            <p:cNvGrpSpPr/>
            <p:nvPr/>
          </p:nvGrpSpPr>
          <p:grpSpPr>
            <a:xfrm rot="18464949">
              <a:off x="1105697" y="1575048"/>
              <a:ext cx="1257812" cy="892405"/>
              <a:chOff x="4717948" y="1233599"/>
              <a:chExt cx="1257812" cy="892405"/>
            </a:xfrm>
            <a:solidFill>
              <a:srgbClr val="FF0000"/>
            </a:solidFill>
          </p:grpSpPr>
          <p:sp>
            <p:nvSpPr>
              <p:cNvPr id="32" name="Rectangle 31"/>
              <p:cNvSpPr/>
              <p:nvPr/>
            </p:nvSpPr>
            <p:spPr>
              <a:xfrm>
                <a:off x="5205726" y="1233599"/>
                <a:ext cx="282256" cy="412978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085856" y="1641050"/>
                <a:ext cx="521997" cy="226235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717948" y="1361503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564280" y="1357265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999382" y="1432944"/>
                <a:ext cx="694944" cy="76253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>
                <a:off x="5348050" y="1744622"/>
                <a:ext cx="1405" cy="311315"/>
              </a:xfrm>
              <a:prstGeom prst="line">
                <a:avLst/>
              </a:prstGeom>
              <a:grp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292459" y="2022446"/>
                <a:ext cx="103172" cy="103558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Lucida Bright"/>
                  <a:cs typeface="Lucida Bright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1387945">
              <a:off x="2744530" y="3393985"/>
              <a:ext cx="2122058" cy="39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Lucida Bright"/>
                  <a:cs typeface="Lucida Bright"/>
                </a:rPr>
                <a:t>GPS Carrier Wave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6421896" y="2580913"/>
              <a:ext cx="968090" cy="21286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69"/>
            <p:cNvGrpSpPr/>
            <p:nvPr/>
          </p:nvGrpSpPr>
          <p:grpSpPr>
            <a:xfrm>
              <a:off x="6321382" y="2621879"/>
              <a:ext cx="937200" cy="602438"/>
              <a:chOff x="6321382" y="2621879"/>
              <a:chExt cx="937200" cy="602438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6321382" y="2885336"/>
                <a:ext cx="813240" cy="3389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 rot="1359425">
                <a:off x="6402044" y="2621879"/>
                <a:ext cx="856538" cy="396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Lucida Bright"/>
                    <a:cs typeface="Lucida Bright"/>
                  </a:rPr>
                  <a:t>Phase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 flipH="1">
              <a:off x="1992106" y="824097"/>
              <a:ext cx="816071" cy="18278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61"/>
            <p:cNvGrpSpPr/>
            <p:nvPr/>
          </p:nvGrpSpPr>
          <p:grpSpPr>
            <a:xfrm>
              <a:off x="2594244" y="1218780"/>
              <a:ext cx="3802127" cy="2541095"/>
              <a:chOff x="2594244" y="1218780"/>
              <a:chExt cx="3802127" cy="2541095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rot="5400000">
                <a:off x="2850651" y="1843023"/>
                <a:ext cx="1027517" cy="4672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832304" y="2265262"/>
                <a:ext cx="956447" cy="4232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4750115" y="2628444"/>
                <a:ext cx="995706" cy="4623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5676108" y="3039612"/>
                <a:ext cx="991370" cy="4491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5406662" y="2477566"/>
                <a:ext cx="911711" cy="40545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4452224" y="2084027"/>
                <a:ext cx="954438" cy="393539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3529314" y="1716911"/>
                <a:ext cx="923451" cy="364269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2594244" y="1326516"/>
                <a:ext cx="903041" cy="35727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5744296" y="2320622"/>
                <a:ext cx="36176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4798032" y="1948375"/>
                <a:ext cx="361766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3892518" y="1595962"/>
                <a:ext cx="361766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59425">
                <a:off x="2905504" y="1218780"/>
                <a:ext cx="361766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  <a:latin typeface="Lucida Bright"/>
                    <a:cs typeface="Lucida Bright"/>
                  </a:rPr>
                  <a:t> </a:t>
                </a: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2728426" y="955687"/>
              <a:ext cx="4589289" cy="18610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 rot="1302473">
              <a:off x="4394090" y="1459907"/>
              <a:ext cx="1522097" cy="39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Lucida Bright"/>
                  <a:cs typeface="Lucida Bright"/>
                </a:rPr>
                <a:t>True Range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2225384" y="2112941"/>
              <a:ext cx="4476234" cy="19487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326913" y="3370053"/>
            <a:ext cx="332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Real systems more difficult: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201174" y="4691912"/>
            <a:ext cx="9505485" cy="1323439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/>
                <a:cs typeface="Lucida Bright"/>
              </a:rPr>
              <a:t>However, since we only care about relative distances …</a:t>
            </a:r>
          </a:p>
          <a:p>
            <a:pPr algn="ctr"/>
            <a:endParaRPr lang="en-US" sz="2000" dirty="0">
              <a:latin typeface="Lucida Bright"/>
              <a:cs typeface="Lucida Bright"/>
            </a:endParaRPr>
          </a:p>
          <a:p>
            <a:pPr algn="ctr"/>
            <a:r>
              <a:rPr lang="en-US" sz="2000" dirty="0">
                <a:latin typeface="Lucida Bright"/>
                <a:cs typeface="Lucida Bright"/>
              </a:rPr>
              <a:t>Possible to eliminate some errors by subtracting phase equations </a:t>
            </a:r>
          </a:p>
          <a:p>
            <a:pPr algn="ctr"/>
            <a:r>
              <a:rPr lang="en-US" sz="2000" dirty="0">
                <a:latin typeface="Lucida Bright"/>
                <a:cs typeface="Lucida Bright"/>
              </a:rPr>
              <a:t>across receivers, satellites, time, etc.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40481" y="6161664"/>
            <a:ext cx="192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ucida Bright"/>
                <a:cs typeface="Lucida Bright"/>
              </a:rPr>
              <a:t>For example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12673" y="3075276"/>
            <a:ext cx="140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Receiver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673538" y="691643"/>
            <a:ext cx="13605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GPS Satellite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3794270" y="3845544"/>
                <a:ext cx="804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270" y="3845544"/>
                <a:ext cx="804771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>
              <a:defRPr/>
            </a:pPr>
            <a:r>
              <a:rPr lang="en-US" sz="3200" dirty="0" smtClean="0"/>
              <a:t>(I) Single Differential Across </a:t>
            </a:r>
            <a:r>
              <a:rPr lang="en-US" sz="3200" dirty="0"/>
              <a:t>Receivers </a:t>
            </a:r>
            <a:r>
              <a:rPr lang="en-US" sz="3200" dirty="0" smtClean="0"/>
              <a:t>– Cancelling Satellite Errors</a:t>
            </a:r>
            <a:endParaRPr lang="en-US" sz="3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68" y="4741697"/>
            <a:ext cx="1166670" cy="808330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82192" y="5048614"/>
            <a:ext cx="1227667" cy="85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420451" y="1665905"/>
            <a:ext cx="1257812" cy="892405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41" name="Rectangle 40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Connector 47"/>
          <p:cNvCxnSpPr/>
          <p:nvPr/>
        </p:nvCxnSpPr>
        <p:spPr>
          <a:xfrm flipH="1">
            <a:off x="739156" y="2744808"/>
            <a:ext cx="354527" cy="2303806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77172" y="2639306"/>
            <a:ext cx="1522896" cy="2027585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95728" y="4351758"/>
                <a:ext cx="1258096" cy="3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Range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28" y="4351758"/>
                <a:ext cx="1258096" cy="370358"/>
              </a:xfrm>
              <a:prstGeom prst="rect">
                <a:avLst/>
              </a:prstGeom>
              <a:blipFill rotWithShape="0">
                <a:blip r:embed="rId5"/>
                <a:stretch>
                  <a:fillRect l="-4369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823416" y="3294708"/>
                <a:ext cx="1258096" cy="40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Range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416" y="3294708"/>
                <a:ext cx="1258096" cy="401648"/>
              </a:xfrm>
              <a:prstGeom prst="rect">
                <a:avLst/>
              </a:prstGeom>
              <a:blipFill rotWithShape="0">
                <a:blip r:embed="rId6"/>
                <a:stretch>
                  <a:fillRect l="-3883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474260" y="5850028"/>
            <a:ext cx="517054" cy="553998"/>
            <a:chOff x="567347" y="5934099"/>
            <a:chExt cx="264584" cy="283489"/>
          </a:xfrm>
        </p:grpSpPr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04" name="TextBox 103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1</a:t>
              </a:r>
              <a:endParaRPr lang="en-US" sz="30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 rot="21064026">
            <a:off x="1317407" y="5217681"/>
            <a:ext cx="997883" cy="461665"/>
            <a:chOff x="1150492" y="4078564"/>
            <a:chExt cx="1070043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1268710" y="4078564"/>
                  <a:ext cx="756257" cy="4616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0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b>
                        </m:sSub>
                      </m:oMath>
                    </m:oMathPara>
                  </a14:m>
                  <a:endParaRPr lang="en-US" sz="3000" b="1" dirty="0">
                    <a:latin typeface="LilyUPC" panose="020B0604020202020204" pitchFamily="34" charset="-34"/>
                    <a:cs typeface="LilyUPC" panose="020B0604020202020204" pitchFamily="34" charset="-34"/>
                  </a:endParaRPr>
                </a:p>
              </p:txBody>
            </p:sp>
          </mc:Choice>
          <mc:Fallback xmlns:mv="urn:schemas-microsoft-com:mac:vml"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8710" y="4078564"/>
                  <a:ext cx="756257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/>
            <p:cNvCxnSpPr/>
            <p:nvPr/>
          </p:nvCxnSpPr>
          <p:spPr>
            <a:xfrm rot="120000" flipV="1">
              <a:off x="1150492" y="4131045"/>
              <a:ext cx="1070043" cy="4377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28813" y="5682147"/>
            <a:ext cx="2536032" cy="1169880"/>
            <a:chOff x="128813" y="5682147"/>
            <a:chExt cx="2536032" cy="1169880"/>
          </a:xfrm>
        </p:grpSpPr>
        <p:sp>
          <p:nvSpPr>
            <p:cNvPr id="108" name="Rounded Rectangle 107"/>
            <p:cNvSpPr/>
            <p:nvPr/>
          </p:nvSpPr>
          <p:spPr>
            <a:xfrm>
              <a:off x="128813" y="6469764"/>
              <a:ext cx="2536032" cy="38226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Lucida Bright" panose="02040602050505020304" pitchFamily="18" charset="0"/>
                </a:rPr>
                <a:t>Relative Position (Baseline)</a:t>
              </a:r>
              <a:endParaRPr lang="en-US" sz="1400" dirty="0">
                <a:solidFill>
                  <a:prstClr val="black"/>
                </a:solidFill>
                <a:latin typeface="Lucida Bright" panose="02040602050505020304" pitchFamily="18" charset="0"/>
              </a:endParaRPr>
            </a:p>
          </p:txBody>
        </p:sp>
        <p:cxnSp>
          <p:nvCxnSpPr>
            <p:cNvPr id="109" name="Straight Arrow Connector 108"/>
            <p:cNvCxnSpPr>
              <a:endCxn id="74" idx="2"/>
            </p:cNvCxnSpPr>
            <p:nvPr/>
          </p:nvCxnSpPr>
          <p:spPr>
            <a:xfrm flipV="1">
              <a:off x="1394870" y="5682147"/>
              <a:ext cx="421693" cy="7668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Arrow Connector 100"/>
          <p:cNvCxnSpPr/>
          <p:nvPr/>
        </p:nvCxnSpPr>
        <p:spPr>
          <a:xfrm flipV="1">
            <a:off x="1678263" y="5040569"/>
            <a:ext cx="3798901" cy="14084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/>
              <p:cNvSpPr/>
              <p:nvPr/>
            </p:nvSpPr>
            <p:spPr>
              <a:xfrm>
                <a:off x="2664845" y="2309916"/>
                <a:ext cx="7228475" cy="5291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62" name="Rounded 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845" y="2309916"/>
                <a:ext cx="7228475" cy="529167"/>
              </a:xfrm>
              <a:prstGeom prst="roundRect">
                <a:avLst/>
              </a:prstGeom>
              <a:blipFill rotWithShape="0">
                <a:blip r:embed="rId8"/>
                <a:stretch>
                  <a:fillRect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ounded Rectangle 116"/>
              <p:cNvSpPr/>
              <p:nvPr/>
            </p:nvSpPr>
            <p:spPr>
              <a:xfrm>
                <a:off x="3545213" y="3042352"/>
                <a:ext cx="5467737" cy="5291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𝐷𝑒𝑙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prstClr val="black"/>
                  </a:solidFill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117" name="Rounded Rectangle 1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213" y="3042352"/>
                <a:ext cx="5467737" cy="529167"/>
              </a:xfrm>
              <a:prstGeom prst="roundRect">
                <a:avLst/>
              </a:prstGeom>
              <a:blipFill rotWithShape="0">
                <a:blip r:embed="rId9"/>
                <a:stretch>
                  <a:fillRect l="-892" b="-103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3048421" y="3732152"/>
            <a:ext cx="5930482" cy="629750"/>
            <a:chOff x="2845218" y="3757552"/>
            <a:chExt cx="5930482" cy="6297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/>
                <p:cNvSpPr/>
                <p:nvPr/>
              </p:nvSpPr>
              <p:spPr>
                <a:xfrm>
                  <a:off x="2845218" y="3858135"/>
                  <a:ext cx="5157972" cy="52916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Clk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en-US" sz="2400" dirty="0" smtClean="0">
                      <a:solidFill>
                        <a:prstClr val="black"/>
                      </a:solidFill>
                    </a:rPr>
                    <a:t>     </a:t>
                  </a: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:mv="urn:schemas-microsoft-com:mac:vml" xmlns="">
            <p:sp>
              <p:nvSpPr>
                <p:cNvPr id="23" name="Rounded 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5218" y="3858135"/>
                  <a:ext cx="5157972" cy="529167"/>
                </a:xfrm>
                <a:prstGeom prst="roundRect">
                  <a:avLst/>
                </a:prstGeom>
                <a:blipFill rotWithShape="0">
                  <a:blip r:embed="rId10"/>
                  <a:stretch>
                    <a:fillRect b="-804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/>
            <p:cNvCxnSpPr/>
            <p:nvPr/>
          </p:nvCxnSpPr>
          <p:spPr>
            <a:xfrm>
              <a:off x="3413297" y="3757552"/>
              <a:ext cx="5362403" cy="83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795728" y="1119480"/>
            <a:ext cx="592388" cy="523219"/>
            <a:chOff x="2756110" y="5512065"/>
            <a:chExt cx="314483" cy="342062"/>
          </a:xfrm>
        </p:grpSpPr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2756110" y="5559074"/>
              <a:ext cx="264584" cy="264584"/>
            </a:xfrm>
            <a:prstGeom prst="ellipse">
              <a:avLst/>
            </a:prstGeom>
            <a:solidFill>
              <a:srgbClr val="FF1C2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796159" y="5512065"/>
              <a:ext cx="274434" cy="34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</a:t>
              </a:r>
              <a:endParaRPr lang="en-US" sz="2800" dirty="0"/>
            </a:p>
          </p:txBody>
        </p:sp>
      </p:grp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2616338" y="5505078"/>
            <a:ext cx="517054" cy="553998"/>
            <a:chOff x="567347" y="5934099"/>
            <a:chExt cx="264584" cy="283489"/>
          </a:xfrm>
        </p:grpSpPr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41" name="TextBox 140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2</a:t>
              </a:r>
              <a:endParaRPr lang="en-US" sz="3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18811" y="5878378"/>
            <a:ext cx="2252673" cy="828436"/>
            <a:chOff x="6818811" y="5878378"/>
            <a:chExt cx="2252673" cy="828436"/>
          </a:xfrm>
        </p:grpSpPr>
        <p:sp>
          <p:nvSpPr>
            <p:cNvPr id="18" name="Rounded Rectangle 17"/>
            <p:cNvSpPr/>
            <p:nvPr/>
          </p:nvSpPr>
          <p:spPr>
            <a:xfrm>
              <a:off x="6818811" y="6177647"/>
              <a:ext cx="2252673" cy="529167"/>
            </a:xfrm>
            <a:prstGeom prst="roundRect">
              <a:avLst/>
            </a:prstGeom>
            <a:solidFill>
              <a:srgbClr val="CDF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Lucida Bright" panose="02040602050505020304" pitchFamily="18" charset="0"/>
                </a:rPr>
                <a:t>Clock Errors can be eliminated further</a:t>
              </a:r>
              <a:endParaRPr lang="en-US" sz="1400" dirty="0">
                <a:solidFill>
                  <a:prstClr val="black"/>
                </a:solidFill>
                <a:latin typeface="Lucida Bright" panose="02040602050505020304" pitchFamily="18" charset="0"/>
              </a:endParaRP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 flipH="1" flipV="1">
              <a:off x="8305791" y="5878378"/>
              <a:ext cx="209383" cy="2585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/>
              <p:cNvSpPr/>
              <p:nvPr/>
            </p:nvSpPr>
            <p:spPr>
              <a:xfrm>
                <a:off x="3529959" y="4511402"/>
                <a:ext cx="5277095" cy="52916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Clk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    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:mv="urn:schemas-microsoft-com:mac:vml" xmlns="">
          <p:sp>
            <p:nvSpPr>
              <p:cNvPr id="77" name="Rounded 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59" y="4511402"/>
                <a:ext cx="5277095" cy="529167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653309" y="5305160"/>
            <a:ext cx="7286260" cy="1160295"/>
            <a:chOff x="1653309" y="5305160"/>
            <a:chExt cx="7286260" cy="11602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ounded Rectangle 85"/>
                <p:cNvSpPr/>
                <p:nvPr/>
              </p:nvSpPr>
              <p:spPr>
                <a:xfrm>
                  <a:off x="3781597" y="5305160"/>
                  <a:ext cx="5157972" cy="52916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Clk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r>
                    <a:rPr lang="en-US" sz="2400" dirty="0" smtClean="0">
                      <a:solidFill>
                        <a:prstClr val="black"/>
                      </a:solidFill>
                    </a:rPr>
                    <a:t>)    </a:t>
                  </a:r>
                  <a:endParaRPr lang="en-US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:mv="urn:schemas-microsoft-com:mac:vml" xmlns="">
            <p:sp>
              <p:nvSpPr>
                <p:cNvPr id="86" name="Rounded Rectangle 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1597" y="5305160"/>
                  <a:ext cx="5157972" cy="529167"/>
                </a:xfrm>
                <a:prstGeom prst="roundRect">
                  <a:avLst/>
                </a:prstGeom>
                <a:blipFill rotWithShape="0">
                  <a:blip r:embed="rId12"/>
                  <a:stretch>
                    <a:fillRect t="-2299" b="-1954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/>
            <p:cNvSpPr/>
            <p:nvPr/>
          </p:nvSpPr>
          <p:spPr>
            <a:xfrm>
              <a:off x="1653309" y="5855855"/>
              <a:ext cx="4405746" cy="609600"/>
            </a:xfrm>
            <a:custGeom>
              <a:avLst/>
              <a:gdLst>
                <a:gd name="connsiteX0" fmla="*/ 0 w 4405746"/>
                <a:gd name="connsiteY0" fmla="*/ 609600 h 609600"/>
                <a:gd name="connsiteX1" fmla="*/ 3602182 w 4405746"/>
                <a:gd name="connsiteY1" fmla="*/ 443345 h 609600"/>
                <a:gd name="connsiteX2" fmla="*/ 4405746 w 4405746"/>
                <a:gd name="connsiteY2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5746" h="609600">
                  <a:moveTo>
                    <a:pt x="0" y="609600"/>
                  </a:moveTo>
                  <a:cubicBezTo>
                    <a:pt x="1433945" y="577272"/>
                    <a:pt x="2867891" y="544945"/>
                    <a:pt x="3602182" y="443345"/>
                  </a:cubicBezTo>
                  <a:cubicBezTo>
                    <a:pt x="4336473" y="341745"/>
                    <a:pt x="4371109" y="170872"/>
                    <a:pt x="4405746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48923" y="2261934"/>
            <a:ext cx="2794301" cy="1350046"/>
            <a:chOff x="6050520" y="2261934"/>
            <a:chExt cx="2794301" cy="1350046"/>
          </a:xfrm>
        </p:grpSpPr>
        <p:cxnSp>
          <p:nvCxnSpPr>
            <p:cNvPr id="130" name="Straight Arrow Connector 129"/>
            <p:cNvCxnSpPr/>
            <p:nvPr/>
          </p:nvCxnSpPr>
          <p:spPr>
            <a:xfrm rot="5400000" flipH="1" flipV="1">
              <a:off x="6029801" y="2282654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8221047" y="2297723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rot="5400000" flipH="1" flipV="1">
              <a:off x="6029800" y="2988207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5400000" flipH="1" flipV="1">
              <a:off x="8026025" y="2976656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4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2" grpId="0" animBg="1"/>
      <p:bldP spid="117" grpId="0" animBg="1"/>
      <p:bldP spid="7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952" y="4526940"/>
            <a:ext cx="744124" cy="51556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293170" y="4771964"/>
            <a:ext cx="752647" cy="5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0451" y="1401830"/>
            <a:ext cx="1257812" cy="892405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10" name="Rectangle 9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/>
          <p:cNvCxnSpPr/>
          <p:nvPr/>
        </p:nvCxnSpPr>
        <p:spPr>
          <a:xfrm rot="5400000">
            <a:off x="-325147" y="3415799"/>
            <a:ext cx="2433045" cy="304435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729131" y="2665954"/>
            <a:ext cx="2188024" cy="1559104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itle 1"/>
          <p:cNvSpPr txBox="1">
            <a:spLocks/>
          </p:cNvSpPr>
          <p:nvPr/>
        </p:nvSpPr>
        <p:spPr>
          <a:xfrm>
            <a:off x="113157" y="55665"/>
            <a:ext cx="8839200" cy="8683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>
              <a:defRPr/>
            </a:pPr>
            <a:r>
              <a:rPr lang="en-US" sz="3200" dirty="0"/>
              <a:t>(</a:t>
            </a:r>
            <a:r>
              <a:rPr lang="en-US" sz="3200" dirty="0" smtClean="0"/>
              <a:t>II) Satellite Double Differential: </a:t>
            </a:r>
            <a:r>
              <a:rPr lang="en-US" sz="3200" dirty="0"/>
              <a:t>Cancel Receiver Errors</a:t>
            </a:r>
            <a:endParaRPr lang="en-US" sz="3000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916420" y="842508"/>
            <a:ext cx="592388" cy="523219"/>
            <a:chOff x="2756110" y="5512065"/>
            <a:chExt cx="314483" cy="342062"/>
          </a:xfrm>
        </p:grpSpPr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2756110" y="5559074"/>
              <a:ext cx="264584" cy="264584"/>
            </a:xfrm>
            <a:prstGeom prst="ellipse">
              <a:avLst/>
            </a:prstGeom>
            <a:solidFill>
              <a:srgbClr val="FF1C2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796159" y="5512065"/>
              <a:ext cx="274434" cy="34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</a:t>
              </a:r>
              <a:endParaRPr lang="en-US" sz="280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025632"/>
              </p:ext>
            </p:extLst>
          </p:nvPr>
        </p:nvGraphicFramePr>
        <p:xfrm>
          <a:off x="4295775" y="1654175"/>
          <a:ext cx="44878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00" name="Equation" r:id="rId6" imgW="1587240" imgH="228600" progId="Equation.3">
                  <p:embed/>
                </p:oleObj>
              </mc:Choice>
              <mc:Fallback>
                <p:oleObj name="Equation" r:id="rId6" imgW="1587240" imgH="228600" progId="Equation.3">
                  <p:embed/>
                  <p:pic>
                    <p:nvPicPr>
                      <p:cNvPr id="0" name="Picture 5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775" y="1654175"/>
                        <a:ext cx="4487863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5091" name="Object 3"/>
          <p:cNvGraphicFramePr>
            <a:graphicFrameLocks noChangeAspect="1"/>
          </p:cNvGraphicFramePr>
          <p:nvPr/>
        </p:nvGraphicFramePr>
        <p:xfrm>
          <a:off x="4424363" y="2633663"/>
          <a:ext cx="4306887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01" name="Equation" r:id="rId8" imgW="1524000" imgH="203200" progId="Equation.3">
                  <p:embed/>
                </p:oleObj>
              </mc:Choice>
              <mc:Fallback>
                <p:oleObj name="Equation" r:id="rId8" imgW="1524000" imgH="203200" progId="Equation.3">
                  <p:embed/>
                  <p:pic>
                    <p:nvPicPr>
                      <p:cNvPr id="0" name="Picture 5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363" y="2633663"/>
                        <a:ext cx="4306887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50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266144"/>
              </p:ext>
            </p:extLst>
          </p:nvPr>
        </p:nvGraphicFramePr>
        <p:xfrm>
          <a:off x="4337050" y="3467100"/>
          <a:ext cx="35528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02" name="Equation" r:id="rId10" imgW="1257120" imgH="228600" progId="Equation.3">
                  <p:embed/>
                </p:oleObj>
              </mc:Choice>
              <mc:Fallback>
                <p:oleObj name="Equation" r:id="rId10" imgW="1257120" imgH="228600" progId="Equation.3">
                  <p:embed/>
                  <p:pic>
                    <p:nvPicPr>
                      <p:cNvPr id="0" name="Picture 5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050" y="3467100"/>
                        <a:ext cx="3552825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0" name="Group 139"/>
          <p:cNvGrpSpPr/>
          <p:nvPr/>
        </p:nvGrpSpPr>
        <p:grpSpPr>
          <a:xfrm>
            <a:off x="846915" y="793711"/>
            <a:ext cx="2789166" cy="3986362"/>
            <a:chOff x="846915" y="793711"/>
            <a:chExt cx="2789166" cy="3986362"/>
          </a:xfrm>
        </p:grpSpPr>
        <p:grpSp>
          <p:nvGrpSpPr>
            <p:cNvPr id="38" name="Group 37"/>
            <p:cNvGrpSpPr/>
            <p:nvPr/>
          </p:nvGrpSpPr>
          <p:grpSpPr>
            <a:xfrm>
              <a:off x="2373197" y="1360375"/>
              <a:ext cx="1262884" cy="895038"/>
              <a:chOff x="4717948" y="1233599"/>
              <a:chExt cx="1257812" cy="892405"/>
            </a:xfrm>
            <a:solidFill>
              <a:srgbClr val="00B050"/>
            </a:solidFill>
          </p:grpSpPr>
          <p:sp>
            <p:nvSpPr>
              <p:cNvPr id="39" name="Rectangle 38"/>
              <p:cNvSpPr/>
              <p:nvPr/>
            </p:nvSpPr>
            <p:spPr>
              <a:xfrm>
                <a:off x="5205726" y="1233599"/>
                <a:ext cx="282256" cy="412978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85856" y="1641050"/>
                <a:ext cx="521997" cy="226235"/>
              </a:xfrm>
              <a:prstGeom prst="ellipse">
                <a:avLst/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717948" y="1361503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564280" y="1357265"/>
                <a:ext cx="411480" cy="210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999382" y="1432944"/>
                <a:ext cx="694944" cy="76253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H="1">
                <a:off x="5348050" y="1744622"/>
                <a:ext cx="1405" cy="311315"/>
              </a:xfrm>
              <a:prstGeom prst="line">
                <a:avLst/>
              </a:prstGeom>
              <a:grpFill/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5292459" y="2022446"/>
                <a:ext cx="103172" cy="103558"/>
              </a:xfrm>
              <a:prstGeom prst="ellips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 rot="5400000">
              <a:off x="699114" y="2486719"/>
              <a:ext cx="2441155" cy="2145554"/>
            </a:xfrm>
            <a:prstGeom prst="line">
              <a:avLst/>
            </a:prstGeom>
            <a:ln w="381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7" idx="0"/>
            </p:cNvCxnSpPr>
            <p:nvPr/>
          </p:nvCxnSpPr>
          <p:spPr>
            <a:xfrm rot="5400000">
              <a:off x="1754444" y="3276343"/>
              <a:ext cx="2213168" cy="288027"/>
            </a:xfrm>
            <a:prstGeom prst="line">
              <a:avLst/>
            </a:prstGeom>
            <a:ln w="381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2791374" y="793711"/>
              <a:ext cx="579810" cy="523219"/>
              <a:chOff x="2749439" y="5503844"/>
              <a:chExt cx="307806" cy="342062"/>
            </a:xfrm>
          </p:grpSpPr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2749439" y="5559074"/>
                <a:ext cx="264584" cy="26458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722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782811" y="5503844"/>
                <a:ext cx="274434" cy="342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K</a:t>
                </a:r>
                <a:endParaRPr lang="en-US" sz="2800" dirty="0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4111498" y="1659879"/>
            <a:ext cx="4715022" cy="1722753"/>
            <a:chOff x="4111498" y="1659879"/>
            <a:chExt cx="4715022" cy="1722753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4111498" y="3370057"/>
              <a:ext cx="4715022" cy="125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7800401" y="1680599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rot="5400000" flipH="1" flipV="1">
              <a:off x="7801921" y="2625213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/>
          <p:cNvCxnSpPr/>
          <p:nvPr/>
        </p:nvCxnSpPr>
        <p:spPr>
          <a:xfrm rot="10800000" flipV="1">
            <a:off x="1060896" y="4787160"/>
            <a:ext cx="1299135" cy="248261"/>
          </a:xfrm>
          <a:prstGeom prst="line">
            <a:avLst/>
          </a:prstGeom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238773" y="5347906"/>
            <a:ext cx="7647768" cy="461665"/>
          </a:xfrm>
          <a:prstGeom prst="rect">
            <a:avLst/>
          </a:prstGeom>
          <a:solidFill>
            <a:srgbClr val="CDFF9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R</a:t>
            </a:r>
            <a:r>
              <a:rPr lang="en-US" sz="2400" baseline="-25000" dirty="0">
                <a:latin typeface="Lucida Bright"/>
                <a:cs typeface="Lucida Bright"/>
              </a:rPr>
              <a:t>12</a:t>
            </a:r>
            <a:r>
              <a:rPr lang="en-US" sz="2400" dirty="0">
                <a:latin typeface="Lucida Bright"/>
                <a:cs typeface="Lucida Bright"/>
              </a:rPr>
              <a:t> = Relative </a:t>
            </a:r>
            <a:r>
              <a:rPr lang="en-US" sz="2400" dirty="0" smtClean="0">
                <a:latin typeface="Lucida Bright"/>
                <a:cs typeface="Lucida Bright"/>
              </a:rPr>
              <a:t>vector (</a:t>
            </a:r>
            <a:r>
              <a:rPr lang="en-US" sz="2400" dirty="0" err="1" smtClean="0">
                <a:latin typeface="Lucida Bright"/>
                <a:cs typeface="Lucida Bright"/>
              </a:rPr>
              <a:t>BaseLine</a:t>
            </a:r>
            <a:r>
              <a:rPr lang="en-US" sz="2400" dirty="0" smtClean="0">
                <a:latin typeface="Lucida Bright"/>
                <a:cs typeface="Lucida Bright"/>
              </a:rPr>
              <a:t>) </a:t>
            </a:r>
            <a:r>
              <a:rPr lang="en-US" sz="2400" dirty="0">
                <a:latin typeface="Lucida Bright"/>
                <a:cs typeface="Lucida Bright"/>
              </a:rPr>
              <a:t>between two GPSs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2655765" y="4078288"/>
            <a:ext cx="6520191" cy="2709669"/>
            <a:chOff x="2655765" y="4078288"/>
            <a:chExt cx="6520191" cy="2709669"/>
          </a:xfrm>
        </p:grpSpPr>
        <p:sp>
          <p:nvSpPr>
            <p:cNvPr id="128" name="TextBox 127"/>
            <p:cNvSpPr txBox="1"/>
            <p:nvPr/>
          </p:nvSpPr>
          <p:spPr>
            <a:xfrm>
              <a:off x="2655765" y="6326292"/>
              <a:ext cx="5768409" cy="461665"/>
            </a:xfrm>
            <a:prstGeom prst="rect">
              <a:avLst/>
            </a:prstGeom>
            <a:solidFill>
              <a:srgbClr val="FFB80D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Lucida Bright"/>
                  <a:cs typeface="Lucida Bright"/>
                </a:rPr>
                <a:t>However, integer ambiguity remains</a:t>
              </a: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7361382" y="4078288"/>
              <a:ext cx="1814574" cy="2424111"/>
            </a:xfrm>
            <a:custGeom>
              <a:avLst/>
              <a:gdLst>
                <a:gd name="connsiteX0" fmla="*/ 603523 w 1043592"/>
                <a:gd name="connsiteY0" fmla="*/ 1760477 h 1760477"/>
                <a:gd name="connsiteX1" fmla="*/ 943005 w 1043592"/>
                <a:gd name="connsiteY1" fmla="*/ 955688 h 1760477"/>
                <a:gd name="connsiteX2" fmla="*/ 0 w 1043592"/>
                <a:gd name="connsiteY2" fmla="*/ 0 h 17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592" h="1760477">
                  <a:moveTo>
                    <a:pt x="603523" y="1760477"/>
                  </a:moveTo>
                  <a:cubicBezTo>
                    <a:pt x="823557" y="1504789"/>
                    <a:pt x="1043592" y="1249101"/>
                    <a:pt x="943005" y="955688"/>
                  </a:cubicBezTo>
                  <a:cubicBezTo>
                    <a:pt x="842418" y="662275"/>
                    <a:pt x="421209" y="331137"/>
                    <a:pt x="0" y="0"/>
                  </a:cubicBezTo>
                </a:path>
              </a:pathLst>
            </a:custGeom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35232" y="4422548"/>
                <a:ext cx="750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:mv="urn:schemas-microsoft-com:mac:vml"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232" y="4422548"/>
                <a:ext cx="750462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1791855" y="4054764"/>
            <a:ext cx="4516581" cy="1213163"/>
          </a:xfrm>
          <a:custGeom>
            <a:avLst/>
            <a:gdLst>
              <a:gd name="connsiteX0" fmla="*/ 0 w 4516581"/>
              <a:gd name="connsiteY0" fmla="*/ 886691 h 1213163"/>
              <a:gd name="connsiteX1" fmla="*/ 914400 w 4516581"/>
              <a:gd name="connsiteY1" fmla="*/ 1209963 h 1213163"/>
              <a:gd name="connsiteX2" fmla="*/ 3749963 w 4516581"/>
              <a:gd name="connsiteY2" fmla="*/ 711200 h 1213163"/>
              <a:gd name="connsiteX3" fmla="*/ 4516581 w 4516581"/>
              <a:gd name="connsiteY3" fmla="*/ 0 h 121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1" h="1213163">
                <a:moveTo>
                  <a:pt x="0" y="886691"/>
                </a:moveTo>
                <a:cubicBezTo>
                  <a:pt x="144703" y="1062951"/>
                  <a:pt x="289406" y="1239212"/>
                  <a:pt x="914400" y="1209963"/>
                </a:cubicBezTo>
                <a:cubicBezTo>
                  <a:pt x="1539394" y="1180714"/>
                  <a:pt x="3149600" y="912860"/>
                  <a:pt x="3749963" y="711200"/>
                </a:cubicBezTo>
                <a:cubicBezTo>
                  <a:pt x="4350326" y="509540"/>
                  <a:pt x="4433453" y="254770"/>
                  <a:pt x="4516581" y="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>
            <a:grpSpLocks noChangeAspect="1"/>
          </p:cNvGrpSpPr>
          <p:nvPr/>
        </p:nvGrpSpPr>
        <p:grpSpPr>
          <a:xfrm>
            <a:off x="271305" y="5310984"/>
            <a:ext cx="517054" cy="553998"/>
            <a:chOff x="567347" y="5934099"/>
            <a:chExt cx="264584" cy="283489"/>
          </a:xfrm>
        </p:grpSpPr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49" name="TextBox 48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1</a:t>
              </a:r>
              <a:endParaRPr lang="en-US" sz="3000" dirty="0"/>
            </a:p>
          </p:txBody>
        </p: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3106069" y="4327873"/>
            <a:ext cx="517054" cy="553998"/>
            <a:chOff x="567347" y="5934099"/>
            <a:chExt cx="264584" cy="283489"/>
          </a:xfrm>
        </p:grpSpPr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567347" y="5948606"/>
              <a:ext cx="264584" cy="26458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>
              <a:spLocks noChangeAspect="1"/>
            </p:cNvSpPr>
            <p:nvPr/>
          </p:nvSpPr>
          <p:spPr>
            <a:xfrm>
              <a:off x="600662" y="5934099"/>
              <a:ext cx="194570" cy="28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2</a:t>
              </a:r>
              <a:endParaRPr lang="en-US" sz="3000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637294" y="5843093"/>
            <a:ext cx="5781873" cy="461665"/>
          </a:xfrm>
          <a:prstGeom prst="rect">
            <a:avLst/>
          </a:prstGeom>
          <a:solidFill>
            <a:srgbClr val="CDFF9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Can be translated into Orientation</a:t>
            </a:r>
            <a:endParaRPr lang="en-US" sz="24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765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 animBg="1"/>
      <p:bldP spid="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26658" name="Picture 2" descr="http://cdn-www.airliners.net/aviation-photos/photos/4/3/6/2207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068" y="537330"/>
            <a:ext cx="5624945" cy="38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68" name="Picture 12" descr="2016-02-12-1455309597-1470318-OverallLargeDisneyDreamPhotoCreditDisneyCruiseL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72" y="537330"/>
            <a:ext cx="4858327" cy="38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13629" y="0"/>
            <a:ext cx="950548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  <a:latin typeface="Lucida Bright"/>
                <a:cs typeface="Lucida Bright"/>
              </a:rPr>
              <a:t>   Differential GPS community has exploited such techniques to achieve </a:t>
            </a:r>
            <a:r>
              <a:rPr lang="en-US" sz="2000" dirty="0">
                <a:solidFill>
                  <a:prstClr val="white"/>
                </a:solidFill>
                <a:latin typeface="Lucida Bright"/>
                <a:cs typeface="Lucida Bright"/>
              </a:rPr>
              <a:t>o</a:t>
            </a:r>
            <a:r>
              <a:rPr lang="en-US" sz="2000" dirty="0" smtClean="0">
                <a:solidFill>
                  <a:prstClr val="white"/>
                </a:solidFill>
                <a:latin typeface="Lucida Bright"/>
                <a:cs typeface="Lucida Bright"/>
              </a:rPr>
              <a:t>rientation estimation on big planes, ships</a:t>
            </a:r>
            <a:endParaRPr lang="en-US" sz="2000" dirty="0">
              <a:solidFill>
                <a:prstClr val="white"/>
              </a:solidFill>
              <a:latin typeface="Lucida Bright"/>
              <a:cs typeface="Lucida Bright"/>
            </a:endParaRPr>
          </a:p>
          <a:p>
            <a:pPr algn="ctr"/>
            <a:endParaRPr lang="en-US" sz="2000" dirty="0">
              <a:solidFill>
                <a:prstClr val="white"/>
              </a:solidFill>
              <a:latin typeface="Lucida Bright"/>
              <a:cs typeface="Lucida Br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252397" y="4305904"/>
            <a:ext cx="9582306" cy="2552095"/>
            <a:chOff x="-252397" y="4305904"/>
            <a:chExt cx="9582306" cy="25520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305904"/>
              <a:ext cx="4538756" cy="25520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252397" y="4305904"/>
              <a:ext cx="9582306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white"/>
                  </a:solidFill>
                  <a:latin typeface="Lucida Bright"/>
                  <a:cs typeface="Lucida Bright"/>
                </a:rPr>
                <a:t>For a small drone we need very high accuracy</a:t>
              </a:r>
              <a:endParaRPr lang="en-US" sz="2000" dirty="0">
                <a:solidFill>
                  <a:prstClr val="white"/>
                </a:solidFill>
                <a:latin typeface="Lucida Bright"/>
                <a:cs typeface="Lucida Brigh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48672" y="4645203"/>
            <a:ext cx="4171320" cy="1560328"/>
            <a:chOff x="4848672" y="4645203"/>
            <a:chExt cx="4171320" cy="1560328"/>
          </a:xfrm>
        </p:grpSpPr>
        <p:sp>
          <p:nvSpPr>
            <p:cNvPr id="17" name="TextBox 16"/>
            <p:cNvSpPr txBox="1"/>
            <p:nvPr/>
          </p:nvSpPr>
          <p:spPr>
            <a:xfrm>
              <a:off x="4848672" y="5497645"/>
              <a:ext cx="417132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B9BD5">
                      <a:lumMod val="50000"/>
                    </a:srgbClr>
                  </a:solidFill>
                  <a:latin typeface="Lucida Bright"/>
                  <a:cs typeface="Lucida Bright"/>
                </a:rPr>
                <a:t>N</a:t>
              </a:r>
              <a:r>
                <a:rPr lang="en-US" sz="2000" dirty="0" smtClean="0">
                  <a:solidFill>
                    <a:srgbClr val="5B9BD5">
                      <a:lumMod val="50000"/>
                    </a:srgbClr>
                  </a:solidFill>
                  <a:latin typeface="Lucida Bright"/>
                  <a:cs typeface="Lucida Bright"/>
                </a:rPr>
                <a:t>eed to handle dynamic errors</a:t>
              </a:r>
              <a:endParaRPr lang="en-US" sz="2000" dirty="0">
                <a:solidFill>
                  <a:srgbClr val="5B9BD5">
                    <a:lumMod val="50000"/>
                  </a:srgbClr>
                </a:solidFill>
                <a:latin typeface="Lucida Bright"/>
                <a:cs typeface="Lucida Bright"/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  <a:latin typeface="Lucida Bright"/>
                <a:cs typeface="Lucida Bright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6466424" y="4645203"/>
              <a:ext cx="374953" cy="852442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31" y="3149367"/>
            <a:ext cx="1106502" cy="828089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593284" y="3411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(III) Time </a:t>
            </a:r>
            <a:r>
              <a:rPr lang="en-US" sz="3000" dirty="0"/>
              <a:t>Double Differentials</a:t>
            </a:r>
          </a:p>
        </p:txBody>
      </p:sp>
      <p:grpSp>
        <p:nvGrpSpPr>
          <p:cNvPr id="33" name="Group 32"/>
          <p:cNvGrpSpPr/>
          <p:nvPr/>
        </p:nvGrpSpPr>
        <p:grpSpPr>
          <a:xfrm rot="2309598">
            <a:off x="-5427" y="902765"/>
            <a:ext cx="1055146" cy="808429"/>
            <a:chOff x="4717948" y="1233599"/>
            <a:chExt cx="1257812" cy="892405"/>
          </a:xfrm>
          <a:solidFill>
            <a:srgbClr val="FF0000"/>
          </a:solidFill>
        </p:grpSpPr>
        <p:sp>
          <p:nvSpPr>
            <p:cNvPr id="56" name="Rectangle 55"/>
            <p:cNvSpPr/>
            <p:nvPr/>
          </p:nvSpPr>
          <p:spPr>
            <a:xfrm>
              <a:off x="5205726" y="1233599"/>
              <a:ext cx="282256" cy="41297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085856" y="1641050"/>
              <a:ext cx="521997" cy="22623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717948" y="1361503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64280" y="1357265"/>
              <a:ext cx="411480" cy="21031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999382" y="1432944"/>
              <a:ext cx="694944" cy="76253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5348050" y="1744622"/>
              <a:ext cx="1405" cy="311315"/>
            </a:xfrm>
            <a:prstGeom prst="line">
              <a:avLst/>
            </a:prstGeom>
            <a:grp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5292459" y="2022446"/>
              <a:ext cx="103172" cy="103558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11" y="3147862"/>
            <a:ext cx="1106502" cy="828089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-50387" y="3535507"/>
            <a:ext cx="1106502" cy="82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>
            <a:endCxn id="37" idx="0"/>
          </p:cNvCxnSpPr>
          <p:nvPr/>
        </p:nvCxnSpPr>
        <p:spPr>
          <a:xfrm flipH="1">
            <a:off x="502864" y="1594917"/>
            <a:ext cx="61868" cy="1940590"/>
          </a:xfrm>
          <a:prstGeom prst="line">
            <a:avLst/>
          </a:prstGeom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63418" y="1616364"/>
            <a:ext cx="1103118" cy="1678397"/>
          </a:xfrm>
          <a:prstGeom prst="line">
            <a:avLst/>
          </a:prstGeom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 rot="17473539">
                <a:off x="-88338" y="2671268"/>
                <a:ext cx="696874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73539">
                <a:off x="-88338" y="2671268"/>
                <a:ext cx="696874" cy="376450"/>
              </a:xfrm>
              <a:prstGeom prst="rect">
                <a:avLst/>
              </a:prstGeom>
              <a:blipFill rotWithShape="0">
                <a:blip r:embed="rId5"/>
                <a:stretch>
                  <a:fillRect t="-13846" r="-1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 rot="3344681">
                <a:off x="1231078" y="2560105"/>
                <a:ext cx="696874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44681">
                <a:off x="1231078" y="2560105"/>
                <a:ext cx="696874" cy="376450"/>
              </a:xfrm>
              <a:prstGeom prst="rect">
                <a:avLst/>
              </a:prstGeom>
              <a:blipFill rotWithShape="0">
                <a:blip r:embed="rId6"/>
                <a:stretch>
                  <a:fillRect r="-6034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4296080" y="5595064"/>
            <a:ext cx="3610751" cy="355516"/>
          </a:xfrm>
          <a:prstGeom prst="roundRect">
            <a:avLst/>
          </a:prstGeom>
          <a:solidFill>
            <a:srgbClr val="FFB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Lucida Bright" panose="02040602050505020304" pitchFamily="18" charset="0"/>
              </a:rPr>
              <a:t>No Integer Ambiguity</a:t>
            </a:r>
            <a:endParaRPr lang="en-US" sz="2400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363073" y="1187973"/>
                <a:ext cx="680287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73" y="1187973"/>
                <a:ext cx="6802870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2263452" y="1829933"/>
                <a:ext cx="6902491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452" y="1829933"/>
                <a:ext cx="6902491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241964" y="2777300"/>
                <a:ext cx="6075385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30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0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                            ,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64" y="2777300"/>
                <a:ext cx="6075385" cy="92333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6340530" y="1126420"/>
            <a:ext cx="612289" cy="1244153"/>
            <a:chOff x="6359002" y="1200308"/>
            <a:chExt cx="612289" cy="1244153"/>
          </a:xfrm>
        </p:grpSpPr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6347517" y="1221028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5400000" flipH="1" flipV="1">
              <a:off x="6338282" y="1820688"/>
              <a:ext cx="644493" cy="603054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>
            <a:off x="2507026" y="2564283"/>
            <a:ext cx="64885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36278" y="2777300"/>
            <a:ext cx="4759273" cy="1923478"/>
            <a:chOff x="4236278" y="2777300"/>
            <a:chExt cx="4759273" cy="1923478"/>
          </a:xfrm>
        </p:grpSpPr>
        <p:sp>
          <p:nvSpPr>
            <p:cNvPr id="36" name="Rounded Rectangle 35"/>
            <p:cNvSpPr/>
            <p:nvPr/>
          </p:nvSpPr>
          <p:spPr>
            <a:xfrm>
              <a:off x="4236278" y="4315459"/>
              <a:ext cx="3961734" cy="385319"/>
            </a:xfrm>
            <a:prstGeom prst="roundRect">
              <a:avLst/>
            </a:prstGeom>
            <a:solidFill>
              <a:srgbClr val="CDFF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Lucida Bright" panose="02040602050505020304" pitchFamily="18" charset="0"/>
                </a:rPr>
                <a:t>Change in orientation</a:t>
              </a:r>
              <a:endParaRPr lang="en-US" sz="2400" dirty="0">
                <a:solidFill>
                  <a:prstClr val="black"/>
                </a:solidFill>
                <a:latin typeface="Lucida Bright" panose="02040602050505020304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588000" y="3294761"/>
              <a:ext cx="771000" cy="10001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6105236" y="2777300"/>
              <a:ext cx="2890315" cy="517461"/>
            </a:xfrm>
            <a:prstGeom prst="roundRect">
              <a:avLst/>
            </a:prstGeom>
            <a:solidFill>
              <a:schemeClr val="accent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3284" y="354238"/>
            <a:ext cx="592388" cy="523219"/>
            <a:chOff x="2756110" y="5512065"/>
            <a:chExt cx="314483" cy="342062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756110" y="5559074"/>
              <a:ext cx="264584" cy="264584"/>
            </a:xfrm>
            <a:prstGeom prst="ellipse">
              <a:avLst/>
            </a:prstGeom>
            <a:solidFill>
              <a:srgbClr val="FF1C2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22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796159" y="5512065"/>
              <a:ext cx="274434" cy="34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</a:t>
              </a:r>
              <a:endParaRPr lang="en-US" sz="2800" dirty="0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983695" y="3589611"/>
            <a:ext cx="565403" cy="17782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 rot="20304229">
                <a:off x="868959" y="3704895"/>
                <a:ext cx="696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04229">
                <a:off x="868959" y="3704895"/>
                <a:ext cx="696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7000" r="-29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1" b="8054"/>
          <a:stretch>
            <a:fillRect/>
          </a:stretch>
        </p:blipFill>
        <p:spPr bwMode="auto">
          <a:xfrm>
            <a:off x="-38667" y="3537012"/>
            <a:ext cx="1106502" cy="82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6119" y="3154093"/>
            <a:ext cx="2570600" cy="1215735"/>
            <a:chOff x="502864" y="5425864"/>
            <a:chExt cx="2570600" cy="121573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962" y="5425864"/>
              <a:ext cx="1106502" cy="828089"/>
            </a:xfrm>
            <a:prstGeom prst="rect">
              <a:avLst/>
            </a:prstGeom>
          </p:spPr>
        </p:pic>
        <p:pic>
          <p:nvPicPr>
            <p:cNvPr id="51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502864" y="5813509"/>
              <a:ext cx="1106502" cy="828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" name="Straight Arrow Connector 52"/>
            <p:cNvCxnSpPr/>
            <p:nvPr/>
          </p:nvCxnSpPr>
          <p:spPr>
            <a:xfrm flipV="1">
              <a:off x="1505463" y="5861667"/>
              <a:ext cx="565403" cy="17782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571662" y="1597635"/>
            <a:ext cx="2397645" cy="3441289"/>
            <a:chOff x="571662" y="1597635"/>
            <a:chExt cx="2397645" cy="3441289"/>
          </a:xfrm>
        </p:grpSpPr>
        <p:grpSp>
          <p:nvGrpSpPr>
            <p:cNvPr id="16" name="Group 15"/>
            <p:cNvGrpSpPr/>
            <p:nvPr/>
          </p:nvGrpSpPr>
          <p:grpSpPr>
            <a:xfrm>
              <a:off x="571662" y="1597635"/>
              <a:ext cx="2397645" cy="3103143"/>
              <a:chOff x="571662" y="1597635"/>
              <a:chExt cx="2397645" cy="3103143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571662" y="1616364"/>
                <a:ext cx="812496" cy="3084414"/>
              </a:xfrm>
              <a:prstGeom prst="line">
                <a:avLst/>
              </a:prstGeom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 rot="20789227">
                    <a:off x="691527" y="2917763"/>
                    <a:ext cx="696874" cy="3764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:mv="urn:schemas-microsoft-com:mac:vml"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789227">
                    <a:off x="691527" y="2917763"/>
                    <a:ext cx="696874" cy="37645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r="-1889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/>
                  <p:cNvSpPr txBox="1"/>
                  <p:nvPr/>
                </p:nvSpPr>
                <p:spPr>
                  <a:xfrm rot="20182198">
                    <a:off x="2272433" y="3861392"/>
                    <a:ext cx="696874" cy="3764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:mv="urn:schemas-microsoft-com:mac:vml"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182198">
                    <a:off x="2272433" y="3861392"/>
                    <a:ext cx="696874" cy="376450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t="-2913" r="-18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Straight Connector 51"/>
              <p:cNvCxnSpPr/>
              <p:nvPr/>
            </p:nvCxnSpPr>
            <p:spPr>
              <a:xfrm>
                <a:off x="576215" y="1597635"/>
                <a:ext cx="1930811" cy="2826543"/>
              </a:xfrm>
              <a:prstGeom prst="line">
                <a:avLst/>
              </a:prstGeom>
              <a:ln w="1905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 rot="20386590">
                  <a:off x="1922340" y="4669592"/>
                  <a:ext cx="6968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386590">
                  <a:off x="1922340" y="4669592"/>
                  <a:ext cx="69687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7216" r="-302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616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11111E-6 L 5.55556E-6 -1.11111E-6 C 0.00018 0.01297 -0.00034 0.02593 0.00088 0.03889 C 0.00105 0.04074 0.00313 0.04144 0.004 0.04306 C 0.00452 0.04422 0.00452 0.04584 0.00504 0.04699 C 0.00869 0.05579 0.00713 0.05417 0.01199 0.05648 C 0.01303 0.05834 0.01442 0.05972 0.01511 0.06181 C 0.01633 0.06574 0.01633 0.07037 0.01806 0.07384 C 0.01945 0.07662 0.02102 0.07917 0.02206 0.08195 C 0.02275 0.0838 0.02362 0.08565 0.02414 0.0875 C 0.02449 0.08866 0.02449 0.09051 0.02518 0.09144 C 0.02692 0.09375 0.029 0.0956 0.03126 0.09676 C 0.03178 0.09722 0.04098 0.10232 0.04428 0.10347 C 0.04706 0.10463 0.04966 0.10533 0.05244 0.10625 C 0.0547 0.10718 0.05713 0.10857 0.05956 0.10903 C 0.06615 0.10996 0.07292 0.10996 0.0797 0.11042 C 0.08404 0.11922 0.08352 0.11621 0.08074 0.13449 C 0.08039 0.13681 0.07865 0.1382 0.07761 0.14005 C 0.07483 0.15093 0.0797 0.1338 0.07067 0.15209 L 0.06858 0.15602 L 0.07657 0.16968 " pathEditMode="relative" ptsTypes="AAAAAAAAAAAAAAAAA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  <p:bldP spid="55" grpId="0" animBg="1"/>
      <p:bldP spid="6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6" name="Rounded Rectangle 75"/>
          <p:cNvSpPr/>
          <p:nvPr/>
        </p:nvSpPr>
        <p:spPr bwMode="auto">
          <a:xfrm>
            <a:off x="4722059" y="4365879"/>
            <a:ext cx="4377388" cy="669120"/>
          </a:xfrm>
          <a:prstGeom prst="roundRect">
            <a:avLst>
              <a:gd name="adj" fmla="val 31945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r>
              <a:rPr lang="en-US" dirty="0" smtClean="0">
                <a:latin typeface="Lucida Bright"/>
                <a:cs typeface="Lucida Bright"/>
              </a:rPr>
              <a:t>Change in Orientation, but unpolluted by Integer Ambiguity</a:t>
            </a:r>
            <a:endParaRPr lang="en-US" dirty="0">
              <a:latin typeface="Lucida Bright"/>
              <a:cs typeface="Lucida Bright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889984" y="2849245"/>
            <a:ext cx="2523344" cy="844814"/>
            <a:chOff x="827924" y="2378464"/>
            <a:chExt cx="2523344" cy="844814"/>
          </a:xfrm>
        </p:grpSpPr>
        <p:sp>
          <p:nvSpPr>
            <p:cNvPr id="82" name="Rounded Rectangle 81"/>
            <p:cNvSpPr/>
            <p:nvPr/>
          </p:nvSpPr>
          <p:spPr>
            <a:xfrm rot="21011402">
              <a:off x="1651574" y="2744585"/>
              <a:ext cx="979318" cy="9773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827924" y="2656466"/>
              <a:ext cx="911862" cy="5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1" b="8054"/>
            <a:stretch>
              <a:fillRect/>
            </a:stretch>
          </p:blipFill>
          <p:spPr bwMode="auto">
            <a:xfrm>
              <a:off x="2439406" y="2378464"/>
              <a:ext cx="911862" cy="5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84"/>
          <p:cNvGrpSpPr/>
          <p:nvPr/>
        </p:nvGrpSpPr>
        <p:grpSpPr>
          <a:xfrm>
            <a:off x="5567620" y="2389755"/>
            <a:ext cx="2523345" cy="1845683"/>
            <a:chOff x="2907548" y="4440227"/>
            <a:chExt cx="2523345" cy="1845683"/>
          </a:xfrm>
        </p:grpSpPr>
        <p:sp>
          <p:nvSpPr>
            <p:cNvPr id="70" name="Freeform 69"/>
            <p:cNvSpPr/>
            <p:nvPr/>
          </p:nvSpPr>
          <p:spPr>
            <a:xfrm>
              <a:off x="3722255" y="4862635"/>
              <a:ext cx="480290" cy="858982"/>
            </a:xfrm>
            <a:custGeom>
              <a:avLst/>
              <a:gdLst>
                <a:gd name="connsiteX0" fmla="*/ 480290 w 480290"/>
                <a:gd name="connsiteY0" fmla="*/ 0 h 858982"/>
                <a:gd name="connsiteX1" fmla="*/ 332509 w 480290"/>
                <a:gd name="connsiteY1" fmla="*/ 452582 h 858982"/>
                <a:gd name="connsiteX2" fmla="*/ 0 w 480290"/>
                <a:gd name="connsiteY2" fmla="*/ 858982 h 85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0290" h="858982">
                  <a:moveTo>
                    <a:pt x="480290" y="0"/>
                  </a:moveTo>
                  <a:cubicBezTo>
                    <a:pt x="446423" y="154709"/>
                    <a:pt x="412557" y="309418"/>
                    <a:pt x="332509" y="452582"/>
                  </a:cubicBezTo>
                  <a:cubicBezTo>
                    <a:pt x="252461" y="595746"/>
                    <a:pt x="126230" y="727364"/>
                    <a:pt x="0" y="85898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3981510" y="5246249"/>
                  <a:ext cx="3754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:mv="urn:schemas-microsoft-com:mac:vml"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1510" y="5246249"/>
                  <a:ext cx="37542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6" name="Group 85"/>
            <p:cNvGrpSpPr/>
            <p:nvPr/>
          </p:nvGrpSpPr>
          <p:grpSpPr>
            <a:xfrm rot="20651704">
              <a:off x="2907549" y="4440227"/>
              <a:ext cx="2523344" cy="844814"/>
              <a:chOff x="827924" y="2378464"/>
              <a:chExt cx="2523344" cy="844814"/>
            </a:xfrm>
          </p:grpSpPr>
          <p:sp>
            <p:nvSpPr>
              <p:cNvPr id="87" name="Rounded Rectangle 86"/>
              <p:cNvSpPr/>
              <p:nvPr/>
            </p:nvSpPr>
            <p:spPr>
              <a:xfrm rot="21011402">
                <a:off x="1651574" y="2744585"/>
                <a:ext cx="979318" cy="9773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8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827924" y="2656466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2439406" y="2378464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0" name="Group 89"/>
            <p:cNvGrpSpPr/>
            <p:nvPr/>
          </p:nvGrpSpPr>
          <p:grpSpPr>
            <a:xfrm rot="547807">
              <a:off x="2907548" y="5441096"/>
              <a:ext cx="2523344" cy="844814"/>
              <a:chOff x="827924" y="2378464"/>
              <a:chExt cx="2523344" cy="844814"/>
            </a:xfrm>
          </p:grpSpPr>
          <p:sp>
            <p:nvSpPr>
              <p:cNvPr id="91" name="Rounded Rectangle 90"/>
              <p:cNvSpPr/>
              <p:nvPr/>
            </p:nvSpPr>
            <p:spPr>
              <a:xfrm rot="21011402">
                <a:off x="1651574" y="2744585"/>
                <a:ext cx="979318" cy="97737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2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827924" y="2656466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2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201" b="8054"/>
              <a:stretch>
                <a:fillRect/>
              </a:stretch>
            </p:blipFill>
            <p:spPr bwMode="auto">
              <a:xfrm>
                <a:off x="2439406" y="2378464"/>
                <a:ext cx="911862" cy="566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6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Two Observations on Orientation</a:t>
            </a:r>
            <a:endParaRPr lang="en-US" sz="3000" dirty="0"/>
          </a:p>
        </p:txBody>
      </p:sp>
      <p:grpSp>
        <p:nvGrpSpPr>
          <p:cNvPr id="97" name="Group 60"/>
          <p:cNvGrpSpPr/>
          <p:nvPr/>
        </p:nvGrpSpPr>
        <p:grpSpPr>
          <a:xfrm>
            <a:off x="397269" y="1188155"/>
            <a:ext cx="3380404" cy="469170"/>
            <a:chOff x="313181" y="2872749"/>
            <a:chExt cx="4498214" cy="669120"/>
          </a:xfrm>
        </p:grpSpPr>
        <p:sp>
          <p:nvSpPr>
            <p:cNvPr id="98" name="Rounded Rectangle 97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13181" y="2943942"/>
              <a:ext cx="3500199" cy="526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Satellite Double Differentials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  <p:grpSp>
        <p:nvGrpSpPr>
          <p:cNvPr id="101" name="Group 91"/>
          <p:cNvGrpSpPr/>
          <p:nvPr/>
        </p:nvGrpSpPr>
        <p:grpSpPr>
          <a:xfrm>
            <a:off x="5511600" y="1188724"/>
            <a:ext cx="3013035" cy="468601"/>
            <a:chOff x="437507" y="2834869"/>
            <a:chExt cx="4216522" cy="669120"/>
          </a:xfrm>
        </p:grpSpPr>
        <p:sp>
          <p:nvSpPr>
            <p:cNvPr id="102" name="Rounded Rectangle 101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24347" y="2889418"/>
              <a:ext cx="2882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Time Double Differential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9306" y="3395818"/>
            <a:ext cx="4377388" cy="1634609"/>
            <a:chOff x="109306" y="3395818"/>
            <a:chExt cx="4377388" cy="1634609"/>
          </a:xfrm>
        </p:grpSpPr>
        <p:sp>
          <p:nvSpPr>
            <p:cNvPr id="94" name="Rounded Rectangle 93"/>
            <p:cNvSpPr/>
            <p:nvPr/>
          </p:nvSpPr>
          <p:spPr bwMode="auto">
            <a:xfrm>
              <a:off x="109306" y="4361307"/>
              <a:ext cx="4377388" cy="669120"/>
            </a:xfrm>
            <a:prstGeom prst="roundRect">
              <a:avLst>
                <a:gd name="adj" fmla="val 31945"/>
              </a:avLst>
            </a:prstGeom>
            <a:solidFill>
              <a:srgbClr val="FFB80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Drone Absolute Orientation, but polluted by Integer Ambiguity</a:t>
              </a:r>
              <a:endParaRPr lang="en-US" dirty="0">
                <a:latin typeface="Lucida Bright"/>
                <a:cs typeface="Lucida Bright"/>
              </a:endParaRPr>
            </a:p>
          </p:txBody>
        </p:sp>
        <p:cxnSp>
          <p:nvCxnSpPr>
            <p:cNvPr id="3" name="Straight Arrow Connector 2"/>
            <p:cNvCxnSpPr>
              <a:stCxn id="94" idx="0"/>
            </p:cNvCxnSpPr>
            <p:nvPr/>
          </p:nvCxnSpPr>
          <p:spPr>
            <a:xfrm flipH="1" flipV="1">
              <a:off x="2244436" y="3395818"/>
              <a:ext cx="53564" cy="9654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-73652" y="5328982"/>
            <a:ext cx="9505485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/>
                <a:cs typeface="Lucida Bright"/>
              </a:rPr>
              <a:t>Analogous to compass and gyroscopes, but highly noisy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73653" y="5924589"/>
            <a:ext cx="9505485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Naturally amenable </a:t>
            </a:r>
            <a:r>
              <a:rPr lang="en-US" sz="2400" dirty="0" smtClean="0">
                <a:latin typeface="Lucida Bright"/>
                <a:cs typeface="Lucida Bright"/>
              </a:rPr>
              <a:t>to a process filtering model</a:t>
            </a:r>
            <a:endParaRPr lang="en-US" sz="2400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09065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Bayesian Filtering Approach</a:t>
            </a:r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435178" y="1968844"/>
            <a:ext cx="1738184" cy="171347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4291" y="1968844"/>
            <a:ext cx="1738184" cy="171347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306065" y="1968844"/>
            <a:ext cx="1738184" cy="171347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33383" y="3682314"/>
            <a:ext cx="5737654" cy="1392194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2108886" y="1746374"/>
            <a:ext cx="4384590" cy="545725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2359182" y="1316436"/>
            <a:ext cx="1006931" cy="345232"/>
            <a:chOff x="432674" y="2872749"/>
            <a:chExt cx="4216522" cy="669120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4347" y="2889418"/>
              <a:ext cx="2450897" cy="353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Transition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616411" y="5139164"/>
            <a:ext cx="1471239" cy="345267"/>
            <a:chOff x="432674" y="2872681"/>
            <a:chExt cx="8884514" cy="669188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81"/>
              <a:ext cx="8722584" cy="59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Measurement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56760" y="2977606"/>
            <a:ext cx="155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pitch, roll, yaw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75407" y="2977606"/>
            <a:ext cx="155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pitch, roll, yaw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58039" y="2977606"/>
            <a:ext cx="155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pitch, roll, yaw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4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13165" y="4898834"/>
                <a:ext cx="3103285" cy="480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65" y="4898834"/>
                <a:ext cx="3103285" cy="4800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513165" y="5473153"/>
                <a:ext cx="3103285" cy="482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65" y="5473153"/>
                <a:ext cx="3103285" cy="48231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513165" y="6050158"/>
                <a:ext cx="3103285" cy="479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65" y="6050158"/>
                <a:ext cx="3103285" cy="47904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Measurement Model</a:t>
            </a:r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Trans.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</a:t>
              </a:r>
              <a:r>
                <a:rPr lang="en-US" sz="800" dirty="0" smtClean="0">
                  <a:latin typeface="Lucida Bright"/>
                  <a:cs typeface="Lucida Bright"/>
                </a:rPr>
                <a:t>.</a:t>
              </a:r>
              <a:endParaRPr lang="en-US" sz="800" dirty="0">
                <a:latin typeface="Lucida Bright"/>
                <a:cs typeface="Lucida Bright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30868" y="4525253"/>
            <a:ext cx="3183683" cy="2122489"/>
            <a:chOff x="4030868" y="4525253"/>
            <a:chExt cx="3183683" cy="2122489"/>
          </a:xfrm>
        </p:grpSpPr>
        <p:sp>
          <p:nvSpPr>
            <p:cNvPr id="27" name="Freeform 26"/>
            <p:cNvSpPr/>
            <p:nvPr/>
          </p:nvSpPr>
          <p:spPr>
            <a:xfrm>
              <a:off x="4224728" y="4637238"/>
              <a:ext cx="2989823" cy="545395"/>
            </a:xfrm>
            <a:custGeom>
              <a:avLst/>
              <a:gdLst>
                <a:gd name="connsiteX0" fmla="*/ 0 w 3380509"/>
                <a:gd name="connsiteY0" fmla="*/ 422443 h 911971"/>
                <a:gd name="connsiteX1" fmla="*/ 618836 w 3380509"/>
                <a:gd name="connsiteY1" fmla="*/ 16043 h 911971"/>
                <a:gd name="connsiteX2" fmla="*/ 3380509 w 3380509"/>
                <a:gd name="connsiteY2" fmla="*/ 911971 h 91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0509" h="911971">
                  <a:moveTo>
                    <a:pt x="0" y="422443"/>
                  </a:moveTo>
                  <a:cubicBezTo>
                    <a:pt x="27709" y="178449"/>
                    <a:pt x="55418" y="-65545"/>
                    <a:pt x="618836" y="16043"/>
                  </a:cubicBezTo>
                  <a:cubicBezTo>
                    <a:pt x="1182254" y="97631"/>
                    <a:pt x="2281381" y="504801"/>
                    <a:pt x="3380509" y="911971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030868" y="4525253"/>
              <a:ext cx="530980" cy="2122489"/>
              <a:chOff x="4030868" y="4525253"/>
              <a:chExt cx="530980" cy="212248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030868" y="4880362"/>
                <a:ext cx="530980" cy="1767380"/>
              </a:xfrm>
              <a:prstGeom prst="roundRect">
                <a:avLst/>
              </a:pr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V="1">
                <a:off x="4161868" y="4525253"/>
                <a:ext cx="0" cy="35510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36685" y="5378837"/>
            <a:ext cx="2097992" cy="671321"/>
            <a:chOff x="325331" y="2870548"/>
            <a:chExt cx="4486064" cy="671321"/>
          </a:xfrm>
        </p:grpSpPr>
        <p:sp>
          <p:nvSpPr>
            <p:cNvPr id="56" name="Rounded Rectangle 55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58" name="TextBox 99"/>
            <p:cNvSpPr txBox="1"/>
            <p:nvPr/>
          </p:nvSpPr>
          <p:spPr>
            <a:xfrm>
              <a:off x="556638" y="2870548"/>
              <a:ext cx="40898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sz="1700" dirty="0" smtClean="0">
                  <a:latin typeface="Lucida Bright"/>
                  <a:cs typeface="Lucida Bright"/>
                </a:rPr>
                <a:t>Satellite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sz="1700" dirty="0" smtClean="0">
                  <a:latin typeface="Lucida Bright"/>
                  <a:cs typeface="Lucida Bright"/>
                </a:rPr>
                <a:t>Differentials</a:t>
              </a:r>
              <a:endParaRPr lang="en-US" sz="1700" dirty="0"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6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Measurement Model</a:t>
            </a:r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Trans.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</a:t>
              </a:r>
              <a:r>
                <a:rPr lang="en-US" sz="800" dirty="0" smtClean="0">
                  <a:latin typeface="Lucida Bright"/>
                  <a:cs typeface="Lucida Bright"/>
                </a:rPr>
                <a:t>.</a:t>
              </a:r>
              <a:endParaRPr lang="en-US" sz="800" dirty="0">
                <a:latin typeface="Lucida Bright"/>
                <a:cs typeface="Lucida Bright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61868" y="4525253"/>
            <a:ext cx="3052683" cy="657380"/>
            <a:chOff x="4161868" y="4525253"/>
            <a:chExt cx="3052683" cy="657380"/>
          </a:xfrm>
        </p:grpSpPr>
        <p:sp>
          <p:nvSpPr>
            <p:cNvPr id="27" name="Freeform 26"/>
            <p:cNvSpPr/>
            <p:nvPr/>
          </p:nvSpPr>
          <p:spPr>
            <a:xfrm>
              <a:off x="4224728" y="4637238"/>
              <a:ext cx="2989823" cy="545395"/>
            </a:xfrm>
            <a:custGeom>
              <a:avLst/>
              <a:gdLst>
                <a:gd name="connsiteX0" fmla="*/ 0 w 3380509"/>
                <a:gd name="connsiteY0" fmla="*/ 422443 h 911971"/>
                <a:gd name="connsiteX1" fmla="*/ 618836 w 3380509"/>
                <a:gd name="connsiteY1" fmla="*/ 16043 h 911971"/>
                <a:gd name="connsiteX2" fmla="*/ 3380509 w 3380509"/>
                <a:gd name="connsiteY2" fmla="*/ 911971 h 91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0509" h="911971">
                  <a:moveTo>
                    <a:pt x="0" y="422443"/>
                  </a:moveTo>
                  <a:cubicBezTo>
                    <a:pt x="27709" y="178449"/>
                    <a:pt x="55418" y="-65545"/>
                    <a:pt x="618836" y="16043"/>
                  </a:cubicBezTo>
                  <a:cubicBezTo>
                    <a:pt x="1182254" y="97631"/>
                    <a:pt x="2281381" y="504801"/>
                    <a:pt x="3380509" y="911971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4161868" y="4525253"/>
              <a:ext cx="0" cy="3551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413000" y="4858647"/>
            <a:ext cx="2854463" cy="1355492"/>
            <a:chOff x="3413000" y="4858647"/>
            <a:chExt cx="2854463" cy="1355492"/>
          </a:xfrm>
        </p:grpSpPr>
        <p:sp>
          <p:nvSpPr>
            <p:cNvPr id="32" name="Rounded Rectangle 31"/>
            <p:cNvSpPr/>
            <p:nvPr/>
          </p:nvSpPr>
          <p:spPr>
            <a:xfrm>
              <a:off x="4408353" y="4858647"/>
              <a:ext cx="596331" cy="6034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91"/>
            <p:cNvGrpSpPr/>
            <p:nvPr/>
          </p:nvGrpSpPr>
          <p:grpSpPr>
            <a:xfrm>
              <a:off x="3413000" y="5867986"/>
              <a:ext cx="2854463" cy="346153"/>
              <a:chOff x="-3264726" y="1570058"/>
              <a:chExt cx="8884513" cy="669119"/>
            </a:xfrm>
          </p:grpSpPr>
          <p:sp>
            <p:nvSpPr>
              <p:cNvPr id="49" name="Rounded Rectangle 48"/>
              <p:cNvSpPr/>
              <p:nvPr/>
            </p:nvSpPr>
            <p:spPr bwMode="auto">
              <a:xfrm>
                <a:off x="-3264726" y="1570058"/>
                <a:ext cx="8884513" cy="669119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3223208" y="1610559"/>
                <a:ext cx="8722586" cy="367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1400" dirty="0" smtClean="0">
                    <a:latin typeface="Lucida Bright"/>
                    <a:cs typeface="Lucida Bright"/>
                  </a:rPr>
                  <a:t>Integer Ambiguity ?</a:t>
                </a:r>
                <a:endParaRPr lang="en-US" sz="1400" dirty="0">
                  <a:latin typeface="Lucida Bright"/>
                  <a:cs typeface="Lucida Bright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36685" y="5381038"/>
            <a:ext cx="2371400" cy="669120"/>
            <a:chOff x="325331" y="2872749"/>
            <a:chExt cx="4486064" cy="669120"/>
          </a:xfrm>
        </p:grpSpPr>
        <p:sp>
          <p:nvSpPr>
            <p:cNvPr id="56" name="Rounded Rectangle 55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58" name="TextBox 99"/>
            <p:cNvSpPr txBox="1"/>
            <p:nvPr/>
          </p:nvSpPr>
          <p:spPr>
            <a:xfrm>
              <a:off x="688401" y="2899532"/>
              <a:ext cx="361833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sz="1700" dirty="0" smtClean="0">
                  <a:latin typeface="Lucida Bright"/>
                  <a:cs typeface="Lucida Bright"/>
                </a:rPr>
                <a:t>Satellite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sz="1700" dirty="0" smtClean="0">
                  <a:latin typeface="Lucida Bright"/>
                  <a:cs typeface="Lucida Bright"/>
                </a:rPr>
                <a:t>Differentials</a:t>
              </a:r>
              <a:endParaRPr lang="en-US" sz="1700" dirty="0">
                <a:latin typeface="Lucida Bright"/>
                <a:cs typeface="Lucida Br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8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9" name="Rectangle 8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	</a:t>
              </a:r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 </a:t>
              </a:r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Drones </a:t>
              </a:r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still not ready for public places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 algn="r"/>
            <a:r>
              <a:rPr lang="en-US" sz="3000" dirty="0" smtClean="0"/>
              <a:t>Transition Model</a:t>
            </a:r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Trans.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</a:t>
              </a:r>
              <a:r>
                <a:rPr lang="en-US" sz="800" dirty="0" smtClean="0">
                  <a:latin typeface="Lucida Bright"/>
                  <a:cs typeface="Lucida Bright"/>
                </a:rPr>
                <a:t>.</a:t>
              </a:r>
              <a:endParaRPr lang="en-US" sz="800" dirty="0">
                <a:latin typeface="Lucida Bright"/>
                <a:cs typeface="Lucida Bright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-378456" y="298928"/>
                <a:ext cx="5214488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8456" y="298928"/>
                <a:ext cx="5214488" cy="384721"/>
              </a:xfrm>
              <a:prstGeom prst="rect">
                <a:avLst/>
              </a:prstGeom>
              <a:blipFill rotWithShape="0">
                <a:blip r:embed="rId4"/>
                <a:stretch>
                  <a:fillRect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-378456" y="959328"/>
                <a:ext cx="5214488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8456" y="959328"/>
                <a:ext cx="5214488" cy="384721"/>
              </a:xfrm>
              <a:prstGeom prst="rect">
                <a:avLst/>
              </a:prstGeom>
              <a:blipFill rotWithShape="0">
                <a:blip r:embed="rId5"/>
                <a:stretch>
                  <a:fillRect b="-34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-350745" y="1619728"/>
                <a:ext cx="5214488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0745" y="1619728"/>
                <a:ext cx="5214488" cy="384721"/>
              </a:xfrm>
              <a:prstGeom prst="rect">
                <a:avLst/>
              </a:prstGeom>
              <a:blipFill rotWithShape="0">
                <a:blip r:embed="rId6"/>
                <a:stretch>
                  <a:fillRect t="-1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ounded Rectangle 51"/>
          <p:cNvSpPr/>
          <p:nvPr/>
        </p:nvSpPr>
        <p:spPr>
          <a:xfrm>
            <a:off x="2406899" y="254351"/>
            <a:ext cx="687875" cy="176738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>
            <a:stCxn id="52" idx="2"/>
            <a:endCxn id="62" idx="0"/>
          </p:cNvCxnSpPr>
          <p:nvPr/>
        </p:nvCxnSpPr>
        <p:spPr>
          <a:xfrm>
            <a:off x="2750837" y="2021731"/>
            <a:ext cx="825448" cy="3872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lide Number Placeholder 1"/>
          <p:cNvSpPr txBox="1">
            <a:spLocks/>
          </p:cNvSpPr>
          <p:nvPr/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67" kern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22695" y="2045342"/>
            <a:ext cx="2550557" cy="671533"/>
            <a:chOff x="437507" y="2834869"/>
            <a:chExt cx="4216522" cy="671533"/>
          </a:xfrm>
        </p:grpSpPr>
        <p:sp>
          <p:nvSpPr>
            <p:cNvPr id="106" name="Rounded Rectangle 105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8" name="TextBox 103"/>
            <p:cNvSpPr txBox="1"/>
            <p:nvPr/>
          </p:nvSpPr>
          <p:spPr>
            <a:xfrm>
              <a:off x="1195037" y="2860071"/>
              <a:ext cx="2788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Time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Differentials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22355" y="595259"/>
            <a:ext cx="2921323" cy="4089863"/>
            <a:chOff x="6322355" y="595259"/>
            <a:chExt cx="2921323" cy="4089863"/>
          </a:xfrm>
        </p:grpSpPr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 rot="1836029">
              <a:off x="6500132" y="595259"/>
              <a:ext cx="2743546" cy="2486887"/>
              <a:chOff x="5162390" y="3450911"/>
              <a:chExt cx="3546764" cy="321496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162390" y="3450911"/>
                <a:ext cx="3546764" cy="317905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90" t="14368" r="42222" b="26680"/>
              <a:stretch/>
            </p:blipFill>
            <p:spPr>
              <a:xfrm rot="2448336">
                <a:off x="5730437" y="3636348"/>
                <a:ext cx="2632364" cy="30295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6789539" y="2168165"/>
              <a:ext cx="865026" cy="2516957"/>
            </a:xfrm>
            <a:custGeom>
              <a:avLst/>
              <a:gdLst>
                <a:gd name="connsiteX0" fmla="*/ 384259 w 865026"/>
                <a:gd name="connsiteY0" fmla="*/ 0 h 2516957"/>
                <a:gd name="connsiteX1" fmla="*/ 16614 w 865026"/>
                <a:gd name="connsiteY1" fmla="*/ 650449 h 2516957"/>
                <a:gd name="connsiteX2" fmla="*/ 865026 w 865026"/>
                <a:gd name="connsiteY2" fmla="*/ 2516957 h 25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026" h="2516957">
                  <a:moveTo>
                    <a:pt x="384259" y="0"/>
                  </a:moveTo>
                  <a:cubicBezTo>
                    <a:pt x="160372" y="115478"/>
                    <a:pt x="-63514" y="230956"/>
                    <a:pt x="16614" y="650449"/>
                  </a:cubicBezTo>
                  <a:cubicBezTo>
                    <a:pt x="96742" y="1069942"/>
                    <a:pt x="480884" y="1793449"/>
                    <a:pt x="865026" y="251695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2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Bayesian Filtering Approach</a:t>
            </a:r>
          </a:p>
          <a:p>
            <a:pPr algn="r"/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Trans.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23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</a:t>
              </a:r>
              <a:r>
                <a:rPr lang="en-US" sz="800" dirty="0" smtClean="0">
                  <a:latin typeface="Lucida Bright"/>
                  <a:cs typeface="Lucida Bright"/>
                </a:rPr>
                <a:t>.</a:t>
              </a:r>
              <a:endParaRPr lang="en-US" sz="800" dirty="0">
                <a:latin typeface="Lucida Bright"/>
                <a:cs typeface="Lucida Brigh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blipFill rotWithShape="0">
                <a:blip r:embed="rId3"/>
                <a:stretch>
                  <a:fillRect t="-1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/>
          <p:cNvCxnSpPr>
            <a:endCxn id="62" idx="0"/>
          </p:cNvCxnSpPr>
          <p:nvPr/>
        </p:nvCxnSpPr>
        <p:spPr>
          <a:xfrm>
            <a:off x="2750837" y="2021731"/>
            <a:ext cx="825448" cy="3872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lide Number Placeholder 1"/>
          <p:cNvSpPr txBox="1">
            <a:spLocks/>
          </p:cNvSpPr>
          <p:nvPr/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67" kern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6322355" y="595259"/>
            <a:ext cx="2921323" cy="4089863"/>
            <a:chOff x="6322355" y="595259"/>
            <a:chExt cx="2921323" cy="4089863"/>
          </a:xfrm>
        </p:grpSpPr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 rot="1836029">
              <a:off x="6500132" y="595259"/>
              <a:ext cx="2743546" cy="2486887"/>
              <a:chOff x="5162390" y="3450911"/>
              <a:chExt cx="3546764" cy="321496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162390" y="3450911"/>
                <a:ext cx="3546764" cy="317905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90" t="14368" r="42222" b="26680"/>
              <a:stretch/>
            </p:blipFill>
            <p:spPr>
              <a:xfrm rot="2448336">
                <a:off x="5730437" y="3636348"/>
                <a:ext cx="2632364" cy="30295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6789539" y="2168165"/>
              <a:ext cx="865026" cy="2516957"/>
            </a:xfrm>
            <a:custGeom>
              <a:avLst/>
              <a:gdLst>
                <a:gd name="connsiteX0" fmla="*/ 384259 w 865026"/>
                <a:gd name="connsiteY0" fmla="*/ 0 h 2516957"/>
                <a:gd name="connsiteX1" fmla="*/ 16614 w 865026"/>
                <a:gd name="connsiteY1" fmla="*/ 650449 h 2516957"/>
                <a:gd name="connsiteX2" fmla="*/ 865026 w 865026"/>
                <a:gd name="connsiteY2" fmla="*/ 2516957 h 25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026" h="2516957">
                  <a:moveTo>
                    <a:pt x="384259" y="0"/>
                  </a:moveTo>
                  <a:cubicBezTo>
                    <a:pt x="160372" y="115478"/>
                    <a:pt x="-63514" y="230956"/>
                    <a:pt x="16614" y="650449"/>
                  </a:cubicBezTo>
                  <a:cubicBezTo>
                    <a:pt x="96742" y="1069942"/>
                    <a:pt x="480884" y="1793449"/>
                    <a:pt x="865026" y="251695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22695" y="2045342"/>
            <a:ext cx="2550557" cy="671533"/>
            <a:chOff x="437507" y="2834869"/>
            <a:chExt cx="4216522" cy="671533"/>
          </a:xfrm>
        </p:grpSpPr>
        <p:sp>
          <p:nvSpPr>
            <p:cNvPr id="98" name="Rounded Rectangle 97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99" name="TextBox 103"/>
            <p:cNvSpPr txBox="1"/>
            <p:nvPr/>
          </p:nvSpPr>
          <p:spPr>
            <a:xfrm>
              <a:off x="1195037" y="2860071"/>
              <a:ext cx="2788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Time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Differentials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9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Bayesian Filtering Approach</a:t>
            </a:r>
          </a:p>
          <a:p>
            <a:pPr algn="r"/>
            <a:endParaRPr lang="en-US" sz="3000" dirty="0"/>
          </a:p>
        </p:txBody>
      </p:sp>
      <p:sp>
        <p:nvSpPr>
          <p:cNvPr id="7" name="Oval 6"/>
          <p:cNvSpPr/>
          <p:nvPr/>
        </p:nvSpPr>
        <p:spPr>
          <a:xfrm>
            <a:off x="3794671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13164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76179" y="2863803"/>
            <a:ext cx="775891" cy="76485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q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2901110" y="3628662"/>
            <a:ext cx="2561176" cy="621448"/>
            <a:chOff x="1433383" y="3682314"/>
            <a:chExt cx="5737654" cy="1392194"/>
          </a:xfrm>
        </p:grpSpPr>
        <p:cxnSp>
          <p:nvCxnSpPr>
            <p:cNvPr id="10" name="Straight Arrow Connector 9"/>
            <p:cNvCxnSpPr>
              <a:stCxn id="8" idx="4"/>
            </p:cNvCxnSpPr>
            <p:nvPr/>
          </p:nvCxnSpPr>
          <p:spPr>
            <a:xfrm>
              <a:off x="1433383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04270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71037" y="3682314"/>
              <a:ext cx="0" cy="13921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"/>
          <p:cNvGrpSpPr/>
          <p:nvPr/>
        </p:nvGrpSpPr>
        <p:grpSpPr>
          <a:xfrm>
            <a:off x="3202641" y="2764497"/>
            <a:ext cx="1957195" cy="243601"/>
            <a:chOff x="2108886" y="1746374"/>
            <a:chExt cx="4384590" cy="545725"/>
          </a:xfrm>
        </p:grpSpPr>
        <p:sp>
          <p:nvSpPr>
            <p:cNvPr id="13" name="Freeform 12"/>
            <p:cNvSpPr/>
            <p:nvPr/>
          </p:nvSpPr>
          <p:spPr>
            <a:xfrm>
              <a:off x="2108886" y="174637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985951" y="1748354"/>
              <a:ext cx="1507525" cy="543745"/>
            </a:xfrm>
            <a:custGeom>
              <a:avLst/>
              <a:gdLst>
                <a:gd name="connsiteX0" fmla="*/ 0 w 1507525"/>
                <a:gd name="connsiteY0" fmla="*/ 519031 h 543745"/>
                <a:gd name="connsiteX1" fmla="*/ 799071 w 1507525"/>
                <a:gd name="connsiteY1" fmla="*/ 48 h 543745"/>
                <a:gd name="connsiteX2" fmla="*/ 1507525 w 1507525"/>
                <a:gd name="connsiteY2" fmla="*/ 543745 h 5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525" h="543745">
                  <a:moveTo>
                    <a:pt x="0" y="519031"/>
                  </a:moveTo>
                  <a:cubicBezTo>
                    <a:pt x="273908" y="257480"/>
                    <a:pt x="547817" y="-4071"/>
                    <a:pt x="799071" y="48"/>
                  </a:cubicBezTo>
                  <a:cubicBezTo>
                    <a:pt x="1050325" y="4167"/>
                    <a:pt x="1278925" y="273956"/>
                    <a:pt x="1507525" y="54374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91"/>
          <p:cNvGrpSpPr/>
          <p:nvPr/>
        </p:nvGrpSpPr>
        <p:grpSpPr>
          <a:xfrm>
            <a:off x="3044025" y="2408941"/>
            <a:ext cx="1064520" cy="522432"/>
            <a:chOff x="-229305" y="2795624"/>
            <a:chExt cx="5855293" cy="1336359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Trans.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15" name="Group 91"/>
          <p:cNvGrpSpPr/>
          <p:nvPr/>
        </p:nvGrpSpPr>
        <p:grpSpPr>
          <a:xfrm>
            <a:off x="3875570" y="4278970"/>
            <a:ext cx="694992" cy="307777"/>
            <a:chOff x="432674" y="2872675"/>
            <a:chExt cx="8884514" cy="8742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</a:t>
              </a:r>
              <a:r>
                <a:rPr lang="en-US" sz="800" dirty="0" smtClean="0">
                  <a:latin typeface="Lucida Bright"/>
                  <a:cs typeface="Lucida Bright"/>
                </a:rPr>
                <a:t>.</a:t>
              </a:r>
              <a:endParaRPr lang="en-US" sz="800" dirty="0">
                <a:latin typeface="Lucida Bright"/>
                <a:cs typeface="Lucida Brigh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  <m:sup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d>
                        <m:d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5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𝐶𝑙</m:t>
                      </m:r>
                      <m:sSub>
                        <m:sSubPr>
                          <m:ctrlPr>
                            <a:rPr lang="en-US" sz="25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:mv="urn:schemas-microsoft-com:mac:vml"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07" y="1479033"/>
                <a:ext cx="4143419" cy="384721"/>
              </a:xfrm>
              <a:prstGeom prst="rect">
                <a:avLst/>
              </a:prstGeom>
              <a:blipFill rotWithShape="0">
                <a:blip r:embed="rId3"/>
                <a:stretch>
                  <a:fillRect t="-1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/>
          <p:cNvCxnSpPr>
            <a:endCxn id="62" idx="0"/>
          </p:cNvCxnSpPr>
          <p:nvPr/>
        </p:nvCxnSpPr>
        <p:spPr>
          <a:xfrm>
            <a:off x="2750837" y="2021731"/>
            <a:ext cx="825448" cy="3872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lide Number Placeholder 1"/>
          <p:cNvSpPr txBox="1">
            <a:spLocks/>
          </p:cNvSpPr>
          <p:nvPr/>
        </p:nvSpPr>
        <p:spPr>
          <a:xfrm>
            <a:off x="6458039" y="6356449"/>
            <a:ext cx="2057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67" kern="12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16" name="Group 75"/>
          <p:cNvGrpSpPr/>
          <p:nvPr/>
        </p:nvGrpSpPr>
        <p:grpSpPr>
          <a:xfrm>
            <a:off x="6322355" y="595259"/>
            <a:ext cx="2921323" cy="4089863"/>
            <a:chOff x="6322355" y="595259"/>
            <a:chExt cx="2921323" cy="4089863"/>
          </a:xfrm>
        </p:grpSpPr>
        <p:grpSp>
          <p:nvGrpSpPr>
            <p:cNvPr id="17" name="Group 52"/>
            <p:cNvGrpSpPr>
              <a:grpSpLocks noChangeAspect="1"/>
            </p:cNvGrpSpPr>
            <p:nvPr/>
          </p:nvGrpSpPr>
          <p:grpSpPr>
            <a:xfrm rot="1836029">
              <a:off x="6500132" y="595259"/>
              <a:ext cx="2743546" cy="2486887"/>
              <a:chOff x="5162390" y="3450911"/>
              <a:chExt cx="3546764" cy="321496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162390" y="3450911"/>
                <a:ext cx="3546764" cy="317905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90" t="14368" r="42222" b="26680"/>
              <a:stretch/>
            </p:blipFill>
            <p:spPr>
              <a:xfrm rot="2448336">
                <a:off x="5730437" y="3636348"/>
                <a:ext cx="2632364" cy="30295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355" y="2722001"/>
                  <a:ext cx="610745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Freeform 18"/>
            <p:cNvSpPr/>
            <p:nvPr/>
          </p:nvSpPr>
          <p:spPr>
            <a:xfrm>
              <a:off x="6789539" y="2168165"/>
              <a:ext cx="865026" cy="2516957"/>
            </a:xfrm>
            <a:custGeom>
              <a:avLst/>
              <a:gdLst>
                <a:gd name="connsiteX0" fmla="*/ 384259 w 865026"/>
                <a:gd name="connsiteY0" fmla="*/ 0 h 2516957"/>
                <a:gd name="connsiteX1" fmla="*/ 16614 w 865026"/>
                <a:gd name="connsiteY1" fmla="*/ 650449 h 2516957"/>
                <a:gd name="connsiteX2" fmla="*/ 865026 w 865026"/>
                <a:gd name="connsiteY2" fmla="*/ 2516957 h 251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5026" h="2516957">
                  <a:moveTo>
                    <a:pt x="384259" y="0"/>
                  </a:moveTo>
                  <a:cubicBezTo>
                    <a:pt x="160372" y="115478"/>
                    <a:pt x="-63514" y="230956"/>
                    <a:pt x="16614" y="650449"/>
                  </a:cubicBezTo>
                  <a:cubicBezTo>
                    <a:pt x="96742" y="1069942"/>
                    <a:pt x="480884" y="1793449"/>
                    <a:pt x="865026" y="251695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441" y="4898834"/>
                <a:ext cx="2752228" cy="55098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16"/>
          <p:cNvGrpSpPr/>
          <p:nvPr/>
        </p:nvGrpSpPr>
        <p:grpSpPr>
          <a:xfrm>
            <a:off x="3413000" y="4858647"/>
            <a:ext cx="2854463" cy="1355492"/>
            <a:chOff x="3413000" y="4858647"/>
            <a:chExt cx="2854463" cy="1355492"/>
          </a:xfrm>
        </p:grpSpPr>
        <p:sp>
          <p:nvSpPr>
            <p:cNvPr id="118" name="Rounded Rectangle 117"/>
            <p:cNvSpPr/>
            <p:nvPr/>
          </p:nvSpPr>
          <p:spPr>
            <a:xfrm>
              <a:off x="4410454" y="4858647"/>
              <a:ext cx="596331" cy="6034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91"/>
            <p:cNvGrpSpPr/>
            <p:nvPr/>
          </p:nvGrpSpPr>
          <p:grpSpPr>
            <a:xfrm>
              <a:off x="3413000" y="5867986"/>
              <a:ext cx="2854463" cy="346153"/>
              <a:chOff x="-3264726" y="1570058"/>
              <a:chExt cx="8884513" cy="669119"/>
            </a:xfrm>
          </p:grpSpPr>
          <p:sp>
            <p:nvSpPr>
              <p:cNvPr id="120" name="Rounded Rectangle 119"/>
              <p:cNvSpPr/>
              <p:nvPr/>
            </p:nvSpPr>
            <p:spPr bwMode="auto">
              <a:xfrm>
                <a:off x="-3264726" y="1570058"/>
                <a:ext cx="8884513" cy="669119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-3223208" y="1610559"/>
                <a:ext cx="8722586" cy="367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1400" dirty="0" smtClean="0">
                    <a:latin typeface="Lucida Bright"/>
                    <a:cs typeface="Lucida Bright"/>
                  </a:rPr>
                  <a:t>Integer Ambiguity ?</a:t>
                </a:r>
                <a:endParaRPr lang="en-US" sz="1400" dirty="0">
                  <a:latin typeface="Lucida Bright"/>
                  <a:cs typeface="Lucida Bright"/>
                </a:endParaRPr>
              </a:p>
            </p:txBody>
          </p:sp>
        </p:grpSp>
      </p:grpSp>
      <p:grpSp>
        <p:nvGrpSpPr>
          <p:cNvPr id="21" name="Group 121"/>
          <p:cNvGrpSpPr/>
          <p:nvPr/>
        </p:nvGrpSpPr>
        <p:grpSpPr>
          <a:xfrm>
            <a:off x="4161868" y="4525253"/>
            <a:ext cx="3052683" cy="657380"/>
            <a:chOff x="4161868" y="4525253"/>
            <a:chExt cx="3052683" cy="657380"/>
          </a:xfrm>
        </p:grpSpPr>
        <p:sp>
          <p:nvSpPr>
            <p:cNvPr id="123" name="Freeform 122"/>
            <p:cNvSpPr/>
            <p:nvPr/>
          </p:nvSpPr>
          <p:spPr>
            <a:xfrm>
              <a:off x="4224728" y="4637238"/>
              <a:ext cx="2989823" cy="545395"/>
            </a:xfrm>
            <a:custGeom>
              <a:avLst/>
              <a:gdLst>
                <a:gd name="connsiteX0" fmla="*/ 0 w 3380509"/>
                <a:gd name="connsiteY0" fmla="*/ 422443 h 911971"/>
                <a:gd name="connsiteX1" fmla="*/ 618836 w 3380509"/>
                <a:gd name="connsiteY1" fmla="*/ 16043 h 911971"/>
                <a:gd name="connsiteX2" fmla="*/ 3380509 w 3380509"/>
                <a:gd name="connsiteY2" fmla="*/ 911971 h 91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80509" h="911971">
                  <a:moveTo>
                    <a:pt x="0" y="422443"/>
                  </a:moveTo>
                  <a:cubicBezTo>
                    <a:pt x="27709" y="178449"/>
                    <a:pt x="55418" y="-65545"/>
                    <a:pt x="618836" y="16043"/>
                  </a:cubicBezTo>
                  <a:cubicBezTo>
                    <a:pt x="1182254" y="97631"/>
                    <a:pt x="2281381" y="504801"/>
                    <a:pt x="3380509" y="911971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flipV="1">
              <a:off x="4161868" y="4525253"/>
              <a:ext cx="0" cy="3551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0" t="14368" r="42222" b="26680"/>
          <a:stretch/>
        </p:blipFill>
        <p:spPr>
          <a:xfrm rot="2448336">
            <a:off x="7059571" y="4326241"/>
            <a:ext cx="1829208" cy="2105192"/>
          </a:xfrm>
          <a:prstGeom prst="rect">
            <a:avLst/>
          </a:prstGeom>
        </p:spPr>
      </p:pic>
      <p:grpSp>
        <p:nvGrpSpPr>
          <p:cNvPr id="22" name="Group 96"/>
          <p:cNvGrpSpPr/>
          <p:nvPr/>
        </p:nvGrpSpPr>
        <p:grpSpPr>
          <a:xfrm>
            <a:off x="22695" y="2045342"/>
            <a:ext cx="2550557" cy="671533"/>
            <a:chOff x="437507" y="2834869"/>
            <a:chExt cx="4216522" cy="671533"/>
          </a:xfrm>
        </p:grpSpPr>
        <p:sp>
          <p:nvSpPr>
            <p:cNvPr id="98" name="Rounded Rectangle 97"/>
            <p:cNvSpPr/>
            <p:nvPr/>
          </p:nvSpPr>
          <p:spPr bwMode="auto">
            <a:xfrm>
              <a:off x="437507" y="283486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99" name="TextBox 103"/>
            <p:cNvSpPr txBox="1"/>
            <p:nvPr/>
          </p:nvSpPr>
          <p:spPr>
            <a:xfrm>
              <a:off x="1195037" y="2860071"/>
              <a:ext cx="2788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Time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Differentials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  <p:grpSp>
        <p:nvGrpSpPr>
          <p:cNvPr id="23" name="Group 99"/>
          <p:cNvGrpSpPr/>
          <p:nvPr/>
        </p:nvGrpSpPr>
        <p:grpSpPr>
          <a:xfrm>
            <a:off x="36685" y="5381038"/>
            <a:ext cx="2371400" cy="669120"/>
            <a:chOff x="325331" y="2872749"/>
            <a:chExt cx="4486064" cy="669120"/>
          </a:xfrm>
        </p:grpSpPr>
        <p:sp>
          <p:nvSpPr>
            <p:cNvPr id="101" name="Rounded Rectangle 100"/>
            <p:cNvSpPr/>
            <p:nvPr/>
          </p:nvSpPr>
          <p:spPr bwMode="auto">
            <a:xfrm>
              <a:off x="325331" y="2872749"/>
              <a:ext cx="4486064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102" name="TextBox 99"/>
            <p:cNvSpPr txBox="1"/>
            <p:nvPr/>
          </p:nvSpPr>
          <p:spPr>
            <a:xfrm>
              <a:off x="688401" y="2899532"/>
              <a:ext cx="361833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" charset="2"/>
                <a:buNone/>
                <a:defRPr/>
              </a:pPr>
              <a:r>
                <a:rPr lang="en-US" sz="1700" dirty="0" smtClean="0">
                  <a:latin typeface="Lucida Bright"/>
                  <a:cs typeface="Lucida Bright"/>
                </a:rPr>
                <a:t>Satellite Double </a:t>
              </a:r>
            </a:p>
            <a:p>
              <a:pPr algn="ctr">
                <a:buFont typeface="Wingdings" charset="2"/>
                <a:buNone/>
                <a:defRPr/>
              </a:pPr>
              <a:r>
                <a:rPr lang="en-US" sz="1700" dirty="0" smtClean="0">
                  <a:latin typeface="Lucida Bright"/>
                  <a:cs typeface="Lucida Bright"/>
                </a:rPr>
                <a:t>Differentials</a:t>
              </a:r>
              <a:endParaRPr lang="en-US" sz="1700" dirty="0">
                <a:latin typeface="Lucida Bright"/>
                <a:cs typeface="Lucida Brigh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73" y="2764361"/>
                <a:ext cx="610745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9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Integer Ambiguity Resolution depends on Flight Aggressiveness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-228883" y="1311403"/>
            <a:ext cx="950548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Two regimes of aggressiveness</a:t>
            </a:r>
            <a:endParaRPr lang="en-US" sz="2400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44285" y="2041134"/>
            <a:ext cx="950548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					Low Dynamic Flights</a:t>
            </a:r>
            <a:endParaRPr lang="en-US" sz="2400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6668" y="4462296"/>
            <a:ext cx="949736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bg1"/>
                </a:solidFill>
                <a:latin typeface="Lucida Bright"/>
                <a:cs typeface="Lucida Bright"/>
              </a:rPr>
              <a:t>	    				Highly </a:t>
            </a:r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Aggressive flights</a:t>
            </a:r>
            <a:endParaRPr lang="en-US" sz="2400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9455" y="3102728"/>
            <a:ext cx="34422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Lucida Bright"/>
                <a:cs typeface="Lucida Bright"/>
              </a:rPr>
              <a:t>Kalman</a:t>
            </a:r>
            <a:r>
              <a:rPr lang="en-US" dirty="0" smtClean="0">
                <a:latin typeface="Lucida Bright"/>
                <a:cs typeface="Lucida Bright"/>
              </a:rPr>
              <a:t> Filter</a:t>
            </a: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9455" y="5568730"/>
            <a:ext cx="34422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Particle Filter</a:t>
            </a:r>
            <a:endParaRPr lang="en-US" dirty="0">
              <a:latin typeface="Lucida Bright"/>
              <a:cs typeface="Lucida Br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3" y="2041134"/>
            <a:ext cx="3296984" cy="2492520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91" y="2041134"/>
            <a:ext cx="3296984" cy="2492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3" y="4507136"/>
            <a:ext cx="3296984" cy="249252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3" y="4507136"/>
            <a:ext cx="3296984" cy="2492520"/>
          </a:xfr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91" y="4507136"/>
            <a:ext cx="3296984" cy="24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566234" y="6111856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]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:mv="urn:schemas-microsoft-com:mac:vml"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433383" y="3682314"/>
            <a:ext cx="5737654" cy="1944191"/>
            <a:chOff x="1433383" y="3682314"/>
            <a:chExt cx="5737654" cy="1944191"/>
          </a:xfrm>
        </p:grpSpPr>
        <p:grpSp>
          <p:nvGrpSpPr>
            <p:cNvPr id="17" name="Group 16"/>
            <p:cNvGrpSpPr/>
            <p:nvPr/>
          </p:nvGrpSpPr>
          <p:grpSpPr>
            <a:xfrm>
              <a:off x="1433383" y="3682314"/>
              <a:ext cx="5737654" cy="1392194"/>
              <a:chOff x="1433383" y="3682314"/>
              <a:chExt cx="5737654" cy="1392194"/>
            </a:xfrm>
          </p:grpSpPr>
          <p:cxnSp>
            <p:nvCxnSpPr>
              <p:cNvPr id="10" name="Straight Arrow Connector 9"/>
              <p:cNvCxnSpPr>
                <a:stCxn id="8" idx="4"/>
              </p:cNvCxnSpPr>
              <p:nvPr/>
            </p:nvCxnSpPr>
            <p:spPr>
              <a:xfrm>
                <a:off x="1433383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4304270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171037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Freeform 12"/>
          <p:cNvSpPr/>
          <p:nvPr/>
        </p:nvSpPr>
        <p:spPr>
          <a:xfrm>
            <a:off x="2108886" y="174637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985951" y="174835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Δq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020" r="-202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Orientation Estimation - Low Dynamic flights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623891" y="3653809"/>
            <a:ext cx="1738185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Static Drone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394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𝑠𝑘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5634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074399" y="995365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6539345" y="6059055"/>
            <a:ext cx="508000" cy="429692"/>
          </a:xfrm>
          <a:custGeom>
            <a:avLst/>
            <a:gdLst>
              <a:gd name="connsiteX0" fmla="*/ 0 w 508000"/>
              <a:gd name="connsiteY0" fmla="*/ 424872 h 429692"/>
              <a:gd name="connsiteX1" fmla="*/ 397164 w 508000"/>
              <a:gd name="connsiteY1" fmla="*/ 369454 h 429692"/>
              <a:gd name="connsiteX2" fmla="*/ 508000 w 508000"/>
              <a:gd name="connsiteY2" fmla="*/ 0 h 4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429692">
                <a:moveTo>
                  <a:pt x="0" y="424872"/>
                </a:moveTo>
                <a:cubicBezTo>
                  <a:pt x="156248" y="432569"/>
                  <a:pt x="312497" y="440266"/>
                  <a:pt x="397164" y="369454"/>
                </a:cubicBezTo>
                <a:cubicBezTo>
                  <a:pt x="481831" y="298642"/>
                  <a:pt x="494915" y="149321"/>
                  <a:pt x="508000" y="0"/>
                </a:cubicBez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91"/>
          <p:cNvGrpSpPr/>
          <p:nvPr/>
        </p:nvGrpSpPr>
        <p:grpSpPr>
          <a:xfrm>
            <a:off x="2421678" y="2271579"/>
            <a:ext cx="1064520" cy="522432"/>
            <a:chOff x="-229305" y="2795624"/>
            <a:chExt cx="5855293" cy="1336359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Trans.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40" name="Group 91"/>
          <p:cNvGrpSpPr/>
          <p:nvPr/>
        </p:nvGrpSpPr>
        <p:grpSpPr>
          <a:xfrm>
            <a:off x="4547840" y="4894897"/>
            <a:ext cx="694992" cy="434485"/>
            <a:chOff x="432674" y="2872675"/>
            <a:chExt cx="8884514" cy="874233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</a:t>
              </a:r>
              <a:r>
                <a:rPr lang="en-US" sz="800" dirty="0" smtClean="0">
                  <a:latin typeface="Lucida Bright"/>
                  <a:cs typeface="Lucida Bright"/>
                </a:rPr>
                <a:t>.</a:t>
              </a:r>
              <a:endParaRPr lang="en-US" sz="8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22109" y="972505"/>
            <a:ext cx="3121891" cy="5090511"/>
            <a:chOff x="6022109" y="972505"/>
            <a:chExt cx="3121891" cy="5090511"/>
          </a:xfrm>
        </p:grpSpPr>
        <p:grpSp>
          <p:nvGrpSpPr>
            <p:cNvPr id="34" name="Group 91"/>
            <p:cNvGrpSpPr/>
            <p:nvPr/>
          </p:nvGrpSpPr>
          <p:grpSpPr>
            <a:xfrm>
              <a:off x="6289537" y="5502756"/>
              <a:ext cx="2854463" cy="560260"/>
              <a:chOff x="432674" y="2872749"/>
              <a:chExt cx="8884512" cy="66912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32674" y="2872749"/>
                <a:ext cx="8884512" cy="669120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4602" y="2931625"/>
                <a:ext cx="8722584" cy="55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2400" dirty="0" err="1" smtClean="0">
                    <a:latin typeface="Lucida Bright"/>
                    <a:cs typeface="Lucida Bright"/>
                  </a:rPr>
                  <a:t>Kalman</a:t>
                </a:r>
                <a:r>
                  <a:rPr lang="en-US" sz="2400" dirty="0" smtClean="0">
                    <a:latin typeface="Lucida Bright"/>
                    <a:cs typeface="Lucida Bright"/>
                  </a:rPr>
                  <a:t> Filter</a:t>
                </a:r>
                <a:endParaRPr lang="en-US" sz="2400" dirty="0">
                  <a:latin typeface="Lucida Bright"/>
                  <a:cs typeface="Lucida Bright"/>
                </a:endParaRPr>
              </a:p>
            </p:txBody>
          </p:sp>
        </p:grpSp>
        <p:sp>
          <p:nvSpPr>
            <p:cNvPr id="5" name="Freeform 4"/>
            <p:cNvSpPr/>
            <p:nvPr/>
          </p:nvSpPr>
          <p:spPr>
            <a:xfrm>
              <a:off x="6022109" y="972505"/>
              <a:ext cx="2341047" cy="4550840"/>
            </a:xfrm>
            <a:custGeom>
              <a:avLst/>
              <a:gdLst>
                <a:gd name="connsiteX0" fmla="*/ 0 w 2341047"/>
                <a:gd name="connsiteY0" fmla="*/ 348295 h 4550840"/>
                <a:gd name="connsiteX1" fmla="*/ 2216727 w 2341047"/>
                <a:gd name="connsiteY1" fmla="*/ 422186 h 4550840"/>
                <a:gd name="connsiteX2" fmla="*/ 1865746 w 2341047"/>
                <a:gd name="connsiteY2" fmla="*/ 4550840 h 455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1047" h="4550840">
                  <a:moveTo>
                    <a:pt x="0" y="348295"/>
                  </a:moveTo>
                  <a:cubicBezTo>
                    <a:pt x="952884" y="35028"/>
                    <a:pt x="1905769" y="-278238"/>
                    <a:pt x="2216727" y="422186"/>
                  </a:cubicBezTo>
                  <a:cubicBezTo>
                    <a:pt x="2527685" y="1122610"/>
                    <a:pt x="2196715" y="2836725"/>
                    <a:pt x="1865746" y="4550840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045034" y="1349260"/>
                <a:ext cx="5552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034" y="1349260"/>
                <a:ext cx="555280" cy="461665"/>
              </a:xfrm>
              <a:prstGeom prst="rect">
                <a:avLst/>
              </a:prstGeom>
              <a:blipFill rotWithShape="0">
                <a:blip r:embed="rId12"/>
                <a:stretch>
                  <a:fillRect t="-3947" r="-1098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known</a:t>
                </a:r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8197" r="-44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2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0.15677 0.6275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3136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7" grpId="0" animBg="1"/>
      <p:bldP spid="22" grpId="0" animBg="1"/>
      <p:bldP spid="19" grpId="0" animBg="1"/>
      <p:bldP spid="1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566234" y="6111856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78" y="1968844"/>
                <a:ext cx="1738184" cy="1713470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]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:mv="urn:schemas-microsoft-com:mac:vml"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91" y="1968844"/>
                <a:ext cx="1738184" cy="171347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Pitch, Roll, Yaw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:mv="urn:schemas-microsoft-com:mac:vml"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065" y="1968844"/>
                <a:ext cx="1738184" cy="171347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433383" y="3682314"/>
            <a:ext cx="5737654" cy="1944191"/>
            <a:chOff x="1433383" y="3682314"/>
            <a:chExt cx="5737654" cy="1944191"/>
          </a:xfrm>
        </p:grpSpPr>
        <p:grpSp>
          <p:nvGrpSpPr>
            <p:cNvPr id="17" name="Group 16"/>
            <p:cNvGrpSpPr/>
            <p:nvPr/>
          </p:nvGrpSpPr>
          <p:grpSpPr>
            <a:xfrm>
              <a:off x="1433383" y="3682314"/>
              <a:ext cx="5737654" cy="1392194"/>
              <a:chOff x="1433383" y="3682314"/>
              <a:chExt cx="5737654" cy="1392194"/>
            </a:xfrm>
          </p:grpSpPr>
          <p:cxnSp>
            <p:nvCxnSpPr>
              <p:cNvPr id="10" name="Straight Arrow Connector 9"/>
              <p:cNvCxnSpPr>
                <a:stCxn id="8" idx="4"/>
              </p:cNvCxnSpPr>
              <p:nvPr/>
            </p:nvCxnSpPr>
            <p:spPr>
              <a:xfrm>
                <a:off x="1433383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4304270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171037" y="3682314"/>
                <a:ext cx="0" cy="139219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:mv="urn:schemas-microsoft-com:mac:vml"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4820" y="5093410"/>
                  <a:ext cx="2386359" cy="53309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Freeform 12"/>
          <p:cNvSpPr/>
          <p:nvPr/>
        </p:nvSpPr>
        <p:spPr>
          <a:xfrm>
            <a:off x="2108886" y="174637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985951" y="1748354"/>
            <a:ext cx="1507525" cy="543745"/>
          </a:xfrm>
          <a:custGeom>
            <a:avLst/>
            <a:gdLst>
              <a:gd name="connsiteX0" fmla="*/ 0 w 1507525"/>
              <a:gd name="connsiteY0" fmla="*/ 519031 h 543745"/>
              <a:gd name="connsiteX1" fmla="*/ 799071 w 1507525"/>
              <a:gd name="connsiteY1" fmla="*/ 48 h 543745"/>
              <a:gd name="connsiteX2" fmla="*/ 1507525 w 1507525"/>
              <a:gd name="connsiteY2" fmla="*/ 543745 h 543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525" h="543745">
                <a:moveTo>
                  <a:pt x="0" y="519031"/>
                </a:moveTo>
                <a:cubicBezTo>
                  <a:pt x="273908" y="257480"/>
                  <a:pt x="547817" y="-4071"/>
                  <a:pt x="799071" y="48"/>
                </a:cubicBezTo>
                <a:cubicBezTo>
                  <a:pt x="1050325" y="4167"/>
                  <a:pt x="1278925" y="273956"/>
                  <a:pt x="1507525" y="54374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Δq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449" y="1838271"/>
                <a:ext cx="604653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020" r="-2020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/>
          <p:cNvSpPr txBox="1">
            <a:spLocks/>
          </p:cNvSpPr>
          <p:nvPr/>
        </p:nvSpPr>
        <p:spPr>
          <a:xfrm>
            <a:off x="564291" y="43663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Highly Aggressive Flights: Cycle Slips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034" y="1343455"/>
                <a:ext cx="2031967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394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𝑠𝑘</m:t>
                                  </m:r>
                                </m:sup>
                              </m:sSubSup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6165722"/>
                <a:ext cx="2610202" cy="64504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5634" name="Picture 2" descr="Image result for gauss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9036" r="7865" b="10488"/>
          <a:stretch/>
        </p:blipFill>
        <p:spPr bwMode="auto">
          <a:xfrm>
            <a:off x="5074399" y="995365"/>
            <a:ext cx="983670" cy="7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6539345" y="6059055"/>
            <a:ext cx="508000" cy="429692"/>
          </a:xfrm>
          <a:custGeom>
            <a:avLst/>
            <a:gdLst>
              <a:gd name="connsiteX0" fmla="*/ 0 w 508000"/>
              <a:gd name="connsiteY0" fmla="*/ 424872 h 429692"/>
              <a:gd name="connsiteX1" fmla="*/ 397164 w 508000"/>
              <a:gd name="connsiteY1" fmla="*/ 369454 h 429692"/>
              <a:gd name="connsiteX2" fmla="*/ 508000 w 508000"/>
              <a:gd name="connsiteY2" fmla="*/ 0 h 4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0" h="429692">
                <a:moveTo>
                  <a:pt x="0" y="424872"/>
                </a:moveTo>
                <a:cubicBezTo>
                  <a:pt x="156248" y="432569"/>
                  <a:pt x="312497" y="440266"/>
                  <a:pt x="397164" y="369454"/>
                </a:cubicBezTo>
                <a:cubicBezTo>
                  <a:pt x="481831" y="298642"/>
                  <a:pt x="494915" y="149321"/>
                  <a:pt x="508000" y="0"/>
                </a:cubicBez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91"/>
          <p:cNvGrpSpPr/>
          <p:nvPr/>
        </p:nvGrpSpPr>
        <p:grpSpPr>
          <a:xfrm>
            <a:off x="2421678" y="2271579"/>
            <a:ext cx="1064520" cy="522432"/>
            <a:chOff x="-229305" y="2795624"/>
            <a:chExt cx="5855293" cy="1336359"/>
          </a:xfrm>
        </p:grpSpPr>
        <p:sp>
          <p:nvSpPr>
            <p:cNvPr id="31" name="Rounded Rectangle 30"/>
            <p:cNvSpPr/>
            <p:nvPr/>
          </p:nvSpPr>
          <p:spPr bwMode="auto">
            <a:xfrm>
              <a:off x="432674" y="2872749"/>
              <a:ext cx="421652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229305" y="2795624"/>
              <a:ext cx="5855293" cy="133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Trans.</a:t>
              </a:r>
              <a:endParaRPr lang="en-US" sz="1400" dirty="0">
                <a:latin typeface="Lucida Bright"/>
                <a:cs typeface="Lucida Brigh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35872" y="1350310"/>
            <a:ext cx="45720" cy="569359"/>
            <a:chOff x="687858" y="1498891"/>
            <a:chExt cx="45720" cy="569359"/>
          </a:xfrm>
        </p:grpSpPr>
        <p:sp>
          <p:nvSpPr>
            <p:cNvPr id="44" name="Rectangle 43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12691" y="5672474"/>
            <a:ext cx="45720" cy="569359"/>
            <a:chOff x="687858" y="1498891"/>
            <a:chExt cx="45720" cy="569359"/>
          </a:xfrm>
        </p:grpSpPr>
        <p:sp>
          <p:nvSpPr>
            <p:cNvPr id="47" name="Rectangle 46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54155" y="6167530"/>
            <a:ext cx="45720" cy="569359"/>
            <a:chOff x="687858" y="1498891"/>
            <a:chExt cx="45720" cy="569359"/>
          </a:xfrm>
        </p:grpSpPr>
        <p:sp>
          <p:nvSpPr>
            <p:cNvPr id="50" name="Rectangle 49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58550" y="2509331"/>
            <a:ext cx="45720" cy="569359"/>
            <a:chOff x="687858" y="1498891"/>
            <a:chExt cx="45720" cy="569359"/>
          </a:xfrm>
        </p:grpSpPr>
        <p:sp>
          <p:nvSpPr>
            <p:cNvPr id="53" name="Rectangle 52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126958" y="2484761"/>
            <a:ext cx="45720" cy="569359"/>
            <a:chOff x="687858" y="1498891"/>
            <a:chExt cx="45720" cy="569359"/>
          </a:xfrm>
        </p:grpSpPr>
        <p:sp>
          <p:nvSpPr>
            <p:cNvPr id="56" name="Rectangle 55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022109" y="972505"/>
            <a:ext cx="3121891" cy="5090511"/>
            <a:chOff x="6022109" y="972505"/>
            <a:chExt cx="3121891" cy="5090511"/>
          </a:xfrm>
        </p:grpSpPr>
        <p:grpSp>
          <p:nvGrpSpPr>
            <p:cNvPr id="61" name="Group 91"/>
            <p:cNvGrpSpPr/>
            <p:nvPr/>
          </p:nvGrpSpPr>
          <p:grpSpPr>
            <a:xfrm>
              <a:off x="6289537" y="5502756"/>
              <a:ext cx="2854463" cy="560260"/>
              <a:chOff x="432674" y="2872749"/>
              <a:chExt cx="8884512" cy="66912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432674" y="2872749"/>
                <a:ext cx="8884512" cy="669120"/>
              </a:xfrm>
              <a:prstGeom prst="roundRect">
                <a:avLst>
                  <a:gd name="adj" fmla="val 31945"/>
                </a:avLst>
              </a:prstGeom>
              <a:solidFill>
                <a:srgbClr val="FFB80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dist="38100" dir="2700000">
                  <a:srgbClr val="000000">
                    <a:alpha val="44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buFont typeface="Wingdings" charset="2"/>
                  <a:buNone/>
                  <a:defRPr/>
                </a:pPr>
                <a:endParaRPr lang="en-US">
                  <a:latin typeface="Lucida Bright"/>
                  <a:cs typeface="Lucida Bright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94602" y="2931625"/>
                <a:ext cx="8722584" cy="55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charset="2"/>
                  <a:buNone/>
                  <a:defRPr/>
                </a:pPr>
                <a:r>
                  <a:rPr lang="en-US" sz="2400" dirty="0" err="1" smtClean="0">
                    <a:latin typeface="Lucida Bright"/>
                    <a:cs typeface="Lucida Bright"/>
                  </a:rPr>
                  <a:t>Kalman</a:t>
                </a:r>
                <a:r>
                  <a:rPr lang="en-US" sz="2400" dirty="0" smtClean="0">
                    <a:latin typeface="Lucida Bright"/>
                    <a:cs typeface="Lucida Bright"/>
                  </a:rPr>
                  <a:t> Filter</a:t>
                </a:r>
                <a:endParaRPr lang="en-US" sz="2400" dirty="0">
                  <a:latin typeface="Lucida Bright"/>
                  <a:cs typeface="Lucida Bright"/>
                </a:endParaRPr>
              </a:p>
            </p:txBody>
          </p:sp>
        </p:grpSp>
        <p:sp>
          <p:nvSpPr>
            <p:cNvPr id="62" name="Freeform 61"/>
            <p:cNvSpPr/>
            <p:nvPr/>
          </p:nvSpPr>
          <p:spPr>
            <a:xfrm>
              <a:off x="6022109" y="972505"/>
              <a:ext cx="2341047" cy="4550840"/>
            </a:xfrm>
            <a:custGeom>
              <a:avLst/>
              <a:gdLst>
                <a:gd name="connsiteX0" fmla="*/ 0 w 2341047"/>
                <a:gd name="connsiteY0" fmla="*/ 348295 h 4550840"/>
                <a:gd name="connsiteX1" fmla="*/ 2216727 w 2341047"/>
                <a:gd name="connsiteY1" fmla="*/ 422186 h 4550840"/>
                <a:gd name="connsiteX2" fmla="*/ 1865746 w 2341047"/>
                <a:gd name="connsiteY2" fmla="*/ 4550840 h 455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1047" h="4550840">
                  <a:moveTo>
                    <a:pt x="0" y="348295"/>
                  </a:moveTo>
                  <a:cubicBezTo>
                    <a:pt x="952884" y="35028"/>
                    <a:pt x="1905769" y="-278238"/>
                    <a:pt x="2216727" y="422186"/>
                  </a:cubicBezTo>
                  <a:cubicBezTo>
                    <a:pt x="2527685" y="1122610"/>
                    <a:pt x="2196715" y="2836725"/>
                    <a:pt x="1865746" y="4550840"/>
                  </a:cubicBez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498914" y="2576999"/>
            <a:ext cx="900717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Lucida Bright" panose="02040602050505020304" pitchFamily="18" charset="0"/>
              </a:rPr>
              <a:t>Cycle Slips</a:t>
            </a:r>
            <a:endParaRPr lang="en-US" sz="2100" dirty="0">
              <a:latin typeface="Lucida Bright" panose="020406020505050203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552016" y="1044520"/>
            <a:ext cx="45720" cy="569359"/>
            <a:chOff x="687858" y="1498891"/>
            <a:chExt cx="45720" cy="569359"/>
          </a:xfrm>
        </p:grpSpPr>
        <p:sp>
          <p:nvSpPr>
            <p:cNvPr id="66" name="Rectangle 65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ounded Rectangle 57"/>
          <p:cNvSpPr/>
          <p:nvPr/>
        </p:nvSpPr>
        <p:spPr bwMode="auto">
          <a:xfrm>
            <a:off x="6289536" y="5335602"/>
            <a:ext cx="2854463" cy="894566"/>
          </a:xfrm>
          <a:prstGeom prst="roundRect">
            <a:avLst>
              <a:gd name="adj" fmla="val 31945"/>
            </a:avLst>
          </a:prstGeom>
          <a:solidFill>
            <a:srgbClr val="FFB80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r>
              <a:rPr lang="en-US" sz="2400" dirty="0" err="1" smtClean="0">
                <a:latin typeface="Lucida Bright"/>
                <a:cs typeface="Lucida Bright"/>
              </a:rPr>
              <a:t>Kalman</a:t>
            </a:r>
            <a:r>
              <a:rPr lang="en-US" sz="2400" dirty="0" smtClean="0">
                <a:latin typeface="Lucida Bright"/>
                <a:cs typeface="Lucida Bright"/>
              </a:rPr>
              <a:t> filter derailed</a:t>
            </a:r>
            <a:endParaRPr lang="en-US" sz="2400" dirty="0">
              <a:latin typeface="Lucida Bright"/>
              <a:cs typeface="Lucida Bright"/>
            </a:endParaRPr>
          </a:p>
        </p:txBody>
      </p:sp>
      <p:grpSp>
        <p:nvGrpSpPr>
          <p:cNvPr id="68" name="Group 91"/>
          <p:cNvGrpSpPr/>
          <p:nvPr/>
        </p:nvGrpSpPr>
        <p:grpSpPr>
          <a:xfrm>
            <a:off x="4547840" y="4894897"/>
            <a:ext cx="694992" cy="434485"/>
            <a:chOff x="432674" y="2872675"/>
            <a:chExt cx="8884514" cy="874233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432674" y="2872749"/>
              <a:ext cx="8884512" cy="669120"/>
            </a:xfrm>
            <a:prstGeom prst="roundRect">
              <a:avLst>
                <a:gd name="adj" fmla="val 31945"/>
              </a:avLst>
            </a:prstGeom>
            <a:solidFill>
              <a:srgbClr val="A5FF4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94604" y="2872675"/>
              <a:ext cx="8722584" cy="874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sz="1400" dirty="0" smtClean="0">
                  <a:latin typeface="Lucida Bright"/>
                  <a:cs typeface="Lucida Bright"/>
                </a:rPr>
                <a:t>Meas</a:t>
              </a:r>
              <a:r>
                <a:rPr lang="en-US" sz="800" dirty="0" smtClean="0">
                  <a:latin typeface="Lucida Bright"/>
                  <a:cs typeface="Lucida Bright"/>
                </a:rPr>
                <a:t>.</a:t>
              </a:r>
              <a:endParaRPr lang="en-US" sz="800" dirty="0">
                <a:latin typeface="Lucida Bright"/>
                <a:cs typeface="Lucida Brigh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known</a:t>
                </a:r>
                <a:endParaRPr lang="en-US" dirty="0"/>
              </a:p>
            </p:txBody>
          </p:sp>
        </mc:Choice>
        <mc:Fallback xmlns:mv="urn:schemas-microsoft-com:mac:vml"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4" y="5250803"/>
                <a:ext cx="1094017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8197" r="-44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⌊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793" y="5566277"/>
                <a:ext cx="2783391" cy="59458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4466167" y="5650191"/>
                <a:ext cx="5735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:mv="urn:schemas-microsoft-com:mac:vml"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167" y="5650191"/>
                <a:ext cx="573555" cy="461665"/>
              </a:xfrm>
              <a:prstGeom prst="rect">
                <a:avLst/>
              </a:prstGeom>
              <a:blipFill rotWithShape="0">
                <a:blip r:embed="rId13"/>
                <a:stretch>
                  <a:fillRect t="-3947" r="-1276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/>
          <p:cNvSpPr txBox="1"/>
          <p:nvPr/>
        </p:nvSpPr>
        <p:spPr>
          <a:xfrm>
            <a:off x="623891" y="3653809"/>
            <a:ext cx="1738185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Static Drone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41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f_divergence.pdf - Adobe Acrobat Reader D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5324" r="19091" b="1158"/>
          <a:stretch/>
        </p:blipFill>
        <p:spPr>
          <a:xfrm>
            <a:off x="253765" y="2163317"/>
            <a:ext cx="4364788" cy="25205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5098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Divergence due to </a:t>
            </a:r>
            <a:r>
              <a:rPr lang="en-US" sz="3000" dirty="0" smtClean="0"/>
              <a:t>cycle slips</a:t>
            </a:r>
            <a:endParaRPr lang="en-US" sz="30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b="1695"/>
          <a:stretch/>
        </p:blipFill>
        <p:spPr>
          <a:xfrm>
            <a:off x="4618553" y="2284394"/>
            <a:ext cx="4373047" cy="22783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8477" y="1236893"/>
            <a:ext cx="2854463" cy="1903471"/>
            <a:chOff x="378477" y="1236893"/>
            <a:chExt cx="2854463" cy="1903471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1644073" y="1801091"/>
              <a:ext cx="323272" cy="1339273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 bwMode="auto">
            <a:xfrm>
              <a:off x="378477" y="1236893"/>
              <a:ext cx="2854463" cy="705532"/>
            </a:xfrm>
            <a:prstGeom prst="roundRect">
              <a:avLst>
                <a:gd name="adj" fmla="val 31945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buFont typeface="Wingdings" charset="2"/>
                <a:buNone/>
                <a:defRPr/>
              </a:pPr>
              <a:r>
                <a:rPr lang="en-US" dirty="0" smtClean="0">
                  <a:latin typeface="Lucida Bright"/>
                  <a:cs typeface="Lucida Bright"/>
                </a:rPr>
                <a:t>Cycle Slips trigger divergence</a:t>
              </a:r>
              <a:endParaRPr lang="en-US" dirty="0">
                <a:latin typeface="Lucida Bright"/>
                <a:cs typeface="Lucida Bright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5191095" y="2316721"/>
            <a:ext cx="1025236" cy="546361"/>
          </a:xfrm>
          <a:prstGeom prst="roundRect">
            <a:avLst>
              <a:gd name="adj" fmla="val 31945"/>
            </a:avLst>
          </a:prstGeom>
          <a:solidFill>
            <a:schemeClr val="accent1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091347" y="2316721"/>
            <a:ext cx="1025236" cy="546361"/>
          </a:xfrm>
          <a:prstGeom prst="roundRect">
            <a:avLst>
              <a:gd name="adj" fmla="val 31945"/>
            </a:avLst>
          </a:prstGeom>
          <a:solidFill>
            <a:schemeClr val="accent1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endParaRPr lang="en-US" dirty="0">
              <a:latin typeface="Lucida Bright"/>
              <a:cs typeface="Lucida Brigh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660711" y="1236893"/>
            <a:ext cx="2854463" cy="705532"/>
          </a:xfrm>
          <a:prstGeom prst="roundRect">
            <a:avLst>
              <a:gd name="adj" fmla="val 31945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8100" dir="2700000">
              <a:srgbClr val="000000">
                <a:alpha val="44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buFont typeface="Wingdings" charset="2"/>
              <a:buNone/>
              <a:defRPr/>
            </a:pPr>
            <a:r>
              <a:rPr lang="en-US" dirty="0" smtClean="0">
                <a:latin typeface="Lucida Bright"/>
                <a:cs typeface="Lucida Bright"/>
              </a:rPr>
              <a:t>Several Cycle Slips during flight</a:t>
            </a:r>
            <a:endParaRPr lang="en-US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09043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7456" y="2652090"/>
            <a:ext cx="8229600" cy="8683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Handling Aggressive Flights and Cycle Slips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935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03" y="1462768"/>
            <a:ext cx="8515173" cy="43512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Lucida Bright"/>
                <a:cs typeface="Lucida Bright"/>
              </a:rPr>
              <a:t> Kalman Filters are optimal under Gaussian error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  <a:latin typeface="Lucida Bright"/>
                <a:cs typeface="Lucida Bright"/>
              </a:rPr>
              <a:t>When estimates of N incorrect, error no longer Gaussian</a:t>
            </a:r>
          </a:p>
          <a:p>
            <a:pPr lvl="1">
              <a:buNone/>
            </a:pPr>
            <a:endParaRPr lang="en-US" sz="2000" dirty="0" smtClean="0">
              <a:latin typeface="Lucida Bright"/>
              <a:cs typeface="Lucida Bright"/>
            </a:endParaRPr>
          </a:p>
          <a:p>
            <a:pPr lvl="1">
              <a:buNone/>
            </a:pPr>
            <a:endParaRPr lang="en-US" sz="2000" dirty="0" smtClean="0">
              <a:latin typeface="Lucida Bright"/>
              <a:cs typeface="Lucida Bright"/>
            </a:endParaRPr>
          </a:p>
          <a:p>
            <a:pPr>
              <a:buNone/>
            </a:pPr>
            <a:r>
              <a:rPr lang="en-US" sz="2400" dirty="0" smtClean="0">
                <a:latin typeface="Lucida Bright"/>
                <a:cs typeface="Lucida Bright"/>
              </a:rPr>
              <a:t>We need 2 solutions: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3366FF"/>
                </a:solidFill>
                <a:latin typeface="Lucida Bright"/>
                <a:cs typeface="Lucida Bright"/>
              </a:rPr>
              <a:t>Identify when estimates of N are poor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3366FF"/>
                </a:solidFill>
                <a:latin typeface="Lucida Bright"/>
                <a:cs typeface="Lucida Bright"/>
              </a:rPr>
              <a:t>Correct estimates in real time to prevent divergence</a:t>
            </a:r>
          </a:p>
          <a:p>
            <a:pPr marL="863809" lvl="1" indent="-457200">
              <a:buNone/>
            </a:pPr>
            <a:endParaRPr lang="en-US" sz="2000" dirty="0" smtClean="0">
              <a:latin typeface="Lucida Bright"/>
              <a:cs typeface="Lucida Br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Main Question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A64-8925-4B35-8978-163368C083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92" y="2788049"/>
                <a:ext cx="2752228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92" y="2788049"/>
                <a:ext cx="2752228" cy="5509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24935" y="3706200"/>
                <a:ext cx="5377306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⁡(2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p>
                      </m:sSubSup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935" y="3706200"/>
                <a:ext cx="5377306" cy="5509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03706" y="4755831"/>
                <a:ext cx="6675867" cy="550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𝑐𝑜𝑠𝑚𝑒𝑡𝑟𝑖𝑐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ij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sk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30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𝑠𝑘</m:t>
                              </m:r>
                            </m:sup>
                          </m:sSubSup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:mv="urn:schemas-microsoft-com:mac:vml"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706" y="4755831"/>
                <a:ext cx="6675867" cy="5509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60"/>
          <p:cNvGrpSpPr/>
          <p:nvPr/>
        </p:nvGrpSpPr>
        <p:grpSpPr>
          <a:xfrm>
            <a:off x="1735493" y="5610288"/>
            <a:ext cx="8405112" cy="842018"/>
            <a:chOff x="-435988" y="2833984"/>
            <a:chExt cx="14992504" cy="1032251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-435988" y="2833984"/>
              <a:ext cx="10478178" cy="1032251"/>
            </a:xfrm>
            <a:prstGeom prst="roundRect">
              <a:avLst>
                <a:gd name="adj" fmla="val 31945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endParaRPr lang="en-US">
                <a:latin typeface="Lucida Bright"/>
                <a:cs typeface="Lucida Brigh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88043" y="3058755"/>
                  <a:ext cx="14468473" cy="565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Font typeface="Wingdings" charset="2"/>
                    <a:buNone/>
                    <a:defRPr/>
                  </a:pPr>
                  <a:r>
                    <a:rPr lang="en-US" sz="2400" dirty="0" smtClean="0">
                      <a:latin typeface="Lucida Bright"/>
                      <a:cs typeface="Lucida Bright"/>
                    </a:rPr>
                    <a:t>Correct Orientation </a:t>
                  </a:r>
                  <a:r>
                    <a:rPr lang="en-US" sz="2400" dirty="0" smtClean="0">
                      <a:latin typeface="Lucida Bright"/>
                      <a:cs typeface="Lucida Bright"/>
                      <a:sym typeface="Wingdings" panose="05000000000000000000" pitchFamily="2" charset="2"/>
                    </a:rPr>
                    <a:t></a:t>
                  </a:r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𝑐𝑜𝑠𝑚𝑒𝑡𝑟𝑖𝑐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≈1</m:t>
                      </m:r>
                    </m:oMath>
                  </a14:m>
                  <a:r>
                    <a:rPr lang="en-US" sz="2400" dirty="0" smtClean="0">
                      <a:latin typeface="Lucida Bright"/>
                      <a:cs typeface="Lucida Bright"/>
                      <a:sym typeface="Wingdings" panose="05000000000000000000" pitchFamily="2" charset="2"/>
                    </a:rPr>
                    <a:t> </a:t>
                  </a:r>
                  <a:endParaRPr lang="en-US" sz="2400" dirty="0">
                    <a:latin typeface="Lucida Bright"/>
                    <a:cs typeface="Lucida Bright"/>
                  </a:endParaRPr>
                </a:p>
              </p:txBody>
            </p:sp>
          </mc:Choice>
          <mc:Fallback xmlns:mv="urn:schemas-microsoft-com:mac:vml"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43" y="3058755"/>
                  <a:ext cx="14468473" cy="56596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203" t="-1184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2899877" y="1199892"/>
            <a:ext cx="3296349" cy="1072522"/>
            <a:chOff x="2899877" y="1199892"/>
            <a:chExt cx="3296349" cy="10725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158057" y="1721429"/>
                  <a:ext cx="2752228" cy="5509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0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30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𝑠𝑘</m:t>
                            </m:r>
                          </m:sup>
                        </m:sSub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:mv="urn:schemas-microsoft-com:mac:vml"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057" y="1721429"/>
                  <a:ext cx="2752228" cy="55098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ounded Rectangle 16"/>
            <p:cNvSpPr/>
            <p:nvPr/>
          </p:nvSpPr>
          <p:spPr bwMode="auto">
            <a:xfrm>
              <a:off x="2899877" y="1199892"/>
              <a:ext cx="3296349" cy="521537"/>
            </a:xfrm>
            <a:prstGeom prst="roundRect">
              <a:avLst>
                <a:gd name="adj" fmla="val 31945"/>
              </a:avLst>
            </a:prstGeom>
            <a:solidFill>
              <a:srgbClr val="CDFF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38100" dir="2700000">
                <a:srgbClr val="000000">
                  <a:alpha val="44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buFont typeface="Wingdings" charset="2"/>
                <a:buNone/>
                <a:defRPr/>
              </a:pPr>
              <a:r>
                <a:rPr lang="en-US" sz="2400" dirty="0" smtClean="0">
                  <a:latin typeface="Lucida Bright"/>
                  <a:cs typeface="Lucida Bright"/>
                </a:rPr>
                <a:t>Measurement Model</a:t>
              </a:r>
              <a:endParaRPr lang="en-US" sz="2400" dirty="0">
                <a:latin typeface="Lucida Bright"/>
                <a:cs typeface="Lucida Bright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47737" y="71069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1. Identifying Poor Estimates of N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6509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0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9144000" cy="59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4442" y="58412"/>
            <a:ext cx="81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E6E6"/>
                </a:solidFill>
                <a:latin typeface="Lucida Bright"/>
                <a:cs typeface="Lucida Bright"/>
              </a:rPr>
              <a:t>Several instances of crashes and failure …</a:t>
            </a:r>
          </a:p>
        </p:txBody>
      </p:sp>
      <p:pic>
        <p:nvPicPr>
          <p:cNvPr id="7" name="Content Placeholder 3" descr="Drone almost hits skier - CNN.com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10899" r="21647" b="5687"/>
          <a:stretch/>
        </p:blipFill>
        <p:spPr>
          <a:xfrm>
            <a:off x="0" y="629146"/>
            <a:ext cx="9144000" cy="7356405"/>
          </a:xfrm>
          <a:prstGeom prst="rect">
            <a:avLst/>
          </a:prstGeom>
        </p:spPr>
      </p:pic>
      <p:pic>
        <p:nvPicPr>
          <p:cNvPr id="5" name="Content Placeholder 3" descr="Mystery Drone Damages Hialeah Home « CBS Miami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t="14571" r="41674" b="23980"/>
          <a:stretch/>
        </p:blipFill>
        <p:spPr>
          <a:xfrm>
            <a:off x="3921574" y="2712360"/>
            <a:ext cx="6360792" cy="5951197"/>
          </a:xfrm>
          <a:prstGeom prst="rect">
            <a:avLst/>
          </a:prstGeom>
          <a:ln w="5715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99976-6BCE-41CF-8891-D2EC2E413F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7737" y="71069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2. Correcting N via Particle Filters</a:t>
            </a:r>
            <a:endParaRPr lang="en-US" sz="3000" dirty="0"/>
          </a:p>
        </p:txBody>
      </p:sp>
      <p:grpSp>
        <p:nvGrpSpPr>
          <p:cNvPr id="89" name="Group 88"/>
          <p:cNvGrpSpPr/>
          <p:nvPr/>
        </p:nvGrpSpPr>
        <p:grpSpPr>
          <a:xfrm>
            <a:off x="228600" y="3623570"/>
            <a:ext cx="2380217" cy="1195644"/>
            <a:chOff x="228600" y="3357480"/>
            <a:chExt cx="2380217" cy="1195644"/>
          </a:xfrm>
        </p:grpSpPr>
        <p:graphicFrame>
          <p:nvGraphicFramePr>
            <p:cNvPr id="62" name="Object 6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246205"/>
                </p:ext>
              </p:extLst>
            </p:nvPr>
          </p:nvGraphicFramePr>
          <p:xfrm>
            <a:off x="228600" y="3359760"/>
            <a:ext cx="1325563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19" name="Equation" r:id="rId4" imgW="761760" imgH="253800" progId="Equation.3">
                    <p:embed/>
                  </p:oleObj>
                </mc:Choice>
                <mc:Fallback>
                  <p:oleObj name="Equation" r:id="rId4" imgW="761760" imgH="253800" progId="Equation.3">
                    <p:embed/>
                    <p:pic>
                      <p:nvPicPr>
                        <p:cNvPr id="0" name="Picture 2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3359760"/>
                          <a:ext cx="1325563" cy="4429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67"/>
            <p:cNvGrpSpPr/>
            <p:nvPr/>
          </p:nvGrpSpPr>
          <p:grpSpPr>
            <a:xfrm>
              <a:off x="1986589" y="3357480"/>
              <a:ext cx="541885" cy="598670"/>
              <a:chOff x="1873435" y="4853886"/>
              <a:chExt cx="541885" cy="598670"/>
            </a:xfrm>
          </p:grpSpPr>
          <p:grpSp>
            <p:nvGrpSpPr>
              <p:cNvPr id="13" name="Group 65"/>
              <p:cNvGrpSpPr/>
              <p:nvPr/>
            </p:nvGrpSpPr>
            <p:grpSpPr>
              <a:xfrm>
                <a:off x="1873435" y="4853886"/>
                <a:ext cx="363502" cy="598670"/>
                <a:chOff x="1873435" y="4589814"/>
                <a:chExt cx="363502" cy="598670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1873436" y="458981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873435" y="466526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2074612" y="4904186"/>
                <a:ext cx="340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1</a:t>
                </a:r>
              </a:p>
            </p:txBody>
          </p:sp>
        </p:grpSp>
        <p:sp>
          <p:nvSpPr>
            <p:cNvPr id="97" name="Rounded Rectangle 96"/>
            <p:cNvSpPr/>
            <p:nvPr/>
          </p:nvSpPr>
          <p:spPr>
            <a:xfrm>
              <a:off x="1811796" y="3871395"/>
              <a:ext cx="797021" cy="681729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High Conf.</a:t>
              </a:r>
              <a:endParaRPr lang="en-US" dirty="0"/>
            </a:p>
          </p:txBody>
        </p:sp>
      </p:grpSp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1141384" y="4741726"/>
          <a:ext cx="1657128" cy="552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920" name="Equation" r:id="rId6" imgW="876300" imgH="292100" progId="Equation.3">
                  <p:embed/>
                </p:oleObj>
              </mc:Choice>
              <mc:Fallback>
                <p:oleObj name="Equation" r:id="rId6" imgW="876300" imgH="292100" progId="Equation.3">
                  <p:embed/>
                  <p:pic>
                    <p:nvPicPr>
                      <p:cNvPr id="0" name="Picture 2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384" y="4741726"/>
                        <a:ext cx="1657128" cy="552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" name="Group 111"/>
          <p:cNvGrpSpPr/>
          <p:nvPr/>
        </p:nvGrpSpPr>
        <p:grpSpPr>
          <a:xfrm>
            <a:off x="3020361" y="3537047"/>
            <a:ext cx="797021" cy="1271094"/>
            <a:chOff x="3020361" y="3270957"/>
            <a:chExt cx="797021" cy="1271094"/>
          </a:xfrm>
        </p:grpSpPr>
        <p:grpSp>
          <p:nvGrpSpPr>
            <p:cNvPr id="16" name="Group 68"/>
            <p:cNvGrpSpPr/>
            <p:nvPr/>
          </p:nvGrpSpPr>
          <p:grpSpPr>
            <a:xfrm>
              <a:off x="3094567" y="3270957"/>
              <a:ext cx="554457" cy="523220"/>
              <a:chOff x="1860863" y="4803586"/>
              <a:chExt cx="554457" cy="52322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860863" y="4803586"/>
                <a:ext cx="363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&lt;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074612" y="4904186"/>
                <a:ext cx="340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1</a:t>
                </a:r>
              </a:p>
            </p:txBody>
          </p:sp>
        </p:grpSp>
        <p:sp>
          <p:nvSpPr>
            <p:cNvPr id="101" name="Rounded Rectangle 100"/>
            <p:cNvSpPr/>
            <p:nvPr/>
          </p:nvSpPr>
          <p:spPr>
            <a:xfrm>
              <a:off x="3020361" y="3860322"/>
              <a:ext cx="797021" cy="68172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1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Low</a:t>
              </a:r>
            </a:p>
            <a:p>
              <a:pPr algn="ctr"/>
              <a:r>
                <a:rPr lang="en-US" dirty="0" smtClean="0"/>
                <a:t>Conf.</a:t>
              </a:r>
              <a:endParaRPr lang="en-US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39282" y="2198952"/>
            <a:ext cx="1691843" cy="1484772"/>
            <a:chOff x="839282" y="1932862"/>
            <a:chExt cx="1691843" cy="1484772"/>
          </a:xfrm>
        </p:grpSpPr>
        <p:grpSp>
          <p:nvGrpSpPr>
            <p:cNvPr id="2" name="Group 12"/>
            <p:cNvGrpSpPr/>
            <p:nvPr/>
          </p:nvGrpSpPr>
          <p:grpSpPr>
            <a:xfrm>
              <a:off x="1981941" y="2044131"/>
              <a:ext cx="549184" cy="527221"/>
              <a:chOff x="540279" y="2920306"/>
              <a:chExt cx="549184" cy="527221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v</a:t>
                </a:r>
                <a:endParaRPr lang="en-US" dirty="0"/>
              </a:p>
            </p:txBody>
          </p:sp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 rot="5400000">
              <a:off x="1834463" y="2993909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 62"/>
            <p:cNvSpPr/>
            <p:nvPr/>
          </p:nvSpPr>
          <p:spPr>
            <a:xfrm>
              <a:off x="1326615" y="1932862"/>
              <a:ext cx="665238" cy="254000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102"/>
            <p:cNvGrpSpPr/>
            <p:nvPr/>
          </p:nvGrpSpPr>
          <p:grpSpPr>
            <a:xfrm>
              <a:off x="839282" y="2108507"/>
              <a:ext cx="549184" cy="527221"/>
              <a:chOff x="540279" y="2920306"/>
              <a:chExt cx="549184" cy="527221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v</a:t>
                </a:r>
                <a:endParaRPr lang="en-US" dirty="0"/>
              </a:p>
            </p:txBody>
          </p:sp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3128963" y="4873625"/>
            <a:ext cx="3073400" cy="1370172"/>
            <a:chOff x="3128963" y="4607535"/>
            <a:chExt cx="3073400" cy="1370172"/>
          </a:xfrm>
        </p:grpSpPr>
        <p:graphicFrame>
          <p:nvGraphicFramePr>
            <p:cNvPr id="102" name="Object 10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9489617"/>
                </p:ext>
              </p:extLst>
            </p:nvPr>
          </p:nvGraphicFramePr>
          <p:xfrm>
            <a:off x="3132138" y="4607535"/>
            <a:ext cx="2859087" cy="623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21" name="Equation" r:id="rId9" imgW="1511280" imgH="330120" progId="Equation.3">
                    <p:embed/>
                  </p:oleObj>
                </mc:Choice>
                <mc:Fallback>
                  <p:oleObj name="Equation" r:id="rId9" imgW="1511280" imgH="330120" progId="Equation.3">
                    <p:embed/>
                    <p:pic>
                      <p:nvPicPr>
                        <p:cNvPr id="0" name="Picture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2138" y="4607535"/>
                          <a:ext cx="2859087" cy="6238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2502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00387"/>
                </p:ext>
              </p:extLst>
            </p:nvPr>
          </p:nvGraphicFramePr>
          <p:xfrm>
            <a:off x="3128963" y="5077435"/>
            <a:ext cx="3073400" cy="623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6922" name="Equation" r:id="rId11" imgW="1625400" imgH="330120" progId="Equation.3">
                    <p:embed/>
                  </p:oleObj>
                </mc:Choice>
                <mc:Fallback>
                  <p:oleObj name="Equation" r:id="rId11" imgW="1625400" imgH="330120" progId="Equation.3">
                    <p:embed/>
                    <p:pic>
                      <p:nvPicPr>
                        <p:cNvPr id="0" name="Picture 2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8963" y="5077435"/>
                          <a:ext cx="3073400" cy="6238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4" name="Group 110"/>
            <p:cNvGrpSpPr/>
            <p:nvPr/>
          </p:nvGrpSpPr>
          <p:grpSpPr>
            <a:xfrm>
              <a:off x="3734282" y="5444903"/>
              <a:ext cx="242939" cy="532804"/>
              <a:chOff x="3243935" y="5482628"/>
              <a:chExt cx="242939" cy="532804"/>
            </a:xfrm>
          </p:grpSpPr>
          <p:grpSp>
            <p:nvGrpSpPr>
              <p:cNvPr id="45" name="Group 109"/>
              <p:cNvGrpSpPr/>
              <p:nvPr/>
            </p:nvGrpSpPr>
            <p:grpSpPr>
              <a:xfrm>
                <a:off x="3243936" y="5570650"/>
                <a:ext cx="242938" cy="444782"/>
                <a:chOff x="515509" y="5973045"/>
                <a:chExt cx="242938" cy="444782"/>
              </a:xfrm>
            </p:grpSpPr>
            <p:sp>
              <p:nvSpPr>
                <p:cNvPr id="107" name="TextBox 106"/>
                <p:cNvSpPr txBox="1"/>
                <p:nvPr/>
              </p:nvSpPr>
              <p:spPr>
                <a:xfrm>
                  <a:off x="515509" y="5973045"/>
                  <a:ext cx="2429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.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515509" y="6048495"/>
                  <a:ext cx="2429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/>
                    <a:t>.</a:t>
                  </a:r>
                </a:p>
              </p:txBody>
            </p:sp>
          </p:grpSp>
          <p:sp>
            <p:nvSpPr>
              <p:cNvPr id="109" name="TextBox 108"/>
              <p:cNvSpPr txBox="1"/>
              <p:nvPr/>
            </p:nvSpPr>
            <p:spPr>
              <a:xfrm>
                <a:off x="3243935" y="5482628"/>
                <a:ext cx="242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</p:grpSp>
      </p:grpSp>
      <p:grpSp>
        <p:nvGrpSpPr>
          <p:cNvPr id="111" name="Group 110"/>
          <p:cNvGrpSpPr/>
          <p:nvPr/>
        </p:nvGrpSpPr>
        <p:grpSpPr>
          <a:xfrm>
            <a:off x="2044095" y="1451423"/>
            <a:ext cx="1611888" cy="2227464"/>
            <a:chOff x="2044095" y="1185333"/>
            <a:chExt cx="1611888" cy="2227464"/>
          </a:xfrm>
        </p:grpSpPr>
        <p:grpSp>
          <p:nvGrpSpPr>
            <p:cNvPr id="3" name="Group 15"/>
            <p:cNvGrpSpPr/>
            <p:nvPr/>
          </p:nvGrpSpPr>
          <p:grpSpPr>
            <a:xfrm>
              <a:off x="3106799" y="2044134"/>
              <a:ext cx="549184" cy="527221"/>
              <a:chOff x="540279" y="2920306"/>
              <a:chExt cx="549184" cy="52722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v</a:t>
                </a:r>
                <a:endParaRPr lang="en-US" dirty="0"/>
              </a:p>
            </p:txBody>
          </p:sp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2481848" y="1893635"/>
              <a:ext cx="665238" cy="254000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5400000">
              <a:off x="2942387" y="2989072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044095" y="1185333"/>
              <a:ext cx="1229498" cy="646331"/>
            </a:xfrm>
            <a:prstGeom prst="rect">
              <a:avLst/>
            </a:prstGeom>
            <a:solidFill>
              <a:srgbClr val="CDFF9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doing </a:t>
              </a:r>
            </a:p>
            <a:p>
              <a:pPr algn="ctr"/>
              <a:r>
                <a:rPr lang="en-US"/>
                <a:t>Kalman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483324" y="1071628"/>
            <a:ext cx="2115070" cy="2626613"/>
            <a:chOff x="3483324" y="805538"/>
            <a:chExt cx="2115070" cy="2626613"/>
          </a:xfrm>
        </p:grpSpPr>
        <p:sp>
          <p:nvSpPr>
            <p:cNvPr id="6" name="Oval 5"/>
            <p:cNvSpPr/>
            <p:nvPr/>
          </p:nvSpPr>
          <p:spPr>
            <a:xfrm>
              <a:off x="4721740" y="1734015"/>
              <a:ext cx="549184" cy="52722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555808" y="1836096"/>
              <a:ext cx="549184" cy="527221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4391313" y="1949792"/>
              <a:ext cx="549184" cy="527221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630901" y="1917828"/>
              <a:ext cx="665238" cy="254000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9"/>
            <p:cNvGrpSpPr/>
            <p:nvPr/>
          </p:nvGrpSpPr>
          <p:grpSpPr>
            <a:xfrm>
              <a:off x="4238913" y="2063487"/>
              <a:ext cx="549184" cy="527221"/>
              <a:chOff x="540279" y="2920306"/>
              <a:chExt cx="549184" cy="52722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v</a:t>
                </a:r>
                <a:endParaRPr lang="en-US" dirty="0"/>
              </a:p>
            </p:txBody>
          </p:sp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3611547" y="1700917"/>
              <a:ext cx="858762" cy="463651"/>
            </a:xfrm>
            <a:custGeom>
              <a:avLst/>
              <a:gdLst>
                <a:gd name="connsiteX0" fmla="*/ 0 w 858762"/>
                <a:gd name="connsiteY0" fmla="*/ 463651 h 463651"/>
                <a:gd name="connsiteX1" fmla="*/ 338667 w 858762"/>
                <a:gd name="connsiteY1" fmla="*/ 28222 h 463651"/>
                <a:gd name="connsiteX2" fmla="*/ 858762 w 858762"/>
                <a:gd name="connsiteY2" fmla="*/ 294318 h 4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8762" h="463651">
                  <a:moveTo>
                    <a:pt x="0" y="463651"/>
                  </a:moveTo>
                  <a:cubicBezTo>
                    <a:pt x="97770" y="260047"/>
                    <a:pt x="195540" y="56444"/>
                    <a:pt x="338667" y="28222"/>
                  </a:cubicBezTo>
                  <a:cubicBezTo>
                    <a:pt x="481794" y="0"/>
                    <a:pt x="858762" y="294318"/>
                    <a:pt x="858762" y="294318"/>
                  </a:cubicBezTo>
                </a:path>
              </a:pathLst>
            </a:custGeom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587357" y="1471108"/>
              <a:ext cx="1076477" cy="669270"/>
            </a:xfrm>
            <a:custGeom>
              <a:avLst/>
              <a:gdLst>
                <a:gd name="connsiteX0" fmla="*/ 0 w 1076477"/>
                <a:gd name="connsiteY0" fmla="*/ 669270 h 669270"/>
                <a:gd name="connsiteX1" fmla="*/ 326572 w 1076477"/>
                <a:gd name="connsiteY1" fmla="*/ 40317 h 669270"/>
                <a:gd name="connsiteX2" fmla="*/ 1076477 w 1076477"/>
                <a:gd name="connsiteY2" fmla="*/ 427365 h 66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6477" h="669270">
                  <a:moveTo>
                    <a:pt x="0" y="669270"/>
                  </a:moveTo>
                  <a:cubicBezTo>
                    <a:pt x="73579" y="374952"/>
                    <a:pt x="147159" y="80634"/>
                    <a:pt x="326572" y="40317"/>
                  </a:cubicBezTo>
                  <a:cubicBezTo>
                    <a:pt x="505985" y="0"/>
                    <a:pt x="1076477" y="427365"/>
                    <a:pt x="1076477" y="427365"/>
                  </a:cubicBezTo>
                </a:path>
              </a:pathLst>
            </a:custGeom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563166" y="1190902"/>
              <a:ext cx="1306286" cy="901094"/>
            </a:xfrm>
            <a:custGeom>
              <a:avLst/>
              <a:gdLst>
                <a:gd name="connsiteX0" fmla="*/ 0 w 1306286"/>
                <a:gd name="connsiteY0" fmla="*/ 901094 h 901094"/>
                <a:gd name="connsiteX1" fmla="*/ 266096 w 1306286"/>
                <a:gd name="connsiteY1" fmla="*/ 54428 h 901094"/>
                <a:gd name="connsiteX2" fmla="*/ 1306286 w 1306286"/>
                <a:gd name="connsiteY2" fmla="*/ 574523 h 901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6286" h="901094">
                  <a:moveTo>
                    <a:pt x="0" y="901094"/>
                  </a:moveTo>
                  <a:cubicBezTo>
                    <a:pt x="24191" y="504975"/>
                    <a:pt x="48382" y="108856"/>
                    <a:pt x="266096" y="54428"/>
                  </a:cubicBezTo>
                  <a:cubicBezTo>
                    <a:pt x="483810" y="0"/>
                    <a:pt x="1306286" y="574523"/>
                    <a:pt x="1306286" y="574523"/>
                  </a:cubicBezTo>
                </a:path>
              </a:pathLst>
            </a:custGeom>
            <a:ln w="1905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rot="5400000">
              <a:off x="4086596" y="3008426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4396234" y="2846351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584919" y="2708471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737319" y="2606876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3483324" y="805538"/>
              <a:ext cx="2115070" cy="369332"/>
            </a:xfrm>
            <a:prstGeom prst="rect">
              <a:avLst/>
            </a:prstGeom>
            <a:solidFill>
              <a:srgbClr val="CDFF9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Trigger Particle Filter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750920" y="1792036"/>
            <a:ext cx="2031914" cy="2007164"/>
            <a:chOff x="4750920" y="1525946"/>
            <a:chExt cx="2031914" cy="2007164"/>
          </a:xfrm>
        </p:grpSpPr>
        <p:sp>
          <p:nvSpPr>
            <p:cNvPr id="28" name="Oval 27"/>
            <p:cNvSpPr/>
            <p:nvPr/>
          </p:nvSpPr>
          <p:spPr>
            <a:xfrm>
              <a:off x="5834022" y="1855452"/>
              <a:ext cx="549184" cy="527221"/>
            </a:xfrm>
            <a:prstGeom prst="ellipse">
              <a:avLst/>
            </a:prstGeom>
            <a:solidFill>
              <a:srgbClr val="336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644381" y="1969148"/>
              <a:ext cx="549184" cy="527221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v</a:t>
              </a:r>
              <a:endParaRPr lang="en-US" dirty="0"/>
            </a:p>
          </p:txBody>
        </p:sp>
        <p:grpSp>
          <p:nvGrpSpPr>
            <p:cNvPr id="9" name="Group 29"/>
            <p:cNvGrpSpPr/>
            <p:nvPr/>
          </p:nvGrpSpPr>
          <p:grpSpPr>
            <a:xfrm>
              <a:off x="5491981" y="2082843"/>
              <a:ext cx="549184" cy="527221"/>
              <a:chOff x="540279" y="2920306"/>
              <a:chExt cx="549184" cy="527221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40279" y="2920306"/>
                <a:ext cx="549184" cy="527221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v</a:t>
                </a:r>
                <a:endParaRPr lang="en-US" dirty="0"/>
              </a:p>
            </p:txBody>
          </p:sp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85" y="2974527"/>
                <a:ext cx="387221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p:grpSp>
        <p:sp>
          <p:nvSpPr>
            <p:cNvPr id="33" name="Freeform 32"/>
            <p:cNvSpPr/>
            <p:nvPr/>
          </p:nvSpPr>
          <p:spPr>
            <a:xfrm>
              <a:off x="4750920" y="1898473"/>
              <a:ext cx="783770" cy="316898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830749" y="1688016"/>
              <a:ext cx="945846" cy="316898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910578" y="1525946"/>
              <a:ext cx="1132111" cy="316898"/>
            </a:xfrm>
            <a:custGeom>
              <a:avLst/>
              <a:gdLst>
                <a:gd name="connsiteX0" fmla="*/ 0 w 665238"/>
                <a:gd name="connsiteY0" fmla="*/ 254000 h 254000"/>
                <a:gd name="connsiteX1" fmla="*/ 338666 w 665238"/>
                <a:gd name="connsiteY1" fmla="*/ 0 h 254000"/>
                <a:gd name="connsiteX2" fmla="*/ 665238 w 665238"/>
                <a:gd name="connsiteY2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238" h="254000">
                  <a:moveTo>
                    <a:pt x="0" y="254000"/>
                  </a:moveTo>
                  <a:cubicBezTo>
                    <a:pt x="113896" y="127000"/>
                    <a:pt x="227793" y="0"/>
                    <a:pt x="338666" y="0"/>
                  </a:cubicBezTo>
                  <a:cubicBezTo>
                    <a:pt x="449539" y="0"/>
                    <a:pt x="557388" y="127000"/>
                    <a:pt x="665238" y="254000"/>
                  </a:cubicBezTo>
                </a:path>
              </a:pathLst>
            </a:custGeom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5400000">
              <a:off x="5329986" y="3030205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5688001" y="2843945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>
              <a:off x="5876686" y="2730255"/>
              <a:ext cx="841305" cy="6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78"/>
            <p:cNvGrpSpPr/>
            <p:nvPr/>
          </p:nvGrpSpPr>
          <p:grpSpPr>
            <a:xfrm>
              <a:off x="6240949" y="2934440"/>
              <a:ext cx="541885" cy="598670"/>
              <a:chOff x="1873435" y="4853886"/>
              <a:chExt cx="541885" cy="598670"/>
            </a:xfrm>
          </p:grpSpPr>
          <p:grpSp>
            <p:nvGrpSpPr>
              <p:cNvPr id="27" name="Group 65"/>
              <p:cNvGrpSpPr/>
              <p:nvPr/>
            </p:nvGrpSpPr>
            <p:grpSpPr>
              <a:xfrm>
                <a:off x="1873435" y="4853886"/>
                <a:ext cx="363502" cy="598670"/>
                <a:chOff x="1873435" y="4589814"/>
                <a:chExt cx="363502" cy="598670"/>
              </a:xfrm>
            </p:grpSpPr>
            <p:sp>
              <p:nvSpPr>
                <p:cNvPr id="82" name="TextBox 81"/>
                <p:cNvSpPr txBox="1"/>
                <p:nvPr/>
              </p:nvSpPr>
              <p:spPr>
                <a:xfrm>
                  <a:off x="1873436" y="458981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73435" y="4665264"/>
                  <a:ext cx="36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~</a:t>
                  </a:r>
                </a:p>
              </p:txBody>
            </p:sp>
          </p:grpSp>
          <p:sp>
            <p:nvSpPr>
              <p:cNvPr id="81" name="TextBox 80"/>
              <p:cNvSpPr txBox="1"/>
              <p:nvPr/>
            </p:nvSpPr>
            <p:spPr>
              <a:xfrm>
                <a:off x="2074612" y="4904186"/>
                <a:ext cx="3407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latin typeface="Lucida Bright"/>
                    <a:cs typeface="Lucida Bright"/>
                  </a:rPr>
                  <a:t>1</a:t>
                </a:r>
              </a:p>
            </p:txBody>
          </p:sp>
        </p:grpSp>
      </p:grpSp>
      <p:grpSp>
        <p:nvGrpSpPr>
          <p:cNvPr id="110" name="Group 109"/>
          <p:cNvGrpSpPr/>
          <p:nvPr/>
        </p:nvGrpSpPr>
        <p:grpSpPr>
          <a:xfrm>
            <a:off x="6284595" y="1325632"/>
            <a:ext cx="2387285" cy="2839740"/>
            <a:chOff x="6284595" y="1059542"/>
            <a:chExt cx="2387285" cy="2839740"/>
          </a:xfrm>
        </p:grpSpPr>
        <p:grpSp>
          <p:nvGrpSpPr>
            <p:cNvPr id="103" name="Group 102"/>
            <p:cNvGrpSpPr/>
            <p:nvPr/>
          </p:nvGrpSpPr>
          <p:grpSpPr>
            <a:xfrm>
              <a:off x="6284595" y="1739219"/>
              <a:ext cx="2387285" cy="2160063"/>
              <a:chOff x="6284595" y="1739219"/>
              <a:chExt cx="2387285" cy="2160063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6284595" y="1739219"/>
                <a:ext cx="786190" cy="364873"/>
              </a:xfrm>
              <a:custGeom>
                <a:avLst/>
                <a:gdLst>
                  <a:gd name="connsiteX0" fmla="*/ 0 w 786190"/>
                  <a:gd name="connsiteY0" fmla="*/ 207635 h 364873"/>
                  <a:gd name="connsiteX1" fmla="*/ 508000 w 786190"/>
                  <a:gd name="connsiteY1" fmla="*/ 26206 h 364873"/>
                  <a:gd name="connsiteX2" fmla="*/ 786190 w 786190"/>
                  <a:gd name="connsiteY2" fmla="*/ 364873 h 36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6190" h="364873">
                    <a:moveTo>
                      <a:pt x="0" y="207635"/>
                    </a:moveTo>
                    <a:cubicBezTo>
                      <a:pt x="188484" y="103817"/>
                      <a:pt x="376968" y="0"/>
                      <a:pt x="508000" y="26206"/>
                    </a:cubicBezTo>
                    <a:cubicBezTo>
                      <a:pt x="639032" y="52412"/>
                      <a:pt x="786190" y="364873"/>
                      <a:pt x="786190" y="364873"/>
                    </a:cubicBezTo>
                  </a:path>
                </a:pathLst>
              </a:custGeom>
              <a:ln w="1905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7465091" y="1929921"/>
                <a:ext cx="665238" cy="254000"/>
              </a:xfrm>
              <a:custGeom>
                <a:avLst/>
                <a:gdLst>
                  <a:gd name="connsiteX0" fmla="*/ 0 w 665238"/>
                  <a:gd name="connsiteY0" fmla="*/ 254000 h 254000"/>
                  <a:gd name="connsiteX1" fmla="*/ 338666 w 665238"/>
                  <a:gd name="connsiteY1" fmla="*/ 0 h 254000"/>
                  <a:gd name="connsiteX2" fmla="*/ 665238 w 665238"/>
                  <a:gd name="connsiteY2" fmla="*/ 25400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5238" h="254000">
                    <a:moveTo>
                      <a:pt x="0" y="254000"/>
                    </a:moveTo>
                    <a:cubicBezTo>
                      <a:pt x="113896" y="127000"/>
                      <a:pt x="227793" y="0"/>
                      <a:pt x="338666" y="0"/>
                    </a:cubicBezTo>
                    <a:cubicBezTo>
                      <a:pt x="449539" y="0"/>
                      <a:pt x="557388" y="127000"/>
                      <a:pt x="665238" y="254000"/>
                    </a:cubicBezTo>
                  </a:path>
                </a:pathLst>
              </a:custGeom>
              <a:ln w="1905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39"/>
              <p:cNvGrpSpPr/>
              <p:nvPr/>
            </p:nvGrpSpPr>
            <p:grpSpPr>
              <a:xfrm>
                <a:off x="8097771" y="2050430"/>
                <a:ext cx="549184" cy="527221"/>
                <a:chOff x="540279" y="2920306"/>
                <a:chExt cx="549184" cy="527221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540279" y="2920306"/>
                  <a:ext cx="549184" cy="527221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v</a:t>
                  </a:r>
                  <a:endParaRPr lang="en-US" dirty="0"/>
                </a:p>
              </p:txBody>
            </p:sp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85" y="2974527"/>
                  <a:ext cx="387221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p:grpSp>
          <p:grpSp>
            <p:nvGrpSpPr>
              <p:cNvPr id="11" name="Group 45"/>
              <p:cNvGrpSpPr/>
              <p:nvPr/>
            </p:nvGrpSpPr>
            <p:grpSpPr>
              <a:xfrm>
                <a:off x="6965179" y="2056226"/>
                <a:ext cx="549184" cy="527221"/>
                <a:chOff x="540279" y="2920306"/>
                <a:chExt cx="549184" cy="527221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540279" y="2920306"/>
                  <a:ext cx="549184" cy="527221"/>
                </a:xfrm>
                <a:prstGeom prst="ellipse">
                  <a:avLst/>
                </a:prstGeom>
                <a:solidFill>
                  <a:srgbClr val="FFB80D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v</a:t>
                  </a:r>
                  <a:endParaRPr lang="en-US" dirty="0"/>
                </a:p>
              </p:txBody>
            </p:sp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85" y="2974527"/>
                  <a:ext cx="387221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p:grpSp>
          <p:cxnSp>
            <p:nvCxnSpPr>
              <p:cNvPr id="60" name="Straight Arrow Connector 59"/>
              <p:cNvCxnSpPr/>
              <p:nvPr/>
            </p:nvCxnSpPr>
            <p:spPr>
              <a:xfrm rot="5400000">
                <a:off x="6791076" y="3003608"/>
                <a:ext cx="841305" cy="61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5400000">
                <a:off x="7947860" y="2985717"/>
                <a:ext cx="841305" cy="61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83"/>
              <p:cNvGrpSpPr/>
              <p:nvPr/>
            </p:nvGrpSpPr>
            <p:grpSpPr>
              <a:xfrm>
                <a:off x="6996872" y="3300612"/>
                <a:ext cx="541885" cy="598670"/>
                <a:chOff x="1873435" y="4853886"/>
                <a:chExt cx="541885" cy="598670"/>
              </a:xfrm>
            </p:grpSpPr>
            <p:grpSp>
              <p:nvGrpSpPr>
                <p:cNvPr id="36" name="Group 65"/>
                <p:cNvGrpSpPr/>
                <p:nvPr/>
              </p:nvGrpSpPr>
              <p:grpSpPr>
                <a:xfrm>
                  <a:off x="1873435" y="4853886"/>
                  <a:ext cx="363502" cy="598670"/>
                  <a:chOff x="1873435" y="4589814"/>
                  <a:chExt cx="363502" cy="598670"/>
                </a:xfrm>
              </p:grpSpPr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1873436" y="458981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1873435" y="466526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</p:grpSp>
            <p:sp>
              <p:nvSpPr>
                <p:cNvPr id="86" name="TextBox 85"/>
                <p:cNvSpPr txBox="1"/>
                <p:nvPr/>
              </p:nvSpPr>
              <p:spPr>
                <a:xfrm>
                  <a:off x="2074612" y="4904186"/>
                  <a:ext cx="3407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>
                      <a:latin typeface="Lucida Bright"/>
                      <a:cs typeface="Lucida Bright"/>
                    </a:rPr>
                    <a:t>1</a:t>
                  </a:r>
                </a:p>
              </p:txBody>
            </p:sp>
          </p:grpSp>
          <p:grpSp>
            <p:nvGrpSpPr>
              <p:cNvPr id="37" name="Group 88"/>
              <p:cNvGrpSpPr/>
              <p:nvPr/>
            </p:nvGrpSpPr>
            <p:grpSpPr>
              <a:xfrm>
                <a:off x="8129995" y="3264390"/>
                <a:ext cx="541885" cy="598670"/>
                <a:chOff x="1873435" y="4853886"/>
                <a:chExt cx="541885" cy="598670"/>
              </a:xfrm>
            </p:grpSpPr>
            <p:grpSp>
              <p:nvGrpSpPr>
                <p:cNvPr id="40" name="Group 65"/>
                <p:cNvGrpSpPr/>
                <p:nvPr/>
              </p:nvGrpSpPr>
              <p:grpSpPr>
                <a:xfrm>
                  <a:off x="1873435" y="4853886"/>
                  <a:ext cx="363502" cy="598670"/>
                  <a:chOff x="1873435" y="4589814"/>
                  <a:chExt cx="363502" cy="598670"/>
                </a:xfrm>
              </p:grpSpPr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1873436" y="458981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873435" y="4665264"/>
                    <a:ext cx="36350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~</a:t>
                    </a:r>
                  </a:p>
                </p:txBody>
              </p:sp>
            </p:grpSp>
            <p:sp>
              <p:nvSpPr>
                <p:cNvPr id="91" name="TextBox 90"/>
                <p:cNvSpPr txBox="1"/>
                <p:nvPr/>
              </p:nvSpPr>
              <p:spPr>
                <a:xfrm>
                  <a:off x="2074612" y="4904186"/>
                  <a:ext cx="3407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>
                      <a:latin typeface="Lucida Bright"/>
                      <a:cs typeface="Lucida Bright"/>
                    </a:rPr>
                    <a:t>1</a:t>
                  </a:r>
                </a:p>
              </p:txBody>
            </p:sp>
          </p:grpSp>
        </p:grpSp>
        <p:sp>
          <p:nvSpPr>
            <p:cNvPr id="106" name="TextBox 105"/>
            <p:cNvSpPr txBox="1"/>
            <p:nvPr/>
          </p:nvSpPr>
          <p:spPr>
            <a:xfrm>
              <a:off x="6741467" y="1059542"/>
              <a:ext cx="872317" cy="646331"/>
            </a:xfrm>
            <a:prstGeom prst="rect">
              <a:avLst/>
            </a:prstGeom>
            <a:solidFill>
              <a:srgbClr val="CDFF9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Back to</a:t>
              </a:r>
            </a:p>
            <a:p>
              <a:pPr algn="ctr"/>
              <a:r>
                <a:rPr lang="en-US"/>
                <a:t>Kalman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7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/>
              <a:t>Simple Particle Converges slowly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A64-8925-4B35-8978-163368C083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pf_divergence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6249" r="24545" b="5418"/>
          <a:stretch/>
        </p:blipFill>
        <p:spPr>
          <a:xfrm>
            <a:off x="486031" y="1500519"/>
            <a:ext cx="8029143" cy="45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50750" y="2347462"/>
            <a:ext cx="698805" cy="2798278"/>
            <a:chOff x="768682" y="1282689"/>
            <a:chExt cx="1216152" cy="3867912"/>
          </a:xfrm>
        </p:grpSpPr>
        <p:sp>
          <p:nvSpPr>
            <p:cNvPr id="33" name="Rounded Rectangle 32"/>
            <p:cNvSpPr/>
            <p:nvPr/>
          </p:nvSpPr>
          <p:spPr>
            <a:xfrm>
              <a:off x="768682" y="1282689"/>
              <a:ext cx="1216152" cy="3867912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197583" y="4164115"/>
              <a:ext cx="270988" cy="200738"/>
            </a:xfrm>
            <a:prstGeom prst="ellipse">
              <a:avLst/>
            </a:prstGeom>
            <a:solidFill>
              <a:srgbClr val="00B0F0"/>
            </a:solidFill>
            <a:ln w="508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1362195" y="2722174"/>
            <a:ext cx="698806" cy="24547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52909" y="4538717"/>
            <a:ext cx="990971" cy="2634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:mv="urn:schemas-microsoft-com:mac:vml"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15254" r="-1525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741617" y="5394309"/>
            <a:ext cx="20790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latin typeface="Lucida Bright" panose="02040602050505020304" pitchFamily="18" charset="0"/>
              </a:rPr>
              <a:t>Measurement (q)</a:t>
            </a:r>
            <a:endParaRPr lang="en-US" sz="2000" dirty="0">
              <a:latin typeface="Lucida Bright" panose="020406020505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664585" y="4501266"/>
            <a:ext cx="548" cy="8790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3742" y="5138514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Lucida Bright" panose="02040602050505020304" pitchFamily="18" charset="0"/>
              </a:rPr>
              <a:t>Initial </a:t>
            </a:r>
          </a:p>
          <a:p>
            <a:pPr algn="ctr"/>
            <a:r>
              <a:rPr lang="en-US" sz="2000" dirty="0" smtClean="0">
                <a:latin typeface="Lucida Bright" panose="02040602050505020304" pitchFamily="18" charset="0"/>
              </a:rPr>
              <a:t>Particles</a:t>
            </a:r>
            <a:endParaRPr lang="en-US" sz="2000" dirty="0">
              <a:latin typeface="Lucida Bright" panose="020406020505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97199" y="3679308"/>
            <a:ext cx="155711" cy="145226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97199" y="2923404"/>
            <a:ext cx="155711" cy="145226"/>
          </a:xfrm>
          <a:prstGeom prst="ellipse">
            <a:avLst/>
          </a:prstGeom>
          <a:solidFill>
            <a:srgbClr val="FFFF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Simple Particle Filter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946630" y="2617214"/>
            <a:ext cx="2511320" cy="37810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629012" y="1887769"/>
            <a:ext cx="2112258" cy="52916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prstClr val="black"/>
                </a:solidFill>
                <a:latin typeface="Lucida Bright" panose="02040602050505020304" pitchFamily="18" charset="0"/>
              </a:rPr>
              <a:t>Weigh and Propagate</a:t>
            </a:r>
            <a:endParaRPr lang="en-US" sz="1400" dirty="0">
              <a:solidFill>
                <a:prstClr val="black"/>
              </a:solidFill>
              <a:latin typeface="Lucida Bright" panose="020406020505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639421" y="1887769"/>
            <a:ext cx="45720" cy="569359"/>
            <a:chOff x="687858" y="1498891"/>
            <a:chExt cx="45720" cy="569359"/>
          </a:xfrm>
        </p:grpSpPr>
        <p:sp>
          <p:nvSpPr>
            <p:cNvPr id="39" name="Rectangle 38"/>
            <p:cNvSpPr/>
            <p:nvPr/>
          </p:nvSpPr>
          <p:spPr>
            <a:xfrm>
              <a:off x="687858" y="150505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7859" y="1498891"/>
              <a:ext cx="45719" cy="5631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3514249" y="2915415"/>
            <a:ext cx="166058" cy="161203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1905000">
              <a:srgbClr val="FF000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597278" y="4184203"/>
            <a:ext cx="145003" cy="139059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glow rad="1905000">
              <a:srgbClr val="00B05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19716" y="3011538"/>
            <a:ext cx="2308311" cy="72486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3" grpId="0" animBg="1"/>
      <p:bldP spid="36" grpId="0" animBg="1"/>
      <p:bldP spid="2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>
            <a:spLocks noChangeAspect="1"/>
          </p:cNvSpPr>
          <p:nvPr/>
        </p:nvSpPr>
        <p:spPr>
          <a:xfrm>
            <a:off x="3597278" y="4184203"/>
            <a:ext cx="145003" cy="139059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glow rad="1905000">
              <a:srgbClr val="00B05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857873" y="3787961"/>
            <a:ext cx="2760656" cy="2727734"/>
            <a:chOff x="857873" y="3787961"/>
            <a:chExt cx="2760656" cy="2727734"/>
          </a:xfrm>
        </p:grpSpPr>
        <p:sp>
          <p:nvSpPr>
            <p:cNvPr id="36" name="Rounded Rectangle 35"/>
            <p:cNvSpPr/>
            <p:nvPr/>
          </p:nvSpPr>
          <p:spPr>
            <a:xfrm>
              <a:off x="857873" y="5986528"/>
              <a:ext cx="2544739" cy="52916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Lucida Bright" panose="02040602050505020304" pitchFamily="18" charset="0"/>
                </a:rPr>
                <a:t>Combine Trans. And Meas. </a:t>
              </a:r>
              <a:r>
                <a:rPr lang="en-US" sz="1400" dirty="0">
                  <a:solidFill>
                    <a:schemeClr val="bg1"/>
                  </a:solidFill>
                  <a:latin typeface="Lucida Bright" panose="02040602050505020304" pitchFamily="18" charset="0"/>
                </a:rPr>
                <a:t>l</a:t>
              </a:r>
              <a:r>
                <a:rPr lang="en-US" sz="1400" dirty="0" smtClean="0">
                  <a:solidFill>
                    <a:schemeClr val="bg1"/>
                  </a:solidFill>
                  <a:latin typeface="Lucida Bright" panose="02040602050505020304" pitchFamily="18" charset="0"/>
                </a:rPr>
                <a:t>ike </a:t>
              </a:r>
              <a:r>
                <a:rPr lang="en-US" sz="1400" dirty="0" err="1" smtClean="0">
                  <a:solidFill>
                    <a:schemeClr val="bg1"/>
                  </a:solidFill>
                  <a:latin typeface="Lucida Bright" panose="02040602050505020304" pitchFamily="18" charset="0"/>
                </a:rPr>
                <a:t>Kalman</a:t>
              </a:r>
              <a:r>
                <a:rPr lang="en-US" sz="1400" dirty="0" smtClean="0">
                  <a:solidFill>
                    <a:schemeClr val="bg1"/>
                  </a:solidFill>
                  <a:latin typeface="Lucida Bright" panose="02040602050505020304" pitchFamily="18" charset="0"/>
                </a:rPr>
                <a:t> Filter</a:t>
              </a:r>
              <a:endParaRPr lang="en-US" sz="1400" dirty="0">
                <a:solidFill>
                  <a:schemeClr val="bg1"/>
                </a:solidFill>
                <a:latin typeface="Lucida Bright" panose="02040602050505020304" pitchFamily="18" charset="0"/>
              </a:endParaRPr>
            </a:p>
          </p:txBody>
        </p:sp>
        <p:cxnSp>
          <p:nvCxnSpPr>
            <p:cNvPr id="37" name="Straight Arrow Connector 36"/>
            <p:cNvCxnSpPr>
              <a:stCxn id="36" idx="0"/>
              <a:endCxn id="30" idx="3"/>
            </p:cNvCxnSpPr>
            <p:nvPr/>
          </p:nvCxnSpPr>
          <p:spPr>
            <a:xfrm flipV="1">
              <a:off x="2130243" y="3787961"/>
              <a:ext cx="1488286" cy="219856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/>
          <p:cNvSpPr>
            <a:spLocks noChangeAspect="1"/>
          </p:cNvSpPr>
          <p:nvPr/>
        </p:nvSpPr>
        <p:spPr>
          <a:xfrm>
            <a:off x="5761339" y="4148829"/>
            <a:ext cx="173784" cy="163664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  <a:effectLst>
            <a:glow rad="1270000">
              <a:srgbClr val="00B05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14249" y="2915415"/>
            <a:ext cx="166058" cy="161203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1905000">
              <a:srgbClr val="FF000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950750" y="2347462"/>
            <a:ext cx="698805" cy="2798278"/>
          </a:xfrm>
          <a:prstGeom prst="round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19716" y="3011538"/>
            <a:ext cx="2308311" cy="72486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362195" y="2722174"/>
            <a:ext cx="698806" cy="24547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52909" y="4538717"/>
            <a:ext cx="990971" cy="263453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3742" y="5138514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Lucida Bright" panose="02040602050505020304" pitchFamily="18" charset="0"/>
              </a:rPr>
              <a:t>Initial </a:t>
            </a:r>
          </a:p>
          <a:p>
            <a:pPr algn="ctr"/>
            <a:r>
              <a:rPr lang="en-US" sz="2000" dirty="0" smtClean="0">
                <a:latin typeface="Lucida Bright" panose="02040602050505020304" pitchFamily="18" charset="0"/>
              </a:rPr>
              <a:t>Particles</a:t>
            </a:r>
            <a:endParaRPr lang="en-US" sz="2000" dirty="0">
              <a:latin typeface="Lucida Bright" panose="020406020505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0" y="1693628"/>
                <a:ext cx="1070678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978" y="1690688"/>
                <a:ext cx="1061766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27515" y="1690688"/>
                <a:ext cx="1070678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000" dirty="0">
                  <a:latin typeface="Lucida Bright" panose="02040602050505020304" pitchFamily="18" charset="0"/>
                </a:endParaRPr>
              </a:p>
            </p:txBody>
          </p:sp>
        </mc:Choice>
        <mc:Fallback xmlns:mv="urn:schemas-microsoft-com:mac:vml"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515" y="1690688"/>
                <a:ext cx="1070678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>
            <a:spLocks noChangeAspect="1"/>
          </p:cNvSpPr>
          <p:nvPr/>
        </p:nvSpPr>
        <p:spPr>
          <a:xfrm>
            <a:off x="5841494" y="3094379"/>
            <a:ext cx="131473" cy="136387"/>
          </a:xfrm>
          <a:prstGeom prst="ellipse">
            <a:avLst/>
          </a:prstGeom>
          <a:solidFill>
            <a:srgbClr val="FF0000">
              <a:alpha val="46000"/>
            </a:srgbClr>
          </a:solidFill>
          <a:ln>
            <a:noFill/>
          </a:ln>
          <a:effectLst>
            <a:glow rad="1270000">
              <a:srgbClr val="FF0000">
                <a:alpha val="66000"/>
              </a:srgbClr>
            </a:glow>
            <a:reflection blurRad="12700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00509" y="3387363"/>
            <a:ext cx="145109" cy="1458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597278" y="3663481"/>
            <a:ext cx="145109" cy="1458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endCxn id="28" idx="2"/>
          </p:cNvCxnSpPr>
          <p:nvPr/>
        </p:nvCxnSpPr>
        <p:spPr>
          <a:xfrm flipV="1">
            <a:off x="3706285" y="3162573"/>
            <a:ext cx="2135209" cy="57382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028754" y="3148202"/>
            <a:ext cx="1079013" cy="298589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Adjusted Particle Filter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6045618" y="4992708"/>
            <a:ext cx="2998979" cy="52916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Provides near optimal combining for correct particles</a:t>
            </a:r>
            <a:endParaRPr lang="en-US" sz="1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45618" y="5835880"/>
            <a:ext cx="2998979" cy="52916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Accelerates convergence with few particles</a:t>
            </a:r>
            <a:endParaRPr lang="en-US" sz="14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52709" y="1104789"/>
            <a:ext cx="2278755" cy="2428411"/>
            <a:chOff x="4052709" y="1104789"/>
            <a:chExt cx="2278755" cy="2428411"/>
          </a:xfrm>
        </p:grpSpPr>
        <p:sp>
          <p:nvSpPr>
            <p:cNvPr id="38" name="Rounded Rectangle 37"/>
            <p:cNvSpPr/>
            <p:nvPr/>
          </p:nvSpPr>
          <p:spPr>
            <a:xfrm>
              <a:off x="4052709" y="1104789"/>
              <a:ext cx="2278755" cy="52916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Lucida Bright" panose="02040602050505020304" pitchFamily="18" charset="0"/>
                </a:rPr>
                <a:t>Propagate the Adjusted State</a:t>
              </a:r>
              <a:endParaRPr lang="en-US" sz="1400" dirty="0">
                <a:solidFill>
                  <a:prstClr val="black"/>
                </a:solidFill>
                <a:latin typeface="Lucida Bright" panose="02040602050505020304" pitchFamily="18" charset="0"/>
              </a:endParaRPr>
            </a:p>
          </p:txBody>
        </p:sp>
        <p:cxnSp>
          <p:nvCxnSpPr>
            <p:cNvPr id="39" name="Straight Arrow Connector 38"/>
            <p:cNvCxnSpPr>
              <a:stCxn id="38" idx="2"/>
            </p:cNvCxnSpPr>
            <p:nvPr/>
          </p:nvCxnSpPr>
          <p:spPr>
            <a:xfrm flipH="1">
              <a:off x="4565366" y="1633956"/>
              <a:ext cx="626721" cy="189924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950750" y="2347462"/>
            <a:ext cx="698805" cy="2798278"/>
            <a:chOff x="768682" y="1282689"/>
            <a:chExt cx="1216152" cy="3867912"/>
          </a:xfrm>
        </p:grpSpPr>
        <p:sp>
          <p:nvSpPr>
            <p:cNvPr id="44" name="Rounded Rectangle 43"/>
            <p:cNvSpPr/>
            <p:nvPr/>
          </p:nvSpPr>
          <p:spPr>
            <a:xfrm>
              <a:off x="768682" y="1282689"/>
              <a:ext cx="1216152" cy="3867912"/>
            </a:xfrm>
            <a:prstGeom prst="round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197583" y="4164115"/>
              <a:ext cx="270988" cy="200738"/>
            </a:xfrm>
            <a:prstGeom prst="ellipse">
              <a:avLst/>
            </a:prstGeom>
            <a:solidFill>
              <a:srgbClr val="00B0F0"/>
            </a:solidFill>
            <a:ln w="508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/>
          <p:cNvSpPr/>
          <p:nvPr/>
        </p:nvSpPr>
        <p:spPr>
          <a:xfrm>
            <a:off x="1197199" y="3679308"/>
            <a:ext cx="155711" cy="145226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197199" y="2923404"/>
            <a:ext cx="155711" cy="145226"/>
          </a:xfrm>
          <a:prstGeom prst="ellipse">
            <a:avLst/>
          </a:prstGeom>
          <a:solidFill>
            <a:srgbClr val="FFFF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:mv="urn:schemas-microsoft-com:mac:vml"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94" y="3608716"/>
                <a:ext cx="355610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15254" r="-15254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741617" y="5394309"/>
            <a:ext cx="207909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>
                <a:latin typeface="Lucida Bright" panose="02040602050505020304" pitchFamily="18" charset="0"/>
              </a:rPr>
              <a:t>Measurement (q)</a:t>
            </a:r>
            <a:endParaRPr lang="en-US" sz="2000" dirty="0">
              <a:latin typeface="Lucida Bright" panose="02040602050505020304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3664585" y="4501266"/>
            <a:ext cx="548" cy="879052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3511445" y="2945383"/>
            <a:ext cx="155711" cy="145226"/>
          </a:xfrm>
          <a:prstGeom prst="ellipse">
            <a:avLst/>
          </a:prstGeom>
          <a:solidFill>
            <a:srgbClr val="FF0000"/>
          </a:solidFill>
          <a:ln w="508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0099 0.1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 animBg="1"/>
      <p:bldP spid="28" grpId="0" animBg="1"/>
      <p:bldP spid="29" grpId="0" animBg="1"/>
      <p:bldP spid="30" grpId="0" animBg="1"/>
      <p:bldP spid="42" grpId="0" animBg="1"/>
      <p:bldP spid="43" grpId="0" animBg="1"/>
      <p:bldP spid="51" grpId="0" animBg="1"/>
      <p:bldP spid="51" grpId="1" animBg="1"/>
      <p:bldP spid="51" grpId="2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Adjusted Particle Tracks Well</a:t>
            </a:r>
            <a:endParaRPr lang="en-US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7A64-8925-4B35-8978-163368C083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7" descr="pf_divergence_full.pdf - Adobe Acrobat Reader DC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4743" r="18965" b="1308"/>
          <a:stretch/>
        </p:blipFill>
        <p:spPr>
          <a:xfrm>
            <a:off x="486032" y="1403926"/>
            <a:ext cx="8029142" cy="4617931"/>
          </a:xfrm>
        </p:spPr>
      </p:pic>
    </p:spTree>
    <p:extLst>
      <p:ext uri="{BB962C8B-B14F-4D97-AF65-F5344CB8AC3E}">
        <p14:creationId xmlns:p14="http://schemas.microsoft.com/office/powerpoint/2010/main" val="16383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5" name="Picture 4" descr="kf_divergence_full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16805" r="19091" b="972"/>
          <a:stretch/>
        </p:blipFill>
        <p:spPr>
          <a:xfrm>
            <a:off x="895926" y="1764146"/>
            <a:ext cx="7213601" cy="41009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smtClean="0"/>
              <a:t>Adjusted Particle Tracks Well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701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325634" name="Picture 2" descr="https://bytebucket.org/themahanth/drone-attitude-paper/raw/2d1c519c07d1955b6a0eaa0017195b802c39bffb/pics/drone_gps.jpg?token=52d2caec365b90d4a8be142c6e4c7419634b52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704107" y="1961300"/>
            <a:ext cx="856673" cy="1816373"/>
            <a:chOff x="1704107" y="1961300"/>
            <a:chExt cx="856673" cy="1816373"/>
          </a:xfrm>
        </p:grpSpPr>
        <p:sp>
          <p:nvSpPr>
            <p:cNvPr id="10" name="TextBox 9"/>
            <p:cNvSpPr txBox="1"/>
            <p:nvPr/>
          </p:nvSpPr>
          <p:spPr>
            <a:xfrm>
              <a:off x="1704107" y="2638654"/>
              <a:ext cx="856673" cy="461665"/>
            </a:xfrm>
            <a:prstGeom prst="rect">
              <a:avLst/>
            </a:prstGeom>
            <a:solidFill>
              <a:srgbClr val="CDFF9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Lucida Bright"/>
                  <a:cs typeface="Lucida Bright"/>
                </a:rPr>
                <a:t>GPS</a:t>
              </a:r>
              <a:endParaRPr lang="en-US" sz="2400" dirty="0">
                <a:latin typeface="Lucida Bright"/>
                <a:cs typeface="Lucida Bright"/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2132443" y="3100319"/>
              <a:ext cx="1" cy="6773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132443" y="1961300"/>
              <a:ext cx="0" cy="67735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979139" y="5894784"/>
            <a:ext cx="1185719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GoPro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58557" y="2592228"/>
            <a:ext cx="1185719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IMU</a:t>
            </a:r>
            <a:endParaRPr lang="en-US" sz="2400" dirty="0">
              <a:latin typeface="Lucida Bright"/>
              <a:cs typeface="Lucida Br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64887" y="1946018"/>
            <a:ext cx="463552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Bright"/>
                <a:cs typeface="Lucida Bright"/>
              </a:rPr>
              <a:t>Pi</a:t>
            </a:r>
            <a:endParaRPr lang="en-US" sz="2400" dirty="0">
              <a:latin typeface="Lucida Bright"/>
              <a:cs typeface="Lucida Bright"/>
            </a:endParaRPr>
          </a:p>
        </p:txBody>
      </p:sp>
      <p:cxnSp>
        <p:nvCxnSpPr>
          <p:cNvPr id="34" name="Straight Arrow Connector 33"/>
          <p:cNvCxnSpPr>
            <a:stCxn id="22" idx="0"/>
          </p:cNvCxnSpPr>
          <p:nvPr/>
        </p:nvCxnSpPr>
        <p:spPr>
          <a:xfrm flipV="1">
            <a:off x="4571999" y="4830618"/>
            <a:ext cx="0" cy="10641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57157" y="-1"/>
            <a:ext cx="422968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Lucida Bright"/>
                <a:cs typeface="Lucida Bright"/>
              </a:rPr>
              <a:t>Evaluation Platform</a:t>
            </a:r>
            <a:endParaRPr lang="en-US" sz="3200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05092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325634" name="Picture 2" descr="https://bytebucket.org/themahanth/drone-attitude-paper/raw/2d1c519c07d1955b6a0eaa0017195b802c39bffb/pics/drone_gps.jpg?token=52d2caec365b90d4a8be142c6e4c7419634b52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85651" y="0"/>
            <a:ext cx="302202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Lucida Bright"/>
                <a:cs typeface="Lucida Bright"/>
              </a:rPr>
              <a:t>Peformance</a:t>
            </a:r>
            <a:endParaRPr lang="en-US" sz="3200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4018" y="5319993"/>
            <a:ext cx="349365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Vision Ground Truth</a:t>
            </a:r>
            <a:endParaRPr lang="en-US" sz="2400" dirty="0">
              <a:solidFill>
                <a:schemeClr val="bg1"/>
              </a:solidFill>
              <a:latin typeface="Lucida Bright"/>
              <a:cs typeface="Lucida Br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23616" y="5781658"/>
            <a:ext cx="2274460" cy="461665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Lucida Bright"/>
                <a:cs typeface="Lucida Bright"/>
              </a:rPr>
              <a:t>GPS vs IMU</a:t>
            </a:r>
            <a:endParaRPr lang="en-US" sz="2400" b="1" dirty="0"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266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_pitch_743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9940" r="2701" b="11832"/>
          <a:stretch/>
        </p:blipFill>
        <p:spPr>
          <a:xfrm>
            <a:off x="691977" y="1367481"/>
            <a:ext cx="7924801" cy="46790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err="1" smtClean="0"/>
              <a:t>SafetyNet</a:t>
            </a:r>
            <a:r>
              <a:rPr lang="en-US" sz="3000" dirty="0" smtClean="0"/>
              <a:t> can track Aggressive Turns</a:t>
            </a:r>
            <a:endParaRPr lang="en-US" sz="3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21421" y="1030522"/>
            <a:ext cx="2694563" cy="1012287"/>
            <a:chOff x="6021421" y="1030522"/>
            <a:chExt cx="2694563" cy="1012287"/>
          </a:xfrm>
        </p:grpSpPr>
        <p:sp>
          <p:nvSpPr>
            <p:cNvPr id="7" name="Rounded Rectangle 6"/>
            <p:cNvSpPr/>
            <p:nvPr/>
          </p:nvSpPr>
          <p:spPr>
            <a:xfrm>
              <a:off x="7149830" y="1030522"/>
              <a:ext cx="1566154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Sharp Angles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021421" y="1367481"/>
              <a:ext cx="1293779" cy="6753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7" idx="2"/>
            </p:cNvCxnSpPr>
            <p:nvPr/>
          </p:nvCxnSpPr>
          <p:spPr>
            <a:xfrm flipH="1">
              <a:off x="7086447" y="1394564"/>
              <a:ext cx="846460" cy="6482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32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uracy_with_aggressivenes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19219" r="2797" b="10991"/>
          <a:stretch/>
        </p:blipFill>
        <p:spPr>
          <a:xfrm>
            <a:off x="708454" y="1318054"/>
            <a:ext cx="7900088" cy="47861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357465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3000" dirty="0" err="1" smtClean="0"/>
              <a:t>SafetyNet</a:t>
            </a:r>
            <a:r>
              <a:rPr lang="en-US" sz="3000" dirty="0" smtClean="0"/>
              <a:t> can track Aggressive Turns</a:t>
            </a:r>
            <a:endParaRPr lang="en-US" sz="3000" dirty="0"/>
          </a:p>
        </p:txBody>
      </p:sp>
      <p:pic>
        <p:nvPicPr>
          <p:cNvPr id="9" name="Picture 8" descr="accuracy_with_aggressivenes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8" t="24646" r="21594" b="25791"/>
          <a:stretch/>
        </p:blipFill>
        <p:spPr>
          <a:xfrm>
            <a:off x="7675419" y="1662547"/>
            <a:ext cx="193964" cy="3398982"/>
          </a:xfrm>
          <a:prstGeom prst="rect">
            <a:avLst/>
          </a:prstGeom>
        </p:spPr>
      </p:pic>
      <p:pic>
        <p:nvPicPr>
          <p:cNvPr id="12" name="Picture 11" descr="accuracy_with_aggressivenes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9" t="29360" r="4528" b="54209"/>
          <a:stretch/>
        </p:blipFill>
        <p:spPr>
          <a:xfrm>
            <a:off x="7084290" y="2013526"/>
            <a:ext cx="1376219" cy="11268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59503" y="974606"/>
            <a:ext cx="3249039" cy="5255737"/>
            <a:chOff x="5466945" y="1030522"/>
            <a:chExt cx="3249039" cy="5255737"/>
          </a:xfrm>
        </p:grpSpPr>
        <p:sp>
          <p:nvSpPr>
            <p:cNvPr id="7" name="Rounded Rectangle 6"/>
            <p:cNvSpPr/>
            <p:nvPr/>
          </p:nvSpPr>
          <p:spPr>
            <a:xfrm>
              <a:off x="5466945" y="1030522"/>
              <a:ext cx="3249039" cy="4164048"/>
            </a:xfrm>
            <a:prstGeom prst="roundRect">
              <a:avLst/>
            </a:pr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949020" y="5922217"/>
              <a:ext cx="1566154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Sharp Angles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7363838" y="5138655"/>
              <a:ext cx="282102" cy="7289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66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ne-fail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6392"/>
            <a:ext cx="9144000" cy="9390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u_gps_bank_cdf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0780" r="2605" b="12552"/>
          <a:stretch/>
        </p:blipFill>
        <p:spPr>
          <a:xfrm>
            <a:off x="675503" y="1425146"/>
            <a:ext cx="7949513" cy="4572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827" y="365125"/>
            <a:ext cx="7886347" cy="1325563"/>
          </a:xfrm>
        </p:spPr>
        <p:txBody>
          <a:bodyPr/>
          <a:lstStyle/>
          <a:p>
            <a:r>
              <a:rPr lang="en-US" dirty="0" smtClean="0"/>
              <a:t>Comparison with IMU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863714" y="2866599"/>
            <a:ext cx="2941225" cy="414682"/>
            <a:chOff x="1863714" y="2866599"/>
            <a:chExt cx="2941225" cy="414682"/>
          </a:xfrm>
        </p:grpSpPr>
        <p:sp>
          <p:nvSpPr>
            <p:cNvPr id="5" name="Rounded Rectangle 4"/>
            <p:cNvSpPr/>
            <p:nvPr/>
          </p:nvSpPr>
          <p:spPr>
            <a:xfrm>
              <a:off x="1863714" y="2866599"/>
              <a:ext cx="2941225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Only 30% worse than IMU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189018" y="3281281"/>
              <a:ext cx="4064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508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u_gps_yaw_cdf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20781" r="2701" b="12192"/>
          <a:stretch/>
        </p:blipFill>
        <p:spPr>
          <a:xfrm>
            <a:off x="691977" y="1425146"/>
            <a:ext cx="7924801" cy="459671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827" y="365125"/>
            <a:ext cx="7886347" cy="1325563"/>
          </a:xfrm>
        </p:spPr>
        <p:txBody>
          <a:bodyPr/>
          <a:lstStyle/>
          <a:p>
            <a:r>
              <a:rPr lang="en-US" dirty="0" smtClean="0"/>
              <a:t>Comparison with IMU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06776" y="2762298"/>
            <a:ext cx="2205359" cy="525847"/>
            <a:chOff x="1806776" y="2762298"/>
            <a:chExt cx="2205359" cy="525847"/>
          </a:xfrm>
        </p:grpSpPr>
        <p:sp>
          <p:nvSpPr>
            <p:cNvPr id="5" name="Rounded Rectangle 4"/>
            <p:cNvSpPr/>
            <p:nvPr/>
          </p:nvSpPr>
          <p:spPr>
            <a:xfrm>
              <a:off x="1806776" y="2762298"/>
              <a:ext cx="2205359" cy="3640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4x better than IMU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1995055" y="3278909"/>
              <a:ext cx="849745" cy="923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900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19067" y="0"/>
            <a:ext cx="9463067" cy="685800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7" name="Rectangle 6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E7E6E6"/>
                  </a:solidFill>
                  <a:latin typeface="Lucida Bright"/>
                  <a:cs typeface="Lucida Bright"/>
                </a:rPr>
                <a:t>Conclusion</a:t>
              </a:r>
              <a:endParaRPr lang="en-US" sz="2400" dirty="0">
                <a:solidFill>
                  <a:srgbClr val="E7E6E6"/>
                </a:solidFill>
                <a:latin typeface="Lucida Bright"/>
                <a:cs typeface="Lucida Brigh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40874" y="2851533"/>
            <a:ext cx="6059053" cy="71120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Despite Excitement, poor </a:t>
            </a:r>
            <a:r>
              <a:rPr lang="en-US" sz="2000" dirty="0" err="1" smtClean="0">
                <a:latin typeface="Calibri"/>
                <a:cs typeface="Calibri"/>
              </a:rPr>
              <a:t>relability</a:t>
            </a:r>
            <a:r>
              <a:rPr lang="en-US" sz="2000" dirty="0" smtClean="0">
                <a:latin typeface="Calibri"/>
                <a:cs typeface="Calibri"/>
              </a:rPr>
              <a:t> is the show stopper for disruptive drone applications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40874" y="3875098"/>
            <a:ext cx="6059053" cy="64148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 propose an orthogonal approach for drone state estimation using carrier phase GPS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1440874" y="4769476"/>
            <a:ext cx="6059054" cy="73401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We developed a Particle filter do systematically combine carrier phase data for orientation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1440875" y="5639920"/>
            <a:ext cx="6059054" cy="71652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Real Extensive flight tests achieve an accuracy comparable to IMU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85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319067" y="0"/>
            <a:ext cx="9463067" cy="685800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pSp>
        <p:nvGrpSpPr>
          <p:cNvPr id="6" name="Group 7"/>
          <p:cNvGrpSpPr/>
          <p:nvPr/>
        </p:nvGrpSpPr>
        <p:grpSpPr>
          <a:xfrm>
            <a:off x="-120950" y="0"/>
            <a:ext cx="9422190" cy="591791"/>
            <a:chOff x="1" y="6266209"/>
            <a:chExt cx="9144000" cy="591791"/>
          </a:xfrm>
        </p:grpSpPr>
        <p:sp>
          <p:nvSpPr>
            <p:cNvPr id="7" name="Rectangle 6"/>
            <p:cNvSpPr/>
            <p:nvPr/>
          </p:nvSpPr>
          <p:spPr>
            <a:xfrm>
              <a:off x="1" y="6266209"/>
              <a:ext cx="9144000" cy="5917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2065" y="6324621"/>
              <a:ext cx="7891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E7E6E6"/>
                  </a:solidFill>
                  <a:latin typeface="Lucida Bright"/>
                  <a:cs typeface="Lucida Bright"/>
                </a:rPr>
                <a:t>Not Completely Solved Yet …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392219" y="3411878"/>
            <a:ext cx="5107708" cy="69837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Fusion of Carrier Phases with IMU can achieve better accuracy</a:t>
            </a:r>
            <a:endParaRPr lang="en-US" sz="20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92219" y="4414320"/>
            <a:ext cx="5107708" cy="7657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Multipath decoupling can enable flying between buildings at low altitude</a:t>
            </a:r>
            <a:endParaRPr lang="en-US" sz="20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92219" y="5356354"/>
            <a:ext cx="5107708" cy="73272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Orientation Estimation of Self Driving Cars can add to reliability</a:t>
            </a:r>
            <a:endParaRPr lang="en-US" sz="20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392219" y="2620343"/>
            <a:ext cx="5107708" cy="52916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Cannot tolerate Jamming Attacks</a:t>
            </a:r>
            <a:endParaRPr lang="en-US" sz="2000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3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6"/>
            <a:ext cx="9148981" cy="68617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319067" y="0"/>
            <a:ext cx="9463067" cy="6858000"/>
          </a:xfrm>
          <a:prstGeom prst="rect">
            <a:avLst/>
          </a:prstGeom>
          <a:solidFill>
            <a:schemeClr val="bg1">
              <a:lumMod val="65000"/>
              <a:alpha val="8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91"/>
            <a:ext cx="2862209" cy="160939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52310" y="3209536"/>
            <a:ext cx="3613861" cy="103172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Thoughts?</a:t>
            </a:r>
            <a:endParaRPr lang="en-US" sz="3200" i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A2A7-F496-4C1D-903A-5CBAC5D3243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1620295" y="712095"/>
            <a:ext cx="6073739" cy="2141870"/>
            <a:chOff x="1306293" y="1812926"/>
            <a:chExt cx="6073739" cy="2141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50" y="1914120"/>
              <a:ext cx="1503546" cy="16539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93" y="2024153"/>
              <a:ext cx="1793653" cy="17263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912" y="1812926"/>
              <a:ext cx="1686202" cy="17551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35634" y="3585464"/>
              <a:ext cx="1866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Accelerometer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2135" y="3585464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Gyroscope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34112" y="3585464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Compass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" y="0"/>
            <a:ext cx="9144000" cy="59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4442" y="58412"/>
            <a:ext cx="81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Primary reason</a:t>
            </a: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: Inertial </a:t>
            </a:r>
            <a:r>
              <a:rPr lang="en-US" sz="2400" dirty="0" err="1">
                <a:solidFill>
                  <a:schemeClr val="bg1"/>
                </a:solidFill>
                <a:latin typeface="Lucida Bright"/>
                <a:cs typeface="Lucida Bright"/>
              </a:rPr>
              <a:t>Measurment</a:t>
            </a: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 Unit (IMU)</a:t>
            </a:r>
          </a:p>
        </p:txBody>
      </p:sp>
    </p:spTree>
    <p:extLst>
      <p:ext uri="{BB962C8B-B14F-4D97-AF65-F5344CB8AC3E}">
        <p14:creationId xmlns:p14="http://schemas.microsoft.com/office/powerpoint/2010/main" val="29054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-65761" y="3210474"/>
            <a:ext cx="9348064" cy="446276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r>
              <a:rPr lang="en-US" sz="2300">
                <a:latin typeface="Lucida Bright"/>
                <a:cs typeface="Lucida Bright"/>
              </a:rPr>
              <a:t> IMU crucial for tracking 3D orientation </a:t>
            </a:r>
            <a:r>
              <a:rPr lang="en-US" sz="2300">
                <a:latin typeface="Lucida Bright"/>
                <a:cs typeface="Lucida Bright"/>
                <a:sym typeface="Wingdings"/>
              </a:rPr>
              <a:t> stabilization, control</a:t>
            </a:r>
            <a:endParaRPr lang="en-US" sz="2300">
              <a:latin typeface="Lucida Bright"/>
              <a:cs typeface="Lucida Br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" y="0"/>
            <a:ext cx="9144000" cy="59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64442" y="58412"/>
            <a:ext cx="81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Primary reason</a:t>
            </a: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: Inertial </a:t>
            </a:r>
            <a:r>
              <a:rPr lang="en-US" sz="2400" dirty="0" err="1">
                <a:solidFill>
                  <a:schemeClr val="bg1"/>
                </a:solidFill>
                <a:latin typeface="Lucida Bright"/>
                <a:cs typeface="Lucida Bright"/>
              </a:rPr>
              <a:t>Measurment</a:t>
            </a: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 Unit (IMU)</a:t>
            </a:r>
          </a:p>
        </p:txBody>
      </p:sp>
      <p:grpSp>
        <p:nvGrpSpPr>
          <p:cNvPr id="13" name="Group 6"/>
          <p:cNvGrpSpPr/>
          <p:nvPr/>
        </p:nvGrpSpPr>
        <p:grpSpPr>
          <a:xfrm>
            <a:off x="1620295" y="712095"/>
            <a:ext cx="6073739" cy="2141870"/>
            <a:chOff x="1306293" y="1812926"/>
            <a:chExt cx="6073739" cy="21418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50" y="1914120"/>
              <a:ext cx="1503546" cy="16539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93" y="2024153"/>
              <a:ext cx="1793653" cy="17263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912" y="1812926"/>
              <a:ext cx="1686202" cy="17551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35634" y="3585464"/>
              <a:ext cx="1866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Accelerometer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82135" y="3585464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Gyroscope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4112" y="3585464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Compass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73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-65761" y="3210474"/>
            <a:ext cx="9348064" cy="446276"/>
          </a:xfrm>
          <a:prstGeom prst="rect">
            <a:avLst/>
          </a:prstGeom>
          <a:solidFill>
            <a:srgbClr val="CDFF91"/>
          </a:solidFill>
        </p:spPr>
        <p:txBody>
          <a:bodyPr wrap="square" rtlCol="0">
            <a:spAutoFit/>
          </a:bodyPr>
          <a:lstStyle/>
          <a:p>
            <a:r>
              <a:rPr lang="en-US" sz="2300">
                <a:latin typeface="Lucida Bright"/>
                <a:cs typeface="Lucida Bright"/>
              </a:rPr>
              <a:t> IMU crucial for tracking 3D orientation </a:t>
            </a:r>
            <a:r>
              <a:rPr lang="en-US" sz="2300">
                <a:latin typeface="Lucida Bright"/>
                <a:cs typeface="Lucida Bright"/>
                <a:sym typeface="Wingdings"/>
              </a:rPr>
              <a:t> stabilization, control</a:t>
            </a:r>
            <a:endParaRPr lang="en-US" sz="2300">
              <a:latin typeface="Lucida Bright"/>
              <a:cs typeface="Lucida Br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" y="0"/>
            <a:ext cx="9144000" cy="597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64442" y="58412"/>
            <a:ext cx="812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Lucida Bright"/>
                <a:cs typeface="Lucida Bright"/>
              </a:rPr>
              <a:t>Primary reason</a:t>
            </a: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: Inertial </a:t>
            </a:r>
            <a:r>
              <a:rPr lang="en-US" sz="2400" dirty="0" err="1">
                <a:solidFill>
                  <a:schemeClr val="bg1"/>
                </a:solidFill>
                <a:latin typeface="Lucida Bright"/>
                <a:cs typeface="Lucida Bright"/>
              </a:rPr>
              <a:t>Measurment</a:t>
            </a:r>
            <a:r>
              <a:rPr lang="en-US" sz="2400" dirty="0">
                <a:solidFill>
                  <a:schemeClr val="bg1"/>
                </a:solidFill>
                <a:latin typeface="Lucida Bright"/>
                <a:cs typeface="Lucida Bright"/>
              </a:rPr>
              <a:t> Unit (IMU)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1620295" y="712095"/>
            <a:ext cx="6073739" cy="2141870"/>
            <a:chOff x="1306293" y="1812926"/>
            <a:chExt cx="6073739" cy="21418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50" y="1914120"/>
              <a:ext cx="1503546" cy="16539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93" y="2024153"/>
              <a:ext cx="1793653" cy="17263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912" y="1812926"/>
              <a:ext cx="1686202" cy="17551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35634" y="3585464"/>
              <a:ext cx="1866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Accelerometer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82135" y="3585464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Gyroscope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4112" y="3585464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Lucida Bright" panose="02040602050505020304" pitchFamily="18" charset="0"/>
                </a:rPr>
                <a:t>Compass</a:t>
              </a:r>
              <a:endParaRPr lang="en-US" dirty="0">
                <a:latin typeface="Lucida Bright" panose="020406020505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61868" y="4233334"/>
            <a:ext cx="9562678" cy="830997"/>
          </a:xfrm>
          <a:prstGeom prst="rect">
            <a:avLst/>
          </a:prstGeom>
          <a:solidFill>
            <a:srgbClr val="FFB80D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Lucida Bright"/>
                <a:cs typeface="Lucida Bright"/>
              </a:rPr>
              <a:t>However, rotor vibration and magnetic interference derails </a:t>
            </a:r>
          </a:p>
          <a:p>
            <a:pPr algn="ctr"/>
            <a:r>
              <a:rPr lang="en-US" sz="2400">
                <a:latin typeface="Lucida Bright"/>
                <a:cs typeface="Lucida Bright"/>
              </a:rPr>
              <a:t>the sensors … causing correlated failures  </a:t>
            </a:r>
          </a:p>
        </p:txBody>
      </p:sp>
    </p:spTree>
    <p:extLst>
      <p:ext uri="{BB962C8B-B14F-4D97-AF65-F5344CB8AC3E}">
        <p14:creationId xmlns:p14="http://schemas.microsoft.com/office/powerpoint/2010/main" val="18964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135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14679</TotalTime>
  <Words>2992</Words>
  <Application>Microsoft Macintosh PowerPoint</Application>
  <PresentationFormat>On-screen Show (4:3)</PresentationFormat>
  <Paragraphs>571</Paragraphs>
  <Slides>65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Calibri</vt:lpstr>
      <vt:lpstr>Calibri Light</vt:lpstr>
      <vt:lpstr>Cambria Math</vt:lpstr>
      <vt:lpstr>Gungsuh</vt:lpstr>
      <vt:lpstr>LilyUPC</vt:lpstr>
      <vt:lpstr>Lucida Bright</vt:lpstr>
      <vt:lpstr>Times New Roman</vt:lpstr>
      <vt:lpstr>Wingdings</vt:lpstr>
      <vt:lpstr>Arial</vt:lpstr>
      <vt:lpstr>Office Theme</vt:lpstr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IMU</vt:lpstr>
      <vt:lpstr>Comparison with IMU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synrg</dc:creator>
  <cp:lastModifiedBy>romit.rc@gmail.com</cp:lastModifiedBy>
  <cp:revision>663</cp:revision>
  <dcterms:created xsi:type="dcterms:W3CDTF">2016-04-24T13:53:41Z</dcterms:created>
  <dcterms:modified xsi:type="dcterms:W3CDTF">2017-01-05T02:21:32Z</dcterms:modified>
</cp:coreProperties>
</file>