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9" r:id="rId3"/>
    <p:sldId id="357" r:id="rId4"/>
    <p:sldId id="358" r:id="rId5"/>
    <p:sldId id="375" r:id="rId6"/>
    <p:sldId id="380" r:id="rId7"/>
    <p:sldId id="389" r:id="rId8"/>
    <p:sldId id="385" r:id="rId9"/>
    <p:sldId id="365" r:id="rId10"/>
    <p:sldId id="366" r:id="rId11"/>
    <p:sldId id="273" r:id="rId12"/>
    <p:sldId id="277" r:id="rId13"/>
    <p:sldId id="278" r:id="rId14"/>
    <p:sldId id="280" r:id="rId15"/>
    <p:sldId id="279" r:id="rId16"/>
    <p:sldId id="329" r:id="rId17"/>
    <p:sldId id="281" r:id="rId18"/>
    <p:sldId id="303" r:id="rId19"/>
    <p:sldId id="284" r:id="rId20"/>
    <p:sldId id="283" r:id="rId21"/>
    <p:sldId id="288" r:id="rId22"/>
    <p:sldId id="287" r:id="rId23"/>
    <p:sldId id="310" r:id="rId24"/>
    <p:sldId id="308" r:id="rId25"/>
    <p:sldId id="289" r:id="rId26"/>
    <p:sldId id="314" r:id="rId27"/>
    <p:sldId id="313" r:id="rId28"/>
    <p:sldId id="312" r:id="rId29"/>
    <p:sldId id="315" r:id="rId30"/>
    <p:sldId id="294" r:id="rId31"/>
    <p:sldId id="293" r:id="rId32"/>
    <p:sldId id="295" r:id="rId33"/>
    <p:sldId id="305" r:id="rId34"/>
    <p:sldId id="306" r:id="rId35"/>
    <p:sldId id="307" r:id="rId36"/>
    <p:sldId id="265" r:id="rId37"/>
    <p:sldId id="266" r:id="rId38"/>
    <p:sldId id="267" r:id="rId39"/>
    <p:sldId id="392" r:id="rId40"/>
    <p:sldId id="324" r:id="rId41"/>
    <p:sldId id="323" r:id="rId42"/>
    <p:sldId id="3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256" userDrawn="1">
          <p15:clr>
            <a:srgbClr val="A4A3A4"/>
          </p15:clr>
        </p15:guide>
        <p15:guide id="4" orient="horz" pos="2352" userDrawn="1">
          <p15:clr>
            <a:srgbClr val="A4A3A4"/>
          </p15:clr>
        </p15:guide>
        <p15:guide id="5" pos="2980" userDrawn="1">
          <p15:clr>
            <a:srgbClr val="A4A3A4"/>
          </p15:clr>
        </p15:guide>
        <p15:guide id="6" orient="horz" pos="2472" userDrawn="1">
          <p15:clr>
            <a:srgbClr val="A4A3A4"/>
          </p15:clr>
        </p15:guide>
        <p15:guide id="7" orient="horz" pos="2560" userDrawn="1">
          <p15:clr>
            <a:srgbClr val="A4A3A4"/>
          </p15:clr>
        </p15:guide>
        <p15:guide id="8" orient="horz" pos="2660" userDrawn="1">
          <p15:clr>
            <a:srgbClr val="A4A3A4"/>
          </p15:clr>
        </p15:guide>
        <p15:guide id="9" pos="3080" userDrawn="1">
          <p15:clr>
            <a:srgbClr val="A4A3A4"/>
          </p15:clr>
        </p15:guide>
        <p15:guide id="10" pos="3192" userDrawn="1">
          <p15:clr>
            <a:srgbClr val="A4A3A4"/>
          </p15:clr>
        </p15:guide>
        <p15:guide id="11" pos="3280" userDrawn="1">
          <p15:clr>
            <a:srgbClr val="A4A3A4"/>
          </p15:clr>
        </p15:guide>
        <p15:guide id="12" pos="3380" userDrawn="1">
          <p15:clr>
            <a:srgbClr val="A4A3A4"/>
          </p15:clr>
        </p15:guide>
        <p15:guide id="13" pos="3480" userDrawn="1">
          <p15:clr>
            <a:srgbClr val="A4A3A4"/>
          </p15:clr>
        </p15:guide>
        <p15:guide id="14" pos="3580" userDrawn="1">
          <p15:clr>
            <a:srgbClr val="A4A3A4"/>
          </p15:clr>
        </p15:guide>
        <p15:guide id="15" pos="3680" userDrawn="1">
          <p15:clr>
            <a:srgbClr val="A4A3A4"/>
          </p15:clr>
        </p15:guide>
        <p15:guide id="16" pos="3780" userDrawn="1">
          <p15:clr>
            <a:srgbClr val="A4A3A4"/>
          </p15:clr>
        </p15:guide>
        <p15:guide id="17" pos="3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7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9715" autoAdjust="0"/>
  </p:normalViewPr>
  <p:slideViewPr>
    <p:cSldViewPr snapToGrid="0">
      <p:cViewPr varScale="1">
        <p:scale>
          <a:sx n="58" d="100"/>
          <a:sy n="58" d="100"/>
        </p:scale>
        <p:origin x="-1470" y="-84"/>
      </p:cViewPr>
      <p:guideLst>
        <p:guide orient="horz" pos="2160"/>
        <p:guide orient="horz" pos="2256"/>
        <p:guide orient="horz" pos="2352"/>
        <p:guide orient="horz" pos="2472"/>
        <p:guide orient="horz" pos="2560"/>
        <p:guide orient="horz" pos="2660"/>
        <p:guide pos="2880"/>
        <p:guide pos="2980"/>
        <p:guide pos="3080"/>
        <p:guide pos="3192"/>
        <p:guide pos="3280"/>
        <p:guide pos="3380"/>
        <p:guide pos="3480"/>
        <p:guide pos="3580"/>
        <p:guide pos="3680"/>
        <p:guide pos="3780"/>
        <p:guide pos="3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d.docs.live.net/00936195710e62fd/Documents/FinalTalk/pie.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d.docs.live.net/00936195710e62fd/Documents/FinalTalk/pi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d.docs.live.net/00936195710e62fd/Documents/FinalTalk/pi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docs.live.net/00936195710e62fd/Documents/FinalTalk/p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Location</a:t>
            </a:r>
            <a:r>
              <a:rPr lang="en-US" baseline="0"/>
              <a:t> Estimation Error</a:t>
            </a:r>
            <a:endParaRPr lang="en-US"/>
          </a:p>
        </c:rich>
      </c:tx>
      <c:layout/>
      <c:overlay val="0"/>
      <c:spPr>
        <a:noFill/>
        <a:ln>
          <a:noFill/>
        </a:ln>
        <a:effectLst/>
      </c:spPr>
    </c:title>
    <c:autoTitleDeleted val="0"/>
    <c:plotArea>
      <c:layout/>
      <c:barChart>
        <c:barDir val="col"/>
        <c:grouping val="clustered"/>
        <c:varyColors val="0"/>
        <c:ser>
          <c:idx val="0"/>
          <c:order val="0"/>
          <c:tx>
            <c:strRef>
              <c:f>Sheet4!$J$3</c:f>
              <c:strCache>
                <c:ptCount val="1"/>
                <c:pt idx="0">
                  <c:v>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Sheet4!$K$3</c:f>
              <c:numCache>
                <c:formatCode>General</c:formatCode>
                <c:ptCount val="1"/>
                <c:pt idx="0">
                  <c:v>7.7</c:v>
                </c:pt>
              </c:numCache>
            </c:numRef>
          </c:val>
        </c:ser>
        <c:ser>
          <c:idx val="1"/>
          <c:order val="1"/>
          <c:tx>
            <c:strRef>
              <c:f>Sheet4!$J$4</c:f>
              <c:strCache>
                <c:ptCount val="1"/>
                <c:pt idx="0">
                  <c:v>B</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Sheet4!$K$4</c:f>
              <c:numCache>
                <c:formatCode>General</c:formatCode>
                <c:ptCount val="1"/>
                <c:pt idx="0">
                  <c:v>6</c:v>
                </c:pt>
              </c:numCache>
            </c:numRef>
          </c:val>
        </c:ser>
        <c:ser>
          <c:idx val="2"/>
          <c:order val="2"/>
          <c:tx>
            <c:strRef>
              <c:f>Sheet4!$J$5</c:f>
              <c:strCache>
                <c:ptCount val="1"/>
                <c:pt idx="0">
                  <c:v>C</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Sheet4!$K$5</c:f>
              <c:numCache>
                <c:formatCode>General</c:formatCode>
                <c:ptCount val="1"/>
                <c:pt idx="0">
                  <c:v>32.5</c:v>
                </c:pt>
              </c:numCache>
            </c:numRef>
          </c:val>
        </c:ser>
        <c:ser>
          <c:idx val="3"/>
          <c:order val="3"/>
          <c:tx>
            <c:strRef>
              <c:f>Sheet4!$J$6</c:f>
              <c:strCache>
                <c:ptCount val="1"/>
                <c:pt idx="0">
                  <c:v>D</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Sheet4!$K$6</c:f>
              <c:numCache>
                <c:formatCode>General</c:formatCode>
                <c:ptCount val="1"/>
                <c:pt idx="0">
                  <c:v>3.7</c:v>
                </c:pt>
              </c:numCache>
            </c:numRef>
          </c:val>
        </c:ser>
        <c:ser>
          <c:idx val="4"/>
          <c:order val="4"/>
          <c:tx>
            <c:strRef>
              <c:f>Sheet4!$J$7</c:f>
              <c:strCache>
                <c:ptCount val="1"/>
                <c:pt idx="0">
                  <c:v>Avg.</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Sheet4!$K$7</c:f>
              <c:numCache>
                <c:formatCode>General</c:formatCode>
                <c:ptCount val="1"/>
                <c:pt idx="0">
                  <c:v>12.475000000000001</c:v>
                </c:pt>
              </c:numCache>
            </c:numRef>
          </c:val>
        </c:ser>
        <c:dLbls>
          <c:dLblPos val="outEnd"/>
          <c:showLegendKey val="0"/>
          <c:showVal val="1"/>
          <c:showCatName val="0"/>
          <c:showSerName val="0"/>
          <c:showPercent val="0"/>
          <c:showBubbleSize val="0"/>
        </c:dLbls>
        <c:gapWidth val="100"/>
        <c:overlap val="-24"/>
        <c:axId val="48860544"/>
        <c:axId val="48878720"/>
      </c:barChart>
      <c:catAx>
        <c:axId val="48860544"/>
        <c:scaling>
          <c:orientation val="minMax"/>
        </c:scaling>
        <c:delete val="1"/>
        <c:axPos val="b"/>
        <c:numFmt formatCode="General" sourceLinked="1"/>
        <c:majorTickMark val="none"/>
        <c:minorTickMark val="none"/>
        <c:tickLblPos val="nextTo"/>
        <c:crossAx val="48878720"/>
        <c:crosses val="autoZero"/>
        <c:auto val="1"/>
        <c:lblAlgn val="ctr"/>
        <c:lblOffset val="100"/>
        <c:noMultiLvlLbl val="0"/>
      </c:catAx>
      <c:valAx>
        <c:axId val="48878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60544"/>
        <c:crosses val="autoZero"/>
        <c:crossBetween val="between"/>
      </c:valAx>
      <c:spPr>
        <a:noFill/>
        <a:ln>
          <a:noFill/>
        </a:ln>
        <a:effectLst/>
      </c:spPr>
    </c:plotArea>
    <c:legend>
      <c:legendPos val="b"/>
      <c:layout>
        <c:manualLayout>
          <c:xMode val="edge"/>
          <c:yMode val="edge"/>
          <c:x val="0.11192474110194128"/>
          <c:y val="0.74624149871091749"/>
          <c:w val="0.88382897297723828"/>
          <c:h val="0.168877888321842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Location</a:t>
            </a:r>
            <a:r>
              <a:rPr lang="en-US" baseline="0"/>
              <a:t> Estimation Error</a:t>
            </a:r>
            <a:endParaRPr lang="en-US"/>
          </a:p>
        </c:rich>
      </c:tx>
      <c:layout/>
      <c:overlay val="0"/>
      <c:spPr>
        <a:noFill/>
        <a:ln>
          <a:noFill/>
        </a:ln>
        <a:effectLst/>
      </c:spPr>
    </c:title>
    <c:autoTitleDeleted val="0"/>
    <c:plotArea>
      <c:layout/>
      <c:barChart>
        <c:barDir val="col"/>
        <c:grouping val="clustered"/>
        <c:varyColors val="0"/>
        <c:ser>
          <c:idx val="0"/>
          <c:order val="0"/>
          <c:tx>
            <c:strRef>
              <c:f>Sheet5!$I$2</c:f>
              <c:strCache>
                <c:ptCount val="1"/>
                <c:pt idx="0">
                  <c:v>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Sheet5!$J$2</c:f>
              <c:numCache>
                <c:formatCode>General</c:formatCode>
                <c:ptCount val="1"/>
                <c:pt idx="0">
                  <c:v>1.7</c:v>
                </c:pt>
              </c:numCache>
            </c:numRef>
          </c:val>
        </c:ser>
        <c:ser>
          <c:idx val="1"/>
          <c:order val="1"/>
          <c:tx>
            <c:strRef>
              <c:f>Sheet5!$I$3</c:f>
              <c:strCache>
                <c:ptCount val="1"/>
                <c:pt idx="0">
                  <c:v>B</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Sheet5!$J$3</c:f>
              <c:numCache>
                <c:formatCode>General</c:formatCode>
                <c:ptCount val="1"/>
                <c:pt idx="0">
                  <c:v>7.1</c:v>
                </c:pt>
              </c:numCache>
            </c:numRef>
          </c:val>
        </c:ser>
        <c:ser>
          <c:idx val="2"/>
          <c:order val="2"/>
          <c:tx>
            <c:strRef>
              <c:f>Sheet5!$I$4</c:f>
              <c:strCache>
                <c:ptCount val="1"/>
                <c:pt idx="0">
                  <c:v>Avg.</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Sheet5!$J$4</c:f>
              <c:numCache>
                <c:formatCode>General</c:formatCode>
                <c:ptCount val="1"/>
                <c:pt idx="0">
                  <c:v>4.3999999999999995</c:v>
                </c:pt>
              </c:numCache>
            </c:numRef>
          </c:val>
        </c:ser>
        <c:dLbls>
          <c:dLblPos val="outEnd"/>
          <c:showLegendKey val="0"/>
          <c:showVal val="1"/>
          <c:showCatName val="0"/>
          <c:showSerName val="0"/>
          <c:showPercent val="0"/>
          <c:showBubbleSize val="0"/>
        </c:dLbls>
        <c:gapWidth val="100"/>
        <c:overlap val="-24"/>
        <c:axId val="48493696"/>
        <c:axId val="48495232"/>
      </c:barChart>
      <c:catAx>
        <c:axId val="48493696"/>
        <c:scaling>
          <c:orientation val="minMax"/>
        </c:scaling>
        <c:delete val="1"/>
        <c:axPos val="b"/>
        <c:numFmt formatCode="General" sourceLinked="1"/>
        <c:majorTickMark val="none"/>
        <c:minorTickMark val="none"/>
        <c:tickLblPos val="nextTo"/>
        <c:crossAx val="48495232"/>
        <c:crosses val="autoZero"/>
        <c:auto val="1"/>
        <c:lblAlgn val="ctr"/>
        <c:lblOffset val="100"/>
        <c:noMultiLvlLbl val="0"/>
      </c:catAx>
      <c:valAx>
        <c:axId val="4849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493696"/>
        <c:crosses val="autoZero"/>
        <c:crossBetween val="between"/>
      </c:valAx>
      <c:spPr>
        <a:noFill/>
        <a:ln>
          <a:noFill/>
        </a:ln>
        <a:effectLst/>
      </c:spPr>
    </c:plotArea>
    <c:legend>
      <c:legendPos val="b"/>
      <c:layout>
        <c:manualLayout>
          <c:xMode val="edge"/>
          <c:yMode val="edge"/>
          <c:x val="9.6385214538174613E-2"/>
          <c:y val="0.77542711565934275"/>
          <c:w val="0.90361478546182539"/>
          <c:h val="0.1278961778445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smtClean="0"/>
              <a:t>Location</a:t>
            </a:r>
            <a:r>
              <a:rPr lang="en-US" baseline="0" dirty="0" smtClean="0"/>
              <a:t> </a:t>
            </a:r>
            <a:r>
              <a:rPr lang="en-US" dirty="0" smtClean="0"/>
              <a:t>Error</a:t>
            </a:r>
            <a:r>
              <a:rPr lang="en-US" baseline="0" dirty="0" smtClean="0"/>
              <a:t> (Fred Meyer)</a:t>
            </a:r>
            <a:endParaRPr lang="en-US" dirty="0"/>
          </a:p>
        </c:rich>
      </c:tx>
      <c:layout/>
      <c:overlay val="0"/>
      <c:spPr>
        <a:noFill/>
        <a:ln>
          <a:noFill/>
        </a:ln>
        <a:effectLst/>
      </c:spPr>
    </c:title>
    <c:autoTitleDeleted val="0"/>
    <c:plotArea>
      <c:layout/>
      <c:barChart>
        <c:barDir val="col"/>
        <c:grouping val="clustered"/>
        <c:varyColors val="0"/>
        <c:ser>
          <c:idx val="0"/>
          <c:order val="0"/>
          <c:tx>
            <c:strRef>
              <c:f>Sheet2!$I$2</c:f>
              <c:strCache>
                <c:ptCount val="1"/>
                <c:pt idx="0">
                  <c:v>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Sheet2!$J$2</c:f>
              <c:numCache>
                <c:formatCode>General</c:formatCode>
                <c:ptCount val="1"/>
                <c:pt idx="0">
                  <c:v>35.5</c:v>
                </c:pt>
              </c:numCache>
            </c:numRef>
          </c:val>
        </c:ser>
        <c:ser>
          <c:idx val="1"/>
          <c:order val="1"/>
          <c:tx>
            <c:strRef>
              <c:f>Sheet2!$I$3</c:f>
              <c:strCache>
                <c:ptCount val="1"/>
                <c:pt idx="0">
                  <c:v>B</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Sheet2!$J$3</c:f>
              <c:numCache>
                <c:formatCode>General</c:formatCode>
                <c:ptCount val="1"/>
                <c:pt idx="0">
                  <c:v>28.8</c:v>
                </c:pt>
              </c:numCache>
            </c:numRef>
          </c:val>
        </c:ser>
        <c:ser>
          <c:idx val="2"/>
          <c:order val="2"/>
          <c:tx>
            <c:strRef>
              <c:f>Sheet2!$I$4</c:f>
              <c:strCache>
                <c:ptCount val="1"/>
                <c:pt idx="0">
                  <c:v>C</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Sheet2!$J$4</c:f>
              <c:numCache>
                <c:formatCode>General</c:formatCode>
                <c:ptCount val="1"/>
                <c:pt idx="0">
                  <c:v>12.5</c:v>
                </c:pt>
              </c:numCache>
            </c:numRef>
          </c:val>
        </c:ser>
        <c:ser>
          <c:idx val="3"/>
          <c:order val="3"/>
          <c:tx>
            <c:strRef>
              <c:f>Sheet2!$I$5</c:f>
              <c:strCache>
                <c:ptCount val="1"/>
                <c:pt idx="0">
                  <c:v>Avg.</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Sheet2!$J$5</c:f>
              <c:numCache>
                <c:formatCode>General</c:formatCode>
                <c:ptCount val="1"/>
                <c:pt idx="0">
                  <c:v>25.599999999999998</c:v>
                </c:pt>
              </c:numCache>
            </c:numRef>
          </c:val>
        </c:ser>
        <c:dLbls>
          <c:dLblPos val="outEnd"/>
          <c:showLegendKey val="0"/>
          <c:showVal val="1"/>
          <c:showCatName val="0"/>
          <c:showSerName val="0"/>
          <c:showPercent val="0"/>
          <c:showBubbleSize val="0"/>
        </c:dLbls>
        <c:gapWidth val="100"/>
        <c:overlap val="-24"/>
        <c:axId val="49176960"/>
        <c:axId val="49178496"/>
      </c:barChart>
      <c:catAx>
        <c:axId val="49176960"/>
        <c:scaling>
          <c:orientation val="minMax"/>
        </c:scaling>
        <c:delete val="1"/>
        <c:axPos val="b"/>
        <c:numFmt formatCode="General" sourceLinked="1"/>
        <c:majorTickMark val="none"/>
        <c:minorTickMark val="none"/>
        <c:tickLblPos val="nextTo"/>
        <c:crossAx val="49178496"/>
        <c:crosses val="autoZero"/>
        <c:auto val="1"/>
        <c:lblAlgn val="ctr"/>
        <c:lblOffset val="100"/>
        <c:noMultiLvlLbl val="0"/>
      </c:catAx>
      <c:valAx>
        <c:axId val="49178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76960"/>
        <c:crosses val="autoZero"/>
        <c:crossBetween val="between"/>
      </c:valAx>
      <c:spPr>
        <a:noFill/>
        <a:ln>
          <a:noFill/>
        </a:ln>
        <a:effectLst/>
      </c:spPr>
    </c:plotArea>
    <c:legend>
      <c:legendPos val="b"/>
      <c:layout>
        <c:manualLayout>
          <c:xMode val="edge"/>
          <c:yMode val="edge"/>
          <c:x val="7.0280519813072165E-2"/>
          <c:y val="0.70008283172949914"/>
          <c:w val="0.92971948018692785"/>
          <c:h val="0.253133554849445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smtClean="0"/>
              <a:t>Location</a:t>
            </a:r>
            <a:r>
              <a:rPr lang="en-US" baseline="0" dirty="0"/>
              <a:t> </a:t>
            </a:r>
            <a:r>
              <a:rPr lang="en-US" baseline="0" dirty="0" smtClean="0"/>
              <a:t>Error (Costco)</a:t>
            </a:r>
            <a:endParaRPr lang="en-US" dirty="0"/>
          </a:p>
        </c:rich>
      </c:tx>
      <c:layout>
        <c:manualLayout>
          <c:xMode val="edge"/>
          <c:yMode val="edge"/>
          <c:x val="0.10966643485073214"/>
          <c:y val="3.5555545601247074E-2"/>
        </c:manualLayout>
      </c:layout>
      <c:overlay val="0"/>
      <c:spPr>
        <a:noFill/>
        <a:ln>
          <a:noFill/>
        </a:ln>
        <a:effectLst/>
      </c:spPr>
    </c:title>
    <c:autoTitleDeleted val="0"/>
    <c:plotArea>
      <c:layout>
        <c:manualLayout>
          <c:layoutTarget val="inner"/>
          <c:xMode val="edge"/>
          <c:yMode val="edge"/>
          <c:x val="0.13116847901836512"/>
          <c:y val="0.33464879519893748"/>
          <c:w val="0.81825679002870488"/>
          <c:h val="0.4244615434578356"/>
        </c:manualLayout>
      </c:layout>
      <c:barChart>
        <c:barDir val="col"/>
        <c:grouping val="clustered"/>
        <c:varyColors val="0"/>
        <c:ser>
          <c:idx val="0"/>
          <c:order val="0"/>
          <c:tx>
            <c:strRef>
              <c:f>Sheet3!$H$2</c:f>
              <c:strCache>
                <c:ptCount val="1"/>
                <c:pt idx="0">
                  <c:v>A</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Sheet3!$I$2</c:f>
              <c:numCache>
                <c:formatCode>General</c:formatCode>
                <c:ptCount val="1"/>
                <c:pt idx="0">
                  <c:v>56.7</c:v>
                </c:pt>
              </c:numCache>
            </c:numRef>
          </c:val>
        </c:ser>
        <c:ser>
          <c:idx val="1"/>
          <c:order val="1"/>
          <c:tx>
            <c:strRef>
              <c:f>Sheet3!$H$3</c:f>
              <c:strCache>
                <c:ptCount val="1"/>
                <c:pt idx="0">
                  <c:v>B</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Sheet3!$I$3</c:f>
              <c:numCache>
                <c:formatCode>General</c:formatCode>
                <c:ptCount val="1"/>
                <c:pt idx="0">
                  <c:v>5.3</c:v>
                </c:pt>
              </c:numCache>
            </c:numRef>
          </c:val>
        </c:ser>
        <c:ser>
          <c:idx val="2"/>
          <c:order val="2"/>
          <c:tx>
            <c:strRef>
              <c:f>Sheet3!$H$4</c:f>
              <c:strCache>
                <c:ptCount val="1"/>
                <c:pt idx="0">
                  <c:v>Avg.</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Sheet3!$I$4</c:f>
              <c:numCache>
                <c:formatCode>General</c:formatCode>
                <c:ptCount val="1"/>
                <c:pt idx="0">
                  <c:v>31</c:v>
                </c:pt>
              </c:numCache>
            </c:numRef>
          </c:val>
        </c:ser>
        <c:dLbls>
          <c:dLblPos val="outEnd"/>
          <c:showLegendKey val="0"/>
          <c:showVal val="1"/>
          <c:showCatName val="0"/>
          <c:showSerName val="0"/>
          <c:showPercent val="0"/>
          <c:showBubbleSize val="0"/>
        </c:dLbls>
        <c:gapWidth val="100"/>
        <c:overlap val="-24"/>
        <c:axId val="48682112"/>
        <c:axId val="48683648"/>
      </c:barChart>
      <c:catAx>
        <c:axId val="48682112"/>
        <c:scaling>
          <c:orientation val="minMax"/>
        </c:scaling>
        <c:delete val="1"/>
        <c:axPos val="b"/>
        <c:numFmt formatCode="General" sourceLinked="1"/>
        <c:majorTickMark val="none"/>
        <c:minorTickMark val="none"/>
        <c:tickLblPos val="nextTo"/>
        <c:crossAx val="48683648"/>
        <c:crosses val="autoZero"/>
        <c:auto val="1"/>
        <c:lblAlgn val="ctr"/>
        <c:lblOffset val="100"/>
        <c:noMultiLvlLbl val="0"/>
      </c:catAx>
      <c:valAx>
        <c:axId val="4868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82112"/>
        <c:crosses val="autoZero"/>
        <c:crossBetween val="between"/>
      </c:valAx>
      <c:spPr>
        <a:noFill/>
        <a:ln>
          <a:noFill/>
        </a:ln>
        <a:effectLst/>
      </c:spPr>
    </c:plotArea>
    <c:legend>
      <c:legendPos val="b"/>
      <c:layout>
        <c:manualLayout>
          <c:xMode val="edge"/>
          <c:yMode val="edge"/>
          <c:x val="7.550876115802739E-2"/>
          <c:y val="0.75199922953652365"/>
          <c:w val="0.9244912388419726"/>
          <c:h val="0.205334115741979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616DFE-07CF-4CA0-9061-1FF85662EC6D}" type="datetimeFigureOut">
              <a:rPr lang="en-US" smtClean="0"/>
              <a:t>6/30/2014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F24684-126A-48E9-9852-EE795FD05E0B}" type="slidenum">
              <a:rPr lang="en-US" smtClean="0"/>
              <a:t>‹#›</a:t>
            </a:fld>
            <a:endParaRPr lang="en-US"/>
          </a:p>
        </p:txBody>
      </p:sp>
    </p:spTree>
    <p:extLst>
      <p:ext uri="{BB962C8B-B14F-4D97-AF65-F5344CB8AC3E}">
        <p14:creationId xmlns:p14="http://schemas.microsoft.com/office/powerpoint/2010/main" val="404242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1</a:t>
            </a:fld>
            <a:endParaRPr lang="en-US"/>
          </a:p>
        </p:txBody>
      </p:sp>
    </p:spTree>
    <p:extLst>
      <p:ext uri="{BB962C8B-B14F-4D97-AF65-F5344CB8AC3E}">
        <p14:creationId xmlns:p14="http://schemas.microsoft.com/office/powerpoint/2010/main" val="2069680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front and back side of the front-end</a:t>
            </a:r>
            <a:r>
              <a:rPr lang="en-US" baseline="0" dirty="0" smtClean="0"/>
              <a:t> antenna. On the right, we see the beam forming in simulation. </a:t>
            </a:r>
          </a:p>
          <a:p>
            <a:endParaRPr lang="en-US" baseline="0" dirty="0" smtClean="0"/>
          </a:p>
          <a:p>
            <a:r>
              <a:rPr lang="en-US" baseline="0" dirty="0" smtClean="0"/>
              <a:t>The antenna has dimensions of 10-by-10 inches, 12.3 </a:t>
            </a:r>
            <a:r>
              <a:rPr lang="en-US" baseline="0" dirty="0" err="1" smtClean="0"/>
              <a:t>dBi</a:t>
            </a:r>
            <a:r>
              <a:rPr lang="en-US" baseline="0" dirty="0" smtClean="0"/>
              <a:t> gain, half power beam width of 35degrees, and a broad side angle of almost 0*</a:t>
            </a:r>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10</a:t>
            </a:fld>
            <a:endParaRPr lang="en-US"/>
          </a:p>
        </p:txBody>
      </p:sp>
    </p:spTree>
    <p:extLst>
      <p:ext uri="{BB962C8B-B14F-4D97-AF65-F5344CB8AC3E}">
        <p14:creationId xmlns:p14="http://schemas.microsoft.com/office/powerpoint/2010/main" val="916885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standard satellite acquisition process, the</a:t>
            </a:r>
            <a:r>
              <a:rPr lang="en-US" baseline="0" dirty="0" smtClean="0"/>
              <a:t> navigational data from a satellite is first </a:t>
            </a:r>
            <a:r>
              <a:rPr lang="en-US" baseline="0" dirty="0" err="1" smtClean="0"/>
              <a:t>xored</a:t>
            </a:r>
            <a:r>
              <a:rPr lang="en-US" baseline="0" dirty="0" smtClean="0"/>
              <a:t> with the satellite specific C/A code and then modulated using the carrier frequency of 1.575 GHz.</a:t>
            </a:r>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12</a:t>
            </a:fld>
            <a:endParaRPr lang="en-US"/>
          </a:p>
        </p:txBody>
      </p:sp>
    </p:spTree>
    <p:extLst>
      <p:ext uri="{BB962C8B-B14F-4D97-AF65-F5344CB8AC3E}">
        <p14:creationId xmlns:p14="http://schemas.microsoft.com/office/powerpoint/2010/main" val="143244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what happens at the receiving end inside an Instant GPS. </a:t>
            </a:r>
          </a:p>
          <a:p>
            <a:endParaRPr lang="en-US" baseline="0" dirty="0" smtClean="0"/>
          </a:p>
          <a:p>
            <a:r>
              <a:rPr lang="en-US" baseline="0" dirty="0" smtClean="0"/>
              <a:t>The receiver, after demodulating the packets, takes ‘any’ 1 </a:t>
            </a:r>
            <a:r>
              <a:rPr lang="en-US" baseline="0" dirty="0" err="1" smtClean="0"/>
              <a:t>ms</a:t>
            </a:r>
            <a:r>
              <a:rPr lang="en-US" baseline="0" dirty="0" smtClean="0"/>
              <a:t> signal, and then it tries to find out which of the satellites are visible. The way it determines that is by taking each satellite specific C/A code and then computing correlation between the two. As we do not know the phase of the code, we have to circularly shift the C/A code and then keep taking correlations. The resultant are plots like these. Now, the plot tells us two things: (1) if there is a unique peak in the plot, then the satellite is visible/acquired, (2) the X- offset of the peak gives us the code-phase, which in tern, tells us the </a:t>
            </a:r>
            <a:r>
              <a:rPr lang="en-US" baseline="0" dirty="0" err="1" smtClean="0"/>
              <a:t>subMS</a:t>
            </a:r>
            <a:r>
              <a:rPr lang="en-US" baseline="0" dirty="0" smtClean="0"/>
              <a:t> part of the time. </a:t>
            </a:r>
          </a:p>
          <a:p>
            <a:endParaRPr lang="en-US" baseline="0" dirty="0" smtClean="0"/>
          </a:p>
          <a:p>
            <a:r>
              <a:rPr lang="en-US" baseline="0" dirty="0" smtClean="0"/>
              <a:t>Note: in an instant GPS, only the </a:t>
            </a:r>
            <a:r>
              <a:rPr lang="en-US" baseline="0" dirty="0" err="1" smtClean="0"/>
              <a:t>subMS</a:t>
            </a:r>
            <a:r>
              <a:rPr lang="en-US" baseline="0" dirty="0" smtClean="0"/>
              <a:t> part of the time is computed from the packet, as the MS part can be obtained from a nearby landmark (e.g. a cell tower or any other reference).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13</a:t>
            </a:fld>
            <a:endParaRPr lang="en-US"/>
          </a:p>
        </p:txBody>
      </p:sp>
    </p:spTree>
    <p:extLst>
      <p:ext uri="{BB962C8B-B14F-4D97-AF65-F5344CB8AC3E}">
        <p14:creationId xmlns:p14="http://schemas.microsoft.com/office/powerpoint/2010/main" val="303571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correlation plot shown in previous slide was theoretical where there</a:t>
            </a:r>
            <a:r>
              <a:rPr lang="en-US" baseline="0" dirty="0" smtClean="0"/>
              <a:t> supposed to be only 1 unique peak. However, in practice, this is how a plot looks like. Now from this plot we might think that the highest peak is this one and the code-phase is like 25%. </a:t>
            </a:r>
          </a:p>
        </p:txBody>
      </p:sp>
      <p:sp>
        <p:nvSpPr>
          <p:cNvPr id="4" name="Slide Number Placeholder 3"/>
          <p:cNvSpPr>
            <a:spLocks noGrp="1"/>
          </p:cNvSpPr>
          <p:nvPr>
            <p:ph type="sldNum" sz="quarter" idx="10"/>
          </p:nvPr>
        </p:nvSpPr>
        <p:spPr/>
        <p:txBody>
          <a:bodyPr/>
          <a:lstStyle/>
          <a:p>
            <a:fld id="{FFF24684-126A-48E9-9852-EE795FD05E0B}" type="slidenum">
              <a:rPr lang="en-US" smtClean="0"/>
              <a:t>14</a:t>
            </a:fld>
            <a:endParaRPr lang="en-US"/>
          </a:p>
        </p:txBody>
      </p:sp>
    </p:spTree>
    <p:extLst>
      <p:ext uri="{BB962C8B-B14F-4D97-AF65-F5344CB8AC3E}">
        <p14:creationId xmlns:p14="http://schemas.microsoft.com/office/powerpoint/2010/main" val="2345677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But, if we consider more signals, and add-up multiple such plots, eventually we would see that the actual peak is somewhere near then end. So, this is one modification that we have done in satellite acquisition module in COIN-GPS. Instead of the theoretical 1 </a:t>
            </a:r>
            <a:r>
              <a:rPr lang="en-US" baseline="0" dirty="0" err="1" smtClean="0"/>
              <a:t>ms</a:t>
            </a:r>
            <a:r>
              <a:rPr lang="en-US" baseline="0" dirty="0" smtClean="0"/>
              <a:t> signal, we consider larger amount of signals and integrate correlations from multiple </a:t>
            </a:r>
            <a:r>
              <a:rPr lang="en-US" baseline="0" dirty="0" err="1" smtClean="0"/>
              <a:t>ms</a:t>
            </a:r>
            <a:r>
              <a:rPr lang="en-US" baseline="0" dirty="0" smtClean="0"/>
              <a:t>-s for robust satellite acquisition.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15</a:t>
            </a:fld>
            <a:endParaRPr lang="en-US"/>
          </a:p>
        </p:txBody>
      </p:sp>
    </p:spTree>
    <p:extLst>
      <p:ext uri="{BB962C8B-B14F-4D97-AF65-F5344CB8AC3E}">
        <p14:creationId xmlns:p14="http://schemas.microsoft.com/office/powerpoint/2010/main" val="2438875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thinks that, the GPS system</a:t>
            </a:r>
            <a:r>
              <a:rPr lang="en-US" baseline="0" dirty="0" smtClean="0"/>
              <a:t> does not work indoors. </a:t>
            </a:r>
          </a:p>
          <a:p>
            <a:r>
              <a:rPr lang="en-US" baseline="0" dirty="0" smtClean="0"/>
              <a:t>And perhaps, we all have seen the ‘acquiring satellites’ and/or the ‘lost satellite reception’ screen whenever a GPS receiver is inside a building or </a:t>
            </a:r>
            <a:r>
              <a:rPr lang="en-US" sz="1200" b="0" i="0" u="none" strike="noStrike" kern="1200" baseline="0" dirty="0" smtClean="0">
                <a:solidFill>
                  <a:schemeClr val="tx1"/>
                </a:solidFill>
                <a:latin typeface="+mn-lt"/>
                <a:ea typeface="+mn-ea"/>
                <a:cs typeface="+mn-cs"/>
              </a:rPr>
              <a:t>the line-of-sight between the receiver and a satellite is obstructed.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revisit why GPS does not work indoors. </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2</a:t>
            </a:fld>
            <a:endParaRPr lang="en-US"/>
          </a:p>
        </p:txBody>
      </p:sp>
    </p:spTree>
    <p:extLst>
      <p:ext uri="{BB962C8B-B14F-4D97-AF65-F5344CB8AC3E}">
        <p14:creationId xmlns:p14="http://schemas.microsoft.com/office/powerpoint/2010/main" val="271809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GPS signals are inherently weak from the source (25.6 W). The transmitted power before gain is comparable to a light bulb. The total radiated power from a GPS satellite is about 500 W (or 27 </a:t>
            </a:r>
            <a:r>
              <a:rPr lang="en-US" sz="1200" b="0" i="0" u="none" strike="noStrike" kern="1200" baseline="0" dirty="0" err="1" smtClean="0">
                <a:solidFill>
                  <a:schemeClr val="tx1"/>
                </a:solidFill>
                <a:latin typeface="+mn-lt"/>
                <a:ea typeface="+mn-ea"/>
                <a:cs typeface="+mn-cs"/>
              </a:rPr>
              <a:t>dBW</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And after traveling for more than 21,000 km, the received signal strength, in ideal conditions, of −155 </a:t>
            </a:r>
            <a:r>
              <a:rPr lang="en-US" sz="1200" b="0" i="0" u="none" strike="noStrike" kern="1200" baseline="0" dirty="0" err="1" smtClean="0">
                <a:solidFill>
                  <a:schemeClr val="tx1"/>
                </a:solidFill>
                <a:latin typeface="+mn-lt"/>
                <a:ea typeface="+mn-ea"/>
                <a:cs typeface="+mn-cs"/>
              </a:rPr>
              <a:t>dBW</a:t>
            </a:r>
            <a:r>
              <a:rPr lang="en-US" sz="1200" b="0" i="0" u="none" strike="noStrike" kern="1200" baseline="0" dirty="0" smtClean="0">
                <a:solidFill>
                  <a:schemeClr val="tx1"/>
                </a:solidFill>
                <a:latin typeface="+mn-lt"/>
                <a:ea typeface="+mn-ea"/>
                <a:cs typeface="+mn-cs"/>
              </a:rPr>
              <a:t> (or −125 </a:t>
            </a:r>
            <a:r>
              <a:rPr lang="en-US" sz="1200" b="0" i="0" u="none" strike="noStrike" kern="1200" baseline="0" dirty="0" err="1" smtClean="0">
                <a:solidFill>
                  <a:schemeClr val="tx1"/>
                </a:solidFill>
                <a:latin typeface="+mn-lt"/>
                <a:ea typeface="+mn-ea"/>
                <a:cs typeface="+mn-cs"/>
              </a:rPr>
              <a:t>dBm</a:t>
            </a:r>
            <a:r>
              <a:rPr lang="en-US" sz="1200" b="0" i="0" u="none" strike="noStrike" kern="1200" baseline="0" dirty="0" smtClean="0">
                <a:solidFill>
                  <a:schemeClr val="tx1"/>
                </a:solidFill>
                <a:latin typeface="+mn-lt"/>
                <a:ea typeface="+mn-ea"/>
                <a:cs typeface="+mn-cs"/>
              </a:rPr>
              <a:t>), which</a:t>
            </a:r>
          </a:p>
          <a:p>
            <a:r>
              <a:rPr lang="en-US" sz="1200" b="0" i="0" u="none" strike="noStrike" kern="1200" baseline="0" dirty="0" smtClean="0">
                <a:solidFill>
                  <a:schemeClr val="tx1"/>
                </a:solidFill>
                <a:latin typeface="+mn-lt"/>
                <a:ea typeface="+mn-ea"/>
                <a:cs typeface="+mn-cs"/>
              </a:rPr>
              <a:t>is actually below the ambient RF noise floor (typically around −111 </a:t>
            </a:r>
            <a:r>
              <a:rPr lang="en-US" sz="1200" b="0" i="0" u="none" strike="noStrike" kern="1200" baseline="0" dirty="0" err="1" smtClean="0">
                <a:solidFill>
                  <a:schemeClr val="tx1"/>
                </a:solidFill>
                <a:latin typeface="+mn-lt"/>
                <a:ea typeface="+mn-ea"/>
                <a:cs typeface="+mn-cs"/>
              </a:rPr>
              <a:t>dBm</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3</a:t>
            </a:fld>
            <a:endParaRPr lang="en-US"/>
          </a:p>
        </p:txBody>
      </p:sp>
    </p:spTree>
    <p:extLst>
      <p:ext uri="{BB962C8B-B14F-4D97-AF65-F5344CB8AC3E}">
        <p14:creationId xmlns:p14="http://schemas.microsoft.com/office/powerpoint/2010/main" val="367766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was outdoors.</a:t>
            </a:r>
            <a:r>
              <a:rPr lang="en-US" baseline="0" dirty="0" smtClean="0"/>
              <a:t> </a:t>
            </a:r>
            <a:endParaRPr lang="en-US" dirty="0" smtClean="0"/>
          </a:p>
          <a:p>
            <a:r>
              <a:rPr lang="en-US" dirty="0" smtClean="0"/>
              <a:t>Indoors, </a:t>
            </a:r>
            <a:r>
              <a:rPr lang="en-US" sz="1200" b="0" i="0" u="none" strike="noStrike" kern="1200" baseline="0" dirty="0" smtClean="0">
                <a:solidFill>
                  <a:schemeClr val="tx1"/>
                </a:solidFill>
                <a:latin typeface="+mn-lt"/>
                <a:ea typeface="+mn-ea"/>
                <a:cs typeface="+mn-cs"/>
              </a:rPr>
              <a:t>building materials further reduce the signal strength by 10 to 100 times and there are multi-paths.</a:t>
            </a:r>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4</a:t>
            </a:fld>
            <a:endParaRPr lang="en-US"/>
          </a:p>
        </p:txBody>
      </p:sp>
    </p:spTree>
    <p:extLst>
      <p:ext uri="{BB962C8B-B14F-4D97-AF65-F5344CB8AC3E}">
        <p14:creationId xmlns:p14="http://schemas.microsoft.com/office/powerpoint/2010/main" val="2636092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5</a:t>
            </a:fld>
            <a:endParaRPr lang="en-US"/>
          </a:p>
        </p:txBody>
      </p:sp>
    </p:spTree>
    <p:extLst>
      <p:ext uri="{BB962C8B-B14F-4D97-AF65-F5344CB8AC3E}">
        <p14:creationId xmlns:p14="http://schemas.microsoft.com/office/powerpoint/2010/main" val="263609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a simulation based study on GPS signal’s attenuation through different building materials. </a:t>
            </a:r>
          </a:p>
          <a:p>
            <a:endParaRPr lang="en-US" dirty="0" smtClean="0"/>
          </a:p>
          <a:p>
            <a:r>
              <a:rPr lang="en-US" dirty="0" smtClean="0"/>
              <a:t>This</a:t>
            </a:r>
            <a:r>
              <a:rPr lang="en-US" baseline="0" dirty="0" smtClean="0"/>
              <a:t> figure shows the 2D electric field plot of a GPS signal passing through a 1 feet long wave guide. The blue color means the signal is totally lost. </a:t>
            </a:r>
          </a:p>
          <a:p>
            <a:endParaRPr lang="en-US" baseline="0" dirty="0" smtClean="0"/>
          </a:p>
          <a:p>
            <a:r>
              <a:rPr lang="en-US" baseline="0" dirty="0" smtClean="0"/>
              <a:t>We see that, materials like steel and water are extremely bad for GPS signals. Whereas, glass, concrete and wood let GPS signals penetrate the wall to some extent, but may not still be good enough to decode GPS packets. </a:t>
            </a:r>
          </a:p>
          <a:p>
            <a:endParaRPr lang="en-US" baseline="0" dirty="0" smtClean="0"/>
          </a:p>
          <a:p>
            <a:r>
              <a:rPr lang="en-US" baseline="0" dirty="0" smtClean="0"/>
              <a:t>So, these are the reasons why a standard GPS receiver does not work indoors.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6</a:t>
            </a:fld>
            <a:endParaRPr lang="en-US"/>
          </a:p>
        </p:txBody>
      </p:sp>
    </p:spTree>
    <p:extLst>
      <p:ext uri="{BB962C8B-B14F-4D97-AF65-F5344CB8AC3E}">
        <p14:creationId xmlns:p14="http://schemas.microsoft.com/office/powerpoint/2010/main" val="2801477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7</a:t>
            </a:fld>
            <a:endParaRPr lang="en-US"/>
          </a:p>
        </p:txBody>
      </p:sp>
    </p:spTree>
    <p:extLst>
      <p:ext uri="{BB962C8B-B14F-4D97-AF65-F5344CB8AC3E}">
        <p14:creationId xmlns:p14="http://schemas.microsoft.com/office/powerpoint/2010/main" val="263609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8</a:t>
            </a:fld>
            <a:endParaRPr lang="en-US"/>
          </a:p>
        </p:txBody>
      </p:sp>
    </p:spTree>
    <p:extLst>
      <p:ext uri="{BB962C8B-B14F-4D97-AF65-F5344CB8AC3E}">
        <p14:creationId xmlns:p14="http://schemas.microsoft.com/office/powerpoint/2010/main" val="2636092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goal in mind, we’ve built a</a:t>
            </a:r>
            <a:r>
              <a:rPr lang="en-US" baseline="0" dirty="0" smtClean="0"/>
              <a:t> Cloud-Offloaded Indoor GPS or COIN-GPS, in short. </a:t>
            </a:r>
          </a:p>
          <a:p>
            <a:r>
              <a:rPr lang="en-US" baseline="0" dirty="0" smtClean="0"/>
              <a:t>The figure shows that an antenna is connected to a GPS receiver, using which we sample and store GPS packets. And later, the PC on its right, which is connected to a cloud service, computes the indoor location.  </a:t>
            </a:r>
            <a:endParaRPr lang="en-US" dirty="0" smtClean="0"/>
          </a:p>
          <a:p>
            <a:endParaRPr lang="en-US" dirty="0" smtClean="0"/>
          </a:p>
          <a:p>
            <a:r>
              <a:rPr lang="en-US" dirty="0" smtClean="0"/>
              <a:t>Let’s see the COIN-GPS</a:t>
            </a:r>
            <a:r>
              <a:rPr lang="en-US" baseline="0" dirty="0" smtClean="0"/>
              <a:t> in action. </a:t>
            </a:r>
            <a:endParaRPr lang="en-US" dirty="0" smtClean="0"/>
          </a:p>
          <a:p>
            <a:r>
              <a:rPr lang="en-US" dirty="0" smtClean="0"/>
              <a:t>We steer the antenna mechanically towards</a:t>
            </a:r>
            <a:r>
              <a:rPr lang="en-US" baseline="0" dirty="0" smtClean="0"/>
              <a:t> a fixed number of directions with the idea that, by combining GPS signals from one or more of the directions we would be able to compute the indoor location. </a:t>
            </a:r>
            <a:endParaRPr lang="en-US" dirty="0"/>
          </a:p>
        </p:txBody>
      </p:sp>
      <p:sp>
        <p:nvSpPr>
          <p:cNvPr id="4" name="Slide Number Placeholder 3"/>
          <p:cNvSpPr>
            <a:spLocks noGrp="1"/>
          </p:cNvSpPr>
          <p:nvPr>
            <p:ph type="sldNum" sz="quarter" idx="10"/>
          </p:nvPr>
        </p:nvSpPr>
        <p:spPr/>
        <p:txBody>
          <a:bodyPr/>
          <a:lstStyle/>
          <a:p>
            <a:fld id="{FFF24684-126A-48E9-9852-EE795FD05E0B}" type="slidenum">
              <a:rPr lang="en-US" smtClean="0"/>
              <a:t>9</a:t>
            </a:fld>
            <a:endParaRPr lang="en-US"/>
          </a:p>
        </p:txBody>
      </p:sp>
    </p:spTree>
    <p:extLst>
      <p:ext uri="{BB962C8B-B14F-4D97-AF65-F5344CB8AC3E}">
        <p14:creationId xmlns:p14="http://schemas.microsoft.com/office/powerpoint/2010/main" val="61598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E283FB-BC57-4ACC-B031-D7720E66AAB7}"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B03BF-077E-4C5F-9BED-C135B07F9290}"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CDFABA-483D-4221-A8FC-63C17F6A4745}"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25D5D-252D-44EA-8486-57450AEC0BA9}"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9AF397-7755-4808-B285-8F118220CE1D}" type="datetime1">
              <a:rPr lang="en-US" smtClean="0"/>
              <a:t>6/30/2014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DA32F2-6E5A-4A1B-A32F-3803F35484D7}" type="datetime1">
              <a:rPr lang="en-US" smtClean="0"/>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17F3CD-F853-44DF-9A21-4434AB0D7260}" type="datetime1">
              <a:rPr lang="en-US" smtClean="0"/>
              <a:t>6/30/2014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3E8675-26EB-4CE1-B6C2-DFAA54CC46A4}" type="datetime1">
              <a:rPr lang="en-US" smtClean="0"/>
              <a:t>6/30/2014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434CB-A1AF-4B4E-9E71-58B292C45C2A}" type="datetime1">
              <a:rPr lang="en-US" smtClean="0"/>
              <a:t>6/30/2014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18C38D-55E2-4E92-A679-27B5B048B7C7}" type="datetime1">
              <a:rPr lang="en-US" smtClean="0"/>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497FAA-169E-48A0-972D-DC9E13EEE2FB}" type="datetime1">
              <a:rPr lang="en-US" smtClean="0"/>
              <a:t>6/30/2014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2BA66-B940-458F-98FA-C7AD65832877}" type="datetime1">
              <a:rPr lang="en-US" smtClean="0"/>
              <a:t>6/30/2014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3.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2.png"/><Relationship Id="rId7"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8704"/>
            <a:ext cx="7772400" cy="1470025"/>
          </a:xfrm>
        </p:spPr>
        <p:txBody>
          <a:bodyPr>
            <a:normAutofit/>
          </a:bodyPr>
          <a:lstStyle/>
          <a:p>
            <a:r>
              <a:rPr lang="en-US" sz="4000" b="1" dirty="0">
                <a:solidFill>
                  <a:srgbClr val="002060"/>
                </a:solidFill>
                <a:latin typeface="Calibri Light" panose="020F0302020204030204" pitchFamily="34" charset="0"/>
              </a:rPr>
              <a:t>COIN-GPS: Indoor Localization from Direct GPS Receiving</a:t>
            </a:r>
          </a:p>
        </p:txBody>
      </p:sp>
      <p:sp>
        <p:nvSpPr>
          <p:cNvPr id="3" name="Subtitle 2"/>
          <p:cNvSpPr>
            <a:spLocks noGrp="1"/>
          </p:cNvSpPr>
          <p:nvPr>
            <p:ph type="subTitle" idx="1"/>
          </p:nvPr>
        </p:nvSpPr>
        <p:spPr>
          <a:xfrm>
            <a:off x="1333500" y="3086637"/>
            <a:ext cx="6477000" cy="2362200"/>
          </a:xfrm>
        </p:spPr>
        <p:txBody>
          <a:bodyPr>
            <a:normAutofit fontScale="77500" lnSpcReduction="20000"/>
          </a:bodyPr>
          <a:lstStyle/>
          <a:p>
            <a:r>
              <a:rPr lang="en-US" sz="4700" b="1" dirty="0" smtClean="0">
                <a:solidFill>
                  <a:schemeClr val="tx1"/>
                </a:solidFill>
                <a:latin typeface="Calibri Light" panose="020F0302020204030204" pitchFamily="34" charset="0"/>
              </a:rPr>
              <a:t>Shahriar Nirjon </a:t>
            </a:r>
          </a:p>
          <a:p>
            <a:r>
              <a:rPr lang="en-US" sz="2600" dirty="0" smtClean="0">
                <a:solidFill>
                  <a:schemeClr val="tx1"/>
                </a:solidFill>
                <a:latin typeface="Calibri Light" panose="020F0302020204030204" pitchFamily="34" charset="0"/>
              </a:rPr>
              <a:t>University of Virginia</a:t>
            </a:r>
          </a:p>
          <a:p>
            <a:endParaRPr lang="en-US" sz="2600" dirty="0" smtClean="0">
              <a:solidFill>
                <a:schemeClr val="tx1"/>
              </a:solidFill>
              <a:latin typeface="Calibri Light" panose="020F0302020204030204" pitchFamily="34" charset="0"/>
            </a:endParaRPr>
          </a:p>
          <a:p>
            <a:r>
              <a:rPr lang="en-US" b="1" dirty="0" err="1" smtClean="0">
                <a:solidFill>
                  <a:schemeClr val="tx1"/>
                </a:solidFill>
                <a:latin typeface="Calibri Light" panose="020F0302020204030204" pitchFamily="34" charset="0"/>
              </a:rPr>
              <a:t>Jie</a:t>
            </a:r>
            <a:r>
              <a:rPr lang="en-US" b="1" dirty="0" smtClean="0">
                <a:solidFill>
                  <a:schemeClr val="tx1"/>
                </a:solidFill>
                <a:latin typeface="Calibri Light" panose="020F0302020204030204" pitchFamily="34" charset="0"/>
              </a:rPr>
              <a:t> Liu, </a:t>
            </a:r>
            <a:r>
              <a:rPr lang="en-US" b="1" dirty="0">
                <a:solidFill>
                  <a:schemeClr val="tx1"/>
                </a:solidFill>
                <a:latin typeface="Calibri Light" panose="020F0302020204030204" pitchFamily="34" charset="0"/>
              </a:rPr>
              <a:t>Gerald DeJean, Bodhi </a:t>
            </a:r>
            <a:r>
              <a:rPr lang="en-US" b="1" dirty="0" err="1">
                <a:solidFill>
                  <a:schemeClr val="tx1"/>
                </a:solidFill>
                <a:latin typeface="Calibri Light" panose="020F0302020204030204" pitchFamily="34" charset="0"/>
              </a:rPr>
              <a:t>Priyantha</a:t>
            </a:r>
            <a:r>
              <a:rPr lang="en-US" b="1" dirty="0">
                <a:solidFill>
                  <a:schemeClr val="tx1"/>
                </a:solidFill>
                <a:latin typeface="Calibri Light" panose="020F0302020204030204" pitchFamily="34" charset="0"/>
              </a:rPr>
              <a:t>, </a:t>
            </a:r>
            <a:endParaRPr lang="en-US" b="1" dirty="0" smtClean="0">
              <a:solidFill>
                <a:schemeClr val="tx1"/>
              </a:solidFill>
              <a:latin typeface="Calibri Light" panose="020F0302020204030204" pitchFamily="34" charset="0"/>
            </a:endParaRPr>
          </a:p>
          <a:p>
            <a:r>
              <a:rPr lang="en-US" b="1" dirty="0" err="1" smtClean="0">
                <a:solidFill>
                  <a:schemeClr val="tx1"/>
                </a:solidFill>
                <a:latin typeface="Calibri Light" panose="020F0302020204030204" pitchFamily="34" charset="0"/>
              </a:rPr>
              <a:t>Yuzhe</a:t>
            </a:r>
            <a:r>
              <a:rPr lang="en-US" b="1" dirty="0" smtClean="0">
                <a:solidFill>
                  <a:schemeClr val="tx1"/>
                </a:solidFill>
                <a:latin typeface="Calibri Light" panose="020F0302020204030204" pitchFamily="34" charset="0"/>
              </a:rPr>
              <a:t> Jin, and Ted Hart</a:t>
            </a:r>
          </a:p>
          <a:p>
            <a:r>
              <a:rPr lang="en-US" sz="2600" dirty="0" smtClean="0">
                <a:solidFill>
                  <a:schemeClr val="tx1"/>
                </a:solidFill>
                <a:latin typeface="Calibri Light" panose="020F0302020204030204" pitchFamily="34" charset="0"/>
              </a:rPr>
              <a:t>Microsoft Research, Redmond </a:t>
            </a:r>
          </a:p>
          <a:p>
            <a:endParaRPr lang="en-US" dirty="0" smtClean="0">
              <a:solidFill>
                <a:schemeClr val="tx1"/>
              </a:solidFill>
              <a:latin typeface="Calibri Light" panose="020F0302020204030204" pitchFamily="34" charset="0"/>
            </a:endParaRPr>
          </a:p>
          <a:p>
            <a:endParaRPr lang="en-US" dirty="0">
              <a:solidFill>
                <a:schemeClr val="tx1"/>
              </a:solidFill>
            </a:endParaRPr>
          </a:p>
        </p:txBody>
      </p:sp>
      <p:cxnSp>
        <p:nvCxnSpPr>
          <p:cNvPr id="4" name="Straight Connector 3"/>
          <p:cNvCxnSpPr/>
          <p:nvPr/>
        </p:nvCxnSpPr>
        <p:spPr>
          <a:xfrm>
            <a:off x="571500" y="269061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173839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6"/>
            <a:ext cx="8229600" cy="1118286"/>
          </a:xfrm>
        </p:spPr>
        <p:txBody>
          <a:bodyPr>
            <a:normAutofit/>
          </a:bodyPr>
          <a:lstStyle/>
          <a:p>
            <a:r>
              <a:rPr lang="en-US" sz="2800" dirty="0" smtClean="0"/>
              <a:t>We use a </a:t>
            </a:r>
            <a:r>
              <a:rPr lang="en-US" sz="2800" b="1" dirty="0" smtClean="0"/>
              <a:t>high-gain</a:t>
            </a:r>
            <a:r>
              <a:rPr lang="en-US" sz="2800" dirty="0" smtClean="0"/>
              <a:t>, </a:t>
            </a:r>
            <a:r>
              <a:rPr lang="en-US" sz="2800" b="1" dirty="0" smtClean="0"/>
              <a:t>directional</a:t>
            </a:r>
            <a:r>
              <a:rPr lang="en-US" sz="2800" dirty="0" smtClean="0"/>
              <a:t> antenna to get GPS signals from a certain direction.</a:t>
            </a:r>
            <a:endParaRPr lang="en-US" sz="2800" dirty="0"/>
          </a:p>
        </p:txBody>
      </p:sp>
      <p:pic>
        <p:nvPicPr>
          <p:cNvPr id="4" name="Picture 3"/>
          <p:cNvPicPr>
            <a:picLocks noChangeAspect="1"/>
          </p:cNvPicPr>
          <p:nvPr/>
        </p:nvPicPr>
        <p:blipFill>
          <a:blip r:embed="rId3"/>
          <a:stretch>
            <a:fillRect/>
          </a:stretch>
        </p:blipFill>
        <p:spPr>
          <a:xfrm>
            <a:off x="1870276" y="4519775"/>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533900" y="4519775"/>
            <a:ext cx="3550204" cy="1508105"/>
          </a:xfrm>
          <a:prstGeom prst="rect">
            <a:avLst/>
          </a:prstGeom>
          <a:noFill/>
        </p:spPr>
        <p:txBody>
          <a:bodyPr wrap="square" rtlCol="0">
            <a:spAutoFit/>
          </a:bodyPr>
          <a:lstStyle/>
          <a:p>
            <a:r>
              <a:rPr lang="en-US" sz="2000" b="1" dirty="0" smtClean="0">
                <a:latin typeface="Goudy Old Style" pitchFamily="18" charset="0"/>
              </a:rPr>
              <a:t>Properties:</a:t>
            </a:r>
          </a:p>
          <a:p>
            <a:pPr marL="285750" indent="-285750">
              <a:buFont typeface="Arial" panose="020B0604020202020204" pitchFamily="34" charset="0"/>
              <a:buChar char="•"/>
            </a:pPr>
            <a:r>
              <a:rPr lang="en-US" dirty="0" smtClean="0">
                <a:latin typeface="Goudy Old Style" pitchFamily="18" charset="0"/>
              </a:rPr>
              <a:t>10 x 10 Sq. Inch</a:t>
            </a:r>
          </a:p>
          <a:p>
            <a:pPr marL="285750" indent="-285750">
              <a:buFont typeface="Arial" panose="020B0604020202020204" pitchFamily="34" charset="0"/>
              <a:buChar char="•"/>
            </a:pPr>
            <a:r>
              <a:rPr lang="en-US" dirty="0" smtClean="0">
                <a:latin typeface="Goudy Old Style" pitchFamily="18" charset="0"/>
              </a:rPr>
              <a:t>1575.42 MHz</a:t>
            </a:r>
          </a:p>
          <a:p>
            <a:pPr marL="285750" indent="-285750">
              <a:buFont typeface="Arial" panose="020B0604020202020204" pitchFamily="34" charset="0"/>
              <a:buChar char="•"/>
            </a:pPr>
            <a:r>
              <a:rPr lang="en-US" dirty="0" smtClean="0">
                <a:latin typeface="Goudy Old Style" pitchFamily="18" charset="0"/>
              </a:rPr>
              <a:t>12.3 </a:t>
            </a:r>
            <a:r>
              <a:rPr lang="en-US" dirty="0" err="1" smtClean="0">
                <a:latin typeface="Goudy Old Style" pitchFamily="18" charset="0"/>
              </a:rPr>
              <a:t>dBi</a:t>
            </a:r>
            <a:r>
              <a:rPr lang="en-US" dirty="0" smtClean="0">
                <a:latin typeface="Goudy Old Style" pitchFamily="18" charset="0"/>
              </a:rPr>
              <a:t> gain</a:t>
            </a:r>
          </a:p>
          <a:p>
            <a:pPr marL="285750" indent="-285750">
              <a:buFont typeface="Arial" panose="020B0604020202020204" pitchFamily="34" charset="0"/>
              <a:buChar char="•"/>
            </a:pPr>
            <a:r>
              <a:rPr lang="en-US" dirty="0" smtClean="0">
                <a:latin typeface="Goudy Old Style" pitchFamily="18" charset="0"/>
              </a:rPr>
              <a:t>Half power beam width: 35</a:t>
            </a:r>
            <a:r>
              <a:rPr lang="en-US" dirty="0" smtClean="0">
                <a:latin typeface="Goudy Old Style" pitchFamily="18" charset="0"/>
                <a:cs typeface="Arial"/>
              </a:rPr>
              <a:t>°</a:t>
            </a:r>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1. The Front End</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21766" t="1478" r="23527" b="1478"/>
          <a:stretch/>
        </p:blipFill>
        <p:spPr>
          <a:xfrm>
            <a:off x="1870276" y="2343165"/>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1769" t="7739" r="23526" b="-4784"/>
          <a:stretch/>
        </p:blipFill>
        <p:spPr>
          <a:xfrm>
            <a:off x="4533900" y="2343165"/>
            <a:ext cx="1828800"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8752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2. The Back-End Processing</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06784" y="2362200"/>
            <a:ext cx="2202288" cy="2640169"/>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ounded Rectangle 2"/>
          <p:cNvSpPr/>
          <p:nvPr/>
        </p:nvSpPr>
        <p:spPr>
          <a:xfrm>
            <a:off x="4831896" y="2362199"/>
            <a:ext cx="2202288" cy="26401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2226949" y="2628030"/>
            <a:ext cx="1761957" cy="1569660"/>
          </a:xfrm>
          <a:prstGeom prst="rect">
            <a:avLst/>
          </a:prstGeom>
        </p:spPr>
        <p:txBody>
          <a:bodyPr wrap="none">
            <a:spAutoFit/>
          </a:bodyPr>
          <a:lstStyle/>
          <a:p>
            <a:pPr algn="ctr"/>
            <a:r>
              <a:rPr lang="en-US" sz="2400" b="1" dirty="0" smtClean="0">
                <a:latin typeface="Calibri Light" panose="020F0302020204030204" pitchFamily="34" charset="0"/>
              </a:rPr>
              <a:t>Satellite</a:t>
            </a:r>
          </a:p>
          <a:p>
            <a:pPr algn="ctr"/>
            <a:r>
              <a:rPr lang="en-US" sz="2400" b="1" dirty="0" smtClean="0">
                <a:latin typeface="Calibri Light" panose="020F0302020204030204" pitchFamily="34" charset="0"/>
              </a:rPr>
              <a:t>Acquisition</a:t>
            </a:r>
          </a:p>
          <a:p>
            <a:pPr algn="ctr"/>
            <a:r>
              <a:rPr lang="en-US" sz="2400" b="1" dirty="0" smtClean="0">
                <a:latin typeface="Calibri Light" panose="020F0302020204030204" pitchFamily="34" charset="0"/>
              </a:rPr>
              <a:t>From</a:t>
            </a:r>
          </a:p>
          <a:p>
            <a:pPr algn="ctr"/>
            <a:r>
              <a:rPr lang="en-US" sz="2400" b="1" dirty="0" smtClean="0">
                <a:latin typeface="Calibri Light" panose="020F0302020204030204" pitchFamily="34" charset="0"/>
              </a:rPr>
              <a:t>Weak Signals</a:t>
            </a:r>
            <a:endParaRPr lang="en-US" sz="2400" b="1" dirty="0">
              <a:latin typeface="Calibri Light" panose="020F0302020204030204" pitchFamily="34" charset="0"/>
            </a:endParaRPr>
          </a:p>
        </p:txBody>
      </p:sp>
      <p:sp>
        <p:nvSpPr>
          <p:cNvPr id="12" name="Rectangle 11"/>
          <p:cNvSpPr/>
          <p:nvPr/>
        </p:nvSpPr>
        <p:spPr>
          <a:xfrm>
            <a:off x="5168273" y="2584025"/>
            <a:ext cx="1632563" cy="1938992"/>
          </a:xfrm>
          <a:prstGeom prst="rect">
            <a:avLst/>
          </a:prstGeom>
        </p:spPr>
        <p:txBody>
          <a:bodyPr wrap="none">
            <a:spAutoFit/>
          </a:bodyPr>
          <a:lstStyle/>
          <a:p>
            <a:pPr algn="ctr"/>
            <a:r>
              <a:rPr lang="en-US" sz="2400" b="1" dirty="0" smtClean="0">
                <a:latin typeface="Calibri Light" panose="020F0302020204030204" pitchFamily="34" charset="0"/>
              </a:rPr>
              <a:t>Location </a:t>
            </a:r>
          </a:p>
          <a:p>
            <a:pPr algn="ctr"/>
            <a:r>
              <a:rPr lang="en-US" sz="2400" b="1" dirty="0" smtClean="0">
                <a:latin typeface="Calibri Light" panose="020F0302020204030204" pitchFamily="34" charset="0"/>
              </a:rPr>
              <a:t>Estimation</a:t>
            </a:r>
          </a:p>
          <a:p>
            <a:pPr algn="ctr"/>
            <a:r>
              <a:rPr lang="en-US" sz="2400" b="1" dirty="0" smtClean="0">
                <a:latin typeface="Calibri Light" panose="020F0302020204030204" pitchFamily="34" charset="0"/>
              </a:rPr>
              <a:t>From</a:t>
            </a:r>
          </a:p>
          <a:p>
            <a:pPr algn="ctr"/>
            <a:r>
              <a:rPr lang="en-US" sz="2400" b="1" dirty="0" smtClean="0">
                <a:latin typeface="Calibri Light" panose="020F0302020204030204" pitchFamily="34" charset="0"/>
              </a:rPr>
              <a:t>Inadequate </a:t>
            </a:r>
          </a:p>
          <a:p>
            <a:pPr algn="ctr"/>
            <a:r>
              <a:rPr lang="en-US" sz="2400" b="1" dirty="0" smtClean="0">
                <a:latin typeface="Calibri Light" panose="020F0302020204030204" pitchFamily="34" charset="0"/>
              </a:rPr>
              <a:t>Satellites</a:t>
            </a:r>
            <a:endParaRPr lang="en-US" sz="2400" b="1" dirty="0">
              <a:latin typeface="Calibri Light" panose="020F0302020204030204" pitchFamily="34" charset="0"/>
            </a:endParaRPr>
          </a:p>
        </p:txBody>
      </p:sp>
      <p:sp>
        <p:nvSpPr>
          <p:cNvPr id="7" name="Down Arrow 6"/>
          <p:cNvSpPr/>
          <p:nvPr/>
        </p:nvSpPr>
        <p:spPr>
          <a:xfrm>
            <a:off x="2837471" y="1559583"/>
            <a:ext cx="540912" cy="66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12433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dirty="0" smtClean="0"/>
              <a:t>The </a:t>
            </a:r>
            <a:r>
              <a:rPr lang="en-US" sz="2800" b="1" dirty="0" smtClean="0"/>
              <a:t>standard acquisition </a:t>
            </a:r>
            <a:r>
              <a:rPr lang="en-US" sz="2800" dirty="0" smtClean="0"/>
              <a:t>process:</a:t>
            </a:r>
            <a:endParaRPr lang="en-US" sz="2800" dirty="0"/>
          </a:p>
        </p:txBody>
      </p:sp>
      <p:sp>
        <p:nvSpPr>
          <p:cNvPr id="9" name="Title 1"/>
          <p:cNvSpPr>
            <a:spLocks noGrp="1"/>
          </p:cNvSpPr>
          <p:nvPr>
            <p:ph type="title"/>
          </p:nvPr>
        </p:nvSpPr>
        <p:spPr>
          <a:xfrm>
            <a:off x="457200" y="274638"/>
            <a:ext cx="8229600" cy="1143000"/>
          </a:xfrm>
        </p:spPr>
        <p:txBody>
          <a:bodyPr>
            <a:noAutofit/>
          </a:bodyPr>
          <a:lstStyle/>
          <a:p>
            <a:pPr algn="l"/>
            <a:r>
              <a:rPr lang="en-US" sz="3600" b="1" dirty="0" smtClean="0">
                <a:solidFill>
                  <a:srgbClr val="002060"/>
                </a:solidFill>
                <a:latin typeface="Calibri Light" panose="020F0302020204030204" pitchFamily="34" charset="0"/>
              </a:rPr>
              <a:t>Acquiring Satellites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2000"/>
                    </a14:imgEffect>
                  </a14:imgLayer>
                </a14:imgProps>
              </a:ext>
            </a:extLst>
          </a:blip>
          <a:stretch>
            <a:fillRect/>
          </a:stretch>
        </p:blipFill>
        <p:spPr>
          <a:xfrm>
            <a:off x="4775266" y="2526975"/>
            <a:ext cx="3690168" cy="2424587"/>
          </a:xfrm>
          <a:prstGeom prst="rect">
            <a:avLst/>
          </a:prstGeom>
        </p:spPr>
      </p:pic>
      <p:sp>
        <p:nvSpPr>
          <p:cNvPr id="7" name="TextBox 6"/>
          <p:cNvSpPr txBox="1"/>
          <p:nvPr/>
        </p:nvSpPr>
        <p:spPr>
          <a:xfrm>
            <a:off x="2071195" y="2088632"/>
            <a:ext cx="1258678" cy="369332"/>
          </a:xfrm>
          <a:prstGeom prst="rect">
            <a:avLst/>
          </a:prstGeom>
          <a:noFill/>
        </p:spPr>
        <p:txBody>
          <a:bodyPr wrap="none" rtlCol="0">
            <a:spAutoFit/>
          </a:bodyPr>
          <a:lstStyle/>
          <a:p>
            <a:r>
              <a:rPr lang="en-US" b="1" dirty="0" smtClean="0"/>
              <a:t>The Sender</a:t>
            </a:r>
            <a:endParaRPr lang="en-US" b="1" dirty="0"/>
          </a:p>
        </p:txBody>
      </p:sp>
      <p:pic>
        <p:nvPicPr>
          <p:cNvPr id="2050" name="Picture 2" descr="http://www.novatel.com/assets/Intro-to-GNSS/Figures/Figure2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169" y="2473710"/>
            <a:ext cx="3666731" cy="27500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63112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Arrow Connector 54"/>
          <p:cNvCxnSpPr/>
          <p:nvPr/>
        </p:nvCxnSpPr>
        <p:spPr>
          <a:xfrm>
            <a:off x="4833477" y="2998745"/>
            <a:ext cx="2476" cy="914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781035" y="2762250"/>
            <a:ext cx="515" cy="2102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457200" y="274638"/>
            <a:ext cx="8229600" cy="1143000"/>
          </a:xfrm>
        </p:spPr>
        <p:txBody>
          <a:bodyPr>
            <a:noAutofit/>
          </a:bodyPr>
          <a:lstStyle/>
          <a:p>
            <a:pPr algn="l"/>
            <a:r>
              <a:rPr lang="en-US" sz="3600" b="1" dirty="0" smtClean="0">
                <a:solidFill>
                  <a:srgbClr val="002060"/>
                </a:solidFill>
                <a:latin typeface="Calibri Light" panose="020F0302020204030204" pitchFamily="34" charset="0"/>
              </a:rPr>
              <a:t>Acquiring Satellites (Instant GPS)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63651" y="1905858"/>
            <a:ext cx="1403846" cy="369332"/>
          </a:xfrm>
          <a:prstGeom prst="rect">
            <a:avLst/>
          </a:prstGeom>
          <a:noFill/>
        </p:spPr>
        <p:txBody>
          <a:bodyPr wrap="none" rtlCol="0">
            <a:spAutoFit/>
          </a:bodyPr>
          <a:lstStyle/>
          <a:p>
            <a:r>
              <a:rPr lang="en-US" b="1" dirty="0" smtClean="0"/>
              <a:t>The Receiver</a:t>
            </a:r>
            <a:endParaRPr lang="en-US" b="1" dirty="0"/>
          </a:p>
        </p:txBody>
      </p:sp>
      <p:sp>
        <p:nvSpPr>
          <p:cNvPr id="8" name="Rectangle 7"/>
          <p:cNvSpPr/>
          <p:nvPr/>
        </p:nvSpPr>
        <p:spPr>
          <a:xfrm>
            <a:off x="4736753" y="2685794"/>
            <a:ext cx="148281" cy="420130"/>
          </a:xfrm>
          <a:prstGeom prst="rect">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4736753" y="2463372"/>
            <a:ext cx="0" cy="650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949145" y="2677555"/>
            <a:ext cx="5232829" cy="4371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4889153" y="2467488"/>
            <a:ext cx="0" cy="6507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399002" y="2504561"/>
            <a:ext cx="3377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93271" y="2504561"/>
            <a:ext cx="3459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63758" y="2109145"/>
            <a:ext cx="579005" cy="338554"/>
          </a:xfrm>
          <a:prstGeom prst="rect">
            <a:avLst/>
          </a:prstGeom>
          <a:noFill/>
        </p:spPr>
        <p:txBody>
          <a:bodyPr wrap="none" rtlCol="0">
            <a:spAutoFit/>
          </a:bodyPr>
          <a:lstStyle/>
          <a:p>
            <a:r>
              <a:rPr lang="en-US" sz="1600" dirty="0" smtClean="0"/>
              <a:t>1 </a:t>
            </a:r>
            <a:r>
              <a:rPr lang="en-US" sz="1600" dirty="0" err="1" smtClean="0"/>
              <a:t>ms</a:t>
            </a:r>
            <a:endParaRPr lang="en-US" sz="1600" dirty="0"/>
          </a:p>
        </p:txBody>
      </p:sp>
      <p:sp>
        <p:nvSpPr>
          <p:cNvPr id="22" name="TextBox 21"/>
          <p:cNvSpPr txBox="1"/>
          <p:nvPr/>
        </p:nvSpPr>
        <p:spPr>
          <a:xfrm>
            <a:off x="6620329" y="2446213"/>
            <a:ext cx="1561646" cy="253916"/>
          </a:xfrm>
          <a:prstGeom prst="rect">
            <a:avLst/>
          </a:prstGeom>
          <a:noFill/>
        </p:spPr>
        <p:txBody>
          <a:bodyPr wrap="none" rtlCol="0">
            <a:spAutoFit/>
          </a:bodyPr>
          <a:lstStyle/>
          <a:p>
            <a:r>
              <a:rPr lang="en-US" sz="1050" dirty="0"/>
              <a:t>d</a:t>
            </a:r>
            <a:r>
              <a:rPr lang="en-US" sz="1050" dirty="0" smtClean="0"/>
              <a:t>emodulated GPS signals</a:t>
            </a:r>
            <a:endParaRPr lang="en-US" sz="1050" dirty="0"/>
          </a:p>
        </p:txBody>
      </p:sp>
      <p:sp>
        <p:nvSpPr>
          <p:cNvPr id="30" name="TextBox 29"/>
          <p:cNvSpPr txBox="1"/>
          <p:nvPr/>
        </p:nvSpPr>
        <p:spPr>
          <a:xfrm>
            <a:off x="1272743" y="5556017"/>
            <a:ext cx="1485343" cy="338554"/>
          </a:xfrm>
          <a:prstGeom prst="rect">
            <a:avLst/>
          </a:prstGeom>
          <a:noFill/>
        </p:spPr>
        <p:txBody>
          <a:bodyPr wrap="none" rtlCol="0">
            <a:spAutoFit/>
          </a:bodyPr>
          <a:lstStyle/>
          <a:p>
            <a:r>
              <a:rPr lang="en-US" sz="1600" dirty="0" smtClean="0"/>
              <a:t>Local C/A codes</a:t>
            </a:r>
            <a:endParaRPr lang="en-US" sz="1600" dirty="0"/>
          </a:p>
        </p:txBody>
      </p:sp>
      <p:sp>
        <p:nvSpPr>
          <p:cNvPr id="44" name="TextBox 43"/>
          <p:cNvSpPr txBox="1"/>
          <p:nvPr/>
        </p:nvSpPr>
        <p:spPr>
          <a:xfrm>
            <a:off x="1754660" y="4362449"/>
            <a:ext cx="343364" cy="369332"/>
          </a:xfrm>
          <a:prstGeom prst="rect">
            <a:avLst/>
          </a:prstGeom>
          <a:noFill/>
        </p:spPr>
        <p:txBody>
          <a:bodyPr wrap="none" rtlCol="0">
            <a:spAutoFit/>
          </a:bodyPr>
          <a:lstStyle/>
          <a:p>
            <a:r>
              <a:rPr lang="en-US" dirty="0" smtClean="0"/>
              <a:t>…</a:t>
            </a:r>
            <a:endParaRPr lang="en-US" dirty="0"/>
          </a:p>
        </p:txBody>
      </p:sp>
      <p:sp>
        <p:nvSpPr>
          <p:cNvPr id="45" name="Rectangle 44"/>
          <p:cNvSpPr/>
          <p:nvPr/>
        </p:nvSpPr>
        <p:spPr>
          <a:xfrm>
            <a:off x="1186249" y="3831111"/>
            <a:ext cx="1631092" cy="16267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625545" y="4852602"/>
            <a:ext cx="403654" cy="4118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endCxn id="47" idx="2"/>
          </p:cNvCxnSpPr>
          <p:nvPr/>
        </p:nvCxnSpPr>
        <p:spPr>
          <a:xfrm>
            <a:off x="2817341" y="4123553"/>
            <a:ext cx="18040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813222" y="5058547"/>
            <a:ext cx="18040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621426" y="3917607"/>
            <a:ext cx="403654" cy="411892"/>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651803" y="3928934"/>
            <a:ext cx="247136" cy="523220"/>
          </a:xfrm>
          <a:prstGeom prst="rect">
            <a:avLst/>
          </a:prstGeom>
          <a:noFill/>
        </p:spPr>
        <p:txBody>
          <a:bodyPr wrap="square" rtlCol="0">
            <a:spAutoFit/>
          </a:bodyPr>
          <a:lstStyle/>
          <a:p>
            <a:r>
              <a:rPr lang="en-US" sz="2800" dirty="0" smtClean="0"/>
              <a:t>*</a:t>
            </a:r>
            <a:endParaRPr lang="en-US" sz="2800" dirty="0"/>
          </a:p>
        </p:txBody>
      </p:sp>
      <p:cxnSp>
        <p:nvCxnSpPr>
          <p:cNvPr id="66" name="Straight Arrow Connector 65"/>
          <p:cNvCxnSpPr/>
          <p:nvPr/>
        </p:nvCxnSpPr>
        <p:spPr>
          <a:xfrm>
            <a:off x="5020963" y="4102958"/>
            <a:ext cx="1371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019418" y="5062666"/>
            <a:ext cx="1371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23489" y="3981450"/>
            <a:ext cx="762838" cy="369332"/>
          </a:xfrm>
          <a:prstGeom prst="rect">
            <a:avLst/>
          </a:prstGeom>
          <a:noFill/>
        </p:spPr>
        <p:txBody>
          <a:bodyPr wrap="none" rtlCol="0">
            <a:spAutoFit/>
          </a:bodyPr>
          <a:lstStyle/>
          <a:p>
            <a:r>
              <a:rPr lang="en-US" dirty="0" smtClean="0"/>
              <a:t>Sat 01</a:t>
            </a:r>
            <a:endParaRPr lang="en-US" dirty="0"/>
          </a:p>
        </p:txBody>
      </p:sp>
      <p:sp>
        <p:nvSpPr>
          <p:cNvPr id="76" name="Rectangle 75"/>
          <p:cNvSpPr/>
          <p:nvPr/>
        </p:nvSpPr>
        <p:spPr>
          <a:xfrm>
            <a:off x="6397196" y="3715780"/>
            <a:ext cx="1775254" cy="770495"/>
          </a:xfrm>
          <a:prstGeom prst="rect">
            <a:avLst/>
          </a:prstGeom>
          <a:pattFill prst="lgGrid">
            <a:fgClr>
              <a:schemeClr val="bg1">
                <a:lumMod val="75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406721" y="4687330"/>
            <a:ext cx="1775254" cy="770495"/>
          </a:xfrm>
          <a:prstGeom prst="rect">
            <a:avLst/>
          </a:prstGeom>
          <a:pattFill prst="lgGrid">
            <a:fgClr>
              <a:schemeClr val="bg1">
                <a:lumMod val="75000"/>
              </a:schemeClr>
            </a:fgClr>
            <a:bgClr>
              <a:schemeClr val="bg1"/>
            </a:bgClr>
          </a:patt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651803" y="4862384"/>
            <a:ext cx="247136" cy="523220"/>
          </a:xfrm>
          <a:prstGeom prst="rect">
            <a:avLst/>
          </a:prstGeom>
          <a:noFill/>
        </p:spPr>
        <p:txBody>
          <a:bodyPr wrap="square" rtlCol="0">
            <a:spAutoFit/>
          </a:bodyPr>
          <a:lstStyle/>
          <a:p>
            <a:r>
              <a:rPr lang="en-US" sz="2800" dirty="0" smtClean="0"/>
              <a:t>*</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785" y="2346100"/>
            <a:ext cx="1843137" cy="1309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423489" y="4819650"/>
            <a:ext cx="762838" cy="369332"/>
          </a:xfrm>
          <a:prstGeom prst="rect">
            <a:avLst/>
          </a:prstGeom>
          <a:noFill/>
        </p:spPr>
        <p:txBody>
          <a:bodyPr wrap="none" rtlCol="0">
            <a:spAutoFit/>
          </a:bodyPr>
          <a:lstStyle/>
          <a:p>
            <a:r>
              <a:rPr lang="en-US" dirty="0" smtClean="0"/>
              <a:t>Sat 32</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5265182"/>
            <a:ext cx="1590675"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Connector 37"/>
          <p:cNvCxnSpPr/>
          <p:nvPr/>
        </p:nvCxnSpPr>
        <p:spPr>
          <a:xfrm flipV="1">
            <a:off x="6395691" y="3346244"/>
            <a:ext cx="0" cy="365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088634" y="333766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061116" y="3489033"/>
            <a:ext cx="33775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7090371" y="3489033"/>
            <a:ext cx="34598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98898" y="3679097"/>
            <a:ext cx="671003" cy="65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9681" y="4773828"/>
            <a:ext cx="569438" cy="56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6" name="Table 45"/>
          <p:cNvGraphicFramePr>
            <a:graphicFrameLocks noGrp="1"/>
          </p:cNvGraphicFramePr>
          <p:nvPr>
            <p:extLst>
              <p:ext uri="{D42A27DB-BD31-4B8C-83A1-F6EECF244321}">
                <p14:modId xmlns:p14="http://schemas.microsoft.com/office/powerpoint/2010/main" val="3074904516"/>
              </p:ext>
            </p:extLst>
          </p:nvPr>
        </p:nvGraphicFramePr>
        <p:xfrm>
          <a:off x="1322392" y="3999864"/>
          <a:ext cx="1435694" cy="274320"/>
        </p:xfrm>
        <a:graphic>
          <a:graphicData uri="http://schemas.openxmlformats.org/drawingml/2006/table">
            <a:tbl>
              <a:tblPr firstRow="1" bandRow="1">
                <a:tableStyleId>{5940675A-B579-460E-94D1-54222C63F5DA}</a:tableStyleId>
              </a:tblPr>
              <a:tblGrid>
                <a:gridCol w="110438"/>
                <a:gridCol w="110438"/>
                <a:gridCol w="110438"/>
                <a:gridCol w="110438"/>
                <a:gridCol w="110438"/>
                <a:gridCol w="110438"/>
                <a:gridCol w="110438"/>
                <a:gridCol w="110438"/>
                <a:gridCol w="110438"/>
                <a:gridCol w="110438"/>
                <a:gridCol w="110438"/>
                <a:gridCol w="110438"/>
                <a:gridCol w="110438"/>
              </a:tblGrid>
              <a:tr h="274320">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4089235057"/>
              </p:ext>
            </p:extLst>
          </p:nvPr>
        </p:nvGraphicFramePr>
        <p:xfrm>
          <a:off x="1297567" y="4921387"/>
          <a:ext cx="1435694" cy="274320"/>
        </p:xfrm>
        <a:graphic>
          <a:graphicData uri="http://schemas.openxmlformats.org/drawingml/2006/table">
            <a:tbl>
              <a:tblPr firstRow="1" bandRow="1">
                <a:tableStyleId>{5940675A-B579-460E-94D1-54222C63F5DA}</a:tableStyleId>
              </a:tblPr>
              <a:tblGrid>
                <a:gridCol w="110438"/>
                <a:gridCol w="110438"/>
                <a:gridCol w="110438"/>
                <a:gridCol w="110438"/>
                <a:gridCol w="110438"/>
                <a:gridCol w="110438"/>
                <a:gridCol w="110438"/>
                <a:gridCol w="110438"/>
                <a:gridCol w="110438"/>
                <a:gridCol w="110438"/>
                <a:gridCol w="110438"/>
                <a:gridCol w="110438"/>
                <a:gridCol w="110438"/>
              </a:tblGrid>
              <a:tr h="274320">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190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900" dirty="0"/>
                    </a:p>
                  </a:txBody>
                  <a:tcPr marL="42519" marR="42519" marT="21260" marB="21260">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3" name="TextBox 52"/>
          <p:cNvSpPr txBox="1"/>
          <p:nvPr/>
        </p:nvSpPr>
        <p:spPr>
          <a:xfrm>
            <a:off x="6345281" y="3348018"/>
            <a:ext cx="819455" cy="253916"/>
          </a:xfrm>
          <a:prstGeom prst="rect">
            <a:avLst/>
          </a:prstGeom>
          <a:noFill/>
        </p:spPr>
        <p:txBody>
          <a:bodyPr wrap="none" rtlCol="0">
            <a:spAutoFit/>
          </a:bodyPr>
          <a:lstStyle/>
          <a:p>
            <a:r>
              <a:rPr lang="en-US" sz="1050" dirty="0" smtClean="0"/>
              <a:t>Code Phase</a:t>
            </a:r>
            <a:endParaRPr lang="en-US" sz="1050" dirty="0"/>
          </a:p>
        </p:txBody>
      </p:sp>
      <p:sp>
        <p:nvSpPr>
          <p:cNvPr id="57" name="Content Placeholder 2"/>
          <p:cNvSpPr>
            <a:spLocks noGrp="1"/>
          </p:cNvSpPr>
          <p:nvPr>
            <p:ph idx="1"/>
          </p:nvPr>
        </p:nvSpPr>
        <p:spPr>
          <a:xfrm>
            <a:off x="457200" y="1237735"/>
            <a:ext cx="8229600" cy="5212491"/>
          </a:xfrm>
        </p:spPr>
        <p:txBody>
          <a:bodyPr>
            <a:normAutofit/>
          </a:bodyPr>
          <a:lstStyle/>
          <a:p>
            <a:r>
              <a:rPr lang="en-US" sz="2800" dirty="0" smtClean="0"/>
              <a:t>The </a:t>
            </a:r>
            <a:r>
              <a:rPr lang="en-US" sz="2800" b="1" dirty="0" smtClean="0"/>
              <a:t>standard acquisition </a:t>
            </a:r>
            <a:r>
              <a:rPr lang="en-US" sz="2800" dirty="0" smtClean="0"/>
              <a:t>process: (Instant GPS)</a:t>
            </a:r>
            <a:endParaRPr lang="en-US" sz="28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pic>
        <p:nvPicPr>
          <p:cNvPr id="5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250" y="3789363"/>
            <a:ext cx="16891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35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Autofit/>
          </a:bodyPr>
          <a:lstStyle/>
          <a:p>
            <a:pPr algn="l"/>
            <a:r>
              <a:rPr lang="en-US" sz="3600" b="1" dirty="0" smtClean="0">
                <a:solidFill>
                  <a:srgbClr val="002060"/>
                </a:solidFill>
                <a:latin typeface="Calibri Light" panose="020F0302020204030204" pitchFamily="34" charset="0"/>
              </a:rPr>
              <a:t>Satellite Acquisition from Weak Signals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
          </p:nvPr>
        </p:nvSpPr>
        <p:spPr>
          <a:xfrm>
            <a:off x="457200" y="1237735"/>
            <a:ext cx="8229600" cy="5212491"/>
          </a:xfrm>
        </p:spPr>
        <p:txBody>
          <a:bodyPr>
            <a:normAutofit/>
          </a:bodyPr>
          <a:lstStyle/>
          <a:p>
            <a:r>
              <a:rPr lang="en-US" sz="2800" dirty="0" smtClean="0"/>
              <a:t>The correlation plot in reality:</a:t>
            </a:r>
            <a:endParaRPr lang="en-US" sz="2800" dirty="0"/>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71" y="1843442"/>
            <a:ext cx="3740662"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611019" y="2012270"/>
            <a:ext cx="643125" cy="369332"/>
          </a:xfrm>
          <a:prstGeom prst="rect">
            <a:avLst/>
          </a:prstGeom>
          <a:noFill/>
        </p:spPr>
        <p:txBody>
          <a:bodyPr wrap="none" rtlCol="0">
            <a:spAutoFit/>
          </a:bodyPr>
          <a:lstStyle/>
          <a:p>
            <a:r>
              <a:rPr lang="en-US" dirty="0" smtClean="0"/>
              <a:t>K = 1</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8" name="Right Arrow 7"/>
          <p:cNvSpPr/>
          <p:nvPr/>
        </p:nvSpPr>
        <p:spPr>
          <a:xfrm>
            <a:off x="1742537" y="2196938"/>
            <a:ext cx="365760" cy="2743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8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Autofit/>
          </a:bodyPr>
          <a:lstStyle/>
          <a:p>
            <a:pPr algn="l"/>
            <a:r>
              <a:rPr lang="en-US" sz="3600" b="1" dirty="0" smtClean="0">
                <a:solidFill>
                  <a:srgbClr val="002060"/>
                </a:solidFill>
                <a:latin typeface="Calibri Light" panose="020F0302020204030204" pitchFamily="34" charset="0"/>
              </a:rPr>
              <a:t>Satellite Acquisition from Weak Signals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
          </p:nvPr>
        </p:nvSpPr>
        <p:spPr>
          <a:xfrm>
            <a:off x="457200" y="1237735"/>
            <a:ext cx="8229600" cy="5212491"/>
          </a:xfrm>
        </p:spPr>
        <p:txBody>
          <a:bodyPr>
            <a:normAutofit/>
          </a:bodyPr>
          <a:lstStyle/>
          <a:p>
            <a:r>
              <a:rPr lang="en-US" sz="2800" dirty="0" smtClean="0"/>
              <a:t>The correlation plot (integrated over multiple </a:t>
            </a:r>
            <a:r>
              <a:rPr lang="en-US" sz="2800" dirty="0" err="1" smtClean="0"/>
              <a:t>ms</a:t>
            </a:r>
            <a:r>
              <a:rPr lang="en-US" sz="2800" dirty="0" smtClean="0"/>
              <a:t>)</a:t>
            </a:r>
            <a:endParaRPr lang="en-US" sz="2800"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71" y="1843442"/>
            <a:ext cx="3740662"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990" y="1843442"/>
            <a:ext cx="3740664"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69" y="4021731"/>
            <a:ext cx="3740664"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990" y="4021731"/>
            <a:ext cx="3740664"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611019" y="2012270"/>
            <a:ext cx="643125" cy="369332"/>
          </a:xfrm>
          <a:prstGeom prst="rect">
            <a:avLst/>
          </a:prstGeom>
          <a:noFill/>
        </p:spPr>
        <p:txBody>
          <a:bodyPr wrap="none" rtlCol="0">
            <a:spAutoFit/>
          </a:bodyPr>
          <a:lstStyle/>
          <a:p>
            <a:r>
              <a:rPr lang="en-US" dirty="0" smtClean="0"/>
              <a:t>K = 1</a:t>
            </a:r>
            <a:endParaRPr lang="en-US" dirty="0"/>
          </a:p>
        </p:txBody>
      </p:sp>
      <p:sp>
        <p:nvSpPr>
          <p:cNvPr id="56" name="TextBox 55"/>
          <p:cNvSpPr txBox="1"/>
          <p:nvPr/>
        </p:nvSpPr>
        <p:spPr>
          <a:xfrm>
            <a:off x="7017259" y="2012272"/>
            <a:ext cx="643125" cy="369332"/>
          </a:xfrm>
          <a:prstGeom prst="rect">
            <a:avLst/>
          </a:prstGeom>
          <a:noFill/>
        </p:spPr>
        <p:txBody>
          <a:bodyPr wrap="none" rtlCol="0">
            <a:spAutoFit/>
          </a:bodyPr>
          <a:lstStyle/>
          <a:p>
            <a:r>
              <a:rPr lang="en-US" dirty="0" smtClean="0"/>
              <a:t>K = 2</a:t>
            </a:r>
            <a:endParaRPr lang="en-US" dirty="0"/>
          </a:p>
        </p:txBody>
      </p:sp>
      <p:sp>
        <p:nvSpPr>
          <p:cNvPr id="59" name="TextBox 58"/>
          <p:cNvSpPr txBox="1"/>
          <p:nvPr/>
        </p:nvSpPr>
        <p:spPr>
          <a:xfrm>
            <a:off x="3611019" y="4185454"/>
            <a:ext cx="643125" cy="369332"/>
          </a:xfrm>
          <a:prstGeom prst="rect">
            <a:avLst/>
          </a:prstGeom>
          <a:noFill/>
        </p:spPr>
        <p:txBody>
          <a:bodyPr wrap="none" rtlCol="0">
            <a:spAutoFit/>
          </a:bodyPr>
          <a:lstStyle/>
          <a:p>
            <a:r>
              <a:rPr lang="en-US" dirty="0" smtClean="0"/>
              <a:t>K = 4</a:t>
            </a:r>
            <a:endParaRPr lang="en-US" dirty="0"/>
          </a:p>
        </p:txBody>
      </p:sp>
      <p:sp>
        <p:nvSpPr>
          <p:cNvPr id="60" name="TextBox 59"/>
          <p:cNvSpPr txBox="1"/>
          <p:nvPr/>
        </p:nvSpPr>
        <p:spPr>
          <a:xfrm>
            <a:off x="7017258" y="4185454"/>
            <a:ext cx="643125" cy="369332"/>
          </a:xfrm>
          <a:prstGeom prst="rect">
            <a:avLst/>
          </a:prstGeom>
          <a:noFill/>
        </p:spPr>
        <p:txBody>
          <a:bodyPr wrap="none" rtlCol="0">
            <a:spAutoFit/>
          </a:bodyPr>
          <a:lstStyle/>
          <a:p>
            <a:r>
              <a:rPr lang="en-US" dirty="0" smtClean="0"/>
              <a:t>K = 8</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a:p>
        </p:txBody>
      </p:sp>
      <p:sp>
        <p:nvSpPr>
          <p:cNvPr id="4" name="Right Arrow 3"/>
          <p:cNvSpPr/>
          <p:nvPr/>
        </p:nvSpPr>
        <p:spPr>
          <a:xfrm>
            <a:off x="1742537" y="2196938"/>
            <a:ext cx="365760" cy="27432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flipH="1">
            <a:off x="6748113" y="4574682"/>
            <a:ext cx="365760" cy="27432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1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2. The Back-End Processing </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006784" y="2362200"/>
            <a:ext cx="2202288" cy="2640169"/>
          </a:xfrm>
          <a:prstGeom prst="round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Rounded Rectangle 2"/>
          <p:cNvSpPr/>
          <p:nvPr/>
        </p:nvSpPr>
        <p:spPr>
          <a:xfrm>
            <a:off x="4831896" y="2362199"/>
            <a:ext cx="2202288" cy="264016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Rectangle 9"/>
          <p:cNvSpPr/>
          <p:nvPr/>
        </p:nvSpPr>
        <p:spPr>
          <a:xfrm>
            <a:off x="2226949" y="2628030"/>
            <a:ext cx="1761957" cy="1569660"/>
          </a:xfrm>
          <a:prstGeom prst="rect">
            <a:avLst/>
          </a:prstGeom>
        </p:spPr>
        <p:txBody>
          <a:bodyPr wrap="none">
            <a:spAutoFit/>
          </a:bodyPr>
          <a:lstStyle/>
          <a:p>
            <a:pPr algn="ctr"/>
            <a:r>
              <a:rPr lang="en-US" sz="2400" b="1" dirty="0" smtClean="0">
                <a:latin typeface="Calibri Light" panose="020F0302020204030204" pitchFamily="34" charset="0"/>
              </a:rPr>
              <a:t>Satellite</a:t>
            </a:r>
          </a:p>
          <a:p>
            <a:pPr algn="ctr"/>
            <a:r>
              <a:rPr lang="en-US" sz="2400" b="1" dirty="0" smtClean="0">
                <a:latin typeface="Calibri Light" panose="020F0302020204030204" pitchFamily="34" charset="0"/>
              </a:rPr>
              <a:t>Acquisition</a:t>
            </a:r>
          </a:p>
          <a:p>
            <a:pPr algn="ctr"/>
            <a:r>
              <a:rPr lang="en-US" sz="2400" b="1" dirty="0" smtClean="0">
                <a:latin typeface="Calibri Light" panose="020F0302020204030204" pitchFamily="34" charset="0"/>
              </a:rPr>
              <a:t>From</a:t>
            </a:r>
          </a:p>
          <a:p>
            <a:pPr algn="ctr"/>
            <a:r>
              <a:rPr lang="en-US" sz="2400" b="1" dirty="0" smtClean="0">
                <a:latin typeface="Calibri Light" panose="020F0302020204030204" pitchFamily="34" charset="0"/>
              </a:rPr>
              <a:t>Weak Signals</a:t>
            </a:r>
            <a:endParaRPr lang="en-US" sz="2400" b="1" dirty="0">
              <a:latin typeface="Calibri Light" panose="020F0302020204030204" pitchFamily="34" charset="0"/>
            </a:endParaRPr>
          </a:p>
        </p:txBody>
      </p:sp>
      <p:sp>
        <p:nvSpPr>
          <p:cNvPr id="12" name="Rectangle 11"/>
          <p:cNvSpPr/>
          <p:nvPr/>
        </p:nvSpPr>
        <p:spPr>
          <a:xfrm>
            <a:off x="5168273" y="2584025"/>
            <a:ext cx="1632563" cy="1938992"/>
          </a:xfrm>
          <a:prstGeom prst="rect">
            <a:avLst/>
          </a:prstGeom>
        </p:spPr>
        <p:txBody>
          <a:bodyPr wrap="none">
            <a:spAutoFit/>
          </a:bodyPr>
          <a:lstStyle/>
          <a:p>
            <a:pPr algn="ctr"/>
            <a:r>
              <a:rPr lang="en-US" sz="2400" b="1" dirty="0" smtClean="0">
                <a:latin typeface="Calibri Light" panose="020F0302020204030204" pitchFamily="34" charset="0"/>
              </a:rPr>
              <a:t>Location </a:t>
            </a:r>
          </a:p>
          <a:p>
            <a:pPr algn="ctr"/>
            <a:r>
              <a:rPr lang="en-US" sz="2400" b="1" dirty="0" smtClean="0">
                <a:latin typeface="Calibri Light" panose="020F0302020204030204" pitchFamily="34" charset="0"/>
              </a:rPr>
              <a:t>Estimation</a:t>
            </a:r>
          </a:p>
          <a:p>
            <a:pPr algn="ctr"/>
            <a:r>
              <a:rPr lang="en-US" sz="2400" b="1" dirty="0" smtClean="0">
                <a:latin typeface="Calibri Light" panose="020F0302020204030204" pitchFamily="34" charset="0"/>
              </a:rPr>
              <a:t>From</a:t>
            </a:r>
          </a:p>
          <a:p>
            <a:pPr algn="ctr"/>
            <a:r>
              <a:rPr lang="en-US" sz="2400" b="1" dirty="0" smtClean="0">
                <a:latin typeface="Calibri Light" panose="020F0302020204030204" pitchFamily="34" charset="0"/>
              </a:rPr>
              <a:t>Inadequate </a:t>
            </a:r>
          </a:p>
          <a:p>
            <a:pPr algn="ctr"/>
            <a:r>
              <a:rPr lang="en-US" sz="2400" b="1" dirty="0" smtClean="0">
                <a:latin typeface="Calibri Light" panose="020F0302020204030204" pitchFamily="34" charset="0"/>
              </a:rPr>
              <a:t>Satellites</a:t>
            </a:r>
            <a:endParaRPr lang="en-US" sz="2400" b="1" dirty="0">
              <a:latin typeface="Calibri Light" panose="020F0302020204030204" pitchFamily="34" charset="0"/>
            </a:endParaRPr>
          </a:p>
        </p:txBody>
      </p:sp>
      <p:sp>
        <p:nvSpPr>
          <p:cNvPr id="7" name="Down Arrow 6"/>
          <p:cNvSpPr/>
          <p:nvPr/>
        </p:nvSpPr>
        <p:spPr>
          <a:xfrm>
            <a:off x="5662584" y="1581584"/>
            <a:ext cx="540912" cy="6697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55681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need?</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Required Satellites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283968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need?</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Required </a:t>
            </a:r>
            <a:r>
              <a:rPr lang="en-US" sz="3600" b="1" dirty="0" smtClean="0">
                <a:solidFill>
                  <a:srgbClr val="002060"/>
                </a:solidFill>
                <a:latin typeface="Calibri Light" panose="020F0302020204030204" pitchFamily="34" charset="0"/>
              </a:rPr>
              <a:t>Satellites (in Various Techniques)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579085150"/>
              </p:ext>
            </p:extLst>
          </p:nvPr>
        </p:nvGraphicFramePr>
        <p:xfrm>
          <a:off x="874814" y="2100214"/>
          <a:ext cx="3079669" cy="3282214"/>
        </p:xfrm>
        <a:graphic>
          <a:graphicData uri="http://schemas.openxmlformats.org/drawingml/2006/table">
            <a:tbl>
              <a:tblPr firstRow="1" bandRow="1">
                <a:tableStyleId>{69012ECD-51FC-41F1-AA8D-1B2483CD663E}</a:tableStyleId>
              </a:tblPr>
              <a:tblGrid>
                <a:gridCol w="918360"/>
                <a:gridCol w="926275"/>
                <a:gridCol w="1235034"/>
              </a:tblGrid>
              <a:tr h="642986">
                <a:tc>
                  <a:txBody>
                    <a:bodyPr/>
                    <a:lstStyle/>
                    <a:p>
                      <a:pPr algn="ctr"/>
                      <a:r>
                        <a:rPr lang="en-US" dirty="0" smtClean="0"/>
                        <a:t>Type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How</a:t>
                      </a:r>
                      <a:r>
                        <a:rPr lang="en-US" baseline="0" dirty="0" smtClean="0"/>
                        <a:t> Fast?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Unknowns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A-GPS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CO-GPS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896189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need?</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Required Satellites (in Various Techniques)</a:t>
            </a: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882377860"/>
              </p:ext>
            </p:extLst>
          </p:nvPr>
        </p:nvGraphicFramePr>
        <p:xfrm>
          <a:off x="874814" y="2100214"/>
          <a:ext cx="3079669" cy="3282214"/>
        </p:xfrm>
        <a:graphic>
          <a:graphicData uri="http://schemas.openxmlformats.org/drawingml/2006/table">
            <a:tbl>
              <a:tblPr firstRow="1" bandRow="1">
                <a:tableStyleId>{69012ECD-51FC-41F1-AA8D-1B2483CD663E}</a:tableStyleId>
              </a:tblPr>
              <a:tblGrid>
                <a:gridCol w="918360"/>
                <a:gridCol w="926275"/>
                <a:gridCol w="1235034"/>
              </a:tblGrid>
              <a:tr h="642986">
                <a:tc>
                  <a:txBody>
                    <a:bodyPr/>
                    <a:lstStyle/>
                    <a:p>
                      <a:pPr algn="ctr"/>
                      <a:r>
                        <a:rPr lang="en-US" dirty="0" smtClean="0"/>
                        <a:t>Type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How</a:t>
                      </a:r>
                      <a:r>
                        <a:rPr lang="en-US" baseline="0" dirty="0" smtClean="0"/>
                        <a:t> Fast?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Unknowns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X, Y, Z, B</a:t>
                      </a:r>
                      <a:r>
                        <a:rPr lang="en-US" smtClean="0">
                          <a:solidFill>
                            <a:schemeClr val="bg1"/>
                          </a:solidFill>
                        </a:rPr>
                        <a:t>, C</a:t>
                      </a:r>
                      <a:endParaRPr lang="en-US"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A-GPS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mtClean="0"/>
                        <a:t>X,</a:t>
                      </a:r>
                      <a:r>
                        <a:rPr lang="en-US" baseline="0" smtClean="0"/>
                        <a:t> Y, Z, B</a:t>
                      </a:r>
                      <a:r>
                        <a:rPr lang="en-US" baseline="0" smtClean="0">
                          <a:solidFill>
                            <a:schemeClr val="bg1"/>
                          </a:solidFill>
                        </a:rPr>
                        <a:t>, C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CO-GPS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a:grpSpLocks noChangeAspect="1"/>
          </p:cNvGrpSpPr>
          <p:nvPr/>
        </p:nvGrpSpPr>
        <p:grpSpPr>
          <a:xfrm>
            <a:off x="4632344" y="2683431"/>
            <a:ext cx="3611322" cy="1168154"/>
            <a:chOff x="4621271" y="1963017"/>
            <a:chExt cx="3782196" cy="1269425"/>
          </a:xfrm>
        </p:grpSpPr>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64071">
              <a:off x="4471270" y="2187056"/>
              <a:ext cx="1195387" cy="8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219038">
              <a:off x="7517398" y="2325977"/>
              <a:ext cx="1036019" cy="7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C:\Users\anwica\AppData\Local\Microsoft\Windows\Temporary Internet Files\Content.IE5\MJS1SWZB\MC9004326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7396" y="2418024"/>
              <a:ext cx="552023" cy="5520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C:\Users\anwica\AppData\Local\Microsoft\Windows\Temporary Internet Files\Content.IE5\MJS1SWZB\MC9004326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454" y="2418023"/>
              <a:ext cx="552023" cy="55202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2054" idx="3"/>
              <a:endCxn id="21" idx="1"/>
            </p:cNvCxnSpPr>
            <p:nvPr/>
          </p:nvCxnSpPr>
          <p:spPr>
            <a:xfrm flipV="1">
              <a:off x="5979419" y="2694035"/>
              <a:ext cx="1203035" cy="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8694" y="1963017"/>
              <a:ext cx="8905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Left Brace 3"/>
          <p:cNvSpPr/>
          <p:nvPr/>
        </p:nvSpPr>
        <p:spPr>
          <a:xfrm flipH="1" flipV="1">
            <a:off x="4013076" y="2879070"/>
            <a:ext cx="225425" cy="869481"/>
          </a:xfrm>
          <a:prstGeom prst="leftBrac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567491" y="3912466"/>
            <a:ext cx="1644104" cy="276999"/>
          </a:xfrm>
          <a:prstGeom prst="rect">
            <a:avLst/>
          </a:prstGeom>
          <a:noFill/>
        </p:spPr>
        <p:txBody>
          <a:bodyPr wrap="none" rtlCol="0">
            <a:spAutoFit/>
          </a:bodyPr>
          <a:lstStyle/>
          <a:p>
            <a:r>
              <a:rPr lang="en-US" sz="1200" dirty="0" smtClean="0"/>
              <a:t>Fig. Common bias error</a:t>
            </a:r>
            <a:endParaRPr lang="en-US" sz="12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42054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2060"/>
                </a:solidFill>
                <a:latin typeface="Calibri Light" panose="020F0302020204030204" pitchFamily="34" charset="0"/>
              </a:rPr>
              <a:t>‘GPS does not work indoors’ - Everyone</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140" y="3022132"/>
            <a:ext cx="4026706" cy="2496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3941894" cy="2365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
        <p:nvSpPr>
          <p:cNvPr id="4" name="TextBox 3"/>
          <p:cNvSpPr txBox="1"/>
          <p:nvPr/>
        </p:nvSpPr>
        <p:spPr>
          <a:xfrm>
            <a:off x="3908857" y="5988554"/>
            <a:ext cx="1250086" cy="646331"/>
          </a:xfrm>
          <a:prstGeom prst="rect">
            <a:avLst/>
          </a:prstGeom>
          <a:noFill/>
        </p:spPr>
        <p:txBody>
          <a:bodyPr wrap="none" rtlCol="0">
            <a:spAutoFit/>
          </a:bodyPr>
          <a:lstStyle/>
          <a:p>
            <a:r>
              <a:rPr lang="en-US" sz="3600" dirty="0" smtClean="0"/>
              <a:t>Why?</a:t>
            </a:r>
            <a:endParaRPr lang="en-US" sz="2000" dirty="0"/>
          </a:p>
        </p:txBody>
      </p:sp>
    </p:spTree>
    <p:extLst>
      <p:ext uri="{BB962C8B-B14F-4D97-AF65-F5344CB8AC3E}">
        <p14:creationId xmlns:p14="http://schemas.microsoft.com/office/powerpoint/2010/main" val="320138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need?</a:t>
            </a:r>
            <a:endParaRPr lang="en-US" sz="2800" b="1" dirty="0"/>
          </a:p>
        </p:txBody>
      </p:sp>
      <p:sp>
        <p:nvSpPr>
          <p:cNvPr id="9" name="Title 1"/>
          <p:cNvSpPr>
            <a:spLocks noGrp="1"/>
          </p:cNvSpPr>
          <p:nvPr>
            <p:ph type="title"/>
          </p:nvPr>
        </p:nvSpPr>
        <p:spPr>
          <a:xfrm>
            <a:off x="457200" y="274638"/>
            <a:ext cx="8229600" cy="1143000"/>
          </a:xfrm>
        </p:spPr>
        <p:txBody>
          <a:bodyPr>
            <a:normAutofit fontScale="90000"/>
          </a:bodyPr>
          <a:lstStyle/>
          <a:p>
            <a:pPr algn="l"/>
            <a:r>
              <a:rPr lang="en-US" sz="4000" b="1" dirty="0">
                <a:solidFill>
                  <a:srgbClr val="002060"/>
                </a:solidFill>
                <a:latin typeface="Calibri Light" panose="020F0302020204030204" pitchFamily="34" charset="0"/>
              </a:rPr>
              <a:t>Required Satellites (in Various Techniques)</a:t>
            </a: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3667053775"/>
              </p:ext>
            </p:extLst>
          </p:nvPr>
        </p:nvGraphicFramePr>
        <p:xfrm>
          <a:off x="874814" y="2100214"/>
          <a:ext cx="3079669" cy="3282214"/>
        </p:xfrm>
        <a:graphic>
          <a:graphicData uri="http://schemas.openxmlformats.org/drawingml/2006/table">
            <a:tbl>
              <a:tblPr firstRow="1" bandRow="1">
                <a:tableStyleId>{69012ECD-51FC-41F1-AA8D-1B2483CD663E}</a:tableStyleId>
              </a:tblPr>
              <a:tblGrid>
                <a:gridCol w="918360"/>
                <a:gridCol w="926275"/>
                <a:gridCol w="1235034"/>
              </a:tblGrid>
              <a:tr h="642986">
                <a:tc>
                  <a:txBody>
                    <a:bodyPr/>
                    <a:lstStyle/>
                    <a:p>
                      <a:pPr algn="ctr"/>
                      <a:r>
                        <a:rPr lang="en-US" dirty="0" smtClean="0"/>
                        <a:t>Type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How</a:t>
                      </a:r>
                      <a:r>
                        <a:rPr lang="en-US" baseline="0" dirty="0" smtClean="0"/>
                        <a:t> Fast?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Unknowns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a:t>
                      </a:r>
                      <a:r>
                        <a:rPr lang="en-US" dirty="0" smtClean="0">
                          <a:solidFill>
                            <a:schemeClr val="bg1"/>
                          </a:solidFill>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A-GPS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a:t>
                      </a:r>
                      <a:r>
                        <a:rPr lang="en-US" baseline="0" dirty="0" smtClean="0"/>
                        <a:t> Y, Z, B</a:t>
                      </a:r>
                      <a:r>
                        <a:rPr lang="en-US" baseline="0" dirty="0" smtClean="0">
                          <a:solidFill>
                            <a:schemeClr val="bg1"/>
                          </a:solidFill>
                        </a:rPr>
                        <a:t>, C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CO-GPS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72" name="Group 2071"/>
          <p:cNvGrpSpPr/>
          <p:nvPr/>
        </p:nvGrpSpPr>
        <p:grpSpPr>
          <a:xfrm>
            <a:off x="4609095" y="2237067"/>
            <a:ext cx="3934470" cy="2548104"/>
            <a:chOff x="4306381" y="3156377"/>
            <a:chExt cx="3934470" cy="2548104"/>
          </a:xfrm>
        </p:grpSpPr>
        <p:sp>
          <p:nvSpPr>
            <p:cNvPr id="35" name="TextBox 34"/>
            <p:cNvSpPr txBox="1"/>
            <p:nvPr/>
          </p:nvSpPr>
          <p:spPr>
            <a:xfrm>
              <a:off x="5863384" y="4670944"/>
              <a:ext cx="494046" cy="523220"/>
            </a:xfrm>
            <a:prstGeom prst="rect">
              <a:avLst/>
            </a:prstGeom>
            <a:noFill/>
          </p:spPr>
          <p:txBody>
            <a:bodyPr wrap="none" rtlCol="0">
              <a:spAutoFit/>
            </a:bodyPr>
            <a:lstStyle/>
            <a:p>
              <a:r>
                <a:rPr lang="en-US" sz="2800" dirty="0" err="1" smtClean="0"/>
                <a:t>dt</a:t>
              </a:r>
              <a:endParaRPr lang="en-US" sz="2800" dirty="0"/>
            </a:p>
          </p:txBody>
        </p:sp>
        <p:grpSp>
          <p:nvGrpSpPr>
            <p:cNvPr id="2070" name="Group 2069"/>
            <p:cNvGrpSpPr/>
            <p:nvPr/>
          </p:nvGrpSpPr>
          <p:grpSpPr>
            <a:xfrm>
              <a:off x="4306381" y="3156377"/>
              <a:ext cx="3934470" cy="2548104"/>
              <a:chOff x="4254815" y="3175802"/>
              <a:chExt cx="4996358" cy="3115217"/>
            </a:xfrm>
          </p:grpSpPr>
          <p:pic>
            <p:nvPicPr>
              <p:cNvPr id="5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64071">
                <a:off x="7936706" y="3325804"/>
                <a:ext cx="1195387" cy="8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815" y="4767019"/>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19038">
                <a:off x="7657923" y="5174002"/>
                <a:ext cx="1036019" cy="7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descr="C:\Users\anwica\AppData\Local\Microsoft\Windows\Temporary Internet Files\Content.IE5\MJS1SWZB\MC9004326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6671" y="5266049"/>
                <a:ext cx="552023" cy="5520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anwica\AppData\Local\Microsoft\Windows\Temporary Internet Files\Content.IE5\MJS1SWZB\MC9004326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2979" y="5266048"/>
                <a:ext cx="552023" cy="55202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32" idx="3"/>
                <a:endCxn id="33" idx="1"/>
              </p:cNvCxnSpPr>
              <p:nvPr/>
            </p:nvCxnSpPr>
            <p:spPr>
              <a:xfrm flipV="1">
                <a:off x="6048694" y="5542060"/>
                <a:ext cx="1274285" cy="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64071">
                <a:off x="5916432" y="3325803"/>
                <a:ext cx="1195387" cy="8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48" name="Straight Connector 2047"/>
              <p:cNvCxnSpPr>
                <a:endCxn id="2062" idx="0"/>
              </p:cNvCxnSpPr>
              <p:nvPr/>
            </p:nvCxnSpPr>
            <p:spPr>
              <a:xfrm flipH="1" flipV="1">
                <a:off x="6656291" y="3890574"/>
                <a:ext cx="942699" cy="13754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062" idx="2"/>
              </p:cNvCxnSpPr>
              <p:nvPr/>
            </p:nvCxnSpPr>
            <p:spPr>
              <a:xfrm flipV="1">
                <a:off x="7610865" y="3874858"/>
                <a:ext cx="926474" cy="13748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62" name="Arc 2061"/>
              <p:cNvSpPr/>
              <p:nvPr/>
            </p:nvSpPr>
            <p:spPr>
              <a:xfrm>
                <a:off x="5970557" y="3645759"/>
                <a:ext cx="3280616" cy="2621510"/>
              </a:xfrm>
              <a:prstGeom prst="arc">
                <a:avLst>
                  <a:gd name="adj1" fmla="val 13689288"/>
                  <a:gd name="adj2" fmla="val 18634869"/>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66" name="Straight Connector 2065"/>
              <p:cNvCxnSpPr/>
              <p:nvPr/>
            </p:nvCxnSpPr>
            <p:spPr>
              <a:xfrm>
                <a:off x="6685836" y="3890574"/>
                <a:ext cx="1282507" cy="78830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68" name="Right Brace 2067"/>
              <p:cNvSpPr/>
              <p:nvPr/>
            </p:nvSpPr>
            <p:spPr>
              <a:xfrm rot="1946307">
                <a:off x="8320426" y="3930094"/>
                <a:ext cx="258092" cy="99352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71" name="TextBox 2070"/>
            <p:cNvSpPr txBox="1"/>
            <p:nvPr/>
          </p:nvSpPr>
          <p:spPr>
            <a:xfrm>
              <a:off x="7716604" y="4018931"/>
              <a:ext cx="404278" cy="584775"/>
            </a:xfrm>
            <a:prstGeom prst="rect">
              <a:avLst/>
            </a:prstGeom>
            <a:noFill/>
          </p:spPr>
          <p:txBody>
            <a:bodyPr wrap="none" rtlCol="0">
              <a:spAutoFit/>
            </a:bodyPr>
            <a:lstStyle/>
            <a:p>
              <a:r>
                <a:rPr lang="en-US" sz="3200" dirty="0" smtClean="0"/>
                <a:t>C</a:t>
              </a:r>
              <a:endParaRPr lang="en-US" sz="3200" dirty="0"/>
            </a:p>
          </p:txBody>
        </p:sp>
      </p:grpSp>
      <p:sp>
        <p:nvSpPr>
          <p:cNvPr id="2073" name="TextBox 2072"/>
          <p:cNvSpPr txBox="1"/>
          <p:nvPr/>
        </p:nvSpPr>
        <p:spPr>
          <a:xfrm>
            <a:off x="5999339" y="1891791"/>
            <a:ext cx="777777" cy="369332"/>
          </a:xfrm>
          <a:prstGeom prst="rect">
            <a:avLst/>
          </a:prstGeom>
          <a:noFill/>
        </p:spPr>
        <p:txBody>
          <a:bodyPr wrap="none" rtlCol="0">
            <a:spAutoFit/>
          </a:bodyPr>
          <a:lstStyle/>
          <a:p>
            <a:r>
              <a:rPr lang="en-US" dirty="0" smtClean="0"/>
              <a:t>Actual</a:t>
            </a:r>
            <a:endParaRPr lang="en-US" dirty="0"/>
          </a:p>
        </p:txBody>
      </p:sp>
      <p:sp>
        <p:nvSpPr>
          <p:cNvPr id="65" name="TextBox 64"/>
          <p:cNvSpPr txBox="1"/>
          <p:nvPr/>
        </p:nvSpPr>
        <p:spPr>
          <a:xfrm>
            <a:off x="7649348" y="1891791"/>
            <a:ext cx="812210" cy="369332"/>
          </a:xfrm>
          <a:prstGeom prst="rect">
            <a:avLst/>
          </a:prstGeom>
          <a:noFill/>
        </p:spPr>
        <p:txBody>
          <a:bodyPr wrap="none" rtlCol="0">
            <a:spAutoFit/>
          </a:bodyPr>
          <a:lstStyle/>
          <a:p>
            <a:r>
              <a:rPr lang="en-US" dirty="0" smtClean="0"/>
              <a:t>Wrong</a:t>
            </a:r>
            <a:endParaRPr lang="en-US" dirty="0"/>
          </a:p>
        </p:txBody>
      </p:sp>
      <p:sp>
        <p:nvSpPr>
          <p:cNvPr id="67" name="Left Brace 66"/>
          <p:cNvSpPr/>
          <p:nvPr/>
        </p:nvSpPr>
        <p:spPr>
          <a:xfrm flipH="1" flipV="1">
            <a:off x="4013076" y="4263573"/>
            <a:ext cx="225425" cy="869481"/>
          </a:xfrm>
          <a:prstGeom prst="leftBrac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5655357" y="4856055"/>
            <a:ext cx="1534074" cy="276999"/>
          </a:xfrm>
          <a:prstGeom prst="rect">
            <a:avLst/>
          </a:prstGeom>
          <a:noFill/>
        </p:spPr>
        <p:txBody>
          <a:bodyPr wrap="none" rtlCol="0">
            <a:spAutoFit/>
          </a:bodyPr>
          <a:lstStyle/>
          <a:p>
            <a:r>
              <a:rPr lang="en-US" sz="1200" dirty="0" smtClean="0"/>
              <a:t>Fig. Coarse time error</a:t>
            </a:r>
            <a:endParaRPr lang="en-US" sz="1200" dirty="0"/>
          </a:p>
        </p:txBody>
      </p:sp>
      <p:sp>
        <p:nvSpPr>
          <p:cNvPr id="2075" name="TextBox 2074"/>
          <p:cNvSpPr txBox="1"/>
          <p:nvPr/>
        </p:nvSpPr>
        <p:spPr>
          <a:xfrm>
            <a:off x="8215967" y="2874833"/>
            <a:ext cx="862031" cy="338554"/>
          </a:xfrm>
          <a:prstGeom prst="rect">
            <a:avLst/>
          </a:prstGeom>
          <a:noFill/>
        </p:spPr>
        <p:txBody>
          <a:bodyPr wrap="none" rtlCol="0">
            <a:spAutoFit/>
          </a:bodyPr>
          <a:lstStyle/>
          <a:p>
            <a:r>
              <a:rPr lang="en-US" sz="1600" dirty="0" smtClean="0"/>
              <a:t>800 m/s</a:t>
            </a:r>
            <a:endParaRPr lang="en-US" sz="1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104994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need?</a:t>
            </a:r>
            <a:endParaRPr lang="en-US" sz="2800" b="1" dirty="0"/>
          </a:p>
        </p:txBody>
      </p:sp>
      <p:sp>
        <p:nvSpPr>
          <p:cNvPr id="9" name="Title 1"/>
          <p:cNvSpPr>
            <a:spLocks noGrp="1"/>
          </p:cNvSpPr>
          <p:nvPr>
            <p:ph type="title"/>
          </p:nvPr>
        </p:nvSpPr>
        <p:spPr>
          <a:xfrm>
            <a:off x="457200" y="274638"/>
            <a:ext cx="8229600" cy="1143000"/>
          </a:xfrm>
        </p:spPr>
        <p:txBody>
          <a:bodyPr>
            <a:normAutofit fontScale="90000"/>
          </a:bodyPr>
          <a:lstStyle/>
          <a:p>
            <a:pPr algn="l"/>
            <a:r>
              <a:rPr lang="en-US" sz="4000" b="1" dirty="0">
                <a:solidFill>
                  <a:srgbClr val="002060"/>
                </a:solidFill>
                <a:latin typeface="Calibri Light" panose="020F0302020204030204" pitchFamily="34" charset="0"/>
              </a:rPr>
              <a:t>Required Satellites (in Various Techniques)</a:t>
            </a: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1299784388"/>
              </p:ext>
            </p:extLst>
          </p:nvPr>
        </p:nvGraphicFramePr>
        <p:xfrm>
          <a:off x="874814" y="2100214"/>
          <a:ext cx="3079669" cy="3282214"/>
        </p:xfrm>
        <a:graphic>
          <a:graphicData uri="http://schemas.openxmlformats.org/drawingml/2006/table">
            <a:tbl>
              <a:tblPr firstRow="1" bandRow="1">
                <a:tableStyleId>{69012ECD-51FC-41F1-AA8D-1B2483CD663E}</a:tableStyleId>
              </a:tblPr>
              <a:tblGrid>
                <a:gridCol w="918360"/>
                <a:gridCol w="926275"/>
                <a:gridCol w="1235034"/>
              </a:tblGrid>
              <a:tr h="642986">
                <a:tc>
                  <a:txBody>
                    <a:bodyPr/>
                    <a:lstStyle/>
                    <a:p>
                      <a:pPr algn="ctr"/>
                      <a:r>
                        <a:rPr lang="en-US" dirty="0" smtClean="0"/>
                        <a:t>Type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How</a:t>
                      </a:r>
                      <a:r>
                        <a:rPr lang="en-US" baseline="0" dirty="0" smtClean="0"/>
                        <a:t> Fast?</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Unknowns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30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a:t>
                      </a:r>
                      <a:r>
                        <a:rPr lang="en-US" dirty="0" smtClean="0">
                          <a:solidFill>
                            <a:schemeClr val="bg1"/>
                          </a:solidFill>
                        </a:rPr>
                        <a:t>,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A-GPS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6 sec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a:t>
                      </a:r>
                      <a:r>
                        <a:rPr lang="en-US" baseline="0" dirty="0" smtClean="0"/>
                        <a:t> Y, Z, B</a:t>
                      </a:r>
                      <a:r>
                        <a:rPr lang="en-US" baseline="0" dirty="0" smtClean="0">
                          <a:solidFill>
                            <a:schemeClr val="bg1"/>
                          </a:solidFill>
                        </a:rPr>
                        <a:t>, C </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CTN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59807">
                <a:tc>
                  <a:txBody>
                    <a:bodyPr/>
                    <a:lstStyle/>
                    <a:p>
                      <a:r>
                        <a:rPr lang="en-US" dirty="0" smtClean="0"/>
                        <a:t>CO-GPS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 </a:t>
                      </a:r>
                      <a:r>
                        <a:rPr lang="en-US" dirty="0" err="1" smtClean="0"/>
                        <a:t>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X, Y, Z, B, C</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72" name="Group 2071"/>
          <p:cNvGrpSpPr/>
          <p:nvPr/>
        </p:nvGrpSpPr>
        <p:grpSpPr>
          <a:xfrm>
            <a:off x="4609095" y="2237067"/>
            <a:ext cx="3934470" cy="2548104"/>
            <a:chOff x="4306381" y="3156377"/>
            <a:chExt cx="3934470" cy="2548104"/>
          </a:xfrm>
        </p:grpSpPr>
        <p:sp>
          <p:nvSpPr>
            <p:cNvPr id="35" name="TextBox 34"/>
            <p:cNvSpPr txBox="1"/>
            <p:nvPr/>
          </p:nvSpPr>
          <p:spPr>
            <a:xfrm>
              <a:off x="5863384" y="4670944"/>
              <a:ext cx="494046" cy="523220"/>
            </a:xfrm>
            <a:prstGeom prst="rect">
              <a:avLst/>
            </a:prstGeom>
            <a:noFill/>
          </p:spPr>
          <p:txBody>
            <a:bodyPr wrap="none" rtlCol="0">
              <a:spAutoFit/>
            </a:bodyPr>
            <a:lstStyle/>
            <a:p>
              <a:r>
                <a:rPr lang="en-US" sz="2800" dirty="0" err="1" smtClean="0"/>
                <a:t>dt</a:t>
              </a:r>
              <a:endParaRPr lang="en-US" sz="2800" dirty="0"/>
            </a:p>
          </p:txBody>
        </p:sp>
        <p:grpSp>
          <p:nvGrpSpPr>
            <p:cNvPr id="2070" name="Group 2069"/>
            <p:cNvGrpSpPr/>
            <p:nvPr/>
          </p:nvGrpSpPr>
          <p:grpSpPr>
            <a:xfrm>
              <a:off x="4306381" y="3156377"/>
              <a:ext cx="3934470" cy="2548104"/>
              <a:chOff x="4254815" y="3175802"/>
              <a:chExt cx="4996358" cy="3115217"/>
            </a:xfrm>
          </p:grpSpPr>
          <p:pic>
            <p:nvPicPr>
              <p:cNvPr id="5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64071">
                <a:off x="7936706" y="3325804"/>
                <a:ext cx="1195387" cy="8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815" y="4767019"/>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5219038">
                <a:off x="7657923" y="5174002"/>
                <a:ext cx="1036019" cy="73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6" descr="C:\Users\anwica\AppData\Local\Microsoft\Windows\Temporary Internet Files\Content.IE5\MJS1SWZB\MC9004326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6671" y="5266049"/>
                <a:ext cx="552023" cy="55202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anwica\AppData\Local\Microsoft\Windows\Temporary Internet Files\Content.IE5\MJS1SWZB\MC9004326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2979" y="5266048"/>
                <a:ext cx="552023" cy="55202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32" idx="3"/>
                <a:endCxn id="33" idx="1"/>
              </p:cNvCxnSpPr>
              <p:nvPr/>
            </p:nvCxnSpPr>
            <p:spPr>
              <a:xfrm flipV="1">
                <a:off x="6048694" y="5542060"/>
                <a:ext cx="1274285" cy="1"/>
              </a:xfrm>
              <a:prstGeom prst="straightConnector1">
                <a:avLst/>
              </a:prstGeom>
              <a:ln>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pic>
            <p:nvPicPr>
              <p:cNvPr id="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64071">
                <a:off x="5916432" y="3325803"/>
                <a:ext cx="1195387" cy="89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48" name="Straight Connector 2047"/>
              <p:cNvCxnSpPr>
                <a:endCxn id="2062" idx="0"/>
              </p:cNvCxnSpPr>
              <p:nvPr/>
            </p:nvCxnSpPr>
            <p:spPr>
              <a:xfrm flipH="1" flipV="1">
                <a:off x="6656291" y="3890574"/>
                <a:ext cx="942699" cy="13754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2062" idx="2"/>
              </p:cNvCxnSpPr>
              <p:nvPr/>
            </p:nvCxnSpPr>
            <p:spPr>
              <a:xfrm flipV="1">
                <a:off x="7610865" y="3874858"/>
                <a:ext cx="926474" cy="137486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62" name="Arc 2061"/>
              <p:cNvSpPr/>
              <p:nvPr/>
            </p:nvSpPr>
            <p:spPr>
              <a:xfrm>
                <a:off x="5970557" y="3645759"/>
                <a:ext cx="3280616" cy="2621510"/>
              </a:xfrm>
              <a:prstGeom prst="arc">
                <a:avLst>
                  <a:gd name="adj1" fmla="val 13689288"/>
                  <a:gd name="adj2" fmla="val 18634869"/>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066" name="Straight Connector 2065"/>
              <p:cNvCxnSpPr/>
              <p:nvPr/>
            </p:nvCxnSpPr>
            <p:spPr>
              <a:xfrm>
                <a:off x="6685836" y="3890574"/>
                <a:ext cx="1282507" cy="788304"/>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68" name="Right Brace 2067"/>
              <p:cNvSpPr/>
              <p:nvPr/>
            </p:nvSpPr>
            <p:spPr>
              <a:xfrm rot="1946307">
                <a:off x="8320426" y="3930094"/>
                <a:ext cx="258092" cy="993522"/>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71" name="TextBox 2070"/>
            <p:cNvSpPr txBox="1"/>
            <p:nvPr/>
          </p:nvSpPr>
          <p:spPr>
            <a:xfrm>
              <a:off x="7716604" y="4018931"/>
              <a:ext cx="404278" cy="584775"/>
            </a:xfrm>
            <a:prstGeom prst="rect">
              <a:avLst/>
            </a:prstGeom>
            <a:noFill/>
          </p:spPr>
          <p:txBody>
            <a:bodyPr wrap="none" rtlCol="0">
              <a:spAutoFit/>
            </a:bodyPr>
            <a:lstStyle/>
            <a:p>
              <a:r>
                <a:rPr lang="en-US" sz="3200" dirty="0" smtClean="0"/>
                <a:t>C</a:t>
              </a:r>
              <a:endParaRPr lang="en-US" sz="3200" dirty="0"/>
            </a:p>
          </p:txBody>
        </p:sp>
      </p:grpSp>
      <p:sp>
        <p:nvSpPr>
          <p:cNvPr id="2073" name="TextBox 2072"/>
          <p:cNvSpPr txBox="1"/>
          <p:nvPr/>
        </p:nvSpPr>
        <p:spPr>
          <a:xfrm>
            <a:off x="5999339" y="1891791"/>
            <a:ext cx="777777" cy="369332"/>
          </a:xfrm>
          <a:prstGeom prst="rect">
            <a:avLst/>
          </a:prstGeom>
          <a:noFill/>
        </p:spPr>
        <p:txBody>
          <a:bodyPr wrap="none" rtlCol="0">
            <a:spAutoFit/>
          </a:bodyPr>
          <a:lstStyle/>
          <a:p>
            <a:r>
              <a:rPr lang="en-US" dirty="0" smtClean="0"/>
              <a:t>Actual</a:t>
            </a:r>
            <a:endParaRPr lang="en-US" dirty="0"/>
          </a:p>
        </p:txBody>
      </p:sp>
      <p:sp>
        <p:nvSpPr>
          <p:cNvPr id="65" name="TextBox 64"/>
          <p:cNvSpPr txBox="1"/>
          <p:nvPr/>
        </p:nvSpPr>
        <p:spPr>
          <a:xfrm>
            <a:off x="7649348" y="1891791"/>
            <a:ext cx="812210" cy="369332"/>
          </a:xfrm>
          <a:prstGeom prst="rect">
            <a:avLst/>
          </a:prstGeom>
          <a:noFill/>
        </p:spPr>
        <p:txBody>
          <a:bodyPr wrap="none" rtlCol="0">
            <a:spAutoFit/>
          </a:bodyPr>
          <a:lstStyle/>
          <a:p>
            <a:r>
              <a:rPr lang="en-US" dirty="0" smtClean="0"/>
              <a:t>Wrong</a:t>
            </a:r>
            <a:endParaRPr lang="en-US" dirty="0"/>
          </a:p>
        </p:txBody>
      </p:sp>
      <p:sp>
        <p:nvSpPr>
          <p:cNvPr id="67" name="Left Brace 66"/>
          <p:cNvSpPr/>
          <p:nvPr/>
        </p:nvSpPr>
        <p:spPr>
          <a:xfrm flipH="1" flipV="1">
            <a:off x="4013076" y="4263573"/>
            <a:ext cx="225425" cy="869481"/>
          </a:xfrm>
          <a:prstGeom prst="leftBrac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5655357" y="4856055"/>
            <a:ext cx="1534074" cy="276999"/>
          </a:xfrm>
          <a:prstGeom prst="rect">
            <a:avLst/>
          </a:prstGeom>
          <a:noFill/>
        </p:spPr>
        <p:txBody>
          <a:bodyPr wrap="none" rtlCol="0">
            <a:spAutoFit/>
          </a:bodyPr>
          <a:lstStyle/>
          <a:p>
            <a:r>
              <a:rPr lang="en-US" sz="1200" dirty="0" smtClean="0"/>
              <a:t>Fig. Coarse time error</a:t>
            </a:r>
            <a:endParaRPr lang="en-US" sz="1200" dirty="0"/>
          </a:p>
        </p:txBody>
      </p:sp>
      <p:sp>
        <p:nvSpPr>
          <p:cNvPr id="2075" name="TextBox 2074"/>
          <p:cNvSpPr txBox="1"/>
          <p:nvPr/>
        </p:nvSpPr>
        <p:spPr>
          <a:xfrm>
            <a:off x="8215967" y="2874833"/>
            <a:ext cx="862031" cy="338554"/>
          </a:xfrm>
          <a:prstGeom prst="rect">
            <a:avLst/>
          </a:prstGeom>
          <a:noFill/>
        </p:spPr>
        <p:txBody>
          <a:bodyPr wrap="none" rtlCol="0">
            <a:spAutoFit/>
          </a:bodyPr>
          <a:lstStyle/>
          <a:p>
            <a:r>
              <a:rPr lang="en-US" sz="1600" dirty="0" smtClean="0"/>
              <a:t>800 m/s</a:t>
            </a:r>
            <a:endParaRPr lang="en-US" sz="1600" dirty="0"/>
          </a:p>
        </p:txBody>
      </p:sp>
      <p:sp>
        <p:nvSpPr>
          <p:cNvPr id="4" name="TextBox 3"/>
          <p:cNvSpPr txBox="1"/>
          <p:nvPr/>
        </p:nvSpPr>
        <p:spPr>
          <a:xfrm>
            <a:off x="860920" y="5355780"/>
            <a:ext cx="7323030" cy="923330"/>
          </a:xfrm>
          <a:prstGeom prst="rect">
            <a:avLst/>
          </a:prstGeom>
          <a:noFill/>
        </p:spPr>
        <p:txBody>
          <a:bodyPr wrap="none" rtlCol="0">
            <a:spAutoFit/>
          </a:bodyPr>
          <a:lstStyle/>
          <a:p>
            <a:r>
              <a:rPr lang="en-US" sz="2800" dirty="0" smtClean="0"/>
              <a:t>So… for instant GPS, we need </a:t>
            </a:r>
            <a:r>
              <a:rPr lang="en-US" sz="5400" b="1" dirty="0" smtClean="0"/>
              <a:t>5</a:t>
            </a:r>
            <a:r>
              <a:rPr lang="en-US" sz="2800" dirty="0" smtClean="0"/>
              <a:t> visible satellites </a:t>
            </a:r>
            <a:endParaRPr lang="en-US" sz="28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908024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see </a:t>
            </a:r>
            <a:r>
              <a:rPr lang="en-US" sz="4000" b="1" dirty="0" smtClean="0"/>
              <a:t>indoors</a:t>
            </a:r>
            <a:r>
              <a:rPr lang="en-US" sz="2800" b="1" dirty="0" smtClean="0"/>
              <a:t>?</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Acquired Satellites (Indoors)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583736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see </a:t>
            </a:r>
            <a:r>
              <a:rPr lang="en-US" sz="4000" b="1" dirty="0" smtClean="0"/>
              <a:t>indoors</a:t>
            </a:r>
            <a:r>
              <a:rPr lang="en-US" sz="2800" b="1" dirty="0" smtClean="0"/>
              <a:t>?</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Acquired Satellites (Indoors)</a:t>
            </a: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365" y="4251215"/>
            <a:ext cx="2545230" cy="190892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64" y="2045315"/>
            <a:ext cx="2545231" cy="1908923"/>
          </a:xfrm>
          <a:prstGeom prst="rect">
            <a:avLst/>
          </a:prstGeom>
        </p:spPr>
      </p:pic>
      <p:sp>
        <p:nvSpPr>
          <p:cNvPr id="39" name="TextBox 38"/>
          <p:cNvSpPr txBox="1"/>
          <p:nvPr/>
        </p:nvSpPr>
        <p:spPr>
          <a:xfrm rot="16200000">
            <a:off x="-213378" y="2815110"/>
            <a:ext cx="1908924" cy="369332"/>
          </a:xfrm>
          <a:prstGeom prst="rect">
            <a:avLst/>
          </a:prstGeom>
          <a:noFill/>
        </p:spPr>
        <p:txBody>
          <a:bodyPr wrap="square" rtlCol="0">
            <a:spAutoFit/>
          </a:bodyPr>
          <a:lstStyle/>
          <a:p>
            <a:pPr algn="ctr"/>
            <a:r>
              <a:rPr lang="en-US" dirty="0" smtClean="0"/>
              <a:t>Garmin Antenna</a:t>
            </a:r>
            <a:endParaRPr lang="en-US" dirty="0"/>
          </a:p>
        </p:txBody>
      </p:sp>
      <p:sp>
        <p:nvSpPr>
          <p:cNvPr id="40" name="TextBox 39"/>
          <p:cNvSpPr txBox="1"/>
          <p:nvPr/>
        </p:nvSpPr>
        <p:spPr>
          <a:xfrm rot="16200000">
            <a:off x="-199073" y="5038700"/>
            <a:ext cx="1873544" cy="369332"/>
          </a:xfrm>
          <a:prstGeom prst="rect">
            <a:avLst/>
          </a:prstGeom>
          <a:noFill/>
        </p:spPr>
        <p:txBody>
          <a:bodyPr wrap="square" rtlCol="0">
            <a:spAutoFit/>
          </a:bodyPr>
          <a:lstStyle/>
          <a:p>
            <a:pPr algn="ctr"/>
            <a:r>
              <a:rPr lang="en-US" dirty="0" smtClean="0"/>
              <a:t>Our Antenna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877762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How many satellites do we see </a:t>
            </a:r>
            <a:r>
              <a:rPr lang="en-US" sz="4000" b="1" dirty="0" smtClean="0"/>
              <a:t>indoors</a:t>
            </a:r>
            <a:r>
              <a:rPr lang="en-US" sz="2800" b="1" dirty="0" smtClean="0"/>
              <a:t>?</a:t>
            </a:r>
            <a:endParaRPr lang="en-US" sz="2800" b="1"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Acquired Satellites (Indoors)</a:t>
            </a:r>
            <a:endParaRPr lang="en-US" sz="34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 name="Pictur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365" y="4251215"/>
            <a:ext cx="2545230" cy="1908923"/>
          </a:xfrm>
          <a:prstGeom prst="rect">
            <a:avLst/>
          </a:prstGeom>
        </p:spPr>
      </p:pic>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64" y="2045315"/>
            <a:ext cx="2545231" cy="1908923"/>
          </a:xfrm>
          <a:prstGeom prst="rect">
            <a:avLst/>
          </a:prstGeom>
        </p:spPr>
      </p:pic>
      <p:sp>
        <p:nvSpPr>
          <p:cNvPr id="39" name="TextBox 38"/>
          <p:cNvSpPr txBox="1"/>
          <p:nvPr/>
        </p:nvSpPr>
        <p:spPr>
          <a:xfrm rot="16200000">
            <a:off x="-213378" y="2815110"/>
            <a:ext cx="1908924" cy="369332"/>
          </a:xfrm>
          <a:prstGeom prst="rect">
            <a:avLst/>
          </a:prstGeom>
          <a:noFill/>
        </p:spPr>
        <p:txBody>
          <a:bodyPr wrap="square" rtlCol="0">
            <a:spAutoFit/>
          </a:bodyPr>
          <a:lstStyle/>
          <a:p>
            <a:pPr algn="ctr"/>
            <a:r>
              <a:rPr lang="en-US" dirty="0" smtClean="0"/>
              <a:t>Garmin Antenna</a:t>
            </a:r>
            <a:endParaRPr lang="en-US" dirty="0"/>
          </a:p>
        </p:txBody>
      </p:sp>
      <p:sp>
        <p:nvSpPr>
          <p:cNvPr id="40" name="TextBox 39"/>
          <p:cNvSpPr txBox="1"/>
          <p:nvPr/>
        </p:nvSpPr>
        <p:spPr>
          <a:xfrm rot="16200000">
            <a:off x="-199073" y="5038700"/>
            <a:ext cx="1873544" cy="369332"/>
          </a:xfrm>
          <a:prstGeom prst="rect">
            <a:avLst/>
          </a:prstGeom>
          <a:noFill/>
        </p:spPr>
        <p:txBody>
          <a:bodyPr wrap="square" rtlCol="0">
            <a:spAutoFit/>
          </a:bodyPr>
          <a:lstStyle/>
          <a:p>
            <a:pPr algn="ctr"/>
            <a:r>
              <a:rPr lang="en-US" dirty="0" smtClean="0"/>
              <a:t>Our Antenna</a:t>
            </a:r>
            <a:endParaRPr lang="en-US" dirty="0"/>
          </a:p>
        </p:txBody>
      </p:sp>
      <p:grpSp>
        <p:nvGrpSpPr>
          <p:cNvPr id="7" name="Group 6"/>
          <p:cNvGrpSpPr/>
          <p:nvPr/>
        </p:nvGrpSpPr>
        <p:grpSpPr>
          <a:xfrm>
            <a:off x="3971964" y="2128440"/>
            <a:ext cx="4627059" cy="3043655"/>
            <a:chOff x="3971964" y="2128440"/>
            <a:chExt cx="4627059" cy="3043655"/>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365" t="2991" r="42192" b="43269"/>
            <a:stretch/>
          </p:blipFill>
          <p:spPr bwMode="auto">
            <a:xfrm>
              <a:off x="4222858" y="2128440"/>
              <a:ext cx="4376165" cy="2674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37014" y="4802763"/>
              <a:ext cx="2662396" cy="369332"/>
            </a:xfrm>
            <a:prstGeom prst="rect">
              <a:avLst/>
            </a:prstGeom>
            <a:noFill/>
          </p:spPr>
          <p:txBody>
            <a:bodyPr wrap="none" rtlCol="0">
              <a:spAutoFit/>
            </a:bodyPr>
            <a:lstStyle/>
            <a:p>
              <a:r>
                <a:rPr lang="en-US" dirty="0" smtClean="0"/>
                <a:t>N or more visible satellites</a:t>
              </a:r>
              <a:endParaRPr lang="en-US" dirty="0"/>
            </a:p>
          </p:txBody>
        </p:sp>
        <p:sp>
          <p:nvSpPr>
            <p:cNvPr id="6" name="TextBox 5"/>
            <p:cNvSpPr txBox="1"/>
            <p:nvPr/>
          </p:nvSpPr>
          <p:spPr>
            <a:xfrm>
              <a:off x="3971964" y="3152298"/>
              <a:ext cx="349776" cy="369332"/>
            </a:xfrm>
            <a:prstGeom prst="rect">
              <a:avLst/>
            </a:prstGeom>
            <a:noFill/>
          </p:spPr>
          <p:txBody>
            <a:bodyPr wrap="none" rtlCol="0">
              <a:spAutoFit/>
            </a:bodyPr>
            <a:lstStyle/>
            <a:p>
              <a:r>
                <a:rPr lang="en-US" dirty="0" smtClean="0"/>
                <a:t>%</a:t>
              </a:r>
              <a:endParaRPr lang="en-US" dirty="0"/>
            </a:p>
          </p:txBody>
        </p:sp>
      </p:grpSp>
      <p:sp>
        <p:nvSpPr>
          <p:cNvPr id="11" name="Right Arrow 10"/>
          <p:cNvSpPr/>
          <p:nvPr/>
        </p:nvSpPr>
        <p:spPr>
          <a:xfrm>
            <a:off x="5444835" y="3055819"/>
            <a:ext cx="368136" cy="314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3755269">
            <a:off x="5630881" y="4044765"/>
            <a:ext cx="368136" cy="314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8" name="TextBox 7"/>
          <p:cNvSpPr txBox="1"/>
          <p:nvPr/>
        </p:nvSpPr>
        <p:spPr>
          <a:xfrm>
            <a:off x="5163643" y="5350014"/>
            <a:ext cx="2494594" cy="707886"/>
          </a:xfrm>
          <a:prstGeom prst="rect">
            <a:avLst/>
          </a:prstGeom>
          <a:noFill/>
        </p:spPr>
        <p:txBody>
          <a:bodyPr wrap="none" rtlCol="0">
            <a:spAutoFit/>
          </a:bodyPr>
          <a:lstStyle/>
          <a:p>
            <a:r>
              <a:rPr lang="en-US" sz="4000" dirty="0" smtClean="0"/>
              <a:t>But … 3 &lt; 5</a:t>
            </a:r>
            <a:endParaRPr lang="en-US" dirty="0"/>
          </a:p>
        </p:txBody>
      </p:sp>
    </p:spTree>
    <p:extLst>
      <p:ext uri="{BB962C8B-B14F-4D97-AF65-F5344CB8AC3E}">
        <p14:creationId xmlns:p14="http://schemas.microsoft.com/office/powerpoint/2010/main" val="249677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smtClean="0"/>
              <a:t>Receive, Wait and Receive again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Handling Inadequate </a:t>
            </a:r>
            <a:r>
              <a:rPr lang="en-US" sz="3600" b="1" dirty="0">
                <a:solidFill>
                  <a:srgbClr val="002060"/>
                </a:solidFill>
                <a:latin typeface="Calibri Light" panose="020F0302020204030204" pitchFamily="34" charset="0"/>
              </a:rPr>
              <a:t>Satellites </a:t>
            </a:r>
            <a:r>
              <a:rPr lang="en-US" sz="3600" b="1" dirty="0" smtClean="0">
                <a:solidFill>
                  <a:srgbClr val="002060"/>
                </a:solidFill>
                <a:latin typeface="Calibri Light" panose="020F0302020204030204" pitchFamily="34" charset="0"/>
              </a:rPr>
              <a:t>Problem</a:t>
            </a:r>
            <a:endParaRPr lang="en-US" sz="34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68943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smtClean="0"/>
              <a:t>Receive, Wait and Receive again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8878" y="5639588"/>
            <a:ext cx="1992086" cy="369332"/>
          </a:xfrm>
          <a:prstGeom prst="rect">
            <a:avLst/>
          </a:prstGeom>
          <a:noFill/>
        </p:spPr>
        <p:txBody>
          <a:bodyPr wrap="square" rtlCol="0">
            <a:spAutoFit/>
          </a:bodyPr>
          <a:lstStyle/>
          <a:p>
            <a:pPr algn="ctr"/>
            <a:r>
              <a:rPr lang="en-US" dirty="0" smtClean="0"/>
              <a:t>10:30.000 AM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303176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smtClean="0"/>
              <a:t>Receive, Wait and Receive again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952" y="1925024"/>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28" y="3129410"/>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25" y="22313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8878" y="5639588"/>
            <a:ext cx="1992086" cy="369332"/>
          </a:xfrm>
          <a:prstGeom prst="rect">
            <a:avLst/>
          </a:prstGeom>
          <a:noFill/>
        </p:spPr>
        <p:txBody>
          <a:bodyPr wrap="square" rtlCol="0">
            <a:spAutoFit/>
          </a:bodyPr>
          <a:lstStyle/>
          <a:p>
            <a:pPr algn="ctr"/>
            <a:r>
              <a:rPr lang="en-US" dirty="0" smtClean="0"/>
              <a:t>10:30.000 AM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317163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smtClean="0"/>
              <a:t>Receive, Wait and Receive again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571" y="2659515"/>
            <a:ext cx="1975757" cy="2963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52" y="1925024"/>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628" y="3129410"/>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025" y="22313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8878" y="5639588"/>
            <a:ext cx="1992086" cy="369332"/>
          </a:xfrm>
          <a:prstGeom prst="rect">
            <a:avLst/>
          </a:prstGeom>
          <a:noFill/>
        </p:spPr>
        <p:txBody>
          <a:bodyPr wrap="square" rtlCol="0">
            <a:spAutoFit/>
          </a:bodyPr>
          <a:lstStyle/>
          <a:p>
            <a:pPr algn="ctr"/>
            <a:r>
              <a:rPr lang="en-US" dirty="0" smtClean="0"/>
              <a:t>10:30.000 AM</a:t>
            </a:r>
            <a:endParaRPr lang="en-US" dirty="0"/>
          </a:p>
        </p:txBody>
      </p:sp>
      <p:sp>
        <p:nvSpPr>
          <p:cNvPr id="20" name="TextBox 19"/>
          <p:cNvSpPr txBox="1"/>
          <p:nvPr/>
        </p:nvSpPr>
        <p:spPr>
          <a:xfrm>
            <a:off x="5419503" y="5639588"/>
            <a:ext cx="1992086" cy="369332"/>
          </a:xfrm>
          <a:prstGeom prst="rect">
            <a:avLst/>
          </a:prstGeom>
          <a:noFill/>
        </p:spPr>
        <p:txBody>
          <a:bodyPr wrap="square" rtlCol="0">
            <a:spAutoFit/>
          </a:bodyPr>
          <a:lstStyle/>
          <a:p>
            <a:pPr algn="ctr"/>
            <a:r>
              <a:rPr lang="en-US" dirty="0" smtClean="0"/>
              <a:t>10:30.500 AM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066589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smtClean="0"/>
              <a:t>Receive, Wait and Receive again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571" y="2659515"/>
            <a:ext cx="1975757" cy="2963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52" y="1925024"/>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7628" y="3129410"/>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025" y="22313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8878" y="5639588"/>
            <a:ext cx="1992086" cy="369332"/>
          </a:xfrm>
          <a:prstGeom prst="rect">
            <a:avLst/>
          </a:prstGeom>
          <a:noFill/>
        </p:spPr>
        <p:txBody>
          <a:bodyPr wrap="square" rtlCol="0">
            <a:spAutoFit/>
          </a:bodyPr>
          <a:lstStyle/>
          <a:p>
            <a:pPr algn="ctr"/>
            <a:r>
              <a:rPr lang="en-US" dirty="0" smtClean="0"/>
              <a:t>10:30.000 AM</a:t>
            </a:r>
            <a:endParaRPr lang="en-US" dirty="0"/>
          </a:p>
        </p:txBody>
      </p:sp>
      <p:sp>
        <p:nvSpPr>
          <p:cNvPr id="20" name="TextBox 19"/>
          <p:cNvSpPr txBox="1"/>
          <p:nvPr/>
        </p:nvSpPr>
        <p:spPr>
          <a:xfrm>
            <a:off x="5419503" y="5639588"/>
            <a:ext cx="1992086" cy="369332"/>
          </a:xfrm>
          <a:prstGeom prst="rect">
            <a:avLst/>
          </a:prstGeom>
          <a:noFill/>
        </p:spPr>
        <p:txBody>
          <a:bodyPr wrap="square" rtlCol="0">
            <a:spAutoFit/>
          </a:bodyPr>
          <a:lstStyle/>
          <a:p>
            <a:pPr algn="ctr"/>
            <a:r>
              <a:rPr lang="en-US" dirty="0" smtClean="0"/>
              <a:t>10:30.500 AM</a:t>
            </a:r>
            <a:endParaRPr lang="en-US" dirty="0"/>
          </a:p>
        </p:txBody>
      </p:sp>
      <p:pic>
        <p:nvPicPr>
          <p:cNvPr id="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476" y="1969307"/>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2571" y="2034669"/>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5427" y="2231322"/>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8298" y="29918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058801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GPS Signal-Strength </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grpSp>
        <p:nvGrpSpPr>
          <p:cNvPr id="17" name="Group 16"/>
          <p:cNvGrpSpPr/>
          <p:nvPr/>
        </p:nvGrpSpPr>
        <p:grpSpPr>
          <a:xfrm>
            <a:off x="1246876" y="1470263"/>
            <a:ext cx="6574048" cy="4930536"/>
            <a:chOff x="1246876" y="1383999"/>
            <a:chExt cx="6574048" cy="4930536"/>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876" y="1383999"/>
              <a:ext cx="6574048" cy="4930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8029" y="1863306"/>
              <a:ext cx="1268296" cy="584775"/>
            </a:xfrm>
            <a:prstGeom prst="rect">
              <a:avLst/>
            </a:prstGeom>
            <a:noFill/>
          </p:spPr>
          <p:txBody>
            <a:bodyPr wrap="none" rtlCol="0">
              <a:spAutoFit/>
            </a:bodyPr>
            <a:lstStyle/>
            <a:p>
              <a:r>
                <a:rPr lang="en-US" sz="3200" dirty="0" smtClean="0">
                  <a:solidFill>
                    <a:schemeClr val="bg1"/>
                  </a:solidFill>
                </a:rPr>
                <a:t>500 W</a:t>
              </a:r>
              <a:endParaRPr lang="en-US" dirty="0">
                <a:solidFill>
                  <a:schemeClr val="bg1"/>
                </a:solidFill>
              </a:endParaRPr>
            </a:p>
          </p:txBody>
        </p:sp>
        <p:sp>
          <p:nvSpPr>
            <p:cNvPr id="16" name="TextBox 15"/>
            <p:cNvSpPr txBox="1"/>
            <p:nvPr/>
          </p:nvSpPr>
          <p:spPr>
            <a:xfrm>
              <a:off x="5048056" y="4608326"/>
              <a:ext cx="2307042" cy="584775"/>
            </a:xfrm>
            <a:prstGeom prst="rect">
              <a:avLst/>
            </a:prstGeom>
            <a:noFill/>
          </p:spPr>
          <p:txBody>
            <a:bodyPr wrap="none" rtlCol="0">
              <a:spAutoFit/>
            </a:bodyPr>
            <a:lstStyle/>
            <a:p>
              <a:r>
                <a:rPr lang="en-US" sz="3200" dirty="0">
                  <a:solidFill>
                    <a:schemeClr val="bg1"/>
                  </a:solidFill>
                </a:rPr>
                <a:t>1.4 x </a:t>
              </a:r>
              <a:r>
                <a:rPr lang="en-US" sz="3200" dirty="0" smtClean="0">
                  <a:solidFill>
                    <a:schemeClr val="bg1"/>
                  </a:solidFill>
                </a:rPr>
                <a:t>10</a:t>
              </a:r>
              <a:r>
                <a:rPr lang="en-US" sz="3200" baseline="30000" dirty="0" smtClean="0">
                  <a:solidFill>
                    <a:schemeClr val="bg1"/>
                  </a:solidFill>
                </a:rPr>
                <a:t>-16</a:t>
              </a:r>
              <a:r>
                <a:rPr lang="en-US" sz="3200" dirty="0" smtClean="0">
                  <a:solidFill>
                    <a:schemeClr val="bg1"/>
                  </a:solidFill>
                </a:rPr>
                <a:t> W</a:t>
              </a:r>
              <a:endParaRPr lang="en-US" dirty="0">
                <a:solidFill>
                  <a:schemeClr val="bg1"/>
                </a:solidFill>
              </a:endParaRPr>
            </a:p>
          </p:txBody>
        </p:sp>
      </p:grpSp>
    </p:spTree>
    <p:extLst>
      <p:ext uri="{BB962C8B-B14F-4D97-AF65-F5344CB8AC3E}">
        <p14:creationId xmlns:p14="http://schemas.microsoft.com/office/powerpoint/2010/main" val="1470553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a:t>Receive, Wait and Receive again </a:t>
            </a:r>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a:grpSpLocks noChangeAspect="1"/>
          </p:cNvGrpSpPr>
          <p:nvPr/>
        </p:nvGrpSpPr>
        <p:grpSpPr>
          <a:xfrm>
            <a:off x="854035" y="1925024"/>
            <a:ext cx="1585916" cy="1737360"/>
            <a:chOff x="854025" y="1925024"/>
            <a:chExt cx="3386939" cy="3710374"/>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952" y="1925024"/>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28" y="3129410"/>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25" y="22313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980850" y="3668282"/>
            <a:ext cx="1992086" cy="261610"/>
          </a:xfrm>
          <a:prstGeom prst="rect">
            <a:avLst/>
          </a:prstGeom>
          <a:noFill/>
        </p:spPr>
        <p:txBody>
          <a:bodyPr wrap="square" rtlCol="0">
            <a:spAutoFit/>
          </a:bodyPr>
          <a:lstStyle/>
          <a:p>
            <a:pPr algn="ctr"/>
            <a:r>
              <a:rPr lang="en-US" sz="1100" dirty="0" smtClean="0"/>
              <a:t>10:30.000 AM</a:t>
            </a:r>
            <a:endParaRPr lang="en-US" sz="1100" dirty="0"/>
          </a:p>
        </p:txBody>
      </p:sp>
      <p:sp>
        <p:nvSpPr>
          <p:cNvPr id="20" name="TextBox 19"/>
          <p:cNvSpPr txBox="1"/>
          <p:nvPr/>
        </p:nvSpPr>
        <p:spPr>
          <a:xfrm>
            <a:off x="992725" y="5877797"/>
            <a:ext cx="1992086" cy="261610"/>
          </a:xfrm>
          <a:prstGeom prst="rect">
            <a:avLst/>
          </a:prstGeom>
          <a:noFill/>
        </p:spPr>
        <p:txBody>
          <a:bodyPr wrap="square" rtlCol="0">
            <a:spAutoFit/>
          </a:bodyPr>
          <a:lstStyle/>
          <a:p>
            <a:pPr algn="ctr"/>
            <a:r>
              <a:rPr lang="en-US" sz="1100" dirty="0" smtClean="0"/>
              <a:t>10:30.500 AM</a:t>
            </a:r>
            <a:endParaRPr lang="en-US" sz="1100" dirty="0"/>
          </a:p>
        </p:txBody>
      </p:sp>
      <p:grpSp>
        <p:nvGrpSpPr>
          <p:cNvPr id="6" name="Group 5"/>
          <p:cNvGrpSpPr>
            <a:grpSpLocks noChangeAspect="1"/>
          </p:cNvGrpSpPr>
          <p:nvPr/>
        </p:nvGrpSpPr>
        <p:grpSpPr>
          <a:xfrm>
            <a:off x="1507167" y="4146619"/>
            <a:ext cx="1417296" cy="1737360"/>
            <a:chOff x="5422571" y="1969307"/>
            <a:chExt cx="2980707" cy="3653844"/>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571" y="2659515"/>
              <a:ext cx="1975757" cy="29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0476" y="1969307"/>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2571" y="2034669"/>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427" y="2231322"/>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8298" y="29918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11" name="TextBox 10"/>
              <p:cNvSpPr txBox="1"/>
              <p:nvPr/>
            </p:nvSpPr>
            <p:spPr>
              <a:xfrm>
                <a:off x="3191501" y="2263210"/>
                <a:ext cx="2009460" cy="14148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𝐸</m:t>
                                  </m:r>
                                </m:e>
                                <m:sub>
                                  <m:r>
                                    <a:rPr lang="en-US" i="1">
                                      <a:latin typeface="Cambria Math"/>
                                    </a:rPr>
                                    <m:t>1</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i="1">
                                  <a:latin typeface="Cambria Math"/>
                                </a:rPr>
                                <m:t>, </m:t>
                              </m:r>
                              <m:r>
                                <a:rPr lang="en-US" i="1">
                                  <a:latin typeface="Cambria Math"/>
                                </a:rPr>
                                <m:t>𝑐</m:t>
                              </m:r>
                              <m:r>
                                <a:rPr lang="en-US" b="0" i="1" baseline="-25000" smtClean="0">
                                  <a:latin typeface="Cambria Math"/>
                                </a:rPr>
                                <m:t>1</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2</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i="1">
                                  <a:latin typeface="Cambria Math"/>
                                </a:rPr>
                                <m:t>, </m:t>
                              </m:r>
                              <m:r>
                                <a:rPr lang="en-US" i="1">
                                  <a:latin typeface="Cambria Math"/>
                                </a:rPr>
                                <m:t>𝑐</m:t>
                              </m:r>
                              <m:r>
                                <a:rPr lang="en-US" b="0" i="1" baseline="-25000" smtClean="0">
                                  <a:latin typeface="Cambria Math"/>
                                </a:rPr>
                                <m:t>1</m:t>
                              </m:r>
                              <m:r>
                                <a:rPr lang="en-US" i="1">
                                  <a:latin typeface="Cambria Math"/>
                                </a:rPr>
                                <m:t>)</m:t>
                              </m:r>
                            </m:e>
                            <m:e>
                              <m:sSub>
                                <m:sSubPr>
                                  <m:ctrlPr>
                                    <a:rPr lang="en-US" i="1" smtClean="0">
                                      <a:latin typeface="Cambria Math"/>
                                    </a:rPr>
                                  </m:ctrlPr>
                                </m:sSubPr>
                                <m:e>
                                  <m:r>
                                    <a:rPr lang="en-US" i="1">
                                      <a:latin typeface="Cambria Math"/>
                                    </a:rPr>
                                    <m:t>𝐸</m:t>
                                  </m:r>
                                </m:e>
                                <m:sub>
                                  <m:r>
                                    <a:rPr lang="en-US" b="0" i="1" smtClean="0">
                                      <a:latin typeface="Cambria Math"/>
                                    </a:rPr>
                                    <m:t>3</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b="0" i="1" smtClean="0">
                                  <a:latin typeface="Cambria Math"/>
                                </a:rPr>
                                <m:t>,</m:t>
                              </m:r>
                              <m:r>
                                <a:rPr lang="en-US" b="0" i="1" smtClean="0">
                                  <a:latin typeface="Cambria Math"/>
                                </a:rPr>
                                <m:t>𝑐</m:t>
                              </m:r>
                              <m:r>
                                <a:rPr lang="en-US" b="0" i="1" baseline="-25000" smtClean="0">
                                  <a:latin typeface="Cambria Math"/>
                                </a:rPr>
                                <m:t>1</m:t>
                              </m:r>
                              <m:r>
                                <a:rPr lang="en-US" i="1">
                                  <a:latin typeface="Cambria Math"/>
                                </a:rPr>
                                <m:t>)</m:t>
                              </m:r>
                            </m:e>
                            <m:e>
                              <m:r>
                                <a:rPr lang="en-US" b="0" i="1" smtClean="0">
                                  <a:latin typeface="Cambria Math"/>
                                </a:rPr>
                                <m:t>?</m:t>
                              </m:r>
                            </m:e>
                            <m:e>
                              <m:r>
                                <a:rPr lang="en-US" b="0" i="1" smtClean="0">
                                  <a:latin typeface="Cambria Math"/>
                                </a:rPr>
                                <m:t>?</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91501" y="2263210"/>
                <a:ext cx="2009460" cy="141481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91501" y="4403555"/>
                <a:ext cx="2009460" cy="143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𝐸</m:t>
                                  </m:r>
                                </m:e>
                                <m:sub>
                                  <m:r>
                                    <a:rPr lang="en-US" b="0" i="1" smtClean="0">
                                      <a:latin typeface="Cambria Math"/>
                                    </a:rPr>
                                    <m:t>4</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5</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smtClean="0">
                                      <a:latin typeface="Cambria Math"/>
                                    </a:rPr>
                                  </m:ctrlPr>
                                </m:sSubPr>
                                <m:e>
                                  <m:r>
                                    <a:rPr lang="en-US" i="1">
                                      <a:latin typeface="Cambria Math"/>
                                    </a:rPr>
                                    <m:t>𝐸</m:t>
                                  </m:r>
                                </m:e>
                                <m:sub>
                                  <m:r>
                                    <a:rPr lang="en-US" b="0" i="1" smtClean="0">
                                      <a:latin typeface="Cambria Math"/>
                                    </a:rPr>
                                    <m:t>6</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7</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r>
                                <a:rPr lang="en-US" b="0" i="1" smtClean="0">
                                  <a:latin typeface="Cambria Math"/>
                                </a:rPr>
                                <m:t>?</m:t>
                              </m:r>
                            </m:e>
                          </m:eqArr>
                        </m:e>
                      </m:d>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191501" y="4403555"/>
                <a:ext cx="2009460" cy="1431610"/>
              </a:xfrm>
              <a:prstGeom prst="rect">
                <a:avLst/>
              </a:prstGeom>
              <a:blipFill rotWithShape="1">
                <a:blip r:embed="rId7"/>
                <a:stretch>
                  <a:fillRect/>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41995953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smtClean="0"/>
              <a:t>Our Approach: </a:t>
            </a:r>
            <a:r>
              <a:rPr lang="en-US" sz="2800" dirty="0"/>
              <a:t>Receive, Wait and Receive again </a:t>
            </a:r>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p:cNvGrpSpPr>
            <a:grpSpLocks noChangeAspect="1"/>
          </p:cNvGrpSpPr>
          <p:nvPr/>
        </p:nvGrpSpPr>
        <p:grpSpPr>
          <a:xfrm>
            <a:off x="854035" y="1925024"/>
            <a:ext cx="1585916" cy="1737360"/>
            <a:chOff x="854025" y="1925024"/>
            <a:chExt cx="3386939" cy="3710374"/>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878" y="2647268"/>
              <a:ext cx="1992086" cy="2988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952" y="1925024"/>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628" y="3129410"/>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025" y="22313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980850" y="3668282"/>
            <a:ext cx="1992086" cy="261610"/>
          </a:xfrm>
          <a:prstGeom prst="rect">
            <a:avLst/>
          </a:prstGeom>
          <a:noFill/>
        </p:spPr>
        <p:txBody>
          <a:bodyPr wrap="square" rtlCol="0">
            <a:spAutoFit/>
          </a:bodyPr>
          <a:lstStyle/>
          <a:p>
            <a:pPr algn="ctr"/>
            <a:r>
              <a:rPr lang="en-US" sz="1100" dirty="0" smtClean="0"/>
              <a:t>10:30.000 AM</a:t>
            </a:r>
            <a:endParaRPr lang="en-US" sz="1100" dirty="0"/>
          </a:p>
        </p:txBody>
      </p:sp>
      <p:sp>
        <p:nvSpPr>
          <p:cNvPr id="20" name="TextBox 19"/>
          <p:cNvSpPr txBox="1"/>
          <p:nvPr/>
        </p:nvSpPr>
        <p:spPr>
          <a:xfrm>
            <a:off x="992725" y="5877797"/>
            <a:ext cx="1992086" cy="261610"/>
          </a:xfrm>
          <a:prstGeom prst="rect">
            <a:avLst/>
          </a:prstGeom>
          <a:noFill/>
        </p:spPr>
        <p:txBody>
          <a:bodyPr wrap="square" rtlCol="0">
            <a:spAutoFit/>
          </a:bodyPr>
          <a:lstStyle/>
          <a:p>
            <a:pPr algn="ctr"/>
            <a:r>
              <a:rPr lang="en-US" sz="1100" dirty="0" smtClean="0"/>
              <a:t>10:30.500 AM</a:t>
            </a:r>
            <a:endParaRPr lang="en-US" sz="1100" dirty="0"/>
          </a:p>
        </p:txBody>
      </p:sp>
      <p:grpSp>
        <p:nvGrpSpPr>
          <p:cNvPr id="6" name="Group 5"/>
          <p:cNvGrpSpPr>
            <a:grpSpLocks noChangeAspect="1"/>
          </p:cNvGrpSpPr>
          <p:nvPr/>
        </p:nvGrpSpPr>
        <p:grpSpPr>
          <a:xfrm>
            <a:off x="1507167" y="4146619"/>
            <a:ext cx="1417296" cy="1737360"/>
            <a:chOff x="5422571" y="1969307"/>
            <a:chExt cx="2980707" cy="3653844"/>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571" y="2659515"/>
              <a:ext cx="1975757" cy="29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0476" y="1969307"/>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2571" y="2034669"/>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427" y="2231322"/>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8298" y="2991823"/>
              <a:ext cx="817851" cy="61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mc:AlternateContent xmlns:mc="http://schemas.openxmlformats.org/markup-compatibility/2006" xmlns:a14="http://schemas.microsoft.com/office/drawing/2010/main">
        <mc:Choice Requires="a14">
          <p:sp>
            <p:nvSpPr>
              <p:cNvPr id="11" name="TextBox 10"/>
              <p:cNvSpPr txBox="1"/>
              <p:nvPr/>
            </p:nvSpPr>
            <p:spPr>
              <a:xfrm>
                <a:off x="3191501" y="2263210"/>
                <a:ext cx="2009460" cy="14148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𝐸</m:t>
                                  </m:r>
                                </m:e>
                                <m:sub>
                                  <m:r>
                                    <a:rPr lang="en-US" i="1">
                                      <a:latin typeface="Cambria Math"/>
                                    </a:rPr>
                                    <m:t>1</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i="1">
                                  <a:latin typeface="Cambria Math"/>
                                </a:rPr>
                                <m:t>, </m:t>
                              </m:r>
                              <m:r>
                                <a:rPr lang="en-US" i="1">
                                  <a:latin typeface="Cambria Math"/>
                                </a:rPr>
                                <m:t>𝑐</m:t>
                              </m:r>
                              <m:r>
                                <a:rPr lang="en-US" b="0" i="1" baseline="-25000" smtClean="0">
                                  <a:latin typeface="Cambria Math"/>
                                </a:rPr>
                                <m:t>1</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2</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i="1">
                                  <a:latin typeface="Cambria Math"/>
                                </a:rPr>
                                <m:t>, </m:t>
                              </m:r>
                              <m:r>
                                <a:rPr lang="en-US" i="1">
                                  <a:latin typeface="Cambria Math"/>
                                </a:rPr>
                                <m:t>𝑐</m:t>
                              </m:r>
                              <m:r>
                                <a:rPr lang="en-US" b="0" i="1" baseline="-25000" smtClean="0">
                                  <a:latin typeface="Cambria Math"/>
                                </a:rPr>
                                <m:t>1</m:t>
                              </m:r>
                              <m:r>
                                <a:rPr lang="en-US" i="1">
                                  <a:latin typeface="Cambria Math"/>
                                </a:rPr>
                                <m:t>)</m:t>
                              </m:r>
                            </m:e>
                            <m:e>
                              <m:sSub>
                                <m:sSubPr>
                                  <m:ctrlPr>
                                    <a:rPr lang="en-US" i="1" smtClean="0">
                                      <a:latin typeface="Cambria Math"/>
                                    </a:rPr>
                                  </m:ctrlPr>
                                </m:sSubPr>
                                <m:e>
                                  <m:r>
                                    <a:rPr lang="en-US" i="1">
                                      <a:latin typeface="Cambria Math"/>
                                    </a:rPr>
                                    <m:t>𝐸</m:t>
                                  </m:r>
                                </m:e>
                                <m:sub>
                                  <m:r>
                                    <a:rPr lang="en-US" b="0" i="1" smtClean="0">
                                      <a:latin typeface="Cambria Math"/>
                                    </a:rPr>
                                    <m:t>3</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b="0" i="1" smtClean="0">
                                  <a:latin typeface="Cambria Math"/>
                                </a:rPr>
                                <m:t>,</m:t>
                              </m:r>
                              <m:r>
                                <a:rPr lang="en-US" b="0" i="1" smtClean="0">
                                  <a:latin typeface="Cambria Math"/>
                                </a:rPr>
                                <m:t>𝑐</m:t>
                              </m:r>
                              <m:r>
                                <a:rPr lang="en-US" b="0" i="1" baseline="-25000" smtClean="0">
                                  <a:latin typeface="Cambria Math"/>
                                </a:rPr>
                                <m:t>1</m:t>
                              </m:r>
                              <m:r>
                                <a:rPr lang="en-US" i="1">
                                  <a:latin typeface="Cambria Math"/>
                                </a:rPr>
                                <m:t>)</m:t>
                              </m:r>
                            </m:e>
                            <m:e>
                              <m:r>
                                <a:rPr lang="en-US" b="0" i="1" smtClean="0">
                                  <a:latin typeface="Cambria Math"/>
                                </a:rPr>
                                <m:t>?</m:t>
                              </m:r>
                            </m:e>
                            <m:e>
                              <m:r>
                                <a:rPr lang="en-US" b="0" i="1" smtClean="0">
                                  <a:latin typeface="Cambria Math"/>
                                </a:rPr>
                                <m:t>?</m:t>
                              </m:r>
                            </m:e>
                          </m:eqArr>
                        </m:e>
                      </m:d>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3191501" y="2263210"/>
                <a:ext cx="2009460" cy="1414811"/>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91501" y="4403555"/>
                <a:ext cx="2009460" cy="143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a:latin typeface="Cambria Math"/>
                                </a:rPr>
                              </m:ctrlPr>
                            </m:eqArrPr>
                            <m:e>
                              <m:sSub>
                                <m:sSubPr>
                                  <m:ctrlPr>
                                    <a:rPr lang="en-US" i="1">
                                      <a:latin typeface="Cambria Math"/>
                                    </a:rPr>
                                  </m:ctrlPr>
                                </m:sSubPr>
                                <m:e>
                                  <m:r>
                                    <a:rPr lang="en-US" i="1">
                                      <a:latin typeface="Cambria Math"/>
                                    </a:rPr>
                                    <m:t>𝐸</m:t>
                                  </m:r>
                                </m:e>
                                <m:sub>
                                  <m:r>
                                    <a:rPr lang="en-US" b="0" i="1" smtClean="0">
                                      <a:latin typeface="Cambria Math"/>
                                    </a:rPr>
                                    <m:t>4</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5</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smtClean="0">
                                      <a:latin typeface="Cambria Math"/>
                                    </a:rPr>
                                  </m:ctrlPr>
                                </m:sSubPr>
                                <m:e>
                                  <m:r>
                                    <a:rPr lang="en-US" i="1">
                                      <a:latin typeface="Cambria Math"/>
                                    </a:rPr>
                                    <m:t>𝐸</m:t>
                                  </m:r>
                                </m:e>
                                <m:sub>
                                  <m:r>
                                    <a:rPr lang="en-US" b="0" i="1" smtClean="0">
                                      <a:latin typeface="Cambria Math"/>
                                    </a:rPr>
                                    <m:t>6</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7</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2</m:t>
                              </m:r>
                              <m:r>
                                <a:rPr lang="en-US" i="1">
                                  <a:latin typeface="Cambria Math"/>
                                </a:rPr>
                                <m:t>, </m:t>
                              </m:r>
                              <m:r>
                                <a:rPr lang="en-US" i="1">
                                  <a:latin typeface="Cambria Math"/>
                                </a:rPr>
                                <m:t>𝑐</m:t>
                              </m:r>
                              <m:r>
                                <a:rPr lang="en-US" b="0" i="1" baseline="-25000" smtClean="0">
                                  <a:latin typeface="Cambria Math"/>
                                </a:rPr>
                                <m:t>2</m:t>
                              </m:r>
                              <m:r>
                                <a:rPr lang="en-US" i="1">
                                  <a:latin typeface="Cambria Math"/>
                                </a:rPr>
                                <m:t>)</m:t>
                              </m:r>
                            </m:e>
                            <m:e>
                              <m:r>
                                <a:rPr lang="en-US" b="0" i="1" smtClean="0">
                                  <a:latin typeface="Cambria Math"/>
                                </a:rPr>
                                <m:t>?</m:t>
                              </m:r>
                            </m:e>
                          </m:eqArr>
                        </m:e>
                      </m:d>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3191501" y="4403555"/>
                <a:ext cx="2009460" cy="143161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44602" y="3018115"/>
                <a:ext cx="2653419" cy="2064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a:rPr>
                          </m:ctrlPr>
                        </m:dPr>
                        <m:e>
                          <m:eqArr>
                            <m:eqArrPr>
                              <m:ctrlPr>
                                <a:rPr lang="en-US" i="1" smtClean="0">
                                  <a:latin typeface="Cambria Math"/>
                                </a:rPr>
                              </m:ctrlPr>
                            </m:eqArrPr>
                            <m:e>
                              <m:sSub>
                                <m:sSubPr>
                                  <m:ctrlPr>
                                    <a:rPr lang="en-US" i="1">
                                      <a:latin typeface="Cambria Math"/>
                                    </a:rPr>
                                  </m:ctrlPr>
                                </m:sSubPr>
                                <m:e>
                                  <m:r>
                                    <a:rPr lang="en-US" i="1">
                                      <a:latin typeface="Cambria Math"/>
                                    </a:rPr>
                                    <m:t>𝐸</m:t>
                                  </m:r>
                                </m:e>
                                <m:sub>
                                  <m:r>
                                    <a:rPr lang="en-US" i="1">
                                      <a:latin typeface="Cambria Math"/>
                                    </a:rPr>
                                    <m:t>1</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b="0" i="1" baseline="-25000" smtClean="0">
                                  <a:latin typeface="Cambria Math"/>
                                </a:rPr>
                                <m:t>1</m:t>
                              </m:r>
                              <m:r>
                                <a:rPr lang="en-US" i="1">
                                  <a:latin typeface="Cambria Math"/>
                                </a:rPr>
                                <m:t>, </m:t>
                              </m:r>
                              <m:r>
                                <a:rPr lang="en-US" i="1">
                                  <a:latin typeface="Cambria Math"/>
                                </a:rPr>
                                <m:t>𝑐</m:t>
                              </m:r>
                              <m:r>
                                <a:rPr lang="en-US" b="0" i="1" baseline="-25000" smtClean="0">
                                  <a:latin typeface="Cambria Math"/>
                                </a:rPr>
                                <m:t>1</m:t>
                              </m:r>
                              <m:r>
                                <a:rPr lang="en-US" b="0" i="1" smtClean="0">
                                  <a:latin typeface="Cambria Math"/>
                                </a:rPr>
                                <m:t>,</m:t>
                              </m:r>
                              <m:r>
                                <a:rPr lang="en-US" b="0" i="1" smtClean="0">
                                  <a:latin typeface="Cambria Math"/>
                                </a:rPr>
                                <m:t>𝑏</m:t>
                              </m:r>
                              <m:r>
                                <a:rPr lang="en-US" b="0" i="1" baseline="-25000" smtClean="0">
                                  <a:latin typeface="Cambria Math"/>
                                </a:rPr>
                                <m:t>2</m:t>
                              </m:r>
                              <m:r>
                                <a:rPr lang="en-US" b="0" i="1" smtClean="0">
                                  <a:latin typeface="Cambria Math"/>
                                </a:rPr>
                                <m:t>,</m:t>
                              </m:r>
                              <m:r>
                                <a:rPr lang="en-US" b="0" i="1" smtClean="0">
                                  <a:latin typeface="Cambria Math"/>
                                </a:rPr>
                                <m:t>𝑐</m:t>
                              </m:r>
                              <m:r>
                                <a:rPr lang="en-US" b="0" i="1" baseline="-25000" smtClean="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2</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3</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4</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5</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6</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
                              <m:sSub>
                                <m:sSubPr>
                                  <m:ctrlPr>
                                    <a:rPr lang="en-US" i="1">
                                      <a:latin typeface="Cambria Math"/>
                                    </a:rPr>
                                  </m:ctrlPr>
                                </m:sSubPr>
                                <m:e>
                                  <m:r>
                                    <a:rPr lang="en-US" i="1">
                                      <a:latin typeface="Cambria Math"/>
                                    </a:rPr>
                                    <m:t>𝐸</m:t>
                                  </m:r>
                                </m:e>
                                <m:sub>
                                  <m:r>
                                    <a:rPr lang="en-US" b="0" i="1" smtClean="0">
                                      <a:latin typeface="Cambria Math"/>
                                    </a:rPr>
                                    <m:t>7</m:t>
                                  </m:r>
                                </m:sub>
                              </m:sSub>
                              <m:r>
                                <m:rPr>
                                  <m:brk m:alnAt="7"/>
                                </m:rPr>
                                <a:rPr lang="en-US" i="1">
                                  <a:latin typeface="Cambria Math"/>
                                </a:rPr>
                                <m:t> </m:t>
                              </m:r>
                              <m:r>
                                <a:rPr lang="en-US" i="1">
                                  <a:latin typeface="Cambria Math"/>
                                </a:rPr>
                                <m:t>(</m:t>
                              </m:r>
                              <m:r>
                                <a:rPr lang="en-US" i="1">
                                  <a:latin typeface="Cambria Math"/>
                                </a:rPr>
                                <m:t>𝑥</m:t>
                              </m:r>
                              <m:r>
                                <a:rPr lang="en-US" i="1">
                                  <a:latin typeface="Cambria Math"/>
                                </a:rPr>
                                <m:t>, </m:t>
                              </m:r>
                              <m:r>
                                <a:rPr lang="en-US" i="1">
                                  <a:latin typeface="Cambria Math"/>
                                </a:rPr>
                                <m:t>𝑦</m:t>
                              </m:r>
                              <m:r>
                                <a:rPr lang="en-US" i="1">
                                  <a:latin typeface="Cambria Math"/>
                                </a:rPr>
                                <m:t>, </m:t>
                              </m:r>
                              <m:r>
                                <a:rPr lang="en-US" i="1">
                                  <a:latin typeface="Cambria Math"/>
                                </a:rPr>
                                <m:t>𝑧</m:t>
                              </m:r>
                              <m:r>
                                <a:rPr lang="en-US" i="1">
                                  <a:latin typeface="Cambria Math"/>
                                </a:rPr>
                                <m:t>, </m:t>
                              </m:r>
                              <m:r>
                                <a:rPr lang="en-US" i="1">
                                  <a:latin typeface="Cambria Math"/>
                                </a:rPr>
                                <m:t>𝑏</m:t>
                              </m:r>
                              <m:r>
                                <a:rPr lang="en-US" i="1" baseline="-25000">
                                  <a:latin typeface="Cambria Math"/>
                                </a:rPr>
                                <m:t>1</m:t>
                              </m:r>
                              <m:r>
                                <a:rPr lang="en-US" i="1">
                                  <a:latin typeface="Cambria Math"/>
                                </a:rPr>
                                <m:t>, </m:t>
                              </m:r>
                              <m:r>
                                <a:rPr lang="en-US" i="1">
                                  <a:latin typeface="Cambria Math"/>
                                </a:rPr>
                                <m:t>𝑐</m:t>
                              </m:r>
                              <m:r>
                                <a:rPr lang="en-US" i="1" baseline="-25000">
                                  <a:latin typeface="Cambria Math"/>
                                </a:rPr>
                                <m:t>1</m:t>
                              </m:r>
                              <m:r>
                                <a:rPr lang="en-US" i="1">
                                  <a:latin typeface="Cambria Math"/>
                                </a:rPr>
                                <m:t>,</m:t>
                              </m:r>
                              <m:r>
                                <a:rPr lang="en-US" i="1">
                                  <a:latin typeface="Cambria Math"/>
                                </a:rPr>
                                <m:t>𝑏</m:t>
                              </m:r>
                              <m:r>
                                <a:rPr lang="en-US" i="1" baseline="-25000">
                                  <a:latin typeface="Cambria Math"/>
                                </a:rPr>
                                <m:t>2</m:t>
                              </m:r>
                              <m:r>
                                <a:rPr lang="en-US" i="1">
                                  <a:latin typeface="Cambria Math"/>
                                </a:rPr>
                                <m:t>,</m:t>
                              </m:r>
                              <m:r>
                                <a:rPr lang="en-US" i="1">
                                  <a:latin typeface="Cambria Math"/>
                                </a:rPr>
                                <m:t>𝑐</m:t>
                              </m:r>
                              <m:r>
                                <a:rPr lang="en-US" i="1" baseline="-25000">
                                  <a:latin typeface="Cambria Math"/>
                                </a:rPr>
                                <m:t>2</m:t>
                              </m:r>
                              <m:r>
                                <a:rPr lang="en-US" i="1">
                                  <a:latin typeface="Cambria Math"/>
                                </a:rPr>
                                <m:t>)</m:t>
                              </m:r>
                            </m:e>
                          </m:eqArr>
                        </m:e>
                      </m:d>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944602" y="3018115"/>
                <a:ext cx="2653419" cy="2064668"/>
              </a:xfrm>
              <a:prstGeom prst="rect">
                <a:avLst/>
              </a:prstGeom>
              <a:blipFill rotWithShape="1">
                <a:blip r:embed="rId8"/>
                <a:stretch>
                  <a:fillRect/>
                </a:stretch>
              </a:blipFill>
            </p:spPr>
            <p:txBody>
              <a:bodyPr/>
              <a:lstStyle/>
              <a:p>
                <a:r>
                  <a:rPr lang="en-US">
                    <a:noFill/>
                  </a:rPr>
                  <a:t> </a:t>
                </a:r>
              </a:p>
            </p:txBody>
          </p:sp>
        </mc:Fallback>
      </mc:AlternateContent>
      <p:sp>
        <p:nvSpPr>
          <p:cNvPr id="27" name="Left Brace 26"/>
          <p:cNvSpPr/>
          <p:nvPr/>
        </p:nvSpPr>
        <p:spPr>
          <a:xfrm flipH="1" flipV="1">
            <a:off x="5349813" y="2775815"/>
            <a:ext cx="225425" cy="2484175"/>
          </a:xfrm>
          <a:prstGeom prst="leftBrac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35809" y="2263210"/>
            <a:ext cx="671003" cy="65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285066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7735"/>
            <a:ext cx="8229600" cy="5212491"/>
          </a:xfrm>
        </p:spPr>
        <p:txBody>
          <a:bodyPr>
            <a:normAutofit/>
          </a:bodyPr>
          <a:lstStyle/>
          <a:p>
            <a:r>
              <a:rPr lang="en-US" sz="2800" b="1" dirty="0"/>
              <a:t>T</a:t>
            </a:r>
            <a:r>
              <a:rPr lang="en-US" sz="2800" b="1" dirty="0" smtClean="0"/>
              <a:t>he COIN-GPS formula: </a:t>
            </a:r>
            <a:r>
              <a:rPr lang="en-US" sz="2800" dirty="0" smtClean="0"/>
              <a:t> </a:t>
            </a:r>
            <a:endParaRPr lang="en-US" sz="2800" dirty="0"/>
          </a:p>
        </p:txBody>
      </p:sp>
      <p:sp>
        <p:nvSpPr>
          <p:cNvPr id="9"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Handling Inadequate Satellites Problem</a:t>
            </a:r>
            <a:endParaRPr lang="en-US" sz="3600" b="1" dirty="0">
              <a:solidFill>
                <a:srgbClr val="002060"/>
              </a:solidFill>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hQSERUTERMUFRUVFxcUFxMTFxUSFhkYFBYVGBQVFRIZHiYfFxslGhQXHy8gIygpLSwsGB8xNTAqNSgsLCkBCQoKDgwOGg8PGiklHyQpLCwrLjQqLCwwMCwsLCwsKSwvNCwsNCwsMCksKSkpLCwqLCwsKSwsLCwsLCwsLCwtLP/AABEIAMIBAwMBIgACEQEDEQH/xAAcAAEAAgMBAQEAAAAAAAAAAAAABgcDBAUIAgH/xABFEAACAQIEAwYDBAgEBQMFAAABAgADEQQSITEFBkETIlFhcYEHMpEjQlJyFENTYpKhscEzgtHwJGNzg6JU0uEVFhc0RP/EABkBAQADAQEAAAAAAAAAAAAAAAABAgMEBf/EAC4RAQACAQMDAgQEBwAAAAAAAAABAhEDITEEEkFRcRNhsdEikeHwBRQjMlKBof/aAAwDAQACEQMRAD8AvGIiAiIgIiICIiAiIgIiICIiAiIgIiICIiAiIgIiICIiAiIgIiICIiAiIgIiICIiAiIgIke5s53o4AKKi1KlRgStKkFLkDS9mI0vp4+WkrLivx8rvcYXD06Y2zVGas48zSTKB9TL1pNuETOF3TmcW5nwuGv+kYilTIF8rOA3snzH2E858S+IePrn7XFPlOmRSKVJh4FKYzA+9/ScdcMHayd1jr2dRgt/OnXa5Pobf5ptGh6yjuX6PjPw81QitVZDoa4pkUh6k2b6LJng8bTrIKlJ1dG1DoQyn0InlulwOurXalUv1OWze+b5h6Cdfg3FcXgm7TDs9O/zaM1JvJ1fQeoHpLW0I8Hc9KRIDyt8WKVeyYtOwf8Aad40D/3SO576ecniOGAIIIIuCNQQdiDOa1Zrys+oiJUIiICIiAiIgIiICIiAiIgIiICIiAiIgIiICIiAiIgcPmnk/D4+nkrrZlvkqrpUQn8LdR4qbgykeZuS6nD6v/GUzVoE2XFUrpvtnF9G8m36NPRUx4jDrUUpUVWVhZlYBlIO4IO4kbxOaziU+6gMLylhKq56TtlOhKnKPR6YFwZhxnKOFoavX7IHXK5VQfyk94+0mnMXwleizVuGVCgIObDljax3CNvbyMrtuVAlTJiA9Bm/aDtKbHyqN8p/3eb6fV1m3Zfafr7InTnGY4bWB5oSgclJ6ldB9xl7PL+Ss/e9rW8usYjmTE1mPY5cvXsUzVl/6gcn6rp5zJ/+PtdKt7bK4LOPynb2n23J1QG4qAkbMSVdbbd1Z2M3DrpUY3fMx8WzVR7rss6/LnOuKwBApP3P2FUl6Z/Jb5D6Ee8kGA/SF0xAWov7VbKf89P73rofWbGPrUaQHammoba9greifMT5AXkTjG4mfLPxSwuKIp1D+j1zoKVYgZj+4+x9DY+UmU878U4lhrWGHFvGoDSHsoBqn3VR5yffCfjFYs+Hd89IIHpk37uoGRCzM1rXNidLCwAnn3vp5xSc/v1axWcbrKicrjHMCUCEAL1CMwQECw2zOx0Rb6XO9ja9pXPHPiVXp1LP2JXa1NyaYP4WYAFm8r+0rNojkiMrTrY9FuCbkbqveI9QNh5mwkb4rz/Rp3AZb+C2qt/4kIP4z6SA0+ZUxVxXqVso1FCiERSfTQD1ykz8HMAp/wD61ClS/fYdvV/jfQewElCVf/dePrLehSFOn+2r5QP4mCrb0BnTwPPtJcqYmrSZybF6Ac01/Mzf1ErHGY+pVOarUdz4uxb6X2mOlQZvlUn0EC/kcEAggg6gjUEHqDPqUthMNi0QNSFUdmb5kBUjNZbZh83Tum48pY3KfML1R2OJBXEKuYhlKZlBALAf5l2/ENBqJSb4tET54TjMZSOIiXQREQEREBERAREQEREBESL8yc+0sK/ZqpqVBuAQqrfYM2uvkB9IEoiV9hPimS32lEBfFWLfXT+gMk3DObaNYaHYXJHeA82FgyjzZQPOB24nyjggEEEHUEagjxBn1ATQ4lwenWUq6KwO6uAVP+h85vwTM9XSpq17bxmExMxvCt+J8nVKFzhb1KY3wztaog/5NU/MP3G08CJEMZzOUYotJ84Nhn+wsfwtmBckdQqn1lyY7i1EA65svVLWX1qGyL6EyqOOcIw9fHtiXrVahbKFw+HAI7qhRmrMNdr90H1mOj/M6M9ndmviZ5j5fP3WntneURxfNNd2KjMh2Kopo6+BY3qN7ZJ0uHcn4yoM7KuHVt6tc9iWHverU97yb4fAVKfeCUcELWzv38RbyJu49gomnieK4amSQKmKqdXqMUS/oCWP1E1tpzec3mZTF8cQ0eH8jYNSBUavjH/Z0Q1Cl6EjvsJv8Q4RTptmJo4Mj5UV6jODbT7OmSw9ys5eM5oruCoYUkP6uiOyX3tq3uTOZSpMxsoLE9FBJ+gl4rERiFJmZ5cziPFqi1AKprNmbuvnJD28gt0HuW9d5wMZjEZ8lTOGFyFpscRvrmRqmp8bBjt47WjgPh/iq3zUgqn9sSo/hBzf0nKHw/ZMWTiKlNUvYKiBDmFhbKulj12GzX6l54EOXLQQVTWuTcoiA5rgj5zpk321YeA3k+5Pw9HiLKKrmlVN75QLVCPC/wAr236G199+JzFyOqg1cJTApsTnWodEqbZlBsoDA2K69fATicCxNWhlckimKlkrC4GbeyG2rDQ+oldq7zPKeeF/YDkPCUv1ec+NQ5v5bfymxxLiWEwq/aGmnggALH0QaytuKfEfFVRlUikLWPZ7k9TmO2vhI09UsSWJJO5JuT6maKp5xn4nMwKYamEXbO+p9kGg/nODyPXrVeN0qjO7k0K3aFiW7q5ct/AZnWcES0vhnwBKdH9K3qVgVv8AhRHIyj1IufRfCRIm0REkIiICIiAiIgIiICIiBq8UxvY0alX9mjPbxyqSB/KefK9F3LVHbM7Es3mTqf5y8Odz/wABXt+C31ZQZTaUPAwOZhMSA2mpG66qfpvJNw1mFq1G5y77hh7ix9xOLieHrU+a4YbMujD0M2+E8WqYJwuIGak/y11FgfUdD4j6eYTTg3NbUzfNdd2zaWv+1VRtf9cg8M6nST7h3ElrLddCNGQ2zKSLgG2hBGoIuCNQSJXGO4UKifpGHPeAzd3Zh1YDx8R1F5i5d46VYZCFZTkAJ7ouf8Jj+yY/Kf1bnwOoWsTINxLE1MSxY1alOlqEpUyEJXo9RrEkncAWsCOt5I8XxVXwdSqt/kYFbd8NYqUK/jvpbxtK45j/AErs/tKmHw27dmuKSnXy/dHeS1/HK3pMNbqKaOO7mVq1m3D74pwlUAAxC6ainiGTX8r6EH1v6iYF5oZEtSVaXQiiMn8VTVz9ZXFcMGuhBLHRjaozX8HN76+npJFy/QroS1QBlI79Jjqw8iPlPgehkV6ik87L/Ct4bWJxzue8fb/Xxm/wblfEYk/ZUzl/aN3U+vX2vJxybynhGpLXF6xJP+Jay+ANMaXtbe++kmqqALAWA6CdDJC+EfDGiljiGNVvwjuJ/qfqJLMFw2lRFqVNEH7oA+p6zHxLjFHDrmrVFQeZ1Pou5kI418U91wtP/uVP7IP7wJ/XxKopZ2CgbliAPqZTnxW4ph6706uHxHZvSuKlUq7UyvSyqO+wOguLa6kWnJ4pxqtiDetUZ/Inuj0UaCcyvSzqy9CCD7yJ4EZ4nzJVrG1TEVaqsDlHyXKbHchSbbC/znXrMRxTuyF2a+UAKSxKqALDUkqN9Pe01aI7PKDlSz2sNSb20vqRt4iZ8GoZVuGB0sTpp3tW18xYW67mVnGN4TCT/pGVFZtLgfW02aTXF5qVcL/g20yAn3N7f2nUpnMNRe27Dcev+/pLoflNSSABcnQAbknYCXvwDh3YYalSO6IA35jq3/kTK15RoYej/wATVLPUU/Z0spUA9HLHQ+XhvrpadcG5wp1tKo7F9rMbqfR7DXyIEt2WmM4EgiIlQiIgIiICIiAiIgIiIHK5rw+fBYhRv2TkeqjMP6SlaekvyrTDKVOxBB9DoZQbY0JUelUXKUZkJ3F1JU3+kDLkzWtvJavDEqUeyqKGUixU/wC9D5yPcOw16q223kqrVimVUXPVqHLTTa56lj0RRqx8PMgSJnAiVPE1eGVTh+1P6PVy2qWzvQWoSL22DWVst97XtpadXmDgiYd6bULGlVAVNbqSw0Rm6h9r+JB85M6PLNL9HejWHa9rc1nYWLuQLt+7awCgfKFFtpX3E8DWoUMRw6qGqU1Q18PWteyqdQx6WvY+BIOxiI8ymXVxXFqyYRqlFtTlVyRmbuEGnVynQVQAUJOhKqbGUtj8U+IqOVVnZicxsXdtddTc2v7nqTLl4PiO3wq19xWGSqPCqFuH9Hy5vzAjrK24vg2wuLL03KKwLAi2/wB4fzB9/KR2xnPkanC6VXD3NeizUGFqiMCNCQMyuPkcGxBGtwN9pIOb2anRoVMPVZ6FRcjMbCoKtMfaJUI0v94W3BvqNTBcXzZiiGR6xZTcEELYg+2kzU+M1DSCZz2bsudOhZAQj+RysV06KPCcWtof1I1Ktq6k9swsn4ac7nCsRUu1MizKNT1KML9Qbj0YeAkk4z8Ta1S60AKS+PzP9dh7SoeD1srj6fXb+0lai4vO6JzGWDJiMQzsWdizHdmJJ+pmNaZOwn7pBqGSPv8ARwPmI9Lzm1azPWNNGCqqhibZr3OwGngZsPOjyvyk+OrFEY0wFJesBmyDpYdSTsPInpIwIPxDg9YOqhMzO7MvYpmBJsFVLDunc2te3SSTg/IlRcoqA9q1smGSz1PzVcuiDr4+nSf8x8ivhafaUHeooABW32h01sFADDc26D6yFY/4jYugopUKFKnROnb0FCl7dajiwU+Kmx8ZNK91u2JOIylGG5Op0jmxtTvf+mokM/kHqbL6DXzn7xfjtZKZTB4dBh7d6lT0qG25ZjrV9tfLrIIvxEK/Ogq/voTYE+N9WP08iZvr8QaehrKbfuWJH5h9331nbXSiFcsmG+IFFjlCOzfhI1B65Ruff6Tfoc4YZ9O0udsp0I8r9fQTjcVxGBxqZqh7MnaugsxP74/W+/sRIrj+DvSuUy1aY/8A6aZ1UbDP+y9/QMZqqungnOppWC1VdB+qY6j06r/vQydcH5mo4gDKcrH7jWBP5T972nk5atvlJqH8a3BB/Lu3vN6lx2tT7zVWc/unvA9M/wDp/MTO+lWyYl65iUx8PPiDxE2OJVamF/aPdKmmwp/j9W0/els8M4zSxAvTa56qdGHqP77TltpzVbLeiImaSIiAiIgIiICUd8TOF9jxB2A7tYCqPU91/wDyUn/NLxkE+LfBe1wq11HeoNc/9N7BvoQp9AYEH5bxa0lZ6jCwAyKNWJNwVVdyb2FvMSRcP48uHBxFejXapUsulMqqKT3KNNqmXMb6kj5jrsBaP8ho1SpbKz5LvSS+RAx7r1HbcWGnUi+guxtZfD+X0Ru1qWeqdM9soUHdaS/dHnqT1JmcT3TsvjEbuJiOY8bVH/DYVUv1q1EL/wCWmt7H1lfcz8yVu0KOGp1UuHzMXe5FiNlVVIJFgNQZd4pyMcc5EoYnEvia5LXVR2a9xe4trs2526WmmFFdcocwPhy2VFenVTK1Mt1XXNa3Q6+Vz4zS5qwv6RhmYDvJ3hby3+oM6tI5cLhcQi5aN2pOuhAqZQhqjwzAC4/dmGnoWHS23lcf2MCqqmBzG+YDT1M3MDgcwZAbWGcX8V6e95LsJ8KcZWa61MNTpuSUao7BilzYhQpubdJu8V5do0Wp4PAE4quoY4ismozNawLA5UAAOl9L663nFrdRWbfDrvb6e7WlfMo7hKQDGwufEyTmna1tbgH69J2OAckDDq1fFMGZVZgg1VSAdSfvH+V/Gc0ZiVRASbBQFF2J8BbX6To0qzFd1bzEzswET9pUWdgqKWY6BVBYn0A3ky4D8M61WzYk9im+UWNQ+2y+9z5Sw+D8v0MKtqNMKerbufVzqfTaaqK+4D8LqlSz4puyXfs1sah9Tsv8z6SxuFcIpYamKdFAq7+JJ8WY6k+s3IgYMXQLAWtcG4vtsRby33kL5k5HpYksVAo1mHeuoanVtrapT+WoPMd4b7ydz4q0gwswBHnOLqOk+JaNSlprePP3XrbGzzLzHyJWwz2RRRdrixa9Opffsq7bC33GsfNtpFCoRsoUrVBsQ62W/h2ZF7/m+k9Y8S4OHQo6CtTO9N7FvYnRvex8zKw5q+GYdWbDXqoNDSPdxFID7tOo2rL/AMt/bxl9H+JX0pjT6uMelvE/YnTid6qcdLMe0JWptlGx8mb7voL+0yU6zghsxoaXGW4Ujbur1va1zodiZt8Q4K+HBOXtkHdLFSppn8L0zqjfm7p6Zp8f/TggzYliRuMP+vPgTf8Awlt1Nzt3SJ7cWiYzDHGGXA4c4lxTo0zSqkf4lMdxh1apbSkviV7vTL1n1xDB/oL5aiXr7iqy/YDzpodKv5j3emU7z5w/G61iMORTpL3jTGgHS7MdXbzvfwAGk2l5uqMOzVRWB3Sqt2LHT7O2qnwZbN4ZdpKH5T5pxFM5q1Q3tcAWN/zfgFvf93rOrg/iJXUh6gCKDpUS4Fxa+UDUna/rrI2uGpk3om1S+uGqkFfQVdA/5dD5sZqmkbnPemRp2bi17fdVT8vvYD10ki6OXfjstwmKptl/arYkDxbpb6e8tDg3H6GLp9phqqVU8UNyD4Mu6nyIE8jKSxKpamNCUY9zyLMdz6+OnhNnhnGKmFqB8JUejV2zg/NrfKF/Dtob3/lMb6MTwtEvYESn+VPjsoy0eKLkfbt6QzJ0tnUXsfNLjyHS2sHjUrItSk6uji6uhDKR4gjeclqTXlbLNERKhERA0ON8YXC0WrOrsq7hBc+pvYKPEkgCVPx/4i1Mf9jSpM1EMGqU6ANXMoO1auO6F62QNewBMuHGYNKtNqdQZkcFWXUXBFiLjXafGA4dSoIEo00poPuoAo9dNz5zG9LXnGcQvW0V3UfwnH/ovEQ2cPTWoaedflNJtL2G1gQbdCJY788YdKjUqhZGRipuNNOoI6dZz/ivyp2yLiqSZnpd2oALlqd9Dpr3ST7MfCV9xXDIUo1aYKB0ykAkd+mcpNttRlb3l4iaxjZEzndcWG5hoP8ALVU+8x8e4mtPDVXzDuo536hSR/SUkquPlqfxAH+YtPrG8TrdkyMbh7U9GO7/ALpHgG6y3cjCx+WOBitwRKLDV0Zh+YsxX+gkAw1QlSG+ZSabeq9fcWM7XCOdHooqWIVQABbYDzE4uLrg4p2X5aoL2/eU6/yYfSO6JMStfkEJiOH9lVVXVXZCrgMOjA2P5ps1OVTSFsOtPJvk0okfwrlP0HvOX8J2+yrj/mKfqv8A8SeSUILW5SxWJISqadCje7BGNWo9thewVR9ZJuDctUMKPsUAbq7d5z6sf6CwnUiAiIgIiICIiAmti+HrU1Nww2ddGHlfqPI3HlNmJW1YtHbaMwmJwhXMXK4c9pUBV1FlxdAWcDwqp1X1uPNZUPM/IBpMajWW/eWrTJ7CqSdMzb0GO+t1PQqNZ6TnI4hy8jgmnZC18ykZqb33z0/PxFvO846aOr0s56edv8Z4/wBT4+jTurfa/wCbyljMO+fLXXsctrNayC+xAHzXHUXJ3ud5hepsoU6/rF1ZvI20t5Dx1Jly80/DsEZVQLqbUHP2ZJ3OGr/qybfKd+q2lZcT5erUCyUVcj79Jh9r/mUfMt+qaeNp6nT9bp634eLek8/qzvpTXfx6uQ4CfPaoejqbqvr+M+W3rNoYosoOKvVp7KwIFYAbBG1so8GBXewvNWnlTVCC/Wm1mQf2f02/N0/KdPMS7NkPgfvnYhf9ToLb7CdrJtPg2qITRIq0UuxX5Wpjq1Rbkj8wLDpfpNYVABlpd8HQ5h3/AETqBfw1PXwmTDZ6lRVohqbgjLkJXUDVidwbalth+6NJYHJ3JVXF1AaSoKiEitjgpFNDpdaVPRXreYAtfWx+bLU1I0+fyTEZR7lnk2pWqLTWmatVhm7BtFpjbtMQ+yKPDcnSx+Q+i+UOXjgsMtFqhqNcuzWyrmb7qJ91BYAD36zNy7yzQwVLs6C2vq7t3qlRvx1H6n+Q2AA0nVnFa02nNlyIiQEREBERA/CJCObuU6bo1gVKhnUpsbasCm1/OTiaPGuFDEUmplmQnVXUkFW6HTceI6iBQWJwppkdQRdWGzDxH+nSalXvOg6IM5/M2ij2XX/NJHXwxwtRsLjEOS97jUqTtVpHqptqOtuhE5vEOENRN7h0cllqrqrA+Hhba3S0DAJjxH6pvCpl9nUj+oi8zmlekD/zEP8ACdf6wLS+FNC2Hqt+Krb+FF/90m84nJnDDQwdJGFmIzsPNzmsfQED2nbgIiICIiAiIgIiICIiAiIgY69BXUq6hlOhVgCD6gyI8xciiot6YzgahGbLUTzo1zqPyvceYkyiZamjTU/uj2nzHsvW814edOP8irmY2IddScpRlJ2OIoDW2/fTQ796RQcuYh6hWuLIACcQSOzVF0BV9mAA0UHS1u7Y29T8W4HSxKgVVuR8rqSroT1RxqPTY9byMYH4YUhX7TEVDXRTmSiUVEzDUPWVdKrDpoF65by+nq6+n+GZ7o8TPMe/r/wt2TvGyE8hfDQ4hFZs9LCb527lfE9e6d6VH+Z6WuXNy4HA06NNaVJFREGVUUBVAHQATPEn5zyoRESQiIgIiICIiAiIgcfmXliljaeWpowvkqD5lP8AceI/odZXFTlethVNGvdldzkFMFwxUbjwuDtvp5S35+OgIsQCDuDqPpAobiHCBTsuoqE3IJ0VfDT72t7bj3kk5L5U/SKiu6/YUyDr99hrlHiL7n29J8/KOELZjQQn3t/De1vK061OmFACgADQACwA8ABtA+oiICIiAiIgIiICIiAiIgIiICIiAiIgIiICI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899647" y="1994457"/>
            <a:ext cx="7353703" cy="21031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sz="2000" dirty="0"/>
          </a:p>
        </p:txBody>
      </p:sp>
      <p:sp>
        <p:nvSpPr>
          <p:cNvPr id="7" name="TextBox 6"/>
          <p:cNvSpPr txBox="1"/>
          <p:nvPr/>
        </p:nvSpPr>
        <p:spPr>
          <a:xfrm>
            <a:off x="1187532" y="2226301"/>
            <a:ext cx="6768935" cy="1261884"/>
          </a:xfrm>
          <a:prstGeom prst="rect">
            <a:avLst/>
          </a:prstGeom>
          <a:noFill/>
        </p:spPr>
        <p:txBody>
          <a:bodyPr wrap="square" rtlCol="0">
            <a:spAutoFit/>
          </a:bodyPr>
          <a:lstStyle/>
          <a:p>
            <a:r>
              <a:rPr lang="en-US" sz="2400" dirty="0" smtClean="0">
                <a:latin typeface="+mj-lt"/>
              </a:rPr>
              <a:t>For a stationary receiver, the required total number of visible GPS satellites for COIN-GPS is </a:t>
            </a:r>
            <a:r>
              <a:rPr lang="en-US" sz="2400" i="1" dirty="0" smtClean="0">
                <a:latin typeface="+mj-lt"/>
              </a:rPr>
              <a:t>2n + 3</a:t>
            </a:r>
            <a:r>
              <a:rPr lang="en-US" sz="2400" dirty="0" smtClean="0">
                <a:latin typeface="+mj-lt"/>
              </a:rPr>
              <a:t>, </a:t>
            </a:r>
            <a:r>
              <a:rPr lang="en-US" sz="1400" dirty="0" smtClean="0">
                <a:latin typeface="+mj-lt"/>
              </a:rPr>
              <a:t>where n is the number of independent readings and the same satellite acquired in different readings is considered different.</a:t>
            </a:r>
            <a:endParaRPr lang="en-US" sz="1400" dirty="0">
              <a:latin typeface="+mj-lt"/>
            </a:endParaRPr>
          </a:p>
        </p:txBody>
      </p:sp>
      <p:graphicFrame>
        <p:nvGraphicFramePr>
          <p:cNvPr id="30" name="Table 29"/>
          <p:cNvGraphicFramePr>
            <a:graphicFrameLocks noGrp="1"/>
          </p:cNvGraphicFramePr>
          <p:nvPr>
            <p:extLst>
              <p:ext uri="{D42A27DB-BD31-4B8C-83A1-F6EECF244321}">
                <p14:modId xmlns:p14="http://schemas.microsoft.com/office/powerpoint/2010/main" val="3671520"/>
              </p:ext>
            </p:extLst>
          </p:nvPr>
        </p:nvGraphicFramePr>
        <p:xfrm>
          <a:off x="3464174" y="4334493"/>
          <a:ext cx="1844635" cy="1852551"/>
        </p:xfrm>
        <a:graphic>
          <a:graphicData uri="http://schemas.openxmlformats.org/drawingml/2006/table">
            <a:tbl>
              <a:tblPr firstRow="1" bandRow="1">
                <a:tableStyleId>{69012ECD-51FC-41F1-AA8D-1B2483CD663E}</a:tableStyleId>
              </a:tblPr>
              <a:tblGrid>
                <a:gridCol w="918360"/>
                <a:gridCol w="926275"/>
              </a:tblGrid>
              <a:tr h="380010">
                <a:tc>
                  <a:txBody>
                    <a:bodyPr/>
                    <a:lstStyle/>
                    <a:p>
                      <a:pPr algn="ctr"/>
                      <a:r>
                        <a:rPr lang="en-US" b="0" i="1" dirty="0" smtClean="0"/>
                        <a:t>n</a:t>
                      </a:r>
                      <a:endParaRPr lang="en-US" b="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i="1" dirty="0" smtClean="0"/>
                        <a:t>2n+3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algn="ctr"/>
                      <a:r>
                        <a:rPr lang="en-US" dirty="0" smtClean="0"/>
                        <a:t>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635">
                <a:tc>
                  <a:txBody>
                    <a:bodyPr/>
                    <a:lstStyle/>
                    <a:p>
                      <a:pPr algn="ctr"/>
                      <a:r>
                        <a:rPr lang="en-US" dirty="0" smtClean="0"/>
                        <a:t>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7260">
                <a:tc>
                  <a:txBody>
                    <a:bodyPr/>
                    <a:lstStyle/>
                    <a:p>
                      <a:pPr algn="ctr"/>
                      <a:r>
                        <a:rPr lang="en-US" dirty="0" smtClean="0"/>
                        <a:t>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5261">
                <a:tc>
                  <a:txBody>
                    <a:bodyPr/>
                    <a:lstStyle/>
                    <a:p>
                      <a:pPr algn="ctr"/>
                      <a:r>
                        <a:rPr lang="en-US" dirty="0" smtClean="0"/>
                        <a:t>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997711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3950"/>
            <a:ext cx="3497283" cy="4525963"/>
          </a:xfrm>
        </p:spPr>
        <p:txBody>
          <a:bodyPr>
            <a:normAutofit/>
          </a:bodyPr>
          <a:lstStyle/>
          <a:p>
            <a:r>
              <a:rPr lang="en-US" sz="2800" dirty="0" smtClean="0"/>
              <a:t>5 places</a:t>
            </a:r>
          </a:p>
          <a:p>
            <a:r>
              <a:rPr lang="en-US" sz="2800" dirty="0" smtClean="0"/>
              <a:t>35 indoor locations</a:t>
            </a:r>
          </a:p>
          <a:p>
            <a:r>
              <a:rPr lang="en-US" sz="2800" dirty="0" smtClean="0"/>
              <a:t>8 – 10 directions</a:t>
            </a:r>
            <a:endParaRPr lang="en-US" sz="2800" dirty="0"/>
          </a:p>
        </p:txBody>
      </p:sp>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Experimental Setup</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574" b="19002"/>
          <a:stretch/>
        </p:blipFill>
        <p:spPr bwMode="auto">
          <a:xfrm>
            <a:off x="4717906" y="2927634"/>
            <a:ext cx="1800719"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data:image/jpeg;base64,/9j/4AAQSkZJRgABAQAAAQABAAD/2wCEAAkGBxQTEhUUExQVFBUUFBUVFBYYFhUWFBQVFRcWFhUUFxUYHCggGBolHBQUITEhJSkrLi4uGB8zODMsNygtLisBCgoKDg0OGhAQGiwkHyQsLCwsLCwsLCwsLCwsLCwsLCwsLCwsLCwsLCwsLCwsLCwsLCwsLCwsLCwsLCw1LCw0LP/AABEIAL0BCwMBIgACEQEDEQH/xAAcAAABBQEBAQAAAAAAAAAAAAAEAQIDBQYABwj/xABDEAABAwIDBAcFBQUHBQEAAAABAAIRAyEEEjEFQVFxBhMiYYGRsTKhwdHwFCNCUuEHM2JyshVDgpLC0vEWU4OTolT/xAAZAQADAQEBAAAAAAAAAAAAAAAAAQIDBAX/xAAlEQACAgICAgICAwEAAAAAAAAAAQIRAyESMRNBUWEEMnGRoSL/2gAMAwEAAhEDEQA/APTkoSJQvRPNFTk1OSYzkoSJUihEoXJUAclCRPa1SAtJkmFaOpAiEBTcAZhG08QCscl2b4qWgN2APEIY0j4cVc5woagaRBRHLL2OWKPoq8ie2lKsWgJlVo5KvIR4yKjR03xqjmFV9OqQjG1Qs5pmmNpEy5IHJVka2cuSSocQ+yaVg2kPrGxVc8p/2kqOq8Fbwi0c05pkVQKIhSvUZW6MWMSFPhNKokaU2E9NIVCGkJITikTENKanlJCYBC4BFVcE5veO5F0ME3LcSVzvLFKzdYpN0VYTgFanAs4e9S0aWUQs3mXotYH7KYJUbjcMB2h5IICVpGSasiUXF0cuXLlRJwTgUiR7wASbAaqQHyulDUsax2h+vBSis06EealNMppolzlL1ijldKqkK2StqEaLnPUSVLig5MfK4OTEidBYS2upW4pASllS8aZSyNBlXFId1SVHKQFNQSE5Njki5cVRIiaU6F0JgMhSU8KXCQlZTlH0nACOCic2uiowTeypewjVNhWdR4cCELTpynHJrYpQp6BS1JCNrUoGnzUdPCudcCypTVWS4O6BS1NhGYjDFut1BkVqSfRLi1pmjUT2ncubUTw5ed0ej2ML0gqSnVRI0UTcP3wqVEu+iHEuzW4IanIKsHYUcUgwY4laKcUqMnjk3ZXVDdNCl2k0UWOqOcAxokk8Fhh03hzpY6AToWkxusQI8zzV+SKRCxSbNqs/tvEF7zT0Y03/AI3f7R7+WolLpzRAl4cz+ZvxY5yjqbcw1RxeKzG5jMOzN3De8BZZMiapGmPE07Y80wbkDyunBp3OcP8AE6PImFzXtN2uDgdCCCDyIT1ibisrPGjz4gf6YU7NoVBwPiR6yh4XAJ8mhOKYezazt7T7o9Qfcpm7YZvtzkeoCrMOQ4+1A/MfZPjv8LIj7ITo5juTo/qhWskiHjgWdPaFN2jvj6SpuvbxHmqN+z372E8hm9FAaGX8ze6XN9yryyJeGL6NLK6VnGvcNHH3KVmMqD8U+fxlWs6+CXgfpl8lVK3azxq2eUfMeimZtlu8EefxEe9UssWR4pFqFyDpbTpu0dfz9JRlFwdo5vmB7lXOPyTwl8HJQ2Ufh8IL5gDwU7KLRoFm8q9Giwtlcyi6LA3RHUHLvngjVyzeRs0WJIDw+HcLlOOEvIMeiKSSlzZXjiQOw86me5c2jGnkiEhS5MfFFXiqp4aIOVdVqUgiEA/BOnT3roxzjRzZMcrAT0hYNGud7kx/SZ34aYHMz6KgCUBczdnUlRbP6Q1jplbyE+qFqbbxAPt+79UIAoK8ZkhluzpNWGuU+70CIp9LHfiYDy/UrNFUe1OlFGlIZ967g09gHvfp5SpbLjBydI03TDbhrimwAtaC4uHEjLlPhcxxhYx4udNTHhKD2Xth+Je9zyLABobOVol08zpfuRLYky4uvaQIGvzTTFKLi6YrXRYeO74Je7y4Lo1ObwMR4f8AKY2/4gYPHS8RATEarYv7pvL4lWCB2SPum8kcFIhZTKgkQbp6RADQ8p2dD4zEtpMc95hrRJ9AAN5JWNxvS6qT92G027pGZx5k2Hl4pOSRtiwTyfqb1laNJHJTN2g8fjd5z6rB7D6SVqlVlN2RwcYJiCBBJILbaA7lqq2IY32ntbzcG+pTUicmGWN0yxOPJMZaZ4lzRPhlgnxhPbUZvZ4hxHrKrmOBEggjiDI80/MnZlQfFI73t8Gu+ST7O06VG/4g5vzQIeUvWIsAt2zy7cx3JzT7iVEcG4bniOGYDyFkMLm9+enlopmYgjQkciq0GySliKjPZqOH13QjKW3K7fxB3O3wPqhhj3bzP8wDvUJrsW2O0xh5BwP/AMlLQFrT6TvHtU55W+J9EZS6TUj7Qc3np74WcdUYRZjmnd2gR6fFRBAG/wAPiA9oc24Oh9ycSgNgu+4ZyP8AUVYSmISUhKdKQlMDs67rE0vCj6wJ0JswvguypXOgEkgAak6DxWd2r0wpU5FL713EWpj/ABfi8PNRddm0Mcpuoo0RETJAHHu4rMbW6UUmEin967uMUxzfv8J5rGbX6R1K4c59Qua38DezTHIfi5mVQ44ueMzXZmcNMvMb1DlejoX46grlv6Rcba6UvqSHPzD8jezTHP8AN4ys7Xxbn6mBw0AHfxQ5ICjfU4XVcTKeaTVLS+jb9DR2D3kfr6hXhq909zcs7u8cVR9Dv3Q858vkVd1WnjHA2tp3whEZOxGP7iD3/opM8RNp95lJSzbwJjWIldSbE2jx5Jk0a7Zg+7b/ACj0RiF2f7Df5R6BFhSISF0JVyAMx07nqWRp1t+eV2X/AFKi6KPotrzWyjs9gujIHyLmdDEwT8ltNs16DaeXEODWVOzfNci9iBYixlYytsWkT9zi8O4bg94a73TPkFLhJu0jv/HzY/G8cnRoukONosZ1lPq3Vmfuy3KSzP2C4xuhxgHfCzGxdjvxRe4vjLGZxBc5zju1vprKu9kdGh1VVr6lNxqBgaabs2UtJdOg35bcAVXM2TjcM53VB1/xMyuDhu7Jv5hJ37RpilBRcYSV+mwSlVqYPEFmacrgHgey9pANxxykciiMdt2tVqlravUszENvkAAkAvcBM296mwOwK7nmtXa4xLy0kGpWcLhtjaTGvkgNpY0PDusoBlYm7wXMvM9qkRBMWmynZolCUuk3W3otvtmNpUi4kVBms4AVBka2XOzt/DdtzexUNLpfW3spu5BzT6lNwdOpSwVYuBaKzmMY02mZzug6S2R3wi+iWFcKOIe32nAsZza0ke948lW7MpRgoycknugvG9KKdN2UNLyLOykBoO8AnWD3I7B7ZpVKRqkljQ7Kc8C8AwIJnVY/ozUoNqE1wIy9nM3M0GbyIN4TukT2ZmijaiWl7QAQ0uLnMe4A3j7sDwtqnydWTL8aHLgk/wCTX4bbVCo7K2qJ3AhzZ5ZgJVgQsT0i2RRpU6bqbyXOP5gQ9sE5xGl48wtTsKo5+HpucZcWwTvMEtBPeQAU09nPlxRUVKPX2WAK6UkLlZzkOE6ZOpSwssxzha5Nzut6q0odOaZ9oOb4H0bmWFxX7yoP4zy0Bud2qhJtqND3BNSZLij2nrymOrFD0Hyxp4tafMApy6VFHM5McXpspEiuiW2fO+2ulFSr7Ti4bh7NMchv5mSqCviHPuTr5AclN/ZztbO8VBWwlbc0R3Ob8156o9efmarjS+ESMIFB5mZcB6IahXc3tNB7+B8EScO8YfLlOYvmAJtxtyQjn1I9hw3ewfkmqJyco8Wvgmq0W1Rmp2dqWfEKvcDMafNcHEGRII8CjRXbVs6A/cdx5o6FSyfUv8ZsuitqA5fBWDGuvmJPIkcPxCO/cgej4ik3jB8dY/p9VZsIM3vv4+I8ELoif7MrWY+mQ4PrBjszh1ZDzYG2+862VlhTI3RAiJtYb55oR2BaT36zAn0hF5YuJtbcAYEzEgFNmdG0wA7Df5R6IoIXB+yOQ9ESEgFXLlyAKvb+Dq1GtFIkEOJMVXUjEWu1pnkVQVdkYnfTe/8A8uGqjyq0wtmEpK0jkaVEuKZ59V2PU34d3hhcO7/6ovafJMOGcy2R7OdPHU/eyo4e5ehrgVfmZPjRgDteu3PDnlrHsrPdL4FM5Gmm3rADGaobED2e5FjbeJY6k5xc4VG1a7qQayW0b9WJiQBlLtZgraOuo30Wn2mtMgtuAeydW33dyXkj8BwfyYkdIKtSmc7MO7qmCpU60Ht5icoptnXKR4nvhWGD2+G0K1RlBrWUjSysByy6oWh82gRPC6vK2yaDsuajTOUAN7DbAaAd3chsR0bwzy5xp9pxJcQ+oJJMkxmjW6OWN+h1Oqsz9c4avUpzSe2pW7R6urTykF5Zm7VnGQSQ0TrO9E4l+DqUXMzPDcLA6yJMOfkkR7bS4cArTEdHKb8svrdmMs1JgiYd2ge0JQdTokzKWsqvaCxrCCA8dl+ed0drdpc8UqxFrNmVb6K7D7Aodd1Tq5LrdgMLSQW54zGQOzfitixgaA1oAAAAA0AFgFUYDYtRmINZ9UVC4AO7BYTDMggNdl8we6FclS4xXRUss8n7nArikXKSTKbQtWqWntDQifZbxQwfeJIsefd9QitqkCs8kx7J1jdHwQ2cGN44g2Pdr+iaBnrGy35qFE8aVP8AoCJKoeh22KVaiKTTFSi0Mew+0ABAcOLYi6viuuL0ckk06YiROSQqJPkjqnDuTml/5iPEqVIQuE7k2hW1qg/vD6+q5uNq/nPkPkmkKMIpFLLNdN/2FDaFTeQfBIcYTq1p8EOEqOKK82T5N50fdNBltxsO/wCKsqrHboje2SDzBk+irtgtAoUybdkEmYAt5Kxp1W7jLjcdppO/TdxTIbvbOYwA6nxJk/UqSoDFonvlu47wDKa2pI398y3huIUZqtBid9hB0vwQI22EHZHJEBYLD/tIogAGjVHJzD6kI2n+0bCnVlYf4WH0elQjYylBWWp9P8GdXVG86ZP9JKIb01wR/viOdOr/ALUAaBcSqVnSrBnTEU/HM3+oBSjpJhP/ANVD/wBrB6lIC0XIGntjDu9mvRPKrTPo5ENxTDo9h5OB+KAJlyaHTpB5J2VACSuSwkQB0pMyVNCAFlcSkXJgcuXLkgMrttv37v5WHhvcqXC1X53tewuEywhwho3DLBzX4lX23Wff86Y9zj81WVHCQbRxMeWqpAyhx20qmGxPW0iWljvaGo7DDpEEXMgiLr17oX0xp45gaYZXAlzNzwNX0+I4jUe9eN7fpu6wwAZLXWIFsobvP8KrcFUrUagfTa5pBDhDmggj8TTNiiM+OzeePyJJr0qZ9PhqmyBec9Gf2hGq0U61MdaBMiweBq6PwniNOHAaD/qtv/bP+YLXyJ+zklhlB00fNxCRSli7IsDQhIUSKcyygypgNXJ2VdCYG+2GCKFLT2GxxuBrZWL76nLx/TSNEDs1sUqfc1n9ICLoUs7rC8WzOIb36nKga2IarIIDgYuRLT7vJcwiCQC0nuLZ5oobLe24ytDrxmGU8gDHBCgwHE99gCeO7RA2eYhLKYynbwCeEEnJZSLkAPDjxXdYeJTQmwUAS9YeK7Ny8go2pyAHB/cPIKZmLeNHEciR8VAuCQBY2lVGlR4/xv8Ampqe3sS3SvWH/lqf7lXFNTAuG9LMWNK9X/OT6qZnTXGj+/d4hh9WrOuN0oQBqGdO8Z/3ZPDq6R/0KVv7RMWNch50x8IWSTkAa9v7ScV+WiebHfB4RVL9o2I30aJ5dYP9ZWGhWFCmOCANtg9tuxT8zmBhDYAaZETqZvvRjzEcddCRzk6Ki6NjtWM2M+7ervNlnhqe6fRAGN6W3rjeTRbun8VQBbXoX0Wp1MOx+Sk5xYx5zAOeM7QRMzAnMBEC2kysrtzEiniqVUgu+7IIsdHOy301K7Y3Smph30X02Xp0mUXgu7NRrSTBAFtbHcku9g+tdm26I7MdmxbGgfd4qoLbgSYA7rK+OzKnD1WQ6OdKqrauJqNpsH2io2oWkuOU9oQCCOKvD00qb6NOebh7pVJRoJybdo8mMcR5hcGgmBfldBwjtjN+8N47B74uFNAJWokNJIIHEggeaDJHELQ7bMYYiSR2YtH42oPDN9mCfZad8aDcq4israQEidJvw81I7JNzAm5vYTc/FSbOpgsGifjKY6t/8rvQqWjSGTj6NjQdDLHQNA3WGm6yudjiXuzVHU2dWZczs1GnPTiHX1NojQqowokAQYgfmG/9Arvo5WbTqFxcWDqyA45iJJYYiDuaqXZD6Njs54FNoD3vAA7bnS51jckASV5y5/ag5RIMCWzEfl9qL8luzt2lf75s7rO4fyrAV65DHEBwGV0nsk2HPRVk9EQvZh8ds+AHGs2pMCx3Bogm9rQPBBGkZ7PrCApce5aChhWQLmSJN228ItqszVyTXQEKLrSOd/1T3Yb9NVYHAiJB17x6RJTXYMRqZjcR7kySjq1jLgLaNMd0Sb6Els24kWFlE/EOJJ4kmwAAngBYDuTsSIc4cHHnvUJQBM7EGSRaZtrHmpcO8umeKHyd6lpWaeY+KACsq4NV10MaOuc6oTkFJ4MayHMcLR3KHpTWacVlp+yWtBm5zCQ657xMbpSArMiRzEWcHAJk2QbH8QTyRQELm3+u9MJO4dydUeZTqVyBxM+JMWTAaAdw+rn4KWmNxFwpGkdoQRla4+DUyo4g6Rp5RbkgB+RWNFvAcJlVRrHirfC3IiNO7XvCVAXuxW9sWG/dPeL2hb3C4YOpts0yz8jZFiJzZdZBWD2S2Ht3G9rcCtlgtqU2tZmkFrCCMrifacRpbeN6qPZMjz3pi6XUSN7X+rdfMqjoz8le9LgPuoJ/GLiI9iLRoqSmUii92AbuB/KNeYsD4q4FMcSFSbEdDzwym173Cuc7hpPgLeqQGGTqVUtMtMGIJS9V9QUhZG73FMQuIxj3NyueSLWgRbkErce8bm2AGm4W4qOo22iicyBKA0WezB2B4+qmxVOWEcRGsa2+Ki2cewPreocU/tEBzuOp7iIS6KjHk6RuMOJ3zp+VTAjn3EyosM4jyEbh704VwbZtNf8AlMBXNh07j3b7xcW9yGxz2upPluaGu01BidRojZmRrPiPFAYlxyVBeBTfy9mePuhAHmzmxp7pV3hdqNAAdYARvJ5929MwlCm6oJyhv4pIHHQeSF2mwMJaCCNQQQbSY0JSTvRc8birLCptMGAwm5trqVIDVPuMdnes7SdpzC1IdT/MyOGWwiVSMzL1qkvceJnzv8Ur6dhAv4Jj7OP15KahV4mIFrEz3WISAhdFgdQpaQi8SPqD7kM83lFU325+o0+PmgTNL0Ex1Klic9R2Rgp1MxObKJADTAGslotKZ00xdKrjab6JDmOpU7tBALg54dqAdQVV7Oq/vNP3Tue46+CFxFQZqViMjcskzMve+dBveR4JJewss3vgGx52+aCwtQAXm4tbvnenV6gLHdoExxugqDuKYyTqS42EpQxzXN3aT/mRuzMY1mebTljdOvd3hQ7Trh1TM24hunEC+5AhW1Dme3i2pbX2Q6EGzTSLqfrxJOS5Dr5vzSDu71Hh7Eam8oY0rYoZx3X33/RXeFdAF4MDv3c0Hj6/WAAMg6AzbxsjMJSdAlu4DdwSW0VOPF0Wuzyc7dDfS4PNXYq3jh4DuVFgKJDm237iDuVx1cD9Wg27/wBUySm6YN7NM/xu53A/2rO0itTt/AvrMaGAWdmIzNB0INp5XlUFTZr6cZ7eR9CgLDdj+2NLg6n0WgY2158/0VFsxgDwSToZ7I0yng66dW2e4uJbMEkj7wDXfBomPM800hWgHpLs1tB7OrLoe0kgnQgxaOKp+tdxPmtztvZZq1GkiwbGoO8n4oAdH2oYkZV1Vx1JTDK2I6NNO/0Th0YG4z5fNIDIUXGQJIEganeVtcHsKg6CQ6Z1zE6cz8VD/wBMcArjA4Sow3BIvPHwvdA+uiSnQEAfeGdZDDu1nMuq4doJs6w1hh8pKmFOoWxlM23tHxSfZqkmRFoHab80xWRigBaCdbnIAoquHLmubkN2kTmZoRFvPuRdSi4jUA8wfihuoqT2nCPruQFsoW9FGE2dUbPewj+lZTFtkjkPivTHO1uNfd5LPs6NtjVJrZan/wAtMxnUHglFDuW1/wCn2pzdgN7/ACQSYnqDwXfZzwW4/sFnelGwGbpQBhvsx4Lvs3ct4Ngt/L5z8k4bFH5J5SfggDGbOoGXwCYpVQY76bo9AmuwbyM2V0ccpi/fC3bNkAaUkQcIT7VNx5vn3FLk+go87+yngU5uDPAr0T7Dwp+cfBObhHb2sHiPki0B54zBng5PGz3H8JXoQ2eTuHgf0Tv7L+voIsDAN2S8/h9/6J39i1dzB5j5LfDZYTm7OjiixrRhqexK0g5RY8VY0tn1R+ERzHxhar7EOB+uScMGO/3oscnZRYHDvDgXMIA72n4q0yHSPe35osYULjhjuj0RZFADcOf4R4j4KDFbJbUjO6IuMpM+9qtKlIjcY42+aQYef+d3H0VbDorMPsNjSCHu5GCOWiZV6NUnEuNWsCTJh8CeQFlZVcDuMoQ7Gafzf5igRZmg3ifrwTeqHepDUKTOU2hjeob9Fd1A4E+Kf1h4pQe9IBnVDvHipKbeE+Y+S42Tm80UMnbTTTQ7velSooCB+G/h96aML3DzU7kwJUFkYw8aALup7h5KYJQEUOyIURwHkPknigPoBOIXAo4hYnVhcGDinSm1EUFi5Bx96QtHFNzpZRSCxbJwP1dMCUhADikhNXEICx8Ls6YFxCBWSCr3Lus7lGVyKAca3ckNZMKbKdASZvqEoIUJKUOToTCWkfXyXODeH14IfMntKYh4YDIvb3jcfh4JhojvXOfEHvA8CY+R8E81EC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260" y="2927634"/>
            <a:ext cx="1812904" cy="1283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722" y="1381551"/>
            <a:ext cx="1812904" cy="1357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260" y="1381550"/>
            <a:ext cx="1812904" cy="1357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l="2809" t="4567" r="3277" b="3037"/>
          <a:stretch/>
        </p:blipFill>
        <p:spPr bwMode="auto">
          <a:xfrm>
            <a:off x="5157113" y="4377243"/>
            <a:ext cx="3090293" cy="22979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12200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3950"/>
            <a:ext cx="3497283" cy="4525963"/>
          </a:xfrm>
        </p:spPr>
        <p:txBody>
          <a:bodyPr>
            <a:normAutofit/>
          </a:bodyPr>
          <a:lstStyle/>
          <a:p>
            <a:r>
              <a:rPr lang="en-US" sz="2800" dirty="0" smtClean="0"/>
              <a:t>5 places</a:t>
            </a:r>
          </a:p>
          <a:p>
            <a:r>
              <a:rPr lang="en-US" sz="2800" dirty="0" smtClean="0"/>
              <a:t>35 indoor locations</a:t>
            </a:r>
          </a:p>
          <a:p>
            <a:r>
              <a:rPr lang="en-US" sz="2800" dirty="0" smtClean="0"/>
              <a:t>8 – 10 directions</a:t>
            </a:r>
          </a:p>
          <a:p>
            <a:r>
              <a:rPr lang="en-US" sz="2800" b="1" dirty="0" smtClean="0"/>
              <a:t>Ground truth:</a:t>
            </a:r>
          </a:p>
          <a:p>
            <a:pPr lvl="1">
              <a:buFont typeface="Courier New" pitchFamily="49" charset="0"/>
              <a:buChar char="o"/>
            </a:pPr>
            <a:r>
              <a:rPr lang="en-US" sz="2400" dirty="0" smtClean="0"/>
              <a:t>Floor map</a:t>
            </a:r>
          </a:p>
          <a:p>
            <a:pPr lvl="1">
              <a:buFont typeface="Courier New" pitchFamily="49" charset="0"/>
              <a:buChar char="o"/>
            </a:pPr>
            <a:r>
              <a:rPr lang="en-US" sz="2400" dirty="0" smtClean="0"/>
              <a:t>Bing maps</a:t>
            </a:r>
          </a:p>
          <a:p>
            <a:pPr lvl="1">
              <a:buFont typeface="Courier New" pitchFamily="49" charset="0"/>
              <a:buChar char="o"/>
            </a:pPr>
            <a:r>
              <a:rPr lang="en-US" sz="2400" dirty="0" smtClean="0"/>
              <a:t>Laser pointer</a:t>
            </a:r>
            <a:endParaRPr lang="en-US" sz="2400" dirty="0"/>
          </a:p>
        </p:txBody>
      </p:sp>
      <p:sp>
        <p:nvSpPr>
          <p:cNvPr id="4"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Experimental Setup</a:t>
            </a: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xQTEhUUExQVFBUUFBUVFBYYFhUWFBQVFRcWFhUUFxUYHCggGBolHBQUITEhJSkrLi4uGB8zODMsNygtLisBCgoKDg0OGhAQGiwkHyQsLCwsLCwsLCwsLCwsLCwsLCwsLCwsLCwsLCwsLCwsLCwsLCwsLCwsLCwsLCw1LCw0LP/AABEIAL0BCwMBIgACEQEDEQH/xAAcAAABBQEBAQAAAAAAAAAAAAAEAQIDBQYABwj/xABDEAABAwIDBAcFBQUHBQEAAAABAAIRAyEEEjEFQVFxBhMiYYGRsTKhwdHwFCNCUuEHM2JyshVDgpLC0vEWU4OTolT/xAAZAQADAQEBAAAAAAAAAAAAAAAAAQIDBAX/xAAlEQACAgICAgICAwEAAAAAAAAAAQIRAyESMRNBUWEEMnGRoSL/2gAMAwEAAhEDEQA/APTkoSJQvRPNFTk1OSYzkoSJUihEoXJUAclCRPa1SAtJkmFaOpAiEBTcAZhG08QCscl2b4qWgN2APEIY0j4cVc5woagaRBRHLL2OWKPoq8ie2lKsWgJlVo5KvIR4yKjR03xqjmFV9OqQjG1Qs5pmmNpEy5IHJVka2cuSSocQ+yaVg2kPrGxVc8p/2kqOq8Fbwi0c05pkVQKIhSvUZW6MWMSFPhNKokaU2E9NIVCGkJITikTENKanlJCYBC4BFVcE5veO5F0ME3LcSVzvLFKzdYpN0VYTgFanAs4e9S0aWUQs3mXotYH7KYJUbjcMB2h5IICVpGSasiUXF0cuXLlRJwTgUiR7wASbAaqQHyulDUsax2h+vBSis06EealNMppolzlL1ijldKqkK2StqEaLnPUSVLig5MfK4OTEidBYS2upW4pASllS8aZSyNBlXFId1SVHKQFNQSE5Njki5cVRIiaU6F0JgMhSU8KXCQlZTlH0nACOCic2uiowTeypewjVNhWdR4cCELTpynHJrYpQp6BS1JCNrUoGnzUdPCudcCypTVWS4O6BS1NhGYjDFut1BkVqSfRLi1pmjUT2ncubUTw5ed0ej2ML0gqSnVRI0UTcP3wqVEu+iHEuzW4IanIKsHYUcUgwY4laKcUqMnjk3ZXVDdNCl2k0UWOqOcAxokk8Fhh03hzpY6AToWkxusQI8zzV+SKRCxSbNqs/tvEF7zT0Y03/AI3f7R7+WolLpzRAl4cz+ZvxY5yjqbcw1RxeKzG5jMOzN3De8BZZMiapGmPE07Y80wbkDyunBp3OcP8AE6PImFzXtN2uDgdCCCDyIT1ibisrPGjz4gf6YU7NoVBwPiR6yh4XAJ8mhOKYezazt7T7o9Qfcpm7YZvtzkeoCrMOQ4+1A/MfZPjv8LIj7ITo5juTo/qhWskiHjgWdPaFN2jvj6SpuvbxHmqN+z372E8hm9FAaGX8ze6XN9yryyJeGL6NLK6VnGvcNHH3KVmMqD8U+fxlWs6+CXgfpl8lVK3azxq2eUfMeimZtlu8EefxEe9UssWR4pFqFyDpbTpu0dfz9JRlFwdo5vmB7lXOPyTwl8HJQ2Ufh8IL5gDwU7KLRoFm8q9Giwtlcyi6LA3RHUHLvngjVyzeRs0WJIDw+HcLlOOEvIMeiKSSlzZXjiQOw86me5c2jGnkiEhS5MfFFXiqp4aIOVdVqUgiEA/BOnT3roxzjRzZMcrAT0hYNGud7kx/SZ34aYHMz6KgCUBczdnUlRbP6Q1jplbyE+qFqbbxAPt+79UIAoK8ZkhluzpNWGuU+70CIp9LHfiYDy/UrNFUe1OlFGlIZ967g09gHvfp5SpbLjBydI03TDbhrimwAtaC4uHEjLlPhcxxhYx4udNTHhKD2Xth+Je9zyLABobOVol08zpfuRLYky4uvaQIGvzTTFKLi6YrXRYeO74Je7y4Lo1ObwMR4f8AKY2/4gYPHS8RATEarYv7pvL4lWCB2SPum8kcFIhZTKgkQbp6RADQ8p2dD4zEtpMc95hrRJ9AAN5JWNxvS6qT92G027pGZx5k2Hl4pOSRtiwTyfqb1laNJHJTN2g8fjd5z6rB7D6SVqlVlN2RwcYJiCBBJILbaA7lqq2IY32ntbzcG+pTUicmGWN0yxOPJMZaZ4lzRPhlgnxhPbUZvZ4hxHrKrmOBEggjiDI80/MnZlQfFI73t8Gu+ST7O06VG/4g5vzQIeUvWIsAt2zy7cx3JzT7iVEcG4bniOGYDyFkMLm9+enlopmYgjQkciq0GySliKjPZqOH13QjKW3K7fxB3O3wPqhhj3bzP8wDvUJrsW2O0xh5BwP/AMlLQFrT6TvHtU55W+J9EZS6TUj7Qc3np74WcdUYRZjmnd2gR6fFRBAG/wAPiA9oc24Oh9ycSgNgu+4ZyP8AUVYSmISUhKdKQlMDs67rE0vCj6wJ0JswvguypXOgEkgAak6DxWd2r0wpU5FL713EWpj/ABfi8PNRddm0Mcpuoo0RETJAHHu4rMbW6UUmEin967uMUxzfv8J5rGbX6R1K4c59Qua38DezTHIfi5mVQ44ueMzXZmcNMvMb1DlejoX46grlv6Rcba6UvqSHPzD8jezTHP8AN4ys7Xxbn6mBw0AHfxQ5ICjfU4XVcTKeaTVLS+jb9DR2D3kfr6hXhq909zcs7u8cVR9Dv3Q858vkVd1WnjHA2tp3whEZOxGP7iD3/opM8RNp95lJSzbwJjWIldSbE2jx5Jk0a7Zg+7b/ACj0RiF2f7Df5R6BFhSISF0JVyAMx07nqWRp1t+eV2X/AFKi6KPotrzWyjs9gujIHyLmdDEwT8ltNs16DaeXEODWVOzfNci9iBYixlYytsWkT9zi8O4bg94a73TPkFLhJu0jv/HzY/G8cnRoukONosZ1lPq3Vmfuy3KSzP2C4xuhxgHfCzGxdjvxRe4vjLGZxBc5zju1vprKu9kdGh1VVr6lNxqBgaabs2UtJdOg35bcAVXM2TjcM53VB1/xMyuDhu7Jv5hJ37RpilBRcYSV+mwSlVqYPEFmacrgHgey9pANxxykciiMdt2tVqlravUszENvkAAkAvcBM296mwOwK7nmtXa4xLy0kGpWcLhtjaTGvkgNpY0PDusoBlYm7wXMvM9qkRBMWmynZolCUuk3W3otvtmNpUi4kVBms4AVBka2XOzt/DdtzexUNLpfW3spu5BzT6lNwdOpSwVYuBaKzmMY02mZzug6S2R3wi+iWFcKOIe32nAsZza0ke948lW7MpRgoycknugvG9KKdN2UNLyLOykBoO8AnWD3I7B7ZpVKRqkljQ7Kc8C8AwIJnVY/ozUoNqE1wIy9nM3M0GbyIN4TukT2ZmijaiWl7QAQ0uLnMe4A3j7sDwtqnydWTL8aHLgk/wCTX4bbVCo7K2qJ3AhzZ5ZgJVgQsT0i2RRpU6bqbyXOP5gQ9sE5xGl48wtTsKo5+HpucZcWwTvMEtBPeQAU09nPlxRUVKPX2WAK6UkLlZzkOE6ZOpSwssxzha5Nzut6q0odOaZ9oOb4H0bmWFxX7yoP4zy0Bud2qhJtqND3BNSZLij2nrymOrFD0Hyxp4tafMApy6VFHM5McXpspEiuiW2fO+2ulFSr7Ti4bh7NMchv5mSqCviHPuTr5AclN/ZztbO8VBWwlbc0R3Ob8156o9efmarjS+ESMIFB5mZcB6IahXc3tNB7+B8EScO8YfLlOYvmAJtxtyQjn1I9hw3ewfkmqJyco8Wvgmq0W1Rmp2dqWfEKvcDMafNcHEGRII8CjRXbVs6A/cdx5o6FSyfUv8ZsuitqA5fBWDGuvmJPIkcPxCO/cgej4ik3jB8dY/p9VZsIM3vv4+I8ELoif7MrWY+mQ4PrBjszh1ZDzYG2+862VlhTI3RAiJtYb55oR2BaT36zAn0hF5YuJtbcAYEzEgFNmdG0wA7Df5R6IoIXB+yOQ9ESEgFXLlyAKvb+Dq1GtFIkEOJMVXUjEWu1pnkVQVdkYnfTe/8A8uGqjyq0wtmEpK0jkaVEuKZ59V2PU34d3hhcO7/6ovafJMOGcy2R7OdPHU/eyo4e5ehrgVfmZPjRgDteu3PDnlrHsrPdL4FM5Gmm3rADGaobED2e5FjbeJY6k5xc4VG1a7qQayW0b9WJiQBlLtZgraOuo30Wn2mtMgtuAeydW33dyXkj8BwfyYkdIKtSmc7MO7qmCpU60Ht5icoptnXKR4nvhWGD2+G0K1RlBrWUjSysByy6oWh82gRPC6vK2yaDsuajTOUAN7DbAaAd3chsR0bwzy5xp9pxJcQ+oJJMkxmjW6OWN+h1Oqsz9c4avUpzSe2pW7R6urTykF5Zm7VnGQSQ0TrO9E4l+DqUXMzPDcLA6yJMOfkkR7bS4cArTEdHKb8svrdmMs1JgiYd2ge0JQdTokzKWsqvaCxrCCA8dl+ed0drdpc8UqxFrNmVb6K7D7Aodd1Tq5LrdgMLSQW54zGQOzfitixgaA1oAAAAA0AFgFUYDYtRmINZ9UVC4AO7BYTDMggNdl8we6FclS4xXRUss8n7nArikXKSTKbQtWqWntDQifZbxQwfeJIsefd9QitqkCs8kx7J1jdHwQ2cGN44g2Pdr+iaBnrGy35qFE8aVP8AoCJKoeh22KVaiKTTFSi0Mew+0ABAcOLYi6viuuL0ckk06YiROSQqJPkjqnDuTml/5iPEqVIQuE7k2hW1qg/vD6+q5uNq/nPkPkmkKMIpFLLNdN/2FDaFTeQfBIcYTq1p8EOEqOKK82T5N50fdNBltxsO/wCKsqrHboje2SDzBk+irtgtAoUybdkEmYAt5Kxp1W7jLjcdppO/TdxTIbvbOYwA6nxJk/UqSoDFonvlu47wDKa2pI398y3huIUZqtBid9hB0vwQI22EHZHJEBYLD/tIogAGjVHJzD6kI2n+0bCnVlYf4WH0elQjYylBWWp9P8GdXVG86ZP9JKIb01wR/viOdOr/ALUAaBcSqVnSrBnTEU/HM3+oBSjpJhP/ANVD/wBrB6lIC0XIGntjDu9mvRPKrTPo5ENxTDo9h5OB+KAJlyaHTpB5J2VACSuSwkQB0pMyVNCAFlcSkXJgcuXLkgMrttv37v5WHhvcqXC1X53tewuEywhwho3DLBzX4lX23Wff86Y9zj81WVHCQbRxMeWqpAyhx20qmGxPW0iWljvaGo7DDpEEXMgiLr17oX0xp45gaYZXAlzNzwNX0+I4jUe9eN7fpu6wwAZLXWIFsobvP8KrcFUrUagfTa5pBDhDmggj8TTNiiM+OzeePyJJr0qZ9PhqmyBec9Gf2hGq0U61MdaBMiweBq6PwniNOHAaD/qtv/bP+YLXyJ+zklhlB00fNxCRSli7IsDQhIUSKcyygypgNXJ2VdCYG+2GCKFLT2GxxuBrZWL76nLx/TSNEDs1sUqfc1n9ICLoUs7rC8WzOIb36nKga2IarIIDgYuRLT7vJcwiCQC0nuLZ5oobLe24ytDrxmGU8gDHBCgwHE99gCeO7RA2eYhLKYynbwCeEEnJZSLkAPDjxXdYeJTQmwUAS9YeK7Ny8go2pyAHB/cPIKZmLeNHEciR8VAuCQBY2lVGlR4/xv8Ampqe3sS3SvWH/lqf7lXFNTAuG9LMWNK9X/OT6qZnTXGj+/d4hh9WrOuN0oQBqGdO8Z/3ZPDq6R/0KVv7RMWNch50x8IWSTkAa9v7ScV+WiebHfB4RVL9o2I30aJ5dYP9ZWGhWFCmOCANtg9tuxT8zmBhDYAaZETqZvvRjzEcddCRzk6Ki6NjtWM2M+7ervNlnhqe6fRAGN6W3rjeTRbun8VQBbXoX0Wp1MOx+Sk5xYx5zAOeM7QRMzAnMBEC2kysrtzEiniqVUgu+7IIsdHOy301K7Y3Smph30X02Xp0mUXgu7NRrSTBAFtbHcku9g+tdm26I7MdmxbGgfd4qoLbgSYA7rK+OzKnD1WQ6OdKqrauJqNpsH2io2oWkuOU9oQCCOKvD00qb6NOebh7pVJRoJybdo8mMcR5hcGgmBfldBwjtjN+8N47B74uFNAJWokNJIIHEggeaDJHELQ7bMYYiSR2YtH42oPDN9mCfZad8aDcq4israQEidJvw81I7JNzAm5vYTc/FSbOpgsGifjKY6t/8rvQqWjSGTj6NjQdDLHQNA3WGm6yudjiXuzVHU2dWZczs1GnPTiHX1NojQqowokAQYgfmG/9Arvo5WbTqFxcWDqyA45iJJYYiDuaqXZD6Njs54FNoD3vAA7bnS51jckASV5y5/ag5RIMCWzEfl9qL8luzt2lf75s7rO4fyrAV65DHEBwGV0nsk2HPRVk9EQvZh8ds+AHGs2pMCx3Bogm9rQPBBGkZ7PrCApce5aChhWQLmSJN228ItqszVyTXQEKLrSOd/1T3Yb9NVYHAiJB17x6RJTXYMRqZjcR7kySjq1jLgLaNMd0Sb6Els24kWFlE/EOJJ4kmwAAngBYDuTsSIc4cHHnvUJQBM7EGSRaZtrHmpcO8umeKHyd6lpWaeY+KACsq4NV10MaOuc6oTkFJ4MayHMcLR3KHpTWacVlp+yWtBm5zCQ657xMbpSArMiRzEWcHAJk2QbH8QTyRQELm3+u9MJO4dydUeZTqVyBxM+JMWTAaAdw+rn4KWmNxFwpGkdoQRla4+DUyo4g6Rp5RbkgB+RWNFvAcJlVRrHirfC3IiNO7XvCVAXuxW9sWG/dPeL2hb3C4YOpts0yz8jZFiJzZdZBWD2S2Ht3G9rcCtlgtqU2tZmkFrCCMrifacRpbeN6qPZMjz3pi6XUSN7X+rdfMqjoz8le9LgPuoJ/GLiI9iLRoqSmUii92AbuB/KNeYsD4q4FMcSFSbEdDzwym173Cuc7hpPgLeqQGGTqVUtMtMGIJS9V9QUhZG73FMQuIxj3NyueSLWgRbkErce8bm2AGm4W4qOo22iicyBKA0WezB2B4+qmxVOWEcRGsa2+Ki2cewPreocU/tEBzuOp7iIS6KjHk6RuMOJ3zp+VTAjn3EyosM4jyEbh704VwbZtNf8AlMBXNh07j3b7xcW9yGxz2upPluaGu01BidRojZmRrPiPFAYlxyVBeBTfy9mePuhAHmzmxp7pV3hdqNAAdYARvJ5929MwlCm6oJyhv4pIHHQeSF2mwMJaCCNQQQbSY0JSTvRc8birLCptMGAwm5trqVIDVPuMdnes7SdpzC1IdT/MyOGWwiVSMzL1qkvceJnzv8Ur6dhAv4Jj7OP15KahV4mIFrEz3WISAhdFgdQpaQi8SPqD7kM83lFU325+o0+PmgTNL0Ex1Klic9R2Rgp1MxObKJADTAGslotKZ00xdKrjab6JDmOpU7tBALg54dqAdQVV7Oq/vNP3Tue46+CFxFQZqViMjcskzMve+dBveR4JJewss3vgGx52+aCwtQAXm4tbvnenV6gLHdoExxugqDuKYyTqS42EpQxzXN3aT/mRuzMY1mebTljdOvd3hQ7Trh1TM24hunEC+5AhW1Dme3i2pbX2Q6EGzTSLqfrxJOS5Dr5vzSDu71Hh7Eam8oY0rYoZx3X33/RXeFdAF4MDv3c0Hj6/WAAMg6AzbxsjMJSdAlu4DdwSW0VOPF0Wuzyc7dDfS4PNXYq3jh4DuVFgKJDm237iDuVx1cD9Wg27/wBUySm6YN7NM/xu53A/2rO0itTt/AvrMaGAWdmIzNB0INp5XlUFTZr6cZ7eR9CgLDdj+2NLg6n0WgY2158/0VFsxgDwSToZ7I0yng66dW2e4uJbMEkj7wDXfBomPM800hWgHpLs1tB7OrLoe0kgnQgxaOKp+tdxPmtztvZZq1GkiwbGoO8n4oAdH2oYkZV1Vx1JTDK2I6NNO/0Th0YG4z5fNIDIUXGQJIEganeVtcHsKg6CQ6Z1zE6cz8VD/wBMcArjA4Sow3BIvPHwvdA+uiSnQEAfeGdZDDu1nMuq4doJs6w1hh8pKmFOoWxlM23tHxSfZqkmRFoHab80xWRigBaCdbnIAoquHLmubkN2kTmZoRFvPuRdSi4jUA8wfihuoqT2nCPruQFsoW9FGE2dUbPewj+lZTFtkjkPivTHO1uNfd5LPs6NtjVJrZan/wAtMxnUHglFDuW1/wCn2pzdgN7/ACQSYnqDwXfZzwW4/sFnelGwGbpQBhvsx4Lvs3ct4Ngt/L5z8k4bFH5J5SfggDGbOoGXwCYpVQY76bo9AmuwbyM2V0ccpi/fC3bNkAaUkQcIT7VNx5vn3FLk+go87+yngU5uDPAr0T7Dwp+cfBObhHb2sHiPki0B54zBng5PGz3H8JXoQ2eTuHgf0Tv7L+voIsDAN2S8/h9/6J39i1dzB5j5LfDZYTm7OjiixrRhqexK0g5RY8VY0tn1R+ERzHxhar7EOB+uScMGO/3oscnZRYHDvDgXMIA72n4q0yHSPe35osYULjhjuj0RZFADcOf4R4j4KDFbJbUjO6IuMpM+9qtKlIjcY42+aQYef+d3H0VbDorMPsNjSCHu5GCOWiZV6NUnEuNWsCTJh8CeQFlZVcDuMoQ7Gafzf5igRZmg3ifrwTeqHepDUKTOU2hjeob9Fd1A4E+Kf1h4pQe9IBnVDvHipKbeE+Y+S42Tm80UMnbTTTQ7velSooCB+G/h96aML3DzU7kwJUFkYw8aALup7h5KYJQEUOyIURwHkPknigPoBOIXAo4hYnVhcGDinSm1EUFi5Bx96QtHFNzpZRSCxbJwP1dMCUhADikhNXEICx8Ls6YFxCBWSCr3Lus7lGVyKAca3ckNZMKbKdASZvqEoIUJKUOToTCWkfXyXODeH14IfMntKYh4YDIvb3jcfh4JhojvXOfEHvA8CY+R8E81EC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481" y="1474054"/>
            <a:ext cx="2383030" cy="246504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 b="24516"/>
          <a:stretch/>
        </p:blipFill>
        <p:spPr>
          <a:xfrm>
            <a:off x="6373140" y="1474054"/>
            <a:ext cx="2207595" cy="246888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411" y="4395478"/>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593042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3950"/>
            <a:ext cx="3497283" cy="5100798"/>
          </a:xfrm>
        </p:spPr>
        <p:txBody>
          <a:bodyPr>
            <a:normAutofit/>
          </a:bodyPr>
          <a:lstStyle/>
          <a:p>
            <a:r>
              <a:rPr lang="en-US" sz="2800" dirty="0" smtClean="0"/>
              <a:t>5 places</a:t>
            </a:r>
          </a:p>
          <a:p>
            <a:r>
              <a:rPr lang="en-US" sz="2800" dirty="0" smtClean="0"/>
              <a:t>35 indoor locations</a:t>
            </a:r>
          </a:p>
          <a:p>
            <a:r>
              <a:rPr lang="en-US" sz="2800" dirty="0" smtClean="0"/>
              <a:t>8 – 10 directions</a:t>
            </a:r>
          </a:p>
          <a:p>
            <a:r>
              <a:rPr lang="en-US" sz="2800" b="1" dirty="0" smtClean="0"/>
              <a:t>Ground truth:</a:t>
            </a:r>
          </a:p>
          <a:p>
            <a:pPr lvl="1">
              <a:buFont typeface="Courier New" pitchFamily="49" charset="0"/>
              <a:buChar char="o"/>
            </a:pPr>
            <a:r>
              <a:rPr lang="en-US" sz="2400" dirty="0" smtClean="0"/>
              <a:t>Floor map</a:t>
            </a:r>
          </a:p>
          <a:p>
            <a:pPr lvl="1">
              <a:buFont typeface="Courier New" pitchFamily="49" charset="0"/>
              <a:buChar char="o"/>
            </a:pPr>
            <a:r>
              <a:rPr lang="en-US" sz="2400" dirty="0" smtClean="0"/>
              <a:t>Bing maps</a:t>
            </a:r>
          </a:p>
          <a:p>
            <a:pPr lvl="1">
              <a:buFont typeface="Courier New" pitchFamily="49" charset="0"/>
              <a:buChar char="o"/>
            </a:pPr>
            <a:r>
              <a:rPr lang="en-US" sz="2400" dirty="0" smtClean="0"/>
              <a:t>Laser pointer</a:t>
            </a:r>
          </a:p>
          <a:p>
            <a:r>
              <a:rPr lang="en-US" sz="2800" b="1" dirty="0" smtClean="0"/>
              <a:t>Baseline:</a:t>
            </a:r>
          </a:p>
          <a:p>
            <a:pPr lvl="1">
              <a:buFont typeface="Courier New" pitchFamily="49" charset="0"/>
              <a:buChar char="o"/>
            </a:pPr>
            <a:r>
              <a:rPr lang="en-US" sz="2400" dirty="0" smtClean="0"/>
              <a:t>Garmin antenna with CO-GPS.</a:t>
            </a:r>
          </a:p>
          <a:p>
            <a:pPr lvl="1">
              <a:buFont typeface="Courier New" pitchFamily="49" charset="0"/>
              <a:buChar char="o"/>
            </a:pPr>
            <a:endParaRPr lang="en-US" sz="2400" dirty="0"/>
          </a:p>
          <a:p>
            <a:pPr marL="0" indent="0">
              <a:buNone/>
            </a:pPr>
            <a:endParaRPr lang="en-US" dirty="0" smtClean="0"/>
          </a:p>
          <a:p>
            <a:pPr marL="0" indent="0">
              <a:buNone/>
            </a:pPr>
            <a:endParaRPr lang="en-US" dirty="0"/>
          </a:p>
        </p:txBody>
      </p:sp>
      <p:sp>
        <p:nvSpPr>
          <p:cNvPr id="4" name="Title 1"/>
          <p:cNvSpPr>
            <a:spLocks noGrp="1"/>
          </p:cNvSpPr>
          <p:nvPr>
            <p:ph type="title"/>
          </p:nvPr>
        </p:nvSpPr>
        <p:spPr>
          <a:xfrm>
            <a:off x="457200" y="274638"/>
            <a:ext cx="8229600" cy="1143000"/>
          </a:xfrm>
        </p:spPr>
        <p:txBody>
          <a:bodyPr>
            <a:normAutofit/>
          </a:bodyPr>
          <a:lstStyle/>
          <a:p>
            <a:pPr algn="l"/>
            <a:r>
              <a:rPr lang="en-US" sz="3600" b="1" dirty="0">
                <a:solidFill>
                  <a:srgbClr val="002060"/>
                </a:solidFill>
                <a:latin typeface="Calibri Light" panose="020F0302020204030204" pitchFamily="34" charset="0"/>
              </a:rPr>
              <a:t>Experimental Setup</a:t>
            </a:r>
            <a:endParaRPr lang="en-US" sz="3600" b="1" dirty="0">
              <a:solidFill>
                <a:srgbClr val="002060"/>
              </a:solidFill>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AutoShape 4" descr="data:image/jpeg;base64,/9j/4AAQSkZJRgABAQAAAQABAAD/2wCEAAkGBxQTEhUUExQVFBUUFBUVFBYYFhUWFBQVFRcWFhUUFxUYHCggGBolHBQUITEhJSkrLi4uGB8zODMsNygtLisBCgoKDg0OGhAQGiwkHyQsLCwsLCwsLCwsLCwsLCwsLCwsLCwsLCwsLCwsLCwsLCwsLCwsLCwsLCwsLCw1LCw0LP/AABEIAL0BCwMBIgACEQEDEQH/xAAcAAABBQEBAQAAAAAAAAAAAAAEAQIDBQYABwj/xABDEAABAwIDBAcFBQUHBQEAAAABAAIRAyEEEjEFQVFxBhMiYYGRsTKhwdHwFCNCUuEHM2JyshVDgpLC0vEWU4OTolT/xAAZAQADAQEBAAAAAAAAAAAAAAAAAQIDBAX/xAAlEQACAgICAgICAwEAAAAAAAAAAQIRAyESMRNBUWEEMnGRoSL/2gAMAwEAAhEDEQA/APTkoSJQvRPNFTk1OSYzkoSJUihEoXJUAclCRPa1SAtJkmFaOpAiEBTcAZhG08QCscl2b4qWgN2APEIY0j4cVc5woagaRBRHLL2OWKPoq8ie2lKsWgJlVo5KvIR4yKjR03xqjmFV9OqQjG1Qs5pmmNpEy5IHJVka2cuSSocQ+yaVg2kPrGxVc8p/2kqOq8Fbwi0c05pkVQKIhSvUZW6MWMSFPhNKokaU2E9NIVCGkJITikTENKanlJCYBC4BFVcE5veO5F0ME3LcSVzvLFKzdYpN0VYTgFanAs4e9S0aWUQs3mXotYH7KYJUbjcMB2h5IICVpGSasiUXF0cuXLlRJwTgUiR7wASbAaqQHyulDUsax2h+vBSis06EealNMppolzlL1ijldKqkK2StqEaLnPUSVLig5MfK4OTEidBYS2upW4pASllS8aZSyNBlXFId1SVHKQFNQSE5Njki5cVRIiaU6F0JgMhSU8KXCQlZTlH0nACOCic2uiowTeypewjVNhWdR4cCELTpynHJrYpQp6BS1JCNrUoGnzUdPCudcCypTVWS4O6BS1NhGYjDFut1BkVqSfRLi1pmjUT2ncubUTw5ed0ej2ML0gqSnVRI0UTcP3wqVEu+iHEuzW4IanIKsHYUcUgwY4laKcUqMnjk3ZXVDdNCl2k0UWOqOcAxokk8Fhh03hzpY6AToWkxusQI8zzV+SKRCxSbNqs/tvEF7zT0Y03/AI3f7R7+WolLpzRAl4cz+ZvxY5yjqbcw1RxeKzG5jMOzN3De8BZZMiapGmPE07Y80wbkDyunBp3OcP8AE6PImFzXtN2uDgdCCCDyIT1ibisrPGjz4gf6YU7NoVBwPiR6yh4XAJ8mhOKYezazt7T7o9Qfcpm7YZvtzkeoCrMOQ4+1A/MfZPjv8LIj7ITo5juTo/qhWskiHjgWdPaFN2jvj6SpuvbxHmqN+z372E8hm9FAaGX8ze6XN9yryyJeGL6NLK6VnGvcNHH3KVmMqD8U+fxlWs6+CXgfpl8lVK3azxq2eUfMeimZtlu8EefxEe9UssWR4pFqFyDpbTpu0dfz9JRlFwdo5vmB7lXOPyTwl8HJQ2Ufh8IL5gDwU7KLRoFm8q9Giwtlcyi6LA3RHUHLvngjVyzeRs0WJIDw+HcLlOOEvIMeiKSSlzZXjiQOw86me5c2jGnkiEhS5MfFFXiqp4aIOVdVqUgiEA/BOnT3roxzjRzZMcrAT0hYNGud7kx/SZ34aYHMz6KgCUBczdnUlRbP6Q1jplbyE+qFqbbxAPt+79UIAoK8ZkhluzpNWGuU+70CIp9LHfiYDy/UrNFUe1OlFGlIZ967g09gHvfp5SpbLjBydI03TDbhrimwAtaC4uHEjLlPhcxxhYx4udNTHhKD2Xth+Je9zyLABobOVol08zpfuRLYky4uvaQIGvzTTFKLi6YrXRYeO74Je7y4Lo1ObwMR4f8AKY2/4gYPHS8RATEarYv7pvL4lWCB2SPum8kcFIhZTKgkQbp6RADQ8p2dD4zEtpMc95hrRJ9AAN5JWNxvS6qT92G027pGZx5k2Hl4pOSRtiwTyfqb1laNJHJTN2g8fjd5z6rB7D6SVqlVlN2RwcYJiCBBJILbaA7lqq2IY32ntbzcG+pTUicmGWN0yxOPJMZaZ4lzRPhlgnxhPbUZvZ4hxHrKrmOBEggjiDI80/MnZlQfFI73t8Gu+ST7O06VG/4g5vzQIeUvWIsAt2zy7cx3JzT7iVEcG4bniOGYDyFkMLm9+enlopmYgjQkciq0GySliKjPZqOH13QjKW3K7fxB3O3wPqhhj3bzP8wDvUJrsW2O0xh5BwP/AMlLQFrT6TvHtU55W+J9EZS6TUj7Qc3np74WcdUYRZjmnd2gR6fFRBAG/wAPiA9oc24Oh9ycSgNgu+4ZyP8AUVYSmISUhKdKQlMDs67rE0vCj6wJ0JswvguypXOgEkgAak6DxWd2r0wpU5FL713EWpj/ABfi8PNRddm0Mcpuoo0RETJAHHu4rMbW6UUmEin967uMUxzfv8J5rGbX6R1K4c59Qua38DezTHIfi5mVQ44ueMzXZmcNMvMb1DlejoX46grlv6Rcba6UvqSHPzD8jezTHP8AN4ys7Xxbn6mBw0AHfxQ5ICjfU4XVcTKeaTVLS+jb9DR2D3kfr6hXhq909zcs7u8cVR9Dv3Q858vkVd1WnjHA2tp3whEZOxGP7iD3/opM8RNp95lJSzbwJjWIldSbE2jx5Jk0a7Zg+7b/ACj0RiF2f7Df5R6BFhSISF0JVyAMx07nqWRp1t+eV2X/AFKi6KPotrzWyjs9gujIHyLmdDEwT8ltNs16DaeXEODWVOzfNci9iBYixlYytsWkT9zi8O4bg94a73TPkFLhJu0jv/HzY/G8cnRoukONosZ1lPq3Vmfuy3KSzP2C4xuhxgHfCzGxdjvxRe4vjLGZxBc5zju1vprKu9kdGh1VVr6lNxqBgaabs2UtJdOg35bcAVXM2TjcM53VB1/xMyuDhu7Jv5hJ37RpilBRcYSV+mwSlVqYPEFmacrgHgey9pANxxykciiMdt2tVqlravUszENvkAAkAvcBM296mwOwK7nmtXa4xLy0kGpWcLhtjaTGvkgNpY0PDusoBlYm7wXMvM9qkRBMWmynZolCUuk3W3otvtmNpUi4kVBms4AVBka2XOzt/DdtzexUNLpfW3spu5BzT6lNwdOpSwVYuBaKzmMY02mZzug6S2R3wi+iWFcKOIe32nAsZza0ke948lW7MpRgoycknugvG9KKdN2UNLyLOykBoO8AnWD3I7B7ZpVKRqkljQ7Kc8C8AwIJnVY/ozUoNqE1wIy9nM3M0GbyIN4TukT2ZmijaiWl7QAQ0uLnMe4A3j7sDwtqnydWTL8aHLgk/wCTX4bbVCo7K2qJ3AhzZ5ZgJVgQsT0i2RRpU6bqbyXOP5gQ9sE5xGl48wtTsKo5+HpucZcWwTvMEtBPeQAU09nPlxRUVKPX2WAK6UkLlZzkOE6ZOpSwssxzha5Nzut6q0odOaZ9oOb4H0bmWFxX7yoP4zy0Bud2qhJtqND3BNSZLij2nrymOrFD0Hyxp4tafMApy6VFHM5McXpspEiuiW2fO+2ulFSr7Ti4bh7NMchv5mSqCviHPuTr5AclN/ZztbO8VBWwlbc0R3Ob8156o9efmarjS+ESMIFB5mZcB6IahXc3tNB7+B8EScO8YfLlOYvmAJtxtyQjn1I9hw3ewfkmqJyco8Wvgmq0W1Rmp2dqWfEKvcDMafNcHEGRII8CjRXbVs6A/cdx5o6FSyfUv8ZsuitqA5fBWDGuvmJPIkcPxCO/cgej4ik3jB8dY/p9VZsIM3vv4+I8ELoif7MrWY+mQ4PrBjszh1ZDzYG2+862VlhTI3RAiJtYb55oR2BaT36zAn0hF5YuJtbcAYEzEgFNmdG0wA7Df5R6IoIXB+yOQ9ESEgFXLlyAKvb+Dq1GtFIkEOJMVXUjEWu1pnkVQVdkYnfTe/8A8uGqjyq0wtmEpK0jkaVEuKZ59V2PU34d3hhcO7/6ovafJMOGcy2R7OdPHU/eyo4e5ehrgVfmZPjRgDteu3PDnlrHsrPdL4FM5Gmm3rADGaobED2e5FjbeJY6k5xc4VG1a7qQayW0b9WJiQBlLtZgraOuo30Wn2mtMgtuAeydW33dyXkj8BwfyYkdIKtSmc7MO7qmCpU60Ht5icoptnXKR4nvhWGD2+G0K1RlBrWUjSysByy6oWh82gRPC6vK2yaDsuajTOUAN7DbAaAd3chsR0bwzy5xp9pxJcQ+oJJMkxmjW6OWN+h1Oqsz9c4avUpzSe2pW7R6urTykF5Zm7VnGQSQ0TrO9E4l+DqUXMzPDcLA6yJMOfkkR7bS4cArTEdHKb8svrdmMs1JgiYd2ge0JQdTokzKWsqvaCxrCCA8dl+ed0drdpc8UqxFrNmVb6K7D7Aodd1Tq5LrdgMLSQW54zGQOzfitixgaA1oAAAAA0AFgFUYDYtRmINZ9UVC4AO7BYTDMggNdl8we6FclS4xXRUss8n7nArikXKSTKbQtWqWntDQifZbxQwfeJIsefd9QitqkCs8kx7J1jdHwQ2cGN44g2Pdr+iaBnrGy35qFE8aVP8AoCJKoeh22KVaiKTTFSi0Mew+0ABAcOLYi6viuuL0ckk06YiROSQqJPkjqnDuTml/5iPEqVIQuE7k2hW1qg/vD6+q5uNq/nPkPkmkKMIpFLLNdN/2FDaFTeQfBIcYTq1p8EOEqOKK82T5N50fdNBltxsO/wCKsqrHboje2SDzBk+irtgtAoUybdkEmYAt5Kxp1W7jLjcdppO/TdxTIbvbOYwA6nxJk/UqSoDFonvlu47wDKa2pI398y3huIUZqtBid9hB0vwQI22EHZHJEBYLD/tIogAGjVHJzD6kI2n+0bCnVlYf4WH0elQjYylBWWp9P8GdXVG86ZP9JKIb01wR/viOdOr/ALUAaBcSqVnSrBnTEU/HM3+oBSjpJhP/ANVD/wBrB6lIC0XIGntjDu9mvRPKrTPo5ENxTDo9h5OB+KAJlyaHTpB5J2VACSuSwkQB0pMyVNCAFlcSkXJgcuXLkgMrttv37v5WHhvcqXC1X53tewuEywhwho3DLBzX4lX23Wff86Y9zj81WVHCQbRxMeWqpAyhx20qmGxPW0iWljvaGo7DDpEEXMgiLr17oX0xp45gaYZXAlzNzwNX0+I4jUe9eN7fpu6wwAZLXWIFsobvP8KrcFUrUagfTa5pBDhDmggj8TTNiiM+OzeePyJJr0qZ9PhqmyBec9Gf2hGq0U61MdaBMiweBq6PwniNOHAaD/qtv/bP+YLXyJ+zklhlB00fNxCRSli7IsDQhIUSKcyygypgNXJ2VdCYG+2GCKFLT2GxxuBrZWL76nLx/TSNEDs1sUqfc1n9ICLoUs7rC8WzOIb36nKga2IarIIDgYuRLT7vJcwiCQC0nuLZ5oobLe24ytDrxmGU8gDHBCgwHE99gCeO7RA2eYhLKYynbwCeEEnJZSLkAPDjxXdYeJTQmwUAS9YeK7Ny8go2pyAHB/cPIKZmLeNHEciR8VAuCQBY2lVGlR4/xv8Ampqe3sS3SvWH/lqf7lXFNTAuG9LMWNK9X/OT6qZnTXGj+/d4hh9WrOuN0oQBqGdO8Z/3ZPDq6R/0KVv7RMWNch50x8IWSTkAa9v7ScV+WiebHfB4RVL9o2I30aJ5dYP9ZWGhWFCmOCANtg9tuxT8zmBhDYAaZETqZvvRjzEcddCRzk6Ki6NjtWM2M+7ervNlnhqe6fRAGN6W3rjeTRbun8VQBbXoX0Wp1MOx+Sk5xYx5zAOeM7QRMzAnMBEC2kysrtzEiniqVUgu+7IIsdHOy301K7Y3Smph30X02Xp0mUXgu7NRrSTBAFtbHcku9g+tdm26I7MdmxbGgfd4qoLbgSYA7rK+OzKnD1WQ6OdKqrauJqNpsH2io2oWkuOU9oQCCOKvD00qb6NOebh7pVJRoJybdo8mMcR5hcGgmBfldBwjtjN+8N47B74uFNAJWokNJIIHEggeaDJHELQ7bMYYiSR2YtH42oPDN9mCfZad8aDcq4israQEidJvw81I7JNzAm5vYTc/FSbOpgsGifjKY6t/8rvQqWjSGTj6NjQdDLHQNA3WGm6yudjiXuzVHU2dWZczs1GnPTiHX1NojQqowokAQYgfmG/9Arvo5WbTqFxcWDqyA45iJJYYiDuaqXZD6Njs54FNoD3vAA7bnS51jckASV5y5/ag5RIMCWzEfl9qL8luzt2lf75s7rO4fyrAV65DHEBwGV0nsk2HPRVk9EQvZh8ds+AHGs2pMCx3Bogm9rQPBBGkZ7PrCApce5aChhWQLmSJN228ItqszVyTXQEKLrSOd/1T3Yb9NVYHAiJB17x6RJTXYMRqZjcR7kySjq1jLgLaNMd0Sb6Els24kWFlE/EOJJ4kmwAAngBYDuTsSIc4cHHnvUJQBM7EGSRaZtrHmpcO8umeKHyd6lpWaeY+KACsq4NV10MaOuc6oTkFJ4MayHMcLR3KHpTWacVlp+yWtBm5zCQ657xMbpSArMiRzEWcHAJk2QbH8QTyRQELm3+u9MJO4dydUeZTqVyBxM+JMWTAaAdw+rn4KWmNxFwpGkdoQRla4+DUyo4g6Rp5RbkgB+RWNFvAcJlVRrHirfC3IiNO7XvCVAXuxW9sWG/dPeL2hb3C4YOpts0yz8jZFiJzZdZBWD2S2Ht3G9rcCtlgtqU2tZmkFrCCMrifacRpbeN6qPZMjz3pi6XUSN7X+rdfMqjoz8le9LgPuoJ/GLiI9iLRoqSmUii92AbuB/KNeYsD4q4FMcSFSbEdDzwym173Cuc7hpPgLeqQGGTqVUtMtMGIJS9V9QUhZG73FMQuIxj3NyueSLWgRbkErce8bm2AGm4W4qOo22iicyBKA0WezB2B4+qmxVOWEcRGsa2+Ki2cewPreocU/tEBzuOp7iIS6KjHk6RuMOJ3zp+VTAjn3EyosM4jyEbh704VwbZtNf8AlMBXNh07j3b7xcW9yGxz2upPluaGu01BidRojZmRrPiPFAYlxyVBeBTfy9mePuhAHmzmxp7pV3hdqNAAdYARvJ5929MwlCm6oJyhv4pIHHQeSF2mwMJaCCNQQQbSY0JSTvRc8birLCptMGAwm5trqVIDVPuMdnes7SdpzC1IdT/MyOGWwiVSMzL1qkvceJnzv8Ur6dhAv4Jj7OP15KahV4mIFrEz3WISAhdFgdQpaQi8SPqD7kM83lFU325+o0+PmgTNL0Ex1Klic9R2Rgp1MxObKJADTAGslotKZ00xdKrjab6JDmOpU7tBALg54dqAdQVV7Oq/vNP3Tue46+CFxFQZqViMjcskzMve+dBveR4JJewss3vgGx52+aCwtQAXm4tbvnenV6gLHdoExxugqDuKYyTqS42EpQxzXN3aT/mRuzMY1mebTljdOvd3hQ7Trh1TM24hunEC+5AhW1Dme3i2pbX2Q6EGzTSLqfrxJOS5Dr5vzSDu71Hh7Eam8oY0rYoZx3X33/RXeFdAF4MDv3c0Hj6/WAAMg6AzbxsjMJSdAlu4DdwSW0VOPF0Wuzyc7dDfS4PNXYq3jh4DuVFgKJDm237iDuVx1cD9Wg27/wBUySm6YN7NM/xu53A/2rO0itTt/AvrMaGAWdmIzNB0INp5XlUFTZr6cZ7eR9CgLDdj+2NLg6n0WgY2158/0VFsxgDwSToZ7I0yng66dW2e4uJbMEkj7wDXfBomPM800hWgHpLs1tB7OrLoe0kgnQgxaOKp+tdxPmtztvZZq1GkiwbGoO8n4oAdH2oYkZV1Vx1JTDK2I6NNO/0Th0YG4z5fNIDIUXGQJIEganeVtcHsKg6CQ6Z1zE6cz8VD/wBMcArjA4Sow3BIvPHwvdA+uiSnQEAfeGdZDDu1nMuq4doJs6w1hh8pKmFOoWxlM23tHxSfZqkmRFoHab80xWRigBaCdbnIAoquHLmubkN2kTmZoRFvPuRdSi4jUA8wfihuoqT2nCPruQFsoW9FGE2dUbPewj+lZTFtkjkPivTHO1uNfd5LPs6NtjVJrZan/wAtMxnUHglFDuW1/wCn2pzdgN7/ACQSYnqDwXfZzwW4/sFnelGwGbpQBhvsx4Lvs3ct4Ngt/L5z8k4bFH5J5SfggDGbOoGXwCYpVQY76bo9AmuwbyM2V0ccpi/fC3bNkAaUkQcIT7VNx5vn3FLk+go87+yngU5uDPAr0T7Dwp+cfBObhHb2sHiPki0B54zBng5PGz3H8JXoQ2eTuHgf0Tv7L+voIsDAN2S8/h9/6J39i1dzB5j5LfDZYTm7OjiixrRhqexK0g5RY8VY0tn1R+ERzHxhar7EOB+uScMGO/3oscnZRYHDvDgXMIA72n4q0yHSPe35osYULjhjuj0RZFADcOf4R4j4KDFbJbUjO6IuMpM+9qtKlIjcY42+aQYef+d3H0VbDorMPsNjSCHu5GCOWiZV6NUnEuNWsCTJh8CeQFlZVcDuMoQ7Gafzf5igRZmg3ifrwTeqHepDUKTOU2hjeob9Fd1A4E+Kf1h4pQe9IBnVDvHipKbeE+Y+S42Tm80UMnbTTTQ7velSooCB+G/h96aML3DzU7kwJUFkYw8aALup7h5KYJQEUOyIURwHkPknigPoBOIXAo4hYnVhcGDinSm1EUFi5Bx96QtHFNzpZRSCxbJwP1dMCUhADikhNXEICx8Ls6YFxCBWSCr3Lus7lGVyKAca3ckNZMKbKdASZvqEoIUJKUOToTCWkfXyXODeH14IfMntKYh4YDIvb3jcfh4JhojvXOfEHvA8CY+R8E81EC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9481" y="1474054"/>
            <a:ext cx="2383030" cy="246504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2" b="24516"/>
          <a:stretch/>
        </p:blipFill>
        <p:spPr>
          <a:xfrm>
            <a:off x="6373140" y="1474054"/>
            <a:ext cx="2207595" cy="2468880"/>
          </a:xfrm>
          <a:prstGeom prst="rect">
            <a:avLst/>
          </a:prstGeom>
          <a:ln>
            <a:noFill/>
          </a:ln>
          <a:effectLst>
            <a:outerShdw blurRad="292100" dist="139700" dir="2700000" algn="tl" rotWithShape="0">
              <a:srgbClr val="333333">
                <a:alpha val="65000"/>
              </a:srgbClr>
            </a:outerShdw>
          </a:effec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411" y="4395478"/>
            <a:ext cx="23241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7610" y="421450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36752" y="6165416"/>
            <a:ext cx="880369" cy="369332"/>
          </a:xfrm>
          <a:prstGeom prst="rect">
            <a:avLst/>
          </a:prstGeom>
          <a:noFill/>
        </p:spPr>
        <p:txBody>
          <a:bodyPr wrap="none" rtlCol="0">
            <a:spAutoFit/>
          </a:bodyPr>
          <a:lstStyle/>
          <a:p>
            <a:r>
              <a:rPr lang="en-US" dirty="0" smtClean="0"/>
              <a:t>Garmin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198923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2060"/>
                </a:solidFill>
                <a:latin typeface="Calibri Light" panose="020F0302020204030204" pitchFamily="34" charset="0"/>
              </a:rPr>
              <a:t>Results: Home Depot</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p:cNvGraphicFramePr>
            <a:graphicFrameLocks/>
          </p:cNvGraphicFramePr>
          <p:nvPr>
            <p:extLst>
              <p:ext uri="{D42A27DB-BD31-4B8C-83A1-F6EECF244321}">
                <p14:modId xmlns:p14="http://schemas.microsoft.com/office/powerpoint/2010/main" val="2149458523"/>
              </p:ext>
            </p:extLst>
          </p:nvPr>
        </p:nvGraphicFramePr>
        <p:xfrm>
          <a:off x="4726379" y="3467595"/>
          <a:ext cx="3396343" cy="2018805"/>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p:cNvGrpSpPr/>
          <p:nvPr/>
        </p:nvGrpSpPr>
        <p:grpSpPr>
          <a:xfrm>
            <a:off x="990600" y="1417638"/>
            <a:ext cx="3044641" cy="5257800"/>
            <a:chOff x="830738" y="1234348"/>
            <a:chExt cx="3197041" cy="543121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738" y="1234348"/>
              <a:ext cx="3197041" cy="5431210"/>
            </a:xfrm>
            <a:prstGeom prst="rect">
              <a:avLst/>
            </a:prstGeom>
            <a:ln>
              <a:noFill/>
            </a:ln>
            <a:effectLst>
              <a:outerShdw blurRad="190500" algn="tl" rotWithShape="0">
                <a:srgbClr val="000000">
                  <a:alpha val="70000"/>
                </a:srgbClr>
              </a:outerShdw>
            </a:effectLst>
          </p:spPr>
        </p:pic>
        <p:sp>
          <p:nvSpPr>
            <p:cNvPr id="11" name="Down Arrow 10"/>
            <p:cNvSpPr/>
            <p:nvPr/>
          </p:nvSpPr>
          <p:spPr>
            <a:xfrm>
              <a:off x="2599718" y="1629298"/>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Down Arrow 11"/>
            <p:cNvSpPr/>
            <p:nvPr/>
          </p:nvSpPr>
          <p:spPr>
            <a:xfrm>
              <a:off x="2780556" y="1815282"/>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Down Arrow 13"/>
            <p:cNvSpPr/>
            <p:nvPr/>
          </p:nvSpPr>
          <p:spPr>
            <a:xfrm>
              <a:off x="2589339" y="4106376"/>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Down Arrow 15"/>
            <p:cNvSpPr/>
            <p:nvPr/>
          </p:nvSpPr>
          <p:spPr>
            <a:xfrm>
              <a:off x="2356388" y="4106376"/>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TextBox 8"/>
            <p:cNvSpPr txBox="1"/>
            <p:nvPr/>
          </p:nvSpPr>
          <p:spPr>
            <a:xfrm>
              <a:off x="2671935" y="1262412"/>
              <a:ext cx="532134" cy="625656"/>
            </a:xfrm>
            <a:prstGeom prst="rect">
              <a:avLst/>
            </a:prstGeom>
            <a:noFill/>
          </p:spPr>
          <p:txBody>
            <a:bodyPr wrap="none" rtlCol="0">
              <a:spAutoFit/>
            </a:bodyPr>
            <a:lstStyle/>
            <a:p>
              <a:r>
                <a:rPr lang="en-US" sz="3200" b="1" dirty="0" smtClean="0">
                  <a:solidFill>
                    <a:schemeClr val="tx2"/>
                  </a:solidFill>
                </a:rPr>
                <a:t>A</a:t>
              </a:r>
              <a:endParaRPr lang="en-US" sz="3200" b="1" dirty="0">
                <a:solidFill>
                  <a:schemeClr val="tx2"/>
                </a:solidFill>
              </a:endParaRPr>
            </a:p>
          </p:txBody>
        </p:sp>
        <p:sp>
          <p:nvSpPr>
            <p:cNvPr id="18" name="TextBox 17"/>
            <p:cNvSpPr txBox="1"/>
            <p:nvPr/>
          </p:nvSpPr>
          <p:spPr>
            <a:xfrm>
              <a:off x="2365696" y="3603935"/>
              <a:ext cx="510469" cy="625656"/>
            </a:xfrm>
            <a:prstGeom prst="rect">
              <a:avLst/>
            </a:prstGeom>
            <a:noFill/>
          </p:spPr>
          <p:txBody>
            <a:bodyPr wrap="none" rtlCol="0">
              <a:spAutoFit/>
            </a:bodyPr>
            <a:lstStyle/>
            <a:p>
              <a:r>
                <a:rPr lang="en-US" sz="3200" b="1" dirty="0">
                  <a:solidFill>
                    <a:schemeClr val="tx2"/>
                  </a:solidFill>
                </a:rPr>
                <a:t>B</a:t>
              </a:r>
            </a:p>
          </p:txBody>
        </p:sp>
        <p:sp>
          <p:nvSpPr>
            <p:cNvPr id="20" name="Down Arrow 19"/>
            <p:cNvSpPr/>
            <p:nvPr/>
          </p:nvSpPr>
          <p:spPr>
            <a:xfrm>
              <a:off x="2622369" y="5850552"/>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TextBox 20"/>
            <p:cNvSpPr txBox="1"/>
            <p:nvPr/>
          </p:nvSpPr>
          <p:spPr>
            <a:xfrm>
              <a:off x="2429259" y="6080783"/>
              <a:ext cx="402674" cy="584775"/>
            </a:xfrm>
            <a:prstGeom prst="rect">
              <a:avLst/>
            </a:prstGeom>
            <a:noFill/>
          </p:spPr>
          <p:txBody>
            <a:bodyPr wrap="none" rtlCol="0">
              <a:spAutoFit/>
            </a:bodyPr>
            <a:lstStyle/>
            <a:p>
              <a:r>
                <a:rPr lang="en-US" sz="3200" b="1" dirty="0">
                  <a:solidFill>
                    <a:schemeClr val="tx2"/>
                  </a:solidFill>
                </a:rPr>
                <a:t>C</a:t>
              </a:r>
            </a:p>
          </p:txBody>
        </p:sp>
        <p:sp>
          <p:nvSpPr>
            <p:cNvPr id="22" name="Down Arrow 21"/>
            <p:cNvSpPr/>
            <p:nvPr/>
          </p:nvSpPr>
          <p:spPr>
            <a:xfrm>
              <a:off x="3622175" y="6249955"/>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Down Arrow 22"/>
            <p:cNvSpPr/>
            <p:nvPr/>
          </p:nvSpPr>
          <p:spPr>
            <a:xfrm>
              <a:off x="1851452" y="5047776"/>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4" name="TextBox 23"/>
            <p:cNvSpPr txBox="1"/>
            <p:nvPr/>
          </p:nvSpPr>
          <p:spPr>
            <a:xfrm>
              <a:off x="1682588" y="4471261"/>
              <a:ext cx="442751" cy="584775"/>
            </a:xfrm>
            <a:prstGeom prst="rect">
              <a:avLst/>
            </a:prstGeom>
            <a:noFill/>
          </p:spPr>
          <p:txBody>
            <a:bodyPr wrap="none" rtlCol="0">
              <a:spAutoFit/>
            </a:bodyPr>
            <a:lstStyle/>
            <a:p>
              <a:r>
                <a:rPr lang="en-US" sz="3200" b="1" dirty="0" smtClean="0">
                  <a:solidFill>
                    <a:schemeClr val="tx2"/>
                  </a:solidFill>
                </a:rPr>
                <a:t>D</a:t>
              </a:r>
              <a:endParaRPr lang="en-US" sz="3200" b="1" dirty="0">
                <a:solidFill>
                  <a:schemeClr val="tx2"/>
                </a:solidFill>
              </a:endParaRPr>
            </a:p>
          </p:txBody>
        </p:sp>
        <p:sp>
          <p:nvSpPr>
            <p:cNvPr id="25" name="Down Arrow 24"/>
            <p:cNvSpPr/>
            <p:nvPr/>
          </p:nvSpPr>
          <p:spPr>
            <a:xfrm>
              <a:off x="1752600" y="5007496"/>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cxnSp>
        <p:nvCxnSpPr>
          <p:cNvPr id="26" name="Straight Arrow Connector 25"/>
          <p:cNvCxnSpPr/>
          <p:nvPr/>
        </p:nvCxnSpPr>
        <p:spPr>
          <a:xfrm>
            <a:off x="2780595" y="6139291"/>
            <a:ext cx="959428" cy="133814"/>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766305" y="2050486"/>
            <a:ext cx="172218" cy="168100"/>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4" idx="2"/>
          </p:cNvCxnSpPr>
          <p:nvPr/>
        </p:nvCxnSpPr>
        <p:spPr>
          <a:xfrm>
            <a:off x="2539517" y="4436529"/>
            <a:ext cx="216904" cy="0"/>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945257" y="5300683"/>
            <a:ext cx="108452" cy="47188"/>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2419721889"/>
              </p:ext>
            </p:extLst>
          </p:nvPr>
        </p:nvGraphicFramePr>
        <p:xfrm>
          <a:off x="4726379" y="1828800"/>
          <a:ext cx="3384467" cy="1221180"/>
        </p:xfrm>
        <a:graphic>
          <a:graphicData uri="http://schemas.openxmlformats.org/drawingml/2006/table">
            <a:tbl>
              <a:tblPr firstRow="1" bandRow="1">
                <a:tableStyleId>{69012ECD-51FC-41F1-AA8D-1B2483CD663E}</a:tableStyleId>
              </a:tblPr>
              <a:tblGrid>
                <a:gridCol w="1092530"/>
                <a:gridCol w="1160559"/>
                <a:gridCol w="1131378"/>
              </a:tblGrid>
              <a:tr h="380010">
                <a:tc>
                  <a:txBody>
                    <a:bodyPr/>
                    <a:lstStyle/>
                    <a:p>
                      <a:pPr algn="ctr"/>
                      <a:r>
                        <a:rPr lang="en-US" sz="1400" b="1" i="0" dirty="0" smtClean="0">
                          <a:latin typeface="+mn-lt"/>
                        </a:rPr>
                        <a:t>System</a:t>
                      </a:r>
                      <a:endParaRPr lang="en-US" sz="1400"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Total</a:t>
                      </a:r>
                    </a:p>
                    <a:p>
                      <a:pPr algn="ctr"/>
                      <a:r>
                        <a:rPr lang="en-US" sz="1400" b="1" i="0" dirty="0" smtClean="0">
                          <a:latin typeface="+mn-lt"/>
                        </a:rPr>
                        <a:t>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Got</a:t>
                      </a:r>
                    </a:p>
                    <a:p>
                      <a:pPr algn="ctr"/>
                      <a:r>
                        <a:rPr lang="en-US" sz="1400" b="1" i="0" dirty="0" smtClean="0">
                          <a:latin typeface="+mn-lt"/>
                        </a:rPr>
                        <a:t>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algn="ctr"/>
                      <a:r>
                        <a:rPr lang="en-US" sz="1400" i="0" dirty="0" smtClean="0">
                          <a:latin typeface="+mn-lt"/>
                        </a:rPr>
                        <a:t>Garmin</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4</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None</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635">
                <a:tc>
                  <a:txBody>
                    <a:bodyPr/>
                    <a:lstStyle/>
                    <a:p>
                      <a:pPr algn="ctr"/>
                      <a:r>
                        <a:rPr lang="en-US" sz="1400" i="0" dirty="0" smtClean="0">
                          <a:latin typeface="+mn-lt"/>
                        </a:rPr>
                        <a:t>Proposed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4</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4</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796675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2060"/>
                </a:solidFill>
                <a:latin typeface="Calibri Light" panose="020F0302020204030204" pitchFamily="34" charset="0"/>
              </a:rPr>
              <a:t>Results: Starbucks</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698874" y="1814283"/>
            <a:ext cx="3650271" cy="3637280"/>
            <a:chOff x="914400" y="2158281"/>
            <a:chExt cx="3650271" cy="363728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158281"/>
              <a:ext cx="3650271" cy="3637280"/>
            </a:xfrm>
            <a:prstGeom prst="rect">
              <a:avLst/>
            </a:prstGeom>
            <a:ln>
              <a:noFill/>
            </a:ln>
            <a:effectLst>
              <a:outerShdw blurRad="292100" dist="139700" dir="2700000" algn="tl" rotWithShape="0">
                <a:srgbClr val="333333">
                  <a:alpha val="65000"/>
                </a:srgbClr>
              </a:outerShdw>
            </a:effectLst>
          </p:spPr>
        </p:pic>
        <p:sp>
          <p:nvSpPr>
            <p:cNvPr id="11" name="Down Arrow 10"/>
            <p:cNvSpPr/>
            <p:nvPr/>
          </p:nvSpPr>
          <p:spPr>
            <a:xfrm>
              <a:off x="2056049" y="4106079"/>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Down Arrow 11"/>
            <p:cNvSpPr/>
            <p:nvPr/>
          </p:nvSpPr>
          <p:spPr>
            <a:xfrm>
              <a:off x="2087556" y="4969937"/>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Down Arrow 13"/>
            <p:cNvSpPr/>
            <p:nvPr/>
          </p:nvSpPr>
          <p:spPr>
            <a:xfrm>
              <a:off x="2673710" y="3386493"/>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6" name="Down Arrow 15"/>
            <p:cNvSpPr/>
            <p:nvPr/>
          </p:nvSpPr>
          <p:spPr>
            <a:xfrm>
              <a:off x="2910052" y="3263278"/>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9" name="TextBox 8"/>
            <p:cNvSpPr txBox="1"/>
            <p:nvPr/>
          </p:nvSpPr>
          <p:spPr>
            <a:xfrm>
              <a:off x="2524010" y="2903507"/>
              <a:ext cx="532134" cy="625656"/>
            </a:xfrm>
            <a:prstGeom prst="rect">
              <a:avLst/>
            </a:prstGeom>
            <a:noFill/>
          </p:spPr>
          <p:txBody>
            <a:bodyPr wrap="none" rtlCol="0">
              <a:spAutoFit/>
            </a:bodyPr>
            <a:lstStyle/>
            <a:p>
              <a:r>
                <a:rPr lang="en-US" sz="3200" b="1" dirty="0" smtClean="0">
                  <a:solidFill>
                    <a:schemeClr val="tx2"/>
                  </a:solidFill>
                </a:rPr>
                <a:t>A</a:t>
              </a:r>
              <a:endParaRPr lang="en-US" sz="3200" b="1" dirty="0">
                <a:solidFill>
                  <a:schemeClr val="tx2"/>
                </a:solidFill>
              </a:endParaRPr>
            </a:p>
          </p:txBody>
        </p:sp>
        <p:sp>
          <p:nvSpPr>
            <p:cNvPr id="18" name="TextBox 17"/>
            <p:cNvSpPr txBox="1"/>
            <p:nvPr/>
          </p:nvSpPr>
          <p:spPr>
            <a:xfrm>
              <a:off x="1851731" y="3603638"/>
              <a:ext cx="510469" cy="625656"/>
            </a:xfrm>
            <a:prstGeom prst="rect">
              <a:avLst/>
            </a:prstGeom>
            <a:noFill/>
          </p:spPr>
          <p:txBody>
            <a:bodyPr wrap="none" rtlCol="0">
              <a:spAutoFit/>
            </a:bodyPr>
            <a:lstStyle/>
            <a:p>
              <a:r>
                <a:rPr lang="en-US" sz="3200" b="1" dirty="0">
                  <a:solidFill>
                    <a:schemeClr val="tx2"/>
                  </a:solidFill>
                </a:rPr>
                <a:t>B</a:t>
              </a:r>
            </a:p>
          </p:txBody>
        </p:sp>
      </p:grpSp>
      <p:graphicFrame>
        <p:nvGraphicFramePr>
          <p:cNvPr id="13" name="Chart 12"/>
          <p:cNvGraphicFramePr>
            <a:graphicFrameLocks/>
          </p:cNvGraphicFramePr>
          <p:nvPr>
            <p:extLst>
              <p:ext uri="{D42A27DB-BD31-4B8C-83A1-F6EECF244321}">
                <p14:modId xmlns:p14="http://schemas.microsoft.com/office/powerpoint/2010/main" val="1868866363"/>
              </p:ext>
            </p:extLst>
          </p:nvPr>
        </p:nvGraphicFramePr>
        <p:xfrm>
          <a:off x="5377178" y="3639979"/>
          <a:ext cx="2905124" cy="157638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Arrow Connector 14"/>
          <p:cNvCxnSpPr/>
          <p:nvPr/>
        </p:nvCxnSpPr>
        <p:spPr>
          <a:xfrm flipV="1">
            <a:off x="2540968" y="3123557"/>
            <a:ext cx="249166" cy="123215"/>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36131" y="3973227"/>
            <a:ext cx="31507" cy="863858"/>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extLst>
              <p:ext uri="{D42A27DB-BD31-4B8C-83A1-F6EECF244321}">
                <p14:modId xmlns:p14="http://schemas.microsoft.com/office/powerpoint/2010/main" val="2084346937"/>
              </p:ext>
            </p:extLst>
          </p:nvPr>
        </p:nvGraphicFramePr>
        <p:xfrm>
          <a:off x="5066805" y="2067745"/>
          <a:ext cx="3384467" cy="1221180"/>
        </p:xfrm>
        <a:graphic>
          <a:graphicData uri="http://schemas.openxmlformats.org/drawingml/2006/table">
            <a:tbl>
              <a:tblPr firstRow="1" bandRow="1">
                <a:tableStyleId>{69012ECD-51FC-41F1-AA8D-1B2483CD663E}</a:tableStyleId>
              </a:tblPr>
              <a:tblGrid>
                <a:gridCol w="1092530"/>
                <a:gridCol w="1160559"/>
                <a:gridCol w="1131378"/>
              </a:tblGrid>
              <a:tr h="380010">
                <a:tc>
                  <a:txBody>
                    <a:bodyPr/>
                    <a:lstStyle/>
                    <a:p>
                      <a:pPr algn="ctr"/>
                      <a:r>
                        <a:rPr lang="en-US" sz="1400" b="1" i="0" dirty="0" smtClean="0">
                          <a:latin typeface="+mn-lt"/>
                        </a:rPr>
                        <a:t>System</a:t>
                      </a:r>
                      <a:endParaRPr lang="en-US" sz="1400"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Total</a:t>
                      </a:r>
                    </a:p>
                    <a:p>
                      <a:pPr algn="ctr"/>
                      <a:r>
                        <a:rPr lang="en-US" sz="1400" b="1" i="0" dirty="0" smtClean="0">
                          <a:latin typeface="+mn-lt"/>
                        </a:rPr>
                        <a:t>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Got</a:t>
                      </a:r>
                    </a:p>
                    <a:p>
                      <a:pPr algn="ctr"/>
                      <a:r>
                        <a:rPr lang="en-US" sz="1400" b="1" i="0" dirty="0" smtClean="0">
                          <a:latin typeface="+mn-lt"/>
                        </a:rPr>
                        <a:t>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algn="ctr"/>
                      <a:r>
                        <a:rPr lang="en-US" sz="1400" i="0" dirty="0" smtClean="0">
                          <a:latin typeface="+mn-lt"/>
                        </a:rPr>
                        <a:t>Garmin</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2</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None</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635">
                <a:tc>
                  <a:txBody>
                    <a:bodyPr/>
                    <a:lstStyle/>
                    <a:p>
                      <a:pPr algn="ctr"/>
                      <a:r>
                        <a:rPr lang="en-US" sz="1400" i="0" dirty="0" smtClean="0">
                          <a:latin typeface="+mn-lt"/>
                        </a:rPr>
                        <a:t>Proposed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2</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2</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3597659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2060"/>
                </a:solidFill>
                <a:latin typeface="Calibri Light" panose="020F0302020204030204" pitchFamily="34" charset="0"/>
              </a:rPr>
              <a:t>Results: Bellevue Square Mall</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4548535" cy="4705082"/>
          </a:xfrm>
          <a:prstGeom prst="rect">
            <a:avLst/>
          </a:prstGeom>
          <a:noFill/>
          <a:ln>
            <a:noFill/>
          </a:ln>
        </p:spPr>
      </p:pic>
      <p:sp>
        <p:nvSpPr>
          <p:cNvPr id="19" name="Down Arrow 18"/>
          <p:cNvSpPr/>
          <p:nvPr/>
        </p:nvSpPr>
        <p:spPr>
          <a:xfrm>
            <a:off x="1510313" y="1830450"/>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0" name="Down Arrow 19"/>
          <p:cNvSpPr/>
          <p:nvPr/>
        </p:nvSpPr>
        <p:spPr>
          <a:xfrm>
            <a:off x="1605922" y="1828934"/>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1" name="Down Arrow 20"/>
          <p:cNvSpPr/>
          <p:nvPr/>
        </p:nvSpPr>
        <p:spPr>
          <a:xfrm>
            <a:off x="4165461" y="3747839"/>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2" name="Down Arrow 21"/>
          <p:cNvSpPr/>
          <p:nvPr/>
        </p:nvSpPr>
        <p:spPr>
          <a:xfrm>
            <a:off x="2907371" y="4414212"/>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 name="TextBox 22"/>
          <p:cNvSpPr txBox="1"/>
          <p:nvPr/>
        </p:nvSpPr>
        <p:spPr>
          <a:xfrm>
            <a:off x="4039866" y="3307041"/>
            <a:ext cx="532134" cy="625656"/>
          </a:xfrm>
          <a:prstGeom prst="rect">
            <a:avLst/>
          </a:prstGeom>
          <a:noFill/>
        </p:spPr>
        <p:txBody>
          <a:bodyPr wrap="none" rtlCol="0">
            <a:spAutoFit/>
          </a:bodyPr>
          <a:lstStyle/>
          <a:p>
            <a:r>
              <a:rPr lang="en-US" sz="3200" b="1" dirty="0" smtClean="0">
                <a:solidFill>
                  <a:schemeClr val="tx2"/>
                </a:solidFill>
              </a:rPr>
              <a:t>A</a:t>
            </a:r>
            <a:endParaRPr lang="en-US" sz="3200" b="1" dirty="0">
              <a:solidFill>
                <a:schemeClr val="tx2"/>
              </a:solidFill>
            </a:endParaRPr>
          </a:p>
        </p:txBody>
      </p:sp>
      <p:sp>
        <p:nvSpPr>
          <p:cNvPr id="24" name="TextBox 23"/>
          <p:cNvSpPr txBox="1"/>
          <p:nvPr/>
        </p:nvSpPr>
        <p:spPr>
          <a:xfrm>
            <a:off x="1697885" y="1513567"/>
            <a:ext cx="385042" cy="584775"/>
          </a:xfrm>
          <a:prstGeom prst="rect">
            <a:avLst/>
          </a:prstGeom>
          <a:noFill/>
        </p:spPr>
        <p:txBody>
          <a:bodyPr wrap="none" rtlCol="0">
            <a:spAutoFit/>
          </a:bodyPr>
          <a:lstStyle/>
          <a:p>
            <a:r>
              <a:rPr lang="en-US" sz="3200" b="1" dirty="0">
                <a:solidFill>
                  <a:schemeClr val="tx2"/>
                </a:solidFill>
              </a:rPr>
              <a:t>E</a:t>
            </a:r>
          </a:p>
        </p:txBody>
      </p:sp>
      <p:sp>
        <p:nvSpPr>
          <p:cNvPr id="25" name="Down Arrow 24"/>
          <p:cNvSpPr/>
          <p:nvPr/>
        </p:nvSpPr>
        <p:spPr>
          <a:xfrm>
            <a:off x="2739579" y="1988030"/>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Down Arrow 25"/>
          <p:cNvSpPr/>
          <p:nvPr/>
        </p:nvSpPr>
        <p:spPr>
          <a:xfrm>
            <a:off x="2638304" y="1870487"/>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7" name="TextBox 26"/>
          <p:cNvSpPr txBox="1"/>
          <p:nvPr/>
        </p:nvSpPr>
        <p:spPr>
          <a:xfrm>
            <a:off x="2703269" y="1513567"/>
            <a:ext cx="373820" cy="584775"/>
          </a:xfrm>
          <a:prstGeom prst="rect">
            <a:avLst/>
          </a:prstGeom>
          <a:noFill/>
        </p:spPr>
        <p:txBody>
          <a:bodyPr wrap="none" rtlCol="0">
            <a:spAutoFit/>
          </a:bodyPr>
          <a:lstStyle/>
          <a:p>
            <a:r>
              <a:rPr lang="en-US" sz="3200" b="1" dirty="0">
                <a:solidFill>
                  <a:schemeClr val="tx2"/>
                </a:solidFill>
              </a:rPr>
              <a:t>F</a:t>
            </a:r>
          </a:p>
        </p:txBody>
      </p:sp>
      <p:sp>
        <p:nvSpPr>
          <p:cNvPr id="28" name="Down Arrow 27"/>
          <p:cNvSpPr/>
          <p:nvPr/>
        </p:nvSpPr>
        <p:spPr>
          <a:xfrm>
            <a:off x="1722179" y="2133175"/>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9" name="Down Arrow 28"/>
          <p:cNvSpPr/>
          <p:nvPr/>
        </p:nvSpPr>
        <p:spPr>
          <a:xfrm>
            <a:off x="1765796" y="2144301"/>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0" name="TextBox 29"/>
          <p:cNvSpPr txBox="1"/>
          <p:nvPr/>
        </p:nvSpPr>
        <p:spPr>
          <a:xfrm>
            <a:off x="1877698" y="2159750"/>
            <a:ext cx="445956" cy="584775"/>
          </a:xfrm>
          <a:prstGeom prst="rect">
            <a:avLst/>
          </a:prstGeom>
          <a:noFill/>
        </p:spPr>
        <p:txBody>
          <a:bodyPr wrap="none" rtlCol="0">
            <a:spAutoFit/>
          </a:bodyPr>
          <a:lstStyle/>
          <a:p>
            <a:r>
              <a:rPr lang="en-US" sz="3200" b="1" dirty="0">
                <a:solidFill>
                  <a:schemeClr val="tx2"/>
                </a:solidFill>
              </a:rPr>
              <a:t>G</a:t>
            </a:r>
          </a:p>
        </p:txBody>
      </p:sp>
      <p:sp>
        <p:nvSpPr>
          <p:cNvPr id="31" name="Down Arrow 30"/>
          <p:cNvSpPr/>
          <p:nvPr/>
        </p:nvSpPr>
        <p:spPr>
          <a:xfrm>
            <a:off x="2103667" y="3869593"/>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2" name="Down Arrow 31"/>
          <p:cNvSpPr/>
          <p:nvPr/>
        </p:nvSpPr>
        <p:spPr>
          <a:xfrm>
            <a:off x="1821370" y="3763034"/>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3" name="TextBox 32"/>
          <p:cNvSpPr txBox="1"/>
          <p:nvPr/>
        </p:nvSpPr>
        <p:spPr>
          <a:xfrm>
            <a:off x="1994529" y="3376818"/>
            <a:ext cx="444352" cy="584775"/>
          </a:xfrm>
          <a:prstGeom prst="rect">
            <a:avLst/>
          </a:prstGeom>
          <a:noFill/>
        </p:spPr>
        <p:txBody>
          <a:bodyPr wrap="none" rtlCol="0">
            <a:spAutoFit/>
          </a:bodyPr>
          <a:lstStyle/>
          <a:p>
            <a:r>
              <a:rPr lang="en-US" sz="3200" b="1" dirty="0">
                <a:solidFill>
                  <a:schemeClr val="tx2"/>
                </a:solidFill>
              </a:rPr>
              <a:t>H</a:t>
            </a:r>
          </a:p>
        </p:txBody>
      </p:sp>
      <p:sp>
        <p:nvSpPr>
          <p:cNvPr id="34" name="Down Arrow 33"/>
          <p:cNvSpPr/>
          <p:nvPr/>
        </p:nvSpPr>
        <p:spPr>
          <a:xfrm>
            <a:off x="3898034" y="3747839"/>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5" name="Down Arrow 34"/>
          <p:cNvSpPr/>
          <p:nvPr/>
        </p:nvSpPr>
        <p:spPr>
          <a:xfrm>
            <a:off x="3961312" y="3798903"/>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6" name="TextBox 35"/>
          <p:cNvSpPr txBox="1"/>
          <p:nvPr/>
        </p:nvSpPr>
        <p:spPr>
          <a:xfrm>
            <a:off x="3719560" y="3401590"/>
            <a:ext cx="293670" cy="584775"/>
          </a:xfrm>
          <a:prstGeom prst="rect">
            <a:avLst/>
          </a:prstGeom>
          <a:noFill/>
        </p:spPr>
        <p:txBody>
          <a:bodyPr wrap="none" rtlCol="0">
            <a:spAutoFit/>
          </a:bodyPr>
          <a:lstStyle/>
          <a:p>
            <a:r>
              <a:rPr lang="en-US" sz="3200" b="1" dirty="0" smtClean="0">
                <a:solidFill>
                  <a:schemeClr val="tx2"/>
                </a:solidFill>
              </a:rPr>
              <a:t>I</a:t>
            </a:r>
            <a:endParaRPr lang="en-US" sz="3200" b="1" dirty="0">
              <a:solidFill>
                <a:schemeClr val="tx2"/>
              </a:solidFill>
            </a:endParaRPr>
          </a:p>
        </p:txBody>
      </p:sp>
      <p:cxnSp>
        <p:nvCxnSpPr>
          <p:cNvPr id="6" name="Straight Arrow Connector 5"/>
          <p:cNvCxnSpPr>
            <a:stCxn id="21" idx="2"/>
            <a:endCxn id="22" idx="2"/>
          </p:cNvCxnSpPr>
          <p:nvPr/>
        </p:nvCxnSpPr>
        <p:spPr>
          <a:xfrm flipH="1">
            <a:off x="3002980" y="3994269"/>
            <a:ext cx="1258090" cy="666373"/>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Down Arrow 50"/>
          <p:cNvSpPr/>
          <p:nvPr/>
        </p:nvSpPr>
        <p:spPr>
          <a:xfrm>
            <a:off x="1547918" y="3522533"/>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2" name="TextBox 51"/>
          <p:cNvSpPr txBox="1"/>
          <p:nvPr/>
        </p:nvSpPr>
        <p:spPr>
          <a:xfrm>
            <a:off x="2650114" y="3475432"/>
            <a:ext cx="510469" cy="625656"/>
          </a:xfrm>
          <a:prstGeom prst="rect">
            <a:avLst/>
          </a:prstGeom>
          <a:noFill/>
        </p:spPr>
        <p:txBody>
          <a:bodyPr wrap="none" rtlCol="0">
            <a:spAutoFit/>
          </a:bodyPr>
          <a:lstStyle/>
          <a:p>
            <a:r>
              <a:rPr lang="en-US" sz="3200" b="1" dirty="0">
                <a:solidFill>
                  <a:schemeClr val="tx2"/>
                </a:solidFill>
              </a:rPr>
              <a:t>B</a:t>
            </a:r>
          </a:p>
        </p:txBody>
      </p:sp>
      <p:sp>
        <p:nvSpPr>
          <p:cNvPr id="53" name="Down Arrow 52"/>
          <p:cNvSpPr/>
          <p:nvPr/>
        </p:nvSpPr>
        <p:spPr>
          <a:xfrm>
            <a:off x="2811764" y="3932697"/>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4" name="Down Arrow 53"/>
          <p:cNvSpPr/>
          <p:nvPr/>
        </p:nvSpPr>
        <p:spPr>
          <a:xfrm>
            <a:off x="2952339" y="3890106"/>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5" name="TextBox 54"/>
          <p:cNvSpPr txBox="1"/>
          <p:nvPr/>
        </p:nvSpPr>
        <p:spPr>
          <a:xfrm>
            <a:off x="2446831" y="4245040"/>
            <a:ext cx="402674" cy="584775"/>
          </a:xfrm>
          <a:prstGeom prst="rect">
            <a:avLst/>
          </a:prstGeom>
          <a:noFill/>
        </p:spPr>
        <p:txBody>
          <a:bodyPr wrap="none" rtlCol="0">
            <a:spAutoFit/>
          </a:bodyPr>
          <a:lstStyle/>
          <a:p>
            <a:r>
              <a:rPr lang="en-US" sz="3200" b="1" dirty="0">
                <a:solidFill>
                  <a:schemeClr val="tx2"/>
                </a:solidFill>
              </a:rPr>
              <a:t>C</a:t>
            </a:r>
          </a:p>
        </p:txBody>
      </p:sp>
      <p:sp>
        <p:nvSpPr>
          <p:cNvPr id="56" name="Down Arrow 55"/>
          <p:cNvSpPr/>
          <p:nvPr/>
        </p:nvSpPr>
        <p:spPr>
          <a:xfrm>
            <a:off x="2620547" y="4715730"/>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7" name="Down Arrow 56"/>
          <p:cNvSpPr/>
          <p:nvPr/>
        </p:nvSpPr>
        <p:spPr>
          <a:xfrm>
            <a:off x="2712058" y="4604120"/>
            <a:ext cx="191217" cy="246430"/>
          </a:xfrm>
          <a:prstGeom prst="downArrow">
            <a:avLst/>
          </a:prstGeom>
          <a:solidFill>
            <a:srgbClr val="C00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8" name="TextBox 57"/>
          <p:cNvSpPr txBox="1"/>
          <p:nvPr/>
        </p:nvSpPr>
        <p:spPr>
          <a:xfrm>
            <a:off x="1584748" y="3987979"/>
            <a:ext cx="442750" cy="584775"/>
          </a:xfrm>
          <a:prstGeom prst="rect">
            <a:avLst/>
          </a:prstGeom>
          <a:noFill/>
        </p:spPr>
        <p:txBody>
          <a:bodyPr wrap="none" rtlCol="0">
            <a:spAutoFit/>
          </a:bodyPr>
          <a:lstStyle/>
          <a:p>
            <a:r>
              <a:rPr lang="en-US" sz="3200" b="1" dirty="0">
                <a:solidFill>
                  <a:schemeClr val="tx2"/>
                </a:solidFill>
              </a:rPr>
              <a:t>D</a:t>
            </a:r>
          </a:p>
        </p:txBody>
      </p:sp>
      <p:cxnSp>
        <p:nvCxnSpPr>
          <p:cNvPr id="60" name="Straight Arrow Connector 59"/>
          <p:cNvCxnSpPr>
            <a:endCxn id="51" idx="2"/>
          </p:cNvCxnSpPr>
          <p:nvPr/>
        </p:nvCxnSpPr>
        <p:spPr>
          <a:xfrm flipH="1" flipV="1">
            <a:off x="1643527" y="3768963"/>
            <a:ext cx="135846" cy="366432"/>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54" idx="2"/>
          </p:cNvCxnSpPr>
          <p:nvPr/>
        </p:nvCxnSpPr>
        <p:spPr>
          <a:xfrm flipV="1">
            <a:off x="2881684" y="4136536"/>
            <a:ext cx="166264" cy="21268"/>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57" idx="2"/>
          </p:cNvCxnSpPr>
          <p:nvPr/>
        </p:nvCxnSpPr>
        <p:spPr>
          <a:xfrm flipV="1">
            <a:off x="2716155" y="4850550"/>
            <a:ext cx="91512" cy="111610"/>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6" idx="2"/>
          </p:cNvCxnSpPr>
          <p:nvPr/>
        </p:nvCxnSpPr>
        <p:spPr>
          <a:xfrm flipH="1" flipV="1">
            <a:off x="2733913" y="2116917"/>
            <a:ext cx="85174" cy="104640"/>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615398" y="2065100"/>
            <a:ext cx="106781" cy="0"/>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765796" y="2374946"/>
            <a:ext cx="97741" cy="4712"/>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1" idx="2"/>
            <a:endCxn id="32" idx="2"/>
          </p:cNvCxnSpPr>
          <p:nvPr/>
        </p:nvCxnSpPr>
        <p:spPr>
          <a:xfrm flipH="1" flipV="1">
            <a:off x="1916979" y="4009464"/>
            <a:ext cx="282297" cy="106559"/>
          </a:xfrm>
          <a:prstGeom prst="straightConnector1">
            <a:avLst/>
          </a:prstGeom>
          <a:ln w="12700">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5305637" y="3866563"/>
            <a:ext cx="3554276" cy="1926503"/>
          </a:xfrm>
          <a:prstGeom prst="rect">
            <a:avLst/>
          </a:prstGeom>
        </p:spPr>
      </p:pic>
      <p:sp>
        <p:nvSpPr>
          <p:cNvPr id="50" name="Down Arrow 49"/>
          <p:cNvSpPr/>
          <p:nvPr/>
        </p:nvSpPr>
        <p:spPr>
          <a:xfrm>
            <a:off x="1699189" y="3890211"/>
            <a:ext cx="191217" cy="246430"/>
          </a:xfrm>
          <a:prstGeom prst="down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aphicFrame>
        <p:nvGraphicFramePr>
          <p:cNvPr id="41" name="Table 40"/>
          <p:cNvGraphicFramePr>
            <a:graphicFrameLocks noGrp="1"/>
          </p:cNvGraphicFramePr>
          <p:nvPr>
            <p:extLst>
              <p:ext uri="{D42A27DB-BD31-4B8C-83A1-F6EECF244321}">
                <p14:modId xmlns:p14="http://schemas.microsoft.com/office/powerpoint/2010/main" val="868102614"/>
              </p:ext>
            </p:extLst>
          </p:nvPr>
        </p:nvGraphicFramePr>
        <p:xfrm>
          <a:off x="5385525" y="1870487"/>
          <a:ext cx="3384467" cy="1221180"/>
        </p:xfrm>
        <a:graphic>
          <a:graphicData uri="http://schemas.openxmlformats.org/drawingml/2006/table">
            <a:tbl>
              <a:tblPr firstRow="1" bandRow="1">
                <a:tableStyleId>{69012ECD-51FC-41F1-AA8D-1B2483CD663E}</a:tableStyleId>
              </a:tblPr>
              <a:tblGrid>
                <a:gridCol w="1092530"/>
                <a:gridCol w="1160559"/>
                <a:gridCol w="1131378"/>
              </a:tblGrid>
              <a:tr h="380010">
                <a:tc>
                  <a:txBody>
                    <a:bodyPr/>
                    <a:lstStyle/>
                    <a:p>
                      <a:pPr algn="ctr"/>
                      <a:r>
                        <a:rPr lang="en-US" sz="1400" b="1" i="0" dirty="0" smtClean="0">
                          <a:latin typeface="+mn-lt"/>
                        </a:rPr>
                        <a:t>System</a:t>
                      </a:r>
                      <a:endParaRPr lang="en-US" sz="1400"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Total</a:t>
                      </a:r>
                    </a:p>
                    <a:p>
                      <a:pPr algn="ctr"/>
                      <a:r>
                        <a:rPr lang="en-US" sz="1400" b="1" i="0" dirty="0" smtClean="0">
                          <a:latin typeface="+mn-lt"/>
                        </a:rPr>
                        <a:t>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Got</a:t>
                      </a:r>
                    </a:p>
                    <a:p>
                      <a:pPr algn="ctr"/>
                      <a:r>
                        <a:rPr lang="en-US" sz="1400" b="1" i="0" dirty="0" smtClean="0">
                          <a:latin typeface="+mn-lt"/>
                        </a:rPr>
                        <a:t>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algn="ctr"/>
                      <a:r>
                        <a:rPr lang="en-US" sz="1400" i="0" dirty="0" smtClean="0">
                          <a:latin typeface="+mn-lt"/>
                        </a:rPr>
                        <a:t>Garmin</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16</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None</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635">
                <a:tc>
                  <a:txBody>
                    <a:bodyPr/>
                    <a:lstStyle/>
                    <a:p>
                      <a:pPr algn="ctr"/>
                      <a:r>
                        <a:rPr lang="en-US" sz="1400" i="0" dirty="0" smtClean="0">
                          <a:latin typeface="+mn-lt"/>
                        </a:rPr>
                        <a:t>Proposed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16</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9</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1012590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002060"/>
                </a:solidFill>
                <a:latin typeface="Calibri Light" panose="020F0302020204030204" pitchFamily="34" charset="0"/>
              </a:rPr>
              <a:t>Results: Fred Meyer and Costco</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p:cNvGraphicFramePr>
            <a:graphicFrameLocks/>
          </p:cNvGraphicFramePr>
          <p:nvPr>
            <p:extLst>
              <p:ext uri="{D42A27DB-BD31-4B8C-83A1-F6EECF244321}">
                <p14:modId xmlns:p14="http://schemas.microsoft.com/office/powerpoint/2010/main" val="3276918580"/>
              </p:ext>
            </p:extLst>
          </p:nvPr>
        </p:nvGraphicFramePr>
        <p:xfrm>
          <a:off x="4337952" y="2804824"/>
          <a:ext cx="3905250" cy="190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840604934"/>
              </p:ext>
            </p:extLst>
          </p:nvPr>
        </p:nvGraphicFramePr>
        <p:xfrm>
          <a:off x="4664523" y="1421334"/>
          <a:ext cx="3384467" cy="1221180"/>
        </p:xfrm>
        <a:graphic>
          <a:graphicData uri="http://schemas.openxmlformats.org/drawingml/2006/table">
            <a:tbl>
              <a:tblPr firstRow="1" bandRow="1">
                <a:tableStyleId>{69012ECD-51FC-41F1-AA8D-1B2483CD663E}</a:tableStyleId>
              </a:tblPr>
              <a:tblGrid>
                <a:gridCol w="1092530"/>
                <a:gridCol w="1160559"/>
                <a:gridCol w="1131378"/>
              </a:tblGrid>
              <a:tr h="380010">
                <a:tc>
                  <a:txBody>
                    <a:bodyPr/>
                    <a:lstStyle/>
                    <a:p>
                      <a:pPr algn="ctr"/>
                      <a:r>
                        <a:rPr lang="en-US" sz="1400" b="1" i="0" dirty="0" smtClean="0">
                          <a:latin typeface="+mn-lt"/>
                        </a:rPr>
                        <a:t>System</a:t>
                      </a:r>
                      <a:endParaRPr lang="en-US" sz="1400" b="1"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Total</a:t>
                      </a:r>
                    </a:p>
                    <a:p>
                      <a:pPr algn="ctr"/>
                      <a:r>
                        <a:rPr lang="en-US" sz="1400" b="1" i="0" dirty="0" smtClean="0">
                          <a:latin typeface="+mn-lt"/>
                        </a:rPr>
                        <a:t>Locations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dirty="0" smtClean="0">
                          <a:latin typeface="+mn-lt"/>
                        </a:rPr>
                        <a:t>Got</a:t>
                      </a:r>
                    </a:p>
                    <a:p>
                      <a:pPr algn="ctr"/>
                      <a:r>
                        <a:rPr lang="en-US" sz="1400" b="1" i="0" dirty="0" smtClean="0">
                          <a:latin typeface="+mn-lt"/>
                        </a:rPr>
                        <a:t>Estimates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4385">
                <a:tc>
                  <a:txBody>
                    <a:bodyPr/>
                    <a:lstStyle/>
                    <a:p>
                      <a:pPr algn="ctr"/>
                      <a:r>
                        <a:rPr lang="en-US" sz="1400" i="0" dirty="0" smtClean="0">
                          <a:latin typeface="+mn-lt"/>
                        </a:rPr>
                        <a:t>Garmin</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13</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None</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58635">
                <a:tc>
                  <a:txBody>
                    <a:bodyPr/>
                    <a:lstStyle/>
                    <a:p>
                      <a:pPr algn="ctr"/>
                      <a:r>
                        <a:rPr lang="en-US" sz="1400" i="0" dirty="0" smtClean="0">
                          <a:latin typeface="+mn-lt"/>
                        </a:rPr>
                        <a:t>Proposed</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13</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i="0" dirty="0" smtClean="0">
                          <a:latin typeface="+mn-lt"/>
                        </a:rPr>
                        <a:t>5</a:t>
                      </a:r>
                      <a:endParaRPr lang="en-US" sz="1400" i="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75" y="3754943"/>
            <a:ext cx="3349782" cy="292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075" y="1279032"/>
            <a:ext cx="3349782" cy="271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5" name="Chart 24"/>
          <p:cNvGraphicFramePr>
            <a:graphicFrameLocks/>
          </p:cNvGraphicFramePr>
          <p:nvPr>
            <p:extLst>
              <p:ext uri="{D42A27DB-BD31-4B8C-83A1-F6EECF244321}">
                <p14:modId xmlns:p14="http://schemas.microsoft.com/office/powerpoint/2010/main" val="3008398765"/>
              </p:ext>
            </p:extLst>
          </p:nvPr>
        </p:nvGraphicFramePr>
        <p:xfrm>
          <a:off x="4900049" y="4691944"/>
          <a:ext cx="2762249" cy="17859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40547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4835537" y="1927573"/>
            <a:ext cx="3689969" cy="2743200"/>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5856634" y="1404353"/>
            <a:ext cx="2668872" cy="523220"/>
          </a:xfrm>
          <a:prstGeom prst="rect">
            <a:avLst/>
          </a:prstGeom>
          <a:noFill/>
        </p:spPr>
        <p:txBody>
          <a:bodyPr wrap="none" rtlCol="0">
            <a:spAutoFit/>
          </a:bodyPr>
          <a:lstStyle/>
          <a:p>
            <a:r>
              <a:rPr lang="en-US" sz="2800" dirty="0" smtClean="0"/>
              <a:t>1 to 10 </a:t>
            </a:r>
            <a:r>
              <a:rPr lang="en-US" sz="2800" dirty="0" err="1" smtClean="0"/>
              <a:t>attowatts</a:t>
            </a:r>
            <a:endParaRPr lang="en-US" sz="28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399" y="1927573"/>
            <a:ext cx="3653389" cy="2743200"/>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533400" y="1404353"/>
            <a:ext cx="2199513" cy="523220"/>
          </a:xfrm>
          <a:prstGeom prst="rect">
            <a:avLst/>
          </a:prstGeom>
          <a:noFill/>
        </p:spPr>
        <p:txBody>
          <a:bodyPr wrap="none" rtlCol="0">
            <a:spAutoFit/>
          </a:bodyPr>
          <a:lstStyle/>
          <a:p>
            <a:r>
              <a:rPr lang="en-US" sz="2800" dirty="0"/>
              <a:t>100 </a:t>
            </a:r>
            <a:r>
              <a:rPr lang="en-US" sz="2800" dirty="0" err="1" smtClean="0"/>
              <a:t>attowatts</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32"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GPS Signal-Strength Indoors </a:t>
            </a:r>
            <a:endParaRPr lang="en-US" sz="3600" b="1" dirty="0">
              <a:solidFill>
                <a:srgbClr val="002060"/>
              </a:solidFill>
              <a:latin typeface="Calibri Light" panose="020F0302020204030204" pitchFamily="34" charset="0"/>
            </a:endParaRPr>
          </a:p>
        </p:txBody>
      </p:sp>
      <p:cxnSp>
        <p:nvCxnSpPr>
          <p:cNvPr id="33" name="Straight Connector 32"/>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 y="5106837"/>
            <a:ext cx="7992106" cy="1077218"/>
          </a:xfrm>
          <a:prstGeom prst="rect">
            <a:avLst/>
          </a:prstGeom>
          <a:noFill/>
        </p:spPr>
        <p:txBody>
          <a:bodyPr wrap="square" rtlCol="0">
            <a:spAutoFit/>
          </a:bodyPr>
          <a:lstStyle/>
          <a:p>
            <a:pPr algn="ctr"/>
            <a:r>
              <a:rPr lang="en-US" sz="3200" dirty="0" smtClean="0"/>
              <a:t>We </a:t>
            </a:r>
            <a:r>
              <a:rPr lang="en-US" sz="3200" b="1" dirty="0" smtClean="0">
                <a:solidFill>
                  <a:srgbClr val="FF0000"/>
                </a:solidFill>
              </a:rPr>
              <a:t>cannot decode packets</a:t>
            </a:r>
            <a:r>
              <a:rPr lang="en-US" sz="3200" dirty="0" smtClean="0"/>
              <a:t> (e.g. time stamps, navigational data)</a:t>
            </a:r>
          </a:p>
        </p:txBody>
      </p:sp>
    </p:spTree>
    <p:extLst>
      <p:ext uri="{BB962C8B-B14F-4D97-AF65-F5344CB8AC3E}">
        <p14:creationId xmlns:p14="http://schemas.microsoft.com/office/powerpoint/2010/main" val="65079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325"/>
            <a:ext cx="8229600" cy="5204353"/>
          </a:xfrm>
        </p:spPr>
        <p:txBody>
          <a:bodyPr>
            <a:normAutofit/>
          </a:bodyPr>
          <a:lstStyle/>
          <a:p>
            <a:r>
              <a:rPr lang="en-US" sz="2800" dirty="0" smtClean="0"/>
              <a:t>If not for consumers, how about </a:t>
            </a:r>
            <a:r>
              <a:rPr lang="en-US" sz="2800" b="1" dirty="0" smtClean="0"/>
              <a:t>indoor profiling</a:t>
            </a:r>
            <a:r>
              <a:rPr lang="en-US" sz="2800" dirty="0" smtClean="0"/>
              <a:t>?</a:t>
            </a:r>
          </a:p>
          <a:p>
            <a:endParaRPr lang="en-US" sz="2800" dirty="0" smtClean="0"/>
          </a:p>
          <a:p>
            <a:pPr marL="457200" lvl="1" indent="0">
              <a:buNone/>
            </a:pPr>
            <a:endParaRPr lang="en-US" sz="2400" dirty="0" smtClean="0"/>
          </a:p>
          <a:p>
            <a:pPr lvl="1"/>
            <a:endParaRPr lang="en-US" sz="2000" b="1" dirty="0" smtClean="0"/>
          </a:p>
        </p:txBody>
      </p:sp>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Concluding Remarks</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25" y="2183823"/>
            <a:ext cx="2690528" cy="2007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343" y="3032321"/>
            <a:ext cx="5285181" cy="321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6885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325"/>
            <a:ext cx="8229600" cy="4525963"/>
          </a:xfrm>
        </p:spPr>
        <p:txBody>
          <a:bodyPr>
            <a:normAutofit/>
          </a:bodyPr>
          <a:lstStyle/>
          <a:p>
            <a:r>
              <a:rPr lang="en-US" sz="2800" dirty="0" smtClean="0"/>
              <a:t>Size does matter, if not phones – how about </a:t>
            </a:r>
            <a:r>
              <a:rPr lang="en-US" sz="2800" b="1" dirty="0" smtClean="0"/>
              <a:t>tabs</a:t>
            </a:r>
            <a:r>
              <a:rPr lang="en-US" sz="2800" dirty="0" smtClean="0"/>
              <a:t>?</a:t>
            </a:r>
          </a:p>
          <a:p>
            <a:endParaRPr lang="en-US" sz="2800" dirty="0" smtClean="0"/>
          </a:p>
          <a:p>
            <a:pPr marL="457200" lvl="1" indent="0">
              <a:buNone/>
            </a:pPr>
            <a:endParaRPr lang="en-US" sz="2400" dirty="0" smtClean="0"/>
          </a:p>
          <a:p>
            <a:pPr lvl="1"/>
            <a:endParaRPr lang="en-US" sz="2000" b="1" dirty="0" smtClean="0"/>
          </a:p>
        </p:txBody>
      </p:sp>
      <p:sp>
        <p:nvSpPr>
          <p:cNvPr id="4"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Concluding Remarks</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820" y="1824724"/>
            <a:ext cx="3347625" cy="4256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256445" y="2455672"/>
            <a:ext cx="4133673" cy="2180546"/>
            <a:chOff x="3789157" y="2455672"/>
            <a:chExt cx="4133673" cy="2180546"/>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157" y="2455672"/>
              <a:ext cx="4133673" cy="218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55993" y="3738535"/>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97879" y="3684213"/>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12349" y="4110201"/>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67569" y="4036114"/>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887167" y="3540385"/>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229053" y="3486063"/>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43523" y="3912051"/>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298743" y="3837964"/>
              <a:ext cx="261258" cy="230472"/>
            </a:xfrm>
            <a:prstGeom prst="rect">
              <a:avLst/>
            </a:prstGeom>
            <a:solidFill>
              <a:schemeClr val="accent6"/>
            </a:solidFill>
            <a:ln>
              <a:solidFill>
                <a:srgbClr val="FFC000"/>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7298743" y="2771138"/>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6964268" y="2781038"/>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arallelogram 23"/>
            <p:cNvSpPr/>
            <p:nvPr/>
          </p:nvSpPr>
          <p:spPr>
            <a:xfrm>
              <a:off x="7201768" y="3006663"/>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6867293" y="3016563"/>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6156768" y="2840413"/>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a:off x="5822293" y="2850313"/>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a:off x="6059793" y="3075938"/>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a:off x="5725318" y="3085838"/>
              <a:ext cx="333028" cy="154379"/>
            </a:xfrm>
            <a:prstGeom prst="parallelogram">
              <a:avLst>
                <a:gd name="adj" fmla="val 51923"/>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974754" y="4843936"/>
            <a:ext cx="1903342" cy="369332"/>
          </a:xfrm>
          <a:prstGeom prst="rect">
            <a:avLst/>
          </a:prstGeom>
          <a:noFill/>
        </p:spPr>
        <p:txBody>
          <a:bodyPr wrap="none" rtlCol="0">
            <a:spAutoFit/>
          </a:bodyPr>
          <a:lstStyle/>
          <a:p>
            <a:r>
              <a:rPr lang="en-US" dirty="0" smtClean="0"/>
              <a:t>Surface Pro Next ?</a:t>
            </a:r>
            <a:endParaRPr lang="en-US"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3286547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325"/>
            <a:ext cx="8229600" cy="5204353"/>
          </a:xfrm>
        </p:spPr>
        <p:txBody>
          <a:bodyPr>
            <a:normAutofit/>
          </a:bodyPr>
          <a:lstStyle/>
          <a:p>
            <a:pPr marL="457200" lvl="1" indent="0">
              <a:buNone/>
            </a:pPr>
            <a:endParaRPr lang="en-US" sz="2400" dirty="0" smtClean="0"/>
          </a:p>
          <a:p>
            <a:pPr lvl="1"/>
            <a:endParaRPr lang="en-US" sz="2000" b="1" dirty="0" smtClean="0"/>
          </a:p>
        </p:txBody>
      </p:sp>
      <p:sp>
        <p:nvSpPr>
          <p:cNvPr id="4" name="Title 1"/>
          <p:cNvSpPr>
            <a:spLocks noGrp="1"/>
          </p:cNvSpPr>
          <p:nvPr>
            <p:ph type="title"/>
          </p:nvPr>
        </p:nvSpPr>
        <p:spPr>
          <a:xfrm>
            <a:off x="457200" y="274638"/>
            <a:ext cx="8229600" cy="1143000"/>
          </a:xfrm>
        </p:spPr>
        <p:txBody>
          <a:bodyPr>
            <a:normAutofit/>
          </a:bodyPr>
          <a:lstStyle/>
          <a:p>
            <a:r>
              <a:rPr lang="en-US" sz="3600" b="1" dirty="0" smtClean="0">
                <a:solidFill>
                  <a:srgbClr val="002060"/>
                </a:solidFill>
                <a:latin typeface="Calibri Light" panose="020F0302020204030204" pitchFamily="34" charset="0"/>
              </a:rPr>
              <a:t>Thank You</a:t>
            </a:r>
            <a:endParaRPr lang="en-US" sz="3600" b="1" dirty="0">
              <a:solidFill>
                <a:srgbClr val="002060"/>
              </a:solidFill>
              <a:latin typeface="Calibri Light" panose="020F0302020204030204" pitchFamily="34" charset="0"/>
            </a:endParaRPr>
          </a:p>
        </p:txBody>
      </p:sp>
      <p:cxnSp>
        <p:nvCxnSpPr>
          <p:cNvPr id="5" name="Straight Connector 4"/>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901141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a:p>
        </p:txBody>
      </p:sp>
      <p:sp>
        <p:nvSpPr>
          <p:cNvPr id="32"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Heterogeneous Building Materials</a:t>
            </a:r>
            <a:endParaRPr lang="en-US" sz="3600" b="1" dirty="0">
              <a:solidFill>
                <a:srgbClr val="002060"/>
              </a:solidFill>
              <a:latin typeface="Calibri Light" panose="020F0302020204030204" pitchFamily="34" charset="0"/>
            </a:endParaRPr>
          </a:p>
        </p:txBody>
      </p:sp>
      <p:cxnSp>
        <p:nvCxnSpPr>
          <p:cNvPr id="33" name="Straight Connector 32"/>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94"/>
          <a:stretch/>
        </p:blipFill>
        <p:spPr bwMode="auto">
          <a:xfrm>
            <a:off x="533400" y="1606038"/>
            <a:ext cx="5100910" cy="3766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72838" y="3771902"/>
            <a:ext cx="1310551" cy="1938992"/>
          </a:xfrm>
          <a:prstGeom prst="rect">
            <a:avLst/>
          </a:prstGeom>
          <a:noFill/>
        </p:spPr>
        <p:txBody>
          <a:bodyPr wrap="none" rtlCol="0">
            <a:spAutoFit/>
          </a:bodyPr>
          <a:lstStyle/>
          <a:p>
            <a:pPr algn="ctr"/>
            <a:r>
              <a:rPr lang="en-US" sz="2400" dirty="0" smtClean="0"/>
              <a:t>Concrete</a:t>
            </a:r>
          </a:p>
          <a:p>
            <a:pPr algn="ctr"/>
            <a:r>
              <a:rPr lang="en-US" sz="2400" dirty="0" smtClean="0"/>
              <a:t>Wood</a:t>
            </a:r>
          </a:p>
          <a:p>
            <a:pPr algn="ctr"/>
            <a:r>
              <a:rPr lang="en-US" sz="2400" dirty="0" smtClean="0"/>
              <a:t>Glass</a:t>
            </a:r>
          </a:p>
          <a:p>
            <a:pPr algn="ctr"/>
            <a:r>
              <a:rPr lang="en-US" sz="2400" dirty="0" smtClean="0"/>
              <a:t>Steel</a:t>
            </a:r>
          </a:p>
          <a:p>
            <a:pPr algn="ctr"/>
            <a:r>
              <a:rPr lang="en-US" sz="2400" dirty="0" smtClean="0"/>
              <a:t>…</a:t>
            </a:r>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02" t="2593" r="3264" b="4073"/>
          <a:stretch/>
        </p:blipFill>
        <p:spPr bwMode="auto">
          <a:xfrm>
            <a:off x="5823857" y="1611075"/>
            <a:ext cx="2794016" cy="209551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53611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GPS Signals Thorough Building Materials </a:t>
            </a:r>
            <a:endParaRPr lang="en-US" sz="3600" b="1" dirty="0">
              <a:solidFill>
                <a:srgbClr val="002060"/>
              </a:solidFill>
              <a:latin typeface="Calibri Light" panose="020F0302020204030204" pitchFamily="34" charset="0"/>
            </a:endParaRPr>
          </a:p>
        </p:txBody>
      </p:sp>
      <p:cxnSp>
        <p:nvCxnSpPr>
          <p:cNvPr id="7" name="Straight Connector 6"/>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127" y="2426091"/>
            <a:ext cx="4462016" cy="353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50517" y="5848203"/>
            <a:ext cx="4281237" cy="646331"/>
          </a:xfrm>
          <a:prstGeom prst="rect">
            <a:avLst/>
          </a:prstGeom>
          <a:noFill/>
        </p:spPr>
        <p:txBody>
          <a:bodyPr wrap="none" rtlCol="0">
            <a:spAutoFit/>
          </a:bodyPr>
          <a:lstStyle/>
          <a:p>
            <a:pPr algn="ctr"/>
            <a:r>
              <a:rPr lang="en-US" i="1" dirty="0">
                <a:latin typeface="Goudy Old Style" pitchFamily="18" charset="0"/>
              </a:rPr>
              <a:t>2D electric field plots of a GPS signal propagating</a:t>
            </a:r>
          </a:p>
          <a:p>
            <a:pPr algn="ctr"/>
            <a:r>
              <a:rPr lang="en-US" i="1" dirty="0">
                <a:latin typeface="Goudy Old Style" pitchFamily="18" charset="0"/>
              </a:rPr>
              <a:t>through </a:t>
            </a:r>
            <a:r>
              <a:rPr lang="en-US" i="1" dirty="0" smtClean="0">
                <a:latin typeface="Goudy Old Style" pitchFamily="18" charset="0"/>
              </a:rPr>
              <a:t>different </a:t>
            </a:r>
            <a:r>
              <a:rPr lang="en-US" i="1" dirty="0">
                <a:latin typeface="Goudy Old Style" pitchFamily="18" charset="0"/>
              </a:rPr>
              <a:t>materials</a:t>
            </a:r>
          </a:p>
        </p:txBody>
      </p:sp>
      <p:sp>
        <p:nvSpPr>
          <p:cNvPr id="2" name="TextBox 1"/>
          <p:cNvSpPr txBox="1"/>
          <p:nvPr/>
        </p:nvSpPr>
        <p:spPr>
          <a:xfrm>
            <a:off x="1583040" y="5226601"/>
            <a:ext cx="660758" cy="461665"/>
          </a:xfrm>
          <a:prstGeom prst="rect">
            <a:avLst/>
          </a:prstGeom>
          <a:noFill/>
        </p:spPr>
        <p:txBody>
          <a:bodyPr wrap="none" rtlCol="0">
            <a:spAutoFit/>
          </a:bodyPr>
          <a:lstStyle/>
          <a:p>
            <a:r>
              <a:rPr lang="en-US" sz="2400" dirty="0" smtClean="0"/>
              <a:t>Bad</a:t>
            </a:r>
            <a:endParaRPr lang="en-US" dirty="0"/>
          </a:p>
        </p:txBody>
      </p:sp>
      <p:sp>
        <p:nvSpPr>
          <p:cNvPr id="9" name="TextBox 8"/>
          <p:cNvSpPr txBox="1"/>
          <p:nvPr/>
        </p:nvSpPr>
        <p:spPr>
          <a:xfrm>
            <a:off x="1395788" y="2390707"/>
            <a:ext cx="864339" cy="461665"/>
          </a:xfrm>
          <a:prstGeom prst="rect">
            <a:avLst/>
          </a:prstGeom>
          <a:noFill/>
        </p:spPr>
        <p:txBody>
          <a:bodyPr wrap="none" rtlCol="0">
            <a:spAutoFit/>
          </a:bodyPr>
          <a:lstStyle/>
          <a:p>
            <a:r>
              <a:rPr lang="en-US" sz="2400" dirty="0" smtClean="0"/>
              <a:t>Good</a:t>
            </a:r>
            <a:endParaRPr lang="en-US" dirty="0"/>
          </a:p>
        </p:txBody>
      </p:sp>
      <p:sp>
        <p:nvSpPr>
          <p:cNvPr id="3" name="Cube 2"/>
          <p:cNvSpPr/>
          <p:nvPr/>
        </p:nvSpPr>
        <p:spPr>
          <a:xfrm>
            <a:off x="2932332" y="1534886"/>
            <a:ext cx="2873829" cy="489857"/>
          </a:xfrm>
          <a:prstGeom prst="cub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10" name="Straight Arrow Connector 9"/>
          <p:cNvCxnSpPr/>
          <p:nvPr/>
        </p:nvCxnSpPr>
        <p:spPr>
          <a:xfrm>
            <a:off x="2368775" y="1796142"/>
            <a:ext cx="56355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06161" y="1779814"/>
            <a:ext cx="563557"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36845" y="1567544"/>
            <a:ext cx="437940" cy="461665"/>
          </a:xfrm>
          <a:prstGeom prst="rect">
            <a:avLst/>
          </a:prstGeom>
          <a:noFill/>
        </p:spPr>
        <p:txBody>
          <a:bodyPr wrap="none" rtlCol="0">
            <a:spAutoFit/>
          </a:bodyPr>
          <a:lstStyle/>
          <a:p>
            <a:r>
              <a:rPr lang="en-US" sz="2400" dirty="0" smtClean="0"/>
              <a:t>E</a:t>
            </a:r>
            <a:r>
              <a:rPr lang="en-US" sz="2400" baseline="30000" dirty="0" smtClean="0"/>
              <a:t>+</a:t>
            </a:r>
            <a:endParaRPr lang="en-US" sz="2400" baseline="30000" dirty="0"/>
          </a:p>
        </p:txBody>
      </p:sp>
      <p:sp>
        <p:nvSpPr>
          <p:cNvPr id="14" name="TextBox 13"/>
          <p:cNvSpPr txBox="1"/>
          <p:nvPr/>
        </p:nvSpPr>
        <p:spPr>
          <a:xfrm>
            <a:off x="6381285" y="1563078"/>
            <a:ext cx="397866" cy="461665"/>
          </a:xfrm>
          <a:prstGeom prst="rect">
            <a:avLst/>
          </a:prstGeom>
          <a:noFill/>
        </p:spPr>
        <p:txBody>
          <a:bodyPr wrap="none" rtlCol="0">
            <a:spAutoFit/>
          </a:bodyPr>
          <a:lstStyle/>
          <a:p>
            <a:r>
              <a:rPr lang="en-US" sz="2400" dirty="0" smtClean="0"/>
              <a:t>E</a:t>
            </a:r>
            <a:r>
              <a:rPr lang="en-US" sz="2400" baseline="30000" dirty="0"/>
              <a:t>-</a:t>
            </a:r>
          </a:p>
        </p:txBody>
      </p:sp>
    </p:spTree>
    <p:extLst>
      <p:ext uri="{BB962C8B-B14F-4D97-AF65-F5344CB8AC3E}">
        <p14:creationId xmlns:p14="http://schemas.microsoft.com/office/powerpoint/2010/main" val="269645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a:t>
            </a:fld>
            <a:endParaRPr lang="en-US"/>
          </a:p>
        </p:txBody>
      </p:sp>
      <p:sp>
        <p:nvSpPr>
          <p:cNvPr id="32"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Strategy and Leverages</a:t>
            </a:r>
            <a:endParaRPr lang="en-US" sz="3600" b="1" dirty="0">
              <a:solidFill>
                <a:srgbClr val="002060"/>
              </a:solidFill>
              <a:latin typeface="Calibri Light" panose="020F0302020204030204" pitchFamily="34" charset="0"/>
            </a:endParaRPr>
          </a:p>
        </p:txBody>
      </p:sp>
      <p:cxnSp>
        <p:nvCxnSpPr>
          <p:cNvPr id="33" name="Straight Connector 32"/>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003601" y="1404249"/>
            <a:ext cx="4530799" cy="2351313"/>
          </a:xfrm>
          <a:prstGeom prst="rect">
            <a:avLst/>
          </a:prstGeom>
          <a:noFill/>
          <a:ln w="1270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2" t="2593" r="3264" b="4073"/>
          <a:stretch/>
        </p:blipFill>
        <p:spPr bwMode="auto">
          <a:xfrm>
            <a:off x="533400" y="3962387"/>
            <a:ext cx="3135084" cy="23513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4003601" y="3962387"/>
            <a:ext cx="4530799" cy="2351313"/>
          </a:xfrm>
          <a:prstGeom prst="rect">
            <a:avLst/>
          </a:prstGeom>
          <a:noFill/>
          <a:ln w="1270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04248"/>
            <a:ext cx="3135084" cy="23513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rot="17266006">
            <a:off x="1714494" y="2432944"/>
            <a:ext cx="554960" cy="369332"/>
          </a:xfrm>
          <a:prstGeom prst="rect">
            <a:avLst/>
          </a:prstGeom>
          <a:noFill/>
        </p:spPr>
        <p:txBody>
          <a:bodyPr wrap="none" rtlCol="0">
            <a:spAutoFit/>
          </a:bodyPr>
          <a:lstStyle/>
          <a:p>
            <a:r>
              <a:rPr lang="en-US" dirty="0" smtClean="0"/>
              <a:t>GPS</a:t>
            </a:r>
            <a:endParaRPr lang="en-US" dirty="0"/>
          </a:p>
        </p:txBody>
      </p:sp>
      <p:sp>
        <p:nvSpPr>
          <p:cNvPr id="5" name="TextBox 4"/>
          <p:cNvSpPr txBox="1"/>
          <p:nvPr/>
        </p:nvSpPr>
        <p:spPr>
          <a:xfrm>
            <a:off x="4159892" y="1874245"/>
            <a:ext cx="4218216" cy="1323439"/>
          </a:xfrm>
          <a:prstGeom prst="rect">
            <a:avLst/>
          </a:prstGeom>
          <a:noFill/>
        </p:spPr>
        <p:txBody>
          <a:bodyPr wrap="square" rtlCol="0">
            <a:spAutoFit/>
          </a:bodyPr>
          <a:lstStyle/>
          <a:p>
            <a:pPr algn="ctr"/>
            <a:r>
              <a:rPr lang="en-US" sz="4000" dirty="0" smtClean="0"/>
              <a:t>Use </a:t>
            </a:r>
            <a:r>
              <a:rPr lang="en-US" sz="4000" dirty="0" smtClean="0">
                <a:solidFill>
                  <a:srgbClr val="FF0000"/>
                </a:solidFill>
              </a:rPr>
              <a:t>no data </a:t>
            </a:r>
            <a:r>
              <a:rPr lang="en-US" sz="4000" dirty="0" smtClean="0"/>
              <a:t>from the GPS packets.</a:t>
            </a:r>
            <a:endParaRPr lang="en-US" sz="4000" dirty="0"/>
          </a:p>
        </p:txBody>
      </p:sp>
      <p:sp>
        <p:nvSpPr>
          <p:cNvPr id="12" name="TextBox 11"/>
          <p:cNvSpPr txBox="1"/>
          <p:nvPr/>
        </p:nvSpPr>
        <p:spPr>
          <a:xfrm>
            <a:off x="4159892" y="4195564"/>
            <a:ext cx="4218216" cy="1754326"/>
          </a:xfrm>
          <a:prstGeom prst="rect">
            <a:avLst/>
          </a:prstGeom>
          <a:noFill/>
        </p:spPr>
        <p:txBody>
          <a:bodyPr wrap="square" rtlCol="0">
            <a:spAutoFit/>
          </a:bodyPr>
          <a:lstStyle/>
          <a:p>
            <a:pPr algn="ctr"/>
            <a:r>
              <a:rPr lang="en-US" sz="3600" dirty="0" smtClean="0"/>
              <a:t>Opportunistically sample signals from multiple directions.</a:t>
            </a:r>
            <a:endParaRPr lang="en-US" sz="3600" dirty="0"/>
          </a:p>
        </p:txBody>
      </p:sp>
    </p:spTree>
    <p:extLst>
      <p:ext uri="{BB962C8B-B14F-4D97-AF65-F5344CB8AC3E}">
        <p14:creationId xmlns:p14="http://schemas.microsoft.com/office/powerpoint/2010/main" val="21675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4" grpId="0"/>
      <p:bldP spid="5"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32"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Strategy and Leverages</a:t>
            </a:r>
            <a:endParaRPr lang="en-US" sz="3600" b="1" dirty="0">
              <a:solidFill>
                <a:srgbClr val="002060"/>
              </a:solidFill>
              <a:latin typeface="Calibri Light" panose="020F0302020204030204" pitchFamily="34" charset="0"/>
            </a:endParaRPr>
          </a:p>
        </p:txBody>
      </p:sp>
      <p:cxnSp>
        <p:nvCxnSpPr>
          <p:cNvPr id="33" name="Straight Connector 32"/>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500" b="4167"/>
          <a:stretch/>
        </p:blipFill>
        <p:spPr bwMode="auto">
          <a:xfrm>
            <a:off x="536803" y="1404249"/>
            <a:ext cx="3316066" cy="2351313"/>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4003601" y="1404249"/>
            <a:ext cx="4530799" cy="2351313"/>
          </a:xfrm>
          <a:prstGeom prst="rect">
            <a:avLst/>
          </a:prstGeom>
          <a:noFill/>
          <a:ln w="1270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p:cNvSpPr/>
          <p:nvPr/>
        </p:nvSpPr>
        <p:spPr>
          <a:xfrm>
            <a:off x="4003601" y="3962387"/>
            <a:ext cx="4530799" cy="2351313"/>
          </a:xfrm>
          <a:prstGeom prst="rect">
            <a:avLst/>
          </a:prstGeom>
          <a:noFill/>
          <a:ln w="1270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67202"/>
            <a:ext cx="30099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536803" y="3962387"/>
            <a:ext cx="3316066" cy="2351313"/>
          </a:xfrm>
          <a:prstGeom prst="rect">
            <a:avLst/>
          </a:prstGeom>
          <a:noFill/>
          <a:ln w="12700">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4190998" y="1697101"/>
            <a:ext cx="4218216" cy="1754326"/>
          </a:xfrm>
          <a:prstGeom prst="rect">
            <a:avLst/>
          </a:prstGeom>
          <a:noFill/>
        </p:spPr>
        <p:txBody>
          <a:bodyPr wrap="square" rtlCol="0">
            <a:spAutoFit/>
          </a:bodyPr>
          <a:lstStyle/>
          <a:p>
            <a:pPr algn="ctr"/>
            <a:r>
              <a:rPr lang="en-US" sz="3600" dirty="0" smtClean="0"/>
              <a:t>Leverage the slow movement of indoor receivers</a:t>
            </a:r>
            <a:endParaRPr lang="en-US" sz="3600" dirty="0"/>
          </a:p>
        </p:txBody>
      </p:sp>
      <p:sp>
        <p:nvSpPr>
          <p:cNvPr id="17" name="TextBox 16"/>
          <p:cNvSpPr txBox="1"/>
          <p:nvPr/>
        </p:nvSpPr>
        <p:spPr>
          <a:xfrm>
            <a:off x="4159892" y="4424274"/>
            <a:ext cx="4218216" cy="1200329"/>
          </a:xfrm>
          <a:prstGeom prst="rect">
            <a:avLst/>
          </a:prstGeom>
          <a:noFill/>
        </p:spPr>
        <p:txBody>
          <a:bodyPr wrap="square" rtlCol="0">
            <a:spAutoFit/>
          </a:bodyPr>
          <a:lstStyle/>
          <a:p>
            <a:pPr algn="ctr"/>
            <a:r>
              <a:rPr lang="en-US" sz="3600" dirty="0" smtClean="0"/>
              <a:t>Leverage the power of cloud computing</a:t>
            </a:r>
            <a:endParaRPr lang="en-US" sz="3600" dirty="0"/>
          </a:p>
        </p:txBody>
      </p:sp>
    </p:spTree>
    <p:extLst>
      <p:ext uri="{BB962C8B-B14F-4D97-AF65-F5344CB8AC3E}">
        <p14:creationId xmlns:p14="http://schemas.microsoft.com/office/powerpoint/2010/main" val="143662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274638"/>
            <a:ext cx="8229600" cy="1143000"/>
          </a:xfrm>
        </p:spPr>
        <p:txBody>
          <a:bodyPr>
            <a:normAutofit/>
          </a:bodyPr>
          <a:lstStyle/>
          <a:p>
            <a:pPr algn="l"/>
            <a:r>
              <a:rPr lang="en-US" sz="3600" b="1" dirty="0" smtClean="0">
                <a:solidFill>
                  <a:srgbClr val="002060"/>
                </a:solidFill>
                <a:latin typeface="Calibri Light" panose="020F0302020204030204" pitchFamily="34" charset="0"/>
              </a:rPr>
              <a:t>COIN-GPS: Cloud Offloaded Indoor GPS</a:t>
            </a:r>
            <a:endParaRPr lang="en-US" sz="3600" b="1" dirty="0">
              <a:solidFill>
                <a:srgbClr val="002060"/>
              </a:solidFill>
              <a:latin typeface="Calibri Light" panose="020F0302020204030204" pitchFamily="34" charset="0"/>
            </a:endParaRPr>
          </a:p>
        </p:txBody>
      </p:sp>
      <p:cxnSp>
        <p:nvCxnSpPr>
          <p:cNvPr id="10" name="Straight Connector 9"/>
          <p:cNvCxnSpPr/>
          <p:nvPr/>
        </p:nvCxnSpPr>
        <p:spPr>
          <a:xfrm>
            <a:off x="533400" y="1219200"/>
            <a:ext cx="800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1916" y="5864322"/>
            <a:ext cx="4503967"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We mechanically </a:t>
            </a:r>
            <a:r>
              <a:rPr lang="en-US" kern="0" dirty="0" smtClean="0">
                <a:solidFill>
                  <a:prstClr val="black"/>
                </a:solidFill>
              </a:rPr>
              <a:t>steer </a:t>
            </a:r>
            <a:r>
              <a:rPr kumimoji="0" lang="en-US" sz="1800" b="0" i="0" u="none" strike="noStrike" kern="0" cap="none" spc="0" normalizeH="0" baseline="0" noProof="0" dirty="0" smtClean="0">
                <a:ln>
                  <a:noFill/>
                </a:ln>
                <a:solidFill>
                  <a:prstClr val="black"/>
                </a:solidFill>
                <a:effectLst/>
                <a:uLnTx/>
                <a:uFillTx/>
              </a:rPr>
              <a:t>the</a:t>
            </a:r>
            <a:r>
              <a:rPr kumimoji="0" lang="en-US" sz="1800" b="0" i="0" u="none" strike="noStrike" kern="0" cap="none" spc="0" normalizeH="0" noProof="0" dirty="0" smtClean="0">
                <a:ln>
                  <a:noFill/>
                </a:ln>
                <a:solidFill>
                  <a:prstClr val="black"/>
                </a:solidFill>
                <a:effectLst/>
                <a:uLnTx/>
                <a:uFillTx/>
              </a:rPr>
              <a:t> </a:t>
            </a:r>
            <a:r>
              <a:rPr kumimoji="0" lang="en-US" sz="1800" b="0" i="0" u="none" strike="noStrike" kern="0" cap="none" spc="0" normalizeH="0" baseline="0" noProof="0" dirty="0" smtClean="0">
                <a:ln>
                  <a:noFill/>
                </a:ln>
                <a:solidFill>
                  <a:prstClr val="black"/>
                </a:solidFill>
                <a:effectLst/>
                <a:uLnTx/>
                <a:uFillTx/>
              </a:rPr>
              <a:t>antenna with a PC</a:t>
            </a:r>
            <a:r>
              <a:rPr kumimoji="0" lang="en-US" sz="1800" b="0" i="0" u="none" strike="noStrike" kern="0" cap="none" spc="0" normalizeH="0" noProof="0" dirty="0" smtClean="0">
                <a:ln>
                  <a:noFill/>
                </a:ln>
                <a:solidFill>
                  <a:prstClr val="black"/>
                </a:solidFill>
                <a:effectLst/>
                <a:uLnTx/>
                <a:uFillTx/>
              </a:rPr>
              <a:t> and </a:t>
            </a:r>
            <a:r>
              <a:rPr kumimoji="0" lang="en-US" sz="1800" b="0" i="0" u="none" strike="noStrike" kern="0" cap="none" spc="0" normalizeH="0" baseline="0" noProof="0" dirty="0" smtClean="0">
                <a:ln>
                  <a:noFill/>
                </a:ln>
                <a:solidFill>
                  <a:prstClr val="black"/>
                </a:solidFill>
                <a:effectLst/>
                <a:uLnTx/>
                <a:uFillTx/>
              </a:rPr>
              <a:t>collect GPS</a:t>
            </a:r>
            <a:r>
              <a:rPr kumimoji="0" lang="en-US" sz="1800" b="0" i="0" u="none" strike="noStrike" kern="0" cap="none" spc="0" normalizeH="0" noProof="0" dirty="0" smtClean="0">
                <a:ln>
                  <a:noFill/>
                </a:ln>
                <a:solidFill>
                  <a:prstClr val="black"/>
                </a:solidFill>
                <a:effectLst/>
                <a:uLnTx/>
                <a:uFillTx/>
              </a:rPr>
              <a:t> samples for offline processing</a:t>
            </a:r>
            <a:endParaRPr kumimoji="0" lang="en-US" sz="1800" b="0" i="0" u="none" strike="noStrike" kern="0" cap="none" spc="0" normalizeH="0" baseline="0" noProof="0" dirty="0" smtClean="0">
              <a:ln>
                <a:noFill/>
              </a:ln>
              <a:solidFill>
                <a:prstClr val="black"/>
              </a:solidFill>
              <a:effectLst/>
              <a:uLnTx/>
              <a:uFillTx/>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1157288"/>
            <a:ext cx="6510337" cy="454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9414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4898</TotalTime>
  <Words>2232</Words>
  <Application>Microsoft Office PowerPoint</Application>
  <PresentationFormat>On-screen Show (4:3)</PresentationFormat>
  <Paragraphs>422</Paragraphs>
  <Slides>42</Slides>
  <Notes>14</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COIN-GPS: Indoor Localization from Direct GPS Receiving</vt:lpstr>
      <vt:lpstr>‘GPS does not work indoors’ - Everyone</vt:lpstr>
      <vt:lpstr>GPS Signal-Strength </vt:lpstr>
      <vt:lpstr>GPS Signal-Strength Indoors </vt:lpstr>
      <vt:lpstr>Heterogeneous Building Materials</vt:lpstr>
      <vt:lpstr>GPS Signals Thorough Building Materials </vt:lpstr>
      <vt:lpstr>Strategy and Leverages</vt:lpstr>
      <vt:lpstr>Strategy and Leverages</vt:lpstr>
      <vt:lpstr>COIN-GPS: Cloud Offloaded Indoor GPS</vt:lpstr>
      <vt:lpstr>1. The Front End</vt:lpstr>
      <vt:lpstr>2. The Back-End Processing</vt:lpstr>
      <vt:lpstr>Acquiring Satellites</vt:lpstr>
      <vt:lpstr>Acquiring Satellites (Instant GPS)</vt:lpstr>
      <vt:lpstr>Satellite Acquisition from Weak Signals</vt:lpstr>
      <vt:lpstr>Satellite Acquisition from Weak Signals</vt:lpstr>
      <vt:lpstr>2. The Back-End Processing </vt:lpstr>
      <vt:lpstr>Required Satellites</vt:lpstr>
      <vt:lpstr>Required Satellites (in Various Techniques)</vt:lpstr>
      <vt:lpstr>Required Satellites (in Various Techniques)</vt:lpstr>
      <vt:lpstr>Required Satellites (in Various Techniques)</vt:lpstr>
      <vt:lpstr>Required Satellites (in Various Techniques)</vt:lpstr>
      <vt:lpstr>Acquired Satellites (Indoors)</vt:lpstr>
      <vt:lpstr>Acquired Satellites (Indoors)</vt:lpstr>
      <vt:lpstr>Acquired Satellites (Indoors)</vt:lpstr>
      <vt:lpstr>Handling Inadequate Satellites Problem</vt:lpstr>
      <vt:lpstr>Handling Inadequate Satellites Problem</vt:lpstr>
      <vt:lpstr>Handling Inadequate Satellites Problem</vt:lpstr>
      <vt:lpstr>Handling Inadequate Satellites Problem</vt:lpstr>
      <vt:lpstr>Handling Inadequate Satellites Problem</vt:lpstr>
      <vt:lpstr>Handling Inadequate Satellites Problem</vt:lpstr>
      <vt:lpstr>Handling Inadequate Satellites Problem</vt:lpstr>
      <vt:lpstr>Handling Inadequate Satellites Problem</vt:lpstr>
      <vt:lpstr>Experimental Setup</vt:lpstr>
      <vt:lpstr>Experimental Setup</vt:lpstr>
      <vt:lpstr>Experimental Setup</vt:lpstr>
      <vt:lpstr>Results: Home Depot</vt:lpstr>
      <vt:lpstr>Results: Starbucks</vt:lpstr>
      <vt:lpstr>Results: Bellevue Square Mall</vt:lpstr>
      <vt:lpstr>Results: Fred Meyer and Costco</vt:lpstr>
      <vt:lpstr>Concluding Remarks</vt:lpstr>
      <vt:lpstr>Concluding Remarks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Tricks We Played to Make GPS Work Indoors</dc:title>
  <dc:creator>anwica</dc:creator>
  <cp:lastModifiedBy>Shahriar Nirjon</cp:lastModifiedBy>
  <cp:revision>371</cp:revision>
  <dcterms:created xsi:type="dcterms:W3CDTF">2006-08-16T00:00:00Z</dcterms:created>
  <dcterms:modified xsi:type="dcterms:W3CDTF">2014-07-01T02:11:21Z</dcterms:modified>
</cp:coreProperties>
</file>