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6" r:id="rId2"/>
    <p:sldId id="730" r:id="rId3"/>
    <p:sldId id="737" r:id="rId4"/>
    <p:sldId id="743" r:id="rId5"/>
    <p:sldId id="744" r:id="rId6"/>
    <p:sldId id="745" r:id="rId7"/>
    <p:sldId id="746" r:id="rId8"/>
    <p:sldId id="750" r:id="rId9"/>
    <p:sldId id="751" r:id="rId10"/>
    <p:sldId id="752" r:id="rId11"/>
    <p:sldId id="672" r:id="rId12"/>
    <p:sldId id="729" r:id="rId13"/>
    <p:sldId id="713" r:id="rId14"/>
    <p:sldId id="726" r:id="rId15"/>
    <p:sldId id="727" r:id="rId16"/>
    <p:sldId id="728" r:id="rId17"/>
    <p:sldId id="748" r:id="rId18"/>
    <p:sldId id="619" r:id="rId19"/>
    <p:sldId id="75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2923"/>
    <a:srgbClr val="32241E"/>
    <a:srgbClr val="493428"/>
    <a:srgbClr val="FE8E00"/>
    <a:srgbClr val="4DAD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08"/>
    <p:restoredTop sz="95206"/>
  </p:normalViewPr>
  <p:slideViewPr>
    <p:cSldViewPr snapToGrid="0" snapToObjects="1">
      <p:cViewPr varScale="1">
        <p:scale>
          <a:sx n="124" d="100"/>
          <a:sy n="124" d="100"/>
        </p:scale>
        <p:origin x="200" y="184"/>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uechao Wang" userId="znbq6obuQm/UdOc3a1JusNNhRaiTuv8nvereYrdxdKU=" providerId="None" clId="Web-{C99CB7CD-42E9-4877-B628-662BE79274DF}"/>
    <pc:docChg chg="modSld">
      <pc:chgData name="Xuechao Wang" userId="znbq6obuQm/UdOc3a1JusNNhRaiTuv8nvereYrdxdKU=" providerId="None" clId="Web-{C99CB7CD-42E9-4877-B628-662BE79274DF}" dt="2021-02-03T00:49:03.626" v="9"/>
      <pc:docMkLst>
        <pc:docMk/>
      </pc:docMkLst>
      <pc:sldChg chg="modNotes">
        <pc:chgData name="Xuechao Wang" userId="znbq6obuQm/UdOc3a1JusNNhRaiTuv8nvereYrdxdKU=" providerId="None" clId="Web-{C99CB7CD-42E9-4877-B628-662BE79274DF}" dt="2021-02-03T00:48:36.345" v="0"/>
        <pc:sldMkLst>
          <pc:docMk/>
          <pc:sldMk cId="1631027406" sldId="730"/>
        </pc:sldMkLst>
      </pc:sldChg>
      <pc:sldChg chg="modNotes">
        <pc:chgData name="Xuechao Wang" userId="znbq6obuQm/UdOc3a1JusNNhRaiTuv8nvereYrdxdKU=" providerId="None" clId="Web-{C99CB7CD-42E9-4877-B628-662BE79274DF}" dt="2021-02-03T00:48:38.876" v="1"/>
        <pc:sldMkLst>
          <pc:docMk/>
          <pc:sldMk cId="895601544" sldId="737"/>
        </pc:sldMkLst>
      </pc:sldChg>
      <pc:sldChg chg="modNotes">
        <pc:chgData name="Xuechao Wang" userId="znbq6obuQm/UdOc3a1JusNNhRaiTuv8nvereYrdxdKU=" providerId="None" clId="Web-{C99CB7CD-42E9-4877-B628-662BE79274DF}" dt="2021-02-03T00:48:46.720" v="3"/>
        <pc:sldMkLst>
          <pc:docMk/>
          <pc:sldMk cId="482157712" sldId="743"/>
        </pc:sldMkLst>
      </pc:sldChg>
      <pc:sldChg chg="modNotes">
        <pc:chgData name="Xuechao Wang" userId="znbq6obuQm/UdOc3a1JusNNhRaiTuv8nvereYrdxdKU=" providerId="None" clId="Web-{C99CB7CD-42E9-4877-B628-662BE79274DF}" dt="2021-02-03T00:48:49.548" v="4"/>
        <pc:sldMkLst>
          <pc:docMk/>
          <pc:sldMk cId="3033413104" sldId="744"/>
        </pc:sldMkLst>
      </pc:sldChg>
      <pc:sldChg chg="modNotes">
        <pc:chgData name="Xuechao Wang" userId="znbq6obuQm/UdOc3a1JusNNhRaiTuv8nvereYrdxdKU=" providerId="None" clId="Web-{C99CB7CD-42E9-4877-B628-662BE79274DF}" dt="2021-02-03T00:48:53.470" v="6"/>
        <pc:sldMkLst>
          <pc:docMk/>
          <pc:sldMk cId="94782953" sldId="745"/>
        </pc:sldMkLst>
      </pc:sldChg>
      <pc:sldChg chg="modNotes">
        <pc:chgData name="Xuechao Wang" userId="znbq6obuQm/UdOc3a1JusNNhRaiTuv8nvereYrdxdKU=" providerId="None" clId="Web-{C99CB7CD-42E9-4877-B628-662BE79274DF}" dt="2021-02-03T00:48:56.439" v="7"/>
        <pc:sldMkLst>
          <pc:docMk/>
          <pc:sldMk cId="703007899" sldId="746"/>
        </pc:sldMkLst>
      </pc:sldChg>
      <pc:sldChg chg="modNotes">
        <pc:chgData name="Xuechao Wang" userId="znbq6obuQm/UdOc3a1JusNNhRaiTuv8nvereYrdxdKU=" providerId="None" clId="Web-{C99CB7CD-42E9-4877-B628-662BE79274DF}" dt="2021-02-03T00:49:00.330" v="8"/>
        <pc:sldMkLst>
          <pc:docMk/>
          <pc:sldMk cId="517001741" sldId="750"/>
        </pc:sldMkLst>
      </pc:sldChg>
      <pc:sldChg chg="modNotes">
        <pc:chgData name="Xuechao Wang" userId="znbq6obuQm/UdOc3a1JusNNhRaiTuv8nvereYrdxdKU=" providerId="None" clId="Web-{C99CB7CD-42E9-4877-B628-662BE79274DF}" dt="2021-02-03T00:49:03.626" v="9"/>
        <pc:sldMkLst>
          <pc:docMk/>
          <pc:sldMk cId="1616250806" sldId="75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97ED9E-5BB4-9845-8F10-3CF69C408AD8}" type="datetimeFigureOut">
              <a:rPr lang="en-US" smtClean="0"/>
              <a:t>2/7/21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217824-C578-D347-9BB7-2D5EB29AF590}" type="slidenum">
              <a:rPr lang="en-US" smtClean="0"/>
              <a:t>‹#›</a:t>
            </a:fld>
            <a:endParaRPr lang="en-US"/>
          </a:p>
        </p:txBody>
      </p:sp>
    </p:spTree>
    <p:extLst>
      <p:ext uri="{BB962C8B-B14F-4D97-AF65-F5344CB8AC3E}">
        <p14:creationId xmlns:p14="http://schemas.microsoft.com/office/powerpoint/2010/main" val="2123257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217824-C578-D347-9BB7-2D5EB29AF590}" type="slidenum">
              <a:rPr lang="en-US" smtClean="0"/>
              <a:t>1</a:t>
            </a:fld>
            <a:endParaRPr lang="en-US"/>
          </a:p>
        </p:txBody>
      </p:sp>
    </p:spTree>
    <p:extLst>
      <p:ext uri="{BB962C8B-B14F-4D97-AF65-F5344CB8AC3E}">
        <p14:creationId xmlns:p14="http://schemas.microsoft.com/office/powerpoint/2010/main" val="10082555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a figure here. Show forks and point out the longest chain</a:t>
            </a:r>
          </a:p>
        </p:txBody>
      </p:sp>
      <p:sp>
        <p:nvSpPr>
          <p:cNvPr id="4" name="Slide Number Placeholder 3"/>
          <p:cNvSpPr>
            <a:spLocks noGrp="1"/>
          </p:cNvSpPr>
          <p:nvPr>
            <p:ph type="sldNum" sz="quarter" idx="5"/>
          </p:nvPr>
        </p:nvSpPr>
        <p:spPr/>
        <p:txBody>
          <a:bodyPr/>
          <a:lstStyle/>
          <a:p>
            <a:fld id="{0B217824-C578-D347-9BB7-2D5EB29AF590}" type="slidenum">
              <a:rPr lang="en-US" smtClean="0"/>
              <a:t>10</a:t>
            </a:fld>
            <a:endParaRPr lang="en-US"/>
          </a:p>
        </p:txBody>
      </p:sp>
    </p:spTree>
    <p:extLst>
      <p:ext uri="{BB962C8B-B14F-4D97-AF65-F5344CB8AC3E}">
        <p14:creationId xmlns:p14="http://schemas.microsoft.com/office/powerpoint/2010/main" val="20462918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mining power of Bitcoin increased exponentially by an astonishing factor of 10^14 during its decade of deployment.</a:t>
            </a:r>
          </a:p>
        </p:txBody>
      </p:sp>
      <p:sp>
        <p:nvSpPr>
          <p:cNvPr id="4" name="Slide Number Placeholder 3"/>
          <p:cNvSpPr>
            <a:spLocks noGrp="1"/>
          </p:cNvSpPr>
          <p:nvPr>
            <p:ph type="sldNum" sz="quarter" idx="5"/>
          </p:nvPr>
        </p:nvSpPr>
        <p:spPr/>
        <p:txBody>
          <a:bodyPr/>
          <a:lstStyle/>
          <a:p>
            <a:fld id="{0B217824-C578-D347-9BB7-2D5EB29AF590}" type="slidenum">
              <a:rPr lang="en-US" smtClean="0"/>
              <a:t>11</a:t>
            </a:fld>
            <a:endParaRPr lang="en-US"/>
          </a:p>
        </p:txBody>
      </p:sp>
    </p:spTree>
    <p:extLst>
      <p:ext uri="{BB962C8B-B14F-4D97-AF65-F5344CB8AC3E}">
        <p14:creationId xmlns:p14="http://schemas.microsoft.com/office/powerpoint/2010/main" val="3576004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0B217824-C578-D347-9BB7-2D5EB29AF590}" type="slidenum">
              <a:rPr lang="en-US" smtClean="0"/>
              <a:t>12</a:t>
            </a:fld>
            <a:endParaRPr lang="en-US"/>
          </a:p>
        </p:txBody>
      </p:sp>
    </p:spTree>
    <p:extLst>
      <p:ext uri="{BB962C8B-B14F-4D97-AF65-F5344CB8AC3E}">
        <p14:creationId xmlns:p14="http://schemas.microsoft.com/office/powerpoint/2010/main" val="4006335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2016 * 10 minutes = 2 weeks</a:t>
            </a:r>
            <a:endParaRPr lang="en-US" dirty="0"/>
          </a:p>
        </p:txBody>
      </p:sp>
      <p:sp>
        <p:nvSpPr>
          <p:cNvPr id="4" name="Slide Number Placeholder 3"/>
          <p:cNvSpPr>
            <a:spLocks noGrp="1"/>
          </p:cNvSpPr>
          <p:nvPr>
            <p:ph type="sldNum" sz="quarter" idx="5"/>
          </p:nvPr>
        </p:nvSpPr>
        <p:spPr/>
        <p:txBody>
          <a:bodyPr/>
          <a:lstStyle/>
          <a:p>
            <a:fld id="{0B217824-C578-D347-9BB7-2D5EB29AF590}" type="slidenum">
              <a:rPr lang="en-US" smtClean="0"/>
              <a:t>13</a:t>
            </a:fld>
            <a:endParaRPr lang="en-US"/>
          </a:p>
        </p:txBody>
      </p:sp>
    </p:spTree>
    <p:extLst>
      <p:ext uri="{BB962C8B-B14F-4D97-AF65-F5344CB8AC3E}">
        <p14:creationId xmlns:p14="http://schemas.microsoft.com/office/powerpoint/2010/main" val="31831098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Attack: The adversary tries to mine a "super" block that is as difficult as k honest block.</a:t>
            </a:r>
          </a:p>
          <a:p>
            <a:r>
              <a:rPr lang="en-US" b="1" dirty="0">
                <a:cs typeface="Calibri"/>
              </a:rPr>
              <a:t>For the adversarial mining process, although the mean is the same, the variance is much high. If the adversary is "luck", he can mine this super block before honest nodes mine k blocks, </a:t>
            </a:r>
            <a:r>
              <a:rPr lang="en-US" dirty="0"/>
              <a:t>the probability of which is a constant rather than exponentially decaying in 𝑘.</a:t>
            </a:r>
            <a:endParaRPr lang="en-US" b="1" dirty="0">
              <a:cs typeface="Calibri"/>
            </a:endParaRPr>
          </a:p>
        </p:txBody>
      </p:sp>
      <p:sp>
        <p:nvSpPr>
          <p:cNvPr id="4" name="Slide Number Placeholder 3"/>
          <p:cNvSpPr>
            <a:spLocks noGrp="1"/>
          </p:cNvSpPr>
          <p:nvPr>
            <p:ph type="sldNum" sz="quarter" idx="5"/>
          </p:nvPr>
        </p:nvSpPr>
        <p:spPr/>
        <p:txBody>
          <a:bodyPr/>
          <a:lstStyle/>
          <a:p>
            <a:fld id="{0B217824-C578-D347-9BB7-2D5EB29AF590}" type="slidenum">
              <a:rPr lang="en-US" smtClean="0"/>
              <a:t>14</a:t>
            </a:fld>
            <a:endParaRPr lang="en-US"/>
          </a:p>
        </p:txBody>
      </p:sp>
    </p:spTree>
    <p:extLst>
      <p:ext uri="{BB962C8B-B14F-4D97-AF65-F5344CB8AC3E}">
        <p14:creationId xmlns:p14="http://schemas.microsoft.com/office/powerpoint/2010/main" val="20008994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adversary creates an epoch filled with timestamps extremely close-together, so that the difficulty adjustment rule from (a) will set the difficulty extremely high for the next epoch, at which point, the adversary can utilize the high variance of the mining similar to the aforementioned attack.</a:t>
            </a:r>
          </a:p>
        </p:txBody>
      </p:sp>
      <p:sp>
        <p:nvSpPr>
          <p:cNvPr id="4" name="Slide Number Placeholder 3"/>
          <p:cNvSpPr>
            <a:spLocks noGrp="1"/>
          </p:cNvSpPr>
          <p:nvPr>
            <p:ph type="sldNum" sz="quarter" idx="5"/>
          </p:nvPr>
        </p:nvSpPr>
        <p:spPr/>
        <p:txBody>
          <a:bodyPr/>
          <a:lstStyle/>
          <a:p>
            <a:fld id="{0B217824-C578-D347-9BB7-2D5EB29AF590}" type="slidenum">
              <a:rPr lang="en-US" smtClean="0"/>
              <a:t>15</a:t>
            </a:fld>
            <a:endParaRPr lang="en-US"/>
          </a:p>
        </p:txBody>
      </p:sp>
    </p:spTree>
    <p:extLst>
      <p:ext uri="{BB962C8B-B14F-4D97-AF65-F5344CB8AC3E}">
        <p14:creationId xmlns:p14="http://schemas.microsoft.com/office/powerpoint/2010/main" val="33517060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When the adversary completes one epoch in its private chain, the honest chain is much longer. The adversary can only rise the difficulty by 4. To catch up, he still needs to mine lots of blocks (some fraction of 2016), hence the variance is controlled.</a:t>
            </a:r>
          </a:p>
        </p:txBody>
      </p:sp>
      <p:sp>
        <p:nvSpPr>
          <p:cNvPr id="4" name="Slide Number Placeholder 3"/>
          <p:cNvSpPr>
            <a:spLocks noGrp="1"/>
          </p:cNvSpPr>
          <p:nvPr>
            <p:ph type="sldNum" sz="quarter" idx="5"/>
          </p:nvPr>
        </p:nvSpPr>
        <p:spPr/>
        <p:txBody>
          <a:bodyPr/>
          <a:lstStyle/>
          <a:p>
            <a:fld id="{0B217824-C578-D347-9BB7-2D5EB29AF590}" type="slidenum">
              <a:rPr lang="en-US" smtClean="0"/>
              <a:t>16</a:t>
            </a:fld>
            <a:endParaRPr lang="en-US"/>
          </a:p>
        </p:txBody>
      </p:sp>
    </p:spTree>
    <p:extLst>
      <p:ext uri="{BB962C8B-B14F-4D97-AF65-F5344CB8AC3E}">
        <p14:creationId xmlns:p14="http://schemas.microsoft.com/office/powerpoint/2010/main" val="2753945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Figure to be drawn here of the double spend attack</a:t>
            </a:r>
          </a:p>
        </p:txBody>
      </p:sp>
      <p:sp>
        <p:nvSpPr>
          <p:cNvPr id="4" name="Slide Number Placeholder 3"/>
          <p:cNvSpPr>
            <a:spLocks noGrp="1"/>
          </p:cNvSpPr>
          <p:nvPr>
            <p:ph type="sldNum" sz="quarter" idx="5"/>
          </p:nvPr>
        </p:nvSpPr>
        <p:spPr/>
        <p:txBody>
          <a:bodyPr/>
          <a:lstStyle/>
          <a:p>
            <a:fld id="{0B217824-C578-D347-9BB7-2D5EB29AF590}" type="slidenum">
              <a:rPr lang="en-US" smtClean="0"/>
              <a:t>17</a:t>
            </a:fld>
            <a:endParaRPr lang="en-US"/>
          </a:p>
        </p:txBody>
      </p:sp>
    </p:spTree>
    <p:extLst>
      <p:ext uri="{BB962C8B-B14F-4D97-AF65-F5344CB8AC3E}">
        <p14:creationId xmlns:p14="http://schemas.microsoft.com/office/powerpoint/2010/main" val="13222434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Private attack in terms of voters</a:t>
            </a:r>
            <a:r>
              <a:rPr lang="en-US" baseline="0" dirty="0"/>
              <a:t> over time.  Need a better figure than this. Just focus on showing the private attack</a:t>
            </a:r>
            <a:endParaRPr lang="en-US" dirty="0"/>
          </a:p>
        </p:txBody>
      </p:sp>
    </p:spTree>
    <p:extLst>
      <p:ext uri="{BB962C8B-B14F-4D97-AF65-F5344CB8AC3E}">
        <p14:creationId xmlns:p14="http://schemas.microsoft.com/office/powerpoint/2010/main" val="19131630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217824-C578-D347-9BB7-2D5EB29AF590}" type="slidenum">
              <a:rPr lang="en-US" smtClean="0"/>
              <a:t>19</a:t>
            </a:fld>
            <a:endParaRPr lang="en-US"/>
          </a:p>
        </p:txBody>
      </p:sp>
    </p:spTree>
    <p:extLst>
      <p:ext uri="{BB962C8B-B14F-4D97-AF65-F5344CB8AC3E}">
        <p14:creationId xmlns:p14="http://schemas.microsoft.com/office/powerpoint/2010/main" val="2991905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a:p>
            <a:endParaRPr lang="en-US" dirty="0"/>
          </a:p>
        </p:txBody>
      </p:sp>
      <p:sp>
        <p:nvSpPr>
          <p:cNvPr id="4" name="Slide Number Placeholder 3"/>
          <p:cNvSpPr>
            <a:spLocks noGrp="1"/>
          </p:cNvSpPr>
          <p:nvPr>
            <p:ph type="sldNum" sz="quarter" idx="5"/>
          </p:nvPr>
        </p:nvSpPr>
        <p:spPr/>
        <p:txBody>
          <a:bodyPr/>
          <a:lstStyle/>
          <a:p>
            <a:fld id="{0B217824-C578-D347-9BB7-2D5EB29AF590}" type="slidenum">
              <a:rPr lang="en-US" smtClean="0"/>
              <a:t>2</a:t>
            </a:fld>
            <a:endParaRPr lang="en-US"/>
          </a:p>
        </p:txBody>
      </p:sp>
    </p:spTree>
    <p:extLst>
      <p:ext uri="{BB962C8B-B14F-4D97-AF65-F5344CB8AC3E}">
        <p14:creationId xmlns:p14="http://schemas.microsoft.com/office/powerpoint/2010/main" val="389899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217824-C578-D347-9BB7-2D5EB29AF590}" type="slidenum">
              <a:rPr lang="en-US" smtClean="0"/>
              <a:t>3</a:t>
            </a:fld>
            <a:endParaRPr lang="en-US"/>
          </a:p>
        </p:txBody>
      </p:sp>
    </p:spTree>
    <p:extLst>
      <p:ext uri="{BB962C8B-B14F-4D97-AF65-F5344CB8AC3E}">
        <p14:creationId xmlns:p14="http://schemas.microsoft.com/office/powerpoint/2010/main" val="4040315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0B217824-C578-D347-9BB7-2D5EB29AF590}" type="slidenum">
              <a:rPr lang="en-US" smtClean="0"/>
              <a:t>4</a:t>
            </a:fld>
            <a:endParaRPr lang="en-US"/>
          </a:p>
        </p:txBody>
      </p:sp>
    </p:spTree>
    <p:extLst>
      <p:ext uri="{BB962C8B-B14F-4D97-AF65-F5344CB8AC3E}">
        <p14:creationId xmlns:p14="http://schemas.microsoft.com/office/powerpoint/2010/main" val="1210575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0B217824-C578-D347-9BB7-2D5EB29AF590}" type="slidenum">
              <a:rPr lang="en-US" smtClean="0"/>
              <a:t>5</a:t>
            </a:fld>
            <a:endParaRPr lang="en-US"/>
          </a:p>
        </p:txBody>
      </p:sp>
    </p:spTree>
    <p:extLst>
      <p:ext uri="{BB962C8B-B14F-4D97-AF65-F5344CB8AC3E}">
        <p14:creationId xmlns:p14="http://schemas.microsoft.com/office/powerpoint/2010/main" val="1190746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0B217824-C578-D347-9BB7-2D5EB29AF590}" type="slidenum">
              <a:rPr lang="en-US" smtClean="0"/>
              <a:t>6</a:t>
            </a:fld>
            <a:endParaRPr lang="en-US"/>
          </a:p>
        </p:txBody>
      </p:sp>
    </p:spTree>
    <p:extLst>
      <p:ext uri="{BB962C8B-B14F-4D97-AF65-F5344CB8AC3E}">
        <p14:creationId xmlns:p14="http://schemas.microsoft.com/office/powerpoint/2010/main" val="42616132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0B217824-C578-D347-9BB7-2D5EB29AF590}" type="slidenum">
              <a:rPr lang="en-US" smtClean="0"/>
              <a:t>7</a:t>
            </a:fld>
            <a:endParaRPr lang="en-US"/>
          </a:p>
        </p:txBody>
      </p:sp>
    </p:spTree>
    <p:extLst>
      <p:ext uri="{BB962C8B-B14F-4D97-AF65-F5344CB8AC3E}">
        <p14:creationId xmlns:p14="http://schemas.microsoft.com/office/powerpoint/2010/main" val="20092221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0B217824-C578-D347-9BB7-2D5EB29AF590}" type="slidenum">
              <a:rPr lang="en-US" smtClean="0"/>
              <a:t>8</a:t>
            </a:fld>
            <a:endParaRPr lang="en-US"/>
          </a:p>
        </p:txBody>
      </p:sp>
    </p:spTree>
    <p:extLst>
      <p:ext uri="{BB962C8B-B14F-4D97-AF65-F5344CB8AC3E}">
        <p14:creationId xmlns:p14="http://schemas.microsoft.com/office/powerpoint/2010/main" val="26294798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0B217824-C578-D347-9BB7-2D5EB29AF590}" type="slidenum">
              <a:rPr lang="en-US" smtClean="0"/>
              <a:t>9</a:t>
            </a:fld>
            <a:endParaRPr lang="en-US"/>
          </a:p>
        </p:txBody>
      </p:sp>
    </p:spTree>
    <p:extLst>
      <p:ext uri="{BB962C8B-B14F-4D97-AF65-F5344CB8AC3E}">
        <p14:creationId xmlns:p14="http://schemas.microsoft.com/office/powerpoint/2010/main" val="2772995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DC14F-7DB2-7E44-93AF-076BD76953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422FEEA-5CA0-4F47-A36E-0D77A24C08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3D9EDCA-9901-8A4C-ACD7-73B0ED0A6316}"/>
              </a:ext>
            </a:extLst>
          </p:cNvPr>
          <p:cNvSpPr>
            <a:spLocks noGrp="1"/>
          </p:cNvSpPr>
          <p:nvPr>
            <p:ph type="dt" sz="half" idx="10"/>
          </p:nvPr>
        </p:nvSpPr>
        <p:spPr/>
        <p:txBody>
          <a:bodyPr/>
          <a:lstStyle/>
          <a:p>
            <a:fld id="{B9E17787-CDB4-FC41-8D6E-6E83B0843AB0}" type="datetimeFigureOut">
              <a:rPr lang="en-US" smtClean="0"/>
              <a:t>2/7/21</a:t>
            </a:fld>
            <a:endParaRPr lang="en-US"/>
          </a:p>
        </p:txBody>
      </p:sp>
      <p:sp>
        <p:nvSpPr>
          <p:cNvPr id="5" name="Footer Placeholder 4">
            <a:extLst>
              <a:ext uri="{FF2B5EF4-FFF2-40B4-BE49-F238E27FC236}">
                <a16:creationId xmlns:a16="http://schemas.microsoft.com/office/drawing/2014/main" id="{97E88C05-33B0-D749-A14C-4476A2DF1B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2A64B0-F19A-F04C-9EE3-73BB1AF1DCCF}"/>
              </a:ext>
            </a:extLst>
          </p:cNvPr>
          <p:cNvSpPr>
            <a:spLocks noGrp="1"/>
          </p:cNvSpPr>
          <p:nvPr>
            <p:ph type="sldNum" sz="quarter" idx="12"/>
          </p:nvPr>
        </p:nvSpPr>
        <p:spPr/>
        <p:txBody>
          <a:bodyPr/>
          <a:lstStyle/>
          <a:p>
            <a:fld id="{44F096B6-B8DF-0C42-9CB4-52268210ADB0}" type="slidenum">
              <a:rPr lang="en-US" smtClean="0"/>
              <a:t>‹#›</a:t>
            </a:fld>
            <a:endParaRPr lang="en-US"/>
          </a:p>
        </p:txBody>
      </p:sp>
    </p:spTree>
    <p:extLst>
      <p:ext uri="{BB962C8B-B14F-4D97-AF65-F5344CB8AC3E}">
        <p14:creationId xmlns:p14="http://schemas.microsoft.com/office/powerpoint/2010/main" val="2498772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07172-4FD3-164C-9683-70164E95338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E521B0-98AE-9D49-8638-2584B1FE57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9FA8E3-95D1-5B49-93AD-E7E4981F232D}"/>
              </a:ext>
            </a:extLst>
          </p:cNvPr>
          <p:cNvSpPr>
            <a:spLocks noGrp="1"/>
          </p:cNvSpPr>
          <p:nvPr>
            <p:ph type="dt" sz="half" idx="10"/>
          </p:nvPr>
        </p:nvSpPr>
        <p:spPr/>
        <p:txBody>
          <a:bodyPr/>
          <a:lstStyle/>
          <a:p>
            <a:fld id="{B9E17787-CDB4-FC41-8D6E-6E83B0843AB0}" type="datetimeFigureOut">
              <a:rPr lang="en-US" smtClean="0"/>
              <a:t>2/7/21</a:t>
            </a:fld>
            <a:endParaRPr lang="en-US"/>
          </a:p>
        </p:txBody>
      </p:sp>
      <p:sp>
        <p:nvSpPr>
          <p:cNvPr id="5" name="Footer Placeholder 4">
            <a:extLst>
              <a:ext uri="{FF2B5EF4-FFF2-40B4-BE49-F238E27FC236}">
                <a16:creationId xmlns:a16="http://schemas.microsoft.com/office/drawing/2014/main" id="{4DFD8935-456F-C54B-A59E-9BD79F3ECE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7BFBF0-7D7C-6943-8433-31D4178DA2CB}"/>
              </a:ext>
            </a:extLst>
          </p:cNvPr>
          <p:cNvSpPr>
            <a:spLocks noGrp="1"/>
          </p:cNvSpPr>
          <p:nvPr>
            <p:ph type="sldNum" sz="quarter" idx="12"/>
          </p:nvPr>
        </p:nvSpPr>
        <p:spPr/>
        <p:txBody>
          <a:bodyPr/>
          <a:lstStyle/>
          <a:p>
            <a:fld id="{44F096B6-B8DF-0C42-9CB4-52268210ADB0}" type="slidenum">
              <a:rPr lang="en-US" smtClean="0"/>
              <a:t>‹#›</a:t>
            </a:fld>
            <a:endParaRPr lang="en-US"/>
          </a:p>
        </p:txBody>
      </p:sp>
    </p:spTree>
    <p:extLst>
      <p:ext uri="{BB962C8B-B14F-4D97-AF65-F5344CB8AC3E}">
        <p14:creationId xmlns:p14="http://schemas.microsoft.com/office/powerpoint/2010/main" val="1791303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5C14EF-57F0-B943-B44D-84316B8DCDC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2A7F7D3-6FE0-7F45-B475-27D99C56D60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B876D3-C532-3044-93C0-B5FDF0048A1D}"/>
              </a:ext>
            </a:extLst>
          </p:cNvPr>
          <p:cNvSpPr>
            <a:spLocks noGrp="1"/>
          </p:cNvSpPr>
          <p:nvPr>
            <p:ph type="dt" sz="half" idx="10"/>
          </p:nvPr>
        </p:nvSpPr>
        <p:spPr/>
        <p:txBody>
          <a:bodyPr/>
          <a:lstStyle/>
          <a:p>
            <a:fld id="{B9E17787-CDB4-FC41-8D6E-6E83B0843AB0}" type="datetimeFigureOut">
              <a:rPr lang="en-US" smtClean="0"/>
              <a:t>2/7/21</a:t>
            </a:fld>
            <a:endParaRPr lang="en-US"/>
          </a:p>
        </p:txBody>
      </p:sp>
      <p:sp>
        <p:nvSpPr>
          <p:cNvPr id="5" name="Footer Placeholder 4">
            <a:extLst>
              <a:ext uri="{FF2B5EF4-FFF2-40B4-BE49-F238E27FC236}">
                <a16:creationId xmlns:a16="http://schemas.microsoft.com/office/drawing/2014/main" id="{C237D8B2-B612-5E4B-BA13-80D25F4C09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136875-5142-1343-9492-6E30ACDBDD86}"/>
              </a:ext>
            </a:extLst>
          </p:cNvPr>
          <p:cNvSpPr>
            <a:spLocks noGrp="1"/>
          </p:cNvSpPr>
          <p:nvPr>
            <p:ph type="sldNum" sz="quarter" idx="12"/>
          </p:nvPr>
        </p:nvSpPr>
        <p:spPr/>
        <p:txBody>
          <a:bodyPr/>
          <a:lstStyle/>
          <a:p>
            <a:fld id="{44F096B6-B8DF-0C42-9CB4-52268210ADB0}" type="slidenum">
              <a:rPr lang="en-US" smtClean="0"/>
              <a:t>‹#›</a:t>
            </a:fld>
            <a:endParaRPr lang="en-US"/>
          </a:p>
        </p:txBody>
      </p:sp>
    </p:spTree>
    <p:extLst>
      <p:ext uri="{BB962C8B-B14F-4D97-AF65-F5344CB8AC3E}">
        <p14:creationId xmlns:p14="http://schemas.microsoft.com/office/powerpoint/2010/main" val="3323195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E53F6-7369-0540-85C6-BCC7B533B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D1C0C5-A1A6-F744-BCF3-B145D98AE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9DC49B-BA5C-7D43-B18B-5C8B13745D3C}"/>
              </a:ext>
            </a:extLst>
          </p:cNvPr>
          <p:cNvSpPr>
            <a:spLocks noGrp="1"/>
          </p:cNvSpPr>
          <p:nvPr>
            <p:ph type="dt" sz="half" idx="10"/>
          </p:nvPr>
        </p:nvSpPr>
        <p:spPr/>
        <p:txBody>
          <a:bodyPr/>
          <a:lstStyle/>
          <a:p>
            <a:fld id="{B9E17787-CDB4-FC41-8D6E-6E83B0843AB0}" type="datetimeFigureOut">
              <a:rPr lang="en-US" smtClean="0"/>
              <a:t>2/7/21</a:t>
            </a:fld>
            <a:endParaRPr lang="en-US"/>
          </a:p>
        </p:txBody>
      </p:sp>
      <p:sp>
        <p:nvSpPr>
          <p:cNvPr id="5" name="Footer Placeholder 4">
            <a:extLst>
              <a:ext uri="{FF2B5EF4-FFF2-40B4-BE49-F238E27FC236}">
                <a16:creationId xmlns:a16="http://schemas.microsoft.com/office/drawing/2014/main" id="{D6894F80-EFA8-594B-910E-EB69971DFD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F393DC-1356-E04D-80F6-814DE8AD779B}"/>
              </a:ext>
            </a:extLst>
          </p:cNvPr>
          <p:cNvSpPr>
            <a:spLocks noGrp="1"/>
          </p:cNvSpPr>
          <p:nvPr>
            <p:ph type="sldNum" sz="quarter" idx="12"/>
          </p:nvPr>
        </p:nvSpPr>
        <p:spPr/>
        <p:txBody>
          <a:bodyPr/>
          <a:lstStyle/>
          <a:p>
            <a:fld id="{44F096B6-B8DF-0C42-9CB4-52268210ADB0}" type="slidenum">
              <a:rPr lang="en-US" smtClean="0"/>
              <a:t>‹#›</a:t>
            </a:fld>
            <a:endParaRPr lang="en-US"/>
          </a:p>
        </p:txBody>
      </p:sp>
    </p:spTree>
    <p:extLst>
      <p:ext uri="{BB962C8B-B14F-4D97-AF65-F5344CB8AC3E}">
        <p14:creationId xmlns:p14="http://schemas.microsoft.com/office/powerpoint/2010/main" val="2472805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41EB0-7AD3-FF49-BC37-B086A30B05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D463014-C4B6-7644-8CFC-91CA9A58A7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E4C7AC3-98A7-7040-ABA7-800138239FCE}"/>
              </a:ext>
            </a:extLst>
          </p:cNvPr>
          <p:cNvSpPr>
            <a:spLocks noGrp="1"/>
          </p:cNvSpPr>
          <p:nvPr>
            <p:ph type="dt" sz="half" idx="10"/>
          </p:nvPr>
        </p:nvSpPr>
        <p:spPr/>
        <p:txBody>
          <a:bodyPr/>
          <a:lstStyle/>
          <a:p>
            <a:fld id="{B9E17787-CDB4-FC41-8D6E-6E83B0843AB0}" type="datetimeFigureOut">
              <a:rPr lang="en-US" smtClean="0"/>
              <a:t>2/7/21</a:t>
            </a:fld>
            <a:endParaRPr lang="en-US"/>
          </a:p>
        </p:txBody>
      </p:sp>
      <p:sp>
        <p:nvSpPr>
          <p:cNvPr id="5" name="Footer Placeholder 4">
            <a:extLst>
              <a:ext uri="{FF2B5EF4-FFF2-40B4-BE49-F238E27FC236}">
                <a16:creationId xmlns:a16="http://schemas.microsoft.com/office/drawing/2014/main" id="{3F246080-3516-5F42-A2E4-3005F3B8BA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22F01D-B807-0941-B5D9-5E75AF8F80BB}"/>
              </a:ext>
            </a:extLst>
          </p:cNvPr>
          <p:cNvSpPr>
            <a:spLocks noGrp="1"/>
          </p:cNvSpPr>
          <p:nvPr>
            <p:ph type="sldNum" sz="quarter" idx="12"/>
          </p:nvPr>
        </p:nvSpPr>
        <p:spPr/>
        <p:txBody>
          <a:bodyPr/>
          <a:lstStyle/>
          <a:p>
            <a:fld id="{44F096B6-B8DF-0C42-9CB4-52268210ADB0}" type="slidenum">
              <a:rPr lang="en-US" smtClean="0"/>
              <a:t>‹#›</a:t>
            </a:fld>
            <a:endParaRPr lang="en-US"/>
          </a:p>
        </p:txBody>
      </p:sp>
    </p:spTree>
    <p:extLst>
      <p:ext uri="{BB962C8B-B14F-4D97-AF65-F5344CB8AC3E}">
        <p14:creationId xmlns:p14="http://schemas.microsoft.com/office/powerpoint/2010/main" val="1603132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288C0-A888-EA4E-8C07-676AB2CD54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210B6A-D787-EE4C-AE09-0942DE09521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2A80AA-2A6E-9541-A536-B15CF46DF4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B22A1B4-1D1E-704A-8FAA-68345429F13E}"/>
              </a:ext>
            </a:extLst>
          </p:cNvPr>
          <p:cNvSpPr>
            <a:spLocks noGrp="1"/>
          </p:cNvSpPr>
          <p:nvPr>
            <p:ph type="dt" sz="half" idx="10"/>
          </p:nvPr>
        </p:nvSpPr>
        <p:spPr/>
        <p:txBody>
          <a:bodyPr/>
          <a:lstStyle/>
          <a:p>
            <a:fld id="{B9E17787-CDB4-FC41-8D6E-6E83B0843AB0}" type="datetimeFigureOut">
              <a:rPr lang="en-US" smtClean="0"/>
              <a:t>2/7/21</a:t>
            </a:fld>
            <a:endParaRPr lang="en-US"/>
          </a:p>
        </p:txBody>
      </p:sp>
      <p:sp>
        <p:nvSpPr>
          <p:cNvPr id="6" name="Footer Placeholder 5">
            <a:extLst>
              <a:ext uri="{FF2B5EF4-FFF2-40B4-BE49-F238E27FC236}">
                <a16:creationId xmlns:a16="http://schemas.microsoft.com/office/drawing/2014/main" id="{5175CEFC-7749-E340-9A9E-2E3DB138B9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E0ACD9-1ADE-624F-AB44-2F4214F1839E}"/>
              </a:ext>
            </a:extLst>
          </p:cNvPr>
          <p:cNvSpPr>
            <a:spLocks noGrp="1"/>
          </p:cNvSpPr>
          <p:nvPr>
            <p:ph type="sldNum" sz="quarter" idx="12"/>
          </p:nvPr>
        </p:nvSpPr>
        <p:spPr/>
        <p:txBody>
          <a:bodyPr/>
          <a:lstStyle/>
          <a:p>
            <a:fld id="{44F096B6-B8DF-0C42-9CB4-52268210ADB0}" type="slidenum">
              <a:rPr lang="en-US" smtClean="0"/>
              <a:t>‹#›</a:t>
            </a:fld>
            <a:endParaRPr lang="en-US"/>
          </a:p>
        </p:txBody>
      </p:sp>
    </p:spTree>
    <p:extLst>
      <p:ext uri="{BB962C8B-B14F-4D97-AF65-F5344CB8AC3E}">
        <p14:creationId xmlns:p14="http://schemas.microsoft.com/office/powerpoint/2010/main" val="2668568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1820B-4D53-AA4F-A8AE-CC3047542D3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DE02C46-39AF-704A-A80C-21A0D32E29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ACFC38-2E01-E24C-A86D-B6B36FD11E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8BECD0A-25DB-2746-84B5-B553BAFD56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7B3E3F-6723-2D49-8B74-551E9C15FB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563E6BF-8382-7148-B029-43F292090C3D}"/>
              </a:ext>
            </a:extLst>
          </p:cNvPr>
          <p:cNvSpPr>
            <a:spLocks noGrp="1"/>
          </p:cNvSpPr>
          <p:nvPr>
            <p:ph type="dt" sz="half" idx="10"/>
          </p:nvPr>
        </p:nvSpPr>
        <p:spPr/>
        <p:txBody>
          <a:bodyPr/>
          <a:lstStyle/>
          <a:p>
            <a:fld id="{B9E17787-CDB4-FC41-8D6E-6E83B0843AB0}" type="datetimeFigureOut">
              <a:rPr lang="en-US" smtClean="0"/>
              <a:t>2/7/21</a:t>
            </a:fld>
            <a:endParaRPr lang="en-US"/>
          </a:p>
        </p:txBody>
      </p:sp>
      <p:sp>
        <p:nvSpPr>
          <p:cNvPr id="8" name="Footer Placeholder 7">
            <a:extLst>
              <a:ext uri="{FF2B5EF4-FFF2-40B4-BE49-F238E27FC236}">
                <a16:creationId xmlns:a16="http://schemas.microsoft.com/office/drawing/2014/main" id="{61E1DFA0-11C3-294D-BBDA-DF388B4DDD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41E174A-D364-3A4E-A629-A4C854E33B93}"/>
              </a:ext>
            </a:extLst>
          </p:cNvPr>
          <p:cNvSpPr>
            <a:spLocks noGrp="1"/>
          </p:cNvSpPr>
          <p:nvPr>
            <p:ph type="sldNum" sz="quarter" idx="12"/>
          </p:nvPr>
        </p:nvSpPr>
        <p:spPr/>
        <p:txBody>
          <a:bodyPr/>
          <a:lstStyle/>
          <a:p>
            <a:fld id="{44F096B6-B8DF-0C42-9CB4-52268210ADB0}" type="slidenum">
              <a:rPr lang="en-US" smtClean="0"/>
              <a:t>‹#›</a:t>
            </a:fld>
            <a:endParaRPr lang="en-US"/>
          </a:p>
        </p:txBody>
      </p:sp>
    </p:spTree>
    <p:extLst>
      <p:ext uri="{BB962C8B-B14F-4D97-AF65-F5344CB8AC3E}">
        <p14:creationId xmlns:p14="http://schemas.microsoft.com/office/powerpoint/2010/main" val="2011723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BF105-70F9-4740-B501-B1728E8811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35FEFC-1C8C-1B40-BDBE-8B7EC0666A9A}"/>
              </a:ext>
            </a:extLst>
          </p:cNvPr>
          <p:cNvSpPr>
            <a:spLocks noGrp="1"/>
          </p:cNvSpPr>
          <p:nvPr>
            <p:ph type="dt" sz="half" idx="10"/>
          </p:nvPr>
        </p:nvSpPr>
        <p:spPr/>
        <p:txBody>
          <a:bodyPr/>
          <a:lstStyle/>
          <a:p>
            <a:fld id="{B9E17787-CDB4-FC41-8D6E-6E83B0843AB0}" type="datetimeFigureOut">
              <a:rPr lang="en-US" smtClean="0"/>
              <a:t>2/7/21</a:t>
            </a:fld>
            <a:endParaRPr lang="en-US"/>
          </a:p>
        </p:txBody>
      </p:sp>
      <p:sp>
        <p:nvSpPr>
          <p:cNvPr id="4" name="Footer Placeholder 3">
            <a:extLst>
              <a:ext uri="{FF2B5EF4-FFF2-40B4-BE49-F238E27FC236}">
                <a16:creationId xmlns:a16="http://schemas.microsoft.com/office/drawing/2014/main" id="{748535D1-CA2C-F145-8103-3065C569CC6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D099B2F-D86E-6D45-AFB8-F7E8A4DBAEC3}"/>
              </a:ext>
            </a:extLst>
          </p:cNvPr>
          <p:cNvSpPr>
            <a:spLocks noGrp="1"/>
          </p:cNvSpPr>
          <p:nvPr>
            <p:ph type="sldNum" sz="quarter" idx="12"/>
          </p:nvPr>
        </p:nvSpPr>
        <p:spPr/>
        <p:txBody>
          <a:bodyPr/>
          <a:lstStyle/>
          <a:p>
            <a:fld id="{44F096B6-B8DF-0C42-9CB4-52268210ADB0}" type="slidenum">
              <a:rPr lang="en-US" smtClean="0"/>
              <a:t>‹#›</a:t>
            </a:fld>
            <a:endParaRPr lang="en-US"/>
          </a:p>
        </p:txBody>
      </p:sp>
    </p:spTree>
    <p:extLst>
      <p:ext uri="{BB962C8B-B14F-4D97-AF65-F5344CB8AC3E}">
        <p14:creationId xmlns:p14="http://schemas.microsoft.com/office/powerpoint/2010/main" val="2285173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A8E2F8-84A9-D14C-8424-AF52147FF74D}"/>
              </a:ext>
            </a:extLst>
          </p:cNvPr>
          <p:cNvSpPr>
            <a:spLocks noGrp="1"/>
          </p:cNvSpPr>
          <p:nvPr>
            <p:ph type="dt" sz="half" idx="10"/>
          </p:nvPr>
        </p:nvSpPr>
        <p:spPr/>
        <p:txBody>
          <a:bodyPr/>
          <a:lstStyle/>
          <a:p>
            <a:fld id="{B9E17787-CDB4-FC41-8D6E-6E83B0843AB0}" type="datetimeFigureOut">
              <a:rPr lang="en-US" smtClean="0"/>
              <a:t>2/7/21</a:t>
            </a:fld>
            <a:endParaRPr lang="en-US"/>
          </a:p>
        </p:txBody>
      </p:sp>
      <p:sp>
        <p:nvSpPr>
          <p:cNvPr id="3" name="Footer Placeholder 2">
            <a:extLst>
              <a:ext uri="{FF2B5EF4-FFF2-40B4-BE49-F238E27FC236}">
                <a16:creationId xmlns:a16="http://schemas.microsoft.com/office/drawing/2014/main" id="{F20536CB-D725-EA4F-832A-91219E5744F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0AA6363-C907-3744-BBD9-82BDE87355D9}"/>
              </a:ext>
            </a:extLst>
          </p:cNvPr>
          <p:cNvSpPr>
            <a:spLocks noGrp="1"/>
          </p:cNvSpPr>
          <p:nvPr>
            <p:ph type="sldNum" sz="quarter" idx="12"/>
          </p:nvPr>
        </p:nvSpPr>
        <p:spPr/>
        <p:txBody>
          <a:bodyPr/>
          <a:lstStyle/>
          <a:p>
            <a:fld id="{44F096B6-B8DF-0C42-9CB4-52268210ADB0}" type="slidenum">
              <a:rPr lang="en-US" smtClean="0"/>
              <a:t>‹#›</a:t>
            </a:fld>
            <a:endParaRPr lang="en-US"/>
          </a:p>
        </p:txBody>
      </p:sp>
    </p:spTree>
    <p:extLst>
      <p:ext uri="{BB962C8B-B14F-4D97-AF65-F5344CB8AC3E}">
        <p14:creationId xmlns:p14="http://schemas.microsoft.com/office/powerpoint/2010/main" val="3026560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1B87F-73AE-8D41-921A-74D2FF9EFE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E1411A1-74C4-8943-A6CA-57E80E485D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542A57-E06A-0E4C-B0A9-B6D993BF13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F730FC-2A55-FA43-BC1E-461F057730C2}"/>
              </a:ext>
            </a:extLst>
          </p:cNvPr>
          <p:cNvSpPr>
            <a:spLocks noGrp="1"/>
          </p:cNvSpPr>
          <p:nvPr>
            <p:ph type="dt" sz="half" idx="10"/>
          </p:nvPr>
        </p:nvSpPr>
        <p:spPr/>
        <p:txBody>
          <a:bodyPr/>
          <a:lstStyle/>
          <a:p>
            <a:fld id="{B9E17787-CDB4-FC41-8D6E-6E83B0843AB0}" type="datetimeFigureOut">
              <a:rPr lang="en-US" smtClean="0"/>
              <a:t>2/7/21</a:t>
            </a:fld>
            <a:endParaRPr lang="en-US"/>
          </a:p>
        </p:txBody>
      </p:sp>
      <p:sp>
        <p:nvSpPr>
          <p:cNvPr id="6" name="Footer Placeholder 5">
            <a:extLst>
              <a:ext uri="{FF2B5EF4-FFF2-40B4-BE49-F238E27FC236}">
                <a16:creationId xmlns:a16="http://schemas.microsoft.com/office/drawing/2014/main" id="{FB3916CD-3CFE-3F4D-8CBE-3C5416BEEB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0871C9-6B11-4A41-826F-B7FF75317982}"/>
              </a:ext>
            </a:extLst>
          </p:cNvPr>
          <p:cNvSpPr>
            <a:spLocks noGrp="1"/>
          </p:cNvSpPr>
          <p:nvPr>
            <p:ph type="sldNum" sz="quarter" idx="12"/>
          </p:nvPr>
        </p:nvSpPr>
        <p:spPr/>
        <p:txBody>
          <a:bodyPr/>
          <a:lstStyle/>
          <a:p>
            <a:fld id="{44F096B6-B8DF-0C42-9CB4-52268210ADB0}" type="slidenum">
              <a:rPr lang="en-US" smtClean="0"/>
              <a:t>‹#›</a:t>
            </a:fld>
            <a:endParaRPr lang="en-US"/>
          </a:p>
        </p:txBody>
      </p:sp>
    </p:spTree>
    <p:extLst>
      <p:ext uri="{BB962C8B-B14F-4D97-AF65-F5344CB8AC3E}">
        <p14:creationId xmlns:p14="http://schemas.microsoft.com/office/powerpoint/2010/main" val="952963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976DF-8B3D-5348-9835-7068CED55B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05A1016-14EC-A744-8C0B-015537D2E4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01E4AE7-4494-1C42-9C40-D046FAB9D0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943EA4-9289-6947-A410-CD949C38AADA}"/>
              </a:ext>
            </a:extLst>
          </p:cNvPr>
          <p:cNvSpPr>
            <a:spLocks noGrp="1"/>
          </p:cNvSpPr>
          <p:nvPr>
            <p:ph type="dt" sz="half" idx="10"/>
          </p:nvPr>
        </p:nvSpPr>
        <p:spPr/>
        <p:txBody>
          <a:bodyPr/>
          <a:lstStyle/>
          <a:p>
            <a:fld id="{B9E17787-CDB4-FC41-8D6E-6E83B0843AB0}" type="datetimeFigureOut">
              <a:rPr lang="en-US" smtClean="0"/>
              <a:t>2/7/21</a:t>
            </a:fld>
            <a:endParaRPr lang="en-US"/>
          </a:p>
        </p:txBody>
      </p:sp>
      <p:sp>
        <p:nvSpPr>
          <p:cNvPr id="6" name="Footer Placeholder 5">
            <a:extLst>
              <a:ext uri="{FF2B5EF4-FFF2-40B4-BE49-F238E27FC236}">
                <a16:creationId xmlns:a16="http://schemas.microsoft.com/office/drawing/2014/main" id="{6B35EBC0-081A-A54D-A41A-2545448C93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CB58DB-15F2-8845-B118-E727564AC306}"/>
              </a:ext>
            </a:extLst>
          </p:cNvPr>
          <p:cNvSpPr>
            <a:spLocks noGrp="1"/>
          </p:cNvSpPr>
          <p:nvPr>
            <p:ph type="sldNum" sz="quarter" idx="12"/>
          </p:nvPr>
        </p:nvSpPr>
        <p:spPr/>
        <p:txBody>
          <a:bodyPr/>
          <a:lstStyle/>
          <a:p>
            <a:fld id="{44F096B6-B8DF-0C42-9CB4-52268210ADB0}" type="slidenum">
              <a:rPr lang="en-US" smtClean="0"/>
              <a:t>‹#›</a:t>
            </a:fld>
            <a:endParaRPr lang="en-US"/>
          </a:p>
        </p:txBody>
      </p:sp>
    </p:spTree>
    <p:extLst>
      <p:ext uri="{BB962C8B-B14F-4D97-AF65-F5344CB8AC3E}">
        <p14:creationId xmlns:p14="http://schemas.microsoft.com/office/powerpoint/2010/main" val="970578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A94FDC-8A62-A646-93FE-3BDBE92AB3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64E6A68-8BF6-0B40-95BD-B6DBE92692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BB55968-F810-0041-A45A-2B4B480391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75000"/>
                  </a:schemeClr>
                </a:solidFill>
                <a:latin typeface="Helvetica" pitchFamily="2" charset="0"/>
              </a:defRPr>
            </a:lvl1pPr>
          </a:lstStyle>
          <a:p>
            <a:fld id="{B9E17787-CDB4-FC41-8D6E-6E83B0843AB0}" type="datetimeFigureOut">
              <a:rPr lang="en-US" smtClean="0"/>
              <a:pPr/>
              <a:t>2/7/21</a:t>
            </a:fld>
            <a:endParaRPr lang="en-US" dirty="0"/>
          </a:p>
        </p:txBody>
      </p:sp>
      <p:sp>
        <p:nvSpPr>
          <p:cNvPr id="5" name="Footer Placeholder 4">
            <a:extLst>
              <a:ext uri="{FF2B5EF4-FFF2-40B4-BE49-F238E27FC236}">
                <a16:creationId xmlns:a16="http://schemas.microsoft.com/office/drawing/2014/main" id="{0381984A-7893-204A-A5E4-AA1A271611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75000"/>
                  </a:schemeClr>
                </a:solidFill>
                <a:latin typeface="Helvetica" pitchFamily="2" charset="0"/>
              </a:defRPr>
            </a:lvl1pPr>
          </a:lstStyle>
          <a:p>
            <a:endParaRPr lang="en-US" dirty="0"/>
          </a:p>
        </p:txBody>
      </p:sp>
      <p:sp>
        <p:nvSpPr>
          <p:cNvPr id="6" name="Slide Number Placeholder 5">
            <a:extLst>
              <a:ext uri="{FF2B5EF4-FFF2-40B4-BE49-F238E27FC236}">
                <a16:creationId xmlns:a16="http://schemas.microsoft.com/office/drawing/2014/main" id="{A14B9616-7A13-7B40-ADBB-5748FBACA1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75000"/>
                  </a:schemeClr>
                </a:solidFill>
                <a:latin typeface="Helvetica" pitchFamily="2" charset="0"/>
              </a:defRPr>
            </a:lvl1pPr>
          </a:lstStyle>
          <a:p>
            <a:fld id="{44F096B6-B8DF-0C42-9CB4-52268210ADB0}" type="slidenum">
              <a:rPr lang="en-US" smtClean="0"/>
              <a:pPr/>
              <a:t>‹#›</a:t>
            </a:fld>
            <a:endParaRPr lang="en-US" dirty="0"/>
          </a:p>
        </p:txBody>
      </p:sp>
    </p:spTree>
    <p:extLst>
      <p:ext uri="{BB962C8B-B14F-4D97-AF65-F5344CB8AC3E}">
        <p14:creationId xmlns:p14="http://schemas.microsoft.com/office/powerpoint/2010/main" val="40472072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i="0" kern="1200">
          <a:solidFill>
            <a:schemeClr val="tx1"/>
          </a:solidFill>
          <a:latin typeface="Franklin Gothic Demi" panose="020B0603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7D721-A05C-FA49-B1D4-723BE47E035C}"/>
              </a:ext>
            </a:extLst>
          </p:cNvPr>
          <p:cNvSpPr>
            <a:spLocks noGrp="1"/>
          </p:cNvSpPr>
          <p:nvPr>
            <p:ph type="ctrTitle"/>
          </p:nvPr>
        </p:nvSpPr>
        <p:spPr>
          <a:xfrm>
            <a:off x="497764" y="177371"/>
            <a:ext cx="11446585" cy="1423751"/>
          </a:xfrm>
        </p:spPr>
        <p:txBody>
          <a:bodyPr>
            <a:normAutofit fontScale="90000"/>
          </a:bodyPr>
          <a:lstStyle/>
          <a:p>
            <a:r>
              <a:rPr lang="en-US" sz="5000" dirty="0"/>
              <a:t>Lecture 3: Proof of Work and Nakamoto Consensus</a:t>
            </a:r>
          </a:p>
        </p:txBody>
      </p:sp>
      <p:sp>
        <p:nvSpPr>
          <p:cNvPr id="3" name="TextBox 2">
            <a:extLst>
              <a:ext uri="{FF2B5EF4-FFF2-40B4-BE49-F238E27FC236}">
                <a16:creationId xmlns:a16="http://schemas.microsoft.com/office/drawing/2014/main" id="{65A4AF58-8B1A-144D-818D-1289AA5DE53F}"/>
              </a:ext>
            </a:extLst>
          </p:cNvPr>
          <p:cNvSpPr txBox="1"/>
          <p:nvPr/>
        </p:nvSpPr>
        <p:spPr>
          <a:xfrm>
            <a:off x="3055907" y="2838044"/>
            <a:ext cx="8515350" cy="3108543"/>
          </a:xfrm>
          <a:prstGeom prst="rect">
            <a:avLst/>
          </a:prstGeom>
          <a:noFill/>
        </p:spPr>
        <p:txBody>
          <a:bodyPr wrap="square" rtlCol="0">
            <a:spAutoFit/>
          </a:bodyPr>
          <a:lstStyle/>
          <a:p>
            <a:r>
              <a:rPr lang="en-US" sz="2800" dirty="0"/>
              <a:t>Longest Chain Rule</a:t>
            </a:r>
          </a:p>
          <a:p>
            <a:endParaRPr lang="en-US" sz="2800" b="1" dirty="0"/>
          </a:p>
          <a:p>
            <a:r>
              <a:rPr lang="en-US" sz="2800" dirty="0"/>
              <a:t>Decentralized Identity, Ownership, Transfer</a:t>
            </a:r>
          </a:p>
          <a:p>
            <a:r>
              <a:rPr lang="en-US" sz="2800" dirty="0"/>
              <a:t>	</a:t>
            </a:r>
          </a:p>
          <a:p>
            <a:r>
              <a:rPr lang="en-US" sz="2800" dirty="0"/>
              <a:t>Variable difficulty mining</a:t>
            </a:r>
          </a:p>
          <a:p>
            <a:endParaRPr lang="en-US" sz="2800" dirty="0"/>
          </a:p>
          <a:p>
            <a:r>
              <a:rPr lang="en-US" sz="2800" dirty="0"/>
              <a:t>Private attack; security analysis</a:t>
            </a:r>
          </a:p>
        </p:txBody>
      </p:sp>
    </p:spTree>
    <p:extLst>
      <p:ext uri="{BB962C8B-B14F-4D97-AF65-F5344CB8AC3E}">
        <p14:creationId xmlns:p14="http://schemas.microsoft.com/office/powerpoint/2010/main" val="3294650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29603-7B0B-C14B-AD9D-4882F05A7A63}"/>
              </a:ext>
            </a:extLst>
          </p:cNvPr>
          <p:cNvSpPr>
            <a:spLocks noGrp="1"/>
          </p:cNvSpPr>
          <p:nvPr>
            <p:ph type="title"/>
          </p:nvPr>
        </p:nvSpPr>
        <p:spPr>
          <a:xfrm>
            <a:off x="587391" y="224374"/>
            <a:ext cx="11017218" cy="1325563"/>
          </a:xfrm>
        </p:spPr>
        <p:txBody>
          <a:bodyPr>
            <a:normAutofit/>
          </a:bodyPr>
          <a:lstStyle/>
          <a:p>
            <a:r>
              <a:rPr lang="en-US" dirty="0"/>
              <a:t>Longest Chain Protocol</a:t>
            </a:r>
          </a:p>
        </p:txBody>
      </p:sp>
      <p:sp>
        <p:nvSpPr>
          <p:cNvPr id="21" name="Title 1">
            <a:extLst>
              <a:ext uri="{FF2B5EF4-FFF2-40B4-BE49-F238E27FC236}">
                <a16:creationId xmlns:a16="http://schemas.microsoft.com/office/drawing/2014/main" id="{0A03BE04-641F-094C-BCAD-8AE9F56580BF}"/>
              </a:ext>
            </a:extLst>
          </p:cNvPr>
          <p:cNvSpPr txBox="1">
            <a:spLocks/>
          </p:cNvSpPr>
          <p:nvPr/>
        </p:nvSpPr>
        <p:spPr>
          <a:xfrm>
            <a:off x="3107402" y="361534"/>
            <a:ext cx="824639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i="0" kern="1200">
                <a:solidFill>
                  <a:schemeClr val="tx1"/>
                </a:solidFill>
                <a:latin typeface="Franklin Gothic Demi" panose="020B0603020102020204" pitchFamily="34" charset="0"/>
                <a:ea typeface="+mj-ea"/>
                <a:cs typeface="+mj-cs"/>
              </a:defRPr>
            </a:lvl1pPr>
          </a:lstStyle>
          <a:p>
            <a:endParaRPr lang="en-US" dirty="0"/>
          </a:p>
        </p:txBody>
      </p:sp>
      <p:sp>
        <p:nvSpPr>
          <p:cNvPr id="5" name="TextBox 4">
            <a:extLst>
              <a:ext uri="{FF2B5EF4-FFF2-40B4-BE49-F238E27FC236}">
                <a16:creationId xmlns:a16="http://schemas.microsoft.com/office/drawing/2014/main" id="{B2119B73-08E2-BB48-89F2-72DE28895BEB}"/>
              </a:ext>
            </a:extLst>
          </p:cNvPr>
          <p:cNvSpPr txBox="1"/>
          <p:nvPr/>
        </p:nvSpPr>
        <p:spPr>
          <a:xfrm>
            <a:off x="587391" y="1687097"/>
            <a:ext cx="9747735" cy="4524315"/>
          </a:xfrm>
          <a:prstGeom prst="rect">
            <a:avLst/>
          </a:prstGeom>
          <a:noFill/>
        </p:spPr>
        <p:txBody>
          <a:bodyPr wrap="square" rtlCol="0">
            <a:spAutoFit/>
          </a:bodyPr>
          <a:lstStyle/>
          <a:p>
            <a:endParaRPr lang="en-US" sz="2400" dirty="0"/>
          </a:p>
          <a:p>
            <a:r>
              <a:rPr lang="en-US" sz="2400" dirty="0"/>
              <a:t>Where should the mined block hash-point to? </a:t>
            </a:r>
            <a:endParaRPr lang="en-US" sz="2400" b="1" dirty="0"/>
          </a:p>
          <a:p>
            <a:endParaRPr lang="en-US" sz="2400" dirty="0"/>
          </a:p>
          <a:p>
            <a:r>
              <a:rPr lang="en-US" sz="2400" dirty="0"/>
              <a:t>Blockchain may have </a:t>
            </a:r>
            <a:r>
              <a:rPr lang="en-US" sz="2400" b="1" dirty="0">
                <a:solidFill>
                  <a:srgbClr val="C00000"/>
                </a:solidFill>
              </a:rPr>
              <a:t>forks</a:t>
            </a:r>
          </a:p>
          <a:p>
            <a:r>
              <a:rPr lang="en-US" sz="2400" dirty="0"/>
              <a:t>	because of network delays</a:t>
            </a:r>
          </a:p>
          <a:p>
            <a:r>
              <a:rPr lang="en-US" sz="2400" dirty="0"/>
              <a:t>	because of adversarial action</a:t>
            </a:r>
          </a:p>
          <a:p>
            <a:r>
              <a:rPr lang="en-US" sz="2400" b="1" dirty="0">
                <a:solidFill>
                  <a:srgbClr val="C00000"/>
                </a:solidFill>
              </a:rPr>
              <a:t>	</a:t>
            </a:r>
          </a:p>
          <a:p>
            <a:r>
              <a:rPr lang="en-US" sz="2400" b="1" dirty="0">
                <a:solidFill>
                  <a:srgbClr val="C00000"/>
                </a:solidFill>
              </a:rPr>
              <a:t>Longest chain protocol</a:t>
            </a:r>
          </a:p>
          <a:p>
            <a:endParaRPr lang="en-US" sz="2400" b="1" dirty="0">
              <a:solidFill>
                <a:srgbClr val="C00000"/>
              </a:solidFill>
            </a:endParaRPr>
          </a:p>
          <a:p>
            <a:r>
              <a:rPr lang="en-US" sz="2400" b="1" dirty="0">
                <a:solidFill>
                  <a:srgbClr val="C00000"/>
                </a:solidFill>
              </a:rPr>
              <a:t>	</a:t>
            </a:r>
            <a:r>
              <a:rPr lang="en-US" sz="2400" dirty="0"/>
              <a:t>attach the block to the leaf of the longest chain in the block tree</a:t>
            </a:r>
          </a:p>
          <a:p>
            <a:r>
              <a:rPr lang="en-US" sz="2400" b="1" dirty="0">
                <a:solidFill>
                  <a:srgbClr val="C00000"/>
                </a:solidFill>
              </a:rPr>
              <a:t>	</a:t>
            </a:r>
            <a:r>
              <a:rPr lang="en-US" sz="2400" dirty="0"/>
              <a:t>what</a:t>
            </a:r>
            <a:r>
              <a:rPr lang="en-US" sz="2400" b="1" dirty="0">
                <a:solidFill>
                  <a:srgbClr val="C00000"/>
                </a:solidFill>
              </a:rPr>
              <a:t> </a:t>
            </a:r>
            <a:r>
              <a:rPr lang="en-US" sz="2400" dirty="0"/>
              <a:t>if two equal length chains? Discussed next</a:t>
            </a:r>
            <a:r>
              <a:rPr lang="en-US" sz="2400" b="1" dirty="0">
                <a:solidFill>
                  <a:srgbClr val="C00000"/>
                </a:solidFill>
              </a:rPr>
              <a:t>	</a:t>
            </a:r>
          </a:p>
          <a:p>
            <a:r>
              <a:rPr lang="en-US" sz="2400" dirty="0"/>
              <a:t>	</a:t>
            </a:r>
          </a:p>
        </p:txBody>
      </p:sp>
      <p:pic>
        <p:nvPicPr>
          <p:cNvPr id="4" name="图片 3">
            <a:extLst>
              <a:ext uri="{FF2B5EF4-FFF2-40B4-BE49-F238E27FC236}">
                <a16:creationId xmlns:a16="http://schemas.microsoft.com/office/drawing/2014/main" id="{CCEBA9DA-1DF1-794A-A9E9-A3D47CD4F48B}"/>
              </a:ext>
            </a:extLst>
          </p:cNvPr>
          <p:cNvPicPr>
            <a:picLocks noChangeAspect="1"/>
          </p:cNvPicPr>
          <p:nvPr/>
        </p:nvPicPr>
        <p:blipFill>
          <a:blip r:embed="rId3"/>
          <a:stretch>
            <a:fillRect/>
          </a:stretch>
        </p:blipFill>
        <p:spPr>
          <a:xfrm>
            <a:off x="5859149" y="2485179"/>
            <a:ext cx="6240083" cy="2436141"/>
          </a:xfrm>
          <a:prstGeom prst="rect">
            <a:avLst/>
          </a:prstGeom>
        </p:spPr>
      </p:pic>
    </p:spTree>
    <p:extLst>
      <p:ext uri="{BB962C8B-B14F-4D97-AF65-F5344CB8AC3E}">
        <p14:creationId xmlns:p14="http://schemas.microsoft.com/office/powerpoint/2010/main" val="1718598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29603-7B0B-C14B-AD9D-4882F05A7A63}"/>
              </a:ext>
            </a:extLst>
          </p:cNvPr>
          <p:cNvSpPr>
            <a:spLocks noGrp="1"/>
          </p:cNvSpPr>
          <p:nvPr>
            <p:ph type="title"/>
          </p:nvPr>
        </p:nvSpPr>
        <p:spPr>
          <a:xfrm>
            <a:off x="587391" y="155597"/>
            <a:ext cx="11017218" cy="1325563"/>
          </a:xfrm>
        </p:spPr>
        <p:txBody>
          <a:bodyPr>
            <a:normAutofit/>
          </a:bodyPr>
          <a:lstStyle/>
          <a:p>
            <a:r>
              <a:rPr lang="en-US" dirty="0">
                <a:latin typeface="Franklin Gothic Demi"/>
              </a:rPr>
              <a:t>Why Variable Difficulty</a:t>
            </a:r>
            <a:endParaRPr lang="en-US" dirty="0"/>
          </a:p>
        </p:txBody>
      </p:sp>
      <p:sp>
        <p:nvSpPr>
          <p:cNvPr id="21" name="Title 1">
            <a:extLst>
              <a:ext uri="{FF2B5EF4-FFF2-40B4-BE49-F238E27FC236}">
                <a16:creationId xmlns:a16="http://schemas.microsoft.com/office/drawing/2014/main" id="{0A03BE04-641F-094C-BCAD-8AE9F56580BF}"/>
              </a:ext>
            </a:extLst>
          </p:cNvPr>
          <p:cNvSpPr txBox="1">
            <a:spLocks/>
          </p:cNvSpPr>
          <p:nvPr/>
        </p:nvSpPr>
        <p:spPr>
          <a:xfrm>
            <a:off x="3107402" y="361534"/>
            <a:ext cx="824639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i="0" kern="1200">
                <a:solidFill>
                  <a:schemeClr val="tx1"/>
                </a:solidFill>
                <a:latin typeface="Franklin Gothic Demi" panose="020B0603020102020204" pitchFamily="34" charset="0"/>
                <a:ea typeface="+mj-ea"/>
                <a:cs typeface="+mj-cs"/>
              </a:defRPr>
            </a:lvl1pPr>
          </a:lstStyle>
          <a:p>
            <a:endParaRPr lang="en-US" dirty="0"/>
          </a:p>
        </p:txBody>
      </p:sp>
      <p:pic>
        <p:nvPicPr>
          <p:cNvPr id="4" name="Picture 4" descr="Chart, line chart&#10;&#10;Description automatically generated">
            <a:extLst>
              <a:ext uri="{FF2B5EF4-FFF2-40B4-BE49-F238E27FC236}">
                <a16:creationId xmlns:a16="http://schemas.microsoft.com/office/drawing/2014/main" id="{F01F8D9F-7513-4696-8822-797EB15BD097}"/>
              </a:ext>
            </a:extLst>
          </p:cNvPr>
          <p:cNvPicPr>
            <a:picLocks noChangeAspect="1"/>
          </p:cNvPicPr>
          <p:nvPr/>
        </p:nvPicPr>
        <p:blipFill>
          <a:blip r:embed="rId3"/>
          <a:stretch>
            <a:fillRect/>
          </a:stretch>
        </p:blipFill>
        <p:spPr>
          <a:xfrm>
            <a:off x="2935348" y="1103390"/>
            <a:ext cx="7129345" cy="5664124"/>
          </a:xfrm>
          <a:prstGeom prst="rect">
            <a:avLst/>
          </a:prstGeom>
        </p:spPr>
      </p:pic>
    </p:spTree>
    <p:extLst>
      <p:ext uri="{BB962C8B-B14F-4D97-AF65-F5344CB8AC3E}">
        <p14:creationId xmlns:p14="http://schemas.microsoft.com/office/powerpoint/2010/main" val="1138037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29603-7B0B-C14B-AD9D-4882F05A7A63}"/>
              </a:ext>
            </a:extLst>
          </p:cNvPr>
          <p:cNvSpPr>
            <a:spLocks noGrp="1"/>
          </p:cNvSpPr>
          <p:nvPr>
            <p:ph type="title"/>
          </p:nvPr>
        </p:nvSpPr>
        <p:spPr>
          <a:xfrm>
            <a:off x="587391" y="155597"/>
            <a:ext cx="11017218" cy="1325563"/>
          </a:xfrm>
        </p:spPr>
        <p:txBody>
          <a:bodyPr>
            <a:normAutofit/>
          </a:bodyPr>
          <a:lstStyle/>
          <a:p>
            <a:r>
              <a:rPr lang="en-US" dirty="0">
                <a:latin typeface="Franklin Gothic Demi"/>
              </a:rPr>
              <a:t>Block Difficulty</a:t>
            </a:r>
            <a:endParaRPr lang="en-US" dirty="0"/>
          </a:p>
        </p:txBody>
      </p:sp>
      <p:sp>
        <p:nvSpPr>
          <p:cNvPr id="21" name="Title 1">
            <a:extLst>
              <a:ext uri="{FF2B5EF4-FFF2-40B4-BE49-F238E27FC236}">
                <a16:creationId xmlns:a16="http://schemas.microsoft.com/office/drawing/2014/main" id="{0A03BE04-641F-094C-BCAD-8AE9F56580BF}"/>
              </a:ext>
            </a:extLst>
          </p:cNvPr>
          <p:cNvSpPr txBox="1">
            <a:spLocks/>
          </p:cNvSpPr>
          <p:nvPr/>
        </p:nvSpPr>
        <p:spPr>
          <a:xfrm>
            <a:off x="3107402" y="361534"/>
            <a:ext cx="824639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i="0" kern="1200">
                <a:solidFill>
                  <a:schemeClr val="tx1"/>
                </a:solidFill>
                <a:latin typeface="Franklin Gothic Demi" panose="020B0603020102020204" pitchFamily="34" charset="0"/>
                <a:ea typeface="+mj-ea"/>
                <a:cs typeface="+mj-cs"/>
              </a:defRPr>
            </a:lvl1pPr>
          </a:lstStyle>
          <a:p>
            <a:endParaRPr lang="en-US" dirty="0"/>
          </a:p>
        </p:txBody>
      </p:sp>
      <p:sp>
        <p:nvSpPr>
          <p:cNvPr id="3" name="TextBox 2">
            <a:extLst>
              <a:ext uri="{FF2B5EF4-FFF2-40B4-BE49-F238E27FC236}">
                <a16:creationId xmlns:a16="http://schemas.microsoft.com/office/drawing/2014/main" id="{D257C146-2DEF-452D-B197-633563A82DA4}"/>
              </a:ext>
            </a:extLst>
          </p:cNvPr>
          <p:cNvSpPr txBox="1"/>
          <p:nvPr/>
        </p:nvSpPr>
        <p:spPr>
          <a:xfrm>
            <a:off x="970156" y="2168912"/>
            <a:ext cx="10567639" cy="32932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t>As of March 2015, the mining target/threshold (in hexadecimal) is:</a:t>
            </a:r>
          </a:p>
          <a:p>
            <a:endParaRPr lang="en-US" sz="2400" dirty="0"/>
          </a:p>
          <a:p>
            <a:r>
              <a:rPr lang="en-US" sz="2000" b="1" dirty="0">
                <a:ea typeface="+mn-lt"/>
                <a:cs typeface="+mn-lt"/>
              </a:rPr>
              <a:t>     0000000000000000172EC0000000000000000000000000000000000000000000</a:t>
            </a:r>
          </a:p>
          <a:p>
            <a:endParaRPr lang="en-US" sz="2000" b="1" dirty="0"/>
          </a:p>
          <a:p>
            <a:r>
              <a:rPr lang="en-US" sz="2400" dirty="0">
                <a:ea typeface="+mn-lt"/>
                <a:cs typeface="+mn-lt"/>
              </a:rPr>
              <a:t>So the hash of any valid block must be below this value. </a:t>
            </a:r>
          </a:p>
          <a:p>
            <a:r>
              <a:rPr lang="en-US" sz="2400" dirty="0">
                <a:ea typeface="+mn-lt"/>
                <a:cs typeface="+mn-lt"/>
              </a:rPr>
              <a:t>In other words, only one in about 2^67 nonces that you try will work.</a:t>
            </a:r>
          </a:p>
          <a:p>
            <a:endParaRPr lang="en-US" sz="2400" dirty="0"/>
          </a:p>
          <a:p>
            <a:r>
              <a:rPr lang="en-US" sz="2400" dirty="0"/>
              <a:t>Difficulty of a block:</a:t>
            </a:r>
          </a:p>
          <a:p>
            <a:r>
              <a:rPr lang="en-US" sz="2000" b="1" dirty="0"/>
              <a:t>                                         </a:t>
            </a:r>
            <a:r>
              <a:rPr lang="en-US" sz="2000" b="1" dirty="0" err="1"/>
              <a:t>Block_difficulty</a:t>
            </a:r>
            <a:r>
              <a:rPr lang="en-US" sz="2000" b="1" dirty="0"/>
              <a:t> = 1/</a:t>
            </a:r>
            <a:r>
              <a:rPr lang="en-US" sz="2000" b="1" dirty="0" err="1"/>
              <a:t>mining_target</a:t>
            </a:r>
            <a:endParaRPr lang="en-US" sz="2000" b="1" dirty="0"/>
          </a:p>
        </p:txBody>
      </p:sp>
    </p:spTree>
    <p:extLst>
      <p:ext uri="{BB962C8B-B14F-4D97-AF65-F5344CB8AC3E}">
        <p14:creationId xmlns:p14="http://schemas.microsoft.com/office/powerpoint/2010/main" val="419808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29603-7B0B-C14B-AD9D-4882F05A7A63}"/>
              </a:ext>
            </a:extLst>
          </p:cNvPr>
          <p:cNvSpPr>
            <a:spLocks noGrp="1"/>
          </p:cNvSpPr>
          <p:nvPr>
            <p:ph type="title"/>
          </p:nvPr>
        </p:nvSpPr>
        <p:spPr>
          <a:xfrm>
            <a:off x="587391" y="155597"/>
            <a:ext cx="11017218" cy="1325563"/>
          </a:xfrm>
        </p:spPr>
        <p:txBody>
          <a:bodyPr>
            <a:normAutofit/>
          </a:bodyPr>
          <a:lstStyle/>
          <a:p>
            <a:r>
              <a:rPr lang="en-US" dirty="0">
                <a:latin typeface="Franklin Gothic Demi"/>
              </a:rPr>
              <a:t>Bitcoin Rule</a:t>
            </a:r>
            <a:endParaRPr lang="en-US" dirty="0"/>
          </a:p>
        </p:txBody>
      </p:sp>
      <p:sp>
        <p:nvSpPr>
          <p:cNvPr id="11" name="TextBox 10">
            <a:extLst>
              <a:ext uri="{FF2B5EF4-FFF2-40B4-BE49-F238E27FC236}">
                <a16:creationId xmlns:a16="http://schemas.microsoft.com/office/drawing/2014/main" id="{16857F5F-C3B7-6D4E-9C7C-E07378E10F0F}"/>
              </a:ext>
            </a:extLst>
          </p:cNvPr>
          <p:cNvSpPr txBox="1"/>
          <p:nvPr/>
        </p:nvSpPr>
        <p:spPr>
          <a:xfrm>
            <a:off x="1958991" y="3124723"/>
            <a:ext cx="646331" cy="907941"/>
          </a:xfrm>
          <a:prstGeom prst="rect">
            <a:avLst/>
          </a:prstGeom>
          <a:noFill/>
        </p:spPr>
        <p:txBody>
          <a:bodyPr wrap="none" rtlCol="0">
            <a:spAutoFit/>
          </a:bodyPr>
          <a:lstStyle/>
          <a:p>
            <a:endParaRPr lang="en-US" sz="2400" dirty="0">
              <a:ea typeface="Palatino"/>
              <a:cs typeface="Palatino"/>
              <a:sym typeface="Palatino"/>
            </a:endParaRPr>
          </a:p>
          <a:p>
            <a:pPr marL="457200" indent="-457200">
              <a:buFont typeface="+mj-lt"/>
              <a:buAutoNum type="arabicPeriod"/>
            </a:pPr>
            <a:endParaRPr lang="en-US" sz="500" dirty="0">
              <a:ea typeface="Palatino"/>
              <a:cs typeface="Palatino"/>
              <a:sym typeface="Palatino"/>
            </a:endParaRPr>
          </a:p>
          <a:p>
            <a:endParaRPr lang="en-US" sz="2400" dirty="0"/>
          </a:p>
        </p:txBody>
      </p:sp>
      <p:sp>
        <p:nvSpPr>
          <p:cNvPr id="12" name="TextBox 11">
            <a:extLst>
              <a:ext uri="{FF2B5EF4-FFF2-40B4-BE49-F238E27FC236}">
                <a16:creationId xmlns:a16="http://schemas.microsoft.com/office/drawing/2014/main" id="{CE46317F-023F-6C44-85A6-A742709928CB}"/>
              </a:ext>
            </a:extLst>
          </p:cNvPr>
          <p:cNvSpPr txBox="1"/>
          <p:nvPr/>
        </p:nvSpPr>
        <p:spPr>
          <a:xfrm>
            <a:off x="765544" y="2126512"/>
            <a:ext cx="10625061" cy="4601260"/>
          </a:xfrm>
          <a:prstGeom prst="rect">
            <a:avLst/>
          </a:prstGeom>
          <a:noFill/>
        </p:spPr>
        <p:txBody>
          <a:bodyPr wrap="square" lIns="91440" tIns="45720" rIns="91440" bIns="45720" rtlCol="0" anchor="t">
            <a:spAutoFit/>
          </a:bodyPr>
          <a:lstStyle/>
          <a:p>
            <a:r>
              <a:rPr lang="en-US" sz="2400" dirty="0"/>
              <a:t>(a) </a:t>
            </a:r>
            <a:r>
              <a:rPr lang="en-US" sz="2400" dirty="0">
                <a:ea typeface="+mn-lt"/>
                <a:cs typeface="+mn-lt"/>
              </a:rPr>
              <a:t>The mining difficulty changes every 2016 blocks</a:t>
            </a:r>
            <a:endParaRPr lang="en-US" sz="2400" dirty="0">
              <a:ea typeface="Palatino"/>
              <a:cs typeface="Palatino"/>
            </a:endParaRPr>
          </a:p>
          <a:p>
            <a:endParaRPr lang="en-US" sz="2000" b="1" dirty="0">
              <a:ea typeface="+mn-lt"/>
              <a:cs typeface="+mn-lt"/>
            </a:endParaRPr>
          </a:p>
          <a:p>
            <a:r>
              <a:rPr lang="en-US" sz="2000" b="1" dirty="0">
                <a:ea typeface="+mn-lt"/>
                <a:cs typeface="+mn-lt"/>
              </a:rPr>
              <a:t>      </a:t>
            </a:r>
            <a:r>
              <a:rPr lang="en-US" sz="2000" b="1" dirty="0" err="1">
                <a:ea typeface="+mn-lt"/>
                <a:cs typeface="+mn-lt"/>
              </a:rPr>
              <a:t>next_difficulty</a:t>
            </a:r>
            <a:r>
              <a:rPr lang="en-US" sz="2000" b="1" dirty="0">
                <a:ea typeface="+mn-lt"/>
                <a:cs typeface="+mn-lt"/>
              </a:rPr>
              <a:t> = (</a:t>
            </a:r>
            <a:r>
              <a:rPr lang="en-US" sz="2000" b="1" dirty="0" err="1">
                <a:ea typeface="+mn-lt"/>
                <a:cs typeface="+mn-lt"/>
              </a:rPr>
              <a:t>previous_difficulty</a:t>
            </a:r>
            <a:r>
              <a:rPr lang="en-US" sz="2000" b="1" dirty="0">
                <a:ea typeface="+mn-lt"/>
                <a:cs typeface="+mn-lt"/>
              </a:rPr>
              <a:t> * 2016 * 10 minutes) / (time to mine last 2016 blocks)</a:t>
            </a:r>
            <a:endParaRPr lang="en-US" sz="2000" b="1"/>
          </a:p>
          <a:p>
            <a:endParaRPr lang="en-US" sz="2000" b="1" dirty="0">
              <a:ea typeface="Palatino"/>
              <a:cs typeface="Palatino"/>
            </a:endParaRPr>
          </a:p>
          <a:p>
            <a:r>
              <a:rPr lang="en-US" sz="2400" b="1" dirty="0">
                <a:ea typeface="Palatino"/>
                <a:cs typeface="Palatino"/>
              </a:rPr>
              <a:t>(b) </a:t>
            </a:r>
            <a:r>
              <a:rPr lang="en-US" sz="2400" dirty="0">
                <a:ea typeface="+mn-lt"/>
                <a:cs typeface="+mn-lt"/>
              </a:rPr>
              <a:t>Adopt the heaviest chain instead of the longest chain</a:t>
            </a:r>
            <a:endParaRPr lang="en-US" sz="2000" b="1" dirty="0">
              <a:ea typeface="Palatino"/>
              <a:cs typeface="Palatino"/>
            </a:endParaRPr>
          </a:p>
          <a:p>
            <a:r>
              <a:rPr lang="en-US" sz="2000" b="1" dirty="0">
                <a:ea typeface="+mn-lt"/>
                <a:cs typeface="+mn-lt"/>
              </a:rPr>
              <a:t>                      </a:t>
            </a:r>
            <a:endParaRPr lang="en-US" sz="2000" dirty="0" err="1">
              <a:ea typeface="+mn-lt"/>
              <a:cs typeface="+mn-lt"/>
            </a:endParaRPr>
          </a:p>
          <a:p>
            <a:r>
              <a:rPr lang="en-US" sz="2000" b="1" dirty="0">
                <a:ea typeface="+mn-lt"/>
                <a:cs typeface="+mn-lt"/>
              </a:rPr>
              <a:t>                                         </a:t>
            </a:r>
            <a:r>
              <a:rPr lang="en-US" sz="2000" b="1" dirty="0" err="1">
                <a:ea typeface="+mn-lt"/>
                <a:cs typeface="+mn-lt"/>
              </a:rPr>
              <a:t>chain_difficulty</a:t>
            </a:r>
            <a:r>
              <a:rPr lang="en-US" sz="2000" b="1" dirty="0">
                <a:ea typeface="+mn-lt"/>
                <a:cs typeface="+mn-lt"/>
              </a:rPr>
              <a:t> = sum of </a:t>
            </a:r>
            <a:r>
              <a:rPr lang="en-US" sz="2000" b="1" dirty="0" err="1">
                <a:ea typeface="+mn-lt"/>
                <a:cs typeface="+mn-lt"/>
              </a:rPr>
              <a:t>block_difficulty</a:t>
            </a:r>
            <a:endParaRPr lang="en-US" sz="2000" dirty="0"/>
          </a:p>
          <a:p>
            <a:endParaRPr lang="en-US" sz="2000" b="1" dirty="0">
              <a:ea typeface="Palatino"/>
              <a:cs typeface="Palatino"/>
            </a:endParaRPr>
          </a:p>
          <a:p>
            <a:r>
              <a:rPr lang="en-US" sz="2400" b="1" dirty="0"/>
              <a:t>(c) </a:t>
            </a:r>
            <a:r>
              <a:rPr lang="en-US" sz="2400" dirty="0"/>
              <a:t>A</a:t>
            </a:r>
            <a:r>
              <a:rPr lang="en-US" sz="2400" dirty="0">
                <a:ea typeface="+mn-lt"/>
                <a:cs typeface="+mn-lt"/>
              </a:rPr>
              <a:t>llow the difficulty to be adjusted only mildly every epoch </a:t>
            </a:r>
            <a:endParaRPr lang="en-US" sz="2400">
              <a:ea typeface="+mn-lt"/>
              <a:cs typeface="+mn-lt"/>
            </a:endParaRPr>
          </a:p>
          <a:p>
            <a:endParaRPr lang="en-US" sz="2400" dirty="0"/>
          </a:p>
          <a:p>
            <a:r>
              <a:rPr lang="en-US" sz="2000" b="1" dirty="0">
                <a:ea typeface="+mn-lt"/>
                <a:cs typeface="+mn-lt"/>
              </a:rPr>
              <a:t>                                         ¼ &lt; </a:t>
            </a:r>
            <a:r>
              <a:rPr lang="en-US" sz="2000" b="1" dirty="0" err="1">
                <a:ea typeface="+mn-lt"/>
                <a:cs typeface="+mn-lt"/>
              </a:rPr>
              <a:t>next_difficulty</a:t>
            </a:r>
            <a:r>
              <a:rPr lang="en-US" sz="2000" b="1" dirty="0">
                <a:ea typeface="+mn-lt"/>
                <a:cs typeface="+mn-lt"/>
              </a:rPr>
              <a:t>/</a:t>
            </a:r>
            <a:r>
              <a:rPr lang="en-US" sz="2000" b="1" dirty="0" err="1">
                <a:ea typeface="+mn-lt"/>
                <a:cs typeface="+mn-lt"/>
              </a:rPr>
              <a:t>previous_difficulty</a:t>
            </a:r>
            <a:r>
              <a:rPr lang="en-US" sz="2000" b="1" dirty="0">
                <a:ea typeface="+mn-lt"/>
                <a:cs typeface="+mn-lt"/>
              </a:rPr>
              <a:t> &lt; 4</a:t>
            </a:r>
            <a:endParaRPr lang="en-US" sz="2000" b="1" dirty="0"/>
          </a:p>
          <a:p>
            <a:endParaRPr lang="en-US" sz="2400" dirty="0"/>
          </a:p>
          <a:p>
            <a:pPr marL="457200" indent="-457200">
              <a:buFont typeface="Franklin Gothic Medium" panose="020B0603020102020204"/>
              <a:buAutoNum type="arabicPeriod"/>
            </a:pPr>
            <a:endParaRPr lang="en-US" sz="500" dirty="0"/>
          </a:p>
          <a:p>
            <a:endParaRPr lang="en-US" sz="2400" dirty="0"/>
          </a:p>
        </p:txBody>
      </p:sp>
    </p:spTree>
    <p:extLst>
      <p:ext uri="{BB962C8B-B14F-4D97-AF65-F5344CB8AC3E}">
        <p14:creationId xmlns:p14="http://schemas.microsoft.com/office/powerpoint/2010/main" val="4077743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29603-7B0B-C14B-AD9D-4882F05A7A63}"/>
              </a:ext>
            </a:extLst>
          </p:cNvPr>
          <p:cNvSpPr>
            <a:spLocks noGrp="1"/>
          </p:cNvSpPr>
          <p:nvPr>
            <p:ph type="title"/>
          </p:nvPr>
        </p:nvSpPr>
        <p:spPr>
          <a:xfrm>
            <a:off x="587391" y="155597"/>
            <a:ext cx="11017218" cy="1325563"/>
          </a:xfrm>
        </p:spPr>
        <p:txBody>
          <a:bodyPr>
            <a:normAutofit/>
          </a:bodyPr>
          <a:lstStyle/>
          <a:p>
            <a:r>
              <a:rPr lang="en-US" dirty="0">
                <a:latin typeface="Franklin Gothic Demi"/>
              </a:rPr>
              <a:t>Alternate Bitcoin Rule (Only (b))</a:t>
            </a:r>
            <a:endParaRPr lang="en-US" dirty="0"/>
          </a:p>
        </p:txBody>
      </p:sp>
      <p:sp>
        <p:nvSpPr>
          <p:cNvPr id="11" name="TextBox 10">
            <a:extLst>
              <a:ext uri="{FF2B5EF4-FFF2-40B4-BE49-F238E27FC236}">
                <a16:creationId xmlns:a16="http://schemas.microsoft.com/office/drawing/2014/main" id="{16857F5F-C3B7-6D4E-9C7C-E07378E10F0F}"/>
              </a:ext>
            </a:extLst>
          </p:cNvPr>
          <p:cNvSpPr txBox="1"/>
          <p:nvPr/>
        </p:nvSpPr>
        <p:spPr>
          <a:xfrm>
            <a:off x="1958991" y="3124723"/>
            <a:ext cx="646331" cy="907941"/>
          </a:xfrm>
          <a:prstGeom prst="rect">
            <a:avLst/>
          </a:prstGeom>
          <a:noFill/>
        </p:spPr>
        <p:txBody>
          <a:bodyPr wrap="none" rtlCol="0">
            <a:spAutoFit/>
          </a:bodyPr>
          <a:lstStyle/>
          <a:p>
            <a:endParaRPr lang="en-US" sz="2400" dirty="0">
              <a:ea typeface="Palatino"/>
              <a:cs typeface="Palatino"/>
              <a:sym typeface="Palatino"/>
            </a:endParaRPr>
          </a:p>
          <a:p>
            <a:pPr marL="457200" indent="-457200">
              <a:buFont typeface="+mj-lt"/>
              <a:buAutoNum type="arabicPeriod"/>
            </a:pPr>
            <a:endParaRPr lang="en-US" sz="500" dirty="0">
              <a:ea typeface="Palatino"/>
              <a:cs typeface="Palatino"/>
              <a:sym typeface="Palatino"/>
            </a:endParaRPr>
          </a:p>
          <a:p>
            <a:endParaRPr lang="en-US" sz="2400" dirty="0"/>
          </a:p>
        </p:txBody>
      </p:sp>
      <p:sp>
        <p:nvSpPr>
          <p:cNvPr id="12" name="TextBox 11">
            <a:extLst>
              <a:ext uri="{FF2B5EF4-FFF2-40B4-BE49-F238E27FC236}">
                <a16:creationId xmlns:a16="http://schemas.microsoft.com/office/drawing/2014/main" id="{CE46317F-023F-6C44-85A6-A742709928CB}"/>
              </a:ext>
            </a:extLst>
          </p:cNvPr>
          <p:cNvSpPr txBox="1"/>
          <p:nvPr/>
        </p:nvSpPr>
        <p:spPr>
          <a:xfrm>
            <a:off x="765544" y="2126512"/>
            <a:ext cx="11368475" cy="907941"/>
          </a:xfrm>
          <a:prstGeom prst="rect">
            <a:avLst/>
          </a:prstGeom>
          <a:noFill/>
        </p:spPr>
        <p:txBody>
          <a:bodyPr wrap="square" lIns="91440" tIns="45720" rIns="91440" bIns="45720" rtlCol="0" anchor="t">
            <a:spAutoFit/>
          </a:bodyPr>
          <a:lstStyle/>
          <a:p>
            <a:r>
              <a:rPr lang="en-US" sz="2400" dirty="0">
                <a:ea typeface="+mn-lt"/>
                <a:cs typeface="+mn-lt"/>
              </a:rPr>
              <a:t>Let the miners choose their own difficulty and then use (b) the heaviest chain rule.</a:t>
            </a:r>
            <a:endParaRPr lang="en-US" dirty="0"/>
          </a:p>
          <a:p>
            <a:pPr marL="457200" indent="-457200">
              <a:buAutoNum type="arabicPeriod"/>
            </a:pPr>
            <a:endParaRPr lang="en-US" sz="500" dirty="0"/>
          </a:p>
          <a:p>
            <a:endParaRPr lang="en-US" sz="2400" dirty="0"/>
          </a:p>
        </p:txBody>
      </p:sp>
      <p:pic>
        <p:nvPicPr>
          <p:cNvPr id="3" name="Picture 3" descr="A picture containing icon&#10;&#10;Description automatically generated">
            <a:extLst>
              <a:ext uri="{FF2B5EF4-FFF2-40B4-BE49-F238E27FC236}">
                <a16:creationId xmlns:a16="http://schemas.microsoft.com/office/drawing/2014/main" id="{72F0275C-751C-447E-B106-35AFCA073C05}"/>
              </a:ext>
            </a:extLst>
          </p:cNvPr>
          <p:cNvPicPr>
            <a:picLocks noChangeAspect="1"/>
          </p:cNvPicPr>
          <p:nvPr/>
        </p:nvPicPr>
        <p:blipFill>
          <a:blip r:embed="rId3"/>
          <a:stretch>
            <a:fillRect/>
          </a:stretch>
        </p:blipFill>
        <p:spPr>
          <a:xfrm>
            <a:off x="2652132" y="2707288"/>
            <a:ext cx="6711176" cy="3766594"/>
          </a:xfrm>
          <a:prstGeom prst="rect">
            <a:avLst/>
          </a:prstGeom>
        </p:spPr>
      </p:pic>
    </p:spTree>
    <p:extLst>
      <p:ext uri="{BB962C8B-B14F-4D97-AF65-F5344CB8AC3E}">
        <p14:creationId xmlns:p14="http://schemas.microsoft.com/office/powerpoint/2010/main" val="3981734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29603-7B0B-C14B-AD9D-4882F05A7A63}"/>
              </a:ext>
            </a:extLst>
          </p:cNvPr>
          <p:cNvSpPr>
            <a:spLocks noGrp="1"/>
          </p:cNvSpPr>
          <p:nvPr>
            <p:ph type="title"/>
          </p:nvPr>
        </p:nvSpPr>
        <p:spPr>
          <a:xfrm>
            <a:off x="587391" y="155597"/>
            <a:ext cx="11017218" cy="1325563"/>
          </a:xfrm>
        </p:spPr>
        <p:txBody>
          <a:bodyPr>
            <a:normAutofit/>
          </a:bodyPr>
          <a:lstStyle/>
          <a:p>
            <a:r>
              <a:rPr lang="en-US" dirty="0">
                <a:latin typeface="Franklin Gothic Demi"/>
              </a:rPr>
              <a:t>Alternate Bitcoin Rule ((a) + (b))</a:t>
            </a:r>
            <a:endParaRPr lang="en-US" dirty="0"/>
          </a:p>
        </p:txBody>
      </p:sp>
      <p:sp>
        <p:nvSpPr>
          <p:cNvPr id="11" name="TextBox 10">
            <a:extLst>
              <a:ext uri="{FF2B5EF4-FFF2-40B4-BE49-F238E27FC236}">
                <a16:creationId xmlns:a16="http://schemas.microsoft.com/office/drawing/2014/main" id="{16857F5F-C3B7-6D4E-9C7C-E07378E10F0F}"/>
              </a:ext>
            </a:extLst>
          </p:cNvPr>
          <p:cNvSpPr txBox="1"/>
          <p:nvPr/>
        </p:nvSpPr>
        <p:spPr>
          <a:xfrm>
            <a:off x="1958991" y="3124723"/>
            <a:ext cx="646331" cy="907941"/>
          </a:xfrm>
          <a:prstGeom prst="rect">
            <a:avLst/>
          </a:prstGeom>
          <a:noFill/>
        </p:spPr>
        <p:txBody>
          <a:bodyPr wrap="none" rtlCol="0">
            <a:spAutoFit/>
          </a:bodyPr>
          <a:lstStyle/>
          <a:p>
            <a:endParaRPr lang="en-US" sz="2400" dirty="0">
              <a:ea typeface="Palatino"/>
              <a:cs typeface="Palatino"/>
              <a:sym typeface="Palatino"/>
            </a:endParaRPr>
          </a:p>
          <a:p>
            <a:pPr marL="457200" indent="-457200">
              <a:buFont typeface="+mj-lt"/>
              <a:buAutoNum type="arabicPeriod"/>
            </a:pPr>
            <a:endParaRPr lang="en-US" sz="500" dirty="0">
              <a:ea typeface="Palatino"/>
              <a:cs typeface="Palatino"/>
              <a:sym typeface="Palatino"/>
            </a:endParaRPr>
          </a:p>
          <a:p>
            <a:endParaRPr lang="en-US" sz="2400" dirty="0"/>
          </a:p>
        </p:txBody>
      </p:sp>
      <p:sp>
        <p:nvSpPr>
          <p:cNvPr id="12" name="TextBox 11">
            <a:extLst>
              <a:ext uri="{FF2B5EF4-FFF2-40B4-BE49-F238E27FC236}">
                <a16:creationId xmlns:a16="http://schemas.microsoft.com/office/drawing/2014/main" id="{CE46317F-023F-6C44-85A6-A742709928CB}"/>
              </a:ext>
            </a:extLst>
          </p:cNvPr>
          <p:cNvSpPr txBox="1"/>
          <p:nvPr/>
        </p:nvSpPr>
        <p:spPr>
          <a:xfrm>
            <a:off x="765544" y="2126512"/>
            <a:ext cx="11368475" cy="907941"/>
          </a:xfrm>
          <a:prstGeom prst="rect">
            <a:avLst/>
          </a:prstGeom>
          <a:noFill/>
        </p:spPr>
        <p:txBody>
          <a:bodyPr wrap="square" lIns="91440" tIns="45720" rIns="91440" bIns="45720" rtlCol="0" anchor="t">
            <a:spAutoFit/>
          </a:bodyPr>
          <a:lstStyle/>
          <a:p>
            <a:r>
              <a:rPr lang="en-US" sz="2400" dirty="0">
                <a:ea typeface="+mn-lt"/>
                <a:cs typeface="+mn-lt"/>
              </a:rPr>
              <a:t>Difficulty rising attack</a:t>
            </a:r>
            <a:endParaRPr lang="en-US" dirty="0"/>
          </a:p>
          <a:p>
            <a:pPr marL="457200" indent="-457200">
              <a:buAutoNum type="arabicPeriod"/>
            </a:pPr>
            <a:endParaRPr lang="en-US" sz="500" dirty="0"/>
          </a:p>
          <a:p>
            <a:endParaRPr lang="en-US" sz="2400" dirty="0"/>
          </a:p>
        </p:txBody>
      </p:sp>
      <p:pic>
        <p:nvPicPr>
          <p:cNvPr id="4" name="Picture 4" descr="Icon&#10;&#10;Description automatically generated">
            <a:extLst>
              <a:ext uri="{FF2B5EF4-FFF2-40B4-BE49-F238E27FC236}">
                <a16:creationId xmlns:a16="http://schemas.microsoft.com/office/drawing/2014/main" id="{0726660C-E80A-4F58-9B2B-7DA15B88596F}"/>
              </a:ext>
            </a:extLst>
          </p:cNvPr>
          <p:cNvPicPr>
            <a:picLocks noChangeAspect="1"/>
          </p:cNvPicPr>
          <p:nvPr/>
        </p:nvPicPr>
        <p:blipFill>
          <a:blip r:embed="rId3"/>
          <a:stretch>
            <a:fillRect/>
          </a:stretch>
        </p:blipFill>
        <p:spPr>
          <a:xfrm>
            <a:off x="1258230" y="2715607"/>
            <a:ext cx="9777760" cy="3982272"/>
          </a:xfrm>
          <a:prstGeom prst="rect">
            <a:avLst/>
          </a:prstGeom>
        </p:spPr>
      </p:pic>
    </p:spTree>
    <p:extLst>
      <p:ext uri="{BB962C8B-B14F-4D97-AF65-F5344CB8AC3E}">
        <p14:creationId xmlns:p14="http://schemas.microsoft.com/office/powerpoint/2010/main" val="2617588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29603-7B0B-C14B-AD9D-4882F05A7A63}"/>
              </a:ext>
            </a:extLst>
          </p:cNvPr>
          <p:cNvSpPr>
            <a:spLocks noGrp="1"/>
          </p:cNvSpPr>
          <p:nvPr>
            <p:ph type="title"/>
          </p:nvPr>
        </p:nvSpPr>
        <p:spPr>
          <a:xfrm>
            <a:off x="587391" y="155597"/>
            <a:ext cx="11017218" cy="1325563"/>
          </a:xfrm>
        </p:spPr>
        <p:txBody>
          <a:bodyPr>
            <a:normAutofit/>
          </a:bodyPr>
          <a:lstStyle/>
          <a:p>
            <a:r>
              <a:rPr lang="en-US" dirty="0">
                <a:latin typeface="Franklin Gothic Demi"/>
              </a:rPr>
              <a:t>Bitcoin Rule ((a) + (b) + (c))</a:t>
            </a:r>
            <a:endParaRPr lang="en-US" dirty="0"/>
          </a:p>
        </p:txBody>
      </p:sp>
      <p:sp>
        <p:nvSpPr>
          <p:cNvPr id="11" name="TextBox 10">
            <a:extLst>
              <a:ext uri="{FF2B5EF4-FFF2-40B4-BE49-F238E27FC236}">
                <a16:creationId xmlns:a16="http://schemas.microsoft.com/office/drawing/2014/main" id="{16857F5F-C3B7-6D4E-9C7C-E07378E10F0F}"/>
              </a:ext>
            </a:extLst>
          </p:cNvPr>
          <p:cNvSpPr txBox="1"/>
          <p:nvPr/>
        </p:nvSpPr>
        <p:spPr>
          <a:xfrm>
            <a:off x="1958991" y="3124723"/>
            <a:ext cx="646331" cy="907941"/>
          </a:xfrm>
          <a:prstGeom prst="rect">
            <a:avLst/>
          </a:prstGeom>
          <a:noFill/>
        </p:spPr>
        <p:txBody>
          <a:bodyPr wrap="none" rtlCol="0">
            <a:spAutoFit/>
          </a:bodyPr>
          <a:lstStyle/>
          <a:p>
            <a:endParaRPr lang="en-US" sz="2400" dirty="0">
              <a:ea typeface="Palatino"/>
              <a:cs typeface="Palatino"/>
              <a:sym typeface="Palatino"/>
            </a:endParaRPr>
          </a:p>
          <a:p>
            <a:pPr marL="457200" indent="-457200">
              <a:buFont typeface="+mj-lt"/>
              <a:buAutoNum type="arabicPeriod"/>
            </a:pPr>
            <a:endParaRPr lang="en-US" sz="500" dirty="0">
              <a:ea typeface="Palatino"/>
              <a:cs typeface="Palatino"/>
              <a:sym typeface="Palatino"/>
            </a:endParaRPr>
          </a:p>
          <a:p>
            <a:endParaRPr lang="en-US" sz="2400" dirty="0"/>
          </a:p>
        </p:txBody>
      </p:sp>
      <p:pic>
        <p:nvPicPr>
          <p:cNvPr id="3" name="Picture 4" descr="A picture containing icon&#10;&#10;Description automatically generated">
            <a:extLst>
              <a:ext uri="{FF2B5EF4-FFF2-40B4-BE49-F238E27FC236}">
                <a16:creationId xmlns:a16="http://schemas.microsoft.com/office/drawing/2014/main" id="{04312830-9B78-49D6-8030-9F1B0C4AF1F7}"/>
              </a:ext>
            </a:extLst>
          </p:cNvPr>
          <p:cNvPicPr>
            <a:picLocks noChangeAspect="1"/>
          </p:cNvPicPr>
          <p:nvPr/>
        </p:nvPicPr>
        <p:blipFill>
          <a:blip r:embed="rId3"/>
          <a:stretch>
            <a:fillRect/>
          </a:stretch>
        </p:blipFill>
        <p:spPr>
          <a:xfrm>
            <a:off x="1094975" y="2021902"/>
            <a:ext cx="10405648" cy="3121700"/>
          </a:xfrm>
          <a:prstGeom prst="rect">
            <a:avLst/>
          </a:prstGeom>
        </p:spPr>
      </p:pic>
    </p:spTree>
    <p:extLst>
      <p:ext uri="{BB962C8B-B14F-4D97-AF65-F5344CB8AC3E}">
        <p14:creationId xmlns:p14="http://schemas.microsoft.com/office/powerpoint/2010/main" val="2253854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29603-7B0B-C14B-AD9D-4882F05A7A63}"/>
              </a:ext>
            </a:extLst>
          </p:cNvPr>
          <p:cNvSpPr>
            <a:spLocks noGrp="1"/>
          </p:cNvSpPr>
          <p:nvPr>
            <p:ph type="title"/>
          </p:nvPr>
        </p:nvSpPr>
        <p:spPr>
          <a:xfrm>
            <a:off x="587391" y="224374"/>
            <a:ext cx="11017218" cy="1325563"/>
          </a:xfrm>
        </p:spPr>
        <p:txBody>
          <a:bodyPr>
            <a:normAutofit/>
          </a:bodyPr>
          <a:lstStyle/>
          <a:p>
            <a:r>
              <a:rPr lang="en-US" dirty="0"/>
              <a:t>Security Analysis: Private Attack</a:t>
            </a:r>
          </a:p>
        </p:txBody>
      </p:sp>
      <p:sp>
        <p:nvSpPr>
          <p:cNvPr id="21" name="Title 1">
            <a:extLst>
              <a:ext uri="{FF2B5EF4-FFF2-40B4-BE49-F238E27FC236}">
                <a16:creationId xmlns:a16="http://schemas.microsoft.com/office/drawing/2014/main" id="{0A03BE04-641F-094C-BCAD-8AE9F56580BF}"/>
              </a:ext>
            </a:extLst>
          </p:cNvPr>
          <p:cNvSpPr txBox="1">
            <a:spLocks/>
          </p:cNvSpPr>
          <p:nvPr/>
        </p:nvSpPr>
        <p:spPr>
          <a:xfrm>
            <a:off x="3107402" y="361534"/>
            <a:ext cx="824639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i="0" kern="1200">
                <a:solidFill>
                  <a:schemeClr val="tx1"/>
                </a:solidFill>
                <a:latin typeface="Franklin Gothic Demi" panose="020B0603020102020204" pitchFamily="34" charset="0"/>
                <a:ea typeface="+mj-ea"/>
                <a:cs typeface="+mj-cs"/>
              </a:defRPr>
            </a:lvl1pPr>
          </a:lstStyle>
          <a:p>
            <a:endParaRPr lang="en-US" dirty="0"/>
          </a:p>
        </p:txBody>
      </p:sp>
      <p:sp>
        <p:nvSpPr>
          <p:cNvPr id="5" name="TextBox 4">
            <a:extLst>
              <a:ext uri="{FF2B5EF4-FFF2-40B4-BE49-F238E27FC236}">
                <a16:creationId xmlns:a16="http://schemas.microsoft.com/office/drawing/2014/main" id="{B2119B73-08E2-BB48-89F2-72DE28895BEB}"/>
              </a:ext>
            </a:extLst>
          </p:cNvPr>
          <p:cNvSpPr txBox="1"/>
          <p:nvPr/>
        </p:nvSpPr>
        <p:spPr>
          <a:xfrm>
            <a:off x="587391" y="1687097"/>
            <a:ext cx="9747735" cy="4154984"/>
          </a:xfrm>
          <a:prstGeom prst="rect">
            <a:avLst/>
          </a:prstGeom>
          <a:noFill/>
        </p:spPr>
        <p:txBody>
          <a:bodyPr wrap="square" rtlCol="0">
            <a:spAutoFit/>
          </a:bodyPr>
          <a:lstStyle/>
          <a:p>
            <a:r>
              <a:rPr lang="en-US" sz="2400" b="1" dirty="0"/>
              <a:t>Adversary can point its block to an older part of the chain</a:t>
            </a:r>
            <a:endParaRPr lang="en-US" sz="2400" dirty="0"/>
          </a:p>
          <a:p>
            <a:r>
              <a:rPr lang="en-US" sz="2400" dirty="0"/>
              <a:t>	Duplicate transaction inserted</a:t>
            </a:r>
          </a:p>
          <a:p>
            <a:endParaRPr lang="en-US" sz="2400" dirty="0"/>
          </a:p>
          <a:p>
            <a:r>
              <a:rPr lang="en-US" sz="2400" b="1" dirty="0"/>
              <a:t>Plausible Deniability</a:t>
            </a:r>
          </a:p>
          <a:p>
            <a:r>
              <a:rPr lang="en-US" sz="2400" dirty="0"/>
              <a:t>	network latency</a:t>
            </a:r>
          </a:p>
          <a:p>
            <a:r>
              <a:rPr lang="en-US" sz="2400" dirty="0"/>
              <a:t>	an offline user will not know which block came earlier</a:t>
            </a:r>
          </a:p>
          <a:p>
            <a:r>
              <a:rPr lang="en-US" sz="2400" dirty="0"/>
              <a:t>	blocks have no wall clock reference (time stamps). </a:t>
            </a:r>
          </a:p>
          <a:p>
            <a:endParaRPr lang="en-US" sz="2400" dirty="0"/>
          </a:p>
          <a:p>
            <a:r>
              <a:rPr lang="en-US" sz="2400" b="1" dirty="0"/>
              <a:t> 	</a:t>
            </a:r>
          </a:p>
          <a:p>
            <a:r>
              <a:rPr lang="en-US" sz="2400" b="1" dirty="0"/>
              <a:t>	</a:t>
            </a:r>
          </a:p>
          <a:p>
            <a:r>
              <a:rPr lang="en-US" sz="2400" dirty="0"/>
              <a:t>	</a:t>
            </a:r>
          </a:p>
        </p:txBody>
      </p:sp>
      <p:pic>
        <p:nvPicPr>
          <p:cNvPr id="4" name="图片 3">
            <a:extLst>
              <a:ext uri="{FF2B5EF4-FFF2-40B4-BE49-F238E27FC236}">
                <a16:creationId xmlns:a16="http://schemas.microsoft.com/office/drawing/2014/main" id="{2D48204A-14E5-354E-B0AC-8F1848D49797}"/>
              </a:ext>
            </a:extLst>
          </p:cNvPr>
          <p:cNvPicPr>
            <a:picLocks noChangeAspect="1"/>
          </p:cNvPicPr>
          <p:nvPr/>
        </p:nvPicPr>
        <p:blipFill>
          <a:blip r:embed="rId3"/>
          <a:stretch>
            <a:fillRect/>
          </a:stretch>
        </p:blipFill>
        <p:spPr>
          <a:xfrm>
            <a:off x="3452925" y="4271766"/>
            <a:ext cx="5286149" cy="2586234"/>
          </a:xfrm>
          <a:prstGeom prst="rect">
            <a:avLst/>
          </a:prstGeom>
        </p:spPr>
      </p:pic>
    </p:spTree>
    <p:extLst>
      <p:ext uri="{BB962C8B-B14F-4D97-AF65-F5344CB8AC3E}">
        <p14:creationId xmlns:p14="http://schemas.microsoft.com/office/powerpoint/2010/main" val="2495090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5" name="Group 104">
            <a:extLst>
              <a:ext uri="{FF2B5EF4-FFF2-40B4-BE49-F238E27FC236}">
                <a16:creationId xmlns:a16="http://schemas.microsoft.com/office/drawing/2014/main" id="{0D49687E-6AFB-E840-8D90-E695821A6134}"/>
              </a:ext>
            </a:extLst>
          </p:cNvPr>
          <p:cNvGrpSpPr/>
          <p:nvPr/>
        </p:nvGrpSpPr>
        <p:grpSpPr>
          <a:xfrm>
            <a:off x="4562525" y="4660801"/>
            <a:ext cx="2193229" cy="1846692"/>
            <a:chOff x="2353529" y="3207872"/>
            <a:chExt cx="2193229" cy="1846692"/>
          </a:xfrm>
        </p:grpSpPr>
        <p:pic>
          <p:nvPicPr>
            <p:cNvPr id="107" name="Picture 106" descr="A screenshot of a cell phone&#10;&#10;Description automatically generated">
              <a:extLst>
                <a:ext uri="{FF2B5EF4-FFF2-40B4-BE49-F238E27FC236}">
                  <a16:creationId xmlns:a16="http://schemas.microsoft.com/office/drawing/2014/main" id="{7C7A69E7-060B-C844-BFF2-4B0861337AAC}"/>
                </a:ext>
              </a:extLst>
            </p:cNvPr>
            <p:cNvPicPr>
              <a:picLocks noChangeAspect="1"/>
            </p:cNvPicPr>
            <p:nvPr/>
          </p:nvPicPr>
          <p:blipFill rotWithShape="1">
            <a:blip r:embed="rId3"/>
            <a:srcRect b="41898"/>
            <a:stretch/>
          </p:blipFill>
          <p:spPr>
            <a:xfrm>
              <a:off x="2353529" y="3511719"/>
              <a:ext cx="2193229" cy="1542845"/>
            </a:xfrm>
            <a:prstGeom prst="rect">
              <a:avLst/>
            </a:prstGeom>
          </p:spPr>
        </p:pic>
        <p:sp>
          <p:nvSpPr>
            <p:cNvPr id="111" name="TextBox 110">
              <a:extLst>
                <a:ext uri="{FF2B5EF4-FFF2-40B4-BE49-F238E27FC236}">
                  <a16:creationId xmlns:a16="http://schemas.microsoft.com/office/drawing/2014/main" id="{926EF66B-CE0A-6C49-A269-EE10F1731023}"/>
                </a:ext>
              </a:extLst>
            </p:cNvPr>
            <p:cNvSpPr txBox="1"/>
            <p:nvPr/>
          </p:nvSpPr>
          <p:spPr>
            <a:xfrm>
              <a:off x="2650597" y="3207872"/>
              <a:ext cx="1706493" cy="369332"/>
            </a:xfrm>
            <a:prstGeom prst="rect">
              <a:avLst/>
            </a:prstGeom>
            <a:noFill/>
          </p:spPr>
          <p:txBody>
            <a:bodyPr wrap="none" rtlCol="0">
              <a:spAutoFit/>
            </a:bodyPr>
            <a:lstStyle/>
            <a:p>
              <a:r>
                <a:rPr lang="en-US" dirty="0"/>
                <a:t>Satoshi’s  Table</a:t>
              </a:r>
            </a:p>
          </p:txBody>
        </p:sp>
      </p:grpSp>
      <p:sp>
        <p:nvSpPr>
          <p:cNvPr id="112" name="Title 1">
            <a:extLst>
              <a:ext uri="{FF2B5EF4-FFF2-40B4-BE49-F238E27FC236}">
                <a16:creationId xmlns:a16="http://schemas.microsoft.com/office/drawing/2014/main" id="{FDE92198-390F-4840-A5FE-3121503CE25C}"/>
              </a:ext>
            </a:extLst>
          </p:cNvPr>
          <p:cNvSpPr>
            <a:spLocks noGrp="1"/>
          </p:cNvSpPr>
          <p:nvPr>
            <p:ph type="title"/>
          </p:nvPr>
        </p:nvSpPr>
        <p:spPr>
          <a:xfrm>
            <a:off x="587391" y="224374"/>
            <a:ext cx="11017218" cy="1325563"/>
          </a:xfrm>
        </p:spPr>
        <p:txBody>
          <a:bodyPr>
            <a:normAutofit/>
          </a:bodyPr>
          <a:lstStyle/>
          <a:p>
            <a:r>
              <a:rPr lang="en-US" dirty="0"/>
              <a:t>Security Analysis: k Deep Confirmation Rule</a:t>
            </a:r>
          </a:p>
        </p:txBody>
      </p:sp>
      <p:pic>
        <p:nvPicPr>
          <p:cNvPr id="14" name="图片 13">
            <a:extLst>
              <a:ext uri="{FF2B5EF4-FFF2-40B4-BE49-F238E27FC236}">
                <a16:creationId xmlns:a16="http://schemas.microsoft.com/office/drawing/2014/main" id="{E61D9641-C955-AF4B-8E97-0AE6197AF31D}"/>
              </a:ext>
            </a:extLst>
          </p:cNvPr>
          <p:cNvPicPr>
            <a:picLocks noChangeAspect="1"/>
          </p:cNvPicPr>
          <p:nvPr/>
        </p:nvPicPr>
        <p:blipFill>
          <a:blip r:embed="rId4"/>
          <a:stretch>
            <a:fillRect/>
          </a:stretch>
        </p:blipFill>
        <p:spPr>
          <a:xfrm>
            <a:off x="1353266" y="1710215"/>
            <a:ext cx="9092128" cy="2486462"/>
          </a:xfrm>
          <a:prstGeom prst="rect">
            <a:avLst/>
          </a:prstGeom>
        </p:spPr>
      </p:pic>
    </p:spTree>
    <p:extLst>
      <p:ext uri="{BB962C8B-B14F-4D97-AF65-F5344CB8AC3E}">
        <p14:creationId xmlns:p14="http://schemas.microsoft.com/office/powerpoint/2010/main" val="1836144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29603-7B0B-C14B-AD9D-4882F05A7A63}"/>
              </a:ext>
            </a:extLst>
          </p:cNvPr>
          <p:cNvSpPr>
            <a:spLocks noGrp="1"/>
          </p:cNvSpPr>
          <p:nvPr>
            <p:ph type="title"/>
          </p:nvPr>
        </p:nvSpPr>
        <p:spPr>
          <a:xfrm>
            <a:off x="587391" y="224374"/>
            <a:ext cx="11017218" cy="1325563"/>
          </a:xfrm>
        </p:spPr>
        <p:txBody>
          <a:bodyPr>
            <a:normAutofit/>
          </a:bodyPr>
          <a:lstStyle/>
          <a:p>
            <a:r>
              <a:rPr lang="en-US" dirty="0"/>
              <a:t>Security vs Latency with Private Attack</a:t>
            </a:r>
          </a:p>
        </p:txBody>
      </p:sp>
      <p:sp>
        <p:nvSpPr>
          <p:cNvPr id="21" name="Title 1">
            <a:extLst>
              <a:ext uri="{FF2B5EF4-FFF2-40B4-BE49-F238E27FC236}">
                <a16:creationId xmlns:a16="http://schemas.microsoft.com/office/drawing/2014/main" id="{0A03BE04-641F-094C-BCAD-8AE9F56580BF}"/>
              </a:ext>
            </a:extLst>
          </p:cNvPr>
          <p:cNvSpPr txBox="1">
            <a:spLocks/>
          </p:cNvSpPr>
          <p:nvPr/>
        </p:nvSpPr>
        <p:spPr>
          <a:xfrm>
            <a:off x="3107402" y="361534"/>
            <a:ext cx="824639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i="0" kern="1200">
                <a:solidFill>
                  <a:schemeClr val="tx1"/>
                </a:solidFill>
                <a:latin typeface="Franklin Gothic Demi" panose="020B0603020102020204" pitchFamily="34" charset="0"/>
                <a:ea typeface="+mj-ea"/>
                <a:cs typeface="+mj-cs"/>
              </a:defRPr>
            </a:lvl1pPr>
          </a:lstStyle>
          <a:p>
            <a:endParaRPr lang="en-US" dirty="0"/>
          </a:p>
        </p:txBody>
      </p:sp>
      <p:pic>
        <p:nvPicPr>
          <p:cNvPr id="4" name="Picture 3" descr="Chart, line chart&#10;&#10;Description automatically generated">
            <a:extLst>
              <a:ext uri="{FF2B5EF4-FFF2-40B4-BE49-F238E27FC236}">
                <a16:creationId xmlns:a16="http://schemas.microsoft.com/office/drawing/2014/main" id="{3372063B-EA89-2D4D-9015-31FCFB8B850D}"/>
              </a:ext>
            </a:extLst>
          </p:cNvPr>
          <p:cNvPicPr>
            <a:picLocks noChangeAspect="1"/>
          </p:cNvPicPr>
          <p:nvPr/>
        </p:nvPicPr>
        <p:blipFill>
          <a:blip r:embed="rId3"/>
          <a:stretch>
            <a:fillRect/>
          </a:stretch>
        </p:blipFill>
        <p:spPr>
          <a:xfrm>
            <a:off x="2268177" y="1687097"/>
            <a:ext cx="6412492" cy="4809369"/>
          </a:xfrm>
          <a:prstGeom prst="rect">
            <a:avLst/>
          </a:prstGeom>
        </p:spPr>
      </p:pic>
    </p:spTree>
    <p:extLst>
      <p:ext uri="{BB962C8B-B14F-4D97-AF65-F5344CB8AC3E}">
        <p14:creationId xmlns:p14="http://schemas.microsoft.com/office/powerpoint/2010/main" val="1183088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29603-7B0B-C14B-AD9D-4882F05A7A63}"/>
              </a:ext>
            </a:extLst>
          </p:cNvPr>
          <p:cNvSpPr>
            <a:spLocks noGrp="1"/>
          </p:cNvSpPr>
          <p:nvPr>
            <p:ph type="title"/>
          </p:nvPr>
        </p:nvSpPr>
        <p:spPr>
          <a:xfrm>
            <a:off x="587391" y="155597"/>
            <a:ext cx="11017218" cy="1325563"/>
          </a:xfrm>
        </p:spPr>
        <p:txBody>
          <a:bodyPr>
            <a:normAutofit/>
          </a:bodyPr>
          <a:lstStyle/>
          <a:p>
            <a:r>
              <a:rPr lang="en-US" dirty="0"/>
              <a:t>Blockchain with Merkle Trees</a:t>
            </a:r>
          </a:p>
        </p:txBody>
      </p:sp>
      <p:sp>
        <p:nvSpPr>
          <p:cNvPr id="21" name="Title 1">
            <a:extLst>
              <a:ext uri="{FF2B5EF4-FFF2-40B4-BE49-F238E27FC236}">
                <a16:creationId xmlns:a16="http://schemas.microsoft.com/office/drawing/2014/main" id="{0A03BE04-641F-094C-BCAD-8AE9F56580BF}"/>
              </a:ext>
            </a:extLst>
          </p:cNvPr>
          <p:cNvSpPr txBox="1">
            <a:spLocks/>
          </p:cNvSpPr>
          <p:nvPr/>
        </p:nvSpPr>
        <p:spPr>
          <a:xfrm>
            <a:off x="3107402" y="361534"/>
            <a:ext cx="824639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i="0" kern="1200">
                <a:solidFill>
                  <a:schemeClr val="tx1"/>
                </a:solidFill>
                <a:latin typeface="Franklin Gothic Demi" panose="020B0603020102020204" pitchFamily="34" charset="0"/>
                <a:ea typeface="+mj-ea"/>
                <a:cs typeface="+mj-cs"/>
              </a:defRPr>
            </a:lvl1pPr>
          </a:lstStyle>
          <a:p>
            <a:endParaRPr lang="en-US" dirty="0"/>
          </a:p>
        </p:txBody>
      </p:sp>
      <p:sp>
        <p:nvSpPr>
          <p:cNvPr id="14" name="TextBox 13">
            <a:extLst>
              <a:ext uri="{FF2B5EF4-FFF2-40B4-BE49-F238E27FC236}">
                <a16:creationId xmlns:a16="http://schemas.microsoft.com/office/drawing/2014/main" id="{ECBDB1D4-B729-1243-B70C-90F336777B60}"/>
              </a:ext>
            </a:extLst>
          </p:cNvPr>
          <p:cNvSpPr txBox="1"/>
          <p:nvPr/>
        </p:nvSpPr>
        <p:spPr>
          <a:xfrm>
            <a:off x="587391" y="1893035"/>
            <a:ext cx="4500804" cy="4524315"/>
          </a:xfrm>
          <a:prstGeom prst="rect">
            <a:avLst/>
          </a:prstGeom>
          <a:noFill/>
        </p:spPr>
        <p:txBody>
          <a:bodyPr wrap="square" rtlCol="0">
            <a:spAutoFit/>
          </a:bodyPr>
          <a:lstStyle/>
          <a:p>
            <a:endParaRPr lang="en-US" sz="2400" dirty="0"/>
          </a:p>
          <a:p>
            <a:r>
              <a:rPr lang="en-US" sz="2400" b="1" dirty="0"/>
              <a:t>Block</a:t>
            </a:r>
            <a:r>
              <a:rPr lang="en-US" sz="2400" dirty="0"/>
              <a:t>: Header + Data</a:t>
            </a:r>
          </a:p>
          <a:p>
            <a:endParaRPr lang="en-US" sz="2400" dirty="0"/>
          </a:p>
          <a:p>
            <a:r>
              <a:rPr lang="en-US" sz="2400" b="1" dirty="0"/>
              <a:t>Header: </a:t>
            </a:r>
            <a:r>
              <a:rPr lang="en-US" sz="2400" dirty="0"/>
              <a:t>Pointer to previous block</a:t>
            </a:r>
          </a:p>
          <a:p>
            <a:r>
              <a:rPr lang="en-US" sz="2400" dirty="0"/>
              <a:t>= hash of the previous block header and Merkle root of data of previous block</a:t>
            </a:r>
          </a:p>
          <a:p>
            <a:endParaRPr lang="en-US" sz="2400" dirty="0"/>
          </a:p>
          <a:p>
            <a:r>
              <a:rPr lang="en-US" sz="2400" b="1" dirty="0"/>
              <a:t>Data</a:t>
            </a:r>
            <a:r>
              <a:rPr lang="en-US" sz="2400" dirty="0"/>
              <a:t>: information specific to the block</a:t>
            </a:r>
          </a:p>
          <a:p>
            <a:endParaRPr lang="en-US" sz="2400" dirty="0">
              <a:ea typeface="Palatino"/>
              <a:cs typeface="Palatino"/>
              <a:sym typeface="Palatino"/>
            </a:endParaRPr>
          </a:p>
          <a:p>
            <a:endParaRPr lang="en-US" sz="2400" dirty="0"/>
          </a:p>
        </p:txBody>
      </p:sp>
      <p:sp>
        <p:nvSpPr>
          <p:cNvPr id="5" name="TextBox 4">
            <a:extLst>
              <a:ext uri="{FF2B5EF4-FFF2-40B4-BE49-F238E27FC236}">
                <a16:creationId xmlns:a16="http://schemas.microsoft.com/office/drawing/2014/main" id="{B2119B73-08E2-BB48-89F2-72DE28895BEB}"/>
              </a:ext>
            </a:extLst>
          </p:cNvPr>
          <p:cNvSpPr txBox="1"/>
          <p:nvPr/>
        </p:nvSpPr>
        <p:spPr>
          <a:xfrm>
            <a:off x="6852996" y="1893034"/>
            <a:ext cx="4500804" cy="3785652"/>
          </a:xfrm>
          <a:prstGeom prst="rect">
            <a:avLst/>
          </a:prstGeom>
          <a:noFill/>
        </p:spPr>
        <p:txBody>
          <a:bodyPr wrap="square" rtlCol="0">
            <a:spAutoFit/>
          </a:bodyPr>
          <a:lstStyle/>
          <a:p>
            <a:endParaRPr lang="en-US" sz="2400" dirty="0"/>
          </a:p>
          <a:p>
            <a:r>
              <a:rPr lang="en-US" sz="2400" b="1" dirty="0"/>
              <a:t>Application</a:t>
            </a:r>
            <a:r>
              <a:rPr lang="en-US" sz="2400" dirty="0"/>
              <a:t>: </a:t>
            </a:r>
            <a:r>
              <a:rPr lang="en-US" sz="2400" dirty="0">
                <a:solidFill>
                  <a:srgbClr val="C00000"/>
                </a:solidFill>
              </a:rPr>
              <a:t>Centralized</a:t>
            </a:r>
            <a:r>
              <a:rPr lang="en-US" sz="2400" dirty="0"/>
              <a:t> </a:t>
            </a:r>
            <a:r>
              <a:rPr lang="en-US" sz="2400" dirty="0">
                <a:solidFill>
                  <a:srgbClr val="C00000"/>
                </a:solidFill>
              </a:rPr>
              <a:t>tamper evident information log with efficient proof of membership </a:t>
            </a:r>
            <a:r>
              <a:rPr lang="en-US" sz="2400" dirty="0"/>
              <a:t>of any data entry</a:t>
            </a:r>
          </a:p>
          <a:p>
            <a:endParaRPr lang="en-US" sz="2400" dirty="0"/>
          </a:p>
          <a:p>
            <a:r>
              <a:rPr lang="en-US" sz="2400" dirty="0"/>
              <a:t>Head of the chain being known is enough to find tamper evidence in any internal block </a:t>
            </a:r>
            <a:endParaRPr lang="en-US" sz="2400" dirty="0">
              <a:ea typeface="Palatino"/>
              <a:cs typeface="Palatino"/>
              <a:sym typeface="Palatino"/>
            </a:endParaRPr>
          </a:p>
          <a:p>
            <a:endParaRPr lang="en-US" sz="2400" dirty="0"/>
          </a:p>
        </p:txBody>
      </p:sp>
    </p:spTree>
    <p:extLst>
      <p:ext uri="{BB962C8B-B14F-4D97-AF65-F5344CB8AC3E}">
        <p14:creationId xmlns:p14="http://schemas.microsoft.com/office/powerpoint/2010/main" val="1631027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29603-7B0B-C14B-AD9D-4882F05A7A63}"/>
              </a:ext>
            </a:extLst>
          </p:cNvPr>
          <p:cNvSpPr>
            <a:spLocks noGrp="1"/>
          </p:cNvSpPr>
          <p:nvPr>
            <p:ph type="title"/>
          </p:nvPr>
        </p:nvSpPr>
        <p:spPr>
          <a:xfrm>
            <a:off x="587391" y="155597"/>
            <a:ext cx="11017218" cy="1325563"/>
          </a:xfrm>
        </p:spPr>
        <p:txBody>
          <a:bodyPr>
            <a:normAutofit/>
          </a:bodyPr>
          <a:lstStyle/>
          <a:p>
            <a:r>
              <a:rPr lang="en-US" dirty="0"/>
              <a:t>Decentralized Blockchain</a:t>
            </a:r>
          </a:p>
        </p:txBody>
      </p:sp>
      <p:sp>
        <p:nvSpPr>
          <p:cNvPr id="21" name="Title 1">
            <a:extLst>
              <a:ext uri="{FF2B5EF4-FFF2-40B4-BE49-F238E27FC236}">
                <a16:creationId xmlns:a16="http://schemas.microsoft.com/office/drawing/2014/main" id="{0A03BE04-641F-094C-BCAD-8AE9F56580BF}"/>
              </a:ext>
            </a:extLst>
          </p:cNvPr>
          <p:cNvSpPr txBox="1">
            <a:spLocks/>
          </p:cNvSpPr>
          <p:nvPr/>
        </p:nvSpPr>
        <p:spPr>
          <a:xfrm>
            <a:off x="3107402" y="361534"/>
            <a:ext cx="824639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i="0" kern="1200">
                <a:solidFill>
                  <a:schemeClr val="tx1"/>
                </a:solidFill>
                <a:latin typeface="Franklin Gothic Demi" panose="020B0603020102020204" pitchFamily="34" charset="0"/>
                <a:ea typeface="+mj-ea"/>
                <a:cs typeface="+mj-cs"/>
              </a:defRPr>
            </a:lvl1pPr>
          </a:lstStyle>
          <a:p>
            <a:endParaRPr lang="en-US" dirty="0"/>
          </a:p>
        </p:txBody>
      </p:sp>
      <p:sp>
        <p:nvSpPr>
          <p:cNvPr id="14" name="TextBox 13">
            <a:extLst>
              <a:ext uri="{FF2B5EF4-FFF2-40B4-BE49-F238E27FC236}">
                <a16:creationId xmlns:a16="http://schemas.microsoft.com/office/drawing/2014/main" id="{ECBDB1D4-B729-1243-B70C-90F336777B60}"/>
              </a:ext>
            </a:extLst>
          </p:cNvPr>
          <p:cNvSpPr txBox="1"/>
          <p:nvPr/>
        </p:nvSpPr>
        <p:spPr>
          <a:xfrm>
            <a:off x="587391" y="1893035"/>
            <a:ext cx="4500804" cy="5632311"/>
          </a:xfrm>
          <a:prstGeom prst="rect">
            <a:avLst/>
          </a:prstGeom>
          <a:noFill/>
        </p:spPr>
        <p:txBody>
          <a:bodyPr wrap="square" rtlCol="0">
            <a:spAutoFit/>
          </a:bodyPr>
          <a:lstStyle/>
          <a:p>
            <a:endParaRPr lang="en-US" sz="2400" dirty="0"/>
          </a:p>
          <a:p>
            <a:r>
              <a:rPr lang="en-US" sz="2400" b="1" dirty="0"/>
              <a:t>Block</a:t>
            </a:r>
            <a:r>
              <a:rPr lang="en-US" sz="2400" dirty="0"/>
              <a:t>: Header + Data + Signature</a:t>
            </a:r>
          </a:p>
          <a:p>
            <a:endParaRPr lang="en-US" sz="2400" dirty="0"/>
          </a:p>
          <a:p>
            <a:r>
              <a:rPr lang="en-US" sz="2400" b="1" dirty="0"/>
              <a:t>Header: </a:t>
            </a:r>
            <a:r>
              <a:rPr lang="en-US" sz="2400" dirty="0"/>
              <a:t>Pointer to previous block</a:t>
            </a:r>
          </a:p>
          <a:p>
            <a:r>
              <a:rPr lang="en-US" sz="2400" dirty="0"/>
              <a:t>= hash of the previous block header and Merkle root of data of previous block</a:t>
            </a:r>
          </a:p>
          <a:p>
            <a:endParaRPr lang="en-US" sz="2400" dirty="0"/>
          </a:p>
          <a:p>
            <a:r>
              <a:rPr lang="en-US" sz="2400" b="1" dirty="0"/>
              <a:t>Data</a:t>
            </a:r>
            <a:r>
              <a:rPr lang="en-US" sz="2400" dirty="0"/>
              <a:t>: information specific to the block</a:t>
            </a:r>
          </a:p>
          <a:p>
            <a:endParaRPr lang="en-US" sz="2400" dirty="0"/>
          </a:p>
          <a:p>
            <a:r>
              <a:rPr lang="en-US" sz="2400" b="1" dirty="0"/>
              <a:t>Signature: </a:t>
            </a:r>
            <a:r>
              <a:rPr lang="en-US" sz="2400" dirty="0"/>
              <a:t>one of the users signs the block (</a:t>
            </a:r>
            <a:r>
              <a:rPr lang="en-US" sz="2400" dirty="0" err="1"/>
              <a:t>header+data</a:t>
            </a:r>
            <a:r>
              <a:rPr lang="en-US" sz="2400" dirty="0"/>
              <a:t>)</a:t>
            </a:r>
            <a:endParaRPr lang="en-US" sz="2400" b="1" dirty="0"/>
          </a:p>
          <a:p>
            <a:endParaRPr lang="en-US" sz="2400" dirty="0">
              <a:ea typeface="Palatino"/>
              <a:cs typeface="Palatino"/>
              <a:sym typeface="Palatino"/>
            </a:endParaRPr>
          </a:p>
          <a:p>
            <a:endParaRPr lang="en-US" sz="2400" dirty="0"/>
          </a:p>
        </p:txBody>
      </p:sp>
      <p:sp>
        <p:nvSpPr>
          <p:cNvPr id="5" name="TextBox 4">
            <a:extLst>
              <a:ext uri="{FF2B5EF4-FFF2-40B4-BE49-F238E27FC236}">
                <a16:creationId xmlns:a16="http://schemas.microsoft.com/office/drawing/2014/main" id="{B2119B73-08E2-BB48-89F2-72DE28895BEB}"/>
              </a:ext>
            </a:extLst>
          </p:cNvPr>
          <p:cNvSpPr txBox="1"/>
          <p:nvPr/>
        </p:nvSpPr>
        <p:spPr>
          <a:xfrm>
            <a:off x="6852996" y="2041788"/>
            <a:ext cx="4500804" cy="4893647"/>
          </a:xfrm>
          <a:prstGeom prst="rect">
            <a:avLst/>
          </a:prstGeom>
          <a:noFill/>
        </p:spPr>
        <p:txBody>
          <a:bodyPr wrap="square" rtlCol="0">
            <a:spAutoFit/>
          </a:bodyPr>
          <a:lstStyle/>
          <a:p>
            <a:endParaRPr lang="en-US" sz="2400" dirty="0"/>
          </a:p>
          <a:p>
            <a:r>
              <a:rPr lang="en-US" sz="2400" dirty="0"/>
              <a:t>List of signatures known ahead of time: </a:t>
            </a:r>
            <a:r>
              <a:rPr lang="en-US" sz="2400" b="1" dirty="0">
                <a:solidFill>
                  <a:srgbClr val="C00000"/>
                </a:solidFill>
              </a:rPr>
              <a:t>permissioned</a:t>
            </a:r>
            <a:r>
              <a:rPr lang="en-US" sz="2400" dirty="0"/>
              <a:t> blockchains</a:t>
            </a:r>
            <a:endParaRPr lang="en-US" sz="2400" dirty="0">
              <a:ea typeface="Palatino"/>
              <a:cs typeface="Palatino"/>
              <a:sym typeface="Palatino"/>
            </a:endParaRPr>
          </a:p>
          <a:p>
            <a:endParaRPr lang="en-US" sz="2400" dirty="0"/>
          </a:p>
          <a:p>
            <a:r>
              <a:rPr lang="en-US" sz="2400" b="1" dirty="0"/>
              <a:t>Questions</a:t>
            </a:r>
            <a:r>
              <a:rPr lang="en-US" sz="2400" dirty="0"/>
              <a:t>:</a:t>
            </a:r>
          </a:p>
          <a:p>
            <a:pPr marL="457200" indent="-457200">
              <a:buFont typeface="+mj-lt"/>
              <a:buAutoNum type="arabicPeriod"/>
            </a:pPr>
            <a:r>
              <a:rPr lang="en-US" sz="2400" dirty="0"/>
              <a:t>How is this list known ahead of time? </a:t>
            </a:r>
          </a:p>
          <a:p>
            <a:pPr marL="457200" indent="-457200">
              <a:buFont typeface="+mj-lt"/>
              <a:buAutoNum type="arabicPeriod"/>
            </a:pPr>
            <a:r>
              <a:rPr lang="en-US" sz="2400" dirty="0"/>
              <a:t>Which user in this list gets to add which block? </a:t>
            </a:r>
          </a:p>
          <a:p>
            <a:pPr marL="457200" indent="-457200">
              <a:buFont typeface="+mj-lt"/>
              <a:buAutoNum type="arabicPeriod"/>
            </a:pPr>
            <a:r>
              <a:rPr lang="en-US" sz="2400" dirty="0"/>
              <a:t>Who polices this? </a:t>
            </a:r>
          </a:p>
          <a:p>
            <a:pPr marL="457200" indent="-457200">
              <a:buFont typeface="+mj-lt"/>
              <a:buAutoNum type="arabicPeriod"/>
            </a:pPr>
            <a:endParaRPr lang="en-US" sz="2400" dirty="0"/>
          </a:p>
          <a:p>
            <a:r>
              <a:rPr lang="en-US" sz="2400" b="1" dirty="0">
                <a:solidFill>
                  <a:srgbClr val="C00000"/>
                </a:solidFill>
              </a:rPr>
              <a:t>This is the topic of this lecture</a:t>
            </a:r>
          </a:p>
        </p:txBody>
      </p:sp>
    </p:spTree>
    <p:extLst>
      <p:ext uri="{BB962C8B-B14F-4D97-AF65-F5344CB8AC3E}">
        <p14:creationId xmlns:p14="http://schemas.microsoft.com/office/powerpoint/2010/main" val="895601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29603-7B0B-C14B-AD9D-4882F05A7A63}"/>
              </a:ext>
            </a:extLst>
          </p:cNvPr>
          <p:cNvSpPr>
            <a:spLocks noGrp="1"/>
          </p:cNvSpPr>
          <p:nvPr>
            <p:ph type="title"/>
          </p:nvPr>
        </p:nvSpPr>
        <p:spPr>
          <a:xfrm>
            <a:off x="587391" y="224374"/>
            <a:ext cx="11017218" cy="1325563"/>
          </a:xfrm>
        </p:spPr>
        <p:txBody>
          <a:bodyPr>
            <a:normAutofit/>
          </a:bodyPr>
          <a:lstStyle/>
          <a:p>
            <a:r>
              <a:rPr lang="en-US" dirty="0"/>
              <a:t>Distributed Consensus</a:t>
            </a:r>
          </a:p>
        </p:txBody>
      </p:sp>
      <p:sp>
        <p:nvSpPr>
          <p:cNvPr id="21" name="Title 1">
            <a:extLst>
              <a:ext uri="{FF2B5EF4-FFF2-40B4-BE49-F238E27FC236}">
                <a16:creationId xmlns:a16="http://schemas.microsoft.com/office/drawing/2014/main" id="{0A03BE04-641F-094C-BCAD-8AE9F56580BF}"/>
              </a:ext>
            </a:extLst>
          </p:cNvPr>
          <p:cNvSpPr txBox="1">
            <a:spLocks/>
          </p:cNvSpPr>
          <p:nvPr/>
        </p:nvSpPr>
        <p:spPr>
          <a:xfrm>
            <a:off x="3107402" y="361534"/>
            <a:ext cx="824639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i="0" kern="1200">
                <a:solidFill>
                  <a:schemeClr val="tx1"/>
                </a:solidFill>
                <a:latin typeface="Franklin Gothic Demi" panose="020B0603020102020204" pitchFamily="34" charset="0"/>
                <a:ea typeface="+mj-ea"/>
                <a:cs typeface="+mj-cs"/>
              </a:defRPr>
            </a:lvl1pPr>
          </a:lstStyle>
          <a:p>
            <a:endParaRPr lang="en-US" dirty="0"/>
          </a:p>
        </p:txBody>
      </p:sp>
      <p:sp>
        <p:nvSpPr>
          <p:cNvPr id="5" name="TextBox 4">
            <a:extLst>
              <a:ext uri="{FF2B5EF4-FFF2-40B4-BE49-F238E27FC236}">
                <a16:creationId xmlns:a16="http://schemas.microsoft.com/office/drawing/2014/main" id="{B2119B73-08E2-BB48-89F2-72DE28895BEB}"/>
              </a:ext>
            </a:extLst>
          </p:cNvPr>
          <p:cNvSpPr txBox="1"/>
          <p:nvPr/>
        </p:nvSpPr>
        <p:spPr>
          <a:xfrm>
            <a:off x="587391" y="1687097"/>
            <a:ext cx="9747735" cy="6001643"/>
          </a:xfrm>
          <a:prstGeom prst="rect">
            <a:avLst/>
          </a:prstGeom>
          <a:noFill/>
        </p:spPr>
        <p:txBody>
          <a:bodyPr wrap="square" rtlCol="0">
            <a:spAutoFit/>
          </a:bodyPr>
          <a:lstStyle/>
          <a:p>
            <a:endParaRPr lang="en-US" sz="2400" dirty="0"/>
          </a:p>
          <a:p>
            <a:r>
              <a:rPr lang="en-US" sz="2400" b="1" dirty="0"/>
              <a:t>Question: </a:t>
            </a:r>
            <a:r>
              <a:rPr lang="en-US" sz="2400" dirty="0"/>
              <a:t>Who maintains the ledger of transactions?</a:t>
            </a:r>
          </a:p>
          <a:p>
            <a:endParaRPr lang="en-US" sz="2400" dirty="0"/>
          </a:p>
          <a:p>
            <a:r>
              <a:rPr lang="en-US" sz="2400" b="1" dirty="0"/>
              <a:t> 	</a:t>
            </a:r>
          </a:p>
          <a:p>
            <a:r>
              <a:rPr lang="en-US" sz="2400" b="1" dirty="0"/>
              <a:t>Distributed Consensus</a:t>
            </a:r>
          </a:p>
          <a:p>
            <a:r>
              <a:rPr lang="en-US" sz="2400" dirty="0"/>
              <a:t>	Interactive Protocol </a:t>
            </a:r>
          </a:p>
          <a:p>
            <a:pPr lvl="2"/>
            <a:r>
              <a:rPr lang="en-US" sz="2400" dirty="0"/>
              <a:t>Allows distributed non-trusting nodes to come to agreement </a:t>
            </a:r>
          </a:p>
          <a:p>
            <a:r>
              <a:rPr lang="en-US" sz="2400" dirty="0"/>
              <a:t>	Traditional area of computer science (Byzantine Fault Tolerance)	</a:t>
            </a:r>
          </a:p>
          <a:p>
            <a:endParaRPr lang="en-US" sz="2400" dirty="0"/>
          </a:p>
          <a:p>
            <a:endParaRPr lang="en-US" sz="2400" dirty="0"/>
          </a:p>
          <a:p>
            <a:r>
              <a:rPr lang="en-US" sz="2400" b="1" dirty="0"/>
              <a:t>Bitcoin’s consensus protocol is vastly different</a:t>
            </a:r>
          </a:p>
          <a:p>
            <a:r>
              <a:rPr lang="en-US" sz="2400" b="1" dirty="0"/>
              <a:t>	</a:t>
            </a:r>
            <a:r>
              <a:rPr lang="en-US" sz="2400" dirty="0"/>
              <a:t>decentralized identity (</a:t>
            </a:r>
            <a:r>
              <a:rPr lang="en-US" sz="2400" dirty="0" err="1"/>
              <a:t>permissionless</a:t>
            </a:r>
            <a:r>
              <a:rPr lang="en-US" sz="2400" dirty="0"/>
              <a:t> setting)</a:t>
            </a:r>
          </a:p>
          <a:p>
            <a:r>
              <a:rPr lang="en-US" sz="2400" b="1" dirty="0"/>
              <a:t>	</a:t>
            </a:r>
            <a:r>
              <a:rPr lang="en-US" sz="2400" dirty="0"/>
              <a:t>less pessimistic network assumptions </a:t>
            </a:r>
            <a:endParaRPr lang="en-US" sz="2400" b="1" dirty="0"/>
          </a:p>
          <a:p>
            <a:r>
              <a:rPr lang="en-US" sz="2400" b="1" dirty="0"/>
              <a:t>	</a:t>
            </a:r>
          </a:p>
          <a:p>
            <a:endParaRPr lang="en-US" sz="2400" b="1" dirty="0"/>
          </a:p>
          <a:p>
            <a:r>
              <a:rPr lang="en-US" sz="2400" dirty="0"/>
              <a:t>	</a:t>
            </a:r>
          </a:p>
        </p:txBody>
      </p:sp>
    </p:spTree>
    <p:extLst>
      <p:ext uri="{BB962C8B-B14F-4D97-AF65-F5344CB8AC3E}">
        <p14:creationId xmlns:p14="http://schemas.microsoft.com/office/powerpoint/2010/main" val="482157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29603-7B0B-C14B-AD9D-4882F05A7A63}"/>
              </a:ext>
            </a:extLst>
          </p:cNvPr>
          <p:cNvSpPr>
            <a:spLocks noGrp="1"/>
          </p:cNvSpPr>
          <p:nvPr>
            <p:ph type="title"/>
          </p:nvPr>
        </p:nvSpPr>
        <p:spPr>
          <a:xfrm>
            <a:off x="587391" y="224374"/>
            <a:ext cx="11017218" cy="1325563"/>
          </a:xfrm>
        </p:spPr>
        <p:txBody>
          <a:bodyPr>
            <a:normAutofit/>
          </a:bodyPr>
          <a:lstStyle/>
          <a:p>
            <a:r>
              <a:rPr lang="en-US" dirty="0"/>
              <a:t>Decentralized Identity</a:t>
            </a:r>
          </a:p>
        </p:txBody>
      </p:sp>
      <p:sp>
        <p:nvSpPr>
          <p:cNvPr id="21" name="Title 1">
            <a:extLst>
              <a:ext uri="{FF2B5EF4-FFF2-40B4-BE49-F238E27FC236}">
                <a16:creationId xmlns:a16="http://schemas.microsoft.com/office/drawing/2014/main" id="{0A03BE04-641F-094C-BCAD-8AE9F56580BF}"/>
              </a:ext>
            </a:extLst>
          </p:cNvPr>
          <p:cNvSpPr txBox="1">
            <a:spLocks/>
          </p:cNvSpPr>
          <p:nvPr/>
        </p:nvSpPr>
        <p:spPr>
          <a:xfrm>
            <a:off x="3107402" y="361534"/>
            <a:ext cx="824639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i="0" kern="1200">
                <a:solidFill>
                  <a:schemeClr val="tx1"/>
                </a:solidFill>
                <a:latin typeface="Franklin Gothic Demi" panose="020B0603020102020204" pitchFamily="34" charset="0"/>
                <a:ea typeface="+mj-ea"/>
                <a:cs typeface="+mj-cs"/>
              </a:defRPr>
            </a:lvl1pPr>
          </a:lstStyle>
          <a:p>
            <a:endParaRPr lang="en-US" dirty="0"/>
          </a:p>
        </p:txBody>
      </p:sp>
      <p:sp>
        <p:nvSpPr>
          <p:cNvPr id="5" name="TextBox 4">
            <a:extLst>
              <a:ext uri="{FF2B5EF4-FFF2-40B4-BE49-F238E27FC236}">
                <a16:creationId xmlns:a16="http://schemas.microsoft.com/office/drawing/2014/main" id="{B2119B73-08E2-BB48-89F2-72DE28895BEB}"/>
              </a:ext>
            </a:extLst>
          </p:cNvPr>
          <p:cNvSpPr txBox="1"/>
          <p:nvPr/>
        </p:nvSpPr>
        <p:spPr>
          <a:xfrm>
            <a:off x="587391" y="1687097"/>
            <a:ext cx="9747735" cy="5262979"/>
          </a:xfrm>
          <a:prstGeom prst="rect">
            <a:avLst/>
          </a:prstGeom>
          <a:noFill/>
        </p:spPr>
        <p:txBody>
          <a:bodyPr wrap="square" rtlCol="0">
            <a:spAutoFit/>
          </a:bodyPr>
          <a:lstStyle/>
          <a:p>
            <a:endParaRPr lang="en-US" sz="2400" dirty="0"/>
          </a:p>
          <a:p>
            <a:r>
              <a:rPr lang="en-US" sz="2400" b="1" dirty="0"/>
              <a:t>Public keys </a:t>
            </a:r>
            <a:r>
              <a:rPr lang="en-US" sz="2400" dirty="0"/>
              <a:t>are used as </a:t>
            </a:r>
            <a:r>
              <a:rPr lang="en-US" sz="2400" b="1" dirty="0"/>
              <a:t>identity</a:t>
            </a:r>
            <a:endParaRPr lang="en-US" sz="2400" dirty="0"/>
          </a:p>
          <a:p>
            <a:endParaRPr lang="en-US" sz="2400" dirty="0"/>
          </a:p>
          <a:p>
            <a:r>
              <a:rPr lang="en-US" sz="2400" b="1" dirty="0"/>
              <a:t> 	</a:t>
            </a:r>
          </a:p>
          <a:p>
            <a:endParaRPr lang="en-US" sz="2400" b="1" dirty="0"/>
          </a:p>
          <a:p>
            <a:endParaRPr lang="en-US" sz="2400" b="1" dirty="0"/>
          </a:p>
          <a:p>
            <a:r>
              <a:rPr lang="en-US" sz="2400" b="1" dirty="0"/>
              <a:t>Single entity can create vast number of identities</a:t>
            </a:r>
          </a:p>
          <a:p>
            <a:r>
              <a:rPr lang="en-US" sz="2400" dirty="0"/>
              <a:t>	Sybil </a:t>
            </a:r>
          </a:p>
          <a:p>
            <a:r>
              <a:rPr lang="en-US" sz="2400" dirty="0"/>
              <a:t>	Cannot do majority or super-majority voting</a:t>
            </a:r>
          </a:p>
          <a:p>
            <a:endParaRPr lang="en-US" sz="2400" dirty="0"/>
          </a:p>
          <a:p>
            <a:endParaRPr lang="en-US" sz="2400" dirty="0"/>
          </a:p>
          <a:p>
            <a:r>
              <a:rPr lang="en-US" sz="2400" b="1" dirty="0"/>
              <a:t>	</a:t>
            </a:r>
          </a:p>
          <a:p>
            <a:endParaRPr lang="en-US" sz="2400" b="1" dirty="0"/>
          </a:p>
          <a:p>
            <a:r>
              <a:rPr lang="en-US" sz="2400" dirty="0"/>
              <a:t>	</a:t>
            </a:r>
          </a:p>
        </p:txBody>
      </p:sp>
    </p:spTree>
    <p:extLst>
      <p:ext uri="{BB962C8B-B14F-4D97-AF65-F5344CB8AC3E}">
        <p14:creationId xmlns:p14="http://schemas.microsoft.com/office/powerpoint/2010/main" val="3033413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29603-7B0B-C14B-AD9D-4882F05A7A63}"/>
              </a:ext>
            </a:extLst>
          </p:cNvPr>
          <p:cNvSpPr>
            <a:spLocks noGrp="1"/>
          </p:cNvSpPr>
          <p:nvPr>
            <p:ph type="title"/>
          </p:nvPr>
        </p:nvSpPr>
        <p:spPr>
          <a:xfrm>
            <a:off x="587391" y="224374"/>
            <a:ext cx="11017218" cy="1325563"/>
          </a:xfrm>
        </p:spPr>
        <p:txBody>
          <a:bodyPr>
            <a:normAutofit/>
          </a:bodyPr>
          <a:lstStyle/>
          <a:p>
            <a:r>
              <a:rPr lang="en-US" dirty="0"/>
              <a:t>Network Assumption</a:t>
            </a:r>
          </a:p>
        </p:txBody>
      </p:sp>
      <p:sp>
        <p:nvSpPr>
          <p:cNvPr id="21" name="Title 1">
            <a:extLst>
              <a:ext uri="{FF2B5EF4-FFF2-40B4-BE49-F238E27FC236}">
                <a16:creationId xmlns:a16="http://schemas.microsoft.com/office/drawing/2014/main" id="{0A03BE04-641F-094C-BCAD-8AE9F56580BF}"/>
              </a:ext>
            </a:extLst>
          </p:cNvPr>
          <p:cNvSpPr txBox="1">
            <a:spLocks/>
          </p:cNvSpPr>
          <p:nvPr/>
        </p:nvSpPr>
        <p:spPr>
          <a:xfrm>
            <a:off x="3107402" y="361534"/>
            <a:ext cx="824639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i="0" kern="1200">
                <a:solidFill>
                  <a:schemeClr val="tx1"/>
                </a:solidFill>
                <a:latin typeface="Franklin Gothic Demi" panose="020B0603020102020204" pitchFamily="34" charset="0"/>
                <a:ea typeface="+mj-ea"/>
                <a:cs typeface="+mj-cs"/>
              </a:defRPr>
            </a:lvl1pPr>
          </a:lstStyle>
          <a:p>
            <a:endParaRPr lang="en-US" dirty="0"/>
          </a:p>
        </p:txBody>
      </p:sp>
      <p:sp>
        <p:nvSpPr>
          <p:cNvPr id="5" name="TextBox 4">
            <a:extLst>
              <a:ext uri="{FF2B5EF4-FFF2-40B4-BE49-F238E27FC236}">
                <a16:creationId xmlns:a16="http://schemas.microsoft.com/office/drawing/2014/main" id="{B2119B73-08E2-BB48-89F2-72DE28895BEB}"/>
              </a:ext>
            </a:extLst>
          </p:cNvPr>
          <p:cNvSpPr txBox="1"/>
          <p:nvPr/>
        </p:nvSpPr>
        <p:spPr>
          <a:xfrm>
            <a:off x="587391" y="1687097"/>
            <a:ext cx="9747735" cy="5262979"/>
          </a:xfrm>
          <a:prstGeom prst="rect">
            <a:avLst/>
          </a:prstGeom>
          <a:noFill/>
        </p:spPr>
        <p:txBody>
          <a:bodyPr wrap="square" rtlCol="0">
            <a:spAutoFit/>
          </a:bodyPr>
          <a:lstStyle/>
          <a:p>
            <a:endParaRPr lang="en-US" sz="2400" dirty="0"/>
          </a:p>
          <a:p>
            <a:r>
              <a:rPr lang="en-US" sz="2400" dirty="0"/>
              <a:t>Any node can </a:t>
            </a:r>
            <a:r>
              <a:rPr lang="en-US" sz="2400" b="1" dirty="0"/>
              <a:t>broadcast </a:t>
            </a:r>
            <a:r>
              <a:rPr lang="en-US" sz="2400" dirty="0"/>
              <a:t>to </a:t>
            </a:r>
            <a:r>
              <a:rPr lang="en-US" sz="2400" b="1" dirty="0"/>
              <a:t>all</a:t>
            </a:r>
            <a:r>
              <a:rPr lang="en-US" sz="2400" dirty="0"/>
              <a:t> nodes into the network </a:t>
            </a:r>
          </a:p>
          <a:p>
            <a:r>
              <a:rPr lang="en-US" sz="2400" dirty="0"/>
              <a:t>	fully connected network</a:t>
            </a:r>
          </a:p>
          <a:p>
            <a:endParaRPr lang="en-US" sz="2400" dirty="0"/>
          </a:p>
          <a:p>
            <a:r>
              <a:rPr lang="en-US" sz="2400" b="1" dirty="0"/>
              <a:t> 	</a:t>
            </a:r>
          </a:p>
          <a:p>
            <a:endParaRPr lang="en-US" sz="2400" b="1" dirty="0"/>
          </a:p>
          <a:p>
            <a:r>
              <a:rPr lang="en-US" sz="2400" dirty="0"/>
              <a:t>Every broadcast message </a:t>
            </a:r>
            <a:r>
              <a:rPr lang="en-US" sz="2400" b="1" dirty="0"/>
              <a:t>reaches every </a:t>
            </a:r>
            <a:r>
              <a:rPr lang="en-US" sz="2400" dirty="0"/>
              <a:t>node </a:t>
            </a:r>
          </a:p>
          <a:p>
            <a:r>
              <a:rPr lang="en-US" sz="2400" dirty="0"/>
              <a:t>	albeit with some delay </a:t>
            </a:r>
          </a:p>
          <a:p>
            <a:r>
              <a:rPr lang="en-US" sz="2400" dirty="0"/>
              <a:t>	Bitcoin: ten minutes </a:t>
            </a:r>
          </a:p>
          <a:p>
            <a:endParaRPr lang="en-US" sz="2400" dirty="0"/>
          </a:p>
          <a:p>
            <a:endParaRPr lang="en-US" sz="2400" dirty="0"/>
          </a:p>
          <a:p>
            <a:r>
              <a:rPr lang="en-US" sz="2400" dirty="0"/>
              <a:t>This is the focus of Lecture 4</a:t>
            </a:r>
            <a:r>
              <a:rPr lang="en-US" sz="2400" b="1" dirty="0"/>
              <a:t>	</a:t>
            </a:r>
          </a:p>
          <a:p>
            <a:endParaRPr lang="en-US" sz="2400" b="1" dirty="0"/>
          </a:p>
          <a:p>
            <a:r>
              <a:rPr lang="en-US" sz="2400" dirty="0"/>
              <a:t>	</a:t>
            </a:r>
          </a:p>
        </p:txBody>
      </p:sp>
    </p:spTree>
    <p:extLst>
      <p:ext uri="{BB962C8B-B14F-4D97-AF65-F5344CB8AC3E}">
        <p14:creationId xmlns:p14="http://schemas.microsoft.com/office/powerpoint/2010/main" val="94782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29603-7B0B-C14B-AD9D-4882F05A7A63}"/>
              </a:ext>
            </a:extLst>
          </p:cNvPr>
          <p:cNvSpPr>
            <a:spLocks noGrp="1"/>
          </p:cNvSpPr>
          <p:nvPr>
            <p:ph type="title"/>
          </p:nvPr>
        </p:nvSpPr>
        <p:spPr>
          <a:xfrm>
            <a:off x="587391" y="224374"/>
            <a:ext cx="11017218" cy="1325563"/>
          </a:xfrm>
        </p:spPr>
        <p:txBody>
          <a:bodyPr>
            <a:normAutofit/>
          </a:bodyPr>
          <a:lstStyle/>
          <a:p>
            <a:r>
              <a:rPr lang="en-US" dirty="0"/>
              <a:t>Oracle </a:t>
            </a:r>
          </a:p>
        </p:txBody>
      </p:sp>
      <p:sp>
        <p:nvSpPr>
          <p:cNvPr id="21" name="Title 1">
            <a:extLst>
              <a:ext uri="{FF2B5EF4-FFF2-40B4-BE49-F238E27FC236}">
                <a16:creationId xmlns:a16="http://schemas.microsoft.com/office/drawing/2014/main" id="{0A03BE04-641F-094C-BCAD-8AE9F56580BF}"/>
              </a:ext>
            </a:extLst>
          </p:cNvPr>
          <p:cNvSpPr txBox="1">
            <a:spLocks/>
          </p:cNvSpPr>
          <p:nvPr/>
        </p:nvSpPr>
        <p:spPr>
          <a:xfrm>
            <a:off x="3107402" y="361534"/>
            <a:ext cx="824639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i="0" kern="1200">
                <a:solidFill>
                  <a:schemeClr val="tx1"/>
                </a:solidFill>
                <a:latin typeface="Franklin Gothic Demi" panose="020B0603020102020204" pitchFamily="34" charset="0"/>
                <a:ea typeface="+mj-ea"/>
                <a:cs typeface="+mj-cs"/>
              </a:defRPr>
            </a:lvl1pPr>
          </a:lstStyle>
          <a:p>
            <a:endParaRPr lang="en-US" dirty="0"/>
          </a:p>
        </p:txBody>
      </p:sp>
      <p:sp>
        <p:nvSpPr>
          <p:cNvPr id="5" name="TextBox 4">
            <a:extLst>
              <a:ext uri="{FF2B5EF4-FFF2-40B4-BE49-F238E27FC236}">
                <a16:creationId xmlns:a16="http://schemas.microsoft.com/office/drawing/2014/main" id="{B2119B73-08E2-BB48-89F2-72DE28895BEB}"/>
              </a:ext>
            </a:extLst>
          </p:cNvPr>
          <p:cNvSpPr txBox="1"/>
          <p:nvPr/>
        </p:nvSpPr>
        <p:spPr>
          <a:xfrm>
            <a:off x="587391" y="1687097"/>
            <a:ext cx="9747735" cy="5632311"/>
          </a:xfrm>
          <a:prstGeom prst="rect">
            <a:avLst/>
          </a:prstGeom>
          <a:noFill/>
        </p:spPr>
        <p:txBody>
          <a:bodyPr wrap="square" rtlCol="0">
            <a:spAutoFit/>
          </a:bodyPr>
          <a:lstStyle/>
          <a:p>
            <a:endParaRPr lang="en-US" sz="2400" dirty="0"/>
          </a:p>
          <a:p>
            <a:r>
              <a:rPr lang="en-US" sz="2400" dirty="0"/>
              <a:t>Time is organized into </a:t>
            </a:r>
            <a:r>
              <a:rPr lang="en-US" sz="2400" b="1" dirty="0"/>
              <a:t>slots</a:t>
            </a:r>
          </a:p>
          <a:p>
            <a:endParaRPr lang="en-US" sz="2400" dirty="0"/>
          </a:p>
          <a:p>
            <a:r>
              <a:rPr lang="en-US" sz="2400" b="1" dirty="0"/>
              <a:t>Oracle selects one of the nodes </a:t>
            </a:r>
            <a:r>
              <a:rPr lang="en-US" sz="2400" dirty="0"/>
              <a:t>(public identities)</a:t>
            </a:r>
          </a:p>
          <a:p>
            <a:r>
              <a:rPr lang="en-US" sz="2400" dirty="0"/>
              <a:t>	random</a:t>
            </a:r>
          </a:p>
          <a:p>
            <a:r>
              <a:rPr lang="en-US" sz="2400" dirty="0"/>
              <a:t>	everyone can verify the unique </a:t>
            </a:r>
            <a:r>
              <a:rPr lang="en-US" sz="2400" i="1" dirty="0"/>
              <a:t>winner</a:t>
            </a:r>
            <a:endParaRPr lang="en-US" sz="2400" dirty="0"/>
          </a:p>
          <a:p>
            <a:endParaRPr lang="en-US" sz="2400" dirty="0"/>
          </a:p>
          <a:p>
            <a:r>
              <a:rPr lang="en-US" sz="2400" b="1" dirty="0"/>
              <a:t> 	</a:t>
            </a:r>
          </a:p>
          <a:p>
            <a:r>
              <a:rPr lang="en-US" sz="2400" b="1" dirty="0"/>
              <a:t>The selected node is the </a:t>
            </a:r>
            <a:r>
              <a:rPr lang="en-US" sz="2400" b="1" dirty="0">
                <a:solidFill>
                  <a:srgbClr val="C00000"/>
                </a:solidFill>
              </a:rPr>
              <a:t>proposer</a:t>
            </a:r>
            <a:r>
              <a:rPr lang="en-US" sz="2400" b="1" dirty="0"/>
              <a:t> in that slot</a:t>
            </a:r>
          </a:p>
          <a:p>
            <a:r>
              <a:rPr lang="en-US" sz="2400" dirty="0"/>
              <a:t>	constitutes a block with transactions</a:t>
            </a:r>
          </a:p>
          <a:p>
            <a:r>
              <a:rPr lang="en-US" sz="2400" dirty="0"/>
              <a:t>	validates transactions</a:t>
            </a:r>
          </a:p>
          <a:p>
            <a:r>
              <a:rPr lang="en-US" sz="2400" dirty="0"/>
              <a:t>	includes hash pointer to previous block</a:t>
            </a:r>
          </a:p>
          <a:p>
            <a:r>
              <a:rPr lang="en-US" sz="2400" dirty="0"/>
              <a:t>	signs the block </a:t>
            </a:r>
          </a:p>
          <a:p>
            <a:r>
              <a:rPr lang="en-US" sz="2400" b="1" dirty="0"/>
              <a:t>	</a:t>
            </a:r>
          </a:p>
          <a:p>
            <a:r>
              <a:rPr lang="en-US" sz="2400" dirty="0"/>
              <a:t>	</a:t>
            </a:r>
          </a:p>
        </p:txBody>
      </p:sp>
    </p:spTree>
    <p:extLst>
      <p:ext uri="{BB962C8B-B14F-4D97-AF65-F5344CB8AC3E}">
        <p14:creationId xmlns:p14="http://schemas.microsoft.com/office/powerpoint/2010/main" val="703007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29603-7B0B-C14B-AD9D-4882F05A7A63}"/>
              </a:ext>
            </a:extLst>
          </p:cNvPr>
          <p:cNvSpPr>
            <a:spLocks noGrp="1"/>
          </p:cNvSpPr>
          <p:nvPr>
            <p:ph type="title"/>
          </p:nvPr>
        </p:nvSpPr>
        <p:spPr>
          <a:xfrm>
            <a:off x="587391" y="224374"/>
            <a:ext cx="11017218" cy="1325563"/>
          </a:xfrm>
        </p:spPr>
        <p:txBody>
          <a:bodyPr>
            <a:normAutofit/>
          </a:bodyPr>
          <a:lstStyle/>
          <a:p>
            <a:r>
              <a:rPr lang="en-US" dirty="0"/>
              <a:t>Proof of Work </a:t>
            </a:r>
          </a:p>
        </p:txBody>
      </p:sp>
      <p:sp>
        <p:nvSpPr>
          <p:cNvPr id="21" name="Title 1">
            <a:extLst>
              <a:ext uri="{FF2B5EF4-FFF2-40B4-BE49-F238E27FC236}">
                <a16:creationId xmlns:a16="http://schemas.microsoft.com/office/drawing/2014/main" id="{0A03BE04-641F-094C-BCAD-8AE9F56580BF}"/>
              </a:ext>
            </a:extLst>
          </p:cNvPr>
          <p:cNvSpPr txBox="1">
            <a:spLocks/>
          </p:cNvSpPr>
          <p:nvPr/>
        </p:nvSpPr>
        <p:spPr>
          <a:xfrm>
            <a:off x="3107402" y="361534"/>
            <a:ext cx="824639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i="0" kern="1200">
                <a:solidFill>
                  <a:schemeClr val="tx1"/>
                </a:solidFill>
                <a:latin typeface="Franklin Gothic Demi" panose="020B0603020102020204" pitchFamily="34" charset="0"/>
                <a:ea typeface="+mj-ea"/>
                <a:cs typeface="+mj-cs"/>
              </a:defRPr>
            </a:lvl1pPr>
          </a:lstStyle>
          <a:p>
            <a:endParaRPr lang="en-US" dirty="0"/>
          </a:p>
        </p:txBody>
      </p:sp>
      <p:sp>
        <p:nvSpPr>
          <p:cNvPr id="5" name="TextBox 4">
            <a:extLst>
              <a:ext uri="{FF2B5EF4-FFF2-40B4-BE49-F238E27FC236}">
                <a16:creationId xmlns:a16="http://schemas.microsoft.com/office/drawing/2014/main" id="{B2119B73-08E2-BB48-89F2-72DE28895BEB}"/>
              </a:ext>
            </a:extLst>
          </p:cNvPr>
          <p:cNvSpPr txBox="1"/>
          <p:nvPr/>
        </p:nvSpPr>
        <p:spPr>
          <a:xfrm>
            <a:off x="587391" y="1687097"/>
            <a:ext cx="11331340" cy="5262979"/>
          </a:xfrm>
          <a:prstGeom prst="rect">
            <a:avLst/>
          </a:prstGeom>
          <a:noFill/>
        </p:spPr>
        <p:txBody>
          <a:bodyPr wrap="square" rtlCol="0">
            <a:spAutoFit/>
          </a:bodyPr>
          <a:lstStyle/>
          <a:p>
            <a:endParaRPr lang="en-US" sz="2400" dirty="0"/>
          </a:p>
          <a:p>
            <a:r>
              <a:rPr lang="en-US" sz="2400" dirty="0"/>
              <a:t>Practical method to simulate the Oracle</a:t>
            </a:r>
            <a:endParaRPr lang="en-US" sz="2400" b="1" dirty="0"/>
          </a:p>
          <a:p>
            <a:endParaRPr lang="en-US" sz="2400" dirty="0"/>
          </a:p>
          <a:p>
            <a:r>
              <a:rPr lang="en-US" sz="2400" b="1" dirty="0">
                <a:solidFill>
                  <a:srgbClr val="C00000"/>
                </a:solidFill>
              </a:rPr>
              <a:t>Mining</a:t>
            </a:r>
          </a:p>
          <a:p>
            <a:r>
              <a:rPr lang="en-US" sz="2400" b="1" dirty="0"/>
              <a:t>	cryptographic hash function creates computational puzzle</a:t>
            </a:r>
          </a:p>
          <a:p>
            <a:r>
              <a:rPr lang="en-US" sz="2400" b="1" dirty="0"/>
              <a:t>	</a:t>
            </a:r>
            <a:r>
              <a:rPr lang="en-US" sz="2400" b="1" dirty="0">
                <a:solidFill>
                  <a:srgbClr val="002060"/>
                </a:solidFill>
              </a:rPr>
              <a:t>Hash</a:t>
            </a:r>
            <a:r>
              <a:rPr lang="en-US" sz="2400" b="1" dirty="0">
                <a:solidFill>
                  <a:srgbClr val="C00000"/>
                </a:solidFill>
              </a:rPr>
              <a:t>(nonce, </a:t>
            </a:r>
            <a:r>
              <a:rPr lang="en-US" sz="2400" b="1" dirty="0">
                <a:solidFill>
                  <a:srgbClr val="002060"/>
                </a:solidFill>
              </a:rPr>
              <a:t>block-hash) &lt; Threshold</a:t>
            </a:r>
          </a:p>
          <a:p>
            <a:r>
              <a:rPr lang="en-US" sz="2400" b="1" dirty="0">
                <a:solidFill>
                  <a:srgbClr val="002060"/>
                </a:solidFill>
              </a:rPr>
              <a:t>	</a:t>
            </a:r>
            <a:r>
              <a:rPr lang="en-US" sz="2400" b="1" dirty="0">
                <a:solidFill>
                  <a:srgbClr val="C00000"/>
                </a:solidFill>
              </a:rPr>
              <a:t>nonce </a:t>
            </a:r>
            <a:r>
              <a:rPr lang="en-US" sz="2400" dirty="0"/>
              <a:t>is the proof of work</a:t>
            </a:r>
          </a:p>
          <a:p>
            <a:r>
              <a:rPr lang="en-US" sz="2400" dirty="0">
                <a:solidFill>
                  <a:srgbClr val="002060"/>
                </a:solidFill>
              </a:rPr>
              <a:t>	</a:t>
            </a:r>
            <a:r>
              <a:rPr lang="en-US" sz="2400" dirty="0"/>
              <a:t>include nonce inside the block</a:t>
            </a:r>
          </a:p>
          <a:p>
            <a:r>
              <a:rPr lang="en-US" sz="2400" b="1" dirty="0"/>
              <a:t>	</a:t>
            </a:r>
          </a:p>
          <a:p>
            <a:endParaRPr lang="en-US" sz="2400" b="1" dirty="0"/>
          </a:p>
          <a:p>
            <a:r>
              <a:rPr lang="en-US" sz="2400" b="1" dirty="0">
                <a:solidFill>
                  <a:srgbClr val="C00000"/>
                </a:solidFill>
              </a:rPr>
              <a:t>Threshold</a:t>
            </a:r>
          </a:p>
          <a:p>
            <a:r>
              <a:rPr lang="en-US" sz="2400" dirty="0"/>
              <a:t>	chosen such that a block is mined successfully on average once in 10 minutes</a:t>
            </a:r>
          </a:p>
          <a:p>
            <a:r>
              <a:rPr lang="en-US" sz="2400" dirty="0"/>
              <a:t>	a successfully mined block will be broadcast to all nodes in the network </a:t>
            </a:r>
          </a:p>
          <a:p>
            <a:r>
              <a:rPr lang="en-US" sz="2400" dirty="0"/>
              <a:t>	</a:t>
            </a:r>
          </a:p>
        </p:txBody>
      </p:sp>
    </p:spTree>
    <p:extLst>
      <p:ext uri="{BB962C8B-B14F-4D97-AF65-F5344CB8AC3E}">
        <p14:creationId xmlns:p14="http://schemas.microsoft.com/office/powerpoint/2010/main" val="517001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29603-7B0B-C14B-AD9D-4882F05A7A63}"/>
              </a:ext>
            </a:extLst>
          </p:cNvPr>
          <p:cNvSpPr>
            <a:spLocks noGrp="1"/>
          </p:cNvSpPr>
          <p:nvPr>
            <p:ph type="title"/>
          </p:nvPr>
        </p:nvSpPr>
        <p:spPr>
          <a:xfrm>
            <a:off x="587391" y="224374"/>
            <a:ext cx="11017218" cy="1325563"/>
          </a:xfrm>
        </p:spPr>
        <p:txBody>
          <a:bodyPr>
            <a:normAutofit/>
          </a:bodyPr>
          <a:lstStyle/>
          <a:p>
            <a:r>
              <a:rPr lang="en-US" dirty="0"/>
              <a:t>Properties of Proof of Work Mining</a:t>
            </a:r>
          </a:p>
        </p:txBody>
      </p:sp>
      <p:sp>
        <p:nvSpPr>
          <p:cNvPr id="21" name="Title 1">
            <a:extLst>
              <a:ext uri="{FF2B5EF4-FFF2-40B4-BE49-F238E27FC236}">
                <a16:creationId xmlns:a16="http://schemas.microsoft.com/office/drawing/2014/main" id="{0A03BE04-641F-094C-BCAD-8AE9F56580BF}"/>
              </a:ext>
            </a:extLst>
          </p:cNvPr>
          <p:cNvSpPr txBox="1">
            <a:spLocks/>
          </p:cNvSpPr>
          <p:nvPr/>
        </p:nvSpPr>
        <p:spPr>
          <a:xfrm>
            <a:off x="3107402" y="361534"/>
            <a:ext cx="824639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i="0" kern="1200">
                <a:solidFill>
                  <a:schemeClr val="tx1"/>
                </a:solidFill>
                <a:latin typeface="Franklin Gothic Demi" panose="020B0603020102020204" pitchFamily="34" charset="0"/>
                <a:ea typeface="+mj-ea"/>
                <a:cs typeface="+mj-cs"/>
              </a:defRPr>
            </a:lvl1pPr>
          </a:lstStyle>
          <a:p>
            <a:endParaRPr lang="en-US" dirty="0"/>
          </a:p>
        </p:txBody>
      </p:sp>
      <p:sp>
        <p:nvSpPr>
          <p:cNvPr id="5" name="TextBox 4">
            <a:extLst>
              <a:ext uri="{FF2B5EF4-FFF2-40B4-BE49-F238E27FC236}">
                <a16:creationId xmlns:a16="http://schemas.microsoft.com/office/drawing/2014/main" id="{B2119B73-08E2-BB48-89F2-72DE28895BEB}"/>
              </a:ext>
            </a:extLst>
          </p:cNvPr>
          <p:cNvSpPr txBox="1"/>
          <p:nvPr/>
        </p:nvSpPr>
        <p:spPr>
          <a:xfrm>
            <a:off x="587391" y="1687097"/>
            <a:ext cx="10766409" cy="4893647"/>
          </a:xfrm>
          <a:prstGeom prst="rect">
            <a:avLst/>
          </a:prstGeom>
          <a:noFill/>
        </p:spPr>
        <p:txBody>
          <a:bodyPr wrap="square" rtlCol="0">
            <a:spAutoFit/>
          </a:bodyPr>
          <a:lstStyle/>
          <a:p>
            <a:endParaRPr lang="en-US" sz="2400" b="1" dirty="0"/>
          </a:p>
          <a:p>
            <a:r>
              <a:rPr lang="en-US" sz="2400" dirty="0"/>
              <a:t>Random miner selected at each time</a:t>
            </a:r>
          </a:p>
          <a:p>
            <a:endParaRPr lang="en-US" sz="2400" dirty="0"/>
          </a:p>
          <a:p>
            <a:r>
              <a:rPr lang="en-US" sz="2400" dirty="0"/>
              <a:t>Independent randomness across time and across miners</a:t>
            </a:r>
          </a:p>
          <a:p>
            <a:endParaRPr lang="en-US" sz="2400" dirty="0"/>
          </a:p>
          <a:p>
            <a:r>
              <a:rPr lang="en-US" sz="2400" dirty="0"/>
              <a:t>Probability of successful mining proportional to fraction of total hash power</a:t>
            </a:r>
          </a:p>
          <a:p>
            <a:endParaRPr lang="en-US" sz="2400" dirty="0"/>
          </a:p>
          <a:p>
            <a:r>
              <a:rPr lang="en-US" sz="2400" dirty="0"/>
              <a:t>Sybil resistance</a:t>
            </a:r>
          </a:p>
          <a:p>
            <a:endParaRPr lang="en-US" sz="2400" dirty="0"/>
          </a:p>
          <a:p>
            <a:r>
              <a:rPr lang="en-US" sz="2400" dirty="0"/>
              <a:t>Spam resistance</a:t>
            </a:r>
          </a:p>
          <a:p>
            <a:r>
              <a:rPr lang="en-US" sz="2400" b="1" dirty="0"/>
              <a:t>	</a:t>
            </a:r>
          </a:p>
          <a:p>
            <a:r>
              <a:rPr lang="en-US" sz="2400" dirty="0"/>
              <a:t>Tamper proof</a:t>
            </a:r>
          </a:p>
          <a:p>
            <a:endParaRPr lang="en-US" sz="2400" dirty="0"/>
          </a:p>
        </p:txBody>
      </p:sp>
    </p:spTree>
    <p:extLst>
      <p:ext uri="{BB962C8B-B14F-4D97-AF65-F5344CB8AC3E}">
        <p14:creationId xmlns:p14="http://schemas.microsoft.com/office/powerpoint/2010/main" val="1616250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8" id="{1A085A53-2077-054D-9972-EE5C27611293}" vid="{FF66E2B3-201D-6240-A9AD-E21244D9A3B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2134</TotalTime>
  <Words>1230</Words>
  <Application>Microsoft Macintosh PowerPoint</Application>
  <PresentationFormat>宽屏</PresentationFormat>
  <Paragraphs>218</Paragraphs>
  <Slides>19</Slides>
  <Notes>19</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19</vt:i4>
      </vt:variant>
    </vt:vector>
  </HeadingPairs>
  <TitlesOfParts>
    <vt:vector size="26" baseType="lpstr">
      <vt:lpstr>Arial</vt:lpstr>
      <vt:lpstr>Calibri</vt:lpstr>
      <vt:lpstr>Franklin Gothic Book</vt:lpstr>
      <vt:lpstr>Franklin Gothic Demi</vt:lpstr>
      <vt:lpstr>Franklin Gothic Medium</vt:lpstr>
      <vt:lpstr>Helvetica</vt:lpstr>
      <vt:lpstr>Office Theme</vt:lpstr>
      <vt:lpstr>Lecture 3: Proof of Work and Nakamoto Consensus</vt:lpstr>
      <vt:lpstr>Blockchain with Merkle Trees</vt:lpstr>
      <vt:lpstr>Decentralized Blockchain</vt:lpstr>
      <vt:lpstr>Distributed Consensus</vt:lpstr>
      <vt:lpstr>Decentralized Identity</vt:lpstr>
      <vt:lpstr>Network Assumption</vt:lpstr>
      <vt:lpstr>Oracle </vt:lpstr>
      <vt:lpstr>Proof of Work </vt:lpstr>
      <vt:lpstr>Properties of Proof of Work Mining</vt:lpstr>
      <vt:lpstr>Longest Chain Protocol</vt:lpstr>
      <vt:lpstr>Why Variable Difficulty</vt:lpstr>
      <vt:lpstr>Block Difficulty</vt:lpstr>
      <vt:lpstr>Bitcoin Rule</vt:lpstr>
      <vt:lpstr>Alternate Bitcoin Rule (Only (b))</vt:lpstr>
      <vt:lpstr>Alternate Bitcoin Rule ((a) + (b))</vt:lpstr>
      <vt:lpstr>Bitcoin Rule ((a) + (b) + (c))</vt:lpstr>
      <vt:lpstr>Security Analysis: Private Attack</vt:lpstr>
      <vt:lpstr>Security Analysis: k Deep Confirmation Rule</vt:lpstr>
      <vt:lpstr>Security vs Latency with Private Attack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Blockchains</dc:title>
  <dc:creator>Pramod Viswanath</dc:creator>
  <cp:lastModifiedBy>Xuechao Wang</cp:lastModifiedBy>
  <cp:revision>133</cp:revision>
  <dcterms:created xsi:type="dcterms:W3CDTF">2020-01-21T17:50:53Z</dcterms:created>
  <dcterms:modified xsi:type="dcterms:W3CDTF">2021-02-07T22:16:44Z</dcterms:modified>
</cp:coreProperties>
</file>