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7F0FDDA-F42E-47AA-A3A3-446F2B1B3446}">
  <a:tblStyle styleId="{97F0FDDA-F42E-47AA-A3A3-446F2B1B344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 snapToGrid="0">
      <p:cViewPr varScale="1">
        <p:scale>
          <a:sx n="165" d="100"/>
          <a:sy n="165" d="100"/>
        </p:scale>
        <p:origin x="664" y="1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thervm.io/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74a78198d9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74a78198d9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Source: </a:t>
            </a:r>
            <a:r>
              <a:rPr lang="zh-CN" u="sng">
                <a:solidFill>
                  <a:schemeClr val="hlink"/>
                </a:solidFill>
                <a:hlinkClick r:id="rId3"/>
              </a:rPr>
              <a:t>https://ethervm.io/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74a78198d9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74a78198d9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Arithmetic Operations: Add, substract,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Comparison &amp; Bitwise Logic Operations: less than, greater than, bitwise XOR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Keccak-256 hash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Environmental Information: this address, balance, caller address, 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Block Information: block hash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Stack, Memory, Storage and Flow Operations: save word from stack to memory, vice versa, save word from stack to storage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Push Operations: push number to stack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Duplication Operations: duplicate item in stack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Exchange Operations: exchange </a:t>
            </a:r>
            <a:r>
              <a:rPr lang="zh-CN">
                <a:solidFill>
                  <a:schemeClr val="dk1"/>
                </a:solidFill>
              </a:rPr>
              <a:t>item in stack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Logging Operations: create the log (log is a mechanism for users to keep track of what happens in the execution of a contract).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System operations: return, call other contract.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74a78198d9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74a78198d9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74a78198d9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74a78198d9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74a78198d9_0_1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74a78198d9_0_1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74a78198d9_0_1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74a78198d9_0_1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g74a78198d9_0_1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3" name="Google Shape;173;g74a78198d9_0_1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74a78198d9_0_1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74a78198d9_0_1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74a78198d9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74a78198d9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74a78198d9_0_17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7" name="Google Shape;217;g74a78198d9_0_17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74a78198d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74a78198d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g74a78198d9_0_19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3" name="Google Shape;233;g74a78198d9_0_19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74a78198d9_0_20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74a78198d9_0_20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74a78198d9_0_2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6" name="Google Shape;256;g74a78198d9_0_2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g74a78198d9_0_2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7" name="Google Shape;267;g74a78198d9_0_2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g74a78198d9_0_2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8" name="Google Shape;278;g74a78198d9_0_2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g74a78198d9_0_2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9" name="Google Shape;289;g74a78198d9_0_2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g74a78198d9_0_2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0" name="Google Shape;300;g74a78198d9_0_2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Google Shape;313;g74a78198d9_0_27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74a78198d9_0_27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g74a78198d9_0_2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7" name="Google Shape;327;g74a78198d9_0_2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" name="Google Shape;339;g74a78198d9_0_2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0" name="Google Shape;340;g74a78198d9_0_2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4a78198d9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4a78198d9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Google Shape;353;g74a78198d9_0_3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4" name="Google Shape;354;g74a78198d9_0_3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74a78198d9_0_3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8" name="Google Shape;368;g74a78198d9_0_3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g74a78198d9_0_3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3" name="Google Shape;383;g74a78198d9_0_3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0" name="Google Shape;390;g74a78198d9_0_3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1" name="Google Shape;391;g74a78198d9_0_3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g74a78198d9_0_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9" name="Google Shape;399;g74a78198d9_0_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g74a78198d9_0_36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6" name="Google Shape;406;g74a78198d9_0_36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" name="Google Shape;411;g74a78198d9_0_3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12" name="Google Shape;412;g74a78198d9_0_3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0" name="Google Shape;420;g74a78198d9_0_3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21" name="Google Shape;421;g74a78198d9_0_3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g74a78198d9_0_39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6" name="Google Shape;436;g74a78198d9_0_39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g74a78198d9_0_4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45" name="Google Shape;445;g74a78198d9_0_4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74a78198d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74a78198d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g74a78198d9_0_4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5" name="Google Shape;455;g74a78198d9_0_4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74a78198d9_0_4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g74a78198d9_0_4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" name="Google Shape;475;g74a78198d9_0_4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6" name="Google Shape;476;g74a78198d9_0_4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Google Shape;481;g74a78198d9_0_4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2" name="Google Shape;482;g74a78198d9_0_4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Google Shape;487;g74a78198d9_0_4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8" name="Google Shape;488;g74a78198d9_0_4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g74a78198d9_0_47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4" name="Google Shape;494;g74a78198d9_0_47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0" name="Google Shape;500;g74a78198d9_0_4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1" name="Google Shape;501;g74a78198d9_0_4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" name="Google Shape;507;g74a78198d9_0_4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8" name="Google Shape;508;g74a78198d9_0_4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" name="Google Shape;515;g74a78198d9_0_45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6" name="Google Shape;516;g74a78198d9_0_45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g74a78198d9_0_4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3" name="Google Shape;523;g74a78198d9_0_4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74a78198d9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74a78198d9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Source: https://ethereum.stackexchange.com/questions/268/ethereum-block-architecture</a:t>
            </a:r>
            <a:endParaRPr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8" name="Google Shape;528;g74a78198d9_0_4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9" name="Google Shape;529;g74a78198d9_0_4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74a78198d9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74a78198d9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4a78198d9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4a78198d9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74a78198d9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74a78198d9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74a78198d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74a78198d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C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4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hyperlink" Target="https://ethervm.io/decompile" TargetMode="Externa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1302514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r>
              <a:rPr lang="en-US" altLang="zh-CN" sz="4400" dirty="0"/>
              <a:t>ECE598PV Lecture 20</a:t>
            </a:r>
            <a:br>
              <a:rPr lang="en-US" altLang="zh-CN" sz="4400" dirty="0"/>
            </a:br>
            <a:r>
              <a:rPr lang="en-US" altLang="zh-CN" sz="4400" dirty="0"/>
              <a:t>Blockchain Computer of Ethereum</a:t>
            </a:r>
            <a:endParaRPr sz="4400" dirty="0"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454057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/>
            <a:r>
              <a:rPr lang="en-US" altLang="zh-CN" dirty="0"/>
              <a:t>Instructor: Prof. Pramod Viswanath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/>
              <a:t>Lecture by </a:t>
            </a:r>
            <a:r>
              <a:rPr lang="zh-CN" dirty="0"/>
              <a:t>Gerui Wang</a:t>
            </a:r>
            <a:endParaRPr lang="en-US" altLang="zh-CN" dirty="0"/>
          </a:p>
          <a:p>
            <a:pPr marL="0" indent="0"/>
            <a:r>
              <a:rPr lang="en-US" altLang="zh-CN" dirty="0"/>
              <a:t>April 6, 2021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OPCODE</a:t>
            </a:r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OPCODE is identified by a byte (00 - FF).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This is the current OPCODE in use.</a:t>
            </a:r>
            <a:endParaRPr/>
          </a:p>
        </p:txBody>
      </p:sp>
      <p:pic>
        <p:nvPicPr>
          <p:cNvPr id="125" name="Google Shape;125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54375" y="2221050"/>
            <a:ext cx="4377925" cy="2922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1" name="Google Shape;131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48507" y="287375"/>
            <a:ext cx="7038468" cy="469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23"/>
          <p:cNvSpPr txBox="1">
            <a:spLocks noGrp="1"/>
          </p:cNvSpPr>
          <p:nvPr>
            <p:ph type="body" idx="1"/>
          </p:nvPr>
        </p:nvSpPr>
        <p:spPr>
          <a:xfrm>
            <a:off x="311700" y="266550"/>
            <a:ext cx="5800500" cy="4698600"/>
          </a:xfrm>
          <a:prstGeom prst="rect">
            <a:avLst/>
          </a:prstGeom>
          <a:solidFill>
            <a:srgbClr val="FFFFFF">
              <a:alpha val="64709"/>
            </a:srgbClr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zh-CN" sz="1600" b="1"/>
              <a:t>Arithmetic Operations</a:t>
            </a:r>
            <a:br>
              <a:rPr lang="zh-CN" sz="1600" b="1"/>
            </a:br>
            <a:r>
              <a:rPr lang="zh-CN" sz="1600"/>
              <a:t>Comparison &amp; Bitwise Logic Operations</a:t>
            </a:r>
            <a:br>
              <a:rPr lang="zh-CN" sz="1600"/>
            </a:br>
            <a:r>
              <a:rPr lang="zh-CN" sz="1600"/>
              <a:t>Keccak-256 hash</a:t>
            </a:r>
            <a:br>
              <a:rPr lang="zh-CN" sz="1600"/>
            </a:br>
            <a:r>
              <a:rPr lang="zh-CN" sz="1600"/>
              <a:t>Environmental Information</a:t>
            </a:r>
            <a:br>
              <a:rPr lang="zh-CN" sz="1600"/>
            </a:br>
            <a:r>
              <a:rPr lang="zh-CN" sz="1600"/>
              <a:t>Block Information</a:t>
            </a:r>
            <a:br>
              <a:rPr lang="zh-CN" sz="1600"/>
            </a:br>
            <a:r>
              <a:rPr lang="zh-CN" sz="1600" b="1"/>
              <a:t>Stack, Memory, Storage and Flow Operations</a:t>
            </a:r>
            <a:br>
              <a:rPr lang="zh-CN" sz="1600" b="1"/>
            </a:br>
            <a:r>
              <a:rPr lang="zh-CN" sz="1600" b="1"/>
              <a:t>Push Operations</a:t>
            </a:r>
            <a:br>
              <a:rPr lang="zh-CN" sz="1600"/>
            </a:br>
            <a:br>
              <a:rPr lang="zh-CN" sz="1600"/>
            </a:br>
            <a:r>
              <a:rPr lang="zh-CN" sz="1600"/>
              <a:t>Duplication Operations</a:t>
            </a:r>
            <a:br>
              <a:rPr lang="zh-CN" sz="1600"/>
            </a:br>
            <a:r>
              <a:rPr lang="zh-CN" sz="1600"/>
              <a:t>Exchange Operations</a:t>
            </a:r>
            <a:br>
              <a:rPr lang="zh-CN" sz="1600"/>
            </a:br>
            <a:r>
              <a:rPr lang="zh-CN" sz="1600"/>
              <a:t>Logging Operations</a:t>
            </a:r>
            <a:br>
              <a:rPr lang="zh-CN" sz="1600"/>
            </a:br>
            <a:br>
              <a:rPr lang="zh-CN" sz="1600"/>
            </a:br>
            <a:br>
              <a:rPr lang="zh-CN" sz="1600"/>
            </a:br>
            <a:br>
              <a:rPr lang="zh-CN" sz="1600"/>
            </a:br>
            <a:br>
              <a:rPr lang="zh-CN" sz="1600"/>
            </a:br>
            <a:r>
              <a:rPr lang="zh-CN" sz="1600" b="1"/>
              <a:t>System operations</a:t>
            </a:r>
            <a:endParaRPr sz="1600" b="1"/>
          </a:p>
        </p:txBody>
      </p:sp>
      <p:sp>
        <p:nvSpPr>
          <p:cNvPr id="133" name="Google Shape;133;p23"/>
          <p:cNvSpPr/>
          <p:nvPr/>
        </p:nvSpPr>
        <p:spPr>
          <a:xfrm>
            <a:off x="2110150" y="3438850"/>
            <a:ext cx="1346100" cy="2547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Stack-based language</a:t>
            </a:r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During the execution, EVM keeps a (first in last out) stack. Stack item unit size is 256 bits (32 bytes). Stack maximum capacity is 1024.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OPCODEs insert/remove items to/from the stack.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Volatile, deleted after execution. 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</a:t>
            </a:r>
            <a:endParaRPr/>
          </a:p>
        </p:txBody>
      </p:sp>
      <p:graphicFrame>
        <p:nvGraphicFramePr>
          <p:cNvPr id="145" name="Google Shape;145;p25"/>
          <p:cNvGraphicFramePr/>
          <p:nvPr/>
        </p:nvGraphicFramePr>
        <p:xfrm>
          <a:off x="311700" y="1152475"/>
          <a:ext cx="1134175" cy="39621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(empty)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6" name="Google Shape;146;p25"/>
          <p:cNvGraphicFramePr/>
          <p:nvPr/>
        </p:nvGraphicFramePr>
        <p:xfrm>
          <a:off x="2313300" y="1152475"/>
          <a:ext cx="1134175" cy="39621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00...01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7" name="Google Shape;147;p25"/>
          <p:cNvGraphicFramePr/>
          <p:nvPr/>
        </p:nvGraphicFramePr>
        <p:xfrm>
          <a:off x="4474100" y="1152475"/>
          <a:ext cx="1134175" cy="79242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00...01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00...02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48" name="Google Shape;148;p25"/>
          <p:cNvGraphicFramePr/>
          <p:nvPr/>
        </p:nvGraphicFramePr>
        <p:xfrm>
          <a:off x="7112525" y="1152475"/>
          <a:ext cx="1134175" cy="39621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00...03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49" name="Google Shape;149;p25"/>
          <p:cNvSpPr txBox="1"/>
          <p:nvPr/>
        </p:nvSpPr>
        <p:spPr>
          <a:xfrm>
            <a:off x="1040950" y="2725600"/>
            <a:ext cx="2535000" cy="9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(push 0x01 and padding 0’s)</a:t>
            </a:r>
            <a:endParaRPr/>
          </a:p>
        </p:txBody>
      </p:sp>
      <p:sp>
        <p:nvSpPr>
          <p:cNvPr id="150" name="Google Shape;150;p25"/>
          <p:cNvSpPr txBox="1"/>
          <p:nvPr/>
        </p:nvSpPr>
        <p:spPr>
          <a:xfrm>
            <a:off x="3447475" y="2725600"/>
            <a:ext cx="2535000" cy="9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PUSH1 0x02</a:t>
            </a:r>
            <a:endParaRPr/>
          </a:p>
        </p:txBody>
      </p:sp>
      <p:sp>
        <p:nvSpPr>
          <p:cNvPr id="151" name="Google Shape;151;p25"/>
          <p:cNvSpPr txBox="1"/>
          <p:nvPr/>
        </p:nvSpPr>
        <p:spPr>
          <a:xfrm>
            <a:off x="5608275" y="2725600"/>
            <a:ext cx="2535000" cy="96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ADD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(add first &amp; second item and push result in)</a:t>
            </a:r>
            <a:endParaRPr/>
          </a:p>
        </p:txBody>
      </p:sp>
      <p:sp>
        <p:nvSpPr>
          <p:cNvPr id="152" name="Google Shape;152;p25"/>
          <p:cNvSpPr/>
          <p:nvPr/>
        </p:nvSpPr>
        <p:spPr>
          <a:xfrm>
            <a:off x="1224650" y="1794875"/>
            <a:ext cx="1665500" cy="882500"/>
          </a:xfrm>
          <a:custGeom>
            <a:avLst/>
            <a:gdLst/>
            <a:ahLst/>
            <a:cxnLst/>
            <a:rect l="l" t="t" r="r" b="b"/>
            <a:pathLst>
              <a:path w="66620" h="35300" extrusionOk="0">
                <a:moveTo>
                  <a:pt x="0" y="1469"/>
                </a:moveTo>
                <a:cubicBezTo>
                  <a:pt x="6042" y="7102"/>
                  <a:pt x="25146" y="35514"/>
                  <a:pt x="36249" y="35269"/>
                </a:cubicBezTo>
                <a:cubicBezTo>
                  <a:pt x="47352" y="35024"/>
                  <a:pt x="61558" y="5878"/>
                  <a:pt x="66620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53" name="Google Shape;153;p25"/>
          <p:cNvSpPr/>
          <p:nvPr/>
        </p:nvSpPr>
        <p:spPr>
          <a:xfrm>
            <a:off x="3275250" y="2015300"/>
            <a:ext cx="1549914" cy="710324"/>
          </a:xfrm>
          <a:custGeom>
            <a:avLst/>
            <a:gdLst/>
            <a:ahLst/>
            <a:cxnLst/>
            <a:rect l="l" t="t" r="r" b="b"/>
            <a:pathLst>
              <a:path w="66620" h="35300" extrusionOk="0">
                <a:moveTo>
                  <a:pt x="0" y="1469"/>
                </a:moveTo>
                <a:cubicBezTo>
                  <a:pt x="6042" y="7102"/>
                  <a:pt x="25146" y="35514"/>
                  <a:pt x="36249" y="35269"/>
                </a:cubicBezTo>
                <a:cubicBezTo>
                  <a:pt x="47352" y="35024"/>
                  <a:pt x="61558" y="5878"/>
                  <a:pt x="66620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sp>
      <p:sp>
        <p:nvSpPr>
          <p:cNvPr id="154" name="Google Shape;154;p25"/>
          <p:cNvSpPr/>
          <p:nvPr/>
        </p:nvSpPr>
        <p:spPr>
          <a:xfrm>
            <a:off x="5562600" y="1937275"/>
            <a:ext cx="1549914" cy="710324"/>
          </a:xfrm>
          <a:custGeom>
            <a:avLst/>
            <a:gdLst/>
            <a:ahLst/>
            <a:cxnLst/>
            <a:rect l="l" t="t" r="r" b="b"/>
            <a:pathLst>
              <a:path w="66620" h="35300" extrusionOk="0">
                <a:moveTo>
                  <a:pt x="0" y="1469"/>
                </a:moveTo>
                <a:cubicBezTo>
                  <a:pt x="6042" y="7102"/>
                  <a:pt x="25146" y="35514"/>
                  <a:pt x="36249" y="35269"/>
                </a:cubicBezTo>
                <a:cubicBezTo>
                  <a:pt x="47352" y="35024"/>
                  <a:pt x="61558" y="5878"/>
                  <a:pt x="66620" y="0"/>
                </a:cubicBezTo>
              </a:path>
            </a:pathLst>
          </a:cu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Memory</a:t>
            </a:r>
            <a:endParaRPr/>
          </a:p>
        </p:txBody>
      </p:sp>
      <p:sp>
        <p:nvSpPr>
          <p:cNvPr id="160" name="Google Shape;160;p2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An array of bytes, addressed by an U256. Item unit size is one byte.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OPCODEs read/write the memory.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Volatile, deleted after execution. </a:t>
            </a:r>
            <a:endParaRPr/>
          </a:p>
        </p:txBody>
      </p:sp>
      <p:graphicFrame>
        <p:nvGraphicFramePr>
          <p:cNvPr id="161" name="Google Shape;161;p26"/>
          <p:cNvGraphicFramePr/>
          <p:nvPr/>
        </p:nvGraphicFramePr>
        <p:xfrm>
          <a:off x="1593300" y="4176475"/>
          <a:ext cx="7239000" cy="39621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0x05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0x02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</a:t>
                      </a:r>
                      <a:endParaRPr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2" name="Google Shape;162;p26"/>
          <p:cNvGraphicFramePr/>
          <p:nvPr/>
        </p:nvGraphicFramePr>
        <p:xfrm>
          <a:off x="159300" y="3419900"/>
          <a:ext cx="7239000" cy="39621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Address: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0x00...00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0x00...01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zh-CN">
                          <a:solidFill>
                            <a:schemeClr val="dk1"/>
                          </a:solidFill>
                        </a:rPr>
                        <a:t>0x00...02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>
                    <a:lnL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7" name="Google Shape;167;p27"/>
          <p:cNvPicPr preferRelativeResize="0"/>
          <p:nvPr/>
        </p:nvPicPr>
        <p:blipFill rotWithShape="1">
          <a:blip r:embed="rId3">
            <a:alphaModFix/>
          </a:blip>
          <a:srcRect t="36175" r="47932"/>
          <a:stretch/>
        </p:blipFill>
        <p:spPr>
          <a:xfrm>
            <a:off x="4023374" y="845000"/>
            <a:ext cx="4861025" cy="4139375"/>
          </a:xfrm>
          <a:prstGeom prst="rect">
            <a:avLst/>
          </a:prstGeom>
          <a:noFill/>
          <a:ln>
            <a:noFill/>
          </a:ln>
        </p:spPr>
      </p:pic>
      <p:sp>
        <p:nvSpPr>
          <p:cNvPr id="168" name="Google Shape;168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Storage</a:t>
            </a:r>
            <a:endParaRPr/>
          </a:p>
        </p:txBody>
      </p:sp>
      <p:sp>
        <p:nvSpPr>
          <p:cNvPr id="169" name="Google Shape;169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5260500" cy="34164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Key value storage. Key, value both 32 bytes.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OPCODEs read/write the storage.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Persistent.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Maintained in a hash accumulator.</a:t>
            </a:r>
            <a:endParaRPr/>
          </a:p>
        </p:txBody>
      </p:sp>
      <p:sp>
        <p:nvSpPr>
          <p:cNvPr id="170" name="Google Shape;170;p27"/>
          <p:cNvSpPr/>
          <p:nvPr/>
        </p:nvSpPr>
        <p:spPr>
          <a:xfrm>
            <a:off x="7421325" y="2645225"/>
            <a:ext cx="1410900" cy="2277900"/>
          </a:xfrm>
          <a:prstGeom prst="roundRect">
            <a:avLst>
              <a:gd name="adj" fmla="val 16667"/>
            </a:avLst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Stack vs Memory vs Storage</a:t>
            </a:r>
            <a:endParaRPr/>
          </a:p>
        </p:txBody>
      </p:sp>
      <p:pic>
        <p:nvPicPr>
          <p:cNvPr id="176" name="Google Shape;176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8227" y="2872699"/>
            <a:ext cx="3241227" cy="20625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77" name="Google Shape;177;p28"/>
          <p:cNvGraphicFramePr/>
          <p:nvPr/>
        </p:nvGraphicFramePr>
        <p:xfrm>
          <a:off x="311700" y="2977200"/>
          <a:ext cx="1134175" cy="118863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32 bytes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32 bytes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8" name="Google Shape;178;p28"/>
          <p:cNvSpPr txBox="1">
            <a:spLocks noGrp="1"/>
          </p:cNvSpPr>
          <p:nvPr>
            <p:ph type="title"/>
          </p:nvPr>
        </p:nvSpPr>
        <p:spPr>
          <a:xfrm>
            <a:off x="6312375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Storage (persistent)</a:t>
            </a:r>
            <a:endParaRPr sz="1800"/>
          </a:p>
        </p:txBody>
      </p:sp>
      <p:sp>
        <p:nvSpPr>
          <p:cNvPr id="179" name="Google Shape;179;p28"/>
          <p:cNvSpPr txBox="1">
            <a:spLocks noGrp="1"/>
          </p:cNvSpPr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 (volatile)</a:t>
            </a:r>
            <a:endParaRPr sz="1800"/>
          </a:p>
        </p:txBody>
      </p:sp>
      <p:sp>
        <p:nvSpPr>
          <p:cNvPr id="180" name="Google Shape;180;p28"/>
          <p:cNvSpPr txBox="1">
            <a:spLocks noGrp="1"/>
          </p:cNvSpPr>
          <p:nvPr>
            <p:ph type="title"/>
          </p:nvPr>
        </p:nvSpPr>
        <p:spPr>
          <a:xfrm>
            <a:off x="3175925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 (volatile)</a:t>
            </a:r>
            <a:endParaRPr sz="1800"/>
          </a:p>
        </p:txBody>
      </p:sp>
      <p:graphicFrame>
        <p:nvGraphicFramePr>
          <p:cNvPr id="181" name="Google Shape;181;p28"/>
          <p:cNvGraphicFramePr/>
          <p:nvPr/>
        </p:nvGraphicFramePr>
        <p:xfrm>
          <a:off x="3280775" y="3016675"/>
          <a:ext cx="1134175" cy="118863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1 byte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1 byte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What happens to Stack, Memory, Storage at execution?</a:t>
            </a:r>
            <a:endParaRPr/>
          </a:p>
        </p:txBody>
      </p:sp>
      <p:sp>
        <p:nvSpPr>
          <p:cNvPr id="187" name="Google Shape;187;p29"/>
          <p:cNvSpPr/>
          <p:nvPr/>
        </p:nvSpPr>
        <p:spPr>
          <a:xfrm>
            <a:off x="5792550" y="2118625"/>
            <a:ext cx="3171900" cy="24492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88" name="Google Shape;188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3976" y="3122375"/>
            <a:ext cx="2237384" cy="1445451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29"/>
          <p:cNvSpPr txBox="1">
            <a:spLocks noGrp="1"/>
          </p:cNvSpPr>
          <p:nvPr>
            <p:ph type="title"/>
          </p:nvPr>
        </p:nvSpPr>
        <p:spPr>
          <a:xfrm>
            <a:off x="6769779" y="2824749"/>
            <a:ext cx="1692600" cy="3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Storage</a:t>
            </a:r>
            <a:endParaRPr sz="1800"/>
          </a:p>
        </p:txBody>
      </p:sp>
      <p:sp>
        <p:nvSpPr>
          <p:cNvPr id="190" name="Google Shape;190;p29"/>
          <p:cNvSpPr txBox="1"/>
          <p:nvPr/>
        </p:nvSpPr>
        <p:spPr>
          <a:xfrm>
            <a:off x="6796800" y="2118625"/>
            <a:ext cx="1163400" cy="3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b="1"/>
              <a:t>State DB</a:t>
            </a:r>
            <a:endParaRPr b="1"/>
          </a:p>
        </p:txBody>
      </p:sp>
      <p:graphicFrame>
        <p:nvGraphicFramePr>
          <p:cNvPr id="191" name="Google Shape;191;p29"/>
          <p:cNvGraphicFramePr/>
          <p:nvPr/>
        </p:nvGraphicFramePr>
        <p:xfrm>
          <a:off x="311700" y="2977200"/>
          <a:ext cx="1134175" cy="39621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2" name="Google Shape;192;p29"/>
          <p:cNvSpPr txBox="1">
            <a:spLocks noGrp="1"/>
          </p:cNvSpPr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193" name="Google Shape;193;p29"/>
          <p:cNvSpPr txBox="1">
            <a:spLocks noGrp="1"/>
          </p:cNvSpPr>
          <p:nvPr>
            <p:ph type="title"/>
          </p:nvPr>
        </p:nvSpPr>
        <p:spPr>
          <a:xfrm>
            <a:off x="3175925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194" name="Google Shape;194;p29"/>
          <p:cNvGraphicFramePr/>
          <p:nvPr/>
        </p:nvGraphicFramePr>
        <p:xfrm>
          <a:off x="3280775" y="3016675"/>
          <a:ext cx="1134175" cy="118863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95" name="Google Shape;195;p29"/>
          <p:cNvCxnSpPr/>
          <p:nvPr/>
        </p:nvCxnSpPr>
        <p:spPr>
          <a:xfrm flipH="1">
            <a:off x="857350" y="2088775"/>
            <a:ext cx="661200" cy="404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196" name="Google Shape;196;p29"/>
          <p:cNvCxnSpPr/>
          <p:nvPr/>
        </p:nvCxnSpPr>
        <p:spPr>
          <a:xfrm>
            <a:off x="2437050" y="2113275"/>
            <a:ext cx="820500" cy="34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197" name="Google Shape;197;p29"/>
          <p:cNvSpPr txBox="1"/>
          <p:nvPr/>
        </p:nvSpPr>
        <p:spPr>
          <a:xfrm>
            <a:off x="991950" y="1537700"/>
            <a:ext cx="22887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Initialize a new instance of Stack &amp; Memory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What happens to Stack, Memory, Storage at execution?</a:t>
            </a:r>
            <a:endParaRPr/>
          </a:p>
        </p:txBody>
      </p:sp>
      <p:sp>
        <p:nvSpPr>
          <p:cNvPr id="203" name="Google Shape;203;p30"/>
          <p:cNvSpPr/>
          <p:nvPr/>
        </p:nvSpPr>
        <p:spPr>
          <a:xfrm>
            <a:off x="5792550" y="2118625"/>
            <a:ext cx="3171900" cy="24492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04" name="Google Shape;204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3976" y="3122375"/>
            <a:ext cx="2237384" cy="1445451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30"/>
          <p:cNvSpPr txBox="1">
            <a:spLocks noGrp="1"/>
          </p:cNvSpPr>
          <p:nvPr>
            <p:ph type="title"/>
          </p:nvPr>
        </p:nvSpPr>
        <p:spPr>
          <a:xfrm>
            <a:off x="6769779" y="2824749"/>
            <a:ext cx="1692600" cy="3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Storage</a:t>
            </a:r>
            <a:endParaRPr sz="1800"/>
          </a:p>
        </p:txBody>
      </p:sp>
      <p:sp>
        <p:nvSpPr>
          <p:cNvPr id="206" name="Google Shape;206;p30"/>
          <p:cNvSpPr txBox="1"/>
          <p:nvPr/>
        </p:nvSpPr>
        <p:spPr>
          <a:xfrm>
            <a:off x="6796800" y="2118625"/>
            <a:ext cx="1163400" cy="3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b="1"/>
              <a:t>State DB</a:t>
            </a:r>
            <a:endParaRPr b="1"/>
          </a:p>
        </p:txBody>
      </p:sp>
      <p:graphicFrame>
        <p:nvGraphicFramePr>
          <p:cNvPr id="207" name="Google Shape;207;p30"/>
          <p:cNvGraphicFramePr/>
          <p:nvPr/>
        </p:nvGraphicFramePr>
        <p:xfrm>
          <a:off x="311700" y="2977200"/>
          <a:ext cx="1134175" cy="79242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0x00...13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08" name="Google Shape;208;p30"/>
          <p:cNvSpPr txBox="1">
            <a:spLocks noGrp="1"/>
          </p:cNvSpPr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209" name="Google Shape;209;p30"/>
          <p:cNvSpPr txBox="1">
            <a:spLocks noGrp="1"/>
          </p:cNvSpPr>
          <p:nvPr>
            <p:ph type="title"/>
          </p:nvPr>
        </p:nvSpPr>
        <p:spPr>
          <a:xfrm>
            <a:off x="3175925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210" name="Google Shape;210;p30"/>
          <p:cNvGraphicFramePr/>
          <p:nvPr/>
        </p:nvGraphicFramePr>
        <p:xfrm>
          <a:off x="3280775" y="3016675"/>
          <a:ext cx="1134175" cy="118863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0x14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0x50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11" name="Google Shape;211;p30"/>
          <p:cNvCxnSpPr/>
          <p:nvPr/>
        </p:nvCxnSpPr>
        <p:spPr>
          <a:xfrm flipH="1">
            <a:off x="857350" y="2088775"/>
            <a:ext cx="661200" cy="4041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212" name="Google Shape;212;p30"/>
          <p:cNvCxnSpPr/>
          <p:nvPr/>
        </p:nvCxnSpPr>
        <p:spPr>
          <a:xfrm>
            <a:off x="2437050" y="2113275"/>
            <a:ext cx="820500" cy="342900"/>
          </a:xfrm>
          <a:prstGeom prst="straightConnector1">
            <a:avLst/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sp>
        <p:nvSpPr>
          <p:cNvPr id="213" name="Google Shape;213;p30"/>
          <p:cNvSpPr txBox="1"/>
          <p:nvPr/>
        </p:nvSpPr>
        <p:spPr>
          <a:xfrm>
            <a:off x="991950" y="1537700"/>
            <a:ext cx="22887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As contract runs, they are read/written...</a:t>
            </a:r>
            <a:endParaRPr/>
          </a:p>
        </p:txBody>
      </p:sp>
      <p:sp>
        <p:nvSpPr>
          <p:cNvPr id="214" name="Google Shape;214;p30"/>
          <p:cNvSpPr txBox="1"/>
          <p:nvPr/>
        </p:nvSpPr>
        <p:spPr>
          <a:xfrm>
            <a:off x="6000750" y="1537700"/>
            <a:ext cx="22887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As contract runs, storage is read/written...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3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What happens to Stack, Memory, Storage at execution?</a:t>
            </a:r>
            <a:endParaRPr/>
          </a:p>
        </p:txBody>
      </p:sp>
      <p:sp>
        <p:nvSpPr>
          <p:cNvPr id="220" name="Google Shape;220;p31"/>
          <p:cNvSpPr/>
          <p:nvPr/>
        </p:nvSpPr>
        <p:spPr>
          <a:xfrm>
            <a:off x="5792550" y="2118625"/>
            <a:ext cx="3171900" cy="24492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221" name="Google Shape;221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3976" y="3122375"/>
            <a:ext cx="2237384" cy="1445451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p31"/>
          <p:cNvSpPr txBox="1">
            <a:spLocks noGrp="1"/>
          </p:cNvSpPr>
          <p:nvPr>
            <p:ph type="title"/>
          </p:nvPr>
        </p:nvSpPr>
        <p:spPr>
          <a:xfrm>
            <a:off x="6769779" y="2824749"/>
            <a:ext cx="1692600" cy="3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Storage</a:t>
            </a:r>
            <a:endParaRPr sz="1800"/>
          </a:p>
        </p:txBody>
      </p:sp>
      <p:sp>
        <p:nvSpPr>
          <p:cNvPr id="223" name="Google Shape;223;p31"/>
          <p:cNvSpPr txBox="1"/>
          <p:nvPr/>
        </p:nvSpPr>
        <p:spPr>
          <a:xfrm>
            <a:off x="6796800" y="2118625"/>
            <a:ext cx="1163400" cy="3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b="1"/>
              <a:t>State DB</a:t>
            </a:r>
            <a:endParaRPr b="1"/>
          </a:p>
        </p:txBody>
      </p:sp>
      <p:graphicFrame>
        <p:nvGraphicFramePr>
          <p:cNvPr id="224" name="Google Shape;224;p31"/>
          <p:cNvGraphicFramePr/>
          <p:nvPr/>
        </p:nvGraphicFramePr>
        <p:xfrm>
          <a:off x="311700" y="2977200"/>
          <a:ext cx="1134175" cy="39621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5" name="Google Shape;225;p31"/>
          <p:cNvSpPr txBox="1">
            <a:spLocks noGrp="1"/>
          </p:cNvSpPr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226" name="Google Shape;226;p31"/>
          <p:cNvSpPr txBox="1">
            <a:spLocks noGrp="1"/>
          </p:cNvSpPr>
          <p:nvPr>
            <p:ph type="title"/>
          </p:nvPr>
        </p:nvSpPr>
        <p:spPr>
          <a:xfrm>
            <a:off x="3175925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227" name="Google Shape;227;p31"/>
          <p:cNvGraphicFramePr/>
          <p:nvPr/>
        </p:nvGraphicFramePr>
        <p:xfrm>
          <a:off x="3280775" y="3016675"/>
          <a:ext cx="1134175" cy="118863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28" name="Google Shape;228;p31"/>
          <p:cNvSpPr txBox="1"/>
          <p:nvPr/>
        </p:nvSpPr>
        <p:spPr>
          <a:xfrm>
            <a:off x="991950" y="1537700"/>
            <a:ext cx="22887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After exectuion</a:t>
            </a:r>
            <a:endParaRPr/>
          </a:p>
        </p:txBody>
      </p:sp>
      <p:sp>
        <p:nvSpPr>
          <p:cNvPr id="229" name="Google Shape;229;p31"/>
          <p:cNvSpPr/>
          <p:nvPr/>
        </p:nvSpPr>
        <p:spPr>
          <a:xfrm rot="-2700000">
            <a:off x="1775290" y="1512950"/>
            <a:ext cx="3660550" cy="3660550"/>
          </a:xfrm>
          <a:prstGeom prst="mathPlus">
            <a:avLst>
              <a:gd name="adj1" fmla="val 9592"/>
            </a:avLst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31"/>
          <p:cNvSpPr/>
          <p:nvPr/>
        </p:nvSpPr>
        <p:spPr>
          <a:xfrm rot="-2700000">
            <a:off x="-852260" y="1408175"/>
            <a:ext cx="3660550" cy="3660550"/>
          </a:xfrm>
          <a:prstGeom prst="mathPlus">
            <a:avLst>
              <a:gd name="adj1" fmla="val 9592"/>
            </a:avLst>
          </a:prstGeom>
          <a:solidFill>
            <a:srgbClr val="FF9900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300"/>
              <a:t>Order-Execute Structure</a:t>
            </a:r>
            <a:endParaRPr/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" y="1576388"/>
            <a:ext cx="7924800" cy="3362325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/>
          <p:nvPr/>
        </p:nvSpPr>
        <p:spPr>
          <a:xfrm>
            <a:off x="3363500" y="1402200"/>
            <a:ext cx="5094600" cy="25827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Google Shape;235;p3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PC, contract, transaction, caller, etc information</a:t>
            </a:r>
            <a:endParaRPr/>
          </a:p>
        </p:txBody>
      </p:sp>
      <p:pic>
        <p:nvPicPr>
          <p:cNvPr id="236" name="Google Shape;236;p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78227" y="2872699"/>
            <a:ext cx="3241227" cy="206259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37" name="Google Shape;237;p32"/>
          <p:cNvGraphicFramePr/>
          <p:nvPr/>
        </p:nvGraphicFramePr>
        <p:xfrm>
          <a:off x="311700" y="2977200"/>
          <a:ext cx="1134175" cy="118863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32 bytes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32 bytes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8" name="Google Shape;238;p32"/>
          <p:cNvSpPr txBox="1">
            <a:spLocks noGrp="1"/>
          </p:cNvSpPr>
          <p:nvPr>
            <p:ph type="title"/>
          </p:nvPr>
        </p:nvSpPr>
        <p:spPr>
          <a:xfrm>
            <a:off x="6312375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Storage (persistent)</a:t>
            </a:r>
            <a:endParaRPr sz="1800"/>
          </a:p>
        </p:txBody>
      </p:sp>
      <p:sp>
        <p:nvSpPr>
          <p:cNvPr id="239" name="Google Shape;239;p32"/>
          <p:cNvSpPr txBox="1">
            <a:spLocks noGrp="1"/>
          </p:cNvSpPr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 (volatile)</a:t>
            </a:r>
            <a:endParaRPr sz="1800"/>
          </a:p>
        </p:txBody>
      </p:sp>
      <p:sp>
        <p:nvSpPr>
          <p:cNvPr id="240" name="Google Shape;240;p32"/>
          <p:cNvSpPr txBox="1">
            <a:spLocks noGrp="1"/>
          </p:cNvSpPr>
          <p:nvPr>
            <p:ph type="title"/>
          </p:nvPr>
        </p:nvSpPr>
        <p:spPr>
          <a:xfrm>
            <a:off x="3175925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 (volatile)</a:t>
            </a:r>
            <a:endParaRPr sz="1800"/>
          </a:p>
        </p:txBody>
      </p:sp>
      <p:graphicFrame>
        <p:nvGraphicFramePr>
          <p:cNvPr id="241" name="Google Shape;241;p32"/>
          <p:cNvGraphicFramePr/>
          <p:nvPr/>
        </p:nvGraphicFramePr>
        <p:xfrm>
          <a:off x="3280775" y="3016675"/>
          <a:ext cx="1134175" cy="118863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1 byte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1 byte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42" name="Google Shape;242;p32"/>
          <p:cNvSpPr txBox="1">
            <a:spLocks noGrp="1"/>
          </p:cNvSpPr>
          <p:nvPr>
            <p:ph type="body" idx="1"/>
          </p:nvPr>
        </p:nvSpPr>
        <p:spPr>
          <a:xfrm>
            <a:off x="311700" y="10000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EVM initializes a program counter (pc: U256) pointing to the OPCODE to be executed, and increments as the contract runs.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EVM also requires information such as contract address, balance, transaction gas capacity, caller address, transaction call data, etc.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248" name="Google Shape;248;p33"/>
          <p:cNvSpPr txBox="1">
            <a:spLocks noGrp="1"/>
          </p:cNvSpPr>
          <p:nvPr>
            <p:ph type="body" idx="1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249" name="Google Shape;249;p33"/>
          <p:cNvGraphicFramePr/>
          <p:nvPr/>
        </p:nvGraphicFramePr>
        <p:xfrm>
          <a:off x="4642875" y="2499600"/>
          <a:ext cx="1134175" cy="39621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50" name="Google Shape;250;p33"/>
          <p:cNvSpPr txBox="1">
            <a:spLocks noGrp="1"/>
          </p:cNvSpPr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251" name="Google Shape;251;p33"/>
          <p:cNvSpPr txBox="1">
            <a:spLocks noGrp="1"/>
          </p:cNvSpPr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252" name="Google Shape;252;p33"/>
          <p:cNvGraphicFramePr/>
          <p:nvPr/>
        </p:nvGraphicFramePr>
        <p:xfrm>
          <a:off x="6697550" y="2539075"/>
          <a:ext cx="1134175" cy="118863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53" name="Google Shape;253;p33"/>
          <p:cNvSpPr/>
          <p:nvPr/>
        </p:nvSpPr>
        <p:spPr>
          <a:xfrm>
            <a:off x="1877775" y="1890025"/>
            <a:ext cx="979800" cy="649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p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259" name="Google Shape;259;p34"/>
          <p:cNvSpPr txBox="1">
            <a:spLocks noGrp="1"/>
          </p:cNvSpPr>
          <p:nvPr>
            <p:ph type="body" idx="1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260" name="Google Shape;260;p34"/>
          <p:cNvGraphicFramePr/>
          <p:nvPr/>
        </p:nvGraphicFramePr>
        <p:xfrm>
          <a:off x="4642875" y="2499600"/>
          <a:ext cx="1134175" cy="39621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1" name="Google Shape;261;p34"/>
          <p:cNvSpPr txBox="1">
            <a:spLocks noGrp="1"/>
          </p:cNvSpPr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262" name="Google Shape;262;p34"/>
          <p:cNvSpPr txBox="1">
            <a:spLocks noGrp="1"/>
          </p:cNvSpPr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263" name="Google Shape;263;p34"/>
          <p:cNvGraphicFramePr/>
          <p:nvPr/>
        </p:nvGraphicFramePr>
        <p:xfrm>
          <a:off x="6697550" y="2539075"/>
          <a:ext cx="1134175" cy="118863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4" name="Google Shape;264;p34"/>
          <p:cNvSpPr/>
          <p:nvPr/>
        </p:nvSpPr>
        <p:spPr>
          <a:xfrm>
            <a:off x="1877775" y="1890025"/>
            <a:ext cx="979800" cy="649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270" name="Google Shape;270;p35"/>
          <p:cNvSpPr txBox="1">
            <a:spLocks noGrp="1"/>
          </p:cNvSpPr>
          <p:nvPr>
            <p:ph type="body" idx="1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271" name="Google Shape;271;p35"/>
          <p:cNvGraphicFramePr/>
          <p:nvPr/>
        </p:nvGraphicFramePr>
        <p:xfrm>
          <a:off x="4642875" y="2499600"/>
          <a:ext cx="1134175" cy="79242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0x00...01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0x00...02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2" name="Google Shape;272;p35"/>
          <p:cNvSpPr txBox="1">
            <a:spLocks noGrp="1"/>
          </p:cNvSpPr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273" name="Google Shape;273;p35"/>
          <p:cNvSpPr txBox="1">
            <a:spLocks noGrp="1"/>
          </p:cNvSpPr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274" name="Google Shape;274;p35"/>
          <p:cNvGraphicFramePr/>
          <p:nvPr/>
        </p:nvGraphicFramePr>
        <p:xfrm>
          <a:off x="6697550" y="2539075"/>
          <a:ext cx="1134175" cy="118863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5" name="Google Shape;275;p35"/>
          <p:cNvSpPr/>
          <p:nvPr/>
        </p:nvSpPr>
        <p:spPr>
          <a:xfrm>
            <a:off x="1877775" y="2194825"/>
            <a:ext cx="979800" cy="649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3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281" name="Google Shape;281;p36"/>
          <p:cNvSpPr txBox="1">
            <a:spLocks noGrp="1"/>
          </p:cNvSpPr>
          <p:nvPr>
            <p:ph type="body" idx="1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282" name="Google Shape;282;p36"/>
          <p:cNvGraphicFramePr/>
          <p:nvPr/>
        </p:nvGraphicFramePr>
        <p:xfrm>
          <a:off x="4642875" y="2499600"/>
          <a:ext cx="1134175" cy="39621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3" name="Google Shape;283;p36"/>
          <p:cNvSpPr txBox="1">
            <a:spLocks noGrp="1"/>
          </p:cNvSpPr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284" name="Google Shape;284;p36"/>
          <p:cNvSpPr txBox="1">
            <a:spLocks noGrp="1"/>
          </p:cNvSpPr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285" name="Google Shape;285;p36"/>
          <p:cNvGraphicFramePr/>
          <p:nvPr/>
        </p:nvGraphicFramePr>
        <p:xfrm>
          <a:off x="6697550" y="2539075"/>
          <a:ext cx="1134175" cy="118863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6" name="Google Shape;286;p36"/>
          <p:cNvSpPr/>
          <p:nvPr/>
        </p:nvSpPr>
        <p:spPr>
          <a:xfrm>
            <a:off x="1877775" y="2499625"/>
            <a:ext cx="979800" cy="649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3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292" name="Google Shape;292;p37"/>
          <p:cNvSpPr txBox="1">
            <a:spLocks noGrp="1"/>
          </p:cNvSpPr>
          <p:nvPr>
            <p:ph type="body" idx="1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293" name="Google Shape;293;p37"/>
          <p:cNvGraphicFramePr/>
          <p:nvPr/>
        </p:nvGraphicFramePr>
        <p:xfrm>
          <a:off x="4642875" y="2499600"/>
          <a:ext cx="1134175" cy="79242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94" name="Google Shape;294;p37"/>
          <p:cNvSpPr txBox="1">
            <a:spLocks noGrp="1"/>
          </p:cNvSpPr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295" name="Google Shape;295;p37"/>
          <p:cNvSpPr txBox="1">
            <a:spLocks noGrp="1"/>
          </p:cNvSpPr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296" name="Google Shape;296;p37"/>
          <p:cNvGraphicFramePr/>
          <p:nvPr/>
        </p:nvGraphicFramePr>
        <p:xfrm>
          <a:off x="6697550" y="2539075"/>
          <a:ext cx="1134175" cy="118863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97" name="Google Shape;297;p37"/>
          <p:cNvSpPr/>
          <p:nvPr/>
        </p:nvSpPr>
        <p:spPr>
          <a:xfrm>
            <a:off x="1877775" y="2804425"/>
            <a:ext cx="979800" cy="649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3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303" name="Google Shape;303;p38"/>
          <p:cNvSpPr txBox="1">
            <a:spLocks noGrp="1"/>
          </p:cNvSpPr>
          <p:nvPr>
            <p:ph type="body" idx="1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304" name="Google Shape;304;p38"/>
          <p:cNvGraphicFramePr/>
          <p:nvPr/>
        </p:nvGraphicFramePr>
        <p:xfrm>
          <a:off x="4642875" y="2499600"/>
          <a:ext cx="1134175" cy="39621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05" name="Google Shape;305;p38"/>
          <p:cNvSpPr txBox="1">
            <a:spLocks noGrp="1"/>
          </p:cNvSpPr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306" name="Google Shape;306;p38"/>
          <p:cNvSpPr txBox="1">
            <a:spLocks noGrp="1"/>
          </p:cNvSpPr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307" name="Google Shape;307;p38"/>
          <p:cNvGraphicFramePr/>
          <p:nvPr/>
        </p:nvGraphicFramePr>
        <p:xfrm>
          <a:off x="6697550" y="2539075"/>
          <a:ext cx="1134175" cy="158484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8" name="Google Shape;308;p38"/>
          <p:cNvSpPr/>
          <p:nvPr/>
        </p:nvSpPr>
        <p:spPr>
          <a:xfrm>
            <a:off x="1877775" y="3109225"/>
            <a:ext cx="979800" cy="649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09" name="Google Shape;309;p38"/>
          <p:cNvSpPr/>
          <p:nvPr/>
        </p:nvSpPr>
        <p:spPr>
          <a:xfrm>
            <a:off x="3110600" y="3716275"/>
            <a:ext cx="1922700" cy="1102200"/>
          </a:xfrm>
          <a:prstGeom prst="wedgeRoundRectCallout">
            <a:avLst>
              <a:gd name="adj1" fmla="val -48727"/>
              <a:gd name="adj2" fmla="val -78287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Store value 0x00...03 to address 0x00...00 (to 32 bytes after)</a:t>
            </a:r>
            <a:endParaRPr/>
          </a:p>
        </p:txBody>
      </p:sp>
      <p:sp>
        <p:nvSpPr>
          <p:cNvPr id="310" name="Google Shape;310;p38"/>
          <p:cNvSpPr/>
          <p:nvPr/>
        </p:nvSpPr>
        <p:spPr>
          <a:xfrm>
            <a:off x="7960175" y="2596250"/>
            <a:ext cx="232800" cy="15123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38"/>
          <p:cNvSpPr txBox="1"/>
          <p:nvPr/>
        </p:nvSpPr>
        <p:spPr>
          <a:xfrm>
            <a:off x="8339825" y="3031675"/>
            <a:ext cx="7047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32 bytes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Google Shape;316;p3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317" name="Google Shape;317;p39"/>
          <p:cNvSpPr txBox="1">
            <a:spLocks noGrp="1"/>
          </p:cNvSpPr>
          <p:nvPr>
            <p:ph type="body" idx="1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318" name="Google Shape;318;p39"/>
          <p:cNvGraphicFramePr/>
          <p:nvPr/>
        </p:nvGraphicFramePr>
        <p:xfrm>
          <a:off x="4642875" y="2499600"/>
          <a:ext cx="1134175" cy="39621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</a:t>
                      </a:r>
                      <a:r>
                        <a:rPr lang="zh-CN">
                          <a:solidFill>
                            <a:schemeClr val="dk1"/>
                          </a:solidFill>
                        </a:rPr>
                        <a:t>00...</a:t>
                      </a:r>
                      <a:r>
                        <a:rPr lang="zh-CN"/>
                        <a:t>20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19" name="Google Shape;319;p39"/>
          <p:cNvSpPr txBox="1">
            <a:spLocks noGrp="1"/>
          </p:cNvSpPr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320" name="Google Shape;320;p39"/>
          <p:cNvSpPr txBox="1">
            <a:spLocks noGrp="1"/>
          </p:cNvSpPr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321" name="Google Shape;321;p39"/>
          <p:cNvGraphicFramePr/>
          <p:nvPr/>
        </p:nvGraphicFramePr>
        <p:xfrm>
          <a:off x="6697550" y="2539075"/>
          <a:ext cx="1134175" cy="158484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22" name="Google Shape;322;p39"/>
          <p:cNvSpPr/>
          <p:nvPr/>
        </p:nvSpPr>
        <p:spPr>
          <a:xfrm>
            <a:off x="1877775" y="3414025"/>
            <a:ext cx="979800" cy="649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23" name="Google Shape;323;p39"/>
          <p:cNvSpPr/>
          <p:nvPr/>
        </p:nvSpPr>
        <p:spPr>
          <a:xfrm>
            <a:off x="7960175" y="2596250"/>
            <a:ext cx="232800" cy="15123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4" name="Google Shape;324;p39"/>
          <p:cNvSpPr txBox="1"/>
          <p:nvPr/>
        </p:nvSpPr>
        <p:spPr>
          <a:xfrm>
            <a:off x="8339825" y="3031675"/>
            <a:ext cx="7047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32 bytes</a:t>
            </a:r>
            <a:endParaRPr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330" name="Google Shape;330;p40"/>
          <p:cNvSpPr txBox="1">
            <a:spLocks noGrp="1"/>
          </p:cNvSpPr>
          <p:nvPr>
            <p:ph type="body" idx="1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331" name="Google Shape;331;p40"/>
          <p:cNvGraphicFramePr/>
          <p:nvPr/>
        </p:nvGraphicFramePr>
        <p:xfrm>
          <a:off x="4642875" y="2499600"/>
          <a:ext cx="1134175" cy="79242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0x00...20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</a:t>
                      </a:r>
                      <a:r>
                        <a:rPr lang="zh-CN">
                          <a:solidFill>
                            <a:schemeClr val="dk1"/>
                          </a:solidFill>
                        </a:rPr>
                        <a:t>00...</a:t>
                      </a:r>
                      <a:r>
                        <a:rPr lang="zh-CN"/>
                        <a:t>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32" name="Google Shape;332;p40"/>
          <p:cNvSpPr txBox="1">
            <a:spLocks noGrp="1"/>
          </p:cNvSpPr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333" name="Google Shape;333;p40"/>
          <p:cNvSpPr txBox="1">
            <a:spLocks noGrp="1"/>
          </p:cNvSpPr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334" name="Google Shape;334;p40"/>
          <p:cNvGraphicFramePr/>
          <p:nvPr/>
        </p:nvGraphicFramePr>
        <p:xfrm>
          <a:off x="6697550" y="2539075"/>
          <a:ext cx="1134175" cy="158484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35" name="Google Shape;335;p40"/>
          <p:cNvSpPr/>
          <p:nvPr/>
        </p:nvSpPr>
        <p:spPr>
          <a:xfrm>
            <a:off x="1877775" y="3718825"/>
            <a:ext cx="979800" cy="649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36" name="Google Shape;336;p40"/>
          <p:cNvSpPr/>
          <p:nvPr/>
        </p:nvSpPr>
        <p:spPr>
          <a:xfrm>
            <a:off x="7960175" y="2596250"/>
            <a:ext cx="232800" cy="15123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40"/>
          <p:cNvSpPr txBox="1"/>
          <p:nvPr/>
        </p:nvSpPr>
        <p:spPr>
          <a:xfrm>
            <a:off x="8339825" y="3031675"/>
            <a:ext cx="7047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32 bytes</a:t>
            </a:r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" name="Google Shape;342;p4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343" name="Google Shape;343;p41"/>
          <p:cNvSpPr txBox="1">
            <a:spLocks noGrp="1"/>
          </p:cNvSpPr>
          <p:nvPr>
            <p:ph type="body" idx="1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344" name="Google Shape;344;p41"/>
          <p:cNvGraphicFramePr/>
          <p:nvPr/>
        </p:nvGraphicFramePr>
        <p:xfrm>
          <a:off x="4642875" y="2499600"/>
          <a:ext cx="1134175" cy="79242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0x00...20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45" name="Google Shape;345;p41"/>
          <p:cNvSpPr txBox="1">
            <a:spLocks noGrp="1"/>
          </p:cNvSpPr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346" name="Google Shape;346;p41"/>
          <p:cNvSpPr txBox="1">
            <a:spLocks noGrp="1"/>
          </p:cNvSpPr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347" name="Google Shape;347;p41"/>
          <p:cNvGraphicFramePr/>
          <p:nvPr/>
        </p:nvGraphicFramePr>
        <p:xfrm>
          <a:off x="6697550" y="2539075"/>
          <a:ext cx="1134175" cy="158484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48" name="Google Shape;348;p41"/>
          <p:cNvSpPr/>
          <p:nvPr/>
        </p:nvSpPr>
        <p:spPr>
          <a:xfrm>
            <a:off x="1877775" y="4099825"/>
            <a:ext cx="979800" cy="649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49" name="Google Shape;349;p41"/>
          <p:cNvSpPr/>
          <p:nvPr/>
        </p:nvSpPr>
        <p:spPr>
          <a:xfrm>
            <a:off x="7960175" y="2596250"/>
            <a:ext cx="232800" cy="15123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41"/>
          <p:cNvSpPr txBox="1"/>
          <p:nvPr/>
        </p:nvSpPr>
        <p:spPr>
          <a:xfrm>
            <a:off x="8339825" y="3031675"/>
            <a:ext cx="7047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32 bytes</a:t>
            </a:r>
            <a:endParaRPr/>
          </a:p>
        </p:txBody>
      </p:sp>
      <p:sp>
        <p:nvSpPr>
          <p:cNvPr id="351" name="Google Shape;351;p41"/>
          <p:cNvSpPr/>
          <p:nvPr/>
        </p:nvSpPr>
        <p:spPr>
          <a:xfrm>
            <a:off x="3110600" y="3716275"/>
            <a:ext cx="1922700" cy="1102200"/>
          </a:xfrm>
          <a:prstGeom prst="wedgeRoundRectCallout">
            <a:avLst>
              <a:gd name="adj1" fmla="val -60191"/>
              <a:gd name="adj2" fmla="val 11225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Return value in memory from address 0x00...00 to address 0x00...20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300"/>
              <a:t>Order-Execute Structure</a:t>
            </a:r>
            <a:endParaRPr/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" y="1576388"/>
            <a:ext cx="7924800" cy="3362325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15"/>
          <p:cNvSpPr/>
          <p:nvPr/>
        </p:nvSpPr>
        <p:spPr>
          <a:xfrm>
            <a:off x="5667575" y="1402200"/>
            <a:ext cx="2790600" cy="25827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" name="Google Shape;356;p4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357" name="Google Shape;357;p42"/>
          <p:cNvSpPr txBox="1">
            <a:spLocks noGrp="1"/>
          </p:cNvSpPr>
          <p:nvPr>
            <p:ph type="body" idx="1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358" name="Google Shape;358;p42"/>
          <p:cNvGraphicFramePr/>
          <p:nvPr/>
        </p:nvGraphicFramePr>
        <p:xfrm>
          <a:off x="4642875" y="2499600"/>
          <a:ext cx="1134175" cy="79242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0x00...20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9" name="Google Shape;359;p42"/>
          <p:cNvSpPr txBox="1">
            <a:spLocks noGrp="1"/>
          </p:cNvSpPr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360" name="Google Shape;360;p42"/>
          <p:cNvSpPr txBox="1">
            <a:spLocks noGrp="1"/>
          </p:cNvSpPr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361" name="Google Shape;361;p42"/>
          <p:cNvGraphicFramePr/>
          <p:nvPr/>
        </p:nvGraphicFramePr>
        <p:xfrm>
          <a:off x="6697550" y="2539075"/>
          <a:ext cx="1134175" cy="158484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62" name="Google Shape;362;p42"/>
          <p:cNvSpPr/>
          <p:nvPr/>
        </p:nvSpPr>
        <p:spPr>
          <a:xfrm>
            <a:off x="1877775" y="4099825"/>
            <a:ext cx="979800" cy="649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63" name="Google Shape;363;p42"/>
          <p:cNvSpPr/>
          <p:nvPr/>
        </p:nvSpPr>
        <p:spPr>
          <a:xfrm>
            <a:off x="7960175" y="2596250"/>
            <a:ext cx="232800" cy="15123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42"/>
          <p:cNvSpPr txBox="1"/>
          <p:nvPr/>
        </p:nvSpPr>
        <p:spPr>
          <a:xfrm>
            <a:off x="8339825" y="3031675"/>
            <a:ext cx="7047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32 bytes</a:t>
            </a:r>
            <a:endParaRPr/>
          </a:p>
        </p:txBody>
      </p:sp>
      <p:sp>
        <p:nvSpPr>
          <p:cNvPr id="365" name="Google Shape;365;p42"/>
          <p:cNvSpPr/>
          <p:nvPr/>
        </p:nvSpPr>
        <p:spPr>
          <a:xfrm>
            <a:off x="3110600" y="3716275"/>
            <a:ext cx="1922700" cy="1102200"/>
          </a:xfrm>
          <a:prstGeom prst="wedgeRoundRectCallout">
            <a:avLst>
              <a:gd name="adj1" fmla="val -60191"/>
              <a:gd name="adj2" fmla="val 11225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Return 0x00...03.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End of execution.</a:t>
            </a:r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4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of executing OPCODE (not executing contract!)</a:t>
            </a:r>
            <a:endParaRPr/>
          </a:p>
        </p:txBody>
      </p:sp>
      <p:sp>
        <p:nvSpPr>
          <p:cNvPr id="371" name="Google Shape;371;p43"/>
          <p:cNvSpPr txBox="1">
            <a:spLocks noGrp="1"/>
          </p:cNvSpPr>
          <p:nvPr>
            <p:ph type="body" idx="1"/>
          </p:nvPr>
        </p:nvSpPr>
        <p:spPr>
          <a:xfrm>
            <a:off x="311700" y="1457325"/>
            <a:ext cx="8520600" cy="359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 OPCODE sequence: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PUSH1 0x01</a:t>
            </a:r>
            <a:br>
              <a:rPr lang="zh-CN"/>
            </a:br>
            <a:r>
              <a:rPr lang="zh-CN"/>
              <a:t>PUSH1 0x02</a:t>
            </a:r>
            <a:br>
              <a:rPr lang="zh-CN"/>
            </a:br>
            <a:r>
              <a:rPr lang="zh-CN"/>
              <a:t>ADD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MSTORE</a:t>
            </a:r>
            <a:br>
              <a:rPr lang="zh-CN"/>
            </a:br>
            <a:r>
              <a:rPr lang="zh-CN"/>
              <a:t>PUSH1 0x20</a:t>
            </a:r>
            <a:br>
              <a:rPr lang="zh-CN"/>
            </a:br>
            <a:r>
              <a:rPr lang="zh-CN"/>
              <a:t>PUSH1 0x00</a:t>
            </a:r>
            <a:br>
              <a:rPr lang="zh-CN"/>
            </a:br>
            <a:r>
              <a:rPr lang="zh-CN"/>
              <a:t>RETURN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372" name="Google Shape;372;p43"/>
          <p:cNvGraphicFramePr/>
          <p:nvPr/>
        </p:nvGraphicFramePr>
        <p:xfrm>
          <a:off x="4642875" y="2499600"/>
          <a:ext cx="1134175" cy="79242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0x00...20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73" name="Google Shape;373;p43"/>
          <p:cNvSpPr txBox="1">
            <a:spLocks noGrp="1"/>
          </p:cNvSpPr>
          <p:nvPr>
            <p:ph type="title"/>
          </p:nvPr>
        </p:nvSpPr>
        <p:spPr>
          <a:xfrm>
            <a:off x="4538025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374" name="Google Shape;374;p43"/>
          <p:cNvSpPr txBox="1">
            <a:spLocks noGrp="1"/>
          </p:cNvSpPr>
          <p:nvPr>
            <p:ph type="title"/>
          </p:nvPr>
        </p:nvSpPr>
        <p:spPr>
          <a:xfrm>
            <a:off x="6592700" y="19704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375" name="Google Shape;375;p43"/>
          <p:cNvGraphicFramePr/>
          <p:nvPr/>
        </p:nvGraphicFramePr>
        <p:xfrm>
          <a:off x="6697550" y="2539075"/>
          <a:ext cx="1134175" cy="158484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76" name="Google Shape;376;p43"/>
          <p:cNvSpPr/>
          <p:nvPr/>
        </p:nvSpPr>
        <p:spPr>
          <a:xfrm>
            <a:off x="1877775" y="4099825"/>
            <a:ext cx="979800" cy="649200"/>
          </a:xfrm>
          <a:prstGeom prst="left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>
                <a:solidFill>
                  <a:srgbClr val="FFFFFF"/>
                </a:solidFill>
              </a:rPr>
              <a:t>PC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377" name="Google Shape;377;p43"/>
          <p:cNvSpPr/>
          <p:nvPr/>
        </p:nvSpPr>
        <p:spPr>
          <a:xfrm>
            <a:off x="7960175" y="2596250"/>
            <a:ext cx="232800" cy="15123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43"/>
          <p:cNvSpPr txBox="1"/>
          <p:nvPr/>
        </p:nvSpPr>
        <p:spPr>
          <a:xfrm>
            <a:off x="8339825" y="3031675"/>
            <a:ext cx="704700" cy="55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32 bytes</a:t>
            </a:r>
            <a:endParaRPr/>
          </a:p>
        </p:txBody>
      </p:sp>
      <p:sp>
        <p:nvSpPr>
          <p:cNvPr id="379" name="Google Shape;379;p43"/>
          <p:cNvSpPr/>
          <p:nvPr/>
        </p:nvSpPr>
        <p:spPr>
          <a:xfrm>
            <a:off x="3110600" y="3716275"/>
            <a:ext cx="1922700" cy="1102200"/>
          </a:xfrm>
          <a:prstGeom prst="wedgeRoundRectCallout">
            <a:avLst>
              <a:gd name="adj1" fmla="val -60191"/>
              <a:gd name="adj2" fmla="val 11225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Return 0x00...03.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End of execution.</a:t>
            </a:r>
            <a:endParaRPr/>
          </a:p>
        </p:txBody>
      </p:sp>
      <p:sp>
        <p:nvSpPr>
          <p:cNvPr id="380" name="Google Shape;380;p43"/>
          <p:cNvSpPr txBox="1"/>
          <p:nvPr/>
        </p:nvSpPr>
        <p:spPr>
          <a:xfrm>
            <a:off x="379650" y="1432825"/>
            <a:ext cx="8520600" cy="25962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Try download and compile Open Ethereum evmbin package, and run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800">
                <a:latin typeface="Courier"/>
                <a:ea typeface="Courier"/>
                <a:cs typeface="Courier"/>
                <a:sym typeface="Courier"/>
              </a:rPr>
              <a:t>./target/release/openethereum-evm stats --code 600160020160005260206000f3</a:t>
            </a:r>
            <a:endParaRPr sz="1800"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You will see output </a:t>
            </a:r>
            <a:r>
              <a:rPr lang="zh-CN" sz="1800">
                <a:latin typeface="Courier"/>
                <a:ea typeface="Courier"/>
                <a:cs typeface="Courier"/>
                <a:sym typeface="Courier"/>
              </a:rPr>
              <a:t>0x0000000000000000000000000000000000000000000000000000000000000003</a:t>
            </a:r>
            <a:endParaRPr sz="1800">
              <a:latin typeface="Courier"/>
              <a:ea typeface="Courier"/>
              <a:cs typeface="Courier"/>
              <a:sym typeface="Courier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Google Shape;385;p4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Creation of a contract</a:t>
            </a:r>
            <a:endParaRPr/>
          </a:p>
        </p:txBody>
      </p:sp>
      <p:sp>
        <p:nvSpPr>
          <p:cNvPr id="386" name="Google Shape;386;p4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You can create a contract by a transaction. You provide the </a:t>
            </a:r>
            <a:r>
              <a:rPr lang="zh-CN" b="1"/>
              <a:t>initialization OPCODE</a:t>
            </a:r>
            <a:r>
              <a:rPr lang="zh-CN"/>
              <a:t>, which is usually provided by Solidity compiler.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Example:							Initialization OPCODE:</a:t>
            </a:r>
            <a:endParaRPr/>
          </a:p>
        </p:txBody>
      </p:sp>
      <p:pic>
        <p:nvPicPr>
          <p:cNvPr id="387" name="Google Shape;387;p4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460067"/>
            <a:ext cx="4029074" cy="2505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Google Shape;388;p4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14950" y="2346375"/>
            <a:ext cx="3392250" cy="2732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4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Creation of a contract</a:t>
            </a:r>
            <a:endParaRPr/>
          </a:p>
        </p:txBody>
      </p:sp>
      <p:sp>
        <p:nvSpPr>
          <p:cNvPr id="394" name="Google Shape;394;p4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The initialization OPCODE basically does one thing: store the highlighted OPCODE into the newly created contract.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395" name="Google Shape;395;p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8075" y="2036975"/>
            <a:ext cx="3336075" cy="268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Google Shape;396;p4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29600" y="2039523"/>
            <a:ext cx="3336075" cy="26848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4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Creation of a contract</a:t>
            </a:r>
            <a:endParaRPr/>
          </a:p>
        </p:txBody>
      </p:sp>
      <p:sp>
        <p:nvSpPr>
          <p:cNvPr id="402" name="Google Shape;402;p4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Now the contract is created:</a:t>
            </a:r>
            <a:endParaRPr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zh-CN"/>
              <a:t>account-nonce: 0</a:t>
            </a:r>
            <a:endParaRPr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zh-CN"/>
              <a:t>balance: the value you payed (usually 0)</a:t>
            </a:r>
            <a:endParaRPr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zh-CN"/>
              <a:t>code: </a:t>
            </a:r>
            <a:br>
              <a:rPr lang="zh-CN"/>
            </a:br>
            <a:br>
              <a:rPr lang="zh-CN"/>
            </a:br>
            <a:br>
              <a:rPr lang="zh-CN"/>
            </a:br>
            <a:endParaRPr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zh-CN"/>
              <a:t>account storage: empty</a:t>
            </a:r>
            <a:endParaRPr/>
          </a:p>
          <a:p>
            <a:pPr marL="457200" lvl="0" indent="-3175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zh-CN"/>
              <a:t>address: hash of your information and code.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403" name="Google Shape;403;p4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14875" y="2120013"/>
            <a:ext cx="1122626" cy="903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4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Calling/executing a contract</a:t>
            </a:r>
            <a:endParaRPr/>
          </a:p>
        </p:txBody>
      </p:sp>
      <p:sp>
        <p:nvSpPr>
          <p:cNvPr id="409" name="Google Shape;409;p4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Now any address can call this contract with the contract address.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One can call this contract by providing: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contract address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call data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gas fee (similar to transaction fee in Bitcoin)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in a transaction.</a:t>
            </a:r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Google Shape;414;p4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Calling/executing a contract</a:t>
            </a:r>
            <a:endParaRPr/>
          </a:p>
        </p:txBody>
      </p:sp>
      <p:sp>
        <p:nvSpPr>
          <p:cNvPr id="415" name="Google Shape;415;p4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Example: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contract address: the address just created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call data: </a:t>
            </a:r>
            <a:r>
              <a:rPr lang="zh-CN">
                <a:latin typeface="Courier"/>
                <a:ea typeface="Courier"/>
                <a:cs typeface="Courier"/>
                <a:sym typeface="Courier"/>
              </a:rPr>
              <a:t>0x448f30a3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gas fee: doesn’t matter </a:t>
            </a:r>
            <a:br>
              <a:rPr lang="zh-CN"/>
            </a:br>
            <a:r>
              <a:rPr lang="zh-CN"/>
              <a:t>in private experiment</a:t>
            </a:r>
            <a:endParaRPr/>
          </a:p>
        </p:txBody>
      </p:sp>
      <p:pic>
        <p:nvPicPr>
          <p:cNvPr id="416" name="Google Shape;416;p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3225" y="2288617"/>
            <a:ext cx="4029074" cy="2505258"/>
          </a:xfrm>
          <a:prstGeom prst="rect">
            <a:avLst/>
          </a:prstGeom>
          <a:noFill/>
          <a:ln>
            <a:noFill/>
          </a:ln>
        </p:spPr>
      </p:pic>
      <p:sp>
        <p:nvSpPr>
          <p:cNvPr id="417" name="Google Shape;417;p48"/>
          <p:cNvSpPr/>
          <p:nvPr/>
        </p:nvSpPr>
        <p:spPr>
          <a:xfrm rot="1851496">
            <a:off x="3206021" y="2572787"/>
            <a:ext cx="2263528" cy="572738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8" name="Google Shape;418;p48"/>
          <p:cNvSpPr/>
          <p:nvPr/>
        </p:nvSpPr>
        <p:spPr>
          <a:xfrm>
            <a:off x="1787975" y="3582850"/>
            <a:ext cx="1836900" cy="1211100"/>
          </a:xfrm>
          <a:prstGeom prst="wedgeRoundRectCallout">
            <a:avLst>
              <a:gd name="adj1" fmla="val 68671"/>
              <a:gd name="adj2" fmla="val -105615"/>
              <a:gd name="adj3" fmla="val 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Hash of this function.</a:t>
            </a:r>
            <a:endParaRPr sz="180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Google Shape;423;p49"/>
          <p:cNvSpPr/>
          <p:nvPr/>
        </p:nvSpPr>
        <p:spPr>
          <a:xfrm>
            <a:off x="5792550" y="2118625"/>
            <a:ext cx="3171900" cy="2449200"/>
          </a:xfrm>
          <a:prstGeom prst="can">
            <a:avLst>
              <a:gd name="adj" fmla="val 25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24" name="Google Shape;424;p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93976" y="3122375"/>
            <a:ext cx="2237384" cy="1445451"/>
          </a:xfrm>
          <a:prstGeom prst="rect">
            <a:avLst/>
          </a:prstGeom>
          <a:noFill/>
          <a:ln>
            <a:noFill/>
          </a:ln>
        </p:spPr>
      </p:pic>
      <p:sp>
        <p:nvSpPr>
          <p:cNvPr id="425" name="Google Shape;425;p49"/>
          <p:cNvSpPr txBox="1">
            <a:spLocks noGrp="1"/>
          </p:cNvSpPr>
          <p:nvPr>
            <p:ph type="title"/>
          </p:nvPr>
        </p:nvSpPr>
        <p:spPr>
          <a:xfrm>
            <a:off x="6769779" y="2824749"/>
            <a:ext cx="1692600" cy="387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Storage</a:t>
            </a:r>
            <a:endParaRPr sz="1800"/>
          </a:p>
        </p:txBody>
      </p:sp>
      <p:sp>
        <p:nvSpPr>
          <p:cNvPr id="426" name="Google Shape;426;p49"/>
          <p:cNvSpPr txBox="1"/>
          <p:nvPr/>
        </p:nvSpPr>
        <p:spPr>
          <a:xfrm>
            <a:off x="6796800" y="2118625"/>
            <a:ext cx="1163400" cy="38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b="1"/>
              <a:t>State DB</a:t>
            </a:r>
            <a:endParaRPr b="1"/>
          </a:p>
        </p:txBody>
      </p:sp>
      <p:graphicFrame>
        <p:nvGraphicFramePr>
          <p:cNvPr id="427" name="Google Shape;427;p49"/>
          <p:cNvGraphicFramePr/>
          <p:nvPr/>
        </p:nvGraphicFramePr>
        <p:xfrm>
          <a:off x="311700" y="2977200"/>
          <a:ext cx="1134175" cy="39621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28" name="Google Shape;428;p49"/>
          <p:cNvSpPr txBox="1">
            <a:spLocks noGrp="1"/>
          </p:cNvSpPr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429" name="Google Shape;429;p49"/>
          <p:cNvSpPr txBox="1">
            <a:spLocks noGrp="1"/>
          </p:cNvSpPr>
          <p:nvPr>
            <p:ph type="title"/>
          </p:nvPr>
        </p:nvSpPr>
        <p:spPr>
          <a:xfrm>
            <a:off x="3175925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Memory</a:t>
            </a:r>
            <a:endParaRPr sz="1800"/>
          </a:p>
        </p:txBody>
      </p:sp>
      <p:graphicFrame>
        <p:nvGraphicFramePr>
          <p:cNvPr id="430" name="Google Shape;430;p49"/>
          <p:cNvGraphicFramePr/>
          <p:nvPr/>
        </p:nvGraphicFramePr>
        <p:xfrm>
          <a:off x="3280775" y="3016675"/>
          <a:ext cx="1134175" cy="118863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…...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1" name="Google Shape;431;p49"/>
          <p:cNvSpPr txBox="1"/>
          <p:nvPr/>
        </p:nvSpPr>
        <p:spPr>
          <a:xfrm>
            <a:off x="5792550" y="276325"/>
            <a:ext cx="1849200" cy="9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call data: </a:t>
            </a:r>
            <a:r>
              <a:rPr lang="zh-CN" sz="1800">
                <a:solidFill>
                  <a:schemeClr val="dk2"/>
                </a:solidFill>
                <a:latin typeface="Courier"/>
                <a:ea typeface="Courier"/>
                <a:cs typeface="Courier"/>
                <a:sym typeface="Courier"/>
              </a:rPr>
              <a:t>0x448f30a3</a:t>
            </a:r>
            <a:endParaRPr sz="1800">
              <a:solidFill>
                <a:schemeClr val="dk2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32" name="Google Shape;432;p49"/>
          <p:cNvPicPr preferRelativeResize="0"/>
          <p:nvPr/>
        </p:nvPicPr>
        <p:blipFill rotWithShape="1">
          <a:blip r:embed="rId4">
            <a:alphaModFix/>
          </a:blip>
          <a:srcRect t="17362"/>
          <a:stretch/>
        </p:blipFill>
        <p:spPr>
          <a:xfrm>
            <a:off x="3257550" y="142050"/>
            <a:ext cx="2173349" cy="1445450"/>
          </a:xfrm>
          <a:prstGeom prst="rect">
            <a:avLst/>
          </a:prstGeom>
          <a:noFill/>
          <a:ln>
            <a:noFill/>
          </a:ln>
        </p:spPr>
      </p:pic>
      <p:sp>
        <p:nvSpPr>
          <p:cNvPr id="433" name="Google Shape;433;p49"/>
          <p:cNvSpPr txBox="1"/>
          <p:nvPr/>
        </p:nvSpPr>
        <p:spPr>
          <a:xfrm>
            <a:off x="2141775" y="300725"/>
            <a:ext cx="11634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OPCODE:</a:t>
            </a:r>
            <a:endParaRPr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8" name="Google Shape;438;p5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How does contract know which function in a contract?</a:t>
            </a:r>
            <a:endParaRPr/>
          </a:p>
        </p:txBody>
      </p:sp>
      <p:sp>
        <p:nvSpPr>
          <p:cNvPr id="439" name="Google Shape;439;p50"/>
          <p:cNvSpPr txBox="1">
            <a:spLocks noGrp="1"/>
          </p:cNvSpPr>
          <p:nvPr>
            <p:ph type="body" idx="1"/>
          </p:nvPr>
        </p:nvSpPr>
        <p:spPr>
          <a:xfrm>
            <a:off x="311700" y="1445075"/>
            <a:ext cx="8520600" cy="31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In the OPCODE, this sequence checks which function:</a:t>
            </a:r>
            <a:br>
              <a:rPr lang="zh-CN"/>
            </a:br>
            <a:r>
              <a:rPr lang="zh-CN">
                <a:latin typeface="Courier"/>
                <a:ea typeface="Courier"/>
                <a:cs typeface="Courier"/>
                <a:sym typeface="Courier"/>
              </a:rPr>
              <a:t>CALLDATALOAD … PUSH4 0x448f30a3 EQ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	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graphicFrame>
        <p:nvGraphicFramePr>
          <p:cNvPr id="440" name="Google Shape;440;p50"/>
          <p:cNvGraphicFramePr/>
          <p:nvPr/>
        </p:nvGraphicFramePr>
        <p:xfrm>
          <a:off x="311700" y="2977200"/>
          <a:ext cx="1134175" cy="39621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11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empty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41" name="Google Shape;441;p50"/>
          <p:cNvSpPr txBox="1">
            <a:spLocks noGrp="1"/>
          </p:cNvSpPr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442" name="Google Shape;442;p50"/>
          <p:cNvSpPr txBox="1"/>
          <p:nvPr/>
        </p:nvSpPr>
        <p:spPr>
          <a:xfrm>
            <a:off x="5792550" y="2562325"/>
            <a:ext cx="1849200" cy="9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call data: </a:t>
            </a:r>
            <a:r>
              <a:rPr lang="zh-CN" sz="1800">
                <a:solidFill>
                  <a:schemeClr val="dk2"/>
                </a:solidFill>
                <a:latin typeface="Courier"/>
                <a:ea typeface="Courier"/>
                <a:cs typeface="Courier"/>
                <a:sym typeface="Courier"/>
              </a:rPr>
              <a:t>0x448f30a3</a:t>
            </a:r>
            <a:endParaRPr sz="1800">
              <a:solidFill>
                <a:schemeClr val="dk2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" name="Google Shape;447;p5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How does contract know which function in a contract?</a:t>
            </a:r>
            <a:endParaRPr/>
          </a:p>
        </p:txBody>
      </p:sp>
      <p:sp>
        <p:nvSpPr>
          <p:cNvPr id="448" name="Google Shape;448;p51"/>
          <p:cNvSpPr txBox="1">
            <a:spLocks noGrp="1"/>
          </p:cNvSpPr>
          <p:nvPr>
            <p:ph type="body" idx="1"/>
          </p:nvPr>
        </p:nvSpPr>
        <p:spPr>
          <a:xfrm>
            <a:off x="311700" y="1445075"/>
            <a:ext cx="8520600" cy="31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In the OPCODE, this sequence checks which function:</a:t>
            </a:r>
            <a:br>
              <a:rPr lang="zh-CN"/>
            </a:br>
            <a:r>
              <a:rPr lang="zh-CN">
                <a:latin typeface="Courier"/>
                <a:ea typeface="Courier"/>
                <a:cs typeface="Courier"/>
                <a:sym typeface="Courier"/>
              </a:rPr>
              <a:t>CALLDATALOAD … PUSH4 0x448f30a3 EQ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Call data is loaded into stack. (And do padding.)</a:t>
            </a:r>
            <a:endParaRPr/>
          </a:p>
        </p:txBody>
      </p:sp>
      <p:graphicFrame>
        <p:nvGraphicFramePr>
          <p:cNvPr id="449" name="Google Shape;449;p51"/>
          <p:cNvGraphicFramePr/>
          <p:nvPr/>
        </p:nvGraphicFramePr>
        <p:xfrm>
          <a:off x="311700" y="2977200"/>
          <a:ext cx="2347050" cy="39621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234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0x00...448f30a3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50" name="Google Shape;450;p51"/>
          <p:cNvSpPr txBox="1">
            <a:spLocks noGrp="1"/>
          </p:cNvSpPr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451" name="Google Shape;451;p51"/>
          <p:cNvSpPr txBox="1"/>
          <p:nvPr/>
        </p:nvSpPr>
        <p:spPr>
          <a:xfrm>
            <a:off x="5792550" y="2562325"/>
            <a:ext cx="1849200" cy="9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call data: </a:t>
            </a:r>
            <a:r>
              <a:rPr lang="zh-CN" sz="1800">
                <a:solidFill>
                  <a:schemeClr val="dk2"/>
                </a:solidFill>
                <a:latin typeface="Courier"/>
                <a:ea typeface="Courier"/>
                <a:cs typeface="Courier"/>
                <a:sym typeface="Courier"/>
              </a:rPr>
              <a:t>0x448f30a3</a:t>
            </a:r>
            <a:endParaRPr sz="1800">
              <a:solidFill>
                <a:schemeClr val="dk2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52" name="Google Shape;452;p51"/>
          <p:cNvSpPr/>
          <p:nvPr/>
        </p:nvSpPr>
        <p:spPr>
          <a:xfrm>
            <a:off x="1087200" y="2128150"/>
            <a:ext cx="416400" cy="4410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Persistent state storage (state db)</a:t>
            </a:r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dirty="0"/>
              <a:t>In the state of a payment system, account information includes: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address: identification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account-nonce: integer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balance: integer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dirty="0"/>
              <a:t>In smart contract system like Ethereum,</a:t>
            </a:r>
            <a:endParaRPr dirty="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address: identification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account-nonce: integer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balance: integer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code: a sequence of OPCODEs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account storage: &lt;key: U256, value: U256&gt;</a:t>
            </a:r>
            <a:endParaRPr dirty="0"/>
          </a:p>
        </p:txBody>
      </p:sp>
      <p:grpSp>
        <p:nvGrpSpPr>
          <p:cNvPr id="78" name="Google Shape;78;p16"/>
          <p:cNvGrpSpPr/>
          <p:nvPr/>
        </p:nvGrpSpPr>
        <p:grpSpPr>
          <a:xfrm>
            <a:off x="6004550" y="4251725"/>
            <a:ext cx="2827750" cy="587700"/>
            <a:chOff x="6047025" y="3700900"/>
            <a:chExt cx="2827750" cy="587700"/>
          </a:xfrm>
        </p:grpSpPr>
        <p:sp>
          <p:nvSpPr>
            <p:cNvPr id="79" name="Google Shape;79;p16"/>
            <p:cNvSpPr txBox="1"/>
            <p:nvPr/>
          </p:nvSpPr>
          <p:spPr>
            <a:xfrm>
              <a:off x="6867175" y="3700900"/>
              <a:ext cx="2007600" cy="5877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zh-CN"/>
                <a:t>Explained later</a:t>
              </a:r>
              <a:endParaRPr/>
            </a:p>
          </p:txBody>
        </p:sp>
        <p:cxnSp>
          <p:nvCxnSpPr>
            <p:cNvPr id="80" name="Google Shape;80;p16"/>
            <p:cNvCxnSpPr/>
            <p:nvPr/>
          </p:nvCxnSpPr>
          <p:spPr>
            <a:xfrm rot="10800000">
              <a:off x="6047025" y="3896800"/>
              <a:ext cx="746700" cy="0"/>
            </a:xfrm>
            <a:prstGeom prst="straightConnector1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triangle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" name="Google Shape;457;p5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How does contract know which function in a contract?</a:t>
            </a:r>
            <a:endParaRPr/>
          </a:p>
        </p:txBody>
      </p:sp>
      <p:sp>
        <p:nvSpPr>
          <p:cNvPr id="458" name="Google Shape;458;p52"/>
          <p:cNvSpPr txBox="1">
            <a:spLocks noGrp="1"/>
          </p:cNvSpPr>
          <p:nvPr>
            <p:ph type="body" idx="1"/>
          </p:nvPr>
        </p:nvSpPr>
        <p:spPr>
          <a:xfrm>
            <a:off x="311700" y="1445075"/>
            <a:ext cx="8520600" cy="31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In the OPCODE, this sequence checks which function:</a:t>
            </a:r>
            <a:br>
              <a:rPr lang="zh-CN"/>
            </a:br>
            <a:r>
              <a:rPr lang="zh-CN">
                <a:latin typeface="Courier"/>
                <a:ea typeface="Courier"/>
                <a:cs typeface="Courier"/>
                <a:sym typeface="Courier"/>
              </a:rPr>
              <a:t>CALLDATALOAD … PUSH4 0x448f30a3 EQ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Push 0x448f30a3 into stack. </a:t>
            </a:r>
            <a:endParaRPr/>
          </a:p>
        </p:txBody>
      </p:sp>
      <p:graphicFrame>
        <p:nvGraphicFramePr>
          <p:cNvPr id="459" name="Google Shape;459;p52"/>
          <p:cNvGraphicFramePr/>
          <p:nvPr/>
        </p:nvGraphicFramePr>
        <p:xfrm>
          <a:off x="311700" y="2977200"/>
          <a:ext cx="2347050" cy="79242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234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0x00...448f30a3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>
                          <a:solidFill>
                            <a:schemeClr val="dk1"/>
                          </a:solidFill>
                        </a:rPr>
                        <a:t>0x00...448f30a3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60" name="Google Shape;460;p52"/>
          <p:cNvSpPr txBox="1">
            <a:spLocks noGrp="1"/>
          </p:cNvSpPr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461" name="Google Shape;461;p52"/>
          <p:cNvSpPr txBox="1"/>
          <p:nvPr/>
        </p:nvSpPr>
        <p:spPr>
          <a:xfrm>
            <a:off x="5792550" y="2562325"/>
            <a:ext cx="1849200" cy="9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call data: </a:t>
            </a:r>
            <a:r>
              <a:rPr lang="zh-CN" sz="1800">
                <a:solidFill>
                  <a:schemeClr val="dk2"/>
                </a:solidFill>
                <a:latin typeface="Courier"/>
                <a:ea typeface="Courier"/>
                <a:cs typeface="Courier"/>
                <a:sym typeface="Courier"/>
              </a:rPr>
              <a:t>0x448f30a3</a:t>
            </a:r>
            <a:endParaRPr sz="1800">
              <a:solidFill>
                <a:schemeClr val="dk2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2" name="Google Shape;462;p52"/>
          <p:cNvSpPr/>
          <p:nvPr/>
        </p:nvSpPr>
        <p:spPr>
          <a:xfrm>
            <a:off x="2569025" y="2130750"/>
            <a:ext cx="416400" cy="4410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5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How does contract know which function in a contract?</a:t>
            </a:r>
            <a:endParaRPr/>
          </a:p>
        </p:txBody>
      </p:sp>
      <p:sp>
        <p:nvSpPr>
          <p:cNvPr id="468" name="Google Shape;468;p53"/>
          <p:cNvSpPr txBox="1">
            <a:spLocks noGrp="1"/>
          </p:cNvSpPr>
          <p:nvPr>
            <p:ph type="body" idx="1"/>
          </p:nvPr>
        </p:nvSpPr>
        <p:spPr>
          <a:xfrm>
            <a:off x="311700" y="1445075"/>
            <a:ext cx="8520600" cy="312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In the OPCODE, this sequence checks which function:</a:t>
            </a:r>
            <a:br>
              <a:rPr lang="zh-CN"/>
            </a:br>
            <a:r>
              <a:rPr lang="zh-CN">
                <a:latin typeface="Courier"/>
                <a:ea typeface="Courier"/>
                <a:cs typeface="Courier"/>
                <a:sym typeface="Courier"/>
              </a:rPr>
              <a:t>CALLDATALOAD … PUSH4 0x448f30a3 EQ</a:t>
            </a:r>
            <a:endParaRPr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Check whether two items are equal (answer is yes).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With “yes”, the contract can execute OPCODE that is for this function.</a:t>
            </a:r>
            <a:endParaRPr/>
          </a:p>
        </p:txBody>
      </p:sp>
      <p:graphicFrame>
        <p:nvGraphicFramePr>
          <p:cNvPr id="469" name="Google Shape;469;p53"/>
          <p:cNvGraphicFramePr/>
          <p:nvPr/>
        </p:nvGraphicFramePr>
        <p:xfrm>
          <a:off x="311700" y="2977200"/>
          <a:ext cx="2347050" cy="792420"/>
        </p:xfrm>
        <a:graphic>
          <a:graphicData uri="http://schemas.openxmlformats.org/drawingml/2006/table">
            <a:tbl>
              <a:tblPr>
                <a:noFill/>
                <a:tableStyleId>{97F0FDDA-F42E-47AA-A3A3-446F2B1B3446}</a:tableStyleId>
              </a:tblPr>
              <a:tblGrid>
                <a:gridCol w="2347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/>
                        <a:t>0x00...448f30a3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zh-CN">
                          <a:solidFill>
                            <a:schemeClr val="dk1"/>
                          </a:solidFill>
                        </a:rPr>
                        <a:t>0x00...448f30a3</a:t>
                      </a:r>
                      <a:endParaRPr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0" name="Google Shape;470;p53"/>
          <p:cNvSpPr txBox="1">
            <a:spLocks noGrp="1"/>
          </p:cNvSpPr>
          <p:nvPr>
            <p:ph type="title"/>
          </p:nvPr>
        </p:nvSpPr>
        <p:spPr>
          <a:xfrm>
            <a:off x="206850" y="2448000"/>
            <a:ext cx="2451900" cy="552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Stack</a:t>
            </a:r>
            <a:endParaRPr sz="1800"/>
          </a:p>
        </p:txBody>
      </p:sp>
      <p:sp>
        <p:nvSpPr>
          <p:cNvPr id="471" name="Google Shape;471;p53"/>
          <p:cNvSpPr txBox="1"/>
          <p:nvPr/>
        </p:nvSpPr>
        <p:spPr>
          <a:xfrm>
            <a:off x="5792550" y="2562325"/>
            <a:ext cx="1849200" cy="99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>
                <a:solidFill>
                  <a:schemeClr val="dk2"/>
                </a:solidFill>
              </a:rPr>
              <a:t>call data: </a:t>
            </a:r>
            <a:r>
              <a:rPr lang="zh-CN" sz="1800">
                <a:solidFill>
                  <a:schemeClr val="dk2"/>
                </a:solidFill>
                <a:latin typeface="Courier"/>
                <a:ea typeface="Courier"/>
                <a:cs typeface="Courier"/>
                <a:sym typeface="Courier"/>
              </a:rPr>
              <a:t>0x448f30a3</a:t>
            </a:r>
            <a:endParaRPr sz="1800">
              <a:solidFill>
                <a:schemeClr val="dk2"/>
              </a:solidFill>
              <a:latin typeface="Courier"/>
              <a:ea typeface="Courier"/>
              <a:cs typeface="Courier"/>
              <a:sym typeface="Courier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2" name="Google Shape;472;p53"/>
          <p:cNvSpPr/>
          <p:nvPr/>
        </p:nvSpPr>
        <p:spPr>
          <a:xfrm>
            <a:off x="4748875" y="2130750"/>
            <a:ext cx="416400" cy="441000"/>
          </a:xfrm>
          <a:prstGeom prst="upArrow">
            <a:avLst>
              <a:gd name="adj1" fmla="val 50000"/>
              <a:gd name="adj2" fmla="val 50000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473" name="Google Shape;473;p5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00625" y="2448000"/>
            <a:ext cx="4276625" cy="2659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5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Features of OPCODE</a:t>
            </a:r>
            <a:endParaRPr/>
          </a:p>
        </p:txBody>
      </p:sp>
      <p:sp>
        <p:nvSpPr>
          <p:cNvPr id="479" name="Google Shape;479;p5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There are OPCODEs that call other contracts, create new contracts, thus enabling recursion.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There are JUMP that controls pc, thus enabling if/else, for semantics in high-level languages.</a:t>
            </a:r>
            <a:endParaRPr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Google Shape;484;p5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Gas fee</a:t>
            </a:r>
            <a:endParaRPr/>
          </a:p>
        </p:txBody>
      </p:sp>
      <p:sp>
        <p:nvSpPr>
          <p:cNvPr id="485" name="Google Shape;485;p5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Starting point: prevent someone writes and runs an infinite loop.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b="1"/>
              <a:t>Gas cap</a:t>
            </a:r>
            <a:r>
              <a:rPr lang="zh-CN"/>
              <a:t>: the maximum gas this transaction can use.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b="1"/>
              <a:t>Gas usage</a:t>
            </a:r>
            <a:r>
              <a:rPr lang="zh-CN"/>
              <a:t>: the gas fee incurred by executing OPCODEs and other operations.</a:t>
            </a:r>
            <a:endParaRPr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Memory fee increases quadratically with usage.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Storage fee is much heavier than memory fee.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/>
              <a:t>Base fee that every tx pays.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/>
              <a:t>If gas usage &gt; gas cap, execution aborted.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b="1"/>
              <a:t>Gas price</a:t>
            </a:r>
            <a:r>
              <a:rPr lang="zh-CN"/>
              <a:t>: decided by caller/sender. Actual fee = gas usage * gas price.</a:t>
            </a:r>
            <a:endParaRPr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p5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/>
              <a:t>Gas fee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1" name="Google Shape;491;p5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zh-CN"/>
              <a:t>However, gas fee rule is not a perfect measurement for the cost of running contracts and has changed many times. (E.g., some OPCODE may have too high/low gas fee.)</a:t>
            </a:r>
            <a:endParaRPr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Google Shape;496;p5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How about payment to users?</a:t>
            </a:r>
            <a:endParaRPr/>
          </a:p>
        </p:txBody>
      </p:sp>
      <p:sp>
        <p:nvSpPr>
          <p:cNvPr id="497" name="Google Shape;497;p5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/>
              <a:t>Two types of account: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600" b="1"/>
              <a:t>User</a:t>
            </a:r>
            <a:endParaRPr sz="16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/>
              <a:t>account-nonce</a:t>
            </a:r>
            <a:br>
              <a:rPr lang="zh-CN" sz="1600"/>
            </a:br>
            <a:r>
              <a:rPr lang="zh-CN" sz="1600"/>
              <a:t>balance</a:t>
            </a:r>
            <a:br>
              <a:rPr lang="zh-CN" sz="1600"/>
            </a:br>
            <a:r>
              <a:rPr lang="zh-CN" sz="1600"/>
              <a:t>code: empty all the time</a:t>
            </a:r>
            <a:br>
              <a:rPr lang="zh-CN" sz="1600"/>
            </a:br>
            <a:r>
              <a:rPr lang="zh-CN" sz="1600"/>
              <a:t>account storage: empty all the time</a:t>
            </a:r>
            <a:br>
              <a:rPr lang="zh-CN" sz="1600"/>
            </a:br>
            <a:r>
              <a:rPr lang="zh-CN" sz="1600"/>
              <a:t>address: hash of your public key.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sz="1600"/>
              <a:t>You holds a key pair. </a:t>
            </a:r>
            <a:endParaRPr sz="1600"/>
          </a:p>
        </p:txBody>
      </p:sp>
      <p:sp>
        <p:nvSpPr>
          <p:cNvPr id="498" name="Google Shape;498;p57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 b="1"/>
              <a:t>Contract</a:t>
            </a:r>
            <a:endParaRPr sz="16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/>
              <a:t>account-nonce: 0 all the time</a:t>
            </a:r>
            <a:br>
              <a:rPr lang="zh-CN" sz="1600"/>
            </a:br>
            <a:r>
              <a:rPr lang="zh-CN" sz="1600"/>
              <a:t>balance: usually 0 all the time</a:t>
            </a:r>
            <a:br>
              <a:rPr lang="zh-CN" sz="1600"/>
            </a:br>
            <a:r>
              <a:rPr lang="zh-CN" sz="1600"/>
              <a:t>code: OPCODE</a:t>
            </a:r>
            <a:br>
              <a:rPr lang="zh-CN" sz="1600"/>
            </a:br>
            <a:r>
              <a:rPr lang="zh-CN" sz="1600"/>
              <a:t>account storage: read/write from code</a:t>
            </a:r>
            <a:br>
              <a:rPr lang="zh-CN" sz="1600"/>
            </a:br>
            <a:r>
              <a:rPr lang="zh-CN" sz="1600"/>
              <a:t>address: hash of creator’s address and code.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zh-CN" sz="1600"/>
              <a:t>No key pair.</a:t>
            </a:r>
            <a:endParaRPr sz="160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" name="Google Shape;503;p5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How about payment to users?</a:t>
            </a:r>
            <a:endParaRPr/>
          </a:p>
        </p:txBody>
      </p:sp>
      <p:sp>
        <p:nvSpPr>
          <p:cNvPr id="504" name="Google Shape;504;p5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/>
              <a:t>Two types of transaction: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 b="1"/>
              <a:t>Pay to User</a:t>
            </a:r>
            <a:endParaRPr sz="16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/>
              <a:t>receiver: the user</a:t>
            </a:r>
            <a:br>
              <a:rPr lang="zh-CN" sz="1600"/>
            </a:br>
            <a:r>
              <a:rPr lang="zh-CN" sz="1600"/>
              <a:t>value</a:t>
            </a:r>
            <a:br>
              <a:rPr lang="zh-CN" sz="1600"/>
            </a:br>
            <a:r>
              <a:rPr lang="zh-CN" sz="1600"/>
              <a:t>gas capacity: set by sender</a:t>
            </a:r>
            <a:br>
              <a:rPr lang="zh-CN" sz="1600"/>
            </a:br>
            <a:r>
              <a:rPr lang="zh-CN" sz="1600"/>
              <a:t>gas price: set by sender</a:t>
            </a:r>
            <a:br>
              <a:rPr lang="zh-CN" sz="1600"/>
            </a:br>
            <a:r>
              <a:rPr lang="zh-CN" sz="1600"/>
              <a:t>call data: empty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sz="1600"/>
              <a:t>The gas fee is a small constant.</a:t>
            </a:r>
            <a:endParaRPr sz="1600"/>
          </a:p>
        </p:txBody>
      </p:sp>
      <p:sp>
        <p:nvSpPr>
          <p:cNvPr id="505" name="Google Shape;505;p5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 b="1"/>
              <a:t>Call a Contract</a:t>
            </a:r>
            <a:endParaRPr sz="16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/>
              <a:t>receiver: the contract</a:t>
            </a:r>
            <a:br>
              <a:rPr lang="zh-CN" sz="1600"/>
            </a:br>
            <a:r>
              <a:rPr lang="zh-CN" sz="1600"/>
              <a:t>value: usually 0</a:t>
            </a:r>
            <a:br>
              <a:rPr lang="zh-CN" sz="1600"/>
            </a:br>
            <a:r>
              <a:rPr lang="zh-CN" sz="1600"/>
              <a:t>gas capacity: set by sender</a:t>
            </a:r>
            <a:br>
              <a:rPr lang="zh-CN" sz="1600"/>
            </a:br>
            <a:r>
              <a:rPr lang="zh-CN" sz="1600"/>
              <a:t>gas price: set by sender</a:t>
            </a:r>
            <a:br>
              <a:rPr lang="zh-CN" sz="1600"/>
            </a:br>
            <a:r>
              <a:rPr lang="zh-CN" sz="1600"/>
              <a:t>call data: the function and parameters, set by sender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sz="1600"/>
              <a:t>The gas fee depends on the contract. </a:t>
            </a:r>
            <a:endParaRPr sz="160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p5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How about payment to users?</a:t>
            </a:r>
            <a:endParaRPr/>
          </a:p>
        </p:txBody>
      </p:sp>
      <p:sp>
        <p:nvSpPr>
          <p:cNvPr id="511" name="Google Shape;511;p5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/>
              <a:t>Two types of transaction: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 b="1"/>
              <a:t>Pay to User</a:t>
            </a:r>
            <a:endParaRPr sz="16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/>
              <a:t>receiver: the user</a:t>
            </a:r>
            <a:br>
              <a:rPr lang="zh-CN" sz="1600"/>
            </a:br>
            <a:r>
              <a:rPr lang="zh-CN" sz="1600"/>
              <a:t>value</a:t>
            </a:r>
            <a:br>
              <a:rPr lang="zh-CN" sz="1600"/>
            </a:br>
            <a:r>
              <a:rPr lang="zh-CN" sz="1600"/>
              <a:t>gas capacity: set by sender</a:t>
            </a:r>
            <a:br>
              <a:rPr lang="zh-CN" sz="1600"/>
            </a:br>
            <a:r>
              <a:rPr lang="zh-CN" sz="1600"/>
              <a:t>gas price: set by sender</a:t>
            </a:r>
            <a:br>
              <a:rPr lang="zh-CN" sz="1600"/>
            </a:br>
            <a:r>
              <a:rPr lang="zh-CN" sz="1600"/>
              <a:t>call data: empty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sz="1600"/>
              <a:t>The gas fee is a small constant.</a:t>
            </a:r>
            <a:endParaRPr sz="1600"/>
          </a:p>
        </p:txBody>
      </p:sp>
      <p:sp>
        <p:nvSpPr>
          <p:cNvPr id="512" name="Google Shape;512;p5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 b="1"/>
              <a:t>Call a Contract</a:t>
            </a:r>
            <a:endParaRPr sz="16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sz="1600"/>
              <a:t>receiver: the contract</a:t>
            </a:r>
            <a:br>
              <a:rPr lang="zh-CN" sz="1600"/>
            </a:br>
            <a:r>
              <a:rPr lang="zh-CN" sz="1600"/>
              <a:t>value: usually 0</a:t>
            </a:r>
            <a:br>
              <a:rPr lang="zh-CN" sz="1600"/>
            </a:br>
            <a:r>
              <a:rPr lang="zh-CN" sz="1600"/>
              <a:t>gas capacity: set by sender</a:t>
            </a:r>
            <a:br>
              <a:rPr lang="zh-CN" sz="1600"/>
            </a:br>
            <a:r>
              <a:rPr lang="zh-CN" sz="1600"/>
              <a:t>gas price: set by sender</a:t>
            </a:r>
            <a:br>
              <a:rPr lang="zh-CN" sz="1600"/>
            </a:br>
            <a:r>
              <a:rPr lang="zh-CN" sz="1600"/>
              <a:t>call data: the function and parameters, set by sender</a:t>
            </a:r>
            <a:endParaRPr sz="16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sz="1600"/>
              <a:t>The gas fee depends on the contract. </a:t>
            </a:r>
            <a:endParaRPr sz="1600"/>
          </a:p>
        </p:txBody>
      </p:sp>
      <p:sp>
        <p:nvSpPr>
          <p:cNvPr id="513" name="Google Shape;513;p59"/>
          <p:cNvSpPr txBox="1"/>
          <p:nvPr/>
        </p:nvSpPr>
        <p:spPr>
          <a:xfrm>
            <a:off x="5614875" y="360450"/>
            <a:ext cx="3188700" cy="11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600"/>
              <a:t>Also there is </a:t>
            </a:r>
            <a:r>
              <a:rPr lang="zh-CN" sz="1600" b="1"/>
              <a:t>Create a Contract </a:t>
            </a:r>
            <a:r>
              <a:rPr lang="zh-CN" sz="1600"/>
              <a:t>transaction, which is different from these two.</a:t>
            </a:r>
            <a:endParaRPr sz="160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6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452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How does this fit into a blockchain client?</a:t>
            </a:r>
            <a:endParaRPr/>
          </a:p>
        </p:txBody>
      </p:sp>
      <p:sp>
        <p:nvSpPr>
          <p:cNvPr id="519" name="Google Shape;519;p60"/>
          <p:cNvSpPr txBox="1">
            <a:spLocks noGrp="1"/>
          </p:cNvSpPr>
          <p:nvPr>
            <p:ph type="body" idx="1"/>
          </p:nvPr>
        </p:nvSpPr>
        <p:spPr>
          <a:xfrm>
            <a:off x="311700" y="1649800"/>
            <a:ext cx="8520600" cy="291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zh-CN"/>
              <a:t>Virtual Machine Environment:</a:t>
            </a:r>
            <a:br>
              <a:rPr lang="zh-CN"/>
            </a:br>
            <a:r>
              <a:rPr lang="zh-CN"/>
              <a:t>Stack, memory, pc, etc.</a:t>
            </a:r>
            <a:endParaRPr/>
          </a:p>
        </p:txBody>
      </p:sp>
      <p:pic>
        <p:nvPicPr>
          <p:cNvPr id="520" name="Google Shape;520;p6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11404" y="0"/>
            <a:ext cx="3554093" cy="5143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5" name="Google Shape;525;p6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References</a:t>
            </a:r>
            <a:endParaRPr/>
          </a:p>
        </p:txBody>
      </p:sp>
      <p:sp>
        <p:nvSpPr>
          <p:cNvPr id="526" name="Google Shape;526;p6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dirty="0"/>
              <a:t>Ethereum Yellow Book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dirty="0"/>
              <a:t>Solidity website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zh-CN" u="sng" dirty="0">
                <a:solidFill>
                  <a:schemeClr val="hlink"/>
                </a:solidFill>
                <a:hlinkClick r:id="rId3"/>
              </a:rPr>
              <a:t>https://ethervm.io/decompile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Persistent state storage (state db)</a:t>
            </a:r>
            <a:endParaRPr/>
          </a:p>
        </p:txBody>
      </p:sp>
      <p:sp>
        <p:nvSpPr>
          <p:cNvPr id="86" name="Google Shape;86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Hash Accumulator (Merkle Patricia Trie)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/>
              <a:t>to compute the state root.</a:t>
            </a:r>
            <a:endParaRPr/>
          </a:p>
        </p:txBody>
      </p:sp>
      <p:pic>
        <p:nvPicPr>
          <p:cNvPr id="87" name="Google Shape;87;p17"/>
          <p:cNvPicPr preferRelativeResize="0"/>
          <p:nvPr/>
        </p:nvPicPr>
        <p:blipFill rotWithShape="1">
          <a:blip r:embed="rId3">
            <a:alphaModFix/>
          </a:blip>
          <a:srcRect t="36175" r="47932"/>
          <a:stretch/>
        </p:blipFill>
        <p:spPr>
          <a:xfrm>
            <a:off x="5029205" y="1701500"/>
            <a:ext cx="3855199" cy="3282874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7"/>
          <p:cNvSpPr txBox="1"/>
          <p:nvPr/>
        </p:nvSpPr>
        <p:spPr>
          <a:xfrm>
            <a:off x="5329100" y="1371000"/>
            <a:ext cx="1028100" cy="3306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State root</a:t>
            </a:r>
            <a:endParaRPr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" name="Google Shape;531;p6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Q&amp;A</a:t>
            </a:r>
            <a:endParaRPr/>
          </a:p>
        </p:txBody>
      </p:sp>
      <p:sp>
        <p:nvSpPr>
          <p:cNvPr id="532" name="Google Shape;532;p6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Persistent state storage (state db)</a:t>
            </a:r>
            <a:endParaRPr/>
          </a:p>
        </p:txBody>
      </p:sp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5" name="Google Shape;95;p18"/>
          <p:cNvPicPr preferRelativeResize="0"/>
          <p:nvPr/>
        </p:nvPicPr>
        <p:blipFill rotWithShape="1">
          <a:blip r:embed="rId3">
            <a:alphaModFix/>
          </a:blip>
          <a:srcRect t="36175"/>
          <a:stretch/>
        </p:blipFill>
        <p:spPr>
          <a:xfrm>
            <a:off x="365395" y="1701500"/>
            <a:ext cx="7404301" cy="3282874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8"/>
          <p:cNvSpPr txBox="1"/>
          <p:nvPr/>
        </p:nvSpPr>
        <p:spPr>
          <a:xfrm>
            <a:off x="550850" y="1152475"/>
            <a:ext cx="1387500" cy="572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State root 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Block 1</a:t>
            </a:r>
            <a:endParaRPr/>
          </a:p>
        </p:txBody>
      </p:sp>
      <p:sp>
        <p:nvSpPr>
          <p:cNvPr id="97" name="Google Shape;97;p18"/>
          <p:cNvSpPr txBox="1"/>
          <p:nvPr/>
        </p:nvSpPr>
        <p:spPr>
          <a:xfrm>
            <a:off x="3573450" y="1152475"/>
            <a:ext cx="1387500" cy="572700"/>
          </a:xfrm>
          <a:prstGeom prst="rect">
            <a:avLst/>
          </a:pr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State root in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Block 2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Creation of a contract</a:t>
            </a:r>
            <a:endParaRPr/>
          </a:p>
        </p:txBody>
      </p:sp>
      <p:sp>
        <p:nvSpPr>
          <p:cNvPr id="103" name="Google Shape;10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account-nonce: 0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balance: the value you payed (usually 0)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code: the OPCODEs you wrote</a:t>
            </a:r>
            <a:r>
              <a:rPr lang="en-US" altLang="zh-CN" dirty="0"/>
              <a:t> (explained later)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account storage: empty</a:t>
            </a:r>
            <a:endParaRPr dirty="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dirty="0"/>
              <a:t>address: hash of your information and code.</a:t>
            </a:r>
            <a:endParaRPr dirty="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dirty="0"/>
              <a:t>What is OPCODEs and how to write them?</a:t>
            </a: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sz="3300"/>
              <a:t>Order-Execute Structure</a:t>
            </a:r>
            <a:endParaRPr/>
          </a:p>
        </p:txBody>
      </p:sp>
      <p:sp>
        <p:nvSpPr>
          <p:cNvPr id="109" name="Google Shape;109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10" name="Google Shape;110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09600" y="1576388"/>
            <a:ext cx="7924800" cy="3362325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20"/>
          <p:cNvSpPr/>
          <p:nvPr/>
        </p:nvSpPr>
        <p:spPr>
          <a:xfrm>
            <a:off x="3176700" y="1414450"/>
            <a:ext cx="2790600" cy="2582700"/>
          </a:xfrm>
          <a:prstGeom prst="roundRect">
            <a:avLst>
              <a:gd name="adj" fmla="val 16667"/>
            </a:avLst>
          </a:prstGeom>
          <a:noFill/>
          <a:ln w="381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/>
              <a:t>EVM OPCODE vs Solidity</a:t>
            </a:r>
            <a:endParaRPr/>
          </a:p>
        </p:txBody>
      </p:sp>
      <p:sp>
        <p:nvSpPr>
          <p:cNvPr id="117" name="Google Shape;117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Ethereum Virtual Machine Operation Code (EVM OPCODE)</a:t>
            </a:r>
            <a:endParaRPr sz="180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zh-CN" sz="1800"/>
              <a:t>Low level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sz="1800"/>
              <a:t>Stack-based language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sz="1800"/>
              <a:t>Similar to Machine Code/Assembly</a:t>
            </a:r>
            <a:endParaRPr sz="1800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zh-CN" sz="1800"/>
              <a:t>Usually people write contracts in high level language like Solidity and compile them to OPCODE.</a:t>
            </a:r>
            <a:endParaRPr sz="1800"/>
          </a:p>
        </p:txBody>
      </p:sp>
      <p:sp>
        <p:nvSpPr>
          <p:cNvPr id="118" name="Google Shape;118;p2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sz="1800"/>
              <a:t>Solidity</a:t>
            </a:r>
            <a:endParaRPr sz="1800"/>
          </a:p>
          <a:p>
            <a:pPr marL="457200" lvl="0" indent="-342900" algn="l" rtl="0">
              <a:spcBef>
                <a:spcPts val="1600"/>
              </a:spcBef>
              <a:spcAft>
                <a:spcPts val="0"/>
              </a:spcAft>
              <a:buSzPts val="1800"/>
              <a:buChar char="●"/>
            </a:pPr>
            <a:r>
              <a:rPr lang="zh-CN" sz="1800"/>
              <a:t>High level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sz="1800"/>
              <a:t>Solidity can be compiled to OPCODE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zh-CN" sz="1800"/>
              <a:t>Similar to C++, Java, etc.</a:t>
            </a: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2483</Words>
  <Application>Microsoft Macintosh PowerPoint</Application>
  <PresentationFormat>全屏显示(16:9)</PresentationFormat>
  <Paragraphs>418</Paragraphs>
  <Slides>50</Slides>
  <Notes>50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50</vt:i4>
      </vt:variant>
    </vt:vector>
  </HeadingPairs>
  <TitlesOfParts>
    <vt:vector size="53" baseType="lpstr">
      <vt:lpstr>Arial</vt:lpstr>
      <vt:lpstr>Courier</vt:lpstr>
      <vt:lpstr>Simple Light</vt:lpstr>
      <vt:lpstr>ECE598PV Lecture 20 Blockchain Computer of Ethereum</vt:lpstr>
      <vt:lpstr>Order-Execute Structure</vt:lpstr>
      <vt:lpstr>Order-Execute Structure</vt:lpstr>
      <vt:lpstr>Persistent state storage (state db)</vt:lpstr>
      <vt:lpstr>Persistent state storage (state db)</vt:lpstr>
      <vt:lpstr>Persistent state storage (state db)</vt:lpstr>
      <vt:lpstr>Creation of a contract</vt:lpstr>
      <vt:lpstr>Order-Execute Structure</vt:lpstr>
      <vt:lpstr>EVM OPCODE vs Solidity</vt:lpstr>
      <vt:lpstr>OPCODE</vt:lpstr>
      <vt:lpstr>PowerPoint 演示文稿</vt:lpstr>
      <vt:lpstr>Stack-based language</vt:lpstr>
      <vt:lpstr>Example</vt:lpstr>
      <vt:lpstr>Memory</vt:lpstr>
      <vt:lpstr>Storage</vt:lpstr>
      <vt:lpstr>Stack vs Memory vs Storage</vt:lpstr>
      <vt:lpstr>What happens to Stack, Memory, Storage at execution?</vt:lpstr>
      <vt:lpstr>What happens to Stack, Memory, Storage at execution?</vt:lpstr>
      <vt:lpstr>What happens to Stack, Memory, Storage at execution?</vt:lpstr>
      <vt:lpstr>PC, contract, transaction, caller, etc information</vt:lpstr>
      <vt:lpstr>Example of executing OPCODE (not executing contract!)</vt:lpstr>
      <vt:lpstr>Example of executing OPCODE (not executing contract!)</vt:lpstr>
      <vt:lpstr>Example of executing OPCODE (not executing contract!)</vt:lpstr>
      <vt:lpstr>Example of executing OPCODE (not executing contract!)</vt:lpstr>
      <vt:lpstr>Example of executing OPCODE (not executing contract!)</vt:lpstr>
      <vt:lpstr>Example of executing OPCODE (not executing contract!)</vt:lpstr>
      <vt:lpstr>Example of executing OPCODE (not executing contract!)</vt:lpstr>
      <vt:lpstr>Example of executing OPCODE (not executing contract!)</vt:lpstr>
      <vt:lpstr>Example of executing OPCODE (not executing contract!)</vt:lpstr>
      <vt:lpstr>Example of executing OPCODE (not executing contract!)</vt:lpstr>
      <vt:lpstr>Example of executing OPCODE (not executing contract!)</vt:lpstr>
      <vt:lpstr>Creation of a contract</vt:lpstr>
      <vt:lpstr>Creation of a contract</vt:lpstr>
      <vt:lpstr>Creation of a contract</vt:lpstr>
      <vt:lpstr>Calling/executing a contract</vt:lpstr>
      <vt:lpstr>Calling/executing a contract</vt:lpstr>
      <vt:lpstr>Storage</vt:lpstr>
      <vt:lpstr>How does contract know which function in a contract?</vt:lpstr>
      <vt:lpstr>How does contract know which function in a contract?</vt:lpstr>
      <vt:lpstr>How does contract know which function in a contract?</vt:lpstr>
      <vt:lpstr>How does contract know which function in a contract?</vt:lpstr>
      <vt:lpstr>Features of OPCODE</vt:lpstr>
      <vt:lpstr>Gas fee</vt:lpstr>
      <vt:lpstr>Gas fee </vt:lpstr>
      <vt:lpstr>How about payment to users?</vt:lpstr>
      <vt:lpstr>How about payment to users?</vt:lpstr>
      <vt:lpstr>How about payment to users?</vt:lpstr>
      <vt:lpstr>How does this fit into a blockchain client?</vt:lpstr>
      <vt:lpstr>References</vt:lpstr>
      <vt:lpstr>Q&amp;A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Inside Smart Contract Virtual Machines</dc:title>
  <cp:lastModifiedBy>Xuechao Wang</cp:lastModifiedBy>
  <cp:revision>4</cp:revision>
  <dcterms:modified xsi:type="dcterms:W3CDTF">2021-04-09T21:59:02Z</dcterms:modified>
</cp:coreProperties>
</file>