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741" r:id="rId3"/>
    <p:sldId id="742" r:id="rId4"/>
    <p:sldId id="743" r:id="rId5"/>
    <p:sldId id="745" r:id="rId6"/>
    <p:sldId id="751" r:id="rId7"/>
    <p:sldId id="683" r:id="rId8"/>
    <p:sldId id="257" r:id="rId9"/>
    <p:sldId id="752" r:id="rId10"/>
    <p:sldId id="732" r:id="rId11"/>
    <p:sldId id="733" r:id="rId12"/>
    <p:sldId id="734" r:id="rId13"/>
    <p:sldId id="735" r:id="rId14"/>
    <p:sldId id="736" r:id="rId15"/>
    <p:sldId id="753" r:id="rId16"/>
    <p:sldId id="737" r:id="rId17"/>
    <p:sldId id="739" r:id="rId18"/>
    <p:sldId id="754" r:id="rId19"/>
    <p:sldId id="755" r:id="rId20"/>
    <p:sldId id="756" r:id="rId21"/>
    <p:sldId id="757" r:id="rId22"/>
    <p:sldId id="744" r:id="rId23"/>
    <p:sldId id="746" r:id="rId24"/>
    <p:sldId id="747" r:id="rId25"/>
    <p:sldId id="748" r:id="rId26"/>
    <p:sldId id="749" r:id="rId27"/>
    <p:sldId id="750" r:id="rId28"/>
    <p:sldId id="73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/>
    <p:restoredTop sz="94771"/>
  </p:normalViewPr>
  <p:slideViewPr>
    <p:cSldViewPr snapToGrid="0" snapToObjects="1">
      <p:cViewPr varScale="1">
        <p:scale>
          <a:sx n="141" d="100"/>
          <a:sy n="141" d="100"/>
        </p:scale>
        <p:origin x="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91496-B98A-274B-A1FF-C73669F4739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A365D-63E8-AF47-8BEB-595F2CF8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1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07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98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73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0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78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Block graph factorization </a:t>
            </a:r>
            <a:r>
              <a:rPr lang="en-US" dirty="0"/>
              <a:t>scales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computation and storage.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Coded Merkle tree </a:t>
            </a:r>
            <a:r>
              <a:rPr lang="en-US" dirty="0"/>
              <a:t>scales communication.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Work virtualization</a:t>
            </a:r>
            <a:r>
              <a:rPr lang="en-US" dirty="0"/>
              <a:t> creates incentivized Proof-of-Stake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73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70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76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79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57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609AC-7AE1-4C40-B104-6C94B4B49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8506A-6F53-3A43-877C-54A3A1C8C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93BC5-A826-BA49-A054-8CDE20581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6AF-143F-8944-A077-C791AE23A00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C807D-CAA8-8D4A-A794-00F68D2C4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C435F-7603-1E4B-AF01-6A6C2381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9D29-3903-7A43-93A1-FD521248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237AA-D618-BF4E-8593-A9EB3796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AAB14-2E0C-C74D-99F3-CEAA0A992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69758-7D3B-F043-BDD2-30684052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6AF-143F-8944-A077-C791AE23A00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FE236-5EF2-DE4D-8B98-81105A84F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72537-7EE8-EE47-8588-6B71694C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9D29-3903-7A43-93A1-FD521248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8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407FED-83CE-A94F-9C07-F39996133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9FCF9-44FB-F048-8609-923A4EC6F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BDBE8-EC1D-004D-BCBF-6B7D8FBD4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6AF-143F-8944-A077-C791AE23A00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85C89-4D0E-F54D-AD5D-7432C95E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8611D-9827-4B43-8EBF-7B407943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9D29-3903-7A43-93A1-FD521248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1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DC3C7-6891-7F48-9F9F-526E0BEF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B7EA1-4F81-0649-B6C0-00FF791C2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4113C-1647-0249-AE98-611046BC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6AF-143F-8944-A077-C791AE23A00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7942F-7CF9-EE4B-B6CF-59485F974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6AB51-4064-4A49-B573-047DE448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9D29-3903-7A43-93A1-FD521248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1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91B8D-DB3F-4941-8D82-68CF414E8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40903-866A-3145-B1DC-342B26E06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39824-CD7B-7D4C-952D-94F63578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6AF-143F-8944-A077-C791AE23A00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23E0D-1776-3940-8C20-FBC03F6A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E6C56-E29E-FF46-AA53-594C9443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9D29-3903-7A43-93A1-FD521248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9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41ADD-8BD4-4849-80CD-737769A0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CFDA7-8150-CC45-BBF3-D30637516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F3DD4-67AE-AC45-BE1C-71D976C49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5793F-83EE-704B-B329-42254F35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6AF-143F-8944-A077-C791AE23A00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68778-48C4-3847-B929-840DE5F80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A74C1-AE28-5D4A-8143-CE644811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9D29-3903-7A43-93A1-FD521248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A09A1-9397-5046-8187-38A3FDFEC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FEC2C-786E-E747-B33E-849E3A25B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96F04-75E2-6B4E-8188-867FFB56D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A02376-C3F8-8741-A312-75E2FAB78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92BB85-A804-024B-8D30-100A05AE0B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F0EA9-69F3-FD49-9FEC-BE82A4C9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6AF-143F-8944-A077-C791AE23A00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C6E727-77AD-8846-BE43-0BB2F6D5E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594663-3B3C-1C43-B612-7AD2AC8E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9D29-3903-7A43-93A1-FD521248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9D7F-ABF2-A943-B49F-8B4C925AF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BE4021-019E-FA42-AD05-AEA696C43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6AF-143F-8944-A077-C791AE23A00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EC7E76-6A79-3940-B566-9229412A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189D5-CCB4-A240-9D1B-34F092F5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9D29-3903-7A43-93A1-FD521248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2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14089-EAAD-D948-9776-69356226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6AF-143F-8944-A077-C791AE23A00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3F394-C4DA-E145-845A-312E00CEF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272CD-40EB-A542-9789-36691A58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9D29-3903-7A43-93A1-FD521248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0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3556-A2C0-F245-9642-177951250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C87C0-EC6C-7D41-BB18-C520BD00F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D3576-1D32-6046-BD26-F47AD7583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D69F2-565A-BD43-8851-A8595977A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6AF-143F-8944-A077-C791AE23A00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400FF-4E2B-9542-803A-E73C5A168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1DEE4-274D-C34F-854E-71474A757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9D29-3903-7A43-93A1-FD521248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41B25-AFF2-4743-9C40-04C32D875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12DDF-AF0E-104D-A412-8595AD4EB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7C02D-B053-CA4D-B841-8C9AE3768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893D9-AF93-334E-B7C9-5A1232F6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76AF-143F-8944-A077-C791AE23A00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9EB16-EC00-9F4A-927F-1DB4C9CDB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1961E-F17E-9A4D-8B03-7AD31997B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9D29-3903-7A43-93A1-FD521248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4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B581B6-D22C-F947-99DD-E6C7C13FA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5D458-3556-734B-8BA1-22922FA17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DB92E-CBB0-3D49-82DA-3D805509A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76AF-143F-8944-A077-C791AE23A00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8A69E-391D-1B4C-8F2B-E2E04A8EC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E8215-3BEE-4040-8EEF-ECE974FC5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29D29-3903-7A43-93A1-FD521248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8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F023E-1942-9549-95FF-207F1D204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94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Lecture 17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 Bootstrapping Blockchains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E54C7A-00A6-6B43-8DCA-2775CAF0BB16}"/>
              </a:ext>
            </a:extLst>
          </p:cNvPr>
          <p:cNvSpPr txBox="1"/>
          <p:nvPr/>
        </p:nvSpPr>
        <p:spPr>
          <a:xfrm>
            <a:off x="2489702" y="4309450"/>
            <a:ext cx="6264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Bootstrapping </a:t>
            </a:r>
            <a:r>
              <a:rPr lang="en-US" sz="2800" dirty="0" err="1"/>
              <a:t>PoW</a:t>
            </a:r>
            <a:r>
              <a:rPr lang="en-US" sz="2800" dirty="0"/>
              <a:t> Blockchains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Bootstrapping </a:t>
            </a:r>
            <a:r>
              <a:rPr lang="en-US" sz="2800" dirty="0" err="1"/>
              <a:t>PoS</a:t>
            </a:r>
            <a:r>
              <a:rPr lang="en-US" sz="2800" dirty="0"/>
              <a:t> Blockchains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Bootstrapping via Layer 2 Methods</a:t>
            </a:r>
          </a:p>
        </p:txBody>
      </p:sp>
    </p:spTree>
    <p:extLst>
      <p:ext uri="{BB962C8B-B14F-4D97-AF65-F5344CB8AC3E}">
        <p14:creationId xmlns:p14="http://schemas.microsoft.com/office/powerpoint/2010/main" val="1402342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65BE4-B85D-C24E-BFCB-ACC284AE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Checkpointed longest chain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7ABDDC62-A19B-3E44-AAFF-4942614DF148}"/>
              </a:ext>
            </a:extLst>
          </p:cNvPr>
          <p:cNvSpPr/>
          <p:nvPr/>
        </p:nvSpPr>
        <p:spPr>
          <a:xfrm>
            <a:off x="6359581" y="2179676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4C180D8A-5323-9844-82F5-BBE1B41EE2AC}"/>
              </a:ext>
            </a:extLst>
          </p:cNvPr>
          <p:cNvSpPr/>
          <p:nvPr/>
        </p:nvSpPr>
        <p:spPr>
          <a:xfrm>
            <a:off x="6359581" y="2857676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54B21B45-A3A5-674D-A46B-D77930B12218}"/>
              </a:ext>
            </a:extLst>
          </p:cNvPr>
          <p:cNvSpPr/>
          <p:nvPr/>
        </p:nvSpPr>
        <p:spPr>
          <a:xfrm>
            <a:off x="6359580" y="3535676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E00640C-AA00-934D-9BF0-4CB6AB0FE604}"/>
              </a:ext>
            </a:extLst>
          </p:cNvPr>
          <p:cNvCxnSpPr>
            <a:stCxn id="50" idx="0"/>
            <a:endCxn id="49" idx="2"/>
          </p:cNvCxnSpPr>
          <p:nvPr/>
        </p:nvCxnSpPr>
        <p:spPr>
          <a:xfrm flipV="1">
            <a:off x="6589881" y="2532808"/>
            <a:ext cx="0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9EB415B-B50A-ED48-B05C-BA272842EEC6}"/>
              </a:ext>
            </a:extLst>
          </p:cNvPr>
          <p:cNvCxnSpPr>
            <a:cxnSpLocks/>
            <a:stCxn id="51" idx="0"/>
            <a:endCxn id="50" idx="2"/>
          </p:cNvCxnSpPr>
          <p:nvPr/>
        </p:nvCxnSpPr>
        <p:spPr>
          <a:xfrm flipV="1">
            <a:off x="6589880" y="3210808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27CC6FE3-DF96-CA45-9107-BA5B660ED5E5}"/>
              </a:ext>
            </a:extLst>
          </p:cNvPr>
          <p:cNvSpPr/>
          <p:nvPr/>
        </p:nvSpPr>
        <p:spPr>
          <a:xfrm>
            <a:off x="6359580" y="4241235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4BF7B09-DA44-D348-8B46-A1762F44F3BA}"/>
              </a:ext>
            </a:extLst>
          </p:cNvPr>
          <p:cNvCxnSpPr>
            <a:cxnSpLocks/>
            <a:stCxn id="54" idx="0"/>
            <a:endCxn id="51" idx="2"/>
          </p:cNvCxnSpPr>
          <p:nvPr/>
        </p:nvCxnSpPr>
        <p:spPr>
          <a:xfrm flipV="1">
            <a:off x="6589880" y="3888808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91DD27C-F9A4-AF4A-8029-25F89E168BA2}"/>
              </a:ext>
            </a:extLst>
          </p:cNvPr>
          <p:cNvCxnSpPr>
            <a:cxnSpLocks/>
            <a:stCxn id="61" idx="0"/>
          </p:cNvCxnSpPr>
          <p:nvPr/>
        </p:nvCxnSpPr>
        <p:spPr>
          <a:xfrm flipV="1">
            <a:off x="6589880" y="4599110"/>
            <a:ext cx="6190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99CC6CDA-F8C0-FF47-B1F1-D3F93C3242F6}"/>
              </a:ext>
            </a:extLst>
          </p:cNvPr>
          <p:cNvSpPr/>
          <p:nvPr/>
        </p:nvSpPr>
        <p:spPr>
          <a:xfrm>
            <a:off x="5553533" y="2857676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917EEA5-E438-6041-8392-8B86B544420B}"/>
              </a:ext>
            </a:extLst>
          </p:cNvPr>
          <p:cNvCxnSpPr>
            <a:cxnSpLocks/>
            <a:stCxn id="57" idx="0"/>
            <a:endCxn id="49" idx="2"/>
          </p:cNvCxnSpPr>
          <p:nvPr/>
        </p:nvCxnSpPr>
        <p:spPr>
          <a:xfrm flipV="1">
            <a:off x="5783833" y="2532808"/>
            <a:ext cx="806048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299F5F93-FEA8-1B4A-9392-C52B74E7BF41}"/>
              </a:ext>
            </a:extLst>
          </p:cNvPr>
          <p:cNvSpPr/>
          <p:nvPr/>
        </p:nvSpPr>
        <p:spPr>
          <a:xfrm>
            <a:off x="5553532" y="3556553"/>
            <a:ext cx="460599" cy="353132"/>
          </a:xfrm>
          <a:prstGeom prst="roundRect">
            <a:avLst/>
          </a:prstGeom>
          <a:pattFill prst="dkVert">
            <a:fgClr>
              <a:schemeClr val="accent6"/>
            </a:fgClr>
            <a:bgClr>
              <a:schemeClr val="bg1"/>
            </a:bgClr>
          </a:patt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E557AAB-71C3-E94F-B717-2025DA474143}"/>
              </a:ext>
            </a:extLst>
          </p:cNvPr>
          <p:cNvCxnSpPr>
            <a:cxnSpLocks/>
            <a:stCxn id="59" idx="0"/>
            <a:endCxn id="57" idx="2"/>
          </p:cNvCxnSpPr>
          <p:nvPr/>
        </p:nvCxnSpPr>
        <p:spPr>
          <a:xfrm flipV="1">
            <a:off x="5783832" y="3210808"/>
            <a:ext cx="1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B86FCBC3-5A3F-954E-B9EA-279F712B6295}"/>
              </a:ext>
            </a:extLst>
          </p:cNvPr>
          <p:cNvSpPr/>
          <p:nvPr/>
        </p:nvSpPr>
        <p:spPr>
          <a:xfrm>
            <a:off x="6359580" y="4944855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A7C162B2-F8DA-914B-A350-77713070A7F6}"/>
              </a:ext>
            </a:extLst>
          </p:cNvPr>
          <p:cNvSpPr/>
          <p:nvPr/>
        </p:nvSpPr>
        <p:spPr>
          <a:xfrm>
            <a:off x="5559722" y="4257057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71C1078-9F87-874A-852C-85802B9BBEFA}"/>
              </a:ext>
            </a:extLst>
          </p:cNvPr>
          <p:cNvCxnSpPr>
            <a:cxnSpLocks/>
            <a:stCxn id="62" idx="0"/>
            <a:endCxn id="59" idx="2"/>
          </p:cNvCxnSpPr>
          <p:nvPr/>
        </p:nvCxnSpPr>
        <p:spPr>
          <a:xfrm flipH="1" flipV="1">
            <a:off x="5783832" y="3909685"/>
            <a:ext cx="6190" cy="347372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1269F3E-ACEA-E144-8BC9-E8E8E2E22207}"/>
              </a:ext>
            </a:extLst>
          </p:cNvPr>
          <p:cNvCxnSpPr>
            <a:cxnSpLocks/>
            <a:stCxn id="66" idx="0"/>
          </p:cNvCxnSpPr>
          <p:nvPr/>
        </p:nvCxnSpPr>
        <p:spPr>
          <a:xfrm flipV="1">
            <a:off x="6589880" y="5290600"/>
            <a:ext cx="6190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F68C43C2-8F18-FD46-BA64-30280ED67B8D}"/>
              </a:ext>
            </a:extLst>
          </p:cNvPr>
          <p:cNvSpPr/>
          <p:nvPr/>
        </p:nvSpPr>
        <p:spPr>
          <a:xfrm>
            <a:off x="6359580" y="5636345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1AA6C9F-8C62-9746-8009-985281E6660D}"/>
              </a:ext>
            </a:extLst>
          </p:cNvPr>
          <p:cNvCxnSpPr>
            <a:cxnSpLocks/>
            <a:stCxn id="68" idx="0"/>
          </p:cNvCxnSpPr>
          <p:nvPr/>
        </p:nvCxnSpPr>
        <p:spPr>
          <a:xfrm flipV="1">
            <a:off x="6589880" y="5982090"/>
            <a:ext cx="6190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D1C7B5CA-C3DB-7E4A-A547-E14BC403966B}"/>
              </a:ext>
            </a:extLst>
          </p:cNvPr>
          <p:cNvSpPr/>
          <p:nvPr/>
        </p:nvSpPr>
        <p:spPr>
          <a:xfrm>
            <a:off x="6359580" y="6327835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0CC3F9A-7003-5C41-BF86-05DD53D5FD2F}"/>
              </a:ext>
            </a:extLst>
          </p:cNvPr>
          <p:cNvCxnSpPr>
            <a:cxnSpLocks/>
            <a:stCxn id="70" idx="0"/>
            <a:endCxn id="59" idx="2"/>
          </p:cNvCxnSpPr>
          <p:nvPr/>
        </p:nvCxnSpPr>
        <p:spPr>
          <a:xfrm flipV="1">
            <a:off x="5035358" y="3909685"/>
            <a:ext cx="748474" cy="347372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B24BA27E-8AC1-A04C-AF77-4615A017FA51}"/>
              </a:ext>
            </a:extLst>
          </p:cNvPr>
          <p:cNvSpPr/>
          <p:nvPr/>
        </p:nvSpPr>
        <p:spPr>
          <a:xfrm>
            <a:off x="4805058" y="4257057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113A59FE-4062-C446-8D74-EF893C0DAFE3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5035358" y="4610189"/>
            <a:ext cx="6190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73C924D4-8A5F-634A-B724-06FAD5D7FBAA}"/>
              </a:ext>
            </a:extLst>
          </p:cNvPr>
          <p:cNvSpPr/>
          <p:nvPr/>
        </p:nvSpPr>
        <p:spPr>
          <a:xfrm>
            <a:off x="4805058" y="4955934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B9BE194C-B117-874B-9397-E4E4D96A89B4}"/>
              </a:ext>
            </a:extLst>
          </p:cNvPr>
          <p:cNvSpPr/>
          <p:nvPr/>
        </p:nvSpPr>
        <p:spPr>
          <a:xfrm>
            <a:off x="4040372" y="2020186"/>
            <a:ext cx="2115879" cy="3359888"/>
          </a:xfrm>
          <a:custGeom>
            <a:avLst/>
            <a:gdLst>
              <a:gd name="connsiteX0" fmla="*/ 2115879 w 2115879"/>
              <a:gd name="connsiteY0" fmla="*/ 0 h 3359888"/>
              <a:gd name="connsiteX1" fmla="*/ 2105247 w 2115879"/>
              <a:gd name="connsiteY1" fmla="*/ 318977 h 3359888"/>
              <a:gd name="connsiteX2" fmla="*/ 2083981 w 2115879"/>
              <a:gd name="connsiteY2" fmla="*/ 340242 h 3359888"/>
              <a:gd name="connsiteX3" fmla="*/ 2009554 w 2115879"/>
              <a:gd name="connsiteY3" fmla="*/ 414670 h 3359888"/>
              <a:gd name="connsiteX4" fmla="*/ 1988288 w 2115879"/>
              <a:gd name="connsiteY4" fmla="*/ 435935 h 3359888"/>
              <a:gd name="connsiteX5" fmla="*/ 1956391 w 2115879"/>
              <a:gd name="connsiteY5" fmla="*/ 446567 h 3359888"/>
              <a:gd name="connsiteX6" fmla="*/ 1871330 w 2115879"/>
              <a:gd name="connsiteY6" fmla="*/ 467833 h 3359888"/>
              <a:gd name="connsiteX7" fmla="*/ 1807535 w 2115879"/>
              <a:gd name="connsiteY7" fmla="*/ 489098 h 3359888"/>
              <a:gd name="connsiteX8" fmla="*/ 1775637 w 2115879"/>
              <a:gd name="connsiteY8" fmla="*/ 499730 h 3359888"/>
              <a:gd name="connsiteX9" fmla="*/ 1679944 w 2115879"/>
              <a:gd name="connsiteY9" fmla="*/ 520995 h 3359888"/>
              <a:gd name="connsiteX10" fmla="*/ 1637414 w 2115879"/>
              <a:gd name="connsiteY10" fmla="*/ 531628 h 3359888"/>
              <a:gd name="connsiteX11" fmla="*/ 1424763 w 2115879"/>
              <a:gd name="connsiteY11" fmla="*/ 563526 h 3359888"/>
              <a:gd name="connsiteX12" fmla="*/ 1360968 w 2115879"/>
              <a:gd name="connsiteY12" fmla="*/ 574158 h 3359888"/>
              <a:gd name="connsiteX13" fmla="*/ 1275907 w 2115879"/>
              <a:gd name="connsiteY13" fmla="*/ 595423 h 3359888"/>
              <a:gd name="connsiteX14" fmla="*/ 1212112 w 2115879"/>
              <a:gd name="connsiteY14" fmla="*/ 616688 h 3359888"/>
              <a:gd name="connsiteX15" fmla="*/ 1180214 w 2115879"/>
              <a:gd name="connsiteY15" fmla="*/ 627321 h 3359888"/>
              <a:gd name="connsiteX16" fmla="*/ 1158949 w 2115879"/>
              <a:gd name="connsiteY16" fmla="*/ 659219 h 3359888"/>
              <a:gd name="connsiteX17" fmla="*/ 1148316 w 2115879"/>
              <a:gd name="connsiteY17" fmla="*/ 701749 h 3359888"/>
              <a:gd name="connsiteX18" fmla="*/ 1116419 w 2115879"/>
              <a:gd name="connsiteY18" fmla="*/ 871870 h 3359888"/>
              <a:gd name="connsiteX19" fmla="*/ 1105786 w 2115879"/>
              <a:gd name="connsiteY19" fmla="*/ 903767 h 3359888"/>
              <a:gd name="connsiteX20" fmla="*/ 1084521 w 2115879"/>
              <a:gd name="connsiteY20" fmla="*/ 1010093 h 3359888"/>
              <a:gd name="connsiteX21" fmla="*/ 1073888 w 2115879"/>
              <a:gd name="connsiteY21" fmla="*/ 1265274 h 3359888"/>
              <a:gd name="connsiteX22" fmla="*/ 1063256 w 2115879"/>
              <a:gd name="connsiteY22" fmla="*/ 1329070 h 3359888"/>
              <a:gd name="connsiteX23" fmla="*/ 1052623 w 2115879"/>
              <a:gd name="connsiteY23" fmla="*/ 1403498 h 3359888"/>
              <a:gd name="connsiteX24" fmla="*/ 1020726 w 2115879"/>
              <a:gd name="connsiteY24" fmla="*/ 1509823 h 3359888"/>
              <a:gd name="connsiteX25" fmla="*/ 988828 w 2115879"/>
              <a:gd name="connsiteY25" fmla="*/ 1573619 h 3359888"/>
              <a:gd name="connsiteX26" fmla="*/ 946298 w 2115879"/>
              <a:gd name="connsiteY26" fmla="*/ 1637414 h 3359888"/>
              <a:gd name="connsiteX27" fmla="*/ 925033 w 2115879"/>
              <a:gd name="connsiteY27" fmla="*/ 1669312 h 3359888"/>
              <a:gd name="connsiteX28" fmla="*/ 861237 w 2115879"/>
              <a:gd name="connsiteY28" fmla="*/ 1711842 h 3359888"/>
              <a:gd name="connsiteX29" fmla="*/ 839972 w 2115879"/>
              <a:gd name="connsiteY29" fmla="*/ 1743740 h 3359888"/>
              <a:gd name="connsiteX30" fmla="*/ 765544 w 2115879"/>
              <a:gd name="connsiteY30" fmla="*/ 1775637 h 3359888"/>
              <a:gd name="connsiteX31" fmla="*/ 691116 w 2115879"/>
              <a:gd name="connsiteY31" fmla="*/ 1828800 h 3359888"/>
              <a:gd name="connsiteX32" fmla="*/ 648586 w 2115879"/>
              <a:gd name="connsiteY32" fmla="*/ 1850065 h 3359888"/>
              <a:gd name="connsiteX33" fmla="*/ 595423 w 2115879"/>
              <a:gd name="connsiteY33" fmla="*/ 1860698 h 3359888"/>
              <a:gd name="connsiteX34" fmla="*/ 489098 w 2115879"/>
              <a:gd name="connsiteY34" fmla="*/ 1892595 h 3359888"/>
              <a:gd name="connsiteX35" fmla="*/ 446568 w 2115879"/>
              <a:gd name="connsiteY35" fmla="*/ 1913861 h 3359888"/>
              <a:gd name="connsiteX36" fmla="*/ 372140 w 2115879"/>
              <a:gd name="connsiteY36" fmla="*/ 1935126 h 3359888"/>
              <a:gd name="connsiteX37" fmla="*/ 340242 w 2115879"/>
              <a:gd name="connsiteY37" fmla="*/ 1945758 h 3359888"/>
              <a:gd name="connsiteX38" fmla="*/ 297712 w 2115879"/>
              <a:gd name="connsiteY38" fmla="*/ 1956391 h 3359888"/>
              <a:gd name="connsiteX39" fmla="*/ 265814 w 2115879"/>
              <a:gd name="connsiteY39" fmla="*/ 1967023 h 3359888"/>
              <a:gd name="connsiteX40" fmla="*/ 191386 w 2115879"/>
              <a:gd name="connsiteY40" fmla="*/ 1988288 h 3359888"/>
              <a:gd name="connsiteX41" fmla="*/ 159488 w 2115879"/>
              <a:gd name="connsiteY41" fmla="*/ 2158409 h 3359888"/>
              <a:gd name="connsiteX42" fmla="*/ 170121 w 2115879"/>
              <a:gd name="connsiteY42" fmla="*/ 2392326 h 3359888"/>
              <a:gd name="connsiteX43" fmla="*/ 180754 w 2115879"/>
              <a:gd name="connsiteY43" fmla="*/ 2445488 h 3359888"/>
              <a:gd name="connsiteX44" fmla="*/ 170121 w 2115879"/>
              <a:gd name="connsiteY44" fmla="*/ 3296093 h 3359888"/>
              <a:gd name="connsiteX45" fmla="*/ 116958 w 2115879"/>
              <a:gd name="connsiteY45" fmla="*/ 3242930 h 3359888"/>
              <a:gd name="connsiteX46" fmla="*/ 85061 w 2115879"/>
              <a:gd name="connsiteY46" fmla="*/ 3221665 h 3359888"/>
              <a:gd name="connsiteX47" fmla="*/ 0 w 2115879"/>
              <a:gd name="connsiteY47" fmla="*/ 3147237 h 3359888"/>
              <a:gd name="connsiteX48" fmla="*/ 53163 w 2115879"/>
              <a:gd name="connsiteY48" fmla="*/ 3211033 h 3359888"/>
              <a:gd name="connsiteX49" fmla="*/ 106326 w 2115879"/>
              <a:gd name="connsiteY49" fmla="*/ 3285461 h 3359888"/>
              <a:gd name="connsiteX50" fmla="*/ 159488 w 2115879"/>
              <a:gd name="connsiteY50" fmla="*/ 3359888 h 3359888"/>
              <a:gd name="connsiteX51" fmla="*/ 170121 w 2115879"/>
              <a:gd name="connsiteY51" fmla="*/ 3327991 h 3359888"/>
              <a:gd name="connsiteX52" fmla="*/ 202019 w 2115879"/>
              <a:gd name="connsiteY52" fmla="*/ 3296093 h 3359888"/>
              <a:gd name="connsiteX53" fmla="*/ 318977 w 2115879"/>
              <a:gd name="connsiteY53" fmla="*/ 3211033 h 3359888"/>
              <a:gd name="connsiteX54" fmla="*/ 361507 w 2115879"/>
              <a:gd name="connsiteY54" fmla="*/ 3189767 h 3359888"/>
              <a:gd name="connsiteX55" fmla="*/ 393405 w 2115879"/>
              <a:gd name="connsiteY55" fmla="*/ 3168502 h 3359888"/>
              <a:gd name="connsiteX56" fmla="*/ 425302 w 2115879"/>
              <a:gd name="connsiteY56" fmla="*/ 3157870 h 335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115879" h="3359888">
                <a:moveTo>
                  <a:pt x="2115879" y="0"/>
                </a:moveTo>
                <a:cubicBezTo>
                  <a:pt x="2112335" y="106326"/>
                  <a:pt x="2115177" y="213057"/>
                  <a:pt x="2105247" y="318977"/>
                </a:cubicBezTo>
                <a:cubicBezTo>
                  <a:pt x="2104311" y="328958"/>
                  <a:pt x="2089996" y="332222"/>
                  <a:pt x="2083981" y="340242"/>
                </a:cubicBezTo>
                <a:cubicBezTo>
                  <a:pt x="2027108" y="416071"/>
                  <a:pt x="2069260" y="394767"/>
                  <a:pt x="2009554" y="414670"/>
                </a:cubicBezTo>
                <a:cubicBezTo>
                  <a:pt x="2002465" y="421758"/>
                  <a:pt x="1996884" y="430777"/>
                  <a:pt x="1988288" y="435935"/>
                </a:cubicBezTo>
                <a:cubicBezTo>
                  <a:pt x="1978678" y="441701"/>
                  <a:pt x="1967204" y="443618"/>
                  <a:pt x="1956391" y="446567"/>
                </a:cubicBezTo>
                <a:cubicBezTo>
                  <a:pt x="1928194" y="454257"/>
                  <a:pt x="1899057" y="458591"/>
                  <a:pt x="1871330" y="467833"/>
                </a:cubicBezTo>
                <a:lnTo>
                  <a:pt x="1807535" y="489098"/>
                </a:lnTo>
                <a:cubicBezTo>
                  <a:pt x="1796902" y="492642"/>
                  <a:pt x="1786510" y="497012"/>
                  <a:pt x="1775637" y="499730"/>
                </a:cubicBezTo>
                <a:cubicBezTo>
                  <a:pt x="1671916" y="525662"/>
                  <a:pt x="1801430" y="493998"/>
                  <a:pt x="1679944" y="520995"/>
                </a:cubicBezTo>
                <a:cubicBezTo>
                  <a:pt x="1665679" y="524165"/>
                  <a:pt x="1651743" y="528762"/>
                  <a:pt x="1637414" y="531628"/>
                </a:cubicBezTo>
                <a:cubicBezTo>
                  <a:pt x="1585114" y="542088"/>
                  <a:pt x="1453288" y="558772"/>
                  <a:pt x="1424763" y="563526"/>
                </a:cubicBezTo>
                <a:lnTo>
                  <a:pt x="1360968" y="574158"/>
                </a:lnTo>
                <a:cubicBezTo>
                  <a:pt x="1264190" y="606418"/>
                  <a:pt x="1417030" y="556936"/>
                  <a:pt x="1275907" y="595423"/>
                </a:cubicBezTo>
                <a:cubicBezTo>
                  <a:pt x="1254282" y="601321"/>
                  <a:pt x="1233377" y="609600"/>
                  <a:pt x="1212112" y="616688"/>
                </a:cubicBezTo>
                <a:lnTo>
                  <a:pt x="1180214" y="627321"/>
                </a:lnTo>
                <a:cubicBezTo>
                  <a:pt x="1173126" y="637954"/>
                  <a:pt x="1163983" y="647473"/>
                  <a:pt x="1158949" y="659219"/>
                </a:cubicBezTo>
                <a:cubicBezTo>
                  <a:pt x="1153193" y="672650"/>
                  <a:pt x="1151009" y="687386"/>
                  <a:pt x="1148316" y="701749"/>
                </a:cubicBezTo>
                <a:cubicBezTo>
                  <a:pt x="1133019" y="783333"/>
                  <a:pt x="1134671" y="807988"/>
                  <a:pt x="1116419" y="871870"/>
                </a:cubicBezTo>
                <a:cubicBezTo>
                  <a:pt x="1113340" y="882646"/>
                  <a:pt x="1108306" y="892846"/>
                  <a:pt x="1105786" y="903767"/>
                </a:cubicBezTo>
                <a:cubicBezTo>
                  <a:pt x="1097659" y="938985"/>
                  <a:pt x="1084521" y="1010093"/>
                  <a:pt x="1084521" y="1010093"/>
                </a:cubicBezTo>
                <a:cubicBezTo>
                  <a:pt x="1080977" y="1095153"/>
                  <a:pt x="1079551" y="1180328"/>
                  <a:pt x="1073888" y="1265274"/>
                </a:cubicBezTo>
                <a:cubicBezTo>
                  <a:pt x="1072454" y="1286785"/>
                  <a:pt x="1066534" y="1307762"/>
                  <a:pt x="1063256" y="1329070"/>
                </a:cubicBezTo>
                <a:cubicBezTo>
                  <a:pt x="1059445" y="1353840"/>
                  <a:pt x="1057106" y="1378841"/>
                  <a:pt x="1052623" y="1403498"/>
                </a:cubicBezTo>
                <a:cubicBezTo>
                  <a:pt x="1048908" y="1423931"/>
                  <a:pt x="1027663" y="1499417"/>
                  <a:pt x="1020726" y="1509823"/>
                </a:cubicBezTo>
                <a:cubicBezTo>
                  <a:pt x="926318" y="1651437"/>
                  <a:pt x="1062200" y="1441549"/>
                  <a:pt x="988828" y="1573619"/>
                </a:cubicBezTo>
                <a:cubicBezTo>
                  <a:pt x="976416" y="1595960"/>
                  <a:pt x="960475" y="1616149"/>
                  <a:pt x="946298" y="1637414"/>
                </a:cubicBezTo>
                <a:cubicBezTo>
                  <a:pt x="939210" y="1648047"/>
                  <a:pt x="935666" y="1662224"/>
                  <a:pt x="925033" y="1669312"/>
                </a:cubicBezTo>
                <a:lnTo>
                  <a:pt x="861237" y="1711842"/>
                </a:lnTo>
                <a:cubicBezTo>
                  <a:pt x="854149" y="1722475"/>
                  <a:pt x="849789" y="1735559"/>
                  <a:pt x="839972" y="1743740"/>
                </a:cubicBezTo>
                <a:cubicBezTo>
                  <a:pt x="822453" y="1758340"/>
                  <a:pt x="787705" y="1768250"/>
                  <a:pt x="765544" y="1775637"/>
                </a:cubicBezTo>
                <a:cubicBezTo>
                  <a:pt x="747282" y="1789333"/>
                  <a:pt x="712887" y="1816360"/>
                  <a:pt x="691116" y="1828800"/>
                </a:cubicBezTo>
                <a:cubicBezTo>
                  <a:pt x="677354" y="1836664"/>
                  <a:pt x="663623" y="1845053"/>
                  <a:pt x="648586" y="1850065"/>
                </a:cubicBezTo>
                <a:cubicBezTo>
                  <a:pt x="631441" y="1855780"/>
                  <a:pt x="612733" y="1855505"/>
                  <a:pt x="595423" y="1860698"/>
                </a:cubicBezTo>
                <a:cubicBezTo>
                  <a:pt x="455552" y="1902660"/>
                  <a:pt x="627191" y="1864978"/>
                  <a:pt x="489098" y="1892595"/>
                </a:cubicBezTo>
                <a:cubicBezTo>
                  <a:pt x="474921" y="1899684"/>
                  <a:pt x="461137" y="1907617"/>
                  <a:pt x="446568" y="1913861"/>
                </a:cubicBezTo>
                <a:cubicBezTo>
                  <a:pt x="421086" y="1924782"/>
                  <a:pt x="399103" y="1927422"/>
                  <a:pt x="372140" y="1935126"/>
                </a:cubicBezTo>
                <a:cubicBezTo>
                  <a:pt x="361363" y="1938205"/>
                  <a:pt x="351019" y="1942679"/>
                  <a:pt x="340242" y="1945758"/>
                </a:cubicBezTo>
                <a:cubicBezTo>
                  <a:pt x="326191" y="1949772"/>
                  <a:pt x="311763" y="1952377"/>
                  <a:pt x="297712" y="1956391"/>
                </a:cubicBezTo>
                <a:cubicBezTo>
                  <a:pt x="286935" y="1959470"/>
                  <a:pt x="276591" y="1963944"/>
                  <a:pt x="265814" y="1967023"/>
                </a:cubicBezTo>
                <a:cubicBezTo>
                  <a:pt x="172358" y="1993725"/>
                  <a:pt x="267867" y="1962796"/>
                  <a:pt x="191386" y="1988288"/>
                </a:cubicBezTo>
                <a:cubicBezTo>
                  <a:pt x="158858" y="2085875"/>
                  <a:pt x="172352" y="2029780"/>
                  <a:pt x="159488" y="2158409"/>
                </a:cubicBezTo>
                <a:cubicBezTo>
                  <a:pt x="163032" y="2236381"/>
                  <a:pt x="164355" y="2314486"/>
                  <a:pt x="170121" y="2392326"/>
                </a:cubicBezTo>
                <a:cubicBezTo>
                  <a:pt x="171456" y="2410348"/>
                  <a:pt x="180754" y="2427416"/>
                  <a:pt x="180754" y="2445488"/>
                </a:cubicBezTo>
                <a:cubicBezTo>
                  <a:pt x="180754" y="2729045"/>
                  <a:pt x="173665" y="3012558"/>
                  <a:pt x="170121" y="3296093"/>
                </a:cubicBezTo>
                <a:cubicBezTo>
                  <a:pt x="85064" y="3239389"/>
                  <a:pt x="187838" y="3313811"/>
                  <a:pt x="116958" y="3242930"/>
                </a:cubicBezTo>
                <a:cubicBezTo>
                  <a:pt x="107922" y="3233894"/>
                  <a:pt x="94678" y="3230080"/>
                  <a:pt x="85061" y="3221665"/>
                </a:cubicBezTo>
                <a:cubicBezTo>
                  <a:pt x="-14453" y="3134590"/>
                  <a:pt x="71777" y="3195088"/>
                  <a:pt x="0" y="3147237"/>
                </a:cubicBezTo>
                <a:cubicBezTo>
                  <a:pt x="46997" y="3217733"/>
                  <a:pt x="-8235" y="3139403"/>
                  <a:pt x="53163" y="3211033"/>
                </a:cubicBezTo>
                <a:cubicBezTo>
                  <a:pt x="82951" y="3245785"/>
                  <a:pt x="82282" y="3251799"/>
                  <a:pt x="106326" y="3285461"/>
                </a:cubicBezTo>
                <a:cubicBezTo>
                  <a:pt x="172279" y="3377797"/>
                  <a:pt x="109364" y="3284703"/>
                  <a:pt x="159488" y="3359888"/>
                </a:cubicBezTo>
                <a:cubicBezTo>
                  <a:pt x="163032" y="3349256"/>
                  <a:pt x="163904" y="3337316"/>
                  <a:pt x="170121" y="3327991"/>
                </a:cubicBezTo>
                <a:cubicBezTo>
                  <a:pt x="178462" y="3315480"/>
                  <a:pt x="190381" y="3305615"/>
                  <a:pt x="202019" y="3296093"/>
                </a:cubicBezTo>
                <a:cubicBezTo>
                  <a:pt x="205271" y="3293432"/>
                  <a:pt x="290772" y="3227150"/>
                  <a:pt x="318977" y="3211033"/>
                </a:cubicBezTo>
                <a:cubicBezTo>
                  <a:pt x="332739" y="3203169"/>
                  <a:pt x="347745" y="3197631"/>
                  <a:pt x="361507" y="3189767"/>
                </a:cubicBezTo>
                <a:cubicBezTo>
                  <a:pt x="372602" y="3183427"/>
                  <a:pt x="381975" y="3174217"/>
                  <a:pt x="393405" y="3168502"/>
                </a:cubicBezTo>
                <a:cubicBezTo>
                  <a:pt x="403429" y="3163490"/>
                  <a:pt x="425302" y="3157870"/>
                  <a:pt x="425302" y="31578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2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26B8-16DF-974D-8126-B87EEC3D9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Checkpointing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7312BC5-2AF9-A54F-9EC8-383478AE0791}"/>
              </a:ext>
            </a:extLst>
          </p:cNvPr>
          <p:cNvSpPr/>
          <p:nvPr/>
        </p:nvSpPr>
        <p:spPr>
          <a:xfrm>
            <a:off x="9730102" y="2466755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B09863-40B9-D946-8C8F-EFF12680D4D6}"/>
              </a:ext>
            </a:extLst>
          </p:cNvPr>
          <p:cNvSpPr/>
          <p:nvPr/>
        </p:nvSpPr>
        <p:spPr>
          <a:xfrm>
            <a:off x="9730102" y="3144755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4C00C8E-23FD-3C48-A274-C64CFA656057}"/>
              </a:ext>
            </a:extLst>
          </p:cNvPr>
          <p:cNvSpPr/>
          <p:nvPr/>
        </p:nvSpPr>
        <p:spPr>
          <a:xfrm>
            <a:off x="9730101" y="3822755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266153D-B334-B74E-8B94-5925DCA2EA80}"/>
              </a:ext>
            </a:extLst>
          </p:cNvPr>
          <p:cNvCxnSpPr>
            <a:stCxn id="5" idx="0"/>
            <a:endCxn id="4" idx="2"/>
          </p:cNvCxnSpPr>
          <p:nvPr/>
        </p:nvCxnSpPr>
        <p:spPr>
          <a:xfrm flipV="1">
            <a:off x="9960402" y="2819887"/>
            <a:ext cx="0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A54981-A7DE-754E-A988-05DFBDA94D17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V="1">
            <a:off x="9960401" y="3497887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359B389-5691-544B-87B3-6650516AC360}"/>
              </a:ext>
            </a:extLst>
          </p:cNvPr>
          <p:cNvSpPr/>
          <p:nvPr/>
        </p:nvSpPr>
        <p:spPr>
          <a:xfrm>
            <a:off x="9730101" y="4528314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8D5BB17-3120-3449-B19F-AC4A31A53C98}"/>
              </a:ext>
            </a:extLst>
          </p:cNvPr>
          <p:cNvCxnSpPr>
            <a:cxnSpLocks/>
            <a:stCxn id="9" idx="0"/>
            <a:endCxn id="6" idx="2"/>
          </p:cNvCxnSpPr>
          <p:nvPr/>
        </p:nvCxnSpPr>
        <p:spPr>
          <a:xfrm flipV="1">
            <a:off x="9960401" y="4175887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A73CA86-7D17-E44A-B0BE-B9DEA4C2CD49}"/>
              </a:ext>
            </a:extLst>
          </p:cNvPr>
          <p:cNvCxnSpPr>
            <a:cxnSpLocks/>
            <a:stCxn id="16" idx="0"/>
            <a:endCxn id="17" idx="2"/>
          </p:cNvCxnSpPr>
          <p:nvPr/>
        </p:nvCxnSpPr>
        <p:spPr>
          <a:xfrm flipV="1">
            <a:off x="9154353" y="4897268"/>
            <a:ext cx="6190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466FD0C0-33BD-CB46-BCB6-4E2A0305771E}"/>
              </a:ext>
            </a:extLst>
          </p:cNvPr>
          <p:cNvSpPr/>
          <p:nvPr/>
        </p:nvSpPr>
        <p:spPr>
          <a:xfrm>
            <a:off x="8924054" y="3144755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FCF12D7-DD39-574D-9634-EA0BCC2813A7}"/>
              </a:ext>
            </a:extLst>
          </p:cNvPr>
          <p:cNvCxnSpPr>
            <a:cxnSpLocks/>
            <a:stCxn id="12" idx="0"/>
            <a:endCxn id="4" idx="2"/>
          </p:cNvCxnSpPr>
          <p:nvPr/>
        </p:nvCxnSpPr>
        <p:spPr>
          <a:xfrm flipV="1">
            <a:off x="9154354" y="2819887"/>
            <a:ext cx="806048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868AADE-44C8-C04E-AF61-F37F9398CF84}"/>
              </a:ext>
            </a:extLst>
          </p:cNvPr>
          <p:cNvSpPr/>
          <p:nvPr/>
        </p:nvSpPr>
        <p:spPr>
          <a:xfrm>
            <a:off x="8924053" y="3843632"/>
            <a:ext cx="460599" cy="353132"/>
          </a:xfrm>
          <a:prstGeom prst="roundRect">
            <a:avLst/>
          </a:prstGeom>
          <a:pattFill prst="dkVert">
            <a:fgClr>
              <a:schemeClr val="accent6"/>
            </a:fgClr>
            <a:bgClr>
              <a:schemeClr val="bg1"/>
            </a:bgClr>
          </a:patt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18BFE03-F7C3-D845-AF95-868C3CE07699}"/>
              </a:ext>
            </a:extLst>
          </p:cNvPr>
          <p:cNvCxnSpPr>
            <a:cxnSpLocks/>
            <a:stCxn id="14" idx="0"/>
            <a:endCxn id="12" idx="2"/>
          </p:cNvCxnSpPr>
          <p:nvPr/>
        </p:nvCxnSpPr>
        <p:spPr>
          <a:xfrm flipV="1">
            <a:off x="9154353" y="3497887"/>
            <a:ext cx="1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AA8DB36-8A45-8E48-B570-480123B664B1}"/>
              </a:ext>
            </a:extLst>
          </p:cNvPr>
          <p:cNvSpPr/>
          <p:nvPr/>
        </p:nvSpPr>
        <p:spPr>
          <a:xfrm>
            <a:off x="8924053" y="5243013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9355D9B-652A-1942-BA06-CA9F3E60E541}"/>
              </a:ext>
            </a:extLst>
          </p:cNvPr>
          <p:cNvSpPr/>
          <p:nvPr/>
        </p:nvSpPr>
        <p:spPr>
          <a:xfrm>
            <a:off x="8930243" y="4544136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7DEE136-99A9-7041-86F3-D7F32955A4A5}"/>
              </a:ext>
            </a:extLst>
          </p:cNvPr>
          <p:cNvCxnSpPr>
            <a:cxnSpLocks/>
            <a:stCxn id="17" idx="0"/>
            <a:endCxn id="14" idx="2"/>
          </p:cNvCxnSpPr>
          <p:nvPr/>
        </p:nvCxnSpPr>
        <p:spPr>
          <a:xfrm flipH="1" flipV="1">
            <a:off x="9154353" y="4196764"/>
            <a:ext cx="6190" cy="347372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D2A5786-4D1B-3C47-9861-9A3C0A44209C}"/>
              </a:ext>
            </a:extLst>
          </p:cNvPr>
          <p:cNvSpPr txBox="1"/>
          <p:nvPr/>
        </p:nvSpPr>
        <p:spPr>
          <a:xfrm>
            <a:off x="8311912" y="3896557"/>
            <a:ext cx="678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A-&gt;B:10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72AC13-25FE-4B43-89C8-3AF1BA39B872}"/>
              </a:ext>
            </a:extLst>
          </p:cNvPr>
          <p:cNvSpPr txBox="1"/>
          <p:nvPr/>
        </p:nvSpPr>
        <p:spPr>
          <a:xfrm>
            <a:off x="10190700" y="4566380"/>
            <a:ext cx="717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A-&gt;A’:10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7F8C41FA-33A4-C449-8102-E15BB4ED2D15}"/>
              </a:ext>
            </a:extLst>
          </p:cNvPr>
          <p:cNvSpPr/>
          <p:nvPr/>
        </p:nvSpPr>
        <p:spPr>
          <a:xfrm>
            <a:off x="5635401" y="2466755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1E90D76B-E162-A340-942E-72F33DB68718}"/>
              </a:ext>
            </a:extLst>
          </p:cNvPr>
          <p:cNvSpPr/>
          <p:nvPr/>
        </p:nvSpPr>
        <p:spPr>
          <a:xfrm>
            <a:off x="5635401" y="3144755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5C2C8AF2-E2E7-AE4E-8DB9-5977D9266660}"/>
              </a:ext>
            </a:extLst>
          </p:cNvPr>
          <p:cNvSpPr/>
          <p:nvPr/>
        </p:nvSpPr>
        <p:spPr>
          <a:xfrm>
            <a:off x="5635400" y="3822755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7B72F15-695E-614A-BBB9-278D69888918}"/>
              </a:ext>
            </a:extLst>
          </p:cNvPr>
          <p:cNvCxnSpPr>
            <a:stCxn id="22" idx="0"/>
            <a:endCxn id="21" idx="2"/>
          </p:cNvCxnSpPr>
          <p:nvPr/>
        </p:nvCxnSpPr>
        <p:spPr>
          <a:xfrm flipV="1">
            <a:off x="5865701" y="2819887"/>
            <a:ext cx="0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38F414F-4B80-CA47-8738-08B0435DDDC2}"/>
              </a:ext>
            </a:extLst>
          </p:cNvPr>
          <p:cNvCxnSpPr>
            <a:cxnSpLocks/>
            <a:stCxn id="23" idx="0"/>
            <a:endCxn id="22" idx="2"/>
          </p:cNvCxnSpPr>
          <p:nvPr/>
        </p:nvCxnSpPr>
        <p:spPr>
          <a:xfrm flipV="1">
            <a:off x="5865700" y="3497887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A03D9155-C37F-B84D-87F5-3ED8E1BCBDA2}"/>
              </a:ext>
            </a:extLst>
          </p:cNvPr>
          <p:cNvSpPr/>
          <p:nvPr/>
        </p:nvSpPr>
        <p:spPr>
          <a:xfrm>
            <a:off x="5635400" y="4528314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FF21259-63EB-3A49-BD39-2E956DECC58A}"/>
              </a:ext>
            </a:extLst>
          </p:cNvPr>
          <p:cNvCxnSpPr>
            <a:cxnSpLocks/>
            <a:stCxn id="26" idx="0"/>
            <a:endCxn id="23" idx="2"/>
          </p:cNvCxnSpPr>
          <p:nvPr/>
        </p:nvCxnSpPr>
        <p:spPr>
          <a:xfrm flipV="1">
            <a:off x="5865700" y="4175887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20894B-02D9-734D-BE6E-E5FE49D44863}"/>
              </a:ext>
            </a:extLst>
          </p:cNvPr>
          <p:cNvCxnSpPr>
            <a:cxnSpLocks/>
            <a:stCxn id="33" idx="0"/>
            <a:endCxn id="26" idx="2"/>
          </p:cNvCxnSpPr>
          <p:nvPr/>
        </p:nvCxnSpPr>
        <p:spPr>
          <a:xfrm flipV="1">
            <a:off x="5865700" y="4881446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485D1338-9F9B-724D-8808-C030A8400BF4}"/>
              </a:ext>
            </a:extLst>
          </p:cNvPr>
          <p:cNvSpPr/>
          <p:nvPr/>
        </p:nvSpPr>
        <p:spPr>
          <a:xfrm>
            <a:off x="4829353" y="3144755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358776A-AB79-3144-9219-4C4FFDB26551}"/>
              </a:ext>
            </a:extLst>
          </p:cNvPr>
          <p:cNvCxnSpPr>
            <a:cxnSpLocks/>
            <a:stCxn id="29" idx="0"/>
            <a:endCxn id="21" idx="2"/>
          </p:cNvCxnSpPr>
          <p:nvPr/>
        </p:nvCxnSpPr>
        <p:spPr>
          <a:xfrm flipV="1">
            <a:off x="5059653" y="2819887"/>
            <a:ext cx="806048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CF0DED60-7DC9-9E4B-881D-FC7CEE676181}"/>
              </a:ext>
            </a:extLst>
          </p:cNvPr>
          <p:cNvSpPr/>
          <p:nvPr/>
        </p:nvSpPr>
        <p:spPr>
          <a:xfrm>
            <a:off x="4829352" y="3843632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59DAD36-B3C6-0644-9734-6BF30967E799}"/>
              </a:ext>
            </a:extLst>
          </p:cNvPr>
          <p:cNvCxnSpPr>
            <a:cxnSpLocks/>
            <a:stCxn id="31" idx="0"/>
            <a:endCxn id="29" idx="2"/>
          </p:cNvCxnSpPr>
          <p:nvPr/>
        </p:nvCxnSpPr>
        <p:spPr>
          <a:xfrm flipV="1">
            <a:off x="5059652" y="3497887"/>
            <a:ext cx="1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7D30977-8E5F-8E49-9897-008A99EA889F}"/>
              </a:ext>
            </a:extLst>
          </p:cNvPr>
          <p:cNvSpPr/>
          <p:nvPr/>
        </p:nvSpPr>
        <p:spPr>
          <a:xfrm>
            <a:off x="5635400" y="5233873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B30E9D76-2F66-1846-B15A-7EC35F4F673E}"/>
              </a:ext>
            </a:extLst>
          </p:cNvPr>
          <p:cNvSpPr/>
          <p:nvPr/>
        </p:nvSpPr>
        <p:spPr>
          <a:xfrm>
            <a:off x="4835542" y="4544136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BCAB999-EC9C-604B-9ACF-BF4A27D222C2}"/>
              </a:ext>
            </a:extLst>
          </p:cNvPr>
          <p:cNvCxnSpPr>
            <a:cxnSpLocks/>
            <a:stCxn id="34" idx="0"/>
            <a:endCxn id="31" idx="2"/>
          </p:cNvCxnSpPr>
          <p:nvPr/>
        </p:nvCxnSpPr>
        <p:spPr>
          <a:xfrm flipH="1" flipV="1">
            <a:off x="5059652" y="4196764"/>
            <a:ext cx="6190" cy="347372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237D2AD-B446-FD4E-9B58-0135187DB388}"/>
              </a:ext>
            </a:extLst>
          </p:cNvPr>
          <p:cNvSpPr txBox="1"/>
          <p:nvPr/>
        </p:nvSpPr>
        <p:spPr>
          <a:xfrm>
            <a:off x="4144483" y="3881698"/>
            <a:ext cx="678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A-&gt;B:10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6E3F74F-5955-DC45-A428-380BEB154518}"/>
              </a:ext>
            </a:extLst>
          </p:cNvPr>
          <p:cNvSpPr txBox="1"/>
          <p:nvPr/>
        </p:nvSpPr>
        <p:spPr>
          <a:xfrm>
            <a:off x="6095999" y="4566380"/>
            <a:ext cx="717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A-&gt;A’:10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6390D9-E714-6C4F-B0E9-3E8F7697AB24}"/>
              </a:ext>
            </a:extLst>
          </p:cNvPr>
          <p:cNvSpPr/>
          <p:nvPr/>
        </p:nvSpPr>
        <p:spPr>
          <a:xfrm>
            <a:off x="485554" y="1809030"/>
            <a:ext cx="48043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" pitchFamily="2" charset="77"/>
                <a:ea typeface="Palatino" pitchFamily="2" charset="77"/>
              </a:rPr>
              <a:t>Import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" pitchFamily="2" charset="77"/>
                <a:ea typeface="Palatino" pitchFamily="2" charset="77"/>
              </a:rPr>
              <a:t>Checkpointed block cannot be reversed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" pitchFamily="2" charset="77"/>
                <a:ea typeface="Palatino" pitchFamily="2" charset="77"/>
              </a:rPr>
              <a:t>Safety under a 51% mining adversary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3A7AA01-CEF2-7B47-8003-32B6CDC90A29}"/>
              </a:ext>
            </a:extLst>
          </p:cNvPr>
          <p:cNvSpPr txBox="1"/>
          <p:nvPr/>
        </p:nvSpPr>
        <p:spPr>
          <a:xfrm>
            <a:off x="4643935" y="5911872"/>
            <a:ext cx="2169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Before checkpointing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3AB9385-69F8-904C-BE19-8E99F98168EC}"/>
              </a:ext>
            </a:extLst>
          </p:cNvPr>
          <p:cNvSpPr/>
          <p:nvPr/>
        </p:nvSpPr>
        <p:spPr>
          <a:xfrm>
            <a:off x="8680094" y="5920049"/>
            <a:ext cx="2228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Palatino" pitchFamily="2" charset="77"/>
                <a:ea typeface="Palatino" pitchFamily="2" charset="77"/>
              </a:rPr>
              <a:t>After checkpointing</a:t>
            </a:r>
          </a:p>
        </p:txBody>
      </p:sp>
    </p:spTree>
    <p:extLst>
      <p:ext uri="{BB962C8B-B14F-4D97-AF65-F5344CB8AC3E}">
        <p14:creationId xmlns:p14="http://schemas.microsoft.com/office/powerpoint/2010/main" val="336007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26B8-16DF-974D-8126-B87EEC3D9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Liveness problem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7312BC5-2AF9-A54F-9EC8-383478AE0791}"/>
              </a:ext>
            </a:extLst>
          </p:cNvPr>
          <p:cNvSpPr/>
          <p:nvPr/>
        </p:nvSpPr>
        <p:spPr>
          <a:xfrm>
            <a:off x="9690320" y="2139180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B09863-40B9-D946-8C8F-EFF12680D4D6}"/>
              </a:ext>
            </a:extLst>
          </p:cNvPr>
          <p:cNvSpPr/>
          <p:nvPr/>
        </p:nvSpPr>
        <p:spPr>
          <a:xfrm>
            <a:off x="9690320" y="2817180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266153D-B334-B74E-8B94-5925DCA2EA80}"/>
              </a:ext>
            </a:extLst>
          </p:cNvPr>
          <p:cNvCxnSpPr>
            <a:stCxn id="5" idx="0"/>
            <a:endCxn id="4" idx="2"/>
          </p:cNvCxnSpPr>
          <p:nvPr/>
        </p:nvCxnSpPr>
        <p:spPr>
          <a:xfrm flipV="1">
            <a:off x="9920620" y="2492312"/>
            <a:ext cx="0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A54981-A7DE-754E-A988-05DFBDA94D17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9920619" y="3170312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359B389-5691-544B-87B3-6650516AC360}"/>
              </a:ext>
            </a:extLst>
          </p:cNvPr>
          <p:cNvSpPr/>
          <p:nvPr/>
        </p:nvSpPr>
        <p:spPr>
          <a:xfrm>
            <a:off x="9690319" y="4200739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8D5BB17-3120-3449-B19F-AC4A31A53C98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9920619" y="3848312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A73CA86-7D17-E44A-B0BE-B9DEA4C2CD49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9920619" y="4568729"/>
            <a:ext cx="6190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466FD0C0-33BD-CB46-BCB6-4E2A0305771E}"/>
              </a:ext>
            </a:extLst>
          </p:cNvPr>
          <p:cNvSpPr/>
          <p:nvPr/>
        </p:nvSpPr>
        <p:spPr>
          <a:xfrm>
            <a:off x="8884272" y="2817180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FCF12D7-DD39-574D-9634-EA0BCC2813A7}"/>
              </a:ext>
            </a:extLst>
          </p:cNvPr>
          <p:cNvCxnSpPr>
            <a:cxnSpLocks/>
            <a:stCxn id="12" idx="0"/>
            <a:endCxn id="4" idx="2"/>
          </p:cNvCxnSpPr>
          <p:nvPr/>
        </p:nvCxnSpPr>
        <p:spPr>
          <a:xfrm flipV="1">
            <a:off x="9114572" y="2492312"/>
            <a:ext cx="806048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AA8DB36-8A45-8E48-B570-480123B664B1}"/>
              </a:ext>
            </a:extLst>
          </p:cNvPr>
          <p:cNvSpPr/>
          <p:nvPr/>
        </p:nvSpPr>
        <p:spPr>
          <a:xfrm>
            <a:off x="9690319" y="4914474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26390D9-E714-6C4F-B0E9-3E8F7697AB24}"/>
                  </a:ext>
                </a:extLst>
              </p:cNvPr>
              <p:cNvSpPr/>
              <p:nvPr/>
            </p:nvSpPr>
            <p:spPr>
              <a:xfrm>
                <a:off x="485554" y="1809030"/>
                <a:ext cx="4804397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Palatino" pitchFamily="2" charset="77"/>
                    <a:ea typeface="Palatino" pitchFamily="2" charset="77"/>
                  </a:rPr>
                  <a:t>Chain quality of blockchains is zero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Palatino" pitchFamily="2" charset="77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Palatino" pitchFamily="2" charset="77"/>
                      </a:rPr>
                      <m:t>≥0.5</m:t>
                    </m:r>
                  </m:oMath>
                </a14:m>
                <a:r>
                  <a:rPr lang="en-US" dirty="0">
                    <a:latin typeface="Palatino" pitchFamily="2" charset="77"/>
                    <a:ea typeface="Palatino" pitchFamily="2" charset="77"/>
                  </a:rPr>
                  <a:t> (Even for CQ optimizing chains such as </a:t>
                </a:r>
                <a:r>
                  <a:rPr lang="en-US" dirty="0" err="1">
                    <a:latin typeface="Palatino" pitchFamily="2" charset="77"/>
                    <a:ea typeface="Palatino" pitchFamily="2" charset="77"/>
                  </a:rPr>
                  <a:t>Fruitchains</a:t>
                </a:r>
                <a:r>
                  <a:rPr lang="en-US" dirty="0">
                    <a:latin typeface="Palatino" pitchFamily="2" charset="77"/>
                    <a:ea typeface="Palatino" pitchFamily="2" charset="77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latin typeface="Palatino" pitchFamily="2" charset="77"/>
                  <a:ea typeface="Palatino" pitchFamily="2" charset="77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latin typeface="Palatino" pitchFamily="2" charset="77"/>
                  <a:ea typeface="Palatino" pitchFamily="2" charset="77"/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26390D9-E714-6C4F-B0E9-3E8F7697AB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54" y="1809030"/>
                <a:ext cx="4804397" cy="1477328"/>
              </a:xfrm>
              <a:prstGeom prst="rect">
                <a:avLst/>
              </a:prstGeom>
              <a:blipFill>
                <a:blip r:embed="rId2"/>
                <a:stretch>
                  <a:fillRect l="-792" t="-1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93453620-465B-8E4E-B139-1E7E794BB53E}"/>
              </a:ext>
            </a:extLst>
          </p:cNvPr>
          <p:cNvSpPr/>
          <p:nvPr/>
        </p:nvSpPr>
        <p:spPr>
          <a:xfrm>
            <a:off x="9690318" y="3522739"/>
            <a:ext cx="460599" cy="353132"/>
          </a:xfrm>
          <a:prstGeom prst="roundRect">
            <a:avLst/>
          </a:prstGeom>
          <a:pattFill prst="dkVert">
            <a:fgClr>
              <a:schemeClr val="accent6"/>
            </a:fgClr>
            <a:bgClr>
              <a:schemeClr val="bg1"/>
            </a:bgClr>
          </a:pattFill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AED5EC0B-DEAD-EE48-A48D-58898BDC5023}"/>
              </a:ext>
            </a:extLst>
          </p:cNvPr>
          <p:cNvSpPr/>
          <p:nvPr/>
        </p:nvSpPr>
        <p:spPr>
          <a:xfrm>
            <a:off x="8884271" y="4914474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5FC778C-5883-164D-B35C-983C2467C0B0}"/>
              </a:ext>
            </a:extLst>
          </p:cNvPr>
          <p:cNvCxnSpPr>
            <a:cxnSpLocks/>
            <a:stCxn id="42" idx="0"/>
          </p:cNvCxnSpPr>
          <p:nvPr/>
        </p:nvCxnSpPr>
        <p:spPr>
          <a:xfrm flipV="1">
            <a:off x="9114571" y="4589606"/>
            <a:ext cx="806048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786B6BC-42AC-8E47-B8D4-B799BAC479FA}"/>
              </a:ext>
            </a:extLst>
          </p:cNvPr>
          <p:cNvCxnSpPr>
            <a:cxnSpLocks/>
          </p:cNvCxnSpPr>
          <p:nvPr/>
        </p:nvCxnSpPr>
        <p:spPr>
          <a:xfrm flipV="1">
            <a:off x="9920620" y="5281623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13F96338-644E-0E42-A5C9-6DB64DA37944}"/>
              </a:ext>
            </a:extLst>
          </p:cNvPr>
          <p:cNvSpPr/>
          <p:nvPr/>
        </p:nvSpPr>
        <p:spPr>
          <a:xfrm>
            <a:off x="9690319" y="5634050"/>
            <a:ext cx="460599" cy="353132"/>
          </a:xfrm>
          <a:prstGeom prst="roundRect">
            <a:avLst/>
          </a:prstGeom>
          <a:pattFill prst="dkVert">
            <a:fgClr>
              <a:schemeClr val="accent6"/>
            </a:fgClr>
            <a:bgClr>
              <a:schemeClr val="bg1"/>
            </a:bgClr>
          </a:pattFill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6" name="Picture 2">
            <a:extLst>
              <a:ext uri="{FF2B5EF4-FFF2-40B4-BE49-F238E27FC236}">
                <a16:creationId xmlns:a16="http://schemas.microsoft.com/office/drawing/2014/main" id="{5C046CDE-C7AA-1244-811A-010AD2D8F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181" y="3254841"/>
            <a:ext cx="2915638" cy="28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908DB2AF-3907-AB43-8786-792A52949B4A}"/>
              </a:ext>
            </a:extLst>
          </p:cNvPr>
          <p:cNvSpPr txBox="1"/>
          <p:nvPr/>
        </p:nvSpPr>
        <p:spPr>
          <a:xfrm rot="16200000">
            <a:off x="3388105" y="4167928"/>
            <a:ext cx="2042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Chain quality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2745DD-9B32-7D44-8D6C-93120E2BA6C3}"/>
              </a:ext>
            </a:extLst>
          </p:cNvPr>
          <p:cNvSpPr txBox="1"/>
          <p:nvPr/>
        </p:nvSpPr>
        <p:spPr>
          <a:xfrm>
            <a:off x="5226498" y="6123543"/>
            <a:ext cx="212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Adversary fraction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A6C746-8860-0345-9A14-BD025BFF5106}"/>
              </a:ext>
            </a:extLst>
          </p:cNvPr>
          <p:cNvSpPr txBox="1"/>
          <p:nvPr/>
        </p:nvSpPr>
        <p:spPr>
          <a:xfrm>
            <a:off x="5683563" y="6488668"/>
            <a:ext cx="1214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Fruitchains</a:t>
            </a:r>
            <a:endParaRPr lang="en-US" dirty="0"/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695B34E0-0BDA-C64B-B17D-B25CD4323FF2}"/>
              </a:ext>
            </a:extLst>
          </p:cNvPr>
          <p:cNvSpPr/>
          <p:nvPr/>
        </p:nvSpPr>
        <p:spPr>
          <a:xfrm>
            <a:off x="1812652" y="3220064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34088F66-F158-AF48-9774-C83F3B9D7EDE}"/>
              </a:ext>
            </a:extLst>
          </p:cNvPr>
          <p:cNvSpPr/>
          <p:nvPr/>
        </p:nvSpPr>
        <p:spPr>
          <a:xfrm>
            <a:off x="1812652" y="3898064"/>
            <a:ext cx="460599" cy="353132"/>
          </a:xfrm>
          <a:prstGeom prst="roundRect">
            <a:avLst/>
          </a:prstGeom>
          <a:noFill/>
          <a:ln w="412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EB09896A-2158-8B4A-BF31-60BD0B1E434D}"/>
              </a:ext>
            </a:extLst>
          </p:cNvPr>
          <p:cNvSpPr/>
          <p:nvPr/>
        </p:nvSpPr>
        <p:spPr>
          <a:xfrm>
            <a:off x="1812651" y="4576064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C1668E5-D361-C646-931C-AEEC886AFD68}"/>
              </a:ext>
            </a:extLst>
          </p:cNvPr>
          <p:cNvCxnSpPr>
            <a:stCxn id="50" idx="0"/>
            <a:endCxn id="49" idx="2"/>
          </p:cNvCxnSpPr>
          <p:nvPr/>
        </p:nvCxnSpPr>
        <p:spPr>
          <a:xfrm flipV="1">
            <a:off x="2042952" y="3573196"/>
            <a:ext cx="0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D867BE4-4BC0-B54A-8B54-B05FC50F623E}"/>
              </a:ext>
            </a:extLst>
          </p:cNvPr>
          <p:cNvCxnSpPr>
            <a:cxnSpLocks/>
            <a:stCxn id="51" idx="0"/>
            <a:endCxn id="50" idx="2"/>
          </p:cNvCxnSpPr>
          <p:nvPr/>
        </p:nvCxnSpPr>
        <p:spPr>
          <a:xfrm flipV="1">
            <a:off x="2042951" y="4251196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A3DC9E2C-36B4-DA4F-A55E-3A9EE0BC03DF}"/>
              </a:ext>
            </a:extLst>
          </p:cNvPr>
          <p:cNvSpPr/>
          <p:nvPr/>
        </p:nvSpPr>
        <p:spPr>
          <a:xfrm>
            <a:off x="1812651" y="5281623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E92BA6F-6576-9444-96F5-0F530E0F1502}"/>
              </a:ext>
            </a:extLst>
          </p:cNvPr>
          <p:cNvCxnSpPr>
            <a:cxnSpLocks/>
            <a:stCxn id="54" idx="0"/>
            <a:endCxn id="51" idx="2"/>
          </p:cNvCxnSpPr>
          <p:nvPr/>
        </p:nvCxnSpPr>
        <p:spPr>
          <a:xfrm flipV="1">
            <a:off x="2042951" y="4929196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2B96A1A-D00D-1D49-8456-86E3A02ED879}"/>
              </a:ext>
            </a:extLst>
          </p:cNvPr>
          <p:cNvCxnSpPr>
            <a:cxnSpLocks/>
            <a:stCxn id="61" idx="0"/>
            <a:endCxn id="54" idx="2"/>
          </p:cNvCxnSpPr>
          <p:nvPr/>
        </p:nvCxnSpPr>
        <p:spPr>
          <a:xfrm flipV="1">
            <a:off x="2042951" y="5634755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20FB02CB-70C1-6F42-8641-974469458AEF}"/>
              </a:ext>
            </a:extLst>
          </p:cNvPr>
          <p:cNvSpPr/>
          <p:nvPr/>
        </p:nvSpPr>
        <p:spPr>
          <a:xfrm>
            <a:off x="1006604" y="3898064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0072F8F-07D1-3A41-8227-5D1D17554560}"/>
              </a:ext>
            </a:extLst>
          </p:cNvPr>
          <p:cNvCxnSpPr>
            <a:cxnSpLocks/>
            <a:stCxn id="57" idx="0"/>
            <a:endCxn id="49" idx="2"/>
          </p:cNvCxnSpPr>
          <p:nvPr/>
        </p:nvCxnSpPr>
        <p:spPr>
          <a:xfrm flipV="1">
            <a:off x="1236904" y="3573196"/>
            <a:ext cx="806048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7BE95599-8B46-6847-A763-B78B221AD54D}"/>
              </a:ext>
            </a:extLst>
          </p:cNvPr>
          <p:cNvSpPr/>
          <p:nvPr/>
        </p:nvSpPr>
        <p:spPr>
          <a:xfrm>
            <a:off x="1006603" y="4596941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8AA4A0F-B610-B44C-B185-4CC0642D37B9}"/>
              </a:ext>
            </a:extLst>
          </p:cNvPr>
          <p:cNvCxnSpPr>
            <a:cxnSpLocks/>
            <a:stCxn id="59" idx="0"/>
            <a:endCxn id="57" idx="2"/>
          </p:cNvCxnSpPr>
          <p:nvPr/>
        </p:nvCxnSpPr>
        <p:spPr>
          <a:xfrm flipV="1">
            <a:off x="1236903" y="4251196"/>
            <a:ext cx="1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31747E81-A87B-3242-8C4A-5EE7389C1937}"/>
              </a:ext>
            </a:extLst>
          </p:cNvPr>
          <p:cNvSpPr/>
          <p:nvPr/>
        </p:nvSpPr>
        <p:spPr>
          <a:xfrm>
            <a:off x="1812651" y="5987182"/>
            <a:ext cx="460599" cy="353132"/>
          </a:xfrm>
          <a:prstGeom prst="roundRect">
            <a:avLst/>
          </a:prstGeom>
          <a:noFill/>
          <a:ln w="412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0E8867-8B9B-3143-B310-764F5B68D19C}"/>
              </a:ext>
            </a:extLst>
          </p:cNvPr>
          <p:cNvSpPr txBox="1"/>
          <p:nvPr/>
        </p:nvSpPr>
        <p:spPr>
          <a:xfrm>
            <a:off x="1505867" y="6437473"/>
            <a:ext cx="1214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Fruitchains</a:t>
            </a:r>
            <a:endParaRPr lang="en-US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BA0505C-2904-A148-8254-7D8943F13A46}"/>
              </a:ext>
            </a:extLst>
          </p:cNvPr>
          <p:cNvSpPr/>
          <p:nvPr/>
        </p:nvSpPr>
        <p:spPr>
          <a:xfrm>
            <a:off x="3406292" y="3437202"/>
            <a:ext cx="330387" cy="265814"/>
          </a:xfrm>
          <a:prstGeom prst="ellipse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191F079-1728-1640-9975-E2FB5446CBD7}"/>
              </a:ext>
            </a:extLst>
          </p:cNvPr>
          <p:cNvSpPr/>
          <p:nvPr/>
        </p:nvSpPr>
        <p:spPr>
          <a:xfrm>
            <a:off x="3425556" y="4026618"/>
            <a:ext cx="330387" cy="265814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C577BAC-2CBA-0F4B-BDE5-1FDF5009D4B9}"/>
              </a:ext>
            </a:extLst>
          </p:cNvPr>
          <p:cNvSpPr/>
          <p:nvPr/>
        </p:nvSpPr>
        <p:spPr>
          <a:xfrm>
            <a:off x="3425555" y="4616636"/>
            <a:ext cx="330387" cy="265814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0434954-15DF-7949-BFAD-C210E7EE171E}"/>
              </a:ext>
            </a:extLst>
          </p:cNvPr>
          <p:cNvSpPr/>
          <p:nvPr/>
        </p:nvSpPr>
        <p:spPr>
          <a:xfrm>
            <a:off x="3425555" y="5206052"/>
            <a:ext cx="330387" cy="265814"/>
          </a:xfrm>
          <a:prstGeom prst="ellipse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E2D8F3C-B332-0041-82A0-5BD6C0338299}"/>
              </a:ext>
            </a:extLst>
          </p:cNvPr>
          <p:cNvSpPr/>
          <p:nvPr/>
        </p:nvSpPr>
        <p:spPr>
          <a:xfrm>
            <a:off x="3425555" y="5795468"/>
            <a:ext cx="330387" cy="265814"/>
          </a:xfrm>
          <a:prstGeom prst="ellipse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C966D52-6585-3747-B0C3-07F916FBFB9F}"/>
              </a:ext>
            </a:extLst>
          </p:cNvPr>
          <p:cNvSpPr/>
          <p:nvPr/>
        </p:nvSpPr>
        <p:spPr>
          <a:xfrm>
            <a:off x="3406291" y="2901088"/>
            <a:ext cx="330387" cy="265814"/>
          </a:xfrm>
          <a:prstGeom prst="ellipse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Curved Connector 68">
            <a:extLst>
              <a:ext uri="{FF2B5EF4-FFF2-40B4-BE49-F238E27FC236}">
                <a16:creationId xmlns:a16="http://schemas.microsoft.com/office/drawing/2014/main" id="{9A15EAF5-3260-C84A-A50E-634291ABB725}"/>
              </a:ext>
            </a:extLst>
          </p:cNvPr>
          <p:cNvCxnSpPr>
            <a:cxnSpLocks/>
            <a:stCxn id="50" idx="3"/>
            <a:endCxn id="68" idx="2"/>
          </p:cNvCxnSpPr>
          <p:nvPr/>
        </p:nvCxnSpPr>
        <p:spPr>
          <a:xfrm flipV="1">
            <a:off x="2273251" y="3033995"/>
            <a:ext cx="1133040" cy="1040635"/>
          </a:xfrm>
          <a:prstGeom prst="curvedConnector3">
            <a:avLst>
              <a:gd name="adj1" fmla="val 38739"/>
            </a:avLst>
          </a:prstGeom>
          <a:ln w="158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>
            <a:extLst>
              <a:ext uri="{FF2B5EF4-FFF2-40B4-BE49-F238E27FC236}">
                <a16:creationId xmlns:a16="http://schemas.microsoft.com/office/drawing/2014/main" id="{49BEF106-08D3-3844-968B-F03FAD8D4FC7}"/>
              </a:ext>
            </a:extLst>
          </p:cNvPr>
          <p:cNvCxnSpPr>
            <a:cxnSpLocks/>
            <a:stCxn id="50" idx="3"/>
            <a:endCxn id="63" idx="2"/>
          </p:cNvCxnSpPr>
          <p:nvPr/>
        </p:nvCxnSpPr>
        <p:spPr>
          <a:xfrm flipV="1">
            <a:off x="2273251" y="3570109"/>
            <a:ext cx="1133041" cy="504521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>
            <a:extLst>
              <a:ext uri="{FF2B5EF4-FFF2-40B4-BE49-F238E27FC236}">
                <a16:creationId xmlns:a16="http://schemas.microsoft.com/office/drawing/2014/main" id="{10691D37-7751-244D-BE24-3777A6486DB8}"/>
              </a:ext>
            </a:extLst>
          </p:cNvPr>
          <p:cNvCxnSpPr>
            <a:cxnSpLocks/>
            <a:stCxn id="51" idx="3"/>
            <a:endCxn id="64" idx="2"/>
          </p:cNvCxnSpPr>
          <p:nvPr/>
        </p:nvCxnSpPr>
        <p:spPr>
          <a:xfrm flipV="1">
            <a:off x="2273250" y="4159525"/>
            <a:ext cx="1152306" cy="593105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>
            <a:extLst>
              <a:ext uri="{FF2B5EF4-FFF2-40B4-BE49-F238E27FC236}">
                <a16:creationId xmlns:a16="http://schemas.microsoft.com/office/drawing/2014/main" id="{074AB422-96B9-5F4E-92D1-55A7BF81CEBD}"/>
              </a:ext>
            </a:extLst>
          </p:cNvPr>
          <p:cNvCxnSpPr>
            <a:cxnSpLocks/>
            <a:stCxn id="54" idx="3"/>
            <a:endCxn id="65" idx="2"/>
          </p:cNvCxnSpPr>
          <p:nvPr/>
        </p:nvCxnSpPr>
        <p:spPr>
          <a:xfrm flipV="1">
            <a:off x="2273250" y="4749543"/>
            <a:ext cx="1152305" cy="708646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>
            <a:extLst>
              <a:ext uri="{FF2B5EF4-FFF2-40B4-BE49-F238E27FC236}">
                <a16:creationId xmlns:a16="http://schemas.microsoft.com/office/drawing/2014/main" id="{D0973F9E-033B-6346-B486-C6890B0A11AC}"/>
              </a:ext>
            </a:extLst>
          </p:cNvPr>
          <p:cNvCxnSpPr>
            <a:cxnSpLocks/>
            <a:stCxn id="61" idx="3"/>
            <a:endCxn id="66" idx="2"/>
          </p:cNvCxnSpPr>
          <p:nvPr/>
        </p:nvCxnSpPr>
        <p:spPr>
          <a:xfrm flipV="1">
            <a:off x="2273250" y="5338959"/>
            <a:ext cx="1152305" cy="824789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>
            <a:extLst>
              <a:ext uri="{FF2B5EF4-FFF2-40B4-BE49-F238E27FC236}">
                <a16:creationId xmlns:a16="http://schemas.microsoft.com/office/drawing/2014/main" id="{184FBE0D-4D55-924F-A808-3C1A24D775B1}"/>
              </a:ext>
            </a:extLst>
          </p:cNvPr>
          <p:cNvCxnSpPr>
            <a:cxnSpLocks/>
            <a:stCxn id="61" idx="3"/>
            <a:endCxn id="67" idx="2"/>
          </p:cNvCxnSpPr>
          <p:nvPr/>
        </p:nvCxnSpPr>
        <p:spPr>
          <a:xfrm flipV="1">
            <a:off x="2273250" y="5928375"/>
            <a:ext cx="1152305" cy="235373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E51E59C8-8F9A-3548-AC9D-ECEE33002117}"/>
              </a:ext>
            </a:extLst>
          </p:cNvPr>
          <p:cNvSpPr txBox="1"/>
          <p:nvPr/>
        </p:nvSpPr>
        <p:spPr>
          <a:xfrm>
            <a:off x="8403708" y="6160511"/>
            <a:ext cx="3494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Nakamoto checkpointing maintains</a:t>
            </a:r>
          </a:p>
          <a:p>
            <a:r>
              <a:rPr lang="en-US" dirty="0"/>
              <a:t>original CQ</a:t>
            </a:r>
          </a:p>
        </p:txBody>
      </p:sp>
    </p:spTree>
    <p:extLst>
      <p:ext uri="{BB962C8B-B14F-4D97-AF65-F5344CB8AC3E}">
        <p14:creationId xmlns:p14="http://schemas.microsoft.com/office/powerpoint/2010/main" val="4034882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26B8-16DF-974D-8126-B87EEC3D9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is CQ important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6390D9-E714-6C4F-B0E9-3E8F7697AB24}"/>
              </a:ext>
            </a:extLst>
          </p:cNvPr>
          <p:cNvSpPr/>
          <p:nvPr/>
        </p:nvSpPr>
        <p:spPr>
          <a:xfrm>
            <a:off x="485554" y="1809030"/>
            <a:ext cx="10515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Mining community of a </a:t>
            </a:r>
            <a:r>
              <a:rPr lang="en-US" sz="2400" dirty="0" err="1">
                <a:latin typeface="Palatino" pitchFamily="2" charset="77"/>
                <a:ea typeface="Palatino" pitchFamily="2" charset="77"/>
              </a:rPr>
              <a:t>PoW</a:t>
            </a:r>
            <a:r>
              <a:rPr lang="en-US" sz="2400" dirty="0">
                <a:latin typeface="Palatino" pitchFamily="2" charset="77"/>
                <a:ea typeface="Palatino" pitchFamily="2" charset="77"/>
              </a:rPr>
              <a:t> chain grows if new miners join and old miners do not leave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We need to ensure that honest miners are rewarded for their effort (inclusion of </a:t>
            </a:r>
            <a:r>
              <a:rPr lang="en-US" sz="2400" dirty="0" err="1">
                <a:latin typeface="Palatino" pitchFamily="2" charset="77"/>
                <a:ea typeface="Palatino" pitchFamily="2" charset="77"/>
              </a:rPr>
              <a:t>coinbase</a:t>
            </a:r>
            <a:r>
              <a:rPr lang="en-US" sz="2400" dirty="0">
                <a:latin typeface="Palatino" pitchFamily="2" charset="77"/>
                <a:ea typeface="Palatino" pitchFamily="2" charset="77"/>
              </a:rPr>
              <a:t> transactions in the ledger) even under an adversarial majority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Lack of a live checkpointing protocol creates an undesired spiral: Low honest participation -&gt; Low honest miner rewards -&gt; honest miners leaving (lower participation).</a:t>
            </a:r>
            <a:endParaRPr lang="en-US" sz="2400" dirty="0">
              <a:latin typeface="Palatino" pitchFamily="2" charset="77"/>
              <a:ea typeface="Palatin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9633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26B8-16DF-974D-8126-B87EEC3D9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Solution 1: Introduce randomness with checkpoint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6390D9-E714-6C4F-B0E9-3E8F7697AB24}"/>
              </a:ext>
            </a:extLst>
          </p:cNvPr>
          <p:cNvSpPr/>
          <p:nvPr/>
        </p:nvSpPr>
        <p:spPr>
          <a:xfrm>
            <a:off x="485554" y="1809030"/>
            <a:ext cx="1051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Introduce randomness with checkpoint certificate (certificate is placed on chain)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Honest nodes ensure that race between adversarial and honest chain restarts with every checkpoint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If inter-checkpoint interval (“epoch”) is small enough, the slower chain has a small probability to win (win ensures CQ&gt;0)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6B5C4A9-0451-E547-8700-0944354C37FB}"/>
              </a:ext>
            </a:extLst>
          </p:cNvPr>
          <p:cNvSpPr/>
          <p:nvPr/>
        </p:nvSpPr>
        <p:spPr>
          <a:xfrm>
            <a:off x="8950027" y="4391155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8D4D1AD-789C-CE4C-8586-D6C1A1FE47D9}"/>
              </a:ext>
            </a:extLst>
          </p:cNvPr>
          <p:cNvSpPr/>
          <p:nvPr/>
        </p:nvSpPr>
        <p:spPr>
          <a:xfrm>
            <a:off x="8950027" y="5055205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B339A7E-8FAA-3B49-9922-071165B5FF36}"/>
              </a:ext>
            </a:extLst>
          </p:cNvPr>
          <p:cNvSpPr/>
          <p:nvPr/>
        </p:nvSpPr>
        <p:spPr>
          <a:xfrm>
            <a:off x="8950027" y="5719255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8492ACD-2517-5042-9783-DF3E686F2200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V="1">
            <a:off x="9180327" y="4744287"/>
            <a:ext cx="0" cy="31091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63BBD9B-82A8-CC48-B366-529941AB9794}"/>
              </a:ext>
            </a:extLst>
          </p:cNvPr>
          <p:cNvCxnSpPr>
            <a:cxnSpLocks/>
            <a:stCxn id="7" idx="0"/>
            <a:endCxn id="6" idx="2"/>
          </p:cNvCxnSpPr>
          <p:nvPr/>
        </p:nvCxnSpPr>
        <p:spPr>
          <a:xfrm flipV="1">
            <a:off x="9180327" y="5408337"/>
            <a:ext cx="0" cy="31091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BF90353-5BD5-1844-81EA-DE8D6D10140F}"/>
              </a:ext>
            </a:extLst>
          </p:cNvPr>
          <p:cNvSpPr/>
          <p:nvPr/>
        </p:nvSpPr>
        <p:spPr>
          <a:xfrm>
            <a:off x="10002539" y="4391155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B0FD19E-EF06-DF47-ACCD-30DCCB1D5D06}"/>
              </a:ext>
            </a:extLst>
          </p:cNvPr>
          <p:cNvSpPr/>
          <p:nvPr/>
        </p:nvSpPr>
        <p:spPr>
          <a:xfrm>
            <a:off x="10002539" y="5055205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219F324-F58A-1240-B1FA-4D5942B23D5C}"/>
              </a:ext>
            </a:extLst>
          </p:cNvPr>
          <p:cNvSpPr/>
          <p:nvPr/>
        </p:nvSpPr>
        <p:spPr>
          <a:xfrm>
            <a:off x="10002539" y="5719255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2E2959A-91F4-884B-AF8E-5235708617F6}"/>
              </a:ext>
            </a:extLst>
          </p:cNvPr>
          <p:cNvCxnSpPr>
            <a:cxnSpLocks/>
            <a:stCxn id="15" idx="0"/>
            <a:endCxn id="14" idx="2"/>
          </p:cNvCxnSpPr>
          <p:nvPr/>
        </p:nvCxnSpPr>
        <p:spPr>
          <a:xfrm flipV="1">
            <a:off x="10232839" y="4744287"/>
            <a:ext cx="0" cy="31091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0A450B-D7C4-AF41-ACD2-65F3E6B2E64A}"/>
              </a:ext>
            </a:extLst>
          </p:cNvPr>
          <p:cNvCxnSpPr>
            <a:cxnSpLocks/>
            <a:stCxn id="16" idx="0"/>
            <a:endCxn id="15" idx="2"/>
          </p:cNvCxnSpPr>
          <p:nvPr/>
        </p:nvCxnSpPr>
        <p:spPr>
          <a:xfrm flipV="1">
            <a:off x="10232839" y="5408337"/>
            <a:ext cx="0" cy="31091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929B24C-51F5-A44A-9782-5784CF75359D}"/>
              </a:ext>
            </a:extLst>
          </p:cNvPr>
          <p:cNvSpPr/>
          <p:nvPr/>
        </p:nvSpPr>
        <p:spPr>
          <a:xfrm>
            <a:off x="10002539" y="6370831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DB0B72C-5E29-7A4E-8EA0-4B5161CA0140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10232839" y="6059913"/>
            <a:ext cx="0" cy="31091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D087707-757F-7645-8BAB-DA0067891ACC}"/>
                  </a:ext>
                </a:extLst>
              </p:cNvPr>
              <p:cNvSpPr txBox="1"/>
              <p:nvPr/>
            </p:nvSpPr>
            <p:spPr>
              <a:xfrm>
                <a:off x="8685350" y="3866364"/>
                <a:ext cx="989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D087707-757F-7645-8BAB-DA0067891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350" y="3866364"/>
                <a:ext cx="989951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CDB082-3CCB-6447-903F-BAB90F712207}"/>
                  </a:ext>
                </a:extLst>
              </p:cNvPr>
              <p:cNvSpPr txBox="1"/>
              <p:nvPr/>
            </p:nvSpPr>
            <p:spPr>
              <a:xfrm>
                <a:off x="9747064" y="3856431"/>
                <a:ext cx="971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CDB082-3CCB-6447-903F-BAB90F712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7064" y="3856431"/>
                <a:ext cx="971548" cy="369332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8399A209-53BE-0A49-A175-C46BAEAC4170}"/>
              </a:ext>
            </a:extLst>
          </p:cNvPr>
          <p:cNvSpPr txBox="1"/>
          <p:nvPr/>
        </p:nvSpPr>
        <p:spPr>
          <a:xfrm>
            <a:off x="11024434" y="6144086"/>
            <a:ext cx="1030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Prob&gt;0.2</a:t>
            </a:r>
          </a:p>
        </p:txBody>
      </p:sp>
    </p:spTree>
    <p:extLst>
      <p:ext uri="{BB962C8B-B14F-4D97-AF65-F5344CB8AC3E}">
        <p14:creationId xmlns:p14="http://schemas.microsoft.com/office/powerpoint/2010/main" val="1568835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26B8-16DF-974D-8126-B87EEC3D9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Internal checkpoint certificate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8F8D2B41-9C12-D441-8A61-D2D483F88C8B}"/>
              </a:ext>
            </a:extLst>
          </p:cNvPr>
          <p:cNvSpPr/>
          <p:nvPr/>
        </p:nvSpPr>
        <p:spPr>
          <a:xfrm>
            <a:off x="4940799" y="1814182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9C83F435-EAA6-E844-898F-5A9A6D0FC6C9}"/>
              </a:ext>
            </a:extLst>
          </p:cNvPr>
          <p:cNvSpPr/>
          <p:nvPr/>
        </p:nvSpPr>
        <p:spPr>
          <a:xfrm>
            <a:off x="4940799" y="2492182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8FA15AAD-877C-B04B-9D7B-FA72C5496DA8}"/>
              </a:ext>
            </a:extLst>
          </p:cNvPr>
          <p:cNvSpPr/>
          <p:nvPr/>
        </p:nvSpPr>
        <p:spPr>
          <a:xfrm>
            <a:off x="4940798" y="3170182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33F01DA-7EE8-DD47-974B-7A7CF9CF872A}"/>
              </a:ext>
            </a:extLst>
          </p:cNvPr>
          <p:cNvCxnSpPr>
            <a:stCxn id="24" idx="0"/>
            <a:endCxn id="23" idx="2"/>
          </p:cNvCxnSpPr>
          <p:nvPr/>
        </p:nvCxnSpPr>
        <p:spPr>
          <a:xfrm flipV="1">
            <a:off x="5171099" y="2167314"/>
            <a:ext cx="0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265C49F-95F5-F04D-86A6-C451A3019366}"/>
              </a:ext>
            </a:extLst>
          </p:cNvPr>
          <p:cNvCxnSpPr>
            <a:cxnSpLocks/>
            <a:stCxn id="25" idx="0"/>
            <a:endCxn id="24" idx="2"/>
          </p:cNvCxnSpPr>
          <p:nvPr/>
        </p:nvCxnSpPr>
        <p:spPr>
          <a:xfrm flipV="1">
            <a:off x="5171098" y="2845314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4FCEAD3-11F6-3B44-9697-33589CCF0377}"/>
              </a:ext>
            </a:extLst>
          </p:cNvPr>
          <p:cNvSpPr/>
          <p:nvPr/>
        </p:nvSpPr>
        <p:spPr>
          <a:xfrm>
            <a:off x="4940798" y="3875741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283AC1-76E1-DB44-BD12-A9AA174C0464}"/>
              </a:ext>
            </a:extLst>
          </p:cNvPr>
          <p:cNvCxnSpPr>
            <a:cxnSpLocks/>
            <a:stCxn id="28" idx="0"/>
            <a:endCxn id="25" idx="2"/>
          </p:cNvCxnSpPr>
          <p:nvPr/>
        </p:nvCxnSpPr>
        <p:spPr>
          <a:xfrm flipV="1">
            <a:off x="5171098" y="3523314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B125B2A-64CC-A047-95AA-ACE53B84DE43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5171098" y="4233616"/>
            <a:ext cx="6190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ADD4F17B-D928-294B-AB4E-A768E1367943}"/>
              </a:ext>
            </a:extLst>
          </p:cNvPr>
          <p:cNvSpPr/>
          <p:nvPr/>
        </p:nvSpPr>
        <p:spPr>
          <a:xfrm>
            <a:off x="4940798" y="4579361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79D1FF7-602E-1E47-B385-19AE8EF8BD7D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5171098" y="4925106"/>
            <a:ext cx="6190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A9618F1-400B-F247-A19F-E4DEEDAE9188}"/>
              </a:ext>
            </a:extLst>
          </p:cNvPr>
          <p:cNvSpPr/>
          <p:nvPr/>
        </p:nvSpPr>
        <p:spPr>
          <a:xfrm>
            <a:off x="4940798" y="5270851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080D57D-FC1E-AF4A-987C-BFB0E1123F37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5171098" y="5616596"/>
            <a:ext cx="6190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BFF162FB-085C-7848-B8F0-725FE9094016}"/>
              </a:ext>
            </a:extLst>
          </p:cNvPr>
          <p:cNvSpPr/>
          <p:nvPr/>
        </p:nvSpPr>
        <p:spPr>
          <a:xfrm>
            <a:off x="4940798" y="5962341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6" name="Graphic 35" descr="User with solid fill">
            <a:extLst>
              <a:ext uri="{FF2B5EF4-FFF2-40B4-BE49-F238E27FC236}">
                <a16:creationId xmlns:a16="http://schemas.microsoft.com/office/drawing/2014/main" id="{8FE5EA64-D6CD-B24C-B3BF-91515D2F96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2055" y="2912114"/>
            <a:ext cx="914400" cy="914400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A643338-7FD6-7A4D-8A76-C5B63B28EA7E}"/>
              </a:ext>
            </a:extLst>
          </p:cNvPr>
          <p:cNvCxnSpPr>
            <a:stCxn id="36" idx="1"/>
            <a:endCxn id="24" idx="3"/>
          </p:cNvCxnSpPr>
          <p:nvPr/>
        </p:nvCxnSpPr>
        <p:spPr>
          <a:xfrm flipH="1" flipV="1">
            <a:off x="5401398" y="2668748"/>
            <a:ext cx="3270657" cy="700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D0891D6-E772-394C-9A81-18ACF0CC025B}"/>
              </a:ext>
            </a:extLst>
          </p:cNvPr>
          <p:cNvSpPr txBox="1"/>
          <p:nvPr/>
        </p:nvSpPr>
        <p:spPr>
          <a:xfrm rot="303135">
            <a:off x="5413319" y="3393742"/>
            <a:ext cx="2234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Checkpoint certificate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E35EDA8-46B2-EE42-A6D3-ADCEB8110D9A}"/>
              </a:ext>
            </a:extLst>
          </p:cNvPr>
          <p:cNvSpPr txBox="1"/>
          <p:nvPr/>
        </p:nvSpPr>
        <p:spPr>
          <a:xfrm>
            <a:off x="8225302" y="3720416"/>
            <a:ext cx="20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Checkpointing node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0527F2D-9B56-494F-B821-62C9B5E90346}"/>
              </a:ext>
            </a:extLst>
          </p:cNvPr>
          <p:cNvCxnSpPr>
            <a:cxnSpLocks/>
            <a:stCxn id="25" idx="3"/>
            <a:endCxn id="36" idx="1"/>
          </p:cNvCxnSpPr>
          <p:nvPr/>
        </p:nvCxnSpPr>
        <p:spPr>
          <a:xfrm>
            <a:off x="5401397" y="3346748"/>
            <a:ext cx="3270658" cy="22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B6FD6D3-E9AD-B44D-B4E8-F81C8F6D8B37}"/>
              </a:ext>
            </a:extLst>
          </p:cNvPr>
          <p:cNvSpPr txBox="1"/>
          <p:nvPr/>
        </p:nvSpPr>
        <p:spPr>
          <a:xfrm rot="1030170">
            <a:off x="6170337" y="2577027"/>
            <a:ext cx="124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Checkpoint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FA426B-6B75-7342-AD2A-457DB2333B3F}"/>
              </a:ext>
            </a:extLst>
          </p:cNvPr>
          <p:cNvSpPr txBox="1"/>
          <p:nvPr/>
        </p:nvSpPr>
        <p:spPr>
          <a:xfrm>
            <a:off x="440783" y="2364648"/>
            <a:ext cx="41856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Checkpoint certificate = Sign(Checkpointed </a:t>
            </a:r>
            <a:r>
              <a:rPr lang="en-US" sz="2400" dirty="0" err="1">
                <a:latin typeface="Palatino" pitchFamily="2" charset="77"/>
                <a:ea typeface="Palatino" pitchFamily="2" charset="77"/>
              </a:rPr>
              <a:t>Blockhash</a:t>
            </a:r>
            <a:r>
              <a:rPr lang="en-US" sz="2400" dirty="0">
                <a:latin typeface="Palatino" pitchFamily="2" charset="77"/>
                <a:ea typeface="Palatino" pitchFamily="2" charset="77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Certificate is included in the chain, </a:t>
            </a:r>
            <a:r>
              <a:rPr lang="en-US" sz="2400" dirty="0" err="1">
                <a:latin typeface="Palatino" pitchFamily="2" charset="77"/>
                <a:ea typeface="Palatino" pitchFamily="2" charset="77"/>
              </a:rPr>
              <a:t>inttoduces</a:t>
            </a:r>
            <a:r>
              <a:rPr lang="en-US" sz="2400" dirty="0">
                <a:latin typeface="Palatino" pitchFamily="2" charset="77"/>
                <a:ea typeface="Palatino" pitchFamily="2" charset="77"/>
              </a:rPr>
              <a:t> randomness that restarts the race</a:t>
            </a:r>
          </a:p>
        </p:txBody>
      </p:sp>
    </p:spTree>
    <p:extLst>
      <p:ext uri="{BB962C8B-B14F-4D97-AF65-F5344CB8AC3E}">
        <p14:creationId xmlns:p14="http://schemas.microsoft.com/office/powerpoint/2010/main" val="212416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8" grpId="0" animBg="1"/>
      <p:bldP spid="31" grpId="0" animBg="1"/>
      <p:bldP spid="33" grpId="0" animBg="1"/>
      <p:bldP spid="35" grpId="0" animBg="1"/>
      <p:bldP spid="39" grpId="0"/>
      <p:bldP spid="40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26B8-16DF-974D-8126-B87EEC3D9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Solution 1: Introduce randomness with checkpoint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6390D9-E714-6C4F-B0E9-3E8F7697AB24}"/>
              </a:ext>
            </a:extLst>
          </p:cNvPr>
          <p:cNvSpPr/>
          <p:nvPr/>
        </p:nvSpPr>
        <p:spPr>
          <a:xfrm>
            <a:off x="485554" y="1809030"/>
            <a:ext cx="1051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CQ degrades exponentially with epoch length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86A6E140-868A-E543-9518-13E3340E8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326" y="3146085"/>
            <a:ext cx="3495348" cy="288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07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26B8-16DF-974D-8126-B87EEC3D9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Advocate: Optimal CQ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6390D9-E714-6C4F-B0E9-3E8F7697AB24}"/>
              </a:ext>
            </a:extLst>
          </p:cNvPr>
          <p:cNvSpPr/>
          <p:nvPr/>
        </p:nvSpPr>
        <p:spPr>
          <a:xfrm>
            <a:off x="485554" y="1809030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Use checkpoint to include uncle blocks in the ledger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Honest checkpointing node includes references of uncle blocks in the checkpoint certificate</a:t>
            </a:r>
          </a:p>
        </p:txBody>
      </p:sp>
    </p:spTree>
    <p:extLst>
      <p:ext uri="{BB962C8B-B14F-4D97-AF65-F5344CB8AC3E}">
        <p14:creationId xmlns:p14="http://schemas.microsoft.com/office/powerpoint/2010/main" val="275096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26B8-16DF-974D-8126-B87EEC3D9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Advocate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6390D9-E714-6C4F-B0E9-3E8F7697AB24}"/>
              </a:ext>
            </a:extLst>
          </p:cNvPr>
          <p:cNvSpPr/>
          <p:nvPr/>
        </p:nvSpPr>
        <p:spPr>
          <a:xfrm>
            <a:off x="485554" y="1809030"/>
            <a:ext cx="1051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Palatino" pitchFamily="2" charset="77"/>
              <a:ea typeface="Palatino" pitchFamily="2" charset="77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0F343FF-EA83-1147-88AC-85831429EFD5}"/>
              </a:ext>
            </a:extLst>
          </p:cNvPr>
          <p:cNvSpPr/>
          <p:nvPr/>
        </p:nvSpPr>
        <p:spPr>
          <a:xfrm>
            <a:off x="3152592" y="1690688"/>
            <a:ext cx="460599" cy="353132"/>
          </a:xfrm>
          <a:prstGeom prst="round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FC93BBD-1540-F446-AE58-AADC5DB38857}"/>
              </a:ext>
            </a:extLst>
          </p:cNvPr>
          <p:cNvSpPr/>
          <p:nvPr/>
        </p:nvSpPr>
        <p:spPr>
          <a:xfrm>
            <a:off x="3152592" y="2368688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0FC0EC1-59B6-8446-8BA2-83DCEE5A0D1C}"/>
              </a:ext>
            </a:extLst>
          </p:cNvPr>
          <p:cNvSpPr/>
          <p:nvPr/>
        </p:nvSpPr>
        <p:spPr>
          <a:xfrm>
            <a:off x="3152591" y="3046688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CF97C7F-EB6B-724B-B539-6F1F28C1C984}"/>
              </a:ext>
            </a:extLst>
          </p:cNvPr>
          <p:cNvCxnSpPr>
            <a:stCxn id="6" idx="0"/>
            <a:endCxn id="5" idx="2"/>
          </p:cNvCxnSpPr>
          <p:nvPr/>
        </p:nvCxnSpPr>
        <p:spPr>
          <a:xfrm flipV="1">
            <a:off x="3382892" y="2043820"/>
            <a:ext cx="0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6D9E2BD-6C15-6D41-90BC-7E0EE603581F}"/>
              </a:ext>
            </a:extLst>
          </p:cNvPr>
          <p:cNvCxnSpPr>
            <a:cxnSpLocks/>
            <a:stCxn id="7" idx="0"/>
            <a:endCxn id="6" idx="2"/>
          </p:cNvCxnSpPr>
          <p:nvPr/>
        </p:nvCxnSpPr>
        <p:spPr>
          <a:xfrm flipV="1">
            <a:off x="3382891" y="2721820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DC1485E-54D5-DE46-8B14-8470864158CC}"/>
              </a:ext>
            </a:extLst>
          </p:cNvPr>
          <p:cNvSpPr/>
          <p:nvPr/>
        </p:nvSpPr>
        <p:spPr>
          <a:xfrm>
            <a:off x="3152591" y="3752247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F8B0F11-3AAF-0841-8BC3-4D3608D8757B}"/>
              </a:ext>
            </a:extLst>
          </p:cNvPr>
          <p:cNvCxnSpPr>
            <a:cxnSpLocks/>
            <a:stCxn id="10" idx="0"/>
            <a:endCxn id="7" idx="2"/>
          </p:cNvCxnSpPr>
          <p:nvPr/>
        </p:nvCxnSpPr>
        <p:spPr>
          <a:xfrm flipV="1">
            <a:off x="3382891" y="3399820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280E145-63C9-8E40-BD6C-0664729ACFA7}"/>
              </a:ext>
            </a:extLst>
          </p:cNvPr>
          <p:cNvSpPr/>
          <p:nvPr/>
        </p:nvSpPr>
        <p:spPr>
          <a:xfrm>
            <a:off x="3152591" y="4457806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08800621-20CD-5D43-A923-2A95713AEE56}"/>
              </a:ext>
            </a:extLst>
          </p:cNvPr>
          <p:cNvSpPr/>
          <p:nvPr/>
        </p:nvSpPr>
        <p:spPr>
          <a:xfrm>
            <a:off x="3152590" y="5135806"/>
            <a:ext cx="460599" cy="353132"/>
          </a:xfrm>
          <a:prstGeom prst="round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E113CA7-995C-964C-9D58-4221A30C219C}"/>
              </a:ext>
            </a:extLst>
          </p:cNvPr>
          <p:cNvCxnSpPr>
            <a:cxnSpLocks/>
            <a:stCxn id="13" idx="0"/>
            <a:endCxn id="12" idx="2"/>
          </p:cNvCxnSpPr>
          <p:nvPr/>
        </p:nvCxnSpPr>
        <p:spPr>
          <a:xfrm flipV="1">
            <a:off x="3382890" y="4810938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7431BA1-871F-1D41-ABC7-0226D7224660}"/>
              </a:ext>
            </a:extLst>
          </p:cNvPr>
          <p:cNvSpPr/>
          <p:nvPr/>
        </p:nvSpPr>
        <p:spPr>
          <a:xfrm>
            <a:off x="3152590" y="5841365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21CEDBE-6A44-4E4A-993E-0D349C901715}"/>
              </a:ext>
            </a:extLst>
          </p:cNvPr>
          <p:cNvCxnSpPr>
            <a:cxnSpLocks/>
            <a:stCxn id="15" idx="0"/>
            <a:endCxn id="13" idx="2"/>
          </p:cNvCxnSpPr>
          <p:nvPr/>
        </p:nvCxnSpPr>
        <p:spPr>
          <a:xfrm flipV="1">
            <a:off x="3382890" y="5488938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9788CCD-4BF3-BE4F-B7AE-A2BE8B9BBF88}"/>
              </a:ext>
            </a:extLst>
          </p:cNvPr>
          <p:cNvCxnSpPr>
            <a:cxnSpLocks/>
            <a:stCxn id="12" idx="0"/>
            <a:endCxn id="10" idx="2"/>
          </p:cNvCxnSpPr>
          <p:nvPr/>
        </p:nvCxnSpPr>
        <p:spPr>
          <a:xfrm flipV="1">
            <a:off x="3382891" y="4105379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D336D39-1D01-2A47-84A1-1AC3D894DDFB}"/>
              </a:ext>
            </a:extLst>
          </p:cNvPr>
          <p:cNvSpPr/>
          <p:nvPr/>
        </p:nvSpPr>
        <p:spPr>
          <a:xfrm>
            <a:off x="2346544" y="2368688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69BB7E1-E1E5-D340-864C-97A2E353E7A9}"/>
              </a:ext>
            </a:extLst>
          </p:cNvPr>
          <p:cNvCxnSpPr>
            <a:cxnSpLocks/>
            <a:stCxn id="18" idx="0"/>
            <a:endCxn id="5" idx="2"/>
          </p:cNvCxnSpPr>
          <p:nvPr/>
        </p:nvCxnSpPr>
        <p:spPr>
          <a:xfrm flipV="1">
            <a:off x="2576844" y="2043820"/>
            <a:ext cx="806048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261D703-8A14-6347-A6B0-FCB8CED6ADEF}"/>
              </a:ext>
            </a:extLst>
          </p:cNvPr>
          <p:cNvSpPr/>
          <p:nvPr/>
        </p:nvSpPr>
        <p:spPr>
          <a:xfrm>
            <a:off x="2346543" y="3067565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86CC6-F6A0-1044-B1CD-992FFDFB476E}"/>
              </a:ext>
            </a:extLst>
          </p:cNvPr>
          <p:cNvCxnSpPr>
            <a:cxnSpLocks/>
            <a:stCxn id="20" idx="0"/>
            <a:endCxn id="18" idx="2"/>
          </p:cNvCxnSpPr>
          <p:nvPr/>
        </p:nvCxnSpPr>
        <p:spPr>
          <a:xfrm flipV="1">
            <a:off x="2576843" y="2721820"/>
            <a:ext cx="1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>
            <a:extLst>
              <a:ext uri="{FF2B5EF4-FFF2-40B4-BE49-F238E27FC236}">
                <a16:creationId xmlns:a16="http://schemas.microsoft.com/office/drawing/2014/main" id="{5789D3DD-DC0A-D940-9BEC-109ED8D4248E}"/>
              </a:ext>
            </a:extLst>
          </p:cNvPr>
          <p:cNvCxnSpPr>
            <a:cxnSpLocks/>
            <a:stCxn id="15" idx="1"/>
            <a:endCxn id="20" idx="2"/>
          </p:cNvCxnSpPr>
          <p:nvPr/>
        </p:nvCxnSpPr>
        <p:spPr>
          <a:xfrm rot="10800000">
            <a:off x="2576844" y="3420697"/>
            <a:ext cx="575747" cy="2597234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>
            <a:extLst>
              <a:ext uri="{FF2B5EF4-FFF2-40B4-BE49-F238E27FC236}">
                <a16:creationId xmlns:a16="http://schemas.microsoft.com/office/drawing/2014/main" id="{80BC747B-2D62-B248-B33E-FBE96C6F18E1}"/>
              </a:ext>
            </a:extLst>
          </p:cNvPr>
          <p:cNvSpPr/>
          <p:nvPr/>
        </p:nvSpPr>
        <p:spPr>
          <a:xfrm rot="16200000">
            <a:off x="5023382" y="3699462"/>
            <a:ext cx="523875" cy="1716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Ledger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B277FD-66E3-924F-97D5-0BD48FD0EE69}"/>
              </a:ext>
            </a:extLst>
          </p:cNvPr>
          <p:cNvSpPr/>
          <p:nvPr/>
        </p:nvSpPr>
        <p:spPr>
          <a:xfrm>
            <a:off x="6814987" y="3013170"/>
            <a:ext cx="914400" cy="353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1475FC-3732-5744-89E1-94B697B5328C}"/>
              </a:ext>
            </a:extLst>
          </p:cNvPr>
          <p:cNvSpPr/>
          <p:nvPr/>
        </p:nvSpPr>
        <p:spPr>
          <a:xfrm>
            <a:off x="6814987" y="3366302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F47A6A-65DA-3249-B6DE-E05BB5BA6360}"/>
              </a:ext>
            </a:extLst>
          </p:cNvPr>
          <p:cNvSpPr/>
          <p:nvPr/>
        </p:nvSpPr>
        <p:spPr>
          <a:xfrm>
            <a:off x="6814987" y="3719434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0BD4B3-95F5-B74A-A5E5-CD47946B1A3E}"/>
              </a:ext>
            </a:extLst>
          </p:cNvPr>
          <p:cNvSpPr/>
          <p:nvPr/>
        </p:nvSpPr>
        <p:spPr>
          <a:xfrm>
            <a:off x="6814987" y="4072566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CB1BA9-DE5E-974B-A56F-2469B33CE10A}"/>
              </a:ext>
            </a:extLst>
          </p:cNvPr>
          <p:cNvSpPr/>
          <p:nvPr/>
        </p:nvSpPr>
        <p:spPr>
          <a:xfrm>
            <a:off x="6814987" y="4428837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57588D1-77D2-D349-A88D-26AF52CB8C5C}"/>
              </a:ext>
            </a:extLst>
          </p:cNvPr>
          <p:cNvSpPr/>
          <p:nvPr/>
        </p:nvSpPr>
        <p:spPr>
          <a:xfrm>
            <a:off x="6814987" y="4781969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338F616-4BCD-5D4C-AB78-988194758945}"/>
              </a:ext>
            </a:extLst>
          </p:cNvPr>
          <p:cNvSpPr/>
          <p:nvPr/>
        </p:nvSpPr>
        <p:spPr>
          <a:xfrm>
            <a:off x="6814987" y="5135101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8BA8AA8-9DF0-AA44-9410-960402BE6EB8}"/>
              </a:ext>
            </a:extLst>
          </p:cNvPr>
          <p:cNvSpPr/>
          <p:nvPr/>
        </p:nvSpPr>
        <p:spPr>
          <a:xfrm>
            <a:off x="6814987" y="5488233"/>
            <a:ext cx="914400" cy="3531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44696F-BF44-324C-BAA4-E28C8064507C}"/>
              </a:ext>
            </a:extLst>
          </p:cNvPr>
          <p:cNvSpPr/>
          <p:nvPr/>
        </p:nvSpPr>
        <p:spPr>
          <a:xfrm>
            <a:off x="6814987" y="5841365"/>
            <a:ext cx="914400" cy="3531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95FB092E-2165-6D4B-AAFE-B06FC6C3F094}"/>
              </a:ext>
            </a:extLst>
          </p:cNvPr>
          <p:cNvCxnSpPr>
            <a:cxnSpLocks/>
            <a:stCxn id="15" idx="3"/>
            <a:endCxn id="13" idx="3"/>
          </p:cNvCxnSpPr>
          <p:nvPr/>
        </p:nvCxnSpPr>
        <p:spPr>
          <a:xfrm flipV="1">
            <a:off x="3613189" y="5312372"/>
            <a:ext cx="12700" cy="705559"/>
          </a:xfrm>
          <a:prstGeom prst="curvedConnector3">
            <a:avLst>
              <a:gd name="adj1" fmla="val 1800000"/>
            </a:avLst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>
            <a:extLst>
              <a:ext uri="{FF2B5EF4-FFF2-40B4-BE49-F238E27FC236}">
                <a16:creationId xmlns:a16="http://schemas.microsoft.com/office/drawing/2014/main" id="{04B47819-4C5B-6E4C-A00F-373BFF396687}"/>
              </a:ext>
            </a:extLst>
          </p:cNvPr>
          <p:cNvCxnSpPr>
            <a:cxnSpLocks/>
            <a:stCxn id="7" idx="3"/>
            <a:endCxn id="5" idx="3"/>
          </p:cNvCxnSpPr>
          <p:nvPr/>
        </p:nvCxnSpPr>
        <p:spPr>
          <a:xfrm flipV="1">
            <a:off x="3613190" y="1867254"/>
            <a:ext cx="1" cy="1356000"/>
          </a:xfrm>
          <a:prstGeom prst="curvedConnector3">
            <a:avLst>
              <a:gd name="adj1" fmla="val 22860100000"/>
            </a:avLst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45E4324B-3942-EA41-9A28-9EF4427A734C}"/>
              </a:ext>
            </a:extLst>
          </p:cNvPr>
          <p:cNvSpPr/>
          <p:nvPr/>
        </p:nvSpPr>
        <p:spPr>
          <a:xfrm>
            <a:off x="3158940" y="6473228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B5E627E-AADD-024F-A68E-4A31A720EC17}"/>
              </a:ext>
            </a:extLst>
          </p:cNvPr>
          <p:cNvCxnSpPr>
            <a:cxnSpLocks/>
            <a:stCxn id="36" idx="0"/>
            <a:endCxn id="15" idx="2"/>
          </p:cNvCxnSpPr>
          <p:nvPr/>
        </p:nvCxnSpPr>
        <p:spPr>
          <a:xfrm flipH="1" flipV="1">
            <a:off x="3382890" y="6194497"/>
            <a:ext cx="6350" cy="278731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8846C980-EEB6-EC42-96D1-446B92BF79D0}"/>
              </a:ext>
            </a:extLst>
          </p:cNvPr>
          <p:cNvSpPr/>
          <p:nvPr/>
        </p:nvSpPr>
        <p:spPr>
          <a:xfrm>
            <a:off x="6808637" y="6194497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CB10718-9417-3C43-83B7-B83312405662}"/>
              </a:ext>
            </a:extLst>
          </p:cNvPr>
          <p:cNvSpPr/>
          <p:nvPr/>
        </p:nvSpPr>
        <p:spPr>
          <a:xfrm>
            <a:off x="8565809" y="1794895"/>
            <a:ext cx="2234802" cy="2604987"/>
          </a:xfrm>
          <a:prstGeom prst="rect">
            <a:avLst/>
          </a:prstGeom>
          <a:noFill/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2CA9C2-F35A-B249-837E-A51EAC2A85ED}"/>
              </a:ext>
            </a:extLst>
          </p:cNvPr>
          <p:cNvSpPr txBox="1"/>
          <p:nvPr/>
        </p:nvSpPr>
        <p:spPr>
          <a:xfrm>
            <a:off x="9237135" y="1958086"/>
            <a:ext cx="1342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Adversarial block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49F9255-AE19-524D-B311-A64352A43DEE}"/>
              </a:ext>
            </a:extLst>
          </p:cNvPr>
          <p:cNvSpPr txBox="1"/>
          <p:nvPr/>
        </p:nvSpPr>
        <p:spPr>
          <a:xfrm>
            <a:off x="9237134" y="2417776"/>
            <a:ext cx="11744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Honest block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2A97323-2228-A247-A695-3F5193DA1E9A}"/>
              </a:ext>
            </a:extLst>
          </p:cNvPr>
          <p:cNvSpPr txBox="1"/>
          <p:nvPr/>
        </p:nvSpPr>
        <p:spPr>
          <a:xfrm>
            <a:off x="9237133" y="2874070"/>
            <a:ext cx="1563477" cy="27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Checkpointed block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CBAD50-DD56-2E47-8A4F-532376A3C821}"/>
              </a:ext>
            </a:extLst>
          </p:cNvPr>
          <p:cNvSpPr txBox="1"/>
          <p:nvPr/>
        </p:nvSpPr>
        <p:spPr>
          <a:xfrm>
            <a:off x="9320921" y="3316130"/>
            <a:ext cx="11744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Parent link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638133A1-A3C9-C046-BC60-0A5E0A3CD1A7}"/>
              </a:ext>
            </a:extLst>
          </p:cNvPr>
          <p:cNvSpPr/>
          <p:nvPr/>
        </p:nvSpPr>
        <p:spPr>
          <a:xfrm>
            <a:off x="8714419" y="1926611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3880F0C5-8437-C544-B922-F5677AB5109E}"/>
              </a:ext>
            </a:extLst>
          </p:cNvPr>
          <p:cNvSpPr/>
          <p:nvPr/>
        </p:nvSpPr>
        <p:spPr>
          <a:xfrm>
            <a:off x="8713423" y="2377733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39493484-0B97-F54B-8758-354CBC0422BB}"/>
              </a:ext>
            </a:extLst>
          </p:cNvPr>
          <p:cNvSpPr/>
          <p:nvPr/>
        </p:nvSpPr>
        <p:spPr>
          <a:xfrm>
            <a:off x="8714587" y="2836604"/>
            <a:ext cx="460599" cy="353132"/>
          </a:xfrm>
          <a:prstGeom prst="round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C7A7A02-B3BA-574B-95DA-8B66656CFC5B}"/>
              </a:ext>
            </a:extLst>
          </p:cNvPr>
          <p:cNvCxnSpPr>
            <a:cxnSpLocks/>
          </p:cNvCxnSpPr>
          <p:nvPr/>
        </p:nvCxnSpPr>
        <p:spPr>
          <a:xfrm flipV="1">
            <a:off x="8921247" y="3295475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>
            <a:extLst>
              <a:ext uri="{FF2B5EF4-FFF2-40B4-BE49-F238E27FC236}">
                <a16:creationId xmlns:a16="http://schemas.microsoft.com/office/drawing/2014/main" id="{ABD34118-0BBF-1E4A-B88D-B95CDA0F758D}"/>
              </a:ext>
            </a:extLst>
          </p:cNvPr>
          <p:cNvCxnSpPr>
            <a:cxnSpLocks/>
          </p:cNvCxnSpPr>
          <p:nvPr/>
        </p:nvCxnSpPr>
        <p:spPr>
          <a:xfrm rot="10800000" flipV="1">
            <a:off x="8713423" y="3844109"/>
            <a:ext cx="523706" cy="2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FC61756-8959-974D-8259-52A6E79A00CA}"/>
              </a:ext>
            </a:extLst>
          </p:cNvPr>
          <p:cNvSpPr txBox="1"/>
          <p:nvPr/>
        </p:nvSpPr>
        <p:spPr>
          <a:xfrm>
            <a:off x="9320918" y="3680241"/>
            <a:ext cx="11744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Reference link</a:t>
            </a:r>
          </a:p>
        </p:txBody>
      </p:sp>
      <p:cxnSp>
        <p:nvCxnSpPr>
          <p:cNvPr id="51" name="Curved Connector 50">
            <a:extLst>
              <a:ext uri="{FF2B5EF4-FFF2-40B4-BE49-F238E27FC236}">
                <a16:creationId xmlns:a16="http://schemas.microsoft.com/office/drawing/2014/main" id="{A45C2D39-3292-FB46-A5E7-971E77E6B2DB}"/>
              </a:ext>
            </a:extLst>
          </p:cNvPr>
          <p:cNvCxnSpPr>
            <a:cxnSpLocks/>
          </p:cNvCxnSpPr>
          <p:nvPr/>
        </p:nvCxnSpPr>
        <p:spPr>
          <a:xfrm rot="10800000" flipV="1">
            <a:off x="8713425" y="4155883"/>
            <a:ext cx="523704" cy="1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5B8BA7BC-6F78-904A-9C37-B7C74D7D8EA1}"/>
              </a:ext>
            </a:extLst>
          </p:cNvPr>
          <p:cNvSpPr txBox="1"/>
          <p:nvPr/>
        </p:nvSpPr>
        <p:spPr>
          <a:xfrm>
            <a:off x="9320918" y="4044352"/>
            <a:ext cx="1404148" cy="263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Checkpointing link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28D9C627-04E2-0E44-B67C-729EEC0FFA26}"/>
              </a:ext>
            </a:extLst>
          </p:cNvPr>
          <p:cNvSpPr/>
          <p:nvPr/>
        </p:nvSpPr>
        <p:spPr>
          <a:xfrm>
            <a:off x="2452024" y="6473228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129FEFD-602D-C54C-BFB8-C1A017BC3F64}"/>
              </a:ext>
            </a:extLst>
          </p:cNvPr>
          <p:cNvCxnSpPr>
            <a:cxnSpLocks/>
            <a:stCxn id="53" idx="0"/>
            <a:endCxn id="15" idx="2"/>
          </p:cNvCxnSpPr>
          <p:nvPr/>
        </p:nvCxnSpPr>
        <p:spPr>
          <a:xfrm flipV="1">
            <a:off x="2682324" y="6194497"/>
            <a:ext cx="700566" cy="278731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F411AA7-8B85-3D4B-9A26-2C73ED4756C4}"/>
                  </a:ext>
                </a:extLst>
              </p:cNvPr>
              <p:cNvSpPr txBox="1"/>
              <p:nvPr/>
            </p:nvSpPr>
            <p:spPr>
              <a:xfrm>
                <a:off x="4776559" y="2154690"/>
                <a:ext cx="297665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𝐶h𝑎𝑖𝑛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𝑄𝑢𝑎𝑙𝑖𝑡𝑦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∀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F411AA7-8B85-3D4B-9A26-2C73ED475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559" y="2154690"/>
                <a:ext cx="2976651" cy="553998"/>
              </a:xfrm>
              <a:prstGeom prst="rect">
                <a:avLst/>
              </a:prstGeom>
              <a:blipFill>
                <a:blip r:embed="rId2"/>
                <a:stretch>
                  <a:fillRect l="-426" t="-2222" r="-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329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26B8-16DF-974D-8126-B87EEC3D9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Advocate: Ledger sanitization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6390D9-E714-6C4F-B0E9-3E8F7697AB24}"/>
              </a:ext>
            </a:extLst>
          </p:cNvPr>
          <p:cNvSpPr/>
          <p:nvPr/>
        </p:nvSpPr>
        <p:spPr>
          <a:xfrm>
            <a:off x="485554" y="1809030"/>
            <a:ext cx="1051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Palatino" pitchFamily="2" charset="77"/>
              <a:ea typeface="Palatino" pitchFamily="2" charset="77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A979BBB-1073-D04D-B518-000C1051DBBF}"/>
              </a:ext>
            </a:extLst>
          </p:cNvPr>
          <p:cNvSpPr/>
          <p:nvPr/>
        </p:nvSpPr>
        <p:spPr>
          <a:xfrm>
            <a:off x="2756599" y="2094129"/>
            <a:ext cx="914400" cy="353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9F78C67-49A5-374E-821D-EE664748884F}"/>
              </a:ext>
            </a:extLst>
          </p:cNvPr>
          <p:cNvSpPr/>
          <p:nvPr/>
        </p:nvSpPr>
        <p:spPr>
          <a:xfrm>
            <a:off x="2756599" y="2447261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BE7AAC-30F1-EC40-886B-BC4D4F0B16C3}"/>
              </a:ext>
            </a:extLst>
          </p:cNvPr>
          <p:cNvSpPr/>
          <p:nvPr/>
        </p:nvSpPr>
        <p:spPr>
          <a:xfrm>
            <a:off x="2756599" y="2800393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805A53B-DAF4-4242-8B5A-0E36D67D74F7}"/>
              </a:ext>
            </a:extLst>
          </p:cNvPr>
          <p:cNvSpPr/>
          <p:nvPr/>
        </p:nvSpPr>
        <p:spPr>
          <a:xfrm>
            <a:off x="2756599" y="3153525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464B6F8-FFD6-0D40-AC80-07FAC374F9EC}"/>
              </a:ext>
            </a:extLst>
          </p:cNvPr>
          <p:cNvSpPr/>
          <p:nvPr/>
        </p:nvSpPr>
        <p:spPr>
          <a:xfrm>
            <a:off x="2756599" y="3509796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BB7C44-FC2C-A84F-BD4C-52109E518AAD}"/>
              </a:ext>
            </a:extLst>
          </p:cNvPr>
          <p:cNvSpPr/>
          <p:nvPr/>
        </p:nvSpPr>
        <p:spPr>
          <a:xfrm>
            <a:off x="2756599" y="3862928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390ECBE-7745-384C-BAAD-A92CB215A943}"/>
              </a:ext>
            </a:extLst>
          </p:cNvPr>
          <p:cNvSpPr/>
          <p:nvPr/>
        </p:nvSpPr>
        <p:spPr>
          <a:xfrm>
            <a:off x="2756599" y="4216060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221FE2F-518B-1149-961B-3BF4399A6278}"/>
              </a:ext>
            </a:extLst>
          </p:cNvPr>
          <p:cNvSpPr/>
          <p:nvPr/>
        </p:nvSpPr>
        <p:spPr>
          <a:xfrm>
            <a:off x="2756599" y="4569192"/>
            <a:ext cx="914400" cy="3531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75B8574-98D3-9E4C-BFE9-6A010BF92BD1}"/>
              </a:ext>
            </a:extLst>
          </p:cNvPr>
          <p:cNvSpPr/>
          <p:nvPr/>
        </p:nvSpPr>
        <p:spPr>
          <a:xfrm>
            <a:off x="2756599" y="4922324"/>
            <a:ext cx="914400" cy="3531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F286D0A-5660-534B-A7F3-0A361AA43F93}"/>
              </a:ext>
            </a:extLst>
          </p:cNvPr>
          <p:cNvSpPr/>
          <p:nvPr/>
        </p:nvSpPr>
        <p:spPr>
          <a:xfrm>
            <a:off x="2750249" y="5275456"/>
            <a:ext cx="914400" cy="3531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7F96823B-4218-3842-8490-75AA5EF7F728}"/>
              </a:ext>
            </a:extLst>
          </p:cNvPr>
          <p:cNvSpPr/>
          <p:nvPr/>
        </p:nvSpPr>
        <p:spPr>
          <a:xfrm>
            <a:off x="5751622" y="2824375"/>
            <a:ext cx="1612893" cy="2374521"/>
          </a:xfrm>
          <a:prstGeom prst="roundRect">
            <a:avLst/>
          </a:prstGeom>
          <a:noFill/>
          <a:ln w="31750" cap="flat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D407FB7-EC61-6943-9F74-D2F30A34D104}"/>
              </a:ext>
            </a:extLst>
          </p:cNvPr>
          <p:cNvCxnSpPr>
            <a:cxnSpLocks/>
          </p:cNvCxnSpPr>
          <p:nvPr/>
        </p:nvCxnSpPr>
        <p:spPr>
          <a:xfrm flipV="1">
            <a:off x="6539022" y="2094129"/>
            <a:ext cx="0" cy="501434"/>
          </a:xfrm>
          <a:prstGeom prst="straightConnector1">
            <a:avLst/>
          </a:prstGeom>
          <a:ln w="41275">
            <a:solidFill>
              <a:srgbClr val="0070C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0D15C07-6EA1-1A4E-88E5-94B161E202C4}"/>
              </a:ext>
            </a:extLst>
          </p:cNvPr>
          <p:cNvCxnSpPr>
            <a:cxnSpLocks/>
          </p:cNvCxnSpPr>
          <p:nvPr/>
        </p:nvCxnSpPr>
        <p:spPr>
          <a:xfrm flipV="1">
            <a:off x="6564421" y="5275456"/>
            <a:ext cx="0" cy="501434"/>
          </a:xfrm>
          <a:prstGeom prst="straightConnector1">
            <a:avLst/>
          </a:prstGeom>
          <a:ln w="41275">
            <a:solidFill>
              <a:srgbClr val="0070C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>
            <a:extLst>
              <a:ext uri="{FF2B5EF4-FFF2-40B4-BE49-F238E27FC236}">
                <a16:creationId xmlns:a16="http://schemas.microsoft.com/office/drawing/2014/main" id="{99D21734-059A-5243-B4F3-E8744AED4CE5}"/>
              </a:ext>
            </a:extLst>
          </p:cNvPr>
          <p:cNvCxnSpPr/>
          <p:nvPr/>
        </p:nvCxnSpPr>
        <p:spPr>
          <a:xfrm flipV="1">
            <a:off x="3670999" y="2824375"/>
            <a:ext cx="2194924" cy="1038553"/>
          </a:xfrm>
          <a:prstGeom prst="curvedConnector3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>
            <a:extLst>
              <a:ext uri="{FF2B5EF4-FFF2-40B4-BE49-F238E27FC236}">
                <a16:creationId xmlns:a16="http://schemas.microsoft.com/office/drawing/2014/main" id="{94913EB8-D319-884F-BD64-48E12F7FBFDD}"/>
              </a:ext>
            </a:extLst>
          </p:cNvPr>
          <p:cNvCxnSpPr>
            <a:cxnSpLocks/>
          </p:cNvCxnSpPr>
          <p:nvPr/>
        </p:nvCxnSpPr>
        <p:spPr>
          <a:xfrm>
            <a:off x="3670999" y="4216060"/>
            <a:ext cx="2194924" cy="982836"/>
          </a:xfrm>
          <a:prstGeom prst="curvedConnector3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E971A032-AC37-0849-B7A3-20921B908A94}"/>
                  </a:ext>
                </a:extLst>
              </p:cNvPr>
              <p:cNvSpPr/>
              <p:nvPr/>
            </p:nvSpPr>
            <p:spPr>
              <a:xfrm>
                <a:off x="5751622" y="3128504"/>
                <a:ext cx="1612893" cy="329150"/>
              </a:xfrm>
              <a:prstGeom prst="roundRect">
                <a:avLst/>
              </a:prstGeom>
              <a:solidFill>
                <a:srgbClr val="00B050">
                  <a:alpha val="25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:10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E971A032-AC37-0849-B7A3-20921B908A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622" y="3128504"/>
                <a:ext cx="1612893" cy="329150"/>
              </a:xfrm>
              <a:prstGeom prst="roundRect">
                <a:avLst/>
              </a:prstGeom>
              <a:blipFill>
                <a:blip r:embed="rId2"/>
                <a:stretch>
                  <a:fillRect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21EAC9DB-361C-3E4A-A9A8-926508DEC70F}"/>
                  </a:ext>
                </a:extLst>
              </p:cNvPr>
              <p:cNvSpPr/>
              <p:nvPr/>
            </p:nvSpPr>
            <p:spPr>
              <a:xfrm>
                <a:off x="5757974" y="3597208"/>
                <a:ext cx="1612893" cy="329150"/>
              </a:xfrm>
              <a:prstGeom prst="roundRect">
                <a:avLst/>
              </a:prstGeom>
              <a:solidFill>
                <a:srgbClr val="00B050">
                  <a:alpha val="25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:20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21EAC9DB-361C-3E4A-A9A8-926508DEC7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74" y="3597208"/>
                <a:ext cx="1612893" cy="32915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FE6D0DD8-B69C-AE4F-A947-4E410BCC2563}"/>
                  </a:ext>
                </a:extLst>
              </p:cNvPr>
              <p:cNvSpPr/>
              <p:nvPr/>
            </p:nvSpPr>
            <p:spPr>
              <a:xfrm>
                <a:off x="5745270" y="4471186"/>
                <a:ext cx="1612893" cy="329150"/>
              </a:xfrm>
              <a:prstGeom prst="roundRect">
                <a:avLst/>
              </a:prstGeom>
              <a:solidFill>
                <a:srgbClr val="C00000">
                  <a:alpha val="25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:15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FE6D0DD8-B69C-AE4F-A947-4E410BCC25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5270" y="4471186"/>
                <a:ext cx="1612893" cy="32915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29205FB-25A3-0140-B8DD-5BD0F0E55C19}"/>
              </a:ext>
            </a:extLst>
          </p:cNvPr>
          <p:cNvCxnSpPr>
            <a:cxnSpLocks/>
          </p:cNvCxnSpPr>
          <p:nvPr/>
        </p:nvCxnSpPr>
        <p:spPr>
          <a:xfrm flipV="1">
            <a:off x="6564420" y="4039494"/>
            <a:ext cx="0" cy="324868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Snip Same Side Corner Rectangle 74">
                <a:extLst>
                  <a:ext uri="{FF2B5EF4-FFF2-40B4-BE49-F238E27FC236}">
                    <a16:creationId xmlns:a16="http://schemas.microsoft.com/office/drawing/2014/main" id="{93F384EC-7A93-784D-B6A9-D9023FCB69A4}"/>
                  </a:ext>
                </a:extLst>
              </p:cNvPr>
              <p:cNvSpPr/>
              <p:nvPr/>
            </p:nvSpPr>
            <p:spPr>
              <a:xfrm>
                <a:off x="7669326" y="2094129"/>
                <a:ext cx="1460497" cy="706264"/>
              </a:xfrm>
              <a:prstGeom prst="snip2Same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State: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:10,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:20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Snip Same Side Corner Rectangle 74">
                <a:extLst>
                  <a:ext uri="{FF2B5EF4-FFF2-40B4-BE49-F238E27FC236}">
                    <a16:creationId xmlns:a16="http://schemas.microsoft.com/office/drawing/2014/main" id="{93F384EC-7A93-784D-B6A9-D9023FCB69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326" y="2094129"/>
                <a:ext cx="1460497" cy="706264"/>
              </a:xfrm>
              <a:prstGeom prst="snip2SameRect">
                <a:avLst/>
              </a:prstGeom>
              <a:blipFill>
                <a:blip r:embed="rId5"/>
                <a:stretch>
                  <a:fillRect/>
                </a:stretch>
              </a:blipFill>
              <a:ln w="222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Snip Same Side Corner Rectangle 75">
                <a:extLst>
                  <a:ext uri="{FF2B5EF4-FFF2-40B4-BE49-F238E27FC236}">
                    <a16:creationId xmlns:a16="http://schemas.microsoft.com/office/drawing/2014/main" id="{AED094DF-DF23-3D4D-BB32-297C37E50706}"/>
                  </a:ext>
                </a:extLst>
              </p:cNvPr>
              <p:cNvSpPr/>
              <p:nvPr/>
            </p:nvSpPr>
            <p:spPr>
              <a:xfrm>
                <a:off x="7663557" y="4999563"/>
                <a:ext cx="1460497" cy="706264"/>
              </a:xfrm>
              <a:prstGeom prst="snip2Same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State:</a:t>
                </a:r>
              </a:p>
              <a:p>
                <a:pPr algn="ctr"/>
                <a:r>
                  <a:rPr lang="en-US" b="0" dirty="0">
                    <a:solidFill>
                      <a:schemeClr val="tx1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:10,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:20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Snip Same Side Corner Rectangle 75">
                <a:extLst>
                  <a:ext uri="{FF2B5EF4-FFF2-40B4-BE49-F238E27FC236}">
                    <a16:creationId xmlns:a16="http://schemas.microsoft.com/office/drawing/2014/main" id="{AED094DF-DF23-3D4D-BB32-297C37E507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557" y="4999563"/>
                <a:ext cx="1460497" cy="706264"/>
              </a:xfrm>
              <a:prstGeom prst="snip2SameRect">
                <a:avLst/>
              </a:prstGeom>
              <a:blipFill>
                <a:blip r:embed="rId6"/>
                <a:stretch>
                  <a:fillRect b="-11864"/>
                </a:stretch>
              </a:blipFill>
              <a:ln w="222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>
            <a:extLst>
              <a:ext uri="{FF2B5EF4-FFF2-40B4-BE49-F238E27FC236}">
                <a16:creationId xmlns:a16="http://schemas.microsoft.com/office/drawing/2014/main" id="{A5F4F836-9240-1046-B7D0-2BA11EABF09B}"/>
              </a:ext>
            </a:extLst>
          </p:cNvPr>
          <p:cNvSpPr txBox="1"/>
          <p:nvPr/>
        </p:nvSpPr>
        <p:spPr>
          <a:xfrm>
            <a:off x="2795685" y="5705827"/>
            <a:ext cx="82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Ledger</a:t>
            </a:r>
          </a:p>
        </p:txBody>
      </p:sp>
      <p:sp>
        <p:nvSpPr>
          <p:cNvPr id="78" name="Down Arrow 77">
            <a:extLst>
              <a:ext uri="{FF2B5EF4-FFF2-40B4-BE49-F238E27FC236}">
                <a16:creationId xmlns:a16="http://schemas.microsoft.com/office/drawing/2014/main" id="{3254F869-A3CB-4C48-9428-B72E9FF0EE56}"/>
              </a:ext>
            </a:extLst>
          </p:cNvPr>
          <p:cNvSpPr/>
          <p:nvPr/>
        </p:nvSpPr>
        <p:spPr>
          <a:xfrm>
            <a:off x="7647665" y="3110602"/>
            <a:ext cx="358781" cy="1764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FDA166D-37A1-8643-A7DB-9B552541243F}"/>
              </a:ext>
            </a:extLst>
          </p:cNvPr>
          <p:cNvSpPr txBox="1"/>
          <p:nvPr/>
        </p:nvSpPr>
        <p:spPr>
          <a:xfrm>
            <a:off x="7997343" y="3846728"/>
            <a:ext cx="1460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Sanitization</a:t>
            </a:r>
          </a:p>
        </p:txBody>
      </p:sp>
    </p:spTree>
    <p:extLst>
      <p:ext uri="{BB962C8B-B14F-4D97-AF65-F5344CB8AC3E}">
        <p14:creationId xmlns:p14="http://schemas.microsoft.com/office/powerpoint/2010/main" val="22877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Bootstrapping </a:t>
            </a:r>
            <a:r>
              <a:rPr lang="en-US" dirty="0" err="1"/>
              <a:t>PoW</a:t>
            </a:r>
            <a:r>
              <a:rPr lang="en-US" dirty="0"/>
              <a:t>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Incentives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More rewards for early participants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Checkpointing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Hardfork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Litecoin for BTC and ETC for ETH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Proof of Burn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One way migration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Softfork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Partial upgrades</a:t>
            </a:r>
          </a:p>
        </p:txBody>
      </p:sp>
    </p:spTree>
    <p:extLst>
      <p:ext uri="{BB962C8B-B14F-4D97-AF65-F5344CB8AC3E}">
        <p14:creationId xmlns:p14="http://schemas.microsoft.com/office/powerpoint/2010/main" val="421727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26B8-16DF-974D-8126-B87EEC3D9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Advocate:CQ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6390D9-E714-6C4F-B0E9-3E8F7697AB24}"/>
              </a:ext>
            </a:extLst>
          </p:cNvPr>
          <p:cNvSpPr/>
          <p:nvPr/>
        </p:nvSpPr>
        <p:spPr>
          <a:xfrm>
            <a:off x="485554" y="1809030"/>
            <a:ext cx="1051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Palatino" pitchFamily="2" charset="77"/>
              <a:ea typeface="Palatino" pitchFamily="2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AED354-9683-AB4F-AC3F-81FA3F26EEE3}"/>
              </a:ext>
            </a:extLst>
          </p:cNvPr>
          <p:cNvSpPr txBox="1"/>
          <p:nvPr/>
        </p:nvSpPr>
        <p:spPr>
          <a:xfrm rot="16200000">
            <a:off x="2732517" y="3751100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Chain quality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DC93FCC-538A-7244-9047-3323FABD8964}"/>
              </a:ext>
            </a:extLst>
          </p:cNvPr>
          <p:cNvSpPr txBox="1"/>
          <p:nvPr/>
        </p:nvSpPr>
        <p:spPr>
          <a:xfrm>
            <a:off x="5111329" y="5980500"/>
            <a:ext cx="189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Adversary fraction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641DA7B3-057A-1244-82DF-11671BD94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6555" y="1809030"/>
            <a:ext cx="4322685" cy="417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520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26B8-16DF-974D-8126-B87EEC3D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50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Advocate using BFT-SMR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6390D9-E714-6C4F-B0E9-3E8F7697AB24}"/>
              </a:ext>
            </a:extLst>
          </p:cNvPr>
          <p:cNvSpPr/>
          <p:nvPr/>
        </p:nvSpPr>
        <p:spPr>
          <a:xfrm>
            <a:off x="485554" y="1809030"/>
            <a:ext cx="1051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Palatino" pitchFamily="2" charset="77"/>
              <a:ea typeface="Palatino" pitchFamily="2" charset="77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33201C8-A25F-FC4D-8920-6EA7DDB035A3}"/>
              </a:ext>
            </a:extLst>
          </p:cNvPr>
          <p:cNvSpPr/>
          <p:nvPr/>
        </p:nvSpPr>
        <p:spPr>
          <a:xfrm>
            <a:off x="4524193" y="1299506"/>
            <a:ext cx="460599" cy="353132"/>
          </a:xfrm>
          <a:prstGeom prst="round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58EB9BF-5135-9747-B37F-A04A2E53891A}"/>
              </a:ext>
            </a:extLst>
          </p:cNvPr>
          <p:cNvSpPr/>
          <p:nvPr/>
        </p:nvSpPr>
        <p:spPr>
          <a:xfrm>
            <a:off x="4524193" y="1977506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11C86FC-CFF0-FE41-A0EC-1ECCE05B529C}"/>
              </a:ext>
            </a:extLst>
          </p:cNvPr>
          <p:cNvSpPr/>
          <p:nvPr/>
        </p:nvSpPr>
        <p:spPr>
          <a:xfrm>
            <a:off x="4524192" y="2655506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DAA54DF-3CA9-154A-91E6-2ACA320F4025}"/>
              </a:ext>
            </a:extLst>
          </p:cNvPr>
          <p:cNvCxnSpPr>
            <a:stCxn id="8" idx="0"/>
            <a:endCxn id="7" idx="2"/>
          </p:cNvCxnSpPr>
          <p:nvPr/>
        </p:nvCxnSpPr>
        <p:spPr>
          <a:xfrm flipV="1">
            <a:off x="4754493" y="1652638"/>
            <a:ext cx="0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2C0F5FA-D0E4-0747-BE78-803EE5809A28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>
          <a:xfrm flipV="1">
            <a:off x="4754492" y="2330638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250287D-FE09-8540-B81F-F630AA584B1B}"/>
              </a:ext>
            </a:extLst>
          </p:cNvPr>
          <p:cNvSpPr/>
          <p:nvPr/>
        </p:nvSpPr>
        <p:spPr>
          <a:xfrm>
            <a:off x="4524192" y="3361065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01DAAE6-D616-8245-9FF4-CC453B833B2D}"/>
              </a:ext>
            </a:extLst>
          </p:cNvPr>
          <p:cNvCxnSpPr>
            <a:cxnSpLocks/>
            <a:stCxn id="12" idx="0"/>
            <a:endCxn id="9" idx="2"/>
          </p:cNvCxnSpPr>
          <p:nvPr/>
        </p:nvCxnSpPr>
        <p:spPr>
          <a:xfrm flipV="1">
            <a:off x="4754492" y="3008638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2295109-E12E-A94A-AD1D-46DC165C8FB9}"/>
              </a:ext>
            </a:extLst>
          </p:cNvPr>
          <p:cNvSpPr/>
          <p:nvPr/>
        </p:nvSpPr>
        <p:spPr>
          <a:xfrm>
            <a:off x="4524192" y="4066624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8D97B84-8925-4B44-A613-286D0BEC894D}"/>
              </a:ext>
            </a:extLst>
          </p:cNvPr>
          <p:cNvSpPr/>
          <p:nvPr/>
        </p:nvSpPr>
        <p:spPr>
          <a:xfrm>
            <a:off x="4524191" y="4744624"/>
            <a:ext cx="460599" cy="353132"/>
          </a:xfrm>
          <a:prstGeom prst="round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745EFEA-B073-CE40-B95A-63A37831E300}"/>
              </a:ext>
            </a:extLst>
          </p:cNvPr>
          <p:cNvCxnSpPr>
            <a:cxnSpLocks/>
            <a:stCxn id="15" idx="0"/>
            <a:endCxn id="14" idx="2"/>
          </p:cNvCxnSpPr>
          <p:nvPr/>
        </p:nvCxnSpPr>
        <p:spPr>
          <a:xfrm flipV="1">
            <a:off x="4754491" y="4419756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E84DDB8-0FFD-4949-A17E-EACF35642C0F}"/>
              </a:ext>
            </a:extLst>
          </p:cNvPr>
          <p:cNvSpPr/>
          <p:nvPr/>
        </p:nvSpPr>
        <p:spPr>
          <a:xfrm>
            <a:off x="4524191" y="5450183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E849305-561D-9241-9189-1AC1642FDBE4}"/>
              </a:ext>
            </a:extLst>
          </p:cNvPr>
          <p:cNvCxnSpPr>
            <a:cxnSpLocks/>
            <a:stCxn id="17" idx="0"/>
            <a:endCxn id="15" idx="2"/>
          </p:cNvCxnSpPr>
          <p:nvPr/>
        </p:nvCxnSpPr>
        <p:spPr>
          <a:xfrm flipV="1">
            <a:off x="4754491" y="5097756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AD45750-3300-A645-9162-CF970F585B3F}"/>
              </a:ext>
            </a:extLst>
          </p:cNvPr>
          <p:cNvCxnSpPr>
            <a:cxnSpLocks/>
            <a:stCxn id="14" idx="0"/>
            <a:endCxn id="12" idx="2"/>
          </p:cNvCxnSpPr>
          <p:nvPr/>
        </p:nvCxnSpPr>
        <p:spPr>
          <a:xfrm flipV="1">
            <a:off x="4754492" y="3714197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7648292-B387-4749-9F9C-81D3F5CD0B2F}"/>
              </a:ext>
            </a:extLst>
          </p:cNvPr>
          <p:cNvSpPr/>
          <p:nvPr/>
        </p:nvSpPr>
        <p:spPr>
          <a:xfrm>
            <a:off x="3718145" y="1977506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4A5F673-1A02-7E4A-81DF-BFA24302230B}"/>
              </a:ext>
            </a:extLst>
          </p:cNvPr>
          <p:cNvCxnSpPr>
            <a:cxnSpLocks/>
            <a:stCxn id="20" idx="0"/>
            <a:endCxn id="7" idx="2"/>
          </p:cNvCxnSpPr>
          <p:nvPr/>
        </p:nvCxnSpPr>
        <p:spPr>
          <a:xfrm flipV="1">
            <a:off x="3948445" y="1652638"/>
            <a:ext cx="806048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B5B223A5-46A4-D04F-8826-643FD4E3B48A}"/>
              </a:ext>
            </a:extLst>
          </p:cNvPr>
          <p:cNvSpPr/>
          <p:nvPr/>
        </p:nvSpPr>
        <p:spPr>
          <a:xfrm>
            <a:off x="3718144" y="2676383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040B437-A5D8-B344-A41F-0503B90EC8E8}"/>
              </a:ext>
            </a:extLst>
          </p:cNvPr>
          <p:cNvCxnSpPr>
            <a:cxnSpLocks/>
            <a:stCxn id="22" idx="0"/>
            <a:endCxn id="20" idx="2"/>
          </p:cNvCxnSpPr>
          <p:nvPr/>
        </p:nvCxnSpPr>
        <p:spPr>
          <a:xfrm flipV="1">
            <a:off x="3948444" y="2330638"/>
            <a:ext cx="1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04FDCCC5-2BA2-544A-84B3-2B33D568C5FE}"/>
              </a:ext>
            </a:extLst>
          </p:cNvPr>
          <p:cNvCxnSpPr>
            <a:cxnSpLocks/>
            <a:stCxn id="40" idx="1"/>
            <a:endCxn id="22" idx="2"/>
          </p:cNvCxnSpPr>
          <p:nvPr/>
        </p:nvCxnSpPr>
        <p:spPr>
          <a:xfrm rot="10800000">
            <a:off x="3948445" y="3029516"/>
            <a:ext cx="3346975" cy="605751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ED446109-DE6F-5640-8C1F-56BCCD274040}"/>
              </a:ext>
            </a:extLst>
          </p:cNvPr>
          <p:cNvCxnSpPr>
            <a:cxnSpLocks/>
            <a:stCxn id="17" idx="3"/>
            <a:endCxn id="15" idx="3"/>
          </p:cNvCxnSpPr>
          <p:nvPr/>
        </p:nvCxnSpPr>
        <p:spPr>
          <a:xfrm flipV="1">
            <a:off x="4984790" y="4921190"/>
            <a:ext cx="12700" cy="705559"/>
          </a:xfrm>
          <a:prstGeom prst="curvedConnector3">
            <a:avLst>
              <a:gd name="adj1" fmla="val 1800000"/>
            </a:avLst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>
            <a:extLst>
              <a:ext uri="{FF2B5EF4-FFF2-40B4-BE49-F238E27FC236}">
                <a16:creationId xmlns:a16="http://schemas.microsoft.com/office/drawing/2014/main" id="{9189C359-5FF6-0F42-AB8E-A424B0125A76}"/>
              </a:ext>
            </a:extLst>
          </p:cNvPr>
          <p:cNvCxnSpPr>
            <a:cxnSpLocks/>
            <a:stCxn id="9" idx="3"/>
            <a:endCxn id="7" idx="3"/>
          </p:cNvCxnSpPr>
          <p:nvPr/>
        </p:nvCxnSpPr>
        <p:spPr>
          <a:xfrm flipV="1">
            <a:off x="4984791" y="1476072"/>
            <a:ext cx="1" cy="1356000"/>
          </a:xfrm>
          <a:prstGeom prst="curvedConnector3">
            <a:avLst>
              <a:gd name="adj1" fmla="val 22860100000"/>
            </a:avLst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FE47B8D4-39C3-DB4B-BD6E-59F7A9D2CDAF}"/>
              </a:ext>
            </a:extLst>
          </p:cNvPr>
          <p:cNvSpPr/>
          <p:nvPr/>
        </p:nvSpPr>
        <p:spPr>
          <a:xfrm>
            <a:off x="4530541" y="6082046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6C19A11-F747-1B41-857E-0CB8BE98AB97}"/>
              </a:ext>
            </a:extLst>
          </p:cNvPr>
          <p:cNvCxnSpPr>
            <a:cxnSpLocks/>
            <a:stCxn id="27" idx="0"/>
            <a:endCxn id="17" idx="2"/>
          </p:cNvCxnSpPr>
          <p:nvPr/>
        </p:nvCxnSpPr>
        <p:spPr>
          <a:xfrm flipH="1" flipV="1">
            <a:off x="4754491" y="5803315"/>
            <a:ext cx="6350" cy="278731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78D5FFE4-29A3-ED42-A6A7-DBA30176EC33}"/>
              </a:ext>
            </a:extLst>
          </p:cNvPr>
          <p:cNvSpPr/>
          <p:nvPr/>
        </p:nvSpPr>
        <p:spPr>
          <a:xfrm>
            <a:off x="3823625" y="6082046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A686606-9D17-2A42-9407-5152B370F675}"/>
              </a:ext>
            </a:extLst>
          </p:cNvPr>
          <p:cNvCxnSpPr>
            <a:cxnSpLocks/>
            <a:stCxn id="32" idx="0"/>
            <a:endCxn id="17" idx="2"/>
          </p:cNvCxnSpPr>
          <p:nvPr/>
        </p:nvCxnSpPr>
        <p:spPr>
          <a:xfrm flipV="1">
            <a:off x="4053925" y="5803315"/>
            <a:ext cx="700566" cy="278731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CA5A321-D3D3-8243-BE08-92C66DD17689}"/>
              </a:ext>
            </a:extLst>
          </p:cNvPr>
          <p:cNvSpPr txBox="1"/>
          <p:nvPr/>
        </p:nvSpPr>
        <p:spPr>
          <a:xfrm>
            <a:off x="4148332" y="6537343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chain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14CA9090-026E-F241-B337-3030543D79FC}"/>
              </a:ext>
            </a:extLst>
          </p:cNvPr>
          <p:cNvSpPr/>
          <p:nvPr/>
        </p:nvSpPr>
        <p:spPr>
          <a:xfrm>
            <a:off x="7295418" y="1476072"/>
            <a:ext cx="1701788" cy="353132"/>
          </a:xfrm>
          <a:prstGeom prst="roundRect">
            <a:avLst/>
          </a:prstGeom>
          <a:noFill/>
          <a:ln w="412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(0,0), </a:t>
            </a:r>
            <a:r>
              <a:rPr lang="en-US" dirty="0">
                <a:solidFill>
                  <a:srgbClr val="00B050"/>
                </a:solidFill>
              </a:rPr>
              <a:t>Cert(0)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B049C98-CC3C-FA43-81EA-702401F4E3CF}"/>
              </a:ext>
            </a:extLst>
          </p:cNvPr>
          <p:cNvSpPr/>
          <p:nvPr/>
        </p:nvSpPr>
        <p:spPr>
          <a:xfrm>
            <a:off x="7295419" y="2154072"/>
            <a:ext cx="1701779" cy="353132"/>
          </a:xfrm>
          <a:prstGeom prst="roundRect">
            <a:avLst/>
          </a:prstGeom>
          <a:noFill/>
          <a:ln w="412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(1,1),(2,2),(3,1)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BE6F6A6-B0DC-EA4F-B30C-0E29D1E8C80A}"/>
              </a:ext>
            </a:extLst>
          </p:cNvPr>
          <p:cNvCxnSpPr>
            <a:cxnSpLocks/>
            <a:stCxn id="36" idx="0"/>
            <a:endCxn id="35" idx="2"/>
          </p:cNvCxnSpPr>
          <p:nvPr/>
        </p:nvCxnSpPr>
        <p:spPr>
          <a:xfrm flipV="1">
            <a:off x="8146309" y="1829204"/>
            <a:ext cx="3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526A1727-DB99-144B-A177-98747A14CA9D}"/>
              </a:ext>
            </a:extLst>
          </p:cNvPr>
          <p:cNvSpPr/>
          <p:nvPr/>
        </p:nvSpPr>
        <p:spPr>
          <a:xfrm>
            <a:off x="7295418" y="2820518"/>
            <a:ext cx="1701788" cy="353132"/>
          </a:xfrm>
          <a:prstGeom prst="roundRect">
            <a:avLst/>
          </a:prstGeom>
          <a:noFill/>
          <a:ln w="412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(4,3),(6,4)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4A68E26C-0B44-704D-AE9C-1DA61B519D23}"/>
              </a:ext>
            </a:extLst>
          </p:cNvPr>
          <p:cNvSpPr/>
          <p:nvPr/>
        </p:nvSpPr>
        <p:spPr>
          <a:xfrm>
            <a:off x="7295419" y="3458700"/>
            <a:ext cx="1701779" cy="353132"/>
          </a:xfrm>
          <a:prstGeom prst="roundRect">
            <a:avLst/>
          </a:prstGeom>
          <a:noFill/>
          <a:ln w="412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(5,2)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25EC4A6-C00D-6B4D-934D-913EDA5CBA8D}"/>
              </a:ext>
            </a:extLst>
          </p:cNvPr>
          <p:cNvCxnSpPr>
            <a:cxnSpLocks/>
            <a:stCxn id="40" idx="0"/>
            <a:endCxn id="39" idx="2"/>
          </p:cNvCxnSpPr>
          <p:nvPr/>
        </p:nvCxnSpPr>
        <p:spPr>
          <a:xfrm flipV="1">
            <a:off x="8146309" y="3173650"/>
            <a:ext cx="3" cy="285050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EB59CFC-7EB4-3A4F-AE6F-EEBDEDCF3D1F}"/>
              </a:ext>
            </a:extLst>
          </p:cNvPr>
          <p:cNvCxnSpPr>
            <a:cxnSpLocks/>
            <a:stCxn id="39" idx="0"/>
            <a:endCxn id="36" idx="2"/>
          </p:cNvCxnSpPr>
          <p:nvPr/>
        </p:nvCxnSpPr>
        <p:spPr>
          <a:xfrm flipH="1" flipV="1">
            <a:off x="8146309" y="2507204"/>
            <a:ext cx="3" cy="313314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2AA18F36-6B82-5F4F-A9C9-CB6601720F07}"/>
              </a:ext>
            </a:extLst>
          </p:cNvPr>
          <p:cNvSpPr/>
          <p:nvPr/>
        </p:nvSpPr>
        <p:spPr>
          <a:xfrm>
            <a:off x="7295419" y="4145555"/>
            <a:ext cx="1701779" cy="353132"/>
          </a:xfrm>
          <a:prstGeom prst="roundRect">
            <a:avLst/>
          </a:prstGeom>
          <a:noFill/>
          <a:ln w="412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(7,5), </a:t>
            </a:r>
            <a:r>
              <a:rPr lang="en-US" dirty="0">
                <a:solidFill>
                  <a:srgbClr val="00B050"/>
                </a:solidFill>
              </a:rPr>
              <a:t>Cert(7)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A409ED2-04D8-144E-B21F-B5721556E3AF}"/>
              </a:ext>
            </a:extLst>
          </p:cNvPr>
          <p:cNvCxnSpPr>
            <a:cxnSpLocks/>
            <a:stCxn id="43" idx="0"/>
            <a:endCxn id="40" idx="2"/>
          </p:cNvCxnSpPr>
          <p:nvPr/>
        </p:nvCxnSpPr>
        <p:spPr>
          <a:xfrm flipV="1">
            <a:off x="8146309" y="3811832"/>
            <a:ext cx="0" cy="333723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DB07E119-D55A-B041-81DC-13ECA99F99C2}"/>
              </a:ext>
            </a:extLst>
          </p:cNvPr>
          <p:cNvSpPr/>
          <p:nvPr/>
        </p:nvSpPr>
        <p:spPr>
          <a:xfrm>
            <a:off x="7295418" y="4812001"/>
            <a:ext cx="1701788" cy="353132"/>
          </a:xfrm>
          <a:prstGeom prst="roundRect">
            <a:avLst/>
          </a:prstGeom>
          <a:noFill/>
          <a:ln w="412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(8,6),(9,7)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609A05D5-9CE2-C344-9408-CF820D9930C9}"/>
              </a:ext>
            </a:extLst>
          </p:cNvPr>
          <p:cNvSpPr/>
          <p:nvPr/>
        </p:nvSpPr>
        <p:spPr>
          <a:xfrm>
            <a:off x="7295419" y="5450183"/>
            <a:ext cx="1701779" cy="353132"/>
          </a:xfrm>
          <a:prstGeom prst="roundRect">
            <a:avLst/>
          </a:prstGeom>
          <a:noFill/>
          <a:ln w="412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(10,7)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FC18A4F-3290-9548-AB05-02CC2E9A1426}"/>
              </a:ext>
            </a:extLst>
          </p:cNvPr>
          <p:cNvCxnSpPr>
            <a:cxnSpLocks/>
            <a:stCxn id="46" idx="0"/>
            <a:endCxn id="45" idx="2"/>
          </p:cNvCxnSpPr>
          <p:nvPr/>
        </p:nvCxnSpPr>
        <p:spPr>
          <a:xfrm flipV="1">
            <a:off x="8146309" y="5165133"/>
            <a:ext cx="3" cy="285050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2AF7396-3125-A344-9638-ACF7BF086451}"/>
              </a:ext>
            </a:extLst>
          </p:cNvPr>
          <p:cNvCxnSpPr>
            <a:cxnSpLocks/>
            <a:stCxn id="45" idx="0"/>
            <a:endCxn id="43" idx="2"/>
          </p:cNvCxnSpPr>
          <p:nvPr/>
        </p:nvCxnSpPr>
        <p:spPr>
          <a:xfrm flipH="1" flipV="1">
            <a:off x="8146309" y="4498687"/>
            <a:ext cx="3" cy="313314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>
            <a:extLst>
              <a:ext uri="{FF2B5EF4-FFF2-40B4-BE49-F238E27FC236}">
                <a16:creationId xmlns:a16="http://schemas.microsoft.com/office/drawing/2014/main" id="{DE4028F1-AEC3-B347-A07C-D56CFF108612}"/>
              </a:ext>
            </a:extLst>
          </p:cNvPr>
          <p:cNvCxnSpPr>
            <a:cxnSpLocks/>
            <a:stCxn id="39" idx="1"/>
            <a:endCxn id="12" idx="3"/>
          </p:cNvCxnSpPr>
          <p:nvPr/>
        </p:nvCxnSpPr>
        <p:spPr>
          <a:xfrm rot="10800000" flipV="1">
            <a:off x="4984792" y="2997083"/>
            <a:ext cx="2310627" cy="540547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>
            <a:extLst>
              <a:ext uri="{FF2B5EF4-FFF2-40B4-BE49-F238E27FC236}">
                <a16:creationId xmlns:a16="http://schemas.microsoft.com/office/drawing/2014/main" id="{09B60601-2594-A949-85DF-01CB9E06E2DF}"/>
              </a:ext>
            </a:extLst>
          </p:cNvPr>
          <p:cNvCxnSpPr>
            <a:cxnSpLocks/>
            <a:stCxn id="39" idx="1"/>
            <a:endCxn id="14" idx="3"/>
          </p:cNvCxnSpPr>
          <p:nvPr/>
        </p:nvCxnSpPr>
        <p:spPr>
          <a:xfrm rot="10800000" flipV="1">
            <a:off x="4984792" y="2997084"/>
            <a:ext cx="2310627" cy="124610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>
            <a:extLst>
              <a:ext uri="{FF2B5EF4-FFF2-40B4-BE49-F238E27FC236}">
                <a16:creationId xmlns:a16="http://schemas.microsoft.com/office/drawing/2014/main" id="{CA55049E-B9B0-E346-9D57-A58E3098F01A}"/>
              </a:ext>
            </a:extLst>
          </p:cNvPr>
          <p:cNvCxnSpPr>
            <a:cxnSpLocks/>
            <a:stCxn id="36" idx="1"/>
            <a:endCxn id="8" idx="3"/>
          </p:cNvCxnSpPr>
          <p:nvPr/>
        </p:nvCxnSpPr>
        <p:spPr>
          <a:xfrm rot="10800000">
            <a:off x="4984793" y="2154072"/>
            <a:ext cx="2310627" cy="17656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>
            <a:extLst>
              <a:ext uri="{FF2B5EF4-FFF2-40B4-BE49-F238E27FC236}">
                <a16:creationId xmlns:a16="http://schemas.microsoft.com/office/drawing/2014/main" id="{4495A584-B617-CA4A-851F-15E45C9A7E3E}"/>
              </a:ext>
            </a:extLst>
          </p:cNvPr>
          <p:cNvCxnSpPr>
            <a:cxnSpLocks/>
            <a:stCxn id="36" idx="1"/>
            <a:endCxn id="20" idx="3"/>
          </p:cNvCxnSpPr>
          <p:nvPr/>
        </p:nvCxnSpPr>
        <p:spPr>
          <a:xfrm rot="10800000">
            <a:off x="4178745" y="2154072"/>
            <a:ext cx="3116675" cy="17656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>
            <a:extLst>
              <a:ext uri="{FF2B5EF4-FFF2-40B4-BE49-F238E27FC236}">
                <a16:creationId xmlns:a16="http://schemas.microsoft.com/office/drawing/2014/main" id="{C71704BD-75BC-BD42-9B9B-762762DB37BA}"/>
              </a:ext>
            </a:extLst>
          </p:cNvPr>
          <p:cNvCxnSpPr>
            <a:cxnSpLocks/>
            <a:stCxn id="36" idx="1"/>
            <a:endCxn id="9" idx="3"/>
          </p:cNvCxnSpPr>
          <p:nvPr/>
        </p:nvCxnSpPr>
        <p:spPr>
          <a:xfrm rot="10800000" flipV="1">
            <a:off x="4984791" y="2330638"/>
            <a:ext cx="2310628" cy="50143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>
            <a:extLst>
              <a:ext uri="{FF2B5EF4-FFF2-40B4-BE49-F238E27FC236}">
                <a16:creationId xmlns:a16="http://schemas.microsoft.com/office/drawing/2014/main" id="{E64B2FD4-0EB9-6840-B1F1-E4BE21481F2E}"/>
              </a:ext>
            </a:extLst>
          </p:cNvPr>
          <p:cNvCxnSpPr>
            <a:cxnSpLocks/>
            <a:stCxn id="43" idx="1"/>
            <a:endCxn id="15" idx="3"/>
          </p:cNvCxnSpPr>
          <p:nvPr/>
        </p:nvCxnSpPr>
        <p:spPr>
          <a:xfrm rot="10800000" flipV="1">
            <a:off x="4984791" y="4322120"/>
            <a:ext cx="2310629" cy="599069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>
            <a:extLst>
              <a:ext uri="{FF2B5EF4-FFF2-40B4-BE49-F238E27FC236}">
                <a16:creationId xmlns:a16="http://schemas.microsoft.com/office/drawing/2014/main" id="{46F1FA3D-3037-9243-ADF7-CEB50CAE56C7}"/>
              </a:ext>
            </a:extLst>
          </p:cNvPr>
          <p:cNvCxnSpPr>
            <a:cxnSpLocks/>
            <a:stCxn id="45" idx="1"/>
            <a:endCxn id="17" idx="3"/>
          </p:cNvCxnSpPr>
          <p:nvPr/>
        </p:nvCxnSpPr>
        <p:spPr>
          <a:xfrm rot="10800000" flipV="1">
            <a:off x="4984790" y="4988567"/>
            <a:ext cx="2310628" cy="638182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>
            <a:extLst>
              <a:ext uri="{FF2B5EF4-FFF2-40B4-BE49-F238E27FC236}">
                <a16:creationId xmlns:a16="http://schemas.microsoft.com/office/drawing/2014/main" id="{DB5F48A0-E17D-874A-9350-41C98D135AA3}"/>
              </a:ext>
            </a:extLst>
          </p:cNvPr>
          <p:cNvCxnSpPr>
            <a:cxnSpLocks/>
            <a:stCxn id="45" idx="1"/>
            <a:endCxn id="27" idx="3"/>
          </p:cNvCxnSpPr>
          <p:nvPr/>
        </p:nvCxnSpPr>
        <p:spPr>
          <a:xfrm rot="10800000" flipV="1">
            <a:off x="4991140" y="4988566"/>
            <a:ext cx="2304278" cy="1270045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90B498AC-0A17-3A4D-B392-57C749443246}"/>
              </a:ext>
            </a:extLst>
          </p:cNvPr>
          <p:cNvCxnSpPr>
            <a:cxnSpLocks/>
            <a:stCxn id="46" idx="1"/>
            <a:endCxn id="32" idx="3"/>
          </p:cNvCxnSpPr>
          <p:nvPr/>
        </p:nvCxnSpPr>
        <p:spPr>
          <a:xfrm rot="10800000" flipV="1">
            <a:off x="4284225" y="5626748"/>
            <a:ext cx="3011195" cy="631863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7D32A75-CF34-CA46-BCE2-EE6A683447A1}"/>
              </a:ext>
            </a:extLst>
          </p:cNvPr>
          <p:cNvCxnSpPr>
            <a:cxnSpLocks/>
            <a:stCxn id="9" idx="3"/>
            <a:endCxn id="35" idx="1"/>
          </p:cNvCxnSpPr>
          <p:nvPr/>
        </p:nvCxnSpPr>
        <p:spPr>
          <a:xfrm flipV="1">
            <a:off x="4984791" y="1652638"/>
            <a:ext cx="2310627" cy="1179434"/>
          </a:xfrm>
          <a:prstGeom prst="straightConnector1">
            <a:avLst/>
          </a:prstGeom>
          <a:ln w="412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09E6944-D7DD-5843-8DA0-A3FB7FB41C15}"/>
              </a:ext>
            </a:extLst>
          </p:cNvPr>
          <p:cNvCxnSpPr>
            <a:cxnSpLocks/>
            <a:stCxn id="17" idx="3"/>
            <a:endCxn id="43" idx="1"/>
          </p:cNvCxnSpPr>
          <p:nvPr/>
        </p:nvCxnSpPr>
        <p:spPr>
          <a:xfrm flipV="1">
            <a:off x="4984790" y="4322121"/>
            <a:ext cx="2310629" cy="1304628"/>
          </a:xfrm>
          <a:prstGeom prst="straightConnector1">
            <a:avLst/>
          </a:prstGeom>
          <a:ln w="412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B4079473-3D95-F54C-9ED6-A82C7DEA3311}"/>
              </a:ext>
            </a:extLst>
          </p:cNvPr>
          <p:cNvSpPr/>
          <p:nvPr/>
        </p:nvSpPr>
        <p:spPr>
          <a:xfrm>
            <a:off x="9542332" y="1772538"/>
            <a:ext cx="2234802" cy="2972086"/>
          </a:xfrm>
          <a:prstGeom prst="rect">
            <a:avLst/>
          </a:prstGeom>
          <a:noFill/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7ED60CF-7F00-784C-A8DB-B906B8AC2829}"/>
              </a:ext>
            </a:extLst>
          </p:cNvPr>
          <p:cNvSpPr txBox="1"/>
          <p:nvPr/>
        </p:nvSpPr>
        <p:spPr>
          <a:xfrm>
            <a:off x="10213658" y="1935729"/>
            <a:ext cx="15869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Main chain block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F044707-3A60-5C48-9DEF-BAB900484409}"/>
              </a:ext>
            </a:extLst>
          </p:cNvPr>
          <p:cNvSpPr txBox="1"/>
          <p:nvPr/>
        </p:nvSpPr>
        <p:spPr>
          <a:xfrm>
            <a:off x="10213657" y="2395419"/>
            <a:ext cx="15869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OBFT chain block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3FEC14B-9A17-AC4C-99AA-D85291CA1B26}"/>
              </a:ext>
            </a:extLst>
          </p:cNvPr>
          <p:cNvSpPr txBox="1"/>
          <p:nvPr/>
        </p:nvSpPr>
        <p:spPr>
          <a:xfrm>
            <a:off x="10213656" y="2851713"/>
            <a:ext cx="1563477" cy="27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Checkpointed block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BC5A8A7-E761-E34A-9CE0-6EF67871FDAF}"/>
              </a:ext>
            </a:extLst>
          </p:cNvPr>
          <p:cNvSpPr txBox="1"/>
          <p:nvPr/>
        </p:nvSpPr>
        <p:spPr>
          <a:xfrm>
            <a:off x="10297444" y="3293773"/>
            <a:ext cx="11744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Parent link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949DC65A-2DE6-F44C-9450-4026A76EEE3B}"/>
              </a:ext>
            </a:extLst>
          </p:cNvPr>
          <p:cNvSpPr/>
          <p:nvPr/>
        </p:nvSpPr>
        <p:spPr>
          <a:xfrm>
            <a:off x="9690942" y="1904254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94524B74-A75C-284C-B584-3124B3F3613F}"/>
              </a:ext>
            </a:extLst>
          </p:cNvPr>
          <p:cNvSpPr/>
          <p:nvPr/>
        </p:nvSpPr>
        <p:spPr>
          <a:xfrm>
            <a:off x="9689946" y="2355376"/>
            <a:ext cx="460599" cy="353132"/>
          </a:xfrm>
          <a:prstGeom prst="roundRect">
            <a:avLst/>
          </a:prstGeom>
          <a:noFill/>
          <a:ln w="412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0049FA49-E815-A042-893A-FEB086BD4A16}"/>
              </a:ext>
            </a:extLst>
          </p:cNvPr>
          <p:cNvSpPr/>
          <p:nvPr/>
        </p:nvSpPr>
        <p:spPr>
          <a:xfrm>
            <a:off x="9691110" y="2814247"/>
            <a:ext cx="460599" cy="353132"/>
          </a:xfrm>
          <a:prstGeom prst="round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F6D6AD8-73FD-184B-ADB8-E74A5C80FD94}"/>
              </a:ext>
            </a:extLst>
          </p:cNvPr>
          <p:cNvCxnSpPr>
            <a:cxnSpLocks/>
          </p:cNvCxnSpPr>
          <p:nvPr/>
        </p:nvCxnSpPr>
        <p:spPr>
          <a:xfrm flipV="1">
            <a:off x="9897770" y="3273118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>
            <a:extLst>
              <a:ext uri="{FF2B5EF4-FFF2-40B4-BE49-F238E27FC236}">
                <a16:creationId xmlns:a16="http://schemas.microsoft.com/office/drawing/2014/main" id="{9210AD5F-EC64-3F4E-83D3-1AF41BB85596}"/>
              </a:ext>
            </a:extLst>
          </p:cNvPr>
          <p:cNvCxnSpPr>
            <a:cxnSpLocks/>
          </p:cNvCxnSpPr>
          <p:nvPr/>
        </p:nvCxnSpPr>
        <p:spPr>
          <a:xfrm rot="10800000" flipV="1">
            <a:off x="9689946" y="3821752"/>
            <a:ext cx="523706" cy="2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5AAFD32-80E7-FE49-B30F-A620556219A6}"/>
              </a:ext>
            </a:extLst>
          </p:cNvPr>
          <p:cNvSpPr txBox="1"/>
          <p:nvPr/>
        </p:nvSpPr>
        <p:spPr>
          <a:xfrm>
            <a:off x="10297441" y="3657884"/>
            <a:ext cx="11744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Inclusion link</a:t>
            </a:r>
          </a:p>
        </p:txBody>
      </p:sp>
      <p:cxnSp>
        <p:nvCxnSpPr>
          <p:cNvPr id="71" name="Curved Connector 70">
            <a:extLst>
              <a:ext uri="{FF2B5EF4-FFF2-40B4-BE49-F238E27FC236}">
                <a16:creationId xmlns:a16="http://schemas.microsoft.com/office/drawing/2014/main" id="{E3D96D6D-581A-424B-8476-CEDA0515794D}"/>
              </a:ext>
            </a:extLst>
          </p:cNvPr>
          <p:cNvCxnSpPr>
            <a:cxnSpLocks/>
          </p:cNvCxnSpPr>
          <p:nvPr/>
        </p:nvCxnSpPr>
        <p:spPr>
          <a:xfrm rot="10800000" flipV="1">
            <a:off x="9689948" y="4133526"/>
            <a:ext cx="523704" cy="1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00DF2DC6-0DCC-3940-A4D7-2FB1C1ED8599}"/>
              </a:ext>
            </a:extLst>
          </p:cNvPr>
          <p:cNvSpPr txBox="1"/>
          <p:nvPr/>
        </p:nvSpPr>
        <p:spPr>
          <a:xfrm>
            <a:off x="10297441" y="4021995"/>
            <a:ext cx="1404148" cy="263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Checkpointing link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DC914D5-F195-4546-89EF-F207DE853DE6}"/>
              </a:ext>
            </a:extLst>
          </p:cNvPr>
          <p:cNvCxnSpPr>
            <a:cxnSpLocks/>
          </p:cNvCxnSpPr>
          <p:nvPr/>
        </p:nvCxnSpPr>
        <p:spPr>
          <a:xfrm flipH="1">
            <a:off x="9753690" y="4560336"/>
            <a:ext cx="396217" cy="0"/>
          </a:xfrm>
          <a:prstGeom prst="straightConnector1">
            <a:avLst/>
          </a:prstGeom>
          <a:ln w="412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76528E75-D76B-2E4B-9958-C00D40EF9961}"/>
              </a:ext>
            </a:extLst>
          </p:cNvPr>
          <p:cNvSpPr txBox="1"/>
          <p:nvPr/>
        </p:nvSpPr>
        <p:spPr>
          <a:xfrm>
            <a:off x="10305037" y="4411675"/>
            <a:ext cx="1404148" cy="263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Witness link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21AFE39-2114-9147-BB5A-28A58B5D6A68}"/>
              </a:ext>
            </a:extLst>
          </p:cNvPr>
          <p:cNvSpPr txBox="1"/>
          <p:nvPr/>
        </p:nvSpPr>
        <p:spPr>
          <a:xfrm>
            <a:off x="7642196" y="6018260"/>
            <a:ext cx="1008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BFT-SMR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F08201-9CAA-814B-9F2B-A3097A80EC11}"/>
              </a:ext>
            </a:extLst>
          </p:cNvPr>
          <p:cNvSpPr txBox="1"/>
          <p:nvPr/>
        </p:nvSpPr>
        <p:spPr>
          <a:xfrm>
            <a:off x="414866" y="2041452"/>
            <a:ext cx="2757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Committee based BFT_SMR  replaces the honest checkpointing node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BFT-SMR is well established and can assumed to be supermajority honest</a:t>
            </a:r>
          </a:p>
        </p:txBody>
      </p:sp>
    </p:spTree>
    <p:extLst>
      <p:ext uri="{BB962C8B-B14F-4D97-AF65-F5344CB8AC3E}">
        <p14:creationId xmlns:p14="http://schemas.microsoft.com/office/powerpoint/2010/main" val="3763601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0A0D8-20EA-0841-818C-C0EC3CED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Extension to Prism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496F34A-F500-154B-B36C-550B8EE1A1C4}"/>
              </a:ext>
            </a:extLst>
          </p:cNvPr>
          <p:cNvSpPr/>
          <p:nvPr/>
        </p:nvSpPr>
        <p:spPr>
          <a:xfrm>
            <a:off x="5207228" y="2234193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11D7E03-DEB2-9E4A-9F5F-A303D3854BE4}"/>
              </a:ext>
            </a:extLst>
          </p:cNvPr>
          <p:cNvSpPr/>
          <p:nvPr/>
        </p:nvSpPr>
        <p:spPr>
          <a:xfrm>
            <a:off x="5207228" y="2912193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0A674D4-DFE7-F44F-9C2A-33726F43718E}"/>
              </a:ext>
            </a:extLst>
          </p:cNvPr>
          <p:cNvSpPr/>
          <p:nvPr/>
        </p:nvSpPr>
        <p:spPr>
          <a:xfrm>
            <a:off x="5207227" y="3590193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60FB95-FBBB-044B-9DA2-2D4EA04265F4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V="1">
            <a:off x="5437528" y="2632768"/>
            <a:ext cx="0" cy="279425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779D01E-4E92-3D4F-B5C6-1546447959BB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V="1">
            <a:off x="5437527" y="3310768"/>
            <a:ext cx="1" cy="279425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3B90E8B-BEB6-9C46-90F6-2BD7997EBAA5}"/>
              </a:ext>
            </a:extLst>
          </p:cNvPr>
          <p:cNvSpPr/>
          <p:nvPr/>
        </p:nvSpPr>
        <p:spPr>
          <a:xfrm>
            <a:off x="5207227" y="4295752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67CB0BE-638C-4E46-992A-8162DE6CF943}"/>
              </a:ext>
            </a:extLst>
          </p:cNvPr>
          <p:cNvCxnSpPr>
            <a:cxnSpLocks/>
            <a:stCxn id="9" idx="0"/>
            <a:endCxn id="6" idx="2"/>
          </p:cNvCxnSpPr>
          <p:nvPr/>
        </p:nvCxnSpPr>
        <p:spPr>
          <a:xfrm flipV="1">
            <a:off x="5437527" y="3988768"/>
            <a:ext cx="0" cy="30698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64AE410-7C41-E74A-906F-1D523EEDCB52}"/>
              </a:ext>
            </a:extLst>
          </p:cNvPr>
          <p:cNvSpPr/>
          <p:nvPr/>
        </p:nvSpPr>
        <p:spPr>
          <a:xfrm>
            <a:off x="5207227" y="5001311"/>
            <a:ext cx="460599" cy="398575"/>
          </a:xfrm>
          <a:prstGeom prst="round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70A52DE-0E45-474F-9D80-AF52B2B4A4EF}"/>
              </a:ext>
            </a:extLst>
          </p:cNvPr>
          <p:cNvCxnSpPr>
            <a:cxnSpLocks/>
            <a:stCxn id="11" idx="0"/>
            <a:endCxn id="9" idx="2"/>
          </p:cNvCxnSpPr>
          <p:nvPr/>
        </p:nvCxnSpPr>
        <p:spPr>
          <a:xfrm flipV="1">
            <a:off x="5437527" y="4694327"/>
            <a:ext cx="0" cy="30698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31FFEB4F-3EBC-2A4A-AEF7-89995CE9D689}"/>
              </a:ext>
            </a:extLst>
          </p:cNvPr>
          <p:cNvSpPr/>
          <p:nvPr/>
        </p:nvSpPr>
        <p:spPr>
          <a:xfrm>
            <a:off x="6231498" y="2234193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E4D2B43A-E26A-AF4D-8407-CC4010D99B12}"/>
              </a:ext>
            </a:extLst>
          </p:cNvPr>
          <p:cNvSpPr/>
          <p:nvPr/>
        </p:nvSpPr>
        <p:spPr>
          <a:xfrm>
            <a:off x="6231498" y="2912193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EAD7763B-F902-5742-97B5-E835CE5D0866}"/>
              </a:ext>
            </a:extLst>
          </p:cNvPr>
          <p:cNvSpPr/>
          <p:nvPr/>
        </p:nvSpPr>
        <p:spPr>
          <a:xfrm>
            <a:off x="6231497" y="3590193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CAB3A5A-A2BE-C34F-B4FF-6486BD328813}"/>
              </a:ext>
            </a:extLst>
          </p:cNvPr>
          <p:cNvCxnSpPr>
            <a:cxnSpLocks/>
            <a:stCxn id="14" idx="0"/>
            <a:endCxn id="13" idx="2"/>
          </p:cNvCxnSpPr>
          <p:nvPr/>
        </p:nvCxnSpPr>
        <p:spPr>
          <a:xfrm flipV="1">
            <a:off x="6461798" y="2632768"/>
            <a:ext cx="0" cy="279425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24F9AD3-59E3-A343-A466-0E5DD6869090}"/>
              </a:ext>
            </a:extLst>
          </p:cNvPr>
          <p:cNvCxnSpPr>
            <a:cxnSpLocks/>
            <a:stCxn id="15" idx="0"/>
            <a:endCxn id="14" idx="2"/>
          </p:cNvCxnSpPr>
          <p:nvPr/>
        </p:nvCxnSpPr>
        <p:spPr>
          <a:xfrm flipV="1">
            <a:off x="6461797" y="3310768"/>
            <a:ext cx="1" cy="279425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6561E72-57D8-3A43-AA59-6733AB160247}"/>
              </a:ext>
            </a:extLst>
          </p:cNvPr>
          <p:cNvSpPr/>
          <p:nvPr/>
        </p:nvSpPr>
        <p:spPr>
          <a:xfrm>
            <a:off x="6231497" y="4295752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6463768-5914-F94C-B80F-58E32B82A626}"/>
              </a:ext>
            </a:extLst>
          </p:cNvPr>
          <p:cNvCxnSpPr>
            <a:cxnSpLocks/>
            <a:stCxn id="18" idx="0"/>
            <a:endCxn id="15" idx="2"/>
          </p:cNvCxnSpPr>
          <p:nvPr/>
        </p:nvCxnSpPr>
        <p:spPr>
          <a:xfrm flipV="1">
            <a:off x="6461797" y="3988768"/>
            <a:ext cx="0" cy="30698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AB74FC2-C38B-4E46-AA24-B665A4AFB163}"/>
              </a:ext>
            </a:extLst>
          </p:cNvPr>
          <p:cNvSpPr/>
          <p:nvPr/>
        </p:nvSpPr>
        <p:spPr>
          <a:xfrm>
            <a:off x="6231497" y="5001311"/>
            <a:ext cx="460599" cy="398575"/>
          </a:xfrm>
          <a:prstGeom prst="round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3971F2E-1AA4-7B4C-A363-C2C47AE0B7EE}"/>
              </a:ext>
            </a:extLst>
          </p:cNvPr>
          <p:cNvCxnSpPr>
            <a:cxnSpLocks/>
            <a:stCxn id="20" idx="0"/>
            <a:endCxn id="18" idx="2"/>
          </p:cNvCxnSpPr>
          <p:nvPr/>
        </p:nvCxnSpPr>
        <p:spPr>
          <a:xfrm flipV="1">
            <a:off x="6461797" y="4694327"/>
            <a:ext cx="0" cy="30698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FFFF127-C6CF-6A43-97D7-7271B37D17A9}"/>
              </a:ext>
            </a:extLst>
          </p:cNvPr>
          <p:cNvSpPr/>
          <p:nvPr/>
        </p:nvSpPr>
        <p:spPr>
          <a:xfrm>
            <a:off x="8255228" y="2234193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0AAA591-46A3-C24B-A4A2-D1A48B756659}"/>
              </a:ext>
            </a:extLst>
          </p:cNvPr>
          <p:cNvSpPr/>
          <p:nvPr/>
        </p:nvSpPr>
        <p:spPr>
          <a:xfrm>
            <a:off x="8255228" y="2912193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B535A78-2C35-3D42-854E-94844616940A}"/>
              </a:ext>
            </a:extLst>
          </p:cNvPr>
          <p:cNvSpPr/>
          <p:nvPr/>
        </p:nvSpPr>
        <p:spPr>
          <a:xfrm>
            <a:off x="8255227" y="3590193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A2F79A1-BD3E-B448-B00D-715ECCD0FDCA}"/>
              </a:ext>
            </a:extLst>
          </p:cNvPr>
          <p:cNvCxnSpPr>
            <a:cxnSpLocks/>
            <a:stCxn id="23" idx="0"/>
            <a:endCxn id="22" idx="2"/>
          </p:cNvCxnSpPr>
          <p:nvPr/>
        </p:nvCxnSpPr>
        <p:spPr>
          <a:xfrm flipV="1">
            <a:off x="8485528" y="2632768"/>
            <a:ext cx="0" cy="279425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54B971F-2EAD-0F44-A079-91A70763FA2B}"/>
              </a:ext>
            </a:extLst>
          </p:cNvPr>
          <p:cNvCxnSpPr>
            <a:cxnSpLocks/>
            <a:stCxn id="24" idx="0"/>
            <a:endCxn id="23" idx="2"/>
          </p:cNvCxnSpPr>
          <p:nvPr/>
        </p:nvCxnSpPr>
        <p:spPr>
          <a:xfrm flipV="1">
            <a:off x="8485527" y="3310768"/>
            <a:ext cx="1" cy="279425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FE848F10-111D-8D49-A87D-8D5739D64C70}"/>
              </a:ext>
            </a:extLst>
          </p:cNvPr>
          <p:cNvSpPr/>
          <p:nvPr/>
        </p:nvSpPr>
        <p:spPr>
          <a:xfrm>
            <a:off x="8255227" y="4295752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C8FD30F-34B9-7047-B5E9-50435FEDF65F}"/>
              </a:ext>
            </a:extLst>
          </p:cNvPr>
          <p:cNvCxnSpPr>
            <a:cxnSpLocks/>
            <a:stCxn id="27" idx="0"/>
            <a:endCxn id="24" idx="2"/>
          </p:cNvCxnSpPr>
          <p:nvPr/>
        </p:nvCxnSpPr>
        <p:spPr>
          <a:xfrm flipV="1">
            <a:off x="8485527" y="3988768"/>
            <a:ext cx="0" cy="30698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C776E199-ECE8-1948-B6FC-6EC192921E8D}"/>
              </a:ext>
            </a:extLst>
          </p:cNvPr>
          <p:cNvSpPr/>
          <p:nvPr/>
        </p:nvSpPr>
        <p:spPr>
          <a:xfrm>
            <a:off x="8255227" y="5001311"/>
            <a:ext cx="460599" cy="398575"/>
          </a:xfrm>
          <a:prstGeom prst="round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5FD4D31-C911-8D4E-8A79-8EADCB2DA9C3}"/>
              </a:ext>
            </a:extLst>
          </p:cNvPr>
          <p:cNvCxnSpPr>
            <a:cxnSpLocks/>
            <a:stCxn id="29" idx="0"/>
            <a:endCxn id="27" idx="2"/>
          </p:cNvCxnSpPr>
          <p:nvPr/>
        </p:nvCxnSpPr>
        <p:spPr>
          <a:xfrm flipV="1">
            <a:off x="8485527" y="4694327"/>
            <a:ext cx="0" cy="30698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E84DCDD-626D-594B-A7B6-103E187A56F9}"/>
              </a:ext>
            </a:extLst>
          </p:cNvPr>
          <p:cNvCxnSpPr>
            <a:cxnSpLocks/>
          </p:cNvCxnSpPr>
          <p:nvPr/>
        </p:nvCxnSpPr>
        <p:spPr>
          <a:xfrm>
            <a:off x="7138737" y="3988768"/>
            <a:ext cx="86123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B4D4BFA-26E0-A048-91BD-30A7467AE10D}"/>
              </a:ext>
            </a:extLst>
          </p:cNvPr>
          <p:cNvSpPr/>
          <p:nvPr/>
        </p:nvSpPr>
        <p:spPr>
          <a:xfrm>
            <a:off x="2500798" y="2234193"/>
            <a:ext cx="460599" cy="39857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96AEBE97-AC5E-E143-AC6D-E0C600788966}"/>
              </a:ext>
            </a:extLst>
          </p:cNvPr>
          <p:cNvSpPr/>
          <p:nvPr/>
        </p:nvSpPr>
        <p:spPr>
          <a:xfrm>
            <a:off x="2500798" y="2912193"/>
            <a:ext cx="460599" cy="39857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F4B13459-8EB1-A14B-A491-35D01B4E0D13}"/>
              </a:ext>
            </a:extLst>
          </p:cNvPr>
          <p:cNvSpPr/>
          <p:nvPr/>
        </p:nvSpPr>
        <p:spPr>
          <a:xfrm>
            <a:off x="2500797" y="3590193"/>
            <a:ext cx="460599" cy="39857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60329DF-AD08-2A4B-A1C4-2C8D0D607686}"/>
              </a:ext>
            </a:extLst>
          </p:cNvPr>
          <p:cNvSpPr/>
          <p:nvPr/>
        </p:nvSpPr>
        <p:spPr>
          <a:xfrm>
            <a:off x="2500797" y="4268193"/>
            <a:ext cx="460599" cy="39857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AEE388E9-B9B0-6444-ACEE-E71AA619198B}"/>
              </a:ext>
            </a:extLst>
          </p:cNvPr>
          <p:cNvSpPr/>
          <p:nvPr/>
        </p:nvSpPr>
        <p:spPr>
          <a:xfrm>
            <a:off x="2500796" y="4946193"/>
            <a:ext cx="460599" cy="398575"/>
          </a:xfrm>
          <a:prstGeom prst="round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4DFE0278-7B2A-624A-8500-EC09FB3A3B22}"/>
              </a:ext>
            </a:extLst>
          </p:cNvPr>
          <p:cNvSpPr/>
          <p:nvPr/>
        </p:nvSpPr>
        <p:spPr>
          <a:xfrm>
            <a:off x="1758363" y="2912193"/>
            <a:ext cx="460599" cy="39857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E8EA4EB6-9D6E-664A-955C-937D08C419DF}"/>
              </a:ext>
            </a:extLst>
          </p:cNvPr>
          <p:cNvSpPr/>
          <p:nvPr/>
        </p:nvSpPr>
        <p:spPr>
          <a:xfrm>
            <a:off x="3216648" y="4268193"/>
            <a:ext cx="460599" cy="39857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920BCF29-6328-9440-8F14-F2BDD8EAEDAB}"/>
              </a:ext>
            </a:extLst>
          </p:cNvPr>
          <p:cNvSpPr/>
          <p:nvPr/>
        </p:nvSpPr>
        <p:spPr>
          <a:xfrm>
            <a:off x="2970775" y="1834562"/>
            <a:ext cx="2232837" cy="624051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0916D37B-663B-B245-AEB7-7F0A46C8EC94}"/>
              </a:ext>
            </a:extLst>
          </p:cNvPr>
          <p:cNvSpPr/>
          <p:nvPr/>
        </p:nvSpPr>
        <p:spPr>
          <a:xfrm>
            <a:off x="2970775" y="2006574"/>
            <a:ext cx="3260722" cy="452040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C604390A-B231-4F4F-A5B2-AB006B22D373}"/>
              </a:ext>
            </a:extLst>
          </p:cNvPr>
          <p:cNvSpPr/>
          <p:nvPr/>
        </p:nvSpPr>
        <p:spPr>
          <a:xfrm>
            <a:off x="2970775" y="1690688"/>
            <a:ext cx="5284452" cy="767925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B5EC85BB-A99F-6F4E-A8A3-AA7E8C06622B}"/>
              </a:ext>
            </a:extLst>
          </p:cNvPr>
          <p:cNvSpPr/>
          <p:nvPr/>
        </p:nvSpPr>
        <p:spPr>
          <a:xfrm>
            <a:off x="2961395" y="2519192"/>
            <a:ext cx="2232837" cy="624051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F8960DB7-AC48-B04B-87D3-3C983EBB97CC}"/>
              </a:ext>
            </a:extLst>
          </p:cNvPr>
          <p:cNvSpPr/>
          <p:nvPr/>
        </p:nvSpPr>
        <p:spPr>
          <a:xfrm>
            <a:off x="2961395" y="2691204"/>
            <a:ext cx="3260722" cy="452040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2BC37AD0-AD1A-3B48-9007-FF7153A8257A}"/>
              </a:ext>
            </a:extLst>
          </p:cNvPr>
          <p:cNvSpPr/>
          <p:nvPr/>
        </p:nvSpPr>
        <p:spPr>
          <a:xfrm>
            <a:off x="2961395" y="2375318"/>
            <a:ext cx="5284452" cy="767925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C4056E69-A278-8E4F-BB89-8EC3ACFF6EDC}"/>
              </a:ext>
            </a:extLst>
          </p:cNvPr>
          <p:cNvSpPr/>
          <p:nvPr/>
        </p:nvSpPr>
        <p:spPr>
          <a:xfrm>
            <a:off x="2970775" y="3199563"/>
            <a:ext cx="2232837" cy="624051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186CCCCF-AE66-674D-A61D-9F175395F23F}"/>
              </a:ext>
            </a:extLst>
          </p:cNvPr>
          <p:cNvSpPr/>
          <p:nvPr/>
        </p:nvSpPr>
        <p:spPr>
          <a:xfrm>
            <a:off x="2970775" y="3371575"/>
            <a:ext cx="3260722" cy="452040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40A27B50-BD03-4140-AA3E-F43A3C954023}"/>
              </a:ext>
            </a:extLst>
          </p:cNvPr>
          <p:cNvSpPr/>
          <p:nvPr/>
        </p:nvSpPr>
        <p:spPr>
          <a:xfrm>
            <a:off x="2970775" y="3055689"/>
            <a:ext cx="5284452" cy="767925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9F2597BB-0335-E94B-9ECB-A2DAEAAACEE9}"/>
              </a:ext>
            </a:extLst>
          </p:cNvPr>
          <p:cNvSpPr/>
          <p:nvPr/>
        </p:nvSpPr>
        <p:spPr>
          <a:xfrm>
            <a:off x="2970775" y="3879934"/>
            <a:ext cx="2232837" cy="624051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A3EB4F2B-AFA0-9D4F-B12D-BF82074BE016}"/>
              </a:ext>
            </a:extLst>
          </p:cNvPr>
          <p:cNvSpPr/>
          <p:nvPr/>
        </p:nvSpPr>
        <p:spPr>
          <a:xfrm>
            <a:off x="2970775" y="4051946"/>
            <a:ext cx="3260722" cy="452040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28C8A8B5-089E-F948-99CE-E55AD1F7480E}"/>
              </a:ext>
            </a:extLst>
          </p:cNvPr>
          <p:cNvSpPr/>
          <p:nvPr/>
        </p:nvSpPr>
        <p:spPr>
          <a:xfrm>
            <a:off x="2970775" y="3736060"/>
            <a:ext cx="5284452" cy="767925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56BF3981-8B75-FE4E-94F8-7B067AA29B4D}"/>
              </a:ext>
            </a:extLst>
          </p:cNvPr>
          <p:cNvSpPr/>
          <p:nvPr/>
        </p:nvSpPr>
        <p:spPr>
          <a:xfrm>
            <a:off x="2977381" y="4559951"/>
            <a:ext cx="2232837" cy="624051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F4468F9C-7A07-B74B-9455-C729343C8333}"/>
              </a:ext>
            </a:extLst>
          </p:cNvPr>
          <p:cNvSpPr/>
          <p:nvPr/>
        </p:nvSpPr>
        <p:spPr>
          <a:xfrm>
            <a:off x="2977381" y="4731963"/>
            <a:ext cx="3260722" cy="452040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678F5ADA-1516-8848-9AAB-77F1BBC93891}"/>
              </a:ext>
            </a:extLst>
          </p:cNvPr>
          <p:cNvSpPr/>
          <p:nvPr/>
        </p:nvSpPr>
        <p:spPr>
          <a:xfrm>
            <a:off x="2977381" y="4416077"/>
            <a:ext cx="5284452" cy="767925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A8226EEA-C191-FA4A-BFB9-D94DCFB19CD3}"/>
              </a:ext>
            </a:extLst>
          </p:cNvPr>
          <p:cNvSpPr/>
          <p:nvPr/>
        </p:nvSpPr>
        <p:spPr>
          <a:xfrm>
            <a:off x="5197847" y="5696383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07C1D40-9A3C-E242-8672-66DAA71CE4D2}"/>
              </a:ext>
            </a:extLst>
          </p:cNvPr>
          <p:cNvCxnSpPr>
            <a:cxnSpLocks/>
            <a:stCxn id="54" idx="0"/>
            <a:endCxn id="11" idx="2"/>
          </p:cNvCxnSpPr>
          <p:nvPr/>
        </p:nvCxnSpPr>
        <p:spPr>
          <a:xfrm flipV="1">
            <a:off x="5428147" y="5399886"/>
            <a:ext cx="9380" cy="296497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3D3F4157-C282-0140-887F-1E5B08919FB3}"/>
              </a:ext>
            </a:extLst>
          </p:cNvPr>
          <p:cNvSpPr/>
          <p:nvPr/>
        </p:nvSpPr>
        <p:spPr>
          <a:xfrm>
            <a:off x="6222117" y="5696383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B72D7A2-5D01-C44E-94FF-ECC197F9D1BD}"/>
              </a:ext>
            </a:extLst>
          </p:cNvPr>
          <p:cNvCxnSpPr>
            <a:cxnSpLocks/>
            <a:stCxn id="56" idx="0"/>
            <a:endCxn id="20" idx="2"/>
          </p:cNvCxnSpPr>
          <p:nvPr/>
        </p:nvCxnSpPr>
        <p:spPr>
          <a:xfrm flipV="1">
            <a:off x="6452417" y="5399886"/>
            <a:ext cx="9380" cy="296497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829954C8-380C-1D47-9518-CDE0B60521FE}"/>
              </a:ext>
            </a:extLst>
          </p:cNvPr>
          <p:cNvSpPr/>
          <p:nvPr/>
        </p:nvSpPr>
        <p:spPr>
          <a:xfrm>
            <a:off x="8245847" y="5696383"/>
            <a:ext cx="460599" cy="398575"/>
          </a:xfrm>
          <a:prstGeom prst="round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1119AA1-6811-A644-BD36-7A25F641D2ED}"/>
              </a:ext>
            </a:extLst>
          </p:cNvPr>
          <p:cNvCxnSpPr>
            <a:cxnSpLocks/>
            <a:stCxn id="58" idx="0"/>
            <a:endCxn id="29" idx="2"/>
          </p:cNvCxnSpPr>
          <p:nvPr/>
        </p:nvCxnSpPr>
        <p:spPr>
          <a:xfrm flipV="1">
            <a:off x="8476147" y="5399886"/>
            <a:ext cx="9380" cy="296497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32FD117D-CB01-CF47-9478-E7CA945CE298}"/>
              </a:ext>
            </a:extLst>
          </p:cNvPr>
          <p:cNvSpPr/>
          <p:nvPr/>
        </p:nvSpPr>
        <p:spPr>
          <a:xfrm>
            <a:off x="2491416" y="5641265"/>
            <a:ext cx="460599" cy="39857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A94BC48A-C26B-994D-9994-40D42561F848}"/>
              </a:ext>
            </a:extLst>
          </p:cNvPr>
          <p:cNvSpPr/>
          <p:nvPr/>
        </p:nvSpPr>
        <p:spPr>
          <a:xfrm>
            <a:off x="2968001" y="5255023"/>
            <a:ext cx="2232837" cy="624051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392ADC4D-C0DE-2147-9EBE-5DBF50E199CC}"/>
              </a:ext>
            </a:extLst>
          </p:cNvPr>
          <p:cNvSpPr/>
          <p:nvPr/>
        </p:nvSpPr>
        <p:spPr>
          <a:xfrm>
            <a:off x="2968001" y="5427035"/>
            <a:ext cx="3260722" cy="452040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83164A8E-17EE-244D-A473-9A83B0D955FC}"/>
              </a:ext>
            </a:extLst>
          </p:cNvPr>
          <p:cNvSpPr/>
          <p:nvPr/>
        </p:nvSpPr>
        <p:spPr>
          <a:xfrm>
            <a:off x="2968001" y="5111149"/>
            <a:ext cx="5284452" cy="767925"/>
          </a:xfrm>
          <a:custGeom>
            <a:avLst/>
            <a:gdLst>
              <a:gd name="connsiteX0" fmla="*/ 2232837 w 2232837"/>
              <a:gd name="connsiteY0" fmla="*/ 542269 h 552901"/>
              <a:gd name="connsiteX1" fmla="*/ 1116418 w 2232837"/>
              <a:gd name="connsiteY1" fmla="*/ 8 h 552901"/>
              <a:gd name="connsiteX2" fmla="*/ 0 w 2232837"/>
              <a:gd name="connsiteY2" fmla="*/ 552901 h 5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837" h="552901">
                <a:moveTo>
                  <a:pt x="2232837" y="542269"/>
                </a:moveTo>
                <a:cubicBezTo>
                  <a:pt x="1860697" y="270252"/>
                  <a:pt x="1488557" y="-1764"/>
                  <a:pt x="1116418" y="8"/>
                </a:cubicBezTo>
                <a:cubicBezTo>
                  <a:pt x="744279" y="1780"/>
                  <a:pt x="14177" y="496194"/>
                  <a:pt x="0" y="552901"/>
                </a:cubicBezTo>
              </a:path>
            </a:pathLst>
          </a:custGeom>
          <a:noFill/>
          <a:ln>
            <a:solidFill>
              <a:schemeClr val="accent1">
                <a:shade val="50000"/>
                <a:alpha val="73000"/>
              </a:schemeClr>
            </a:solidFill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Curved Connector 63">
            <a:extLst>
              <a:ext uri="{FF2B5EF4-FFF2-40B4-BE49-F238E27FC236}">
                <a16:creationId xmlns:a16="http://schemas.microsoft.com/office/drawing/2014/main" id="{E6169259-8E72-F842-A533-0F815560C977}"/>
              </a:ext>
            </a:extLst>
          </p:cNvPr>
          <p:cNvCxnSpPr>
            <a:cxnSpLocks/>
            <a:stCxn id="36" idx="1"/>
            <a:endCxn id="37" idx="2"/>
          </p:cNvCxnSpPr>
          <p:nvPr/>
        </p:nvCxnSpPr>
        <p:spPr>
          <a:xfrm rot="10800000">
            <a:off x="1988664" y="3310769"/>
            <a:ext cx="512133" cy="1834713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>
            <a:extLst>
              <a:ext uri="{FF2B5EF4-FFF2-40B4-BE49-F238E27FC236}">
                <a16:creationId xmlns:a16="http://schemas.microsoft.com/office/drawing/2014/main" id="{B9A2D328-F301-6A43-9C55-1C69D75C1FC5}"/>
              </a:ext>
            </a:extLst>
          </p:cNvPr>
          <p:cNvCxnSpPr>
            <a:cxnSpLocks/>
            <a:stCxn id="36" idx="3"/>
            <a:endCxn id="38" idx="2"/>
          </p:cNvCxnSpPr>
          <p:nvPr/>
        </p:nvCxnSpPr>
        <p:spPr>
          <a:xfrm flipV="1">
            <a:off x="2961395" y="4666768"/>
            <a:ext cx="485553" cy="478713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>
            <a:extLst>
              <a:ext uri="{FF2B5EF4-FFF2-40B4-BE49-F238E27FC236}">
                <a16:creationId xmlns:a16="http://schemas.microsoft.com/office/drawing/2014/main" id="{89B70691-6DA1-1244-8298-97448309AC36}"/>
              </a:ext>
            </a:extLst>
          </p:cNvPr>
          <p:cNvCxnSpPr>
            <a:cxnSpLocks/>
            <a:stCxn id="60" idx="1"/>
            <a:endCxn id="36" idx="1"/>
          </p:cNvCxnSpPr>
          <p:nvPr/>
        </p:nvCxnSpPr>
        <p:spPr>
          <a:xfrm rot="10800000" flipH="1">
            <a:off x="2491416" y="5145481"/>
            <a:ext cx="9380" cy="695072"/>
          </a:xfrm>
          <a:prstGeom prst="curvedConnector3">
            <a:avLst>
              <a:gd name="adj1" fmla="val -2437100"/>
            </a:avLst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>
            <a:extLst>
              <a:ext uri="{FF2B5EF4-FFF2-40B4-BE49-F238E27FC236}">
                <a16:creationId xmlns:a16="http://schemas.microsoft.com/office/drawing/2014/main" id="{27003153-CD6D-544D-9107-B76D531DAA23}"/>
              </a:ext>
            </a:extLst>
          </p:cNvPr>
          <p:cNvCxnSpPr>
            <a:cxnSpLocks/>
            <a:stCxn id="36" idx="1"/>
            <a:endCxn id="32" idx="1"/>
          </p:cNvCxnSpPr>
          <p:nvPr/>
        </p:nvCxnSpPr>
        <p:spPr>
          <a:xfrm rot="10800000" flipH="1">
            <a:off x="2500796" y="2433481"/>
            <a:ext cx="2" cy="2712000"/>
          </a:xfrm>
          <a:prstGeom prst="curvedConnector3">
            <a:avLst>
              <a:gd name="adj1" fmla="val -1143000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>
            <a:extLst>
              <a:ext uri="{FF2B5EF4-FFF2-40B4-BE49-F238E27FC236}">
                <a16:creationId xmlns:a16="http://schemas.microsoft.com/office/drawing/2014/main" id="{3E7C9506-4D02-9B4D-8478-EE132336A816}"/>
              </a:ext>
            </a:extLst>
          </p:cNvPr>
          <p:cNvCxnSpPr>
            <a:cxnSpLocks/>
            <a:stCxn id="36" idx="1"/>
            <a:endCxn id="33" idx="1"/>
          </p:cNvCxnSpPr>
          <p:nvPr/>
        </p:nvCxnSpPr>
        <p:spPr>
          <a:xfrm rot="10800000" flipH="1">
            <a:off x="2500796" y="3111481"/>
            <a:ext cx="2" cy="2034000"/>
          </a:xfrm>
          <a:prstGeom prst="curvedConnector3">
            <a:avLst>
              <a:gd name="adj1" fmla="val -1143000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>
            <a:extLst>
              <a:ext uri="{FF2B5EF4-FFF2-40B4-BE49-F238E27FC236}">
                <a16:creationId xmlns:a16="http://schemas.microsoft.com/office/drawing/2014/main" id="{1AFAD441-9962-6046-9C88-BD4C321269A1}"/>
              </a:ext>
            </a:extLst>
          </p:cNvPr>
          <p:cNvCxnSpPr>
            <a:cxnSpLocks/>
            <a:stCxn id="36" idx="1"/>
            <a:endCxn id="34" idx="1"/>
          </p:cNvCxnSpPr>
          <p:nvPr/>
        </p:nvCxnSpPr>
        <p:spPr>
          <a:xfrm rot="10800000" flipH="1">
            <a:off x="2500795" y="3789481"/>
            <a:ext cx="1" cy="1356000"/>
          </a:xfrm>
          <a:prstGeom prst="curvedConnector3">
            <a:avLst>
              <a:gd name="adj1" fmla="val -2286000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>
            <a:extLst>
              <a:ext uri="{FF2B5EF4-FFF2-40B4-BE49-F238E27FC236}">
                <a16:creationId xmlns:a16="http://schemas.microsoft.com/office/drawing/2014/main" id="{B1AA1EBA-E7B5-494D-9F92-A7A058EE01E3}"/>
              </a:ext>
            </a:extLst>
          </p:cNvPr>
          <p:cNvCxnSpPr>
            <a:cxnSpLocks/>
            <a:stCxn id="36" idx="1"/>
            <a:endCxn id="35" idx="1"/>
          </p:cNvCxnSpPr>
          <p:nvPr/>
        </p:nvCxnSpPr>
        <p:spPr>
          <a:xfrm rot="10800000" flipH="1">
            <a:off x="2500795" y="4467481"/>
            <a:ext cx="1" cy="678000"/>
          </a:xfrm>
          <a:prstGeom prst="curvedConnector3">
            <a:avLst>
              <a:gd name="adj1" fmla="val -22860000000"/>
            </a:avLst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D9513DB7-FB21-6E48-8E8D-B420653ABB30}"/>
              </a:ext>
            </a:extLst>
          </p:cNvPr>
          <p:cNvSpPr txBox="1"/>
          <p:nvPr/>
        </p:nvSpPr>
        <p:spPr>
          <a:xfrm>
            <a:off x="1927523" y="6158944"/>
            <a:ext cx="158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Proposer chain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408AF7E-7D64-CB49-B29F-C4B058BAC138}"/>
              </a:ext>
            </a:extLst>
          </p:cNvPr>
          <p:cNvSpPr txBox="1"/>
          <p:nvPr/>
        </p:nvSpPr>
        <p:spPr>
          <a:xfrm>
            <a:off x="6281458" y="6237531"/>
            <a:ext cx="1345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Voter chains</a:t>
            </a:r>
          </a:p>
        </p:txBody>
      </p:sp>
    </p:spTree>
    <p:extLst>
      <p:ext uri="{BB962C8B-B14F-4D97-AF65-F5344CB8AC3E}">
        <p14:creationId xmlns:p14="http://schemas.microsoft.com/office/powerpoint/2010/main" val="1035515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Hard Fork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an existing  blockchain ledger state to get started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This serves as the new genesis block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All coins and owners up to the fork also maintain their stakes in the new blockchain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Advantage: can siphon off  existing users and miners from a successful blockchain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Bitcoin has led to many hard forks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Bitcoin Cash was a hard fork of Bitcoin, executed on 8/1/17</a:t>
            </a:r>
          </a:p>
        </p:txBody>
      </p:sp>
    </p:spTree>
    <p:extLst>
      <p:ext uri="{BB962C8B-B14F-4D97-AF65-F5344CB8AC3E}">
        <p14:creationId xmlns:p14="http://schemas.microsoft.com/office/powerpoint/2010/main" val="356359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Proof of Burn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Convert coins in an existing blockchain into coins in a new blockchain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Send coins in existing blockchain to unusable destination addresses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 coin is said to be “burnt”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proof of burnt coin is used to acquire coins in new blockchain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a method to migrate existing blockchain users into a new blockchain</a:t>
            </a:r>
          </a:p>
        </p:txBody>
      </p:sp>
    </p:spTree>
    <p:extLst>
      <p:ext uri="{BB962C8B-B14F-4D97-AF65-F5344CB8AC3E}">
        <p14:creationId xmlns:p14="http://schemas.microsoft.com/office/powerpoint/2010/main" val="339117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 err="1"/>
              <a:t>SoftFork</a:t>
            </a:r>
            <a:endParaRPr lang="en-US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Consensus works as usual but some nodes use added features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New features only work within those nodes that have upgraded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Old features work for everyone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Eg</a:t>
            </a:r>
            <a:r>
              <a:rPr lang="en-US" sz="2400" dirty="0"/>
              <a:t>: Pay2HashKey script in Bitcoin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Strictly speaking this is not a new blockchain, but a “soft” new blockchain</a:t>
            </a:r>
          </a:p>
        </p:txBody>
      </p:sp>
    </p:spTree>
    <p:extLst>
      <p:ext uri="{BB962C8B-B14F-4D97-AF65-F5344CB8AC3E}">
        <p14:creationId xmlns:p14="http://schemas.microsoft.com/office/powerpoint/2010/main" val="419961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Bootstrapping </a:t>
            </a:r>
            <a:r>
              <a:rPr lang="en-US" dirty="0" err="1"/>
              <a:t>PoS</a:t>
            </a:r>
            <a:r>
              <a:rPr lang="en-US" dirty="0"/>
              <a:t> Blockchains: Incentives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100956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Incentives for new users</a:t>
            </a:r>
          </a:p>
          <a:p>
            <a:pPr lvl="1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time new coins and users </a:t>
            </a:r>
            <a:r>
              <a:rPr lang="en-US" sz="2400" b="1" dirty="0">
                <a:solidFill>
                  <a:srgbClr val="C00000"/>
                </a:solidFill>
              </a:rPr>
              <a:t>needed</a:t>
            </a:r>
            <a:r>
              <a:rPr lang="en-US" sz="2400" dirty="0"/>
              <a:t> in the genesis 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otherwise </a:t>
            </a:r>
            <a:r>
              <a:rPr lang="en-US" sz="2400" dirty="0" err="1"/>
              <a:t>PoS</a:t>
            </a:r>
            <a:r>
              <a:rPr lang="en-US" sz="2400" dirty="0"/>
              <a:t> doesn’t even begin to start off.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Compounding effect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Early stake means more chance of getting block rewards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This effect compounds dramatically; special to </a:t>
            </a:r>
            <a:r>
              <a:rPr lang="en-US" sz="2400" dirty="0" err="1"/>
              <a:t>PoS</a:t>
            </a:r>
            <a:r>
              <a:rPr lang="en-US" sz="2400" dirty="0"/>
              <a:t> and not there in </a:t>
            </a:r>
            <a:r>
              <a:rPr lang="en-US" sz="2400" dirty="0" err="1"/>
              <a:t>PoW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90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Bootstrapping </a:t>
            </a:r>
            <a:r>
              <a:rPr lang="en-US" dirty="0" err="1"/>
              <a:t>PoS</a:t>
            </a:r>
            <a:r>
              <a:rPr lang="en-US" dirty="0"/>
              <a:t> Blockchains: Airdrop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100956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Give stake for new users for </a:t>
            </a:r>
            <a:r>
              <a:rPr lang="en-US" sz="2400" b="1" dirty="0">
                <a:solidFill>
                  <a:srgbClr val="C00000"/>
                </a:solidFill>
              </a:rPr>
              <a:t>free</a:t>
            </a:r>
          </a:p>
          <a:p>
            <a:pPr lvl="1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Example: all users in Bitcoin are automatically given coins in new blockchain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Examples: Based on </a:t>
            </a:r>
            <a:r>
              <a:rPr lang="en-US" sz="2400" dirty="0" err="1"/>
              <a:t>github</a:t>
            </a:r>
            <a:r>
              <a:rPr lang="en-US" sz="2400" dirty="0"/>
              <a:t> activity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Popular way to bootstrap new blockchains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Old marketing ploy – giveaways and freebies to get new users enrolled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576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Bootstrapping via Layer 2 Methods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621329" y="1941160"/>
            <a:ext cx="974773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ERC20 Smart Contract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Smart contract on Ethereum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Has native token with local dynamics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Gas fees are in ETH, the global token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Many blockchains and tokens are simply built on Ethereum, the most popular, flexible platform  (i.e., supports smart contracts).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Example: LINK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Examples: Initial Coin Offerings (ICOs). A way for businesses to raise capital for otherwise non-blockchain operations.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Bonding Curve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Combination of Proof of Burn and Airdrop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173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Bootstrapping via Incentives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Block Rewards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More rewards for early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Start at 50 BTC and halve every 210K blocks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96F9C539-D89F-A243-9E60-FDE5AC9A0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12192000" cy="271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8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Bootstrapping </a:t>
            </a:r>
            <a:r>
              <a:rPr lang="en-US" dirty="0" err="1"/>
              <a:t>PoW</a:t>
            </a:r>
            <a:r>
              <a:rPr lang="en-US" dirty="0"/>
              <a:t>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Incentives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More rewards for early participants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Checkpointing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Hardfork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Litecoin for BTC and ETC for ETH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Proof of Burn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One way migration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Softfork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Partial upgrades</a:t>
            </a:r>
          </a:p>
        </p:txBody>
      </p:sp>
    </p:spTree>
    <p:extLst>
      <p:ext uri="{BB962C8B-B14F-4D97-AF65-F5344CB8AC3E}">
        <p14:creationId xmlns:p14="http://schemas.microsoft.com/office/powerpoint/2010/main" val="126280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361534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Checkpointing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587391" y="1687097"/>
            <a:ext cx="97477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a trusted node to sign blocks on the longest chain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called checkpointing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Confirmation is now via  checkpointed blocks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Security is from checkpointing node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Nakamoto was checkpointing Bitcoin until 2014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Transient stage of </a:t>
            </a:r>
            <a:r>
              <a:rPr lang="en-US" sz="2400" dirty="0" err="1"/>
              <a:t>PoW</a:t>
            </a:r>
            <a:r>
              <a:rPr lang="en-US" sz="2400" dirty="0"/>
              <a:t> is vulnerable to 51% mining attacks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Not all mining power is invested early 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Problem inherent to </a:t>
            </a:r>
            <a:r>
              <a:rPr lang="en-US" sz="2400" dirty="0" err="1"/>
              <a:t>PoW</a:t>
            </a:r>
            <a:r>
              <a:rPr lang="en-US" sz="2400" dirty="0"/>
              <a:t> blockchains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to do checkpointing in a principled manner? </a:t>
            </a:r>
          </a:p>
        </p:txBody>
      </p:sp>
    </p:spTree>
    <p:extLst>
      <p:ext uri="{BB962C8B-B14F-4D97-AF65-F5344CB8AC3E}">
        <p14:creationId xmlns:p14="http://schemas.microsoft.com/office/powerpoint/2010/main" val="346102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F023E-1942-9549-95FF-207F1D204F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Bootstrapping via Checkpointing</a:t>
            </a:r>
          </a:p>
        </p:txBody>
      </p:sp>
    </p:spTree>
    <p:extLst>
      <p:ext uri="{BB962C8B-B14F-4D97-AF65-F5344CB8AC3E}">
        <p14:creationId xmlns:p14="http://schemas.microsoft.com/office/powerpoint/2010/main" val="20279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3082-83B3-8645-A7D3-7A89A04C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 </a:t>
            </a:r>
            <a:r>
              <a:rPr lang="en-US" dirty="0" err="1"/>
              <a:t>PoW</a:t>
            </a:r>
            <a:r>
              <a:rPr lang="en-US" dirty="0"/>
              <a:t> blockchain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97" y="2585760"/>
            <a:ext cx="542693" cy="542693"/>
          </a:xfrm>
          <a:prstGeom prst="rect">
            <a:avLst/>
          </a:prstGeom>
        </p:spPr>
      </p:pic>
      <p:pic>
        <p:nvPicPr>
          <p:cNvPr id="18" name="Picture 2" descr="https://lh4.googleusercontent.com/zP43js5Swq5idpC-oNxx4EoKwU2RkSegY074muHE_mbuA_vHpQyiFRdECh4Wah6r8Y-aAO0yCqSFHC6PpFHv70RsyeF9UiO3B1c7GKp-LqpJTr5XGJBSUuOAawRwCg_RYF1a8TkB0k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797" y="2137690"/>
            <a:ext cx="443527" cy="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890" y="5151576"/>
            <a:ext cx="542693" cy="54269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702" y="4155968"/>
            <a:ext cx="542693" cy="54269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218" y="2347282"/>
            <a:ext cx="542693" cy="54269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" y="4350811"/>
            <a:ext cx="542693" cy="542693"/>
          </a:xfrm>
          <a:prstGeom prst="rect">
            <a:avLst/>
          </a:prstGeom>
        </p:spPr>
      </p:pic>
      <p:pic>
        <p:nvPicPr>
          <p:cNvPr id="23" name="Picture 2" descr="https://lh4.googleusercontent.com/zP43js5Swq5idpC-oNxx4EoKwU2RkSegY074muHE_mbuA_vHpQyiFRdECh4Wah6r8Y-aAO0yCqSFHC6PpFHv70RsyeF9UiO3B1c7GKp-LqpJTr5XGJBSUuOAawRwCg_RYF1a8TkB0k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157" y="3757746"/>
            <a:ext cx="443527" cy="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>
            <a:stCxn id="14" idx="2"/>
            <a:endCxn id="22" idx="0"/>
          </p:cNvCxnSpPr>
          <p:nvPr/>
        </p:nvCxnSpPr>
        <p:spPr>
          <a:xfrm flipH="1">
            <a:off x="1148802" y="3128453"/>
            <a:ext cx="428342" cy="1222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3"/>
            <a:endCxn id="21" idx="1"/>
          </p:cNvCxnSpPr>
          <p:nvPr/>
        </p:nvCxnSpPr>
        <p:spPr>
          <a:xfrm flipV="1">
            <a:off x="1848490" y="2618629"/>
            <a:ext cx="1874728" cy="2384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2"/>
            <a:endCxn id="20" idx="1"/>
          </p:cNvCxnSpPr>
          <p:nvPr/>
        </p:nvCxnSpPr>
        <p:spPr>
          <a:xfrm>
            <a:off x="1577144" y="3128453"/>
            <a:ext cx="2159558" cy="12988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2" idx="2"/>
          </p:cNvCxnSpPr>
          <p:nvPr/>
        </p:nvCxnSpPr>
        <p:spPr>
          <a:xfrm flipH="1" flipV="1">
            <a:off x="1148802" y="4893504"/>
            <a:ext cx="699688" cy="529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9" idx="3"/>
            <a:endCxn id="20" idx="2"/>
          </p:cNvCxnSpPr>
          <p:nvPr/>
        </p:nvCxnSpPr>
        <p:spPr>
          <a:xfrm flipV="1">
            <a:off x="2543583" y="4698661"/>
            <a:ext cx="1464466" cy="724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0"/>
            <a:endCxn id="21" idx="2"/>
          </p:cNvCxnSpPr>
          <p:nvPr/>
        </p:nvCxnSpPr>
        <p:spPr>
          <a:xfrm flipH="1" flipV="1">
            <a:off x="3994565" y="2889975"/>
            <a:ext cx="13484" cy="1265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136" y="2444971"/>
            <a:ext cx="542693" cy="54269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072" y="3606635"/>
            <a:ext cx="542693" cy="54269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307" y="5288844"/>
            <a:ext cx="542693" cy="542693"/>
          </a:xfrm>
          <a:prstGeom prst="rect">
            <a:avLst/>
          </a:prstGeom>
        </p:spPr>
      </p:pic>
      <p:cxnSp>
        <p:nvCxnSpPr>
          <p:cNvPr id="43" name="Straight Connector 42"/>
          <p:cNvCxnSpPr>
            <a:stCxn id="41" idx="2"/>
            <a:endCxn id="42" idx="0"/>
          </p:cNvCxnSpPr>
          <p:nvPr/>
        </p:nvCxnSpPr>
        <p:spPr>
          <a:xfrm>
            <a:off x="5547419" y="4149328"/>
            <a:ext cx="277235" cy="1139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2" idx="3"/>
            <a:endCxn id="40" idx="2"/>
          </p:cNvCxnSpPr>
          <p:nvPr/>
        </p:nvCxnSpPr>
        <p:spPr>
          <a:xfrm flipV="1">
            <a:off x="6096000" y="2987664"/>
            <a:ext cx="974483" cy="2572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1" idx="0"/>
            <a:endCxn id="21" idx="2"/>
          </p:cNvCxnSpPr>
          <p:nvPr/>
        </p:nvCxnSpPr>
        <p:spPr>
          <a:xfrm flipH="1" flipV="1">
            <a:off x="3994565" y="2889975"/>
            <a:ext cx="1552854" cy="716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1"/>
            <a:endCxn id="21" idx="3"/>
          </p:cNvCxnSpPr>
          <p:nvPr/>
        </p:nvCxnSpPr>
        <p:spPr>
          <a:xfrm flipH="1" flipV="1">
            <a:off x="4265911" y="2618629"/>
            <a:ext cx="2533225" cy="97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2" idx="1"/>
            <a:endCxn id="19" idx="3"/>
          </p:cNvCxnSpPr>
          <p:nvPr/>
        </p:nvCxnSpPr>
        <p:spPr>
          <a:xfrm flipH="1" flipV="1">
            <a:off x="2543583" y="5422923"/>
            <a:ext cx="3009724" cy="1372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40" idx="2"/>
          </p:cNvCxnSpPr>
          <p:nvPr/>
        </p:nvCxnSpPr>
        <p:spPr>
          <a:xfrm flipV="1">
            <a:off x="5868090" y="2987664"/>
            <a:ext cx="1202393" cy="743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2" descr="https://lh4.googleusercontent.com/zP43js5Swq5idpC-oNxx4EoKwU2RkSegY074muHE_mbuA_vHpQyiFRdECh4Wah6r8Y-aAO0yCqSFHC6PpFHv70RsyeF9UiO3B1c7GKp-LqpJTr5XGJBSUuOAawRwCg_RYF1a8TkB0kk">
            <a:extLst>
              <a:ext uri="{FF2B5EF4-FFF2-40B4-BE49-F238E27FC236}">
                <a16:creationId xmlns:a16="http://schemas.microsoft.com/office/drawing/2014/main" id="{BEB5F68D-0653-5147-B9AC-434B0D38E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472" y="5900131"/>
            <a:ext cx="443527" cy="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https://lh4.googleusercontent.com/zP43js5Swq5idpC-oNxx4EoKwU2RkSegY074muHE_mbuA_vHpQyiFRdECh4Wah6r8Y-aAO0yCqSFHC6PpFHv70RsyeF9UiO3B1c7GKp-LqpJTr5XGJBSUuOAawRwCg_RYF1a8TkB0kk">
            <a:extLst>
              <a:ext uri="{FF2B5EF4-FFF2-40B4-BE49-F238E27FC236}">
                <a16:creationId xmlns:a16="http://schemas.microsoft.com/office/drawing/2014/main" id="{B9310BEC-646A-AD47-8940-2F5061B78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48" y="4013742"/>
            <a:ext cx="443527" cy="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https://lh4.googleusercontent.com/zP43js5Swq5idpC-oNxx4EoKwU2RkSegY074muHE_mbuA_vHpQyiFRdECh4Wah6r8Y-aAO0yCqSFHC6PpFHv70RsyeF9UiO3B1c7GKp-LqpJTr5XGJBSUuOAawRwCg_RYF1a8TkB0kk">
            <a:extLst>
              <a:ext uri="{FF2B5EF4-FFF2-40B4-BE49-F238E27FC236}">
                <a16:creationId xmlns:a16="http://schemas.microsoft.com/office/drawing/2014/main" id="{35838339-8067-3747-AB20-EA67AED7E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847" y="1882707"/>
            <a:ext cx="443527" cy="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https://lh4.googleusercontent.com/zP43js5Swq5idpC-oNxx4EoKwU2RkSegY074muHE_mbuA_vHpQyiFRdECh4Wah6r8Y-aAO0yCqSFHC6PpFHv70RsyeF9UiO3B1c7GKp-LqpJTr5XGJBSUuOAawRwCg_RYF1a8TkB0kk">
            <a:extLst>
              <a:ext uri="{FF2B5EF4-FFF2-40B4-BE49-F238E27FC236}">
                <a16:creationId xmlns:a16="http://schemas.microsoft.com/office/drawing/2014/main" id="{BDAD1644-CF61-4843-814B-72A111FBE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911" y="5820879"/>
            <a:ext cx="443527" cy="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81817B-04AF-3345-869D-B5E41DE02F05}"/>
                  </a:ext>
                </a:extLst>
              </p:cNvPr>
              <p:cNvSpPr txBox="1"/>
              <p:nvPr/>
            </p:nvSpPr>
            <p:spPr>
              <a:xfrm>
                <a:off x="9540547" y="5799099"/>
                <a:ext cx="989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81817B-04AF-3345-869D-B5E41DE02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547" y="5799099"/>
                <a:ext cx="989951" cy="369332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F5FFD162-CB24-124D-AF1F-FE92B7302D1D}"/>
              </a:ext>
            </a:extLst>
          </p:cNvPr>
          <p:cNvSpPr/>
          <p:nvPr/>
        </p:nvSpPr>
        <p:spPr>
          <a:xfrm>
            <a:off x="10425604" y="1921157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706D23BC-618F-6A4E-A5B3-0E4B63BB73A3}"/>
              </a:ext>
            </a:extLst>
          </p:cNvPr>
          <p:cNvSpPr/>
          <p:nvPr/>
        </p:nvSpPr>
        <p:spPr>
          <a:xfrm>
            <a:off x="10425604" y="2599157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3B59104B-0167-8544-878F-6E246424484D}"/>
              </a:ext>
            </a:extLst>
          </p:cNvPr>
          <p:cNvSpPr/>
          <p:nvPr/>
        </p:nvSpPr>
        <p:spPr>
          <a:xfrm>
            <a:off x="10425603" y="3277157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1B04AD9-EB49-DF47-AA58-5C7C7DC14F65}"/>
              </a:ext>
            </a:extLst>
          </p:cNvPr>
          <p:cNvCxnSpPr>
            <a:stCxn id="83" idx="0"/>
            <a:endCxn id="82" idx="2"/>
          </p:cNvCxnSpPr>
          <p:nvPr/>
        </p:nvCxnSpPr>
        <p:spPr>
          <a:xfrm flipV="1">
            <a:off x="10655904" y="2274289"/>
            <a:ext cx="0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970F839-1C96-9B4F-BA50-F49F597578D3}"/>
              </a:ext>
            </a:extLst>
          </p:cNvPr>
          <p:cNvCxnSpPr>
            <a:cxnSpLocks/>
            <a:stCxn id="84" idx="0"/>
            <a:endCxn id="83" idx="2"/>
          </p:cNvCxnSpPr>
          <p:nvPr/>
        </p:nvCxnSpPr>
        <p:spPr>
          <a:xfrm flipV="1">
            <a:off x="10655903" y="2952289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7FF7B881-B106-5D40-8571-1B8B79219ED6}"/>
              </a:ext>
            </a:extLst>
          </p:cNvPr>
          <p:cNvSpPr/>
          <p:nvPr/>
        </p:nvSpPr>
        <p:spPr>
          <a:xfrm>
            <a:off x="10425603" y="3982716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9682963-1B96-5C49-B640-AB1A5F2838D0}"/>
              </a:ext>
            </a:extLst>
          </p:cNvPr>
          <p:cNvCxnSpPr>
            <a:cxnSpLocks/>
            <a:stCxn id="87" idx="0"/>
            <a:endCxn id="84" idx="2"/>
          </p:cNvCxnSpPr>
          <p:nvPr/>
        </p:nvCxnSpPr>
        <p:spPr>
          <a:xfrm flipV="1">
            <a:off x="10655903" y="3630289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F1F9B6E7-AAA6-3746-884F-E8AEFEF6F20D}"/>
              </a:ext>
            </a:extLst>
          </p:cNvPr>
          <p:cNvCxnSpPr>
            <a:cxnSpLocks/>
            <a:stCxn id="94" idx="0"/>
            <a:endCxn id="87" idx="2"/>
          </p:cNvCxnSpPr>
          <p:nvPr/>
        </p:nvCxnSpPr>
        <p:spPr>
          <a:xfrm flipV="1">
            <a:off x="10655903" y="4335848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2AE5012E-3B3E-1148-A4F5-0D09DE91BA43}"/>
              </a:ext>
            </a:extLst>
          </p:cNvPr>
          <p:cNvSpPr/>
          <p:nvPr/>
        </p:nvSpPr>
        <p:spPr>
          <a:xfrm>
            <a:off x="9619556" y="2599157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A4FDC3E2-F3A3-5147-B16B-9600702DB024}"/>
              </a:ext>
            </a:extLst>
          </p:cNvPr>
          <p:cNvCxnSpPr>
            <a:cxnSpLocks/>
            <a:stCxn id="90" idx="0"/>
            <a:endCxn id="82" idx="2"/>
          </p:cNvCxnSpPr>
          <p:nvPr/>
        </p:nvCxnSpPr>
        <p:spPr>
          <a:xfrm flipV="1">
            <a:off x="9849856" y="2274289"/>
            <a:ext cx="806048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72EB9587-BD22-BB4F-B4A9-A4C1CEBADDB9}"/>
              </a:ext>
            </a:extLst>
          </p:cNvPr>
          <p:cNvSpPr/>
          <p:nvPr/>
        </p:nvSpPr>
        <p:spPr>
          <a:xfrm>
            <a:off x="9619555" y="3298034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3F2C5247-FDA7-4546-8581-186BE4F26210}"/>
              </a:ext>
            </a:extLst>
          </p:cNvPr>
          <p:cNvCxnSpPr>
            <a:cxnSpLocks/>
            <a:stCxn id="92" idx="0"/>
            <a:endCxn id="90" idx="2"/>
          </p:cNvCxnSpPr>
          <p:nvPr/>
        </p:nvCxnSpPr>
        <p:spPr>
          <a:xfrm flipV="1">
            <a:off x="9849855" y="2952289"/>
            <a:ext cx="1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25FA46C4-69AC-0C43-8977-AC449D96990A}"/>
              </a:ext>
            </a:extLst>
          </p:cNvPr>
          <p:cNvSpPr/>
          <p:nvPr/>
        </p:nvSpPr>
        <p:spPr>
          <a:xfrm>
            <a:off x="10425603" y="4688275"/>
            <a:ext cx="460599" cy="35313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84274A05-D192-704E-B6E5-C1FC3491F156}"/>
              </a:ext>
            </a:extLst>
          </p:cNvPr>
          <p:cNvSpPr/>
          <p:nvPr/>
        </p:nvSpPr>
        <p:spPr>
          <a:xfrm>
            <a:off x="9625745" y="3998538"/>
            <a:ext cx="460599" cy="353132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D03AACB-BF75-D64E-8FB6-4CD7209AC233}"/>
              </a:ext>
            </a:extLst>
          </p:cNvPr>
          <p:cNvCxnSpPr>
            <a:cxnSpLocks/>
            <a:stCxn id="95" idx="0"/>
            <a:endCxn id="92" idx="2"/>
          </p:cNvCxnSpPr>
          <p:nvPr/>
        </p:nvCxnSpPr>
        <p:spPr>
          <a:xfrm flipH="1" flipV="1">
            <a:off x="9849855" y="3651166"/>
            <a:ext cx="6190" cy="347372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465DA6E9-3787-9646-8BE4-8304417949A5}"/>
              </a:ext>
            </a:extLst>
          </p:cNvPr>
          <p:cNvSpPr txBox="1"/>
          <p:nvPr/>
        </p:nvSpPr>
        <p:spPr>
          <a:xfrm>
            <a:off x="8934686" y="3336100"/>
            <a:ext cx="678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A-&gt;B:10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E6FFC92-91DB-C749-9209-68B98B79A62A}"/>
              </a:ext>
            </a:extLst>
          </p:cNvPr>
          <p:cNvSpPr txBox="1"/>
          <p:nvPr/>
        </p:nvSpPr>
        <p:spPr>
          <a:xfrm>
            <a:off x="10886202" y="4020782"/>
            <a:ext cx="717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A-&gt;A’:10</a:t>
            </a:r>
          </a:p>
        </p:txBody>
      </p:sp>
    </p:spTree>
    <p:extLst>
      <p:ext uri="{BB962C8B-B14F-4D97-AF65-F5344CB8AC3E}">
        <p14:creationId xmlns:p14="http://schemas.microsoft.com/office/powerpoint/2010/main" val="252363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7" grpId="0" animBg="1"/>
      <p:bldP spid="94" grpId="0" animBg="1"/>
      <p:bldP spid="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65BE4-B85D-C24E-BFCB-ACC284AE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Rely on an Honest node issuing checkpoints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E4AC8-B5FC-EF46-B42D-E67061C18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there is an honest node </a:t>
            </a:r>
          </a:p>
          <a:p>
            <a:r>
              <a:rPr lang="en-US" dirty="0"/>
              <a:t>The honest node is authorized to “checkpoint” the </a:t>
            </a:r>
            <a:r>
              <a:rPr lang="en-US" dirty="0" err="1"/>
              <a:t>PoW</a:t>
            </a:r>
            <a:r>
              <a:rPr lang="en-US" dirty="0"/>
              <a:t> chain</a:t>
            </a:r>
          </a:p>
          <a:p>
            <a:r>
              <a:rPr lang="en-US" dirty="0"/>
              <a:t>Honest node runs a full node and checkpoints stable blocks</a:t>
            </a:r>
          </a:p>
          <a:p>
            <a:r>
              <a:rPr lang="en-US" dirty="0"/>
              <a:t>The consensus rule is changed to: Longest chain extending the latest checkpoint </a:t>
            </a:r>
          </a:p>
          <a:p>
            <a:r>
              <a:rPr lang="en-US" dirty="0"/>
              <a:t>Honest node assumption will be removed later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7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65BE4-B85D-C24E-BFCB-ACC284AE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External checkpoint certificates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55DC165-4A4A-EA41-814B-BD0C6FC6465C}"/>
              </a:ext>
            </a:extLst>
          </p:cNvPr>
          <p:cNvSpPr/>
          <p:nvPr/>
        </p:nvSpPr>
        <p:spPr>
          <a:xfrm>
            <a:off x="5540874" y="1871332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7CBDFB1-79AA-BA41-B44F-BB4957D93A36}"/>
              </a:ext>
            </a:extLst>
          </p:cNvPr>
          <p:cNvSpPr/>
          <p:nvPr/>
        </p:nvSpPr>
        <p:spPr>
          <a:xfrm>
            <a:off x="5540874" y="2549332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872C12D-C897-D344-972E-8E3D3B7DFCE6}"/>
              </a:ext>
            </a:extLst>
          </p:cNvPr>
          <p:cNvSpPr/>
          <p:nvPr/>
        </p:nvSpPr>
        <p:spPr>
          <a:xfrm>
            <a:off x="5540873" y="3227332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00D6D6B-78D6-FC4B-948A-1DBC1744DA99}"/>
              </a:ext>
            </a:extLst>
          </p:cNvPr>
          <p:cNvCxnSpPr>
            <a:stCxn id="5" idx="0"/>
            <a:endCxn id="4" idx="2"/>
          </p:cNvCxnSpPr>
          <p:nvPr/>
        </p:nvCxnSpPr>
        <p:spPr>
          <a:xfrm flipV="1">
            <a:off x="5771174" y="2224464"/>
            <a:ext cx="0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BD4F73-FC06-0143-A459-1084DB029B60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V="1">
            <a:off x="5771173" y="2902464"/>
            <a:ext cx="1" cy="32486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BF8BD44-3E62-0C40-9EC9-BB3B1DBA1F11}"/>
              </a:ext>
            </a:extLst>
          </p:cNvPr>
          <p:cNvSpPr/>
          <p:nvPr/>
        </p:nvSpPr>
        <p:spPr>
          <a:xfrm>
            <a:off x="5540873" y="3932891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C1F022-14A4-0446-955A-2A24D50EE2EB}"/>
              </a:ext>
            </a:extLst>
          </p:cNvPr>
          <p:cNvCxnSpPr>
            <a:cxnSpLocks/>
            <a:stCxn id="9" idx="0"/>
            <a:endCxn id="6" idx="2"/>
          </p:cNvCxnSpPr>
          <p:nvPr/>
        </p:nvCxnSpPr>
        <p:spPr>
          <a:xfrm flipV="1">
            <a:off x="5771173" y="3580464"/>
            <a:ext cx="0" cy="352427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3DFE594-CD5E-9F4D-A5BB-389E48034D26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5771173" y="4290766"/>
            <a:ext cx="6190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9A3B6E4-DC20-F245-AFDA-54321B297A16}"/>
              </a:ext>
            </a:extLst>
          </p:cNvPr>
          <p:cNvSpPr/>
          <p:nvPr/>
        </p:nvSpPr>
        <p:spPr>
          <a:xfrm>
            <a:off x="5540873" y="4636511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EA25F51-749D-CC4D-99CF-0867EAEC6FE5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5771173" y="4982256"/>
            <a:ext cx="6190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ACBDDC2-8978-2444-8AFE-AF5252F60B49}"/>
              </a:ext>
            </a:extLst>
          </p:cNvPr>
          <p:cNvSpPr/>
          <p:nvPr/>
        </p:nvSpPr>
        <p:spPr>
          <a:xfrm>
            <a:off x="5540873" y="5328001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EFE0AD3-44B7-F542-8C6C-F07C53D15E45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5771173" y="5673746"/>
            <a:ext cx="6190" cy="345745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9B042AE-6ACF-4E46-9EE7-2FF7394D615D}"/>
              </a:ext>
            </a:extLst>
          </p:cNvPr>
          <p:cNvSpPr/>
          <p:nvPr/>
        </p:nvSpPr>
        <p:spPr>
          <a:xfrm>
            <a:off x="5540873" y="6019491"/>
            <a:ext cx="460599" cy="353132"/>
          </a:xfrm>
          <a:prstGeom prst="roundRect">
            <a:avLst/>
          </a:pr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8" name="Graphic 17" descr="User with solid fill">
            <a:extLst>
              <a:ext uri="{FF2B5EF4-FFF2-40B4-BE49-F238E27FC236}">
                <a16:creationId xmlns:a16="http://schemas.microsoft.com/office/drawing/2014/main" id="{706CAB84-B12E-6848-9113-596C63E18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67701" y="2940689"/>
            <a:ext cx="914400" cy="914400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2041E9-9CED-C34D-A98D-14012507C6ED}"/>
              </a:ext>
            </a:extLst>
          </p:cNvPr>
          <p:cNvCxnSpPr>
            <a:stCxn id="18" idx="1"/>
            <a:endCxn id="5" idx="3"/>
          </p:cNvCxnSpPr>
          <p:nvPr/>
        </p:nvCxnSpPr>
        <p:spPr>
          <a:xfrm flipH="1" flipV="1">
            <a:off x="6001473" y="2725898"/>
            <a:ext cx="2266228" cy="671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4C46D14-1796-4949-B141-C28FE8C4EE2E}"/>
              </a:ext>
            </a:extLst>
          </p:cNvPr>
          <p:cNvSpPr txBox="1"/>
          <p:nvPr/>
        </p:nvSpPr>
        <p:spPr>
          <a:xfrm rot="1030170">
            <a:off x="6514321" y="2683127"/>
            <a:ext cx="1240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72FE88-483D-CE46-B721-57942CBA57CD}"/>
              </a:ext>
            </a:extLst>
          </p:cNvPr>
          <p:cNvSpPr txBox="1"/>
          <p:nvPr/>
        </p:nvSpPr>
        <p:spPr>
          <a:xfrm>
            <a:off x="7796677" y="3756677"/>
            <a:ext cx="20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Checkpointing node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5A5DD4-DB72-2442-8A09-F8BA4A2B0E65}"/>
              </a:ext>
            </a:extLst>
          </p:cNvPr>
          <p:cNvSpPr txBox="1"/>
          <p:nvPr/>
        </p:nvSpPr>
        <p:spPr>
          <a:xfrm>
            <a:off x="440783" y="2364648"/>
            <a:ext cx="418568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Checkpointing node issues checkpoint certificates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Checkpoint certificate = Sign(Checkpointed </a:t>
            </a:r>
            <a:r>
              <a:rPr lang="en-US" sz="2400" dirty="0" err="1">
                <a:latin typeface="Palatino" pitchFamily="2" charset="77"/>
                <a:ea typeface="Palatino" pitchFamily="2" charset="77"/>
              </a:rPr>
              <a:t>Blockhash</a:t>
            </a:r>
            <a:r>
              <a:rPr lang="en-US" sz="2400" dirty="0">
                <a:latin typeface="Palatino" pitchFamily="2" charset="77"/>
                <a:ea typeface="Palatino" pitchFamily="2" charset="77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pitchFamily="2" charset="77"/>
                <a:ea typeface="Palatino" pitchFamily="2" charset="77"/>
              </a:rPr>
              <a:t>Codebase accepts blocks only extending the checkpointed block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BE6167-A40D-064B-9F59-1A087B1B1487}"/>
              </a:ext>
            </a:extLst>
          </p:cNvPr>
          <p:cNvSpPr txBox="1"/>
          <p:nvPr/>
        </p:nvSpPr>
        <p:spPr>
          <a:xfrm>
            <a:off x="8085854" y="4126009"/>
            <a:ext cx="147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(Nakamoto)</a:t>
            </a:r>
          </a:p>
        </p:txBody>
      </p:sp>
    </p:spTree>
    <p:extLst>
      <p:ext uri="{BB962C8B-B14F-4D97-AF65-F5344CB8AC3E}">
        <p14:creationId xmlns:p14="http://schemas.microsoft.com/office/powerpoint/2010/main" val="102247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2" grpId="0" animBg="1"/>
      <p:bldP spid="14" grpId="0" animBg="1"/>
      <p:bldP spid="16" grpId="0" animBg="1"/>
      <p:bldP spid="21" grpId="0"/>
      <p:bldP spid="22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1235</Words>
  <Application>Microsoft Macintosh PowerPoint</Application>
  <PresentationFormat>Widescreen</PresentationFormat>
  <Paragraphs>297</Paragraphs>
  <Slides>28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Franklin Gothic Demi</vt:lpstr>
      <vt:lpstr>Palatino</vt:lpstr>
      <vt:lpstr>Office Theme</vt:lpstr>
      <vt:lpstr>Lecture 17   Bootstrapping Blockchains</vt:lpstr>
      <vt:lpstr>Bootstrapping PoW </vt:lpstr>
      <vt:lpstr>Bootstrapping via Incentives </vt:lpstr>
      <vt:lpstr>Bootstrapping PoW </vt:lpstr>
      <vt:lpstr>Checkpointing</vt:lpstr>
      <vt:lpstr>Bootstrapping via Checkpointing</vt:lpstr>
      <vt:lpstr>New PoW blockchain</vt:lpstr>
      <vt:lpstr>Rely on an Honest node issuing checkpoints</vt:lpstr>
      <vt:lpstr>External checkpoint certificates</vt:lpstr>
      <vt:lpstr>Checkpointed longest chain</vt:lpstr>
      <vt:lpstr>Checkpointing</vt:lpstr>
      <vt:lpstr>Liveness problem</vt:lpstr>
      <vt:lpstr>Why is CQ important</vt:lpstr>
      <vt:lpstr>Solution 1: Introduce randomness with checkpoint</vt:lpstr>
      <vt:lpstr>Internal checkpoint certificate</vt:lpstr>
      <vt:lpstr>Solution 1: Introduce randomness with checkpoint</vt:lpstr>
      <vt:lpstr>Advocate: Optimal CQ</vt:lpstr>
      <vt:lpstr>Advocate</vt:lpstr>
      <vt:lpstr>Advocate: Ledger sanitization</vt:lpstr>
      <vt:lpstr>Advocate:CQ</vt:lpstr>
      <vt:lpstr>Advocate using BFT-SMR</vt:lpstr>
      <vt:lpstr>Extension to Prism</vt:lpstr>
      <vt:lpstr>Hard Fork</vt:lpstr>
      <vt:lpstr>Proof of Burn</vt:lpstr>
      <vt:lpstr>SoftFork</vt:lpstr>
      <vt:lpstr>Bootstrapping PoS Blockchains: Incentives</vt:lpstr>
      <vt:lpstr>Bootstrapping PoS Blockchains: Airdrop</vt:lpstr>
      <vt:lpstr>Bootstrapping via Layer 2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Sharding-Omniledger</dc:title>
  <dc:creator>Rana, Ranvir B</dc:creator>
  <cp:lastModifiedBy>Viswanath, Pramod</cp:lastModifiedBy>
  <cp:revision>29</cp:revision>
  <dcterms:created xsi:type="dcterms:W3CDTF">2020-03-31T00:29:23Z</dcterms:created>
  <dcterms:modified xsi:type="dcterms:W3CDTF">2021-03-25T23:03:20Z</dcterms:modified>
</cp:coreProperties>
</file>