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92" r:id="rId2"/>
    <p:sldId id="256" r:id="rId3"/>
    <p:sldId id="257" r:id="rId4"/>
    <p:sldId id="258" r:id="rId5"/>
    <p:sldId id="259" r:id="rId6"/>
    <p:sldId id="260" r:id="rId7"/>
    <p:sldId id="261" r:id="rId8"/>
    <p:sldId id="291" r:id="rId9"/>
    <p:sldId id="273" r:id="rId10"/>
    <p:sldId id="274" r:id="rId11"/>
    <p:sldId id="275" r:id="rId12"/>
    <p:sldId id="276" r:id="rId13"/>
    <p:sldId id="262" r:id="rId14"/>
    <p:sldId id="277" r:id="rId15"/>
    <p:sldId id="278" r:id="rId16"/>
    <p:sldId id="279" r:id="rId17"/>
    <p:sldId id="280" r:id="rId18"/>
    <p:sldId id="263" r:id="rId19"/>
    <p:sldId id="282" r:id="rId20"/>
    <p:sldId id="283" r:id="rId21"/>
    <p:sldId id="281" r:id="rId22"/>
    <p:sldId id="284" r:id="rId23"/>
    <p:sldId id="288" r:id="rId24"/>
    <p:sldId id="418" r:id="rId25"/>
    <p:sldId id="293" r:id="rId26"/>
    <p:sldId id="357" r:id="rId27"/>
    <p:sldId id="378" r:id="rId28"/>
    <p:sldId id="367" r:id="rId29"/>
    <p:sldId id="368" r:id="rId30"/>
    <p:sldId id="379" r:id="rId31"/>
    <p:sldId id="380" r:id="rId32"/>
    <p:sldId id="416" r:id="rId33"/>
    <p:sldId id="417" r:id="rId34"/>
    <p:sldId id="355" r:id="rId35"/>
    <p:sldId id="386" r:id="rId36"/>
    <p:sldId id="414" r:id="rId37"/>
    <p:sldId id="413" r:id="rId38"/>
    <p:sldId id="398" r:id="rId39"/>
    <p:sldId id="408" r:id="rId40"/>
    <p:sldId id="411" r:id="rId41"/>
    <p:sldId id="390" r:id="rId42"/>
    <p:sldId id="392" r:id="rId43"/>
    <p:sldId id="391" r:id="rId44"/>
    <p:sldId id="399" r:id="rId45"/>
    <p:sldId id="374" r:id="rId46"/>
    <p:sldId id="382" r:id="rId47"/>
    <p:sldId id="348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40"/>
  </p:normalViewPr>
  <p:slideViewPr>
    <p:cSldViewPr snapToGrid="0" snapToObjects="1">
      <p:cViewPr varScale="1">
        <p:scale>
          <a:sx n="121" d="100"/>
          <a:sy n="121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5DE29-BD85-1049-9D9F-DD2BFC19174D}" type="datetimeFigureOut">
              <a:rPr lang="en-US" smtClean="0"/>
              <a:t>3/25/21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CB978-D63B-484E-B9F7-B21E7E690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81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CB978-D63B-484E-B9F7-B21E7E6902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28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4C4A0-94FB-254A-9216-DA51A55F123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21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4C4A0-94FB-254A-9216-DA51A55F123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05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4C4A0-94FB-254A-9216-DA51A55F123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282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4C4A0-94FB-254A-9216-DA51A55F123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293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4C4A0-94FB-254A-9216-DA51A55F123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527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4C4A0-94FB-254A-9216-DA51A55F123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44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4C4A0-94FB-254A-9216-DA51A55F123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267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4C4A0-94FB-254A-9216-DA51A55F123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148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4C4A0-94FB-254A-9216-DA51A55F123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921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4C4A0-94FB-254A-9216-DA51A55F123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439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CB978-D63B-484E-B9F7-B21E7E6902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52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4C4A0-94FB-254A-9216-DA51A55F123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914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4C4A0-94FB-254A-9216-DA51A55F123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2950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4C4A0-94FB-254A-9216-DA51A55F123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737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4C4A0-94FB-254A-9216-DA51A55F1232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72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4C4A0-94FB-254A-9216-DA51A55F123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2717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4C4A0-94FB-254A-9216-DA51A55F1232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585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4C4A0-94FB-254A-9216-DA51A55F1232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65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4C4A0-94FB-254A-9216-DA51A55F123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64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4C4A0-94FB-254A-9216-DA51A55F123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21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4C4A0-94FB-254A-9216-DA51A55F123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165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4C4A0-94FB-254A-9216-DA51A55F123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14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4C4A0-94FB-254A-9216-DA51A55F123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70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4C4A0-94FB-254A-9216-DA51A55F123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29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4C4A0-94FB-254A-9216-DA51A55F123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6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F086A-48B8-E848-9A8E-B8C508AB2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B0D3A2-8AD4-CB45-B752-4443F9EB9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BD5B4-7A2F-4D44-9D69-44D89183C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C546-0519-3B4E-9973-A13CA80A387A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18FD1-BFB7-9742-918F-9DB25E4F4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1FE5D-8696-2247-B175-27E89653E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E8CB-8581-8744-B20A-D34EF37A4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7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7CE3-9F43-F847-89EF-F49A179A3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8BD99-AE8C-1545-B215-73C0C5999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33FC1-C27F-B544-9238-2A29A9BB1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C546-0519-3B4E-9973-A13CA80A387A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B23EC-7681-E64D-ABA7-106C6FC42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62F14-1D62-9449-AD21-F8768B22B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E8CB-8581-8744-B20A-D34EF37A4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1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865550-5E08-5B4B-AD56-0AE9BDCE90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E833F-597F-224D-9917-252317B347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78F5F-2DE8-6E48-99FC-745921D84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C546-0519-3B4E-9973-A13CA80A387A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02E74-06D6-B643-8366-CD3DC04ED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A8737-AE23-2B4C-AE90-F48B84E52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E8CB-8581-8744-B20A-D34EF37A4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9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AC59-F012-974A-8DF0-E55B47E20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6BC67-591E-7C45-B730-0BC3C3B9A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E9618-7C5D-4C48-B7DF-5B4A8CB08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C546-0519-3B4E-9973-A13CA80A387A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A79CB-10B7-CB4E-AA7A-9A536E9EF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91533-EF34-F540-A94E-DE736020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E8CB-8581-8744-B20A-D34EF37A4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3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5DDCD-2A89-8F43-9A0C-0EFE853C5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3409D-CB2F-8F42-BFE4-932C51A3A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0817D-A955-F04F-80A2-20B8072BA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C546-0519-3B4E-9973-A13CA80A387A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CBDBD-BF07-074E-8A35-7DCD25BE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CA8C6-C9DA-8742-8D14-12AB4ACEB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E8CB-8581-8744-B20A-D34EF37A4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5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D63C-4406-F648-BF8B-D54E6CAA2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EFAC7-1571-1B4F-9B50-4E9FB42C3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186B0-3EC4-9148-BFA4-111A9B98E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B9ED3-846C-B948-BF04-1AD13BEE9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C546-0519-3B4E-9973-A13CA80A387A}" type="datetimeFigureOut">
              <a:rPr lang="en-US" smtClean="0"/>
              <a:t>3/25/21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8B136-3FF5-5A49-80EF-AC2A0DBA5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33715-BB1F-2F48-8782-3176179FA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E8CB-8581-8744-B20A-D34EF37A4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9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40B9E-B322-5641-AAF5-AE1BCD53E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BD4D3-E217-BF4F-9B0E-52FB12E9D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8CAA7-206C-854F-A320-C605E4784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06672F-081B-4E40-98F8-A358472BB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AD7C41-C209-E34E-8976-0B025981D2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2CDC4D-A414-BF43-9B08-3343C50C0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C546-0519-3B4E-9973-A13CA80A387A}" type="datetimeFigureOut">
              <a:rPr lang="en-US" smtClean="0"/>
              <a:t>3/25/21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1DE7D2-E4EE-3242-90F9-3448306B4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27308D-9EB7-914D-843A-9C489E45D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E8CB-8581-8744-B20A-D34EF37A4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5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76E82-410E-0E4C-B8DB-BE0F895BB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10F66D-89CD-AD4B-9AD4-AB7034564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C546-0519-3B4E-9973-A13CA80A387A}" type="datetimeFigureOut">
              <a:rPr lang="en-US" smtClean="0"/>
              <a:t>3/25/21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E0C619-EC3E-E747-9F17-816F2962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E4F7A-BF3C-8C45-A14C-C49AAFFE4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E8CB-8581-8744-B20A-D34EF37A4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2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9C8E9A-BE3B-C641-B003-3D54C5C34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C546-0519-3B4E-9973-A13CA80A387A}" type="datetimeFigureOut">
              <a:rPr lang="en-US" smtClean="0"/>
              <a:t>3/25/21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25380B-98BD-E841-B81C-53CD78A2D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74EA2-E484-8E43-9A57-90F2841C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E8CB-8581-8744-B20A-D34EF37A4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28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C5F7F-F2A6-A747-9EFF-C40892318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1B34F-D0B4-4A4E-AB34-AD15D9C68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B9DFF-5211-B24C-8020-A6B938884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C7BC16-0535-E846-9E9E-33E5DD182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C546-0519-3B4E-9973-A13CA80A387A}" type="datetimeFigureOut">
              <a:rPr lang="en-US" smtClean="0"/>
              <a:t>3/25/21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17644-2AB5-6C49-B76D-42BA69D6B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CF9DB-A01D-5E4C-80A9-30B81711B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E8CB-8581-8744-B20A-D34EF37A4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62981-821B-114B-9000-56CE532E6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26494B-4B59-5643-8B90-BB360F4A0B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95C80-6A93-D04B-AD9C-4CAD6FCA8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3A42CE-233D-574C-9A30-872AEDAB9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C546-0519-3B4E-9973-A13CA80A387A}" type="datetimeFigureOut">
              <a:rPr lang="en-US" smtClean="0"/>
              <a:t>3/25/21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ECCF4-A353-6044-87BA-21B25B506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92CA8-0AC9-2A44-BAE8-CA7CD723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E8CB-8581-8744-B20A-D34EF37A4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7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DD4CD-EE23-4D41-ACEF-68FCB6967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B07F3-DDAD-A741-A205-6203EADB0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C6BCA-98DB-CB43-82A4-1569F3B49A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CC546-0519-3B4E-9973-A13CA80A387A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D33AF-A8BD-1C4D-B7A8-E22C80018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3A5D2-4FCD-2B48-B982-749ED1A9F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3E8CB-8581-8744-B20A-D34EF37A4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4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90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2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320.png"/><Relationship Id="rId10" Type="http://schemas.openxmlformats.org/officeDocument/2006/relationships/image" Target="../media/image36.png"/><Relationship Id="rId19" Type="http://schemas.openxmlformats.org/officeDocument/2006/relationships/image" Target="../media/image43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4.png"/><Relationship Id="rId18" Type="http://schemas.openxmlformats.org/officeDocument/2006/relationships/image" Target="../media/image48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6.png"/><Relationship Id="rId10" Type="http://schemas.openxmlformats.org/officeDocument/2006/relationships/image" Target="../media/image36.png"/><Relationship Id="rId19" Type="http://schemas.openxmlformats.org/officeDocument/2006/relationships/image" Target="../media/image49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simplespy/ACeD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F023E-1942-9549-95FF-207F1D204F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Lecture 11: Extracting trust from the blockchain and scaling externally</a:t>
            </a:r>
          </a:p>
        </p:txBody>
      </p:sp>
    </p:spTree>
    <p:extLst>
      <p:ext uri="{BB962C8B-B14F-4D97-AF65-F5344CB8AC3E}">
        <p14:creationId xmlns:p14="http://schemas.microsoft.com/office/powerpoint/2010/main" val="161693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D412B-161D-1A4D-A6F5-0847B9BD8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Multisig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40EFC-5818-784A-B955-9019FD2E4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89113"/>
          </a:xfrm>
        </p:spPr>
        <p:txBody>
          <a:bodyPr/>
          <a:lstStyle/>
          <a:p>
            <a:r>
              <a:rPr lang="en-US" dirty="0"/>
              <a:t>Locking transaction has to be signed by k out of n </a:t>
            </a:r>
            <a:r>
              <a:rPr lang="en-US" dirty="0" err="1"/>
              <a:t>pubkeys</a:t>
            </a:r>
            <a:r>
              <a:rPr lang="en-US" dirty="0"/>
              <a:t>.</a:t>
            </a:r>
          </a:p>
          <a:p>
            <a:r>
              <a:rPr lang="en-US" dirty="0"/>
              <a:t>Example: Requires transaction by Bob and Carol to unlock (2 out of 2)</a:t>
            </a:r>
          </a:p>
          <a:p>
            <a:pPr lvl="1"/>
            <a:r>
              <a:rPr lang="en-US" dirty="0"/>
              <a:t>Cannot be unlocked by signature of Bob or Carol alone</a:t>
            </a:r>
          </a:p>
        </p:txBody>
      </p:sp>
    </p:spTree>
    <p:extLst>
      <p:ext uri="{BB962C8B-B14F-4D97-AF65-F5344CB8AC3E}">
        <p14:creationId xmlns:p14="http://schemas.microsoft.com/office/powerpoint/2010/main" val="1929078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7FCEF-857D-084D-B8BB-CA5740DD0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Hashlock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FC4E6-A650-6940-BB81-5041321C3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unlocked by the owner of a public key(Bob) and a secret</a:t>
            </a:r>
          </a:p>
          <a:p>
            <a:r>
              <a:rPr lang="en-US" dirty="0"/>
              <a:t>Locking transaction has: Hash(secret) + </a:t>
            </a:r>
            <a:r>
              <a:rPr lang="en-US" dirty="0" err="1"/>
              <a:t>pubkey</a:t>
            </a:r>
            <a:r>
              <a:rPr lang="en-US" dirty="0"/>
              <a:t> </a:t>
            </a:r>
          </a:p>
          <a:p>
            <a:r>
              <a:rPr lang="en-US" dirty="0"/>
              <a:t>Unlocking transaction should have secret and a signature by Bob</a:t>
            </a:r>
          </a:p>
        </p:txBody>
      </p:sp>
    </p:spTree>
    <p:extLst>
      <p:ext uri="{BB962C8B-B14F-4D97-AF65-F5344CB8AC3E}">
        <p14:creationId xmlns:p14="http://schemas.microsoft.com/office/powerpoint/2010/main" val="2140633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28FCB-DCC6-1248-AAB0-C06EE97DF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Timelock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6823E-488A-A044-8FF5-BB13C0E08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CLTV(</a:t>
            </a:r>
            <a:r>
              <a:rPr lang="en-US" dirty="0" err="1"/>
              <a:t>CheckLockTimeVerify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Pay to Bob after a certain </a:t>
            </a:r>
            <a:r>
              <a:rPr lang="en-US" dirty="0" err="1"/>
              <a:t>blockheight</a:t>
            </a:r>
            <a:endParaRPr lang="en-US" dirty="0"/>
          </a:p>
          <a:p>
            <a:r>
              <a:rPr lang="en-US" dirty="0"/>
              <a:t>CSV(Check sequence Verify)</a:t>
            </a:r>
          </a:p>
          <a:p>
            <a:pPr lvl="1"/>
            <a:r>
              <a:rPr lang="en-US" dirty="0"/>
              <a:t>Specific blocks after a CSV output is recorded in the blockchain </a:t>
            </a:r>
          </a:p>
        </p:txBody>
      </p:sp>
    </p:spTree>
    <p:extLst>
      <p:ext uri="{BB962C8B-B14F-4D97-AF65-F5344CB8AC3E}">
        <p14:creationId xmlns:p14="http://schemas.microsoft.com/office/powerpoint/2010/main" val="170673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A2935-02E6-724C-B2FF-B73538995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payment channel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DC042-3279-C241-B093-05FA7858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Funding transaction</a:t>
            </a:r>
          </a:p>
          <a:p>
            <a:pPr lvl="1"/>
            <a:r>
              <a:rPr lang="en-US" dirty="0"/>
              <a:t>Creates the channel and is broadcast on the blockchain</a:t>
            </a:r>
          </a:p>
          <a:p>
            <a:r>
              <a:rPr lang="en-US" dirty="0"/>
              <a:t>Commitment transactions</a:t>
            </a:r>
          </a:p>
          <a:p>
            <a:pPr lvl="1"/>
            <a:r>
              <a:rPr lang="en-US" dirty="0"/>
              <a:t>Intermediate transaction not typically posted on blockchain</a:t>
            </a:r>
          </a:p>
          <a:p>
            <a:r>
              <a:rPr lang="en-US" dirty="0"/>
              <a:t>Closing transaction</a:t>
            </a:r>
          </a:p>
          <a:p>
            <a:pPr lvl="1"/>
            <a:r>
              <a:rPr lang="en-US" dirty="0"/>
              <a:t>Closes the channel, posted on blockchain</a:t>
            </a:r>
          </a:p>
          <a:p>
            <a:pPr lvl="1"/>
            <a:r>
              <a:rPr lang="en-US" dirty="0"/>
              <a:t>Cooperative or non-cooperative</a:t>
            </a:r>
          </a:p>
        </p:txBody>
      </p:sp>
    </p:spTree>
    <p:extLst>
      <p:ext uri="{BB962C8B-B14F-4D97-AF65-F5344CB8AC3E}">
        <p14:creationId xmlns:p14="http://schemas.microsoft.com/office/powerpoint/2010/main" val="2976618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3D4FE-9DDA-A340-979B-1EBBC3FD1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transaction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84D35B1-2EDF-F541-81C3-016B525A6E6F}"/>
              </a:ext>
            </a:extLst>
          </p:cNvPr>
          <p:cNvSpPr/>
          <p:nvPr/>
        </p:nvSpPr>
        <p:spPr>
          <a:xfrm>
            <a:off x="3508648" y="1690688"/>
            <a:ext cx="5174703" cy="2949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B20703-D06D-5242-BAEF-D68FC58FC7AB}"/>
              </a:ext>
            </a:extLst>
          </p:cNvPr>
          <p:cNvSpPr/>
          <p:nvPr/>
        </p:nvSpPr>
        <p:spPr>
          <a:xfrm>
            <a:off x="3508648" y="2687145"/>
            <a:ext cx="1888579" cy="956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 BTC signed by Alice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5F1FF0-DE15-B647-B544-48E5D9972183}"/>
              </a:ext>
            </a:extLst>
          </p:cNvPr>
          <p:cNvSpPr/>
          <p:nvPr/>
        </p:nvSpPr>
        <p:spPr>
          <a:xfrm>
            <a:off x="6573821" y="2272568"/>
            <a:ext cx="2109530" cy="17423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10BTC</a:t>
            </a:r>
          </a:p>
          <a:p>
            <a:pPr algn="ctr"/>
            <a:r>
              <a:rPr lang="en-US" dirty="0"/>
              <a:t>2 of 2 </a:t>
            </a:r>
            <a:r>
              <a:rPr lang="en-US" dirty="0" err="1"/>
              <a:t>Multisig</a:t>
            </a:r>
            <a:r>
              <a:rPr lang="en-US" dirty="0"/>
              <a:t> (Alice and Bob)</a:t>
            </a:r>
          </a:p>
          <a:p>
            <a:pPr algn="ctr"/>
            <a:r>
              <a:rPr lang="en-US" dirty="0"/>
              <a:t>Or </a:t>
            </a:r>
          </a:p>
          <a:p>
            <a:pPr algn="ctr"/>
            <a:r>
              <a:rPr lang="en-US" dirty="0"/>
              <a:t>1-week </a:t>
            </a:r>
            <a:r>
              <a:rPr lang="en-US" dirty="0" err="1"/>
              <a:t>timelock</a:t>
            </a:r>
            <a:r>
              <a:rPr lang="en-US" dirty="0"/>
              <a:t> Alice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A06CE2-E521-A24F-AFFB-BB3DB45F637F}"/>
              </a:ext>
            </a:extLst>
          </p:cNvPr>
          <p:cNvSpPr txBox="1"/>
          <p:nvPr/>
        </p:nvSpPr>
        <p:spPr>
          <a:xfrm>
            <a:off x="5012529" y="4852593"/>
            <a:ext cx="216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Posted on blockchain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7CC954-48CE-824C-9C27-1EE9A60B7B52}"/>
              </a:ext>
            </a:extLst>
          </p:cNvPr>
          <p:cNvSpPr txBox="1"/>
          <p:nvPr/>
        </p:nvSpPr>
        <p:spPr>
          <a:xfrm>
            <a:off x="3163330" y="5758249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B57A5E-AC0D-924F-9752-CDD861659D83}"/>
              </a:ext>
            </a:extLst>
          </p:cNvPr>
          <p:cNvSpPr txBox="1"/>
          <p:nvPr/>
        </p:nvSpPr>
        <p:spPr>
          <a:xfrm>
            <a:off x="7784757" y="5832389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Bob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AD00E97-18D5-3946-AE95-F5B4975E6A6B}"/>
              </a:ext>
            </a:extLst>
          </p:cNvPr>
          <p:cNvSpPr/>
          <p:nvPr/>
        </p:nvSpPr>
        <p:spPr>
          <a:xfrm>
            <a:off x="4621427" y="5832389"/>
            <a:ext cx="2718487" cy="156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E5C1EB-E9A1-804D-8D1F-22F638E2D887}"/>
              </a:ext>
            </a:extLst>
          </p:cNvPr>
          <p:cNvSpPr txBox="1"/>
          <p:nvPr/>
        </p:nvSpPr>
        <p:spPr>
          <a:xfrm>
            <a:off x="4485503" y="6264876"/>
            <a:ext cx="769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10BTC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6CDA9D-9CB1-C747-BCF6-5ECCC35CDFF0}"/>
              </a:ext>
            </a:extLst>
          </p:cNvPr>
          <p:cNvSpPr txBox="1"/>
          <p:nvPr/>
        </p:nvSpPr>
        <p:spPr>
          <a:xfrm>
            <a:off x="7339914" y="6264876"/>
            <a:ext cx="74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 BTC</a:t>
            </a:r>
          </a:p>
        </p:txBody>
      </p:sp>
    </p:spTree>
    <p:extLst>
      <p:ext uri="{BB962C8B-B14F-4D97-AF65-F5344CB8AC3E}">
        <p14:creationId xmlns:p14="http://schemas.microsoft.com/office/powerpoint/2010/main" val="3541428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14DD3-DBC9-2C40-9B9D-95917D014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 transactions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5FF018-1F23-6C4F-9695-A45E5D744819}"/>
              </a:ext>
            </a:extLst>
          </p:cNvPr>
          <p:cNvSpPr/>
          <p:nvPr/>
        </p:nvSpPr>
        <p:spPr>
          <a:xfrm>
            <a:off x="429305" y="1954321"/>
            <a:ext cx="5174703" cy="2949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B1C2B0-B7A1-F240-B373-127712EDA83F}"/>
              </a:ext>
            </a:extLst>
          </p:cNvPr>
          <p:cNvSpPr/>
          <p:nvPr/>
        </p:nvSpPr>
        <p:spPr>
          <a:xfrm>
            <a:off x="429305" y="2950778"/>
            <a:ext cx="1888579" cy="956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 BTC signed by Alice and Bob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E5BC54-95DD-6D48-B193-81954E7D56A6}"/>
              </a:ext>
            </a:extLst>
          </p:cNvPr>
          <p:cNvSpPr/>
          <p:nvPr/>
        </p:nvSpPr>
        <p:spPr>
          <a:xfrm>
            <a:off x="3494478" y="2536201"/>
            <a:ext cx="2109530" cy="7436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 BTC</a:t>
            </a:r>
          </a:p>
          <a:p>
            <a:pPr algn="ctr"/>
            <a:r>
              <a:rPr lang="en-US" dirty="0"/>
              <a:t>To Alice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EED18C-5CFC-3946-9422-1584692B97E3}"/>
              </a:ext>
            </a:extLst>
          </p:cNvPr>
          <p:cNvSpPr txBox="1"/>
          <p:nvPr/>
        </p:nvSpPr>
        <p:spPr>
          <a:xfrm>
            <a:off x="1973730" y="5078742"/>
            <a:ext cx="2822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posted on blockchain</a:t>
            </a:r>
          </a:p>
          <a:p>
            <a:r>
              <a:rPr lang="en-US" dirty="0"/>
              <a:t>Held by Bob, signed by Alice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B868DC-D8C6-B840-AF5B-FAD38F5012FD}"/>
              </a:ext>
            </a:extLst>
          </p:cNvPr>
          <p:cNvSpPr/>
          <p:nvPr/>
        </p:nvSpPr>
        <p:spPr>
          <a:xfrm>
            <a:off x="3494478" y="3692633"/>
            <a:ext cx="2109530" cy="7436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 BTC</a:t>
            </a:r>
          </a:p>
          <a:p>
            <a:pPr algn="ctr"/>
            <a:r>
              <a:rPr lang="en-US" dirty="0"/>
              <a:t>To Bob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0C91479-9903-B140-BC64-77EFE7586F9D}"/>
              </a:ext>
            </a:extLst>
          </p:cNvPr>
          <p:cNvSpPr/>
          <p:nvPr/>
        </p:nvSpPr>
        <p:spPr>
          <a:xfrm>
            <a:off x="5791952" y="1954321"/>
            <a:ext cx="5174703" cy="2949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A3FF51-CB48-EA4A-B75F-414363C2942D}"/>
              </a:ext>
            </a:extLst>
          </p:cNvPr>
          <p:cNvSpPr/>
          <p:nvPr/>
        </p:nvSpPr>
        <p:spPr>
          <a:xfrm>
            <a:off x="5791952" y="2950778"/>
            <a:ext cx="1888579" cy="956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 BTC signed by Alice and Bob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63ABE9-8FCD-254C-9CC2-E49628B40D27}"/>
              </a:ext>
            </a:extLst>
          </p:cNvPr>
          <p:cNvSpPr/>
          <p:nvPr/>
        </p:nvSpPr>
        <p:spPr>
          <a:xfrm>
            <a:off x="8857125" y="2536201"/>
            <a:ext cx="2109530" cy="7436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 BTC</a:t>
            </a:r>
          </a:p>
          <a:p>
            <a:pPr algn="ctr"/>
            <a:r>
              <a:rPr lang="en-US" dirty="0"/>
              <a:t>To Alice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1AA786-6EA1-884A-9A68-C71F9506BCE6}"/>
              </a:ext>
            </a:extLst>
          </p:cNvPr>
          <p:cNvSpPr txBox="1"/>
          <p:nvPr/>
        </p:nvSpPr>
        <p:spPr>
          <a:xfrm>
            <a:off x="7336377" y="5078742"/>
            <a:ext cx="2822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posted on blockchain</a:t>
            </a:r>
          </a:p>
          <a:p>
            <a:r>
              <a:rPr lang="en-US" dirty="0"/>
              <a:t>Held by Bob, signed by Alice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E0329E-59CF-FC4F-BBCB-46FEF86941D8}"/>
              </a:ext>
            </a:extLst>
          </p:cNvPr>
          <p:cNvSpPr/>
          <p:nvPr/>
        </p:nvSpPr>
        <p:spPr>
          <a:xfrm>
            <a:off x="8857125" y="3692633"/>
            <a:ext cx="2109530" cy="7436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 BTC</a:t>
            </a:r>
          </a:p>
          <a:p>
            <a:pPr algn="ctr"/>
            <a:r>
              <a:rPr lang="en-US" dirty="0"/>
              <a:t>To Bob</a:t>
            </a:r>
          </a:p>
        </p:txBody>
      </p:sp>
    </p:spTree>
    <p:extLst>
      <p:ext uri="{BB962C8B-B14F-4D97-AF65-F5344CB8AC3E}">
        <p14:creationId xmlns:p14="http://schemas.microsoft.com/office/powerpoint/2010/main" val="406402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3" grpId="0" animBg="1"/>
      <p:bldP spid="14" grpId="0" animBg="1"/>
      <p:bldP spid="15" grpId="0" animBg="1"/>
      <p:bldP spid="16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2D9B5-E41F-0444-B788-B2CC89B7D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transaction - cooperative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4BC5DBA-C56B-2E4F-A9C0-23D1F3191CFC}"/>
              </a:ext>
            </a:extLst>
          </p:cNvPr>
          <p:cNvSpPr/>
          <p:nvPr/>
        </p:nvSpPr>
        <p:spPr>
          <a:xfrm>
            <a:off x="3370028" y="2040818"/>
            <a:ext cx="5174703" cy="2949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95795F-6BCE-4C41-93C4-09D3242C59F1}"/>
              </a:ext>
            </a:extLst>
          </p:cNvPr>
          <p:cNvSpPr/>
          <p:nvPr/>
        </p:nvSpPr>
        <p:spPr>
          <a:xfrm>
            <a:off x="3370028" y="3037275"/>
            <a:ext cx="1888579" cy="956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 BTC signed by Alice and Bob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BF497F-CB5D-DC48-91EA-62833254C5A3}"/>
              </a:ext>
            </a:extLst>
          </p:cNvPr>
          <p:cNvSpPr/>
          <p:nvPr/>
        </p:nvSpPr>
        <p:spPr>
          <a:xfrm>
            <a:off x="6435201" y="2622698"/>
            <a:ext cx="2109530" cy="7436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 BTC</a:t>
            </a:r>
          </a:p>
          <a:p>
            <a:pPr algn="ctr"/>
            <a:r>
              <a:rPr lang="en-US" dirty="0"/>
              <a:t>To Alice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0DC531-49F5-E54A-8E11-ED25BA53087D}"/>
              </a:ext>
            </a:extLst>
          </p:cNvPr>
          <p:cNvSpPr/>
          <p:nvPr/>
        </p:nvSpPr>
        <p:spPr>
          <a:xfrm>
            <a:off x="6435201" y="3779130"/>
            <a:ext cx="2109530" cy="7436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 BTC</a:t>
            </a:r>
          </a:p>
          <a:p>
            <a:pPr algn="ctr"/>
            <a:r>
              <a:rPr lang="en-US" dirty="0"/>
              <a:t>To Bob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AEB872-4B39-5940-8DD9-8A18289D9F9D}"/>
              </a:ext>
            </a:extLst>
          </p:cNvPr>
          <p:cNvSpPr txBox="1"/>
          <p:nvPr/>
        </p:nvSpPr>
        <p:spPr>
          <a:xfrm>
            <a:off x="4731690" y="5218258"/>
            <a:ext cx="2451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Bob posts on blockchain</a:t>
            </a:r>
          </a:p>
        </p:txBody>
      </p:sp>
    </p:spTree>
    <p:extLst>
      <p:ext uri="{BB962C8B-B14F-4D97-AF65-F5344CB8AC3E}">
        <p14:creationId xmlns:p14="http://schemas.microsoft.com/office/powerpoint/2010/main" val="5884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2D9B5-E41F-0444-B788-B2CC89B7D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transaction – Non cooperative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4BC5DBA-C56B-2E4F-A9C0-23D1F3191CFC}"/>
              </a:ext>
            </a:extLst>
          </p:cNvPr>
          <p:cNvSpPr/>
          <p:nvPr/>
        </p:nvSpPr>
        <p:spPr>
          <a:xfrm>
            <a:off x="6360363" y="2806937"/>
            <a:ext cx="5174703" cy="2949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95795F-6BCE-4C41-93C4-09D3242C59F1}"/>
              </a:ext>
            </a:extLst>
          </p:cNvPr>
          <p:cNvSpPr/>
          <p:nvPr/>
        </p:nvSpPr>
        <p:spPr>
          <a:xfrm>
            <a:off x="6360363" y="3803394"/>
            <a:ext cx="1888579" cy="956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 BTC signed by Alice after a week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BF497F-CB5D-DC48-91EA-62833254C5A3}"/>
              </a:ext>
            </a:extLst>
          </p:cNvPr>
          <p:cNvSpPr/>
          <p:nvPr/>
        </p:nvSpPr>
        <p:spPr>
          <a:xfrm>
            <a:off x="9425536" y="3388817"/>
            <a:ext cx="2109530" cy="7436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 BTC</a:t>
            </a:r>
          </a:p>
          <a:p>
            <a:pPr algn="ctr"/>
            <a:r>
              <a:rPr lang="en-US" dirty="0"/>
              <a:t>To Alice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0DC531-49F5-E54A-8E11-ED25BA53087D}"/>
              </a:ext>
            </a:extLst>
          </p:cNvPr>
          <p:cNvSpPr/>
          <p:nvPr/>
        </p:nvSpPr>
        <p:spPr>
          <a:xfrm>
            <a:off x="9425536" y="4545249"/>
            <a:ext cx="2109530" cy="7436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 BTC</a:t>
            </a:r>
          </a:p>
          <a:p>
            <a:pPr algn="ctr"/>
            <a:r>
              <a:rPr lang="en-US" dirty="0"/>
              <a:t>To Bob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AEB872-4B39-5940-8DD9-8A18289D9F9D}"/>
              </a:ext>
            </a:extLst>
          </p:cNvPr>
          <p:cNvSpPr txBox="1"/>
          <p:nvPr/>
        </p:nvSpPr>
        <p:spPr>
          <a:xfrm>
            <a:off x="7722025" y="5984377"/>
            <a:ext cx="2534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Alice posts on blockchain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B9912AD-CDA2-A14D-9B4B-5875C08EB9B9}"/>
              </a:ext>
            </a:extLst>
          </p:cNvPr>
          <p:cNvSpPr/>
          <p:nvPr/>
        </p:nvSpPr>
        <p:spPr>
          <a:xfrm>
            <a:off x="838200" y="2806937"/>
            <a:ext cx="5174703" cy="2949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99F903-7DB9-7A42-BEB6-6C71B8ACF722}"/>
              </a:ext>
            </a:extLst>
          </p:cNvPr>
          <p:cNvSpPr/>
          <p:nvPr/>
        </p:nvSpPr>
        <p:spPr>
          <a:xfrm>
            <a:off x="838200" y="3803394"/>
            <a:ext cx="1888579" cy="956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 BTC signed by Alice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9479B1-46D1-0E44-8C2C-CEC1AA7B7928}"/>
              </a:ext>
            </a:extLst>
          </p:cNvPr>
          <p:cNvSpPr/>
          <p:nvPr/>
        </p:nvSpPr>
        <p:spPr>
          <a:xfrm>
            <a:off x="3903373" y="3388817"/>
            <a:ext cx="2109530" cy="17423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10BTC</a:t>
            </a:r>
          </a:p>
          <a:p>
            <a:pPr algn="ctr"/>
            <a:r>
              <a:rPr lang="en-US" dirty="0"/>
              <a:t>2 of 2 </a:t>
            </a:r>
            <a:r>
              <a:rPr lang="en-US" dirty="0" err="1"/>
              <a:t>Multisig</a:t>
            </a:r>
            <a:r>
              <a:rPr lang="en-US" dirty="0"/>
              <a:t> (Alice and Bob)</a:t>
            </a:r>
          </a:p>
          <a:p>
            <a:pPr algn="ctr"/>
            <a:r>
              <a:rPr lang="en-US" dirty="0"/>
              <a:t>Or </a:t>
            </a:r>
          </a:p>
          <a:p>
            <a:pPr algn="ctr"/>
            <a:r>
              <a:rPr lang="en-US" dirty="0"/>
              <a:t>1-week </a:t>
            </a:r>
            <a:r>
              <a:rPr lang="en-US" dirty="0" err="1"/>
              <a:t>timelock</a:t>
            </a:r>
            <a:r>
              <a:rPr lang="en-US" dirty="0"/>
              <a:t> Alice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25F229-2B41-5944-BA2F-84117B694FE0}"/>
              </a:ext>
            </a:extLst>
          </p:cNvPr>
          <p:cNvSpPr txBox="1"/>
          <p:nvPr/>
        </p:nvSpPr>
        <p:spPr>
          <a:xfrm>
            <a:off x="2402161" y="5968842"/>
            <a:ext cx="2046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Funding </a:t>
            </a:r>
            <a:r>
              <a:rPr lang="en-US" dirty="0" err="1"/>
              <a:t>transaciton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C58F67-115E-774C-9138-5FDEDBF3D737}"/>
              </a:ext>
            </a:extLst>
          </p:cNvPr>
          <p:cNvSpPr txBox="1"/>
          <p:nvPr/>
        </p:nvSpPr>
        <p:spPr>
          <a:xfrm>
            <a:off x="1902941" y="1939377"/>
            <a:ext cx="2109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Bob is offline (non cooperative)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BEE1E8-7928-F740-AC4A-FF6F70FA8B8C}"/>
              </a:ext>
            </a:extLst>
          </p:cNvPr>
          <p:cNvSpPr txBox="1"/>
          <p:nvPr/>
        </p:nvSpPr>
        <p:spPr>
          <a:xfrm>
            <a:off x="8192100" y="6397126"/>
            <a:ext cx="3342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Bob has to redeem before a week</a:t>
            </a:r>
          </a:p>
        </p:txBody>
      </p:sp>
    </p:spTree>
    <p:extLst>
      <p:ext uri="{BB962C8B-B14F-4D97-AF65-F5344CB8AC3E}">
        <p14:creationId xmlns:p14="http://schemas.microsoft.com/office/powerpoint/2010/main" val="2044605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EA7C4-1FEA-6442-8FAB-2C28D40E9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Two-way payment channel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A5882B4-1A35-0842-997B-8BD6D922DF22}"/>
              </a:ext>
            </a:extLst>
          </p:cNvPr>
          <p:cNvSpPr/>
          <p:nvPr/>
        </p:nvSpPr>
        <p:spPr>
          <a:xfrm>
            <a:off x="3508648" y="2530948"/>
            <a:ext cx="5174703" cy="2949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7B4A5F-8F9D-354E-A4CB-E24146593B90}"/>
              </a:ext>
            </a:extLst>
          </p:cNvPr>
          <p:cNvSpPr/>
          <p:nvPr/>
        </p:nvSpPr>
        <p:spPr>
          <a:xfrm>
            <a:off x="3508648" y="3027538"/>
            <a:ext cx="1888579" cy="956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 BTC signed by Alice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A6F53F-C7E5-1143-8236-4972A445A395}"/>
              </a:ext>
            </a:extLst>
          </p:cNvPr>
          <p:cNvSpPr/>
          <p:nvPr/>
        </p:nvSpPr>
        <p:spPr>
          <a:xfrm>
            <a:off x="6573821" y="3112828"/>
            <a:ext cx="2109530" cy="17423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10BTC</a:t>
            </a:r>
          </a:p>
          <a:p>
            <a:pPr algn="ctr"/>
            <a:r>
              <a:rPr lang="en-US" dirty="0"/>
              <a:t>2 of 2 </a:t>
            </a:r>
            <a:r>
              <a:rPr lang="en-US" dirty="0" err="1"/>
              <a:t>Multisig</a:t>
            </a:r>
            <a:r>
              <a:rPr lang="en-US" dirty="0"/>
              <a:t> (Alice and Bob)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0A527E-FEA9-F849-8A2E-A107899E10D4}"/>
              </a:ext>
            </a:extLst>
          </p:cNvPr>
          <p:cNvSpPr/>
          <p:nvPr/>
        </p:nvSpPr>
        <p:spPr>
          <a:xfrm>
            <a:off x="3518329" y="4138272"/>
            <a:ext cx="1888579" cy="956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 BTC signed by Bob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9A6765-D32B-EB4E-990D-B47602DE29C7}"/>
              </a:ext>
            </a:extLst>
          </p:cNvPr>
          <p:cNvSpPr txBox="1"/>
          <p:nvPr/>
        </p:nvSpPr>
        <p:spPr>
          <a:xfrm>
            <a:off x="4109429" y="5902069"/>
            <a:ext cx="39731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 secret and exchange hash(secret)</a:t>
            </a:r>
          </a:p>
          <a:p>
            <a:r>
              <a:rPr lang="en-US" dirty="0"/>
              <a:t>Not posted on blockchain</a:t>
            </a:r>
          </a:p>
          <a:p>
            <a:r>
              <a:rPr lang="en-US" dirty="0"/>
              <a:t>Not signed by both yet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CD7BCF-D496-ED48-B9AD-0C5DED8AB7B4}"/>
              </a:ext>
            </a:extLst>
          </p:cNvPr>
          <p:cNvSpPr txBox="1"/>
          <p:nvPr/>
        </p:nvSpPr>
        <p:spPr>
          <a:xfrm>
            <a:off x="1569308" y="1728655"/>
            <a:ext cx="2089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Opening transaction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F05D15-148B-9641-BE4C-331320ED8DBE}"/>
              </a:ext>
            </a:extLst>
          </p:cNvPr>
          <p:cNvSpPr txBox="1"/>
          <p:nvPr/>
        </p:nvSpPr>
        <p:spPr>
          <a:xfrm>
            <a:off x="4277755" y="152030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805390-18CD-FB4A-8BDF-FF39E23251D4}"/>
              </a:ext>
            </a:extLst>
          </p:cNvPr>
          <p:cNvSpPr txBox="1"/>
          <p:nvPr/>
        </p:nvSpPr>
        <p:spPr>
          <a:xfrm>
            <a:off x="8899182" y="1594446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2F5FEC-4486-D144-BAF1-8FCF3A9C5421}"/>
              </a:ext>
            </a:extLst>
          </p:cNvPr>
          <p:cNvSpPr txBox="1"/>
          <p:nvPr/>
        </p:nvSpPr>
        <p:spPr>
          <a:xfrm>
            <a:off x="4711223" y="1870283"/>
            <a:ext cx="65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5BTC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9DADAB-335E-D947-805C-F797920A20A1}"/>
              </a:ext>
            </a:extLst>
          </p:cNvPr>
          <p:cNvSpPr txBox="1"/>
          <p:nvPr/>
        </p:nvSpPr>
        <p:spPr>
          <a:xfrm>
            <a:off x="8246952" y="1913321"/>
            <a:ext cx="65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5BTC</a:t>
            </a:r>
          </a:p>
        </p:txBody>
      </p:sp>
      <p:sp>
        <p:nvSpPr>
          <p:cNvPr id="15" name="Left-Right Arrow 14">
            <a:extLst>
              <a:ext uri="{FF2B5EF4-FFF2-40B4-BE49-F238E27FC236}">
                <a16:creationId xmlns:a16="http://schemas.microsoft.com/office/drawing/2014/main" id="{D0C7F947-8FB9-AB44-B062-CF98BDA47FC4}"/>
              </a:ext>
            </a:extLst>
          </p:cNvPr>
          <p:cNvSpPr/>
          <p:nvPr/>
        </p:nvSpPr>
        <p:spPr>
          <a:xfrm>
            <a:off x="5379028" y="1609567"/>
            <a:ext cx="3055594" cy="2525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08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94890-5569-614F-BAC2-CEC87ADA9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 transaction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05BDB83-2566-484B-9491-806042C05076}"/>
              </a:ext>
            </a:extLst>
          </p:cNvPr>
          <p:cNvSpPr/>
          <p:nvPr/>
        </p:nvSpPr>
        <p:spPr>
          <a:xfrm>
            <a:off x="1071672" y="2077888"/>
            <a:ext cx="5174703" cy="3606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673BE6-D43C-BF41-AC2E-F8AFCA85CA02}"/>
              </a:ext>
            </a:extLst>
          </p:cNvPr>
          <p:cNvSpPr/>
          <p:nvPr/>
        </p:nvSpPr>
        <p:spPr>
          <a:xfrm>
            <a:off x="1071672" y="3074345"/>
            <a:ext cx="1888579" cy="956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 BTC signed by Alice and Bob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2E099-4B6F-6142-84A3-4D1BFE96F553}"/>
              </a:ext>
            </a:extLst>
          </p:cNvPr>
          <p:cNvSpPr/>
          <p:nvPr/>
        </p:nvSpPr>
        <p:spPr>
          <a:xfrm>
            <a:off x="3336324" y="2447010"/>
            <a:ext cx="2910051" cy="1247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 BTC</a:t>
            </a:r>
          </a:p>
          <a:p>
            <a:pPr algn="ctr"/>
            <a:r>
              <a:rPr lang="en-US" dirty="0"/>
              <a:t>1 week </a:t>
            </a:r>
            <a:r>
              <a:rPr lang="en-US" dirty="0" err="1"/>
              <a:t>timelock</a:t>
            </a:r>
            <a:r>
              <a:rPr lang="en-US" dirty="0"/>
              <a:t> (CSV) Bob or</a:t>
            </a:r>
          </a:p>
          <a:p>
            <a:pPr algn="ctr"/>
            <a:r>
              <a:rPr lang="en-US" dirty="0"/>
              <a:t>Alice if she knows Bob’s secret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26862-5B11-654F-80F9-066F62E4F557}"/>
              </a:ext>
            </a:extLst>
          </p:cNvPr>
          <p:cNvSpPr/>
          <p:nvPr/>
        </p:nvSpPr>
        <p:spPr>
          <a:xfrm>
            <a:off x="4136845" y="4211617"/>
            <a:ext cx="2109530" cy="7436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 BTC</a:t>
            </a:r>
          </a:p>
          <a:p>
            <a:pPr algn="ctr"/>
            <a:r>
              <a:rPr lang="en-US" dirty="0"/>
              <a:t>To Alice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3BB28C-A86A-CC48-BB27-E1232CBF4D0E}"/>
              </a:ext>
            </a:extLst>
          </p:cNvPr>
          <p:cNvSpPr txBox="1"/>
          <p:nvPr/>
        </p:nvSpPr>
        <p:spPr>
          <a:xfrm>
            <a:off x="2043388" y="6016389"/>
            <a:ext cx="323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Half signed by Alice, held by Bob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CE37DD5-BCC2-EA43-B5C4-735C0427E4C8}"/>
              </a:ext>
            </a:extLst>
          </p:cNvPr>
          <p:cNvSpPr/>
          <p:nvPr/>
        </p:nvSpPr>
        <p:spPr>
          <a:xfrm>
            <a:off x="6622448" y="2077888"/>
            <a:ext cx="5174703" cy="3606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1BD11C-5E5B-304B-8C1A-4ACB9A65FC7D}"/>
              </a:ext>
            </a:extLst>
          </p:cNvPr>
          <p:cNvSpPr/>
          <p:nvPr/>
        </p:nvSpPr>
        <p:spPr>
          <a:xfrm>
            <a:off x="6622448" y="3074345"/>
            <a:ext cx="1888579" cy="956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 BTC signed by Alice and Bob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5E41B0-9B15-B143-9F2C-86882DBB641B}"/>
              </a:ext>
            </a:extLst>
          </p:cNvPr>
          <p:cNvSpPr/>
          <p:nvPr/>
        </p:nvSpPr>
        <p:spPr>
          <a:xfrm>
            <a:off x="8887100" y="2447010"/>
            <a:ext cx="2910051" cy="1247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 BTC</a:t>
            </a:r>
          </a:p>
          <a:p>
            <a:pPr algn="ctr"/>
            <a:r>
              <a:rPr lang="en-US" dirty="0"/>
              <a:t>1 week </a:t>
            </a:r>
            <a:r>
              <a:rPr lang="en-US" dirty="0" err="1"/>
              <a:t>timelock</a:t>
            </a:r>
            <a:r>
              <a:rPr lang="en-US" dirty="0"/>
              <a:t> (CSV) Alice or</a:t>
            </a:r>
          </a:p>
          <a:p>
            <a:pPr algn="ctr"/>
            <a:r>
              <a:rPr lang="en-US" dirty="0"/>
              <a:t>Bob if he knows Alice’s secret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7CDB77-C93E-FA44-86E0-505CA3D1E1C3}"/>
              </a:ext>
            </a:extLst>
          </p:cNvPr>
          <p:cNvSpPr/>
          <p:nvPr/>
        </p:nvSpPr>
        <p:spPr>
          <a:xfrm>
            <a:off x="9687621" y="4211617"/>
            <a:ext cx="2109530" cy="7436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 BTC</a:t>
            </a:r>
          </a:p>
          <a:p>
            <a:pPr algn="ctr"/>
            <a:r>
              <a:rPr lang="en-US" dirty="0"/>
              <a:t>To Bob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56372F-393F-9F48-AB81-E58C65F6C695}"/>
              </a:ext>
            </a:extLst>
          </p:cNvPr>
          <p:cNvSpPr txBox="1"/>
          <p:nvPr/>
        </p:nvSpPr>
        <p:spPr>
          <a:xfrm>
            <a:off x="7594164" y="6016389"/>
            <a:ext cx="323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Half signed by Bob, held by Alice</a:t>
            </a:r>
          </a:p>
        </p:txBody>
      </p:sp>
    </p:spTree>
    <p:extLst>
      <p:ext uri="{BB962C8B-B14F-4D97-AF65-F5344CB8AC3E}">
        <p14:creationId xmlns:p14="http://schemas.microsoft.com/office/powerpoint/2010/main" val="111929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BBE35-0E07-B247-B5F5-422662A9DF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Payment channels</a:t>
            </a:r>
          </a:p>
        </p:txBody>
      </p:sp>
    </p:spTree>
    <p:extLst>
      <p:ext uri="{BB962C8B-B14F-4D97-AF65-F5344CB8AC3E}">
        <p14:creationId xmlns:p14="http://schemas.microsoft.com/office/powerpoint/2010/main" val="588737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EB22-3D12-D541-88A0-9F9BDC4F4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transaction broadcast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56A9F-1FEC-3A4F-86B4-D40F699B4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receiving half-valid commitment transactions, post the opening transaction, post the opening transaction on blockchain</a:t>
            </a:r>
          </a:p>
          <a:p>
            <a:r>
              <a:rPr lang="en-US" dirty="0"/>
              <a:t>There is a way out if the other party does not cooperate</a:t>
            </a:r>
          </a:p>
          <a:p>
            <a:r>
              <a:rPr lang="en-US" dirty="0"/>
              <a:t>Neither Alice nor Bob gain anything by posting commitment transactions</a:t>
            </a:r>
          </a:p>
        </p:txBody>
      </p:sp>
    </p:spTree>
    <p:extLst>
      <p:ext uri="{BB962C8B-B14F-4D97-AF65-F5344CB8AC3E}">
        <p14:creationId xmlns:p14="http://schemas.microsoft.com/office/powerpoint/2010/main" val="2771277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A486B-9AD2-1E45-8862-6D0D1ACF5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 transactions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C7159-D299-A246-8E1B-5FCD0ED9F11D}"/>
              </a:ext>
            </a:extLst>
          </p:cNvPr>
          <p:cNvSpPr txBox="1"/>
          <p:nvPr/>
        </p:nvSpPr>
        <p:spPr>
          <a:xfrm>
            <a:off x="1161535" y="1865870"/>
            <a:ext cx="4133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Let's say Alice wants to send 1 BTC to Bob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68CFBDA-2AB2-A445-B601-EF1B51BA84D5}"/>
              </a:ext>
            </a:extLst>
          </p:cNvPr>
          <p:cNvSpPr/>
          <p:nvPr/>
        </p:nvSpPr>
        <p:spPr>
          <a:xfrm>
            <a:off x="921297" y="2410384"/>
            <a:ext cx="5174703" cy="3606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1EAEBB-5B47-F046-A0EE-2A631F512A45}"/>
              </a:ext>
            </a:extLst>
          </p:cNvPr>
          <p:cNvSpPr/>
          <p:nvPr/>
        </p:nvSpPr>
        <p:spPr>
          <a:xfrm>
            <a:off x="921297" y="3406841"/>
            <a:ext cx="1888579" cy="956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 BTC signed by Alice and Bob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0D3EA8-1F89-614E-8A47-5654BAC066F8}"/>
              </a:ext>
            </a:extLst>
          </p:cNvPr>
          <p:cNvSpPr/>
          <p:nvPr/>
        </p:nvSpPr>
        <p:spPr>
          <a:xfrm>
            <a:off x="3185949" y="2779506"/>
            <a:ext cx="2910051" cy="1247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 BTC</a:t>
            </a:r>
          </a:p>
          <a:p>
            <a:pPr algn="ctr"/>
            <a:r>
              <a:rPr lang="en-US" dirty="0"/>
              <a:t>1 week </a:t>
            </a:r>
            <a:r>
              <a:rPr lang="en-US" dirty="0" err="1"/>
              <a:t>timelock</a:t>
            </a:r>
            <a:r>
              <a:rPr lang="en-US" dirty="0"/>
              <a:t> (CSV) Bob or</a:t>
            </a:r>
          </a:p>
          <a:p>
            <a:pPr algn="ctr"/>
            <a:r>
              <a:rPr lang="en-US" dirty="0"/>
              <a:t>Alice if she knows Bob’s secret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1F2881-E465-104A-8CE4-3B0672BFE24A}"/>
              </a:ext>
            </a:extLst>
          </p:cNvPr>
          <p:cNvSpPr/>
          <p:nvPr/>
        </p:nvSpPr>
        <p:spPr>
          <a:xfrm>
            <a:off x="3986470" y="4544113"/>
            <a:ext cx="2109530" cy="7436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 BTC</a:t>
            </a:r>
          </a:p>
          <a:p>
            <a:pPr algn="ctr"/>
            <a:r>
              <a:rPr lang="en-US" dirty="0"/>
              <a:t>To 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8854D6-D06A-FB41-8DEF-152F83B2EC98}"/>
              </a:ext>
            </a:extLst>
          </p:cNvPr>
          <p:cNvSpPr txBox="1"/>
          <p:nvPr/>
        </p:nvSpPr>
        <p:spPr>
          <a:xfrm>
            <a:off x="1893013" y="6090411"/>
            <a:ext cx="323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Half signed by Alice, held by Bob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57E3057-86D2-CA4B-A6F9-A1772D9CB4EE}"/>
              </a:ext>
            </a:extLst>
          </p:cNvPr>
          <p:cNvSpPr/>
          <p:nvPr/>
        </p:nvSpPr>
        <p:spPr>
          <a:xfrm>
            <a:off x="6472073" y="2410384"/>
            <a:ext cx="5174703" cy="3606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B9E870-E6DD-AE4B-B478-A102184C319A}"/>
              </a:ext>
            </a:extLst>
          </p:cNvPr>
          <p:cNvSpPr/>
          <p:nvPr/>
        </p:nvSpPr>
        <p:spPr>
          <a:xfrm>
            <a:off x="6472073" y="3406841"/>
            <a:ext cx="1888579" cy="956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 BTC signed by Alice and Bob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361C20-299D-C046-8AAF-1DDF19D1BCC4}"/>
              </a:ext>
            </a:extLst>
          </p:cNvPr>
          <p:cNvSpPr/>
          <p:nvPr/>
        </p:nvSpPr>
        <p:spPr>
          <a:xfrm>
            <a:off x="8736725" y="2779506"/>
            <a:ext cx="2910051" cy="1247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 BTC</a:t>
            </a:r>
          </a:p>
          <a:p>
            <a:pPr algn="ctr"/>
            <a:r>
              <a:rPr lang="en-US" dirty="0"/>
              <a:t>1 week </a:t>
            </a:r>
            <a:r>
              <a:rPr lang="en-US" dirty="0" err="1"/>
              <a:t>timelock</a:t>
            </a:r>
            <a:r>
              <a:rPr lang="en-US" dirty="0"/>
              <a:t> (CSV) Alice or</a:t>
            </a:r>
          </a:p>
          <a:p>
            <a:pPr algn="ctr"/>
            <a:r>
              <a:rPr lang="en-US" dirty="0"/>
              <a:t>Bob if he knows Alice’s secret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22E75A-E57B-B04D-B179-3E02163CFFA1}"/>
              </a:ext>
            </a:extLst>
          </p:cNvPr>
          <p:cNvSpPr/>
          <p:nvPr/>
        </p:nvSpPr>
        <p:spPr>
          <a:xfrm>
            <a:off x="9537246" y="4544113"/>
            <a:ext cx="2109530" cy="7436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 BTC</a:t>
            </a:r>
          </a:p>
          <a:p>
            <a:pPr algn="ctr"/>
            <a:r>
              <a:rPr lang="en-US" dirty="0"/>
              <a:t>To Bob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30D96A-B45D-6D4E-BA9C-0C2AF25A88BD}"/>
              </a:ext>
            </a:extLst>
          </p:cNvPr>
          <p:cNvSpPr txBox="1"/>
          <p:nvPr/>
        </p:nvSpPr>
        <p:spPr>
          <a:xfrm>
            <a:off x="7416362" y="6090411"/>
            <a:ext cx="323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Half signed by Bob, held by Alice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99B9EA-C5F7-C54A-AB17-7959FC14D9EF}"/>
              </a:ext>
            </a:extLst>
          </p:cNvPr>
          <p:cNvSpPr txBox="1"/>
          <p:nvPr/>
        </p:nvSpPr>
        <p:spPr>
          <a:xfrm>
            <a:off x="3662561" y="6488668"/>
            <a:ext cx="652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Ideally neither sign and broadcast your half of the transaction at all.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236869-7E61-0E4D-B1B5-B206D18823E5}"/>
              </a:ext>
            </a:extLst>
          </p:cNvPr>
          <p:cNvSpPr txBox="1"/>
          <p:nvPr/>
        </p:nvSpPr>
        <p:spPr>
          <a:xfrm>
            <a:off x="6855701" y="1727490"/>
            <a:ext cx="4498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Older secrets are exchanged, and new secrets are created (Why?)</a:t>
            </a:r>
          </a:p>
        </p:txBody>
      </p:sp>
    </p:spTree>
    <p:extLst>
      <p:ext uri="{BB962C8B-B14F-4D97-AF65-F5344CB8AC3E}">
        <p14:creationId xmlns:p14="http://schemas.microsoft.com/office/powerpoint/2010/main" val="1008542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B9B6-D330-6D41-BED6-61685D0FC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 transaction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FA222D-8F65-4445-A930-7AC86069486E}"/>
              </a:ext>
            </a:extLst>
          </p:cNvPr>
          <p:cNvSpPr txBox="1"/>
          <p:nvPr/>
        </p:nvSpPr>
        <p:spPr>
          <a:xfrm>
            <a:off x="1161535" y="1865870"/>
            <a:ext cx="4080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Let's say Bob wants to send 1 BTC to Alice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BEA18AE-C00E-5846-9503-3C335A6ECBA0}"/>
              </a:ext>
            </a:extLst>
          </p:cNvPr>
          <p:cNvSpPr/>
          <p:nvPr/>
        </p:nvSpPr>
        <p:spPr>
          <a:xfrm>
            <a:off x="921297" y="2410384"/>
            <a:ext cx="5174703" cy="3606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3E5716-6E93-E949-8582-5AC1071D4744}"/>
              </a:ext>
            </a:extLst>
          </p:cNvPr>
          <p:cNvSpPr/>
          <p:nvPr/>
        </p:nvSpPr>
        <p:spPr>
          <a:xfrm>
            <a:off x="921297" y="3406841"/>
            <a:ext cx="1888579" cy="956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 BTC signed by Alice and Bob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EED760-0CB0-684A-8582-C16045FD3D3D}"/>
              </a:ext>
            </a:extLst>
          </p:cNvPr>
          <p:cNvSpPr/>
          <p:nvPr/>
        </p:nvSpPr>
        <p:spPr>
          <a:xfrm>
            <a:off x="3185949" y="2779506"/>
            <a:ext cx="2910051" cy="1247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 BTC</a:t>
            </a:r>
          </a:p>
          <a:p>
            <a:pPr algn="ctr"/>
            <a:r>
              <a:rPr lang="en-US" dirty="0"/>
              <a:t>1 week </a:t>
            </a:r>
            <a:r>
              <a:rPr lang="en-US" dirty="0" err="1"/>
              <a:t>timelock</a:t>
            </a:r>
            <a:r>
              <a:rPr lang="en-US" dirty="0"/>
              <a:t> (CSV) Bob or</a:t>
            </a:r>
          </a:p>
          <a:p>
            <a:pPr algn="ctr"/>
            <a:r>
              <a:rPr lang="en-US" dirty="0"/>
              <a:t>Alice if she knows Bob’s secret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038D2E-FBB9-3E4D-B151-960381AE9406}"/>
              </a:ext>
            </a:extLst>
          </p:cNvPr>
          <p:cNvSpPr/>
          <p:nvPr/>
        </p:nvSpPr>
        <p:spPr>
          <a:xfrm>
            <a:off x="3986470" y="4544113"/>
            <a:ext cx="2109530" cy="7436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 BTC</a:t>
            </a:r>
          </a:p>
          <a:p>
            <a:pPr algn="ctr"/>
            <a:r>
              <a:rPr lang="en-US" dirty="0"/>
              <a:t>To 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C4F69A-414D-E246-8E70-C6D00AF66339}"/>
              </a:ext>
            </a:extLst>
          </p:cNvPr>
          <p:cNvSpPr txBox="1"/>
          <p:nvPr/>
        </p:nvSpPr>
        <p:spPr>
          <a:xfrm>
            <a:off x="1893013" y="6090411"/>
            <a:ext cx="323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Half signed by Alice, held by Bob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802E9DA-0463-9F42-AC4E-7311263167BF}"/>
              </a:ext>
            </a:extLst>
          </p:cNvPr>
          <p:cNvSpPr/>
          <p:nvPr/>
        </p:nvSpPr>
        <p:spPr>
          <a:xfrm>
            <a:off x="6472073" y="2410384"/>
            <a:ext cx="5174703" cy="3606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98306D-B6B9-5843-9C0E-E945B3120FCD}"/>
              </a:ext>
            </a:extLst>
          </p:cNvPr>
          <p:cNvSpPr/>
          <p:nvPr/>
        </p:nvSpPr>
        <p:spPr>
          <a:xfrm>
            <a:off x="6472073" y="3406841"/>
            <a:ext cx="1888579" cy="956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 BTC signed by Alice and Bob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784A30-7B8F-BC47-B042-DBF50242EC76}"/>
              </a:ext>
            </a:extLst>
          </p:cNvPr>
          <p:cNvSpPr/>
          <p:nvPr/>
        </p:nvSpPr>
        <p:spPr>
          <a:xfrm>
            <a:off x="8736725" y="2779506"/>
            <a:ext cx="2910051" cy="1247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 BTC</a:t>
            </a:r>
          </a:p>
          <a:p>
            <a:pPr algn="ctr"/>
            <a:r>
              <a:rPr lang="en-US" dirty="0"/>
              <a:t>1 week </a:t>
            </a:r>
            <a:r>
              <a:rPr lang="en-US" dirty="0" err="1"/>
              <a:t>timelock</a:t>
            </a:r>
            <a:r>
              <a:rPr lang="en-US" dirty="0"/>
              <a:t> (CSV) Alice or</a:t>
            </a:r>
          </a:p>
          <a:p>
            <a:pPr algn="ctr"/>
            <a:r>
              <a:rPr lang="en-US" dirty="0"/>
              <a:t>Alice if he knows Alice’s secret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CD475D-1540-034C-8B02-E5534A4755FA}"/>
              </a:ext>
            </a:extLst>
          </p:cNvPr>
          <p:cNvSpPr/>
          <p:nvPr/>
        </p:nvSpPr>
        <p:spPr>
          <a:xfrm>
            <a:off x="9537246" y="4544113"/>
            <a:ext cx="2109530" cy="7436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 BTC</a:t>
            </a:r>
          </a:p>
          <a:p>
            <a:pPr algn="ctr"/>
            <a:r>
              <a:rPr lang="en-US" dirty="0"/>
              <a:t>To Bob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C8ECB2-89C3-C44B-ADDC-67F6021E7428}"/>
              </a:ext>
            </a:extLst>
          </p:cNvPr>
          <p:cNvSpPr txBox="1"/>
          <p:nvPr/>
        </p:nvSpPr>
        <p:spPr>
          <a:xfrm>
            <a:off x="7416362" y="6090411"/>
            <a:ext cx="323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Half signed by Bob, held by Alice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20D331-A782-0248-9676-EE59B488E82A}"/>
              </a:ext>
            </a:extLst>
          </p:cNvPr>
          <p:cNvSpPr txBox="1"/>
          <p:nvPr/>
        </p:nvSpPr>
        <p:spPr>
          <a:xfrm>
            <a:off x="6855701" y="1727490"/>
            <a:ext cx="4498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Older secrets are exchanged, and new secrets are created (Why?)</a:t>
            </a:r>
          </a:p>
        </p:txBody>
      </p:sp>
    </p:spTree>
    <p:extLst>
      <p:ext uri="{BB962C8B-B14F-4D97-AF65-F5344CB8AC3E}">
        <p14:creationId xmlns:p14="http://schemas.microsoft.com/office/powerpoint/2010/main" val="1378642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2F995-69E2-814E-BCEB-92051F820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5D7B2-E5CB-534C-92AF-B218FE32B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 the channel by revealing any one of the commitment transaction (non cooperative)</a:t>
            </a:r>
          </a:p>
          <a:p>
            <a:r>
              <a:rPr lang="en-US" dirty="0"/>
              <a:t>Cooperative, create a transaction sending the settled balance to each party</a:t>
            </a:r>
          </a:p>
        </p:txBody>
      </p:sp>
    </p:spTree>
    <p:extLst>
      <p:ext uri="{BB962C8B-B14F-4D97-AF65-F5344CB8AC3E}">
        <p14:creationId xmlns:p14="http://schemas.microsoft.com/office/powerpoint/2010/main" val="1358203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E832E-2126-C94B-952B-3A2D48ED5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7949" y="1282338"/>
            <a:ext cx="7376102" cy="1844835"/>
          </a:xfrm>
        </p:spPr>
        <p:txBody>
          <a:bodyPr anchor="t"/>
          <a:lstStyle/>
          <a:p>
            <a:r>
              <a:rPr lang="en-US" altLang="zh-CN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ACeD: Scalable Data Availability Oracle</a:t>
            </a:r>
            <a:endParaRPr lang="en-US" sz="4800" dirty="0">
              <a:solidFill>
                <a:srgbClr val="FF0000"/>
              </a:solidFill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5041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6D9F-F002-B741-A95D-11B2B2B84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5887"/>
            <a:ext cx="9160534" cy="1511066"/>
          </a:xfrm>
        </p:spPr>
        <p:txBody>
          <a:bodyPr>
            <a:no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Bodoni 72 Book" pitchFamily="2" charset="0"/>
              </a:rPr>
              <a:t>Trust</a:t>
            </a:r>
            <a:r>
              <a:rPr lang="zh-CN" altLang="en-US" sz="4800" dirty="0">
                <a:solidFill>
                  <a:srgbClr val="FF0000"/>
                </a:solidFill>
                <a:latin typeface="Bodoni 72 Book" pitchFamily="2" charset="0"/>
              </a:rPr>
              <a:t> </a:t>
            </a:r>
            <a:r>
              <a:rPr lang="en-US" altLang="zh-CN" sz="4800" dirty="0">
                <a:solidFill>
                  <a:srgbClr val="FF0000"/>
                </a:solidFill>
                <a:latin typeface="Bodoni 72 Book" pitchFamily="2" charset="0"/>
              </a:rPr>
              <a:t>from</a:t>
            </a:r>
            <a:r>
              <a:rPr lang="zh-CN" altLang="en-US" sz="4800" dirty="0">
                <a:solidFill>
                  <a:srgbClr val="FF0000"/>
                </a:solidFill>
                <a:latin typeface="Bodoni 72 Book" pitchFamily="2" charset="0"/>
              </a:rPr>
              <a:t> </a:t>
            </a:r>
            <a:r>
              <a:rPr lang="en-US" altLang="zh-CN" sz="4800" dirty="0">
                <a:solidFill>
                  <a:srgbClr val="FF0000"/>
                </a:solidFill>
                <a:latin typeface="Bodoni 72 Book" pitchFamily="2" charset="0"/>
              </a:rPr>
              <a:t>Trusted</a:t>
            </a:r>
            <a:r>
              <a:rPr lang="zh-CN" altLang="en-US" sz="4800" dirty="0">
                <a:solidFill>
                  <a:srgbClr val="FF0000"/>
                </a:solidFill>
                <a:latin typeface="Bodoni 72 Book" pitchFamily="2" charset="0"/>
              </a:rPr>
              <a:t> </a:t>
            </a:r>
            <a:r>
              <a:rPr lang="en-US" altLang="zh-CN" sz="4800" dirty="0">
                <a:solidFill>
                  <a:srgbClr val="FF0000"/>
                </a:solidFill>
                <a:latin typeface="Bodoni 72 Book" pitchFamily="2" charset="0"/>
              </a:rPr>
              <a:t>Blockchain</a:t>
            </a:r>
            <a:endParaRPr lang="en-US" sz="4800" dirty="0">
              <a:solidFill>
                <a:srgbClr val="FF0000"/>
              </a:solidFill>
              <a:latin typeface="Bodoni 72 Book" pitchFamily="2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8BB221C-5914-A548-9183-2DF03DBCFB3D}"/>
              </a:ext>
            </a:extLst>
          </p:cNvPr>
          <p:cNvSpPr txBox="1">
            <a:spLocks/>
          </p:cNvSpPr>
          <p:nvPr/>
        </p:nvSpPr>
        <p:spPr>
          <a:xfrm>
            <a:off x="2095502" y="1662095"/>
            <a:ext cx="5626889" cy="57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alatin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alatino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alatino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alatino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alatin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Trusted</a:t>
            </a:r>
            <a:r>
              <a:rPr lang="zh-CN" altLang="en-US" sz="2400" dirty="0"/>
              <a:t> </a:t>
            </a:r>
            <a:r>
              <a:rPr lang="en-US" altLang="zh-CN" sz="2400" dirty="0"/>
              <a:t>Blockchains</a:t>
            </a:r>
          </a:p>
          <a:p>
            <a:pPr lvl="1"/>
            <a:r>
              <a:rPr lang="en-US" altLang="zh-CN" sz="2000" dirty="0"/>
              <a:t>Bitcoin,</a:t>
            </a:r>
            <a:r>
              <a:rPr lang="zh-CN" altLang="en-US" sz="2000" dirty="0"/>
              <a:t> </a:t>
            </a:r>
            <a:r>
              <a:rPr lang="en-US" altLang="zh-CN" sz="2000" dirty="0"/>
              <a:t>Ethereum</a:t>
            </a:r>
          </a:p>
          <a:p>
            <a:endParaRPr lang="en-US" altLang="zh-CN" sz="2400" dirty="0"/>
          </a:p>
          <a:p>
            <a:r>
              <a:rPr lang="en-US" altLang="zh-CN" sz="2400" dirty="0"/>
              <a:t>New</a:t>
            </a:r>
            <a:r>
              <a:rPr lang="zh-CN" altLang="en-US" sz="2400" dirty="0"/>
              <a:t> </a:t>
            </a:r>
            <a:r>
              <a:rPr lang="en-US" altLang="zh-CN" sz="2400" dirty="0"/>
              <a:t>Blockchains</a:t>
            </a:r>
          </a:p>
          <a:p>
            <a:pPr lvl="1"/>
            <a:r>
              <a:rPr lang="en-US" altLang="zh-CN" sz="2000" dirty="0"/>
              <a:t>Ouroboros,</a:t>
            </a:r>
            <a:r>
              <a:rPr lang="zh-CN" altLang="en-US" sz="2000" dirty="0"/>
              <a:t> </a:t>
            </a:r>
            <a:r>
              <a:rPr lang="en-US" altLang="zh-CN" sz="2000" dirty="0"/>
              <a:t>Prism</a:t>
            </a:r>
          </a:p>
          <a:p>
            <a:endParaRPr lang="en-US" altLang="zh-CN" sz="2400" i="1" dirty="0"/>
          </a:p>
          <a:p>
            <a:r>
              <a:rPr lang="en-US" altLang="zh-CN" sz="2400" dirty="0"/>
              <a:t>Layer</a:t>
            </a:r>
            <a:r>
              <a:rPr lang="zh-CN" altLang="en-US" sz="2400" dirty="0"/>
              <a:t> </a:t>
            </a:r>
            <a:r>
              <a:rPr lang="en-US" altLang="zh-CN" sz="2400" dirty="0"/>
              <a:t>2</a:t>
            </a:r>
            <a:r>
              <a:rPr lang="zh-CN" altLang="en-US" sz="2400" dirty="0"/>
              <a:t> </a:t>
            </a:r>
            <a:r>
              <a:rPr lang="en-US" altLang="zh-CN" sz="2400" dirty="0"/>
              <a:t>method</a:t>
            </a:r>
          </a:p>
          <a:p>
            <a:pPr lvl="1"/>
            <a:r>
              <a:rPr lang="en-US" altLang="zh-CN" sz="2000" dirty="0"/>
              <a:t>Payment/State</a:t>
            </a:r>
            <a:r>
              <a:rPr lang="zh-CN" altLang="en-US" sz="2000" dirty="0"/>
              <a:t> </a:t>
            </a:r>
            <a:r>
              <a:rPr lang="en-US" altLang="zh-CN" sz="2000" dirty="0"/>
              <a:t>channels</a:t>
            </a:r>
          </a:p>
          <a:p>
            <a:endParaRPr lang="en-US" altLang="zh-CN" sz="2400" dirty="0"/>
          </a:p>
          <a:p>
            <a:r>
              <a:rPr lang="en-US" altLang="zh-CN" sz="2400" b="1" i="1" dirty="0">
                <a:solidFill>
                  <a:srgbClr val="C00000"/>
                </a:solidFill>
              </a:rPr>
              <a:t>Side</a:t>
            </a:r>
            <a:r>
              <a:rPr lang="zh-CN" altLang="en-US" sz="2400" b="1" i="1" dirty="0">
                <a:solidFill>
                  <a:srgbClr val="C00000"/>
                </a:solidFill>
              </a:rPr>
              <a:t> </a:t>
            </a:r>
            <a:r>
              <a:rPr lang="en-US" altLang="zh-CN" sz="2400" b="1" i="1" dirty="0">
                <a:solidFill>
                  <a:srgbClr val="C00000"/>
                </a:solidFill>
              </a:rPr>
              <a:t>Blockchains</a:t>
            </a:r>
          </a:p>
          <a:p>
            <a:pPr lvl="1"/>
            <a:r>
              <a:rPr lang="en-US" altLang="zh-CN" sz="2000" dirty="0"/>
              <a:t>Derive</a:t>
            </a:r>
            <a:r>
              <a:rPr lang="zh-CN" altLang="en-US" sz="2000" dirty="0"/>
              <a:t> </a:t>
            </a:r>
            <a:r>
              <a:rPr lang="en-US" altLang="zh-CN" sz="2000" dirty="0"/>
              <a:t>trust</a:t>
            </a:r>
            <a:r>
              <a:rPr lang="zh-CN" altLang="en-US" sz="2000" dirty="0"/>
              <a:t> </a:t>
            </a:r>
            <a:r>
              <a:rPr lang="en-US" altLang="zh-CN" sz="2000" dirty="0"/>
              <a:t>from</a:t>
            </a:r>
            <a:r>
              <a:rPr lang="zh-CN" altLang="en-US" sz="2000" dirty="0"/>
              <a:t> </a:t>
            </a:r>
            <a:r>
              <a:rPr lang="en-US" altLang="zh-CN" sz="2000" dirty="0"/>
              <a:t>trusted</a:t>
            </a:r>
            <a:r>
              <a:rPr lang="zh-CN" altLang="en-US" sz="2000" dirty="0"/>
              <a:t> </a:t>
            </a:r>
            <a:r>
              <a:rPr lang="en-US" altLang="zh-CN" sz="2000" dirty="0"/>
              <a:t>blockchains</a:t>
            </a:r>
          </a:p>
          <a:p>
            <a:pPr lvl="1"/>
            <a:r>
              <a:rPr lang="en-US" altLang="zh-CN" sz="2000" dirty="0"/>
              <a:t>Commit</a:t>
            </a:r>
            <a:r>
              <a:rPr lang="zh-CN" altLang="en-US" sz="2000" dirty="0"/>
              <a:t> </a:t>
            </a:r>
            <a:r>
              <a:rPr lang="en-US" altLang="zh-CN" sz="2000" dirty="0"/>
              <a:t>hashes</a:t>
            </a:r>
            <a:r>
              <a:rPr lang="zh-CN" altLang="en-US" sz="2000" dirty="0"/>
              <a:t> </a:t>
            </a:r>
            <a:r>
              <a:rPr lang="en-US" altLang="zh-CN" sz="2000" dirty="0"/>
              <a:t>periodically</a:t>
            </a: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D0BDEAA4-7CBE-9247-9E71-074B7EBA46D8}"/>
              </a:ext>
            </a:extLst>
          </p:cNvPr>
          <p:cNvSpPr/>
          <p:nvPr/>
        </p:nvSpPr>
        <p:spPr>
          <a:xfrm>
            <a:off x="5954695" y="1559881"/>
            <a:ext cx="1983961" cy="889115"/>
          </a:xfrm>
          <a:prstGeom prst="cloud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Safe</a:t>
            </a: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and</a:t>
            </a: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live</a:t>
            </a: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for</a:t>
            </a: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a</a:t>
            </a: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long</a:t>
            </a: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time</a:t>
            </a:r>
            <a:endParaRPr lang="en-US" sz="1350" dirty="0">
              <a:solidFill>
                <a:schemeClr val="tx1">
                  <a:lumMod val="85000"/>
                  <a:lumOff val="15000"/>
                </a:schemeClr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DF997838-D311-4C4E-B65E-A3E5C33A8793}"/>
              </a:ext>
            </a:extLst>
          </p:cNvPr>
          <p:cNvSpPr/>
          <p:nvPr/>
        </p:nvSpPr>
        <p:spPr>
          <a:xfrm>
            <a:off x="8300478" y="1636953"/>
            <a:ext cx="1767695" cy="812042"/>
          </a:xfrm>
          <a:prstGeom prst="cloud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Poor</a:t>
            </a: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performance</a:t>
            </a:r>
            <a:endParaRPr lang="en-US" sz="1350" dirty="0">
              <a:solidFill>
                <a:schemeClr val="tx1">
                  <a:lumMod val="85000"/>
                  <a:lumOff val="15000"/>
                </a:schemeClr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C675B5FD-BF1C-B149-8BD8-709FC6499269}"/>
              </a:ext>
            </a:extLst>
          </p:cNvPr>
          <p:cNvSpPr/>
          <p:nvPr/>
        </p:nvSpPr>
        <p:spPr>
          <a:xfrm>
            <a:off x="5954694" y="3127835"/>
            <a:ext cx="1767695" cy="812042"/>
          </a:xfrm>
          <a:prstGeom prst="cloud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High</a:t>
            </a: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performance</a:t>
            </a:r>
            <a:endParaRPr lang="en-US" sz="1350" dirty="0">
              <a:solidFill>
                <a:schemeClr val="tx1">
                  <a:lumMod val="85000"/>
                  <a:lumOff val="15000"/>
                </a:schemeClr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3" name="Cloud 32">
            <a:extLst>
              <a:ext uri="{FF2B5EF4-FFF2-40B4-BE49-F238E27FC236}">
                <a16:creationId xmlns:a16="http://schemas.microsoft.com/office/drawing/2014/main" id="{5B05244A-464C-0348-8AC0-BD44D396B81F}"/>
              </a:ext>
            </a:extLst>
          </p:cNvPr>
          <p:cNvSpPr/>
          <p:nvPr/>
        </p:nvSpPr>
        <p:spPr>
          <a:xfrm>
            <a:off x="8300477" y="3022979"/>
            <a:ext cx="1767695" cy="812042"/>
          </a:xfrm>
          <a:prstGeom prst="cloud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Wholesale</a:t>
            </a: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change</a:t>
            </a:r>
            <a:endParaRPr lang="en-US" sz="1350" dirty="0">
              <a:solidFill>
                <a:schemeClr val="tx1">
                  <a:lumMod val="85000"/>
                  <a:lumOff val="15000"/>
                </a:schemeClr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4" name="Cloud 33">
            <a:extLst>
              <a:ext uri="{FF2B5EF4-FFF2-40B4-BE49-F238E27FC236}">
                <a16:creationId xmlns:a16="http://schemas.microsoft.com/office/drawing/2014/main" id="{AB5EE694-E48C-304C-B664-66FDC879186B}"/>
              </a:ext>
            </a:extLst>
          </p:cNvPr>
          <p:cNvSpPr/>
          <p:nvPr/>
        </p:nvSpPr>
        <p:spPr>
          <a:xfrm>
            <a:off x="8328805" y="4409005"/>
            <a:ext cx="1767695" cy="812042"/>
          </a:xfrm>
          <a:prstGeom prst="cloud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Limited</a:t>
            </a: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application</a:t>
            </a:r>
            <a:endParaRPr lang="en-US" sz="1350" dirty="0">
              <a:solidFill>
                <a:schemeClr val="tx1">
                  <a:lumMod val="85000"/>
                  <a:lumOff val="15000"/>
                </a:schemeClr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5" name="Cloud 34">
            <a:extLst>
              <a:ext uri="{FF2B5EF4-FFF2-40B4-BE49-F238E27FC236}">
                <a16:creationId xmlns:a16="http://schemas.microsoft.com/office/drawing/2014/main" id="{3A3FB597-C701-C546-B00B-28EEF27C4238}"/>
              </a:ext>
            </a:extLst>
          </p:cNvPr>
          <p:cNvSpPr/>
          <p:nvPr/>
        </p:nvSpPr>
        <p:spPr>
          <a:xfrm>
            <a:off x="5954693" y="4999596"/>
            <a:ext cx="1767695" cy="812042"/>
          </a:xfrm>
          <a:prstGeom prst="cloud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Same</a:t>
            </a: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layer</a:t>
            </a: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1</a:t>
            </a: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structure</a:t>
            </a:r>
            <a:endParaRPr lang="en-US" sz="1350" dirty="0">
              <a:solidFill>
                <a:schemeClr val="tx1">
                  <a:lumMod val="85000"/>
                  <a:lumOff val="15000"/>
                </a:schemeClr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6834FD31-A4B0-0049-AFCF-D39C8DA88244}"/>
              </a:ext>
            </a:extLst>
          </p:cNvPr>
          <p:cNvSpPr/>
          <p:nvPr/>
        </p:nvSpPr>
        <p:spPr>
          <a:xfrm>
            <a:off x="8300477" y="5447763"/>
            <a:ext cx="1767695" cy="915520"/>
          </a:xfrm>
          <a:prstGeom prst="cloud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Simple,</a:t>
            </a: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efficient</a:t>
            </a: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and</a:t>
            </a: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practical</a:t>
            </a:r>
            <a:endParaRPr lang="en-US" sz="1350" dirty="0">
              <a:solidFill>
                <a:schemeClr val="tx1">
                  <a:lumMod val="85000"/>
                  <a:lumOff val="15000"/>
                </a:schemeClr>
              </a:solidFill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789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21" grpId="0" animBg="1"/>
      <p:bldP spid="24" grpId="0" animBg="1"/>
      <p:bldP spid="25" grpId="0" animBg="1"/>
      <p:bldP spid="33" grpId="0" animBg="1"/>
      <p:bldP spid="34" grpId="0" animBg="1"/>
      <p:bldP spid="35" grpId="0" animBg="1"/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69674-54D2-FE4C-882B-9F705A845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Bodoni 72 Book" pitchFamily="2" charset="0"/>
              </a:rPr>
              <a:t>Data</a:t>
            </a:r>
            <a:r>
              <a:rPr lang="zh-CN" altLang="en-US" sz="4800" dirty="0">
                <a:solidFill>
                  <a:srgbClr val="FF0000"/>
                </a:solidFill>
                <a:latin typeface="Bodoni 72 Book" pitchFamily="2" charset="0"/>
              </a:rPr>
              <a:t> </a:t>
            </a:r>
            <a:r>
              <a:rPr lang="en-US" altLang="zh-CN" sz="4800" dirty="0">
                <a:solidFill>
                  <a:srgbClr val="FF0000"/>
                </a:solidFill>
                <a:latin typeface="Bodoni 72 Book" pitchFamily="2" charset="0"/>
              </a:rPr>
              <a:t>Availability</a:t>
            </a:r>
            <a:r>
              <a:rPr lang="zh-CN" altLang="en-US" sz="4800" dirty="0">
                <a:solidFill>
                  <a:srgbClr val="FF0000"/>
                </a:solidFill>
                <a:latin typeface="Bodoni 72 Book" pitchFamily="2" charset="0"/>
              </a:rPr>
              <a:t> </a:t>
            </a:r>
            <a:r>
              <a:rPr lang="en-US" altLang="zh-CN" sz="4800" dirty="0">
                <a:solidFill>
                  <a:srgbClr val="FF0000"/>
                </a:solidFill>
                <a:latin typeface="Bodoni 72 Book" pitchFamily="2" charset="0"/>
              </a:rPr>
              <a:t>Attack</a:t>
            </a:r>
            <a:endParaRPr lang="en-US" sz="4800" dirty="0">
              <a:solidFill>
                <a:srgbClr val="FF0000"/>
              </a:solidFill>
              <a:latin typeface="Bodoni 72 Book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A1BC18-B708-A14D-BB41-A38F19748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245" y="1913310"/>
            <a:ext cx="6817510" cy="2623921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FFD1053-EACB-EF4F-8619-4677E3D4546F}"/>
              </a:ext>
            </a:extLst>
          </p:cNvPr>
          <p:cNvSpPr txBox="1">
            <a:spLocks/>
          </p:cNvSpPr>
          <p:nvPr/>
        </p:nvSpPr>
        <p:spPr>
          <a:xfrm>
            <a:off x="2152650" y="5048601"/>
            <a:ext cx="7400522" cy="57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alatin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alatino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alatino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alatino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alatin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Side</a:t>
            </a:r>
            <a:r>
              <a:rPr lang="zh-CN" altLang="en-US" dirty="0"/>
              <a:t> </a:t>
            </a:r>
            <a:r>
              <a:rPr lang="en-US" altLang="zh-CN" dirty="0"/>
              <a:t>Blockchains</a:t>
            </a:r>
          </a:p>
          <a:p>
            <a:pPr lvl="1"/>
            <a:r>
              <a:rPr lang="en-US" altLang="zh-CN" dirty="0"/>
              <a:t>Order of blocks ← order of hashes</a:t>
            </a:r>
          </a:p>
          <a:p>
            <a:pPr lvl="1"/>
            <a:r>
              <a:rPr lang="en-US" altLang="zh-CN" b="1" i="1" dirty="0">
                <a:solidFill>
                  <a:srgbClr val="C00000"/>
                </a:solidFill>
              </a:rPr>
              <a:t>Attack:</a:t>
            </a:r>
            <a:r>
              <a:rPr lang="zh-CN" altLang="en-US" b="1" i="1" dirty="0">
                <a:solidFill>
                  <a:srgbClr val="C00000"/>
                </a:solidFill>
              </a:rPr>
              <a:t> </a:t>
            </a:r>
            <a:r>
              <a:rPr lang="en-US" altLang="zh-CN" b="1" i="1" dirty="0">
                <a:solidFill>
                  <a:srgbClr val="C00000"/>
                </a:solidFill>
              </a:rPr>
              <a:t>not</a:t>
            </a:r>
            <a:r>
              <a:rPr lang="zh-CN" altLang="en-US" b="1" i="1" dirty="0">
                <a:solidFill>
                  <a:srgbClr val="C00000"/>
                </a:solidFill>
              </a:rPr>
              <a:t> </a:t>
            </a:r>
            <a:r>
              <a:rPr lang="en-US" altLang="zh-CN" b="1" i="1" dirty="0">
                <a:solidFill>
                  <a:srgbClr val="C00000"/>
                </a:solidFill>
              </a:rPr>
              <a:t>transmit</a:t>
            </a:r>
            <a:r>
              <a:rPr lang="zh-CN" altLang="en-US" b="1" i="1" dirty="0">
                <a:solidFill>
                  <a:srgbClr val="C00000"/>
                </a:solidFill>
              </a:rPr>
              <a:t> </a:t>
            </a:r>
            <a:r>
              <a:rPr lang="en-US" altLang="zh-CN" b="1" i="1" dirty="0">
                <a:solidFill>
                  <a:srgbClr val="C00000"/>
                </a:solidFill>
              </a:rPr>
              <a:t>the</a:t>
            </a:r>
            <a:r>
              <a:rPr lang="zh-CN" altLang="en-US" b="1" i="1" dirty="0">
                <a:solidFill>
                  <a:srgbClr val="C00000"/>
                </a:solidFill>
              </a:rPr>
              <a:t> </a:t>
            </a:r>
            <a:r>
              <a:rPr lang="en-US" altLang="zh-CN" b="1" i="1" dirty="0">
                <a:solidFill>
                  <a:srgbClr val="C00000"/>
                </a:solidFill>
              </a:rPr>
              <a:t>block</a:t>
            </a:r>
            <a:r>
              <a:rPr lang="zh-CN" altLang="en-US" b="1" i="1" dirty="0">
                <a:solidFill>
                  <a:srgbClr val="C00000"/>
                </a:solidFill>
              </a:rPr>
              <a:t> </a:t>
            </a:r>
            <a:r>
              <a:rPr lang="en-US" altLang="zh-CN" b="1" i="1" dirty="0">
                <a:solidFill>
                  <a:srgbClr val="C00000"/>
                </a:solidFill>
              </a:rPr>
              <a:t>to</a:t>
            </a:r>
            <a:r>
              <a:rPr lang="zh-CN" altLang="en-US" b="1" i="1" dirty="0">
                <a:solidFill>
                  <a:srgbClr val="C00000"/>
                </a:solidFill>
              </a:rPr>
              <a:t> </a:t>
            </a:r>
            <a:r>
              <a:rPr lang="en-US" altLang="zh-CN" b="1" i="1" dirty="0">
                <a:solidFill>
                  <a:srgbClr val="C00000"/>
                </a:solidFill>
              </a:rPr>
              <a:t>others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E72397-6E7B-9D44-B983-207302F43111}"/>
              </a:ext>
            </a:extLst>
          </p:cNvPr>
          <p:cNvGrpSpPr/>
          <p:nvPr/>
        </p:nvGrpSpPr>
        <p:grpSpPr>
          <a:xfrm>
            <a:off x="8073391" y="3340303"/>
            <a:ext cx="1029944" cy="887566"/>
            <a:chOff x="6549391" y="3340303"/>
            <a:chExt cx="1029944" cy="887566"/>
          </a:xfrm>
        </p:grpSpPr>
        <p:pic>
          <p:nvPicPr>
            <p:cNvPr id="5" name="Picture 6" descr="Image result for happy">
              <a:extLst>
                <a:ext uri="{FF2B5EF4-FFF2-40B4-BE49-F238E27FC236}">
                  <a16:creationId xmlns:a16="http://schemas.microsoft.com/office/drawing/2014/main" id="{FD1CA7A6-F204-C748-8854-CD35E34011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0395" y="3340303"/>
              <a:ext cx="479096" cy="376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8D25DE70-66FA-2344-BA04-5CAD7A7F78B4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 flipH="1">
              <a:off x="6549391" y="3716499"/>
              <a:ext cx="560552" cy="14684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Multiply 7">
              <a:extLst>
                <a:ext uri="{FF2B5EF4-FFF2-40B4-BE49-F238E27FC236}">
                  <a16:creationId xmlns:a16="http://schemas.microsoft.com/office/drawing/2014/main" id="{B5DAA4C0-1047-E24C-B0B6-9D17CB42CC37}"/>
                </a:ext>
              </a:extLst>
            </p:cNvPr>
            <p:cNvSpPr/>
            <p:nvPr/>
          </p:nvSpPr>
          <p:spPr>
            <a:xfrm>
              <a:off x="6698222" y="3663574"/>
              <a:ext cx="262890" cy="308610"/>
            </a:xfrm>
            <a:prstGeom prst="mathMultiply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6E2941F-65F1-4248-9767-BDCC5DC626C0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7109943" y="3716499"/>
              <a:ext cx="86550" cy="51137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Multiply 10">
              <a:extLst>
                <a:ext uri="{FF2B5EF4-FFF2-40B4-BE49-F238E27FC236}">
                  <a16:creationId xmlns:a16="http://schemas.microsoft.com/office/drawing/2014/main" id="{76BA35AC-D61E-8845-B20E-D1E4C70B9C6B}"/>
                </a:ext>
              </a:extLst>
            </p:cNvPr>
            <p:cNvSpPr/>
            <p:nvPr/>
          </p:nvSpPr>
          <p:spPr>
            <a:xfrm>
              <a:off x="7019226" y="3768141"/>
              <a:ext cx="262890" cy="308610"/>
            </a:xfrm>
            <a:prstGeom prst="mathMultiply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AE64EB5-3F73-1F44-99F8-E2581127A8FE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7109943" y="3716499"/>
              <a:ext cx="469392" cy="10138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Multiply 20">
              <a:extLst>
                <a:ext uri="{FF2B5EF4-FFF2-40B4-BE49-F238E27FC236}">
                  <a16:creationId xmlns:a16="http://schemas.microsoft.com/office/drawing/2014/main" id="{F0238DB8-63F4-4844-8214-3A42232F229D}"/>
                </a:ext>
              </a:extLst>
            </p:cNvPr>
            <p:cNvSpPr/>
            <p:nvPr/>
          </p:nvSpPr>
          <p:spPr>
            <a:xfrm>
              <a:off x="7264177" y="3612884"/>
              <a:ext cx="262890" cy="308610"/>
            </a:xfrm>
            <a:prstGeom prst="mathMultiply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</p:spTree>
    <p:extLst>
      <p:ext uri="{BB962C8B-B14F-4D97-AF65-F5344CB8AC3E}">
        <p14:creationId xmlns:p14="http://schemas.microsoft.com/office/powerpoint/2010/main" val="45211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A8F93A-F721-3E47-A0AF-BE7F5BC896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024" b="46332"/>
          <a:stretch/>
        </p:blipFill>
        <p:spPr>
          <a:xfrm>
            <a:off x="2152649" y="3172921"/>
            <a:ext cx="7886700" cy="889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099789-6881-7C41-8004-98E048DEFA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668"/>
          <a:stretch/>
        </p:blipFill>
        <p:spPr>
          <a:xfrm>
            <a:off x="2152649" y="4049487"/>
            <a:ext cx="7886700" cy="199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F69674-54D2-FE4C-882B-9F705A845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Bodoni 72 Book" pitchFamily="2" charset="0"/>
              </a:rPr>
              <a:t>Data</a:t>
            </a:r>
            <a:r>
              <a:rPr lang="zh-CN" altLang="en-US" sz="4800" dirty="0">
                <a:solidFill>
                  <a:srgbClr val="FF0000"/>
                </a:solidFill>
                <a:latin typeface="Bodoni 72 Book" pitchFamily="2" charset="0"/>
              </a:rPr>
              <a:t> </a:t>
            </a:r>
            <a:r>
              <a:rPr lang="en-US" altLang="zh-CN" sz="4800" dirty="0">
                <a:solidFill>
                  <a:srgbClr val="FF0000"/>
                </a:solidFill>
                <a:latin typeface="Bodoni 72 Book" pitchFamily="2" charset="0"/>
              </a:rPr>
              <a:t>Availability</a:t>
            </a:r>
            <a:r>
              <a:rPr lang="zh-CN" altLang="en-US" sz="4800" dirty="0">
                <a:solidFill>
                  <a:srgbClr val="FF0000"/>
                </a:solidFill>
                <a:latin typeface="Bodoni 72 Book" pitchFamily="2" charset="0"/>
              </a:rPr>
              <a:t> </a:t>
            </a:r>
            <a:r>
              <a:rPr lang="en-US" altLang="zh-CN" sz="4800" dirty="0">
                <a:solidFill>
                  <a:srgbClr val="FF0000"/>
                </a:solidFill>
                <a:latin typeface="Bodoni 72 Book" pitchFamily="2" charset="0"/>
              </a:rPr>
              <a:t>Oracle</a:t>
            </a:r>
            <a:endParaRPr lang="en-US" sz="4800" dirty="0">
              <a:solidFill>
                <a:srgbClr val="FF0000"/>
              </a:solidFill>
              <a:latin typeface="Bodoni 72 Book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0C6ED1-7558-F147-A68B-2C1645926F1B}"/>
              </a:ext>
            </a:extLst>
          </p:cNvPr>
          <p:cNvSpPr txBox="1"/>
          <p:nvPr/>
        </p:nvSpPr>
        <p:spPr>
          <a:xfrm>
            <a:off x="6192982" y="3891317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1.</a:t>
            </a:r>
            <a:r>
              <a:rPr lang="zh-CN" altLang="en-US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Accept</a:t>
            </a:r>
            <a:r>
              <a:rPr lang="zh-CN" altLang="en-US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blocks</a:t>
            </a:r>
            <a:endParaRPr lang="en-CN" b="1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9F9E17-CDD6-1A4C-AD57-8CA59C227592}"/>
              </a:ext>
            </a:extLst>
          </p:cNvPr>
          <p:cNvSpPr txBox="1"/>
          <p:nvPr/>
        </p:nvSpPr>
        <p:spPr>
          <a:xfrm>
            <a:off x="5852911" y="3090373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2.</a:t>
            </a:r>
            <a:r>
              <a:rPr lang="zh-CN" altLang="en-US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Push</a:t>
            </a:r>
            <a:r>
              <a:rPr lang="zh-CN" altLang="en-US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commitments</a:t>
            </a:r>
            <a:endParaRPr lang="en-CN" b="1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816215-F366-604C-AF79-7795D8524CF0}"/>
              </a:ext>
            </a:extLst>
          </p:cNvPr>
          <p:cNvSpPr txBox="1"/>
          <p:nvPr/>
        </p:nvSpPr>
        <p:spPr>
          <a:xfrm>
            <a:off x="6192982" y="4784307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3.</a:t>
            </a:r>
            <a:r>
              <a:rPr lang="zh-CN" altLang="en-US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Return blocks</a:t>
            </a:r>
            <a:endParaRPr lang="en-CN" b="1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96E85-74F2-DC4E-B52F-5CC336B808D7}"/>
              </a:ext>
            </a:extLst>
          </p:cNvPr>
          <p:cNvSpPr txBox="1"/>
          <p:nvPr/>
        </p:nvSpPr>
        <p:spPr>
          <a:xfrm>
            <a:off x="1633979" y="3889507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Oracle</a:t>
            </a:r>
            <a:r>
              <a:rPr lang="zh-CN" altLang="en-US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nodes</a:t>
            </a:r>
            <a:endParaRPr lang="en-CN" b="1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9B916D2-96AB-8C46-A469-187EA57B9E4F}"/>
              </a:ext>
            </a:extLst>
          </p:cNvPr>
          <p:cNvCxnSpPr>
            <a:endCxn id="11" idx="0"/>
          </p:cNvCxnSpPr>
          <p:nvPr/>
        </p:nvCxnSpPr>
        <p:spPr>
          <a:xfrm flipH="1">
            <a:off x="2415603" y="3629891"/>
            <a:ext cx="563124" cy="259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CE7C5014-3BB2-224C-BEBD-299E6FCC8C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737"/>
          <a:stretch/>
        </p:blipFill>
        <p:spPr>
          <a:xfrm>
            <a:off x="2151663" y="1749639"/>
            <a:ext cx="7886700" cy="143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9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3D01828-4793-B944-BB0D-42EAC8A3D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870" y="2860318"/>
            <a:ext cx="4357499" cy="23816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F69674-54D2-FE4C-882B-9F705A845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Bodoni 72 Book" pitchFamily="2" charset="0"/>
              </a:rPr>
              <a:t>Repetition</a:t>
            </a:r>
            <a:r>
              <a:rPr lang="zh-CN" altLang="en-US" sz="4800" dirty="0">
                <a:solidFill>
                  <a:srgbClr val="FF0000"/>
                </a:solidFill>
                <a:latin typeface="Bodoni 72 Book" pitchFamily="2" charset="0"/>
              </a:rPr>
              <a:t> </a:t>
            </a:r>
            <a:r>
              <a:rPr lang="en-US" altLang="zh-CN" sz="4800" dirty="0">
                <a:solidFill>
                  <a:srgbClr val="FF0000"/>
                </a:solidFill>
                <a:latin typeface="Bodoni 72 Book" pitchFamily="2" charset="0"/>
              </a:rPr>
              <a:t>and</a:t>
            </a:r>
            <a:r>
              <a:rPr lang="zh-CN" altLang="en-US" sz="4800" dirty="0">
                <a:solidFill>
                  <a:srgbClr val="FF0000"/>
                </a:solidFill>
                <a:latin typeface="Bodoni 72 Book" pitchFamily="2" charset="0"/>
              </a:rPr>
              <a:t> </a:t>
            </a:r>
            <a:r>
              <a:rPr lang="en-US" altLang="zh-CN" sz="4800" dirty="0">
                <a:solidFill>
                  <a:srgbClr val="FF0000"/>
                </a:solidFill>
                <a:latin typeface="Bodoni 72 Book" pitchFamily="2" charset="0"/>
              </a:rPr>
              <a:t>Dispersal</a:t>
            </a:r>
            <a:endParaRPr lang="en-US" sz="4800" dirty="0">
              <a:solidFill>
                <a:srgbClr val="FF0000"/>
              </a:solidFill>
              <a:latin typeface="Bodoni 72 Book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850D81-8A40-654C-A45D-DABB4D4A81F7}"/>
              </a:ext>
            </a:extLst>
          </p:cNvPr>
          <p:cNvSpPr/>
          <p:nvPr/>
        </p:nvSpPr>
        <p:spPr>
          <a:xfrm>
            <a:off x="6768861" y="6103241"/>
            <a:ext cx="3367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Securely</a:t>
            </a:r>
            <a:r>
              <a:rPr lang="zh-CN" altLang="en-US" sz="2400" b="1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400" b="1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and</a:t>
            </a:r>
            <a:r>
              <a:rPr lang="zh-CN" altLang="en-US" sz="2400" b="1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400" b="1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efficiently</a:t>
            </a:r>
            <a:endParaRPr lang="en-CN" sz="2400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C0245D-BD32-F743-8073-4D7794A926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83"/>
          <a:stretch/>
        </p:blipFill>
        <p:spPr>
          <a:xfrm>
            <a:off x="6768861" y="1707518"/>
            <a:ext cx="2828915" cy="119272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2C6E63-227D-094F-A410-DD5F11F2E7EB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6002400" y="2303881"/>
            <a:ext cx="766460" cy="133076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AB8E8AD5-A771-514A-8A56-8DDC9163D2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34" y="3115081"/>
            <a:ext cx="2828915" cy="13335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F8E6601-FD1E-CF4F-A100-7970C61D8892}"/>
              </a:ext>
            </a:extLst>
          </p:cNvPr>
          <p:cNvSpPr/>
          <p:nvPr/>
        </p:nvSpPr>
        <p:spPr>
          <a:xfrm>
            <a:off x="8207628" y="4423903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Palatino" pitchFamily="2" charset="77"/>
                <a:ea typeface="Palatino" pitchFamily="2" charset="77"/>
              </a:rPr>
              <a:t>Dispersal</a:t>
            </a:r>
            <a:endParaRPr lang="en-CN" dirty="0">
              <a:latin typeface="Palatino" pitchFamily="2" charset="77"/>
              <a:ea typeface="Palatino" pitchFamily="2" charset="77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7FAD3F-12C5-5B43-AA20-697A4612E21B}"/>
              </a:ext>
            </a:extLst>
          </p:cNvPr>
          <p:cNvCxnSpPr>
            <a:cxnSpLocks/>
          </p:cNvCxnSpPr>
          <p:nvPr/>
        </p:nvCxnSpPr>
        <p:spPr>
          <a:xfrm>
            <a:off x="6162885" y="3888117"/>
            <a:ext cx="1231849" cy="46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070F4A2-2E78-FF4B-B4C7-5F8C0600C8E3}"/>
              </a:ext>
            </a:extLst>
          </p:cNvPr>
          <p:cNvSpPr/>
          <p:nvPr/>
        </p:nvSpPr>
        <p:spPr>
          <a:xfrm>
            <a:off x="7536611" y="2814845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Palatino" pitchFamily="2" charset="77"/>
                <a:ea typeface="Palatino" pitchFamily="2" charset="77"/>
              </a:rPr>
              <a:t>Repetition</a:t>
            </a:r>
            <a:endParaRPr lang="en-CN" dirty="0">
              <a:latin typeface="Palatino" pitchFamily="2" charset="77"/>
              <a:ea typeface="Palatino" pitchFamily="2" charset="77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364AE60-66B4-EE47-983E-E648173B70B0}"/>
              </a:ext>
            </a:extLst>
          </p:cNvPr>
          <p:cNvCxnSpPr>
            <a:cxnSpLocks/>
          </p:cNvCxnSpPr>
          <p:nvPr/>
        </p:nvCxnSpPr>
        <p:spPr>
          <a:xfrm>
            <a:off x="6033597" y="4105567"/>
            <a:ext cx="1065049" cy="12766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15BB8689-B210-2C48-9751-43B87853C4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9367" y="5178359"/>
            <a:ext cx="2247900" cy="8509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881341C8-E136-0846-B5E3-CB777952AB7D}"/>
              </a:ext>
            </a:extLst>
          </p:cNvPr>
          <p:cNvSpPr/>
          <p:nvPr/>
        </p:nvSpPr>
        <p:spPr>
          <a:xfrm>
            <a:off x="7759429" y="533676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……</a:t>
            </a:r>
            <a:endParaRPr lang="en-CN" sz="2400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14" name="Picture 6" descr="Image result for happy">
            <a:extLst>
              <a:ext uri="{FF2B5EF4-FFF2-40B4-BE49-F238E27FC236}">
                <a16:creationId xmlns:a16="http://schemas.microsoft.com/office/drawing/2014/main" id="{66E5AE83-F218-1A42-96FE-6C3B6588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514" y="3754564"/>
            <a:ext cx="464952" cy="36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F35352-8B33-FA4D-836B-B8D67CDD307F}"/>
              </a:ext>
            </a:extLst>
          </p:cNvPr>
          <p:cNvSpPr txBox="1"/>
          <p:nvPr/>
        </p:nvSpPr>
        <p:spPr>
          <a:xfrm>
            <a:off x="9254962" y="2414572"/>
            <a:ext cx="1291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√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secure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efficient</a:t>
            </a:r>
            <a:endParaRPr lang="en-CN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5FB0B0-A4F3-F448-906F-AE59CFA716ED}"/>
              </a:ext>
            </a:extLst>
          </p:cNvPr>
          <p:cNvSpPr txBox="1"/>
          <p:nvPr/>
        </p:nvSpPr>
        <p:spPr>
          <a:xfrm>
            <a:off x="9343631" y="4340305"/>
            <a:ext cx="1291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√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efficient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secure</a:t>
            </a:r>
            <a:endParaRPr lang="en-CN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5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0" grpId="0"/>
      <p:bldP spid="41" grpId="0"/>
      <p:bldP spid="3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69674-54D2-FE4C-882B-9F705A845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Bodoni 72 Book" pitchFamily="2" charset="0"/>
              </a:rPr>
              <a:t>Coded Dispersal</a:t>
            </a:r>
            <a:endParaRPr lang="en-US" sz="4800" dirty="0">
              <a:solidFill>
                <a:srgbClr val="FF0000"/>
              </a:solidFill>
              <a:latin typeface="Bodoni 72 Book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2FFD1053-EACB-EF4F-8619-4677E3D454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0301" y="2631746"/>
                <a:ext cx="4177700" cy="33733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b="0" i="0" kern="1200">
                    <a:solidFill>
                      <a:schemeClr val="tx1"/>
                    </a:solidFill>
                    <a:latin typeface="Palatino" pitchFamily="2" charset="77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Palatino" pitchFamily="2" charset="77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chemeClr val="tx1"/>
                    </a:solidFill>
                    <a:latin typeface="Palatino" pitchFamily="2" charset="77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Palatino" pitchFamily="2" charset="77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Palatino" pitchFamily="2" charset="77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600" dirty="0"/>
                  <a:t>Erasure</a:t>
                </a:r>
                <a:r>
                  <a:rPr lang="zh-CN" altLang="en-US" sz="2600" dirty="0"/>
                  <a:t> </a:t>
                </a:r>
                <a:r>
                  <a:rPr lang="en-US" altLang="zh-CN" sz="2600" dirty="0"/>
                  <a:t>Coding</a:t>
                </a:r>
              </a:p>
              <a:p>
                <a:pPr lvl="1"/>
                <a:r>
                  <a:rPr lang="en-US" altLang="zh-CN" sz="2200" i="1" dirty="0"/>
                  <a:t>(n,</a:t>
                </a:r>
                <a:r>
                  <a:rPr lang="zh-CN" altLang="en-US" sz="2200" i="1" dirty="0"/>
                  <a:t> </a:t>
                </a:r>
                <a:r>
                  <a:rPr lang="en-US" altLang="zh-CN" sz="2200" i="1" dirty="0"/>
                  <a:t>k)</a:t>
                </a:r>
                <a:r>
                  <a:rPr lang="zh-CN" altLang="en-US" sz="2200" i="1" dirty="0"/>
                  <a:t> </a:t>
                </a:r>
                <a:r>
                  <a:rPr lang="en-US" altLang="zh-CN" sz="2200" i="1" dirty="0"/>
                  <a:t>Reed-Solomon</a:t>
                </a:r>
                <a:r>
                  <a:rPr lang="zh-CN" altLang="en-US" sz="2200" i="1" dirty="0"/>
                  <a:t> </a:t>
                </a:r>
                <a:r>
                  <a:rPr lang="en-US" altLang="zh-CN" sz="2200" i="1" dirty="0"/>
                  <a:t>code</a:t>
                </a:r>
              </a:p>
              <a:p>
                <a:pPr lvl="1"/>
                <a:r>
                  <a:rPr lang="en-US" altLang="zh-CN" sz="2300" i="1" dirty="0"/>
                  <a:t>k</a:t>
                </a:r>
                <a:r>
                  <a:rPr lang="zh-CN" altLang="en-US" sz="2300" dirty="0"/>
                  <a:t> </a:t>
                </a:r>
                <a:r>
                  <a:rPr lang="en-US" altLang="zh-CN" sz="2300" dirty="0"/>
                  <a:t>data</a:t>
                </a:r>
                <a:r>
                  <a:rPr lang="zh-CN" altLang="en-US" sz="2300" dirty="0"/>
                  <a:t> </a:t>
                </a:r>
                <a:r>
                  <a:rPr lang="en-US" altLang="zh-CN" sz="2300" dirty="0"/>
                  <a:t>symbols →</a:t>
                </a:r>
                <a:r>
                  <a:rPr lang="zh-CN" altLang="en-US" sz="2300" dirty="0"/>
                  <a:t> </a:t>
                </a:r>
                <a:r>
                  <a:rPr lang="en-US" altLang="zh-CN" sz="2300" dirty="0"/>
                  <a:t> </a:t>
                </a:r>
                <a:r>
                  <a:rPr lang="en-US" altLang="zh-CN" sz="2300" i="1" dirty="0"/>
                  <a:t>n-k</a:t>
                </a:r>
                <a:r>
                  <a:rPr lang="zh-CN" altLang="en-US" sz="2300" dirty="0"/>
                  <a:t> </a:t>
                </a:r>
                <a:r>
                  <a:rPr lang="en-US" altLang="zh-CN" sz="2300" dirty="0"/>
                  <a:t>parity</a:t>
                </a:r>
                <a:r>
                  <a:rPr lang="zh-CN" altLang="en-US" sz="2300" dirty="0"/>
                  <a:t> </a:t>
                </a:r>
                <a:r>
                  <a:rPr lang="en-US" altLang="zh-CN" sz="2300" dirty="0"/>
                  <a:t>symbols</a:t>
                </a:r>
                <a:r>
                  <a:rPr lang="zh-CN" altLang="en-US" sz="2300" dirty="0"/>
                  <a:t> </a:t>
                </a:r>
                <a:r>
                  <a:rPr lang="en-US" altLang="zh-CN" sz="2300" dirty="0"/>
                  <a:t>(</a:t>
                </a:r>
                <a:r>
                  <a:rPr lang="en-US" altLang="zh-CN" sz="2300" i="1" dirty="0"/>
                  <a:t>n</a:t>
                </a:r>
                <a:r>
                  <a:rPr lang="zh-CN" altLang="en-US" sz="2300" dirty="0"/>
                  <a:t> </a:t>
                </a:r>
                <a:r>
                  <a:rPr lang="en-US" altLang="zh-CN" sz="2300" dirty="0"/>
                  <a:t>coded</a:t>
                </a:r>
                <a:r>
                  <a:rPr lang="zh-CN" altLang="en-US" sz="2300" dirty="0"/>
                  <a:t> </a:t>
                </a:r>
                <a:r>
                  <a:rPr lang="en-US" altLang="zh-CN" sz="2300" dirty="0"/>
                  <a:t>symbols)</a:t>
                </a:r>
              </a:p>
              <a:p>
                <a:pPr lvl="1"/>
                <a:r>
                  <a:rPr lang="en-US" altLang="zh-CN" i="1" dirty="0"/>
                  <a:t>Undecodable</a:t>
                </a:r>
                <a:r>
                  <a:rPr lang="zh-CN" altLang="en-US" i="1" dirty="0"/>
                  <a:t> </a:t>
                </a:r>
                <a:r>
                  <a:rPr lang="en-US" altLang="zh-CN" i="1" dirty="0"/>
                  <a:t>ratio</a:t>
                </a:r>
                <a:r>
                  <a:rPr lang="zh-CN" altLang="en-US" i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endParaRPr lang="en-US" altLang="zh-CN" dirty="0"/>
              </a:p>
              <a:p>
                <a:endParaRPr lang="en-US" altLang="zh-CN" sz="2400" dirty="0"/>
              </a:p>
              <a:p>
                <a:r>
                  <a:rPr lang="en-US" altLang="zh-CN" sz="2600" dirty="0"/>
                  <a:t>Integrity</a:t>
                </a:r>
                <a:r>
                  <a:rPr lang="zh-CN" altLang="en-US" sz="2600" dirty="0"/>
                  <a:t> </a:t>
                </a:r>
                <a:r>
                  <a:rPr lang="en-US" altLang="zh-CN" sz="2600" dirty="0"/>
                  <a:t>and</a:t>
                </a:r>
                <a:r>
                  <a:rPr lang="zh-CN" altLang="en-US" sz="2600" dirty="0"/>
                  <a:t> </a:t>
                </a:r>
                <a:r>
                  <a:rPr lang="en-US" altLang="zh-CN" sz="2600" dirty="0"/>
                  <a:t>Correctness</a:t>
                </a:r>
              </a:p>
              <a:p>
                <a:pPr marL="457200" lvl="1" indent="0">
                  <a:buNone/>
                </a:pPr>
                <a:endParaRPr lang="en-US" altLang="zh-CN" sz="2000" dirty="0"/>
              </a:p>
            </p:txBody>
          </p:sp>
        </mc:Choice>
        <mc:Fallback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2FFD1053-EACB-EF4F-8619-4677E3D45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301" y="2631746"/>
                <a:ext cx="4177700" cy="3373304"/>
              </a:xfrm>
              <a:prstGeom prst="rect">
                <a:avLst/>
              </a:prstGeom>
              <a:blipFill>
                <a:blip r:embed="rId3"/>
                <a:stretch>
                  <a:fillRect l="-2424" t="-2632" r="-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C1D727E-0222-0044-9BBE-7BF62381B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035" y="1690689"/>
            <a:ext cx="4043966" cy="19063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280263E-A439-0844-A1E2-F297AA490C14}"/>
              </a:ext>
            </a:extLst>
          </p:cNvPr>
          <p:cNvSpPr/>
          <p:nvPr/>
        </p:nvSpPr>
        <p:spPr>
          <a:xfrm>
            <a:off x="3731001" y="3016252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Palatino" pitchFamily="2" charset="77"/>
                <a:ea typeface="Palatino" pitchFamily="2" charset="77"/>
              </a:rPr>
              <a:t>Dispersal</a:t>
            </a:r>
            <a:endParaRPr lang="en-CN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1030" name="Picture 6" descr="Image result for happy">
            <a:extLst>
              <a:ext uri="{FF2B5EF4-FFF2-40B4-BE49-F238E27FC236}">
                <a16:creationId xmlns:a16="http://schemas.microsoft.com/office/drawing/2014/main" id="{B35319E3-ADE5-DA4D-B672-6C736B664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705" y="3016253"/>
            <a:ext cx="657267" cy="51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36389D-C539-1B46-9DBA-062D2C9A45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9113" y="3665896"/>
            <a:ext cx="4447343" cy="2657267"/>
          </a:xfrm>
          <a:prstGeom prst="rect">
            <a:avLst/>
          </a:prstGeom>
        </p:spPr>
      </p:pic>
      <p:pic>
        <p:nvPicPr>
          <p:cNvPr id="22" name="Picture 6" descr="Image result for happy">
            <a:extLst>
              <a:ext uri="{FF2B5EF4-FFF2-40B4-BE49-F238E27FC236}">
                <a16:creationId xmlns:a16="http://schemas.microsoft.com/office/drawing/2014/main" id="{EE8BE0AB-AA0C-E740-8799-341794373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16" y="5802595"/>
            <a:ext cx="515668" cy="4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Image result for happy">
            <a:extLst>
              <a:ext uri="{FF2B5EF4-FFF2-40B4-BE49-F238E27FC236}">
                <a16:creationId xmlns:a16="http://schemas.microsoft.com/office/drawing/2014/main" id="{1A5BDDB5-C1EF-3249-87F8-A97B2FA47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499" y="5522007"/>
            <a:ext cx="515668" cy="4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Image result for happy">
            <a:extLst>
              <a:ext uri="{FF2B5EF4-FFF2-40B4-BE49-F238E27FC236}">
                <a16:creationId xmlns:a16="http://schemas.microsoft.com/office/drawing/2014/main" id="{A4B870AD-EFBA-8C44-91A9-FA3D27B59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01" y="5167311"/>
            <a:ext cx="515667" cy="4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32B709-BF97-BB42-B6B0-EB56864B3DF4}"/>
                  </a:ext>
                </a:extLst>
              </p:cNvPr>
              <p:cNvSpPr txBox="1"/>
              <p:nvPr/>
            </p:nvSpPr>
            <p:spPr>
              <a:xfrm>
                <a:off x="4904689" y="6005051"/>
                <a:ext cx="8694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32B709-BF97-BB42-B6B0-EB56864B3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689" y="6005051"/>
                <a:ext cx="869405" cy="276999"/>
              </a:xfrm>
              <a:prstGeom prst="rect">
                <a:avLst/>
              </a:prstGeom>
              <a:blipFill>
                <a:blip r:embed="rId7"/>
                <a:stretch>
                  <a:fillRect l="-2899" r="-5797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EC9B23D2-BC39-0F4D-99EB-FF363C48252B}"/>
              </a:ext>
            </a:extLst>
          </p:cNvPr>
          <p:cNvSpPr/>
          <p:nvPr/>
        </p:nvSpPr>
        <p:spPr>
          <a:xfrm>
            <a:off x="3360708" y="6323162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Palatino" pitchFamily="2" charset="77"/>
                <a:ea typeface="Palatino" pitchFamily="2" charset="77"/>
              </a:rPr>
              <a:t>Coded Dispersal</a:t>
            </a:r>
            <a:endParaRPr lang="en-CN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001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bldLvl="2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26DE-C2BA-5E4A-8BFF-FF800F326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89252-537E-E245-B1DA-DD5B48D04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1MB size block every 10 mins: 1.7Kb/s</a:t>
            </a:r>
          </a:p>
          <a:p>
            <a:r>
              <a:rPr lang="en-US" dirty="0"/>
              <a:t>Average </a:t>
            </a:r>
            <a:r>
              <a:rPr lang="en-US" dirty="0" err="1"/>
              <a:t>tx</a:t>
            </a:r>
            <a:r>
              <a:rPr lang="en-US" dirty="0"/>
              <a:t> size: 250B</a:t>
            </a:r>
          </a:p>
          <a:p>
            <a:r>
              <a:rPr lang="en-US" dirty="0"/>
              <a:t>7 </a:t>
            </a:r>
            <a:r>
              <a:rPr lang="en-US" dirty="0" err="1"/>
              <a:t>tx</a:t>
            </a:r>
            <a:r>
              <a:rPr lang="en-US" dirty="0"/>
              <a:t>/s</a:t>
            </a:r>
          </a:p>
          <a:p>
            <a:r>
              <a:rPr lang="en-US" dirty="0"/>
              <a:t>Tx Fees Peaked at 35 USD/</a:t>
            </a:r>
            <a:r>
              <a:rPr lang="en-US" dirty="0" err="1"/>
              <a:t>tx</a:t>
            </a:r>
            <a:endParaRPr lang="en-US" dirty="0"/>
          </a:p>
          <a:p>
            <a:r>
              <a:rPr lang="en-US" dirty="0"/>
              <a:t>Tx giving much lower tip will be ignored</a:t>
            </a:r>
          </a:p>
        </p:txBody>
      </p:sp>
    </p:spTree>
    <p:extLst>
      <p:ext uri="{BB962C8B-B14F-4D97-AF65-F5344CB8AC3E}">
        <p14:creationId xmlns:p14="http://schemas.microsoft.com/office/powerpoint/2010/main" val="1664876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69674-54D2-FE4C-882B-9F705A845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Bodoni 72 Book" pitchFamily="2" charset="0"/>
              </a:rPr>
              <a:t>Incorrect-coding</a:t>
            </a:r>
            <a:r>
              <a:rPr lang="zh-CN" altLang="en-US" sz="4800" dirty="0">
                <a:solidFill>
                  <a:srgbClr val="FF0000"/>
                </a:solidFill>
                <a:latin typeface="Bodoni 72 Book" pitchFamily="2" charset="0"/>
              </a:rPr>
              <a:t> </a:t>
            </a:r>
            <a:r>
              <a:rPr lang="en-US" altLang="zh-CN" sz="4800" dirty="0">
                <a:solidFill>
                  <a:srgbClr val="FF0000"/>
                </a:solidFill>
                <a:latin typeface="Bodoni 72 Book" pitchFamily="2" charset="0"/>
              </a:rPr>
              <a:t>Attack</a:t>
            </a:r>
            <a:endParaRPr lang="en-US" sz="4800" dirty="0">
              <a:solidFill>
                <a:srgbClr val="FF0000"/>
              </a:solidFill>
              <a:latin typeface="Bodoni 72 Book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A6B225-E8CC-B441-BA77-D66B2A96C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759" y="1871053"/>
            <a:ext cx="8154480" cy="4060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4C4E8D-E181-664B-AFF8-B36EB9F8015A}"/>
              </a:ext>
            </a:extLst>
          </p:cNvPr>
          <p:cNvSpPr txBox="1"/>
          <p:nvPr/>
        </p:nvSpPr>
        <p:spPr>
          <a:xfrm>
            <a:off x="6312642" y="5736596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@#$</a:t>
            </a:r>
            <a:endParaRPr lang="en-C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88CA3A-7351-8F4F-A550-5FDE01ED2C71}"/>
              </a:ext>
            </a:extLst>
          </p:cNvPr>
          <p:cNvSpPr txBox="1"/>
          <p:nvPr/>
        </p:nvSpPr>
        <p:spPr>
          <a:xfrm>
            <a:off x="3059645" y="6211424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Palatino" pitchFamily="2" charset="77"/>
                <a:ea typeface="Palatino" pitchFamily="2" charset="77"/>
              </a:rPr>
              <a:t>Original</a:t>
            </a:r>
            <a:r>
              <a:rPr lang="zh-CN" altLang="en-US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</a:rPr>
              <a:t>block</a:t>
            </a:r>
            <a:endParaRPr lang="en-CN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1EA66793-CE3F-7D41-A3F3-BAD863EB46BD}"/>
              </a:ext>
            </a:extLst>
          </p:cNvPr>
          <p:cNvSpPr/>
          <p:nvPr/>
        </p:nvSpPr>
        <p:spPr>
          <a:xfrm rot="5400000">
            <a:off x="3724646" y="4421621"/>
            <a:ext cx="448787" cy="3074721"/>
          </a:xfrm>
          <a:prstGeom prst="righ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1D458B-BA64-7144-8DA9-4734368E477F}"/>
              </a:ext>
            </a:extLst>
          </p:cNvPr>
          <p:cNvSpPr txBox="1"/>
          <p:nvPr/>
        </p:nvSpPr>
        <p:spPr>
          <a:xfrm>
            <a:off x="7394889" y="574733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#$%</a:t>
            </a:r>
            <a:endParaRPr lang="en-C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EA10DF-AD07-DE4B-89EB-2207C072FDAF}"/>
              </a:ext>
            </a:extLst>
          </p:cNvPr>
          <p:cNvSpPr txBox="1"/>
          <p:nvPr/>
        </p:nvSpPr>
        <p:spPr>
          <a:xfrm>
            <a:off x="8441210" y="5734587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$%&amp;</a:t>
            </a:r>
            <a:endParaRPr lang="en-CN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21DE1E-CC32-4A42-9329-D970AE5AA43F}"/>
              </a:ext>
            </a:extLst>
          </p:cNvPr>
          <p:cNvSpPr txBox="1"/>
          <p:nvPr/>
        </p:nvSpPr>
        <p:spPr>
          <a:xfrm>
            <a:off x="9464371" y="5734587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%&amp;</a:t>
            </a:r>
            <a:r>
              <a:rPr lang="zh-CN" altLang="en-US" dirty="0"/>
              <a:t>*</a:t>
            </a:r>
            <a:endParaRPr lang="en-C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FCF696-3F3B-CC4E-9968-07E52074E2B6}"/>
              </a:ext>
            </a:extLst>
          </p:cNvPr>
          <p:cNvSpPr/>
          <p:nvPr/>
        </p:nvSpPr>
        <p:spPr>
          <a:xfrm>
            <a:off x="4167602" y="5284528"/>
            <a:ext cx="4897497" cy="4487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030" name="Picture 6" descr="Image result for happy">
            <a:extLst>
              <a:ext uri="{FF2B5EF4-FFF2-40B4-BE49-F238E27FC236}">
                <a16:creationId xmlns:a16="http://schemas.microsoft.com/office/drawing/2014/main" id="{B35319E3-ADE5-DA4D-B672-6C736B664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940" y="5158494"/>
            <a:ext cx="657267" cy="51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3B0DC3-B1F9-BB4C-84BC-5FEFC9619637}"/>
              </a:ext>
            </a:extLst>
          </p:cNvPr>
          <p:cNvSpPr txBox="1"/>
          <p:nvPr/>
        </p:nvSpPr>
        <p:spPr>
          <a:xfrm>
            <a:off x="1925247" y="1875787"/>
            <a:ext cx="2782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Palatino" pitchFamily="2" charset="77"/>
                <a:ea typeface="Palatino" pitchFamily="2" charset="77"/>
              </a:rPr>
              <a:t>Integrity:</a:t>
            </a:r>
            <a:r>
              <a:rPr lang="zh-CN" altLang="en-US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</a:rPr>
              <a:t>Merkle</a:t>
            </a:r>
            <a:r>
              <a:rPr lang="zh-CN" altLang="en-US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</a:rPr>
              <a:t>tree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76E352-6BC3-9C44-9FC7-7DDE34F2F832}"/>
              </a:ext>
            </a:extLst>
          </p:cNvPr>
          <p:cNvSpPr/>
          <p:nvPr/>
        </p:nvSpPr>
        <p:spPr>
          <a:xfrm>
            <a:off x="1925246" y="2249853"/>
            <a:ext cx="2684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Correctness:</a:t>
            </a:r>
            <a:r>
              <a:rPr lang="zh-CN" altLang="en-US" b="1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b="1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incorrect-coding</a:t>
            </a:r>
            <a:r>
              <a:rPr lang="zh-CN" altLang="en-US" b="1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b="1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attack</a:t>
            </a:r>
            <a:endParaRPr lang="en-CN" b="1" i="1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7D3A42-352B-964F-B96C-E94C7F96C59B}"/>
              </a:ext>
            </a:extLst>
          </p:cNvPr>
          <p:cNvCxnSpPr>
            <a:stCxn id="11" idx="2"/>
          </p:cNvCxnSpPr>
          <p:nvPr/>
        </p:nvCxnSpPr>
        <p:spPr>
          <a:xfrm>
            <a:off x="6616350" y="5733314"/>
            <a:ext cx="5430" cy="6217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9278867-1F58-9A47-8295-0D15924FD9AA}"/>
              </a:ext>
            </a:extLst>
          </p:cNvPr>
          <p:cNvSpPr txBox="1"/>
          <p:nvPr/>
        </p:nvSpPr>
        <p:spPr>
          <a:xfrm>
            <a:off x="5908623" y="6355080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Palatino" pitchFamily="2" charset="77"/>
                <a:ea typeface="Palatino" pitchFamily="2" charset="77"/>
              </a:rPr>
              <a:t>Decoder:</a:t>
            </a:r>
            <a:r>
              <a:rPr lang="zh-CN" altLang="en-US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</a:rPr>
              <a:t>???</a:t>
            </a:r>
            <a:endParaRPr lang="en-CN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950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7" grpId="0"/>
      <p:bldP spid="20" grpId="0"/>
      <p:bldP spid="11" grpId="0" animBg="1"/>
      <p:bldP spid="4" grpId="0"/>
      <p:bldP spid="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69674-54D2-FE4C-882B-9F705A845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Bodoni 72 Book" pitchFamily="2" charset="0"/>
              </a:rPr>
              <a:t>Solutions</a:t>
            </a:r>
            <a:r>
              <a:rPr lang="zh-CN" altLang="en-US" dirty="0">
                <a:solidFill>
                  <a:srgbClr val="FF0000"/>
                </a:solidFill>
                <a:latin typeface="Bodoni 72 Book" pitchFamily="2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Bodoni 72 Book" pitchFamily="2" charset="0"/>
              </a:rPr>
              <a:t>to</a:t>
            </a:r>
            <a:r>
              <a:rPr lang="zh-CN" altLang="en-US" dirty="0">
                <a:solidFill>
                  <a:srgbClr val="FF0000"/>
                </a:solidFill>
                <a:latin typeface="Bodoni 72 Book" pitchFamily="2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Bodoni 72 Book" pitchFamily="2" charset="0"/>
              </a:rPr>
              <a:t>Incorrect-coding</a:t>
            </a:r>
            <a:r>
              <a:rPr lang="zh-CN" altLang="en-US" dirty="0">
                <a:solidFill>
                  <a:srgbClr val="FF0000"/>
                </a:solidFill>
                <a:latin typeface="Bodoni 72 Book" pitchFamily="2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Bodoni 72 Book" pitchFamily="2" charset="0"/>
              </a:rPr>
              <a:t>Attack</a:t>
            </a:r>
            <a:endParaRPr lang="en-US" dirty="0">
              <a:solidFill>
                <a:srgbClr val="FF0000"/>
              </a:solidFill>
              <a:latin typeface="Bodoni 72 Book" pitchFamily="2" charset="0"/>
            </a:endParaRP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BB17C0D3-B08D-7F4D-BA0B-DD9B9572D0AA}"/>
              </a:ext>
            </a:extLst>
          </p:cNvPr>
          <p:cNvSpPr/>
          <p:nvPr/>
        </p:nvSpPr>
        <p:spPr>
          <a:xfrm>
            <a:off x="2066428" y="1905260"/>
            <a:ext cx="3709022" cy="1728490"/>
          </a:xfrm>
          <a:prstGeom prst="cloud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AVID</a:t>
            </a:r>
            <a:r>
              <a:rPr lang="en-US" altLang="zh-CN" sz="24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[1]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: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broadcast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and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" pitchFamily="2" charset="77"/>
                <a:ea typeface="Palatino" pitchFamily="2" charset="77"/>
              </a:rPr>
              <a:t>download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AB06B2-A97B-4D48-BF53-4DDF02E0F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406" y="3848322"/>
            <a:ext cx="3378200" cy="2527300"/>
          </a:xfrm>
          <a:prstGeom prst="rect">
            <a:avLst/>
          </a:prstGeom>
        </p:spPr>
      </p:pic>
      <p:sp>
        <p:nvSpPr>
          <p:cNvPr id="23" name="Cloud 22">
            <a:extLst>
              <a:ext uri="{FF2B5EF4-FFF2-40B4-BE49-F238E27FC236}">
                <a16:creationId xmlns:a16="http://schemas.microsoft.com/office/drawing/2014/main" id="{3CC5589C-63AC-5F48-855E-804E3EBCAC6D}"/>
              </a:ext>
            </a:extLst>
          </p:cNvPr>
          <p:cNvSpPr/>
          <p:nvPr/>
        </p:nvSpPr>
        <p:spPr>
          <a:xfrm>
            <a:off x="6330328" y="1868239"/>
            <a:ext cx="3709022" cy="1728490"/>
          </a:xfrm>
          <a:prstGeom prst="cloud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Incorrect-coding</a:t>
            </a:r>
            <a:r>
              <a:rPr lang="zh-CN" altLang="en-US" sz="2400" b="1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400" b="1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proof</a:t>
            </a:r>
            <a:endParaRPr lang="en-US" sz="2400" b="1" i="1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EA8014-378D-5441-884C-BD9A20CA7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864" y="3892772"/>
            <a:ext cx="5181600" cy="243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D9E2FD-BE8F-414E-9FCD-AF51C25692F9}"/>
              </a:ext>
            </a:extLst>
          </p:cNvPr>
          <p:cNvSpPr txBox="1"/>
          <p:nvPr/>
        </p:nvSpPr>
        <p:spPr>
          <a:xfrm>
            <a:off x="1705606" y="6449978"/>
            <a:ext cx="878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[1] Asynchronous veriﬁable information dispersal.</a:t>
            </a:r>
            <a:r>
              <a:rPr lang="zh-CN" altLang="en-US" dirty="0"/>
              <a:t> </a:t>
            </a:r>
            <a:r>
              <a:rPr lang="en-US" altLang="zh-CN" dirty="0" err="1"/>
              <a:t>Cachin</a:t>
            </a:r>
            <a:r>
              <a:rPr lang="en-US" altLang="zh-CN" dirty="0"/>
              <a:t>, C., </a:t>
            </a:r>
            <a:r>
              <a:rPr lang="en-US" altLang="zh-CN" dirty="0" err="1"/>
              <a:t>Tessaro</a:t>
            </a:r>
            <a:r>
              <a:rPr lang="en-US" altLang="zh-CN" dirty="0"/>
              <a:t>, S.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11636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69674-54D2-FE4C-882B-9F705A845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Bodoni 72 Book" pitchFamily="2" charset="0"/>
              </a:rPr>
              <a:t>Incorrect-coding</a:t>
            </a:r>
            <a:r>
              <a:rPr lang="zh-CN" altLang="en-US" dirty="0">
                <a:solidFill>
                  <a:srgbClr val="FF0000"/>
                </a:solidFill>
                <a:latin typeface="Bodoni 72 Book" pitchFamily="2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Bodoni 72 Book" pitchFamily="2" charset="0"/>
              </a:rPr>
              <a:t>Proof</a:t>
            </a:r>
            <a:endParaRPr lang="en-US" dirty="0">
              <a:solidFill>
                <a:srgbClr val="FF0000"/>
              </a:solidFill>
              <a:latin typeface="Bodoni 72 Book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2CCB1E3F-4685-5040-AE85-07F124C8F6C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060700" y="4487117"/>
              <a:ext cx="6070600" cy="9780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17650">
                      <a:extLst>
                        <a:ext uri="{9D8B030D-6E8A-4147-A177-3AD203B41FA5}">
                          <a16:colId xmlns:a16="http://schemas.microsoft.com/office/drawing/2014/main" val="2209552859"/>
                        </a:ext>
                      </a:extLst>
                    </a:gridCol>
                    <a:gridCol w="1517650">
                      <a:extLst>
                        <a:ext uri="{9D8B030D-6E8A-4147-A177-3AD203B41FA5}">
                          <a16:colId xmlns:a16="http://schemas.microsoft.com/office/drawing/2014/main" val="3401819322"/>
                        </a:ext>
                      </a:extLst>
                    </a:gridCol>
                    <a:gridCol w="1517650">
                      <a:extLst>
                        <a:ext uri="{9D8B030D-6E8A-4147-A177-3AD203B41FA5}">
                          <a16:colId xmlns:a16="http://schemas.microsoft.com/office/drawing/2014/main" val="2602712701"/>
                        </a:ext>
                      </a:extLst>
                    </a:gridCol>
                    <a:gridCol w="1517650">
                      <a:extLst>
                        <a:ext uri="{9D8B030D-6E8A-4147-A177-3AD203B41FA5}">
                          <a16:colId xmlns:a16="http://schemas.microsoft.com/office/drawing/2014/main" val="2699888964"/>
                        </a:ext>
                      </a:extLst>
                    </a:gridCol>
                  </a:tblGrid>
                  <a:tr h="468362">
                    <a:tc>
                      <a:txBody>
                        <a:bodyPr/>
                        <a:lstStyle/>
                        <a:p>
                          <a:pPr algn="ctr"/>
                          <a:endParaRPr lang="en-CN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Palatino" pitchFamily="2" charset="77"/>
                              <a:ea typeface="Palatino" pitchFamily="2" charset="77"/>
                            </a:rPr>
                            <a:t>1D-RS</a:t>
                          </a:r>
                          <a:endParaRPr lang="en-CN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Palatino" pitchFamily="2" charset="77"/>
                              <a:ea typeface="Palatino" pitchFamily="2" charset="77"/>
                            </a:rPr>
                            <a:t>2D-RS</a:t>
                          </a:r>
                          <a:endParaRPr lang="en-CN" baseline="300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Palatino" pitchFamily="2" charset="77"/>
                              <a:ea typeface="Palatino" pitchFamily="2" charset="77"/>
                            </a:rPr>
                            <a:t>CMT</a:t>
                          </a:r>
                          <a:endParaRPr lang="en-CN" baseline="300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97175506"/>
                      </a:ext>
                    </a:extLst>
                  </a:tr>
                  <a:tr h="5096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>
                              <a:latin typeface="Palatino" pitchFamily="2" charset="77"/>
                              <a:ea typeface="Palatino" pitchFamily="2" charset="77"/>
                            </a:rPr>
                            <a:t>Proof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dirty="0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𝑂</m:t>
                                </m:r>
                                <m:r>
                                  <a:rPr lang="en-US" altLang="zh-CN" sz="1800" b="0" i="1" dirty="0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(</m:t>
                                </m:r>
                                <m:r>
                                  <a:rPr lang="en-US" altLang="zh-CN" sz="1800" b="0" i="1" dirty="0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𝑏</m:t>
                                </m:r>
                                <m:r>
                                  <a:rPr lang="en-US" altLang="zh-CN" sz="1800" b="0" i="1" dirty="0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N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rad>
                                <m:r>
                                  <m:rPr>
                                    <m:sty m:val="p"/>
                                  </m:r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zh-CN" altLang="en-US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zh-CN" altLang="en-US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9302739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2CCB1E3F-4685-5040-AE85-07F124C8F6C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060700" y="4487117"/>
              <a:ext cx="6070600" cy="9780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17650">
                      <a:extLst>
                        <a:ext uri="{9D8B030D-6E8A-4147-A177-3AD203B41FA5}">
                          <a16:colId xmlns:a16="http://schemas.microsoft.com/office/drawing/2014/main" val="2209552859"/>
                        </a:ext>
                      </a:extLst>
                    </a:gridCol>
                    <a:gridCol w="1517650">
                      <a:extLst>
                        <a:ext uri="{9D8B030D-6E8A-4147-A177-3AD203B41FA5}">
                          <a16:colId xmlns:a16="http://schemas.microsoft.com/office/drawing/2014/main" val="3401819322"/>
                        </a:ext>
                      </a:extLst>
                    </a:gridCol>
                    <a:gridCol w="1517650">
                      <a:extLst>
                        <a:ext uri="{9D8B030D-6E8A-4147-A177-3AD203B41FA5}">
                          <a16:colId xmlns:a16="http://schemas.microsoft.com/office/drawing/2014/main" val="2602712701"/>
                        </a:ext>
                      </a:extLst>
                    </a:gridCol>
                    <a:gridCol w="1517650">
                      <a:extLst>
                        <a:ext uri="{9D8B030D-6E8A-4147-A177-3AD203B41FA5}">
                          <a16:colId xmlns:a16="http://schemas.microsoft.com/office/drawing/2014/main" val="2699888964"/>
                        </a:ext>
                      </a:extLst>
                    </a:gridCol>
                  </a:tblGrid>
                  <a:tr h="468362">
                    <a:tc>
                      <a:txBody>
                        <a:bodyPr/>
                        <a:lstStyle/>
                        <a:p>
                          <a:pPr algn="ctr"/>
                          <a:endParaRPr lang="en-CN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Palatino" pitchFamily="2" charset="77"/>
                              <a:ea typeface="Palatino" pitchFamily="2" charset="77"/>
                            </a:rPr>
                            <a:t>1D-RS</a:t>
                          </a:r>
                          <a:endParaRPr lang="en-CN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Palatino" pitchFamily="2" charset="77"/>
                              <a:ea typeface="Palatino" pitchFamily="2" charset="77"/>
                            </a:rPr>
                            <a:t>2D-RS</a:t>
                          </a:r>
                          <a:endParaRPr lang="en-CN" baseline="300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Palatino" pitchFamily="2" charset="77"/>
                              <a:ea typeface="Palatino" pitchFamily="2" charset="77"/>
                            </a:rPr>
                            <a:t>CMT</a:t>
                          </a:r>
                          <a:endParaRPr lang="en-CN" baseline="300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97175506"/>
                      </a:ext>
                    </a:extLst>
                  </a:tr>
                  <a:tr h="5096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>
                              <a:latin typeface="Palatino" pitchFamily="2" charset="77"/>
                              <a:ea typeface="Palatino" pitchFamily="2" charset="77"/>
                            </a:rPr>
                            <a:t>Proof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681" t="-92683" r="-203361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92683" r="-101667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521" t="-92683" r="-2521" b="-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30273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BA644352-A1EE-8F4D-ABA5-79101CF83374}"/>
              </a:ext>
            </a:extLst>
          </p:cNvPr>
          <p:cNvSpPr txBox="1"/>
          <p:nvPr/>
        </p:nvSpPr>
        <p:spPr>
          <a:xfrm>
            <a:off x="2152650" y="5888013"/>
            <a:ext cx="87807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[1] Fraud and data availability proofs: </a:t>
            </a:r>
            <a:r>
              <a:rPr lang="en-US" altLang="zh-CN" sz="1600" dirty="0" err="1"/>
              <a:t>Maximising</a:t>
            </a:r>
            <a:r>
              <a:rPr lang="en-US" altLang="zh-CN" sz="1600" dirty="0"/>
              <a:t> light client security and scaling blockchains with dishonest majorities. Al-Bassam, M et</a:t>
            </a:r>
            <a:r>
              <a:rPr lang="zh-CN" altLang="en-US" sz="1600" dirty="0"/>
              <a:t> </a:t>
            </a:r>
            <a:r>
              <a:rPr lang="en-US" altLang="zh-CN" sz="1600" dirty="0"/>
              <a:t>al</a:t>
            </a:r>
          </a:p>
          <a:p>
            <a:r>
              <a:rPr lang="en-US" altLang="zh-CN" sz="1600" dirty="0"/>
              <a:t>[2]</a:t>
            </a:r>
            <a:r>
              <a:rPr lang="zh-CN" altLang="en-US" sz="1600" dirty="0"/>
              <a:t> </a:t>
            </a:r>
            <a:r>
              <a:rPr lang="en-US" altLang="zh-CN" sz="1600" dirty="0"/>
              <a:t>Coded </a:t>
            </a:r>
            <a:r>
              <a:rPr lang="en-US" altLang="zh-CN" sz="1600" dirty="0" err="1"/>
              <a:t>merkle</a:t>
            </a:r>
            <a:r>
              <a:rPr lang="en-US" altLang="zh-CN" sz="1600" dirty="0"/>
              <a:t> tree: Solving data availability attacks in blockchains.</a:t>
            </a:r>
            <a:r>
              <a:rPr lang="zh-CN" altLang="en-US" sz="1600" dirty="0"/>
              <a:t> </a:t>
            </a:r>
            <a:r>
              <a:rPr lang="en-US" altLang="zh-CN" sz="1600" dirty="0"/>
              <a:t>Yu, M</a:t>
            </a:r>
            <a:r>
              <a:rPr lang="zh-CN" altLang="en-US" sz="1600" dirty="0"/>
              <a:t> </a:t>
            </a:r>
            <a:r>
              <a:rPr lang="en-US" altLang="zh-CN" sz="1600" dirty="0"/>
              <a:t>et</a:t>
            </a:r>
            <a:r>
              <a:rPr lang="zh-CN" altLang="en-US" sz="1600" dirty="0"/>
              <a:t> </a:t>
            </a:r>
            <a:r>
              <a:rPr lang="en-US" altLang="zh-CN" sz="1600" dirty="0"/>
              <a:t>al</a:t>
            </a:r>
            <a:r>
              <a:rPr lang="zh-CN" altLang="en-US" sz="1600" dirty="0"/>
              <a:t> </a:t>
            </a:r>
            <a:r>
              <a:rPr lang="en-US" altLang="zh-CN" sz="1600" dirty="0"/>
              <a:t>(FC’20)</a:t>
            </a:r>
            <a:endParaRPr lang="en-CN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C16B88-36FB-E644-97B7-8DE9EF589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983" y="1815033"/>
            <a:ext cx="1560083" cy="19549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874480-EF33-AA40-86F5-B9E2B63157D3}"/>
              </a:ext>
            </a:extLst>
          </p:cNvPr>
          <p:cNvSpPr/>
          <p:nvPr/>
        </p:nvSpPr>
        <p:spPr>
          <a:xfrm>
            <a:off x="2994629" y="3675065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Palatino" pitchFamily="2" charset="77"/>
                <a:ea typeface="Palatino" pitchFamily="2" charset="77"/>
              </a:rPr>
              <a:t>1D-RS</a:t>
            </a:r>
            <a:endParaRPr lang="en-CN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722551-3F66-A34A-9985-A0322285B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698" y="1577448"/>
            <a:ext cx="2269484" cy="21370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1839D9A-B7E2-074D-97E8-BB44AE6D7194}"/>
              </a:ext>
            </a:extLst>
          </p:cNvPr>
          <p:cNvSpPr/>
          <p:nvPr/>
        </p:nvSpPr>
        <p:spPr>
          <a:xfrm>
            <a:off x="5561030" y="3675750"/>
            <a:ext cx="1287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Palatino" pitchFamily="2" charset="77"/>
                <a:ea typeface="Palatino" pitchFamily="2" charset="77"/>
              </a:rPr>
              <a:t>2D-RS</a:t>
            </a:r>
            <a:r>
              <a:rPr lang="en-US" altLang="zh-CN" sz="2400" baseline="30000" dirty="0">
                <a:latin typeface="Palatino" pitchFamily="2" charset="77"/>
                <a:ea typeface="Palatino" pitchFamily="2" charset="77"/>
              </a:rPr>
              <a:t>[1]</a:t>
            </a:r>
            <a:endParaRPr lang="en-CN" baseline="300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35DC71-CC23-D54B-B4FA-5C2AAD0919E1}"/>
              </a:ext>
            </a:extLst>
          </p:cNvPr>
          <p:cNvSpPr/>
          <p:nvPr/>
        </p:nvSpPr>
        <p:spPr>
          <a:xfrm>
            <a:off x="8230797" y="3672779"/>
            <a:ext cx="1124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Palatino" pitchFamily="2" charset="77"/>
                <a:ea typeface="Palatino" pitchFamily="2" charset="77"/>
              </a:rPr>
              <a:t>CMT</a:t>
            </a:r>
            <a:r>
              <a:rPr lang="en-US" altLang="zh-CN" sz="2400" baseline="30000" dirty="0">
                <a:latin typeface="Palatino" pitchFamily="2" charset="77"/>
                <a:ea typeface="Palatino" pitchFamily="2" charset="77"/>
              </a:rPr>
              <a:t>[2]</a:t>
            </a:r>
            <a:endParaRPr lang="en-CN" baseline="30000" dirty="0">
              <a:latin typeface="Palatino" pitchFamily="2" charset="77"/>
              <a:ea typeface="Palatino" pitchFamily="2" charset="77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F2A32C-11AD-654A-8B52-D134C62D8A8F}"/>
              </a:ext>
            </a:extLst>
          </p:cNvPr>
          <p:cNvGrpSpPr/>
          <p:nvPr/>
        </p:nvGrpSpPr>
        <p:grpSpPr>
          <a:xfrm>
            <a:off x="7235453" y="1739817"/>
            <a:ext cx="3114717" cy="1888297"/>
            <a:chOff x="5711452" y="1739816"/>
            <a:chExt cx="3114717" cy="188829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D70824-EDB4-7445-8F2A-5125B7EAF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11452" y="1739816"/>
              <a:ext cx="3114717" cy="1888297"/>
            </a:xfrm>
            <a:prstGeom prst="rect">
              <a:avLst/>
            </a:prstGeom>
          </p:spPr>
        </p:pic>
        <p:sp>
          <p:nvSpPr>
            <p:cNvPr id="13" name="Right Bracket 12">
              <a:extLst>
                <a:ext uri="{FF2B5EF4-FFF2-40B4-BE49-F238E27FC236}">
                  <a16:creationId xmlns:a16="http://schemas.microsoft.com/office/drawing/2014/main" id="{C6195BA2-2F1E-4240-8B11-474EC1934D1D}"/>
                </a:ext>
              </a:extLst>
            </p:cNvPr>
            <p:cNvSpPr/>
            <p:nvPr/>
          </p:nvSpPr>
          <p:spPr>
            <a:xfrm>
              <a:off x="7187057" y="2050473"/>
              <a:ext cx="100434" cy="512618"/>
            </a:xfrm>
            <a:prstGeom prst="rightBracket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746B25D-5EBC-A34C-8EC8-AE79B062FDEE}"/>
                </a:ext>
              </a:extLst>
            </p:cNvPr>
            <p:cNvCxnSpPr>
              <a:cxnSpLocks/>
            </p:cNvCxnSpPr>
            <p:nvPr/>
          </p:nvCxnSpPr>
          <p:spPr>
            <a:xfrm>
              <a:off x="7287491" y="2313709"/>
              <a:ext cx="235527" cy="9698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ight Bracket 14">
              <a:extLst>
                <a:ext uri="{FF2B5EF4-FFF2-40B4-BE49-F238E27FC236}">
                  <a16:creationId xmlns:a16="http://schemas.microsoft.com/office/drawing/2014/main" id="{DA65703F-9103-F246-A66A-D42967F5D0C4}"/>
                </a:ext>
              </a:extLst>
            </p:cNvPr>
            <p:cNvSpPr/>
            <p:nvPr/>
          </p:nvSpPr>
          <p:spPr>
            <a:xfrm>
              <a:off x="7187057" y="2793099"/>
              <a:ext cx="100434" cy="512618"/>
            </a:xfrm>
            <a:prstGeom prst="rightBracket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69CF8CC-C6B3-DB47-A08D-D3B4EB50A6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87491" y="2563090"/>
              <a:ext cx="235527" cy="5140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ight Bracket 16">
              <a:extLst>
                <a:ext uri="{FF2B5EF4-FFF2-40B4-BE49-F238E27FC236}">
                  <a16:creationId xmlns:a16="http://schemas.microsoft.com/office/drawing/2014/main" id="{E845C6F9-7814-5F4B-8926-DB73DD2E5633}"/>
                </a:ext>
              </a:extLst>
            </p:cNvPr>
            <p:cNvSpPr/>
            <p:nvPr/>
          </p:nvSpPr>
          <p:spPr>
            <a:xfrm>
              <a:off x="7887463" y="2410691"/>
              <a:ext cx="100434" cy="512618"/>
            </a:xfrm>
            <a:prstGeom prst="rightBracket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3FEB70E-03D7-8643-97F8-76D782A368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87897" y="2563090"/>
              <a:ext cx="273539" cy="11083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1578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6D9F-F002-B741-A95D-11B2B2B84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Bodoni 72 Book" pitchFamily="2" charset="0"/>
              </a:rPr>
              <a:t>Authenticated Coded Dispersal</a:t>
            </a:r>
            <a:endParaRPr lang="en-US" sz="4800" dirty="0">
              <a:solidFill>
                <a:srgbClr val="FF0000"/>
              </a:solidFill>
              <a:latin typeface="Bodoni 72 Book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09A99C-686C-C643-9A1F-2F638B66EE30}"/>
              </a:ext>
            </a:extLst>
          </p:cNvPr>
          <p:cNvSpPr/>
          <p:nvPr/>
        </p:nvSpPr>
        <p:spPr>
          <a:xfrm>
            <a:off x="2435733" y="4931007"/>
            <a:ext cx="73205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7CD063-C9FF-F341-9018-01C123E67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994" y="1427103"/>
            <a:ext cx="5688013" cy="52109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FEE7B6E-EBDE-894F-BBCA-9729D21FC4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745" b="44981"/>
          <a:stretch/>
        </p:blipFill>
        <p:spPr>
          <a:xfrm>
            <a:off x="1758937" y="2128452"/>
            <a:ext cx="5028726" cy="16346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06A6CD-E4F5-834C-80EC-BB5F656BD8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028" r="-284" b="394"/>
          <a:stretch/>
        </p:blipFill>
        <p:spPr>
          <a:xfrm>
            <a:off x="5240689" y="2128452"/>
            <a:ext cx="5028726" cy="2959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E287B32-67DC-6C47-BCD5-9BD266DAA4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58972" b="394"/>
          <a:stretch/>
        </p:blipFill>
        <p:spPr>
          <a:xfrm>
            <a:off x="1758937" y="2128452"/>
            <a:ext cx="3481752" cy="295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9E9E925-790C-7E44-88E0-7DF5CE5FD8C0}"/>
              </a:ext>
            </a:extLst>
          </p:cNvPr>
          <p:cNvSpPr txBox="1">
            <a:spLocks/>
          </p:cNvSpPr>
          <p:nvPr/>
        </p:nvSpPr>
        <p:spPr>
          <a:xfrm>
            <a:off x="2305050" y="5175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dirty="0">
                <a:solidFill>
                  <a:srgbClr val="FF0000"/>
                </a:solidFill>
                <a:latin typeface="Bodoni 72 Book" pitchFamily="2" charset="0"/>
              </a:rPr>
              <a:t>Performance</a:t>
            </a:r>
            <a:r>
              <a:rPr lang="zh-CN" altLang="en-US" sz="5400" dirty="0">
                <a:solidFill>
                  <a:srgbClr val="FF0000"/>
                </a:solidFill>
                <a:latin typeface="Bodoni 72 Book" pitchFamily="2" charset="0"/>
              </a:rPr>
              <a:t> </a:t>
            </a:r>
            <a:r>
              <a:rPr lang="en-US" altLang="zh-CN" sz="5400" dirty="0">
                <a:solidFill>
                  <a:srgbClr val="FF0000"/>
                </a:solidFill>
                <a:latin typeface="Bodoni 72 Book" pitchFamily="2" charset="0"/>
              </a:rPr>
              <a:t>Metrics</a:t>
            </a:r>
            <a:endParaRPr lang="en-US" sz="5400" dirty="0">
              <a:solidFill>
                <a:srgbClr val="FF0000"/>
              </a:solidFill>
              <a:latin typeface="Bodoni 72 Book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 13">
                <a:extLst>
                  <a:ext uri="{FF2B5EF4-FFF2-40B4-BE49-F238E27FC236}">
                    <a16:creationId xmlns:a16="http://schemas.microsoft.com/office/drawing/2014/main" id="{CABF629D-4D5A-1448-8122-95CE97C7D82A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821873" y="2009778"/>
              <a:ext cx="8548255" cy="37034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37220">
                      <a:extLst>
                        <a:ext uri="{9D8B030D-6E8A-4147-A177-3AD203B41FA5}">
                          <a16:colId xmlns:a16="http://schemas.microsoft.com/office/drawing/2014/main" val="2715947308"/>
                        </a:ext>
                      </a:extLst>
                    </a:gridCol>
                    <a:gridCol w="1952786">
                      <a:extLst>
                        <a:ext uri="{9D8B030D-6E8A-4147-A177-3AD203B41FA5}">
                          <a16:colId xmlns:a16="http://schemas.microsoft.com/office/drawing/2014/main" val="3057735523"/>
                        </a:ext>
                      </a:extLst>
                    </a:gridCol>
                    <a:gridCol w="3158249">
                      <a:extLst>
                        <a:ext uri="{9D8B030D-6E8A-4147-A177-3AD203B41FA5}">
                          <a16:colId xmlns:a16="http://schemas.microsoft.com/office/drawing/2014/main" val="3154567262"/>
                        </a:ext>
                      </a:extLst>
                    </a:gridCol>
                  </a:tblGrid>
                  <a:tr h="6638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77"/>
                              <a:ea typeface="Palatino" pitchFamily="2" charset="77"/>
                            </a:rPr>
                            <a:t>Metric</a:t>
                          </a:r>
                          <a:endParaRPr lang="en-CN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77"/>
                              <a:ea typeface="Palatino" pitchFamily="2" charset="77"/>
                            </a:rPr>
                            <a:t>Formula</a:t>
                          </a:r>
                          <a:endParaRPr lang="en-CN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77"/>
                              <a:ea typeface="Palatino" pitchFamily="2" charset="77"/>
                            </a:rPr>
                            <a:t>Range</a:t>
                          </a:r>
                          <a:endParaRPr lang="en-CN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63001160"/>
                      </a:ext>
                    </a:extLst>
                  </a:tr>
                  <a:tr h="82903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Palatino" pitchFamily="2" charset="77"/>
                              <a:ea typeface="Palatino" pitchFamily="2" charset="77"/>
                            </a:rPr>
                            <a:t>Maximal</a:t>
                          </a:r>
                          <a:r>
                            <a:rPr lang="zh-CN" altLang="en-US" sz="1800" dirty="0">
                              <a:latin typeface="Palatino" pitchFamily="2" charset="77"/>
                              <a:ea typeface="Palatino" pitchFamily="2" charset="77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Palatino" pitchFamily="2" charset="77"/>
                              <a:ea typeface="Palatino" pitchFamily="2" charset="77"/>
                            </a:rPr>
                            <a:t>adversary</a:t>
                          </a:r>
                          <a:r>
                            <a:rPr lang="zh-CN" altLang="en-US" sz="1800" dirty="0">
                              <a:latin typeface="Palatino" pitchFamily="2" charset="77"/>
                              <a:ea typeface="Palatino" pitchFamily="2" charset="77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Palatino" pitchFamily="2" charset="77"/>
                              <a:ea typeface="Palatino" pitchFamily="2" charset="77"/>
                            </a:rPr>
                            <a:t>fraction</a:t>
                          </a:r>
                          <a:endParaRPr lang="en-CN" sz="18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β</m:t>
                                </m:r>
                              </m:oMath>
                            </m:oMathPara>
                          </a14:m>
                          <a:endParaRPr lang="en-US" altLang="zh-CN" b="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[0,1/2]</m:t>
                                </m:r>
                              </m:oMath>
                            </m:oMathPara>
                          </a14:m>
                          <a:endParaRPr lang="en-US" altLang="zh-CN" b="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6552594"/>
                      </a:ext>
                    </a:extLst>
                  </a:tr>
                  <a:tr h="764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77"/>
                              <a:ea typeface="Palatino" pitchFamily="2" charset="77"/>
                            </a:rPr>
                            <a:t>Storage</a:t>
                          </a:r>
                          <a:r>
                            <a:rPr lang="zh-CN" altLang="en-US" dirty="0">
                              <a:latin typeface="Palatino" pitchFamily="2" charset="77"/>
                              <a:ea typeface="Palatino" pitchFamily="2" charset="77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77"/>
                              <a:ea typeface="Palatino" pitchFamily="2" charset="77"/>
                            </a:rPr>
                            <a:t>overhead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𝑠𝑡𝑜𝑟𝑒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𝑖𝑛𝑓𝑜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altLang="zh-CN" b="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  <m:t>𝑁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CN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7192771"/>
                      </a:ext>
                    </a:extLst>
                  </a:tr>
                  <a:tr h="7295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77"/>
                              <a:ea typeface="Palatino" pitchFamily="2" charset="77"/>
                            </a:rPr>
                            <a:t>Download</a:t>
                          </a:r>
                          <a:r>
                            <a:rPr lang="zh-CN" altLang="en-US" dirty="0">
                              <a:latin typeface="Palatino" pitchFamily="2" charset="77"/>
                              <a:ea typeface="Palatino" pitchFamily="2" charset="77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77"/>
                              <a:ea typeface="Palatino" pitchFamily="2" charset="77"/>
                            </a:rPr>
                            <a:t>overhead</a:t>
                          </a:r>
                          <a:endParaRPr lang="en-CN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𝑑𝑜𝑤𝑛𝑙𝑜𝑎𝑑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𝑑𝑎𝑡𝑎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CN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)]</m:t>
                                </m:r>
                              </m:oMath>
                            </m:oMathPara>
                          </a14:m>
                          <a:endParaRPr lang="en-CN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48593210"/>
                      </a:ext>
                    </a:extLst>
                  </a:tr>
                  <a:tr h="7169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77"/>
                              <a:ea typeface="Palatino" pitchFamily="2" charset="77"/>
                            </a:rPr>
                            <a:t>Communication</a:t>
                          </a:r>
                          <a:r>
                            <a:rPr lang="zh-CN" altLang="en-US" dirty="0">
                              <a:latin typeface="Palatino" pitchFamily="2" charset="77"/>
                              <a:ea typeface="Palatino" pitchFamily="2" charset="77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77"/>
                              <a:ea typeface="Palatino" pitchFamily="2" charset="77"/>
                            </a:rPr>
                            <a:t>complexity</a:t>
                          </a:r>
                          <a:endParaRPr lang="en-CN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𝑚𝑠𝑔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b="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𝑁𝑏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)]</m:t>
                                </m:r>
                              </m:oMath>
                            </m:oMathPara>
                          </a14:m>
                          <a:endParaRPr lang="en-CN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2726808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13">
                <a:extLst>
                  <a:ext uri="{FF2B5EF4-FFF2-40B4-BE49-F238E27FC236}">
                    <a16:creationId xmlns:a16="http://schemas.microsoft.com/office/drawing/2014/main" id="{CABF629D-4D5A-1448-8122-95CE97C7D82A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821873" y="2009778"/>
              <a:ext cx="8548255" cy="37034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37220">
                      <a:extLst>
                        <a:ext uri="{9D8B030D-6E8A-4147-A177-3AD203B41FA5}">
                          <a16:colId xmlns:a16="http://schemas.microsoft.com/office/drawing/2014/main" val="2715947308"/>
                        </a:ext>
                      </a:extLst>
                    </a:gridCol>
                    <a:gridCol w="1952786">
                      <a:extLst>
                        <a:ext uri="{9D8B030D-6E8A-4147-A177-3AD203B41FA5}">
                          <a16:colId xmlns:a16="http://schemas.microsoft.com/office/drawing/2014/main" val="3057735523"/>
                        </a:ext>
                      </a:extLst>
                    </a:gridCol>
                    <a:gridCol w="3158249">
                      <a:extLst>
                        <a:ext uri="{9D8B030D-6E8A-4147-A177-3AD203B41FA5}">
                          <a16:colId xmlns:a16="http://schemas.microsoft.com/office/drawing/2014/main" val="3154567262"/>
                        </a:ext>
                      </a:extLst>
                    </a:gridCol>
                  </a:tblGrid>
                  <a:tr h="6638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77"/>
                              <a:ea typeface="Palatino" pitchFamily="2" charset="77"/>
                            </a:rPr>
                            <a:t>Metric</a:t>
                          </a:r>
                          <a:endParaRPr lang="en-CN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77"/>
                              <a:ea typeface="Palatino" pitchFamily="2" charset="77"/>
                            </a:rPr>
                            <a:t>Formula</a:t>
                          </a:r>
                          <a:endParaRPr lang="en-CN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77"/>
                              <a:ea typeface="Palatino" pitchFamily="2" charset="77"/>
                            </a:rPr>
                            <a:t>Range</a:t>
                          </a:r>
                          <a:endParaRPr lang="en-CN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63001160"/>
                      </a:ext>
                    </a:extLst>
                  </a:tr>
                  <a:tr h="82903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Palatino" pitchFamily="2" charset="77"/>
                              <a:ea typeface="Palatino" pitchFamily="2" charset="77"/>
                            </a:rPr>
                            <a:t>Maximal</a:t>
                          </a:r>
                          <a:r>
                            <a:rPr lang="zh-CN" altLang="en-US" sz="1800" dirty="0">
                              <a:latin typeface="Palatino" pitchFamily="2" charset="77"/>
                              <a:ea typeface="Palatino" pitchFamily="2" charset="77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Palatino" pitchFamily="2" charset="77"/>
                              <a:ea typeface="Palatino" pitchFamily="2" charset="77"/>
                            </a:rPr>
                            <a:t>adversary</a:t>
                          </a:r>
                          <a:r>
                            <a:rPr lang="zh-CN" altLang="en-US" sz="1800" dirty="0">
                              <a:latin typeface="Palatino" pitchFamily="2" charset="77"/>
                              <a:ea typeface="Palatino" pitchFamily="2" charset="77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Palatino" pitchFamily="2" charset="77"/>
                              <a:ea typeface="Palatino" pitchFamily="2" charset="77"/>
                            </a:rPr>
                            <a:t>fraction</a:t>
                          </a:r>
                          <a:endParaRPr lang="en-CN" sz="18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6623" t="-80303" r="-162987" b="-2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1084" t="-80303" r="-803" b="-2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552594"/>
                      </a:ext>
                    </a:extLst>
                  </a:tr>
                  <a:tr h="764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77"/>
                              <a:ea typeface="Palatino" pitchFamily="2" charset="77"/>
                            </a:rPr>
                            <a:t>Storage</a:t>
                          </a:r>
                          <a:r>
                            <a:rPr lang="zh-CN" altLang="en-US" dirty="0">
                              <a:latin typeface="Palatino" pitchFamily="2" charset="77"/>
                              <a:ea typeface="Palatino" pitchFamily="2" charset="77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77"/>
                              <a:ea typeface="Palatino" pitchFamily="2" charset="77"/>
                            </a:rPr>
                            <a:t>overhead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6623" t="-198333" r="-162987" b="-1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1084" t="-198333" r="-803" b="-1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7192771"/>
                      </a:ext>
                    </a:extLst>
                  </a:tr>
                  <a:tr h="7295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77"/>
                              <a:ea typeface="Palatino" pitchFamily="2" charset="77"/>
                            </a:rPr>
                            <a:t>Download</a:t>
                          </a:r>
                          <a:r>
                            <a:rPr lang="zh-CN" altLang="en-US" dirty="0">
                              <a:latin typeface="Palatino" pitchFamily="2" charset="77"/>
                              <a:ea typeface="Palatino" pitchFamily="2" charset="77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77"/>
                              <a:ea typeface="Palatino" pitchFamily="2" charset="77"/>
                            </a:rPr>
                            <a:t>overhead</a:t>
                          </a:r>
                          <a:endParaRPr lang="en-CN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6623" t="-314035" r="-162987" b="-10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1084" t="-314035" r="-803" b="-1035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8593210"/>
                      </a:ext>
                    </a:extLst>
                  </a:tr>
                  <a:tr h="7169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Palatino" pitchFamily="2" charset="77"/>
                              <a:ea typeface="Palatino" pitchFamily="2" charset="77"/>
                            </a:rPr>
                            <a:t>Communication</a:t>
                          </a:r>
                          <a:r>
                            <a:rPr lang="zh-CN" altLang="en-US" dirty="0">
                              <a:latin typeface="Palatino" pitchFamily="2" charset="77"/>
                              <a:ea typeface="Palatino" pitchFamily="2" charset="77"/>
                            </a:rPr>
                            <a:t> </a:t>
                          </a:r>
                          <a:r>
                            <a:rPr lang="en-US" altLang="zh-CN" dirty="0">
                              <a:latin typeface="Palatino" pitchFamily="2" charset="77"/>
                              <a:ea typeface="Palatino" pitchFamily="2" charset="77"/>
                            </a:rPr>
                            <a:t>complexity</a:t>
                          </a:r>
                          <a:endParaRPr lang="en-CN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6623" t="-414035" r="-162987" b="-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1084" t="-414035" r="-803" b="-35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72680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899664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3884003F-7684-AE45-B359-65FA54D36579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773382" y="2009344"/>
              <a:ext cx="8645237" cy="43311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6908">
                      <a:extLst>
                        <a:ext uri="{9D8B030D-6E8A-4147-A177-3AD203B41FA5}">
                          <a16:colId xmlns:a16="http://schemas.microsoft.com/office/drawing/2014/main" val="211304682"/>
                        </a:ext>
                      </a:extLst>
                    </a:gridCol>
                    <a:gridCol w="1136075">
                      <a:extLst>
                        <a:ext uri="{9D8B030D-6E8A-4147-A177-3AD203B41FA5}">
                          <a16:colId xmlns:a16="http://schemas.microsoft.com/office/drawing/2014/main" val="2636280039"/>
                        </a:ext>
                      </a:extLst>
                    </a:gridCol>
                    <a:gridCol w="1094509">
                      <a:extLst>
                        <a:ext uri="{9D8B030D-6E8A-4147-A177-3AD203B41FA5}">
                          <a16:colId xmlns:a16="http://schemas.microsoft.com/office/drawing/2014/main" val="3820374492"/>
                        </a:ext>
                      </a:extLst>
                    </a:gridCol>
                    <a:gridCol w="1191491">
                      <a:extLst>
                        <a:ext uri="{9D8B030D-6E8A-4147-A177-3AD203B41FA5}">
                          <a16:colId xmlns:a16="http://schemas.microsoft.com/office/drawing/2014/main" val="1690846116"/>
                        </a:ext>
                      </a:extLst>
                    </a:gridCol>
                    <a:gridCol w="1094509">
                      <a:extLst>
                        <a:ext uri="{9D8B030D-6E8A-4147-A177-3AD203B41FA5}">
                          <a16:colId xmlns:a16="http://schemas.microsoft.com/office/drawing/2014/main" val="687918449"/>
                        </a:ext>
                      </a:extLst>
                    </a:gridCol>
                    <a:gridCol w="1149927">
                      <a:extLst>
                        <a:ext uri="{9D8B030D-6E8A-4147-A177-3AD203B41FA5}">
                          <a16:colId xmlns:a16="http://schemas.microsoft.com/office/drawing/2014/main" val="4215737561"/>
                        </a:ext>
                      </a:extLst>
                    </a:gridCol>
                    <a:gridCol w="1731818">
                      <a:extLst>
                        <a:ext uri="{9D8B030D-6E8A-4147-A177-3AD203B41FA5}">
                          <a16:colId xmlns:a16="http://schemas.microsoft.com/office/drawing/2014/main" val="2886008978"/>
                        </a:ext>
                      </a:extLst>
                    </a:gridCol>
                  </a:tblGrid>
                  <a:tr h="517004">
                    <a:tc rowSpan="2">
                      <a:txBody>
                        <a:bodyPr/>
                        <a:lstStyle/>
                        <a:p>
                          <a:pPr algn="ctr"/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Palatino" pitchFamily="2" charset="77"/>
                              <a:ea typeface="Palatino" pitchFamily="2" charset="77"/>
                            </a:rPr>
                            <a:t>Maximal</a:t>
                          </a:r>
                          <a:r>
                            <a:rPr lang="zh-CN" altLang="en-US" sz="1600" dirty="0">
                              <a:latin typeface="Palatino" pitchFamily="2" charset="77"/>
                              <a:ea typeface="Palatino" pitchFamily="2" charset="77"/>
                            </a:rPr>
                            <a:t> </a:t>
                          </a:r>
                          <a:r>
                            <a:rPr lang="en-US" altLang="zh-CN" sz="1600" dirty="0">
                              <a:latin typeface="Palatino" pitchFamily="2" charset="77"/>
                              <a:ea typeface="Palatino" pitchFamily="2" charset="77"/>
                            </a:rPr>
                            <a:t>adversary</a:t>
                          </a:r>
                          <a:r>
                            <a:rPr lang="zh-CN" altLang="en-US" sz="1600" dirty="0">
                              <a:latin typeface="Palatino" pitchFamily="2" charset="77"/>
                              <a:ea typeface="Palatino" pitchFamily="2" charset="77"/>
                            </a:rPr>
                            <a:t> </a:t>
                          </a:r>
                          <a:r>
                            <a:rPr lang="en-US" altLang="zh-CN" sz="1600" dirty="0">
                              <a:latin typeface="Palatino" pitchFamily="2" charset="77"/>
                              <a:ea typeface="Palatino" pitchFamily="2" charset="77"/>
                            </a:rPr>
                            <a:t>fraction</a:t>
                          </a:r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" pitchFamily="2" charset="77"/>
                              <a:ea typeface="Palatino" pitchFamily="2" charset="77"/>
                            </a:rPr>
                            <a:t>N</a:t>
                          </a:r>
                          <a:r>
                            <a:rPr lang="en-CN" sz="1600" dirty="0">
                              <a:latin typeface="Palatino" pitchFamily="2" charset="77"/>
                              <a:ea typeface="Palatino" pitchFamily="2" charset="77"/>
                            </a:rPr>
                            <a:t>ormal case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" pitchFamily="2" charset="77"/>
                              <a:ea typeface="Palatino" pitchFamily="2" charset="77"/>
                            </a:rPr>
                            <a:t>W</a:t>
                          </a:r>
                          <a:r>
                            <a:rPr lang="en-CN" sz="1600" dirty="0">
                              <a:latin typeface="Palatino" pitchFamily="2" charset="77"/>
                              <a:ea typeface="Palatino" pitchFamily="2" charset="77"/>
                            </a:rPr>
                            <a:t>orst case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" pitchFamily="2" charset="77"/>
                              <a:ea typeface="Palatino" pitchFamily="2" charset="77"/>
                            </a:rPr>
                            <a:t>C</a:t>
                          </a:r>
                          <a:r>
                            <a:rPr lang="en-CN" sz="1600" dirty="0">
                              <a:latin typeface="Palatino" pitchFamily="2" charset="77"/>
                              <a:ea typeface="Palatino" pitchFamily="2" charset="77"/>
                            </a:rPr>
                            <a:t>ommunication complexity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47827895"/>
                      </a:ext>
                    </a:extLst>
                  </a:tr>
                  <a:tr h="654871">
                    <a:tc vMerge="1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" pitchFamily="2" charset="77"/>
                              <a:ea typeface="Palatino" pitchFamily="2" charset="77"/>
                            </a:rPr>
                            <a:t>S</a:t>
                          </a:r>
                          <a:r>
                            <a:rPr lang="en-CN" sz="1600" dirty="0">
                              <a:latin typeface="Palatino" pitchFamily="2" charset="77"/>
                              <a:ea typeface="Palatino" pitchFamily="2" charset="77"/>
                            </a:rPr>
                            <a:t>torage overhead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" pitchFamily="2" charset="77"/>
                              <a:ea typeface="Palatino" pitchFamily="2" charset="77"/>
                            </a:rPr>
                            <a:t>D</a:t>
                          </a:r>
                          <a:r>
                            <a:rPr lang="en-CN" sz="1600" dirty="0">
                              <a:latin typeface="Palatino" pitchFamily="2" charset="77"/>
                              <a:ea typeface="Palatino" pitchFamily="2" charset="77"/>
                            </a:rPr>
                            <a:t>ownload overhead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Palatino" pitchFamily="2" charset="77"/>
                              <a:ea typeface="Palatino" pitchFamily="2" charset="77"/>
                            </a:rPr>
                            <a:t>S</a:t>
                          </a:r>
                          <a:r>
                            <a:rPr lang="en-CN" sz="1600" dirty="0">
                              <a:latin typeface="Palatino" pitchFamily="2" charset="77"/>
                              <a:ea typeface="Palatino" pitchFamily="2" charset="77"/>
                            </a:rPr>
                            <a:t>torage overhead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Palatino" pitchFamily="2" charset="77"/>
                              <a:ea typeface="Palatino" pitchFamily="2" charset="77"/>
                            </a:rPr>
                            <a:t>D</a:t>
                          </a:r>
                          <a:r>
                            <a:rPr lang="en-CN" sz="1600" dirty="0">
                              <a:latin typeface="Palatino" pitchFamily="2" charset="77"/>
                              <a:ea typeface="Palatino" pitchFamily="2" charset="77"/>
                            </a:rPr>
                            <a:t>ownload overhead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2565480"/>
                      </a:ext>
                    </a:extLst>
                  </a:tr>
                  <a:tr h="6548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Palatino" pitchFamily="2" charset="77"/>
                              <a:ea typeface="Palatino" pitchFamily="2" charset="77"/>
                            </a:rPr>
                            <a:t>Uncoded</a:t>
                          </a:r>
                          <a:r>
                            <a:rPr lang="zh-CN" altLang="en-US" sz="1600" dirty="0">
                              <a:latin typeface="Palatino" pitchFamily="2" charset="77"/>
                              <a:ea typeface="Palatino" pitchFamily="2" charset="77"/>
                            </a:rPr>
                            <a:t> </a:t>
                          </a:r>
                          <a:r>
                            <a:rPr lang="en-US" altLang="zh-CN" sz="1600" dirty="0">
                              <a:latin typeface="Palatino" pitchFamily="2" charset="77"/>
                              <a:ea typeface="Palatino" pitchFamily="2" charset="77"/>
                            </a:rPr>
                            <a:t>(repetition)</a:t>
                          </a:r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CN" sz="16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CN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𝑂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𝑁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𝑂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𝑂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𝑁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𝑂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  <m:t>𝑁𝑏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14305857"/>
                      </a:ext>
                    </a:extLst>
                  </a:tr>
                  <a:tr h="6548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Palatino" pitchFamily="2" charset="77"/>
                              <a:ea typeface="Palatino" pitchFamily="2" charset="77"/>
                            </a:rPr>
                            <a:t>Uncoded</a:t>
                          </a:r>
                        </a:p>
                        <a:p>
                          <a:pPr algn="ctr"/>
                          <a:r>
                            <a:rPr lang="en-US" altLang="zh-CN" sz="1600" dirty="0">
                              <a:latin typeface="Palatino" pitchFamily="2" charset="77"/>
                              <a:ea typeface="Palatino" pitchFamily="2" charset="77"/>
                            </a:rPr>
                            <a:t>(dispersal)</a:t>
                          </a:r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CN" sz="16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  <m:t>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CN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𝑂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𝑂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𝑂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𝑂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𝑂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𝑏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09880130"/>
                      </a:ext>
                    </a:extLst>
                  </a:tr>
                  <a:tr h="4637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Palatino" pitchFamily="2" charset="77"/>
                              <a:ea typeface="Palatino" pitchFamily="2" charset="77"/>
                            </a:rPr>
                            <a:t>AVID</a:t>
                          </a:r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CN" sz="16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CN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𝑂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𝑂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𝑂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𝑂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  <m:t>𝑁𝑏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2029111"/>
                      </a:ext>
                    </a:extLst>
                  </a:tr>
                  <a:tr h="4619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Palatino" pitchFamily="2" charset="77"/>
                              <a:ea typeface="Palatino" pitchFamily="2" charset="77"/>
                            </a:rPr>
                            <a:t>1D-RS</a:t>
                          </a:r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CN" sz="16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CN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𝑂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𝑂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𝑂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𝑏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𝑂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𝑏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𝑂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𝑏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1986236"/>
                      </a:ext>
                    </a:extLst>
                  </a:tr>
                  <a:tr h="4619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Palatino" pitchFamily="2" charset="77"/>
                              <a:ea typeface="Palatino" pitchFamily="2" charset="77"/>
                            </a:rPr>
                            <a:t>2D-RS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CN" sz="16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CN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𝑂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𝑂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𝑂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  <m:t>𝑏</m:t>
                                    </m:r>
                                  </m:e>
                                </m:rad>
                                <m:func>
                                  <m:func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  <m:t>𝑏</m:t>
                                    </m:r>
                                  </m:e>
                                </m:func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𝑂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  <m:t>𝑏</m:t>
                                    </m:r>
                                  </m:e>
                                </m:rad>
                                <m:func>
                                  <m:func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  <m:t>𝑏</m:t>
                                    </m:r>
                                  </m:e>
                                </m:func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𝑂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𝑏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09709178"/>
                      </a:ext>
                    </a:extLst>
                  </a:tr>
                  <a:tr h="4619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i="1" dirty="0">
                              <a:solidFill>
                                <a:srgbClr val="C00000"/>
                              </a:solidFill>
                              <a:latin typeface="Palatino" pitchFamily="2" charset="77"/>
                              <a:ea typeface="Palatino" pitchFamily="2" charset="77"/>
                            </a:rPr>
                            <a:t>ACeD</a:t>
                          </a:r>
                          <a:endParaRPr lang="en-CN" sz="1600" b="1" i="1" dirty="0">
                            <a:solidFill>
                              <a:srgbClr val="C00000"/>
                            </a:solidFill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CN" sz="1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1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CN" sz="1600" b="1" i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𝑶</m:t>
                                </m:r>
                                <m:r>
                                  <a:rPr lang="en-US" sz="16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(</m:t>
                                </m:r>
                                <m:r>
                                  <a:rPr lang="en-US" sz="16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𝟏</m:t>
                                </m:r>
                                <m:r>
                                  <a:rPr lang="en-US" sz="16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N" sz="1600" b="1" i="1" dirty="0">
                            <a:solidFill>
                              <a:srgbClr val="C00000"/>
                            </a:solidFill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𝑶</m:t>
                                </m:r>
                                <m:r>
                                  <a:rPr lang="en-US" sz="16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(</m:t>
                                </m:r>
                                <m:r>
                                  <a:rPr lang="en-US" sz="16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𝟏</m:t>
                                </m:r>
                                <m:r>
                                  <a:rPr lang="en-US" sz="16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N" sz="1600" b="1" i="1" dirty="0">
                            <a:solidFill>
                              <a:srgbClr val="C00000"/>
                            </a:solidFill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𝑶</m:t>
                                </m:r>
                                <m:r>
                                  <a:rPr lang="en-US" sz="16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1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  <m:t>𝒍𝒐𝒈</m:t>
                                    </m:r>
                                  </m:fName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  <m:t>𝒃</m:t>
                                    </m:r>
                                  </m:e>
                                </m:func>
                                <m:r>
                                  <a:rPr lang="en-US" sz="16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N" sz="1600" b="1" i="1" dirty="0">
                            <a:solidFill>
                              <a:srgbClr val="C00000"/>
                            </a:solidFill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𝑶</m:t>
                                </m:r>
                                <m:r>
                                  <a:rPr lang="en-US" sz="16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1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  <m:t>𝒍𝒐𝒈</m:t>
                                    </m:r>
                                  </m:fName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  <m:t>𝒃</m:t>
                                    </m:r>
                                  </m:e>
                                </m:func>
                                <m:r>
                                  <a:rPr lang="en-US" sz="16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N" sz="1600" b="1" i="1" dirty="0">
                            <a:solidFill>
                              <a:srgbClr val="C00000"/>
                            </a:solidFill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𝑶</m:t>
                                </m:r>
                                <m:r>
                                  <a:rPr lang="en-US" sz="16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(</m:t>
                                </m:r>
                                <m:r>
                                  <a:rPr lang="en-US" sz="16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𝒃</m:t>
                                </m:r>
                                <m:r>
                                  <a:rPr lang="en-US" sz="16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N" sz="1600" b="1" i="1" dirty="0">
                            <a:solidFill>
                              <a:srgbClr val="C00000"/>
                            </a:solidFill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8719812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3884003F-7684-AE45-B359-65FA54D36579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773382" y="2009344"/>
              <a:ext cx="8645237" cy="43311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6908">
                      <a:extLst>
                        <a:ext uri="{9D8B030D-6E8A-4147-A177-3AD203B41FA5}">
                          <a16:colId xmlns:a16="http://schemas.microsoft.com/office/drawing/2014/main" val="211304682"/>
                        </a:ext>
                      </a:extLst>
                    </a:gridCol>
                    <a:gridCol w="1136075">
                      <a:extLst>
                        <a:ext uri="{9D8B030D-6E8A-4147-A177-3AD203B41FA5}">
                          <a16:colId xmlns:a16="http://schemas.microsoft.com/office/drawing/2014/main" val="2636280039"/>
                        </a:ext>
                      </a:extLst>
                    </a:gridCol>
                    <a:gridCol w="1094509">
                      <a:extLst>
                        <a:ext uri="{9D8B030D-6E8A-4147-A177-3AD203B41FA5}">
                          <a16:colId xmlns:a16="http://schemas.microsoft.com/office/drawing/2014/main" val="3820374492"/>
                        </a:ext>
                      </a:extLst>
                    </a:gridCol>
                    <a:gridCol w="1191491">
                      <a:extLst>
                        <a:ext uri="{9D8B030D-6E8A-4147-A177-3AD203B41FA5}">
                          <a16:colId xmlns:a16="http://schemas.microsoft.com/office/drawing/2014/main" val="1690846116"/>
                        </a:ext>
                      </a:extLst>
                    </a:gridCol>
                    <a:gridCol w="1094509">
                      <a:extLst>
                        <a:ext uri="{9D8B030D-6E8A-4147-A177-3AD203B41FA5}">
                          <a16:colId xmlns:a16="http://schemas.microsoft.com/office/drawing/2014/main" val="687918449"/>
                        </a:ext>
                      </a:extLst>
                    </a:gridCol>
                    <a:gridCol w="1149927">
                      <a:extLst>
                        <a:ext uri="{9D8B030D-6E8A-4147-A177-3AD203B41FA5}">
                          <a16:colId xmlns:a16="http://schemas.microsoft.com/office/drawing/2014/main" val="4215737561"/>
                        </a:ext>
                      </a:extLst>
                    </a:gridCol>
                    <a:gridCol w="1731818">
                      <a:extLst>
                        <a:ext uri="{9D8B030D-6E8A-4147-A177-3AD203B41FA5}">
                          <a16:colId xmlns:a16="http://schemas.microsoft.com/office/drawing/2014/main" val="2886008978"/>
                        </a:ext>
                      </a:extLst>
                    </a:gridCol>
                  </a:tblGrid>
                  <a:tr h="517004">
                    <a:tc rowSpan="2">
                      <a:txBody>
                        <a:bodyPr/>
                        <a:lstStyle/>
                        <a:p>
                          <a:pPr algn="ctr"/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Palatino" pitchFamily="2" charset="77"/>
                              <a:ea typeface="Palatino" pitchFamily="2" charset="77"/>
                            </a:rPr>
                            <a:t>Maximal</a:t>
                          </a:r>
                          <a:r>
                            <a:rPr lang="zh-CN" altLang="en-US" sz="1600" dirty="0">
                              <a:latin typeface="Palatino" pitchFamily="2" charset="77"/>
                              <a:ea typeface="Palatino" pitchFamily="2" charset="77"/>
                            </a:rPr>
                            <a:t> </a:t>
                          </a:r>
                          <a:r>
                            <a:rPr lang="en-US" altLang="zh-CN" sz="1600" dirty="0">
                              <a:latin typeface="Palatino" pitchFamily="2" charset="77"/>
                              <a:ea typeface="Palatino" pitchFamily="2" charset="77"/>
                            </a:rPr>
                            <a:t>adversary</a:t>
                          </a:r>
                          <a:r>
                            <a:rPr lang="zh-CN" altLang="en-US" sz="1600" dirty="0">
                              <a:latin typeface="Palatino" pitchFamily="2" charset="77"/>
                              <a:ea typeface="Palatino" pitchFamily="2" charset="77"/>
                            </a:rPr>
                            <a:t> </a:t>
                          </a:r>
                          <a:r>
                            <a:rPr lang="en-US" altLang="zh-CN" sz="1600" dirty="0">
                              <a:latin typeface="Palatino" pitchFamily="2" charset="77"/>
                              <a:ea typeface="Palatino" pitchFamily="2" charset="77"/>
                            </a:rPr>
                            <a:t>fraction</a:t>
                          </a:r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" pitchFamily="2" charset="77"/>
                              <a:ea typeface="Palatino" pitchFamily="2" charset="77"/>
                            </a:rPr>
                            <a:t>N</a:t>
                          </a:r>
                          <a:r>
                            <a:rPr lang="en-CN" sz="1600" dirty="0">
                              <a:latin typeface="Palatino" pitchFamily="2" charset="77"/>
                              <a:ea typeface="Palatino" pitchFamily="2" charset="77"/>
                            </a:rPr>
                            <a:t>ormal case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" pitchFamily="2" charset="77"/>
                              <a:ea typeface="Palatino" pitchFamily="2" charset="77"/>
                            </a:rPr>
                            <a:t>W</a:t>
                          </a:r>
                          <a:r>
                            <a:rPr lang="en-CN" sz="1600" dirty="0">
                              <a:latin typeface="Palatino" pitchFamily="2" charset="77"/>
                              <a:ea typeface="Palatino" pitchFamily="2" charset="77"/>
                            </a:rPr>
                            <a:t>orst case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" pitchFamily="2" charset="77"/>
                              <a:ea typeface="Palatino" pitchFamily="2" charset="77"/>
                            </a:rPr>
                            <a:t>C</a:t>
                          </a:r>
                          <a:r>
                            <a:rPr lang="en-CN" sz="1600" dirty="0">
                              <a:latin typeface="Palatino" pitchFamily="2" charset="77"/>
                              <a:ea typeface="Palatino" pitchFamily="2" charset="77"/>
                            </a:rPr>
                            <a:t>ommunication complexity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47827895"/>
                      </a:ext>
                    </a:extLst>
                  </a:tr>
                  <a:tr h="654871">
                    <a:tc vMerge="1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" pitchFamily="2" charset="77"/>
                              <a:ea typeface="Palatino" pitchFamily="2" charset="77"/>
                            </a:rPr>
                            <a:t>S</a:t>
                          </a:r>
                          <a:r>
                            <a:rPr lang="en-CN" sz="1600" dirty="0">
                              <a:latin typeface="Palatino" pitchFamily="2" charset="77"/>
                              <a:ea typeface="Palatino" pitchFamily="2" charset="77"/>
                            </a:rPr>
                            <a:t>torage overhead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" pitchFamily="2" charset="77"/>
                              <a:ea typeface="Palatino" pitchFamily="2" charset="77"/>
                            </a:rPr>
                            <a:t>D</a:t>
                          </a:r>
                          <a:r>
                            <a:rPr lang="en-CN" sz="1600" dirty="0">
                              <a:latin typeface="Palatino" pitchFamily="2" charset="77"/>
                              <a:ea typeface="Palatino" pitchFamily="2" charset="77"/>
                            </a:rPr>
                            <a:t>ownload overhead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Palatino" pitchFamily="2" charset="77"/>
                              <a:ea typeface="Palatino" pitchFamily="2" charset="77"/>
                            </a:rPr>
                            <a:t>S</a:t>
                          </a:r>
                          <a:r>
                            <a:rPr lang="en-CN" sz="1600" dirty="0">
                              <a:latin typeface="Palatino" pitchFamily="2" charset="77"/>
                              <a:ea typeface="Palatino" pitchFamily="2" charset="77"/>
                            </a:rPr>
                            <a:t>torage overhead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Palatino" pitchFamily="2" charset="77"/>
                              <a:ea typeface="Palatino" pitchFamily="2" charset="77"/>
                            </a:rPr>
                            <a:t>D</a:t>
                          </a:r>
                          <a:r>
                            <a:rPr lang="en-CN" sz="1600" dirty="0">
                              <a:latin typeface="Palatino" pitchFamily="2" charset="77"/>
                              <a:ea typeface="Palatino" pitchFamily="2" charset="77"/>
                            </a:rPr>
                            <a:t>ownload overhead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2565480"/>
                      </a:ext>
                    </a:extLst>
                  </a:tr>
                  <a:tr h="6548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Palatino" pitchFamily="2" charset="77"/>
                              <a:ea typeface="Palatino" pitchFamily="2" charset="77"/>
                            </a:rPr>
                            <a:t>Uncoded</a:t>
                          </a:r>
                          <a:r>
                            <a:rPr lang="zh-CN" altLang="en-US" sz="1600" dirty="0">
                              <a:latin typeface="Palatino" pitchFamily="2" charset="77"/>
                              <a:ea typeface="Palatino" pitchFamily="2" charset="77"/>
                            </a:rPr>
                            <a:t> </a:t>
                          </a:r>
                          <a:r>
                            <a:rPr lang="en-US" altLang="zh-CN" sz="1600" dirty="0">
                              <a:latin typeface="Palatino" pitchFamily="2" charset="77"/>
                              <a:ea typeface="Palatino" pitchFamily="2" charset="77"/>
                            </a:rPr>
                            <a:t>(repetition)</a:t>
                          </a:r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0000" t="-184314" r="-551111" b="-49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19767" t="-184314" r="-476744" b="-49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2553" t="-184314" r="-336170" b="-49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24138" t="-184314" r="-263218" b="-49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6667" t="-184314" r="-154444" b="-49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8540" t="-184314" r="-1460" b="-49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4305857"/>
                      </a:ext>
                    </a:extLst>
                  </a:tr>
                  <a:tr h="6548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Palatino" pitchFamily="2" charset="77"/>
                              <a:ea typeface="Palatino" pitchFamily="2" charset="77"/>
                            </a:rPr>
                            <a:t>Uncoded</a:t>
                          </a:r>
                        </a:p>
                        <a:p>
                          <a:pPr algn="ctr"/>
                          <a:r>
                            <a:rPr lang="en-US" altLang="zh-CN" sz="1600" dirty="0">
                              <a:latin typeface="Palatino" pitchFamily="2" charset="77"/>
                              <a:ea typeface="Palatino" pitchFamily="2" charset="77"/>
                            </a:rPr>
                            <a:t>(dispersal)</a:t>
                          </a:r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0000" t="-278846" r="-551111" b="-38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19767" t="-278846" r="-476744" b="-38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2553" t="-278846" r="-336170" b="-38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24138" t="-278846" r="-263218" b="-38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6667" t="-278846" r="-154444" b="-38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8540" t="-278846" r="-1460" b="-38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9880130"/>
                      </a:ext>
                    </a:extLst>
                  </a:tr>
                  <a:tr h="4637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Palatino" pitchFamily="2" charset="77"/>
                              <a:ea typeface="Palatino" pitchFamily="2" charset="77"/>
                            </a:rPr>
                            <a:t>AVID</a:t>
                          </a:r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0000" t="-532432" r="-551111" b="-4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19767" t="-532432" r="-476744" b="-4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2553" t="-532432" r="-336170" b="-4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24138" t="-532432" r="-263218" b="-4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6667" t="-532432" r="-154444" b="-4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8540" t="-532432" r="-1460" b="-4405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029111"/>
                      </a:ext>
                    </a:extLst>
                  </a:tr>
                  <a:tr h="4619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Palatino" pitchFamily="2" charset="77"/>
                              <a:ea typeface="Palatino" pitchFamily="2" charset="77"/>
                            </a:rPr>
                            <a:t>1D-RS</a:t>
                          </a:r>
                          <a:endParaRPr lang="en-CN" sz="1600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0000" t="-650000" r="-551111" b="-35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19767" t="-650000" r="-476744" b="-35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2553" t="-650000" r="-336170" b="-35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24138" t="-650000" r="-263218" b="-35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6667" t="-650000" r="-154444" b="-35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8540" t="-650000" r="-1460" b="-35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1986236"/>
                      </a:ext>
                    </a:extLst>
                  </a:tr>
                  <a:tr h="4619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Palatino" pitchFamily="2" charset="77"/>
                              <a:ea typeface="Palatino" pitchFamily="2" charset="77"/>
                            </a:rPr>
                            <a:t>2D-RS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0000" t="-729730" r="-551111" b="-2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19767" t="-729730" r="-476744" b="-2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2553" t="-729730" r="-336170" b="-2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24138" t="-729730" r="-263218" b="-2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6667" t="-729730" r="-154444" b="-2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8540" t="-729730" r="-1460" b="-2432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9709178"/>
                      </a:ext>
                    </a:extLst>
                  </a:tr>
                  <a:tr h="4619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i="1" dirty="0">
                              <a:solidFill>
                                <a:srgbClr val="C00000"/>
                              </a:solidFill>
                              <a:latin typeface="Palatino" pitchFamily="2" charset="77"/>
                              <a:ea typeface="Palatino" pitchFamily="2" charset="77"/>
                            </a:rPr>
                            <a:t>ACeD</a:t>
                          </a:r>
                          <a:endParaRPr lang="en-CN" sz="1600" b="1" i="1" dirty="0">
                            <a:solidFill>
                              <a:srgbClr val="C00000"/>
                            </a:solidFill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0000" t="-852778" r="-551111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19767" t="-852778" r="-476744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2553" t="-852778" r="-336170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24138" t="-852778" r="-263218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6667" t="-852778" r="-154444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8540" t="-852778" r="-1460" b="-1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71981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B9E9E925-790C-7E44-88E0-7DF5CE5FD8C0}"/>
              </a:ext>
            </a:extLst>
          </p:cNvPr>
          <p:cNvSpPr txBox="1">
            <a:spLocks/>
          </p:cNvSpPr>
          <p:nvPr/>
        </p:nvSpPr>
        <p:spPr>
          <a:xfrm>
            <a:off x="2305050" y="5175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>
                <a:solidFill>
                  <a:srgbClr val="FF0000"/>
                </a:solidFill>
                <a:latin typeface="Bodoni 72 Book" pitchFamily="2" charset="0"/>
              </a:rPr>
              <a:t>Our</a:t>
            </a:r>
            <a:r>
              <a:rPr lang="zh-CN" altLang="en-US" sz="5400">
                <a:solidFill>
                  <a:srgbClr val="FF0000"/>
                </a:solidFill>
                <a:latin typeface="Bodoni 72 Book" pitchFamily="2" charset="0"/>
              </a:rPr>
              <a:t> </a:t>
            </a:r>
            <a:r>
              <a:rPr lang="en-US" altLang="zh-CN" sz="5400">
                <a:solidFill>
                  <a:srgbClr val="FF0000"/>
                </a:solidFill>
                <a:latin typeface="Bodoni 72 Book" pitchFamily="2" charset="0"/>
              </a:rPr>
              <a:t>Results</a:t>
            </a:r>
            <a:endParaRPr lang="en-US" sz="5400" dirty="0">
              <a:solidFill>
                <a:srgbClr val="FF0000"/>
              </a:solidFill>
              <a:latin typeface="Bodoni 72 Book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8AEFCF-1F07-8544-94D3-2581803D93F6}"/>
              </a:ext>
            </a:extLst>
          </p:cNvPr>
          <p:cNvSpPr/>
          <p:nvPr/>
        </p:nvSpPr>
        <p:spPr>
          <a:xfrm>
            <a:off x="4156364" y="3151909"/>
            <a:ext cx="1094509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033A13-BDA2-3E43-AA8D-541FF85C63FB}"/>
              </a:ext>
            </a:extLst>
          </p:cNvPr>
          <p:cNvSpPr/>
          <p:nvPr/>
        </p:nvSpPr>
        <p:spPr>
          <a:xfrm>
            <a:off x="6435441" y="3158836"/>
            <a:ext cx="1094509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C96C8E-ADC1-0142-81BE-173CE8DC1E5D}"/>
              </a:ext>
            </a:extLst>
          </p:cNvPr>
          <p:cNvSpPr/>
          <p:nvPr/>
        </p:nvSpPr>
        <p:spPr>
          <a:xfrm>
            <a:off x="8714518" y="3151909"/>
            <a:ext cx="1704101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B70FFD-4EC2-6F49-AC77-FB09D3B10E55}"/>
              </a:ext>
            </a:extLst>
          </p:cNvPr>
          <p:cNvSpPr/>
          <p:nvPr/>
        </p:nvSpPr>
        <p:spPr>
          <a:xfrm>
            <a:off x="3037612" y="3832008"/>
            <a:ext cx="1094509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B438E3-6A9F-EA4D-8D83-043F7D9D94F4}"/>
              </a:ext>
            </a:extLst>
          </p:cNvPr>
          <p:cNvSpPr/>
          <p:nvPr/>
        </p:nvSpPr>
        <p:spPr>
          <a:xfrm>
            <a:off x="8726639" y="4517808"/>
            <a:ext cx="1704101" cy="4624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0F543A-3492-3444-A030-CE83CBC720AA}"/>
              </a:ext>
            </a:extLst>
          </p:cNvPr>
          <p:cNvSpPr/>
          <p:nvPr/>
        </p:nvSpPr>
        <p:spPr>
          <a:xfrm>
            <a:off x="6435441" y="4972912"/>
            <a:ext cx="2279077" cy="9014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3588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E76007E-628A-A04C-9BDD-FB4AF32C0D37}"/>
              </a:ext>
            </a:extLst>
          </p:cNvPr>
          <p:cNvGrpSpPr/>
          <p:nvPr/>
        </p:nvGrpSpPr>
        <p:grpSpPr>
          <a:xfrm>
            <a:off x="7713345" y="2283403"/>
            <a:ext cx="1995330" cy="1209669"/>
            <a:chOff x="5711452" y="1739816"/>
            <a:chExt cx="3114717" cy="1888297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7EED2E11-588B-5D4B-B87D-0AD5926F5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>
              <a:off x="5711452" y="1739816"/>
              <a:ext cx="3114717" cy="1888297"/>
            </a:xfrm>
            <a:prstGeom prst="rect">
              <a:avLst/>
            </a:prstGeom>
            <a:ln>
              <a:noFill/>
            </a:ln>
          </p:spPr>
        </p:pic>
        <p:sp>
          <p:nvSpPr>
            <p:cNvPr id="154" name="Right Bracket 153">
              <a:extLst>
                <a:ext uri="{FF2B5EF4-FFF2-40B4-BE49-F238E27FC236}">
                  <a16:creationId xmlns:a16="http://schemas.microsoft.com/office/drawing/2014/main" id="{7384BF6E-2360-574A-82BF-C604ED90C7F3}"/>
                </a:ext>
              </a:extLst>
            </p:cNvPr>
            <p:cNvSpPr/>
            <p:nvPr/>
          </p:nvSpPr>
          <p:spPr>
            <a:xfrm>
              <a:off x="7187057" y="2050473"/>
              <a:ext cx="100434" cy="512618"/>
            </a:xfrm>
            <a:prstGeom prst="rightBracket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600810DF-151B-3445-A824-A8829874A216}"/>
                </a:ext>
              </a:extLst>
            </p:cNvPr>
            <p:cNvCxnSpPr>
              <a:cxnSpLocks/>
            </p:cNvCxnSpPr>
            <p:nvPr/>
          </p:nvCxnSpPr>
          <p:spPr>
            <a:xfrm>
              <a:off x="7287491" y="2313709"/>
              <a:ext cx="235527" cy="96982"/>
            </a:xfrm>
            <a:prstGeom prst="straightConnector1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Right Bracket 155">
              <a:extLst>
                <a:ext uri="{FF2B5EF4-FFF2-40B4-BE49-F238E27FC236}">
                  <a16:creationId xmlns:a16="http://schemas.microsoft.com/office/drawing/2014/main" id="{C05818D8-0446-0B4A-BB2E-2065D27836A3}"/>
                </a:ext>
              </a:extLst>
            </p:cNvPr>
            <p:cNvSpPr/>
            <p:nvPr/>
          </p:nvSpPr>
          <p:spPr>
            <a:xfrm>
              <a:off x="7187057" y="2793099"/>
              <a:ext cx="100434" cy="512618"/>
            </a:xfrm>
            <a:prstGeom prst="rightBracket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40E47E7A-5F51-7F41-B5F6-B6CBBD6CC6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87491" y="2563090"/>
              <a:ext cx="235527" cy="514027"/>
            </a:xfrm>
            <a:prstGeom prst="straightConnector1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Right Bracket 157">
              <a:extLst>
                <a:ext uri="{FF2B5EF4-FFF2-40B4-BE49-F238E27FC236}">
                  <a16:creationId xmlns:a16="http://schemas.microsoft.com/office/drawing/2014/main" id="{2BC271BA-EE36-AF4A-A69A-F4B4C17EB3CD}"/>
                </a:ext>
              </a:extLst>
            </p:cNvPr>
            <p:cNvSpPr/>
            <p:nvPr/>
          </p:nvSpPr>
          <p:spPr>
            <a:xfrm>
              <a:off x="7887463" y="2410691"/>
              <a:ext cx="100434" cy="512618"/>
            </a:xfrm>
            <a:prstGeom prst="rightBracket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23D333C8-2832-D643-939C-0151DB0857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87897" y="2563090"/>
              <a:ext cx="273539" cy="110837"/>
            </a:xfrm>
            <a:prstGeom prst="straightConnector1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83D3DE3-02BD-AC45-819E-17B584B15062}"/>
              </a:ext>
            </a:extLst>
          </p:cNvPr>
          <p:cNvGrpSpPr/>
          <p:nvPr/>
        </p:nvGrpSpPr>
        <p:grpSpPr>
          <a:xfrm>
            <a:off x="2954828" y="2348351"/>
            <a:ext cx="1995330" cy="1209669"/>
            <a:chOff x="5711452" y="1739816"/>
            <a:chExt cx="3114717" cy="1888297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8F5A5160-8046-C142-8BE0-AAAD89135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>
              <a:off x="5711452" y="1739816"/>
              <a:ext cx="3114717" cy="1888297"/>
            </a:xfrm>
            <a:prstGeom prst="rect">
              <a:avLst/>
            </a:prstGeom>
            <a:ln>
              <a:noFill/>
            </a:ln>
          </p:spPr>
        </p:pic>
        <p:sp>
          <p:nvSpPr>
            <p:cNvPr id="57" name="Right Bracket 56">
              <a:extLst>
                <a:ext uri="{FF2B5EF4-FFF2-40B4-BE49-F238E27FC236}">
                  <a16:creationId xmlns:a16="http://schemas.microsoft.com/office/drawing/2014/main" id="{8558E26D-9711-3449-85D2-78E17176C962}"/>
                </a:ext>
              </a:extLst>
            </p:cNvPr>
            <p:cNvSpPr/>
            <p:nvPr/>
          </p:nvSpPr>
          <p:spPr>
            <a:xfrm>
              <a:off x="7187057" y="2050473"/>
              <a:ext cx="100434" cy="512618"/>
            </a:xfrm>
            <a:prstGeom prst="rightBracket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5F438A8E-C4A7-8F41-829E-9494E5690972}"/>
                </a:ext>
              </a:extLst>
            </p:cNvPr>
            <p:cNvCxnSpPr>
              <a:cxnSpLocks/>
            </p:cNvCxnSpPr>
            <p:nvPr/>
          </p:nvCxnSpPr>
          <p:spPr>
            <a:xfrm>
              <a:off x="7287491" y="2313709"/>
              <a:ext cx="235527" cy="96982"/>
            </a:xfrm>
            <a:prstGeom prst="straightConnector1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ight Bracket 58">
              <a:extLst>
                <a:ext uri="{FF2B5EF4-FFF2-40B4-BE49-F238E27FC236}">
                  <a16:creationId xmlns:a16="http://schemas.microsoft.com/office/drawing/2014/main" id="{40B9F1FC-5C30-9743-9A8C-A51EBB629BB0}"/>
                </a:ext>
              </a:extLst>
            </p:cNvPr>
            <p:cNvSpPr/>
            <p:nvPr/>
          </p:nvSpPr>
          <p:spPr>
            <a:xfrm>
              <a:off x="7187057" y="2793099"/>
              <a:ext cx="100434" cy="512618"/>
            </a:xfrm>
            <a:prstGeom prst="rightBracket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36F8799-D59F-4143-A70C-50DFA0AB89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87491" y="2563090"/>
              <a:ext cx="235527" cy="514027"/>
            </a:xfrm>
            <a:prstGeom prst="straightConnector1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ight Bracket 60">
              <a:extLst>
                <a:ext uri="{FF2B5EF4-FFF2-40B4-BE49-F238E27FC236}">
                  <a16:creationId xmlns:a16="http://schemas.microsoft.com/office/drawing/2014/main" id="{F3838169-37AF-4A4E-AEFE-3C5A4FD2B0AF}"/>
                </a:ext>
              </a:extLst>
            </p:cNvPr>
            <p:cNvSpPr/>
            <p:nvPr/>
          </p:nvSpPr>
          <p:spPr>
            <a:xfrm>
              <a:off x="7887463" y="2410691"/>
              <a:ext cx="100434" cy="512618"/>
            </a:xfrm>
            <a:prstGeom prst="rightBracket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2763E90-E2C4-4944-9E5A-CED1AD6788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87897" y="2563090"/>
              <a:ext cx="273539" cy="110837"/>
            </a:xfrm>
            <a:prstGeom prst="straightConnector1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9CB69C97-63E9-0246-9968-73BDF8BDF3CE}"/>
              </a:ext>
            </a:extLst>
          </p:cNvPr>
          <p:cNvSpPr/>
          <p:nvPr/>
        </p:nvSpPr>
        <p:spPr>
          <a:xfrm>
            <a:off x="3015393" y="2377495"/>
            <a:ext cx="1886046" cy="1172114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65F59A8-E5F8-2F49-BEB3-A3D9635E10B7}"/>
              </a:ext>
            </a:extLst>
          </p:cNvPr>
          <p:cNvSpPr/>
          <p:nvPr/>
        </p:nvSpPr>
        <p:spPr>
          <a:xfrm>
            <a:off x="3158505" y="1613558"/>
            <a:ext cx="167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Pull</a:t>
            </a:r>
            <a:r>
              <a:rPr lang="zh-CN" altLang="en-US" sz="2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model</a:t>
            </a:r>
            <a:endParaRPr lang="en-CN" sz="1600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354E02C-AAA9-0B46-AD20-CF2475C49A83}"/>
              </a:ext>
            </a:extLst>
          </p:cNvPr>
          <p:cNvSpPr/>
          <p:nvPr/>
        </p:nvSpPr>
        <p:spPr>
          <a:xfrm>
            <a:off x="7781258" y="1617175"/>
            <a:ext cx="1808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Push</a:t>
            </a:r>
            <a:r>
              <a:rPr lang="zh-CN" altLang="en-US" sz="2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model</a:t>
            </a:r>
            <a:endParaRPr lang="en-CN" sz="1600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5672735-DF4B-744A-9C62-1389EAAA39A2}"/>
              </a:ext>
            </a:extLst>
          </p:cNvPr>
          <p:cNvSpPr/>
          <p:nvPr/>
        </p:nvSpPr>
        <p:spPr>
          <a:xfrm>
            <a:off x="2248773" y="5798917"/>
            <a:ext cx="340091" cy="34724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E3C30B5-C00B-124D-A1F8-84567C18E19F}"/>
              </a:ext>
            </a:extLst>
          </p:cNvPr>
          <p:cNvSpPr/>
          <p:nvPr/>
        </p:nvSpPr>
        <p:spPr>
          <a:xfrm>
            <a:off x="3668358" y="5798917"/>
            <a:ext cx="340091" cy="34724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5D467C3-1DCE-6F43-B644-7D18821A23DB}"/>
              </a:ext>
            </a:extLst>
          </p:cNvPr>
          <p:cNvSpPr/>
          <p:nvPr/>
        </p:nvSpPr>
        <p:spPr>
          <a:xfrm>
            <a:off x="2930317" y="5798917"/>
            <a:ext cx="340091" cy="34724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179F5A1-2591-8D46-A9DD-DBD4DD5E6189}"/>
              </a:ext>
            </a:extLst>
          </p:cNvPr>
          <p:cNvSpPr/>
          <p:nvPr/>
        </p:nvSpPr>
        <p:spPr>
          <a:xfrm>
            <a:off x="2257970" y="2109783"/>
            <a:ext cx="340091" cy="34724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7FE2E-404A-2341-B46C-2CE3C9D23249}"/>
              </a:ext>
            </a:extLst>
          </p:cNvPr>
          <p:cNvSpPr txBox="1"/>
          <p:nvPr/>
        </p:nvSpPr>
        <p:spPr>
          <a:xfrm>
            <a:off x="1688989" y="2440804"/>
            <a:ext cx="1032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C00000"/>
                </a:solidFill>
              </a:rPr>
              <a:t>Block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proposer</a:t>
            </a:r>
            <a:endParaRPr lang="en-CN" dirty="0">
              <a:solidFill>
                <a:srgbClr val="C0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98F7715-C77C-EA4D-BCA6-BF99D5842859}"/>
              </a:ext>
            </a:extLst>
          </p:cNvPr>
          <p:cNvSpPr txBox="1"/>
          <p:nvPr/>
        </p:nvSpPr>
        <p:spPr>
          <a:xfrm>
            <a:off x="2468073" y="6242463"/>
            <a:ext cx="1264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Light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nodes</a:t>
            </a:r>
            <a:endParaRPr lang="en-CN" dirty="0">
              <a:solidFill>
                <a:srgbClr val="C00000"/>
              </a:solidFill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C44EB82-550D-3347-A774-96E33A668682}"/>
              </a:ext>
            </a:extLst>
          </p:cNvPr>
          <p:cNvCxnSpPr>
            <a:cxnSpLocks/>
            <a:stCxn id="47" idx="0"/>
            <a:endCxn id="53" idx="2"/>
          </p:cNvCxnSpPr>
          <p:nvPr/>
        </p:nvCxnSpPr>
        <p:spPr>
          <a:xfrm flipV="1">
            <a:off x="3838404" y="3549610"/>
            <a:ext cx="120013" cy="224930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1117653C-E696-514C-8D4B-F8A91EBA1478}"/>
              </a:ext>
            </a:extLst>
          </p:cNvPr>
          <p:cNvSpPr txBox="1"/>
          <p:nvPr/>
        </p:nvSpPr>
        <p:spPr>
          <a:xfrm>
            <a:off x="2953474" y="2585841"/>
            <a:ext cx="1984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" pitchFamily="2" charset="0"/>
              </a:rPr>
              <a:t>Coded Merkle Tree:</a:t>
            </a:r>
          </a:p>
          <a:p>
            <a:pPr algn="ctr"/>
            <a:r>
              <a:rPr lang="en-US" altLang="zh-CN" sz="1600" dirty="0">
                <a:latin typeface="Times" pitchFamily="2" charset="0"/>
              </a:rPr>
              <a:t>Coded</a:t>
            </a:r>
            <a:r>
              <a:rPr lang="zh-CN" altLang="en-US" sz="1600" dirty="0">
                <a:latin typeface="Times" pitchFamily="2" charset="0"/>
              </a:rPr>
              <a:t> </a:t>
            </a:r>
            <a:r>
              <a:rPr lang="en-US" altLang="zh-CN" sz="1600" dirty="0">
                <a:latin typeface="Times" pitchFamily="2" charset="0"/>
              </a:rPr>
              <a:t>Commitment</a:t>
            </a:r>
            <a:r>
              <a:rPr lang="zh-CN" altLang="en-US" sz="1600" dirty="0">
                <a:latin typeface="Times" pitchFamily="2" charset="0"/>
              </a:rPr>
              <a:t> </a:t>
            </a:r>
            <a:r>
              <a:rPr lang="en-US" altLang="zh-CN" sz="1600" dirty="0">
                <a:latin typeface="Times" pitchFamily="2" charset="0"/>
              </a:rPr>
              <a:t>Generator</a:t>
            </a:r>
            <a:endParaRPr lang="en-CN" sz="1600" dirty="0">
              <a:latin typeface="Times" pitchFamily="2" charset="0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4998915-0587-6D41-A824-6247E5F3C68C}"/>
              </a:ext>
            </a:extLst>
          </p:cNvPr>
          <p:cNvCxnSpPr>
            <a:cxnSpLocks/>
            <a:stCxn id="49" idx="5"/>
            <a:endCxn id="56" idx="1"/>
          </p:cNvCxnSpPr>
          <p:nvPr/>
        </p:nvCxnSpPr>
        <p:spPr>
          <a:xfrm>
            <a:off x="2548256" y="2406171"/>
            <a:ext cx="406573" cy="5470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85E408FE-41D5-464D-A714-EB88AF324690}"/>
              </a:ext>
            </a:extLst>
          </p:cNvPr>
          <p:cNvSpPr txBox="1"/>
          <p:nvPr/>
        </p:nvSpPr>
        <p:spPr>
          <a:xfrm>
            <a:off x="3769462" y="4074875"/>
            <a:ext cx="12904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Random</a:t>
            </a:r>
            <a:r>
              <a:rPr lang="zh-CN" altLang="en-US" sz="1600" dirty="0"/>
              <a:t> </a:t>
            </a:r>
            <a:r>
              <a:rPr lang="en-US" altLang="zh-CN" sz="1600" dirty="0"/>
              <a:t>Sampling</a:t>
            </a:r>
          </a:p>
          <a:p>
            <a:pPr algn="ctr"/>
            <a:r>
              <a:rPr lang="en-US" altLang="zh-CN" sz="1600" dirty="0"/>
              <a:t>Request</a:t>
            </a:r>
            <a:endParaRPr lang="en-CN" sz="1600" dirty="0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6335ABE-6C2A-9747-9A14-5EECC09A9345}"/>
              </a:ext>
            </a:extLst>
          </p:cNvPr>
          <p:cNvCxnSpPr>
            <a:cxnSpLocks/>
            <a:endCxn id="48" idx="0"/>
          </p:cNvCxnSpPr>
          <p:nvPr/>
        </p:nvCxnSpPr>
        <p:spPr>
          <a:xfrm flipH="1">
            <a:off x="3100362" y="3549610"/>
            <a:ext cx="559094" cy="224930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512F0EFF-156F-AB4E-A87F-925FFECB8734}"/>
              </a:ext>
            </a:extLst>
          </p:cNvPr>
          <p:cNvSpPr txBox="1"/>
          <p:nvPr/>
        </p:nvSpPr>
        <p:spPr>
          <a:xfrm>
            <a:off x="2297890" y="4218175"/>
            <a:ext cx="1290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Response</a:t>
            </a:r>
            <a:endParaRPr lang="en-CN" sz="1600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1240CE3A-3C13-2D47-B158-DC7525D1D5BE}"/>
              </a:ext>
            </a:extLst>
          </p:cNvPr>
          <p:cNvSpPr/>
          <p:nvPr/>
        </p:nvSpPr>
        <p:spPr>
          <a:xfrm>
            <a:off x="4767586" y="5642299"/>
            <a:ext cx="340091" cy="34724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1E85290-E994-7E43-971C-180234A0A3CD}"/>
              </a:ext>
            </a:extLst>
          </p:cNvPr>
          <p:cNvSpPr txBox="1"/>
          <p:nvPr/>
        </p:nvSpPr>
        <p:spPr>
          <a:xfrm>
            <a:off x="4388017" y="6001220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Full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node</a:t>
            </a:r>
            <a:endParaRPr lang="en-CN" dirty="0">
              <a:solidFill>
                <a:srgbClr val="C00000"/>
              </a:solidFill>
            </a:endParaRPr>
          </a:p>
        </p:txBody>
      </p:sp>
      <p:cxnSp>
        <p:nvCxnSpPr>
          <p:cNvPr id="93" name="Curved Connector 92">
            <a:extLst>
              <a:ext uri="{FF2B5EF4-FFF2-40B4-BE49-F238E27FC236}">
                <a16:creationId xmlns:a16="http://schemas.microsoft.com/office/drawing/2014/main" id="{4029412F-7C33-9446-B45B-84B3D6AC7BCC}"/>
              </a:ext>
            </a:extLst>
          </p:cNvPr>
          <p:cNvCxnSpPr>
            <a:cxnSpLocks/>
            <a:stCxn id="48" idx="7"/>
            <a:endCxn id="85" idx="0"/>
          </p:cNvCxnSpPr>
          <p:nvPr/>
        </p:nvCxnSpPr>
        <p:spPr>
          <a:xfrm rot="5400000" flipH="1" flipV="1">
            <a:off x="3975381" y="4887520"/>
            <a:ext cx="207470" cy="1717029"/>
          </a:xfrm>
          <a:prstGeom prst="curvedConnector3">
            <a:avLst>
              <a:gd name="adj1" fmla="val 210185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9C4F264-0049-7F44-96C2-9A548C74DF5E}"/>
              </a:ext>
            </a:extLst>
          </p:cNvPr>
          <p:cNvCxnSpPr>
            <a:cxnSpLocks/>
            <a:stCxn id="47" idx="6"/>
            <a:endCxn id="85" idx="2"/>
          </p:cNvCxnSpPr>
          <p:nvPr/>
        </p:nvCxnSpPr>
        <p:spPr>
          <a:xfrm flipV="1">
            <a:off x="4008449" y="5815919"/>
            <a:ext cx="759137" cy="15661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Diamond 103">
            <a:extLst>
              <a:ext uri="{FF2B5EF4-FFF2-40B4-BE49-F238E27FC236}">
                <a16:creationId xmlns:a16="http://schemas.microsoft.com/office/drawing/2014/main" id="{A2FF6163-DEAF-CA41-9BE0-9162C367D55E}"/>
              </a:ext>
            </a:extLst>
          </p:cNvPr>
          <p:cNvSpPr/>
          <p:nvPr/>
        </p:nvSpPr>
        <p:spPr>
          <a:xfrm>
            <a:off x="5565033" y="5580401"/>
            <a:ext cx="1837269" cy="461666"/>
          </a:xfrm>
          <a:prstGeom prst="diamond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100" dirty="0"/>
              <a:t>Reconstruct-able?</a:t>
            </a:r>
            <a:endParaRPr lang="en-CN" sz="1100" dirty="0"/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02ECB8B-B08F-1349-AFE3-3FA7E6FDF112}"/>
              </a:ext>
            </a:extLst>
          </p:cNvPr>
          <p:cNvCxnSpPr>
            <a:cxnSpLocks/>
            <a:stCxn id="85" idx="6"/>
          </p:cNvCxnSpPr>
          <p:nvPr/>
        </p:nvCxnSpPr>
        <p:spPr>
          <a:xfrm flipV="1">
            <a:off x="5107677" y="5811235"/>
            <a:ext cx="477361" cy="46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7C7EBF96-30D7-D44C-A50F-5F7DEF8A931D}"/>
              </a:ext>
            </a:extLst>
          </p:cNvPr>
          <p:cNvCxnSpPr>
            <a:cxnSpLocks/>
            <a:stCxn id="104" idx="0"/>
          </p:cNvCxnSpPr>
          <p:nvPr/>
        </p:nvCxnSpPr>
        <p:spPr>
          <a:xfrm flipV="1">
            <a:off x="6483667" y="4964277"/>
            <a:ext cx="0" cy="6161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31788CF0-E4B6-5147-9DB4-13CC5BF64BAB}"/>
              </a:ext>
            </a:extLst>
          </p:cNvPr>
          <p:cNvSpPr txBox="1"/>
          <p:nvPr/>
        </p:nvSpPr>
        <p:spPr>
          <a:xfrm>
            <a:off x="6501969" y="5163970"/>
            <a:ext cx="426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No</a:t>
            </a:r>
            <a:endParaRPr lang="en-CN" sz="1600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8F02503-047E-D649-9A11-32387C64C17F}"/>
              </a:ext>
            </a:extLst>
          </p:cNvPr>
          <p:cNvSpPr txBox="1"/>
          <p:nvPr/>
        </p:nvSpPr>
        <p:spPr>
          <a:xfrm>
            <a:off x="5941244" y="4388221"/>
            <a:ext cx="114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Broadcast</a:t>
            </a:r>
            <a:r>
              <a:rPr lang="zh-CN" altLang="en-US" sz="1600" dirty="0"/>
              <a:t> </a:t>
            </a:r>
            <a:r>
              <a:rPr lang="en-US" altLang="zh-CN" sz="1600" dirty="0"/>
              <a:t>fraud</a:t>
            </a:r>
            <a:r>
              <a:rPr lang="zh-CN" altLang="en-US" sz="1600" dirty="0"/>
              <a:t> </a:t>
            </a:r>
            <a:r>
              <a:rPr lang="en-US" altLang="zh-CN" sz="1600" dirty="0"/>
              <a:t>proof</a:t>
            </a:r>
            <a:endParaRPr lang="en-CN" sz="1600" dirty="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90CE38E6-4D72-214B-B98F-87030D339C24}"/>
              </a:ext>
            </a:extLst>
          </p:cNvPr>
          <p:cNvSpPr/>
          <p:nvPr/>
        </p:nvSpPr>
        <p:spPr>
          <a:xfrm>
            <a:off x="8181793" y="4840301"/>
            <a:ext cx="340091" cy="34724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B952DE85-32B4-B64E-BCB0-7090D270F338}"/>
              </a:ext>
            </a:extLst>
          </p:cNvPr>
          <p:cNvSpPr/>
          <p:nvPr/>
        </p:nvSpPr>
        <p:spPr>
          <a:xfrm>
            <a:off x="9323667" y="4863962"/>
            <a:ext cx="340091" cy="34724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2872B267-F420-F544-9A90-A918B6DA2F85}"/>
              </a:ext>
            </a:extLst>
          </p:cNvPr>
          <p:cNvSpPr/>
          <p:nvPr/>
        </p:nvSpPr>
        <p:spPr>
          <a:xfrm>
            <a:off x="8719204" y="4836078"/>
            <a:ext cx="340091" cy="34724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DF9563CC-E2D1-7643-ADB3-D32C6AB59134}"/>
              </a:ext>
            </a:extLst>
          </p:cNvPr>
          <p:cNvSpPr/>
          <p:nvPr/>
        </p:nvSpPr>
        <p:spPr>
          <a:xfrm>
            <a:off x="6777277" y="2109783"/>
            <a:ext cx="340091" cy="34724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A107097-6DCA-F74D-B090-4839012DA26E}"/>
              </a:ext>
            </a:extLst>
          </p:cNvPr>
          <p:cNvSpPr txBox="1"/>
          <p:nvPr/>
        </p:nvSpPr>
        <p:spPr>
          <a:xfrm>
            <a:off x="6208296" y="2440804"/>
            <a:ext cx="1032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C00000"/>
                </a:solidFill>
              </a:rPr>
              <a:t>Block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proposer</a:t>
            </a:r>
            <a:endParaRPr lang="en-CN" dirty="0">
              <a:solidFill>
                <a:srgbClr val="C00000"/>
              </a:solidFill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0A3C03E-740E-BF4F-AAD6-4F9601D783AB}"/>
              </a:ext>
            </a:extLst>
          </p:cNvPr>
          <p:cNvSpPr txBox="1"/>
          <p:nvPr/>
        </p:nvSpPr>
        <p:spPr>
          <a:xfrm>
            <a:off x="6928690" y="6057797"/>
            <a:ext cx="2165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Side blockchain node</a:t>
            </a:r>
            <a:endParaRPr lang="en-CN" dirty="0">
              <a:solidFill>
                <a:srgbClr val="C00000"/>
              </a:solidFill>
            </a:endParaRPr>
          </a:p>
        </p:txBody>
      </p: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65DE6250-7B67-A64D-80DF-E3A141D96F05}"/>
              </a:ext>
            </a:extLst>
          </p:cNvPr>
          <p:cNvCxnSpPr>
            <a:cxnSpLocks/>
            <a:stCxn id="129" idx="5"/>
            <a:endCxn id="153" idx="1"/>
          </p:cNvCxnSpPr>
          <p:nvPr/>
        </p:nvCxnSpPr>
        <p:spPr>
          <a:xfrm>
            <a:off x="7067563" y="2406171"/>
            <a:ext cx="645783" cy="4820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009E77F0-87D6-FF4D-A060-39559FB9C90B}"/>
              </a:ext>
            </a:extLst>
          </p:cNvPr>
          <p:cNvCxnSpPr>
            <a:cxnSpLocks/>
            <a:stCxn id="150" idx="2"/>
            <a:endCxn id="128" idx="0"/>
          </p:cNvCxnSpPr>
          <p:nvPr/>
        </p:nvCxnSpPr>
        <p:spPr>
          <a:xfrm>
            <a:off x="8692757" y="3436133"/>
            <a:ext cx="196492" cy="13999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val 137">
            <a:extLst>
              <a:ext uri="{FF2B5EF4-FFF2-40B4-BE49-F238E27FC236}">
                <a16:creationId xmlns:a16="http://schemas.microsoft.com/office/drawing/2014/main" id="{621E354F-11F8-A441-B535-89D569983917}"/>
              </a:ext>
            </a:extLst>
          </p:cNvPr>
          <p:cNvSpPr/>
          <p:nvPr/>
        </p:nvSpPr>
        <p:spPr>
          <a:xfrm>
            <a:off x="7758851" y="5642299"/>
            <a:ext cx="340091" cy="34724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5F512256-3365-1042-962D-7EA09D8FD7A9}"/>
              </a:ext>
            </a:extLst>
          </p:cNvPr>
          <p:cNvSpPr txBox="1"/>
          <p:nvPr/>
        </p:nvSpPr>
        <p:spPr>
          <a:xfrm>
            <a:off x="8250481" y="5159087"/>
            <a:ext cx="1412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Oracle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nodes</a:t>
            </a:r>
            <a:endParaRPr lang="en-CN" dirty="0">
              <a:solidFill>
                <a:srgbClr val="C00000"/>
              </a:solidFill>
            </a:endParaRPr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5FC4F6D4-28D1-9F44-AD65-977FCC81B772}"/>
              </a:ext>
            </a:extLst>
          </p:cNvPr>
          <p:cNvCxnSpPr>
            <a:cxnSpLocks/>
            <a:stCxn id="138" idx="2"/>
            <a:endCxn id="104" idx="3"/>
          </p:cNvCxnSpPr>
          <p:nvPr/>
        </p:nvCxnSpPr>
        <p:spPr>
          <a:xfrm flipH="1" flipV="1">
            <a:off x="7402302" y="5811235"/>
            <a:ext cx="356549" cy="46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ounded Rectangle 149">
            <a:extLst>
              <a:ext uri="{FF2B5EF4-FFF2-40B4-BE49-F238E27FC236}">
                <a16:creationId xmlns:a16="http://schemas.microsoft.com/office/drawing/2014/main" id="{89DFF01E-B35D-1049-AE5F-D8D313D7E294}"/>
              </a:ext>
            </a:extLst>
          </p:cNvPr>
          <p:cNvSpPr/>
          <p:nvPr/>
        </p:nvSpPr>
        <p:spPr>
          <a:xfrm>
            <a:off x="7749734" y="2264018"/>
            <a:ext cx="1886046" cy="1172114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FF0FDA0-FEAC-7249-8149-ADA7E08AD7ED}"/>
              </a:ext>
            </a:extLst>
          </p:cNvPr>
          <p:cNvSpPr txBox="1"/>
          <p:nvPr/>
        </p:nvSpPr>
        <p:spPr>
          <a:xfrm>
            <a:off x="7751328" y="2339619"/>
            <a:ext cx="1896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" pitchFamily="2" charset="0"/>
              </a:rPr>
              <a:t>Coded Interleaving Tree:</a:t>
            </a:r>
          </a:p>
          <a:p>
            <a:pPr algn="ctr"/>
            <a:r>
              <a:rPr lang="en-US" altLang="zh-CN" sz="1600" dirty="0">
                <a:latin typeface="Times" pitchFamily="2" charset="0"/>
              </a:rPr>
              <a:t>Coded</a:t>
            </a:r>
            <a:r>
              <a:rPr lang="zh-CN" altLang="en-US" sz="1600" dirty="0">
                <a:latin typeface="Times" pitchFamily="2" charset="0"/>
              </a:rPr>
              <a:t> </a:t>
            </a:r>
            <a:r>
              <a:rPr lang="en-US" altLang="zh-CN" sz="1600" dirty="0">
                <a:latin typeface="Times" pitchFamily="2" charset="0"/>
              </a:rPr>
              <a:t>Commitment</a:t>
            </a:r>
            <a:r>
              <a:rPr lang="zh-CN" altLang="en-US" sz="1600" dirty="0">
                <a:latin typeface="Times" pitchFamily="2" charset="0"/>
              </a:rPr>
              <a:t> </a:t>
            </a:r>
            <a:r>
              <a:rPr lang="en-US" altLang="zh-CN" sz="1600" dirty="0">
                <a:latin typeface="Times" pitchFamily="2" charset="0"/>
              </a:rPr>
              <a:t>Generator</a:t>
            </a:r>
            <a:endParaRPr lang="en-CN" sz="1600" dirty="0">
              <a:latin typeface="Times" pitchFamily="2" charset="0"/>
            </a:endParaRP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7D4E4F81-BADD-7D46-89D9-17616DBE4115}"/>
              </a:ext>
            </a:extLst>
          </p:cNvPr>
          <p:cNvCxnSpPr>
            <a:cxnSpLocks/>
            <a:stCxn id="150" idx="2"/>
            <a:endCxn id="126" idx="0"/>
          </p:cNvCxnSpPr>
          <p:nvPr/>
        </p:nvCxnSpPr>
        <p:spPr>
          <a:xfrm flipH="1">
            <a:off x="8351839" y="3436132"/>
            <a:ext cx="340919" cy="14041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2FEF723A-726F-DA41-82DC-593295EDD2D7}"/>
              </a:ext>
            </a:extLst>
          </p:cNvPr>
          <p:cNvCxnSpPr>
            <a:cxnSpLocks/>
            <a:stCxn id="150" idx="2"/>
            <a:endCxn id="127" idx="0"/>
          </p:cNvCxnSpPr>
          <p:nvPr/>
        </p:nvCxnSpPr>
        <p:spPr>
          <a:xfrm>
            <a:off x="8692758" y="3436133"/>
            <a:ext cx="800955" cy="14278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id="{4EAA4A69-C8F4-1A49-8A74-E406CDCFFF71}"/>
              </a:ext>
            </a:extLst>
          </p:cNvPr>
          <p:cNvSpPr/>
          <p:nvPr/>
        </p:nvSpPr>
        <p:spPr>
          <a:xfrm>
            <a:off x="7693858" y="3729430"/>
            <a:ext cx="1995331" cy="63602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31738B16-9CBB-7B4B-B834-5B29E0EAA6C6}"/>
              </a:ext>
            </a:extLst>
          </p:cNvPr>
          <p:cNvSpPr txBox="1"/>
          <p:nvPr/>
        </p:nvSpPr>
        <p:spPr>
          <a:xfrm>
            <a:off x="7572848" y="3905305"/>
            <a:ext cx="2194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" pitchFamily="2" charset="0"/>
              </a:rPr>
              <a:t>Dispersal</a:t>
            </a:r>
            <a:r>
              <a:rPr lang="zh-CN" altLang="en-US" sz="1600" dirty="0">
                <a:latin typeface="Times" pitchFamily="2" charset="0"/>
              </a:rPr>
              <a:t> </a:t>
            </a:r>
            <a:r>
              <a:rPr lang="en-US" altLang="zh-CN" sz="1600" dirty="0">
                <a:latin typeface="Times" pitchFamily="2" charset="0"/>
              </a:rPr>
              <a:t>Protocol</a:t>
            </a:r>
            <a:endParaRPr lang="en-CN" sz="1600" dirty="0">
              <a:latin typeface="Times" pitchFamily="2" charset="0"/>
            </a:endParaRPr>
          </a:p>
        </p:txBody>
      </p:sp>
      <p:cxnSp>
        <p:nvCxnSpPr>
          <p:cNvPr id="188" name="Curved Connector 187">
            <a:extLst>
              <a:ext uri="{FF2B5EF4-FFF2-40B4-BE49-F238E27FC236}">
                <a16:creationId xmlns:a16="http://schemas.microsoft.com/office/drawing/2014/main" id="{012191D7-15D2-8549-931C-11F22294530F}"/>
              </a:ext>
            </a:extLst>
          </p:cNvPr>
          <p:cNvCxnSpPr>
            <a:cxnSpLocks/>
            <a:stCxn id="127" idx="4"/>
            <a:endCxn id="138" idx="6"/>
          </p:cNvCxnSpPr>
          <p:nvPr/>
        </p:nvCxnSpPr>
        <p:spPr>
          <a:xfrm rot="5400000">
            <a:off x="8493970" y="4816176"/>
            <a:ext cx="604717" cy="1394771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675A120B-4668-AE44-AE12-30CE491054DB}"/>
              </a:ext>
            </a:extLst>
          </p:cNvPr>
          <p:cNvCxnSpPr>
            <a:cxnSpLocks/>
            <a:endCxn id="138" idx="6"/>
          </p:cNvCxnSpPr>
          <p:nvPr/>
        </p:nvCxnSpPr>
        <p:spPr>
          <a:xfrm flipH="1">
            <a:off x="8098942" y="5183319"/>
            <a:ext cx="221995" cy="6326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itle 1">
            <a:extLst>
              <a:ext uri="{FF2B5EF4-FFF2-40B4-BE49-F238E27FC236}">
                <a16:creationId xmlns:a16="http://schemas.microsoft.com/office/drawing/2014/main" id="{438C0B96-913C-D140-AAF2-B5B5BA00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Bodoni 72 Book" pitchFamily="2" charset="0"/>
              </a:rPr>
              <a:t>From CMT to CIT</a:t>
            </a:r>
            <a:endParaRPr lang="en-US" sz="4800" dirty="0">
              <a:solidFill>
                <a:srgbClr val="FF0000"/>
              </a:solidFill>
              <a:latin typeface="Bodoni 72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4175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6D9F-F002-B741-A95D-11B2B2B84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Bodoni 72 Book" pitchFamily="2" charset="0"/>
              </a:rPr>
              <a:t>From</a:t>
            </a:r>
            <a:r>
              <a:rPr lang="zh-CN" altLang="en-US" sz="4800" dirty="0">
                <a:solidFill>
                  <a:srgbClr val="FF0000"/>
                </a:solidFill>
                <a:latin typeface="Bodoni 72 Book" pitchFamily="2" charset="0"/>
              </a:rPr>
              <a:t> </a:t>
            </a:r>
            <a:r>
              <a:rPr lang="en-US" altLang="zh-CN" sz="4800" dirty="0">
                <a:solidFill>
                  <a:srgbClr val="FF0000"/>
                </a:solidFill>
                <a:latin typeface="Bodoni 72 Book" pitchFamily="2" charset="0"/>
              </a:rPr>
              <a:t>CMT</a:t>
            </a:r>
            <a:r>
              <a:rPr lang="zh-CN" altLang="en-US" sz="4800" dirty="0">
                <a:solidFill>
                  <a:srgbClr val="FF0000"/>
                </a:solidFill>
                <a:latin typeface="Bodoni 72 Book" pitchFamily="2" charset="0"/>
              </a:rPr>
              <a:t> </a:t>
            </a:r>
            <a:r>
              <a:rPr lang="en-US" altLang="zh-CN" sz="4800" dirty="0">
                <a:solidFill>
                  <a:srgbClr val="FF0000"/>
                </a:solidFill>
                <a:latin typeface="Bodoni 72 Book" pitchFamily="2" charset="0"/>
              </a:rPr>
              <a:t>to</a:t>
            </a:r>
            <a:r>
              <a:rPr lang="zh-CN" altLang="en-US" sz="4800" dirty="0">
                <a:solidFill>
                  <a:srgbClr val="FF0000"/>
                </a:solidFill>
                <a:latin typeface="Bodoni 72 Book" pitchFamily="2" charset="0"/>
              </a:rPr>
              <a:t> </a:t>
            </a:r>
            <a:r>
              <a:rPr lang="en-US" altLang="zh-CN" sz="4800" dirty="0">
                <a:solidFill>
                  <a:srgbClr val="FF0000"/>
                </a:solidFill>
                <a:latin typeface="Bodoni 72 Book" pitchFamily="2" charset="0"/>
              </a:rPr>
              <a:t>CIT</a:t>
            </a:r>
            <a:endParaRPr lang="en-US" sz="4800" dirty="0">
              <a:solidFill>
                <a:srgbClr val="FF0000"/>
              </a:solidFill>
              <a:latin typeface="Bodoni 72 Book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991EFC-EBA3-9045-809E-49F3BF90C7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745" b="44981"/>
          <a:stretch/>
        </p:blipFill>
        <p:spPr>
          <a:xfrm>
            <a:off x="3578462" y="1843086"/>
            <a:ext cx="5028726" cy="16346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9E2C6D8-DCFC-7F48-A185-FC70A340357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6585414" y="3935929"/>
            <a:ext cx="3114717" cy="1888297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5A9F273E-9387-2F44-8000-D9992F4D1908}"/>
              </a:ext>
            </a:extLst>
          </p:cNvPr>
          <p:cNvGrpSpPr/>
          <p:nvPr/>
        </p:nvGrpSpPr>
        <p:grpSpPr>
          <a:xfrm>
            <a:off x="8061019" y="4246586"/>
            <a:ext cx="1074379" cy="1274587"/>
            <a:chOff x="6537018" y="4246585"/>
            <a:chExt cx="1074379" cy="1274587"/>
          </a:xfrm>
        </p:grpSpPr>
        <p:sp>
          <p:nvSpPr>
            <p:cNvPr id="22" name="Right Bracket 21">
              <a:extLst>
                <a:ext uri="{FF2B5EF4-FFF2-40B4-BE49-F238E27FC236}">
                  <a16:creationId xmlns:a16="http://schemas.microsoft.com/office/drawing/2014/main" id="{F8F8118D-A2FA-CD4C-B1EC-C479A5A31E4A}"/>
                </a:ext>
              </a:extLst>
            </p:cNvPr>
            <p:cNvSpPr/>
            <p:nvPr/>
          </p:nvSpPr>
          <p:spPr>
            <a:xfrm>
              <a:off x="6537018" y="4246585"/>
              <a:ext cx="100434" cy="512618"/>
            </a:xfrm>
            <a:prstGeom prst="rightBracket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A6D5B94-EE83-6447-B05B-E8E065FEF66F}"/>
                </a:ext>
              </a:extLst>
            </p:cNvPr>
            <p:cNvCxnSpPr>
              <a:cxnSpLocks/>
            </p:cNvCxnSpPr>
            <p:nvPr/>
          </p:nvCxnSpPr>
          <p:spPr>
            <a:xfrm>
              <a:off x="6637452" y="4509821"/>
              <a:ext cx="235527" cy="96982"/>
            </a:xfrm>
            <a:prstGeom prst="straightConnector1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ight Bracket 23">
              <a:extLst>
                <a:ext uri="{FF2B5EF4-FFF2-40B4-BE49-F238E27FC236}">
                  <a16:creationId xmlns:a16="http://schemas.microsoft.com/office/drawing/2014/main" id="{E945ED44-9403-414E-9F96-868D0E389B39}"/>
                </a:ext>
              </a:extLst>
            </p:cNvPr>
            <p:cNvSpPr/>
            <p:nvPr/>
          </p:nvSpPr>
          <p:spPr>
            <a:xfrm>
              <a:off x="6537018" y="4756765"/>
              <a:ext cx="100434" cy="512618"/>
            </a:xfrm>
            <a:prstGeom prst="rightBracket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B335988-A5AE-FA47-B2F1-329533141D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7452" y="4759202"/>
              <a:ext cx="235527" cy="514027"/>
            </a:xfrm>
            <a:prstGeom prst="straightConnector1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ight Bracket 25">
              <a:extLst>
                <a:ext uri="{FF2B5EF4-FFF2-40B4-BE49-F238E27FC236}">
                  <a16:creationId xmlns:a16="http://schemas.microsoft.com/office/drawing/2014/main" id="{DAFC0249-0717-054F-94BA-C3F25B92F298}"/>
                </a:ext>
              </a:extLst>
            </p:cNvPr>
            <p:cNvSpPr/>
            <p:nvPr/>
          </p:nvSpPr>
          <p:spPr>
            <a:xfrm>
              <a:off x="7237424" y="4606803"/>
              <a:ext cx="100434" cy="512618"/>
            </a:xfrm>
            <a:prstGeom prst="rightBracket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521DFA3-A50D-1040-8ED7-E97EDE9290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37858" y="4759202"/>
              <a:ext cx="273539" cy="110837"/>
            </a:xfrm>
            <a:prstGeom prst="straightConnector1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ight Bracket 27">
              <a:extLst>
                <a:ext uri="{FF2B5EF4-FFF2-40B4-BE49-F238E27FC236}">
                  <a16:creationId xmlns:a16="http://schemas.microsoft.com/office/drawing/2014/main" id="{2811893C-5944-8C4D-BC42-ED6EBE4CD892}"/>
                </a:ext>
              </a:extLst>
            </p:cNvPr>
            <p:cNvSpPr/>
            <p:nvPr/>
          </p:nvSpPr>
          <p:spPr>
            <a:xfrm>
              <a:off x="6537018" y="4501675"/>
              <a:ext cx="100434" cy="512618"/>
            </a:xfrm>
            <a:prstGeom prst="rightBracket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29" name="Right Bracket 28">
              <a:extLst>
                <a:ext uri="{FF2B5EF4-FFF2-40B4-BE49-F238E27FC236}">
                  <a16:creationId xmlns:a16="http://schemas.microsoft.com/office/drawing/2014/main" id="{2AD64040-F772-E74D-9882-5B41FC9D78D3}"/>
                </a:ext>
              </a:extLst>
            </p:cNvPr>
            <p:cNvSpPr/>
            <p:nvPr/>
          </p:nvSpPr>
          <p:spPr>
            <a:xfrm>
              <a:off x="6540343" y="5008554"/>
              <a:ext cx="100434" cy="512618"/>
            </a:xfrm>
            <a:prstGeom prst="rightBracket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FBA28AE-A75E-5D47-81AD-B40D9FDEF879}"/>
              </a:ext>
            </a:extLst>
          </p:cNvPr>
          <p:cNvGrpSpPr/>
          <p:nvPr/>
        </p:nvGrpSpPr>
        <p:grpSpPr>
          <a:xfrm>
            <a:off x="2410300" y="4001386"/>
            <a:ext cx="3114717" cy="1888297"/>
            <a:chOff x="5711452" y="1739816"/>
            <a:chExt cx="3114717" cy="188829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0327D8-3DA1-9442-8F67-E6BE761BF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5711452" y="1739816"/>
              <a:ext cx="3114717" cy="1888297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ight Bracket 9">
              <a:extLst>
                <a:ext uri="{FF2B5EF4-FFF2-40B4-BE49-F238E27FC236}">
                  <a16:creationId xmlns:a16="http://schemas.microsoft.com/office/drawing/2014/main" id="{913F9A85-DB2B-884B-96B1-7E87A88FFB0B}"/>
                </a:ext>
              </a:extLst>
            </p:cNvPr>
            <p:cNvSpPr/>
            <p:nvPr/>
          </p:nvSpPr>
          <p:spPr>
            <a:xfrm>
              <a:off x="7187057" y="2050473"/>
              <a:ext cx="100434" cy="512618"/>
            </a:xfrm>
            <a:prstGeom prst="rightBracket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DE5AA54-F38E-0E44-96C0-048606A9EE69}"/>
                </a:ext>
              </a:extLst>
            </p:cNvPr>
            <p:cNvCxnSpPr>
              <a:cxnSpLocks/>
            </p:cNvCxnSpPr>
            <p:nvPr/>
          </p:nvCxnSpPr>
          <p:spPr>
            <a:xfrm>
              <a:off x="7287491" y="2313709"/>
              <a:ext cx="235527" cy="96982"/>
            </a:xfrm>
            <a:prstGeom prst="straightConnector1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ight Bracket 11">
              <a:extLst>
                <a:ext uri="{FF2B5EF4-FFF2-40B4-BE49-F238E27FC236}">
                  <a16:creationId xmlns:a16="http://schemas.microsoft.com/office/drawing/2014/main" id="{54B75882-81ED-2547-8A87-57CFFFDDCD38}"/>
                </a:ext>
              </a:extLst>
            </p:cNvPr>
            <p:cNvSpPr/>
            <p:nvPr/>
          </p:nvSpPr>
          <p:spPr>
            <a:xfrm>
              <a:off x="7187057" y="2793099"/>
              <a:ext cx="100434" cy="512618"/>
            </a:xfrm>
            <a:prstGeom prst="rightBracket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A7DF38A-B524-6046-918D-6D3576FCCC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87491" y="2563090"/>
              <a:ext cx="235527" cy="514027"/>
            </a:xfrm>
            <a:prstGeom prst="straightConnector1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ight Bracket 13">
              <a:extLst>
                <a:ext uri="{FF2B5EF4-FFF2-40B4-BE49-F238E27FC236}">
                  <a16:creationId xmlns:a16="http://schemas.microsoft.com/office/drawing/2014/main" id="{79EFEB74-301C-0848-BD43-2DAF4AC157BA}"/>
                </a:ext>
              </a:extLst>
            </p:cNvPr>
            <p:cNvSpPr/>
            <p:nvPr/>
          </p:nvSpPr>
          <p:spPr>
            <a:xfrm>
              <a:off x="7887463" y="2410691"/>
              <a:ext cx="100434" cy="512618"/>
            </a:xfrm>
            <a:prstGeom prst="rightBracket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6B45FBA-B2C1-6940-82BD-C108676654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87897" y="2563090"/>
              <a:ext cx="273539" cy="110837"/>
            </a:xfrm>
            <a:prstGeom prst="straightConnector1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397C6F30-5A75-BD4E-819D-7441D9A6BD7D}"/>
              </a:ext>
            </a:extLst>
          </p:cNvPr>
          <p:cNvSpPr/>
          <p:nvPr/>
        </p:nvSpPr>
        <p:spPr>
          <a:xfrm>
            <a:off x="3259286" y="4722667"/>
            <a:ext cx="88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CMT</a:t>
            </a:r>
            <a:endParaRPr lang="en-CN" sz="1600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0AA0F4-B6CD-2145-B141-5E36F9D00ED4}"/>
              </a:ext>
            </a:extLst>
          </p:cNvPr>
          <p:cNvSpPr/>
          <p:nvPr/>
        </p:nvSpPr>
        <p:spPr>
          <a:xfrm>
            <a:off x="7537485" y="4679898"/>
            <a:ext cx="696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CIT</a:t>
            </a:r>
            <a:endParaRPr lang="en-CN" sz="1600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5C4776B-6F43-BA40-8443-6830F7250A75}"/>
              </a:ext>
            </a:extLst>
          </p:cNvPr>
          <p:cNvSpPr/>
          <p:nvPr/>
        </p:nvSpPr>
        <p:spPr>
          <a:xfrm>
            <a:off x="8703135" y="3765685"/>
            <a:ext cx="1774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Palatino" pitchFamily="2" charset="77"/>
                <a:ea typeface="Palatino" pitchFamily="2" charset="77"/>
              </a:rPr>
              <a:t>Incentive</a:t>
            </a:r>
            <a:r>
              <a:rPr lang="zh-CN" altLang="en-US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</a:rPr>
              <a:t>compatible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7C3772-6BF4-514C-B7B3-9CBB8A836943}"/>
              </a:ext>
            </a:extLst>
          </p:cNvPr>
          <p:cNvSpPr/>
          <p:nvPr/>
        </p:nvSpPr>
        <p:spPr>
          <a:xfrm>
            <a:off x="6444679" y="5518633"/>
            <a:ext cx="1840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Palatino" pitchFamily="2" charset="77"/>
                <a:ea typeface="Palatino" pitchFamily="2" charset="77"/>
              </a:rPr>
              <a:t>Deterministic</a:t>
            </a:r>
            <a:r>
              <a:rPr lang="zh-CN" altLang="en-US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</a:rPr>
              <a:t>dispersal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4EC1848-3695-B04A-979E-0CED0342FF6E}"/>
              </a:ext>
            </a:extLst>
          </p:cNvPr>
          <p:cNvSpPr/>
          <p:nvPr/>
        </p:nvSpPr>
        <p:spPr>
          <a:xfrm>
            <a:off x="8737333" y="5579584"/>
            <a:ext cx="1705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Palatino" pitchFamily="2" charset="77"/>
                <a:ea typeface="Palatino" pitchFamily="2" charset="77"/>
              </a:rPr>
              <a:t>No</a:t>
            </a:r>
            <a:r>
              <a:rPr lang="zh-CN" altLang="en-US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</a:rPr>
              <a:t>anonymity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3C2D62-85C4-724B-A8FE-E2CEE8F08327}"/>
              </a:ext>
            </a:extLst>
          </p:cNvPr>
          <p:cNvSpPr/>
          <p:nvPr/>
        </p:nvSpPr>
        <p:spPr>
          <a:xfrm>
            <a:off x="6288198" y="3854488"/>
            <a:ext cx="1421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Palatino" pitchFamily="2" charset="77"/>
                <a:ea typeface="Palatino" pitchFamily="2" charset="77"/>
              </a:rPr>
              <a:t>Push</a:t>
            </a:r>
            <a:r>
              <a:rPr lang="zh-CN" altLang="en-US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</a:rPr>
              <a:t>model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1FE89C-88E6-D141-9C67-7865D8CCB324}"/>
              </a:ext>
            </a:extLst>
          </p:cNvPr>
          <p:cNvSpPr/>
          <p:nvPr/>
        </p:nvSpPr>
        <p:spPr>
          <a:xfrm>
            <a:off x="2008238" y="3765685"/>
            <a:ext cx="1421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Palatino" pitchFamily="2" charset="77"/>
                <a:ea typeface="Palatino" pitchFamily="2" charset="77"/>
              </a:rPr>
              <a:t>Information</a:t>
            </a:r>
            <a:r>
              <a:rPr lang="zh-CN" altLang="en-US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</a:rPr>
              <a:t>cascade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E75CC7-B24F-1643-A983-919F5FACCA24}"/>
              </a:ext>
            </a:extLst>
          </p:cNvPr>
          <p:cNvSpPr/>
          <p:nvPr/>
        </p:nvSpPr>
        <p:spPr>
          <a:xfrm>
            <a:off x="4104102" y="3859024"/>
            <a:ext cx="1305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Palatino" pitchFamily="2" charset="77"/>
                <a:ea typeface="Palatino" pitchFamily="2" charset="77"/>
              </a:rPr>
              <a:t>Pull</a:t>
            </a:r>
            <a:r>
              <a:rPr lang="zh-CN" altLang="en-US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</a:rPr>
              <a:t>model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71179D-CB46-7149-8317-3CD9023A63C1}"/>
              </a:ext>
            </a:extLst>
          </p:cNvPr>
          <p:cNvSpPr/>
          <p:nvPr/>
        </p:nvSpPr>
        <p:spPr>
          <a:xfrm>
            <a:off x="4115986" y="5520582"/>
            <a:ext cx="1490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Palatino" pitchFamily="2" charset="77"/>
                <a:ea typeface="Palatino" pitchFamily="2" charset="77"/>
              </a:rPr>
              <a:t>Random</a:t>
            </a:r>
            <a:r>
              <a:rPr lang="zh-CN" altLang="en-US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</a:rPr>
              <a:t>sampling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1991AD-627B-5D47-ABBA-02267102D157}"/>
              </a:ext>
            </a:extLst>
          </p:cNvPr>
          <p:cNvSpPr/>
          <p:nvPr/>
        </p:nvSpPr>
        <p:spPr>
          <a:xfrm>
            <a:off x="1872776" y="5569407"/>
            <a:ext cx="1705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Palatino" pitchFamily="2" charset="77"/>
                <a:ea typeface="Palatino" pitchFamily="2" charset="77"/>
              </a:rPr>
              <a:t>Anonymous</a:t>
            </a:r>
            <a:r>
              <a:rPr lang="zh-CN" altLang="en-US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</a:rPr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41074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19" grpId="0"/>
      <p:bldP spid="16" grpId="0"/>
      <p:bldP spid="17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6D9F-F002-B741-A95D-11B2B2B84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Bodoni 72 Book" pitchFamily="2" charset="0"/>
              </a:rPr>
              <a:t>Coded Interleaving Tree</a:t>
            </a:r>
            <a:endParaRPr lang="en-US" sz="5400" dirty="0">
              <a:solidFill>
                <a:srgbClr val="FF0000"/>
              </a:solidFill>
              <a:latin typeface="Bodoni 72 Book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6B75B1-01BD-164F-8793-E36D56C74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096" y="5410328"/>
            <a:ext cx="2072355" cy="2750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A81446-09F7-D145-BD5B-01C782527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096" y="5152150"/>
            <a:ext cx="2047009" cy="175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E21934-B76E-264A-A866-3060981ED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825" y="5101924"/>
            <a:ext cx="6075814" cy="4266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951F3D-B4D2-B340-A28B-E4CA1B9D10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5275" y="4435379"/>
            <a:ext cx="7253710" cy="7167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710052-24F8-0C4B-B769-81773961A7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2411113" y="4458593"/>
            <a:ext cx="1603283" cy="985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D0D1D7-1F56-C449-A2E3-526C409E7BE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8528" t="-13107" b="-2"/>
          <a:stretch/>
        </p:blipFill>
        <p:spPr>
          <a:xfrm flipV="1">
            <a:off x="4539048" y="4452228"/>
            <a:ext cx="5412260" cy="1464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241AF0-79D8-7848-A431-B6AD8A14DA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-3730" b="2358"/>
          <a:stretch/>
        </p:blipFill>
        <p:spPr>
          <a:xfrm>
            <a:off x="2896035" y="3639353"/>
            <a:ext cx="6945132" cy="8391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A89917-DC44-644F-86BF-C899FFF95C9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" r="85602" b="-14584"/>
          <a:stretch/>
        </p:blipFill>
        <p:spPr>
          <a:xfrm>
            <a:off x="2760286" y="3689269"/>
            <a:ext cx="915602" cy="1864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C3F66C-78B0-AC48-ADF3-B095257BC67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9831" t="-14582" b="-1"/>
          <a:stretch/>
        </p:blipFill>
        <p:spPr>
          <a:xfrm>
            <a:off x="4657344" y="3658790"/>
            <a:ext cx="4462272" cy="1864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89AD336-72F7-1642-B18E-4A8159AA77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5894" y="2602993"/>
            <a:ext cx="6100135" cy="11167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4F76D3D-B81F-E04B-83D5-C69CCAB9AC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79516" y="1741739"/>
            <a:ext cx="4152804" cy="9924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7772C99-95A2-C142-BCF8-03871DCF1962}"/>
              </a:ext>
            </a:extLst>
          </p:cNvPr>
          <p:cNvGrpSpPr/>
          <p:nvPr/>
        </p:nvGrpSpPr>
        <p:grpSpPr>
          <a:xfrm>
            <a:off x="2746974" y="5566242"/>
            <a:ext cx="6600268" cy="767425"/>
            <a:chOff x="1222974" y="5566241"/>
            <a:chExt cx="6600268" cy="7674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45E9280-094D-6347-8072-D62C341242E5}"/>
                    </a:ext>
                  </a:extLst>
                </p:cNvPr>
                <p:cNvSpPr txBox="1"/>
                <p:nvPr/>
              </p:nvSpPr>
              <p:spPr>
                <a:xfrm>
                  <a:off x="1222974" y="6056667"/>
                  <a:ext cx="66002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zh-CN" dirty="0">
                      <a:latin typeface="Times" pitchFamily="2" charset="0"/>
                    </a:rPr>
                    <a:t>Aggregating rule: parent id </a:t>
                  </a:r>
                  <a14:m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𝑑𝑎𝑡𝑎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𝑠𝑦𝑚𝑏𝑜𝑙𝑠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𝑝𝑎𝑟𝑒𝑛𝑡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𝑙𝑎𝑦𝑒𝑟</m:t>
                      </m:r>
                    </m:oMath>
                  </a14:m>
                  <a:endParaRPr lang="en-CN" dirty="0">
                    <a:latin typeface="Times" pitchFamily="2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45E9280-094D-6347-8072-D62C341242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974" y="6056667"/>
                  <a:ext cx="6600268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2308" t="-27273" r="-769" b="-50000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0E35D36-12C4-FF4E-88A8-304F856327AA}"/>
                </a:ext>
              </a:extLst>
            </p:cNvPr>
            <p:cNvSpPr txBox="1"/>
            <p:nvPr/>
          </p:nvSpPr>
          <p:spPr>
            <a:xfrm>
              <a:off x="3015048" y="5566242"/>
              <a:ext cx="998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Times" pitchFamily="2" charset="0"/>
                </a:rPr>
                <a:t>11</a:t>
              </a:r>
              <a:r>
                <a:rPr lang="zh-CN" altLang="en-US" sz="1400" dirty="0">
                  <a:latin typeface="Times" pitchFamily="2" charset="0"/>
                </a:rPr>
                <a:t> </a:t>
              </a:r>
              <a:r>
                <a:rPr lang="en-US" altLang="zh-CN" sz="1400" dirty="0">
                  <a:latin typeface="Times" pitchFamily="2" charset="0"/>
                </a:rPr>
                <a:t>%</a:t>
              </a:r>
              <a:r>
                <a:rPr lang="zh-CN" altLang="en-US" sz="1400" dirty="0">
                  <a:latin typeface="Times" pitchFamily="2" charset="0"/>
                </a:rPr>
                <a:t> </a:t>
              </a:r>
              <a:r>
                <a:rPr lang="en-US" altLang="zh-CN" sz="1400" dirty="0">
                  <a:latin typeface="Times" pitchFamily="2" charset="0"/>
                </a:rPr>
                <a:t>4</a:t>
              </a:r>
              <a:r>
                <a:rPr lang="zh-CN" altLang="en-US" sz="1400" dirty="0">
                  <a:latin typeface="Times" pitchFamily="2" charset="0"/>
                </a:rPr>
                <a:t> </a:t>
              </a:r>
              <a:r>
                <a:rPr lang="en-US" altLang="zh-CN" sz="1400" dirty="0">
                  <a:latin typeface="Times" pitchFamily="2" charset="0"/>
                </a:rPr>
                <a:t>=</a:t>
              </a:r>
              <a:r>
                <a:rPr lang="zh-CN" altLang="en-US" sz="1400" dirty="0">
                  <a:latin typeface="Times" pitchFamily="2" charset="0"/>
                </a:rPr>
                <a:t> </a:t>
              </a:r>
              <a:r>
                <a:rPr lang="en-US" altLang="zh-CN" sz="1400" dirty="0">
                  <a:latin typeface="Times" pitchFamily="2" charset="0"/>
                </a:rPr>
                <a:t>3</a:t>
              </a:r>
              <a:endParaRPr lang="en-CN" sz="1400" dirty="0">
                <a:latin typeface="Times" pitchFamily="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D9F66AF-C3C2-7F45-A064-9F9FE133D097}"/>
                </a:ext>
              </a:extLst>
            </p:cNvPr>
            <p:cNvSpPr txBox="1"/>
            <p:nvPr/>
          </p:nvSpPr>
          <p:spPr>
            <a:xfrm>
              <a:off x="4132428" y="5566241"/>
              <a:ext cx="998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Times" pitchFamily="2" charset="0"/>
                </a:rPr>
                <a:t>15</a:t>
              </a:r>
              <a:r>
                <a:rPr lang="zh-CN" altLang="en-US" sz="1400" dirty="0">
                  <a:latin typeface="Times" pitchFamily="2" charset="0"/>
                </a:rPr>
                <a:t> </a:t>
              </a:r>
              <a:r>
                <a:rPr lang="en-US" altLang="zh-CN" sz="1400" dirty="0">
                  <a:latin typeface="Times" pitchFamily="2" charset="0"/>
                </a:rPr>
                <a:t>%</a:t>
              </a:r>
              <a:r>
                <a:rPr lang="zh-CN" altLang="en-US" sz="1400" dirty="0">
                  <a:latin typeface="Times" pitchFamily="2" charset="0"/>
                </a:rPr>
                <a:t> </a:t>
              </a:r>
              <a:r>
                <a:rPr lang="en-US" altLang="zh-CN" sz="1400" dirty="0">
                  <a:latin typeface="Times" pitchFamily="2" charset="0"/>
                </a:rPr>
                <a:t>4</a:t>
              </a:r>
              <a:r>
                <a:rPr lang="zh-CN" altLang="en-US" sz="1400" dirty="0">
                  <a:latin typeface="Times" pitchFamily="2" charset="0"/>
                </a:rPr>
                <a:t> </a:t>
              </a:r>
              <a:r>
                <a:rPr lang="en-US" altLang="zh-CN" sz="1400" dirty="0">
                  <a:latin typeface="Times" pitchFamily="2" charset="0"/>
                </a:rPr>
                <a:t>=</a:t>
              </a:r>
              <a:r>
                <a:rPr lang="zh-CN" altLang="en-US" sz="1400" dirty="0">
                  <a:latin typeface="Times" pitchFamily="2" charset="0"/>
                </a:rPr>
                <a:t> </a:t>
              </a:r>
              <a:r>
                <a:rPr lang="en-US" altLang="zh-CN" sz="1400" dirty="0">
                  <a:latin typeface="Times" pitchFamily="2" charset="0"/>
                </a:rPr>
                <a:t>3</a:t>
              </a:r>
              <a:endParaRPr lang="en-CN" sz="1400" dirty="0">
                <a:latin typeface="Times" pitchFamily="2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5E0625-987A-584B-84FF-A4F4FF45865D}"/>
                </a:ext>
              </a:extLst>
            </p:cNvPr>
            <p:cNvSpPr txBox="1"/>
            <p:nvPr/>
          </p:nvSpPr>
          <p:spPr>
            <a:xfrm>
              <a:off x="5225258" y="5571832"/>
              <a:ext cx="998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Times" pitchFamily="2" charset="0"/>
                </a:rPr>
                <a:t>19</a:t>
              </a:r>
              <a:r>
                <a:rPr lang="zh-CN" altLang="en-US" sz="1400" dirty="0">
                  <a:latin typeface="Times" pitchFamily="2" charset="0"/>
                </a:rPr>
                <a:t> </a:t>
              </a:r>
              <a:r>
                <a:rPr lang="en-US" altLang="zh-CN" sz="1400" dirty="0">
                  <a:latin typeface="Times" pitchFamily="2" charset="0"/>
                </a:rPr>
                <a:t>%</a:t>
              </a:r>
              <a:r>
                <a:rPr lang="zh-CN" altLang="en-US" sz="1400" dirty="0">
                  <a:latin typeface="Times" pitchFamily="2" charset="0"/>
                </a:rPr>
                <a:t> </a:t>
              </a:r>
              <a:r>
                <a:rPr lang="en-US" altLang="zh-CN" sz="1400" dirty="0">
                  <a:latin typeface="Times" pitchFamily="2" charset="0"/>
                </a:rPr>
                <a:t>4</a:t>
              </a:r>
              <a:r>
                <a:rPr lang="zh-CN" altLang="en-US" sz="1400" dirty="0">
                  <a:latin typeface="Times" pitchFamily="2" charset="0"/>
                </a:rPr>
                <a:t> </a:t>
              </a:r>
              <a:r>
                <a:rPr lang="en-US" altLang="zh-CN" sz="1400" dirty="0">
                  <a:latin typeface="Times" pitchFamily="2" charset="0"/>
                </a:rPr>
                <a:t>=</a:t>
              </a:r>
              <a:r>
                <a:rPr lang="zh-CN" altLang="en-US" sz="1400" dirty="0">
                  <a:latin typeface="Times" pitchFamily="2" charset="0"/>
                </a:rPr>
                <a:t> </a:t>
              </a:r>
              <a:r>
                <a:rPr lang="en-US" altLang="zh-CN" sz="1400" dirty="0">
                  <a:latin typeface="Times" pitchFamily="2" charset="0"/>
                </a:rPr>
                <a:t>3</a:t>
              </a:r>
              <a:endParaRPr lang="en-CN" sz="1400" dirty="0">
                <a:latin typeface="Times" pitchFamily="2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4C91856-5E6C-994C-AAEE-A40FFFDC8A4A}"/>
                </a:ext>
              </a:extLst>
            </p:cNvPr>
            <p:cNvSpPr txBox="1"/>
            <p:nvPr/>
          </p:nvSpPr>
          <p:spPr>
            <a:xfrm>
              <a:off x="6278303" y="5571832"/>
              <a:ext cx="998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Times" pitchFamily="2" charset="0"/>
                </a:rPr>
                <a:t>23</a:t>
              </a:r>
              <a:r>
                <a:rPr lang="zh-CN" altLang="en-US" sz="1400" dirty="0">
                  <a:latin typeface="Times" pitchFamily="2" charset="0"/>
                </a:rPr>
                <a:t> </a:t>
              </a:r>
              <a:r>
                <a:rPr lang="en-US" altLang="zh-CN" sz="1400" dirty="0">
                  <a:latin typeface="Times" pitchFamily="2" charset="0"/>
                </a:rPr>
                <a:t>%</a:t>
              </a:r>
              <a:r>
                <a:rPr lang="zh-CN" altLang="en-US" sz="1400" dirty="0">
                  <a:latin typeface="Times" pitchFamily="2" charset="0"/>
                </a:rPr>
                <a:t> </a:t>
              </a:r>
              <a:r>
                <a:rPr lang="en-US" altLang="zh-CN" sz="1400" dirty="0">
                  <a:latin typeface="Times" pitchFamily="2" charset="0"/>
                </a:rPr>
                <a:t>4</a:t>
              </a:r>
              <a:r>
                <a:rPr lang="zh-CN" altLang="en-US" sz="1400" dirty="0">
                  <a:latin typeface="Times" pitchFamily="2" charset="0"/>
                </a:rPr>
                <a:t> </a:t>
              </a:r>
              <a:r>
                <a:rPr lang="en-US" altLang="zh-CN" sz="1400" dirty="0">
                  <a:latin typeface="Times" pitchFamily="2" charset="0"/>
                </a:rPr>
                <a:t>=</a:t>
              </a:r>
              <a:r>
                <a:rPr lang="zh-CN" altLang="en-US" sz="1400" dirty="0">
                  <a:latin typeface="Times" pitchFamily="2" charset="0"/>
                </a:rPr>
                <a:t> </a:t>
              </a:r>
              <a:r>
                <a:rPr lang="en-US" altLang="zh-CN" sz="1400" dirty="0">
                  <a:latin typeface="Times" pitchFamily="2" charset="0"/>
                </a:rPr>
                <a:t>3</a:t>
              </a:r>
              <a:endParaRPr lang="en-CN" sz="1400" dirty="0">
                <a:latin typeface="Times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11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6D9F-F002-B741-A95D-11B2B2B84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Bodoni 72 Book" pitchFamily="2" charset="0"/>
              </a:rPr>
              <a:t>Coded Interleaving Tree</a:t>
            </a:r>
            <a:endParaRPr lang="en-US" sz="5400" dirty="0">
              <a:solidFill>
                <a:srgbClr val="FF0000"/>
              </a:solidFill>
              <a:latin typeface="Bodoni 72 Book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6B75B1-01BD-164F-8793-E36D56C74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096" y="5410328"/>
            <a:ext cx="2072355" cy="2750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A81446-09F7-D145-BD5B-01C782527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096" y="5152150"/>
            <a:ext cx="2047009" cy="175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E21934-B76E-264A-A866-3060981ED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825" y="5101924"/>
            <a:ext cx="6075814" cy="4266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951F3D-B4D2-B340-A28B-E4CA1B9D10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5275" y="4435379"/>
            <a:ext cx="7253710" cy="7167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710052-24F8-0C4B-B769-81773961A7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2411113" y="4458593"/>
            <a:ext cx="1603283" cy="985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D0D1D7-1F56-C449-A2E3-526C409E7BE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8528" t="-13107" b="-2"/>
          <a:stretch/>
        </p:blipFill>
        <p:spPr>
          <a:xfrm flipV="1">
            <a:off x="4539048" y="4452228"/>
            <a:ext cx="5412260" cy="1464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241AF0-79D8-7848-A431-B6AD8A14DA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-3730" b="2358"/>
          <a:stretch/>
        </p:blipFill>
        <p:spPr>
          <a:xfrm>
            <a:off x="2896035" y="3639353"/>
            <a:ext cx="6945132" cy="8391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A89917-DC44-644F-86BF-C899FFF95C9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" r="85602" b="-14584"/>
          <a:stretch/>
        </p:blipFill>
        <p:spPr>
          <a:xfrm>
            <a:off x="2760286" y="3689269"/>
            <a:ext cx="915602" cy="1864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C3F66C-78B0-AC48-ADF3-B095257BC67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9831" t="-14582" b="-1"/>
          <a:stretch/>
        </p:blipFill>
        <p:spPr>
          <a:xfrm>
            <a:off x="4657344" y="3658790"/>
            <a:ext cx="4462272" cy="1864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89AD336-72F7-1642-B18E-4A8159AA77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5894" y="2602993"/>
            <a:ext cx="6100135" cy="11167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4F76D3D-B81F-E04B-83D5-C69CCAB9AC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79516" y="1741739"/>
            <a:ext cx="4152804" cy="99242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2110168C-4687-3447-A6B1-83FEC7CD0F45}"/>
              </a:ext>
            </a:extLst>
          </p:cNvPr>
          <p:cNvSpPr/>
          <p:nvPr/>
        </p:nvSpPr>
        <p:spPr>
          <a:xfrm>
            <a:off x="5718810" y="5030147"/>
            <a:ext cx="540000" cy="5400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F8F05E4-9923-0F44-B5CB-188ABF1E5C3D}"/>
              </a:ext>
            </a:extLst>
          </p:cNvPr>
          <p:cNvSpPr/>
          <p:nvPr/>
        </p:nvSpPr>
        <p:spPr>
          <a:xfrm>
            <a:off x="4006722" y="4256359"/>
            <a:ext cx="540000" cy="5400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ED6574-79CF-9945-B7A7-5474B448FBA2}"/>
              </a:ext>
            </a:extLst>
          </p:cNvPr>
          <p:cNvSpPr/>
          <p:nvPr/>
        </p:nvSpPr>
        <p:spPr>
          <a:xfrm>
            <a:off x="3688842" y="3460353"/>
            <a:ext cx="915602" cy="5400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BA6336B-90D8-5C49-88ED-C9865D3D755C}"/>
              </a:ext>
            </a:extLst>
          </p:cNvPr>
          <p:cNvSpPr/>
          <p:nvPr/>
        </p:nvSpPr>
        <p:spPr>
          <a:xfrm>
            <a:off x="3307016" y="2546940"/>
            <a:ext cx="1074484" cy="5400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A1A4873-9ADA-DB47-9F07-201D93507973}"/>
              </a:ext>
            </a:extLst>
          </p:cNvPr>
          <p:cNvSpPr/>
          <p:nvPr/>
        </p:nvSpPr>
        <p:spPr>
          <a:xfrm>
            <a:off x="5851617" y="4245775"/>
            <a:ext cx="540000" cy="540000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D33F304-AF05-C146-ABC4-F9CDDFB7C629}"/>
              </a:ext>
            </a:extLst>
          </p:cNvPr>
          <p:cNvSpPr/>
          <p:nvPr/>
        </p:nvSpPr>
        <p:spPr>
          <a:xfrm>
            <a:off x="4407107" y="2534641"/>
            <a:ext cx="915602" cy="540000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2205903-5CF9-4944-8068-EC1FA60B20CA}"/>
              </a:ext>
            </a:extLst>
          </p:cNvPr>
          <p:cNvSpPr/>
          <p:nvPr/>
        </p:nvSpPr>
        <p:spPr>
          <a:xfrm>
            <a:off x="6888480" y="3487031"/>
            <a:ext cx="720704" cy="540000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05421D-913A-FE4A-BBC0-7F4ABE2B68E3}"/>
              </a:ext>
            </a:extLst>
          </p:cNvPr>
          <p:cNvGrpSpPr/>
          <p:nvPr/>
        </p:nvGrpSpPr>
        <p:grpSpPr>
          <a:xfrm>
            <a:off x="3916757" y="1721662"/>
            <a:ext cx="2735802" cy="544593"/>
            <a:chOff x="2392757" y="1721661"/>
            <a:chExt cx="2735802" cy="54459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0FCFE57-E662-2343-8CFE-CD6360AB695A}"/>
                </a:ext>
              </a:extLst>
            </p:cNvPr>
            <p:cNvSpPr/>
            <p:nvPr/>
          </p:nvSpPr>
          <p:spPr>
            <a:xfrm>
              <a:off x="2392757" y="1726254"/>
              <a:ext cx="1074484" cy="540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>
                <a:solidFill>
                  <a:srgbClr val="C00000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9B35AD4-4FA3-FC4D-9B58-21BA5F3F7BE1}"/>
                </a:ext>
              </a:extLst>
            </p:cNvPr>
            <p:cNvCxnSpPr>
              <a:stCxn id="33" idx="6"/>
            </p:cNvCxnSpPr>
            <p:nvPr/>
          </p:nvCxnSpPr>
          <p:spPr>
            <a:xfrm flipV="1">
              <a:off x="3467241" y="1930020"/>
              <a:ext cx="448267" cy="6623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C4A8B07-19A3-A545-B496-B0F73AF3CDCA}"/>
                </a:ext>
              </a:extLst>
            </p:cNvPr>
            <p:cNvSpPr txBox="1"/>
            <p:nvPr/>
          </p:nvSpPr>
          <p:spPr>
            <a:xfrm>
              <a:off x="3901941" y="1721661"/>
              <a:ext cx="12266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Times" pitchFamily="2" charset="0"/>
                </a:rPr>
                <a:t>commitment</a:t>
              </a:r>
              <a:endParaRPr lang="en-CN" sz="1600" dirty="0">
                <a:latin typeface="Times" pitchFamily="2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BFA03B4-283D-2C4F-9F49-60A94BB7CE37}"/>
              </a:ext>
            </a:extLst>
          </p:cNvPr>
          <p:cNvGrpSpPr/>
          <p:nvPr/>
        </p:nvGrpSpPr>
        <p:grpSpPr>
          <a:xfrm>
            <a:off x="8608028" y="5298625"/>
            <a:ext cx="1953290" cy="502905"/>
            <a:chOff x="7084028" y="5298624"/>
            <a:chExt cx="1953290" cy="502905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FF811E9-2412-B54F-A433-59FF90B70C36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7084028" y="5298624"/>
              <a:ext cx="500469" cy="33362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655A41A-69C4-7E43-B2D5-CA822AFC91F5}"/>
                </a:ext>
              </a:extLst>
            </p:cNvPr>
            <p:cNvSpPr txBox="1"/>
            <p:nvPr/>
          </p:nvSpPr>
          <p:spPr>
            <a:xfrm>
              <a:off x="7584497" y="5462975"/>
              <a:ext cx="14528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Times" pitchFamily="2" charset="0"/>
                </a:rPr>
                <a:t>Coded</a:t>
              </a:r>
              <a:r>
                <a:rPr lang="zh-CN" altLang="en-US" sz="1600" dirty="0">
                  <a:latin typeface="Times" pitchFamily="2" charset="0"/>
                </a:rPr>
                <a:t> </a:t>
              </a:r>
              <a:r>
                <a:rPr lang="en-US" altLang="zh-CN" sz="1600" dirty="0">
                  <a:latin typeface="Times" pitchFamily="2" charset="0"/>
                </a:rPr>
                <a:t>symbols</a:t>
              </a:r>
              <a:endParaRPr lang="en-CN" sz="1600" dirty="0">
                <a:latin typeface="Times" pitchFamily="2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0119A7C-EE02-1D4F-8D73-8BB542AC8F71}"/>
                  </a:ext>
                </a:extLst>
              </p:cNvPr>
              <p:cNvSpPr txBox="1"/>
              <p:nvPr/>
            </p:nvSpPr>
            <p:spPr>
              <a:xfrm>
                <a:off x="6948287" y="5855440"/>
                <a:ext cx="30423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𝑑𝑎𝑡𝑎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𝑠𝑦𝑚𝑏𝑜𝑙𝑠</m:t>
                      </m:r>
                    </m:oMath>
                  </m:oMathPara>
                </a14:m>
                <a:endParaRPr lang="en-CN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0119A7C-EE02-1D4F-8D73-8BB542AC8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87" y="5855440"/>
                <a:ext cx="3042308" cy="276999"/>
              </a:xfrm>
              <a:prstGeom prst="rect">
                <a:avLst/>
              </a:prstGeom>
              <a:blipFill>
                <a:blip r:embed="rId13"/>
                <a:stretch>
                  <a:fillRect t="-13636" r="-417" b="-36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A61F4F8-8701-6240-A6CE-269A2F425F6D}"/>
                  </a:ext>
                </a:extLst>
              </p:cNvPr>
              <p:cNvSpPr txBox="1"/>
              <p:nvPr/>
            </p:nvSpPr>
            <p:spPr>
              <a:xfrm>
                <a:off x="6948288" y="6196215"/>
                <a:ext cx="32128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𝑝𝑎𝑟𝑖𝑡𝑦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𝑠𝑦𝑚𝑏𝑜𝑙𝑠</m:t>
                      </m:r>
                    </m:oMath>
                  </m:oMathPara>
                </a14:m>
                <a:endParaRPr lang="en-CN" i="1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A61F4F8-8701-6240-A6CE-269A2F425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88" y="6196215"/>
                <a:ext cx="3212803" cy="276999"/>
              </a:xfrm>
              <a:prstGeom prst="rect">
                <a:avLst/>
              </a:prstGeom>
              <a:blipFill>
                <a:blip r:embed="rId14"/>
                <a:stretch>
                  <a:fillRect t="-8696" b="-304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D224B43B-9D6A-DC4F-8B00-E6009142AEFB}"/>
              </a:ext>
            </a:extLst>
          </p:cNvPr>
          <p:cNvGrpSpPr/>
          <p:nvPr/>
        </p:nvGrpSpPr>
        <p:grpSpPr>
          <a:xfrm>
            <a:off x="4014396" y="5897416"/>
            <a:ext cx="2785443" cy="632659"/>
            <a:chOff x="2490395" y="5897415"/>
            <a:chExt cx="2785443" cy="6326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C703164-D51F-4D4A-AFE5-0E362F534725}"/>
                    </a:ext>
                  </a:extLst>
                </p:cNvPr>
                <p:cNvSpPr txBox="1"/>
                <p:nvPr/>
              </p:nvSpPr>
              <p:spPr>
                <a:xfrm>
                  <a:off x="2510721" y="5897415"/>
                  <a:ext cx="266605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a14:m>
                  <a:r>
                    <a:rPr lang="en-US" altLang="zh-CN" dirty="0">
                      <a:latin typeface="Times" pitchFamily="2" charset="0"/>
                    </a:rPr>
                    <a:t>-</a:t>
                  </a:r>
                  <a:r>
                    <a:rPr lang="en-US" altLang="zh-CN" dirty="0" err="1">
                      <a:latin typeface="Times" pitchFamily="2" charset="0"/>
                    </a:rPr>
                    <a:t>th</a:t>
                  </a:r>
                  <a:r>
                    <a:rPr lang="zh-CN" altLang="en-US" dirty="0">
                      <a:latin typeface="Times" pitchFamily="2" charset="0"/>
                    </a:rPr>
                    <a:t> </a:t>
                  </a:r>
                  <a:r>
                    <a:rPr lang="en-US" altLang="zh-CN" dirty="0">
                      <a:latin typeface="Times" pitchFamily="2" charset="0"/>
                    </a:rPr>
                    <a:t>data</a:t>
                  </a:r>
                  <a:r>
                    <a:rPr lang="zh-CN" altLang="en-US" dirty="0">
                      <a:latin typeface="Times" pitchFamily="2" charset="0"/>
                    </a:rPr>
                    <a:t> </a:t>
                  </a:r>
                  <a:r>
                    <a:rPr lang="en-US" altLang="zh-CN" dirty="0">
                      <a:latin typeface="Times" pitchFamily="2" charset="0"/>
                    </a:rPr>
                    <a:t>symbol</a:t>
                  </a:r>
                  <a:r>
                    <a:rPr lang="zh-CN" altLang="en-US" dirty="0">
                      <a:latin typeface="Times" pitchFamily="2" charset="0"/>
                    </a:rPr>
                    <a:t> </a:t>
                  </a:r>
                  <a:r>
                    <a:rPr lang="en-US" altLang="zh-CN" dirty="0">
                      <a:latin typeface="Times" pitchFamily="2" charset="0"/>
                    </a:rPr>
                    <a:t>(base</a:t>
                  </a:r>
                  <a:r>
                    <a:rPr lang="zh-CN" altLang="en-US" dirty="0">
                      <a:latin typeface="Times" pitchFamily="2" charset="0"/>
                    </a:rPr>
                    <a:t> </a:t>
                  </a:r>
                  <a:r>
                    <a:rPr lang="en-US" altLang="zh-CN" dirty="0">
                      <a:latin typeface="Times" pitchFamily="2" charset="0"/>
                    </a:rPr>
                    <a:t>0)</a:t>
                  </a:r>
                  <a:endParaRPr lang="en-CN" dirty="0">
                    <a:latin typeface="Times" pitchFamily="2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C703164-D51F-4D4A-AFE5-0E362F5347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0721" y="5897415"/>
                  <a:ext cx="2666051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2844" t="-26087" r="-3318" b="-43478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9041F48-C3F3-364A-9DAF-FB74C77021A9}"/>
                    </a:ext>
                  </a:extLst>
                </p:cNvPr>
                <p:cNvSpPr txBox="1"/>
                <p:nvPr/>
              </p:nvSpPr>
              <p:spPr>
                <a:xfrm>
                  <a:off x="2490395" y="6253075"/>
                  <a:ext cx="278544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a14:m>
                  <a:r>
                    <a:rPr lang="en-US" altLang="zh-CN" dirty="0">
                      <a:latin typeface="Times" pitchFamily="2" charset="0"/>
                    </a:rPr>
                    <a:t>-</a:t>
                  </a:r>
                  <a:r>
                    <a:rPr lang="en-US" altLang="zh-CN" dirty="0" err="1">
                      <a:latin typeface="Times" pitchFamily="2" charset="0"/>
                    </a:rPr>
                    <a:t>th</a:t>
                  </a:r>
                  <a:r>
                    <a:rPr lang="zh-CN" altLang="en-US" dirty="0">
                      <a:latin typeface="Times" pitchFamily="2" charset="0"/>
                    </a:rPr>
                    <a:t> </a:t>
                  </a:r>
                  <a:r>
                    <a:rPr lang="en-US" altLang="zh-CN" dirty="0">
                      <a:latin typeface="Times" pitchFamily="2" charset="0"/>
                    </a:rPr>
                    <a:t>parity</a:t>
                  </a:r>
                  <a:r>
                    <a:rPr lang="zh-CN" altLang="en-US" dirty="0">
                      <a:latin typeface="Times" pitchFamily="2" charset="0"/>
                    </a:rPr>
                    <a:t> </a:t>
                  </a:r>
                  <a:r>
                    <a:rPr lang="en-US" altLang="zh-CN" dirty="0">
                      <a:latin typeface="Times" pitchFamily="2" charset="0"/>
                    </a:rPr>
                    <a:t>symbol</a:t>
                  </a:r>
                  <a:r>
                    <a:rPr lang="zh-CN" altLang="en-US" dirty="0">
                      <a:latin typeface="Times" pitchFamily="2" charset="0"/>
                    </a:rPr>
                    <a:t> </a:t>
                  </a:r>
                  <a:r>
                    <a:rPr lang="en-US" altLang="zh-CN" dirty="0">
                      <a:latin typeface="Times" pitchFamily="2" charset="0"/>
                    </a:rPr>
                    <a:t>(base</a:t>
                  </a:r>
                  <a:r>
                    <a:rPr lang="zh-CN" altLang="en-US" dirty="0">
                      <a:latin typeface="Times" pitchFamily="2" charset="0"/>
                    </a:rPr>
                    <a:t> </a:t>
                  </a:r>
                  <a:r>
                    <a:rPr lang="en-US" altLang="zh-CN" dirty="0">
                      <a:latin typeface="Times" pitchFamily="2" charset="0"/>
                    </a:rPr>
                    <a:t>0)</a:t>
                  </a:r>
                  <a:endParaRPr lang="en-CN" dirty="0">
                    <a:latin typeface="Times" pitchFamily="2" charset="0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9041F48-C3F3-364A-9DAF-FB74C77021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0395" y="6253075"/>
                  <a:ext cx="2785443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2273" t="-26087" r="-3636" b="-43478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E0EFF14-7F41-A845-B1E5-E67426939927}"/>
              </a:ext>
            </a:extLst>
          </p:cNvPr>
          <p:cNvGrpSpPr/>
          <p:nvPr/>
        </p:nvGrpSpPr>
        <p:grpSpPr>
          <a:xfrm>
            <a:off x="1649706" y="5855439"/>
            <a:ext cx="2137500" cy="694232"/>
            <a:chOff x="125706" y="5855439"/>
            <a:chExt cx="2137500" cy="69423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8D4C504-D9E7-BC4C-9737-79C1A4970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14535" y="5855439"/>
              <a:ext cx="1548671" cy="69423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ACA3ADB-5BED-9845-BEB6-0A575BF56A27}"/>
                </a:ext>
              </a:extLst>
            </p:cNvPr>
            <p:cNvSpPr txBox="1"/>
            <p:nvPr/>
          </p:nvSpPr>
          <p:spPr>
            <a:xfrm>
              <a:off x="125706" y="6026362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" pitchFamily="2" charset="0"/>
                  <a:ea typeface="Palatino" pitchFamily="2" charset="77"/>
                </a:rPr>
                <a:t>POM</a:t>
              </a:r>
              <a:endParaRPr lang="en-CN" dirty="0">
                <a:latin typeface="Times" pitchFamily="2" charset="0"/>
                <a:ea typeface="Palatino" pitchFamily="2" charset="7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443B4BA-0907-8D4A-AEDB-0C17064F1D1A}"/>
                    </a:ext>
                  </a:extLst>
                </p:cNvPr>
                <p:cNvSpPr txBox="1"/>
                <p:nvPr/>
              </p:nvSpPr>
              <p:spPr>
                <a:xfrm>
                  <a:off x="923366" y="6044779"/>
                  <a:ext cx="4573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F90FB7B-5DC7-1942-96C1-CFD50FD46B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366" y="6044779"/>
                  <a:ext cx="457369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10811" t="-4545" r="-18919" b="-36364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27C9ECA-0361-044A-844E-5E638F62443B}"/>
                    </a:ext>
                  </a:extLst>
                </p:cNvPr>
                <p:cNvSpPr txBox="1"/>
                <p:nvPr/>
              </p:nvSpPr>
              <p:spPr>
                <a:xfrm>
                  <a:off x="1706702" y="6057119"/>
                  <a:ext cx="4451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11E8743-A053-BA42-92A3-D97E1B3529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6702" y="6057119"/>
                  <a:ext cx="445186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5556" t="-4545" r="-19444" b="-36364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0905D2E2-8965-B048-BBE3-30DF8035B64E}"/>
              </a:ext>
            </a:extLst>
          </p:cNvPr>
          <p:cNvSpPr txBox="1"/>
          <p:nvPr/>
        </p:nvSpPr>
        <p:spPr>
          <a:xfrm>
            <a:off x="6258810" y="4114516"/>
            <a:ext cx="1184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" pitchFamily="2" charset="0"/>
              </a:rPr>
              <a:t>15</a:t>
            </a:r>
            <a:r>
              <a:rPr lang="zh-CN" altLang="en-US" sz="1400" dirty="0">
                <a:latin typeface="Times" pitchFamily="2" charset="0"/>
              </a:rPr>
              <a:t> </a:t>
            </a:r>
            <a:r>
              <a:rPr lang="en-US" altLang="zh-CN" sz="1400" dirty="0">
                <a:latin typeface="Times" pitchFamily="2" charset="0"/>
              </a:rPr>
              <a:t>%</a:t>
            </a:r>
            <a:r>
              <a:rPr lang="zh-CN" altLang="en-US" sz="1400" dirty="0">
                <a:latin typeface="Times" pitchFamily="2" charset="0"/>
              </a:rPr>
              <a:t> </a:t>
            </a:r>
            <a:r>
              <a:rPr lang="en-US" altLang="zh-CN" sz="1400" dirty="0">
                <a:latin typeface="Times" pitchFamily="2" charset="0"/>
              </a:rPr>
              <a:t>12</a:t>
            </a:r>
            <a:r>
              <a:rPr lang="zh-CN" altLang="en-US" sz="1400" dirty="0">
                <a:latin typeface="Times" pitchFamily="2" charset="0"/>
              </a:rPr>
              <a:t> </a:t>
            </a:r>
            <a:r>
              <a:rPr lang="en-US" altLang="zh-CN" sz="1400" dirty="0">
                <a:latin typeface="Times" pitchFamily="2" charset="0"/>
              </a:rPr>
              <a:t>=</a:t>
            </a:r>
            <a:r>
              <a:rPr lang="zh-CN" altLang="en-US" sz="1400" dirty="0">
                <a:latin typeface="Times" pitchFamily="2" charset="0"/>
              </a:rPr>
              <a:t> </a:t>
            </a:r>
            <a:r>
              <a:rPr lang="en-US" altLang="zh-CN" sz="1400" dirty="0">
                <a:latin typeface="Times" pitchFamily="2" charset="0"/>
              </a:rPr>
              <a:t>3</a:t>
            </a:r>
            <a:endParaRPr lang="en-CN" sz="1400" dirty="0">
              <a:latin typeface="Times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86B4647-83CB-1A4F-AC45-DA9E54427A70}"/>
              </a:ext>
            </a:extLst>
          </p:cNvPr>
          <p:cNvSpPr txBox="1"/>
          <p:nvPr/>
        </p:nvSpPr>
        <p:spPr>
          <a:xfrm>
            <a:off x="7245178" y="3246046"/>
            <a:ext cx="1184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" pitchFamily="2" charset="0"/>
              </a:rPr>
              <a:t>15</a:t>
            </a:r>
            <a:r>
              <a:rPr lang="zh-CN" altLang="en-US" sz="1400" dirty="0">
                <a:latin typeface="Times" pitchFamily="2" charset="0"/>
              </a:rPr>
              <a:t> </a:t>
            </a:r>
            <a:r>
              <a:rPr lang="en-US" altLang="zh-CN" sz="1400" dirty="0">
                <a:latin typeface="Times" pitchFamily="2" charset="0"/>
              </a:rPr>
              <a:t>%</a:t>
            </a:r>
            <a:r>
              <a:rPr lang="zh-CN" altLang="en-US" sz="1400" dirty="0">
                <a:latin typeface="Times" pitchFamily="2" charset="0"/>
              </a:rPr>
              <a:t> </a:t>
            </a:r>
            <a:r>
              <a:rPr lang="en-US" altLang="zh-CN" sz="1400" dirty="0">
                <a:latin typeface="Times" pitchFamily="2" charset="0"/>
              </a:rPr>
              <a:t>6</a:t>
            </a:r>
            <a:r>
              <a:rPr lang="zh-CN" altLang="en-US" sz="1400" dirty="0">
                <a:latin typeface="Times" pitchFamily="2" charset="0"/>
              </a:rPr>
              <a:t> </a:t>
            </a:r>
            <a:r>
              <a:rPr lang="en-US" altLang="zh-CN" sz="1400" dirty="0">
                <a:latin typeface="Times" pitchFamily="2" charset="0"/>
              </a:rPr>
              <a:t>=</a:t>
            </a:r>
            <a:r>
              <a:rPr lang="zh-CN" altLang="en-US" sz="1400" dirty="0">
                <a:latin typeface="Times" pitchFamily="2" charset="0"/>
              </a:rPr>
              <a:t> </a:t>
            </a:r>
            <a:r>
              <a:rPr lang="en-US" altLang="zh-CN" sz="1400" dirty="0">
                <a:latin typeface="Times" pitchFamily="2" charset="0"/>
              </a:rPr>
              <a:t>3</a:t>
            </a:r>
            <a:endParaRPr lang="en-CN" sz="1400" dirty="0">
              <a:latin typeface="Times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7C32370-AFD7-8A43-A282-3332DE59AFFC}"/>
              </a:ext>
            </a:extLst>
          </p:cNvPr>
          <p:cNvSpPr txBox="1"/>
          <p:nvPr/>
        </p:nvSpPr>
        <p:spPr>
          <a:xfrm>
            <a:off x="4847388" y="2285177"/>
            <a:ext cx="1184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" pitchFamily="2" charset="0"/>
              </a:rPr>
              <a:t>15</a:t>
            </a:r>
            <a:r>
              <a:rPr lang="zh-CN" altLang="en-US" sz="1400" dirty="0">
                <a:latin typeface="Times" pitchFamily="2" charset="0"/>
              </a:rPr>
              <a:t> </a:t>
            </a:r>
            <a:r>
              <a:rPr lang="en-US" altLang="zh-CN" sz="1400" dirty="0">
                <a:latin typeface="Times" pitchFamily="2" charset="0"/>
              </a:rPr>
              <a:t>%</a:t>
            </a:r>
            <a:r>
              <a:rPr lang="zh-CN" altLang="en-US" sz="1400" dirty="0">
                <a:latin typeface="Times" pitchFamily="2" charset="0"/>
              </a:rPr>
              <a:t> </a:t>
            </a:r>
            <a:r>
              <a:rPr lang="en-US" altLang="zh-CN" sz="1400" dirty="0">
                <a:latin typeface="Times" pitchFamily="2" charset="0"/>
              </a:rPr>
              <a:t>3</a:t>
            </a:r>
            <a:r>
              <a:rPr lang="zh-CN" altLang="en-US" sz="1400" dirty="0">
                <a:latin typeface="Times" pitchFamily="2" charset="0"/>
              </a:rPr>
              <a:t> </a:t>
            </a:r>
            <a:r>
              <a:rPr lang="en-US" altLang="zh-CN" sz="1400" dirty="0">
                <a:latin typeface="Times" pitchFamily="2" charset="0"/>
              </a:rPr>
              <a:t>=</a:t>
            </a:r>
            <a:r>
              <a:rPr lang="zh-CN" altLang="en-US" sz="1400" dirty="0">
                <a:latin typeface="Times" pitchFamily="2" charset="0"/>
              </a:rPr>
              <a:t> </a:t>
            </a:r>
            <a:r>
              <a:rPr lang="en-US" altLang="zh-CN" sz="1400" dirty="0">
                <a:latin typeface="Times" pitchFamily="2" charset="0"/>
              </a:rPr>
              <a:t>0</a:t>
            </a:r>
            <a:endParaRPr lang="en-CN" sz="14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64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3" grpId="0" animBg="1"/>
      <p:bldP spid="25" grpId="0" animBg="1"/>
      <p:bldP spid="26" grpId="0" animBg="1"/>
      <p:bldP spid="28" grpId="0" animBg="1"/>
      <p:bldP spid="37" grpId="0"/>
      <p:bldP spid="38" grpId="0"/>
      <p:bldP spid="49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9025B-9DA5-3C4E-8ACB-00C4455BD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improve capacity of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21B53-31F0-B546-90C2-303A6315A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Layer 1 changes</a:t>
            </a:r>
          </a:p>
          <a:p>
            <a:pPr lvl="1"/>
            <a:r>
              <a:rPr lang="en-US" dirty="0"/>
              <a:t>Change parameters (Block size, block frequency)</a:t>
            </a:r>
          </a:p>
          <a:p>
            <a:pPr lvl="1"/>
            <a:r>
              <a:rPr lang="en-US" dirty="0"/>
              <a:t>Change consensus algorithm</a:t>
            </a:r>
          </a:p>
          <a:p>
            <a:pPr lvl="1"/>
            <a:r>
              <a:rPr lang="en-US" dirty="0" err="1"/>
              <a:t>Sharding</a:t>
            </a:r>
            <a:endParaRPr lang="en-US" dirty="0"/>
          </a:p>
          <a:p>
            <a:r>
              <a:rPr lang="en-US" dirty="0"/>
              <a:t>Layer 2 changes</a:t>
            </a:r>
          </a:p>
          <a:p>
            <a:pPr lvl="1"/>
            <a:r>
              <a:rPr lang="en-US" dirty="0"/>
              <a:t>Payment networks</a:t>
            </a:r>
          </a:p>
          <a:p>
            <a:pPr lvl="1"/>
            <a:r>
              <a:rPr lang="en-US" dirty="0"/>
              <a:t>Side chains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732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6D9F-F002-B741-A95D-11B2B2B84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Bodoni 72 Book" pitchFamily="2" charset="0"/>
              </a:rPr>
              <a:t>Properties of CIT</a:t>
            </a:r>
            <a:endParaRPr lang="en-US" sz="5400" dirty="0">
              <a:solidFill>
                <a:srgbClr val="FF0000"/>
              </a:solidFill>
              <a:latin typeface="Bodoni 72 Book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6B75B1-01BD-164F-8793-E36D56C74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096" y="5410328"/>
            <a:ext cx="2072355" cy="2750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A81446-09F7-D145-BD5B-01C782527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096" y="5152150"/>
            <a:ext cx="2047009" cy="175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E21934-B76E-264A-A866-3060981ED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825" y="5101924"/>
            <a:ext cx="6075814" cy="4266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951F3D-B4D2-B340-A28B-E4CA1B9D10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5275" y="4435379"/>
            <a:ext cx="7253710" cy="7167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710052-24F8-0C4B-B769-81773961A7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2411113" y="4458593"/>
            <a:ext cx="1603283" cy="985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D0D1D7-1F56-C449-A2E3-526C409E7BE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8528" t="-13107" b="-2"/>
          <a:stretch/>
        </p:blipFill>
        <p:spPr>
          <a:xfrm flipV="1">
            <a:off x="4539048" y="4452228"/>
            <a:ext cx="5412260" cy="1464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241AF0-79D8-7848-A431-B6AD8A14DA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-3730" b="2358"/>
          <a:stretch/>
        </p:blipFill>
        <p:spPr>
          <a:xfrm>
            <a:off x="2896035" y="3639353"/>
            <a:ext cx="6945132" cy="8391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A89917-DC44-644F-86BF-C899FFF95C9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" r="85602" b="-14584"/>
          <a:stretch/>
        </p:blipFill>
        <p:spPr>
          <a:xfrm>
            <a:off x="2760286" y="3689269"/>
            <a:ext cx="915602" cy="1864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C3F66C-78B0-AC48-ADF3-B095257BC67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9831" t="-14582" b="-1"/>
          <a:stretch/>
        </p:blipFill>
        <p:spPr>
          <a:xfrm>
            <a:off x="4657344" y="3658790"/>
            <a:ext cx="4462272" cy="1864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89AD336-72F7-1642-B18E-4A8159AA77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5894" y="2602993"/>
            <a:ext cx="6100135" cy="11167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4F76D3D-B81F-E04B-83D5-C69CCAB9AC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79516" y="1741739"/>
            <a:ext cx="4152804" cy="99242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2110168C-4687-3447-A6B1-83FEC7CD0F45}"/>
              </a:ext>
            </a:extLst>
          </p:cNvPr>
          <p:cNvSpPr/>
          <p:nvPr/>
        </p:nvSpPr>
        <p:spPr>
          <a:xfrm>
            <a:off x="5718810" y="5030147"/>
            <a:ext cx="540000" cy="5400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F8F05E4-9923-0F44-B5CB-188ABF1E5C3D}"/>
              </a:ext>
            </a:extLst>
          </p:cNvPr>
          <p:cNvSpPr/>
          <p:nvPr/>
        </p:nvSpPr>
        <p:spPr>
          <a:xfrm>
            <a:off x="4006722" y="4256359"/>
            <a:ext cx="540000" cy="5400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ED6574-79CF-9945-B7A7-5474B448FBA2}"/>
              </a:ext>
            </a:extLst>
          </p:cNvPr>
          <p:cNvSpPr/>
          <p:nvPr/>
        </p:nvSpPr>
        <p:spPr>
          <a:xfrm>
            <a:off x="3688842" y="3460353"/>
            <a:ext cx="915602" cy="5400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BA6336B-90D8-5C49-88ED-C9865D3D755C}"/>
              </a:ext>
            </a:extLst>
          </p:cNvPr>
          <p:cNvSpPr/>
          <p:nvPr/>
        </p:nvSpPr>
        <p:spPr>
          <a:xfrm>
            <a:off x="3307016" y="2546940"/>
            <a:ext cx="1074484" cy="5400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A1A4873-9ADA-DB47-9F07-201D93507973}"/>
              </a:ext>
            </a:extLst>
          </p:cNvPr>
          <p:cNvSpPr/>
          <p:nvPr/>
        </p:nvSpPr>
        <p:spPr>
          <a:xfrm>
            <a:off x="5851617" y="4245775"/>
            <a:ext cx="540000" cy="540000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D33F304-AF05-C146-ABC4-F9CDDFB7C629}"/>
              </a:ext>
            </a:extLst>
          </p:cNvPr>
          <p:cNvSpPr/>
          <p:nvPr/>
        </p:nvSpPr>
        <p:spPr>
          <a:xfrm>
            <a:off x="4407107" y="2534641"/>
            <a:ext cx="915602" cy="540000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2205903-5CF9-4944-8068-EC1FA60B20CA}"/>
              </a:ext>
            </a:extLst>
          </p:cNvPr>
          <p:cNvSpPr/>
          <p:nvPr/>
        </p:nvSpPr>
        <p:spPr>
          <a:xfrm>
            <a:off x="6888480" y="3487031"/>
            <a:ext cx="720704" cy="540000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F99A097-AE7A-9E47-8267-BBD8DDA83C70}"/>
              </a:ext>
            </a:extLst>
          </p:cNvPr>
          <p:cNvCxnSpPr>
            <a:cxnSpLocks/>
          </p:cNvCxnSpPr>
          <p:nvPr/>
        </p:nvCxnSpPr>
        <p:spPr>
          <a:xfrm flipH="1" flipV="1">
            <a:off x="4159748" y="3750303"/>
            <a:ext cx="160020" cy="6585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8628D74-788B-5C40-B8E5-77E66A9C9B80}"/>
              </a:ext>
            </a:extLst>
          </p:cNvPr>
          <p:cNvCxnSpPr>
            <a:cxnSpLocks/>
          </p:cNvCxnSpPr>
          <p:nvPr/>
        </p:nvCxnSpPr>
        <p:spPr>
          <a:xfrm flipH="1" flipV="1">
            <a:off x="4218853" y="3750304"/>
            <a:ext cx="1859718" cy="6939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085D6C2-7A00-5048-9A22-31C17F3FCACF}"/>
              </a:ext>
            </a:extLst>
          </p:cNvPr>
          <p:cNvCxnSpPr>
            <a:cxnSpLocks/>
          </p:cNvCxnSpPr>
          <p:nvPr/>
        </p:nvCxnSpPr>
        <p:spPr>
          <a:xfrm flipH="1" flipV="1">
            <a:off x="4032063" y="3091730"/>
            <a:ext cx="160020" cy="6585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919F04F-E260-8D41-93B4-669EBDA683C2}"/>
              </a:ext>
            </a:extLst>
          </p:cNvPr>
          <p:cNvCxnSpPr>
            <a:cxnSpLocks/>
          </p:cNvCxnSpPr>
          <p:nvPr/>
        </p:nvCxnSpPr>
        <p:spPr>
          <a:xfrm flipH="1" flipV="1">
            <a:off x="4091168" y="3091731"/>
            <a:ext cx="3154010" cy="6278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0B90D82-3985-494C-91A9-DF02C0395B6F}"/>
                  </a:ext>
                </a:extLst>
              </p:cNvPr>
              <p:cNvSpPr/>
              <p:nvPr/>
            </p:nvSpPr>
            <p:spPr>
              <a:xfrm>
                <a:off x="1452211" y="4728339"/>
                <a:ext cx="104578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</a:rPr>
                            <m:t>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</a:rPr>
                            <m:t>𝜂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</a:rPr>
                            <m:t>𝑀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CN" dirty="0"/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0B90D82-3985-494C-91A9-DF02C0395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211" y="4728339"/>
                <a:ext cx="1045785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CA90D2D-7FE8-394D-8D12-618E604FD5C7}"/>
                  </a:ext>
                </a:extLst>
              </p:cNvPr>
              <p:cNvSpPr/>
              <p:nvPr/>
            </p:nvSpPr>
            <p:spPr>
              <a:xfrm>
                <a:off x="1559871" y="4121733"/>
                <a:ext cx="104578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</a:rPr>
                            <m:t>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</a:rPr>
                            <m:t>𝜂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</a:rPr>
                            <m:t>𝑀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</a:rPr>
                            <m:t>𝑙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CN" dirty="0"/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CA90D2D-7FE8-394D-8D12-618E604FD5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871" y="4121733"/>
                <a:ext cx="1045785" cy="369332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A57C5F5-E7F8-B248-8F07-23D993995CE3}"/>
                  </a:ext>
                </a:extLst>
              </p:cNvPr>
              <p:cNvSpPr/>
              <p:nvPr/>
            </p:nvSpPr>
            <p:spPr>
              <a:xfrm>
                <a:off x="1559871" y="3551436"/>
                <a:ext cx="104578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</a:rPr>
                            <m:t>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</a:rPr>
                            <m:t>𝜂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</a:rPr>
                            <m:t>𝑀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</a:rPr>
                            <m:t>𝑙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CN" dirty="0"/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A57C5F5-E7F8-B248-8F07-23D993995C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871" y="3551436"/>
                <a:ext cx="1045785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2974F64-F58D-DB41-B8CB-063DCBD25C28}"/>
                  </a:ext>
                </a:extLst>
              </p:cNvPr>
              <p:cNvSpPr/>
              <p:nvPr/>
            </p:nvSpPr>
            <p:spPr>
              <a:xfrm>
                <a:off x="1559870" y="3105775"/>
                <a:ext cx="104578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2974F64-F58D-DB41-B8CB-063DCBD25C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870" y="3105775"/>
                <a:ext cx="104578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Down Arrow 60">
            <a:extLst>
              <a:ext uri="{FF2B5EF4-FFF2-40B4-BE49-F238E27FC236}">
                <a16:creationId xmlns:a16="http://schemas.microsoft.com/office/drawing/2014/main" id="{23E8650E-C5C5-6145-B659-F8DC90AC6821}"/>
              </a:ext>
            </a:extLst>
          </p:cNvPr>
          <p:cNvSpPr/>
          <p:nvPr/>
        </p:nvSpPr>
        <p:spPr>
          <a:xfrm flipV="1">
            <a:off x="2025610" y="3932198"/>
            <a:ext cx="137160" cy="2258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2" name="Down Arrow 61">
            <a:extLst>
              <a:ext uri="{FF2B5EF4-FFF2-40B4-BE49-F238E27FC236}">
                <a16:creationId xmlns:a16="http://schemas.microsoft.com/office/drawing/2014/main" id="{E2A2AF9E-7455-F14E-B07B-E1A5AE7FB212}"/>
              </a:ext>
            </a:extLst>
          </p:cNvPr>
          <p:cNvSpPr/>
          <p:nvPr/>
        </p:nvSpPr>
        <p:spPr>
          <a:xfrm flipV="1">
            <a:off x="2024632" y="4502495"/>
            <a:ext cx="137160" cy="2258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3" name="Cloud 62">
            <a:extLst>
              <a:ext uri="{FF2B5EF4-FFF2-40B4-BE49-F238E27FC236}">
                <a16:creationId xmlns:a16="http://schemas.microsoft.com/office/drawing/2014/main" id="{42D3AC2F-74C1-DA44-AC31-DE2AB22AD682}"/>
              </a:ext>
            </a:extLst>
          </p:cNvPr>
          <p:cNvSpPr/>
          <p:nvPr/>
        </p:nvSpPr>
        <p:spPr>
          <a:xfrm>
            <a:off x="5718810" y="1698693"/>
            <a:ext cx="2370113" cy="1251747"/>
          </a:xfrm>
          <a:prstGeom prst="cloud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Efficiency: Sibling</a:t>
            </a:r>
            <a:r>
              <a:rPr lang="zh-CN" altLang="en-US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property</a:t>
            </a:r>
            <a:r>
              <a:rPr lang="zh-CN" altLang="en-US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 </a:t>
            </a:r>
            <a:endParaRPr lang="en-CN" b="1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64" name="Cloud 63">
            <a:extLst>
              <a:ext uri="{FF2B5EF4-FFF2-40B4-BE49-F238E27FC236}">
                <a16:creationId xmlns:a16="http://schemas.microsoft.com/office/drawing/2014/main" id="{401C4DD1-EB44-0145-ABC4-CBA021C6EF7F}"/>
              </a:ext>
            </a:extLst>
          </p:cNvPr>
          <p:cNvSpPr/>
          <p:nvPr/>
        </p:nvSpPr>
        <p:spPr>
          <a:xfrm>
            <a:off x="2246029" y="5217141"/>
            <a:ext cx="2701110" cy="1188240"/>
          </a:xfrm>
          <a:prstGeom prst="cloud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Security:</a:t>
            </a:r>
          </a:p>
          <a:p>
            <a:pPr algn="ctr"/>
            <a:r>
              <a:rPr lang="en-US" altLang="zh-CN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Reconstruction</a:t>
            </a:r>
            <a:r>
              <a:rPr lang="zh-CN" altLang="en-US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property</a:t>
            </a:r>
            <a:r>
              <a:rPr lang="zh-CN" altLang="en-US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 </a:t>
            </a:r>
            <a:endParaRPr lang="en-CN" b="1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AC5AC7E8-7994-8A42-90B8-473AC6A58F3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26408" y="5732891"/>
            <a:ext cx="1548671" cy="6942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9244EE-8D09-D042-A608-0657C659B047}"/>
                  </a:ext>
                </a:extLst>
              </p:cNvPr>
              <p:cNvSpPr txBox="1"/>
              <p:nvPr/>
            </p:nvSpPr>
            <p:spPr>
              <a:xfrm>
                <a:off x="8835239" y="5922232"/>
                <a:ext cx="4573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9244EE-8D09-D042-A608-0657C659B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5239" y="5922232"/>
                <a:ext cx="457369" cy="276999"/>
              </a:xfrm>
              <a:prstGeom prst="rect">
                <a:avLst/>
              </a:prstGeom>
              <a:blipFill>
                <a:blip r:embed="rId18"/>
                <a:stretch>
                  <a:fillRect l="-10811" t="-4348" r="-18919" b="-304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954EF27-EC8A-6648-B073-8EC6B23900AF}"/>
                  </a:ext>
                </a:extLst>
              </p:cNvPr>
              <p:cNvSpPr txBox="1"/>
              <p:nvPr/>
            </p:nvSpPr>
            <p:spPr>
              <a:xfrm>
                <a:off x="9618574" y="5934572"/>
                <a:ext cx="4451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954EF27-EC8A-6648-B073-8EC6B2390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574" y="5934572"/>
                <a:ext cx="445186" cy="276999"/>
              </a:xfrm>
              <a:prstGeom prst="rect">
                <a:avLst/>
              </a:prstGeom>
              <a:blipFill>
                <a:blip r:embed="rId19"/>
                <a:stretch>
                  <a:fillRect l="-5556" t="-4348" r="-16667" b="-304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3778DE1E-4068-8C47-8863-AFF25305BEA7}"/>
              </a:ext>
            </a:extLst>
          </p:cNvPr>
          <p:cNvSpPr txBox="1"/>
          <p:nvPr/>
        </p:nvSpPr>
        <p:spPr>
          <a:xfrm>
            <a:off x="8103883" y="594817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" pitchFamily="2" charset="0"/>
                <a:ea typeface="Palatino" pitchFamily="2" charset="77"/>
              </a:rPr>
              <a:t>POM</a:t>
            </a:r>
            <a:endParaRPr lang="en-CN" dirty="0">
              <a:latin typeface="Times" pitchFamily="2" charset="0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3368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 animBg="1"/>
      <p:bldP spid="62" grpId="0" animBg="1"/>
      <p:bldP spid="63" grpId="0" animBg="1"/>
      <p:bldP spid="6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6D9F-F002-B741-A95D-11B2B2B84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Bodoni 72 Book" pitchFamily="2" charset="0"/>
              </a:rPr>
              <a:t>Protocol</a:t>
            </a:r>
            <a:r>
              <a:rPr lang="zh-CN" altLang="en-US" sz="5400" dirty="0">
                <a:solidFill>
                  <a:srgbClr val="FF0000"/>
                </a:solidFill>
                <a:latin typeface="Bodoni 72 Book" pitchFamily="2" charset="0"/>
              </a:rPr>
              <a:t> </a:t>
            </a:r>
            <a:r>
              <a:rPr lang="en-US" altLang="zh-CN" sz="5400" dirty="0">
                <a:solidFill>
                  <a:srgbClr val="FF0000"/>
                </a:solidFill>
                <a:latin typeface="Bodoni 72 Book" pitchFamily="2" charset="0"/>
              </a:rPr>
              <a:t>Overview</a:t>
            </a:r>
            <a:endParaRPr lang="en-US" sz="5400" dirty="0">
              <a:solidFill>
                <a:srgbClr val="FF0000"/>
              </a:solidFill>
              <a:latin typeface="Bodoni 72 Book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09A99C-686C-C643-9A1F-2F638B66EE30}"/>
              </a:ext>
            </a:extLst>
          </p:cNvPr>
          <p:cNvSpPr/>
          <p:nvPr/>
        </p:nvSpPr>
        <p:spPr>
          <a:xfrm>
            <a:off x="2435733" y="4931007"/>
            <a:ext cx="73205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991EFC-EBA3-9045-809E-49F3BF90C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933" y="2238232"/>
            <a:ext cx="8506135" cy="297793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476FE5-532F-E749-BD1B-9BC1DFB3B189}"/>
              </a:ext>
            </a:extLst>
          </p:cNvPr>
          <p:cNvSpPr/>
          <p:nvPr/>
        </p:nvSpPr>
        <p:spPr>
          <a:xfrm>
            <a:off x="7273290" y="2331720"/>
            <a:ext cx="1223010" cy="14880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1933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D96326D8-C8DE-504E-8CB5-DC4C9242F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930" y="2081041"/>
            <a:ext cx="4556271" cy="26135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F69674-54D2-FE4C-882B-9F705A845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Bodoni 72 Book" pitchFamily="2" charset="0"/>
              </a:rPr>
              <a:t>Dispersal</a:t>
            </a:r>
            <a:r>
              <a:rPr lang="zh-CN" altLang="en-US" sz="5400" dirty="0">
                <a:solidFill>
                  <a:srgbClr val="FF0000"/>
                </a:solidFill>
                <a:latin typeface="Bodoni 72 Book" pitchFamily="2" charset="0"/>
              </a:rPr>
              <a:t> </a:t>
            </a:r>
            <a:r>
              <a:rPr lang="en-US" altLang="zh-CN" sz="5400" dirty="0">
                <a:solidFill>
                  <a:srgbClr val="FF0000"/>
                </a:solidFill>
                <a:latin typeface="Bodoni 72 Book" pitchFamily="2" charset="0"/>
              </a:rPr>
              <a:t>Protocol</a:t>
            </a:r>
            <a:endParaRPr lang="en-US" sz="5400" dirty="0">
              <a:solidFill>
                <a:srgbClr val="FF0000"/>
              </a:solidFill>
              <a:latin typeface="Bodoni 72 Book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0B0E8D-FC13-AC4F-83A0-D68D49BF303A}"/>
              </a:ext>
            </a:extLst>
          </p:cNvPr>
          <p:cNvSpPr txBox="1"/>
          <p:nvPr/>
        </p:nvSpPr>
        <p:spPr>
          <a:xfrm>
            <a:off x="2531855" y="3929323"/>
            <a:ext cx="2045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N oracle nodes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5CC6D0-2147-9940-A4A4-6D397B25120A}"/>
                  </a:ext>
                </a:extLst>
              </p:cNvPr>
              <p:cNvSpPr txBox="1"/>
              <p:nvPr/>
            </p:nvSpPr>
            <p:spPr>
              <a:xfrm>
                <a:off x="7502714" y="2783151"/>
                <a:ext cx="2987677" cy="6168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N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r>
                  <a:rPr lang="en-CN" sz="2400" dirty="0"/>
                  <a:t> coded symbols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5CC6D0-2147-9940-A4A4-6D397B251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714" y="2783151"/>
                <a:ext cx="2987677" cy="616836"/>
              </a:xfrm>
              <a:prstGeom prst="rect">
                <a:avLst/>
              </a:prstGeom>
              <a:blipFill>
                <a:blip r:embed="rId4"/>
                <a:stretch>
                  <a:fillRect l="-422" r="-2110" b="-10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771FCB97-2B9D-CC44-99C1-26F9FD94C8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793" y="2926476"/>
            <a:ext cx="502920" cy="3792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F4C7C55-0E26-3643-8A5F-216A20BC4A1E}"/>
              </a:ext>
            </a:extLst>
          </p:cNvPr>
          <p:cNvSpPr txBox="1"/>
          <p:nvPr/>
        </p:nvSpPr>
        <p:spPr>
          <a:xfrm>
            <a:off x="6485064" y="2312363"/>
            <a:ext cx="1559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Each node: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B145BFF-C886-B643-84A0-7E3B1DD44B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82" y="4550413"/>
            <a:ext cx="502920" cy="3792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D01B3D-F4FB-964D-B86B-B79DD6FD7457}"/>
                  </a:ext>
                </a:extLst>
              </p:cNvPr>
              <p:cNvSpPr txBox="1"/>
              <p:nvPr/>
            </p:nvSpPr>
            <p:spPr>
              <a:xfrm>
                <a:off x="6518932" y="4129436"/>
                <a:ext cx="26405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CN" sz="2400" dirty="0"/>
                  <a:t> oracle nodes: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D01B3D-F4FB-964D-B86B-B79DD6FD7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932" y="4129436"/>
                <a:ext cx="2640595" cy="461665"/>
              </a:xfrm>
              <a:prstGeom prst="rect">
                <a:avLst/>
              </a:prstGeom>
              <a:blipFill>
                <a:blip r:embed="rId6"/>
                <a:stretch>
                  <a:fillRect l="-478" t="-5263" r="-2392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AB82096B-54F4-A44F-AE62-14A6ACEF0F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82" y="4929665"/>
            <a:ext cx="502920" cy="3792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35740A-9FA0-ED4A-8032-2F85B7DE39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4626" y="4740039"/>
            <a:ext cx="502920" cy="3792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F45428B-B00F-BB4E-A602-98E9094801D5}"/>
                  </a:ext>
                </a:extLst>
              </p:cNvPr>
              <p:cNvSpPr txBox="1"/>
              <p:nvPr/>
            </p:nvSpPr>
            <p:spPr>
              <a:xfrm>
                <a:off x="7706855" y="4670702"/>
                <a:ext cx="28487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N" sz="2400" dirty="0"/>
                  <a:t>coded symbols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F45428B-B00F-BB4E-A602-98E909480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855" y="4670702"/>
                <a:ext cx="2848729" cy="461665"/>
              </a:xfrm>
              <a:prstGeom prst="rect">
                <a:avLst/>
              </a:prstGeom>
              <a:blipFill>
                <a:blip r:embed="rId7"/>
                <a:stretch>
                  <a:fillRect l="-442" t="-7895" r="-2212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Down Arrow 21">
            <a:extLst>
              <a:ext uri="{FF2B5EF4-FFF2-40B4-BE49-F238E27FC236}">
                <a16:creationId xmlns:a16="http://schemas.microsoft.com/office/drawing/2014/main" id="{B1A2F6F5-9A4A-2141-AE97-6AEF96D77828}"/>
              </a:ext>
            </a:extLst>
          </p:cNvPr>
          <p:cNvSpPr/>
          <p:nvPr/>
        </p:nvSpPr>
        <p:spPr>
          <a:xfrm>
            <a:off x="8021056" y="3521602"/>
            <a:ext cx="266653" cy="388620"/>
          </a:xfrm>
          <a:prstGeom prst="down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0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FBEB26-0D46-9E44-9BE6-369C7BB1F54C}"/>
                  </a:ext>
                </a:extLst>
              </p:cNvPr>
              <p:cNvSpPr txBox="1"/>
              <p:nvPr/>
            </p:nvSpPr>
            <p:spPr>
              <a:xfrm>
                <a:off x="6558463" y="5630982"/>
                <a:ext cx="39971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&gt;1−</m:t>
                    </m:r>
                    <m:r>
                      <m:rPr>
                        <m:sty m:val="p"/>
                      </m:rP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N" sz="2400" dirty="0">
                    <a:solidFill>
                      <a:srgbClr val="C00000"/>
                    </a:solidFill>
                  </a:rPr>
                  <a:t>(undecodable ratio)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FBEB26-0D46-9E44-9BE6-369C7BB1F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463" y="5630982"/>
                <a:ext cx="3997120" cy="461665"/>
              </a:xfrm>
              <a:prstGeom prst="rect">
                <a:avLst/>
              </a:prstGeom>
              <a:blipFill>
                <a:blip r:embed="rId8"/>
                <a:stretch>
                  <a:fillRect l="-316" t="-8108" r="-1266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F771B2-3520-4347-B16F-088D0770DE8B}"/>
                  </a:ext>
                </a:extLst>
              </p:cNvPr>
              <p:cNvSpPr txBox="1"/>
              <p:nvPr/>
            </p:nvSpPr>
            <p:spPr>
              <a:xfrm>
                <a:off x="4577735" y="4550413"/>
                <a:ext cx="16569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zh-CN" alt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C00000"/>
                    </a:solidFill>
                  </a:rPr>
                  <a:t>votes</a:t>
                </a:r>
                <a:endParaRPr lang="en-CN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F771B2-3520-4347-B16F-088D0770D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735" y="4550413"/>
                <a:ext cx="1656928" cy="461665"/>
              </a:xfrm>
              <a:prstGeom prst="rect">
                <a:avLst/>
              </a:prstGeom>
              <a:blipFill>
                <a:blip r:embed="rId9"/>
                <a:stretch>
                  <a:fillRect l="-758" t="-8108" r="-4545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42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8" grpId="0"/>
      <p:bldP spid="21" grpId="0"/>
      <p:bldP spid="22" grpId="0" animBg="1"/>
      <p:bldP spid="24" grpId="0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6D9F-F002-B741-A95D-11B2B2B84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Bodoni 72 Book" pitchFamily="2" charset="0"/>
              </a:rPr>
              <a:t>Protocol</a:t>
            </a:r>
            <a:r>
              <a:rPr lang="zh-CN" altLang="en-US" sz="5400" dirty="0">
                <a:solidFill>
                  <a:srgbClr val="FF0000"/>
                </a:solidFill>
                <a:latin typeface="Bodoni 72 Book" pitchFamily="2" charset="0"/>
              </a:rPr>
              <a:t> </a:t>
            </a:r>
            <a:r>
              <a:rPr lang="en-US" altLang="zh-CN" sz="5400" dirty="0">
                <a:solidFill>
                  <a:srgbClr val="FF0000"/>
                </a:solidFill>
                <a:latin typeface="Bodoni 72 Book" pitchFamily="2" charset="0"/>
              </a:rPr>
              <a:t>Overview</a:t>
            </a:r>
            <a:endParaRPr lang="en-US" sz="5400" dirty="0">
              <a:solidFill>
                <a:srgbClr val="FF0000"/>
              </a:solidFill>
              <a:latin typeface="Bodoni 72 Book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09A99C-686C-C643-9A1F-2F638B66EE30}"/>
              </a:ext>
            </a:extLst>
          </p:cNvPr>
          <p:cNvSpPr/>
          <p:nvPr/>
        </p:nvSpPr>
        <p:spPr>
          <a:xfrm>
            <a:off x="2435733" y="4931007"/>
            <a:ext cx="73205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991EFC-EBA3-9045-809E-49F3BF90C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933" y="2238232"/>
            <a:ext cx="8506135" cy="297793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8688C4E-2040-5241-B79A-B70D2AEBE7BB}"/>
              </a:ext>
            </a:extLst>
          </p:cNvPr>
          <p:cNvSpPr/>
          <p:nvPr/>
        </p:nvSpPr>
        <p:spPr>
          <a:xfrm>
            <a:off x="3329388" y="3989071"/>
            <a:ext cx="5212632" cy="110870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6296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69674-54D2-FE4C-882B-9F705A845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Bodoni 72 Book" pitchFamily="2" charset="0"/>
              </a:rPr>
              <a:t>Block Peeling Decoder</a:t>
            </a:r>
            <a:endParaRPr lang="en-US" sz="4800" dirty="0">
              <a:solidFill>
                <a:srgbClr val="FF0000"/>
              </a:solidFill>
              <a:latin typeface="Bodoni 72 Book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9F229-A144-CB4C-9B89-46A654D7F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590" y="1904571"/>
            <a:ext cx="8846820" cy="348599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A3D18CD-C6FD-6248-9EB8-EB4D15BB3E1F}"/>
              </a:ext>
            </a:extLst>
          </p:cNvPr>
          <p:cNvSpPr/>
          <p:nvPr/>
        </p:nvSpPr>
        <p:spPr>
          <a:xfrm>
            <a:off x="4267200" y="2777490"/>
            <a:ext cx="1965960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448254-E104-934C-9A4C-AD89BBC80E1D}"/>
              </a:ext>
            </a:extLst>
          </p:cNvPr>
          <p:cNvSpPr/>
          <p:nvPr/>
        </p:nvSpPr>
        <p:spPr>
          <a:xfrm>
            <a:off x="2567940" y="3703321"/>
            <a:ext cx="979170" cy="182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056E63-A5B8-464D-A1E5-3FE8C782C725}"/>
              </a:ext>
            </a:extLst>
          </p:cNvPr>
          <p:cNvSpPr/>
          <p:nvPr/>
        </p:nvSpPr>
        <p:spPr>
          <a:xfrm>
            <a:off x="5147310" y="3714751"/>
            <a:ext cx="2160270" cy="118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882549-B601-694F-A854-7DEB3B3BFE2F}"/>
              </a:ext>
            </a:extLst>
          </p:cNvPr>
          <p:cNvSpPr/>
          <p:nvPr/>
        </p:nvSpPr>
        <p:spPr>
          <a:xfrm>
            <a:off x="7437120" y="4461511"/>
            <a:ext cx="2160270" cy="118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795533-48C3-A84C-B3DC-A08D14B09D7F}"/>
              </a:ext>
            </a:extLst>
          </p:cNvPr>
          <p:cNvSpPr/>
          <p:nvPr/>
        </p:nvSpPr>
        <p:spPr>
          <a:xfrm>
            <a:off x="2834640" y="4461511"/>
            <a:ext cx="1066800" cy="182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35FD01-0A4B-1446-99C7-4F185CBB7BB5}"/>
              </a:ext>
            </a:extLst>
          </p:cNvPr>
          <p:cNvSpPr/>
          <p:nvPr/>
        </p:nvSpPr>
        <p:spPr>
          <a:xfrm>
            <a:off x="5311140" y="5177790"/>
            <a:ext cx="3516630" cy="201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A101BC-D060-7A46-8A1D-85CC33D9A81B}"/>
              </a:ext>
            </a:extLst>
          </p:cNvPr>
          <p:cNvSpPr/>
          <p:nvPr/>
        </p:nvSpPr>
        <p:spPr>
          <a:xfrm>
            <a:off x="1722120" y="5166360"/>
            <a:ext cx="1379220" cy="201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4" name="Multiply 23">
            <a:extLst>
              <a:ext uri="{FF2B5EF4-FFF2-40B4-BE49-F238E27FC236}">
                <a16:creationId xmlns:a16="http://schemas.microsoft.com/office/drawing/2014/main" id="{75D596B8-33C1-704C-9543-28F56A25DD14}"/>
              </a:ext>
            </a:extLst>
          </p:cNvPr>
          <p:cNvSpPr/>
          <p:nvPr/>
        </p:nvSpPr>
        <p:spPr>
          <a:xfrm>
            <a:off x="2863215" y="4257384"/>
            <a:ext cx="388620" cy="44577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C0A931C-FF2E-5847-918E-2DCD4D73C362}"/>
              </a:ext>
            </a:extLst>
          </p:cNvPr>
          <p:cNvCxnSpPr>
            <a:cxnSpLocks/>
          </p:cNvCxnSpPr>
          <p:nvPr/>
        </p:nvCxnSpPr>
        <p:spPr>
          <a:xfrm>
            <a:off x="3057525" y="4644389"/>
            <a:ext cx="0" cy="12093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C6CD16F-32B8-C74F-A8FF-C463E30BFAE9}"/>
              </a:ext>
            </a:extLst>
          </p:cNvPr>
          <p:cNvSpPr txBox="1"/>
          <p:nvPr/>
        </p:nvSpPr>
        <p:spPr>
          <a:xfrm>
            <a:off x="2152651" y="5857005"/>
            <a:ext cx="479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I</a:t>
            </a:r>
            <a:r>
              <a:rPr lang="en-CN" b="1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ncorrect-coding proof</a:t>
            </a:r>
            <a:r>
              <a:rPr lang="zh-CN" altLang="en-US" b="1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  </a:t>
            </a:r>
            <a:r>
              <a:rPr lang="en-US" altLang="zh-CN" b="1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→</a:t>
            </a:r>
            <a:r>
              <a:rPr lang="zh-CN" altLang="en-US" b="1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b="1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trusted</a:t>
            </a:r>
            <a:r>
              <a:rPr lang="zh-CN" altLang="en-US" b="1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b="1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blockchain</a:t>
            </a:r>
            <a:endParaRPr lang="en-CN" b="1" i="1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7097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69674-54D2-FE4C-882B-9F705A845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Bodoni 72 Book" pitchFamily="2" charset="0"/>
              </a:rPr>
              <a:t>System</a:t>
            </a:r>
            <a:r>
              <a:rPr lang="zh-CN" altLang="en-US" sz="4800" dirty="0">
                <a:solidFill>
                  <a:srgbClr val="FF0000"/>
                </a:solidFill>
                <a:latin typeface="Bodoni 72 Book" pitchFamily="2" charset="0"/>
              </a:rPr>
              <a:t> </a:t>
            </a:r>
            <a:r>
              <a:rPr lang="en-US" altLang="zh-CN" sz="4800" dirty="0">
                <a:solidFill>
                  <a:srgbClr val="FF0000"/>
                </a:solidFill>
                <a:latin typeface="Bodoni 72 Book" pitchFamily="2" charset="0"/>
              </a:rPr>
              <a:t>Modules</a:t>
            </a:r>
            <a:endParaRPr lang="en-US" sz="4800" dirty="0">
              <a:solidFill>
                <a:srgbClr val="FF0000"/>
              </a:solidFill>
              <a:latin typeface="Bodoni 72 Book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F67A7B-72B3-354E-B119-5E83AA549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748769"/>
            <a:ext cx="7718937" cy="4616172"/>
          </a:xfrm>
        </p:spPr>
        <p:txBody>
          <a:bodyPr>
            <a:normAutofit/>
          </a:bodyPr>
          <a:lstStyle/>
          <a:p>
            <a:pPr lvl="1" fontAlgn="base"/>
            <a:endParaRPr lang="en-US" dirty="0"/>
          </a:p>
          <a:p>
            <a:pPr fontAlgn="base"/>
            <a:endParaRPr lang="en-US" dirty="0"/>
          </a:p>
          <a:p>
            <a:pPr lvl="1" fontAlgn="base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C91721-18EF-0B43-A648-D22B235E6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771" y="2872966"/>
            <a:ext cx="8336458" cy="33312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4A1A86-4798-5F4D-BD26-B040DAE2AAC7}"/>
              </a:ext>
            </a:extLst>
          </p:cNvPr>
          <p:cNvSpPr/>
          <p:nvPr/>
        </p:nvSpPr>
        <p:spPr>
          <a:xfrm>
            <a:off x="3754735" y="2135021"/>
            <a:ext cx="5014127" cy="3516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N" dirty="0"/>
              <a:t>Trusted</a:t>
            </a:r>
            <a:r>
              <a:rPr lang="zh-CN" altLang="en-US" dirty="0"/>
              <a:t> </a:t>
            </a:r>
            <a:r>
              <a:rPr lang="en-US" altLang="zh-CN" dirty="0"/>
              <a:t>Blockchain</a:t>
            </a:r>
            <a:r>
              <a:rPr lang="zh-CN" altLang="en-US" dirty="0"/>
              <a:t> </a:t>
            </a:r>
            <a:r>
              <a:rPr lang="en-US" altLang="zh-CN" dirty="0"/>
              <a:t>(Ethereum</a:t>
            </a:r>
            <a:r>
              <a:rPr lang="zh-CN" altLang="en-US" dirty="0"/>
              <a:t> </a:t>
            </a:r>
            <a:r>
              <a:rPr lang="en-US" altLang="zh-CN" dirty="0" err="1"/>
              <a:t>Testnet</a:t>
            </a:r>
            <a:r>
              <a:rPr lang="en-US" altLang="zh-CN" dirty="0"/>
              <a:t>)</a:t>
            </a:r>
            <a:endParaRPr lang="en-C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C025CF-2B65-F044-9E24-A601DC8B5E80}"/>
              </a:ext>
            </a:extLst>
          </p:cNvPr>
          <p:cNvSpPr txBox="1"/>
          <p:nvPr/>
        </p:nvSpPr>
        <p:spPr>
          <a:xfrm>
            <a:off x="1614436" y="6492874"/>
            <a:ext cx="3579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github.com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simplespy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ACeD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1603124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69674-54D2-FE4C-882B-9F705A845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Bodoni 72 Book" pitchFamily="2" charset="0"/>
              </a:rPr>
              <a:t>Evaluations</a:t>
            </a:r>
            <a:endParaRPr lang="en-US" sz="4800" dirty="0">
              <a:solidFill>
                <a:srgbClr val="FF0000"/>
              </a:solidFill>
              <a:latin typeface="Bodoni 72 Book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F67A7B-72B3-354E-B119-5E83AA549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748769"/>
            <a:ext cx="7718937" cy="4616172"/>
          </a:xfrm>
        </p:spPr>
        <p:txBody>
          <a:bodyPr>
            <a:normAutofit/>
          </a:bodyPr>
          <a:lstStyle/>
          <a:p>
            <a:pPr lvl="1" fontAlgn="base"/>
            <a:endParaRPr lang="en-US" dirty="0"/>
          </a:p>
          <a:p>
            <a:pPr fontAlgn="base"/>
            <a:endParaRPr lang="en-US" dirty="0"/>
          </a:p>
          <a:p>
            <a:pPr lvl="1" fontAlgn="base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DD99B5-C656-F747-8EA7-79715FAF4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0617" y="243696"/>
            <a:ext cx="5881251" cy="12217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677C31-F215-F141-AF1A-EA49DD363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269" y="1748769"/>
            <a:ext cx="5603059" cy="40038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8EA9B6-C9FF-3342-87EC-A5E0DBCE80E4}"/>
              </a:ext>
            </a:extLst>
          </p:cNvPr>
          <p:cNvSpPr txBox="1"/>
          <p:nvPr/>
        </p:nvSpPr>
        <p:spPr>
          <a:xfrm>
            <a:off x="2212023" y="5375794"/>
            <a:ext cx="2877685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Throughput:</a:t>
            </a:r>
            <a:r>
              <a:rPr lang="zh-CN" altLang="en-US" b="1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b="1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10,000</a:t>
            </a:r>
            <a:r>
              <a:rPr lang="zh-CN" altLang="en-US" b="1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b="1" i="1" dirty="0" err="1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tps</a:t>
            </a:r>
            <a:endParaRPr lang="en-US" altLang="zh-CN" b="1" i="1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en-US" altLang="zh-CN" b="1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Gas</a:t>
            </a:r>
            <a:r>
              <a:rPr lang="zh-CN" altLang="en-US" b="1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b="1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cost:</a:t>
            </a:r>
            <a:r>
              <a:rPr lang="zh-CN" altLang="en-US" b="1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b="1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6000</a:t>
            </a:r>
            <a:r>
              <a:rPr lang="en-US" altLang="zh-CN" b="1" i="1" dirty="0">
                <a:solidFill>
                  <a:srgbClr val="C00000"/>
                </a:solidFill>
                <a:ea typeface="Palatino" pitchFamily="2" charset="77"/>
              </a:rPr>
              <a:t>x</a:t>
            </a:r>
            <a:r>
              <a:rPr lang="zh-CN" altLang="en-US" b="1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b="1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reduction</a:t>
            </a:r>
            <a:endParaRPr lang="en-CN" b="1" i="1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A99D023E-2A8D-FF47-B0F9-BB71202E398A}"/>
              </a:ext>
            </a:extLst>
          </p:cNvPr>
          <p:cNvGraphicFramePr>
            <a:graphicFrameLocks noGrp="1"/>
          </p:cNvGraphicFramePr>
          <p:nvPr/>
        </p:nvGraphicFramePr>
        <p:xfrm>
          <a:off x="8381656" y="1138823"/>
          <a:ext cx="1696376" cy="4460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376">
                  <a:extLst>
                    <a:ext uri="{9D8B030D-6E8A-4147-A177-3AD203B41FA5}">
                      <a16:colId xmlns:a16="http://schemas.microsoft.com/office/drawing/2014/main" val="4287057054"/>
                    </a:ext>
                  </a:extLst>
                </a:gridCol>
              </a:tblGrid>
              <a:tr h="699233">
                <a:tc>
                  <a:txBody>
                    <a:bodyPr/>
                    <a:lstStyle/>
                    <a:p>
                      <a:pPr algn="ctr"/>
                      <a:r>
                        <a:rPr lang="en-CN" dirty="0">
                          <a:solidFill>
                            <a:schemeClr val="tx1"/>
                          </a:solidFill>
                        </a:rPr>
                        <a:t>Variable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391504"/>
                  </a:ext>
                </a:extLst>
              </a:tr>
              <a:tr h="950300">
                <a:tc>
                  <a:txBody>
                    <a:bodyPr/>
                    <a:lstStyle/>
                    <a:p>
                      <a:pPr algn="ctr"/>
                      <a:r>
                        <a:rPr lang="en-CN" dirty="0">
                          <a:solidFill>
                            <a:schemeClr val="tx1"/>
                          </a:solidFill>
                        </a:rPr>
                        <a:t># Oracle nodes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457515"/>
                  </a:ext>
                </a:extLst>
              </a:tr>
              <a:tr h="699233">
                <a:tc>
                  <a:txBody>
                    <a:bodyPr/>
                    <a:lstStyle/>
                    <a:p>
                      <a:pPr algn="ctr"/>
                      <a:r>
                        <a:rPr lang="en-CN" dirty="0">
                          <a:solidFill>
                            <a:schemeClr val="tx1"/>
                          </a:solidFill>
                        </a:rPr>
                        <a:t># Side blockchain nodes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7347704"/>
                  </a:ext>
                </a:extLst>
              </a:tr>
              <a:tr h="982133">
                <a:tc>
                  <a:txBody>
                    <a:bodyPr/>
                    <a:lstStyle/>
                    <a:p>
                      <a:pPr algn="ctr"/>
                      <a:r>
                        <a:rPr lang="en-CN" dirty="0">
                          <a:solidFill>
                            <a:schemeClr val="tx1"/>
                          </a:solidFill>
                        </a:rPr>
                        <a:t>Block size (MB)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830942"/>
                  </a:ext>
                </a:extLst>
              </a:tr>
              <a:tr h="699233">
                <a:tc>
                  <a:txBody>
                    <a:bodyPr/>
                    <a:lstStyle/>
                    <a:p>
                      <a:pPr algn="ctr"/>
                      <a:r>
                        <a:rPr lang="en-CN" dirty="0">
                          <a:solidFill>
                            <a:schemeClr val="tx1"/>
                          </a:solidFill>
                        </a:rPr>
                        <a:t>Block generation rate (sec/blk)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336211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EC28041-D39D-9743-AC1A-5C38AA6E818B}"/>
              </a:ext>
            </a:extLst>
          </p:cNvPr>
          <p:cNvCxnSpPr/>
          <p:nvPr/>
        </p:nvCxnSpPr>
        <p:spPr>
          <a:xfrm flipH="1">
            <a:off x="4628445" y="3973689"/>
            <a:ext cx="620889" cy="1402104"/>
          </a:xfrm>
          <a:prstGeom prst="straightConnector1">
            <a:avLst/>
          </a:prstGeom>
          <a:ln w="1270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31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69674-54D2-FE4C-882B-9F705A84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25727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CN" sz="6600" dirty="0">
                <a:solidFill>
                  <a:srgbClr val="FF0000"/>
                </a:solidFill>
                <a:latin typeface="Bodoni 72 Book" pitchFamily="2" charset="0"/>
              </a:rPr>
              <a:t>Thanks!</a:t>
            </a:r>
            <a:endParaRPr lang="en-US" sz="6600" dirty="0">
              <a:solidFill>
                <a:srgbClr val="FF0000"/>
              </a:solidFill>
              <a:latin typeface="Bodoni 72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73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E4209-886D-2A40-8779-7747A382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1: Change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9AF5B-BFCC-694E-8518-BE5E494E3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block size limit 1GB</a:t>
            </a:r>
          </a:p>
          <a:p>
            <a:pPr lvl="1"/>
            <a:r>
              <a:rPr lang="en-US" dirty="0"/>
              <a:t>Good if miners are centralized</a:t>
            </a:r>
          </a:p>
          <a:p>
            <a:pPr lvl="1"/>
            <a:r>
              <a:rPr lang="en-US" dirty="0"/>
              <a:t>Bad for decentralization as it hurts miners with weak network</a:t>
            </a:r>
          </a:p>
          <a:p>
            <a:pPr lvl="1"/>
            <a:r>
              <a:rPr lang="en-US" dirty="0"/>
              <a:t>Bad for security due to wasted honest work</a:t>
            </a:r>
          </a:p>
          <a:p>
            <a:r>
              <a:rPr lang="en-US" dirty="0"/>
              <a:t>Decrease inter-block time</a:t>
            </a:r>
          </a:p>
          <a:p>
            <a:pPr lvl="1"/>
            <a:r>
              <a:rPr lang="en-US" dirty="0"/>
              <a:t>Same cons as above</a:t>
            </a:r>
          </a:p>
        </p:txBody>
      </p:sp>
    </p:spTree>
    <p:extLst>
      <p:ext uri="{BB962C8B-B14F-4D97-AF65-F5344CB8AC3E}">
        <p14:creationId xmlns:p14="http://schemas.microsoft.com/office/powerpoint/2010/main" val="688797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405D1-82AF-7C47-89A1-15F4B99A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1: Consensus, </a:t>
            </a:r>
            <a:r>
              <a:rPr lang="en-US" dirty="0" err="1"/>
              <a:t>Sharding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261AC-0BA4-774F-B1D7-F9D541E23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consensus algorithm to something faster (voting based BFT, Prism,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Still does full replication</a:t>
            </a:r>
          </a:p>
          <a:p>
            <a:r>
              <a:rPr lang="en-US" dirty="0" err="1"/>
              <a:t>Sharding</a:t>
            </a:r>
            <a:r>
              <a:rPr lang="en-US" dirty="0"/>
              <a:t>: Split content in multiple parallel blockchains</a:t>
            </a:r>
          </a:p>
          <a:p>
            <a:pPr lvl="1"/>
            <a:r>
              <a:rPr lang="en-US" dirty="0"/>
              <a:t>May eliminate need for full replication, some security hurdles</a:t>
            </a:r>
          </a:p>
          <a:p>
            <a:pPr lvl="1"/>
            <a:r>
              <a:rPr lang="en-US" dirty="0"/>
              <a:t>Inter shard communication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08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CB0E9-8CE5-CF43-94BC-E25BD15DC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2: Payment channels and sidechains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6CF0A-7D38-CD4A-873C-8D8F009EE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Sidechains:</a:t>
            </a:r>
          </a:p>
          <a:p>
            <a:pPr lvl="1"/>
            <a:r>
              <a:rPr lang="en-US" dirty="0"/>
              <a:t>Small set of nodes(managers) maintain a blockchain pegged to bitcoin</a:t>
            </a:r>
          </a:p>
          <a:p>
            <a:pPr lvl="1"/>
            <a:r>
              <a:rPr lang="en-US" dirty="0"/>
              <a:t>Resolve disputes on chain</a:t>
            </a:r>
          </a:p>
          <a:p>
            <a:r>
              <a:rPr lang="en-US" dirty="0"/>
              <a:t>Payment channels:</a:t>
            </a:r>
          </a:p>
          <a:p>
            <a:pPr lvl="1"/>
            <a:r>
              <a:rPr lang="en-US" dirty="0"/>
              <a:t>Make payment off chain (participation only between parties involved in the transaction(and some others))</a:t>
            </a:r>
          </a:p>
          <a:p>
            <a:pPr lvl="1"/>
            <a:r>
              <a:rPr lang="en-US" dirty="0"/>
              <a:t>Only post transaction on-chain to start the channel and handle a dispute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E5ECF24-6F13-4A4F-AAA2-C210952DF642}"/>
              </a:ext>
            </a:extLst>
          </p:cNvPr>
          <p:cNvSpPr/>
          <p:nvPr/>
        </p:nvSpPr>
        <p:spPr>
          <a:xfrm>
            <a:off x="3981692" y="5428526"/>
            <a:ext cx="3113590" cy="451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		           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D35C1-38C3-B64D-A726-2662702B5B80}"/>
              </a:ext>
            </a:extLst>
          </p:cNvPr>
          <p:cNvSpPr txBox="1"/>
          <p:nvPr/>
        </p:nvSpPr>
        <p:spPr>
          <a:xfrm>
            <a:off x="2812648" y="546956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DFF7D5-DCEF-D644-A82D-B2D7D738F55E}"/>
              </a:ext>
            </a:extLst>
          </p:cNvPr>
          <p:cNvSpPr txBox="1"/>
          <p:nvPr/>
        </p:nvSpPr>
        <p:spPr>
          <a:xfrm>
            <a:off x="7627613" y="5428526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B8958D-AF7D-9640-9C16-190AA04EBD3C}"/>
              </a:ext>
            </a:extLst>
          </p:cNvPr>
          <p:cNvSpPr txBox="1"/>
          <p:nvPr/>
        </p:nvSpPr>
        <p:spPr>
          <a:xfrm>
            <a:off x="5153862" y="6076722"/>
            <a:ext cx="769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10BTC</a:t>
            </a:r>
          </a:p>
        </p:txBody>
      </p:sp>
    </p:spTree>
    <p:extLst>
      <p:ext uri="{BB962C8B-B14F-4D97-AF65-F5344CB8AC3E}">
        <p14:creationId xmlns:p14="http://schemas.microsoft.com/office/powerpoint/2010/main" val="2855484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5068C-5F1B-5440-BD8E-CF84F1EED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channels: One-way example</a:t>
            </a:r>
          </a:p>
        </p:txBody>
      </p:sp>
      <p:pic>
        <p:nvPicPr>
          <p:cNvPr id="5" name="Graphic 4" descr="User with solid fill">
            <a:extLst>
              <a:ext uri="{FF2B5EF4-FFF2-40B4-BE49-F238E27FC236}">
                <a16:creationId xmlns:a16="http://schemas.microsoft.com/office/drawing/2014/main" id="{4DAEA7DA-17BA-F34A-8A21-6CFE48726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3964" y="2814639"/>
            <a:ext cx="614361" cy="6143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A9F119-596F-5941-9346-3BF49BDEE542}"/>
              </a:ext>
            </a:extLst>
          </p:cNvPr>
          <p:cNvSpPr txBox="1"/>
          <p:nvPr/>
        </p:nvSpPr>
        <p:spPr>
          <a:xfrm>
            <a:off x="871538" y="1857375"/>
            <a:ext cx="4208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a bike sharing service: $0.1 per minute</a:t>
            </a:r>
          </a:p>
        </p:txBody>
      </p:sp>
      <p:pic>
        <p:nvPicPr>
          <p:cNvPr id="8" name="Graphic 7" descr="Tricycle outline">
            <a:extLst>
              <a:ext uri="{FF2B5EF4-FFF2-40B4-BE49-F238E27FC236}">
                <a16:creationId xmlns:a16="http://schemas.microsoft.com/office/drawing/2014/main" id="{76049D68-1123-5941-9F07-AFC1EFBC4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15554" y="2750345"/>
            <a:ext cx="764380" cy="76438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1B6E3EC-8155-414C-AA52-BA4EF1EADB8D}"/>
              </a:ext>
            </a:extLst>
          </p:cNvPr>
          <p:cNvCxnSpPr/>
          <p:nvPr/>
        </p:nvCxnSpPr>
        <p:spPr>
          <a:xfrm>
            <a:off x="2028825" y="3121819"/>
            <a:ext cx="21859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E411F36-A6E1-8B44-9F81-9E6DF2B9C1F1}"/>
              </a:ext>
            </a:extLst>
          </p:cNvPr>
          <p:cNvSpPr/>
          <p:nvPr/>
        </p:nvSpPr>
        <p:spPr>
          <a:xfrm>
            <a:off x="2798653" y="281463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$0.1 </a:t>
            </a:r>
          </a:p>
        </p:txBody>
      </p:sp>
      <p:pic>
        <p:nvPicPr>
          <p:cNvPr id="12" name="Graphic 11" descr="User with solid fill">
            <a:extLst>
              <a:ext uri="{FF2B5EF4-FFF2-40B4-BE49-F238E27FC236}">
                <a16:creationId xmlns:a16="http://schemas.microsoft.com/office/drawing/2014/main" id="{D7BCBF58-448D-8745-9B2A-1D171AD5B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3964" y="3491151"/>
            <a:ext cx="614361" cy="614361"/>
          </a:xfrm>
          <a:prstGeom prst="rect">
            <a:avLst/>
          </a:prstGeom>
        </p:spPr>
      </p:pic>
      <p:pic>
        <p:nvPicPr>
          <p:cNvPr id="13" name="Graphic 12" descr="Tricycle outline">
            <a:extLst>
              <a:ext uri="{FF2B5EF4-FFF2-40B4-BE49-F238E27FC236}">
                <a16:creationId xmlns:a16="http://schemas.microsoft.com/office/drawing/2014/main" id="{94578BBA-8029-2C48-A766-E3D1C5CD1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15554" y="3426857"/>
            <a:ext cx="764380" cy="76438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BB38784-55A8-5E42-9FF4-C008E162EC5C}"/>
              </a:ext>
            </a:extLst>
          </p:cNvPr>
          <p:cNvCxnSpPr/>
          <p:nvPr/>
        </p:nvCxnSpPr>
        <p:spPr>
          <a:xfrm>
            <a:off x="2028825" y="3798331"/>
            <a:ext cx="21859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84F18AE-F360-494F-9FB1-DEBD913B273F}"/>
              </a:ext>
            </a:extLst>
          </p:cNvPr>
          <p:cNvSpPr/>
          <p:nvPr/>
        </p:nvSpPr>
        <p:spPr>
          <a:xfrm>
            <a:off x="2798653" y="349115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$0.1 </a:t>
            </a:r>
          </a:p>
        </p:txBody>
      </p:sp>
      <p:pic>
        <p:nvPicPr>
          <p:cNvPr id="16" name="Graphic 15" descr="User with solid fill">
            <a:extLst>
              <a:ext uri="{FF2B5EF4-FFF2-40B4-BE49-F238E27FC236}">
                <a16:creationId xmlns:a16="http://schemas.microsoft.com/office/drawing/2014/main" id="{5190B2F5-BEA5-4E4E-B0B6-8DA6186C1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3964" y="4927041"/>
            <a:ext cx="614361" cy="614361"/>
          </a:xfrm>
          <a:prstGeom prst="rect">
            <a:avLst/>
          </a:prstGeom>
        </p:spPr>
      </p:pic>
      <p:pic>
        <p:nvPicPr>
          <p:cNvPr id="17" name="Graphic 16" descr="Tricycle outline">
            <a:extLst>
              <a:ext uri="{FF2B5EF4-FFF2-40B4-BE49-F238E27FC236}">
                <a16:creationId xmlns:a16="http://schemas.microsoft.com/office/drawing/2014/main" id="{CE4A6DF5-8182-F349-B5C2-CB33C7A62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15554" y="4862747"/>
            <a:ext cx="764380" cy="76438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3B3F48-8EDB-0547-90AB-98E34E188EFD}"/>
              </a:ext>
            </a:extLst>
          </p:cNvPr>
          <p:cNvCxnSpPr/>
          <p:nvPr/>
        </p:nvCxnSpPr>
        <p:spPr>
          <a:xfrm>
            <a:off x="2028825" y="5234221"/>
            <a:ext cx="21859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0E495E6-3CC3-1740-B1C6-FC140A87AB13}"/>
              </a:ext>
            </a:extLst>
          </p:cNvPr>
          <p:cNvSpPr/>
          <p:nvPr/>
        </p:nvSpPr>
        <p:spPr>
          <a:xfrm>
            <a:off x="2798653" y="492704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$0.1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F71774-93C4-2C43-AA8B-893FCBD5BF7B}"/>
              </a:ext>
            </a:extLst>
          </p:cNvPr>
          <p:cNvCxnSpPr/>
          <p:nvPr/>
        </p:nvCxnSpPr>
        <p:spPr>
          <a:xfrm>
            <a:off x="2986088" y="4191237"/>
            <a:ext cx="0" cy="671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 descr="User with solid fill">
            <a:extLst>
              <a:ext uri="{FF2B5EF4-FFF2-40B4-BE49-F238E27FC236}">
                <a16:creationId xmlns:a16="http://schemas.microsoft.com/office/drawing/2014/main" id="{08576F15-E785-A34E-B5C2-66BD698E6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2802" y="2851353"/>
            <a:ext cx="614361" cy="614361"/>
          </a:xfrm>
          <a:prstGeom prst="rect">
            <a:avLst/>
          </a:prstGeom>
        </p:spPr>
      </p:pic>
      <p:pic>
        <p:nvPicPr>
          <p:cNvPr id="23" name="Graphic 22" descr="Tricycle outline">
            <a:extLst>
              <a:ext uri="{FF2B5EF4-FFF2-40B4-BE49-F238E27FC236}">
                <a16:creationId xmlns:a16="http://schemas.microsoft.com/office/drawing/2014/main" id="{ABFFED2D-9BC5-4B4B-B2BB-3DA210CE4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34392" y="2787059"/>
            <a:ext cx="764380" cy="76438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E59702D-773A-ED46-A967-C2E3403C6821}"/>
              </a:ext>
            </a:extLst>
          </p:cNvPr>
          <p:cNvCxnSpPr/>
          <p:nvPr/>
        </p:nvCxnSpPr>
        <p:spPr>
          <a:xfrm>
            <a:off x="7747663" y="3158533"/>
            <a:ext cx="21859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A8A0589-B780-7F4C-A415-FE0AF7B56F48}"/>
              </a:ext>
            </a:extLst>
          </p:cNvPr>
          <p:cNvSpPr/>
          <p:nvPr/>
        </p:nvSpPr>
        <p:spPr>
          <a:xfrm>
            <a:off x="8517491" y="2851353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$15 </a:t>
            </a:r>
          </a:p>
        </p:txBody>
      </p:sp>
      <p:pic>
        <p:nvPicPr>
          <p:cNvPr id="26" name="Graphic 25" descr="User with solid fill">
            <a:extLst>
              <a:ext uri="{FF2B5EF4-FFF2-40B4-BE49-F238E27FC236}">
                <a16:creationId xmlns:a16="http://schemas.microsoft.com/office/drawing/2014/main" id="{20FB6D9E-ED95-D243-8CF5-8666D8A8B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2802" y="3527865"/>
            <a:ext cx="614361" cy="614361"/>
          </a:xfrm>
          <a:prstGeom prst="rect">
            <a:avLst/>
          </a:prstGeom>
        </p:spPr>
      </p:pic>
      <p:pic>
        <p:nvPicPr>
          <p:cNvPr id="27" name="Graphic 26" descr="Tricycle outline">
            <a:extLst>
              <a:ext uri="{FF2B5EF4-FFF2-40B4-BE49-F238E27FC236}">
                <a16:creationId xmlns:a16="http://schemas.microsoft.com/office/drawing/2014/main" id="{40660251-B09F-3247-AB07-824BCCF9E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34392" y="3463571"/>
            <a:ext cx="764380" cy="764380"/>
          </a:xfrm>
          <a:prstGeom prst="rect">
            <a:avLst/>
          </a:prstGeom>
        </p:spPr>
      </p:pic>
      <p:pic>
        <p:nvPicPr>
          <p:cNvPr id="30" name="Graphic 29" descr="User with solid fill">
            <a:extLst>
              <a:ext uri="{FF2B5EF4-FFF2-40B4-BE49-F238E27FC236}">
                <a16:creationId xmlns:a16="http://schemas.microsoft.com/office/drawing/2014/main" id="{FF2F38B6-FC72-A94D-BCB5-92F10DBE9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2802" y="4963755"/>
            <a:ext cx="614361" cy="614361"/>
          </a:xfrm>
          <a:prstGeom prst="rect">
            <a:avLst/>
          </a:prstGeom>
        </p:spPr>
      </p:pic>
      <p:pic>
        <p:nvPicPr>
          <p:cNvPr id="31" name="Graphic 30" descr="Tricycle outline">
            <a:extLst>
              <a:ext uri="{FF2B5EF4-FFF2-40B4-BE49-F238E27FC236}">
                <a16:creationId xmlns:a16="http://schemas.microsoft.com/office/drawing/2014/main" id="{C0C99A3D-9A2C-5D48-84E9-5663662C5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34392" y="4899461"/>
            <a:ext cx="764380" cy="764380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79052D9-9A01-9C45-8BE5-B7DCDA33113A}"/>
              </a:ext>
            </a:extLst>
          </p:cNvPr>
          <p:cNvCxnSpPr>
            <a:cxnSpLocks/>
          </p:cNvCxnSpPr>
          <p:nvPr/>
        </p:nvCxnSpPr>
        <p:spPr>
          <a:xfrm flipH="1">
            <a:off x="7747663" y="5333087"/>
            <a:ext cx="21859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ABD5DDCD-1766-EB49-BC85-B012032599F6}"/>
              </a:ext>
            </a:extLst>
          </p:cNvPr>
          <p:cNvSpPr/>
          <p:nvPr/>
        </p:nvSpPr>
        <p:spPr>
          <a:xfrm>
            <a:off x="8517491" y="4963755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$12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35AE8B3-854F-704E-9A48-ABAD92EA81AA}"/>
              </a:ext>
            </a:extLst>
          </p:cNvPr>
          <p:cNvCxnSpPr/>
          <p:nvPr/>
        </p:nvCxnSpPr>
        <p:spPr>
          <a:xfrm>
            <a:off x="8782985" y="3648088"/>
            <a:ext cx="0" cy="671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BC19827-E1F5-574C-BD43-5C40D6D69CB5}"/>
              </a:ext>
            </a:extLst>
          </p:cNvPr>
          <p:cNvSpPr txBox="1"/>
          <p:nvPr/>
        </p:nvSpPr>
        <p:spPr>
          <a:xfrm>
            <a:off x="8546512" y="4409757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30mins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B9AB11-6C04-A84A-9BB7-0C21D3C1DB6F}"/>
              </a:ext>
            </a:extLst>
          </p:cNvPr>
          <p:cNvSpPr txBox="1"/>
          <p:nvPr/>
        </p:nvSpPr>
        <p:spPr>
          <a:xfrm>
            <a:off x="3167947" y="5975471"/>
            <a:ext cx="568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if the user does not trust the bike to send back $12? </a:t>
            </a:r>
          </a:p>
          <a:p>
            <a:pPr algn="ctr"/>
            <a:r>
              <a:rPr lang="en-US" dirty="0"/>
              <a:t>You need a collateral?</a:t>
            </a:r>
          </a:p>
        </p:txBody>
      </p:sp>
    </p:spTree>
    <p:extLst>
      <p:ext uri="{BB962C8B-B14F-4D97-AF65-F5344CB8AC3E}">
        <p14:creationId xmlns:p14="http://schemas.microsoft.com/office/powerpoint/2010/main" val="678752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863CB-0461-2B48-848F-E080EEFA2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Locking and unlocking script: </a:t>
            </a:r>
            <a:r>
              <a:rPr lang="en-US" dirty="0" err="1">
                <a:latin typeface="Franklin Gothic Medium" panose="020B0603020102020204" pitchFamily="34" charset="0"/>
              </a:rPr>
              <a:t>Pubkeyhash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00506-07D1-1C49-B4E1-F01689337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414286" cy="3290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&lt;sig&gt;</a:t>
            </a:r>
          </a:p>
          <a:p>
            <a:pPr marL="0" indent="0">
              <a:buNone/>
            </a:pPr>
            <a:r>
              <a:rPr lang="en-US" sz="2000" b="1" dirty="0"/>
              <a:t>&lt;</a:t>
            </a:r>
            <a:r>
              <a:rPr lang="en-US" sz="2000" b="1" dirty="0" err="1"/>
              <a:t>pubkey</a:t>
            </a:r>
            <a:r>
              <a:rPr lang="en-US" sz="2000" b="1" dirty="0"/>
              <a:t>&gt;</a:t>
            </a:r>
          </a:p>
          <a:p>
            <a:pPr marL="0" indent="0">
              <a:buNone/>
            </a:pPr>
            <a:r>
              <a:rPr lang="en-US" sz="2000" b="1" dirty="0"/>
              <a:t>---------------</a:t>
            </a:r>
          </a:p>
          <a:p>
            <a:pPr marL="0" indent="0">
              <a:buNone/>
            </a:pPr>
            <a:r>
              <a:rPr lang="en-US" sz="2000" b="1" dirty="0"/>
              <a:t>OP_DUP</a:t>
            </a:r>
          </a:p>
          <a:p>
            <a:pPr marL="0" indent="0">
              <a:buNone/>
            </a:pPr>
            <a:r>
              <a:rPr lang="en-US" sz="2000" b="1" dirty="0"/>
              <a:t>OP_HASH160</a:t>
            </a:r>
          </a:p>
          <a:p>
            <a:pPr marL="0" indent="0">
              <a:buNone/>
            </a:pPr>
            <a:r>
              <a:rPr lang="en-US" sz="2000" b="1" dirty="0"/>
              <a:t>&lt;</a:t>
            </a:r>
            <a:r>
              <a:rPr lang="en-US" sz="2000" b="1" dirty="0" err="1"/>
              <a:t>pubkeyhash</a:t>
            </a:r>
            <a:r>
              <a:rPr lang="en-US" sz="2000" b="1" dirty="0"/>
              <a:t>?&gt;</a:t>
            </a:r>
          </a:p>
          <a:p>
            <a:pPr marL="0" indent="0">
              <a:buNone/>
            </a:pPr>
            <a:r>
              <a:rPr lang="en-US" sz="2000" b="1" dirty="0"/>
              <a:t>OP_EQUALVERIFY</a:t>
            </a:r>
          </a:p>
          <a:p>
            <a:pPr marL="0" indent="0">
              <a:buNone/>
            </a:pPr>
            <a:r>
              <a:rPr lang="en-US" sz="2000" b="1" dirty="0"/>
              <a:t>OP_CHECKSIG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688D81-C856-F24F-BBFF-AE397C029684}"/>
              </a:ext>
            </a:extLst>
          </p:cNvPr>
          <p:cNvSpPr txBox="1"/>
          <p:nvPr/>
        </p:nvSpPr>
        <p:spPr>
          <a:xfrm>
            <a:off x="2954338" y="1957453"/>
            <a:ext cx="4719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Book" panose="020B0503020102020204" pitchFamily="34" charset="0"/>
              </a:rPr>
              <a:t>Redeeming transaction (Unlocking)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111CDF-31CB-1548-8EFE-497D61CCC762}"/>
              </a:ext>
            </a:extLst>
          </p:cNvPr>
          <p:cNvSpPr txBox="1"/>
          <p:nvPr/>
        </p:nvSpPr>
        <p:spPr>
          <a:xfrm>
            <a:off x="3252486" y="3746721"/>
            <a:ext cx="4216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Book" panose="020B0503020102020204" pitchFamily="34" charset="0"/>
              </a:rPr>
              <a:t>Referenced output transaction 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(UTXO input) (Locking)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C75DBD-D85E-1246-ABBC-A4803B87AAF6}"/>
              </a:ext>
            </a:extLst>
          </p:cNvPr>
          <p:cNvSpPr txBox="1"/>
          <p:nvPr/>
        </p:nvSpPr>
        <p:spPr>
          <a:xfrm>
            <a:off x="8299048" y="23149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5868347-3991-9B45-AD41-690E215D605A}"/>
              </a:ext>
            </a:extLst>
          </p:cNvPr>
          <p:cNvSpPr/>
          <p:nvPr/>
        </p:nvSpPr>
        <p:spPr>
          <a:xfrm>
            <a:off x="3426372" y="4937344"/>
            <a:ext cx="2585544" cy="1555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Input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835C41-2F14-7949-84D8-F670AA1D027C}"/>
              </a:ext>
            </a:extLst>
          </p:cNvPr>
          <p:cNvSpPr/>
          <p:nvPr/>
        </p:nvSpPr>
        <p:spPr>
          <a:xfrm>
            <a:off x="3426372" y="5213131"/>
            <a:ext cx="840828" cy="956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 BTC from Alice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9D1156-A67B-344E-9D6D-4D9B8FD50615}"/>
              </a:ext>
            </a:extLst>
          </p:cNvPr>
          <p:cNvSpPr/>
          <p:nvPr/>
        </p:nvSpPr>
        <p:spPr>
          <a:xfrm>
            <a:off x="5171088" y="5236888"/>
            <a:ext cx="840828" cy="956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1 BTC to holder of </a:t>
            </a:r>
            <a:r>
              <a:rPr lang="en-US" sz="1200" dirty="0" err="1"/>
              <a:t>pubkeyhash</a:t>
            </a:r>
            <a:endParaRPr lang="en-US" sz="1200" dirty="0"/>
          </a:p>
        </p:txBody>
      </p:sp>
      <p:pic>
        <p:nvPicPr>
          <p:cNvPr id="11" name="Graphic 10" descr="Lock">
            <a:extLst>
              <a:ext uri="{FF2B5EF4-FFF2-40B4-BE49-F238E27FC236}">
                <a16:creationId xmlns:a16="http://schemas.microsoft.com/office/drawing/2014/main" id="{47DBFEF3-FF31-6A42-930A-0F6E3D0D7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8503" y="6227760"/>
            <a:ext cx="705997" cy="705997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A0C91AB-68F2-7A40-A859-4FA230A35837}"/>
              </a:ext>
            </a:extLst>
          </p:cNvPr>
          <p:cNvSpPr/>
          <p:nvPr/>
        </p:nvSpPr>
        <p:spPr>
          <a:xfrm>
            <a:off x="6764884" y="4937344"/>
            <a:ext cx="2585544" cy="1555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Output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58E99C-9465-4C4C-AECD-640176A6C1BF}"/>
              </a:ext>
            </a:extLst>
          </p:cNvPr>
          <p:cNvSpPr/>
          <p:nvPr/>
        </p:nvSpPr>
        <p:spPr>
          <a:xfrm>
            <a:off x="6764884" y="5213131"/>
            <a:ext cx="840828" cy="956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Signature from holder of </a:t>
            </a:r>
            <a:r>
              <a:rPr lang="en-US" sz="1100" dirty="0" err="1"/>
              <a:t>pubkeyhash</a:t>
            </a:r>
            <a:endParaRPr lang="en-US" sz="11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08BD56-AC91-4843-9C0A-9438D9ADB3F8}"/>
              </a:ext>
            </a:extLst>
          </p:cNvPr>
          <p:cNvSpPr/>
          <p:nvPr/>
        </p:nvSpPr>
        <p:spPr>
          <a:xfrm>
            <a:off x="8509600" y="5236888"/>
            <a:ext cx="840828" cy="956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------------------------</a:t>
            </a:r>
          </a:p>
        </p:txBody>
      </p:sp>
      <p:pic>
        <p:nvPicPr>
          <p:cNvPr id="16" name="Graphic 15" descr="Key">
            <a:extLst>
              <a:ext uri="{FF2B5EF4-FFF2-40B4-BE49-F238E27FC236}">
                <a16:creationId xmlns:a16="http://schemas.microsoft.com/office/drawing/2014/main" id="{0EB9E5C4-4E73-7449-9B86-580E45A7F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86056" y="61854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1844</Words>
  <Application>Microsoft Macintosh PowerPoint</Application>
  <PresentationFormat>宽屏</PresentationFormat>
  <Paragraphs>467</Paragraphs>
  <Slides>47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7" baseType="lpstr">
      <vt:lpstr>Arial</vt:lpstr>
      <vt:lpstr>Bodoni 72 Book</vt:lpstr>
      <vt:lpstr>Calibri</vt:lpstr>
      <vt:lpstr>Calibri Light</vt:lpstr>
      <vt:lpstr>Cambria Math</vt:lpstr>
      <vt:lpstr>Franklin Gothic Book</vt:lpstr>
      <vt:lpstr>Franklin Gothic Medium</vt:lpstr>
      <vt:lpstr>Palatino</vt:lpstr>
      <vt:lpstr>Times</vt:lpstr>
      <vt:lpstr>Office Theme</vt:lpstr>
      <vt:lpstr>Lecture 11: Extracting trust from the blockchain and scaling externally</vt:lpstr>
      <vt:lpstr>Payment channels</vt:lpstr>
      <vt:lpstr>Bitcoin Throughput</vt:lpstr>
      <vt:lpstr>How to improve capacity of bitcoin</vt:lpstr>
      <vt:lpstr>Layer 1: Change parameters</vt:lpstr>
      <vt:lpstr>Layer 1: Consensus, Sharding</vt:lpstr>
      <vt:lpstr>Layer 2: Payment channels and sidechains</vt:lpstr>
      <vt:lpstr>Payment channels: One-way example</vt:lpstr>
      <vt:lpstr>Locking and unlocking script: Pubkeyhash</vt:lpstr>
      <vt:lpstr>Multisig</vt:lpstr>
      <vt:lpstr>Hashlock</vt:lpstr>
      <vt:lpstr>Timelock</vt:lpstr>
      <vt:lpstr>One-way payment channel</vt:lpstr>
      <vt:lpstr>Funding transaction</vt:lpstr>
      <vt:lpstr>Commitment transactions</vt:lpstr>
      <vt:lpstr>Closing transaction - cooperative</vt:lpstr>
      <vt:lpstr>Closing transaction – Non cooperative</vt:lpstr>
      <vt:lpstr>Two-way payment channel</vt:lpstr>
      <vt:lpstr>Commitment transaction</vt:lpstr>
      <vt:lpstr>Opening transaction broadcast</vt:lpstr>
      <vt:lpstr>Commitment transactions</vt:lpstr>
      <vt:lpstr>Commitment transaction</vt:lpstr>
      <vt:lpstr>Closing transaction</vt:lpstr>
      <vt:lpstr>ACeD: Scalable Data Availability Oracle</vt:lpstr>
      <vt:lpstr>Trust from Trusted Blockchain</vt:lpstr>
      <vt:lpstr>Data Availability Attack</vt:lpstr>
      <vt:lpstr>Data Availability Oracle</vt:lpstr>
      <vt:lpstr>Repetition and Dispersal</vt:lpstr>
      <vt:lpstr>Coded Dispersal</vt:lpstr>
      <vt:lpstr>Incorrect-coding Attack</vt:lpstr>
      <vt:lpstr>Solutions to Incorrect-coding Attack</vt:lpstr>
      <vt:lpstr>Incorrect-coding Proof</vt:lpstr>
      <vt:lpstr>Authenticated Coded Dispersal</vt:lpstr>
      <vt:lpstr>PowerPoint 演示文稿</vt:lpstr>
      <vt:lpstr>PowerPoint 演示文稿</vt:lpstr>
      <vt:lpstr>From CMT to CIT</vt:lpstr>
      <vt:lpstr>From CMT to CIT</vt:lpstr>
      <vt:lpstr>Coded Interleaving Tree</vt:lpstr>
      <vt:lpstr>Coded Interleaving Tree</vt:lpstr>
      <vt:lpstr>Properties of CIT</vt:lpstr>
      <vt:lpstr>Protocol Overview</vt:lpstr>
      <vt:lpstr>Dispersal Protocol</vt:lpstr>
      <vt:lpstr>Protocol Overview</vt:lpstr>
      <vt:lpstr>Block Peeling Decoder</vt:lpstr>
      <vt:lpstr>System Modules</vt:lpstr>
      <vt:lpstr>Evaluations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Payment channels</dc:title>
  <dc:creator>Rana, Ranvir B</dc:creator>
  <cp:lastModifiedBy>Xuechao Wang</cp:lastModifiedBy>
  <cp:revision>26</cp:revision>
  <dcterms:created xsi:type="dcterms:W3CDTF">2020-02-20T03:18:25Z</dcterms:created>
  <dcterms:modified xsi:type="dcterms:W3CDTF">2021-03-25T23:12:02Z</dcterms:modified>
</cp:coreProperties>
</file>