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71" r:id="rId3"/>
    <p:sldId id="303" r:id="rId4"/>
    <p:sldId id="262" r:id="rId5"/>
    <p:sldId id="264" r:id="rId6"/>
    <p:sldId id="261" r:id="rId7"/>
    <p:sldId id="312" r:id="rId8"/>
    <p:sldId id="313" r:id="rId9"/>
    <p:sldId id="308" r:id="rId10"/>
    <p:sldId id="311" r:id="rId11"/>
    <p:sldId id="306" r:id="rId12"/>
    <p:sldId id="259" r:id="rId13"/>
    <p:sldId id="260" r:id="rId14"/>
    <p:sldId id="304" r:id="rId15"/>
    <p:sldId id="310" r:id="rId16"/>
    <p:sldId id="287" r:id="rId17"/>
    <p:sldId id="286" r:id="rId18"/>
    <p:sldId id="267" r:id="rId19"/>
    <p:sldId id="281" r:id="rId20"/>
    <p:sldId id="265" r:id="rId21"/>
    <p:sldId id="307" r:id="rId22"/>
    <p:sldId id="268" r:id="rId23"/>
    <p:sldId id="283" r:id="rId24"/>
    <p:sldId id="608" r:id="rId25"/>
    <p:sldId id="609" r:id="rId26"/>
    <p:sldId id="315" r:id="rId27"/>
    <p:sldId id="289" r:id="rId28"/>
    <p:sldId id="272" r:id="rId29"/>
    <p:sldId id="292" r:id="rId30"/>
    <p:sldId id="290" r:id="rId31"/>
    <p:sldId id="291" r:id="rId32"/>
    <p:sldId id="293" r:id="rId33"/>
    <p:sldId id="294" r:id="rId34"/>
    <p:sldId id="295" r:id="rId35"/>
    <p:sldId id="279" r:id="rId36"/>
    <p:sldId id="326" r:id="rId37"/>
    <p:sldId id="325" r:id="rId38"/>
    <p:sldId id="2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4372C4"/>
    <a:srgbClr val="FF30A0"/>
    <a:srgbClr val="FF0000"/>
    <a:srgbClr val="DA5319"/>
    <a:srgbClr val="7030FF"/>
    <a:srgbClr val="2F52FF"/>
    <a:srgbClr val="FF72C4"/>
    <a:srgbClr val="D4D1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76"/>
    <p:restoredTop sz="94746"/>
  </p:normalViewPr>
  <p:slideViewPr>
    <p:cSldViewPr snapToGrid="0" snapToObjects="1">
      <p:cViewPr varScale="1">
        <p:scale>
          <a:sx n="81" d="100"/>
          <a:sy n="81" d="100"/>
        </p:scale>
        <p:origin x="216"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759935-A8A2-9D44-8D53-B001EF984894}" type="datetimeFigureOut">
              <a:rPr lang="en-US" smtClean="0"/>
              <a:t>4/9/20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97F1E-9483-744C-BC48-ED17CE9AF1C4}" type="slidenum">
              <a:rPr lang="en-US" smtClean="0"/>
              <a:t>‹#›</a:t>
            </a:fld>
            <a:endParaRPr lang="en-US"/>
          </a:p>
        </p:txBody>
      </p:sp>
    </p:spTree>
    <p:extLst>
      <p:ext uri="{BB962C8B-B14F-4D97-AF65-F5344CB8AC3E}">
        <p14:creationId xmlns:p14="http://schemas.microsoft.com/office/powerpoint/2010/main" val="50677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the transition more</a:t>
            </a:r>
            <a:r>
              <a:rPr lang="en-US" baseline="0" dirty="0"/>
              <a:t> gentle (mention there are solutions to </a:t>
            </a:r>
            <a:r>
              <a:rPr lang="en-US" baseline="0" dirty="0" err="1"/>
              <a:t>blockchain</a:t>
            </a:r>
            <a:r>
              <a:rPr lang="en-US" baseline="0" dirty="0"/>
              <a:t>, but these won’t inherently address p2p network problems)</a:t>
            </a:r>
            <a:endParaRPr lang="en-US" dirty="0"/>
          </a:p>
        </p:txBody>
      </p:sp>
      <p:sp>
        <p:nvSpPr>
          <p:cNvPr id="4" name="Slide Number Placeholder 3"/>
          <p:cNvSpPr>
            <a:spLocks noGrp="1"/>
          </p:cNvSpPr>
          <p:nvPr>
            <p:ph type="sldNum" sz="quarter" idx="10"/>
          </p:nvPr>
        </p:nvSpPr>
        <p:spPr/>
        <p:txBody>
          <a:bodyPr/>
          <a:lstStyle/>
          <a:p>
            <a:fld id="{07E97F1E-9483-744C-BC48-ED17CE9AF1C4}" type="slidenum">
              <a:rPr lang="en-US" smtClean="0"/>
              <a:t>2</a:t>
            </a:fld>
            <a:endParaRPr lang="en-US"/>
          </a:p>
        </p:txBody>
      </p:sp>
    </p:spTree>
    <p:extLst>
      <p:ext uri="{BB962C8B-B14F-4D97-AF65-F5344CB8AC3E}">
        <p14:creationId xmlns:p14="http://schemas.microsoft.com/office/powerpoint/2010/main" val="93115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Lightweight statistical methods</a:t>
            </a:r>
          </a:p>
          <a:p>
            <a:endParaRPr lang="en-US" dirty="0"/>
          </a:p>
        </p:txBody>
      </p:sp>
      <p:sp>
        <p:nvSpPr>
          <p:cNvPr id="4" name="Slide Number Placeholder 3"/>
          <p:cNvSpPr>
            <a:spLocks noGrp="1"/>
          </p:cNvSpPr>
          <p:nvPr>
            <p:ph type="sldNum" sz="quarter" idx="10"/>
          </p:nvPr>
        </p:nvSpPr>
        <p:spPr/>
        <p:txBody>
          <a:bodyPr/>
          <a:lstStyle/>
          <a:p>
            <a:fld id="{07E97F1E-9483-744C-BC48-ED17CE9AF1C4}" type="slidenum">
              <a:rPr lang="en-US" smtClean="0"/>
              <a:t>4</a:t>
            </a:fld>
            <a:endParaRPr lang="en-US"/>
          </a:p>
        </p:txBody>
      </p:sp>
    </p:spTree>
    <p:extLst>
      <p:ext uri="{BB962C8B-B14F-4D97-AF65-F5344CB8AC3E}">
        <p14:creationId xmlns:p14="http://schemas.microsoft.com/office/powerpoint/2010/main" val="44928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points:  (a) first spy is bad as degree gets large. (b) but fancy estimators looking at the whole graph can do very well – </a:t>
            </a:r>
            <a:r>
              <a:rPr lang="en-US" dirty="0" err="1"/>
              <a:t>infact</a:t>
            </a:r>
            <a:r>
              <a:rPr lang="en-US" dirty="0"/>
              <a:t> high degree means high detection chance. (3) both trickle and diffusion have similar performance, although different ML estimators. (4) our results for detection probability for ML are fundamental, although there are computationally simple ML approximations that work well in practice. </a:t>
            </a:r>
          </a:p>
        </p:txBody>
      </p:sp>
      <p:sp>
        <p:nvSpPr>
          <p:cNvPr id="4" name="Slide Number Placeholder 3"/>
          <p:cNvSpPr>
            <a:spLocks noGrp="1"/>
          </p:cNvSpPr>
          <p:nvPr>
            <p:ph type="sldNum" sz="quarter" idx="5"/>
          </p:nvPr>
        </p:nvSpPr>
        <p:spPr/>
        <p:txBody>
          <a:bodyPr/>
          <a:lstStyle/>
          <a:p>
            <a:fld id="{07E97F1E-9483-744C-BC48-ED17CE9AF1C4}" type="slidenum">
              <a:rPr lang="en-US" smtClean="0"/>
              <a:t>17</a:t>
            </a:fld>
            <a:endParaRPr lang="en-US"/>
          </a:p>
        </p:txBody>
      </p:sp>
    </p:spTree>
    <p:extLst>
      <p:ext uri="{BB962C8B-B14F-4D97-AF65-F5344CB8AC3E}">
        <p14:creationId xmlns:p14="http://schemas.microsoft.com/office/powerpoint/2010/main" val="121234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Roughly 5000 nodes. </a:t>
            </a:r>
            <a:r>
              <a:rPr lang="en-US" dirty="0" err="1"/>
              <a:t>Shapshot</a:t>
            </a:r>
            <a:r>
              <a:rPr lang="en-US" dirty="0"/>
              <a:t> of the graph measured in 2016. Graph discovery from </a:t>
            </a:r>
            <a:r>
              <a:rPr lang="en-US" dirty="0" err="1"/>
              <a:t>tx</a:t>
            </a:r>
            <a:r>
              <a:rPr lang="en-US" dirty="0"/>
              <a:t> propagation measurement is also an interesting problem in itself. Sparse random graph – locally tree like and our estimators work very well. </a:t>
            </a:r>
          </a:p>
        </p:txBody>
      </p:sp>
      <p:sp>
        <p:nvSpPr>
          <p:cNvPr id="4" name="Slide Number Placeholder 3"/>
          <p:cNvSpPr>
            <a:spLocks noGrp="1"/>
          </p:cNvSpPr>
          <p:nvPr>
            <p:ph type="sldNum" sz="quarter" idx="5"/>
          </p:nvPr>
        </p:nvSpPr>
        <p:spPr/>
        <p:txBody>
          <a:bodyPr/>
          <a:lstStyle/>
          <a:p>
            <a:fld id="{07E97F1E-9483-744C-BC48-ED17CE9AF1C4}" type="slidenum">
              <a:rPr lang="en-US" smtClean="0"/>
              <a:t>18</a:t>
            </a:fld>
            <a:endParaRPr lang="en-US"/>
          </a:p>
        </p:txBody>
      </p:sp>
    </p:spTree>
    <p:extLst>
      <p:ext uri="{BB962C8B-B14F-4D97-AF65-F5344CB8AC3E}">
        <p14:creationId xmlns:p14="http://schemas.microsoft.com/office/powerpoint/2010/main" val="170108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a:t>
            </a:r>
            <a:r>
              <a:rPr lang="en-US" dirty="0" err="1"/>
              <a:t>eavsdropper</a:t>
            </a:r>
            <a:r>
              <a:rPr lang="en-US" dirty="0"/>
              <a:t> and spy are mathematically</a:t>
            </a:r>
            <a:r>
              <a:rPr lang="en-US" baseline="0" dirty="0"/>
              <a:t> identical. Define spy</a:t>
            </a:r>
            <a:endParaRPr lang="en-US" dirty="0"/>
          </a:p>
        </p:txBody>
      </p:sp>
      <p:sp>
        <p:nvSpPr>
          <p:cNvPr id="4" name="Slide Number Placeholder 3"/>
          <p:cNvSpPr>
            <a:spLocks noGrp="1"/>
          </p:cNvSpPr>
          <p:nvPr>
            <p:ph type="sldNum" sz="quarter" idx="10"/>
          </p:nvPr>
        </p:nvSpPr>
        <p:spPr/>
        <p:txBody>
          <a:bodyPr/>
          <a:lstStyle/>
          <a:p>
            <a:fld id="{07E97F1E-9483-744C-BC48-ED17CE9AF1C4}" type="slidenum">
              <a:rPr lang="en-US" smtClean="0"/>
              <a:t>21</a:t>
            </a:fld>
            <a:endParaRPr lang="en-US"/>
          </a:p>
        </p:txBody>
      </p:sp>
    </p:spTree>
    <p:extLst>
      <p:ext uri="{BB962C8B-B14F-4D97-AF65-F5344CB8AC3E}">
        <p14:creationId xmlns:p14="http://schemas.microsoft.com/office/powerpoint/2010/main" val="510316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why you can’t have high precision-low</a:t>
            </a:r>
            <a:r>
              <a:rPr lang="en-US" baseline="0" dirty="0"/>
              <a:t> recall and vice versa</a:t>
            </a:r>
            <a:endParaRPr lang="en-US" dirty="0"/>
          </a:p>
        </p:txBody>
      </p:sp>
      <p:sp>
        <p:nvSpPr>
          <p:cNvPr id="4" name="Slide Number Placeholder 3"/>
          <p:cNvSpPr>
            <a:spLocks noGrp="1"/>
          </p:cNvSpPr>
          <p:nvPr>
            <p:ph type="sldNum" sz="quarter" idx="10"/>
          </p:nvPr>
        </p:nvSpPr>
        <p:spPr/>
        <p:txBody>
          <a:bodyPr/>
          <a:lstStyle/>
          <a:p>
            <a:fld id="{07E97F1E-9483-744C-BC48-ED17CE9AF1C4}" type="slidenum">
              <a:rPr lang="en-US" smtClean="0"/>
              <a:t>24</a:t>
            </a:fld>
            <a:endParaRPr lang="en-US"/>
          </a:p>
        </p:txBody>
      </p:sp>
    </p:spTree>
    <p:extLst>
      <p:ext uri="{BB962C8B-B14F-4D97-AF65-F5344CB8AC3E}">
        <p14:creationId xmlns:p14="http://schemas.microsoft.com/office/powerpoint/2010/main" val="2714005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Hint at sparse</a:t>
            </a:r>
            <a:r>
              <a:rPr lang="en-US" baseline="0" dirty="0"/>
              <a:t> regular graphs coming up</a:t>
            </a:r>
            <a:endParaRPr lang="en-US" dirty="0"/>
          </a:p>
        </p:txBody>
      </p:sp>
      <p:sp>
        <p:nvSpPr>
          <p:cNvPr id="4" name="Slide Number Placeholder 3"/>
          <p:cNvSpPr>
            <a:spLocks noGrp="1"/>
          </p:cNvSpPr>
          <p:nvPr>
            <p:ph type="sldNum" sz="quarter" idx="10"/>
          </p:nvPr>
        </p:nvSpPr>
        <p:spPr/>
        <p:txBody>
          <a:bodyPr/>
          <a:lstStyle/>
          <a:p>
            <a:fld id="{07E97F1E-9483-744C-BC48-ED17CE9AF1C4}" type="slidenum">
              <a:rPr lang="en-US" smtClean="0"/>
              <a:t>30</a:t>
            </a:fld>
            <a:endParaRPr lang="en-US"/>
          </a:p>
        </p:txBody>
      </p:sp>
    </p:spTree>
    <p:extLst>
      <p:ext uri="{BB962C8B-B14F-4D97-AF65-F5344CB8AC3E}">
        <p14:creationId xmlns:p14="http://schemas.microsoft.com/office/powerpoint/2010/main" val="123506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442E7D-ED4B-E242-8BC5-4C855FDE07DE}" type="datetime1">
              <a:rPr lang="en-US" smtClean="0"/>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20950-5038-E244-8FA8-88959E119083}" type="datetime1">
              <a:rPr lang="en-US" smtClean="0"/>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DFAC1-1D1C-C04D-9FF8-C0BA659E5139}" type="datetime1">
              <a:rPr lang="en-US" smtClean="0"/>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CB59A-6A44-614E-A874-A353EC3B5D17}" type="datetime1">
              <a:rPr lang="en-US" smtClean="0"/>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B78AE-5143-F741-9840-61517277B692}" type="datetime1">
              <a:rPr lang="en-US" smtClean="0"/>
              <a:t>4/9/20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924D51-9881-5540-8D06-F87BE1906DC5}" type="datetime1">
              <a:rPr lang="en-US" smtClean="0"/>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2212E1-C454-FF46-A19F-6F5E215E8079}" type="datetime1">
              <a:rPr lang="en-US" smtClean="0"/>
              <a:t>4/9/20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A6FEDD-F5AF-A640-B14C-0F8493A63456}" type="datetime1">
              <a:rPr lang="en-US" smtClean="0"/>
              <a:t>4/9/20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4DF1BE-A868-5947-A6FC-B59C34FD4482}" type="datetime1">
              <a:rPr lang="en-US" smtClean="0"/>
              <a:t>4/9/20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4415EA-0C59-9342-8B3B-19574DE790D2}" type="datetime1">
              <a:rPr lang="en-US" smtClean="0"/>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028301-386A-E14B-A8C2-CA5CE56F0292}" type="datetime1">
              <a:rPr lang="en-US" smtClean="0"/>
              <a:t>4/9/20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FE8E5-4FC5-2941-BB37-2FE900574256}"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35AEF-E155-C444-A035-75CBD34D14D8}" type="datetime1">
              <a:rPr lang="en-US" smtClean="0"/>
              <a:t>4/9/20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FE8E5-4FC5-2941-BB37-2FE900574256}" type="slidenum">
              <a:rPr lang="en-US" smtClean="0"/>
              <a:t>‹#›</a:t>
            </a:fld>
            <a:endParaRPr lang="en-US"/>
          </a:p>
        </p:txBody>
      </p:sp>
    </p:spTree>
    <p:extLst>
      <p:ext uri="{BB962C8B-B14F-4D97-AF65-F5344CB8AC3E}">
        <p14:creationId xmlns:p14="http://schemas.microsoft.com/office/powerpoint/2010/main" val="46727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Palatino" pitchFamily="2" charset="77"/>
          <a:ea typeface="Palatino" pitchFamily="2" charset="77"/>
          <a:cs typeface="Palatino" pitchFamily="2" charset="77"/>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Light" charset="0"/>
          <a:ea typeface="Helvetica Light" charset="0"/>
          <a:cs typeface="Helvetica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Light" charset="0"/>
          <a:ea typeface="Helvetica Light" charset="0"/>
          <a:cs typeface="Helvetica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0.png"/><Relationship Id="rId7" Type="http://schemas.openxmlformats.org/officeDocument/2006/relationships/image" Target="../media/image230.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16.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32.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1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9.tiff"/><Relationship Id="rId7" Type="http://schemas.openxmlformats.org/officeDocument/2006/relationships/image" Target="../media/image26.png"/><Relationship Id="rId2" Type="http://schemas.openxmlformats.org/officeDocument/2006/relationships/image" Target="../media/image8.tif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1.emf"/></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tif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4.tiff"/><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0313"/>
            <a:ext cx="9144000" cy="2387600"/>
          </a:xfrm>
        </p:spPr>
        <p:txBody>
          <a:bodyPr>
            <a:normAutofit/>
          </a:bodyPr>
          <a:lstStyle/>
          <a:p>
            <a:pPr algn="l"/>
            <a:r>
              <a:rPr lang="en-US" sz="3600" dirty="0">
                <a:latin typeface="Helvetica Light" charset="0"/>
                <a:ea typeface="Helvetica Light" charset="0"/>
                <a:cs typeface="Helvetica Light" charset="0"/>
              </a:rPr>
              <a:t>	Network privacy leakage</a:t>
            </a:r>
            <a:br>
              <a:rPr lang="en-US" sz="3600" dirty="0">
                <a:latin typeface="Helvetica Light" charset="0"/>
                <a:ea typeface="Helvetica Light" charset="0"/>
                <a:cs typeface="Helvetica Light" charset="0"/>
              </a:rPr>
            </a:br>
            <a:r>
              <a:rPr lang="en-US" sz="3600" dirty="0">
                <a:latin typeface="Helvetica Light" charset="0"/>
                <a:ea typeface="Helvetica Light" charset="0"/>
                <a:cs typeface="Helvetica Light" charset="0"/>
              </a:rPr>
              <a:t>	Scaling network anonymity</a:t>
            </a:r>
          </a:p>
        </p:txBody>
      </p:sp>
      <p:sp>
        <p:nvSpPr>
          <p:cNvPr id="5" name="Subtitle 2"/>
          <p:cNvSpPr txBox="1">
            <a:spLocks/>
          </p:cNvSpPr>
          <p:nvPr/>
        </p:nvSpPr>
        <p:spPr>
          <a:xfrm>
            <a:off x="1524000" y="4162769"/>
            <a:ext cx="9144000" cy="5634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Helvetica Light" charset="0"/>
                <a:ea typeface="Helvetica Light" charset="0"/>
                <a:cs typeface="Helvetica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Helvetica Light" charset="0"/>
                <a:ea typeface="Helvetica Light" charset="0"/>
                <a:cs typeface="Helvetica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Helvetica Light" charset="0"/>
                <a:ea typeface="Helvetica Light" charset="0"/>
                <a:cs typeface="Helvetica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Helvetica Light" charset="0"/>
                <a:ea typeface="Helvetica Light" charset="0"/>
                <a:cs typeface="Helvetica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Helvetica Light" charset="0"/>
                <a:ea typeface="Helvetica Light" charset="0"/>
                <a:cs typeface="Helvetica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sp>
        <p:nvSpPr>
          <p:cNvPr id="7" name="Slide Number Placeholder 6">
            <a:extLst>
              <a:ext uri="{FF2B5EF4-FFF2-40B4-BE49-F238E27FC236}">
                <a16:creationId xmlns:a16="http://schemas.microsoft.com/office/drawing/2014/main" id="{C7586D94-19F4-6847-A45B-57E4FEC91944}"/>
              </a:ext>
            </a:extLst>
          </p:cNvPr>
          <p:cNvSpPr>
            <a:spLocks noGrp="1"/>
          </p:cNvSpPr>
          <p:nvPr>
            <p:ph type="sldNum" sz="quarter" idx="12"/>
          </p:nvPr>
        </p:nvSpPr>
        <p:spPr/>
        <p:txBody>
          <a:bodyPr/>
          <a:lstStyle/>
          <a:p>
            <a:fld id="{4B0FE8E5-4FC5-2941-BB37-2FE900574256}" type="slidenum">
              <a:rPr lang="en-US" smtClean="0"/>
              <a:t>1</a:t>
            </a:fld>
            <a:endParaRPr lang="en-US"/>
          </a:p>
        </p:txBody>
      </p:sp>
      <p:sp>
        <p:nvSpPr>
          <p:cNvPr id="9" name="Subtitle 8">
            <a:extLst>
              <a:ext uri="{FF2B5EF4-FFF2-40B4-BE49-F238E27FC236}">
                <a16:creationId xmlns:a16="http://schemas.microsoft.com/office/drawing/2014/main" id="{2A5D1218-F66B-B447-836C-27EBF70244C3}"/>
              </a:ext>
            </a:extLst>
          </p:cNvPr>
          <p:cNvSpPr>
            <a:spLocks noGrp="1"/>
          </p:cNvSpPr>
          <p:nvPr>
            <p:ph type="subTitle" idx="1"/>
          </p:nvPr>
        </p:nvSpPr>
        <p:spPr>
          <a:xfrm>
            <a:off x="1397875" y="136525"/>
            <a:ext cx="9144000" cy="1655762"/>
          </a:xfrm>
        </p:spPr>
        <p:txBody>
          <a:bodyPr>
            <a:normAutofit/>
          </a:bodyPr>
          <a:lstStyle/>
          <a:p>
            <a:r>
              <a:rPr lang="en-US" sz="4400" b="1" dirty="0"/>
              <a:t>Lecture 22: Network Privacy</a:t>
            </a:r>
          </a:p>
        </p:txBody>
      </p:sp>
    </p:spTree>
    <p:extLst>
      <p:ext uri="{BB962C8B-B14F-4D97-AF65-F5344CB8AC3E}">
        <p14:creationId xmlns:p14="http://schemas.microsoft.com/office/powerpoint/2010/main" val="206619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9153" y="971541"/>
            <a:ext cx="6276813" cy="42620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8426334" y="2285999"/>
            <a:ext cx="2393793" cy="24846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428978" y="323850"/>
            <a:ext cx="2381250" cy="1602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95491" y="5892120"/>
            <a:ext cx="3068469" cy="553998"/>
          </a:xfrm>
          <a:prstGeom prst="rect">
            <a:avLst/>
          </a:prstGeom>
          <a:noFill/>
        </p:spPr>
        <p:txBody>
          <a:bodyPr wrap="none" rtlCol="0">
            <a:spAutoFit/>
          </a:bodyPr>
          <a:lstStyle/>
          <a:p>
            <a:r>
              <a:rPr lang="en-US" sz="3000" dirty="0">
                <a:latin typeface="Helvetica Light" charset="0"/>
                <a:ea typeface="Helvetica Light" charset="0"/>
                <a:cs typeface="Helvetica Light" charset="0"/>
              </a:rPr>
              <a:t>Fraction </a:t>
            </a:r>
            <a:r>
              <a:rPr lang="en-US" sz="3000">
                <a:latin typeface="Helvetica Light" charset="0"/>
                <a:ea typeface="Helvetica Light" charset="0"/>
                <a:cs typeface="Helvetica Light" charset="0"/>
              </a:rPr>
              <a:t>of Spies</a:t>
            </a:r>
            <a:endParaRPr lang="en-US" sz="3000" dirty="0">
              <a:latin typeface="Helvetica Light" charset="0"/>
              <a:ea typeface="Helvetica Light" charset="0"/>
              <a:cs typeface="Helvetica Light" charset="0"/>
            </a:endParaRPr>
          </a:p>
        </p:txBody>
      </p:sp>
      <p:sp>
        <p:nvSpPr>
          <p:cNvPr id="4" name="TextBox 3"/>
          <p:cNvSpPr txBox="1"/>
          <p:nvPr/>
        </p:nvSpPr>
        <p:spPr>
          <a:xfrm>
            <a:off x="9567033" y="5182819"/>
            <a:ext cx="397866" cy="553998"/>
          </a:xfrm>
          <a:prstGeom prst="rect">
            <a:avLst/>
          </a:prstGeom>
          <a:noFill/>
        </p:spPr>
        <p:txBody>
          <a:bodyPr wrap="none" rtlCol="0">
            <a:spAutoFit/>
          </a:bodyPr>
          <a:lstStyle/>
          <a:p>
            <a:r>
              <a:rPr lang="en-US" sz="3000" dirty="0">
                <a:latin typeface="Helvetica Light" charset="0"/>
                <a:ea typeface="Helvetica Light" charset="0"/>
                <a:cs typeface="Helvetica Light" charset="0"/>
              </a:rPr>
              <a:t>1</a:t>
            </a:r>
          </a:p>
        </p:txBody>
      </p:sp>
      <mc:AlternateContent xmlns:mc="http://schemas.openxmlformats.org/markup-compatibility/2006" xmlns:a14="http://schemas.microsoft.com/office/drawing/2010/main">
        <mc:Choice Requires="a14">
          <p:sp>
            <p:nvSpPr>
              <p:cNvPr id="5" name="TextBox 4"/>
              <p:cNvSpPr txBox="1"/>
              <p:nvPr/>
            </p:nvSpPr>
            <p:spPr>
              <a:xfrm>
                <a:off x="2925596" y="957917"/>
                <a:ext cx="619080" cy="553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charset="0"/>
                          <a:ea typeface="Helvetica Light" charset="0"/>
                          <a:cs typeface="Helvetica Light" charset="0"/>
                        </a:rPr>
                        <m:t>∞</m:t>
                      </m:r>
                    </m:oMath>
                  </m:oMathPara>
                </a14:m>
                <a:endParaRPr lang="en-US" sz="3000" dirty="0">
                  <a:latin typeface="Helvetica Light" charset="0"/>
                  <a:ea typeface="Helvetica Light" charset="0"/>
                  <a:cs typeface="Helvetica Light"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25596" y="957917"/>
                <a:ext cx="619080" cy="553998"/>
              </a:xfrm>
              <a:prstGeom prst="rect">
                <a:avLst/>
              </a:prstGeom>
              <a:blipFill rotWithShape="0">
                <a:blip r:embed="rId2"/>
                <a:stretch>
                  <a:fillRect/>
                </a:stretch>
              </a:blipFill>
            </p:spPr>
            <p:txBody>
              <a:bodyPr/>
              <a:lstStyle/>
              <a:p>
                <a:r>
                  <a:rPr lang="en-US">
                    <a:noFill/>
                  </a:rPr>
                  <a:t> </a:t>
                </a:r>
              </a:p>
            </p:txBody>
          </p:sp>
        </mc:Fallback>
      </mc:AlternateContent>
      <p:sp>
        <p:nvSpPr>
          <p:cNvPr id="6" name="TextBox 5"/>
          <p:cNvSpPr txBox="1"/>
          <p:nvPr/>
        </p:nvSpPr>
        <p:spPr>
          <a:xfrm>
            <a:off x="3036203" y="4770601"/>
            <a:ext cx="397866" cy="553998"/>
          </a:xfrm>
          <a:prstGeom prst="rect">
            <a:avLst/>
          </a:prstGeom>
          <a:noFill/>
        </p:spPr>
        <p:txBody>
          <a:bodyPr wrap="none" rtlCol="0">
            <a:spAutoFit/>
          </a:bodyPr>
          <a:lstStyle/>
          <a:p>
            <a:r>
              <a:rPr lang="en-US" sz="3000" dirty="0">
                <a:latin typeface="Helvetica Light" charset="0"/>
                <a:ea typeface="Helvetica Light" charset="0"/>
                <a:cs typeface="Helvetica Light" charset="0"/>
              </a:rPr>
              <a:t>1</a:t>
            </a:r>
          </a:p>
        </p:txBody>
      </p:sp>
      <p:sp>
        <p:nvSpPr>
          <p:cNvPr id="7" name="TextBox 6"/>
          <p:cNvSpPr txBox="1"/>
          <p:nvPr/>
        </p:nvSpPr>
        <p:spPr>
          <a:xfrm>
            <a:off x="6506924" y="5182819"/>
            <a:ext cx="420308" cy="553998"/>
          </a:xfrm>
          <a:prstGeom prst="rect">
            <a:avLst/>
          </a:prstGeom>
          <a:noFill/>
        </p:spPr>
        <p:txBody>
          <a:bodyPr wrap="none" rtlCol="0">
            <a:spAutoFit/>
          </a:bodyPr>
          <a:lstStyle/>
          <a:p>
            <a:r>
              <a:rPr lang="en-US" sz="3000" dirty="0">
                <a:latin typeface="Helvetica Light" charset="0"/>
                <a:ea typeface="Helvetica Light" charset="0"/>
                <a:cs typeface="Helvetica Light" charset="0"/>
              </a:rPr>
              <a:t>p</a:t>
            </a:r>
          </a:p>
        </p:txBody>
      </p:sp>
      <mc:AlternateContent xmlns:mc="http://schemas.openxmlformats.org/markup-compatibility/2006" xmlns:a14="http://schemas.microsoft.com/office/drawing/2010/main">
        <mc:Choice Requires="a14">
          <p:sp>
            <p:nvSpPr>
              <p:cNvPr id="8" name="TextBox 7"/>
              <p:cNvSpPr txBox="1"/>
              <p:nvPr/>
            </p:nvSpPr>
            <p:spPr>
              <a:xfrm>
                <a:off x="2925596" y="2818747"/>
                <a:ext cx="519758" cy="553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000" b="0" i="1" dirty="0" smtClean="0">
                          <a:latin typeface="Cambria Math" charset="0"/>
                          <a:ea typeface="Helvetica Light" charset="0"/>
                          <a:cs typeface="Helvetica Light" charset="0"/>
                        </a:rPr>
                        <m:t>𝜃</m:t>
                      </m:r>
                    </m:oMath>
                  </m:oMathPara>
                </a14:m>
                <a:endParaRPr lang="en-US" sz="3000" dirty="0">
                  <a:latin typeface="Helvetica Light" charset="0"/>
                  <a:ea typeface="Helvetica Light" charset="0"/>
                  <a:cs typeface="Helvetica Light"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925596" y="2818747"/>
                <a:ext cx="519758" cy="553998"/>
              </a:xfrm>
              <a:prstGeom prst="rect">
                <a:avLst/>
              </a:prstGeom>
              <a:blipFill rotWithShape="0">
                <a:blip r:embed="rId3"/>
                <a:stretch>
                  <a:fillRect/>
                </a:stretch>
              </a:blipFill>
            </p:spPr>
            <p:txBody>
              <a:bodyPr/>
              <a:lstStyle/>
              <a:p>
                <a:r>
                  <a:rPr lang="en-US">
                    <a:noFill/>
                  </a:rPr>
                  <a:t> </a:t>
                </a:r>
              </a:p>
            </p:txBody>
          </p:sp>
        </mc:Fallback>
      </mc:AlternateContent>
      <p:sp>
        <p:nvSpPr>
          <p:cNvPr id="9" name="Oval 8"/>
          <p:cNvSpPr/>
          <p:nvPr/>
        </p:nvSpPr>
        <p:spPr>
          <a:xfrm>
            <a:off x="6221263" y="881944"/>
            <a:ext cx="285873" cy="2858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87807" y="1368978"/>
            <a:ext cx="285873" cy="2858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75017" y="1396060"/>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084857" y="957786"/>
            <a:ext cx="285873" cy="28587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781592" y="563033"/>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6431815" y="1100723"/>
            <a:ext cx="653042" cy="31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507136" y="999651"/>
            <a:ext cx="619586" cy="25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17954" y="848906"/>
            <a:ext cx="6575" cy="547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330744" y="807041"/>
            <a:ext cx="492713" cy="561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019025" y="1201794"/>
            <a:ext cx="107697" cy="236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465271" y="705970"/>
            <a:ext cx="316321" cy="217839"/>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678834" y="1119699"/>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901934" y="498718"/>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6187807" y="641655"/>
            <a:ext cx="593785" cy="64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821771" y="784591"/>
            <a:ext cx="223100" cy="335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5922842" y="1363707"/>
            <a:ext cx="264965" cy="1482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798985" y="1511914"/>
            <a:ext cx="851515" cy="369332"/>
          </a:xfrm>
          <a:prstGeom prst="rect">
            <a:avLst/>
          </a:prstGeom>
          <a:noFill/>
        </p:spPr>
        <p:txBody>
          <a:bodyPr wrap="none" rtlCol="0">
            <a:spAutoFit/>
          </a:bodyPr>
          <a:lstStyle/>
          <a:p>
            <a:r>
              <a:rPr lang="en-US">
                <a:latin typeface="Helvetica Light" charset="0"/>
                <a:ea typeface="Helvetica Light" charset="0"/>
                <a:cs typeface="Helvetica Light" charset="0"/>
              </a:rPr>
              <a:t>Botnet</a:t>
            </a:r>
            <a:endParaRPr lang="en-US" dirty="0">
              <a:latin typeface="Helvetica Light" charset="0"/>
              <a:ea typeface="Helvetica Light" charset="0"/>
              <a:cs typeface="Helvetica Light" charset="0"/>
            </a:endParaRPr>
          </a:p>
        </p:txBody>
      </p:sp>
      <p:sp>
        <p:nvSpPr>
          <p:cNvPr id="26" name="Oval 25"/>
          <p:cNvSpPr/>
          <p:nvPr/>
        </p:nvSpPr>
        <p:spPr>
          <a:xfrm>
            <a:off x="9230799" y="3702457"/>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368242" y="4172572"/>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955452" y="4199654"/>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265292" y="3761380"/>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962027" y="3366627"/>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V="1">
            <a:off x="9612250" y="3904317"/>
            <a:ext cx="653042" cy="31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6" idx="6"/>
          </p:cNvCxnSpPr>
          <p:nvPr/>
        </p:nvCxnSpPr>
        <p:spPr>
          <a:xfrm flipV="1">
            <a:off x="9516672" y="3803245"/>
            <a:ext cx="790485" cy="42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0098389" y="3652500"/>
            <a:ext cx="6575" cy="547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511179" y="3610635"/>
            <a:ext cx="492713" cy="561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199460" y="4005388"/>
            <a:ext cx="107697" cy="236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26" idx="7"/>
          </p:cNvCxnSpPr>
          <p:nvPr/>
        </p:nvCxnSpPr>
        <p:spPr>
          <a:xfrm flipH="1">
            <a:off x="9474807" y="3509564"/>
            <a:ext cx="487221" cy="234758"/>
          </a:xfrm>
          <a:prstGeom prst="line">
            <a:avLst/>
          </a:prstGeom>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8859269" y="3923293"/>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082369" y="3302312"/>
            <a:ext cx="285873" cy="2858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9368242" y="3445249"/>
            <a:ext cx="593785" cy="64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9002206" y="3588185"/>
            <a:ext cx="223100" cy="335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9103277" y="4167301"/>
            <a:ext cx="264965" cy="148208"/>
          </a:xfrm>
          <a:prstGeom prst="line">
            <a:avLst/>
          </a:prstGeom>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9002206" y="2631050"/>
            <a:ext cx="1334001" cy="39509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stCxn id="38" idx="0"/>
          </p:cNvCxnSpPr>
          <p:nvPr/>
        </p:nvCxnSpPr>
        <p:spPr>
          <a:xfrm flipV="1">
            <a:off x="9225306" y="3016876"/>
            <a:ext cx="71666" cy="285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10067665" y="3023605"/>
            <a:ext cx="37299" cy="3430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0240766" y="3035341"/>
            <a:ext cx="167463" cy="726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42" idx="2"/>
          </p:cNvCxnSpPr>
          <p:nvPr/>
        </p:nvCxnSpPr>
        <p:spPr>
          <a:xfrm flipV="1">
            <a:off x="9522614" y="3026144"/>
            <a:ext cx="146593" cy="11411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6" idx="0"/>
          </p:cNvCxnSpPr>
          <p:nvPr/>
        </p:nvCxnSpPr>
        <p:spPr>
          <a:xfrm flipV="1">
            <a:off x="9373736" y="3029775"/>
            <a:ext cx="124013" cy="672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8901134" y="3023605"/>
            <a:ext cx="203252" cy="941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8" idx="1"/>
          </p:cNvCxnSpPr>
          <p:nvPr/>
        </p:nvCxnSpPr>
        <p:spPr>
          <a:xfrm flipH="1" flipV="1">
            <a:off x="9825867" y="3035341"/>
            <a:ext cx="171450" cy="12061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816929" y="2891093"/>
            <a:ext cx="1646605" cy="369332"/>
          </a:xfrm>
          <a:prstGeom prst="rect">
            <a:avLst/>
          </a:prstGeom>
          <a:noFill/>
        </p:spPr>
        <p:txBody>
          <a:bodyPr wrap="none" rtlCol="0">
            <a:spAutoFit/>
          </a:bodyPr>
          <a:lstStyle/>
          <a:p>
            <a:r>
              <a:rPr lang="en-US">
                <a:latin typeface="Helvetica Light" charset="0"/>
                <a:ea typeface="Helvetica Light" charset="0"/>
                <a:cs typeface="Helvetica Light" charset="0"/>
              </a:rPr>
              <a:t>Eavesdropper</a:t>
            </a:r>
            <a:endParaRPr lang="en-US" dirty="0">
              <a:latin typeface="Helvetica Light" charset="0"/>
              <a:ea typeface="Helvetica Light" charset="0"/>
              <a:cs typeface="Helvetica Light" charset="0"/>
            </a:endParaRPr>
          </a:p>
        </p:txBody>
      </p:sp>
      <p:sp>
        <p:nvSpPr>
          <p:cNvPr id="53" name="TextBox 52"/>
          <p:cNvSpPr txBox="1"/>
          <p:nvPr/>
        </p:nvSpPr>
        <p:spPr>
          <a:xfrm>
            <a:off x="432627" y="2540798"/>
            <a:ext cx="2446503" cy="1015663"/>
          </a:xfrm>
          <a:prstGeom prst="rect">
            <a:avLst/>
          </a:prstGeom>
          <a:noFill/>
        </p:spPr>
        <p:txBody>
          <a:bodyPr wrap="none" rtlCol="0">
            <a:spAutoFit/>
          </a:bodyPr>
          <a:lstStyle/>
          <a:p>
            <a:pPr algn="ctr"/>
            <a:r>
              <a:rPr lang="en-US" sz="3000" dirty="0">
                <a:latin typeface="Helvetica Light" charset="0"/>
                <a:ea typeface="Helvetica Light" charset="0"/>
                <a:cs typeface="Helvetica Light" charset="0"/>
              </a:rPr>
              <a:t>Connections </a:t>
            </a:r>
          </a:p>
          <a:p>
            <a:pPr algn="ctr"/>
            <a:r>
              <a:rPr lang="en-US" sz="3000" dirty="0">
                <a:latin typeface="Helvetica Light" charset="0"/>
                <a:ea typeface="Helvetica Light" charset="0"/>
                <a:cs typeface="Helvetica Light" charset="0"/>
              </a:rPr>
              <a:t>to adversary</a:t>
            </a:r>
          </a:p>
        </p:txBody>
      </p:sp>
      <p:sp>
        <p:nvSpPr>
          <p:cNvPr id="54" name="TextBox 53"/>
          <p:cNvSpPr txBox="1"/>
          <p:nvPr/>
        </p:nvSpPr>
        <p:spPr>
          <a:xfrm>
            <a:off x="3429252" y="5233575"/>
            <a:ext cx="397866" cy="553998"/>
          </a:xfrm>
          <a:prstGeom prst="rect">
            <a:avLst/>
          </a:prstGeom>
          <a:noFill/>
        </p:spPr>
        <p:txBody>
          <a:bodyPr wrap="none" rtlCol="0">
            <a:spAutoFit/>
          </a:bodyPr>
          <a:lstStyle/>
          <a:p>
            <a:r>
              <a:rPr lang="en-US" sz="3000" dirty="0">
                <a:latin typeface="Helvetica Light" charset="0"/>
                <a:ea typeface="Helvetica Light" charset="0"/>
                <a:cs typeface="Helvetica Light" charset="0"/>
              </a:rPr>
              <a:t>0</a:t>
            </a:r>
          </a:p>
        </p:txBody>
      </p:sp>
      <p:sp>
        <p:nvSpPr>
          <p:cNvPr id="55" name="TextBox 54"/>
          <p:cNvSpPr txBox="1"/>
          <p:nvPr/>
        </p:nvSpPr>
        <p:spPr>
          <a:xfrm>
            <a:off x="9835552" y="1593282"/>
            <a:ext cx="1141659" cy="784830"/>
          </a:xfrm>
          <a:prstGeom prst="rect">
            <a:avLst/>
          </a:prstGeom>
          <a:noFill/>
        </p:spPr>
        <p:txBody>
          <a:bodyPr wrap="none" rtlCol="0">
            <a:spAutoFit/>
          </a:bodyPr>
          <a:lstStyle/>
          <a:p>
            <a:r>
              <a:rPr lang="en-US" sz="2500" dirty="0">
                <a:latin typeface="Palatino" pitchFamily="2" charset="77"/>
                <a:ea typeface="Palatino" pitchFamily="2" charset="77"/>
                <a:cs typeface="Helvetica" charset="0"/>
              </a:rPr>
              <a:t>Part I</a:t>
            </a:r>
          </a:p>
          <a:p>
            <a:r>
              <a:rPr lang="en-US" sz="2000" i="1" dirty="0">
                <a:latin typeface="Helvetica Light" charset="0"/>
                <a:ea typeface="Helvetica Light" charset="0"/>
                <a:cs typeface="Helvetica Light" charset="0"/>
              </a:rPr>
              <a:t>Analysis</a:t>
            </a:r>
          </a:p>
        </p:txBody>
      </p:sp>
      <p:sp>
        <p:nvSpPr>
          <p:cNvPr id="56" name="TextBox 55"/>
          <p:cNvSpPr txBox="1"/>
          <p:nvPr/>
        </p:nvSpPr>
        <p:spPr>
          <a:xfrm>
            <a:off x="7798057" y="1012266"/>
            <a:ext cx="1284327" cy="784830"/>
          </a:xfrm>
          <a:prstGeom prst="rect">
            <a:avLst/>
          </a:prstGeom>
          <a:noFill/>
        </p:spPr>
        <p:txBody>
          <a:bodyPr wrap="none" rtlCol="0">
            <a:spAutoFit/>
          </a:bodyPr>
          <a:lstStyle/>
          <a:p>
            <a:r>
              <a:rPr lang="en-US" sz="2500" dirty="0">
                <a:latin typeface="Palatino" pitchFamily="2" charset="77"/>
                <a:ea typeface="Palatino" pitchFamily="2" charset="77"/>
                <a:cs typeface="Helvetica" charset="0"/>
              </a:rPr>
              <a:t>Part II</a:t>
            </a:r>
          </a:p>
          <a:p>
            <a:r>
              <a:rPr lang="en-US" sz="2000" i="1" dirty="0">
                <a:latin typeface="Helvetica Light" charset="0"/>
                <a:ea typeface="Helvetica Light" charset="0"/>
                <a:cs typeface="Helvetica Light" charset="0"/>
              </a:rPr>
              <a:t>Redesign</a:t>
            </a:r>
          </a:p>
        </p:txBody>
      </p:sp>
      <p:sp>
        <p:nvSpPr>
          <p:cNvPr id="57" name="Slide Number Placeholder 56">
            <a:extLst>
              <a:ext uri="{FF2B5EF4-FFF2-40B4-BE49-F238E27FC236}">
                <a16:creationId xmlns:a16="http://schemas.microsoft.com/office/drawing/2014/main" id="{CEBEB443-76D3-8343-B878-329492FEBF51}"/>
              </a:ext>
            </a:extLst>
          </p:cNvPr>
          <p:cNvSpPr>
            <a:spLocks noGrp="1"/>
          </p:cNvSpPr>
          <p:nvPr>
            <p:ph type="sldNum" sz="quarter" idx="12"/>
          </p:nvPr>
        </p:nvSpPr>
        <p:spPr/>
        <p:txBody>
          <a:bodyPr/>
          <a:lstStyle/>
          <a:p>
            <a:fld id="{4B0FE8E5-4FC5-2941-BB37-2FE900574256}" type="slidenum">
              <a:rPr lang="en-US" smtClean="0"/>
              <a:t>10</a:t>
            </a:fld>
            <a:endParaRPr lang="en-US"/>
          </a:p>
        </p:txBody>
      </p:sp>
    </p:spTree>
    <p:extLst>
      <p:ext uri="{BB962C8B-B14F-4D97-AF65-F5344CB8AC3E}">
        <p14:creationId xmlns:p14="http://schemas.microsoft.com/office/powerpoint/2010/main" val="136497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9" grpId="0" animBg="1"/>
      <p:bldP spid="10" grpId="0" animBg="1"/>
      <p:bldP spid="11" grpId="0" animBg="1"/>
      <p:bldP spid="12" grpId="0" animBg="1"/>
      <p:bldP spid="13" grpId="0" animBg="1"/>
      <p:bldP spid="20" grpId="0" animBg="1"/>
      <p:bldP spid="21" grpId="0" animBg="1"/>
      <p:bldP spid="25" grpId="0"/>
      <p:bldP spid="26" grpId="0" animBg="1"/>
      <p:bldP spid="27" grpId="0" animBg="1"/>
      <p:bldP spid="28" grpId="0" animBg="1"/>
      <p:bldP spid="29" grpId="0" animBg="1"/>
      <p:bldP spid="30" grpId="0" animBg="1"/>
      <p:bldP spid="37" grpId="0" animBg="1"/>
      <p:bldP spid="38" grpId="0" animBg="1"/>
      <p:bldP spid="42" grpId="0" animBg="1"/>
      <p:bldP spid="50"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Text Placeholder 2"/>
          <p:cNvSpPr>
            <a:spLocks noGrp="1"/>
          </p:cNvSpPr>
          <p:nvPr>
            <p:ph type="body" idx="1"/>
          </p:nvPr>
        </p:nvSpPr>
        <p:spPr/>
        <p:txBody>
          <a:bodyPr>
            <a:normAutofit/>
          </a:bodyPr>
          <a:lstStyle/>
          <a:p>
            <a:r>
              <a:rPr lang="en-US" sz="2700" dirty="0"/>
              <a:t>How bad is the problem?</a:t>
            </a:r>
          </a:p>
        </p:txBody>
      </p:sp>
      <p:pic>
        <p:nvPicPr>
          <p:cNvPr id="4" name="Picture 3"/>
          <p:cNvPicPr>
            <a:picLocks noChangeAspect="1"/>
          </p:cNvPicPr>
          <p:nvPr/>
        </p:nvPicPr>
        <p:blipFill rotWithShape="1">
          <a:blip r:embed="rId2">
            <a:alphaModFix amt="57000"/>
          </a:blip>
          <a:srcRect l="15000" r="4236"/>
          <a:stretch/>
        </p:blipFill>
        <p:spPr>
          <a:xfrm>
            <a:off x="4853392" y="-601634"/>
            <a:ext cx="8744075" cy="8120034"/>
          </a:xfrm>
          <a:prstGeom prst="rect">
            <a:avLst/>
          </a:prstGeom>
          <a:effectLst>
            <a:softEdge rad="431800"/>
          </a:effectLst>
        </p:spPr>
      </p:pic>
      <p:sp>
        <p:nvSpPr>
          <p:cNvPr id="5" name="Slide Number Placeholder 4">
            <a:extLst>
              <a:ext uri="{FF2B5EF4-FFF2-40B4-BE49-F238E27FC236}">
                <a16:creationId xmlns:a16="http://schemas.microsoft.com/office/drawing/2014/main" id="{6CAE77EB-08B8-AC46-AE83-9E5C1788F506}"/>
              </a:ext>
            </a:extLst>
          </p:cNvPr>
          <p:cNvSpPr>
            <a:spLocks noGrp="1"/>
          </p:cNvSpPr>
          <p:nvPr>
            <p:ph type="sldNum" sz="quarter" idx="12"/>
          </p:nvPr>
        </p:nvSpPr>
        <p:spPr/>
        <p:txBody>
          <a:bodyPr/>
          <a:lstStyle/>
          <a:p>
            <a:fld id="{4B0FE8E5-4FC5-2941-BB37-2FE900574256}" type="slidenum">
              <a:rPr lang="en-US" smtClean="0"/>
              <a:t>11</a:t>
            </a:fld>
            <a:endParaRPr lang="en-US"/>
          </a:p>
        </p:txBody>
      </p:sp>
    </p:spTree>
    <p:extLst>
      <p:ext uri="{BB962C8B-B14F-4D97-AF65-F5344CB8AC3E}">
        <p14:creationId xmlns:p14="http://schemas.microsoft.com/office/powerpoint/2010/main" val="80024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Flooding Protocols</a:t>
            </a:r>
            <a:endParaRPr lang="en-US" dirty="0"/>
          </a:p>
        </p:txBody>
      </p:sp>
      <p:sp>
        <p:nvSpPr>
          <p:cNvPr id="4" name="TextBox 3"/>
          <p:cNvSpPr txBox="1"/>
          <p:nvPr/>
        </p:nvSpPr>
        <p:spPr>
          <a:xfrm>
            <a:off x="1422400" y="1690688"/>
            <a:ext cx="2731838"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Trickle (pre-2015)</a:t>
            </a:r>
          </a:p>
        </p:txBody>
      </p:sp>
      <p:sp>
        <p:nvSpPr>
          <p:cNvPr id="5" name="TextBox 4"/>
          <p:cNvSpPr txBox="1"/>
          <p:nvPr/>
        </p:nvSpPr>
        <p:spPr>
          <a:xfrm>
            <a:off x="7124700" y="1690688"/>
            <a:ext cx="3177473"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Diffusion (post-2015)</a:t>
            </a:r>
          </a:p>
        </p:txBody>
      </p:sp>
      <p:sp>
        <p:nvSpPr>
          <p:cNvPr id="3" name="Oval 2"/>
          <p:cNvSpPr/>
          <p:nvPr/>
        </p:nvSpPr>
        <p:spPr>
          <a:xfrm>
            <a:off x="2456688" y="3949434"/>
            <a:ext cx="768096" cy="768096"/>
          </a:xfrm>
          <a:prstGeom prst="ellipse">
            <a:avLst/>
          </a:prstGeom>
          <a:solidFill>
            <a:schemeClr val="accent4"/>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38352" y="272520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60704" y="524148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91712" y="524148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04197" y="2612724"/>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3" idx="7"/>
            <a:endCxn id="9" idx="3"/>
          </p:cNvCxnSpPr>
          <p:nvPr/>
        </p:nvCxnSpPr>
        <p:spPr>
          <a:xfrm flipV="1">
            <a:off x="3112299" y="3268335"/>
            <a:ext cx="904383" cy="79358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8" idx="1"/>
          </p:cNvCxnSpPr>
          <p:nvPr/>
        </p:nvCxnSpPr>
        <p:spPr>
          <a:xfrm>
            <a:off x="3112299" y="4586673"/>
            <a:ext cx="791898" cy="76730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3"/>
            <a:endCxn id="7" idx="7"/>
          </p:cNvCxnSpPr>
          <p:nvPr/>
        </p:nvCxnSpPr>
        <p:spPr>
          <a:xfrm flipH="1">
            <a:off x="1716315" y="4605045"/>
            <a:ext cx="852858" cy="74892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 idx="1"/>
            <a:endCxn id="6" idx="5"/>
          </p:cNvCxnSpPr>
          <p:nvPr/>
        </p:nvCxnSpPr>
        <p:spPr>
          <a:xfrm flipH="1" flipV="1">
            <a:off x="1693963" y="3380820"/>
            <a:ext cx="875210" cy="68109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 idx="7"/>
            <a:endCxn id="9" idx="3"/>
          </p:cNvCxnSpPr>
          <p:nvPr/>
        </p:nvCxnSpPr>
        <p:spPr>
          <a:xfrm flipV="1">
            <a:off x="3112299" y="3268335"/>
            <a:ext cx="904383" cy="79358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54984" y="4609780"/>
            <a:ext cx="577402"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(3)</a:t>
            </a:r>
          </a:p>
        </p:txBody>
      </p:sp>
      <p:cxnSp>
        <p:nvCxnSpPr>
          <p:cNvPr id="28" name="Straight Arrow Connector 27"/>
          <p:cNvCxnSpPr>
            <a:stCxn id="3" idx="3"/>
            <a:endCxn id="7" idx="7"/>
          </p:cNvCxnSpPr>
          <p:nvPr/>
        </p:nvCxnSpPr>
        <p:spPr>
          <a:xfrm flipH="1">
            <a:off x="1716315" y="4605045"/>
            <a:ext cx="852858" cy="74892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621102" y="4610177"/>
            <a:ext cx="577402"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(2)</a:t>
            </a:r>
          </a:p>
        </p:txBody>
      </p:sp>
      <p:cxnSp>
        <p:nvCxnSpPr>
          <p:cNvPr id="33" name="Straight Arrow Connector 32"/>
          <p:cNvCxnSpPr>
            <a:stCxn id="3" idx="5"/>
            <a:endCxn id="8" idx="1"/>
          </p:cNvCxnSpPr>
          <p:nvPr/>
        </p:nvCxnSpPr>
        <p:spPr>
          <a:xfrm>
            <a:off x="3112299" y="4605045"/>
            <a:ext cx="791898" cy="74892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095453" y="3244402"/>
            <a:ext cx="577402"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(1)</a:t>
            </a:r>
          </a:p>
        </p:txBody>
      </p:sp>
      <p:cxnSp>
        <p:nvCxnSpPr>
          <p:cNvPr id="37" name="Straight Arrow Connector 36"/>
          <p:cNvCxnSpPr>
            <a:stCxn id="3" idx="1"/>
            <a:endCxn id="6" idx="5"/>
          </p:cNvCxnSpPr>
          <p:nvPr/>
        </p:nvCxnSpPr>
        <p:spPr>
          <a:xfrm flipH="1" flipV="1">
            <a:off x="1693963" y="3380820"/>
            <a:ext cx="875210" cy="68109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020873" y="3193588"/>
            <a:ext cx="577402"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(4)</a:t>
            </a:r>
          </a:p>
        </p:txBody>
      </p:sp>
      <p:sp>
        <p:nvSpPr>
          <p:cNvPr id="42" name="Oval 41"/>
          <p:cNvSpPr/>
          <p:nvPr/>
        </p:nvSpPr>
        <p:spPr>
          <a:xfrm>
            <a:off x="8188378" y="3949434"/>
            <a:ext cx="768096" cy="768096"/>
          </a:xfrm>
          <a:prstGeom prst="ellipse">
            <a:avLst/>
          </a:prstGeom>
          <a:solidFill>
            <a:schemeClr val="accent4"/>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770042" y="272520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792394" y="524148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523402" y="524148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9635887" y="2612724"/>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stCxn id="43" idx="7"/>
            <a:endCxn id="49" idx="3"/>
          </p:cNvCxnSpPr>
          <p:nvPr/>
        </p:nvCxnSpPr>
        <p:spPr>
          <a:xfrm flipV="1">
            <a:off x="8843989" y="3268335"/>
            <a:ext cx="904383" cy="79358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48" idx="1"/>
          </p:cNvCxnSpPr>
          <p:nvPr/>
        </p:nvCxnSpPr>
        <p:spPr>
          <a:xfrm>
            <a:off x="8843989" y="4586673"/>
            <a:ext cx="791898" cy="76730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3" idx="3"/>
            <a:endCxn id="47" idx="7"/>
          </p:cNvCxnSpPr>
          <p:nvPr/>
        </p:nvCxnSpPr>
        <p:spPr>
          <a:xfrm flipH="1">
            <a:off x="7448005" y="4605045"/>
            <a:ext cx="852858" cy="74892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3" idx="1"/>
            <a:endCxn id="46" idx="5"/>
          </p:cNvCxnSpPr>
          <p:nvPr/>
        </p:nvCxnSpPr>
        <p:spPr>
          <a:xfrm flipH="1" flipV="1">
            <a:off x="7425653" y="3380820"/>
            <a:ext cx="875210" cy="68109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8858504" y="3259547"/>
            <a:ext cx="904383" cy="79358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436829" y="4628550"/>
            <a:ext cx="852858" cy="74892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858504" y="4605045"/>
            <a:ext cx="791898" cy="74892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7425653" y="3382803"/>
            <a:ext cx="875210" cy="68109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9203127" y="3565292"/>
                <a:ext cx="114855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500" b="0" i="0" smtClean="0">
                          <a:latin typeface="Cambria Math" charset="0"/>
                        </a:rPr>
                        <m:t>exp</m:t>
                      </m:r>
                      <m:r>
                        <a:rPr lang="en-US" sz="2500" b="0" i="1" smtClean="0">
                          <a:latin typeface="Cambria Math" charset="0"/>
                        </a:rPr>
                        <m:t>⁡(</m:t>
                      </m:r>
                      <m:r>
                        <a:rPr lang="en-US" sz="2500" b="0" i="1" smtClean="0">
                          <a:latin typeface="Cambria Math" charset="0"/>
                        </a:rPr>
                        <m:t>𝜆</m:t>
                      </m:r>
                      <m:r>
                        <a:rPr lang="en-US" sz="2500" b="0" i="1" smtClean="0">
                          <a:latin typeface="Cambria Math" charset="0"/>
                        </a:rPr>
                        <m:t>)</m:t>
                      </m:r>
                    </m:oMath>
                  </m:oMathPara>
                </a14:m>
                <a:endParaRPr lang="en-US" sz="2500" dirty="0"/>
              </a:p>
            </p:txBody>
          </p:sp>
        </mc:Choice>
        <mc:Fallback xmlns="">
          <p:sp>
            <p:nvSpPr>
              <p:cNvPr id="59" name="TextBox 58"/>
              <p:cNvSpPr txBox="1">
                <a:spLocks noRot="1" noChangeAspect="1" noMove="1" noResize="1" noEditPoints="1" noAdjustHandles="1" noChangeArrowheads="1" noChangeShapeType="1" noTextEdit="1"/>
              </p:cNvSpPr>
              <p:nvPr/>
            </p:nvSpPr>
            <p:spPr>
              <a:xfrm>
                <a:off x="9203127" y="3565292"/>
                <a:ext cx="1148550" cy="384721"/>
              </a:xfrm>
              <a:prstGeom prst="rect">
                <a:avLst/>
              </a:prstGeom>
              <a:blipFill rotWithShape="0">
                <a:blip r:embed="rId2"/>
                <a:stretch>
                  <a:fillRect t="-141270" r="-3191" b="-176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9255433" y="4566162"/>
                <a:ext cx="114855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500" b="0" i="0" smtClean="0">
                          <a:latin typeface="Cambria Math" charset="0"/>
                        </a:rPr>
                        <m:t>exp</m:t>
                      </m:r>
                      <m:r>
                        <a:rPr lang="en-US" sz="2500" b="0" i="1" smtClean="0">
                          <a:latin typeface="Cambria Math" charset="0"/>
                        </a:rPr>
                        <m:t>⁡(</m:t>
                      </m:r>
                      <m:r>
                        <a:rPr lang="en-US" sz="2500" b="0" i="1" smtClean="0">
                          <a:latin typeface="Cambria Math" charset="0"/>
                        </a:rPr>
                        <m:t>𝜆</m:t>
                      </m:r>
                      <m:r>
                        <a:rPr lang="en-US" sz="2500" b="0" i="1" smtClean="0">
                          <a:latin typeface="Cambria Math" charset="0"/>
                        </a:rPr>
                        <m:t>)</m:t>
                      </m:r>
                    </m:oMath>
                  </m:oMathPara>
                </a14:m>
                <a:endParaRPr lang="en-US" sz="2500" dirty="0"/>
              </a:p>
            </p:txBody>
          </p:sp>
        </mc:Choice>
        <mc:Fallback xmlns="">
          <p:sp>
            <p:nvSpPr>
              <p:cNvPr id="60" name="TextBox 59"/>
              <p:cNvSpPr txBox="1">
                <a:spLocks noRot="1" noChangeAspect="1" noMove="1" noResize="1" noEditPoints="1" noAdjustHandles="1" noChangeArrowheads="1" noChangeShapeType="1" noTextEdit="1"/>
              </p:cNvSpPr>
              <p:nvPr/>
            </p:nvSpPr>
            <p:spPr>
              <a:xfrm>
                <a:off x="9255433" y="4566162"/>
                <a:ext cx="1148550" cy="384721"/>
              </a:xfrm>
              <a:prstGeom prst="rect">
                <a:avLst/>
              </a:prstGeom>
              <a:blipFill rotWithShape="0">
                <a:blip r:embed="rId3"/>
                <a:stretch>
                  <a:fillRect t="-141270" r="-3175" b="-176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6757416" y="4657550"/>
                <a:ext cx="114855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500" b="0" i="0" smtClean="0">
                          <a:latin typeface="Cambria Math" charset="0"/>
                        </a:rPr>
                        <m:t>exp</m:t>
                      </m:r>
                      <m:r>
                        <a:rPr lang="en-US" sz="2500" b="0" i="1" smtClean="0">
                          <a:latin typeface="Cambria Math" charset="0"/>
                        </a:rPr>
                        <m:t>⁡(</m:t>
                      </m:r>
                      <m:r>
                        <a:rPr lang="en-US" sz="2500" b="0" i="1" smtClean="0">
                          <a:latin typeface="Cambria Math" charset="0"/>
                        </a:rPr>
                        <m:t>𝜆</m:t>
                      </m:r>
                      <m:r>
                        <a:rPr lang="en-US" sz="2500" b="0" i="1" smtClean="0">
                          <a:latin typeface="Cambria Math" charset="0"/>
                        </a:rPr>
                        <m:t>)</m:t>
                      </m:r>
                    </m:oMath>
                  </m:oMathPara>
                </a14:m>
                <a:endParaRPr lang="en-US" sz="2500" dirty="0"/>
              </a:p>
            </p:txBody>
          </p:sp>
        </mc:Choice>
        <mc:Fallback xmlns="">
          <p:sp>
            <p:nvSpPr>
              <p:cNvPr id="61" name="TextBox 60"/>
              <p:cNvSpPr txBox="1">
                <a:spLocks noRot="1" noChangeAspect="1" noMove="1" noResize="1" noEditPoints="1" noAdjustHandles="1" noChangeArrowheads="1" noChangeShapeType="1" noTextEdit="1"/>
              </p:cNvSpPr>
              <p:nvPr/>
            </p:nvSpPr>
            <p:spPr>
              <a:xfrm>
                <a:off x="6757416" y="4657550"/>
                <a:ext cx="1148550" cy="384721"/>
              </a:xfrm>
              <a:prstGeom prst="rect">
                <a:avLst/>
              </a:prstGeom>
              <a:blipFill rotWithShape="0">
                <a:blip r:embed="rId4"/>
                <a:stretch>
                  <a:fillRect t="-141270" r="-3191" b="-176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6706501" y="3614775"/>
                <a:ext cx="1148550"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500" b="0" i="0" smtClean="0">
                          <a:latin typeface="Cambria Math" charset="0"/>
                        </a:rPr>
                        <m:t>exp</m:t>
                      </m:r>
                      <m:r>
                        <a:rPr lang="en-US" sz="2500" b="0" i="1" smtClean="0">
                          <a:latin typeface="Cambria Math" charset="0"/>
                        </a:rPr>
                        <m:t>⁡(</m:t>
                      </m:r>
                      <m:r>
                        <a:rPr lang="en-US" sz="2500" b="0" i="1" smtClean="0">
                          <a:latin typeface="Cambria Math" charset="0"/>
                        </a:rPr>
                        <m:t>𝜆</m:t>
                      </m:r>
                      <m:r>
                        <a:rPr lang="en-US" sz="2500" b="0" i="1" smtClean="0">
                          <a:latin typeface="Cambria Math" charset="0"/>
                        </a:rPr>
                        <m:t>)</m:t>
                      </m:r>
                    </m:oMath>
                  </m:oMathPara>
                </a14:m>
                <a:endParaRPr lang="en-US" sz="25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706501" y="3614775"/>
                <a:ext cx="1148550" cy="384721"/>
              </a:xfrm>
              <a:prstGeom prst="rect">
                <a:avLst/>
              </a:prstGeom>
              <a:blipFill rotWithShape="0">
                <a:blip r:embed="rId5"/>
                <a:stretch>
                  <a:fillRect t="-141270" r="-3175" b="-176190"/>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47D56865-A7FC-EA40-AEBC-7FD58DEE77E7}"/>
              </a:ext>
            </a:extLst>
          </p:cNvPr>
          <p:cNvSpPr>
            <a:spLocks noGrp="1"/>
          </p:cNvSpPr>
          <p:nvPr>
            <p:ph type="sldNum" sz="quarter" idx="12"/>
          </p:nvPr>
        </p:nvSpPr>
        <p:spPr/>
        <p:txBody>
          <a:bodyPr/>
          <a:lstStyle/>
          <a:p>
            <a:fld id="{4B0FE8E5-4FC5-2941-BB37-2FE900574256}" type="slidenum">
              <a:rPr lang="en-US" smtClean="0"/>
              <a:t>12</a:t>
            </a:fld>
            <a:endParaRPr lang="en-US"/>
          </a:p>
        </p:txBody>
      </p:sp>
    </p:spTree>
    <p:extLst>
      <p:ext uri="{BB962C8B-B14F-4D97-AF65-F5344CB8AC3E}">
        <p14:creationId xmlns:p14="http://schemas.microsoft.com/office/powerpoint/2010/main" val="5564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27" grpId="0"/>
      <p:bldP spid="29" grpId="0"/>
      <p:bldP spid="34" grpId="0"/>
      <p:bldP spid="38" grpId="0"/>
      <p:bldP spid="42" grpId="0" animBg="1"/>
      <p:bldP spid="43" grpId="0" animBg="1"/>
      <p:bldP spid="44" grpId="0" animBg="1"/>
      <p:bldP spid="45" grpId="0" animBg="1"/>
      <p:bldP spid="46" grpId="0" animBg="1"/>
      <p:bldP spid="59" grpId="0"/>
      <p:bldP spid="60" grpId="0"/>
      <p:bldP spid="61"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875010" y="1997373"/>
            <a:ext cx="10537405" cy="2387600"/>
          </a:xfrm>
        </p:spPr>
        <p:txBody>
          <a:bodyPr>
            <a:normAutofit fontScale="90000"/>
          </a:bodyPr>
          <a:lstStyle/>
          <a:p>
            <a:r>
              <a:rPr lang="en-US" dirty="0">
                <a:solidFill>
                  <a:schemeClr val="bg1"/>
                </a:solidFill>
                <a:latin typeface="Helvetica Light" charset="0"/>
                <a:ea typeface="Helvetica Light" charset="0"/>
                <a:cs typeface="Helvetica Light" charset="0"/>
              </a:rPr>
              <a:t>Does diffusion provide stronger anonymity than trickle spreading?</a:t>
            </a:r>
          </a:p>
        </p:txBody>
      </p:sp>
      <p:sp>
        <p:nvSpPr>
          <p:cNvPr id="2" name="Slide Number Placeholder 1">
            <a:extLst>
              <a:ext uri="{FF2B5EF4-FFF2-40B4-BE49-F238E27FC236}">
                <a16:creationId xmlns:a16="http://schemas.microsoft.com/office/drawing/2014/main" id="{DC653669-4A0E-CE4F-A39F-56BA20233386}"/>
              </a:ext>
            </a:extLst>
          </p:cNvPr>
          <p:cNvSpPr>
            <a:spLocks noGrp="1"/>
          </p:cNvSpPr>
          <p:nvPr>
            <p:ph type="sldNum" sz="quarter" idx="12"/>
          </p:nvPr>
        </p:nvSpPr>
        <p:spPr/>
        <p:txBody>
          <a:bodyPr/>
          <a:lstStyle/>
          <a:p>
            <a:fld id="{4B0FE8E5-4FC5-2941-BB37-2FE900574256}" type="slidenum">
              <a:rPr lang="en-US" smtClean="0"/>
              <a:t>13</a:t>
            </a:fld>
            <a:endParaRPr lang="en-US"/>
          </a:p>
        </p:txBody>
      </p:sp>
    </p:spTree>
    <p:extLst>
      <p:ext uri="{BB962C8B-B14F-4D97-AF65-F5344CB8AC3E}">
        <p14:creationId xmlns:p14="http://schemas.microsoft.com/office/powerpoint/2010/main" val="23077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508094" y="4143031"/>
            <a:ext cx="2111890" cy="148048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23916" y="2482997"/>
            <a:ext cx="1814599" cy="112265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d-regular trees</a:t>
            </a:r>
          </a:p>
        </p:txBody>
      </p:sp>
      <p:sp>
        <p:nvSpPr>
          <p:cNvPr id="4" name="Oval 3"/>
          <p:cNvSpPr/>
          <p:nvPr/>
        </p:nvSpPr>
        <p:spPr>
          <a:xfrm>
            <a:off x="8666999" y="3968764"/>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321011" y="2787102"/>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487026" y="526081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002023" y="526081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08103" y="526081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961143" y="5260819"/>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28130" y="3968764"/>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a:stCxn id="4" idx="1"/>
            <a:endCxn id="5" idx="6"/>
          </p:cNvCxnSpPr>
          <p:nvPr/>
        </p:nvCxnSpPr>
        <p:spPr>
          <a:xfrm flipH="1" flipV="1">
            <a:off x="7089107" y="3171150"/>
            <a:ext cx="1690377" cy="91009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5" idx="2"/>
            <a:endCxn id="18" idx="7"/>
          </p:cNvCxnSpPr>
          <p:nvPr/>
        </p:nvCxnSpPr>
        <p:spPr>
          <a:xfrm flipH="1">
            <a:off x="4783741" y="3171150"/>
            <a:ext cx="1537270" cy="91009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8" idx="3"/>
            <a:endCxn id="17" idx="7"/>
          </p:cNvCxnSpPr>
          <p:nvPr/>
        </p:nvCxnSpPr>
        <p:spPr>
          <a:xfrm flipH="1">
            <a:off x="3616754" y="4624375"/>
            <a:ext cx="623861" cy="74892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8" idx="5"/>
            <a:endCxn id="8" idx="1"/>
          </p:cNvCxnSpPr>
          <p:nvPr/>
        </p:nvCxnSpPr>
        <p:spPr>
          <a:xfrm>
            <a:off x="4783741" y="4624375"/>
            <a:ext cx="636847" cy="74892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4" idx="3"/>
            <a:endCxn id="6" idx="7"/>
          </p:cNvCxnSpPr>
          <p:nvPr/>
        </p:nvCxnSpPr>
        <p:spPr>
          <a:xfrm flipH="1">
            <a:off x="8142637" y="4624375"/>
            <a:ext cx="636847" cy="74892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4" idx="5"/>
            <a:endCxn id="7" idx="1"/>
          </p:cNvCxnSpPr>
          <p:nvPr/>
        </p:nvCxnSpPr>
        <p:spPr>
          <a:xfrm>
            <a:off x="9322610" y="4624375"/>
            <a:ext cx="791898" cy="74892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Rounded Rectangle 94"/>
          <p:cNvSpPr/>
          <p:nvPr/>
        </p:nvSpPr>
        <p:spPr>
          <a:xfrm>
            <a:off x="3345191" y="1690688"/>
            <a:ext cx="6724635" cy="77819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Helvetica Light" charset="0"/>
                <a:ea typeface="Helvetica Light" charset="0"/>
                <a:cs typeface="Helvetica Light" charset="0"/>
              </a:rPr>
              <a:t>Eavesdropper</a:t>
            </a:r>
          </a:p>
        </p:txBody>
      </p:sp>
      <p:cxnSp>
        <p:nvCxnSpPr>
          <p:cNvPr id="96" name="Straight Arrow Connector 95"/>
          <p:cNvCxnSpPr/>
          <p:nvPr/>
        </p:nvCxnSpPr>
        <p:spPr>
          <a:xfrm>
            <a:off x="4462303" y="2468880"/>
            <a:ext cx="0" cy="149988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7" idx="0"/>
          </p:cNvCxnSpPr>
          <p:nvPr/>
        </p:nvCxnSpPr>
        <p:spPr>
          <a:xfrm flipH="1">
            <a:off x="3345191" y="2468880"/>
            <a:ext cx="429768" cy="279193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6638559" y="2468880"/>
            <a:ext cx="2450" cy="318222"/>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8984547" y="2468880"/>
            <a:ext cx="0" cy="149988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9582824" y="2468880"/>
            <a:ext cx="720122" cy="279193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7751794" y="2468880"/>
            <a:ext cx="36155" cy="279193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5605634" y="2468880"/>
            <a:ext cx="36155" cy="279193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7" idx="3"/>
          </p:cNvCxnSpPr>
          <p:nvPr/>
        </p:nvCxnSpPr>
        <p:spPr>
          <a:xfrm flipH="1">
            <a:off x="2793558" y="5916430"/>
            <a:ext cx="280070" cy="35171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7" idx="5"/>
          </p:cNvCxnSpPr>
          <p:nvPr/>
        </p:nvCxnSpPr>
        <p:spPr>
          <a:xfrm>
            <a:off x="3616754" y="5916430"/>
            <a:ext cx="243709" cy="35171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5148426" y="5916430"/>
            <a:ext cx="280070" cy="35171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5971622" y="5916430"/>
            <a:ext cx="243709" cy="35171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7320487" y="5916430"/>
            <a:ext cx="280070" cy="35171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8143683" y="5916430"/>
            <a:ext cx="243709" cy="35171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a:off x="9834438" y="5916430"/>
            <a:ext cx="280070" cy="35171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10657634" y="5916430"/>
            <a:ext cx="243709" cy="35171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484484" y="2468880"/>
            <a:ext cx="460569" cy="281133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98078" y="2488280"/>
            <a:ext cx="0" cy="149988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41409" y="2488280"/>
            <a:ext cx="36155" cy="279193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757709" y="2471655"/>
            <a:ext cx="2450" cy="318222"/>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870944" y="2488280"/>
            <a:ext cx="36155" cy="279193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120322" y="2504905"/>
            <a:ext cx="0" cy="149988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718599" y="2488280"/>
            <a:ext cx="720122" cy="279193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554176" y="4332517"/>
                <a:ext cx="2006703" cy="1154162"/>
              </a:xfrm>
              <a:prstGeom prst="rect">
                <a:avLst/>
              </a:prstGeom>
              <a:noFill/>
            </p:spPr>
            <p:txBody>
              <a:bodyPr wrap="none" lIns="0" tIns="0" rIns="0" bIns="0" rtlCol="0">
                <a:spAutoFit/>
              </a:bodyPr>
              <a:lstStyle/>
              <a:p>
                <a:pPr algn="ctr"/>
                <a:r>
                  <a:rPr lang="en-US" sz="2500" dirty="0">
                    <a:latin typeface="Helvetica Light" charset="0"/>
                    <a:ea typeface="Helvetica Light" charset="0"/>
                    <a:cs typeface="Helvetica Light" charset="0"/>
                  </a:rPr>
                  <a:t>Arbitrary </a:t>
                </a:r>
              </a:p>
              <a:p>
                <a:pPr algn="ctr"/>
                <a:r>
                  <a:rPr lang="en-US" sz="2500" dirty="0">
                    <a:latin typeface="Helvetica Light" charset="0"/>
                    <a:ea typeface="Helvetica Light" charset="0"/>
                    <a:cs typeface="Helvetica Light" charset="0"/>
                  </a:rPr>
                  <a:t>number of</a:t>
                </a:r>
              </a:p>
              <a:p>
                <a:pPr algn="ctr"/>
                <a:r>
                  <a:rPr lang="en-US" sz="2500" b="0" dirty="0">
                    <a:latin typeface="Helvetica Light" charset="0"/>
                    <a:ea typeface="Helvetica Light" charset="0"/>
                    <a:cs typeface="Helvetica Light" charset="0"/>
                  </a:rPr>
                  <a:t>connections</a:t>
                </a:r>
                <a:r>
                  <a:rPr lang="en-US" sz="2500" b="0" dirty="0"/>
                  <a:t> </a:t>
                </a:r>
                <a14:m>
                  <m:oMath xmlns:m="http://schemas.openxmlformats.org/officeDocument/2006/math">
                    <m:r>
                      <a:rPr lang="en-US" sz="2500" b="0" i="1" smtClean="0">
                        <a:latin typeface="Cambria Math" charset="0"/>
                      </a:rPr>
                      <m:t>𝜃</m:t>
                    </m:r>
                  </m:oMath>
                </a14:m>
                <a:endParaRPr lang="en-US" sz="2500" dirty="0"/>
              </a:p>
            </p:txBody>
          </p:sp>
        </mc:Choice>
        <mc:Fallback xmlns="">
          <p:sp>
            <p:nvSpPr>
              <p:cNvPr id="10" name="TextBox 9"/>
              <p:cNvSpPr txBox="1">
                <a:spLocks noRot="1" noChangeAspect="1" noMove="1" noResize="1" noEditPoints="1" noAdjustHandles="1" noChangeArrowheads="1" noChangeShapeType="1" noTextEdit="1"/>
              </p:cNvSpPr>
              <p:nvPr/>
            </p:nvSpPr>
            <p:spPr>
              <a:xfrm>
                <a:off x="554176" y="4332517"/>
                <a:ext cx="2006703" cy="1154162"/>
              </a:xfrm>
              <a:prstGeom prst="rect">
                <a:avLst/>
              </a:prstGeom>
              <a:blipFill rotWithShape="0">
                <a:blip r:embed="rId2"/>
                <a:stretch>
                  <a:fillRect l="-9422" t="-8466" r="-4255" b="-153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718687" y="2659603"/>
                <a:ext cx="1632755" cy="769441"/>
              </a:xfrm>
              <a:prstGeom prst="rect">
                <a:avLst/>
              </a:prstGeom>
              <a:noFill/>
            </p:spPr>
            <p:txBody>
              <a:bodyPr wrap="none" lIns="0" tIns="0" rIns="0" bIns="0" rtlCol="0">
                <a:spAutoFit/>
              </a:bodyPr>
              <a:lstStyle/>
              <a:p>
                <a:pPr algn="ctr"/>
                <a:r>
                  <a:rPr lang="en-US" sz="2500" dirty="0">
                    <a:latin typeface="Helvetica Light" charset="0"/>
                    <a:ea typeface="Helvetica Light" charset="0"/>
                    <a:cs typeface="Helvetica Light" charset="0"/>
                  </a:rPr>
                  <a:t>Fraction of </a:t>
                </a:r>
              </a:p>
              <a:p>
                <a:pPr algn="ctr"/>
                <a:r>
                  <a:rPr lang="en-US" sz="2500" dirty="0">
                    <a:latin typeface="Helvetica Light" charset="0"/>
                    <a:ea typeface="Helvetica Light" charset="0"/>
                    <a:cs typeface="Helvetica Light" charset="0"/>
                  </a:rPr>
                  <a:t>spies </a:t>
                </a:r>
                <a14:m>
                  <m:oMath xmlns:m="http://schemas.openxmlformats.org/officeDocument/2006/math">
                    <m:r>
                      <a:rPr lang="en-US" sz="2500" b="0" i="1" smtClean="0">
                        <a:latin typeface="Cambria Math" charset="0"/>
                      </a:rPr>
                      <m:t>𝑝</m:t>
                    </m:r>
                    <m:r>
                      <a:rPr lang="en-US" sz="2500" b="0" i="1" smtClean="0">
                        <a:latin typeface="Cambria Math" charset="0"/>
                      </a:rPr>
                      <m:t>=0</m:t>
                    </m:r>
                  </m:oMath>
                </a14:m>
                <a:endParaRPr lang="en-US" sz="2500" dirty="0"/>
              </a:p>
            </p:txBody>
          </p:sp>
        </mc:Choice>
        <mc:Fallback xmlns="">
          <p:sp>
            <p:nvSpPr>
              <p:cNvPr id="42" name="TextBox 41"/>
              <p:cNvSpPr txBox="1">
                <a:spLocks noRot="1" noChangeAspect="1" noMove="1" noResize="1" noEditPoints="1" noAdjustHandles="1" noChangeArrowheads="1" noChangeShapeType="1" noTextEdit="1"/>
              </p:cNvSpPr>
              <p:nvPr/>
            </p:nvSpPr>
            <p:spPr>
              <a:xfrm>
                <a:off x="718687" y="2659603"/>
                <a:ext cx="1632755" cy="769441"/>
              </a:xfrm>
              <a:prstGeom prst="rect">
                <a:avLst/>
              </a:prstGeom>
              <a:blipFill>
                <a:blip r:embed="rId3"/>
                <a:stretch>
                  <a:fillRect l="-11628" t="-11290" r="-10078" b="-2258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928C1419-ECA6-0B4C-8965-9C3998C347E9}"/>
              </a:ext>
            </a:extLst>
          </p:cNvPr>
          <p:cNvSpPr>
            <a:spLocks noGrp="1"/>
          </p:cNvSpPr>
          <p:nvPr>
            <p:ph type="sldNum" sz="quarter" idx="12"/>
          </p:nvPr>
        </p:nvSpPr>
        <p:spPr/>
        <p:txBody>
          <a:bodyPr/>
          <a:lstStyle/>
          <a:p>
            <a:fld id="{4B0FE8E5-4FC5-2941-BB37-2FE900574256}" type="slidenum">
              <a:rPr lang="en-US" smtClean="0"/>
              <a:t>14</a:t>
            </a:fld>
            <a:endParaRPr lang="en-US"/>
          </a:p>
        </p:txBody>
      </p:sp>
    </p:spTree>
    <p:extLst>
      <p:ext uri="{BB962C8B-B14F-4D97-AF65-F5344CB8AC3E}">
        <p14:creationId xmlns:p14="http://schemas.microsoft.com/office/powerpoint/2010/main" val="1248141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Anonymity Metric</a:t>
            </a:r>
          </a:p>
        </p:txBody>
      </p:sp>
      <p:sp>
        <p:nvSpPr>
          <p:cNvPr id="6" name="Oval 5"/>
          <p:cNvSpPr/>
          <p:nvPr/>
        </p:nvSpPr>
        <p:spPr>
          <a:xfrm>
            <a:off x="5793928" y="3809875"/>
            <a:ext cx="768096" cy="768096"/>
          </a:xfrm>
          <a:prstGeom prst="ellipse">
            <a:avLst/>
          </a:prstGeom>
          <a:solidFill>
            <a:schemeClr val="accent4"/>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75592" y="2585650"/>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97944" y="5101930"/>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28952" y="5101930"/>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41437" y="2473165"/>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7" idx="7"/>
            <a:endCxn id="13" idx="3"/>
          </p:cNvCxnSpPr>
          <p:nvPr/>
        </p:nvCxnSpPr>
        <p:spPr>
          <a:xfrm flipV="1">
            <a:off x="6449539" y="3128776"/>
            <a:ext cx="904383" cy="79358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2" idx="1"/>
          </p:cNvCxnSpPr>
          <p:nvPr/>
        </p:nvCxnSpPr>
        <p:spPr>
          <a:xfrm>
            <a:off x="6449539" y="4447114"/>
            <a:ext cx="791898" cy="76730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3"/>
            <a:endCxn id="11" idx="7"/>
          </p:cNvCxnSpPr>
          <p:nvPr/>
        </p:nvCxnSpPr>
        <p:spPr>
          <a:xfrm flipH="1">
            <a:off x="5053555" y="4465486"/>
            <a:ext cx="852858" cy="74892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1"/>
            <a:endCxn id="10" idx="5"/>
          </p:cNvCxnSpPr>
          <p:nvPr/>
        </p:nvCxnSpPr>
        <p:spPr>
          <a:xfrm flipH="1" flipV="1">
            <a:off x="5031203" y="3241261"/>
            <a:ext cx="875210" cy="68109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6924972" y="2067068"/>
                <a:ext cx="1401025"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1</m:t>
                          </m:r>
                        </m:sub>
                      </m:sSub>
                      <m:r>
                        <a:rPr lang="en-US" sz="2500" b="0" i="1" smtClean="0">
                          <a:latin typeface="Cambria Math" charset="0"/>
                          <a:ea typeface="Helvetica Light" charset="0"/>
                          <a:cs typeface="Helvetica Light" charset="0"/>
                        </a:rPr>
                        <m:t>=2.0</m:t>
                      </m:r>
                    </m:oMath>
                  </m:oMathPara>
                </a14:m>
                <a:endParaRPr lang="en-US" sz="2500" dirty="0">
                  <a:latin typeface="Helvetica Light" charset="0"/>
                  <a:ea typeface="Helvetica Light" charset="0"/>
                  <a:cs typeface="Helvetica Light"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924972" y="2067068"/>
                <a:ext cx="1401025" cy="477054"/>
              </a:xfrm>
              <a:prstGeom prst="rect">
                <a:avLst/>
              </a:prstGeom>
              <a:blipFill rotWithShape="0">
                <a:blip r:embed="rId2"/>
                <a:stretch>
                  <a:fillRect b="-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580190" y="3272694"/>
                <a:ext cx="140846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0</m:t>
                          </m:r>
                        </m:sub>
                      </m:sSub>
                      <m:r>
                        <a:rPr lang="en-US" sz="2500" b="0" i="1" smtClean="0">
                          <a:latin typeface="Cambria Math" charset="0"/>
                          <a:ea typeface="Helvetica Light" charset="0"/>
                          <a:cs typeface="Helvetica Light" charset="0"/>
                        </a:rPr>
                        <m:t>=0.7</m:t>
                      </m:r>
                    </m:oMath>
                  </m:oMathPara>
                </a14:m>
                <a:endParaRPr lang="en-US" sz="2500" dirty="0">
                  <a:latin typeface="Helvetica Light" charset="0"/>
                  <a:ea typeface="Helvetica Light" charset="0"/>
                  <a:cs typeface="Helvetica Light"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580190" y="3272694"/>
                <a:ext cx="1408462" cy="477054"/>
              </a:xfrm>
              <a:prstGeom prst="rect">
                <a:avLst/>
              </a:prstGeom>
              <a:blipFill rotWithShape="0">
                <a:blip r:embed="rId3"/>
                <a:stretch>
                  <a:fillRect b="-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084050" y="4574636"/>
                <a:ext cx="140846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2</m:t>
                          </m:r>
                        </m:sub>
                      </m:sSub>
                      <m:r>
                        <a:rPr lang="en-US" sz="2500" b="0" i="1" smtClean="0">
                          <a:latin typeface="Cambria Math" charset="0"/>
                          <a:ea typeface="Helvetica Light" charset="0"/>
                          <a:cs typeface="Helvetica Light" charset="0"/>
                        </a:rPr>
                        <m:t>=1.1</m:t>
                      </m:r>
                    </m:oMath>
                  </m:oMathPara>
                </a14:m>
                <a:endParaRPr lang="en-US" sz="2500" dirty="0">
                  <a:latin typeface="Helvetica Light" charset="0"/>
                  <a:ea typeface="Helvetica Light" charset="0"/>
                  <a:cs typeface="Helvetica Light"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084050" y="4574636"/>
                <a:ext cx="1408462" cy="47705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981450" y="4592237"/>
                <a:ext cx="140846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3</m:t>
                          </m:r>
                        </m:sub>
                      </m:sSub>
                      <m:r>
                        <a:rPr lang="en-US" sz="2500" b="0" i="1" smtClean="0">
                          <a:latin typeface="Cambria Math" charset="0"/>
                          <a:ea typeface="Helvetica Light" charset="0"/>
                          <a:cs typeface="Helvetica Light" charset="0"/>
                        </a:rPr>
                        <m:t>=1.5</m:t>
                      </m:r>
                    </m:oMath>
                  </m:oMathPara>
                </a14:m>
                <a:endParaRPr lang="en-US" sz="2500" dirty="0">
                  <a:latin typeface="Helvetica Light" charset="0"/>
                  <a:ea typeface="Helvetica Light" charset="0"/>
                  <a:cs typeface="Helvetica Light"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981450" y="4592237"/>
                <a:ext cx="1408462" cy="47705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55327" y="2094330"/>
                <a:ext cx="140846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4</m:t>
                          </m:r>
                        </m:sub>
                      </m:sSub>
                      <m:r>
                        <a:rPr lang="en-US" sz="2500" b="0" i="1" smtClean="0">
                          <a:latin typeface="Cambria Math" charset="0"/>
                          <a:ea typeface="Helvetica Light" charset="0"/>
                          <a:cs typeface="Helvetica Light" charset="0"/>
                        </a:rPr>
                        <m:t>=0.3</m:t>
                      </m:r>
                    </m:oMath>
                  </m:oMathPara>
                </a14:m>
                <a:endParaRPr lang="en-US" sz="2500" dirty="0">
                  <a:latin typeface="Helvetica Light" charset="0"/>
                  <a:ea typeface="Helvetica Light" charset="0"/>
                  <a:cs typeface="Helvetica Light"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55327" y="2094330"/>
                <a:ext cx="1408462" cy="477054"/>
              </a:xfrm>
              <a:prstGeom prst="rect">
                <a:avLst/>
              </a:prstGeom>
              <a:blipFill rotWithShape="0">
                <a:blip r:embed="rId6"/>
                <a:stretch>
                  <a:fillRect b="-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906413" y="691718"/>
                <a:ext cx="3892412"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charset="0"/>
                        </a:rPr>
                        <m:t>𝑃</m:t>
                      </m:r>
                      <m:r>
                        <a:rPr lang="en-US" sz="4000" b="0" i="1" smtClean="0">
                          <a:latin typeface="Cambria Math" charset="0"/>
                        </a:rPr>
                        <m:t>(</m:t>
                      </m:r>
                      <m:r>
                        <m:rPr>
                          <m:sty m:val="p"/>
                        </m:rPr>
                        <a:rPr lang="en-US" sz="4000" b="0" i="0" smtClean="0">
                          <a:latin typeface="Cambria Math" charset="0"/>
                        </a:rPr>
                        <m:t>detection</m:t>
                      </m:r>
                      <m:r>
                        <a:rPr lang="en-US" sz="4000" b="0" i="1" smtClean="0">
                          <a:latin typeface="Cambria Math" charset="0"/>
                        </a:rPr>
                        <m:t>|</m:t>
                      </m:r>
                      <m:r>
                        <a:rPr lang="en-US" sz="4000" b="1" i="1" smtClean="0">
                          <a:latin typeface="Cambria Math" charset="0"/>
                        </a:rPr>
                        <m:t>𝝉</m:t>
                      </m:r>
                      <m:r>
                        <a:rPr lang="en-US" sz="4000" b="0" i="1" smtClean="0">
                          <a:latin typeface="Cambria Math" charset="0"/>
                        </a:rPr>
                        <m:t>,</m:t>
                      </m:r>
                      <m:r>
                        <a:rPr lang="en-US" sz="4000" b="0" i="1" smtClean="0">
                          <a:latin typeface="Cambria Math" charset="0"/>
                        </a:rPr>
                        <m:t>𝐺</m:t>
                      </m:r>
                      <m:r>
                        <a:rPr lang="en-US" sz="4000" b="0" i="1" smtClean="0">
                          <a:latin typeface="Cambria Math" charset="0"/>
                        </a:rPr>
                        <m:t>)</m:t>
                      </m:r>
                    </m:oMath>
                  </m:oMathPara>
                </a14:m>
                <a:endParaRPr lang="en-US" sz="4000" dirty="0"/>
              </a:p>
            </p:txBody>
          </p:sp>
        </mc:Choice>
        <mc:Fallback xmlns="">
          <p:sp>
            <p:nvSpPr>
              <p:cNvPr id="3" name="TextBox 2"/>
              <p:cNvSpPr txBox="1">
                <a:spLocks noRot="1" noChangeAspect="1" noMove="1" noResize="1" noEditPoints="1" noAdjustHandles="1" noChangeArrowheads="1" noChangeShapeType="1" noTextEdit="1"/>
              </p:cNvSpPr>
              <p:nvPr/>
            </p:nvSpPr>
            <p:spPr>
              <a:xfrm>
                <a:off x="5906413" y="691718"/>
                <a:ext cx="3892412" cy="615553"/>
              </a:xfrm>
              <a:prstGeom prst="rect">
                <a:avLst/>
              </a:prstGeom>
              <a:blipFill rotWithShape="0">
                <a:blip r:embed="rId7"/>
                <a:stretch>
                  <a:fillRect/>
                </a:stretch>
              </a:blipFill>
            </p:spPr>
            <p:txBody>
              <a:bodyPr/>
              <a:lstStyle/>
              <a:p>
                <a:r>
                  <a:rPr lang="en-US">
                    <a:noFill/>
                  </a:rPr>
                  <a:t> </a:t>
                </a:r>
              </a:p>
            </p:txBody>
          </p:sp>
        </mc:Fallback>
      </mc:AlternateContent>
      <p:cxnSp>
        <p:nvCxnSpPr>
          <p:cNvPr id="28" name="Straight Arrow Connector 27"/>
          <p:cNvCxnSpPr/>
          <p:nvPr/>
        </p:nvCxnSpPr>
        <p:spPr>
          <a:xfrm flipH="1" flipV="1">
            <a:off x="9347247" y="1268530"/>
            <a:ext cx="68106" cy="30400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084842" y="1534321"/>
            <a:ext cx="939680" cy="430887"/>
          </a:xfrm>
          <a:prstGeom prst="rect">
            <a:avLst/>
          </a:prstGeom>
          <a:noFill/>
        </p:spPr>
        <p:txBody>
          <a:bodyPr wrap="none" rtlCol="0">
            <a:spAutoFit/>
          </a:bodyPr>
          <a:lstStyle/>
          <a:p>
            <a:pPr algn="ctr"/>
            <a:r>
              <a:rPr lang="en-US" sz="2200">
                <a:solidFill>
                  <a:srgbClr val="0070C0"/>
                </a:solidFill>
                <a:latin typeface="Helvetica Light" charset="0"/>
                <a:ea typeface="Helvetica Light" charset="0"/>
                <a:cs typeface="Helvetica Light" charset="0"/>
              </a:rPr>
              <a:t>graph</a:t>
            </a:r>
            <a:endParaRPr lang="en-US" sz="2200" dirty="0">
              <a:solidFill>
                <a:srgbClr val="0070C0"/>
              </a:solidFill>
              <a:latin typeface="Helvetica Light" charset="0"/>
              <a:ea typeface="Helvetica Light" charset="0"/>
              <a:cs typeface="Helvetica Light" charset="0"/>
            </a:endParaRPr>
          </a:p>
        </p:txBody>
      </p:sp>
      <p:cxnSp>
        <p:nvCxnSpPr>
          <p:cNvPr id="30" name="Straight Arrow Connector 29"/>
          <p:cNvCxnSpPr/>
          <p:nvPr/>
        </p:nvCxnSpPr>
        <p:spPr>
          <a:xfrm>
            <a:off x="8832312" y="553968"/>
            <a:ext cx="0" cy="28380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750160" y="181621"/>
            <a:ext cx="1645002" cy="430887"/>
          </a:xfrm>
          <a:prstGeom prst="rect">
            <a:avLst/>
          </a:prstGeom>
          <a:noFill/>
        </p:spPr>
        <p:txBody>
          <a:bodyPr wrap="none" rtlCol="0">
            <a:spAutoFit/>
          </a:bodyPr>
          <a:lstStyle/>
          <a:p>
            <a:pPr algn="ctr"/>
            <a:r>
              <a:rPr lang="en-US" sz="2200" dirty="0">
                <a:solidFill>
                  <a:srgbClr val="0070C0"/>
                </a:solidFill>
                <a:latin typeface="Helvetica Light" charset="0"/>
                <a:ea typeface="Helvetica Light" charset="0"/>
                <a:cs typeface="Helvetica Light" charset="0"/>
              </a:rPr>
              <a:t>timestamps</a:t>
            </a:r>
          </a:p>
        </p:txBody>
      </p:sp>
      <mc:AlternateContent xmlns:mc="http://schemas.openxmlformats.org/markup-compatibility/2006" xmlns:a14="http://schemas.microsoft.com/office/drawing/2010/main">
        <mc:Choice Requires="a14">
          <p:sp>
            <p:nvSpPr>
              <p:cNvPr id="22" name="TextBox 21"/>
              <p:cNvSpPr txBox="1"/>
              <p:nvPr/>
            </p:nvSpPr>
            <p:spPr>
              <a:xfrm>
                <a:off x="961972" y="2813706"/>
                <a:ext cx="1970604" cy="21330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charset="0"/>
                        </a:rPr>
                        <m:t>𝝉</m:t>
                      </m:r>
                      <m:r>
                        <a:rPr lang="en-US" sz="4000" b="1" i="1" smtClean="0">
                          <a:latin typeface="Cambria Math" charset="0"/>
                        </a:rPr>
                        <m:t>=</m:t>
                      </m:r>
                      <m:d>
                        <m:dPr>
                          <m:begChr m:val="["/>
                          <m:endChr m:val="]"/>
                          <m:ctrlPr>
                            <a:rPr lang="en-US" sz="4000" b="1" i="1" smtClean="0">
                              <a:latin typeface="Cambria Math" panose="02040503050406030204" pitchFamily="18" charset="0"/>
                            </a:rPr>
                          </m:ctrlPr>
                        </m:dPr>
                        <m:e>
                          <m:m>
                            <m:mPr>
                              <m:mcs>
                                <m:mc>
                                  <m:mcPr>
                                    <m:count m:val="1"/>
                                    <m:mcJc m:val="center"/>
                                  </m:mcPr>
                                </m:mc>
                              </m:mcs>
                              <m:ctrlPr>
                                <a:rPr lang="en-US" sz="4000" i="1">
                                  <a:latin typeface="Cambria Math" panose="02040503050406030204" pitchFamily="18" charset="0"/>
                                </a:rPr>
                              </m:ctrlPr>
                            </m:mPr>
                            <m:mr>
                              <m:e>
                                <m:sSub>
                                  <m:sSubPr>
                                    <m:ctrlPr>
                                      <a:rPr lang="en-US" sz="4000" i="1">
                                        <a:latin typeface="Cambria Math" panose="02040503050406030204" pitchFamily="18" charset="0"/>
                                      </a:rPr>
                                    </m:ctrlPr>
                                  </m:sSubPr>
                                  <m:e>
                                    <m:r>
                                      <a:rPr lang="en-US" sz="4000" i="1">
                                        <a:latin typeface="Cambria Math" charset="0"/>
                                      </a:rPr>
                                      <m:t>𝜏</m:t>
                                    </m:r>
                                  </m:e>
                                  <m:sub>
                                    <m:r>
                                      <a:rPr lang="en-US" sz="4000" i="1">
                                        <a:latin typeface="Cambria Math" charset="0"/>
                                      </a:rPr>
                                      <m:t>1</m:t>
                                    </m:r>
                                  </m:sub>
                                </m:sSub>
                              </m:e>
                            </m:mr>
                            <m:mr>
                              <m:e>
                                <m:eqArr>
                                  <m:eqArrPr>
                                    <m:ctrlPr>
                                      <a:rPr lang="en-US" sz="4000" i="1">
                                        <a:latin typeface="Cambria Math" panose="02040503050406030204" pitchFamily="18" charset="0"/>
                                      </a:rPr>
                                    </m:ctrlPr>
                                  </m:eqArrPr>
                                  <m:e>
                                    <m:sSub>
                                      <m:sSubPr>
                                        <m:ctrlPr>
                                          <a:rPr lang="en-US" sz="4000" i="1">
                                            <a:latin typeface="Cambria Math" panose="02040503050406030204" pitchFamily="18" charset="0"/>
                                          </a:rPr>
                                        </m:ctrlPr>
                                      </m:sSubPr>
                                      <m:e>
                                        <m:r>
                                          <a:rPr lang="en-US" sz="4000" i="1">
                                            <a:latin typeface="Cambria Math" charset="0"/>
                                          </a:rPr>
                                          <m:t>𝜏</m:t>
                                        </m:r>
                                      </m:e>
                                      <m:sub>
                                        <m:r>
                                          <a:rPr lang="en-US" sz="4000" i="1">
                                            <a:latin typeface="Cambria Math" charset="0"/>
                                          </a:rPr>
                                          <m:t>2</m:t>
                                        </m:r>
                                      </m:sub>
                                    </m:sSub>
                                  </m:e>
                                  <m:e>
                                    <m:r>
                                      <a:rPr lang="en-US" sz="4000" i="1">
                                        <a:latin typeface="Cambria Math" charset="0"/>
                                      </a:rPr>
                                      <m:t>…</m:t>
                                    </m:r>
                                  </m:e>
                                  <m:e>
                                    <m:sSub>
                                      <m:sSubPr>
                                        <m:ctrlPr>
                                          <a:rPr lang="en-US" sz="4000" i="1">
                                            <a:latin typeface="Cambria Math" panose="02040503050406030204" pitchFamily="18" charset="0"/>
                                          </a:rPr>
                                        </m:ctrlPr>
                                      </m:sSubPr>
                                      <m:e>
                                        <m:r>
                                          <a:rPr lang="en-US" sz="4000" i="1">
                                            <a:latin typeface="Cambria Math" charset="0"/>
                                          </a:rPr>
                                          <m:t>𝜏</m:t>
                                        </m:r>
                                      </m:e>
                                      <m:sub>
                                        <m:r>
                                          <a:rPr lang="en-US" sz="4000" i="1">
                                            <a:latin typeface="Cambria Math" charset="0"/>
                                          </a:rPr>
                                          <m:t>𝑛</m:t>
                                        </m:r>
                                      </m:sub>
                                    </m:sSub>
                                  </m:e>
                                </m:eqArr>
                              </m:e>
                            </m:mr>
                          </m:m>
                        </m:e>
                      </m:d>
                    </m:oMath>
                  </m:oMathPara>
                </a14:m>
                <a:endParaRPr lang="en-US" sz="4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961972" y="2813706"/>
                <a:ext cx="1970604" cy="2133084"/>
              </a:xfrm>
              <a:prstGeom prst="rect">
                <a:avLst/>
              </a:prstGeom>
              <a:blipFill rotWithShape="0">
                <a:blip r:embed="rId8"/>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56C44C4-0418-ED40-BE78-D2E038F9CDF9}"/>
              </a:ext>
            </a:extLst>
          </p:cNvPr>
          <p:cNvSpPr>
            <a:spLocks noGrp="1"/>
          </p:cNvSpPr>
          <p:nvPr>
            <p:ph type="sldNum" sz="quarter" idx="12"/>
          </p:nvPr>
        </p:nvSpPr>
        <p:spPr/>
        <p:txBody>
          <a:bodyPr/>
          <a:lstStyle/>
          <a:p>
            <a:fld id="{4B0FE8E5-4FC5-2941-BB37-2FE900574256}" type="slidenum">
              <a:rPr lang="en-US" smtClean="0"/>
              <a:t>15</a:t>
            </a:fld>
            <a:endParaRPr lang="en-US"/>
          </a:p>
        </p:txBody>
      </p:sp>
    </p:spTree>
    <p:extLst>
      <p:ext uri="{BB962C8B-B14F-4D97-AF65-F5344CB8AC3E}">
        <p14:creationId xmlns:p14="http://schemas.microsoft.com/office/powerpoint/2010/main" val="156664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Estimators</a:t>
            </a:r>
          </a:p>
        </p:txBody>
      </p:sp>
      <p:sp>
        <p:nvSpPr>
          <p:cNvPr id="4" name="TextBox 3"/>
          <p:cNvSpPr txBox="1"/>
          <p:nvPr/>
        </p:nvSpPr>
        <p:spPr>
          <a:xfrm>
            <a:off x="1283506" y="3581810"/>
            <a:ext cx="1954381" cy="630942"/>
          </a:xfrm>
          <a:prstGeom prst="rect">
            <a:avLst/>
          </a:prstGeom>
          <a:noFill/>
          <a:ln>
            <a:noFill/>
          </a:ln>
        </p:spPr>
        <p:txBody>
          <a:bodyPr wrap="none" rtlCol="0">
            <a:spAutoFit/>
          </a:bodyPr>
          <a:lstStyle/>
          <a:p>
            <a:r>
              <a:rPr lang="en-US" sz="3500" dirty="0">
                <a:latin typeface="Helvetica Light" charset="0"/>
                <a:ea typeface="Helvetica Light" charset="0"/>
                <a:cs typeface="Helvetica Light" charset="0"/>
              </a:rPr>
              <a:t>First-Spy</a:t>
            </a:r>
          </a:p>
        </p:txBody>
      </p:sp>
      <p:sp>
        <p:nvSpPr>
          <p:cNvPr id="6" name="Oval 5"/>
          <p:cNvSpPr/>
          <p:nvPr/>
        </p:nvSpPr>
        <p:spPr>
          <a:xfrm>
            <a:off x="5793928" y="3809875"/>
            <a:ext cx="768096" cy="768096"/>
          </a:xfrm>
          <a:prstGeom prst="ellipse">
            <a:avLst/>
          </a:prstGeom>
          <a:solidFill>
            <a:schemeClr val="accent4"/>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75592" y="2585650"/>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97944" y="5101930"/>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28952" y="5101930"/>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41437" y="2473165"/>
            <a:ext cx="768096" cy="76809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7" idx="7"/>
            <a:endCxn id="13" idx="3"/>
          </p:cNvCxnSpPr>
          <p:nvPr/>
        </p:nvCxnSpPr>
        <p:spPr>
          <a:xfrm flipV="1">
            <a:off x="6449539" y="3128776"/>
            <a:ext cx="904383" cy="793584"/>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2" idx="1"/>
          </p:cNvCxnSpPr>
          <p:nvPr/>
        </p:nvCxnSpPr>
        <p:spPr>
          <a:xfrm>
            <a:off x="6449539" y="4447114"/>
            <a:ext cx="791898" cy="76730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3"/>
            <a:endCxn id="11" idx="7"/>
          </p:cNvCxnSpPr>
          <p:nvPr/>
        </p:nvCxnSpPr>
        <p:spPr>
          <a:xfrm flipH="1">
            <a:off x="5053555" y="4465486"/>
            <a:ext cx="852858" cy="74892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1"/>
            <a:endCxn id="10" idx="5"/>
          </p:cNvCxnSpPr>
          <p:nvPr/>
        </p:nvCxnSpPr>
        <p:spPr>
          <a:xfrm flipH="1" flipV="1">
            <a:off x="5031203" y="3241261"/>
            <a:ext cx="875210" cy="68109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6924972" y="2067068"/>
                <a:ext cx="1401025"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1</m:t>
                          </m:r>
                        </m:sub>
                      </m:sSub>
                      <m:r>
                        <a:rPr lang="en-US" sz="2500" b="0" i="1" smtClean="0">
                          <a:latin typeface="Cambria Math" charset="0"/>
                          <a:ea typeface="Helvetica Light" charset="0"/>
                          <a:cs typeface="Helvetica Light" charset="0"/>
                        </a:rPr>
                        <m:t>=2.0</m:t>
                      </m:r>
                    </m:oMath>
                  </m:oMathPara>
                </a14:m>
                <a:endParaRPr lang="en-US" sz="2500" dirty="0">
                  <a:latin typeface="Helvetica Light" charset="0"/>
                  <a:ea typeface="Helvetica Light" charset="0"/>
                  <a:cs typeface="Helvetica Light"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924972" y="2067068"/>
                <a:ext cx="1401025" cy="477054"/>
              </a:xfrm>
              <a:prstGeom prst="rect">
                <a:avLst/>
              </a:prstGeom>
              <a:blipFill rotWithShape="0">
                <a:blip r:embed="rId2"/>
                <a:stretch>
                  <a:fillRect b="-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580190" y="3272694"/>
                <a:ext cx="140846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0</m:t>
                          </m:r>
                        </m:sub>
                      </m:sSub>
                      <m:r>
                        <a:rPr lang="en-US" sz="2500" b="0" i="1" smtClean="0">
                          <a:latin typeface="Cambria Math" charset="0"/>
                          <a:ea typeface="Helvetica Light" charset="0"/>
                          <a:cs typeface="Helvetica Light" charset="0"/>
                        </a:rPr>
                        <m:t>=0.7</m:t>
                      </m:r>
                    </m:oMath>
                  </m:oMathPara>
                </a14:m>
                <a:endParaRPr lang="en-US" sz="2500" dirty="0">
                  <a:latin typeface="Helvetica Light" charset="0"/>
                  <a:ea typeface="Helvetica Light" charset="0"/>
                  <a:cs typeface="Helvetica Light"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580190" y="3272694"/>
                <a:ext cx="1408462" cy="477054"/>
              </a:xfrm>
              <a:prstGeom prst="rect">
                <a:avLst/>
              </a:prstGeom>
              <a:blipFill rotWithShape="0">
                <a:blip r:embed="rId3"/>
                <a:stretch>
                  <a:fillRect b="-12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084050" y="4574636"/>
                <a:ext cx="140846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2</m:t>
                          </m:r>
                        </m:sub>
                      </m:sSub>
                      <m:r>
                        <a:rPr lang="en-US" sz="2500" b="0" i="1" smtClean="0">
                          <a:latin typeface="Cambria Math" charset="0"/>
                          <a:ea typeface="Helvetica Light" charset="0"/>
                          <a:cs typeface="Helvetica Light" charset="0"/>
                        </a:rPr>
                        <m:t>=1.1</m:t>
                      </m:r>
                    </m:oMath>
                  </m:oMathPara>
                </a14:m>
                <a:endParaRPr lang="en-US" sz="2500" dirty="0">
                  <a:latin typeface="Helvetica Light" charset="0"/>
                  <a:ea typeface="Helvetica Light" charset="0"/>
                  <a:cs typeface="Helvetica Light"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084050" y="4574636"/>
                <a:ext cx="1408462" cy="47705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981450" y="4592237"/>
                <a:ext cx="140846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3</m:t>
                          </m:r>
                        </m:sub>
                      </m:sSub>
                      <m:r>
                        <a:rPr lang="en-US" sz="2500" b="0" i="1" smtClean="0">
                          <a:latin typeface="Cambria Math" charset="0"/>
                          <a:ea typeface="Helvetica Light" charset="0"/>
                          <a:cs typeface="Helvetica Light" charset="0"/>
                        </a:rPr>
                        <m:t>=1.5</m:t>
                      </m:r>
                    </m:oMath>
                  </m:oMathPara>
                </a14:m>
                <a:endParaRPr lang="en-US" sz="2500" dirty="0">
                  <a:latin typeface="Helvetica Light" charset="0"/>
                  <a:ea typeface="Helvetica Light" charset="0"/>
                  <a:cs typeface="Helvetica Light"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981450" y="4592237"/>
                <a:ext cx="1408462" cy="477054"/>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55327" y="2094330"/>
                <a:ext cx="1408462" cy="4770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ea typeface="Helvetica Light" charset="0"/>
                              <a:cs typeface="Helvetica Light" charset="0"/>
                            </a:rPr>
                          </m:ctrlPr>
                        </m:sSubPr>
                        <m:e>
                          <m:r>
                            <a:rPr lang="en-US" sz="2500" b="0" i="1" smtClean="0">
                              <a:latin typeface="Cambria Math" charset="0"/>
                              <a:ea typeface="Helvetica Light" charset="0"/>
                              <a:cs typeface="Helvetica Light" charset="0"/>
                            </a:rPr>
                            <m:t>𝜏</m:t>
                          </m:r>
                        </m:e>
                        <m:sub>
                          <m:r>
                            <a:rPr lang="en-US" sz="2500" b="0" i="1" smtClean="0">
                              <a:latin typeface="Cambria Math" charset="0"/>
                              <a:ea typeface="Helvetica Light" charset="0"/>
                              <a:cs typeface="Helvetica Light" charset="0"/>
                            </a:rPr>
                            <m:t>4</m:t>
                          </m:r>
                        </m:sub>
                      </m:sSub>
                      <m:r>
                        <a:rPr lang="en-US" sz="2500" b="0" i="1" smtClean="0">
                          <a:latin typeface="Cambria Math" charset="0"/>
                          <a:ea typeface="Helvetica Light" charset="0"/>
                          <a:cs typeface="Helvetica Light" charset="0"/>
                        </a:rPr>
                        <m:t>=0.3</m:t>
                      </m:r>
                    </m:oMath>
                  </m:oMathPara>
                </a14:m>
                <a:endParaRPr lang="en-US" sz="2500" dirty="0">
                  <a:latin typeface="Helvetica Light" charset="0"/>
                  <a:ea typeface="Helvetica Light" charset="0"/>
                  <a:cs typeface="Helvetica Light"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55327" y="2094330"/>
                <a:ext cx="1408462" cy="477054"/>
              </a:xfrm>
              <a:prstGeom prst="rect">
                <a:avLst/>
              </a:prstGeom>
              <a:blipFill rotWithShape="0">
                <a:blip r:embed="rId6"/>
                <a:stretch>
                  <a:fillRect b="-1282"/>
                </a:stretch>
              </a:blipFill>
            </p:spPr>
            <p:txBody>
              <a:bodyPr/>
              <a:lstStyle/>
              <a:p>
                <a:r>
                  <a:rPr lang="en-US">
                    <a:noFill/>
                  </a:rPr>
                  <a:t> </a:t>
                </a:r>
              </a:p>
            </p:txBody>
          </p:sp>
        </mc:Fallback>
      </mc:AlternateContent>
      <p:sp>
        <p:nvSpPr>
          <p:cNvPr id="27" name="Oval 26"/>
          <p:cNvSpPr/>
          <p:nvPr/>
        </p:nvSpPr>
        <p:spPr>
          <a:xfrm>
            <a:off x="3778883" y="2035620"/>
            <a:ext cx="1951892" cy="15461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4" idx="3"/>
            <a:endCxn id="27" idx="3"/>
          </p:cNvCxnSpPr>
          <p:nvPr/>
        </p:nvCxnSpPr>
        <p:spPr>
          <a:xfrm flipV="1">
            <a:off x="3237887" y="3355376"/>
            <a:ext cx="826844" cy="5419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882064" y="3312505"/>
            <a:ext cx="2278188" cy="1169551"/>
          </a:xfrm>
          <a:prstGeom prst="rect">
            <a:avLst/>
          </a:prstGeom>
          <a:noFill/>
          <a:ln>
            <a:noFill/>
          </a:ln>
        </p:spPr>
        <p:txBody>
          <a:bodyPr wrap="none" rtlCol="0">
            <a:spAutoFit/>
          </a:bodyPr>
          <a:lstStyle/>
          <a:p>
            <a:pPr algn="ctr"/>
            <a:r>
              <a:rPr lang="en-US" sz="3500" dirty="0">
                <a:latin typeface="Helvetica Light" charset="0"/>
                <a:ea typeface="Helvetica Light" charset="0"/>
                <a:cs typeface="Helvetica Light" charset="0"/>
              </a:rPr>
              <a:t>Maximum-</a:t>
            </a:r>
          </a:p>
          <a:p>
            <a:pPr algn="ctr"/>
            <a:r>
              <a:rPr lang="en-US" sz="3500" dirty="0">
                <a:latin typeface="Helvetica Light" charset="0"/>
                <a:ea typeface="Helvetica Light" charset="0"/>
                <a:cs typeface="Helvetica Light" charset="0"/>
              </a:rPr>
              <a:t>Likelihood</a:t>
            </a:r>
          </a:p>
        </p:txBody>
      </p:sp>
      <p:sp>
        <p:nvSpPr>
          <p:cNvPr id="46" name="Oval 45"/>
          <p:cNvSpPr/>
          <p:nvPr/>
        </p:nvSpPr>
        <p:spPr>
          <a:xfrm>
            <a:off x="5317050" y="3121631"/>
            <a:ext cx="1849791" cy="1671112"/>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45" idx="1"/>
            <a:endCxn id="46" idx="6"/>
          </p:cNvCxnSpPr>
          <p:nvPr/>
        </p:nvCxnSpPr>
        <p:spPr>
          <a:xfrm flipH="1">
            <a:off x="7166841" y="3897281"/>
            <a:ext cx="1715223" cy="599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p:cNvSpPr txBox="1"/>
              <p:nvPr/>
            </p:nvSpPr>
            <p:spPr>
              <a:xfrm>
                <a:off x="4500593" y="704595"/>
                <a:ext cx="3892412"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charset="0"/>
                        </a:rPr>
                        <m:t>𝑃</m:t>
                      </m:r>
                      <m:r>
                        <a:rPr lang="en-US" sz="4000" b="0" i="1" smtClean="0">
                          <a:latin typeface="Cambria Math" charset="0"/>
                        </a:rPr>
                        <m:t>(</m:t>
                      </m:r>
                      <m:r>
                        <m:rPr>
                          <m:sty m:val="p"/>
                        </m:rPr>
                        <a:rPr lang="en-US" sz="4000" b="0" i="0" smtClean="0">
                          <a:latin typeface="Cambria Math" charset="0"/>
                        </a:rPr>
                        <m:t>detection</m:t>
                      </m:r>
                      <m:r>
                        <a:rPr lang="en-US" sz="4000" b="0" i="1" smtClean="0">
                          <a:latin typeface="Cambria Math" charset="0"/>
                        </a:rPr>
                        <m:t>|</m:t>
                      </m:r>
                      <m:r>
                        <a:rPr lang="en-US" sz="4000" b="1" i="1" smtClean="0">
                          <a:latin typeface="Cambria Math" charset="0"/>
                        </a:rPr>
                        <m:t>𝝉</m:t>
                      </m:r>
                      <m:r>
                        <a:rPr lang="en-US" sz="4000" b="0" i="1" smtClean="0">
                          <a:latin typeface="Cambria Math" charset="0"/>
                        </a:rPr>
                        <m:t>,</m:t>
                      </m:r>
                      <m:r>
                        <a:rPr lang="en-US" sz="4000" b="0" i="1" smtClean="0">
                          <a:latin typeface="Cambria Math" charset="0"/>
                        </a:rPr>
                        <m:t>𝐺</m:t>
                      </m:r>
                      <m:r>
                        <a:rPr lang="en-US" sz="4000" b="0" i="1" smtClean="0">
                          <a:latin typeface="Cambria Math" charset="0"/>
                        </a:rPr>
                        <m:t>)</m:t>
                      </m:r>
                    </m:oMath>
                  </m:oMathPara>
                </a14:m>
                <a:endParaRPr lang="en-US" sz="4000" dirty="0"/>
              </a:p>
            </p:txBody>
          </p:sp>
        </mc:Choice>
        <mc:Fallback xmlns="">
          <p:sp>
            <p:nvSpPr>
              <p:cNvPr id="3" name="TextBox 2"/>
              <p:cNvSpPr txBox="1">
                <a:spLocks noRot="1" noChangeAspect="1" noMove="1" noResize="1" noEditPoints="1" noAdjustHandles="1" noChangeArrowheads="1" noChangeShapeType="1" noTextEdit="1"/>
              </p:cNvSpPr>
              <p:nvPr/>
            </p:nvSpPr>
            <p:spPr>
              <a:xfrm>
                <a:off x="4500593" y="704595"/>
                <a:ext cx="3892412" cy="615553"/>
              </a:xfrm>
              <a:prstGeom prst="rect">
                <a:avLst/>
              </a:prstGeom>
              <a:blipFill rotWithShape="0">
                <a:blip r:embed="rId7"/>
                <a:stretch>
                  <a:fillRect/>
                </a:stretch>
              </a:blipFill>
            </p:spPr>
            <p:txBody>
              <a:bodyPr/>
              <a:lstStyle/>
              <a:p>
                <a:r>
                  <a:rPr lang="en-US">
                    <a:noFill/>
                  </a:rPr>
                  <a:t> </a:t>
                </a:r>
              </a:p>
            </p:txBody>
          </p:sp>
        </mc:Fallback>
      </mc:AlternateContent>
      <p:cxnSp>
        <p:nvCxnSpPr>
          <p:cNvPr id="28" name="Straight Arrow Connector 27"/>
          <p:cNvCxnSpPr/>
          <p:nvPr/>
        </p:nvCxnSpPr>
        <p:spPr>
          <a:xfrm flipH="1" flipV="1">
            <a:off x="7941427" y="1281407"/>
            <a:ext cx="230116" cy="26079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934700" y="1444174"/>
            <a:ext cx="939681" cy="430887"/>
          </a:xfrm>
          <a:prstGeom prst="rect">
            <a:avLst/>
          </a:prstGeom>
          <a:noFill/>
        </p:spPr>
        <p:txBody>
          <a:bodyPr wrap="none" rtlCol="0">
            <a:spAutoFit/>
          </a:bodyPr>
          <a:lstStyle/>
          <a:p>
            <a:pPr algn="ctr"/>
            <a:r>
              <a:rPr lang="en-US" sz="2200" dirty="0">
                <a:solidFill>
                  <a:srgbClr val="0070C0"/>
                </a:solidFill>
                <a:latin typeface="Helvetica Light" charset="0"/>
                <a:ea typeface="Helvetica Light" charset="0"/>
                <a:cs typeface="Helvetica Light" charset="0"/>
              </a:rPr>
              <a:t>graph</a:t>
            </a:r>
          </a:p>
        </p:txBody>
      </p:sp>
      <p:cxnSp>
        <p:nvCxnSpPr>
          <p:cNvPr id="30" name="Straight Arrow Connector 29"/>
          <p:cNvCxnSpPr/>
          <p:nvPr/>
        </p:nvCxnSpPr>
        <p:spPr>
          <a:xfrm>
            <a:off x="7426492" y="566845"/>
            <a:ext cx="0" cy="28380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44340" y="194498"/>
            <a:ext cx="1645002" cy="430887"/>
          </a:xfrm>
          <a:prstGeom prst="rect">
            <a:avLst/>
          </a:prstGeom>
          <a:noFill/>
        </p:spPr>
        <p:txBody>
          <a:bodyPr wrap="none" rtlCol="0">
            <a:spAutoFit/>
          </a:bodyPr>
          <a:lstStyle/>
          <a:p>
            <a:pPr algn="ctr"/>
            <a:r>
              <a:rPr lang="en-US" sz="2200" dirty="0">
                <a:solidFill>
                  <a:srgbClr val="0070C0"/>
                </a:solidFill>
                <a:latin typeface="Helvetica Light" charset="0"/>
                <a:ea typeface="Helvetica Light" charset="0"/>
                <a:cs typeface="Helvetica Light" charset="0"/>
              </a:rPr>
              <a:t>timestamps</a:t>
            </a:r>
          </a:p>
        </p:txBody>
      </p:sp>
      <p:sp>
        <p:nvSpPr>
          <p:cNvPr id="5" name="Slide Number Placeholder 4">
            <a:extLst>
              <a:ext uri="{FF2B5EF4-FFF2-40B4-BE49-F238E27FC236}">
                <a16:creationId xmlns:a16="http://schemas.microsoft.com/office/drawing/2014/main" id="{CEE8F5FE-5905-1643-AD97-15F3C09C8901}"/>
              </a:ext>
            </a:extLst>
          </p:cNvPr>
          <p:cNvSpPr>
            <a:spLocks noGrp="1"/>
          </p:cNvSpPr>
          <p:nvPr>
            <p:ph type="sldNum" sz="quarter" idx="12"/>
          </p:nvPr>
        </p:nvSpPr>
        <p:spPr/>
        <p:txBody>
          <a:bodyPr/>
          <a:lstStyle/>
          <a:p>
            <a:fld id="{4B0FE8E5-4FC5-2941-BB37-2FE900574256}" type="slidenum">
              <a:rPr lang="en-US" smtClean="0"/>
              <a:t>16</a:t>
            </a:fld>
            <a:endParaRPr lang="en-US"/>
          </a:p>
        </p:txBody>
      </p:sp>
    </p:spTree>
    <p:extLst>
      <p:ext uri="{BB962C8B-B14F-4D97-AF65-F5344CB8AC3E}">
        <p14:creationId xmlns:p14="http://schemas.microsoft.com/office/powerpoint/2010/main" val="4483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45" grpId="0"/>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Probability: d-Regular Trees</a:t>
            </a:r>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1442719388"/>
                  </p:ext>
                </p:extLst>
              </p:nvPr>
            </p:nvGraphicFramePr>
            <p:xfrm>
              <a:off x="838200" y="1825625"/>
              <a:ext cx="10515600" cy="1767904"/>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40">
                    <a:tc>
                      <a:txBody>
                        <a:bodyPr/>
                        <a:lstStyle/>
                        <a:p>
                          <a:pPr algn="ctr"/>
                          <a:endParaRPr lang="en-US" sz="2500" dirty="0"/>
                        </a:p>
                      </a:txBody>
                      <a:tcPr/>
                    </a:tc>
                    <a:tc>
                      <a:txBody>
                        <a:bodyPr/>
                        <a:lstStyle/>
                        <a:p>
                          <a:pPr algn="ctr"/>
                          <a:r>
                            <a:rPr lang="en-US" sz="2500" b="0" i="0" dirty="0">
                              <a:latin typeface="Helvetica Light" charset="0"/>
                              <a:ea typeface="Helvetica Light" charset="0"/>
                              <a:cs typeface="Helvetica Light" charset="0"/>
                            </a:rPr>
                            <a:t>Trickle</a:t>
                          </a:r>
                        </a:p>
                      </a:txBody>
                      <a:tcPr/>
                    </a:tc>
                    <a:tc>
                      <a:txBody>
                        <a:bodyPr/>
                        <a:lstStyle/>
                        <a:p>
                          <a:pPr algn="ctr"/>
                          <a:r>
                            <a:rPr lang="en-US" sz="2500" b="0" i="0" dirty="0">
                              <a:latin typeface="Helvetica Light" charset="0"/>
                              <a:ea typeface="Helvetica Light" charset="0"/>
                              <a:cs typeface="Helvetica Light" charset="0"/>
                            </a:rPr>
                            <a:t>Diffusion</a:t>
                          </a:r>
                        </a:p>
                      </a:txBody>
                      <a:tcPr/>
                    </a:tc>
                    <a:extLst>
                      <a:ext uri="{0D108BD9-81ED-4DB2-BD59-A6C34878D82A}">
                        <a16:rowId xmlns:a16="http://schemas.microsoft.com/office/drawing/2014/main" val="10000"/>
                      </a:ext>
                    </a:extLst>
                  </a:tr>
                  <a:tr h="370840">
                    <a:tc>
                      <a:txBody>
                        <a:bodyPr/>
                        <a:lstStyle/>
                        <a:p>
                          <a:pPr algn="ctr"/>
                          <a:r>
                            <a:rPr lang="en-US" sz="2500" b="0" i="0" dirty="0">
                              <a:latin typeface="Helvetica Light" charset="0"/>
                              <a:ea typeface="Helvetica Light" charset="0"/>
                              <a:cs typeface="Helvetica Light" charset="0"/>
                            </a:rPr>
                            <a:t>First-Timestamp</a:t>
                          </a:r>
                        </a:p>
                      </a:txBody>
                      <a:tcPr/>
                    </a:tc>
                    <a:tc>
                      <a:txBody>
                        <a:bodyPr/>
                        <a:lstStyle/>
                        <a:p>
                          <a:pPr algn="ctr"/>
                          <a14:m>
                            <m:oMathPara xmlns:m="http://schemas.openxmlformats.org/officeDocument/2006/math">
                              <m:oMathParaPr>
                                <m:jc m:val="centerGroup"/>
                              </m:oMathParaPr>
                              <m:oMath xmlns:m="http://schemas.openxmlformats.org/officeDocument/2006/math">
                                <m:r>
                                  <a:rPr lang="en-US" sz="2500" b="0" i="1" smtClean="0">
                                    <a:latin typeface="Cambria Math" charset="0"/>
                                  </a:rPr>
                                  <m:t>𝑂</m:t>
                                </m:r>
                                <m:d>
                                  <m:dPr>
                                    <m:ctrlPr>
                                      <a:rPr lang="en-US" sz="2500" b="0" i="1" smtClean="0">
                                        <a:latin typeface="Cambria Math" panose="02040503050406030204" pitchFamily="18" charset="0"/>
                                      </a:rPr>
                                    </m:ctrlPr>
                                  </m:dPr>
                                  <m:e>
                                    <m:f>
                                      <m:fPr>
                                        <m:ctrlPr>
                                          <a:rPr lang="en-US" sz="2500" b="0" i="1" smtClean="0">
                                            <a:latin typeface="Cambria Math" panose="02040503050406030204" pitchFamily="18" charset="0"/>
                                          </a:rPr>
                                        </m:ctrlPr>
                                      </m:fPr>
                                      <m:num>
                                        <m:func>
                                          <m:funcPr>
                                            <m:ctrlPr>
                                              <a:rPr lang="en-US" sz="2500" b="0" i="1" smtClean="0">
                                                <a:latin typeface="Cambria Math" panose="02040503050406030204" pitchFamily="18" charset="0"/>
                                              </a:rPr>
                                            </m:ctrlPr>
                                          </m:funcPr>
                                          <m:fName>
                                            <m:r>
                                              <m:rPr>
                                                <m:sty m:val="p"/>
                                              </m:rPr>
                                              <a:rPr lang="en-US" sz="2500" b="0" i="0" smtClean="0">
                                                <a:latin typeface="Cambria Math" charset="0"/>
                                              </a:rPr>
                                              <m:t>log</m:t>
                                            </m:r>
                                          </m:fName>
                                          <m:e>
                                            <m:r>
                                              <a:rPr lang="en-US" sz="2500" b="0" i="1" smtClean="0">
                                                <a:latin typeface="Cambria Math" charset="0"/>
                                              </a:rPr>
                                              <m:t>𝑑</m:t>
                                            </m:r>
                                          </m:e>
                                        </m:func>
                                      </m:num>
                                      <m:den>
                                        <m:r>
                                          <a:rPr lang="en-US" sz="2500" b="0" i="1" smtClean="0">
                                            <a:latin typeface="Cambria Math" charset="0"/>
                                          </a:rPr>
                                          <m:t>𝑑</m:t>
                                        </m:r>
                                      </m:den>
                                    </m:f>
                                  </m:e>
                                </m:d>
                              </m:oMath>
                            </m:oMathPara>
                          </a14:m>
                          <a:endParaRPr lang="en-US" sz="2500" dirty="0"/>
                        </a:p>
                      </a:txBody>
                      <a:tcPr/>
                    </a:tc>
                    <a:tc>
                      <a:txBody>
                        <a:bodyPr/>
                        <a:lstStyle/>
                        <a:p>
                          <a:pPr algn="ctr"/>
                          <a14:m>
                            <m:oMathPara xmlns:m="http://schemas.openxmlformats.org/officeDocument/2006/math">
                              <m:oMathParaPr>
                                <m:jc m:val="centerGroup"/>
                              </m:oMathParaPr>
                              <m:oMath xmlns:m="http://schemas.openxmlformats.org/officeDocument/2006/math">
                                <m:r>
                                  <a:rPr lang="en-US" sz="2500" b="0" i="1" smtClean="0">
                                    <a:latin typeface="Cambria Math" charset="0"/>
                                  </a:rPr>
                                  <m:t>𝑂</m:t>
                                </m:r>
                                <m:d>
                                  <m:dPr>
                                    <m:ctrlPr>
                                      <a:rPr lang="en-US" sz="2500" b="0" i="1" smtClean="0">
                                        <a:latin typeface="Cambria Math" panose="02040503050406030204" pitchFamily="18" charset="0"/>
                                      </a:rPr>
                                    </m:ctrlPr>
                                  </m:dPr>
                                  <m:e>
                                    <m:f>
                                      <m:fPr>
                                        <m:ctrlPr>
                                          <a:rPr lang="en-US" sz="2500" b="0" i="1" smtClean="0">
                                            <a:latin typeface="Cambria Math" panose="02040503050406030204" pitchFamily="18" charset="0"/>
                                          </a:rPr>
                                        </m:ctrlPr>
                                      </m:fPr>
                                      <m:num>
                                        <m:func>
                                          <m:funcPr>
                                            <m:ctrlPr>
                                              <a:rPr lang="en-US" sz="2500" b="0" i="1" smtClean="0">
                                                <a:latin typeface="Cambria Math" panose="02040503050406030204" pitchFamily="18" charset="0"/>
                                              </a:rPr>
                                            </m:ctrlPr>
                                          </m:funcPr>
                                          <m:fName>
                                            <m:r>
                                              <m:rPr>
                                                <m:sty m:val="p"/>
                                              </m:rPr>
                                              <a:rPr lang="en-US" sz="2500" b="0" i="0" smtClean="0">
                                                <a:latin typeface="Cambria Math" charset="0"/>
                                              </a:rPr>
                                              <m:t>log</m:t>
                                            </m:r>
                                          </m:fName>
                                          <m:e>
                                            <m:r>
                                              <a:rPr lang="en-US" sz="2500" b="0" i="1" smtClean="0">
                                                <a:latin typeface="Cambria Math" charset="0"/>
                                              </a:rPr>
                                              <m:t>𝑑</m:t>
                                            </m:r>
                                          </m:e>
                                        </m:func>
                                      </m:num>
                                      <m:den>
                                        <m:r>
                                          <a:rPr lang="en-US" sz="2500" b="0" i="1" smtClean="0">
                                            <a:latin typeface="Cambria Math" charset="0"/>
                                          </a:rPr>
                                          <m:t>𝑑</m:t>
                                        </m:r>
                                      </m:den>
                                    </m:f>
                                  </m:e>
                                </m:d>
                              </m:oMath>
                            </m:oMathPara>
                          </a14:m>
                          <a:endParaRPr lang="en-US" sz="2500" dirty="0"/>
                        </a:p>
                      </a:txBody>
                      <a:tcPr/>
                    </a:tc>
                    <a:extLst>
                      <a:ext uri="{0D108BD9-81ED-4DB2-BD59-A6C34878D82A}">
                        <a16:rowId xmlns:a16="http://schemas.microsoft.com/office/drawing/2014/main" val="10001"/>
                      </a:ext>
                    </a:extLst>
                  </a:tr>
                  <a:tr h="370840">
                    <a:tc>
                      <a:txBody>
                        <a:bodyPr/>
                        <a:lstStyle/>
                        <a:p>
                          <a:pPr algn="ctr"/>
                          <a:r>
                            <a:rPr lang="en-US" sz="2500" b="0" i="0" dirty="0">
                              <a:latin typeface="Helvetica Light" charset="0"/>
                              <a:ea typeface="Helvetica Light" charset="0"/>
                              <a:cs typeface="Helvetica Light" charset="0"/>
                            </a:rPr>
                            <a:t>Maximum-Likelihood</a:t>
                          </a:r>
                        </a:p>
                      </a:txBody>
                      <a:tcPr/>
                    </a:tc>
                    <a:tc>
                      <a:txBody>
                        <a:bodyPr/>
                        <a:lstStyle/>
                        <a:p>
                          <a:pPr algn="ctr"/>
                          <a14:m>
                            <m:oMathPara xmlns:m="http://schemas.openxmlformats.org/officeDocument/2006/math">
                              <m:oMathParaPr>
                                <m:jc m:val="centerGroup"/>
                              </m:oMathParaPr>
                              <m:oMath xmlns:m="http://schemas.openxmlformats.org/officeDocument/2006/math">
                                <m:r>
                                  <m:rPr>
                                    <m:sty m:val="p"/>
                                  </m:rPr>
                                  <a:rPr lang="el-GR" sz="2500" b="0" i="1" smtClean="0">
                                    <a:latin typeface="Cambria Math" charset="0"/>
                                    <a:ea typeface="Cambria Math" charset="0"/>
                                    <a:cs typeface="Cambria Math" charset="0"/>
                                  </a:rPr>
                                  <m:t>Ω</m:t>
                                </m:r>
                                <m:r>
                                  <a:rPr lang="en-US" sz="2500" b="0" i="1" smtClean="0">
                                    <a:latin typeface="Cambria Math" charset="0"/>
                                  </a:rPr>
                                  <m:t>(1)</m:t>
                                </m:r>
                              </m:oMath>
                            </m:oMathPara>
                          </a14:m>
                          <a:endParaRPr lang="en-US" sz="2500" dirty="0"/>
                        </a:p>
                      </a:txBody>
                      <a:tcPr/>
                    </a:tc>
                    <a:tc>
                      <a:txBody>
                        <a:bodyPr/>
                        <a:lstStyle/>
                        <a:p>
                          <a:pPr algn="ctr"/>
                          <a14:m>
                            <m:oMathPara xmlns:m="http://schemas.openxmlformats.org/officeDocument/2006/math">
                              <m:oMathParaPr>
                                <m:jc m:val="centerGroup"/>
                              </m:oMathParaPr>
                              <m:oMath xmlns:m="http://schemas.openxmlformats.org/officeDocument/2006/math">
                                <m:r>
                                  <m:rPr>
                                    <m:sty m:val="p"/>
                                  </m:rPr>
                                  <a:rPr lang="el-GR" sz="2500" b="0" i="1" smtClean="0">
                                    <a:latin typeface="Cambria Math" charset="0"/>
                                    <a:ea typeface="Cambria Math" charset="0"/>
                                    <a:cs typeface="Cambria Math" charset="0"/>
                                  </a:rPr>
                                  <m:t>Ω</m:t>
                                </m:r>
                                <m:r>
                                  <a:rPr lang="en-US" sz="2500" b="0" i="1" smtClean="0">
                                    <a:latin typeface="Cambria Math" charset="0"/>
                                  </a:rPr>
                                  <m:t>(1)</m:t>
                                </m:r>
                              </m:oMath>
                            </m:oMathPara>
                          </a14:m>
                          <a:endParaRPr lang="en-US" sz="2500" dirty="0"/>
                        </a:p>
                      </a:txBody>
                      <a:tcPr/>
                    </a:tc>
                    <a:extLst>
                      <a:ext uri="{0D108BD9-81ED-4DB2-BD59-A6C34878D82A}">
                        <a16:rowId xmlns:a16="http://schemas.microsoft.com/office/drawing/2014/main" val="10002"/>
                      </a:ext>
                    </a:extLst>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1442719388"/>
                  </p:ext>
                </p:extLst>
              </p:nvPr>
            </p:nvGraphicFramePr>
            <p:xfrm>
              <a:off x="838200" y="1825625"/>
              <a:ext cx="10515600" cy="1767904"/>
            </p:xfrm>
            <a:graphic>
              <a:graphicData uri="http://schemas.openxmlformats.org/drawingml/2006/table">
                <a:tbl>
                  <a:tblPr firstRow="1" bandRow="1">
                    <a:tableStyleId>{5C22544A-7EE6-4342-B048-85BDC9FD1C3A}</a:tableStyleId>
                  </a:tblPr>
                  <a:tblGrid>
                    <a:gridCol w="3505200"/>
                    <a:gridCol w="3505200"/>
                    <a:gridCol w="3505200"/>
                  </a:tblGrid>
                  <a:tr h="472440">
                    <a:tc>
                      <a:txBody>
                        <a:bodyPr/>
                        <a:lstStyle/>
                        <a:p>
                          <a:pPr algn="ctr"/>
                          <a:endParaRPr lang="en-US" sz="2500" dirty="0"/>
                        </a:p>
                      </a:txBody>
                      <a:tcPr/>
                    </a:tc>
                    <a:tc>
                      <a:txBody>
                        <a:bodyPr/>
                        <a:lstStyle/>
                        <a:p>
                          <a:pPr algn="ctr"/>
                          <a:r>
                            <a:rPr lang="en-US" sz="2500" b="0" i="0" dirty="0" smtClean="0">
                              <a:latin typeface="Helvetica Light" charset="0"/>
                              <a:ea typeface="Helvetica Light" charset="0"/>
                              <a:cs typeface="Helvetica Light" charset="0"/>
                            </a:rPr>
                            <a:t>Trickle</a:t>
                          </a:r>
                          <a:endParaRPr lang="en-US" sz="2500" b="0" i="0" dirty="0">
                            <a:latin typeface="Helvetica Light" charset="0"/>
                            <a:ea typeface="Helvetica Light" charset="0"/>
                            <a:cs typeface="Helvetica Light" charset="0"/>
                          </a:endParaRPr>
                        </a:p>
                      </a:txBody>
                      <a:tcPr/>
                    </a:tc>
                    <a:tc>
                      <a:txBody>
                        <a:bodyPr/>
                        <a:lstStyle/>
                        <a:p>
                          <a:pPr algn="ctr"/>
                          <a:r>
                            <a:rPr lang="en-US" sz="2500" b="0" i="0" dirty="0" smtClean="0">
                              <a:latin typeface="Helvetica Light" charset="0"/>
                              <a:ea typeface="Helvetica Light" charset="0"/>
                              <a:cs typeface="Helvetica Light" charset="0"/>
                            </a:rPr>
                            <a:t>Diffusion</a:t>
                          </a:r>
                          <a:endParaRPr lang="en-US" sz="2500" b="0" i="0" dirty="0">
                            <a:latin typeface="Helvetica Light" charset="0"/>
                            <a:ea typeface="Helvetica Light" charset="0"/>
                            <a:cs typeface="Helvetica Light" charset="0"/>
                          </a:endParaRPr>
                        </a:p>
                      </a:txBody>
                      <a:tcPr/>
                    </a:tc>
                  </a:tr>
                  <a:tr h="823024">
                    <a:tc>
                      <a:txBody>
                        <a:bodyPr/>
                        <a:lstStyle/>
                        <a:p>
                          <a:pPr algn="ctr"/>
                          <a:r>
                            <a:rPr lang="en-US" sz="2500" b="0" i="0" dirty="0" smtClean="0">
                              <a:latin typeface="Helvetica Light" charset="0"/>
                              <a:ea typeface="Helvetica Light" charset="0"/>
                              <a:cs typeface="Helvetica Light" charset="0"/>
                            </a:rPr>
                            <a:t>First-Timestamp</a:t>
                          </a:r>
                          <a:endParaRPr lang="en-US" sz="2500" b="0" i="0" dirty="0">
                            <a:latin typeface="Helvetica Light" charset="0"/>
                            <a:ea typeface="Helvetica Light" charset="0"/>
                            <a:cs typeface="Helvetica Light" charset="0"/>
                          </a:endParaRPr>
                        </a:p>
                      </a:txBody>
                      <a:tcPr/>
                    </a:tc>
                    <a:tc>
                      <a:txBody>
                        <a:bodyPr/>
                        <a:lstStyle/>
                        <a:p>
                          <a:endParaRPr lang="en-US"/>
                        </a:p>
                      </a:txBody>
                      <a:tcPr>
                        <a:blipFill rotWithShape="0">
                          <a:blip r:embed="rId3"/>
                          <a:stretch>
                            <a:fillRect l="-100000" t="-63704" r="-100521" b="-74815"/>
                          </a:stretch>
                        </a:blipFill>
                      </a:tcPr>
                    </a:tc>
                    <a:tc>
                      <a:txBody>
                        <a:bodyPr/>
                        <a:lstStyle/>
                        <a:p>
                          <a:endParaRPr lang="en-US"/>
                        </a:p>
                      </a:txBody>
                      <a:tcPr>
                        <a:blipFill rotWithShape="0">
                          <a:blip r:embed="rId3"/>
                          <a:stretch>
                            <a:fillRect l="-200348" t="-63704" r="-696" b="-74815"/>
                          </a:stretch>
                        </a:blipFill>
                      </a:tcPr>
                    </a:tc>
                  </a:tr>
                  <a:tr h="472440">
                    <a:tc>
                      <a:txBody>
                        <a:bodyPr/>
                        <a:lstStyle/>
                        <a:p>
                          <a:pPr algn="ctr"/>
                          <a:r>
                            <a:rPr lang="en-US" sz="2500" b="0" i="0" dirty="0" smtClean="0">
                              <a:latin typeface="Helvetica Light" charset="0"/>
                              <a:ea typeface="Helvetica Light" charset="0"/>
                              <a:cs typeface="Helvetica Light" charset="0"/>
                            </a:rPr>
                            <a:t>Maximum-Likelihood</a:t>
                          </a:r>
                          <a:endParaRPr lang="en-US" sz="2500" b="0" i="0" dirty="0">
                            <a:latin typeface="Helvetica Light" charset="0"/>
                            <a:ea typeface="Helvetica Light" charset="0"/>
                            <a:cs typeface="Helvetica Light" charset="0"/>
                          </a:endParaRPr>
                        </a:p>
                      </a:txBody>
                      <a:tcPr/>
                    </a:tc>
                    <a:tc>
                      <a:txBody>
                        <a:bodyPr/>
                        <a:lstStyle/>
                        <a:p>
                          <a:endParaRPr lang="en-US"/>
                        </a:p>
                      </a:txBody>
                      <a:tcPr>
                        <a:blipFill rotWithShape="0">
                          <a:blip r:embed="rId3"/>
                          <a:stretch>
                            <a:fillRect l="-100000" t="-283333" r="-100521" b="-29487"/>
                          </a:stretch>
                        </a:blipFill>
                      </a:tcPr>
                    </a:tc>
                    <a:tc>
                      <a:txBody>
                        <a:bodyPr/>
                        <a:lstStyle/>
                        <a:p>
                          <a:endParaRPr lang="en-US"/>
                        </a:p>
                      </a:txBody>
                      <a:tcPr>
                        <a:blipFill rotWithShape="0">
                          <a:blip r:embed="rId3"/>
                          <a:stretch>
                            <a:fillRect l="-200348" t="-283333" r="-696" b="-29487"/>
                          </a:stretch>
                        </a:blipFill>
                      </a:tcPr>
                    </a:tc>
                  </a:tr>
                </a:tbl>
              </a:graphicData>
            </a:graphic>
          </p:graphicFrame>
        </mc:Fallback>
      </mc:AlternateContent>
      <p:sp>
        <p:nvSpPr>
          <p:cNvPr id="5" name="Rectangle 4"/>
          <p:cNvSpPr/>
          <p:nvPr/>
        </p:nvSpPr>
        <p:spPr>
          <a:xfrm>
            <a:off x="4572000" y="4009292"/>
            <a:ext cx="3130061" cy="2387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62590" y="4677508"/>
            <a:ext cx="1845378" cy="830997"/>
          </a:xfrm>
          <a:prstGeom prst="rect">
            <a:avLst/>
          </a:prstGeom>
          <a:noFill/>
        </p:spPr>
        <p:txBody>
          <a:bodyPr wrap="none" rtlCol="0">
            <a:spAutoFit/>
          </a:bodyPr>
          <a:lstStyle/>
          <a:p>
            <a:pPr algn="ctr"/>
            <a:r>
              <a:rPr lang="en-US" sz="2400" dirty="0">
                <a:latin typeface="Helvetica Light" charset="0"/>
                <a:ea typeface="Helvetica Light" charset="0"/>
                <a:cs typeface="Helvetica Light" charset="0"/>
              </a:rPr>
              <a:t>Probability </a:t>
            </a:r>
          </a:p>
          <a:p>
            <a:pPr algn="ctr"/>
            <a:r>
              <a:rPr lang="en-US" sz="2400" dirty="0">
                <a:latin typeface="Helvetica Light" charset="0"/>
                <a:ea typeface="Helvetica Light" charset="0"/>
                <a:cs typeface="Helvetica Light" charset="0"/>
              </a:rPr>
              <a:t>of Detection</a:t>
            </a:r>
          </a:p>
        </p:txBody>
      </p:sp>
      <p:sp>
        <p:nvSpPr>
          <p:cNvPr id="7" name="TextBox 6"/>
          <p:cNvSpPr txBox="1"/>
          <p:nvPr/>
        </p:nvSpPr>
        <p:spPr>
          <a:xfrm>
            <a:off x="5513941" y="6396335"/>
            <a:ext cx="1569660" cy="461665"/>
          </a:xfrm>
          <a:prstGeom prst="rect">
            <a:avLst/>
          </a:prstGeom>
          <a:noFill/>
        </p:spPr>
        <p:txBody>
          <a:bodyPr wrap="none" rtlCol="0">
            <a:spAutoFit/>
          </a:bodyPr>
          <a:lstStyle/>
          <a:p>
            <a:pPr algn="ctr"/>
            <a:r>
              <a:rPr lang="en-US" sz="2400">
                <a:latin typeface="Helvetica Light" charset="0"/>
                <a:ea typeface="Helvetica Light" charset="0"/>
                <a:cs typeface="Helvetica Light" charset="0"/>
              </a:rPr>
              <a:t>Degree, d</a:t>
            </a:r>
            <a:endParaRPr lang="en-US" sz="2400" dirty="0">
              <a:latin typeface="Helvetica Light" charset="0"/>
              <a:ea typeface="Helvetica Light" charset="0"/>
              <a:cs typeface="Helvetica Light" charset="0"/>
            </a:endParaRPr>
          </a:p>
        </p:txBody>
      </p:sp>
      <p:sp>
        <p:nvSpPr>
          <p:cNvPr id="9" name="Freeform 8"/>
          <p:cNvSpPr/>
          <p:nvPr/>
        </p:nvSpPr>
        <p:spPr>
          <a:xfrm>
            <a:off x="4642337" y="4747845"/>
            <a:ext cx="2954215" cy="1565031"/>
          </a:xfrm>
          <a:custGeom>
            <a:avLst/>
            <a:gdLst>
              <a:gd name="connsiteX0" fmla="*/ 0 w 2971800"/>
              <a:gd name="connsiteY0" fmla="*/ 0 h 1652964"/>
              <a:gd name="connsiteX1" fmla="*/ 896816 w 2971800"/>
              <a:gd name="connsiteY1" fmla="*/ 1107831 h 1652964"/>
              <a:gd name="connsiteX2" fmla="*/ 2074985 w 2971800"/>
              <a:gd name="connsiteY2" fmla="*/ 1565031 h 1652964"/>
              <a:gd name="connsiteX3" fmla="*/ 2971800 w 2971800"/>
              <a:gd name="connsiteY3" fmla="*/ 1652954 h 1652964"/>
              <a:gd name="connsiteX0" fmla="*/ 0 w 2971800"/>
              <a:gd name="connsiteY0" fmla="*/ 0 h 1655012"/>
              <a:gd name="connsiteX1" fmla="*/ 773723 w 2971800"/>
              <a:gd name="connsiteY1" fmla="*/ 984739 h 1655012"/>
              <a:gd name="connsiteX2" fmla="*/ 2074985 w 2971800"/>
              <a:gd name="connsiteY2" fmla="*/ 1565031 h 1655012"/>
              <a:gd name="connsiteX3" fmla="*/ 2971800 w 2971800"/>
              <a:gd name="connsiteY3" fmla="*/ 1652954 h 1655012"/>
              <a:gd name="connsiteX0" fmla="*/ 0 w 2971800"/>
              <a:gd name="connsiteY0" fmla="*/ 0 h 1653026"/>
              <a:gd name="connsiteX1" fmla="*/ 773723 w 2971800"/>
              <a:gd name="connsiteY1" fmla="*/ 984739 h 1653026"/>
              <a:gd name="connsiteX2" fmla="*/ 2074985 w 2971800"/>
              <a:gd name="connsiteY2" fmla="*/ 1565031 h 1653026"/>
              <a:gd name="connsiteX3" fmla="*/ 2971800 w 2971800"/>
              <a:gd name="connsiteY3" fmla="*/ 1652954 h 1653026"/>
              <a:gd name="connsiteX0" fmla="*/ 0 w 2971800"/>
              <a:gd name="connsiteY0" fmla="*/ 0 h 1653026"/>
              <a:gd name="connsiteX1" fmla="*/ 773723 w 2971800"/>
              <a:gd name="connsiteY1" fmla="*/ 984739 h 1653026"/>
              <a:gd name="connsiteX2" fmla="*/ 2074985 w 2971800"/>
              <a:gd name="connsiteY2" fmla="*/ 1565031 h 1653026"/>
              <a:gd name="connsiteX3" fmla="*/ 2971800 w 2971800"/>
              <a:gd name="connsiteY3" fmla="*/ 1652954 h 1653026"/>
              <a:gd name="connsiteX0" fmla="*/ 0 w 2971800"/>
              <a:gd name="connsiteY0" fmla="*/ 0 h 1652954"/>
              <a:gd name="connsiteX1" fmla="*/ 773723 w 2971800"/>
              <a:gd name="connsiteY1" fmla="*/ 984739 h 1652954"/>
              <a:gd name="connsiteX2" fmla="*/ 2971800 w 2971800"/>
              <a:gd name="connsiteY2" fmla="*/ 1652954 h 1652954"/>
              <a:gd name="connsiteX0" fmla="*/ 0 w 2971800"/>
              <a:gd name="connsiteY0" fmla="*/ 0 h 1652954"/>
              <a:gd name="connsiteX1" fmla="*/ 1213339 w 2971800"/>
              <a:gd name="connsiteY1" fmla="*/ 1195754 h 1652954"/>
              <a:gd name="connsiteX2" fmla="*/ 2971800 w 2971800"/>
              <a:gd name="connsiteY2" fmla="*/ 1652954 h 1652954"/>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415"/>
              <a:gd name="connsiteX1" fmla="*/ 1213339 w 2954215"/>
              <a:gd name="connsiteY1" fmla="*/ 1195754 h 1565415"/>
              <a:gd name="connsiteX2" fmla="*/ 2954215 w 2954215"/>
              <a:gd name="connsiteY2" fmla="*/ 1565031 h 1565415"/>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Lst>
            <a:ahLst/>
            <a:cxnLst>
              <a:cxn ang="0">
                <a:pos x="connsiteX0" y="connsiteY0"/>
              </a:cxn>
              <a:cxn ang="0">
                <a:pos x="connsiteX1" y="connsiteY1"/>
              </a:cxn>
              <a:cxn ang="0">
                <a:pos x="connsiteX2" y="connsiteY2"/>
              </a:cxn>
            </a:cxnLst>
            <a:rect l="l" t="t" r="r" b="b"/>
            <a:pathLst>
              <a:path w="2954215" h="1565031">
                <a:moveTo>
                  <a:pt x="0" y="0"/>
                </a:moveTo>
                <a:cubicBezTo>
                  <a:pt x="117231" y="317988"/>
                  <a:pt x="386863" y="829409"/>
                  <a:pt x="1213339" y="1195754"/>
                </a:cubicBezTo>
                <a:cubicBezTo>
                  <a:pt x="2039815" y="1562099"/>
                  <a:pt x="2338022" y="1513743"/>
                  <a:pt x="2954215" y="1565031"/>
                </a:cubicBezTo>
              </a:path>
            </a:pathLst>
          </a:custGeom>
          <a:noFill/>
          <a:ln w="38100">
            <a:solidFill>
              <a:srgbClr val="2F5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642336" y="4677509"/>
            <a:ext cx="2883878" cy="921920"/>
          </a:xfrm>
          <a:custGeom>
            <a:avLst/>
            <a:gdLst>
              <a:gd name="connsiteX0" fmla="*/ 0 w 2971800"/>
              <a:gd name="connsiteY0" fmla="*/ 0 h 1652964"/>
              <a:gd name="connsiteX1" fmla="*/ 896816 w 2971800"/>
              <a:gd name="connsiteY1" fmla="*/ 1107831 h 1652964"/>
              <a:gd name="connsiteX2" fmla="*/ 2074985 w 2971800"/>
              <a:gd name="connsiteY2" fmla="*/ 1565031 h 1652964"/>
              <a:gd name="connsiteX3" fmla="*/ 2971800 w 2971800"/>
              <a:gd name="connsiteY3" fmla="*/ 1652954 h 1652964"/>
              <a:gd name="connsiteX0" fmla="*/ 0 w 2971800"/>
              <a:gd name="connsiteY0" fmla="*/ 0 h 1655012"/>
              <a:gd name="connsiteX1" fmla="*/ 773723 w 2971800"/>
              <a:gd name="connsiteY1" fmla="*/ 984739 h 1655012"/>
              <a:gd name="connsiteX2" fmla="*/ 2074985 w 2971800"/>
              <a:gd name="connsiteY2" fmla="*/ 1565031 h 1655012"/>
              <a:gd name="connsiteX3" fmla="*/ 2971800 w 2971800"/>
              <a:gd name="connsiteY3" fmla="*/ 1652954 h 1655012"/>
              <a:gd name="connsiteX0" fmla="*/ 0 w 2971800"/>
              <a:gd name="connsiteY0" fmla="*/ 0 h 1653026"/>
              <a:gd name="connsiteX1" fmla="*/ 773723 w 2971800"/>
              <a:gd name="connsiteY1" fmla="*/ 984739 h 1653026"/>
              <a:gd name="connsiteX2" fmla="*/ 2074985 w 2971800"/>
              <a:gd name="connsiteY2" fmla="*/ 1565031 h 1653026"/>
              <a:gd name="connsiteX3" fmla="*/ 2971800 w 2971800"/>
              <a:gd name="connsiteY3" fmla="*/ 1652954 h 1653026"/>
              <a:gd name="connsiteX0" fmla="*/ 0 w 2971800"/>
              <a:gd name="connsiteY0" fmla="*/ 0 h 1653026"/>
              <a:gd name="connsiteX1" fmla="*/ 773723 w 2971800"/>
              <a:gd name="connsiteY1" fmla="*/ 984739 h 1653026"/>
              <a:gd name="connsiteX2" fmla="*/ 2074985 w 2971800"/>
              <a:gd name="connsiteY2" fmla="*/ 1565031 h 1653026"/>
              <a:gd name="connsiteX3" fmla="*/ 2971800 w 2971800"/>
              <a:gd name="connsiteY3" fmla="*/ 1652954 h 1653026"/>
              <a:gd name="connsiteX0" fmla="*/ 0 w 2971800"/>
              <a:gd name="connsiteY0" fmla="*/ 0 h 1652954"/>
              <a:gd name="connsiteX1" fmla="*/ 773723 w 2971800"/>
              <a:gd name="connsiteY1" fmla="*/ 984739 h 1652954"/>
              <a:gd name="connsiteX2" fmla="*/ 2971800 w 2971800"/>
              <a:gd name="connsiteY2" fmla="*/ 1652954 h 1652954"/>
              <a:gd name="connsiteX0" fmla="*/ 0 w 2971800"/>
              <a:gd name="connsiteY0" fmla="*/ 0 h 1652954"/>
              <a:gd name="connsiteX1" fmla="*/ 1213339 w 2971800"/>
              <a:gd name="connsiteY1" fmla="*/ 1195754 h 1652954"/>
              <a:gd name="connsiteX2" fmla="*/ 2971800 w 2971800"/>
              <a:gd name="connsiteY2" fmla="*/ 1652954 h 1652954"/>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031"/>
              <a:gd name="connsiteX1" fmla="*/ 1213339 w 2954215"/>
              <a:gd name="connsiteY1" fmla="*/ 1195754 h 1565031"/>
              <a:gd name="connsiteX2" fmla="*/ 2954215 w 2954215"/>
              <a:gd name="connsiteY2" fmla="*/ 1565031 h 1565031"/>
              <a:gd name="connsiteX0" fmla="*/ 0 w 2954215"/>
              <a:gd name="connsiteY0" fmla="*/ 0 h 1565415"/>
              <a:gd name="connsiteX1" fmla="*/ 1213339 w 2954215"/>
              <a:gd name="connsiteY1" fmla="*/ 1195754 h 1565415"/>
              <a:gd name="connsiteX2" fmla="*/ 2954215 w 2954215"/>
              <a:gd name="connsiteY2" fmla="*/ 1565031 h 1565415"/>
              <a:gd name="connsiteX0" fmla="*/ 0 w 2954215"/>
              <a:gd name="connsiteY0" fmla="*/ 0 h 1565035"/>
              <a:gd name="connsiteX1" fmla="*/ 1318846 w 2954215"/>
              <a:gd name="connsiteY1" fmla="*/ 808892 h 1565035"/>
              <a:gd name="connsiteX2" fmla="*/ 2954215 w 2954215"/>
              <a:gd name="connsiteY2" fmla="*/ 1565031 h 1565035"/>
              <a:gd name="connsiteX0" fmla="*/ 0 w 2901462"/>
              <a:gd name="connsiteY0" fmla="*/ 0 h 869136"/>
              <a:gd name="connsiteX1" fmla="*/ 1318846 w 2901462"/>
              <a:gd name="connsiteY1" fmla="*/ 808892 h 869136"/>
              <a:gd name="connsiteX2" fmla="*/ 2901462 w 2901462"/>
              <a:gd name="connsiteY2" fmla="*/ 808892 h 869136"/>
              <a:gd name="connsiteX0" fmla="*/ 0 w 2883878"/>
              <a:gd name="connsiteY0" fmla="*/ 0 h 890471"/>
              <a:gd name="connsiteX1" fmla="*/ 1318846 w 2883878"/>
              <a:gd name="connsiteY1" fmla="*/ 808892 h 890471"/>
              <a:gd name="connsiteX2" fmla="*/ 2883878 w 2883878"/>
              <a:gd name="connsiteY2" fmla="*/ 861646 h 890471"/>
              <a:gd name="connsiteX0" fmla="*/ 0 w 2883878"/>
              <a:gd name="connsiteY0" fmla="*/ 0 h 921847"/>
              <a:gd name="connsiteX1" fmla="*/ 1318846 w 2883878"/>
              <a:gd name="connsiteY1" fmla="*/ 808892 h 921847"/>
              <a:gd name="connsiteX2" fmla="*/ 2883878 w 2883878"/>
              <a:gd name="connsiteY2" fmla="*/ 914400 h 921847"/>
              <a:gd name="connsiteX0" fmla="*/ 0 w 2883878"/>
              <a:gd name="connsiteY0" fmla="*/ 0 h 915077"/>
              <a:gd name="connsiteX1" fmla="*/ 1178169 w 2883878"/>
              <a:gd name="connsiteY1" fmla="*/ 773723 h 915077"/>
              <a:gd name="connsiteX2" fmla="*/ 2883878 w 2883878"/>
              <a:gd name="connsiteY2" fmla="*/ 914400 h 915077"/>
              <a:gd name="connsiteX0" fmla="*/ 0 w 2883878"/>
              <a:gd name="connsiteY0" fmla="*/ 0 h 921920"/>
              <a:gd name="connsiteX1" fmla="*/ 1178169 w 2883878"/>
              <a:gd name="connsiteY1" fmla="*/ 773723 h 921920"/>
              <a:gd name="connsiteX2" fmla="*/ 2883878 w 2883878"/>
              <a:gd name="connsiteY2" fmla="*/ 914400 h 921920"/>
            </a:gdLst>
            <a:ahLst/>
            <a:cxnLst>
              <a:cxn ang="0">
                <a:pos x="connsiteX0" y="connsiteY0"/>
              </a:cxn>
              <a:cxn ang="0">
                <a:pos x="connsiteX1" y="connsiteY1"/>
              </a:cxn>
              <a:cxn ang="0">
                <a:pos x="connsiteX2" y="connsiteY2"/>
              </a:cxn>
            </a:cxnLst>
            <a:rect l="l" t="t" r="r" b="b"/>
            <a:pathLst>
              <a:path w="2883878" h="921920">
                <a:moveTo>
                  <a:pt x="0" y="0"/>
                </a:moveTo>
                <a:cubicBezTo>
                  <a:pt x="275492" y="423496"/>
                  <a:pt x="697523" y="621323"/>
                  <a:pt x="1178169" y="773723"/>
                </a:cubicBezTo>
                <a:cubicBezTo>
                  <a:pt x="1658815" y="926123"/>
                  <a:pt x="2373193" y="933451"/>
                  <a:pt x="2883878" y="9144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3" idx="1"/>
          </p:cNvCxnSpPr>
          <p:nvPr/>
        </p:nvCxnSpPr>
        <p:spPr>
          <a:xfrm flipH="1">
            <a:off x="7083602" y="6026399"/>
            <a:ext cx="1022906" cy="128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06508" y="5803261"/>
            <a:ext cx="2212465" cy="446276"/>
          </a:xfrm>
          <a:prstGeom prst="rect">
            <a:avLst/>
          </a:prstGeom>
          <a:noFill/>
        </p:spPr>
        <p:txBody>
          <a:bodyPr wrap="none" rtlCol="0">
            <a:spAutoFit/>
          </a:bodyPr>
          <a:lstStyle/>
          <a:p>
            <a:r>
              <a:rPr lang="en-US" sz="2300" dirty="0">
                <a:latin typeface="Helvetica Light" charset="0"/>
                <a:ea typeface="Helvetica Light" charset="0"/>
                <a:cs typeface="Helvetica Light" charset="0"/>
              </a:rPr>
              <a:t>First-timestamp</a:t>
            </a:r>
          </a:p>
        </p:txBody>
      </p:sp>
      <p:cxnSp>
        <p:nvCxnSpPr>
          <p:cNvPr id="15" name="Straight Arrow Connector 14"/>
          <p:cNvCxnSpPr/>
          <p:nvPr/>
        </p:nvCxnSpPr>
        <p:spPr>
          <a:xfrm flipH="1">
            <a:off x="6843187" y="5338403"/>
            <a:ext cx="1022906" cy="128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66093" y="5115265"/>
            <a:ext cx="2900153" cy="446276"/>
          </a:xfrm>
          <a:prstGeom prst="rect">
            <a:avLst/>
          </a:prstGeom>
          <a:noFill/>
        </p:spPr>
        <p:txBody>
          <a:bodyPr wrap="none" rtlCol="0">
            <a:spAutoFit/>
          </a:bodyPr>
          <a:lstStyle/>
          <a:p>
            <a:r>
              <a:rPr lang="en-US" sz="2300" dirty="0">
                <a:latin typeface="Helvetica Light" charset="0"/>
                <a:ea typeface="Helvetica Light" charset="0"/>
                <a:cs typeface="Helvetica Light" charset="0"/>
              </a:rPr>
              <a:t>Maximum-Likelihood</a:t>
            </a:r>
          </a:p>
        </p:txBody>
      </p:sp>
      <p:sp>
        <p:nvSpPr>
          <p:cNvPr id="3" name="Rounded Rectangle 2"/>
          <p:cNvSpPr/>
          <p:nvPr/>
        </p:nvSpPr>
        <p:spPr>
          <a:xfrm>
            <a:off x="826475" y="4044364"/>
            <a:ext cx="10515600" cy="18087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tx1"/>
                </a:solidFill>
                <a:latin typeface="Helvetica Light" charset="0"/>
                <a:ea typeface="Helvetica Light" charset="0"/>
                <a:cs typeface="Helvetica Light" charset="0"/>
              </a:rPr>
              <a:t>Intuition:</a:t>
            </a:r>
            <a:r>
              <a:rPr lang="en-US" sz="3500">
                <a:solidFill>
                  <a:schemeClr val="tx1"/>
                </a:solidFill>
                <a:latin typeface="Helvetica Light" charset="0"/>
                <a:ea typeface="Helvetica Light" charset="0"/>
                <a:cs typeface="Helvetica Light" charset="0"/>
              </a:rPr>
              <a:t> </a:t>
            </a:r>
            <a:r>
              <a:rPr lang="en-US" sz="3500" dirty="0">
                <a:solidFill>
                  <a:schemeClr val="tx1"/>
                </a:solidFill>
                <a:latin typeface="Helvetica Light" charset="0"/>
                <a:ea typeface="Helvetica Light" charset="0"/>
                <a:cs typeface="Helvetica Light" charset="0"/>
              </a:rPr>
              <a:t>Symmetry outweighs local randomness!</a:t>
            </a:r>
          </a:p>
        </p:txBody>
      </p:sp>
      <p:sp>
        <p:nvSpPr>
          <p:cNvPr id="8" name="Slide Number Placeholder 7">
            <a:extLst>
              <a:ext uri="{FF2B5EF4-FFF2-40B4-BE49-F238E27FC236}">
                <a16:creationId xmlns:a16="http://schemas.microsoft.com/office/drawing/2014/main" id="{D8242A4C-D0C9-2B4A-B18E-D0E7295E6D59}"/>
              </a:ext>
            </a:extLst>
          </p:cNvPr>
          <p:cNvSpPr>
            <a:spLocks noGrp="1"/>
          </p:cNvSpPr>
          <p:nvPr>
            <p:ph type="sldNum" sz="quarter" idx="12"/>
          </p:nvPr>
        </p:nvSpPr>
        <p:spPr/>
        <p:txBody>
          <a:bodyPr/>
          <a:lstStyle/>
          <a:p>
            <a:fld id="{4B0FE8E5-4FC5-2941-BB37-2FE900574256}" type="slidenum">
              <a:rPr lang="en-US" smtClean="0"/>
              <a:t>17</a:t>
            </a:fld>
            <a:endParaRPr lang="en-US"/>
          </a:p>
        </p:txBody>
      </p:sp>
    </p:spTree>
    <p:extLst>
      <p:ext uri="{BB962C8B-B14F-4D97-AF65-F5344CB8AC3E}">
        <p14:creationId xmlns:p14="http://schemas.microsoft.com/office/powerpoint/2010/main" val="27759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P spid="10" grpId="0" animBg="1"/>
      <p:bldP spid="13" grpId="0"/>
      <p:bldP spid="1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Bitcoin Graph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1729" y="1825625"/>
            <a:ext cx="5908542" cy="4351338"/>
          </a:xfrm>
        </p:spPr>
      </p:pic>
      <p:sp>
        <p:nvSpPr>
          <p:cNvPr id="7" name="TextBox 6"/>
          <p:cNvSpPr txBox="1"/>
          <p:nvPr/>
        </p:nvSpPr>
        <p:spPr>
          <a:xfrm rot="16200000">
            <a:off x="814709" y="3678854"/>
            <a:ext cx="3936061" cy="477054"/>
          </a:xfrm>
          <a:prstGeom prst="rect">
            <a:avLst/>
          </a:prstGeom>
          <a:noFill/>
        </p:spPr>
        <p:txBody>
          <a:bodyPr wrap="square" rtlCol="0">
            <a:spAutoFit/>
          </a:bodyPr>
          <a:lstStyle/>
          <a:p>
            <a:pPr algn="ctr"/>
            <a:r>
              <a:rPr lang="en-US" sz="2500">
                <a:latin typeface="Helvetica Light" charset="0"/>
                <a:ea typeface="Helvetica Light" charset="0"/>
                <a:cs typeface="Helvetica Light" charset="0"/>
              </a:rPr>
              <a:t>Probability of Detection</a:t>
            </a:r>
          </a:p>
        </p:txBody>
      </p:sp>
      <p:cxnSp>
        <p:nvCxnSpPr>
          <p:cNvPr id="8" name="Straight Arrow Connector 7"/>
          <p:cNvCxnSpPr>
            <a:stCxn id="9" idx="1"/>
          </p:cNvCxnSpPr>
          <p:nvPr/>
        </p:nvCxnSpPr>
        <p:spPr>
          <a:xfrm flipH="1" flipV="1">
            <a:off x="8444754" y="2796989"/>
            <a:ext cx="1153023" cy="45970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97777" y="3018163"/>
            <a:ext cx="1574470" cy="477054"/>
          </a:xfrm>
          <a:prstGeom prst="rect">
            <a:avLst/>
          </a:prstGeom>
          <a:noFill/>
        </p:spPr>
        <p:txBody>
          <a:bodyPr wrap="none" rtlCol="0">
            <a:spAutoFit/>
          </a:bodyPr>
          <a:lstStyle/>
          <a:p>
            <a:r>
              <a:rPr lang="en-US" sz="2500" dirty="0">
                <a:solidFill>
                  <a:srgbClr val="00B0F0"/>
                </a:solidFill>
                <a:latin typeface="Palatino" pitchFamily="2" charset="77"/>
                <a:ea typeface="Palatino" pitchFamily="2" charset="77"/>
                <a:cs typeface="Helvetica" charset="0"/>
              </a:rPr>
              <a:t>Diffusion</a:t>
            </a:r>
          </a:p>
        </p:txBody>
      </p:sp>
      <p:cxnSp>
        <p:nvCxnSpPr>
          <p:cNvPr id="10" name="Straight Arrow Connector 9"/>
          <p:cNvCxnSpPr/>
          <p:nvPr/>
        </p:nvCxnSpPr>
        <p:spPr>
          <a:xfrm flipH="1">
            <a:off x="8335787" y="1997421"/>
            <a:ext cx="775184" cy="3764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10971" y="1771641"/>
            <a:ext cx="1140120" cy="477054"/>
          </a:xfrm>
          <a:prstGeom prst="rect">
            <a:avLst/>
          </a:prstGeom>
          <a:noFill/>
          <a:ln>
            <a:noFill/>
          </a:ln>
        </p:spPr>
        <p:txBody>
          <a:bodyPr wrap="none" rtlCol="0">
            <a:spAutoFit/>
          </a:bodyPr>
          <a:lstStyle/>
          <a:p>
            <a:r>
              <a:rPr lang="en-US" sz="2500" dirty="0">
                <a:solidFill>
                  <a:srgbClr val="C00000"/>
                </a:solidFill>
                <a:latin typeface="Palatino" pitchFamily="2" charset="77"/>
                <a:ea typeface="Palatino" pitchFamily="2" charset="77"/>
                <a:cs typeface="Helvetica" charset="0"/>
              </a:rPr>
              <a:t>Trickle</a:t>
            </a:r>
          </a:p>
        </p:txBody>
      </p:sp>
      <p:sp>
        <p:nvSpPr>
          <p:cNvPr id="14" name="Freeform 13"/>
          <p:cNvSpPr/>
          <p:nvPr/>
        </p:nvSpPr>
        <p:spPr>
          <a:xfrm>
            <a:off x="3865418" y="3138055"/>
            <a:ext cx="5039591" cy="2483427"/>
          </a:xfrm>
          <a:custGeom>
            <a:avLst/>
            <a:gdLst>
              <a:gd name="connsiteX0" fmla="*/ 1932709 w 5039591"/>
              <a:gd name="connsiteY0" fmla="*/ 529936 h 2483427"/>
              <a:gd name="connsiteX1" fmla="*/ 758537 w 5039591"/>
              <a:gd name="connsiteY1" fmla="*/ 1246909 h 2483427"/>
              <a:gd name="connsiteX2" fmla="*/ 363682 w 5039591"/>
              <a:gd name="connsiteY2" fmla="*/ 1735281 h 2483427"/>
              <a:gd name="connsiteX3" fmla="*/ 135082 w 5039591"/>
              <a:gd name="connsiteY3" fmla="*/ 2109354 h 2483427"/>
              <a:gd name="connsiteX4" fmla="*/ 0 w 5039591"/>
              <a:gd name="connsiteY4" fmla="*/ 2483427 h 2483427"/>
              <a:gd name="connsiteX5" fmla="*/ 135082 w 5039591"/>
              <a:gd name="connsiteY5" fmla="*/ 2431472 h 2483427"/>
              <a:gd name="connsiteX6" fmla="*/ 1766455 w 5039591"/>
              <a:gd name="connsiteY6" fmla="*/ 1184563 h 2483427"/>
              <a:gd name="connsiteX7" fmla="*/ 5039591 w 5039591"/>
              <a:gd name="connsiteY7" fmla="*/ 145472 h 2483427"/>
              <a:gd name="connsiteX8" fmla="*/ 5039591 w 5039591"/>
              <a:gd name="connsiteY8" fmla="*/ 0 h 2483427"/>
              <a:gd name="connsiteX9" fmla="*/ 1932709 w 5039591"/>
              <a:gd name="connsiteY9" fmla="*/ 529936 h 248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9591" h="2483427">
                <a:moveTo>
                  <a:pt x="1932709" y="529936"/>
                </a:moveTo>
                <a:lnTo>
                  <a:pt x="758537" y="1246909"/>
                </a:lnTo>
                <a:lnTo>
                  <a:pt x="363682" y="1735281"/>
                </a:lnTo>
                <a:lnTo>
                  <a:pt x="135082" y="2109354"/>
                </a:lnTo>
                <a:lnTo>
                  <a:pt x="0" y="2483427"/>
                </a:lnTo>
                <a:lnTo>
                  <a:pt x="135082" y="2431472"/>
                </a:lnTo>
                <a:lnTo>
                  <a:pt x="1766455" y="1184563"/>
                </a:lnTo>
                <a:lnTo>
                  <a:pt x="5039591" y="145472"/>
                </a:lnTo>
                <a:lnTo>
                  <a:pt x="5039591" y="0"/>
                </a:lnTo>
                <a:lnTo>
                  <a:pt x="1932709" y="5299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31873" y="4873336"/>
            <a:ext cx="2888672" cy="218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48500" y="6224300"/>
            <a:ext cx="6062079" cy="477054"/>
          </a:xfrm>
          <a:prstGeom prst="rect">
            <a:avLst/>
          </a:prstGeom>
          <a:noFill/>
        </p:spPr>
        <p:txBody>
          <a:bodyPr wrap="square" rtlCol="0">
            <a:spAutoFit/>
          </a:bodyPr>
          <a:lstStyle/>
          <a:p>
            <a:pPr algn="ctr"/>
            <a:r>
              <a:rPr lang="en-US" sz="2500" dirty="0">
                <a:latin typeface="Helvetica Light" charset="0"/>
                <a:ea typeface="Helvetica Light" charset="0"/>
                <a:cs typeface="Helvetica Light" charset="0"/>
              </a:rPr>
              <a:t>Number of Eavesdropper Connections</a:t>
            </a:r>
          </a:p>
        </p:txBody>
      </p:sp>
      <p:sp>
        <p:nvSpPr>
          <p:cNvPr id="3" name="Slide Number Placeholder 2">
            <a:extLst>
              <a:ext uri="{FF2B5EF4-FFF2-40B4-BE49-F238E27FC236}">
                <a16:creationId xmlns:a16="http://schemas.microsoft.com/office/drawing/2014/main" id="{D4535E9D-6141-AC4D-85E7-9A270DEA9DA0}"/>
              </a:ext>
            </a:extLst>
          </p:cNvPr>
          <p:cNvSpPr>
            <a:spLocks noGrp="1"/>
          </p:cNvSpPr>
          <p:nvPr>
            <p:ph type="sldNum" sz="quarter" idx="12"/>
          </p:nvPr>
        </p:nvSpPr>
        <p:spPr/>
        <p:txBody>
          <a:bodyPr/>
          <a:lstStyle/>
          <a:p>
            <a:fld id="{4B0FE8E5-4FC5-2941-BB37-2FE900574256}" type="slidenum">
              <a:rPr lang="en-US" smtClean="0"/>
              <a:t>18</a:t>
            </a:fld>
            <a:endParaRPr lang="en-US"/>
          </a:p>
        </p:txBody>
      </p:sp>
    </p:spTree>
    <p:extLst>
      <p:ext uri="{BB962C8B-B14F-4D97-AF65-F5344CB8AC3E}">
        <p14:creationId xmlns:p14="http://schemas.microsoft.com/office/powerpoint/2010/main" val="1307360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1099577" y="2119313"/>
            <a:ext cx="9879106" cy="2728912"/>
          </a:xfrm>
        </p:spPr>
        <p:txBody>
          <a:bodyPr>
            <a:normAutofit fontScale="90000"/>
          </a:bodyPr>
          <a:lstStyle/>
          <a:p>
            <a:r>
              <a:rPr lang="en-US" dirty="0">
                <a:solidFill>
                  <a:schemeClr val="bg1"/>
                </a:solidFill>
                <a:latin typeface="Helvetica Light" charset="0"/>
                <a:ea typeface="Helvetica Light" charset="0"/>
                <a:cs typeface="Helvetica Light" charset="0"/>
              </a:rPr>
              <a:t>Diffusion does not have (significantly) better anonymity properties than trickle.</a:t>
            </a:r>
          </a:p>
        </p:txBody>
      </p:sp>
      <p:sp>
        <p:nvSpPr>
          <p:cNvPr id="2" name="Slide Number Placeholder 1">
            <a:extLst>
              <a:ext uri="{FF2B5EF4-FFF2-40B4-BE49-F238E27FC236}">
                <a16:creationId xmlns:a16="http://schemas.microsoft.com/office/drawing/2014/main" id="{D584F15F-E211-D94B-ADEE-6B93741508F8}"/>
              </a:ext>
            </a:extLst>
          </p:cNvPr>
          <p:cNvSpPr>
            <a:spLocks noGrp="1"/>
          </p:cNvSpPr>
          <p:nvPr>
            <p:ph type="sldNum" sz="quarter" idx="12"/>
          </p:nvPr>
        </p:nvSpPr>
        <p:spPr/>
        <p:txBody>
          <a:bodyPr/>
          <a:lstStyle/>
          <a:p>
            <a:fld id="{4B0FE8E5-4FC5-2941-BB37-2FE900574256}" type="slidenum">
              <a:rPr lang="en-US" smtClean="0"/>
              <a:t>19</a:t>
            </a:fld>
            <a:endParaRPr lang="en-US"/>
          </a:p>
        </p:txBody>
      </p:sp>
    </p:spTree>
    <p:extLst>
      <p:ext uri="{BB962C8B-B14F-4D97-AF65-F5344CB8AC3E}">
        <p14:creationId xmlns:p14="http://schemas.microsoft.com/office/powerpoint/2010/main" val="122000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users be </a:t>
            </a:r>
            <a:r>
              <a:rPr lang="en-US" dirty="0" err="1"/>
              <a:t>deanonymized</a:t>
            </a:r>
            <a:r>
              <a:rPr lang="en-US" dirty="0"/>
              <a:t>?</a:t>
            </a:r>
          </a:p>
        </p:txBody>
      </p:sp>
      <p:pic>
        <p:nvPicPr>
          <p:cNvPr id="4" name="Picture 3"/>
          <p:cNvPicPr>
            <a:picLocks noChangeAspect="1"/>
          </p:cNvPicPr>
          <p:nvPr/>
        </p:nvPicPr>
        <p:blipFill>
          <a:blip r:embed="rId3"/>
          <a:stretch>
            <a:fillRect/>
          </a:stretch>
        </p:blipFill>
        <p:spPr>
          <a:xfrm>
            <a:off x="2605151" y="1540896"/>
            <a:ext cx="6981698" cy="5134478"/>
          </a:xfrm>
          <a:prstGeom prst="rect">
            <a:avLst/>
          </a:prstGeom>
        </p:spPr>
      </p:pic>
      <p:sp>
        <p:nvSpPr>
          <p:cNvPr id="6" name="TextBox 5"/>
          <p:cNvSpPr txBox="1"/>
          <p:nvPr/>
        </p:nvSpPr>
        <p:spPr>
          <a:xfrm>
            <a:off x="2322576" y="4953116"/>
            <a:ext cx="1896673" cy="507831"/>
          </a:xfrm>
          <a:prstGeom prst="rect">
            <a:avLst/>
          </a:prstGeom>
          <a:noFill/>
        </p:spPr>
        <p:txBody>
          <a:bodyPr wrap="none" rtlCol="0">
            <a:spAutoFit/>
          </a:bodyPr>
          <a:lstStyle/>
          <a:p>
            <a:r>
              <a:rPr lang="en-US" sz="2700" dirty="0" err="1">
                <a:latin typeface="Helvetica Light" charset="0"/>
                <a:ea typeface="Helvetica Light" charset="0"/>
                <a:cs typeface="Helvetica Light" charset="0"/>
              </a:rPr>
              <a:t>Blockchain</a:t>
            </a:r>
            <a:endParaRPr lang="en-US" sz="2700" dirty="0">
              <a:latin typeface="Helvetica Light" charset="0"/>
              <a:ea typeface="Helvetica Light" charset="0"/>
              <a:cs typeface="Helvetica Light" charset="0"/>
            </a:endParaRPr>
          </a:p>
        </p:txBody>
      </p:sp>
      <p:sp>
        <p:nvSpPr>
          <p:cNvPr id="8" name="TextBox 7"/>
          <p:cNvSpPr txBox="1"/>
          <p:nvPr/>
        </p:nvSpPr>
        <p:spPr>
          <a:xfrm>
            <a:off x="8841209" y="6163056"/>
            <a:ext cx="3090672" cy="369332"/>
          </a:xfrm>
          <a:prstGeom prst="rect">
            <a:avLst/>
          </a:prstGeom>
          <a:noFill/>
        </p:spPr>
        <p:txBody>
          <a:bodyPr wrap="square" rtlCol="0">
            <a:spAutoFit/>
          </a:bodyPr>
          <a:lstStyle/>
          <a:p>
            <a:r>
              <a:rPr lang="en-US" dirty="0" err="1">
                <a:latin typeface="Helvetica Light" charset="0"/>
                <a:ea typeface="Helvetica Light" charset="0"/>
                <a:cs typeface="Helvetica Light" charset="0"/>
              </a:rPr>
              <a:t>Meiklejohn</a:t>
            </a:r>
            <a:r>
              <a:rPr lang="en-US" dirty="0">
                <a:latin typeface="Helvetica Light" charset="0"/>
                <a:ea typeface="Helvetica Light" charset="0"/>
                <a:cs typeface="Helvetica Light" charset="0"/>
              </a:rPr>
              <a:t> et al., 2013</a:t>
            </a:r>
          </a:p>
        </p:txBody>
      </p:sp>
      <p:sp>
        <p:nvSpPr>
          <p:cNvPr id="9" name="Rounded Rectangle 8"/>
          <p:cNvSpPr/>
          <p:nvPr/>
        </p:nvSpPr>
        <p:spPr>
          <a:xfrm>
            <a:off x="838200" y="3687609"/>
            <a:ext cx="10515600" cy="1737360"/>
          </a:xfrm>
          <a:prstGeom prst="round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Helvetica Light" charset="0"/>
                <a:ea typeface="Helvetica Light" charset="0"/>
                <a:cs typeface="Helvetica Light" charset="0"/>
              </a:rPr>
              <a:t>Entire transaction histories </a:t>
            </a:r>
          </a:p>
          <a:p>
            <a:pPr algn="ctr"/>
            <a:r>
              <a:rPr lang="en-US" sz="4000" dirty="0">
                <a:solidFill>
                  <a:schemeClr val="tx1"/>
                </a:solidFill>
                <a:latin typeface="Helvetica Light" charset="0"/>
                <a:ea typeface="Helvetica Light" charset="0"/>
                <a:cs typeface="Helvetica Light" charset="0"/>
              </a:rPr>
              <a:t>can be compromised.</a:t>
            </a:r>
          </a:p>
        </p:txBody>
      </p:sp>
      <p:sp>
        <p:nvSpPr>
          <p:cNvPr id="3" name="Slide Number Placeholder 2">
            <a:extLst>
              <a:ext uri="{FF2B5EF4-FFF2-40B4-BE49-F238E27FC236}">
                <a16:creationId xmlns:a16="http://schemas.microsoft.com/office/drawing/2014/main" id="{C21E03AF-CAD5-D64E-B7CD-D4EAAADF9BC9}"/>
              </a:ext>
            </a:extLst>
          </p:cNvPr>
          <p:cNvSpPr>
            <a:spLocks noGrp="1"/>
          </p:cNvSpPr>
          <p:nvPr>
            <p:ph type="sldNum" sz="quarter" idx="12"/>
          </p:nvPr>
        </p:nvSpPr>
        <p:spPr/>
        <p:txBody>
          <a:bodyPr/>
          <a:lstStyle/>
          <a:p>
            <a:fld id="{4B0FE8E5-4FC5-2941-BB37-2FE900574256}" type="slidenum">
              <a:rPr lang="en-US" smtClean="0"/>
              <a:t>2</a:t>
            </a:fld>
            <a:endParaRPr lang="en-US"/>
          </a:p>
        </p:txBody>
      </p:sp>
    </p:spTree>
    <p:extLst>
      <p:ext uri="{BB962C8B-B14F-4D97-AF65-F5344CB8AC3E}">
        <p14:creationId xmlns:p14="http://schemas.microsoft.com/office/powerpoint/2010/main" val="117251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98" r="-98" b="9383"/>
          <a:stretch/>
        </p:blipFill>
        <p:spPr>
          <a:xfrm>
            <a:off x="5563369" y="643467"/>
            <a:ext cx="6483927" cy="6214533"/>
          </a:xfrm>
          <a:prstGeom prst="rect">
            <a:avLst/>
          </a:prstGeom>
        </p:spPr>
      </p:pic>
      <p:sp>
        <p:nvSpPr>
          <p:cNvPr id="4" name="Title 3"/>
          <p:cNvSpPr>
            <a:spLocks noGrp="1"/>
          </p:cNvSpPr>
          <p:nvPr>
            <p:ph type="title"/>
          </p:nvPr>
        </p:nvSpPr>
        <p:spPr/>
        <p:txBody>
          <a:bodyPr/>
          <a:lstStyle/>
          <a:p>
            <a:r>
              <a:rPr lang="en-US" dirty="0"/>
              <a:t>Redesign</a:t>
            </a:r>
          </a:p>
        </p:txBody>
      </p:sp>
      <p:sp>
        <p:nvSpPr>
          <p:cNvPr id="5" name="Text Placeholder 4"/>
          <p:cNvSpPr>
            <a:spLocks noGrp="1"/>
          </p:cNvSpPr>
          <p:nvPr>
            <p:ph type="body" idx="1"/>
          </p:nvPr>
        </p:nvSpPr>
        <p:spPr/>
        <p:txBody>
          <a:bodyPr>
            <a:normAutofit/>
          </a:bodyPr>
          <a:lstStyle/>
          <a:p>
            <a:r>
              <a:rPr lang="en-US" sz="2700" dirty="0"/>
              <a:t>Can we design a better network?</a:t>
            </a:r>
          </a:p>
        </p:txBody>
      </p:sp>
      <p:sp>
        <p:nvSpPr>
          <p:cNvPr id="2" name="Slide Number Placeholder 1">
            <a:extLst>
              <a:ext uri="{FF2B5EF4-FFF2-40B4-BE49-F238E27FC236}">
                <a16:creationId xmlns:a16="http://schemas.microsoft.com/office/drawing/2014/main" id="{687C79AD-4F73-2542-B1A7-8B78A3FE952D}"/>
              </a:ext>
            </a:extLst>
          </p:cNvPr>
          <p:cNvSpPr>
            <a:spLocks noGrp="1"/>
          </p:cNvSpPr>
          <p:nvPr>
            <p:ph type="sldNum" sz="quarter" idx="12"/>
          </p:nvPr>
        </p:nvSpPr>
        <p:spPr/>
        <p:txBody>
          <a:bodyPr/>
          <a:lstStyle/>
          <a:p>
            <a:fld id="{4B0FE8E5-4FC5-2941-BB37-2FE900574256}" type="slidenum">
              <a:rPr lang="en-US" smtClean="0"/>
              <a:t>20</a:t>
            </a:fld>
            <a:endParaRPr lang="en-US"/>
          </a:p>
        </p:txBody>
      </p:sp>
    </p:spTree>
    <p:extLst>
      <p:ext uri="{BB962C8B-B14F-4D97-AF65-F5344CB8AC3E}">
        <p14:creationId xmlns:p14="http://schemas.microsoft.com/office/powerpoint/2010/main" val="960881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9888334" y="4001068"/>
            <a:ext cx="1828800" cy="8926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Botnet adversarial model</a:t>
            </a:r>
          </a:p>
        </p:txBody>
      </p:sp>
      <p:cxnSp>
        <p:nvCxnSpPr>
          <p:cNvPr id="4" name="Straight Connector 3"/>
          <p:cNvCxnSpPr/>
          <p:nvPr/>
        </p:nvCxnSpPr>
        <p:spPr>
          <a:xfrm flipH="1">
            <a:off x="2529416" y="4655871"/>
            <a:ext cx="179918" cy="8516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7" idx="3"/>
          </p:cNvCxnSpPr>
          <p:nvPr/>
        </p:nvCxnSpPr>
        <p:spPr>
          <a:xfrm flipV="1">
            <a:off x="2865965" y="5336642"/>
            <a:ext cx="1926168" cy="613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352800" y="4432298"/>
            <a:ext cx="1574800" cy="461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494861" y="4127498"/>
            <a:ext cx="1371074" cy="500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17631" y="5164793"/>
            <a:ext cx="3255436" cy="342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91135" y="3189416"/>
            <a:ext cx="1574800" cy="461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0" idx="0"/>
          </p:cNvCxnSpPr>
          <p:nvPr/>
        </p:nvCxnSpPr>
        <p:spPr>
          <a:xfrm>
            <a:off x="8856132" y="2854185"/>
            <a:ext cx="495301" cy="20395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437716" y="2590797"/>
            <a:ext cx="2842684" cy="3394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221564" y="3282948"/>
            <a:ext cx="1384301" cy="591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8" idx="2"/>
          </p:cNvCxnSpPr>
          <p:nvPr/>
        </p:nvCxnSpPr>
        <p:spPr>
          <a:xfrm flipV="1">
            <a:off x="2809874" y="2711580"/>
            <a:ext cx="333376" cy="971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16546" y="4114064"/>
            <a:ext cx="1509979" cy="1103184"/>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6561665" y="3204631"/>
            <a:ext cx="1227667" cy="1227667"/>
          </a:xfrm>
          <a:prstGeom prst="rect">
            <a:avLst/>
          </a:prstGeom>
        </p:spPr>
      </p:pic>
      <p:pic>
        <p:nvPicPr>
          <p:cNvPr id="25" name="Picture 24"/>
          <p:cNvPicPr>
            <a:picLocks noChangeAspect="1"/>
          </p:cNvPicPr>
          <p:nvPr/>
        </p:nvPicPr>
        <p:blipFill>
          <a:blip r:embed="rId3"/>
          <a:stretch>
            <a:fillRect/>
          </a:stretch>
        </p:blipFill>
        <p:spPr>
          <a:xfrm>
            <a:off x="2252132" y="3513665"/>
            <a:ext cx="1227667" cy="1227667"/>
          </a:xfrm>
          <a:prstGeom prst="rect">
            <a:avLst/>
          </a:prstGeom>
        </p:spPr>
      </p:pic>
      <p:pic>
        <p:nvPicPr>
          <p:cNvPr id="26" name="Picture 25"/>
          <p:cNvPicPr>
            <a:picLocks noChangeAspect="1"/>
          </p:cNvPicPr>
          <p:nvPr/>
        </p:nvPicPr>
        <p:blipFill>
          <a:blip r:embed="rId3"/>
          <a:stretch>
            <a:fillRect/>
          </a:stretch>
        </p:blipFill>
        <p:spPr>
          <a:xfrm>
            <a:off x="1638298" y="5336642"/>
            <a:ext cx="1227667" cy="1227667"/>
          </a:xfrm>
          <a:prstGeom prst="rect">
            <a:avLst/>
          </a:prstGeom>
        </p:spPr>
      </p:pic>
      <p:pic>
        <p:nvPicPr>
          <p:cNvPr id="27" name="Picture 26"/>
          <p:cNvPicPr>
            <a:picLocks noChangeAspect="1"/>
          </p:cNvPicPr>
          <p:nvPr/>
        </p:nvPicPr>
        <p:blipFill>
          <a:blip r:embed="rId3"/>
          <a:stretch>
            <a:fillRect/>
          </a:stretch>
        </p:blipFill>
        <p:spPr>
          <a:xfrm>
            <a:off x="2529416" y="1483913"/>
            <a:ext cx="1227667" cy="1227667"/>
          </a:xfrm>
          <a:prstGeom prst="rect">
            <a:avLst/>
          </a:prstGeom>
        </p:spPr>
      </p:pic>
      <p:pic>
        <p:nvPicPr>
          <p:cNvPr id="28" name="Picture 27"/>
          <p:cNvPicPr>
            <a:picLocks noChangeAspect="1"/>
          </p:cNvPicPr>
          <p:nvPr/>
        </p:nvPicPr>
        <p:blipFill>
          <a:blip r:embed="rId3"/>
          <a:stretch>
            <a:fillRect/>
          </a:stretch>
        </p:blipFill>
        <p:spPr>
          <a:xfrm>
            <a:off x="8123765" y="1833826"/>
            <a:ext cx="1227667" cy="1227667"/>
          </a:xfrm>
          <a:prstGeom prst="rect">
            <a:avLst/>
          </a:prstGeom>
        </p:spPr>
      </p:pic>
      <p:pic>
        <p:nvPicPr>
          <p:cNvPr id="29" name="Picture 28"/>
          <p:cNvPicPr>
            <a:picLocks noChangeAspect="1"/>
          </p:cNvPicPr>
          <p:nvPr/>
        </p:nvPicPr>
        <p:blipFill>
          <a:blip r:embed="rId3"/>
          <a:stretch>
            <a:fillRect/>
          </a:stretch>
        </p:blipFill>
        <p:spPr>
          <a:xfrm>
            <a:off x="8737599" y="4893732"/>
            <a:ext cx="1227667" cy="1227667"/>
          </a:xfrm>
          <a:prstGeom prst="rect">
            <a:avLst/>
          </a:prstGeom>
        </p:spPr>
      </p:pic>
      <p:pic>
        <p:nvPicPr>
          <p:cNvPr id="30" name="Picture 29"/>
          <p:cNvPicPr>
            <a:picLocks noChangeAspect="1"/>
          </p:cNvPicPr>
          <p:nvPr/>
        </p:nvPicPr>
        <p:blipFill>
          <a:blip r:embed="rId3"/>
          <a:stretch>
            <a:fillRect/>
          </a:stretch>
        </p:blipFill>
        <p:spPr>
          <a:xfrm>
            <a:off x="4605865" y="4432298"/>
            <a:ext cx="1227667" cy="1227667"/>
          </a:xfrm>
          <a:prstGeom prst="rect">
            <a:avLst/>
          </a:prstGeom>
        </p:spPr>
      </p:pic>
      <p:pic>
        <p:nvPicPr>
          <p:cNvPr id="31" name="Picture 30"/>
          <p:cNvPicPr>
            <a:picLocks noChangeAspect="1"/>
          </p:cNvPicPr>
          <p:nvPr/>
        </p:nvPicPr>
        <p:blipFill>
          <a:blip r:embed="rId3"/>
          <a:stretch>
            <a:fillRect/>
          </a:stretch>
        </p:blipFill>
        <p:spPr>
          <a:xfrm>
            <a:off x="4435472" y="2438398"/>
            <a:ext cx="1227667" cy="1227667"/>
          </a:xfrm>
          <a:prstGeom prst="rect">
            <a:avLst/>
          </a:prstGeom>
        </p:spPr>
      </p:pic>
      <p:pic>
        <p:nvPicPr>
          <p:cNvPr id="39" name="Picture 38"/>
          <p:cNvPicPr>
            <a:picLocks noChangeAspect="1"/>
          </p:cNvPicPr>
          <p:nvPr/>
        </p:nvPicPr>
        <p:blipFill>
          <a:blip r:embed="rId3">
            <a:duotone>
              <a:prstClr val="black"/>
              <a:srgbClr val="FF0000">
                <a:tint val="45000"/>
                <a:satMod val="400000"/>
              </a:srgbClr>
            </a:duotone>
          </a:blip>
          <a:stretch>
            <a:fillRect/>
          </a:stretch>
        </p:blipFill>
        <p:spPr>
          <a:xfrm>
            <a:off x="2258228" y="3501473"/>
            <a:ext cx="1225296" cy="1225296"/>
          </a:xfrm>
          <a:prstGeom prst="rect">
            <a:avLst/>
          </a:prstGeom>
        </p:spPr>
      </p:pic>
      <p:pic>
        <p:nvPicPr>
          <p:cNvPr id="40" name="Picture 39"/>
          <p:cNvPicPr>
            <a:picLocks noChangeAspect="1"/>
          </p:cNvPicPr>
          <p:nvPr/>
        </p:nvPicPr>
        <p:blipFill>
          <a:blip r:embed="rId3">
            <a:duotone>
              <a:prstClr val="black"/>
              <a:srgbClr val="FF0000">
                <a:tint val="45000"/>
                <a:satMod val="400000"/>
              </a:srgbClr>
            </a:duotone>
          </a:blip>
          <a:stretch>
            <a:fillRect/>
          </a:stretch>
        </p:blipFill>
        <p:spPr>
          <a:xfrm>
            <a:off x="8129861" y="1821634"/>
            <a:ext cx="1225296" cy="1225296"/>
          </a:xfrm>
          <a:prstGeom prst="rect">
            <a:avLst/>
          </a:prstGeom>
        </p:spPr>
      </p:pic>
      <p:pic>
        <p:nvPicPr>
          <p:cNvPr id="41" name="Picture 40"/>
          <p:cNvPicPr>
            <a:picLocks noChangeAspect="1"/>
          </p:cNvPicPr>
          <p:nvPr/>
        </p:nvPicPr>
        <p:blipFill>
          <a:blip r:embed="rId3">
            <a:duotone>
              <a:prstClr val="black"/>
              <a:srgbClr val="FF0000">
                <a:tint val="45000"/>
                <a:satMod val="400000"/>
              </a:srgbClr>
            </a:duotone>
          </a:blip>
          <a:stretch>
            <a:fillRect/>
          </a:stretch>
        </p:blipFill>
        <p:spPr>
          <a:xfrm>
            <a:off x="4611961" y="4420106"/>
            <a:ext cx="1225296" cy="1225296"/>
          </a:xfrm>
          <a:prstGeom prst="rect">
            <a:avLst/>
          </a:prstGeom>
        </p:spPr>
      </p:pic>
      <p:sp>
        <p:nvSpPr>
          <p:cNvPr id="42" name="TextBox 41"/>
          <p:cNvSpPr txBox="1"/>
          <p:nvPr/>
        </p:nvSpPr>
        <p:spPr>
          <a:xfrm>
            <a:off x="10046866" y="4031958"/>
            <a:ext cx="1539204" cy="861774"/>
          </a:xfrm>
          <a:prstGeom prst="rect">
            <a:avLst/>
          </a:prstGeom>
          <a:noFill/>
        </p:spPr>
        <p:txBody>
          <a:bodyPr wrap="none" rtlCol="0">
            <a:spAutoFit/>
          </a:bodyPr>
          <a:lstStyle/>
          <a:p>
            <a:pPr algn="ctr"/>
            <a:r>
              <a:rPr lang="en-US" sz="2500" dirty="0">
                <a:latin typeface="Helvetica Light" charset="0"/>
                <a:ea typeface="Helvetica Light" charset="0"/>
                <a:cs typeface="Helvetica Light" charset="0"/>
              </a:rPr>
              <a:t>fraction </a:t>
            </a:r>
            <a:r>
              <a:rPr lang="en-US" sz="2500" b="1" dirty="0">
                <a:latin typeface="Helvetica Light" charset="0"/>
                <a:ea typeface="Helvetica Light" charset="0"/>
                <a:cs typeface="Helvetica Light" charset="0"/>
              </a:rPr>
              <a:t>p</a:t>
            </a:r>
          </a:p>
          <a:p>
            <a:pPr algn="ctr"/>
            <a:r>
              <a:rPr lang="en-US" sz="2500" dirty="0">
                <a:latin typeface="Helvetica Light" charset="0"/>
                <a:ea typeface="Helvetica Light" charset="0"/>
                <a:cs typeface="Helvetica Light" charset="0"/>
              </a:rPr>
              <a:t>of spies</a:t>
            </a:r>
          </a:p>
        </p:txBody>
      </p:sp>
      <p:sp>
        <p:nvSpPr>
          <p:cNvPr id="44" name="Rounded Rectangle 43"/>
          <p:cNvSpPr/>
          <p:nvPr/>
        </p:nvSpPr>
        <p:spPr>
          <a:xfrm>
            <a:off x="266793" y="2559906"/>
            <a:ext cx="1828800" cy="95375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78420" y="2590797"/>
            <a:ext cx="1233030" cy="861774"/>
          </a:xfrm>
          <a:prstGeom prst="rect">
            <a:avLst/>
          </a:prstGeom>
          <a:noFill/>
        </p:spPr>
        <p:txBody>
          <a:bodyPr wrap="none" rtlCol="0">
            <a:spAutoFit/>
          </a:bodyPr>
          <a:lstStyle/>
          <a:p>
            <a:pPr algn="ctr"/>
            <a:r>
              <a:rPr lang="en-US" sz="2500" dirty="0">
                <a:latin typeface="Helvetica Light" charset="0"/>
                <a:ea typeface="Helvetica Light" charset="0"/>
                <a:cs typeface="Helvetica Light" charset="0"/>
              </a:rPr>
              <a:t>spies </a:t>
            </a:r>
          </a:p>
          <a:p>
            <a:pPr algn="ctr"/>
            <a:r>
              <a:rPr lang="en-US" sz="2500" dirty="0">
                <a:latin typeface="Helvetica Light" charset="0"/>
                <a:ea typeface="Helvetica Light" charset="0"/>
                <a:cs typeface="Helvetica Light" charset="0"/>
              </a:rPr>
              <a:t>collude</a:t>
            </a:r>
          </a:p>
        </p:txBody>
      </p:sp>
      <p:sp>
        <p:nvSpPr>
          <p:cNvPr id="46" name="Rounded Rectangle 45"/>
          <p:cNvSpPr/>
          <p:nvPr/>
        </p:nvSpPr>
        <p:spPr>
          <a:xfrm>
            <a:off x="6231057" y="5754023"/>
            <a:ext cx="1828800" cy="89031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6272847" y="5754023"/>
            <a:ext cx="1805302" cy="861774"/>
          </a:xfrm>
          <a:prstGeom prst="rect">
            <a:avLst/>
          </a:prstGeom>
          <a:noFill/>
        </p:spPr>
        <p:txBody>
          <a:bodyPr wrap="none" rtlCol="0">
            <a:spAutoFit/>
          </a:bodyPr>
          <a:lstStyle/>
          <a:p>
            <a:pPr algn="ctr"/>
            <a:r>
              <a:rPr lang="en-US" sz="2500" dirty="0">
                <a:latin typeface="Helvetica Light" charset="0"/>
                <a:ea typeface="Helvetica Light" charset="0"/>
                <a:cs typeface="Helvetica Light" charset="0"/>
              </a:rPr>
              <a:t>h</a:t>
            </a:r>
            <a:r>
              <a:rPr lang="en-US" sz="2500">
                <a:latin typeface="Helvetica Light" charset="0"/>
                <a:ea typeface="Helvetica Light" charset="0"/>
                <a:cs typeface="Helvetica Light" charset="0"/>
              </a:rPr>
              <a:t>onest-</a:t>
            </a:r>
            <a:endParaRPr lang="en-US" sz="2500" dirty="0">
              <a:latin typeface="Helvetica Light" charset="0"/>
              <a:ea typeface="Helvetica Light" charset="0"/>
              <a:cs typeface="Helvetica Light" charset="0"/>
            </a:endParaRPr>
          </a:p>
          <a:p>
            <a:pPr algn="ctr"/>
            <a:r>
              <a:rPr lang="en-US" sz="2500" dirty="0">
                <a:latin typeface="Helvetica Light" charset="0"/>
                <a:ea typeface="Helvetica Light" charset="0"/>
                <a:cs typeface="Helvetica Light" charset="0"/>
              </a:rPr>
              <a:t>but-curious</a:t>
            </a:r>
          </a:p>
        </p:txBody>
      </p:sp>
      <p:sp>
        <p:nvSpPr>
          <p:cNvPr id="48" name="Rounded Rectangle 47"/>
          <p:cNvSpPr/>
          <p:nvPr/>
        </p:nvSpPr>
        <p:spPr>
          <a:xfrm>
            <a:off x="5286616" y="1390321"/>
            <a:ext cx="1828800" cy="89031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5355657" y="1390321"/>
            <a:ext cx="1750800" cy="861774"/>
          </a:xfrm>
          <a:prstGeom prst="rect">
            <a:avLst/>
          </a:prstGeom>
          <a:noFill/>
        </p:spPr>
        <p:txBody>
          <a:bodyPr wrap="none" rtlCol="0">
            <a:spAutoFit/>
          </a:bodyPr>
          <a:lstStyle/>
          <a:p>
            <a:pPr algn="ctr"/>
            <a:r>
              <a:rPr lang="en-US" sz="2500" dirty="0">
                <a:latin typeface="Helvetica Light" charset="0"/>
                <a:ea typeface="Helvetica Light" charset="0"/>
                <a:cs typeface="Helvetica Light" charset="0"/>
              </a:rPr>
              <a:t>observe all</a:t>
            </a:r>
          </a:p>
          <a:p>
            <a:pPr algn="ctr"/>
            <a:r>
              <a:rPr lang="en-US" sz="2500" dirty="0">
                <a:latin typeface="Helvetica Light" charset="0"/>
                <a:ea typeface="Helvetica Light" charset="0"/>
                <a:cs typeface="Helvetica Light" charset="0"/>
              </a:rPr>
              <a:t>metadata</a:t>
            </a:r>
          </a:p>
        </p:txBody>
      </p:sp>
      <p:sp>
        <p:nvSpPr>
          <p:cNvPr id="33" name="Rounded Rectangle 32"/>
          <p:cNvSpPr/>
          <p:nvPr/>
        </p:nvSpPr>
        <p:spPr>
          <a:xfrm>
            <a:off x="9692924" y="1589445"/>
            <a:ext cx="1828800" cy="95375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888334" y="1620336"/>
            <a:ext cx="1465466" cy="861774"/>
          </a:xfrm>
          <a:prstGeom prst="rect">
            <a:avLst/>
          </a:prstGeom>
          <a:noFill/>
        </p:spPr>
        <p:txBody>
          <a:bodyPr wrap="none" rtlCol="0">
            <a:spAutoFit/>
          </a:bodyPr>
          <a:lstStyle/>
          <a:p>
            <a:pPr algn="ctr"/>
            <a:r>
              <a:rPr lang="en-US" sz="2500" dirty="0">
                <a:latin typeface="Helvetica Light" charset="0"/>
                <a:ea typeface="Helvetica Light" charset="0"/>
                <a:cs typeface="Helvetica Light" charset="0"/>
              </a:rPr>
              <a:t>identities</a:t>
            </a:r>
          </a:p>
          <a:p>
            <a:pPr algn="ctr"/>
            <a:r>
              <a:rPr lang="en-US" sz="2500" dirty="0">
                <a:latin typeface="Helvetica Light" charset="0"/>
                <a:ea typeface="Helvetica Light" charset="0"/>
                <a:cs typeface="Helvetica Light" charset="0"/>
              </a:rPr>
              <a:t>unknown</a:t>
            </a:r>
          </a:p>
        </p:txBody>
      </p:sp>
      <p:sp>
        <p:nvSpPr>
          <p:cNvPr id="3" name="Slide Number Placeholder 2">
            <a:extLst>
              <a:ext uri="{FF2B5EF4-FFF2-40B4-BE49-F238E27FC236}">
                <a16:creationId xmlns:a16="http://schemas.microsoft.com/office/drawing/2014/main" id="{3E36A0C6-616D-5049-950D-DA26588CFE00}"/>
              </a:ext>
            </a:extLst>
          </p:cNvPr>
          <p:cNvSpPr>
            <a:spLocks noGrp="1"/>
          </p:cNvSpPr>
          <p:nvPr>
            <p:ph type="sldNum" sz="quarter" idx="12"/>
          </p:nvPr>
        </p:nvSpPr>
        <p:spPr/>
        <p:txBody>
          <a:bodyPr/>
          <a:lstStyle/>
          <a:p>
            <a:fld id="{4B0FE8E5-4FC5-2941-BB37-2FE900574256}" type="slidenum">
              <a:rPr lang="en-US" smtClean="0"/>
              <a:t>21</a:t>
            </a:fld>
            <a:endParaRPr lang="en-US"/>
          </a:p>
        </p:txBody>
      </p:sp>
    </p:spTree>
    <p:extLst>
      <p:ext uri="{BB962C8B-B14F-4D97-AF65-F5344CB8AC3E}">
        <p14:creationId xmlns:p14="http://schemas.microsoft.com/office/powerpoint/2010/main" val="15668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p:bldP spid="44" grpId="0" animBg="1"/>
      <p:bldP spid="45" grpId="0"/>
      <p:bldP spid="46" grpId="0" animBg="1"/>
      <p:bldP spid="47" grpId="0"/>
      <p:bldP spid="48" grpId="0" animBg="1"/>
      <p:bldP spid="49" grpId="0"/>
      <p:bldP spid="33"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Metric for Anonymity</a:t>
            </a:r>
          </a:p>
        </p:txBody>
      </p:sp>
      <p:sp>
        <p:nvSpPr>
          <p:cNvPr id="6" name="TextBox 5"/>
          <p:cNvSpPr txBox="1"/>
          <p:nvPr/>
        </p:nvSpPr>
        <p:spPr>
          <a:xfrm>
            <a:off x="1440433" y="1971330"/>
            <a:ext cx="1128834" cy="477054"/>
          </a:xfrm>
          <a:prstGeom prst="rect">
            <a:avLst/>
          </a:prstGeom>
          <a:noFill/>
        </p:spPr>
        <p:txBody>
          <a:bodyPr wrap="none" rtlCol="0">
            <a:spAutoFit/>
          </a:bodyPr>
          <a:lstStyle/>
          <a:p>
            <a:pPr algn="ctr"/>
            <a:r>
              <a:rPr lang="en-US" sz="2500" b="1">
                <a:latin typeface="Helvetica Light" charset="0"/>
                <a:ea typeface="Helvetica Light" charset="0"/>
                <a:cs typeface="Helvetica Light" charset="0"/>
              </a:rPr>
              <a:t>Recall</a:t>
            </a:r>
            <a:endParaRPr lang="en-US" sz="2500" b="1" dirty="0">
              <a:latin typeface="Helvetica Light" charset="0"/>
              <a:ea typeface="Helvetica Light" charset="0"/>
              <a:cs typeface="Helvetica Light" charset="0"/>
            </a:endParaRPr>
          </a:p>
        </p:txBody>
      </p:sp>
      <p:sp>
        <p:nvSpPr>
          <p:cNvPr id="7" name="TextBox 6"/>
          <p:cNvSpPr txBox="1"/>
          <p:nvPr/>
        </p:nvSpPr>
        <p:spPr>
          <a:xfrm>
            <a:off x="9518247" y="1968370"/>
            <a:ext cx="1627370" cy="477054"/>
          </a:xfrm>
          <a:prstGeom prst="rect">
            <a:avLst/>
          </a:prstGeom>
          <a:noFill/>
        </p:spPr>
        <p:txBody>
          <a:bodyPr wrap="none" rtlCol="0">
            <a:spAutoFit/>
          </a:bodyPr>
          <a:lstStyle/>
          <a:p>
            <a:pPr algn="ctr"/>
            <a:r>
              <a:rPr lang="en-US" sz="2500" b="1" dirty="0">
                <a:latin typeface="Helvetica Light" charset="0"/>
                <a:ea typeface="Helvetica Light" charset="0"/>
                <a:cs typeface="Helvetica Light" charset="0"/>
              </a:rPr>
              <a:t>Precision</a:t>
            </a:r>
          </a:p>
        </p:txBody>
      </p:sp>
      <p:pic>
        <p:nvPicPr>
          <p:cNvPr id="2" name="Picture 1"/>
          <p:cNvPicPr>
            <a:picLocks noChangeAspect="1"/>
          </p:cNvPicPr>
          <p:nvPr/>
        </p:nvPicPr>
        <p:blipFill>
          <a:blip r:embed="rId2">
            <a:duotone>
              <a:schemeClr val="accent2">
                <a:shade val="45000"/>
                <a:satMod val="135000"/>
              </a:schemeClr>
              <a:prstClr val="white"/>
            </a:duotone>
          </a:blip>
          <a:stretch>
            <a:fillRect/>
          </a:stretch>
        </p:blipFill>
        <p:spPr>
          <a:xfrm>
            <a:off x="7597485" y="2045567"/>
            <a:ext cx="1075267" cy="1075267"/>
          </a:xfrm>
          <a:prstGeom prst="rect">
            <a:avLst/>
          </a:prstGeom>
        </p:spPr>
      </p:pic>
      <p:pic>
        <p:nvPicPr>
          <p:cNvPr id="8" name="Picture 7"/>
          <p:cNvPicPr>
            <a:picLocks noChangeAspect="1"/>
          </p:cNvPicPr>
          <p:nvPr/>
        </p:nvPicPr>
        <p:blipFill>
          <a:blip r:embed="rId2">
            <a:duotone>
              <a:schemeClr val="accent5">
                <a:shade val="45000"/>
                <a:satMod val="135000"/>
              </a:schemeClr>
              <a:prstClr val="white"/>
            </a:duotone>
          </a:blip>
          <a:stretch>
            <a:fillRect/>
          </a:stretch>
        </p:blipFill>
        <p:spPr>
          <a:xfrm>
            <a:off x="7596299" y="3215435"/>
            <a:ext cx="1075267" cy="1075267"/>
          </a:xfrm>
          <a:prstGeom prst="rect">
            <a:avLst/>
          </a:prstGeom>
        </p:spPr>
      </p:pic>
      <p:pic>
        <p:nvPicPr>
          <p:cNvPr id="9" name="Picture 8"/>
          <p:cNvPicPr>
            <a:picLocks noChangeAspect="1"/>
          </p:cNvPicPr>
          <p:nvPr/>
        </p:nvPicPr>
        <p:blipFill>
          <a:blip r:embed="rId2">
            <a:duotone>
              <a:schemeClr val="accent6">
                <a:shade val="45000"/>
                <a:satMod val="135000"/>
              </a:schemeClr>
              <a:prstClr val="white"/>
            </a:duotone>
          </a:blip>
          <a:stretch>
            <a:fillRect/>
          </a:stretch>
        </p:blipFill>
        <p:spPr>
          <a:xfrm>
            <a:off x="7596298" y="4385303"/>
            <a:ext cx="1075267" cy="1075267"/>
          </a:xfrm>
          <a:prstGeom prst="rect">
            <a:avLst/>
          </a:prstGeom>
        </p:spPr>
      </p:pic>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4363219" y="2045567"/>
            <a:ext cx="1075267" cy="1075267"/>
          </a:xfrm>
          <a:prstGeom prst="rect">
            <a:avLst/>
          </a:prstGeom>
        </p:spPr>
      </p:pic>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4363217" y="3215434"/>
            <a:ext cx="1075267" cy="1075267"/>
          </a:xfrm>
          <a:prstGeom prst="rect">
            <a:avLst/>
          </a:prstGeom>
        </p:spPr>
      </p:pic>
      <p:pic>
        <p:nvPicPr>
          <p:cNvPr id="11" name="Picture 10"/>
          <p:cNvPicPr>
            <a:picLocks noChangeAspect="1"/>
          </p:cNvPicPr>
          <p:nvPr/>
        </p:nvPicPr>
        <p:blipFill>
          <a:blip r:embed="rId3">
            <a:duotone>
              <a:schemeClr val="accent6">
                <a:shade val="45000"/>
                <a:satMod val="135000"/>
              </a:schemeClr>
              <a:prstClr val="white"/>
            </a:duotone>
          </a:blip>
          <a:stretch>
            <a:fillRect/>
          </a:stretch>
        </p:blipFill>
        <p:spPr>
          <a:xfrm>
            <a:off x="4363217" y="4385303"/>
            <a:ext cx="1075267" cy="1075267"/>
          </a:xfrm>
          <a:prstGeom prst="rect">
            <a:avLst/>
          </a:prstGeom>
        </p:spPr>
      </p:pic>
      <p:cxnSp>
        <p:nvCxnSpPr>
          <p:cNvPr id="12" name="Straight Arrow Connector 11"/>
          <p:cNvCxnSpPr>
            <a:stCxn id="3" idx="3"/>
            <a:endCxn id="2" idx="1"/>
          </p:cNvCxnSpPr>
          <p:nvPr/>
        </p:nvCxnSpPr>
        <p:spPr>
          <a:xfrm>
            <a:off x="5438486" y="2583201"/>
            <a:ext cx="21589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3"/>
          </p:cNvCxnSpPr>
          <p:nvPr/>
        </p:nvCxnSpPr>
        <p:spPr>
          <a:xfrm flipV="1">
            <a:off x="5438484" y="2688297"/>
            <a:ext cx="2157814" cy="10647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3"/>
          </p:cNvCxnSpPr>
          <p:nvPr/>
        </p:nvCxnSpPr>
        <p:spPr>
          <a:xfrm flipV="1">
            <a:off x="5438484" y="2878667"/>
            <a:ext cx="2211648" cy="2044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629471" y="2540835"/>
                <a:ext cx="2996974" cy="1159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charset="0"/>
                            </a:rPr>
                            <m:t>1</m:t>
                          </m:r>
                        </m:num>
                        <m:den>
                          <m:r>
                            <a:rPr lang="en-US" sz="2200" b="0" i="1" smtClean="0">
                              <a:latin typeface="Cambria Math" charset="0"/>
                            </a:rPr>
                            <m:t>𝑛</m:t>
                          </m:r>
                        </m:den>
                      </m:f>
                      <m:nary>
                        <m:naryPr>
                          <m:chr m:val="∑"/>
                          <m:supHide m:val="on"/>
                          <m:ctrlPr>
                            <a:rPr lang="en-US" sz="2200" b="0" i="1" smtClean="0">
                              <a:latin typeface="Cambria Math" panose="02040503050406030204" pitchFamily="18" charset="0"/>
                            </a:rPr>
                          </m:ctrlPr>
                        </m:naryPr>
                        <m:sub>
                          <m:r>
                            <a:rPr lang="en-US" sz="2200" b="0" i="1" smtClean="0">
                              <a:latin typeface="Cambria Math" charset="0"/>
                            </a:rPr>
                            <m:t>𝑣</m:t>
                          </m:r>
                        </m:sub>
                        <m:sup/>
                        <m:e>
                          <m:r>
                            <a:rPr lang="en-US" sz="2200" i="1">
                              <a:latin typeface="Cambria Math" charset="0"/>
                            </a:rPr>
                            <m:t>1</m:t>
                          </m:r>
                          <m:d>
                            <m:dPr>
                              <m:begChr m:val="{"/>
                              <m:endChr m:val="}"/>
                              <m:ctrlPr>
                                <a:rPr lang="en-US" sz="2200" i="1">
                                  <a:latin typeface="Cambria Math" panose="02040503050406030204" pitchFamily="18" charset="0"/>
                                </a:rPr>
                              </m:ctrlPr>
                            </m:dPr>
                            <m:e>
                              <m:r>
                                <a:rPr lang="en-US" sz="2200" i="1">
                                  <a:latin typeface="Cambria Math" charset="0"/>
                                </a:rPr>
                                <m:t>𝑀</m:t>
                              </m:r>
                              <m:d>
                                <m:dPr>
                                  <m:ctrlPr>
                                    <a:rPr lang="en-US" sz="2200" i="1">
                                      <a:latin typeface="Cambria Math" panose="02040503050406030204" pitchFamily="18" charset="0"/>
                                    </a:rPr>
                                  </m:ctrlPr>
                                </m:dPr>
                                <m:e>
                                  <m:sSup>
                                    <m:sSupPr>
                                      <m:ctrlPr>
                                        <a:rPr lang="en-US" sz="2200" i="1">
                                          <a:latin typeface="Cambria Math" panose="02040503050406030204" pitchFamily="18" charset="0"/>
                                        </a:rPr>
                                      </m:ctrlPr>
                                    </m:sSupPr>
                                    <m:e>
                                      <m:r>
                                        <a:rPr lang="en-US" sz="2200" i="1">
                                          <a:latin typeface="Cambria Math" charset="0"/>
                                        </a:rPr>
                                        <m:t>𝑣</m:t>
                                      </m:r>
                                    </m:e>
                                    <m:sup>
                                      <m:r>
                                        <a:rPr lang="en-US" sz="2200" i="1">
                                          <a:latin typeface="Cambria Math" charset="0"/>
                                        </a:rPr>
                                        <m:t>′</m:t>
                                      </m:r>
                                    </m:sup>
                                  </m:sSup>
                                  <m:r>
                                    <m:rPr>
                                      <m:sty m:val="p"/>
                                    </m:rPr>
                                    <a:rPr lang="en-US" sz="2200">
                                      <a:latin typeface="Cambria Math" charset="0"/>
                                    </a:rPr>
                                    <m:t>s</m:t>
                                  </m:r>
                                  <m:r>
                                    <a:rPr lang="en-US" sz="2200">
                                      <a:latin typeface="Cambria Math" charset="0"/>
                                    </a:rPr>
                                    <m:t> </m:t>
                                  </m:r>
                                  <m:r>
                                    <m:rPr>
                                      <m:sty m:val="p"/>
                                    </m:rPr>
                                    <a:rPr lang="en-US" sz="2200">
                                      <a:latin typeface="Cambria Math" charset="0"/>
                                    </a:rPr>
                                    <m:t>tx</m:t>
                                  </m:r>
                                </m:e>
                              </m:d>
                              <m:r>
                                <a:rPr lang="en-US" sz="2200" i="1">
                                  <a:latin typeface="Cambria Math" charset="0"/>
                                </a:rPr>
                                <m:t>=</m:t>
                              </m:r>
                              <m:r>
                                <a:rPr lang="en-US" sz="2200" i="1">
                                  <a:latin typeface="Cambria Math" charset="0"/>
                                </a:rPr>
                                <m:t>𝑣</m:t>
                              </m:r>
                            </m:e>
                          </m:d>
                        </m:e>
                      </m:nary>
                    </m:oMath>
                  </m:oMathPara>
                </a14:m>
                <a:endParaRPr lang="en-US" sz="2200" b="0" i="1" dirty="0">
                  <a:latin typeface="Cambria Math" charset="0"/>
                </a:endParaRPr>
              </a:p>
              <a:p>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629471" y="2540835"/>
                <a:ext cx="2996974" cy="115999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526061" y="5578384"/>
                <a:ext cx="1982659" cy="461665"/>
              </a:xfrm>
              <a:prstGeom prst="rect">
                <a:avLst/>
              </a:prstGeom>
              <a:noFill/>
            </p:spPr>
            <p:txBody>
              <a:bodyPr wrap="none" lIns="0" tIns="0" rIns="0" bIns="0" rtlCol="0">
                <a:spAutoFit/>
              </a:bodyPr>
              <a:lstStyle/>
              <a:p>
                <a:pPr algn="ctr"/>
                <a:r>
                  <a:rPr lang="en-US" sz="3000" dirty="0">
                    <a:latin typeface="Helvetica Light" charset="0"/>
                    <a:ea typeface="Helvetica Light" charset="0"/>
                    <a:cs typeface="Helvetica Light" charset="0"/>
                  </a:rPr>
                  <a:t>Mapping </a:t>
                </a:r>
                <a14:m>
                  <m:oMath xmlns:m="http://schemas.openxmlformats.org/officeDocument/2006/math">
                    <m:r>
                      <a:rPr lang="en-US" sz="3000" b="0" i="1" smtClean="0">
                        <a:latin typeface="Cambria Math" charset="0"/>
                      </a:rPr>
                      <m:t>𝑀</m:t>
                    </m:r>
                  </m:oMath>
                </a14:m>
                <a:endParaRPr lang="en-US" sz="3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5526061" y="5578384"/>
                <a:ext cx="1982659" cy="461665"/>
              </a:xfrm>
              <a:prstGeom prst="rect">
                <a:avLst/>
              </a:prstGeom>
              <a:blipFill rotWithShape="0">
                <a:blip r:embed="rId6"/>
                <a:stretch>
                  <a:fillRect l="-11692" t="-26316" b="-50000"/>
                </a:stretch>
              </a:blipFill>
            </p:spPr>
            <p:txBody>
              <a:bodyPr/>
              <a:lstStyle/>
              <a:p>
                <a:r>
                  <a:rPr lang="en-US">
                    <a:noFill/>
                  </a:rPr>
                  <a:t> </a:t>
                </a:r>
              </a:p>
            </p:txBody>
          </p:sp>
        </mc:Fallback>
      </mc:AlternateContent>
      <p:cxnSp>
        <p:nvCxnSpPr>
          <p:cNvPr id="18" name="Straight Arrow Connector 17"/>
          <p:cNvCxnSpPr/>
          <p:nvPr/>
        </p:nvCxnSpPr>
        <p:spPr>
          <a:xfrm flipH="1" flipV="1">
            <a:off x="1313542" y="3406072"/>
            <a:ext cx="245183" cy="3466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74020" y="3752709"/>
            <a:ext cx="671979" cy="369332"/>
          </a:xfrm>
          <a:prstGeom prst="rect">
            <a:avLst/>
          </a:prstGeom>
          <a:noFill/>
        </p:spPr>
        <p:txBody>
          <a:bodyPr wrap="none" rtlCol="0">
            <a:spAutoFit/>
          </a:bodyPr>
          <a:lstStyle/>
          <a:p>
            <a:r>
              <a:rPr lang="en-US" dirty="0">
                <a:solidFill>
                  <a:srgbClr val="FF0000"/>
                </a:solidFill>
                <a:latin typeface="Helvetica Light" charset="0"/>
                <a:ea typeface="Helvetica Light" charset="0"/>
                <a:cs typeface="Helvetica Light" charset="0"/>
              </a:rPr>
              <a:t>User</a:t>
            </a:r>
          </a:p>
        </p:txBody>
      </p:sp>
      <p:sp>
        <p:nvSpPr>
          <p:cNvPr id="20" name="TextBox 19"/>
          <p:cNvSpPr txBox="1"/>
          <p:nvPr/>
        </p:nvSpPr>
        <p:spPr>
          <a:xfrm>
            <a:off x="7650132" y="1491497"/>
            <a:ext cx="1021433"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Users</a:t>
            </a:r>
          </a:p>
        </p:txBody>
      </p:sp>
      <p:sp>
        <p:nvSpPr>
          <p:cNvPr id="21" name="TextBox 20"/>
          <p:cNvSpPr txBox="1"/>
          <p:nvPr/>
        </p:nvSpPr>
        <p:spPr>
          <a:xfrm>
            <a:off x="3891599" y="1498425"/>
            <a:ext cx="2018501"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Transactions</a:t>
            </a:r>
          </a:p>
        </p:txBody>
      </p:sp>
      <p:cxnSp>
        <p:nvCxnSpPr>
          <p:cNvPr id="28" name="Straight Arrow Connector 27"/>
          <p:cNvCxnSpPr>
            <a:stCxn id="29" idx="0"/>
          </p:cNvCxnSpPr>
          <p:nvPr/>
        </p:nvCxnSpPr>
        <p:spPr>
          <a:xfrm flipV="1">
            <a:off x="772368" y="3271044"/>
            <a:ext cx="62579" cy="4919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31194" y="3763017"/>
            <a:ext cx="1082348" cy="923330"/>
          </a:xfrm>
          <a:prstGeom prst="rect">
            <a:avLst/>
          </a:prstGeom>
          <a:noFill/>
        </p:spPr>
        <p:txBody>
          <a:bodyPr wrap="none" rtlCol="0">
            <a:spAutoFit/>
          </a:bodyPr>
          <a:lstStyle/>
          <a:p>
            <a:pPr algn="ctr"/>
            <a:r>
              <a:rPr lang="en-US" dirty="0">
                <a:solidFill>
                  <a:srgbClr val="FF0000"/>
                </a:solidFill>
                <a:latin typeface="Helvetica Light" charset="0"/>
                <a:ea typeface="Helvetica Light" charset="0"/>
                <a:cs typeface="Helvetica Light" charset="0"/>
              </a:rPr>
              <a:t>Number </a:t>
            </a:r>
          </a:p>
          <a:p>
            <a:pPr algn="ctr"/>
            <a:r>
              <a:rPr lang="en-US" dirty="0">
                <a:solidFill>
                  <a:srgbClr val="FF0000"/>
                </a:solidFill>
                <a:latin typeface="Helvetica Light" charset="0"/>
                <a:ea typeface="Helvetica Light" charset="0"/>
                <a:cs typeface="Helvetica Light" charset="0"/>
              </a:rPr>
              <a:t>honest</a:t>
            </a:r>
          </a:p>
          <a:p>
            <a:pPr algn="ctr"/>
            <a:r>
              <a:rPr lang="en-US" dirty="0">
                <a:solidFill>
                  <a:srgbClr val="FF0000"/>
                </a:solidFill>
                <a:latin typeface="Helvetica Light" charset="0"/>
                <a:ea typeface="Helvetica Light" charset="0"/>
                <a:cs typeface="Helvetica Light" charset="0"/>
              </a:rPr>
              <a:t>users</a:t>
            </a:r>
          </a:p>
        </p:txBody>
      </p:sp>
      <p:cxnSp>
        <p:nvCxnSpPr>
          <p:cNvPr id="38" name="Straight Arrow Connector 37"/>
          <p:cNvCxnSpPr/>
          <p:nvPr/>
        </p:nvCxnSpPr>
        <p:spPr>
          <a:xfrm flipH="1" flipV="1">
            <a:off x="1960596" y="3136016"/>
            <a:ext cx="235949" cy="270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979376" y="3465402"/>
            <a:ext cx="1107996" cy="369332"/>
          </a:xfrm>
          <a:prstGeom prst="rect">
            <a:avLst/>
          </a:prstGeom>
          <a:noFill/>
        </p:spPr>
        <p:txBody>
          <a:bodyPr wrap="none" rtlCol="0">
            <a:spAutoFit/>
          </a:bodyPr>
          <a:lstStyle/>
          <a:p>
            <a:r>
              <a:rPr lang="en-US" dirty="0">
                <a:solidFill>
                  <a:srgbClr val="FF0000"/>
                </a:solidFill>
                <a:latin typeface="Helvetica Light" charset="0"/>
                <a:ea typeface="Helvetica Light" charset="0"/>
                <a:cs typeface="Helvetica Light" charset="0"/>
              </a:rPr>
              <a:t>Mapping</a:t>
            </a:r>
          </a:p>
        </p:txBody>
      </p:sp>
      <mc:AlternateContent xmlns:mc="http://schemas.openxmlformats.org/markup-compatibility/2006" xmlns:a14="http://schemas.microsoft.com/office/drawing/2010/main">
        <mc:Choice Requires="a14">
          <p:sp>
            <p:nvSpPr>
              <p:cNvPr id="43" name="TextBox 42"/>
              <p:cNvSpPr txBox="1"/>
              <p:nvPr/>
            </p:nvSpPr>
            <p:spPr>
              <a:xfrm>
                <a:off x="8671563" y="2582726"/>
                <a:ext cx="3167662" cy="11666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b="0" i="1" smtClean="0">
                              <a:latin typeface="Cambria Math" panose="02040503050406030204" pitchFamily="18" charset="0"/>
                            </a:rPr>
                          </m:ctrlPr>
                        </m:fPr>
                        <m:num>
                          <m:r>
                            <a:rPr lang="en-US" sz="2200" b="0" i="1" smtClean="0">
                              <a:latin typeface="Cambria Math" charset="0"/>
                            </a:rPr>
                            <m:t>1</m:t>
                          </m:r>
                        </m:num>
                        <m:den>
                          <m:r>
                            <a:rPr lang="en-US" sz="2200" b="0" i="1" smtClean="0">
                              <a:latin typeface="Cambria Math" charset="0"/>
                            </a:rPr>
                            <m:t>𝑛</m:t>
                          </m:r>
                        </m:den>
                      </m:f>
                      <m:nary>
                        <m:naryPr>
                          <m:chr m:val="∑"/>
                          <m:supHide m:val="on"/>
                          <m:ctrlPr>
                            <a:rPr lang="en-US" sz="2200" b="0" i="1" smtClean="0">
                              <a:latin typeface="Cambria Math" panose="02040503050406030204" pitchFamily="18" charset="0"/>
                            </a:rPr>
                          </m:ctrlPr>
                        </m:naryPr>
                        <m:sub>
                          <m:r>
                            <a:rPr lang="en-US" sz="2200" b="0" i="1" smtClean="0">
                              <a:latin typeface="Cambria Math" charset="0"/>
                            </a:rPr>
                            <m:t>𝑣</m:t>
                          </m:r>
                        </m:sub>
                        <m:sup/>
                        <m:e>
                          <m:f>
                            <m:fPr>
                              <m:ctrlPr>
                                <a:rPr lang="en-US" sz="2200" i="1">
                                  <a:latin typeface="Cambria Math" panose="02040503050406030204" pitchFamily="18" charset="0"/>
                                </a:rPr>
                              </m:ctrlPr>
                            </m:fPr>
                            <m:num>
                              <m:r>
                                <a:rPr lang="en-US" sz="2200" i="1">
                                  <a:latin typeface="Cambria Math" charset="0"/>
                                  <a:ea typeface="Cambria Math" charset="0"/>
                                  <a:cs typeface="Cambria Math" charset="0"/>
                                </a:rPr>
                                <m:t>1</m:t>
                              </m:r>
                              <m:d>
                                <m:dPr>
                                  <m:begChr m:val="{"/>
                                  <m:endChr m:val="}"/>
                                  <m:ctrlPr>
                                    <a:rPr lang="en-US" sz="2200" i="1">
                                      <a:latin typeface="Cambria Math" panose="02040503050406030204" pitchFamily="18" charset="0"/>
                                    </a:rPr>
                                  </m:ctrlPr>
                                </m:dPr>
                                <m:e>
                                  <m:r>
                                    <a:rPr lang="en-US" sz="2200" i="1">
                                      <a:latin typeface="Cambria Math" charset="0"/>
                                    </a:rPr>
                                    <m:t>𝑀</m:t>
                                  </m:r>
                                  <m:d>
                                    <m:dPr>
                                      <m:ctrlPr>
                                        <a:rPr lang="en-US" sz="2200" i="1">
                                          <a:latin typeface="Cambria Math" panose="02040503050406030204" pitchFamily="18" charset="0"/>
                                        </a:rPr>
                                      </m:ctrlPr>
                                    </m:dPr>
                                    <m:e>
                                      <m:sSup>
                                        <m:sSupPr>
                                          <m:ctrlPr>
                                            <a:rPr lang="en-US" sz="2200" i="1">
                                              <a:latin typeface="Cambria Math" panose="02040503050406030204" pitchFamily="18" charset="0"/>
                                            </a:rPr>
                                          </m:ctrlPr>
                                        </m:sSupPr>
                                        <m:e>
                                          <m:r>
                                            <a:rPr lang="en-US" sz="2200" i="1">
                                              <a:latin typeface="Cambria Math" charset="0"/>
                                            </a:rPr>
                                            <m:t>𝑣</m:t>
                                          </m:r>
                                        </m:e>
                                        <m:sup>
                                          <m:r>
                                            <a:rPr lang="en-US" sz="2200" i="1">
                                              <a:latin typeface="Cambria Math" charset="0"/>
                                            </a:rPr>
                                            <m:t>′</m:t>
                                          </m:r>
                                        </m:sup>
                                      </m:sSup>
                                      <m:r>
                                        <m:rPr>
                                          <m:sty m:val="p"/>
                                        </m:rPr>
                                        <a:rPr lang="en-US" sz="2200">
                                          <a:latin typeface="Cambria Math" charset="0"/>
                                        </a:rPr>
                                        <m:t>s</m:t>
                                      </m:r>
                                      <m:r>
                                        <a:rPr lang="en-US" sz="2200">
                                          <a:latin typeface="Cambria Math" charset="0"/>
                                        </a:rPr>
                                        <m:t> </m:t>
                                      </m:r>
                                      <m:r>
                                        <m:rPr>
                                          <m:sty m:val="p"/>
                                        </m:rPr>
                                        <a:rPr lang="en-US" sz="2200">
                                          <a:latin typeface="Cambria Math" charset="0"/>
                                        </a:rPr>
                                        <m:t>tx</m:t>
                                      </m:r>
                                    </m:e>
                                  </m:d>
                                  <m:r>
                                    <a:rPr lang="en-US" sz="2200" i="1">
                                      <a:latin typeface="Cambria Math" charset="0"/>
                                    </a:rPr>
                                    <m:t>=</m:t>
                                  </m:r>
                                  <m:r>
                                    <a:rPr lang="en-US" sz="2200" i="1">
                                      <a:latin typeface="Cambria Math" charset="0"/>
                                    </a:rPr>
                                    <m:t>𝑣</m:t>
                                  </m:r>
                                </m:e>
                              </m:d>
                            </m:num>
                            <m:den>
                              <m:r>
                                <a:rPr lang="en-US" sz="2200" i="1">
                                  <a:latin typeface="Cambria Math" charset="0"/>
                                </a:rPr>
                                <m:t># </m:t>
                              </m:r>
                              <m:r>
                                <m:rPr>
                                  <m:sty m:val="p"/>
                                </m:rPr>
                                <a:rPr lang="en-US" sz="2200">
                                  <a:latin typeface="Cambria Math" charset="0"/>
                                </a:rPr>
                                <m:t>tx</m:t>
                              </m:r>
                              <m:r>
                                <a:rPr lang="en-US" sz="2200" i="1">
                                  <a:latin typeface="Cambria Math" charset="0"/>
                                </a:rPr>
                                <m:t> </m:t>
                              </m:r>
                              <m:r>
                                <m:rPr>
                                  <m:sty m:val="p"/>
                                </m:rPr>
                                <a:rPr lang="en-US" sz="2200">
                                  <a:latin typeface="Cambria Math" charset="0"/>
                                </a:rPr>
                                <m:t>mapped</m:t>
                              </m:r>
                              <m:r>
                                <a:rPr lang="en-US" sz="2200">
                                  <a:latin typeface="Cambria Math" charset="0"/>
                                </a:rPr>
                                <m:t> </m:t>
                              </m:r>
                              <m:r>
                                <m:rPr>
                                  <m:sty m:val="p"/>
                                </m:rPr>
                                <a:rPr lang="en-US" sz="2200">
                                  <a:latin typeface="Cambria Math" charset="0"/>
                                </a:rPr>
                                <m:t>to</m:t>
                              </m:r>
                              <m:r>
                                <a:rPr lang="en-US" sz="2200">
                                  <a:latin typeface="Cambria Math" charset="0"/>
                                </a:rPr>
                                <m:t> </m:t>
                              </m:r>
                              <m:r>
                                <m:rPr>
                                  <m:sty m:val="p"/>
                                </m:rPr>
                                <a:rPr lang="en-US" sz="2200">
                                  <a:latin typeface="Cambria Math" charset="0"/>
                                </a:rPr>
                                <m:t>v</m:t>
                              </m:r>
                            </m:den>
                          </m:f>
                        </m:e>
                      </m:nary>
                    </m:oMath>
                  </m:oMathPara>
                </a14:m>
                <a:endParaRPr lang="en-US" sz="2200" b="0" i="1" dirty="0">
                  <a:latin typeface="Cambria Math" charset="0"/>
                </a:endParaRPr>
              </a:p>
              <a:p>
                <a:endParaRPr lang="en-US" sz="2200" dirty="0"/>
              </a:p>
            </p:txBody>
          </p:sp>
        </mc:Choice>
        <mc:Fallback xmlns="">
          <p:sp>
            <p:nvSpPr>
              <p:cNvPr id="43" name="TextBox 42"/>
              <p:cNvSpPr txBox="1">
                <a:spLocks noRot="1" noChangeAspect="1" noMove="1" noResize="1" noEditPoints="1" noAdjustHandles="1" noChangeArrowheads="1" noChangeShapeType="1" noTextEdit="1"/>
              </p:cNvSpPr>
              <p:nvPr/>
            </p:nvSpPr>
            <p:spPr>
              <a:xfrm>
                <a:off x="8671563" y="2582726"/>
                <a:ext cx="3167662" cy="116660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2"/>
              <p:cNvSpPr/>
              <p:nvPr/>
            </p:nvSpPr>
            <p:spPr>
              <a:xfrm>
                <a:off x="434238" y="5316144"/>
                <a:ext cx="3542329" cy="72390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charset="0"/>
                          <a:ea typeface="Cambria Math" charset="0"/>
                          <a:cs typeface="Cambria Math" charset="0"/>
                        </a:rPr>
                        <m:t>𝔼</m:t>
                      </m:r>
                      <m:r>
                        <a:rPr lang="en-US" i="1" dirty="0" smtClean="0">
                          <a:solidFill>
                            <a:schemeClr val="tx1"/>
                          </a:solidFill>
                          <a:latin typeface="Cambria Math" charset="0"/>
                          <a:ea typeface="Helvetica Light" charset="0"/>
                          <a:cs typeface="Helvetica Light" charset="0"/>
                        </a:rPr>
                        <m:t>[</m:t>
                      </m:r>
                      <m:r>
                        <m:rPr>
                          <m:sty m:val="p"/>
                        </m:rPr>
                        <a:rPr lang="en-US" i="0" dirty="0" smtClean="0">
                          <a:solidFill>
                            <a:schemeClr val="tx1"/>
                          </a:solidFill>
                          <a:latin typeface="Cambria Math" charset="0"/>
                          <a:ea typeface="Helvetica Light" charset="0"/>
                          <a:cs typeface="Helvetica Light" charset="0"/>
                        </a:rPr>
                        <m:t>Recall</m:t>
                      </m:r>
                      <m:r>
                        <a:rPr lang="en-US" i="1" dirty="0" smtClean="0">
                          <a:solidFill>
                            <a:schemeClr val="tx1"/>
                          </a:solidFill>
                          <a:latin typeface="Cambria Math" charset="0"/>
                          <a:ea typeface="Helvetica Light" charset="0"/>
                          <a:cs typeface="Helvetica Light" charset="0"/>
                        </a:rPr>
                        <m:t>] = </m:t>
                      </m:r>
                    </m:oMath>
                  </m:oMathPara>
                </a14:m>
                <a:endParaRPr lang="en-US" dirty="0">
                  <a:solidFill>
                    <a:schemeClr val="tx1"/>
                  </a:solidFill>
                  <a:latin typeface="Helvetica Light" charset="0"/>
                  <a:ea typeface="Helvetica Light" charset="0"/>
                  <a:cs typeface="Helvetica Light" charset="0"/>
                </a:endParaRPr>
              </a:p>
              <a:p>
                <a:pPr algn="ctr"/>
                <a14:m>
                  <m:oMathPara xmlns:m="http://schemas.openxmlformats.org/officeDocument/2006/math">
                    <m:oMathParaPr>
                      <m:jc m:val="centerGroup"/>
                    </m:oMathParaPr>
                    <m:oMath xmlns:m="http://schemas.openxmlformats.org/officeDocument/2006/math">
                      <m:r>
                        <m:rPr>
                          <m:sty m:val="p"/>
                        </m:rPr>
                        <a:rPr lang="en-US" i="0" dirty="0" smtClean="0">
                          <a:solidFill>
                            <a:schemeClr val="tx1"/>
                          </a:solidFill>
                          <a:latin typeface="Cambria Math" charset="0"/>
                          <a:ea typeface="Helvetica Light" charset="0"/>
                          <a:cs typeface="Helvetica Light" charset="0"/>
                        </a:rPr>
                        <m:t>Probability</m:t>
                      </m:r>
                      <m:r>
                        <a:rPr lang="en-US" i="0" dirty="0" smtClean="0">
                          <a:solidFill>
                            <a:schemeClr val="tx1"/>
                          </a:solidFill>
                          <a:latin typeface="Cambria Math" charset="0"/>
                          <a:ea typeface="Helvetica Light" charset="0"/>
                          <a:cs typeface="Helvetica Light" charset="0"/>
                        </a:rPr>
                        <m:t> </m:t>
                      </m:r>
                      <m:r>
                        <m:rPr>
                          <m:sty m:val="p"/>
                        </m:rPr>
                        <a:rPr lang="en-US" i="0" dirty="0" smtClean="0">
                          <a:solidFill>
                            <a:schemeClr val="tx1"/>
                          </a:solidFill>
                          <a:latin typeface="Cambria Math" charset="0"/>
                          <a:ea typeface="Helvetica Light" charset="0"/>
                          <a:cs typeface="Helvetica Light" charset="0"/>
                        </a:rPr>
                        <m:t>of</m:t>
                      </m:r>
                      <m:r>
                        <a:rPr lang="en-US" i="0" dirty="0" smtClean="0">
                          <a:solidFill>
                            <a:schemeClr val="tx1"/>
                          </a:solidFill>
                          <a:latin typeface="Cambria Math" charset="0"/>
                          <a:ea typeface="Helvetica Light" charset="0"/>
                          <a:cs typeface="Helvetica Light" charset="0"/>
                        </a:rPr>
                        <m:t> </m:t>
                      </m:r>
                      <m:r>
                        <m:rPr>
                          <m:sty m:val="p"/>
                        </m:rPr>
                        <a:rPr lang="en-US" i="0" dirty="0" smtClean="0">
                          <a:solidFill>
                            <a:schemeClr val="tx1"/>
                          </a:solidFill>
                          <a:latin typeface="Cambria Math" charset="0"/>
                          <a:ea typeface="Helvetica Light" charset="0"/>
                          <a:cs typeface="Helvetica Light" charset="0"/>
                        </a:rPr>
                        <m:t>Detection</m:t>
                      </m:r>
                    </m:oMath>
                  </m:oMathPara>
                </a14:m>
                <a:endParaRPr lang="en-US" dirty="0">
                  <a:solidFill>
                    <a:schemeClr val="tx1"/>
                  </a:solidFill>
                  <a:latin typeface="Helvetica Light" charset="0"/>
                  <a:ea typeface="Helvetica Light" charset="0"/>
                  <a:cs typeface="Helvetica Light"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434238" y="5316144"/>
                <a:ext cx="3542329" cy="723905"/>
              </a:xfrm>
              <a:prstGeom prst="roundRect">
                <a:avLst/>
              </a:prstGeom>
              <a:blipFill rotWithShape="0">
                <a:blip r:embed="rId8"/>
                <a:stretch>
                  <a:fillRect t="-43697" b="-56303"/>
                </a:stretch>
              </a:blipFill>
              <a:ln>
                <a:noFill/>
              </a:ln>
            </p:spPr>
            <p:txBody>
              <a:bodyPr/>
              <a:lstStyle/>
              <a:p>
                <a:r>
                  <a:rPr lang="en-US">
                    <a:noFill/>
                  </a:rPr>
                  <a:t> </a:t>
                </a:r>
              </a:p>
            </p:txBody>
          </p:sp>
        </mc:Fallback>
      </mc:AlternateContent>
      <p:sp>
        <p:nvSpPr>
          <p:cNvPr id="17" name="Slide Number Placeholder 16">
            <a:extLst>
              <a:ext uri="{FF2B5EF4-FFF2-40B4-BE49-F238E27FC236}">
                <a16:creationId xmlns:a16="http://schemas.microsoft.com/office/drawing/2014/main" id="{BCF25082-A32A-574C-B178-085DC2262369}"/>
              </a:ext>
            </a:extLst>
          </p:cNvPr>
          <p:cNvSpPr>
            <a:spLocks noGrp="1"/>
          </p:cNvSpPr>
          <p:nvPr>
            <p:ph type="sldNum" sz="quarter" idx="12"/>
          </p:nvPr>
        </p:nvSpPr>
        <p:spPr/>
        <p:txBody>
          <a:bodyPr/>
          <a:lstStyle/>
          <a:p>
            <a:fld id="{4B0FE8E5-4FC5-2941-BB37-2FE900574256}" type="slidenum">
              <a:rPr lang="en-US" smtClean="0"/>
              <a:t>22</a:t>
            </a:fld>
            <a:endParaRPr lang="en-US"/>
          </a:p>
        </p:txBody>
      </p:sp>
    </p:spTree>
    <p:extLst>
      <p:ext uri="{BB962C8B-B14F-4D97-AF65-F5344CB8AC3E}">
        <p14:creationId xmlns:p14="http://schemas.microsoft.com/office/powerpoint/2010/main" val="190607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15" grpId="0"/>
      <p:bldP spid="19" grpId="0"/>
      <p:bldP spid="20" grpId="0"/>
      <p:bldP spid="21" grpId="0"/>
      <p:bldP spid="29" grpId="0"/>
      <p:bldP spid="39" grpId="0"/>
      <p:bldP spid="43"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Goal:</a:t>
            </a:r>
          </a:p>
        </p:txBody>
      </p:sp>
      <p:sp>
        <p:nvSpPr>
          <p:cNvPr id="4" name="TextBox 3"/>
          <p:cNvSpPr txBox="1"/>
          <p:nvPr/>
        </p:nvSpPr>
        <p:spPr>
          <a:xfrm>
            <a:off x="606669" y="2636799"/>
            <a:ext cx="10978662" cy="1754326"/>
          </a:xfrm>
          <a:prstGeom prst="rect">
            <a:avLst/>
          </a:prstGeom>
          <a:noFill/>
        </p:spPr>
        <p:txBody>
          <a:bodyPr wrap="square" rtlCol="0">
            <a:spAutoFit/>
          </a:bodyPr>
          <a:lstStyle/>
          <a:p>
            <a:pPr algn="ctr"/>
            <a:r>
              <a:rPr lang="en-US" sz="3600" dirty="0">
                <a:solidFill>
                  <a:schemeClr val="bg1"/>
                </a:solidFill>
                <a:latin typeface="Helvetica Light" charset="0"/>
                <a:ea typeface="Helvetica Light" charset="0"/>
                <a:cs typeface="Helvetica Light" charset="0"/>
              </a:rPr>
              <a:t>Design a distributed flooding protocol that minimizes the maximum </a:t>
            </a:r>
            <a:r>
              <a:rPr lang="en-US" sz="3600" dirty="0">
                <a:solidFill>
                  <a:srgbClr val="FF0000"/>
                </a:solidFill>
                <a:latin typeface="Helvetica Light" charset="0"/>
                <a:ea typeface="Helvetica Light" charset="0"/>
                <a:cs typeface="Helvetica Light" charset="0"/>
              </a:rPr>
              <a:t>precision </a:t>
            </a:r>
            <a:r>
              <a:rPr lang="en-US" sz="3600" dirty="0">
                <a:solidFill>
                  <a:schemeClr val="bg1"/>
                </a:solidFill>
                <a:latin typeface="Helvetica Light" charset="0"/>
                <a:ea typeface="Helvetica Light" charset="0"/>
                <a:cs typeface="Helvetica Light" charset="0"/>
              </a:rPr>
              <a:t>and </a:t>
            </a:r>
            <a:r>
              <a:rPr lang="en-US" sz="3600" dirty="0">
                <a:solidFill>
                  <a:srgbClr val="FF0000"/>
                </a:solidFill>
                <a:latin typeface="Helvetica Light" charset="0"/>
                <a:ea typeface="Helvetica Light" charset="0"/>
                <a:cs typeface="Helvetica Light" charset="0"/>
              </a:rPr>
              <a:t>recall</a:t>
            </a:r>
            <a:r>
              <a:rPr lang="en-US" sz="3600" dirty="0">
                <a:solidFill>
                  <a:schemeClr val="bg1"/>
                </a:solidFill>
                <a:latin typeface="Helvetica Light" charset="0"/>
                <a:ea typeface="Helvetica Light" charset="0"/>
                <a:cs typeface="Helvetica Light" charset="0"/>
              </a:rPr>
              <a:t> achievable by a </a:t>
            </a:r>
            <a:r>
              <a:rPr lang="en-US" sz="3600">
                <a:solidFill>
                  <a:schemeClr val="bg1"/>
                </a:solidFill>
                <a:latin typeface="Helvetica Light" charset="0"/>
                <a:ea typeface="Helvetica Light" charset="0"/>
                <a:cs typeface="Helvetica Light" charset="0"/>
              </a:rPr>
              <a:t>computationally-unbounded adversary. </a:t>
            </a:r>
            <a:endParaRPr lang="en-US" sz="3600" dirty="0">
              <a:solidFill>
                <a:schemeClr val="bg1"/>
              </a:solidFill>
              <a:latin typeface="Helvetica Light" charset="0"/>
              <a:ea typeface="Helvetica Light" charset="0"/>
              <a:cs typeface="Helvetica Light" charset="0"/>
            </a:endParaRPr>
          </a:p>
        </p:txBody>
      </p:sp>
      <p:sp>
        <p:nvSpPr>
          <p:cNvPr id="3" name="Slide Number Placeholder 2">
            <a:extLst>
              <a:ext uri="{FF2B5EF4-FFF2-40B4-BE49-F238E27FC236}">
                <a16:creationId xmlns:a16="http://schemas.microsoft.com/office/drawing/2014/main" id="{42CD123A-C856-5442-8A90-A9510DF39197}"/>
              </a:ext>
            </a:extLst>
          </p:cNvPr>
          <p:cNvSpPr>
            <a:spLocks noGrp="1"/>
          </p:cNvSpPr>
          <p:nvPr>
            <p:ph type="sldNum" sz="quarter" idx="12"/>
          </p:nvPr>
        </p:nvSpPr>
        <p:spPr/>
        <p:txBody>
          <a:bodyPr/>
          <a:lstStyle/>
          <a:p>
            <a:fld id="{4B0FE8E5-4FC5-2941-BB37-2FE900574256}" type="slidenum">
              <a:rPr lang="en-US" smtClean="0"/>
              <a:t>23</a:t>
            </a:fld>
            <a:endParaRPr lang="en-US"/>
          </a:p>
        </p:txBody>
      </p:sp>
    </p:spTree>
    <p:extLst>
      <p:ext uri="{BB962C8B-B14F-4D97-AF65-F5344CB8AC3E}">
        <p14:creationId xmlns:p14="http://schemas.microsoft.com/office/powerpoint/2010/main" val="1119025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4670474" y="1547448"/>
            <a:ext cx="4149969" cy="4186009"/>
          </a:xfrm>
          <a:custGeom>
            <a:avLst/>
            <a:gdLst>
              <a:gd name="connsiteX0" fmla="*/ 0 w 4220308"/>
              <a:gd name="connsiteY0" fmla="*/ 4332849 h 4332849"/>
              <a:gd name="connsiteX1" fmla="*/ 0 w 4220308"/>
              <a:gd name="connsiteY1" fmla="*/ 3615397 h 4332849"/>
              <a:gd name="connsiteX2" fmla="*/ 4220308 w 4220308"/>
              <a:gd name="connsiteY2" fmla="*/ 0 h 4332849"/>
              <a:gd name="connsiteX3" fmla="*/ 3854548 w 4220308"/>
              <a:gd name="connsiteY3" fmla="*/ 604911 h 4332849"/>
              <a:gd name="connsiteX4" fmla="*/ 3390314 w 4220308"/>
              <a:gd name="connsiteY4" fmla="*/ 1294228 h 4332849"/>
              <a:gd name="connsiteX5" fmla="*/ 2996419 w 4220308"/>
              <a:gd name="connsiteY5" fmla="*/ 1871003 h 4332849"/>
              <a:gd name="connsiteX6" fmla="*/ 2602523 w 4220308"/>
              <a:gd name="connsiteY6" fmla="*/ 2377440 h 4332849"/>
              <a:gd name="connsiteX7" fmla="*/ 2011680 w 4220308"/>
              <a:gd name="connsiteY7" fmla="*/ 3010486 h 4332849"/>
              <a:gd name="connsiteX8" fmla="*/ 1491176 w 4220308"/>
              <a:gd name="connsiteY8" fmla="*/ 3474720 h 4332849"/>
              <a:gd name="connsiteX9" fmla="*/ 745588 w 4220308"/>
              <a:gd name="connsiteY9" fmla="*/ 4009292 h 4332849"/>
              <a:gd name="connsiteX10" fmla="*/ 0 w 4220308"/>
              <a:gd name="connsiteY10" fmla="*/ 4332849 h 4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0308" h="4332849">
                <a:moveTo>
                  <a:pt x="0" y="4332849"/>
                </a:moveTo>
                <a:lnTo>
                  <a:pt x="0" y="3615397"/>
                </a:lnTo>
                <a:lnTo>
                  <a:pt x="4220308" y="0"/>
                </a:lnTo>
                <a:lnTo>
                  <a:pt x="3854548" y="604911"/>
                </a:lnTo>
                <a:lnTo>
                  <a:pt x="3390314" y="1294228"/>
                </a:lnTo>
                <a:lnTo>
                  <a:pt x="2996419" y="1871003"/>
                </a:lnTo>
                <a:lnTo>
                  <a:pt x="2602523" y="2377440"/>
                </a:lnTo>
                <a:lnTo>
                  <a:pt x="2011680" y="3010486"/>
                </a:lnTo>
                <a:lnTo>
                  <a:pt x="1491176" y="3474720"/>
                </a:lnTo>
                <a:lnTo>
                  <a:pt x="745588" y="4009292"/>
                </a:lnTo>
                <a:lnTo>
                  <a:pt x="0" y="4332849"/>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480" t="1" b="10287"/>
          <a:stretch/>
        </p:blipFill>
        <p:spPr>
          <a:xfrm>
            <a:off x="3485220" y="1330218"/>
            <a:ext cx="5474430" cy="4739693"/>
          </a:xfrm>
          <a:prstGeom prst="rect">
            <a:avLst/>
          </a:prstGeom>
        </p:spPr>
      </p:pic>
      <p:sp>
        <p:nvSpPr>
          <p:cNvPr id="2" name="Title 1"/>
          <p:cNvSpPr>
            <a:spLocks noGrp="1"/>
          </p:cNvSpPr>
          <p:nvPr>
            <p:ph type="title"/>
          </p:nvPr>
        </p:nvSpPr>
        <p:spPr/>
        <p:txBody>
          <a:bodyPr/>
          <a:lstStyle/>
          <a:p>
            <a:r>
              <a:rPr lang="en-US" dirty="0"/>
              <a:t>Fundamental Limits</a:t>
            </a:r>
          </a:p>
        </p:txBody>
      </p:sp>
      <p:sp>
        <p:nvSpPr>
          <p:cNvPr id="7" name="TextBox 6"/>
          <p:cNvSpPr txBox="1"/>
          <p:nvPr/>
        </p:nvSpPr>
        <p:spPr>
          <a:xfrm>
            <a:off x="1196956" y="3837381"/>
            <a:ext cx="1763624" cy="553998"/>
          </a:xfrm>
          <a:prstGeom prst="rect">
            <a:avLst/>
          </a:prstGeom>
          <a:noFill/>
        </p:spPr>
        <p:txBody>
          <a:bodyPr wrap="none" rtlCol="0">
            <a:spAutoFit/>
          </a:bodyPr>
          <a:lstStyle/>
          <a:p>
            <a:r>
              <a:rPr lang="en-US" sz="3000" dirty="0">
                <a:latin typeface="Helvetica Light" charset="0"/>
                <a:ea typeface="Helvetica Light" charset="0"/>
                <a:cs typeface="Helvetica Light" charset="0"/>
              </a:rPr>
              <a:t>Precision</a:t>
            </a:r>
          </a:p>
        </p:txBody>
      </p:sp>
      <p:sp>
        <p:nvSpPr>
          <p:cNvPr id="8" name="TextBox 7"/>
          <p:cNvSpPr txBox="1"/>
          <p:nvPr/>
        </p:nvSpPr>
        <p:spPr>
          <a:xfrm>
            <a:off x="5917805" y="6190742"/>
            <a:ext cx="1250663" cy="553998"/>
          </a:xfrm>
          <a:prstGeom prst="rect">
            <a:avLst/>
          </a:prstGeom>
          <a:noFill/>
        </p:spPr>
        <p:txBody>
          <a:bodyPr wrap="none" rtlCol="0">
            <a:spAutoFit/>
          </a:bodyPr>
          <a:lstStyle/>
          <a:p>
            <a:r>
              <a:rPr lang="en-US" sz="3000">
                <a:latin typeface="Helvetica Light" charset="0"/>
                <a:ea typeface="Helvetica Light" charset="0"/>
                <a:cs typeface="Helvetica Light" charset="0"/>
              </a:rPr>
              <a:t>Recall</a:t>
            </a:r>
            <a:endParaRPr lang="en-US" sz="3000" dirty="0">
              <a:latin typeface="Helvetica Light" charset="0"/>
              <a:ea typeface="Helvetica Light" charset="0"/>
              <a:cs typeface="Helvetica Light" charset="0"/>
            </a:endParaRPr>
          </a:p>
        </p:txBody>
      </p:sp>
      <p:sp>
        <p:nvSpPr>
          <p:cNvPr id="9" name="TextBox 8"/>
          <p:cNvSpPr txBox="1"/>
          <p:nvPr/>
        </p:nvSpPr>
        <p:spPr>
          <a:xfrm>
            <a:off x="2906905" y="6108597"/>
            <a:ext cx="467257" cy="477054"/>
          </a:xfrm>
          <a:prstGeom prst="rect">
            <a:avLst/>
          </a:prstGeom>
          <a:noFill/>
        </p:spPr>
        <p:txBody>
          <a:bodyPr wrap="square" rtlCol="0">
            <a:spAutoFit/>
          </a:bodyPr>
          <a:lstStyle/>
          <a:p>
            <a:r>
              <a:rPr lang="en-US" sz="2500" dirty="0">
                <a:latin typeface="Helvetica Light" charset="0"/>
                <a:ea typeface="Helvetica Light" charset="0"/>
                <a:cs typeface="Helvetica Light" charset="0"/>
              </a:rPr>
              <a:t>0</a:t>
            </a:r>
          </a:p>
        </p:txBody>
      </p:sp>
      <p:sp>
        <p:nvSpPr>
          <p:cNvPr id="10" name="TextBox 9"/>
          <p:cNvSpPr txBox="1"/>
          <p:nvPr/>
        </p:nvSpPr>
        <p:spPr>
          <a:xfrm>
            <a:off x="7920284" y="6080376"/>
            <a:ext cx="362600"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1</a:t>
            </a:r>
          </a:p>
        </p:txBody>
      </p:sp>
      <p:sp>
        <p:nvSpPr>
          <p:cNvPr id="11" name="TextBox 10"/>
          <p:cNvSpPr txBox="1"/>
          <p:nvPr/>
        </p:nvSpPr>
        <p:spPr>
          <a:xfrm>
            <a:off x="2942075" y="1820621"/>
            <a:ext cx="362600"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1</a:t>
            </a:r>
          </a:p>
        </p:txBody>
      </p:sp>
      <p:sp>
        <p:nvSpPr>
          <p:cNvPr id="12" name="TextBox 11"/>
          <p:cNvSpPr txBox="1"/>
          <p:nvPr/>
        </p:nvSpPr>
        <p:spPr>
          <a:xfrm>
            <a:off x="4436845" y="6108597"/>
            <a:ext cx="467257" cy="477054"/>
          </a:xfrm>
          <a:prstGeom prst="rect">
            <a:avLst/>
          </a:prstGeom>
          <a:noFill/>
        </p:spPr>
        <p:txBody>
          <a:bodyPr wrap="square" rtlCol="0">
            <a:spAutoFit/>
          </a:bodyPr>
          <a:lstStyle/>
          <a:p>
            <a:r>
              <a:rPr lang="en-US" sz="2500" dirty="0">
                <a:latin typeface="Helvetica Light" charset="0"/>
                <a:ea typeface="Helvetica Light" charset="0"/>
                <a:cs typeface="Helvetica Light" charset="0"/>
              </a:rPr>
              <a:t>p</a:t>
            </a:r>
          </a:p>
        </p:txBody>
      </p:sp>
      <p:sp>
        <p:nvSpPr>
          <p:cNvPr id="13" name="TextBox 12"/>
          <p:cNvSpPr txBox="1"/>
          <p:nvPr/>
        </p:nvSpPr>
        <p:spPr>
          <a:xfrm>
            <a:off x="2924588" y="5631543"/>
            <a:ext cx="574113" cy="477054"/>
          </a:xfrm>
          <a:prstGeom prst="rect">
            <a:avLst/>
          </a:prstGeom>
          <a:noFill/>
        </p:spPr>
        <p:txBody>
          <a:bodyPr wrap="square" rtlCol="0">
            <a:spAutoFit/>
          </a:bodyPr>
          <a:lstStyle/>
          <a:p>
            <a:r>
              <a:rPr lang="en-US" sz="2500" dirty="0">
                <a:latin typeface="Helvetica Light" charset="0"/>
                <a:ea typeface="Helvetica Light" charset="0"/>
                <a:cs typeface="Helvetica Light" charset="0"/>
              </a:rPr>
              <a:t>p</a:t>
            </a:r>
            <a:r>
              <a:rPr lang="en-US" sz="2500" baseline="30000" dirty="0">
                <a:latin typeface="Helvetica Light" charset="0"/>
                <a:ea typeface="Helvetica Light" charset="0"/>
                <a:cs typeface="Helvetica Light" charset="0"/>
              </a:rPr>
              <a:t>2</a:t>
            </a:r>
          </a:p>
        </p:txBody>
      </p:sp>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119" t="-85" r="-1009" b="10609"/>
          <a:stretch/>
        </p:blipFill>
        <p:spPr>
          <a:xfrm>
            <a:off x="3491392" y="1354099"/>
            <a:ext cx="5508270" cy="4715812"/>
          </a:xfrm>
          <a:prstGeom prst="rect">
            <a:avLst/>
          </a:prstGeom>
        </p:spPr>
      </p:pic>
      <mc:AlternateContent xmlns:mc="http://schemas.openxmlformats.org/markup-compatibility/2006" xmlns:a14="http://schemas.microsoft.com/office/drawing/2010/main">
        <mc:Choice Requires="a14">
          <p:sp>
            <p:nvSpPr>
              <p:cNvPr id="14" name="Rounded Rectangle 13"/>
              <p:cNvSpPr/>
              <p:nvPr/>
            </p:nvSpPr>
            <p:spPr>
              <a:xfrm>
                <a:off x="7847461" y="4238681"/>
                <a:ext cx="3323493" cy="1203374"/>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chemeClr val="tx1"/>
                    </a:solidFill>
                    <a:latin typeface="Helvetica Light" charset="0"/>
                    <a:ea typeface="Helvetica Light" charset="0"/>
                    <a:cs typeface="Helvetica Light" charset="0"/>
                  </a:rPr>
                  <a:t>Thm</a:t>
                </a:r>
                <a:r>
                  <a:rPr lang="en-US" sz="2700" dirty="0">
                    <a:solidFill>
                      <a:schemeClr val="tx1"/>
                    </a:solidFill>
                    <a:latin typeface="Helvetica Light" charset="0"/>
                    <a:ea typeface="Helvetica Light" charset="0"/>
                    <a:cs typeface="Helvetica Light" charset="0"/>
                  </a:rPr>
                  <a:t>: Maximum precision </a:t>
                </a:r>
                <a14:m>
                  <m:oMath xmlns:m="http://schemas.openxmlformats.org/officeDocument/2006/math">
                    <m:r>
                      <a:rPr lang="en-US" sz="2700" b="0" i="1" smtClean="0">
                        <a:solidFill>
                          <a:schemeClr val="tx1"/>
                        </a:solidFill>
                        <a:latin typeface="Cambria Math" charset="0"/>
                        <a:ea typeface="Helvetica Light" charset="0"/>
                        <a:cs typeface="Helvetica Light" charset="0"/>
                      </a:rPr>
                      <m:t>≥</m:t>
                    </m:r>
                    <m:sSup>
                      <m:sSupPr>
                        <m:ctrlPr>
                          <a:rPr lang="en-US" sz="2700" b="0" i="1" smtClean="0">
                            <a:solidFill>
                              <a:schemeClr val="tx1"/>
                            </a:solidFill>
                            <a:latin typeface="Cambria Math" panose="02040503050406030204" pitchFamily="18" charset="0"/>
                            <a:ea typeface="Helvetica Light" charset="0"/>
                            <a:cs typeface="Helvetica Light" charset="0"/>
                          </a:rPr>
                        </m:ctrlPr>
                      </m:sSupPr>
                      <m:e>
                        <m:r>
                          <a:rPr lang="en-US" sz="2700" b="0" i="1" smtClean="0">
                            <a:solidFill>
                              <a:schemeClr val="tx1"/>
                            </a:solidFill>
                            <a:latin typeface="Cambria Math" charset="0"/>
                            <a:ea typeface="Helvetica Light" charset="0"/>
                            <a:cs typeface="Helvetica Light" charset="0"/>
                          </a:rPr>
                          <m:t>𝑝</m:t>
                        </m:r>
                      </m:e>
                      <m:sup>
                        <m:r>
                          <a:rPr lang="en-US" sz="2700" b="0" i="1" smtClean="0">
                            <a:solidFill>
                              <a:schemeClr val="tx1"/>
                            </a:solidFill>
                            <a:latin typeface="Cambria Math" charset="0"/>
                            <a:ea typeface="Helvetica Light" charset="0"/>
                            <a:cs typeface="Helvetica Light" charset="0"/>
                          </a:rPr>
                          <m:t>2</m:t>
                        </m:r>
                      </m:sup>
                    </m:sSup>
                  </m:oMath>
                </a14:m>
                <a:r>
                  <a:rPr lang="en-US" sz="2700" dirty="0">
                    <a:solidFill>
                      <a:schemeClr val="tx1"/>
                    </a:solidFill>
                    <a:latin typeface="Helvetica Light" charset="0"/>
                    <a:ea typeface="Helvetica Light" charset="0"/>
                    <a:cs typeface="Helvetica Light" charset="0"/>
                  </a:rPr>
                  <a:t>.</a:t>
                </a:r>
              </a:p>
            </p:txBody>
          </p:sp>
        </mc:Choice>
        <mc:Fallback xmlns="">
          <p:sp>
            <p:nvSpPr>
              <p:cNvPr id="14" name="Rounded Rectangle 13"/>
              <p:cNvSpPr>
                <a:spLocks noRot="1" noChangeAspect="1" noMove="1" noResize="1" noEditPoints="1" noAdjustHandles="1" noChangeArrowheads="1" noChangeShapeType="1" noTextEdit="1"/>
              </p:cNvSpPr>
              <p:nvPr/>
            </p:nvSpPr>
            <p:spPr>
              <a:xfrm>
                <a:off x="7847461" y="4238681"/>
                <a:ext cx="3323493" cy="1203374"/>
              </a:xfrm>
              <a:prstGeom prst="roundRect">
                <a:avLst/>
              </a:prstGeom>
              <a:blipFill rotWithShape="0">
                <a:blip r:embed="rId5"/>
                <a:stretch>
                  <a:fillRect b="-2020"/>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p:cNvSpPr/>
              <p:nvPr/>
            </p:nvSpPr>
            <p:spPr>
              <a:xfrm>
                <a:off x="1152742" y="2259255"/>
                <a:ext cx="3115642" cy="1203374"/>
              </a:xfrm>
              <a:prstGeom prst="round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solidFill>
                    <a:latin typeface="Helvetica Light" charset="0"/>
                    <a:ea typeface="Helvetica Light" charset="0"/>
                    <a:cs typeface="Helvetica Light" charset="0"/>
                  </a:rPr>
                  <a:t>Thm</a:t>
                </a:r>
                <a:r>
                  <a:rPr lang="en-US" sz="2700" dirty="0">
                    <a:solidFill>
                      <a:schemeClr val="tx1"/>
                    </a:solidFill>
                    <a:latin typeface="Helvetica Light" charset="0"/>
                    <a:ea typeface="Helvetica Light" charset="0"/>
                    <a:cs typeface="Helvetica Light" charset="0"/>
                  </a:rPr>
                  <a:t>: Maximum recall </a:t>
                </a:r>
                <a14:m>
                  <m:oMath xmlns:m="http://schemas.openxmlformats.org/officeDocument/2006/math">
                    <m:r>
                      <a:rPr lang="en-US" sz="2700" b="0" i="1" smtClean="0">
                        <a:solidFill>
                          <a:schemeClr val="tx1"/>
                        </a:solidFill>
                        <a:latin typeface="Cambria Math" charset="0"/>
                        <a:ea typeface="Helvetica Light" charset="0"/>
                        <a:cs typeface="Helvetica Light" charset="0"/>
                      </a:rPr>
                      <m:t>≥</m:t>
                    </m:r>
                    <m:r>
                      <a:rPr lang="en-US" sz="2700" b="0" i="1" smtClean="0">
                        <a:solidFill>
                          <a:schemeClr val="tx1"/>
                        </a:solidFill>
                        <a:latin typeface="Cambria Math" charset="0"/>
                        <a:ea typeface="Helvetica Light" charset="0"/>
                        <a:cs typeface="Helvetica Light" charset="0"/>
                      </a:rPr>
                      <m:t>𝑝</m:t>
                    </m:r>
                  </m:oMath>
                </a14:m>
                <a:r>
                  <a:rPr lang="en-US" sz="2700" dirty="0">
                    <a:solidFill>
                      <a:schemeClr val="tx1"/>
                    </a:solidFill>
                    <a:latin typeface="Helvetica Light" charset="0"/>
                    <a:ea typeface="Helvetica Light" charset="0"/>
                    <a:cs typeface="Helvetica Light" charset="0"/>
                  </a:rPr>
                  <a:t>.</a:t>
                </a:r>
              </a:p>
            </p:txBody>
          </p:sp>
        </mc:Choice>
        <mc:Fallback xmlns="">
          <p:sp>
            <p:nvSpPr>
              <p:cNvPr id="15" name="Rounded Rectangle 14"/>
              <p:cNvSpPr>
                <a:spLocks noRot="1" noChangeAspect="1" noMove="1" noResize="1" noEditPoints="1" noAdjustHandles="1" noChangeArrowheads="1" noChangeShapeType="1" noTextEdit="1"/>
              </p:cNvSpPr>
              <p:nvPr/>
            </p:nvSpPr>
            <p:spPr>
              <a:xfrm>
                <a:off x="1152742" y="2259255"/>
                <a:ext cx="3115642" cy="1203374"/>
              </a:xfrm>
              <a:prstGeom prst="roundRect">
                <a:avLst/>
              </a:prstGeom>
              <a:blipFill rotWithShape="0">
                <a:blip r:embed="rId6"/>
                <a:stretch>
                  <a:fillRect b="-2030"/>
                </a:stretch>
              </a:blipFill>
              <a:ln w="38100">
                <a:noFill/>
              </a:ln>
            </p:spPr>
            <p:txBody>
              <a:bodyPr/>
              <a:lstStyle/>
              <a:p>
                <a:r>
                  <a:rPr lang="en-US">
                    <a:noFill/>
                  </a:rPr>
                  <a:t> </a:t>
                </a:r>
              </a:p>
            </p:txBody>
          </p:sp>
        </mc:Fallback>
      </mc:AlternateContent>
      <p:sp>
        <p:nvSpPr>
          <p:cNvPr id="6" name="Freeform 5"/>
          <p:cNvSpPr/>
          <p:nvPr/>
        </p:nvSpPr>
        <p:spPr>
          <a:xfrm>
            <a:off x="3593479" y="4282570"/>
            <a:ext cx="2679578" cy="1729210"/>
          </a:xfrm>
          <a:custGeom>
            <a:avLst/>
            <a:gdLst>
              <a:gd name="connsiteX0" fmla="*/ 168201 w 2917881"/>
              <a:gd name="connsiteY0" fmla="*/ 1654628 h 1784451"/>
              <a:gd name="connsiteX1" fmla="*/ 1822830 w 2917881"/>
              <a:gd name="connsiteY1" fmla="*/ 232228 h 1784451"/>
              <a:gd name="connsiteX2" fmla="*/ 2780773 w 2917881"/>
              <a:gd name="connsiteY2" fmla="*/ 29028 h 1784451"/>
              <a:gd name="connsiteX3" fmla="*/ 2824316 w 2917881"/>
              <a:gd name="connsiteY3" fmla="*/ 522514 h 1784451"/>
              <a:gd name="connsiteX4" fmla="*/ 1953459 w 2917881"/>
              <a:gd name="connsiteY4" fmla="*/ 1146628 h 1784451"/>
              <a:gd name="connsiteX5" fmla="*/ 864887 w 2917881"/>
              <a:gd name="connsiteY5" fmla="*/ 1611085 h 1784451"/>
              <a:gd name="connsiteX6" fmla="*/ 139173 w 2917881"/>
              <a:gd name="connsiteY6" fmla="*/ 1712685 h 1784451"/>
              <a:gd name="connsiteX7" fmla="*/ 168201 w 2917881"/>
              <a:gd name="connsiteY7" fmla="*/ 1654628 h 1784451"/>
              <a:gd name="connsiteX0" fmla="*/ 189417 w 2923212"/>
              <a:gd name="connsiteY0" fmla="*/ 1787579 h 1934152"/>
              <a:gd name="connsiteX1" fmla="*/ 2148846 w 2923212"/>
              <a:gd name="connsiteY1" fmla="*/ 132951 h 1934152"/>
              <a:gd name="connsiteX2" fmla="*/ 2801989 w 2923212"/>
              <a:gd name="connsiteY2" fmla="*/ 161979 h 1934152"/>
              <a:gd name="connsiteX3" fmla="*/ 2845532 w 2923212"/>
              <a:gd name="connsiteY3" fmla="*/ 655465 h 1934152"/>
              <a:gd name="connsiteX4" fmla="*/ 1974675 w 2923212"/>
              <a:gd name="connsiteY4" fmla="*/ 1279579 h 1934152"/>
              <a:gd name="connsiteX5" fmla="*/ 886103 w 2923212"/>
              <a:gd name="connsiteY5" fmla="*/ 1744036 h 1934152"/>
              <a:gd name="connsiteX6" fmla="*/ 160389 w 2923212"/>
              <a:gd name="connsiteY6" fmla="*/ 1845636 h 1934152"/>
              <a:gd name="connsiteX7" fmla="*/ 189417 w 2923212"/>
              <a:gd name="connsiteY7" fmla="*/ 1787579 h 1934152"/>
              <a:gd name="connsiteX0" fmla="*/ 189417 w 2923212"/>
              <a:gd name="connsiteY0" fmla="*/ 1664331 h 1810904"/>
              <a:gd name="connsiteX1" fmla="*/ 2148846 w 2923212"/>
              <a:gd name="connsiteY1" fmla="*/ 9703 h 1810904"/>
              <a:gd name="connsiteX2" fmla="*/ 2801989 w 2923212"/>
              <a:gd name="connsiteY2" fmla="*/ 38731 h 1810904"/>
              <a:gd name="connsiteX3" fmla="*/ 2845532 w 2923212"/>
              <a:gd name="connsiteY3" fmla="*/ 532217 h 1810904"/>
              <a:gd name="connsiteX4" fmla="*/ 1974675 w 2923212"/>
              <a:gd name="connsiteY4" fmla="*/ 1156331 h 1810904"/>
              <a:gd name="connsiteX5" fmla="*/ 886103 w 2923212"/>
              <a:gd name="connsiteY5" fmla="*/ 1620788 h 1810904"/>
              <a:gd name="connsiteX6" fmla="*/ 160389 w 2923212"/>
              <a:gd name="connsiteY6" fmla="*/ 1722388 h 1810904"/>
              <a:gd name="connsiteX7" fmla="*/ 189417 w 2923212"/>
              <a:gd name="connsiteY7" fmla="*/ 1664331 h 1810904"/>
              <a:gd name="connsiteX0" fmla="*/ 189417 w 2861207"/>
              <a:gd name="connsiteY0" fmla="*/ 1664331 h 1810904"/>
              <a:gd name="connsiteX1" fmla="*/ 2148846 w 2861207"/>
              <a:gd name="connsiteY1" fmla="*/ 9703 h 1810904"/>
              <a:gd name="connsiteX2" fmla="*/ 2801989 w 2861207"/>
              <a:gd name="connsiteY2" fmla="*/ 38731 h 1810904"/>
              <a:gd name="connsiteX3" fmla="*/ 2845532 w 2861207"/>
              <a:gd name="connsiteY3" fmla="*/ 532217 h 1810904"/>
              <a:gd name="connsiteX4" fmla="*/ 1974675 w 2861207"/>
              <a:gd name="connsiteY4" fmla="*/ 1156331 h 1810904"/>
              <a:gd name="connsiteX5" fmla="*/ 886103 w 2861207"/>
              <a:gd name="connsiteY5" fmla="*/ 1620788 h 1810904"/>
              <a:gd name="connsiteX6" fmla="*/ 160389 w 2861207"/>
              <a:gd name="connsiteY6" fmla="*/ 1722388 h 1810904"/>
              <a:gd name="connsiteX7" fmla="*/ 189417 w 2861207"/>
              <a:gd name="connsiteY7" fmla="*/ 1664331 h 1810904"/>
              <a:gd name="connsiteX0" fmla="*/ 189417 w 2861207"/>
              <a:gd name="connsiteY0" fmla="*/ 1664331 h 1810904"/>
              <a:gd name="connsiteX1" fmla="*/ 2148846 w 2861207"/>
              <a:gd name="connsiteY1" fmla="*/ 9703 h 1810904"/>
              <a:gd name="connsiteX2" fmla="*/ 2801989 w 2861207"/>
              <a:gd name="connsiteY2" fmla="*/ 38731 h 1810904"/>
              <a:gd name="connsiteX3" fmla="*/ 2845532 w 2861207"/>
              <a:gd name="connsiteY3" fmla="*/ 532217 h 1810904"/>
              <a:gd name="connsiteX4" fmla="*/ 1974675 w 2861207"/>
              <a:gd name="connsiteY4" fmla="*/ 1156331 h 1810904"/>
              <a:gd name="connsiteX5" fmla="*/ 886103 w 2861207"/>
              <a:gd name="connsiteY5" fmla="*/ 1620788 h 1810904"/>
              <a:gd name="connsiteX6" fmla="*/ 160389 w 2861207"/>
              <a:gd name="connsiteY6" fmla="*/ 1722388 h 1810904"/>
              <a:gd name="connsiteX7" fmla="*/ 189417 w 2861207"/>
              <a:gd name="connsiteY7" fmla="*/ 1664331 h 1810904"/>
              <a:gd name="connsiteX0" fmla="*/ 189417 w 2846461"/>
              <a:gd name="connsiteY0" fmla="*/ 1655231 h 1801804"/>
              <a:gd name="connsiteX1" fmla="*/ 2148846 w 2846461"/>
              <a:gd name="connsiteY1" fmla="*/ 603 h 1801804"/>
              <a:gd name="connsiteX2" fmla="*/ 2801989 w 2846461"/>
              <a:gd name="connsiteY2" fmla="*/ 29631 h 1801804"/>
              <a:gd name="connsiteX3" fmla="*/ 2845532 w 2846461"/>
              <a:gd name="connsiteY3" fmla="*/ 523117 h 1801804"/>
              <a:gd name="connsiteX4" fmla="*/ 1974675 w 2846461"/>
              <a:gd name="connsiteY4" fmla="*/ 1147231 h 1801804"/>
              <a:gd name="connsiteX5" fmla="*/ 886103 w 2846461"/>
              <a:gd name="connsiteY5" fmla="*/ 1611688 h 1801804"/>
              <a:gd name="connsiteX6" fmla="*/ 160389 w 2846461"/>
              <a:gd name="connsiteY6" fmla="*/ 1713288 h 1801804"/>
              <a:gd name="connsiteX7" fmla="*/ 189417 w 2846461"/>
              <a:gd name="connsiteY7" fmla="*/ 1655231 h 1801804"/>
              <a:gd name="connsiteX0" fmla="*/ 160069 w 2817113"/>
              <a:gd name="connsiteY0" fmla="*/ 1655231 h 1802931"/>
              <a:gd name="connsiteX1" fmla="*/ 2119498 w 2817113"/>
              <a:gd name="connsiteY1" fmla="*/ 603 h 1802931"/>
              <a:gd name="connsiteX2" fmla="*/ 2772641 w 2817113"/>
              <a:gd name="connsiteY2" fmla="*/ 29631 h 1802931"/>
              <a:gd name="connsiteX3" fmla="*/ 2816184 w 2817113"/>
              <a:gd name="connsiteY3" fmla="*/ 523117 h 1802931"/>
              <a:gd name="connsiteX4" fmla="*/ 1945327 w 2817113"/>
              <a:gd name="connsiteY4" fmla="*/ 1147231 h 1802931"/>
              <a:gd name="connsiteX5" fmla="*/ 856755 w 2817113"/>
              <a:gd name="connsiteY5" fmla="*/ 1611688 h 1802931"/>
              <a:gd name="connsiteX6" fmla="*/ 131041 w 2817113"/>
              <a:gd name="connsiteY6" fmla="*/ 1713288 h 1802931"/>
              <a:gd name="connsiteX7" fmla="*/ 160069 w 2817113"/>
              <a:gd name="connsiteY7" fmla="*/ 1655231 h 1802931"/>
              <a:gd name="connsiteX0" fmla="*/ 35091 w 2692135"/>
              <a:gd name="connsiteY0" fmla="*/ 1655141 h 1716064"/>
              <a:gd name="connsiteX1" fmla="*/ 1994520 w 2692135"/>
              <a:gd name="connsiteY1" fmla="*/ 513 h 1716064"/>
              <a:gd name="connsiteX2" fmla="*/ 2647663 w 2692135"/>
              <a:gd name="connsiteY2" fmla="*/ 29541 h 1716064"/>
              <a:gd name="connsiteX3" fmla="*/ 2691206 w 2692135"/>
              <a:gd name="connsiteY3" fmla="*/ 523027 h 1716064"/>
              <a:gd name="connsiteX4" fmla="*/ 1820349 w 2692135"/>
              <a:gd name="connsiteY4" fmla="*/ 1147141 h 1716064"/>
              <a:gd name="connsiteX5" fmla="*/ 731777 w 2692135"/>
              <a:gd name="connsiteY5" fmla="*/ 1611598 h 1716064"/>
              <a:gd name="connsiteX6" fmla="*/ 6063 w 2692135"/>
              <a:gd name="connsiteY6" fmla="*/ 1713198 h 1716064"/>
              <a:gd name="connsiteX7" fmla="*/ 35091 w 2692135"/>
              <a:gd name="connsiteY7" fmla="*/ 1655141 h 1716064"/>
              <a:gd name="connsiteX0" fmla="*/ 35091 w 2702072"/>
              <a:gd name="connsiteY0" fmla="*/ 1666103 h 1727026"/>
              <a:gd name="connsiteX1" fmla="*/ 1994520 w 2702072"/>
              <a:gd name="connsiteY1" fmla="*/ 11475 h 1727026"/>
              <a:gd name="connsiteX2" fmla="*/ 2647663 w 2702072"/>
              <a:gd name="connsiteY2" fmla="*/ 40503 h 1727026"/>
              <a:gd name="connsiteX3" fmla="*/ 2679227 w 2702072"/>
              <a:gd name="connsiteY3" fmla="*/ 557947 h 1727026"/>
              <a:gd name="connsiteX4" fmla="*/ 1820349 w 2702072"/>
              <a:gd name="connsiteY4" fmla="*/ 1158103 h 1727026"/>
              <a:gd name="connsiteX5" fmla="*/ 731777 w 2702072"/>
              <a:gd name="connsiteY5" fmla="*/ 1622560 h 1727026"/>
              <a:gd name="connsiteX6" fmla="*/ 6063 w 2702072"/>
              <a:gd name="connsiteY6" fmla="*/ 1724160 h 1727026"/>
              <a:gd name="connsiteX7" fmla="*/ 35091 w 2702072"/>
              <a:gd name="connsiteY7" fmla="*/ 1666103 h 1727026"/>
              <a:gd name="connsiteX0" fmla="*/ 35091 w 2679847"/>
              <a:gd name="connsiteY0" fmla="*/ 1655141 h 1716064"/>
              <a:gd name="connsiteX1" fmla="*/ 1994520 w 2679847"/>
              <a:gd name="connsiteY1" fmla="*/ 513 h 1716064"/>
              <a:gd name="connsiteX2" fmla="*/ 2647663 w 2679847"/>
              <a:gd name="connsiteY2" fmla="*/ 29541 h 1716064"/>
              <a:gd name="connsiteX3" fmla="*/ 2679227 w 2679847"/>
              <a:gd name="connsiteY3" fmla="*/ 546985 h 1716064"/>
              <a:gd name="connsiteX4" fmla="*/ 1820349 w 2679847"/>
              <a:gd name="connsiteY4" fmla="*/ 1147141 h 1716064"/>
              <a:gd name="connsiteX5" fmla="*/ 731777 w 2679847"/>
              <a:gd name="connsiteY5" fmla="*/ 1611598 h 1716064"/>
              <a:gd name="connsiteX6" fmla="*/ 6063 w 2679847"/>
              <a:gd name="connsiteY6" fmla="*/ 1713198 h 1716064"/>
              <a:gd name="connsiteX7" fmla="*/ 35091 w 2679847"/>
              <a:gd name="connsiteY7" fmla="*/ 1655141 h 1716064"/>
              <a:gd name="connsiteX0" fmla="*/ 35091 w 2679847"/>
              <a:gd name="connsiteY0" fmla="*/ 1668287 h 1729210"/>
              <a:gd name="connsiteX1" fmla="*/ 1994520 w 2679847"/>
              <a:gd name="connsiteY1" fmla="*/ 13659 h 1729210"/>
              <a:gd name="connsiteX2" fmla="*/ 2647663 w 2679847"/>
              <a:gd name="connsiteY2" fmla="*/ 42687 h 1729210"/>
              <a:gd name="connsiteX3" fmla="*/ 2679227 w 2679847"/>
              <a:gd name="connsiteY3" fmla="*/ 560131 h 1729210"/>
              <a:gd name="connsiteX4" fmla="*/ 1820349 w 2679847"/>
              <a:gd name="connsiteY4" fmla="*/ 1160287 h 1729210"/>
              <a:gd name="connsiteX5" fmla="*/ 731777 w 2679847"/>
              <a:gd name="connsiteY5" fmla="*/ 1624744 h 1729210"/>
              <a:gd name="connsiteX6" fmla="*/ 6063 w 2679847"/>
              <a:gd name="connsiteY6" fmla="*/ 1726344 h 1729210"/>
              <a:gd name="connsiteX7" fmla="*/ 35091 w 2679847"/>
              <a:gd name="connsiteY7" fmla="*/ 1668287 h 1729210"/>
              <a:gd name="connsiteX0" fmla="*/ 35091 w 2680085"/>
              <a:gd name="connsiteY0" fmla="*/ 1668287 h 1729210"/>
              <a:gd name="connsiteX1" fmla="*/ 1994520 w 2680085"/>
              <a:gd name="connsiteY1" fmla="*/ 13659 h 1729210"/>
              <a:gd name="connsiteX2" fmla="*/ 2647663 w 2680085"/>
              <a:gd name="connsiteY2" fmla="*/ 42687 h 1729210"/>
              <a:gd name="connsiteX3" fmla="*/ 2679227 w 2680085"/>
              <a:gd name="connsiteY3" fmla="*/ 560131 h 1729210"/>
              <a:gd name="connsiteX4" fmla="*/ 1820349 w 2680085"/>
              <a:gd name="connsiteY4" fmla="*/ 1160287 h 1729210"/>
              <a:gd name="connsiteX5" fmla="*/ 731777 w 2680085"/>
              <a:gd name="connsiteY5" fmla="*/ 1624744 h 1729210"/>
              <a:gd name="connsiteX6" fmla="*/ 6063 w 2680085"/>
              <a:gd name="connsiteY6" fmla="*/ 1726344 h 1729210"/>
              <a:gd name="connsiteX7" fmla="*/ 35091 w 2680085"/>
              <a:gd name="connsiteY7" fmla="*/ 1668287 h 1729210"/>
              <a:gd name="connsiteX0" fmla="*/ 35091 w 2679578"/>
              <a:gd name="connsiteY0" fmla="*/ 1668287 h 1729210"/>
              <a:gd name="connsiteX1" fmla="*/ 1994520 w 2679578"/>
              <a:gd name="connsiteY1" fmla="*/ 13659 h 1729210"/>
              <a:gd name="connsiteX2" fmla="*/ 2647663 w 2679578"/>
              <a:gd name="connsiteY2" fmla="*/ 42687 h 1729210"/>
              <a:gd name="connsiteX3" fmla="*/ 2679227 w 2679578"/>
              <a:gd name="connsiteY3" fmla="*/ 560131 h 1729210"/>
              <a:gd name="connsiteX4" fmla="*/ 1820349 w 2679578"/>
              <a:gd name="connsiteY4" fmla="*/ 1160287 h 1729210"/>
              <a:gd name="connsiteX5" fmla="*/ 731777 w 2679578"/>
              <a:gd name="connsiteY5" fmla="*/ 1624744 h 1729210"/>
              <a:gd name="connsiteX6" fmla="*/ 6063 w 2679578"/>
              <a:gd name="connsiteY6" fmla="*/ 1726344 h 1729210"/>
              <a:gd name="connsiteX7" fmla="*/ 35091 w 2679578"/>
              <a:gd name="connsiteY7" fmla="*/ 1668287 h 172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9578" h="1729210">
                <a:moveTo>
                  <a:pt x="35091" y="1668287"/>
                </a:moveTo>
                <a:cubicBezTo>
                  <a:pt x="51053" y="1634398"/>
                  <a:pt x="1953512" y="43680"/>
                  <a:pt x="1994520" y="13659"/>
                </a:cubicBezTo>
                <a:cubicBezTo>
                  <a:pt x="2035528" y="-16362"/>
                  <a:pt x="2621391" y="7510"/>
                  <a:pt x="2647663" y="42687"/>
                </a:cubicBezTo>
                <a:cubicBezTo>
                  <a:pt x="2673935" y="77864"/>
                  <a:pt x="2662987" y="605995"/>
                  <a:pt x="2679227" y="560131"/>
                </a:cubicBezTo>
                <a:cubicBezTo>
                  <a:pt x="2695467" y="514267"/>
                  <a:pt x="2144924" y="982852"/>
                  <a:pt x="1820349" y="1160287"/>
                </a:cubicBezTo>
                <a:cubicBezTo>
                  <a:pt x="1495774" y="1337722"/>
                  <a:pt x="1034158" y="1530401"/>
                  <a:pt x="731777" y="1624744"/>
                </a:cubicBezTo>
                <a:cubicBezTo>
                  <a:pt x="429396" y="1719087"/>
                  <a:pt x="25615" y="1712675"/>
                  <a:pt x="6063" y="1726344"/>
                </a:cubicBezTo>
                <a:cubicBezTo>
                  <a:pt x="-13489" y="1740013"/>
                  <a:pt x="19129" y="1702176"/>
                  <a:pt x="35091" y="1668287"/>
                </a:cubicBezTo>
                <a:close/>
              </a:path>
            </a:pathLst>
          </a:cu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554230" y="5804709"/>
            <a:ext cx="1130793" cy="205307"/>
          </a:xfrm>
          <a:custGeom>
            <a:avLst/>
            <a:gdLst>
              <a:gd name="connsiteX0" fmla="*/ 168201 w 2917881"/>
              <a:gd name="connsiteY0" fmla="*/ 1654628 h 1784451"/>
              <a:gd name="connsiteX1" fmla="*/ 1822830 w 2917881"/>
              <a:gd name="connsiteY1" fmla="*/ 232228 h 1784451"/>
              <a:gd name="connsiteX2" fmla="*/ 2780773 w 2917881"/>
              <a:gd name="connsiteY2" fmla="*/ 29028 h 1784451"/>
              <a:gd name="connsiteX3" fmla="*/ 2824316 w 2917881"/>
              <a:gd name="connsiteY3" fmla="*/ 522514 h 1784451"/>
              <a:gd name="connsiteX4" fmla="*/ 1953459 w 2917881"/>
              <a:gd name="connsiteY4" fmla="*/ 1146628 h 1784451"/>
              <a:gd name="connsiteX5" fmla="*/ 864887 w 2917881"/>
              <a:gd name="connsiteY5" fmla="*/ 1611085 h 1784451"/>
              <a:gd name="connsiteX6" fmla="*/ 139173 w 2917881"/>
              <a:gd name="connsiteY6" fmla="*/ 1712685 h 1784451"/>
              <a:gd name="connsiteX7" fmla="*/ 168201 w 2917881"/>
              <a:gd name="connsiteY7" fmla="*/ 1654628 h 1784451"/>
              <a:gd name="connsiteX0" fmla="*/ 189417 w 2923212"/>
              <a:gd name="connsiteY0" fmla="*/ 1787579 h 1934152"/>
              <a:gd name="connsiteX1" fmla="*/ 2148846 w 2923212"/>
              <a:gd name="connsiteY1" fmla="*/ 132951 h 1934152"/>
              <a:gd name="connsiteX2" fmla="*/ 2801989 w 2923212"/>
              <a:gd name="connsiteY2" fmla="*/ 161979 h 1934152"/>
              <a:gd name="connsiteX3" fmla="*/ 2845532 w 2923212"/>
              <a:gd name="connsiteY3" fmla="*/ 655465 h 1934152"/>
              <a:gd name="connsiteX4" fmla="*/ 1974675 w 2923212"/>
              <a:gd name="connsiteY4" fmla="*/ 1279579 h 1934152"/>
              <a:gd name="connsiteX5" fmla="*/ 886103 w 2923212"/>
              <a:gd name="connsiteY5" fmla="*/ 1744036 h 1934152"/>
              <a:gd name="connsiteX6" fmla="*/ 160389 w 2923212"/>
              <a:gd name="connsiteY6" fmla="*/ 1845636 h 1934152"/>
              <a:gd name="connsiteX7" fmla="*/ 189417 w 2923212"/>
              <a:gd name="connsiteY7" fmla="*/ 1787579 h 1934152"/>
              <a:gd name="connsiteX0" fmla="*/ 189417 w 2923212"/>
              <a:gd name="connsiteY0" fmla="*/ 1664331 h 1810904"/>
              <a:gd name="connsiteX1" fmla="*/ 2148846 w 2923212"/>
              <a:gd name="connsiteY1" fmla="*/ 9703 h 1810904"/>
              <a:gd name="connsiteX2" fmla="*/ 2801989 w 2923212"/>
              <a:gd name="connsiteY2" fmla="*/ 38731 h 1810904"/>
              <a:gd name="connsiteX3" fmla="*/ 2845532 w 2923212"/>
              <a:gd name="connsiteY3" fmla="*/ 532217 h 1810904"/>
              <a:gd name="connsiteX4" fmla="*/ 1974675 w 2923212"/>
              <a:gd name="connsiteY4" fmla="*/ 1156331 h 1810904"/>
              <a:gd name="connsiteX5" fmla="*/ 886103 w 2923212"/>
              <a:gd name="connsiteY5" fmla="*/ 1620788 h 1810904"/>
              <a:gd name="connsiteX6" fmla="*/ 160389 w 2923212"/>
              <a:gd name="connsiteY6" fmla="*/ 1722388 h 1810904"/>
              <a:gd name="connsiteX7" fmla="*/ 189417 w 2923212"/>
              <a:gd name="connsiteY7" fmla="*/ 1664331 h 1810904"/>
              <a:gd name="connsiteX0" fmla="*/ 189417 w 2861207"/>
              <a:gd name="connsiteY0" fmla="*/ 1664331 h 1810904"/>
              <a:gd name="connsiteX1" fmla="*/ 2148846 w 2861207"/>
              <a:gd name="connsiteY1" fmla="*/ 9703 h 1810904"/>
              <a:gd name="connsiteX2" fmla="*/ 2801989 w 2861207"/>
              <a:gd name="connsiteY2" fmla="*/ 38731 h 1810904"/>
              <a:gd name="connsiteX3" fmla="*/ 2845532 w 2861207"/>
              <a:gd name="connsiteY3" fmla="*/ 532217 h 1810904"/>
              <a:gd name="connsiteX4" fmla="*/ 1974675 w 2861207"/>
              <a:gd name="connsiteY4" fmla="*/ 1156331 h 1810904"/>
              <a:gd name="connsiteX5" fmla="*/ 886103 w 2861207"/>
              <a:gd name="connsiteY5" fmla="*/ 1620788 h 1810904"/>
              <a:gd name="connsiteX6" fmla="*/ 160389 w 2861207"/>
              <a:gd name="connsiteY6" fmla="*/ 1722388 h 1810904"/>
              <a:gd name="connsiteX7" fmla="*/ 189417 w 2861207"/>
              <a:gd name="connsiteY7" fmla="*/ 1664331 h 1810904"/>
              <a:gd name="connsiteX0" fmla="*/ 189417 w 2861207"/>
              <a:gd name="connsiteY0" fmla="*/ 1664331 h 1810904"/>
              <a:gd name="connsiteX1" fmla="*/ 2148846 w 2861207"/>
              <a:gd name="connsiteY1" fmla="*/ 9703 h 1810904"/>
              <a:gd name="connsiteX2" fmla="*/ 2801989 w 2861207"/>
              <a:gd name="connsiteY2" fmla="*/ 38731 h 1810904"/>
              <a:gd name="connsiteX3" fmla="*/ 2845532 w 2861207"/>
              <a:gd name="connsiteY3" fmla="*/ 532217 h 1810904"/>
              <a:gd name="connsiteX4" fmla="*/ 1974675 w 2861207"/>
              <a:gd name="connsiteY4" fmla="*/ 1156331 h 1810904"/>
              <a:gd name="connsiteX5" fmla="*/ 886103 w 2861207"/>
              <a:gd name="connsiteY5" fmla="*/ 1620788 h 1810904"/>
              <a:gd name="connsiteX6" fmla="*/ 160389 w 2861207"/>
              <a:gd name="connsiteY6" fmla="*/ 1722388 h 1810904"/>
              <a:gd name="connsiteX7" fmla="*/ 189417 w 2861207"/>
              <a:gd name="connsiteY7" fmla="*/ 1664331 h 1810904"/>
              <a:gd name="connsiteX0" fmla="*/ 189417 w 2846461"/>
              <a:gd name="connsiteY0" fmla="*/ 1655231 h 1801804"/>
              <a:gd name="connsiteX1" fmla="*/ 2148846 w 2846461"/>
              <a:gd name="connsiteY1" fmla="*/ 603 h 1801804"/>
              <a:gd name="connsiteX2" fmla="*/ 2801989 w 2846461"/>
              <a:gd name="connsiteY2" fmla="*/ 29631 h 1801804"/>
              <a:gd name="connsiteX3" fmla="*/ 2845532 w 2846461"/>
              <a:gd name="connsiteY3" fmla="*/ 523117 h 1801804"/>
              <a:gd name="connsiteX4" fmla="*/ 1974675 w 2846461"/>
              <a:gd name="connsiteY4" fmla="*/ 1147231 h 1801804"/>
              <a:gd name="connsiteX5" fmla="*/ 886103 w 2846461"/>
              <a:gd name="connsiteY5" fmla="*/ 1611688 h 1801804"/>
              <a:gd name="connsiteX6" fmla="*/ 160389 w 2846461"/>
              <a:gd name="connsiteY6" fmla="*/ 1713288 h 1801804"/>
              <a:gd name="connsiteX7" fmla="*/ 189417 w 2846461"/>
              <a:gd name="connsiteY7" fmla="*/ 1655231 h 1801804"/>
              <a:gd name="connsiteX0" fmla="*/ 160069 w 2817113"/>
              <a:gd name="connsiteY0" fmla="*/ 1655231 h 1802931"/>
              <a:gd name="connsiteX1" fmla="*/ 2119498 w 2817113"/>
              <a:gd name="connsiteY1" fmla="*/ 603 h 1802931"/>
              <a:gd name="connsiteX2" fmla="*/ 2772641 w 2817113"/>
              <a:gd name="connsiteY2" fmla="*/ 29631 h 1802931"/>
              <a:gd name="connsiteX3" fmla="*/ 2816184 w 2817113"/>
              <a:gd name="connsiteY3" fmla="*/ 523117 h 1802931"/>
              <a:gd name="connsiteX4" fmla="*/ 1945327 w 2817113"/>
              <a:gd name="connsiteY4" fmla="*/ 1147231 h 1802931"/>
              <a:gd name="connsiteX5" fmla="*/ 856755 w 2817113"/>
              <a:gd name="connsiteY5" fmla="*/ 1611688 h 1802931"/>
              <a:gd name="connsiteX6" fmla="*/ 131041 w 2817113"/>
              <a:gd name="connsiteY6" fmla="*/ 1713288 h 1802931"/>
              <a:gd name="connsiteX7" fmla="*/ 160069 w 2817113"/>
              <a:gd name="connsiteY7" fmla="*/ 1655231 h 1802931"/>
              <a:gd name="connsiteX0" fmla="*/ 35091 w 2692135"/>
              <a:gd name="connsiteY0" fmla="*/ 1655141 h 1716064"/>
              <a:gd name="connsiteX1" fmla="*/ 1994520 w 2692135"/>
              <a:gd name="connsiteY1" fmla="*/ 513 h 1716064"/>
              <a:gd name="connsiteX2" fmla="*/ 2647663 w 2692135"/>
              <a:gd name="connsiteY2" fmla="*/ 29541 h 1716064"/>
              <a:gd name="connsiteX3" fmla="*/ 2691206 w 2692135"/>
              <a:gd name="connsiteY3" fmla="*/ 523027 h 1716064"/>
              <a:gd name="connsiteX4" fmla="*/ 1820349 w 2692135"/>
              <a:gd name="connsiteY4" fmla="*/ 1147141 h 1716064"/>
              <a:gd name="connsiteX5" fmla="*/ 731777 w 2692135"/>
              <a:gd name="connsiteY5" fmla="*/ 1611598 h 1716064"/>
              <a:gd name="connsiteX6" fmla="*/ 6063 w 2692135"/>
              <a:gd name="connsiteY6" fmla="*/ 1713198 h 1716064"/>
              <a:gd name="connsiteX7" fmla="*/ 35091 w 2692135"/>
              <a:gd name="connsiteY7" fmla="*/ 1655141 h 1716064"/>
              <a:gd name="connsiteX0" fmla="*/ 35091 w 2702072"/>
              <a:gd name="connsiteY0" fmla="*/ 1666103 h 1727026"/>
              <a:gd name="connsiteX1" fmla="*/ 1994520 w 2702072"/>
              <a:gd name="connsiteY1" fmla="*/ 11475 h 1727026"/>
              <a:gd name="connsiteX2" fmla="*/ 2647663 w 2702072"/>
              <a:gd name="connsiteY2" fmla="*/ 40503 h 1727026"/>
              <a:gd name="connsiteX3" fmla="*/ 2679227 w 2702072"/>
              <a:gd name="connsiteY3" fmla="*/ 557947 h 1727026"/>
              <a:gd name="connsiteX4" fmla="*/ 1820349 w 2702072"/>
              <a:gd name="connsiteY4" fmla="*/ 1158103 h 1727026"/>
              <a:gd name="connsiteX5" fmla="*/ 731777 w 2702072"/>
              <a:gd name="connsiteY5" fmla="*/ 1622560 h 1727026"/>
              <a:gd name="connsiteX6" fmla="*/ 6063 w 2702072"/>
              <a:gd name="connsiteY6" fmla="*/ 1724160 h 1727026"/>
              <a:gd name="connsiteX7" fmla="*/ 35091 w 2702072"/>
              <a:gd name="connsiteY7" fmla="*/ 1666103 h 1727026"/>
              <a:gd name="connsiteX0" fmla="*/ 35091 w 2679847"/>
              <a:gd name="connsiteY0" fmla="*/ 1655141 h 1716064"/>
              <a:gd name="connsiteX1" fmla="*/ 1994520 w 2679847"/>
              <a:gd name="connsiteY1" fmla="*/ 513 h 1716064"/>
              <a:gd name="connsiteX2" fmla="*/ 2647663 w 2679847"/>
              <a:gd name="connsiteY2" fmla="*/ 29541 h 1716064"/>
              <a:gd name="connsiteX3" fmla="*/ 2679227 w 2679847"/>
              <a:gd name="connsiteY3" fmla="*/ 546985 h 1716064"/>
              <a:gd name="connsiteX4" fmla="*/ 1820349 w 2679847"/>
              <a:gd name="connsiteY4" fmla="*/ 1147141 h 1716064"/>
              <a:gd name="connsiteX5" fmla="*/ 731777 w 2679847"/>
              <a:gd name="connsiteY5" fmla="*/ 1611598 h 1716064"/>
              <a:gd name="connsiteX6" fmla="*/ 6063 w 2679847"/>
              <a:gd name="connsiteY6" fmla="*/ 1713198 h 1716064"/>
              <a:gd name="connsiteX7" fmla="*/ 35091 w 2679847"/>
              <a:gd name="connsiteY7" fmla="*/ 1655141 h 1716064"/>
              <a:gd name="connsiteX0" fmla="*/ 35091 w 2679847"/>
              <a:gd name="connsiteY0" fmla="*/ 1668287 h 1729210"/>
              <a:gd name="connsiteX1" fmla="*/ 1994520 w 2679847"/>
              <a:gd name="connsiteY1" fmla="*/ 13659 h 1729210"/>
              <a:gd name="connsiteX2" fmla="*/ 2647663 w 2679847"/>
              <a:gd name="connsiteY2" fmla="*/ 42687 h 1729210"/>
              <a:gd name="connsiteX3" fmla="*/ 2679227 w 2679847"/>
              <a:gd name="connsiteY3" fmla="*/ 560131 h 1729210"/>
              <a:gd name="connsiteX4" fmla="*/ 1820349 w 2679847"/>
              <a:gd name="connsiteY4" fmla="*/ 1160287 h 1729210"/>
              <a:gd name="connsiteX5" fmla="*/ 731777 w 2679847"/>
              <a:gd name="connsiteY5" fmla="*/ 1624744 h 1729210"/>
              <a:gd name="connsiteX6" fmla="*/ 6063 w 2679847"/>
              <a:gd name="connsiteY6" fmla="*/ 1726344 h 1729210"/>
              <a:gd name="connsiteX7" fmla="*/ 35091 w 2679847"/>
              <a:gd name="connsiteY7" fmla="*/ 1668287 h 1729210"/>
              <a:gd name="connsiteX0" fmla="*/ 35091 w 2680085"/>
              <a:gd name="connsiteY0" fmla="*/ 1668287 h 1729210"/>
              <a:gd name="connsiteX1" fmla="*/ 1994520 w 2680085"/>
              <a:gd name="connsiteY1" fmla="*/ 13659 h 1729210"/>
              <a:gd name="connsiteX2" fmla="*/ 2647663 w 2680085"/>
              <a:gd name="connsiteY2" fmla="*/ 42687 h 1729210"/>
              <a:gd name="connsiteX3" fmla="*/ 2679227 w 2680085"/>
              <a:gd name="connsiteY3" fmla="*/ 560131 h 1729210"/>
              <a:gd name="connsiteX4" fmla="*/ 1820349 w 2680085"/>
              <a:gd name="connsiteY4" fmla="*/ 1160287 h 1729210"/>
              <a:gd name="connsiteX5" fmla="*/ 731777 w 2680085"/>
              <a:gd name="connsiteY5" fmla="*/ 1624744 h 1729210"/>
              <a:gd name="connsiteX6" fmla="*/ 6063 w 2680085"/>
              <a:gd name="connsiteY6" fmla="*/ 1726344 h 1729210"/>
              <a:gd name="connsiteX7" fmla="*/ 35091 w 2680085"/>
              <a:gd name="connsiteY7" fmla="*/ 1668287 h 1729210"/>
              <a:gd name="connsiteX0" fmla="*/ 35091 w 2679578"/>
              <a:gd name="connsiteY0" fmla="*/ 1668287 h 1729210"/>
              <a:gd name="connsiteX1" fmla="*/ 1994520 w 2679578"/>
              <a:gd name="connsiteY1" fmla="*/ 13659 h 1729210"/>
              <a:gd name="connsiteX2" fmla="*/ 2647663 w 2679578"/>
              <a:gd name="connsiteY2" fmla="*/ 42687 h 1729210"/>
              <a:gd name="connsiteX3" fmla="*/ 2679227 w 2679578"/>
              <a:gd name="connsiteY3" fmla="*/ 560131 h 1729210"/>
              <a:gd name="connsiteX4" fmla="*/ 1820349 w 2679578"/>
              <a:gd name="connsiteY4" fmla="*/ 1160287 h 1729210"/>
              <a:gd name="connsiteX5" fmla="*/ 731777 w 2679578"/>
              <a:gd name="connsiteY5" fmla="*/ 1624744 h 1729210"/>
              <a:gd name="connsiteX6" fmla="*/ 6063 w 2679578"/>
              <a:gd name="connsiteY6" fmla="*/ 1726344 h 1729210"/>
              <a:gd name="connsiteX7" fmla="*/ 35091 w 2679578"/>
              <a:gd name="connsiteY7" fmla="*/ 1668287 h 1729210"/>
              <a:gd name="connsiteX0" fmla="*/ 37144 w 2838921"/>
              <a:gd name="connsiteY0" fmla="*/ 1649779 h 1710516"/>
              <a:gd name="connsiteX1" fmla="*/ 190633 w 2838921"/>
              <a:gd name="connsiteY1" fmla="*/ 1526771 h 1710516"/>
              <a:gd name="connsiteX2" fmla="*/ 2649716 w 2838921"/>
              <a:gd name="connsiteY2" fmla="*/ 24179 h 1710516"/>
              <a:gd name="connsiteX3" fmla="*/ 2681280 w 2838921"/>
              <a:gd name="connsiteY3" fmla="*/ 541623 h 1710516"/>
              <a:gd name="connsiteX4" fmla="*/ 1822402 w 2838921"/>
              <a:gd name="connsiteY4" fmla="*/ 1141779 h 1710516"/>
              <a:gd name="connsiteX5" fmla="*/ 733830 w 2838921"/>
              <a:gd name="connsiteY5" fmla="*/ 1606236 h 1710516"/>
              <a:gd name="connsiteX6" fmla="*/ 8116 w 2838921"/>
              <a:gd name="connsiteY6" fmla="*/ 1707836 h 1710516"/>
              <a:gd name="connsiteX7" fmla="*/ 37144 w 2838921"/>
              <a:gd name="connsiteY7" fmla="*/ 1649779 h 1710516"/>
              <a:gd name="connsiteX0" fmla="*/ 37144 w 2698918"/>
              <a:gd name="connsiteY0" fmla="*/ 1108222 h 1168959"/>
              <a:gd name="connsiteX1" fmla="*/ 190633 w 2698918"/>
              <a:gd name="connsiteY1" fmla="*/ 985214 h 1168959"/>
              <a:gd name="connsiteX2" fmla="*/ 1015226 w 2698918"/>
              <a:gd name="connsiteY2" fmla="*/ 637052 h 1168959"/>
              <a:gd name="connsiteX3" fmla="*/ 2681280 w 2698918"/>
              <a:gd name="connsiteY3" fmla="*/ 66 h 1168959"/>
              <a:gd name="connsiteX4" fmla="*/ 1822402 w 2698918"/>
              <a:gd name="connsiteY4" fmla="*/ 600222 h 1168959"/>
              <a:gd name="connsiteX5" fmla="*/ 733830 w 2698918"/>
              <a:gd name="connsiteY5" fmla="*/ 1064679 h 1168959"/>
              <a:gd name="connsiteX6" fmla="*/ 8116 w 2698918"/>
              <a:gd name="connsiteY6" fmla="*/ 1166279 h 1168959"/>
              <a:gd name="connsiteX7" fmla="*/ 37144 w 2698918"/>
              <a:gd name="connsiteY7" fmla="*/ 1108222 h 1168959"/>
              <a:gd name="connsiteX0" fmla="*/ 82452 w 2781693"/>
              <a:gd name="connsiteY0" fmla="*/ 1113942 h 1174679"/>
              <a:gd name="connsiteX1" fmla="*/ 235941 w 2781693"/>
              <a:gd name="connsiteY1" fmla="*/ 990934 h 1174679"/>
              <a:gd name="connsiteX2" fmla="*/ 2726588 w 2781693"/>
              <a:gd name="connsiteY2" fmla="*/ 5786 h 1174679"/>
              <a:gd name="connsiteX3" fmla="*/ 1867710 w 2781693"/>
              <a:gd name="connsiteY3" fmla="*/ 605942 h 1174679"/>
              <a:gd name="connsiteX4" fmla="*/ 779138 w 2781693"/>
              <a:gd name="connsiteY4" fmla="*/ 1070399 h 1174679"/>
              <a:gd name="connsiteX5" fmla="*/ 53424 w 2781693"/>
              <a:gd name="connsiteY5" fmla="*/ 1171999 h 1174679"/>
              <a:gd name="connsiteX6" fmla="*/ 82452 w 2781693"/>
              <a:gd name="connsiteY6" fmla="*/ 1113942 h 1174679"/>
              <a:gd name="connsiteX0" fmla="*/ 37145 w 1836403"/>
              <a:gd name="connsiteY0" fmla="*/ 650144 h 710881"/>
              <a:gd name="connsiteX1" fmla="*/ 190634 w 1836403"/>
              <a:gd name="connsiteY1" fmla="*/ 527136 h 710881"/>
              <a:gd name="connsiteX2" fmla="*/ 1275391 w 1836403"/>
              <a:gd name="connsiteY2" fmla="*/ 22048 h 710881"/>
              <a:gd name="connsiteX3" fmla="*/ 1822403 w 1836403"/>
              <a:gd name="connsiteY3" fmla="*/ 142144 h 710881"/>
              <a:gd name="connsiteX4" fmla="*/ 733831 w 1836403"/>
              <a:gd name="connsiteY4" fmla="*/ 606601 h 710881"/>
              <a:gd name="connsiteX5" fmla="*/ 8117 w 1836403"/>
              <a:gd name="connsiteY5" fmla="*/ 708201 h 710881"/>
              <a:gd name="connsiteX6" fmla="*/ 37145 w 1836403"/>
              <a:gd name="connsiteY6" fmla="*/ 650144 h 710881"/>
              <a:gd name="connsiteX0" fmla="*/ 37145 w 1287964"/>
              <a:gd name="connsiteY0" fmla="*/ 628407 h 689144"/>
              <a:gd name="connsiteX1" fmla="*/ 190634 w 1287964"/>
              <a:gd name="connsiteY1" fmla="*/ 505399 h 689144"/>
              <a:gd name="connsiteX2" fmla="*/ 1275391 w 1287964"/>
              <a:gd name="connsiteY2" fmla="*/ 311 h 689144"/>
              <a:gd name="connsiteX3" fmla="*/ 733831 w 1287964"/>
              <a:gd name="connsiteY3" fmla="*/ 584864 h 689144"/>
              <a:gd name="connsiteX4" fmla="*/ 8117 w 1287964"/>
              <a:gd name="connsiteY4" fmla="*/ 686464 h 689144"/>
              <a:gd name="connsiteX5" fmla="*/ 37145 w 1287964"/>
              <a:gd name="connsiteY5" fmla="*/ 628407 h 689144"/>
              <a:gd name="connsiteX0" fmla="*/ 37145 w 1112274"/>
              <a:gd name="connsiteY0" fmla="*/ 136912 h 197649"/>
              <a:gd name="connsiteX1" fmla="*/ 190634 w 1112274"/>
              <a:gd name="connsiteY1" fmla="*/ 13904 h 197649"/>
              <a:gd name="connsiteX2" fmla="*/ 1092511 w 1112274"/>
              <a:gd name="connsiteY2" fmla="*/ 11736 h 197649"/>
              <a:gd name="connsiteX3" fmla="*/ 733831 w 1112274"/>
              <a:gd name="connsiteY3" fmla="*/ 93369 h 197649"/>
              <a:gd name="connsiteX4" fmla="*/ 8117 w 1112274"/>
              <a:gd name="connsiteY4" fmla="*/ 194969 h 197649"/>
              <a:gd name="connsiteX5" fmla="*/ 37145 w 1112274"/>
              <a:gd name="connsiteY5" fmla="*/ 136912 h 197649"/>
              <a:gd name="connsiteX0" fmla="*/ 62999 w 1122772"/>
              <a:gd name="connsiteY0" fmla="*/ 139781 h 212922"/>
              <a:gd name="connsiteX1" fmla="*/ 216488 w 1122772"/>
              <a:gd name="connsiteY1" fmla="*/ 16773 h 212922"/>
              <a:gd name="connsiteX2" fmla="*/ 1118365 w 1122772"/>
              <a:gd name="connsiteY2" fmla="*/ 14605 h 212922"/>
              <a:gd name="connsiteX3" fmla="*/ 531085 w 1122772"/>
              <a:gd name="connsiteY3" fmla="*/ 141958 h 212922"/>
              <a:gd name="connsiteX4" fmla="*/ 33971 w 1122772"/>
              <a:gd name="connsiteY4" fmla="*/ 197838 h 212922"/>
              <a:gd name="connsiteX5" fmla="*/ 62999 w 1122772"/>
              <a:gd name="connsiteY5" fmla="*/ 139781 h 212922"/>
              <a:gd name="connsiteX0" fmla="*/ 62999 w 1123109"/>
              <a:gd name="connsiteY0" fmla="*/ 139781 h 212922"/>
              <a:gd name="connsiteX1" fmla="*/ 216488 w 1123109"/>
              <a:gd name="connsiteY1" fmla="*/ 16773 h 212922"/>
              <a:gd name="connsiteX2" fmla="*/ 1118365 w 1123109"/>
              <a:gd name="connsiteY2" fmla="*/ 14605 h 212922"/>
              <a:gd name="connsiteX3" fmla="*/ 531085 w 1123109"/>
              <a:gd name="connsiteY3" fmla="*/ 141958 h 212922"/>
              <a:gd name="connsiteX4" fmla="*/ 33971 w 1123109"/>
              <a:gd name="connsiteY4" fmla="*/ 197838 h 212922"/>
              <a:gd name="connsiteX5" fmla="*/ 62999 w 1123109"/>
              <a:gd name="connsiteY5" fmla="*/ 139781 h 212922"/>
              <a:gd name="connsiteX0" fmla="*/ 106467 w 1162725"/>
              <a:gd name="connsiteY0" fmla="*/ 143565 h 206661"/>
              <a:gd name="connsiteX1" fmla="*/ 259956 w 1162725"/>
              <a:gd name="connsiteY1" fmla="*/ 20557 h 206661"/>
              <a:gd name="connsiteX2" fmla="*/ 1161833 w 1162725"/>
              <a:gd name="connsiteY2" fmla="*/ 18389 h 206661"/>
              <a:gd name="connsiteX3" fmla="*/ 77439 w 1162725"/>
              <a:gd name="connsiteY3" fmla="*/ 201622 h 206661"/>
              <a:gd name="connsiteX4" fmla="*/ 106467 w 1162725"/>
              <a:gd name="connsiteY4" fmla="*/ 143565 h 206661"/>
              <a:gd name="connsiteX0" fmla="*/ 134580 w 1191196"/>
              <a:gd name="connsiteY0" fmla="*/ 143346 h 203476"/>
              <a:gd name="connsiteX1" fmla="*/ 288069 w 1191196"/>
              <a:gd name="connsiteY1" fmla="*/ 20338 h 203476"/>
              <a:gd name="connsiteX2" fmla="*/ 1189946 w 1191196"/>
              <a:gd name="connsiteY2" fmla="*/ 18170 h 203476"/>
              <a:gd name="connsiteX3" fmla="*/ 70627 w 1191196"/>
              <a:gd name="connsiteY3" fmla="*/ 198228 h 203476"/>
              <a:gd name="connsiteX4" fmla="*/ 134580 w 1191196"/>
              <a:gd name="connsiteY4" fmla="*/ 143346 h 203476"/>
              <a:gd name="connsiteX0" fmla="*/ 72248 w 1128864"/>
              <a:gd name="connsiteY0" fmla="*/ 143346 h 199078"/>
              <a:gd name="connsiteX1" fmla="*/ 225737 w 1128864"/>
              <a:gd name="connsiteY1" fmla="*/ 20338 h 199078"/>
              <a:gd name="connsiteX2" fmla="*/ 1127614 w 1128864"/>
              <a:gd name="connsiteY2" fmla="*/ 18170 h 199078"/>
              <a:gd name="connsiteX3" fmla="*/ 8295 w 1128864"/>
              <a:gd name="connsiteY3" fmla="*/ 198228 h 199078"/>
              <a:gd name="connsiteX4" fmla="*/ 72248 w 1128864"/>
              <a:gd name="connsiteY4" fmla="*/ 143346 h 199078"/>
              <a:gd name="connsiteX0" fmla="*/ 55745 w 1176331"/>
              <a:gd name="connsiteY0" fmla="*/ 201370 h 201370"/>
              <a:gd name="connsiteX1" fmla="*/ 273187 w 1176331"/>
              <a:gd name="connsiteY1" fmla="*/ 23480 h 201370"/>
              <a:gd name="connsiteX2" fmla="*/ 1175064 w 1176331"/>
              <a:gd name="connsiteY2" fmla="*/ 21312 h 201370"/>
              <a:gd name="connsiteX3" fmla="*/ 55745 w 1176331"/>
              <a:gd name="connsiteY3" fmla="*/ 201370 h 201370"/>
              <a:gd name="connsiteX0" fmla="*/ 57282 w 1177788"/>
              <a:gd name="connsiteY0" fmla="*/ 211205 h 211230"/>
              <a:gd name="connsiteX1" fmla="*/ 268374 w 1177788"/>
              <a:gd name="connsiteY1" fmla="*/ 17440 h 211230"/>
              <a:gd name="connsiteX2" fmla="*/ 1176601 w 1177788"/>
              <a:gd name="connsiteY2" fmla="*/ 31147 h 211230"/>
              <a:gd name="connsiteX3" fmla="*/ 57282 w 1177788"/>
              <a:gd name="connsiteY3" fmla="*/ 211205 h 211230"/>
              <a:gd name="connsiteX0" fmla="*/ 39132 w 1159439"/>
              <a:gd name="connsiteY0" fmla="*/ 200751 h 200776"/>
              <a:gd name="connsiteX1" fmla="*/ 250224 w 1159439"/>
              <a:gd name="connsiteY1" fmla="*/ 6986 h 200776"/>
              <a:gd name="connsiteX2" fmla="*/ 1158451 w 1159439"/>
              <a:gd name="connsiteY2" fmla="*/ 20693 h 200776"/>
              <a:gd name="connsiteX3" fmla="*/ 39132 w 1159439"/>
              <a:gd name="connsiteY3" fmla="*/ 200751 h 200776"/>
              <a:gd name="connsiteX0" fmla="*/ 55904 w 1186043"/>
              <a:gd name="connsiteY0" fmla="*/ 207649 h 207675"/>
              <a:gd name="connsiteX1" fmla="*/ 276521 w 1186043"/>
              <a:gd name="connsiteY1" fmla="*/ 17059 h 207675"/>
              <a:gd name="connsiteX2" fmla="*/ 1184748 w 1186043"/>
              <a:gd name="connsiteY2" fmla="*/ 30766 h 207675"/>
              <a:gd name="connsiteX3" fmla="*/ 55904 w 1186043"/>
              <a:gd name="connsiteY3" fmla="*/ 207649 h 207675"/>
              <a:gd name="connsiteX0" fmla="*/ 1741 w 1131880"/>
              <a:gd name="connsiteY0" fmla="*/ 207649 h 208635"/>
              <a:gd name="connsiteX1" fmla="*/ 222358 w 1131880"/>
              <a:gd name="connsiteY1" fmla="*/ 17059 h 208635"/>
              <a:gd name="connsiteX2" fmla="*/ 1130585 w 1131880"/>
              <a:gd name="connsiteY2" fmla="*/ 30766 h 208635"/>
              <a:gd name="connsiteX3" fmla="*/ 1741 w 1131880"/>
              <a:gd name="connsiteY3" fmla="*/ 207649 h 208635"/>
              <a:gd name="connsiteX0" fmla="*/ 73111 w 1203234"/>
              <a:gd name="connsiteY0" fmla="*/ 199897 h 200883"/>
              <a:gd name="connsiteX1" fmla="*/ 131170 w 1203234"/>
              <a:gd name="connsiteY1" fmla="*/ 89371 h 200883"/>
              <a:gd name="connsiteX2" fmla="*/ 293728 w 1203234"/>
              <a:gd name="connsiteY2" fmla="*/ 9307 h 200883"/>
              <a:gd name="connsiteX3" fmla="*/ 1201955 w 1203234"/>
              <a:gd name="connsiteY3" fmla="*/ 23014 h 200883"/>
              <a:gd name="connsiteX4" fmla="*/ 73111 w 1203234"/>
              <a:gd name="connsiteY4" fmla="*/ 199897 h 200883"/>
              <a:gd name="connsiteX0" fmla="*/ 53634 w 1183736"/>
              <a:gd name="connsiteY0" fmla="*/ 199897 h 200834"/>
              <a:gd name="connsiteX1" fmla="*/ 191068 w 1183736"/>
              <a:gd name="connsiteY1" fmla="*/ 89371 h 200834"/>
              <a:gd name="connsiteX2" fmla="*/ 274251 w 1183736"/>
              <a:gd name="connsiteY2" fmla="*/ 9307 h 200834"/>
              <a:gd name="connsiteX3" fmla="*/ 1182478 w 1183736"/>
              <a:gd name="connsiteY3" fmla="*/ 23014 h 200834"/>
              <a:gd name="connsiteX4" fmla="*/ 53634 w 1183736"/>
              <a:gd name="connsiteY4" fmla="*/ 199897 h 200834"/>
              <a:gd name="connsiteX0" fmla="*/ 1500 w 1131602"/>
              <a:gd name="connsiteY0" fmla="*/ 199897 h 201212"/>
              <a:gd name="connsiteX1" fmla="*/ 138934 w 1131602"/>
              <a:gd name="connsiteY1" fmla="*/ 89371 h 201212"/>
              <a:gd name="connsiteX2" fmla="*/ 222117 w 1131602"/>
              <a:gd name="connsiteY2" fmla="*/ 9307 h 201212"/>
              <a:gd name="connsiteX3" fmla="*/ 1130344 w 1131602"/>
              <a:gd name="connsiteY3" fmla="*/ 23014 h 201212"/>
              <a:gd name="connsiteX4" fmla="*/ 1500 w 1131602"/>
              <a:gd name="connsiteY4" fmla="*/ 199897 h 201212"/>
              <a:gd name="connsiteX0" fmla="*/ 1500 w 1131425"/>
              <a:gd name="connsiteY0" fmla="*/ 199897 h 201212"/>
              <a:gd name="connsiteX1" fmla="*/ 138934 w 1131425"/>
              <a:gd name="connsiteY1" fmla="*/ 89371 h 201212"/>
              <a:gd name="connsiteX2" fmla="*/ 222117 w 1131425"/>
              <a:gd name="connsiteY2" fmla="*/ 9307 h 201212"/>
              <a:gd name="connsiteX3" fmla="*/ 1130344 w 1131425"/>
              <a:gd name="connsiteY3" fmla="*/ 23014 h 201212"/>
              <a:gd name="connsiteX4" fmla="*/ 1500 w 1131425"/>
              <a:gd name="connsiteY4" fmla="*/ 199897 h 201212"/>
              <a:gd name="connsiteX0" fmla="*/ 55639 w 1185744"/>
              <a:gd name="connsiteY0" fmla="*/ 199684 h 200514"/>
              <a:gd name="connsiteX1" fmla="*/ 183548 w 1185744"/>
              <a:gd name="connsiteY1" fmla="*/ 85983 h 200514"/>
              <a:gd name="connsiteX2" fmla="*/ 276256 w 1185744"/>
              <a:gd name="connsiteY2" fmla="*/ 9094 h 200514"/>
              <a:gd name="connsiteX3" fmla="*/ 1184483 w 1185744"/>
              <a:gd name="connsiteY3" fmla="*/ 22801 h 200514"/>
              <a:gd name="connsiteX4" fmla="*/ 55639 w 1185744"/>
              <a:gd name="connsiteY4" fmla="*/ 199684 h 200514"/>
              <a:gd name="connsiteX0" fmla="*/ 55639 w 1185744"/>
              <a:gd name="connsiteY0" fmla="*/ 199684 h 200514"/>
              <a:gd name="connsiteX1" fmla="*/ 183548 w 1185744"/>
              <a:gd name="connsiteY1" fmla="*/ 85983 h 200514"/>
              <a:gd name="connsiteX2" fmla="*/ 276256 w 1185744"/>
              <a:gd name="connsiteY2" fmla="*/ 9094 h 200514"/>
              <a:gd name="connsiteX3" fmla="*/ 1184483 w 1185744"/>
              <a:gd name="connsiteY3" fmla="*/ 22801 h 200514"/>
              <a:gd name="connsiteX4" fmla="*/ 55639 w 1185744"/>
              <a:gd name="connsiteY4" fmla="*/ 199684 h 200514"/>
              <a:gd name="connsiteX0" fmla="*/ 55639 w 1185573"/>
              <a:gd name="connsiteY0" fmla="*/ 204966 h 205796"/>
              <a:gd name="connsiteX1" fmla="*/ 183548 w 1185573"/>
              <a:gd name="connsiteY1" fmla="*/ 91265 h 205796"/>
              <a:gd name="connsiteX2" fmla="*/ 276256 w 1185573"/>
              <a:gd name="connsiteY2" fmla="*/ 14376 h 205796"/>
              <a:gd name="connsiteX3" fmla="*/ 1184483 w 1185573"/>
              <a:gd name="connsiteY3" fmla="*/ 28083 h 205796"/>
              <a:gd name="connsiteX4" fmla="*/ 55639 w 1185573"/>
              <a:gd name="connsiteY4" fmla="*/ 204966 h 205796"/>
              <a:gd name="connsiteX0" fmla="*/ 859 w 1130793"/>
              <a:gd name="connsiteY0" fmla="*/ 204966 h 205307"/>
              <a:gd name="connsiteX1" fmla="*/ 128768 w 1130793"/>
              <a:gd name="connsiteY1" fmla="*/ 91265 h 205307"/>
              <a:gd name="connsiteX2" fmla="*/ 221476 w 1130793"/>
              <a:gd name="connsiteY2" fmla="*/ 14376 h 205307"/>
              <a:gd name="connsiteX3" fmla="*/ 1129703 w 1130793"/>
              <a:gd name="connsiteY3" fmla="*/ 28083 h 205307"/>
              <a:gd name="connsiteX4" fmla="*/ 859 w 1130793"/>
              <a:gd name="connsiteY4" fmla="*/ 204966 h 205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93" h="205307">
                <a:moveTo>
                  <a:pt x="859" y="204966"/>
                </a:moveTo>
                <a:cubicBezTo>
                  <a:pt x="-10389" y="196446"/>
                  <a:pt x="91999" y="123030"/>
                  <a:pt x="128768" y="91265"/>
                </a:cubicBezTo>
                <a:cubicBezTo>
                  <a:pt x="162362" y="53150"/>
                  <a:pt x="181654" y="37606"/>
                  <a:pt x="221476" y="14376"/>
                </a:cubicBezTo>
                <a:cubicBezTo>
                  <a:pt x="261298" y="-8854"/>
                  <a:pt x="1166472" y="-3682"/>
                  <a:pt x="1129703" y="28083"/>
                </a:cubicBezTo>
                <a:cubicBezTo>
                  <a:pt x="1092934" y="59848"/>
                  <a:pt x="12107" y="213486"/>
                  <a:pt x="859" y="204966"/>
                </a:cubicBezTo>
                <a:close/>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2153222" y="5584196"/>
            <a:ext cx="699862" cy="2385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17909" y="5261031"/>
            <a:ext cx="1082348" cy="646331"/>
          </a:xfrm>
          <a:prstGeom prst="rect">
            <a:avLst/>
          </a:prstGeom>
          <a:noFill/>
        </p:spPr>
        <p:txBody>
          <a:bodyPr wrap="none" rtlCol="0">
            <a:spAutoFit/>
          </a:bodyPr>
          <a:lstStyle/>
          <a:p>
            <a:r>
              <a:rPr lang="en-US" dirty="0">
                <a:solidFill>
                  <a:srgbClr val="FF0000"/>
                </a:solidFill>
                <a:latin typeface="Helvetica Light" charset="0"/>
                <a:ea typeface="Helvetica Light" charset="0"/>
                <a:cs typeface="Helvetica Light" charset="0"/>
              </a:rPr>
              <a:t>Fraction </a:t>
            </a:r>
          </a:p>
          <a:p>
            <a:r>
              <a:rPr lang="en-US" dirty="0">
                <a:solidFill>
                  <a:srgbClr val="FF0000"/>
                </a:solidFill>
                <a:latin typeface="Helvetica Light" charset="0"/>
                <a:ea typeface="Helvetica Light" charset="0"/>
                <a:cs typeface="Helvetica Light" charset="0"/>
              </a:rPr>
              <a:t>of spies</a:t>
            </a:r>
          </a:p>
        </p:txBody>
      </p:sp>
      <p:sp>
        <p:nvSpPr>
          <p:cNvPr id="5" name="Slide Number Placeholder 4">
            <a:extLst>
              <a:ext uri="{FF2B5EF4-FFF2-40B4-BE49-F238E27FC236}">
                <a16:creationId xmlns:a16="http://schemas.microsoft.com/office/drawing/2014/main" id="{D4107639-2F70-2642-8E4D-4D177EEF3992}"/>
              </a:ext>
            </a:extLst>
          </p:cNvPr>
          <p:cNvSpPr>
            <a:spLocks noGrp="1"/>
          </p:cNvSpPr>
          <p:nvPr>
            <p:ph type="sldNum" sz="quarter" idx="12"/>
          </p:nvPr>
        </p:nvSpPr>
        <p:spPr/>
        <p:txBody>
          <a:bodyPr/>
          <a:lstStyle/>
          <a:p>
            <a:fld id="{4B0FE8E5-4FC5-2941-BB37-2FE900574256}" type="slidenum">
              <a:rPr lang="en-US" smtClean="0"/>
              <a:t>24</a:t>
            </a:fld>
            <a:endParaRPr lang="en-US"/>
          </a:p>
        </p:txBody>
      </p:sp>
    </p:spTree>
    <p:extLst>
      <p:ext uri="{BB962C8B-B14F-4D97-AF65-F5344CB8AC3E}">
        <p14:creationId xmlns:p14="http://schemas.microsoft.com/office/powerpoint/2010/main" val="30974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5" grpId="0" animBg="1"/>
      <p:bldP spid="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Achievable Region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6048" y="1825625"/>
            <a:ext cx="5719903" cy="4351338"/>
          </a:xfrm>
        </p:spPr>
      </p:pic>
      <p:sp>
        <p:nvSpPr>
          <p:cNvPr id="6" name="TextBox 5"/>
          <p:cNvSpPr txBox="1"/>
          <p:nvPr/>
        </p:nvSpPr>
        <p:spPr>
          <a:xfrm>
            <a:off x="7918704" y="3503053"/>
            <a:ext cx="1380506" cy="430887"/>
          </a:xfrm>
          <a:prstGeom prst="rect">
            <a:avLst/>
          </a:prstGeom>
          <a:noFill/>
        </p:spPr>
        <p:txBody>
          <a:bodyPr wrap="none" rtlCol="0">
            <a:spAutoFit/>
          </a:bodyPr>
          <a:lstStyle/>
          <a:p>
            <a:r>
              <a:rPr lang="en-US" sz="2200" b="1" dirty="0">
                <a:latin typeface="Helvetica Light" charset="0"/>
                <a:ea typeface="Helvetica Light" charset="0"/>
                <a:cs typeface="Helvetica Light" charset="0"/>
              </a:rPr>
              <a:t>Flooding</a:t>
            </a:r>
          </a:p>
        </p:txBody>
      </p:sp>
      <p:sp>
        <p:nvSpPr>
          <p:cNvPr id="7" name="TextBox 6"/>
          <p:cNvSpPr txBox="1"/>
          <p:nvPr/>
        </p:nvSpPr>
        <p:spPr>
          <a:xfrm>
            <a:off x="6845808" y="4737191"/>
            <a:ext cx="1410964" cy="430887"/>
          </a:xfrm>
          <a:prstGeom prst="rect">
            <a:avLst/>
          </a:prstGeom>
          <a:noFill/>
        </p:spPr>
        <p:txBody>
          <a:bodyPr wrap="none" rtlCol="0">
            <a:spAutoFit/>
          </a:bodyPr>
          <a:lstStyle/>
          <a:p>
            <a:r>
              <a:rPr lang="en-US" sz="2200" b="1" dirty="0">
                <a:latin typeface="Helvetica Light" charset="0"/>
                <a:ea typeface="Helvetica Light" charset="0"/>
                <a:cs typeface="Helvetica Light" charset="0"/>
              </a:rPr>
              <a:t>Diffusion</a:t>
            </a:r>
          </a:p>
        </p:txBody>
      </p:sp>
      <p:sp>
        <p:nvSpPr>
          <p:cNvPr id="8" name="TextBox 7"/>
          <p:cNvSpPr txBox="1"/>
          <p:nvPr/>
        </p:nvSpPr>
        <p:spPr>
          <a:xfrm>
            <a:off x="6095999" y="5457077"/>
            <a:ext cx="1593706" cy="430887"/>
          </a:xfrm>
          <a:prstGeom prst="rect">
            <a:avLst/>
          </a:prstGeom>
          <a:noFill/>
        </p:spPr>
        <p:txBody>
          <a:bodyPr wrap="none" rtlCol="0">
            <a:spAutoFit/>
          </a:bodyPr>
          <a:lstStyle/>
          <a:p>
            <a:r>
              <a:rPr lang="en-US" sz="2200" b="1" dirty="0">
                <a:latin typeface="Helvetica Light" charset="0"/>
                <a:ea typeface="Helvetica Light" charset="0"/>
                <a:cs typeface="Helvetica Light" charset="0"/>
              </a:rPr>
              <a:t>D</a:t>
            </a:r>
            <a:r>
              <a:rPr lang="en-US" b="1" dirty="0">
                <a:latin typeface="Helvetica Light" charset="0"/>
                <a:ea typeface="Helvetica Light" charset="0"/>
                <a:cs typeface="Helvetica Light" charset="0"/>
              </a:rPr>
              <a:t>ANDELION</a:t>
            </a:r>
          </a:p>
        </p:txBody>
      </p:sp>
      <p:sp>
        <p:nvSpPr>
          <p:cNvPr id="9" name="Rectangle 8"/>
          <p:cNvSpPr/>
          <p:nvPr/>
        </p:nvSpPr>
        <p:spPr>
          <a:xfrm rot="946177">
            <a:off x="5097608" y="4288117"/>
            <a:ext cx="151555" cy="75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22164" y="4995447"/>
            <a:ext cx="151555" cy="17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07771" y="3733885"/>
            <a:ext cx="1763624" cy="553998"/>
          </a:xfrm>
          <a:prstGeom prst="rect">
            <a:avLst/>
          </a:prstGeom>
          <a:noFill/>
        </p:spPr>
        <p:txBody>
          <a:bodyPr wrap="none" rtlCol="0">
            <a:spAutoFit/>
          </a:bodyPr>
          <a:lstStyle/>
          <a:p>
            <a:r>
              <a:rPr lang="en-US" sz="3000" dirty="0">
                <a:latin typeface="Helvetica Light" charset="0"/>
                <a:ea typeface="Helvetica Light" charset="0"/>
                <a:cs typeface="Helvetica Light" charset="0"/>
              </a:rPr>
              <a:t>Precision</a:t>
            </a:r>
          </a:p>
        </p:txBody>
      </p:sp>
      <p:sp>
        <p:nvSpPr>
          <p:cNvPr id="12" name="TextBox 11"/>
          <p:cNvSpPr txBox="1"/>
          <p:nvPr/>
        </p:nvSpPr>
        <p:spPr>
          <a:xfrm>
            <a:off x="6095999" y="6202404"/>
            <a:ext cx="1250663" cy="553998"/>
          </a:xfrm>
          <a:prstGeom prst="rect">
            <a:avLst/>
          </a:prstGeom>
          <a:noFill/>
        </p:spPr>
        <p:txBody>
          <a:bodyPr wrap="none" rtlCol="0">
            <a:spAutoFit/>
          </a:bodyPr>
          <a:lstStyle/>
          <a:p>
            <a:r>
              <a:rPr lang="en-US" sz="3000">
                <a:latin typeface="Helvetica Light" charset="0"/>
                <a:ea typeface="Helvetica Light" charset="0"/>
                <a:cs typeface="Helvetica Light" charset="0"/>
              </a:rPr>
              <a:t>Recall</a:t>
            </a:r>
            <a:endParaRPr lang="en-US" sz="3000" dirty="0">
              <a:latin typeface="Helvetica Light" charset="0"/>
              <a:ea typeface="Helvetica Light" charset="0"/>
              <a:cs typeface="Helvetica Light" charset="0"/>
            </a:endParaRPr>
          </a:p>
        </p:txBody>
      </p:sp>
      <p:sp>
        <p:nvSpPr>
          <p:cNvPr id="14" name="Freeform 13"/>
          <p:cNvSpPr/>
          <p:nvPr/>
        </p:nvSpPr>
        <p:spPr>
          <a:xfrm>
            <a:off x="5060197" y="5393410"/>
            <a:ext cx="906650" cy="139485"/>
          </a:xfrm>
          <a:custGeom>
            <a:avLst/>
            <a:gdLst>
              <a:gd name="connsiteX0" fmla="*/ 30996 w 906650"/>
              <a:gd name="connsiteY0" fmla="*/ 0 h 139485"/>
              <a:gd name="connsiteX1" fmla="*/ 0 w 906650"/>
              <a:gd name="connsiteY1" fmla="*/ 139485 h 139485"/>
              <a:gd name="connsiteX2" fmla="*/ 759417 w 906650"/>
              <a:gd name="connsiteY2" fmla="*/ 108488 h 139485"/>
              <a:gd name="connsiteX3" fmla="*/ 821410 w 906650"/>
              <a:gd name="connsiteY3" fmla="*/ 77492 h 139485"/>
              <a:gd name="connsiteX4" fmla="*/ 906650 w 906650"/>
              <a:gd name="connsiteY4" fmla="*/ 23248 h 139485"/>
              <a:gd name="connsiteX5" fmla="*/ 30996 w 906650"/>
              <a:gd name="connsiteY5" fmla="*/ 0 h 1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650" h="139485">
                <a:moveTo>
                  <a:pt x="30996" y="0"/>
                </a:moveTo>
                <a:lnTo>
                  <a:pt x="0" y="139485"/>
                </a:lnTo>
                <a:lnTo>
                  <a:pt x="759417" y="108488"/>
                </a:lnTo>
                <a:lnTo>
                  <a:pt x="821410" y="77492"/>
                </a:lnTo>
                <a:lnTo>
                  <a:pt x="906650" y="23248"/>
                </a:lnTo>
                <a:lnTo>
                  <a:pt x="30996" y="0"/>
                </a:lnTo>
                <a:close/>
              </a:path>
            </a:pathLst>
          </a:custGeom>
          <a:solidFill>
            <a:srgbClr val="D4D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881607" y="5401159"/>
            <a:ext cx="286718" cy="131736"/>
          </a:xfrm>
          <a:custGeom>
            <a:avLst/>
            <a:gdLst>
              <a:gd name="connsiteX0" fmla="*/ 286718 w 286718"/>
              <a:gd name="connsiteY0" fmla="*/ 7749 h 131736"/>
              <a:gd name="connsiteX1" fmla="*/ 271220 w 286718"/>
              <a:gd name="connsiteY1" fmla="*/ 131736 h 131736"/>
              <a:gd name="connsiteX2" fmla="*/ 0 w 286718"/>
              <a:gd name="connsiteY2" fmla="*/ 85241 h 131736"/>
              <a:gd name="connsiteX3" fmla="*/ 162732 w 286718"/>
              <a:gd name="connsiteY3" fmla="*/ 0 h 131736"/>
              <a:gd name="connsiteX4" fmla="*/ 286718 w 286718"/>
              <a:gd name="connsiteY4" fmla="*/ 7749 h 13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18" h="131736">
                <a:moveTo>
                  <a:pt x="286718" y="7749"/>
                </a:moveTo>
                <a:lnTo>
                  <a:pt x="271220" y="131736"/>
                </a:lnTo>
                <a:lnTo>
                  <a:pt x="0" y="85241"/>
                </a:lnTo>
                <a:lnTo>
                  <a:pt x="162732" y="0"/>
                </a:lnTo>
                <a:lnTo>
                  <a:pt x="286718" y="77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999642" y="4944980"/>
            <a:ext cx="1935106" cy="1139562"/>
          </a:xfrm>
          <a:custGeom>
            <a:avLst/>
            <a:gdLst>
              <a:gd name="connsiteX0" fmla="*/ 1876926 w 1913021"/>
              <a:gd name="connsiteY0" fmla="*/ 12032 h 1118937"/>
              <a:gd name="connsiteX1" fmla="*/ 1347537 w 1913021"/>
              <a:gd name="connsiteY1" fmla="*/ 0 h 1118937"/>
              <a:gd name="connsiteX2" fmla="*/ 0 w 1913021"/>
              <a:gd name="connsiteY2" fmla="*/ 1118937 h 1118937"/>
              <a:gd name="connsiteX3" fmla="*/ 300789 w 1913021"/>
              <a:gd name="connsiteY3" fmla="*/ 1118937 h 1118937"/>
              <a:gd name="connsiteX4" fmla="*/ 625642 w 1913021"/>
              <a:gd name="connsiteY4" fmla="*/ 1070810 h 1118937"/>
              <a:gd name="connsiteX5" fmla="*/ 998621 w 1913021"/>
              <a:gd name="connsiteY5" fmla="*/ 938463 h 1118937"/>
              <a:gd name="connsiteX6" fmla="*/ 1287379 w 1913021"/>
              <a:gd name="connsiteY6" fmla="*/ 842210 h 1118937"/>
              <a:gd name="connsiteX7" fmla="*/ 1624263 w 1913021"/>
              <a:gd name="connsiteY7" fmla="*/ 709863 h 1118937"/>
              <a:gd name="connsiteX8" fmla="*/ 1900989 w 1913021"/>
              <a:gd name="connsiteY8" fmla="*/ 529389 h 1118937"/>
              <a:gd name="connsiteX9" fmla="*/ 1900989 w 1913021"/>
              <a:gd name="connsiteY9" fmla="*/ 529389 h 1118937"/>
              <a:gd name="connsiteX10" fmla="*/ 1913021 w 1913021"/>
              <a:gd name="connsiteY10" fmla="*/ 72189 h 1118937"/>
              <a:gd name="connsiteX11" fmla="*/ 1876926 w 1913021"/>
              <a:gd name="connsiteY11" fmla="*/ 12032 h 1118937"/>
              <a:gd name="connsiteX0" fmla="*/ 1876926 w 1913021"/>
              <a:gd name="connsiteY0" fmla="*/ 12032 h 1118937"/>
              <a:gd name="connsiteX1" fmla="*/ 1347537 w 1913021"/>
              <a:gd name="connsiteY1" fmla="*/ 0 h 1118937"/>
              <a:gd name="connsiteX2" fmla="*/ 0 w 1913021"/>
              <a:gd name="connsiteY2" fmla="*/ 1118937 h 1118937"/>
              <a:gd name="connsiteX3" fmla="*/ 300789 w 1913021"/>
              <a:gd name="connsiteY3" fmla="*/ 1118937 h 1118937"/>
              <a:gd name="connsiteX4" fmla="*/ 625642 w 1913021"/>
              <a:gd name="connsiteY4" fmla="*/ 1070810 h 1118937"/>
              <a:gd name="connsiteX5" fmla="*/ 1005496 w 1913021"/>
              <a:gd name="connsiteY5" fmla="*/ 965963 h 1118937"/>
              <a:gd name="connsiteX6" fmla="*/ 1287379 w 1913021"/>
              <a:gd name="connsiteY6" fmla="*/ 842210 h 1118937"/>
              <a:gd name="connsiteX7" fmla="*/ 1624263 w 1913021"/>
              <a:gd name="connsiteY7" fmla="*/ 709863 h 1118937"/>
              <a:gd name="connsiteX8" fmla="*/ 1900989 w 1913021"/>
              <a:gd name="connsiteY8" fmla="*/ 529389 h 1118937"/>
              <a:gd name="connsiteX9" fmla="*/ 1900989 w 1913021"/>
              <a:gd name="connsiteY9" fmla="*/ 529389 h 1118937"/>
              <a:gd name="connsiteX10" fmla="*/ 1913021 w 1913021"/>
              <a:gd name="connsiteY10" fmla="*/ 72189 h 1118937"/>
              <a:gd name="connsiteX11" fmla="*/ 1876926 w 1913021"/>
              <a:gd name="connsiteY11" fmla="*/ 12032 h 1118937"/>
              <a:gd name="connsiteX0" fmla="*/ 1883801 w 1919896"/>
              <a:gd name="connsiteY0" fmla="*/ 12032 h 1139562"/>
              <a:gd name="connsiteX1" fmla="*/ 1354412 w 1919896"/>
              <a:gd name="connsiteY1" fmla="*/ 0 h 1139562"/>
              <a:gd name="connsiteX2" fmla="*/ 0 w 1919896"/>
              <a:gd name="connsiteY2" fmla="*/ 1139562 h 1139562"/>
              <a:gd name="connsiteX3" fmla="*/ 307664 w 1919896"/>
              <a:gd name="connsiteY3" fmla="*/ 1118937 h 1139562"/>
              <a:gd name="connsiteX4" fmla="*/ 632517 w 1919896"/>
              <a:gd name="connsiteY4" fmla="*/ 1070810 h 1139562"/>
              <a:gd name="connsiteX5" fmla="*/ 1012371 w 1919896"/>
              <a:gd name="connsiteY5" fmla="*/ 965963 h 1139562"/>
              <a:gd name="connsiteX6" fmla="*/ 1294254 w 1919896"/>
              <a:gd name="connsiteY6" fmla="*/ 842210 h 1139562"/>
              <a:gd name="connsiteX7" fmla="*/ 1631138 w 1919896"/>
              <a:gd name="connsiteY7" fmla="*/ 709863 h 1139562"/>
              <a:gd name="connsiteX8" fmla="*/ 1907864 w 1919896"/>
              <a:gd name="connsiteY8" fmla="*/ 529389 h 1139562"/>
              <a:gd name="connsiteX9" fmla="*/ 1907864 w 1919896"/>
              <a:gd name="connsiteY9" fmla="*/ 529389 h 1139562"/>
              <a:gd name="connsiteX10" fmla="*/ 1919896 w 1919896"/>
              <a:gd name="connsiteY10" fmla="*/ 72189 h 1139562"/>
              <a:gd name="connsiteX11" fmla="*/ 1883801 w 1919896"/>
              <a:gd name="connsiteY11" fmla="*/ 12032 h 1139562"/>
              <a:gd name="connsiteX0" fmla="*/ 1883801 w 1934623"/>
              <a:gd name="connsiteY0" fmla="*/ 12032 h 1139562"/>
              <a:gd name="connsiteX1" fmla="*/ 1354412 w 1934623"/>
              <a:gd name="connsiteY1" fmla="*/ 0 h 1139562"/>
              <a:gd name="connsiteX2" fmla="*/ 0 w 1934623"/>
              <a:gd name="connsiteY2" fmla="*/ 1139562 h 1139562"/>
              <a:gd name="connsiteX3" fmla="*/ 307664 w 1934623"/>
              <a:gd name="connsiteY3" fmla="*/ 1118937 h 1139562"/>
              <a:gd name="connsiteX4" fmla="*/ 632517 w 1934623"/>
              <a:gd name="connsiteY4" fmla="*/ 1070810 h 1139562"/>
              <a:gd name="connsiteX5" fmla="*/ 1012371 w 1934623"/>
              <a:gd name="connsiteY5" fmla="*/ 965963 h 1139562"/>
              <a:gd name="connsiteX6" fmla="*/ 1294254 w 1934623"/>
              <a:gd name="connsiteY6" fmla="*/ 842210 h 1139562"/>
              <a:gd name="connsiteX7" fmla="*/ 1631138 w 1934623"/>
              <a:gd name="connsiteY7" fmla="*/ 709863 h 1139562"/>
              <a:gd name="connsiteX8" fmla="*/ 1907864 w 1934623"/>
              <a:gd name="connsiteY8" fmla="*/ 529389 h 1139562"/>
              <a:gd name="connsiteX9" fmla="*/ 1928490 w 1934623"/>
              <a:gd name="connsiteY9" fmla="*/ 501889 h 1139562"/>
              <a:gd name="connsiteX10" fmla="*/ 1919896 w 1934623"/>
              <a:gd name="connsiteY10" fmla="*/ 72189 h 1139562"/>
              <a:gd name="connsiteX11" fmla="*/ 1883801 w 1934623"/>
              <a:gd name="connsiteY11" fmla="*/ 12032 h 1139562"/>
              <a:gd name="connsiteX0" fmla="*/ 1883801 w 1935106"/>
              <a:gd name="connsiteY0" fmla="*/ 12032 h 1139562"/>
              <a:gd name="connsiteX1" fmla="*/ 1354412 w 1935106"/>
              <a:gd name="connsiteY1" fmla="*/ 0 h 1139562"/>
              <a:gd name="connsiteX2" fmla="*/ 0 w 1935106"/>
              <a:gd name="connsiteY2" fmla="*/ 1139562 h 1139562"/>
              <a:gd name="connsiteX3" fmla="*/ 307664 w 1935106"/>
              <a:gd name="connsiteY3" fmla="*/ 1118937 h 1139562"/>
              <a:gd name="connsiteX4" fmla="*/ 632517 w 1935106"/>
              <a:gd name="connsiteY4" fmla="*/ 1070810 h 1139562"/>
              <a:gd name="connsiteX5" fmla="*/ 1012371 w 1935106"/>
              <a:gd name="connsiteY5" fmla="*/ 965963 h 1139562"/>
              <a:gd name="connsiteX6" fmla="*/ 1294254 w 1935106"/>
              <a:gd name="connsiteY6" fmla="*/ 842210 h 1139562"/>
              <a:gd name="connsiteX7" fmla="*/ 1624263 w 1935106"/>
              <a:gd name="connsiteY7" fmla="*/ 709863 h 1139562"/>
              <a:gd name="connsiteX8" fmla="*/ 1907864 w 1935106"/>
              <a:gd name="connsiteY8" fmla="*/ 529389 h 1139562"/>
              <a:gd name="connsiteX9" fmla="*/ 1928490 w 1935106"/>
              <a:gd name="connsiteY9" fmla="*/ 501889 h 1139562"/>
              <a:gd name="connsiteX10" fmla="*/ 1919896 w 1935106"/>
              <a:gd name="connsiteY10" fmla="*/ 72189 h 1139562"/>
              <a:gd name="connsiteX11" fmla="*/ 1883801 w 1935106"/>
              <a:gd name="connsiteY11" fmla="*/ 12032 h 1139562"/>
              <a:gd name="connsiteX0" fmla="*/ 1883801 w 1935106"/>
              <a:gd name="connsiteY0" fmla="*/ 12032 h 1139562"/>
              <a:gd name="connsiteX1" fmla="*/ 1354412 w 1935106"/>
              <a:gd name="connsiteY1" fmla="*/ 0 h 1139562"/>
              <a:gd name="connsiteX2" fmla="*/ 0 w 1935106"/>
              <a:gd name="connsiteY2" fmla="*/ 1139562 h 1139562"/>
              <a:gd name="connsiteX3" fmla="*/ 307664 w 1935106"/>
              <a:gd name="connsiteY3" fmla="*/ 1118937 h 1139562"/>
              <a:gd name="connsiteX4" fmla="*/ 632517 w 1935106"/>
              <a:gd name="connsiteY4" fmla="*/ 1070810 h 1139562"/>
              <a:gd name="connsiteX5" fmla="*/ 1012371 w 1935106"/>
              <a:gd name="connsiteY5" fmla="*/ 965963 h 1139562"/>
              <a:gd name="connsiteX6" fmla="*/ 1280503 w 1935106"/>
              <a:gd name="connsiteY6" fmla="*/ 862835 h 1139562"/>
              <a:gd name="connsiteX7" fmla="*/ 1624263 w 1935106"/>
              <a:gd name="connsiteY7" fmla="*/ 709863 h 1139562"/>
              <a:gd name="connsiteX8" fmla="*/ 1907864 w 1935106"/>
              <a:gd name="connsiteY8" fmla="*/ 529389 h 1139562"/>
              <a:gd name="connsiteX9" fmla="*/ 1928490 w 1935106"/>
              <a:gd name="connsiteY9" fmla="*/ 501889 h 1139562"/>
              <a:gd name="connsiteX10" fmla="*/ 1919896 w 1935106"/>
              <a:gd name="connsiteY10" fmla="*/ 72189 h 1139562"/>
              <a:gd name="connsiteX11" fmla="*/ 1883801 w 1935106"/>
              <a:gd name="connsiteY11" fmla="*/ 12032 h 113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5106" h="1139562">
                <a:moveTo>
                  <a:pt x="1883801" y="12032"/>
                </a:moveTo>
                <a:lnTo>
                  <a:pt x="1354412" y="0"/>
                </a:lnTo>
                <a:lnTo>
                  <a:pt x="0" y="1139562"/>
                </a:lnTo>
                <a:lnTo>
                  <a:pt x="307664" y="1118937"/>
                </a:lnTo>
                <a:lnTo>
                  <a:pt x="632517" y="1070810"/>
                </a:lnTo>
                <a:lnTo>
                  <a:pt x="1012371" y="965963"/>
                </a:lnTo>
                <a:lnTo>
                  <a:pt x="1280503" y="862835"/>
                </a:lnTo>
                <a:lnTo>
                  <a:pt x="1624263" y="709863"/>
                </a:lnTo>
                <a:cubicBezTo>
                  <a:pt x="1716505" y="649705"/>
                  <a:pt x="1857160" y="564051"/>
                  <a:pt x="1907864" y="529389"/>
                </a:cubicBezTo>
                <a:cubicBezTo>
                  <a:pt x="1958568" y="494727"/>
                  <a:pt x="1921615" y="511056"/>
                  <a:pt x="1928490" y="501889"/>
                </a:cubicBezTo>
                <a:lnTo>
                  <a:pt x="1919896" y="72189"/>
                </a:lnTo>
                <a:lnTo>
                  <a:pt x="1883801" y="12032"/>
                </a:lnTo>
                <a:close/>
              </a:path>
            </a:pathLst>
          </a:custGeom>
          <a:solidFill>
            <a:srgbClr val="FF72C4">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018258" y="5672380"/>
            <a:ext cx="964824" cy="418831"/>
          </a:xfrm>
          <a:custGeom>
            <a:avLst/>
            <a:gdLst>
              <a:gd name="connsiteX0" fmla="*/ 898902 w 984143"/>
              <a:gd name="connsiteY0" fmla="*/ 0 h 402956"/>
              <a:gd name="connsiteX1" fmla="*/ 457200 w 984143"/>
              <a:gd name="connsiteY1" fmla="*/ 7749 h 402956"/>
              <a:gd name="connsiteX2" fmla="*/ 0 w 984143"/>
              <a:gd name="connsiteY2" fmla="*/ 402956 h 402956"/>
              <a:gd name="connsiteX3" fmla="*/ 286719 w 984143"/>
              <a:gd name="connsiteY3" fmla="*/ 402956 h 402956"/>
              <a:gd name="connsiteX4" fmla="*/ 650929 w 984143"/>
              <a:gd name="connsiteY4" fmla="*/ 348712 h 402956"/>
              <a:gd name="connsiteX5" fmla="*/ 906651 w 984143"/>
              <a:gd name="connsiteY5" fmla="*/ 255722 h 402956"/>
              <a:gd name="connsiteX6" fmla="*/ 906651 w 984143"/>
              <a:gd name="connsiteY6" fmla="*/ 255722 h 402956"/>
              <a:gd name="connsiteX7" fmla="*/ 906651 w 984143"/>
              <a:gd name="connsiteY7" fmla="*/ 255722 h 402956"/>
              <a:gd name="connsiteX8" fmla="*/ 906651 w 984143"/>
              <a:gd name="connsiteY8" fmla="*/ 255722 h 402956"/>
              <a:gd name="connsiteX9" fmla="*/ 906651 w 984143"/>
              <a:gd name="connsiteY9" fmla="*/ 255722 h 402956"/>
              <a:gd name="connsiteX10" fmla="*/ 906651 w 984143"/>
              <a:gd name="connsiteY10" fmla="*/ 255722 h 402956"/>
              <a:gd name="connsiteX11" fmla="*/ 984143 w 984143"/>
              <a:gd name="connsiteY11" fmla="*/ 224725 h 402956"/>
              <a:gd name="connsiteX12" fmla="*/ 960895 w 984143"/>
              <a:gd name="connsiteY12" fmla="*/ 54244 h 402956"/>
              <a:gd name="connsiteX13" fmla="*/ 898902 w 984143"/>
              <a:gd name="connsiteY13" fmla="*/ 0 h 402956"/>
              <a:gd name="connsiteX0" fmla="*/ 898902 w 984143"/>
              <a:gd name="connsiteY0" fmla="*/ 0 h 402956"/>
              <a:gd name="connsiteX1" fmla="*/ 457200 w 984143"/>
              <a:gd name="connsiteY1" fmla="*/ 7749 h 402956"/>
              <a:gd name="connsiteX2" fmla="*/ 0 w 984143"/>
              <a:gd name="connsiteY2" fmla="*/ 402956 h 402956"/>
              <a:gd name="connsiteX3" fmla="*/ 286719 w 984143"/>
              <a:gd name="connsiteY3" fmla="*/ 402956 h 402956"/>
              <a:gd name="connsiteX4" fmla="*/ 650929 w 984143"/>
              <a:gd name="connsiteY4" fmla="*/ 348712 h 402956"/>
              <a:gd name="connsiteX5" fmla="*/ 906651 w 984143"/>
              <a:gd name="connsiteY5" fmla="*/ 255722 h 402956"/>
              <a:gd name="connsiteX6" fmla="*/ 906651 w 984143"/>
              <a:gd name="connsiteY6" fmla="*/ 255722 h 402956"/>
              <a:gd name="connsiteX7" fmla="*/ 906651 w 984143"/>
              <a:gd name="connsiteY7" fmla="*/ 255722 h 402956"/>
              <a:gd name="connsiteX8" fmla="*/ 906651 w 984143"/>
              <a:gd name="connsiteY8" fmla="*/ 255722 h 402956"/>
              <a:gd name="connsiteX9" fmla="*/ 906651 w 984143"/>
              <a:gd name="connsiteY9" fmla="*/ 255722 h 402956"/>
              <a:gd name="connsiteX10" fmla="*/ 829160 w 984143"/>
              <a:gd name="connsiteY10" fmla="*/ 294467 h 402956"/>
              <a:gd name="connsiteX11" fmla="*/ 984143 w 984143"/>
              <a:gd name="connsiteY11" fmla="*/ 224725 h 402956"/>
              <a:gd name="connsiteX12" fmla="*/ 960895 w 984143"/>
              <a:gd name="connsiteY12" fmla="*/ 54244 h 402956"/>
              <a:gd name="connsiteX13" fmla="*/ 898902 w 984143"/>
              <a:gd name="connsiteY13" fmla="*/ 0 h 402956"/>
              <a:gd name="connsiteX0" fmla="*/ 898902 w 960895"/>
              <a:gd name="connsiteY0" fmla="*/ 0 h 402956"/>
              <a:gd name="connsiteX1" fmla="*/ 457200 w 960895"/>
              <a:gd name="connsiteY1" fmla="*/ 7749 h 402956"/>
              <a:gd name="connsiteX2" fmla="*/ 0 w 960895"/>
              <a:gd name="connsiteY2" fmla="*/ 402956 h 402956"/>
              <a:gd name="connsiteX3" fmla="*/ 286719 w 960895"/>
              <a:gd name="connsiteY3" fmla="*/ 402956 h 402956"/>
              <a:gd name="connsiteX4" fmla="*/ 650929 w 960895"/>
              <a:gd name="connsiteY4" fmla="*/ 348712 h 402956"/>
              <a:gd name="connsiteX5" fmla="*/ 906651 w 960895"/>
              <a:gd name="connsiteY5" fmla="*/ 255722 h 402956"/>
              <a:gd name="connsiteX6" fmla="*/ 906651 w 960895"/>
              <a:gd name="connsiteY6" fmla="*/ 255722 h 402956"/>
              <a:gd name="connsiteX7" fmla="*/ 906651 w 960895"/>
              <a:gd name="connsiteY7" fmla="*/ 255722 h 402956"/>
              <a:gd name="connsiteX8" fmla="*/ 906651 w 960895"/>
              <a:gd name="connsiteY8" fmla="*/ 255722 h 402956"/>
              <a:gd name="connsiteX9" fmla="*/ 906651 w 960895"/>
              <a:gd name="connsiteY9" fmla="*/ 255722 h 402956"/>
              <a:gd name="connsiteX10" fmla="*/ 829160 w 960895"/>
              <a:gd name="connsiteY10" fmla="*/ 294467 h 402956"/>
              <a:gd name="connsiteX11" fmla="*/ 929899 w 960895"/>
              <a:gd name="connsiteY11" fmla="*/ 247972 h 402956"/>
              <a:gd name="connsiteX12" fmla="*/ 960895 w 960895"/>
              <a:gd name="connsiteY12" fmla="*/ 54244 h 402956"/>
              <a:gd name="connsiteX13" fmla="*/ 898902 w 960895"/>
              <a:gd name="connsiteY13" fmla="*/ 0 h 402956"/>
              <a:gd name="connsiteX0" fmla="*/ 898902 w 960895"/>
              <a:gd name="connsiteY0" fmla="*/ 0 h 402956"/>
              <a:gd name="connsiteX1" fmla="*/ 457200 w 960895"/>
              <a:gd name="connsiteY1" fmla="*/ 7749 h 402956"/>
              <a:gd name="connsiteX2" fmla="*/ 0 w 960895"/>
              <a:gd name="connsiteY2" fmla="*/ 402956 h 402956"/>
              <a:gd name="connsiteX3" fmla="*/ 286719 w 960895"/>
              <a:gd name="connsiteY3" fmla="*/ 402956 h 402956"/>
              <a:gd name="connsiteX4" fmla="*/ 650929 w 960895"/>
              <a:gd name="connsiteY4" fmla="*/ 348712 h 402956"/>
              <a:gd name="connsiteX5" fmla="*/ 906651 w 960895"/>
              <a:gd name="connsiteY5" fmla="*/ 255722 h 402956"/>
              <a:gd name="connsiteX6" fmla="*/ 906651 w 960895"/>
              <a:gd name="connsiteY6" fmla="*/ 255722 h 402956"/>
              <a:gd name="connsiteX7" fmla="*/ 906651 w 960895"/>
              <a:gd name="connsiteY7" fmla="*/ 255722 h 402956"/>
              <a:gd name="connsiteX8" fmla="*/ 906651 w 960895"/>
              <a:gd name="connsiteY8" fmla="*/ 255722 h 402956"/>
              <a:gd name="connsiteX9" fmla="*/ 878076 w 960895"/>
              <a:gd name="connsiteY9" fmla="*/ 274772 h 402956"/>
              <a:gd name="connsiteX10" fmla="*/ 829160 w 960895"/>
              <a:gd name="connsiteY10" fmla="*/ 294467 h 402956"/>
              <a:gd name="connsiteX11" fmla="*/ 929899 w 960895"/>
              <a:gd name="connsiteY11" fmla="*/ 247972 h 402956"/>
              <a:gd name="connsiteX12" fmla="*/ 960895 w 960895"/>
              <a:gd name="connsiteY12" fmla="*/ 54244 h 402956"/>
              <a:gd name="connsiteX13" fmla="*/ 898902 w 960895"/>
              <a:gd name="connsiteY13" fmla="*/ 0 h 402956"/>
              <a:gd name="connsiteX0" fmla="*/ 898902 w 960895"/>
              <a:gd name="connsiteY0" fmla="*/ 0 h 402956"/>
              <a:gd name="connsiteX1" fmla="*/ 457200 w 960895"/>
              <a:gd name="connsiteY1" fmla="*/ 7749 h 402956"/>
              <a:gd name="connsiteX2" fmla="*/ 0 w 960895"/>
              <a:gd name="connsiteY2" fmla="*/ 402956 h 402956"/>
              <a:gd name="connsiteX3" fmla="*/ 286719 w 960895"/>
              <a:gd name="connsiteY3" fmla="*/ 402956 h 402956"/>
              <a:gd name="connsiteX4" fmla="*/ 650929 w 960895"/>
              <a:gd name="connsiteY4" fmla="*/ 348712 h 402956"/>
              <a:gd name="connsiteX5" fmla="*/ 906651 w 960895"/>
              <a:gd name="connsiteY5" fmla="*/ 255722 h 402956"/>
              <a:gd name="connsiteX6" fmla="*/ 906651 w 960895"/>
              <a:gd name="connsiteY6" fmla="*/ 255722 h 402956"/>
              <a:gd name="connsiteX7" fmla="*/ 906651 w 960895"/>
              <a:gd name="connsiteY7" fmla="*/ 255722 h 402956"/>
              <a:gd name="connsiteX8" fmla="*/ 906651 w 960895"/>
              <a:gd name="connsiteY8" fmla="*/ 255722 h 402956"/>
              <a:gd name="connsiteX9" fmla="*/ 878076 w 960895"/>
              <a:gd name="connsiteY9" fmla="*/ 274772 h 402956"/>
              <a:gd name="connsiteX10" fmla="*/ 829160 w 960895"/>
              <a:gd name="connsiteY10" fmla="*/ 294467 h 402956"/>
              <a:gd name="connsiteX11" fmla="*/ 945774 w 960895"/>
              <a:gd name="connsiteY11" fmla="*/ 251147 h 402956"/>
              <a:gd name="connsiteX12" fmla="*/ 960895 w 960895"/>
              <a:gd name="connsiteY12" fmla="*/ 54244 h 402956"/>
              <a:gd name="connsiteX13" fmla="*/ 898902 w 960895"/>
              <a:gd name="connsiteY13" fmla="*/ 0 h 402956"/>
              <a:gd name="connsiteX0" fmla="*/ 898902 w 945774"/>
              <a:gd name="connsiteY0" fmla="*/ 0 h 402956"/>
              <a:gd name="connsiteX1" fmla="*/ 457200 w 945774"/>
              <a:gd name="connsiteY1" fmla="*/ 7749 h 402956"/>
              <a:gd name="connsiteX2" fmla="*/ 0 w 945774"/>
              <a:gd name="connsiteY2" fmla="*/ 402956 h 402956"/>
              <a:gd name="connsiteX3" fmla="*/ 286719 w 945774"/>
              <a:gd name="connsiteY3" fmla="*/ 402956 h 402956"/>
              <a:gd name="connsiteX4" fmla="*/ 650929 w 945774"/>
              <a:gd name="connsiteY4" fmla="*/ 348712 h 402956"/>
              <a:gd name="connsiteX5" fmla="*/ 906651 w 945774"/>
              <a:gd name="connsiteY5" fmla="*/ 255722 h 402956"/>
              <a:gd name="connsiteX6" fmla="*/ 906651 w 945774"/>
              <a:gd name="connsiteY6" fmla="*/ 255722 h 402956"/>
              <a:gd name="connsiteX7" fmla="*/ 906651 w 945774"/>
              <a:gd name="connsiteY7" fmla="*/ 255722 h 402956"/>
              <a:gd name="connsiteX8" fmla="*/ 906651 w 945774"/>
              <a:gd name="connsiteY8" fmla="*/ 255722 h 402956"/>
              <a:gd name="connsiteX9" fmla="*/ 878076 w 945774"/>
              <a:gd name="connsiteY9" fmla="*/ 274772 h 402956"/>
              <a:gd name="connsiteX10" fmla="*/ 829160 w 945774"/>
              <a:gd name="connsiteY10" fmla="*/ 294467 h 402956"/>
              <a:gd name="connsiteX11" fmla="*/ 945774 w 945774"/>
              <a:gd name="connsiteY11" fmla="*/ 251147 h 402956"/>
              <a:gd name="connsiteX12" fmla="*/ 941845 w 945774"/>
              <a:gd name="connsiteY12" fmla="*/ 57419 h 402956"/>
              <a:gd name="connsiteX13" fmla="*/ 898902 w 945774"/>
              <a:gd name="connsiteY13" fmla="*/ 0 h 402956"/>
              <a:gd name="connsiteX0" fmla="*/ 917952 w 964824"/>
              <a:gd name="connsiteY0" fmla="*/ 0 h 418831"/>
              <a:gd name="connsiteX1" fmla="*/ 476250 w 964824"/>
              <a:gd name="connsiteY1" fmla="*/ 7749 h 418831"/>
              <a:gd name="connsiteX2" fmla="*/ 0 w 964824"/>
              <a:gd name="connsiteY2" fmla="*/ 418831 h 418831"/>
              <a:gd name="connsiteX3" fmla="*/ 305769 w 964824"/>
              <a:gd name="connsiteY3" fmla="*/ 402956 h 418831"/>
              <a:gd name="connsiteX4" fmla="*/ 669979 w 964824"/>
              <a:gd name="connsiteY4" fmla="*/ 348712 h 418831"/>
              <a:gd name="connsiteX5" fmla="*/ 925701 w 964824"/>
              <a:gd name="connsiteY5" fmla="*/ 255722 h 418831"/>
              <a:gd name="connsiteX6" fmla="*/ 925701 w 964824"/>
              <a:gd name="connsiteY6" fmla="*/ 255722 h 418831"/>
              <a:gd name="connsiteX7" fmla="*/ 925701 w 964824"/>
              <a:gd name="connsiteY7" fmla="*/ 255722 h 418831"/>
              <a:gd name="connsiteX8" fmla="*/ 925701 w 964824"/>
              <a:gd name="connsiteY8" fmla="*/ 255722 h 418831"/>
              <a:gd name="connsiteX9" fmla="*/ 897126 w 964824"/>
              <a:gd name="connsiteY9" fmla="*/ 274772 h 418831"/>
              <a:gd name="connsiteX10" fmla="*/ 848210 w 964824"/>
              <a:gd name="connsiteY10" fmla="*/ 294467 h 418831"/>
              <a:gd name="connsiteX11" fmla="*/ 964824 w 964824"/>
              <a:gd name="connsiteY11" fmla="*/ 251147 h 418831"/>
              <a:gd name="connsiteX12" fmla="*/ 960895 w 964824"/>
              <a:gd name="connsiteY12" fmla="*/ 57419 h 418831"/>
              <a:gd name="connsiteX13" fmla="*/ 917952 w 964824"/>
              <a:gd name="connsiteY13" fmla="*/ 0 h 41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4824" h="418831">
                <a:moveTo>
                  <a:pt x="917952" y="0"/>
                </a:moveTo>
                <a:lnTo>
                  <a:pt x="476250" y="7749"/>
                </a:lnTo>
                <a:lnTo>
                  <a:pt x="0" y="418831"/>
                </a:lnTo>
                <a:lnTo>
                  <a:pt x="305769" y="402956"/>
                </a:lnTo>
                <a:lnTo>
                  <a:pt x="669979" y="348712"/>
                </a:lnTo>
                <a:lnTo>
                  <a:pt x="925701" y="255722"/>
                </a:lnTo>
                <a:lnTo>
                  <a:pt x="925701" y="255722"/>
                </a:lnTo>
                <a:lnTo>
                  <a:pt x="925701" y="255722"/>
                </a:lnTo>
                <a:lnTo>
                  <a:pt x="925701" y="255722"/>
                </a:lnTo>
                <a:lnTo>
                  <a:pt x="897126" y="274772"/>
                </a:lnTo>
                <a:cubicBezTo>
                  <a:pt x="880821" y="281337"/>
                  <a:pt x="836927" y="298404"/>
                  <a:pt x="848210" y="294467"/>
                </a:cubicBezTo>
                <a:cubicBezTo>
                  <a:pt x="859493" y="290530"/>
                  <a:pt x="931244" y="266645"/>
                  <a:pt x="964824" y="251147"/>
                </a:cubicBezTo>
                <a:cubicBezTo>
                  <a:pt x="963514" y="186571"/>
                  <a:pt x="962205" y="121995"/>
                  <a:pt x="960895" y="57419"/>
                </a:cubicBezTo>
                <a:lnTo>
                  <a:pt x="917952" y="0"/>
                </a:lnTo>
                <a:close/>
              </a:path>
            </a:pathLst>
          </a:custGeom>
          <a:solidFill>
            <a:srgbClr val="00B0F0">
              <a:alpha val="38000"/>
            </a:srgbClr>
          </a:solidFill>
          <a:ln>
            <a:solidFill>
              <a:srgbClr val="2F5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693269" y="6025676"/>
            <a:ext cx="467257" cy="477054"/>
          </a:xfrm>
          <a:prstGeom prst="rect">
            <a:avLst/>
          </a:prstGeom>
          <a:noFill/>
        </p:spPr>
        <p:txBody>
          <a:bodyPr wrap="square" rtlCol="0">
            <a:spAutoFit/>
          </a:bodyPr>
          <a:lstStyle/>
          <a:p>
            <a:r>
              <a:rPr lang="en-US" sz="2500" dirty="0">
                <a:latin typeface="Helvetica Light" charset="0"/>
                <a:ea typeface="Helvetica Light" charset="0"/>
                <a:cs typeface="Helvetica Light" charset="0"/>
              </a:rPr>
              <a:t>0</a:t>
            </a:r>
          </a:p>
        </p:txBody>
      </p:sp>
      <p:sp>
        <p:nvSpPr>
          <p:cNvPr id="21" name="TextBox 20"/>
          <p:cNvSpPr txBox="1"/>
          <p:nvPr/>
        </p:nvSpPr>
        <p:spPr>
          <a:xfrm>
            <a:off x="8769206" y="6055139"/>
            <a:ext cx="359978" cy="477054"/>
          </a:xfrm>
          <a:prstGeom prst="rect">
            <a:avLst/>
          </a:prstGeom>
          <a:noFill/>
        </p:spPr>
        <p:txBody>
          <a:bodyPr wrap="square" rtlCol="0">
            <a:spAutoFit/>
          </a:bodyPr>
          <a:lstStyle/>
          <a:p>
            <a:r>
              <a:rPr lang="en-US" sz="2500" dirty="0">
                <a:latin typeface="Helvetica Light" charset="0"/>
                <a:ea typeface="Helvetica Light" charset="0"/>
                <a:cs typeface="Helvetica Light" charset="0"/>
              </a:rPr>
              <a:t>1</a:t>
            </a:r>
          </a:p>
        </p:txBody>
      </p:sp>
      <p:sp>
        <p:nvSpPr>
          <p:cNvPr id="22" name="TextBox 21"/>
          <p:cNvSpPr txBox="1"/>
          <p:nvPr/>
        </p:nvSpPr>
        <p:spPr>
          <a:xfrm>
            <a:off x="3674637" y="1757565"/>
            <a:ext cx="362600"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1</a:t>
            </a:r>
          </a:p>
        </p:txBody>
      </p:sp>
      <p:sp>
        <p:nvSpPr>
          <p:cNvPr id="23" name="TextBox 22"/>
          <p:cNvSpPr txBox="1"/>
          <p:nvPr/>
        </p:nvSpPr>
        <p:spPr>
          <a:xfrm>
            <a:off x="4805603" y="6021768"/>
            <a:ext cx="467257" cy="477054"/>
          </a:xfrm>
          <a:prstGeom prst="rect">
            <a:avLst/>
          </a:prstGeom>
          <a:noFill/>
        </p:spPr>
        <p:txBody>
          <a:bodyPr wrap="square" rtlCol="0">
            <a:spAutoFit/>
          </a:bodyPr>
          <a:lstStyle/>
          <a:p>
            <a:r>
              <a:rPr lang="en-US" sz="2500" dirty="0">
                <a:latin typeface="Helvetica Light" charset="0"/>
                <a:ea typeface="Helvetica Light" charset="0"/>
                <a:cs typeface="Helvetica Light" charset="0"/>
              </a:rPr>
              <a:t>p</a:t>
            </a:r>
          </a:p>
        </p:txBody>
      </p:sp>
      <p:sp>
        <p:nvSpPr>
          <p:cNvPr id="24" name="TextBox 23"/>
          <p:cNvSpPr txBox="1"/>
          <p:nvPr/>
        </p:nvSpPr>
        <p:spPr>
          <a:xfrm>
            <a:off x="3553541" y="5712630"/>
            <a:ext cx="589217" cy="477054"/>
          </a:xfrm>
          <a:prstGeom prst="rect">
            <a:avLst/>
          </a:prstGeom>
          <a:noFill/>
        </p:spPr>
        <p:txBody>
          <a:bodyPr wrap="square" rtlCol="0">
            <a:spAutoFit/>
          </a:bodyPr>
          <a:lstStyle/>
          <a:p>
            <a:r>
              <a:rPr lang="en-US" sz="2500" dirty="0">
                <a:latin typeface="Helvetica Light" charset="0"/>
                <a:ea typeface="Helvetica Light" charset="0"/>
                <a:cs typeface="Helvetica Light" charset="0"/>
              </a:rPr>
              <a:t>p</a:t>
            </a:r>
            <a:r>
              <a:rPr lang="en-US" sz="2500" baseline="30000" dirty="0">
                <a:latin typeface="Helvetica Light" charset="0"/>
                <a:ea typeface="Helvetica Light" charset="0"/>
                <a:cs typeface="Helvetica Light" charset="0"/>
              </a:rPr>
              <a:t>2</a:t>
            </a:r>
          </a:p>
        </p:txBody>
      </p:sp>
      <p:sp>
        <p:nvSpPr>
          <p:cNvPr id="25" name="Freeform 24"/>
          <p:cNvSpPr/>
          <p:nvPr/>
        </p:nvSpPr>
        <p:spPr>
          <a:xfrm>
            <a:off x="3999642" y="5905576"/>
            <a:ext cx="1035861" cy="205307"/>
          </a:xfrm>
          <a:custGeom>
            <a:avLst/>
            <a:gdLst>
              <a:gd name="connsiteX0" fmla="*/ 168201 w 2917881"/>
              <a:gd name="connsiteY0" fmla="*/ 1654628 h 1784451"/>
              <a:gd name="connsiteX1" fmla="*/ 1822830 w 2917881"/>
              <a:gd name="connsiteY1" fmla="*/ 232228 h 1784451"/>
              <a:gd name="connsiteX2" fmla="*/ 2780773 w 2917881"/>
              <a:gd name="connsiteY2" fmla="*/ 29028 h 1784451"/>
              <a:gd name="connsiteX3" fmla="*/ 2824316 w 2917881"/>
              <a:gd name="connsiteY3" fmla="*/ 522514 h 1784451"/>
              <a:gd name="connsiteX4" fmla="*/ 1953459 w 2917881"/>
              <a:gd name="connsiteY4" fmla="*/ 1146628 h 1784451"/>
              <a:gd name="connsiteX5" fmla="*/ 864887 w 2917881"/>
              <a:gd name="connsiteY5" fmla="*/ 1611085 h 1784451"/>
              <a:gd name="connsiteX6" fmla="*/ 139173 w 2917881"/>
              <a:gd name="connsiteY6" fmla="*/ 1712685 h 1784451"/>
              <a:gd name="connsiteX7" fmla="*/ 168201 w 2917881"/>
              <a:gd name="connsiteY7" fmla="*/ 1654628 h 1784451"/>
              <a:gd name="connsiteX0" fmla="*/ 189417 w 2923212"/>
              <a:gd name="connsiteY0" fmla="*/ 1787579 h 1934152"/>
              <a:gd name="connsiteX1" fmla="*/ 2148846 w 2923212"/>
              <a:gd name="connsiteY1" fmla="*/ 132951 h 1934152"/>
              <a:gd name="connsiteX2" fmla="*/ 2801989 w 2923212"/>
              <a:gd name="connsiteY2" fmla="*/ 161979 h 1934152"/>
              <a:gd name="connsiteX3" fmla="*/ 2845532 w 2923212"/>
              <a:gd name="connsiteY3" fmla="*/ 655465 h 1934152"/>
              <a:gd name="connsiteX4" fmla="*/ 1974675 w 2923212"/>
              <a:gd name="connsiteY4" fmla="*/ 1279579 h 1934152"/>
              <a:gd name="connsiteX5" fmla="*/ 886103 w 2923212"/>
              <a:gd name="connsiteY5" fmla="*/ 1744036 h 1934152"/>
              <a:gd name="connsiteX6" fmla="*/ 160389 w 2923212"/>
              <a:gd name="connsiteY6" fmla="*/ 1845636 h 1934152"/>
              <a:gd name="connsiteX7" fmla="*/ 189417 w 2923212"/>
              <a:gd name="connsiteY7" fmla="*/ 1787579 h 1934152"/>
              <a:gd name="connsiteX0" fmla="*/ 189417 w 2923212"/>
              <a:gd name="connsiteY0" fmla="*/ 1664331 h 1810904"/>
              <a:gd name="connsiteX1" fmla="*/ 2148846 w 2923212"/>
              <a:gd name="connsiteY1" fmla="*/ 9703 h 1810904"/>
              <a:gd name="connsiteX2" fmla="*/ 2801989 w 2923212"/>
              <a:gd name="connsiteY2" fmla="*/ 38731 h 1810904"/>
              <a:gd name="connsiteX3" fmla="*/ 2845532 w 2923212"/>
              <a:gd name="connsiteY3" fmla="*/ 532217 h 1810904"/>
              <a:gd name="connsiteX4" fmla="*/ 1974675 w 2923212"/>
              <a:gd name="connsiteY4" fmla="*/ 1156331 h 1810904"/>
              <a:gd name="connsiteX5" fmla="*/ 886103 w 2923212"/>
              <a:gd name="connsiteY5" fmla="*/ 1620788 h 1810904"/>
              <a:gd name="connsiteX6" fmla="*/ 160389 w 2923212"/>
              <a:gd name="connsiteY6" fmla="*/ 1722388 h 1810904"/>
              <a:gd name="connsiteX7" fmla="*/ 189417 w 2923212"/>
              <a:gd name="connsiteY7" fmla="*/ 1664331 h 1810904"/>
              <a:gd name="connsiteX0" fmla="*/ 189417 w 2861207"/>
              <a:gd name="connsiteY0" fmla="*/ 1664331 h 1810904"/>
              <a:gd name="connsiteX1" fmla="*/ 2148846 w 2861207"/>
              <a:gd name="connsiteY1" fmla="*/ 9703 h 1810904"/>
              <a:gd name="connsiteX2" fmla="*/ 2801989 w 2861207"/>
              <a:gd name="connsiteY2" fmla="*/ 38731 h 1810904"/>
              <a:gd name="connsiteX3" fmla="*/ 2845532 w 2861207"/>
              <a:gd name="connsiteY3" fmla="*/ 532217 h 1810904"/>
              <a:gd name="connsiteX4" fmla="*/ 1974675 w 2861207"/>
              <a:gd name="connsiteY4" fmla="*/ 1156331 h 1810904"/>
              <a:gd name="connsiteX5" fmla="*/ 886103 w 2861207"/>
              <a:gd name="connsiteY5" fmla="*/ 1620788 h 1810904"/>
              <a:gd name="connsiteX6" fmla="*/ 160389 w 2861207"/>
              <a:gd name="connsiteY6" fmla="*/ 1722388 h 1810904"/>
              <a:gd name="connsiteX7" fmla="*/ 189417 w 2861207"/>
              <a:gd name="connsiteY7" fmla="*/ 1664331 h 1810904"/>
              <a:gd name="connsiteX0" fmla="*/ 189417 w 2861207"/>
              <a:gd name="connsiteY0" fmla="*/ 1664331 h 1810904"/>
              <a:gd name="connsiteX1" fmla="*/ 2148846 w 2861207"/>
              <a:gd name="connsiteY1" fmla="*/ 9703 h 1810904"/>
              <a:gd name="connsiteX2" fmla="*/ 2801989 w 2861207"/>
              <a:gd name="connsiteY2" fmla="*/ 38731 h 1810904"/>
              <a:gd name="connsiteX3" fmla="*/ 2845532 w 2861207"/>
              <a:gd name="connsiteY3" fmla="*/ 532217 h 1810904"/>
              <a:gd name="connsiteX4" fmla="*/ 1974675 w 2861207"/>
              <a:gd name="connsiteY4" fmla="*/ 1156331 h 1810904"/>
              <a:gd name="connsiteX5" fmla="*/ 886103 w 2861207"/>
              <a:gd name="connsiteY5" fmla="*/ 1620788 h 1810904"/>
              <a:gd name="connsiteX6" fmla="*/ 160389 w 2861207"/>
              <a:gd name="connsiteY6" fmla="*/ 1722388 h 1810904"/>
              <a:gd name="connsiteX7" fmla="*/ 189417 w 2861207"/>
              <a:gd name="connsiteY7" fmla="*/ 1664331 h 1810904"/>
              <a:gd name="connsiteX0" fmla="*/ 189417 w 2846461"/>
              <a:gd name="connsiteY0" fmla="*/ 1655231 h 1801804"/>
              <a:gd name="connsiteX1" fmla="*/ 2148846 w 2846461"/>
              <a:gd name="connsiteY1" fmla="*/ 603 h 1801804"/>
              <a:gd name="connsiteX2" fmla="*/ 2801989 w 2846461"/>
              <a:gd name="connsiteY2" fmla="*/ 29631 h 1801804"/>
              <a:gd name="connsiteX3" fmla="*/ 2845532 w 2846461"/>
              <a:gd name="connsiteY3" fmla="*/ 523117 h 1801804"/>
              <a:gd name="connsiteX4" fmla="*/ 1974675 w 2846461"/>
              <a:gd name="connsiteY4" fmla="*/ 1147231 h 1801804"/>
              <a:gd name="connsiteX5" fmla="*/ 886103 w 2846461"/>
              <a:gd name="connsiteY5" fmla="*/ 1611688 h 1801804"/>
              <a:gd name="connsiteX6" fmla="*/ 160389 w 2846461"/>
              <a:gd name="connsiteY6" fmla="*/ 1713288 h 1801804"/>
              <a:gd name="connsiteX7" fmla="*/ 189417 w 2846461"/>
              <a:gd name="connsiteY7" fmla="*/ 1655231 h 1801804"/>
              <a:gd name="connsiteX0" fmla="*/ 160069 w 2817113"/>
              <a:gd name="connsiteY0" fmla="*/ 1655231 h 1802931"/>
              <a:gd name="connsiteX1" fmla="*/ 2119498 w 2817113"/>
              <a:gd name="connsiteY1" fmla="*/ 603 h 1802931"/>
              <a:gd name="connsiteX2" fmla="*/ 2772641 w 2817113"/>
              <a:gd name="connsiteY2" fmla="*/ 29631 h 1802931"/>
              <a:gd name="connsiteX3" fmla="*/ 2816184 w 2817113"/>
              <a:gd name="connsiteY3" fmla="*/ 523117 h 1802931"/>
              <a:gd name="connsiteX4" fmla="*/ 1945327 w 2817113"/>
              <a:gd name="connsiteY4" fmla="*/ 1147231 h 1802931"/>
              <a:gd name="connsiteX5" fmla="*/ 856755 w 2817113"/>
              <a:gd name="connsiteY5" fmla="*/ 1611688 h 1802931"/>
              <a:gd name="connsiteX6" fmla="*/ 131041 w 2817113"/>
              <a:gd name="connsiteY6" fmla="*/ 1713288 h 1802931"/>
              <a:gd name="connsiteX7" fmla="*/ 160069 w 2817113"/>
              <a:gd name="connsiteY7" fmla="*/ 1655231 h 1802931"/>
              <a:gd name="connsiteX0" fmla="*/ 35091 w 2692135"/>
              <a:gd name="connsiteY0" fmla="*/ 1655141 h 1716064"/>
              <a:gd name="connsiteX1" fmla="*/ 1994520 w 2692135"/>
              <a:gd name="connsiteY1" fmla="*/ 513 h 1716064"/>
              <a:gd name="connsiteX2" fmla="*/ 2647663 w 2692135"/>
              <a:gd name="connsiteY2" fmla="*/ 29541 h 1716064"/>
              <a:gd name="connsiteX3" fmla="*/ 2691206 w 2692135"/>
              <a:gd name="connsiteY3" fmla="*/ 523027 h 1716064"/>
              <a:gd name="connsiteX4" fmla="*/ 1820349 w 2692135"/>
              <a:gd name="connsiteY4" fmla="*/ 1147141 h 1716064"/>
              <a:gd name="connsiteX5" fmla="*/ 731777 w 2692135"/>
              <a:gd name="connsiteY5" fmla="*/ 1611598 h 1716064"/>
              <a:gd name="connsiteX6" fmla="*/ 6063 w 2692135"/>
              <a:gd name="connsiteY6" fmla="*/ 1713198 h 1716064"/>
              <a:gd name="connsiteX7" fmla="*/ 35091 w 2692135"/>
              <a:gd name="connsiteY7" fmla="*/ 1655141 h 1716064"/>
              <a:gd name="connsiteX0" fmla="*/ 35091 w 2702072"/>
              <a:gd name="connsiteY0" fmla="*/ 1666103 h 1727026"/>
              <a:gd name="connsiteX1" fmla="*/ 1994520 w 2702072"/>
              <a:gd name="connsiteY1" fmla="*/ 11475 h 1727026"/>
              <a:gd name="connsiteX2" fmla="*/ 2647663 w 2702072"/>
              <a:gd name="connsiteY2" fmla="*/ 40503 h 1727026"/>
              <a:gd name="connsiteX3" fmla="*/ 2679227 w 2702072"/>
              <a:gd name="connsiteY3" fmla="*/ 557947 h 1727026"/>
              <a:gd name="connsiteX4" fmla="*/ 1820349 w 2702072"/>
              <a:gd name="connsiteY4" fmla="*/ 1158103 h 1727026"/>
              <a:gd name="connsiteX5" fmla="*/ 731777 w 2702072"/>
              <a:gd name="connsiteY5" fmla="*/ 1622560 h 1727026"/>
              <a:gd name="connsiteX6" fmla="*/ 6063 w 2702072"/>
              <a:gd name="connsiteY6" fmla="*/ 1724160 h 1727026"/>
              <a:gd name="connsiteX7" fmla="*/ 35091 w 2702072"/>
              <a:gd name="connsiteY7" fmla="*/ 1666103 h 1727026"/>
              <a:gd name="connsiteX0" fmla="*/ 35091 w 2679847"/>
              <a:gd name="connsiteY0" fmla="*/ 1655141 h 1716064"/>
              <a:gd name="connsiteX1" fmla="*/ 1994520 w 2679847"/>
              <a:gd name="connsiteY1" fmla="*/ 513 h 1716064"/>
              <a:gd name="connsiteX2" fmla="*/ 2647663 w 2679847"/>
              <a:gd name="connsiteY2" fmla="*/ 29541 h 1716064"/>
              <a:gd name="connsiteX3" fmla="*/ 2679227 w 2679847"/>
              <a:gd name="connsiteY3" fmla="*/ 546985 h 1716064"/>
              <a:gd name="connsiteX4" fmla="*/ 1820349 w 2679847"/>
              <a:gd name="connsiteY4" fmla="*/ 1147141 h 1716064"/>
              <a:gd name="connsiteX5" fmla="*/ 731777 w 2679847"/>
              <a:gd name="connsiteY5" fmla="*/ 1611598 h 1716064"/>
              <a:gd name="connsiteX6" fmla="*/ 6063 w 2679847"/>
              <a:gd name="connsiteY6" fmla="*/ 1713198 h 1716064"/>
              <a:gd name="connsiteX7" fmla="*/ 35091 w 2679847"/>
              <a:gd name="connsiteY7" fmla="*/ 1655141 h 1716064"/>
              <a:gd name="connsiteX0" fmla="*/ 35091 w 2679847"/>
              <a:gd name="connsiteY0" fmla="*/ 1668287 h 1729210"/>
              <a:gd name="connsiteX1" fmla="*/ 1994520 w 2679847"/>
              <a:gd name="connsiteY1" fmla="*/ 13659 h 1729210"/>
              <a:gd name="connsiteX2" fmla="*/ 2647663 w 2679847"/>
              <a:gd name="connsiteY2" fmla="*/ 42687 h 1729210"/>
              <a:gd name="connsiteX3" fmla="*/ 2679227 w 2679847"/>
              <a:gd name="connsiteY3" fmla="*/ 560131 h 1729210"/>
              <a:gd name="connsiteX4" fmla="*/ 1820349 w 2679847"/>
              <a:gd name="connsiteY4" fmla="*/ 1160287 h 1729210"/>
              <a:gd name="connsiteX5" fmla="*/ 731777 w 2679847"/>
              <a:gd name="connsiteY5" fmla="*/ 1624744 h 1729210"/>
              <a:gd name="connsiteX6" fmla="*/ 6063 w 2679847"/>
              <a:gd name="connsiteY6" fmla="*/ 1726344 h 1729210"/>
              <a:gd name="connsiteX7" fmla="*/ 35091 w 2679847"/>
              <a:gd name="connsiteY7" fmla="*/ 1668287 h 1729210"/>
              <a:gd name="connsiteX0" fmla="*/ 35091 w 2680085"/>
              <a:gd name="connsiteY0" fmla="*/ 1668287 h 1729210"/>
              <a:gd name="connsiteX1" fmla="*/ 1994520 w 2680085"/>
              <a:gd name="connsiteY1" fmla="*/ 13659 h 1729210"/>
              <a:gd name="connsiteX2" fmla="*/ 2647663 w 2680085"/>
              <a:gd name="connsiteY2" fmla="*/ 42687 h 1729210"/>
              <a:gd name="connsiteX3" fmla="*/ 2679227 w 2680085"/>
              <a:gd name="connsiteY3" fmla="*/ 560131 h 1729210"/>
              <a:gd name="connsiteX4" fmla="*/ 1820349 w 2680085"/>
              <a:gd name="connsiteY4" fmla="*/ 1160287 h 1729210"/>
              <a:gd name="connsiteX5" fmla="*/ 731777 w 2680085"/>
              <a:gd name="connsiteY5" fmla="*/ 1624744 h 1729210"/>
              <a:gd name="connsiteX6" fmla="*/ 6063 w 2680085"/>
              <a:gd name="connsiteY6" fmla="*/ 1726344 h 1729210"/>
              <a:gd name="connsiteX7" fmla="*/ 35091 w 2680085"/>
              <a:gd name="connsiteY7" fmla="*/ 1668287 h 1729210"/>
              <a:gd name="connsiteX0" fmla="*/ 35091 w 2679578"/>
              <a:gd name="connsiteY0" fmla="*/ 1668287 h 1729210"/>
              <a:gd name="connsiteX1" fmla="*/ 1994520 w 2679578"/>
              <a:gd name="connsiteY1" fmla="*/ 13659 h 1729210"/>
              <a:gd name="connsiteX2" fmla="*/ 2647663 w 2679578"/>
              <a:gd name="connsiteY2" fmla="*/ 42687 h 1729210"/>
              <a:gd name="connsiteX3" fmla="*/ 2679227 w 2679578"/>
              <a:gd name="connsiteY3" fmla="*/ 560131 h 1729210"/>
              <a:gd name="connsiteX4" fmla="*/ 1820349 w 2679578"/>
              <a:gd name="connsiteY4" fmla="*/ 1160287 h 1729210"/>
              <a:gd name="connsiteX5" fmla="*/ 731777 w 2679578"/>
              <a:gd name="connsiteY5" fmla="*/ 1624744 h 1729210"/>
              <a:gd name="connsiteX6" fmla="*/ 6063 w 2679578"/>
              <a:gd name="connsiteY6" fmla="*/ 1726344 h 1729210"/>
              <a:gd name="connsiteX7" fmla="*/ 35091 w 2679578"/>
              <a:gd name="connsiteY7" fmla="*/ 1668287 h 1729210"/>
              <a:gd name="connsiteX0" fmla="*/ 37144 w 2838921"/>
              <a:gd name="connsiteY0" fmla="*/ 1649779 h 1710516"/>
              <a:gd name="connsiteX1" fmla="*/ 190633 w 2838921"/>
              <a:gd name="connsiteY1" fmla="*/ 1526771 h 1710516"/>
              <a:gd name="connsiteX2" fmla="*/ 2649716 w 2838921"/>
              <a:gd name="connsiteY2" fmla="*/ 24179 h 1710516"/>
              <a:gd name="connsiteX3" fmla="*/ 2681280 w 2838921"/>
              <a:gd name="connsiteY3" fmla="*/ 541623 h 1710516"/>
              <a:gd name="connsiteX4" fmla="*/ 1822402 w 2838921"/>
              <a:gd name="connsiteY4" fmla="*/ 1141779 h 1710516"/>
              <a:gd name="connsiteX5" fmla="*/ 733830 w 2838921"/>
              <a:gd name="connsiteY5" fmla="*/ 1606236 h 1710516"/>
              <a:gd name="connsiteX6" fmla="*/ 8116 w 2838921"/>
              <a:gd name="connsiteY6" fmla="*/ 1707836 h 1710516"/>
              <a:gd name="connsiteX7" fmla="*/ 37144 w 2838921"/>
              <a:gd name="connsiteY7" fmla="*/ 1649779 h 1710516"/>
              <a:gd name="connsiteX0" fmla="*/ 37144 w 2698918"/>
              <a:gd name="connsiteY0" fmla="*/ 1108222 h 1168959"/>
              <a:gd name="connsiteX1" fmla="*/ 190633 w 2698918"/>
              <a:gd name="connsiteY1" fmla="*/ 985214 h 1168959"/>
              <a:gd name="connsiteX2" fmla="*/ 1015226 w 2698918"/>
              <a:gd name="connsiteY2" fmla="*/ 637052 h 1168959"/>
              <a:gd name="connsiteX3" fmla="*/ 2681280 w 2698918"/>
              <a:gd name="connsiteY3" fmla="*/ 66 h 1168959"/>
              <a:gd name="connsiteX4" fmla="*/ 1822402 w 2698918"/>
              <a:gd name="connsiteY4" fmla="*/ 600222 h 1168959"/>
              <a:gd name="connsiteX5" fmla="*/ 733830 w 2698918"/>
              <a:gd name="connsiteY5" fmla="*/ 1064679 h 1168959"/>
              <a:gd name="connsiteX6" fmla="*/ 8116 w 2698918"/>
              <a:gd name="connsiteY6" fmla="*/ 1166279 h 1168959"/>
              <a:gd name="connsiteX7" fmla="*/ 37144 w 2698918"/>
              <a:gd name="connsiteY7" fmla="*/ 1108222 h 1168959"/>
              <a:gd name="connsiteX0" fmla="*/ 82452 w 2781693"/>
              <a:gd name="connsiteY0" fmla="*/ 1113942 h 1174679"/>
              <a:gd name="connsiteX1" fmla="*/ 235941 w 2781693"/>
              <a:gd name="connsiteY1" fmla="*/ 990934 h 1174679"/>
              <a:gd name="connsiteX2" fmla="*/ 2726588 w 2781693"/>
              <a:gd name="connsiteY2" fmla="*/ 5786 h 1174679"/>
              <a:gd name="connsiteX3" fmla="*/ 1867710 w 2781693"/>
              <a:gd name="connsiteY3" fmla="*/ 605942 h 1174679"/>
              <a:gd name="connsiteX4" fmla="*/ 779138 w 2781693"/>
              <a:gd name="connsiteY4" fmla="*/ 1070399 h 1174679"/>
              <a:gd name="connsiteX5" fmla="*/ 53424 w 2781693"/>
              <a:gd name="connsiteY5" fmla="*/ 1171999 h 1174679"/>
              <a:gd name="connsiteX6" fmla="*/ 82452 w 2781693"/>
              <a:gd name="connsiteY6" fmla="*/ 1113942 h 1174679"/>
              <a:gd name="connsiteX0" fmla="*/ 37145 w 1836403"/>
              <a:gd name="connsiteY0" fmla="*/ 650144 h 710881"/>
              <a:gd name="connsiteX1" fmla="*/ 190634 w 1836403"/>
              <a:gd name="connsiteY1" fmla="*/ 527136 h 710881"/>
              <a:gd name="connsiteX2" fmla="*/ 1275391 w 1836403"/>
              <a:gd name="connsiteY2" fmla="*/ 22048 h 710881"/>
              <a:gd name="connsiteX3" fmla="*/ 1822403 w 1836403"/>
              <a:gd name="connsiteY3" fmla="*/ 142144 h 710881"/>
              <a:gd name="connsiteX4" fmla="*/ 733831 w 1836403"/>
              <a:gd name="connsiteY4" fmla="*/ 606601 h 710881"/>
              <a:gd name="connsiteX5" fmla="*/ 8117 w 1836403"/>
              <a:gd name="connsiteY5" fmla="*/ 708201 h 710881"/>
              <a:gd name="connsiteX6" fmla="*/ 37145 w 1836403"/>
              <a:gd name="connsiteY6" fmla="*/ 650144 h 710881"/>
              <a:gd name="connsiteX0" fmla="*/ 37145 w 1287964"/>
              <a:gd name="connsiteY0" fmla="*/ 628407 h 689144"/>
              <a:gd name="connsiteX1" fmla="*/ 190634 w 1287964"/>
              <a:gd name="connsiteY1" fmla="*/ 505399 h 689144"/>
              <a:gd name="connsiteX2" fmla="*/ 1275391 w 1287964"/>
              <a:gd name="connsiteY2" fmla="*/ 311 h 689144"/>
              <a:gd name="connsiteX3" fmla="*/ 733831 w 1287964"/>
              <a:gd name="connsiteY3" fmla="*/ 584864 h 689144"/>
              <a:gd name="connsiteX4" fmla="*/ 8117 w 1287964"/>
              <a:gd name="connsiteY4" fmla="*/ 686464 h 689144"/>
              <a:gd name="connsiteX5" fmla="*/ 37145 w 1287964"/>
              <a:gd name="connsiteY5" fmla="*/ 628407 h 689144"/>
              <a:gd name="connsiteX0" fmla="*/ 37145 w 1112274"/>
              <a:gd name="connsiteY0" fmla="*/ 136912 h 197649"/>
              <a:gd name="connsiteX1" fmla="*/ 190634 w 1112274"/>
              <a:gd name="connsiteY1" fmla="*/ 13904 h 197649"/>
              <a:gd name="connsiteX2" fmla="*/ 1092511 w 1112274"/>
              <a:gd name="connsiteY2" fmla="*/ 11736 h 197649"/>
              <a:gd name="connsiteX3" fmla="*/ 733831 w 1112274"/>
              <a:gd name="connsiteY3" fmla="*/ 93369 h 197649"/>
              <a:gd name="connsiteX4" fmla="*/ 8117 w 1112274"/>
              <a:gd name="connsiteY4" fmla="*/ 194969 h 197649"/>
              <a:gd name="connsiteX5" fmla="*/ 37145 w 1112274"/>
              <a:gd name="connsiteY5" fmla="*/ 136912 h 197649"/>
              <a:gd name="connsiteX0" fmla="*/ 62999 w 1122772"/>
              <a:gd name="connsiteY0" fmla="*/ 139781 h 212922"/>
              <a:gd name="connsiteX1" fmla="*/ 216488 w 1122772"/>
              <a:gd name="connsiteY1" fmla="*/ 16773 h 212922"/>
              <a:gd name="connsiteX2" fmla="*/ 1118365 w 1122772"/>
              <a:gd name="connsiteY2" fmla="*/ 14605 h 212922"/>
              <a:gd name="connsiteX3" fmla="*/ 531085 w 1122772"/>
              <a:gd name="connsiteY3" fmla="*/ 141958 h 212922"/>
              <a:gd name="connsiteX4" fmla="*/ 33971 w 1122772"/>
              <a:gd name="connsiteY4" fmla="*/ 197838 h 212922"/>
              <a:gd name="connsiteX5" fmla="*/ 62999 w 1122772"/>
              <a:gd name="connsiteY5" fmla="*/ 139781 h 212922"/>
              <a:gd name="connsiteX0" fmla="*/ 62999 w 1123109"/>
              <a:gd name="connsiteY0" fmla="*/ 139781 h 212922"/>
              <a:gd name="connsiteX1" fmla="*/ 216488 w 1123109"/>
              <a:gd name="connsiteY1" fmla="*/ 16773 h 212922"/>
              <a:gd name="connsiteX2" fmla="*/ 1118365 w 1123109"/>
              <a:gd name="connsiteY2" fmla="*/ 14605 h 212922"/>
              <a:gd name="connsiteX3" fmla="*/ 531085 w 1123109"/>
              <a:gd name="connsiteY3" fmla="*/ 141958 h 212922"/>
              <a:gd name="connsiteX4" fmla="*/ 33971 w 1123109"/>
              <a:gd name="connsiteY4" fmla="*/ 197838 h 212922"/>
              <a:gd name="connsiteX5" fmla="*/ 62999 w 1123109"/>
              <a:gd name="connsiteY5" fmla="*/ 139781 h 212922"/>
              <a:gd name="connsiteX0" fmla="*/ 106467 w 1162725"/>
              <a:gd name="connsiteY0" fmla="*/ 143565 h 206661"/>
              <a:gd name="connsiteX1" fmla="*/ 259956 w 1162725"/>
              <a:gd name="connsiteY1" fmla="*/ 20557 h 206661"/>
              <a:gd name="connsiteX2" fmla="*/ 1161833 w 1162725"/>
              <a:gd name="connsiteY2" fmla="*/ 18389 h 206661"/>
              <a:gd name="connsiteX3" fmla="*/ 77439 w 1162725"/>
              <a:gd name="connsiteY3" fmla="*/ 201622 h 206661"/>
              <a:gd name="connsiteX4" fmla="*/ 106467 w 1162725"/>
              <a:gd name="connsiteY4" fmla="*/ 143565 h 206661"/>
              <a:gd name="connsiteX0" fmla="*/ 134580 w 1191196"/>
              <a:gd name="connsiteY0" fmla="*/ 143346 h 203476"/>
              <a:gd name="connsiteX1" fmla="*/ 288069 w 1191196"/>
              <a:gd name="connsiteY1" fmla="*/ 20338 h 203476"/>
              <a:gd name="connsiteX2" fmla="*/ 1189946 w 1191196"/>
              <a:gd name="connsiteY2" fmla="*/ 18170 h 203476"/>
              <a:gd name="connsiteX3" fmla="*/ 70627 w 1191196"/>
              <a:gd name="connsiteY3" fmla="*/ 198228 h 203476"/>
              <a:gd name="connsiteX4" fmla="*/ 134580 w 1191196"/>
              <a:gd name="connsiteY4" fmla="*/ 143346 h 203476"/>
              <a:gd name="connsiteX0" fmla="*/ 72248 w 1128864"/>
              <a:gd name="connsiteY0" fmla="*/ 143346 h 199078"/>
              <a:gd name="connsiteX1" fmla="*/ 225737 w 1128864"/>
              <a:gd name="connsiteY1" fmla="*/ 20338 h 199078"/>
              <a:gd name="connsiteX2" fmla="*/ 1127614 w 1128864"/>
              <a:gd name="connsiteY2" fmla="*/ 18170 h 199078"/>
              <a:gd name="connsiteX3" fmla="*/ 8295 w 1128864"/>
              <a:gd name="connsiteY3" fmla="*/ 198228 h 199078"/>
              <a:gd name="connsiteX4" fmla="*/ 72248 w 1128864"/>
              <a:gd name="connsiteY4" fmla="*/ 143346 h 199078"/>
              <a:gd name="connsiteX0" fmla="*/ 55745 w 1176331"/>
              <a:gd name="connsiteY0" fmla="*/ 201370 h 201370"/>
              <a:gd name="connsiteX1" fmla="*/ 273187 w 1176331"/>
              <a:gd name="connsiteY1" fmla="*/ 23480 h 201370"/>
              <a:gd name="connsiteX2" fmla="*/ 1175064 w 1176331"/>
              <a:gd name="connsiteY2" fmla="*/ 21312 h 201370"/>
              <a:gd name="connsiteX3" fmla="*/ 55745 w 1176331"/>
              <a:gd name="connsiteY3" fmla="*/ 201370 h 201370"/>
              <a:gd name="connsiteX0" fmla="*/ 57282 w 1177788"/>
              <a:gd name="connsiteY0" fmla="*/ 211205 h 211230"/>
              <a:gd name="connsiteX1" fmla="*/ 268374 w 1177788"/>
              <a:gd name="connsiteY1" fmla="*/ 17440 h 211230"/>
              <a:gd name="connsiteX2" fmla="*/ 1176601 w 1177788"/>
              <a:gd name="connsiteY2" fmla="*/ 31147 h 211230"/>
              <a:gd name="connsiteX3" fmla="*/ 57282 w 1177788"/>
              <a:gd name="connsiteY3" fmla="*/ 211205 h 211230"/>
              <a:gd name="connsiteX0" fmla="*/ 39132 w 1159439"/>
              <a:gd name="connsiteY0" fmla="*/ 200751 h 200776"/>
              <a:gd name="connsiteX1" fmla="*/ 250224 w 1159439"/>
              <a:gd name="connsiteY1" fmla="*/ 6986 h 200776"/>
              <a:gd name="connsiteX2" fmla="*/ 1158451 w 1159439"/>
              <a:gd name="connsiteY2" fmla="*/ 20693 h 200776"/>
              <a:gd name="connsiteX3" fmla="*/ 39132 w 1159439"/>
              <a:gd name="connsiteY3" fmla="*/ 200751 h 200776"/>
              <a:gd name="connsiteX0" fmla="*/ 55904 w 1186043"/>
              <a:gd name="connsiteY0" fmla="*/ 207649 h 207675"/>
              <a:gd name="connsiteX1" fmla="*/ 276521 w 1186043"/>
              <a:gd name="connsiteY1" fmla="*/ 17059 h 207675"/>
              <a:gd name="connsiteX2" fmla="*/ 1184748 w 1186043"/>
              <a:gd name="connsiteY2" fmla="*/ 30766 h 207675"/>
              <a:gd name="connsiteX3" fmla="*/ 55904 w 1186043"/>
              <a:gd name="connsiteY3" fmla="*/ 207649 h 207675"/>
              <a:gd name="connsiteX0" fmla="*/ 1741 w 1131880"/>
              <a:gd name="connsiteY0" fmla="*/ 207649 h 208635"/>
              <a:gd name="connsiteX1" fmla="*/ 222358 w 1131880"/>
              <a:gd name="connsiteY1" fmla="*/ 17059 h 208635"/>
              <a:gd name="connsiteX2" fmla="*/ 1130585 w 1131880"/>
              <a:gd name="connsiteY2" fmla="*/ 30766 h 208635"/>
              <a:gd name="connsiteX3" fmla="*/ 1741 w 1131880"/>
              <a:gd name="connsiteY3" fmla="*/ 207649 h 208635"/>
              <a:gd name="connsiteX0" fmla="*/ 73111 w 1203234"/>
              <a:gd name="connsiteY0" fmla="*/ 199897 h 200883"/>
              <a:gd name="connsiteX1" fmla="*/ 131170 w 1203234"/>
              <a:gd name="connsiteY1" fmla="*/ 89371 h 200883"/>
              <a:gd name="connsiteX2" fmla="*/ 293728 w 1203234"/>
              <a:gd name="connsiteY2" fmla="*/ 9307 h 200883"/>
              <a:gd name="connsiteX3" fmla="*/ 1201955 w 1203234"/>
              <a:gd name="connsiteY3" fmla="*/ 23014 h 200883"/>
              <a:gd name="connsiteX4" fmla="*/ 73111 w 1203234"/>
              <a:gd name="connsiteY4" fmla="*/ 199897 h 200883"/>
              <a:gd name="connsiteX0" fmla="*/ 53634 w 1183736"/>
              <a:gd name="connsiteY0" fmla="*/ 199897 h 200834"/>
              <a:gd name="connsiteX1" fmla="*/ 191068 w 1183736"/>
              <a:gd name="connsiteY1" fmla="*/ 89371 h 200834"/>
              <a:gd name="connsiteX2" fmla="*/ 274251 w 1183736"/>
              <a:gd name="connsiteY2" fmla="*/ 9307 h 200834"/>
              <a:gd name="connsiteX3" fmla="*/ 1182478 w 1183736"/>
              <a:gd name="connsiteY3" fmla="*/ 23014 h 200834"/>
              <a:gd name="connsiteX4" fmla="*/ 53634 w 1183736"/>
              <a:gd name="connsiteY4" fmla="*/ 199897 h 200834"/>
              <a:gd name="connsiteX0" fmla="*/ 1500 w 1131602"/>
              <a:gd name="connsiteY0" fmla="*/ 199897 h 201212"/>
              <a:gd name="connsiteX1" fmla="*/ 138934 w 1131602"/>
              <a:gd name="connsiteY1" fmla="*/ 89371 h 201212"/>
              <a:gd name="connsiteX2" fmla="*/ 222117 w 1131602"/>
              <a:gd name="connsiteY2" fmla="*/ 9307 h 201212"/>
              <a:gd name="connsiteX3" fmla="*/ 1130344 w 1131602"/>
              <a:gd name="connsiteY3" fmla="*/ 23014 h 201212"/>
              <a:gd name="connsiteX4" fmla="*/ 1500 w 1131602"/>
              <a:gd name="connsiteY4" fmla="*/ 199897 h 201212"/>
              <a:gd name="connsiteX0" fmla="*/ 1500 w 1131425"/>
              <a:gd name="connsiteY0" fmla="*/ 199897 h 201212"/>
              <a:gd name="connsiteX1" fmla="*/ 138934 w 1131425"/>
              <a:gd name="connsiteY1" fmla="*/ 89371 h 201212"/>
              <a:gd name="connsiteX2" fmla="*/ 222117 w 1131425"/>
              <a:gd name="connsiteY2" fmla="*/ 9307 h 201212"/>
              <a:gd name="connsiteX3" fmla="*/ 1130344 w 1131425"/>
              <a:gd name="connsiteY3" fmla="*/ 23014 h 201212"/>
              <a:gd name="connsiteX4" fmla="*/ 1500 w 1131425"/>
              <a:gd name="connsiteY4" fmla="*/ 199897 h 201212"/>
              <a:gd name="connsiteX0" fmla="*/ 55639 w 1185744"/>
              <a:gd name="connsiteY0" fmla="*/ 199684 h 200514"/>
              <a:gd name="connsiteX1" fmla="*/ 183548 w 1185744"/>
              <a:gd name="connsiteY1" fmla="*/ 85983 h 200514"/>
              <a:gd name="connsiteX2" fmla="*/ 276256 w 1185744"/>
              <a:gd name="connsiteY2" fmla="*/ 9094 h 200514"/>
              <a:gd name="connsiteX3" fmla="*/ 1184483 w 1185744"/>
              <a:gd name="connsiteY3" fmla="*/ 22801 h 200514"/>
              <a:gd name="connsiteX4" fmla="*/ 55639 w 1185744"/>
              <a:gd name="connsiteY4" fmla="*/ 199684 h 200514"/>
              <a:gd name="connsiteX0" fmla="*/ 55639 w 1185744"/>
              <a:gd name="connsiteY0" fmla="*/ 199684 h 200514"/>
              <a:gd name="connsiteX1" fmla="*/ 183548 w 1185744"/>
              <a:gd name="connsiteY1" fmla="*/ 85983 h 200514"/>
              <a:gd name="connsiteX2" fmla="*/ 276256 w 1185744"/>
              <a:gd name="connsiteY2" fmla="*/ 9094 h 200514"/>
              <a:gd name="connsiteX3" fmla="*/ 1184483 w 1185744"/>
              <a:gd name="connsiteY3" fmla="*/ 22801 h 200514"/>
              <a:gd name="connsiteX4" fmla="*/ 55639 w 1185744"/>
              <a:gd name="connsiteY4" fmla="*/ 199684 h 200514"/>
              <a:gd name="connsiteX0" fmla="*/ 55639 w 1185573"/>
              <a:gd name="connsiteY0" fmla="*/ 204966 h 205796"/>
              <a:gd name="connsiteX1" fmla="*/ 183548 w 1185573"/>
              <a:gd name="connsiteY1" fmla="*/ 91265 h 205796"/>
              <a:gd name="connsiteX2" fmla="*/ 276256 w 1185573"/>
              <a:gd name="connsiteY2" fmla="*/ 14376 h 205796"/>
              <a:gd name="connsiteX3" fmla="*/ 1184483 w 1185573"/>
              <a:gd name="connsiteY3" fmla="*/ 28083 h 205796"/>
              <a:gd name="connsiteX4" fmla="*/ 55639 w 1185573"/>
              <a:gd name="connsiteY4" fmla="*/ 204966 h 205796"/>
              <a:gd name="connsiteX0" fmla="*/ 859 w 1130793"/>
              <a:gd name="connsiteY0" fmla="*/ 204966 h 205307"/>
              <a:gd name="connsiteX1" fmla="*/ 128768 w 1130793"/>
              <a:gd name="connsiteY1" fmla="*/ 91265 h 205307"/>
              <a:gd name="connsiteX2" fmla="*/ 221476 w 1130793"/>
              <a:gd name="connsiteY2" fmla="*/ 14376 h 205307"/>
              <a:gd name="connsiteX3" fmla="*/ 1129703 w 1130793"/>
              <a:gd name="connsiteY3" fmla="*/ 28083 h 205307"/>
              <a:gd name="connsiteX4" fmla="*/ 859 w 1130793"/>
              <a:gd name="connsiteY4" fmla="*/ 204966 h 205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93" h="205307">
                <a:moveTo>
                  <a:pt x="859" y="204966"/>
                </a:moveTo>
                <a:cubicBezTo>
                  <a:pt x="-10389" y="196446"/>
                  <a:pt x="91999" y="123030"/>
                  <a:pt x="128768" y="91265"/>
                </a:cubicBezTo>
                <a:cubicBezTo>
                  <a:pt x="162362" y="53150"/>
                  <a:pt x="181654" y="37606"/>
                  <a:pt x="221476" y="14376"/>
                </a:cubicBezTo>
                <a:cubicBezTo>
                  <a:pt x="261298" y="-8854"/>
                  <a:pt x="1166472" y="-3682"/>
                  <a:pt x="1129703" y="28083"/>
                </a:cubicBezTo>
                <a:cubicBezTo>
                  <a:pt x="1092934" y="59848"/>
                  <a:pt x="12107" y="213486"/>
                  <a:pt x="859" y="204966"/>
                </a:cubicBezTo>
                <a:close/>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DFFD813-4385-D242-B7A1-8D445762F387}"/>
              </a:ext>
            </a:extLst>
          </p:cNvPr>
          <p:cNvSpPr>
            <a:spLocks noGrp="1"/>
          </p:cNvSpPr>
          <p:nvPr>
            <p:ph type="sldNum" sz="quarter" idx="12"/>
          </p:nvPr>
        </p:nvSpPr>
        <p:spPr/>
        <p:txBody>
          <a:bodyPr/>
          <a:lstStyle/>
          <a:p>
            <a:fld id="{4B0FE8E5-4FC5-2941-BB37-2FE900574256}" type="slidenum">
              <a:rPr lang="en-US" smtClean="0"/>
              <a:t>25</a:t>
            </a:fld>
            <a:endParaRPr lang="en-US"/>
          </a:p>
        </p:txBody>
      </p:sp>
    </p:spTree>
    <p:extLst>
      <p:ext uri="{BB962C8B-B14F-4D97-AF65-F5344CB8AC3E}">
        <p14:creationId xmlns:p14="http://schemas.microsoft.com/office/powerpoint/2010/main" val="30508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looking for?</a:t>
            </a:r>
          </a:p>
        </p:txBody>
      </p:sp>
      <p:sp>
        <p:nvSpPr>
          <p:cNvPr id="5" name="TextBox 4"/>
          <p:cNvSpPr txBox="1"/>
          <p:nvPr/>
        </p:nvSpPr>
        <p:spPr>
          <a:xfrm>
            <a:off x="8911808" y="4191549"/>
            <a:ext cx="184665" cy="277000"/>
          </a:xfrm>
          <a:prstGeom prst="rect">
            <a:avLst/>
          </a:prstGeom>
          <a:noFill/>
        </p:spPr>
        <p:txBody>
          <a:bodyPr wrap="none" rtlCol="0">
            <a:spAutoFit/>
          </a:bodyPr>
          <a:lstStyle/>
          <a:p>
            <a:pPr algn="ctr"/>
            <a:endParaRPr lang="en-US" sz="1200" dirty="0">
              <a:latin typeface="Palatino" pitchFamily="2" charset="77"/>
              <a:ea typeface="Palatino" pitchFamily="2" charset="77"/>
              <a:cs typeface="Helvetica" charset="0"/>
            </a:endParaRPr>
          </a:p>
        </p:txBody>
      </p:sp>
      <p:grpSp>
        <p:nvGrpSpPr>
          <p:cNvPr id="6" name="Group 5"/>
          <p:cNvGrpSpPr/>
          <p:nvPr/>
        </p:nvGrpSpPr>
        <p:grpSpPr>
          <a:xfrm>
            <a:off x="7158545" y="3805279"/>
            <a:ext cx="4448413" cy="564696"/>
            <a:chOff x="2168946" y="4394823"/>
            <a:chExt cx="2560040" cy="324980"/>
          </a:xfrm>
        </p:grpSpPr>
        <p:sp>
          <p:nvSpPr>
            <p:cNvPr id="7" name="Oval 6"/>
            <p:cNvSpPr/>
            <p:nvPr/>
          </p:nvSpPr>
          <p:spPr>
            <a:xfrm>
              <a:off x="2168946" y="4394826"/>
              <a:ext cx="324977" cy="324977"/>
            </a:xfrm>
            <a:prstGeom prst="ellipse">
              <a:avLst/>
            </a:prstGeom>
            <a:solidFill>
              <a:schemeClr val="accent4"/>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26777" y="4394825"/>
              <a:ext cx="324977" cy="324977"/>
            </a:xfrm>
            <a:prstGeom prst="ellipse">
              <a:avLst/>
            </a:prstGeom>
            <a:solidFill>
              <a:schemeClr val="accent4"/>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285855" y="4394823"/>
              <a:ext cx="324977" cy="324977"/>
            </a:xfrm>
            <a:prstGeom prst="ellipse">
              <a:avLst/>
            </a:prstGeom>
            <a:solidFill>
              <a:schemeClr val="accent4"/>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844932" y="4394826"/>
              <a:ext cx="324977" cy="324977"/>
            </a:xfrm>
            <a:prstGeom prst="ellipse">
              <a:avLst/>
            </a:prstGeom>
            <a:solidFill>
              <a:schemeClr val="accent4"/>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404009" y="4394826"/>
              <a:ext cx="324977" cy="324977"/>
            </a:xfrm>
            <a:prstGeom prst="ellipse">
              <a:avLst/>
            </a:prstGeom>
            <a:solidFill>
              <a:srgbClr val="C0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058202" y="4557311"/>
              <a:ext cx="226013" cy="0"/>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6"/>
              <a:endCxn id="11" idx="2"/>
            </p:cNvCxnSpPr>
            <p:nvPr/>
          </p:nvCxnSpPr>
          <p:spPr>
            <a:xfrm>
              <a:off x="4169909" y="4557315"/>
              <a:ext cx="234100" cy="0"/>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7" idx="6"/>
              <a:endCxn id="8" idx="2"/>
            </p:cNvCxnSpPr>
            <p:nvPr/>
          </p:nvCxnSpPr>
          <p:spPr>
            <a:xfrm flipV="1">
              <a:off x="2493923" y="4557314"/>
              <a:ext cx="232854" cy="1"/>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9" idx="6"/>
              <a:endCxn id="10" idx="2"/>
            </p:cNvCxnSpPr>
            <p:nvPr/>
          </p:nvCxnSpPr>
          <p:spPr>
            <a:xfrm>
              <a:off x="3610832" y="4557312"/>
              <a:ext cx="234101" cy="3"/>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7331179" y="4506020"/>
            <a:ext cx="356188" cy="461665"/>
          </a:xfrm>
          <a:prstGeom prst="rect">
            <a:avLst/>
          </a:prstGeom>
          <a:noFill/>
        </p:spPr>
        <p:txBody>
          <a:bodyPr wrap="none" rtlCol="0">
            <a:spAutoFit/>
          </a:bodyPr>
          <a:lstStyle/>
          <a:p>
            <a:r>
              <a:rPr lang="en-US" sz="2400" dirty="0">
                <a:latin typeface="Helvetica Light" charset="0"/>
                <a:ea typeface="Helvetica Light" charset="0"/>
                <a:cs typeface="Helvetica Light" charset="0"/>
              </a:rPr>
              <a:t>1</a:t>
            </a:r>
          </a:p>
        </p:txBody>
      </p:sp>
      <p:sp>
        <p:nvSpPr>
          <p:cNvPr id="20" name="TextBox 19"/>
          <p:cNvSpPr txBox="1"/>
          <p:nvPr/>
        </p:nvSpPr>
        <p:spPr>
          <a:xfrm>
            <a:off x="8300485" y="4500650"/>
            <a:ext cx="356188" cy="461665"/>
          </a:xfrm>
          <a:prstGeom prst="rect">
            <a:avLst/>
          </a:prstGeom>
          <a:noFill/>
        </p:spPr>
        <p:txBody>
          <a:bodyPr wrap="none" rtlCol="0">
            <a:spAutoFit/>
          </a:bodyPr>
          <a:lstStyle/>
          <a:p>
            <a:r>
              <a:rPr lang="en-US" sz="2400" dirty="0">
                <a:latin typeface="Helvetica Light" charset="0"/>
                <a:ea typeface="Helvetica Light" charset="0"/>
                <a:cs typeface="Helvetica Light" charset="0"/>
              </a:rPr>
              <a:t>2</a:t>
            </a:r>
          </a:p>
        </p:txBody>
      </p:sp>
      <p:sp>
        <p:nvSpPr>
          <p:cNvPr id="21" name="TextBox 20"/>
          <p:cNvSpPr txBox="1"/>
          <p:nvPr/>
        </p:nvSpPr>
        <p:spPr>
          <a:xfrm>
            <a:off x="9269791" y="4500650"/>
            <a:ext cx="356188" cy="461665"/>
          </a:xfrm>
          <a:prstGeom prst="rect">
            <a:avLst/>
          </a:prstGeom>
          <a:noFill/>
        </p:spPr>
        <p:txBody>
          <a:bodyPr wrap="none" rtlCol="0">
            <a:spAutoFit/>
          </a:bodyPr>
          <a:lstStyle/>
          <a:p>
            <a:r>
              <a:rPr lang="en-US" sz="2400" dirty="0">
                <a:latin typeface="Helvetica Light" charset="0"/>
                <a:ea typeface="Helvetica Light" charset="0"/>
                <a:cs typeface="Helvetica Light" charset="0"/>
              </a:rPr>
              <a:t>3</a:t>
            </a:r>
          </a:p>
        </p:txBody>
      </p:sp>
      <p:sp>
        <p:nvSpPr>
          <p:cNvPr id="22" name="TextBox 21"/>
          <p:cNvSpPr txBox="1"/>
          <p:nvPr/>
        </p:nvSpPr>
        <p:spPr>
          <a:xfrm>
            <a:off x="10239097" y="4520951"/>
            <a:ext cx="356188" cy="461665"/>
          </a:xfrm>
          <a:prstGeom prst="rect">
            <a:avLst/>
          </a:prstGeom>
          <a:noFill/>
        </p:spPr>
        <p:txBody>
          <a:bodyPr wrap="none" rtlCol="0">
            <a:spAutoFit/>
          </a:bodyPr>
          <a:lstStyle/>
          <a:p>
            <a:r>
              <a:rPr lang="en-US" sz="2400" dirty="0">
                <a:latin typeface="Helvetica Light" charset="0"/>
                <a:ea typeface="Helvetica Light" charset="0"/>
                <a:cs typeface="Helvetica Light" charset="0"/>
              </a:rPr>
              <a:t>4</a:t>
            </a:r>
          </a:p>
        </p:txBody>
      </p:sp>
      <p:sp>
        <p:nvSpPr>
          <p:cNvPr id="23" name="TextBox 22"/>
          <p:cNvSpPr txBox="1"/>
          <p:nvPr/>
        </p:nvSpPr>
        <p:spPr>
          <a:xfrm>
            <a:off x="11042267" y="4467192"/>
            <a:ext cx="679994" cy="461665"/>
          </a:xfrm>
          <a:prstGeom prst="rect">
            <a:avLst/>
          </a:prstGeom>
          <a:noFill/>
        </p:spPr>
        <p:txBody>
          <a:bodyPr wrap="none" rtlCol="0">
            <a:spAutoFit/>
          </a:bodyPr>
          <a:lstStyle/>
          <a:p>
            <a:r>
              <a:rPr lang="en-US" sz="2400">
                <a:latin typeface="Helvetica Light" charset="0"/>
                <a:ea typeface="Helvetica Light" charset="0"/>
                <a:cs typeface="Helvetica Light" charset="0"/>
              </a:rPr>
              <a:t>spy</a:t>
            </a:r>
            <a:endParaRPr lang="en-US" sz="2400" dirty="0">
              <a:latin typeface="Helvetica Light" charset="0"/>
              <a:ea typeface="Helvetica Light" charset="0"/>
              <a:cs typeface="Helvetica Light" charset="0"/>
            </a:endParaRPr>
          </a:p>
        </p:txBody>
      </p:sp>
      <p:sp>
        <p:nvSpPr>
          <p:cNvPr id="24" name="Content Placeholder 2"/>
          <p:cNvSpPr txBox="1">
            <a:spLocks/>
          </p:cNvSpPr>
          <p:nvPr/>
        </p:nvSpPr>
        <p:spPr>
          <a:xfrm>
            <a:off x="1680611" y="1780814"/>
            <a:ext cx="3231357" cy="677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Light" charset="0"/>
                <a:ea typeface="Helvetica Light" charset="0"/>
                <a:cs typeface="Helvetica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Light" charset="0"/>
                <a:ea typeface="Helvetica Light" charset="0"/>
                <a:cs typeface="Helvetica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defRPr/>
            </a:pPr>
            <a:r>
              <a:rPr lang="en-US" sz="3500" b="1" dirty="0"/>
              <a:t>Asymmetry</a:t>
            </a:r>
            <a:endParaRPr lang="en-US" b="1" dirty="0"/>
          </a:p>
        </p:txBody>
      </p:sp>
      <p:sp>
        <p:nvSpPr>
          <p:cNvPr id="27" name="Oval 26"/>
          <p:cNvSpPr/>
          <p:nvPr/>
        </p:nvSpPr>
        <p:spPr>
          <a:xfrm>
            <a:off x="1115920" y="3716775"/>
            <a:ext cx="564691" cy="564691"/>
          </a:xfrm>
          <a:prstGeom prst="ellipse">
            <a:avLst/>
          </a:prstGeom>
          <a:solidFill>
            <a:schemeClr val="accent4"/>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263528" y="3896414"/>
            <a:ext cx="564691" cy="564691"/>
          </a:xfrm>
          <a:prstGeom prst="ellipse">
            <a:avLst/>
          </a:prstGeom>
          <a:solidFill>
            <a:schemeClr val="accent4"/>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047485" y="4700270"/>
            <a:ext cx="564691" cy="564691"/>
          </a:xfrm>
          <a:prstGeom prst="ellipse">
            <a:avLst/>
          </a:prstGeom>
          <a:solidFill>
            <a:schemeClr val="accent4"/>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734445" y="3903858"/>
            <a:ext cx="564691" cy="564691"/>
          </a:xfrm>
          <a:prstGeom prst="ellipse">
            <a:avLst/>
          </a:prstGeom>
          <a:solidFill>
            <a:schemeClr val="accent4"/>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031000" y="5725872"/>
            <a:ext cx="564691" cy="564691"/>
          </a:xfrm>
          <a:prstGeom prst="ellipse">
            <a:avLst/>
          </a:prstGeom>
          <a:solidFill>
            <a:srgbClr val="C0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a:stCxn id="29" idx="1"/>
            <a:endCxn id="28" idx="5"/>
          </p:cNvCxnSpPr>
          <p:nvPr/>
        </p:nvCxnSpPr>
        <p:spPr>
          <a:xfrm flipH="1" flipV="1">
            <a:off x="2745522" y="4378408"/>
            <a:ext cx="384660" cy="404559"/>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29" idx="7"/>
            <a:endCxn id="30" idx="3"/>
          </p:cNvCxnSpPr>
          <p:nvPr/>
        </p:nvCxnSpPr>
        <p:spPr>
          <a:xfrm flipV="1">
            <a:off x="3529479" y="4385852"/>
            <a:ext cx="287663" cy="397115"/>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29" idx="4"/>
            <a:endCxn id="31" idx="0"/>
          </p:cNvCxnSpPr>
          <p:nvPr/>
        </p:nvCxnSpPr>
        <p:spPr>
          <a:xfrm flipH="1">
            <a:off x="3313346" y="5264961"/>
            <a:ext cx="16485" cy="460911"/>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680611" y="2988558"/>
            <a:ext cx="564691" cy="564691"/>
          </a:xfrm>
          <a:prstGeom prst="ellipse">
            <a:avLst/>
          </a:prstGeom>
          <a:solidFill>
            <a:srgbClr val="C0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stCxn id="28" idx="2"/>
            <a:endCxn id="27" idx="6"/>
          </p:cNvCxnSpPr>
          <p:nvPr/>
        </p:nvCxnSpPr>
        <p:spPr>
          <a:xfrm flipH="1" flipV="1">
            <a:off x="1680611" y="3999121"/>
            <a:ext cx="582917" cy="179639"/>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8" idx="1"/>
            <a:endCxn id="45" idx="5"/>
          </p:cNvCxnSpPr>
          <p:nvPr/>
        </p:nvCxnSpPr>
        <p:spPr>
          <a:xfrm flipH="1" flipV="1">
            <a:off x="2162605" y="3470552"/>
            <a:ext cx="183620" cy="508559"/>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30" idx="7"/>
            <a:endCxn id="58" idx="4"/>
          </p:cNvCxnSpPr>
          <p:nvPr/>
        </p:nvCxnSpPr>
        <p:spPr>
          <a:xfrm flipV="1">
            <a:off x="4216439" y="3553248"/>
            <a:ext cx="170493" cy="433307"/>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4104586" y="2988557"/>
            <a:ext cx="564691" cy="564691"/>
          </a:xfrm>
          <a:prstGeom prst="ellipse">
            <a:avLst/>
          </a:prstGeom>
          <a:solidFill>
            <a:srgbClr val="C0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4707341" y="3621512"/>
            <a:ext cx="564691" cy="564691"/>
          </a:xfrm>
          <a:prstGeom prst="ellipse">
            <a:avLst/>
          </a:prstGeom>
          <a:solidFill>
            <a:srgbClr val="C0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p:cNvCxnSpPr>
            <a:stCxn id="30" idx="6"/>
            <a:endCxn id="59" idx="3"/>
          </p:cNvCxnSpPr>
          <p:nvPr/>
        </p:nvCxnSpPr>
        <p:spPr>
          <a:xfrm flipV="1">
            <a:off x="4299136" y="4103506"/>
            <a:ext cx="490902" cy="82698"/>
          </a:xfrm>
          <a:prstGeom prst="line">
            <a:avLst/>
          </a:prstGeom>
          <a:ln w="127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9" name="Content Placeholder 2"/>
          <p:cNvSpPr txBox="1">
            <a:spLocks/>
          </p:cNvSpPr>
          <p:nvPr/>
        </p:nvSpPr>
        <p:spPr>
          <a:xfrm>
            <a:off x="7832206" y="1780813"/>
            <a:ext cx="3231357" cy="677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Light" charset="0"/>
                <a:ea typeface="Helvetica Light" charset="0"/>
                <a:cs typeface="Helvetica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Light" charset="0"/>
                <a:ea typeface="Helvetica Light" charset="0"/>
                <a:cs typeface="Helvetica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Light" charset="0"/>
                <a:ea typeface="Helvetica Light" charset="0"/>
                <a:cs typeface="Helvetica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Light" charset="0"/>
                <a:ea typeface="Helvetica Light" charset="0"/>
                <a:cs typeface="Helvetica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Light" charset="0"/>
                <a:ea typeface="Helvetica Light" charset="0"/>
                <a:cs typeface="Helvetica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Tx/>
              <a:buNone/>
              <a:defRPr/>
            </a:pPr>
            <a:r>
              <a:rPr lang="en-US" sz="3500" b="1" dirty="0"/>
              <a:t>Mixing</a:t>
            </a:r>
            <a:endParaRPr lang="en-US" b="1" dirty="0"/>
          </a:p>
        </p:txBody>
      </p:sp>
      <p:sp>
        <p:nvSpPr>
          <p:cNvPr id="3" name="Slide Number Placeholder 2">
            <a:extLst>
              <a:ext uri="{FF2B5EF4-FFF2-40B4-BE49-F238E27FC236}">
                <a16:creationId xmlns:a16="http://schemas.microsoft.com/office/drawing/2014/main" id="{FF24DA79-DA78-AD47-A46A-5102DC23B5AB}"/>
              </a:ext>
            </a:extLst>
          </p:cNvPr>
          <p:cNvSpPr>
            <a:spLocks noGrp="1"/>
          </p:cNvSpPr>
          <p:nvPr>
            <p:ph type="sldNum" sz="quarter" idx="12"/>
          </p:nvPr>
        </p:nvSpPr>
        <p:spPr/>
        <p:txBody>
          <a:bodyPr/>
          <a:lstStyle/>
          <a:p>
            <a:fld id="{4B0FE8E5-4FC5-2941-BB37-2FE900574256}" type="slidenum">
              <a:rPr lang="en-US" smtClean="0"/>
              <a:t>26</a:t>
            </a:fld>
            <a:endParaRPr lang="en-US"/>
          </a:p>
        </p:txBody>
      </p:sp>
    </p:spTree>
    <p:extLst>
      <p:ext uri="{BB962C8B-B14F-4D97-AF65-F5344CB8AC3E}">
        <p14:creationId xmlns:p14="http://schemas.microsoft.com/office/powerpoint/2010/main" val="41430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nodePh="1">
                                  <p:stCondLst>
                                    <p:cond delay="0"/>
                                  </p:stCondLst>
                                  <p:endCondLst>
                                    <p:cond evt="begin" delay="0">
                                      <p:tn val="41"/>
                                    </p:cond>
                                  </p:end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P spid="21" grpId="0"/>
      <p:bldP spid="22" grpId="0"/>
      <p:bldP spid="23" grpId="0"/>
      <p:bldP spid="24" grpId="0"/>
      <p:bldP spid="27" grpId="0" animBg="1"/>
      <p:bldP spid="28" grpId="0" animBg="1"/>
      <p:bldP spid="29" grpId="0" animBg="1"/>
      <p:bldP spid="30" grpId="0" animBg="1"/>
      <p:bldP spid="31" grpId="0" animBg="1"/>
      <p:bldP spid="45" grpId="0" animBg="1"/>
      <p:bldP spid="58" grpId="0" animBg="1"/>
      <p:bldP spid="59" grpId="0" animBg="1"/>
      <p:bldP spid="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158"/>
          <p:cNvSpPr txBox="1"/>
          <p:nvPr/>
        </p:nvSpPr>
        <p:spPr>
          <a:xfrm>
            <a:off x="3966461" y="2567328"/>
            <a:ext cx="1590499" cy="615553"/>
          </a:xfrm>
          <a:prstGeom prst="rect">
            <a:avLst/>
          </a:prstGeom>
          <a:noFill/>
          <a:ln>
            <a:solidFill>
              <a:schemeClr val="accent1"/>
            </a:solidFill>
          </a:ln>
        </p:spPr>
        <p:txBody>
          <a:bodyPr wrap="none" rtlCol="0">
            <a:spAutoFit/>
          </a:bodyPr>
          <a:lstStyle/>
          <a:p>
            <a:pPr algn="ctr"/>
            <a:r>
              <a:rPr lang="en-US" sz="1700" dirty="0">
                <a:latin typeface="Helvetica Light" charset="0"/>
                <a:ea typeface="Helvetica Light" charset="0"/>
                <a:cs typeface="Helvetica Light" charset="0"/>
              </a:rPr>
              <a:t>Approximately</a:t>
            </a:r>
          </a:p>
          <a:p>
            <a:pPr algn="ctr"/>
            <a:r>
              <a:rPr lang="en-US" sz="1700" dirty="0">
                <a:latin typeface="Helvetica Light" charset="0"/>
                <a:ea typeface="Helvetica Light" charset="0"/>
                <a:cs typeface="Helvetica Light" charset="0"/>
              </a:rPr>
              <a:t>regular</a:t>
            </a:r>
          </a:p>
        </p:txBody>
      </p:sp>
      <p:sp>
        <p:nvSpPr>
          <p:cNvPr id="2" name="Title 1"/>
          <p:cNvSpPr>
            <a:spLocks noGrp="1"/>
          </p:cNvSpPr>
          <p:nvPr>
            <p:ph type="title"/>
          </p:nvPr>
        </p:nvSpPr>
        <p:spPr/>
        <p:txBody>
          <a:bodyPr/>
          <a:lstStyle/>
          <a:p>
            <a:r>
              <a:rPr lang="en-US" dirty="0"/>
              <a:t>What can we control?</a:t>
            </a:r>
          </a:p>
        </p:txBody>
      </p:sp>
      <p:sp>
        <p:nvSpPr>
          <p:cNvPr id="3" name="TextBox 2"/>
          <p:cNvSpPr txBox="1"/>
          <p:nvPr/>
        </p:nvSpPr>
        <p:spPr>
          <a:xfrm>
            <a:off x="1726273" y="1661514"/>
            <a:ext cx="1632948" cy="861774"/>
          </a:xfrm>
          <a:prstGeom prst="rect">
            <a:avLst/>
          </a:prstGeom>
          <a:noFill/>
        </p:spPr>
        <p:txBody>
          <a:bodyPr wrap="none" rtlCol="0">
            <a:spAutoFit/>
          </a:bodyPr>
          <a:lstStyle/>
          <a:p>
            <a:pPr algn="ctr"/>
            <a:r>
              <a:rPr lang="en-US" sz="2500" dirty="0">
                <a:latin typeface="Palatino" pitchFamily="2" charset="77"/>
                <a:ea typeface="Palatino" pitchFamily="2" charset="77"/>
                <a:cs typeface="Helvetica" charset="0"/>
              </a:rPr>
              <a:t>Spreading</a:t>
            </a:r>
          </a:p>
          <a:p>
            <a:pPr algn="ctr"/>
            <a:r>
              <a:rPr lang="en-US" sz="2500" dirty="0">
                <a:latin typeface="Palatino" pitchFamily="2" charset="77"/>
                <a:ea typeface="Palatino" pitchFamily="2" charset="77"/>
                <a:cs typeface="Helvetica" charset="0"/>
              </a:rPr>
              <a:t>Protocol</a:t>
            </a:r>
          </a:p>
        </p:txBody>
      </p:sp>
      <p:sp>
        <p:nvSpPr>
          <p:cNvPr id="4" name="TextBox 3"/>
          <p:cNvSpPr txBox="1"/>
          <p:nvPr/>
        </p:nvSpPr>
        <p:spPr>
          <a:xfrm>
            <a:off x="5465399" y="1845181"/>
            <a:ext cx="1517787" cy="477054"/>
          </a:xfrm>
          <a:prstGeom prst="rect">
            <a:avLst/>
          </a:prstGeom>
          <a:noFill/>
        </p:spPr>
        <p:txBody>
          <a:bodyPr wrap="none" rtlCol="0">
            <a:spAutoFit/>
          </a:bodyPr>
          <a:lstStyle/>
          <a:p>
            <a:pPr algn="ctr"/>
            <a:r>
              <a:rPr lang="en-US" sz="2500" dirty="0">
                <a:latin typeface="Palatino" pitchFamily="2" charset="77"/>
                <a:ea typeface="Palatino" pitchFamily="2" charset="77"/>
                <a:cs typeface="Helvetica" charset="0"/>
              </a:rPr>
              <a:t>Topology</a:t>
            </a:r>
          </a:p>
        </p:txBody>
      </p:sp>
      <p:sp>
        <p:nvSpPr>
          <p:cNvPr id="5" name="TextBox 4"/>
          <p:cNvSpPr txBox="1"/>
          <p:nvPr/>
        </p:nvSpPr>
        <p:spPr>
          <a:xfrm>
            <a:off x="8818322" y="1853874"/>
            <a:ext cx="1895071" cy="477054"/>
          </a:xfrm>
          <a:prstGeom prst="rect">
            <a:avLst/>
          </a:prstGeom>
          <a:noFill/>
        </p:spPr>
        <p:txBody>
          <a:bodyPr wrap="none" rtlCol="0">
            <a:spAutoFit/>
          </a:bodyPr>
          <a:lstStyle/>
          <a:p>
            <a:pPr algn="ctr"/>
            <a:r>
              <a:rPr lang="en-US" sz="2500" dirty="0">
                <a:latin typeface="Palatino" pitchFamily="2" charset="77"/>
                <a:ea typeface="Palatino" pitchFamily="2" charset="77"/>
                <a:cs typeface="Helvetica" charset="0"/>
              </a:rPr>
              <a:t>Dynamicity</a:t>
            </a:r>
          </a:p>
        </p:txBody>
      </p:sp>
      <p:sp>
        <p:nvSpPr>
          <p:cNvPr id="6" name="Rectangle 5"/>
          <p:cNvSpPr/>
          <p:nvPr/>
        </p:nvSpPr>
        <p:spPr>
          <a:xfrm>
            <a:off x="9276261" y="2705616"/>
            <a:ext cx="237016" cy="1839785"/>
          </a:xfrm>
          <a:prstGeom prst="rect">
            <a:avLst/>
          </a:prstGeom>
          <a:gradFill flip="none" rotWithShape="1">
            <a:gsLst>
              <a:gs pos="0">
                <a:schemeClr val="accent1">
                  <a:lumMod val="5000"/>
                  <a:lumOff val="95000"/>
                </a:schemeClr>
              </a:gs>
              <a:gs pos="100000">
                <a:srgbClr val="7030A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561453" y="4158448"/>
            <a:ext cx="825867" cy="400110"/>
          </a:xfrm>
          <a:prstGeom prst="rect">
            <a:avLst/>
          </a:prstGeom>
          <a:noFill/>
        </p:spPr>
        <p:txBody>
          <a:bodyPr wrap="none" rtlCol="0">
            <a:spAutoFit/>
          </a:bodyPr>
          <a:lstStyle/>
          <a:p>
            <a:pPr algn="ctr"/>
            <a:r>
              <a:rPr lang="en-US" sz="2000" dirty="0">
                <a:latin typeface="Helvetica Light" charset="0"/>
                <a:ea typeface="Helvetica Light" charset="0"/>
                <a:cs typeface="Helvetica Light" charset="0"/>
              </a:rPr>
              <a:t>Static</a:t>
            </a:r>
          </a:p>
        </p:txBody>
      </p:sp>
      <p:sp>
        <p:nvSpPr>
          <p:cNvPr id="8" name="TextBox 7"/>
          <p:cNvSpPr txBox="1"/>
          <p:nvPr/>
        </p:nvSpPr>
        <p:spPr>
          <a:xfrm>
            <a:off x="9529283" y="2672833"/>
            <a:ext cx="1197764" cy="400110"/>
          </a:xfrm>
          <a:prstGeom prst="rect">
            <a:avLst/>
          </a:prstGeom>
          <a:noFill/>
        </p:spPr>
        <p:txBody>
          <a:bodyPr wrap="none" rtlCol="0">
            <a:spAutoFit/>
          </a:bodyPr>
          <a:lstStyle/>
          <a:p>
            <a:pPr algn="ctr"/>
            <a:r>
              <a:rPr lang="en-US" sz="2000" dirty="0">
                <a:latin typeface="Helvetica Light" charset="0"/>
                <a:ea typeface="Helvetica Light" charset="0"/>
                <a:cs typeface="Helvetica Light" charset="0"/>
              </a:rPr>
              <a:t>Dynamic</a:t>
            </a:r>
          </a:p>
        </p:txBody>
      </p:sp>
      <p:sp>
        <p:nvSpPr>
          <p:cNvPr id="9" name="Triangle 8"/>
          <p:cNvSpPr/>
          <p:nvPr/>
        </p:nvSpPr>
        <p:spPr>
          <a:xfrm rot="5400000">
            <a:off x="8986525" y="4141764"/>
            <a:ext cx="289738" cy="29621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240335" y="2559022"/>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299162" y="358736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42034" y="473717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79509" y="4325387"/>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41233" y="4325387"/>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402530" y="2880229"/>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031097" y="2885897"/>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091303" y="358736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0" idx="6"/>
            <a:endCxn id="16" idx="1"/>
          </p:cNvCxnSpPr>
          <p:nvPr/>
        </p:nvCxnSpPr>
        <p:spPr>
          <a:xfrm>
            <a:off x="6662632" y="2764914"/>
            <a:ext cx="430309" cy="1812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0"/>
            <a:endCxn id="17" idx="5"/>
          </p:cNvCxnSpPr>
          <p:nvPr/>
        </p:nvCxnSpPr>
        <p:spPr>
          <a:xfrm flipH="1" flipV="1">
            <a:off x="5451756" y="3938841"/>
            <a:ext cx="1001427" cy="79833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5"/>
            <a:endCxn id="11" idx="1"/>
          </p:cNvCxnSpPr>
          <p:nvPr/>
        </p:nvCxnSpPr>
        <p:spPr>
          <a:xfrm>
            <a:off x="6600788" y="2910502"/>
            <a:ext cx="760218" cy="73716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1"/>
            <a:endCxn id="14" idx="6"/>
          </p:cNvCxnSpPr>
          <p:nvPr/>
        </p:nvCxnSpPr>
        <p:spPr>
          <a:xfrm flipH="1" flipV="1">
            <a:off x="5763530" y="4531279"/>
            <a:ext cx="540348" cy="2661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7"/>
            <a:endCxn id="11" idx="4"/>
          </p:cNvCxnSpPr>
          <p:nvPr/>
        </p:nvCxnSpPr>
        <p:spPr>
          <a:xfrm flipV="1">
            <a:off x="7439962" y="3999145"/>
            <a:ext cx="70349" cy="3865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1"/>
            <a:endCxn id="17" idx="4"/>
          </p:cNvCxnSpPr>
          <p:nvPr/>
        </p:nvCxnSpPr>
        <p:spPr>
          <a:xfrm flipH="1" flipV="1">
            <a:off x="5302452" y="3999145"/>
            <a:ext cx="100625" cy="3865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4"/>
            <a:endCxn id="14" idx="0"/>
          </p:cNvCxnSpPr>
          <p:nvPr/>
        </p:nvCxnSpPr>
        <p:spPr>
          <a:xfrm flipH="1">
            <a:off x="5552382" y="3292013"/>
            <a:ext cx="61297" cy="103337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6"/>
            <a:endCxn id="16" idx="2"/>
          </p:cNvCxnSpPr>
          <p:nvPr/>
        </p:nvCxnSpPr>
        <p:spPr>
          <a:xfrm>
            <a:off x="5824827" y="3086121"/>
            <a:ext cx="1206270" cy="566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3"/>
            <a:endCxn id="17" idx="7"/>
          </p:cNvCxnSpPr>
          <p:nvPr/>
        </p:nvCxnSpPr>
        <p:spPr>
          <a:xfrm flipH="1">
            <a:off x="5451756" y="2910502"/>
            <a:ext cx="850423" cy="73716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6" idx="5"/>
            <a:endCxn id="11" idx="0"/>
          </p:cNvCxnSpPr>
          <p:nvPr/>
        </p:nvCxnSpPr>
        <p:spPr>
          <a:xfrm>
            <a:off x="7391550" y="3237377"/>
            <a:ext cx="118761" cy="34998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2" idx="2"/>
            <a:endCxn id="14" idx="5"/>
          </p:cNvCxnSpPr>
          <p:nvPr/>
        </p:nvCxnSpPr>
        <p:spPr>
          <a:xfrm flipH="1" flipV="1">
            <a:off x="5701686" y="4676867"/>
            <a:ext cx="540348" cy="2661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6" idx="4"/>
            <a:endCxn id="13" idx="0"/>
          </p:cNvCxnSpPr>
          <p:nvPr/>
        </p:nvCxnSpPr>
        <p:spPr>
          <a:xfrm>
            <a:off x="7242246" y="3297681"/>
            <a:ext cx="48412" cy="102770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7" idx="6"/>
            <a:endCxn id="16" idx="3"/>
          </p:cNvCxnSpPr>
          <p:nvPr/>
        </p:nvCxnSpPr>
        <p:spPr>
          <a:xfrm flipV="1">
            <a:off x="5513600" y="3237377"/>
            <a:ext cx="1579341" cy="55587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7"/>
            <a:endCxn id="11" idx="3"/>
          </p:cNvCxnSpPr>
          <p:nvPr/>
        </p:nvCxnSpPr>
        <p:spPr>
          <a:xfrm flipV="1">
            <a:off x="6602487" y="3938841"/>
            <a:ext cx="758519" cy="85863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7" idx="0"/>
            <a:endCxn id="15" idx="3"/>
          </p:cNvCxnSpPr>
          <p:nvPr/>
        </p:nvCxnSpPr>
        <p:spPr>
          <a:xfrm flipV="1">
            <a:off x="5302452" y="3231709"/>
            <a:ext cx="161922" cy="35565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5" idx="7"/>
            <a:endCxn id="10" idx="2"/>
          </p:cNvCxnSpPr>
          <p:nvPr/>
        </p:nvCxnSpPr>
        <p:spPr>
          <a:xfrm flipV="1">
            <a:off x="5762983" y="2764914"/>
            <a:ext cx="477352" cy="17561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397533" y="5533969"/>
            <a:ext cx="2736648" cy="800219"/>
          </a:xfrm>
          <a:prstGeom prst="rect">
            <a:avLst/>
          </a:prstGeom>
          <a:noFill/>
        </p:spPr>
        <p:txBody>
          <a:bodyPr wrap="none" rtlCol="0">
            <a:spAutoFit/>
          </a:bodyPr>
          <a:lstStyle/>
          <a:p>
            <a:pPr algn="ctr"/>
            <a:r>
              <a:rPr lang="en-US" sz="2300" i="1" dirty="0">
                <a:solidFill>
                  <a:schemeClr val="bg1">
                    <a:lumMod val="50000"/>
                  </a:schemeClr>
                </a:solidFill>
                <a:latin typeface="Helvetica Light" charset="0"/>
                <a:ea typeface="Helvetica Light" charset="0"/>
                <a:cs typeface="Helvetica Light" charset="0"/>
              </a:rPr>
              <a:t>How often does the</a:t>
            </a:r>
          </a:p>
          <a:p>
            <a:pPr algn="ctr"/>
            <a:r>
              <a:rPr lang="en-US" sz="2300" i="1" dirty="0">
                <a:solidFill>
                  <a:schemeClr val="bg1">
                    <a:lumMod val="50000"/>
                  </a:schemeClr>
                </a:solidFill>
                <a:latin typeface="Helvetica Light" charset="0"/>
                <a:ea typeface="Helvetica Light" charset="0"/>
                <a:cs typeface="Helvetica Light" charset="0"/>
              </a:rPr>
              <a:t>graph change?</a:t>
            </a:r>
          </a:p>
        </p:txBody>
      </p:sp>
      <p:cxnSp>
        <p:nvCxnSpPr>
          <p:cNvPr id="154" name="Straight Arrow Connector 153"/>
          <p:cNvCxnSpPr>
            <a:stCxn id="12" idx="0"/>
            <a:endCxn id="15" idx="5"/>
          </p:cNvCxnSpPr>
          <p:nvPr/>
        </p:nvCxnSpPr>
        <p:spPr>
          <a:xfrm flipH="1" flipV="1">
            <a:off x="5762983" y="3231709"/>
            <a:ext cx="690200" cy="15054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4667617" y="5531165"/>
            <a:ext cx="3113352" cy="800219"/>
          </a:xfrm>
          <a:prstGeom prst="rect">
            <a:avLst/>
          </a:prstGeom>
          <a:noFill/>
        </p:spPr>
        <p:txBody>
          <a:bodyPr wrap="none" rtlCol="0">
            <a:spAutoFit/>
          </a:bodyPr>
          <a:lstStyle/>
          <a:p>
            <a:pPr algn="ctr"/>
            <a:r>
              <a:rPr lang="en-US" sz="2300" i="1" dirty="0">
                <a:solidFill>
                  <a:schemeClr val="bg1">
                    <a:lumMod val="50000"/>
                  </a:schemeClr>
                </a:solidFill>
                <a:latin typeface="Helvetica Light" charset="0"/>
                <a:ea typeface="Helvetica Light" charset="0"/>
                <a:cs typeface="Helvetica Light" charset="0"/>
              </a:rPr>
              <a:t>What is the underlying</a:t>
            </a:r>
          </a:p>
          <a:p>
            <a:pPr algn="ctr"/>
            <a:r>
              <a:rPr lang="en-US" sz="2300" i="1" dirty="0">
                <a:solidFill>
                  <a:schemeClr val="bg1">
                    <a:lumMod val="50000"/>
                  </a:schemeClr>
                </a:solidFill>
                <a:latin typeface="Helvetica Light" charset="0"/>
                <a:ea typeface="Helvetica Light" charset="0"/>
                <a:cs typeface="Helvetica Light" charset="0"/>
              </a:rPr>
              <a:t>graph topology?</a:t>
            </a:r>
          </a:p>
        </p:txBody>
      </p:sp>
      <p:sp>
        <p:nvSpPr>
          <p:cNvPr id="161" name="TextBox 160"/>
          <p:cNvSpPr txBox="1"/>
          <p:nvPr/>
        </p:nvSpPr>
        <p:spPr>
          <a:xfrm>
            <a:off x="932196" y="5571144"/>
            <a:ext cx="3209533" cy="800219"/>
          </a:xfrm>
          <a:prstGeom prst="rect">
            <a:avLst/>
          </a:prstGeom>
          <a:noFill/>
        </p:spPr>
        <p:txBody>
          <a:bodyPr wrap="none" rtlCol="0">
            <a:spAutoFit/>
          </a:bodyPr>
          <a:lstStyle/>
          <a:p>
            <a:pPr algn="ctr"/>
            <a:r>
              <a:rPr lang="en-US" sz="2300" i="1" dirty="0">
                <a:solidFill>
                  <a:schemeClr val="bg1">
                    <a:lumMod val="50000"/>
                  </a:schemeClr>
                </a:solidFill>
                <a:latin typeface="Helvetica Light" charset="0"/>
                <a:ea typeface="Helvetica Light" charset="0"/>
                <a:cs typeface="Helvetica Light" charset="0"/>
              </a:rPr>
              <a:t>Given a graph, how </a:t>
            </a:r>
          </a:p>
          <a:p>
            <a:pPr algn="ctr"/>
            <a:r>
              <a:rPr lang="en-US" sz="2300" i="1" dirty="0">
                <a:solidFill>
                  <a:schemeClr val="bg1">
                    <a:lumMod val="50000"/>
                  </a:schemeClr>
                </a:solidFill>
                <a:latin typeface="Helvetica Light" charset="0"/>
                <a:ea typeface="Helvetica Light" charset="0"/>
                <a:cs typeface="Helvetica Light" charset="0"/>
              </a:rPr>
              <a:t>do we spread content?</a:t>
            </a:r>
          </a:p>
        </p:txBody>
      </p:sp>
      <p:sp>
        <p:nvSpPr>
          <p:cNvPr id="162" name="Oval 161"/>
          <p:cNvSpPr/>
          <p:nvPr/>
        </p:nvSpPr>
        <p:spPr>
          <a:xfrm>
            <a:off x="2366604" y="2705616"/>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3425431" y="3733955"/>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368303" y="4883765"/>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3205778" y="447198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467502" y="447198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528799" y="3026823"/>
            <a:ext cx="422297" cy="411784"/>
          </a:xfrm>
          <a:prstGeom prst="ellipse">
            <a:avLst/>
          </a:prstGeom>
          <a:solidFill>
            <a:schemeClr val="accent1">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157366" y="303249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1217572" y="3733955"/>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Arrow Connector 169"/>
          <p:cNvCxnSpPr>
            <a:stCxn id="170" idx="6"/>
            <a:endCxn id="176" idx="1"/>
          </p:cNvCxnSpPr>
          <p:nvPr/>
        </p:nvCxnSpPr>
        <p:spPr>
          <a:xfrm>
            <a:off x="2788901" y="2911508"/>
            <a:ext cx="430309" cy="1812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72" idx="0"/>
            <a:endCxn id="177" idx="5"/>
          </p:cNvCxnSpPr>
          <p:nvPr/>
        </p:nvCxnSpPr>
        <p:spPr>
          <a:xfrm flipH="1" flipV="1">
            <a:off x="1578025" y="4085435"/>
            <a:ext cx="1001427" cy="79833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170" idx="5"/>
            <a:endCxn id="171" idx="1"/>
          </p:cNvCxnSpPr>
          <p:nvPr/>
        </p:nvCxnSpPr>
        <p:spPr>
          <a:xfrm>
            <a:off x="2727057" y="3057096"/>
            <a:ext cx="760218" cy="73716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72" idx="1"/>
            <a:endCxn id="174" idx="6"/>
          </p:cNvCxnSpPr>
          <p:nvPr/>
        </p:nvCxnSpPr>
        <p:spPr>
          <a:xfrm flipH="1" flipV="1">
            <a:off x="1889799" y="4677873"/>
            <a:ext cx="540348" cy="2661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73" idx="7"/>
            <a:endCxn id="171" idx="4"/>
          </p:cNvCxnSpPr>
          <p:nvPr/>
        </p:nvCxnSpPr>
        <p:spPr>
          <a:xfrm flipV="1">
            <a:off x="3566231" y="4145739"/>
            <a:ext cx="70349" cy="3865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74" idx="1"/>
            <a:endCxn id="177" idx="4"/>
          </p:cNvCxnSpPr>
          <p:nvPr/>
        </p:nvCxnSpPr>
        <p:spPr>
          <a:xfrm flipH="1" flipV="1">
            <a:off x="1428721" y="4145739"/>
            <a:ext cx="100625" cy="3865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75" idx="4"/>
            <a:endCxn id="174" idx="0"/>
          </p:cNvCxnSpPr>
          <p:nvPr/>
        </p:nvCxnSpPr>
        <p:spPr>
          <a:xfrm flipH="1">
            <a:off x="1678651" y="3438607"/>
            <a:ext cx="61297" cy="10333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175" idx="6"/>
            <a:endCxn id="176" idx="2"/>
          </p:cNvCxnSpPr>
          <p:nvPr/>
        </p:nvCxnSpPr>
        <p:spPr>
          <a:xfrm>
            <a:off x="1951096" y="3232715"/>
            <a:ext cx="1206270" cy="56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70" idx="3"/>
            <a:endCxn id="177" idx="7"/>
          </p:cNvCxnSpPr>
          <p:nvPr/>
        </p:nvCxnSpPr>
        <p:spPr>
          <a:xfrm flipH="1">
            <a:off x="1578025" y="3057096"/>
            <a:ext cx="850423" cy="73716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a:stCxn id="176" idx="5"/>
            <a:endCxn id="171" idx="0"/>
          </p:cNvCxnSpPr>
          <p:nvPr/>
        </p:nvCxnSpPr>
        <p:spPr>
          <a:xfrm>
            <a:off x="3517819" y="3383971"/>
            <a:ext cx="118761" cy="34998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172" idx="2"/>
            <a:endCxn id="174" idx="5"/>
          </p:cNvCxnSpPr>
          <p:nvPr/>
        </p:nvCxnSpPr>
        <p:spPr>
          <a:xfrm flipH="1" flipV="1">
            <a:off x="1827955" y="4823461"/>
            <a:ext cx="540348" cy="2661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a:stCxn id="176" idx="4"/>
            <a:endCxn id="173" idx="0"/>
          </p:cNvCxnSpPr>
          <p:nvPr/>
        </p:nvCxnSpPr>
        <p:spPr>
          <a:xfrm>
            <a:off x="3368515" y="3444275"/>
            <a:ext cx="48412" cy="102770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stCxn id="177" idx="6"/>
            <a:endCxn id="176" idx="3"/>
          </p:cNvCxnSpPr>
          <p:nvPr/>
        </p:nvCxnSpPr>
        <p:spPr>
          <a:xfrm flipV="1">
            <a:off x="1639869" y="3383971"/>
            <a:ext cx="1579341" cy="55587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stCxn id="172" idx="7"/>
            <a:endCxn id="171" idx="3"/>
          </p:cNvCxnSpPr>
          <p:nvPr/>
        </p:nvCxnSpPr>
        <p:spPr>
          <a:xfrm flipV="1">
            <a:off x="2728756" y="4085435"/>
            <a:ext cx="758519" cy="85863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177" idx="0"/>
            <a:endCxn id="175" idx="3"/>
          </p:cNvCxnSpPr>
          <p:nvPr/>
        </p:nvCxnSpPr>
        <p:spPr>
          <a:xfrm flipV="1">
            <a:off x="1428721" y="3378303"/>
            <a:ext cx="161922" cy="355652"/>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175" idx="7"/>
            <a:endCxn id="170" idx="2"/>
          </p:cNvCxnSpPr>
          <p:nvPr/>
        </p:nvCxnSpPr>
        <p:spPr>
          <a:xfrm flipV="1">
            <a:off x="1889252" y="2911508"/>
            <a:ext cx="477352" cy="1756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stCxn id="172" idx="0"/>
            <a:endCxn id="175" idx="5"/>
          </p:cNvCxnSpPr>
          <p:nvPr/>
        </p:nvCxnSpPr>
        <p:spPr>
          <a:xfrm flipH="1" flipV="1">
            <a:off x="1889252" y="3378303"/>
            <a:ext cx="690200" cy="1505462"/>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377520" y="2793834"/>
            <a:ext cx="1034259" cy="353943"/>
          </a:xfrm>
          <a:prstGeom prst="rect">
            <a:avLst/>
          </a:prstGeom>
          <a:noFill/>
          <a:ln>
            <a:solidFill>
              <a:schemeClr val="accent1"/>
            </a:solidFill>
          </a:ln>
        </p:spPr>
        <p:txBody>
          <a:bodyPr wrap="none" rtlCol="0">
            <a:spAutoFit/>
          </a:bodyPr>
          <a:lstStyle/>
          <a:p>
            <a:pPr algn="ctr"/>
            <a:r>
              <a:rPr lang="en-US" sz="1700">
                <a:latin typeface="Helvetica Light" charset="0"/>
                <a:ea typeface="Helvetica Light" charset="0"/>
                <a:cs typeface="Helvetica Light" charset="0"/>
              </a:rPr>
              <a:t>Diffusion</a:t>
            </a:r>
            <a:endParaRPr lang="en-US" sz="1700" dirty="0">
              <a:latin typeface="Helvetica Light" charset="0"/>
              <a:ea typeface="Helvetica Light" charset="0"/>
              <a:cs typeface="Helvetica Light" charset="0"/>
            </a:endParaRPr>
          </a:p>
        </p:txBody>
      </p:sp>
      <p:sp>
        <p:nvSpPr>
          <p:cNvPr id="26" name="Slide Number Placeholder 25">
            <a:extLst>
              <a:ext uri="{FF2B5EF4-FFF2-40B4-BE49-F238E27FC236}">
                <a16:creationId xmlns:a16="http://schemas.microsoft.com/office/drawing/2014/main" id="{73CF0487-3EC2-B94A-82DA-E46237D3880A}"/>
              </a:ext>
            </a:extLst>
          </p:cNvPr>
          <p:cNvSpPr>
            <a:spLocks noGrp="1"/>
          </p:cNvSpPr>
          <p:nvPr>
            <p:ph type="sldNum" sz="quarter" idx="12"/>
          </p:nvPr>
        </p:nvSpPr>
        <p:spPr/>
        <p:txBody>
          <a:bodyPr/>
          <a:lstStyle/>
          <a:p>
            <a:fld id="{4B0FE8E5-4FC5-2941-BB37-2FE900574256}" type="slidenum">
              <a:rPr lang="en-US" smtClean="0"/>
              <a:t>27</a:t>
            </a:fld>
            <a:endParaRPr lang="en-US"/>
          </a:p>
        </p:txBody>
      </p:sp>
    </p:spTree>
    <p:extLst>
      <p:ext uri="{BB962C8B-B14F-4D97-AF65-F5344CB8AC3E}">
        <p14:creationId xmlns:p14="http://schemas.microsoft.com/office/powerpoint/2010/main" val="129937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5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5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3" grpId="0"/>
      <p:bldP spid="4" grpId="0"/>
      <p:bldP spid="5" grpId="0"/>
      <p:bldP spid="6" grpId="0" animBg="1"/>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50" grpId="0"/>
      <p:bldP spid="160" grpId="0"/>
      <p:bldP spid="161" grpId="0"/>
      <p:bldP spid="162" grpId="0" animBg="1"/>
      <p:bldP spid="163" grpId="0" animBg="1"/>
      <p:bldP spid="164" grpId="0" animBg="1"/>
      <p:bldP spid="165" grpId="0" animBg="1"/>
      <p:bldP spid="166" grpId="0" animBg="1"/>
      <p:bldP spid="167" grpId="0" animBg="1"/>
      <p:bldP spid="168" grpId="0" animBg="1"/>
      <p:bldP spid="169" grpId="0" animBg="1"/>
      <p:bldP spid="18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Spreading Protocol: Dandelion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336" y="1841306"/>
            <a:ext cx="8245594" cy="4789720"/>
          </a:xfrm>
        </p:spPr>
      </p:pic>
      <p:grpSp>
        <p:nvGrpSpPr>
          <p:cNvPr id="8" name="Group 7"/>
          <p:cNvGrpSpPr/>
          <p:nvPr/>
        </p:nvGrpSpPr>
        <p:grpSpPr>
          <a:xfrm rot="16200000">
            <a:off x="6101089" y="767088"/>
            <a:ext cx="8151688" cy="4030135"/>
            <a:chOff x="1540933" y="2302934"/>
            <a:chExt cx="8151688" cy="4030135"/>
          </a:xfrm>
        </p:grpSpPr>
        <p:pic>
          <p:nvPicPr>
            <p:cNvPr id="6" name="Picture 5"/>
            <p:cNvPicPr>
              <a:picLocks noChangeAspect="1"/>
            </p:cNvPicPr>
            <p:nvPr/>
          </p:nvPicPr>
          <p:blipFill rotWithShape="1">
            <a:blip r:embed="rId3"/>
            <a:srcRect r="51768" b="40173"/>
            <a:stretch/>
          </p:blipFill>
          <p:spPr>
            <a:xfrm rot="5400000">
              <a:off x="5120527" y="1760975"/>
              <a:ext cx="4030135" cy="5114053"/>
            </a:xfrm>
            <a:prstGeom prst="rect">
              <a:avLst/>
            </a:prstGeom>
            <a:scene3d>
              <a:camera prst="orthographicFront">
                <a:rot lat="0" lon="10800000" rev="0"/>
              </a:camera>
              <a:lightRig rig="threePt" dir="t"/>
            </a:scene3d>
          </p:spPr>
        </p:pic>
        <p:sp>
          <p:nvSpPr>
            <p:cNvPr id="7" name="Freeform 6"/>
            <p:cNvSpPr/>
            <p:nvPr/>
          </p:nvSpPr>
          <p:spPr>
            <a:xfrm>
              <a:off x="1540933" y="3903561"/>
              <a:ext cx="3031067" cy="651505"/>
            </a:xfrm>
            <a:custGeom>
              <a:avLst/>
              <a:gdLst>
                <a:gd name="connsiteX0" fmla="*/ 3031067 w 3031067"/>
                <a:gd name="connsiteY0" fmla="*/ 666028 h 666028"/>
                <a:gd name="connsiteX1" fmla="*/ 2252134 w 3031067"/>
                <a:gd name="connsiteY1" fmla="*/ 445894 h 666028"/>
                <a:gd name="connsiteX2" fmla="*/ 1574800 w 3031067"/>
                <a:gd name="connsiteY2" fmla="*/ 22561 h 666028"/>
                <a:gd name="connsiteX3" fmla="*/ 0 w 3031067"/>
                <a:gd name="connsiteY3" fmla="*/ 124161 h 666028"/>
                <a:gd name="connsiteX0" fmla="*/ 3031067 w 3031067"/>
                <a:gd name="connsiteY0" fmla="*/ 703355 h 703355"/>
                <a:gd name="connsiteX1" fmla="*/ 2252134 w 3031067"/>
                <a:gd name="connsiteY1" fmla="*/ 483221 h 703355"/>
                <a:gd name="connsiteX2" fmla="*/ 1574800 w 3031067"/>
                <a:gd name="connsiteY2" fmla="*/ 59888 h 703355"/>
                <a:gd name="connsiteX3" fmla="*/ 0 w 3031067"/>
                <a:gd name="connsiteY3" fmla="*/ 161488 h 703355"/>
                <a:gd name="connsiteX0" fmla="*/ 3031067 w 3031067"/>
                <a:gd name="connsiteY0" fmla="*/ 703355 h 703355"/>
                <a:gd name="connsiteX1" fmla="*/ 2252134 w 3031067"/>
                <a:gd name="connsiteY1" fmla="*/ 483221 h 703355"/>
                <a:gd name="connsiteX2" fmla="*/ 1574800 w 3031067"/>
                <a:gd name="connsiteY2" fmla="*/ 59888 h 703355"/>
                <a:gd name="connsiteX3" fmla="*/ 0 w 3031067"/>
                <a:gd name="connsiteY3" fmla="*/ 161488 h 703355"/>
                <a:gd name="connsiteX0" fmla="*/ 3031067 w 3031067"/>
                <a:gd name="connsiteY0" fmla="*/ 703355 h 703355"/>
                <a:gd name="connsiteX1" fmla="*/ 2252134 w 3031067"/>
                <a:gd name="connsiteY1" fmla="*/ 483221 h 703355"/>
                <a:gd name="connsiteX2" fmla="*/ 1574800 w 3031067"/>
                <a:gd name="connsiteY2" fmla="*/ 59888 h 703355"/>
                <a:gd name="connsiteX3" fmla="*/ 0 w 3031067"/>
                <a:gd name="connsiteY3" fmla="*/ 161488 h 703355"/>
                <a:gd name="connsiteX0" fmla="*/ 3031067 w 3031067"/>
                <a:gd name="connsiteY0" fmla="*/ 703355 h 703355"/>
                <a:gd name="connsiteX1" fmla="*/ 1574800 w 3031067"/>
                <a:gd name="connsiteY1" fmla="*/ 59888 h 703355"/>
                <a:gd name="connsiteX2" fmla="*/ 0 w 3031067"/>
                <a:gd name="connsiteY2" fmla="*/ 161488 h 703355"/>
                <a:gd name="connsiteX0" fmla="*/ 3031067 w 3031067"/>
                <a:gd name="connsiteY0" fmla="*/ 703355 h 703355"/>
                <a:gd name="connsiteX1" fmla="*/ 1574800 w 3031067"/>
                <a:gd name="connsiteY1" fmla="*/ 59888 h 703355"/>
                <a:gd name="connsiteX2" fmla="*/ 0 w 3031067"/>
                <a:gd name="connsiteY2" fmla="*/ 161488 h 703355"/>
                <a:gd name="connsiteX0" fmla="*/ 3031067 w 3031067"/>
                <a:gd name="connsiteY0" fmla="*/ 703355 h 703355"/>
                <a:gd name="connsiteX1" fmla="*/ 1574800 w 3031067"/>
                <a:gd name="connsiteY1" fmla="*/ 59888 h 703355"/>
                <a:gd name="connsiteX2" fmla="*/ 0 w 3031067"/>
                <a:gd name="connsiteY2" fmla="*/ 161488 h 703355"/>
                <a:gd name="connsiteX0" fmla="*/ 3031067 w 3031067"/>
                <a:gd name="connsiteY0" fmla="*/ 618658 h 618658"/>
                <a:gd name="connsiteX1" fmla="*/ 1507067 w 3031067"/>
                <a:gd name="connsiteY1" fmla="*/ 110658 h 618658"/>
                <a:gd name="connsiteX2" fmla="*/ 0 w 3031067"/>
                <a:gd name="connsiteY2" fmla="*/ 76791 h 618658"/>
                <a:gd name="connsiteX0" fmla="*/ 3031067 w 3031067"/>
                <a:gd name="connsiteY0" fmla="*/ 651505 h 651505"/>
                <a:gd name="connsiteX1" fmla="*/ 1507067 w 3031067"/>
                <a:gd name="connsiteY1" fmla="*/ 143505 h 651505"/>
                <a:gd name="connsiteX2" fmla="*/ 0 w 3031067"/>
                <a:gd name="connsiteY2" fmla="*/ 109638 h 651505"/>
              </a:gdLst>
              <a:ahLst/>
              <a:cxnLst>
                <a:cxn ang="0">
                  <a:pos x="connsiteX0" y="connsiteY0"/>
                </a:cxn>
                <a:cxn ang="0">
                  <a:pos x="connsiteX1" y="connsiteY1"/>
                </a:cxn>
                <a:cxn ang="0">
                  <a:pos x="connsiteX2" y="connsiteY2"/>
                </a:cxn>
              </a:cxnLst>
              <a:rect l="l" t="t" r="r" b="b"/>
              <a:pathLst>
                <a:path w="3031067" h="651505">
                  <a:moveTo>
                    <a:pt x="3031067" y="651505"/>
                  </a:moveTo>
                  <a:cubicBezTo>
                    <a:pt x="2168879" y="635984"/>
                    <a:pt x="2079978" y="369282"/>
                    <a:pt x="1507067" y="143505"/>
                  </a:cubicBezTo>
                  <a:cubicBezTo>
                    <a:pt x="934156" y="-82272"/>
                    <a:pt x="310444" y="-429"/>
                    <a:pt x="0" y="109638"/>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9D3008C0-3E7D-154D-A019-580C43D5549F}"/>
              </a:ext>
            </a:extLst>
          </p:cNvPr>
          <p:cNvSpPr>
            <a:spLocks noGrp="1"/>
          </p:cNvSpPr>
          <p:nvPr>
            <p:ph type="sldNum" sz="quarter" idx="12"/>
          </p:nvPr>
        </p:nvSpPr>
        <p:spPr/>
        <p:txBody>
          <a:bodyPr/>
          <a:lstStyle/>
          <a:p>
            <a:fld id="{4B0FE8E5-4FC5-2941-BB37-2FE900574256}" type="slidenum">
              <a:rPr lang="en-US" smtClean="0"/>
              <a:t>28</a:t>
            </a:fld>
            <a:endParaRPr lang="en-US"/>
          </a:p>
        </p:txBody>
      </p:sp>
    </p:spTree>
    <p:extLst>
      <p:ext uri="{BB962C8B-B14F-4D97-AF65-F5344CB8AC3E}">
        <p14:creationId xmlns:p14="http://schemas.microsoft.com/office/powerpoint/2010/main" val="177793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4"/>
                                        </p:tgtEl>
                                        <p:attrNameLst>
                                          <p:attrName>style.opacity</p:attrName>
                                        </p:attrNameLst>
                                      </p:cBhvr>
                                      <p:to>
                                        <p:strVal val="0.25"/>
                                      </p:to>
                                    </p:set>
                                    <p:animEffect filter="image" prLst="opacity: 0.25">
                                      <p:cBhvr rctx="IE">
                                        <p:cTn id="11" dur="indefinite"/>
                                        <p:tgtEl>
                                          <p:spTgt spid="4"/>
                                        </p:tgtEl>
                                      </p:cBhvr>
                                    </p:animEffect>
                                  </p:childTnLst>
                                </p:cTn>
                              </p:par>
                              <p:par>
                                <p:cTn id="12" presetID="37" presetClass="path" presetSubtype="0" accel="50000" decel="50000" fill="hold" nodeType="withEffect">
                                  <p:stCondLst>
                                    <p:cond delay="0"/>
                                  </p:stCondLst>
                                  <p:childTnLst>
                                    <p:animMotion origin="layout" path="M 4.58333E-6 0.24629 L -0.0961 0.10324 C -0.11615 0.07106 -0.1461 0.05393 -0.17774 0.05393 C -0.21355 0.05393 -0.24219 0.07106 -0.26224 0.10324 L -0.35821 0.24629 " pathEditMode="relative" rAng="0" ptsTypes="AAAAA">
                                      <p:cBhvr>
                                        <p:cTn id="13" dur="2000" fill="hold"/>
                                        <p:tgtEl>
                                          <p:spTgt spid="8"/>
                                        </p:tgtEl>
                                        <p:attrNameLst>
                                          <p:attrName>ppt_x</p:attrName>
                                          <p:attrName>ppt_y</p:attrName>
                                        </p:attrNameLst>
                                      </p:cBhvr>
                                      <p:rCtr x="-17917" y="-9630"/>
                                    </p:animMotion>
                                  </p:childTnLst>
                                </p:cTn>
                              </p:par>
                              <p:par>
                                <p:cTn id="14" presetID="8" presetClass="emph" presetSubtype="0" fill="hold" nodeType="withEffect">
                                  <p:stCondLst>
                                    <p:cond delay="0"/>
                                  </p:stCondLst>
                                  <p:childTnLst>
                                    <p:animRot by="5400000">
                                      <p:cBhvr>
                                        <p:cTn id="15" dur="5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3"/>
              <p:cNvSpPr/>
              <p:nvPr/>
            </p:nvSpPr>
            <p:spPr>
              <a:xfrm>
                <a:off x="654423" y="2698540"/>
                <a:ext cx="10883153" cy="2261062"/>
              </a:xfrm>
              <a:prstGeom prst="round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Helvetica Light" charset="0"/>
                    <a:ea typeface="Helvetica Light" charset="0"/>
                    <a:cs typeface="Helvetica Light" charset="0"/>
                  </a:rPr>
                  <a:t>Theorem</a:t>
                </a:r>
                <a:r>
                  <a:rPr lang="en-US" sz="3000" dirty="0">
                    <a:solidFill>
                      <a:schemeClr val="tx1"/>
                    </a:solidFill>
                    <a:latin typeface="Helvetica Light" charset="0"/>
                    <a:ea typeface="Helvetica Light" charset="0"/>
                    <a:cs typeface="Helvetica Light" charset="0"/>
                  </a:rPr>
                  <a:t>: Dandelion spreading has an </a:t>
                </a:r>
              </a:p>
              <a:p>
                <a:pPr algn="ctr"/>
                <a:r>
                  <a:rPr lang="en-US" sz="3000" dirty="0">
                    <a:solidFill>
                      <a:srgbClr val="FF0000"/>
                    </a:solidFill>
                    <a:latin typeface="Helvetica Light" charset="0"/>
                    <a:ea typeface="Helvetica Light" charset="0"/>
                    <a:cs typeface="Helvetica Light" charset="0"/>
                  </a:rPr>
                  <a:t>optimally low </a:t>
                </a:r>
                <a:r>
                  <a:rPr lang="en-US" sz="3000" dirty="0">
                    <a:solidFill>
                      <a:schemeClr val="tx1"/>
                    </a:solidFill>
                    <a:latin typeface="Helvetica Light" charset="0"/>
                    <a:ea typeface="Helvetica Light" charset="0"/>
                    <a:cs typeface="Helvetica Light" charset="0"/>
                  </a:rPr>
                  <a:t>maximum recall of </a:t>
                </a:r>
                <a14:m>
                  <m:oMath xmlns:m="http://schemas.openxmlformats.org/officeDocument/2006/math">
                    <m:r>
                      <a:rPr lang="en-US" sz="3000" b="0" i="1" smtClean="0">
                        <a:solidFill>
                          <a:schemeClr val="tx1"/>
                        </a:solidFill>
                        <a:latin typeface="Cambria Math" charset="0"/>
                        <a:ea typeface="Helvetica Light" charset="0"/>
                        <a:cs typeface="Helvetica Light" charset="0"/>
                      </a:rPr>
                      <m:t>𝑝</m:t>
                    </m:r>
                    <m:r>
                      <a:rPr lang="en-US" sz="3000" b="0" i="1" smtClean="0">
                        <a:solidFill>
                          <a:schemeClr val="tx1"/>
                        </a:solidFill>
                        <a:latin typeface="Cambria Math" charset="0"/>
                        <a:ea typeface="Helvetica Light" charset="0"/>
                        <a:cs typeface="Helvetica Light" charset="0"/>
                      </a:rPr>
                      <m:t>+</m:t>
                    </m:r>
                    <m:r>
                      <a:rPr lang="en-US" sz="3000" b="0" i="1" smtClean="0">
                        <a:solidFill>
                          <a:schemeClr val="tx1"/>
                        </a:solidFill>
                        <a:latin typeface="Cambria Math" charset="0"/>
                        <a:ea typeface="Helvetica Light" charset="0"/>
                        <a:cs typeface="Helvetica Light" charset="0"/>
                      </a:rPr>
                      <m:t>𝑂</m:t>
                    </m:r>
                    <m:d>
                      <m:dPr>
                        <m:ctrlPr>
                          <a:rPr lang="en-US" sz="3000" b="0" i="1" smtClean="0">
                            <a:solidFill>
                              <a:schemeClr val="tx1"/>
                            </a:solidFill>
                            <a:latin typeface="Cambria Math" panose="02040503050406030204" pitchFamily="18" charset="0"/>
                            <a:ea typeface="Helvetica Light" charset="0"/>
                            <a:cs typeface="Helvetica Light" charset="0"/>
                          </a:rPr>
                        </m:ctrlPr>
                      </m:dPr>
                      <m:e>
                        <m:f>
                          <m:fPr>
                            <m:ctrlPr>
                              <a:rPr lang="en-US" sz="3000" b="0" i="1" smtClean="0">
                                <a:solidFill>
                                  <a:schemeClr val="tx1"/>
                                </a:solidFill>
                                <a:latin typeface="Cambria Math" panose="02040503050406030204" pitchFamily="18" charset="0"/>
                                <a:ea typeface="Helvetica Light" charset="0"/>
                                <a:cs typeface="Helvetica Light" charset="0"/>
                              </a:rPr>
                            </m:ctrlPr>
                          </m:fPr>
                          <m:num>
                            <m:r>
                              <a:rPr lang="en-US" sz="3000" b="0" i="1" smtClean="0">
                                <a:solidFill>
                                  <a:schemeClr val="tx1"/>
                                </a:solidFill>
                                <a:latin typeface="Cambria Math" charset="0"/>
                                <a:ea typeface="Helvetica Light" charset="0"/>
                                <a:cs typeface="Helvetica Light" charset="0"/>
                              </a:rPr>
                              <m:t>1</m:t>
                            </m:r>
                          </m:num>
                          <m:den>
                            <m:r>
                              <a:rPr lang="en-US" sz="3000" b="0" i="1" smtClean="0">
                                <a:solidFill>
                                  <a:schemeClr val="tx1"/>
                                </a:solidFill>
                                <a:latin typeface="Cambria Math" charset="0"/>
                                <a:ea typeface="Helvetica Light" charset="0"/>
                                <a:cs typeface="Helvetica Light" charset="0"/>
                              </a:rPr>
                              <m:t>𝑛</m:t>
                            </m:r>
                          </m:den>
                        </m:f>
                      </m:e>
                    </m:d>
                  </m:oMath>
                </a14:m>
                <a:r>
                  <a:rPr lang="en-US" sz="3000" dirty="0">
                    <a:solidFill>
                      <a:schemeClr val="tx1"/>
                    </a:solidFill>
                    <a:latin typeface="Helvetica Light" charset="0"/>
                    <a:ea typeface="Helvetica Light" charset="0"/>
                    <a:cs typeface="Helvetica Light" charset="0"/>
                  </a:rPr>
                  <a:t>.</a:t>
                </a:r>
              </a:p>
            </p:txBody>
          </p:sp>
        </mc:Choice>
        <mc:Fallback xmlns="">
          <p:sp>
            <p:nvSpPr>
              <p:cNvPr id="4" name="Rounded Rectangle 3"/>
              <p:cNvSpPr>
                <a:spLocks noRot="1" noChangeAspect="1" noMove="1" noResize="1" noEditPoints="1" noAdjustHandles="1" noChangeArrowheads="1" noChangeShapeType="1" noTextEdit="1"/>
              </p:cNvSpPr>
              <p:nvPr/>
            </p:nvSpPr>
            <p:spPr>
              <a:xfrm>
                <a:off x="654423" y="2698540"/>
                <a:ext cx="10883153" cy="2261062"/>
              </a:xfrm>
              <a:prstGeom prst="roundRect">
                <a:avLst/>
              </a:prstGeom>
              <a:blipFill rotWithShape="0">
                <a:blip r:embed="rId2"/>
                <a:stretch>
                  <a:fillRect/>
                </a:stretch>
              </a:blipFill>
              <a:ln w="38100">
                <a:noFill/>
              </a:ln>
            </p:spPr>
            <p:txBody>
              <a:bodyPr/>
              <a:lstStyle/>
              <a:p>
                <a:r>
                  <a:rPr lang="en-US">
                    <a:noFill/>
                  </a:rPr>
                  <a:t> </a:t>
                </a:r>
              </a:p>
            </p:txBody>
          </p:sp>
        </mc:Fallback>
      </mc:AlternateContent>
      <p:cxnSp>
        <p:nvCxnSpPr>
          <p:cNvPr id="6" name="Straight Arrow Connector 5"/>
          <p:cNvCxnSpPr/>
          <p:nvPr/>
        </p:nvCxnSpPr>
        <p:spPr>
          <a:xfrm flipV="1">
            <a:off x="7571874" y="4347411"/>
            <a:ext cx="449179" cy="89835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47657" y="5245768"/>
            <a:ext cx="1205779" cy="769441"/>
          </a:xfrm>
          <a:prstGeom prst="rect">
            <a:avLst/>
          </a:prstGeom>
          <a:noFill/>
        </p:spPr>
        <p:txBody>
          <a:bodyPr wrap="none" rtlCol="0">
            <a:spAutoFit/>
          </a:bodyPr>
          <a:lstStyle/>
          <a:p>
            <a:pPr algn="ctr"/>
            <a:r>
              <a:rPr lang="en-US" sz="2200" dirty="0">
                <a:solidFill>
                  <a:srgbClr val="0070C0"/>
                </a:solidFill>
                <a:latin typeface="Helvetica Light" charset="0"/>
                <a:ea typeface="Helvetica Light" charset="0"/>
                <a:cs typeface="Helvetica Light" charset="0"/>
              </a:rPr>
              <a:t>fraction </a:t>
            </a:r>
          </a:p>
          <a:p>
            <a:pPr algn="ctr"/>
            <a:r>
              <a:rPr lang="en-US" sz="2200" dirty="0">
                <a:solidFill>
                  <a:srgbClr val="0070C0"/>
                </a:solidFill>
                <a:latin typeface="Helvetica Light" charset="0"/>
                <a:ea typeface="Helvetica Light" charset="0"/>
                <a:cs typeface="Helvetica Light" charset="0"/>
              </a:rPr>
              <a:t>of spies</a:t>
            </a:r>
          </a:p>
        </p:txBody>
      </p:sp>
      <p:cxnSp>
        <p:nvCxnSpPr>
          <p:cNvPr id="8" name="Straight Arrow Connector 7"/>
          <p:cNvCxnSpPr/>
          <p:nvPr/>
        </p:nvCxnSpPr>
        <p:spPr>
          <a:xfrm flipH="1" flipV="1">
            <a:off x="9320463" y="4491789"/>
            <a:ext cx="234262" cy="75398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90129" y="5245768"/>
            <a:ext cx="1552028" cy="769441"/>
          </a:xfrm>
          <a:prstGeom prst="rect">
            <a:avLst/>
          </a:prstGeom>
          <a:noFill/>
        </p:spPr>
        <p:txBody>
          <a:bodyPr wrap="none" rtlCol="0">
            <a:spAutoFit/>
          </a:bodyPr>
          <a:lstStyle/>
          <a:p>
            <a:pPr algn="ctr"/>
            <a:r>
              <a:rPr lang="en-US" sz="2200" dirty="0">
                <a:solidFill>
                  <a:srgbClr val="0070C0"/>
                </a:solidFill>
                <a:latin typeface="Helvetica Light" charset="0"/>
                <a:ea typeface="Helvetica Light" charset="0"/>
                <a:cs typeface="Helvetica Light" charset="0"/>
              </a:rPr>
              <a:t>number of </a:t>
            </a:r>
          </a:p>
          <a:p>
            <a:pPr algn="ctr"/>
            <a:r>
              <a:rPr lang="en-US" sz="2200" dirty="0">
                <a:solidFill>
                  <a:srgbClr val="0070C0"/>
                </a:solidFill>
                <a:latin typeface="Helvetica Light" charset="0"/>
                <a:ea typeface="Helvetica Light" charset="0"/>
                <a:cs typeface="Helvetica Light" charset="0"/>
              </a:rPr>
              <a:t>nodes</a:t>
            </a:r>
          </a:p>
        </p:txBody>
      </p:sp>
      <p:cxnSp>
        <p:nvCxnSpPr>
          <p:cNvPr id="11" name="Straight Arrow Connector 10"/>
          <p:cNvCxnSpPr/>
          <p:nvPr/>
        </p:nvCxnSpPr>
        <p:spPr>
          <a:xfrm flipV="1">
            <a:off x="3024877" y="4347411"/>
            <a:ext cx="449179" cy="89835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7260" y="5245768"/>
            <a:ext cx="5272598" cy="430887"/>
          </a:xfrm>
          <a:prstGeom prst="rect">
            <a:avLst/>
          </a:prstGeom>
          <a:noFill/>
        </p:spPr>
        <p:txBody>
          <a:bodyPr wrap="none" rtlCol="0">
            <a:spAutoFit/>
          </a:bodyPr>
          <a:lstStyle/>
          <a:p>
            <a:pPr algn="ctr"/>
            <a:r>
              <a:rPr lang="en-US" sz="2200" b="1" dirty="0">
                <a:solidFill>
                  <a:srgbClr val="0070C0"/>
                </a:solidFill>
                <a:latin typeface="Helvetica Light" charset="0"/>
                <a:ea typeface="Helvetica Light" charset="0"/>
                <a:cs typeface="Helvetica Light" charset="0"/>
              </a:rPr>
              <a:t>Theorem:</a:t>
            </a:r>
            <a:r>
              <a:rPr lang="en-US" sz="2200" dirty="0">
                <a:solidFill>
                  <a:srgbClr val="0070C0"/>
                </a:solidFill>
                <a:latin typeface="Helvetica Light" charset="0"/>
                <a:ea typeface="Helvetica Light" charset="0"/>
                <a:cs typeface="Helvetica Light" charset="0"/>
              </a:rPr>
              <a:t> Fundamental lower bound = p</a:t>
            </a:r>
          </a:p>
        </p:txBody>
      </p:sp>
      <p:sp>
        <p:nvSpPr>
          <p:cNvPr id="13" name="Title 12"/>
          <p:cNvSpPr>
            <a:spLocks noGrp="1"/>
          </p:cNvSpPr>
          <p:nvPr>
            <p:ph type="title"/>
          </p:nvPr>
        </p:nvSpPr>
        <p:spPr/>
        <p:txBody>
          <a:bodyPr/>
          <a:lstStyle/>
          <a:p>
            <a:r>
              <a:rPr lang="en-US" dirty="0"/>
              <a:t>Why Dandelion spreading?</a:t>
            </a:r>
          </a:p>
        </p:txBody>
      </p:sp>
      <p:sp>
        <p:nvSpPr>
          <p:cNvPr id="2" name="Slide Number Placeholder 1">
            <a:extLst>
              <a:ext uri="{FF2B5EF4-FFF2-40B4-BE49-F238E27FC236}">
                <a16:creationId xmlns:a16="http://schemas.microsoft.com/office/drawing/2014/main" id="{443721DD-1764-9F4D-899D-E7D1FB3EBCD9}"/>
              </a:ext>
            </a:extLst>
          </p:cNvPr>
          <p:cNvSpPr>
            <a:spLocks noGrp="1"/>
          </p:cNvSpPr>
          <p:nvPr>
            <p:ph type="sldNum" sz="quarter" idx="12"/>
          </p:nvPr>
        </p:nvSpPr>
        <p:spPr/>
        <p:txBody>
          <a:bodyPr/>
          <a:lstStyle/>
          <a:p>
            <a:fld id="{4B0FE8E5-4FC5-2941-BB37-2FE900574256}" type="slidenum">
              <a:rPr lang="en-US" smtClean="0"/>
              <a:t>29</a:t>
            </a:fld>
            <a:endParaRPr lang="en-US"/>
          </a:p>
        </p:txBody>
      </p:sp>
    </p:spTree>
    <p:extLst>
      <p:ext uri="{BB962C8B-B14F-4D97-AF65-F5344CB8AC3E}">
        <p14:creationId xmlns:p14="http://schemas.microsoft.com/office/powerpoint/2010/main" val="728016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718859"/>
            <a:ext cx="10515600" cy="1325563"/>
          </a:xfrm>
        </p:spPr>
        <p:txBody>
          <a:bodyPr>
            <a:normAutofit fontScale="90000"/>
          </a:bodyPr>
          <a:lstStyle/>
          <a:p>
            <a:pPr algn="ctr"/>
            <a:r>
              <a:rPr lang="en-US" sz="6000" dirty="0">
                <a:latin typeface="Helvetica Light" charset="0"/>
                <a:ea typeface="Helvetica Light" charset="0"/>
                <a:cs typeface="Helvetica Light" charset="0"/>
              </a:rPr>
              <a:t>What about the </a:t>
            </a:r>
            <a:r>
              <a:rPr lang="en-US" sz="6000" dirty="0">
                <a:solidFill>
                  <a:srgbClr val="FF0000"/>
                </a:solidFill>
                <a:latin typeface="Helvetica Light" charset="0"/>
                <a:ea typeface="Helvetica Light" charset="0"/>
                <a:cs typeface="Helvetica Light" charset="0"/>
              </a:rPr>
              <a:t>peer-to-peer</a:t>
            </a:r>
            <a:r>
              <a:rPr lang="en-US" sz="6000" dirty="0">
                <a:latin typeface="Helvetica Light" charset="0"/>
                <a:ea typeface="Helvetica Light" charset="0"/>
                <a:cs typeface="Helvetica Light" charset="0"/>
              </a:rPr>
              <a:t> network?</a:t>
            </a:r>
          </a:p>
        </p:txBody>
      </p:sp>
      <p:sp>
        <p:nvSpPr>
          <p:cNvPr id="3" name="TextBox 2"/>
          <p:cNvSpPr txBox="1"/>
          <p:nvPr/>
        </p:nvSpPr>
        <p:spPr>
          <a:xfrm>
            <a:off x="3008244" y="5035827"/>
            <a:ext cx="2021707" cy="553998"/>
          </a:xfrm>
          <a:prstGeom prst="rect">
            <a:avLst/>
          </a:prstGeom>
          <a:noFill/>
        </p:spPr>
        <p:txBody>
          <a:bodyPr wrap="none" rtlCol="0">
            <a:spAutoFit/>
          </a:bodyPr>
          <a:lstStyle/>
          <a:p>
            <a:r>
              <a:rPr lang="en-US" sz="3000" dirty="0">
                <a:solidFill>
                  <a:srgbClr val="0070C0"/>
                </a:solidFill>
                <a:latin typeface="Helvetica Light" charset="0"/>
                <a:ea typeface="Helvetica Light" charset="0"/>
                <a:cs typeface="Helvetica Light" charset="0"/>
              </a:rPr>
              <a:t>Public Key</a:t>
            </a:r>
          </a:p>
        </p:txBody>
      </p:sp>
      <p:cxnSp>
        <p:nvCxnSpPr>
          <p:cNvPr id="5" name="Straight Arrow Connector 4"/>
          <p:cNvCxnSpPr/>
          <p:nvPr/>
        </p:nvCxnSpPr>
        <p:spPr>
          <a:xfrm>
            <a:off x="5029951" y="5312826"/>
            <a:ext cx="18611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23805" y="5035827"/>
            <a:ext cx="2089033" cy="553998"/>
          </a:xfrm>
          <a:prstGeom prst="rect">
            <a:avLst/>
          </a:prstGeom>
          <a:noFill/>
        </p:spPr>
        <p:txBody>
          <a:bodyPr wrap="none" rtlCol="0">
            <a:spAutoFit/>
          </a:bodyPr>
          <a:lstStyle/>
          <a:p>
            <a:r>
              <a:rPr lang="en-US" sz="3000" dirty="0">
                <a:solidFill>
                  <a:srgbClr val="0070C0"/>
                </a:solidFill>
                <a:latin typeface="Helvetica Light" charset="0"/>
                <a:ea typeface="Helvetica Light" charset="0"/>
                <a:cs typeface="Helvetica Light" charset="0"/>
              </a:rPr>
              <a:t>IP Address</a:t>
            </a:r>
          </a:p>
        </p:txBody>
      </p:sp>
      <p:sp>
        <p:nvSpPr>
          <p:cNvPr id="4" name="Slide Number Placeholder 3">
            <a:extLst>
              <a:ext uri="{FF2B5EF4-FFF2-40B4-BE49-F238E27FC236}">
                <a16:creationId xmlns:a16="http://schemas.microsoft.com/office/drawing/2014/main" id="{9962D24D-7D84-D145-A14E-C839E0A00DED}"/>
              </a:ext>
            </a:extLst>
          </p:cNvPr>
          <p:cNvSpPr>
            <a:spLocks noGrp="1"/>
          </p:cNvSpPr>
          <p:nvPr>
            <p:ph type="sldNum" sz="quarter" idx="12"/>
          </p:nvPr>
        </p:nvSpPr>
        <p:spPr/>
        <p:txBody>
          <a:bodyPr/>
          <a:lstStyle/>
          <a:p>
            <a:fld id="{4B0FE8E5-4FC5-2941-BB37-2FE900574256}" type="slidenum">
              <a:rPr lang="en-US" smtClean="0"/>
              <a:t>3</a:t>
            </a:fld>
            <a:endParaRPr lang="en-US"/>
          </a:p>
        </p:txBody>
      </p:sp>
    </p:spTree>
    <p:extLst>
      <p:ext uri="{BB962C8B-B14F-4D97-AF65-F5344CB8AC3E}">
        <p14:creationId xmlns:p14="http://schemas.microsoft.com/office/powerpoint/2010/main" val="9565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Topology: Line</a:t>
            </a:r>
          </a:p>
        </p:txBody>
      </p:sp>
      <p:sp>
        <p:nvSpPr>
          <p:cNvPr id="5" name="Oval 4"/>
          <p:cNvSpPr/>
          <p:nvPr/>
        </p:nvSpPr>
        <p:spPr>
          <a:xfrm>
            <a:off x="2752885" y="1952914"/>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728274" y="1970350"/>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91201" y="3269927"/>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96760" y="5799339"/>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51039" y="3267652"/>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92270" y="4929847"/>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67499" y="4829564"/>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1" idx="7"/>
            <a:endCxn id="8" idx="3"/>
          </p:cNvCxnSpPr>
          <p:nvPr/>
        </p:nvCxnSpPr>
        <p:spPr>
          <a:xfrm flipV="1">
            <a:off x="2409758" y="3613871"/>
            <a:ext cx="3435915" cy="1374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8" idx="2"/>
            <a:endCxn id="10" idx="5"/>
          </p:cNvCxnSpPr>
          <p:nvPr/>
        </p:nvCxnSpPr>
        <p:spPr>
          <a:xfrm flipH="1" flipV="1">
            <a:off x="2409758" y="5273791"/>
            <a:ext cx="1487002" cy="727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0"/>
            <a:endCxn id="6" idx="4"/>
          </p:cNvCxnSpPr>
          <p:nvPr/>
        </p:nvCxnSpPr>
        <p:spPr>
          <a:xfrm flipH="1" flipV="1">
            <a:off x="2938865" y="2355870"/>
            <a:ext cx="1143875" cy="344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6"/>
            <a:endCxn id="7" idx="2"/>
          </p:cNvCxnSpPr>
          <p:nvPr/>
        </p:nvCxnSpPr>
        <p:spPr>
          <a:xfrm>
            <a:off x="3124845" y="2154392"/>
            <a:ext cx="1603429" cy="174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3"/>
            <a:endCxn id="10" idx="6"/>
          </p:cNvCxnSpPr>
          <p:nvPr/>
        </p:nvCxnSpPr>
        <p:spPr>
          <a:xfrm flipH="1">
            <a:off x="2122999" y="2314294"/>
            <a:ext cx="2659747" cy="1154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 idx="6"/>
            <a:endCxn id="8" idx="2"/>
          </p:cNvCxnSpPr>
          <p:nvPr/>
        </p:nvCxnSpPr>
        <p:spPr>
          <a:xfrm>
            <a:off x="2122999" y="3469130"/>
            <a:ext cx="3668202" cy="2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1"/>
            <a:endCxn id="9" idx="4"/>
          </p:cNvCxnSpPr>
          <p:nvPr/>
        </p:nvCxnSpPr>
        <p:spPr>
          <a:xfrm flipH="1" flipV="1">
            <a:off x="1937019" y="3670608"/>
            <a:ext cx="209723" cy="1318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1"/>
            <a:endCxn id="6" idx="5"/>
          </p:cNvCxnSpPr>
          <p:nvPr/>
        </p:nvCxnSpPr>
        <p:spPr>
          <a:xfrm flipH="1" flipV="1">
            <a:off x="3070373" y="2296858"/>
            <a:ext cx="2551598" cy="2591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24845" y="2154894"/>
            <a:ext cx="1603429" cy="174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6" idx="5"/>
            <a:endCxn id="7" idx="1"/>
          </p:cNvCxnSpPr>
          <p:nvPr/>
        </p:nvCxnSpPr>
        <p:spPr>
          <a:xfrm>
            <a:off x="5045762" y="2314294"/>
            <a:ext cx="799911" cy="10146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1" idx="7"/>
            <a:endCxn id="7" idx="4"/>
          </p:cNvCxnSpPr>
          <p:nvPr/>
        </p:nvCxnSpPr>
        <p:spPr>
          <a:xfrm flipV="1">
            <a:off x="5884987" y="3672883"/>
            <a:ext cx="92194" cy="1215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1" idx="3"/>
            <a:endCxn id="8" idx="6"/>
          </p:cNvCxnSpPr>
          <p:nvPr/>
        </p:nvCxnSpPr>
        <p:spPr>
          <a:xfrm flipH="1">
            <a:off x="4268720" y="5173508"/>
            <a:ext cx="1353251" cy="8273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9" idx="0"/>
            <a:endCxn id="5" idx="3"/>
          </p:cNvCxnSpPr>
          <p:nvPr/>
        </p:nvCxnSpPr>
        <p:spPr>
          <a:xfrm flipV="1">
            <a:off x="1937019" y="2296858"/>
            <a:ext cx="870338" cy="9707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1" idx="2"/>
            <a:endCxn id="8" idx="7"/>
          </p:cNvCxnSpPr>
          <p:nvPr/>
        </p:nvCxnSpPr>
        <p:spPr>
          <a:xfrm flipH="1">
            <a:off x="4214248" y="5031042"/>
            <a:ext cx="1353251" cy="82730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8" idx="1"/>
            <a:endCxn id="10" idx="6"/>
          </p:cNvCxnSpPr>
          <p:nvPr/>
        </p:nvCxnSpPr>
        <p:spPr>
          <a:xfrm flipH="1" flipV="1">
            <a:off x="2464230" y="5131325"/>
            <a:ext cx="1487002" cy="7270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045761" y="2315105"/>
            <a:ext cx="799911" cy="10146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1" idx="1"/>
            <a:endCxn id="5" idx="5"/>
          </p:cNvCxnSpPr>
          <p:nvPr/>
        </p:nvCxnSpPr>
        <p:spPr>
          <a:xfrm flipH="1" flipV="1">
            <a:off x="3070373" y="2296858"/>
            <a:ext cx="2551598" cy="2591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1" idx="2"/>
            <a:endCxn id="8" idx="7"/>
          </p:cNvCxnSpPr>
          <p:nvPr/>
        </p:nvCxnSpPr>
        <p:spPr>
          <a:xfrm flipH="1">
            <a:off x="4214248" y="5031042"/>
            <a:ext cx="1353251" cy="827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107634" y="1693999"/>
            <a:ext cx="713191" cy="430887"/>
          </a:xfrm>
          <a:prstGeom prst="rect">
            <a:avLst/>
          </a:prstGeom>
          <a:noFill/>
        </p:spPr>
        <p:txBody>
          <a:bodyPr wrap="square" rtlCol="0">
            <a:spAutoFit/>
          </a:bodyPr>
          <a:lstStyle/>
          <a:p>
            <a:r>
              <a:rPr lang="en-US" sz="2200" dirty="0">
                <a:solidFill>
                  <a:srgbClr val="FF0000"/>
                </a:solidFill>
                <a:latin typeface="American Typewriter" charset="0"/>
                <a:ea typeface="American Typewriter" charset="0"/>
                <a:cs typeface="American Typewriter" charset="0"/>
              </a:rPr>
              <a:t>tx1</a:t>
            </a:r>
          </a:p>
        </p:txBody>
      </p:sp>
      <p:sp>
        <p:nvSpPr>
          <p:cNvPr id="63" name="TextBox 62"/>
          <p:cNvSpPr txBox="1"/>
          <p:nvPr/>
        </p:nvSpPr>
        <p:spPr>
          <a:xfrm>
            <a:off x="6176985" y="3052208"/>
            <a:ext cx="713191" cy="430887"/>
          </a:xfrm>
          <a:prstGeom prst="rect">
            <a:avLst/>
          </a:prstGeom>
          <a:noFill/>
        </p:spPr>
        <p:txBody>
          <a:bodyPr wrap="square" rtlCol="0">
            <a:spAutoFit/>
          </a:bodyPr>
          <a:lstStyle/>
          <a:p>
            <a:r>
              <a:rPr lang="en-US" sz="2200" dirty="0">
                <a:solidFill>
                  <a:srgbClr val="7030FF"/>
                </a:solidFill>
                <a:latin typeface="American Typewriter" charset="0"/>
                <a:ea typeface="American Typewriter" charset="0"/>
                <a:cs typeface="American Typewriter" charset="0"/>
              </a:rPr>
              <a:t>tx2</a:t>
            </a:r>
          </a:p>
        </p:txBody>
      </p:sp>
      <p:cxnSp>
        <p:nvCxnSpPr>
          <p:cNvPr id="71" name="Straight Arrow Connector 70"/>
          <p:cNvCxnSpPr>
            <a:stCxn id="7" idx="4"/>
            <a:endCxn id="11" idx="7"/>
          </p:cNvCxnSpPr>
          <p:nvPr/>
        </p:nvCxnSpPr>
        <p:spPr>
          <a:xfrm flipH="1">
            <a:off x="5884987" y="3672883"/>
            <a:ext cx="92194" cy="121569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4241484" y="5193933"/>
            <a:ext cx="1353251" cy="827309"/>
          </a:xfrm>
          <a:prstGeom prst="straightConnector1">
            <a:avLst/>
          </a:prstGeom>
          <a:ln w="38100">
            <a:solidFill>
              <a:srgbClr val="7030FF"/>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 idx="7"/>
            <a:endCxn id="11" idx="2"/>
          </p:cNvCxnSpPr>
          <p:nvPr/>
        </p:nvCxnSpPr>
        <p:spPr>
          <a:xfrm flipV="1">
            <a:off x="4214248" y="5031042"/>
            <a:ext cx="1353251" cy="827309"/>
          </a:xfrm>
          <a:prstGeom prst="straightConnector1">
            <a:avLst/>
          </a:prstGeom>
          <a:ln w="38100">
            <a:solidFill>
              <a:srgbClr val="7030FF"/>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8" idx="0"/>
            <a:endCxn id="5" idx="4"/>
          </p:cNvCxnSpPr>
          <p:nvPr/>
        </p:nvCxnSpPr>
        <p:spPr>
          <a:xfrm flipH="1" flipV="1">
            <a:off x="2938865" y="2355870"/>
            <a:ext cx="1143875" cy="3443469"/>
          </a:xfrm>
          <a:prstGeom prst="straightConnector1">
            <a:avLst/>
          </a:prstGeom>
          <a:ln w="38100">
            <a:solidFill>
              <a:srgbClr val="703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8" idx="1"/>
            <a:endCxn id="10" idx="6"/>
          </p:cNvCxnSpPr>
          <p:nvPr/>
        </p:nvCxnSpPr>
        <p:spPr>
          <a:xfrm flipH="1" flipV="1">
            <a:off x="2464230" y="5131325"/>
            <a:ext cx="1487002" cy="727026"/>
          </a:xfrm>
          <a:prstGeom prst="straightConnector1">
            <a:avLst/>
          </a:prstGeom>
          <a:ln w="38100">
            <a:solidFill>
              <a:srgbClr val="7030FF"/>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5884987" y="3672883"/>
            <a:ext cx="92194" cy="12156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5884987" y="3672883"/>
            <a:ext cx="92194" cy="1215693"/>
          </a:xfrm>
          <a:prstGeom prst="straightConnector1">
            <a:avLst/>
          </a:prstGeom>
          <a:ln w="38100">
            <a:solidFill>
              <a:srgbClr val="7030FF"/>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5567499" y="2296858"/>
            <a:ext cx="1322677" cy="622805"/>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6890176" y="2058331"/>
            <a:ext cx="2624436" cy="477054"/>
          </a:xfrm>
          <a:prstGeom prst="rect">
            <a:avLst/>
          </a:prstGeom>
          <a:noFill/>
        </p:spPr>
        <p:txBody>
          <a:bodyPr wrap="none" rtlCol="0">
            <a:spAutoFit/>
          </a:bodyPr>
          <a:lstStyle/>
          <a:p>
            <a:r>
              <a:rPr lang="en-US" sz="2500" dirty="0">
                <a:latin typeface="Helvetica Light" charset="0"/>
                <a:ea typeface="Helvetica Light" charset="0"/>
                <a:cs typeface="Helvetica Light" charset="0"/>
              </a:rPr>
              <a:t>Anonymity graph</a:t>
            </a:r>
          </a:p>
        </p:txBody>
      </p:sp>
      <p:cxnSp>
        <p:nvCxnSpPr>
          <p:cNvPr id="111" name="Straight Arrow Connector 110"/>
          <p:cNvCxnSpPr/>
          <p:nvPr/>
        </p:nvCxnSpPr>
        <p:spPr>
          <a:xfrm flipH="1">
            <a:off x="5293895" y="4134283"/>
            <a:ext cx="1596282" cy="410349"/>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6890176" y="3895756"/>
            <a:ext cx="2624436" cy="477054"/>
          </a:xfrm>
          <a:prstGeom prst="rect">
            <a:avLst/>
          </a:prstGeom>
          <a:noFill/>
        </p:spPr>
        <p:txBody>
          <a:bodyPr wrap="square" rtlCol="0">
            <a:spAutoFit/>
          </a:bodyPr>
          <a:lstStyle/>
          <a:p>
            <a:r>
              <a:rPr lang="en-US" sz="2500" dirty="0">
                <a:solidFill>
                  <a:srgbClr val="0070C0"/>
                </a:solidFill>
                <a:latin typeface="Helvetica Light" charset="0"/>
                <a:ea typeface="Helvetica Light" charset="0"/>
                <a:cs typeface="Helvetica Light" charset="0"/>
              </a:rPr>
              <a:t>“Regular” graph</a:t>
            </a:r>
          </a:p>
        </p:txBody>
      </p:sp>
      <p:sp>
        <p:nvSpPr>
          <p:cNvPr id="3" name="Slide Number Placeholder 2">
            <a:extLst>
              <a:ext uri="{FF2B5EF4-FFF2-40B4-BE49-F238E27FC236}">
                <a16:creationId xmlns:a16="http://schemas.microsoft.com/office/drawing/2014/main" id="{7DBCD28E-664B-5C4B-954C-756322D69D23}"/>
              </a:ext>
            </a:extLst>
          </p:cNvPr>
          <p:cNvSpPr>
            <a:spLocks noGrp="1"/>
          </p:cNvSpPr>
          <p:nvPr>
            <p:ph type="sldNum" sz="quarter" idx="12"/>
          </p:nvPr>
        </p:nvSpPr>
        <p:spPr/>
        <p:txBody>
          <a:bodyPr/>
          <a:lstStyle/>
          <a:p>
            <a:fld id="{4B0FE8E5-4FC5-2941-BB37-2FE900574256}" type="slidenum">
              <a:rPr lang="en-US" smtClean="0"/>
              <a:t>30</a:t>
            </a:fld>
            <a:endParaRPr lang="en-US"/>
          </a:p>
        </p:txBody>
      </p:sp>
    </p:spTree>
    <p:extLst>
      <p:ext uri="{BB962C8B-B14F-4D97-AF65-F5344CB8AC3E}">
        <p14:creationId xmlns:p14="http://schemas.microsoft.com/office/powerpoint/2010/main" val="2035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Dynamicity: High</a:t>
            </a: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Change the anonymity </a:t>
            </a:r>
          </a:p>
          <a:p>
            <a:pPr marL="0" marR="0" lvl="0" indent="0" defTabSz="914400" eaLnBrk="1" fontAlgn="auto" latinLnBrk="0" hangingPunct="1">
              <a:lnSpc>
                <a:spcPct val="100000"/>
              </a:lnSpc>
              <a:spcBef>
                <a:spcPts val="0"/>
              </a:spcBef>
              <a:spcAft>
                <a:spcPts val="0"/>
              </a:spcAft>
              <a:buClrTx/>
              <a:buSzTx/>
              <a:buFontTx/>
              <a:buNone/>
              <a:tabLst/>
              <a:defRPr/>
            </a:pPr>
            <a:r>
              <a:rPr lang="en-US" dirty="0"/>
              <a:t>graph frequently.</a:t>
            </a:r>
          </a:p>
        </p:txBody>
      </p:sp>
      <p:sp>
        <p:nvSpPr>
          <p:cNvPr id="4" name="Oval 3"/>
          <p:cNvSpPr/>
          <p:nvPr/>
        </p:nvSpPr>
        <p:spPr>
          <a:xfrm>
            <a:off x="6554864" y="1927582"/>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530253" y="1945018"/>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593180" y="3244595"/>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98739" y="5774007"/>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53018" y="3242320"/>
            <a:ext cx="371960" cy="40295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894249" y="4904515"/>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369478" y="4804232"/>
            <a:ext cx="371960" cy="40295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3" idx="7"/>
            <a:endCxn id="10" idx="3"/>
          </p:cNvCxnSpPr>
          <p:nvPr/>
        </p:nvCxnSpPr>
        <p:spPr>
          <a:xfrm flipV="1">
            <a:off x="6211737" y="3588539"/>
            <a:ext cx="3435915" cy="13749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2"/>
            <a:endCxn id="12" idx="5"/>
          </p:cNvCxnSpPr>
          <p:nvPr/>
        </p:nvCxnSpPr>
        <p:spPr>
          <a:xfrm flipH="1" flipV="1">
            <a:off x="6211737" y="5248459"/>
            <a:ext cx="1487002" cy="727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1" idx="0"/>
            <a:endCxn id="8" idx="4"/>
          </p:cNvCxnSpPr>
          <p:nvPr/>
        </p:nvCxnSpPr>
        <p:spPr>
          <a:xfrm flipH="1" flipV="1">
            <a:off x="6740844" y="2330538"/>
            <a:ext cx="1143875" cy="344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6"/>
            <a:endCxn id="9" idx="2"/>
          </p:cNvCxnSpPr>
          <p:nvPr/>
        </p:nvCxnSpPr>
        <p:spPr>
          <a:xfrm>
            <a:off x="6926824" y="2129060"/>
            <a:ext cx="1603429" cy="174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9" idx="3"/>
            <a:endCxn id="12" idx="6"/>
          </p:cNvCxnSpPr>
          <p:nvPr/>
        </p:nvCxnSpPr>
        <p:spPr>
          <a:xfrm flipH="1">
            <a:off x="5924978" y="2288962"/>
            <a:ext cx="2659747" cy="1154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6"/>
            <a:endCxn id="10" idx="2"/>
          </p:cNvCxnSpPr>
          <p:nvPr/>
        </p:nvCxnSpPr>
        <p:spPr>
          <a:xfrm>
            <a:off x="5924978" y="3443798"/>
            <a:ext cx="3668202" cy="2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1"/>
            <a:endCxn id="11" idx="4"/>
          </p:cNvCxnSpPr>
          <p:nvPr/>
        </p:nvCxnSpPr>
        <p:spPr>
          <a:xfrm flipH="1" flipV="1">
            <a:off x="5738998" y="3645276"/>
            <a:ext cx="209723" cy="13182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1"/>
            <a:endCxn id="8" idx="5"/>
          </p:cNvCxnSpPr>
          <p:nvPr/>
        </p:nvCxnSpPr>
        <p:spPr>
          <a:xfrm flipH="1" flipV="1">
            <a:off x="6872352" y="2271526"/>
            <a:ext cx="2551598" cy="2591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5"/>
            <a:endCxn id="9" idx="1"/>
          </p:cNvCxnSpPr>
          <p:nvPr/>
        </p:nvCxnSpPr>
        <p:spPr>
          <a:xfrm>
            <a:off x="8847741" y="2288962"/>
            <a:ext cx="799911" cy="1014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3"/>
            <a:endCxn id="10" idx="6"/>
          </p:cNvCxnSpPr>
          <p:nvPr/>
        </p:nvCxnSpPr>
        <p:spPr>
          <a:xfrm flipH="1">
            <a:off x="8070699" y="5148176"/>
            <a:ext cx="1353251" cy="8273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1" idx="0"/>
            <a:endCxn id="7" idx="3"/>
          </p:cNvCxnSpPr>
          <p:nvPr/>
        </p:nvCxnSpPr>
        <p:spPr>
          <a:xfrm flipV="1">
            <a:off x="5738998" y="2271526"/>
            <a:ext cx="870338" cy="9707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2"/>
            <a:endCxn id="10" idx="7"/>
          </p:cNvCxnSpPr>
          <p:nvPr/>
        </p:nvCxnSpPr>
        <p:spPr>
          <a:xfrm flipH="1">
            <a:off x="8016227" y="5005710"/>
            <a:ext cx="1353251" cy="82730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0" idx="1"/>
            <a:endCxn id="12" idx="6"/>
          </p:cNvCxnSpPr>
          <p:nvPr/>
        </p:nvCxnSpPr>
        <p:spPr>
          <a:xfrm flipH="1" flipV="1">
            <a:off x="6266209" y="5105993"/>
            <a:ext cx="1487002" cy="7270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4"/>
            <a:endCxn id="10" idx="7"/>
          </p:cNvCxnSpPr>
          <p:nvPr/>
        </p:nvCxnSpPr>
        <p:spPr>
          <a:xfrm flipH="1">
            <a:off x="9686966" y="3647551"/>
            <a:ext cx="92194" cy="121569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9" idx="1"/>
            <a:endCxn id="4" idx="3"/>
          </p:cNvCxnSpPr>
          <p:nvPr/>
        </p:nvCxnSpPr>
        <p:spPr>
          <a:xfrm flipV="1">
            <a:off x="5948721" y="2271526"/>
            <a:ext cx="660615" cy="26920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6" idx="1"/>
            <a:endCxn id="4" idx="6"/>
          </p:cNvCxnSpPr>
          <p:nvPr/>
        </p:nvCxnSpPr>
        <p:spPr>
          <a:xfrm flipH="1" flipV="1">
            <a:off x="6926824" y="2129060"/>
            <a:ext cx="2720828" cy="1174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7" idx="6"/>
            <a:endCxn id="6" idx="4"/>
          </p:cNvCxnSpPr>
          <p:nvPr/>
        </p:nvCxnSpPr>
        <p:spPr>
          <a:xfrm flipV="1">
            <a:off x="8070699" y="3647551"/>
            <a:ext cx="1708461" cy="23279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7" idx="2"/>
            <a:endCxn id="8" idx="4"/>
          </p:cNvCxnSpPr>
          <p:nvPr/>
        </p:nvCxnSpPr>
        <p:spPr>
          <a:xfrm flipH="1" flipV="1">
            <a:off x="5738998" y="3645276"/>
            <a:ext cx="1959741" cy="23302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8" idx="0"/>
            <a:endCxn id="5" idx="2"/>
          </p:cNvCxnSpPr>
          <p:nvPr/>
        </p:nvCxnSpPr>
        <p:spPr>
          <a:xfrm flipV="1">
            <a:off x="5738998" y="2146496"/>
            <a:ext cx="2791255" cy="1095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0" idx="7"/>
            <a:endCxn id="5" idx="5"/>
          </p:cNvCxnSpPr>
          <p:nvPr/>
        </p:nvCxnSpPr>
        <p:spPr>
          <a:xfrm flipH="1" flipV="1">
            <a:off x="8847741" y="2288962"/>
            <a:ext cx="839225" cy="25742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9" idx="5"/>
            <a:endCxn id="10" idx="3"/>
          </p:cNvCxnSpPr>
          <p:nvPr/>
        </p:nvCxnSpPr>
        <p:spPr>
          <a:xfrm flipV="1">
            <a:off x="6211737" y="5148176"/>
            <a:ext cx="3212213" cy="1002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8">
            <a:extLst>
              <a:ext uri="{FF2B5EF4-FFF2-40B4-BE49-F238E27FC236}">
                <a16:creationId xmlns:a16="http://schemas.microsoft.com/office/drawing/2014/main" id="{193B50B8-B52B-8C45-8B8B-9D87102C595A}"/>
              </a:ext>
            </a:extLst>
          </p:cNvPr>
          <p:cNvSpPr>
            <a:spLocks noGrp="1"/>
          </p:cNvSpPr>
          <p:nvPr>
            <p:ph type="sldNum" sz="quarter" idx="12"/>
          </p:nvPr>
        </p:nvSpPr>
        <p:spPr/>
        <p:txBody>
          <a:bodyPr/>
          <a:lstStyle/>
          <a:p>
            <a:fld id="{4B0FE8E5-4FC5-2941-BB37-2FE900574256}" type="slidenum">
              <a:rPr lang="en-US" smtClean="0"/>
              <a:t>31</a:t>
            </a:fld>
            <a:endParaRPr lang="en-US"/>
          </a:p>
        </p:txBody>
      </p:sp>
    </p:spTree>
    <p:extLst>
      <p:ext uri="{BB962C8B-B14F-4D97-AF65-F5344CB8AC3E}">
        <p14:creationId xmlns:p14="http://schemas.microsoft.com/office/powerpoint/2010/main" val="55314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158"/>
          <p:cNvSpPr txBox="1"/>
          <p:nvPr/>
        </p:nvSpPr>
        <p:spPr>
          <a:xfrm>
            <a:off x="4489883" y="2585262"/>
            <a:ext cx="766557" cy="615553"/>
          </a:xfrm>
          <a:prstGeom prst="rect">
            <a:avLst/>
          </a:prstGeom>
          <a:noFill/>
          <a:ln>
            <a:solidFill>
              <a:schemeClr val="accent1"/>
            </a:solidFill>
          </a:ln>
        </p:spPr>
        <p:txBody>
          <a:bodyPr wrap="none" rtlCol="0">
            <a:spAutoFit/>
          </a:bodyPr>
          <a:lstStyle/>
          <a:p>
            <a:pPr algn="ctr"/>
            <a:r>
              <a:rPr lang="en-US" sz="1700" dirty="0">
                <a:latin typeface="Helvetica Light" charset="0"/>
                <a:ea typeface="Helvetica Light" charset="0"/>
                <a:cs typeface="Helvetica Light" charset="0"/>
              </a:rPr>
              <a:t>Line</a:t>
            </a:r>
          </a:p>
          <a:p>
            <a:pPr algn="ctr"/>
            <a:r>
              <a:rPr lang="en-US" sz="1700" dirty="0">
                <a:latin typeface="Helvetica Light" charset="0"/>
                <a:ea typeface="Helvetica Light" charset="0"/>
                <a:cs typeface="Helvetica Light" charset="0"/>
              </a:rPr>
              <a:t>graph</a:t>
            </a:r>
          </a:p>
        </p:txBody>
      </p:sp>
      <p:sp>
        <p:nvSpPr>
          <p:cNvPr id="2" name="Title 1"/>
          <p:cNvSpPr>
            <a:spLocks noGrp="1"/>
          </p:cNvSpPr>
          <p:nvPr>
            <p:ph type="title"/>
          </p:nvPr>
        </p:nvSpPr>
        <p:spPr/>
        <p:txBody>
          <a:bodyPr/>
          <a:lstStyle/>
          <a:p>
            <a:r>
              <a:rPr lang="en-US" dirty="0"/>
              <a:t>D</a:t>
            </a:r>
            <a:r>
              <a:rPr lang="en-US" sz="3500" dirty="0"/>
              <a:t>ANDELION</a:t>
            </a:r>
            <a:r>
              <a:rPr lang="en-US" dirty="0"/>
              <a:t> Network Policy</a:t>
            </a:r>
          </a:p>
        </p:txBody>
      </p:sp>
      <p:sp>
        <p:nvSpPr>
          <p:cNvPr id="3" name="TextBox 2"/>
          <p:cNvSpPr txBox="1"/>
          <p:nvPr/>
        </p:nvSpPr>
        <p:spPr>
          <a:xfrm>
            <a:off x="1726273" y="1661514"/>
            <a:ext cx="1632948" cy="861774"/>
          </a:xfrm>
          <a:prstGeom prst="rect">
            <a:avLst/>
          </a:prstGeom>
          <a:noFill/>
        </p:spPr>
        <p:txBody>
          <a:bodyPr wrap="none" rtlCol="0">
            <a:spAutoFit/>
          </a:bodyPr>
          <a:lstStyle/>
          <a:p>
            <a:pPr algn="ctr"/>
            <a:r>
              <a:rPr lang="en-US" sz="2500" dirty="0">
                <a:latin typeface="Palatino" pitchFamily="2" charset="77"/>
                <a:ea typeface="Palatino" pitchFamily="2" charset="77"/>
                <a:cs typeface="Helvetica" charset="0"/>
              </a:rPr>
              <a:t>Spreading</a:t>
            </a:r>
          </a:p>
          <a:p>
            <a:pPr algn="ctr"/>
            <a:r>
              <a:rPr lang="en-US" sz="2500" dirty="0">
                <a:latin typeface="Palatino" pitchFamily="2" charset="77"/>
                <a:ea typeface="Palatino" pitchFamily="2" charset="77"/>
                <a:cs typeface="Helvetica" charset="0"/>
              </a:rPr>
              <a:t>Protocol</a:t>
            </a:r>
          </a:p>
        </p:txBody>
      </p:sp>
      <p:sp>
        <p:nvSpPr>
          <p:cNvPr id="4" name="TextBox 3"/>
          <p:cNvSpPr txBox="1"/>
          <p:nvPr/>
        </p:nvSpPr>
        <p:spPr>
          <a:xfrm>
            <a:off x="5465399" y="1845181"/>
            <a:ext cx="1517787" cy="477054"/>
          </a:xfrm>
          <a:prstGeom prst="rect">
            <a:avLst/>
          </a:prstGeom>
          <a:noFill/>
        </p:spPr>
        <p:txBody>
          <a:bodyPr wrap="none" rtlCol="0">
            <a:spAutoFit/>
          </a:bodyPr>
          <a:lstStyle/>
          <a:p>
            <a:pPr algn="ctr"/>
            <a:r>
              <a:rPr lang="en-US" sz="2500" dirty="0">
                <a:latin typeface="Palatino" pitchFamily="2" charset="77"/>
                <a:ea typeface="Palatino" pitchFamily="2" charset="77"/>
                <a:cs typeface="Helvetica" charset="0"/>
              </a:rPr>
              <a:t>Topology</a:t>
            </a:r>
          </a:p>
        </p:txBody>
      </p:sp>
      <p:sp>
        <p:nvSpPr>
          <p:cNvPr id="5" name="TextBox 4"/>
          <p:cNvSpPr txBox="1"/>
          <p:nvPr/>
        </p:nvSpPr>
        <p:spPr>
          <a:xfrm>
            <a:off x="8818322" y="1853874"/>
            <a:ext cx="1895071" cy="477054"/>
          </a:xfrm>
          <a:prstGeom prst="rect">
            <a:avLst/>
          </a:prstGeom>
          <a:noFill/>
        </p:spPr>
        <p:txBody>
          <a:bodyPr wrap="none" rtlCol="0">
            <a:spAutoFit/>
          </a:bodyPr>
          <a:lstStyle/>
          <a:p>
            <a:pPr algn="ctr"/>
            <a:r>
              <a:rPr lang="en-US" sz="2500" dirty="0">
                <a:latin typeface="Palatino" pitchFamily="2" charset="77"/>
                <a:ea typeface="Palatino" pitchFamily="2" charset="77"/>
                <a:cs typeface="Helvetica" charset="0"/>
              </a:rPr>
              <a:t>Dynamicity</a:t>
            </a:r>
          </a:p>
        </p:txBody>
      </p:sp>
      <p:sp>
        <p:nvSpPr>
          <p:cNvPr id="6" name="Rectangle 5"/>
          <p:cNvSpPr/>
          <p:nvPr/>
        </p:nvSpPr>
        <p:spPr>
          <a:xfrm>
            <a:off x="9276261" y="2705616"/>
            <a:ext cx="237016" cy="1839785"/>
          </a:xfrm>
          <a:prstGeom prst="rect">
            <a:avLst/>
          </a:prstGeom>
          <a:gradFill flip="none" rotWithShape="1">
            <a:gsLst>
              <a:gs pos="0">
                <a:schemeClr val="accent1">
                  <a:lumMod val="5000"/>
                  <a:lumOff val="95000"/>
                </a:schemeClr>
              </a:gs>
              <a:gs pos="100000">
                <a:srgbClr val="7030A0"/>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561453" y="4158448"/>
            <a:ext cx="825867" cy="400110"/>
          </a:xfrm>
          <a:prstGeom prst="rect">
            <a:avLst/>
          </a:prstGeom>
          <a:noFill/>
        </p:spPr>
        <p:txBody>
          <a:bodyPr wrap="none" rtlCol="0">
            <a:spAutoFit/>
          </a:bodyPr>
          <a:lstStyle/>
          <a:p>
            <a:pPr algn="ctr"/>
            <a:r>
              <a:rPr lang="en-US" sz="2000" dirty="0">
                <a:latin typeface="Helvetica Light" charset="0"/>
                <a:ea typeface="Helvetica Light" charset="0"/>
                <a:cs typeface="Helvetica Light" charset="0"/>
              </a:rPr>
              <a:t>Static</a:t>
            </a:r>
          </a:p>
        </p:txBody>
      </p:sp>
      <p:sp>
        <p:nvSpPr>
          <p:cNvPr id="8" name="TextBox 7"/>
          <p:cNvSpPr txBox="1"/>
          <p:nvPr/>
        </p:nvSpPr>
        <p:spPr>
          <a:xfrm>
            <a:off x="9529283" y="2672833"/>
            <a:ext cx="1197764" cy="400110"/>
          </a:xfrm>
          <a:prstGeom prst="rect">
            <a:avLst/>
          </a:prstGeom>
          <a:noFill/>
        </p:spPr>
        <p:txBody>
          <a:bodyPr wrap="none" rtlCol="0">
            <a:spAutoFit/>
          </a:bodyPr>
          <a:lstStyle/>
          <a:p>
            <a:pPr algn="ctr"/>
            <a:r>
              <a:rPr lang="en-US" sz="2000" dirty="0">
                <a:latin typeface="Helvetica Light" charset="0"/>
                <a:ea typeface="Helvetica Light" charset="0"/>
                <a:cs typeface="Helvetica Light" charset="0"/>
              </a:rPr>
              <a:t>Dynamic</a:t>
            </a:r>
          </a:p>
        </p:txBody>
      </p:sp>
      <p:sp>
        <p:nvSpPr>
          <p:cNvPr id="9" name="Triangle 8"/>
          <p:cNvSpPr/>
          <p:nvPr/>
        </p:nvSpPr>
        <p:spPr>
          <a:xfrm rot="5400000">
            <a:off x="8968889" y="2724783"/>
            <a:ext cx="289738" cy="29621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046430" y="2645312"/>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105257" y="367365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48129" y="482346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885604" y="4411677"/>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147328" y="4411677"/>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208625" y="2966519"/>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837192" y="2972187"/>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97398" y="367365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0" idx="6"/>
            <a:endCxn id="16" idx="1"/>
          </p:cNvCxnSpPr>
          <p:nvPr/>
        </p:nvCxnSpPr>
        <p:spPr>
          <a:xfrm>
            <a:off x="6468727" y="2851204"/>
            <a:ext cx="430309" cy="1812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7"/>
            <a:endCxn id="11" idx="4"/>
          </p:cNvCxnSpPr>
          <p:nvPr/>
        </p:nvCxnSpPr>
        <p:spPr>
          <a:xfrm flipV="1">
            <a:off x="7246057" y="4085435"/>
            <a:ext cx="70349" cy="3865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1"/>
            <a:endCxn id="17" idx="4"/>
          </p:cNvCxnSpPr>
          <p:nvPr/>
        </p:nvCxnSpPr>
        <p:spPr>
          <a:xfrm flipH="1" flipV="1">
            <a:off x="5108547" y="4085435"/>
            <a:ext cx="100625" cy="3865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6" idx="5"/>
            <a:endCxn id="11" idx="0"/>
          </p:cNvCxnSpPr>
          <p:nvPr/>
        </p:nvCxnSpPr>
        <p:spPr>
          <a:xfrm>
            <a:off x="7197645" y="3323667"/>
            <a:ext cx="118761" cy="34998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2" idx="2"/>
            <a:endCxn id="14" idx="5"/>
          </p:cNvCxnSpPr>
          <p:nvPr/>
        </p:nvCxnSpPr>
        <p:spPr>
          <a:xfrm flipH="1" flipV="1">
            <a:off x="5507781" y="4763157"/>
            <a:ext cx="540348" cy="2661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6"/>
            <a:endCxn id="13" idx="3"/>
          </p:cNvCxnSpPr>
          <p:nvPr/>
        </p:nvCxnSpPr>
        <p:spPr>
          <a:xfrm flipV="1">
            <a:off x="6470426" y="4763157"/>
            <a:ext cx="477022" cy="2661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7" idx="0"/>
            <a:endCxn id="15" idx="3"/>
          </p:cNvCxnSpPr>
          <p:nvPr/>
        </p:nvCxnSpPr>
        <p:spPr>
          <a:xfrm flipV="1">
            <a:off x="5108547" y="3317999"/>
            <a:ext cx="161922" cy="35565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5" idx="7"/>
            <a:endCxn id="10" idx="2"/>
          </p:cNvCxnSpPr>
          <p:nvPr/>
        </p:nvCxnSpPr>
        <p:spPr>
          <a:xfrm flipV="1">
            <a:off x="5569078" y="2851204"/>
            <a:ext cx="477352" cy="17561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397533" y="5533969"/>
            <a:ext cx="2736648" cy="800219"/>
          </a:xfrm>
          <a:prstGeom prst="rect">
            <a:avLst/>
          </a:prstGeom>
          <a:noFill/>
        </p:spPr>
        <p:txBody>
          <a:bodyPr wrap="none" rtlCol="0">
            <a:spAutoFit/>
          </a:bodyPr>
          <a:lstStyle/>
          <a:p>
            <a:pPr algn="ctr"/>
            <a:r>
              <a:rPr lang="en-US" sz="2300" i="1" dirty="0">
                <a:solidFill>
                  <a:schemeClr val="bg1">
                    <a:lumMod val="50000"/>
                  </a:schemeClr>
                </a:solidFill>
                <a:latin typeface="Helvetica Light" charset="0"/>
                <a:ea typeface="Helvetica Light" charset="0"/>
                <a:cs typeface="Helvetica Light" charset="0"/>
              </a:rPr>
              <a:t>How often does the</a:t>
            </a:r>
          </a:p>
          <a:p>
            <a:pPr algn="ctr"/>
            <a:r>
              <a:rPr lang="en-US" sz="2300" i="1" dirty="0">
                <a:solidFill>
                  <a:schemeClr val="bg1">
                    <a:lumMod val="50000"/>
                  </a:schemeClr>
                </a:solidFill>
                <a:latin typeface="Helvetica Light" charset="0"/>
                <a:ea typeface="Helvetica Light" charset="0"/>
                <a:cs typeface="Helvetica Light" charset="0"/>
              </a:rPr>
              <a:t>graph change?</a:t>
            </a:r>
          </a:p>
        </p:txBody>
      </p:sp>
      <p:sp>
        <p:nvSpPr>
          <p:cNvPr id="160" name="TextBox 159"/>
          <p:cNvSpPr txBox="1"/>
          <p:nvPr/>
        </p:nvSpPr>
        <p:spPr>
          <a:xfrm>
            <a:off x="4691664" y="5531165"/>
            <a:ext cx="3065263" cy="800219"/>
          </a:xfrm>
          <a:prstGeom prst="rect">
            <a:avLst/>
          </a:prstGeom>
          <a:noFill/>
        </p:spPr>
        <p:txBody>
          <a:bodyPr wrap="none" rtlCol="0">
            <a:spAutoFit/>
          </a:bodyPr>
          <a:lstStyle/>
          <a:p>
            <a:pPr algn="ctr"/>
            <a:r>
              <a:rPr lang="en-US" sz="2300" i="1" dirty="0">
                <a:solidFill>
                  <a:schemeClr val="bg1">
                    <a:lumMod val="50000"/>
                  </a:schemeClr>
                </a:solidFill>
                <a:latin typeface="Helvetica Light" charset="0"/>
                <a:ea typeface="Helvetica Light" charset="0"/>
                <a:cs typeface="Helvetica Light" charset="0"/>
              </a:rPr>
              <a:t>What is the anonymity</a:t>
            </a:r>
          </a:p>
          <a:p>
            <a:pPr algn="ctr"/>
            <a:r>
              <a:rPr lang="en-US" sz="2300" i="1" dirty="0">
                <a:solidFill>
                  <a:schemeClr val="bg1">
                    <a:lumMod val="50000"/>
                  </a:schemeClr>
                </a:solidFill>
                <a:latin typeface="Helvetica Light" charset="0"/>
                <a:ea typeface="Helvetica Light" charset="0"/>
                <a:cs typeface="Helvetica Light" charset="0"/>
              </a:rPr>
              <a:t>graph topology?</a:t>
            </a:r>
          </a:p>
        </p:txBody>
      </p:sp>
      <p:sp>
        <p:nvSpPr>
          <p:cNvPr id="161" name="TextBox 160"/>
          <p:cNvSpPr txBox="1"/>
          <p:nvPr/>
        </p:nvSpPr>
        <p:spPr>
          <a:xfrm>
            <a:off x="932196" y="5571144"/>
            <a:ext cx="3209533" cy="800219"/>
          </a:xfrm>
          <a:prstGeom prst="rect">
            <a:avLst/>
          </a:prstGeom>
          <a:noFill/>
        </p:spPr>
        <p:txBody>
          <a:bodyPr wrap="none" rtlCol="0">
            <a:spAutoFit/>
          </a:bodyPr>
          <a:lstStyle/>
          <a:p>
            <a:pPr algn="ctr"/>
            <a:r>
              <a:rPr lang="en-US" sz="2300" i="1" dirty="0">
                <a:solidFill>
                  <a:schemeClr val="bg1">
                    <a:lumMod val="50000"/>
                  </a:schemeClr>
                </a:solidFill>
                <a:latin typeface="Helvetica Light" charset="0"/>
                <a:ea typeface="Helvetica Light" charset="0"/>
                <a:cs typeface="Helvetica Light" charset="0"/>
              </a:rPr>
              <a:t>Given a graph, how </a:t>
            </a:r>
          </a:p>
          <a:p>
            <a:pPr algn="ctr"/>
            <a:r>
              <a:rPr lang="en-US" sz="2300" i="1" dirty="0">
                <a:solidFill>
                  <a:schemeClr val="bg1">
                    <a:lumMod val="50000"/>
                  </a:schemeClr>
                </a:solidFill>
                <a:latin typeface="Helvetica Light" charset="0"/>
                <a:ea typeface="Helvetica Light" charset="0"/>
                <a:cs typeface="Helvetica Light" charset="0"/>
              </a:rPr>
              <a:t>do we spread content?</a:t>
            </a:r>
          </a:p>
        </p:txBody>
      </p:sp>
      <p:sp>
        <p:nvSpPr>
          <p:cNvPr id="162" name="Oval 161"/>
          <p:cNvSpPr/>
          <p:nvPr/>
        </p:nvSpPr>
        <p:spPr>
          <a:xfrm>
            <a:off x="2366604" y="2705616"/>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3425431" y="3733955"/>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368303" y="4883765"/>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3205778" y="447198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467502" y="447198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528799" y="3026823"/>
            <a:ext cx="422297" cy="411784"/>
          </a:xfrm>
          <a:prstGeom prst="ellipse">
            <a:avLst/>
          </a:prstGeom>
          <a:solidFill>
            <a:schemeClr val="accent1">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157366" y="3032491"/>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1217572" y="3733955"/>
            <a:ext cx="422297" cy="4117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Arrow Connector 169"/>
          <p:cNvCxnSpPr>
            <a:stCxn id="170" idx="6"/>
            <a:endCxn id="176" idx="1"/>
          </p:cNvCxnSpPr>
          <p:nvPr/>
        </p:nvCxnSpPr>
        <p:spPr>
          <a:xfrm>
            <a:off x="2788901" y="2911508"/>
            <a:ext cx="430309" cy="1812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endCxn id="177" idx="5"/>
          </p:cNvCxnSpPr>
          <p:nvPr/>
        </p:nvCxnSpPr>
        <p:spPr>
          <a:xfrm flipH="1" flipV="1">
            <a:off x="1578025" y="4085435"/>
            <a:ext cx="1001427" cy="798330"/>
          </a:xfrm>
          <a:prstGeom prst="straightConnector1">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endCxn id="174" idx="6"/>
          </p:cNvCxnSpPr>
          <p:nvPr/>
        </p:nvCxnSpPr>
        <p:spPr>
          <a:xfrm flipH="1" flipV="1">
            <a:off x="1889799" y="4677873"/>
            <a:ext cx="540348" cy="266196"/>
          </a:xfrm>
          <a:prstGeom prst="straightConnector1">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73" idx="7"/>
            <a:endCxn id="171" idx="4"/>
          </p:cNvCxnSpPr>
          <p:nvPr/>
        </p:nvCxnSpPr>
        <p:spPr>
          <a:xfrm flipV="1">
            <a:off x="3566231" y="4145739"/>
            <a:ext cx="70349" cy="3865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74" idx="1"/>
            <a:endCxn id="177" idx="4"/>
          </p:cNvCxnSpPr>
          <p:nvPr/>
        </p:nvCxnSpPr>
        <p:spPr>
          <a:xfrm flipH="1" flipV="1">
            <a:off x="1428721" y="4145739"/>
            <a:ext cx="100625" cy="38654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75" idx="4"/>
            <a:endCxn id="174" idx="0"/>
          </p:cNvCxnSpPr>
          <p:nvPr/>
        </p:nvCxnSpPr>
        <p:spPr>
          <a:xfrm flipH="1">
            <a:off x="1678651" y="3438607"/>
            <a:ext cx="61297" cy="1033374"/>
          </a:xfrm>
          <a:prstGeom prst="straightConnector1">
            <a:avLst/>
          </a:prstGeom>
          <a:ln w="63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175" idx="6"/>
            <a:endCxn id="176" idx="2"/>
          </p:cNvCxnSpPr>
          <p:nvPr/>
        </p:nvCxnSpPr>
        <p:spPr>
          <a:xfrm>
            <a:off x="1951096" y="3232715"/>
            <a:ext cx="1206270" cy="5668"/>
          </a:xfrm>
          <a:prstGeom prst="straightConnector1">
            <a:avLst/>
          </a:prstGeom>
          <a:ln w="63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70" idx="3"/>
            <a:endCxn id="177" idx="7"/>
          </p:cNvCxnSpPr>
          <p:nvPr/>
        </p:nvCxnSpPr>
        <p:spPr>
          <a:xfrm flipH="1">
            <a:off x="1578025" y="3057096"/>
            <a:ext cx="850423" cy="737163"/>
          </a:xfrm>
          <a:prstGeom prst="straightConnector1">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a:stCxn id="176" idx="5"/>
            <a:endCxn id="171" idx="0"/>
          </p:cNvCxnSpPr>
          <p:nvPr/>
        </p:nvCxnSpPr>
        <p:spPr>
          <a:xfrm>
            <a:off x="3517819" y="3383971"/>
            <a:ext cx="118761" cy="34998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endCxn id="174" idx="5"/>
          </p:cNvCxnSpPr>
          <p:nvPr/>
        </p:nvCxnSpPr>
        <p:spPr>
          <a:xfrm flipH="1" flipV="1">
            <a:off x="1827955" y="4823461"/>
            <a:ext cx="540348" cy="2661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a:stCxn id="176" idx="4"/>
            <a:endCxn id="173" idx="0"/>
          </p:cNvCxnSpPr>
          <p:nvPr/>
        </p:nvCxnSpPr>
        <p:spPr>
          <a:xfrm>
            <a:off x="3368515" y="3444275"/>
            <a:ext cx="48412" cy="1027706"/>
          </a:xfrm>
          <a:prstGeom prst="straightConnector1">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stCxn id="177" idx="6"/>
            <a:endCxn id="176" idx="3"/>
          </p:cNvCxnSpPr>
          <p:nvPr/>
        </p:nvCxnSpPr>
        <p:spPr>
          <a:xfrm flipV="1">
            <a:off x="1639869" y="3383971"/>
            <a:ext cx="1579341" cy="555876"/>
          </a:xfrm>
          <a:prstGeom prst="straightConnector1">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endCxn id="171" idx="3"/>
          </p:cNvCxnSpPr>
          <p:nvPr/>
        </p:nvCxnSpPr>
        <p:spPr>
          <a:xfrm flipV="1">
            <a:off x="2728756" y="4085435"/>
            <a:ext cx="758519" cy="858634"/>
          </a:xfrm>
          <a:prstGeom prst="straightConnector1">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177" idx="0"/>
            <a:endCxn id="175" idx="3"/>
          </p:cNvCxnSpPr>
          <p:nvPr/>
        </p:nvCxnSpPr>
        <p:spPr>
          <a:xfrm flipV="1">
            <a:off x="1428721" y="3378303"/>
            <a:ext cx="161922" cy="355652"/>
          </a:xfrm>
          <a:prstGeom prst="straightConnector1">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175" idx="7"/>
            <a:endCxn id="170" idx="2"/>
          </p:cNvCxnSpPr>
          <p:nvPr/>
        </p:nvCxnSpPr>
        <p:spPr>
          <a:xfrm flipV="1">
            <a:off x="1889252" y="2911508"/>
            <a:ext cx="477352" cy="1756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endCxn id="175" idx="5"/>
          </p:cNvCxnSpPr>
          <p:nvPr/>
        </p:nvCxnSpPr>
        <p:spPr>
          <a:xfrm flipH="1" flipV="1">
            <a:off x="1889252" y="3378303"/>
            <a:ext cx="690200" cy="1505462"/>
          </a:xfrm>
          <a:prstGeom prst="straightConnector1">
            <a:avLst/>
          </a:prstGeom>
          <a:ln w="63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276460" y="2544946"/>
            <a:ext cx="1202573" cy="615553"/>
          </a:xfrm>
          <a:prstGeom prst="rect">
            <a:avLst/>
          </a:prstGeom>
          <a:noFill/>
          <a:ln>
            <a:solidFill>
              <a:schemeClr val="accent1"/>
            </a:solidFill>
          </a:ln>
        </p:spPr>
        <p:txBody>
          <a:bodyPr wrap="none" rtlCol="0">
            <a:spAutoFit/>
          </a:bodyPr>
          <a:lstStyle/>
          <a:p>
            <a:pPr algn="ctr"/>
            <a:r>
              <a:rPr lang="en-US" sz="1700" dirty="0">
                <a:latin typeface="Helvetica Light" charset="0"/>
                <a:ea typeface="Helvetica Light" charset="0"/>
                <a:cs typeface="Helvetica Light" charset="0"/>
              </a:rPr>
              <a:t>Dandelion</a:t>
            </a:r>
          </a:p>
          <a:p>
            <a:pPr algn="ctr"/>
            <a:r>
              <a:rPr lang="en-US" sz="1700" dirty="0">
                <a:latin typeface="Helvetica Light" charset="0"/>
                <a:ea typeface="Helvetica Light" charset="0"/>
                <a:cs typeface="Helvetica Light" charset="0"/>
              </a:rPr>
              <a:t>Spreading</a:t>
            </a:r>
          </a:p>
        </p:txBody>
      </p:sp>
      <p:cxnSp>
        <p:nvCxnSpPr>
          <p:cNvPr id="450" name="Straight Arrow Connector 449"/>
          <p:cNvCxnSpPr>
            <a:stCxn id="165" idx="3"/>
            <a:endCxn id="164" idx="6"/>
          </p:cNvCxnSpPr>
          <p:nvPr/>
        </p:nvCxnSpPr>
        <p:spPr>
          <a:xfrm flipH="1">
            <a:off x="2790600" y="4823461"/>
            <a:ext cx="477022" cy="266196"/>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3" name="Straight Arrow Connector 452"/>
          <p:cNvCxnSpPr>
            <a:stCxn id="162" idx="6"/>
            <a:endCxn id="168" idx="1"/>
          </p:cNvCxnSpPr>
          <p:nvPr/>
        </p:nvCxnSpPr>
        <p:spPr>
          <a:xfrm>
            <a:off x="2788901" y="2911508"/>
            <a:ext cx="430309" cy="1812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a:stCxn id="168" idx="5"/>
            <a:endCxn id="163" idx="0"/>
          </p:cNvCxnSpPr>
          <p:nvPr/>
        </p:nvCxnSpPr>
        <p:spPr>
          <a:xfrm>
            <a:off x="3517819" y="3383971"/>
            <a:ext cx="118761" cy="3499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9" name="Straight Arrow Connector 458"/>
          <p:cNvCxnSpPr>
            <a:stCxn id="163" idx="3"/>
            <a:endCxn id="166" idx="6"/>
          </p:cNvCxnSpPr>
          <p:nvPr/>
        </p:nvCxnSpPr>
        <p:spPr>
          <a:xfrm flipH="1">
            <a:off x="1889799" y="4085435"/>
            <a:ext cx="1597476" cy="5924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2" name="Straight Arrow Connector 461"/>
          <p:cNvCxnSpPr>
            <a:stCxn id="163" idx="3"/>
            <a:endCxn id="164" idx="7"/>
          </p:cNvCxnSpPr>
          <p:nvPr/>
        </p:nvCxnSpPr>
        <p:spPr>
          <a:xfrm flipH="1">
            <a:off x="2728756" y="4085435"/>
            <a:ext cx="758519" cy="8586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6" name="Straight Arrow Connector 465"/>
          <p:cNvCxnSpPr>
            <a:stCxn id="163" idx="2"/>
            <a:endCxn id="169" idx="6"/>
          </p:cNvCxnSpPr>
          <p:nvPr/>
        </p:nvCxnSpPr>
        <p:spPr>
          <a:xfrm flipH="1">
            <a:off x="1639869" y="3939847"/>
            <a:ext cx="178556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18">
            <a:extLst>
              <a:ext uri="{FF2B5EF4-FFF2-40B4-BE49-F238E27FC236}">
                <a16:creationId xmlns:a16="http://schemas.microsoft.com/office/drawing/2014/main" id="{49A99182-93EE-2640-9BFA-16095FE4E9E0}"/>
              </a:ext>
            </a:extLst>
          </p:cNvPr>
          <p:cNvSpPr>
            <a:spLocks noGrp="1"/>
          </p:cNvSpPr>
          <p:nvPr>
            <p:ph type="sldNum" sz="quarter" idx="12"/>
          </p:nvPr>
        </p:nvSpPr>
        <p:spPr/>
        <p:txBody>
          <a:bodyPr/>
          <a:lstStyle/>
          <a:p>
            <a:fld id="{4B0FE8E5-4FC5-2941-BB37-2FE900574256}" type="slidenum">
              <a:rPr lang="en-US" smtClean="0"/>
              <a:t>32</a:t>
            </a:fld>
            <a:endParaRPr lang="en-US"/>
          </a:p>
        </p:txBody>
      </p:sp>
    </p:spTree>
    <p:extLst>
      <p:ext uri="{BB962C8B-B14F-4D97-AF65-F5344CB8AC3E}">
        <p14:creationId xmlns:p14="http://schemas.microsoft.com/office/powerpoint/2010/main" val="159522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6" grpId="0" animBg="1"/>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62" grpId="0" animBg="1"/>
      <p:bldP spid="163" grpId="0" animBg="1"/>
      <p:bldP spid="164" grpId="0" animBg="1"/>
      <p:bldP spid="165" grpId="0" animBg="1"/>
      <p:bldP spid="166" grpId="0" animBg="1"/>
      <p:bldP spid="167" grpId="0" animBg="1"/>
      <p:bldP spid="168" grpId="0" animBg="1"/>
      <p:bldP spid="169" grpId="0" animBg="1"/>
      <p:bldP spid="18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ounded Rectangle 3"/>
              <p:cNvSpPr/>
              <p:nvPr/>
            </p:nvSpPr>
            <p:spPr>
              <a:xfrm>
                <a:off x="671356" y="2309074"/>
                <a:ext cx="10883153" cy="2261062"/>
              </a:xfrm>
              <a:prstGeom prst="round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Helvetica Light" charset="0"/>
                    <a:ea typeface="Helvetica Light" charset="0"/>
                    <a:cs typeface="Helvetica Light" charset="0"/>
                  </a:rPr>
                  <a:t>Theorem</a:t>
                </a:r>
                <a:r>
                  <a:rPr lang="en-US" sz="3000" dirty="0">
                    <a:solidFill>
                      <a:schemeClr val="tx1"/>
                    </a:solidFill>
                    <a:latin typeface="Helvetica Light" charset="0"/>
                    <a:ea typeface="Helvetica Light" charset="0"/>
                    <a:cs typeface="Helvetica Light" charset="0"/>
                  </a:rPr>
                  <a:t>: D</a:t>
                </a:r>
                <a:r>
                  <a:rPr lang="en-US" sz="2500" dirty="0">
                    <a:solidFill>
                      <a:schemeClr val="tx1"/>
                    </a:solidFill>
                    <a:latin typeface="Helvetica Light" charset="0"/>
                    <a:ea typeface="Helvetica Light" charset="0"/>
                    <a:cs typeface="Helvetica Light" charset="0"/>
                  </a:rPr>
                  <a:t>ANDELION</a:t>
                </a:r>
                <a:r>
                  <a:rPr lang="en-US" sz="3000" dirty="0">
                    <a:solidFill>
                      <a:schemeClr val="tx1"/>
                    </a:solidFill>
                    <a:latin typeface="Helvetica Light" charset="0"/>
                    <a:ea typeface="Helvetica Light" charset="0"/>
                    <a:cs typeface="Helvetica Light" charset="0"/>
                  </a:rPr>
                  <a:t> has a </a:t>
                </a:r>
                <a:r>
                  <a:rPr lang="en-US" sz="3000" dirty="0">
                    <a:solidFill>
                      <a:srgbClr val="FF0000"/>
                    </a:solidFill>
                    <a:latin typeface="Helvetica Light" charset="0"/>
                    <a:ea typeface="Helvetica Light" charset="0"/>
                    <a:cs typeface="Helvetica Light" charset="0"/>
                  </a:rPr>
                  <a:t>nearly-optimal </a:t>
                </a:r>
              </a:p>
              <a:p>
                <a:pPr algn="ctr"/>
                <a:r>
                  <a:rPr lang="en-US" sz="3000" dirty="0">
                    <a:solidFill>
                      <a:schemeClr val="tx1"/>
                    </a:solidFill>
                    <a:latin typeface="Helvetica Light" charset="0"/>
                    <a:ea typeface="Helvetica Light" charset="0"/>
                    <a:cs typeface="Helvetica Light" charset="0"/>
                  </a:rPr>
                  <a:t>maximum precision of </a:t>
                </a:r>
                <a14:m>
                  <m:oMath xmlns:m="http://schemas.openxmlformats.org/officeDocument/2006/math">
                    <m:f>
                      <m:fPr>
                        <m:ctrlPr>
                          <a:rPr lang="en-US" sz="3000" b="0" i="1" smtClean="0">
                            <a:solidFill>
                              <a:schemeClr val="tx1"/>
                            </a:solidFill>
                            <a:latin typeface="Cambria Math" panose="02040503050406030204" pitchFamily="18" charset="0"/>
                            <a:ea typeface="Helvetica Light" charset="0"/>
                            <a:cs typeface="Helvetica Light" charset="0"/>
                          </a:rPr>
                        </m:ctrlPr>
                      </m:fPr>
                      <m:num>
                        <m:r>
                          <a:rPr lang="en-US" sz="3000" b="0" i="0" smtClean="0">
                            <a:solidFill>
                              <a:schemeClr val="tx1"/>
                            </a:solidFill>
                            <a:latin typeface="Cambria Math" charset="0"/>
                            <a:ea typeface="Helvetica Light" charset="0"/>
                            <a:cs typeface="Helvetica Light" charset="0"/>
                          </a:rPr>
                          <m:t>2</m:t>
                        </m:r>
                        <m:sSup>
                          <m:sSupPr>
                            <m:ctrlPr>
                              <a:rPr lang="en-US" sz="3000" b="0" i="1" smtClean="0">
                                <a:solidFill>
                                  <a:schemeClr val="tx1"/>
                                </a:solidFill>
                                <a:latin typeface="Cambria Math" panose="02040503050406030204" pitchFamily="18" charset="0"/>
                                <a:ea typeface="Helvetica Light" charset="0"/>
                                <a:cs typeface="Helvetica Light" charset="0"/>
                              </a:rPr>
                            </m:ctrlPr>
                          </m:sSupPr>
                          <m:e>
                            <m:r>
                              <a:rPr lang="en-US" sz="3000" b="0" i="1" smtClean="0">
                                <a:solidFill>
                                  <a:schemeClr val="tx1"/>
                                </a:solidFill>
                                <a:latin typeface="Cambria Math" charset="0"/>
                                <a:ea typeface="Helvetica Light" charset="0"/>
                                <a:cs typeface="Helvetica Light" charset="0"/>
                              </a:rPr>
                              <m:t>𝑝</m:t>
                            </m:r>
                          </m:e>
                          <m:sup>
                            <m:r>
                              <a:rPr lang="en-US" sz="3000" b="0" i="1" smtClean="0">
                                <a:solidFill>
                                  <a:schemeClr val="tx1"/>
                                </a:solidFill>
                                <a:latin typeface="Cambria Math" charset="0"/>
                                <a:ea typeface="Helvetica Light" charset="0"/>
                                <a:cs typeface="Helvetica Light" charset="0"/>
                              </a:rPr>
                              <m:t>2</m:t>
                            </m:r>
                          </m:sup>
                        </m:sSup>
                      </m:num>
                      <m:den>
                        <m:r>
                          <a:rPr lang="en-US" sz="3000" b="0" i="1" smtClean="0">
                            <a:solidFill>
                              <a:schemeClr val="tx1"/>
                            </a:solidFill>
                            <a:latin typeface="Cambria Math" charset="0"/>
                            <a:ea typeface="Helvetica Light" charset="0"/>
                            <a:cs typeface="Helvetica Light" charset="0"/>
                          </a:rPr>
                          <m:t>1−</m:t>
                        </m:r>
                        <m:r>
                          <a:rPr lang="en-US" sz="3000" b="0" i="1" smtClean="0">
                            <a:solidFill>
                              <a:schemeClr val="tx1"/>
                            </a:solidFill>
                            <a:latin typeface="Cambria Math" charset="0"/>
                            <a:ea typeface="Helvetica Light" charset="0"/>
                            <a:cs typeface="Helvetica Light" charset="0"/>
                          </a:rPr>
                          <m:t>𝑝</m:t>
                        </m:r>
                      </m:den>
                    </m:f>
                    <m:func>
                      <m:funcPr>
                        <m:ctrlPr>
                          <a:rPr lang="en-US" sz="3000" b="0" i="1" smtClean="0">
                            <a:solidFill>
                              <a:schemeClr val="tx1"/>
                            </a:solidFill>
                            <a:latin typeface="Cambria Math" panose="02040503050406030204" pitchFamily="18" charset="0"/>
                            <a:ea typeface="Helvetica Light" charset="0"/>
                            <a:cs typeface="Helvetica Light" charset="0"/>
                          </a:rPr>
                        </m:ctrlPr>
                      </m:funcPr>
                      <m:fName>
                        <m:r>
                          <m:rPr>
                            <m:sty m:val="p"/>
                          </m:rPr>
                          <a:rPr lang="en-US" sz="3000" b="0" i="0" smtClean="0">
                            <a:solidFill>
                              <a:schemeClr val="tx1"/>
                            </a:solidFill>
                            <a:latin typeface="Cambria Math" charset="0"/>
                            <a:ea typeface="Helvetica Light" charset="0"/>
                            <a:cs typeface="Helvetica Light" charset="0"/>
                          </a:rPr>
                          <m:t>log</m:t>
                        </m:r>
                      </m:fName>
                      <m:e>
                        <m:d>
                          <m:dPr>
                            <m:ctrlPr>
                              <a:rPr lang="en-US" sz="3000" b="0" i="1" smtClean="0">
                                <a:solidFill>
                                  <a:schemeClr val="tx1"/>
                                </a:solidFill>
                                <a:latin typeface="Cambria Math" panose="02040503050406030204" pitchFamily="18" charset="0"/>
                                <a:ea typeface="Helvetica Light" charset="0"/>
                                <a:cs typeface="Helvetica Light" charset="0"/>
                              </a:rPr>
                            </m:ctrlPr>
                          </m:dPr>
                          <m:e>
                            <m:f>
                              <m:fPr>
                                <m:ctrlPr>
                                  <a:rPr lang="en-US" sz="3000" b="0" i="1" smtClean="0">
                                    <a:solidFill>
                                      <a:schemeClr val="tx1"/>
                                    </a:solidFill>
                                    <a:latin typeface="Cambria Math" panose="02040503050406030204" pitchFamily="18" charset="0"/>
                                    <a:ea typeface="Helvetica Light" charset="0"/>
                                    <a:cs typeface="Helvetica Light" charset="0"/>
                                  </a:rPr>
                                </m:ctrlPr>
                              </m:fPr>
                              <m:num>
                                <m:r>
                                  <a:rPr lang="en-US" sz="3000" b="0" i="1" smtClean="0">
                                    <a:solidFill>
                                      <a:schemeClr val="tx1"/>
                                    </a:solidFill>
                                    <a:latin typeface="Cambria Math" charset="0"/>
                                    <a:ea typeface="Helvetica Light" charset="0"/>
                                    <a:cs typeface="Helvetica Light" charset="0"/>
                                  </a:rPr>
                                  <m:t>2</m:t>
                                </m:r>
                              </m:num>
                              <m:den>
                                <m:r>
                                  <a:rPr lang="en-US" sz="3000" b="0" i="1" smtClean="0">
                                    <a:solidFill>
                                      <a:schemeClr val="tx1"/>
                                    </a:solidFill>
                                    <a:latin typeface="Cambria Math" charset="0"/>
                                    <a:ea typeface="Helvetica Light" charset="0"/>
                                    <a:cs typeface="Helvetica Light" charset="0"/>
                                  </a:rPr>
                                  <m:t>𝑝</m:t>
                                </m:r>
                              </m:den>
                            </m:f>
                          </m:e>
                        </m:d>
                      </m:e>
                    </m:func>
                    <m:r>
                      <a:rPr lang="en-US" sz="3000" b="0" i="1" smtClean="0">
                        <a:solidFill>
                          <a:schemeClr val="tx1"/>
                        </a:solidFill>
                        <a:latin typeface="Cambria Math" charset="0"/>
                        <a:ea typeface="Helvetica Light" charset="0"/>
                        <a:cs typeface="Helvetica Light" charset="0"/>
                      </a:rPr>
                      <m:t>+</m:t>
                    </m:r>
                    <m:r>
                      <a:rPr lang="en-US" sz="3000" b="0" i="1" smtClean="0">
                        <a:solidFill>
                          <a:schemeClr val="tx1"/>
                        </a:solidFill>
                        <a:latin typeface="Cambria Math" charset="0"/>
                        <a:ea typeface="Helvetica Light" charset="0"/>
                        <a:cs typeface="Helvetica Light" charset="0"/>
                      </a:rPr>
                      <m:t>𝑂</m:t>
                    </m:r>
                    <m:d>
                      <m:dPr>
                        <m:ctrlPr>
                          <a:rPr lang="en-US" sz="3000" b="0" i="1" smtClean="0">
                            <a:solidFill>
                              <a:schemeClr val="tx1"/>
                            </a:solidFill>
                            <a:latin typeface="Cambria Math" panose="02040503050406030204" pitchFamily="18" charset="0"/>
                            <a:ea typeface="Helvetica Light" charset="0"/>
                            <a:cs typeface="Helvetica Light" charset="0"/>
                          </a:rPr>
                        </m:ctrlPr>
                      </m:dPr>
                      <m:e>
                        <m:f>
                          <m:fPr>
                            <m:ctrlPr>
                              <a:rPr lang="en-US" sz="3000" b="0" i="1" smtClean="0">
                                <a:solidFill>
                                  <a:schemeClr val="tx1"/>
                                </a:solidFill>
                                <a:latin typeface="Cambria Math" panose="02040503050406030204" pitchFamily="18" charset="0"/>
                                <a:ea typeface="Helvetica Light" charset="0"/>
                                <a:cs typeface="Helvetica Light" charset="0"/>
                              </a:rPr>
                            </m:ctrlPr>
                          </m:fPr>
                          <m:num>
                            <m:r>
                              <a:rPr lang="en-US" sz="3000" b="0" i="1" smtClean="0">
                                <a:solidFill>
                                  <a:schemeClr val="tx1"/>
                                </a:solidFill>
                                <a:latin typeface="Cambria Math" charset="0"/>
                                <a:ea typeface="Helvetica Light" charset="0"/>
                                <a:cs typeface="Helvetica Light" charset="0"/>
                              </a:rPr>
                              <m:t>1</m:t>
                            </m:r>
                          </m:num>
                          <m:den>
                            <m:r>
                              <a:rPr lang="en-US" sz="3000" b="0" i="1" smtClean="0">
                                <a:solidFill>
                                  <a:schemeClr val="tx1"/>
                                </a:solidFill>
                                <a:latin typeface="Cambria Math" charset="0"/>
                                <a:ea typeface="Helvetica Light" charset="0"/>
                                <a:cs typeface="Helvetica Light" charset="0"/>
                              </a:rPr>
                              <m:t>𝑛</m:t>
                            </m:r>
                          </m:den>
                        </m:f>
                      </m:e>
                    </m:d>
                  </m:oMath>
                </a14:m>
                <a:r>
                  <a:rPr lang="en-US" sz="3000" dirty="0">
                    <a:solidFill>
                      <a:schemeClr val="tx1"/>
                    </a:solidFill>
                    <a:latin typeface="Helvetica Light" charset="0"/>
                    <a:ea typeface="Helvetica Light" charset="0"/>
                    <a:cs typeface="Helvetica Light" charset="0"/>
                  </a:rPr>
                  <a:t>.*</a:t>
                </a:r>
              </a:p>
            </p:txBody>
          </p:sp>
        </mc:Choice>
        <mc:Fallback xmlns="">
          <p:sp>
            <p:nvSpPr>
              <p:cNvPr id="4" name="Rounded Rectangle 3"/>
              <p:cNvSpPr>
                <a:spLocks noRot="1" noChangeAspect="1" noMove="1" noResize="1" noEditPoints="1" noAdjustHandles="1" noChangeArrowheads="1" noChangeShapeType="1" noTextEdit="1"/>
              </p:cNvSpPr>
              <p:nvPr/>
            </p:nvSpPr>
            <p:spPr>
              <a:xfrm>
                <a:off x="671356" y="2309074"/>
                <a:ext cx="10883153" cy="2261062"/>
              </a:xfrm>
              <a:prstGeom prst="roundRect">
                <a:avLst/>
              </a:prstGeom>
              <a:blipFill rotWithShape="0">
                <a:blip r:embed="rId2"/>
                <a:stretch>
                  <a:fillRect/>
                </a:stretch>
              </a:blipFill>
              <a:ln w="38100">
                <a:noFill/>
              </a:ln>
            </p:spPr>
            <p:txBody>
              <a:bodyPr/>
              <a:lstStyle/>
              <a:p>
                <a:r>
                  <a:rPr lang="en-US">
                    <a:noFill/>
                  </a:rPr>
                  <a:t> </a:t>
                </a:r>
              </a:p>
            </p:txBody>
          </p:sp>
        </mc:Fallback>
      </mc:AlternateContent>
      <p:cxnSp>
        <p:nvCxnSpPr>
          <p:cNvPr id="5" name="Straight Arrow Connector 4"/>
          <p:cNvCxnSpPr>
            <a:stCxn id="6" idx="0"/>
          </p:cNvCxnSpPr>
          <p:nvPr/>
        </p:nvCxnSpPr>
        <p:spPr>
          <a:xfrm flipV="1">
            <a:off x="7566175" y="4130057"/>
            <a:ext cx="189094" cy="61709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963285" y="4747155"/>
            <a:ext cx="1205779" cy="769441"/>
          </a:xfrm>
          <a:prstGeom prst="rect">
            <a:avLst/>
          </a:prstGeom>
          <a:noFill/>
        </p:spPr>
        <p:txBody>
          <a:bodyPr wrap="none" rtlCol="0">
            <a:spAutoFit/>
          </a:bodyPr>
          <a:lstStyle/>
          <a:p>
            <a:pPr algn="ctr"/>
            <a:r>
              <a:rPr lang="en-US" sz="2200" dirty="0">
                <a:solidFill>
                  <a:srgbClr val="0070C0"/>
                </a:solidFill>
                <a:latin typeface="Helvetica Light" charset="0"/>
                <a:ea typeface="Helvetica Light" charset="0"/>
                <a:cs typeface="Helvetica Light" charset="0"/>
              </a:rPr>
              <a:t>fraction </a:t>
            </a:r>
          </a:p>
          <a:p>
            <a:pPr algn="ctr"/>
            <a:r>
              <a:rPr lang="en-US" sz="2200" dirty="0">
                <a:solidFill>
                  <a:srgbClr val="0070C0"/>
                </a:solidFill>
                <a:latin typeface="Helvetica Light" charset="0"/>
                <a:ea typeface="Helvetica Light" charset="0"/>
                <a:cs typeface="Helvetica Light" charset="0"/>
              </a:rPr>
              <a:t>of spies</a:t>
            </a:r>
          </a:p>
        </p:txBody>
      </p:sp>
      <p:cxnSp>
        <p:nvCxnSpPr>
          <p:cNvPr id="10" name="Straight Arrow Connector 9"/>
          <p:cNvCxnSpPr>
            <a:stCxn id="11" idx="2"/>
          </p:cNvCxnSpPr>
          <p:nvPr/>
        </p:nvCxnSpPr>
        <p:spPr>
          <a:xfrm flipH="1">
            <a:off x="8367701" y="1923694"/>
            <a:ext cx="1" cy="91130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79305" y="1492807"/>
            <a:ext cx="5376793" cy="430887"/>
          </a:xfrm>
          <a:prstGeom prst="rect">
            <a:avLst/>
          </a:prstGeom>
          <a:noFill/>
        </p:spPr>
        <p:txBody>
          <a:bodyPr wrap="none" rtlCol="0">
            <a:spAutoFit/>
          </a:bodyPr>
          <a:lstStyle/>
          <a:p>
            <a:pPr algn="ctr"/>
            <a:r>
              <a:rPr lang="en-US" sz="2200" b="1" dirty="0">
                <a:solidFill>
                  <a:srgbClr val="0070C0"/>
                </a:solidFill>
                <a:latin typeface="Helvetica Light" charset="0"/>
                <a:ea typeface="Helvetica Light" charset="0"/>
                <a:cs typeface="Helvetica Light" charset="0"/>
              </a:rPr>
              <a:t>Theorem: </a:t>
            </a:r>
            <a:r>
              <a:rPr lang="en-US" sz="2200" dirty="0">
                <a:solidFill>
                  <a:srgbClr val="0070C0"/>
                </a:solidFill>
                <a:latin typeface="Helvetica Light" charset="0"/>
                <a:ea typeface="Helvetica Light" charset="0"/>
                <a:cs typeface="Helvetica Light" charset="0"/>
              </a:rPr>
              <a:t>Fundamental lower bound = p</a:t>
            </a:r>
            <a:r>
              <a:rPr lang="en-US" sz="2200" baseline="30000" dirty="0">
                <a:solidFill>
                  <a:srgbClr val="0070C0"/>
                </a:solidFill>
                <a:latin typeface="Helvetica Light" charset="0"/>
                <a:ea typeface="Helvetica Light" charset="0"/>
                <a:cs typeface="Helvetica Light" charset="0"/>
              </a:rPr>
              <a:t>2</a:t>
            </a:r>
          </a:p>
        </p:txBody>
      </p:sp>
      <p:cxnSp>
        <p:nvCxnSpPr>
          <p:cNvPr id="13" name="Straight Arrow Connector 12"/>
          <p:cNvCxnSpPr>
            <a:stCxn id="14" idx="0"/>
          </p:cNvCxnSpPr>
          <p:nvPr/>
        </p:nvCxnSpPr>
        <p:spPr>
          <a:xfrm flipH="1" flipV="1">
            <a:off x="9155586" y="4128512"/>
            <a:ext cx="118333" cy="65772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7905" y="4786238"/>
            <a:ext cx="1552028" cy="769441"/>
          </a:xfrm>
          <a:prstGeom prst="rect">
            <a:avLst/>
          </a:prstGeom>
          <a:noFill/>
        </p:spPr>
        <p:txBody>
          <a:bodyPr wrap="none" rtlCol="0">
            <a:spAutoFit/>
          </a:bodyPr>
          <a:lstStyle/>
          <a:p>
            <a:pPr algn="ctr"/>
            <a:r>
              <a:rPr lang="en-US" sz="2200" dirty="0">
                <a:solidFill>
                  <a:srgbClr val="0070C0"/>
                </a:solidFill>
                <a:latin typeface="Helvetica Light" charset="0"/>
                <a:ea typeface="Helvetica Light" charset="0"/>
                <a:cs typeface="Helvetica Light" charset="0"/>
              </a:rPr>
              <a:t>number of </a:t>
            </a:r>
          </a:p>
          <a:p>
            <a:pPr algn="ctr"/>
            <a:r>
              <a:rPr lang="en-US" sz="2200" dirty="0">
                <a:solidFill>
                  <a:srgbClr val="0070C0"/>
                </a:solidFill>
                <a:latin typeface="Helvetica Light" charset="0"/>
                <a:ea typeface="Helvetica Light" charset="0"/>
                <a:cs typeface="Helvetica Light" charset="0"/>
              </a:rPr>
              <a:t>nodes</a:t>
            </a:r>
          </a:p>
        </p:txBody>
      </p:sp>
      <mc:AlternateContent xmlns:mc="http://schemas.openxmlformats.org/markup-compatibility/2006" xmlns:a14="http://schemas.microsoft.com/office/drawing/2010/main">
        <mc:Choice Requires="a14">
          <p:sp>
            <p:nvSpPr>
              <p:cNvPr id="3" name="TextBox 2"/>
              <p:cNvSpPr txBox="1"/>
              <p:nvPr/>
            </p:nvSpPr>
            <p:spPr>
              <a:xfrm>
                <a:off x="10471039" y="6127308"/>
                <a:ext cx="1552520" cy="615746"/>
              </a:xfrm>
              <a:prstGeom prst="rect">
                <a:avLst/>
              </a:prstGeom>
              <a:noFill/>
            </p:spPr>
            <p:txBody>
              <a:bodyPr wrap="square" rtlCol="0">
                <a:spAutoFit/>
              </a:bodyPr>
              <a:lstStyle/>
              <a:p>
                <a:r>
                  <a:rPr lang="en-US" sz="2300" dirty="0">
                    <a:latin typeface="Helvetica Light" charset="0"/>
                    <a:ea typeface="Helvetica Light" charset="0"/>
                    <a:cs typeface="Helvetica Light" charset="0"/>
                  </a:rPr>
                  <a:t>*For </a:t>
                </a:r>
                <a14:m>
                  <m:oMath xmlns:m="http://schemas.openxmlformats.org/officeDocument/2006/math">
                    <m:r>
                      <a:rPr lang="en-US" sz="2300" i="1">
                        <a:latin typeface="Cambria Math" charset="0"/>
                        <a:ea typeface="Helvetica Light" charset="0"/>
                        <a:cs typeface="Helvetica Light" charset="0"/>
                      </a:rPr>
                      <m:t>𝑝</m:t>
                    </m:r>
                    <m:r>
                      <a:rPr lang="en-US" sz="2300" i="1">
                        <a:latin typeface="Cambria Math" charset="0"/>
                        <a:ea typeface="Helvetica Light" charset="0"/>
                        <a:cs typeface="Helvetica Light" charset="0"/>
                      </a:rPr>
                      <m:t>&lt;</m:t>
                    </m:r>
                    <m:f>
                      <m:fPr>
                        <m:ctrlPr>
                          <a:rPr lang="en-US" sz="2300" i="1">
                            <a:latin typeface="Cambria Math" panose="02040503050406030204" pitchFamily="18" charset="0"/>
                            <a:ea typeface="Helvetica Light" charset="0"/>
                            <a:cs typeface="Helvetica Light" charset="0"/>
                          </a:rPr>
                        </m:ctrlPr>
                      </m:fPr>
                      <m:num>
                        <m:r>
                          <a:rPr lang="en-US" sz="2300" i="1">
                            <a:latin typeface="Cambria Math" charset="0"/>
                            <a:ea typeface="Helvetica Light" charset="0"/>
                            <a:cs typeface="Helvetica Light" charset="0"/>
                          </a:rPr>
                          <m:t>1</m:t>
                        </m:r>
                      </m:num>
                      <m:den>
                        <m:r>
                          <a:rPr lang="en-US" sz="2300" i="1">
                            <a:latin typeface="Cambria Math" charset="0"/>
                            <a:ea typeface="Helvetica Light" charset="0"/>
                            <a:cs typeface="Helvetica Light" charset="0"/>
                          </a:rPr>
                          <m:t>3</m:t>
                        </m:r>
                      </m:den>
                    </m:f>
                  </m:oMath>
                </a14:m>
                <a:endParaRPr lang="en-US" sz="2300" dirty="0"/>
              </a:p>
            </p:txBody>
          </p:sp>
        </mc:Choice>
        <mc:Fallback xmlns="">
          <p:sp>
            <p:nvSpPr>
              <p:cNvPr id="3" name="TextBox 2"/>
              <p:cNvSpPr txBox="1">
                <a:spLocks noRot="1" noChangeAspect="1" noMove="1" noResize="1" noEditPoints="1" noAdjustHandles="1" noChangeArrowheads="1" noChangeShapeType="1" noTextEdit="1"/>
              </p:cNvSpPr>
              <p:nvPr/>
            </p:nvSpPr>
            <p:spPr>
              <a:xfrm>
                <a:off x="10471039" y="6127308"/>
                <a:ext cx="1552520" cy="615746"/>
              </a:xfrm>
              <a:prstGeom prst="rect">
                <a:avLst/>
              </a:prstGeom>
              <a:blipFill rotWithShape="0">
                <a:blip r:embed="rId3"/>
                <a:stretch>
                  <a:fillRect l="-5906" b="-5941"/>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D66339ED-CE10-4A46-AFE3-C69042042540}"/>
              </a:ext>
            </a:extLst>
          </p:cNvPr>
          <p:cNvSpPr>
            <a:spLocks noGrp="1"/>
          </p:cNvSpPr>
          <p:nvPr>
            <p:ph type="sldNum" sz="quarter" idx="12"/>
          </p:nvPr>
        </p:nvSpPr>
        <p:spPr/>
        <p:txBody>
          <a:bodyPr/>
          <a:lstStyle/>
          <a:p>
            <a:fld id="{4B0FE8E5-4FC5-2941-BB37-2FE900574256}" type="slidenum">
              <a:rPr lang="en-US" smtClean="0"/>
              <a:t>33</a:t>
            </a:fld>
            <a:endParaRPr lang="en-US"/>
          </a:p>
        </p:txBody>
      </p:sp>
    </p:spTree>
    <p:extLst>
      <p:ext uri="{BB962C8B-B14F-4D97-AF65-F5344CB8AC3E}">
        <p14:creationId xmlns:p14="http://schemas.microsoft.com/office/powerpoint/2010/main" val="4778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D</a:t>
            </a:r>
            <a:r>
              <a:rPr lang="en-US" sz="3800" dirty="0"/>
              <a:t>ANDELION</a:t>
            </a:r>
            <a:r>
              <a:rPr lang="en-US" dirty="0"/>
              <a:t> good?</a:t>
            </a:r>
          </a:p>
        </p:txBody>
      </p:sp>
      <p:sp>
        <p:nvSpPr>
          <p:cNvPr id="4" name="TextBox 3"/>
          <p:cNvSpPr txBox="1"/>
          <p:nvPr/>
        </p:nvSpPr>
        <p:spPr>
          <a:xfrm>
            <a:off x="3613658" y="1573807"/>
            <a:ext cx="5977919" cy="707886"/>
          </a:xfrm>
          <a:prstGeom prst="rect">
            <a:avLst/>
          </a:prstGeom>
          <a:noFill/>
        </p:spPr>
        <p:txBody>
          <a:bodyPr wrap="none" rtlCol="0">
            <a:spAutoFit/>
          </a:bodyPr>
          <a:lstStyle/>
          <a:p>
            <a:r>
              <a:rPr lang="en-US" sz="4000" dirty="0">
                <a:latin typeface="Helvetica Light" charset="0"/>
                <a:ea typeface="Helvetica Light" charset="0"/>
                <a:cs typeface="Helvetica Light" charset="0"/>
              </a:rPr>
              <a:t>Strong </a:t>
            </a:r>
            <a:r>
              <a:rPr lang="en-US" sz="4000">
                <a:latin typeface="Helvetica Light" charset="0"/>
                <a:ea typeface="Helvetica Light" charset="0"/>
                <a:cs typeface="Helvetica Light" charset="0"/>
              </a:rPr>
              <a:t>mixing properties.</a:t>
            </a:r>
            <a:endParaRPr lang="en-US" sz="4000" dirty="0">
              <a:latin typeface="Helvetica Light" charset="0"/>
              <a:ea typeface="Helvetica Light" charset="0"/>
              <a:cs typeface="Helvetica Light" charset="0"/>
            </a:endParaRPr>
          </a:p>
        </p:txBody>
      </p:sp>
      <p:sp>
        <p:nvSpPr>
          <p:cNvPr id="7" name="Oval 6"/>
          <p:cNvSpPr/>
          <p:nvPr/>
        </p:nvSpPr>
        <p:spPr>
          <a:xfrm>
            <a:off x="2986614" y="3294170"/>
            <a:ext cx="371960" cy="40295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13048" y="5208870"/>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87196" y="4251339"/>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1607" y="5208870"/>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38725" y="5208870"/>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30166" y="5208870"/>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877905" y="4251339"/>
            <a:ext cx="371960" cy="40295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Arrow Connector 145"/>
          <p:cNvCxnSpPr>
            <a:stCxn id="8" idx="7"/>
            <a:endCxn id="37" idx="3"/>
          </p:cNvCxnSpPr>
          <p:nvPr/>
        </p:nvCxnSpPr>
        <p:spPr>
          <a:xfrm flipV="1">
            <a:off x="1530536" y="4595283"/>
            <a:ext cx="401841" cy="672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10" idx="1"/>
            <a:endCxn id="37" idx="5"/>
          </p:cNvCxnSpPr>
          <p:nvPr/>
        </p:nvCxnSpPr>
        <p:spPr>
          <a:xfrm flipH="1" flipV="1">
            <a:off x="2195393" y="4595283"/>
            <a:ext cx="280686" cy="672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37" idx="7"/>
            <a:endCxn id="7" idx="3"/>
          </p:cNvCxnSpPr>
          <p:nvPr/>
        </p:nvCxnSpPr>
        <p:spPr>
          <a:xfrm flipV="1">
            <a:off x="2195393" y="3638114"/>
            <a:ext cx="845693" cy="672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3" idx="7"/>
            <a:endCxn id="9" idx="3"/>
          </p:cNvCxnSpPr>
          <p:nvPr/>
        </p:nvCxnSpPr>
        <p:spPr>
          <a:xfrm flipV="1">
            <a:off x="3947654" y="4595283"/>
            <a:ext cx="394014" cy="672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12" idx="1"/>
            <a:endCxn id="9" idx="5"/>
          </p:cNvCxnSpPr>
          <p:nvPr/>
        </p:nvCxnSpPr>
        <p:spPr>
          <a:xfrm flipH="1" flipV="1">
            <a:off x="4604684" y="4595283"/>
            <a:ext cx="288513" cy="672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stCxn id="9" idx="1"/>
            <a:endCxn id="7" idx="5"/>
          </p:cNvCxnSpPr>
          <p:nvPr/>
        </p:nvCxnSpPr>
        <p:spPr>
          <a:xfrm flipH="1" flipV="1">
            <a:off x="3304102" y="3638114"/>
            <a:ext cx="1037566" cy="672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TextBox 162"/>
              <p:cNvSpPr txBox="1"/>
              <p:nvPr/>
            </p:nvSpPr>
            <p:spPr>
              <a:xfrm>
                <a:off x="1877905" y="5881469"/>
                <a:ext cx="2491901" cy="523220"/>
              </a:xfrm>
              <a:prstGeom prst="rect">
                <a:avLst/>
              </a:prstGeom>
              <a:noFill/>
            </p:spPr>
            <p:txBody>
              <a:bodyPr wrap="none" rtlCol="0">
                <a:spAutoFit/>
              </a:bodyPr>
              <a:lstStyle/>
              <a:p>
                <a:r>
                  <a:rPr lang="en-US" sz="2800" dirty="0">
                    <a:latin typeface="Helvetica Light" charset="0"/>
                    <a:ea typeface="Helvetica Light" charset="0"/>
                    <a:cs typeface="Helvetica Light" charset="0"/>
                  </a:rPr>
                  <a:t>Precision:</a:t>
                </a:r>
                <a:r>
                  <a:rPr lang="en-US" dirty="0"/>
                  <a:t> </a:t>
                </a:r>
                <a14:m>
                  <m:oMath xmlns:m="http://schemas.openxmlformats.org/officeDocument/2006/math">
                    <m:r>
                      <a:rPr lang="en-US" sz="2500" b="0" i="1" smtClean="0">
                        <a:latin typeface="Cambria Math" charset="0"/>
                      </a:rPr>
                      <m:t>𝑂</m:t>
                    </m:r>
                    <m:r>
                      <a:rPr lang="en-US" sz="2500" b="0" i="1" smtClean="0">
                        <a:latin typeface="Cambria Math" charset="0"/>
                      </a:rPr>
                      <m:t>(</m:t>
                    </m:r>
                    <m:r>
                      <a:rPr lang="en-US" sz="2500" b="0" i="1" smtClean="0">
                        <a:latin typeface="Cambria Math" charset="0"/>
                      </a:rPr>
                      <m:t>𝑝</m:t>
                    </m:r>
                    <m:r>
                      <a:rPr lang="en-US" sz="2500" b="0" i="1" smtClean="0">
                        <a:latin typeface="Cambria Math" charset="0"/>
                      </a:rPr>
                      <m:t>)</m:t>
                    </m:r>
                  </m:oMath>
                </a14:m>
                <a:endParaRPr lang="en-US" sz="2500" dirty="0"/>
              </a:p>
            </p:txBody>
          </p:sp>
        </mc:Choice>
        <mc:Fallback xmlns="">
          <p:sp>
            <p:nvSpPr>
              <p:cNvPr id="163" name="TextBox 162"/>
              <p:cNvSpPr txBox="1">
                <a:spLocks noRot="1" noChangeAspect="1" noMove="1" noResize="1" noEditPoints="1" noAdjustHandles="1" noChangeArrowheads="1" noChangeShapeType="1" noTextEdit="1"/>
              </p:cNvSpPr>
              <p:nvPr/>
            </p:nvSpPr>
            <p:spPr>
              <a:xfrm>
                <a:off x="1877905" y="5881469"/>
                <a:ext cx="2491901" cy="523220"/>
              </a:xfrm>
              <a:prstGeom prst="rect">
                <a:avLst/>
              </a:prstGeom>
              <a:blipFill rotWithShape="0">
                <a:blip r:embed="rId2"/>
                <a:stretch>
                  <a:fillRect l="-4890" t="-12791" b="-31395"/>
                </a:stretch>
              </a:blipFill>
            </p:spPr>
            <p:txBody>
              <a:bodyPr/>
              <a:lstStyle/>
              <a:p>
                <a:r>
                  <a:rPr lang="en-US">
                    <a:noFill/>
                  </a:rPr>
                  <a:t> </a:t>
                </a:r>
              </a:p>
            </p:txBody>
          </p:sp>
        </mc:Fallback>
      </mc:AlternateContent>
      <p:sp>
        <p:nvSpPr>
          <p:cNvPr id="164" name="Oval 163"/>
          <p:cNvSpPr/>
          <p:nvPr/>
        </p:nvSpPr>
        <p:spPr>
          <a:xfrm>
            <a:off x="9083821" y="3202068"/>
            <a:ext cx="371960" cy="40295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0292380" y="3947227"/>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8518814" y="5116768"/>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9727373" y="5116768"/>
            <a:ext cx="371960" cy="402956"/>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8069818" y="3957759"/>
            <a:ext cx="371960" cy="40295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7" name="TextBox 176"/>
              <p:cNvSpPr txBox="1"/>
              <p:nvPr/>
            </p:nvSpPr>
            <p:spPr>
              <a:xfrm>
                <a:off x="7557761" y="5789367"/>
                <a:ext cx="3796039" cy="649409"/>
              </a:xfrm>
              <a:prstGeom prst="rect">
                <a:avLst/>
              </a:prstGeom>
              <a:noFill/>
            </p:spPr>
            <p:txBody>
              <a:bodyPr wrap="none" rtlCol="0">
                <a:spAutoFit/>
              </a:bodyPr>
              <a:lstStyle/>
              <a:p>
                <a:r>
                  <a:rPr lang="en-US" sz="2800" dirty="0">
                    <a:latin typeface="Helvetica Light" charset="0"/>
                    <a:ea typeface="Helvetica Light" charset="0"/>
                    <a:cs typeface="Helvetica Light" charset="0"/>
                  </a:rPr>
                  <a:t>Precision:</a:t>
                </a:r>
                <a:r>
                  <a:rPr lang="en-US" dirty="0"/>
                  <a:t> </a:t>
                </a:r>
                <a14:m>
                  <m:oMath xmlns:m="http://schemas.openxmlformats.org/officeDocument/2006/math">
                    <m:f>
                      <m:fPr>
                        <m:ctrlPr>
                          <a:rPr lang="en-US" sz="2500" b="0" i="1" smtClean="0">
                            <a:latin typeface="Cambria Math" panose="02040503050406030204" pitchFamily="18" charset="0"/>
                          </a:rPr>
                        </m:ctrlPr>
                      </m:fPr>
                      <m:num>
                        <m:r>
                          <a:rPr lang="en-US" sz="2500" b="0" i="1" smtClean="0">
                            <a:latin typeface="Cambria Math" charset="0"/>
                          </a:rPr>
                          <m:t>𝑝</m:t>
                        </m:r>
                      </m:num>
                      <m:den>
                        <m:r>
                          <a:rPr lang="en-US" sz="2500" b="0" i="1" smtClean="0">
                            <a:latin typeface="Cambria Math" charset="0"/>
                          </a:rPr>
                          <m:t>1−</m:t>
                        </m:r>
                        <m:r>
                          <a:rPr lang="en-US" sz="2500" b="0" i="1" smtClean="0">
                            <a:latin typeface="Cambria Math" charset="0"/>
                          </a:rPr>
                          <m:t>𝑝</m:t>
                        </m:r>
                      </m:den>
                    </m:f>
                    <m:r>
                      <a:rPr lang="en-US" sz="2500" b="0" i="1" smtClean="0">
                        <a:latin typeface="Cambria Math" charset="0"/>
                      </a:rPr>
                      <m:t>(1−</m:t>
                    </m:r>
                    <m:sSup>
                      <m:sSupPr>
                        <m:ctrlPr>
                          <a:rPr lang="en-US" sz="2500" b="0" i="1" smtClean="0">
                            <a:latin typeface="Cambria Math" panose="02040503050406030204" pitchFamily="18" charset="0"/>
                          </a:rPr>
                        </m:ctrlPr>
                      </m:sSupPr>
                      <m:e>
                        <m:r>
                          <a:rPr lang="en-US" sz="2500" b="0" i="1" smtClean="0">
                            <a:latin typeface="Cambria Math" charset="0"/>
                          </a:rPr>
                          <m:t>𝑒</m:t>
                        </m:r>
                      </m:e>
                      <m:sup>
                        <m:r>
                          <a:rPr lang="en-US" sz="2500" b="0" i="1" smtClean="0">
                            <a:latin typeface="Cambria Math" charset="0"/>
                          </a:rPr>
                          <m:t>𝑝</m:t>
                        </m:r>
                        <m:r>
                          <a:rPr lang="en-US" sz="2500" b="0" i="1" smtClean="0">
                            <a:latin typeface="Cambria Math" charset="0"/>
                          </a:rPr>
                          <m:t>−1</m:t>
                        </m:r>
                      </m:sup>
                    </m:sSup>
                    <m:r>
                      <a:rPr lang="en-US" sz="2500" b="0" i="1" smtClean="0">
                        <a:latin typeface="Cambria Math" charset="0"/>
                      </a:rPr>
                      <m:t>)</m:t>
                    </m:r>
                  </m:oMath>
                </a14:m>
                <a:endParaRPr lang="en-US" sz="2500" dirty="0"/>
              </a:p>
            </p:txBody>
          </p:sp>
        </mc:Choice>
        <mc:Fallback xmlns="">
          <p:sp>
            <p:nvSpPr>
              <p:cNvPr id="177" name="TextBox 176"/>
              <p:cNvSpPr txBox="1">
                <a:spLocks noRot="1" noChangeAspect="1" noMove="1" noResize="1" noEditPoints="1" noAdjustHandles="1" noChangeArrowheads="1" noChangeShapeType="1" noTextEdit="1"/>
              </p:cNvSpPr>
              <p:nvPr/>
            </p:nvSpPr>
            <p:spPr>
              <a:xfrm>
                <a:off x="7557761" y="5789367"/>
                <a:ext cx="3796039" cy="649409"/>
              </a:xfrm>
              <a:prstGeom prst="rect">
                <a:avLst/>
              </a:prstGeom>
              <a:blipFill rotWithShape="0">
                <a:blip r:embed="rId3"/>
                <a:stretch>
                  <a:fillRect l="-3371" t="-7547" b="-9434"/>
                </a:stretch>
              </a:blipFill>
            </p:spPr>
            <p:txBody>
              <a:bodyPr/>
              <a:lstStyle/>
              <a:p>
                <a:r>
                  <a:rPr lang="en-US">
                    <a:noFill/>
                  </a:rPr>
                  <a:t> </a:t>
                </a:r>
              </a:p>
            </p:txBody>
          </p:sp>
        </mc:Fallback>
      </mc:AlternateContent>
      <p:sp>
        <p:nvSpPr>
          <p:cNvPr id="178" name="TextBox 177"/>
          <p:cNvSpPr txBox="1"/>
          <p:nvPr/>
        </p:nvSpPr>
        <p:spPr>
          <a:xfrm>
            <a:off x="2716173" y="2588486"/>
            <a:ext cx="925125" cy="523220"/>
          </a:xfrm>
          <a:prstGeom prst="rect">
            <a:avLst/>
          </a:prstGeom>
          <a:noFill/>
        </p:spPr>
        <p:txBody>
          <a:bodyPr wrap="none" rtlCol="0">
            <a:spAutoFit/>
          </a:bodyPr>
          <a:lstStyle/>
          <a:p>
            <a:r>
              <a:rPr lang="en-US" sz="2800" b="1" dirty="0">
                <a:latin typeface="Helvetica Light" charset="0"/>
                <a:ea typeface="Helvetica Light" charset="0"/>
                <a:cs typeface="Helvetica Light" charset="0"/>
              </a:rPr>
              <a:t>Tree</a:t>
            </a:r>
            <a:endParaRPr lang="en-US" sz="2500" b="1" dirty="0"/>
          </a:p>
        </p:txBody>
      </p:sp>
      <p:sp>
        <p:nvSpPr>
          <p:cNvPr id="179" name="TextBox 178"/>
          <p:cNvSpPr txBox="1"/>
          <p:nvPr/>
        </p:nvSpPr>
        <p:spPr>
          <a:xfrm>
            <a:off x="7760566" y="2588486"/>
            <a:ext cx="2920992" cy="523220"/>
          </a:xfrm>
          <a:prstGeom prst="rect">
            <a:avLst/>
          </a:prstGeom>
          <a:noFill/>
        </p:spPr>
        <p:txBody>
          <a:bodyPr wrap="none" rtlCol="0">
            <a:spAutoFit/>
          </a:bodyPr>
          <a:lstStyle/>
          <a:p>
            <a:r>
              <a:rPr lang="en-US" sz="2800" b="1">
                <a:latin typeface="Helvetica Light" charset="0"/>
                <a:ea typeface="Helvetica Light" charset="0"/>
                <a:cs typeface="Helvetica Light" charset="0"/>
              </a:rPr>
              <a:t>Complete graph</a:t>
            </a:r>
            <a:endParaRPr lang="en-US" sz="2500" b="1" dirty="0"/>
          </a:p>
        </p:txBody>
      </p:sp>
      <p:cxnSp>
        <p:nvCxnSpPr>
          <p:cNvPr id="261" name="Straight Arrow Connector 260"/>
          <p:cNvCxnSpPr>
            <a:stCxn id="167" idx="6"/>
            <a:endCxn id="169" idx="2"/>
          </p:cNvCxnSpPr>
          <p:nvPr/>
        </p:nvCxnSpPr>
        <p:spPr>
          <a:xfrm>
            <a:off x="8890774" y="5318246"/>
            <a:ext cx="836599"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a:stCxn id="167" idx="7"/>
            <a:endCxn id="166" idx="3"/>
          </p:cNvCxnSpPr>
          <p:nvPr/>
        </p:nvCxnSpPr>
        <p:spPr>
          <a:xfrm flipV="1">
            <a:off x="8836302" y="4291171"/>
            <a:ext cx="1510550" cy="884609"/>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a:stCxn id="167" idx="0"/>
            <a:endCxn id="164" idx="4"/>
          </p:cNvCxnSpPr>
          <p:nvPr/>
        </p:nvCxnSpPr>
        <p:spPr>
          <a:xfrm flipV="1">
            <a:off x="8704794" y="3605024"/>
            <a:ext cx="565007" cy="1511744"/>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a:stCxn id="164" idx="5"/>
            <a:endCxn id="169" idx="1"/>
          </p:cNvCxnSpPr>
          <p:nvPr/>
        </p:nvCxnSpPr>
        <p:spPr>
          <a:xfrm>
            <a:off x="9401309" y="3546012"/>
            <a:ext cx="380536" cy="1629768"/>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stCxn id="164" idx="6"/>
            <a:endCxn id="166" idx="1"/>
          </p:cNvCxnSpPr>
          <p:nvPr/>
        </p:nvCxnSpPr>
        <p:spPr>
          <a:xfrm>
            <a:off x="9455781" y="3403546"/>
            <a:ext cx="891071" cy="602693"/>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stCxn id="170" idx="7"/>
            <a:endCxn id="164" idx="2"/>
          </p:cNvCxnSpPr>
          <p:nvPr/>
        </p:nvCxnSpPr>
        <p:spPr>
          <a:xfrm flipV="1">
            <a:off x="8387306" y="3403546"/>
            <a:ext cx="696515" cy="613225"/>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a:stCxn id="170" idx="4"/>
            <a:endCxn id="167" idx="1"/>
          </p:cNvCxnSpPr>
          <p:nvPr/>
        </p:nvCxnSpPr>
        <p:spPr>
          <a:xfrm>
            <a:off x="8255798" y="4360715"/>
            <a:ext cx="317488" cy="815065"/>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a:stCxn id="169" idx="7"/>
            <a:endCxn id="166" idx="4"/>
          </p:cNvCxnSpPr>
          <p:nvPr/>
        </p:nvCxnSpPr>
        <p:spPr>
          <a:xfrm flipV="1">
            <a:off x="10044861" y="4350183"/>
            <a:ext cx="433499" cy="825597"/>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a:stCxn id="169" idx="1"/>
            <a:endCxn id="170" idx="5"/>
          </p:cNvCxnSpPr>
          <p:nvPr/>
        </p:nvCxnSpPr>
        <p:spPr>
          <a:xfrm flipH="1" flipV="1">
            <a:off x="8387306" y="4301703"/>
            <a:ext cx="1394539" cy="874077"/>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a:stCxn id="166" idx="2"/>
            <a:endCxn id="170" idx="6"/>
          </p:cNvCxnSpPr>
          <p:nvPr/>
        </p:nvCxnSpPr>
        <p:spPr>
          <a:xfrm flipH="1">
            <a:off x="8441778" y="4148705"/>
            <a:ext cx="1850602" cy="10532"/>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2" name="Rounded Rectangle 301"/>
          <p:cNvSpPr/>
          <p:nvPr/>
        </p:nvSpPr>
        <p:spPr>
          <a:xfrm>
            <a:off x="1695588" y="4096129"/>
            <a:ext cx="3128620" cy="9856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500" dirty="0">
                <a:latin typeface="Helvetica Light" charset="0"/>
                <a:ea typeface="Helvetica Light" charset="0"/>
                <a:cs typeface="Helvetica Light" charset="0"/>
              </a:rPr>
              <a:t>Too many leaves</a:t>
            </a:r>
          </a:p>
        </p:txBody>
      </p:sp>
      <p:sp>
        <p:nvSpPr>
          <p:cNvPr id="303" name="Rounded Rectangle 302"/>
          <p:cNvSpPr/>
          <p:nvPr/>
        </p:nvSpPr>
        <p:spPr>
          <a:xfrm>
            <a:off x="7737575" y="3992156"/>
            <a:ext cx="3128620" cy="9856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500" dirty="0">
                <a:latin typeface="Helvetica Light" charset="0"/>
                <a:ea typeface="Helvetica Light" charset="0"/>
                <a:cs typeface="Helvetica Light" charset="0"/>
              </a:rPr>
              <a:t>Too many paths</a:t>
            </a:r>
          </a:p>
        </p:txBody>
      </p:sp>
      <p:sp>
        <p:nvSpPr>
          <p:cNvPr id="3" name="Slide Number Placeholder 2">
            <a:extLst>
              <a:ext uri="{FF2B5EF4-FFF2-40B4-BE49-F238E27FC236}">
                <a16:creationId xmlns:a16="http://schemas.microsoft.com/office/drawing/2014/main" id="{B3D865F3-F150-3048-9F5D-2298B8288B7A}"/>
              </a:ext>
            </a:extLst>
          </p:cNvPr>
          <p:cNvSpPr>
            <a:spLocks noGrp="1"/>
          </p:cNvSpPr>
          <p:nvPr>
            <p:ph type="sldNum" sz="quarter" idx="12"/>
          </p:nvPr>
        </p:nvSpPr>
        <p:spPr/>
        <p:txBody>
          <a:bodyPr/>
          <a:lstStyle/>
          <a:p>
            <a:fld id="{4B0FE8E5-4FC5-2941-BB37-2FE900574256}" type="slidenum">
              <a:rPr lang="en-US" smtClean="0"/>
              <a:t>34</a:t>
            </a:fld>
            <a:endParaRPr lang="en-US"/>
          </a:p>
        </p:txBody>
      </p:sp>
    </p:spTree>
    <p:extLst>
      <p:ext uri="{BB962C8B-B14F-4D97-AF65-F5344CB8AC3E}">
        <p14:creationId xmlns:p14="http://schemas.microsoft.com/office/powerpoint/2010/main" val="39759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7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8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8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37" grpId="0" animBg="1"/>
      <p:bldP spid="163" grpId="0"/>
      <p:bldP spid="164" grpId="0" animBg="1"/>
      <p:bldP spid="166" grpId="0" animBg="1"/>
      <p:bldP spid="167" grpId="0" animBg="1"/>
      <p:bldP spid="169" grpId="0" animBg="1"/>
      <p:bldP spid="170" grpId="0" animBg="1"/>
      <p:bldP spid="177" grpId="0"/>
      <p:bldP spid="178" grpId="0"/>
      <p:bldP spid="179" grpId="0"/>
      <p:bldP spid="302" grpId="0" animBg="1"/>
      <p:bldP spid="3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p:cNvSpPr/>
          <p:nvPr/>
        </p:nvSpPr>
        <p:spPr>
          <a:xfrm>
            <a:off x="10299798" y="4554147"/>
            <a:ext cx="1109709" cy="1040010"/>
          </a:xfrm>
          <a:prstGeom prst="ellipse">
            <a:avLst/>
          </a:prstGeom>
          <a:solidFill>
            <a:srgbClr val="00B0F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8526090" y="2366657"/>
            <a:ext cx="1109709" cy="1040010"/>
          </a:xfrm>
          <a:prstGeom prst="ellipse">
            <a:avLst/>
          </a:prstGeom>
          <a:solidFill>
            <a:srgbClr val="00B0F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825749" y="3896227"/>
            <a:ext cx="1109709" cy="1040010"/>
          </a:xfrm>
          <a:prstGeom prst="ellipse">
            <a:avLst/>
          </a:prstGeom>
          <a:solidFill>
            <a:srgbClr val="00B0F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813337" y="2384604"/>
            <a:ext cx="1109709" cy="1040010"/>
          </a:xfrm>
          <a:prstGeom prst="ellipse">
            <a:avLst/>
          </a:prstGeom>
          <a:solidFill>
            <a:srgbClr val="00B0F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143902" y="3929716"/>
            <a:ext cx="1109709" cy="1040010"/>
          </a:xfrm>
          <a:prstGeom prst="ellipse">
            <a:avLst/>
          </a:prstGeom>
          <a:solidFill>
            <a:srgbClr val="00B0F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588807" y="5058193"/>
            <a:ext cx="1109709" cy="1040010"/>
          </a:xfrm>
          <a:prstGeom prst="ellipse">
            <a:avLst/>
          </a:prstGeom>
          <a:solidFill>
            <a:srgbClr val="FF0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685964" y="2797090"/>
            <a:ext cx="1109709" cy="1040010"/>
          </a:xfrm>
          <a:prstGeom prst="ellipse">
            <a:avLst/>
          </a:prstGeom>
          <a:solidFill>
            <a:srgbClr val="00B0F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989373" y="2812769"/>
            <a:ext cx="1109709" cy="1040010"/>
          </a:xfrm>
          <a:prstGeom prst="ellipse">
            <a:avLst/>
          </a:prstGeom>
          <a:solidFill>
            <a:srgbClr val="00B0F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80051" y="5078014"/>
            <a:ext cx="1109709" cy="1040010"/>
          </a:xfrm>
          <a:prstGeom prst="ellipse">
            <a:avLst/>
          </a:prstGeom>
          <a:solidFill>
            <a:srgbClr val="FF0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Why </a:t>
            </a:r>
            <a:r>
              <a:rPr lang="en-US"/>
              <a:t>not alternative solutions?</a:t>
            </a:r>
            <a:endParaRPr lang="en-US" dirty="0"/>
          </a:p>
        </p:txBody>
      </p:sp>
      <p:sp>
        <p:nvSpPr>
          <p:cNvPr id="4" name="TextBox 3"/>
          <p:cNvSpPr txBox="1"/>
          <p:nvPr/>
        </p:nvSpPr>
        <p:spPr>
          <a:xfrm>
            <a:off x="1249030" y="1690688"/>
            <a:ext cx="3132781" cy="477054"/>
          </a:xfrm>
          <a:prstGeom prst="rect">
            <a:avLst/>
          </a:prstGeom>
          <a:noFill/>
        </p:spPr>
        <p:txBody>
          <a:bodyPr wrap="none" rtlCol="0">
            <a:spAutoFit/>
          </a:bodyPr>
          <a:lstStyle/>
          <a:p>
            <a:r>
              <a:rPr lang="en-US" sz="2500" dirty="0">
                <a:latin typeface="Palatino" pitchFamily="2" charset="77"/>
                <a:ea typeface="Palatino" pitchFamily="2" charset="77"/>
                <a:cs typeface="Helvetica" charset="0"/>
              </a:rPr>
              <a:t>Connect through Tor</a:t>
            </a:r>
          </a:p>
        </p:txBody>
      </p:sp>
      <p:sp>
        <p:nvSpPr>
          <p:cNvPr id="5" name="TextBox 4"/>
          <p:cNvSpPr txBox="1"/>
          <p:nvPr/>
        </p:nvSpPr>
        <p:spPr>
          <a:xfrm>
            <a:off x="7039764" y="1690688"/>
            <a:ext cx="4319580" cy="477054"/>
          </a:xfrm>
          <a:prstGeom prst="rect">
            <a:avLst/>
          </a:prstGeom>
          <a:noFill/>
        </p:spPr>
        <p:txBody>
          <a:bodyPr wrap="none" rtlCol="0">
            <a:spAutoFit/>
          </a:bodyPr>
          <a:lstStyle/>
          <a:p>
            <a:r>
              <a:rPr lang="en-US" sz="2500" dirty="0">
                <a:latin typeface="Palatino" pitchFamily="2" charset="77"/>
                <a:ea typeface="Palatino" pitchFamily="2" charset="77"/>
                <a:cs typeface="Helvetica" charset="0"/>
              </a:rPr>
              <a:t>I2P Integration (e.g. </a:t>
            </a:r>
            <a:r>
              <a:rPr lang="en-US" sz="2500" dirty="0" err="1">
                <a:latin typeface="Palatino" pitchFamily="2" charset="77"/>
                <a:ea typeface="Palatino" pitchFamily="2" charset="77"/>
                <a:cs typeface="Helvetica" charset="0"/>
              </a:rPr>
              <a:t>Monero</a:t>
            </a:r>
            <a:r>
              <a:rPr lang="en-US" sz="2500" dirty="0">
                <a:latin typeface="Palatino" pitchFamily="2" charset="77"/>
                <a:ea typeface="Palatino" pitchFamily="2" charset="77"/>
                <a:cs typeface="Helvetica" charset="0"/>
              </a:rPr>
              <a:t>)</a:t>
            </a:r>
          </a:p>
        </p:txBody>
      </p:sp>
      <p:sp>
        <p:nvSpPr>
          <p:cNvPr id="6" name="Oval 5"/>
          <p:cNvSpPr/>
          <p:nvPr/>
        </p:nvSpPr>
        <p:spPr>
          <a:xfrm>
            <a:off x="806683" y="3493305"/>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78102" y="4129326"/>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15219" y="3028357"/>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52667" y="2599756"/>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18179" y="5291292"/>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a:off x="3152310" y="4098663"/>
            <a:ext cx="2889504" cy="2338713"/>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Helvetica Light" charset="0"/>
                <a:ea typeface="Helvetica Light" charset="0"/>
                <a:cs typeface="Helvetica Light" charset="0"/>
              </a:rPr>
              <a:t>Tor</a:t>
            </a:r>
          </a:p>
        </p:txBody>
      </p:sp>
      <p:cxnSp>
        <p:nvCxnSpPr>
          <p:cNvPr id="13" name="Straight Connector 12"/>
          <p:cNvCxnSpPr>
            <a:stCxn id="10" idx="7"/>
            <a:endCxn id="7" idx="3"/>
          </p:cNvCxnSpPr>
          <p:nvPr/>
        </p:nvCxnSpPr>
        <p:spPr>
          <a:xfrm flipV="1">
            <a:off x="1649936" y="4648998"/>
            <a:ext cx="819401" cy="731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0" idx="0"/>
            <a:endCxn id="9" idx="3"/>
          </p:cNvCxnSpPr>
          <p:nvPr/>
        </p:nvCxnSpPr>
        <p:spPr>
          <a:xfrm flipV="1">
            <a:off x="1429675" y="3119428"/>
            <a:ext cx="714227" cy="2171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1"/>
            <a:endCxn id="6" idx="4"/>
          </p:cNvCxnSpPr>
          <p:nvPr/>
        </p:nvCxnSpPr>
        <p:spPr>
          <a:xfrm flipH="1" flipV="1">
            <a:off x="1118179" y="4102139"/>
            <a:ext cx="91235" cy="1278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6" idx="6"/>
            <a:endCxn id="7" idx="1"/>
          </p:cNvCxnSpPr>
          <p:nvPr/>
        </p:nvCxnSpPr>
        <p:spPr>
          <a:xfrm>
            <a:off x="1429675" y="3797722"/>
            <a:ext cx="1039662" cy="420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7" idx="0"/>
            <a:endCxn id="9" idx="5"/>
          </p:cNvCxnSpPr>
          <p:nvPr/>
        </p:nvCxnSpPr>
        <p:spPr>
          <a:xfrm flipH="1" flipV="1">
            <a:off x="2584424" y="3119428"/>
            <a:ext cx="105174" cy="1009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7" idx="7"/>
            <a:endCxn id="8" idx="3"/>
          </p:cNvCxnSpPr>
          <p:nvPr/>
        </p:nvCxnSpPr>
        <p:spPr>
          <a:xfrm flipV="1">
            <a:off x="2909859" y="3548029"/>
            <a:ext cx="396595" cy="670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8" idx="1"/>
            <a:endCxn id="9" idx="6"/>
          </p:cNvCxnSpPr>
          <p:nvPr/>
        </p:nvCxnSpPr>
        <p:spPr>
          <a:xfrm flipH="1" flipV="1">
            <a:off x="2675659" y="2904173"/>
            <a:ext cx="630795" cy="213346"/>
          </a:xfrm>
          <a:prstGeom prst="line">
            <a:avLst/>
          </a:prstGeom>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1682496" y="5779008"/>
            <a:ext cx="1938528" cy="519439"/>
          </a:xfrm>
          <a:custGeom>
            <a:avLst/>
            <a:gdLst>
              <a:gd name="connsiteX0" fmla="*/ 0 w 1938528"/>
              <a:gd name="connsiteY0" fmla="*/ 0 h 384048"/>
              <a:gd name="connsiteX1" fmla="*/ 621792 w 1938528"/>
              <a:gd name="connsiteY1" fmla="*/ 347472 h 384048"/>
              <a:gd name="connsiteX2" fmla="*/ 1938528 w 1938528"/>
              <a:gd name="connsiteY2" fmla="*/ 384048 h 384048"/>
              <a:gd name="connsiteX0" fmla="*/ 0 w 1938528"/>
              <a:gd name="connsiteY0" fmla="*/ 0 h 413464"/>
              <a:gd name="connsiteX1" fmla="*/ 621792 w 1938528"/>
              <a:gd name="connsiteY1" fmla="*/ 347472 h 413464"/>
              <a:gd name="connsiteX2" fmla="*/ 1938528 w 1938528"/>
              <a:gd name="connsiteY2" fmla="*/ 384048 h 413464"/>
              <a:gd name="connsiteX0" fmla="*/ 0 w 1938528"/>
              <a:gd name="connsiteY0" fmla="*/ 0 h 512213"/>
              <a:gd name="connsiteX1" fmla="*/ 804672 w 1938528"/>
              <a:gd name="connsiteY1" fmla="*/ 493776 h 512213"/>
              <a:gd name="connsiteX2" fmla="*/ 1938528 w 1938528"/>
              <a:gd name="connsiteY2" fmla="*/ 384048 h 512213"/>
              <a:gd name="connsiteX0" fmla="*/ 0 w 1938528"/>
              <a:gd name="connsiteY0" fmla="*/ 0 h 519439"/>
              <a:gd name="connsiteX1" fmla="*/ 804672 w 1938528"/>
              <a:gd name="connsiteY1" fmla="*/ 493776 h 519439"/>
              <a:gd name="connsiteX2" fmla="*/ 1938528 w 1938528"/>
              <a:gd name="connsiteY2" fmla="*/ 384048 h 519439"/>
            </a:gdLst>
            <a:ahLst/>
            <a:cxnLst>
              <a:cxn ang="0">
                <a:pos x="connsiteX0" y="connsiteY0"/>
              </a:cxn>
              <a:cxn ang="0">
                <a:pos x="connsiteX1" y="connsiteY1"/>
              </a:cxn>
              <a:cxn ang="0">
                <a:pos x="connsiteX2" y="connsiteY2"/>
              </a:cxn>
            </a:cxnLst>
            <a:rect l="l" t="t" r="r" b="b"/>
            <a:pathLst>
              <a:path w="1938528" h="519439">
                <a:moveTo>
                  <a:pt x="0" y="0"/>
                </a:moveTo>
                <a:cubicBezTo>
                  <a:pt x="149352" y="141732"/>
                  <a:pt x="371856" y="411480"/>
                  <a:pt x="804672" y="493776"/>
                </a:cubicBezTo>
                <a:cubicBezTo>
                  <a:pt x="1237488" y="576072"/>
                  <a:pt x="1344168" y="438912"/>
                  <a:pt x="1938528" y="384048"/>
                </a:cubicBezTo>
              </a:path>
            </a:pathLst>
          </a:custGeom>
          <a:noFill/>
          <a:ln w="1270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858287" y="3328416"/>
            <a:ext cx="1061185" cy="768096"/>
          </a:xfrm>
          <a:custGeom>
            <a:avLst/>
            <a:gdLst>
              <a:gd name="connsiteX0" fmla="*/ 1061185 w 1061185"/>
              <a:gd name="connsiteY0" fmla="*/ 768096 h 768096"/>
              <a:gd name="connsiteX1" fmla="*/ 512545 w 1061185"/>
              <a:gd name="connsiteY1" fmla="*/ 219456 h 768096"/>
              <a:gd name="connsiteX2" fmla="*/ 481 w 1061185"/>
              <a:gd name="connsiteY2" fmla="*/ 0 h 768096"/>
            </a:gdLst>
            <a:ahLst/>
            <a:cxnLst>
              <a:cxn ang="0">
                <a:pos x="connsiteX0" y="connsiteY0"/>
              </a:cxn>
              <a:cxn ang="0">
                <a:pos x="connsiteX1" y="connsiteY1"/>
              </a:cxn>
              <a:cxn ang="0">
                <a:pos x="connsiteX2" y="connsiteY2"/>
              </a:cxn>
            </a:cxnLst>
            <a:rect l="l" t="t" r="r" b="b"/>
            <a:pathLst>
              <a:path w="1061185" h="768096">
                <a:moveTo>
                  <a:pt x="1061185" y="768096"/>
                </a:moveTo>
                <a:cubicBezTo>
                  <a:pt x="875257" y="557784"/>
                  <a:pt x="689329" y="347472"/>
                  <a:pt x="512545" y="219456"/>
                </a:cubicBezTo>
                <a:cubicBezTo>
                  <a:pt x="335761" y="91440"/>
                  <a:pt x="-14759" y="57912"/>
                  <a:pt x="481" y="0"/>
                </a:cubicBezTo>
              </a:path>
            </a:pathLst>
          </a:custGeom>
          <a:noFill/>
          <a:ln w="1270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511628" y="3475794"/>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083047" y="4111815"/>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920164" y="3010846"/>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757612" y="2582245"/>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823124" y="5273781"/>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44" idx="7"/>
            <a:endCxn id="41" idx="3"/>
          </p:cNvCxnSpPr>
          <p:nvPr/>
        </p:nvCxnSpPr>
        <p:spPr>
          <a:xfrm flipV="1">
            <a:off x="8354881" y="4631487"/>
            <a:ext cx="819401" cy="731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4" idx="0"/>
            <a:endCxn id="43" idx="3"/>
          </p:cNvCxnSpPr>
          <p:nvPr/>
        </p:nvCxnSpPr>
        <p:spPr>
          <a:xfrm flipV="1">
            <a:off x="8134620" y="3101917"/>
            <a:ext cx="714227" cy="2171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4" idx="1"/>
            <a:endCxn id="40" idx="4"/>
          </p:cNvCxnSpPr>
          <p:nvPr/>
        </p:nvCxnSpPr>
        <p:spPr>
          <a:xfrm flipH="1" flipV="1">
            <a:off x="7823124" y="4084628"/>
            <a:ext cx="91235" cy="1278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6"/>
            <a:endCxn id="41" idx="1"/>
          </p:cNvCxnSpPr>
          <p:nvPr/>
        </p:nvCxnSpPr>
        <p:spPr>
          <a:xfrm>
            <a:off x="8134620" y="3780211"/>
            <a:ext cx="1039662" cy="420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1" idx="0"/>
            <a:endCxn id="43" idx="5"/>
          </p:cNvCxnSpPr>
          <p:nvPr/>
        </p:nvCxnSpPr>
        <p:spPr>
          <a:xfrm flipH="1" flipV="1">
            <a:off x="9289369" y="3101917"/>
            <a:ext cx="105174" cy="1009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1" idx="7"/>
            <a:endCxn id="42" idx="3"/>
          </p:cNvCxnSpPr>
          <p:nvPr/>
        </p:nvCxnSpPr>
        <p:spPr>
          <a:xfrm flipV="1">
            <a:off x="9614804" y="3530518"/>
            <a:ext cx="396595" cy="670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2" idx="1"/>
            <a:endCxn id="43" idx="6"/>
          </p:cNvCxnSpPr>
          <p:nvPr/>
        </p:nvCxnSpPr>
        <p:spPr>
          <a:xfrm flipH="1" flipV="1">
            <a:off x="9380604" y="2886662"/>
            <a:ext cx="630795" cy="213346"/>
          </a:xfrm>
          <a:prstGeom prst="line">
            <a:avLst/>
          </a:prstGeom>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0543156" y="4756367"/>
            <a:ext cx="622992" cy="608834"/>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a:stCxn id="40" idx="6"/>
            <a:endCxn id="51" idx="2"/>
          </p:cNvCxnSpPr>
          <p:nvPr/>
        </p:nvCxnSpPr>
        <p:spPr>
          <a:xfrm flipV="1">
            <a:off x="8446116" y="5060784"/>
            <a:ext cx="2097040" cy="517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1"/>
            <a:endCxn id="37" idx="5"/>
          </p:cNvCxnSpPr>
          <p:nvPr/>
        </p:nvCxnSpPr>
        <p:spPr>
          <a:xfrm flipH="1" flipV="1">
            <a:off x="9614804" y="4631487"/>
            <a:ext cx="1019587" cy="214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1" idx="0"/>
            <a:endCxn id="38" idx="5"/>
          </p:cNvCxnSpPr>
          <p:nvPr/>
        </p:nvCxnSpPr>
        <p:spPr>
          <a:xfrm flipH="1" flipV="1">
            <a:off x="10451921" y="3530518"/>
            <a:ext cx="402731" cy="1225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40" idx="1"/>
            <a:endCxn id="36" idx="4"/>
          </p:cNvCxnSpPr>
          <p:nvPr/>
        </p:nvCxnSpPr>
        <p:spPr>
          <a:xfrm flipH="1" flipV="1">
            <a:off x="7823124" y="4084628"/>
            <a:ext cx="91235" cy="1278315"/>
          </a:xfrm>
          <a:prstGeom prst="line">
            <a:avLst/>
          </a:prstGeom>
          <a:ln w="1270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7" idx="1"/>
            <a:endCxn id="36" idx="6"/>
          </p:cNvCxnSpPr>
          <p:nvPr/>
        </p:nvCxnSpPr>
        <p:spPr>
          <a:xfrm flipH="1" flipV="1">
            <a:off x="8134620" y="3780211"/>
            <a:ext cx="1039662" cy="420766"/>
          </a:xfrm>
          <a:prstGeom prst="line">
            <a:avLst/>
          </a:prstGeom>
          <a:ln w="127000">
            <a:solidFill>
              <a:schemeClr val="accent6">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38" idx="3"/>
            <a:endCxn id="37" idx="7"/>
          </p:cNvCxnSpPr>
          <p:nvPr/>
        </p:nvCxnSpPr>
        <p:spPr>
          <a:xfrm flipH="1">
            <a:off x="9614804" y="3530518"/>
            <a:ext cx="396595" cy="670459"/>
          </a:xfrm>
          <a:prstGeom prst="line">
            <a:avLst/>
          </a:prstGeom>
          <a:ln w="127000">
            <a:solidFill>
              <a:schemeClr val="accent6">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8" idx="1"/>
            <a:endCxn id="9" idx="6"/>
          </p:cNvCxnSpPr>
          <p:nvPr/>
        </p:nvCxnSpPr>
        <p:spPr>
          <a:xfrm flipH="1" flipV="1">
            <a:off x="2675659" y="2904173"/>
            <a:ext cx="630795" cy="213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 idx="3"/>
            <a:endCxn id="7" idx="7"/>
          </p:cNvCxnSpPr>
          <p:nvPr/>
        </p:nvCxnSpPr>
        <p:spPr>
          <a:xfrm flipH="1">
            <a:off x="2909859" y="3548029"/>
            <a:ext cx="396595" cy="6704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38" idx="1"/>
            <a:endCxn id="39" idx="6"/>
          </p:cNvCxnSpPr>
          <p:nvPr/>
        </p:nvCxnSpPr>
        <p:spPr>
          <a:xfrm flipH="1" flipV="1">
            <a:off x="9380604" y="2886662"/>
            <a:ext cx="630795" cy="213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38" idx="5"/>
            <a:endCxn id="51" idx="0"/>
          </p:cNvCxnSpPr>
          <p:nvPr/>
        </p:nvCxnSpPr>
        <p:spPr>
          <a:xfrm>
            <a:off x="10451921" y="3530518"/>
            <a:ext cx="402731" cy="12258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38" idx="3"/>
            <a:endCxn id="37" idx="7"/>
          </p:cNvCxnSpPr>
          <p:nvPr/>
        </p:nvCxnSpPr>
        <p:spPr>
          <a:xfrm flipH="1">
            <a:off x="9614804" y="3530518"/>
            <a:ext cx="396595" cy="6704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544AC6A-A683-2F41-90CE-7BD92302B74E}"/>
              </a:ext>
            </a:extLst>
          </p:cNvPr>
          <p:cNvSpPr>
            <a:spLocks noGrp="1"/>
          </p:cNvSpPr>
          <p:nvPr>
            <p:ph type="sldNum" sz="quarter" idx="12"/>
          </p:nvPr>
        </p:nvSpPr>
        <p:spPr/>
        <p:txBody>
          <a:bodyPr/>
          <a:lstStyle/>
          <a:p>
            <a:fld id="{4B0FE8E5-4FC5-2941-BB37-2FE900574256}" type="slidenum">
              <a:rPr lang="en-US" smtClean="0"/>
              <a:t>35</a:t>
            </a:fld>
            <a:endParaRPr lang="en-US"/>
          </a:p>
        </p:txBody>
      </p:sp>
    </p:spTree>
    <p:extLst>
      <p:ext uri="{BB962C8B-B14F-4D97-AF65-F5344CB8AC3E}">
        <p14:creationId xmlns:p14="http://schemas.microsoft.com/office/powerpoint/2010/main" val="135313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77" grpId="0" animBg="1"/>
      <p:bldP spid="77" grpId="1" animBg="1"/>
      <p:bldP spid="77" grpId="2" animBg="1"/>
      <p:bldP spid="78" grpId="0" animBg="1"/>
      <p:bldP spid="78" grpId="1" animBg="1"/>
      <p:bldP spid="78" grpId="2" animBg="1"/>
      <p:bldP spid="60" grpId="0" animBg="1"/>
      <p:bldP spid="61" grpId="0" animBg="1"/>
      <p:bldP spid="59" grpId="0" animBg="1"/>
      <p:bldP spid="59" grpId="1" animBg="1"/>
      <p:bldP spid="58" grpId="0" animBg="1"/>
      <p:bldP spid="58" grpId="1" animBg="1"/>
      <p:bldP spid="11" grpId="0" animBg="1"/>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Delay Distribution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710"/>
          <a:stretch/>
        </p:blipFill>
        <p:spPr>
          <a:xfrm>
            <a:off x="3428999" y="1371923"/>
            <a:ext cx="5896583" cy="5167333"/>
          </a:xfrm>
          <a:prstGeom prst="rect">
            <a:avLst/>
          </a:prstGeom>
        </p:spPr>
      </p:pic>
      <p:sp>
        <p:nvSpPr>
          <p:cNvPr id="3" name="TextBox 2">
            <a:extLst>
              <a:ext uri="{FF2B5EF4-FFF2-40B4-BE49-F238E27FC236}">
                <a16:creationId xmlns:a16="http://schemas.microsoft.com/office/drawing/2014/main" id="{310B5D9D-058B-5943-9825-9338CDFDE495}"/>
              </a:ext>
            </a:extLst>
          </p:cNvPr>
          <p:cNvSpPr txBox="1"/>
          <p:nvPr/>
        </p:nvSpPr>
        <p:spPr>
          <a:xfrm rot="16200000">
            <a:off x="1396711" y="3600677"/>
            <a:ext cx="3664466" cy="400110"/>
          </a:xfrm>
          <a:prstGeom prst="rect">
            <a:avLst/>
          </a:prstGeom>
          <a:noFill/>
        </p:spPr>
        <p:txBody>
          <a:bodyPr wrap="square" rtlCol="0">
            <a:spAutoFit/>
          </a:bodyPr>
          <a:lstStyle/>
          <a:p>
            <a:r>
              <a:rPr lang="en-US" sz="2000" dirty="0"/>
              <a:t>Time to reach 10% of nodes (sec)</a:t>
            </a:r>
          </a:p>
        </p:txBody>
      </p:sp>
      <p:sp>
        <p:nvSpPr>
          <p:cNvPr id="5" name="Slide Number Placeholder 4">
            <a:extLst>
              <a:ext uri="{FF2B5EF4-FFF2-40B4-BE49-F238E27FC236}">
                <a16:creationId xmlns:a16="http://schemas.microsoft.com/office/drawing/2014/main" id="{00BDD07D-C497-CA41-8361-0BDE458805D7}"/>
              </a:ext>
            </a:extLst>
          </p:cNvPr>
          <p:cNvSpPr>
            <a:spLocks noGrp="1"/>
          </p:cNvSpPr>
          <p:nvPr>
            <p:ph type="sldNum" sz="quarter" idx="12"/>
          </p:nvPr>
        </p:nvSpPr>
        <p:spPr/>
        <p:txBody>
          <a:bodyPr/>
          <a:lstStyle/>
          <a:p>
            <a:fld id="{4B0FE8E5-4FC5-2941-BB37-2FE900574256}" type="slidenum">
              <a:rPr lang="en-US" smtClean="0"/>
              <a:t>36</a:t>
            </a:fld>
            <a:endParaRPr lang="en-US"/>
          </a:p>
        </p:txBody>
      </p:sp>
    </p:spTree>
    <p:extLst>
      <p:ext uri="{BB962C8B-B14F-4D97-AF65-F5344CB8AC3E}">
        <p14:creationId xmlns:p14="http://schemas.microsoft.com/office/powerpoint/2010/main" val="692526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8466"/>
          <a:stretch/>
        </p:blipFill>
        <p:spPr>
          <a:xfrm>
            <a:off x="1276485" y="971686"/>
            <a:ext cx="10261600" cy="4514715"/>
          </a:xfrm>
          <a:prstGeom prst="rect">
            <a:avLst/>
          </a:prstGeom>
        </p:spPr>
      </p:pic>
      <p:sp>
        <p:nvSpPr>
          <p:cNvPr id="6" name="TextBox 5"/>
          <p:cNvSpPr txBox="1"/>
          <p:nvPr/>
        </p:nvSpPr>
        <p:spPr>
          <a:xfrm>
            <a:off x="7062281" y="6459166"/>
            <a:ext cx="5129719" cy="369332"/>
          </a:xfrm>
          <a:prstGeom prst="rect">
            <a:avLst/>
          </a:prstGeom>
          <a:noFill/>
        </p:spPr>
        <p:txBody>
          <a:bodyPr wrap="square" rtlCol="0">
            <a:spAutoFit/>
          </a:bodyPr>
          <a:lstStyle/>
          <a:p>
            <a:pPr algn="r"/>
            <a:r>
              <a:rPr lang="en-US" i="1" dirty="0">
                <a:latin typeface="Helvetica Light" charset="0"/>
                <a:ea typeface="Helvetica Light" charset="0"/>
                <a:cs typeface="Helvetica Light" charset="0"/>
              </a:rPr>
              <a:t>Narayanan and </a:t>
            </a:r>
            <a:r>
              <a:rPr lang="en-US" i="1" dirty="0" err="1">
                <a:latin typeface="Helvetica Light" charset="0"/>
                <a:ea typeface="Helvetica Light" charset="0"/>
                <a:cs typeface="Helvetica Light" charset="0"/>
              </a:rPr>
              <a:t>Möser</a:t>
            </a:r>
            <a:r>
              <a:rPr lang="en-US" i="1" dirty="0">
                <a:latin typeface="Helvetica Light" charset="0"/>
                <a:ea typeface="Helvetica Light" charset="0"/>
                <a:cs typeface="Helvetica Light" charset="0"/>
              </a:rPr>
              <a:t>, 2017</a:t>
            </a:r>
          </a:p>
        </p:txBody>
      </p:sp>
      <p:sp>
        <p:nvSpPr>
          <p:cNvPr id="7" name="TextBox 6"/>
          <p:cNvSpPr txBox="1"/>
          <p:nvPr/>
        </p:nvSpPr>
        <p:spPr>
          <a:xfrm>
            <a:off x="4724400" y="5495729"/>
            <a:ext cx="3793787" cy="477054"/>
          </a:xfrm>
          <a:prstGeom prst="rect">
            <a:avLst/>
          </a:prstGeom>
          <a:noFill/>
        </p:spPr>
        <p:txBody>
          <a:bodyPr wrap="square" rtlCol="0">
            <a:spAutoFit/>
          </a:bodyPr>
          <a:lstStyle/>
          <a:p>
            <a:pPr algn="ctr"/>
            <a:r>
              <a:rPr lang="en-US" sz="2500" dirty="0">
                <a:latin typeface="Helvetica Light" charset="0"/>
                <a:ea typeface="Helvetica Light" charset="0"/>
                <a:cs typeface="Helvetica Light" charset="0"/>
              </a:rPr>
              <a:t>Date of Invention</a:t>
            </a:r>
          </a:p>
        </p:txBody>
      </p:sp>
      <p:sp>
        <p:nvSpPr>
          <p:cNvPr id="8" name="TextBox 7"/>
          <p:cNvSpPr txBox="1"/>
          <p:nvPr/>
        </p:nvSpPr>
        <p:spPr>
          <a:xfrm rot="16200000">
            <a:off x="-1051296" y="2437692"/>
            <a:ext cx="3793787" cy="861774"/>
          </a:xfrm>
          <a:prstGeom prst="rect">
            <a:avLst/>
          </a:prstGeom>
          <a:noFill/>
        </p:spPr>
        <p:txBody>
          <a:bodyPr wrap="square" rtlCol="0">
            <a:spAutoFit/>
          </a:bodyPr>
          <a:lstStyle/>
          <a:p>
            <a:pPr algn="ctr"/>
            <a:r>
              <a:rPr lang="en-US" sz="2500" dirty="0">
                <a:latin typeface="Helvetica Light" charset="0"/>
                <a:ea typeface="Helvetica Light" charset="0"/>
                <a:cs typeface="Helvetica Light" charset="0"/>
              </a:rPr>
              <a:t>Strength of </a:t>
            </a:r>
          </a:p>
          <a:p>
            <a:pPr algn="ctr"/>
            <a:r>
              <a:rPr lang="en-US" sz="2500" dirty="0">
                <a:latin typeface="Helvetica Light" charset="0"/>
                <a:ea typeface="Helvetica Light" charset="0"/>
                <a:cs typeface="Helvetica Light" charset="0"/>
              </a:rPr>
              <a:t>Guarantees</a:t>
            </a:r>
          </a:p>
        </p:txBody>
      </p:sp>
      <p:sp>
        <p:nvSpPr>
          <p:cNvPr id="9" name="Oval 8"/>
          <p:cNvSpPr/>
          <p:nvPr/>
        </p:nvSpPr>
        <p:spPr>
          <a:xfrm>
            <a:off x="10058400" y="2868579"/>
            <a:ext cx="389106" cy="3604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58833" y="2810284"/>
            <a:ext cx="1733167" cy="477054"/>
          </a:xfrm>
          <a:prstGeom prst="rect">
            <a:avLst/>
          </a:prstGeom>
          <a:noFill/>
        </p:spPr>
        <p:txBody>
          <a:bodyPr wrap="none" rtlCol="0">
            <a:spAutoFit/>
          </a:bodyPr>
          <a:lstStyle/>
          <a:p>
            <a:r>
              <a:rPr lang="en-US" sz="2500" dirty="0">
                <a:solidFill>
                  <a:srgbClr val="FF0000"/>
                </a:solidFill>
                <a:latin typeface="Palatino" pitchFamily="2" charset="77"/>
                <a:ea typeface="Palatino" pitchFamily="2" charset="77"/>
                <a:cs typeface="Helvetica" charset="0"/>
              </a:rPr>
              <a:t>Dandelion</a:t>
            </a:r>
          </a:p>
        </p:txBody>
      </p:sp>
      <p:grpSp>
        <p:nvGrpSpPr>
          <p:cNvPr id="2" name="Group 1"/>
          <p:cNvGrpSpPr/>
          <p:nvPr/>
        </p:nvGrpSpPr>
        <p:grpSpPr>
          <a:xfrm>
            <a:off x="3949969" y="2267610"/>
            <a:ext cx="5454516" cy="1642205"/>
            <a:chOff x="3949969" y="2267610"/>
            <a:chExt cx="5454516" cy="1642205"/>
          </a:xfrm>
        </p:grpSpPr>
        <p:sp>
          <p:nvSpPr>
            <p:cNvPr id="14" name="Rounded Rectangle 13"/>
            <p:cNvSpPr/>
            <p:nvPr/>
          </p:nvSpPr>
          <p:spPr>
            <a:xfrm>
              <a:off x="3949969" y="2267610"/>
              <a:ext cx="5454516" cy="164220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srcRect r="4499" b="-3291"/>
            <a:stretch/>
          </p:blipFill>
          <p:spPr>
            <a:xfrm>
              <a:off x="6641909" y="2611033"/>
              <a:ext cx="2491282" cy="1298782"/>
            </a:xfrm>
            <a:prstGeom prst="rect">
              <a:avLst/>
            </a:prstGeom>
          </p:spPr>
        </p:pic>
        <p:pic>
          <p:nvPicPr>
            <p:cNvPr id="16" name="Picture 15"/>
            <p:cNvPicPr>
              <a:picLocks noChangeAspect="1"/>
            </p:cNvPicPr>
            <p:nvPr/>
          </p:nvPicPr>
          <p:blipFill>
            <a:blip r:embed="rId4"/>
            <a:stretch>
              <a:fillRect/>
            </a:stretch>
          </p:blipFill>
          <p:spPr>
            <a:xfrm>
              <a:off x="4243084" y="2577046"/>
              <a:ext cx="2990174" cy="662687"/>
            </a:xfrm>
            <a:prstGeom prst="rect">
              <a:avLst/>
            </a:prstGeom>
          </p:spPr>
        </p:pic>
      </p:grpSp>
      <p:sp>
        <p:nvSpPr>
          <p:cNvPr id="3" name="Slide Number Placeholder 2">
            <a:extLst>
              <a:ext uri="{FF2B5EF4-FFF2-40B4-BE49-F238E27FC236}">
                <a16:creationId xmlns:a16="http://schemas.microsoft.com/office/drawing/2014/main" id="{2E727BA1-22EF-3644-8723-014A204DA018}"/>
              </a:ext>
            </a:extLst>
          </p:cNvPr>
          <p:cNvSpPr>
            <a:spLocks noGrp="1"/>
          </p:cNvSpPr>
          <p:nvPr>
            <p:ph type="sldNum" sz="quarter" idx="12"/>
          </p:nvPr>
        </p:nvSpPr>
        <p:spPr/>
        <p:txBody>
          <a:bodyPr/>
          <a:lstStyle/>
          <a:p>
            <a:fld id="{4B0FE8E5-4FC5-2941-BB37-2FE900574256}" type="slidenum">
              <a:rPr lang="en-US" smtClean="0"/>
              <a:t>37</a:t>
            </a:fld>
            <a:endParaRPr lang="en-US"/>
          </a:p>
        </p:txBody>
      </p:sp>
      <p:pic>
        <p:nvPicPr>
          <p:cNvPr id="4" name="Picture 3">
            <a:extLst>
              <a:ext uri="{FF2B5EF4-FFF2-40B4-BE49-F238E27FC236}">
                <a16:creationId xmlns:a16="http://schemas.microsoft.com/office/drawing/2014/main" id="{BD3D4652-338E-584B-9A8F-F2A03D81C076}"/>
              </a:ext>
            </a:extLst>
          </p:cNvPr>
          <p:cNvPicPr>
            <a:picLocks noChangeAspect="1"/>
          </p:cNvPicPr>
          <p:nvPr/>
        </p:nvPicPr>
        <p:blipFill rotWithShape="1">
          <a:blip r:embed="rId5"/>
          <a:srcRect l="7993" t="10353" b="-4610"/>
          <a:stretch/>
        </p:blipFill>
        <p:spPr>
          <a:xfrm>
            <a:off x="5263376" y="3287337"/>
            <a:ext cx="1039944" cy="622478"/>
          </a:xfrm>
          <a:prstGeom prst="rect">
            <a:avLst/>
          </a:prstGeom>
        </p:spPr>
      </p:pic>
    </p:spTree>
    <p:extLst>
      <p:ext uri="{BB962C8B-B14F-4D97-AF65-F5344CB8AC3E}">
        <p14:creationId xmlns:p14="http://schemas.microsoft.com/office/powerpoint/2010/main" val="212594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Take-Home Messages</a:t>
            </a:r>
          </a:p>
        </p:txBody>
      </p:sp>
      <p:sp>
        <p:nvSpPr>
          <p:cNvPr id="4" name="TextBox 3"/>
          <p:cNvSpPr txBox="1"/>
          <p:nvPr/>
        </p:nvSpPr>
        <p:spPr>
          <a:xfrm>
            <a:off x="838200" y="2103120"/>
            <a:ext cx="10756392" cy="3323987"/>
          </a:xfrm>
          <a:prstGeom prst="rect">
            <a:avLst/>
          </a:prstGeom>
          <a:noFill/>
        </p:spPr>
        <p:txBody>
          <a:bodyPr wrap="square" rtlCol="0">
            <a:spAutoFit/>
          </a:bodyPr>
          <a:lstStyle/>
          <a:p>
            <a:pPr marL="342900" indent="-342900">
              <a:buAutoNum type="arabicParenR"/>
            </a:pPr>
            <a:r>
              <a:rPr lang="en-US" sz="3500" dirty="0">
                <a:solidFill>
                  <a:schemeClr val="bg1"/>
                </a:solidFill>
                <a:latin typeface="Helvetica Light" charset="0"/>
                <a:ea typeface="Helvetica Light" charset="0"/>
                <a:cs typeface="Helvetica Light" charset="0"/>
              </a:rPr>
              <a:t> Bitcoin’s P2P network has poor anonymity.</a:t>
            </a:r>
          </a:p>
          <a:p>
            <a:pPr marL="342900" indent="-342900">
              <a:buAutoNum type="arabicParenR"/>
            </a:pPr>
            <a:endParaRPr lang="en-US" sz="3500" dirty="0">
              <a:solidFill>
                <a:schemeClr val="bg1"/>
              </a:solidFill>
              <a:latin typeface="Helvetica Light" charset="0"/>
              <a:ea typeface="Helvetica Light" charset="0"/>
              <a:cs typeface="Helvetica Light" charset="0"/>
            </a:endParaRPr>
          </a:p>
          <a:p>
            <a:pPr marL="342900" indent="-342900">
              <a:buAutoNum type="arabicParenR"/>
            </a:pPr>
            <a:r>
              <a:rPr lang="en-US" sz="3500" dirty="0">
                <a:solidFill>
                  <a:schemeClr val="bg1"/>
                </a:solidFill>
                <a:latin typeface="Helvetica Light" charset="0"/>
                <a:ea typeface="Helvetica Light" charset="0"/>
                <a:cs typeface="Helvetica Light" charset="0"/>
              </a:rPr>
              <a:t> Moving from trickle to diffusion did not help.</a:t>
            </a:r>
          </a:p>
          <a:p>
            <a:pPr marL="342900" indent="-342900">
              <a:buAutoNum type="arabicParenR"/>
            </a:pPr>
            <a:endParaRPr lang="en-US" sz="3500" dirty="0">
              <a:solidFill>
                <a:schemeClr val="bg1"/>
              </a:solidFill>
              <a:latin typeface="Helvetica Light" charset="0"/>
              <a:ea typeface="Helvetica Light" charset="0"/>
              <a:cs typeface="Helvetica Light" charset="0"/>
            </a:endParaRPr>
          </a:p>
          <a:p>
            <a:pPr marL="342900" indent="-342900">
              <a:buAutoNum type="arabicParenR"/>
            </a:pPr>
            <a:r>
              <a:rPr lang="en-US" sz="3500" dirty="0">
                <a:solidFill>
                  <a:schemeClr val="bg1"/>
                </a:solidFill>
                <a:latin typeface="Helvetica Light" charset="0"/>
                <a:ea typeface="Helvetica Light" charset="0"/>
                <a:cs typeface="Helvetica Light" charset="0"/>
              </a:rPr>
              <a:t> D</a:t>
            </a:r>
            <a:r>
              <a:rPr lang="en-US" sz="2800" dirty="0">
                <a:solidFill>
                  <a:schemeClr val="bg1"/>
                </a:solidFill>
                <a:latin typeface="Helvetica Light" charset="0"/>
                <a:ea typeface="Helvetica Light" charset="0"/>
                <a:cs typeface="Helvetica Light" charset="0"/>
              </a:rPr>
              <a:t>ANDELION</a:t>
            </a:r>
            <a:r>
              <a:rPr lang="en-US" sz="3500" dirty="0">
                <a:solidFill>
                  <a:schemeClr val="bg1"/>
                </a:solidFill>
                <a:latin typeface="Helvetica Light" charset="0"/>
                <a:ea typeface="Helvetica Light" charset="0"/>
                <a:cs typeface="Helvetica Light" charset="0"/>
              </a:rPr>
              <a:t> may be a lightweight solution for certain classes of adversaries.</a:t>
            </a:r>
          </a:p>
        </p:txBody>
      </p:sp>
      <p:sp>
        <p:nvSpPr>
          <p:cNvPr id="5" name="TextBox 4"/>
          <p:cNvSpPr txBox="1"/>
          <p:nvPr/>
        </p:nvSpPr>
        <p:spPr>
          <a:xfrm>
            <a:off x="1650459" y="5839539"/>
            <a:ext cx="8891081" cy="553998"/>
          </a:xfrm>
          <a:prstGeom prst="rect">
            <a:avLst/>
          </a:prstGeom>
          <a:noFill/>
        </p:spPr>
        <p:txBody>
          <a:bodyPr wrap="square" rtlCol="0">
            <a:spAutoFit/>
          </a:bodyPr>
          <a:lstStyle/>
          <a:p>
            <a:pPr algn="ctr"/>
            <a:r>
              <a:rPr lang="en-US" sz="3000" b="1" dirty="0">
                <a:solidFill>
                  <a:schemeClr val="bg1"/>
                </a:solidFill>
                <a:latin typeface="Courier" charset="0"/>
                <a:ea typeface="Courier" charset="0"/>
                <a:cs typeface="Courier" charset="0"/>
              </a:rPr>
              <a:t>https://</a:t>
            </a:r>
            <a:r>
              <a:rPr lang="en-US" sz="3000" b="1" dirty="0" err="1">
                <a:solidFill>
                  <a:schemeClr val="bg1"/>
                </a:solidFill>
                <a:latin typeface="Courier" charset="0"/>
                <a:ea typeface="Courier" charset="0"/>
                <a:cs typeface="Courier" charset="0"/>
              </a:rPr>
              <a:t>github.com</a:t>
            </a:r>
            <a:r>
              <a:rPr lang="en-US" sz="3000" b="1" dirty="0">
                <a:solidFill>
                  <a:schemeClr val="bg1"/>
                </a:solidFill>
                <a:latin typeface="Courier" charset="0"/>
                <a:ea typeface="Courier" charset="0"/>
                <a:cs typeface="Courier" charset="0"/>
              </a:rPr>
              <a:t>/</a:t>
            </a:r>
            <a:r>
              <a:rPr lang="en-US" sz="3000" b="1" dirty="0" err="1">
                <a:solidFill>
                  <a:schemeClr val="bg1"/>
                </a:solidFill>
                <a:latin typeface="Courier" charset="0"/>
                <a:ea typeface="Courier" charset="0"/>
                <a:cs typeface="Courier" charset="0"/>
              </a:rPr>
              <a:t>gfanti</a:t>
            </a:r>
            <a:r>
              <a:rPr lang="en-US" sz="3000" b="1" dirty="0">
                <a:solidFill>
                  <a:schemeClr val="bg1"/>
                </a:solidFill>
                <a:latin typeface="Courier" charset="0"/>
                <a:ea typeface="Courier" charset="0"/>
                <a:cs typeface="Courier" charset="0"/>
              </a:rPr>
              <a:t>/bitcoin</a:t>
            </a:r>
          </a:p>
        </p:txBody>
      </p:sp>
      <p:sp>
        <p:nvSpPr>
          <p:cNvPr id="3" name="Slide Number Placeholder 2">
            <a:extLst>
              <a:ext uri="{FF2B5EF4-FFF2-40B4-BE49-F238E27FC236}">
                <a16:creationId xmlns:a16="http://schemas.microsoft.com/office/drawing/2014/main" id="{B9D43E5B-6DA5-C947-827E-A74B7FEAB0F2}"/>
              </a:ext>
            </a:extLst>
          </p:cNvPr>
          <p:cNvSpPr>
            <a:spLocks noGrp="1"/>
          </p:cNvSpPr>
          <p:nvPr>
            <p:ph type="sldNum" sz="quarter" idx="12"/>
          </p:nvPr>
        </p:nvSpPr>
        <p:spPr/>
        <p:txBody>
          <a:bodyPr/>
          <a:lstStyle/>
          <a:p>
            <a:fld id="{4B0FE8E5-4FC5-2941-BB37-2FE900574256}" type="slidenum">
              <a:rPr lang="en-US" smtClean="0"/>
              <a:t>38</a:t>
            </a:fld>
            <a:endParaRPr lang="en-US"/>
          </a:p>
        </p:txBody>
      </p:sp>
    </p:spTree>
    <p:extLst>
      <p:ext uri="{BB962C8B-B14F-4D97-AF65-F5344CB8AC3E}">
        <p14:creationId xmlns:p14="http://schemas.microsoft.com/office/powerpoint/2010/main" val="17142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Work</a:t>
            </a:r>
          </a:p>
        </p:txBody>
      </p:sp>
      <p:sp>
        <p:nvSpPr>
          <p:cNvPr id="4" name="TextBox 3"/>
          <p:cNvSpPr txBox="1"/>
          <p:nvPr/>
        </p:nvSpPr>
        <p:spPr>
          <a:xfrm>
            <a:off x="1948089" y="1690688"/>
            <a:ext cx="1765228" cy="553998"/>
          </a:xfrm>
          <a:prstGeom prst="rect">
            <a:avLst/>
          </a:prstGeom>
          <a:noFill/>
        </p:spPr>
        <p:txBody>
          <a:bodyPr wrap="none" rtlCol="0">
            <a:spAutoFit/>
          </a:bodyPr>
          <a:lstStyle/>
          <a:p>
            <a:pPr algn="ctr"/>
            <a:r>
              <a:rPr lang="en-US" sz="3000" b="1" dirty="0">
                <a:latin typeface="Helvetica Light" charset="0"/>
                <a:ea typeface="Helvetica Light" charset="0"/>
                <a:cs typeface="Helvetica Light" charset="0"/>
              </a:rPr>
              <a:t>Analysis</a:t>
            </a:r>
          </a:p>
        </p:txBody>
      </p:sp>
      <p:sp>
        <p:nvSpPr>
          <p:cNvPr id="5" name="TextBox 4"/>
          <p:cNvSpPr txBox="1"/>
          <p:nvPr/>
        </p:nvSpPr>
        <p:spPr>
          <a:xfrm>
            <a:off x="7977650" y="1690688"/>
            <a:ext cx="1915909" cy="553998"/>
          </a:xfrm>
          <a:prstGeom prst="rect">
            <a:avLst/>
          </a:prstGeom>
          <a:noFill/>
        </p:spPr>
        <p:txBody>
          <a:bodyPr wrap="none" rtlCol="0">
            <a:spAutoFit/>
          </a:bodyPr>
          <a:lstStyle/>
          <a:p>
            <a:pPr algn="ctr"/>
            <a:r>
              <a:rPr lang="en-US" sz="3000" b="1" dirty="0">
                <a:latin typeface="Helvetica Light" charset="0"/>
                <a:ea typeface="Helvetica Light" charset="0"/>
                <a:cs typeface="Helvetica Light" charset="0"/>
              </a:rPr>
              <a:t>Redesign</a:t>
            </a:r>
          </a:p>
        </p:txBody>
      </p:sp>
      <p:sp>
        <p:nvSpPr>
          <p:cNvPr id="7" name="TextBox 6"/>
          <p:cNvSpPr txBox="1"/>
          <p:nvPr/>
        </p:nvSpPr>
        <p:spPr>
          <a:xfrm>
            <a:off x="2096042" y="6138144"/>
            <a:ext cx="1274708" cy="369332"/>
          </a:xfrm>
          <a:prstGeom prst="rect">
            <a:avLst/>
          </a:prstGeom>
          <a:noFill/>
        </p:spPr>
        <p:txBody>
          <a:bodyPr wrap="none" rtlCol="0">
            <a:spAutoFit/>
          </a:bodyPr>
          <a:lstStyle/>
          <a:p>
            <a:r>
              <a:rPr lang="en-US" i="1">
                <a:latin typeface="Helvetica Light" charset="0"/>
                <a:ea typeface="Helvetica Light" charset="0"/>
                <a:cs typeface="Helvetica Light" charset="0"/>
              </a:rPr>
              <a:t>NIPS 2017</a:t>
            </a:r>
            <a:endParaRPr lang="en-US" i="1" dirty="0">
              <a:latin typeface="Helvetica Light" charset="0"/>
              <a:ea typeface="Helvetica Light" charset="0"/>
              <a:cs typeface="Helvetica Light" charset="0"/>
            </a:endParaRPr>
          </a:p>
        </p:txBody>
      </p:sp>
      <p:sp>
        <p:nvSpPr>
          <p:cNvPr id="8" name="TextBox 7"/>
          <p:cNvSpPr txBox="1"/>
          <p:nvPr/>
        </p:nvSpPr>
        <p:spPr>
          <a:xfrm>
            <a:off x="8066763" y="5999644"/>
            <a:ext cx="1915909" cy="646331"/>
          </a:xfrm>
          <a:prstGeom prst="rect">
            <a:avLst/>
          </a:prstGeom>
          <a:noFill/>
        </p:spPr>
        <p:txBody>
          <a:bodyPr wrap="none" rtlCol="0">
            <a:spAutoFit/>
          </a:bodyPr>
          <a:lstStyle/>
          <a:p>
            <a:pPr algn="ctr"/>
            <a:r>
              <a:rPr lang="en-US" i="1" dirty="0">
                <a:latin typeface="Helvetica Light" charset="0"/>
                <a:ea typeface="Helvetica Light" charset="0"/>
                <a:cs typeface="Helvetica Light" charset="0"/>
              </a:rPr>
              <a:t>ACM </a:t>
            </a:r>
            <a:r>
              <a:rPr lang="en-US" i="1" dirty="0" err="1">
                <a:latin typeface="Helvetica Light" charset="0"/>
                <a:ea typeface="Helvetica Light" charset="0"/>
                <a:cs typeface="Helvetica Light" charset="0"/>
              </a:rPr>
              <a:t>Sigmetrics</a:t>
            </a:r>
            <a:r>
              <a:rPr lang="en-US" i="1" dirty="0">
                <a:latin typeface="Helvetica Light" charset="0"/>
                <a:ea typeface="Helvetica Light" charset="0"/>
                <a:cs typeface="Helvetica Light" charset="0"/>
              </a:rPr>
              <a:t> </a:t>
            </a:r>
          </a:p>
          <a:p>
            <a:pPr algn="ctr"/>
            <a:r>
              <a:rPr lang="en-US" i="1" dirty="0">
                <a:latin typeface="Helvetica Light" charset="0"/>
                <a:ea typeface="Helvetica Light" charset="0"/>
                <a:cs typeface="Helvetica Light" charset="0"/>
              </a:rPr>
              <a:t>2017, 2018</a:t>
            </a:r>
          </a:p>
        </p:txBody>
      </p:sp>
      <mc:AlternateContent xmlns:mc="http://schemas.openxmlformats.org/markup-compatibility/2006" xmlns:a14="http://schemas.microsoft.com/office/drawing/2010/main">
        <mc:Choice Requires="a14">
          <p:sp>
            <p:nvSpPr>
              <p:cNvPr id="3" name="TextBox 2"/>
              <p:cNvSpPr txBox="1"/>
              <p:nvPr/>
            </p:nvSpPr>
            <p:spPr>
              <a:xfrm>
                <a:off x="1855441" y="5006948"/>
                <a:ext cx="23275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000" b="0" i="0" smtClean="0">
                          <a:latin typeface="Cambria Math" charset="0"/>
                        </a:rPr>
                        <m:t>Pr</m:t>
                      </m:r>
                      <m:r>
                        <a:rPr lang="en-US" sz="3000" b="0" i="1" smtClean="0">
                          <a:latin typeface="Cambria Math" charset="0"/>
                        </a:rPr>
                        <m:t>(</m:t>
                      </m:r>
                      <m:r>
                        <m:rPr>
                          <m:sty m:val="p"/>
                        </m:rPr>
                        <a:rPr lang="en-US" sz="3000" b="0" i="0" smtClean="0">
                          <a:latin typeface="Cambria Math" charset="0"/>
                        </a:rPr>
                        <m:t>detection</m:t>
                      </m:r>
                      <m:r>
                        <a:rPr lang="en-US" sz="3000" b="0" i="1" smtClean="0">
                          <a:latin typeface="Cambria Math" charset="0"/>
                        </a:rPr>
                        <m:t>)</m:t>
                      </m:r>
                    </m:oMath>
                  </m:oMathPara>
                </a14:m>
                <a:endParaRPr lang="en-US" sz="3000" dirty="0"/>
              </a:p>
            </p:txBody>
          </p:sp>
        </mc:Choice>
        <mc:Fallback xmlns="">
          <p:sp>
            <p:nvSpPr>
              <p:cNvPr id="3" name="TextBox 2"/>
              <p:cNvSpPr txBox="1">
                <a:spLocks noRot="1" noChangeAspect="1" noMove="1" noResize="1" noEditPoints="1" noAdjustHandles="1" noChangeArrowheads="1" noChangeShapeType="1" noTextEdit="1"/>
              </p:cNvSpPr>
              <p:nvPr/>
            </p:nvSpPr>
            <p:spPr>
              <a:xfrm>
                <a:off x="1855441" y="5006948"/>
                <a:ext cx="2327560" cy="461665"/>
              </a:xfrm>
              <a:prstGeom prst="rect">
                <a:avLst/>
              </a:prstGeom>
              <a:blipFill rotWithShape="0">
                <a:blip r:embed="rId3"/>
                <a:stretch>
                  <a:fillRect/>
                </a:stretch>
              </a:blipFill>
            </p:spPr>
            <p:txBody>
              <a:bodyPr/>
              <a:lstStyle/>
              <a:p>
                <a:r>
                  <a:rPr lang="en-US">
                    <a:noFill/>
                  </a:rPr>
                  <a:t> </a:t>
                </a:r>
              </a:p>
            </p:txBody>
          </p:sp>
        </mc:Fallback>
      </mc:AlternateContent>
      <p:sp>
        <p:nvSpPr>
          <p:cNvPr id="17" name="Oval 16"/>
          <p:cNvSpPr/>
          <p:nvPr/>
        </p:nvSpPr>
        <p:spPr>
          <a:xfrm>
            <a:off x="1831645" y="2732230"/>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328617" y="4203460"/>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831727" y="4066300"/>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877838" y="2663987"/>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82648" y="3791980"/>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863856" y="3364704"/>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900266" y="2623141"/>
            <a:ext cx="274320" cy="27432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stCxn id="17" idx="6"/>
            <a:endCxn id="23" idx="2"/>
          </p:cNvCxnSpPr>
          <p:nvPr/>
        </p:nvCxnSpPr>
        <p:spPr>
          <a:xfrm flipV="1">
            <a:off x="2105965" y="2760301"/>
            <a:ext cx="794301" cy="109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7" idx="4"/>
            <a:endCxn id="21" idx="0"/>
          </p:cNvCxnSpPr>
          <p:nvPr/>
        </p:nvCxnSpPr>
        <p:spPr>
          <a:xfrm flipH="1">
            <a:off x="1619808" y="3006550"/>
            <a:ext cx="348997" cy="785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0" idx="4"/>
            <a:endCxn id="19" idx="0"/>
          </p:cNvCxnSpPr>
          <p:nvPr/>
        </p:nvCxnSpPr>
        <p:spPr>
          <a:xfrm flipH="1">
            <a:off x="3968887" y="2938307"/>
            <a:ext cx="46111" cy="1127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3" idx="6"/>
            <a:endCxn id="20" idx="1"/>
          </p:cNvCxnSpPr>
          <p:nvPr/>
        </p:nvCxnSpPr>
        <p:spPr>
          <a:xfrm flipV="1">
            <a:off x="3174586" y="2704160"/>
            <a:ext cx="743425" cy="561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1" idx="7"/>
            <a:endCxn id="23" idx="3"/>
          </p:cNvCxnSpPr>
          <p:nvPr/>
        </p:nvCxnSpPr>
        <p:spPr>
          <a:xfrm flipV="1">
            <a:off x="1716795" y="2857288"/>
            <a:ext cx="1223644" cy="974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2" idx="5"/>
            <a:endCxn id="19" idx="1"/>
          </p:cNvCxnSpPr>
          <p:nvPr/>
        </p:nvCxnSpPr>
        <p:spPr>
          <a:xfrm>
            <a:off x="3098003" y="3598851"/>
            <a:ext cx="773897" cy="507622"/>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2" idx="3"/>
            <a:endCxn id="18" idx="7"/>
          </p:cNvCxnSpPr>
          <p:nvPr/>
        </p:nvCxnSpPr>
        <p:spPr>
          <a:xfrm flipH="1">
            <a:off x="2562764" y="3598851"/>
            <a:ext cx="341265" cy="644782"/>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2" idx="0"/>
            <a:endCxn id="23" idx="4"/>
          </p:cNvCxnSpPr>
          <p:nvPr/>
        </p:nvCxnSpPr>
        <p:spPr>
          <a:xfrm flipV="1">
            <a:off x="3001016" y="2897461"/>
            <a:ext cx="36410" cy="467243"/>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8" idx="6"/>
            <a:endCxn id="19" idx="2"/>
          </p:cNvCxnSpPr>
          <p:nvPr/>
        </p:nvCxnSpPr>
        <p:spPr>
          <a:xfrm flipV="1">
            <a:off x="2602937" y="4203460"/>
            <a:ext cx="1228790" cy="137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8" idx="1"/>
            <a:endCxn id="17" idx="4"/>
          </p:cNvCxnSpPr>
          <p:nvPr/>
        </p:nvCxnSpPr>
        <p:spPr>
          <a:xfrm flipH="1" flipV="1">
            <a:off x="1968805" y="3006550"/>
            <a:ext cx="399985" cy="1237083"/>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7810283" y="4914614"/>
            <a:ext cx="2287806" cy="646331"/>
          </a:xfrm>
          <a:prstGeom prst="rect">
            <a:avLst/>
          </a:prstGeom>
          <a:noFill/>
        </p:spPr>
        <p:txBody>
          <a:bodyPr wrap="none" rtlCol="0">
            <a:spAutoFit/>
          </a:bodyPr>
          <a:lstStyle/>
          <a:p>
            <a:r>
              <a:rPr lang="en-US" sz="3600" dirty="0">
                <a:latin typeface="Helvetica Light" charset="0"/>
                <a:ea typeface="Helvetica Light" charset="0"/>
                <a:cs typeface="Helvetica Light" charset="0"/>
              </a:rPr>
              <a:t>Dandelion</a:t>
            </a:r>
          </a:p>
        </p:txBody>
      </p:sp>
      <p:pic>
        <p:nvPicPr>
          <p:cNvPr id="103" name="Picture 1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0136" y="2498564"/>
            <a:ext cx="4159276" cy="2416050"/>
          </a:xfrm>
          <a:prstGeom prst="rect">
            <a:avLst/>
          </a:prstGeom>
        </p:spPr>
      </p:pic>
      <p:sp>
        <p:nvSpPr>
          <p:cNvPr id="6" name="Slide Number Placeholder 5">
            <a:extLst>
              <a:ext uri="{FF2B5EF4-FFF2-40B4-BE49-F238E27FC236}">
                <a16:creationId xmlns:a16="http://schemas.microsoft.com/office/drawing/2014/main" id="{ABEB75FC-C511-C04E-963D-843227A38936}"/>
              </a:ext>
            </a:extLst>
          </p:cNvPr>
          <p:cNvSpPr>
            <a:spLocks noGrp="1"/>
          </p:cNvSpPr>
          <p:nvPr>
            <p:ph type="sldNum" sz="quarter" idx="12"/>
          </p:nvPr>
        </p:nvSpPr>
        <p:spPr/>
        <p:txBody>
          <a:bodyPr/>
          <a:lstStyle/>
          <a:p>
            <a:fld id="{4B0FE8E5-4FC5-2941-BB37-2FE900574256}" type="slidenum">
              <a:rPr lang="en-US" smtClean="0"/>
              <a:t>4</a:t>
            </a:fld>
            <a:endParaRPr lang="en-US" dirty="0"/>
          </a:p>
        </p:txBody>
      </p:sp>
    </p:spTree>
    <p:extLst>
      <p:ext uri="{BB962C8B-B14F-4D97-AF65-F5344CB8AC3E}">
        <p14:creationId xmlns:p14="http://schemas.microsoft.com/office/powerpoint/2010/main" val="83935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17" grpId="0" animBg="1"/>
      <p:bldP spid="18" grpId="0" animBg="1"/>
      <p:bldP spid="19" grpId="0" animBg="1"/>
      <p:bldP spid="20" grpId="0" animBg="1"/>
      <p:bldP spid="21" grpId="0" animBg="1"/>
      <p:bldP spid="22" grpId="0" animBg="1"/>
      <p:bldP spid="23" grpId="0" animBg="1"/>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a:t>
            </a:r>
          </a:p>
        </p:txBody>
      </p:sp>
      <p:sp>
        <p:nvSpPr>
          <p:cNvPr id="3" name="Text Placeholder 2"/>
          <p:cNvSpPr>
            <a:spLocks noGrp="1"/>
          </p:cNvSpPr>
          <p:nvPr>
            <p:ph type="body" idx="1"/>
          </p:nvPr>
        </p:nvSpPr>
        <p:spPr/>
        <p:txBody>
          <a:bodyPr>
            <a:normAutofit/>
          </a:bodyPr>
          <a:lstStyle/>
          <a:p>
            <a:r>
              <a:rPr lang="en-US" sz="2700" dirty="0"/>
              <a:t>Assumptions and Notation</a:t>
            </a:r>
          </a:p>
        </p:txBody>
      </p:sp>
      <p:pic>
        <p:nvPicPr>
          <p:cNvPr id="4" name="Picture 3"/>
          <p:cNvPicPr>
            <a:picLocks noChangeAspect="1"/>
          </p:cNvPicPr>
          <p:nvPr/>
        </p:nvPicPr>
        <p:blipFill>
          <a:blip r:embed="rId2">
            <a:alphaModFix amt="41000"/>
          </a:blip>
          <a:stretch>
            <a:fillRect/>
          </a:stretch>
        </p:blipFill>
        <p:spPr>
          <a:xfrm>
            <a:off x="5327288" y="472613"/>
            <a:ext cx="6609319" cy="4089862"/>
          </a:xfrm>
          <a:prstGeom prst="rect">
            <a:avLst/>
          </a:prstGeom>
        </p:spPr>
      </p:pic>
      <p:sp>
        <p:nvSpPr>
          <p:cNvPr id="5" name="Slide Number Placeholder 4">
            <a:extLst>
              <a:ext uri="{FF2B5EF4-FFF2-40B4-BE49-F238E27FC236}">
                <a16:creationId xmlns:a16="http://schemas.microsoft.com/office/drawing/2014/main" id="{197059D6-CD65-FB48-AB34-60C583310FAB}"/>
              </a:ext>
            </a:extLst>
          </p:cNvPr>
          <p:cNvSpPr>
            <a:spLocks noGrp="1"/>
          </p:cNvSpPr>
          <p:nvPr>
            <p:ph type="sldNum" sz="quarter" idx="12"/>
          </p:nvPr>
        </p:nvSpPr>
        <p:spPr/>
        <p:txBody>
          <a:bodyPr/>
          <a:lstStyle/>
          <a:p>
            <a:fld id="{4B0FE8E5-4FC5-2941-BB37-2FE900574256}" type="slidenum">
              <a:rPr lang="en-US" smtClean="0"/>
              <a:t>5</a:t>
            </a:fld>
            <a:endParaRPr lang="en-US"/>
          </a:p>
        </p:txBody>
      </p:sp>
    </p:spTree>
    <p:extLst>
      <p:ext uri="{BB962C8B-B14F-4D97-AF65-F5344CB8AC3E}">
        <p14:creationId xmlns:p14="http://schemas.microsoft.com/office/powerpoint/2010/main" val="812359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p:cNvSpPr/>
          <p:nvPr/>
        </p:nvSpPr>
        <p:spPr>
          <a:xfrm>
            <a:off x="6386737" y="3928658"/>
            <a:ext cx="1718735" cy="1610784"/>
          </a:xfrm>
          <a:prstGeom prst="ellipse">
            <a:avLst/>
          </a:prstGeom>
          <a:solidFill>
            <a:srgbClr val="FF0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Attacks on the Network Layer</a:t>
            </a:r>
            <a:endParaRPr lang="en-US" dirty="0">
              <a:solidFill>
                <a:srgbClr val="FF0000"/>
              </a:solidFill>
            </a:endParaRPr>
          </a:p>
        </p:txBody>
      </p:sp>
      <p:cxnSp>
        <p:nvCxnSpPr>
          <p:cNvPr id="4" name="Straight Connector 3"/>
          <p:cNvCxnSpPr>
            <a:stCxn id="25" idx="2"/>
          </p:cNvCxnSpPr>
          <p:nvPr/>
        </p:nvCxnSpPr>
        <p:spPr>
          <a:xfrm>
            <a:off x="2500473" y="5234272"/>
            <a:ext cx="28943" cy="876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7" idx="3"/>
          </p:cNvCxnSpPr>
          <p:nvPr/>
        </p:nvCxnSpPr>
        <p:spPr>
          <a:xfrm flipV="1">
            <a:off x="2865965" y="5940146"/>
            <a:ext cx="1926168" cy="613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986884" y="4917500"/>
            <a:ext cx="1940716" cy="579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494861" y="4731002"/>
            <a:ext cx="1371074" cy="500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17631" y="5768297"/>
            <a:ext cx="3255436" cy="342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91135" y="3792920"/>
            <a:ext cx="1574800" cy="461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347204" y="4717568"/>
            <a:ext cx="261401" cy="898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8" idx="1"/>
          </p:cNvCxnSpPr>
          <p:nvPr/>
        </p:nvCxnSpPr>
        <p:spPr>
          <a:xfrm>
            <a:off x="5291135" y="3533761"/>
            <a:ext cx="3887791" cy="613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971247" y="3792920"/>
            <a:ext cx="1386542" cy="57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16546" y="4717568"/>
            <a:ext cx="1509979" cy="1103184"/>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6618812" y="4077416"/>
            <a:ext cx="1227667" cy="1227667"/>
          </a:xfrm>
          <a:prstGeom prst="rect">
            <a:avLst/>
          </a:prstGeom>
        </p:spPr>
      </p:pic>
      <p:pic>
        <p:nvPicPr>
          <p:cNvPr id="25" name="Picture 24"/>
          <p:cNvPicPr>
            <a:picLocks noChangeAspect="1"/>
          </p:cNvPicPr>
          <p:nvPr/>
        </p:nvPicPr>
        <p:blipFill>
          <a:blip r:embed="rId2"/>
          <a:stretch>
            <a:fillRect/>
          </a:stretch>
        </p:blipFill>
        <p:spPr>
          <a:xfrm>
            <a:off x="1886639" y="4006605"/>
            <a:ext cx="1227667" cy="1227667"/>
          </a:xfrm>
          <a:prstGeom prst="rect">
            <a:avLst/>
          </a:prstGeom>
        </p:spPr>
      </p:pic>
      <p:pic>
        <p:nvPicPr>
          <p:cNvPr id="26" name="Picture 25"/>
          <p:cNvPicPr>
            <a:picLocks noChangeAspect="1"/>
          </p:cNvPicPr>
          <p:nvPr/>
        </p:nvPicPr>
        <p:blipFill>
          <a:blip r:embed="rId2"/>
          <a:stretch>
            <a:fillRect/>
          </a:stretch>
        </p:blipFill>
        <p:spPr>
          <a:xfrm>
            <a:off x="2201332" y="5531333"/>
            <a:ext cx="1227667" cy="1227667"/>
          </a:xfrm>
          <a:prstGeom prst="rect">
            <a:avLst/>
          </a:prstGeom>
        </p:spPr>
      </p:pic>
      <p:pic>
        <p:nvPicPr>
          <p:cNvPr id="28" name="Picture 27"/>
          <p:cNvPicPr>
            <a:picLocks noChangeAspect="1"/>
          </p:cNvPicPr>
          <p:nvPr/>
        </p:nvPicPr>
        <p:blipFill>
          <a:blip r:embed="rId2"/>
          <a:stretch>
            <a:fillRect/>
          </a:stretch>
        </p:blipFill>
        <p:spPr>
          <a:xfrm>
            <a:off x="9178926" y="3533761"/>
            <a:ext cx="1227667" cy="1227667"/>
          </a:xfrm>
          <a:prstGeom prst="rect">
            <a:avLst/>
          </a:prstGeom>
        </p:spPr>
      </p:pic>
      <p:pic>
        <p:nvPicPr>
          <p:cNvPr id="29" name="Picture 28"/>
          <p:cNvPicPr>
            <a:picLocks noChangeAspect="1"/>
          </p:cNvPicPr>
          <p:nvPr/>
        </p:nvPicPr>
        <p:blipFill>
          <a:blip r:embed="rId2"/>
          <a:stretch>
            <a:fillRect/>
          </a:stretch>
        </p:blipFill>
        <p:spPr>
          <a:xfrm>
            <a:off x="8737599" y="5497236"/>
            <a:ext cx="1227667" cy="1227667"/>
          </a:xfrm>
          <a:prstGeom prst="rect">
            <a:avLst/>
          </a:prstGeom>
        </p:spPr>
      </p:pic>
      <p:pic>
        <p:nvPicPr>
          <p:cNvPr id="30" name="Picture 29"/>
          <p:cNvPicPr>
            <a:picLocks noChangeAspect="1"/>
          </p:cNvPicPr>
          <p:nvPr/>
        </p:nvPicPr>
        <p:blipFill>
          <a:blip r:embed="rId2"/>
          <a:stretch>
            <a:fillRect/>
          </a:stretch>
        </p:blipFill>
        <p:spPr>
          <a:xfrm>
            <a:off x="4605865" y="5035802"/>
            <a:ext cx="1227667" cy="1227667"/>
          </a:xfrm>
          <a:prstGeom prst="rect">
            <a:avLst/>
          </a:prstGeom>
        </p:spPr>
      </p:pic>
      <p:pic>
        <p:nvPicPr>
          <p:cNvPr id="31" name="Picture 30"/>
          <p:cNvPicPr>
            <a:picLocks noChangeAspect="1"/>
          </p:cNvPicPr>
          <p:nvPr/>
        </p:nvPicPr>
        <p:blipFill>
          <a:blip r:embed="rId2"/>
          <a:stretch>
            <a:fillRect/>
          </a:stretch>
        </p:blipFill>
        <p:spPr>
          <a:xfrm>
            <a:off x="4215000" y="3043525"/>
            <a:ext cx="1227667" cy="1227667"/>
          </a:xfrm>
          <a:prstGeom prst="rect">
            <a:avLst/>
          </a:prstGeom>
        </p:spPr>
      </p:pic>
      <p:sp>
        <p:nvSpPr>
          <p:cNvPr id="43" name="Rounded Rectangle 42"/>
          <p:cNvSpPr/>
          <p:nvPr/>
        </p:nvSpPr>
        <p:spPr>
          <a:xfrm>
            <a:off x="2818080" y="1781366"/>
            <a:ext cx="6724635" cy="77819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Helvetica Light" charset="0"/>
                <a:ea typeface="Helvetica Light" charset="0"/>
                <a:cs typeface="Helvetica Light" charset="0"/>
              </a:rPr>
              <a:t>Eavesdropper</a:t>
            </a:r>
          </a:p>
        </p:txBody>
      </p:sp>
      <p:cxnSp>
        <p:nvCxnSpPr>
          <p:cNvPr id="45" name="Straight Arrow Connector 44"/>
          <p:cNvCxnSpPr/>
          <p:nvPr/>
        </p:nvCxnSpPr>
        <p:spPr>
          <a:xfrm flipH="1">
            <a:off x="2783158" y="2559558"/>
            <a:ext cx="645842" cy="161409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07805" y="2593655"/>
            <a:ext cx="906464" cy="315999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069942" y="2593655"/>
            <a:ext cx="102050" cy="514617"/>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5561538" y="2571496"/>
            <a:ext cx="504754" cy="2660026"/>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16" idx="0"/>
          </p:cNvCxnSpPr>
          <p:nvPr/>
        </p:nvCxnSpPr>
        <p:spPr>
          <a:xfrm flipH="1">
            <a:off x="7232646" y="2582906"/>
            <a:ext cx="8193" cy="1494510"/>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8574269" y="2566124"/>
            <a:ext cx="604657" cy="3049773"/>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178927" y="2583700"/>
            <a:ext cx="363788" cy="1090896"/>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443885" y="3826123"/>
            <a:ext cx="1443714" cy="457007"/>
          </a:xfrm>
          <a:prstGeom prst="line">
            <a:avLst/>
          </a:prstGeom>
          <a:ln w="31750">
            <a:solidFill>
              <a:srgbClr val="FF0000"/>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498052" y="4833024"/>
            <a:ext cx="1145779" cy="423401"/>
          </a:xfrm>
          <a:prstGeom prst="line">
            <a:avLst/>
          </a:prstGeom>
          <a:ln w="31750">
            <a:solidFill>
              <a:srgbClr val="FF0000"/>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7755281" y="4875969"/>
            <a:ext cx="1153326" cy="873774"/>
          </a:xfrm>
          <a:prstGeom prst="line">
            <a:avLst/>
          </a:prstGeom>
          <a:ln w="31750">
            <a:solidFill>
              <a:srgbClr val="FF0000"/>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7226295" y="2593655"/>
            <a:ext cx="11386" cy="1466590"/>
          </a:xfrm>
          <a:prstGeom prst="line">
            <a:avLst/>
          </a:prstGeom>
          <a:ln w="31750">
            <a:solidFill>
              <a:srgbClr val="FF0000"/>
            </a:solidFill>
            <a:headEnd type="triangle" w="lg" len="lg"/>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5810" y="2705733"/>
            <a:ext cx="3090672"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Biryukov</a:t>
            </a:r>
            <a:r>
              <a:rPr lang="en-US" dirty="0">
                <a:latin typeface="Helvetica Light" charset="0"/>
                <a:ea typeface="Helvetica Light" charset="0"/>
                <a:cs typeface="Helvetica Light" charset="0"/>
              </a:rPr>
              <a:t> et al., 2014</a:t>
            </a:r>
          </a:p>
          <a:p>
            <a:r>
              <a:rPr lang="en-US" dirty="0">
                <a:latin typeface="Helvetica Light" charset="0"/>
                <a:ea typeface="Helvetica Light" charset="0"/>
                <a:cs typeface="Helvetica Light" charset="0"/>
              </a:rPr>
              <a:t>Koshy et al., 2014</a:t>
            </a:r>
          </a:p>
        </p:txBody>
      </p:sp>
      <p:cxnSp>
        <p:nvCxnSpPr>
          <p:cNvPr id="78" name="Straight Arrow Connector 77"/>
          <p:cNvCxnSpPr>
            <a:endCxn id="28" idx="1"/>
          </p:cNvCxnSpPr>
          <p:nvPr/>
        </p:nvCxnSpPr>
        <p:spPr>
          <a:xfrm>
            <a:off x="5429745" y="3527195"/>
            <a:ext cx="3749181" cy="620400"/>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2964285" y="3813417"/>
            <a:ext cx="1263585" cy="555369"/>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5055246" y="2557894"/>
            <a:ext cx="116742" cy="586138"/>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694322" y="5491366"/>
            <a:ext cx="1227667" cy="477054"/>
          </a:xfrm>
          <a:prstGeom prst="rect">
            <a:avLst/>
          </a:prstGeom>
          <a:noFill/>
        </p:spPr>
        <p:txBody>
          <a:bodyPr wrap="square" rtlCol="0">
            <a:spAutoFit/>
          </a:bodyPr>
          <a:lstStyle/>
          <a:p>
            <a:pPr algn="ctr"/>
            <a:r>
              <a:rPr lang="en-US" sz="2500" dirty="0">
                <a:latin typeface="Helvetica Light" charset="0"/>
                <a:ea typeface="Helvetica Light" charset="0"/>
                <a:cs typeface="Helvetica Light" charset="0"/>
              </a:rPr>
              <a:t>Alice</a:t>
            </a:r>
          </a:p>
        </p:txBody>
      </p:sp>
      <p:sp>
        <p:nvSpPr>
          <p:cNvPr id="3" name="Slide Number Placeholder 2">
            <a:extLst>
              <a:ext uri="{FF2B5EF4-FFF2-40B4-BE49-F238E27FC236}">
                <a16:creationId xmlns:a16="http://schemas.microsoft.com/office/drawing/2014/main" id="{DAC7C688-E295-C847-8211-A643D83FA907}"/>
              </a:ext>
            </a:extLst>
          </p:cNvPr>
          <p:cNvSpPr>
            <a:spLocks noGrp="1"/>
          </p:cNvSpPr>
          <p:nvPr>
            <p:ph type="sldNum" sz="quarter" idx="12"/>
          </p:nvPr>
        </p:nvSpPr>
        <p:spPr/>
        <p:txBody>
          <a:bodyPr/>
          <a:lstStyle/>
          <a:p>
            <a:fld id="{4B0FE8E5-4FC5-2941-BB37-2FE900574256}" type="slidenum">
              <a:rPr lang="en-US" smtClean="0"/>
              <a:t>6</a:t>
            </a:fld>
            <a:endParaRPr lang="en-US"/>
          </a:p>
        </p:txBody>
      </p:sp>
    </p:spTree>
    <p:extLst>
      <p:ext uri="{BB962C8B-B14F-4D97-AF65-F5344CB8AC3E}">
        <p14:creationId xmlns:p14="http://schemas.microsoft.com/office/powerpoint/2010/main" val="15226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p:cNvSpPr/>
          <p:nvPr/>
        </p:nvSpPr>
        <p:spPr>
          <a:xfrm>
            <a:off x="6386737" y="3928658"/>
            <a:ext cx="1718735" cy="1610784"/>
          </a:xfrm>
          <a:prstGeom prst="ellipse">
            <a:avLst/>
          </a:prstGeom>
          <a:solidFill>
            <a:srgbClr val="FF0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can go wrong?</a:t>
            </a:r>
          </a:p>
        </p:txBody>
      </p:sp>
      <p:cxnSp>
        <p:nvCxnSpPr>
          <p:cNvPr id="4" name="Straight Connector 3"/>
          <p:cNvCxnSpPr>
            <a:stCxn id="25" idx="2"/>
          </p:cNvCxnSpPr>
          <p:nvPr/>
        </p:nvCxnSpPr>
        <p:spPr>
          <a:xfrm>
            <a:off x="2500473" y="5234272"/>
            <a:ext cx="28943" cy="876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a:stCxn id="7" idx="3"/>
          </p:cNvCxnSpPr>
          <p:nvPr/>
        </p:nvCxnSpPr>
        <p:spPr>
          <a:xfrm flipV="1">
            <a:off x="2865965" y="5940146"/>
            <a:ext cx="1926168" cy="613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986884" y="4917500"/>
            <a:ext cx="1940716" cy="579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494861" y="4731002"/>
            <a:ext cx="1371074" cy="500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17631" y="5768297"/>
            <a:ext cx="3255436" cy="342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91135" y="3792920"/>
            <a:ext cx="1574800" cy="461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347204" y="4717568"/>
            <a:ext cx="261401" cy="898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8" idx="1"/>
          </p:cNvCxnSpPr>
          <p:nvPr/>
        </p:nvCxnSpPr>
        <p:spPr>
          <a:xfrm>
            <a:off x="5291135" y="3533761"/>
            <a:ext cx="3887791" cy="613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971247" y="3792920"/>
            <a:ext cx="1386542" cy="57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16546" y="4717568"/>
            <a:ext cx="1509979" cy="1103184"/>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6618812" y="4077416"/>
            <a:ext cx="1227667" cy="1227667"/>
          </a:xfrm>
          <a:prstGeom prst="rect">
            <a:avLst/>
          </a:prstGeom>
        </p:spPr>
      </p:pic>
      <p:pic>
        <p:nvPicPr>
          <p:cNvPr id="25" name="Picture 24"/>
          <p:cNvPicPr>
            <a:picLocks noChangeAspect="1"/>
          </p:cNvPicPr>
          <p:nvPr/>
        </p:nvPicPr>
        <p:blipFill>
          <a:blip r:embed="rId2"/>
          <a:stretch>
            <a:fillRect/>
          </a:stretch>
        </p:blipFill>
        <p:spPr>
          <a:xfrm>
            <a:off x="1886639" y="4006605"/>
            <a:ext cx="1227667" cy="1227667"/>
          </a:xfrm>
          <a:prstGeom prst="rect">
            <a:avLst/>
          </a:prstGeom>
        </p:spPr>
      </p:pic>
      <p:pic>
        <p:nvPicPr>
          <p:cNvPr id="26" name="Picture 25"/>
          <p:cNvPicPr>
            <a:picLocks noChangeAspect="1"/>
          </p:cNvPicPr>
          <p:nvPr/>
        </p:nvPicPr>
        <p:blipFill>
          <a:blip r:embed="rId2"/>
          <a:stretch>
            <a:fillRect/>
          </a:stretch>
        </p:blipFill>
        <p:spPr>
          <a:xfrm>
            <a:off x="2201332" y="5531333"/>
            <a:ext cx="1227667" cy="1227667"/>
          </a:xfrm>
          <a:prstGeom prst="rect">
            <a:avLst/>
          </a:prstGeom>
        </p:spPr>
      </p:pic>
      <p:pic>
        <p:nvPicPr>
          <p:cNvPr id="28" name="Picture 27"/>
          <p:cNvPicPr>
            <a:picLocks noChangeAspect="1"/>
          </p:cNvPicPr>
          <p:nvPr/>
        </p:nvPicPr>
        <p:blipFill>
          <a:blip r:embed="rId2"/>
          <a:stretch>
            <a:fillRect/>
          </a:stretch>
        </p:blipFill>
        <p:spPr>
          <a:xfrm>
            <a:off x="9178926" y="3533761"/>
            <a:ext cx="1227667" cy="1227667"/>
          </a:xfrm>
          <a:prstGeom prst="rect">
            <a:avLst/>
          </a:prstGeom>
        </p:spPr>
      </p:pic>
      <p:pic>
        <p:nvPicPr>
          <p:cNvPr id="29" name="Picture 28"/>
          <p:cNvPicPr>
            <a:picLocks noChangeAspect="1"/>
          </p:cNvPicPr>
          <p:nvPr/>
        </p:nvPicPr>
        <p:blipFill>
          <a:blip r:embed="rId2"/>
          <a:stretch>
            <a:fillRect/>
          </a:stretch>
        </p:blipFill>
        <p:spPr>
          <a:xfrm>
            <a:off x="8737599" y="5497236"/>
            <a:ext cx="1227667" cy="1227667"/>
          </a:xfrm>
          <a:prstGeom prst="rect">
            <a:avLst/>
          </a:prstGeom>
        </p:spPr>
      </p:pic>
      <p:pic>
        <p:nvPicPr>
          <p:cNvPr id="30" name="Picture 29"/>
          <p:cNvPicPr>
            <a:picLocks noChangeAspect="1"/>
          </p:cNvPicPr>
          <p:nvPr/>
        </p:nvPicPr>
        <p:blipFill>
          <a:blip r:embed="rId2"/>
          <a:stretch>
            <a:fillRect/>
          </a:stretch>
        </p:blipFill>
        <p:spPr>
          <a:xfrm>
            <a:off x="4605865" y="5035802"/>
            <a:ext cx="1227667" cy="1227667"/>
          </a:xfrm>
          <a:prstGeom prst="rect">
            <a:avLst/>
          </a:prstGeom>
        </p:spPr>
      </p:pic>
      <p:pic>
        <p:nvPicPr>
          <p:cNvPr id="31" name="Picture 30"/>
          <p:cNvPicPr>
            <a:picLocks noChangeAspect="1"/>
          </p:cNvPicPr>
          <p:nvPr/>
        </p:nvPicPr>
        <p:blipFill>
          <a:blip r:embed="rId2"/>
          <a:stretch>
            <a:fillRect/>
          </a:stretch>
        </p:blipFill>
        <p:spPr>
          <a:xfrm>
            <a:off x="4215000" y="3043525"/>
            <a:ext cx="1227667" cy="1227667"/>
          </a:xfrm>
          <a:prstGeom prst="rect">
            <a:avLst/>
          </a:prstGeom>
        </p:spPr>
      </p:pic>
      <p:sp>
        <p:nvSpPr>
          <p:cNvPr id="43" name="Rounded Rectangle 42"/>
          <p:cNvSpPr/>
          <p:nvPr/>
        </p:nvSpPr>
        <p:spPr>
          <a:xfrm>
            <a:off x="2818080" y="1781366"/>
            <a:ext cx="6724635" cy="77819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Helvetica Light" charset="0"/>
                <a:ea typeface="Helvetica Light" charset="0"/>
                <a:cs typeface="Helvetica Light" charset="0"/>
              </a:rPr>
              <a:t>Eavesdropper</a:t>
            </a:r>
          </a:p>
        </p:txBody>
      </p:sp>
      <p:cxnSp>
        <p:nvCxnSpPr>
          <p:cNvPr id="45" name="Straight Arrow Connector 44"/>
          <p:cNvCxnSpPr/>
          <p:nvPr/>
        </p:nvCxnSpPr>
        <p:spPr>
          <a:xfrm flipH="1">
            <a:off x="2783158" y="2559558"/>
            <a:ext cx="645842" cy="161409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07805" y="2593655"/>
            <a:ext cx="906464" cy="3159994"/>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069942" y="2593655"/>
            <a:ext cx="102050" cy="514617"/>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5561538" y="2571496"/>
            <a:ext cx="504754" cy="2660026"/>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16" idx="0"/>
          </p:cNvCxnSpPr>
          <p:nvPr/>
        </p:nvCxnSpPr>
        <p:spPr>
          <a:xfrm flipH="1">
            <a:off x="7232646" y="2582906"/>
            <a:ext cx="8193" cy="1494510"/>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8574269" y="2566124"/>
            <a:ext cx="604657" cy="3049773"/>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178927" y="2583700"/>
            <a:ext cx="363788" cy="1090896"/>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443885" y="3826123"/>
            <a:ext cx="1443714" cy="457007"/>
          </a:xfrm>
          <a:prstGeom prst="line">
            <a:avLst/>
          </a:prstGeom>
          <a:ln w="31750">
            <a:solidFill>
              <a:srgbClr val="FF0000"/>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7207785" y="2578112"/>
            <a:ext cx="11386" cy="1466590"/>
          </a:xfrm>
          <a:prstGeom prst="line">
            <a:avLst/>
          </a:prstGeom>
          <a:ln w="31750">
            <a:solidFill>
              <a:srgbClr val="FF0000"/>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5068723" y="2556231"/>
            <a:ext cx="116742" cy="586138"/>
          </a:xfrm>
          <a:prstGeom prst="straightConnector1">
            <a:avLst/>
          </a:prstGeom>
          <a:ln w="317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694322" y="5491366"/>
            <a:ext cx="1227667" cy="477054"/>
          </a:xfrm>
          <a:prstGeom prst="rect">
            <a:avLst/>
          </a:prstGeom>
          <a:noFill/>
        </p:spPr>
        <p:txBody>
          <a:bodyPr wrap="square" rtlCol="0">
            <a:spAutoFit/>
          </a:bodyPr>
          <a:lstStyle/>
          <a:p>
            <a:pPr algn="ctr"/>
            <a:r>
              <a:rPr lang="en-US" sz="2500" dirty="0">
                <a:latin typeface="Helvetica Light" charset="0"/>
                <a:ea typeface="Helvetica Light" charset="0"/>
                <a:cs typeface="Helvetica Light" charset="0"/>
              </a:rPr>
              <a:t>Alice</a:t>
            </a:r>
          </a:p>
        </p:txBody>
      </p:sp>
      <p:sp>
        <p:nvSpPr>
          <p:cNvPr id="3" name="Slide Number Placeholder 2">
            <a:extLst>
              <a:ext uri="{FF2B5EF4-FFF2-40B4-BE49-F238E27FC236}">
                <a16:creationId xmlns:a16="http://schemas.microsoft.com/office/drawing/2014/main" id="{CB6918A2-CA84-7D4B-AB21-BCE6B22FDF35}"/>
              </a:ext>
            </a:extLst>
          </p:cNvPr>
          <p:cNvSpPr>
            <a:spLocks noGrp="1"/>
          </p:cNvSpPr>
          <p:nvPr>
            <p:ph type="sldNum" sz="quarter" idx="12"/>
          </p:nvPr>
        </p:nvSpPr>
        <p:spPr/>
        <p:txBody>
          <a:bodyPr/>
          <a:lstStyle/>
          <a:p>
            <a:fld id="{4B0FE8E5-4FC5-2941-BB37-2FE900574256}" type="slidenum">
              <a:rPr lang="en-US" smtClean="0"/>
              <a:t>7</a:t>
            </a:fld>
            <a:endParaRPr lang="en-US"/>
          </a:p>
        </p:txBody>
      </p:sp>
    </p:spTree>
    <p:extLst>
      <p:ext uri="{BB962C8B-B14F-4D97-AF65-F5344CB8AC3E}">
        <p14:creationId xmlns:p14="http://schemas.microsoft.com/office/powerpoint/2010/main" val="209610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ounded Rectangle 112"/>
          <p:cNvSpPr/>
          <p:nvPr/>
        </p:nvSpPr>
        <p:spPr>
          <a:xfrm>
            <a:off x="1432177" y="1443448"/>
            <a:ext cx="9921623" cy="1350552"/>
          </a:xfrm>
          <a:prstGeom prst="round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1"/>
              </a:solidFill>
              <a:latin typeface="Helvetica Light" charset="0"/>
              <a:ea typeface="Helvetica Light" charset="0"/>
              <a:cs typeface="Helvetica Light" charset="0"/>
            </a:endParaRPr>
          </a:p>
        </p:txBody>
      </p:sp>
      <p:sp>
        <p:nvSpPr>
          <p:cNvPr id="83" name="Freeform 82"/>
          <p:cNvSpPr/>
          <p:nvPr/>
        </p:nvSpPr>
        <p:spPr>
          <a:xfrm>
            <a:off x="5223000" y="2384039"/>
            <a:ext cx="4462868" cy="2540000"/>
          </a:xfrm>
          <a:custGeom>
            <a:avLst/>
            <a:gdLst>
              <a:gd name="connsiteX0" fmla="*/ 0 w 7281334"/>
              <a:gd name="connsiteY0" fmla="*/ 1591733 h 1591733"/>
              <a:gd name="connsiteX1" fmla="*/ 0 w 7281334"/>
              <a:gd name="connsiteY1" fmla="*/ 778933 h 1591733"/>
              <a:gd name="connsiteX2" fmla="*/ 7281334 w 7281334"/>
              <a:gd name="connsiteY2" fmla="*/ 711200 h 1591733"/>
              <a:gd name="connsiteX3" fmla="*/ 7281334 w 7281334"/>
              <a:gd name="connsiteY3" fmla="*/ 0 h 1591733"/>
              <a:gd name="connsiteX0" fmla="*/ 0 w 7281334"/>
              <a:gd name="connsiteY0" fmla="*/ 1591733 h 1591733"/>
              <a:gd name="connsiteX1" fmla="*/ 0 w 7281334"/>
              <a:gd name="connsiteY1" fmla="*/ 1032933 h 1591733"/>
              <a:gd name="connsiteX2" fmla="*/ 7281334 w 7281334"/>
              <a:gd name="connsiteY2" fmla="*/ 711200 h 1591733"/>
              <a:gd name="connsiteX3" fmla="*/ 7281334 w 7281334"/>
              <a:gd name="connsiteY3" fmla="*/ 0 h 1591733"/>
              <a:gd name="connsiteX0" fmla="*/ 0 w 7281334"/>
              <a:gd name="connsiteY0" fmla="*/ 1591733 h 1591733"/>
              <a:gd name="connsiteX1" fmla="*/ 0 w 7281334"/>
              <a:gd name="connsiteY1" fmla="*/ 1032933 h 1591733"/>
              <a:gd name="connsiteX2" fmla="*/ 7281334 w 7281334"/>
              <a:gd name="connsiteY2" fmla="*/ 982134 h 1591733"/>
              <a:gd name="connsiteX3" fmla="*/ 7281334 w 7281334"/>
              <a:gd name="connsiteY3" fmla="*/ 0 h 1591733"/>
              <a:gd name="connsiteX0" fmla="*/ 0 w 7307012"/>
              <a:gd name="connsiteY0" fmla="*/ 2590800 h 2590800"/>
              <a:gd name="connsiteX1" fmla="*/ 25678 w 7307012"/>
              <a:gd name="connsiteY1" fmla="*/ 1032933 h 2590800"/>
              <a:gd name="connsiteX2" fmla="*/ 7307012 w 7307012"/>
              <a:gd name="connsiteY2" fmla="*/ 982134 h 2590800"/>
              <a:gd name="connsiteX3" fmla="*/ 7307012 w 7307012"/>
              <a:gd name="connsiteY3" fmla="*/ 0 h 2590800"/>
              <a:gd name="connsiteX0" fmla="*/ 25678 w 7332690"/>
              <a:gd name="connsiteY0" fmla="*/ 2590800 h 2590800"/>
              <a:gd name="connsiteX1" fmla="*/ 0 w 7332690"/>
              <a:gd name="connsiteY1" fmla="*/ 1185333 h 2590800"/>
              <a:gd name="connsiteX2" fmla="*/ 7332690 w 7332690"/>
              <a:gd name="connsiteY2" fmla="*/ 982134 h 2590800"/>
              <a:gd name="connsiteX3" fmla="*/ 7332690 w 7332690"/>
              <a:gd name="connsiteY3" fmla="*/ 0 h 2590800"/>
              <a:gd name="connsiteX0" fmla="*/ 25678 w 7332690"/>
              <a:gd name="connsiteY0" fmla="*/ 2590800 h 2590800"/>
              <a:gd name="connsiteX1" fmla="*/ 0 w 7332690"/>
              <a:gd name="connsiteY1" fmla="*/ 1185333 h 2590800"/>
              <a:gd name="connsiteX2" fmla="*/ 7307012 w 7332690"/>
              <a:gd name="connsiteY2" fmla="*/ 1219201 h 2590800"/>
              <a:gd name="connsiteX3" fmla="*/ 7332690 w 7332690"/>
              <a:gd name="connsiteY3" fmla="*/ 0 h 2590800"/>
              <a:gd name="connsiteX0" fmla="*/ 0 w 7307012"/>
              <a:gd name="connsiteY0" fmla="*/ 2590800 h 2590800"/>
              <a:gd name="connsiteX1" fmla="*/ 616289 w 7307012"/>
              <a:gd name="connsiteY1" fmla="*/ 1219200 h 2590800"/>
              <a:gd name="connsiteX2" fmla="*/ 7281334 w 7307012"/>
              <a:gd name="connsiteY2" fmla="*/ 1219201 h 2590800"/>
              <a:gd name="connsiteX3" fmla="*/ 7307012 w 7307012"/>
              <a:gd name="connsiteY3" fmla="*/ 0 h 2590800"/>
              <a:gd name="connsiteX0" fmla="*/ 0 w 6767759"/>
              <a:gd name="connsiteY0" fmla="*/ 2540000 h 2540000"/>
              <a:gd name="connsiteX1" fmla="*/ 77036 w 6767759"/>
              <a:gd name="connsiteY1" fmla="*/ 1219200 h 2540000"/>
              <a:gd name="connsiteX2" fmla="*/ 6742081 w 6767759"/>
              <a:gd name="connsiteY2" fmla="*/ 1219201 h 2540000"/>
              <a:gd name="connsiteX3" fmla="*/ 6767759 w 6767759"/>
              <a:gd name="connsiteY3" fmla="*/ 0 h 2540000"/>
              <a:gd name="connsiteX0" fmla="*/ 0 w 6767759"/>
              <a:gd name="connsiteY0" fmla="*/ 2540000 h 2540000"/>
              <a:gd name="connsiteX1" fmla="*/ 0 w 6767759"/>
              <a:gd name="connsiteY1" fmla="*/ 1236134 h 2540000"/>
              <a:gd name="connsiteX2" fmla="*/ 6742081 w 6767759"/>
              <a:gd name="connsiteY2" fmla="*/ 1219201 h 2540000"/>
              <a:gd name="connsiteX3" fmla="*/ 6767759 w 6767759"/>
              <a:gd name="connsiteY3" fmla="*/ 0 h 2540000"/>
            </a:gdLst>
            <a:ahLst/>
            <a:cxnLst>
              <a:cxn ang="0">
                <a:pos x="connsiteX0" y="connsiteY0"/>
              </a:cxn>
              <a:cxn ang="0">
                <a:pos x="connsiteX1" y="connsiteY1"/>
              </a:cxn>
              <a:cxn ang="0">
                <a:pos x="connsiteX2" y="connsiteY2"/>
              </a:cxn>
              <a:cxn ang="0">
                <a:pos x="connsiteX3" y="connsiteY3"/>
              </a:cxn>
            </a:cxnLst>
            <a:rect l="l" t="t" r="r" b="b"/>
            <a:pathLst>
              <a:path w="6767759" h="2540000">
                <a:moveTo>
                  <a:pt x="0" y="2540000"/>
                </a:moveTo>
                <a:lnTo>
                  <a:pt x="0" y="1236134"/>
                </a:lnTo>
                <a:lnTo>
                  <a:pt x="6742081" y="1219201"/>
                </a:lnTo>
                <a:lnTo>
                  <a:pt x="6767759" y="0"/>
                </a:lnTo>
              </a:path>
            </a:pathLst>
          </a:cu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115732" y="4531136"/>
            <a:ext cx="1718735" cy="1610784"/>
          </a:xfrm>
          <a:prstGeom prst="ellipse">
            <a:avLst/>
          </a:prstGeom>
          <a:solidFill>
            <a:srgbClr val="FF0000"/>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the eavesdropper can do about it</a:t>
            </a:r>
          </a:p>
        </p:txBody>
      </p:sp>
      <p:cxnSp>
        <p:nvCxnSpPr>
          <p:cNvPr id="4" name="Straight Connector 3"/>
          <p:cNvCxnSpPr>
            <a:stCxn id="25" idx="2"/>
          </p:cNvCxnSpPr>
          <p:nvPr/>
        </p:nvCxnSpPr>
        <p:spPr>
          <a:xfrm>
            <a:off x="2584080" y="6169994"/>
            <a:ext cx="281885" cy="688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549291" y="5666724"/>
            <a:ext cx="1400251" cy="1237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96890" y="5338229"/>
            <a:ext cx="1382699" cy="156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632868" y="5653291"/>
            <a:ext cx="59344" cy="1374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54854" y="5257837"/>
            <a:ext cx="1634618" cy="46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00153" y="5653290"/>
            <a:ext cx="1403387" cy="1250852"/>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6702419" y="5013138"/>
            <a:ext cx="1227667" cy="1227667"/>
          </a:xfrm>
          <a:prstGeom prst="rect">
            <a:avLst/>
          </a:prstGeom>
        </p:spPr>
      </p:pic>
      <p:pic>
        <p:nvPicPr>
          <p:cNvPr id="28" name="Picture 27"/>
          <p:cNvPicPr>
            <a:picLocks noChangeAspect="1"/>
          </p:cNvPicPr>
          <p:nvPr/>
        </p:nvPicPr>
        <p:blipFill>
          <a:blip r:embed="rId2"/>
          <a:stretch>
            <a:fillRect/>
          </a:stretch>
        </p:blipFill>
        <p:spPr>
          <a:xfrm>
            <a:off x="9262533" y="4469483"/>
            <a:ext cx="1227667" cy="1227667"/>
          </a:xfrm>
          <a:prstGeom prst="rect">
            <a:avLst/>
          </a:prstGeom>
        </p:spPr>
      </p:pic>
      <p:sp>
        <p:nvSpPr>
          <p:cNvPr id="43" name="Rounded Rectangle 42"/>
          <p:cNvSpPr/>
          <p:nvPr/>
        </p:nvSpPr>
        <p:spPr>
          <a:xfrm>
            <a:off x="5271398" y="1694874"/>
            <a:ext cx="2026169" cy="77819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Helvetica Light" charset="0"/>
                <a:ea typeface="Helvetica Light" charset="0"/>
                <a:cs typeface="Helvetica Light" charset="0"/>
              </a:rPr>
              <a:t>2</a:t>
            </a:r>
          </a:p>
        </p:txBody>
      </p:sp>
      <p:sp>
        <p:nvSpPr>
          <p:cNvPr id="86" name="TextBox 85"/>
          <p:cNvSpPr txBox="1"/>
          <p:nvPr/>
        </p:nvSpPr>
        <p:spPr>
          <a:xfrm>
            <a:off x="4423317" y="6093844"/>
            <a:ext cx="1227667" cy="477054"/>
          </a:xfrm>
          <a:prstGeom prst="rect">
            <a:avLst/>
          </a:prstGeom>
          <a:noFill/>
        </p:spPr>
        <p:txBody>
          <a:bodyPr wrap="square" rtlCol="0">
            <a:spAutoFit/>
          </a:bodyPr>
          <a:lstStyle/>
          <a:p>
            <a:pPr algn="ctr"/>
            <a:r>
              <a:rPr lang="en-US" sz="2500" dirty="0">
                <a:latin typeface="Helvetica Light" charset="0"/>
                <a:ea typeface="Helvetica Light" charset="0"/>
                <a:cs typeface="Helvetica Light" charset="0"/>
              </a:rPr>
              <a:t>Alice</a:t>
            </a:r>
          </a:p>
        </p:txBody>
      </p:sp>
      <p:sp>
        <p:nvSpPr>
          <p:cNvPr id="57" name="Rounded Rectangle 56"/>
          <p:cNvSpPr/>
          <p:nvPr/>
        </p:nvSpPr>
        <p:spPr>
          <a:xfrm>
            <a:off x="2236424" y="1714113"/>
            <a:ext cx="2026165" cy="77819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Helvetica Light" charset="0"/>
                <a:ea typeface="Helvetica Light" charset="0"/>
                <a:cs typeface="Helvetica Light" charset="0"/>
              </a:rPr>
              <a:t>1</a:t>
            </a:r>
          </a:p>
        </p:txBody>
      </p:sp>
      <p:sp>
        <p:nvSpPr>
          <p:cNvPr id="59" name="Rounded Rectangle 58"/>
          <p:cNvSpPr/>
          <p:nvPr/>
        </p:nvSpPr>
        <p:spPr>
          <a:xfrm>
            <a:off x="8380424" y="1697638"/>
            <a:ext cx="2026169" cy="7781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Helvetica Light" charset="0"/>
                <a:ea typeface="Helvetica Light" charset="0"/>
                <a:cs typeface="Helvetica Light" charset="0"/>
              </a:rPr>
              <a:t>3</a:t>
            </a:r>
          </a:p>
        </p:txBody>
      </p:sp>
      <p:sp>
        <p:nvSpPr>
          <p:cNvPr id="91" name="Freeform 90"/>
          <p:cNvSpPr/>
          <p:nvPr/>
        </p:nvSpPr>
        <p:spPr>
          <a:xfrm>
            <a:off x="4959875" y="2461184"/>
            <a:ext cx="1456267" cy="2286001"/>
          </a:xfrm>
          <a:custGeom>
            <a:avLst/>
            <a:gdLst>
              <a:gd name="connsiteX0" fmla="*/ 0 w 965200"/>
              <a:gd name="connsiteY0" fmla="*/ 1473200 h 1473200"/>
              <a:gd name="connsiteX1" fmla="*/ 948266 w 965200"/>
              <a:gd name="connsiteY1" fmla="*/ 1473200 h 1473200"/>
              <a:gd name="connsiteX2" fmla="*/ 965200 w 965200"/>
              <a:gd name="connsiteY2" fmla="*/ 0 h 1473200"/>
              <a:gd name="connsiteX0" fmla="*/ 0 w 965200"/>
              <a:gd name="connsiteY0" fmla="*/ 1473200 h 1490134"/>
              <a:gd name="connsiteX1" fmla="*/ 457200 w 965200"/>
              <a:gd name="connsiteY1" fmla="*/ 1490134 h 1490134"/>
              <a:gd name="connsiteX2" fmla="*/ 948266 w 965200"/>
              <a:gd name="connsiteY2" fmla="*/ 1473200 h 1490134"/>
              <a:gd name="connsiteX3" fmla="*/ 965200 w 965200"/>
              <a:gd name="connsiteY3" fmla="*/ 0 h 1490134"/>
              <a:gd name="connsiteX0" fmla="*/ 0 w 1168400"/>
              <a:gd name="connsiteY0" fmla="*/ 2286000 h 2286000"/>
              <a:gd name="connsiteX1" fmla="*/ 660400 w 1168400"/>
              <a:gd name="connsiteY1" fmla="*/ 1490134 h 2286000"/>
              <a:gd name="connsiteX2" fmla="*/ 1151466 w 1168400"/>
              <a:gd name="connsiteY2" fmla="*/ 1473200 h 2286000"/>
              <a:gd name="connsiteX3" fmla="*/ 1168400 w 1168400"/>
              <a:gd name="connsiteY3" fmla="*/ 0 h 2286000"/>
              <a:gd name="connsiteX0" fmla="*/ 406400 w 1574800"/>
              <a:gd name="connsiteY0" fmla="*/ 2286000 h 2286000"/>
              <a:gd name="connsiteX1" fmla="*/ 0 w 1574800"/>
              <a:gd name="connsiteY1" fmla="*/ 880534 h 2286000"/>
              <a:gd name="connsiteX2" fmla="*/ 1557866 w 1574800"/>
              <a:gd name="connsiteY2" fmla="*/ 1473200 h 2286000"/>
              <a:gd name="connsiteX3" fmla="*/ 1574800 w 1574800"/>
              <a:gd name="connsiteY3" fmla="*/ 0 h 2286000"/>
              <a:gd name="connsiteX0" fmla="*/ 16934 w 1574800"/>
              <a:gd name="connsiteY0" fmla="*/ 2336800 h 2336800"/>
              <a:gd name="connsiteX1" fmla="*/ 0 w 1574800"/>
              <a:gd name="connsiteY1" fmla="*/ 880534 h 2336800"/>
              <a:gd name="connsiteX2" fmla="*/ 1557866 w 1574800"/>
              <a:gd name="connsiteY2" fmla="*/ 1473200 h 2336800"/>
              <a:gd name="connsiteX3" fmla="*/ 1574800 w 1574800"/>
              <a:gd name="connsiteY3" fmla="*/ 0 h 2336800"/>
              <a:gd name="connsiteX0" fmla="*/ 16934 w 1642533"/>
              <a:gd name="connsiteY0" fmla="*/ 2336800 h 2336800"/>
              <a:gd name="connsiteX1" fmla="*/ 0 w 1642533"/>
              <a:gd name="connsiteY1" fmla="*/ 880534 h 2336800"/>
              <a:gd name="connsiteX2" fmla="*/ 1642533 w 1642533"/>
              <a:gd name="connsiteY2" fmla="*/ 863600 h 2336800"/>
              <a:gd name="connsiteX3" fmla="*/ 1574800 w 1642533"/>
              <a:gd name="connsiteY3" fmla="*/ 0 h 2336800"/>
              <a:gd name="connsiteX0" fmla="*/ 16934 w 1659467"/>
              <a:gd name="connsiteY0" fmla="*/ 2370667 h 2370667"/>
              <a:gd name="connsiteX1" fmla="*/ 0 w 1659467"/>
              <a:gd name="connsiteY1" fmla="*/ 914401 h 2370667"/>
              <a:gd name="connsiteX2" fmla="*/ 1642533 w 1659467"/>
              <a:gd name="connsiteY2" fmla="*/ 897467 h 2370667"/>
              <a:gd name="connsiteX3" fmla="*/ 1659467 w 1659467"/>
              <a:gd name="connsiteY3" fmla="*/ 0 h 2370667"/>
              <a:gd name="connsiteX0" fmla="*/ 0 w 1642533"/>
              <a:gd name="connsiteY0" fmla="*/ 2370667 h 2370667"/>
              <a:gd name="connsiteX1" fmla="*/ 203199 w 1642533"/>
              <a:gd name="connsiteY1" fmla="*/ 897467 h 2370667"/>
              <a:gd name="connsiteX2" fmla="*/ 1625599 w 1642533"/>
              <a:gd name="connsiteY2" fmla="*/ 897467 h 2370667"/>
              <a:gd name="connsiteX3" fmla="*/ 1642533 w 1642533"/>
              <a:gd name="connsiteY3" fmla="*/ 0 h 2370667"/>
              <a:gd name="connsiteX0" fmla="*/ 0 w 1456267"/>
              <a:gd name="connsiteY0" fmla="*/ 2286001 h 2286001"/>
              <a:gd name="connsiteX1" fmla="*/ 16933 w 1456267"/>
              <a:gd name="connsiteY1" fmla="*/ 897467 h 2286001"/>
              <a:gd name="connsiteX2" fmla="*/ 1439333 w 1456267"/>
              <a:gd name="connsiteY2" fmla="*/ 897467 h 2286001"/>
              <a:gd name="connsiteX3" fmla="*/ 1456267 w 1456267"/>
              <a:gd name="connsiteY3" fmla="*/ 0 h 2286001"/>
            </a:gdLst>
            <a:ahLst/>
            <a:cxnLst>
              <a:cxn ang="0">
                <a:pos x="connsiteX0" y="connsiteY0"/>
              </a:cxn>
              <a:cxn ang="0">
                <a:pos x="connsiteX1" y="connsiteY1"/>
              </a:cxn>
              <a:cxn ang="0">
                <a:pos x="connsiteX2" y="connsiteY2"/>
              </a:cxn>
              <a:cxn ang="0">
                <a:pos x="connsiteX3" y="connsiteY3"/>
              </a:cxn>
            </a:cxnLst>
            <a:rect l="l" t="t" r="r" b="b"/>
            <a:pathLst>
              <a:path w="1456267" h="2286001">
                <a:moveTo>
                  <a:pt x="0" y="2286001"/>
                </a:moveTo>
                <a:lnTo>
                  <a:pt x="16933" y="897467"/>
                </a:lnTo>
                <a:lnTo>
                  <a:pt x="1439333" y="897467"/>
                </a:lnTo>
                <a:lnTo>
                  <a:pt x="1456267" y="0"/>
                </a:lnTo>
              </a:path>
            </a:pathLst>
          </a:custGeom>
          <a:noFill/>
          <a:ln w="381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2607732" y="2506133"/>
            <a:ext cx="3522134" cy="2709335"/>
          </a:xfrm>
          <a:custGeom>
            <a:avLst/>
            <a:gdLst>
              <a:gd name="connsiteX0" fmla="*/ 0 w 3437467"/>
              <a:gd name="connsiteY0" fmla="*/ 1540934 h 1540934"/>
              <a:gd name="connsiteX1" fmla="*/ 0 w 3437467"/>
              <a:gd name="connsiteY1" fmla="*/ 592667 h 1540934"/>
              <a:gd name="connsiteX2" fmla="*/ 3437467 w 3437467"/>
              <a:gd name="connsiteY2" fmla="*/ 592667 h 1540934"/>
              <a:gd name="connsiteX3" fmla="*/ 3437467 w 3437467"/>
              <a:gd name="connsiteY3" fmla="*/ 0 h 1540934"/>
              <a:gd name="connsiteX0" fmla="*/ 0 w 3471334"/>
              <a:gd name="connsiteY0" fmla="*/ 2692401 h 2692401"/>
              <a:gd name="connsiteX1" fmla="*/ 33867 w 3471334"/>
              <a:gd name="connsiteY1" fmla="*/ 592667 h 2692401"/>
              <a:gd name="connsiteX2" fmla="*/ 3471334 w 3471334"/>
              <a:gd name="connsiteY2" fmla="*/ 592667 h 2692401"/>
              <a:gd name="connsiteX3" fmla="*/ 3471334 w 3471334"/>
              <a:gd name="connsiteY3" fmla="*/ 0 h 2692401"/>
              <a:gd name="connsiteX0" fmla="*/ 16933 w 3488267"/>
              <a:gd name="connsiteY0" fmla="*/ 2692401 h 2692401"/>
              <a:gd name="connsiteX1" fmla="*/ 0 w 3488267"/>
              <a:gd name="connsiteY1" fmla="*/ 609601 h 2692401"/>
              <a:gd name="connsiteX2" fmla="*/ 3488267 w 3488267"/>
              <a:gd name="connsiteY2" fmla="*/ 592667 h 2692401"/>
              <a:gd name="connsiteX3" fmla="*/ 3488267 w 3488267"/>
              <a:gd name="connsiteY3" fmla="*/ 0 h 2692401"/>
              <a:gd name="connsiteX0" fmla="*/ 0 w 3522134"/>
              <a:gd name="connsiteY0" fmla="*/ 2709335 h 2709335"/>
              <a:gd name="connsiteX1" fmla="*/ 33867 w 3522134"/>
              <a:gd name="connsiteY1" fmla="*/ 609601 h 2709335"/>
              <a:gd name="connsiteX2" fmla="*/ 3522134 w 3522134"/>
              <a:gd name="connsiteY2" fmla="*/ 592667 h 2709335"/>
              <a:gd name="connsiteX3" fmla="*/ 3522134 w 3522134"/>
              <a:gd name="connsiteY3" fmla="*/ 0 h 2709335"/>
              <a:gd name="connsiteX0" fmla="*/ 0 w 3522134"/>
              <a:gd name="connsiteY0" fmla="*/ 2709335 h 2709335"/>
              <a:gd name="connsiteX1" fmla="*/ 1 w 3522134"/>
              <a:gd name="connsiteY1" fmla="*/ 626534 h 2709335"/>
              <a:gd name="connsiteX2" fmla="*/ 3522134 w 3522134"/>
              <a:gd name="connsiteY2" fmla="*/ 592667 h 2709335"/>
              <a:gd name="connsiteX3" fmla="*/ 3522134 w 3522134"/>
              <a:gd name="connsiteY3" fmla="*/ 0 h 2709335"/>
            </a:gdLst>
            <a:ahLst/>
            <a:cxnLst>
              <a:cxn ang="0">
                <a:pos x="connsiteX0" y="connsiteY0"/>
              </a:cxn>
              <a:cxn ang="0">
                <a:pos x="connsiteX1" y="connsiteY1"/>
              </a:cxn>
              <a:cxn ang="0">
                <a:pos x="connsiteX2" y="connsiteY2"/>
              </a:cxn>
              <a:cxn ang="0">
                <a:pos x="connsiteX3" y="connsiteY3"/>
              </a:cxn>
            </a:cxnLst>
            <a:rect l="l" t="t" r="r" b="b"/>
            <a:pathLst>
              <a:path w="3522134" h="2709335">
                <a:moveTo>
                  <a:pt x="0" y="2709335"/>
                </a:moveTo>
                <a:cubicBezTo>
                  <a:pt x="0" y="2015068"/>
                  <a:pt x="1" y="1320801"/>
                  <a:pt x="1" y="626534"/>
                </a:cubicBezTo>
                <a:lnTo>
                  <a:pt x="3522134" y="592667"/>
                </a:lnTo>
                <a:lnTo>
                  <a:pt x="3522134" y="0"/>
                </a:lnTo>
              </a:path>
            </a:pathLst>
          </a:custGeom>
          <a:noFill/>
          <a:ln w="381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flipV="1">
            <a:off x="2461250" y="2473068"/>
            <a:ext cx="39223" cy="3021752"/>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a:xfrm>
            <a:off x="3183468" y="2506133"/>
            <a:ext cx="1591732" cy="2353734"/>
          </a:xfrm>
          <a:custGeom>
            <a:avLst/>
            <a:gdLst>
              <a:gd name="connsiteX0" fmla="*/ 3742266 w 3759200"/>
              <a:gd name="connsiteY0" fmla="*/ 1642534 h 1642534"/>
              <a:gd name="connsiteX1" fmla="*/ 3759200 w 3759200"/>
              <a:gd name="connsiteY1" fmla="*/ 321734 h 1642534"/>
              <a:gd name="connsiteX2" fmla="*/ 0 w 3759200"/>
              <a:gd name="connsiteY2" fmla="*/ 372534 h 1642534"/>
              <a:gd name="connsiteX3" fmla="*/ 0 w 3759200"/>
              <a:gd name="connsiteY3" fmla="*/ 0 h 1642534"/>
              <a:gd name="connsiteX0" fmla="*/ 3742266 w 3742266"/>
              <a:gd name="connsiteY0" fmla="*/ 1642534 h 1642534"/>
              <a:gd name="connsiteX1" fmla="*/ 1219200 w 3742266"/>
              <a:gd name="connsiteY1" fmla="*/ 338667 h 1642534"/>
              <a:gd name="connsiteX2" fmla="*/ 0 w 3742266"/>
              <a:gd name="connsiteY2" fmla="*/ 372534 h 1642534"/>
              <a:gd name="connsiteX3" fmla="*/ 0 w 3742266"/>
              <a:gd name="connsiteY3" fmla="*/ 0 h 1642534"/>
              <a:gd name="connsiteX0" fmla="*/ 1337733 w 1337733"/>
              <a:gd name="connsiteY0" fmla="*/ 2404534 h 2404534"/>
              <a:gd name="connsiteX1" fmla="*/ 1219200 w 1337733"/>
              <a:gd name="connsiteY1" fmla="*/ 338667 h 2404534"/>
              <a:gd name="connsiteX2" fmla="*/ 0 w 1337733"/>
              <a:gd name="connsiteY2" fmla="*/ 372534 h 2404534"/>
              <a:gd name="connsiteX3" fmla="*/ 0 w 1337733"/>
              <a:gd name="connsiteY3" fmla="*/ 0 h 2404534"/>
              <a:gd name="connsiteX0" fmla="*/ 1337733 w 1337733"/>
              <a:gd name="connsiteY0" fmla="*/ 2404534 h 2404534"/>
              <a:gd name="connsiteX1" fmla="*/ 1320800 w 1337733"/>
              <a:gd name="connsiteY1" fmla="*/ 372533 h 2404534"/>
              <a:gd name="connsiteX2" fmla="*/ 0 w 1337733"/>
              <a:gd name="connsiteY2" fmla="*/ 372534 h 2404534"/>
              <a:gd name="connsiteX3" fmla="*/ 0 w 1337733"/>
              <a:gd name="connsiteY3" fmla="*/ 0 h 2404534"/>
              <a:gd name="connsiteX0" fmla="*/ 1507066 w 1507066"/>
              <a:gd name="connsiteY0" fmla="*/ 2353734 h 2353734"/>
              <a:gd name="connsiteX1" fmla="*/ 1320800 w 1507066"/>
              <a:gd name="connsiteY1" fmla="*/ 372533 h 2353734"/>
              <a:gd name="connsiteX2" fmla="*/ 0 w 1507066"/>
              <a:gd name="connsiteY2" fmla="*/ 372534 h 2353734"/>
              <a:gd name="connsiteX3" fmla="*/ 0 w 1507066"/>
              <a:gd name="connsiteY3" fmla="*/ 0 h 2353734"/>
              <a:gd name="connsiteX0" fmla="*/ 1507066 w 1507066"/>
              <a:gd name="connsiteY0" fmla="*/ 2353734 h 2353734"/>
              <a:gd name="connsiteX1" fmla="*/ 1507066 w 1507066"/>
              <a:gd name="connsiteY1" fmla="*/ 372533 h 2353734"/>
              <a:gd name="connsiteX2" fmla="*/ 0 w 1507066"/>
              <a:gd name="connsiteY2" fmla="*/ 372534 h 2353734"/>
              <a:gd name="connsiteX3" fmla="*/ 0 w 1507066"/>
              <a:gd name="connsiteY3" fmla="*/ 0 h 2353734"/>
              <a:gd name="connsiteX0" fmla="*/ 1540932 w 1540932"/>
              <a:gd name="connsiteY0" fmla="*/ 2353734 h 2353734"/>
              <a:gd name="connsiteX1" fmla="*/ 1540932 w 1540932"/>
              <a:gd name="connsiteY1" fmla="*/ 372533 h 2353734"/>
              <a:gd name="connsiteX2" fmla="*/ 0 w 1540932"/>
              <a:gd name="connsiteY2" fmla="*/ 2032001 h 2353734"/>
              <a:gd name="connsiteX3" fmla="*/ 33866 w 1540932"/>
              <a:gd name="connsiteY3" fmla="*/ 0 h 2353734"/>
              <a:gd name="connsiteX0" fmla="*/ 1540932 w 1574799"/>
              <a:gd name="connsiteY0" fmla="*/ 2353734 h 2353734"/>
              <a:gd name="connsiteX1" fmla="*/ 1574799 w 1574799"/>
              <a:gd name="connsiteY1" fmla="*/ 1761066 h 2353734"/>
              <a:gd name="connsiteX2" fmla="*/ 0 w 1574799"/>
              <a:gd name="connsiteY2" fmla="*/ 2032001 h 2353734"/>
              <a:gd name="connsiteX3" fmla="*/ 33866 w 1574799"/>
              <a:gd name="connsiteY3" fmla="*/ 0 h 2353734"/>
              <a:gd name="connsiteX0" fmla="*/ 1540932 w 1574799"/>
              <a:gd name="connsiteY0" fmla="*/ 2353734 h 2353734"/>
              <a:gd name="connsiteX1" fmla="*/ 1574799 w 1574799"/>
              <a:gd name="connsiteY1" fmla="*/ 1761066 h 2353734"/>
              <a:gd name="connsiteX2" fmla="*/ 0 w 1574799"/>
              <a:gd name="connsiteY2" fmla="*/ 1811868 h 2353734"/>
              <a:gd name="connsiteX3" fmla="*/ 33866 w 1574799"/>
              <a:gd name="connsiteY3" fmla="*/ 0 h 2353734"/>
              <a:gd name="connsiteX0" fmla="*/ 1557865 w 1591732"/>
              <a:gd name="connsiteY0" fmla="*/ 2353734 h 2353734"/>
              <a:gd name="connsiteX1" fmla="*/ 1591732 w 1591732"/>
              <a:gd name="connsiteY1" fmla="*/ 1761066 h 2353734"/>
              <a:gd name="connsiteX2" fmla="*/ 0 w 1591732"/>
              <a:gd name="connsiteY2" fmla="*/ 1761068 h 2353734"/>
              <a:gd name="connsiteX3" fmla="*/ 50799 w 1591732"/>
              <a:gd name="connsiteY3" fmla="*/ 0 h 2353734"/>
              <a:gd name="connsiteX0" fmla="*/ 1591732 w 1591732"/>
              <a:gd name="connsiteY0" fmla="*/ 2353734 h 2353734"/>
              <a:gd name="connsiteX1" fmla="*/ 1591732 w 1591732"/>
              <a:gd name="connsiteY1" fmla="*/ 1761066 h 2353734"/>
              <a:gd name="connsiteX2" fmla="*/ 0 w 1591732"/>
              <a:gd name="connsiteY2" fmla="*/ 1761068 h 2353734"/>
              <a:gd name="connsiteX3" fmla="*/ 50799 w 1591732"/>
              <a:gd name="connsiteY3" fmla="*/ 0 h 2353734"/>
            </a:gdLst>
            <a:ahLst/>
            <a:cxnLst>
              <a:cxn ang="0">
                <a:pos x="connsiteX0" y="connsiteY0"/>
              </a:cxn>
              <a:cxn ang="0">
                <a:pos x="connsiteX1" y="connsiteY1"/>
              </a:cxn>
              <a:cxn ang="0">
                <a:pos x="connsiteX2" y="connsiteY2"/>
              </a:cxn>
              <a:cxn ang="0">
                <a:pos x="connsiteX3" y="connsiteY3"/>
              </a:cxn>
            </a:cxnLst>
            <a:rect l="l" t="t" r="r" b="b"/>
            <a:pathLst>
              <a:path w="1591732" h="2353734">
                <a:moveTo>
                  <a:pt x="1591732" y="2353734"/>
                </a:moveTo>
                <a:lnTo>
                  <a:pt x="1591732" y="1761066"/>
                </a:lnTo>
                <a:lnTo>
                  <a:pt x="0" y="1761068"/>
                </a:lnTo>
                <a:lnTo>
                  <a:pt x="50799" y="0"/>
                </a:lnTo>
              </a:path>
            </a:pathLst>
          </a:cu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2801532" y="2193545"/>
            <a:ext cx="6698068" cy="2929467"/>
          </a:xfrm>
          <a:custGeom>
            <a:avLst/>
            <a:gdLst>
              <a:gd name="connsiteX0" fmla="*/ 0 w 7281334"/>
              <a:gd name="connsiteY0" fmla="*/ 1591733 h 1591733"/>
              <a:gd name="connsiteX1" fmla="*/ 0 w 7281334"/>
              <a:gd name="connsiteY1" fmla="*/ 778933 h 1591733"/>
              <a:gd name="connsiteX2" fmla="*/ 7281334 w 7281334"/>
              <a:gd name="connsiteY2" fmla="*/ 711200 h 1591733"/>
              <a:gd name="connsiteX3" fmla="*/ 7281334 w 7281334"/>
              <a:gd name="connsiteY3" fmla="*/ 0 h 1591733"/>
              <a:gd name="connsiteX0" fmla="*/ 0 w 7281334"/>
              <a:gd name="connsiteY0" fmla="*/ 1591733 h 1591733"/>
              <a:gd name="connsiteX1" fmla="*/ 0 w 7281334"/>
              <a:gd name="connsiteY1" fmla="*/ 1032933 h 1591733"/>
              <a:gd name="connsiteX2" fmla="*/ 7281334 w 7281334"/>
              <a:gd name="connsiteY2" fmla="*/ 711200 h 1591733"/>
              <a:gd name="connsiteX3" fmla="*/ 7281334 w 7281334"/>
              <a:gd name="connsiteY3" fmla="*/ 0 h 1591733"/>
              <a:gd name="connsiteX0" fmla="*/ 0 w 7281334"/>
              <a:gd name="connsiteY0" fmla="*/ 1591733 h 1591733"/>
              <a:gd name="connsiteX1" fmla="*/ 0 w 7281334"/>
              <a:gd name="connsiteY1" fmla="*/ 1032933 h 1591733"/>
              <a:gd name="connsiteX2" fmla="*/ 7281334 w 7281334"/>
              <a:gd name="connsiteY2" fmla="*/ 982134 h 1591733"/>
              <a:gd name="connsiteX3" fmla="*/ 7281334 w 7281334"/>
              <a:gd name="connsiteY3" fmla="*/ 0 h 1591733"/>
              <a:gd name="connsiteX0" fmla="*/ 0 w 7307012"/>
              <a:gd name="connsiteY0" fmla="*/ 2590800 h 2590800"/>
              <a:gd name="connsiteX1" fmla="*/ 25678 w 7307012"/>
              <a:gd name="connsiteY1" fmla="*/ 1032933 h 2590800"/>
              <a:gd name="connsiteX2" fmla="*/ 7307012 w 7307012"/>
              <a:gd name="connsiteY2" fmla="*/ 982134 h 2590800"/>
              <a:gd name="connsiteX3" fmla="*/ 7307012 w 7307012"/>
              <a:gd name="connsiteY3" fmla="*/ 0 h 2590800"/>
              <a:gd name="connsiteX0" fmla="*/ 25678 w 7332690"/>
              <a:gd name="connsiteY0" fmla="*/ 2590800 h 2590800"/>
              <a:gd name="connsiteX1" fmla="*/ 0 w 7332690"/>
              <a:gd name="connsiteY1" fmla="*/ 1185333 h 2590800"/>
              <a:gd name="connsiteX2" fmla="*/ 7332690 w 7332690"/>
              <a:gd name="connsiteY2" fmla="*/ 982134 h 2590800"/>
              <a:gd name="connsiteX3" fmla="*/ 7332690 w 7332690"/>
              <a:gd name="connsiteY3" fmla="*/ 0 h 2590800"/>
              <a:gd name="connsiteX0" fmla="*/ 25678 w 7332690"/>
              <a:gd name="connsiteY0" fmla="*/ 2590800 h 2590800"/>
              <a:gd name="connsiteX1" fmla="*/ 0 w 7332690"/>
              <a:gd name="connsiteY1" fmla="*/ 1185333 h 2590800"/>
              <a:gd name="connsiteX2" fmla="*/ 7307012 w 7332690"/>
              <a:gd name="connsiteY2" fmla="*/ 1219201 h 2590800"/>
              <a:gd name="connsiteX3" fmla="*/ 7332690 w 7332690"/>
              <a:gd name="connsiteY3" fmla="*/ 0 h 2590800"/>
              <a:gd name="connsiteX0" fmla="*/ 0 w 7307012"/>
              <a:gd name="connsiteY0" fmla="*/ 2590800 h 2590800"/>
              <a:gd name="connsiteX1" fmla="*/ 616289 w 7307012"/>
              <a:gd name="connsiteY1" fmla="*/ 1219200 h 2590800"/>
              <a:gd name="connsiteX2" fmla="*/ 7281334 w 7307012"/>
              <a:gd name="connsiteY2" fmla="*/ 1219201 h 2590800"/>
              <a:gd name="connsiteX3" fmla="*/ 7307012 w 7307012"/>
              <a:gd name="connsiteY3" fmla="*/ 0 h 2590800"/>
              <a:gd name="connsiteX0" fmla="*/ 0 w 6767759"/>
              <a:gd name="connsiteY0" fmla="*/ 2540000 h 2540000"/>
              <a:gd name="connsiteX1" fmla="*/ 77036 w 6767759"/>
              <a:gd name="connsiteY1" fmla="*/ 1219200 h 2540000"/>
              <a:gd name="connsiteX2" fmla="*/ 6742081 w 6767759"/>
              <a:gd name="connsiteY2" fmla="*/ 1219201 h 2540000"/>
              <a:gd name="connsiteX3" fmla="*/ 6767759 w 6767759"/>
              <a:gd name="connsiteY3" fmla="*/ 0 h 2540000"/>
              <a:gd name="connsiteX0" fmla="*/ 0 w 6767759"/>
              <a:gd name="connsiteY0" fmla="*/ 2540000 h 2540000"/>
              <a:gd name="connsiteX1" fmla="*/ 0 w 6767759"/>
              <a:gd name="connsiteY1" fmla="*/ 1236134 h 2540000"/>
              <a:gd name="connsiteX2" fmla="*/ 6742081 w 6767759"/>
              <a:gd name="connsiteY2" fmla="*/ 1219201 h 2540000"/>
              <a:gd name="connsiteX3" fmla="*/ 6767759 w 6767759"/>
              <a:gd name="connsiteY3" fmla="*/ 0 h 2540000"/>
              <a:gd name="connsiteX0" fmla="*/ 0 w 6767759"/>
              <a:gd name="connsiteY0" fmla="*/ 2540000 h 2540000"/>
              <a:gd name="connsiteX1" fmla="*/ 0 w 6767759"/>
              <a:gd name="connsiteY1" fmla="*/ 1236134 h 2540000"/>
              <a:gd name="connsiteX2" fmla="*/ 6767759 w 6767759"/>
              <a:gd name="connsiteY2" fmla="*/ 829734 h 2540000"/>
              <a:gd name="connsiteX3" fmla="*/ 6767759 w 6767759"/>
              <a:gd name="connsiteY3" fmla="*/ 0 h 2540000"/>
              <a:gd name="connsiteX0" fmla="*/ 3158482 w 9926241"/>
              <a:gd name="connsiteY0" fmla="*/ 2540000 h 2540000"/>
              <a:gd name="connsiteX1" fmla="*/ 0 w 9926241"/>
              <a:gd name="connsiteY1" fmla="*/ 1049868 h 2540000"/>
              <a:gd name="connsiteX2" fmla="*/ 9926241 w 9926241"/>
              <a:gd name="connsiteY2" fmla="*/ 829734 h 2540000"/>
              <a:gd name="connsiteX3" fmla="*/ 9926241 w 9926241"/>
              <a:gd name="connsiteY3" fmla="*/ 0 h 2540000"/>
              <a:gd name="connsiteX0" fmla="*/ 0 w 10157349"/>
              <a:gd name="connsiteY0" fmla="*/ 2810933 h 2810933"/>
              <a:gd name="connsiteX1" fmla="*/ 231108 w 10157349"/>
              <a:gd name="connsiteY1" fmla="*/ 1049868 h 2810933"/>
              <a:gd name="connsiteX2" fmla="*/ 10157349 w 10157349"/>
              <a:gd name="connsiteY2" fmla="*/ 829734 h 2810933"/>
              <a:gd name="connsiteX3" fmla="*/ 10157349 w 10157349"/>
              <a:gd name="connsiteY3" fmla="*/ 0 h 2810933"/>
              <a:gd name="connsiteX0" fmla="*/ 0 w 10157349"/>
              <a:gd name="connsiteY0" fmla="*/ 2810933 h 2810933"/>
              <a:gd name="connsiteX1" fmla="*/ 25678 w 10157349"/>
              <a:gd name="connsiteY1" fmla="*/ 1032934 h 2810933"/>
              <a:gd name="connsiteX2" fmla="*/ 10157349 w 10157349"/>
              <a:gd name="connsiteY2" fmla="*/ 829734 h 2810933"/>
              <a:gd name="connsiteX3" fmla="*/ 10157349 w 10157349"/>
              <a:gd name="connsiteY3" fmla="*/ 0 h 2810933"/>
              <a:gd name="connsiteX0" fmla="*/ 0 w 10157349"/>
              <a:gd name="connsiteY0" fmla="*/ 2810933 h 2810933"/>
              <a:gd name="connsiteX1" fmla="*/ 25678 w 10157349"/>
              <a:gd name="connsiteY1" fmla="*/ 1032934 h 2810933"/>
              <a:gd name="connsiteX2" fmla="*/ 10157349 w 10157349"/>
              <a:gd name="connsiteY2" fmla="*/ 999068 h 2810933"/>
              <a:gd name="connsiteX3" fmla="*/ 10157349 w 10157349"/>
              <a:gd name="connsiteY3" fmla="*/ 0 h 2810933"/>
              <a:gd name="connsiteX0" fmla="*/ 0 w 10157349"/>
              <a:gd name="connsiteY0" fmla="*/ 2810933 h 2810933"/>
              <a:gd name="connsiteX1" fmla="*/ 25678 w 10157349"/>
              <a:gd name="connsiteY1" fmla="*/ 1032934 h 2810933"/>
              <a:gd name="connsiteX2" fmla="*/ 10105993 w 10157349"/>
              <a:gd name="connsiteY2" fmla="*/ 1032935 h 2810933"/>
              <a:gd name="connsiteX3" fmla="*/ 10157349 w 10157349"/>
              <a:gd name="connsiteY3" fmla="*/ 0 h 2810933"/>
              <a:gd name="connsiteX0" fmla="*/ 0 w 10157349"/>
              <a:gd name="connsiteY0" fmla="*/ 2929467 h 2929467"/>
              <a:gd name="connsiteX1" fmla="*/ 25678 w 10157349"/>
              <a:gd name="connsiteY1" fmla="*/ 1032934 h 2929467"/>
              <a:gd name="connsiteX2" fmla="*/ 10105993 w 10157349"/>
              <a:gd name="connsiteY2" fmla="*/ 1032935 h 2929467"/>
              <a:gd name="connsiteX3" fmla="*/ 10157349 w 10157349"/>
              <a:gd name="connsiteY3" fmla="*/ 0 h 2929467"/>
            </a:gdLst>
            <a:ahLst/>
            <a:cxnLst>
              <a:cxn ang="0">
                <a:pos x="connsiteX0" y="connsiteY0"/>
              </a:cxn>
              <a:cxn ang="0">
                <a:pos x="connsiteX1" y="connsiteY1"/>
              </a:cxn>
              <a:cxn ang="0">
                <a:pos x="connsiteX2" y="connsiteY2"/>
              </a:cxn>
              <a:cxn ang="0">
                <a:pos x="connsiteX3" y="connsiteY3"/>
              </a:cxn>
            </a:cxnLst>
            <a:rect l="l" t="t" r="r" b="b"/>
            <a:pathLst>
              <a:path w="10157349" h="2929467">
                <a:moveTo>
                  <a:pt x="0" y="2929467"/>
                </a:moveTo>
                <a:lnTo>
                  <a:pt x="25678" y="1032934"/>
                </a:lnTo>
                <a:lnTo>
                  <a:pt x="10105993" y="1032935"/>
                </a:lnTo>
                <a:lnTo>
                  <a:pt x="10157349" y="0"/>
                </a:lnTo>
              </a:path>
            </a:pathLst>
          </a:cu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stretch>
            <a:fillRect/>
          </a:stretch>
        </p:blipFill>
        <p:spPr>
          <a:xfrm>
            <a:off x="1970246" y="4942327"/>
            <a:ext cx="1227667" cy="1227667"/>
          </a:xfrm>
          <a:prstGeom prst="rect">
            <a:avLst/>
          </a:prstGeom>
        </p:spPr>
      </p:pic>
      <p:sp>
        <p:nvSpPr>
          <p:cNvPr id="109" name="Freeform 108"/>
          <p:cNvSpPr/>
          <p:nvPr/>
        </p:nvSpPr>
        <p:spPr>
          <a:xfrm>
            <a:off x="4967598" y="2446930"/>
            <a:ext cx="1456267" cy="2286001"/>
          </a:xfrm>
          <a:custGeom>
            <a:avLst/>
            <a:gdLst>
              <a:gd name="connsiteX0" fmla="*/ 0 w 965200"/>
              <a:gd name="connsiteY0" fmla="*/ 1473200 h 1473200"/>
              <a:gd name="connsiteX1" fmla="*/ 948266 w 965200"/>
              <a:gd name="connsiteY1" fmla="*/ 1473200 h 1473200"/>
              <a:gd name="connsiteX2" fmla="*/ 965200 w 965200"/>
              <a:gd name="connsiteY2" fmla="*/ 0 h 1473200"/>
              <a:gd name="connsiteX0" fmla="*/ 0 w 965200"/>
              <a:gd name="connsiteY0" fmla="*/ 1473200 h 1490134"/>
              <a:gd name="connsiteX1" fmla="*/ 457200 w 965200"/>
              <a:gd name="connsiteY1" fmla="*/ 1490134 h 1490134"/>
              <a:gd name="connsiteX2" fmla="*/ 948266 w 965200"/>
              <a:gd name="connsiteY2" fmla="*/ 1473200 h 1490134"/>
              <a:gd name="connsiteX3" fmla="*/ 965200 w 965200"/>
              <a:gd name="connsiteY3" fmla="*/ 0 h 1490134"/>
              <a:gd name="connsiteX0" fmla="*/ 0 w 1168400"/>
              <a:gd name="connsiteY0" fmla="*/ 2286000 h 2286000"/>
              <a:gd name="connsiteX1" fmla="*/ 660400 w 1168400"/>
              <a:gd name="connsiteY1" fmla="*/ 1490134 h 2286000"/>
              <a:gd name="connsiteX2" fmla="*/ 1151466 w 1168400"/>
              <a:gd name="connsiteY2" fmla="*/ 1473200 h 2286000"/>
              <a:gd name="connsiteX3" fmla="*/ 1168400 w 1168400"/>
              <a:gd name="connsiteY3" fmla="*/ 0 h 2286000"/>
              <a:gd name="connsiteX0" fmla="*/ 406400 w 1574800"/>
              <a:gd name="connsiteY0" fmla="*/ 2286000 h 2286000"/>
              <a:gd name="connsiteX1" fmla="*/ 0 w 1574800"/>
              <a:gd name="connsiteY1" fmla="*/ 880534 h 2286000"/>
              <a:gd name="connsiteX2" fmla="*/ 1557866 w 1574800"/>
              <a:gd name="connsiteY2" fmla="*/ 1473200 h 2286000"/>
              <a:gd name="connsiteX3" fmla="*/ 1574800 w 1574800"/>
              <a:gd name="connsiteY3" fmla="*/ 0 h 2286000"/>
              <a:gd name="connsiteX0" fmla="*/ 16934 w 1574800"/>
              <a:gd name="connsiteY0" fmla="*/ 2336800 h 2336800"/>
              <a:gd name="connsiteX1" fmla="*/ 0 w 1574800"/>
              <a:gd name="connsiteY1" fmla="*/ 880534 h 2336800"/>
              <a:gd name="connsiteX2" fmla="*/ 1557866 w 1574800"/>
              <a:gd name="connsiteY2" fmla="*/ 1473200 h 2336800"/>
              <a:gd name="connsiteX3" fmla="*/ 1574800 w 1574800"/>
              <a:gd name="connsiteY3" fmla="*/ 0 h 2336800"/>
              <a:gd name="connsiteX0" fmla="*/ 16934 w 1642533"/>
              <a:gd name="connsiteY0" fmla="*/ 2336800 h 2336800"/>
              <a:gd name="connsiteX1" fmla="*/ 0 w 1642533"/>
              <a:gd name="connsiteY1" fmla="*/ 880534 h 2336800"/>
              <a:gd name="connsiteX2" fmla="*/ 1642533 w 1642533"/>
              <a:gd name="connsiteY2" fmla="*/ 863600 h 2336800"/>
              <a:gd name="connsiteX3" fmla="*/ 1574800 w 1642533"/>
              <a:gd name="connsiteY3" fmla="*/ 0 h 2336800"/>
              <a:gd name="connsiteX0" fmla="*/ 16934 w 1659467"/>
              <a:gd name="connsiteY0" fmla="*/ 2370667 h 2370667"/>
              <a:gd name="connsiteX1" fmla="*/ 0 w 1659467"/>
              <a:gd name="connsiteY1" fmla="*/ 914401 h 2370667"/>
              <a:gd name="connsiteX2" fmla="*/ 1642533 w 1659467"/>
              <a:gd name="connsiteY2" fmla="*/ 897467 h 2370667"/>
              <a:gd name="connsiteX3" fmla="*/ 1659467 w 1659467"/>
              <a:gd name="connsiteY3" fmla="*/ 0 h 2370667"/>
              <a:gd name="connsiteX0" fmla="*/ 0 w 1642533"/>
              <a:gd name="connsiteY0" fmla="*/ 2370667 h 2370667"/>
              <a:gd name="connsiteX1" fmla="*/ 203199 w 1642533"/>
              <a:gd name="connsiteY1" fmla="*/ 897467 h 2370667"/>
              <a:gd name="connsiteX2" fmla="*/ 1625599 w 1642533"/>
              <a:gd name="connsiteY2" fmla="*/ 897467 h 2370667"/>
              <a:gd name="connsiteX3" fmla="*/ 1642533 w 1642533"/>
              <a:gd name="connsiteY3" fmla="*/ 0 h 2370667"/>
              <a:gd name="connsiteX0" fmla="*/ 0 w 1456267"/>
              <a:gd name="connsiteY0" fmla="*/ 2286001 h 2286001"/>
              <a:gd name="connsiteX1" fmla="*/ 16933 w 1456267"/>
              <a:gd name="connsiteY1" fmla="*/ 897467 h 2286001"/>
              <a:gd name="connsiteX2" fmla="*/ 1439333 w 1456267"/>
              <a:gd name="connsiteY2" fmla="*/ 897467 h 2286001"/>
              <a:gd name="connsiteX3" fmla="*/ 1456267 w 1456267"/>
              <a:gd name="connsiteY3" fmla="*/ 0 h 2286001"/>
            </a:gdLst>
            <a:ahLst/>
            <a:cxnLst>
              <a:cxn ang="0">
                <a:pos x="connsiteX0" y="connsiteY0"/>
              </a:cxn>
              <a:cxn ang="0">
                <a:pos x="connsiteX1" y="connsiteY1"/>
              </a:cxn>
              <a:cxn ang="0">
                <a:pos x="connsiteX2" y="connsiteY2"/>
              </a:cxn>
              <a:cxn ang="0">
                <a:pos x="connsiteX3" y="connsiteY3"/>
              </a:cxn>
            </a:cxnLst>
            <a:rect l="l" t="t" r="r" b="b"/>
            <a:pathLst>
              <a:path w="1456267" h="2286001">
                <a:moveTo>
                  <a:pt x="0" y="2286001"/>
                </a:moveTo>
                <a:lnTo>
                  <a:pt x="16933" y="897467"/>
                </a:lnTo>
                <a:lnTo>
                  <a:pt x="1439333" y="897467"/>
                </a:lnTo>
                <a:lnTo>
                  <a:pt x="1456267" y="0"/>
                </a:lnTo>
              </a:path>
            </a:pathLst>
          </a:custGeom>
          <a:noFill/>
          <a:ln w="76200">
            <a:solidFill>
              <a:srgbClr val="FF0000"/>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2"/>
          <a:stretch>
            <a:fillRect/>
          </a:stretch>
        </p:blipFill>
        <p:spPr>
          <a:xfrm>
            <a:off x="4380767" y="4658899"/>
            <a:ext cx="1227667" cy="1227667"/>
          </a:xfrm>
          <a:prstGeom prst="rect">
            <a:avLst/>
          </a:prstGeom>
        </p:spPr>
      </p:pic>
      <p:sp>
        <p:nvSpPr>
          <p:cNvPr id="110" name="Freeform 109"/>
          <p:cNvSpPr/>
          <p:nvPr/>
        </p:nvSpPr>
        <p:spPr>
          <a:xfrm>
            <a:off x="7661378" y="2485844"/>
            <a:ext cx="2203222" cy="2726267"/>
          </a:xfrm>
          <a:custGeom>
            <a:avLst/>
            <a:gdLst>
              <a:gd name="connsiteX0" fmla="*/ 0 w 7281334"/>
              <a:gd name="connsiteY0" fmla="*/ 1591733 h 1591733"/>
              <a:gd name="connsiteX1" fmla="*/ 0 w 7281334"/>
              <a:gd name="connsiteY1" fmla="*/ 778933 h 1591733"/>
              <a:gd name="connsiteX2" fmla="*/ 7281334 w 7281334"/>
              <a:gd name="connsiteY2" fmla="*/ 711200 h 1591733"/>
              <a:gd name="connsiteX3" fmla="*/ 7281334 w 7281334"/>
              <a:gd name="connsiteY3" fmla="*/ 0 h 1591733"/>
              <a:gd name="connsiteX0" fmla="*/ 0 w 7281334"/>
              <a:gd name="connsiteY0" fmla="*/ 1591733 h 1591733"/>
              <a:gd name="connsiteX1" fmla="*/ 0 w 7281334"/>
              <a:gd name="connsiteY1" fmla="*/ 1032933 h 1591733"/>
              <a:gd name="connsiteX2" fmla="*/ 7281334 w 7281334"/>
              <a:gd name="connsiteY2" fmla="*/ 711200 h 1591733"/>
              <a:gd name="connsiteX3" fmla="*/ 7281334 w 7281334"/>
              <a:gd name="connsiteY3" fmla="*/ 0 h 1591733"/>
              <a:gd name="connsiteX0" fmla="*/ 0 w 7281334"/>
              <a:gd name="connsiteY0" fmla="*/ 1591733 h 1591733"/>
              <a:gd name="connsiteX1" fmla="*/ 0 w 7281334"/>
              <a:gd name="connsiteY1" fmla="*/ 1032933 h 1591733"/>
              <a:gd name="connsiteX2" fmla="*/ 7281334 w 7281334"/>
              <a:gd name="connsiteY2" fmla="*/ 982134 h 1591733"/>
              <a:gd name="connsiteX3" fmla="*/ 7281334 w 7281334"/>
              <a:gd name="connsiteY3" fmla="*/ 0 h 1591733"/>
              <a:gd name="connsiteX0" fmla="*/ 0 w 7307012"/>
              <a:gd name="connsiteY0" fmla="*/ 2590800 h 2590800"/>
              <a:gd name="connsiteX1" fmla="*/ 25678 w 7307012"/>
              <a:gd name="connsiteY1" fmla="*/ 1032933 h 2590800"/>
              <a:gd name="connsiteX2" fmla="*/ 7307012 w 7307012"/>
              <a:gd name="connsiteY2" fmla="*/ 982134 h 2590800"/>
              <a:gd name="connsiteX3" fmla="*/ 7307012 w 7307012"/>
              <a:gd name="connsiteY3" fmla="*/ 0 h 2590800"/>
              <a:gd name="connsiteX0" fmla="*/ 25678 w 7332690"/>
              <a:gd name="connsiteY0" fmla="*/ 2590800 h 2590800"/>
              <a:gd name="connsiteX1" fmla="*/ 0 w 7332690"/>
              <a:gd name="connsiteY1" fmla="*/ 1185333 h 2590800"/>
              <a:gd name="connsiteX2" fmla="*/ 7332690 w 7332690"/>
              <a:gd name="connsiteY2" fmla="*/ 982134 h 2590800"/>
              <a:gd name="connsiteX3" fmla="*/ 7332690 w 7332690"/>
              <a:gd name="connsiteY3" fmla="*/ 0 h 2590800"/>
              <a:gd name="connsiteX0" fmla="*/ 25678 w 7332690"/>
              <a:gd name="connsiteY0" fmla="*/ 2590800 h 2590800"/>
              <a:gd name="connsiteX1" fmla="*/ 0 w 7332690"/>
              <a:gd name="connsiteY1" fmla="*/ 1185333 h 2590800"/>
              <a:gd name="connsiteX2" fmla="*/ 7307012 w 7332690"/>
              <a:gd name="connsiteY2" fmla="*/ 1219201 h 2590800"/>
              <a:gd name="connsiteX3" fmla="*/ 7332690 w 7332690"/>
              <a:gd name="connsiteY3" fmla="*/ 0 h 2590800"/>
              <a:gd name="connsiteX0" fmla="*/ 0 w 7307012"/>
              <a:gd name="connsiteY0" fmla="*/ 2590800 h 2590800"/>
              <a:gd name="connsiteX1" fmla="*/ 616289 w 7307012"/>
              <a:gd name="connsiteY1" fmla="*/ 1219200 h 2590800"/>
              <a:gd name="connsiteX2" fmla="*/ 7281334 w 7307012"/>
              <a:gd name="connsiteY2" fmla="*/ 1219201 h 2590800"/>
              <a:gd name="connsiteX3" fmla="*/ 7307012 w 7307012"/>
              <a:gd name="connsiteY3" fmla="*/ 0 h 2590800"/>
              <a:gd name="connsiteX0" fmla="*/ 0 w 6767759"/>
              <a:gd name="connsiteY0" fmla="*/ 2540000 h 2540000"/>
              <a:gd name="connsiteX1" fmla="*/ 77036 w 6767759"/>
              <a:gd name="connsiteY1" fmla="*/ 1219200 h 2540000"/>
              <a:gd name="connsiteX2" fmla="*/ 6742081 w 6767759"/>
              <a:gd name="connsiteY2" fmla="*/ 1219201 h 2540000"/>
              <a:gd name="connsiteX3" fmla="*/ 6767759 w 6767759"/>
              <a:gd name="connsiteY3" fmla="*/ 0 h 2540000"/>
              <a:gd name="connsiteX0" fmla="*/ 0 w 6767759"/>
              <a:gd name="connsiteY0" fmla="*/ 2540000 h 2540000"/>
              <a:gd name="connsiteX1" fmla="*/ 0 w 6767759"/>
              <a:gd name="connsiteY1" fmla="*/ 1236134 h 2540000"/>
              <a:gd name="connsiteX2" fmla="*/ 6742081 w 6767759"/>
              <a:gd name="connsiteY2" fmla="*/ 1219201 h 2540000"/>
              <a:gd name="connsiteX3" fmla="*/ 6767759 w 6767759"/>
              <a:gd name="connsiteY3" fmla="*/ 0 h 2540000"/>
              <a:gd name="connsiteX0" fmla="*/ 0 w 6767759"/>
              <a:gd name="connsiteY0" fmla="*/ 2540000 h 2540000"/>
              <a:gd name="connsiteX1" fmla="*/ 0 w 6767759"/>
              <a:gd name="connsiteY1" fmla="*/ 1422401 h 2540000"/>
              <a:gd name="connsiteX2" fmla="*/ 6742081 w 6767759"/>
              <a:gd name="connsiteY2" fmla="*/ 1219201 h 2540000"/>
              <a:gd name="connsiteX3" fmla="*/ 6767759 w 6767759"/>
              <a:gd name="connsiteY3" fmla="*/ 0 h 2540000"/>
              <a:gd name="connsiteX0" fmla="*/ 0 w 6767759"/>
              <a:gd name="connsiteY0" fmla="*/ 2540000 h 2540000"/>
              <a:gd name="connsiteX1" fmla="*/ 0 w 6767759"/>
              <a:gd name="connsiteY1" fmla="*/ 1422401 h 2540000"/>
              <a:gd name="connsiteX2" fmla="*/ 3455206 w 6767759"/>
              <a:gd name="connsiteY2" fmla="*/ 1422401 h 2540000"/>
              <a:gd name="connsiteX3" fmla="*/ 6767759 w 6767759"/>
              <a:gd name="connsiteY3" fmla="*/ 0 h 2540000"/>
              <a:gd name="connsiteX0" fmla="*/ 0 w 3480883"/>
              <a:gd name="connsiteY0" fmla="*/ 2658533 h 2658533"/>
              <a:gd name="connsiteX1" fmla="*/ 0 w 3480883"/>
              <a:gd name="connsiteY1" fmla="*/ 1540934 h 2658533"/>
              <a:gd name="connsiteX2" fmla="*/ 3455206 w 3480883"/>
              <a:gd name="connsiteY2" fmla="*/ 1540934 h 2658533"/>
              <a:gd name="connsiteX3" fmla="*/ 3480883 w 3480883"/>
              <a:gd name="connsiteY3" fmla="*/ 0 h 2658533"/>
              <a:gd name="connsiteX0" fmla="*/ 0 w 3480883"/>
              <a:gd name="connsiteY0" fmla="*/ 2658533 h 2658533"/>
              <a:gd name="connsiteX1" fmla="*/ 0 w 3480883"/>
              <a:gd name="connsiteY1" fmla="*/ 1540934 h 2658533"/>
              <a:gd name="connsiteX2" fmla="*/ 3301134 w 3480883"/>
              <a:gd name="connsiteY2" fmla="*/ 1557867 h 2658533"/>
              <a:gd name="connsiteX3" fmla="*/ 3480883 w 3480883"/>
              <a:gd name="connsiteY3" fmla="*/ 0 h 2658533"/>
              <a:gd name="connsiteX0" fmla="*/ 0 w 3326811"/>
              <a:gd name="connsiteY0" fmla="*/ 2675467 h 2675467"/>
              <a:gd name="connsiteX1" fmla="*/ 0 w 3326811"/>
              <a:gd name="connsiteY1" fmla="*/ 1557868 h 2675467"/>
              <a:gd name="connsiteX2" fmla="*/ 3301134 w 3326811"/>
              <a:gd name="connsiteY2" fmla="*/ 1574801 h 2675467"/>
              <a:gd name="connsiteX3" fmla="*/ 3326811 w 3326811"/>
              <a:gd name="connsiteY3" fmla="*/ 0 h 2675467"/>
              <a:gd name="connsiteX0" fmla="*/ 0 w 3326811"/>
              <a:gd name="connsiteY0" fmla="*/ 2709333 h 2709333"/>
              <a:gd name="connsiteX1" fmla="*/ 0 w 3326811"/>
              <a:gd name="connsiteY1" fmla="*/ 1591734 h 2709333"/>
              <a:gd name="connsiteX2" fmla="*/ 3301134 w 3326811"/>
              <a:gd name="connsiteY2" fmla="*/ 1608667 h 2709333"/>
              <a:gd name="connsiteX3" fmla="*/ 3326811 w 3326811"/>
              <a:gd name="connsiteY3" fmla="*/ 0 h 2709333"/>
              <a:gd name="connsiteX0" fmla="*/ 0 w 3326811"/>
              <a:gd name="connsiteY0" fmla="*/ 2709333 h 2709333"/>
              <a:gd name="connsiteX1" fmla="*/ 0 w 3326811"/>
              <a:gd name="connsiteY1" fmla="*/ 1591734 h 2709333"/>
              <a:gd name="connsiteX2" fmla="*/ 3276326 w 3326811"/>
              <a:gd name="connsiteY2" fmla="*/ 1591733 h 2709333"/>
              <a:gd name="connsiteX3" fmla="*/ 3326811 w 3326811"/>
              <a:gd name="connsiteY3" fmla="*/ 0 h 2709333"/>
              <a:gd name="connsiteX0" fmla="*/ 0 w 3326811"/>
              <a:gd name="connsiteY0" fmla="*/ 2709333 h 2709333"/>
              <a:gd name="connsiteX1" fmla="*/ 0 w 3326811"/>
              <a:gd name="connsiteY1" fmla="*/ 1591734 h 2709333"/>
              <a:gd name="connsiteX2" fmla="*/ 3201907 w 3326811"/>
              <a:gd name="connsiteY2" fmla="*/ 1608667 h 2709333"/>
              <a:gd name="connsiteX3" fmla="*/ 3326811 w 3326811"/>
              <a:gd name="connsiteY3" fmla="*/ 0 h 2709333"/>
              <a:gd name="connsiteX0" fmla="*/ 0 w 3201907"/>
              <a:gd name="connsiteY0" fmla="*/ 2692400 h 2692400"/>
              <a:gd name="connsiteX1" fmla="*/ 0 w 3201907"/>
              <a:gd name="connsiteY1" fmla="*/ 1574801 h 2692400"/>
              <a:gd name="connsiteX2" fmla="*/ 3201907 w 3201907"/>
              <a:gd name="connsiteY2" fmla="*/ 1591734 h 2692400"/>
              <a:gd name="connsiteX3" fmla="*/ 3177973 w 3201907"/>
              <a:gd name="connsiteY3" fmla="*/ 0 h 2692400"/>
              <a:gd name="connsiteX0" fmla="*/ 0 w 3227584"/>
              <a:gd name="connsiteY0" fmla="*/ 2675467 h 2675467"/>
              <a:gd name="connsiteX1" fmla="*/ 0 w 3227584"/>
              <a:gd name="connsiteY1" fmla="*/ 1557868 h 2675467"/>
              <a:gd name="connsiteX2" fmla="*/ 3201907 w 3227584"/>
              <a:gd name="connsiteY2" fmla="*/ 1574801 h 2675467"/>
              <a:gd name="connsiteX3" fmla="*/ 3227584 w 3227584"/>
              <a:gd name="connsiteY3" fmla="*/ 0 h 2675467"/>
              <a:gd name="connsiteX0" fmla="*/ 0 w 3227584"/>
              <a:gd name="connsiteY0" fmla="*/ 2709333 h 2709333"/>
              <a:gd name="connsiteX1" fmla="*/ 0 w 3227584"/>
              <a:gd name="connsiteY1" fmla="*/ 1591734 h 2709333"/>
              <a:gd name="connsiteX2" fmla="*/ 3201907 w 3227584"/>
              <a:gd name="connsiteY2" fmla="*/ 1608667 h 2709333"/>
              <a:gd name="connsiteX3" fmla="*/ 3227584 w 3227584"/>
              <a:gd name="connsiteY3" fmla="*/ 0 h 2709333"/>
              <a:gd name="connsiteX0" fmla="*/ 0 w 3227584"/>
              <a:gd name="connsiteY0" fmla="*/ 2709333 h 2709333"/>
              <a:gd name="connsiteX1" fmla="*/ 0 w 3227584"/>
              <a:gd name="connsiteY1" fmla="*/ 1591734 h 2709333"/>
              <a:gd name="connsiteX2" fmla="*/ 3226714 w 3227584"/>
              <a:gd name="connsiteY2" fmla="*/ 1608667 h 2709333"/>
              <a:gd name="connsiteX3" fmla="*/ 3227584 w 3227584"/>
              <a:gd name="connsiteY3" fmla="*/ 0 h 2709333"/>
              <a:gd name="connsiteX0" fmla="*/ 0 w 3277196"/>
              <a:gd name="connsiteY0" fmla="*/ 2743200 h 2743200"/>
              <a:gd name="connsiteX1" fmla="*/ 0 w 3277196"/>
              <a:gd name="connsiteY1" fmla="*/ 1625601 h 2743200"/>
              <a:gd name="connsiteX2" fmla="*/ 3226714 w 3277196"/>
              <a:gd name="connsiteY2" fmla="*/ 1642534 h 2743200"/>
              <a:gd name="connsiteX3" fmla="*/ 3277196 w 3277196"/>
              <a:gd name="connsiteY3" fmla="*/ 0 h 2743200"/>
              <a:gd name="connsiteX0" fmla="*/ 0 w 3227583"/>
              <a:gd name="connsiteY0" fmla="*/ 2726267 h 2726267"/>
              <a:gd name="connsiteX1" fmla="*/ 0 w 3227583"/>
              <a:gd name="connsiteY1" fmla="*/ 1608668 h 2726267"/>
              <a:gd name="connsiteX2" fmla="*/ 3226714 w 3227583"/>
              <a:gd name="connsiteY2" fmla="*/ 1625601 h 2726267"/>
              <a:gd name="connsiteX3" fmla="*/ 3227583 w 3227583"/>
              <a:gd name="connsiteY3" fmla="*/ 0 h 2726267"/>
            </a:gdLst>
            <a:ahLst/>
            <a:cxnLst>
              <a:cxn ang="0">
                <a:pos x="connsiteX0" y="connsiteY0"/>
              </a:cxn>
              <a:cxn ang="0">
                <a:pos x="connsiteX1" y="connsiteY1"/>
              </a:cxn>
              <a:cxn ang="0">
                <a:pos x="connsiteX2" y="connsiteY2"/>
              </a:cxn>
              <a:cxn ang="0">
                <a:pos x="connsiteX3" y="connsiteY3"/>
              </a:cxn>
            </a:cxnLst>
            <a:rect l="l" t="t" r="r" b="b"/>
            <a:pathLst>
              <a:path w="3227583" h="2726267">
                <a:moveTo>
                  <a:pt x="0" y="2726267"/>
                </a:moveTo>
                <a:lnTo>
                  <a:pt x="0" y="1608668"/>
                </a:lnTo>
                <a:lnTo>
                  <a:pt x="3226714" y="1625601"/>
                </a:lnTo>
                <a:cubicBezTo>
                  <a:pt x="3227004" y="1083734"/>
                  <a:pt x="3227293" y="541867"/>
                  <a:pt x="3227583" y="0"/>
                </a:cubicBezTo>
              </a:path>
            </a:pathLst>
          </a:cu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6821140" y="2458649"/>
            <a:ext cx="524934" cy="2624667"/>
          </a:xfrm>
          <a:custGeom>
            <a:avLst/>
            <a:gdLst>
              <a:gd name="connsiteX0" fmla="*/ 0 w 965200"/>
              <a:gd name="connsiteY0" fmla="*/ 1473200 h 1473200"/>
              <a:gd name="connsiteX1" fmla="*/ 948266 w 965200"/>
              <a:gd name="connsiteY1" fmla="*/ 1473200 h 1473200"/>
              <a:gd name="connsiteX2" fmla="*/ 965200 w 965200"/>
              <a:gd name="connsiteY2" fmla="*/ 0 h 1473200"/>
              <a:gd name="connsiteX0" fmla="*/ 0 w 965200"/>
              <a:gd name="connsiteY0" fmla="*/ 1473200 h 1490134"/>
              <a:gd name="connsiteX1" fmla="*/ 457200 w 965200"/>
              <a:gd name="connsiteY1" fmla="*/ 1490134 h 1490134"/>
              <a:gd name="connsiteX2" fmla="*/ 948266 w 965200"/>
              <a:gd name="connsiteY2" fmla="*/ 1473200 h 1490134"/>
              <a:gd name="connsiteX3" fmla="*/ 965200 w 965200"/>
              <a:gd name="connsiteY3" fmla="*/ 0 h 1490134"/>
              <a:gd name="connsiteX0" fmla="*/ 0 w 1168400"/>
              <a:gd name="connsiteY0" fmla="*/ 2286000 h 2286000"/>
              <a:gd name="connsiteX1" fmla="*/ 660400 w 1168400"/>
              <a:gd name="connsiteY1" fmla="*/ 1490134 h 2286000"/>
              <a:gd name="connsiteX2" fmla="*/ 1151466 w 1168400"/>
              <a:gd name="connsiteY2" fmla="*/ 1473200 h 2286000"/>
              <a:gd name="connsiteX3" fmla="*/ 1168400 w 1168400"/>
              <a:gd name="connsiteY3" fmla="*/ 0 h 2286000"/>
              <a:gd name="connsiteX0" fmla="*/ 406400 w 1574800"/>
              <a:gd name="connsiteY0" fmla="*/ 2286000 h 2286000"/>
              <a:gd name="connsiteX1" fmla="*/ 0 w 1574800"/>
              <a:gd name="connsiteY1" fmla="*/ 880534 h 2286000"/>
              <a:gd name="connsiteX2" fmla="*/ 1557866 w 1574800"/>
              <a:gd name="connsiteY2" fmla="*/ 1473200 h 2286000"/>
              <a:gd name="connsiteX3" fmla="*/ 1574800 w 1574800"/>
              <a:gd name="connsiteY3" fmla="*/ 0 h 2286000"/>
              <a:gd name="connsiteX0" fmla="*/ 16934 w 1574800"/>
              <a:gd name="connsiteY0" fmla="*/ 2336800 h 2336800"/>
              <a:gd name="connsiteX1" fmla="*/ 0 w 1574800"/>
              <a:gd name="connsiteY1" fmla="*/ 880534 h 2336800"/>
              <a:gd name="connsiteX2" fmla="*/ 1557866 w 1574800"/>
              <a:gd name="connsiteY2" fmla="*/ 1473200 h 2336800"/>
              <a:gd name="connsiteX3" fmla="*/ 1574800 w 1574800"/>
              <a:gd name="connsiteY3" fmla="*/ 0 h 2336800"/>
              <a:gd name="connsiteX0" fmla="*/ 16934 w 1642533"/>
              <a:gd name="connsiteY0" fmla="*/ 2336800 h 2336800"/>
              <a:gd name="connsiteX1" fmla="*/ 0 w 1642533"/>
              <a:gd name="connsiteY1" fmla="*/ 880534 h 2336800"/>
              <a:gd name="connsiteX2" fmla="*/ 1642533 w 1642533"/>
              <a:gd name="connsiteY2" fmla="*/ 863600 h 2336800"/>
              <a:gd name="connsiteX3" fmla="*/ 1574800 w 1642533"/>
              <a:gd name="connsiteY3" fmla="*/ 0 h 2336800"/>
              <a:gd name="connsiteX0" fmla="*/ 16934 w 1659467"/>
              <a:gd name="connsiteY0" fmla="*/ 2370667 h 2370667"/>
              <a:gd name="connsiteX1" fmla="*/ 0 w 1659467"/>
              <a:gd name="connsiteY1" fmla="*/ 914401 h 2370667"/>
              <a:gd name="connsiteX2" fmla="*/ 1642533 w 1659467"/>
              <a:gd name="connsiteY2" fmla="*/ 897467 h 2370667"/>
              <a:gd name="connsiteX3" fmla="*/ 1659467 w 1659467"/>
              <a:gd name="connsiteY3" fmla="*/ 0 h 2370667"/>
              <a:gd name="connsiteX0" fmla="*/ 0 w 1642533"/>
              <a:gd name="connsiteY0" fmla="*/ 2370667 h 2370667"/>
              <a:gd name="connsiteX1" fmla="*/ 203199 w 1642533"/>
              <a:gd name="connsiteY1" fmla="*/ 897467 h 2370667"/>
              <a:gd name="connsiteX2" fmla="*/ 1625599 w 1642533"/>
              <a:gd name="connsiteY2" fmla="*/ 897467 h 2370667"/>
              <a:gd name="connsiteX3" fmla="*/ 1642533 w 1642533"/>
              <a:gd name="connsiteY3" fmla="*/ 0 h 2370667"/>
              <a:gd name="connsiteX0" fmla="*/ 0 w 1456267"/>
              <a:gd name="connsiteY0" fmla="*/ 2286001 h 2286001"/>
              <a:gd name="connsiteX1" fmla="*/ 16933 w 1456267"/>
              <a:gd name="connsiteY1" fmla="*/ 897467 h 2286001"/>
              <a:gd name="connsiteX2" fmla="*/ 1439333 w 1456267"/>
              <a:gd name="connsiteY2" fmla="*/ 897467 h 2286001"/>
              <a:gd name="connsiteX3" fmla="*/ 1456267 w 1456267"/>
              <a:gd name="connsiteY3" fmla="*/ 0 h 2286001"/>
              <a:gd name="connsiteX0" fmla="*/ 524934 w 1981201"/>
              <a:gd name="connsiteY0" fmla="*/ 2286001 h 2286001"/>
              <a:gd name="connsiteX1" fmla="*/ 541867 w 1981201"/>
              <a:gd name="connsiteY1" fmla="*/ 897467 h 2286001"/>
              <a:gd name="connsiteX2" fmla="*/ 0 w 1981201"/>
              <a:gd name="connsiteY2" fmla="*/ 914400 h 2286001"/>
              <a:gd name="connsiteX3" fmla="*/ 1981201 w 1981201"/>
              <a:gd name="connsiteY3" fmla="*/ 0 h 2286001"/>
              <a:gd name="connsiteX0" fmla="*/ 524934 w 541867"/>
              <a:gd name="connsiteY0" fmla="*/ 2624667 h 2624667"/>
              <a:gd name="connsiteX1" fmla="*/ 541867 w 541867"/>
              <a:gd name="connsiteY1" fmla="*/ 1236133 h 2624667"/>
              <a:gd name="connsiteX2" fmla="*/ 0 w 541867"/>
              <a:gd name="connsiteY2" fmla="*/ 1253066 h 2624667"/>
              <a:gd name="connsiteX3" fmla="*/ 1 w 541867"/>
              <a:gd name="connsiteY3" fmla="*/ 0 h 2624667"/>
              <a:gd name="connsiteX0" fmla="*/ 524934 w 524934"/>
              <a:gd name="connsiteY0" fmla="*/ 2624667 h 2624667"/>
              <a:gd name="connsiteX1" fmla="*/ 524933 w 524934"/>
              <a:gd name="connsiteY1" fmla="*/ 1253066 h 2624667"/>
              <a:gd name="connsiteX2" fmla="*/ 0 w 524934"/>
              <a:gd name="connsiteY2" fmla="*/ 1253066 h 2624667"/>
              <a:gd name="connsiteX3" fmla="*/ 1 w 524934"/>
              <a:gd name="connsiteY3" fmla="*/ 0 h 2624667"/>
            </a:gdLst>
            <a:ahLst/>
            <a:cxnLst>
              <a:cxn ang="0">
                <a:pos x="connsiteX0" y="connsiteY0"/>
              </a:cxn>
              <a:cxn ang="0">
                <a:pos x="connsiteX1" y="connsiteY1"/>
              </a:cxn>
              <a:cxn ang="0">
                <a:pos x="connsiteX2" y="connsiteY2"/>
              </a:cxn>
              <a:cxn ang="0">
                <a:pos x="connsiteX3" y="connsiteY3"/>
              </a:cxn>
            </a:cxnLst>
            <a:rect l="l" t="t" r="r" b="b"/>
            <a:pathLst>
              <a:path w="524934" h="2624667">
                <a:moveTo>
                  <a:pt x="524934" y="2624667"/>
                </a:moveTo>
                <a:cubicBezTo>
                  <a:pt x="524934" y="2167467"/>
                  <a:pt x="524933" y="1710266"/>
                  <a:pt x="524933" y="1253066"/>
                </a:cubicBezTo>
                <a:lnTo>
                  <a:pt x="0" y="1253066"/>
                </a:lnTo>
                <a:cubicBezTo>
                  <a:pt x="0" y="835377"/>
                  <a:pt x="1" y="417689"/>
                  <a:pt x="1" y="0"/>
                </a:cubicBezTo>
              </a:path>
            </a:pathLst>
          </a:custGeom>
          <a:noFill/>
          <a:ln w="381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3707931" y="2490857"/>
            <a:ext cx="3386666" cy="2675467"/>
          </a:xfrm>
          <a:custGeom>
            <a:avLst/>
            <a:gdLst>
              <a:gd name="connsiteX0" fmla="*/ 3742266 w 3759200"/>
              <a:gd name="connsiteY0" fmla="*/ 1642534 h 1642534"/>
              <a:gd name="connsiteX1" fmla="*/ 3759200 w 3759200"/>
              <a:gd name="connsiteY1" fmla="*/ 321734 h 1642534"/>
              <a:gd name="connsiteX2" fmla="*/ 0 w 3759200"/>
              <a:gd name="connsiteY2" fmla="*/ 372534 h 1642534"/>
              <a:gd name="connsiteX3" fmla="*/ 0 w 3759200"/>
              <a:gd name="connsiteY3" fmla="*/ 0 h 1642534"/>
              <a:gd name="connsiteX0" fmla="*/ 3742266 w 3742266"/>
              <a:gd name="connsiteY0" fmla="*/ 1642534 h 1642534"/>
              <a:gd name="connsiteX1" fmla="*/ 1219200 w 3742266"/>
              <a:gd name="connsiteY1" fmla="*/ 338667 h 1642534"/>
              <a:gd name="connsiteX2" fmla="*/ 0 w 3742266"/>
              <a:gd name="connsiteY2" fmla="*/ 372534 h 1642534"/>
              <a:gd name="connsiteX3" fmla="*/ 0 w 3742266"/>
              <a:gd name="connsiteY3" fmla="*/ 0 h 1642534"/>
              <a:gd name="connsiteX0" fmla="*/ 1337733 w 1337733"/>
              <a:gd name="connsiteY0" fmla="*/ 2404534 h 2404534"/>
              <a:gd name="connsiteX1" fmla="*/ 1219200 w 1337733"/>
              <a:gd name="connsiteY1" fmla="*/ 338667 h 2404534"/>
              <a:gd name="connsiteX2" fmla="*/ 0 w 1337733"/>
              <a:gd name="connsiteY2" fmla="*/ 372534 h 2404534"/>
              <a:gd name="connsiteX3" fmla="*/ 0 w 1337733"/>
              <a:gd name="connsiteY3" fmla="*/ 0 h 2404534"/>
              <a:gd name="connsiteX0" fmla="*/ 1337733 w 1337733"/>
              <a:gd name="connsiteY0" fmla="*/ 2404534 h 2404534"/>
              <a:gd name="connsiteX1" fmla="*/ 1320800 w 1337733"/>
              <a:gd name="connsiteY1" fmla="*/ 372533 h 2404534"/>
              <a:gd name="connsiteX2" fmla="*/ 0 w 1337733"/>
              <a:gd name="connsiteY2" fmla="*/ 372534 h 2404534"/>
              <a:gd name="connsiteX3" fmla="*/ 0 w 1337733"/>
              <a:gd name="connsiteY3" fmla="*/ 0 h 2404534"/>
              <a:gd name="connsiteX0" fmla="*/ 1507066 w 1507066"/>
              <a:gd name="connsiteY0" fmla="*/ 2353734 h 2353734"/>
              <a:gd name="connsiteX1" fmla="*/ 1320800 w 1507066"/>
              <a:gd name="connsiteY1" fmla="*/ 372533 h 2353734"/>
              <a:gd name="connsiteX2" fmla="*/ 0 w 1507066"/>
              <a:gd name="connsiteY2" fmla="*/ 372534 h 2353734"/>
              <a:gd name="connsiteX3" fmla="*/ 0 w 1507066"/>
              <a:gd name="connsiteY3" fmla="*/ 0 h 2353734"/>
              <a:gd name="connsiteX0" fmla="*/ 1507066 w 1507066"/>
              <a:gd name="connsiteY0" fmla="*/ 2353734 h 2353734"/>
              <a:gd name="connsiteX1" fmla="*/ 1507066 w 1507066"/>
              <a:gd name="connsiteY1" fmla="*/ 372533 h 2353734"/>
              <a:gd name="connsiteX2" fmla="*/ 0 w 1507066"/>
              <a:gd name="connsiteY2" fmla="*/ 372534 h 2353734"/>
              <a:gd name="connsiteX3" fmla="*/ 0 w 1507066"/>
              <a:gd name="connsiteY3" fmla="*/ 0 h 2353734"/>
              <a:gd name="connsiteX0" fmla="*/ 1507066 w 1507066"/>
              <a:gd name="connsiteY0" fmla="*/ 2353734 h 2353734"/>
              <a:gd name="connsiteX1" fmla="*/ 1507066 w 1507066"/>
              <a:gd name="connsiteY1" fmla="*/ 1117599 h 2353734"/>
              <a:gd name="connsiteX2" fmla="*/ 0 w 1507066"/>
              <a:gd name="connsiteY2" fmla="*/ 372534 h 2353734"/>
              <a:gd name="connsiteX3" fmla="*/ 0 w 1507066"/>
              <a:gd name="connsiteY3" fmla="*/ 0 h 2353734"/>
              <a:gd name="connsiteX0" fmla="*/ 3386666 w 3386666"/>
              <a:gd name="connsiteY0" fmla="*/ 2353734 h 2353734"/>
              <a:gd name="connsiteX1" fmla="*/ 3386666 w 3386666"/>
              <a:gd name="connsiteY1" fmla="*/ 1117599 h 2353734"/>
              <a:gd name="connsiteX2" fmla="*/ 0 w 3386666"/>
              <a:gd name="connsiteY2" fmla="*/ 1117601 h 2353734"/>
              <a:gd name="connsiteX3" fmla="*/ 1879600 w 3386666"/>
              <a:gd name="connsiteY3" fmla="*/ 0 h 2353734"/>
              <a:gd name="connsiteX0" fmla="*/ 3386666 w 3386666"/>
              <a:gd name="connsiteY0" fmla="*/ 2675467 h 2675467"/>
              <a:gd name="connsiteX1" fmla="*/ 3386666 w 3386666"/>
              <a:gd name="connsiteY1" fmla="*/ 1439332 h 2675467"/>
              <a:gd name="connsiteX2" fmla="*/ 0 w 3386666"/>
              <a:gd name="connsiteY2" fmla="*/ 1439334 h 2675467"/>
              <a:gd name="connsiteX3" fmla="*/ 0 w 3386666"/>
              <a:gd name="connsiteY3" fmla="*/ 0 h 2675467"/>
            </a:gdLst>
            <a:ahLst/>
            <a:cxnLst>
              <a:cxn ang="0">
                <a:pos x="connsiteX0" y="connsiteY0"/>
              </a:cxn>
              <a:cxn ang="0">
                <a:pos x="connsiteX1" y="connsiteY1"/>
              </a:cxn>
              <a:cxn ang="0">
                <a:pos x="connsiteX2" y="connsiteY2"/>
              </a:cxn>
              <a:cxn ang="0">
                <a:pos x="connsiteX3" y="connsiteY3"/>
              </a:cxn>
            </a:cxnLst>
            <a:rect l="l" t="t" r="r" b="b"/>
            <a:pathLst>
              <a:path w="3386666" h="2675467">
                <a:moveTo>
                  <a:pt x="3386666" y="2675467"/>
                </a:moveTo>
                <a:lnTo>
                  <a:pt x="3386666" y="1439332"/>
                </a:lnTo>
                <a:lnTo>
                  <a:pt x="0" y="1439334"/>
                </a:lnTo>
                <a:lnTo>
                  <a:pt x="0" y="0"/>
                </a:lnTo>
              </a:path>
            </a:pathLst>
          </a:cu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flipV="1">
            <a:off x="10041467" y="2490857"/>
            <a:ext cx="0" cy="20402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Freeform 116"/>
          <p:cNvSpPr/>
          <p:nvPr/>
        </p:nvSpPr>
        <p:spPr>
          <a:xfrm>
            <a:off x="7298267" y="2150533"/>
            <a:ext cx="2320054" cy="2455334"/>
          </a:xfrm>
          <a:custGeom>
            <a:avLst/>
            <a:gdLst>
              <a:gd name="connsiteX0" fmla="*/ 2252133 w 2252133"/>
              <a:gd name="connsiteY0" fmla="*/ 2455334 h 2455334"/>
              <a:gd name="connsiteX1" fmla="*/ 846666 w 2252133"/>
              <a:gd name="connsiteY1" fmla="*/ 2438400 h 2455334"/>
              <a:gd name="connsiteX2" fmla="*/ 846666 w 2252133"/>
              <a:gd name="connsiteY2" fmla="*/ 0 h 2455334"/>
              <a:gd name="connsiteX3" fmla="*/ 0 w 2252133"/>
              <a:gd name="connsiteY3" fmla="*/ 0 h 2455334"/>
            </a:gdLst>
            <a:ahLst/>
            <a:cxnLst>
              <a:cxn ang="0">
                <a:pos x="connsiteX0" y="connsiteY0"/>
              </a:cxn>
              <a:cxn ang="0">
                <a:pos x="connsiteX1" y="connsiteY1"/>
              </a:cxn>
              <a:cxn ang="0">
                <a:pos x="connsiteX2" y="connsiteY2"/>
              </a:cxn>
              <a:cxn ang="0">
                <a:pos x="connsiteX3" y="connsiteY3"/>
              </a:cxn>
            </a:cxnLst>
            <a:rect l="l" t="t" r="r" b="b"/>
            <a:pathLst>
              <a:path w="2252133" h="2455334">
                <a:moveTo>
                  <a:pt x="2252133" y="2455334"/>
                </a:moveTo>
                <a:lnTo>
                  <a:pt x="846666" y="2438400"/>
                </a:lnTo>
                <a:lnTo>
                  <a:pt x="846666" y="0"/>
                </a:lnTo>
                <a:lnTo>
                  <a:pt x="0" y="0"/>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3928533" y="2472267"/>
            <a:ext cx="5418667" cy="2336800"/>
          </a:xfrm>
          <a:custGeom>
            <a:avLst/>
            <a:gdLst>
              <a:gd name="connsiteX0" fmla="*/ 5418667 w 5418667"/>
              <a:gd name="connsiteY0" fmla="*/ 2336800 h 2336800"/>
              <a:gd name="connsiteX1" fmla="*/ 3928534 w 5418667"/>
              <a:gd name="connsiteY1" fmla="*/ 2319866 h 2336800"/>
              <a:gd name="connsiteX2" fmla="*/ 3928534 w 5418667"/>
              <a:gd name="connsiteY2" fmla="*/ 457200 h 2336800"/>
              <a:gd name="connsiteX3" fmla="*/ 0 w 5418667"/>
              <a:gd name="connsiteY3" fmla="*/ 491066 h 2336800"/>
              <a:gd name="connsiteX4" fmla="*/ 0 w 5418667"/>
              <a:gd name="connsiteY4" fmla="*/ 0 h 23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667" h="2336800">
                <a:moveTo>
                  <a:pt x="5418667" y="2336800"/>
                </a:moveTo>
                <a:lnTo>
                  <a:pt x="3928534" y="2319866"/>
                </a:lnTo>
                <a:lnTo>
                  <a:pt x="3928534" y="457200"/>
                </a:lnTo>
                <a:lnTo>
                  <a:pt x="0" y="491066"/>
                </a:lnTo>
                <a:lnTo>
                  <a:pt x="0" y="0"/>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3CC36DF-FD8A-2E47-A485-B5D56AE644DC}"/>
              </a:ext>
            </a:extLst>
          </p:cNvPr>
          <p:cNvSpPr>
            <a:spLocks noGrp="1"/>
          </p:cNvSpPr>
          <p:nvPr>
            <p:ph type="sldNum" sz="quarter" idx="12"/>
          </p:nvPr>
        </p:nvSpPr>
        <p:spPr/>
        <p:txBody>
          <a:bodyPr/>
          <a:lstStyle/>
          <a:p>
            <a:fld id="{4B0FE8E5-4FC5-2941-BB37-2FE900574256}" type="slidenum">
              <a:rPr lang="en-US" smtClean="0"/>
              <a:t>8</a:t>
            </a:fld>
            <a:endParaRPr lang="en-US"/>
          </a:p>
        </p:txBody>
      </p:sp>
    </p:spTree>
    <p:extLst>
      <p:ext uri="{BB962C8B-B14F-4D97-AF65-F5344CB8AC3E}">
        <p14:creationId xmlns:p14="http://schemas.microsoft.com/office/powerpoint/2010/main" val="170312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91" grpId="0" animBg="1"/>
      <p:bldP spid="92" grpId="0" animBg="1"/>
      <p:bldP spid="92" grpId="1" animBg="1"/>
      <p:bldP spid="96" grpId="0" animBg="1"/>
      <p:bldP spid="107" grpId="0" animBg="1"/>
      <p:bldP spid="107" grpId="1" animBg="1"/>
      <p:bldP spid="109" grpId="0" animBg="1"/>
      <p:bldP spid="110" grpId="0" animBg="1"/>
      <p:bldP spid="110" grpId="1" animBg="1"/>
      <p:bldP spid="111" grpId="0" animBg="1"/>
      <p:bldP spid="111" grpId="1" animBg="1"/>
      <p:bldP spid="112" grpId="0" animBg="1"/>
      <p:bldP spid="112" grpId="1" animBg="1"/>
      <p:bldP spid="117" grpId="0" animBg="1"/>
      <p:bldP spid="117" grpId="1" animBg="1"/>
      <p:bldP spid="118" grpId="0" animBg="1"/>
      <p:bldP spid="1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500473" y="5234272"/>
            <a:ext cx="28943" cy="876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9" idx="3"/>
          </p:cNvCxnSpPr>
          <p:nvPr/>
        </p:nvCxnSpPr>
        <p:spPr>
          <a:xfrm flipV="1">
            <a:off x="2865965" y="5940146"/>
            <a:ext cx="1926168" cy="613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86884" y="4917500"/>
            <a:ext cx="1940716" cy="579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94861" y="4731002"/>
            <a:ext cx="1371074" cy="500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17631" y="5768297"/>
            <a:ext cx="3255436" cy="342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91135" y="3792920"/>
            <a:ext cx="1574800" cy="4614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347204" y="4717568"/>
            <a:ext cx="261401" cy="898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91135" y="3533761"/>
            <a:ext cx="3887791" cy="613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971247" y="3792920"/>
            <a:ext cx="1386542" cy="57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16546" y="4717568"/>
            <a:ext cx="1509979" cy="1103184"/>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6618812" y="4077416"/>
            <a:ext cx="1227667" cy="1227667"/>
          </a:xfrm>
          <a:prstGeom prst="rect">
            <a:avLst/>
          </a:prstGeom>
        </p:spPr>
      </p:pic>
      <p:pic>
        <p:nvPicPr>
          <p:cNvPr id="16" name="Picture 15"/>
          <p:cNvPicPr>
            <a:picLocks noChangeAspect="1"/>
          </p:cNvPicPr>
          <p:nvPr/>
        </p:nvPicPr>
        <p:blipFill>
          <a:blip r:embed="rId2"/>
          <a:stretch>
            <a:fillRect/>
          </a:stretch>
        </p:blipFill>
        <p:spPr>
          <a:xfrm>
            <a:off x="1886639" y="4006605"/>
            <a:ext cx="1227667" cy="1227667"/>
          </a:xfrm>
          <a:prstGeom prst="rect">
            <a:avLst/>
          </a:prstGeom>
        </p:spPr>
      </p:pic>
      <p:pic>
        <p:nvPicPr>
          <p:cNvPr id="17" name="Picture 16"/>
          <p:cNvPicPr>
            <a:picLocks noChangeAspect="1"/>
          </p:cNvPicPr>
          <p:nvPr/>
        </p:nvPicPr>
        <p:blipFill>
          <a:blip r:embed="rId2"/>
          <a:stretch>
            <a:fillRect/>
          </a:stretch>
        </p:blipFill>
        <p:spPr>
          <a:xfrm>
            <a:off x="2201332" y="5531333"/>
            <a:ext cx="1227667" cy="1227667"/>
          </a:xfrm>
          <a:prstGeom prst="rect">
            <a:avLst/>
          </a:prstGeom>
        </p:spPr>
      </p:pic>
      <p:pic>
        <p:nvPicPr>
          <p:cNvPr id="18" name="Picture 17"/>
          <p:cNvPicPr>
            <a:picLocks noChangeAspect="1"/>
          </p:cNvPicPr>
          <p:nvPr/>
        </p:nvPicPr>
        <p:blipFill>
          <a:blip r:embed="rId2"/>
          <a:stretch>
            <a:fillRect/>
          </a:stretch>
        </p:blipFill>
        <p:spPr>
          <a:xfrm>
            <a:off x="9178926" y="3533761"/>
            <a:ext cx="1227667" cy="1227667"/>
          </a:xfrm>
          <a:prstGeom prst="rect">
            <a:avLst/>
          </a:prstGeom>
        </p:spPr>
      </p:pic>
      <p:pic>
        <p:nvPicPr>
          <p:cNvPr id="19" name="Picture 18"/>
          <p:cNvPicPr>
            <a:picLocks noChangeAspect="1"/>
          </p:cNvPicPr>
          <p:nvPr/>
        </p:nvPicPr>
        <p:blipFill>
          <a:blip r:embed="rId2"/>
          <a:stretch>
            <a:fillRect/>
          </a:stretch>
        </p:blipFill>
        <p:spPr>
          <a:xfrm>
            <a:off x="8737599" y="5497236"/>
            <a:ext cx="1227667" cy="1227667"/>
          </a:xfrm>
          <a:prstGeom prst="rect">
            <a:avLst/>
          </a:prstGeom>
        </p:spPr>
      </p:pic>
      <p:pic>
        <p:nvPicPr>
          <p:cNvPr id="20" name="Picture 19"/>
          <p:cNvPicPr>
            <a:picLocks noChangeAspect="1"/>
          </p:cNvPicPr>
          <p:nvPr/>
        </p:nvPicPr>
        <p:blipFill>
          <a:blip r:embed="rId2"/>
          <a:stretch>
            <a:fillRect/>
          </a:stretch>
        </p:blipFill>
        <p:spPr>
          <a:xfrm>
            <a:off x="4605865" y="5035802"/>
            <a:ext cx="1227667" cy="1227667"/>
          </a:xfrm>
          <a:prstGeom prst="rect">
            <a:avLst/>
          </a:prstGeom>
        </p:spPr>
      </p:pic>
      <p:pic>
        <p:nvPicPr>
          <p:cNvPr id="21" name="Picture 20"/>
          <p:cNvPicPr>
            <a:picLocks noChangeAspect="1"/>
          </p:cNvPicPr>
          <p:nvPr/>
        </p:nvPicPr>
        <p:blipFill>
          <a:blip r:embed="rId2"/>
          <a:stretch>
            <a:fillRect/>
          </a:stretch>
        </p:blipFill>
        <p:spPr>
          <a:xfrm>
            <a:off x="4215000" y="3043525"/>
            <a:ext cx="1227667" cy="1227667"/>
          </a:xfrm>
          <a:prstGeom prst="rect">
            <a:avLst/>
          </a:prstGeom>
        </p:spPr>
      </p:pic>
      <p:cxnSp>
        <p:nvCxnSpPr>
          <p:cNvPr id="25" name="Straight Arrow Connector 24"/>
          <p:cNvCxnSpPr/>
          <p:nvPr/>
        </p:nvCxnSpPr>
        <p:spPr>
          <a:xfrm flipH="1">
            <a:off x="2636186" y="1796890"/>
            <a:ext cx="623654" cy="2280526"/>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561538" y="1779243"/>
            <a:ext cx="266830" cy="3452279"/>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873067" y="1791778"/>
            <a:ext cx="669648" cy="1882818"/>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9786642" y="2051768"/>
            <a:ext cx="2238785" cy="143042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767068" y="2143730"/>
            <a:ext cx="2284600" cy="1246495"/>
          </a:xfrm>
          <a:prstGeom prst="rect">
            <a:avLst/>
          </a:prstGeom>
          <a:noFill/>
        </p:spPr>
        <p:txBody>
          <a:bodyPr wrap="none" rtlCol="0">
            <a:spAutoFit/>
          </a:bodyPr>
          <a:lstStyle/>
          <a:p>
            <a:pPr algn="ctr"/>
            <a:r>
              <a:rPr lang="en-US" sz="2500" dirty="0">
                <a:latin typeface="Helvetica Light" charset="0"/>
                <a:ea typeface="Helvetica Light" charset="0"/>
                <a:cs typeface="Helvetica Light" charset="0"/>
              </a:rPr>
              <a:t>fraction </a:t>
            </a:r>
            <a:r>
              <a:rPr lang="en-US" sz="2500" b="1" dirty="0">
                <a:latin typeface="Helvetica Light" charset="0"/>
                <a:ea typeface="Helvetica Light" charset="0"/>
                <a:cs typeface="Helvetica Light" charset="0"/>
              </a:rPr>
              <a:t>p</a:t>
            </a:r>
          </a:p>
          <a:p>
            <a:pPr algn="ctr"/>
            <a:r>
              <a:rPr lang="en-US" sz="2500" dirty="0">
                <a:latin typeface="Helvetica Light" charset="0"/>
                <a:ea typeface="Helvetica Light" charset="0"/>
                <a:cs typeface="Helvetica Light" charset="0"/>
              </a:rPr>
              <a:t>nodes being </a:t>
            </a:r>
          </a:p>
          <a:p>
            <a:pPr algn="ctr"/>
            <a:r>
              <a:rPr lang="en-US" sz="2500" dirty="0">
                <a:latin typeface="Helvetica Light" charset="0"/>
                <a:ea typeface="Helvetica Light" charset="0"/>
                <a:cs typeface="Helvetica Light" charset="0"/>
              </a:rPr>
              <a:t>eavesdropped</a:t>
            </a:r>
          </a:p>
        </p:txBody>
      </p:sp>
      <p:pic>
        <p:nvPicPr>
          <p:cNvPr id="45" name="Picture 44"/>
          <p:cNvPicPr>
            <a:picLocks noChangeAspect="1"/>
          </p:cNvPicPr>
          <p:nvPr/>
        </p:nvPicPr>
        <p:blipFill>
          <a:blip r:embed="rId2">
            <a:duotone>
              <a:prstClr val="black"/>
              <a:srgbClr val="FF0000">
                <a:tint val="45000"/>
                <a:satMod val="400000"/>
              </a:srgbClr>
            </a:duotone>
          </a:blip>
          <a:stretch>
            <a:fillRect/>
          </a:stretch>
        </p:blipFill>
        <p:spPr>
          <a:xfrm>
            <a:off x="1886639" y="4021663"/>
            <a:ext cx="1227667" cy="1227667"/>
          </a:xfrm>
          <a:prstGeom prst="rect">
            <a:avLst/>
          </a:prstGeom>
        </p:spPr>
      </p:pic>
      <p:pic>
        <p:nvPicPr>
          <p:cNvPr id="46" name="Picture 45"/>
          <p:cNvPicPr>
            <a:picLocks noChangeAspect="1"/>
          </p:cNvPicPr>
          <p:nvPr/>
        </p:nvPicPr>
        <p:blipFill>
          <a:blip r:embed="rId2">
            <a:duotone>
              <a:prstClr val="black"/>
              <a:srgbClr val="FF0000">
                <a:tint val="45000"/>
                <a:satMod val="400000"/>
              </a:srgbClr>
            </a:duotone>
          </a:blip>
          <a:stretch>
            <a:fillRect/>
          </a:stretch>
        </p:blipFill>
        <p:spPr>
          <a:xfrm>
            <a:off x="9178926" y="3548819"/>
            <a:ext cx="1227667" cy="1227667"/>
          </a:xfrm>
          <a:prstGeom prst="rect">
            <a:avLst/>
          </a:prstGeom>
        </p:spPr>
      </p:pic>
      <p:pic>
        <p:nvPicPr>
          <p:cNvPr id="47" name="Picture 46"/>
          <p:cNvPicPr>
            <a:picLocks noChangeAspect="1"/>
          </p:cNvPicPr>
          <p:nvPr/>
        </p:nvPicPr>
        <p:blipFill>
          <a:blip r:embed="rId2">
            <a:duotone>
              <a:prstClr val="black"/>
              <a:srgbClr val="FF0000">
                <a:tint val="45000"/>
                <a:satMod val="400000"/>
              </a:srgbClr>
            </a:duotone>
          </a:blip>
          <a:stretch>
            <a:fillRect/>
          </a:stretch>
        </p:blipFill>
        <p:spPr>
          <a:xfrm>
            <a:off x="4605865" y="5050860"/>
            <a:ext cx="1227667" cy="1227667"/>
          </a:xfrm>
          <a:prstGeom prst="rect">
            <a:avLst/>
          </a:prstGeom>
        </p:spPr>
      </p:pic>
      <p:cxnSp>
        <p:nvCxnSpPr>
          <p:cNvPr id="49" name="Straight Arrow Connector 48"/>
          <p:cNvCxnSpPr/>
          <p:nvPr/>
        </p:nvCxnSpPr>
        <p:spPr>
          <a:xfrm flipH="1">
            <a:off x="2447379" y="1795076"/>
            <a:ext cx="623654" cy="2280526"/>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5403653" y="1791778"/>
            <a:ext cx="286583" cy="3324586"/>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040794" y="1791778"/>
            <a:ext cx="654322" cy="1865580"/>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291571" y="2051769"/>
            <a:ext cx="2079728" cy="110988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TextBox 58"/>
              <p:cNvSpPr txBox="1"/>
              <p:nvPr/>
            </p:nvSpPr>
            <p:spPr>
              <a:xfrm>
                <a:off x="367068" y="2143730"/>
                <a:ext cx="1928733" cy="861774"/>
              </a:xfrm>
              <a:prstGeom prst="rect">
                <a:avLst/>
              </a:prstGeom>
              <a:noFill/>
            </p:spPr>
            <p:txBody>
              <a:bodyPr wrap="none" rtlCol="0">
                <a:spAutoFit/>
              </a:bodyPr>
              <a:lstStyle/>
              <a:p>
                <a:pPr algn="ctr"/>
                <a:r>
                  <a:rPr lang="en-US" sz="2500" dirty="0">
                    <a:latin typeface="Helvetica Light" charset="0"/>
                    <a:ea typeface="Helvetica Light" charset="0"/>
                    <a:cs typeface="Helvetica Light" charset="0"/>
                  </a:rPr>
                  <a:t>number </a:t>
                </a:r>
                <a14:m>
                  <m:oMath xmlns:m="http://schemas.openxmlformats.org/officeDocument/2006/math">
                    <m:r>
                      <a:rPr lang="en-US" sz="2500" b="1" i="1" smtClean="0">
                        <a:latin typeface="Cambria Math" charset="0"/>
                        <a:ea typeface="Helvetica Light" charset="0"/>
                        <a:cs typeface="Helvetica Light" charset="0"/>
                      </a:rPr>
                      <m:t>𝜽</m:t>
                    </m:r>
                  </m:oMath>
                </a14:m>
                <a:endParaRPr lang="en-US" sz="2500" b="1" dirty="0">
                  <a:latin typeface="Helvetica Light" charset="0"/>
                  <a:ea typeface="Helvetica Light" charset="0"/>
                  <a:cs typeface="Helvetica Light" charset="0"/>
                </a:endParaRPr>
              </a:p>
              <a:p>
                <a:pPr algn="ctr"/>
                <a:r>
                  <a:rPr lang="en-US" sz="2500" dirty="0">
                    <a:latin typeface="Helvetica Light" charset="0"/>
                    <a:ea typeface="Helvetica Light" charset="0"/>
                    <a:cs typeface="Helvetica Light" charset="0"/>
                  </a:rPr>
                  <a:t>connections</a:t>
                </a:r>
              </a:p>
            </p:txBody>
          </p:sp>
        </mc:Choice>
        <mc:Fallback xmlns="">
          <p:sp>
            <p:nvSpPr>
              <p:cNvPr id="59" name="TextBox 58"/>
              <p:cNvSpPr txBox="1">
                <a:spLocks noRot="1" noChangeAspect="1" noMove="1" noResize="1" noEditPoints="1" noAdjustHandles="1" noChangeArrowheads="1" noChangeShapeType="1" noTextEdit="1"/>
              </p:cNvSpPr>
              <p:nvPr/>
            </p:nvSpPr>
            <p:spPr>
              <a:xfrm>
                <a:off x="367068" y="2143730"/>
                <a:ext cx="1928733" cy="861774"/>
              </a:xfrm>
              <a:prstGeom prst="rect">
                <a:avLst/>
              </a:prstGeom>
              <a:blipFill rotWithShape="0">
                <a:blip r:embed="rId3"/>
                <a:stretch>
                  <a:fillRect l="-4732" t="-5674" r="-4732" b="-163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072296" y="2957388"/>
                <a:ext cx="1028167"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charset="0"/>
                        </a:rPr>
                        <m:t>𝜃</m:t>
                      </m:r>
                      <m:r>
                        <a:rPr lang="en-US" sz="3000" b="0" i="1" smtClean="0">
                          <a:latin typeface="Cambria Math" charset="0"/>
                        </a:rPr>
                        <m:t>=2</m:t>
                      </m:r>
                    </m:oMath>
                  </m:oMathPara>
                </a14:m>
                <a:endParaRPr lang="en-US" sz="3000" dirty="0"/>
              </a:p>
            </p:txBody>
          </p:sp>
        </mc:Choice>
        <mc:Fallback xmlns="">
          <p:sp>
            <p:nvSpPr>
              <p:cNvPr id="60" name="TextBox 59"/>
              <p:cNvSpPr txBox="1">
                <a:spLocks noRot="1" noChangeAspect="1" noMove="1" noResize="1" noEditPoints="1" noAdjustHandles="1" noChangeArrowheads="1" noChangeShapeType="1" noTextEdit="1"/>
              </p:cNvSpPr>
              <p:nvPr/>
            </p:nvSpPr>
            <p:spPr>
              <a:xfrm>
                <a:off x="3072296" y="2957388"/>
                <a:ext cx="1028167" cy="461665"/>
              </a:xfrm>
              <a:prstGeom prst="rect">
                <a:avLst/>
              </a:prstGeom>
              <a:blipFill rotWithShape="0">
                <a:blip r:embed="rId4"/>
                <a:stretch>
                  <a:fillRect/>
                </a:stretch>
              </a:blipFill>
            </p:spPr>
            <p:txBody>
              <a:bodyPr/>
              <a:lstStyle/>
              <a:p>
                <a:r>
                  <a:rPr lang="en-US">
                    <a:noFill/>
                  </a:rPr>
                  <a:t> </a:t>
                </a:r>
              </a:p>
            </p:txBody>
          </p:sp>
        </mc:Fallback>
      </mc:AlternateContent>
      <p:sp>
        <p:nvSpPr>
          <p:cNvPr id="22" name="Rounded Rectangle 21"/>
          <p:cNvSpPr/>
          <p:nvPr/>
        </p:nvSpPr>
        <p:spPr>
          <a:xfrm>
            <a:off x="2636186" y="1547221"/>
            <a:ext cx="6724635" cy="77819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Helvetica Light" charset="0"/>
                <a:ea typeface="Helvetica Light" charset="0"/>
                <a:cs typeface="Helvetica Light" charset="0"/>
              </a:rPr>
              <a:t>Eavesdropper</a:t>
            </a:r>
          </a:p>
        </p:txBody>
      </p:sp>
      <p:sp>
        <p:nvSpPr>
          <p:cNvPr id="2" name="Title 1"/>
          <p:cNvSpPr>
            <a:spLocks noGrp="1"/>
          </p:cNvSpPr>
          <p:nvPr>
            <p:ph type="title"/>
          </p:nvPr>
        </p:nvSpPr>
        <p:spPr/>
        <p:txBody>
          <a:bodyPr/>
          <a:lstStyle/>
          <a:p>
            <a:r>
              <a:rPr lang="en-US" dirty="0"/>
              <a:t>Summary of adversarial model</a:t>
            </a:r>
          </a:p>
        </p:txBody>
      </p:sp>
      <p:sp>
        <p:nvSpPr>
          <p:cNvPr id="3" name="Slide Number Placeholder 2">
            <a:extLst>
              <a:ext uri="{FF2B5EF4-FFF2-40B4-BE49-F238E27FC236}">
                <a16:creationId xmlns:a16="http://schemas.microsoft.com/office/drawing/2014/main" id="{4EC89CC2-6342-E746-90CA-710255C3B2F8}"/>
              </a:ext>
            </a:extLst>
          </p:cNvPr>
          <p:cNvSpPr>
            <a:spLocks noGrp="1"/>
          </p:cNvSpPr>
          <p:nvPr>
            <p:ph type="sldNum" sz="quarter" idx="12"/>
          </p:nvPr>
        </p:nvSpPr>
        <p:spPr/>
        <p:txBody>
          <a:bodyPr/>
          <a:lstStyle/>
          <a:p>
            <a:fld id="{4B0FE8E5-4FC5-2941-BB37-2FE900574256}" type="slidenum">
              <a:rPr lang="en-US" smtClean="0"/>
              <a:t>9</a:t>
            </a:fld>
            <a:endParaRPr lang="en-US"/>
          </a:p>
        </p:txBody>
      </p:sp>
    </p:spTree>
    <p:extLst>
      <p:ext uri="{BB962C8B-B14F-4D97-AF65-F5344CB8AC3E}">
        <p14:creationId xmlns:p14="http://schemas.microsoft.com/office/powerpoint/2010/main" val="3856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58" grpId="0" animBg="1"/>
      <p:bldP spid="59" grpId="0"/>
      <p:bldP spid="6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55158</TotalTime>
  <Words>953</Words>
  <Application>Microsoft Macintosh PowerPoint</Application>
  <PresentationFormat>Widescreen</PresentationFormat>
  <Paragraphs>317</Paragraphs>
  <Slides>38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American Typewriter</vt:lpstr>
      <vt:lpstr>Arial</vt:lpstr>
      <vt:lpstr>Calibri</vt:lpstr>
      <vt:lpstr>Cambria Math</vt:lpstr>
      <vt:lpstr>Courier</vt:lpstr>
      <vt:lpstr>Helvetica Light</vt:lpstr>
      <vt:lpstr>Palatino</vt:lpstr>
      <vt:lpstr>Office Theme</vt:lpstr>
      <vt:lpstr> Network privacy leakage  Scaling network anonymity</vt:lpstr>
      <vt:lpstr>How can users be deanonymized?</vt:lpstr>
      <vt:lpstr>What about the peer-to-peer network?</vt:lpstr>
      <vt:lpstr>Our Work</vt:lpstr>
      <vt:lpstr>Model</vt:lpstr>
      <vt:lpstr>Attacks on the Network Layer</vt:lpstr>
      <vt:lpstr>What can go wrong?</vt:lpstr>
      <vt:lpstr>What the eavesdropper can do about it</vt:lpstr>
      <vt:lpstr>Summary of adversarial model</vt:lpstr>
      <vt:lpstr>PowerPoint Presentation</vt:lpstr>
      <vt:lpstr>Analysis</vt:lpstr>
      <vt:lpstr>Flooding Protocols</vt:lpstr>
      <vt:lpstr>Does diffusion provide stronger anonymity than trickle spreading?</vt:lpstr>
      <vt:lpstr>d-regular trees</vt:lpstr>
      <vt:lpstr>Anonymity Metric</vt:lpstr>
      <vt:lpstr>Estimators</vt:lpstr>
      <vt:lpstr>Detection Probability: d-Regular Trees</vt:lpstr>
      <vt:lpstr>Results: Bitcoin Graph</vt:lpstr>
      <vt:lpstr>Diffusion does not have (significantly) better anonymity properties than trickle.</vt:lpstr>
      <vt:lpstr>Redesign</vt:lpstr>
      <vt:lpstr>Botnet adversarial model</vt:lpstr>
      <vt:lpstr>Metric for Anonymity</vt:lpstr>
      <vt:lpstr>Goal:</vt:lpstr>
      <vt:lpstr>Fundamental Limits</vt:lpstr>
      <vt:lpstr>Performance: Achievable Region</vt:lpstr>
      <vt:lpstr>What are we looking for?</vt:lpstr>
      <vt:lpstr>What can we control?</vt:lpstr>
      <vt:lpstr>Spreading Protocol: Dandelion</vt:lpstr>
      <vt:lpstr>Why Dandelion spreading?</vt:lpstr>
      <vt:lpstr>Graph Topology: Line</vt:lpstr>
      <vt:lpstr>Dynamicity: High</vt:lpstr>
      <vt:lpstr>DANDELION Network Policy</vt:lpstr>
      <vt:lpstr>PowerPoint Presentation</vt:lpstr>
      <vt:lpstr>Why is DANDELION good?</vt:lpstr>
      <vt:lpstr>Why not alternative solutions?</vt:lpstr>
      <vt:lpstr>Empirical Delay Distribution</vt:lpstr>
      <vt:lpstr>PowerPoint Presentation</vt:lpstr>
      <vt:lpstr>Take-Home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Anonymity and the Bitcoin P2P Network</dc:title>
  <dc:creator>Microsoft Office User</dc:creator>
  <cp:lastModifiedBy>Pramod Viswanath</cp:lastModifiedBy>
  <cp:revision>706</cp:revision>
  <cp:lastPrinted>2017-03-17T06:46:52Z</cp:lastPrinted>
  <dcterms:created xsi:type="dcterms:W3CDTF">2017-01-28T18:49:40Z</dcterms:created>
  <dcterms:modified xsi:type="dcterms:W3CDTF">2020-04-09T17:28:27Z</dcterms:modified>
</cp:coreProperties>
</file>