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683" r:id="rId4"/>
    <p:sldId id="697" r:id="rId5"/>
    <p:sldId id="264" r:id="rId6"/>
    <p:sldId id="694" r:id="rId7"/>
    <p:sldId id="698" r:id="rId8"/>
    <p:sldId id="699" r:id="rId9"/>
    <p:sldId id="70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923"/>
    <a:srgbClr val="32241E"/>
    <a:srgbClr val="493428"/>
    <a:srgbClr val="FE8E00"/>
    <a:srgbClr val="4DA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30"/>
    <p:restoredTop sz="86484"/>
  </p:normalViewPr>
  <p:slideViewPr>
    <p:cSldViewPr snapToGrid="0" snapToObjects="1">
      <p:cViewPr>
        <p:scale>
          <a:sx n="79" d="100"/>
          <a:sy n="79" d="100"/>
        </p:scale>
        <p:origin x="816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7ED9E-5BB4-9845-8F10-3CF69C408AD8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17824-C578-D347-9BB7-2D5EB29A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5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5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04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55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Block graph factorization </a:t>
            </a:r>
            <a:r>
              <a:rPr lang="en-US" dirty="0"/>
              <a:t>scales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computation and storage.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Coded Merkle tree </a:t>
            </a:r>
            <a:r>
              <a:rPr lang="en-US" dirty="0"/>
              <a:t>scales communication.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Work virtualization</a:t>
            </a:r>
            <a:r>
              <a:rPr lang="en-US" dirty="0"/>
              <a:t> creates incentivized Proof-of-Stake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47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Block graph factorization </a:t>
            </a:r>
            <a:r>
              <a:rPr lang="en-US" dirty="0"/>
              <a:t>scales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computation and storage.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Coded Merkle tree </a:t>
            </a:r>
            <a:r>
              <a:rPr lang="en-US" dirty="0"/>
              <a:t>scales communication.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Work virtualization</a:t>
            </a:r>
            <a:r>
              <a:rPr lang="en-US" dirty="0"/>
              <a:t> creates incentivized Proof-of-Stake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78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42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0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38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70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5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C14F-7DB2-7E44-93AF-076BD7695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2FEEA-5CA0-4F47-A36E-0D77A24C0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EDCA-9901-8A4C-ACD7-73B0ED0A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88C05-33B0-D749-A14C-4476A2DF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A64B0-F19A-F04C-9EE3-73BB1AF1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7172-4FD3-164C-9683-70164E95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521B0-98AE-9D49-8638-2584B1FE5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A8E3-95D1-5B49-93AD-E7E4981F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D8935-456F-C54B-A59E-9BD79F3E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BFBF0-7D7C-6943-8433-31D4178D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0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5C14EF-57F0-B943-B44D-84316B8DC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7F7D3-6FE0-7F45-B475-27D99C56D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76D3-C532-3044-93C0-B5FDF004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7D8B2-B612-5E4B-BA13-80D25F4C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875-5142-1343-9492-6E30ACDB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53F6-7369-0540-85C6-BCC7B533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C0C5-A1A6-F744-BCF3-B145D98AE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C49B-BA5C-7D43-B18B-5C8B1374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94F80-EFA8-594B-910E-EB69971D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393DC-1356-E04D-80F6-814DE8AD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1EB0-7AD3-FF49-BC37-B086A30B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63014-C4B6-7644-8CFC-91CA9A58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C7AC3-98A7-7040-ABA7-80013823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46080-3516-5F42-A2E4-3005F3B8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2F01D-B807-0941-B5D9-5E75AF8F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3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88C0-A888-EA4E-8C07-676AB2C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10B6A-D787-EE4C-AE09-0942DE09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A80AA-2A6E-9541-A536-B15CF46DF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2A1B4-1D1E-704A-8FAA-6834542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5CEFC-7749-E340-9A9E-2E3DB138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0ACD9-1ADE-624F-AB44-2F4214F1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820B-4D53-AA4F-A8AE-CC304754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02C46-39AF-704A-A80C-21A0D32E2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CFC38-2E01-E24C-A86D-B6B36FD11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ECD0A-25DB-2746-84B5-B553BAFD5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B3E3F-6723-2D49-8B74-551E9C15F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3E6BF-8382-7148-B029-43F29209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1DFA0-11C3-294D-BBDA-DF388B4D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E174A-D364-3A4E-A629-A4C854E3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2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F105-70F9-4740-B501-B1728E88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5FEFC-1C8C-1B40-BDBE-8B7EC066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535D1-CA2C-F145-8103-3065C569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99B2F-D86E-6D45-AFB8-F7E8A4DB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7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A8E2F8-84A9-D14C-8424-AF52147F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536CB-D725-EA4F-832A-91219E57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A6363-C907-3744-BBD9-82BDE873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B87F-73AE-8D41-921A-74D2FF9E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411A1-74C4-8943-A6CA-57E80E485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42A57-E06A-0E4C-B0A9-B6D993BF1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730FC-2A55-FA43-BC1E-461F0577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916CD-3CFE-3F4D-8CBE-3C5416BE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871C9-6B11-4A41-826F-B7FF7531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76DF-8B3D-5348-9835-7068CED5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A1016-14EC-A744-8C0B-015537D2E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E4AE7-4494-1C42-9C40-D046FAB9D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43EA4-9289-6947-A410-CD949C38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5EBC0-081A-A54D-A41A-2545448C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B58DB-15F2-8845-B118-E727564A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94FDC-8A62-A646-93FE-3BDBE92A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E6A68-8BF6-0B40-95BD-B6DBE926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5968-F810-0041-A45A-2B4B48039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B9E17787-CDB4-FC41-8D6E-6E83B0843AB0}" type="datetimeFigureOut">
              <a:rPr lang="en-US" smtClean="0"/>
              <a:pPr/>
              <a:t>3/26/20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1984A-7893-204A-A5E4-AA1A27161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9616-7A13-7B40-ADBB-5748FBACA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44F096B6-B8DF-0C42-9CB4-52268210AD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0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ranklin Gothic Demi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Lecture 20: </a:t>
            </a:r>
            <a:r>
              <a:rPr lang="en-US" sz="5000" dirty="0" err="1"/>
              <a:t>Sharding</a:t>
            </a:r>
            <a:r>
              <a:rPr lang="en-US" sz="5000" dirty="0"/>
              <a:t> (Part 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AF58-8B1A-144D-818D-1289AA5DE53F}"/>
              </a:ext>
            </a:extLst>
          </p:cNvPr>
          <p:cNvSpPr txBox="1"/>
          <p:nvPr/>
        </p:nvSpPr>
        <p:spPr>
          <a:xfrm>
            <a:off x="2993914" y="2853542"/>
            <a:ext cx="851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Scaling Storage, Compute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29465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Parallelizing Validation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939800" y="2058114"/>
            <a:ext cx="106374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Random set of nodes validate every transaction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set chosen based on </a:t>
            </a:r>
            <a:r>
              <a:rPr lang="en-US" sz="2800" dirty="0" err="1">
                <a:solidFill>
                  <a:srgbClr val="362923"/>
                </a:solidFill>
              </a:rPr>
              <a:t>public_key</a:t>
            </a:r>
            <a:r>
              <a:rPr lang="en-US" sz="2800" dirty="0">
                <a:solidFill>
                  <a:srgbClr val="362923"/>
                </a:solidFill>
              </a:rPr>
              <a:t>, </a:t>
            </a:r>
            <a:r>
              <a:rPr lang="en-US" sz="2800" dirty="0" err="1">
                <a:solidFill>
                  <a:srgbClr val="362923"/>
                </a:solidFill>
              </a:rPr>
              <a:t>tx</a:t>
            </a:r>
            <a:r>
              <a:rPr lang="en-US" sz="2800" dirty="0">
                <a:solidFill>
                  <a:srgbClr val="362923"/>
                </a:solidFill>
              </a:rPr>
              <a:t> content, </a:t>
            </a:r>
            <a:r>
              <a:rPr lang="en-US" sz="2800" dirty="0" err="1">
                <a:solidFill>
                  <a:srgbClr val="362923"/>
                </a:solidFill>
              </a:rPr>
              <a:t>prev_block</a:t>
            </a:r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362923"/>
                </a:solidFill>
              </a:rPr>
              <a:t>	chosen nodes validate </a:t>
            </a:r>
            <a:r>
              <a:rPr lang="en-US" sz="2800" dirty="0" err="1">
                <a:solidFill>
                  <a:srgbClr val="362923"/>
                </a:solidFill>
              </a:rPr>
              <a:t>tx</a:t>
            </a:r>
            <a:r>
              <a:rPr lang="en-US" sz="2800" dirty="0">
                <a:solidFill>
                  <a:srgbClr val="362923"/>
                </a:solidFill>
              </a:rPr>
              <a:t> and sign and communicate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validation when there are enough signatures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Ensure same set of nodes validate </a:t>
            </a:r>
            <a:r>
              <a:rPr lang="en-US" sz="2800" dirty="0" err="1">
                <a:solidFill>
                  <a:srgbClr val="C00000"/>
                </a:solidFill>
              </a:rPr>
              <a:t>tx</a:t>
            </a:r>
            <a:r>
              <a:rPr lang="en-US" sz="2800" dirty="0">
                <a:solidFill>
                  <a:srgbClr val="C00000"/>
                </a:solidFill>
              </a:rPr>
              <a:t> with same source </a:t>
            </a:r>
            <a:r>
              <a:rPr lang="en-US" sz="2800" dirty="0" err="1">
                <a:solidFill>
                  <a:srgbClr val="C00000"/>
                </a:solidFill>
              </a:rPr>
              <a:t>public_key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/>
              <a:t>	source-dependent hashing</a:t>
            </a:r>
          </a:p>
        </p:txBody>
      </p:sp>
    </p:spTree>
    <p:extLst>
      <p:ext uri="{BB962C8B-B14F-4D97-AF65-F5344CB8AC3E}">
        <p14:creationId xmlns:p14="http://schemas.microsoft.com/office/powerpoint/2010/main" val="424445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C00000"/>
                </a:solidFill>
              </a:rPr>
              <a:t>Scaling</a:t>
            </a:r>
            <a:r>
              <a:rPr lang="en-US" sz="50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4" y="2058114"/>
            <a:ext cx="102354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Scaling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compute, storage, communication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Share burden across all nodes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each node’s requirement shrinks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Ideal situation </a:t>
            </a:r>
          </a:p>
          <a:p>
            <a:r>
              <a:rPr lang="en-US" sz="2800" dirty="0"/>
              <a:t>	all resources are pooled together</a:t>
            </a:r>
          </a:p>
          <a:p>
            <a:r>
              <a:rPr lang="en-US" sz="2800" dirty="0"/>
              <a:t>	decentralized consensus but as if resources were centralized </a:t>
            </a:r>
          </a:p>
        </p:txBody>
      </p:sp>
    </p:spTree>
    <p:extLst>
      <p:ext uri="{BB962C8B-B14F-4D97-AF65-F5344CB8AC3E}">
        <p14:creationId xmlns:p14="http://schemas.microsoft.com/office/powerpoint/2010/main" val="347138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3082-83B3-8645-A7D3-7A89A04C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Blockchain Design:  Replication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9327508" y="4153079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27507" y="4907362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327509" y="3398796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0"/>
            <a:endCxn id="3" idx="2"/>
          </p:cNvCxnSpPr>
          <p:nvPr/>
        </p:nvCxnSpPr>
        <p:spPr>
          <a:xfrm flipV="1">
            <a:off x="9616877" y="3118291"/>
            <a:ext cx="1" cy="2805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  <a:endCxn id="5" idx="2"/>
          </p:cNvCxnSpPr>
          <p:nvPr/>
        </p:nvCxnSpPr>
        <p:spPr>
          <a:xfrm flipV="1">
            <a:off x="9616876" y="3872574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6" idx="2"/>
          </p:cNvCxnSpPr>
          <p:nvPr/>
        </p:nvCxnSpPr>
        <p:spPr>
          <a:xfrm flipV="1">
            <a:off x="9616875" y="4626857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327510" y="2644513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97" y="2585760"/>
            <a:ext cx="542693" cy="542693"/>
          </a:xfrm>
          <a:prstGeom prst="rect">
            <a:avLst/>
          </a:prstGeom>
        </p:spPr>
      </p:pic>
      <p:pic>
        <p:nvPicPr>
          <p:cNvPr id="18" name="Picture 2" descr="https://lh4.googleusercontent.com/zP43js5Swq5idpC-oNxx4EoKwU2RkSegY074muHE_mbuA_vHpQyiFRdECh4Wah6r8Y-aAO0yCqSFHC6PpFHv70RsyeF9UiO3B1c7GKp-LqpJTr5XGJBSUuOAawRwCg_RYF1a8TkB0k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797" y="2137690"/>
            <a:ext cx="443527" cy="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890" y="5151576"/>
            <a:ext cx="542693" cy="54269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02" y="4155968"/>
            <a:ext cx="542693" cy="54269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218" y="2347282"/>
            <a:ext cx="542693" cy="54269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" y="4350811"/>
            <a:ext cx="542693" cy="542693"/>
          </a:xfrm>
          <a:prstGeom prst="rect">
            <a:avLst/>
          </a:prstGeom>
        </p:spPr>
      </p:pic>
      <p:pic>
        <p:nvPicPr>
          <p:cNvPr id="23" name="Picture 2" descr="https://lh4.googleusercontent.com/zP43js5Swq5idpC-oNxx4EoKwU2RkSegY074muHE_mbuA_vHpQyiFRdECh4Wah6r8Y-aAO0yCqSFHC6PpFHv70RsyeF9UiO3B1c7GKp-LqpJTr5XGJBSUuOAawRwCg_RYF1a8TkB0k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157" y="3757746"/>
            <a:ext cx="443527" cy="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>
            <a:stCxn id="14" idx="2"/>
            <a:endCxn id="22" idx="0"/>
          </p:cNvCxnSpPr>
          <p:nvPr/>
        </p:nvCxnSpPr>
        <p:spPr>
          <a:xfrm flipH="1">
            <a:off x="1148802" y="3128453"/>
            <a:ext cx="428342" cy="1222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3"/>
            <a:endCxn id="21" idx="1"/>
          </p:cNvCxnSpPr>
          <p:nvPr/>
        </p:nvCxnSpPr>
        <p:spPr>
          <a:xfrm flipV="1">
            <a:off x="1848490" y="2618629"/>
            <a:ext cx="1874728" cy="238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2"/>
            <a:endCxn id="20" idx="1"/>
          </p:cNvCxnSpPr>
          <p:nvPr/>
        </p:nvCxnSpPr>
        <p:spPr>
          <a:xfrm>
            <a:off x="1577144" y="3128453"/>
            <a:ext cx="2159558" cy="1298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2" idx="2"/>
          </p:cNvCxnSpPr>
          <p:nvPr/>
        </p:nvCxnSpPr>
        <p:spPr>
          <a:xfrm flipH="1" flipV="1">
            <a:off x="1148802" y="4893504"/>
            <a:ext cx="699688" cy="529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9" idx="3"/>
            <a:endCxn id="20" idx="2"/>
          </p:cNvCxnSpPr>
          <p:nvPr/>
        </p:nvCxnSpPr>
        <p:spPr>
          <a:xfrm flipV="1">
            <a:off x="2543583" y="4698661"/>
            <a:ext cx="1464466" cy="724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0"/>
            <a:endCxn id="21" idx="2"/>
          </p:cNvCxnSpPr>
          <p:nvPr/>
        </p:nvCxnSpPr>
        <p:spPr>
          <a:xfrm flipH="1" flipV="1">
            <a:off x="3994565" y="2889975"/>
            <a:ext cx="13484" cy="1265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136" y="2444971"/>
            <a:ext cx="542693" cy="54269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072" y="3606635"/>
            <a:ext cx="542693" cy="54269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307" y="5288844"/>
            <a:ext cx="542693" cy="542693"/>
          </a:xfrm>
          <a:prstGeom prst="rect">
            <a:avLst/>
          </a:prstGeom>
        </p:spPr>
      </p:pic>
      <p:cxnSp>
        <p:nvCxnSpPr>
          <p:cNvPr id="43" name="Straight Connector 42"/>
          <p:cNvCxnSpPr>
            <a:stCxn id="41" idx="2"/>
            <a:endCxn id="42" idx="0"/>
          </p:cNvCxnSpPr>
          <p:nvPr/>
        </p:nvCxnSpPr>
        <p:spPr>
          <a:xfrm>
            <a:off x="5547419" y="4149328"/>
            <a:ext cx="277235" cy="1139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3"/>
            <a:endCxn id="40" idx="2"/>
          </p:cNvCxnSpPr>
          <p:nvPr/>
        </p:nvCxnSpPr>
        <p:spPr>
          <a:xfrm flipV="1">
            <a:off x="6096000" y="2987664"/>
            <a:ext cx="974483" cy="2572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1" idx="0"/>
            <a:endCxn id="21" idx="2"/>
          </p:cNvCxnSpPr>
          <p:nvPr/>
        </p:nvCxnSpPr>
        <p:spPr>
          <a:xfrm flipH="1" flipV="1">
            <a:off x="3994565" y="2889975"/>
            <a:ext cx="1552854" cy="716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1"/>
            <a:endCxn id="21" idx="3"/>
          </p:cNvCxnSpPr>
          <p:nvPr/>
        </p:nvCxnSpPr>
        <p:spPr>
          <a:xfrm flipH="1" flipV="1">
            <a:off x="4265911" y="2618629"/>
            <a:ext cx="2533225" cy="97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2" idx="1"/>
            <a:endCxn id="19" idx="3"/>
          </p:cNvCxnSpPr>
          <p:nvPr/>
        </p:nvCxnSpPr>
        <p:spPr>
          <a:xfrm flipH="1" flipV="1">
            <a:off x="2543583" y="5422923"/>
            <a:ext cx="3009724" cy="1372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40" idx="2"/>
          </p:cNvCxnSpPr>
          <p:nvPr/>
        </p:nvCxnSpPr>
        <p:spPr>
          <a:xfrm flipV="1">
            <a:off x="5868090" y="2987664"/>
            <a:ext cx="1202393" cy="743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382147" y="2057367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341829" y="2172078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905200" y="3420580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367346" y="5148700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885001" y="2412884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513027" y="4133783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382147" y="3956049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709009" y="4990720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4382147" y="2298173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7341829" y="2412884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5905200" y="366138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6367346" y="538950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1885001" y="2653690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1513027" y="4374589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4382147" y="419685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2709009" y="523152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385283" y="2529802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7344965" y="2644513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5908336" y="389301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6373618" y="562113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1888137" y="2885319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1516163" y="4606218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4385283" y="4428484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712145" y="546315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4388419" y="2747382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7348101" y="2862093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5911472" y="411059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6373618" y="585409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1891273" y="3102899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1519299" y="4823798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382147" y="466974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2715281" y="568073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0B9783-735E-4C43-B75A-B57F2F86D03C}"/>
              </a:ext>
            </a:extLst>
          </p:cNvPr>
          <p:cNvSpPr txBox="1"/>
          <p:nvPr/>
        </p:nvSpPr>
        <p:spPr>
          <a:xfrm>
            <a:off x="1018146" y="6011373"/>
            <a:ext cx="90287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No Scaling </a:t>
            </a:r>
          </a:p>
          <a:p>
            <a:r>
              <a:rPr lang="en-US" sz="2800" dirty="0"/>
              <a:t>	 throughput does not increase with number of nodes</a:t>
            </a:r>
          </a:p>
        </p:txBody>
      </p:sp>
    </p:spTree>
    <p:extLst>
      <p:ext uri="{BB962C8B-B14F-4D97-AF65-F5344CB8AC3E}">
        <p14:creationId xmlns:p14="http://schemas.microsoft.com/office/powerpoint/2010/main" val="287178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1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5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3082-83B3-8645-A7D3-7A89A04C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Randomized Node Allocations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92183" y="3398796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92182" y="4153079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2" idx="0"/>
            <a:endCxn id="14" idx="2"/>
          </p:cNvCxnSpPr>
          <p:nvPr/>
        </p:nvCxnSpPr>
        <p:spPr>
          <a:xfrm flipV="1">
            <a:off x="7981551" y="3118291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  <a:endCxn id="12" idx="2"/>
          </p:cNvCxnSpPr>
          <p:nvPr/>
        </p:nvCxnSpPr>
        <p:spPr>
          <a:xfrm flipV="1">
            <a:off x="7981550" y="3872574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222108" y="3398796"/>
            <a:ext cx="578735" cy="47377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22107" y="4153079"/>
            <a:ext cx="578735" cy="47377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4222109" y="2364008"/>
            <a:ext cx="4048810" cy="754283"/>
            <a:chOff x="4222109" y="2364008"/>
            <a:chExt cx="4048810" cy="754283"/>
          </a:xfrm>
        </p:grpSpPr>
        <p:sp>
          <p:nvSpPr>
            <p:cNvPr id="14" name="Rectangle 13"/>
            <p:cNvSpPr/>
            <p:nvPr/>
          </p:nvSpPr>
          <p:spPr>
            <a:xfrm>
              <a:off x="7692184" y="2644513"/>
              <a:ext cx="578735" cy="4737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14" idx="0"/>
              <a:endCxn id="17" idx="2"/>
            </p:cNvCxnSpPr>
            <p:nvPr/>
          </p:nvCxnSpPr>
          <p:spPr>
            <a:xfrm flipV="1">
              <a:off x="7981552" y="2364008"/>
              <a:ext cx="1" cy="280505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4222109" y="2644513"/>
              <a:ext cx="578735" cy="47377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23" idx="0"/>
              <a:endCxn id="26" idx="2"/>
            </p:cNvCxnSpPr>
            <p:nvPr/>
          </p:nvCxnSpPr>
          <p:spPr>
            <a:xfrm flipV="1">
              <a:off x="4511477" y="2364008"/>
              <a:ext cx="1" cy="280505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>
            <a:stCxn id="21" idx="0"/>
            <a:endCxn id="23" idx="2"/>
          </p:cNvCxnSpPr>
          <p:nvPr/>
        </p:nvCxnSpPr>
        <p:spPr>
          <a:xfrm flipV="1">
            <a:off x="4511476" y="3118291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0"/>
            <a:endCxn id="21" idx="2"/>
          </p:cNvCxnSpPr>
          <p:nvPr/>
        </p:nvCxnSpPr>
        <p:spPr>
          <a:xfrm flipV="1">
            <a:off x="4511475" y="3872574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692185" y="1890230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22110" y="1890230"/>
            <a:ext cx="578735" cy="47377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31635" y="4673467"/>
            <a:ext cx="5638800" cy="205179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646" y="5038962"/>
            <a:ext cx="542693" cy="54269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512" y="5038961"/>
            <a:ext cx="542693" cy="54269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299" y="5038960"/>
            <a:ext cx="542693" cy="54269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004" y="5023772"/>
            <a:ext cx="542693" cy="54269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48" y="5737498"/>
            <a:ext cx="542693" cy="54269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618" y="5745215"/>
            <a:ext cx="542693" cy="542693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4267135" y="5429396"/>
            <a:ext cx="542693" cy="858512"/>
            <a:chOff x="4800842" y="5697768"/>
            <a:chExt cx="542693" cy="858512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0842" y="6013587"/>
              <a:ext cx="542693" cy="542693"/>
            </a:xfrm>
            <a:prstGeom prst="rect">
              <a:avLst/>
            </a:prstGeom>
          </p:spPr>
        </p:pic>
        <p:pic>
          <p:nvPicPr>
            <p:cNvPr id="37" name="Picture 2" descr="https://lh4.googleusercontent.com/zP43js5Swq5idpC-oNxx4EoKwU2RkSegY074muHE_mbuA_vHpQyiFRdECh4Wah6r8Y-aAO0yCqSFHC6PpFHv70RsyeF9UiO3B1c7GKp-LqpJTr5XGJBSUuOAawRwCg_RYF1a8TkB0k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516" y="5697768"/>
              <a:ext cx="443527" cy="391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Group 40"/>
          <p:cNvGrpSpPr/>
          <p:nvPr/>
        </p:nvGrpSpPr>
        <p:grpSpPr>
          <a:xfrm>
            <a:off x="7690030" y="4721972"/>
            <a:ext cx="542693" cy="903215"/>
            <a:chOff x="7999573" y="5439955"/>
            <a:chExt cx="542693" cy="903215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9573" y="5800477"/>
              <a:ext cx="542693" cy="542693"/>
            </a:xfrm>
            <a:prstGeom prst="rect">
              <a:avLst/>
            </a:prstGeom>
          </p:spPr>
        </p:pic>
        <p:pic>
          <p:nvPicPr>
            <p:cNvPr id="38" name="Picture 2" descr="https://lh4.googleusercontent.com/zP43js5Swq5idpC-oNxx4EoKwU2RkSegY074muHE_mbuA_vHpQyiFRdECh4Wah6r8Y-aAO0yCqSFHC6PpFHv70RsyeF9UiO3B1c7GKp-LqpJTr5XGJBSUuOAawRwCg_RYF1a8TkB0k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0472" y="5439955"/>
              <a:ext cx="443527" cy="391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Rectangle 42"/>
          <p:cNvSpPr/>
          <p:nvPr/>
        </p:nvSpPr>
        <p:spPr>
          <a:xfrm>
            <a:off x="322901" y="2583618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22901" y="2824424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6037" y="3056053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29173" y="3273633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528499" y="1923907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528499" y="2164713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531635" y="2396342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534771" y="2613922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59501" y="4669861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59501" y="4910667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62637" y="5142296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065773" y="5359876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731311" y="3346033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731311" y="3586839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734447" y="3818468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737583" y="4036048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9027901" y="2016831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027901" y="2257637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031037" y="248926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9034173" y="270684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479601" y="3275961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479601" y="3516767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9482737" y="374839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9485873" y="396597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1759456" y="1823597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1759456" y="2064403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762592" y="2296032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1765728" y="2513612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0771401" y="3761162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0771401" y="4001968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0774537" y="4233597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0777673" y="4451177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180287" y="6293128"/>
            <a:ext cx="217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Node-to-shard </a:t>
            </a:r>
            <a:r>
              <a:rPr lang="en-US" dirty="0" err="1"/>
              <a:t>algo</a:t>
            </a:r>
            <a:endParaRPr lang="en-US" dirty="0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68" y="5750435"/>
            <a:ext cx="542693" cy="54269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650198" y="5621510"/>
            <a:ext cx="542693" cy="859952"/>
            <a:chOff x="7862372" y="5512464"/>
            <a:chExt cx="542693" cy="859952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2372" y="5829723"/>
              <a:ext cx="542693" cy="542693"/>
            </a:xfrm>
            <a:prstGeom prst="rect">
              <a:avLst/>
            </a:prstGeom>
          </p:spPr>
        </p:pic>
        <p:pic>
          <p:nvPicPr>
            <p:cNvPr id="78" name="Picture 2" descr="https://lh4.googleusercontent.com/zP43js5Swq5idpC-oNxx4EoKwU2RkSegY074muHE_mbuA_vHpQyiFRdECh4Wah6r8Y-aAO0yCqSFHC6PpFHv70RsyeF9UiO3B1c7GKp-LqpJTr5XGJBSUuOAawRwCg_RYF1a8TkB0k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3329" y="5512464"/>
              <a:ext cx="443527" cy="391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9" name="Rectangle 78"/>
          <p:cNvSpPr/>
          <p:nvPr/>
        </p:nvSpPr>
        <p:spPr>
          <a:xfrm>
            <a:off x="10353628" y="5038960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072438" y="4591321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069306" y="4847747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072442" y="5079376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075578" y="5296956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0344160" y="525221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0347296" y="548384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0350432" y="570142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6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-0.12787 -0.5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93" y="-250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-0.29401 -0.427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1" y="-2138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49505 -0.240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53" y="-1206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0.41328 -0.598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4" y="-299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-0.31823 -0.216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11" y="-108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24336 -0.403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61" y="-2020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-0.45013 -0.046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13" y="-233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0.14232 -0.4601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9" y="-2300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7.40741E-7 L -0.21796 -0.178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98" y="-893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59259E-6 L 0.16276 -0.1162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6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0.42265 -0.49352 " pathEditMode="relative" rAng="0" ptsTypes="AA">
                                      <p:cBhvr>
                                        <p:cTn id="30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33" y="-24676"/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0.4539 -0.36713 " pathEditMode="relative" rAng="0" ptsTypes="AA">
                                      <p:cBhvr>
                                        <p:cTn id="3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95" y="-18356"/>
                                    </p:animMotion>
                                  </p:childTnLst>
                                </p:cTn>
                              </p:par>
                              <p:par>
                                <p:cTn id="3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34375 -0.60231 " pathEditMode="relative" rAng="0" ptsTypes="AA">
                                      <p:cBhvr>
                                        <p:cTn id="3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88" y="-30116"/>
                                    </p:animMotion>
                                  </p:childTnLst>
                                </p:cTn>
                              </p:par>
                              <p:par>
                                <p:cTn id="3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0.5819 -0.36181 " pathEditMode="relative" rAng="0" ptsTypes="AA">
                                      <p:cBhvr>
                                        <p:cTn id="3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02" y="-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500"/>
                            </p:stCondLst>
                            <p:childTnLst>
                              <p:par>
                                <p:cTn id="317" presetID="14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000"/>
                            </p:stCondLst>
                            <p:childTnLst>
                              <p:par>
                                <p:cTn id="3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2000"/>
                            </p:stCondLst>
                            <p:childTnLst>
                              <p:par>
                                <p:cTn id="42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2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3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3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4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4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4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5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5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6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6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1" grpId="0" animBg="1"/>
      <p:bldP spid="22" grpId="0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9" grpId="0" animBg="1"/>
      <p:bldP spid="80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Scaling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4" y="2058114"/>
            <a:ext cx="102708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Random assignment of  nodes to shards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adversaries cannot game the assignment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Requirement on nodes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each node only maintains blocks within shard 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light client for other shards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Throughput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increases linearly with number of shards</a:t>
            </a:r>
          </a:p>
          <a:p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Limitations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952500" y="2058114"/>
            <a:ext cx="100357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Limitation 1: Identity management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identity of participants needed for node-to-shard allocation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public key is identity of nodes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not truly </a:t>
            </a:r>
            <a:r>
              <a:rPr lang="en-US" sz="2800" dirty="0" err="1">
                <a:solidFill>
                  <a:srgbClr val="362923"/>
                </a:solidFill>
              </a:rPr>
              <a:t>permissionless</a:t>
            </a:r>
            <a:r>
              <a:rPr lang="en-US" sz="2800" dirty="0">
                <a:solidFill>
                  <a:srgbClr val="C00000"/>
                </a:solidFill>
              </a:rPr>
              <a:t>	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Limitation 2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C00000"/>
                </a:solidFill>
              </a:rPr>
              <a:t>Large size shards  </a:t>
            </a:r>
          </a:p>
          <a:p>
            <a:r>
              <a:rPr lang="en-US" sz="2800" dirty="0"/>
              <a:t>	variance in sortition</a:t>
            </a:r>
          </a:p>
          <a:p>
            <a:r>
              <a:rPr lang="en-US" sz="2800" dirty="0"/>
              <a:t>	adversary fraction can be over-represented in a shard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Limitation 3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C00000"/>
                </a:solidFill>
              </a:rPr>
              <a:t>Adaptive Adversaries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nodes turn rogue after allocation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EFD00F-00ED-B74E-A7BE-26B354D42024}"/>
              </a:ext>
            </a:extLst>
          </p:cNvPr>
          <p:cNvSpPr txBox="1"/>
          <p:nvPr/>
        </p:nvSpPr>
        <p:spPr>
          <a:xfrm>
            <a:off x="8890000" y="3225800"/>
            <a:ext cx="2496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Will address each limitation in this lecture</a:t>
            </a:r>
          </a:p>
        </p:txBody>
      </p:sp>
    </p:spTree>
    <p:extLst>
      <p:ext uri="{BB962C8B-B14F-4D97-AF65-F5344CB8AC3E}">
        <p14:creationId xmlns:p14="http://schemas.microsoft.com/office/powerpoint/2010/main" val="313209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Shard Size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497764" y="2058114"/>
            <a:ext cx="104905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Limitation: 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Large size shards  </a:t>
            </a:r>
          </a:p>
          <a:p>
            <a:r>
              <a:rPr lang="en-US" sz="2800" dirty="0"/>
              <a:t>	variance in sortition</a:t>
            </a:r>
          </a:p>
          <a:p>
            <a:r>
              <a:rPr lang="en-US" sz="2800" dirty="0"/>
              <a:t>	adversary fraction can be over-represented in a shard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Shard size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enough so that majority of randomly assigned node are honest 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constant number of nodes </a:t>
            </a:r>
            <a:r>
              <a:rPr lang="en-US" sz="2800" dirty="0">
                <a:solidFill>
                  <a:srgbClr val="362923"/>
                </a:solidFill>
              </a:rPr>
              <a:t>(independent of total nodes)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log(1/\epsilon)</a:t>
            </a:r>
          </a:p>
        </p:txBody>
      </p:sp>
    </p:spTree>
    <p:extLst>
      <p:ext uri="{BB962C8B-B14F-4D97-AF65-F5344CB8AC3E}">
        <p14:creationId xmlns:p14="http://schemas.microsoft.com/office/powerpoint/2010/main" val="400447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-101600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Adaptive Adversary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497764" y="1804322"/>
            <a:ext cx="109491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Limitation: Adaptive Adversaries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nodes turn rogue after allocation</a:t>
            </a:r>
          </a:p>
          <a:p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Idea: rotate nodes to different shards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frequently random allocation of nodes to shards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Frequency of rotation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ideally, every block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or even, every transaction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but that would mean no gains in storage/compute</a:t>
            </a:r>
          </a:p>
        </p:txBody>
      </p:sp>
    </p:spTree>
    <p:extLst>
      <p:ext uri="{BB962C8B-B14F-4D97-AF65-F5344CB8AC3E}">
        <p14:creationId xmlns:p14="http://schemas.microsoft.com/office/powerpoint/2010/main" val="96727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-101600"/>
            <a:ext cx="11446585" cy="1423751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Adaptive Adversary: Only Storage Scaling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497764" y="1770455"/>
            <a:ext cx="109491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Limitation: Adaptive Adversaries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nodes turn rogue after allocation</a:t>
            </a:r>
          </a:p>
          <a:p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Idea: all nodes maintain all shards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so no storage scaling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Random set of nodes validate every transaction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set chosen based on </a:t>
            </a:r>
            <a:r>
              <a:rPr lang="en-US" sz="2800" dirty="0" err="1">
                <a:solidFill>
                  <a:srgbClr val="362923"/>
                </a:solidFill>
              </a:rPr>
              <a:t>public_key</a:t>
            </a:r>
            <a:r>
              <a:rPr lang="en-US" sz="2800" dirty="0">
                <a:solidFill>
                  <a:srgbClr val="362923"/>
                </a:solidFill>
              </a:rPr>
              <a:t>, </a:t>
            </a:r>
            <a:r>
              <a:rPr lang="en-US" sz="2800" dirty="0" err="1">
                <a:solidFill>
                  <a:srgbClr val="362923"/>
                </a:solidFill>
              </a:rPr>
              <a:t>tx</a:t>
            </a:r>
            <a:r>
              <a:rPr lang="en-US" sz="2800" dirty="0">
                <a:solidFill>
                  <a:srgbClr val="362923"/>
                </a:solidFill>
              </a:rPr>
              <a:t> content, </a:t>
            </a:r>
            <a:r>
              <a:rPr lang="en-US" sz="2800" dirty="0" err="1">
                <a:solidFill>
                  <a:srgbClr val="362923"/>
                </a:solidFill>
              </a:rPr>
              <a:t>prev_block</a:t>
            </a:r>
            <a:endParaRPr lang="en-US" sz="2800" dirty="0">
              <a:solidFill>
                <a:srgbClr val="362923"/>
              </a:solidFill>
            </a:endParaRPr>
          </a:p>
          <a:p>
            <a:r>
              <a:rPr lang="en-US" sz="2800" dirty="0">
                <a:solidFill>
                  <a:srgbClr val="362923"/>
                </a:solidFill>
              </a:rPr>
              <a:t>	chosen nodes validate </a:t>
            </a:r>
            <a:r>
              <a:rPr lang="en-US" sz="2800" dirty="0" err="1">
                <a:solidFill>
                  <a:srgbClr val="362923"/>
                </a:solidFill>
              </a:rPr>
              <a:t>tx</a:t>
            </a:r>
            <a:r>
              <a:rPr lang="en-US" sz="2800" dirty="0">
                <a:solidFill>
                  <a:srgbClr val="362923"/>
                </a:solidFill>
              </a:rPr>
              <a:t> and sign and communicate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validation when there are enough signatures </a:t>
            </a:r>
          </a:p>
        </p:txBody>
      </p:sp>
    </p:spTree>
    <p:extLst>
      <p:ext uri="{BB962C8B-B14F-4D97-AF65-F5344CB8AC3E}">
        <p14:creationId xmlns:p14="http://schemas.microsoft.com/office/powerpoint/2010/main" val="372312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1A085A53-2077-054D-9972-EE5C27611293}" vid="{FF66E2B3-201D-6240-A9AD-E21244D9A3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15771</TotalTime>
  <Words>445</Words>
  <Application>Microsoft Macintosh PowerPoint</Application>
  <PresentationFormat>Widescreen</PresentationFormat>
  <Paragraphs>100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Helvetica</vt:lpstr>
      <vt:lpstr>Office Theme</vt:lpstr>
      <vt:lpstr>Lecture 20: Sharding (Part 2)</vt:lpstr>
      <vt:lpstr>Scaling </vt:lpstr>
      <vt:lpstr>Blockchain Design:  Replication</vt:lpstr>
      <vt:lpstr>Randomized Node Allocations</vt:lpstr>
      <vt:lpstr>Scaling</vt:lpstr>
      <vt:lpstr>Limitations</vt:lpstr>
      <vt:lpstr>Shard Size</vt:lpstr>
      <vt:lpstr>Adaptive Adversary</vt:lpstr>
      <vt:lpstr>Adaptive Adversary: Only Storage Scaling</vt:lpstr>
      <vt:lpstr>Parallelizing Validation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Blockchains</dc:title>
  <dc:creator>Pramod Viswanath</dc:creator>
  <cp:lastModifiedBy>Pramod Viswanath</cp:lastModifiedBy>
  <cp:revision>272</cp:revision>
  <dcterms:created xsi:type="dcterms:W3CDTF">2020-01-21T17:50:53Z</dcterms:created>
  <dcterms:modified xsi:type="dcterms:W3CDTF">2020-04-02T17:28:55Z</dcterms:modified>
</cp:coreProperties>
</file>