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9" r:id="rId4"/>
    <p:sldId id="261" r:id="rId5"/>
    <p:sldId id="626" r:id="rId6"/>
    <p:sldId id="262" r:id="rId7"/>
    <p:sldId id="263" r:id="rId8"/>
    <p:sldId id="627" r:id="rId9"/>
    <p:sldId id="264" r:id="rId10"/>
    <p:sldId id="265" r:id="rId11"/>
    <p:sldId id="267" r:id="rId12"/>
    <p:sldId id="624" r:id="rId13"/>
    <p:sldId id="620" r:id="rId14"/>
    <p:sldId id="621" r:id="rId15"/>
    <p:sldId id="623" r:id="rId16"/>
    <p:sldId id="629" r:id="rId17"/>
    <p:sldId id="63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9"/>
    <p:restoredTop sz="86396"/>
  </p:normalViewPr>
  <p:slideViewPr>
    <p:cSldViewPr snapToGrid="0" snapToObjects="1">
      <p:cViewPr>
        <p:scale>
          <a:sx n="73" d="100"/>
          <a:sy n="73" d="100"/>
        </p:scale>
        <p:origin x="264" y="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1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4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attack in terms of voters</a:t>
            </a:r>
            <a:r>
              <a:rPr lang="en-US" baseline="0" dirty="0"/>
              <a:t> over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01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9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0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96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8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7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9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4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3/26/20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6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Lecture 18: Proof of Stake Longest Chain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3055907" y="2838044"/>
            <a:ext cx="8515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 version of longest-chain protocol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Improvements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7030A0"/>
                </a:solidFill>
              </a:rPr>
              <a:t>Dynamic Stake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7030A0"/>
                </a:solidFill>
              </a:rPr>
              <a:t>Improving security threshold closer to 0.5</a:t>
            </a:r>
          </a:p>
          <a:p>
            <a:r>
              <a:rPr lang="en-US" sz="2800" dirty="0"/>
              <a:t>		Reducing </a:t>
            </a:r>
            <a:r>
              <a:rPr lang="en-US" sz="2800" dirty="0" err="1"/>
              <a:t>NaS</a:t>
            </a:r>
            <a:endParaRPr lang="en-US" sz="2800" dirty="0"/>
          </a:p>
          <a:p>
            <a:r>
              <a:rPr lang="en-US" sz="2800" dirty="0"/>
              <a:t>		New Fork Choice Rules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New Fork Choice Rule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2058114"/>
            <a:ext cx="114465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Solution</a:t>
            </a:r>
          </a:p>
          <a:p>
            <a:r>
              <a:rPr lang="en-US" sz="2800" dirty="0"/>
              <a:t>	don’t accept sequence of blocks </a:t>
            </a:r>
            <a:r>
              <a:rPr lang="en-US" sz="2800" dirty="0">
                <a:solidFill>
                  <a:srgbClr val="C00000"/>
                </a:solidFill>
              </a:rPr>
              <a:t>more than s long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works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but not acceptable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New fork choice rule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implements the solution implicitly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Start from the Genesis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only consider chains s-deep or more (otherwise longest chain rule)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adopt the fork that has the earliest time stamp of block s-deep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</a:t>
            </a:r>
            <a:r>
              <a:rPr lang="en-US" sz="2800" dirty="0">
                <a:solidFill>
                  <a:srgbClr val="00B050"/>
                </a:solidFill>
              </a:rPr>
              <a:t>s-truncated longest chain rule </a:t>
            </a:r>
            <a:r>
              <a:rPr lang="en-US" sz="2800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60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Security of </a:t>
            </a:r>
            <a:r>
              <a:rPr lang="en-US" sz="5400" dirty="0">
                <a:solidFill>
                  <a:srgbClr val="362923"/>
                </a:solidFill>
              </a:rPr>
              <a:t>s-truncated longest chain rule </a:t>
            </a:r>
            <a:br>
              <a:rPr lang="en-US" sz="5400" dirty="0">
                <a:solidFill>
                  <a:srgbClr val="C00000"/>
                </a:solidFill>
              </a:rPr>
            </a:br>
            <a:endParaRPr lang="en-US" sz="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745416" y="2058114"/>
            <a:ext cx="11446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Error event</a:t>
            </a:r>
          </a:p>
          <a:p>
            <a:r>
              <a:rPr lang="en-US" sz="2800" dirty="0"/>
              <a:t>	adversary mines s blocks faster than honest participants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Error Probability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depends on s; smaller the s, the easier the error event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same calculation as Nakamoto’s Poisson race 	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              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Take s large enough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decoupled from security of k-deep confirmation rule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rule composes with a different faster confirmation method (Prism)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54D94-E6EA-294E-87F1-B6674B8C8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639" y="4221774"/>
            <a:ext cx="11938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07" y="0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Security Threshold of </a:t>
            </a:r>
            <a:r>
              <a:rPr lang="en-US" sz="5000" dirty="0" err="1"/>
              <a:t>PoS</a:t>
            </a:r>
            <a:endParaRPr lang="en-US" sz="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115878" y="1595021"/>
            <a:ext cx="110761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-LC   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Security limited by </a:t>
            </a:r>
            <a:r>
              <a:rPr lang="en-US" sz="2800" dirty="0" err="1">
                <a:solidFill>
                  <a:srgbClr val="362923"/>
                </a:solidFill>
              </a:rPr>
              <a:t>NaS</a:t>
            </a:r>
            <a:r>
              <a:rPr lang="en-US" sz="2800" dirty="0">
                <a:solidFill>
                  <a:srgbClr val="362923"/>
                </a:solidFill>
              </a:rPr>
              <a:t> </a:t>
            </a:r>
          </a:p>
          <a:p>
            <a:r>
              <a:rPr lang="en-US" sz="2800" dirty="0"/>
              <a:t>	Race between (honest) chain and (adversarial) </a:t>
            </a:r>
            <a:r>
              <a:rPr lang="en-US" sz="2800" dirty="0" err="1"/>
              <a:t>NaS</a:t>
            </a:r>
            <a:r>
              <a:rPr lang="en-US" sz="2800" dirty="0"/>
              <a:t> tree</a:t>
            </a:r>
          </a:p>
          <a:p>
            <a:r>
              <a:rPr lang="en-US" sz="2800" dirty="0"/>
              <a:t>	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r>
              <a:rPr lang="en-US" sz="2800" dirty="0" err="1"/>
              <a:t>PoS</a:t>
            </a:r>
            <a:r>
              <a:rPr lang="en-US" sz="2800" dirty="0"/>
              <a:t> Lottery</a:t>
            </a:r>
          </a:p>
          <a:p>
            <a:r>
              <a:rPr lang="en-US" sz="2800" dirty="0"/>
              <a:t>	Hash(</a:t>
            </a:r>
            <a:r>
              <a:rPr lang="en-US" sz="2800" dirty="0" err="1"/>
              <a:t>public_key</a:t>
            </a:r>
            <a:r>
              <a:rPr lang="en-US" sz="2800" dirty="0"/>
              <a:t>, hash(</a:t>
            </a:r>
            <a:r>
              <a:rPr lang="en-US" sz="2800" dirty="0" err="1"/>
              <a:t>parent.header</a:t>
            </a:r>
            <a:r>
              <a:rPr lang="en-US" sz="2800" dirty="0"/>
              <a:t>), time) 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Adversary deviates </a:t>
            </a:r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7030A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can grow on all blocks (even Genesis)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47DE2A-A3EE-1D4F-A880-0785407EC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810" y="3130550"/>
            <a:ext cx="3048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E5406A82-88A2-A546-93AA-A03A299E53D7}"/>
              </a:ext>
            </a:extLst>
          </p:cNvPr>
          <p:cNvSpPr/>
          <p:nvPr/>
        </p:nvSpPr>
        <p:spPr>
          <a:xfrm>
            <a:off x="5817973" y="1984580"/>
            <a:ext cx="556054" cy="379970"/>
          </a:xfrm>
          <a:prstGeom prst="roundRect">
            <a:avLst/>
          </a:prstGeom>
          <a:solidFill>
            <a:srgbClr val="E5CAC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864950-197A-1945-B8CB-F20467B5FF12}"/>
              </a:ext>
            </a:extLst>
          </p:cNvPr>
          <p:cNvGrpSpPr/>
          <p:nvPr/>
        </p:nvGrpSpPr>
        <p:grpSpPr>
          <a:xfrm>
            <a:off x="4933385" y="2364551"/>
            <a:ext cx="1162615" cy="973166"/>
            <a:chOff x="5817973" y="2174147"/>
            <a:chExt cx="1162615" cy="973166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CAF2213-B328-2840-9F49-DB3300F1EC54}"/>
                </a:ext>
              </a:extLst>
            </p:cNvPr>
            <p:cNvGrpSpPr/>
            <p:nvPr/>
          </p:nvGrpSpPr>
          <p:grpSpPr>
            <a:xfrm>
              <a:off x="5817973" y="2174147"/>
              <a:ext cx="1162615" cy="973166"/>
              <a:chOff x="2093410" y="3577840"/>
              <a:chExt cx="1653498" cy="1380168"/>
            </a:xfrm>
          </p:grpSpPr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03A80244-CB0A-584A-8E2A-8B525B88B275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A498A63-8C18-3546-A58F-A48266E80FBE}"/>
                  </a:ext>
                </a:extLst>
              </p:cNvPr>
              <p:cNvCxnSpPr>
                <a:cxnSpLocks/>
                <a:endCxn id="85" idx="2"/>
              </p:cNvCxnSpPr>
              <p:nvPr/>
            </p:nvCxnSpPr>
            <p:spPr>
              <a:xfrm flipV="1">
                <a:off x="2476164" y="3577840"/>
                <a:ext cx="1270744" cy="8306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3CFADE56-2169-EF40-9BB7-3CCD624651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DF8030-8516-194D-AEE7-99AA1A4D1148}"/>
              </a:ext>
            </a:extLst>
          </p:cNvPr>
          <p:cNvSpPr txBox="1"/>
          <p:nvPr/>
        </p:nvSpPr>
        <p:spPr>
          <a:xfrm>
            <a:off x="2279598" y="1482577"/>
            <a:ext cx="173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NaS</a:t>
            </a:r>
            <a:r>
              <a:rPr lang="en-US" sz="3200" dirty="0"/>
              <a:t> Tree</a:t>
            </a:r>
          </a:p>
        </p:txBody>
      </p:sp>
      <p:sp>
        <p:nvSpPr>
          <p:cNvPr id="116" name="Title 1">
            <a:extLst>
              <a:ext uri="{FF2B5EF4-FFF2-40B4-BE49-F238E27FC236}">
                <a16:creationId xmlns:a16="http://schemas.microsoft.com/office/drawing/2014/main" id="{8F933882-4573-AF4E-BD81-7F2A9DD75C84}"/>
              </a:ext>
            </a:extLst>
          </p:cNvPr>
          <p:cNvSpPr txBox="1">
            <a:spLocks/>
          </p:cNvSpPr>
          <p:nvPr/>
        </p:nvSpPr>
        <p:spPr>
          <a:xfrm>
            <a:off x="833546" y="15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b="0" dirty="0"/>
              <a:t>		</a:t>
            </a:r>
            <a:r>
              <a:rPr lang="en-US" b="0" dirty="0" err="1"/>
              <a:t>NaS</a:t>
            </a:r>
            <a:r>
              <a:rPr lang="en-US" b="0" dirty="0"/>
              <a:t> Tree and Longest Chain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E676CEC-9865-CB42-BDB8-03E42C2482C3}"/>
              </a:ext>
            </a:extLst>
          </p:cNvPr>
          <p:cNvSpPr txBox="1"/>
          <p:nvPr/>
        </p:nvSpPr>
        <p:spPr>
          <a:xfrm>
            <a:off x="382140" y="4514157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     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F7A4D2E-E43A-EA46-88A3-0432A8747C70}"/>
              </a:ext>
            </a:extLst>
          </p:cNvPr>
          <p:cNvGrpSpPr/>
          <p:nvPr/>
        </p:nvGrpSpPr>
        <p:grpSpPr>
          <a:xfrm>
            <a:off x="4066946" y="3371750"/>
            <a:ext cx="1162615" cy="973166"/>
            <a:chOff x="5817973" y="2174147"/>
            <a:chExt cx="1162615" cy="97316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89F95B7-6466-9F46-A823-1A1183EEA3F5}"/>
                </a:ext>
              </a:extLst>
            </p:cNvPr>
            <p:cNvGrpSpPr/>
            <p:nvPr/>
          </p:nvGrpSpPr>
          <p:grpSpPr>
            <a:xfrm>
              <a:off x="5817973" y="2174147"/>
              <a:ext cx="1162615" cy="973166"/>
              <a:chOff x="2093410" y="3577840"/>
              <a:chExt cx="1653498" cy="1380168"/>
            </a:xfrm>
          </p:grpSpPr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D3C72A2E-CE6D-5D48-B944-9F2082C6BDDB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9F5EE240-4BEB-244B-80EE-39952D40F6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6164" y="3577840"/>
                <a:ext cx="1270744" cy="8306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0ACB3840-2B3C-7D4C-9A74-CF23AD49AF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37BBB9A-64D7-274D-9689-8F5C3E283B82}"/>
              </a:ext>
            </a:extLst>
          </p:cNvPr>
          <p:cNvGrpSpPr/>
          <p:nvPr/>
        </p:nvGrpSpPr>
        <p:grpSpPr>
          <a:xfrm>
            <a:off x="6222999" y="2364550"/>
            <a:ext cx="973690" cy="1085969"/>
            <a:chOff x="5400336" y="2061344"/>
            <a:chExt cx="973690" cy="108596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9675F61-BA7C-F14E-85D6-EDB4BC485CF7}"/>
                </a:ext>
              </a:extLst>
            </p:cNvPr>
            <p:cNvGrpSpPr/>
            <p:nvPr/>
          </p:nvGrpSpPr>
          <p:grpSpPr>
            <a:xfrm>
              <a:off x="5400336" y="2061344"/>
              <a:ext cx="973690" cy="1085969"/>
              <a:chOff x="1499438" y="3417860"/>
              <a:chExt cx="1384805" cy="1540148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C6F24D54-ACFA-304F-AC08-C2B87AD51B6E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01E0566A-EAAB-1444-A2AD-509AB9CBF7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99438" y="3417860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CD1208ED-8FD9-2245-912D-E52670C1FF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925AEB3-4F66-9F43-AE9F-D94898900A93}"/>
              </a:ext>
            </a:extLst>
          </p:cNvPr>
          <p:cNvGrpSpPr/>
          <p:nvPr/>
        </p:nvGrpSpPr>
        <p:grpSpPr>
          <a:xfrm>
            <a:off x="3026323" y="4356511"/>
            <a:ext cx="1162615" cy="973166"/>
            <a:chOff x="5817973" y="2174147"/>
            <a:chExt cx="1162615" cy="973166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2886FFA-3532-7248-9BC1-D7C0FE4B625C}"/>
                </a:ext>
              </a:extLst>
            </p:cNvPr>
            <p:cNvGrpSpPr/>
            <p:nvPr/>
          </p:nvGrpSpPr>
          <p:grpSpPr>
            <a:xfrm>
              <a:off x="5817973" y="2174147"/>
              <a:ext cx="1162615" cy="973166"/>
              <a:chOff x="2093410" y="3577840"/>
              <a:chExt cx="1653498" cy="1380168"/>
            </a:xfrm>
          </p:grpSpPr>
          <p:sp>
            <p:nvSpPr>
              <p:cNvPr id="67" name="Rounded Rectangle 66">
                <a:extLst>
                  <a:ext uri="{FF2B5EF4-FFF2-40B4-BE49-F238E27FC236}">
                    <a16:creationId xmlns:a16="http://schemas.microsoft.com/office/drawing/2014/main" id="{BBD4D10C-E05C-154C-A95E-738C12F920AC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0B00A75F-BF8D-7C4B-9FAC-E7693BADF6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6164" y="3577840"/>
                <a:ext cx="1270744" cy="8306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BB740E9-CFA7-D546-AC14-997633D0C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02E00CC-67CA-044F-9560-915FED108EEA}"/>
              </a:ext>
            </a:extLst>
          </p:cNvPr>
          <p:cNvGrpSpPr/>
          <p:nvPr/>
        </p:nvGrpSpPr>
        <p:grpSpPr>
          <a:xfrm>
            <a:off x="6293613" y="2364550"/>
            <a:ext cx="2541117" cy="1135110"/>
            <a:chOff x="3832909" y="2012203"/>
            <a:chExt cx="2541117" cy="113511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047DB0A-7445-CC46-BD98-7FF20B1D6425}"/>
                </a:ext>
              </a:extLst>
            </p:cNvPr>
            <p:cNvGrpSpPr/>
            <p:nvPr/>
          </p:nvGrpSpPr>
          <p:grpSpPr>
            <a:xfrm>
              <a:off x="3832909" y="2012203"/>
              <a:ext cx="2541117" cy="1135110"/>
              <a:chOff x="-729794" y="3348167"/>
              <a:chExt cx="3614037" cy="1609841"/>
            </a:xfrm>
          </p:grpSpPr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7EBE4838-AE36-8A44-B483-31A6532FA1A9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5BE6C6E2-5153-9C46-AD58-E6B1BA49E0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729794" y="3348167"/>
                <a:ext cx="3205958" cy="106034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A54664F1-4252-4A45-AABA-84ADDAFD1F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D2282B-BBE2-EC4C-B3C4-1533224F447C}"/>
              </a:ext>
            </a:extLst>
          </p:cNvPr>
          <p:cNvGrpSpPr/>
          <p:nvPr/>
        </p:nvGrpSpPr>
        <p:grpSpPr>
          <a:xfrm>
            <a:off x="6995186" y="3473315"/>
            <a:ext cx="851040" cy="971162"/>
            <a:chOff x="5522986" y="2176151"/>
            <a:chExt cx="851040" cy="97116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81146E20-AF56-6547-B2E5-3B433DC415DF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1A0B9B82-6893-274D-B678-397E62C67D1C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615FAFD5-1E98-C24D-AED9-F226194CD4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DAB158B4-D53D-4A4F-B808-CEC15E7609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7B46C6-476A-1A4A-850A-76E2EE396746}"/>
              </a:ext>
            </a:extLst>
          </p:cNvPr>
          <p:cNvGrpSpPr/>
          <p:nvPr/>
        </p:nvGrpSpPr>
        <p:grpSpPr>
          <a:xfrm>
            <a:off x="8834730" y="3542995"/>
            <a:ext cx="851040" cy="971162"/>
            <a:chOff x="5522986" y="2176151"/>
            <a:chExt cx="851040" cy="97116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3B54272-C812-E141-A08F-91E02B5D179F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83" name="Rounded Rectangle 82">
                <a:extLst>
                  <a:ext uri="{FF2B5EF4-FFF2-40B4-BE49-F238E27FC236}">
                    <a16:creationId xmlns:a16="http://schemas.microsoft.com/office/drawing/2014/main" id="{D440466F-D71E-9042-9DAB-BAFBA4C441C2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376090FC-B8D3-494A-9442-F52B31507E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499C3139-8D7E-594A-9B17-0848514C93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1DFEA33-B781-E24F-AE6A-D65E8ADE5805}"/>
              </a:ext>
            </a:extLst>
          </p:cNvPr>
          <p:cNvGrpSpPr/>
          <p:nvPr/>
        </p:nvGrpSpPr>
        <p:grpSpPr>
          <a:xfrm>
            <a:off x="4378521" y="4380603"/>
            <a:ext cx="851040" cy="971162"/>
            <a:chOff x="5522986" y="2176151"/>
            <a:chExt cx="851040" cy="97116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C5709933-5564-BA4A-96F2-8882AE56456A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1CE5E3BC-D4B6-B14B-9473-0BFFEE293D20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5C2B6ED2-E5F8-2C49-9823-19F2E04419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4440D1DF-2CBD-E542-9D47-5A99A99FCC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A4E36EA-3B2F-7946-B5B3-4C84C6D86BBF}"/>
              </a:ext>
            </a:extLst>
          </p:cNvPr>
          <p:cNvGrpSpPr/>
          <p:nvPr/>
        </p:nvGrpSpPr>
        <p:grpSpPr>
          <a:xfrm>
            <a:off x="5216582" y="3390985"/>
            <a:ext cx="851040" cy="971162"/>
            <a:chOff x="5522986" y="2176151"/>
            <a:chExt cx="851040" cy="971162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2E12C663-B163-D34A-8CEE-AD2514C4DD28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106" name="Rounded Rectangle 105">
                <a:extLst>
                  <a:ext uri="{FF2B5EF4-FFF2-40B4-BE49-F238E27FC236}">
                    <a16:creationId xmlns:a16="http://schemas.microsoft.com/office/drawing/2014/main" id="{C1C17816-C0E9-074C-9267-C50177D28A17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1F187509-C547-0A4B-B5E7-3A67DA3FAA6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CAED117F-3210-0E4A-9047-8A6E8DF694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7BBD56A-E936-864C-A8AC-7F01D755B03B}"/>
              </a:ext>
            </a:extLst>
          </p:cNvPr>
          <p:cNvGrpSpPr/>
          <p:nvPr/>
        </p:nvGrpSpPr>
        <p:grpSpPr>
          <a:xfrm>
            <a:off x="7636931" y="4483617"/>
            <a:ext cx="851040" cy="971162"/>
            <a:chOff x="5522986" y="2176151"/>
            <a:chExt cx="851040" cy="9711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AF9097E-2B56-844B-89F8-807EDC9CD1EB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118" name="Rounded Rectangle 117">
                <a:extLst>
                  <a:ext uri="{FF2B5EF4-FFF2-40B4-BE49-F238E27FC236}">
                    <a16:creationId xmlns:a16="http://schemas.microsoft.com/office/drawing/2014/main" id="{78E36E81-CA34-3242-BDC1-DDB82F74926A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5DF3ADBD-7735-0946-B444-E4C4335225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2164E851-11E5-B447-99CA-865170CE26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8CA9E0E-AC62-6448-AC75-213BB296A55D}"/>
              </a:ext>
            </a:extLst>
          </p:cNvPr>
          <p:cNvGrpSpPr/>
          <p:nvPr/>
        </p:nvGrpSpPr>
        <p:grpSpPr>
          <a:xfrm>
            <a:off x="5063919" y="5393870"/>
            <a:ext cx="851040" cy="971162"/>
            <a:chOff x="5522986" y="2176151"/>
            <a:chExt cx="851040" cy="971162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BE2A0D0-80E4-F241-A8F5-F441089B298D}"/>
                </a:ext>
              </a:extLst>
            </p:cNvPr>
            <p:cNvGrpSpPr/>
            <p:nvPr/>
          </p:nvGrpSpPr>
          <p:grpSpPr>
            <a:xfrm>
              <a:off x="5522986" y="2176151"/>
              <a:ext cx="851040" cy="971162"/>
              <a:chOff x="1673874" y="3580682"/>
              <a:chExt cx="1210369" cy="1377326"/>
            </a:xfrm>
          </p:grpSpPr>
          <p:sp>
            <p:nvSpPr>
              <p:cNvPr id="123" name="Rounded Rectangle 122">
                <a:extLst>
                  <a:ext uri="{FF2B5EF4-FFF2-40B4-BE49-F238E27FC236}">
                    <a16:creationId xmlns:a16="http://schemas.microsoft.com/office/drawing/2014/main" id="{ED4C1F6A-4B4E-6E4F-B0AE-BCDA937D1492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124" name="Straight Arrow Connector 123">
                <a:extLst>
                  <a:ext uri="{FF2B5EF4-FFF2-40B4-BE49-F238E27FC236}">
                    <a16:creationId xmlns:a16="http://schemas.microsoft.com/office/drawing/2014/main" id="{F62D2FD3-F018-A74F-9436-68AAF3B7170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73874" y="3580682"/>
                <a:ext cx="976726" cy="99064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ED46394C-27A7-9642-8561-6A1F462FB3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49C7D234-126F-9247-B7E8-76AAE1332299}"/>
              </a:ext>
            </a:extLst>
          </p:cNvPr>
          <p:cNvCxnSpPr>
            <a:cxnSpLocks/>
          </p:cNvCxnSpPr>
          <p:nvPr/>
        </p:nvCxnSpPr>
        <p:spPr>
          <a:xfrm flipV="1">
            <a:off x="10514770" y="1873635"/>
            <a:ext cx="0" cy="4460857"/>
          </a:xfrm>
          <a:prstGeom prst="straightConnector1">
            <a:avLst/>
          </a:prstGeom>
          <a:ln w="317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4AF33EC-5A89-B540-A6FF-1CAD3855A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3337" y="2174565"/>
            <a:ext cx="1079500" cy="419100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D3B29DAA-E842-3142-9004-0A8DC02A862C}"/>
              </a:ext>
            </a:extLst>
          </p:cNvPr>
          <p:cNvSpPr txBox="1"/>
          <p:nvPr/>
        </p:nvSpPr>
        <p:spPr>
          <a:xfrm>
            <a:off x="8544330" y="1458476"/>
            <a:ext cx="2601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Longest chain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BFB1B63-E008-7C44-91CB-11C33C0B23E2}"/>
              </a:ext>
            </a:extLst>
          </p:cNvPr>
          <p:cNvSpPr txBox="1"/>
          <p:nvPr/>
        </p:nvSpPr>
        <p:spPr>
          <a:xfrm>
            <a:off x="153861" y="6494170"/>
            <a:ext cx="5963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 scalable </a:t>
            </a:r>
            <a:r>
              <a:rPr lang="en-US" sz="1600" dirty="0" err="1"/>
              <a:t>PoS</a:t>
            </a:r>
            <a:r>
              <a:rPr lang="en-US" sz="1600" dirty="0"/>
              <a:t> blockchain in the open setting, Fan and Zhou, 2016</a:t>
            </a:r>
          </a:p>
        </p:txBody>
      </p:sp>
    </p:spTree>
    <p:extLst>
      <p:ext uri="{BB962C8B-B14F-4D97-AF65-F5344CB8AC3E}">
        <p14:creationId xmlns:p14="http://schemas.microsoft.com/office/powerpoint/2010/main" val="96417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30" grpId="0"/>
      <p:bldP spid="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Security of </a:t>
            </a:r>
            <a:r>
              <a:rPr lang="en-US" sz="5000" dirty="0" err="1"/>
              <a:t>PoS</a:t>
            </a:r>
            <a:r>
              <a:rPr lang="en-US" sz="5000" dirty="0"/>
              <a:t> Longest Chain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85153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Honest participants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grow chain as a Poisson process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growth rate linear in time 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endParaRPr lang="en-US" sz="2800" dirty="0"/>
          </a:p>
          <a:p>
            <a:r>
              <a:rPr lang="en-US" sz="2800" dirty="0"/>
              <a:t>Adversary</a:t>
            </a:r>
          </a:p>
          <a:p>
            <a:r>
              <a:rPr lang="en-US" sz="2800" dirty="0"/>
              <a:t>	grows a </a:t>
            </a:r>
            <a:r>
              <a:rPr lang="en-US" sz="2800" dirty="0" err="1"/>
              <a:t>NaS</a:t>
            </a:r>
            <a:r>
              <a:rPr lang="en-US" sz="2800" dirty="0"/>
              <a:t> tree in </a:t>
            </a:r>
            <a:r>
              <a:rPr lang="en-US" sz="2800" dirty="0">
                <a:solidFill>
                  <a:srgbClr val="C00000"/>
                </a:solidFill>
              </a:rPr>
              <a:t>private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longest chain length 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Security against Private attack </a:t>
            </a:r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				    or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AC344F-E963-6A49-9211-69F5AA3DF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056" y="2971800"/>
            <a:ext cx="20066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873D8D-1B64-F748-A1C6-828E4F497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056" y="4632096"/>
            <a:ext cx="1079500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E48395-3BBC-AF40-98FF-99B3A81B4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425" y="6061760"/>
            <a:ext cx="37084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E6D5B4-3DCC-614B-A08F-BA4B3D660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6150" y="5922060"/>
            <a:ext cx="3048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Improving  Security Threshold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2058114"/>
            <a:ext cx="116942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PoW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tolerate up to 50% adversarial mining power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 </a:t>
            </a:r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Ideally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protocol can also tolerate 50% adversarial stake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Need to cut down </a:t>
            </a:r>
            <a:r>
              <a:rPr lang="en-US" sz="2800" dirty="0" err="1">
                <a:solidFill>
                  <a:srgbClr val="C00000"/>
                </a:solidFill>
              </a:rPr>
              <a:t>NaS</a:t>
            </a:r>
            <a:r>
              <a:rPr lang="en-US" sz="2800" dirty="0">
                <a:solidFill>
                  <a:srgbClr val="C00000"/>
                </a:solidFill>
              </a:rPr>
              <a:t> tree growth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 err="1">
                <a:solidFill>
                  <a:srgbClr val="362923"/>
                </a:solidFill>
              </a:rPr>
              <a:t>NaS</a:t>
            </a:r>
            <a:r>
              <a:rPr lang="en-US" sz="2800" dirty="0">
                <a:solidFill>
                  <a:srgbClr val="362923"/>
                </a:solidFill>
              </a:rPr>
              <a:t> is potent because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lottery can be conducted on any block </a:t>
            </a:r>
          </a:p>
          <a:p>
            <a:r>
              <a:rPr lang="en-US" sz="2800" dirty="0"/>
              <a:t>	Hash(</a:t>
            </a:r>
            <a:r>
              <a:rPr lang="en-US" sz="2800" dirty="0" err="1"/>
              <a:t>public_key</a:t>
            </a:r>
            <a:r>
              <a:rPr lang="en-US" sz="2800" dirty="0"/>
              <a:t>, hash(</a:t>
            </a:r>
            <a:r>
              <a:rPr lang="en-US" sz="2800" dirty="0" err="1"/>
              <a:t>parent.header</a:t>
            </a:r>
            <a:r>
              <a:rPr lang="en-US" sz="2800" dirty="0"/>
              <a:t>), time) 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</a:p>
        </p:txBody>
      </p:sp>
    </p:spTree>
    <p:extLst>
      <p:ext uri="{BB962C8B-B14F-4D97-AF65-F5344CB8AC3E}">
        <p14:creationId xmlns:p14="http://schemas.microsoft.com/office/powerpoint/2010/main" val="191805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Restricting </a:t>
            </a:r>
            <a:r>
              <a:rPr lang="en-US" sz="5000" dirty="0" err="1"/>
              <a:t>NaS</a:t>
            </a:r>
            <a:r>
              <a:rPr lang="en-US" sz="5000" dirty="0"/>
              <a:t>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2058114"/>
            <a:ext cx="121279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Need to cut down </a:t>
            </a:r>
            <a:r>
              <a:rPr lang="en-US" sz="2800" dirty="0" err="1">
                <a:solidFill>
                  <a:srgbClr val="C00000"/>
                </a:solidFill>
              </a:rPr>
              <a:t>NaS</a:t>
            </a:r>
            <a:r>
              <a:rPr lang="en-US" sz="2800" dirty="0">
                <a:solidFill>
                  <a:srgbClr val="C00000"/>
                </a:solidFill>
              </a:rPr>
              <a:t> tree growth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 err="1">
                <a:solidFill>
                  <a:srgbClr val="362923"/>
                </a:solidFill>
              </a:rPr>
              <a:t>NaS</a:t>
            </a:r>
            <a:r>
              <a:rPr lang="en-US" sz="2800" dirty="0">
                <a:solidFill>
                  <a:srgbClr val="362923"/>
                </a:solidFill>
              </a:rPr>
              <a:t> is potent because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lottery can be conducted on any block </a:t>
            </a:r>
          </a:p>
          <a:p>
            <a:r>
              <a:rPr lang="en-US" sz="2800" dirty="0"/>
              <a:t>	Hash(</a:t>
            </a:r>
            <a:r>
              <a:rPr lang="en-US" sz="2800" dirty="0" err="1"/>
              <a:t>public_key</a:t>
            </a:r>
            <a:r>
              <a:rPr lang="en-US" sz="2800" dirty="0"/>
              <a:t>, hash(</a:t>
            </a:r>
            <a:r>
              <a:rPr lang="en-US" sz="2800" dirty="0" err="1"/>
              <a:t>parent.header</a:t>
            </a:r>
            <a:r>
              <a:rPr lang="en-US" sz="2800" dirty="0"/>
              <a:t>), time) 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Idea 1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Only Genesis block used for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lottery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hash(</a:t>
            </a:r>
            <a:r>
              <a:rPr lang="en-US" sz="2800" dirty="0" err="1">
                <a:solidFill>
                  <a:srgbClr val="362923"/>
                </a:solidFill>
              </a:rPr>
              <a:t>parent.header</a:t>
            </a:r>
            <a:r>
              <a:rPr lang="en-US" sz="2800" dirty="0">
                <a:solidFill>
                  <a:srgbClr val="362923"/>
                </a:solidFill>
              </a:rPr>
              <a:t>) is not part of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lottery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	but part of block data structure and protected via signature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New </a:t>
            </a:r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 lottery</a:t>
            </a:r>
          </a:p>
          <a:p>
            <a:r>
              <a:rPr lang="en-US" sz="2800" dirty="0"/>
              <a:t>	Hash(</a:t>
            </a:r>
            <a:r>
              <a:rPr lang="en-US" sz="2800" dirty="0" err="1"/>
              <a:t>public_key</a:t>
            </a:r>
            <a:r>
              <a:rPr lang="en-US" sz="2800" dirty="0"/>
              <a:t>, hash(Genesis), time) 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81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Restricted </a:t>
            </a:r>
            <a:r>
              <a:rPr lang="en-US" sz="5000" dirty="0" err="1"/>
              <a:t>NaS</a:t>
            </a:r>
            <a:r>
              <a:rPr lang="en-US" sz="5000" dirty="0"/>
              <a:t>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1759175"/>
            <a:ext cx="12127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Idea 1</a:t>
            </a:r>
            <a:r>
              <a:rPr lang="en-US" sz="2800" dirty="0">
                <a:solidFill>
                  <a:srgbClr val="362923"/>
                </a:solidFill>
              </a:rPr>
              <a:t>: </a:t>
            </a:r>
            <a:r>
              <a:rPr lang="en-US" sz="2800" dirty="0">
                <a:solidFill>
                  <a:srgbClr val="C00000"/>
                </a:solidFill>
              </a:rPr>
              <a:t>New </a:t>
            </a:r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 lottery</a:t>
            </a:r>
          </a:p>
          <a:p>
            <a:r>
              <a:rPr lang="en-US" sz="2800" dirty="0"/>
              <a:t>	Hash(</a:t>
            </a:r>
            <a:r>
              <a:rPr lang="en-US" sz="2800" dirty="0" err="1"/>
              <a:t>public_key</a:t>
            </a:r>
            <a:r>
              <a:rPr lang="en-US" sz="2800" dirty="0"/>
              <a:t>, hash(Genesis), time) 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 err="1">
                <a:solidFill>
                  <a:srgbClr val="C00000"/>
                </a:solidFill>
              </a:rPr>
              <a:t>Adverarsary</a:t>
            </a:r>
            <a:r>
              <a:rPr lang="en-US" sz="2800" dirty="0">
                <a:solidFill>
                  <a:srgbClr val="C00000"/>
                </a:solidFill>
              </a:rPr>
              <a:t> can still conduct </a:t>
            </a:r>
            <a:r>
              <a:rPr lang="en-US" sz="2800" dirty="0" err="1">
                <a:solidFill>
                  <a:srgbClr val="C00000"/>
                </a:solidFill>
              </a:rPr>
              <a:t>NaS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Not a tree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Many (correlated) chains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Similar to </a:t>
            </a:r>
            <a:r>
              <a:rPr lang="en-US" sz="2800" dirty="0" err="1">
                <a:solidFill>
                  <a:srgbClr val="362923"/>
                </a:solidFill>
              </a:rPr>
              <a:t>PoW</a:t>
            </a:r>
            <a:r>
              <a:rPr lang="en-US" sz="2800" dirty="0">
                <a:solidFill>
                  <a:srgbClr val="362923"/>
                </a:solidFill>
              </a:rPr>
              <a:t> but without work conservation 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Security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can tolerate up to 50% adversarial stake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1600" dirty="0">
                <a:solidFill>
                  <a:srgbClr val="362923"/>
                </a:solidFill>
              </a:rPr>
              <a:t>Ouroboros: A Provably Secure </a:t>
            </a:r>
            <a:r>
              <a:rPr lang="en-US" sz="1600" dirty="0" err="1">
                <a:solidFill>
                  <a:srgbClr val="362923"/>
                </a:solidFill>
              </a:rPr>
              <a:t>PoS</a:t>
            </a:r>
            <a:r>
              <a:rPr lang="en-US" sz="1600" dirty="0">
                <a:solidFill>
                  <a:srgbClr val="362923"/>
                </a:solidFill>
              </a:rPr>
              <a:t> Blockchain, </a:t>
            </a:r>
            <a:r>
              <a:rPr lang="en-US" sz="1600" dirty="0" err="1">
                <a:solidFill>
                  <a:srgbClr val="362923"/>
                </a:solidFill>
              </a:rPr>
              <a:t>Kiayis</a:t>
            </a:r>
            <a:r>
              <a:rPr lang="en-US" sz="1600" dirty="0">
                <a:solidFill>
                  <a:srgbClr val="362923"/>
                </a:solidFill>
              </a:rPr>
              <a:t>, Russel, David and </a:t>
            </a:r>
            <a:r>
              <a:rPr lang="en-US" sz="1600" dirty="0" err="1">
                <a:solidFill>
                  <a:srgbClr val="362923"/>
                </a:solidFill>
              </a:rPr>
              <a:t>Olinyikov</a:t>
            </a:r>
            <a:endParaRPr lang="en-US" sz="1600" dirty="0">
              <a:solidFill>
                <a:srgbClr val="362923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5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Previous Lecture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1298825" y="2058114"/>
            <a:ext cx="85153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-LC</a:t>
            </a:r>
            <a:r>
              <a:rPr lang="en-US" sz="2800" dirty="0"/>
              <a:t> </a:t>
            </a:r>
          </a:p>
          <a:p>
            <a:r>
              <a:rPr lang="en-US" sz="2800" dirty="0"/>
              <a:t>	replace </a:t>
            </a:r>
            <a:r>
              <a:rPr lang="en-US" sz="2800" dirty="0" err="1"/>
              <a:t>PoW</a:t>
            </a:r>
            <a:r>
              <a:rPr lang="en-US" sz="2800" dirty="0"/>
              <a:t> lottery by </a:t>
            </a:r>
            <a:r>
              <a:rPr lang="en-US" sz="2800" dirty="0" err="1"/>
              <a:t>PoS</a:t>
            </a:r>
            <a:r>
              <a:rPr lang="en-US" sz="2800" dirty="0"/>
              <a:t> lottery</a:t>
            </a:r>
          </a:p>
          <a:p>
            <a:r>
              <a:rPr lang="en-US" sz="2800" dirty="0"/>
              <a:t>	transactions not part of lottery</a:t>
            </a:r>
          </a:p>
          <a:p>
            <a:r>
              <a:rPr lang="en-US" sz="2800" dirty="0"/>
              <a:t>	time included as part of lottery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Security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Static stake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defined in the genesis 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3365F0-99A6-AE45-96DA-751AFDF33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825" y="4850588"/>
            <a:ext cx="3048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1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This lecture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8515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Improvements to </a:t>
            </a:r>
            <a:r>
              <a:rPr lang="en-US" sz="2800" dirty="0" err="1">
                <a:solidFill>
                  <a:srgbClr val="C00000"/>
                </a:solidFill>
              </a:rPr>
              <a:t>PoS</a:t>
            </a:r>
            <a:r>
              <a:rPr lang="en-US" sz="2800" dirty="0">
                <a:solidFill>
                  <a:srgbClr val="C00000"/>
                </a:solidFill>
              </a:rPr>
              <a:t>-LC</a:t>
            </a:r>
            <a:endParaRPr lang="en-US" sz="2800" dirty="0"/>
          </a:p>
          <a:p>
            <a:r>
              <a:rPr lang="en-US" sz="2800" dirty="0"/>
              <a:t> 	</a:t>
            </a:r>
          </a:p>
          <a:p>
            <a:r>
              <a:rPr lang="en-US" sz="2800" dirty="0">
                <a:solidFill>
                  <a:srgbClr val="7030A0"/>
                </a:solidFill>
              </a:rPr>
              <a:t>Dynamic Stake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challenges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new fork choice rule </a:t>
            </a:r>
            <a:endParaRPr lang="en-US" sz="2800" dirty="0">
              <a:solidFill>
                <a:srgbClr val="7030A0"/>
              </a:solidFill>
            </a:endParaRPr>
          </a:p>
          <a:p>
            <a:endParaRPr lang="en-US" sz="2800" dirty="0"/>
          </a:p>
          <a:p>
            <a:r>
              <a:rPr lang="en-US" sz="2800" dirty="0">
                <a:solidFill>
                  <a:srgbClr val="7030A0"/>
                </a:solidFill>
              </a:rPr>
              <a:t>Improving security threshold closer to 0.5</a:t>
            </a:r>
          </a:p>
          <a:p>
            <a:r>
              <a:rPr lang="en-US" sz="2800" dirty="0"/>
              <a:t>	Reducing </a:t>
            </a:r>
            <a:r>
              <a:rPr lang="en-US" sz="2800" dirty="0" err="1"/>
              <a:t>NaS</a:t>
            </a:r>
            <a:endParaRPr lang="en-US" sz="2800" dirty="0"/>
          </a:p>
          <a:p>
            <a:r>
              <a:rPr lang="en-US" sz="2800" dirty="0"/>
              <a:t>	New Fork Choice Rules</a:t>
            </a:r>
          </a:p>
        </p:txBody>
      </p:sp>
    </p:spTree>
    <p:extLst>
      <p:ext uri="{BB962C8B-B14F-4D97-AF65-F5344CB8AC3E}">
        <p14:creationId xmlns:p14="http://schemas.microsoft.com/office/powerpoint/2010/main" val="34713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Determining Stake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030820" y="1848537"/>
            <a:ext cx="103804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-LC proposal lottery </a:t>
            </a:r>
          </a:p>
          <a:p>
            <a:r>
              <a:rPr lang="en-US" sz="2800" dirty="0"/>
              <a:t> 	</a:t>
            </a:r>
          </a:p>
          <a:p>
            <a:r>
              <a:rPr lang="en-US" sz="2800" dirty="0"/>
              <a:t>Hash(</a:t>
            </a:r>
            <a:r>
              <a:rPr lang="en-US" sz="2800" dirty="0" err="1"/>
              <a:t>public_key</a:t>
            </a:r>
            <a:r>
              <a:rPr lang="en-US" sz="2800" dirty="0"/>
              <a:t>, hash(</a:t>
            </a:r>
            <a:r>
              <a:rPr lang="en-US" sz="2800" dirty="0" err="1"/>
              <a:t>parent.header</a:t>
            </a:r>
            <a:r>
              <a:rPr lang="en-US" sz="2800" dirty="0"/>
              <a:t>), time) 	</a:t>
            </a:r>
          </a:p>
          <a:p>
            <a:r>
              <a:rPr lang="en-US" sz="2800" dirty="0"/>
              <a:t>		&lt; threshold x </a:t>
            </a:r>
            <a:r>
              <a:rPr lang="en-US" sz="2800" dirty="0">
                <a:solidFill>
                  <a:srgbClr val="C00000"/>
                </a:solidFill>
              </a:rPr>
              <a:t>stake</a:t>
            </a:r>
            <a:r>
              <a:rPr lang="en-US" sz="2800" dirty="0"/>
              <a:t> 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Desired properties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random proposer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proposal probability is proportional to fraction of stake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Stake fixed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determined by Genesis  </a:t>
            </a:r>
          </a:p>
        </p:txBody>
      </p:sp>
    </p:spTree>
    <p:extLst>
      <p:ext uri="{BB962C8B-B14F-4D97-AF65-F5344CB8AC3E}">
        <p14:creationId xmlns:p14="http://schemas.microsoft.com/office/powerpoint/2010/main" val="12999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Use Latest Stake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1848537"/>
            <a:ext cx="116942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Current Stake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calculate stake based on ledger at parent block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ledger may not be stable, but proposal lottery can be verified</a:t>
            </a:r>
          </a:p>
          <a:p>
            <a:r>
              <a:rPr lang="en-US" sz="2800" dirty="0"/>
              <a:t> 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Key Grinding Attack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a large set of public keys kept ready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make a transaction to your own </a:t>
            </a:r>
            <a:r>
              <a:rPr lang="en-US" sz="2800" dirty="0" err="1">
                <a:solidFill>
                  <a:srgbClr val="7030A0"/>
                </a:solidFill>
              </a:rPr>
              <a:t>public_key</a:t>
            </a:r>
            <a:r>
              <a:rPr lang="en-US" sz="2800" dirty="0">
                <a:solidFill>
                  <a:srgbClr val="7030A0"/>
                </a:solidFill>
              </a:rPr>
              <a:t> set such that 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>
                <a:solidFill>
                  <a:srgbClr val="7030A0"/>
                </a:solidFill>
              </a:rPr>
              <a:t>		hash of block formed has the property that the next block succeeds the </a:t>
            </a:r>
            <a:r>
              <a:rPr lang="en-US" sz="2800" dirty="0" err="1">
                <a:solidFill>
                  <a:srgbClr val="7030A0"/>
                </a:solidFill>
              </a:rPr>
              <a:t>PoS</a:t>
            </a:r>
            <a:r>
              <a:rPr lang="en-US" sz="2800" dirty="0">
                <a:solidFill>
                  <a:srgbClr val="7030A0"/>
                </a:solidFill>
              </a:rPr>
              <a:t> lottery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	note that hash(</a:t>
            </a:r>
            <a:r>
              <a:rPr lang="en-US" sz="2800" dirty="0" err="1">
                <a:solidFill>
                  <a:srgbClr val="362923"/>
                </a:solidFill>
              </a:rPr>
              <a:t>parent.header</a:t>
            </a:r>
            <a:r>
              <a:rPr lang="en-US" sz="2800" dirty="0">
                <a:solidFill>
                  <a:srgbClr val="362923"/>
                </a:solidFill>
              </a:rPr>
              <a:t>) is part of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 lottery</a:t>
            </a:r>
          </a:p>
        </p:txBody>
      </p:sp>
    </p:spTree>
    <p:extLst>
      <p:ext uri="{BB962C8B-B14F-4D97-AF65-F5344CB8AC3E}">
        <p14:creationId xmlns:p14="http://schemas.microsoft.com/office/powerpoint/2010/main" val="1565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Key Grinding Attack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59026" y="1819574"/>
            <a:ext cx="1178532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At time t</a:t>
            </a:r>
          </a:p>
          <a:p>
            <a:r>
              <a:rPr lang="en-US" sz="2800" dirty="0"/>
              <a:t>	use public_key_1 (with coin_1 stake) to participate in </a:t>
            </a:r>
            <a:r>
              <a:rPr lang="en-US" sz="2800" dirty="0" err="1"/>
              <a:t>PoS</a:t>
            </a:r>
            <a:r>
              <a:rPr lang="en-US" sz="2800" dirty="0"/>
              <a:t> lottery  </a:t>
            </a:r>
          </a:p>
          <a:p>
            <a:r>
              <a:rPr lang="en-US" sz="2800" dirty="0"/>
              <a:t>	make transaction of coin_1 from public_key_1 to public_key_2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At time t+1</a:t>
            </a:r>
          </a:p>
          <a:p>
            <a:r>
              <a:rPr lang="en-US" sz="2800" dirty="0"/>
              <a:t>	use public_key_2 (with newly deposited stake) to participate in </a:t>
            </a:r>
            <a:r>
              <a:rPr lang="en-US" sz="2800" dirty="0" err="1"/>
              <a:t>PoS</a:t>
            </a:r>
            <a:r>
              <a:rPr lang="en-US" sz="2800" dirty="0"/>
              <a:t> lottery </a:t>
            </a:r>
          </a:p>
          <a:p>
            <a:r>
              <a:rPr lang="en-US" sz="2800" dirty="0"/>
              <a:t>	because current stake of ledger is used, coin_1 is now counted </a:t>
            </a:r>
          </a:p>
          <a:p>
            <a:r>
              <a:rPr lang="en-US" sz="2800" dirty="0"/>
              <a:t>	public_key_2 is chosen such that the lottery succeeds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7030A0"/>
                </a:solidFill>
              </a:rPr>
              <a:t>Summary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if adversary succeeds at time t, it succeeds at t+1, and for eternity</a:t>
            </a:r>
          </a:p>
          <a:p>
            <a:endParaRPr lang="en-US" sz="2800" dirty="0"/>
          </a:p>
          <a:p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44156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Stale Stake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106455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Idea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use stake that is old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example</a:t>
            </a:r>
            <a:r>
              <a:rPr lang="en-US" sz="2800" dirty="0">
                <a:solidFill>
                  <a:srgbClr val="362923"/>
                </a:solidFill>
              </a:rPr>
              <a:t>: use ledger from block </a:t>
            </a:r>
            <a:r>
              <a:rPr lang="en-US" sz="2800" dirty="0">
                <a:solidFill>
                  <a:srgbClr val="7030A0"/>
                </a:solidFill>
              </a:rPr>
              <a:t>s</a:t>
            </a:r>
            <a:r>
              <a:rPr lang="en-US" sz="2800" dirty="0">
                <a:solidFill>
                  <a:srgbClr val="362923"/>
                </a:solidFill>
              </a:rPr>
              <a:t> blocks upstream on the chain	</a:t>
            </a:r>
            <a:r>
              <a:rPr lang="en-US" sz="2800" dirty="0">
                <a:solidFill>
                  <a:srgbClr val="00B050"/>
                </a:solidFill>
              </a:rPr>
              <a:t>any s &gt; 1  can be chosen 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 Intuition </a:t>
            </a:r>
          </a:p>
          <a:p>
            <a:r>
              <a:rPr lang="en-US" sz="2800" dirty="0"/>
              <a:t>	previous key grinding attack doesn’t succeed</a:t>
            </a:r>
          </a:p>
          <a:p>
            <a:r>
              <a:rPr lang="en-US" sz="2800" dirty="0"/>
              <a:t>	hard to influence a block that is not an immediate child</a:t>
            </a:r>
          </a:p>
          <a:p>
            <a:r>
              <a:rPr lang="en-US" sz="2800" dirty="0"/>
              <a:t>	prior attack works </a:t>
            </a:r>
            <a:r>
              <a:rPr lang="en-US" sz="2800" dirty="0">
                <a:solidFill>
                  <a:srgbClr val="C00000"/>
                </a:solidFill>
              </a:rPr>
              <a:t>only if s consecutive blocks can be mined </a:t>
            </a:r>
          </a:p>
        </p:txBody>
      </p:sp>
    </p:spTree>
    <p:extLst>
      <p:ext uri="{BB962C8B-B14F-4D97-AF65-F5344CB8AC3E}">
        <p14:creationId xmlns:p14="http://schemas.microsoft.com/office/powerpoint/2010/main" val="29736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Delicate Key Grinding Attack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106455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Key grinding attack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/>
              <a:t> works </a:t>
            </a:r>
            <a:r>
              <a:rPr lang="en-US" sz="2800" dirty="0">
                <a:solidFill>
                  <a:srgbClr val="C00000"/>
                </a:solidFill>
              </a:rPr>
              <a:t>only if s consecutive blocks can be mined </a:t>
            </a:r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 Refinement </a:t>
            </a:r>
          </a:p>
          <a:p>
            <a:r>
              <a:rPr lang="en-US" sz="2800" dirty="0"/>
              <a:t>	mine </a:t>
            </a:r>
            <a:r>
              <a:rPr lang="en-US" sz="2800" dirty="0">
                <a:solidFill>
                  <a:srgbClr val="C00000"/>
                </a:solidFill>
              </a:rPr>
              <a:t>s blocks in private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will take longer than honest miners win the lottery in public</a:t>
            </a:r>
          </a:p>
          <a:p>
            <a:r>
              <a:rPr lang="en-US" sz="2800" dirty="0"/>
              <a:t>	but once s blocks in private are mined, then adversary can mine </a:t>
            </a:r>
            <a:r>
              <a:rPr lang="en-US" sz="2800" dirty="0">
                <a:solidFill>
                  <a:srgbClr val="7030A0"/>
                </a:solidFill>
              </a:rPr>
              <a:t>every time going forward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00B050"/>
                </a:solidFill>
              </a:rPr>
              <a:t>release a long sequence of blocks once you overtake the public (honest) chain</a:t>
            </a:r>
          </a:p>
        </p:txBody>
      </p:sp>
    </p:spTree>
    <p:extLst>
      <p:ext uri="{BB962C8B-B14F-4D97-AF65-F5344CB8AC3E}">
        <p14:creationId xmlns:p14="http://schemas.microsoft.com/office/powerpoint/2010/main" val="244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Acceptance of Stale Blocks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10836" y="2058114"/>
            <a:ext cx="108774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Delicate Key Grinding Attack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00B050"/>
                </a:solidFill>
              </a:rPr>
              <a:t> release a long sequence of blocks once you overtake the public (honest) chain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Solution</a:t>
            </a:r>
          </a:p>
          <a:p>
            <a:r>
              <a:rPr lang="en-US" sz="2800" dirty="0"/>
              <a:t>	don’t accept sequence of blocks </a:t>
            </a:r>
            <a:r>
              <a:rPr lang="en-US" sz="2800" dirty="0">
                <a:solidFill>
                  <a:srgbClr val="C00000"/>
                </a:solidFill>
              </a:rPr>
              <a:t>more than s long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Problems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only online users can implement solution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ideally offline users follow protocol and be consistent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temporary network splits lead to permanent consistency split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84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5806</TotalTime>
  <Words>1077</Words>
  <Application>Microsoft Macintosh PowerPoint</Application>
  <PresentationFormat>Widescreen</PresentationFormat>
  <Paragraphs>207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Helvetica</vt:lpstr>
      <vt:lpstr>Office Theme</vt:lpstr>
      <vt:lpstr>Lecture 18: Proof of Stake Longest Chain</vt:lpstr>
      <vt:lpstr>Previous Lecture</vt:lpstr>
      <vt:lpstr>This lecture </vt:lpstr>
      <vt:lpstr>Determining Stake </vt:lpstr>
      <vt:lpstr>Use Latest Stake</vt:lpstr>
      <vt:lpstr>Key Grinding Attack</vt:lpstr>
      <vt:lpstr>Stale Stake</vt:lpstr>
      <vt:lpstr>Delicate Key Grinding Attack </vt:lpstr>
      <vt:lpstr>Acceptance of Stale Blocks</vt:lpstr>
      <vt:lpstr>New Fork Choice Rule </vt:lpstr>
      <vt:lpstr>Security of s-truncated longest chain rule  </vt:lpstr>
      <vt:lpstr>Security Threshold of PoS</vt:lpstr>
      <vt:lpstr>PowerPoint Presentation</vt:lpstr>
      <vt:lpstr>Security of PoS Longest Chain</vt:lpstr>
      <vt:lpstr>Improving  Security Threshold</vt:lpstr>
      <vt:lpstr>Restricting NaS Tree</vt:lpstr>
      <vt:lpstr>Restricted NaS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257</cp:revision>
  <dcterms:created xsi:type="dcterms:W3CDTF">2020-01-21T17:50:53Z</dcterms:created>
  <dcterms:modified xsi:type="dcterms:W3CDTF">2020-03-26T18:50:43Z</dcterms:modified>
</cp:coreProperties>
</file>