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60" r:id="rId3"/>
    <p:sldId id="259" r:id="rId4"/>
    <p:sldId id="261" r:id="rId5"/>
    <p:sldId id="262" r:id="rId6"/>
    <p:sldId id="263" r:id="rId7"/>
    <p:sldId id="264" r:id="rId8"/>
    <p:sldId id="265" r:id="rId9"/>
    <p:sldId id="267" r:id="rId10"/>
    <p:sldId id="266" r:id="rId11"/>
    <p:sldId id="268" r:id="rId12"/>
    <p:sldId id="619" r:id="rId13"/>
    <p:sldId id="269" r:id="rId14"/>
    <p:sldId id="620" r:id="rId15"/>
    <p:sldId id="621" r:id="rId16"/>
    <p:sldId id="62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2923"/>
    <a:srgbClr val="32241E"/>
    <a:srgbClr val="493428"/>
    <a:srgbClr val="FE8E00"/>
    <a:srgbClr val="4DAD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98"/>
    <p:restoredTop sz="86484"/>
  </p:normalViewPr>
  <p:slideViewPr>
    <p:cSldViewPr snapToGrid="0" snapToObjects="1">
      <p:cViewPr>
        <p:scale>
          <a:sx n="101" d="100"/>
          <a:sy n="101" d="100"/>
        </p:scale>
        <p:origin x="296" y="-5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97ED9E-5BB4-9845-8F10-3CF69C408AD8}" type="datetimeFigureOut">
              <a:rPr lang="en-US" smtClean="0"/>
              <a:t>3/23/20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217824-C578-D347-9BB7-2D5EB29AF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257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217824-C578-D347-9BB7-2D5EB29AF59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2555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217824-C578-D347-9BB7-2D5EB29AF59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4040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217824-C578-D347-9BB7-2D5EB29AF59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3939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Private attack in terms of voters</a:t>
            </a:r>
            <a:r>
              <a:rPr lang="en-US" baseline="0" dirty="0"/>
              <a:t> over time.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1013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217824-C578-D347-9BB7-2D5EB29AF59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681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Private attack in terms of voters</a:t>
            </a:r>
            <a:r>
              <a:rPr lang="en-US" baseline="0" dirty="0"/>
              <a:t> over time.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4013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217824-C578-D347-9BB7-2D5EB29AF59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4592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217824-C578-D347-9BB7-2D5EB29AF59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879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217824-C578-D347-9BB7-2D5EB29AF59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970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217824-C578-D347-9BB7-2D5EB29AF59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955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217824-C578-D347-9BB7-2D5EB29AF59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414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217824-C578-D347-9BB7-2D5EB29AF59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910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217824-C578-D347-9BB7-2D5EB29AF59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9171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217824-C578-D347-9BB7-2D5EB29AF59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424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217824-C578-D347-9BB7-2D5EB29AF59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4511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217824-C578-D347-9BB7-2D5EB29AF59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684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DC14F-7DB2-7E44-93AF-076BD76953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22FEEA-5CA0-4F47-A36E-0D77A24C08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9EDCA-9901-8A4C-ACD7-73B0ED0A6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17787-CDB4-FC41-8D6E-6E83B0843AB0}" type="datetimeFigureOut">
              <a:rPr lang="en-US" smtClean="0"/>
              <a:t>3/23/20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88C05-33B0-D749-A14C-4476A2DF1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2A64B0-F19A-F04C-9EE3-73BB1AF1D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096B6-B8DF-0C42-9CB4-52268210A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772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07172-4FD3-164C-9683-70164E953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E521B0-98AE-9D49-8638-2584B1FE57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9FA8E3-95D1-5B49-93AD-E7E4981F2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17787-CDB4-FC41-8D6E-6E83B0843AB0}" type="datetimeFigureOut">
              <a:rPr lang="en-US" smtClean="0"/>
              <a:t>3/23/20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D8935-456F-C54B-A59E-9BD79F3EC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7BFBF0-7D7C-6943-8433-31D4178DA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096B6-B8DF-0C42-9CB4-52268210A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303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5C14EF-57F0-B943-B44D-84316B8DCD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A7F7D3-6FE0-7F45-B475-27D99C56D6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B876D3-C532-3044-93C0-B5FDF0048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17787-CDB4-FC41-8D6E-6E83B0843AB0}" type="datetimeFigureOut">
              <a:rPr lang="en-US" smtClean="0"/>
              <a:t>3/23/20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7D8B2-B612-5E4B-BA13-80D25F4C0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136875-5142-1343-9492-6E30ACDBD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096B6-B8DF-0C42-9CB4-52268210A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195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E53F6-7369-0540-85C6-BCC7B533B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1C0C5-A1A6-F744-BCF3-B145D98AE2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DC49B-BA5C-7D43-B18B-5C8B13745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17787-CDB4-FC41-8D6E-6E83B0843AB0}" type="datetimeFigureOut">
              <a:rPr lang="en-US" smtClean="0"/>
              <a:t>3/23/20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894F80-EFA8-594B-910E-EB69971DF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393DC-1356-E04D-80F6-814DE8AD7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096B6-B8DF-0C42-9CB4-52268210A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805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41EB0-7AD3-FF49-BC37-B086A30B0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463014-C4B6-7644-8CFC-91CA9A58A7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4C7AC3-98A7-7040-ABA7-800138239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17787-CDB4-FC41-8D6E-6E83B0843AB0}" type="datetimeFigureOut">
              <a:rPr lang="en-US" smtClean="0"/>
              <a:t>3/23/20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46080-3516-5F42-A2E4-3005F3B8B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2F01D-B807-0941-B5D9-5E75AF8F8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096B6-B8DF-0C42-9CB4-52268210A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132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288C0-A888-EA4E-8C07-676AB2CD5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210B6A-D787-EE4C-AE09-0942DE0952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2A80AA-2A6E-9541-A536-B15CF46DF4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22A1B4-1D1E-704A-8FAA-68345429F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17787-CDB4-FC41-8D6E-6E83B0843AB0}" type="datetimeFigureOut">
              <a:rPr lang="en-US" smtClean="0"/>
              <a:t>3/23/20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75CEFC-7749-E340-9A9E-2E3DB138B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E0ACD9-1ADE-624F-AB44-2F4214F18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096B6-B8DF-0C42-9CB4-52268210A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568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1820B-4D53-AA4F-A8AE-CC3047542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E02C46-39AF-704A-A80C-21A0D32E2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ACFC38-2E01-E24C-A86D-B6B36FD11E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BECD0A-25DB-2746-84B5-B553BAFD56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7B3E3F-6723-2D49-8B74-551E9C15FB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63E6BF-8382-7148-B029-43F292090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17787-CDB4-FC41-8D6E-6E83B0843AB0}" type="datetimeFigureOut">
              <a:rPr lang="en-US" smtClean="0"/>
              <a:t>3/23/20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E1DFA0-11C3-294D-BBDA-DF388B4DD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1E174A-D364-3A4E-A629-A4C854E33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096B6-B8DF-0C42-9CB4-52268210A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723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BF105-70F9-4740-B501-B1728E881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35FEFC-1C8C-1B40-BDBE-8B7EC0666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17787-CDB4-FC41-8D6E-6E83B0843AB0}" type="datetimeFigureOut">
              <a:rPr lang="en-US" smtClean="0"/>
              <a:t>3/23/20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8535D1-CA2C-F145-8103-3065C569C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099B2F-D86E-6D45-AFB8-F7E8A4DBA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096B6-B8DF-0C42-9CB4-52268210A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173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A8E2F8-84A9-D14C-8424-AF52147FF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17787-CDB4-FC41-8D6E-6E83B0843AB0}" type="datetimeFigureOut">
              <a:rPr lang="en-US" smtClean="0"/>
              <a:t>3/23/20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0536CB-D725-EA4F-832A-91219E574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AA6363-C907-3744-BBD9-82BDE8735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096B6-B8DF-0C42-9CB4-52268210A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560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1B87F-73AE-8D41-921A-74D2FF9EF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411A1-74C4-8943-A6CA-57E80E485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542A57-E06A-0E4C-B0A9-B6D993BF13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F730FC-2A55-FA43-BC1E-461F05773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17787-CDB4-FC41-8D6E-6E83B0843AB0}" type="datetimeFigureOut">
              <a:rPr lang="en-US" smtClean="0"/>
              <a:t>3/23/20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3916CD-3CFE-3F4D-8CBE-3C5416BEE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871C9-6B11-4A41-826F-B7FF75317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096B6-B8DF-0C42-9CB4-52268210A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963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976DF-8B3D-5348-9835-7068CED55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5A1016-14EC-A744-8C0B-015537D2E4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1E4AE7-4494-1C42-9C40-D046FAB9D0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943EA4-9289-6947-A410-CD949C38A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17787-CDB4-FC41-8D6E-6E83B0843AB0}" type="datetimeFigureOut">
              <a:rPr lang="en-US" smtClean="0"/>
              <a:t>3/23/20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35EBC0-081A-A54D-A41A-2545448C9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CB58DB-15F2-8845-B118-E727564AC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096B6-B8DF-0C42-9CB4-52268210A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578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A94FDC-8A62-A646-93FE-3BDBE92AB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4E6A68-8BF6-0B40-95BD-B6DBE9269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B55968-F810-0041-A45A-2B4B480391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</a:lstStyle>
          <a:p>
            <a:fld id="{B9E17787-CDB4-FC41-8D6E-6E83B0843AB0}" type="datetimeFigureOut">
              <a:rPr lang="en-US" smtClean="0"/>
              <a:pPr/>
              <a:t>3/23/20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81984A-7893-204A-A5E4-AA1A271611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4B9616-7A13-7B40-ADBB-5748FBACA1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</a:lstStyle>
          <a:p>
            <a:fld id="{44F096B6-B8DF-0C42-9CB4-52268210AD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207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Franklin Gothic Demi" panose="020B0603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7D721-A05C-FA49-B1D4-723BE47E03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764" y="177371"/>
            <a:ext cx="11446585" cy="1423751"/>
          </a:xfrm>
        </p:spPr>
        <p:txBody>
          <a:bodyPr>
            <a:normAutofit/>
          </a:bodyPr>
          <a:lstStyle/>
          <a:p>
            <a:r>
              <a:rPr lang="en-US" sz="5000" dirty="0"/>
              <a:t>Lecture 17: Proof of Stake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A4AF58-8B1A-144D-818D-1289AA5DE53F}"/>
              </a:ext>
            </a:extLst>
          </p:cNvPr>
          <p:cNvSpPr txBox="1"/>
          <p:nvPr/>
        </p:nvSpPr>
        <p:spPr>
          <a:xfrm>
            <a:off x="3055907" y="2838044"/>
            <a:ext cx="85153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PoW</a:t>
            </a:r>
            <a:r>
              <a:rPr lang="en-US" sz="2800" dirty="0"/>
              <a:t>: energy inefficient</a:t>
            </a:r>
          </a:p>
          <a:p>
            <a:endParaRPr lang="en-US" sz="2800" dirty="0"/>
          </a:p>
          <a:p>
            <a:r>
              <a:rPr lang="en-US" sz="2800" dirty="0" err="1"/>
              <a:t>PoS</a:t>
            </a:r>
            <a:r>
              <a:rPr lang="en-US" sz="2800" dirty="0"/>
              <a:t>: Energy efficient alternative</a:t>
            </a:r>
          </a:p>
          <a:p>
            <a:endParaRPr lang="en-US" sz="2800" dirty="0"/>
          </a:p>
          <a:p>
            <a:r>
              <a:rPr lang="en-US" sz="2800" dirty="0" err="1"/>
              <a:t>PoS</a:t>
            </a:r>
            <a:r>
              <a:rPr lang="en-US" sz="2800" dirty="0"/>
              <a:t> version of longest-chain protocol</a:t>
            </a:r>
          </a:p>
        </p:txBody>
      </p:sp>
    </p:spTree>
    <p:extLst>
      <p:ext uri="{BB962C8B-B14F-4D97-AF65-F5344CB8AC3E}">
        <p14:creationId xmlns:p14="http://schemas.microsoft.com/office/powerpoint/2010/main" val="3294650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7D721-A05C-FA49-B1D4-723BE47E03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764" y="177371"/>
            <a:ext cx="11446585" cy="1423751"/>
          </a:xfrm>
        </p:spPr>
        <p:txBody>
          <a:bodyPr>
            <a:normAutofit/>
          </a:bodyPr>
          <a:lstStyle/>
          <a:p>
            <a:r>
              <a:rPr lang="en-US" sz="5000" dirty="0"/>
              <a:t>Nothing at Stake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639781-643B-774F-AF95-A3508507DFDE}"/>
              </a:ext>
            </a:extLst>
          </p:cNvPr>
          <p:cNvSpPr txBox="1"/>
          <p:nvPr/>
        </p:nvSpPr>
        <p:spPr>
          <a:xfrm>
            <a:off x="1298825" y="2058114"/>
            <a:ext cx="851535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Hash(hash(</a:t>
            </a:r>
            <a:r>
              <a:rPr lang="en-US" sz="2800" dirty="0" err="1"/>
              <a:t>parent.header</a:t>
            </a:r>
            <a:r>
              <a:rPr lang="en-US" sz="2800" dirty="0"/>
              <a:t>), time) &lt; threshold x </a:t>
            </a:r>
            <a:r>
              <a:rPr lang="en-US" sz="2800" dirty="0">
                <a:solidFill>
                  <a:srgbClr val="C00000"/>
                </a:solidFill>
              </a:rPr>
              <a:t>stake</a:t>
            </a:r>
          </a:p>
          <a:p>
            <a:endParaRPr lang="en-US" sz="2800" dirty="0"/>
          </a:p>
          <a:p>
            <a:r>
              <a:rPr lang="en-US" sz="2800" dirty="0"/>
              <a:t>Longest chain rule</a:t>
            </a:r>
          </a:p>
          <a:p>
            <a:r>
              <a:rPr lang="en-US" sz="2800" dirty="0"/>
              <a:t>	</a:t>
            </a:r>
            <a:r>
              <a:rPr lang="en-US" sz="2800" dirty="0">
                <a:solidFill>
                  <a:srgbClr val="C00000"/>
                </a:solidFill>
              </a:rPr>
              <a:t>parent is tip of longest chain</a:t>
            </a:r>
          </a:p>
          <a:p>
            <a:endParaRPr lang="en-US" sz="2800" dirty="0"/>
          </a:p>
          <a:p>
            <a:r>
              <a:rPr lang="en-US" sz="2800" dirty="0">
                <a:solidFill>
                  <a:srgbClr val="C00000"/>
                </a:solidFill>
              </a:rPr>
              <a:t>Adversary deviates </a:t>
            </a:r>
            <a:endParaRPr lang="en-US" sz="2800" dirty="0">
              <a:solidFill>
                <a:srgbClr val="362923"/>
              </a:solidFill>
            </a:endParaRPr>
          </a:p>
          <a:p>
            <a:r>
              <a:rPr lang="en-US" sz="2800" dirty="0">
                <a:solidFill>
                  <a:srgbClr val="7030A0"/>
                </a:solidFill>
              </a:rPr>
              <a:t>	</a:t>
            </a:r>
            <a:r>
              <a:rPr lang="en-US" sz="2800" dirty="0">
                <a:solidFill>
                  <a:srgbClr val="362923"/>
                </a:solidFill>
              </a:rPr>
              <a:t>can grow on all blocks (even Genesis)</a:t>
            </a:r>
          </a:p>
          <a:p>
            <a:r>
              <a:rPr lang="en-US" sz="2800" dirty="0">
                <a:solidFill>
                  <a:srgbClr val="362923"/>
                </a:solidFill>
              </a:rPr>
              <a:t>	</a:t>
            </a:r>
          </a:p>
          <a:p>
            <a:r>
              <a:rPr lang="en-US" sz="2800" dirty="0">
                <a:solidFill>
                  <a:srgbClr val="362923"/>
                </a:solidFill>
              </a:rPr>
              <a:t>No computation limit to deviation</a:t>
            </a:r>
          </a:p>
          <a:p>
            <a:r>
              <a:rPr lang="en-US" sz="2800" dirty="0">
                <a:solidFill>
                  <a:srgbClr val="362923"/>
                </a:solidFill>
              </a:rPr>
              <a:t>	unlike </a:t>
            </a:r>
            <a:r>
              <a:rPr lang="en-US" sz="2800" dirty="0" err="1">
                <a:solidFill>
                  <a:srgbClr val="362923"/>
                </a:solidFill>
              </a:rPr>
              <a:t>PoW</a:t>
            </a:r>
            <a:r>
              <a:rPr lang="en-US" sz="2800" dirty="0">
                <a:solidFill>
                  <a:srgbClr val="362923"/>
                </a:solidFill>
              </a:rPr>
              <a:t> </a:t>
            </a:r>
          </a:p>
          <a:p>
            <a:r>
              <a:rPr lang="en-US" sz="2800" dirty="0">
                <a:solidFill>
                  <a:srgbClr val="362923"/>
                </a:solidFill>
              </a:rPr>
              <a:t>	</a:t>
            </a:r>
            <a:r>
              <a:rPr lang="en-US" sz="2800" dirty="0">
                <a:solidFill>
                  <a:srgbClr val="C00000"/>
                </a:solidFill>
              </a:rPr>
              <a:t>Nothing at Stake  (</a:t>
            </a:r>
            <a:r>
              <a:rPr lang="en-US" sz="2800" dirty="0" err="1">
                <a:solidFill>
                  <a:srgbClr val="C00000"/>
                </a:solidFill>
              </a:rPr>
              <a:t>NaS</a:t>
            </a:r>
            <a:r>
              <a:rPr lang="en-US" sz="2800" dirty="0">
                <a:solidFill>
                  <a:srgbClr val="C0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44451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7D721-A05C-FA49-B1D4-723BE47E03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764" y="177371"/>
            <a:ext cx="11446585" cy="1423751"/>
          </a:xfrm>
        </p:spPr>
        <p:txBody>
          <a:bodyPr>
            <a:normAutofit/>
          </a:bodyPr>
          <a:lstStyle/>
          <a:p>
            <a:r>
              <a:rPr lang="en-US" sz="5000" dirty="0" err="1"/>
              <a:t>NaS</a:t>
            </a:r>
            <a:r>
              <a:rPr lang="en-US" sz="5000" dirty="0"/>
              <a:t> Capability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639781-643B-774F-AF95-A3508507DFDE}"/>
              </a:ext>
            </a:extLst>
          </p:cNvPr>
          <p:cNvSpPr txBox="1"/>
          <p:nvPr/>
        </p:nvSpPr>
        <p:spPr>
          <a:xfrm>
            <a:off x="1298825" y="2058114"/>
            <a:ext cx="851535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Honest participants	</a:t>
            </a:r>
          </a:p>
          <a:p>
            <a:r>
              <a:rPr lang="en-US" sz="2800" dirty="0">
                <a:solidFill>
                  <a:srgbClr val="C00000"/>
                </a:solidFill>
              </a:rPr>
              <a:t>	</a:t>
            </a:r>
            <a:r>
              <a:rPr lang="en-US" sz="2800" dirty="0">
                <a:solidFill>
                  <a:srgbClr val="362923"/>
                </a:solidFill>
              </a:rPr>
              <a:t>grow chain as a Poisson process </a:t>
            </a:r>
          </a:p>
          <a:p>
            <a:r>
              <a:rPr lang="en-US" sz="2800" dirty="0">
                <a:solidFill>
                  <a:srgbClr val="C00000"/>
                </a:solidFill>
              </a:rPr>
              <a:t>	growth rate linear in time </a:t>
            </a:r>
          </a:p>
          <a:p>
            <a:r>
              <a:rPr lang="en-US" sz="2800" dirty="0">
                <a:solidFill>
                  <a:srgbClr val="C00000"/>
                </a:solidFill>
              </a:rPr>
              <a:t>	</a:t>
            </a:r>
            <a:endParaRPr lang="en-US" sz="2800" dirty="0"/>
          </a:p>
          <a:p>
            <a:r>
              <a:rPr lang="en-US" sz="2800" dirty="0"/>
              <a:t>Adversary</a:t>
            </a:r>
          </a:p>
          <a:p>
            <a:r>
              <a:rPr lang="en-US" sz="2800" dirty="0"/>
              <a:t>	grows a tree of blocks </a:t>
            </a:r>
          </a:p>
          <a:p>
            <a:r>
              <a:rPr lang="en-US" sz="2800" dirty="0">
                <a:solidFill>
                  <a:srgbClr val="C00000"/>
                </a:solidFill>
              </a:rPr>
              <a:t>	number of blocks grows exponentially in time</a:t>
            </a:r>
          </a:p>
          <a:p>
            <a:endParaRPr lang="en-US" sz="2800" dirty="0"/>
          </a:p>
          <a:p>
            <a:r>
              <a:rPr lang="en-US" sz="2800" dirty="0" err="1">
                <a:solidFill>
                  <a:srgbClr val="C00000"/>
                </a:solidFill>
              </a:rPr>
              <a:t>NaS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</a:p>
          <a:p>
            <a:r>
              <a:rPr lang="en-US" sz="2800" dirty="0">
                <a:solidFill>
                  <a:srgbClr val="C00000"/>
                </a:solidFill>
              </a:rPr>
              <a:t>	</a:t>
            </a:r>
            <a:r>
              <a:rPr lang="en-US" sz="2800" dirty="0">
                <a:solidFill>
                  <a:srgbClr val="362923"/>
                </a:solidFill>
              </a:rPr>
              <a:t>allows adversary to compete with honest participants </a:t>
            </a:r>
            <a:r>
              <a:rPr lang="en-US" sz="2800" dirty="0">
                <a:solidFill>
                  <a:srgbClr val="C00000"/>
                </a:solidFill>
              </a:rPr>
              <a:t>unevenly</a:t>
            </a:r>
            <a:r>
              <a:rPr lang="en-US" sz="2800" dirty="0">
                <a:solidFill>
                  <a:srgbClr val="362923"/>
                </a:solidFill>
              </a:rPr>
              <a:t> </a:t>
            </a:r>
          </a:p>
          <a:p>
            <a:r>
              <a:rPr lang="en-US" sz="2800" dirty="0">
                <a:solidFill>
                  <a:srgbClr val="362923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094592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ounded Rectangle 84">
            <a:extLst>
              <a:ext uri="{FF2B5EF4-FFF2-40B4-BE49-F238E27FC236}">
                <a16:creationId xmlns:a16="http://schemas.microsoft.com/office/drawing/2014/main" id="{E5406A82-88A2-A546-93AA-A03A299E53D7}"/>
              </a:ext>
            </a:extLst>
          </p:cNvPr>
          <p:cNvSpPr/>
          <p:nvPr/>
        </p:nvSpPr>
        <p:spPr>
          <a:xfrm>
            <a:off x="5817973" y="1984580"/>
            <a:ext cx="556054" cy="379970"/>
          </a:xfrm>
          <a:prstGeom prst="roundRect">
            <a:avLst/>
          </a:prstGeom>
          <a:solidFill>
            <a:srgbClr val="E5CAC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>
                <a:solidFill>
                  <a:schemeClr val="tx1"/>
                </a:solidFill>
              </a:rPr>
              <a:t>G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A864950-197A-1945-B8CB-F20467B5FF12}"/>
              </a:ext>
            </a:extLst>
          </p:cNvPr>
          <p:cNvGrpSpPr/>
          <p:nvPr/>
        </p:nvGrpSpPr>
        <p:grpSpPr>
          <a:xfrm>
            <a:off x="5817973" y="2356498"/>
            <a:ext cx="556054" cy="790813"/>
            <a:chOff x="5817973" y="2356498"/>
            <a:chExt cx="556054" cy="790813"/>
          </a:xfrm>
        </p:grpSpPr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DCAF2213-B328-2840-9F49-DB3300F1EC54}"/>
                </a:ext>
              </a:extLst>
            </p:cNvPr>
            <p:cNvGrpSpPr/>
            <p:nvPr/>
          </p:nvGrpSpPr>
          <p:grpSpPr>
            <a:xfrm>
              <a:off x="5817973" y="2356498"/>
              <a:ext cx="556054" cy="790813"/>
              <a:chOff x="2093410" y="3836457"/>
              <a:chExt cx="790833" cy="1121551"/>
            </a:xfrm>
          </p:grpSpPr>
          <p:sp>
            <p:nvSpPr>
              <p:cNvPr id="89" name="Rounded Rectangle 88">
                <a:extLst>
                  <a:ext uri="{FF2B5EF4-FFF2-40B4-BE49-F238E27FC236}">
                    <a16:creationId xmlns:a16="http://schemas.microsoft.com/office/drawing/2014/main" id="{03A80244-CB0A-584A-8E2A-8B525B88B275}"/>
                  </a:ext>
                </a:extLst>
              </p:cNvPr>
              <p:cNvSpPr/>
              <p:nvPr/>
            </p:nvSpPr>
            <p:spPr>
              <a:xfrm>
                <a:off x="2093410" y="4417606"/>
                <a:ext cx="790833" cy="540402"/>
              </a:xfrm>
              <a:prstGeom prst="roundRect">
                <a:avLst/>
              </a:prstGeom>
              <a:solidFill>
                <a:srgbClr val="E5CAC1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cxnSp>
            <p:nvCxnSpPr>
              <p:cNvPr id="90" name="Straight Arrow Connector 89">
                <a:extLst>
                  <a:ext uri="{FF2B5EF4-FFF2-40B4-BE49-F238E27FC236}">
                    <a16:creationId xmlns:a16="http://schemas.microsoft.com/office/drawing/2014/main" id="{8A498A63-8C18-3546-A58F-A48266E80FB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76165" y="3836457"/>
                <a:ext cx="0" cy="572047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headEnd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3CFADE56-2169-EF40-9BB7-3CCD624651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 amt="81000"/>
            </a:blip>
            <a:srcRect l="19198" t="15496" r="26888" b="22490"/>
            <a:stretch/>
          </p:blipFill>
          <p:spPr>
            <a:xfrm>
              <a:off x="5927065" y="2767522"/>
              <a:ext cx="303635" cy="349251"/>
            </a:xfrm>
            <a:prstGeom prst="rect">
              <a:avLst/>
            </a:prstGeom>
          </p:spPr>
        </p:pic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F8DF8030-8516-194D-AEE7-99AA1A4D1148}"/>
              </a:ext>
            </a:extLst>
          </p:cNvPr>
          <p:cNvSpPr txBox="1"/>
          <p:nvPr/>
        </p:nvSpPr>
        <p:spPr>
          <a:xfrm>
            <a:off x="2279598" y="1482577"/>
            <a:ext cx="20046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PoW</a:t>
            </a:r>
            <a:r>
              <a:rPr lang="en-US" sz="3200" dirty="0"/>
              <a:t> chain</a:t>
            </a:r>
          </a:p>
        </p:txBody>
      </p: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A3FA1CAE-F5CE-0A40-BC27-6837FCEC686C}"/>
              </a:ext>
            </a:extLst>
          </p:cNvPr>
          <p:cNvGrpSpPr/>
          <p:nvPr/>
        </p:nvGrpSpPr>
        <p:grpSpPr>
          <a:xfrm>
            <a:off x="5823706" y="3148221"/>
            <a:ext cx="556054" cy="759128"/>
            <a:chOff x="5820539" y="3147933"/>
            <a:chExt cx="556054" cy="759128"/>
          </a:xfrm>
        </p:grpSpPr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69044F28-A262-6B43-8D75-0E9A2B70A6A4}"/>
                </a:ext>
              </a:extLst>
            </p:cNvPr>
            <p:cNvGrpSpPr/>
            <p:nvPr/>
          </p:nvGrpSpPr>
          <p:grpSpPr>
            <a:xfrm>
              <a:off x="5820539" y="3147933"/>
              <a:ext cx="556054" cy="759128"/>
              <a:chOff x="4262262" y="3210563"/>
              <a:chExt cx="556054" cy="759128"/>
            </a:xfrm>
          </p:grpSpPr>
          <p:sp>
            <p:nvSpPr>
              <p:cNvPr id="174" name="Rounded Rectangle 173">
                <a:extLst>
                  <a:ext uri="{FF2B5EF4-FFF2-40B4-BE49-F238E27FC236}">
                    <a16:creationId xmlns:a16="http://schemas.microsoft.com/office/drawing/2014/main" id="{230DE17C-246A-6C41-BA39-90FEC325EAAB}"/>
                  </a:ext>
                </a:extLst>
              </p:cNvPr>
              <p:cNvSpPr/>
              <p:nvPr/>
            </p:nvSpPr>
            <p:spPr>
              <a:xfrm>
                <a:off x="4262262" y="3590127"/>
                <a:ext cx="556054" cy="379564"/>
              </a:xfrm>
              <a:prstGeom prst="roundRect">
                <a:avLst/>
              </a:prstGeom>
              <a:solidFill>
                <a:srgbClr val="E5CAC1"/>
              </a:solidFill>
              <a:ln w="31750">
                <a:solidFill>
                  <a:schemeClr val="tx1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cxnSp>
            <p:nvCxnSpPr>
              <p:cNvPr id="175" name="Straight Arrow Connector 174">
                <a:extLst>
                  <a:ext uri="{FF2B5EF4-FFF2-40B4-BE49-F238E27FC236}">
                    <a16:creationId xmlns:a16="http://schemas.microsoft.com/office/drawing/2014/main" id="{E321F613-7A8B-3F43-97A1-B4F1B7DB9F9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520606" y="3210563"/>
                <a:ext cx="6890" cy="379564"/>
              </a:xfrm>
              <a:prstGeom prst="straightConnector1">
                <a:avLst/>
              </a:prstGeom>
              <a:ln w="31750">
                <a:solidFill>
                  <a:schemeClr val="tx1">
                    <a:alpha val="50000"/>
                  </a:schemeClr>
                </a:solidFill>
                <a:headEnd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73" name="Picture 172">
              <a:extLst>
                <a:ext uri="{FF2B5EF4-FFF2-40B4-BE49-F238E27FC236}">
                  <a16:creationId xmlns:a16="http://schemas.microsoft.com/office/drawing/2014/main" id="{8F6FA1F0-2B73-434F-8B6E-6ACA84ECC5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 amt="25000"/>
            </a:blip>
            <a:srcRect l="19198" t="15496" r="26888" b="22490"/>
            <a:stretch/>
          </p:blipFill>
          <p:spPr>
            <a:xfrm>
              <a:off x="5927065" y="3534702"/>
              <a:ext cx="303635" cy="349251"/>
            </a:xfrm>
            <a:prstGeom prst="rect">
              <a:avLst/>
            </a:prstGeom>
          </p:spPr>
        </p:pic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0ED511D0-AE86-9A4E-A5D5-546515497DFA}"/>
              </a:ext>
            </a:extLst>
          </p:cNvPr>
          <p:cNvGrpSpPr/>
          <p:nvPr/>
        </p:nvGrpSpPr>
        <p:grpSpPr>
          <a:xfrm>
            <a:off x="5825064" y="3896767"/>
            <a:ext cx="556054" cy="779049"/>
            <a:chOff x="5820539" y="3897169"/>
            <a:chExt cx="556054" cy="779049"/>
          </a:xfrm>
        </p:grpSpPr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66336D00-CB38-0442-8810-22DA6A3D90F0}"/>
                </a:ext>
              </a:extLst>
            </p:cNvPr>
            <p:cNvGrpSpPr/>
            <p:nvPr/>
          </p:nvGrpSpPr>
          <p:grpSpPr>
            <a:xfrm>
              <a:off x="5820539" y="3897169"/>
              <a:ext cx="556054" cy="779049"/>
              <a:chOff x="4262262" y="3959799"/>
              <a:chExt cx="556054" cy="779049"/>
            </a:xfrm>
          </p:grpSpPr>
          <p:cxnSp>
            <p:nvCxnSpPr>
              <p:cNvPr id="170" name="Straight Arrow Connector 169">
                <a:extLst>
                  <a:ext uri="{FF2B5EF4-FFF2-40B4-BE49-F238E27FC236}">
                    <a16:creationId xmlns:a16="http://schemas.microsoft.com/office/drawing/2014/main" id="{DDC1CA0E-0526-2748-BDC9-058E2BE69E8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525596" y="3959799"/>
                <a:ext cx="0" cy="389594"/>
              </a:xfrm>
              <a:prstGeom prst="straightConnector1">
                <a:avLst/>
              </a:prstGeom>
              <a:ln w="31750">
                <a:solidFill>
                  <a:schemeClr val="tx1">
                    <a:alpha val="50000"/>
                  </a:schemeClr>
                </a:solidFill>
                <a:headEnd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1" name="Rounded Rectangle 170">
                <a:extLst>
                  <a:ext uri="{FF2B5EF4-FFF2-40B4-BE49-F238E27FC236}">
                    <a16:creationId xmlns:a16="http://schemas.microsoft.com/office/drawing/2014/main" id="{7AA43B51-8C1E-B841-948F-AE5C0F83FA46}"/>
                  </a:ext>
                </a:extLst>
              </p:cNvPr>
              <p:cNvSpPr/>
              <p:nvPr/>
            </p:nvSpPr>
            <p:spPr>
              <a:xfrm>
                <a:off x="4262262" y="4359284"/>
                <a:ext cx="556054" cy="379564"/>
              </a:xfrm>
              <a:prstGeom prst="roundRect">
                <a:avLst/>
              </a:prstGeom>
              <a:solidFill>
                <a:srgbClr val="E5CAC1"/>
              </a:solidFill>
              <a:ln w="31750">
                <a:solidFill>
                  <a:schemeClr val="tx1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</p:grpSp>
        <p:pic>
          <p:nvPicPr>
            <p:cNvPr id="169" name="Picture 168">
              <a:extLst>
                <a:ext uri="{FF2B5EF4-FFF2-40B4-BE49-F238E27FC236}">
                  <a16:creationId xmlns:a16="http://schemas.microsoft.com/office/drawing/2014/main" id="{688B0074-72FB-A944-8EFA-ED1DA02A5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 amt="25000"/>
            </a:blip>
            <a:srcRect l="19198" t="15496" r="26888" b="22490"/>
            <a:stretch/>
          </p:blipFill>
          <p:spPr>
            <a:xfrm>
              <a:off x="5927064" y="4288821"/>
              <a:ext cx="303635" cy="349251"/>
            </a:xfrm>
            <a:prstGeom prst="rect">
              <a:avLst/>
            </a:prstGeom>
          </p:spPr>
        </p:pic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0B6E3C71-9C3A-2F4F-A169-A75413CDB9DC}"/>
              </a:ext>
            </a:extLst>
          </p:cNvPr>
          <p:cNvGrpSpPr/>
          <p:nvPr/>
        </p:nvGrpSpPr>
        <p:grpSpPr>
          <a:xfrm>
            <a:off x="5822498" y="4679887"/>
            <a:ext cx="556054" cy="775789"/>
            <a:chOff x="5817973" y="4680289"/>
            <a:chExt cx="556054" cy="775789"/>
          </a:xfrm>
        </p:grpSpPr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DFEE6000-E503-E443-9C8F-B177248CAA68}"/>
                </a:ext>
              </a:extLst>
            </p:cNvPr>
            <p:cNvGrpSpPr/>
            <p:nvPr/>
          </p:nvGrpSpPr>
          <p:grpSpPr>
            <a:xfrm>
              <a:off x="5817973" y="4680289"/>
              <a:ext cx="556054" cy="775789"/>
              <a:chOff x="4259696" y="4742919"/>
              <a:chExt cx="556054" cy="775789"/>
            </a:xfrm>
          </p:grpSpPr>
          <p:cxnSp>
            <p:nvCxnSpPr>
              <p:cNvPr id="166" name="Straight Arrow Connector 165">
                <a:extLst>
                  <a:ext uri="{FF2B5EF4-FFF2-40B4-BE49-F238E27FC236}">
                    <a16:creationId xmlns:a16="http://schemas.microsoft.com/office/drawing/2014/main" id="{1B187593-8724-C24C-8B66-A11A86F3B63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523109" y="4742919"/>
                <a:ext cx="0" cy="389594"/>
              </a:xfrm>
              <a:prstGeom prst="straightConnector1">
                <a:avLst/>
              </a:prstGeom>
              <a:ln w="31750">
                <a:solidFill>
                  <a:schemeClr val="tx1">
                    <a:alpha val="50000"/>
                  </a:schemeClr>
                </a:solidFill>
                <a:headEnd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7" name="Rounded Rectangle 166">
                <a:extLst>
                  <a:ext uri="{FF2B5EF4-FFF2-40B4-BE49-F238E27FC236}">
                    <a16:creationId xmlns:a16="http://schemas.microsoft.com/office/drawing/2014/main" id="{0FF186DC-9CDE-5441-821A-D1A13F44810A}"/>
                  </a:ext>
                </a:extLst>
              </p:cNvPr>
              <p:cNvSpPr/>
              <p:nvPr/>
            </p:nvSpPr>
            <p:spPr>
              <a:xfrm>
                <a:off x="4259696" y="5139144"/>
                <a:ext cx="556054" cy="379564"/>
              </a:xfrm>
              <a:prstGeom prst="roundRect">
                <a:avLst/>
              </a:prstGeom>
              <a:solidFill>
                <a:srgbClr val="E5CAC1"/>
              </a:solidFill>
              <a:ln w="31750">
                <a:solidFill>
                  <a:schemeClr val="tx1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</p:grpSp>
        <p:pic>
          <p:nvPicPr>
            <p:cNvPr id="165" name="Picture 164">
              <a:extLst>
                <a:ext uri="{FF2B5EF4-FFF2-40B4-BE49-F238E27FC236}">
                  <a16:creationId xmlns:a16="http://schemas.microsoft.com/office/drawing/2014/main" id="{35AD6BAD-EAEA-7A44-931A-DF42672BF9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 amt="25000"/>
            </a:blip>
            <a:srcRect l="19198" t="15496" r="26888" b="22490"/>
            <a:stretch/>
          </p:blipFill>
          <p:spPr>
            <a:xfrm>
              <a:off x="5927064" y="5067430"/>
              <a:ext cx="303635" cy="349251"/>
            </a:xfrm>
            <a:prstGeom prst="rect">
              <a:avLst/>
            </a:prstGeom>
          </p:spPr>
        </p:pic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ABFF82C-AA06-9040-8D00-619FB7D845A7}"/>
              </a:ext>
            </a:extLst>
          </p:cNvPr>
          <p:cNvGrpSpPr/>
          <p:nvPr/>
        </p:nvGrpSpPr>
        <p:grpSpPr>
          <a:xfrm>
            <a:off x="5825520" y="5455082"/>
            <a:ext cx="556054" cy="780027"/>
            <a:chOff x="5820995" y="5455484"/>
            <a:chExt cx="556054" cy="780027"/>
          </a:xfrm>
        </p:grpSpPr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D1AD754B-70EF-4947-8CBE-8989D9773A05}"/>
                </a:ext>
              </a:extLst>
            </p:cNvPr>
            <p:cNvGrpSpPr/>
            <p:nvPr/>
          </p:nvGrpSpPr>
          <p:grpSpPr>
            <a:xfrm>
              <a:off x="5820995" y="5455484"/>
              <a:ext cx="556054" cy="780027"/>
              <a:chOff x="2258540" y="7286941"/>
              <a:chExt cx="790833" cy="1109372"/>
            </a:xfrm>
          </p:grpSpPr>
          <p:cxnSp>
            <p:nvCxnSpPr>
              <p:cNvPr id="162" name="Straight Arrow Connector 161">
                <a:extLst>
                  <a:ext uri="{FF2B5EF4-FFF2-40B4-BE49-F238E27FC236}">
                    <a16:creationId xmlns:a16="http://schemas.microsoft.com/office/drawing/2014/main" id="{9C066120-7C19-A146-AA91-3311A60BA34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627425" y="7286941"/>
                <a:ext cx="0" cy="554682"/>
              </a:xfrm>
              <a:prstGeom prst="straightConnector1">
                <a:avLst/>
              </a:prstGeom>
              <a:ln w="31750">
                <a:solidFill>
                  <a:schemeClr val="tx1">
                    <a:alpha val="50000"/>
                  </a:schemeClr>
                </a:solidFill>
                <a:headEnd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3" name="Rounded Rectangle 162">
                <a:extLst>
                  <a:ext uri="{FF2B5EF4-FFF2-40B4-BE49-F238E27FC236}">
                    <a16:creationId xmlns:a16="http://schemas.microsoft.com/office/drawing/2014/main" id="{B3AD9E41-D6C6-FB44-87EA-74C95946B230}"/>
                  </a:ext>
                </a:extLst>
              </p:cNvPr>
              <p:cNvSpPr/>
              <p:nvPr/>
            </p:nvSpPr>
            <p:spPr>
              <a:xfrm>
                <a:off x="2258540" y="7855911"/>
                <a:ext cx="790833" cy="540402"/>
              </a:xfrm>
              <a:prstGeom prst="roundRect">
                <a:avLst/>
              </a:prstGeom>
              <a:solidFill>
                <a:srgbClr val="E5CAC1"/>
              </a:solidFill>
              <a:ln w="31750">
                <a:solidFill>
                  <a:schemeClr val="tx1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</p:grpSp>
        <p:pic>
          <p:nvPicPr>
            <p:cNvPr id="158" name="Picture 157">
              <a:extLst>
                <a:ext uri="{FF2B5EF4-FFF2-40B4-BE49-F238E27FC236}">
                  <a16:creationId xmlns:a16="http://schemas.microsoft.com/office/drawing/2014/main" id="{A846DA42-9E2A-D048-AE0D-935959A020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 amt="25000"/>
            </a:blip>
            <a:srcRect l="19198" t="15496" r="26888" b="22490"/>
            <a:stretch/>
          </p:blipFill>
          <p:spPr>
            <a:xfrm>
              <a:off x="5927063" y="5845495"/>
              <a:ext cx="303635" cy="349251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010CFD3-96BD-2145-BA5B-35EEB9ABF0C4}"/>
              </a:ext>
            </a:extLst>
          </p:cNvPr>
          <p:cNvGrpSpPr/>
          <p:nvPr/>
        </p:nvGrpSpPr>
        <p:grpSpPr>
          <a:xfrm>
            <a:off x="5820539" y="3147933"/>
            <a:ext cx="556054" cy="759128"/>
            <a:chOff x="5820539" y="3147933"/>
            <a:chExt cx="556054" cy="759128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35C3C8A-85FE-A94C-9CAC-CF5251A3A64E}"/>
                </a:ext>
              </a:extLst>
            </p:cNvPr>
            <p:cNvGrpSpPr/>
            <p:nvPr/>
          </p:nvGrpSpPr>
          <p:grpSpPr>
            <a:xfrm>
              <a:off x="5820539" y="3147933"/>
              <a:ext cx="556054" cy="759128"/>
              <a:chOff x="4262262" y="3210563"/>
              <a:chExt cx="556054" cy="759128"/>
            </a:xfrm>
          </p:grpSpPr>
          <p:sp>
            <p:nvSpPr>
              <p:cNvPr id="93" name="Rounded Rectangle 92">
                <a:extLst>
                  <a:ext uri="{FF2B5EF4-FFF2-40B4-BE49-F238E27FC236}">
                    <a16:creationId xmlns:a16="http://schemas.microsoft.com/office/drawing/2014/main" id="{68E4B595-0F65-A34E-A36E-E2202F3EA9A9}"/>
                  </a:ext>
                </a:extLst>
              </p:cNvPr>
              <p:cNvSpPr/>
              <p:nvPr/>
            </p:nvSpPr>
            <p:spPr>
              <a:xfrm>
                <a:off x="4262262" y="3590127"/>
                <a:ext cx="556054" cy="379564"/>
              </a:xfrm>
              <a:prstGeom prst="roundRect">
                <a:avLst/>
              </a:prstGeom>
              <a:solidFill>
                <a:srgbClr val="E5CAC1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cxnSp>
            <p:nvCxnSpPr>
              <p:cNvPr id="94" name="Straight Arrow Connector 93">
                <a:extLst>
                  <a:ext uri="{FF2B5EF4-FFF2-40B4-BE49-F238E27FC236}">
                    <a16:creationId xmlns:a16="http://schemas.microsoft.com/office/drawing/2014/main" id="{8151ED31-D246-6B42-BC9D-031A016AD21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520606" y="3210563"/>
                <a:ext cx="6890" cy="379564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headEnd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10" name="Picture 109">
              <a:extLst>
                <a:ext uri="{FF2B5EF4-FFF2-40B4-BE49-F238E27FC236}">
                  <a16:creationId xmlns:a16="http://schemas.microsoft.com/office/drawing/2014/main" id="{1112D095-BCC9-734B-A1A6-498768864D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 amt="81000"/>
            </a:blip>
            <a:srcRect l="19198" t="15496" r="26888" b="22490"/>
            <a:stretch/>
          </p:blipFill>
          <p:spPr>
            <a:xfrm>
              <a:off x="5927065" y="3534702"/>
              <a:ext cx="303635" cy="349251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2063F52-0BA9-BB41-92A6-CA3794C61785}"/>
              </a:ext>
            </a:extLst>
          </p:cNvPr>
          <p:cNvGrpSpPr/>
          <p:nvPr/>
        </p:nvGrpSpPr>
        <p:grpSpPr>
          <a:xfrm>
            <a:off x="5820539" y="3897169"/>
            <a:ext cx="556054" cy="779049"/>
            <a:chOff x="5820539" y="3897169"/>
            <a:chExt cx="556054" cy="779049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D519BED-595C-7D4F-9FEA-9581B47E535E}"/>
                </a:ext>
              </a:extLst>
            </p:cNvPr>
            <p:cNvGrpSpPr/>
            <p:nvPr/>
          </p:nvGrpSpPr>
          <p:grpSpPr>
            <a:xfrm>
              <a:off x="5820539" y="3897169"/>
              <a:ext cx="556054" cy="779049"/>
              <a:chOff x="4262262" y="3959799"/>
              <a:chExt cx="556054" cy="779049"/>
            </a:xfrm>
          </p:grpSpPr>
          <p:cxnSp>
            <p:nvCxnSpPr>
              <p:cNvPr id="95" name="Straight Arrow Connector 94">
                <a:extLst>
                  <a:ext uri="{FF2B5EF4-FFF2-40B4-BE49-F238E27FC236}">
                    <a16:creationId xmlns:a16="http://schemas.microsoft.com/office/drawing/2014/main" id="{501DB510-6C83-124E-8082-F44D8865666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525596" y="3959799"/>
                <a:ext cx="0" cy="389594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headEnd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Rounded Rectangle 95">
                <a:extLst>
                  <a:ext uri="{FF2B5EF4-FFF2-40B4-BE49-F238E27FC236}">
                    <a16:creationId xmlns:a16="http://schemas.microsoft.com/office/drawing/2014/main" id="{0DA1DD11-0ABC-264B-A5A9-0D0503E79937}"/>
                  </a:ext>
                </a:extLst>
              </p:cNvPr>
              <p:cNvSpPr/>
              <p:nvPr/>
            </p:nvSpPr>
            <p:spPr>
              <a:xfrm>
                <a:off x="4262262" y="4359284"/>
                <a:ext cx="556054" cy="379564"/>
              </a:xfrm>
              <a:prstGeom prst="roundRect">
                <a:avLst/>
              </a:prstGeom>
              <a:solidFill>
                <a:srgbClr val="E5CAC1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</p:grpSp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D407405C-014B-324F-8DCF-1D7420D890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 amt="81000"/>
            </a:blip>
            <a:srcRect l="19198" t="15496" r="26888" b="22490"/>
            <a:stretch/>
          </p:blipFill>
          <p:spPr>
            <a:xfrm>
              <a:off x="5927064" y="4288821"/>
              <a:ext cx="303635" cy="349251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5964A38-0601-2145-ADA5-28A56C8DDADA}"/>
              </a:ext>
            </a:extLst>
          </p:cNvPr>
          <p:cNvGrpSpPr/>
          <p:nvPr/>
        </p:nvGrpSpPr>
        <p:grpSpPr>
          <a:xfrm>
            <a:off x="5817973" y="4680289"/>
            <a:ext cx="556054" cy="775789"/>
            <a:chOff x="5817973" y="4680289"/>
            <a:chExt cx="556054" cy="775789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2D4559F-5AB5-C84F-9D64-A39EE1001F5B}"/>
                </a:ext>
              </a:extLst>
            </p:cNvPr>
            <p:cNvGrpSpPr/>
            <p:nvPr/>
          </p:nvGrpSpPr>
          <p:grpSpPr>
            <a:xfrm>
              <a:off x="5817973" y="4680289"/>
              <a:ext cx="556054" cy="775789"/>
              <a:chOff x="4259696" y="4742919"/>
              <a:chExt cx="556054" cy="775789"/>
            </a:xfrm>
          </p:grpSpPr>
          <p:cxnSp>
            <p:nvCxnSpPr>
              <p:cNvPr id="100" name="Straight Arrow Connector 99">
                <a:extLst>
                  <a:ext uri="{FF2B5EF4-FFF2-40B4-BE49-F238E27FC236}">
                    <a16:creationId xmlns:a16="http://schemas.microsoft.com/office/drawing/2014/main" id="{B722C381-1DA1-1342-A6D2-AA303486CB4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523109" y="4742919"/>
                <a:ext cx="0" cy="389594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headEnd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" name="Rounded Rectangle 103">
                <a:extLst>
                  <a:ext uri="{FF2B5EF4-FFF2-40B4-BE49-F238E27FC236}">
                    <a16:creationId xmlns:a16="http://schemas.microsoft.com/office/drawing/2014/main" id="{76A3641E-0E3C-EE4B-9211-F49E5AC023C0}"/>
                  </a:ext>
                </a:extLst>
              </p:cNvPr>
              <p:cNvSpPr/>
              <p:nvPr/>
            </p:nvSpPr>
            <p:spPr>
              <a:xfrm>
                <a:off x="4259696" y="5139144"/>
                <a:ext cx="556054" cy="379564"/>
              </a:xfrm>
              <a:prstGeom prst="roundRect">
                <a:avLst/>
              </a:prstGeom>
              <a:solidFill>
                <a:srgbClr val="E5CAC1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</p:grpSp>
        <p:pic>
          <p:nvPicPr>
            <p:cNvPr id="114" name="Picture 113">
              <a:extLst>
                <a:ext uri="{FF2B5EF4-FFF2-40B4-BE49-F238E27FC236}">
                  <a16:creationId xmlns:a16="http://schemas.microsoft.com/office/drawing/2014/main" id="{A862537B-6006-974F-BCEB-CA52B3E245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 amt="81000"/>
            </a:blip>
            <a:srcRect l="19198" t="15496" r="26888" b="22490"/>
            <a:stretch/>
          </p:blipFill>
          <p:spPr>
            <a:xfrm>
              <a:off x="5927064" y="5067430"/>
              <a:ext cx="303635" cy="349251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4C5A535-2FE8-E447-912E-F6E10C0A7810}"/>
              </a:ext>
            </a:extLst>
          </p:cNvPr>
          <p:cNvGrpSpPr/>
          <p:nvPr/>
        </p:nvGrpSpPr>
        <p:grpSpPr>
          <a:xfrm>
            <a:off x="5820995" y="5455484"/>
            <a:ext cx="556054" cy="780027"/>
            <a:chOff x="5820995" y="5455484"/>
            <a:chExt cx="556054" cy="780027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2E4FA418-3175-4C48-9D94-974EAB97C081}"/>
                </a:ext>
              </a:extLst>
            </p:cNvPr>
            <p:cNvGrpSpPr/>
            <p:nvPr/>
          </p:nvGrpSpPr>
          <p:grpSpPr>
            <a:xfrm>
              <a:off x="5820995" y="5455484"/>
              <a:ext cx="556054" cy="780027"/>
              <a:chOff x="2258540" y="7286941"/>
              <a:chExt cx="790833" cy="1109372"/>
            </a:xfrm>
          </p:grpSpPr>
          <p:cxnSp>
            <p:nvCxnSpPr>
              <p:cNvPr id="91" name="Straight Arrow Connector 90">
                <a:extLst>
                  <a:ext uri="{FF2B5EF4-FFF2-40B4-BE49-F238E27FC236}">
                    <a16:creationId xmlns:a16="http://schemas.microsoft.com/office/drawing/2014/main" id="{39A668C5-DE3F-5B44-9FC3-F6666827F04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627425" y="7286941"/>
                <a:ext cx="0" cy="554682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headEnd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" name="Rounded Rectangle 91">
                <a:extLst>
                  <a:ext uri="{FF2B5EF4-FFF2-40B4-BE49-F238E27FC236}">
                    <a16:creationId xmlns:a16="http://schemas.microsoft.com/office/drawing/2014/main" id="{1E936786-3FF1-B846-9AB5-FDD24E98D694}"/>
                  </a:ext>
                </a:extLst>
              </p:cNvPr>
              <p:cNvSpPr/>
              <p:nvPr/>
            </p:nvSpPr>
            <p:spPr>
              <a:xfrm>
                <a:off x="2258540" y="7855911"/>
                <a:ext cx="790833" cy="540402"/>
              </a:xfrm>
              <a:prstGeom prst="roundRect">
                <a:avLst/>
              </a:prstGeom>
              <a:solidFill>
                <a:srgbClr val="E5CAC1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</p:grpSp>
        <p:pic>
          <p:nvPicPr>
            <p:cNvPr id="115" name="Picture 114">
              <a:extLst>
                <a:ext uri="{FF2B5EF4-FFF2-40B4-BE49-F238E27FC236}">
                  <a16:creationId xmlns:a16="http://schemas.microsoft.com/office/drawing/2014/main" id="{76800000-85BC-2F42-AF1E-D356D7C9C7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 amt="81000"/>
            </a:blip>
            <a:srcRect l="19198" t="15496" r="26888" b="22490"/>
            <a:stretch/>
          </p:blipFill>
          <p:spPr>
            <a:xfrm>
              <a:off x="5927063" y="5845495"/>
              <a:ext cx="303635" cy="349251"/>
            </a:xfrm>
            <a:prstGeom prst="rect">
              <a:avLst/>
            </a:prstGeom>
          </p:spPr>
        </p:pic>
      </p:grpSp>
      <p:sp>
        <p:nvSpPr>
          <p:cNvPr id="116" name="Title 1">
            <a:extLst>
              <a:ext uri="{FF2B5EF4-FFF2-40B4-BE49-F238E27FC236}">
                <a16:creationId xmlns:a16="http://schemas.microsoft.com/office/drawing/2014/main" id="{8F933882-4573-AF4E-BD81-7F2A9DD75C84}"/>
              </a:ext>
            </a:extLst>
          </p:cNvPr>
          <p:cNvSpPr txBox="1">
            <a:spLocks/>
          </p:cNvSpPr>
          <p:nvPr/>
        </p:nvSpPr>
        <p:spPr>
          <a:xfrm>
            <a:off x="833546" y="15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1pPr>
          </a:lstStyle>
          <a:p>
            <a:r>
              <a:rPr lang="en-US" b="0" dirty="0"/>
              <a:t>		</a:t>
            </a:r>
            <a:r>
              <a:rPr lang="en-US" b="0" dirty="0" err="1"/>
              <a:t>PoW</a:t>
            </a:r>
            <a:r>
              <a:rPr lang="en-US" b="0" dirty="0"/>
              <a:t> Longest Chain Growth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4E676CEC-9865-CB42-BDB8-03E42C2482C3}"/>
              </a:ext>
            </a:extLst>
          </p:cNvPr>
          <p:cNvSpPr txBox="1"/>
          <p:nvPr/>
        </p:nvSpPr>
        <p:spPr>
          <a:xfrm>
            <a:off x="415562" y="4564957"/>
            <a:ext cx="365138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Expected number of</a:t>
            </a:r>
          </a:p>
          <a:p>
            <a:r>
              <a:rPr lang="en-US" sz="3200" dirty="0"/>
              <a:t>Blocks in time T</a:t>
            </a:r>
          </a:p>
          <a:p>
            <a:r>
              <a:rPr lang="en-US" sz="3200" dirty="0"/>
              <a:t>      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F421B44-6AB6-DA49-B11A-9BD2BF0D13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1613" y="5816524"/>
            <a:ext cx="2006600" cy="457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066B126-FD83-F342-9362-ABBBF97126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698" y="454953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87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1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7D721-A05C-FA49-B1D4-723BE47E03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764" y="177371"/>
            <a:ext cx="11446585" cy="1423751"/>
          </a:xfrm>
        </p:spPr>
        <p:txBody>
          <a:bodyPr>
            <a:normAutofit/>
          </a:bodyPr>
          <a:lstStyle/>
          <a:p>
            <a:r>
              <a:rPr lang="en-US" sz="5000" dirty="0" err="1"/>
              <a:t>NaS</a:t>
            </a:r>
            <a:r>
              <a:rPr lang="en-US" sz="5000" dirty="0"/>
              <a:t> Tree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639781-643B-774F-AF95-A3508507DFDE}"/>
              </a:ext>
            </a:extLst>
          </p:cNvPr>
          <p:cNvSpPr txBox="1"/>
          <p:nvPr/>
        </p:nvSpPr>
        <p:spPr>
          <a:xfrm>
            <a:off x="1298825" y="2058114"/>
            <a:ext cx="851535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Honest participants	</a:t>
            </a:r>
          </a:p>
          <a:p>
            <a:r>
              <a:rPr lang="en-US" sz="2800" dirty="0">
                <a:solidFill>
                  <a:srgbClr val="C00000"/>
                </a:solidFill>
              </a:rPr>
              <a:t>	</a:t>
            </a:r>
            <a:r>
              <a:rPr lang="en-US" sz="2800" dirty="0">
                <a:solidFill>
                  <a:srgbClr val="362923"/>
                </a:solidFill>
              </a:rPr>
              <a:t>grow chain as a Poisson process </a:t>
            </a:r>
          </a:p>
          <a:p>
            <a:r>
              <a:rPr lang="en-US" sz="2800" dirty="0">
                <a:solidFill>
                  <a:srgbClr val="C00000"/>
                </a:solidFill>
              </a:rPr>
              <a:t>	growth rate linear in time </a:t>
            </a:r>
          </a:p>
          <a:p>
            <a:r>
              <a:rPr lang="en-US" sz="2800" dirty="0">
                <a:solidFill>
                  <a:srgbClr val="C00000"/>
                </a:solidFill>
              </a:rPr>
              <a:t>	</a:t>
            </a:r>
            <a:endParaRPr lang="en-US" sz="2800" dirty="0"/>
          </a:p>
          <a:p>
            <a:r>
              <a:rPr lang="en-US" sz="2800" dirty="0"/>
              <a:t>Adversary</a:t>
            </a:r>
          </a:p>
          <a:p>
            <a:r>
              <a:rPr lang="en-US" sz="2800" dirty="0"/>
              <a:t>	grows a tree of blocks </a:t>
            </a:r>
          </a:p>
          <a:p>
            <a:r>
              <a:rPr lang="en-US" sz="2800" dirty="0">
                <a:solidFill>
                  <a:srgbClr val="C00000"/>
                </a:solidFill>
              </a:rPr>
              <a:t>	number of blocks grows exponentially in time</a:t>
            </a:r>
          </a:p>
          <a:p>
            <a:endParaRPr lang="en-US" sz="2800" dirty="0"/>
          </a:p>
          <a:p>
            <a:r>
              <a:rPr lang="en-US" sz="2800" dirty="0" err="1">
                <a:solidFill>
                  <a:srgbClr val="C00000"/>
                </a:solidFill>
              </a:rPr>
              <a:t>NaS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</a:p>
          <a:p>
            <a:r>
              <a:rPr lang="en-US" sz="2800" dirty="0">
                <a:solidFill>
                  <a:srgbClr val="C00000"/>
                </a:solidFill>
              </a:rPr>
              <a:t>	</a:t>
            </a:r>
            <a:r>
              <a:rPr lang="en-US" sz="2800" dirty="0">
                <a:solidFill>
                  <a:srgbClr val="362923"/>
                </a:solidFill>
              </a:rPr>
              <a:t>allows adversary to compete with honest 	participants </a:t>
            </a:r>
            <a:r>
              <a:rPr lang="en-US" sz="2800" dirty="0">
                <a:solidFill>
                  <a:srgbClr val="C00000"/>
                </a:solidFill>
              </a:rPr>
              <a:t>unevenly</a:t>
            </a:r>
            <a:r>
              <a:rPr lang="en-US" sz="2800" dirty="0">
                <a:solidFill>
                  <a:srgbClr val="362923"/>
                </a:solidFill>
              </a:rPr>
              <a:t> </a:t>
            </a:r>
          </a:p>
          <a:p>
            <a:r>
              <a:rPr lang="en-US" sz="2800" dirty="0">
                <a:solidFill>
                  <a:srgbClr val="362923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760677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ounded Rectangle 84">
            <a:extLst>
              <a:ext uri="{FF2B5EF4-FFF2-40B4-BE49-F238E27FC236}">
                <a16:creationId xmlns:a16="http://schemas.microsoft.com/office/drawing/2014/main" id="{E5406A82-88A2-A546-93AA-A03A299E53D7}"/>
              </a:ext>
            </a:extLst>
          </p:cNvPr>
          <p:cNvSpPr/>
          <p:nvPr/>
        </p:nvSpPr>
        <p:spPr>
          <a:xfrm>
            <a:off x="5817973" y="1984580"/>
            <a:ext cx="556054" cy="379970"/>
          </a:xfrm>
          <a:prstGeom prst="roundRect">
            <a:avLst/>
          </a:prstGeom>
          <a:solidFill>
            <a:srgbClr val="E5CAC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>
                <a:solidFill>
                  <a:schemeClr val="tx1"/>
                </a:solidFill>
              </a:rPr>
              <a:t>G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A864950-197A-1945-B8CB-F20467B5FF12}"/>
              </a:ext>
            </a:extLst>
          </p:cNvPr>
          <p:cNvGrpSpPr/>
          <p:nvPr/>
        </p:nvGrpSpPr>
        <p:grpSpPr>
          <a:xfrm>
            <a:off x="4933385" y="2364551"/>
            <a:ext cx="1162615" cy="973166"/>
            <a:chOff x="5817973" y="2174147"/>
            <a:chExt cx="1162615" cy="973166"/>
          </a:xfrm>
        </p:grpSpPr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DCAF2213-B328-2840-9F49-DB3300F1EC54}"/>
                </a:ext>
              </a:extLst>
            </p:cNvPr>
            <p:cNvGrpSpPr/>
            <p:nvPr/>
          </p:nvGrpSpPr>
          <p:grpSpPr>
            <a:xfrm>
              <a:off x="5817973" y="2174147"/>
              <a:ext cx="1162615" cy="973166"/>
              <a:chOff x="2093410" y="3577840"/>
              <a:chExt cx="1653498" cy="1380168"/>
            </a:xfrm>
          </p:grpSpPr>
          <p:sp>
            <p:nvSpPr>
              <p:cNvPr id="89" name="Rounded Rectangle 88">
                <a:extLst>
                  <a:ext uri="{FF2B5EF4-FFF2-40B4-BE49-F238E27FC236}">
                    <a16:creationId xmlns:a16="http://schemas.microsoft.com/office/drawing/2014/main" id="{03A80244-CB0A-584A-8E2A-8B525B88B275}"/>
                  </a:ext>
                </a:extLst>
              </p:cNvPr>
              <p:cNvSpPr/>
              <p:nvPr/>
            </p:nvSpPr>
            <p:spPr>
              <a:xfrm>
                <a:off x="2093410" y="4417606"/>
                <a:ext cx="790833" cy="540402"/>
              </a:xfrm>
              <a:prstGeom prst="roundRect">
                <a:avLst/>
              </a:prstGeom>
              <a:solidFill>
                <a:srgbClr val="E5CAC1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cxnSp>
            <p:nvCxnSpPr>
              <p:cNvPr id="90" name="Straight Arrow Connector 89">
                <a:extLst>
                  <a:ext uri="{FF2B5EF4-FFF2-40B4-BE49-F238E27FC236}">
                    <a16:creationId xmlns:a16="http://schemas.microsoft.com/office/drawing/2014/main" id="{8A498A63-8C18-3546-A58F-A48266E80FBE}"/>
                  </a:ext>
                </a:extLst>
              </p:cNvPr>
              <p:cNvCxnSpPr>
                <a:cxnSpLocks/>
                <a:endCxn id="85" idx="2"/>
              </p:cNvCxnSpPr>
              <p:nvPr/>
            </p:nvCxnSpPr>
            <p:spPr>
              <a:xfrm flipV="1">
                <a:off x="2476164" y="3577840"/>
                <a:ext cx="1270744" cy="830664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headEnd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3CFADE56-2169-EF40-9BB7-3CCD624651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 amt="81000"/>
            </a:blip>
            <a:srcRect l="19198" t="15496" r="26888" b="22490"/>
            <a:stretch/>
          </p:blipFill>
          <p:spPr>
            <a:xfrm>
              <a:off x="5927065" y="2767522"/>
              <a:ext cx="303635" cy="349251"/>
            </a:xfrm>
            <a:prstGeom prst="rect">
              <a:avLst/>
            </a:prstGeom>
          </p:spPr>
        </p:pic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F8DF8030-8516-194D-AEE7-99AA1A4D1148}"/>
              </a:ext>
            </a:extLst>
          </p:cNvPr>
          <p:cNvSpPr txBox="1"/>
          <p:nvPr/>
        </p:nvSpPr>
        <p:spPr>
          <a:xfrm>
            <a:off x="2279598" y="1482577"/>
            <a:ext cx="17393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NaS</a:t>
            </a:r>
            <a:r>
              <a:rPr lang="en-US" sz="3200" dirty="0"/>
              <a:t> Tree</a:t>
            </a:r>
          </a:p>
        </p:txBody>
      </p:sp>
      <p:sp>
        <p:nvSpPr>
          <p:cNvPr id="116" name="Title 1">
            <a:extLst>
              <a:ext uri="{FF2B5EF4-FFF2-40B4-BE49-F238E27FC236}">
                <a16:creationId xmlns:a16="http://schemas.microsoft.com/office/drawing/2014/main" id="{8F933882-4573-AF4E-BD81-7F2A9DD75C84}"/>
              </a:ext>
            </a:extLst>
          </p:cNvPr>
          <p:cNvSpPr txBox="1">
            <a:spLocks/>
          </p:cNvSpPr>
          <p:nvPr/>
        </p:nvSpPr>
        <p:spPr>
          <a:xfrm>
            <a:off x="833546" y="15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1pPr>
          </a:lstStyle>
          <a:p>
            <a:r>
              <a:rPr lang="en-US" b="0" dirty="0"/>
              <a:t>		</a:t>
            </a:r>
            <a:r>
              <a:rPr lang="en-US" b="0" dirty="0" err="1"/>
              <a:t>NaS</a:t>
            </a:r>
            <a:r>
              <a:rPr lang="en-US" b="0" dirty="0"/>
              <a:t> Tree and Longest Chain 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4E676CEC-9865-CB42-BDB8-03E42C2482C3}"/>
              </a:ext>
            </a:extLst>
          </p:cNvPr>
          <p:cNvSpPr txBox="1"/>
          <p:nvPr/>
        </p:nvSpPr>
        <p:spPr>
          <a:xfrm>
            <a:off x="382140" y="4514157"/>
            <a:ext cx="9028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       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F7A4D2E-E43A-EA46-88A3-0432A8747C70}"/>
              </a:ext>
            </a:extLst>
          </p:cNvPr>
          <p:cNvGrpSpPr/>
          <p:nvPr/>
        </p:nvGrpSpPr>
        <p:grpSpPr>
          <a:xfrm>
            <a:off x="4066946" y="3371750"/>
            <a:ext cx="1162615" cy="973166"/>
            <a:chOff x="5817973" y="2174147"/>
            <a:chExt cx="1162615" cy="973166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E89F95B7-6466-9F46-A823-1A1183EEA3F5}"/>
                </a:ext>
              </a:extLst>
            </p:cNvPr>
            <p:cNvGrpSpPr/>
            <p:nvPr/>
          </p:nvGrpSpPr>
          <p:grpSpPr>
            <a:xfrm>
              <a:off x="5817973" y="2174147"/>
              <a:ext cx="1162615" cy="973166"/>
              <a:chOff x="2093410" y="3577840"/>
              <a:chExt cx="1653498" cy="1380168"/>
            </a:xfrm>
          </p:grpSpPr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D3C72A2E-CE6D-5D48-B944-9F2082C6BDDB}"/>
                  </a:ext>
                </a:extLst>
              </p:cNvPr>
              <p:cNvSpPr/>
              <p:nvPr/>
            </p:nvSpPr>
            <p:spPr>
              <a:xfrm>
                <a:off x="2093410" y="4417606"/>
                <a:ext cx="790833" cy="540402"/>
              </a:xfrm>
              <a:prstGeom prst="roundRect">
                <a:avLst/>
              </a:prstGeom>
              <a:solidFill>
                <a:srgbClr val="E5CAC1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9F5EE240-4BEB-244B-80EE-39952D40F6A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76164" y="3577840"/>
                <a:ext cx="1270744" cy="830664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headEnd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0ACB3840-2B3C-7D4C-9A74-CF23AD49AF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 amt="81000"/>
            </a:blip>
            <a:srcRect l="19198" t="15496" r="26888" b="22490"/>
            <a:stretch/>
          </p:blipFill>
          <p:spPr>
            <a:xfrm>
              <a:off x="5927065" y="2767522"/>
              <a:ext cx="303635" cy="349251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37BBB9A-64D7-274D-9689-8F5C3E283B82}"/>
              </a:ext>
            </a:extLst>
          </p:cNvPr>
          <p:cNvGrpSpPr/>
          <p:nvPr/>
        </p:nvGrpSpPr>
        <p:grpSpPr>
          <a:xfrm>
            <a:off x="6222999" y="2364550"/>
            <a:ext cx="973690" cy="1085969"/>
            <a:chOff x="5400336" y="2061344"/>
            <a:chExt cx="973690" cy="1085969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89675F61-BA7C-F14E-85D6-EDB4BC485CF7}"/>
                </a:ext>
              </a:extLst>
            </p:cNvPr>
            <p:cNvGrpSpPr/>
            <p:nvPr/>
          </p:nvGrpSpPr>
          <p:grpSpPr>
            <a:xfrm>
              <a:off x="5400336" y="2061344"/>
              <a:ext cx="973690" cy="1085969"/>
              <a:chOff x="1499438" y="3417860"/>
              <a:chExt cx="1384805" cy="1540148"/>
            </a:xfrm>
          </p:grpSpPr>
          <p:sp>
            <p:nvSpPr>
              <p:cNvPr id="61" name="Rounded Rectangle 60">
                <a:extLst>
                  <a:ext uri="{FF2B5EF4-FFF2-40B4-BE49-F238E27FC236}">
                    <a16:creationId xmlns:a16="http://schemas.microsoft.com/office/drawing/2014/main" id="{C6F24D54-ACFA-304F-AC08-C2B87AD51B6E}"/>
                  </a:ext>
                </a:extLst>
              </p:cNvPr>
              <p:cNvSpPr/>
              <p:nvPr/>
            </p:nvSpPr>
            <p:spPr>
              <a:xfrm>
                <a:off x="2093410" y="4417606"/>
                <a:ext cx="790833" cy="540402"/>
              </a:xfrm>
              <a:prstGeom prst="roundRect">
                <a:avLst/>
              </a:prstGeom>
              <a:solidFill>
                <a:srgbClr val="E5CAC1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cxnSp>
            <p:nvCxnSpPr>
              <p:cNvPr id="62" name="Straight Arrow Connector 61">
                <a:extLst>
                  <a:ext uri="{FF2B5EF4-FFF2-40B4-BE49-F238E27FC236}">
                    <a16:creationId xmlns:a16="http://schemas.microsoft.com/office/drawing/2014/main" id="{01E0566A-EAAB-1444-A2AD-509AB9CBF7F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499438" y="3417860"/>
                <a:ext cx="976726" cy="990646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headEnd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CD1208ED-8FD9-2245-912D-E52670C1FF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 amt="81000"/>
            </a:blip>
            <a:srcRect l="19198" t="15496" r="26888" b="22490"/>
            <a:stretch/>
          </p:blipFill>
          <p:spPr>
            <a:xfrm>
              <a:off x="5927065" y="2767522"/>
              <a:ext cx="303635" cy="349251"/>
            </a:xfrm>
            <a:prstGeom prst="rect">
              <a:avLst/>
            </a:prstGeom>
          </p:spPr>
        </p:pic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925AEB3-4F66-9F43-AE9F-D94898900A93}"/>
              </a:ext>
            </a:extLst>
          </p:cNvPr>
          <p:cNvGrpSpPr/>
          <p:nvPr/>
        </p:nvGrpSpPr>
        <p:grpSpPr>
          <a:xfrm>
            <a:off x="3026323" y="4356511"/>
            <a:ext cx="1162615" cy="973166"/>
            <a:chOff x="5817973" y="2174147"/>
            <a:chExt cx="1162615" cy="973166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D2886FFA-3532-7248-9BC1-D7C0FE4B625C}"/>
                </a:ext>
              </a:extLst>
            </p:cNvPr>
            <p:cNvGrpSpPr/>
            <p:nvPr/>
          </p:nvGrpSpPr>
          <p:grpSpPr>
            <a:xfrm>
              <a:off x="5817973" y="2174147"/>
              <a:ext cx="1162615" cy="973166"/>
              <a:chOff x="2093410" y="3577840"/>
              <a:chExt cx="1653498" cy="1380168"/>
            </a:xfrm>
          </p:grpSpPr>
          <p:sp>
            <p:nvSpPr>
              <p:cNvPr id="67" name="Rounded Rectangle 66">
                <a:extLst>
                  <a:ext uri="{FF2B5EF4-FFF2-40B4-BE49-F238E27FC236}">
                    <a16:creationId xmlns:a16="http://schemas.microsoft.com/office/drawing/2014/main" id="{BBD4D10C-E05C-154C-A95E-738C12F920AC}"/>
                  </a:ext>
                </a:extLst>
              </p:cNvPr>
              <p:cNvSpPr/>
              <p:nvPr/>
            </p:nvSpPr>
            <p:spPr>
              <a:xfrm>
                <a:off x="2093410" y="4417606"/>
                <a:ext cx="790833" cy="540402"/>
              </a:xfrm>
              <a:prstGeom prst="roundRect">
                <a:avLst/>
              </a:prstGeom>
              <a:solidFill>
                <a:srgbClr val="E5CAC1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id="{0B00A75F-BF8D-7C4B-9FAC-E7693BADF64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76164" y="3577840"/>
                <a:ext cx="1270744" cy="830664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headEnd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3BB740E9-CFA7-D546-AC14-997633D0CF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 amt="81000"/>
            </a:blip>
            <a:srcRect l="19198" t="15496" r="26888" b="22490"/>
            <a:stretch/>
          </p:blipFill>
          <p:spPr>
            <a:xfrm>
              <a:off x="5927065" y="2767522"/>
              <a:ext cx="303635" cy="349251"/>
            </a:xfrm>
            <a:prstGeom prst="rect">
              <a:avLst/>
            </a:prstGeom>
          </p:spPr>
        </p:pic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502E00CC-67CA-044F-9560-915FED108EEA}"/>
              </a:ext>
            </a:extLst>
          </p:cNvPr>
          <p:cNvGrpSpPr/>
          <p:nvPr/>
        </p:nvGrpSpPr>
        <p:grpSpPr>
          <a:xfrm>
            <a:off x="6293613" y="2364550"/>
            <a:ext cx="2541117" cy="1135110"/>
            <a:chOff x="3832909" y="2012203"/>
            <a:chExt cx="2541117" cy="1135110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E047DB0A-7445-CC46-BD98-7FF20B1D6425}"/>
                </a:ext>
              </a:extLst>
            </p:cNvPr>
            <p:cNvGrpSpPr/>
            <p:nvPr/>
          </p:nvGrpSpPr>
          <p:grpSpPr>
            <a:xfrm>
              <a:off x="3832909" y="2012203"/>
              <a:ext cx="2541117" cy="1135110"/>
              <a:chOff x="-729794" y="3348167"/>
              <a:chExt cx="3614037" cy="1609841"/>
            </a:xfrm>
          </p:grpSpPr>
          <p:sp>
            <p:nvSpPr>
              <p:cNvPr id="72" name="Rounded Rectangle 71">
                <a:extLst>
                  <a:ext uri="{FF2B5EF4-FFF2-40B4-BE49-F238E27FC236}">
                    <a16:creationId xmlns:a16="http://schemas.microsoft.com/office/drawing/2014/main" id="{7EBE4838-AE36-8A44-B483-31A6532FA1A9}"/>
                  </a:ext>
                </a:extLst>
              </p:cNvPr>
              <p:cNvSpPr/>
              <p:nvPr/>
            </p:nvSpPr>
            <p:spPr>
              <a:xfrm>
                <a:off x="2093410" y="4417606"/>
                <a:ext cx="790833" cy="540402"/>
              </a:xfrm>
              <a:prstGeom prst="roundRect">
                <a:avLst/>
              </a:prstGeom>
              <a:solidFill>
                <a:srgbClr val="E5CAC1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cxnSp>
            <p:nvCxnSpPr>
              <p:cNvPr id="73" name="Straight Arrow Connector 72">
                <a:extLst>
                  <a:ext uri="{FF2B5EF4-FFF2-40B4-BE49-F238E27FC236}">
                    <a16:creationId xmlns:a16="http://schemas.microsoft.com/office/drawing/2014/main" id="{5BE6C6E2-5153-9C46-AD58-E6B1BA49E0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-729794" y="3348167"/>
                <a:ext cx="3205958" cy="1060340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headEnd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A54664F1-4252-4A45-AABA-84ADDAFD1F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 amt="81000"/>
            </a:blip>
            <a:srcRect l="19198" t="15496" r="26888" b="22490"/>
            <a:stretch/>
          </p:blipFill>
          <p:spPr>
            <a:xfrm>
              <a:off x="5927065" y="2767522"/>
              <a:ext cx="303635" cy="349251"/>
            </a:xfrm>
            <a:prstGeom prst="rect">
              <a:avLst/>
            </a:prstGeom>
          </p:spPr>
        </p:pic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FCD2282B-BBE2-EC4C-B3C4-1533224F447C}"/>
              </a:ext>
            </a:extLst>
          </p:cNvPr>
          <p:cNvGrpSpPr/>
          <p:nvPr/>
        </p:nvGrpSpPr>
        <p:grpSpPr>
          <a:xfrm>
            <a:off x="6995186" y="3473315"/>
            <a:ext cx="851040" cy="971162"/>
            <a:chOff x="5522986" y="2176151"/>
            <a:chExt cx="851040" cy="971162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81146E20-AF56-6547-B2E5-3B433DC415DF}"/>
                </a:ext>
              </a:extLst>
            </p:cNvPr>
            <p:cNvGrpSpPr/>
            <p:nvPr/>
          </p:nvGrpSpPr>
          <p:grpSpPr>
            <a:xfrm>
              <a:off x="5522986" y="2176151"/>
              <a:ext cx="851040" cy="971162"/>
              <a:chOff x="1673874" y="3580682"/>
              <a:chExt cx="1210369" cy="1377326"/>
            </a:xfrm>
          </p:grpSpPr>
          <p:sp>
            <p:nvSpPr>
              <p:cNvPr id="78" name="Rounded Rectangle 77">
                <a:extLst>
                  <a:ext uri="{FF2B5EF4-FFF2-40B4-BE49-F238E27FC236}">
                    <a16:creationId xmlns:a16="http://schemas.microsoft.com/office/drawing/2014/main" id="{1A0B9B82-6893-274D-B678-397E62C67D1C}"/>
                  </a:ext>
                </a:extLst>
              </p:cNvPr>
              <p:cNvSpPr/>
              <p:nvPr/>
            </p:nvSpPr>
            <p:spPr>
              <a:xfrm>
                <a:off x="2093410" y="4417606"/>
                <a:ext cx="790833" cy="540402"/>
              </a:xfrm>
              <a:prstGeom prst="roundRect">
                <a:avLst/>
              </a:prstGeom>
              <a:solidFill>
                <a:srgbClr val="E5CAC1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cxnSp>
            <p:nvCxnSpPr>
              <p:cNvPr id="79" name="Straight Arrow Connector 78">
                <a:extLst>
                  <a:ext uri="{FF2B5EF4-FFF2-40B4-BE49-F238E27FC236}">
                    <a16:creationId xmlns:a16="http://schemas.microsoft.com/office/drawing/2014/main" id="{615FAFD5-1E98-C24D-AED9-F226194CD41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673874" y="3580682"/>
                <a:ext cx="976726" cy="990646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headEnd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DAB158B4-D53D-4A4F-B808-CEC15E7609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 amt="81000"/>
            </a:blip>
            <a:srcRect l="19198" t="15496" r="26888" b="22490"/>
            <a:stretch/>
          </p:blipFill>
          <p:spPr>
            <a:xfrm>
              <a:off x="5927065" y="2767522"/>
              <a:ext cx="303635" cy="349251"/>
            </a:xfrm>
            <a:prstGeom prst="rect">
              <a:avLst/>
            </a:prstGeom>
          </p:spPr>
        </p:pic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4B7B46C6-476A-1A4A-850A-76E2EE396746}"/>
              </a:ext>
            </a:extLst>
          </p:cNvPr>
          <p:cNvGrpSpPr/>
          <p:nvPr/>
        </p:nvGrpSpPr>
        <p:grpSpPr>
          <a:xfrm>
            <a:off x="8834730" y="3542995"/>
            <a:ext cx="851040" cy="971162"/>
            <a:chOff x="5522986" y="2176151"/>
            <a:chExt cx="851040" cy="971162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53B54272-C812-E141-A08F-91E02B5D179F}"/>
                </a:ext>
              </a:extLst>
            </p:cNvPr>
            <p:cNvGrpSpPr/>
            <p:nvPr/>
          </p:nvGrpSpPr>
          <p:grpSpPr>
            <a:xfrm>
              <a:off x="5522986" y="2176151"/>
              <a:ext cx="851040" cy="971162"/>
              <a:chOff x="1673874" y="3580682"/>
              <a:chExt cx="1210369" cy="1377326"/>
            </a:xfrm>
          </p:grpSpPr>
          <p:sp>
            <p:nvSpPr>
              <p:cNvPr id="83" name="Rounded Rectangle 82">
                <a:extLst>
                  <a:ext uri="{FF2B5EF4-FFF2-40B4-BE49-F238E27FC236}">
                    <a16:creationId xmlns:a16="http://schemas.microsoft.com/office/drawing/2014/main" id="{D440466F-D71E-9042-9DAB-BAFBA4C441C2}"/>
                  </a:ext>
                </a:extLst>
              </p:cNvPr>
              <p:cNvSpPr/>
              <p:nvPr/>
            </p:nvSpPr>
            <p:spPr>
              <a:xfrm>
                <a:off x="2093410" y="4417606"/>
                <a:ext cx="790833" cy="540402"/>
              </a:xfrm>
              <a:prstGeom prst="roundRect">
                <a:avLst/>
              </a:prstGeom>
              <a:solidFill>
                <a:srgbClr val="E5CAC1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cxnSp>
            <p:nvCxnSpPr>
              <p:cNvPr id="84" name="Straight Arrow Connector 83">
                <a:extLst>
                  <a:ext uri="{FF2B5EF4-FFF2-40B4-BE49-F238E27FC236}">
                    <a16:creationId xmlns:a16="http://schemas.microsoft.com/office/drawing/2014/main" id="{376090FC-B8D3-494A-9442-F52B31507E3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673874" y="3580682"/>
                <a:ext cx="976726" cy="990646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headEnd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499C3139-8D7E-594A-9B17-0848514C93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 amt="81000"/>
            </a:blip>
            <a:srcRect l="19198" t="15496" r="26888" b="22490"/>
            <a:stretch/>
          </p:blipFill>
          <p:spPr>
            <a:xfrm>
              <a:off x="5927065" y="2767522"/>
              <a:ext cx="303635" cy="349251"/>
            </a:xfrm>
            <a:prstGeom prst="rect">
              <a:avLst/>
            </a:prstGeom>
          </p:spPr>
        </p:pic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51DFEA33-B781-E24F-AE6A-D65E8ADE5805}"/>
              </a:ext>
            </a:extLst>
          </p:cNvPr>
          <p:cNvGrpSpPr/>
          <p:nvPr/>
        </p:nvGrpSpPr>
        <p:grpSpPr>
          <a:xfrm>
            <a:off x="4378521" y="4380603"/>
            <a:ext cx="851040" cy="971162"/>
            <a:chOff x="5522986" y="2176151"/>
            <a:chExt cx="851040" cy="971162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C5709933-5564-BA4A-96F2-8882AE56456A}"/>
                </a:ext>
              </a:extLst>
            </p:cNvPr>
            <p:cNvGrpSpPr/>
            <p:nvPr/>
          </p:nvGrpSpPr>
          <p:grpSpPr>
            <a:xfrm>
              <a:off x="5522986" y="2176151"/>
              <a:ext cx="851040" cy="971162"/>
              <a:chOff x="1673874" y="3580682"/>
              <a:chExt cx="1210369" cy="1377326"/>
            </a:xfrm>
          </p:grpSpPr>
          <p:sp>
            <p:nvSpPr>
              <p:cNvPr id="99" name="Rounded Rectangle 98">
                <a:extLst>
                  <a:ext uri="{FF2B5EF4-FFF2-40B4-BE49-F238E27FC236}">
                    <a16:creationId xmlns:a16="http://schemas.microsoft.com/office/drawing/2014/main" id="{1CE5E3BC-D4B6-B14B-9473-0BFFEE293D20}"/>
                  </a:ext>
                </a:extLst>
              </p:cNvPr>
              <p:cNvSpPr/>
              <p:nvPr/>
            </p:nvSpPr>
            <p:spPr>
              <a:xfrm>
                <a:off x="2093410" y="4417606"/>
                <a:ext cx="790833" cy="540402"/>
              </a:xfrm>
              <a:prstGeom prst="roundRect">
                <a:avLst/>
              </a:prstGeom>
              <a:solidFill>
                <a:srgbClr val="E5CAC1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cxnSp>
            <p:nvCxnSpPr>
              <p:cNvPr id="101" name="Straight Arrow Connector 100">
                <a:extLst>
                  <a:ext uri="{FF2B5EF4-FFF2-40B4-BE49-F238E27FC236}">
                    <a16:creationId xmlns:a16="http://schemas.microsoft.com/office/drawing/2014/main" id="{5C2B6ED2-E5F8-2C49-9823-19F2E04419E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673874" y="3580682"/>
                <a:ext cx="976726" cy="990646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headEnd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4440D1DF-2CBD-E542-9D47-5A99A99FCC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 amt="81000"/>
            </a:blip>
            <a:srcRect l="19198" t="15496" r="26888" b="22490"/>
            <a:stretch/>
          </p:blipFill>
          <p:spPr>
            <a:xfrm>
              <a:off x="5927065" y="2767522"/>
              <a:ext cx="303635" cy="349251"/>
            </a:xfrm>
            <a:prstGeom prst="rect">
              <a:avLst/>
            </a:prstGeom>
          </p:spPr>
        </p:pic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1A4E36EA-3B2F-7946-B5B3-4C84C6D86BBF}"/>
              </a:ext>
            </a:extLst>
          </p:cNvPr>
          <p:cNvGrpSpPr/>
          <p:nvPr/>
        </p:nvGrpSpPr>
        <p:grpSpPr>
          <a:xfrm>
            <a:off x="5216582" y="3390985"/>
            <a:ext cx="851040" cy="971162"/>
            <a:chOff x="5522986" y="2176151"/>
            <a:chExt cx="851040" cy="971162"/>
          </a:xfrm>
        </p:grpSpPr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2E12C663-B163-D34A-8CEE-AD2514C4DD28}"/>
                </a:ext>
              </a:extLst>
            </p:cNvPr>
            <p:cNvGrpSpPr/>
            <p:nvPr/>
          </p:nvGrpSpPr>
          <p:grpSpPr>
            <a:xfrm>
              <a:off x="5522986" y="2176151"/>
              <a:ext cx="851040" cy="971162"/>
              <a:chOff x="1673874" y="3580682"/>
              <a:chExt cx="1210369" cy="1377326"/>
            </a:xfrm>
          </p:grpSpPr>
          <p:sp>
            <p:nvSpPr>
              <p:cNvPr id="106" name="Rounded Rectangle 105">
                <a:extLst>
                  <a:ext uri="{FF2B5EF4-FFF2-40B4-BE49-F238E27FC236}">
                    <a16:creationId xmlns:a16="http://schemas.microsoft.com/office/drawing/2014/main" id="{C1C17816-C0E9-074C-9267-C50177D28A17}"/>
                  </a:ext>
                </a:extLst>
              </p:cNvPr>
              <p:cNvSpPr/>
              <p:nvPr/>
            </p:nvSpPr>
            <p:spPr>
              <a:xfrm>
                <a:off x="2093410" y="4417606"/>
                <a:ext cx="790833" cy="540402"/>
              </a:xfrm>
              <a:prstGeom prst="roundRect">
                <a:avLst/>
              </a:prstGeom>
              <a:solidFill>
                <a:srgbClr val="E5CAC1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cxnSp>
            <p:nvCxnSpPr>
              <p:cNvPr id="107" name="Straight Arrow Connector 106">
                <a:extLst>
                  <a:ext uri="{FF2B5EF4-FFF2-40B4-BE49-F238E27FC236}">
                    <a16:creationId xmlns:a16="http://schemas.microsoft.com/office/drawing/2014/main" id="{1F187509-C547-0A4B-B5E7-3A67DA3FAA6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673874" y="3580682"/>
                <a:ext cx="976726" cy="990646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headEnd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05" name="Picture 104">
              <a:extLst>
                <a:ext uri="{FF2B5EF4-FFF2-40B4-BE49-F238E27FC236}">
                  <a16:creationId xmlns:a16="http://schemas.microsoft.com/office/drawing/2014/main" id="{CAED117F-3210-0E4A-9047-8A6E8DF694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 amt="81000"/>
            </a:blip>
            <a:srcRect l="19198" t="15496" r="26888" b="22490"/>
            <a:stretch/>
          </p:blipFill>
          <p:spPr>
            <a:xfrm>
              <a:off x="5927065" y="2767522"/>
              <a:ext cx="303635" cy="349251"/>
            </a:xfrm>
            <a:prstGeom prst="rect">
              <a:avLst/>
            </a:prstGeom>
          </p:spPr>
        </p:pic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B7BBD56A-E936-864C-A8AC-7F01D755B03B}"/>
              </a:ext>
            </a:extLst>
          </p:cNvPr>
          <p:cNvGrpSpPr/>
          <p:nvPr/>
        </p:nvGrpSpPr>
        <p:grpSpPr>
          <a:xfrm>
            <a:off x="7636931" y="4483617"/>
            <a:ext cx="851040" cy="971162"/>
            <a:chOff x="5522986" y="2176151"/>
            <a:chExt cx="851040" cy="971162"/>
          </a:xfrm>
        </p:grpSpPr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2AF9097E-2B56-844B-89F8-807EDC9CD1EB}"/>
                </a:ext>
              </a:extLst>
            </p:cNvPr>
            <p:cNvGrpSpPr/>
            <p:nvPr/>
          </p:nvGrpSpPr>
          <p:grpSpPr>
            <a:xfrm>
              <a:off x="5522986" y="2176151"/>
              <a:ext cx="851040" cy="971162"/>
              <a:chOff x="1673874" y="3580682"/>
              <a:chExt cx="1210369" cy="1377326"/>
            </a:xfrm>
          </p:grpSpPr>
          <p:sp>
            <p:nvSpPr>
              <p:cNvPr id="118" name="Rounded Rectangle 117">
                <a:extLst>
                  <a:ext uri="{FF2B5EF4-FFF2-40B4-BE49-F238E27FC236}">
                    <a16:creationId xmlns:a16="http://schemas.microsoft.com/office/drawing/2014/main" id="{78E36E81-CA34-3242-BDC1-DDB82F74926A}"/>
                  </a:ext>
                </a:extLst>
              </p:cNvPr>
              <p:cNvSpPr/>
              <p:nvPr/>
            </p:nvSpPr>
            <p:spPr>
              <a:xfrm>
                <a:off x="2093410" y="4417606"/>
                <a:ext cx="790833" cy="540402"/>
              </a:xfrm>
              <a:prstGeom prst="roundRect">
                <a:avLst/>
              </a:prstGeom>
              <a:solidFill>
                <a:srgbClr val="E5CAC1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cxnSp>
            <p:nvCxnSpPr>
              <p:cNvPr id="119" name="Straight Arrow Connector 118">
                <a:extLst>
                  <a:ext uri="{FF2B5EF4-FFF2-40B4-BE49-F238E27FC236}">
                    <a16:creationId xmlns:a16="http://schemas.microsoft.com/office/drawing/2014/main" id="{5DF3ADBD-7735-0946-B444-E4C43352258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673874" y="3580682"/>
                <a:ext cx="976726" cy="990646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headEnd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17" name="Picture 116">
              <a:extLst>
                <a:ext uri="{FF2B5EF4-FFF2-40B4-BE49-F238E27FC236}">
                  <a16:creationId xmlns:a16="http://schemas.microsoft.com/office/drawing/2014/main" id="{2164E851-11E5-B447-99CA-865170CE26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 amt="81000"/>
            </a:blip>
            <a:srcRect l="19198" t="15496" r="26888" b="22490"/>
            <a:stretch/>
          </p:blipFill>
          <p:spPr>
            <a:xfrm>
              <a:off x="5927065" y="2767522"/>
              <a:ext cx="303635" cy="349251"/>
            </a:xfrm>
            <a:prstGeom prst="rect">
              <a:avLst/>
            </a:prstGeom>
          </p:spPr>
        </p:pic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48CA9E0E-AC62-6448-AC75-213BB296A55D}"/>
              </a:ext>
            </a:extLst>
          </p:cNvPr>
          <p:cNvGrpSpPr/>
          <p:nvPr/>
        </p:nvGrpSpPr>
        <p:grpSpPr>
          <a:xfrm>
            <a:off x="5063919" y="5393870"/>
            <a:ext cx="851040" cy="971162"/>
            <a:chOff x="5522986" y="2176151"/>
            <a:chExt cx="851040" cy="971162"/>
          </a:xfrm>
        </p:grpSpPr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3BE2A0D0-80E4-F241-A8F5-F441089B298D}"/>
                </a:ext>
              </a:extLst>
            </p:cNvPr>
            <p:cNvGrpSpPr/>
            <p:nvPr/>
          </p:nvGrpSpPr>
          <p:grpSpPr>
            <a:xfrm>
              <a:off x="5522986" y="2176151"/>
              <a:ext cx="851040" cy="971162"/>
              <a:chOff x="1673874" y="3580682"/>
              <a:chExt cx="1210369" cy="1377326"/>
            </a:xfrm>
          </p:grpSpPr>
          <p:sp>
            <p:nvSpPr>
              <p:cNvPr id="123" name="Rounded Rectangle 122">
                <a:extLst>
                  <a:ext uri="{FF2B5EF4-FFF2-40B4-BE49-F238E27FC236}">
                    <a16:creationId xmlns:a16="http://schemas.microsoft.com/office/drawing/2014/main" id="{ED4C1F6A-4B4E-6E4F-B0AE-BCDA937D1492}"/>
                  </a:ext>
                </a:extLst>
              </p:cNvPr>
              <p:cNvSpPr/>
              <p:nvPr/>
            </p:nvSpPr>
            <p:spPr>
              <a:xfrm>
                <a:off x="2093410" y="4417606"/>
                <a:ext cx="790833" cy="540402"/>
              </a:xfrm>
              <a:prstGeom prst="roundRect">
                <a:avLst/>
              </a:prstGeom>
              <a:solidFill>
                <a:srgbClr val="E5CAC1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cxnSp>
            <p:nvCxnSpPr>
              <p:cNvPr id="124" name="Straight Arrow Connector 123">
                <a:extLst>
                  <a:ext uri="{FF2B5EF4-FFF2-40B4-BE49-F238E27FC236}">
                    <a16:creationId xmlns:a16="http://schemas.microsoft.com/office/drawing/2014/main" id="{F62D2FD3-F018-A74F-9436-68AAF3B7170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673874" y="3580682"/>
                <a:ext cx="976726" cy="990646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headEnd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22" name="Picture 121">
              <a:extLst>
                <a:ext uri="{FF2B5EF4-FFF2-40B4-BE49-F238E27FC236}">
                  <a16:creationId xmlns:a16="http://schemas.microsoft.com/office/drawing/2014/main" id="{ED46394C-27A7-9642-8561-6A1F462FB3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 amt="81000"/>
            </a:blip>
            <a:srcRect l="19198" t="15496" r="26888" b="22490"/>
            <a:stretch/>
          </p:blipFill>
          <p:spPr>
            <a:xfrm>
              <a:off x="5927065" y="2767522"/>
              <a:ext cx="303635" cy="349251"/>
            </a:xfrm>
            <a:prstGeom prst="rect">
              <a:avLst/>
            </a:prstGeom>
          </p:spPr>
        </p:pic>
      </p:grp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49C7D234-126F-9247-B7E8-76AAE1332299}"/>
              </a:ext>
            </a:extLst>
          </p:cNvPr>
          <p:cNvCxnSpPr>
            <a:cxnSpLocks/>
          </p:cNvCxnSpPr>
          <p:nvPr/>
        </p:nvCxnSpPr>
        <p:spPr>
          <a:xfrm flipV="1">
            <a:off x="10514770" y="1873635"/>
            <a:ext cx="0" cy="4460857"/>
          </a:xfrm>
          <a:prstGeom prst="straightConnector1">
            <a:avLst/>
          </a:prstGeom>
          <a:ln w="31750">
            <a:solidFill>
              <a:schemeClr val="tx1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E4AF33EC-5A89-B540-A6FF-1CAD3855A2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3337" y="2174565"/>
            <a:ext cx="1079500" cy="419100"/>
          </a:xfrm>
          <a:prstGeom prst="rect">
            <a:avLst/>
          </a:prstGeom>
        </p:spPr>
      </p:pic>
      <p:sp>
        <p:nvSpPr>
          <p:cNvPr id="130" name="TextBox 129">
            <a:extLst>
              <a:ext uri="{FF2B5EF4-FFF2-40B4-BE49-F238E27FC236}">
                <a16:creationId xmlns:a16="http://schemas.microsoft.com/office/drawing/2014/main" id="{D3B29DAA-E842-3142-9004-0A8DC02A862C}"/>
              </a:ext>
            </a:extLst>
          </p:cNvPr>
          <p:cNvSpPr txBox="1"/>
          <p:nvPr/>
        </p:nvSpPr>
        <p:spPr>
          <a:xfrm>
            <a:off x="8544330" y="1458476"/>
            <a:ext cx="26019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Longest chain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8BFB1B63-E008-7C44-91CB-11C33C0B23E2}"/>
              </a:ext>
            </a:extLst>
          </p:cNvPr>
          <p:cNvSpPr txBox="1"/>
          <p:nvPr/>
        </p:nvSpPr>
        <p:spPr>
          <a:xfrm>
            <a:off x="153861" y="6494170"/>
            <a:ext cx="59631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 scalable </a:t>
            </a:r>
            <a:r>
              <a:rPr lang="en-US" sz="1600" dirty="0" err="1"/>
              <a:t>PoS</a:t>
            </a:r>
            <a:r>
              <a:rPr lang="en-US" sz="1600" dirty="0"/>
              <a:t> blockchain in the open setting, Fan and Zhou, 2016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D292F6-038C-414E-B835-57E9354702D1}"/>
              </a:ext>
            </a:extLst>
          </p:cNvPr>
          <p:cNvSpPr txBox="1"/>
          <p:nvPr/>
        </p:nvSpPr>
        <p:spPr>
          <a:xfrm>
            <a:off x="8369300" y="6146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177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7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7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7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7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130" grpId="0"/>
      <p:bldP spid="1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7D721-A05C-FA49-B1D4-723BE47E03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764" y="177371"/>
            <a:ext cx="11446585" cy="1423751"/>
          </a:xfrm>
        </p:spPr>
        <p:txBody>
          <a:bodyPr>
            <a:normAutofit/>
          </a:bodyPr>
          <a:lstStyle/>
          <a:p>
            <a:r>
              <a:rPr lang="en-US" sz="5000" dirty="0"/>
              <a:t>Security of </a:t>
            </a:r>
            <a:r>
              <a:rPr lang="en-US" sz="5000" dirty="0" err="1"/>
              <a:t>PoS</a:t>
            </a:r>
            <a:r>
              <a:rPr lang="en-US" sz="5000" dirty="0"/>
              <a:t> Longest Chain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639781-643B-774F-AF95-A3508507DFDE}"/>
              </a:ext>
            </a:extLst>
          </p:cNvPr>
          <p:cNvSpPr txBox="1"/>
          <p:nvPr/>
        </p:nvSpPr>
        <p:spPr>
          <a:xfrm>
            <a:off x="1298825" y="2058114"/>
            <a:ext cx="851535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Honest participants	</a:t>
            </a:r>
          </a:p>
          <a:p>
            <a:r>
              <a:rPr lang="en-US" sz="2800" dirty="0">
                <a:solidFill>
                  <a:srgbClr val="C00000"/>
                </a:solidFill>
              </a:rPr>
              <a:t>	</a:t>
            </a:r>
            <a:r>
              <a:rPr lang="en-US" sz="2800" dirty="0">
                <a:solidFill>
                  <a:srgbClr val="362923"/>
                </a:solidFill>
              </a:rPr>
              <a:t>grow chain as a Poisson process </a:t>
            </a:r>
          </a:p>
          <a:p>
            <a:r>
              <a:rPr lang="en-US" sz="2800" dirty="0">
                <a:solidFill>
                  <a:srgbClr val="C00000"/>
                </a:solidFill>
              </a:rPr>
              <a:t>	growth rate linear in time  </a:t>
            </a:r>
          </a:p>
          <a:p>
            <a:r>
              <a:rPr lang="en-US" sz="2800" dirty="0">
                <a:solidFill>
                  <a:srgbClr val="C00000"/>
                </a:solidFill>
              </a:rPr>
              <a:t>	</a:t>
            </a:r>
            <a:endParaRPr lang="en-US" sz="2800" dirty="0"/>
          </a:p>
          <a:p>
            <a:r>
              <a:rPr lang="en-US" sz="2800" dirty="0"/>
              <a:t>Adversary</a:t>
            </a:r>
          </a:p>
          <a:p>
            <a:r>
              <a:rPr lang="en-US" sz="2800" dirty="0"/>
              <a:t>	grows a </a:t>
            </a:r>
            <a:r>
              <a:rPr lang="en-US" sz="2800" dirty="0" err="1"/>
              <a:t>NaS</a:t>
            </a:r>
            <a:r>
              <a:rPr lang="en-US" sz="2800" dirty="0"/>
              <a:t> tree in </a:t>
            </a:r>
            <a:r>
              <a:rPr lang="en-US" sz="2800" dirty="0">
                <a:solidFill>
                  <a:srgbClr val="C00000"/>
                </a:solidFill>
              </a:rPr>
              <a:t>private</a:t>
            </a:r>
          </a:p>
          <a:p>
            <a:r>
              <a:rPr lang="en-US" sz="2800" dirty="0">
                <a:solidFill>
                  <a:srgbClr val="C00000"/>
                </a:solidFill>
              </a:rPr>
              <a:t>	</a:t>
            </a:r>
            <a:r>
              <a:rPr lang="en-US" sz="2800" dirty="0">
                <a:solidFill>
                  <a:srgbClr val="362923"/>
                </a:solidFill>
              </a:rPr>
              <a:t>longest chain length  </a:t>
            </a:r>
          </a:p>
          <a:p>
            <a:endParaRPr lang="en-US" sz="2800" dirty="0"/>
          </a:p>
          <a:p>
            <a:r>
              <a:rPr lang="en-US" sz="2800" dirty="0">
                <a:solidFill>
                  <a:srgbClr val="C00000"/>
                </a:solidFill>
              </a:rPr>
              <a:t>Security against Private attack </a:t>
            </a:r>
            <a:endParaRPr lang="en-US" sz="2800" dirty="0">
              <a:solidFill>
                <a:srgbClr val="362923"/>
              </a:solidFill>
            </a:endParaRPr>
          </a:p>
          <a:p>
            <a:r>
              <a:rPr lang="en-US" sz="2800" dirty="0">
                <a:solidFill>
                  <a:srgbClr val="362923"/>
                </a:solidFill>
              </a:rPr>
              <a:t>					    or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AC344F-E963-6A49-9211-69F5AA3DF7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056" y="2971800"/>
            <a:ext cx="2006600" cy="457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C873D8D-1B64-F748-A1C6-828E4F4970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1056" y="4632096"/>
            <a:ext cx="1079500" cy="419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E48395-3BBC-AF40-98FF-99B3A81B40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5425" y="6061760"/>
            <a:ext cx="3708400" cy="457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4E6D5B4-3DCC-614B-A08F-BA4B3D660E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06150" y="5922060"/>
            <a:ext cx="3048000" cy="59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13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7D721-A05C-FA49-B1D4-723BE47E03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194636" y="192562"/>
            <a:ext cx="11446585" cy="1423751"/>
          </a:xfrm>
        </p:spPr>
        <p:txBody>
          <a:bodyPr>
            <a:normAutofit/>
          </a:bodyPr>
          <a:lstStyle/>
          <a:p>
            <a:r>
              <a:rPr lang="en-US" sz="5000" dirty="0"/>
              <a:t>Security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639781-643B-774F-AF95-A3508507DFDE}"/>
              </a:ext>
            </a:extLst>
          </p:cNvPr>
          <p:cNvSpPr txBox="1"/>
          <p:nvPr/>
        </p:nvSpPr>
        <p:spPr>
          <a:xfrm>
            <a:off x="1298825" y="2058114"/>
            <a:ext cx="851535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  <a:p>
            <a:r>
              <a:rPr lang="en-US" sz="2800" dirty="0">
                <a:solidFill>
                  <a:srgbClr val="C00000"/>
                </a:solidFill>
              </a:rPr>
              <a:t>Security against Private attack </a:t>
            </a:r>
            <a:endParaRPr lang="en-US" sz="2800" dirty="0">
              <a:solidFill>
                <a:srgbClr val="362923"/>
              </a:solidFill>
            </a:endParaRPr>
          </a:p>
          <a:p>
            <a:r>
              <a:rPr lang="en-US" sz="2800" dirty="0">
                <a:solidFill>
                  <a:srgbClr val="362923"/>
                </a:solidFill>
              </a:rPr>
              <a:t>				</a:t>
            </a:r>
          </a:p>
          <a:p>
            <a:endParaRPr lang="en-US" sz="2800" dirty="0">
              <a:solidFill>
                <a:srgbClr val="362923"/>
              </a:solidFill>
            </a:endParaRPr>
          </a:p>
          <a:p>
            <a:endParaRPr lang="en-US" sz="2800" dirty="0">
              <a:solidFill>
                <a:srgbClr val="362923"/>
              </a:solidFill>
            </a:endParaRPr>
          </a:p>
          <a:p>
            <a:endParaRPr lang="en-US" sz="2800" dirty="0">
              <a:solidFill>
                <a:srgbClr val="362923"/>
              </a:solidFill>
            </a:endParaRPr>
          </a:p>
          <a:p>
            <a:endParaRPr lang="en-US" sz="2800" dirty="0">
              <a:solidFill>
                <a:srgbClr val="362923"/>
              </a:solidFill>
            </a:endParaRPr>
          </a:p>
          <a:p>
            <a:r>
              <a:rPr lang="en-US" sz="2800" dirty="0">
                <a:solidFill>
                  <a:srgbClr val="362923"/>
                </a:solidFill>
              </a:rPr>
              <a:t>Secure against </a:t>
            </a:r>
            <a:r>
              <a:rPr lang="en-US" sz="2800" dirty="0">
                <a:solidFill>
                  <a:srgbClr val="C00000"/>
                </a:solidFill>
              </a:rPr>
              <a:t>all attacks </a:t>
            </a:r>
          </a:p>
          <a:p>
            <a:endParaRPr lang="en-US" sz="2800" dirty="0">
              <a:solidFill>
                <a:srgbClr val="C00000"/>
              </a:solidFill>
            </a:endParaRPr>
          </a:p>
          <a:p>
            <a:r>
              <a:rPr lang="en-US" sz="2800" dirty="0">
                <a:solidFill>
                  <a:srgbClr val="C00000"/>
                </a:solidFill>
              </a:rPr>
              <a:t>     </a:t>
            </a:r>
            <a:r>
              <a:rPr lang="en-US" sz="2800" dirty="0">
                <a:solidFill>
                  <a:srgbClr val="362923"/>
                </a:solidFill>
              </a:rPr>
              <a:t>	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E6D5B4-3DCC-614B-A08F-BA4B3D660E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450" y="3601651"/>
            <a:ext cx="3048000" cy="596900"/>
          </a:xfrm>
          <a:prstGeom prst="rect">
            <a:avLst/>
          </a:prstGeom>
        </p:spPr>
      </p:pic>
      <p:pic>
        <p:nvPicPr>
          <p:cNvPr id="9" name="Picture 8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D3EE0B71-1569-9E4A-9D13-5BD25E7D50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98681"/>
            <a:ext cx="5423248" cy="555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43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7D721-A05C-FA49-B1D4-723BE47E03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764" y="177371"/>
            <a:ext cx="11446585" cy="1423751"/>
          </a:xfrm>
        </p:spPr>
        <p:txBody>
          <a:bodyPr>
            <a:normAutofit/>
          </a:bodyPr>
          <a:lstStyle/>
          <a:p>
            <a:r>
              <a:rPr lang="en-US" sz="5000" dirty="0"/>
              <a:t>Thus Far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A4AF58-8B1A-144D-818D-1289AA5DE53F}"/>
              </a:ext>
            </a:extLst>
          </p:cNvPr>
          <p:cNvSpPr txBox="1"/>
          <p:nvPr/>
        </p:nvSpPr>
        <p:spPr>
          <a:xfrm>
            <a:off x="1298825" y="2058114"/>
            <a:ext cx="851535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Bitcoin</a:t>
            </a:r>
            <a:r>
              <a:rPr lang="en-US" sz="2800" dirty="0"/>
              <a:t> </a:t>
            </a:r>
          </a:p>
          <a:p>
            <a:r>
              <a:rPr lang="en-US" sz="2800" dirty="0"/>
              <a:t>	</a:t>
            </a:r>
            <a:r>
              <a:rPr lang="en-US" sz="2800" dirty="0" err="1"/>
              <a:t>PoW</a:t>
            </a:r>
            <a:endParaRPr lang="en-US" sz="2800" dirty="0"/>
          </a:p>
          <a:p>
            <a:r>
              <a:rPr lang="en-US" sz="2800" dirty="0"/>
              <a:t>	longest chain protocol </a:t>
            </a:r>
          </a:p>
          <a:p>
            <a:r>
              <a:rPr lang="en-US" sz="2800" dirty="0"/>
              <a:t>	throughput/latency limited because of </a:t>
            </a:r>
          </a:p>
          <a:p>
            <a:r>
              <a:rPr lang="en-US" sz="2800" dirty="0"/>
              <a:t>		security</a:t>
            </a:r>
          </a:p>
          <a:p>
            <a:r>
              <a:rPr lang="en-US" sz="2800" dirty="0"/>
              <a:t>	</a:t>
            </a:r>
          </a:p>
          <a:p>
            <a:r>
              <a:rPr lang="en-US" sz="2800" dirty="0">
                <a:solidFill>
                  <a:srgbClr val="C00000"/>
                </a:solidFill>
              </a:rPr>
              <a:t>Scaling Bitcoin</a:t>
            </a:r>
            <a:r>
              <a:rPr lang="en-US" sz="2800" dirty="0"/>
              <a:t>: Prism </a:t>
            </a:r>
          </a:p>
          <a:p>
            <a:r>
              <a:rPr lang="en-US" sz="2800" dirty="0"/>
              <a:t>	Throughput           </a:t>
            </a:r>
            <a:r>
              <a:rPr lang="en-US" sz="2800" dirty="0">
                <a:solidFill>
                  <a:srgbClr val="C00000"/>
                </a:solidFill>
              </a:rPr>
              <a:t>physical limits </a:t>
            </a:r>
          </a:p>
          <a:p>
            <a:r>
              <a:rPr lang="en-US" sz="2800" dirty="0"/>
              <a:t>	Latency</a:t>
            </a:r>
          </a:p>
          <a:p>
            <a:endParaRPr lang="en-US" sz="2800" dirty="0"/>
          </a:p>
          <a:p>
            <a:r>
              <a:rPr lang="en-US" sz="2800" dirty="0">
                <a:solidFill>
                  <a:srgbClr val="C00000"/>
                </a:solidFill>
              </a:rPr>
              <a:t>But still</a:t>
            </a:r>
            <a:r>
              <a:rPr lang="en-US" sz="2800" dirty="0"/>
              <a:t>: </a:t>
            </a:r>
            <a:r>
              <a:rPr lang="en-US" sz="2800" dirty="0" err="1">
                <a:solidFill>
                  <a:srgbClr val="7030A0"/>
                </a:solidFill>
              </a:rPr>
              <a:t>PoW</a:t>
            </a:r>
            <a:r>
              <a:rPr lang="en-US" sz="2800" dirty="0"/>
              <a:t> </a:t>
            </a:r>
          </a:p>
          <a:p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87BB18-5F96-144A-AFF4-F849417EA7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6100" y="5105400"/>
            <a:ext cx="203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919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7D721-A05C-FA49-B1D4-723BE47E03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764" y="177371"/>
            <a:ext cx="11446585" cy="1423751"/>
          </a:xfrm>
        </p:spPr>
        <p:txBody>
          <a:bodyPr>
            <a:normAutofit/>
          </a:bodyPr>
          <a:lstStyle/>
          <a:p>
            <a:r>
              <a:rPr lang="en-US" sz="5000" dirty="0"/>
              <a:t>This lecture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639781-643B-774F-AF95-A3508507DFDE}"/>
              </a:ext>
            </a:extLst>
          </p:cNvPr>
          <p:cNvSpPr txBox="1"/>
          <p:nvPr/>
        </p:nvSpPr>
        <p:spPr>
          <a:xfrm>
            <a:off x="1298825" y="2058114"/>
            <a:ext cx="851535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Proof of Stake </a:t>
            </a:r>
            <a:r>
              <a:rPr lang="en-US" sz="2800" dirty="0"/>
              <a:t>(</a:t>
            </a:r>
            <a:r>
              <a:rPr lang="en-US" sz="2800" dirty="0" err="1"/>
              <a:t>PoS</a:t>
            </a:r>
            <a:r>
              <a:rPr lang="en-US" sz="2800" dirty="0"/>
              <a:t>)</a:t>
            </a:r>
          </a:p>
          <a:p>
            <a:r>
              <a:rPr lang="en-US" sz="2800" dirty="0"/>
              <a:t> 	energy efficient alternative </a:t>
            </a:r>
          </a:p>
          <a:p>
            <a:r>
              <a:rPr lang="en-US" sz="2800" dirty="0"/>
              <a:t>	replacement to </a:t>
            </a:r>
            <a:r>
              <a:rPr lang="en-US" sz="2800" dirty="0" err="1"/>
              <a:t>PoW</a:t>
            </a:r>
            <a:r>
              <a:rPr lang="en-US" sz="2800" dirty="0"/>
              <a:t> </a:t>
            </a:r>
          </a:p>
          <a:p>
            <a:r>
              <a:rPr lang="en-US" sz="2800" dirty="0"/>
              <a:t>	</a:t>
            </a:r>
          </a:p>
          <a:p>
            <a:r>
              <a:rPr lang="en-US" sz="2800" dirty="0">
                <a:solidFill>
                  <a:srgbClr val="C00000"/>
                </a:solidFill>
              </a:rPr>
              <a:t>Simple way to implement </a:t>
            </a:r>
            <a:r>
              <a:rPr lang="en-US" sz="2800" dirty="0" err="1">
                <a:solidFill>
                  <a:srgbClr val="C00000"/>
                </a:solidFill>
              </a:rPr>
              <a:t>PoS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</a:p>
          <a:p>
            <a:r>
              <a:rPr lang="en-US" sz="2800" dirty="0"/>
              <a:t>	within the longest chain protocol </a:t>
            </a:r>
          </a:p>
          <a:p>
            <a:r>
              <a:rPr lang="en-US" sz="2800" dirty="0"/>
              <a:t>	</a:t>
            </a:r>
          </a:p>
          <a:p>
            <a:r>
              <a:rPr lang="en-US" sz="2800" dirty="0">
                <a:solidFill>
                  <a:srgbClr val="C00000"/>
                </a:solidFill>
              </a:rPr>
              <a:t>Vulnerabilities</a:t>
            </a:r>
          </a:p>
          <a:p>
            <a:r>
              <a:rPr lang="en-US" sz="2800" dirty="0"/>
              <a:t>	nothing at stake (</a:t>
            </a:r>
            <a:r>
              <a:rPr lang="en-US" sz="2800" dirty="0" err="1"/>
              <a:t>NaS</a:t>
            </a:r>
            <a:r>
              <a:rPr lang="en-US" sz="2800" dirty="0"/>
              <a:t>) attack </a:t>
            </a:r>
          </a:p>
          <a:p>
            <a:r>
              <a:rPr lang="en-US" sz="2800" dirty="0"/>
              <a:t>	security analysis</a:t>
            </a:r>
          </a:p>
        </p:txBody>
      </p:sp>
    </p:spTree>
    <p:extLst>
      <p:ext uri="{BB962C8B-B14F-4D97-AF65-F5344CB8AC3E}">
        <p14:creationId xmlns:p14="http://schemas.microsoft.com/office/powerpoint/2010/main" val="3471385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7D721-A05C-FA49-B1D4-723BE47E03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764" y="177371"/>
            <a:ext cx="11446585" cy="1423751"/>
          </a:xfrm>
        </p:spPr>
        <p:txBody>
          <a:bodyPr>
            <a:normAutofit/>
          </a:bodyPr>
          <a:lstStyle/>
          <a:p>
            <a:r>
              <a:rPr lang="en-US" sz="5000" dirty="0"/>
              <a:t>Proof of Work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639781-643B-774F-AF95-A3508507DFDE}"/>
              </a:ext>
            </a:extLst>
          </p:cNvPr>
          <p:cNvSpPr txBox="1"/>
          <p:nvPr/>
        </p:nvSpPr>
        <p:spPr>
          <a:xfrm>
            <a:off x="1298825" y="2058114"/>
            <a:ext cx="851535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62923"/>
                </a:solidFill>
              </a:rPr>
              <a:t>Find </a:t>
            </a:r>
            <a:r>
              <a:rPr lang="en-US" sz="2800" dirty="0">
                <a:solidFill>
                  <a:srgbClr val="C00000"/>
                </a:solidFill>
              </a:rPr>
              <a:t>nonce</a:t>
            </a:r>
            <a:r>
              <a:rPr lang="en-US" sz="2800" dirty="0">
                <a:solidFill>
                  <a:srgbClr val="362923"/>
                </a:solidFill>
              </a:rPr>
              <a:t> such that </a:t>
            </a:r>
          </a:p>
          <a:p>
            <a:r>
              <a:rPr lang="en-US" sz="2800" dirty="0"/>
              <a:t> 	</a:t>
            </a:r>
          </a:p>
          <a:p>
            <a:r>
              <a:rPr lang="en-US" sz="2800" dirty="0"/>
              <a:t>  Hash(hash(</a:t>
            </a:r>
            <a:r>
              <a:rPr lang="en-US" sz="2800" dirty="0" err="1"/>
              <a:t>parent.header</a:t>
            </a:r>
            <a:r>
              <a:rPr lang="en-US" sz="2800" dirty="0"/>
              <a:t>), Merkle root of </a:t>
            </a:r>
            <a:r>
              <a:rPr lang="en-US" sz="2800" dirty="0" err="1"/>
              <a:t>tx</a:t>
            </a:r>
            <a:r>
              <a:rPr lang="en-US" sz="2800" dirty="0"/>
              <a:t>, nonce) 	</a:t>
            </a:r>
          </a:p>
          <a:p>
            <a:r>
              <a:rPr lang="en-US" sz="2800" dirty="0"/>
              <a:t>		&lt; threshold </a:t>
            </a:r>
          </a:p>
          <a:p>
            <a:r>
              <a:rPr lang="en-US" sz="2800" dirty="0"/>
              <a:t>	</a:t>
            </a:r>
          </a:p>
          <a:p>
            <a:r>
              <a:rPr lang="en-US" sz="2800" dirty="0">
                <a:solidFill>
                  <a:srgbClr val="C00000"/>
                </a:solidFill>
              </a:rPr>
              <a:t>Finding </a:t>
            </a:r>
            <a:r>
              <a:rPr lang="en-US" sz="2800" dirty="0">
                <a:solidFill>
                  <a:srgbClr val="362923"/>
                </a:solidFill>
              </a:rPr>
              <a:t>entails</a:t>
            </a:r>
            <a:r>
              <a:rPr lang="en-US" sz="2800" dirty="0">
                <a:solidFill>
                  <a:srgbClr val="C00000"/>
                </a:solidFill>
              </a:rPr>
              <a:t> work </a:t>
            </a:r>
          </a:p>
          <a:p>
            <a:r>
              <a:rPr lang="en-US" sz="2800" dirty="0">
                <a:solidFill>
                  <a:srgbClr val="C00000"/>
                </a:solidFill>
              </a:rPr>
              <a:t>Nonce </a:t>
            </a:r>
            <a:r>
              <a:rPr lang="en-US" sz="2800" dirty="0">
                <a:solidFill>
                  <a:srgbClr val="362923"/>
                </a:solidFill>
              </a:rPr>
              <a:t>is the </a:t>
            </a:r>
            <a:r>
              <a:rPr lang="en-US" sz="2800" dirty="0">
                <a:solidFill>
                  <a:srgbClr val="C00000"/>
                </a:solidFill>
              </a:rPr>
              <a:t>proof </a:t>
            </a:r>
          </a:p>
          <a:p>
            <a:endParaRPr lang="en-US" sz="2800" dirty="0">
              <a:solidFill>
                <a:srgbClr val="C00000"/>
              </a:solidFill>
            </a:endParaRPr>
          </a:p>
          <a:p>
            <a:r>
              <a:rPr lang="en-US" sz="2800" dirty="0">
                <a:solidFill>
                  <a:srgbClr val="362923"/>
                </a:solidFill>
              </a:rPr>
              <a:t>Doing this work allows miners to </a:t>
            </a:r>
            <a:r>
              <a:rPr lang="en-US" sz="2800" dirty="0">
                <a:solidFill>
                  <a:srgbClr val="C00000"/>
                </a:solidFill>
              </a:rPr>
              <a:t>participate meaningfully</a:t>
            </a:r>
            <a:r>
              <a:rPr lang="en-US" sz="2800" dirty="0">
                <a:solidFill>
                  <a:srgbClr val="362923"/>
                </a:solidFill>
              </a:rPr>
              <a:t> in the protocol </a:t>
            </a:r>
          </a:p>
          <a:p>
            <a:r>
              <a:rPr lang="en-US" sz="2800" dirty="0">
                <a:solidFill>
                  <a:srgbClr val="C00000"/>
                </a:solidFill>
              </a:rPr>
              <a:t>	proposing a block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99913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7D721-A05C-FA49-B1D4-723BE47E03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764" y="177371"/>
            <a:ext cx="11446585" cy="1423751"/>
          </a:xfrm>
        </p:spPr>
        <p:txBody>
          <a:bodyPr>
            <a:normAutofit/>
          </a:bodyPr>
          <a:lstStyle/>
          <a:p>
            <a:r>
              <a:rPr lang="en-US" sz="5000" dirty="0"/>
              <a:t>Proof of Stake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639781-643B-774F-AF95-A3508507DFDE}"/>
              </a:ext>
            </a:extLst>
          </p:cNvPr>
          <p:cNvSpPr txBox="1"/>
          <p:nvPr/>
        </p:nvSpPr>
        <p:spPr>
          <a:xfrm>
            <a:off x="1298825" y="2058114"/>
            <a:ext cx="851535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62923"/>
                </a:solidFill>
              </a:rPr>
              <a:t>Allow meaningful participation based on </a:t>
            </a:r>
            <a:r>
              <a:rPr lang="en-US" sz="2800" dirty="0">
                <a:solidFill>
                  <a:srgbClr val="C00000"/>
                </a:solidFill>
              </a:rPr>
              <a:t>stake</a:t>
            </a:r>
            <a:r>
              <a:rPr lang="en-US" sz="2800" dirty="0">
                <a:solidFill>
                  <a:srgbClr val="362923"/>
                </a:solidFill>
              </a:rPr>
              <a:t> </a:t>
            </a:r>
          </a:p>
          <a:p>
            <a:r>
              <a:rPr lang="en-US" sz="2800" dirty="0">
                <a:solidFill>
                  <a:srgbClr val="362923"/>
                </a:solidFill>
              </a:rPr>
              <a:t>	block </a:t>
            </a:r>
            <a:r>
              <a:rPr lang="en-US" sz="2800" dirty="0">
                <a:solidFill>
                  <a:srgbClr val="C00000"/>
                </a:solidFill>
              </a:rPr>
              <a:t>proposers own coins </a:t>
            </a:r>
          </a:p>
          <a:p>
            <a:r>
              <a:rPr lang="en-US" sz="2800" dirty="0">
                <a:solidFill>
                  <a:srgbClr val="362923"/>
                </a:solidFill>
              </a:rPr>
              <a:t>	</a:t>
            </a:r>
          </a:p>
          <a:p>
            <a:r>
              <a:rPr lang="en-US" sz="2800" dirty="0"/>
              <a:t> 	</a:t>
            </a:r>
          </a:p>
          <a:p>
            <a:r>
              <a:rPr lang="en-US" sz="2800" dirty="0"/>
              <a:t>  Level of participation proportional to stake</a:t>
            </a:r>
          </a:p>
          <a:p>
            <a:r>
              <a:rPr lang="en-US" sz="2800" dirty="0"/>
              <a:t>	</a:t>
            </a:r>
            <a:r>
              <a:rPr lang="en-US" sz="2800" dirty="0">
                <a:solidFill>
                  <a:srgbClr val="C00000"/>
                </a:solidFill>
              </a:rPr>
              <a:t>higher probability of being a proposer</a:t>
            </a:r>
          </a:p>
          <a:p>
            <a:r>
              <a:rPr lang="en-US" sz="2800" dirty="0"/>
              <a:t>	</a:t>
            </a:r>
          </a:p>
          <a:p>
            <a:r>
              <a:rPr lang="en-US" sz="2800" dirty="0">
                <a:solidFill>
                  <a:srgbClr val="C00000"/>
                </a:solidFill>
              </a:rPr>
              <a:t>Doing work is replaced by owning coins </a:t>
            </a:r>
          </a:p>
          <a:p>
            <a:r>
              <a:rPr lang="en-US" sz="2800" dirty="0"/>
              <a:t>	energy efficient </a:t>
            </a:r>
          </a:p>
          <a:p>
            <a:r>
              <a:rPr lang="en-US" sz="2800" dirty="0"/>
              <a:t>	capital efficient -- no need for mining hardware</a:t>
            </a:r>
          </a:p>
        </p:txBody>
      </p:sp>
    </p:spTree>
    <p:extLst>
      <p:ext uri="{BB962C8B-B14F-4D97-AF65-F5344CB8AC3E}">
        <p14:creationId xmlns:p14="http://schemas.microsoft.com/office/powerpoint/2010/main" val="1441566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7D721-A05C-FA49-B1D4-723BE47E03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764" y="177371"/>
            <a:ext cx="11446585" cy="1423751"/>
          </a:xfrm>
        </p:spPr>
        <p:txBody>
          <a:bodyPr>
            <a:normAutofit/>
          </a:bodyPr>
          <a:lstStyle/>
          <a:p>
            <a:r>
              <a:rPr lang="en-US" sz="5000" dirty="0"/>
              <a:t>First Idea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639781-643B-774F-AF95-A3508507DFDE}"/>
              </a:ext>
            </a:extLst>
          </p:cNvPr>
          <p:cNvSpPr txBox="1"/>
          <p:nvPr/>
        </p:nvSpPr>
        <p:spPr>
          <a:xfrm>
            <a:off x="1298825" y="2058114"/>
            <a:ext cx="851535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</a:rPr>
              <a:t>PoW</a:t>
            </a:r>
            <a:endParaRPr lang="en-US" sz="2800" dirty="0">
              <a:solidFill>
                <a:srgbClr val="C00000"/>
              </a:solidFill>
            </a:endParaRPr>
          </a:p>
          <a:p>
            <a:endParaRPr lang="en-US" sz="2800" dirty="0">
              <a:solidFill>
                <a:srgbClr val="362923"/>
              </a:solidFill>
            </a:endParaRPr>
          </a:p>
          <a:p>
            <a:r>
              <a:rPr lang="en-US" sz="2800" dirty="0"/>
              <a:t>Hash(hash(</a:t>
            </a:r>
            <a:r>
              <a:rPr lang="en-US" sz="2800" dirty="0" err="1"/>
              <a:t>parent.header</a:t>
            </a:r>
            <a:r>
              <a:rPr lang="en-US" sz="2800" dirty="0"/>
              <a:t>), Merkle root of </a:t>
            </a:r>
            <a:r>
              <a:rPr lang="en-US" sz="2800" dirty="0" err="1"/>
              <a:t>tx</a:t>
            </a:r>
            <a:r>
              <a:rPr lang="en-US" sz="2800" dirty="0"/>
              <a:t>, nonce) 	</a:t>
            </a:r>
          </a:p>
          <a:p>
            <a:r>
              <a:rPr lang="en-US" sz="2800" dirty="0"/>
              <a:t>		&lt; threshold </a:t>
            </a:r>
          </a:p>
          <a:p>
            <a:endParaRPr lang="en-US" sz="2800" dirty="0">
              <a:solidFill>
                <a:srgbClr val="C00000"/>
              </a:solidFill>
            </a:endParaRPr>
          </a:p>
          <a:p>
            <a:r>
              <a:rPr lang="en-US" sz="2800" dirty="0">
                <a:solidFill>
                  <a:srgbClr val="362923"/>
                </a:solidFill>
              </a:rPr>
              <a:t>	</a:t>
            </a:r>
          </a:p>
          <a:p>
            <a:r>
              <a:rPr lang="en-US" sz="2800" dirty="0">
                <a:solidFill>
                  <a:srgbClr val="C00000"/>
                </a:solidFill>
              </a:rPr>
              <a:t> PoS_Idea1</a:t>
            </a:r>
          </a:p>
          <a:p>
            <a:endParaRPr lang="en-US" sz="2800" dirty="0"/>
          </a:p>
          <a:p>
            <a:r>
              <a:rPr lang="en-US" sz="2800" dirty="0"/>
              <a:t>Hash(hash(</a:t>
            </a:r>
            <a:r>
              <a:rPr lang="en-US" sz="2800" dirty="0" err="1"/>
              <a:t>parent.header</a:t>
            </a:r>
            <a:r>
              <a:rPr lang="en-US" sz="2800" dirty="0"/>
              <a:t>), Merkle root of </a:t>
            </a:r>
            <a:r>
              <a:rPr lang="en-US" sz="2800" dirty="0" err="1"/>
              <a:t>tx</a:t>
            </a:r>
            <a:r>
              <a:rPr lang="en-US" sz="2800" dirty="0"/>
              <a:t>) 	</a:t>
            </a:r>
          </a:p>
          <a:p>
            <a:r>
              <a:rPr lang="en-US" sz="2800" dirty="0"/>
              <a:t>		&lt; threshold x </a:t>
            </a:r>
            <a:r>
              <a:rPr lang="en-US" sz="2800" dirty="0">
                <a:solidFill>
                  <a:srgbClr val="C00000"/>
                </a:solidFill>
              </a:rPr>
              <a:t>stake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73689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7D721-A05C-FA49-B1D4-723BE47E03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764" y="177371"/>
            <a:ext cx="11446585" cy="1423751"/>
          </a:xfrm>
        </p:spPr>
        <p:txBody>
          <a:bodyPr>
            <a:normAutofit/>
          </a:bodyPr>
          <a:lstStyle/>
          <a:p>
            <a:r>
              <a:rPr lang="en-US" sz="5000" dirty="0"/>
              <a:t>Limitations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639781-643B-774F-AF95-A3508507DFDE}"/>
              </a:ext>
            </a:extLst>
          </p:cNvPr>
          <p:cNvSpPr txBox="1"/>
          <p:nvPr/>
        </p:nvSpPr>
        <p:spPr>
          <a:xfrm>
            <a:off x="1298825" y="2058114"/>
            <a:ext cx="851535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Hash(hash(</a:t>
            </a:r>
            <a:r>
              <a:rPr lang="en-US" sz="2800" dirty="0" err="1"/>
              <a:t>parent.header</a:t>
            </a:r>
            <a:r>
              <a:rPr lang="en-US" sz="2800" dirty="0"/>
              <a:t>), Merkle root of </a:t>
            </a:r>
            <a:r>
              <a:rPr lang="en-US" sz="2800" dirty="0" err="1"/>
              <a:t>tx</a:t>
            </a:r>
            <a:r>
              <a:rPr lang="en-US" sz="2800" dirty="0"/>
              <a:t>) 	</a:t>
            </a:r>
          </a:p>
          <a:p>
            <a:r>
              <a:rPr lang="en-US" sz="2800" dirty="0"/>
              <a:t>		&lt; threshold x </a:t>
            </a:r>
            <a:r>
              <a:rPr lang="en-US" sz="2800" dirty="0">
                <a:solidFill>
                  <a:srgbClr val="C00000"/>
                </a:solidFill>
              </a:rPr>
              <a:t>stake</a:t>
            </a:r>
          </a:p>
          <a:p>
            <a:endParaRPr lang="en-US" sz="2800" dirty="0">
              <a:solidFill>
                <a:srgbClr val="C00000"/>
              </a:solidFill>
            </a:endParaRPr>
          </a:p>
          <a:p>
            <a:r>
              <a:rPr lang="en-US" sz="2800" dirty="0">
                <a:solidFill>
                  <a:srgbClr val="C00000"/>
                </a:solidFill>
              </a:rPr>
              <a:t>Limitation 1: </a:t>
            </a:r>
            <a:r>
              <a:rPr lang="en-US" sz="2800" dirty="0">
                <a:solidFill>
                  <a:srgbClr val="7030A0"/>
                </a:solidFill>
              </a:rPr>
              <a:t>Liveness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</a:p>
          <a:p>
            <a:r>
              <a:rPr lang="en-US" sz="2800" dirty="0"/>
              <a:t>	just one trial to form a block </a:t>
            </a:r>
          </a:p>
          <a:p>
            <a:r>
              <a:rPr lang="en-US" sz="2800" dirty="0"/>
              <a:t>	unlike </a:t>
            </a:r>
            <a:r>
              <a:rPr lang="en-US" sz="2800" dirty="0" err="1"/>
              <a:t>PoW</a:t>
            </a:r>
            <a:r>
              <a:rPr lang="en-US" sz="2800" dirty="0"/>
              <a:t> where nonce can be tried at will </a:t>
            </a:r>
          </a:p>
          <a:p>
            <a:endParaRPr lang="en-US" sz="2800" dirty="0"/>
          </a:p>
          <a:p>
            <a:r>
              <a:rPr lang="en-US" sz="2800" dirty="0">
                <a:solidFill>
                  <a:srgbClr val="C00000"/>
                </a:solidFill>
              </a:rPr>
              <a:t>Limitation 2</a:t>
            </a:r>
            <a:r>
              <a:rPr lang="en-US" sz="2800" dirty="0"/>
              <a:t>: </a:t>
            </a:r>
            <a:r>
              <a:rPr lang="en-US" sz="2800" dirty="0">
                <a:solidFill>
                  <a:srgbClr val="7030A0"/>
                </a:solidFill>
              </a:rPr>
              <a:t>Grinding</a:t>
            </a:r>
          </a:p>
          <a:p>
            <a:r>
              <a:rPr lang="en-US" sz="2800" dirty="0">
                <a:solidFill>
                  <a:srgbClr val="7030A0"/>
                </a:solidFill>
              </a:rPr>
              <a:t>	</a:t>
            </a:r>
            <a:r>
              <a:rPr lang="en-US" sz="2800" dirty="0">
                <a:solidFill>
                  <a:srgbClr val="362923"/>
                </a:solidFill>
              </a:rPr>
              <a:t>can try different set of </a:t>
            </a:r>
            <a:r>
              <a:rPr lang="en-US" sz="2800" dirty="0" err="1">
                <a:solidFill>
                  <a:srgbClr val="362923"/>
                </a:solidFill>
              </a:rPr>
              <a:t>tx</a:t>
            </a:r>
            <a:r>
              <a:rPr lang="en-US" sz="2800" dirty="0">
                <a:solidFill>
                  <a:srgbClr val="362923"/>
                </a:solidFill>
              </a:rPr>
              <a:t> such that Merkle root of </a:t>
            </a:r>
            <a:r>
              <a:rPr lang="en-US" sz="2800" dirty="0" err="1">
                <a:solidFill>
                  <a:srgbClr val="362923"/>
                </a:solidFill>
              </a:rPr>
              <a:t>tx</a:t>
            </a:r>
            <a:r>
              <a:rPr lang="en-US" sz="2800" dirty="0">
                <a:solidFill>
                  <a:srgbClr val="362923"/>
                </a:solidFill>
              </a:rPr>
              <a:t> works out “correctly” </a:t>
            </a:r>
          </a:p>
          <a:p>
            <a:r>
              <a:rPr lang="en-US" sz="2800" dirty="0">
                <a:solidFill>
                  <a:srgbClr val="362923"/>
                </a:solidFill>
              </a:rPr>
              <a:t>	</a:t>
            </a:r>
            <a:r>
              <a:rPr lang="en-US" sz="2800" dirty="0">
                <a:solidFill>
                  <a:srgbClr val="C00000"/>
                </a:solidFill>
              </a:rPr>
              <a:t>so probability not purely proportional to stake </a:t>
            </a:r>
          </a:p>
        </p:txBody>
      </p:sp>
    </p:spTree>
    <p:extLst>
      <p:ext uri="{BB962C8B-B14F-4D97-AF65-F5344CB8AC3E}">
        <p14:creationId xmlns:p14="http://schemas.microsoft.com/office/powerpoint/2010/main" val="3128440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7D721-A05C-FA49-B1D4-723BE47E03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764" y="177371"/>
            <a:ext cx="11446585" cy="1423751"/>
          </a:xfrm>
        </p:spPr>
        <p:txBody>
          <a:bodyPr>
            <a:normAutofit/>
          </a:bodyPr>
          <a:lstStyle/>
          <a:p>
            <a:r>
              <a:rPr lang="en-US" sz="5000" dirty="0"/>
              <a:t>Second Idea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639781-643B-774F-AF95-A3508507DFDE}"/>
              </a:ext>
            </a:extLst>
          </p:cNvPr>
          <p:cNvSpPr txBox="1"/>
          <p:nvPr/>
        </p:nvSpPr>
        <p:spPr>
          <a:xfrm>
            <a:off x="1298825" y="2058114"/>
            <a:ext cx="851535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PoS_Idea1</a:t>
            </a:r>
          </a:p>
          <a:p>
            <a:endParaRPr lang="en-US" sz="2800" dirty="0"/>
          </a:p>
          <a:p>
            <a:r>
              <a:rPr lang="en-US" sz="2800" dirty="0"/>
              <a:t>Hash(hash(</a:t>
            </a:r>
            <a:r>
              <a:rPr lang="en-US" sz="2800" dirty="0" err="1"/>
              <a:t>parent.header</a:t>
            </a:r>
            <a:r>
              <a:rPr lang="en-US" sz="2800" dirty="0"/>
              <a:t>), Merkle root of </a:t>
            </a:r>
            <a:r>
              <a:rPr lang="en-US" sz="2800" dirty="0" err="1"/>
              <a:t>tx</a:t>
            </a:r>
            <a:r>
              <a:rPr lang="en-US" sz="2800" dirty="0"/>
              <a:t>) 	</a:t>
            </a:r>
          </a:p>
          <a:p>
            <a:r>
              <a:rPr lang="en-US" sz="2800" dirty="0"/>
              <a:t>		&lt; threshold x </a:t>
            </a:r>
            <a:r>
              <a:rPr lang="en-US" sz="2800" dirty="0">
                <a:solidFill>
                  <a:srgbClr val="C00000"/>
                </a:solidFill>
              </a:rPr>
              <a:t>stake</a:t>
            </a:r>
          </a:p>
          <a:p>
            <a:endParaRPr lang="en-US" sz="2800" dirty="0">
              <a:solidFill>
                <a:srgbClr val="C00000"/>
              </a:solidFill>
            </a:endParaRPr>
          </a:p>
          <a:p>
            <a:r>
              <a:rPr lang="en-US" sz="2800" dirty="0">
                <a:solidFill>
                  <a:srgbClr val="C00000"/>
                </a:solidFill>
              </a:rPr>
              <a:t>PoS_Idea2</a:t>
            </a:r>
          </a:p>
          <a:p>
            <a:endParaRPr lang="en-US" sz="2800" dirty="0">
              <a:solidFill>
                <a:srgbClr val="C00000"/>
              </a:solidFill>
            </a:endParaRPr>
          </a:p>
          <a:p>
            <a:r>
              <a:rPr lang="en-US" sz="2800" dirty="0"/>
              <a:t>Hash(hash(</a:t>
            </a:r>
            <a:r>
              <a:rPr lang="en-US" sz="2800" dirty="0" err="1"/>
              <a:t>parent.header</a:t>
            </a:r>
            <a:r>
              <a:rPr lang="en-US" sz="2800" dirty="0"/>
              <a:t>), </a:t>
            </a:r>
            <a:r>
              <a:rPr lang="en-US" sz="2800" dirty="0">
                <a:solidFill>
                  <a:srgbClr val="C00000"/>
                </a:solidFill>
              </a:rPr>
              <a:t>time</a:t>
            </a:r>
            <a:r>
              <a:rPr lang="en-US" sz="2800" dirty="0"/>
              <a:t>) &lt; threshold x </a:t>
            </a:r>
            <a:r>
              <a:rPr lang="en-US" sz="2800" dirty="0">
                <a:solidFill>
                  <a:srgbClr val="C00000"/>
                </a:solidFill>
              </a:rPr>
              <a:t>stake</a:t>
            </a:r>
          </a:p>
          <a:p>
            <a:endParaRPr lang="en-US" sz="2800" dirty="0"/>
          </a:p>
          <a:p>
            <a:r>
              <a:rPr lang="en-US" sz="2800" dirty="0">
                <a:solidFill>
                  <a:srgbClr val="C00000"/>
                </a:solidFill>
              </a:rPr>
              <a:t>Time is discrete</a:t>
            </a:r>
          </a:p>
          <a:p>
            <a:r>
              <a:rPr lang="en-US" sz="2800" dirty="0">
                <a:solidFill>
                  <a:srgbClr val="C00000"/>
                </a:solidFill>
              </a:rPr>
              <a:t>	</a:t>
            </a:r>
            <a:r>
              <a:rPr lang="en-US" sz="2800" dirty="0">
                <a:solidFill>
                  <a:srgbClr val="362923"/>
                </a:solidFill>
              </a:rPr>
              <a:t>allows liveness</a:t>
            </a:r>
            <a:r>
              <a:rPr lang="en-US" sz="2800" dirty="0">
                <a:solidFill>
                  <a:srgbClr val="C00000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336096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7D721-A05C-FA49-B1D4-723BE47E03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764" y="177371"/>
            <a:ext cx="11446585" cy="1423751"/>
          </a:xfrm>
        </p:spPr>
        <p:txBody>
          <a:bodyPr>
            <a:normAutofit/>
          </a:bodyPr>
          <a:lstStyle/>
          <a:p>
            <a:r>
              <a:rPr lang="en-US" sz="5000" dirty="0" err="1"/>
              <a:t>PoS</a:t>
            </a:r>
            <a:r>
              <a:rPr lang="en-US" sz="5000" dirty="0"/>
              <a:t> Longest Chain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639781-643B-774F-AF95-A3508507DFDE}"/>
              </a:ext>
            </a:extLst>
          </p:cNvPr>
          <p:cNvSpPr txBox="1"/>
          <p:nvPr/>
        </p:nvSpPr>
        <p:spPr>
          <a:xfrm>
            <a:off x="1298825" y="2058114"/>
            <a:ext cx="851535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</a:rPr>
              <a:t>PoS_LC</a:t>
            </a:r>
            <a:endParaRPr lang="en-US" sz="2800" dirty="0">
              <a:solidFill>
                <a:srgbClr val="C00000"/>
              </a:solidFill>
            </a:endParaRPr>
          </a:p>
          <a:p>
            <a:endParaRPr lang="en-US" sz="2800" dirty="0">
              <a:solidFill>
                <a:srgbClr val="C00000"/>
              </a:solidFill>
            </a:endParaRPr>
          </a:p>
          <a:p>
            <a:r>
              <a:rPr lang="en-US" sz="2800" dirty="0"/>
              <a:t>Hash(hash(</a:t>
            </a:r>
            <a:r>
              <a:rPr lang="en-US" sz="2800" dirty="0" err="1"/>
              <a:t>parent.header</a:t>
            </a:r>
            <a:r>
              <a:rPr lang="en-US" sz="2800" dirty="0"/>
              <a:t>), time) &lt; threshold x </a:t>
            </a:r>
            <a:r>
              <a:rPr lang="en-US" sz="2800" dirty="0">
                <a:solidFill>
                  <a:srgbClr val="C00000"/>
                </a:solidFill>
              </a:rPr>
              <a:t>stake</a:t>
            </a:r>
          </a:p>
          <a:p>
            <a:endParaRPr lang="en-US" sz="2800" dirty="0"/>
          </a:p>
          <a:p>
            <a:r>
              <a:rPr lang="en-US" sz="2800" dirty="0"/>
              <a:t>Longest chain rule</a:t>
            </a:r>
          </a:p>
          <a:p>
            <a:r>
              <a:rPr lang="en-US" sz="2800" dirty="0"/>
              <a:t>	</a:t>
            </a:r>
            <a:r>
              <a:rPr lang="en-US" sz="2800" dirty="0">
                <a:solidFill>
                  <a:srgbClr val="C00000"/>
                </a:solidFill>
              </a:rPr>
              <a:t>parent is tip of longest chain</a:t>
            </a:r>
          </a:p>
          <a:p>
            <a:endParaRPr lang="en-US" sz="2800" dirty="0">
              <a:solidFill>
                <a:srgbClr val="C00000"/>
              </a:solidFill>
            </a:endParaRPr>
          </a:p>
          <a:p>
            <a:r>
              <a:rPr lang="en-US" sz="2800" dirty="0">
                <a:solidFill>
                  <a:srgbClr val="C00000"/>
                </a:solidFill>
              </a:rPr>
              <a:t>No validation of transactions </a:t>
            </a:r>
          </a:p>
          <a:p>
            <a:r>
              <a:rPr lang="en-US" sz="2800" dirty="0">
                <a:solidFill>
                  <a:srgbClr val="362923"/>
                </a:solidFill>
              </a:rPr>
              <a:t>	block content is arbitrary</a:t>
            </a:r>
          </a:p>
          <a:p>
            <a:r>
              <a:rPr lang="en-US" sz="2800" dirty="0">
                <a:solidFill>
                  <a:srgbClr val="362923"/>
                </a:solidFill>
              </a:rPr>
              <a:t>	consensus refers to ordered sequence of blocks</a:t>
            </a:r>
          </a:p>
          <a:p>
            <a:r>
              <a:rPr lang="en-US" sz="2800" dirty="0">
                <a:solidFill>
                  <a:srgbClr val="362923"/>
                </a:solidFill>
              </a:rPr>
              <a:t>	decoupling is similar to Prism </a:t>
            </a:r>
          </a:p>
        </p:txBody>
      </p:sp>
    </p:spTree>
    <p:extLst>
      <p:ext uri="{BB962C8B-B14F-4D97-AF65-F5344CB8AC3E}">
        <p14:creationId xmlns:p14="http://schemas.microsoft.com/office/powerpoint/2010/main" val="2986825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8" id="{1A085A53-2077-054D-9972-EE5C27611293}" vid="{FF66E2B3-201D-6240-A9AD-E21244D9A3B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5477</TotalTime>
  <Words>705</Words>
  <Application>Microsoft Macintosh PowerPoint</Application>
  <PresentationFormat>Widescreen</PresentationFormat>
  <Paragraphs>183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Franklin Gothic Book</vt:lpstr>
      <vt:lpstr>Franklin Gothic Demi</vt:lpstr>
      <vt:lpstr>Helvetica</vt:lpstr>
      <vt:lpstr>Office Theme</vt:lpstr>
      <vt:lpstr>Lecture 17: Proof of Stake</vt:lpstr>
      <vt:lpstr>Thus Far</vt:lpstr>
      <vt:lpstr>This lecture </vt:lpstr>
      <vt:lpstr>Proof of Work </vt:lpstr>
      <vt:lpstr>Proof of Stake </vt:lpstr>
      <vt:lpstr>First Idea </vt:lpstr>
      <vt:lpstr>Limitations</vt:lpstr>
      <vt:lpstr>Second Idea </vt:lpstr>
      <vt:lpstr>PoS Longest Chain</vt:lpstr>
      <vt:lpstr>Nothing at Stake</vt:lpstr>
      <vt:lpstr>NaS Capability </vt:lpstr>
      <vt:lpstr>PowerPoint Presentation</vt:lpstr>
      <vt:lpstr>NaS Tree </vt:lpstr>
      <vt:lpstr>PowerPoint Presentation</vt:lpstr>
      <vt:lpstr>Security of PoS Longest Chain</vt:lpstr>
      <vt:lpstr>Security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Principles of Blockchains</dc:title>
  <dc:creator>Pramod Viswanath</dc:creator>
  <cp:lastModifiedBy>Pramod Viswanath</cp:lastModifiedBy>
  <cp:revision>211</cp:revision>
  <dcterms:created xsi:type="dcterms:W3CDTF">2020-01-21T17:50:53Z</dcterms:created>
  <dcterms:modified xsi:type="dcterms:W3CDTF">2020-03-24T02:36:11Z</dcterms:modified>
</cp:coreProperties>
</file>