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9"/>
  </p:notesMasterIdLst>
  <p:sldIdLst>
    <p:sldId id="273" r:id="rId2"/>
    <p:sldId id="280" r:id="rId3"/>
    <p:sldId id="278" r:id="rId4"/>
    <p:sldId id="357" r:id="rId5"/>
    <p:sldId id="360" r:id="rId6"/>
    <p:sldId id="359" r:id="rId7"/>
    <p:sldId id="358" r:id="rId8"/>
    <p:sldId id="265" r:id="rId9"/>
    <p:sldId id="354" r:id="rId10"/>
    <p:sldId id="266" r:id="rId11"/>
    <p:sldId id="285" r:id="rId12"/>
    <p:sldId id="287" r:id="rId13"/>
    <p:sldId id="267" r:id="rId14"/>
    <p:sldId id="363" r:id="rId15"/>
    <p:sldId id="364" r:id="rId16"/>
    <p:sldId id="361" r:id="rId17"/>
    <p:sldId id="36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1625"/>
    <a:srgbClr val="941100"/>
    <a:srgbClr val="C00000"/>
    <a:srgbClr val="0C5F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216"/>
    <p:restoredTop sz="94665"/>
  </p:normalViewPr>
  <p:slideViewPr>
    <p:cSldViewPr snapToGrid="0" snapToObjects="1">
      <p:cViewPr varScale="1">
        <p:scale>
          <a:sx n="94" d="100"/>
          <a:sy n="94" d="100"/>
        </p:scale>
        <p:origin x="208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D822A9-E557-B54D-9451-14A5E80873F4}" type="datetimeFigureOut">
              <a:rPr lang="en-US" smtClean="0"/>
              <a:t>2/13/23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C6A7E4-2A35-5745-B936-D75B26762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130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306FA-DB3F-994A-B925-57170DF191B3}" type="datetime1">
              <a:rPr lang="en-US" smtClean="0"/>
              <a:t>2/13/23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F760F-A479-7046-AA3A-3A91C51A5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46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8F7FE-651C-9F45-8094-AB987AA9C765}" type="datetime1">
              <a:rPr lang="en-US" smtClean="0"/>
              <a:t>2/13/23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F760F-A479-7046-AA3A-3A91C51A5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256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0A1FE-34E7-E94A-871E-160E935C0913}" type="datetime1">
              <a:rPr lang="en-US" smtClean="0"/>
              <a:t>2/13/23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F760F-A479-7046-AA3A-3A91C51A5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033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7A2F6-5E0F-2B41-BC13-193C25FA0701}" type="datetime1">
              <a:rPr lang="en-US" smtClean="0"/>
              <a:t>2/13/23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F760F-A479-7046-AA3A-3A91C51A5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674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DD6E2-B0B6-5D4E-9EE1-D12CD56F32C7}" type="datetime1">
              <a:rPr lang="en-US" smtClean="0"/>
              <a:t>2/13/23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F760F-A479-7046-AA3A-3A91C51A5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024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692C7-ED36-9441-9C8E-771FD58F58F0}" type="datetime1">
              <a:rPr lang="en-US" smtClean="0"/>
              <a:t>2/13/23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F760F-A479-7046-AA3A-3A91C51A5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696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40B5-7A1D-8942-B009-02D5EC9A3199}" type="datetime1">
              <a:rPr lang="en-US" smtClean="0"/>
              <a:t>2/13/23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F760F-A479-7046-AA3A-3A91C51A5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620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D7CD7-62C7-BC45-9B8E-D21E1482D6AF}" type="datetime1">
              <a:rPr lang="en-US" smtClean="0"/>
              <a:t>2/13/23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F760F-A479-7046-AA3A-3A91C51A5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088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DA26F-6D84-6042-B665-4D1F7C69FB7D}" type="datetime1">
              <a:rPr lang="en-US" smtClean="0"/>
              <a:t>2/13/23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F760F-A479-7046-AA3A-3A91C51A5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020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6270C-DE1E-CF46-B26D-1E75B68C6E02}" type="datetime1">
              <a:rPr lang="en-US" smtClean="0"/>
              <a:t>2/13/23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F760F-A479-7046-AA3A-3A91C51A5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051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A9ADC-022D-3D42-9A21-B42DBF0477A7}" type="datetime1">
              <a:rPr lang="en-US" smtClean="0"/>
              <a:t>2/13/23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F760F-A479-7046-AA3A-3A91C51A5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62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22635-7B4B-D441-9A9C-5051CFB99F0F}" type="datetime1">
              <a:rPr lang="en-US" smtClean="0"/>
              <a:t>2/13/23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F760F-A479-7046-AA3A-3A91C51A5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37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tiff"/><Relationship Id="rId3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tiff"/><Relationship Id="rId3" Type="http://schemas.openxmlformats.org/officeDocument/2006/relationships/image" Target="../media/image18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ieeexplore.ieee.org/abstract/document/9801834/" TargetMode="External"/><Relationship Id="rId4" Type="http://schemas.openxmlformats.org/officeDocument/2006/relationships/hyperlink" Target="https://ieeexplore.ieee.org/abstract/document/8437909?casa_token=ntC3MHS7LRsAAAAA:L_IWO27uMz1MZwQin3-QoWBJMLlMiqNIFlgVPWJ4KR4Vx5uhWYJQe1UMiVNNH7lFnQs6oUnYcmE" TargetMode="External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i.stanford.edu/pub/cstr/reports/cs/tr/75/477/CS-TR-75-477.pdf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nscript.com/gene_synthesis.html?src=google&amp;gclid=EAIaIQobChMIyqDZu5ST_QIVSv_jBx3NUQxKEAAYASAAEgJ4y_D_BwE" TargetMode="External"/><Relationship Id="rId4" Type="http://schemas.openxmlformats.org/officeDocument/2006/relationships/hyperlink" Target="https://www.idtdna.com/site/order/gblockentry" TargetMode="External"/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idtdna.com/pages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tiff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250090" y="5765885"/>
            <a:ext cx="10514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2060"/>
                </a:solidFill>
              </a:rPr>
              <a:t>Yazdi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is-IS" dirty="0" smtClean="0">
                <a:solidFill>
                  <a:srgbClr val="002060"/>
                </a:solidFill>
              </a:rPr>
              <a:t>… , </a:t>
            </a:r>
            <a:r>
              <a:rPr lang="is-IS" u="sng" dirty="0" smtClean="0">
                <a:solidFill>
                  <a:srgbClr val="002060"/>
                </a:solidFill>
              </a:rPr>
              <a:t>Milenkovic</a:t>
            </a:r>
            <a:r>
              <a:rPr lang="en-US" dirty="0" smtClean="0">
                <a:solidFill>
                  <a:srgbClr val="002060"/>
                </a:solidFill>
              </a:rPr>
              <a:t>, DNA-Based Storage: Trends and Methods, IEEE TMBMSC, 2015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604" y="673077"/>
            <a:ext cx="7208924" cy="442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069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82899" y="4519706"/>
            <a:ext cx="3579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Oxford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Nanopore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 Technology    	  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MinION</a:t>
            </a:r>
            <a:endParaRPr lang="en-US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898" y="2153754"/>
            <a:ext cx="3289300" cy="2463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683" y="1689731"/>
            <a:ext cx="3350906" cy="44335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06972" y="559776"/>
            <a:ext cx="5786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931625"/>
                </a:solidFill>
              </a:rPr>
              <a:t>Nanopore</a:t>
            </a:r>
            <a:r>
              <a:rPr lang="en-US" sz="2400" b="1" dirty="0" smtClean="0">
                <a:solidFill>
                  <a:srgbClr val="931625"/>
                </a:solidFill>
              </a:rPr>
              <a:t> (Third Generation) Sequencing</a:t>
            </a:r>
            <a:endParaRPr lang="en-US" sz="2400" b="1" dirty="0">
              <a:solidFill>
                <a:srgbClr val="931625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2855" y="2435249"/>
            <a:ext cx="3327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47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402078" y="4120921"/>
            <a:ext cx="3832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Oxford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Nanopore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 Technology    	  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MinION</a:t>
            </a:r>
            <a:endParaRPr lang="en-US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751" y="820765"/>
            <a:ext cx="5395932" cy="365409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55594" y="5821365"/>
            <a:ext cx="9656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Analog signals of “raw ion currents” capturing the degree of blockage of pore and hence </a:t>
            </a:r>
            <a:r>
              <a:rPr lang="en-US" smtClean="0">
                <a:solidFill>
                  <a:srgbClr val="002060"/>
                </a:solidFill>
              </a:rPr>
              <a:t>chemical structure and charge of base needed for calling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621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Frame 8"/>
          <p:cNvSpPr/>
          <p:nvPr/>
        </p:nvSpPr>
        <p:spPr>
          <a:xfrm>
            <a:off x="3200400" y="3489960"/>
            <a:ext cx="1082040" cy="36576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3154680" y="4602480"/>
            <a:ext cx="1722120" cy="92964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ame 15"/>
          <p:cNvSpPr/>
          <p:nvPr/>
        </p:nvSpPr>
        <p:spPr>
          <a:xfrm>
            <a:off x="3200400" y="4053840"/>
            <a:ext cx="1447800" cy="381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224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199075" y="4751718"/>
            <a:ext cx="3579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          Pacific Biotechnology</a:t>
            </a:r>
          </a:p>
          <a:p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                    (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PacBio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)</a:t>
            </a:r>
            <a:endParaRPr lang="en-US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933" y="1376741"/>
            <a:ext cx="4535002" cy="30178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" t="22550" r="51671" b="49020"/>
          <a:stretch/>
        </p:blipFill>
        <p:spPr>
          <a:xfrm>
            <a:off x="5324651" y="1676992"/>
            <a:ext cx="5617258" cy="39731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16155" y="395785"/>
            <a:ext cx="5404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931625"/>
                </a:solidFill>
              </a:rPr>
              <a:t>PacBio</a:t>
            </a:r>
            <a:r>
              <a:rPr lang="en-US" sz="2400" b="1" dirty="0">
                <a:solidFill>
                  <a:srgbClr val="931625"/>
                </a:solidFill>
              </a:rPr>
              <a:t> (Third Generation) Sequencing</a:t>
            </a:r>
            <a:endParaRPr lang="en-US" sz="2400" b="1" dirty="0">
              <a:solidFill>
                <a:srgbClr val="9316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82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16155" y="395785"/>
            <a:ext cx="5404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931625"/>
                </a:solidFill>
              </a:rPr>
              <a:t>(Tandem) Mass Spectrometers </a:t>
            </a:r>
            <a:endParaRPr lang="en-US" sz="2400" b="1" dirty="0">
              <a:solidFill>
                <a:srgbClr val="931625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047" y="1733075"/>
            <a:ext cx="5081138" cy="38059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6776" y="2085806"/>
            <a:ext cx="6006657" cy="337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2640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16154" y="395785"/>
            <a:ext cx="5581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931625"/>
                </a:solidFill>
              </a:rPr>
              <a:t>(Tandem) </a:t>
            </a:r>
            <a:r>
              <a:rPr lang="en-US" sz="2400" b="1" smtClean="0">
                <a:solidFill>
                  <a:srgbClr val="931625"/>
                </a:solidFill>
              </a:rPr>
              <a:t>Mass Spectrometers: Ion Series </a:t>
            </a:r>
            <a:endParaRPr lang="en-US" sz="2400" b="1" dirty="0">
              <a:solidFill>
                <a:srgbClr val="931625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599" y="1500115"/>
            <a:ext cx="5543044" cy="425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5035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6035" y="232012"/>
            <a:ext cx="878915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Mathematical problems to be discussed:</a:t>
            </a:r>
          </a:p>
          <a:p>
            <a:endParaRPr lang="en-US" dirty="0"/>
          </a:p>
          <a:p>
            <a:r>
              <a:rPr lang="en-US" sz="2400" b="1" dirty="0" smtClean="0">
                <a:solidFill>
                  <a:srgbClr val="931625"/>
                </a:solidFill>
              </a:rPr>
              <a:t>DNA synthesis</a:t>
            </a:r>
          </a:p>
          <a:p>
            <a:endParaRPr lang="en-US" dirty="0"/>
          </a:p>
          <a:p>
            <a:r>
              <a:rPr lang="en-US" dirty="0" smtClean="0"/>
              <a:t>The longest common subsequence problem</a:t>
            </a:r>
            <a:endParaRPr lang="en-US" dirty="0"/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i.stanford.edu/pub/cstr/reports/cs/tr/75/477/CS-TR-75-477.pdf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Scheduling</a:t>
            </a:r>
            <a:endParaRPr lang="en-US" dirty="0"/>
          </a:p>
          <a:p>
            <a:r>
              <a:rPr lang="en-US" dirty="0">
                <a:hlinkClick r:id="rId3"/>
              </a:rPr>
              <a:t>Batch Optimization for DNA Synthesis</a:t>
            </a:r>
            <a:endParaRPr lang="en-US" dirty="0"/>
          </a:p>
          <a:p>
            <a:r>
              <a:rPr lang="en-US" dirty="0"/>
              <a:t>Authors</a:t>
            </a:r>
          </a:p>
          <a:p>
            <a:r>
              <a:rPr lang="en-US" dirty="0"/>
              <a:t>Konstantin </a:t>
            </a:r>
            <a:r>
              <a:rPr lang="en-US" dirty="0" err="1"/>
              <a:t>Makarychev</a:t>
            </a:r>
            <a:r>
              <a:rPr lang="en-US" dirty="0"/>
              <a:t>, </a:t>
            </a:r>
            <a:r>
              <a:rPr lang="en-US" dirty="0" err="1"/>
              <a:t>Miklós</a:t>
            </a:r>
            <a:r>
              <a:rPr lang="en-US" dirty="0"/>
              <a:t> Z </a:t>
            </a:r>
            <a:r>
              <a:rPr lang="en-US" dirty="0" err="1"/>
              <a:t>Rácz</a:t>
            </a:r>
            <a:r>
              <a:rPr lang="en-US" dirty="0"/>
              <a:t>, Cyrus </a:t>
            </a:r>
            <a:r>
              <a:rPr lang="en-US" dirty="0" err="1"/>
              <a:t>Rashtchian</a:t>
            </a:r>
            <a:r>
              <a:rPr lang="en-US" dirty="0"/>
              <a:t>, Sergey </a:t>
            </a:r>
            <a:r>
              <a:rPr lang="en-US" dirty="0" err="1" smtClean="0"/>
              <a:t>Yekhanin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Repeat removal</a:t>
            </a:r>
          </a:p>
          <a:p>
            <a:r>
              <a:rPr lang="en-US" dirty="0"/>
              <a:t>Unique Reconstruction of Coded Sequences from Multiset Substring </a:t>
            </a:r>
            <a:r>
              <a:rPr lang="en-US" dirty="0" smtClean="0"/>
              <a:t>Spectra</a:t>
            </a:r>
          </a:p>
          <a:p>
            <a:r>
              <a:rPr lang="en-US" dirty="0" err="1" smtClean="0"/>
              <a:t>Gabrys</a:t>
            </a:r>
            <a:r>
              <a:rPr lang="en-US" dirty="0" smtClean="0"/>
              <a:t> and Milenkovic</a:t>
            </a:r>
          </a:p>
          <a:p>
            <a:endParaRPr lang="en-US" dirty="0"/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ieeexplore.ieee.org/abstract/document/8437909?casa_token=ntC3MHS7LRsAAAAA:L_IWO27uMz1MZwQin3-QoWBJMLlMiqNIFlgVPWJ4KR4Vx5uhWYJQe1UMiVNNH7lFnQs6oUnYcmE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1142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2763" y="2265528"/>
            <a:ext cx="878915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Mathematical problems to be discussed:</a:t>
            </a:r>
          </a:p>
          <a:p>
            <a:endParaRPr lang="en-US" dirty="0"/>
          </a:p>
          <a:p>
            <a:r>
              <a:rPr lang="en-US" dirty="0" smtClean="0"/>
              <a:t>DNA sequencing</a:t>
            </a:r>
          </a:p>
          <a:p>
            <a:endParaRPr lang="en-US" dirty="0"/>
          </a:p>
          <a:p>
            <a:r>
              <a:rPr lang="en-US" dirty="0" smtClean="0"/>
              <a:t>DNA Assembly and </a:t>
            </a:r>
            <a:r>
              <a:rPr lang="en-US" dirty="0" err="1" smtClean="0"/>
              <a:t>deBruijn</a:t>
            </a:r>
            <a:r>
              <a:rPr lang="en-US" dirty="0" smtClean="0"/>
              <a:t> graphs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Repeat removal and coding for unique assembly</a:t>
            </a:r>
          </a:p>
        </p:txBody>
      </p:sp>
    </p:spTree>
    <p:extLst>
      <p:ext uri="{BB962C8B-B14F-4D97-AF65-F5344CB8AC3E}">
        <p14:creationId xmlns:p14="http://schemas.microsoft.com/office/powerpoint/2010/main" val="155565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263" y="397449"/>
            <a:ext cx="6951302" cy="45711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772696" y="5108103"/>
            <a:ext cx="16919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</a:rPr>
              <a:t>Credit</a:t>
            </a:r>
            <a:r>
              <a:rPr lang="en-US" sz="1600" smtClean="0">
                <a:solidFill>
                  <a:srgbClr val="002060"/>
                </a:solidFill>
              </a:rPr>
              <a:t>: DNA Inkjet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024" y="5725614"/>
            <a:ext cx="115355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sz="2000" dirty="0" smtClean="0">
                <a:solidFill>
                  <a:srgbClr val="002060"/>
                </a:solidFill>
              </a:rPr>
              <a:t>Information-bearing DNA strings </a:t>
            </a:r>
            <a:r>
              <a:rPr lang="en-US" sz="2000" b="1" dirty="0" smtClean="0">
                <a:solidFill>
                  <a:srgbClr val="002060"/>
                </a:solidFill>
              </a:rPr>
              <a:t>(</a:t>
            </a:r>
            <a:r>
              <a:rPr lang="en-US" sz="2000" b="1" dirty="0" err="1" smtClean="0">
                <a:solidFill>
                  <a:srgbClr val="002060"/>
                </a:solidFill>
              </a:rPr>
              <a:t>oligos</a:t>
            </a:r>
            <a:r>
              <a:rPr lang="en-US" sz="2000" b="1" dirty="0" smtClean="0">
                <a:solidFill>
                  <a:srgbClr val="002060"/>
                </a:solidFill>
              </a:rPr>
              <a:t>)</a:t>
            </a:r>
            <a:r>
              <a:rPr lang="en-US" sz="2000" dirty="0" smtClean="0">
                <a:solidFill>
                  <a:srgbClr val="002060"/>
                </a:solidFill>
              </a:rPr>
              <a:t> synthesized in parallel on many different ”microarray spots”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P</a:t>
            </a:r>
            <a:r>
              <a:rPr lang="en-US" sz="2000" dirty="0" smtClean="0">
                <a:solidFill>
                  <a:srgbClr val="002060"/>
                </a:solidFill>
              </a:rPr>
              <a:t>eriodic (ATGC)</a:t>
            </a:r>
            <a:r>
              <a:rPr lang="en-US" sz="2000" baseline="30000" dirty="0" smtClean="0">
                <a:solidFill>
                  <a:srgbClr val="002060"/>
                </a:solidFill>
              </a:rPr>
              <a:t>n</a:t>
            </a:r>
            <a:r>
              <a:rPr lang="en-US" sz="2000" dirty="0" smtClean="0">
                <a:solidFill>
                  <a:srgbClr val="002060"/>
                </a:solidFill>
              </a:rPr>
              <a:t> synthesis protocol requires 4n cycles, where n is the length of the strings to be synthesized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383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978926" y="4516990"/>
            <a:ext cx="100174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sz="2200" dirty="0" smtClean="0">
                <a:solidFill>
                  <a:srgbClr val="002060"/>
                </a:solidFill>
              </a:rPr>
              <a:t>Synthesis is (currently) an inherently sequential process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2200" dirty="0" smtClean="0">
                <a:solidFill>
                  <a:srgbClr val="002060"/>
                </a:solidFill>
              </a:rPr>
              <a:t>Adding one base (    2 bits) takes of the order of seconds and is expensive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2200" dirty="0" smtClean="0">
                <a:solidFill>
                  <a:srgbClr val="002060"/>
                </a:solidFill>
              </a:rPr>
              <a:t>Lengths of strands is limited (</a:t>
            </a:r>
            <a:r>
              <a:rPr lang="en-US" sz="2200" b="1" dirty="0" smtClean="0">
                <a:solidFill>
                  <a:srgbClr val="002060"/>
                </a:solidFill>
              </a:rPr>
              <a:t>pools</a:t>
            </a:r>
            <a:r>
              <a:rPr lang="en-US" sz="2200" dirty="0" smtClean="0">
                <a:solidFill>
                  <a:srgbClr val="002060"/>
                </a:solidFill>
              </a:rPr>
              <a:t>: ~200 b, </a:t>
            </a:r>
            <a:r>
              <a:rPr lang="en-US" sz="2200" b="1" dirty="0" err="1" smtClean="0">
                <a:solidFill>
                  <a:srgbClr val="002060"/>
                </a:solidFill>
              </a:rPr>
              <a:t>gblocks</a:t>
            </a:r>
            <a:r>
              <a:rPr lang="en-US" sz="2200" dirty="0" smtClean="0">
                <a:solidFill>
                  <a:srgbClr val="002060"/>
                </a:solidFill>
              </a:rPr>
              <a:t>: ~2000 b) 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2200" dirty="0" smtClean="0">
                <a:solidFill>
                  <a:srgbClr val="002060"/>
                </a:solidFill>
              </a:rPr>
              <a:t>Process creates potentially toxic byproducts</a:t>
            </a:r>
            <a:endParaRPr lang="en-US" sz="2200" dirty="0">
              <a:solidFill>
                <a:srgbClr val="002060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954592"/>
              </p:ext>
            </p:extLst>
          </p:nvPr>
        </p:nvGraphicFramePr>
        <p:xfrm>
          <a:off x="2277919" y="1565910"/>
          <a:ext cx="7415595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3119"/>
                <a:gridCol w="1483119"/>
                <a:gridCol w="1483119"/>
                <a:gridCol w="1483119"/>
                <a:gridCol w="1483119"/>
              </a:tblGrid>
              <a:tr h="346075">
                <a:tc>
                  <a:txBody>
                    <a:bodyPr/>
                    <a:lstStyle/>
                    <a:p>
                      <a:r>
                        <a:rPr lang="en-US" dirty="0" smtClean="0"/>
                        <a:t>Company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Length (bps)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</a:t>
                      </a:r>
                      <a:r>
                        <a:rPr lang="en-US" dirty="0" err="1" smtClean="0"/>
                        <a:t>Oligos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Concentration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Price </a:t>
                      </a:r>
                      <a:endParaRPr lang="en-US" dirty="0"/>
                    </a:p>
                  </a:txBody>
                  <a:tcPr/>
                </a:tc>
              </a:tr>
              <a:tr h="346075">
                <a:tc>
                  <a:txBody>
                    <a:bodyPr/>
                    <a:lstStyle/>
                    <a:p>
                      <a:r>
                        <a:rPr lang="en-US" dirty="0" smtClean="0"/>
                        <a:t>Custom Array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10-79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92,918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</a:t>
                      </a:r>
                      <a:r>
                        <a:rPr lang="en-US" dirty="0" err="1" smtClean="0"/>
                        <a:t>fmol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$4,000</a:t>
                      </a:r>
                      <a:endParaRPr lang="en-US" dirty="0"/>
                    </a:p>
                  </a:txBody>
                  <a:tcPr/>
                </a:tc>
              </a:tr>
              <a:tr h="346075">
                <a:tc>
                  <a:txBody>
                    <a:bodyPr/>
                    <a:lstStyle/>
                    <a:p>
                      <a:r>
                        <a:rPr lang="en-US" dirty="0" smtClean="0"/>
                        <a:t>Twist Bio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1-120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0.25 </a:t>
                      </a:r>
                      <a:r>
                        <a:rPr lang="en-US" dirty="0" err="1" smtClean="0"/>
                        <a:t>fmol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$59,160</a:t>
                      </a:r>
                      <a:endParaRPr lang="en-US" dirty="0"/>
                    </a:p>
                  </a:txBody>
                  <a:tcPr/>
                </a:tc>
              </a:tr>
              <a:tr h="34607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ThermoFisher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5-40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 </a:t>
                      </a:r>
                      <a:r>
                        <a:rPr lang="en-US" dirty="0" err="1" smtClean="0"/>
                        <a:t>nmol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$5.5</a:t>
                      </a:r>
                      <a:endParaRPr lang="en-US" dirty="0"/>
                    </a:p>
                  </a:txBody>
                  <a:tcPr/>
                </a:tc>
              </a:tr>
              <a:tr h="346075">
                <a:tc>
                  <a:txBody>
                    <a:bodyPr/>
                    <a:lstStyle/>
                    <a:p>
                      <a:r>
                        <a:rPr lang="en-US" dirty="0" smtClean="0"/>
                        <a:t>Operon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 </a:t>
                      </a:r>
                      <a:r>
                        <a:rPr lang="en-US" dirty="0" err="1" smtClean="0"/>
                        <a:t>nmol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$115</a:t>
                      </a:r>
                      <a:endParaRPr lang="en-US" dirty="0"/>
                    </a:p>
                  </a:txBody>
                  <a:tcPr/>
                </a:tc>
              </a:tr>
              <a:tr h="346075">
                <a:tc>
                  <a:txBody>
                    <a:bodyPr/>
                    <a:lstStyle/>
                    <a:p>
                      <a:r>
                        <a:rPr lang="en-US" dirty="0" smtClean="0"/>
                        <a:t>IDT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 </a:t>
                      </a:r>
                      <a:r>
                        <a:rPr lang="en-US" dirty="0" err="1" smtClean="0"/>
                        <a:t>nmol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$7.5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376932" y="4949618"/>
                <a:ext cx="34060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≤</m:t>
                      </m:r>
                    </m:oMath>
                  </m:oMathPara>
                </a14:m>
                <a:endParaRPr lang="en-US" b="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6932" y="4949618"/>
                <a:ext cx="340606" cy="55399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376932" y="956983"/>
            <a:ext cx="2971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rgbClr val="941100"/>
                </a:solidFill>
              </a:rPr>
              <a:t>Synthesis cost</a:t>
            </a:r>
            <a:endParaRPr lang="en-US" sz="2000" b="1">
              <a:solidFill>
                <a:srgbClr val="941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734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5218" y="777628"/>
            <a:ext cx="1109563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www.idtdna.com/pages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https</a:t>
            </a:r>
            <a:r>
              <a:rPr lang="en-US" dirty="0"/>
              <a:t>://</a:t>
            </a:r>
            <a:r>
              <a:rPr lang="en-US" dirty="0" err="1" smtClean="0"/>
              <a:t>www.idtdna.com</a:t>
            </a:r>
            <a:r>
              <a:rPr lang="en-US" dirty="0" smtClean="0"/>
              <a:t>/pages/products/custom-</a:t>
            </a:r>
            <a:r>
              <a:rPr lang="en-US" dirty="0" err="1" smtClean="0"/>
              <a:t>dna</a:t>
            </a:r>
            <a:r>
              <a:rPr lang="en-US" dirty="0" smtClean="0"/>
              <a:t>-</a:t>
            </a:r>
            <a:r>
              <a:rPr lang="en-US" dirty="0" err="1" smtClean="0"/>
              <a:t>rna</a:t>
            </a:r>
            <a:r>
              <a:rPr lang="en-US" dirty="0" smtClean="0"/>
              <a:t>/</a:t>
            </a:r>
            <a:r>
              <a:rPr lang="en-US" dirty="0" err="1" smtClean="0"/>
              <a:t>dna-oligos</a:t>
            </a:r>
            <a:r>
              <a:rPr lang="en-US" dirty="0" smtClean="0"/>
              <a:t>/</a:t>
            </a:r>
            <a:r>
              <a:rPr lang="en-US" dirty="0" err="1" smtClean="0"/>
              <a:t>custom-dna-oligos?utm_source</a:t>
            </a:r>
            <a:r>
              <a:rPr lang="en-US" dirty="0" smtClean="0"/>
              <a:t>=</a:t>
            </a:r>
            <a:r>
              <a:rPr lang="en-US" dirty="0" err="1" smtClean="0"/>
              <a:t>google&amp;utm_medium</a:t>
            </a:r>
            <a:r>
              <a:rPr lang="en-US" dirty="0" smtClean="0"/>
              <a:t>=</a:t>
            </a:r>
            <a:r>
              <a:rPr lang="en-US" dirty="0" err="1" smtClean="0"/>
              <a:t>cpc&amp;utm_campaign</a:t>
            </a:r>
            <a:r>
              <a:rPr lang="en-US" dirty="0" smtClean="0"/>
              <a:t>=00588_1i_03&amp;utm_content=</a:t>
            </a:r>
            <a:r>
              <a:rPr lang="en-US" dirty="0" err="1" smtClean="0"/>
              <a:t>search&amp;gclid</a:t>
            </a:r>
            <a:r>
              <a:rPr lang="en-US" dirty="0" smtClean="0"/>
              <a:t>=CjwKCAiA0JKfBhBIEiwAPhZXD_Q9A5dV8PoPYGKXPHV8p0s0_9iK0-l2hh-pv9DGC6uViHAgeb4cFhoCMvkQAvD_BwE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GeneBlocks</a:t>
            </a:r>
            <a:endParaRPr lang="en-US" dirty="0" smtClean="0"/>
          </a:p>
          <a:p>
            <a:endParaRPr lang="en-US" dirty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www.genscript.com/gene_synthesis.html?src=google&amp;gclid=EAIaIQobChMIyqDZu5ST_QIVSv_jBx3NUQxKEAAYASAAEgJ4y_D_BwE</a:t>
            </a:r>
            <a:endParaRPr lang="en-US" dirty="0" smtClean="0"/>
          </a:p>
          <a:p>
            <a:endParaRPr lang="en-US" dirty="0"/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www.idtdna.com/site/order/gblockentry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ACGGGGGTTCGTAACCCCGACGGGGGGGGAATATATATAACGGGGGTTCGTAACCCCGACGGGGGGGGAATATATATACCCCAAAAAAAGGGGTTCGTAACCCCGACGGGGAACACACACACACA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31269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2831" y="142462"/>
            <a:ext cx="1192814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333333"/>
                </a:solidFill>
                <a:latin typeface="Lato" charset="0"/>
              </a:rPr>
              <a:t>Denied - High Complexity (Scores of 10 or greater)</a:t>
            </a:r>
            <a:endParaRPr lang="en-US" sz="1200" dirty="0">
              <a:solidFill>
                <a:srgbClr val="333333"/>
              </a:solidFill>
              <a:latin typeface="Lato" charset="0"/>
            </a:endParaRPr>
          </a:p>
          <a:p>
            <a:r>
              <a:rPr lang="en-US" sz="1200" b="1" dirty="0">
                <a:solidFill>
                  <a:srgbClr val="333333"/>
                </a:solidFill>
                <a:latin typeface="Lato" charset="0"/>
              </a:rPr>
              <a:t>The identified complexities prevent manufacturing of this sequence.</a:t>
            </a:r>
            <a:endParaRPr lang="en-US" sz="1200" dirty="0">
              <a:solidFill>
                <a:srgbClr val="333333"/>
              </a:solidFill>
              <a:latin typeface="Lato" charset="0"/>
            </a:endParaRPr>
          </a:p>
          <a:p>
            <a:r>
              <a:rPr lang="en-US" sz="1200" dirty="0">
                <a:solidFill>
                  <a:srgbClr val="333333"/>
                </a:solidFill>
                <a:latin typeface="Lato" charset="0"/>
              </a:rPr>
              <a:t>Total Complexity Score: </a:t>
            </a:r>
            <a:r>
              <a:rPr lang="en-US" sz="1200" dirty="0" smtClean="0">
                <a:solidFill>
                  <a:srgbClr val="333333"/>
                </a:solidFill>
                <a:latin typeface="Lato" charset="0"/>
              </a:rPr>
              <a:t>99.2</a:t>
            </a:r>
            <a:endParaRPr lang="en-US" sz="1200" dirty="0">
              <a:solidFill>
                <a:srgbClr val="333333"/>
              </a:solidFill>
              <a:latin typeface="Lato" charset="0"/>
            </a:endParaRPr>
          </a:p>
          <a:p>
            <a:r>
              <a:rPr lang="en-US" sz="1200" dirty="0">
                <a:solidFill>
                  <a:srgbClr val="333333"/>
                </a:solidFill>
                <a:latin typeface="Lato" charset="0"/>
              </a:rPr>
              <a:t>Complexity Description</a:t>
            </a:r>
          </a:p>
          <a:p>
            <a:r>
              <a:rPr lang="en-US" sz="1200" dirty="0">
                <a:solidFill>
                  <a:srgbClr val="333333"/>
                </a:solidFill>
                <a:latin typeface="Lato" charset="0"/>
              </a:rPr>
              <a:t>Score</a:t>
            </a:r>
          </a:p>
          <a:p>
            <a:r>
              <a:rPr lang="en-US" sz="1200" dirty="0">
                <a:solidFill>
                  <a:srgbClr val="333333"/>
                </a:solidFill>
                <a:latin typeface="Lato" charset="0"/>
              </a:rPr>
              <a:t>EDIT</a:t>
            </a:r>
          </a:p>
          <a:p>
            <a:r>
              <a:rPr lang="en-US" sz="1200" dirty="0">
                <a:solidFill>
                  <a:srgbClr val="333333"/>
                </a:solidFill>
                <a:latin typeface="Lato" charset="0"/>
              </a:rPr>
              <a:t>One or more repeated sequences greater than 8 bases comprise 90.4% of the overall sequence. Solution: Redesign to reduce the repeats to be less than 40% of the sequence.</a:t>
            </a:r>
          </a:p>
          <a:p>
            <a:r>
              <a:rPr lang="en-US" sz="1200" dirty="0">
                <a:solidFill>
                  <a:srgbClr val="333333"/>
                </a:solidFill>
                <a:latin typeface="Lato" charset="0"/>
              </a:rPr>
              <a:t>20.2</a:t>
            </a:r>
          </a:p>
          <a:p>
            <a:r>
              <a:rPr lang="en-US" sz="1200" dirty="0">
                <a:solidFill>
                  <a:srgbClr val="333333"/>
                </a:solidFill>
                <a:latin typeface="Lato" charset="0"/>
              </a:rPr>
              <a:t>EDIT</a:t>
            </a:r>
          </a:p>
          <a:p>
            <a:r>
              <a:rPr lang="en-US" sz="1200" dirty="0">
                <a:solidFill>
                  <a:srgbClr val="333333"/>
                </a:solidFill>
                <a:latin typeface="Lato" charset="0"/>
              </a:rPr>
              <a:t>A repeat with the sequence ACGGGGGTTCGTAACCCCGACGGGGGGGGAATATATATA exists at the following locations: 40, 1. Solution: Modify the sequence to reduce the length of these repeats to less than 11 bases.</a:t>
            </a:r>
          </a:p>
          <a:p>
            <a:r>
              <a:rPr lang="en-US" sz="1200" dirty="0">
                <a:solidFill>
                  <a:srgbClr val="333333"/>
                </a:solidFill>
                <a:latin typeface="Lato" charset="0"/>
              </a:rPr>
              <a:t>19.6</a:t>
            </a:r>
          </a:p>
          <a:p>
            <a:r>
              <a:rPr lang="en-US" sz="1200" dirty="0">
                <a:solidFill>
                  <a:srgbClr val="333333"/>
                </a:solidFill>
                <a:latin typeface="Lato" charset="0"/>
              </a:rPr>
              <a:t>EDIT</a:t>
            </a:r>
          </a:p>
          <a:p>
            <a:r>
              <a:rPr lang="en-US" sz="1200" dirty="0">
                <a:solidFill>
                  <a:srgbClr val="333333"/>
                </a:solidFill>
                <a:latin typeface="Lato" charset="0"/>
              </a:rPr>
              <a:t>A repeat with the sequence GGGGTTCGTAACCCCGACGGGG exists at the following locations: 4,43. Solution: Modify the sequence to reduce the length of these repeats to less than 14 bases.</a:t>
            </a:r>
          </a:p>
          <a:p>
            <a:r>
              <a:rPr lang="en-US" sz="1200" dirty="0">
                <a:solidFill>
                  <a:srgbClr val="333333"/>
                </a:solidFill>
                <a:latin typeface="Lato" charset="0"/>
              </a:rPr>
              <a:t>16</a:t>
            </a:r>
          </a:p>
          <a:p>
            <a:r>
              <a:rPr lang="en-US" sz="1200" dirty="0">
                <a:solidFill>
                  <a:srgbClr val="333333"/>
                </a:solidFill>
                <a:latin typeface="Lato" charset="0"/>
              </a:rPr>
              <a:t>EDIT</a:t>
            </a:r>
          </a:p>
          <a:p>
            <a:r>
              <a:rPr lang="en-US" sz="1200" dirty="0">
                <a:solidFill>
                  <a:srgbClr val="333333"/>
                </a:solidFill>
                <a:latin typeface="Lato" charset="0"/>
              </a:rPr>
              <a:t>The repeated sequence ACGGGGGTTCGTAACCCCGACGGGGGGGGAATATATATA constitutes 62.4% of the overall sequence. Solution: Redesign to reduce the overall repeat percentage to be below 15%.</a:t>
            </a:r>
          </a:p>
          <a:p>
            <a:r>
              <a:rPr lang="en-US" sz="1200" dirty="0">
                <a:solidFill>
                  <a:srgbClr val="333333"/>
                </a:solidFill>
                <a:latin typeface="Lato" charset="0"/>
              </a:rPr>
              <a:t>11.5</a:t>
            </a:r>
          </a:p>
          <a:p>
            <a:r>
              <a:rPr lang="en-US" sz="1200" dirty="0">
                <a:solidFill>
                  <a:srgbClr val="333333"/>
                </a:solidFill>
                <a:latin typeface="Lato" charset="0"/>
              </a:rPr>
              <a:t>EDIT</a:t>
            </a:r>
          </a:p>
          <a:p>
            <a:r>
              <a:rPr lang="en-US" sz="1200" dirty="0">
                <a:solidFill>
                  <a:srgbClr val="333333"/>
                </a:solidFill>
                <a:latin typeface="Lato" charset="0"/>
              </a:rPr>
              <a:t>Greater than 90% of the bases within a 70 base window starting at position 1 are part of repeats more than 8 bases long within the entire sequence. Solution: Redesign to reduce or eliminate the density of repeats within this window.</a:t>
            </a:r>
          </a:p>
          <a:p>
            <a:r>
              <a:rPr lang="en-US" sz="1200" dirty="0">
                <a:solidFill>
                  <a:srgbClr val="333333"/>
                </a:solidFill>
                <a:latin typeface="Lato" charset="0"/>
              </a:rPr>
              <a:t>11</a:t>
            </a:r>
          </a:p>
          <a:p>
            <a:r>
              <a:rPr lang="en-US" sz="1200" dirty="0">
                <a:solidFill>
                  <a:srgbClr val="333333"/>
                </a:solidFill>
                <a:latin typeface="Lato" charset="0"/>
              </a:rPr>
              <a:t>EDIT</a:t>
            </a:r>
          </a:p>
          <a:p>
            <a:r>
              <a:rPr lang="en-US" sz="1200" dirty="0">
                <a:solidFill>
                  <a:srgbClr val="333333"/>
                </a:solidFill>
                <a:latin typeface="Lato" charset="0"/>
              </a:rPr>
              <a:t>The repeated sequence GGGGTTCGTAACCCCGA exists at the following locations: 4, 43, 90.Solution: Redesign to disrupt instances of the repeat near the terminal end(s) or add extra bases to push the repeat internally.</a:t>
            </a:r>
          </a:p>
          <a:p>
            <a:r>
              <a:rPr lang="en-US" sz="1200" dirty="0">
                <a:solidFill>
                  <a:srgbClr val="333333"/>
                </a:solidFill>
                <a:latin typeface="Lato" charset="0"/>
              </a:rPr>
              <a:t>10</a:t>
            </a:r>
          </a:p>
          <a:p>
            <a:r>
              <a:rPr lang="en-US" sz="1200" dirty="0">
                <a:solidFill>
                  <a:srgbClr val="333333"/>
                </a:solidFill>
                <a:latin typeface="Lato" charset="0"/>
              </a:rPr>
              <a:t>EDIT</a:t>
            </a:r>
          </a:p>
          <a:p>
            <a:r>
              <a:rPr lang="en-US" sz="1200" dirty="0">
                <a:solidFill>
                  <a:srgbClr val="333333"/>
                </a:solidFill>
                <a:latin typeface="Lato" charset="0"/>
              </a:rPr>
              <a:t>The repeated sequence CACACACACA exists at the following locations: 114, 116.Solution: Redesign to disrupt instances of the repeat near the terminal end(s) or add extra bases to push the repeat internally.</a:t>
            </a:r>
          </a:p>
          <a:p>
            <a:r>
              <a:rPr lang="en-US" sz="1200" dirty="0">
                <a:solidFill>
                  <a:srgbClr val="333333"/>
                </a:solidFill>
                <a:latin typeface="Lato" charset="0"/>
              </a:rPr>
              <a:t>10</a:t>
            </a:r>
          </a:p>
          <a:p>
            <a:r>
              <a:rPr lang="en-US" sz="1200" dirty="0">
                <a:solidFill>
                  <a:srgbClr val="333333"/>
                </a:solidFill>
                <a:latin typeface="Lato" charset="0"/>
              </a:rPr>
              <a:t>EDIT</a:t>
            </a:r>
          </a:p>
          <a:p>
            <a:r>
              <a:rPr lang="en-US" sz="1200" dirty="0">
                <a:solidFill>
                  <a:srgbClr val="333333"/>
                </a:solidFill>
                <a:latin typeface="Lato" charset="0"/>
              </a:rPr>
              <a:t>A region of 9 bases composed of 88.9% 'G' bases is present starting at base 22. Solution: Reduce the length of this region equal to or less than 8 bases or reduce the percentage 'G' base composition to be less than 80%.</a:t>
            </a:r>
            <a:endParaRPr lang="en-US" sz="1200" b="0" i="0" dirty="0">
              <a:solidFill>
                <a:srgbClr val="333333"/>
              </a:solidFill>
              <a:effectLst/>
              <a:latin typeface="La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751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324"/>
          <a:stretch/>
        </p:blipFill>
        <p:spPr>
          <a:xfrm>
            <a:off x="1950719" y="1086272"/>
            <a:ext cx="4846782" cy="508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62570" y="368489"/>
            <a:ext cx="3507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931625"/>
                </a:solidFill>
              </a:rPr>
              <a:t>Shotgun Sequencing</a:t>
            </a:r>
            <a:endParaRPr lang="en-US" sz="2400" b="1" dirty="0">
              <a:solidFill>
                <a:srgbClr val="931625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23713" y="2749109"/>
            <a:ext cx="50724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solidFill>
                  <a:srgbClr val="202124"/>
                </a:solidFill>
                <a:latin typeface="Roboto" charset="0"/>
              </a:rPr>
              <a:t>“Restriction </a:t>
            </a:r>
            <a:r>
              <a:rPr lang="en-US" b="1" dirty="0">
                <a:solidFill>
                  <a:srgbClr val="202124"/>
                </a:solidFill>
                <a:latin typeface="Roboto" charset="0"/>
              </a:rPr>
              <a:t>enzymes</a:t>
            </a:r>
            <a:r>
              <a:rPr lang="en-US" dirty="0">
                <a:solidFill>
                  <a:srgbClr val="202124"/>
                </a:solidFill>
                <a:latin typeface="Roboto" charset="0"/>
              </a:rPr>
              <a:t>, also called restriction endonucleases, recognize a specific sequence of nucleotides in double stranded DNA and cut the DNA at a specific location. They are indispensable to the isolation of genes and the construction of cloned DNA molecules</a:t>
            </a:r>
            <a:r>
              <a:rPr lang="en-US" dirty="0" smtClean="0">
                <a:solidFill>
                  <a:srgbClr val="202124"/>
                </a:solidFill>
                <a:latin typeface="Roboto" charset="0"/>
              </a:rPr>
              <a:t>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601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2103"/>
            <a:ext cx="12192000" cy="51821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62570" y="368489"/>
            <a:ext cx="3507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931625"/>
                </a:solidFill>
              </a:rPr>
              <a:t>Sanger Sequencing</a:t>
            </a:r>
            <a:endParaRPr lang="en-US" sz="2400" b="1">
              <a:solidFill>
                <a:srgbClr val="9316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914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484" y="1774210"/>
            <a:ext cx="4815888" cy="360726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768156" y="5750215"/>
            <a:ext cx="1979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Illumina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MiSeq</a:t>
            </a:r>
            <a:endParaRPr lang="en-US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265" y="1501255"/>
            <a:ext cx="6510153" cy="38802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06268" y="5750215"/>
            <a:ext cx="2197289" cy="366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931625"/>
                </a:solidFill>
              </a:rPr>
              <a:t>Bridge Amplification</a:t>
            </a:r>
            <a:endParaRPr lang="en-US" b="1">
              <a:solidFill>
                <a:srgbClr val="931625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12694" y="491319"/>
            <a:ext cx="3794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931625"/>
                </a:solidFill>
              </a:rPr>
              <a:t>Illumina (NGS)</a:t>
            </a:r>
            <a:r>
              <a:rPr lang="en-US" sz="2400" b="1" smtClean="0">
                <a:solidFill>
                  <a:srgbClr val="931625"/>
                </a:solidFill>
              </a:rPr>
              <a:t> </a:t>
            </a:r>
            <a:r>
              <a:rPr lang="en-US" sz="2400" b="1" smtClean="0">
                <a:solidFill>
                  <a:srgbClr val="931625"/>
                </a:solidFill>
              </a:rPr>
              <a:t>Sequencing</a:t>
            </a:r>
            <a:endParaRPr lang="en-US" sz="2400" b="1">
              <a:solidFill>
                <a:srgbClr val="9316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279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" r="1443"/>
          <a:stretch/>
        </p:blipFill>
        <p:spPr>
          <a:xfrm>
            <a:off x="1606712" y="187896"/>
            <a:ext cx="9261573" cy="367441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805392" y="6331951"/>
            <a:ext cx="24820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</a:rPr>
              <a:t>Credit: </a:t>
            </a:r>
            <a:r>
              <a:rPr lang="en-US" sz="1600" smtClean="0">
                <a:solidFill>
                  <a:srgbClr val="002060"/>
                </a:solidFill>
              </a:rPr>
              <a:t>Data Science for HTS</a:t>
            </a:r>
            <a:endParaRPr lang="en-US" sz="1600" dirty="0">
              <a:solidFill>
                <a:srgbClr val="00206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417" y="4003787"/>
            <a:ext cx="2214026" cy="218669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956209" y="4519040"/>
            <a:ext cx="35808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.</a:t>
            </a:r>
            <a:r>
              <a:rPr lang="en-US" dirty="0" smtClean="0">
                <a:solidFill>
                  <a:srgbClr val="002060"/>
                </a:solidFill>
              </a:rPr>
              <a:t>tiff files, one image per base per cycle </a:t>
            </a:r>
            <a:r>
              <a:rPr lang="en-US" smtClean="0">
                <a:solidFill>
                  <a:srgbClr val="002060"/>
                </a:solidFill>
              </a:rPr>
              <a:t>= 4n </a:t>
            </a:r>
            <a:r>
              <a:rPr lang="en-US">
                <a:solidFill>
                  <a:srgbClr val="002060"/>
                </a:solidFill>
              </a:rPr>
              <a:t>i</a:t>
            </a:r>
            <a:r>
              <a:rPr lang="en-US" smtClean="0">
                <a:solidFill>
                  <a:srgbClr val="002060"/>
                </a:solidFill>
              </a:rPr>
              <a:t>mages </a:t>
            </a:r>
            <a:r>
              <a:rPr lang="en-US" dirty="0" smtClean="0">
                <a:solidFill>
                  <a:srgbClr val="002060"/>
                </a:solidFill>
              </a:rPr>
              <a:t>per DNA string of length n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93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6208</TotalTime>
  <Words>410</Words>
  <Application>Microsoft Macintosh PowerPoint</Application>
  <PresentationFormat>Widescreen</PresentationFormat>
  <Paragraphs>124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Calibri</vt:lpstr>
      <vt:lpstr>Calibri Light</vt:lpstr>
      <vt:lpstr>Cambria Math</vt:lpstr>
      <vt:lpstr>Lato</vt:lpstr>
      <vt:lpstr>Roboto</vt:lpstr>
      <vt:lpstr>Wingdings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Olgica Milenkovic</dc:creator>
  <cp:lastModifiedBy>Olgica Milenkovic</cp:lastModifiedBy>
  <cp:revision>140</cp:revision>
  <cp:lastPrinted>2022-08-29T07:35:38Z</cp:lastPrinted>
  <dcterms:created xsi:type="dcterms:W3CDTF">2022-08-12T13:21:01Z</dcterms:created>
  <dcterms:modified xsi:type="dcterms:W3CDTF">2023-02-14T01:25:05Z</dcterms:modified>
</cp:coreProperties>
</file>