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414" r:id="rId3"/>
    <p:sldId id="507" r:id="rId4"/>
    <p:sldId id="585" r:id="rId5"/>
    <p:sldId id="586" r:id="rId6"/>
    <p:sldId id="587" r:id="rId7"/>
    <p:sldId id="588" r:id="rId8"/>
    <p:sldId id="589" r:id="rId9"/>
    <p:sldId id="590" r:id="rId10"/>
    <p:sldId id="713" r:id="rId11"/>
    <p:sldId id="592" r:id="rId12"/>
    <p:sldId id="593" r:id="rId13"/>
    <p:sldId id="594" r:id="rId14"/>
    <p:sldId id="595" r:id="rId15"/>
    <p:sldId id="596" r:id="rId16"/>
    <p:sldId id="650" r:id="rId17"/>
    <p:sldId id="598" r:id="rId18"/>
    <p:sldId id="663" r:id="rId19"/>
    <p:sldId id="599" r:id="rId20"/>
    <p:sldId id="603" r:id="rId21"/>
    <p:sldId id="604" r:id="rId22"/>
    <p:sldId id="629" r:id="rId23"/>
    <p:sldId id="679" r:id="rId24"/>
    <p:sldId id="680" r:id="rId25"/>
    <p:sldId id="681" r:id="rId26"/>
    <p:sldId id="682" r:id="rId27"/>
    <p:sldId id="683" r:id="rId28"/>
    <p:sldId id="684" r:id="rId29"/>
    <p:sldId id="709" r:id="rId30"/>
    <p:sldId id="612" r:id="rId31"/>
    <p:sldId id="620" r:id="rId32"/>
    <p:sldId id="710" r:id="rId33"/>
    <p:sldId id="711" r:id="rId34"/>
    <p:sldId id="712" r:id="rId35"/>
    <p:sldId id="634" r:id="rId36"/>
    <p:sldId id="635" r:id="rId37"/>
    <p:sldId id="636" r:id="rId38"/>
    <p:sldId id="653" r:id="rId39"/>
    <p:sldId id="654" r:id="rId40"/>
    <p:sldId id="655" r:id="rId41"/>
    <p:sldId id="651" r:id="rId42"/>
    <p:sldId id="639" r:id="rId43"/>
    <p:sldId id="646" r:id="rId44"/>
    <p:sldId id="647" r:id="rId45"/>
    <p:sldId id="648" r:id="rId46"/>
    <p:sldId id="640" r:id="rId47"/>
    <p:sldId id="649" r:id="rId48"/>
    <p:sldId id="641" r:id="rId49"/>
    <p:sldId id="642" r:id="rId50"/>
    <p:sldId id="644" r:id="rId51"/>
    <p:sldId id="645" r:id="rId52"/>
    <p:sldId id="652" r:id="rId53"/>
    <p:sldId id="656" r:id="rId54"/>
    <p:sldId id="657" r:id="rId55"/>
    <p:sldId id="658" r:id="rId56"/>
    <p:sldId id="662" r:id="rId57"/>
    <p:sldId id="665" r:id="rId58"/>
    <p:sldId id="666" r:id="rId59"/>
    <p:sldId id="696" r:id="rId60"/>
    <p:sldId id="664" r:id="rId61"/>
    <p:sldId id="668" r:id="rId62"/>
    <p:sldId id="669" r:id="rId63"/>
    <p:sldId id="673" r:id="rId64"/>
    <p:sldId id="670" r:id="rId65"/>
    <p:sldId id="671" r:id="rId66"/>
    <p:sldId id="672" r:id="rId67"/>
    <p:sldId id="695" r:id="rId68"/>
    <p:sldId id="714" r:id="rId69"/>
    <p:sldId id="715" r:id="rId70"/>
    <p:sldId id="716" r:id="rId71"/>
    <p:sldId id="678" r:id="rId72"/>
    <p:sldId id="697" r:id="rId73"/>
    <p:sldId id="698" r:id="rId74"/>
    <p:sldId id="699" r:id="rId75"/>
    <p:sldId id="700" r:id="rId76"/>
    <p:sldId id="702" r:id="rId77"/>
    <p:sldId id="703" r:id="rId78"/>
    <p:sldId id="704" r:id="rId79"/>
    <p:sldId id="705" r:id="rId80"/>
    <p:sldId id="706" r:id="rId81"/>
    <p:sldId id="707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 Li" initials="P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B08"/>
    <a:srgbClr val="941100"/>
    <a:srgbClr val="EF8D00"/>
    <a:srgbClr val="EAAE04"/>
    <a:srgbClr val="F6B802"/>
    <a:srgbClr val="00A2DE"/>
    <a:srgbClr val="096187"/>
    <a:srgbClr val="7A7A7A"/>
    <a:srgbClr val="00ADEE"/>
    <a:srgbClr val="CF0A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4"/>
    <p:restoredTop sz="94665"/>
  </p:normalViewPr>
  <p:slideViewPr>
    <p:cSldViewPr snapToGrid="0" snapToObjects="1">
      <p:cViewPr>
        <p:scale>
          <a:sx n="98" d="100"/>
          <a:sy n="98" d="100"/>
        </p:scale>
        <p:origin x="1176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commentAuthors" Target="commentAuthors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BDA54-49E0-6346-9273-FAC7AC692E87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74BA9-4DFF-DB47-97C4-DF0A2309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4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25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07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1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9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87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0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54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47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96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59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9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67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33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5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7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65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1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69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43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5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98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4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6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64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12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011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598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3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57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65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684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788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55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288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26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900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117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747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529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853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596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214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494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402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590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991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94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73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3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71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786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397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448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899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929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30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665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090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560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61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829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368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076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510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16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4BA9-4DFF-DB47-97C4-DF0A230984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0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2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1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3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2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7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6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BA601-4FFD-3E4E-B94D-208BBC93B24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A4C03-3943-E447-A0A6-1FD37C13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7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8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16.tiff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8.png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9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6" Type="http://schemas.openxmlformats.org/officeDocument/2006/relationships/image" Target="../media/image50.tiff"/><Relationship Id="rId7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6" Type="http://schemas.openxmlformats.org/officeDocument/2006/relationships/image" Target="../media/image50.tiff"/><Relationship Id="rId7" Type="http://schemas.openxmlformats.org/officeDocument/2006/relationships/image" Target="../media/image51.tif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4.emf"/><Relationship Id="rId5" Type="http://schemas.openxmlformats.org/officeDocument/2006/relationships/image" Target="../media/image55.png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60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60.png"/><Relationship Id="rId5" Type="http://schemas.openxmlformats.org/officeDocument/2006/relationships/image" Target="../media/image59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5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65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75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32754"/>
            <a:ext cx="12192000" cy="2387600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latin typeface="Arial Hebrew" charset="-79"/>
                <a:ea typeface="Arial Hebrew" charset="-79"/>
                <a:cs typeface="Arial Hebrew" charset="-79"/>
              </a:rPr>
              <a:t>  </a:t>
            </a:r>
            <a:r>
              <a:rPr lang="en-US" altLang="zh-CN" sz="48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Punch-Cards: Implementations and Coding-Theoretic Questions</a:t>
            </a:r>
            <a:endParaRPr lang="en-US" sz="4000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597" y="4049632"/>
            <a:ext cx="9144000" cy="1768452"/>
          </a:xfrm>
        </p:spPr>
        <p:txBody>
          <a:bodyPr>
            <a:normAutofit lnSpcReduction="10000"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Olgica Milenkovic</a:t>
            </a:r>
          </a:p>
          <a:p>
            <a:r>
              <a:rPr lang="en-US" altLang="zh-CN" sz="2800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Department of Electrical and Computer Engineering</a:t>
            </a:r>
            <a:endParaRPr lang="en-US" altLang="zh-CN" sz="2800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altLang="zh-CN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University</a:t>
            </a:r>
            <a:r>
              <a:rPr lang="zh-CN" altLang="en-US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of</a:t>
            </a:r>
            <a:r>
              <a:rPr lang="zh-CN" altLang="en-US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Illinois</a:t>
            </a:r>
            <a:r>
              <a:rPr lang="zh-CN" altLang="en-US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at</a:t>
            </a:r>
            <a:r>
              <a:rPr lang="zh-CN" altLang="en-US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Urbana-Champaign</a:t>
            </a:r>
          </a:p>
          <a:p>
            <a:r>
              <a:rPr lang="en-US" altLang="zh-CN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April</a:t>
            </a:r>
            <a:r>
              <a:rPr lang="zh-CN" altLang="en-US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zh-CN" sz="2000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23,</a:t>
            </a:r>
            <a:r>
              <a:rPr lang="zh-CN" altLang="en-US" sz="2000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2019</a:t>
            </a:r>
          </a:p>
          <a:p>
            <a:endParaRPr lang="en-US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Cost? </a:t>
            </a:r>
            <a:r>
              <a:rPr lang="en-US" sz="3600" b="1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Synthesis Delay?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24536" y="3557810"/>
            <a:ext cx="4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In house synthesizers (</a:t>
            </a:r>
            <a:r>
              <a:rPr lang="en-US" b="1" dirty="0" err="1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BioLytics</a:t>
            </a: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, </a:t>
            </a:r>
            <a:r>
              <a:rPr lang="en-US" b="1" dirty="0" err="1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BioXP</a:t>
            </a: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): ~100bps.</a:t>
            </a:r>
            <a:endParaRPr lang="en-US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3557810"/>
            <a:ext cx="2492358" cy="2773187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098064" y="1112150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Length (bps)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dirty="0" err="1" smtClean="0"/>
                        <a:t>Oligos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Concentration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Custom Array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92,918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fmol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Twist Bio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0.25 </a:t>
                      </a:r>
                      <a:r>
                        <a:rPr lang="en-US" dirty="0" err="1" smtClean="0"/>
                        <a:t>fmol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$59,160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Thermo</a:t>
                      </a:r>
                      <a:r>
                        <a:rPr lang="en-US" dirty="0" smtClean="0"/>
                        <a:t> Fisher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78925" y="6100164"/>
            <a:ext cx="661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Inherently slow </a:t>
            </a:r>
            <a:r>
              <a:rPr lang="en-US" sz="240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as symbols are added sequentially!</a:t>
            </a:r>
            <a:endParaRPr lang="en-US" sz="2400">
              <a:solidFill>
                <a:srgbClr val="A70B08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97" y="4027574"/>
            <a:ext cx="3322321" cy="18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4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is Everywhere, so why Overpay for Synthesis?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401" y="1222619"/>
            <a:ext cx="2251769" cy="276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9389" y="4137041"/>
            <a:ext cx="4312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Free: </a:t>
            </a:r>
            <a:r>
              <a:rPr lang="en-US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Colored </a:t>
            </a:r>
            <a:r>
              <a:rPr lang="en-US" dirty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TEM of a plasmid of </a:t>
            </a:r>
            <a:r>
              <a:rPr lang="en-US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bacteria.</a:t>
            </a:r>
            <a:endParaRPr lang="en-US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809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401" y="1222619"/>
            <a:ext cx="2251769" cy="276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9389" y="4137041"/>
            <a:ext cx="4264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Free: 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Colored </a:t>
            </a:r>
            <a:r>
              <a:rPr lang="en-US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TEM of a plasmid of bacteria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371" y="1278082"/>
            <a:ext cx="4377546" cy="27493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73567" y="4137041"/>
            <a:ext cx="455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Free: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Human DNA organized in chromosomes.</a:t>
            </a:r>
            <a:endParaRPr lang="en-US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is Everywhere, so why Overpay for Synthesis?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652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401" y="1222619"/>
            <a:ext cx="2251769" cy="276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9389" y="4137041"/>
            <a:ext cx="4312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Free: 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Colored </a:t>
            </a:r>
            <a:r>
              <a:rPr lang="en-US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TEM of a plasmid of 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bacteria.</a:t>
            </a:r>
            <a:endParaRPr lang="en-US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371" y="1278082"/>
            <a:ext cx="4377546" cy="27493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73567" y="4137041"/>
            <a:ext cx="455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Free: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Human DNA organized in chromosomes.</a:t>
            </a:r>
            <a:endParaRPr lang="en-US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909" y="4560037"/>
            <a:ext cx="3511550" cy="1993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18327" y="5372321"/>
            <a:ext cx="3072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BioTeke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DNA extraction toolkit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	     $100.</a:t>
            </a:r>
            <a:endParaRPr lang="en-US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is Everywhere, so why Overpay for Synthesis?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754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Unfortunately, Information is Hardwired</a:t>
            </a:r>
            <a:r>
              <a:rPr lang="is-I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759" y="1430482"/>
            <a:ext cx="1832008" cy="224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430482"/>
            <a:ext cx="3285226" cy="2186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438" y="1430482"/>
            <a:ext cx="5425553" cy="493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Unfortunately, Information is Hardwired</a:t>
            </a:r>
            <a:r>
              <a:rPr lang="is-I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759" y="1430482"/>
            <a:ext cx="1832008" cy="224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430482"/>
            <a:ext cx="3285226" cy="2186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438" y="1430482"/>
            <a:ext cx="5425553" cy="49358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343" y="3961768"/>
            <a:ext cx="5624423" cy="851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 defTabSz="825500" hangingPunct="0"/>
            <a:r>
              <a:rPr lang="en-U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So how do we ”record” our desired information?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408" y="4904862"/>
            <a:ext cx="2390512" cy="1605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709" y="4904862"/>
            <a:ext cx="879054" cy="15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1665" y="1504432"/>
            <a:ext cx="6515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 </a:t>
            </a:r>
            <a:r>
              <a:rPr lang="zh-CN" altLang="en-US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Motivation and Background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1665" y="2392944"/>
            <a:ext cx="7191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II</a:t>
            </a:r>
            <a:r>
              <a:rPr lang="zh-CN" altLang="en-US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：</a:t>
            </a:r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A New System Implementation</a:t>
            </a:r>
            <a:endParaRPr lang="en-US" sz="3200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145" y="5058480"/>
            <a:ext cx="3678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Future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Directions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665" y="4169968"/>
            <a:ext cx="8250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IV</a:t>
            </a:r>
            <a:r>
              <a:rPr lang="zh-CN" altLang="en-US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Coding-Theoretic Problems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1665" y="3281456"/>
            <a:ext cx="5447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III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Experimental Results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Punch-Cards</a:t>
            </a:r>
            <a:endParaRPr lang="en-US" sz="32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921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Editing: The Big Breakthrough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301" y="1278082"/>
            <a:ext cx="4306173" cy="3020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437" y="1662981"/>
            <a:ext cx="4537973" cy="2424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40865" y="4683729"/>
            <a:ext cx="824771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 defTabSz="825500" hangingPunct="0"/>
            <a:r>
              <a:rPr lang="en-U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CRISPR-Cas9: “A Bacterial Immune System”</a:t>
            </a:r>
          </a:p>
          <a:p>
            <a:pPr algn="ctr" defTabSz="825500" hangingPunct="0"/>
            <a:r>
              <a:rPr lang="en-U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Mojica,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Bolotin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, </a:t>
            </a:r>
            <a:r>
              <a:rPr lang="is-I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…, Charpentier, Doudna, Zhang...</a:t>
            </a:r>
            <a:endParaRPr lang="en-US" altLang="zh-CN" sz="2400" b="1" dirty="0" smtClean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89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Editing: The Big Breakthrough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301" y="1278082"/>
            <a:ext cx="4306173" cy="3020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437" y="1662981"/>
            <a:ext cx="4537973" cy="2424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40865" y="4683729"/>
            <a:ext cx="824771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 defTabSz="825500" hangingPunct="0"/>
            <a:r>
              <a:rPr lang="en-U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CRISPR-Cas9: “A Bacterial Immune System”</a:t>
            </a:r>
          </a:p>
          <a:p>
            <a:pPr algn="ctr" defTabSz="825500" hangingPunct="0"/>
            <a:r>
              <a:rPr lang="en-U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Mojica,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Bolotin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, </a:t>
            </a:r>
            <a:r>
              <a:rPr lang="is-IS" altLang="zh-CN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…, Charpentier, Doudna, Zhang...</a:t>
            </a:r>
            <a:endParaRPr lang="en-US" altLang="zh-CN" sz="2400" b="1" dirty="0" smtClean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9234" y="5800995"/>
            <a:ext cx="87782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 defTabSz="825500" hangingPunct="0"/>
            <a:r>
              <a:rPr lang="en-US" altLang="zh-CN" sz="24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LESSON: Changing content is hard, but “cutting” is easy and cheap!</a:t>
            </a:r>
          </a:p>
        </p:txBody>
      </p:sp>
    </p:spTree>
    <p:extLst>
      <p:ext uri="{BB962C8B-B14F-4D97-AF65-F5344CB8AC3E}">
        <p14:creationId xmlns:p14="http://schemas.microsoft.com/office/powerpoint/2010/main" val="187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How to Cut/Nick to Store?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78082"/>
            <a:ext cx="39497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1665" y="1504432"/>
            <a:ext cx="6515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</a:t>
            </a:r>
            <a:r>
              <a:rPr lang="zh-CN" altLang="en-US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 </a:t>
            </a:r>
            <a:r>
              <a:rPr lang="zh-CN" altLang="en-US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Motivation and Background</a:t>
            </a:r>
            <a:endParaRPr lang="en-US" sz="3200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1665" y="2392944"/>
            <a:ext cx="7191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：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A New System Implementation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145" y="5058480"/>
            <a:ext cx="3678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Future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Directions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665" y="4169968"/>
            <a:ext cx="8250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IV</a:t>
            </a:r>
            <a:r>
              <a:rPr lang="zh-CN" altLang="en-US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Coding-Theoretic Problems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1665" y="3281456"/>
            <a:ext cx="5447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III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Experimental Results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Punch-Cards</a:t>
            </a:r>
            <a:endParaRPr lang="en-US" sz="32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9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How to Cut/Nick to Store?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78082"/>
            <a:ext cx="3949700" cy="205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935" y="914425"/>
            <a:ext cx="3751038" cy="263132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405885" y="2230087"/>
            <a:ext cx="810883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1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How to Cut/Nick to Store?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78082"/>
            <a:ext cx="39497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935" y="914425"/>
            <a:ext cx="3751038" cy="263132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405885" y="2230087"/>
            <a:ext cx="810883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81" y="4145797"/>
            <a:ext cx="4873910" cy="2203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6" y="3698198"/>
            <a:ext cx="3465974" cy="282567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449018" y="5111035"/>
            <a:ext cx="810883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8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The Advantages of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0481"/>
            <a:ext cx="4805454" cy="250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2140"/>
            <a:ext cx="4738777" cy="25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The Advantages </a:t>
            </a:r>
            <a:r>
              <a:rPr lang="en-US" sz="3600" b="1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of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0481"/>
            <a:ext cx="4805454" cy="250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2140"/>
            <a:ext cx="4738777" cy="2500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780" y="4289789"/>
            <a:ext cx="11695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“cut” (nick) neither, sense or antisense strand (ternary alphabet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). Nicks 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~25bps 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apart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.</a:t>
            </a:r>
            <a:endParaRPr lang="en-US" sz="2200" b="1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69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0481"/>
            <a:ext cx="4805454" cy="250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2140"/>
            <a:ext cx="4738777" cy="2500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780" y="4289789"/>
            <a:ext cx="11695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“cut” (nick) neither, sense or antisense strand (ternary alphabet). Nicks ~25bps apart.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Do not need to do anything to record 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0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s.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The Advantages </a:t>
            </a:r>
            <a:r>
              <a:rPr lang="en-US" sz="3600" b="1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of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11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The Advantages of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0481"/>
            <a:ext cx="4805454" cy="250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2140"/>
            <a:ext cx="4738777" cy="2500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780" y="4289789"/>
            <a:ext cx="11695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“cut” (nick) neither, sense or antisense strand (ternary alphabet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). Nicks 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~25bps 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apart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Do not need to do anything to record 0s.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do nicking fully in parallel.</a:t>
            </a:r>
          </a:p>
        </p:txBody>
      </p:sp>
    </p:spTree>
    <p:extLst>
      <p:ext uri="{BB962C8B-B14F-4D97-AF65-F5344CB8AC3E}">
        <p14:creationId xmlns:p14="http://schemas.microsoft.com/office/powerpoint/2010/main" val="12424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The Advantages of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0481"/>
            <a:ext cx="4805454" cy="250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2140"/>
            <a:ext cx="4738777" cy="2500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780" y="4289789"/>
            <a:ext cx="11695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“cut” (nick) neither, sense or antisense strand (ternary alphabet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). Nicks ~25bps apart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Do not need to do anything to record 0s.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do nicking fully in parallel.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With </a:t>
            </a:r>
            <a:r>
              <a:rPr lang="en-US" sz="2200" b="1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PfAgo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(DNA guide) instead of Cas9 (RNA guide), can reuse one molecule for 100s of nicks.</a:t>
            </a:r>
          </a:p>
        </p:txBody>
      </p:sp>
    </p:spTree>
    <p:extLst>
      <p:ext uri="{BB962C8B-B14F-4D97-AF65-F5344CB8AC3E}">
        <p14:creationId xmlns:p14="http://schemas.microsoft.com/office/powerpoint/2010/main" val="4657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The Advantages of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0481"/>
            <a:ext cx="4805454" cy="250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2140"/>
            <a:ext cx="4738777" cy="2500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780" y="4289789"/>
            <a:ext cx="116956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“cut” (nick) neither, sense or antisense strand (ternary alphabet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). Nicks ~25bps apart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Do not need to do anything to record 0s.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do nicking fully in parallel.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With </a:t>
            </a:r>
            <a:r>
              <a:rPr lang="en-US" sz="2200" b="1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PfAgo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(DNA guide) instead of Cas9 (RNA guide), can reuse one molecule for 100s of nicks.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When nicked/</a:t>
            </a:r>
            <a:r>
              <a:rPr lang="en-US" sz="2200" b="1" dirty="0" err="1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toeholded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, DNA can be used for in-memory 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computing via strand displacement.</a:t>
            </a:r>
          </a:p>
        </p:txBody>
      </p:sp>
    </p:spTree>
    <p:extLst>
      <p:ext uri="{BB962C8B-B14F-4D97-AF65-F5344CB8AC3E}">
        <p14:creationId xmlns:p14="http://schemas.microsoft.com/office/powerpoint/2010/main" val="150888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The Advantages of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0481"/>
            <a:ext cx="4805454" cy="250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2140"/>
            <a:ext cx="4738777" cy="2500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780" y="4289789"/>
            <a:ext cx="1169561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“cut” (nick) neither, sense or antisense strand (ternary alphabet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). Nicks ~25bps apart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Do not need to do anything to record 0s.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Can do nicking fully in parallel.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With </a:t>
            </a:r>
            <a:r>
              <a:rPr lang="en-US" sz="2200" b="1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PfAgo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(DNA guide) instead of Cas9 (RNA guide), can reuse one molecule for 100s of nicks.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When nicked/</a:t>
            </a:r>
            <a:r>
              <a:rPr lang="en-US" sz="2200" b="1" dirty="0" err="1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toeholded</a:t>
            </a: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, DNA can be used for in-memory 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computing via strand displacement.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Nicked DNA can be mixed (think of an adder channel!) and read via </a:t>
            </a:r>
            <a:r>
              <a:rPr lang="en-US" sz="2200" b="1" dirty="0" err="1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nanopores</a:t>
            </a:r>
            <a:r>
              <a:rPr lang="en-US" sz="22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.</a:t>
            </a:r>
            <a:endParaRPr lang="en-US" sz="2200" b="1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285750" indent="-285750">
              <a:buFont typeface="Arial" charset="0"/>
              <a:buChar char="•"/>
            </a:pPr>
            <a:endParaRPr lang="en-US" sz="2200" b="1" dirty="0" smtClean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2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The Advantages of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0481"/>
            <a:ext cx="4805454" cy="2503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2140"/>
            <a:ext cx="4738777" cy="2500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289789"/>
            <a:ext cx="1135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100" b="1" dirty="0" smtClean="0">
              <a:solidFill>
                <a:srgbClr val="A70B08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100" b="1" u="sng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Four orders of magnitude</a:t>
            </a:r>
            <a:r>
              <a:rPr lang="en-US" sz="2100" b="1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 lower cost per bit (replica)!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100" b="1" dirty="0" smtClean="0">
              <a:solidFill>
                <a:srgbClr val="A70B08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100" b="1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Comes at the cost of 30 times smaller density (if nicks placed 25bps; otherwise, loss much smaller).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100" b="1" dirty="0">
              <a:solidFill>
                <a:srgbClr val="A70B08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100" b="1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Can do in memory computing (counting), not possible with any other technology!</a:t>
            </a:r>
          </a:p>
        </p:txBody>
      </p:sp>
    </p:spTree>
    <p:extLst>
      <p:ext uri="{BB962C8B-B14F-4D97-AF65-F5344CB8AC3E}">
        <p14:creationId xmlns:p14="http://schemas.microsoft.com/office/powerpoint/2010/main" val="16158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Motivation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3362" y="1134645"/>
            <a:ext cx="842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                                                    DNA-Based Data Storage:</a:t>
            </a:r>
            <a:endParaRPr lang="en-US" sz="1600" b="1" dirty="0" smtClean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1600" dirty="0">
                <a:latin typeface="Arial Hebrew" charset="-79"/>
                <a:ea typeface="Arial Hebrew" charset="-79"/>
                <a:cs typeface="Arial Hebrew" charset="-79"/>
              </a:rPr>
              <a:t>	</a:t>
            </a:r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			</a:t>
            </a:r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Church et al., 2012.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				Goldman et al., 2013.</a:t>
            </a:r>
            <a:endParaRPr lang="en-US" b="1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 smtClean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15243" r="428" b="-24617"/>
          <a:stretch/>
        </p:blipFill>
        <p:spPr>
          <a:xfrm>
            <a:off x="6834813" y="658368"/>
            <a:ext cx="4527665" cy="34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System Implementation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4"/>
          <a:stretch/>
        </p:blipFill>
        <p:spPr bwMode="auto">
          <a:xfrm>
            <a:off x="1398423" y="1179248"/>
            <a:ext cx="9064926" cy="558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71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Some Bioinformatics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870" y="1278083"/>
            <a:ext cx="10624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How do we choose nicking substrates and nicking sites? </a:t>
            </a:r>
            <a:r>
              <a:rPr lang="en-US" sz="22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Main criteria is ”guide similarity”.</a:t>
            </a:r>
            <a:endParaRPr lang="en-US" sz="2200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95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Some Bioinformatics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870" y="1278083"/>
            <a:ext cx="10624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How do we choose nicking substrates and nicking sites</a:t>
            </a:r>
            <a:r>
              <a:rPr lang="en-US" sz="2200" dirty="0" smtClean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r>
              <a:rPr lang="en-US" sz="2200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2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Main criteria is ”guide similarity”.</a:t>
            </a:r>
            <a:endParaRPr lang="en-US" sz="2200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8200" y="2000632"/>
          <a:ext cx="949452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4794"/>
                <a:gridCol w="2508069"/>
                <a:gridCol w="34616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Organism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Genome length in bps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Unique length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Streptomyces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coelicolor</a:t>
                      </a:r>
                      <a:endParaRPr lang="en-US" i="1" baseline="0" dirty="0" smtClean="0"/>
                    </a:p>
                    <a:p>
                      <a:r>
                        <a:rPr lang="en-US" baseline="0" dirty="0" smtClean="0"/>
                        <a:t>A3(2) (Gram+)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9,054,847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2,621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Mycxococcus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xanthus</a:t>
                      </a:r>
                      <a:r>
                        <a:rPr lang="en-US" i="1" baseline="0" dirty="0" smtClean="0"/>
                        <a:t> DK 1622/</a:t>
                      </a:r>
                    </a:p>
                    <a:p>
                      <a:r>
                        <a:rPr lang="en-US" i="1" dirty="0" smtClean="0">
                          <a:solidFill>
                            <a:srgbClr val="A70B08"/>
                          </a:solidFill>
                        </a:rPr>
                        <a:t>E. Coli</a:t>
                      </a:r>
                      <a:r>
                        <a:rPr lang="en-US" dirty="0" smtClean="0">
                          <a:solidFill>
                            <a:srgbClr val="A70B08"/>
                          </a:solidFill>
                        </a:rPr>
                        <a:t> K12 MG1655</a:t>
                      </a:r>
                      <a:r>
                        <a:rPr lang="en-US" baseline="0" dirty="0" smtClean="0">
                          <a:solidFill>
                            <a:srgbClr val="A70B08"/>
                          </a:solidFill>
                        </a:rPr>
                        <a:t> (Gram-)</a:t>
                      </a:r>
                      <a:endParaRPr lang="en-US" dirty="0">
                        <a:solidFill>
                          <a:srgbClr val="A70B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9,139,763/4,641,652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2,817/2,816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Noctos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punctiforme</a:t>
                      </a:r>
                      <a:r>
                        <a:rPr lang="en-US" dirty="0" smtClean="0"/>
                        <a:t> PCC 73102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9,059,191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5,569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5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Some Bioinformatics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870" y="1278083"/>
            <a:ext cx="10624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How do we choose nicking substrates and nicking sites</a:t>
            </a:r>
            <a:r>
              <a:rPr lang="en-US" sz="2200" dirty="0" smtClean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r>
              <a:rPr lang="en-US" sz="2200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2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Main criteria is ”guide similarity”.</a:t>
            </a:r>
            <a:endParaRPr lang="en-US" sz="2200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8200" y="2000632"/>
          <a:ext cx="949452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4794"/>
                <a:gridCol w="2508069"/>
                <a:gridCol w="34616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Organism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Genome length in bps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Unique length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Streptomyces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coelicolor</a:t>
                      </a:r>
                      <a:endParaRPr lang="en-US" i="1" baseline="0" dirty="0" smtClean="0"/>
                    </a:p>
                    <a:p>
                      <a:r>
                        <a:rPr lang="en-US" baseline="0" dirty="0" smtClean="0"/>
                        <a:t>A3(2) (Gram+)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9,054,847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2,621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Mycxococcus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xanthus</a:t>
                      </a:r>
                      <a:r>
                        <a:rPr lang="en-US" i="1" baseline="0" dirty="0" smtClean="0"/>
                        <a:t> DK 1622/</a:t>
                      </a:r>
                    </a:p>
                    <a:p>
                      <a:r>
                        <a:rPr lang="en-US" i="1" dirty="0" smtClean="0">
                          <a:solidFill>
                            <a:srgbClr val="A70B08"/>
                          </a:solidFill>
                        </a:rPr>
                        <a:t>E. Coli</a:t>
                      </a:r>
                      <a:r>
                        <a:rPr lang="en-US" dirty="0" smtClean="0">
                          <a:solidFill>
                            <a:srgbClr val="A70B08"/>
                          </a:solidFill>
                        </a:rPr>
                        <a:t> K12 MG1655</a:t>
                      </a:r>
                      <a:r>
                        <a:rPr lang="en-US" baseline="0" dirty="0" smtClean="0">
                          <a:solidFill>
                            <a:srgbClr val="A70B08"/>
                          </a:solidFill>
                        </a:rPr>
                        <a:t> (Gram-)</a:t>
                      </a:r>
                      <a:endParaRPr lang="en-US" dirty="0">
                        <a:solidFill>
                          <a:srgbClr val="A70B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9,139,763/4,641,652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2,817/2,816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Noctos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punctiforme</a:t>
                      </a:r>
                      <a:r>
                        <a:rPr lang="en-US" dirty="0" smtClean="0"/>
                        <a:t> PCC 73102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9,059,191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5,569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79566" y="4275856"/>
            <a:ext cx="2804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E. Coli</a:t>
            </a:r>
            <a:r>
              <a:rPr lang="en-US" dirty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 K12 MG1655 (Gram-)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782" y="4688671"/>
            <a:ext cx="3631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Shortest length for which a substring is missing: 7 (only one!)</a:t>
            </a:r>
          </a:p>
          <a:p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Number of distinct substrings of length 13: 4,170,362.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10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Some Bioinformatics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870" y="1278083"/>
            <a:ext cx="10624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How do we choose nicking substrates and nicking sites</a:t>
            </a:r>
            <a:r>
              <a:rPr lang="en-US" sz="2200" dirty="0" smtClean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r>
              <a:rPr lang="en-US" sz="2200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2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Main criteria is ”guide similarity”.</a:t>
            </a:r>
            <a:endParaRPr lang="en-US" sz="2200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8200" y="2000632"/>
          <a:ext cx="949452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4794"/>
                <a:gridCol w="2508069"/>
                <a:gridCol w="34616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Organism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Genome length in bps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Unique length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Streptomyces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coelicolor</a:t>
                      </a:r>
                      <a:endParaRPr lang="en-US" i="1" baseline="0" dirty="0" smtClean="0"/>
                    </a:p>
                    <a:p>
                      <a:r>
                        <a:rPr lang="en-US" baseline="0" dirty="0" smtClean="0"/>
                        <a:t>A3(2) (Gram+)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9,054,847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2,621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Mycxococcus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xanthus</a:t>
                      </a:r>
                      <a:r>
                        <a:rPr lang="en-US" i="1" baseline="0" dirty="0" smtClean="0"/>
                        <a:t> DK 1622/</a:t>
                      </a:r>
                    </a:p>
                    <a:p>
                      <a:r>
                        <a:rPr lang="en-US" i="1" dirty="0" smtClean="0">
                          <a:solidFill>
                            <a:srgbClr val="A70B08"/>
                          </a:solidFill>
                        </a:rPr>
                        <a:t>E. Coli</a:t>
                      </a:r>
                      <a:r>
                        <a:rPr lang="en-US" dirty="0" smtClean="0">
                          <a:solidFill>
                            <a:srgbClr val="A70B08"/>
                          </a:solidFill>
                        </a:rPr>
                        <a:t> K12 MG1655</a:t>
                      </a:r>
                      <a:r>
                        <a:rPr lang="en-US" baseline="0" dirty="0" smtClean="0">
                          <a:solidFill>
                            <a:srgbClr val="A70B08"/>
                          </a:solidFill>
                        </a:rPr>
                        <a:t> (Gram-)</a:t>
                      </a:r>
                      <a:endParaRPr lang="en-US" dirty="0">
                        <a:solidFill>
                          <a:srgbClr val="A70B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9,139,763/4,641,652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2,817/2,816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Noctos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punctiforme</a:t>
                      </a:r>
                      <a:r>
                        <a:rPr lang="en-US" dirty="0" smtClean="0"/>
                        <a:t> PCC 73102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9,059,191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5,569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79566" y="4275856"/>
            <a:ext cx="2804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E. Coli</a:t>
            </a:r>
            <a:r>
              <a:rPr lang="en-US" dirty="0">
                <a:solidFill>
                  <a:srgbClr val="A70B08"/>
                </a:solidFill>
                <a:latin typeface="Arial Hebrew" charset="-79"/>
                <a:ea typeface="Arial Hebrew" charset="-79"/>
                <a:cs typeface="Arial Hebrew" charset="-79"/>
              </a:rPr>
              <a:t> K12 MG1655 (Gram-)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782" y="4688671"/>
            <a:ext cx="3631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Shortest length for which a substring is missing: 7 (only one!)</a:t>
            </a:r>
          </a:p>
          <a:p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Number of distinct substrings of length 13: 4,170,362.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7256" y="4275856"/>
            <a:ext cx="67665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Punch Card Desiderata:</a:t>
            </a:r>
          </a:p>
          <a:p>
            <a:endParaRPr lang="en-US" sz="1000" b="1" dirty="0" smtClean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Length 16, nonrepeating up to Hamming distance three.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AT content between 40-60%.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No long runs of </a:t>
            </a:r>
            <a:r>
              <a:rPr lang="en-US" b="1" dirty="0" err="1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Gs</a:t>
            </a: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.</a:t>
            </a:r>
          </a:p>
          <a:p>
            <a:endParaRPr lang="en-US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97" y="5427335"/>
            <a:ext cx="4644897" cy="126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Reading the Recorded Data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C18E023-AD96-AF42-9616-3DD81E513F75}"/>
              </a:ext>
            </a:extLst>
          </p:cNvPr>
          <p:cNvGrpSpPr/>
          <p:nvPr/>
        </p:nvGrpSpPr>
        <p:grpSpPr>
          <a:xfrm>
            <a:off x="81502" y="1192487"/>
            <a:ext cx="4927578" cy="5224074"/>
            <a:chOff x="4257357" y="1086803"/>
            <a:chExt cx="4138048" cy="46843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679299-09F0-544E-8FE0-4F23A891CB4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802" y="1086803"/>
              <a:ext cx="2287270" cy="23475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25632C8-A0A6-E343-A819-F773E224B15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357" y="3141663"/>
              <a:ext cx="2287905" cy="1811655"/>
            </a:xfrm>
            <a:prstGeom prst="rect">
              <a:avLst/>
            </a:prstGeom>
          </p:spPr>
        </p:pic>
        <p:sp>
          <p:nvSpPr>
            <p:cNvPr id="11" name="Curved Left Arrow 10">
              <a:extLst>
                <a:ext uri="{FF2B5EF4-FFF2-40B4-BE49-F238E27FC236}">
                  <a16:creationId xmlns:a16="http://schemas.microsoft.com/office/drawing/2014/main" xmlns="" id="{D75C3270-987C-AF40-96A0-1D116C6F93A7}"/>
                </a:ext>
              </a:extLst>
            </p:cNvPr>
            <p:cNvSpPr/>
            <p:nvPr/>
          </p:nvSpPr>
          <p:spPr>
            <a:xfrm>
              <a:off x="6251257" y="1768793"/>
              <a:ext cx="565785" cy="94043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2" name="Curved Left Arrow 11">
              <a:extLst>
                <a:ext uri="{FF2B5EF4-FFF2-40B4-BE49-F238E27FC236}">
                  <a16:creationId xmlns:a16="http://schemas.microsoft.com/office/drawing/2014/main" xmlns="" id="{1F59452B-A59A-3744-9156-4B96BA63465A}"/>
                </a:ext>
              </a:extLst>
            </p:cNvPr>
            <p:cNvSpPr/>
            <p:nvPr/>
          </p:nvSpPr>
          <p:spPr>
            <a:xfrm>
              <a:off x="6251257" y="3021648"/>
              <a:ext cx="565150" cy="94043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xmlns="" id="{B8FBCB50-D236-7F45-BAC2-8CB84B0A9F83}"/>
                </a:ext>
              </a:extLst>
            </p:cNvPr>
            <p:cNvSpPr txBox="1"/>
            <p:nvPr/>
          </p:nvSpPr>
          <p:spPr>
            <a:xfrm>
              <a:off x="6958764" y="2091406"/>
              <a:ext cx="1436641" cy="45038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Denaturation</a:t>
              </a:r>
              <a:endParaRPr lang="en-US" sz="2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4" name="Text Box 24">
              <a:extLst>
                <a:ext uri="{FF2B5EF4-FFF2-40B4-BE49-F238E27FC236}">
                  <a16:creationId xmlns:a16="http://schemas.microsoft.com/office/drawing/2014/main" xmlns="" id="{2C9F2E1D-94D0-6345-9E62-11EAD62C7D62}"/>
                </a:ext>
              </a:extLst>
            </p:cNvPr>
            <p:cNvSpPr txBox="1"/>
            <p:nvPr/>
          </p:nvSpPr>
          <p:spPr>
            <a:xfrm>
              <a:off x="6880027" y="3217383"/>
              <a:ext cx="1392962" cy="59979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Library Preparation</a:t>
              </a:r>
              <a:endParaRPr lang="en-US" sz="2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xmlns="" id="{E596688A-999F-0146-8241-14686F1559C7}"/>
                </a:ext>
              </a:extLst>
            </p:cNvPr>
            <p:cNvSpPr/>
            <p:nvPr/>
          </p:nvSpPr>
          <p:spPr>
            <a:xfrm>
              <a:off x="5284787" y="4741863"/>
              <a:ext cx="342900" cy="685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xmlns="" id="{30DBCAB8-30BE-4342-8E1B-A818EA9A7653}"/>
                </a:ext>
              </a:extLst>
            </p:cNvPr>
            <p:cNvSpPr txBox="1"/>
            <p:nvPr/>
          </p:nvSpPr>
          <p:spPr>
            <a:xfrm>
              <a:off x="4600257" y="5433378"/>
              <a:ext cx="2218690" cy="3378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err="1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MiSeq</a:t>
              </a:r>
              <a:r>
                <a:rPr lang="en-US" sz="1600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 Sequencing </a:t>
              </a:r>
              <a:endParaRPr lang="en-US" sz="1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9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Reading the Recorded Data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C18E023-AD96-AF42-9616-3DD81E513F75}"/>
              </a:ext>
            </a:extLst>
          </p:cNvPr>
          <p:cNvGrpSpPr/>
          <p:nvPr/>
        </p:nvGrpSpPr>
        <p:grpSpPr>
          <a:xfrm>
            <a:off x="81502" y="1192487"/>
            <a:ext cx="4927578" cy="5224074"/>
            <a:chOff x="4257357" y="1086803"/>
            <a:chExt cx="4138048" cy="46843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679299-09F0-544E-8FE0-4F23A891CB4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802" y="1086803"/>
              <a:ext cx="2287270" cy="23475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25632C8-A0A6-E343-A819-F773E224B15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357" y="3141663"/>
              <a:ext cx="2287905" cy="1811655"/>
            </a:xfrm>
            <a:prstGeom prst="rect">
              <a:avLst/>
            </a:prstGeom>
          </p:spPr>
        </p:pic>
        <p:sp>
          <p:nvSpPr>
            <p:cNvPr id="11" name="Curved Left Arrow 10">
              <a:extLst>
                <a:ext uri="{FF2B5EF4-FFF2-40B4-BE49-F238E27FC236}">
                  <a16:creationId xmlns:a16="http://schemas.microsoft.com/office/drawing/2014/main" xmlns="" id="{D75C3270-987C-AF40-96A0-1D116C6F93A7}"/>
                </a:ext>
              </a:extLst>
            </p:cNvPr>
            <p:cNvSpPr/>
            <p:nvPr/>
          </p:nvSpPr>
          <p:spPr>
            <a:xfrm>
              <a:off x="6251257" y="1768793"/>
              <a:ext cx="565785" cy="94043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2" name="Curved Left Arrow 11">
              <a:extLst>
                <a:ext uri="{FF2B5EF4-FFF2-40B4-BE49-F238E27FC236}">
                  <a16:creationId xmlns:a16="http://schemas.microsoft.com/office/drawing/2014/main" xmlns="" id="{1F59452B-A59A-3744-9156-4B96BA63465A}"/>
                </a:ext>
              </a:extLst>
            </p:cNvPr>
            <p:cNvSpPr/>
            <p:nvPr/>
          </p:nvSpPr>
          <p:spPr>
            <a:xfrm>
              <a:off x="6251257" y="3021648"/>
              <a:ext cx="565150" cy="94043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xmlns="" id="{B8FBCB50-D236-7F45-BAC2-8CB84B0A9F83}"/>
                </a:ext>
              </a:extLst>
            </p:cNvPr>
            <p:cNvSpPr txBox="1"/>
            <p:nvPr/>
          </p:nvSpPr>
          <p:spPr>
            <a:xfrm>
              <a:off x="6958764" y="2091406"/>
              <a:ext cx="1436641" cy="45038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Denaturation</a:t>
              </a:r>
              <a:endParaRPr lang="en-US" sz="2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4" name="Text Box 24">
              <a:extLst>
                <a:ext uri="{FF2B5EF4-FFF2-40B4-BE49-F238E27FC236}">
                  <a16:creationId xmlns:a16="http://schemas.microsoft.com/office/drawing/2014/main" xmlns="" id="{2C9F2E1D-94D0-6345-9E62-11EAD62C7D62}"/>
                </a:ext>
              </a:extLst>
            </p:cNvPr>
            <p:cNvSpPr txBox="1"/>
            <p:nvPr/>
          </p:nvSpPr>
          <p:spPr>
            <a:xfrm>
              <a:off x="6880027" y="3217383"/>
              <a:ext cx="1392962" cy="59979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Library Preparation</a:t>
              </a:r>
              <a:endParaRPr lang="en-US" sz="2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xmlns="" id="{E596688A-999F-0146-8241-14686F1559C7}"/>
                </a:ext>
              </a:extLst>
            </p:cNvPr>
            <p:cNvSpPr/>
            <p:nvPr/>
          </p:nvSpPr>
          <p:spPr>
            <a:xfrm>
              <a:off x="5284787" y="4741863"/>
              <a:ext cx="342900" cy="685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xmlns="" id="{30DBCAB8-30BE-4342-8E1B-A818EA9A7653}"/>
                </a:ext>
              </a:extLst>
            </p:cNvPr>
            <p:cNvSpPr txBox="1"/>
            <p:nvPr/>
          </p:nvSpPr>
          <p:spPr>
            <a:xfrm>
              <a:off x="4600257" y="5433378"/>
              <a:ext cx="2218690" cy="3378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err="1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MiSeq</a:t>
              </a:r>
              <a:r>
                <a:rPr lang="en-US" sz="1600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 Sequencing </a:t>
              </a:r>
              <a:endParaRPr lang="en-US" sz="1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64AB5E2-AA6E-E14B-B15F-67A6AE8C0D0F}"/>
              </a:ext>
            </a:extLst>
          </p:cNvPr>
          <p:cNvSpPr txBox="1"/>
          <p:nvPr/>
        </p:nvSpPr>
        <p:spPr>
          <a:xfrm>
            <a:off x="3758387" y="5469370"/>
            <a:ext cx="282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sz="2400" b="1" dirty="0">
                <a:solidFill>
                  <a:schemeClr val="tx2"/>
                </a:solidFill>
                <a:latin typeface="Arial Hebrew" charset="-79"/>
                <a:ea typeface="Arial Hebrew" charset="-79"/>
                <a:cs typeface="Arial Hebrew" charset="-79"/>
              </a:rPr>
              <a:t>Reference alignment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xmlns="" id="{A3E2ED61-7D36-194F-8253-5D2DB7A0292B}"/>
              </a:ext>
            </a:extLst>
          </p:cNvPr>
          <p:cNvSpPr/>
          <p:nvPr/>
        </p:nvSpPr>
        <p:spPr>
          <a:xfrm rot="16200000">
            <a:off x="2985364" y="5187099"/>
            <a:ext cx="217831" cy="10262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1D36FCD-04E3-B24C-84FE-F7A5E49A9E8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3" y="4717195"/>
            <a:ext cx="4772713" cy="7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Reading the Recorded Data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C18E023-AD96-AF42-9616-3DD81E513F75}"/>
              </a:ext>
            </a:extLst>
          </p:cNvPr>
          <p:cNvGrpSpPr/>
          <p:nvPr/>
        </p:nvGrpSpPr>
        <p:grpSpPr>
          <a:xfrm>
            <a:off x="81502" y="1192487"/>
            <a:ext cx="4927578" cy="5224074"/>
            <a:chOff x="4257357" y="1086803"/>
            <a:chExt cx="4138048" cy="46843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679299-09F0-544E-8FE0-4F23A891CB4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802" y="1086803"/>
              <a:ext cx="2287270" cy="23475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25632C8-A0A6-E343-A819-F773E224B15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357" y="3141663"/>
              <a:ext cx="2287905" cy="1811655"/>
            </a:xfrm>
            <a:prstGeom prst="rect">
              <a:avLst/>
            </a:prstGeom>
          </p:spPr>
        </p:pic>
        <p:sp>
          <p:nvSpPr>
            <p:cNvPr id="11" name="Curved Left Arrow 10">
              <a:extLst>
                <a:ext uri="{FF2B5EF4-FFF2-40B4-BE49-F238E27FC236}">
                  <a16:creationId xmlns:a16="http://schemas.microsoft.com/office/drawing/2014/main" xmlns="" id="{D75C3270-987C-AF40-96A0-1D116C6F93A7}"/>
                </a:ext>
              </a:extLst>
            </p:cNvPr>
            <p:cNvSpPr/>
            <p:nvPr/>
          </p:nvSpPr>
          <p:spPr>
            <a:xfrm>
              <a:off x="6251257" y="1768793"/>
              <a:ext cx="565785" cy="94043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Curved Left Arrow 11">
              <a:extLst>
                <a:ext uri="{FF2B5EF4-FFF2-40B4-BE49-F238E27FC236}">
                  <a16:creationId xmlns:a16="http://schemas.microsoft.com/office/drawing/2014/main" xmlns="" id="{1F59452B-A59A-3744-9156-4B96BA63465A}"/>
                </a:ext>
              </a:extLst>
            </p:cNvPr>
            <p:cNvSpPr/>
            <p:nvPr/>
          </p:nvSpPr>
          <p:spPr>
            <a:xfrm>
              <a:off x="6251257" y="3021648"/>
              <a:ext cx="565150" cy="94043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xmlns="" id="{B8FBCB50-D236-7F45-BAC2-8CB84B0A9F83}"/>
                </a:ext>
              </a:extLst>
            </p:cNvPr>
            <p:cNvSpPr txBox="1"/>
            <p:nvPr/>
          </p:nvSpPr>
          <p:spPr>
            <a:xfrm>
              <a:off x="6958764" y="2091406"/>
              <a:ext cx="1436641" cy="45038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Denaturation</a:t>
              </a:r>
              <a:endParaRPr lang="en-US" sz="2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4" name="Text Box 24">
              <a:extLst>
                <a:ext uri="{FF2B5EF4-FFF2-40B4-BE49-F238E27FC236}">
                  <a16:creationId xmlns:a16="http://schemas.microsoft.com/office/drawing/2014/main" xmlns="" id="{2C9F2E1D-94D0-6345-9E62-11EAD62C7D62}"/>
                </a:ext>
              </a:extLst>
            </p:cNvPr>
            <p:cNvSpPr txBox="1"/>
            <p:nvPr/>
          </p:nvSpPr>
          <p:spPr>
            <a:xfrm>
              <a:off x="6880027" y="3217383"/>
              <a:ext cx="1392962" cy="59979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Library Preparation</a:t>
              </a:r>
              <a:endParaRPr lang="en-US" sz="2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xmlns="" id="{E596688A-999F-0146-8241-14686F1559C7}"/>
                </a:ext>
              </a:extLst>
            </p:cNvPr>
            <p:cNvSpPr/>
            <p:nvPr/>
          </p:nvSpPr>
          <p:spPr>
            <a:xfrm>
              <a:off x="5284787" y="4741863"/>
              <a:ext cx="342900" cy="685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xmlns="" id="{30DBCAB8-30BE-4342-8E1B-A818EA9A7653}"/>
                </a:ext>
              </a:extLst>
            </p:cNvPr>
            <p:cNvSpPr txBox="1"/>
            <p:nvPr/>
          </p:nvSpPr>
          <p:spPr>
            <a:xfrm>
              <a:off x="4600257" y="5433378"/>
              <a:ext cx="2218690" cy="3378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err="1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MiSeq</a:t>
              </a:r>
              <a:r>
                <a:rPr lang="en-US" sz="1600" b="1" dirty="0">
                  <a:solidFill>
                    <a:srgbClr val="4472C4"/>
                  </a:solidFill>
                  <a:effectLst/>
                  <a:latin typeface="Arial Hebrew" charset="-79"/>
                  <a:ea typeface="Arial Hebrew" charset="-79"/>
                  <a:cs typeface="Arial Hebrew" charset="-79"/>
                </a:rPr>
                <a:t> Sequencing </a:t>
              </a:r>
              <a:endParaRPr lang="en-US" sz="1400" dirty="0">
                <a:effectLst/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64AB5E2-AA6E-E14B-B15F-67A6AE8C0D0F}"/>
              </a:ext>
            </a:extLst>
          </p:cNvPr>
          <p:cNvSpPr txBox="1"/>
          <p:nvPr/>
        </p:nvSpPr>
        <p:spPr>
          <a:xfrm>
            <a:off x="3758387" y="5469370"/>
            <a:ext cx="282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sz="2400" b="1" dirty="0">
                <a:solidFill>
                  <a:schemeClr val="tx2"/>
                </a:solidFill>
                <a:latin typeface="Arial Hebrew" charset="-79"/>
                <a:ea typeface="Arial Hebrew" charset="-79"/>
                <a:cs typeface="Arial Hebrew" charset="-79"/>
              </a:rPr>
              <a:t>Reference alignment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xmlns="" id="{A3E2ED61-7D36-194F-8253-5D2DB7A0292B}"/>
              </a:ext>
            </a:extLst>
          </p:cNvPr>
          <p:cNvSpPr/>
          <p:nvPr/>
        </p:nvSpPr>
        <p:spPr>
          <a:xfrm rot="16200000">
            <a:off x="2985364" y="5187099"/>
            <a:ext cx="217831" cy="10262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2A688C-0F63-A74C-BC82-5B5F9CBADE3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19" y="1757858"/>
            <a:ext cx="3797324" cy="21647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69F8FF2-7214-D147-B0A4-ED484A702DC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1" y="4717195"/>
            <a:ext cx="3922644" cy="1213840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xmlns="" id="{D6B48374-B404-3C4C-BD8A-F3704208AFB7}"/>
              </a:ext>
            </a:extLst>
          </p:cNvPr>
          <p:cNvSpPr/>
          <p:nvPr/>
        </p:nvSpPr>
        <p:spPr>
          <a:xfrm rot="16200000">
            <a:off x="6887295" y="5308862"/>
            <a:ext cx="223707" cy="7278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A96427-4C6B-1A4C-B9BC-CD258A4484D0}"/>
              </a:ext>
            </a:extLst>
          </p:cNvPr>
          <p:cNvSpPr txBox="1"/>
          <p:nvPr/>
        </p:nvSpPr>
        <p:spPr>
          <a:xfrm>
            <a:off x="6917558" y="1283854"/>
            <a:ext cx="272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Insert size distribution plot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D6D121-098E-2645-A5CB-A4FAD7638255}"/>
              </a:ext>
            </a:extLst>
          </p:cNvPr>
          <p:cNvSpPr txBox="1"/>
          <p:nvPr/>
        </p:nvSpPr>
        <p:spPr>
          <a:xfrm>
            <a:off x="9040695" y="4136713"/>
            <a:ext cx="149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Coverage plot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1D36FCD-04E3-B24C-84FE-F7A5E49A9E8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3" y="4717195"/>
            <a:ext cx="4772713" cy="7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29339" y="271007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8" name="Picture 7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39" y="1461546"/>
            <a:ext cx="2462530" cy="2291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938130"/>
            <a:ext cx="1885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Nanopores</a:t>
            </a:r>
            <a:r>
              <a:rPr lang="en-US" sz="2400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endParaRPr lang="en-US" sz="2400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Reading the Data Faster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21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5" y="3951409"/>
            <a:ext cx="5772150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29339" y="271007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8" name="Picture 7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39" y="1461546"/>
            <a:ext cx="2462530" cy="22910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Reading the Data Faster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1938130"/>
            <a:ext cx="1885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Nanopores</a:t>
            </a:r>
            <a:r>
              <a:rPr lang="en-US" sz="2400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endParaRPr lang="en-US" sz="2400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8968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Motivation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15243" r="428" b="-24617"/>
          <a:stretch/>
        </p:blipFill>
        <p:spPr>
          <a:xfrm>
            <a:off x="6834813" y="658368"/>
            <a:ext cx="4527665" cy="347471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0411968" y="2755392"/>
            <a:ext cx="499872" cy="414528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082784" y="3230879"/>
            <a:ext cx="1670304" cy="5120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82784" y="3317634"/>
            <a:ext cx="184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IDT, Twist</a:t>
            </a:r>
            <a:r>
              <a:rPr lang="en-US" sz="1600" smtClean="0">
                <a:latin typeface="Arial Hebrew" charset="-79"/>
                <a:ea typeface="Arial Hebrew" charset="-79"/>
                <a:cs typeface="Arial Hebrew" charset="-79"/>
              </a:rPr>
              <a:t>, Agilent </a:t>
            </a:r>
            <a:endParaRPr lang="en-US" sz="160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362" y="1134645"/>
            <a:ext cx="842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                                                    DNA-Based Data Storage:</a:t>
            </a:r>
            <a:endParaRPr lang="en-US" sz="1600" b="1" dirty="0" smtClean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1600" dirty="0">
                <a:latin typeface="Arial Hebrew" charset="-79"/>
                <a:ea typeface="Arial Hebrew" charset="-79"/>
                <a:cs typeface="Arial Hebrew" charset="-79"/>
              </a:rPr>
              <a:t>	</a:t>
            </a:r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			</a:t>
            </a:r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Church et al., 2012.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				Goldman et al., 2013.</a:t>
            </a:r>
            <a:endParaRPr lang="en-US" b="1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214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5" y="3951409"/>
            <a:ext cx="5772150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29339" y="271007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829339" y="31672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8" name="Picture 7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39" y="1461546"/>
            <a:ext cx="2462530" cy="2291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494" y="2222191"/>
            <a:ext cx="5040134" cy="306087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Reading the Data Faster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1938130"/>
            <a:ext cx="1885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Nanopores</a:t>
            </a:r>
            <a:r>
              <a:rPr lang="en-US" sz="2400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endParaRPr lang="en-US" sz="2400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7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1665" y="1504432"/>
            <a:ext cx="6515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 </a:t>
            </a:r>
            <a:r>
              <a:rPr lang="zh-CN" altLang="en-US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Motivation and Background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1665" y="2392944"/>
            <a:ext cx="7191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：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A New System Implementation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145" y="5058480"/>
            <a:ext cx="3678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Future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Directions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665" y="4169968"/>
            <a:ext cx="8250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IV</a:t>
            </a:r>
            <a:r>
              <a:rPr lang="zh-CN" altLang="en-US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Coding-Theoretic Problems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1665" y="3281456"/>
            <a:ext cx="5447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III</a:t>
            </a:r>
            <a:r>
              <a:rPr lang="zh-CN" altLang="en-US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Experimental Results</a:t>
            </a:r>
            <a:endParaRPr lang="en-US" sz="3200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Punch-Cards</a:t>
            </a:r>
            <a:endParaRPr lang="en-US" sz="32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92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CC2D61-960B-5140-8241-7E9A10D02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385" y="1482445"/>
            <a:ext cx="4033125" cy="27167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CFBEA0CD-FD18-6D4E-8365-9273CAF21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03495-C550-49C1-99D2-2F4BF61EE711}" type="slidenum">
              <a:rPr lang="en-US" smtClean="0">
                <a:latin typeface="Arial Hebrew" charset="-79"/>
                <a:ea typeface="Arial Hebrew" charset="-79"/>
                <a:cs typeface="Arial Hebrew" charset="-79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B99CB7-13B1-084B-8170-FCF9883F37B4}"/>
              </a:ext>
            </a:extLst>
          </p:cNvPr>
          <p:cNvSpPr txBox="1"/>
          <p:nvPr/>
        </p:nvSpPr>
        <p:spPr>
          <a:xfrm>
            <a:off x="4597128" y="1275127"/>
            <a:ext cx="149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384 well plate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41F505-CE3E-364F-9B5E-6526998C4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52" y="1275127"/>
            <a:ext cx="2051957" cy="27378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How does </a:t>
            </a:r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This Works in Practice?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6884" y="4199203"/>
            <a:ext cx="149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Hebrew" charset="-79"/>
                <a:ea typeface="Arial Hebrew" charset="-79"/>
                <a:cs typeface="Arial Hebrew" charset="-79"/>
              </a:rPr>
              <a:t>Echo machine</a:t>
            </a:r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52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CC2D61-960B-5140-8241-7E9A10D02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385" y="1482445"/>
            <a:ext cx="4033125" cy="27167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CFBEA0CD-FD18-6D4E-8365-9273CAF21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03495-C550-49C1-99D2-2F4BF61EE711}" type="slidenum">
              <a:rPr lang="en-US" smtClean="0">
                <a:latin typeface="Arial Hebrew" charset="-79"/>
                <a:ea typeface="Arial Hebrew" charset="-79"/>
                <a:cs typeface="Arial Hebrew" charset="-79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E5855F9-C308-0B46-AEB2-A3B1156A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019" y="821603"/>
            <a:ext cx="3412272" cy="5433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B99CB7-13B1-084B-8170-FCF9883F37B4}"/>
              </a:ext>
            </a:extLst>
          </p:cNvPr>
          <p:cNvSpPr txBox="1"/>
          <p:nvPr/>
        </p:nvSpPr>
        <p:spPr>
          <a:xfrm>
            <a:off x="4597128" y="1275127"/>
            <a:ext cx="149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384 well plate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41F505-CE3E-364F-9B5E-6526998C4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52" y="1275127"/>
            <a:ext cx="2051957" cy="27378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How does </a:t>
            </a:r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This Works in Practice?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84" y="4199203"/>
            <a:ext cx="149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Echo machine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652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CC2D61-960B-5140-8241-7E9A10D02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385" y="1482445"/>
            <a:ext cx="4033125" cy="27167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CFBEA0CD-FD18-6D4E-8365-9273CAF21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03495-C550-49C1-99D2-2F4BF61EE711}" type="slidenum">
              <a:rPr lang="en-US" smtClean="0">
                <a:latin typeface="Arial Hebrew" charset="-79"/>
                <a:ea typeface="Arial Hebrew" charset="-79"/>
                <a:cs typeface="Arial Hebrew" charset="-79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E5855F9-C308-0B46-AEB2-A3B1156A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019" y="821603"/>
            <a:ext cx="3412272" cy="5433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B99CB7-13B1-084B-8170-FCF9883F37B4}"/>
              </a:ext>
            </a:extLst>
          </p:cNvPr>
          <p:cNvSpPr txBox="1"/>
          <p:nvPr/>
        </p:nvSpPr>
        <p:spPr>
          <a:xfrm>
            <a:off x="4597128" y="1275127"/>
            <a:ext cx="149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384 well plate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="" xmlns:a16="http://schemas.microsoft.com/office/drawing/2014/main" id="{1AF4053A-77C7-9C48-9AD6-A79469DD4A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6703" y="4311394"/>
                <a:ext cx="6694624" cy="24100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itchFamily="49" charset="0"/>
                  <a:buChar char="o"/>
                  <a:defRPr sz="14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/>
                <a:r>
                  <a:rPr lang="en-US" sz="1600" dirty="0" smtClean="0">
                    <a:solidFill>
                      <a:srgbClr val="941100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Approach: generate all combinations of nick/no-nick patterns.</a:t>
                </a:r>
              </a:p>
              <a:p>
                <a:pPr marL="0" indent="0"/>
                <a:endParaRPr lang="en-US" sz="500" dirty="0">
                  <a:solidFill>
                    <a:srgbClr val="941100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  <a:p>
                <a:pPr marL="457200" lvl="1" indent="0">
                  <a:buNone/>
                </a:pPr>
                <a:r>
                  <a:rPr lang="en-US" sz="1800" dirty="0" smtClean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Generated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charset="0"/>
                            <a:ea typeface="Arial Hebrew" charset="-79"/>
                            <a:cs typeface="Arial Hebrew" charset="-79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charset="0"/>
                            <a:ea typeface="Arial Hebrew" charset="-79"/>
                            <a:cs typeface="Arial Hebrew" charset="-79"/>
                          </a:rPr>
                          <m:t>2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charset="0"/>
                            <a:ea typeface="Arial Hebrew" charset="-79"/>
                            <a:cs typeface="Arial Hebrew" charset="-79"/>
                          </a:rPr>
                          <m:t>10</m:t>
                        </m:r>
                      </m:sup>
                    </m:sSup>
                    <m:r>
                      <a:rPr lang="en-US" sz="1800">
                        <a:solidFill>
                          <a:schemeClr val="accent1"/>
                        </a:solidFill>
                        <a:latin typeface="Cambria Math" charset="0"/>
                        <a:ea typeface="Arial Hebrew" charset="-79"/>
                        <a:cs typeface="Arial Hebrew" charset="-79"/>
                      </a:rPr>
                      <m:t>=1024</m:t>
                    </m:r>
                  </m:oMath>
                </a14:m>
                <a:r>
                  <a:rPr lang="en-US" sz="1800" dirty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 pools of nicked </a:t>
                </a:r>
                <a:r>
                  <a:rPr lang="en-US" sz="1800" dirty="0" smtClean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samples.</a:t>
                </a:r>
                <a:endParaRPr lang="en-US" sz="1800" b="0" dirty="0">
                  <a:solidFill>
                    <a:schemeClr val="accent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Example:</a:t>
                </a:r>
              </a:p>
              <a:p>
                <a:r>
                  <a:rPr lang="en-US" b="0" dirty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Lincoln’s </a:t>
                </a:r>
                <a:r>
                  <a:rPr lang="en-US" b="0" dirty="0" smtClean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Gettysburg address and Memorial </a:t>
                </a:r>
                <a:r>
                  <a:rPr lang="en-US" b="0" dirty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Image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Compressed file size: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 smtClean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20 </a:t>
                </a:r>
                <a:r>
                  <a:rPr lang="en-US" b="0" dirty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Kbytes, JPEG </a:t>
                </a:r>
                <a:r>
                  <a:rPr lang="en-US" b="0" dirty="0" smtClean="0">
                    <a:solidFill>
                      <a:schemeClr val="accent1"/>
                    </a:solidFill>
                    <a:latin typeface="Arial Hebrew" charset="-79"/>
                    <a:ea typeface="Arial Hebrew" charset="-79"/>
                    <a:cs typeface="Arial Hebrew" charset="-79"/>
                  </a:rPr>
                  <a:t>format.</a:t>
                </a:r>
                <a:endParaRPr lang="en-US" b="0" dirty="0">
                  <a:solidFill>
                    <a:schemeClr val="accent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F4053A-77C7-9C48-9AD6-A79469DD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03" y="4311394"/>
                <a:ext cx="6694624" cy="2410082"/>
              </a:xfrm>
              <a:prstGeom prst="rect">
                <a:avLst/>
              </a:prstGeom>
              <a:blipFill rotWithShape="0">
                <a:blip r:embed="rId4"/>
                <a:stretch>
                  <a:fillRect l="-729" t="-2020"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41F505-CE3E-364F-9B5E-6526998C4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52" y="1275127"/>
            <a:ext cx="2051957" cy="27378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How does </a:t>
            </a:r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This Works in Practice?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133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7D4C5AE-DD50-D346-B467-BB1CA25086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8" y="1325216"/>
            <a:ext cx="5943600" cy="11499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C979CF0-73AC-2C4A-8741-184AB68B15C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8" y="2849836"/>
            <a:ext cx="5943600" cy="1483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6205FE-B04D-0341-86EC-26C61FF0ED8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8" y="4875736"/>
            <a:ext cx="5943600" cy="17735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606C514-D4B6-0742-A7A4-6E0FD82E1AD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85" y="1002998"/>
            <a:ext cx="1854122" cy="19644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C8DB1DA1-6C56-9643-A0BF-26DCA9ADECB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02" y="4814328"/>
            <a:ext cx="1999088" cy="204367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928949A-3ABC-344A-BA9F-FDB5E67F36D4}"/>
              </a:ext>
            </a:extLst>
          </p:cNvPr>
          <p:cNvSpPr/>
          <p:nvPr/>
        </p:nvSpPr>
        <p:spPr>
          <a:xfrm>
            <a:off x="9592534" y="1900208"/>
            <a:ext cx="14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0011001100</a:t>
            </a:r>
            <a:r>
              <a:rPr lang="en-US" dirty="0">
                <a:effectLst/>
                <a:latin typeface="Arial Hebrew" charset="-79"/>
                <a:ea typeface="Arial Hebrew" charset="-79"/>
                <a:cs typeface="Arial Hebrew" charset="-79"/>
              </a:rPr>
              <a:t> 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072477E-477C-B74D-B452-EB7242F8576D}"/>
              </a:ext>
            </a:extLst>
          </p:cNvPr>
          <p:cNvSpPr/>
          <p:nvPr/>
        </p:nvSpPr>
        <p:spPr>
          <a:xfrm>
            <a:off x="9652678" y="5466832"/>
            <a:ext cx="14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1111111111</a:t>
            </a:r>
            <a:r>
              <a:rPr lang="en-US" dirty="0">
                <a:effectLst/>
                <a:latin typeface="Arial Hebrew" charset="-79"/>
                <a:ea typeface="Arial Hebrew" charset="-79"/>
                <a:cs typeface="Arial Hebrew" charset="-79"/>
              </a:rPr>
              <a:t> 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DBA0EA3-CEC2-6743-9735-069498C7DCB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02" y="2912225"/>
            <a:ext cx="1989765" cy="195803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21E90899-87E4-A045-A276-A8E3F2312024}"/>
              </a:ext>
            </a:extLst>
          </p:cNvPr>
          <p:cNvSpPr/>
          <p:nvPr/>
        </p:nvSpPr>
        <p:spPr>
          <a:xfrm>
            <a:off x="9601126" y="3591833"/>
            <a:ext cx="14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1111010010</a:t>
            </a:r>
            <a:r>
              <a:rPr lang="en-US" dirty="0">
                <a:effectLst/>
                <a:latin typeface="Arial Hebrew" charset="-79"/>
                <a:ea typeface="Arial Hebrew" charset="-79"/>
                <a:cs typeface="Arial Hebrew" charset="-79"/>
              </a:rPr>
              <a:t> 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Experimental Readouts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475" y="244110"/>
            <a:ext cx="1899356" cy="15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Increasing the Density: Sense-Anti Sense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139075F-500D-F544-BF92-2670A84A3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59" b="2365"/>
          <a:stretch/>
        </p:blipFill>
        <p:spPr>
          <a:xfrm>
            <a:off x="994875" y="2030688"/>
            <a:ext cx="2649302" cy="366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Increasing the Density: Sense-Anti Sense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A47BD97-948B-9B4F-9147-454624378A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03" y="1278082"/>
            <a:ext cx="6847971" cy="1491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90DAED3-FFE3-4C4A-A030-E687C06225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04" y="2878828"/>
            <a:ext cx="6847971" cy="3780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139075F-500D-F544-BF92-2670A84A37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559" b="2365"/>
          <a:stretch/>
        </p:blipFill>
        <p:spPr>
          <a:xfrm>
            <a:off x="994875" y="2030688"/>
            <a:ext cx="2649302" cy="366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Increasing the Density: Sense-Anti Sense Nicking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FA5381-42A0-FA48-909D-9179BFF4AD4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" b="15451"/>
          <a:stretch/>
        </p:blipFill>
        <p:spPr>
          <a:xfrm>
            <a:off x="1837263" y="4159358"/>
            <a:ext cx="7084763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ACA8BA-9D0B-114C-9766-C897DEB182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59" y="1278082"/>
            <a:ext cx="3184120" cy="262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Increasing the Density: Orthogonal Registers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5BD411-4399-F343-8991-A6A393B7E0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9938"/>
            <a:ext cx="4979504" cy="1109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17D3A1-9217-AD47-9F18-95F1A10432E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4" y="2279373"/>
            <a:ext cx="4995390" cy="1074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D11A7E-DAE2-3D4D-ABA7-8C332FF4222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4" y="3354254"/>
            <a:ext cx="4995390" cy="1105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BF066E4-E419-3C4D-BE7A-A58B860EB4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460087"/>
            <a:ext cx="4979504" cy="1134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E50D72E-AC5E-CD42-BE6B-3FDEF4A53E8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4" y="5534968"/>
            <a:ext cx="4979410" cy="12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Motivation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15243" r="428" b="-24617"/>
          <a:stretch/>
        </p:blipFill>
        <p:spPr>
          <a:xfrm>
            <a:off x="6834813" y="658368"/>
            <a:ext cx="4527665" cy="347471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0411968" y="2755392"/>
            <a:ext cx="499872" cy="414528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082784" y="3230879"/>
            <a:ext cx="1670304" cy="5120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82784" y="3317634"/>
            <a:ext cx="184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IDT, Twist</a:t>
            </a:r>
            <a:r>
              <a:rPr lang="en-US" sz="1600" smtClean="0">
                <a:latin typeface="Arial Hebrew" charset="-79"/>
                <a:ea typeface="Arial Hebrew" charset="-79"/>
                <a:cs typeface="Arial Hebrew" charset="-79"/>
              </a:rPr>
              <a:t>, Agilent </a:t>
            </a:r>
            <a:endParaRPr lang="en-US" sz="160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6758" y="3230878"/>
            <a:ext cx="1670304" cy="5120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11910" y="2755392"/>
            <a:ext cx="418823" cy="414528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  <a:scene3d>
            <a:camera prst="orthographicFront">
              <a:rot lat="0" lon="9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53435" y="3317633"/>
            <a:ext cx="184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Illumina, </a:t>
            </a:r>
            <a:r>
              <a:rPr lang="en-US" sz="1600" dirty="0" err="1" smtClean="0">
                <a:latin typeface="Arial Hebrew" charset="-79"/>
                <a:ea typeface="Arial Hebrew" charset="-79"/>
                <a:cs typeface="Arial Hebrew" charset="-79"/>
              </a:rPr>
              <a:t>OxfordNP</a:t>
            </a:r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  <a:endParaRPr lang="en-US" sz="16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362" y="1134645"/>
            <a:ext cx="842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                                                    DNA-Based Data Storage:</a:t>
            </a:r>
            <a:endParaRPr lang="en-US" sz="1600" b="1" dirty="0" smtClean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1600" dirty="0">
                <a:latin typeface="Arial Hebrew" charset="-79"/>
                <a:ea typeface="Arial Hebrew" charset="-79"/>
                <a:cs typeface="Arial Hebrew" charset="-79"/>
              </a:rPr>
              <a:t>	</a:t>
            </a:r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			</a:t>
            </a: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Church et al., 2012.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				Goldman et al., 2013.</a:t>
            </a:r>
            <a:endParaRPr lang="en-US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 smtClean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1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Increasing the Density: Orthogonal Registers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5BD411-4399-F343-8991-A6A393B7E0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9938"/>
            <a:ext cx="4979504" cy="1109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17D3A1-9217-AD47-9F18-95F1A10432E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4" y="2279373"/>
            <a:ext cx="4995390" cy="1074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D11A7E-DAE2-3D4D-ABA7-8C332FF4222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4" y="3354254"/>
            <a:ext cx="4995390" cy="1105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BF066E4-E419-3C4D-BE7A-A58B860EB4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460087"/>
            <a:ext cx="4979504" cy="1134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E50D72E-AC5E-CD42-BE6B-3FDEF4A53E8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4" y="5534968"/>
            <a:ext cx="4979410" cy="1211324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="" xmlns:a16="http://schemas.microsoft.com/office/drawing/2014/main" id="{1D3E0649-A27C-6A4C-9CC4-30C472484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251034" y="1278082"/>
            <a:ext cx="5118652" cy="26064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8C84CDF-4B84-5D40-9FE4-DA620F8C9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6920" y="3907170"/>
            <a:ext cx="5102766" cy="25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3916" y="1838378"/>
            <a:ext cx="5411388" cy="4333821"/>
            <a:chOff x="0" y="0"/>
            <a:chExt cx="6834222" cy="5353050"/>
          </a:xfrm>
        </p:grpSpPr>
        <p:grpSp>
          <p:nvGrpSpPr>
            <p:cNvPr id="8" name="Group 7"/>
            <p:cNvGrpSpPr/>
            <p:nvPr/>
          </p:nvGrpSpPr>
          <p:grpSpPr>
            <a:xfrm>
              <a:off x="536549" y="0"/>
              <a:ext cx="6297673" cy="5353050"/>
              <a:chOff x="440871" y="0"/>
              <a:chExt cx="6189617" cy="545483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9728" y="3184071"/>
                <a:ext cx="2270760" cy="227076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871" y="0"/>
                <a:ext cx="5943600" cy="2360930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1208314" y="2131453"/>
                <a:ext cx="4135754" cy="736924"/>
                <a:chOff x="0" y="-137925"/>
                <a:chExt cx="4136178" cy="737365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0" y="381000"/>
                  <a:ext cx="1620520" cy="3175"/>
                </a:xfrm>
                <a:prstGeom prst="line">
                  <a:avLst/>
                </a:prstGeom>
                <a:ln w="38100">
                  <a:prstDash val="soli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1845733" y="372533"/>
                  <a:ext cx="2290445" cy="9525"/>
                </a:xfrm>
                <a:prstGeom prst="line">
                  <a:avLst/>
                </a:prstGeom>
                <a:ln w="38100">
                  <a:prstDash val="solid"/>
                  <a:headEnd type="none" w="med" len="med"/>
                  <a:tailEnd type="arrow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0" y="584200"/>
                  <a:ext cx="4132580" cy="15240"/>
                </a:xfrm>
                <a:prstGeom prst="line">
                  <a:avLst/>
                </a:prstGeom>
                <a:ln w="38100">
                  <a:prstDash val="solid"/>
                  <a:headEnd type="triangle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Left Bracket 17"/>
                <p:cNvSpPr/>
                <p:nvPr/>
              </p:nvSpPr>
              <p:spPr>
                <a:xfrm rot="5400000">
                  <a:off x="1701800" y="203200"/>
                  <a:ext cx="68014" cy="166254"/>
                </a:xfrm>
                <a:prstGeom prst="leftBracket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19" name="Text Box 299"/>
                <p:cNvSpPr txBox="1"/>
                <p:nvPr/>
              </p:nvSpPr>
              <p:spPr>
                <a:xfrm>
                  <a:off x="1529618" y="-137925"/>
                  <a:ext cx="578633" cy="2296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 b="1">
                      <a:effectLst/>
                      <a:latin typeface="Arial Hebrew" charset="-79"/>
                      <a:ea typeface="Arial Hebrew" charset="-79"/>
                      <a:cs typeface="Arial Hebrew" charset="-79"/>
                    </a:rPr>
                    <a:t>14nt</a:t>
                  </a:r>
                  <a:endParaRPr lang="en-US" sz="1200">
                    <a:effectLst/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</p:grp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42" r="15404" b="53147"/>
            <a:stretch/>
          </p:blipFill>
          <p:spPr bwMode="auto">
            <a:xfrm>
              <a:off x="0" y="3695385"/>
              <a:ext cx="4501515" cy="10750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838200" y="365125"/>
            <a:ext cx="10515600" cy="91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Toeholds and Non-Destructive Bitwise RA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063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1494266"/>
            <a:ext cx="6035039" cy="48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3916" y="1838378"/>
            <a:ext cx="5411388" cy="4333820"/>
            <a:chOff x="0" y="0"/>
            <a:chExt cx="6834222" cy="5353049"/>
          </a:xfrm>
        </p:grpSpPr>
        <p:grpSp>
          <p:nvGrpSpPr>
            <p:cNvPr id="8" name="Group 7"/>
            <p:cNvGrpSpPr/>
            <p:nvPr/>
          </p:nvGrpSpPr>
          <p:grpSpPr>
            <a:xfrm>
              <a:off x="536549" y="0"/>
              <a:ext cx="6297673" cy="5353049"/>
              <a:chOff x="440871" y="0"/>
              <a:chExt cx="6189617" cy="545483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9728" y="3184071"/>
                <a:ext cx="2270760" cy="227076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871" y="0"/>
                <a:ext cx="5943600" cy="2360930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1208314" y="2131453"/>
                <a:ext cx="4135754" cy="736924"/>
                <a:chOff x="0" y="-137925"/>
                <a:chExt cx="4136178" cy="737365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0" y="381000"/>
                  <a:ext cx="1620520" cy="3175"/>
                </a:xfrm>
                <a:prstGeom prst="line">
                  <a:avLst/>
                </a:prstGeom>
                <a:ln w="38100">
                  <a:prstDash val="soli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1845733" y="372533"/>
                  <a:ext cx="2290445" cy="9525"/>
                </a:xfrm>
                <a:prstGeom prst="line">
                  <a:avLst/>
                </a:prstGeom>
                <a:ln w="38100">
                  <a:prstDash val="solid"/>
                  <a:headEnd type="none" w="med" len="med"/>
                  <a:tailEnd type="arrow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0" y="584200"/>
                  <a:ext cx="4132580" cy="15240"/>
                </a:xfrm>
                <a:prstGeom prst="line">
                  <a:avLst/>
                </a:prstGeom>
                <a:ln w="38100">
                  <a:prstDash val="solid"/>
                  <a:headEnd type="triangle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Left Bracket 17"/>
                <p:cNvSpPr/>
                <p:nvPr/>
              </p:nvSpPr>
              <p:spPr>
                <a:xfrm rot="5400000">
                  <a:off x="1701800" y="203200"/>
                  <a:ext cx="68014" cy="166254"/>
                </a:xfrm>
                <a:prstGeom prst="leftBracket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Text Box 299"/>
                <p:cNvSpPr txBox="1"/>
                <p:nvPr/>
              </p:nvSpPr>
              <p:spPr>
                <a:xfrm>
                  <a:off x="1529618" y="-137925"/>
                  <a:ext cx="578633" cy="2296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 b="1">
                      <a:effectLst/>
                      <a:ea typeface="Calibri" charset="0"/>
                      <a:cs typeface="Arial" charset="0"/>
                    </a:rPr>
                    <a:t>14nt</a:t>
                  </a:r>
                  <a:endParaRPr lang="en-US" sz="1200">
                    <a:effectLst/>
                    <a:ea typeface="Calibri" charset="0"/>
                    <a:cs typeface="Arial" charset="0"/>
                  </a:endParaRPr>
                </a:p>
              </p:txBody>
            </p:sp>
          </p:grp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42" r="15404" b="53147"/>
            <a:stretch/>
          </p:blipFill>
          <p:spPr bwMode="auto">
            <a:xfrm>
              <a:off x="0" y="3695385"/>
              <a:ext cx="4501515" cy="10750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838200" y="365125"/>
            <a:ext cx="10515600" cy="91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Toeholds and Non-Destructive Bitwise RA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59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Things we do not have Time to Discuss</a:t>
            </a:r>
            <a:r>
              <a:rPr lang="is-I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69" y="1278082"/>
            <a:ext cx="2108590" cy="4447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409" y="5983356"/>
            <a:ext cx="436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Strand displacement – Nick displacement.</a:t>
            </a:r>
            <a:endParaRPr lang="en-US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019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Things we do not have Time to Discuss</a:t>
            </a:r>
            <a:r>
              <a:rPr lang="is-I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69" y="1278082"/>
            <a:ext cx="2108590" cy="4447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9687" y="1278082"/>
            <a:ext cx="6420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Hebrew" charset="-79"/>
                <a:ea typeface="Arial Hebrew" charset="-79"/>
                <a:cs typeface="Arial Hebrew" charset="-79"/>
              </a:rPr>
              <a:t>In memory computations and error-correction:</a:t>
            </a:r>
          </a:p>
          <a:p>
            <a:endParaRPr lang="en-US" sz="1200" dirty="0" smtClean="0"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20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Counters;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Rule110;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Hamming code error-correction;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Concentration based computations;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Register mixing and the adder channel – Lindstrom’s code.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58584" y="4023772"/>
            <a:ext cx="4047360" cy="184666"/>
            <a:chOff x="6622869" y="4564180"/>
            <a:chExt cx="4047360" cy="18466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622869" y="4748846"/>
              <a:ext cx="333102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22869" y="4564180"/>
              <a:ext cx="404736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160000" y="4748846"/>
              <a:ext cx="510229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085118" y="4805681"/>
            <a:ext cx="4047360" cy="186175"/>
            <a:chOff x="6439536" y="5185032"/>
            <a:chExt cx="4047360" cy="18617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6439536" y="5369698"/>
              <a:ext cx="1058091" cy="150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439536" y="5185032"/>
              <a:ext cx="404736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04885" y="5366086"/>
              <a:ext cx="5820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663499" y="5366086"/>
              <a:ext cx="1033434" cy="150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897891" y="5366086"/>
              <a:ext cx="1078776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085118" y="5610266"/>
            <a:ext cx="4047360" cy="184666"/>
            <a:chOff x="6439536" y="5810036"/>
            <a:chExt cx="4047360" cy="184666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6439536" y="5991090"/>
              <a:ext cx="228287" cy="3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39536" y="5810036"/>
              <a:ext cx="404736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976667" y="5991090"/>
              <a:ext cx="510229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31874" y="5991090"/>
              <a:ext cx="1841410" cy="150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897891" y="5991090"/>
              <a:ext cx="872673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6291352" y="3807579"/>
            <a:ext cx="197267" cy="24296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24120" y="3807579"/>
            <a:ext cx="197267" cy="24296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321375" y="3807579"/>
            <a:ext cx="197267" cy="24296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419996" y="3807579"/>
            <a:ext cx="197267" cy="24296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262665" y="5838323"/>
            <a:ext cx="363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</a:t>
            </a:r>
            <a:r>
              <a:rPr lang="en-US" sz="1000" dirty="0" smtClean="0"/>
              <a:t> </a:t>
            </a:r>
            <a:r>
              <a:rPr lang="en-US" dirty="0" smtClean="0"/>
              <a:t>1                    </a:t>
            </a:r>
            <a:r>
              <a:rPr lang="en-US" sz="1200" dirty="0" smtClean="0"/>
              <a:t> </a:t>
            </a:r>
            <a:r>
              <a:rPr lang="en-US" dirty="0" smtClean="0"/>
              <a:t>2                  </a:t>
            </a:r>
            <a:r>
              <a:rPr lang="en-US" sz="1600" dirty="0" smtClean="0"/>
              <a:t>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6409" y="5983356"/>
            <a:ext cx="436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Strand displacement – Nick displacement.</a:t>
            </a:r>
            <a:endParaRPr lang="en-US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027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1665" y="1504432"/>
            <a:ext cx="6515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 </a:t>
            </a:r>
            <a:r>
              <a:rPr lang="zh-CN" altLang="en-US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Motivation and Background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1665" y="2392944"/>
            <a:ext cx="7191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：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A New System Implementation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145" y="5058480"/>
            <a:ext cx="3678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Future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Directions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665" y="4169968"/>
            <a:ext cx="8250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IV</a:t>
            </a:r>
            <a:r>
              <a:rPr lang="zh-CN" altLang="en-US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Coding-Theoretic Problems</a:t>
            </a:r>
            <a:endParaRPr lang="en-US" sz="3200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1665" y="3281456"/>
            <a:ext cx="5447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Part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III</a:t>
            </a:r>
            <a:r>
              <a:rPr lang="zh-CN" altLang="en-US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：</a:t>
            </a:r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 </a:t>
            </a: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latin typeface="Arial Hebrew" charset="-79"/>
                <a:ea typeface="Arial Hebrew" charset="-79"/>
                <a:cs typeface="Arial Hebrew" charset="-79"/>
                <a:sym typeface="Helvetica Light"/>
              </a:rPr>
              <a:t>Experimental Results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DNA Punch-Cards</a:t>
            </a:r>
            <a:endParaRPr lang="en-US" sz="32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76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Some New Coding Problems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8139075F-500D-F544-BF92-2670A84A3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59" b="2365"/>
          <a:stretch/>
        </p:blipFill>
        <p:spPr>
          <a:xfrm>
            <a:off x="3987065" y="323747"/>
            <a:ext cx="3354261" cy="4643706"/>
          </a:xfrm>
          <a:prstGeom prst="rect">
            <a:avLst/>
          </a:prstGeom>
          <a:scene3d>
            <a:camera prst="orthographicFront">
              <a:rot lat="1800000" lon="0" rev="54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567732" y="1186244"/>
            <a:ext cx="1140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The issue of 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“balancing” 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nicks on both strands to prevent uncontrolled disassociation:</a:t>
            </a:r>
            <a:endParaRPr lang="en-US" sz="24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91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Some New Coding Problems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8139075F-500D-F544-BF92-2670A84A3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59" b="2365"/>
          <a:stretch/>
        </p:blipFill>
        <p:spPr>
          <a:xfrm>
            <a:off x="3987065" y="323747"/>
            <a:ext cx="3354261" cy="4643706"/>
          </a:xfrm>
          <a:prstGeom prst="rect">
            <a:avLst/>
          </a:prstGeom>
          <a:scene3d>
            <a:camera prst="orthographicFront">
              <a:rot lat="1800000" lon="0" rev="54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567732" y="1186244"/>
            <a:ext cx="1140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The issue of 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“balancing” 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nicks on both strands to prevent uncontrolled disassociation:</a:t>
            </a:r>
            <a:endParaRPr lang="en-US" sz="24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92183"/>
            <a:ext cx="5433827" cy="52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Some New Coding Problems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8139075F-500D-F544-BF92-2670A84A3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59" b="2365"/>
          <a:stretch/>
        </p:blipFill>
        <p:spPr>
          <a:xfrm>
            <a:off x="3987065" y="323747"/>
            <a:ext cx="3354261" cy="4643706"/>
          </a:xfrm>
          <a:prstGeom prst="rect">
            <a:avLst/>
          </a:prstGeom>
          <a:scene3d>
            <a:camera prst="orthographicFront">
              <a:rot lat="1800000" lon="0" rev="54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567732" y="1186244"/>
            <a:ext cx="1140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The issue of 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“balancing” 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nicks on both strands to prevent uncontrolled disassociation:</a:t>
            </a:r>
            <a:endParaRPr lang="en-US" sz="24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58327"/>
            <a:ext cx="9109562" cy="811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92183"/>
            <a:ext cx="5433827" cy="52802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14587" y="4611259"/>
            <a:ext cx="834007" cy="3561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76276" y="4546132"/>
            <a:ext cx="14238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blocks</a:t>
            </a:r>
            <a:endParaRPr lang="en-US" sz="23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87936" y="4645172"/>
            <a:ext cx="404949" cy="24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87936" y="4545944"/>
            <a:ext cx="40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is</a:t>
            </a:r>
            <a:endParaRPr lang="en-US" sz="24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89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Some New Coding Problems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8139075F-500D-F544-BF92-2670A84A3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59" b="2365"/>
          <a:stretch/>
        </p:blipFill>
        <p:spPr>
          <a:xfrm>
            <a:off x="3987065" y="323747"/>
            <a:ext cx="3354261" cy="4643706"/>
          </a:xfrm>
          <a:prstGeom prst="rect">
            <a:avLst/>
          </a:prstGeom>
          <a:scene3d>
            <a:camera prst="orthographicFront">
              <a:rot lat="1800000" lon="0" rev="54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567732" y="1186244"/>
            <a:ext cx="1140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The issue of 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“balancing” 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nicks on both strands to prevent uncontrolled disassociation:</a:t>
            </a:r>
            <a:endParaRPr lang="en-US" sz="24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58327"/>
            <a:ext cx="9109562" cy="811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92183"/>
            <a:ext cx="5433827" cy="52802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14587" y="4611259"/>
            <a:ext cx="834007" cy="3561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76276" y="4546132"/>
            <a:ext cx="14238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blocks</a:t>
            </a:r>
            <a:endParaRPr lang="en-US" sz="23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3" y="5511205"/>
            <a:ext cx="9744891" cy="11315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87936" y="4645172"/>
            <a:ext cx="404949" cy="24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87936" y="4545944"/>
            <a:ext cx="40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 Hebrew" charset="-79"/>
                <a:ea typeface="Arial Hebrew" charset="-79"/>
                <a:cs typeface="Arial Hebrew" charset="-79"/>
              </a:rPr>
              <a:t>is</a:t>
            </a:r>
            <a:endParaRPr lang="en-US" sz="240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074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Motivation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15243" r="428" b="-24617"/>
          <a:stretch/>
        </p:blipFill>
        <p:spPr>
          <a:xfrm>
            <a:off x="6834813" y="658368"/>
            <a:ext cx="4527665" cy="347471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0411968" y="2755392"/>
            <a:ext cx="499872" cy="414528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082784" y="3230879"/>
            <a:ext cx="1670304" cy="5120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82784" y="3317634"/>
            <a:ext cx="184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IDT, Twist</a:t>
            </a:r>
            <a:r>
              <a:rPr lang="en-US" sz="1600" smtClean="0"/>
              <a:t>, Agilent </a:t>
            </a:r>
            <a:endParaRPr lang="en-US" sz="1600"/>
          </a:p>
        </p:txBody>
      </p:sp>
      <p:sp>
        <p:nvSpPr>
          <p:cNvPr id="8" name="Rectangle 7"/>
          <p:cNvSpPr/>
          <p:nvPr/>
        </p:nvSpPr>
        <p:spPr>
          <a:xfrm>
            <a:off x="6276758" y="3230878"/>
            <a:ext cx="1670304" cy="5120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11910" y="2755392"/>
            <a:ext cx="418823" cy="414528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  <a:scene3d>
            <a:camera prst="orthographicFront">
              <a:rot lat="0" lon="9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53435" y="3317633"/>
            <a:ext cx="184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Illumina, </a:t>
            </a:r>
            <a:r>
              <a:rPr lang="en-US" sz="1600" dirty="0" err="1" smtClean="0"/>
              <a:t>OxfordNP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31965" y="2431256"/>
            <a:ext cx="8427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</a:rPr>
              <a:t>                                                                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Enable random </a:t>
            </a: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a</a:t>
            </a:r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ccess, portability, error-correction: </a:t>
            </a:r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UIUC team, 2015-</a:t>
            </a:r>
          </a:p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Increase density</a:t>
            </a:r>
            <a:r>
              <a:rPr lang="en-US" b="1" dirty="0" smtClean="0">
                <a:latin typeface="Arial Hebrew" charset="-79"/>
                <a:ea typeface="Arial Hebrew" charset="-79"/>
                <a:cs typeface="Arial Hebrew" charset="-79"/>
              </a:rPr>
              <a:t>:</a:t>
            </a:r>
            <a:r>
              <a:rPr lang="en-US" b="1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Fountain codes, </a:t>
            </a:r>
            <a:r>
              <a:rPr lang="en-US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Erlich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et al, 2017; </a:t>
            </a:r>
          </a:p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Increase file size: </a:t>
            </a:r>
            <a:r>
              <a:rPr lang="en-US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Microsoft Research, 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2016.</a:t>
            </a:r>
            <a:endParaRPr lang="en-US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 smtClean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362" y="1134645"/>
            <a:ext cx="842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                                                    DNA-Based Data Storage:</a:t>
            </a:r>
            <a:endParaRPr lang="en-US" sz="1600" b="1" dirty="0" smtClean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1600" dirty="0">
                <a:latin typeface="Arial Hebrew" charset="-79"/>
                <a:ea typeface="Arial Hebrew" charset="-79"/>
                <a:cs typeface="Arial Hebrew" charset="-79"/>
              </a:rPr>
              <a:t>	</a:t>
            </a:r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			</a:t>
            </a: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Church et al., 2012.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				Goldman et al., 2013.</a:t>
            </a:r>
            <a:endParaRPr lang="en-US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72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Set and Code Discrepancy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6" y="1577727"/>
            <a:ext cx="10012338" cy="116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Set and Code Discrepancy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6" y="1577727"/>
            <a:ext cx="10012338" cy="1162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6" y="2740321"/>
            <a:ext cx="8176430" cy="567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8" y="3528196"/>
            <a:ext cx="8623833" cy="16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1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Set and Code Discrepancy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6" y="1577727"/>
            <a:ext cx="10012338" cy="1162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6" y="2740321"/>
            <a:ext cx="8176430" cy="567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8" y="3528196"/>
            <a:ext cx="8623833" cy="1636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01" y="5952711"/>
            <a:ext cx="2764794" cy="474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728" y="5152492"/>
            <a:ext cx="108791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</a:rPr>
              <a:t>Goal:</a:t>
            </a:r>
            <a:r>
              <a:rPr lang="en-US" sz="2300" dirty="0" smtClean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Find the largest collection of sets, of size            ,</a:t>
            </a:r>
            <a:r>
              <a:rPr lang="en-US" sz="1200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for which there exists </a:t>
            </a:r>
          </a:p>
          <a:p>
            <a:pPr algn="ctr"/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a labeling 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such that for all 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,  </a:t>
            </a:r>
            <a:endParaRPr lang="en-US" sz="23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9886" y="6059793"/>
            <a:ext cx="509451" cy="36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.</a:t>
            </a:r>
            <a:endParaRPr lang="en-US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06" y="5203542"/>
            <a:ext cx="918379" cy="36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4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Prior Work?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" y="1335644"/>
            <a:ext cx="7268391" cy="4998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0" y="1124107"/>
            <a:ext cx="7594963" cy="522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An Example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3" y="1182988"/>
            <a:ext cx="8470174" cy="9906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An Example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3" y="1182988"/>
            <a:ext cx="8470174" cy="990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82" y="2129824"/>
            <a:ext cx="4386398" cy="748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3" y="2834678"/>
            <a:ext cx="6941819" cy="2156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7635" y="2282313"/>
            <a:ext cx="87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88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An Example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3" y="1182988"/>
            <a:ext cx="8470174" cy="990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82" y="2129824"/>
            <a:ext cx="4386398" cy="748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3" y="2834678"/>
            <a:ext cx="6941819" cy="2156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74582"/>
            <a:ext cx="9757954" cy="8742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7635" y="2282313"/>
            <a:ext cx="87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8608423" y="4991634"/>
            <a:ext cx="1395004" cy="788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66511" y="5115393"/>
            <a:ext cx="16355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imbalance</a:t>
            </a:r>
            <a:endParaRPr lang="en-US" sz="23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3851" y="5511730"/>
            <a:ext cx="1687831" cy="387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Some Results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95944" y="1241113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Recall</a:t>
            </a:r>
            <a:r>
              <a:rPr lang="en-US" sz="2300" b="1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23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  stands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family of sets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EF8D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EF8D00"/>
                </a:solidFill>
                <a:latin typeface="Arial Hebrew" charset="-79"/>
                <a:ea typeface="Arial Hebrew" charset="-79"/>
                <a:cs typeface="Arial Hebrew" charset="-79"/>
              </a:rPr>
              <a:t>,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intersecting in </a:t>
            </a:r>
            <a:r>
              <a:rPr lang="en-US" sz="23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&lt;t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elements, and with discrepancy in 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{0,+1,-1}.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2" y="1265019"/>
            <a:ext cx="993867" cy="3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Some Results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95944" y="1241113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Recall</a:t>
            </a:r>
            <a:r>
              <a:rPr lang="en-US" sz="2300" b="1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23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  stands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family of sets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EF8D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EF8D00"/>
                </a:solidFill>
                <a:latin typeface="Arial Hebrew" charset="-79"/>
                <a:ea typeface="Arial Hebrew" charset="-79"/>
                <a:cs typeface="Arial Hebrew" charset="-79"/>
              </a:rPr>
              <a:t>,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intersecting in </a:t>
            </a:r>
            <a:r>
              <a:rPr lang="en-US" sz="23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&lt;t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elements, and with discrepancy in 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{0,+1,-1}.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2" y="1265019"/>
            <a:ext cx="993867" cy="392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99" y="2030247"/>
            <a:ext cx="1838597" cy="5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Some Results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0" y="2558508"/>
            <a:ext cx="9496698" cy="1231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95944" y="1241113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Recall</a:t>
            </a:r>
            <a:r>
              <a:rPr lang="en-US" sz="2300" b="1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23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  stands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family of sets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EF8D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EF8D00"/>
                </a:solidFill>
                <a:latin typeface="Arial Hebrew" charset="-79"/>
                <a:ea typeface="Arial Hebrew" charset="-79"/>
                <a:cs typeface="Arial Hebrew" charset="-79"/>
              </a:rPr>
              <a:t>,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intersecting in </a:t>
            </a:r>
            <a:r>
              <a:rPr lang="en-US" sz="23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&lt;t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elements, and with discrepancy in 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{0,+1,-1}.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2" y="1265019"/>
            <a:ext cx="993867" cy="392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99" y="2030247"/>
            <a:ext cx="1838597" cy="5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Motivation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15243" r="428" b="-24617"/>
          <a:stretch/>
        </p:blipFill>
        <p:spPr>
          <a:xfrm>
            <a:off x="6834813" y="658368"/>
            <a:ext cx="4527665" cy="347471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0411968" y="2755392"/>
            <a:ext cx="499872" cy="414528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082784" y="3230879"/>
            <a:ext cx="1670304" cy="5120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82784" y="3317634"/>
            <a:ext cx="184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IDT, Twist</a:t>
            </a:r>
            <a:r>
              <a:rPr lang="en-US" sz="1600" smtClean="0"/>
              <a:t>, Agilent </a:t>
            </a:r>
            <a:endParaRPr lang="en-US" sz="1600"/>
          </a:p>
        </p:txBody>
      </p:sp>
      <p:sp>
        <p:nvSpPr>
          <p:cNvPr id="8" name="Rectangle 7"/>
          <p:cNvSpPr/>
          <p:nvPr/>
        </p:nvSpPr>
        <p:spPr>
          <a:xfrm>
            <a:off x="6276758" y="3230878"/>
            <a:ext cx="1670304" cy="5120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11910" y="2755392"/>
            <a:ext cx="418823" cy="414528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  <a:scene3d>
            <a:camera prst="orthographicFront">
              <a:rot lat="0" lon="9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53435" y="3317633"/>
            <a:ext cx="184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Illumina, </a:t>
            </a:r>
            <a:r>
              <a:rPr lang="en-US" sz="1600" dirty="0" err="1" smtClean="0"/>
              <a:t>OxfordNP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2" y="4006843"/>
            <a:ext cx="2907945" cy="2328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pic>
        <p:nvPicPr>
          <p:cNvPr id="18" name="Picture 2" descr="http://www.mit.edu/~kardar/research/seminars/translocation/Blockade&amp;SeqAppli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3"/>
          <a:stretch/>
        </p:blipFill>
        <p:spPr bwMode="auto">
          <a:xfrm>
            <a:off x="3952871" y="4115199"/>
            <a:ext cx="4259961" cy="22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89" y="4553348"/>
            <a:ext cx="3196590" cy="14447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1965" y="2431256"/>
            <a:ext cx="8427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Hebrew" charset="-79"/>
                <a:ea typeface="Arial Hebrew" charset="-79"/>
                <a:cs typeface="Arial Hebrew" charset="-79"/>
              </a:rPr>
              <a:t>                                                                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Enable random </a:t>
            </a: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a</a:t>
            </a:r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ccess, portability, error-correction: </a:t>
            </a:r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UIUC team, 2015-</a:t>
            </a:r>
          </a:p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Increase density</a:t>
            </a:r>
            <a:r>
              <a:rPr lang="en-US" b="1" dirty="0" smtClean="0">
                <a:latin typeface="Arial Hebrew" charset="-79"/>
                <a:ea typeface="Arial Hebrew" charset="-79"/>
                <a:cs typeface="Arial Hebrew" charset="-79"/>
              </a:rPr>
              <a:t>:</a:t>
            </a:r>
            <a:r>
              <a:rPr lang="en-US" b="1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Fountain codes, </a:t>
            </a:r>
            <a:r>
              <a:rPr lang="en-US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Erlich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et al, 2017; </a:t>
            </a:r>
          </a:p>
          <a:p>
            <a:r>
              <a:rPr lang="en-US" dirty="0" smtClean="0">
                <a:latin typeface="Arial Hebrew" charset="-79"/>
                <a:ea typeface="Arial Hebrew" charset="-79"/>
                <a:cs typeface="Arial Hebrew" charset="-79"/>
              </a:rPr>
              <a:t>Increase file size: </a:t>
            </a:r>
            <a:r>
              <a:rPr lang="en-US" dirty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Microsoft Research, </a:t>
            </a:r>
            <a:r>
              <a:rPr lang="en-US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2016.</a:t>
            </a:r>
            <a:endParaRPr lang="en-US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 smtClean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62" y="1134645"/>
            <a:ext cx="842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                                                    DNA-Based Data Storage:</a:t>
            </a:r>
            <a:endParaRPr lang="en-US" sz="1600" b="1" dirty="0" smtClean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1600" dirty="0">
                <a:latin typeface="Arial Hebrew" charset="-79"/>
                <a:ea typeface="Arial Hebrew" charset="-79"/>
                <a:cs typeface="Arial Hebrew" charset="-79"/>
              </a:rPr>
              <a:t>	</a:t>
            </a:r>
            <a:r>
              <a:rPr lang="en-US" sz="1600" dirty="0" smtClean="0">
                <a:latin typeface="Arial Hebrew" charset="-79"/>
                <a:ea typeface="Arial Hebrew" charset="-79"/>
                <a:cs typeface="Arial Hebrew" charset="-79"/>
              </a:rPr>
              <a:t>			</a:t>
            </a:r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Church et al., 2012.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				Goldman et al., 2013.</a:t>
            </a:r>
            <a:endParaRPr lang="en-US" b="1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56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Some Results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0" y="2558508"/>
            <a:ext cx="9496698" cy="1231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62" y="3790460"/>
            <a:ext cx="8243209" cy="28255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95944" y="1241113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Recall</a:t>
            </a:r>
            <a:r>
              <a:rPr lang="en-US" sz="2300" b="1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23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  stands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family of sets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EF8D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EF8D00"/>
                </a:solidFill>
                <a:latin typeface="Arial Hebrew" charset="-79"/>
                <a:ea typeface="Arial Hebrew" charset="-79"/>
                <a:cs typeface="Arial Hebrew" charset="-79"/>
              </a:rPr>
              <a:t>,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intersecting in </a:t>
            </a:r>
            <a:r>
              <a:rPr lang="en-US" sz="23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&lt;t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elements, and with discrepancy in 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{0,+1,-1}.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2" y="1265019"/>
            <a:ext cx="993867" cy="392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99" y="2030247"/>
            <a:ext cx="1838597" cy="5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Some Results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95944" y="1241113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Recall</a:t>
            </a:r>
            <a:r>
              <a:rPr lang="en-US" sz="2300" b="1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23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  stands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family of sets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EF8D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EF8D00"/>
                </a:solidFill>
                <a:latin typeface="Arial Hebrew" charset="-79"/>
                <a:ea typeface="Arial Hebrew" charset="-79"/>
                <a:cs typeface="Arial Hebrew" charset="-79"/>
              </a:rPr>
              <a:t>,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intersecting in </a:t>
            </a:r>
            <a:r>
              <a:rPr lang="en-US" sz="23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&lt;t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elements, and with discrepancy in 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{0,+1,-1}.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2" y="1265019"/>
            <a:ext cx="993867" cy="3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Some Results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7125" y="2492965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Also,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let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  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stand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Steiner System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9411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,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with no two blocks containing </a:t>
            </a:r>
            <a:r>
              <a:rPr lang="en-US" sz="23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 in common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95944" y="1241113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Recall</a:t>
            </a:r>
            <a:r>
              <a:rPr lang="en-US" sz="2300" b="1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23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  stands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family of sets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9411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,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intersecting in </a:t>
            </a:r>
            <a:r>
              <a:rPr lang="en-US" sz="23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&lt;t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elements, and with discrepancy in 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{0,+1,-1}.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2" y="1265019"/>
            <a:ext cx="993867" cy="392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25" y="2581824"/>
            <a:ext cx="1033056" cy="3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Intersecting Code Discrepancy: Some Results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7125" y="2492965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Also,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let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  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stand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Steiner System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EF8D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EF8D00"/>
                </a:solidFill>
                <a:latin typeface="Arial Hebrew" charset="-79"/>
                <a:ea typeface="Arial Hebrew" charset="-79"/>
                <a:cs typeface="Arial Hebrew" charset="-79"/>
              </a:rPr>
              <a:t>,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with no two blocks containing </a:t>
            </a:r>
            <a:r>
              <a:rPr lang="en-US" sz="2300" dirty="0" smtClean="0">
                <a:solidFill>
                  <a:srgbClr val="9411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 in common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95944" y="1241113"/>
            <a:ext cx="11377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 Hebrew" charset="-79"/>
                <a:ea typeface="Arial Hebrew" charset="-79"/>
                <a:cs typeface="Arial Hebrew" charset="-79"/>
              </a:rPr>
              <a:t>Recall</a:t>
            </a:r>
            <a:r>
              <a:rPr lang="en-US" sz="2300" b="1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23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  stands for the </a:t>
            </a:r>
            <a:r>
              <a:rPr lang="en-US" sz="23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largest family of sets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over the ground set 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300" i="1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and of cardinality </a:t>
            </a:r>
            <a:r>
              <a:rPr lang="en-US" sz="2300" i="1" dirty="0" smtClean="0">
                <a:solidFill>
                  <a:srgbClr val="9411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300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, 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intersecting in </a:t>
            </a:r>
            <a:r>
              <a:rPr lang="en-US" sz="2300" dirty="0" smtClean="0">
                <a:solidFill>
                  <a:srgbClr val="941100"/>
                </a:solidFill>
                <a:latin typeface="Times New Roman" charset="0"/>
                <a:ea typeface="Times New Roman" charset="0"/>
                <a:cs typeface="Times New Roman" charset="0"/>
              </a:rPr>
              <a:t>&lt;t</a:t>
            </a:r>
            <a:r>
              <a:rPr lang="en-US" sz="2300" dirty="0" smtClean="0">
                <a:latin typeface="Arial Hebrew" charset="-79"/>
                <a:ea typeface="Arial Hebrew" charset="-79"/>
                <a:cs typeface="Arial Hebrew" charset="-79"/>
              </a:rPr>
              <a:t> elements, and with discrepancy in </a:t>
            </a:r>
            <a:r>
              <a:rPr lang="en-US" sz="2100" dirty="0" smtClean="0">
                <a:latin typeface="Times" charset="0"/>
                <a:ea typeface="Times" charset="0"/>
                <a:cs typeface="Times" charset="0"/>
              </a:rPr>
              <a:t>{0,+1,-1}. </a:t>
            </a:r>
            <a:endParaRPr lang="en-US" sz="21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2" y="1265019"/>
            <a:ext cx="993867" cy="3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8" y="3865880"/>
            <a:ext cx="11089643" cy="2012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25" y="2581824"/>
            <a:ext cx="1033056" cy="3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Code Construction: Meeting the Upper Bound for k=3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1278082"/>
            <a:ext cx="9953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1-Factorizations of graphs:</a:t>
            </a:r>
            <a:r>
              <a:rPr lang="en-US" sz="2400" b="1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factor of a graph is a spanning subgraph;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s-factor is a s-regular factor;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s-factorization is a partition of the edges into disjoint s-factors.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 smtClean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75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Code Construction: Meeting the Upper Bound for k=3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1278082"/>
            <a:ext cx="9953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1-Factorizations of graphs:</a:t>
            </a:r>
            <a:r>
              <a:rPr lang="en-US" sz="2400" b="1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factor of a graph is a spanning subgraph;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s-factor is a s-regular factor;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s-factorization is a partition of the edges into disjoint s-factors.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 smtClean="0"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graph is </a:t>
            </a:r>
            <a:r>
              <a:rPr lang="en-US" sz="24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s-factorable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if it has a valid s-factorization. 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Note that a 1-factor is a perfect matching.</a:t>
            </a:r>
          </a:p>
        </p:txBody>
      </p:sp>
    </p:spTree>
    <p:extLst>
      <p:ext uri="{BB962C8B-B14F-4D97-AF65-F5344CB8AC3E}">
        <p14:creationId xmlns:p14="http://schemas.microsoft.com/office/powerpoint/2010/main" val="7401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Code Construction: Meeting the Upper Bound for k=3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2136" y="2129824"/>
            <a:ext cx="209006" cy="62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829" y="3939112"/>
            <a:ext cx="2540000" cy="25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101" y="3939112"/>
            <a:ext cx="2540000" cy="2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278082"/>
            <a:ext cx="9953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1-Factorizations of graphs:</a:t>
            </a:r>
            <a:r>
              <a:rPr lang="en-US" sz="2400" b="1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factor of a graph is a spanning subgraph;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s-factor is a s-regular factor;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s-factorization is a partition of the edges into disjoint s-factors.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 smtClean="0"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 graph is </a:t>
            </a:r>
            <a:r>
              <a:rPr lang="en-US" sz="24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s-factorable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if it has a valid s-factorization. 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Note that a 1-factor is a perfect matching.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2096" y="4839780"/>
            <a:ext cx="226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 Hebrew" charset="-79"/>
                <a:ea typeface="Arial Hebrew" charset="-79"/>
                <a:cs typeface="Arial Hebrew" charset="-79"/>
              </a:rPr>
              <a:t>Petersen graph (Wiki)</a:t>
            </a:r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4742" y="5209112"/>
            <a:ext cx="23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 Hebrew" charset="-79"/>
                <a:ea typeface="Arial Hebrew" charset="-79"/>
                <a:cs typeface="Arial Hebrew" charset="-79"/>
              </a:rPr>
              <a:t>Desargues graph (Wiki)</a:t>
            </a:r>
            <a:endParaRPr 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545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0441" cy="9542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Code Construction: Constrained Partial </a:t>
            </a:r>
            <a:r>
              <a:rPr lang="en-US" sz="3600" b="1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Latin Rectangles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b="1416"/>
          <a:stretch/>
        </p:blipFill>
        <p:spPr>
          <a:xfrm>
            <a:off x="2610032" y="1451066"/>
            <a:ext cx="6259649" cy="382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0441" cy="9542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Future Directions: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99" y="1463040"/>
            <a:ext cx="10437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In-memory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computing and error-correction.</a:t>
            </a:r>
          </a:p>
        </p:txBody>
      </p:sp>
    </p:spTree>
    <p:extLst>
      <p:ext uri="{BB962C8B-B14F-4D97-AF65-F5344CB8AC3E}">
        <p14:creationId xmlns:p14="http://schemas.microsoft.com/office/powerpoint/2010/main" val="15422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0441" cy="9542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Future Directions: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99" y="1463040"/>
            <a:ext cx="10437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In-memory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computing and error-correction.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Nanopore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“obsessions”:</a:t>
            </a:r>
            <a:r>
              <a:rPr lang="en-US" sz="2400" b="1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detecting methylation, chemically modified nucleotides, </a:t>
            </a:r>
            <a:r>
              <a:rPr lang="en-US" sz="2400" dirty="0" err="1" smtClean="0">
                <a:latin typeface="Arial Hebrew" charset="-79"/>
                <a:ea typeface="Arial Hebrew" charset="-79"/>
                <a:cs typeface="Arial Hebrew" charset="-79"/>
              </a:rPr>
              <a:t>HachiMoji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DNA etc.</a:t>
            </a:r>
          </a:p>
        </p:txBody>
      </p:sp>
    </p:spTree>
    <p:extLst>
      <p:ext uri="{BB962C8B-B14F-4D97-AF65-F5344CB8AC3E}">
        <p14:creationId xmlns:p14="http://schemas.microsoft.com/office/powerpoint/2010/main" val="9618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Cost? Synthesis Delay?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981794"/>
              </p:ext>
            </p:extLst>
          </p:nvPr>
        </p:nvGraphicFramePr>
        <p:xfrm>
          <a:off x="2098064" y="1112150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Length (bps)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dirty="0" err="1" smtClean="0"/>
                        <a:t>Oligos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Concentration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Custom Array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92,918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fmol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Twist Bio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0.25 </a:t>
                      </a:r>
                      <a:r>
                        <a:rPr lang="en-US" dirty="0" err="1" smtClean="0"/>
                        <a:t>fmol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$59,160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Thermo</a:t>
                      </a:r>
                      <a:r>
                        <a:rPr lang="en-US" dirty="0" smtClean="0"/>
                        <a:t> Fisher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3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0441" cy="9542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Future Directions: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99" y="1463040"/>
            <a:ext cx="10437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In-memory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computing and error-correction.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Nanopore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“obsessions”:</a:t>
            </a:r>
            <a:r>
              <a:rPr lang="en-US" sz="2400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detecting methylation, chemically modified nucleotides, </a:t>
            </a:r>
            <a:r>
              <a:rPr lang="en-US" sz="2400" dirty="0" err="1" smtClean="0">
                <a:latin typeface="Arial Hebrew" charset="-79"/>
                <a:ea typeface="Arial Hebrew" charset="-79"/>
                <a:cs typeface="Arial Hebrew" charset="-79"/>
              </a:rPr>
              <a:t>HachiMoji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DNA etc.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Combining DNA punch-cards with synthetic data storage platforms 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(metadata, watermarks, controlling PCA).</a:t>
            </a:r>
          </a:p>
        </p:txBody>
      </p:sp>
    </p:spTree>
    <p:extLst>
      <p:ext uri="{BB962C8B-B14F-4D97-AF65-F5344CB8AC3E}">
        <p14:creationId xmlns:p14="http://schemas.microsoft.com/office/powerpoint/2010/main" val="15298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0441" cy="9542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Future Directions: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99" y="1463040"/>
            <a:ext cx="104372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In-memory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computing and error-correction.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err="1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Nanopore</a:t>
            </a: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 “obsessions”:</a:t>
            </a:r>
            <a:r>
              <a:rPr lang="en-US" sz="2400" b="1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detecting methylation, chemically modified nucleotides, </a:t>
            </a:r>
            <a:r>
              <a:rPr lang="en-US" sz="2400" dirty="0" err="1" smtClean="0">
                <a:latin typeface="Arial Hebrew" charset="-79"/>
                <a:ea typeface="Arial Hebrew" charset="-79"/>
                <a:cs typeface="Arial Hebrew" charset="-79"/>
              </a:rPr>
              <a:t>HachiMoji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DNA etc.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Combining DNA punch-cards with synthetic data storage platforms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(metadata, watermarks, controlling PCA).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Theoretical work on: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Trace reconstruction for </a:t>
            </a:r>
            <a:r>
              <a:rPr lang="en-US" sz="2400" dirty="0" err="1" smtClean="0">
                <a:latin typeface="Arial Hebrew" charset="-79"/>
                <a:ea typeface="Arial Hebrew" charset="-79"/>
                <a:cs typeface="Arial Hebrew" charset="-79"/>
              </a:rPr>
              <a:t>nanopore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sequencing. Coded trace reconstruction.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Codes for chemically modified DNA.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And many other</a:t>
            </a:r>
            <a:r>
              <a:rPr lang="is-IS" sz="2400" dirty="0" smtClean="0">
                <a:latin typeface="Arial Hebrew" charset="-79"/>
                <a:ea typeface="Arial Hebrew" charset="-79"/>
                <a:cs typeface="Arial Hebrew" charset="-79"/>
              </a:rPr>
              <a:t>…</a:t>
            </a:r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64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41100"/>
                </a:solidFill>
                <a:latin typeface="Arial Hebrew" charset="-79"/>
                <a:ea typeface="Arial Hebrew" charset="-79"/>
                <a:cs typeface="Arial Hebrew" charset="-79"/>
              </a:rPr>
              <a:t>Cost? Synthesis Delay?</a:t>
            </a:r>
            <a:endParaRPr lang="en-US" sz="3600" b="1" dirty="0">
              <a:solidFill>
                <a:srgbClr val="9411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64" y="9080489"/>
            <a:ext cx="9945327" cy="7478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4" y="9232889"/>
            <a:ext cx="9945327" cy="7478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64" y="9385289"/>
            <a:ext cx="9945327" cy="7478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9537689"/>
            <a:ext cx="9945327" cy="747896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24536" y="3557810"/>
            <a:ext cx="4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In house synthesizers (</a:t>
            </a:r>
            <a:r>
              <a:rPr lang="en-US" b="1" dirty="0" err="1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BioLytics</a:t>
            </a: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, </a:t>
            </a:r>
            <a:r>
              <a:rPr lang="en-US" b="1" dirty="0" err="1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BioXP</a:t>
            </a:r>
            <a:r>
              <a:rPr lang="en-US" b="1" dirty="0" smtClean="0">
                <a:solidFill>
                  <a:schemeClr val="accent1"/>
                </a:solidFill>
                <a:latin typeface="Arial Hebrew" charset="-79"/>
                <a:ea typeface="Arial Hebrew" charset="-79"/>
                <a:cs typeface="Arial Hebrew" charset="-79"/>
              </a:rPr>
              <a:t>): ~100bps.</a:t>
            </a:r>
            <a:endParaRPr lang="en-US" b="1" dirty="0">
              <a:solidFill>
                <a:schemeClr val="accent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4" y="3557810"/>
            <a:ext cx="2492358" cy="2773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97" y="4027574"/>
            <a:ext cx="3322321" cy="186050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122891"/>
              </p:ext>
            </p:extLst>
          </p:nvPr>
        </p:nvGraphicFramePr>
        <p:xfrm>
          <a:off x="2098064" y="1112150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Length (bps)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dirty="0" err="1" smtClean="0"/>
                        <a:t>Oligos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Concentration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Custom Array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92,918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fmol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Twist Bio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0.25 </a:t>
                      </a:r>
                      <a:r>
                        <a:rPr lang="en-US" dirty="0" err="1" smtClean="0"/>
                        <a:t>fmol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$59,160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Thermo</a:t>
                      </a:r>
                      <a:r>
                        <a:rPr lang="en-US" dirty="0" smtClean="0"/>
                        <a:t> Fisher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dirty="0" err="1" smtClean="0"/>
                        <a:t>nmol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4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25337</TotalTime>
  <Words>2425</Words>
  <Application>Microsoft Macintosh PowerPoint</Application>
  <PresentationFormat>Widescreen</PresentationFormat>
  <Paragraphs>503</Paragraphs>
  <Slides>81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Arial Hebrew</vt:lpstr>
      <vt:lpstr>Calibri</vt:lpstr>
      <vt:lpstr>Calibri Light</vt:lpstr>
      <vt:lpstr>Cambria Math</vt:lpstr>
      <vt:lpstr>Helvetica Light</vt:lpstr>
      <vt:lpstr>Times</vt:lpstr>
      <vt:lpstr>Times New Roman</vt:lpstr>
      <vt:lpstr>Wingdings</vt:lpstr>
      <vt:lpstr>Arial</vt:lpstr>
      <vt:lpstr>Office Theme</vt:lpstr>
      <vt:lpstr>  DNA Punch-Cards: Implementations and Coding-Theoretic Questions</vt:lpstr>
      <vt:lpstr>DNA Punch-Cards</vt:lpstr>
      <vt:lpstr>Motivation</vt:lpstr>
      <vt:lpstr>Motivation</vt:lpstr>
      <vt:lpstr>Motivation</vt:lpstr>
      <vt:lpstr>Motivation</vt:lpstr>
      <vt:lpstr>Motivation</vt:lpstr>
      <vt:lpstr>Cost? Synthesis Delay?</vt:lpstr>
      <vt:lpstr>Cost? Synthesis Delay?</vt:lpstr>
      <vt:lpstr>Cost? Synthesis Delay?</vt:lpstr>
      <vt:lpstr>DNA is Everywhere, so why Overpay for Synthesis?</vt:lpstr>
      <vt:lpstr>DNA is Everywhere, so why Overpay for Synthesis?</vt:lpstr>
      <vt:lpstr>DNA is Everywhere, so why Overpay for Synthesis?</vt:lpstr>
      <vt:lpstr>Unfortunately, Information is Hardwired…</vt:lpstr>
      <vt:lpstr>Unfortunately, Information is Hardwired…</vt:lpstr>
      <vt:lpstr>DNA Punch-Cards</vt:lpstr>
      <vt:lpstr>DNA Editing: The Big Breakthrough</vt:lpstr>
      <vt:lpstr>DNA Editing: The Big Breakthrough</vt:lpstr>
      <vt:lpstr>How to Cut/Nick to Store?</vt:lpstr>
      <vt:lpstr>How to Cut/Nick to Store?</vt:lpstr>
      <vt:lpstr>How to Cut/Nick to Store?</vt:lpstr>
      <vt:lpstr>The Advantages of Nicking</vt:lpstr>
      <vt:lpstr>The Advantages of Nicking</vt:lpstr>
      <vt:lpstr>The Advantages of Nicking</vt:lpstr>
      <vt:lpstr>The Advantages of Nicking</vt:lpstr>
      <vt:lpstr>The Advantages of Nicking</vt:lpstr>
      <vt:lpstr>The Advantages of Nicking</vt:lpstr>
      <vt:lpstr>The Advantages of Nicking</vt:lpstr>
      <vt:lpstr>The Advantages of Nicking</vt:lpstr>
      <vt:lpstr>System Implementation</vt:lpstr>
      <vt:lpstr>Some Bioinformatics</vt:lpstr>
      <vt:lpstr>Some Bioinformatics</vt:lpstr>
      <vt:lpstr>Some Bioinformatics</vt:lpstr>
      <vt:lpstr>Some Bioinformatics</vt:lpstr>
      <vt:lpstr>Reading the Recorded Data</vt:lpstr>
      <vt:lpstr>Reading the Recorded Data</vt:lpstr>
      <vt:lpstr>Reading the Recorded Data</vt:lpstr>
      <vt:lpstr>Reading the Data Faster</vt:lpstr>
      <vt:lpstr>Reading the Data Faster</vt:lpstr>
      <vt:lpstr>Reading the Data Faster</vt:lpstr>
      <vt:lpstr>DNA Punch-Cards</vt:lpstr>
      <vt:lpstr>How does This Works in Practice?</vt:lpstr>
      <vt:lpstr>How does This Works in Practice?</vt:lpstr>
      <vt:lpstr>How does This Works in Practice?</vt:lpstr>
      <vt:lpstr>Experimental Readouts</vt:lpstr>
      <vt:lpstr>Increasing the Density: Sense-Anti Sense Nicking</vt:lpstr>
      <vt:lpstr>Increasing the Density: Sense-Anti Sense Nicking</vt:lpstr>
      <vt:lpstr>Increasing the Density: Sense-Anti Sense Nicking</vt:lpstr>
      <vt:lpstr>Increasing the Density: Orthogonal Registers</vt:lpstr>
      <vt:lpstr>Increasing the Density: Orthogonal Registers</vt:lpstr>
      <vt:lpstr>PowerPoint Presentation</vt:lpstr>
      <vt:lpstr>PowerPoint Presentation</vt:lpstr>
      <vt:lpstr>Things we do not have Time to Discuss…</vt:lpstr>
      <vt:lpstr>Things we do not have Time to Discuss…</vt:lpstr>
      <vt:lpstr>DNA Punch-Cards</vt:lpstr>
      <vt:lpstr>Some New Coding Problems</vt:lpstr>
      <vt:lpstr>Some New Coding Problems</vt:lpstr>
      <vt:lpstr>Some New Coding Problems</vt:lpstr>
      <vt:lpstr>Some New Coding Problems</vt:lpstr>
      <vt:lpstr>Set and Code Discrepancy</vt:lpstr>
      <vt:lpstr>Set and Code Discrepancy</vt:lpstr>
      <vt:lpstr>Set and Code Discrepancy</vt:lpstr>
      <vt:lpstr>Prior Work?</vt:lpstr>
      <vt:lpstr>Intersecting Code Discrepancy: An Example</vt:lpstr>
      <vt:lpstr>Intersecting Code Discrepancy: An Example</vt:lpstr>
      <vt:lpstr>Intersecting Code Discrepancy: An Example</vt:lpstr>
      <vt:lpstr>Intersecting Code Discrepancy: Some Results</vt:lpstr>
      <vt:lpstr>Intersecting Code Discrepancy: Some Results</vt:lpstr>
      <vt:lpstr>Intersecting Code Discrepancy: Some Results</vt:lpstr>
      <vt:lpstr>Intersecting Code Discrepancy: Some Results</vt:lpstr>
      <vt:lpstr>Intersecting Code Discrepancy: Some Results</vt:lpstr>
      <vt:lpstr>Intersecting Code Discrepancy: Some Results</vt:lpstr>
      <vt:lpstr>Intersecting Code Discrepancy: Some Results</vt:lpstr>
      <vt:lpstr>Code Construction: Meeting the Upper Bound for k=3</vt:lpstr>
      <vt:lpstr>Code Construction: Meeting the Upper Bound for k=3</vt:lpstr>
      <vt:lpstr>Code Construction: Meeting the Upper Bound for k=3</vt:lpstr>
      <vt:lpstr>Code Construction: Constrained Partial Latin Rectangles</vt:lpstr>
      <vt:lpstr>Future Directions:</vt:lpstr>
      <vt:lpstr>Future Directions:</vt:lpstr>
      <vt:lpstr>Future Directions:</vt:lpstr>
      <vt:lpstr>Future Directions: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 Li</dc:creator>
  <cp:lastModifiedBy>Olgica Milenkovic</cp:lastModifiedBy>
  <cp:revision>760</cp:revision>
  <cp:lastPrinted>2019-04-23T12:58:14Z</cp:lastPrinted>
  <dcterms:created xsi:type="dcterms:W3CDTF">2019-03-16T18:13:34Z</dcterms:created>
  <dcterms:modified xsi:type="dcterms:W3CDTF">2023-04-06T16:56:58Z</dcterms:modified>
</cp:coreProperties>
</file>