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57" r:id="rId3"/>
    <p:sldId id="259" r:id="rId4"/>
    <p:sldId id="261" r:id="rId5"/>
    <p:sldId id="265" r:id="rId6"/>
    <p:sldId id="264" r:id="rId7"/>
    <p:sldId id="266" r:id="rId8"/>
    <p:sldId id="267" r:id="rId9"/>
    <p:sldId id="268" r:id="rId10"/>
    <p:sldId id="269" r:id="rId11"/>
    <p:sldId id="260" r:id="rId12"/>
    <p:sldId id="270" r:id="rId13"/>
    <p:sldId id="271" r:id="rId14"/>
    <p:sldId id="272" r:id="rId15"/>
    <p:sldId id="273" r:id="rId16"/>
    <p:sldId id="274" r:id="rId17"/>
    <p:sldId id="275" r:id="rId18"/>
    <p:sldId id="276" r:id="rId19"/>
    <p:sldId id="277" r:id="rId20"/>
    <p:sldId id="263" r:id="rId21"/>
    <p:sldId id="278" r:id="rId22"/>
    <p:sldId id="279" r:id="rId23"/>
    <p:sldId id="281" r:id="rId24"/>
    <p:sldId id="282" r:id="rId25"/>
    <p:sldId id="283" r:id="rId26"/>
    <p:sldId id="284" r:id="rId27"/>
    <p:sldId id="285" r:id="rId28"/>
    <p:sldId id="286" r:id="rId29"/>
    <p:sldId id="288" r:id="rId30"/>
    <p:sldId id="287" r:id="rId31"/>
    <p:sldId id="289" r:id="rId32"/>
    <p:sldId id="363" r:id="rId33"/>
    <p:sldId id="362" r:id="rId34"/>
    <p:sldId id="365" r:id="rId35"/>
    <p:sldId id="366" r:id="rId36"/>
    <p:sldId id="364" r:id="rId37"/>
    <p:sldId id="367" r:id="rId38"/>
    <p:sldId id="368" r:id="rId39"/>
    <p:sldId id="369" r:id="rId40"/>
    <p:sldId id="370" r:id="rId41"/>
    <p:sldId id="371" r:id="rId42"/>
    <p:sldId id="373" r:id="rId43"/>
    <p:sldId id="374" r:id="rId44"/>
    <p:sldId id="375" r:id="rId45"/>
    <p:sldId id="376" r:id="rId46"/>
    <p:sldId id="37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Sheet1!$B$1:$B$50</c:f>
              <c:strCache>
                <c:ptCount val="50"/>
                <c:pt idx="0">
                  <c:v>Mandarin</c:v>
                </c:pt>
                <c:pt idx="1">
                  <c:v>Spanish</c:v>
                </c:pt>
                <c:pt idx="2">
                  <c:v>English</c:v>
                </c:pt>
                <c:pt idx="3">
                  <c:v>Hindi</c:v>
                </c:pt>
                <c:pt idx="4">
                  <c:v>Arabic</c:v>
                </c:pt>
                <c:pt idx="5">
                  <c:v>Portuguese</c:v>
                </c:pt>
                <c:pt idx="6">
                  <c:v>Bengali</c:v>
                </c:pt>
                <c:pt idx="7">
                  <c:v>Russian</c:v>
                </c:pt>
                <c:pt idx="8">
                  <c:v>Japanese</c:v>
                </c:pt>
                <c:pt idx="9">
                  <c:v>Punjabi</c:v>
                </c:pt>
                <c:pt idx="10">
                  <c:v>German</c:v>
                </c:pt>
                <c:pt idx="11">
                  <c:v>Javanese</c:v>
                </c:pt>
                <c:pt idx="12">
                  <c:v>Wu</c:v>
                </c:pt>
                <c:pt idx="13">
                  <c:v>Malay</c:v>
                </c:pt>
                <c:pt idx="14">
                  <c:v>Telugu</c:v>
                </c:pt>
                <c:pt idx="15">
                  <c:v>Vietnamese</c:v>
                </c:pt>
                <c:pt idx="16">
                  <c:v>Korean</c:v>
                </c:pt>
                <c:pt idx="17">
                  <c:v>French</c:v>
                </c:pt>
                <c:pt idx="18">
                  <c:v>Marathi</c:v>
                </c:pt>
                <c:pt idx="19">
                  <c:v>Tamil</c:v>
                </c:pt>
                <c:pt idx="20">
                  <c:v>Urdu</c:v>
                </c:pt>
                <c:pt idx="21">
                  <c:v>Turkish</c:v>
                </c:pt>
                <c:pt idx="22">
                  <c:v>Italian</c:v>
                </c:pt>
                <c:pt idx="23">
                  <c:v>Yue</c:v>
                </c:pt>
                <c:pt idx="24">
                  <c:v>Thai</c:v>
                </c:pt>
                <c:pt idx="25">
                  <c:v>Gujarati</c:v>
                </c:pt>
                <c:pt idx="26">
                  <c:v>Jin</c:v>
                </c:pt>
                <c:pt idx="27">
                  <c:v>Southern Min</c:v>
                </c:pt>
                <c:pt idx="28">
                  <c:v>Persian</c:v>
                </c:pt>
                <c:pt idx="29">
                  <c:v>Polish</c:v>
                </c:pt>
                <c:pt idx="30">
                  <c:v>Pashto</c:v>
                </c:pt>
                <c:pt idx="31">
                  <c:v>Kannada</c:v>
                </c:pt>
                <c:pt idx="32">
                  <c:v>Xiang</c:v>
                </c:pt>
                <c:pt idx="33">
                  <c:v>Malayalam</c:v>
                </c:pt>
                <c:pt idx="34">
                  <c:v>Sundanese</c:v>
                </c:pt>
                <c:pt idx="35">
                  <c:v>Hausa</c:v>
                </c:pt>
                <c:pt idx="36">
                  <c:v>Odia</c:v>
                </c:pt>
                <c:pt idx="37">
                  <c:v>Burmese</c:v>
                </c:pt>
                <c:pt idx="38">
                  <c:v>Hakka</c:v>
                </c:pt>
                <c:pt idx="39">
                  <c:v>Ukrainian</c:v>
                </c:pt>
                <c:pt idx="40">
                  <c:v>Bhojpuri</c:v>
                </c:pt>
                <c:pt idx="41">
                  <c:v>Tagalog</c:v>
                </c:pt>
                <c:pt idx="42">
                  <c:v>Yoruba</c:v>
                </c:pt>
                <c:pt idx="43">
                  <c:v>Maithili</c:v>
                </c:pt>
                <c:pt idx="44">
                  <c:v>Uzbek</c:v>
                </c:pt>
                <c:pt idx="45">
                  <c:v>Sindhi</c:v>
                </c:pt>
                <c:pt idx="46">
                  <c:v>Amharic</c:v>
                </c:pt>
                <c:pt idx="47">
                  <c:v>Fula</c:v>
                </c:pt>
                <c:pt idx="48">
                  <c:v>Romanian</c:v>
                </c:pt>
                <c:pt idx="49">
                  <c:v>Oromo</c:v>
                </c:pt>
              </c:strCache>
            </c:strRef>
          </c:cat>
          <c:val>
            <c:numRef>
              <c:f>Sheet1!$C$1:$C$50</c:f>
              <c:numCache>
                <c:formatCode>General</c:formatCode>
                <c:ptCount val="50"/>
                <c:pt idx="0">
                  <c:v>935</c:v>
                </c:pt>
                <c:pt idx="1">
                  <c:v>390</c:v>
                </c:pt>
                <c:pt idx="2">
                  <c:v>365</c:v>
                </c:pt>
                <c:pt idx="3">
                  <c:v>295</c:v>
                </c:pt>
                <c:pt idx="4">
                  <c:v>280</c:v>
                </c:pt>
                <c:pt idx="5">
                  <c:v>205</c:v>
                </c:pt>
                <c:pt idx="6">
                  <c:v>200</c:v>
                </c:pt>
                <c:pt idx="7">
                  <c:v>160</c:v>
                </c:pt>
                <c:pt idx="8">
                  <c:v>125</c:v>
                </c:pt>
                <c:pt idx="9">
                  <c:v>95</c:v>
                </c:pt>
                <c:pt idx="10">
                  <c:v>92</c:v>
                </c:pt>
                <c:pt idx="11">
                  <c:v>82</c:v>
                </c:pt>
                <c:pt idx="12">
                  <c:v>80</c:v>
                </c:pt>
                <c:pt idx="13">
                  <c:v>77</c:v>
                </c:pt>
                <c:pt idx="14">
                  <c:v>76</c:v>
                </c:pt>
                <c:pt idx="15">
                  <c:v>76</c:v>
                </c:pt>
                <c:pt idx="16">
                  <c:v>76</c:v>
                </c:pt>
                <c:pt idx="17">
                  <c:v>75</c:v>
                </c:pt>
                <c:pt idx="18">
                  <c:v>73</c:v>
                </c:pt>
                <c:pt idx="19">
                  <c:v>70</c:v>
                </c:pt>
                <c:pt idx="20">
                  <c:v>66</c:v>
                </c:pt>
                <c:pt idx="21">
                  <c:v>63</c:v>
                </c:pt>
                <c:pt idx="22">
                  <c:v>59</c:v>
                </c:pt>
                <c:pt idx="23">
                  <c:v>59</c:v>
                </c:pt>
                <c:pt idx="24">
                  <c:v>56</c:v>
                </c:pt>
                <c:pt idx="25">
                  <c:v>49</c:v>
                </c:pt>
                <c:pt idx="26">
                  <c:v>48</c:v>
                </c:pt>
                <c:pt idx="27">
                  <c:v>47</c:v>
                </c:pt>
                <c:pt idx="28">
                  <c:v>45</c:v>
                </c:pt>
                <c:pt idx="29">
                  <c:v>40</c:v>
                </c:pt>
                <c:pt idx="30">
                  <c:v>39</c:v>
                </c:pt>
                <c:pt idx="31">
                  <c:v>38</c:v>
                </c:pt>
                <c:pt idx="32">
                  <c:v>38</c:v>
                </c:pt>
                <c:pt idx="33">
                  <c:v>38</c:v>
                </c:pt>
                <c:pt idx="34">
                  <c:v>38</c:v>
                </c:pt>
                <c:pt idx="35">
                  <c:v>34</c:v>
                </c:pt>
                <c:pt idx="36">
                  <c:v>33</c:v>
                </c:pt>
                <c:pt idx="37">
                  <c:v>33</c:v>
                </c:pt>
                <c:pt idx="38">
                  <c:v>31</c:v>
                </c:pt>
                <c:pt idx="39">
                  <c:v>30</c:v>
                </c:pt>
                <c:pt idx="40">
                  <c:v>29</c:v>
                </c:pt>
                <c:pt idx="41">
                  <c:v>28</c:v>
                </c:pt>
                <c:pt idx="42">
                  <c:v>28</c:v>
                </c:pt>
                <c:pt idx="43">
                  <c:v>27</c:v>
                </c:pt>
                <c:pt idx="44">
                  <c:v>26</c:v>
                </c:pt>
                <c:pt idx="45">
                  <c:v>26</c:v>
                </c:pt>
                <c:pt idx="46">
                  <c:v>25</c:v>
                </c:pt>
                <c:pt idx="47">
                  <c:v>24</c:v>
                </c:pt>
                <c:pt idx="48">
                  <c:v>24</c:v>
                </c:pt>
                <c:pt idx="49">
                  <c:v>24</c:v>
                </c:pt>
              </c:numCache>
            </c:numRef>
          </c:val>
          <c:extLst>
            <c:ext xmlns:c16="http://schemas.microsoft.com/office/drawing/2014/chart" uri="{C3380CC4-5D6E-409C-BE32-E72D297353CC}">
              <c16:uniqueId val="{00000000-CEBF-B44C-9A84-91FC5131B29D}"/>
            </c:ext>
          </c:extLst>
        </c:ser>
        <c:dLbls>
          <c:showLegendKey val="0"/>
          <c:showVal val="0"/>
          <c:showCatName val="0"/>
          <c:showSerName val="0"/>
          <c:showPercent val="0"/>
          <c:showBubbleSize val="0"/>
        </c:dLbls>
        <c:gapWidth val="219"/>
        <c:overlap val="-27"/>
        <c:axId val="1149086864"/>
        <c:axId val="1148704480"/>
      </c:barChart>
      <c:catAx>
        <c:axId val="114908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48704480"/>
        <c:crosses val="autoZero"/>
        <c:auto val="1"/>
        <c:lblAlgn val="ctr"/>
        <c:lblOffset val="100"/>
        <c:noMultiLvlLbl val="0"/>
      </c:catAx>
      <c:valAx>
        <c:axId val="114870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9086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724536755171654E-2"/>
          <c:y val="0.17554831697317802"/>
          <c:w val="0.95663417331585976"/>
          <c:h val="0.58329320518277983"/>
        </c:manualLayout>
      </c:layout>
      <c:barChart>
        <c:barDir val="col"/>
        <c:grouping val="clustered"/>
        <c:varyColors val="0"/>
        <c:ser>
          <c:idx val="0"/>
          <c:order val="0"/>
          <c:spPr>
            <a:solidFill>
              <a:schemeClr val="accent1"/>
            </a:solidFill>
            <a:ln>
              <a:noFill/>
            </a:ln>
            <a:effectLst/>
          </c:spPr>
          <c:invertIfNegative val="0"/>
          <c:cat>
            <c:strRef>
              <c:f>Sheet1!$B$51:$B$100</c:f>
              <c:strCache>
                <c:ptCount val="50"/>
                <c:pt idx="0">
                  <c:v>Igbo</c:v>
                </c:pt>
                <c:pt idx="1">
                  <c:v>Azerbaijani</c:v>
                </c:pt>
                <c:pt idx="2">
                  <c:v>Awadhi</c:v>
                </c:pt>
                <c:pt idx="3">
                  <c:v>Gan</c:v>
                </c:pt>
                <c:pt idx="4">
                  <c:v>Cebuano</c:v>
                </c:pt>
                <c:pt idx="5">
                  <c:v>Dutch</c:v>
                </c:pt>
                <c:pt idx="6">
                  <c:v>Kurdish</c:v>
                </c:pt>
                <c:pt idx="7">
                  <c:v>Serbo-Croatian</c:v>
                </c:pt>
                <c:pt idx="8">
                  <c:v>Malagasy</c:v>
                </c:pt>
                <c:pt idx="9">
                  <c:v>Saraiki</c:v>
                </c:pt>
                <c:pt idx="10">
                  <c:v>Nepali</c:v>
                </c:pt>
                <c:pt idx="11">
                  <c:v>Sinhala</c:v>
                </c:pt>
                <c:pt idx="12">
                  <c:v>Chittagonian</c:v>
                </c:pt>
                <c:pt idx="13">
                  <c:v>Zhuang</c:v>
                </c:pt>
                <c:pt idx="14">
                  <c:v>Khmer</c:v>
                </c:pt>
                <c:pt idx="15">
                  <c:v>Turkmen</c:v>
                </c:pt>
                <c:pt idx="16">
                  <c:v>Assamese</c:v>
                </c:pt>
                <c:pt idx="17">
                  <c:v>Madurese</c:v>
                </c:pt>
                <c:pt idx="18">
                  <c:v>Somali</c:v>
                </c:pt>
                <c:pt idx="19">
                  <c:v>Marwari</c:v>
                </c:pt>
                <c:pt idx="20">
                  <c:v>Magahi</c:v>
                </c:pt>
                <c:pt idx="21">
                  <c:v>Haryanvi</c:v>
                </c:pt>
                <c:pt idx="22">
                  <c:v>Hungarian</c:v>
                </c:pt>
                <c:pt idx="23">
                  <c:v>Chhattisgarhi</c:v>
                </c:pt>
                <c:pt idx="24">
                  <c:v>Greek</c:v>
                </c:pt>
                <c:pt idx="25">
                  <c:v>Chewa</c:v>
                </c:pt>
                <c:pt idx="26">
                  <c:v>Deccan</c:v>
                </c:pt>
                <c:pt idx="27">
                  <c:v>Akan</c:v>
                </c:pt>
                <c:pt idx="28">
                  <c:v>Kazakh</c:v>
                </c:pt>
                <c:pt idx="29">
                  <c:v>Northern Min</c:v>
                </c:pt>
                <c:pt idx="30">
                  <c:v>Sylheti</c:v>
                </c:pt>
                <c:pt idx="31">
                  <c:v>Zulu</c:v>
                </c:pt>
                <c:pt idx="32">
                  <c:v>Czech</c:v>
                </c:pt>
                <c:pt idx="33">
                  <c:v>Kinyarwanda</c:v>
                </c:pt>
                <c:pt idx="34">
                  <c:v>Dhundhari</c:v>
                </c:pt>
                <c:pt idx="35">
                  <c:v>Haitian Creole</c:v>
                </c:pt>
                <c:pt idx="36">
                  <c:v>Eastern Min</c:v>
                </c:pt>
                <c:pt idx="37">
                  <c:v>Ilocano</c:v>
                </c:pt>
                <c:pt idx="38">
                  <c:v>Quechua</c:v>
                </c:pt>
                <c:pt idx="39">
                  <c:v>Kirundi</c:v>
                </c:pt>
                <c:pt idx="40">
                  <c:v>Swedish</c:v>
                </c:pt>
                <c:pt idx="41">
                  <c:v>Hmong</c:v>
                </c:pt>
                <c:pt idx="42">
                  <c:v>Shona</c:v>
                </c:pt>
                <c:pt idx="43">
                  <c:v>Uyghur</c:v>
                </c:pt>
                <c:pt idx="44">
                  <c:v>Hiligaynon</c:v>
                </c:pt>
                <c:pt idx="45">
                  <c:v>Mossi</c:v>
                </c:pt>
                <c:pt idx="46">
                  <c:v>Xhosa</c:v>
                </c:pt>
                <c:pt idx="47">
                  <c:v>Belarusian</c:v>
                </c:pt>
                <c:pt idx="48">
                  <c:v>Balochi</c:v>
                </c:pt>
                <c:pt idx="49">
                  <c:v>Konkani</c:v>
                </c:pt>
              </c:strCache>
            </c:strRef>
          </c:cat>
          <c:val>
            <c:numRef>
              <c:f>Sheet1!$C$51:$C$100</c:f>
              <c:numCache>
                <c:formatCode>General</c:formatCode>
                <c:ptCount val="50"/>
                <c:pt idx="0">
                  <c:v>24</c:v>
                </c:pt>
                <c:pt idx="1">
                  <c:v>23</c:v>
                </c:pt>
                <c:pt idx="2">
                  <c:v>22</c:v>
                </c:pt>
                <c:pt idx="3">
                  <c:v>22</c:v>
                </c:pt>
                <c:pt idx="4">
                  <c:v>21</c:v>
                </c:pt>
                <c:pt idx="5">
                  <c:v>21</c:v>
                </c:pt>
                <c:pt idx="6">
                  <c:v>21</c:v>
                </c:pt>
                <c:pt idx="7">
                  <c:v>19</c:v>
                </c:pt>
                <c:pt idx="8">
                  <c:v>18</c:v>
                </c:pt>
                <c:pt idx="9">
                  <c:v>17</c:v>
                </c:pt>
                <c:pt idx="10">
                  <c:v>17</c:v>
                </c:pt>
                <c:pt idx="11">
                  <c:v>16</c:v>
                </c:pt>
                <c:pt idx="12">
                  <c:v>16</c:v>
                </c:pt>
                <c:pt idx="13">
                  <c:v>16</c:v>
                </c:pt>
                <c:pt idx="14">
                  <c:v>16</c:v>
                </c:pt>
                <c:pt idx="15">
                  <c:v>16</c:v>
                </c:pt>
                <c:pt idx="16">
                  <c:v>15</c:v>
                </c:pt>
                <c:pt idx="17">
                  <c:v>15</c:v>
                </c:pt>
                <c:pt idx="18">
                  <c:v>15</c:v>
                </c:pt>
                <c:pt idx="19">
                  <c:v>14</c:v>
                </c:pt>
                <c:pt idx="20">
                  <c:v>14</c:v>
                </c:pt>
                <c:pt idx="21">
                  <c:v>14</c:v>
                </c:pt>
                <c:pt idx="22">
                  <c:v>13</c:v>
                </c:pt>
                <c:pt idx="23">
                  <c:v>12</c:v>
                </c:pt>
                <c:pt idx="24">
                  <c:v>12</c:v>
                </c:pt>
                <c:pt idx="25">
                  <c:v>12</c:v>
                </c:pt>
                <c:pt idx="26">
                  <c:v>11</c:v>
                </c:pt>
                <c:pt idx="27">
                  <c:v>11</c:v>
                </c:pt>
                <c:pt idx="28">
                  <c:v>11</c:v>
                </c:pt>
                <c:pt idx="29">
                  <c:v>10.9</c:v>
                </c:pt>
                <c:pt idx="30">
                  <c:v>10.7</c:v>
                </c:pt>
                <c:pt idx="31">
                  <c:v>10.4</c:v>
                </c:pt>
                <c:pt idx="32">
                  <c:v>10</c:v>
                </c:pt>
                <c:pt idx="33">
                  <c:v>9.8000000000000007</c:v>
                </c:pt>
                <c:pt idx="34">
                  <c:v>9.6</c:v>
                </c:pt>
                <c:pt idx="35">
                  <c:v>9.6</c:v>
                </c:pt>
                <c:pt idx="36">
                  <c:v>9.5</c:v>
                </c:pt>
                <c:pt idx="37">
                  <c:v>9.1</c:v>
                </c:pt>
                <c:pt idx="38">
                  <c:v>8.9</c:v>
                </c:pt>
                <c:pt idx="39">
                  <c:v>8.8000000000000007</c:v>
                </c:pt>
                <c:pt idx="40">
                  <c:v>8.6999999999999993</c:v>
                </c:pt>
                <c:pt idx="41">
                  <c:v>8.4</c:v>
                </c:pt>
                <c:pt idx="42">
                  <c:v>8.3000000000000007</c:v>
                </c:pt>
                <c:pt idx="43">
                  <c:v>8.1999999999999993</c:v>
                </c:pt>
                <c:pt idx="44">
                  <c:v>8.1999999999999993</c:v>
                </c:pt>
                <c:pt idx="45">
                  <c:v>7.6</c:v>
                </c:pt>
                <c:pt idx="46">
                  <c:v>7.6</c:v>
                </c:pt>
                <c:pt idx="47">
                  <c:v>7.6</c:v>
                </c:pt>
                <c:pt idx="48">
                  <c:v>7.6</c:v>
                </c:pt>
                <c:pt idx="49">
                  <c:v>7.4</c:v>
                </c:pt>
              </c:numCache>
            </c:numRef>
          </c:val>
          <c:extLst>
            <c:ext xmlns:c16="http://schemas.microsoft.com/office/drawing/2014/chart" uri="{C3380CC4-5D6E-409C-BE32-E72D297353CC}">
              <c16:uniqueId val="{00000000-66A7-5049-BB5E-D013958339C1}"/>
            </c:ext>
          </c:extLst>
        </c:ser>
        <c:dLbls>
          <c:showLegendKey val="0"/>
          <c:showVal val="0"/>
          <c:showCatName val="0"/>
          <c:showSerName val="0"/>
          <c:showPercent val="0"/>
          <c:showBubbleSize val="0"/>
        </c:dLbls>
        <c:gapWidth val="219"/>
        <c:overlap val="-27"/>
        <c:axId val="1114075824"/>
        <c:axId val="1135960688"/>
      </c:barChart>
      <c:catAx>
        <c:axId val="111407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35960688"/>
        <c:crosses val="autoZero"/>
        <c:auto val="1"/>
        <c:lblAlgn val="ctr"/>
        <c:lblOffset val="100"/>
        <c:noMultiLvlLbl val="0"/>
      </c:catAx>
      <c:valAx>
        <c:axId val="113596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14075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973C95-9392-B244-BFF1-1F9862DDBF6E}" type="datetimeFigureOut">
              <a:rPr lang="en-US" smtClean="0"/>
              <a:t>12/9/22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9443CF-3CDF-EA46-82E9-670B0CB2E430}" type="slidenum">
              <a:rPr lang="en-US" smtClean="0"/>
              <a:t>‹#›</a:t>
            </a:fld>
            <a:endParaRPr lang="en-US"/>
          </a:p>
        </p:txBody>
      </p:sp>
    </p:spTree>
    <p:extLst>
      <p:ext uri="{BB962C8B-B14F-4D97-AF65-F5344CB8AC3E}">
        <p14:creationId xmlns:p14="http://schemas.microsoft.com/office/powerpoint/2010/main" val="3105025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9443CF-3CDF-EA46-82E9-670B0CB2E430}" type="slidenum">
              <a:rPr lang="en-US" smtClean="0"/>
              <a:t>34</a:t>
            </a:fld>
            <a:endParaRPr lang="en-US"/>
          </a:p>
        </p:txBody>
      </p:sp>
    </p:spTree>
    <p:extLst>
      <p:ext uri="{BB962C8B-B14F-4D97-AF65-F5344CB8AC3E}">
        <p14:creationId xmlns:p14="http://schemas.microsoft.com/office/powerpoint/2010/main" val="1025410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AF00-EC56-8581-9193-425BE1467B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F58047-F008-7145-CDEF-7DC63E8BF1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EEED30-F33D-437A-5261-896CEE65C170}"/>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5" name="Footer Placeholder 4">
            <a:extLst>
              <a:ext uri="{FF2B5EF4-FFF2-40B4-BE49-F238E27FC236}">
                <a16:creationId xmlns:a16="http://schemas.microsoft.com/office/drawing/2014/main" id="{E155A330-7757-1E1F-69CC-8A5515EB90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27864-CED6-1EDA-71A6-59CCD0F05BF4}"/>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3762180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BCC8-69C5-6D5B-A999-74F9A1CF75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554A5C-0258-2906-EDC7-98AD043F67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83ADFC-93FF-5277-8D82-9154433E360A}"/>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5" name="Footer Placeholder 4">
            <a:extLst>
              <a:ext uri="{FF2B5EF4-FFF2-40B4-BE49-F238E27FC236}">
                <a16:creationId xmlns:a16="http://schemas.microsoft.com/office/drawing/2014/main" id="{3334D854-2C23-1A2C-CB14-2F0FB5481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ED761-EA7B-170C-DFDB-8BA4459BD4B1}"/>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123046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C9234-415F-3E84-4E7C-0072AC5F95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F8D254-BE89-AFA0-EF84-6F3724DE52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AE4881-EC50-5054-1A00-F3EC924F291C}"/>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5" name="Footer Placeholder 4">
            <a:extLst>
              <a:ext uri="{FF2B5EF4-FFF2-40B4-BE49-F238E27FC236}">
                <a16:creationId xmlns:a16="http://schemas.microsoft.com/office/drawing/2014/main" id="{B8D8A264-33A0-ECFD-859D-B14CC8E4F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6BF732-8C32-8C59-7383-7ED22D4FFFCD}"/>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3371096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7C76-2A42-ACF2-76C4-E49E664CB8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4DF5F0-FA39-B4B0-6100-0F473C4357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D00EBB-8287-2CA4-7BBD-8F22D2926F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ADF7AC-B4EB-8F0D-E153-C1DEE7F657D9}"/>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6" name="Footer Placeholder 5">
            <a:extLst>
              <a:ext uri="{FF2B5EF4-FFF2-40B4-BE49-F238E27FC236}">
                <a16:creationId xmlns:a16="http://schemas.microsoft.com/office/drawing/2014/main" id="{3428A08D-0AE0-923C-718F-5623B9578F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7B891-BF4C-C4A3-9EAA-458462E984CF}"/>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2506163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9F38-78FF-9700-F5B8-82D45912FE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45ED97-67C1-9616-200C-70575EAF82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98C9F2-C775-0CFA-06E2-2CE425A9FA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69576A-7683-0D06-1E76-47CCB67737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E1BBB9-9B6F-902F-B3DA-6C5D82766F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3B8BBF-68AE-FDDB-F400-59B1A7E0549E}"/>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8" name="Footer Placeholder 7">
            <a:extLst>
              <a:ext uri="{FF2B5EF4-FFF2-40B4-BE49-F238E27FC236}">
                <a16:creationId xmlns:a16="http://schemas.microsoft.com/office/drawing/2014/main" id="{CB525D49-2744-468D-2FF2-288C500820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C725BC-C7CD-9AEC-6E59-67AE9C8982E4}"/>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2938423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719B-51B1-73E4-2F99-FB5D34843E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B18A87-39C6-4261-1E32-DF1DE7FCA94D}"/>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4" name="Footer Placeholder 3">
            <a:extLst>
              <a:ext uri="{FF2B5EF4-FFF2-40B4-BE49-F238E27FC236}">
                <a16:creationId xmlns:a16="http://schemas.microsoft.com/office/drawing/2014/main" id="{A9DA5BAB-22A9-FA96-93E8-D2475B9E81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6DE12D-172C-D101-1BBE-8C26C06C98CE}"/>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3384474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4A3AEE-5903-BE94-39D5-CDEA3CBD2609}"/>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3" name="Footer Placeholder 2">
            <a:extLst>
              <a:ext uri="{FF2B5EF4-FFF2-40B4-BE49-F238E27FC236}">
                <a16:creationId xmlns:a16="http://schemas.microsoft.com/office/drawing/2014/main" id="{BCBAFA75-EC7C-FFDC-6C39-B071A5223A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08A4CF-90B1-B8EE-9E3E-98688DDEB624}"/>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4161142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B94E3-6BBA-2549-6FE7-32334925B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CB5793-AC0F-16AE-98A9-990AC6E904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FE19B3-247C-8AB1-5881-43EA11C122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8C847-9389-B0CB-DE31-52415171CB99}"/>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6" name="Footer Placeholder 5">
            <a:extLst>
              <a:ext uri="{FF2B5EF4-FFF2-40B4-BE49-F238E27FC236}">
                <a16:creationId xmlns:a16="http://schemas.microsoft.com/office/drawing/2014/main" id="{5E14FDB7-2BE7-4654-97F7-16FFB3C87C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CE1A8D-E550-2F94-3746-B7708AF58148}"/>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3236679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DBEF1-061B-A638-F470-FBCB6D6740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AA3785-5EE1-907C-3612-9F8CBF09EA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0C7D26-67FD-AFD4-9098-3C695ED3B7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9C6AF-A43A-0A18-1835-AF3F6F000074}"/>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6" name="Footer Placeholder 5">
            <a:extLst>
              <a:ext uri="{FF2B5EF4-FFF2-40B4-BE49-F238E27FC236}">
                <a16:creationId xmlns:a16="http://schemas.microsoft.com/office/drawing/2014/main" id="{E4F541A4-5BBC-1B60-B299-7C20C0E191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4C8A67-62D5-2F74-16C9-6A26745BAC14}"/>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2607888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039AE-FBB1-AB20-C0E9-476FEB9ED0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5AD5BC-08E1-8525-4BCF-AC8BC0038F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47E874-2755-A2EA-C475-1143A9C77A01}"/>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5" name="Footer Placeholder 4">
            <a:extLst>
              <a:ext uri="{FF2B5EF4-FFF2-40B4-BE49-F238E27FC236}">
                <a16:creationId xmlns:a16="http://schemas.microsoft.com/office/drawing/2014/main" id="{408E9ABB-3A05-C2C3-2F4C-FB1C65CFB8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E0963-41A5-3DFE-15A8-196206E2B8CA}"/>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842188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097D65-3C6F-4118-427D-154FABEA5C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153FB0-530D-A096-C4E8-F97C69FCDD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B22D2-B4FF-3212-FDDE-BB4E0C1D24CF}"/>
              </a:ext>
            </a:extLst>
          </p:cNvPr>
          <p:cNvSpPr>
            <a:spLocks noGrp="1"/>
          </p:cNvSpPr>
          <p:nvPr>
            <p:ph type="dt" sz="half" idx="10"/>
          </p:nvPr>
        </p:nvSpPr>
        <p:spPr/>
        <p:txBody>
          <a:bodyPr/>
          <a:lstStyle/>
          <a:p>
            <a:fld id="{707B46F2-DEB9-9E4B-B334-BB3F012B2BE0}" type="datetimeFigureOut">
              <a:rPr lang="en-US" smtClean="0"/>
              <a:t>12/9/22</a:t>
            </a:fld>
            <a:endParaRPr lang="en-US"/>
          </a:p>
        </p:txBody>
      </p:sp>
      <p:sp>
        <p:nvSpPr>
          <p:cNvPr id="5" name="Footer Placeholder 4">
            <a:extLst>
              <a:ext uri="{FF2B5EF4-FFF2-40B4-BE49-F238E27FC236}">
                <a16:creationId xmlns:a16="http://schemas.microsoft.com/office/drawing/2014/main" id="{E8C38789-DEA0-F6A1-AA7A-E55480D8C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68446E-B77F-667B-F143-36CC8595F68F}"/>
              </a:ext>
            </a:extLst>
          </p:cNvPr>
          <p:cNvSpPr>
            <a:spLocks noGrp="1"/>
          </p:cNvSpPr>
          <p:nvPr>
            <p:ph type="sldNum" sz="quarter" idx="12"/>
          </p:nvPr>
        </p:nvSpPr>
        <p:spPr/>
        <p:txBody>
          <a:bodyPr/>
          <a:lstStyle/>
          <a:p>
            <a:fld id="{23C684C2-31F4-7E46-BEE5-082965465F4E}" type="slidenum">
              <a:rPr lang="en-US" smtClean="0"/>
              <a:t>‹#›</a:t>
            </a:fld>
            <a:endParaRPr lang="en-US"/>
          </a:p>
        </p:txBody>
      </p:sp>
    </p:spTree>
    <p:extLst>
      <p:ext uri="{BB962C8B-B14F-4D97-AF65-F5344CB8AC3E}">
        <p14:creationId xmlns:p14="http://schemas.microsoft.com/office/powerpoint/2010/main" val="92037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8DA39A-2099-5499-AF08-0408F3F3C1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609BA9-6F86-7A29-ED73-D8B4D32326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553DDA-FD69-03ED-3C3D-E8D30718B1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B46F2-DEB9-9E4B-B334-BB3F012B2BE0}" type="datetimeFigureOut">
              <a:rPr lang="en-US" smtClean="0"/>
              <a:t>12/9/22</a:t>
            </a:fld>
            <a:endParaRPr lang="en-US"/>
          </a:p>
        </p:txBody>
      </p:sp>
      <p:sp>
        <p:nvSpPr>
          <p:cNvPr id="5" name="Footer Placeholder 4">
            <a:extLst>
              <a:ext uri="{FF2B5EF4-FFF2-40B4-BE49-F238E27FC236}">
                <a16:creationId xmlns:a16="http://schemas.microsoft.com/office/drawing/2014/main" id="{B447A593-EEC1-4436-CBFA-CE85DF65A0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23D16D-DAB3-4ADA-ADDB-80B9D1755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C684C2-31F4-7E46-BEE5-082965465F4E}" type="slidenum">
              <a:rPr lang="en-US" smtClean="0"/>
              <a:t>‹#›</a:t>
            </a:fld>
            <a:endParaRPr lang="en-US"/>
          </a:p>
        </p:txBody>
      </p:sp>
    </p:spTree>
    <p:extLst>
      <p:ext uri="{BB962C8B-B14F-4D97-AF65-F5344CB8AC3E}">
        <p14:creationId xmlns:p14="http://schemas.microsoft.com/office/powerpoint/2010/main" val="1166562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ww.ethnologue.com/enterprise-faq/how-many-languages-world-are-unwritten-0" TargetMode="External"/><Relationship Id="rId7" Type="http://schemas.openxmlformats.org/officeDocument/2006/relationships/hyperlink" Target="https://catalogue.elra.info/en-us/repository/browse/ELRA-S0206/" TargetMode="External"/><Relationship Id="rId2" Type="http://schemas.openxmlformats.org/officeDocument/2006/relationships/hyperlink" Target="https://www.ethnologue.com/" TargetMode="External"/><Relationship Id="rId1" Type="http://schemas.openxmlformats.org/officeDocument/2006/relationships/slideLayout" Target="../slideLayouts/slideLayout4.xml"/><Relationship Id="rId6" Type="http://schemas.openxmlformats.org/officeDocument/2006/relationships/hyperlink" Target="http://lremap.elra.info/" TargetMode="External"/><Relationship Id="rId5" Type="http://schemas.openxmlformats.org/officeDocument/2006/relationships/hyperlink" Target="https://github.com/festvox/datasets-CMU_Wilderness" TargetMode="External"/><Relationship Id="rId4" Type="http://schemas.openxmlformats.org/officeDocument/2006/relationships/hyperlink" Target="https://phoible.org/" TargetMode="External"/><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en.wikipedia.org/wiki/List_of_languages_by_number_of_native_speaker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svg"/><Relationship Id="rId7" Type="http://schemas.openxmlformats.org/officeDocument/2006/relationships/image" Target="../media/image25.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27.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svg"/><Relationship Id="rId7" Type="http://schemas.openxmlformats.org/officeDocument/2006/relationships/image" Target="../media/image25.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27.sv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4D5CF-FCDC-3F75-2D52-8396860A78BC}"/>
              </a:ext>
            </a:extLst>
          </p:cNvPr>
          <p:cNvSpPr>
            <a:spLocks noGrp="1"/>
          </p:cNvSpPr>
          <p:nvPr>
            <p:ph type="ctrTitle"/>
          </p:nvPr>
        </p:nvSpPr>
        <p:spPr/>
        <p:txBody>
          <a:bodyPr>
            <a:normAutofit fontScale="90000"/>
          </a:bodyPr>
          <a:lstStyle/>
          <a:p>
            <a:r>
              <a:rPr lang="en-US" dirty="0" err="1"/>
              <a:t>Zipf's</a:t>
            </a:r>
            <a:r>
              <a:rPr lang="en-US" dirty="0"/>
              <a:t> law suggests a three-pronged approach to inclusive speech recognition</a:t>
            </a:r>
          </a:p>
        </p:txBody>
      </p:sp>
      <p:sp>
        <p:nvSpPr>
          <p:cNvPr id="3" name="Subtitle 2">
            <a:extLst>
              <a:ext uri="{FF2B5EF4-FFF2-40B4-BE49-F238E27FC236}">
                <a16:creationId xmlns:a16="http://schemas.microsoft.com/office/drawing/2014/main" id="{DDBB8A90-C024-1443-636A-067E160E3BF9}"/>
              </a:ext>
            </a:extLst>
          </p:cNvPr>
          <p:cNvSpPr>
            <a:spLocks noGrp="1"/>
          </p:cNvSpPr>
          <p:nvPr>
            <p:ph type="subTitle" idx="1"/>
          </p:nvPr>
        </p:nvSpPr>
        <p:spPr/>
        <p:txBody>
          <a:bodyPr/>
          <a:lstStyle/>
          <a:p>
            <a:r>
              <a:rPr lang="en-US" dirty="0"/>
              <a:t>Mark Hasegawa-Johnson</a:t>
            </a:r>
          </a:p>
          <a:p>
            <a:r>
              <a:rPr lang="en-US"/>
              <a:t>12/9/2022</a:t>
            </a:r>
            <a:endParaRPr lang="en-US" dirty="0"/>
          </a:p>
        </p:txBody>
      </p:sp>
    </p:spTree>
    <p:extLst>
      <p:ext uri="{BB962C8B-B14F-4D97-AF65-F5344CB8AC3E}">
        <p14:creationId xmlns:p14="http://schemas.microsoft.com/office/powerpoint/2010/main" val="2678794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t>How ASR solved </a:t>
            </a:r>
            <a:r>
              <a:rPr lang="en-US" dirty="0" err="1"/>
              <a:t>Zipf’s</a:t>
            </a:r>
            <a:r>
              <a:rPr lang="en-US" dirty="0"/>
              <a:t> Law: frequent, infrequent, and OOV words</a:t>
            </a:r>
          </a:p>
          <a:p>
            <a:r>
              <a:rPr lang="en-US" dirty="0"/>
              <a:t>The power-law distribution of languages and dialects</a:t>
            </a:r>
          </a:p>
          <a:p>
            <a:pPr lvl="1"/>
            <a:r>
              <a:rPr lang="en-US" dirty="0"/>
              <a:t>Early success: monolingual pre-training</a:t>
            </a:r>
          </a:p>
          <a:p>
            <a:pPr lvl="1"/>
            <a:r>
              <a:rPr lang="en-US" dirty="0"/>
              <a:t>Knowledge transfer: multilingual training</a:t>
            </a:r>
          </a:p>
          <a:p>
            <a:pPr lvl="1"/>
            <a:r>
              <a:rPr lang="en-US" dirty="0"/>
              <a:t>Paradigm shift: unsupervised ASR</a:t>
            </a:r>
          </a:p>
          <a:p>
            <a:r>
              <a:rPr lang="en-US" dirty="0"/>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3327413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 frequency of words plotted as a function of their log rank, for 32 different languages, plotted in 2015 by Sergio Jimenez based on data downloaded from Wikipedia.">
            <a:extLst>
              <a:ext uri="{FF2B5EF4-FFF2-40B4-BE49-F238E27FC236}">
                <a16:creationId xmlns:a16="http://schemas.microsoft.com/office/drawing/2014/main" id="{F3DF5732-A2DA-44BD-582D-E35CADE63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0529" y="-2734"/>
            <a:ext cx="8571471" cy="64308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240FAB-9682-27F7-5004-78DC3D2DB173}"/>
              </a:ext>
            </a:extLst>
          </p:cNvPr>
          <p:cNvSpPr>
            <a:spLocks noGrp="1"/>
          </p:cNvSpPr>
          <p:nvPr>
            <p:ph type="title"/>
          </p:nvPr>
        </p:nvSpPr>
        <p:spPr>
          <a:xfrm>
            <a:off x="186560" y="260023"/>
            <a:ext cx="2913993" cy="948668"/>
          </a:xfrm>
        </p:spPr>
        <p:txBody>
          <a:bodyPr/>
          <a:lstStyle/>
          <a:p>
            <a:r>
              <a:rPr lang="en-US" dirty="0" err="1"/>
              <a:t>Zipf’s</a:t>
            </a:r>
            <a:r>
              <a:rPr lang="en-US" dirty="0"/>
              <a:t> Law</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6DD37D-0DB4-B21D-6DDF-9771CE41F6C5}"/>
                  </a:ext>
                </a:extLst>
              </p:cNvPr>
              <p:cNvSpPr>
                <a:spLocks noGrp="1"/>
              </p:cNvSpPr>
              <p:nvPr>
                <p:ph sz="half" idx="1"/>
              </p:nvPr>
            </p:nvSpPr>
            <p:spPr>
              <a:xfrm>
                <a:off x="249622" y="1478787"/>
                <a:ext cx="3712777" cy="4667250"/>
              </a:xfrm>
            </p:spPr>
            <p:txBody>
              <a:bodyPr>
                <a:noAutofit/>
              </a:bodyPr>
              <a:lstStyle/>
              <a:p>
                <a:r>
                  <a:rPr lang="en-US" dirty="0"/>
                  <a:t>The vast majority of words are rare.</a:t>
                </a:r>
              </a:p>
              <a:p>
                <a:endParaRPr lang="en-US" dirty="0"/>
              </a:p>
              <a:p>
                <a:r>
                  <a:rPr lang="en-US" dirty="0"/>
                  <a:t>The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𝑛</m:t>
                        </m:r>
                      </m:e>
                      <m:sup>
                        <m:r>
                          <m:rPr>
                            <m:sty m:val="p"/>
                          </m:rPr>
                          <a:rPr lang="en-US" b="0" i="0" dirty="0" smtClean="0">
                            <a:latin typeface="Cambria Math" panose="02040503050406030204" pitchFamily="18" charset="0"/>
                          </a:rPr>
                          <m:t>th</m:t>
                        </m:r>
                      </m:sup>
                    </m:sSup>
                  </m:oMath>
                </a14:m>
                <a:r>
                  <a:rPr lang="en-US" dirty="0"/>
                  <a:t> most frequent word, in any given text, has a frequency proportional to </a:t>
                </a:r>
                <a14:m>
                  <m:oMath xmlns:m="http://schemas.openxmlformats.org/officeDocument/2006/math">
                    <m:f>
                      <m:fPr>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𝑛</m:t>
                        </m:r>
                      </m:den>
                    </m:f>
                  </m:oMath>
                </a14:m>
                <a:r>
                  <a:rPr lang="en-US"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𝑛</m:t>
                          </m:r>
                        </m:den>
                      </m:f>
                    </m:oMath>
                  </m:oMathPara>
                </a14:m>
                <a:endParaRPr lang="en-US" dirty="0"/>
              </a:p>
            </p:txBody>
          </p:sp>
        </mc:Choice>
        <mc:Fallback xmlns="">
          <p:sp>
            <p:nvSpPr>
              <p:cNvPr id="3" name="Content Placeholder 2">
                <a:extLst>
                  <a:ext uri="{FF2B5EF4-FFF2-40B4-BE49-F238E27FC236}">
                    <a16:creationId xmlns:a16="http://schemas.microsoft.com/office/drawing/2014/main" id="{D46DD37D-0DB4-B21D-6DDF-9771CE41F6C5}"/>
                  </a:ext>
                </a:extLst>
              </p:cNvPr>
              <p:cNvSpPr>
                <a:spLocks noGrp="1" noRot="1" noChangeAspect="1" noMove="1" noResize="1" noEditPoints="1" noAdjustHandles="1" noChangeArrowheads="1" noChangeShapeType="1" noTextEdit="1"/>
              </p:cNvSpPr>
              <p:nvPr>
                <p:ph sz="half" idx="1"/>
              </p:nvPr>
            </p:nvSpPr>
            <p:spPr>
              <a:xfrm>
                <a:off x="249622" y="1478787"/>
                <a:ext cx="3712777" cy="4667250"/>
              </a:xfrm>
              <a:blipFill>
                <a:blip r:embed="rId3"/>
                <a:stretch>
                  <a:fillRect l="-2730" t="-2174" r="-4437"/>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BB6D8AD3-550B-415C-978E-71AB2F21BC8E}"/>
              </a:ext>
            </a:extLst>
          </p:cNvPr>
          <p:cNvSpPr>
            <a:spLocks noGrp="1"/>
          </p:cNvSpPr>
          <p:nvPr>
            <p:ph sz="half" idx="2"/>
          </p:nvPr>
        </p:nvSpPr>
        <p:spPr>
          <a:xfrm>
            <a:off x="4445875" y="6345126"/>
            <a:ext cx="7580585" cy="518124"/>
          </a:xfrm>
        </p:spPr>
        <p:txBody>
          <a:bodyPr>
            <a:normAutofit fontScale="62500" lnSpcReduction="20000"/>
          </a:bodyPr>
          <a:lstStyle/>
          <a:p>
            <a:pPr marL="0" indent="0">
              <a:buNone/>
            </a:pPr>
            <a:r>
              <a:rPr lang="en-US" dirty="0"/>
              <a:t>Image CC-SA 4.0, Sergio Jimenez, 2015, https://</a:t>
            </a:r>
            <a:r>
              <a:rPr lang="en-US" dirty="0" err="1"/>
              <a:t>commons.wikimedia.org</a:t>
            </a:r>
            <a:r>
              <a:rPr lang="en-US" dirty="0"/>
              <a:t>/wiki/File:Zipf_30wiki_en_labels.png</a:t>
            </a:r>
          </a:p>
        </p:txBody>
      </p:sp>
    </p:spTree>
    <p:extLst>
      <p:ext uri="{BB962C8B-B14F-4D97-AF65-F5344CB8AC3E}">
        <p14:creationId xmlns:p14="http://schemas.microsoft.com/office/powerpoint/2010/main" val="2029023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12E7F-C63F-8862-2549-F7FCEBE68D78}"/>
              </a:ext>
            </a:extLst>
          </p:cNvPr>
          <p:cNvSpPr>
            <a:spLocks noGrp="1"/>
          </p:cNvSpPr>
          <p:nvPr>
            <p:ph type="title"/>
          </p:nvPr>
        </p:nvSpPr>
        <p:spPr/>
        <p:txBody>
          <a:bodyPr/>
          <a:lstStyle/>
          <a:p>
            <a:r>
              <a:rPr lang="en-US" dirty="0"/>
              <a:t>What Causes </a:t>
            </a:r>
            <a:r>
              <a:rPr lang="en-US" dirty="0" err="1"/>
              <a:t>Zipf’s</a:t>
            </a:r>
            <a:r>
              <a:rPr lang="en-US" dirty="0"/>
              <a:t> Law?</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A4A0F3-F9A5-8274-C8FB-A9F69F2289C4}"/>
                  </a:ext>
                </a:extLst>
              </p:cNvPr>
              <p:cNvSpPr>
                <a:spLocks noGrp="1"/>
              </p:cNvSpPr>
              <p:nvPr>
                <p:ph idx="1"/>
              </p:nvPr>
            </p:nvSpPr>
            <p:spPr>
              <a:xfrm>
                <a:off x="838200" y="1657459"/>
                <a:ext cx="10515600" cy="5058651"/>
              </a:xfrm>
            </p:spPr>
            <p:txBody>
              <a:bodyPr>
                <a:normAutofit/>
              </a:bodyPr>
              <a:lstStyle/>
              <a:p>
                <a:pPr marL="0" indent="0">
                  <a:buNone/>
                </a:pPr>
                <a:r>
                  <a:rPr lang="en-US" dirty="0"/>
                  <a:t>Nassim Nicholas </a:t>
                </a:r>
                <a:r>
                  <a:rPr lang="en-US" dirty="0" err="1"/>
                  <a:t>Teleb</a:t>
                </a:r>
                <a:r>
                  <a:rPr lang="en-US" dirty="0"/>
                  <a:t>, 2007, suggests that biological &amp; social dynamic processes lead to different types of asymptotic distributions:</a:t>
                </a:r>
              </a:p>
              <a:p>
                <a:r>
                  <a:rPr lang="en-US" dirty="0"/>
                  <a:t>Exponential-family distributions, </a:t>
                </a:r>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e>
                          <m:sup>
                            <m:r>
                              <a:rPr lang="en-US" b="0" i="1" smtClean="0">
                                <a:latin typeface="Cambria Math" panose="02040503050406030204" pitchFamily="18" charset="0"/>
                                <a:ea typeface="Cambria Math" panose="02040503050406030204" pitchFamily="18" charset="0"/>
                              </a:rPr>
                              <m:t>𝛾</m:t>
                            </m:r>
                          </m:sup>
                        </m:sSup>
                      </m:sup>
                    </m:sSup>
                  </m:oMath>
                </a14:m>
                <a:endParaRPr lang="en-US" dirty="0"/>
              </a:p>
              <a:p>
                <a:pPr lvl="1"/>
                <a:r>
                  <a:rPr lang="en-US" dirty="0"/>
                  <a:t>Examples: height, strength, speed;  Most biological phenomena</a:t>
                </a:r>
              </a:p>
              <a:p>
                <a:pPr lvl="1"/>
                <a:r>
                  <a:rPr lang="en-US" dirty="0"/>
                  <a:t>Describe the distribution of an attribute whose accumulation is the sum of independent random trials</a:t>
                </a:r>
              </a:p>
              <a:p>
                <a:r>
                  <a:rPr lang="en-US" dirty="0"/>
                  <a:t>Power-law distributions,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f>
                      <m:fPr>
                        <m:ctrlPr>
                          <a:rPr lang="en-US" sz="2800" b="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1</m:t>
                        </m:r>
                      </m:num>
                      <m:den>
                        <m:sSup>
                          <m:sSupPr>
                            <m:ctrlPr>
                              <a:rPr lang="en-US" b="0" i="1" smtClean="0">
                                <a:latin typeface="Cambria Math" panose="02040503050406030204" pitchFamily="18" charset="0"/>
                                <a:ea typeface="Cambria Math" panose="02040503050406030204" pitchFamily="18" charset="0"/>
                              </a:rPr>
                            </m:ctrlPr>
                          </m:sSupPr>
                          <m:e>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e>
                          <m:sup>
                            <m:r>
                              <a:rPr lang="en-US" b="0" i="1" smtClean="0">
                                <a:latin typeface="Cambria Math" panose="02040503050406030204" pitchFamily="18" charset="0"/>
                                <a:ea typeface="Cambria Math" panose="02040503050406030204" pitchFamily="18" charset="0"/>
                              </a:rPr>
                              <m:t>𝛾</m:t>
                            </m:r>
                          </m:sup>
                        </m:sSup>
                      </m:den>
                    </m:f>
                  </m:oMath>
                </a14:m>
                <a:endParaRPr lang="en-US" sz="2800" dirty="0"/>
              </a:p>
              <a:p>
                <a:pPr lvl="1"/>
                <a:r>
                  <a:rPr lang="en-US" dirty="0"/>
                  <a:t>Examples: wealth, popularity, number of sales of a book, number of views on social media, frequency of a word;  Most social phenomena</a:t>
                </a:r>
              </a:p>
              <a:p>
                <a:pPr lvl="1"/>
                <a:r>
                  <a:rPr lang="en-US" dirty="0"/>
                  <a:t>Describe the distribution of an attribute whose possession empowers the possessor to get more</a:t>
                </a:r>
              </a:p>
              <a:p>
                <a:pPr marL="0" indent="0">
                  <a:buNone/>
                </a:pPr>
                <a:endParaRPr lang="en-US" dirty="0"/>
              </a:p>
              <a:p>
                <a:pPr lvl="1"/>
                <a:endParaRPr lang="en-US" dirty="0"/>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C5A4A0F3-F9A5-8274-C8FB-A9F69F2289C4}"/>
                  </a:ext>
                </a:extLst>
              </p:cNvPr>
              <p:cNvSpPr>
                <a:spLocks noGrp="1" noRot="1" noChangeAspect="1" noMove="1" noResize="1" noEditPoints="1" noAdjustHandles="1" noChangeArrowheads="1" noChangeShapeType="1" noTextEdit="1"/>
              </p:cNvSpPr>
              <p:nvPr>
                <p:ph idx="1"/>
              </p:nvPr>
            </p:nvSpPr>
            <p:spPr>
              <a:xfrm>
                <a:off x="838200" y="1657459"/>
                <a:ext cx="10515600" cy="5058651"/>
              </a:xfrm>
              <a:blipFill>
                <a:blip r:embed="rId2"/>
                <a:stretch>
                  <a:fillRect l="-1206" t="-2005" r="-121"/>
                </a:stretch>
              </a:blipFill>
            </p:spPr>
            <p:txBody>
              <a:bodyPr/>
              <a:lstStyle/>
              <a:p>
                <a:r>
                  <a:rPr lang="en-US">
                    <a:noFill/>
                  </a:rPr>
                  <a:t> </a:t>
                </a:r>
              </a:p>
            </p:txBody>
          </p:sp>
        </mc:Fallback>
      </mc:AlternateContent>
    </p:spTree>
    <p:extLst>
      <p:ext uri="{BB962C8B-B14F-4D97-AF65-F5344CB8AC3E}">
        <p14:creationId xmlns:p14="http://schemas.microsoft.com/office/powerpoint/2010/main" val="1523551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70A42-BB92-A191-95D4-5C5C9AF7DA0D}"/>
              </a:ext>
            </a:extLst>
          </p:cNvPr>
          <p:cNvSpPr>
            <a:spLocks noGrp="1"/>
          </p:cNvSpPr>
          <p:nvPr>
            <p:ph type="title"/>
          </p:nvPr>
        </p:nvSpPr>
        <p:spPr/>
        <p:txBody>
          <a:bodyPr/>
          <a:lstStyle/>
          <a:p>
            <a:r>
              <a:rPr lang="en-US" dirty="0"/>
              <a:t>What does </a:t>
            </a:r>
            <a:r>
              <a:rPr lang="en-US" dirty="0" err="1"/>
              <a:t>Zipf’s</a:t>
            </a:r>
            <a:r>
              <a:rPr lang="en-US" dirty="0"/>
              <a:t> Law mean for Machine Learning?</a:t>
            </a:r>
          </a:p>
        </p:txBody>
      </p:sp>
      <p:sp>
        <p:nvSpPr>
          <p:cNvPr id="3" name="Content Placeholder 2">
            <a:extLst>
              <a:ext uri="{FF2B5EF4-FFF2-40B4-BE49-F238E27FC236}">
                <a16:creationId xmlns:a16="http://schemas.microsoft.com/office/drawing/2014/main" id="{8A995F95-DF9B-D44A-286B-2CB94ED2C66A}"/>
              </a:ext>
            </a:extLst>
          </p:cNvPr>
          <p:cNvSpPr>
            <a:spLocks noGrp="1"/>
          </p:cNvSpPr>
          <p:nvPr>
            <p:ph idx="1"/>
          </p:nvPr>
        </p:nvSpPr>
        <p:spPr/>
        <p:txBody>
          <a:bodyPr/>
          <a:lstStyle/>
          <a:p>
            <a:pPr marL="0" indent="0">
              <a:buNone/>
            </a:pPr>
            <a:r>
              <a:rPr lang="en-US" dirty="0"/>
              <a:t>Authors such as Mitch Marcus have pointed out that </a:t>
            </a:r>
            <a:r>
              <a:rPr lang="en-US" dirty="0" err="1"/>
              <a:t>Zipf’s</a:t>
            </a:r>
            <a:r>
              <a:rPr lang="en-US" dirty="0"/>
              <a:t> law makes some problems easy, some problems hard, and some problems impossible:</a:t>
            </a:r>
          </a:p>
          <a:p>
            <a:pPr marL="514350" indent="-514350">
              <a:buFont typeface="+mj-lt"/>
              <a:buAutoNum type="arabicPeriod"/>
            </a:pPr>
            <a:endParaRPr lang="en-US" b="1" u="sng" dirty="0"/>
          </a:p>
          <a:p>
            <a:pPr marL="514350" indent="-514350">
              <a:buFont typeface="+mj-lt"/>
              <a:buAutoNum type="arabicPeriod"/>
            </a:pPr>
            <a:r>
              <a:rPr lang="en-US" b="1" u="sng" dirty="0"/>
              <a:t>Frequent words:</a:t>
            </a:r>
            <a:r>
              <a:rPr lang="en-US" dirty="0"/>
              <a:t> Early success</a:t>
            </a:r>
          </a:p>
          <a:p>
            <a:pPr marL="514350" indent="-514350">
              <a:buFont typeface="+mj-lt"/>
              <a:buAutoNum type="arabicPeriod"/>
            </a:pPr>
            <a:r>
              <a:rPr lang="en-US" b="1" u="sng" dirty="0"/>
              <a:t>Infrequent words:</a:t>
            </a:r>
            <a:r>
              <a:rPr lang="en-US" dirty="0"/>
              <a:t> Knowledge transfer </a:t>
            </a:r>
          </a:p>
          <a:p>
            <a:pPr marL="514350" indent="-514350">
              <a:buFont typeface="+mj-lt"/>
              <a:buAutoNum type="arabicPeriod"/>
            </a:pPr>
            <a:r>
              <a:rPr lang="en-US" b="1" u="sng" dirty="0"/>
              <a:t>Out-of-vocabulary (OOV) words:</a:t>
            </a:r>
            <a:r>
              <a:rPr lang="en-US" dirty="0"/>
              <a:t> Paradigm shift</a:t>
            </a:r>
          </a:p>
        </p:txBody>
      </p:sp>
    </p:spTree>
    <p:extLst>
      <p:ext uri="{BB962C8B-B14F-4D97-AF65-F5344CB8AC3E}">
        <p14:creationId xmlns:p14="http://schemas.microsoft.com/office/powerpoint/2010/main" val="831391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A78B-1846-BF97-2B65-200292BE9E48}"/>
              </a:ext>
            </a:extLst>
          </p:cNvPr>
          <p:cNvSpPr>
            <a:spLocks noGrp="1"/>
          </p:cNvSpPr>
          <p:nvPr>
            <p:ph type="title"/>
          </p:nvPr>
        </p:nvSpPr>
        <p:spPr>
          <a:xfrm>
            <a:off x="838200" y="365125"/>
            <a:ext cx="6007443" cy="1982659"/>
          </a:xfrm>
        </p:spPr>
        <p:txBody>
          <a:bodyPr/>
          <a:lstStyle/>
          <a:p>
            <a:r>
              <a:rPr lang="en-US" dirty="0" err="1"/>
              <a:t>Zipf’s</a:t>
            </a:r>
            <a:r>
              <a:rPr lang="en-US" dirty="0"/>
              <a:t> law for Automatic Speech Recognition</a:t>
            </a:r>
          </a:p>
        </p:txBody>
      </p:sp>
      <p:pic>
        <p:nvPicPr>
          <p:cNvPr id="9" name="Picture 8" descr="The 1970 system had a 203-word vocabulary; the 1990 system had a 997-word vocabulary; the 2010 system had a 20337-word vocabulary; the 2021 system had a 200,000-word vocabulary. ">
            <a:extLst>
              <a:ext uri="{FF2B5EF4-FFF2-40B4-BE49-F238E27FC236}">
                <a16:creationId xmlns:a16="http://schemas.microsoft.com/office/drawing/2014/main" id="{2C73BE5D-7CB6-8936-EB8D-09B5318048B0}"/>
              </a:ext>
            </a:extLst>
          </p:cNvPr>
          <p:cNvPicPr>
            <a:picLocks noChangeAspect="1"/>
          </p:cNvPicPr>
          <p:nvPr/>
        </p:nvPicPr>
        <p:blipFill>
          <a:blip r:embed="rId2"/>
          <a:srcRect/>
          <a:stretch/>
        </p:blipFill>
        <p:spPr>
          <a:xfrm>
            <a:off x="7048500" y="0"/>
            <a:ext cx="5143500" cy="6858000"/>
          </a:xfrm>
          <a:prstGeom prst="rect">
            <a:avLst/>
          </a:prstGeom>
        </p:spPr>
      </p:pic>
      <p:pic>
        <p:nvPicPr>
          <p:cNvPr id="11" name="Picture 10" descr="Four state of the art speech recognizers, from 1970, 1990, 2010, and 2021, were all reported to have about 95 percent accuracy. ">
            <a:extLst>
              <a:ext uri="{FF2B5EF4-FFF2-40B4-BE49-F238E27FC236}">
                <a16:creationId xmlns:a16="http://schemas.microsoft.com/office/drawing/2014/main" id="{B86CB75E-7998-2AD6-FDFD-132378C4F274}"/>
              </a:ext>
            </a:extLst>
          </p:cNvPr>
          <p:cNvPicPr>
            <a:picLocks noChangeAspect="1"/>
          </p:cNvPicPr>
          <p:nvPr/>
        </p:nvPicPr>
        <p:blipFill>
          <a:blip r:embed="rId3"/>
          <a:srcRect/>
          <a:stretch/>
        </p:blipFill>
        <p:spPr>
          <a:xfrm>
            <a:off x="609600" y="2551670"/>
            <a:ext cx="5486400" cy="3657600"/>
          </a:xfrm>
          <a:prstGeom prst="rect">
            <a:avLst/>
          </a:prstGeom>
        </p:spPr>
      </p:pic>
    </p:spTree>
    <p:extLst>
      <p:ext uri="{BB962C8B-B14F-4D97-AF65-F5344CB8AC3E}">
        <p14:creationId xmlns:p14="http://schemas.microsoft.com/office/powerpoint/2010/main" val="94132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AB1A-FB36-6DC6-7990-D177DFF3A06C}"/>
              </a:ext>
            </a:extLst>
          </p:cNvPr>
          <p:cNvSpPr>
            <a:spLocks noGrp="1"/>
          </p:cNvSpPr>
          <p:nvPr>
            <p:ph type="title"/>
          </p:nvPr>
        </p:nvSpPr>
        <p:spPr>
          <a:xfrm>
            <a:off x="269787" y="179774"/>
            <a:ext cx="5523470" cy="1325563"/>
          </a:xfrm>
        </p:spPr>
        <p:txBody>
          <a:bodyPr/>
          <a:lstStyle/>
          <a:p>
            <a:r>
              <a:rPr lang="en-US" dirty="0"/>
              <a:t>1. Early success: Dynamic Time Warping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CEE83C-ACB6-6833-ACE9-486B1D9293B7}"/>
                  </a:ext>
                </a:extLst>
              </p:cNvPr>
              <p:cNvSpPr>
                <a:spLocks noGrp="1"/>
              </p:cNvSpPr>
              <p:nvPr>
                <p:ph idx="1"/>
              </p:nvPr>
            </p:nvSpPr>
            <p:spPr>
              <a:xfrm>
                <a:off x="333633" y="1924479"/>
                <a:ext cx="5523470" cy="4351338"/>
              </a:xfrm>
            </p:spPr>
            <p:txBody>
              <a:bodyPr/>
              <a:lstStyle/>
              <a:p>
                <a:r>
                  <a:rPr lang="en-US" dirty="0"/>
                  <a:t>Each sequence is 203 words.</a:t>
                </a:r>
              </a:p>
              <a:p>
                <a:r>
                  <a:rPr lang="en-US" dirty="0"/>
                  <a:t>Each sequences is compared to 3 other sequences, thus 203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 3 = 609 comparisons.</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i="1">
                          <a:latin typeface="Cambria Math" panose="02040503050406030204" pitchFamily="18" charset="0"/>
                        </a:rPr>
                        <m:t>r</m:t>
                      </m:r>
                      <m:r>
                        <m:rPr>
                          <m:sty m:val="p"/>
                        </m:rPr>
                        <a:rPr lang="en-US" b="0" i="0" smtClean="0">
                          <a:latin typeface="Cambria Math" panose="02040503050406030204" pitchFamily="18" charset="0"/>
                        </a:rPr>
                        <m:t>eliability</m:t>
                      </m:r>
                      <m:r>
                        <a:rPr lang="en-US" b="0" i="0" smtClean="0">
                          <a:latin typeface="Cambria Math" panose="02040503050406030204" pitchFamily="18" charset="0"/>
                        </a:rPr>
                        <m:t>(</m:t>
                      </m:r>
                      <m:r>
                        <m:rPr>
                          <m:sty m:val="p"/>
                        </m:rPr>
                        <a:rPr lang="en-US" b="0" i="0" smtClean="0">
                          <a:latin typeface="Cambria Math" panose="02040503050406030204" pitchFamily="18" charset="0"/>
                        </a:rPr>
                        <m:t>ts</m:t>
                      </m:r>
                      <m:r>
                        <a:rPr lang="en-US" b="0" i="0" smtClean="0">
                          <a:latin typeface="Cambria Math" panose="02040503050406030204" pitchFamily="18" charset="0"/>
                        </a:rPr>
                        <m:t>)</m:t>
                      </m:r>
                      <m:r>
                        <a:rPr lang="en-US" b="0" i="1" smtClean="0">
                          <a:latin typeface="Cambria Math" panose="02040503050406030204" pitchFamily="18" charset="0"/>
                        </a:rPr>
                        <m:t>=100 − </m:t>
                      </m:r>
                      <m:f>
                        <m:fPr>
                          <m:ctrlPr>
                            <a:rPr lang="en-US" b="0" i="1" smtClean="0">
                              <a:latin typeface="Cambria Math" panose="02040503050406030204" pitchFamily="18" charset="0"/>
                            </a:rPr>
                          </m:ctrlPr>
                        </m:fPr>
                        <m:num>
                          <m:r>
                            <a:rPr lang="en-US" b="0" i="0" smtClean="0">
                              <a:latin typeface="Cambria Math" panose="02040503050406030204" pitchFamily="18" charset="0"/>
                            </a:rPr>
                            <m:t># </m:t>
                          </m:r>
                          <m:r>
                            <m:rPr>
                              <m:sty m:val="p"/>
                            </m:rPr>
                            <a:rPr lang="en-US" b="0" i="0" smtClean="0">
                              <a:latin typeface="Cambria Math" panose="02040503050406030204" pitchFamily="18" charset="0"/>
                            </a:rPr>
                            <m:t>errors</m:t>
                          </m:r>
                        </m:num>
                        <m:den>
                          <m:r>
                            <a:rPr lang="en-US" b="0" i="1" smtClean="0">
                              <a:latin typeface="Cambria Math" panose="02040503050406030204" pitchFamily="18" charset="0"/>
                            </a:rPr>
                            <m:t>6.09</m:t>
                          </m:r>
                        </m:den>
                      </m:f>
                    </m:oMath>
                  </m:oMathPara>
                </a14:m>
                <a:endParaRPr lang="en-US" dirty="0"/>
              </a:p>
            </p:txBody>
          </p:sp>
        </mc:Choice>
        <mc:Fallback xmlns="">
          <p:sp>
            <p:nvSpPr>
              <p:cNvPr id="3" name="Content Placeholder 2">
                <a:extLst>
                  <a:ext uri="{FF2B5EF4-FFF2-40B4-BE49-F238E27FC236}">
                    <a16:creationId xmlns:a16="http://schemas.microsoft.com/office/drawing/2014/main" id="{13CEE83C-ACB6-6833-ACE9-486B1D9293B7}"/>
                  </a:ext>
                </a:extLst>
              </p:cNvPr>
              <p:cNvSpPr>
                <a:spLocks noGrp="1" noRot="1" noChangeAspect="1" noMove="1" noResize="1" noEditPoints="1" noAdjustHandles="1" noChangeArrowheads="1" noChangeShapeType="1" noTextEdit="1"/>
              </p:cNvSpPr>
              <p:nvPr>
                <p:ph idx="1"/>
              </p:nvPr>
            </p:nvSpPr>
            <p:spPr>
              <a:xfrm>
                <a:off x="333633" y="1924479"/>
                <a:ext cx="5523470" cy="4351338"/>
              </a:xfrm>
              <a:blipFill>
                <a:blip r:embed="rId2"/>
                <a:stretch>
                  <a:fillRect l="-2064" t="-2332"/>
                </a:stretch>
              </a:blipFill>
            </p:spPr>
            <p:txBody>
              <a:bodyPr/>
              <a:lstStyle/>
              <a:p>
                <a:r>
                  <a:rPr lang="en-US">
                    <a:noFill/>
                  </a:rPr>
                  <a:t> </a:t>
                </a:r>
              </a:p>
            </p:txBody>
          </p:sp>
        </mc:Fallback>
      </mc:AlternateContent>
      <p:pic>
        <p:nvPicPr>
          <p:cNvPr id="5" name="Picture 4" descr="Table 2: Recognition results of speaker number 2.  From Velichko &amp; Zagoruyko, “Automatic Recognition of 200 Words,” 1970.">
            <a:extLst>
              <a:ext uri="{FF2B5EF4-FFF2-40B4-BE49-F238E27FC236}">
                <a16:creationId xmlns:a16="http://schemas.microsoft.com/office/drawing/2014/main" id="{E94AAD51-FE38-F8EE-BDA4-20E3B8BE3FF3}"/>
              </a:ext>
            </a:extLst>
          </p:cNvPr>
          <p:cNvPicPr>
            <a:picLocks noChangeAspect="1"/>
          </p:cNvPicPr>
          <p:nvPr/>
        </p:nvPicPr>
        <p:blipFill>
          <a:blip r:embed="rId3"/>
          <a:stretch>
            <a:fillRect/>
          </a:stretch>
        </p:blipFill>
        <p:spPr>
          <a:xfrm>
            <a:off x="6310185" y="43847"/>
            <a:ext cx="5183870" cy="5772946"/>
          </a:xfrm>
          <a:prstGeom prst="rect">
            <a:avLst/>
          </a:prstGeom>
        </p:spPr>
      </p:pic>
      <p:sp>
        <p:nvSpPr>
          <p:cNvPr id="6" name="Content Placeholder 2">
            <a:extLst>
              <a:ext uri="{FF2B5EF4-FFF2-40B4-BE49-F238E27FC236}">
                <a16:creationId xmlns:a16="http://schemas.microsoft.com/office/drawing/2014/main" id="{AF738E69-7438-AF98-FB04-F76EE369DBF9}"/>
              </a:ext>
            </a:extLst>
          </p:cNvPr>
          <p:cNvSpPr txBox="1">
            <a:spLocks/>
          </p:cNvSpPr>
          <p:nvPr/>
        </p:nvSpPr>
        <p:spPr>
          <a:xfrm>
            <a:off x="5634683" y="6088648"/>
            <a:ext cx="6483178" cy="49750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Velichko</a:t>
            </a:r>
            <a:r>
              <a:rPr lang="en-US" dirty="0"/>
              <a:t> &amp; </a:t>
            </a:r>
            <a:r>
              <a:rPr lang="en-US" dirty="0" err="1"/>
              <a:t>Zagoruyko</a:t>
            </a:r>
            <a:r>
              <a:rPr lang="en-US" dirty="0"/>
              <a:t>, “Automatic Recognition of 200 Words,” 1970</a:t>
            </a:r>
          </a:p>
          <a:p>
            <a:pPr marL="0" indent="0">
              <a:buNone/>
            </a:pPr>
            <a:endParaRPr lang="en-US" dirty="0"/>
          </a:p>
        </p:txBody>
      </p:sp>
    </p:spTree>
    <p:extLst>
      <p:ext uri="{BB962C8B-B14F-4D97-AF65-F5344CB8AC3E}">
        <p14:creationId xmlns:p14="http://schemas.microsoft.com/office/powerpoint/2010/main" val="3338906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D5487-8FC8-781F-D9F7-2B519C1E09AB}"/>
              </a:ext>
            </a:extLst>
          </p:cNvPr>
          <p:cNvSpPr>
            <a:spLocks noGrp="1"/>
          </p:cNvSpPr>
          <p:nvPr>
            <p:ph type="title"/>
          </p:nvPr>
        </p:nvSpPr>
        <p:spPr/>
        <p:txBody>
          <a:bodyPr/>
          <a:lstStyle/>
          <a:p>
            <a:r>
              <a:rPr lang="en-US" dirty="0"/>
              <a:t>2. Knowledge transfer: HMMs &amp; Sub-word units</a:t>
            </a:r>
          </a:p>
        </p:txBody>
      </p:sp>
      <p:sp>
        <p:nvSpPr>
          <p:cNvPr id="3" name="Content Placeholder 2">
            <a:extLst>
              <a:ext uri="{FF2B5EF4-FFF2-40B4-BE49-F238E27FC236}">
                <a16:creationId xmlns:a16="http://schemas.microsoft.com/office/drawing/2014/main" id="{D584B135-B579-5CA2-115A-80EDB340EB1F}"/>
              </a:ext>
            </a:extLst>
          </p:cNvPr>
          <p:cNvSpPr>
            <a:spLocks noGrp="1"/>
          </p:cNvSpPr>
          <p:nvPr>
            <p:ph sz="half" idx="1"/>
          </p:nvPr>
        </p:nvSpPr>
        <p:spPr>
          <a:xfrm>
            <a:off x="319216" y="1825625"/>
            <a:ext cx="5181600" cy="4351338"/>
          </a:xfrm>
        </p:spPr>
        <p:txBody>
          <a:bodyPr/>
          <a:lstStyle/>
          <a:p>
            <a:r>
              <a:rPr lang="en-US" dirty="0"/>
              <a:t>Hidden Markov models: effective use of many training examples</a:t>
            </a:r>
          </a:p>
          <a:p>
            <a:r>
              <a:rPr lang="en-US" dirty="0"/>
              <a:t>Sub-word units: sharing data across words permits effective modeling of infrequent words</a:t>
            </a:r>
          </a:p>
        </p:txBody>
      </p:sp>
      <p:pic>
        <p:nvPicPr>
          <p:cNvPr id="6" name="Content Placeholder 5" descr="Diagram, schematic&#10;&#10;Description automatically generated">
            <a:extLst>
              <a:ext uri="{FF2B5EF4-FFF2-40B4-BE49-F238E27FC236}">
                <a16:creationId xmlns:a16="http://schemas.microsoft.com/office/drawing/2014/main" id="{252F467E-DBD8-7C13-5CFC-D590DD2D3552}"/>
              </a:ext>
            </a:extLst>
          </p:cNvPr>
          <p:cNvPicPr>
            <a:picLocks noGrp="1" noChangeAspect="1"/>
          </p:cNvPicPr>
          <p:nvPr>
            <p:ph sz="half" idx="2"/>
          </p:nvPr>
        </p:nvPicPr>
        <p:blipFill>
          <a:blip r:embed="rId2"/>
          <a:stretch>
            <a:fillRect/>
          </a:stretch>
        </p:blipFill>
        <p:spPr>
          <a:xfrm>
            <a:off x="5210144" y="1482812"/>
            <a:ext cx="6929609" cy="4351338"/>
          </a:xfrm>
        </p:spPr>
      </p:pic>
      <p:sp>
        <p:nvSpPr>
          <p:cNvPr id="7" name="Content Placeholder 2">
            <a:extLst>
              <a:ext uri="{FF2B5EF4-FFF2-40B4-BE49-F238E27FC236}">
                <a16:creationId xmlns:a16="http://schemas.microsoft.com/office/drawing/2014/main" id="{B9FC45C8-A072-BA4A-3879-60D2BA8B4EF6}"/>
              </a:ext>
            </a:extLst>
          </p:cNvPr>
          <p:cNvSpPr txBox="1">
            <a:spLocks/>
          </p:cNvSpPr>
          <p:nvPr/>
        </p:nvSpPr>
        <p:spPr>
          <a:xfrm>
            <a:off x="5908604" y="5721182"/>
            <a:ext cx="5624385" cy="1098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t>A lexical transducer maps from </a:t>
            </a:r>
            <a:r>
              <a:rPr lang="en-US" sz="2000" dirty="0" err="1"/>
              <a:t>subword</a:t>
            </a:r>
            <a:r>
              <a:rPr lang="en-US" sz="2000" dirty="0"/>
              <a:t> units (phones) to words</a:t>
            </a:r>
          </a:p>
          <a:p>
            <a:pPr marL="0" indent="0" algn="ctr">
              <a:buNone/>
            </a:pPr>
            <a:r>
              <a:rPr lang="en-US" sz="2000" dirty="0"/>
              <a:t>CC-BY 4.0, 2022</a:t>
            </a:r>
          </a:p>
        </p:txBody>
      </p:sp>
    </p:spTree>
    <p:extLst>
      <p:ext uri="{BB962C8B-B14F-4D97-AF65-F5344CB8AC3E}">
        <p14:creationId xmlns:p14="http://schemas.microsoft.com/office/powerpoint/2010/main" val="346864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E1B43-B2DA-087F-CB62-38B97AB16A10}"/>
              </a:ext>
            </a:extLst>
          </p:cNvPr>
          <p:cNvSpPr>
            <a:spLocks noGrp="1"/>
          </p:cNvSpPr>
          <p:nvPr>
            <p:ph type="title"/>
          </p:nvPr>
        </p:nvSpPr>
        <p:spPr/>
        <p:txBody>
          <a:bodyPr/>
          <a:lstStyle/>
          <a:p>
            <a:r>
              <a:rPr lang="en-US" dirty="0"/>
              <a:t>3. Paradigm shift: why recognize words?</a:t>
            </a:r>
          </a:p>
        </p:txBody>
      </p:sp>
      <p:sp>
        <p:nvSpPr>
          <p:cNvPr id="3" name="Content Placeholder 2">
            <a:extLst>
              <a:ext uri="{FF2B5EF4-FFF2-40B4-BE49-F238E27FC236}">
                <a16:creationId xmlns:a16="http://schemas.microsoft.com/office/drawing/2014/main" id="{0290DEE7-2A46-EF5E-9789-52A7EC646DB5}"/>
              </a:ext>
            </a:extLst>
          </p:cNvPr>
          <p:cNvSpPr>
            <a:spLocks noGrp="1"/>
          </p:cNvSpPr>
          <p:nvPr>
            <p:ph idx="1"/>
          </p:nvPr>
        </p:nvSpPr>
        <p:spPr>
          <a:xfrm>
            <a:off x="838200" y="1664985"/>
            <a:ext cx="10515600" cy="3265359"/>
          </a:xfrm>
        </p:spPr>
        <p:txBody>
          <a:bodyPr/>
          <a:lstStyle/>
          <a:p>
            <a:r>
              <a:rPr lang="en-US" dirty="0" err="1"/>
              <a:t>Zipf’s</a:t>
            </a:r>
            <a:r>
              <a:rPr lang="en-US" dirty="0"/>
              <a:t> law means that the test corpus will always contain words that weren’t in the training corpus.</a:t>
            </a:r>
          </a:p>
          <a:p>
            <a:r>
              <a:rPr lang="en-US" dirty="0"/>
              <a:t>It is impossible to recognize those words as words.</a:t>
            </a:r>
          </a:p>
          <a:p>
            <a:r>
              <a:rPr lang="en-US" dirty="0"/>
              <a:t>The only solution is to re-frame the problem.  For example, in speech recognition:</a:t>
            </a:r>
          </a:p>
          <a:p>
            <a:pPr lvl="1"/>
            <a:r>
              <a:rPr lang="en-US" dirty="0"/>
              <a:t>Frequent words, and some infrequent words, are recognized as words,</a:t>
            </a:r>
          </a:p>
          <a:p>
            <a:pPr lvl="1"/>
            <a:r>
              <a:rPr lang="en-US" dirty="0"/>
              <a:t>OOV words are recognized using a </a:t>
            </a:r>
            <a:r>
              <a:rPr lang="en-US" dirty="0" err="1"/>
              <a:t>subword</a:t>
            </a:r>
            <a:r>
              <a:rPr lang="en-US" dirty="0"/>
              <a:t> language model.</a:t>
            </a:r>
          </a:p>
        </p:txBody>
      </p:sp>
      <p:pic>
        <p:nvPicPr>
          <p:cNvPr id="6" name="Picture 5">
            <a:extLst>
              <a:ext uri="{FF2B5EF4-FFF2-40B4-BE49-F238E27FC236}">
                <a16:creationId xmlns:a16="http://schemas.microsoft.com/office/drawing/2014/main" id="{0425976E-9331-D00D-F25A-412D825F4C46}"/>
              </a:ext>
            </a:extLst>
          </p:cNvPr>
          <p:cNvPicPr>
            <a:picLocks noChangeAspect="1"/>
          </p:cNvPicPr>
          <p:nvPr/>
        </p:nvPicPr>
        <p:blipFill>
          <a:blip r:embed="rId2"/>
          <a:stretch>
            <a:fillRect/>
          </a:stretch>
        </p:blipFill>
        <p:spPr>
          <a:xfrm>
            <a:off x="2256145" y="5053404"/>
            <a:ext cx="7772400" cy="753139"/>
          </a:xfrm>
          <a:prstGeom prst="rect">
            <a:avLst/>
          </a:prstGeom>
          <a:ln w="38100">
            <a:solidFill>
              <a:schemeClr val="accent1"/>
            </a:solidFill>
          </a:ln>
        </p:spPr>
      </p:pic>
      <p:sp>
        <p:nvSpPr>
          <p:cNvPr id="7" name="Content Placeholder 2">
            <a:extLst>
              <a:ext uri="{FF2B5EF4-FFF2-40B4-BE49-F238E27FC236}">
                <a16:creationId xmlns:a16="http://schemas.microsoft.com/office/drawing/2014/main" id="{901A2846-0615-26FF-DBFD-77CCCC199464}"/>
              </a:ext>
            </a:extLst>
          </p:cNvPr>
          <p:cNvSpPr txBox="1">
            <a:spLocks/>
          </p:cNvSpPr>
          <p:nvPr/>
        </p:nvSpPr>
        <p:spPr>
          <a:xfrm>
            <a:off x="570466" y="5944560"/>
            <a:ext cx="11044881" cy="91584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t>Expansion of an English sentence into a sequence of words and </a:t>
            </a:r>
            <a:r>
              <a:rPr lang="en-US" sz="2000" dirty="0" err="1"/>
              <a:t>subwords</a:t>
            </a:r>
            <a:r>
              <a:rPr lang="en-US" sz="2000" dirty="0"/>
              <a:t> for </a:t>
            </a:r>
            <a:r>
              <a:rPr lang="en-US" sz="2000" dirty="0" err="1"/>
              <a:t>subword</a:t>
            </a:r>
            <a:r>
              <a:rPr lang="en-US" sz="2000" dirty="0"/>
              <a:t> language modeling,</a:t>
            </a:r>
          </a:p>
          <a:p>
            <a:pPr marL="0" indent="0" algn="ctr">
              <a:buNone/>
            </a:pPr>
            <a:r>
              <a:rPr lang="en-US" sz="2000" dirty="0" err="1"/>
              <a:t>Mikolov</a:t>
            </a:r>
            <a:r>
              <a:rPr lang="en-US" sz="2000" dirty="0"/>
              <a:t> et al., “</a:t>
            </a:r>
            <a:r>
              <a:rPr lang="en-US" sz="2000" dirty="0" err="1"/>
              <a:t>Subword</a:t>
            </a:r>
            <a:r>
              <a:rPr lang="en-US" sz="2000" dirty="0"/>
              <a:t> Language Modeling with Neural Networks,” 2012</a:t>
            </a:r>
          </a:p>
        </p:txBody>
      </p:sp>
    </p:spTree>
    <p:extLst>
      <p:ext uri="{BB962C8B-B14F-4D97-AF65-F5344CB8AC3E}">
        <p14:creationId xmlns:p14="http://schemas.microsoft.com/office/powerpoint/2010/main" val="48435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solidFill>
                  <a:schemeClr val="bg1">
                    <a:lumMod val="75000"/>
                  </a:schemeClr>
                </a:solidFill>
              </a:rPr>
              <a:t>How ASR solved </a:t>
            </a:r>
            <a:r>
              <a:rPr lang="en-US" dirty="0" err="1">
                <a:solidFill>
                  <a:schemeClr val="bg1">
                    <a:lumMod val="75000"/>
                  </a:schemeClr>
                </a:solidFill>
              </a:rPr>
              <a:t>Zipf’s</a:t>
            </a:r>
            <a:r>
              <a:rPr lang="en-US" dirty="0">
                <a:solidFill>
                  <a:schemeClr val="bg1">
                    <a:lumMod val="75000"/>
                  </a:schemeClr>
                </a:solidFill>
              </a:rPr>
              <a:t> Law: frequent, infrequent, and OOV words</a:t>
            </a:r>
          </a:p>
          <a:p>
            <a:r>
              <a:rPr lang="en-US" dirty="0"/>
              <a:t>The power-law distribution of languages and dialects</a:t>
            </a:r>
          </a:p>
          <a:p>
            <a:pPr lvl="1"/>
            <a:r>
              <a:rPr lang="en-US" dirty="0"/>
              <a:t>Early success: monolingual pre-training</a:t>
            </a:r>
          </a:p>
          <a:p>
            <a:pPr lvl="1"/>
            <a:r>
              <a:rPr lang="en-US" dirty="0"/>
              <a:t>Knowledge transfer: multilingual training</a:t>
            </a:r>
          </a:p>
          <a:p>
            <a:pPr lvl="1"/>
            <a:r>
              <a:rPr lang="en-US" dirty="0"/>
              <a:t>Paradigm shift: unsupervised ASR</a:t>
            </a:r>
          </a:p>
          <a:p>
            <a:r>
              <a:rPr lang="en-US" dirty="0"/>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1530661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EDFEC-6D8F-C24D-A51F-7C2C5A6C603F}"/>
              </a:ext>
            </a:extLst>
          </p:cNvPr>
          <p:cNvSpPr>
            <a:spLocks noGrp="1"/>
          </p:cNvSpPr>
          <p:nvPr>
            <p:ph type="title"/>
          </p:nvPr>
        </p:nvSpPr>
        <p:spPr/>
        <p:txBody>
          <a:bodyPr/>
          <a:lstStyle/>
          <a:p>
            <a:r>
              <a:rPr lang="en-US" dirty="0"/>
              <a:t>What do we mean by “multilingual”?</a:t>
            </a:r>
          </a:p>
        </p:txBody>
      </p:sp>
      <p:sp>
        <p:nvSpPr>
          <p:cNvPr id="3" name="Content Placeholder 2">
            <a:extLst>
              <a:ext uri="{FF2B5EF4-FFF2-40B4-BE49-F238E27FC236}">
                <a16:creationId xmlns:a16="http://schemas.microsoft.com/office/drawing/2014/main" id="{E63D3FAD-75CA-F547-99E9-85BBD5A8BA52}"/>
              </a:ext>
            </a:extLst>
          </p:cNvPr>
          <p:cNvSpPr>
            <a:spLocks noGrp="1"/>
          </p:cNvSpPr>
          <p:nvPr>
            <p:ph sz="half" idx="1"/>
          </p:nvPr>
        </p:nvSpPr>
        <p:spPr/>
        <p:txBody>
          <a:bodyPr>
            <a:normAutofit fontScale="85000" lnSpcReduction="20000"/>
          </a:bodyPr>
          <a:lstStyle/>
          <a:p>
            <a:r>
              <a:rPr lang="en-US" i="1" dirty="0" err="1">
                <a:hlinkClick r:id="rId2"/>
              </a:rPr>
              <a:t>Ethnologue</a:t>
            </a:r>
            <a:r>
              <a:rPr lang="en-US" dirty="0"/>
              <a:t>: there are 7000 languages in the world</a:t>
            </a:r>
          </a:p>
          <a:p>
            <a:r>
              <a:rPr lang="en-US" i="1" dirty="0">
                <a:hlinkClick r:id="rId3"/>
              </a:rPr>
              <a:t>Ethnologue</a:t>
            </a:r>
            <a:r>
              <a:rPr lang="en-US" dirty="0"/>
              <a:t>: about 4000 of them have a writing system (2000 have </a:t>
            </a:r>
            <a:r>
              <a:rPr lang="en-US" dirty="0">
                <a:hlinkClick r:id="rId4"/>
              </a:rPr>
              <a:t>published phone sets</a:t>
            </a:r>
            <a:r>
              <a:rPr lang="en-US" dirty="0"/>
              <a:t>)</a:t>
            </a:r>
          </a:p>
          <a:p>
            <a:r>
              <a:rPr lang="en-US" i="1" dirty="0">
                <a:hlinkClick r:id="rId5"/>
              </a:rPr>
              <a:t>Wilderness corpus</a:t>
            </a:r>
            <a:r>
              <a:rPr lang="en-US" dirty="0"/>
              <a:t>: transcribed speech (New Testament) exist for 700.</a:t>
            </a:r>
          </a:p>
          <a:p>
            <a:r>
              <a:rPr lang="en-US" i="1" dirty="0">
                <a:hlinkClick r:id="rId6"/>
              </a:rPr>
              <a:t>LREMap</a:t>
            </a:r>
            <a:r>
              <a:rPr lang="en-US" dirty="0"/>
              <a:t>: Speech and/or NLP articles have been written about 97 languages (including classical and sign languages).</a:t>
            </a:r>
          </a:p>
          <a:p>
            <a:r>
              <a:rPr lang="en-US" i="1" dirty="0">
                <a:hlinkClick r:id="rId7"/>
              </a:rPr>
              <a:t>Globalphone</a:t>
            </a:r>
            <a:r>
              <a:rPr lang="en-US" dirty="0"/>
              <a:t>: ASR with error rate &lt; 50% exists for about 22.</a:t>
            </a:r>
          </a:p>
        </p:txBody>
      </p:sp>
      <p:grpSp>
        <p:nvGrpSpPr>
          <p:cNvPr id="5" name="Group 89">
            <a:extLst>
              <a:ext uri="{FF2B5EF4-FFF2-40B4-BE49-F238E27FC236}">
                <a16:creationId xmlns:a16="http://schemas.microsoft.com/office/drawing/2014/main" id="{CC914727-0E31-8D44-8FD9-83871B43401B}"/>
              </a:ext>
            </a:extLst>
          </p:cNvPr>
          <p:cNvGrpSpPr/>
          <p:nvPr/>
        </p:nvGrpSpPr>
        <p:grpSpPr>
          <a:xfrm>
            <a:off x="6172202" y="1742500"/>
            <a:ext cx="5934926" cy="4642462"/>
            <a:chOff x="-139700" y="-88900"/>
            <a:chExt cx="9390348" cy="6454966"/>
          </a:xfrm>
        </p:grpSpPr>
        <p:pic>
          <p:nvPicPr>
            <p:cNvPr id="6" name="pasted-image.png">
              <a:extLst>
                <a:ext uri="{FF2B5EF4-FFF2-40B4-BE49-F238E27FC236}">
                  <a16:creationId xmlns:a16="http://schemas.microsoft.com/office/drawing/2014/main" id="{6DBCDBA8-8074-1442-BDAA-4E5EA578E688}"/>
                </a:ext>
              </a:extLst>
            </p:cNvPr>
            <p:cNvPicPr/>
            <p:nvPr/>
          </p:nvPicPr>
          <p:blipFill>
            <a:blip r:embed="rId8"/>
            <a:stretch>
              <a:fillRect/>
            </a:stretch>
          </p:blipFill>
          <p:spPr>
            <a:xfrm>
              <a:off x="0" y="0"/>
              <a:ext cx="9110949" cy="6073967"/>
            </a:xfrm>
            <a:prstGeom prst="rect">
              <a:avLst/>
            </a:prstGeom>
            <a:ln>
              <a:noFill/>
            </a:ln>
            <a:effectLst/>
          </p:spPr>
        </p:pic>
        <p:pic>
          <p:nvPicPr>
            <p:cNvPr id="7" name="Picture 6">
              <a:extLst>
                <a:ext uri="{FF2B5EF4-FFF2-40B4-BE49-F238E27FC236}">
                  <a16:creationId xmlns:a16="http://schemas.microsoft.com/office/drawing/2014/main" id="{F937140C-DDD7-4949-9529-B768E0FBD8E7}"/>
                </a:ext>
              </a:extLst>
            </p:cNvPr>
            <p:cNvPicPr/>
            <p:nvPr/>
          </p:nvPicPr>
          <p:blipFill>
            <a:blip r:embed="rId9"/>
            <a:stretch>
              <a:fillRect/>
            </a:stretch>
          </p:blipFill>
          <p:spPr>
            <a:xfrm>
              <a:off x="-139700" y="-88900"/>
              <a:ext cx="9390349" cy="6454967"/>
            </a:xfrm>
            <a:prstGeom prst="rect">
              <a:avLst/>
            </a:prstGeom>
            <a:effectLst/>
          </p:spPr>
        </p:pic>
      </p:grpSp>
    </p:spTree>
    <p:extLst>
      <p:ext uri="{BB962C8B-B14F-4D97-AF65-F5344CB8AC3E}">
        <p14:creationId xmlns:p14="http://schemas.microsoft.com/office/powerpoint/2010/main" val="3782230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5E7BFBCA-247A-CC4B-9EDE-BBE1FA1B5D30}"/>
              </a:ext>
            </a:extLst>
          </p:cNvPr>
          <p:cNvGraphicFramePr>
            <a:graphicFrameLocks/>
          </p:cNvGraphicFramePr>
          <p:nvPr/>
        </p:nvGraphicFramePr>
        <p:xfrm>
          <a:off x="0" y="1211283"/>
          <a:ext cx="12126917" cy="29463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E17894A2-F57E-B943-A583-A6EAB638ED09}"/>
              </a:ext>
            </a:extLst>
          </p:cNvPr>
          <p:cNvGraphicFramePr>
            <a:graphicFrameLocks/>
          </p:cNvGraphicFramePr>
          <p:nvPr/>
        </p:nvGraphicFramePr>
        <p:xfrm>
          <a:off x="40356" y="3255969"/>
          <a:ext cx="12086561" cy="3544893"/>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sp>
            <p:nvSpPr>
              <p:cNvPr id="4" name="Title 1">
                <a:extLst>
                  <a:ext uri="{FF2B5EF4-FFF2-40B4-BE49-F238E27FC236}">
                    <a16:creationId xmlns:a16="http://schemas.microsoft.com/office/drawing/2014/main" id="{64526AA1-753A-F04B-9BF6-2AB5456BCC84}"/>
                  </a:ext>
                </a:extLst>
              </p:cNvPr>
              <p:cNvSpPr>
                <a:spLocks noGrp="1"/>
              </p:cNvSpPr>
              <p:nvPr>
                <p:ph type="title"/>
              </p:nvPr>
            </p:nvSpPr>
            <p:spPr>
              <a:xfrm>
                <a:off x="65083" y="91993"/>
                <a:ext cx="12061834" cy="1325563"/>
              </a:xfrm>
            </p:spPr>
            <p:txBody>
              <a:bodyPr>
                <a:normAutofit/>
              </a:bodyPr>
              <a:lstStyle/>
              <a:p>
                <a:pPr algn="ctr"/>
                <a:r>
                  <a:rPr lang="en-US" dirty="0"/>
                  <a:t>The 100 languages with the largest </a:t>
                </a:r>
                <a:r>
                  <a:rPr lang="en-US" dirty="0">
                    <a:hlinkClick r:id="rId4"/>
                  </a:rPr>
                  <a:t># of native speakers</a:t>
                </a:r>
                <a:r>
                  <a:rPr lang="en-US" dirty="0"/>
                  <a:t>. </a:t>
                </a:r>
                <a14:m>
                  <m:oMath xmlns:m="http://schemas.openxmlformats.org/officeDocument/2006/math">
                    <m:r>
                      <m:rPr>
                        <m:sty m:val="p"/>
                      </m:rPr>
                      <a:rPr lang="en-US" i="0" dirty="0" smtClean="0">
                        <a:latin typeface="Cambria Math" panose="02040503050406030204" pitchFamily="18" charset="0"/>
                      </a:rPr>
                      <m:t>Count</m:t>
                    </m:r>
                    <m:r>
                      <a:rPr lang="en-US" i="1" dirty="0" smtClean="0">
                        <a:latin typeface="Cambria Math" panose="02040503050406030204" pitchFamily="18" charset="0"/>
                      </a:rPr>
                      <m:t> = 1.44</m:t>
                    </m:r>
                    <m:r>
                      <m:rPr>
                        <m:sty m:val="p"/>
                      </m:rPr>
                      <a:rPr lang="en-US" i="0" dirty="0" smtClean="0">
                        <a:latin typeface="Cambria Math" panose="02040503050406030204" pitchFamily="18" charset="0"/>
                      </a:rPr>
                      <m:t>b</m:t>
                    </m:r>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m:t>
                        </m:r>
                        <m:r>
                          <m:rPr>
                            <m:sty m:val="p"/>
                          </m:rPr>
                          <a:rPr lang="en-US" b="0" i="0" dirty="0" smtClean="0">
                            <a:latin typeface="Cambria Math" panose="02040503050406030204" pitchFamily="18" charset="0"/>
                          </a:rPr>
                          <m:t>Rank</m:t>
                        </m:r>
                        <m:r>
                          <a:rPr lang="en-US" b="0" i="1" dirty="0" smtClean="0">
                            <a:latin typeface="Cambria Math" panose="02040503050406030204" pitchFamily="18" charset="0"/>
                          </a:rPr>
                          <m:t>)</m:t>
                        </m:r>
                      </m:e>
                      <m:sup>
                        <m:r>
                          <a:rPr lang="en-US" b="0" i="1" dirty="0" smtClean="0">
                            <a:latin typeface="Cambria Math" panose="02040503050406030204" pitchFamily="18" charset="0"/>
                          </a:rPr>
                          <m:t>−1.09</m:t>
                        </m:r>
                      </m:sup>
                    </m:sSup>
                  </m:oMath>
                </a14:m>
                <a:endParaRPr lang="en-US" dirty="0"/>
              </a:p>
            </p:txBody>
          </p:sp>
        </mc:Choice>
        <mc:Fallback xmlns="">
          <p:sp>
            <p:nvSpPr>
              <p:cNvPr id="4" name="Title 1">
                <a:extLst>
                  <a:ext uri="{FF2B5EF4-FFF2-40B4-BE49-F238E27FC236}">
                    <a16:creationId xmlns:a16="http://schemas.microsoft.com/office/drawing/2014/main" id="{64526AA1-753A-F04B-9BF6-2AB5456BCC84}"/>
                  </a:ext>
                </a:extLst>
              </p:cNvPr>
              <p:cNvSpPr>
                <a:spLocks noGrp="1" noRot="1" noChangeAspect="1" noMove="1" noResize="1" noEditPoints="1" noAdjustHandles="1" noChangeArrowheads="1" noChangeShapeType="1" noTextEdit="1"/>
              </p:cNvSpPr>
              <p:nvPr>
                <p:ph type="title"/>
              </p:nvPr>
            </p:nvSpPr>
            <p:spPr>
              <a:xfrm>
                <a:off x="65083" y="91993"/>
                <a:ext cx="12061834" cy="1325563"/>
              </a:xfrm>
              <a:blipFill>
                <a:blip r:embed="rId5"/>
                <a:stretch>
                  <a:fillRect t="-13333" b="-21905"/>
                </a:stretch>
              </a:blipFill>
            </p:spPr>
            <p:txBody>
              <a:bodyPr/>
              <a:lstStyle/>
              <a:p>
                <a:r>
                  <a:rPr lang="en-US">
                    <a:noFill/>
                  </a:rPr>
                  <a:t> </a:t>
                </a:r>
              </a:p>
            </p:txBody>
          </p:sp>
        </mc:Fallback>
      </mc:AlternateContent>
    </p:spTree>
    <p:extLst>
      <p:ext uri="{BB962C8B-B14F-4D97-AF65-F5344CB8AC3E}">
        <p14:creationId xmlns:p14="http://schemas.microsoft.com/office/powerpoint/2010/main" val="2587034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B7A7-7385-0849-81EC-DB4DABF35EE3}"/>
              </a:ext>
            </a:extLst>
          </p:cNvPr>
          <p:cNvSpPr>
            <a:spLocks noGrp="1"/>
          </p:cNvSpPr>
          <p:nvPr>
            <p:ph type="title"/>
          </p:nvPr>
        </p:nvSpPr>
        <p:spPr/>
        <p:txBody>
          <a:bodyPr/>
          <a:lstStyle/>
          <a:p>
            <a:r>
              <a:rPr lang="en-US" dirty="0"/>
              <a:t>What do we mean by “multilingual”?</a:t>
            </a:r>
          </a:p>
        </p:txBody>
      </p:sp>
      <p:sp>
        <p:nvSpPr>
          <p:cNvPr id="3" name="Content Placeholder 2">
            <a:extLst>
              <a:ext uri="{FF2B5EF4-FFF2-40B4-BE49-F238E27FC236}">
                <a16:creationId xmlns:a16="http://schemas.microsoft.com/office/drawing/2014/main" id="{BFC6EEF0-E03F-7E41-B7E7-8E9716544382}"/>
              </a:ext>
            </a:extLst>
          </p:cNvPr>
          <p:cNvSpPr>
            <a:spLocks noGrp="1"/>
          </p:cNvSpPr>
          <p:nvPr>
            <p:ph idx="1"/>
          </p:nvPr>
        </p:nvSpPr>
        <p:spPr/>
        <p:txBody>
          <a:bodyPr/>
          <a:lstStyle/>
          <a:p>
            <a:r>
              <a:rPr lang="en-US" dirty="0"/>
              <a:t>Monolingual supervised methods may work for ~25 languages (those with &gt; 50m native speakers, or lots of money).</a:t>
            </a:r>
          </a:p>
          <a:p>
            <a:r>
              <a:rPr lang="en-US" dirty="0"/>
              <a:t>Multilingual supervised methods may work for up to 700 languages (those with transcribed speech data).</a:t>
            </a:r>
          </a:p>
          <a:p>
            <a:r>
              <a:rPr lang="en-US" dirty="0"/>
              <a:t>Cross-lingual supervised methods may work for up to 4000 languages (those with writing systems).</a:t>
            </a:r>
          </a:p>
          <a:p>
            <a:r>
              <a:rPr lang="en-US" dirty="0"/>
              <a:t>Unsupervised methods, if they can be made to work, would work for all languages.</a:t>
            </a:r>
          </a:p>
        </p:txBody>
      </p:sp>
    </p:spTree>
    <p:extLst>
      <p:ext uri="{BB962C8B-B14F-4D97-AF65-F5344CB8AC3E}">
        <p14:creationId xmlns:p14="http://schemas.microsoft.com/office/powerpoint/2010/main" val="425770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solidFill>
                  <a:schemeClr val="bg1">
                    <a:lumMod val="75000"/>
                  </a:schemeClr>
                </a:solidFill>
              </a:rPr>
              <a:t>How ASR solved </a:t>
            </a:r>
            <a:r>
              <a:rPr lang="en-US" dirty="0" err="1">
                <a:solidFill>
                  <a:schemeClr val="bg1">
                    <a:lumMod val="75000"/>
                  </a:schemeClr>
                </a:solidFill>
              </a:rPr>
              <a:t>Zipf’s</a:t>
            </a:r>
            <a:r>
              <a:rPr lang="en-US" dirty="0">
                <a:solidFill>
                  <a:schemeClr val="bg1">
                    <a:lumMod val="75000"/>
                  </a:schemeClr>
                </a:solidFill>
              </a:rPr>
              <a:t> Law: frequent, infrequent, and OOV words</a:t>
            </a:r>
          </a:p>
          <a:p>
            <a:r>
              <a:rPr lang="en-US" dirty="0">
                <a:solidFill>
                  <a:schemeClr val="bg1">
                    <a:lumMod val="75000"/>
                  </a:schemeClr>
                </a:solidFill>
              </a:rPr>
              <a:t>The power-law distribution of languages and dialects</a:t>
            </a:r>
          </a:p>
          <a:p>
            <a:pPr lvl="1"/>
            <a:r>
              <a:rPr lang="en-US" dirty="0"/>
              <a:t>Early success: monolingual pre-training</a:t>
            </a:r>
          </a:p>
          <a:p>
            <a:pPr lvl="1"/>
            <a:r>
              <a:rPr lang="en-US" dirty="0"/>
              <a:t>Knowledge transfer: multilingual training</a:t>
            </a:r>
          </a:p>
          <a:p>
            <a:pPr lvl="1"/>
            <a:r>
              <a:rPr lang="en-US" dirty="0"/>
              <a:t>Paradigm shift: unsupervised ASR</a:t>
            </a:r>
          </a:p>
          <a:p>
            <a:r>
              <a:rPr lang="en-US" dirty="0"/>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1104711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F37C-6F24-32BC-582F-BE5435CFFDBD}"/>
              </a:ext>
            </a:extLst>
          </p:cNvPr>
          <p:cNvSpPr>
            <a:spLocks noGrp="1"/>
          </p:cNvSpPr>
          <p:nvPr>
            <p:ph type="title"/>
          </p:nvPr>
        </p:nvSpPr>
        <p:spPr/>
        <p:txBody>
          <a:bodyPr/>
          <a:lstStyle/>
          <a:p>
            <a:r>
              <a:rPr lang="en-US" dirty="0"/>
              <a:t>Experimental setup</a:t>
            </a:r>
          </a:p>
        </p:txBody>
      </p:sp>
      <p:sp>
        <p:nvSpPr>
          <p:cNvPr id="3" name="Content Placeholder 2">
            <a:extLst>
              <a:ext uri="{FF2B5EF4-FFF2-40B4-BE49-F238E27FC236}">
                <a16:creationId xmlns:a16="http://schemas.microsoft.com/office/drawing/2014/main" id="{D30E2404-E479-CE48-BC57-554B5535A45C}"/>
              </a:ext>
            </a:extLst>
          </p:cNvPr>
          <p:cNvSpPr>
            <a:spLocks noGrp="1"/>
          </p:cNvSpPr>
          <p:nvPr>
            <p:ph idx="1"/>
          </p:nvPr>
        </p:nvSpPr>
        <p:spPr>
          <a:xfrm>
            <a:off x="838200" y="1524000"/>
            <a:ext cx="10515600" cy="5333999"/>
          </a:xfrm>
        </p:spPr>
        <p:txBody>
          <a:bodyPr>
            <a:normAutofit/>
          </a:bodyPr>
          <a:lstStyle/>
          <a:p>
            <a:r>
              <a:rPr lang="en-US" dirty="0"/>
              <a:t>Pre-training procedure: wav2vec 2.0 in three settings:</a:t>
            </a:r>
          </a:p>
          <a:p>
            <a:pPr lvl="1"/>
            <a:r>
              <a:rPr lang="en-US" dirty="0"/>
              <a:t>Open-source English model</a:t>
            </a:r>
          </a:p>
          <a:p>
            <a:pPr lvl="1"/>
            <a:r>
              <a:rPr lang="en-US" dirty="0"/>
              <a:t>Open-source XLSR-53 model</a:t>
            </a:r>
          </a:p>
          <a:p>
            <a:pPr lvl="1"/>
            <a:r>
              <a:rPr lang="en-US" dirty="0"/>
              <a:t>Model that we pre-train</a:t>
            </a:r>
          </a:p>
          <a:p>
            <a:r>
              <a:rPr lang="en-US" dirty="0"/>
              <a:t>Pre-training language:</a:t>
            </a:r>
          </a:p>
          <a:p>
            <a:pPr lvl="1"/>
            <a:r>
              <a:rPr lang="en-US" dirty="0"/>
              <a:t>Multilingual (XLSR-53)</a:t>
            </a:r>
          </a:p>
          <a:p>
            <a:pPr lvl="1"/>
            <a:r>
              <a:rPr lang="en-US" dirty="0"/>
              <a:t>Cross-lingual (Open-source English, applied to another language)</a:t>
            </a:r>
          </a:p>
          <a:p>
            <a:pPr lvl="1"/>
            <a:r>
              <a:rPr lang="en-US" dirty="0"/>
              <a:t>Monolingual (Model that we pre-train)</a:t>
            </a:r>
          </a:p>
          <a:p>
            <a:r>
              <a:rPr lang="en-US" dirty="0"/>
              <a:t>Fine-tuning:</a:t>
            </a:r>
          </a:p>
          <a:p>
            <a:pPr lvl="1"/>
            <a:r>
              <a:rPr lang="en-US" dirty="0"/>
              <a:t>Monolingual (fine-tuned on the right language)</a:t>
            </a:r>
          </a:p>
          <a:p>
            <a:pPr lvl="1"/>
            <a:r>
              <a:rPr lang="en-US" dirty="0"/>
              <a:t>Cross-lingual (fine-tuned on the wrong language)</a:t>
            </a:r>
          </a:p>
          <a:p>
            <a:endParaRPr lang="en-US" dirty="0"/>
          </a:p>
        </p:txBody>
      </p:sp>
    </p:spTree>
    <p:extLst>
      <p:ext uri="{BB962C8B-B14F-4D97-AF65-F5344CB8AC3E}">
        <p14:creationId xmlns:p14="http://schemas.microsoft.com/office/powerpoint/2010/main" val="2118229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B3F4-BFB5-F7C3-8C56-BC813B157C09}"/>
              </a:ext>
            </a:extLst>
          </p:cNvPr>
          <p:cNvSpPr>
            <a:spLocks noGrp="1"/>
          </p:cNvSpPr>
          <p:nvPr>
            <p:ph type="title"/>
          </p:nvPr>
        </p:nvSpPr>
        <p:spPr/>
        <p:txBody>
          <a:bodyPr/>
          <a:lstStyle/>
          <a:p>
            <a:r>
              <a:rPr lang="en-US" dirty="0"/>
              <a:t>Datasets for pre-training and fine-tuning</a:t>
            </a:r>
          </a:p>
        </p:txBody>
      </p:sp>
      <p:graphicFrame>
        <p:nvGraphicFramePr>
          <p:cNvPr id="6" name="Table 6">
            <a:extLst>
              <a:ext uri="{FF2B5EF4-FFF2-40B4-BE49-F238E27FC236}">
                <a16:creationId xmlns:a16="http://schemas.microsoft.com/office/drawing/2014/main" id="{6F40100D-76BC-37AD-FF1F-E03559BDC3AC}"/>
              </a:ext>
            </a:extLst>
          </p:cNvPr>
          <p:cNvGraphicFramePr>
            <a:graphicFrameLocks noGrp="1"/>
          </p:cNvGraphicFramePr>
          <p:nvPr>
            <p:ph idx="1"/>
          </p:nvPr>
        </p:nvGraphicFramePr>
        <p:xfrm>
          <a:off x="838200" y="1825625"/>
          <a:ext cx="10515597" cy="362712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4183793370"/>
                    </a:ext>
                  </a:extLst>
                </a:gridCol>
                <a:gridCol w="3505199">
                  <a:extLst>
                    <a:ext uri="{9D8B030D-6E8A-4147-A177-3AD203B41FA5}">
                      <a16:colId xmlns:a16="http://schemas.microsoft.com/office/drawing/2014/main" val="682376332"/>
                    </a:ext>
                  </a:extLst>
                </a:gridCol>
                <a:gridCol w="3505199">
                  <a:extLst>
                    <a:ext uri="{9D8B030D-6E8A-4147-A177-3AD203B41FA5}">
                      <a16:colId xmlns:a16="http://schemas.microsoft.com/office/drawing/2014/main" val="1609015341"/>
                    </a:ext>
                  </a:extLst>
                </a:gridCol>
              </a:tblGrid>
              <a:tr h="370840">
                <a:tc>
                  <a:txBody>
                    <a:bodyPr/>
                    <a:lstStyle/>
                    <a:p>
                      <a:r>
                        <a:rPr lang="en-US" sz="2800" dirty="0"/>
                        <a:t>Language</a:t>
                      </a:r>
                    </a:p>
                  </a:txBody>
                  <a:tcPr/>
                </a:tc>
                <a:tc>
                  <a:txBody>
                    <a:bodyPr/>
                    <a:lstStyle/>
                    <a:p>
                      <a:r>
                        <a:rPr lang="en-US" sz="2800" dirty="0"/>
                        <a:t>Pre-train</a:t>
                      </a:r>
                    </a:p>
                  </a:txBody>
                  <a:tcPr/>
                </a:tc>
                <a:tc>
                  <a:txBody>
                    <a:bodyPr/>
                    <a:lstStyle/>
                    <a:p>
                      <a:r>
                        <a:rPr lang="en-US" sz="2800" dirty="0"/>
                        <a:t>Fine-tune</a:t>
                      </a:r>
                    </a:p>
                  </a:txBody>
                  <a:tcPr/>
                </a:tc>
                <a:extLst>
                  <a:ext uri="{0D108BD9-81ED-4DB2-BD59-A6C34878D82A}">
                    <a16:rowId xmlns:a16="http://schemas.microsoft.com/office/drawing/2014/main" val="1560513214"/>
                  </a:ext>
                </a:extLst>
              </a:tr>
              <a:tr h="370840">
                <a:tc>
                  <a:txBody>
                    <a:bodyPr/>
                    <a:lstStyle/>
                    <a:p>
                      <a:r>
                        <a:rPr lang="en-US" sz="2800" dirty="0"/>
                        <a:t>English (</a:t>
                      </a:r>
                      <a:r>
                        <a:rPr lang="en-US" sz="2800" dirty="0" err="1"/>
                        <a:t>en</a:t>
                      </a:r>
                      <a:r>
                        <a:rPr lang="en-US" sz="2800" dirty="0"/>
                        <a:t>)</a:t>
                      </a:r>
                    </a:p>
                  </a:txBody>
                  <a:tcPr/>
                </a:tc>
                <a:tc>
                  <a:txBody>
                    <a:bodyPr/>
                    <a:lstStyle/>
                    <a:p>
                      <a:r>
                        <a:rPr lang="en-US" sz="2800" dirty="0"/>
                        <a:t>MLS (36kh)</a:t>
                      </a:r>
                    </a:p>
                  </a:txBody>
                  <a:tcPr/>
                </a:tc>
                <a:tc>
                  <a:txBody>
                    <a:bodyPr/>
                    <a:lstStyle/>
                    <a:p>
                      <a:r>
                        <a:rPr lang="en-US" sz="2800" dirty="0" err="1"/>
                        <a:t>Librilight</a:t>
                      </a:r>
                      <a:r>
                        <a:rPr lang="en-US" sz="2800" dirty="0"/>
                        <a:t> (10h)</a:t>
                      </a:r>
                    </a:p>
                  </a:txBody>
                  <a:tcPr/>
                </a:tc>
                <a:extLst>
                  <a:ext uri="{0D108BD9-81ED-4DB2-BD59-A6C34878D82A}">
                    <a16:rowId xmlns:a16="http://schemas.microsoft.com/office/drawing/2014/main" val="1570380418"/>
                  </a:ext>
                </a:extLst>
              </a:tr>
              <a:tr h="370840">
                <a:tc>
                  <a:txBody>
                    <a:bodyPr/>
                    <a:lstStyle/>
                    <a:p>
                      <a:r>
                        <a:rPr lang="en-US" sz="2800" dirty="0"/>
                        <a:t>Standard Arabic (</a:t>
                      </a:r>
                      <a:r>
                        <a:rPr lang="en-US" sz="2800" dirty="0" err="1"/>
                        <a:t>ar</a:t>
                      </a:r>
                      <a:r>
                        <a:rPr lang="en-US" sz="2800" dirty="0"/>
                        <a:t>)</a:t>
                      </a:r>
                    </a:p>
                  </a:txBody>
                  <a:tcPr/>
                </a:tc>
                <a:tc>
                  <a:txBody>
                    <a:bodyPr/>
                    <a:lstStyle/>
                    <a:p>
                      <a:r>
                        <a:rPr lang="en-US" sz="2800" dirty="0"/>
                        <a:t>UN Proceedings (1kh)</a:t>
                      </a:r>
                    </a:p>
                  </a:txBody>
                  <a:tcPr/>
                </a:tc>
                <a:tc>
                  <a:txBody>
                    <a:bodyPr/>
                    <a:lstStyle/>
                    <a:p>
                      <a:r>
                        <a:rPr lang="en-US" sz="2800" dirty="0"/>
                        <a:t>GALE BN (120h)</a:t>
                      </a:r>
                    </a:p>
                  </a:txBody>
                  <a:tcPr/>
                </a:tc>
                <a:extLst>
                  <a:ext uri="{0D108BD9-81ED-4DB2-BD59-A6C34878D82A}">
                    <a16:rowId xmlns:a16="http://schemas.microsoft.com/office/drawing/2014/main" val="3482889783"/>
                  </a:ext>
                </a:extLst>
              </a:tr>
              <a:tr h="370840">
                <a:tc>
                  <a:txBody>
                    <a:bodyPr/>
                    <a:lstStyle/>
                    <a:p>
                      <a:r>
                        <a:rPr lang="en-US" sz="2800" dirty="0"/>
                        <a:t>Bulgarian (</a:t>
                      </a:r>
                      <a:r>
                        <a:rPr lang="en-US" sz="2800" dirty="0" err="1"/>
                        <a:t>bg</a:t>
                      </a:r>
                      <a:r>
                        <a:rPr lang="en-US" sz="2800" dirty="0"/>
                        <a:t>)</a:t>
                      </a:r>
                    </a:p>
                  </a:txBody>
                  <a:tcPr/>
                </a:tc>
                <a:tc>
                  <a:txBody>
                    <a:bodyPr/>
                    <a:lstStyle/>
                    <a:p>
                      <a:r>
                        <a:rPr lang="en-US" sz="2800" dirty="0" err="1"/>
                        <a:t>VoxPopuli</a:t>
                      </a:r>
                      <a:r>
                        <a:rPr lang="en-US" sz="2800" dirty="0"/>
                        <a:t> (2.7kh)</a:t>
                      </a:r>
                    </a:p>
                  </a:txBody>
                  <a:tcPr/>
                </a:tc>
                <a:tc>
                  <a:txBody>
                    <a:bodyPr/>
                    <a:lstStyle/>
                    <a:p>
                      <a:r>
                        <a:rPr lang="en-US" sz="2800" dirty="0" err="1"/>
                        <a:t>Globalphone</a:t>
                      </a:r>
                      <a:r>
                        <a:rPr lang="en-US" sz="2800" dirty="0"/>
                        <a:t> (20h)</a:t>
                      </a:r>
                    </a:p>
                  </a:txBody>
                  <a:tcPr/>
                </a:tc>
                <a:extLst>
                  <a:ext uri="{0D108BD9-81ED-4DB2-BD59-A6C34878D82A}">
                    <a16:rowId xmlns:a16="http://schemas.microsoft.com/office/drawing/2014/main" val="1228817417"/>
                  </a:ext>
                </a:extLst>
              </a:tr>
              <a:tr h="370840">
                <a:tc>
                  <a:txBody>
                    <a:bodyPr/>
                    <a:lstStyle/>
                    <a:p>
                      <a:r>
                        <a:rPr lang="en-US" sz="2800" dirty="0"/>
                        <a:t>Japanese (ja)</a:t>
                      </a:r>
                    </a:p>
                  </a:txBody>
                  <a:tcPr/>
                </a:tc>
                <a:tc>
                  <a:txBody>
                    <a:bodyPr/>
                    <a:lstStyle/>
                    <a:p>
                      <a:r>
                        <a:rPr lang="en-US" sz="2800" dirty="0" err="1"/>
                        <a:t>LabroTV</a:t>
                      </a:r>
                      <a:r>
                        <a:rPr lang="en-US" sz="2800" dirty="0"/>
                        <a:t> (2kh)</a:t>
                      </a:r>
                    </a:p>
                  </a:txBody>
                  <a:tcPr/>
                </a:tc>
                <a:tc>
                  <a:txBody>
                    <a:bodyPr/>
                    <a:lstStyle/>
                    <a:p>
                      <a:r>
                        <a:rPr lang="en-US" sz="2800" dirty="0"/>
                        <a:t>CSJ (661h)</a:t>
                      </a:r>
                    </a:p>
                  </a:txBody>
                  <a:tcPr/>
                </a:tc>
                <a:extLst>
                  <a:ext uri="{0D108BD9-81ED-4DB2-BD59-A6C34878D82A}">
                    <a16:rowId xmlns:a16="http://schemas.microsoft.com/office/drawing/2014/main" val="848887156"/>
                  </a:ext>
                </a:extLst>
              </a:tr>
              <a:tr h="370840">
                <a:tc>
                  <a:txBody>
                    <a:bodyPr/>
                    <a:lstStyle/>
                    <a:p>
                      <a:r>
                        <a:rPr lang="en-US" sz="2800" dirty="0"/>
                        <a:t>Russian (</a:t>
                      </a:r>
                      <a:r>
                        <a:rPr lang="en-US" sz="2800" dirty="0" err="1"/>
                        <a:t>ru</a:t>
                      </a:r>
                      <a:r>
                        <a:rPr lang="en-US" sz="2800" dirty="0"/>
                        <a:t>)</a:t>
                      </a:r>
                    </a:p>
                  </a:txBody>
                  <a:tcPr/>
                </a:tc>
                <a:tc>
                  <a:txBody>
                    <a:bodyPr/>
                    <a:lstStyle/>
                    <a:p>
                      <a:r>
                        <a:rPr lang="en-US" sz="2800" dirty="0"/>
                        <a:t>UN Proceedings (1kh)</a:t>
                      </a:r>
                    </a:p>
                  </a:txBody>
                  <a:tcPr/>
                </a:tc>
                <a:tc>
                  <a:txBody>
                    <a:bodyPr/>
                    <a:lstStyle/>
                    <a:p>
                      <a:r>
                        <a:rPr lang="en-US" sz="2800" dirty="0"/>
                        <a:t>MLS (100h)</a:t>
                      </a:r>
                    </a:p>
                  </a:txBody>
                  <a:tcPr/>
                </a:tc>
                <a:extLst>
                  <a:ext uri="{0D108BD9-81ED-4DB2-BD59-A6C34878D82A}">
                    <a16:rowId xmlns:a16="http://schemas.microsoft.com/office/drawing/2014/main" val="1938534318"/>
                  </a:ext>
                </a:extLst>
              </a:tr>
              <a:tr h="370840">
                <a:tc>
                  <a:txBody>
                    <a:bodyPr/>
                    <a:lstStyle/>
                    <a:p>
                      <a:r>
                        <a:rPr lang="en-US" sz="2800" dirty="0"/>
                        <a:t>Mandarin (</a:t>
                      </a:r>
                      <a:r>
                        <a:rPr lang="en-US" sz="2800" dirty="0" err="1"/>
                        <a:t>zh</a:t>
                      </a:r>
                      <a:r>
                        <a:rPr lang="en-US" sz="2800" dirty="0"/>
                        <a:t>)</a:t>
                      </a:r>
                    </a:p>
                  </a:txBody>
                  <a:tcPr/>
                </a:tc>
                <a:tc>
                  <a:txBody>
                    <a:bodyPr/>
                    <a:lstStyle/>
                    <a:p>
                      <a:r>
                        <a:rPr lang="en-US" sz="2800" dirty="0"/>
                        <a:t>UN Proceedings (1kh)</a:t>
                      </a:r>
                    </a:p>
                  </a:txBody>
                  <a:tcPr/>
                </a:tc>
                <a:tc>
                  <a:txBody>
                    <a:bodyPr/>
                    <a:lstStyle/>
                    <a:p>
                      <a:r>
                        <a:rPr lang="en-US" sz="2800" dirty="0" err="1"/>
                        <a:t>Globalphone</a:t>
                      </a:r>
                      <a:r>
                        <a:rPr lang="en-US" sz="2800" dirty="0"/>
                        <a:t> (20h)</a:t>
                      </a:r>
                    </a:p>
                  </a:txBody>
                  <a:tcPr/>
                </a:tc>
                <a:extLst>
                  <a:ext uri="{0D108BD9-81ED-4DB2-BD59-A6C34878D82A}">
                    <a16:rowId xmlns:a16="http://schemas.microsoft.com/office/drawing/2014/main" val="1972270929"/>
                  </a:ext>
                </a:extLst>
              </a:tr>
            </a:tbl>
          </a:graphicData>
        </a:graphic>
      </p:graphicFrame>
    </p:spTree>
    <p:extLst>
      <p:ext uri="{BB962C8B-B14F-4D97-AF65-F5344CB8AC3E}">
        <p14:creationId xmlns:p14="http://schemas.microsoft.com/office/powerpoint/2010/main" val="3598585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F73BE-33FA-E391-6E16-29E8693E8F45}"/>
              </a:ext>
            </a:extLst>
          </p:cNvPr>
          <p:cNvSpPr>
            <a:spLocks noGrp="1"/>
          </p:cNvSpPr>
          <p:nvPr>
            <p:ph type="title"/>
          </p:nvPr>
        </p:nvSpPr>
        <p:spPr/>
        <p:txBody>
          <a:bodyPr/>
          <a:lstStyle/>
          <a:p>
            <a:r>
              <a:rPr lang="en-US" dirty="0"/>
              <a:t>Open-source pre-training vs Our pre-training</a:t>
            </a:r>
          </a:p>
        </p:txBody>
      </p:sp>
      <p:graphicFrame>
        <p:nvGraphicFramePr>
          <p:cNvPr id="4" name="Table 4">
            <a:extLst>
              <a:ext uri="{FF2B5EF4-FFF2-40B4-BE49-F238E27FC236}">
                <a16:creationId xmlns:a16="http://schemas.microsoft.com/office/drawing/2014/main" id="{01BCA2CE-3561-0364-B151-81B6A351D94B}"/>
              </a:ext>
            </a:extLst>
          </p:cNvPr>
          <p:cNvGraphicFramePr>
            <a:graphicFrameLocks noGrp="1"/>
          </p:cNvGraphicFramePr>
          <p:nvPr/>
        </p:nvGraphicFramePr>
        <p:xfrm>
          <a:off x="1010654" y="3799753"/>
          <a:ext cx="10599820" cy="1381760"/>
        </p:xfrm>
        <a:graphic>
          <a:graphicData uri="http://schemas.openxmlformats.org/drawingml/2006/table">
            <a:tbl>
              <a:tblPr firstRow="1" bandRow="1">
                <a:tableStyleId>{5C22544A-7EE6-4342-B048-85BDC9FD1C3A}</a:tableStyleId>
              </a:tblPr>
              <a:tblGrid>
                <a:gridCol w="2526630">
                  <a:extLst>
                    <a:ext uri="{9D8B030D-6E8A-4147-A177-3AD203B41FA5}">
                      <a16:colId xmlns:a16="http://schemas.microsoft.com/office/drawing/2014/main" val="796029125"/>
                    </a:ext>
                  </a:extLst>
                </a:gridCol>
                <a:gridCol w="1713298">
                  <a:extLst>
                    <a:ext uri="{9D8B030D-6E8A-4147-A177-3AD203B41FA5}">
                      <a16:colId xmlns:a16="http://schemas.microsoft.com/office/drawing/2014/main" val="3646759475"/>
                    </a:ext>
                  </a:extLst>
                </a:gridCol>
                <a:gridCol w="2119964">
                  <a:extLst>
                    <a:ext uri="{9D8B030D-6E8A-4147-A177-3AD203B41FA5}">
                      <a16:colId xmlns:a16="http://schemas.microsoft.com/office/drawing/2014/main" val="3745623390"/>
                    </a:ext>
                  </a:extLst>
                </a:gridCol>
                <a:gridCol w="2119964">
                  <a:extLst>
                    <a:ext uri="{9D8B030D-6E8A-4147-A177-3AD203B41FA5}">
                      <a16:colId xmlns:a16="http://schemas.microsoft.com/office/drawing/2014/main" val="1719318806"/>
                    </a:ext>
                  </a:extLst>
                </a:gridCol>
                <a:gridCol w="2119964">
                  <a:extLst>
                    <a:ext uri="{9D8B030D-6E8A-4147-A177-3AD203B41FA5}">
                      <a16:colId xmlns:a16="http://schemas.microsoft.com/office/drawing/2014/main" val="3302052187"/>
                    </a:ext>
                  </a:extLst>
                </a:gridCol>
              </a:tblGrid>
              <a:tr h="370840">
                <a:tc>
                  <a:txBody>
                    <a:bodyPr/>
                    <a:lstStyle/>
                    <a:p>
                      <a:r>
                        <a:rPr lang="en-US" dirty="0"/>
                        <a:t>Pre-train</a:t>
                      </a:r>
                    </a:p>
                  </a:txBody>
                  <a:tcPr/>
                </a:tc>
                <a:tc>
                  <a:txBody>
                    <a:bodyPr/>
                    <a:lstStyle/>
                    <a:p>
                      <a:r>
                        <a:rPr lang="en-US" dirty="0"/>
                        <a:t>Fine-tune</a:t>
                      </a:r>
                    </a:p>
                  </a:txBody>
                  <a:tcPr/>
                </a:tc>
                <a:tc>
                  <a:txBody>
                    <a:bodyPr/>
                    <a:lstStyle/>
                    <a:p>
                      <a:r>
                        <a:rPr lang="en-US" dirty="0"/>
                        <a:t>Dev Character Error Rt (CER: %)</a:t>
                      </a:r>
                    </a:p>
                  </a:txBody>
                  <a:tcPr/>
                </a:tc>
                <a:tc>
                  <a:txBody>
                    <a:bodyPr/>
                    <a:lstStyle/>
                    <a:p>
                      <a:r>
                        <a:rPr lang="en-US" dirty="0"/>
                        <a:t>Dev Word Error Rate (WER: %)</a:t>
                      </a:r>
                    </a:p>
                  </a:txBody>
                  <a:tcPr/>
                </a:tc>
                <a:tc>
                  <a:txBody>
                    <a:bodyPr/>
                    <a:lstStyle/>
                    <a:p>
                      <a:r>
                        <a:rPr lang="en-US" dirty="0"/>
                        <a:t>Test Character Error Rt (CER: %)</a:t>
                      </a:r>
                    </a:p>
                  </a:txBody>
                  <a:tcPr/>
                </a:tc>
                <a:extLst>
                  <a:ext uri="{0D108BD9-81ED-4DB2-BD59-A6C34878D82A}">
                    <a16:rowId xmlns:a16="http://schemas.microsoft.com/office/drawing/2014/main" val="2505496797"/>
                  </a:ext>
                </a:extLst>
              </a:tr>
              <a:tr h="370840">
                <a:tc>
                  <a:txBody>
                    <a:bodyPr/>
                    <a:lstStyle/>
                    <a:p>
                      <a:r>
                        <a:rPr lang="en-US" dirty="0"/>
                        <a:t>Open Source</a:t>
                      </a:r>
                    </a:p>
                  </a:txBody>
                  <a:tcPr/>
                </a:tc>
                <a:tc>
                  <a:txBody>
                    <a:bodyPr/>
                    <a:lstStyle/>
                    <a:p>
                      <a:r>
                        <a:rPr lang="en-US" dirty="0"/>
                        <a:t>Ours</a:t>
                      </a:r>
                    </a:p>
                  </a:txBody>
                  <a:tcPr/>
                </a:tc>
                <a:tc>
                  <a:txBody>
                    <a:bodyPr/>
                    <a:lstStyle/>
                    <a:p>
                      <a:r>
                        <a:rPr lang="en-US" dirty="0"/>
                        <a:t>-</a:t>
                      </a:r>
                    </a:p>
                  </a:txBody>
                  <a:tcPr/>
                </a:tc>
                <a:tc>
                  <a:txBody>
                    <a:bodyPr/>
                    <a:lstStyle/>
                    <a:p>
                      <a:r>
                        <a:rPr lang="en-US" dirty="0"/>
                        <a:t>10.9</a:t>
                      </a:r>
                    </a:p>
                  </a:txBody>
                  <a:tcPr/>
                </a:tc>
                <a:tc>
                  <a:txBody>
                    <a:bodyPr/>
                    <a:lstStyle/>
                    <a:p>
                      <a:r>
                        <a:rPr lang="en-US" dirty="0"/>
                        <a:t>-</a:t>
                      </a:r>
                    </a:p>
                  </a:txBody>
                  <a:tcPr/>
                </a:tc>
                <a:extLst>
                  <a:ext uri="{0D108BD9-81ED-4DB2-BD59-A6C34878D82A}">
                    <a16:rowId xmlns:a16="http://schemas.microsoft.com/office/drawing/2014/main" val="156606827"/>
                  </a:ext>
                </a:extLst>
              </a:tr>
              <a:tr h="370840">
                <a:tc>
                  <a:txBody>
                    <a:bodyPr/>
                    <a:lstStyle/>
                    <a:p>
                      <a:r>
                        <a:rPr lang="en-US" dirty="0"/>
                        <a:t>Ours</a:t>
                      </a:r>
                    </a:p>
                  </a:txBody>
                  <a:tcPr/>
                </a:tc>
                <a:tc>
                  <a:txBody>
                    <a:bodyPr/>
                    <a:lstStyle/>
                    <a:p>
                      <a:r>
                        <a:rPr lang="en-US" dirty="0"/>
                        <a:t>Ours</a:t>
                      </a:r>
                    </a:p>
                  </a:txBody>
                  <a:tcPr/>
                </a:tc>
                <a:tc>
                  <a:txBody>
                    <a:bodyPr/>
                    <a:lstStyle/>
                    <a:p>
                      <a:r>
                        <a:rPr lang="en-US" dirty="0"/>
                        <a:t>3.51</a:t>
                      </a:r>
                    </a:p>
                  </a:txBody>
                  <a:tcPr/>
                </a:tc>
                <a:tc>
                  <a:txBody>
                    <a:bodyPr/>
                    <a:lstStyle/>
                    <a:p>
                      <a:r>
                        <a:rPr lang="en-US" dirty="0"/>
                        <a:t>9.87</a:t>
                      </a:r>
                    </a:p>
                  </a:txBody>
                  <a:tcPr/>
                </a:tc>
                <a:tc>
                  <a:txBody>
                    <a:bodyPr/>
                    <a:lstStyle/>
                    <a:p>
                      <a:r>
                        <a:rPr lang="en-US" dirty="0"/>
                        <a:t>2.97</a:t>
                      </a:r>
                    </a:p>
                  </a:txBody>
                  <a:tcPr/>
                </a:tc>
                <a:extLst>
                  <a:ext uri="{0D108BD9-81ED-4DB2-BD59-A6C34878D82A}">
                    <a16:rowId xmlns:a16="http://schemas.microsoft.com/office/drawing/2014/main" val="3387228922"/>
                  </a:ext>
                </a:extLst>
              </a:tr>
            </a:tbl>
          </a:graphicData>
        </a:graphic>
      </p:graphicFrame>
      <p:sp>
        <p:nvSpPr>
          <p:cNvPr id="8" name="Content Placeholder 7">
            <a:extLst>
              <a:ext uri="{FF2B5EF4-FFF2-40B4-BE49-F238E27FC236}">
                <a16:creationId xmlns:a16="http://schemas.microsoft.com/office/drawing/2014/main" id="{5C55C678-45F6-CEFC-B6E7-5814A335F60A}"/>
              </a:ext>
            </a:extLst>
          </p:cNvPr>
          <p:cNvSpPr>
            <a:spLocks noGrp="1"/>
          </p:cNvSpPr>
          <p:nvPr>
            <p:ph idx="1"/>
          </p:nvPr>
        </p:nvSpPr>
        <p:spPr>
          <a:xfrm>
            <a:off x="838200" y="1825625"/>
            <a:ext cx="10515600" cy="472407"/>
          </a:xfrm>
        </p:spPr>
        <p:txBody>
          <a:bodyPr>
            <a:normAutofit lnSpcReduction="10000"/>
          </a:bodyPr>
          <a:lstStyle/>
          <a:p>
            <a:pPr marL="0" indent="0">
              <a:buNone/>
            </a:pPr>
            <a:r>
              <a:rPr lang="en-US" dirty="0"/>
              <a:t>Pre-train, Fine-tune, and Test on English</a:t>
            </a:r>
          </a:p>
        </p:txBody>
      </p:sp>
    </p:spTree>
    <p:extLst>
      <p:ext uri="{BB962C8B-B14F-4D97-AF65-F5344CB8AC3E}">
        <p14:creationId xmlns:p14="http://schemas.microsoft.com/office/powerpoint/2010/main" val="3833881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3216-8157-77E8-E7A1-E654BDED5498}"/>
              </a:ext>
            </a:extLst>
          </p:cNvPr>
          <p:cNvSpPr>
            <a:spLocks noGrp="1"/>
          </p:cNvSpPr>
          <p:nvPr>
            <p:ph type="title"/>
          </p:nvPr>
        </p:nvSpPr>
        <p:spPr/>
        <p:txBody>
          <a:bodyPr/>
          <a:lstStyle/>
          <a:p>
            <a:r>
              <a:rPr lang="en-US" dirty="0"/>
              <a:t>Multilingual vs Monolingual vs Cross-lingual Pre-training</a:t>
            </a:r>
          </a:p>
        </p:txBody>
      </p:sp>
      <p:graphicFrame>
        <p:nvGraphicFramePr>
          <p:cNvPr id="6" name="Table 6">
            <a:extLst>
              <a:ext uri="{FF2B5EF4-FFF2-40B4-BE49-F238E27FC236}">
                <a16:creationId xmlns:a16="http://schemas.microsoft.com/office/drawing/2014/main" id="{7FFCF4FE-749A-4A15-D161-F485BDE4148B}"/>
              </a:ext>
            </a:extLst>
          </p:cNvPr>
          <p:cNvGraphicFramePr>
            <a:graphicFrameLocks noGrp="1"/>
          </p:cNvGraphicFramePr>
          <p:nvPr/>
        </p:nvGraphicFramePr>
        <p:xfrm>
          <a:off x="288757" y="1995014"/>
          <a:ext cx="11393906" cy="4572000"/>
        </p:xfrm>
        <a:graphic>
          <a:graphicData uri="http://schemas.openxmlformats.org/drawingml/2006/table">
            <a:tbl>
              <a:tblPr firstRow="1" bandRow="1">
                <a:tableStyleId>{5C22544A-7EE6-4342-B048-85BDC9FD1C3A}</a:tableStyleId>
              </a:tblPr>
              <a:tblGrid>
                <a:gridCol w="2517560">
                  <a:extLst>
                    <a:ext uri="{9D8B030D-6E8A-4147-A177-3AD203B41FA5}">
                      <a16:colId xmlns:a16="http://schemas.microsoft.com/office/drawing/2014/main" val="3622200298"/>
                    </a:ext>
                  </a:extLst>
                </a:gridCol>
                <a:gridCol w="1479391">
                  <a:extLst>
                    <a:ext uri="{9D8B030D-6E8A-4147-A177-3AD203B41FA5}">
                      <a16:colId xmlns:a16="http://schemas.microsoft.com/office/drawing/2014/main" val="648504455"/>
                    </a:ext>
                  </a:extLst>
                </a:gridCol>
                <a:gridCol w="1479391">
                  <a:extLst>
                    <a:ext uri="{9D8B030D-6E8A-4147-A177-3AD203B41FA5}">
                      <a16:colId xmlns:a16="http://schemas.microsoft.com/office/drawing/2014/main" val="2535146371"/>
                    </a:ext>
                  </a:extLst>
                </a:gridCol>
                <a:gridCol w="1479391">
                  <a:extLst>
                    <a:ext uri="{9D8B030D-6E8A-4147-A177-3AD203B41FA5}">
                      <a16:colId xmlns:a16="http://schemas.microsoft.com/office/drawing/2014/main" val="2105508860"/>
                    </a:ext>
                  </a:extLst>
                </a:gridCol>
                <a:gridCol w="1479391">
                  <a:extLst>
                    <a:ext uri="{9D8B030D-6E8A-4147-A177-3AD203B41FA5}">
                      <a16:colId xmlns:a16="http://schemas.microsoft.com/office/drawing/2014/main" val="3362511275"/>
                    </a:ext>
                  </a:extLst>
                </a:gridCol>
                <a:gridCol w="1479391">
                  <a:extLst>
                    <a:ext uri="{9D8B030D-6E8A-4147-A177-3AD203B41FA5}">
                      <a16:colId xmlns:a16="http://schemas.microsoft.com/office/drawing/2014/main" val="920003761"/>
                    </a:ext>
                  </a:extLst>
                </a:gridCol>
                <a:gridCol w="1479391">
                  <a:extLst>
                    <a:ext uri="{9D8B030D-6E8A-4147-A177-3AD203B41FA5}">
                      <a16:colId xmlns:a16="http://schemas.microsoft.com/office/drawing/2014/main" val="1144739433"/>
                    </a:ext>
                  </a:extLst>
                </a:gridCol>
              </a:tblGrid>
              <a:tr h="370840">
                <a:tc>
                  <a:txBody>
                    <a:bodyPr/>
                    <a:lstStyle/>
                    <a:p>
                      <a:endParaRPr lang="en-US" sz="2800" dirty="0"/>
                    </a:p>
                  </a:txBody>
                  <a:tcPr/>
                </a:tc>
                <a:tc gridSpan="2">
                  <a:txBody>
                    <a:bodyPr/>
                    <a:lstStyle/>
                    <a:p>
                      <a:pPr algn="ctr"/>
                      <a:r>
                        <a:rPr lang="en-US" sz="2800" dirty="0"/>
                        <a:t>Multilingual</a:t>
                      </a:r>
                    </a:p>
                    <a:p>
                      <a:pPr algn="ctr"/>
                      <a:r>
                        <a:rPr lang="en-US" sz="2800" dirty="0"/>
                        <a:t>(XLSR)</a:t>
                      </a:r>
                    </a:p>
                  </a:txBody>
                  <a:tcPr/>
                </a:tc>
                <a:tc hMerge="1">
                  <a:txBody>
                    <a:bodyPr/>
                    <a:lstStyle/>
                    <a:p>
                      <a:endParaRPr lang="en-US" sz="2800" dirty="0"/>
                    </a:p>
                  </a:txBody>
                  <a:tcPr/>
                </a:tc>
                <a:tc gridSpan="2">
                  <a:txBody>
                    <a:bodyPr/>
                    <a:lstStyle/>
                    <a:p>
                      <a:pPr algn="ctr"/>
                      <a:r>
                        <a:rPr lang="en-US" sz="2800" dirty="0"/>
                        <a:t>Cross-Lingual</a:t>
                      </a:r>
                    </a:p>
                    <a:p>
                      <a:pPr algn="ctr"/>
                      <a:r>
                        <a:rPr lang="en-US" sz="2800" dirty="0"/>
                        <a:t>(English Pretrain)</a:t>
                      </a:r>
                    </a:p>
                  </a:txBody>
                  <a:tcPr/>
                </a:tc>
                <a:tc hMerge="1">
                  <a:txBody>
                    <a:bodyPr/>
                    <a:lstStyle/>
                    <a:p>
                      <a:endParaRPr lang="en-US" sz="2800" dirty="0"/>
                    </a:p>
                  </a:txBody>
                  <a:tcPr/>
                </a:tc>
                <a:tc gridSpan="2">
                  <a:txBody>
                    <a:bodyPr/>
                    <a:lstStyle/>
                    <a:p>
                      <a:pPr algn="ctr"/>
                      <a:r>
                        <a:rPr lang="en-US" sz="2800" dirty="0"/>
                        <a:t>Monolingual Pretraining</a:t>
                      </a:r>
                    </a:p>
                  </a:txBody>
                  <a:tcPr/>
                </a:tc>
                <a:tc hMerge="1">
                  <a:txBody>
                    <a:bodyPr/>
                    <a:lstStyle/>
                    <a:p>
                      <a:endParaRPr lang="en-US" sz="2800" dirty="0"/>
                    </a:p>
                  </a:txBody>
                  <a:tcPr/>
                </a:tc>
                <a:extLst>
                  <a:ext uri="{0D108BD9-81ED-4DB2-BD59-A6C34878D82A}">
                    <a16:rowId xmlns:a16="http://schemas.microsoft.com/office/drawing/2014/main" val="3074402869"/>
                  </a:ext>
                </a:extLst>
              </a:tr>
              <a:tr h="370840">
                <a:tc>
                  <a:txBody>
                    <a:bodyPr/>
                    <a:lstStyle/>
                    <a:p>
                      <a:r>
                        <a:rPr lang="en-US" sz="2800" dirty="0">
                          <a:solidFill>
                            <a:schemeClr val="bg1"/>
                          </a:solidFill>
                        </a:rPr>
                        <a:t>Language</a:t>
                      </a:r>
                    </a:p>
                  </a:txBody>
                  <a:tcPr>
                    <a:solidFill>
                      <a:schemeClr val="accent1"/>
                    </a:solidFill>
                  </a:tcPr>
                </a:tc>
                <a:tc>
                  <a:txBody>
                    <a:bodyPr/>
                    <a:lstStyle/>
                    <a:p>
                      <a:r>
                        <a:rPr lang="en-US" sz="2800" dirty="0">
                          <a:solidFill>
                            <a:schemeClr val="bg1"/>
                          </a:solidFill>
                        </a:rPr>
                        <a:t>Dev CER</a:t>
                      </a:r>
                    </a:p>
                  </a:txBody>
                  <a:tcPr>
                    <a:solidFill>
                      <a:schemeClr val="accent1"/>
                    </a:solidFill>
                  </a:tcPr>
                </a:tc>
                <a:tc>
                  <a:txBody>
                    <a:bodyPr/>
                    <a:lstStyle/>
                    <a:p>
                      <a:r>
                        <a:rPr lang="en-US" sz="2800" dirty="0">
                          <a:solidFill>
                            <a:schemeClr val="bg1"/>
                          </a:solidFill>
                        </a:rPr>
                        <a:t>Test CER</a:t>
                      </a:r>
                    </a:p>
                  </a:txBody>
                  <a:tcPr>
                    <a:solidFill>
                      <a:schemeClr val="accent1"/>
                    </a:solidFill>
                  </a:tcPr>
                </a:tc>
                <a:tc>
                  <a:txBody>
                    <a:bodyPr/>
                    <a:lstStyle/>
                    <a:p>
                      <a:r>
                        <a:rPr lang="en-US" sz="2800" dirty="0">
                          <a:solidFill>
                            <a:schemeClr val="bg1"/>
                          </a:solidFill>
                        </a:rPr>
                        <a:t>Dev CER</a:t>
                      </a:r>
                    </a:p>
                  </a:txBody>
                  <a:tcPr>
                    <a:solidFill>
                      <a:schemeClr val="accent1"/>
                    </a:solidFill>
                  </a:tcPr>
                </a:tc>
                <a:tc>
                  <a:txBody>
                    <a:bodyPr/>
                    <a:lstStyle/>
                    <a:p>
                      <a:r>
                        <a:rPr lang="en-US" sz="2800" dirty="0">
                          <a:solidFill>
                            <a:schemeClr val="bg1"/>
                          </a:solidFill>
                        </a:rPr>
                        <a:t>Test CER</a:t>
                      </a:r>
                    </a:p>
                  </a:txBody>
                  <a:tcPr>
                    <a:solidFill>
                      <a:schemeClr val="accent1"/>
                    </a:solidFill>
                  </a:tcPr>
                </a:tc>
                <a:tc>
                  <a:txBody>
                    <a:bodyPr/>
                    <a:lstStyle/>
                    <a:p>
                      <a:r>
                        <a:rPr lang="en-US" sz="2800" dirty="0">
                          <a:solidFill>
                            <a:schemeClr val="bg1"/>
                          </a:solidFill>
                        </a:rPr>
                        <a:t>Dev CER</a:t>
                      </a:r>
                    </a:p>
                  </a:txBody>
                  <a:tcPr>
                    <a:solidFill>
                      <a:schemeClr val="accent1"/>
                    </a:solidFill>
                  </a:tcPr>
                </a:tc>
                <a:tc>
                  <a:txBody>
                    <a:bodyPr/>
                    <a:lstStyle/>
                    <a:p>
                      <a:r>
                        <a:rPr lang="en-US" sz="2800" dirty="0">
                          <a:solidFill>
                            <a:schemeClr val="bg1"/>
                          </a:solidFill>
                        </a:rPr>
                        <a:t>Test CER</a:t>
                      </a:r>
                    </a:p>
                  </a:txBody>
                  <a:tcPr>
                    <a:solidFill>
                      <a:schemeClr val="accent1"/>
                    </a:solidFill>
                  </a:tcPr>
                </a:tc>
                <a:extLst>
                  <a:ext uri="{0D108BD9-81ED-4DB2-BD59-A6C34878D82A}">
                    <a16:rowId xmlns:a16="http://schemas.microsoft.com/office/drawing/2014/main" val="2210841445"/>
                  </a:ext>
                </a:extLst>
              </a:tr>
              <a:tr h="370840">
                <a:tc>
                  <a:txBody>
                    <a:bodyPr/>
                    <a:lstStyle/>
                    <a:p>
                      <a:r>
                        <a:rPr lang="en-US" sz="2800" dirty="0"/>
                        <a:t>English (</a:t>
                      </a:r>
                      <a:r>
                        <a:rPr lang="en-US" sz="2800" dirty="0" err="1"/>
                        <a:t>en</a:t>
                      </a:r>
                      <a:r>
                        <a:rPr lang="en-US" sz="2800" dirty="0"/>
                        <a:t>)</a:t>
                      </a:r>
                    </a:p>
                  </a:txBody>
                  <a:tcPr/>
                </a:tc>
                <a:tc>
                  <a:txBody>
                    <a:bodyPr/>
                    <a:lstStyle/>
                    <a:p>
                      <a:pPr algn="ctr"/>
                      <a:r>
                        <a:rPr lang="en-US" sz="2800" b="1" dirty="0"/>
                        <a:t>1.91</a:t>
                      </a:r>
                    </a:p>
                  </a:txBody>
                  <a:tcPr/>
                </a:tc>
                <a:tc>
                  <a:txBody>
                    <a:bodyPr/>
                    <a:lstStyle/>
                    <a:p>
                      <a:pPr algn="ctr"/>
                      <a:r>
                        <a:rPr lang="en-US" sz="2800" b="1" dirty="0"/>
                        <a:t>1.91</a:t>
                      </a:r>
                    </a:p>
                  </a:txBody>
                  <a:tcPr/>
                </a:tc>
                <a:tc>
                  <a:txBody>
                    <a:bodyPr/>
                    <a:lstStyle/>
                    <a:p>
                      <a:pPr algn="ctr"/>
                      <a:endParaRPr lang="en-US" sz="2800" dirty="0"/>
                    </a:p>
                  </a:txBody>
                  <a:tcPr/>
                </a:tc>
                <a:tc>
                  <a:txBody>
                    <a:bodyPr/>
                    <a:lstStyle/>
                    <a:p>
                      <a:pPr algn="ctr"/>
                      <a:endParaRPr lang="en-US" sz="2800" dirty="0"/>
                    </a:p>
                  </a:txBody>
                  <a:tcPr/>
                </a:tc>
                <a:tc>
                  <a:txBody>
                    <a:bodyPr/>
                    <a:lstStyle/>
                    <a:p>
                      <a:pPr algn="ctr"/>
                      <a:r>
                        <a:rPr lang="en-US" sz="2800" dirty="0"/>
                        <a:t>3.51</a:t>
                      </a:r>
                    </a:p>
                  </a:txBody>
                  <a:tcPr/>
                </a:tc>
                <a:tc>
                  <a:txBody>
                    <a:bodyPr/>
                    <a:lstStyle/>
                    <a:p>
                      <a:pPr algn="ctr"/>
                      <a:r>
                        <a:rPr lang="en-US" sz="2800" dirty="0"/>
                        <a:t>2.97</a:t>
                      </a:r>
                    </a:p>
                  </a:txBody>
                  <a:tcPr/>
                </a:tc>
                <a:extLst>
                  <a:ext uri="{0D108BD9-81ED-4DB2-BD59-A6C34878D82A}">
                    <a16:rowId xmlns:a16="http://schemas.microsoft.com/office/drawing/2014/main" val="1552794840"/>
                  </a:ext>
                </a:extLst>
              </a:tr>
              <a:tr h="370840">
                <a:tc>
                  <a:txBody>
                    <a:bodyPr/>
                    <a:lstStyle/>
                    <a:p>
                      <a:r>
                        <a:rPr lang="en-US" sz="2800" dirty="0"/>
                        <a:t>Arabic (</a:t>
                      </a:r>
                      <a:r>
                        <a:rPr lang="en-US" sz="2800" dirty="0" err="1"/>
                        <a:t>ar</a:t>
                      </a:r>
                      <a:r>
                        <a:rPr lang="en-US" sz="2800" dirty="0"/>
                        <a:t>)</a:t>
                      </a:r>
                    </a:p>
                  </a:txBody>
                  <a:tcPr/>
                </a:tc>
                <a:tc>
                  <a:txBody>
                    <a:bodyPr/>
                    <a:lstStyle/>
                    <a:p>
                      <a:pPr algn="ctr"/>
                      <a:r>
                        <a:rPr lang="en-US" sz="2800" dirty="0"/>
                        <a:t>4.67</a:t>
                      </a:r>
                    </a:p>
                  </a:txBody>
                  <a:tcPr/>
                </a:tc>
                <a:tc>
                  <a:txBody>
                    <a:bodyPr/>
                    <a:lstStyle/>
                    <a:p>
                      <a:pPr algn="ctr"/>
                      <a:r>
                        <a:rPr lang="en-US" sz="2800" dirty="0"/>
                        <a:t>4.58</a:t>
                      </a:r>
                    </a:p>
                  </a:txBody>
                  <a:tcPr/>
                </a:tc>
                <a:tc>
                  <a:txBody>
                    <a:bodyPr/>
                    <a:lstStyle/>
                    <a:p>
                      <a:pPr algn="ctr"/>
                      <a:r>
                        <a:rPr lang="en-US" sz="2800" dirty="0"/>
                        <a:t>6.49</a:t>
                      </a:r>
                    </a:p>
                  </a:txBody>
                  <a:tcPr/>
                </a:tc>
                <a:tc>
                  <a:txBody>
                    <a:bodyPr/>
                    <a:lstStyle/>
                    <a:p>
                      <a:pPr algn="ctr"/>
                      <a:r>
                        <a:rPr lang="en-US" sz="2800" dirty="0"/>
                        <a:t>5.47</a:t>
                      </a:r>
                    </a:p>
                  </a:txBody>
                  <a:tcPr/>
                </a:tc>
                <a:tc>
                  <a:txBody>
                    <a:bodyPr/>
                    <a:lstStyle/>
                    <a:p>
                      <a:pPr algn="ctr"/>
                      <a:r>
                        <a:rPr lang="en-US" sz="2800" b="1" dirty="0"/>
                        <a:t>3.62</a:t>
                      </a:r>
                    </a:p>
                  </a:txBody>
                  <a:tcPr/>
                </a:tc>
                <a:tc>
                  <a:txBody>
                    <a:bodyPr/>
                    <a:lstStyle/>
                    <a:p>
                      <a:pPr algn="ctr"/>
                      <a:r>
                        <a:rPr lang="en-US" sz="2800" b="1" dirty="0"/>
                        <a:t>3.45</a:t>
                      </a:r>
                    </a:p>
                  </a:txBody>
                  <a:tcPr/>
                </a:tc>
                <a:extLst>
                  <a:ext uri="{0D108BD9-81ED-4DB2-BD59-A6C34878D82A}">
                    <a16:rowId xmlns:a16="http://schemas.microsoft.com/office/drawing/2014/main" val="1623246549"/>
                  </a:ext>
                </a:extLst>
              </a:tr>
              <a:tr h="370840">
                <a:tc>
                  <a:txBody>
                    <a:bodyPr/>
                    <a:lstStyle/>
                    <a:p>
                      <a:r>
                        <a:rPr lang="en-US" sz="2800" dirty="0"/>
                        <a:t>Bulgarian (</a:t>
                      </a:r>
                      <a:r>
                        <a:rPr lang="en-US" sz="2800" dirty="0" err="1"/>
                        <a:t>bg</a:t>
                      </a:r>
                      <a:r>
                        <a:rPr lang="en-US" sz="2800" dirty="0"/>
                        <a:t>)</a:t>
                      </a:r>
                    </a:p>
                  </a:txBody>
                  <a:tcPr/>
                </a:tc>
                <a:tc>
                  <a:txBody>
                    <a:bodyPr/>
                    <a:lstStyle/>
                    <a:p>
                      <a:pPr algn="ctr"/>
                      <a:r>
                        <a:rPr lang="en-US" sz="2800" dirty="0"/>
                        <a:t>2.67</a:t>
                      </a:r>
                    </a:p>
                  </a:txBody>
                  <a:tcPr/>
                </a:tc>
                <a:tc>
                  <a:txBody>
                    <a:bodyPr/>
                    <a:lstStyle/>
                    <a:p>
                      <a:pPr algn="ctr"/>
                      <a:r>
                        <a:rPr lang="en-US" sz="2800" dirty="0"/>
                        <a:t>2.70</a:t>
                      </a:r>
                    </a:p>
                  </a:txBody>
                  <a:tcPr/>
                </a:tc>
                <a:tc>
                  <a:txBody>
                    <a:bodyPr/>
                    <a:lstStyle/>
                    <a:p>
                      <a:pPr algn="ctr"/>
                      <a:r>
                        <a:rPr lang="en-US" sz="2800" dirty="0"/>
                        <a:t>3.48</a:t>
                      </a:r>
                    </a:p>
                  </a:txBody>
                  <a:tcPr/>
                </a:tc>
                <a:tc>
                  <a:txBody>
                    <a:bodyPr/>
                    <a:lstStyle/>
                    <a:p>
                      <a:pPr algn="ctr"/>
                      <a:r>
                        <a:rPr lang="en-US" sz="2800" dirty="0"/>
                        <a:t>3.47</a:t>
                      </a:r>
                    </a:p>
                  </a:txBody>
                  <a:tcPr/>
                </a:tc>
                <a:tc>
                  <a:txBody>
                    <a:bodyPr/>
                    <a:lstStyle/>
                    <a:p>
                      <a:pPr algn="ctr"/>
                      <a:r>
                        <a:rPr lang="en-US" sz="2800" b="1" dirty="0"/>
                        <a:t>1.85</a:t>
                      </a:r>
                    </a:p>
                  </a:txBody>
                  <a:tcPr/>
                </a:tc>
                <a:tc>
                  <a:txBody>
                    <a:bodyPr/>
                    <a:lstStyle/>
                    <a:p>
                      <a:pPr algn="ctr"/>
                      <a:r>
                        <a:rPr lang="en-US" sz="2800" b="1" dirty="0"/>
                        <a:t>1.89</a:t>
                      </a:r>
                    </a:p>
                  </a:txBody>
                  <a:tcPr/>
                </a:tc>
                <a:extLst>
                  <a:ext uri="{0D108BD9-81ED-4DB2-BD59-A6C34878D82A}">
                    <a16:rowId xmlns:a16="http://schemas.microsoft.com/office/drawing/2014/main" val="3251293889"/>
                  </a:ext>
                </a:extLst>
              </a:tr>
              <a:tr h="370840">
                <a:tc>
                  <a:txBody>
                    <a:bodyPr/>
                    <a:lstStyle/>
                    <a:p>
                      <a:r>
                        <a:rPr lang="en-US" sz="2800" dirty="0"/>
                        <a:t>Japanese (ja)</a:t>
                      </a:r>
                    </a:p>
                  </a:txBody>
                  <a:tcPr/>
                </a:tc>
                <a:tc>
                  <a:txBody>
                    <a:bodyPr/>
                    <a:lstStyle/>
                    <a:p>
                      <a:pPr algn="ctr"/>
                      <a:r>
                        <a:rPr lang="en-US" sz="2800" dirty="0"/>
                        <a:t>14.67</a:t>
                      </a:r>
                    </a:p>
                  </a:txBody>
                  <a:tcPr/>
                </a:tc>
                <a:tc>
                  <a:txBody>
                    <a:bodyPr/>
                    <a:lstStyle/>
                    <a:p>
                      <a:pPr algn="ctr"/>
                      <a:r>
                        <a:rPr lang="en-US" sz="2800" dirty="0"/>
                        <a:t>14.35</a:t>
                      </a:r>
                    </a:p>
                  </a:txBody>
                  <a:tcPr/>
                </a:tc>
                <a:tc>
                  <a:txBody>
                    <a:bodyPr/>
                    <a:lstStyle/>
                    <a:p>
                      <a:pPr algn="ctr"/>
                      <a:r>
                        <a:rPr lang="en-US" sz="2800" dirty="0"/>
                        <a:t>16.08</a:t>
                      </a:r>
                    </a:p>
                  </a:txBody>
                  <a:tcPr/>
                </a:tc>
                <a:tc>
                  <a:txBody>
                    <a:bodyPr/>
                    <a:lstStyle/>
                    <a:p>
                      <a:pPr algn="ctr"/>
                      <a:r>
                        <a:rPr lang="en-US" sz="2800" dirty="0"/>
                        <a:t>16.33</a:t>
                      </a:r>
                    </a:p>
                  </a:txBody>
                  <a:tcPr/>
                </a:tc>
                <a:tc>
                  <a:txBody>
                    <a:bodyPr/>
                    <a:lstStyle/>
                    <a:p>
                      <a:pPr algn="ctr"/>
                      <a:r>
                        <a:rPr lang="en-US" sz="2800" b="1" dirty="0"/>
                        <a:t>10.38</a:t>
                      </a:r>
                    </a:p>
                  </a:txBody>
                  <a:tcPr/>
                </a:tc>
                <a:tc>
                  <a:txBody>
                    <a:bodyPr/>
                    <a:lstStyle/>
                    <a:p>
                      <a:pPr algn="ctr"/>
                      <a:r>
                        <a:rPr lang="en-US" sz="2800" b="1" dirty="0"/>
                        <a:t>9.91</a:t>
                      </a:r>
                    </a:p>
                  </a:txBody>
                  <a:tcPr/>
                </a:tc>
                <a:extLst>
                  <a:ext uri="{0D108BD9-81ED-4DB2-BD59-A6C34878D82A}">
                    <a16:rowId xmlns:a16="http://schemas.microsoft.com/office/drawing/2014/main" val="1892345980"/>
                  </a:ext>
                </a:extLst>
              </a:tr>
              <a:tr h="370840">
                <a:tc>
                  <a:txBody>
                    <a:bodyPr/>
                    <a:lstStyle/>
                    <a:p>
                      <a:r>
                        <a:rPr lang="en-US" sz="2800" dirty="0"/>
                        <a:t>Russian (</a:t>
                      </a:r>
                      <a:r>
                        <a:rPr lang="en-US" sz="2800" dirty="0" err="1"/>
                        <a:t>ru</a:t>
                      </a:r>
                      <a:r>
                        <a:rPr lang="en-US" sz="2800" dirty="0"/>
                        <a:t>)</a:t>
                      </a:r>
                    </a:p>
                  </a:txBody>
                  <a:tcPr/>
                </a:tc>
                <a:tc>
                  <a:txBody>
                    <a:bodyPr/>
                    <a:lstStyle/>
                    <a:p>
                      <a:pPr algn="ctr"/>
                      <a:r>
                        <a:rPr lang="en-US" sz="2800" dirty="0"/>
                        <a:t>5.84</a:t>
                      </a:r>
                    </a:p>
                  </a:txBody>
                  <a:tcPr/>
                </a:tc>
                <a:tc>
                  <a:txBody>
                    <a:bodyPr/>
                    <a:lstStyle/>
                    <a:p>
                      <a:pPr algn="ctr"/>
                      <a:r>
                        <a:rPr lang="en-US" sz="2800" b="1" dirty="0"/>
                        <a:t>4.84</a:t>
                      </a:r>
                    </a:p>
                  </a:txBody>
                  <a:tcPr/>
                </a:tc>
                <a:tc>
                  <a:txBody>
                    <a:bodyPr/>
                    <a:lstStyle/>
                    <a:p>
                      <a:pPr algn="ctr"/>
                      <a:r>
                        <a:rPr lang="en-US" sz="2800" dirty="0"/>
                        <a:t>5.57</a:t>
                      </a:r>
                    </a:p>
                  </a:txBody>
                  <a:tcPr/>
                </a:tc>
                <a:tc>
                  <a:txBody>
                    <a:bodyPr/>
                    <a:lstStyle/>
                    <a:p>
                      <a:pPr algn="ctr"/>
                      <a:r>
                        <a:rPr lang="en-US" sz="2800" dirty="0"/>
                        <a:t>5.59</a:t>
                      </a:r>
                    </a:p>
                  </a:txBody>
                  <a:tcPr/>
                </a:tc>
                <a:tc>
                  <a:txBody>
                    <a:bodyPr/>
                    <a:lstStyle/>
                    <a:p>
                      <a:pPr algn="ctr"/>
                      <a:r>
                        <a:rPr lang="en-US" sz="2800" b="1" dirty="0"/>
                        <a:t>5.57</a:t>
                      </a:r>
                    </a:p>
                  </a:txBody>
                  <a:tcPr/>
                </a:tc>
                <a:tc>
                  <a:txBody>
                    <a:bodyPr/>
                    <a:lstStyle/>
                    <a:p>
                      <a:pPr algn="ctr"/>
                      <a:r>
                        <a:rPr lang="en-US" sz="2800" dirty="0"/>
                        <a:t>6.98</a:t>
                      </a:r>
                    </a:p>
                  </a:txBody>
                  <a:tcPr/>
                </a:tc>
                <a:extLst>
                  <a:ext uri="{0D108BD9-81ED-4DB2-BD59-A6C34878D82A}">
                    <a16:rowId xmlns:a16="http://schemas.microsoft.com/office/drawing/2014/main" val="2072085845"/>
                  </a:ext>
                </a:extLst>
              </a:tr>
              <a:tr h="370840">
                <a:tc>
                  <a:txBody>
                    <a:bodyPr/>
                    <a:lstStyle/>
                    <a:p>
                      <a:r>
                        <a:rPr lang="en-US" sz="2800" dirty="0"/>
                        <a:t>Mandarin (</a:t>
                      </a:r>
                      <a:r>
                        <a:rPr lang="en-US" sz="2800" dirty="0" err="1"/>
                        <a:t>zh</a:t>
                      </a:r>
                      <a:r>
                        <a:rPr lang="en-US" sz="2800" dirty="0"/>
                        <a:t>)</a:t>
                      </a:r>
                    </a:p>
                  </a:txBody>
                  <a:tcPr/>
                </a:tc>
                <a:tc>
                  <a:txBody>
                    <a:bodyPr/>
                    <a:lstStyle/>
                    <a:p>
                      <a:pPr algn="ctr"/>
                      <a:r>
                        <a:rPr lang="en-US" sz="2800" dirty="0"/>
                        <a:t>14.15</a:t>
                      </a:r>
                    </a:p>
                  </a:txBody>
                  <a:tcPr/>
                </a:tc>
                <a:tc>
                  <a:txBody>
                    <a:bodyPr/>
                    <a:lstStyle/>
                    <a:p>
                      <a:pPr algn="ctr"/>
                      <a:r>
                        <a:rPr lang="en-US" sz="2800" dirty="0"/>
                        <a:t>14.56</a:t>
                      </a:r>
                    </a:p>
                  </a:txBody>
                  <a:tcPr/>
                </a:tc>
                <a:tc>
                  <a:txBody>
                    <a:bodyPr/>
                    <a:lstStyle/>
                    <a:p>
                      <a:pPr algn="ctr"/>
                      <a:r>
                        <a:rPr lang="en-US" sz="2800" dirty="0"/>
                        <a:t>15.20</a:t>
                      </a:r>
                    </a:p>
                  </a:txBody>
                  <a:tcPr/>
                </a:tc>
                <a:tc>
                  <a:txBody>
                    <a:bodyPr/>
                    <a:lstStyle/>
                    <a:p>
                      <a:pPr algn="ctr"/>
                      <a:r>
                        <a:rPr lang="en-US" sz="2800" dirty="0"/>
                        <a:t>15.41</a:t>
                      </a:r>
                    </a:p>
                  </a:txBody>
                  <a:tcPr/>
                </a:tc>
                <a:tc>
                  <a:txBody>
                    <a:bodyPr/>
                    <a:lstStyle/>
                    <a:p>
                      <a:pPr algn="ctr"/>
                      <a:r>
                        <a:rPr lang="en-US" sz="2800" b="1" dirty="0"/>
                        <a:t>10.43</a:t>
                      </a:r>
                    </a:p>
                  </a:txBody>
                  <a:tcPr/>
                </a:tc>
                <a:tc>
                  <a:txBody>
                    <a:bodyPr/>
                    <a:lstStyle/>
                    <a:p>
                      <a:pPr algn="ctr"/>
                      <a:r>
                        <a:rPr lang="en-US" sz="2800" b="1" dirty="0"/>
                        <a:t>10.60</a:t>
                      </a:r>
                    </a:p>
                  </a:txBody>
                  <a:tcPr/>
                </a:tc>
                <a:extLst>
                  <a:ext uri="{0D108BD9-81ED-4DB2-BD59-A6C34878D82A}">
                    <a16:rowId xmlns:a16="http://schemas.microsoft.com/office/drawing/2014/main" val="1790903375"/>
                  </a:ext>
                </a:extLst>
              </a:tr>
            </a:tbl>
          </a:graphicData>
        </a:graphic>
      </p:graphicFrame>
    </p:spTree>
    <p:extLst>
      <p:ext uri="{BB962C8B-B14F-4D97-AF65-F5344CB8AC3E}">
        <p14:creationId xmlns:p14="http://schemas.microsoft.com/office/powerpoint/2010/main" val="2918222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solidFill>
                  <a:schemeClr val="bg1">
                    <a:lumMod val="75000"/>
                  </a:schemeClr>
                </a:solidFill>
              </a:rPr>
              <a:t>How ASR solved </a:t>
            </a:r>
            <a:r>
              <a:rPr lang="en-US" dirty="0" err="1">
                <a:solidFill>
                  <a:schemeClr val="bg1">
                    <a:lumMod val="75000"/>
                  </a:schemeClr>
                </a:solidFill>
              </a:rPr>
              <a:t>Zipf’s</a:t>
            </a:r>
            <a:r>
              <a:rPr lang="en-US" dirty="0">
                <a:solidFill>
                  <a:schemeClr val="bg1">
                    <a:lumMod val="75000"/>
                  </a:schemeClr>
                </a:solidFill>
              </a:rPr>
              <a:t> Law: frequent, infrequent, and OOV words</a:t>
            </a:r>
          </a:p>
          <a:p>
            <a:r>
              <a:rPr lang="en-US" dirty="0">
                <a:solidFill>
                  <a:schemeClr val="bg1">
                    <a:lumMod val="75000"/>
                  </a:schemeClr>
                </a:solidFill>
              </a:rPr>
              <a:t>The power-law distribution of languages and dialects</a:t>
            </a:r>
          </a:p>
          <a:p>
            <a:pPr lvl="1"/>
            <a:r>
              <a:rPr lang="en-US" dirty="0">
                <a:solidFill>
                  <a:schemeClr val="bg1">
                    <a:lumMod val="75000"/>
                  </a:schemeClr>
                </a:solidFill>
              </a:rPr>
              <a:t>Early success: monolingual pre-training</a:t>
            </a:r>
          </a:p>
          <a:p>
            <a:pPr lvl="1"/>
            <a:r>
              <a:rPr lang="en-US" dirty="0"/>
              <a:t>Knowledge transfer: multilingual training</a:t>
            </a:r>
          </a:p>
          <a:p>
            <a:pPr lvl="1"/>
            <a:r>
              <a:rPr lang="en-US" dirty="0"/>
              <a:t>Paradigm shift: unsupervised ASR</a:t>
            </a:r>
          </a:p>
          <a:p>
            <a:r>
              <a:rPr lang="en-US" dirty="0"/>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3676587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2D408-0C6B-B74C-8B61-02F03F0DCC87}"/>
              </a:ext>
            </a:extLst>
          </p:cNvPr>
          <p:cNvSpPr>
            <a:spLocks noGrp="1"/>
          </p:cNvSpPr>
          <p:nvPr>
            <p:ph type="title"/>
          </p:nvPr>
        </p:nvSpPr>
        <p:spPr>
          <a:xfrm>
            <a:off x="838200" y="402193"/>
            <a:ext cx="10515600" cy="1636670"/>
          </a:xfrm>
        </p:spPr>
        <p:txBody>
          <a:bodyPr>
            <a:normAutofit fontScale="90000"/>
          </a:bodyPr>
          <a:lstStyle/>
          <a:p>
            <a:r>
              <a:rPr lang="en-US" dirty="0"/>
              <a:t>Monolingual, Multilingual, &amp; Cross-Lingual</a:t>
            </a:r>
            <a:br>
              <a:rPr lang="en-US" dirty="0"/>
            </a:br>
            <a:r>
              <a:rPr lang="en-US" dirty="0"/>
              <a:t>Speech Recognition</a:t>
            </a:r>
            <a:br>
              <a:rPr lang="en-US" dirty="0"/>
            </a:br>
            <a:r>
              <a:rPr lang="en-US" sz="1800" dirty="0" err="1"/>
              <a:t>Zelasko</a:t>
            </a:r>
            <a:r>
              <a:rPr lang="en-US" sz="1800" dirty="0"/>
              <a:t>, Moro-Velasquez, Hasegawa-Johnson, </a:t>
            </a:r>
            <a:r>
              <a:rPr lang="en-US" sz="1800" dirty="0" err="1"/>
              <a:t>Scharenborg</a:t>
            </a:r>
            <a:r>
              <a:rPr lang="en-US" sz="1800" dirty="0"/>
              <a:t> &amp; </a:t>
            </a:r>
            <a:r>
              <a:rPr lang="en-US" sz="1800" dirty="0" err="1"/>
              <a:t>Dehak</a:t>
            </a:r>
            <a:r>
              <a:rPr lang="en-US" sz="1800" dirty="0"/>
              <a:t>, </a:t>
            </a:r>
            <a:r>
              <a:rPr lang="en-US" sz="1800" dirty="0" err="1"/>
              <a:t>Interspeech</a:t>
            </a:r>
            <a:r>
              <a:rPr lang="en-US" sz="1800" dirty="0"/>
              <a:t> 2020</a:t>
            </a:r>
            <a:br>
              <a:rPr lang="en-US" sz="1800" dirty="0"/>
            </a:br>
            <a:r>
              <a:rPr lang="en-US" sz="1800" dirty="0"/>
              <a:t>Feng, </a:t>
            </a:r>
            <a:r>
              <a:rPr lang="en-US" sz="1800" dirty="0" err="1"/>
              <a:t>Zelasko</a:t>
            </a:r>
            <a:r>
              <a:rPr lang="en-US" sz="1800" dirty="0"/>
              <a:t>, Moro-Velasquez, </a:t>
            </a:r>
            <a:r>
              <a:rPr lang="en-US" sz="1800" dirty="0" err="1"/>
              <a:t>Abavisani</a:t>
            </a:r>
            <a:r>
              <a:rPr lang="en-US" sz="1800" dirty="0"/>
              <a:t>, Hasegawa-Johnson, </a:t>
            </a:r>
            <a:r>
              <a:rPr lang="en-US" sz="1800" dirty="0" err="1"/>
              <a:t>Sharenborg</a:t>
            </a:r>
            <a:r>
              <a:rPr lang="en-US" sz="1800" dirty="0"/>
              <a:t> &amp; </a:t>
            </a:r>
            <a:r>
              <a:rPr lang="en-US" sz="1800" dirty="0" err="1"/>
              <a:t>Dehak</a:t>
            </a:r>
            <a:r>
              <a:rPr lang="en-US" sz="1800" dirty="0"/>
              <a:t>, 2021</a:t>
            </a:r>
            <a:endParaRPr lang="en-US" dirty="0"/>
          </a:p>
        </p:txBody>
      </p:sp>
      <p:sp>
        <p:nvSpPr>
          <p:cNvPr id="3" name="Content Placeholder 2">
            <a:extLst>
              <a:ext uri="{FF2B5EF4-FFF2-40B4-BE49-F238E27FC236}">
                <a16:creationId xmlns:a16="http://schemas.microsoft.com/office/drawing/2014/main" id="{C062A366-1E67-054F-ADDC-1943965C69D5}"/>
              </a:ext>
            </a:extLst>
          </p:cNvPr>
          <p:cNvSpPr>
            <a:spLocks noGrp="1"/>
          </p:cNvSpPr>
          <p:nvPr>
            <p:ph idx="1"/>
          </p:nvPr>
        </p:nvSpPr>
        <p:spPr>
          <a:xfrm>
            <a:off x="838200" y="2150072"/>
            <a:ext cx="10515600" cy="3458477"/>
          </a:xfrm>
        </p:spPr>
        <p:txBody>
          <a:bodyPr/>
          <a:lstStyle/>
          <a:p>
            <a:r>
              <a:rPr lang="en-US" dirty="0"/>
              <a:t>Monolingual: Train on one language, test on the same language</a:t>
            </a:r>
          </a:p>
          <a:p>
            <a:r>
              <a:rPr lang="en-US" dirty="0"/>
              <a:t>Multilingual: Train on 13 languages, test on one of those 13</a:t>
            </a:r>
          </a:p>
          <a:p>
            <a:r>
              <a:rPr lang="en-US" dirty="0"/>
              <a:t>Cross-lingual: Train on 12 languages, test on the 13</a:t>
            </a:r>
            <a:r>
              <a:rPr lang="en-US" baseline="30000" dirty="0"/>
              <a:t>th</a:t>
            </a:r>
            <a:r>
              <a:rPr lang="en-US" dirty="0"/>
              <a:t> (cross-validation)</a:t>
            </a:r>
          </a:p>
        </p:txBody>
      </p:sp>
    </p:spTree>
    <p:extLst>
      <p:ext uri="{BB962C8B-B14F-4D97-AF65-F5344CB8AC3E}">
        <p14:creationId xmlns:p14="http://schemas.microsoft.com/office/powerpoint/2010/main" val="2094608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9F46-40BB-254A-966C-4093806E51F9}"/>
              </a:ext>
            </a:extLst>
          </p:cNvPr>
          <p:cNvSpPr>
            <a:spLocks noGrp="1"/>
          </p:cNvSpPr>
          <p:nvPr>
            <p:ph type="title"/>
          </p:nvPr>
        </p:nvSpPr>
        <p:spPr>
          <a:xfrm>
            <a:off x="228596" y="157151"/>
            <a:ext cx="3838574" cy="833079"/>
          </a:xfrm>
        </p:spPr>
        <p:txBody>
          <a:bodyPr>
            <a:normAutofit/>
          </a:bodyPr>
          <a:lstStyle/>
          <a:p>
            <a:r>
              <a:rPr lang="en-US" dirty="0"/>
              <a:t>Architectures</a:t>
            </a:r>
          </a:p>
        </p:txBody>
      </p:sp>
      <p:pic>
        <p:nvPicPr>
          <p:cNvPr id="1026" name="Picture 2">
            <a:extLst>
              <a:ext uri="{FF2B5EF4-FFF2-40B4-BE49-F238E27FC236}">
                <a16:creationId xmlns:a16="http://schemas.microsoft.com/office/drawing/2014/main" id="{0D891515-E4C6-1B43-A2C1-2C19C50A0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738" y="5458619"/>
            <a:ext cx="4060824" cy="133598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C14115B-6570-4542-A7E1-37BBE66139EE}"/>
              </a:ext>
            </a:extLst>
          </p:cNvPr>
          <p:cNvSpPr txBox="1">
            <a:spLocks/>
          </p:cNvSpPr>
          <p:nvPr/>
        </p:nvSpPr>
        <p:spPr>
          <a:xfrm>
            <a:off x="1738318" y="938207"/>
            <a:ext cx="3838574" cy="833079"/>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Hybrid DNN-HMM</a:t>
            </a:r>
          </a:p>
        </p:txBody>
      </p:sp>
      <p:sp>
        <p:nvSpPr>
          <p:cNvPr id="7" name="Title 1">
            <a:extLst>
              <a:ext uri="{FF2B5EF4-FFF2-40B4-BE49-F238E27FC236}">
                <a16:creationId xmlns:a16="http://schemas.microsoft.com/office/drawing/2014/main" id="{536B20C7-95DF-1448-8C38-FD646FD56BD0}"/>
              </a:ext>
            </a:extLst>
          </p:cNvPr>
          <p:cNvSpPr txBox="1">
            <a:spLocks/>
          </p:cNvSpPr>
          <p:nvPr/>
        </p:nvSpPr>
        <p:spPr>
          <a:xfrm>
            <a:off x="7529516" y="904868"/>
            <a:ext cx="3600467" cy="8330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Transformer</a:t>
            </a:r>
          </a:p>
        </p:txBody>
      </p:sp>
      <p:pic>
        <p:nvPicPr>
          <p:cNvPr id="8" name="Picture 2">
            <a:extLst>
              <a:ext uri="{FF2B5EF4-FFF2-40B4-BE49-F238E27FC236}">
                <a16:creationId xmlns:a16="http://schemas.microsoft.com/office/drawing/2014/main" id="{043F045A-BB8F-A247-9E07-5E80B4E15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7522" y="5468140"/>
            <a:ext cx="4060824" cy="13359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AD11D87-9F45-6D48-A230-4F71945B8861}"/>
              </a:ext>
            </a:extLst>
          </p:cNvPr>
          <p:cNvSpPr/>
          <p:nvPr/>
        </p:nvSpPr>
        <p:spPr>
          <a:xfrm>
            <a:off x="1524004" y="4557712"/>
            <a:ext cx="3838574"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CNN (M layers)</a:t>
            </a:r>
          </a:p>
        </p:txBody>
      </p:sp>
      <p:sp>
        <p:nvSpPr>
          <p:cNvPr id="10" name="Rectangle 9">
            <a:extLst>
              <a:ext uri="{FF2B5EF4-FFF2-40B4-BE49-F238E27FC236}">
                <a16:creationId xmlns:a16="http://schemas.microsoft.com/office/drawing/2014/main" id="{45D5CB30-944C-C242-B4D7-04842433888E}"/>
              </a:ext>
            </a:extLst>
          </p:cNvPr>
          <p:cNvSpPr/>
          <p:nvPr/>
        </p:nvSpPr>
        <p:spPr>
          <a:xfrm>
            <a:off x="1519239" y="3495664"/>
            <a:ext cx="3838574"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t>bLSTM</a:t>
            </a:r>
            <a:r>
              <a:rPr lang="en-US" sz="2800" dirty="0"/>
              <a:t> (N layers)</a:t>
            </a:r>
          </a:p>
        </p:txBody>
      </p:sp>
      <p:sp>
        <p:nvSpPr>
          <p:cNvPr id="11" name="Rectangle 10">
            <a:extLst>
              <a:ext uri="{FF2B5EF4-FFF2-40B4-BE49-F238E27FC236}">
                <a16:creationId xmlns:a16="http://schemas.microsoft.com/office/drawing/2014/main" id="{9FD6CDA1-BF83-094F-A2C4-D874F45224DC}"/>
              </a:ext>
            </a:extLst>
          </p:cNvPr>
          <p:cNvSpPr/>
          <p:nvPr/>
        </p:nvSpPr>
        <p:spPr>
          <a:xfrm>
            <a:off x="1514473" y="2433623"/>
            <a:ext cx="3838574"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HMM (3 transducers)</a:t>
            </a:r>
          </a:p>
        </p:txBody>
      </p:sp>
      <p:sp>
        <p:nvSpPr>
          <p:cNvPr id="13" name="Rectangle 12">
            <a:extLst>
              <a:ext uri="{FF2B5EF4-FFF2-40B4-BE49-F238E27FC236}">
                <a16:creationId xmlns:a16="http://schemas.microsoft.com/office/drawing/2014/main" id="{721604F6-5073-B44D-AD33-2EA503B618E6}"/>
              </a:ext>
            </a:extLst>
          </p:cNvPr>
          <p:cNvSpPr/>
          <p:nvPr/>
        </p:nvSpPr>
        <p:spPr>
          <a:xfrm>
            <a:off x="6991363" y="4567233"/>
            <a:ext cx="3838574"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Encoder (M layers)</a:t>
            </a:r>
          </a:p>
        </p:txBody>
      </p:sp>
      <p:sp>
        <p:nvSpPr>
          <p:cNvPr id="14" name="Rectangle 13">
            <a:extLst>
              <a:ext uri="{FF2B5EF4-FFF2-40B4-BE49-F238E27FC236}">
                <a16:creationId xmlns:a16="http://schemas.microsoft.com/office/drawing/2014/main" id="{0F113740-2CC8-4E4E-8C66-441259D1E1E9}"/>
              </a:ext>
            </a:extLst>
          </p:cNvPr>
          <p:cNvSpPr/>
          <p:nvPr/>
        </p:nvSpPr>
        <p:spPr>
          <a:xfrm>
            <a:off x="6986598" y="3490904"/>
            <a:ext cx="3838574"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Self-Attention (P layers)</a:t>
            </a:r>
          </a:p>
        </p:txBody>
      </p:sp>
      <p:sp>
        <p:nvSpPr>
          <p:cNvPr id="15" name="Rectangle 14">
            <a:extLst>
              <a:ext uri="{FF2B5EF4-FFF2-40B4-BE49-F238E27FC236}">
                <a16:creationId xmlns:a16="http://schemas.microsoft.com/office/drawing/2014/main" id="{AEFF51B0-399B-8449-A5F0-A08C00EB9750}"/>
              </a:ext>
            </a:extLst>
          </p:cNvPr>
          <p:cNvSpPr/>
          <p:nvPr/>
        </p:nvSpPr>
        <p:spPr>
          <a:xfrm>
            <a:off x="6981832" y="2443154"/>
            <a:ext cx="3838574"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Decoder (1 layer)</a:t>
            </a:r>
          </a:p>
        </p:txBody>
      </p:sp>
      <p:cxnSp>
        <p:nvCxnSpPr>
          <p:cNvPr id="17" name="Straight Arrow Connector 16">
            <a:extLst>
              <a:ext uri="{FF2B5EF4-FFF2-40B4-BE49-F238E27FC236}">
                <a16:creationId xmlns:a16="http://schemas.microsoft.com/office/drawing/2014/main" id="{C89119C2-0DAF-114F-B5AB-E9E6E5A0612D}"/>
              </a:ext>
            </a:extLst>
          </p:cNvPr>
          <p:cNvCxnSpPr>
            <a:cxnSpLocks/>
            <a:endCxn id="5" idx="2"/>
          </p:cNvCxnSpPr>
          <p:nvPr/>
        </p:nvCxnSpPr>
        <p:spPr>
          <a:xfrm flipV="1">
            <a:off x="3443291" y="5157787"/>
            <a:ext cx="0" cy="310353"/>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F5C54BB-6A55-794E-BECD-9A36F32EC7CC}"/>
              </a:ext>
            </a:extLst>
          </p:cNvPr>
          <p:cNvCxnSpPr>
            <a:cxnSpLocks/>
            <a:stCxn id="5" idx="0"/>
            <a:endCxn id="10" idx="2"/>
          </p:cNvCxnSpPr>
          <p:nvPr/>
        </p:nvCxnSpPr>
        <p:spPr>
          <a:xfrm flipH="1" flipV="1">
            <a:off x="3438526" y="4095739"/>
            <a:ext cx="4765" cy="461973"/>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18B037D-4451-6B42-B8F1-6C8FAB6EAC15}"/>
              </a:ext>
            </a:extLst>
          </p:cNvPr>
          <p:cNvCxnSpPr>
            <a:cxnSpLocks/>
            <a:stCxn id="10" idx="0"/>
            <a:endCxn id="11" idx="2"/>
          </p:cNvCxnSpPr>
          <p:nvPr/>
        </p:nvCxnSpPr>
        <p:spPr>
          <a:xfrm flipH="1" flipV="1">
            <a:off x="3433760" y="3033698"/>
            <a:ext cx="4766" cy="461966"/>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F93769B-59F4-5F40-9432-399C8D1804D0}"/>
              </a:ext>
            </a:extLst>
          </p:cNvPr>
          <p:cNvCxnSpPr>
            <a:cxnSpLocks/>
          </p:cNvCxnSpPr>
          <p:nvPr/>
        </p:nvCxnSpPr>
        <p:spPr>
          <a:xfrm flipV="1">
            <a:off x="8896359" y="5153021"/>
            <a:ext cx="0" cy="310353"/>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sp>
        <p:nvSpPr>
          <p:cNvPr id="27" name="Title 1">
            <a:extLst>
              <a:ext uri="{FF2B5EF4-FFF2-40B4-BE49-F238E27FC236}">
                <a16:creationId xmlns:a16="http://schemas.microsoft.com/office/drawing/2014/main" id="{878F6F2D-EC90-E34C-88FA-E8A59779BB04}"/>
              </a:ext>
            </a:extLst>
          </p:cNvPr>
          <p:cNvSpPr txBox="1">
            <a:spLocks/>
          </p:cNvSpPr>
          <p:nvPr/>
        </p:nvSpPr>
        <p:spPr>
          <a:xfrm>
            <a:off x="2528884" y="1619247"/>
            <a:ext cx="1800218" cy="4809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a:t>
            </a:r>
            <a:r>
              <a:rPr lang="en-US" sz="2400" dirty="0" err="1"/>
              <a:t>ʃɻ</a:t>
            </a:r>
            <a:r>
              <a:rPr lang="en-US" sz="2400" dirty="0"/>
              <a:t>̍ </a:t>
            </a:r>
            <a:r>
              <a:rPr lang="en-US" sz="2400" dirty="0" err="1"/>
              <a:t>tə</a:t>
            </a:r>
            <a:r>
              <a:rPr lang="en-US" sz="2400" dirty="0"/>
              <a:t> </a:t>
            </a:r>
            <a:r>
              <a:rPr lang="en-US" sz="2400" dirty="0" err="1"/>
              <a:t>mek</a:t>
            </a:r>
            <a:r>
              <a:rPr lang="en-US" sz="2400" dirty="0"/>
              <a:t>/</a:t>
            </a:r>
          </a:p>
        </p:txBody>
      </p:sp>
      <p:cxnSp>
        <p:nvCxnSpPr>
          <p:cNvPr id="28" name="Straight Arrow Connector 27">
            <a:extLst>
              <a:ext uri="{FF2B5EF4-FFF2-40B4-BE49-F238E27FC236}">
                <a16:creationId xmlns:a16="http://schemas.microsoft.com/office/drawing/2014/main" id="{152714EF-CA6A-AA4F-9254-AE500605F567}"/>
              </a:ext>
            </a:extLst>
          </p:cNvPr>
          <p:cNvCxnSpPr>
            <a:cxnSpLocks/>
            <a:stCxn id="11" idx="0"/>
            <a:endCxn id="27" idx="2"/>
          </p:cNvCxnSpPr>
          <p:nvPr/>
        </p:nvCxnSpPr>
        <p:spPr>
          <a:xfrm flipH="1" flipV="1">
            <a:off x="3428993" y="2100238"/>
            <a:ext cx="4767" cy="333385"/>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E23D25E-86E8-CF44-A9AD-5247E0757ADE}"/>
              </a:ext>
            </a:extLst>
          </p:cNvPr>
          <p:cNvSpPr txBox="1">
            <a:spLocks/>
          </p:cNvSpPr>
          <p:nvPr/>
        </p:nvSpPr>
        <p:spPr>
          <a:xfrm>
            <a:off x="7996243" y="1600195"/>
            <a:ext cx="1800218" cy="4809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a:t>
            </a:r>
            <a:r>
              <a:rPr lang="en-US" sz="2400" dirty="0" err="1"/>
              <a:t>ʃɻ</a:t>
            </a:r>
            <a:r>
              <a:rPr lang="en-US" sz="2400" dirty="0"/>
              <a:t>̍ </a:t>
            </a:r>
            <a:r>
              <a:rPr lang="en-US" sz="2400" dirty="0" err="1"/>
              <a:t>tə</a:t>
            </a:r>
            <a:r>
              <a:rPr lang="en-US" sz="2400" dirty="0"/>
              <a:t> </a:t>
            </a:r>
            <a:r>
              <a:rPr lang="en-US" sz="2400" dirty="0" err="1"/>
              <a:t>mek</a:t>
            </a:r>
            <a:r>
              <a:rPr lang="en-US" sz="2400" dirty="0"/>
              <a:t>/</a:t>
            </a:r>
          </a:p>
        </p:txBody>
      </p:sp>
      <p:cxnSp>
        <p:nvCxnSpPr>
          <p:cNvPr id="32" name="Straight Arrow Connector 31">
            <a:extLst>
              <a:ext uri="{FF2B5EF4-FFF2-40B4-BE49-F238E27FC236}">
                <a16:creationId xmlns:a16="http://schemas.microsoft.com/office/drawing/2014/main" id="{7DFE9D19-9E5F-D442-9BD0-2429DFDDAB35}"/>
              </a:ext>
            </a:extLst>
          </p:cNvPr>
          <p:cNvCxnSpPr>
            <a:cxnSpLocks/>
            <a:stCxn id="15" idx="0"/>
            <a:endCxn id="31" idx="2"/>
          </p:cNvCxnSpPr>
          <p:nvPr/>
        </p:nvCxnSpPr>
        <p:spPr>
          <a:xfrm flipH="1" flipV="1">
            <a:off x="8896352" y="2081186"/>
            <a:ext cx="4767" cy="361968"/>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4E30C40-05B3-CE45-BA05-6408ED0C8C63}"/>
              </a:ext>
            </a:extLst>
          </p:cNvPr>
          <p:cNvCxnSpPr>
            <a:cxnSpLocks/>
            <a:stCxn id="13" idx="0"/>
            <a:endCxn id="14" idx="2"/>
          </p:cNvCxnSpPr>
          <p:nvPr/>
        </p:nvCxnSpPr>
        <p:spPr>
          <a:xfrm flipH="1" flipV="1">
            <a:off x="8905885" y="4090979"/>
            <a:ext cx="4765" cy="476254"/>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FEE73D4-66AD-F14A-A476-25BAEB096C81}"/>
              </a:ext>
            </a:extLst>
          </p:cNvPr>
          <p:cNvCxnSpPr>
            <a:cxnSpLocks/>
            <a:stCxn id="14" idx="0"/>
            <a:endCxn id="15" idx="2"/>
          </p:cNvCxnSpPr>
          <p:nvPr/>
        </p:nvCxnSpPr>
        <p:spPr>
          <a:xfrm flipH="1" flipV="1">
            <a:off x="8901119" y="3043229"/>
            <a:ext cx="4766" cy="447675"/>
          </a:xfrm>
          <a:prstGeom prst="straightConnector1">
            <a:avLst/>
          </a:prstGeom>
          <a:ln w="127000">
            <a:tailEnd type="triangle"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1885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2D408-0C6B-B74C-8B61-02F03F0DCC87}"/>
              </a:ext>
            </a:extLst>
          </p:cNvPr>
          <p:cNvSpPr>
            <a:spLocks noGrp="1"/>
          </p:cNvSpPr>
          <p:nvPr>
            <p:ph type="title"/>
          </p:nvPr>
        </p:nvSpPr>
        <p:spPr/>
        <p:txBody>
          <a:bodyPr>
            <a:normAutofit/>
          </a:bodyPr>
          <a:lstStyle/>
          <a:p>
            <a:r>
              <a:rPr lang="en-US" dirty="0"/>
              <a:t>Basic methodology</a:t>
            </a:r>
          </a:p>
        </p:txBody>
      </p:sp>
      <p:sp>
        <p:nvSpPr>
          <p:cNvPr id="3" name="Content Placeholder 2">
            <a:extLst>
              <a:ext uri="{FF2B5EF4-FFF2-40B4-BE49-F238E27FC236}">
                <a16:creationId xmlns:a16="http://schemas.microsoft.com/office/drawing/2014/main" id="{C062A366-1E67-054F-ADDC-1943965C69D5}"/>
              </a:ext>
            </a:extLst>
          </p:cNvPr>
          <p:cNvSpPr>
            <a:spLocks noGrp="1"/>
          </p:cNvSpPr>
          <p:nvPr>
            <p:ph idx="1"/>
          </p:nvPr>
        </p:nvSpPr>
        <p:spPr/>
        <p:txBody>
          <a:bodyPr>
            <a:normAutofit/>
          </a:bodyPr>
          <a:lstStyle/>
          <a:p>
            <a:r>
              <a:rPr lang="en-US" dirty="0"/>
              <a:t>Two types of data were used:</a:t>
            </a:r>
          </a:p>
          <a:p>
            <a:pPr lvl="1"/>
            <a:r>
              <a:rPr lang="en-US" dirty="0" err="1"/>
              <a:t>Globalphone</a:t>
            </a:r>
            <a:r>
              <a:rPr lang="en-US" dirty="0"/>
              <a:t> (5 languages): very clean read speech, 11-24 </a:t>
            </a:r>
            <a:r>
              <a:rPr lang="en-US" dirty="0" err="1"/>
              <a:t>hrs</a:t>
            </a:r>
            <a:r>
              <a:rPr lang="en-US" dirty="0"/>
              <a:t>/language</a:t>
            </a:r>
          </a:p>
          <a:p>
            <a:pPr lvl="1"/>
            <a:r>
              <a:rPr lang="en-US" dirty="0"/>
              <a:t>Babel (8 languages): noisy broadcast audio, 39-127 </a:t>
            </a:r>
            <a:r>
              <a:rPr lang="en-US" dirty="0" err="1"/>
              <a:t>hrs</a:t>
            </a:r>
            <a:r>
              <a:rPr lang="en-US" dirty="0"/>
              <a:t>/language</a:t>
            </a:r>
          </a:p>
          <a:p>
            <a:r>
              <a:rPr lang="en-US" dirty="0"/>
              <a:t>Convert training transcripts from text into international phonetic alphabet (IPA): </a:t>
            </a:r>
            <a:r>
              <a:rPr lang="en-US" dirty="0" err="1"/>
              <a:t>LanguageNet</a:t>
            </a:r>
            <a:r>
              <a:rPr lang="en-US" dirty="0"/>
              <a:t> finite state transducers</a:t>
            </a:r>
          </a:p>
          <a:p>
            <a:r>
              <a:rPr lang="en-US" dirty="0"/>
              <a:t>Replicate published Babel training &amp; test scripts, modify to use IPA</a:t>
            </a:r>
          </a:p>
        </p:txBody>
      </p:sp>
    </p:spTree>
    <p:extLst>
      <p:ext uri="{BB962C8B-B14F-4D97-AF65-F5344CB8AC3E}">
        <p14:creationId xmlns:p14="http://schemas.microsoft.com/office/powerpoint/2010/main" val="2530595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D5D61-8D84-3C4E-9A62-16321BD64097}"/>
              </a:ext>
            </a:extLst>
          </p:cNvPr>
          <p:cNvSpPr>
            <a:spLocks noGrp="1"/>
          </p:cNvSpPr>
          <p:nvPr>
            <p:ph type="title"/>
          </p:nvPr>
        </p:nvSpPr>
        <p:spPr>
          <a:xfrm>
            <a:off x="79076" y="41362"/>
            <a:ext cx="5885314" cy="683258"/>
          </a:xfrm>
        </p:spPr>
        <p:txBody>
          <a:bodyPr>
            <a:normAutofit fontScale="90000"/>
          </a:bodyPr>
          <a:lstStyle/>
          <a:p>
            <a:r>
              <a:rPr lang="en-US" dirty="0"/>
              <a:t>Key experimental findings</a:t>
            </a:r>
          </a:p>
        </p:txBody>
      </p:sp>
      <p:graphicFrame>
        <p:nvGraphicFramePr>
          <p:cNvPr id="4" name="Table 4">
            <a:extLst>
              <a:ext uri="{FF2B5EF4-FFF2-40B4-BE49-F238E27FC236}">
                <a16:creationId xmlns:a16="http://schemas.microsoft.com/office/drawing/2014/main" id="{A92FAF1D-3889-5E49-9FC7-423F8E0CEB95}"/>
              </a:ext>
            </a:extLst>
          </p:cNvPr>
          <p:cNvGraphicFramePr>
            <a:graphicFrameLocks noGrp="1"/>
          </p:cNvGraphicFramePr>
          <p:nvPr>
            <p:ph idx="1"/>
            <p:extLst>
              <p:ext uri="{D42A27DB-BD31-4B8C-83A1-F6EECF244321}">
                <p14:modId xmlns:p14="http://schemas.microsoft.com/office/powerpoint/2010/main" val="3008515102"/>
              </p:ext>
            </p:extLst>
          </p:nvPr>
        </p:nvGraphicFramePr>
        <p:xfrm>
          <a:off x="114297" y="659304"/>
          <a:ext cx="6578888" cy="6082762"/>
        </p:xfrm>
        <a:graphic>
          <a:graphicData uri="http://schemas.openxmlformats.org/drawingml/2006/table">
            <a:tbl>
              <a:tblPr firstRow="1" bandRow="1">
                <a:tableStyleId>{5C22544A-7EE6-4342-B048-85BDC9FD1C3A}</a:tableStyleId>
              </a:tblPr>
              <a:tblGrid>
                <a:gridCol w="1188720">
                  <a:extLst>
                    <a:ext uri="{9D8B030D-6E8A-4147-A177-3AD203B41FA5}">
                      <a16:colId xmlns:a16="http://schemas.microsoft.com/office/drawing/2014/main" val="4100168145"/>
                    </a:ext>
                  </a:extLst>
                </a:gridCol>
                <a:gridCol w="1275368">
                  <a:extLst>
                    <a:ext uri="{9D8B030D-6E8A-4147-A177-3AD203B41FA5}">
                      <a16:colId xmlns:a16="http://schemas.microsoft.com/office/drawing/2014/main" val="1828821976"/>
                    </a:ext>
                  </a:extLst>
                </a:gridCol>
                <a:gridCol w="685800">
                  <a:extLst>
                    <a:ext uri="{9D8B030D-6E8A-4147-A177-3AD203B41FA5}">
                      <a16:colId xmlns:a16="http://schemas.microsoft.com/office/drawing/2014/main" val="1509467639"/>
                    </a:ext>
                  </a:extLst>
                </a:gridCol>
                <a:gridCol w="685800">
                  <a:extLst>
                    <a:ext uri="{9D8B030D-6E8A-4147-A177-3AD203B41FA5}">
                      <a16:colId xmlns:a16="http://schemas.microsoft.com/office/drawing/2014/main" val="3757288102"/>
                    </a:ext>
                  </a:extLst>
                </a:gridCol>
                <a:gridCol w="685800">
                  <a:extLst>
                    <a:ext uri="{9D8B030D-6E8A-4147-A177-3AD203B41FA5}">
                      <a16:colId xmlns:a16="http://schemas.microsoft.com/office/drawing/2014/main" val="540405967"/>
                    </a:ext>
                  </a:extLst>
                </a:gridCol>
                <a:gridCol w="685800">
                  <a:extLst>
                    <a:ext uri="{9D8B030D-6E8A-4147-A177-3AD203B41FA5}">
                      <a16:colId xmlns:a16="http://schemas.microsoft.com/office/drawing/2014/main" val="2164337806"/>
                    </a:ext>
                  </a:extLst>
                </a:gridCol>
                <a:gridCol w="685800">
                  <a:extLst>
                    <a:ext uri="{9D8B030D-6E8A-4147-A177-3AD203B41FA5}">
                      <a16:colId xmlns:a16="http://schemas.microsoft.com/office/drawing/2014/main" val="3641530702"/>
                    </a:ext>
                  </a:extLst>
                </a:gridCol>
                <a:gridCol w="685800">
                  <a:extLst>
                    <a:ext uri="{9D8B030D-6E8A-4147-A177-3AD203B41FA5}">
                      <a16:colId xmlns:a16="http://schemas.microsoft.com/office/drawing/2014/main" val="2752099347"/>
                    </a:ext>
                  </a:extLst>
                </a:gridCol>
              </a:tblGrid>
              <a:tr h="388763">
                <a:tc rowSpan="2">
                  <a:txBody>
                    <a:bodyPr/>
                    <a:lstStyle/>
                    <a:p>
                      <a:pPr algn="ctr"/>
                      <a:r>
                        <a:rPr lang="en-US" dirty="0"/>
                        <a:t>Type of Speech</a:t>
                      </a:r>
                    </a:p>
                  </a:txBody>
                  <a:tcPr/>
                </a:tc>
                <a:tc rowSpan="2">
                  <a:txBody>
                    <a:bodyPr/>
                    <a:lstStyle/>
                    <a:p>
                      <a:pPr algn="ctr"/>
                      <a:r>
                        <a:rPr lang="en-US" dirty="0"/>
                        <a:t>Language</a:t>
                      </a:r>
                    </a:p>
                  </a:txBody>
                  <a:tcPr/>
                </a:tc>
                <a:tc gridSpan="3">
                  <a:txBody>
                    <a:bodyPr/>
                    <a:lstStyle/>
                    <a:p>
                      <a:pPr algn="ctr"/>
                      <a:r>
                        <a:rPr lang="en-US" dirty="0"/>
                        <a:t>Hybrid (PER, %)</a:t>
                      </a:r>
                    </a:p>
                  </a:txBody>
                  <a:tcPr/>
                </a:tc>
                <a:tc hMerge="1">
                  <a:txBody>
                    <a:bodyPr/>
                    <a:lstStyle/>
                    <a:p>
                      <a:endParaRPr lang="en-US" dirty="0"/>
                    </a:p>
                  </a:txBody>
                  <a:tcPr/>
                </a:tc>
                <a:tc hMerge="1">
                  <a:txBody>
                    <a:bodyPr/>
                    <a:lstStyle/>
                    <a:p>
                      <a:endParaRPr lang="en-US" dirty="0"/>
                    </a:p>
                  </a:txBody>
                  <a:tcPr/>
                </a:tc>
                <a:tc gridSpan="3">
                  <a:txBody>
                    <a:bodyPr/>
                    <a:lstStyle/>
                    <a:p>
                      <a:pPr algn="ctr"/>
                      <a:r>
                        <a:rPr lang="en-US" dirty="0"/>
                        <a:t>Transformer (PTER, %)</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25698553"/>
                  </a:ext>
                </a:extLst>
              </a:tr>
              <a:tr h="388763">
                <a:tc vMerge="1">
                  <a:txBody>
                    <a:bodyPr/>
                    <a:lstStyle/>
                    <a:p>
                      <a:endParaRPr lang="en-US"/>
                    </a:p>
                  </a:txBody>
                  <a:tcPr/>
                </a:tc>
                <a:tc vMerge="1">
                  <a:txBody>
                    <a:bodyPr/>
                    <a:lstStyle/>
                    <a:p>
                      <a:endParaRPr lang="en-US"/>
                    </a:p>
                  </a:txBody>
                  <a:tcPr/>
                </a:tc>
                <a:tc>
                  <a:txBody>
                    <a:bodyPr/>
                    <a:lstStyle/>
                    <a:p>
                      <a:pPr algn="ctr"/>
                      <a:r>
                        <a:rPr lang="en-US" dirty="0"/>
                        <a:t>Mon</a:t>
                      </a:r>
                    </a:p>
                  </a:txBody>
                  <a:tcPr/>
                </a:tc>
                <a:tc>
                  <a:txBody>
                    <a:bodyPr/>
                    <a:lstStyle/>
                    <a:p>
                      <a:pPr algn="ctr"/>
                      <a:r>
                        <a:rPr lang="en-US" dirty="0"/>
                        <a:t>Multi</a:t>
                      </a:r>
                    </a:p>
                  </a:txBody>
                  <a:tcPr/>
                </a:tc>
                <a:tc>
                  <a:txBody>
                    <a:bodyPr/>
                    <a:lstStyle/>
                    <a:p>
                      <a:pPr algn="ctr"/>
                      <a:r>
                        <a:rPr lang="en-US" dirty="0"/>
                        <a:t>Cross</a:t>
                      </a:r>
                    </a:p>
                  </a:txBody>
                  <a:tcPr/>
                </a:tc>
                <a:tc>
                  <a:txBody>
                    <a:bodyPr/>
                    <a:lstStyle/>
                    <a:p>
                      <a:pPr algn="ctr"/>
                      <a:r>
                        <a:rPr lang="en-US" dirty="0"/>
                        <a:t>Mon</a:t>
                      </a:r>
                    </a:p>
                  </a:txBody>
                  <a:tcPr/>
                </a:tc>
                <a:tc>
                  <a:txBody>
                    <a:bodyPr/>
                    <a:lstStyle/>
                    <a:p>
                      <a:pPr algn="ctr"/>
                      <a:r>
                        <a:rPr lang="en-US" dirty="0"/>
                        <a:t>Multi</a:t>
                      </a:r>
                    </a:p>
                  </a:txBody>
                  <a:tcPr/>
                </a:tc>
                <a:tc>
                  <a:txBody>
                    <a:bodyPr/>
                    <a:lstStyle/>
                    <a:p>
                      <a:pPr algn="ctr"/>
                      <a:r>
                        <a:rPr lang="en-US" dirty="0"/>
                        <a:t>Cross</a:t>
                      </a:r>
                    </a:p>
                  </a:txBody>
                  <a:tcPr/>
                </a:tc>
                <a:extLst>
                  <a:ext uri="{0D108BD9-81ED-4DB2-BD59-A6C34878D82A}">
                    <a16:rowId xmlns:a16="http://schemas.microsoft.com/office/drawing/2014/main" val="608700497"/>
                  </a:ext>
                </a:extLst>
              </a:tr>
              <a:tr h="388763">
                <a:tc rowSpan="5">
                  <a:txBody>
                    <a:bodyPr/>
                    <a:lstStyle/>
                    <a:p>
                      <a:pPr algn="ctr"/>
                      <a:r>
                        <a:rPr lang="en-US" dirty="0"/>
                        <a:t>Read</a:t>
                      </a:r>
                    </a:p>
                    <a:p>
                      <a:pPr algn="ctr"/>
                      <a:r>
                        <a:rPr lang="en-US" dirty="0"/>
                        <a:t>(Global Phone)</a:t>
                      </a:r>
                    </a:p>
                  </a:txBody>
                  <a:tcPr/>
                </a:tc>
                <a:tc>
                  <a:txBody>
                    <a:bodyPr/>
                    <a:lstStyle/>
                    <a:p>
                      <a:pPr algn="ctr"/>
                      <a:r>
                        <a:rPr lang="en-US" dirty="0"/>
                        <a:t>Czech</a:t>
                      </a:r>
                    </a:p>
                  </a:txBody>
                  <a:tcPr/>
                </a:tc>
                <a:tc>
                  <a:txBody>
                    <a:bodyPr/>
                    <a:lstStyle/>
                    <a:p>
                      <a:pPr algn="ctr"/>
                      <a:r>
                        <a:rPr lang="en-US" dirty="0"/>
                        <a:t>8.6</a:t>
                      </a:r>
                    </a:p>
                  </a:txBody>
                  <a:tcPr/>
                </a:tc>
                <a:tc>
                  <a:txBody>
                    <a:bodyPr/>
                    <a:lstStyle/>
                    <a:p>
                      <a:pPr algn="ctr"/>
                      <a:r>
                        <a:rPr lang="en-US" dirty="0"/>
                        <a:t>11.0</a:t>
                      </a:r>
                    </a:p>
                  </a:txBody>
                  <a:tcPr/>
                </a:tc>
                <a:tc>
                  <a:txBody>
                    <a:bodyPr/>
                    <a:lstStyle/>
                    <a:p>
                      <a:pPr algn="ctr"/>
                      <a:r>
                        <a:rPr lang="en-US" dirty="0"/>
                        <a:t>70.5</a:t>
                      </a:r>
                    </a:p>
                  </a:txBody>
                  <a:tcPr/>
                </a:tc>
                <a:tc>
                  <a:txBody>
                    <a:bodyPr/>
                    <a:lstStyle/>
                    <a:p>
                      <a:pPr algn="ctr"/>
                      <a:r>
                        <a:rPr lang="en-US" dirty="0"/>
                        <a:t>26.4</a:t>
                      </a:r>
                    </a:p>
                  </a:txBody>
                  <a:tcPr/>
                </a:tc>
                <a:tc>
                  <a:txBody>
                    <a:bodyPr/>
                    <a:lstStyle/>
                    <a:p>
                      <a:pPr algn="ctr"/>
                      <a:r>
                        <a:rPr lang="en-US" b="1" dirty="0"/>
                        <a:t>8.1</a:t>
                      </a:r>
                    </a:p>
                  </a:txBody>
                  <a:tcPr/>
                </a:tc>
                <a:tc>
                  <a:txBody>
                    <a:bodyPr/>
                    <a:lstStyle/>
                    <a:p>
                      <a:pPr algn="ctr"/>
                      <a:r>
                        <a:rPr lang="en-US" dirty="0"/>
                        <a:t>65.8</a:t>
                      </a:r>
                    </a:p>
                  </a:txBody>
                  <a:tcPr/>
                </a:tc>
                <a:extLst>
                  <a:ext uri="{0D108BD9-81ED-4DB2-BD59-A6C34878D82A}">
                    <a16:rowId xmlns:a16="http://schemas.microsoft.com/office/drawing/2014/main" val="4194172535"/>
                  </a:ext>
                </a:extLst>
              </a:tr>
              <a:tr h="388763">
                <a:tc vMerge="1">
                  <a:txBody>
                    <a:bodyPr/>
                    <a:lstStyle/>
                    <a:p>
                      <a:endParaRPr lang="en-US" dirty="0"/>
                    </a:p>
                  </a:txBody>
                  <a:tcPr/>
                </a:tc>
                <a:tc>
                  <a:txBody>
                    <a:bodyPr/>
                    <a:lstStyle/>
                    <a:p>
                      <a:pPr algn="ctr"/>
                      <a:r>
                        <a:rPr lang="en-US" dirty="0"/>
                        <a:t>French</a:t>
                      </a:r>
                    </a:p>
                  </a:txBody>
                  <a:tcPr/>
                </a:tc>
                <a:tc>
                  <a:txBody>
                    <a:bodyPr/>
                    <a:lstStyle/>
                    <a:p>
                      <a:pPr algn="ctr"/>
                      <a:r>
                        <a:rPr lang="en-US" dirty="0"/>
                        <a:t>13.0</a:t>
                      </a:r>
                    </a:p>
                  </a:txBody>
                  <a:tcPr/>
                </a:tc>
                <a:tc>
                  <a:txBody>
                    <a:bodyPr/>
                    <a:lstStyle/>
                    <a:p>
                      <a:pPr algn="ctr"/>
                      <a:r>
                        <a:rPr lang="en-US" dirty="0"/>
                        <a:t>14.4</a:t>
                      </a:r>
                    </a:p>
                  </a:txBody>
                  <a:tcPr/>
                </a:tc>
                <a:tc>
                  <a:txBody>
                    <a:bodyPr/>
                    <a:lstStyle/>
                    <a:p>
                      <a:pPr algn="ctr"/>
                      <a:r>
                        <a:rPr lang="en-US" dirty="0"/>
                        <a:t>64.1</a:t>
                      </a:r>
                    </a:p>
                  </a:txBody>
                  <a:tcPr/>
                </a:tc>
                <a:tc>
                  <a:txBody>
                    <a:bodyPr/>
                    <a:lstStyle/>
                    <a:p>
                      <a:pPr algn="ctr"/>
                      <a:r>
                        <a:rPr lang="en-US" dirty="0"/>
                        <a:t>29.5</a:t>
                      </a:r>
                    </a:p>
                  </a:txBody>
                  <a:tcPr/>
                </a:tc>
                <a:tc>
                  <a:txBody>
                    <a:bodyPr/>
                    <a:lstStyle/>
                    <a:p>
                      <a:pPr algn="ctr"/>
                      <a:r>
                        <a:rPr lang="en-US" b="1" dirty="0"/>
                        <a:t>11.0</a:t>
                      </a:r>
                    </a:p>
                  </a:txBody>
                  <a:tcPr/>
                </a:tc>
                <a:tc>
                  <a:txBody>
                    <a:bodyPr/>
                    <a:lstStyle/>
                    <a:p>
                      <a:pPr algn="ctr"/>
                      <a:r>
                        <a:rPr lang="en-US" dirty="0"/>
                        <a:t>61.7</a:t>
                      </a:r>
                    </a:p>
                  </a:txBody>
                  <a:tcPr/>
                </a:tc>
                <a:extLst>
                  <a:ext uri="{0D108BD9-81ED-4DB2-BD59-A6C34878D82A}">
                    <a16:rowId xmlns:a16="http://schemas.microsoft.com/office/drawing/2014/main" val="3813154511"/>
                  </a:ext>
                </a:extLst>
              </a:tr>
              <a:tr h="388763">
                <a:tc vMerge="1">
                  <a:txBody>
                    <a:bodyPr/>
                    <a:lstStyle/>
                    <a:p>
                      <a:endParaRPr lang="en-US" dirty="0"/>
                    </a:p>
                  </a:txBody>
                  <a:tcPr/>
                </a:tc>
                <a:tc>
                  <a:txBody>
                    <a:bodyPr/>
                    <a:lstStyle/>
                    <a:p>
                      <a:pPr algn="ctr"/>
                      <a:r>
                        <a:rPr lang="en-US" dirty="0"/>
                        <a:t>Spanish</a:t>
                      </a:r>
                    </a:p>
                  </a:txBody>
                  <a:tcPr/>
                </a:tc>
                <a:tc>
                  <a:txBody>
                    <a:bodyPr/>
                    <a:lstStyle/>
                    <a:p>
                      <a:pPr algn="ctr"/>
                      <a:r>
                        <a:rPr lang="en-US" dirty="0"/>
                        <a:t>10.7</a:t>
                      </a:r>
                    </a:p>
                  </a:txBody>
                  <a:tcPr/>
                </a:tc>
                <a:tc>
                  <a:txBody>
                    <a:bodyPr/>
                    <a:lstStyle/>
                    <a:p>
                      <a:pPr algn="ctr"/>
                      <a:r>
                        <a:rPr lang="en-US" dirty="0"/>
                        <a:t>11.0</a:t>
                      </a:r>
                    </a:p>
                  </a:txBody>
                  <a:tcPr/>
                </a:tc>
                <a:tc>
                  <a:txBody>
                    <a:bodyPr/>
                    <a:lstStyle/>
                    <a:p>
                      <a:pPr algn="ctr"/>
                      <a:r>
                        <a:rPr lang="en-US" dirty="0"/>
                        <a:t>64.6</a:t>
                      </a:r>
                    </a:p>
                  </a:txBody>
                  <a:tcPr/>
                </a:tc>
                <a:tc>
                  <a:txBody>
                    <a:bodyPr/>
                    <a:lstStyle/>
                    <a:p>
                      <a:pPr algn="ctr"/>
                      <a:r>
                        <a:rPr lang="en-US" dirty="0"/>
                        <a:t>27.6</a:t>
                      </a:r>
                    </a:p>
                  </a:txBody>
                  <a:tcPr/>
                </a:tc>
                <a:tc>
                  <a:txBody>
                    <a:bodyPr/>
                    <a:lstStyle/>
                    <a:p>
                      <a:pPr algn="ctr"/>
                      <a:r>
                        <a:rPr lang="en-US" b="1" dirty="0"/>
                        <a:t>9.1</a:t>
                      </a:r>
                    </a:p>
                  </a:txBody>
                  <a:tcPr/>
                </a:tc>
                <a:tc>
                  <a:txBody>
                    <a:bodyPr/>
                    <a:lstStyle/>
                    <a:p>
                      <a:pPr algn="ctr"/>
                      <a:r>
                        <a:rPr lang="en-US" dirty="0"/>
                        <a:t>76.3</a:t>
                      </a:r>
                    </a:p>
                  </a:txBody>
                  <a:tcPr/>
                </a:tc>
                <a:extLst>
                  <a:ext uri="{0D108BD9-81ED-4DB2-BD59-A6C34878D82A}">
                    <a16:rowId xmlns:a16="http://schemas.microsoft.com/office/drawing/2014/main" val="2708782779"/>
                  </a:ext>
                </a:extLst>
              </a:tr>
              <a:tr h="388763">
                <a:tc vMerge="1">
                  <a:txBody>
                    <a:bodyPr/>
                    <a:lstStyle/>
                    <a:p>
                      <a:endParaRPr lang="en-US" dirty="0"/>
                    </a:p>
                  </a:txBody>
                  <a:tcPr/>
                </a:tc>
                <a:tc>
                  <a:txBody>
                    <a:bodyPr/>
                    <a:lstStyle/>
                    <a:p>
                      <a:pPr algn="ctr"/>
                      <a:r>
                        <a:rPr lang="en-US" dirty="0"/>
                        <a:t>Mandarin*</a:t>
                      </a:r>
                    </a:p>
                  </a:txBody>
                  <a:tcPr/>
                </a:tc>
                <a:tc>
                  <a:txBody>
                    <a:bodyPr/>
                    <a:lstStyle/>
                    <a:p>
                      <a:pPr algn="ctr"/>
                      <a:r>
                        <a:rPr lang="en-US" dirty="0"/>
                        <a:t>17.6</a:t>
                      </a:r>
                    </a:p>
                  </a:txBody>
                  <a:tcPr/>
                </a:tc>
                <a:tc>
                  <a:txBody>
                    <a:bodyPr/>
                    <a:lstStyle/>
                    <a:p>
                      <a:pPr algn="ctr"/>
                      <a:r>
                        <a:rPr lang="en-US" dirty="0"/>
                        <a:t>20.4</a:t>
                      </a:r>
                    </a:p>
                  </a:txBody>
                  <a:tcPr/>
                </a:tc>
                <a:tc>
                  <a:txBody>
                    <a:bodyPr/>
                    <a:lstStyle/>
                    <a:p>
                      <a:pPr algn="ctr"/>
                      <a:r>
                        <a:rPr lang="en-US" dirty="0"/>
                        <a:t>89.8</a:t>
                      </a:r>
                    </a:p>
                  </a:txBody>
                  <a:tcPr/>
                </a:tc>
                <a:tc>
                  <a:txBody>
                    <a:bodyPr/>
                    <a:lstStyle/>
                    <a:p>
                      <a:pPr algn="ctr"/>
                      <a:r>
                        <a:rPr lang="en-US" dirty="0"/>
                        <a:t>46.3</a:t>
                      </a:r>
                    </a:p>
                  </a:txBody>
                  <a:tcPr/>
                </a:tc>
                <a:tc>
                  <a:txBody>
                    <a:bodyPr/>
                    <a:lstStyle/>
                    <a:p>
                      <a:pPr algn="ctr"/>
                      <a:r>
                        <a:rPr lang="en-US" b="1" dirty="0"/>
                        <a:t>17.2</a:t>
                      </a:r>
                    </a:p>
                  </a:txBody>
                  <a:tcPr/>
                </a:tc>
                <a:tc>
                  <a:txBody>
                    <a:bodyPr/>
                    <a:lstStyle/>
                    <a:p>
                      <a:pPr algn="ctr"/>
                      <a:r>
                        <a:rPr lang="en-US" dirty="0"/>
                        <a:t>85.9</a:t>
                      </a:r>
                    </a:p>
                  </a:txBody>
                  <a:tcPr/>
                </a:tc>
                <a:extLst>
                  <a:ext uri="{0D108BD9-81ED-4DB2-BD59-A6C34878D82A}">
                    <a16:rowId xmlns:a16="http://schemas.microsoft.com/office/drawing/2014/main" val="2816655601"/>
                  </a:ext>
                </a:extLst>
              </a:tr>
              <a:tr h="388763">
                <a:tc vMerge="1">
                  <a:txBody>
                    <a:bodyPr/>
                    <a:lstStyle/>
                    <a:p>
                      <a:endParaRPr lang="en-US" dirty="0"/>
                    </a:p>
                  </a:txBody>
                  <a:tcPr/>
                </a:tc>
                <a:tc>
                  <a:txBody>
                    <a:bodyPr/>
                    <a:lstStyle/>
                    <a:p>
                      <a:pPr algn="ctr"/>
                      <a:r>
                        <a:rPr lang="en-US" dirty="0"/>
                        <a:t>Thai*</a:t>
                      </a:r>
                    </a:p>
                  </a:txBody>
                  <a:tcPr/>
                </a:tc>
                <a:tc>
                  <a:txBody>
                    <a:bodyPr/>
                    <a:lstStyle/>
                    <a:p>
                      <a:pPr algn="ctr"/>
                      <a:r>
                        <a:rPr lang="en-US" dirty="0"/>
                        <a:t>18.8</a:t>
                      </a:r>
                    </a:p>
                  </a:txBody>
                  <a:tcPr/>
                </a:tc>
                <a:tc>
                  <a:txBody>
                    <a:bodyPr/>
                    <a:lstStyle/>
                    <a:p>
                      <a:pPr algn="ctr"/>
                      <a:r>
                        <a:rPr lang="en-US" dirty="0"/>
                        <a:t>27.2</a:t>
                      </a:r>
                    </a:p>
                  </a:txBody>
                  <a:tcPr/>
                </a:tc>
                <a:tc>
                  <a:txBody>
                    <a:bodyPr/>
                    <a:lstStyle/>
                    <a:p>
                      <a:pPr algn="ctr"/>
                      <a:r>
                        <a:rPr lang="en-US" dirty="0"/>
                        <a:t>88.7</a:t>
                      </a:r>
                    </a:p>
                  </a:txBody>
                  <a:tcPr/>
                </a:tc>
                <a:tc>
                  <a:txBody>
                    <a:bodyPr/>
                    <a:lstStyle/>
                    <a:p>
                      <a:pPr algn="ctr"/>
                      <a:r>
                        <a:rPr lang="en-US" dirty="0"/>
                        <a:t>46.0</a:t>
                      </a:r>
                    </a:p>
                  </a:txBody>
                  <a:tcPr/>
                </a:tc>
                <a:tc>
                  <a:txBody>
                    <a:bodyPr/>
                    <a:lstStyle/>
                    <a:p>
                      <a:pPr algn="ctr"/>
                      <a:r>
                        <a:rPr lang="en-US" b="1" dirty="0"/>
                        <a:t>18.1</a:t>
                      </a:r>
                    </a:p>
                  </a:txBody>
                  <a:tcPr/>
                </a:tc>
                <a:tc>
                  <a:txBody>
                    <a:bodyPr/>
                    <a:lstStyle/>
                    <a:p>
                      <a:pPr algn="ctr"/>
                      <a:r>
                        <a:rPr lang="en-US" dirty="0"/>
                        <a:t>76.2</a:t>
                      </a:r>
                    </a:p>
                  </a:txBody>
                  <a:tcPr/>
                </a:tc>
                <a:extLst>
                  <a:ext uri="{0D108BD9-81ED-4DB2-BD59-A6C34878D82A}">
                    <a16:rowId xmlns:a16="http://schemas.microsoft.com/office/drawing/2014/main" val="551946502"/>
                  </a:ext>
                </a:extLst>
              </a:tr>
              <a:tr h="388763">
                <a:tc rowSpan="8">
                  <a:txBody>
                    <a:bodyPr/>
                    <a:lstStyle/>
                    <a:p>
                      <a:pPr algn="ctr"/>
                      <a:r>
                        <a:rPr lang="en-US" dirty="0"/>
                        <a:t>Read and Conversed</a:t>
                      </a:r>
                    </a:p>
                    <a:p>
                      <a:pPr algn="ctr"/>
                      <a:r>
                        <a:rPr lang="en-US" dirty="0"/>
                        <a:t>(Babel)</a:t>
                      </a:r>
                    </a:p>
                  </a:txBody>
                  <a:tcPr/>
                </a:tc>
                <a:tc>
                  <a:txBody>
                    <a:bodyPr/>
                    <a:lstStyle/>
                    <a:p>
                      <a:pPr algn="ctr"/>
                      <a:r>
                        <a:rPr lang="en-US" dirty="0"/>
                        <a:t>Cantonese</a:t>
                      </a:r>
                    </a:p>
                  </a:txBody>
                  <a:tcPr/>
                </a:tc>
                <a:tc>
                  <a:txBody>
                    <a:bodyPr/>
                    <a:lstStyle/>
                    <a:p>
                      <a:pPr algn="ctr"/>
                      <a:r>
                        <a:rPr lang="en-US" dirty="0"/>
                        <a:t>34.8</a:t>
                      </a:r>
                    </a:p>
                  </a:txBody>
                  <a:tcPr/>
                </a:tc>
                <a:tc>
                  <a:txBody>
                    <a:bodyPr/>
                    <a:lstStyle/>
                    <a:p>
                      <a:pPr algn="ctr"/>
                      <a:r>
                        <a:rPr lang="en-US" dirty="0"/>
                        <a:t>39.1</a:t>
                      </a:r>
                    </a:p>
                  </a:txBody>
                  <a:tcPr/>
                </a:tc>
                <a:tc>
                  <a:txBody>
                    <a:bodyPr/>
                    <a:lstStyle/>
                    <a:p>
                      <a:pPr algn="ctr"/>
                      <a:r>
                        <a:rPr lang="en-US" dirty="0"/>
                        <a:t>91.0</a:t>
                      </a:r>
                    </a:p>
                  </a:txBody>
                  <a:tcPr/>
                </a:tc>
                <a:tc>
                  <a:txBody>
                    <a:bodyPr/>
                    <a:lstStyle/>
                    <a:p>
                      <a:pPr algn="ctr"/>
                      <a:r>
                        <a:rPr lang="en-US" dirty="0"/>
                        <a:t>36.6</a:t>
                      </a:r>
                    </a:p>
                  </a:txBody>
                  <a:tcPr/>
                </a:tc>
                <a:tc>
                  <a:txBody>
                    <a:bodyPr/>
                    <a:lstStyle/>
                    <a:p>
                      <a:pPr algn="ctr"/>
                      <a:r>
                        <a:rPr lang="en-US" b="1" dirty="0"/>
                        <a:t>29.8</a:t>
                      </a:r>
                    </a:p>
                  </a:txBody>
                  <a:tcPr/>
                </a:tc>
                <a:tc>
                  <a:txBody>
                    <a:bodyPr/>
                    <a:lstStyle/>
                    <a:p>
                      <a:pPr algn="ctr"/>
                      <a:r>
                        <a:rPr lang="en-US" dirty="0"/>
                        <a:t>76.9</a:t>
                      </a:r>
                    </a:p>
                  </a:txBody>
                  <a:tcPr/>
                </a:tc>
                <a:extLst>
                  <a:ext uri="{0D108BD9-81ED-4DB2-BD59-A6C34878D82A}">
                    <a16:rowId xmlns:a16="http://schemas.microsoft.com/office/drawing/2014/main" val="1761002494"/>
                  </a:ext>
                </a:extLst>
              </a:tr>
              <a:tr h="388763">
                <a:tc vMerge="1">
                  <a:txBody>
                    <a:bodyPr/>
                    <a:lstStyle/>
                    <a:p>
                      <a:endParaRPr lang="en-US" dirty="0"/>
                    </a:p>
                  </a:txBody>
                  <a:tcPr/>
                </a:tc>
                <a:tc>
                  <a:txBody>
                    <a:bodyPr/>
                    <a:lstStyle/>
                    <a:p>
                      <a:pPr algn="ctr"/>
                      <a:r>
                        <a:rPr lang="en-US" dirty="0"/>
                        <a:t>Bengali</a:t>
                      </a:r>
                    </a:p>
                  </a:txBody>
                  <a:tcPr/>
                </a:tc>
                <a:tc>
                  <a:txBody>
                    <a:bodyPr/>
                    <a:lstStyle/>
                    <a:p>
                      <a:pPr algn="ctr"/>
                      <a:r>
                        <a:rPr lang="en-US" dirty="0"/>
                        <a:t>41.0</a:t>
                      </a:r>
                    </a:p>
                  </a:txBody>
                  <a:tcPr/>
                </a:tc>
                <a:tc>
                  <a:txBody>
                    <a:bodyPr/>
                    <a:lstStyle/>
                    <a:p>
                      <a:pPr algn="ctr"/>
                      <a:r>
                        <a:rPr lang="en-US" dirty="0"/>
                        <a:t>44.5</a:t>
                      </a:r>
                    </a:p>
                  </a:txBody>
                  <a:tcPr/>
                </a:tc>
                <a:tc>
                  <a:txBody>
                    <a:bodyPr/>
                    <a:lstStyle/>
                    <a:p>
                      <a:pPr algn="ctr"/>
                      <a:r>
                        <a:rPr lang="en-US" dirty="0"/>
                        <a:t>81.3</a:t>
                      </a:r>
                    </a:p>
                  </a:txBody>
                  <a:tcPr/>
                </a:tc>
                <a:tc>
                  <a:txBody>
                    <a:bodyPr/>
                    <a:lstStyle/>
                    <a:p>
                      <a:pPr algn="ctr"/>
                      <a:r>
                        <a:rPr lang="en-US" dirty="0"/>
                        <a:t>41.2</a:t>
                      </a:r>
                    </a:p>
                  </a:txBody>
                  <a:tcPr/>
                </a:tc>
                <a:tc>
                  <a:txBody>
                    <a:bodyPr/>
                    <a:lstStyle/>
                    <a:p>
                      <a:pPr algn="ctr"/>
                      <a:r>
                        <a:rPr lang="en-US" b="1" dirty="0"/>
                        <a:t>34.6</a:t>
                      </a:r>
                    </a:p>
                  </a:txBody>
                  <a:tcPr/>
                </a:tc>
                <a:tc>
                  <a:txBody>
                    <a:bodyPr/>
                    <a:lstStyle/>
                    <a:p>
                      <a:pPr algn="ctr"/>
                      <a:r>
                        <a:rPr lang="en-US" dirty="0"/>
                        <a:t>81.4</a:t>
                      </a:r>
                    </a:p>
                  </a:txBody>
                  <a:tcPr/>
                </a:tc>
                <a:extLst>
                  <a:ext uri="{0D108BD9-81ED-4DB2-BD59-A6C34878D82A}">
                    <a16:rowId xmlns:a16="http://schemas.microsoft.com/office/drawing/2014/main" val="2620899025"/>
                  </a:ext>
                </a:extLst>
              </a:tr>
              <a:tr h="388763">
                <a:tc vMerge="1">
                  <a:txBody>
                    <a:bodyPr/>
                    <a:lstStyle/>
                    <a:p>
                      <a:endParaRPr lang="en-US" dirty="0"/>
                    </a:p>
                  </a:txBody>
                  <a:tcPr/>
                </a:tc>
                <a:tc>
                  <a:txBody>
                    <a:bodyPr/>
                    <a:lstStyle/>
                    <a:p>
                      <a:pPr algn="ctr"/>
                      <a:r>
                        <a:rPr lang="en-US" dirty="0"/>
                        <a:t>Vietnam*</a:t>
                      </a:r>
                    </a:p>
                  </a:txBody>
                  <a:tcPr/>
                </a:tc>
                <a:tc>
                  <a:txBody>
                    <a:bodyPr/>
                    <a:lstStyle/>
                    <a:p>
                      <a:pPr algn="ctr"/>
                      <a:r>
                        <a:rPr lang="en-US" dirty="0"/>
                        <a:t>41.6</a:t>
                      </a:r>
                    </a:p>
                  </a:txBody>
                  <a:tcPr/>
                </a:tc>
                <a:tc>
                  <a:txBody>
                    <a:bodyPr/>
                    <a:lstStyle/>
                    <a:p>
                      <a:pPr algn="ctr"/>
                      <a:r>
                        <a:rPr lang="en-US" dirty="0"/>
                        <a:t>45.8</a:t>
                      </a:r>
                    </a:p>
                  </a:txBody>
                  <a:tcPr/>
                </a:tc>
                <a:tc>
                  <a:txBody>
                    <a:bodyPr/>
                    <a:lstStyle/>
                    <a:p>
                      <a:pPr algn="ctr"/>
                      <a:r>
                        <a:rPr lang="en-US" dirty="0"/>
                        <a:t>91.1</a:t>
                      </a:r>
                    </a:p>
                  </a:txBody>
                  <a:tcPr/>
                </a:tc>
                <a:tc>
                  <a:txBody>
                    <a:bodyPr/>
                    <a:lstStyle/>
                    <a:p>
                      <a:pPr algn="ctr"/>
                      <a:r>
                        <a:rPr lang="en-US" dirty="0"/>
                        <a:t>52.3</a:t>
                      </a:r>
                    </a:p>
                  </a:txBody>
                  <a:tcPr/>
                </a:tc>
                <a:tc>
                  <a:txBody>
                    <a:bodyPr/>
                    <a:lstStyle/>
                    <a:p>
                      <a:pPr algn="ctr"/>
                      <a:r>
                        <a:rPr lang="en-US" b="1" dirty="0"/>
                        <a:t>35.4</a:t>
                      </a:r>
                    </a:p>
                  </a:txBody>
                  <a:tcPr/>
                </a:tc>
                <a:tc>
                  <a:txBody>
                    <a:bodyPr/>
                    <a:lstStyle/>
                    <a:p>
                      <a:pPr algn="ctr"/>
                      <a:r>
                        <a:rPr lang="en-US" dirty="0"/>
                        <a:t>75.0</a:t>
                      </a:r>
                    </a:p>
                  </a:txBody>
                  <a:tcPr/>
                </a:tc>
                <a:extLst>
                  <a:ext uri="{0D108BD9-81ED-4DB2-BD59-A6C34878D82A}">
                    <a16:rowId xmlns:a16="http://schemas.microsoft.com/office/drawing/2014/main" val="1605790174"/>
                  </a:ext>
                </a:extLst>
              </a:tr>
              <a:tr h="388763">
                <a:tc vMerge="1">
                  <a:txBody>
                    <a:bodyPr/>
                    <a:lstStyle/>
                    <a:p>
                      <a:endParaRPr lang="en-US" dirty="0"/>
                    </a:p>
                  </a:txBody>
                  <a:tcPr/>
                </a:tc>
                <a:tc>
                  <a:txBody>
                    <a:bodyPr/>
                    <a:lstStyle/>
                    <a:p>
                      <a:pPr algn="ctr"/>
                      <a:r>
                        <a:rPr lang="en-US" dirty="0"/>
                        <a:t>Lao*</a:t>
                      </a:r>
                    </a:p>
                  </a:txBody>
                  <a:tcPr/>
                </a:tc>
                <a:tc>
                  <a:txBody>
                    <a:bodyPr/>
                    <a:lstStyle/>
                    <a:p>
                      <a:pPr algn="ctr"/>
                      <a:r>
                        <a:rPr lang="en-US" dirty="0"/>
                        <a:t>39.8</a:t>
                      </a:r>
                    </a:p>
                  </a:txBody>
                  <a:tcPr/>
                </a:tc>
                <a:tc>
                  <a:txBody>
                    <a:bodyPr/>
                    <a:lstStyle/>
                    <a:p>
                      <a:pPr algn="ctr"/>
                      <a:r>
                        <a:rPr lang="en-US" dirty="0"/>
                        <a:t>45.1</a:t>
                      </a:r>
                    </a:p>
                  </a:txBody>
                  <a:tcPr/>
                </a:tc>
                <a:tc>
                  <a:txBody>
                    <a:bodyPr/>
                    <a:lstStyle/>
                    <a:p>
                      <a:pPr algn="ctr"/>
                      <a:r>
                        <a:rPr lang="en-US" dirty="0"/>
                        <a:t>86.0</a:t>
                      </a:r>
                    </a:p>
                  </a:txBody>
                  <a:tcPr/>
                </a:tc>
                <a:tc>
                  <a:txBody>
                    <a:bodyPr/>
                    <a:lstStyle/>
                    <a:p>
                      <a:pPr algn="ctr"/>
                      <a:r>
                        <a:rPr lang="en-US" dirty="0"/>
                        <a:t>58.6</a:t>
                      </a:r>
                    </a:p>
                  </a:txBody>
                  <a:tcPr/>
                </a:tc>
                <a:tc>
                  <a:txBody>
                    <a:bodyPr/>
                    <a:lstStyle/>
                    <a:p>
                      <a:pPr algn="ctr"/>
                      <a:r>
                        <a:rPr lang="en-US" b="1" dirty="0"/>
                        <a:t>34.1</a:t>
                      </a:r>
                    </a:p>
                  </a:txBody>
                  <a:tcPr/>
                </a:tc>
                <a:tc>
                  <a:txBody>
                    <a:bodyPr/>
                    <a:lstStyle/>
                    <a:p>
                      <a:pPr algn="ctr"/>
                      <a:r>
                        <a:rPr lang="en-US" dirty="0"/>
                        <a:t>77.9</a:t>
                      </a:r>
                    </a:p>
                  </a:txBody>
                  <a:tcPr/>
                </a:tc>
                <a:extLst>
                  <a:ext uri="{0D108BD9-81ED-4DB2-BD59-A6C34878D82A}">
                    <a16:rowId xmlns:a16="http://schemas.microsoft.com/office/drawing/2014/main" val="481651083"/>
                  </a:ext>
                </a:extLst>
              </a:tr>
              <a:tr h="388763">
                <a:tc vMerge="1">
                  <a:txBody>
                    <a:bodyPr/>
                    <a:lstStyle/>
                    <a:p>
                      <a:endParaRPr lang="en-US" dirty="0"/>
                    </a:p>
                  </a:txBody>
                  <a:tcPr/>
                </a:tc>
                <a:tc>
                  <a:txBody>
                    <a:bodyPr/>
                    <a:lstStyle/>
                    <a:p>
                      <a:pPr algn="ctr"/>
                      <a:r>
                        <a:rPr lang="en-US" dirty="0"/>
                        <a:t>Zulu</a:t>
                      </a:r>
                    </a:p>
                  </a:txBody>
                  <a:tcPr/>
                </a:tc>
                <a:tc>
                  <a:txBody>
                    <a:bodyPr/>
                    <a:lstStyle/>
                    <a:p>
                      <a:pPr algn="ctr"/>
                      <a:r>
                        <a:rPr lang="en-US" dirty="0"/>
                        <a:t>40.5</a:t>
                      </a:r>
                    </a:p>
                  </a:txBody>
                  <a:tcPr/>
                </a:tc>
                <a:tc>
                  <a:txBody>
                    <a:bodyPr/>
                    <a:lstStyle/>
                    <a:p>
                      <a:pPr algn="ctr"/>
                      <a:r>
                        <a:rPr lang="en-US" dirty="0"/>
                        <a:t>45.3</a:t>
                      </a:r>
                    </a:p>
                  </a:txBody>
                  <a:tcPr/>
                </a:tc>
                <a:tc>
                  <a:txBody>
                    <a:bodyPr/>
                    <a:lstStyle/>
                    <a:p>
                      <a:pPr algn="ctr"/>
                      <a:r>
                        <a:rPr lang="en-US" dirty="0"/>
                        <a:t>82.3</a:t>
                      </a:r>
                    </a:p>
                  </a:txBody>
                  <a:tcPr/>
                </a:tc>
                <a:tc>
                  <a:txBody>
                    <a:bodyPr/>
                    <a:lstStyle/>
                    <a:p>
                      <a:pPr algn="ctr"/>
                      <a:r>
                        <a:rPr lang="en-US" dirty="0"/>
                        <a:t>41.7</a:t>
                      </a:r>
                    </a:p>
                  </a:txBody>
                  <a:tcPr/>
                </a:tc>
                <a:tc>
                  <a:txBody>
                    <a:bodyPr/>
                    <a:lstStyle/>
                    <a:p>
                      <a:pPr algn="ctr"/>
                      <a:r>
                        <a:rPr lang="en-US" b="1" dirty="0"/>
                        <a:t>35.8</a:t>
                      </a:r>
                    </a:p>
                  </a:txBody>
                  <a:tcPr/>
                </a:tc>
                <a:tc>
                  <a:txBody>
                    <a:bodyPr/>
                    <a:lstStyle/>
                    <a:p>
                      <a:pPr algn="ctr"/>
                      <a:r>
                        <a:rPr lang="en-US" dirty="0"/>
                        <a:t>77.3</a:t>
                      </a:r>
                    </a:p>
                  </a:txBody>
                  <a:tcPr/>
                </a:tc>
                <a:extLst>
                  <a:ext uri="{0D108BD9-81ED-4DB2-BD59-A6C34878D82A}">
                    <a16:rowId xmlns:a16="http://schemas.microsoft.com/office/drawing/2014/main" val="505464864"/>
                  </a:ext>
                </a:extLst>
              </a:tr>
              <a:tr h="388763">
                <a:tc vMerge="1">
                  <a:txBody>
                    <a:bodyPr/>
                    <a:lstStyle/>
                    <a:p>
                      <a:endParaRPr lang="en-US" dirty="0"/>
                    </a:p>
                  </a:txBody>
                  <a:tcPr/>
                </a:tc>
                <a:tc>
                  <a:txBody>
                    <a:bodyPr/>
                    <a:lstStyle/>
                    <a:p>
                      <a:pPr algn="ctr"/>
                      <a:r>
                        <a:rPr lang="en-US" dirty="0"/>
                        <a:t>Amharic</a:t>
                      </a:r>
                    </a:p>
                  </a:txBody>
                  <a:tcPr/>
                </a:tc>
                <a:tc>
                  <a:txBody>
                    <a:bodyPr/>
                    <a:lstStyle/>
                    <a:p>
                      <a:pPr algn="ctr"/>
                      <a:r>
                        <a:rPr lang="en-US" dirty="0"/>
                        <a:t>32.7</a:t>
                      </a:r>
                    </a:p>
                  </a:txBody>
                  <a:tcPr/>
                </a:tc>
                <a:tc>
                  <a:txBody>
                    <a:bodyPr/>
                    <a:lstStyle/>
                    <a:p>
                      <a:pPr algn="ctr"/>
                      <a:r>
                        <a:rPr lang="en-US" dirty="0"/>
                        <a:t>39.2</a:t>
                      </a:r>
                    </a:p>
                  </a:txBody>
                  <a:tcPr/>
                </a:tc>
                <a:tc>
                  <a:txBody>
                    <a:bodyPr/>
                    <a:lstStyle/>
                    <a:p>
                      <a:pPr algn="ctr"/>
                      <a:r>
                        <a:rPr lang="en-US" dirty="0"/>
                        <a:t>81.0</a:t>
                      </a:r>
                    </a:p>
                  </a:txBody>
                  <a:tcPr/>
                </a:tc>
                <a:tc>
                  <a:txBody>
                    <a:bodyPr/>
                    <a:lstStyle/>
                    <a:p>
                      <a:pPr algn="ctr"/>
                      <a:r>
                        <a:rPr lang="en-US" dirty="0"/>
                        <a:t>52.1</a:t>
                      </a:r>
                    </a:p>
                  </a:txBody>
                  <a:tcPr/>
                </a:tc>
                <a:tc>
                  <a:txBody>
                    <a:bodyPr/>
                    <a:lstStyle/>
                    <a:p>
                      <a:pPr algn="ctr"/>
                      <a:r>
                        <a:rPr lang="en-US" b="1" dirty="0"/>
                        <a:t>33.9</a:t>
                      </a:r>
                    </a:p>
                  </a:txBody>
                  <a:tcPr/>
                </a:tc>
                <a:tc>
                  <a:txBody>
                    <a:bodyPr/>
                    <a:lstStyle/>
                    <a:p>
                      <a:pPr algn="ctr"/>
                      <a:r>
                        <a:rPr lang="en-US" dirty="0"/>
                        <a:t>75.2</a:t>
                      </a:r>
                    </a:p>
                  </a:txBody>
                  <a:tcPr/>
                </a:tc>
                <a:extLst>
                  <a:ext uri="{0D108BD9-81ED-4DB2-BD59-A6C34878D82A}">
                    <a16:rowId xmlns:a16="http://schemas.microsoft.com/office/drawing/2014/main" val="3726049935"/>
                  </a:ext>
                </a:extLst>
              </a:tr>
              <a:tr h="388763">
                <a:tc vMerge="1">
                  <a:txBody>
                    <a:bodyPr/>
                    <a:lstStyle/>
                    <a:p>
                      <a:endParaRPr lang="en-US" dirty="0"/>
                    </a:p>
                  </a:txBody>
                  <a:tcPr/>
                </a:tc>
                <a:tc>
                  <a:txBody>
                    <a:bodyPr/>
                    <a:lstStyle/>
                    <a:p>
                      <a:pPr algn="ctr"/>
                      <a:r>
                        <a:rPr lang="en-US" dirty="0"/>
                        <a:t>Javanese</a:t>
                      </a:r>
                    </a:p>
                  </a:txBody>
                  <a:tcPr/>
                </a:tc>
                <a:tc>
                  <a:txBody>
                    <a:bodyPr/>
                    <a:lstStyle/>
                    <a:p>
                      <a:pPr algn="ctr"/>
                      <a:r>
                        <a:rPr lang="en-US" dirty="0"/>
                        <a:t>45.3</a:t>
                      </a:r>
                    </a:p>
                  </a:txBody>
                  <a:tcPr/>
                </a:tc>
                <a:tc>
                  <a:txBody>
                    <a:bodyPr/>
                    <a:lstStyle/>
                    <a:p>
                      <a:pPr algn="ctr"/>
                      <a:r>
                        <a:rPr lang="en-US" dirty="0"/>
                        <a:t>53.3</a:t>
                      </a:r>
                    </a:p>
                  </a:txBody>
                  <a:tcPr/>
                </a:tc>
                <a:tc>
                  <a:txBody>
                    <a:bodyPr/>
                    <a:lstStyle/>
                    <a:p>
                      <a:pPr algn="ctr"/>
                      <a:r>
                        <a:rPr lang="en-US" dirty="0"/>
                        <a:t>85.0</a:t>
                      </a:r>
                    </a:p>
                  </a:txBody>
                  <a:tcPr/>
                </a:tc>
                <a:tc>
                  <a:txBody>
                    <a:bodyPr/>
                    <a:lstStyle/>
                    <a:p>
                      <a:pPr algn="ctr"/>
                      <a:r>
                        <a:rPr lang="en-US" dirty="0"/>
                        <a:t>53.0</a:t>
                      </a:r>
                    </a:p>
                  </a:txBody>
                  <a:tcPr/>
                </a:tc>
                <a:tc>
                  <a:txBody>
                    <a:bodyPr/>
                    <a:lstStyle/>
                    <a:p>
                      <a:pPr algn="ctr"/>
                      <a:r>
                        <a:rPr lang="en-US" b="1" dirty="0"/>
                        <a:t>41.0</a:t>
                      </a:r>
                    </a:p>
                  </a:txBody>
                  <a:tcPr/>
                </a:tc>
                <a:tc>
                  <a:txBody>
                    <a:bodyPr/>
                    <a:lstStyle/>
                    <a:p>
                      <a:pPr algn="ctr"/>
                      <a:r>
                        <a:rPr lang="en-US" dirty="0"/>
                        <a:t>99.6</a:t>
                      </a:r>
                    </a:p>
                  </a:txBody>
                  <a:tcPr/>
                </a:tc>
                <a:extLst>
                  <a:ext uri="{0D108BD9-81ED-4DB2-BD59-A6C34878D82A}">
                    <a16:rowId xmlns:a16="http://schemas.microsoft.com/office/drawing/2014/main" val="2836087750"/>
                  </a:ext>
                </a:extLst>
              </a:tr>
              <a:tr h="388763">
                <a:tc vMerge="1">
                  <a:txBody>
                    <a:bodyPr/>
                    <a:lstStyle/>
                    <a:p>
                      <a:endParaRPr lang="en-US" dirty="0"/>
                    </a:p>
                  </a:txBody>
                  <a:tcPr/>
                </a:tc>
                <a:tc>
                  <a:txBody>
                    <a:bodyPr/>
                    <a:lstStyle/>
                    <a:p>
                      <a:pPr algn="ctr"/>
                      <a:r>
                        <a:rPr lang="en-US" dirty="0"/>
                        <a:t>Georgian</a:t>
                      </a:r>
                    </a:p>
                  </a:txBody>
                  <a:tcPr/>
                </a:tc>
                <a:tc>
                  <a:txBody>
                    <a:bodyPr/>
                    <a:lstStyle/>
                    <a:p>
                      <a:pPr algn="ctr"/>
                      <a:r>
                        <a:rPr lang="en-US" dirty="0"/>
                        <a:t>39.1</a:t>
                      </a:r>
                    </a:p>
                  </a:txBody>
                  <a:tcPr/>
                </a:tc>
                <a:tc>
                  <a:txBody>
                    <a:bodyPr/>
                    <a:lstStyle/>
                    <a:p>
                      <a:pPr algn="ctr"/>
                      <a:r>
                        <a:rPr lang="en-US" dirty="0"/>
                        <a:t>38.8</a:t>
                      </a:r>
                    </a:p>
                  </a:txBody>
                  <a:tcPr/>
                </a:tc>
                <a:tc>
                  <a:txBody>
                    <a:bodyPr/>
                    <a:lstStyle/>
                    <a:p>
                      <a:pPr algn="ctr"/>
                      <a:r>
                        <a:rPr lang="en-US" dirty="0"/>
                        <a:t>80.0</a:t>
                      </a:r>
                    </a:p>
                  </a:txBody>
                  <a:tcPr/>
                </a:tc>
                <a:tc>
                  <a:txBody>
                    <a:bodyPr/>
                    <a:lstStyle/>
                    <a:p>
                      <a:pPr algn="ctr"/>
                      <a:r>
                        <a:rPr lang="en-US" dirty="0"/>
                        <a:t>43.9</a:t>
                      </a:r>
                    </a:p>
                  </a:txBody>
                  <a:tcPr/>
                </a:tc>
                <a:tc>
                  <a:txBody>
                    <a:bodyPr/>
                    <a:lstStyle/>
                    <a:p>
                      <a:pPr algn="ctr"/>
                      <a:r>
                        <a:rPr lang="en-US" b="1" dirty="0"/>
                        <a:t>32.4</a:t>
                      </a:r>
                    </a:p>
                  </a:txBody>
                  <a:tcPr/>
                </a:tc>
                <a:tc>
                  <a:txBody>
                    <a:bodyPr/>
                    <a:lstStyle/>
                    <a:p>
                      <a:pPr algn="ctr"/>
                      <a:r>
                        <a:rPr lang="en-US" dirty="0"/>
                        <a:t>76.4</a:t>
                      </a:r>
                    </a:p>
                  </a:txBody>
                  <a:tcPr/>
                </a:tc>
                <a:extLst>
                  <a:ext uri="{0D108BD9-81ED-4DB2-BD59-A6C34878D82A}">
                    <a16:rowId xmlns:a16="http://schemas.microsoft.com/office/drawing/2014/main" val="3931285539"/>
                  </a:ext>
                </a:extLst>
              </a:tr>
            </a:tbl>
          </a:graphicData>
        </a:graphic>
      </p:graphicFrame>
      <p:sp>
        <p:nvSpPr>
          <p:cNvPr id="6" name="Content Placeholder 2">
            <a:extLst>
              <a:ext uri="{FF2B5EF4-FFF2-40B4-BE49-F238E27FC236}">
                <a16:creationId xmlns:a16="http://schemas.microsoft.com/office/drawing/2014/main" id="{D806F019-8C86-9149-B112-1EBC5EB3BCAC}"/>
              </a:ext>
            </a:extLst>
          </p:cNvPr>
          <p:cNvSpPr txBox="1">
            <a:spLocks/>
          </p:cNvSpPr>
          <p:nvPr/>
        </p:nvSpPr>
        <p:spPr>
          <a:xfrm>
            <a:off x="6743696" y="506186"/>
            <a:ext cx="5388428" cy="608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dirty="0"/>
          </a:p>
          <a:p>
            <a:r>
              <a:rPr lang="en-US" sz="3200" dirty="0"/>
              <a:t>Hybrid is much better than transformer in the monolingual case (data size: 11.5hrs Spanish to 127hrs Cantonese)</a:t>
            </a:r>
          </a:p>
          <a:p>
            <a:r>
              <a:rPr lang="en-US" sz="3200" dirty="0"/>
              <a:t>Transformer, but not hybrid, is dramatically improved by multilingual training</a:t>
            </a:r>
          </a:p>
          <a:p>
            <a:r>
              <a:rPr lang="en-US" sz="3200" dirty="0"/>
              <a:t>None of the systems do well in the cross-lingual case</a:t>
            </a:r>
          </a:p>
        </p:txBody>
      </p:sp>
      <p:sp>
        <p:nvSpPr>
          <p:cNvPr id="8" name="Oval 7">
            <a:extLst>
              <a:ext uri="{FF2B5EF4-FFF2-40B4-BE49-F238E27FC236}">
                <a16:creationId xmlns:a16="http://schemas.microsoft.com/office/drawing/2014/main" id="{6870B2A8-54A1-1741-9CC1-1F8CD1756F8C}"/>
              </a:ext>
            </a:extLst>
          </p:cNvPr>
          <p:cNvSpPr/>
          <p:nvPr/>
        </p:nvSpPr>
        <p:spPr>
          <a:xfrm>
            <a:off x="2551709" y="1667004"/>
            <a:ext cx="730334" cy="390396"/>
          </a:xfrm>
          <a:prstGeom prst="ellipse">
            <a:avLst/>
          </a:prstGeom>
          <a:noFill/>
          <a:ln w="889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1C95E5D-A1D8-2648-B74C-69A646E0E407}"/>
              </a:ext>
            </a:extLst>
          </p:cNvPr>
          <p:cNvSpPr/>
          <p:nvPr/>
        </p:nvSpPr>
        <p:spPr>
          <a:xfrm>
            <a:off x="4614548" y="1672447"/>
            <a:ext cx="730334" cy="390396"/>
          </a:xfrm>
          <a:prstGeom prst="ellipse">
            <a:avLst/>
          </a:prstGeom>
          <a:noFill/>
          <a:ln w="889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DD0D8F5-4614-D445-AA0D-4CEFB8B93B5C}"/>
              </a:ext>
            </a:extLst>
          </p:cNvPr>
          <p:cNvSpPr/>
          <p:nvPr/>
        </p:nvSpPr>
        <p:spPr>
          <a:xfrm>
            <a:off x="3226627" y="1672445"/>
            <a:ext cx="730334" cy="390396"/>
          </a:xfrm>
          <a:prstGeom prst="ellipse">
            <a:avLst/>
          </a:prstGeom>
          <a:noFill/>
          <a:ln w="889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913095F-49A0-5B4D-83C7-17B556A8655B}"/>
              </a:ext>
            </a:extLst>
          </p:cNvPr>
          <p:cNvSpPr/>
          <p:nvPr/>
        </p:nvSpPr>
        <p:spPr>
          <a:xfrm>
            <a:off x="5273143" y="1677886"/>
            <a:ext cx="730334" cy="390396"/>
          </a:xfrm>
          <a:prstGeom prst="ellipse">
            <a:avLst/>
          </a:prstGeom>
          <a:noFill/>
          <a:ln w="889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B70861D-97BD-4D43-BDBD-49C08799BF1F}"/>
              </a:ext>
            </a:extLst>
          </p:cNvPr>
          <p:cNvSpPr/>
          <p:nvPr/>
        </p:nvSpPr>
        <p:spPr>
          <a:xfrm>
            <a:off x="3917871" y="1661558"/>
            <a:ext cx="730334" cy="390396"/>
          </a:xfrm>
          <a:prstGeom prst="ellipse">
            <a:avLst/>
          </a:prstGeom>
          <a:noFill/>
          <a:ln w="889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6DB2D20-9BD3-9B40-A6A9-1215CE8E2051}"/>
              </a:ext>
            </a:extLst>
          </p:cNvPr>
          <p:cNvSpPr/>
          <p:nvPr/>
        </p:nvSpPr>
        <p:spPr>
          <a:xfrm>
            <a:off x="5964389" y="1667000"/>
            <a:ext cx="730334" cy="390396"/>
          </a:xfrm>
          <a:prstGeom prst="ellipse">
            <a:avLst/>
          </a:prstGeom>
          <a:noFill/>
          <a:ln w="889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797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solidFill>
                  <a:schemeClr val="bg1">
                    <a:lumMod val="75000"/>
                  </a:schemeClr>
                </a:solidFill>
              </a:rPr>
              <a:t>How ASR solved </a:t>
            </a:r>
            <a:r>
              <a:rPr lang="en-US" dirty="0" err="1">
                <a:solidFill>
                  <a:schemeClr val="bg1">
                    <a:lumMod val="75000"/>
                  </a:schemeClr>
                </a:solidFill>
              </a:rPr>
              <a:t>Zipf’s</a:t>
            </a:r>
            <a:r>
              <a:rPr lang="en-US" dirty="0">
                <a:solidFill>
                  <a:schemeClr val="bg1">
                    <a:lumMod val="75000"/>
                  </a:schemeClr>
                </a:solidFill>
              </a:rPr>
              <a:t> Law: frequent, infrequent, and OOV words</a:t>
            </a:r>
          </a:p>
          <a:p>
            <a:r>
              <a:rPr lang="en-US" dirty="0">
                <a:solidFill>
                  <a:schemeClr val="bg1">
                    <a:lumMod val="75000"/>
                  </a:schemeClr>
                </a:solidFill>
              </a:rPr>
              <a:t>The power-law distribution of languages and dialects</a:t>
            </a:r>
          </a:p>
          <a:p>
            <a:pPr lvl="1"/>
            <a:r>
              <a:rPr lang="en-US" dirty="0">
                <a:solidFill>
                  <a:schemeClr val="bg1">
                    <a:lumMod val="75000"/>
                  </a:schemeClr>
                </a:solidFill>
              </a:rPr>
              <a:t>Early success: monolingual pre-training</a:t>
            </a:r>
          </a:p>
          <a:p>
            <a:pPr lvl="1"/>
            <a:r>
              <a:rPr lang="en-US" dirty="0">
                <a:solidFill>
                  <a:schemeClr val="bg1">
                    <a:lumMod val="75000"/>
                  </a:schemeClr>
                </a:solidFill>
              </a:rPr>
              <a:t>Knowledge transfer: multilingual training</a:t>
            </a:r>
          </a:p>
          <a:p>
            <a:pPr lvl="1"/>
            <a:r>
              <a:rPr lang="en-US" dirty="0"/>
              <a:t>Paradigm shift: unsupervised ASR</a:t>
            </a:r>
          </a:p>
          <a:p>
            <a:r>
              <a:rPr lang="en-US" dirty="0"/>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3991721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CB33AF57-9451-5729-6AA7-3495925F3A69}"/>
              </a:ext>
            </a:extLst>
          </p:cNvPr>
          <p:cNvCxnSpPr>
            <a:cxnSpLocks/>
          </p:cNvCxnSpPr>
          <p:nvPr/>
        </p:nvCxnSpPr>
        <p:spPr>
          <a:xfrm flipH="1">
            <a:off x="5399903" y="1159307"/>
            <a:ext cx="259065" cy="657135"/>
          </a:xfrm>
          <a:prstGeom prst="line">
            <a:avLst/>
          </a:prstGeom>
          <a:ln w="1524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 name="Can 3">
            <a:extLst>
              <a:ext uri="{FF2B5EF4-FFF2-40B4-BE49-F238E27FC236}">
                <a16:creationId xmlns:a16="http://schemas.microsoft.com/office/drawing/2014/main" id="{795161D1-BE35-415C-BF6D-D5E94688CE4A}"/>
              </a:ext>
            </a:extLst>
          </p:cNvPr>
          <p:cNvSpPr/>
          <p:nvPr/>
        </p:nvSpPr>
        <p:spPr>
          <a:xfrm>
            <a:off x="1135117" y="4512348"/>
            <a:ext cx="4698124" cy="1849821"/>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a:extLst>
              <a:ext uri="{FF2B5EF4-FFF2-40B4-BE49-F238E27FC236}">
                <a16:creationId xmlns:a16="http://schemas.microsoft.com/office/drawing/2014/main" id="{B4B11F46-CDAD-9BA4-8301-195F3B71F2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1303" y="4781299"/>
            <a:ext cx="1692699" cy="1450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B7D6DD-052C-BF54-4CAF-7B7A2EA630AC}"/>
              </a:ext>
            </a:extLst>
          </p:cNvPr>
          <p:cNvSpPr>
            <a:spLocks noGrp="1"/>
          </p:cNvSpPr>
          <p:nvPr>
            <p:ph type="title"/>
          </p:nvPr>
        </p:nvSpPr>
        <p:spPr>
          <a:xfrm>
            <a:off x="838200" y="204485"/>
            <a:ext cx="4285312" cy="1325563"/>
          </a:xfrm>
        </p:spPr>
        <p:txBody>
          <a:bodyPr/>
          <a:lstStyle/>
          <a:p>
            <a:r>
              <a:rPr lang="en-US" dirty="0"/>
              <a:t>Unsupervised ASR</a:t>
            </a:r>
          </a:p>
        </p:txBody>
      </p:sp>
      <p:sp>
        <p:nvSpPr>
          <p:cNvPr id="5" name="Can 4">
            <a:extLst>
              <a:ext uri="{FF2B5EF4-FFF2-40B4-BE49-F238E27FC236}">
                <a16:creationId xmlns:a16="http://schemas.microsoft.com/office/drawing/2014/main" id="{BDAA0A5A-9703-7A98-C5A5-BFCE82F97DA2}"/>
              </a:ext>
            </a:extLst>
          </p:cNvPr>
          <p:cNvSpPr/>
          <p:nvPr/>
        </p:nvSpPr>
        <p:spPr>
          <a:xfrm>
            <a:off x="6542671" y="4486073"/>
            <a:ext cx="4698124" cy="1849821"/>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a:extLst>
              <a:ext uri="{FF2B5EF4-FFF2-40B4-BE49-F238E27FC236}">
                <a16:creationId xmlns:a16="http://schemas.microsoft.com/office/drawing/2014/main" id="{EEA18156-9FB3-304A-A76B-4E4BDD8F0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4726" y="5279093"/>
            <a:ext cx="1308871" cy="3926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E9B3DA6-3165-13B0-9E1C-FCE55CDA50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6660" y="5523618"/>
            <a:ext cx="1692699" cy="5441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697C6E3-B04D-5C0D-5833-602AAD696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2573" y="4757354"/>
            <a:ext cx="1047972" cy="13054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79F7AB1-3FB9-8531-03B2-8331B3A602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6468" y="4981963"/>
            <a:ext cx="1025782" cy="7889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407EF12-E291-E11F-E8B4-9F94D8AB1D25}"/>
              </a:ext>
            </a:extLst>
          </p:cNvPr>
          <p:cNvSpPr txBox="1"/>
          <p:nvPr/>
        </p:nvSpPr>
        <p:spPr>
          <a:xfrm>
            <a:off x="6759146" y="4732644"/>
            <a:ext cx="1584921" cy="276999"/>
          </a:xfrm>
          <a:prstGeom prst="rect">
            <a:avLst/>
          </a:prstGeom>
          <a:solidFill>
            <a:schemeClr val="bg1"/>
          </a:solidFill>
        </p:spPr>
        <p:txBody>
          <a:bodyPr wrap="none" rtlCol="0">
            <a:spAutoFit/>
          </a:bodyPr>
          <a:lstStyle/>
          <a:p>
            <a:r>
              <a:rPr lang="en-US" sz="1200" dirty="0"/>
              <a:t>four score and seven…</a:t>
            </a:r>
          </a:p>
        </p:txBody>
      </p:sp>
      <p:sp>
        <p:nvSpPr>
          <p:cNvPr id="7" name="TextBox 6">
            <a:extLst>
              <a:ext uri="{FF2B5EF4-FFF2-40B4-BE49-F238E27FC236}">
                <a16:creationId xmlns:a16="http://schemas.microsoft.com/office/drawing/2014/main" id="{C72F6A1C-8798-7CA0-36BA-F5506CB2CA4A}"/>
              </a:ext>
            </a:extLst>
          </p:cNvPr>
          <p:cNvSpPr txBox="1"/>
          <p:nvPr/>
        </p:nvSpPr>
        <p:spPr>
          <a:xfrm>
            <a:off x="7294607" y="5453457"/>
            <a:ext cx="1810752" cy="276999"/>
          </a:xfrm>
          <a:prstGeom prst="rect">
            <a:avLst/>
          </a:prstGeom>
          <a:solidFill>
            <a:schemeClr val="bg1"/>
          </a:solidFill>
        </p:spPr>
        <p:txBody>
          <a:bodyPr wrap="none" rtlCol="0">
            <a:spAutoFit/>
          </a:bodyPr>
          <a:lstStyle/>
          <a:p>
            <a:r>
              <a:rPr lang="en-US" sz="1200" dirty="0"/>
              <a:t>my bronze-pounded chest</a:t>
            </a:r>
          </a:p>
        </p:txBody>
      </p:sp>
      <p:sp>
        <p:nvSpPr>
          <p:cNvPr id="8" name="TextBox 7">
            <a:extLst>
              <a:ext uri="{FF2B5EF4-FFF2-40B4-BE49-F238E27FC236}">
                <a16:creationId xmlns:a16="http://schemas.microsoft.com/office/drawing/2014/main" id="{A823E865-B8B3-70A0-1F69-C180EF26074A}"/>
              </a:ext>
            </a:extLst>
          </p:cNvPr>
          <p:cNvSpPr txBox="1"/>
          <p:nvPr/>
        </p:nvSpPr>
        <p:spPr>
          <a:xfrm>
            <a:off x="7780640" y="5074515"/>
            <a:ext cx="2391552" cy="276999"/>
          </a:xfrm>
          <a:prstGeom prst="rect">
            <a:avLst/>
          </a:prstGeom>
          <a:solidFill>
            <a:schemeClr val="bg1"/>
          </a:solidFill>
        </p:spPr>
        <p:txBody>
          <a:bodyPr wrap="none" rtlCol="0">
            <a:spAutoFit/>
          </a:bodyPr>
          <a:lstStyle/>
          <a:p>
            <a:r>
              <a:rPr lang="en-US" sz="1200" dirty="0"/>
              <a:t>or abridging the freedom of speech</a:t>
            </a:r>
          </a:p>
        </p:txBody>
      </p:sp>
      <p:sp>
        <p:nvSpPr>
          <p:cNvPr id="9" name="TextBox 8">
            <a:extLst>
              <a:ext uri="{FF2B5EF4-FFF2-40B4-BE49-F238E27FC236}">
                <a16:creationId xmlns:a16="http://schemas.microsoft.com/office/drawing/2014/main" id="{E9DF1887-D649-E055-ABDA-DEC1FA1F101B}"/>
              </a:ext>
            </a:extLst>
          </p:cNvPr>
          <p:cNvSpPr txBox="1"/>
          <p:nvPr/>
        </p:nvSpPr>
        <p:spPr>
          <a:xfrm>
            <a:off x="8093676" y="5647047"/>
            <a:ext cx="3031214" cy="276999"/>
          </a:xfrm>
          <a:prstGeom prst="rect">
            <a:avLst/>
          </a:prstGeom>
          <a:solidFill>
            <a:schemeClr val="bg1"/>
          </a:solidFill>
        </p:spPr>
        <p:txBody>
          <a:bodyPr wrap="none" rtlCol="0">
            <a:spAutoFit/>
          </a:bodyPr>
          <a:lstStyle/>
          <a:p>
            <a:r>
              <a:rPr lang="en-US" sz="1200" dirty="0"/>
              <a:t>the foundation of freedom, justice and peace</a:t>
            </a:r>
          </a:p>
        </p:txBody>
      </p:sp>
      <p:sp>
        <p:nvSpPr>
          <p:cNvPr id="10" name="TextBox 9">
            <a:extLst>
              <a:ext uri="{FF2B5EF4-FFF2-40B4-BE49-F238E27FC236}">
                <a16:creationId xmlns:a16="http://schemas.microsoft.com/office/drawing/2014/main" id="{0233E333-BF0B-42F5-83C4-6A4C888820A7}"/>
              </a:ext>
            </a:extLst>
          </p:cNvPr>
          <p:cNvSpPr txBox="1"/>
          <p:nvPr/>
        </p:nvSpPr>
        <p:spPr>
          <a:xfrm>
            <a:off x="6709720" y="5869468"/>
            <a:ext cx="1547218" cy="276999"/>
          </a:xfrm>
          <a:prstGeom prst="rect">
            <a:avLst/>
          </a:prstGeom>
          <a:solidFill>
            <a:schemeClr val="bg1"/>
          </a:solidFill>
        </p:spPr>
        <p:txBody>
          <a:bodyPr wrap="none" rtlCol="0">
            <a:spAutoFit/>
          </a:bodyPr>
          <a:lstStyle/>
          <a:p>
            <a:r>
              <a:rPr lang="en-US" sz="1200" dirty="0" err="1"/>
              <a:t>I’se</a:t>
            </a:r>
            <a:r>
              <a:rPr lang="en-US" sz="1200" dirty="0"/>
              <a:t> been a </a:t>
            </a:r>
            <a:r>
              <a:rPr lang="en-US" sz="1200" dirty="0" err="1"/>
              <a:t>climbin</a:t>
            </a:r>
            <a:r>
              <a:rPr lang="en-US" sz="1200" dirty="0"/>
              <a:t>-on</a:t>
            </a:r>
          </a:p>
        </p:txBody>
      </p:sp>
      <p:sp>
        <p:nvSpPr>
          <p:cNvPr id="11" name="Trapezoid 10">
            <a:extLst>
              <a:ext uri="{FF2B5EF4-FFF2-40B4-BE49-F238E27FC236}">
                <a16:creationId xmlns:a16="http://schemas.microsoft.com/office/drawing/2014/main" id="{E82F9615-661F-D31E-1FE3-2562E467EA90}"/>
              </a:ext>
            </a:extLst>
          </p:cNvPr>
          <p:cNvSpPr/>
          <p:nvPr/>
        </p:nvSpPr>
        <p:spPr>
          <a:xfrm rot="5400000">
            <a:off x="3595818" y="1608266"/>
            <a:ext cx="2397211" cy="2075935"/>
          </a:xfrm>
          <a:prstGeom prst="trapezoi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a:t>ASR</a:t>
            </a:r>
          </a:p>
        </p:txBody>
      </p:sp>
      <p:sp>
        <p:nvSpPr>
          <p:cNvPr id="12" name="Rectangle 11">
            <a:extLst>
              <a:ext uri="{FF2B5EF4-FFF2-40B4-BE49-F238E27FC236}">
                <a16:creationId xmlns:a16="http://schemas.microsoft.com/office/drawing/2014/main" id="{23E9520A-FA94-AD4D-1C4A-D115E95A46C7}"/>
              </a:ext>
            </a:extLst>
          </p:cNvPr>
          <p:cNvSpPr/>
          <p:nvPr/>
        </p:nvSpPr>
        <p:spPr>
          <a:xfrm>
            <a:off x="9255213" y="2011967"/>
            <a:ext cx="2248930" cy="212869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Discriminator</a:t>
            </a:r>
          </a:p>
        </p:txBody>
      </p:sp>
      <p:cxnSp>
        <p:nvCxnSpPr>
          <p:cNvPr id="14" name="Straight Connector 13">
            <a:extLst>
              <a:ext uri="{FF2B5EF4-FFF2-40B4-BE49-F238E27FC236}">
                <a16:creationId xmlns:a16="http://schemas.microsoft.com/office/drawing/2014/main" id="{79DB4236-587A-10E7-8285-2516B9E4096F}"/>
              </a:ext>
            </a:extLst>
          </p:cNvPr>
          <p:cNvCxnSpPr>
            <a:cxnSpLocks/>
          </p:cNvCxnSpPr>
          <p:nvPr/>
        </p:nvCxnSpPr>
        <p:spPr>
          <a:xfrm flipH="1" flipV="1">
            <a:off x="2224976" y="2658590"/>
            <a:ext cx="11170" cy="1890829"/>
          </a:xfrm>
          <a:prstGeom prst="line">
            <a:avLst/>
          </a:prstGeom>
          <a:ln w="152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23B07DB-0507-8332-30B7-2AA3CF5FC036}"/>
              </a:ext>
            </a:extLst>
          </p:cNvPr>
          <p:cNvCxnSpPr>
            <a:cxnSpLocks/>
            <a:endCxn id="11" idx="2"/>
          </p:cNvCxnSpPr>
          <p:nvPr/>
        </p:nvCxnSpPr>
        <p:spPr>
          <a:xfrm>
            <a:off x="2157652" y="2646233"/>
            <a:ext cx="1598804" cy="1"/>
          </a:xfrm>
          <a:prstGeom prst="line">
            <a:avLst/>
          </a:prstGeom>
          <a:ln w="152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2AC44B-DC16-24DE-8737-268EDF00F290}"/>
              </a:ext>
            </a:extLst>
          </p:cNvPr>
          <p:cNvCxnSpPr>
            <a:cxnSpLocks/>
          </p:cNvCxnSpPr>
          <p:nvPr/>
        </p:nvCxnSpPr>
        <p:spPr>
          <a:xfrm flipV="1">
            <a:off x="7108842" y="3429000"/>
            <a:ext cx="0" cy="1149253"/>
          </a:xfrm>
          <a:prstGeom prst="line">
            <a:avLst/>
          </a:prstGeom>
          <a:ln w="152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F72482B-BBFC-A1AD-6CD1-AC3034BA7120}"/>
              </a:ext>
            </a:extLst>
          </p:cNvPr>
          <p:cNvCxnSpPr>
            <a:cxnSpLocks/>
          </p:cNvCxnSpPr>
          <p:nvPr/>
        </p:nvCxnSpPr>
        <p:spPr>
          <a:xfrm>
            <a:off x="7030348" y="3478262"/>
            <a:ext cx="2224865" cy="0"/>
          </a:xfrm>
          <a:prstGeom prst="line">
            <a:avLst/>
          </a:prstGeom>
          <a:ln w="152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92A8255-3A71-966C-18A7-09DC93CA48C2}"/>
              </a:ext>
            </a:extLst>
          </p:cNvPr>
          <p:cNvCxnSpPr>
            <a:cxnSpLocks/>
            <a:stCxn id="11" idx="0"/>
          </p:cNvCxnSpPr>
          <p:nvPr/>
        </p:nvCxnSpPr>
        <p:spPr>
          <a:xfrm flipV="1">
            <a:off x="5832391" y="2646233"/>
            <a:ext cx="3422822" cy="1"/>
          </a:xfrm>
          <a:prstGeom prst="line">
            <a:avLst/>
          </a:prstGeom>
          <a:ln w="152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481D0-18EE-5E6E-CCA9-AF2179CECDFB}"/>
              </a:ext>
            </a:extLst>
          </p:cNvPr>
          <p:cNvSpPr txBox="1"/>
          <p:nvPr/>
        </p:nvSpPr>
        <p:spPr>
          <a:xfrm>
            <a:off x="6367845" y="2141836"/>
            <a:ext cx="1954381" cy="523220"/>
          </a:xfrm>
          <a:prstGeom prst="rect">
            <a:avLst/>
          </a:prstGeom>
          <a:noFill/>
        </p:spPr>
        <p:txBody>
          <a:bodyPr wrap="none" rtlCol="0">
            <a:spAutoFit/>
          </a:bodyPr>
          <a:lstStyle/>
          <a:p>
            <a:r>
              <a:rPr lang="en-US" sz="2800" dirty="0"/>
              <a:t>Pseudo-Text</a:t>
            </a:r>
          </a:p>
        </p:txBody>
      </p:sp>
      <p:sp>
        <p:nvSpPr>
          <p:cNvPr id="29" name="TextBox 28">
            <a:extLst>
              <a:ext uri="{FF2B5EF4-FFF2-40B4-BE49-F238E27FC236}">
                <a16:creationId xmlns:a16="http://schemas.microsoft.com/office/drawing/2014/main" id="{FD1E1576-51A2-883A-4138-DD25BC5FD41C}"/>
              </a:ext>
            </a:extLst>
          </p:cNvPr>
          <p:cNvSpPr txBox="1"/>
          <p:nvPr/>
        </p:nvSpPr>
        <p:spPr>
          <a:xfrm>
            <a:off x="7620003" y="2973861"/>
            <a:ext cx="776687" cy="523220"/>
          </a:xfrm>
          <a:prstGeom prst="rect">
            <a:avLst/>
          </a:prstGeom>
          <a:noFill/>
        </p:spPr>
        <p:txBody>
          <a:bodyPr wrap="none" rtlCol="0">
            <a:spAutoFit/>
          </a:bodyPr>
          <a:lstStyle/>
          <a:p>
            <a:r>
              <a:rPr lang="en-US" sz="2800" dirty="0"/>
              <a:t>Text</a:t>
            </a:r>
          </a:p>
        </p:txBody>
      </p:sp>
      <p:cxnSp>
        <p:nvCxnSpPr>
          <p:cNvPr id="30" name="Straight Connector 29">
            <a:extLst>
              <a:ext uri="{FF2B5EF4-FFF2-40B4-BE49-F238E27FC236}">
                <a16:creationId xmlns:a16="http://schemas.microsoft.com/office/drawing/2014/main" id="{9DB98591-0D35-9B89-2861-1F02BC3F737D}"/>
              </a:ext>
            </a:extLst>
          </p:cNvPr>
          <p:cNvCxnSpPr>
            <a:cxnSpLocks/>
          </p:cNvCxnSpPr>
          <p:nvPr/>
        </p:nvCxnSpPr>
        <p:spPr>
          <a:xfrm flipV="1">
            <a:off x="10271944" y="1159307"/>
            <a:ext cx="0" cy="852660"/>
          </a:xfrm>
          <a:prstGeom prst="line">
            <a:avLst/>
          </a:prstGeom>
          <a:ln w="152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7ED2716-F881-B6B1-6D9C-71CD25E61192}"/>
              </a:ext>
            </a:extLst>
          </p:cNvPr>
          <p:cNvCxnSpPr>
            <a:cxnSpLocks/>
          </p:cNvCxnSpPr>
          <p:nvPr/>
        </p:nvCxnSpPr>
        <p:spPr>
          <a:xfrm flipH="1">
            <a:off x="5658968" y="1159307"/>
            <a:ext cx="4612976" cy="0"/>
          </a:xfrm>
          <a:prstGeom prst="line">
            <a:avLst/>
          </a:prstGeom>
          <a:ln w="152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4AAA1331-0A26-0F5E-B146-8D24A17FE289}"/>
              </a:ext>
            </a:extLst>
          </p:cNvPr>
          <p:cNvSpPr txBox="1"/>
          <p:nvPr/>
        </p:nvSpPr>
        <p:spPr>
          <a:xfrm>
            <a:off x="7088659" y="613714"/>
            <a:ext cx="1336456" cy="523220"/>
          </a:xfrm>
          <a:prstGeom prst="rect">
            <a:avLst/>
          </a:prstGeom>
          <a:noFill/>
        </p:spPr>
        <p:txBody>
          <a:bodyPr wrap="none" rtlCol="0">
            <a:spAutoFit/>
          </a:bodyPr>
          <a:lstStyle/>
          <a:p>
            <a:r>
              <a:rPr lang="en-US" sz="2800" dirty="0"/>
              <a:t>Training</a:t>
            </a:r>
          </a:p>
        </p:txBody>
      </p:sp>
    </p:spTree>
    <p:extLst>
      <p:ext uri="{BB962C8B-B14F-4D97-AF65-F5344CB8AC3E}">
        <p14:creationId xmlns:p14="http://schemas.microsoft.com/office/powerpoint/2010/main" val="3261609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78F74-F42D-8B28-6B91-59AA6AFCB3D0}"/>
              </a:ext>
            </a:extLst>
          </p:cNvPr>
          <p:cNvSpPr>
            <a:spLocks noGrp="1"/>
          </p:cNvSpPr>
          <p:nvPr>
            <p:ph type="title"/>
          </p:nvPr>
        </p:nvSpPr>
        <p:spPr>
          <a:xfrm>
            <a:off x="504564" y="204485"/>
            <a:ext cx="10515600" cy="1325563"/>
          </a:xfrm>
        </p:spPr>
        <p:txBody>
          <a:bodyPr/>
          <a:lstStyle/>
          <a:p>
            <a:r>
              <a:rPr lang="en-US" dirty="0"/>
              <a:t>Unsupervised ASR</a:t>
            </a:r>
            <a:br>
              <a:rPr lang="en-US" dirty="0"/>
            </a:br>
            <a:r>
              <a:rPr lang="en-US" sz="2000" dirty="0"/>
              <a:t>(Wang et al, in preparation)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288B5C6-E8D1-4144-C60D-D9055EFD96C6}"/>
                  </a:ext>
                </a:extLst>
              </p:cNvPr>
              <p:cNvSpPr>
                <a:spLocks noGrp="1"/>
              </p:cNvSpPr>
              <p:nvPr>
                <p:ph idx="1"/>
              </p:nvPr>
            </p:nvSpPr>
            <p:spPr>
              <a:xfrm>
                <a:off x="838200" y="1482810"/>
                <a:ext cx="10515600" cy="5152767"/>
              </a:xfrm>
            </p:spPr>
            <p:txBody>
              <a:bodyPr>
                <a:normAutofit/>
              </a:bodyPr>
              <a:lstStyle/>
              <a:p>
                <a:r>
                  <a:rPr lang="en-US" dirty="0"/>
                  <a:t>Given a corpus of quantized speech sequences, </a:t>
                </a:r>
                <a14:m>
                  <m:oMath xmlns:m="http://schemas.openxmlformats.org/officeDocument/2006/math">
                    <m:r>
                      <a:rPr lang="en-US" i="1" dirty="0" smtClean="0">
                        <a:latin typeface="Cambria Math" panose="02040503050406030204" pitchFamily="18" charset="0"/>
                      </a:rPr>
                      <m:t>𝑋</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𝑋</m:t>
                        </m:r>
                      </m:e>
                      <m:sub>
                        <m:r>
                          <a:rPr lang="en-US" b="0"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𝑋</m:t>
                        </m:r>
                      </m:e>
                      <m:sub>
                        <m:r>
                          <a:rPr lang="en-US" b="0" i="1" dirty="0" smtClean="0">
                            <a:latin typeface="Cambria Math" panose="02040503050406030204" pitchFamily="18" charset="0"/>
                          </a:rPr>
                          <m:t>𝑁𝐿</m:t>
                        </m:r>
                      </m:sub>
                    </m:sSub>
                    <m:r>
                      <a:rPr lang="en-US" i="1" dirty="0" smtClean="0">
                        <a:latin typeface="Cambria Math" panose="02040503050406030204" pitchFamily="18" charset="0"/>
                      </a:rPr>
                      <m:t>]</m:t>
                    </m:r>
                  </m:oMath>
                </a14:m>
                <a:r>
                  <a:rPr lang="en-US" dirty="0"/>
                  <a:t>, whose </a:t>
                </a:r>
                <a14:m>
                  <m:oMath xmlns:m="http://schemas.openxmlformats.org/officeDocument/2006/math">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𝑘</m:t>
                        </m:r>
                      </m:e>
                      <m:sup>
                        <m:r>
                          <m:rPr>
                            <m:sty m:val="p"/>
                          </m:rPr>
                          <a:rPr lang="en-US" b="0" i="0" dirty="0" smtClean="0">
                            <a:latin typeface="Cambria Math" panose="02040503050406030204" pitchFamily="18" charset="0"/>
                          </a:rPr>
                          <m:t>th</m:t>
                        </m:r>
                      </m:sup>
                    </m:sSup>
                  </m:oMath>
                </a14:m>
                <a:r>
                  <a:rPr lang="en-US" dirty="0"/>
                  <a:t> element is distributed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𝑘</m:t>
                            </m:r>
                          </m:sub>
                        </m:sSub>
                      </m:sub>
                    </m:sSub>
                  </m:oMath>
                </a14:m>
                <a:r>
                  <a:rPr lang="en-US" dirty="0"/>
                  <a:t> and whose sequence statistics are </a:t>
                </a:r>
                <a14:m>
                  <m:oMath xmlns:m="http://schemas.openxmlformats.org/officeDocument/2006/math">
                    <m:sSup>
                      <m:sSupPr>
                        <m:ctrlPr>
                          <a:rPr lang="en-US" i="1" dirty="0">
                            <a:latin typeface="Cambria Math" panose="02040503050406030204" pitchFamily="18" charset="0"/>
                          </a:rPr>
                        </m:ctrlPr>
                      </m:sSupPr>
                      <m:e>
                        <m:r>
                          <a:rPr lang="en-US" b="0" i="1" dirty="0" smtClean="0">
                            <a:latin typeface="Cambria Math" panose="02040503050406030204" pitchFamily="18" charset="0"/>
                          </a:rPr>
                          <m:t>𝑁</m:t>
                        </m:r>
                      </m:e>
                      <m:sup>
                        <m:r>
                          <m:rPr>
                            <m:sty m:val="p"/>
                          </m:rPr>
                          <a:rPr lang="en-US" dirty="0">
                            <a:latin typeface="Cambria Math" panose="02040503050406030204" pitchFamily="18" charset="0"/>
                          </a:rPr>
                          <m:t>th</m:t>
                        </m:r>
                      </m:sup>
                    </m:sSup>
                  </m:oMath>
                </a14:m>
                <a:r>
                  <a:rPr lang="en-US" dirty="0"/>
                  <a:t>-order Markov, and</a:t>
                </a:r>
              </a:p>
              <a:p>
                <a:r>
                  <a:rPr lang="en-US" dirty="0"/>
                  <a:t>Given a corpus of text sequences, </a:t>
                </a:r>
                <a14:m>
                  <m:oMath xmlns:m="http://schemas.openxmlformats.org/officeDocument/2006/math">
                    <m:r>
                      <a:rPr lang="en-US" b="0" i="1" dirty="0" smtClean="0">
                        <a:latin typeface="Cambria Math" panose="02040503050406030204" pitchFamily="18" charset="0"/>
                      </a:rPr>
                      <m:t>𝑌</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𝑌</m:t>
                        </m:r>
                      </m:e>
                      <m:sub>
                        <m:r>
                          <a:rPr lang="en-US" b="0" i="1" dirty="0" smtClean="0">
                            <a:latin typeface="Cambria Math" panose="02040503050406030204" pitchFamily="18" charset="0"/>
                          </a:rPr>
                          <m:t>1</m:t>
                        </m:r>
                      </m:sub>
                    </m:sSub>
                    <m:r>
                      <a:rPr lang="en-US" i="1" dirty="0" smtClean="0">
                        <a:latin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𝑌</m:t>
                        </m:r>
                      </m:e>
                      <m:sub>
                        <m:r>
                          <a:rPr lang="en-US" b="0" i="1" dirty="0" smtClean="0">
                            <a:latin typeface="Cambria Math" panose="02040503050406030204" pitchFamily="18" charset="0"/>
                          </a:rPr>
                          <m:t>𝑁𝐿</m:t>
                        </m:r>
                      </m:sub>
                    </m:sSub>
                    <m:r>
                      <a:rPr lang="en-US" i="1" dirty="0" smtClean="0">
                        <a:latin typeface="Cambria Math" panose="02040503050406030204" pitchFamily="18" charset="0"/>
                      </a:rPr>
                      <m:t>]</m:t>
                    </m:r>
                  </m:oMath>
                </a14:m>
                <a:r>
                  <a:rPr lang="en-US" dirty="0"/>
                  <a:t>, whose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𝑘</m:t>
                        </m:r>
                      </m:e>
                      <m:sup>
                        <m:r>
                          <m:rPr>
                            <m:sty m:val="p"/>
                          </m:rPr>
                          <a:rPr lang="en-US" dirty="0">
                            <a:latin typeface="Cambria Math" panose="02040503050406030204" pitchFamily="18" charset="0"/>
                          </a:rPr>
                          <m:t>th</m:t>
                        </m:r>
                      </m:sup>
                    </m:sSup>
                  </m:oMath>
                </a14:m>
                <a:r>
                  <a:rPr lang="en-US" dirty="0"/>
                  <a:t> element is distributed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𝑘</m:t>
                            </m:r>
                          </m:sub>
                        </m:sSub>
                      </m:sub>
                    </m:sSub>
                  </m:oMath>
                </a14:m>
                <a:r>
                  <a:rPr lang="en-US" dirty="0"/>
                  <a:t> and whose sequence statistics are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𝑁</m:t>
                        </m:r>
                      </m:e>
                      <m:sup>
                        <m:r>
                          <m:rPr>
                            <m:sty m:val="p"/>
                          </m:rPr>
                          <a:rPr lang="en-US" dirty="0">
                            <a:latin typeface="Cambria Math" panose="02040503050406030204" pitchFamily="18" charset="0"/>
                          </a:rPr>
                          <m:t>th</m:t>
                        </m:r>
                      </m:sup>
                    </m:sSup>
                  </m:oMath>
                </a14:m>
                <a:r>
                  <a:rPr lang="en-US" dirty="0"/>
                  <a:t>-order Markov,</a:t>
                </a:r>
              </a:p>
              <a:p>
                <a:r>
                  <a:rPr lang="en-US" dirty="0"/>
                  <a:t>Find  </a:t>
                </a:r>
                <a14:m>
                  <m:oMath xmlns:m="http://schemas.openxmlformats.org/officeDocument/2006/math">
                    <m:r>
                      <a:rPr lang="en-US" b="0" i="1" smtClean="0">
                        <a:latin typeface="Cambria Math" panose="02040503050406030204" pitchFamily="18" charset="0"/>
                      </a:rPr>
                      <m:t>𝑂</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𝑋</m:t>
                        </m:r>
                      </m:sub>
                    </m:sSub>
                  </m:oMath>
                </a14:m>
                <a:r>
                  <a:rPr lang="en-US" dirty="0"/>
                  <a:t> </a:t>
                </a:r>
                <a:r>
                  <a:rPr lang="en-US" dirty="0" err="1"/>
                  <a:t>s.t.</a:t>
                </a:r>
                <a:endParaRPr lang="en-US"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m>
                                  <m:mPr>
                                    <m:mcs>
                                      <m:mc>
                                        <m:mcPr>
                                          <m:count m:val="1"/>
                                          <m:mcJc m:val="center"/>
                                        </m:mcPr>
                                      </m:mc>
                                    </m:mcs>
                                    <m:ctrlPr>
                                      <a:rPr lang="en-US" i="1" smtClean="0">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2</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r>
                                        <a:rPr lang="en-US" i="1" smtClean="0">
                                          <a:latin typeface="Cambria Math" panose="02040503050406030204" pitchFamily="18" charset="0"/>
                                          <a:ea typeface="Cambria Math" panose="02040503050406030204" pitchFamily="18" charset="0"/>
                                        </a:rPr>
                                        <m:t>⋮</m:t>
                                      </m:r>
                                    </m:e>
                                  </m:mr>
                                </m:m>
                              </m:e>
                            </m:m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𝐿</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
                        </m:e>
                      </m:d>
                      <m:r>
                        <a:rPr lang="en-US" b="0" i="1" smtClean="0">
                          <a:latin typeface="Cambria Math" panose="02040503050406030204" pitchFamily="18" charset="0"/>
                        </a:rPr>
                        <m:t>𝑂</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m>
                                  <m:mPr>
                                    <m:mcs>
                                      <m:mc>
                                        <m:mcPr>
                                          <m:count m:val="1"/>
                                          <m:mcJc m:val="center"/>
                                        </m:mcPr>
                                      </m:mc>
                                    </m:mcs>
                                    <m:ctrlPr>
                                      <a:rPr lang="en-US" i="1">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2</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r>
                                        <a:rPr lang="en-US" i="1">
                                          <a:latin typeface="Cambria Math" panose="02040503050406030204" pitchFamily="18" charset="0"/>
                                          <a:ea typeface="Cambria Math" panose="02040503050406030204" pitchFamily="18" charset="0"/>
                                        </a:rPr>
                                        <m:t>⋮</m:t>
                                      </m:r>
                                    </m:e>
                                  </m:mr>
                                </m:m>
                              </m:e>
                            </m:m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𝐿𝑁</m:t>
                                        </m:r>
                                      </m:sub>
                                    </m:sSub>
                                  </m:sub>
                                  <m:sup>
                                    <m:r>
                                      <a:rPr lang="en-US" i="1">
                                        <a:latin typeface="Cambria Math" panose="02040503050406030204" pitchFamily="18" charset="0"/>
                                      </a:rPr>
                                      <m:t>𝑇</m:t>
                                    </m:r>
                                  </m:sup>
                                </m:sSubSup>
                              </m:e>
                            </m:mr>
                          </m:m>
                        </m:e>
                      </m:d>
                    </m:oMath>
                  </m:oMathPara>
                </a14:m>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7288B5C6-E8D1-4144-C60D-D9055EFD96C6}"/>
                  </a:ext>
                </a:extLst>
              </p:cNvPr>
              <p:cNvSpPr>
                <a:spLocks noGrp="1" noRot="1" noChangeAspect="1" noMove="1" noResize="1" noEditPoints="1" noAdjustHandles="1" noChangeArrowheads="1" noChangeShapeType="1" noTextEdit="1"/>
              </p:cNvSpPr>
              <p:nvPr>
                <p:ph idx="1"/>
              </p:nvPr>
            </p:nvSpPr>
            <p:spPr>
              <a:xfrm>
                <a:off x="838200" y="1482810"/>
                <a:ext cx="10515600" cy="5152767"/>
              </a:xfrm>
              <a:blipFill>
                <a:blip r:embed="rId2"/>
                <a:stretch>
                  <a:fillRect l="-1086" t="-1966"/>
                </a:stretch>
              </a:blipFill>
            </p:spPr>
            <p:txBody>
              <a:bodyPr/>
              <a:lstStyle/>
              <a:p>
                <a:r>
                  <a:rPr lang="en-US">
                    <a:noFill/>
                  </a:rPr>
                  <a:t> </a:t>
                </a:r>
              </a:p>
            </p:txBody>
          </p:sp>
        </mc:Fallback>
      </mc:AlternateContent>
    </p:spTree>
    <p:extLst>
      <p:ext uri="{BB962C8B-B14F-4D97-AF65-F5344CB8AC3E}">
        <p14:creationId xmlns:p14="http://schemas.microsoft.com/office/powerpoint/2010/main" val="597856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78F74-F42D-8B28-6B91-59AA6AFCB3D0}"/>
              </a:ext>
            </a:extLst>
          </p:cNvPr>
          <p:cNvSpPr>
            <a:spLocks noGrp="1"/>
          </p:cNvSpPr>
          <p:nvPr>
            <p:ph type="title"/>
          </p:nvPr>
        </p:nvSpPr>
        <p:spPr>
          <a:xfrm>
            <a:off x="504564" y="204485"/>
            <a:ext cx="10515600" cy="1325563"/>
          </a:xfrm>
        </p:spPr>
        <p:txBody>
          <a:bodyPr/>
          <a:lstStyle/>
          <a:p>
            <a:r>
              <a:rPr lang="en-US" dirty="0"/>
              <a:t>Unsupervised ASR</a:t>
            </a:r>
            <a:br>
              <a:rPr lang="en-US" dirty="0"/>
            </a:br>
            <a:r>
              <a:rPr lang="en-US" sz="2000" dirty="0"/>
              <a:t>(Wang et al, in preparation)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288B5C6-E8D1-4144-C60D-D9055EFD96C6}"/>
                  </a:ext>
                </a:extLst>
              </p:cNvPr>
              <p:cNvSpPr>
                <a:spLocks noGrp="1"/>
              </p:cNvSpPr>
              <p:nvPr>
                <p:ph idx="1"/>
              </p:nvPr>
            </p:nvSpPr>
            <p:spPr>
              <a:xfrm>
                <a:off x="838200" y="1482810"/>
                <a:ext cx="10515600" cy="5152767"/>
              </a:xfrm>
            </p:spPr>
            <p:txBody>
              <a:bodyPr>
                <a:normAutofit lnSpcReduction="10000"/>
              </a:bodyPr>
              <a:lstStyle/>
              <a:p>
                <a:r>
                  <a:rPr lang="en-US" dirty="0"/>
                  <a:t>GAN training recovers the true value of the speech-to-text mapping matrix (</a:t>
                </a:r>
                <a14:m>
                  <m:oMath xmlns:m="http://schemas.openxmlformats.org/officeDocument/2006/math">
                    <m:r>
                      <a:rPr lang="en-US" i="1" dirty="0" smtClean="0">
                        <a:latin typeface="Cambria Math" panose="02040503050406030204" pitchFamily="18" charset="0"/>
                      </a:rPr>
                      <m:t>𝑂</m:t>
                    </m:r>
                  </m:oMath>
                </a14:m>
                <a:r>
                  <a:rPr lang="en-US" dirty="0"/>
                  <a:t>) with probability </a:t>
                </a:r>
                <a14:m>
                  <m:oMath xmlns:m="http://schemas.openxmlformats.org/officeDocument/2006/math">
                    <m:r>
                      <a:rPr lang="en-US" i="1" dirty="0" smtClean="0">
                        <a:latin typeface="Cambria Math" panose="02040503050406030204" pitchFamily="18" charset="0"/>
                      </a:rPr>
                      <m:t>1−2</m:t>
                    </m:r>
                    <m:r>
                      <a:rPr lang="en-US" i="1" dirty="0" smtClean="0">
                        <a:latin typeface="Cambria Math" panose="02040503050406030204" pitchFamily="18" charset="0"/>
                        <a:ea typeface="Cambria Math" panose="02040503050406030204" pitchFamily="18" charset="0"/>
                      </a:rPr>
                      <m:t>𝛿</m:t>
                    </m:r>
                  </m:oMath>
                </a14:m>
                <a:r>
                  <a:rPr lang="en-US" dirty="0"/>
                  <a:t> if the smallest singular value,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𝜎</m:t>
                        </m:r>
                      </m:e>
                      <m:sub>
                        <m:r>
                          <m:rPr>
                            <m:sty m:val="p"/>
                          </m:rPr>
                          <a:rPr lang="en-US" b="0" i="0" smtClean="0">
                            <a:latin typeface="Cambria Math" panose="02040503050406030204" pitchFamily="18" charset="0"/>
                          </a:rPr>
                          <m:t>min</m:t>
                        </m:r>
                      </m:sub>
                    </m:sSub>
                  </m:oMath>
                </a14:m>
                <a:r>
                  <a:rPr lang="en-US" dirty="0"/>
                  <a:t>, exceeds a threshold:</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𝜎</m:t>
                          </m:r>
                        </m:e>
                        <m:sub>
                          <m:r>
                            <m:rPr>
                              <m:sty m:val="p"/>
                            </m:rPr>
                            <a:rPr lang="en-US" b="0" i="0" smtClean="0">
                              <a:latin typeface="Cambria Math" panose="02040503050406030204" pitchFamily="18" charset="0"/>
                            </a:rPr>
                            <m:t>min</m:t>
                          </m:r>
                        </m:sub>
                      </m:sSub>
                      <m:d>
                        <m:dPr>
                          <m:ctrlPr>
                            <a:rPr lang="en-US" i="1" smtClean="0">
                              <a:latin typeface="Cambria Math" panose="02040503050406030204" pitchFamily="18" charset="0"/>
                            </a:rPr>
                          </m:ctrlPr>
                        </m:dPr>
                        <m:e>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m>
                                      <m:mPr>
                                        <m:mcs>
                                          <m:mc>
                                            <m:mcPr>
                                              <m:count m:val="1"/>
                                              <m:mcJc m:val="center"/>
                                            </m:mcPr>
                                          </m:mc>
                                        </m:mcs>
                                        <m:ctrlPr>
                                          <a:rPr lang="en-US" i="1">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2</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r>
                                            <a:rPr lang="en-US" i="1">
                                              <a:latin typeface="Cambria Math" panose="02040503050406030204" pitchFamily="18" charset="0"/>
                                              <a:ea typeface="Cambria Math" panose="02040503050406030204" pitchFamily="18" charset="0"/>
                                            </a:rPr>
                                            <m:t>⋮</m:t>
                                          </m:r>
                                        </m:e>
                                      </m:mr>
                                    </m:m>
                                  </m:e>
                                </m:m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𝐿𝑁</m:t>
                                            </m:r>
                                          </m:sub>
                                        </m:sSub>
                                      </m:sub>
                                      <m:sup>
                                        <m:r>
                                          <a:rPr lang="en-US" i="1">
                                            <a:latin typeface="Cambria Math" panose="02040503050406030204" pitchFamily="18" charset="0"/>
                                          </a:rPr>
                                          <m:t>𝑇</m:t>
                                        </m:r>
                                      </m:sup>
                                    </m:sSubSup>
                                  </m:e>
                                </m:mr>
                              </m:m>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𝒪</m:t>
                      </m:r>
                      <m:d>
                        <m:dPr>
                          <m:begChr m:val="{"/>
                          <m:endChr m:val="}"/>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e>
                              </m:rad>
                            </m:den>
                          </m:f>
                        </m:e>
                      </m:d>
                    </m:oMath>
                  </m:oMathPara>
                </a14:m>
                <a:endParaRPr lang="en-US" dirty="0"/>
              </a:p>
              <a:p>
                <a:pPr marL="0" indent="0">
                  <a:buNone/>
                </a:pPr>
                <a:endParaRPr lang="en-US" dirty="0"/>
              </a:p>
              <a:p>
                <a:r>
                  <a:rPr lang="en-US" dirty="0"/>
                  <a:t>In other words, the sequence distribution is sufficiently complex: it is not dominated by a few sequences, but instead, contains reasonable probability of at least |X| linearly independent sequences.</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7288B5C6-E8D1-4144-C60D-D9055EFD96C6}"/>
                  </a:ext>
                </a:extLst>
              </p:cNvPr>
              <p:cNvSpPr>
                <a:spLocks noGrp="1" noRot="1" noChangeAspect="1" noMove="1" noResize="1" noEditPoints="1" noAdjustHandles="1" noChangeArrowheads="1" noChangeShapeType="1" noTextEdit="1"/>
              </p:cNvSpPr>
              <p:nvPr>
                <p:ph idx="1"/>
              </p:nvPr>
            </p:nvSpPr>
            <p:spPr>
              <a:xfrm>
                <a:off x="838200" y="1482810"/>
                <a:ext cx="10515600" cy="5152767"/>
              </a:xfrm>
              <a:blipFill>
                <a:blip r:embed="rId2"/>
                <a:stretch>
                  <a:fillRect l="-1086" t="-2703" r="-1448" b="-983"/>
                </a:stretch>
              </a:blipFill>
            </p:spPr>
            <p:txBody>
              <a:bodyPr/>
              <a:lstStyle/>
              <a:p>
                <a:r>
                  <a:rPr lang="en-US">
                    <a:noFill/>
                  </a:rPr>
                  <a:t> </a:t>
                </a:r>
              </a:p>
            </p:txBody>
          </p:sp>
        </mc:Fallback>
      </mc:AlternateContent>
    </p:spTree>
    <p:extLst>
      <p:ext uri="{BB962C8B-B14F-4D97-AF65-F5344CB8AC3E}">
        <p14:creationId xmlns:p14="http://schemas.microsoft.com/office/powerpoint/2010/main" val="73452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4DC32-D59C-E3E0-EFF2-797FDEE33636}"/>
              </a:ext>
            </a:extLst>
          </p:cNvPr>
          <p:cNvSpPr>
            <a:spLocks noGrp="1"/>
          </p:cNvSpPr>
          <p:nvPr>
            <p:ph type="title"/>
          </p:nvPr>
        </p:nvSpPr>
        <p:spPr/>
        <p:txBody>
          <a:bodyPr/>
          <a:lstStyle/>
          <a:p>
            <a:r>
              <a:rPr lang="en-US" dirty="0"/>
              <a:t>Implications: GAN-based Unsupervised ASR recovers a good ASR if…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FEBC37-1694-A5BF-65F7-1E7A01E394ED}"/>
                  </a:ext>
                </a:extLst>
              </p:cNvPr>
              <p:cNvSpPr>
                <a:spLocks noGrp="1"/>
              </p:cNvSpPr>
              <p:nvPr>
                <p:ph idx="1"/>
              </p:nvPr>
            </p:nvSpPr>
            <p:spPr>
              <a:xfrm>
                <a:off x="838200" y="1717594"/>
                <a:ext cx="10515600" cy="5010064"/>
              </a:xfrm>
            </p:spPr>
            <p:txBody>
              <a:bodyPr>
                <a:normAutofit/>
              </a:bodyPr>
              <a:lstStyle/>
              <a:p>
                <a:r>
                  <a:rPr lang="en-US" dirty="0"/>
                  <a:t>X is an effective quantization of the speech signal, i.e., </a:t>
                </a:r>
                <a14:m>
                  <m:oMath xmlns:m="http://schemas.openxmlformats.org/officeDocument/2006/math">
                    <m:r>
                      <a:rPr lang="en-US" b="0" i="1" smtClean="0">
                        <a:latin typeface="Cambria Math" panose="02040503050406030204" pitchFamily="18" charset="0"/>
                      </a:rPr>
                      <m:t>𝑂</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𝑋</m:t>
                        </m:r>
                      </m:sub>
                    </m:sSub>
                  </m:oMath>
                </a14:m>
                <a:r>
                  <a:rPr lang="en-US" dirty="0"/>
                  <a:t> is a good ASR.</a:t>
                </a:r>
              </a:p>
              <a:p>
                <a:r>
                  <a:rPr lang="en-US" dirty="0"/>
                  <a:t>The speech and text datasets have matched distributions, so that there is an O for which it is true that:</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m>
                                  <m:mPr>
                                    <m:mcs>
                                      <m:mc>
                                        <m:mcPr>
                                          <m:count m:val="1"/>
                                          <m:mcJc m:val="center"/>
                                        </m:mcPr>
                                      </m:mc>
                                    </m:mcs>
                                    <m:ctrlPr>
                                      <a:rPr lang="en-US" i="1" smtClean="0">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2</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r>
                                        <a:rPr lang="en-US" i="1" smtClean="0">
                                          <a:latin typeface="Cambria Math" panose="02040503050406030204" pitchFamily="18" charset="0"/>
                                          <a:ea typeface="Cambria Math" panose="02040503050406030204" pitchFamily="18" charset="0"/>
                                        </a:rPr>
                                        <m:t>⋮</m:t>
                                      </m:r>
                                    </m:e>
                                  </m:mr>
                                </m:m>
                              </m:e>
                            </m:m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𝐿</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
                        </m:e>
                      </m:d>
                      <m:r>
                        <a:rPr lang="en-US" b="0" i="1" smtClean="0">
                          <a:latin typeface="Cambria Math" panose="02040503050406030204" pitchFamily="18" charset="0"/>
                        </a:rPr>
                        <m:t>𝑂</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m>
                                  <m:mPr>
                                    <m:mcs>
                                      <m:mc>
                                        <m:mcPr>
                                          <m:count m:val="1"/>
                                          <m:mcJc m:val="center"/>
                                        </m:mcPr>
                                      </m:mc>
                                    </m:mcs>
                                    <m:ctrlPr>
                                      <a:rPr lang="en-US" i="1">
                                        <a:latin typeface="Cambria Math" panose="02040503050406030204" pitchFamily="18" charset="0"/>
                                      </a:rPr>
                                    </m:ctrlPr>
                                  </m:mP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2</m:t>
                                              </m:r>
                                              <m:r>
                                                <a:rPr lang="en-US" i="1">
                                                  <a:latin typeface="Cambria Math" panose="02040503050406030204" pitchFamily="18" charset="0"/>
                                                </a:rPr>
                                                <m:t>𝑁</m:t>
                                              </m:r>
                                            </m:sub>
                                          </m:sSub>
                                        </m:sub>
                                        <m:sup>
                                          <m:r>
                                            <a:rPr lang="en-US" i="1">
                                              <a:latin typeface="Cambria Math" panose="02040503050406030204" pitchFamily="18" charset="0"/>
                                            </a:rPr>
                                            <m:t>𝑇</m:t>
                                          </m:r>
                                        </m:sup>
                                      </m:sSubSup>
                                    </m:e>
                                  </m:mr>
                                  <m:mr>
                                    <m:e>
                                      <m:r>
                                        <a:rPr lang="en-US" i="1">
                                          <a:latin typeface="Cambria Math" panose="02040503050406030204" pitchFamily="18" charset="0"/>
                                          <a:ea typeface="Cambria Math" panose="02040503050406030204" pitchFamily="18" charset="0"/>
                                        </a:rPr>
                                        <m:t>⋮</m:t>
                                      </m:r>
                                    </m:e>
                                  </m:mr>
                                </m:m>
                              </m:e>
                            </m:mr>
                            <m:mr>
                              <m:e>
                                <m:sSubSup>
                                  <m:sSubSupPr>
                                    <m:ctrlPr>
                                      <a:rPr lang="en-US" i="1">
                                        <a:latin typeface="Cambria Math" panose="02040503050406030204" pitchFamily="18" charset="0"/>
                                      </a:rPr>
                                    </m:ctrlPr>
                                  </m:sSubSupPr>
                                  <m:e>
                                    <m:r>
                                      <a:rPr lang="en-US" i="1">
                                        <a:latin typeface="Cambria Math" panose="02040503050406030204" pitchFamily="18" charset="0"/>
                                      </a:rPr>
                                      <m:t>𝑃</m:t>
                                    </m:r>
                                  </m:e>
                                  <m:sub>
                                    <m:sSub>
                                      <m:sSubPr>
                                        <m:ctrlPr>
                                          <a:rPr lang="en-US" i="1">
                                            <a:latin typeface="Cambria Math" panose="02040503050406030204" pitchFamily="18" charset="0"/>
                                          </a:rPr>
                                        </m:ctrlPr>
                                      </m:sSubPr>
                                      <m:e>
                                        <m:r>
                                          <a:rPr lang="en-US" b="0" i="1" smtClean="0">
                                            <a:latin typeface="Cambria Math" panose="02040503050406030204" pitchFamily="18" charset="0"/>
                                          </a:rPr>
                                          <m:t>𝑌</m:t>
                                        </m:r>
                                      </m:e>
                                      <m:sub>
                                        <m:r>
                                          <a:rPr lang="en-US" i="1">
                                            <a:latin typeface="Cambria Math" panose="02040503050406030204" pitchFamily="18" charset="0"/>
                                          </a:rPr>
                                          <m:t>𝐿𝑁</m:t>
                                        </m:r>
                                      </m:sub>
                                    </m:sSub>
                                  </m:sub>
                                  <m:sup>
                                    <m:r>
                                      <a:rPr lang="en-US" i="1">
                                        <a:latin typeface="Cambria Math" panose="02040503050406030204" pitchFamily="18" charset="0"/>
                                      </a:rPr>
                                      <m:t>𝑇</m:t>
                                    </m:r>
                                  </m:sup>
                                </m:sSubSup>
                              </m:e>
                            </m:mr>
                          </m:m>
                        </m:e>
                      </m:d>
                      <m:r>
                        <a:rPr lang="en-US" b="0" i="1" smtClean="0">
                          <a:latin typeface="Cambria Math" panose="02040503050406030204" pitchFamily="18" charset="0"/>
                        </a:rPr>
                        <m:t>.</m:t>
                      </m:r>
                    </m:oMath>
                  </m:oMathPara>
                </a14:m>
                <a:endParaRPr lang="en-US" dirty="0"/>
              </a:p>
              <a:p>
                <a:r>
                  <a:rPr lang="en-US" dirty="0"/>
                  <a:t>The content of the speech dataset is sufficiently diverse, i.e.,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𝜎</m:t>
                        </m:r>
                      </m:e>
                      <m:sub>
                        <m:r>
                          <m:rPr>
                            <m:sty m:val="p"/>
                          </m:rPr>
                          <a:rPr lang="en-US" b="0" i="0" smtClean="0">
                            <a:latin typeface="Cambria Math" panose="02040503050406030204" pitchFamily="18" charset="0"/>
                          </a:rPr>
                          <m:t>min</m:t>
                        </m:r>
                      </m:sub>
                    </m:sSub>
                    <m:d>
                      <m:dPr>
                        <m:ctrlPr>
                          <a:rPr lang="en-US" i="1" smtClean="0">
                            <a:latin typeface="Cambria Math" panose="02040503050406030204" pitchFamily="18" charset="0"/>
                          </a:rPr>
                        </m:ctrlPr>
                      </m:dPr>
                      <m:e>
                        <m:sSup>
                          <m:sSupPr>
                            <m:ctrlPr>
                              <a:rPr lang="en-US"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𝑋</m:t>
                            </m:r>
                          </m:sup>
                        </m:sSup>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𝒪</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ad>
                          <m:radPr>
                            <m:degHide m:val="on"/>
                            <m:ctrlPr>
                              <a:rPr lang="en-US" i="1">
                                <a:latin typeface="Cambria Math" panose="02040503050406030204" pitchFamily="18" charset="0"/>
                                <a:ea typeface="Cambria Math" panose="02040503050406030204" pitchFamily="18" charset="0"/>
                              </a:rPr>
                            </m:ctrlPr>
                          </m:radPr>
                          <m:deg/>
                          <m:e>
                            <m:r>
                              <a:rPr lang="en-US" i="1">
                                <a:latin typeface="Cambria Math" panose="02040503050406030204" pitchFamily="18" charset="0"/>
                                <a:ea typeface="Cambria Math" panose="02040503050406030204" pitchFamily="18" charset="0"/>
                              </a:rPr>
                              <m:t>𝑁</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𝑋</m:t>
                            </m:r>
                            <m:r>
                              <a:rPr lang="en-US" i="1">
                                <a:latin typeface="Cambria Math" panose="02040503050406030204" pitchFamily="18" charset="0"/>
                                <a:ea typeface="Cambria Math" panose="02040503050406030204" pitchFamily="18" charset="0"/>
                              </a:rPr>
                              <m:t>|</m:t>
                            </m:r>
                          </m:e>
                        </m:rad>
                      </m:e>
                    </m:d>
                  </m:oMath>
                </a14:m>
                <a:r>
                  <a:rPr lang="en-US" dirty="0"/>
                  <a:t>.</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C7FEBC37-1694-A5BF-65F7-1E7A01E394ED}"/>
                  </a:ext>
                </a:extLst>
              </p:cNvPr>
              <p:cNvSpPr>
                <a:spLocks noGrp="1" noRot="1" noChangeAspect="1" noMove="1" noResize="1" noEditPoints="1" noAdjustHandles="1" noChangeArrowheads="1" noChangeShapeType="1" noTextEdit="1"/>
              </p:cNvSpPr>
              <p:nvPr>
                <p:ph idx="1"/>
              </p:nvPr>
            </p:nvSpPr>
            <p:spPr>
              <a:xfrm>
                <a:off x="838200" y="1717594"/>
                <a:ext cx="10515600" cy="5010064"/>
              </a:xfrm>
              <a:blipFill>
                <a:blip r:embed="rId2"/>
                <a:stretch>
                  <a:fillRect l="-1086" t="-1772"/>
                </a:stretch>
              </a:blipFill>
            </p:spPr>
            <p:txBody>
              <a:bodyPr/>
              <a:lstStyle/>
              <a:p>
                <a:r>
                  <a:rPr lang="en-US">
                    <a:noFill/>
                  </a:rPr>
                  <a:t> </a:t>
                </a:r>
              </a:p>
            </p:txBody>
          </p:sp>
        </mc:Fallback>
      </mc:AlternateContent>
    </p:spTree>
    <p:extLst>
      <p:ext uri="{BB962C8B-B14F-4D97-AF65-F5344CB8AC3E}">
        <p14:creationId xmlns:p14="http://schemas.microsoft.com/office/powerpoint/2010/main" val="1890919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4DC32-D59C-E3E0-EFF2-797FDEE33636}"/>
              </a:ext>
            </a:extLst>
          </p:cNvPr>
          <p:cNvSpPr>
            <a:spLocks noGrp="1"/>
          </p:cNvSpPr>
          <p:nvPr>
            <p:ph type="title"/>
          </p:nvPr>
        </p:nvSpPr>
        <p:spPr/>
        <p:txBody>
          <a:bodyPr/>
          <a:lstStyle/>
          <a:p>
            <a:r>
              <a:rPr lang="en-US" dirty="0"/>
              <a:t>Will GAN-based Unsupervised ASR work in a language that has never been studied before?</a:t>
            </a:r>
          </a:p>
        </p:txBody>
      </p:sp>
      <p:sp>
        <p:nvSpPr>
          <p:cNvPr id="3" name="Content Placeholder 2">
            <a:extLst>
              <a:ext uri="{FF2B5EF4-FFF2-40B4-BE49-F238E27FC236}">
                <a16:creationId xmlns:a16="http://schemas.microsoft.com/office/drawing/2014/main" id="{C7FEBC37-1694-A5BF-65F7-1E7A01E394ED}"/>
              </a:ext>
            </a:extLst>
          </p:cNvPr>
          <p:cNvSpPr>
            <a:spLocks noGrp="1"/>
          </p:cNvSpPr>
          <p:nvPr>
            <p:ph idx="1"/>
          </p:nvPr>
        </p:nvSpPr>
        <p:spPr>
          <a:xfrm>
            <a:off x="838200" y="1828800"/>
            <a:ext cx="10515600" cy="4898858"/>
          </a:xfrm>
        </p:spPr>
        <p:txBody>
          <a:bodyPr>
            <a:normAutofit lnSpcReduction="10000"/>
          </a:bodyPr>
          <a:lstStyle/>
          <a:p>
            <a:pPr marL="0" indent="0">
              <a:buNone/>
            </a:pPr>
            <a:r>
              <a:rPr lang="en-US" dirty="0"/>
              <a:t>Yes, if we can find:</a:t>
            </a:r>
          </a:p>
          <a:p>
            <a:r>
              <a:rPr lang="en-US" dirty="0"/>
              <a:t>Diverse audio</a:t>
            </a:r>
          </a:p>
          <a:p>
            <a:r>
              <a:rPr lang="en-US" dirty="0"/>
              <a:t>Diverse text</a:t>
            </a:r>
          </a:p>
          <a:p>
            <a:r>
              <a:rPr lang="en-US" dirty="0"/>
              <a:t>The distribution of audio and text sequences is matched.  Some experiments suggest that this goal can be achieved by collecting sufficiently large and diverse corpora from sufficiently similar domains.</a:t>
            </a:r>
          </a:p>
          <a:p>
            <a:endParaRPr lang="en-US" dirty="0"/>
          </a:p>
          <a:p>
            <a:pPr marL="0" indent="0">
              <a:buNone/>
            </a:pPr>
            <a:r>
              <a:rPr lang="en-US" dirty="0"/>
              <a:t>If those conditions are hard to meet, is it better to just get community involvement in a massive speech transcription effort?  We don’t know yet.</a:t>
            </a:r>
          </a:p>
          <a:p>
            <a:pPr marL="0" indent="0">
              <a:buNone/>
            </a:pPr>
            <a:endParaRPr lang="en-US" dirty="0"/>
          </a:p>
        </p:txBody>
      </p:sp>
    </p:spTree>
    <p:extLst>
      <p:ext uri="{BB962C8B-B14F-4D97-AF65-F5344CB8AC3E}">
        <p14:creationId xmlns:p14="http://schemas.microsoft.com/office/powerpoint/2010/main" val="3985210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solidFill>
                  <a:schemeClr val="bg1">
                    <a:lumMod val="75000"/>
                  </a:schemeClr>
                </a:solidFill>
              </a:rPr>
              <a:t>How ASR solved </a:t>
            </a:r>
            <a:r>
              <a:rPr lang="en-US" dirty="0" err="1">
                <a:solidFill>
                  <a:schemeClr val="bg1">
                    <a:lumMod val="75000"/>
                  </a:schemeClr>
                </a:solidFill>
              </a:rPr>
              <a:t>Zipf’s</a:t>
            </a:r>
            <a:r>
              <a:rPr lang="en-US" dirty="0">
                <a:solidFill>
                  <a:schemeClr val="bg1">
                    <a:lumMod val="75000"/>
                  </a:schemeClr>
                </a:solidFill>
              </a:rPr>
              <a:t> Law: frequent, infrequent, and OOV words</a:t>
            </a:r>
          </a:p>
          <a:p>
            <a:r>
              <a:rPr lang="en-US" dirty="0">
                <a:solidFill>
                  <a:schemeClr val="bg1">
                    <a:lumMod val="75000"/>
                  </a:schemeClr>
                </a:solidFill>
              </a:rPr>
              <a:t>The power-law distribution of languages and dialects</a:t>
            </a:r>
          </a:p>
          <a:p>
            <a:pPr lvl="1"/>
            <a:r>
              <a:rPr lang="en-US" dirty="0">
                <a:solidFill>
                  <a:schemeClr val="bg1">
                    <a:lumMod val="75000"/>
                  </a:schemeClr>
                </a:solidFill>
              </a:rPr>
              <a:t>Early success: monolingual pre-training</a:t>
            </a:r>
          </a:p>
          <a:p>
            <a:pPr lvl="1"/>
            <a:r>
              <a:rPr lang="en-US" dirty="0">
                <a:solidFill>
                  <a:schemeClr val="bg1">
                    <a:lumMod val="75000"/>
                  </a:schemeClr>
                </a:solidFill>
              </a:rPr>
              <a:t>Knowledge transfer: multilingual training</a:t>
            </a:r>
          </a:p>
          <a:p>
            <a:pPr lvl="1"/>
            <a:r>
              <a:rPr lang="en-US" dirty="0">
                <a:solidFill>
                  <a:schemeClr val="bg1">
                    <a:lumMod val="75000"/>
                  </a:schemeClr>
                </a:solidFill>
              </a:rPr>
              <a:t>Paradigm shift: unsupervised ASR</a:t>
            </a:r>
          </a:p>
          <a:p>
            <a:r>
              <a:rPr lang="en-US" dirty="0"/>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17531693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95723-7377-6947-9BE7-D4B10AF66D5A}"/>
              </a:ext>
            </a:extLst>
          </p:cNvPr>
          <p:cNvSpPr>
            <a:spLocks noGrp="1"/>
          </p:cNvSpPr>
          <p:nvPr>
            <p:ph idx="1"/>
          </p:nvPr>
        </p:nvSpPr>
        <p:spPr>
          <a:xfrm>
            <a:off x="123497" y="1909707"/>
            <a:ext cx="4847897" cy="4396695"/>
          </a:xfrm>
        </p:spPr>
        <p:txBody>
          <a:bodyPr>
            <a:normAutofit/>
          </a:bodyPr>
          <a:lstStyle/>
          <a:p>
            <a:r>
              <a:rPr lang="en-US" dirty="0"/>
              <a:t>ASR is a useful productivity tool</a:t>
            </a:r>
          </a:p>
          <a:p>
            <a:r>
              <a:rPr lang="en-US" dirty="0"/>
              <a:t>If ASR works for you, it gives you a socioeconomic advantage, compared to somebody for whom ASR fails</a:t>
            </a:r>
          </a:p>
          <a:p>
            <a:r>
              <a:rPr lang="en-US" dirty="0"/>
              <a:t>The people for whom ASR fails are often those who are </a:t>
            </a:r>
            <a:r>
              <a:rPr lang="en-US" b="1" i="1" dirty="0"/>
              <a:t>already</a:t>
            </a:r>
            <a:r>
              <a:rPr lang="en-US" dirty="0"/>
              <a:t> socioeconomically disadvantaged</a:t>
            </a:r>
          </a:p>
        </p:txBody>
      </p:sp>
      <p:pic>
        <p:nvPicPr>
          <p:cNvPr id="19" name="Graphic 18" descr="Robot with solid fill">
            <a:extLst>
              <a:ext uri="{FF2B5EF4-FFF2-40B4-BE49-F238E27FC236}">
                <a16:creationId xmlns:a16="http://schemas.microsoft.com/office/drawing/2014/main" id="{8E881AD1-CD8F-684E-836D-17163D265B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18037" y="5373142"/>
            <a:ext cx="914400" cy="914400"/>
          </a:xfrm>
          <a:prstGeom prst="rect">
            <a:avLst/>
          </a:prstGeom>
        </p:spPr>
      </p:pic>
      <p:sp>
        <p:nvSpPr>
          <p:cNvPr id="21" name="Oval Callout 20">
            <a:extLst>
              <a:ext uri="{FF2B5EF4-FFF2-40B4-BE49-F238E27FC236}">
                <a16:creationId xmlns:a16="http://schemas.microsoft.com/office/drawing/2014/main" id="{C2F97A5D-CB83-B648-A786-02D55A2F42B7}"/>
              </a:ext>
            </a:extLst>
          </p:cNvPr>
          <p:cNvSpPr/>
          <p:nvPr/>
        </p:nvSpPr>
        <p:spPr>
          <a:xfrm>
            <a:off x="8665983" y="3852659"/>
            <a:ext cx="1910106" cy="6556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some information</a:t>
            </a:r>
          </a:p>
        </p:txBody>
      </p:sp>
      <p:sp>
        <p:nvSpPr>
          <p:cNvPr id="23" name="Oval Callout 22">
            <a:extLst>
              <a:ext uri="{FF2B5EF4-FFF2-40B4-BE49-F238E27FC236}">
                <a16:creationId xmlns:a16="http://schemas.microsoft.com/office/drawing/2014/main" id="{69758DD3-83F1-3D4C-86DA-3D82C2318EE3}"/>
              </a:ext>
            </a:extLst>
          </p:cNvPr>
          <p:cNvSpPr/>
          <p:nvPr/>
        </p:nvSpPr>
        <p:spPr>
          <a:xfrm>
            <a:off x="7289197" y="3725091"/>
            <a:ext cx="1369043" cy="156582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don’t know what you are saying.</a:t>
            </a:r>
          </a:p>
        </p:txBody>
      </p:sp>
      <p:sp>
        <p:nvSpPr>
          <p:cNvPr id="24" name="Or 23">
            <a:extLst>
              <a:ext uri="{FF2B5EF4-FFF2-40B4-BE49-F238E27FC236}">
                <a16:creationId xmlns:a16="http://schemas.microsoft.com/office/drawing/2014/main" id="{FBAA0017-B953-444F-BE39-3C04F6F20467}"/>
              </a:ext>
            </a:extLst>
          </p:cNvPr>
          <p:cNvSpPr/>
          <p:nvPr/>
        </p:nvSpPr>
        <p:spPr>
          <a:xfrm>
            <a:off x="8641269" y="5549659"/>
            <a:ext cx="550869" cy="552533"/>
          </a:xfrm>
          <a:prstGeom prst="flowChartOr">
            <a:avLst/>
          </a:prstGeom>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Wreath outline">
            <a:extLst>
              <a:ext uri="{FF2B5EF4-FFF2-40B4-BE49-F238E27FC236}">
                <a16:creationId xmlns:a16="http://schemas.microsoft.com/office/drawing/2014/main" id="{A4F1AE35-40E2-E043-A01D-C408D6C80C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40888" y="6411110"/>
            <a:ext cx="368878" cy="368878"/>
          </a:xfrm>
          <a:prstGeom prst="rect">
            <a:avLst/>
          </a:prstGeom>
        </p:spPr>
      </p:pic>
      <p:cxnSp>
        <p:nvCxnSpPr>
          <p:cNvPr id="27" name="Straight Arrow Connector 26">
            <a:extLst>
              <a:ext uri="{FF2B5EF4-FFF2-40B4-BE49-F238E27FC236}">
                <a16:creationId xmlns:a16="http://schemas.microsoft.com/office/drawing/2014/main" id="{9E130BB3-6735-C848-84FF-1DBD9C7332B7}"/>
              </a:ext>
            </a:extLst>
          </p:cNvPr>
          <p:cNvCxnSpPr>
            <a:cxnSpLocks/>
            <a:endCxn id="24" idx="0"/>
          </p:cNvCxnSpPr>
          <p:nvPr/>
        </p:nvCxnSpPr>
        <p:spPr>
          <a:xfrm flipH="1">
            <a:off x="8916704" y="5200148"/>
            <a:ext cx="7713" cy="34951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1B6C268-E43A-7D44-B0C9-CC0F20C06E5B}"/>
              </a:ext>
            </a:extLst>
          </p:cNvPr>
          <p:cNvCxnSpPr>
            <a:cxnSpLocks/>
            <a:stCxn id="19" idx="3"/>
            <a:endCxn id="24" idx="2"/>
          </p:cNvCxnSpPr>
          <p:nvPr/>
        </p:nvCxnSpPr>
        <p:spPr>
          <a:xfrm flipV="1">
            <a:off x="8232437" y="5825926"/>
            <a:ext cx="408832" cy="441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02D987B-9138-B74F-9093-F789C524E68E}"/>
              </a:ext>
            </a:extLst>
          </p:cNvPr>
          <p:cNvCxnSpPr>
            <a:cxnSpLocks/>
            <a:stCxn id="24" idx="4"/>
          </p:cNvCxnSpPr>
          <p:nvPr/>
        </p:nvCxnSpPr>
        <p:spPr>
          <a:xfrm>
            <a:off x="8916704" y="6102192"/>
            <a:ext cx="16213" cy="35834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02C28BA-4016-0A47-8C32-B7322697344E}"/>
              </a:ext>
            </a:extLst>
          </p:cNvPr>
          <p:cNvSpPr txBox="1"/>
          <p:nvPr/>
        </p:nvSpPr>
        <p:spPr>
          <a:xfrm>
            <a:off x="7887505" y="6238115"/>
            <a:ext cx="902811" cy="646331"/>
          </a:xfrm>
          <a:prstGeom prst="rect">
            <a:avLst/>
          </a:prstGeom>
          <a:solidFill>
            <a:schemeClr val="bg1">
              <a:alpha val="50000"/>
            </a:schemeClr>
          </a:solidFill>
        </p:spPr>
        <p:txBody>
          <a:bodyPr wrap="none" rtlCol="0">
            <a:spAutoFit/>
          </a:bodyPr>
          <a:lstStyle/>
          <a:p>
            <a:r>
              <a:rPr lang="en-US" dirty="0"/>
              <a:t>Smaller</a:t>
            </a:r>
          </a:p>
          <a:p>
            <a:r>
              <a:rPr lang="en-US" dirty="0"/>
              <a:t>Success</a:t>
            </a:r>
          </a:p>
        </p:txBody>
      </p:sp>
      <p:pic>
        <p:nvPicPr>
          <p:cNvPr id="32" name="Graphic 31" descr="Office worker female with solid fill">
            <a:extLst>
              <a:ext uri="{FF2B5EF4-FFF2-40B4-BE49-F238E27FC236}">
                <a16:creationId xmlns:a16="http://schemas.microsoft.com/office/drawing/2014/main" id="{A2A65223-A0A0-9D45-BDFF-9164F12DFB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75443" y="4331052"/>
            <a:ext cx="914400" cy="914400"/>
          </a:xfrm>
          <a:prstGeom prst="rect">
            <a:avLst/>
          </a:prstGeom>
        </p:spPr>
      </p:pic>
      <p:pic>
        <p:nvPicPr>
          <p:cNvPr id="69" name="Graphic 68" descr="Office worker male with solid fill">
            <a:extLst>
              <a:ext uri="{FF2B5EF4-FFF2-40B4-BE49-F238E27FC236}">
                <a16:creationId xmlns:a16="http://schemas.microsoft.com/office/drawing/2014/main" id="{EB9DE3AE-7742-6B4B-A10E-B73B607448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41277" y="589064"/>
            <a:ext cx="914400" cy="914400"/>
          </a:xfrm>
          <a:prstGeom prst="rect">
            <a:avLst/>
          </a:prstGeom>
        </p:spPr>
      </p:pic>
      <p:pic>
        <p:nvPicPr>
          <p:cNvPr id="70" name="Graphic 69" descr="Robot with solid fill">
            <a:extLst>
              <a:ext uri="{FF2B5EF4-FFF2-40B4-BE49-F238E27FC236}">
                <a16:creationId xmlns:a16="http://schemas.microsoft.com/office/drawing/2014/main" id="{8B8F0418-EC36-764B-A4FA-8193B5D6D2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2097" y="1676458"/>
            <a:ext cx="914400" cy="914400"/>
          </a:xfrm>
          <a:prstGeom prst="rect">
            <a:avLst/>
          </a:prstGeom>
        </p:spPr>
      </p:pic>
      <p:sp>
        <p:nvSpPr>
          <p:cNvPr id="71" name="Oval Callout 70">
            <a:extLst>
              <a:ext uri="{FF2B5EF4-FFF2-40B4-BE49-F238E27FC236}">
                <a16:creationId xmlns:a16="http://schemas.microsoft.com/office/drawing/2014/main" id="{66561D29-37B7-B741-88E4-34BE2AABDD17}"/>
              </a:ext>
            </a:extLst>
          </p:cNvPr>
          <p:cNvSpPr/>
          <p:nvPr/>
        </p:nvSpPr>
        <p:spPr>
          <a:xfrm>
            <a:off x="6940043" y="69476"/>
            <a:ext cx="1910106" cy="6556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some information</a:t>
            </a:r>
          </a:p>
        </p:txBody>
      </p:sp>
      <p:sp>
        <p:nvSpPr>
          <p:cNvPr id="72" name="Oval Callout 71">
            <a:extLst>
              <a:ext uri="{FF2B5EF4-FFF2-40B4-BE49-F238E27FC236}">
                <a16:creationId xmlns:a16="http://schemas.microsoft.com/office/drawing/2014/main" id="{6E990612-78D3-6444-B208-56A926E042C8}"/>
              </a:ext>
            </a:extLst>
          </p:cNvPr>
          <p:cNvSpPr/>
          <p:nvPr/>
        </p:nvSpPr>
        <p:spPr>
          <a:xfrm>
            <a:off x="5730912" y="407701"/>
            <a:ext cx="1134989" cy="118652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Let me help you.</a:t>
            </a:r>
          </a:p>
        </p:txBody>
      </p:sp>
      <p:sp>
        <p:nvSpPr>
          <p:cNvPr id="73" name="Or 72">
            <a:extLst>
              <a:ext uri="{FF2B5EF4-FFF2-40B4-BE49-F238E27FC236}">
                <a16:creationId xmlns:a16="http://schemas.microsoft.com/office/drawing/2014/main" id="{CA3CD440-D3B4-5141-8CA1-D0995B98E9C8}"/>
              </a:ext>
            </a:extLst>
          </p:cNvPr>
          <p:cNvSpPr/>
          <p:nvPr/>
        </p:nvSpPr>
        <p:spPr>
          <a:xfrm>
            <a:off x="6915329" y="1852975"/>
            <a:ext cx="550869" cy="552533"/>
          </a:xfrm>
          <a:prstGeom prst="flowChartOr">
            <a:avLst/>
          </a:prstGeom>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Graphic 73" descr="Wreath outline">
            <a:extLst>
              <a:ext uri="{FF2B5EF4-FFF2-40B4-BE49-F238E27FC236}">
                <a16:creationId xmlns:a16="http://schemas.microsoft.com/office/drawing/2014/main" id="{6C0C23F8-32B6-7647-9831-C0A49F25A5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28918" y="2763854"/>
            <a:ext cx="914400" cy="914400"/>
          </a:xfrm>
          <a:prstGeom prst="rect">
            <a:avLst/>
          </a:prstGeom>
        </p:spPr>
      </p:pic>
      <p:cxnSp>
        <p:nvCxnSpPr>
          <p:cNvPr id="75" name="Straight Arrow Connector 74">
            <a:extLst>
              <a:ext uri="{FF2B5EF4-FFF2-40B4-BE49-F238E27FC236}">
                <a16:creationId xmlns:a16="http://schemas.microsoft.com/office/drawing/2014/main" id="{7F4069D9-FAF4-8147-8389-358FBA071D20}"/>
              </a:ext>
            </a:extLst>
          </p:cNvPr>
          <p:cNvCxnSpPr>
            <a:cxnSpLocks/>
            <a:stCxn id="69" idx="2"/>
            <a:endCxn id="73" idx="0"/>
          </p:cNvCxnSpPr>
          <p:nvPr/>
        </p:nvCxnSpPr>
        <p:spPr>
          <a:xfrm flipH="1">
            <a:off x="7190764" y="1503464"/>
            <a:ext cx="7713" cy="34951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97CF23E2-D210-984B-8A53-DC126B16B530}"/>
              </a:ext>
            </a:extLst>
          </p:cNvPr>
          <p:cNvCxnSpPr>
            <a:cxnSpLocks/>
            <a:stCxn id="70" idx="3"/>
            <a:endCxn id="73" idx="2"/>
          </p:cNvCxnSpPr>
          <p:nvPr/>
        </p:nvCxnSpPr>
        <p:spPr>
          <a:xfrm flipV="1">
            <a:off x="6506497" y="2129242"/>
            <a:ext cx="408832" cy="441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152F1A81-6A6F-A849-94F0-5D9A68CFCB5F}"/>
              </a:ext>
            </a:extLst>
          </p:cNvPr>
          <p:cNvCxnSpPr>
            <a:cxnSpLocks/>
            <a:stCxn id="73" idx="4"/>
            <a:endCxn id="74" idx="0"/>
          </p:cNvCxnSpPr>
          <p:nvPr/>
        </p:nvCxnSpPr>
        <p:spPr>
          <a:xfrm flipH="1">
            <a:off x="7186118" y="2405508"/>
            <a:ext cx="4646" cy="35834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ABB5EA38-15C4-D347-B75D-A137795A73D1}"/>
              </a:ext>
            </a:extLst>
          </p:cNvPr>
          <p:cNvSpPr txBox="1"/>
          <p:nvPr/>
        </p:nvSpPr>
        <p:spPr>
          <a:xfrm>
            <a:off x="5951498" y="3035702"/>
            <a:ext cx="902811" cy="369332"/>
          </a:xfrm>
          <a:prstGeom prst="rect">
            <a:avLst/>
          </a:prstGeom>
          <a:solidFill>
            <a:schemeClr val="bg1">
              <a:alpha val="50000"/>
            </a:schemeClr>
          </a:solidFill>
        </p:spPr>
        <p:txBody>
          <a:bodyPr wrap="none" rtlCol="0">
            <a:spAutoFit/>
          </a:bodyPr>
          <a:lstStyle/>
          <a:p>
            <a:r>
              <a:rPr lang="en-US" dirty="0"/>
              <a:t>Success</a:t>
            </a:r>
          </a:p>
        </p:txBody>
      </p:sp>
      <p:pic>
        <p:nvPicPr>
          <p:cNvPr id="89" name="Graphic 88" descr="Office worker male with solid fill">
            <a:extLst>
              <a:ext uri="{FF2B5EF4-FFF2-40B4-BE49-F238E27FC236}">
                <a16:creationId xmlns:a16="http://schemas.microsoft.com/office/drawing/2014/main" id="{9D513D13-781E-904B-8B46-0061ADB00D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82558" y="551897"/>
            <a:ext cx="914400" cy="914400"/>
          </a:xfrm>
          <a:prstGeom prst="rect">
            <a:avLst/>
          </a:prstGeom>
        </p:spPr>
      </p:pic>
      <p:pic>
        <p:nvPicPr>
          <p:cNvPr id="90" name="Graphic 89" descr="Robot with solid fill">
            <a:extLst>
              <a:ext uri="{FF2B5EF4-FFF2-40B4-BE49-F238E27FC236}">
                <a16:creationId xmlns:a16="http://schemas.microsoft.com/office/drawing/2014/main" id="{88BFD0F5-5098-824C-A8EA-1D838A29FC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33378" y="1639291"/>
            <a:ext cx="914400" cy="914400"/>
          </a:xfrm>
          <a:prstGeom prst="rect">
            <a:avLst/>
          </a:prstGeom>
        </p:spPr>
      </p:pic>
      <p:sp>
        <p:nvSpPr>
          <p:cNvPr id="91" name="Oval Callout 90">
            <a:extLst>
              <a:ext uri="{FF2B5EF4-FFF2-40B4-BE49-F238E27FC236}">
                <a16:creationId xmlns:a16="http://schemas.microsoft.com/office/drawing/2014/main" id="{36547E53-1987-534E-8735-F7C342200F4C}"/>
              </a:ext>
            </a:extLst>
          </p:cNvPr>
          <p:cNvSpPr/>
          <p:nvPr/>
        </p:nvSpPr>
        <p:spPr>
          <a:xfrm>
            <a:off x="10181324" y="32309"/>
            <a:ext cx="1910106" cy="6556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some information</a:t>
            </a:r>
          </a:p>
        </p:txBody>
      </p:sp>
      <p:sp>
        <p:nvSpPr>
          <p:cNvPr id="92" name="Oval Callout 91">
            <a:extLst>
              <a:ext uri="{FF2B5EF4-FFF2-40B4-BE49-F238E27FC236}">
                <a16:creationId xmlns:a16="http://schemas.microsoft.com/office/drawing/2014/main" id="{0736CE90-AADB-FF46-836A-7751D0B1D446}"/>
              </a:ext>
            </a:extLst>
          </p:cNvPr>
          <p:cNvSpPr/>
          <p:nvPr/>
        </p:nvSpPr>
        <p:spPr>
          <a:xfrm>
            <a:off x="8972193" y="370534"/>
            <a:ext cx="1134989" cy="118652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Let me help you.</a:t>
            </a:r>
          </a:p>
        </p:txBody>
      </p:sp>
      <p:sp>
        <p:nvSpPr>
          <p:cNvPr id="93" name="Or 92">
            <a:extLst>
              <a:ext uri="{FF2B5EF4-FFF2-40B4-BE49-F238E27FC236}">
                <a16:creationId xmlns:a16="http://schemas.microsoft.com/office/drawing/2014/main" id="{192EE97B-1D38-D84B-A33F-ED159645A745}"/>
              </a:ext>
            </a:extLst>
          </p:cNvPr>
          <p:cNvSpPr/>
          <p:nvPr/>
        </p:nvSpPr>
        <p:spPr>
          <a:xfrm>
            <a:off x="10156610" y="1815808"/>
            <a:ext cx="550869" cy="552533"/>
          </a:xfrm>
          <a:prstGeom prst="flowChartOr">
            <a:avLst/>
          </a:prstGeom>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Graphic 93" descr="Wreath outline">
            <a:extLst>
              <a:ext uri="{FF2B5EF4-FFF2-40B4-BE49-F238E27FC236}">
                <a16:creationId xmlns:a16="http://schemas.microsoft.com/office/drawing/2014/main" id="{A022E371-CCE3-344A-AD07-CC28F1C86E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70199" y="2726687"/>
            <a:ext cx="914400" cy="914400"/>
          </a:xfrm>
          <a:prstGeom prst="rect">
            <a:avLst/>
          </a:prstGeom>
        </p:spPr>
      </p:pic>
      <p:cxnSp>
        <p:nvCxnSpPr>
          <p:cNvPr id="95" name="Straight Arrow Connector 94">
            <a:extLst>
              <a:ext uri="{FF2B5EF4-FFF2-40B4-BE49-F238E27FC236}">
                <a16:creationId xmlns:a16="http://schemas.microsoft.com/office/drawing/2014/main" id="{B3DD7186-B8D9-2D40-A142-80227E6970FD}"/>
              </a:ext>
            </a:extLst>
          </p:cNvPr>
          <p:cNvCxnSpPr>
            <a:cxnSpLocks/>
            <a:stCxn id="89" idx="2"/>
            <a:endCxn id="93" idx="0"/>
          </p:cNvCxnSpPr>
          <p:nvPr/>
        </p:nvCxnSpPr>
        <p:spPr>
          <a:xfrm flipH="1">
            <a:off x="10432045" y="1466297"/>
            <a:ext cx="7713" cy="34951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1D9D9E0-AE09-D441-85A4-7EB4A2F72287}"/>
              </a:ext>
            </a:extLst>
          </p:cNvPr>
          <p:cNvCxnSpPr>
            <a:cxnSpLocks/>
            <a:stCxn id="90" idx="3"/>
            <a:endCxn id="93" idx="2"/>
          </p:cNvCxnSpPr>
          <p:nvPr/>
        </p:nvCxnSpPr>
        <p:spPr>
          <a:xfrm flipV="1">
            <a:off x="9747778" y="2092075"/>
            <a:ext cx="408832" cy="441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5F90F81-BEF9-BE41-A564-CCD12BB75B20}"/>
              </a:ext>
            </a:extLst>
          </p:cNvPr>
          <p:cNvCxnSpPr>
            <a:cxnSpLocks/>
            <a:stCxn id="93" idx="4"/>
            <a:endCxn id="94" idx="0"/>
          </p:cNvCxnSpPr>
          <p:nvPr/>
        </p:nvCxnSpPr>
        <p:spPr>
          <a:xfrm flipH="1">
            <a:off x="10427399" y="2368341"/>
            <a:ext cx="4646" cy="35834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476AB31B-9B3B-CA45-9052-EBA084477E2E}"/>
              </a:ext>
            </a:extLst>
          </p:cNvPr>
          <p:cNvSpPr txBox="1"/>
          <p:nvPr/>
        </p:nvSpPr>
        <p:spPr>
          <a:xfrm>
            <a:off x="9192779" y="2998535"/>
            <a:ext cx="902811" cy="369332"/>
          </a:xfrm>
          <a:prstGeom prst="rect">
            <a:avLst/>
          </a:prstGeom>
          <a:solidFill>
            <a:schemeClr val="bg1">
              <a:alpha val="50000"/>
            </a:schemeClr>
          </a:solidFill>
        </p:spPr>
        <p:txBody>
          <a:bodyPr wrap="none" rtlCol="0">
            <a:spAutoFit/>
          </a:bodyPr>
          <a:lstStyle/>
          <a:p>
            <a:r>
              <a:rPr lang="en-US" dirty="0"/>
              <a:t>Success</a:t>
            </a:r>
          </a:p>
        </p:txBody>
      </p:sp>
      <p:sp>
        <p:nvSpPr>
          <p:cNvPr id="33" name="Title 1">
            <a:extLst>
              <a:ext uri="{FF2B5EF4-FFF2-40B4-BE49-F238E27FC236}">
                <a16:creationId xmlns:a16="http://schemas.microsoft.com/office/drawing/2014/main" id="{3F279C27-B6F7-C848-9568-C88A60D2EE0F}"/>
              </a:ext>
            </a:extLst>
          </p:cNvPr>
          <p:cNvSpPr>
            <a:spLocks noGrp="1"/>
          </p:cNvSpPr>
          <p:nvPr>
            <p:ph type="title"/>
          </p:nvPr>
        </p:nvSpPr>
        <p:spPr>
          <a:xfrm>
            <a:off x="123498" y="60327"/>
            <a:ext cx="4679755" cy="1616131"/>
          </a:xfrm>
        </p:spPr>
        <p:txBody>
          <a:bodyPr/>
          <a:lstStyle/>
          <a:p>
            <a:r>
              <a:rPr lang="en-US" dirty="0"/>
              <a:t>Inclusive ASR: Problem statement</a:t>
            </a:r>
          </a:p>
        </p:txBody>
      </p:sp>
    </p:spTree>
    <p:extLst>
      <p:ext uri="{BB962C8B-B14F-4D97-AF65-F5344CB8AC3E}">
        <p14:creationId xmlns:p14="http://schemas.microsoft.com/office/powerpoint/2010/main" val="887020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ECBB-EF82-144D-A724-228E963212FF}"/>
              </a:ext>
            </a:extLst>
          </p:cNvPr>
          <p:cNvSpPr>
            <a:spLocks noGrp="1"/>
          </p:cNvSpPr>
          <p:nvPr>
            <p:ph type="title"/>
          </p:nvPr>
        </p:nvSpPr>
        <p:spPr>
          <a:xfrm>
            <a:off x="442784" y="167415"/>
            <a:ext cx="10515600" cy="1325563"/>
          </a:xfrm>
        </p:spPr>
        <p:txBody>
          <a:bodyPr>
            <a:normAutofit/>
          </a:bodyPr>
          <a:lstStyle/>
          <a:p>
            <a:r>
              <a:rPr lang="en-US" sz="3600" dirty="0"/>
              <a:t>Automatic Speech Recognition Word Error Rates (WER)</a:t>
            </a:r>
          </a:p>
        </p:txBody>
      </p:sp>
      <p:sp>
        <p:nvSpPr>
          <p:cNvPr id="3" name="Content Placeholder 2">
            <a:extLst>
              <a:ext uri="{FF2B5EF4-FFF2-40B4-BE49-F238E27FC236}">
                <a16:creationId xmlns:a16="http://schemas.microsoft.com/office/drawing/2014/main" id="{E3618CD0-D0FD-E24D-863D-D8687F0A8FC7}"/>
              </a:ext>
            </a:extLst>
          </p:cNvPr>
          <p:cNvSpPr>
            <a:spLocks noGrp="1"/>
          </p:cNvSpPr>
          <p:nvPr>
            <p:ph idx="1"/>
          </p:nvPr>
        </p:nvSpPr>
        <p:spPr>
          <a:xfrm>
            <a:off x="838200" y="1417847"/>
            <a:ext cx="10515600" cy="5217731"/>
          </a:xfrm>
        </p:spPr>
        <p:txBody>
          <a:bodyPr>
            <a:normAutofit fontScale="92500" lnSpcReduction="10000"/>
          </a:bodyPr>
          <a:lstStyle/>
          <a:p>
            <a:pPr marL="0" indent="0">
              <a:lnSpc>
                <a:spcPct val="100000"/>
              </a:lnSpc>
              <a:buNone/>
            </a:pPr>
            <a:r>
              <a:rPr lang="en-US" sz="2200" dirty="0"/>
              <a:t>Gender:</a:t>
            </a:r>
          </a:p>
          <a:p>
            <a:pPr lvl="1">
              <a:lnSpc>
                <a:spcPct val="100000"/>
              </a:lnSpc>
            </a:pPr>
            <a:r>
              <a:rPr lang="en-US" sz="2200" dirty="0"/>
              <a:t>Women &gt; Men (51% &gt; 38%: </a:t>
            </a:r>
            <a:r>
              <a:rPr lang="en-US" sz="2200" dirty="0" err="1"/>
              <a:t>Tatman</a:t>
            </a:r>
            <a:r>
              <a:rPr lang="en-US" sz="2200" dirty="0"/>
              <a:t>, 2017, YouTube captioning)</a:t>
            </a:r>
          </a:p>
          <a:p>
            <a:pPr lvl="1">
              <a:lnSpc>
                <a:spcPct val="100000"/>
              </a:lnSpc>
            </a:pPr>
            <a:r>
              <a:rPr lang="en-US" sz="2200" dirty="0"/>
              <a:t>Women &gt; Men (61% &gt; 47%: </a:t>
            </a:r>
            <a:r>
              <a:rPr lang="en-US" sz="2200" dirty="0" err="1"/>
              <a:t>Garnerin</a:t>
            </a:r>
            <a:r>
              <a:rPr lang="en-US" sz="2200" dirty="0"/>
              <a:t> et al., 2019, European broadcast news)</a:t>
            </a:r>
          </a:p>
          <a:p>
            <a:pPr lvl="1">
              <a:lnSpc>
                <a:spcPct val="100000"/>
              </a:lnSpc>
            </a:pPr>
            <a:r>
              <a:rPr lang="en-US" sz="2200" dirty="0"/>
              <a:t>Black Men &gt; Black Women (41% &gt; 30%: </a:t>
            </a:r>
            <a:r>
              <a:rPr lang="en-US" sz="2200" dirty="0" err="1"/>
              <a:t>Koenecke</a:t>
            </a:r>
            <a:r>
              <a:rPr lang="en-US" sz="2200" dirty="0"/>
              <a:t> et al., 2020)</a:t>
            </a:r>
          </a:p>
          <a:p>
            <a:pPr marL="0" indent="0">
              <a:lnSpc>
                <a:spcPct val="100000"/>
              </a:lnSpc>
              <a:buNone/>
            </a:pPr>
            <a:r>
              <a:rPr lang="en-US" sz="2200" dirty="0"/>
              <a:t>Dialect:</a:t>
            </a:r>
          </a:p>
          <a:p>
            <a:pPr lvl="1">
              <a:lnSpc>
                <a:spcPct val="100000"/>
              </a:lnSpc>
            </a:pPr>
            <a:r>
              <a:rPr lang="en-US" sz="2200" dirty="0"/>
              <a:t>Scottish &gt; American (53% &gt; 42%: </a:t>
            </a:r>
            <a:r>
              <a:rPr lang="en-US" sz="2200" dirty="0" err="1"/>
              <a:t>Tatman</a:t>
            </a:r>
            <a:r>
              <a:rPr lang="en-US" sz="2200" dirty="0"/>
              <a:t>, 2017)</a:t>
            </a:r>
          </a:p>
          <a:p>
            <a:pPr lvl="1">
              <a:lnSpc>
                <a:spcPct val="100000"/>
              </a:lnSpc>
            </a:pPr>
            <a:r>
              <a:rPr lang="en-US" sz="2200" dirty="0"/>
              <a:t>American Deep South &gt; General American (</a:t>
            </a:r>
            <a:r>
              <a:rPr lang="en-US" sz="2200" dirty="0" err="1"/>
              <a:t>Picone</a:t>
            </a:r>
            <a:r>
              <a:rPr lang="en-US" sz="2200" dirty="0"/>
              <a:t>, 1991)</a:t>
            </a:r>
          </a:p>
          <a:p>
            <a:pPr marL="0" indent="0">
              <a:lnSpc>
                <a:spcPct val="100000"/>
              </a:lnSpc>
              <a:buNone/>
            </a:pPr>
            <a:r>
              <a:rPr lang="en-US" sz="2200" dirty="0"/>
              <a:t>Race:</a:t>
            </a:r>
          </a:p>
          <a:p>
            <a:pPr lvl="1">
              <a:lnSpc>
                <a:spcPct val="100000"/>
              </a:lnSpc>
            </a:pPr>
            <a:r>
              <a:rPr lang="en-US" sz="2200" dirty="0"/>
              <a:t>Black &gt; White (35% &gt; 19%: </a:t>
            </a:r>
            <a:r>
              <a:rPr lang="en-US" sz="2200" dirty="0" err="1"/>
              <a:t>Koenecke</a:t>
            </a:r>
            <a:r>
              <a:rPr lang="en-US" sz="2200" dirty="0"/>
              <a:t>: avg of Amazon, Apple, Google, IBM, Microsoft)</a:t>
            </a:r>
          </a:p>
          <a:p>
            <a:pPr marL="0" indent="0">
              <a:lnSpc>
                <a:spcPct val="100000"/>
              </a:lnSpc>
              <a:buNone/>
            </a:pPr>
            <a:r>
              <a:rPr lang="en-US" sz="2200" dirty="0"/>
              <a:t>Disability: </a:t>
            </a:r>
          </a:p>
          <a:p>
            <a:pPr lvl="1">
              <a:lnSpc>
                <a:spcPct val="100000"/>
              </a:lnSpc>
            </a:pPr>
            <a:r>
              <a:rPr lang="en-US" sz="2200" dirty="0"/>
              <a:t>People w/Cerebral Palsy &gt; People w/o (Sari et al, 2021)</a:t>
            </a:r>
          </a:p>
          <a:p>
            <a:pPr marL="0" indent="0">
              <a:lnSpc>
                <a:spcPct val="100000"/>
              </a:lnSpc>
              <a:buNone/>
            </a:pPr>
            <a:r>
              <a:rPr lang="en-US" sz="2200" dirty="0"/>
              <a:t>Age:</a:t>
            </a:r>
          </a:p>
          <a:p>
            <a:pPr lvl="1">
              <a:lnSpc>
                <a:spcPct val="100000"/>
              </a:lnSpc>
            </a:pPr>
            <a:r>
              <a:rPr lang="en-US" sz="2200" dirty="0"/>
              <a:t>Teenage (&lt;20)) &gt; Old (&gt;70) &gt; Adult   (Feng &amp; </a:t>
            </a:r>
            <a:r>
              <a:rPr lang="en-US" sz="2200" dirty="0" err="1"/>
              <a:t>Scharenborg</a:t>
            </a:r>
            <a:r>
              <a:rPr lang="en-US" sz="2200" dirty="0"/>
              <a:t>, 2020)</a:t>
            </a:r>
          </a:p>
          <a:p>
            <a:pPr lvl="1">
              <a:lnSpc>
                <a:spcPct val="100000"/>
              </a:lnSpc>
            </a:pPr>
            <a:r>
              <a:rPr lang="en-US" sz="2200" dirty="0"/>
              <a:t>Old adult (50-70) &lt; Young adult (20-30) (Sari et al., 2021)</a:t>
            </a:r>
          </a:p>
          <a:p>
            <a:pPr>
              <a:lnSpc>
                <a:spcPct val="100000"/>
              </a:lnSpc>
            </a:pPr>
            <a:endParaRPr lang="en-US" sz="2000" dirty="0"/>
          </a:p>
        </p:txBody>
      </p:sp>
    </p:spTree>
    <p:extLst>
      <p:ext uri="{BB962C8B-B14F-4D97-AF65-F5344CB8AC3E}">
        <p14:creationId xmlns:p14="http://schemas.microsoft.com/office/powerpoint/2010/main" val="2190413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95723-7377-6947-9BE7-D4B10AF66D5A}"/>
              </a:ext>
            </a:extLst>
          </p:cNvPr>
          <p:cNvSpPr>
            <a:spLocks noGrp="1"/>
          </p:cNvSpPr>
          <p:nvPr>
            <p:ph idx="1"/>
          </p:nvPr>
        </p:nvSpPr>
        <p:spPr>
          <a:xfrm>
            <a:off x="123497" y="1152964"/>
            <a:ext cx="4847897" cy="5307574"/>
          </a:xfrm>
        </p:spPr>
        <p:txBody>
          <a:bodyPr>
            <a:normAutofit fontScale="92500"/>
          </a:bodyPr>
          <a:lstStyle/>
          <a:p>
            <a:pPr marL="0" indent="0">
              <a:buNone/>
            </a:pPr>
            <a:r>
              <a:rPr lang="en-US" dirty="0"/>
              <a:t>Reasons it may fail for a group:</a:t>
            </a:r>
          </a:p>
          <a:p>
            <a:r>
              <a:rPr lang="en-US" b="1" u="sng" dirty="0"/>
              <a:t>Under-representation</a:t>
            </a:r>
            <a:r>
              <a:rPr lang="en-US" u="sng" dirty="0"/>
              <a:t>:</a:t>
            </a:r>
            <a:r>
              <a:rPr lang="en-US" dirty="0"/>
              <a:t> The training corpus doesn’t have enough examples</a:t>
            </a:r>
          </a:p>
          <a:p>
            <a:r>
              <a:rPr lang="en-US" b="1" u="sng" dirty="0"/>
              <a:t>Inter-group variance:</a:t>
            </a:r>
            <a:r>
              <a:rPr lang="en-US" dirty="0"/>
              <a:t> The group speaks differently from other groups</a:t>
            </a:r>
          </a:p>
          <a:p>
            <a:r>
              <a:rPr lang="en-US" b="1" u="sng" dirty="0"/>
              <a:t>Intra-group variance:</a:t>
            </a:r>
            <a:r>
              <a:rPr lang="en-US" dirty="0"/>
              <a:t> Members of the group all speak differently from one another</a:t>
            </a:r>
          </a:p>
          <a:p>
            <a:r>
              <a:rPr lang="en-US" b="1" u="sng" dirty="0"/>
              <a:t>Intra-individual variance:</a:t>
            </a:r>
            <a:r>
              <a:rPr lang="en-US" dirty="0"/>
              <a:t> Members of the group speak less precisely</a:t>
            </a:r>
          </a:p>
        </p:txBody>
      </p:sp>
      <p:pic>
        <p:nvPicPr>
          <p:cNvPr id="19" name="Graphic 18" descr="Robot with solid fill">
            <a:extLst>
              <a:ext uri="{FF2B5EF4-FFF2-40B4-BE49-F238E27FC236}">
                <a16:creationId xmlns:a16="http://schemas.microsoft.com/office/drawing/2014/main" id="{8E881AD1-CD8F-684E-836D-17163D265B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18037" y="5373142"/>
            <a:ext cx="914400" cy="914400"/>
          </a:xfrm>
          <a:prstGeom prst="rect">
            <a:avLst/>
          </a:prstGeom>
        </p:spPr>
      </p:pic>
      <p:sp>
        <p:nvSpPr>
          <p:cNvPr id="21" name="Oval Callout 20">
            <a:extLst>
              <a:ext uri="{FF2B5EF4-FFF2-40B4-BE49-F238E27FC236}">
                <a16:creationId xmlns:a16="http://schemas.microsoft.com/office/drawing/2014/main" id="{C2F97A5D-CB83-B648-A786-02D55A2F42B7}"/>
              </a:ext>
            </a:extLst>
          </p:cNvPr>
          <p:cNvSpPr/>
          <p:nvPr/>
        </p:nvSpPr>
        <p:spPr>
          <a:xfrm>
            <a:off x="8665983" y="3852659"/>
            <a:ext cx="1910106" cy="6556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some information</a:t>
            </a:r>
          </a:p>
        </p:txBody>
      </p:sp>
      <p:sp>
        <p:nvSpPr>
          <p:cNvPr id="23" name="Oval Callout 22">
            <a:extLst>
              <a:ext uri="{FF2B5EF4-FFF2-40B4-BE49-F238E27FC236}">
                <a16:creationId xmlns:a16="http://schemas.microsoft.com/office/drawing/2014/main" id="{69758DD3-83F1-3D4C-86DA-3D82C2318EE3}"/>
              </a:ext>
            </a:extLst>
          </p:cNvPr>
          <p:cNvSpPr/>
          <p:nvPr/>
        </p:nvSpPr>
        <p:spPr>
          <a:xfrm>
            <a:off x="7289197" y="3725091"/>
            <a:ext cx="1369043" cy="156582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don’t know what you are saying.</a:t>
            </a:r>
          </a:p>
        </p:txBody>
      </p:sp>
      <p:sp>
        <p:nvSpPr>
          <p:cNvPr id="24" name="Or 23">
            <a:extLst>
              <a:ext uri="{FF2B5EF4-FFF2-40B4-BE49-F238E27FC236}">
                <a16:creationId xmlns:a16="http://schemas.microsoft.com/office/drawing/2014/main" id="{FBAA0017-B953-444F-BE39-3C04F6F20467}"/>
              </a:ext>
            </a:extLst>
          </p:cNvPr>
          <p:cNvSpPr/>
          <p:nvPr/>
        </p:nvSpPr>
        <p:spPr>
          <a:xfrm>
            <a:off x="8641269" y="5549659"/>
            <a:ext cx="550869" cy="552533"/>
          </a:xfrm>
          <a:prstGeom prst="flowChartOr">
            <a:avLst/>
          </a:prstGeom>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Wreath outline">
            <a:extLst>
              <a:ext uri="{FF2B5EF4-FFF2-40B4-BE49-F238E27FC236}">
                <a16:creationId xmlns:a16="http://schemas.microsoft.com/office/drawing/2014/main" id="{A4F1AE35-40E2-E043-A01D-C408D6C80C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40888" y="6411110"/>
            <a:ext cx="368878" cy="368878"/>
          </a:xfrm>
          <a:prstGeom prst="rect">
            <a:avLst/>
          </a:prstGeom>
        </p:spPr>
      </p:pic>
      <p:cxnSp>
        <p:nvCxnSpPr>
          <p:cNvPr id="27" name="Straight Arrow Connector 26">
            <a:extLst>
              <a:ext uri="{FF2B5EF4-FFF2-40B4-BE49-F238E27FC236}">
                <a16:creationId xmlns:a16="http://schemas.microsoft.com/office/drawing/2014/main" id="{9E130BB3-6735-C848-84FF-1DBD9C7332B7}"/>
              </a:ext>
            </a:extLst>
          </p:cNvPr>
          <p:cNvCxnSpPr>
            <a:cxnSpLocks/>
            <a:endCxn id="24" idx="0"/>
          </p:cNvCxnSpPr>
          <p:nvPr/>
        </p:nvCxnSpPr>
        <p:spPr>
          <a:xfrm flipH="1">
            <a:off x="8916704" y="5200148"/>
            <a:ext cx="7713" cy="34951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1B6C268-E43A-7D44-B0C9-CC0F20C06E5B}"/>
              </a:ext>
            </a:extLst>
          </p:cNvPr>
          <p:cNvCxnSpPr>
            <a:cxnSpLocks/>
            <a:stCxn id="19" idx="3"/>
            <a:endCxn id="24" idx="2"/>
          </p:cNvCxnSpPr>
          <p:nvPr/>
        </p:nvCxnSpPr>
        <p:spPr>
          <a:xfrm flipV="1">
            <a:off x="8232437" y="5825926"/>
            <a:ext cx="408832" cy="441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02D987B-9138-B74F-9093-F789C524E68E}"/>
              </a:ext>
            </a:extLst>
          </p:cNvPr>
          <p:cNvCxnSpPr>
            <a:cxnSpLocks/>
            <a:stCxn id="24" idx="4"/>
          </p:cNvCxnSpPr>
          <p:nvPr/>
        </p:nvCxnSpPr>
        <p:spPr>
          <a:xfrm>
            <a:off x="8916704" y="6102192"/>
            <a:ext cx="16213" cy="35834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02C28BA-4016-0A47-8C32-B7322697344E}"/>
              </a:ext>
            </a:extLst>
          </p:cNvPr>
          <p:cNvSpPr txBox="1"/>
          <p:nvPr/>
        </p:nvSpPr>
        <p:spPr>
          <a:xfrm>
            <a:off x="7887505" y="6238115"/>
            <a:ext cx="902811" cy="646331"/>
          </a:xfrm>
          <a:prstGeom prst="rect">
            <a:avLst/>
          </a:prstGeom>
          <a:solidFill>
            <a:schemeClr val="bg1">
              <a:alpha val="50000"/>
            </a:schemeClr>
          </a:solidFill>
        </p:spPr>
        <p:txBody>
          <a:bodyPr wrap="none" rtlCol="0">
            <a:spAutoFit/>
          </a:bodyPr>
          <a:lstStyle/>
          <a:p>
            <a:r>
              <a:rPr lang="en-US" dirty="0"/>
              <a:t>Smaller</a:t>
            </a:r>
          </a:p>
          <a:p>
            <a:r>
              <a:rPr lang="en-US" dirty="0"/>
              <a:t>Success</a:t>
            </a:r>
          </a:p>
        </p:txBody>
      </p:sp>
      <p:pic>
        <p:nvPicPr>
          <p:cNvPr id="32" name="Graphic 31" descr="Office worker female with solid fill">
            <a:extLst>
              <a:ext uri="{FF2B5EF4-FFF2-40B4-BE49-F238E27FC236}">
                <a16:creationId xmlns:a16="http://schemas.microsoft.com/office/drawing/2014/main" id="{A2A65223-A0A0-9D45-BDFF-9164F12DFB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75443" y="4331052"/>
            <a:ext cx="914400" cy="914400"/>
          </a:xfrm>
          <a:prstGeom prst="rect">
            <a:avLst/>
          </a:prstGeom>
        </p:spPr>
      </p:pic>
      <p:pic>
        <p:nvPicPr>
          <p:cNvPr id="69" name="Graphic 68" descr="Office worker male with solid fill">
            <a:extLst>
              <a:ext uri="{FF2B5EF4-FFF2-40B4-BE49-F238E27FC236}">
                <a16:creationId xmlns:a16="http://schemas.microsoft.com/office/drawing/2014/main" id="{EB9DE3AE-7742-6B4B-A10E-B73B6074481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41277" y="589064"/>
            <a:ext cx="914400" cy="914400"/>
          </a:xfrm>
          <a:prstGeom prst="rect">
            <a:avLst/>
          </a:prstGeom>
        </p:spPr>
      </p:pic>
      <p:pic>
        <p:nvPicPr>
          <p:cNvPr id="70" name="Graphic 69" descr="Robot with solid fill">
            <a:extLst>
              <a:ext uri="{FF2B5EF4-FFF2-40B4-BE49-F238E27FC236}">
                <a16:creationId xmlns:a16="http://schemas.microsoft.com/office/drawing/2014/main" id="{8B8F0418-EC36-764B-A4FA-8193B5D6D2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2097" y="1676458"/>
            <a:ext cx="914400" cy="914400"/>
          </a:xfrm>
          <a:prstGeom prst="rect">
            <a:avLst/>
          </a:prstGeom>
        </p:spPr>
      </p:pic>
      <p:sp>
        <p:nvSpPr>
          <p:cNvPr id="71" name="Oval Callout 70">
            <a:extLst>
              <a:ext uri="{FF2B5EF4-FFF2-40B4-BE49-F238E27FC236}">
                <a16:creationId xmlns:a16="http://schemas.microsoft.com/office/drawing/2014/main" id="{66561D29-37B7-B741-88E4-34BE2AABDD17}"/>
              </a:ext>
            </a:extLst>
          </p:cNvPr>
          <p:cNvSpPr/>
          <p:nvPr/>
        </p:nvSpPr>
        <p:spPr>
          <a:xfrm>
            <a:off x="6940043" y="69476"/>
            <a:ext cx="1910106" cy="6556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some information</a:t>
            </a:r>
          </a:p>
        </p:txBody>
      </p:sp>
      <p:sp>
        <p:nvSpPr>
          <p:cNvPr id="72" name="Oval Callout 71">
            <a:extLst>
              <a:ext uri="{FF2B5EF4-FFF2-40B4-BE49-F238E27FC236}">
                <a16:creationId xmlns:a16="http://schemas.microsoft.com/office/drawing/2014/main" id="{6E990612-78D3-6444-B208-56A926E042C8}"/>
              </a:ext>
            </a:extLst>
          </p:cNvPr>
          <p:cNvSpPr/>
          <p:nvPr/>
        </p:nvSpPr>
        <p:spPr>
          <a:xfrm>
            <a:off x="5730912" y="407701"/>
            <a:ext cx="1134989" cy="118652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Let me help you.</a:t>
            </a:r>
          </a:p>
        </p:txBody>
      </p:sp>
      <p:sp>
        <p:nvSpPr>
          <p:cNvPr id="73" name="Or 72">
            <a:extLst>
              <a:ext uri="{FF2B5EF4-FFF2-40B4-BE49-F238E27FC236}">
                <a16:creationId xmlns:a16="http://schemas.microsoft.com/office/drawing/2014/main" id="{CA3CD440-D3B4-5141-8CA1-D0995B98E9C8}"/>
              </a:ext>
            </a:extLst>
          </p:cNvPr>
          <p:cNvSpPr/>
          <p:nvPr/>
        </p:nvSpPr>
        <p:spPr>
          <a:xfrm>
            <a:off x="6915329" y="1852975"/>
            <a:ext cx="550869" cy="552533"/>
          </a:xfrm>
          <a:prstGeom prst="flowChartOr">
            <a:avLst/>
          </a:prstGeom>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Graphic 73" descr="Wreath outline">
            <a:extLst>
              <a:ext uri="{FF2B5EF4-FFF2-40B4-BE49-F238E27FC236}">
                <a16:creationId xmlns:a16="http://schemas.microsoft.com/office/drawing/2014/main" id="{6C0C23F8-32B6-7647-9831-C0A49F25A5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28918" y="2763854"/>
            <a:ext cx="914400" cy="914400"/>
          </a:xfrm>
          <a:prstGeom prst="rect">
            <a:avLst/>
          </a:prstGeom>
        </p:spPr>
      </p:pic>
      <p:cxnSp>
        <p:nvCxnSpPr>
          <p:cNvPr id="75" name="Straight Arrow Connector 74">
            <a:extLst>
              <a:ext uri="{FF2B5EF4-FFF2-40B4-BE49-F238E27FC236}">
                <a16:creationId xmlns:a16="http://schemas.microsoft.com/office/drawing/2014/main" id="{7F4069D9-FAF4-8147-8389-358FBA071D20}"/>
              </a:ext>
            </a:extLst>
          </p:cNvPr>
          <p:cNvCxnSpPr>
            <a:cxnSpLocks/>
            <a:stCxn id="69" idx="2"/>
            <a:endCxn id="73" idx="0"/>
          </p:cNvCxnSpPr>
          <p:nvPr/>
        </p:nvCxnSpPr>
        <p:spPr>
          <a:xfrm flipH="1">
            <a:off x="7190764" y="1503464"/>
            <a:ext cx="7713" cy="34951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97CF23E2-D210-984B-8A53-DC126B16B530}"/>
              </a:ext>
            </a:extLst>
          </p:cNvPr>
          <p:cNvCxnSpPr>
            <a:cxnSpLocks/>
            <a:stCxn id="70" idx="3"/>
            <a:endCxn id="73" idx="2"/>
          </p:cNvCxnSpPr>
          <p:nvPr/>
        </p:nvCxnSpPr>
        <p:spPr>
          <a:xfrm flipV="1">
            <a:off x="6506497" y="2129242"/>
            <a:ext cx="408832" cy="441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152F1A81-6A6F-A849-94F0-5D9A68CFCB5F}"/>
              </a:ext>
            </a:extLst>
          </p:cNvPr>
          <p:cNvCxnSpPr>
            <a:cxnSpLocks/>
            <a:stCxn id="73" idx="4"/>
            <a:endCxn id="74" idx="0"/>
          </p:cNvCxnSpPr>
          <p:nvPr/>
        </p:nvCxnSpPr>
        <p:spPr>
          <a:xfrm flipH="1">
            <a:off x="7186118" y="2405508"/>
            <a:ext cx="4646" cy="35834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ABB5EA38-15C4-D347-B75D-A137795A73D1}"/>
              </a:ext>
            </a:extLst>
          </p:cNvPr>
          <p:cNvSpPr txBox="1"/>
          <p:nvPr/>
        </p:nvSpPr>
        <p:spPr>
          <a:xfrm>
            <a:off x="5951498" y="3035702"/>
            <a:ext cx="902811" cy="369332"/>
          </a:xfrm>
          <a:prstGeom prst="rect">
            <a:avLst/>
          </a:prstGeom>
          <a:solidFill>
            <a:schemeClr val="bg1">
              <a:alpha val="50000"/>
            </a:schemeClr>
          </a:solidFill>
        </p:spPr>
        <p:txBody>
          <a:bodyPr wrap="none" rtlCol="0">
            <a:spAutoFit/>
          </a:bodyPr>
          <a:lstStyle/>
          <a:p>
            <a:r>
              <a:rPr lang="en-US" dirty="0"/>
              <a:t>Success</a:t>
            </a:r>
          </a:p>
        </p:txBody>
      </p:sp>
      <p:pic>
        <p:nvPicPr>
          <p:cNvPr id="89" name="Graphic 88" descr="Office worker male with solid fill">
            <a:extLst>
              <a:ext uri="{FF2B5EF4-FFF2-40B4-BE49-F238E27FC236}">
                <a16:creationId xmlns:a16="http://schemas.microsoft.com/office/drawing/2014/main" id="{9D513D13-781E-904B-8B46-0061ADB00D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82558" y="551897"/>
            <a:ext cx="914400" cy="914400"/>
          </a:xfrm>
          <a:prstGeom prst="rect">
            <a:avLst/>
          </a:prstGeom>
        </p:spPr>
      </p:pic>
      <p:pic>
        <p:nvPicPr>
          <p:cNvPr id="90" name="Graphic 89" descr="Robot with solid fill">
            <a:extLst>
              <a:ext uri="{FF2B5EF4-FFF2-40B4-BE49-F238E27FC236}">
                <a16:creationId xmlns:a16="http://schemas.microsoft.com/office/drawing/2014/main" id="{88BFD0F5-5098-824C-A8EA-1D838A29FC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33378" y="1639291"/>
            <a:ext cx="914400" cy="914400"/>
          </a:xfrm>
          <a:prstGeom prst="rect">
            <a:avLst/>
          </a:prstGeom>
        </p:spPr>
      </p:pic>
      <p:sp>
        <p:nvSpPr>
          <p:cNvPr id="91" name="Oval Callout 90">
            <a:extLst>
              <a:ext uri="{FF2B5EF4-FFF2-40B4-BE49-F238E27FC236}">
                <a16:creationId xmlns:a16="http://schemas.microsoft.com/office/drawing/2014/main" id="{36547E53-1987-534E-8735-F7C342200F4C}"/>
              </a:ext>
            </a:extLst>
          </p:cNvPr>
          <p:cNvSpPr/>
          <p:nvPr/>
        </p:nvSpPr>
        <p:spPr>
          <a:xfrm>
            <a:off x="10181324" y="32309"/>
            <a:ext cx="1910106" cy="6556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need some information</a:t>
            </a:r>
          </a:p>
        </p:txBody>
      </p:sp>
      <p:sp>
        <p:nvSpPr>
          <p:cNvPr id="92" name="Oval Callout 91">
            <a:extLst>
              <a:ext uri="{FF2B5EF4-FFF2-40B4-BE49-F238E27FC236}">
                <a16:creationId xmlns:a16="http://schemas.microsoft.com/office/drawing/2014/main" id="{0736CE90-AADB-FF46-836A-7751D0B1D446}"/>
              </a:ext>
            </a:extLst>
          </p:cNvPr>
          <p:cNvSpPr/>
          <p:nvPr/>
        </p:nvSpPr>
        <p:spPr>
          <a:xfrm>
            <a:off x="8972193" y="370534"/>
            <a:ext cx="1134989" cy="118652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Let me help you.</a:t>
            </a:r>
          </a:p>
        </p:txBody>
      </p:sp>
      <p:sp>
        <p:nvSpPr>
          <p:cNvPr id="93" name="Or 92">
            <a:extLst>
              <a:ext uri="{FF2B5EF4-FFF2-40B4-BE49-F238E27FC236}">
                <a16:creationId xmlns:a16="http://schemas.microsoft.com/office/drawing/2014/main" id="{192EE97B-1D38-D84B-A33F-ED159645A745}"/>
              </a:ext>
            </a:extLst>
          </p:cNvPr>
          <p:cNvSpPr/>
          <p:nvPr/>
        </p:nvSpPr>
        <p:spPr>
          <a:xfrm>
            <a:off x="10156610" y="1815808"/>
            <a:ext cx="550869" cy="552533"/>
          </a:xfrm>
          <a:prstGeom prst="flowChartOr">
            <a:avLst/>
          </a:prstGeom>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Graphic 93" descr="Wreath outline">
            <a:extLst>
              <a:ext uri="{FF2B5EF4-FFF2-40B4-BE49-F238E27FC236}">
                <a16:creationId xmlns:a16="http://schemas.microsoft.com/office/drawing/2014/main" id="{A022E371-CCE3-344A-AD07-CC28F1C86E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70199" y="2726687"/>
            <a:ext cx="914400" cy="914400"/>
          </a:xfrm>
          <a:prstGeom prst="rect">
            <a:avLst/>
          </a:prstGeom>
        </p:spPr>
      </p:pic>
      <p:cxnSp>
        <p:nvCxnSpPr>
          <p:cNvPr id="95" name="Straight Arrow Connector 94">
            <a:extLst>
              <a:ext uri="{FF2B5EF4-FFF2-40B4-BE49-F238E27FC236}">
                <a16:creationId xmlns:a16="http://schemas.microsoft.com/office/drawing/2014/main" id="{B3DD7186-B8D9-2D40-A142-80227E6970FD}"/>
              </a:ext>
            </a:extLst>
          </p:cNvPr>
          <p:cNvCxnSpPr>
            <a:cxnSpLocks/>
            <a:stCxn id="89" idx="2"/>
            <a:endCxn id="93" idx="0"/>
          </p:cNvCxnSpPr>
          <p:nvPr/>
        </p:nvCxnSpPr>
        <p:spPr>
          <a:xfrm flipH="1">
            <a:off x="10432045" y="1466297"/>
            <a:ext cx="7713" cy="34951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1D9D9E0-AE09-D441-85A4-7EB4A2F72287}"/>
              </a:ext>
            </a:extLst>
          </p:cNvPr>
          <p:cNvCxnSpPr>
            <a:cxnSpLocks/>
            <a:stCxn id="90" idx="3"/>
            <a:endCxn id="93" idx="2"/>
          </p:cNvCxnSpPr>
          <p:nvPr/>
        </p:nvCxnSpPr>
        <p:spPr>
          <a:xfrm flipV="1">
            <a:off x="9747778" y="2092075"/>
            <a:ext cx="408832" cy="441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5F90F81-BEF9-BE41-A564-CCD12BB75B20}"/>
              </a:ext>
            </a:extLst>
          </p:cNvPr>
          <p:cNvCxnSpPr>
            <a:cxnSpLocks/>
            <a:stCxn id="93" idx="4"/>
            <a:endCxn id="94" idx="0"/>
          </p:cNvCxnSpPr>
          <p:nvPr/>
        </p:nvCxnSpPr>
        <p:spPr>
          <a:xfrm flipH="1">
            <a:off x="10427399" y="2368341"/>
            <a:ext cx="4646" cy="35834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476AB31B-9B3B-CA45-9052-EBA084477E2E}"/>
              </a:ext>
            </a:extLst>
          </p:cNvPr>
          <p:cNvSpPr txBox="1"/>
          <p:nvPr/>
        </p:nvSpPr>
        <p:spPr>
          <a:xfrm>
            <a:off x="9192779" y="2998535"/>
            <a:ext cx="902811" cy="369332"/>
          </a:xfrm>
          <a:prstGeom prst="rect">
            <a:avLst/>
          </a:prstGeom>
          <a:solidFill>
            <a:schemeClr val="bg1">
              <a:alpha val="50000"/>
            </a:schemeClr>
          </a:solidFill>
        </p:spPr>
        <p:txBody>
          <a:bodyPr wrap="none" rtlCol="0">
            <a:spAutoFit/>
          </a:bodyPr>
          <a:lstStyle/>
          <a:p>
            <a:r>
              <a:rPr lang="en-US" dirty="0"/>
              <a:t>Success</a:t>
            </a:r>
          </a:p>
        </p:txBody>
      </p:sp>
      <p:sp>
        <p:nvSpPr>
          <p:cNvPr id="33" name="Title 1">
            <a:extLst>
              <a:ext uri="{FF2B5EF4-FFF2-40B4-BE49-F238E27FC236}">
                <a16:creationId xmlns:a16="http://schemas.microsoft.com/office/drawing/2014/main" id="{3F279C27-B6F7-C848-9568-C88A60D2EE0F}"/>
              </a:ext>
            </a:extLst>
          </p:cNvPr>
          <p:cNvSpPr>
            <a:spLocks noGrp="1"/>
          </p:cNvSpPr>
          <p:nvPr>
            <p:ph type="title"/>
          </p:nvPr>
        </p:nvSpPr>
        <p:spPr>
          <a:xfrm>
            <a:off x="123498" y="60327"/>
            <a:ext cx="4679755" cy="1325563"/>
          </a:xfrm>
        </p:spPr>
        <p:txBody>
          <a:bodyPr/>
          <a:lstStyle/>
          <a:p>
            <a:r>
              <a:rPr lang="en-US" dirty="0"/>
              <a:t>Why does ASR fail?</a:t>
            </a:r>
          </a:p>
        </p:txBody>
      </p:sp>
    </p:spTree>
    <p:extLst>
      <p:ext uri="{BB962C8B-B14F-4D97-AF65-F5344CB8AC3E}">
        <p14:creationId xmlns:p14="http://schemas.microsoft.com/office/powerpoint/2010/main" val="3552096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21AD3-E23E-7AC0-9CA2-04A44AE13BCA}"/>
              </a:ext>
            </a:extLst>
          </p:cNvPr>
          <p:cNvSpPr>
            <a:spLocks noGrp="1"/>
          </p:cNvSpPr>
          <p:nvPr>
            <p:ph type="title"/>
          </p:nvPr>
        </p:nvSpPr>
        <p:spPr>
          <a:xfrm>
            <a:off x="57096" y="155059"/>
            <a:ext cx="11966028" cy="858197"/>
          </a:xfrm>
        </p:spPr>
        <p:txBody>
          <a:bodyPr>
            <a:normAutofit fontScale="90000"/>
          </a:bodyPr>
          <a:lstStyle/>
          <a:p>
            <a:r>
              <a:rPr lang="en-US" dirty="0"/>
              <a:t>Under-representation is unavoidable because of power-law distributions</a:t>
            </a:r>
          </a:p>
        </p:txBody>
      </p:sp>
      <p:pic>
        <p:nvPicPr>
          <p:cNvPr id="7" name="Picture 6" descr="Map&#10;&#10;Description automatically generated">
            <a:extLst>
              <a:ext uri="{FF2B5EF4-FFF2-40B4-BE49-F238E27FC236}">
                <a16:creationId xmlns:a16="http://schemas.microsoft.com/office/drawing/2014/main" id="{194DB6F0-9157-4E20-41A6-7ABB5CB5CD5B}"/>
              </a:ext>
            </a:extLst>
          </p:cNvPr>
          <p:cNvPicPr>
            <a:picLocks noChangeAspect="1"/>
          </p:cNvPicPr>
          <p:nvPr/>
        </p:nvPicPr>
        <p:blipFill>
          <a:blip r:embed="rId3"/>
          <a:stretch>
            <a:fillRect/>
          </a:stretch>
        </p:blipFill>
        <p:spPr>
          <a:xfrm>
            <a:off x="1401160" y="3438408"/>
            <a:ext cx="5658105" cy="3209385"/>
          </a:xfrm>
          <a:prstGeom prst="rect">
            <a:avLst/>
          </a:prstGeom>
        </p:spPr>
      </p:pic>
      <p:pic>
        <p:nvPicPr>
          <p:cNvPr id="5" name="Picture 4">
            <a:extLst>
              <a:ext uri="{FF2B5EF4-FFF2-40B4-BE49-F238E27FC236}">
                <a16:creationId xmlns:a16="http://schemas.microsoft.com/office/drawing/2014/main" id="{48253B5C-7557-3643-AFEE-C6869F4AD010}"/>
              </a:ext>
            </a:extLst>
          </p:cNvPr>
          <p:cNvPicPr>
            <a:picLocks noChangeAspect="1"/>
          </p:cNvPicPr>
          <p:nvPr/>
        </p:nvPicPr>
        <p:blipFill>
          <a:blip r:embed="rId4"/>
          <a:srcRect/>
          <a:stretch/>
        </p:blipFill>
        <p:spPr>
          <a:xfrm>
            <a:off x="94167" y="1165295"/>
            <a:ext cx="4462387" cy="2974925"/>
          </a:xfrm>
          <a:prstGeom prst="rect">
            <a:avLst/>
          </a:prstGeom>
        </p:spPr>
      </p:pic>
      <p:pic>
        <p:nvPicPr>
          <p:cNvPr id="9" name="Picture 8" descr="Chart, bubble chart&#10;&#10;Description automatically generated">
            <a:extLst>
              <a:ext uri="{FF2B5EF4-FFF2-40B4-BE49-F238E27FC236}">
                <a16:creationId xmlns:a16="http://schemas.microsoft.com/office/drawing/2014/main" id="{328DDEBB-C36A-F663-ADA2-0BF203533880}"/>
              </a:ext>
            </a:extLst>
          </p:cNvPr>
          <p:cNvPicPr>
            <a:picLocks noChangeAspect="1"/>
          </p:cNvPicPr>
          <p:nvPr/>
        </p:nvPicPr>
        <p:blipFill>
          <a:blip r:embed="rId5"/>
          <a:stretch>
            <a:fillRect/>
          </a:stretch>
        </p:blipFill>
        <p:spPr>
          <a:xfrm>
            <a:off x="6933140" y="1013256"/>
            <a:ext cx="4912870" cy="4912870"/>
          </a:xfrm>
          <a:prstGeom prst="rect">
            <a:avLst/>
          </a:prstGeom>
        </p:spPr>
      </p:pic>
      <p:sp>
        <p:nvSpPr>
          <p:cNvPr id="10" name="TextBox 9">
            <a:extLst>
              <a:ext uri="{FF2B5EF4-FFF2-40B4-BE49-F238E27FC236}">
                <a16:creationId xmlns:a16="http://schemas.microsoft.com/office/drawing/2014/main" id="{CB4EF6E5-EF63-40DE-947F-E35C2CB09999}"/>
              </a:ext>
            </a:extLst>
          </p:cNvPr>
          <p:cNvSpPr txBox="1"/>
          <p:nvPr/>
        </p:nvSpPr>
        <p:spPr>
          <a:xfrm>
            <a:off x="7705824" y="6016321"/>
            <a:ext cx="3438762" cy="646331"/>
          </a:xfrm>
          <a:prstGeom prst="rect">
            <a:avLst/>
          </a:prstGeom>
          <a:noFill/>
        </p:spPr>
        <p:txBody>
          <a:bodyPr wrap="none" rtlCol="0">
            <a:spAutoFit/>
          </a:bodyPr>
          <a:lstStyle/>
          <a:p>
            <a:pPr algn="ctr"/>
            <a:r>
              <a:rPr lang="en-US" sz="1200" dirty="0">
                <a:solidFill>
                  <a:srgbClr val="000000"/>
                </a:solidFill>
                <a:effectLst/>
                <a:latin typeface="Menlo" panose="020B0609030804020204" pitchFamily="49" charset="0"/>
              </a:rPr>
              <a:t>CC-SA 4.0, 2021,</a:t>
            </a:r>
          </a:p>
          <a:p>
            <a:pPr algn="ctr"/>
            <a:r>
              <a:rPr lang="en-US" sz="1200" dirty="0">
                <a:solidFill>
                  <a:srgbClr val="000000"/>
                </a:solidFill>
                <a:effectLst/>
                <a:latin typeface="Menlo" panose="020B0609030804020204" pitchFamily="49" charset="0"/>
              </a:rPr>
              <a:t>https://commons.wikimedia.org/wiki/</a:t>
            </a:r>
          </a:p>
          <a:p>
            <a:pPr algn="ctr"/>
            <a:r>
              <a:rPr lang="en-US" sz="1200" dirty="0">
                <a:solidFill>
                  <a:srgbClr val="000000"/>
                </a:solidFill>
                <a:effectLst/>
                <a:latin typeface="Menlo" panose="020B0609030804020204" pitchFamily="49" charset="0"/>
              </a:rPr>
              <a:t>File:Languages_cp-02.svg</a:t>
            </a:r>
          </a:p>
        </p:txBody>
      </p:sp>
      <p:sp>
        <p:nvSpPr>
          <p:cNvPr id="11" name="TextBox 10">
            <a:extLst>
              <a:ext uri="{FF2B5EF4-FFF2-40B4-BE49-F238E27FC236}">
                <a16:creationId xmlns:a16="http://schemas.microsoft.com/office/drawing/2014/main" id="{0771C996-EDC4-E201-6C11-2DF78C227BA8}"/>
              </a:ext>
            </a:extLst>
          </p:cNvPr>
          <p:cNvSpPr txBox="1"/>
          <p:nvPr/>
        </p:nvSpPr>
        <p:spPr>
          <a:xfrm>
            <a:off x="1776254" y="6589078"/>
            <a:ext cx="4551567" cy="276999"/>
          </a:xfrm>
          <a:prstGeom prst="rect">
            <a:avLst/>
          </a:prstGeom>
          <a:noFill/>
        </p:spPr>
        <p:txBody>
          <a:bodyPr wrap="none" rtlCol="0">
            <a:spAutoFit/>
          </a:bodyPr>
          <a:lstStyle/>
          <a:p>
            <a:r>
              <a:rPr lang="en-US" sz="1200" dirty="0"/>
              <a:t>GFDL, 2008, https://</a:t>
            </a:r>
            <a:r>
              <a:rPr lang="en-US" sz="1200" dirty="0" err="1"/>
              <a:t>en.wikipedia.org</a:t>
            </a:r>
            <a:r>
              <a:rPr lang="en-US" sz="1200" dirty="0"/>
              <a:t>/wiki/</a:t>
            </a:r>
            <a:r>
              <a:rPr lang="en-US" sz="1200" dirty="0" err="1"/>
              <a:t>List_of_dialects_of_English</a:t>
            </a:r>
            <a:endParaRPr lang="en-US" sz="1200" dirty="0"/>
          </a:p>
        </p:txBody>
      </p:sp>
    </p:spTree>
    <p:extLst>
      <p:ext uri="{BB962C8B-B14F-4D97-AF65-F5344CB8AC3E}">
        <p14:creationId xmlns:p14="http://schemas.microsoft.com/office/powerpoint/2010/main" val="1993349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CA06-A8B6-AA18-2BA4-7ED952DED33C}"/>
              </a:ext>
            </a:extLst>
          </p:cNvPr>
          <p:cNvSpPr>
            <a:spLocks noGrp="1"/>
          </p:cNvSpPr>
          <p:nvPr>
            <p:ph type="title"/>
          </p:nvPr>
        </p:nvSpPr>
        <p:spPr/>
        <p:txBody>
          <a:bodyPr/>
          <a:lstStyle/>
          <a:p>
            <a:r>
              <a:rPr lang="en-US" dirty="0" err="1"/>
              <a:t>Zipf's</a:t>
            </a:r>
            <a:r>
              <a:rPr lang="en-US" dirty="0"/>
              <a:t> law suggests a three-pronged approach to inclusive speech recognition</a:t>
            </a:r>
          </a:p>
        </p:txBody>
      </p:sp>
      <p:sp>
        <p:nvSpPr>
          <p:cNvPr id="3" name="Content Placeholder 2">
            <a:extLst>
              <a:ext uri="{FF2B5EF4-FFF2-40B4-BE49-F238E27FC236}">
                <a16:creationId xmlns:a16="http://schemas.microsoft.com/office/drawing/2014/main" id="{C3070024-E48B-BEFF-15D3-EEF08592BE3F}"/>
              </a:ext>
            </a:extLst>
          </p:cNvPr>
          <p:cNvSpPr>
            <a:spLocks noGrp="1"/>
          </p:cNvSpPr>
          <p:nvPr>
            <p:ph idx="1"/>
          </p:nvPr>
        </p:nvSpPr>
        <p:spPr>
          <a:xfrm>
            <a:off x="838200" y="1857156"/>
            <a:ext cx="10515600" cy="4449052"/>
          </a:xfrm>
        </p:spPr>
        <p:txBody>
          <a:bodyPr>
            <a:normAutofit/>
          </a:bodyPr>
          <a:lstStyle/>
          <a:p>
            <a:r>
              <a:rPr lang="en-US" dirty="0"/>
              <a:t>Early success:  ASR now works pretty well for people who speak like audiobook narrators</a:t>
            </a:r>
          </a:p>
          <a:p>
            <a:r>
              <a:rPr lang="en-US" dirty="0"/>
              <a:t>Knowledge transfer: </a:t>
            </a:r>
          </a:p>
          <a:p>
            <a:pPr lvl="1"/>
            <a:r>
              <a:rPr lang="en-US" dirty="0"/>
              <a:t>How do the hard domains differ from the easy domain?</a:t>
            </a:r>
          </a:p>
          <a:p>
            <a:pPr lvl="1"/>
            <a:r>
              <a:rPr lang="en-US" dirty="0"/>
              <a:t>How can we model the difference in a way that permits knowledge transfer? </a:t>
            </a:r>
          </a:p>
          <a:p>
            <a:r>
              <a:rPr lang="en-US" dirty="0"/>
              <a:t>Paradigm shift:</a:t>
            </a:r>
          </a:p>
          <a:p>
            <a:pPr lvl="1"/>
            <a:r>
              <a:rPr lang="en-US" dirty="0"/>
              <a:t>Which of our initial assumptions turn out to be unnecessary?</a:t>
            </a:r>
          </a:p>
          <a:p>
            <a:pPr lvl="1"/>
            <a:r>
              <a:rPr lang="en-US" dirty="0"/>
              <a:t>How can the alternative assumption be made competitive?</a:t>
            </a:r>
          </a:p>
        </p:txBody>
      </p:sp>
    </p:spTree>
    <p:extLst>
      <p:ext uri="{BB962C8B-B14F-4D97-AF65-F5344CB8AC3E}">
        <p14:creationId xmlns:p14="http://schemas.microsoft.com/office/powerpoint/2010/main" val="414872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1C46-AD63-E844-4D47-8B80CA5819D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D7D1390-C5A8-4EC7-B31A-0133C99DDCC6}"/>
              </a:ext>
            </a:extLst>
          </p:cNvPr>
          <p:cNvSpPr>
            <a:spLocks noGrp="1"/>
          </p:cNvSpPr>
          <p:nvPr>
            <p:ph idx="1"/>
          </p:nvPr>
        </p:nvSpPr>
        <p:spPr/>
        <p:txBody>
          <a:bodyPr/>
          <a:lstStyle/>
          <a:p>
            <a:r>
              <a:rPr lang="en-US" dirty="0">
                <a:solidFill>
                  <a:schemeClr val="bg1">
                    <a:lumMod val="75000"/>
                  </a:schemeClr>
                </a:solidFill>
              </a:rPr>
              <a:t>How ASR solved </a:t>
            </a:r>
            <a:r>
              <a:rPr lang="en-US" dirty="0" err="1">
                <a:solidFill>
                  <a:schemeClr val="bg1">
                    <a:lumMod val="75000"/>
                  </a:schemeClr>
                </a:solidFill>
              </a:rPr>
              <a:t>Zipf’s</a:t>
            </a:r>
            <a:r>
              <a:rPr lang="en-US" dirty="0">
                <a:solidFill>
                  <a:schemeClr val="bg1">
                    <a:lumMod val="75000"/>
                  </a:schemeClr>
                </a:solidFill>
              </a:rPr>
              <a:t> Law: frequent, infrequent, and OOV words</a:t>
            </a:r>
          </a:p>
          <a:p>
            <a:r>
              <a:rPr lang="en-US" dirty="0">
                <a:solidFill>
                  <a:schemeClr val="bg1">
                    <a:lumMod val="75000"/>
                  </a:schemeClr>
                </a:solidFill>
              </a:rPr>
              <a:t>The power-law distribution of languages and dialects</a:t>
            </a:r>
          </a:p>
          <a:p>
            <a:pPr lvl="1"/>
            <a:r>
              <a:rPr lang="en-US" dirty="0">
                <a:solidFill>
                  <a:schemeClr val="bg1">
                    <a:lumMod val="75000"/>
                  </a:schemeClr>
                </a:solidFill>
              </a:rPr>
              <a:t>Early success: monolingual pre-training</a:t>
            </a:r>
          </a:p>
          <a:p>
            <a:pPr lvl="1"/>
            <a:r>
              <a:rPr lang="en-US" dirty="0">
                <a:solidFill>
                  <a:schemeClr val="bg1">
                    <a:lumMod val="75000"/>
                  </a:schemeClr>
                </a:solidFill>
              </a:rPr>
              <a:t>Knowledge transfer: multilingual training</a:t>
            </a:r>
          </a:p>
          <a:p>
            <a:pPr lvl="1"/>
            <a:r>
              <a:rPr lang="en-US" dirty="0">
                <a:solidFill>
                  <a:schemeClr val="bg1">
                    <a:lumMod val="75000"/>
                  </a:schemeClr>
                </a:solidFill>
              </a:rPr>
              <a:t>Paradigm shift: unsupervised ASR</a:t>
            </a:r>
          </a:p>
          <a:p>
            <a:r>
              <a:rPr lang="en-US" dirty="0">
                <a:solidFill>
                  <a:schemeClr val="bg1">
                    <a:lumMod val="75000"/>
                  </a:schemeClr>
                </a:solidFill>
              </a:rPr>
              <a:t>Inclusive speech recognition</a:t>
            </a:r>
          </a:p>
          <a:p>
            <a:r>
              <a:rPr lang="en-US" dirty="0"/>
              <a:t>The power-law distribution of disability</a:t>
            </a:r>
          </a:p>
          <a:p>
            <a:pPr lvl="1"/>
            <a:endParaRPr lang="en-US" dirty="0"/>
          </a:p>
        </p:txBody>
      </p:sp>
    </p:spTree>
    <p:extLst>
      <p:ext uri="{BB962C8B-B14F-4D97-AF65-F5344CB8AC3E}">
        <p14:creationId xmlns:p14="http://schemas.microsoft.com/office/powerpoint/2010/main" val="3400590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BC37-BCDF-BB31-D111-368BD8F46CDB}"/>
              </a:ext>
            </a:extLst>
          </p:cNvPr>
          <p:cNvSpPr>
            <a:spLocks noGrp="1"/>
          </p:cNvSpPr>
          <p:nvPr>
            <p:ph type="title"/>
          </p:nvPr>
        </p:nvSpPr>
        <p:spPr/>
        <p:txBody>
          <a:bodyPr/>
          <a:lstStyle/>
          <a:p>
            <a:r>
              <a:rPr lang="en-US" dirty="0"/>
              <a:t>Abilities that are financially important in modern society</a:t>
            </a:r>
          </a:p>
        </p:txBody>
      </p:sp>
      <p:sp>
        <p:nvSpPr>
          <p:cNvPr id="3" name="Content Placeholder 2">
            <a:extLst>
              <a:ext uri="{FF2B5EF4-FFF2-40B4-BE49-F238E27FC236}">
                <a16:creationId xmlns:a16="http://schemas.microsoft.com/office/drawing/2014/main" id="{72D3EFC0-9EAB-7192-F73C-ADFAD3A45993}"/>
              </a:ext>
            </a:extLst>
          </p:cNvPr>
          <p:cNvSpPr>
            <a:spLocks noGrp="1"/>
          </p:cNvSpPr>
          <p:nvPr>
            <p:ph idx="1"/>
          </p:nvPr>
        </p:nvSpPr>
        <p:spPr/>
        <p:txBody>
          <a:bodyPr/>
          <a:lstStyle/>
          <a:p>
            <a:r>
              <a:rPr lang="en-US" dirty="0"/>
              <a:t>Bench-press 225 pounds (weight of a washing machine)</a:t>
            </a:r>
          </a:p>
          <a:p>
            <a:r>
              <a:rPr lang="en-US" dirty="0"/>
              <a:t>Rap 200 words/minute</a:t>
            </a:r>
          </a:p>
          <a:p>
            <a:r>
              <a:rPr lang="en-US" dirty="0"/>
              <a:t>Differentiate a </a:t>
            </a:r>
            <a:r>
              <a:rPr lang="en-US" dirty="0" err="1"/>
              <a:t>softmax</a:t>
            </a:r>
            <a:r>
              <a:rPr lang="en-US" dirty="0"/>
              <a:t> </a:t>
            </a:r>
            <a:r>
              <a:rPr lang="en-US" dirty="0" err="1"/>
              <a:t>w.r.t.</a:t>
            </a:r>
            <a:r>
              <a:rPr lang="en-US" dirty="0"/>
              <a:t> the Fourier transform of its input</a:t>
            </a:r>
          </a:p>
          <a:p>
            <a:r>
              <a:rPr lang="en-US" dirty="0"/>
              <a:t>Debug an operating system</a:t>
            </a:r>
          </a:p>
          <a:p>
            <a:r>
              <a:rPr lang="en-US" dirty="0"/>
              <a:t>Deliver an oratory that motivates thousands</a:t>
            </a:r>
          </a:p>
          <a:p>
            <a:r>
              <a:rPr lang="en-US" dirty="0"/>
              <a:t>Conceptualize deliveries for a 200-component just-in-time assembly</a:t>
            </a:r>
          </a:p>
        </p:txBody>
      </p:sp>
    </p:spTree>
    <p:extLst>
      <p:ext uri="{BB962C8B-B14F-4D97-AF65-F5344CB8AC3E}">
        <p14:creationId xmlns:p14="http://schemas.microsoft.com/office/powerpoint/2010/main" val="38343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983F7-F8AA-C0AE-D33F-DA8826F568CC}"/>
              </a:ext>
            </a:extLst>
          </p:cNvPr>
          <p:cNvSpPr>
            <a:spLocks noGrp="1"/>
          </p:cNvSpPr>
          <p:nvPr>
            <p:ph type="title"/>
          </p:nvPr>
        </p:nvSpPr>
        <p:spPr>
          <a:xfrm>
            <a:off x="838200" y="365125"/>
            <a:ext cx="9777248" cy="1325563"/>
          </a:xfrm>
        </p:spPr>
        <p:txBody>
          <a:bodyPr/>
          <a:lstStyle/>
          <a:p>
            <a:r>
              <a:rPr lang="en-US" dirty="0"/>
              <a:t>What is disability?</a:t>
            </a:r>
          </a:p>
        </p:txBody>
      </p:sp>
      <p:sp>
        <p:nvSpPr>
          <p:cNvPr id="3" name="Content Placeholder 2">
            <a:extLst>
              <a:ext uri="{FF2B5EF4-FFF2-40B4-BE49-F238E27FC236}">
                <a16:creationId xmlns:a16="http://schemas.microsoft.com/office/drawing/2014/main" id="{EF14CBEF-E48A-4818-E1B8-CD5973CCB93E}"/>
              </a:ext>
            </a:extLst>
          </p:cNvPr>
          <p:cNvSpPr>
            <a:spLocks noGrp="1"/>
          </p:cNvSpPr>
          <p:nvPr>
            <p:ph idx="1"/>
          </p:nvPr>
        </p:nvSpPr>
        <p:spPr>
          <a:xfrm>
            <a:off x="838200" y="1552358"/>
            <a:ext cx="10515600" cy="1747892"/>
          </a:xfrm>
        </p:spPr>
        <p:txBody>
          <a:bodyPr>
            <a:normAutofit/>
          </a:bodyPr>
          <a:lstStyle/>
          <a:p>
            <a:pPr marL="0" indent="0">
              <a:buNone/>
            </a:pPr>
            <a:r>
              <a:rPr lang="en-US" dirty="0"/>
              <a:t>A disability is any condition of the body or mind (impairment) that makes it more difficult for the person with the condition to do certain activities (activity limitation) and interact with the world around them (participation restrictions). - CDC</a:t>
            </a:r>
          </a:p>
        </p:txBody>
      </p:sp>
      <p:sp>
        <p:nvSpPr>
          <p:cNvPr id="4" name="Title 1">
            <a:extLst>
              <a:ext uri="{FF2B5EF4-FFF2-40B4-BE49-F238E27FC236}">
                <a16:creationId xmlns:a16="http://schemas.microsoft.com/office/drawing/2014/main" id="{A20C518D-224E-552E-FDD2-4F27C8DFF2DC}"/>
              </a:ext>
            </a:extLst>
          </p:cNvPr>
          <p:cNvSpPr txBox="1">
            <a:spLocks/>
          </p:cNvSpPr>
          <p:nvPr/>
        </p:nvSpPr>
        <p:spPr>
          <a:xfrm>
            <a:off x="832947" y="3292248"/>
            <a:ext cx="977724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is disability a social construct?</a:t>
            </a:r>
          </a:p>
        </p:txBody>
      </p:sp>
      <p:sp>
        <p:nvSpPr>
          <p:cNvPr id="5" name="Content Placeholder 2">
            <a:extLst>
              <a:ext uri="{FF2B5EF4-FFF2-40B4-BE49-F238E27FC236}">
                <a16:creationId xmlns:a16="http://schemas.microsoft.com/office/drawing/2014/main" id="{78D59102-A43E-D195-B6A0-BB793B0BA351}"/>
              </a:ext>
            </a:extLst>
          </p:cNvPr>
          <p:cNvSpPr txBox="1">
            <a:spLocks/>
          </p:cNvSpPr>
          <p:nvPr/>
        </p:nvSpPr>
        <p:spPr>
          <a:xfrm>
            <a:off x="832947" y="4542542"/>
            <a:ext cx="10515600" cy="17478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The following things are socially constructed:</a:t>
            </a:r>
          </a:p>
          <a:p>
            <a:r>
              <a:rPr lang="en-US" dirty="0"/>
              <a:t>How to do an activity</a:t>
            </a:r>
          </a:p>
          <a:p>
            <a:r>
              <a:rPr lang="en-US" dirty="0"/>
              <a:t>How to interact with the world</a:t>
            </a:r>
          </a:p>
        </p:txBody>
      </p:sp>
    </p:spTree>
    <p:extLst>
      <p:ext uri="{BB962C8B-B14F-4D97-AF65-F5344CB8AC3E}">
        <p14:creationId xmlns:p14="http://schemas.microsoft.com/office/powerpoint/2010/main" val="1133294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FB378-F384-939A-B88A-CCB1F05088C9}"/>
              </a:ext>
            </a:extLst>
          </p:cNvPr>
          <p:cNvSpPr>
            <a:spLocks noGrp="1"/>
          </p:cNvSpPr>
          <p:nvPr>
            <p:ph type="title"/>
          </p:nvPr>
        </p:nvSpPr>
        <p:spPr/>
        <p:txBody>
          <a:bodyPr/>
          <a:lstStyle/>
          <a:p>
            <a:r>
              <a:rPr lang="en-US" dirty="0"/>
              <a:t>The power-law distribution of disability (example)</a:t>
            </a:r>
          </a:p>
        </p:txBody>
      </p:sp>
      <p:sp>
        <p:nvSpPr>
          <p:cNvPr id="3" name="Content Placeholder 2">
            <a:extLst>
              <a:ext uri="{FF2B5EF4-FFF2-40B4-BE49-F238E27FC236}">
                <a16:creationId xmlns:a16="http://schemas.microsoft.com/office/drawing/2014/main" id="{A16D7EC5-3C8C-B2BA-0EFA-E8EBE07888F9}"/>
              </a:ext>
            </a:extLst>
          </p:cNvPr>
          <p:cNvSpPr>
            <a:spLocks noGrp="1"/>
          </p:cNvSpPr>
          <p:nvPr>
            <p:ph idx="1"/>
          </p:nvPr>
        </p:nvSpPr>
        <p:spPr/>
        <p:txBody>
          <a:bodyPr/>
          <a:lstStyle/>
          <a:p>
            <a:r>
              <a:rPr lang="en-US" dirty="0"/>
              <a:t>Americans without Parkinson’s: 330 million</a:t>
            </a:r>
          </a:p>
          <a:p>
            <a:r>
              <a:rPr lang="en-US" dirty="0"/>
              <a:t>Americans with Lewy Body Dementia: 1.4 million</a:t>
            </a:r>
          </a:p>
          <a:p>
            <a:r>
              <a:rPr lang="en-US" dirty="0"/>
              <a:t>Americans with Parkinson’s (cell death in midbrain): 1 million</a:t>
            </a:r>
          </a:p>
          <a:p>
            <a:r>
              <a:rPr lang="en-US" dirty="0"/>
              <a:t>Americans with Multiple Systems Atrophy (oligodendroglia cell death): 50,000</a:t>
            </a:r>
          </a:p>
          <a:p>
            <a:r>
              <a:rPr lang="en-US" dirty="0"/>
              <a:t>Americans with Progressive Supranuclear Palsy (cell death in brainstem): 20,000</a:t>
            </a:r>
          </a:p>
          <a:p>
            <a:endParaRPr lang="en-US" dirty="0"/>
          </a:p>
        </p:txBody>
      </p:sp>
    </p:spTree>
    <p:extLst>
      <p:ext uri="{BB962C8B-B14F-4D97-AF65-F5344CB8AC3E}">
        <p14:creationId xmlns:p14="http://schemas.microsoft.com/office/powerpoint/2010/main" val="11477218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CA06-A8B6-AA18-2BA4-7ED952DED33C}"/>
              </a:ext>
            </a:extLst>
          </p:cNvPr>
          <p:cNvSpPr>
            <a:spLocks noGrp="1"/>
          </p:cNvSpPr>
          <p:nvPr>
            <p:ph type="title"/>
          </p:nvPr>
        </p:nvSpPr>
        <p:spPr/>
        <p:txBody>
          <a:bodyPr/>
          <a:lstStyle/>
          <a:p>
            <a:r>
              <a:rPr lang="en-US" dirty="0" err="1"/>
              <a:t>Zipf's</a:t>
            </a:r>
            <a:r>
              <a:rPr lang="en-US" dirty="0"/>
              <a:t> law suggests a three-pronged approach to inclusive speech recognition</a:t>
            </a:r>
          </a:p>
        </p:txBody>
      </p:sp>
      <p:sp>
        <p:nvSpPr>
          <p:cNvPr id="3" name="Content Placeholder 2">
            <a:extLst>
              <a:ext uri="{FF2B5EF4-FFF2-40B4-BE49-F238E27FC236}">
                <a16:creationId xmlns:a16="http://schemas.microsoft.com/office/drawing/2014/main" id="{C3070024-E48B-BEFF-15D3-EEF08592BE3F}"/>
              </a:ext>
            </a:extLst>
          </p:cNvPr>
          <p:cNvSpPr>
            <a:spLocks noGrp="1"/>
          </p:cNvSpPr>
          <p:nvPr>
            <p:ph idx="1"/>
          </p:nvPr>
        </p:nvSpPr>
        <p:spPr>
          <a:xfrm>
            <a:off x="838200" y="1857156"/>
            <a:ext cx="10515600" cy="4449052"/>
          </a:xfrm>
        </p:spPr>
        <p:txBody>
          <a:bodyPr>
            <a:normAutofit/>
          </a:bodyPr>
          <a:lstStyle/>
          <a:p>
            <a:r>
              <a:rPr lang="en-US" dirty="0"/>
              <a:t>Early success:  ASR now works pretty well for people who speak like audiobook narrators</a:t>
            </a:r>
          </a:p>
        </p:txBody>
      </p:sp>
    </p:spTree>
    <p:extLst>
      <p:ext uri="{BB962C8B-B14F-4D97-AF65-F5344CB8AC3E}">
        <p14:creationId xmlns:p14="http://schemas.microsoft.com/office/powerpoint/2010/main" val="2988723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7E409-F63D-14DA-EFD3-BDAB7C53D3D7}"/>
              </a:ext>
            </a:extLst>
          </p:cNvPr>
          <p:cNvSpPr>
            <a:spLocks noGrp="1"/>
          </p:cNvSpPr>
          <p:nvPr>
            <p:ph type="title"/>
          </p:nvPr>
        </p:nvSpPr>
        <p:spPr/>
        <p:txBody>
          <a:bodyPr/>
          <a:lstStyle/>
          <a:p>
            <a:r>
              <a:rPr lang="en-US" dirty="0"/>
              <a:t>Knowledge transfer</a:t>
            </a:r>
          </a:p>
        </p:txBody>
      </p:sp>
      <p:sp>
        <p:nvSpPr>
          <p:cNvPr id="3" name="Content Placeholder 2">
            <a:extLst>
              <a:ext uri="{FF2B5EF4-FFF2-40B4-BE49-F238E27FC236}">
                <a16:creationId xmlns:a16="http://schemas.microsoft.com/office/drawing/2014/main" id="{4FDB6A22-311E-AD6A-10A7-262404ACF036}"/>
              </a:ext>
            </a:extLst>
          </p:cNvPr>
          <p:cNvSpPr>
            <a:spLocks noGrp="1"/>
          </p:cNvSpPr>
          <p:nvPr>
            <p:ph idx="1"/>
          </p:nvPr>
        </p:nvSpPr>
        <p:spPr/>
        <p:txBody>
          <a:bodyPr/>
          <a:lstStyle/>
          <a:p>
            <a:r>
              <a:rPr lang="en-US" dirty="0"/>
              <a:t>How do the hard domains differ from the easy domain?</a:t>
            </a:r>
          </a:p>
          <a:p>
            <a:r>
              <a:rPr lang="en-US" dirty="0"/>
              <a:t>How can we model the difference in a way that permits knowledge transfer?</a:t>
            </a:r>
          </a:p>
        </p:txBody>
      </p:sp>
    </p:spTree>
    <p:extLst>
      <p:ext uri="{BB962C8B-B14F-4D97-AF65-F5344CB8AC3E}">
        <p14:creationId xmlns:p14="http://schemas.microsoft.com/office/powerpoint/2010/main" val="3397972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FAE9A-AB0E-AEA1-06B0-F90AD3D68DA9}"/>
              </a:ext>
            </a:extLst>
          </p:cNvPr>
          <p:cNvSpPr>
            <a:spLocks noGrp="1"/>
          </p:cNvSpPr>
          <p:nvPr>
            <p:ph type="title"/>
          </p:nvPr>
        </p:nvSpPr>
        <p:spPr>
          <a:xfrm>
            <a:off x="367862" y="365125"/>
            <a:ext cx="6264166" cy="1325563"/>
          </a:xfrm>
        </p:spPr>
        <p:txBody>
          <a:bodyPr/>
          <a:lstStyle/>
          <a:p>
            <a:r>
              <a:rPr lang="en-US" dirty="0"/>
              <a:t>The Speech Accessibility </a:t>
            </a:r>
            <a:br>
              <a:rPr lang="en-US" dirty="0"/>
            </a:br>
            <a:r>
              <a:rPr lang="en-US" dirty="0"/>
              <a:t>Project</a:t>
            </a:r>
          </a:p>
        </p:txBody>
      </p:sp>
      <p:sp>
        <p:nvSpPr>
          <p:cNvPr id="3" name="Content Placeholder 2">
            <a:extLst>
              <a:ext uri="{FF2B5EF4-FFF2-40B4-BE49-F238E27FC236}">
                <a16:creationId xmlns:a16="http://schemas.microsoft.com/office/drawing/2014/main" id="{1B6582A4-5B64-B429-DED6-20C82B1C94E7}"/>
              </a:ext>
            </a:extLst>
          </p:cNvPr>
          <p:cNvSpPr>
            <a:spLocks noGrp="1"/>
          </p:cNvSpPr>
          <p:nvPr>
            <p:ph idx="1"/>
          </p:nvPr>
        </p:nvSpPr>
        <p:spPr>
          <a:xfrm>
            <a:off x="252249" y="1888687"/>
            <a:ext cx="6495393" cy="4470072"/>
          </a:xfrm>
        </p:spPr>
        <p:txBody>
          <a:bodyPr>
            <a:normAutofit fontScale="85000" lnSpcReduction="10000"/>
          </a:bodyPr>
          <a:lstStyle/>
          <a:p>
            <a:r>
              <a:rPr lang="en-US" dirty="0"/>
              <a:t>The Speech Accessibility Project aims to make voice recognition technology more useful for people with a range of diverse speech patterns and disabilities. </a:t>
            </a:r>
          </a:p>
          <a:p>
            <a:r>
              <a:rPr lang="en-US" dirty="0"/>
              <a:t>Primary goal of the project: provide incentives, mentoring, and appropriate privacy guarantees that encourage people with disabilities to contribute speech to a community resource.</a:t>
            </a:r>
          </a:p>
          <a:p>
            <a:r>
              <a:rPr lang="en-US" dirty="0"/>
              <a:t>The community resource will be available to any project with the potential to improve life for people with disabilities, and with the ability to sign a data use agreement guaranteeing the protection of participant privacy.</a:t>
            </a:r>
          </a:p>
        </p:txBody>
      </p:sp>
      <p:pic>
        <p:nvPicPr>
          <p:cNvPr id="5" name="Picture 4">
            <a:extLst>
              <a:ext uri="{FF2B5EF4-FFF2-40B4-BE49-F238E27FC236}">
                <a16:creationId xmlns:a16="http://schemas.microsoft.com/office/drawing/2014/main" id="{0872EE4B-A21F-33CE-527A-8D0728AB0F03}"/>
              </a:ext>
            </a:extLst>
          </p:cNvPr>
          <p:cNvPicPr>
            <a:picLocks noChangeAspect="1"/>
          </p:cNvPicPr>
          <p:nvPr/>
        </p:nvPicPr>
        <p:blipFill>
          <a:blip r:embed="rId2"/>
          <a:stretch>
            <a:fillRect/>
          </a:stretch>
        </p:blipFill>
        <p:spPr>
          <a:xfrm>
            <a:off x="6530443" y="365125"/>
            <a:ext cx="5517733" cy="6222124"/>
          </a:xfrm>
          <a:prstGeom prst="rect">
            <a:avLst/>
          </a:prstGeom>
        </p:spPr>
      </p:pic>
    </p:spTree>
    <p:extLst>
      <p:ext uri="{BB962C8B-B14F-4D97-AF65-F5344CB8AC3E}">
        <p14:creationId xmlns:p14="http://schemas.microsoft.com/office/powerpoint/2010/main" val="3260954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11E4-DAA7-4C13-C107-E64CBA19AAFC}"/>
              </a:ext>
            </a:extLst>
          </p:cNvPr>
          <p:cNvSpPr>
            <a:spLocks noGrp="1"/>
          </p:cNvSpPr>
          <p:nvPr>
            <p:ph type="title"/>
          </p:nvPr>
        </p:nvSpPr>
        <p:spPr/>
        <p:txBody>
          <a:bodyPr/>
          <a:lstStyle/>
          <a:p>
            <a:r>
              <a:rPr lang="en-US" dirty="0"/>
              <a:t>Results so far</a:t>
            </a:r>
          </a:p>
        </p:txBody>
      </p:sp>
      <p:sp>
        <p:nvSpPr>
          <p:cNvPr id="3" name="Content Placeholder 2">
            <a:extLst>
              <a:ext uri="{FF2B5EF4-FFF2-40B4-BE49-F238E27FC236}">
                <a16:creationId xmlns:a16="http://schemas.microsoft.com/office/drawing/2014/main" id="{EC50FBC8-434F-7C2C-34A6-2C99B8921D53}"/>
              </a:ext>
            </a:extLst>
          </p:cNvPr>
          <p:cNvSpPr>
            <a:spLocks noGrp="1"/>
          </p:cNvSpPr>
          <p:nvPr>
            <p:ph idx="1"/>
          </p:nvPr>
        </p:nvSpPr>
        <p:spPr/>
        <p:txBody>
          <a:bodyPr/>
          <a:lstStyle/>
          <a:p>
            <a:r>
              <a:rPr lang="en-US" dirty="0"/>
              <a:t>Contributor interface will be open source.</a:t>
            </a:r>
          </a:p>
          <a:p>
            <a:r>
              <a:rPr lang="en-US" dirty="0"/>
              <a:t>Prompt lists, where original to this project, will be shared under a license at least as free as Creative Commons Attribution.</a:t>
            </a:r>
          </a:p>
          <a:p>
            <a:pPr lvl="1"/>
            <a:r>
              <a:rPr lang="en-US" dirty="0"/>
              <a:t>Command and control phrases</a:t>
            </a:r>
          </a:p>
          <a:p>
            <a:pPr lvl="1"/>
            <a:r>
              <a:rPr lang="en-US" dirty="0"/>
              <a:t>Prompts for spontaneous speech</a:t>
            </a:r>
          </a:p>
          <a:p>
            <a:r>
              <a:rPr lang="en-US" dirty="0"/>
              <a:t>Terms of the IRB are being shared with other projects, and most terms will be announced publicly and in publications.</a:t>
            </a:r>
          </a:p>
          <a:p>
            <a:r>
              <a:rPr lang="en-US" dirty="0"/>
              <a:t>Advocacy organizations for Parkinson’s Disease and ALS have committed support to the project (and we are meeting with them almost weekly).</a:t>
            </a:r>
          </a:p>
        </p:txBody>
      </p:sp>
    </p:spTree>
    <p:extLst>
      <p:ext uri="{BB962C8B-B14F-4D97-AF65-F5344CB8AC3E}">
        <p14:creationId xmlns:p14="http://schemas.microsoft.com/office/powerpoint/2010/main" val="4114173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911C-9F52-9603-B074-FABCD4B0C5E1}"/>
              </a:ext>
            </a:extLst>
          </p:cNvPr>
          <p:cNvSpPr>
            <a:spLocks noGrp="1"/>
          </p:cNvSpPr>
          <p:nvPr>
            <p:ph type="title"/>
          </p:nvPr>
        </p:nvSpPr>
        <p:spPr/>
        <p:txBody>
          <a:bodyPr/>
          <a:lstStyle/>
          <a:p>
            <a:r>
              <a:rPr lang="en-US" dirty="0"/>
              <a:t>The future</a:t>
            </a:r>
          </a:p>
        </p:txBody>
      </p:sp>
      <p:sp>
        <p:nvSpPr>
          <p:cNvPr id="3" name="Content Placeholder 2">
            <a:extLst>
              <a:ext uri="{FF2B5EF4-FFF2-40B4-BE49-F238E27FC236}">
                <a16:creationId xmlns:a16="http://schemas.microsoft.com/office/drawing/2014/main" id="{0C93245E-1A69-FC8A-D140-CA477AE16F31}"/>
              </a:ext>
            </a:extLst>
          </p:cNvPr>
          <p:cNvSpPr>
            <a:spLocks noGrp="1"/>
          </p:cNvSpPr>
          <p:nvPr>
            <p:ph idx="1"/>
          </p:nvPr>
        </p:nvSpPr>
        <p:spPr/>
        <p:txBody>
          <a:bodyPr/>
          <a:lstStyle/>
          <a:p>
            <a:r>
              <a:rPr lang="en-US" dirty="0"/>
              <a:t>With:</a:t>
            </a:r>
          </a:p>
          <a:p>
            <a:pPr lvl="1"/>
            <a:r>
              <a:rPr lang="en-US" dirty="0"/>
              <a:t>200 hours of speech from people with Parkinson’s disease</a:t>
            </a:r>
          </a:p>
          <a:p>
            <a:pPr lvl="1"/>
            <a:r>
              <a:rPr lang="en-US" dirty="0"/>
              <a:t>200 hours of speech from people with ALS</a:t>
            </a:r>
          </a:p>
          <a:p>
            <a:r>
              <a:rPr lang="en-US" dirty="0"/>
              <a:t>… can we make ASR that works as well for them as it does for audiobook narrators?</a:t>
            </a:r>
          </a:p>
        </p:txBody>
      </p:sp>
    </p:spTree>
    <p:extLst>
      <p:ext uri="{BB962C8B-B14F-4D97-AF65-F5344CB8AC3E}">
        <p14:creationId xmlns:p14="http://schemas.microsoft.com/office/powerpoint/2010/main" val="1760327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74FC-B977-16A0-A022-BDDC8C9CEAA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FC2CBF9D-C250-2790-66B2-F9A0FFD7EFCE}"/>
              </a:ext>
            </a:extLst>
          </p:cNvPr>
          <p:cNvSpPr>
            <a:spLocks noGrp="1"/>
          </p:cNvSpPr>
          <p:nvPr>
            <p:ph idx="1"/>
          </p:nvPr>
        </p:nvSpPr>
        <p:spPr>
          <a:xfrm>
            <a:off x="838200" y="1825624"/>
            <a:ext cx="10515600" cy="4890485"/>
          </a:xfrm>
        </p:spPr>
        <p:txBody>
          <a:bodyPr>
            <a:normAutofit lnSpcReduction="10000"/>
          </a:bodyPr>
          <a:lstStyle/>
          <a:p>
            <a:r>
              <a:rPr lang="en-US" dirty="0"/>
              <a:t>Early success</a:t>
            </a:r>
          </a:p>
          <a:p>
            <a:pPr lvl="1"/>
            <a:r>
              <a:rPr lang="en-US" dirty="0"/>
              <a:t>203-word speech recognition</a:t>
            </a:r>
          </a:p>
          <a:p>
            <a:pPr lvl="1"/>
            <a:r>
              <a:rPr lang="en-US" dirty="0"/>
              <a:t>Monolingual pre-training</a:t>
            </a:r>
          </a:p>
          <a:p>
            <a:pPr lvl="1"/>
            <a:r>
              <a:rPr lang="en-US" dirty="0"/>
              <a:t>Inclusive speech recognition: Groups that society calls “normally abled”</a:t>
            </a:r>
          </a:p>
          <a:p>
            <a:r>
              <a:rPr lang="en-US" dirty="0"/>
              <a:t>Knowledge transfer</a:t>
            </a:r>
          </a:p>
          <a:p>
            <a:pPr lvl="1"/>
            <a:r>
              <a:rPr lang="en-US" dirty="0"/>
              <a:t>Sub-word acoustic models</a:t>
            </a:r>
          </a:p>
          <a:p>
            <a:pPr lvl="1"/>
            <a:r>
              <a:rPr lang="en-US" dirty="0"/>
              <a:t>Multilingual phone models</a:t>
            </a:r>
          </a:p>
          <a:p>
            <a:pPr lvl="1"/>
            <a:r>
              <a:rPr lang="en-US" dirty="0"/>
              <a:t>Inclusive speech recognition: The Speech Accessibility Project</a:t>
            </a:r>
          </a:p>
          <a:p>
            <a:r>
              <a:rPr lang="en-US" dirty="0"/>
              <a:t>Paradigm shift</a:t>
            </a:r>
          </a:p>
          <a:p>
            <a:pPr lvl="1"/>
            <a:r>
              <a:rPr lang="en-US" dirty="0"/>
              <a:t>Sub-word language models</a:t>
            </a:r>
          </a:p>
          <a:p>
            <a:pPr lvl="1"/>
            <a:r>
              <a:rPr lang="en-US" dirty="0"/>
              <a:t>Unsupervised ASR</a:t>
            </a:r>
          </a:p>
          <a:p>
            <a:pPr lvl="1"/>
            <a:r>
              <a:rPr lang="en-US" dirty="0"/>
              <a:t>Inclusive speech recognition</a:t>
            </a:r>
            <a:r>
              <a:rPr lang="en-US"/>
              <a:t>: ??</a:t>
            </a:r>
            <a:endParaRPr lang="en-US" dirty="0"/>
          </a:p>
        </p:txBody>
      </p:sp>
    </p:spTree>
    <p:extLst>
      <p:ext uri="{BB962C8B-B14F-4D97-AF65-F5344CB8AC3E}">
        <p14:creationId xmlns:p14="http://schemas.microsoft.com/office/powerpoint/2010/main" val="32636163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3149-BFE5-472D-4BCD-8329DB3E9D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6E2F64-586A-2FAB-DF8C-61B24F0E6A6E}"/>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286FBF80-67E5-0643-88B5-5A555879BE63}"/>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860161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2920</Words>
  <Application>Microsoft Macintosh PowerPoint</Application>
  <PresentationFormat>Widescreen</PresentationFormat>
  <Paragraphs>494</Paragraphs>
  <Slides>46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Cambria Math</vt:lpstr>
      <vt:lpstr>Menlo</vt:lpstr>
      <vt:lpstr>Office Theme</vt:lpstr>
      <vt:lpstr>Zipf's law suggests a three-pronged approach to inclusive speech recognition</vt:lpstr>
      <vt:lpstr>Outline</vt:lpstr>
      <vt:lpstr>Zipf’s Law</vt:lpstr>
      <vt:lpstr>What Causes Zipf’s Law?</vt:lpstr>
      <vt:lpstr>What does Zipf’s Law mean for Machine Learning?</vt:lpstr>
      <vt:lpstr>Zipf’s law for Automatic Speech Recognition</vt:lpstr>
      <vt:lpstr>1. Early success: Dynamic Time Warping</vt:lpstr>
      <vt:lpstr>2. Knowledge transfer: HMMs &amp; Sub-word units</vt:lpstr>
      <vt:lpstr>3. Paradigm shift: why recognize words?</vt:lpstr>
      <vt:lpstr>Outline</vt:lpstr>
      <vt:lpstr>What do we mean by “multilingual”?</vt:lpstr>
      <vt:lpstr>The 100 languages with the largest # of native speakers. Count = 1.44b〖(Rank)〗^(-1.09)</vt:lpstr>
      <vt:lpstr>What do we mean by “multilingual”?</vt:lpstr>
      <vt:lpstr>Outline</vt:lpstr>
      <vt:lpstr>Experimental setup</vt:lpstr>
      <vt:lpstr>Datasets for pre-training and fine-tuning</vt:lpstr>
      <vt:lpstr>Open-source pre-training vs Our pre-training</vt:lpstr>
      <vt:lpstr>Multilingual vs Monolingual vs Cross-lingual Pre-training</vt:lpstr>
      <vt:lpstr>Outline</vt:lpstr>
      <vt:lpstr>Monolingual, Multilingual, &amp; Cross-Lingual Speech Recognition Zelasko, Moro-Velasquez, Hasegawa-Johnson, Scharenborg &amp; Dehak, Interspeech 2020 Feng, Zelasko, Moro-Velasquez, Abavisani, Hasegawa-Johnson, Sharenborg &amp; Dehak, 2021</vt:lpstr>
      <vt:lpstr>Architectures</vt:lpstr>
      <vt:lpstr>Basic methodology</vt:lpstr>
      <vt:lpstr>Key experimental findings</vt:lpstr>
      <vt:lpstr>Outline</vt:lpstr>
      <vt:lpstr>Unsupervised ASR</vt:lpstr>
      <vt:lpstr>Unsupervised ASR (Wang et al, in preparation)</vt:lpstr>
      <vt:lpstr>Unsupervised ASR (Wang et al, in preparation)</vt:lpstr>
      <vt:lpstr>Implications: GAN-based Unsupervised ASR recovers a good ASR if…</vt:lpstr>
      <vt:lpstr>Will GAN-based Unsupervised ASR work in a language that has never been studied before?</vt:lpstr>
      <vt:lpstr>Outline</vt:lpstr>
      <vt:lpstr>Inclusive ASR: Problem statement</vt:lpstr>
      <vt:lpstr>Automatic Speech Recognition Word Error Rates (WER)</vt:lpstr>
      <vt:lpstr>Why does ASR fail?</vt:lpstr>
      <vt:lpstr>Under-representation is unavoidable because of power-law distributions</vt:lpstr>
      <vt:lpstr>Zipf's law suggests a three-pronged approach to inclusive speech recognition</vt:lpstr>
      <vt:lpstr>Outline</vt:lpstr>
      <vt:lpstr>Abilities that are financially important in modern society</vt:lpstr>
      <vt:lpstr>What is disability?</vt:lpstr>
      <vt:lpstr>The power-law distribution of disability (example)</vt:lpstr>
      <vt:lpstr>Zipf's law suggests a three-pronged approach to inclusive speech recognition</vt:lpstr>
      <vt:lpstr>Knowledge transfer</vt:lpstr>
      <vt:lpstr>The Speech Accessibility  Project</vt:lpstr>
      <vt:lpstr>Results so far</vt:lpstr>
      <vt:lpstr>The future</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Zipf's law suggests a three-pronged approach to inclusive speech recognition</dc:title>
  <dc:creator>Hasegawa-Johnson, Mark Allan</dc:creator>
  <cp:lastModifiedBy>Hasegawa-Johnson, Mark Allan</cp:lastModifiedBy>
  <cp:revision>15</cp:revision>
  <dcterms:created xsi:type="dcterms:W3CDTF">2022-11-20T20:10:49Z</dcterms:created>
  <dcterms:modified xsi:type="dcterms:W3CDTF">2022-12-09T17:02:34Z</dcterms:modified>
</cp:coreProperties>
</file>