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651F06-B17C-31B6-FCA6-E7E869CD376D}" v="2208" dt="2022-05-03T05:46:20.310"/>
    <p1510:client id="{2237B626-7276-6FA0-0D8D-BDEE301FD6A6}" v="5" dt="2022-05-04T20:37:28.078"/>
    <p1510:client id="{278DA126-AA66-7B3B-D080-B23CD7A8EE3B}" v="24" dt="2022-05-04T01:32:13.250"/>
    <p1510:client id="{2B9A555A-EC22-172C-5CE6-6253FE955C74}" v="548" dt="2022-05-03T06:16:00.330"/>
    <p1510:client id="{469E24C1-B4AA-F026-B57A-750FAD37873F}" v="68" dt="2022-05-02T02:22:28.314"/>
    <p1510:client id="{5B2C83AB-54F3-5F2A-97EE-B6779AECE34C}" v="4" dt="2022-05-04T01:24:25.013"/>
    <p1510:client id="{6BB19F13-8137-7240-79BE-5F25F92E550A}" v="403" dt="2022-05-04T20:42:30.525"/>
    <p1510:client id="{6FB68CB9-2047-5DCA-D62E-C9830825A79A}" v="74" dt="2022-05-02T02:30:18.697"/>
    <p1510:client id="{727A09FC-6779-6ADC-8EAC-DC1A0BB24F74}" v="164" dt="2022-05-03T04:06:10.043"/>
    <p1510:client id="{83CF4A31-97A9-349F-B844-6D62ADFCFEE1}" v="1" dt="2022-05-02T02:30:37.489"/>
    <p1510:client id="{9037C2B8-DCE2-70A4-76A3-35B64E6A5050}" v="165" dt="2022-05-03T16:14:47.866"/>
    <p1510:client id="{AA5AF15C-969C-C3EB-51A0-878E79FAD6DB}" v="1" dt="2022-05-03T04:06:19.356"/>
    <p1510:client id="{B7DEAA9C-4947-7F30-6E81-579D2D2524CE}" v="141" dt="2022-05-04T21:30:47.491"/>
    <p1510:client id="{C9FB6C65-7971-4124-BC4F-7AD627F0FE4C}" v="46" dt="2022-04-21T01:38:55.910"/>
    <p1510:client id="{D70EB8EC-3322-4526-8AC3-7F260E519F73}" v="219" dt="2022-05-04T17:54:23.771"/>
    <p1510:client id="{FA9309F8-AE64-A640-8B65-C128CFEC18F4}" v="3160" dt="2022-05-03T22:55:54.1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54026-58D2-4E6E-95A5-5FED34BC4FCA}" type="datetimeFigureOut"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6C4A1-6E01-49F6-87C2-455F84563E6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84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3B75C-D9D2-4CBA-ACE8-99EAD0F5F895}" type="slidenum">
              <a:rPr lang="en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24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3B75C-D9D2-4CBA-ACE8-99EAD0F5F895}" type="slidenum">
              <a:rPr lang="en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07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3B75C-D9D2-4CBA-ACE8-99EAD0F5F895}" type="slidenum">
              <a:rPr lang="en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52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3B75C-D9D2-4CBA-ACE8-99EAD0F5F895}" type="slidenum">
              <a:rPr lang="en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89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3B75C-D9D2-4CBA-ACE8-99EAD0F5F895}" type="slidenum">
              <a:rPr lang="en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296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3B75C-D9D2-4CBA-ACE8-99EAD0F5F895}" type="slidenum">
              <a:rPr lang="en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43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3B75C-D9D2-4CBA-ACE8-99EAD0F5F895}" type="slidenum">
              <a:rPr lang="en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97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3B75C-D9D2-4CBA-ACE8-99EAD0F5F895}" type="slidenum">
              <a:rPr lang="en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68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C3B75C-D9D2-4CBA-ACE8-99EAD0F5F895}" type="slidenum">
              <a:rPr lang="en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62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48550/arXiv.2006.1147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x.doi.org/10.18653/v1/2021.acl-long.80" TargetMode="External"/><Relationship Id="rId4" Type="http://schemas.openxmlformats.org/officeDocument/2006/relationships/hyperlink" Target="https://doi.org/10.48550/arXiv.2006.13979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700" err="1">
                <a:solidFill>
                  <a:srgbClr val="080808"/>
                </a:solidFill>
                <a:ea typeface="+mn-lt"/>
                <a:cs typeface="+mn-lt"/>
              </a:rPr>
              <a:t>Heting</a:t>
            </a:r>
            <a:r>
              <a:rPr lang="en-US" sz="1700">
                <a:solidFill>
                  <a:srgbClr val="080808"/>
                </a:solidFill>
                <a:ea typeface="+mn-lt"/>
                <a:cs typeface="+mn-lt"/>
              </a:rPr>
              <a:t> Gao, </a:t>
            </a:r>
            <a:r>
              <a:rPr lang="en-US" sz="1700">
                <a:ea typeface="+mn-lt"/>
                <a:cs typeface="+mn-lt"/>
              </a:rPr>
              <a:t>Mahir Morshed, </a:t>
            </a:r>
            <a:r>
              <a:rPr lang="en-US" sz="1700" err="1">
                <a:solidFill>
                  <a:srgbClr val="080808"/>
                </a:solidFill>
                <a:ea typeface="+mn-lt"/>
                <a:cs typeface="+mn-lt"/>
              </a:rPr>
              <a:t>Shuju</a:t>
            </a:r>
            <a:r>
              <a:rPr lang="en-US" sz="1700">
                <a:solidFill>
                  <a:srgbClr val="080808"/>
                </a:solidFill>
                <a:ea typeface="+mn-lt"/>
                <a:cs typeface="+mn-lt"/>
              </a:rPr>
              <a:t> Shi, Liming Wang, </a:t>
            </a:r>
            <a:r>
              <a:rPr lang="en-US" sz="1700" err="1">
                <a:solidFill>
                  <a:srgbClr val="080808"/>
                </a:solidFill>
                <a:ea typeface="+mn-lt"/>
                <a:cs typeface="+mn-lt"/>
              </a:rPr>
              <a:t>Junkai</a:t>
            </a:r>
            <a:r>
              <a:rPr lang="en-US" sz="1700">
                <a:solidFill>
                  <a:srgbClr val="080808"/>
                </a:solidFill>
                <a:ea typeface="+mn-lt"/>
                <a:cs typeface="+mn-lt"/>
              </a:rPr>
              <a:t> Wu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1554" y="2380378"/>
            <a:ext cx="7288891" cy="2159631"/>
          </a:xfrm>
          <a:noFill/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000000"/>
                </a:solidFill>
                <a:ea typeface="+mj-lt"/>
                <a:cs typeface="+mj-lt"/>
              </a:rPr>
              <a:t>Training wav2vec on Multiple Languages From Scratch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1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17E0B-01EC-40AA-BCB2-F47E5E7C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Experiment (Japanese Kana)</a:t>
            </a: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FB1486D-5B05-92E6-B0C0-06A43DA25F60}"/>
              </a:ext>
            </a:extLst>
          </p:cNvPr>
          <p:cNvSpPr txBox="1">
            <a:spLocks/>
          </p:cNvSpPr>
          <p:nvPr/>
        </p:nvSpPr>
        <p:spPr>
          <a:xfrm>
            <a:off x="838200" y="145704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Extra experiments on Japanese Kana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Use wav2vec pretrained on Japanese, English, Mandarin Chinese, Spanish and XLSR-53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Finetune on Japanese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Cross-lingually, English &gt; Spanish &gt; Mandarin Chinese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Multilingual XLSR-53 is better than the cross-lingual models.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A060DC3-B9DD-7348-3821-21C1BDA16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171631"/>
              </p:ext>
            </p:extLst>
          </p:nvPr>
        </p:nvGraphicFramePr>
        <p:xfrm>
          <a:off x="1680883" y="3277719"/>
          <a:ext cx="2805951" cy="2221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153">
                  <a:extLst>
                    <a:ext uri="{9D8B030D-6E8A-4147-A177-3AD203B41FA5}">
                      <a16:colId xmlns:a16="http://schemas.microsoft.com/office/drawing/2014/main" val="1958535383"/>
                    </a:ext>
                  </a:extLst>
                </a:gridCol>
                <a:gridCol w="1066798">
                  <a:extLst>
                    <a:ext uri="{9D8B030D-6E8A-4147-A177-3AD203B41FA5}">
                      <a16:colId xmlns:a16="http://schemas.microsoft.com/office/drawing/2014/main" val="1916533772"/>
                    </a:ext>
                  </a:extLst>
                </a:gridCol>
              </a:tblGrid>
              <a:tr h="36755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>
                          <a:latin typeface="Calibri"/>
                        </a:rPr>
                        <a:t>Kana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 UER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jp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jp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 i="1"/>
                        <a:t>5.08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365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jp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>
                          <a:latin typeface="Calibri"/>
                        </a:rPr>
                        <a:t>8.18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95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es-ft-</a:t>
                      </a:r>
                      <a:r>
                        <a:rPr lang="en-US" err="1"/>
                        <a:t>jp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8.60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442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zh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jp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9.66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2864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jp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7.16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76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1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17E0B-01EC-40AA-BCB2-F47E5E7C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 Introduction</a:t>
            </a: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FB1486D-5B05-92E6-B0C0-06A43DA25F60}"/>
              </a:ext>
            </a:extLst>
          </p:cNvPr>
          <p:cNvSpPr txBox="1">
            <a:spLocks/>
          </p:cNvSpPr>
          <p:nvPr/>
        </p:nvSpPr>
        <p:spPr>
          <a:xfrm>
            <a:off x="838200" y="145705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Large amount of parallel speech-text data not available in most languages</a:t>
            </a:r>
            <a:endParaRPr lang="en-US"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wav2vec: a new paradigm of training an ASR system by splitting the training process into two stages:</a:t>
            </a:r>
            <a:endParaRPr lang="en-US">
              <a:ea typeface="+mn-lt"/>
              <a:cs typeface="+mn-lt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Self-supervised pretraining (only unlabeled audio is required)</a:t>
            </a:r>
            <a:endParaRPr lang="en-US">
              <a:ea typeface="+mn-lt"/>
              <a:cs typeface="+mn-lt"/>
            </a:endParaRPr>
          </a:p>
          <a:p>
            <a:pPr marL="800100" lvl="1" indent="-342900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Low-resource finetuning (small amount of parallel speech-text data is required)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4141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17E0B-01EC-40AA-BCB2-F47E5E7C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 Introduction</a:t>
            </a: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075CF56-DF4E-C691-1B3D-3E4B00C6F30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cs typeface="Calibri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FB1486D-5B05-92E6-B0C0-06A43DA25F60}"/>
              </a:ext>
            </a:extLst>
          </p:cNvPr>
          <p:cNvSpPr txBox="1">
            <a:spLocks/>
          </p:cNvSpPr>
          <p:nvPr/>
        </p:nvSpPr>
        <p:spPr>
          <a:xfrm>
            <a:off x="838200" y="145704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Model Architecture</a:t>
            </a:r>
            <a:endParaRPr lang="en-US"/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Multi-layer convolutional feature encoder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Quantization module to discretize the features into codewords in a codebook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Transformer encoder to output contextual representation of each frame</a:t>
            </a:r>
          </a:p>
          <a:p>
            <a:pPr marL="342900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Pretraining to predict the codeword of the current frame using content representation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Contrastive loss with negative sampling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Codebook diversity loss</a:t>
            </a:r>
            <a:endParaRPr lang="en-US"/>
          </a:p>
          <a:p>
            <a:pPr marL="342900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Finetuning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Additional linear layers and CTC loss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Freeze the pretrained wav2vec and finetune </a:t>
            </a:r>
            <a:br>
              <a:rPr lang="en-US" sz="2000">
                <a:ea typeface="+mn-lt"/>
                <a:cs typeface="+mn-lt"/>
              </a:rPr>
            </a:br>
            <a:r>
              <a:rPr lang="en-US" sz="2000">
                <a:ea typeface="+mn-lt"/>
                <a:cs typeface="+mn-lt"/>
              </a:rPr>
              <a:t>only the linear layers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9A4E81A1-1FBF-1C54-2AB6-F73852287D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8211" y="3430051"/>
            <a:ext cx="5460821" cy="2880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5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17E0B-01EC-40AA-BCB2-F47E5E7C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 Introduction</a:t>
            </a: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075CF56-DF4E-C691-1B3D-3E4B00C6F30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cs typeface="Calibri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FB1486D-5B05-92E6-B0C0-06A43DA25F60}"/>
              </a:ext>
            </a:extLst>
          </p:cNvPr>
          <p:cNvSpPr txBox="1">
            <a:spLocks/>
          </p:cNvSpPr>
          <p:nvPr/>
        </p:nvSpPr>
        <p:spPr>
          <a:xfrm>
            <a:off x="838200" y="145704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,Sans-Serif"/>
              <a:buChar char="•"/>
            </a:pPr>
            <a:r>
              <a:rPr lang="en-US" sz="2000">
                <a:cs typeface="Calibri"/>
              </a:rPr>
              <a:t>Previous works: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cs typeface="Calibri"/>
              </a:rPr>
              <a:t>wav2vec 2.0¹ only trained the model on English</a:t>
            </a:r>
            <a:endParaRPr lang="en-US">
              <a:cs typeface="Calibri" panose="020F0502020204030204"/>
            </a:endParaRP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XLSR-53² trained a multilingual wav2vec on a 53-language dataset</a:t>
            </a:r>
          </a:p>
          <a:p>
            <a:pPr marL="1257300" lvl="2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Multilingual wav2vec has a better cross-lingual performance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VoxPopuli³ released a large-scale multilingual speech corpus</a:t>
            </a:r>
          </a:p>
          <a:p>
            <a:pPr marL="1257300" lvl="2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23 languages of the European Union</a:t>
            </a:r>
          </a:p>
          <a:p>
            <a:pPr marL="1714500" lvl="3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of which 16 partially have transcriptions</a:t>
            </a:r>
          </a:p>
          <a:p>
            <a:pPr marL="1257300" lvl="2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Pretrained wav2vec models provided</a:t>
            </a:r>
          </a:p>
          <a:p>
            <a:pPr marL="342900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Objectives: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How does wav2vec work with other languages (such as Asian languages)?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How does a wav2vec pretrained on different languages affect performance?</a:t>
            </a:r>
          </a:p>
          <a:p>
            <a:pPr marL="800100" lvl="1" indent="-342900">
              <a:buFont typeface="Arial,Sans-Serif"/>
              <a:buChar char="•"/>
            </a:pPr>
            <a:endParaRPr lang="en-US" sz="2000">
              <a:ea typeface="+mn-lt"/>
              <a:cs typeface="+mn-lt"/>
            </a:endParaRPr>
          </a:p>
          <a:p>
            <a:pPr marL="342900" indent="-342900">
              <a:buFont typeface="Arial,Sans-Serif"/>
              <a:buChar char="•"/>
            </a:pPr>
            <a:endParaRPr lang="en-US" sz="2000">
              <a:ea typeface="+mn-lt"/>
              <a:cs typeface="+mn-lt"/>
            </a:endParaRPr>
          </a:p>
          <a:p>
            <a:pPr marL="800100" lvl="1" indent="-342900">
              <a:buFont typeface="Arial,Sans-Serif"/>
              <a:buChar char="•"/>
            </a:pPr>
            <a:endParaRPr lang="en-US" sz="200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endParaRPr lang="en-US" sz="2000"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6BA731-7F18-F480-4DF6-AE3BD9A96CCD}"/>
              </a:ext>
            </a:extLst>
          </p:cNvPr>
          <p:cNvSpPr txBox="1"/>
          <p:nvPr/>
        </p:nvSpPr>
        <p:spPr>
          <a:xfrm>
            <a:off x="836831" y="6179957"/>
            <a:ext cx="10532026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ea typeface="+mn-lt"/>
                <a:cs typeface="+mn-lt"/>
              </a:rPr>
              <a:t>¹ </a:t>
            </a:r>
            <a:r>
              <a:rPr lang="en-US" sz="1200">
                <a:ea typeface="+mn-lt"/>
                <a:cs typeface="+mn-lt"/>
                <a:hlinkClick r:id="rId3"/>
              </a:rPr>
              <a:t>doi:10.48550/arXiv.2006.11477</a:t>
            </a:r>
            <a:r>
              <a:rPr lang="en-US" sz="1200">
                <a:ea typeface="+mn-lt"/>
                <a:cs typeface="+mn-lt"/>
              </a:rPr>
              <a:t> ² </a:t>
            </a:r>
            <a:r>
              <a:rPr lang="en-US" sz="1200">
                <a:ea typeface="+mn-lt"/>
                <a:cs typeface="+mn-lt"/>
                <a:hlinkClick r:id="rId4"/>
              </a:rPr>
              <a:t>doi:10.48550/arXiv.2006.13979</a:t>
            </a:r>
            <a:r>
              <a:rPr lang="en-US" sz="1200">
                <a:ea typeface="+mn-lt"/>
                <a:cs typeface="+mn-lt"/>
              </a:rPr>
              <a:t> ³ </a:t>
            </a:r>
            <a:r>
              <a:rPr lang="en-US" sz="1200">
                <a:ea typeface="+mn-lt"/>
                <a:cs typeface="+mn-lt"/>
                <a:hlinkClick r:id="rId5"/>
              </a:rPr>
              <a:t>doi:10.18653/v1/2021.acl-long.80</a:t>
            </a:r>
            <a:endParaRPr lang="en-US" sz="12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247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17E0B-01EC-40AA-BCB2-F47E5E7C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Datasets considered</a:t>
            </a:r>
            <a:br>
              <a:rPr lang="en-US" sz="3600">
                <a:cs typeface="Calibri Light"/>
              </a:rPr>
            </a:br>
            <a:r>
              <a:rPr lang="en-US" sz="2400">
                <a:cs typeface="Calibri Light"/>
              </a:rPr>
              <a:t>(chosen languages highlighted)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075CF56-DF4E-C691-1B3D-3E4B00C6F30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cs typeface="Calibri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FB1486D-5B05-92E6-B0C0-06A43DA25F60}"/>
              </a:ext>
            </a:extLst>
          </p:cNvPr>
          <p:cNvSpPr txBox="1">
            <a:spLocks/>
          </p:cNvSpPr>
          <p:nvPr/>
        </p:nvSpPr>
        <p:spPr>
          <a:xfrm>
            <a:off x="838200" y="145704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Multilingual </a:t>
            </a:r>
            <a:r>
              <a:rPr lang="en-US" sz="2000" err="1">
                <a:ea typeface="+mn-lt"/>
                <a:cs typeface="+mn-lt"/>
              </a:rPr>
              <a:t>LibriVox</a:t>
            </a:r>
            <a:endParaRPr lang="en-US" err="1">
              <a:ea typeface="+mn-lt"/>
              <a:cs typeface="+mn-lt"/>
            </a:endParaRPr>
          </a:p>
          <a:p>
            <a:pPr marL="800100" lvl="1" indent="-342900">
              <a:buFont typeface="Arial,Sans-Serif"/>
              <a:buChar char="•"/>
            </a:pPr>
            <a:r>
              <a:rPr lang="en-US" b="1" u="sng"/>
              <a:t>English (</a:t>
            </a:r>
            <a:r>
              <a:rPr lang="en-US" b="1" u="sng" err="1"/>
              <a:t>en</a:t>
            </a:r>
            <a:r>
              <a:rPr lang="en-US" b="1" u="sng"/>
              <a:t>)</a:t>
            </a:r>
            <a:r>
              <a:rPr lang="en-US" b="1"/>
              <a:t> </a:t>
            </a:r>
            <a:r>
              <a:rPr lang="en-US" sz="2000">
                <a:ea typeface="+mn-lt"/>
                <a:cs typeface="+mn-lt"/>
              </a:rPr>
              <a:t>(36000 h), German (1691 h), Dutch (1264 h), French (897 h), Spanish (735 h), Italian (220 h), Portuguese (136 h), Polish (91 h)</a:t>
            </a:r>
            <a:endParaRPr lang="en-US">
              <a:ea typeface="+mn-lt"/>
              <a:cs typeface="+mn-lt"/>
            </a:endParaRPr>
          </a:p>
          <a:p>
            <a:pPr marL="342900" indent="-342900">
              <a:buFont typeface="Arial,Sans-Serif"/>
              <a:buChar char="•"/>
            </a:pPr>
            <a:r>
              <a:rPr lang="en-US" sz="2000" err="1">
                <a:ea typeface="+mn-lt"/>
                <a:cs typeface="+mn-lt"/>
              </a:rPr>
              <a:t>LibriLight</a:t>
            </a:r>
            <a:r>
              <a:rPr lang="en-US" sz="2000">
                <a:ea typeface="+mn-lt"/>
                <a:cs typeface="+mn-lt"/>
              </a:rPr>
              <a:t> for </a:t>
            </a:r>
            <a:r>
              <a:rPr lang="en-US" sz="2000" b="1" u="sng">
                <a:ea typeface="+mn-lt"/>
                <a:cs typeface="+mn-lt"/>
              </a:rPr>
              <a:t>English (ft-</a:t>
            </a:r>
            <a:r>
              <a:rPr lang="en-US" sz="2000" b="1" u="sng" err="1">
                <a:ea typeface="+mn-lt"/>
                <a:cs typeface="+mn-lt"/>
              </a:rPr>
              <a:t>en</a:t>
            </a:r>
            <a:r>
              <a:rPr lang="en-US" sz="2000" b="1" u="sng">
                <a:ea typeface="+mn-lt"/>
                <a:cs typeface="+mn-lt"/>
              </a:rPr>
              <a:t>)</a:t>
            </a:r>
            <a:r>
              <a:rPr lang="en-US" sz="2000">
                <a:ea typeface="+mn-lt"/>
                <a:cs typeface="+mn-lt"/>
              </a:rPr>
              <a:t> (10h used)</a:t>
            </a:r>
          </a:p>
          <a:p>
            <a:pPr marL="342900" indent="-342900">
              <a:buFont typeface="Arial,Sans-Serif"/>
              <a:buChar char="•"/>
            </a:pPr>
            <a:r>
              <a:rPr lang="en-US" sz="2000" err="1">
                <a:ea typeface="+mn-lt"/>
                <a:cs typeface="+mn-lt"/>
              </a:rPr>
              <a:t>LaboroTVSpeech</a:t>
            </a:r>
            <a:r>
              <a:rPr lang="en-US" sz="2000">
                <a:ea typeface="+mn-lt"/>
                <a:cs typeface="+mn-lt"/>
              </a:rPr>
              <a:t> for </a:t>
            </a:r>
            <a:r>
              <a:rPr lang="en-US" sz="2000" b="1" u="sng">
                <a:ea typeface="+mn-lt"/>
                <a:cs typeface="+mn-lt"/>
              </a:rPr>
              <a:t>Japanese (ja)</a:t>
            </a:r>
            <a:r>
              <a:rPr lang="en-US" sz="2000">
                <a:ea typeface="+mn-lt"/>
                <a:cs typeface="+mn-lt"/>
              </a:rPr>
              <a:t> (2000 h)</a:t>
            </a:r>
          </a:p>
          <a:p>
            <a:pPr marL="342900" indent="-342900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Corpus of Spontaneous </a:t>
            </a:r>
            <a:r>
              <a:rPr lang="en-US" sz="2000" b="1" u="sng">
                <a:ea typeface="+mn-lt"/>
                <a:cs typeface="+mn-lt"/>
              </a:rPr>
              <a:t>Japanese (ft-ja)</a:t>
            </a:r>
            <a:r>
              <a:rPr lang="en-US" sz="2000">
                <a:ea typeface="+mn-lt"/>
                <a:cs typeface="+mn-lt"/>
              </a:rPr>
              <a:t> (661 h)</a:t>
            </a:r>
            <a:endParaRPr lang="en-US">
              <a:cs typeface="Calibri" panose="020F0502020204030204"/>
            </a:endParaRPr>
          </a:p>
          <a:p>
            <a:pPr marL="342900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Babel (200 h per language)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Bengali, Vietnamese, Zulu, Amharic, Javanese, Georgian, Cantonese, Lao</a:t>
            </a:r>
          </a:p>
          <a:p>
            <a:pPr marL="342900" indent="-342900">
              <a:buFont typeface="Arial,Sans-Serif"/>
              <a:buChar char="•"/>
            </a:pPr>
            <a:r>
              <a:rPr lang="en-US" sz="2000" err="1">
                <a:ea typeface="+mn-lt"/>
                <a:cs typeface="+mn-lt"/>
              </a:rPr>
              <a:t>GlobalPhone</a:t>
            </a:r>
            <a:r>
              <a:rPr lang="en-US" sz="2000">
                <a:ea typeface="+mn-lt"/>
                <a:cs typeface="+mn-lt"/>
              </a:rPr>
              <a:t> (20 h per language)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Czech, French, </a:t>
            </a:r>
            <a:r>
              <a:rPr lang="en-US" sz="2000" b="1" u="sng">
                <a:ea typeface="+mn-lt"/>
                <a:cs typeface="+mn-lt"/>
              </a:rPr>
              <a:t>Mandarin (ft-</a:t>
            </a:r>
            <a:r>
              <a:rPr lang="en-US" sz="2000" b="1" u="sng" err="1">
                <a:ea typeface="+mn-lt"/>
                <a:cs typeface="+mn-lt"/>
              </a:rPr>
              <a:t>zh</a:t>
            </a:r>
            <a:r>
              <a:rPr lang="en-US" sz="2000" b="1" u="sng">
                <a:ea typeface="+mn-lt"/>
                <a:cs typeface="+mn-lt"/>
              </a:rPr>
              <a:t>)</a:t>
            </a:r>
            <a:r>
              <a:rPr lang="en-US" sz="2000">
                <a:ea typeface="+mn-lt"/>
                <a:cs typeface="+mn-lt"/>
              </a:rPr>
              <a:t>, Thai, German, Portuguese, Turkish, </a:t>
            </a:r>
            <a:r>
              <a:rPr lang="en-US" sz="2000" b="1" u="sng">
                <a:ea typeface="+mn-lt"/>
                <a:cs typeface="+mn-lt"/>
              </a:rPr>
              <a:t>Bulgarian (ft-</a:t>
            </a:r>
            <a:r>
              <a:rPr lang="en-US" sz="2000" b="1" u="sng" err="1">
                <a:ea typeface="+mn-lt"/>
                <a:cs typeface="+mn-lt"/>
              </a:rPr>
              <a:t>bg</a:t>
            </a:r>
            <a:r>
              <a:rPr lang="en-US" sz="2000" b="1" u="sng">
                <a:ea typeface="+mn-lt"/>
                <a:cs typeface="+mn-lt"/>
              </a:rPr>
              <a:t>)</a:t>
            </a:r>
            <a:r>
              <a:rPr lang="en-US" sz="2000">
                <a:ea typeface="+mn-lt"/>
                <a:cs typeface="+mn-lt"/>
              </a:rPr>
              <a:t>, Croatian, Spanish, Polish</a:t>
            </a:r>
          </a:p>
          <a:p>
            <a:pPr marL="342900" indent="-342900">
              <a:buFont typeface="Arial,Sans-Serif"/>
              <a:buChar char="•"/>
            </a:pPr>
            <a:r>
              <a:rPr lang="en-US" sz="2000" err="1">
                <a:ea typeface="+mn-lt"/>
                <a:cs typeface="+mn-lt"/>
              </a:rPr>
              <a:t>OpenSLR</a:t>
            </a:r>
            <a:r>
              <a:rPr lang="en-US" sz="2000">
                <a:ea typeface="+mn-lt"/>
                <a:cs typeface="+mn-lt"/>
              </a:rPr>
              <a:t> (all but the last two from Google)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Javanese (295 h), Sundanese (332 h), Sinhala (225), Bengali (215 h), Nepali (154 h), Korean (51 h), Kazakh (332 h)</a:t>
            </a:r>
          </a:p>
          <a:p>
            <a:pPr marL="342900" indent="-342900">
              <a:buFont typeface="Arial,Sans-Serif"/>
              <a:buChar char="•"/>
            </a:pPr>
            <a:r>
              <a:rPr lang="en-US" sz="2000" err="1">
                <a:ea typeface="+mn-lt"/>
                <a:cs typeface="+mn-lt"/>
              </a:rPr>
              <a:t>Europarl</a:t>
            </a:r>
            <a:r>
              <a:rPr lang="en-US" sz="2000">
                <a:ea typeface="+mn-lt"/>
                <a:cs typeface="+mn-lt"/>
              </a:rPr>
              <a:t>-ST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English (637 h), French (176 h), German (153 h), Italian (181 h), Spanish (116 h), Portuguese (82 h), Polish (151 h), Romanian (108 h), Dutch (38 h)</a:t>
            </a:r>
          </a:p>
          <a:p>
            <a:pPr marL="342900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United Nations Proceedings Speech (~1000h per language)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English, </a:t>
            </a:r>
            <a:r>
              <a:rPr lang="en-US" sz="2000" b="1" u="sng">
                <a:ea typeface="+mn-lt"/>
                <a:cs typeface="+mn-lt"/>
              </a:rPr>
              <a:t>Mandarin (</a:t>
            </a:r>
            <a:r>
              <a:rPr lang="en-US" sz="2000" b="1" u="sng" err="1">
                <a:ea typeface="+mn-lt"/>
                <a:cs typeface="+mn-lt"/>
              </a:rPr>
              <a:t>zh</a:t>
            </a:r>
            <a:r>
              <a:rPr lang="en-US" sz="2000" b="1" u="sng">
                <a:ea typeface="+mn-lt"/>
                <a:cs typeface="+mn-lt"/>
              </a:rPr>
              <a:t>)</a:t>
            </a:r>
            <a:r>
              <a:rPr lang="en-US" sz="2000">
                <a:ea typeface="+mn-lt"/>
                <a:cs typeface="+mn-lt"/>
              </a:rPr>
              <a:t>, </a:t>
            </a:r>
            <a:r>
              <a:rPr lang="en-US" sz="2000" b="1" u="sng">
                <a:ea typeface="+mn-lt"/>
                <a:cs typeface="+mn-lt"/>
              </a:rPr>
              <a:t>Standard Arabic (</a:t>
            </a:r>
            <a:r>
              <a:rPr lang="en-US" sz="2000" b="1" u="sng" err="1">
                <a:ea typeface="+mn-lt"/>
                <a:cs typeface="+mn-lt"/>
              </a:rPr>
              <a:t>ar</a:t>
            </a:r>
            <a:r>
              <a:rPr lang="en-US" sz="2000" b="1" u="sng">
                <a:ea typeface="+mn-lt"/>
                <a:cs typeface="+mn-lt"/>
              </a:rPr>
              <a:t>)</a:t>
            </a:r>
            <a:r>
              <a:rPr lang="en-US" sz="2000">
                <a:ea typeface="+mn-lt"/>
                <a:cs typeface="+mn-lt"/>
              </a:rPr>
              <a:t>, French, </a:t>
            </a:r>
            <a:r>
              <a:rPr lang="en-US" sz="2000" b="1" u="sng">
                <a:ea typeface="+mn-lt"/>
                <a:cs typeface="+mn-lt"/>
              </a:rPr>
              <a:t>Russian (</a:t>
            </a:r>
            <a:r>
              <a:rPr lang="en-US" sz="2000" b="1" u="sng" err="1">
                <a:ea typeface="+mn-lt"/>
                <a:cs typeface="+mn-lt"/>
              </a:rPr>
              <a:t>ru</a:t>
            </a:r>
            <a:r>
              <a:rPr lang="en-US" sz="2000" b="1" u="sng">
                <a:ea typeface="+mn-lt"/>
                <a:cs typeface="+mn-lt"/>
              </a:rPr>
              <a:t>)</a:t>
            </a:r>
            <a:r>
              <a:rPr lang="en-US" sz="2000">
                <a:ea typeface="+mn-lt"/>
                <a:cs typeface="+mn-lt"/>
              </a:rPr>
              <a:t>, Spanish</a:t>
            </a:r>
          </a:p>
          <a:p>
            <a:pPr marL="342900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Common Voice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Kinyarwanda (2000 h), Esperanto (1300 h), Catalan (1200 h), Belarusian (1000 h)</a:t>
            </a:r>
          </a:p>
          <a:p>
            <a:pPr marL="342900" indent="-342900">
              <a:buFont typeface="Arial,Sans-Serif"/>
              <a:buChar char="•"/>
            </a:pPr>
            <a:r>
              <a:rPr lang="en-US" sz="2000" err="1">
                <a:ea typeface="+mn-lt"/>
                <a:cs typeface="+mn-lt"/>
              </a:rPr>
              <a:t>VoxPopuli</a:t>
            </a:r>
            <a:r>
              <a:rPr lang="en-US" sz="2000">
                <a:ea typeface="+mn-lt"/>
                <a:cs typeface="+mn-lt"/>
              </a:rPr>
              <a:t> (2.7k to 24.1k h)</a:t>
            </a:r>
          </a:p>
          <a:p>
            <a:pPr marL="800100" lvl="1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English, German, French, Spanish, Polish, Italian, Romanian, Hungarian, Czech, Dutch, Finnish, Croatian, Slovak, Slovene, Estonian, Lithuanian, Portuguese, </a:t>
            </a:r>
            <a:r>
              <a:rPr lang="en-US" sz="2000" b="1" u="sng">
                <a:ea typeface="+mn-lt"/>
                <a:cs typeface="+mn-lt"/>
              </a:rPr>
              <a:t>Bulgarian (</a:t>
            </a:r>
            <a:r>
              <a:rPr lang="en-US" sz="2000" b="1" u="sng" err="1">
                <a:ea typeface="+mn-lt"/>
                <a:cs typeface="+mn-lt"/>
              </a:rPr>
              <a:t>bg</a:t>
            </a:r>
            <a:r>
              <a:rPr lang="en-US" sz="2000" b="1" u="sng">
                <a:ea typeface="+mn-lt"/>
                <a:cs typeface="+mn-lt"/>
              </a:rPr>
              <a:t>)</a:t>
            </a:r>
            <a:r>
              <a:rPr lang="en-US" sz="2000">
                <a:ea typeface="+mn-lt"/>
                <a:cs typeface="+mn-lt"/>
              </a:rPr>
              <a:t>, Greek, Latvian, Maltese, Swedish, Danish</a:t>
            </a:r>
          </a:p>
          <a:p>
            <a:pPr marL="342900" indent="-34290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GALE Broadcast News Datasets for </a:t>
            </a:r>
            <a:r>
              <a:rPr lang="en-US" sz="2000" b="1" u="sng">
                <a:ea typeface="+mn-lt"/>
                <a:cs typeface="+mn-lt"/>
              </a:rPr>
              <a:t>Standard Arabic (ft-</a:t>
            </a:r>
            <a:r>
              <a:rPr lang="en-US" sz="2000" b="1" u="sng" err="1">
                <a:ea typeface="+mn-lt"/>
                <a:cs typeface="+mn-lt"/>
              </a:rPr>
              <a:t>ar</a:t>
            </a:r>
            <a:r>
              <a:rPr lang="en-US" sz="2000" b="1" u="sng">
                <a:ea typeface="+mn-lt"/>
                <a:cs typeface="+mn-lt"/>
              </a:rPr>
              <a:t>)</a:t>
            </a:r>
            <a:r>
              <a:rPr lang="en-US" sz="2000">
                <a:ea typeface="+mn-lt"/>
                <a:cs typeface="+mn-lt"/>
              </a:rPr>
              <a:t> (~120 h for Phase 3 Part 2)</a:t>
            </a:r>
          </a:p>
          <a:p>
            <a:pPr marL="342900" indent="-342900">
              <a:buFont typeface="Arial,Sans-Serif"/>
              <a:buChar char="•"/>
            </a:pPr>
            <a:r>
              <a:rPr lang="en-US" sz="2000" b="1" u="sng">
                <a:ea typeface="+mn-lt"/>
                <a:cs typeface="+mn-lt"/>
              </a:rPr>
              <a:t>Russian (ft-</a:t>
            </a:r>
            <a:r>
              <a:rPr lang="en-US" sz="2000" b="1" u="sng" err="1">
                <a:ea typeface="+mn-lt"/>
                <a:cs typeface="+mn-lt"/>
              </a:rPr>
              <a:t>ru</a:t>
            </a:r>
            <a:r>
              <a:rPr lang="en-US" sz="2000" b="1" u="sng">
                <a:ea typeface="+mn-lt"/>
                <a:cs typeface="+mn-lt"/>
              </a:rPr>
              <a:t>)</a:t>
            </a:r>
            <a:r>
              <a:rPr lang="en-US" sz="2000">
                <a:ea typeface="+mn-lt"/>
                <a:cs typeface="+mn-lt"/>
              </a:rPr>
              <a:t> </a:t>
            </a:r>
            <a:r>
              <a:rPr lang="en-US" sz="2000" err="1">
                <a:ea typeface="+mn-lt"/>
                <a:cs typeface="+mn-lt"/>
              </a:rPr>
              <a:t>LibriSpeech</a:t>
            </a:r>
            <a:r>
              <a:rPr lang="en-US" sz="2000">
                <a:ea typeface="+mn-lt"/>
                <a:cs typeface="+mn-lt"/>
              </a:rPr>
              <a:t> (~100 h)</a:t>
            </a:r>
            <a:endParaRPr lang="en-US" sz="2000" b="1" u="sng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544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17E0B-01EC-40AA-BCB2-F47E5E7C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Experiment (English Baseline)</a:t>
            </a: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075CF56-DF4E-C691-1B3D-3E4B00C6F30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cs typeface="Calibri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FB1486D-5B05-92E6-B0C0-06A43DA25F60}"/>
              </a:ext>
            </a:extLst>
          </p:cNvPr>
          <p:cNvSpPr txBox="1">
            <a:spLocks/>
          </p:cNvSpPr>
          <p:nvPr/>
        </p:nvSpPr>
        <p:spPr>
          <a:xfrm>
            <a:off x="838200" y="145704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Hardware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NCSA's HAL cluster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4 x 16 GB NVIDIA V100 GPU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wav2vec model settings</a:t>
            </a:r>
            <a:endParaRPr lang="en-US"/>
          </a:p>
          <a:p>
            <a:pPr marL="742950" lvl="1" indent="-285750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wav2vec base model has max token per batch: 1M (originally was 1.4M)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XLSR-53 model has max token per batch: 600k (originally was 1.28M)</a:t>
            </a:r>
          </a:p>
          <a:p>
            <a:pPr marL="742950" lvl="1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Update frequency is 16 to simulate 64 GPU training (2 weeks)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ea typeface="+mn-lt"/>
                <a:cs typeface="+mn-lt"/>
              </a:rPr>
              <a:t>English baseline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cs typeface="Calibri"/>
              </a:rPr>
              <a:t>Better performance (unit error rate) when finetuned on English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cs typeface="Calibri"/>
              </a:rPr>
              <a:t>Slightly worse performance when finetuned on Bulgarian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A060DC3-B9DD-7348-3821-21C1BDA16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522586"/>
              </p:ext>
            </p:extLst>
          </p:nvPr>
        </p:nvGraphicFramePr>
        <p:xfrm>
          <a:off x="1906217" y="4695509"/>
          <a:ext cx="8168640" cy="1854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160">
                  <a:extLst>
                    <a:ext uri="{9D8B030D-6E8A-4147-A177-3AD203B41FA5}">
                      <a16:colId xmlns:a16="http://schemas.microsoft.com/office/drawing/2014/main" val="1958535383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1896068517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3641070792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1916533772"/>
                    </a:ext>
                  </a:extLst>
                </a:gridCol>
              </a:tblGrid>
              <a:tr h="3708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Validation 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Validation WER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 UER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official-</a:t>
                      </a: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10.9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365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3.51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9.87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2.97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95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official-</a:t>
                      </a: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bg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3.34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17.37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3.31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442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bg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3.48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17.68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3.47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28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4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17E0B-01EC-40AA-BCB2-F47E5E7C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Experiment (Mono- vs Cross- vs Multi-lingual)</a:t>
            </a: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075CF56-DF4E-C691-1B3D-3E4B00C6F30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cs typeface="Calibri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FB1486D-5B05-92E6-B0C0-06A43DA25F60}"/>
              </a:ext>
            </a:extLst>
          </p:cNvPr>
          <p:cNvSpPr txBox="1">
            <a:spLocks/>
          </p:cNvSpPr>
          <p:nvPr/>
        </p:nvSpPr>
        <p:spPr>
          <a:xfrm>
            <a:off x="838200" y="145704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Three settings</a:t>
            </a:r>
            <a:endParaRPr lang="en-US" sz="200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000">
                <a:cs typeface="Calibri"/>
              </a:rPr>
              <a:t>Monolingual finetuning</a:t>
            </a:r>
            <a:endParaRPr lang="en-US" sz="2000">
              <a:ea typeface="Calibri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Cross-lingual finetuning (English)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Multilingual finetuning (XLSR-53)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Monolingual finetuning &gt; Multilingual finetuning &gt; Cross-lingual finetuning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English and Russian excepted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A060DC3-B9DD-7348-3821-21C1BDA16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309260"/>
              </p:ext>
            </p:extLst>
          </p:nvPr>
        </p:nvGraphicFramePr>
        <p:xfrm>
          <a:off x="1014131" y="3597087"/>
          <a:ext cx="3836884" cy="2865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116">
                  <a:extLst>
                    <a:ext uri="{9D8B030D-6E8A-4147-A177-3AD203B41FA5}">
                      <a16:colId xmlns:a16="http://schemas.microsoft.com/office/drawing/2014/main" val="1958535383"/>
                    </a:ext>
                  </a:extLst>
                </a:gridCol>
                <a:gridCol w="663383">
                  <a:extLst>
                    <a:ext uri="{9D8B030D-6E8A-4147-A177-3AD203B41FA5}">
                      <a16:colId xmlns:a16="http://schemas.microsoft.com/office/drawing/2014/main" val="1180563079"/>
                    </a:ext>
                  </a:extLst>
                </a:gridCol>
                <a:gridCol w="735105">
                  <a:extLst>
                    <a:ext uri="{9D8B030D-6E8A-4147-A177-3AD203B41FA5}">
                      <a16:colId xmlns:a16="http://schemas.microsoft.com/office/drawing/2014/main" val="1896068517"/>
                    </a:ext>
                  </a:extLst>
                </a:gridCol>
                <a:gridCol w="717175">
                  <a:extLst>
                    <a:ext uri="{9D8B030D-6E8A-4147-A177-3AD203B41FA5}">
                      <a16:colId xmlns:a16="http://schemas.microsoft.com/office/drawing/2014/main" val="3641070792"/>
                    </a:ext>
                  </a:extLst>
                </a:gridCol>
                <a:gridCol w="735105">
                  <a:extLst>
                    <a:ext uri="{9D8B030D-6E8A-4147-A177-3AD203B41FA5}">
                      <a16:colId xmlns:a16="http://schemas.microsoft.com/office/drawing/2014/main" val="1916533772"/>
                    </a:ext>
                  </a:extLst>
                </a:gridCol>
              </a:tblGrid>
              <a:tr h="367552">
                <a:tc>
                  <a:txBody>
                    <a:bodyPr/>
                    <a:lstStyle/>
                    <a:p>
                      <a:r>
                        <a:rPr lang="en-US"/>
                        <a:t>Mono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TrainLoss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Valid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UER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Valid</a:t>
                      </a:r>
                      <a:endParaRPr lang="en-US" err="1"/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WER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UER</a:t>
                      </a:r>
                      <a:endParaRPr lang="en-US" sz="1800" b="1" i="0" u="none" strike="noStrike" noProof="0" err="1"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800" b="0" i="0" u="none" strike="noStrike" noProof="0">
                          <a:latin typeface="Calibri"/>
                        </a:rPr>
                        <a:t>0.07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3.51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9.87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2.97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365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bg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bg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8.78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1.89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95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zh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zh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10.43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10.60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442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ru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1.95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5.57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23.06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6.98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2864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ar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1.77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3.62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12.32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3.45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76071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jp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jp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10.38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9.91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467611"/>
                  </a:ext>
                </a:extLst>
              </a:tr>
            </a:tbl>
          </a:graphicData>
        </a:graphic>
      </p:graphicFrame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DDEE68BA-DFD5-3D7A-9E42-3924BE33B3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84505"/>
              </p:ext>
            </p:extLst>
          </p:nvPr>
        </p:nvGraphicFramePr>
        <p:xfrm>
          <a:off x="4880161" y="3597087"/>
          <a:ext cx="3164537" cy="2879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4046">
                  <a:extLst>
                    <a:ext uri="{9D8B030D-6E8A-4147-A177-3AD203B41FA5}">
                      <a16:colId xmlns:a16="http://schemas.microsoft.com/office/drawing/2014/main" val="1958535383"/>
                    </a:ext>
                  </a:extLst>
                </a:gridCol>
                <a:gridCol w="708210">
                  <a:extLst>
                    <a:ext uri="{9D8B030D-6E8A-4147-A177-3AD203B41FA5}">
                      <a16:colId xmlns:a16="http://schemas.microsoft.com/office/drawing/2014/main" val="1896068517"/>
                    </a:ext>
                  </a:extLst>
                </a:gridCol>
                <a:gridCol w="726140">
                  <a:extLst>
                    <a:ext uri="{9D8B030D-6E8A-4147-A177-3AD203B41FA5}">
                      <a16:colId xmlns:a16="http://schemas.microsoft.com/office/drawing/2014/main" val="3641070792"/>
                    </a:ext>
                  </a:extLst>
                </a:gridCol>
                <a:gridCol w="726141">
                  <a:extLst>
                    <a:ext uri="{9D8B030D-6E8A-4147-A177-3AD203B41FA5}">
                      <a16:colId xmlns:a16="http://schemas.microsoft.com/office/drawing/2014/main" val="1916533772"/>
                    </a:ext>
                  </a:extLst>
                </a:gridCol>
              </a:tblGrid>
              <a:tr h="654423">
                <a:tc>
                  <a:txBody>
                    <a:bodyPr/>
                    <a:lstStyle/>
                    <a:p>
                      <a:r>
                        <a:rPr lang="en-US"/>
                        <a:t>Cross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Valid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Valid</a:t>
                      </a:r>
                      <a:endParaRPr lang="en-US" err="1"/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WER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UER</a:t>
                      </a:r>
                      <a:endParaRPr lang="en-US" sz="1800" b="1" i="0" u="none" strike="noStrike" noProof="0" err="1"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3.51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9.87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2.97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365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bg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3.48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17.68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3.47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95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zh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15.20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15.41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442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5.57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27.92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5.59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2864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6.49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20.41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5.47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76071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jp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16.08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16.33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467611"/>
                  </a:ext>
                </a:extLst>
              </a:tr>
            </a:tbl>
          </a:graphicData>
        </a:graphic>
      </p:graphicFrame>
      <p:graphicFrame>
        <p:nvGraphicFramePr>
          <p:cNvPr id="15" name="Table 3">
            <a:extLst>
              <a:ext uri="{FF2B5EF4-FFF2-40B4-BE49-F238E27FC236}">
                <a16:creationId xmlns:a16="http://schemas.microsoft.com/office/drawing/2014/main" id="{65CEC806-C57C-4568-41C9-4DAAE54B4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25561"/>
              </p:ext>
            </p:extLst>
          </p:nvPr>
        </p:nvGraphicFramePr>
        <p:xfrm>
          <a:off x="8062631" y="3591485"/>
          <a:ext cx="3334860" cy="2879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728">
                  <a:extLst>
                    <a:ext uri="{9D8B030D-6E8A-4147-A177-3AD203B41FA5}">
                      <a16:colId xmlns:a16="http://schemas.microsoft.com/office/drawing/2014/main" val="1958535383"/>
                    </a:ext>
                  </a:extLst>
                </a:gridCol>
                <a:gridCol w="735100">
                  <a:extLst>
                    <a:ext uri="{9D8B030D-6E8A-4147-A177-3AD203B41FA5}">
                      <a16:colId xmlns:a16="http://schemas.microsoft.com/office/drawing/2014/main" val="1896068517"/>
                    </a:ext>
                  </a:extLst>
                </a:gridCol>
                <a:gridCol w="744068">
                  <a:extLst>
                    <a:ext uri="{9D8B030D-6E8A-4147-A177-3AD203B41FA5}">
                      <a16:colId xmlns:a16="http://schemas.microsoft.com/office/drawing/2014/main" val="3641070792"/>
                    </a:ext>
                  </a:extLst>
                </a:gridCol>
                <a:gridCol w="770964">
                  <a:extLst>
                    <a:ext uri="{9D8B030D-6E8A-4147-A177-3AD203B41FA5}">
                      <a16:colId xmlns:a16="http://schemas.microsoft.com/office/drawing/2014/main" val="1916533772"/>
                    </a:ext>
                  </a:extLst>
                </a:gridCol>
              </a:tblGrid>
              <a:tr h="654423">
                <a:tc>
                  <a:txBody>
                    <a:bodyPr/>
                    <a:lstStyle/>
                    <a:p>
                      <a:r>
                        <a:rPr lang="en-US"/>
                        <a:t>Multi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Valid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Valid</a:t>
                      </a:r>
                      <a:endParaRPr lang="en-US" err="1"/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WER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UER</a:t>
                      </a:r>
                      <a:endParaRPr lang="en-US" sz="1800" b="1" i="0" u="none" strike="noStrike" noProof="0" err="1"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1.91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6.58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1.91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365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bg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2.67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13.79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2.70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95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zh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14.15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800" b="0" i="0" u="none" strike="noStrike" noProof="0">
                          <a:latin typeface="Calibri"/>
                        </a:rPr>
                        <a:t>14.56</a:t>
                      </a:r>
                      <a:endParaRPr lang="en-US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442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5.84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28.21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4.84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2864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4.67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17.56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4.58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76071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jp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14.67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/>
                        <a:t>14.35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467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135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17E0B-01EC-40AA-BCB2-F47E5E7C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Experiment (Grapheme vs IPA)</a:t>
            </a: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FB1486D-5B05-92E6-B0C0-06A43DA25F60}"/>
              </a:ext>
            </a:extLst>
          </p:cNvPr>
          <p:cNvSpPr txBox="1">
            <a:spLocks/>
          </p:cNvSpPr>
          <p:nvPr/>
        </p:nvSpPr>
        <p:spPr>
          <a:xfrm>
            <a:off x="838200" y="145704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Convert graphemes into </a:t>
            </a:r>
            <a:r>
              <a:rPr lang="en-US" sz="2000">
                <a:ea typeface="+mn-lt"/>
                <a:cs typeface="+mn-lt"/>
              </a:rPr>
              <a:t>International Phonetic Alphabet (IPA) using </a:t>
            </a:r>
            <a:r>
              <a:rPr lang="en-US" sz="2000" err="1">
                <a:ea typeface="+mn-lt"/>
                <a:cs typeface="+mn-lt"/>
              </a:rPr>
              <a:t>LanguageNet</a:t>
            </a:r>
            <a:r>
              <a:rPr lang="en-US" sz="2000">
                <a:ea typeface="+mn-lt"/>
                <a:cs typeface="+mn-lt"/>
              </a:rPr>
              <a:t> Grapheme-to-Phoneme Transducers (g2ps)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Expected IPA transcripts to have lower error rates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cs typeface="Calibri"/>
              </a:rPr>
              <a:t>Turns out not to be the case generally</a:t>
            </a:r>
            <a:endParaRPr lang="en-US"/>
          </a:p>
          <a:p>
            <a:pPr marL="1200150" lvl="2" indent="-285750">
              <a:buFont typeface="Arial,Sans-Serif"/>
              <a:buChar char="•"/>
            </a:pPr>
            <a:r>
              <a:rPr lang="en-US" sz="2000">
                <a:ea typeface="+mn-lt"/>
                <a:cs typeface="+mn-lt"/>
              </a:rPr>
              <a:t>Bulgarian and Mandarin have much lower error rates using graphemes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English, Russian and Arabic have slightly lower error rates using graphemes</a:t>
            </a:r>
            <a:endParaRPr lang="en-US"/>
          </a:p>
          <a:p>
            <a:pPr marL="1200150" lvl="2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Japanese has much lower error rate using IPA</a:t>
            </a:r>
          </a:p>
          <a:p>
            <a:pPr marL="742950" lvl="1" indent="-285750">
              <a:buFont typeface="Arial"/>
              <a:buChar char="•"/>
            </a:pPr>
            <a:endParaRPr lang="en-US" sz="2000">
              <a:ea typeface="Calibri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en-US" sz="2000">
              <a:ea typeface="Calibri"/>
              <a:cs typeface="Calibri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A060DC3-B9DD-7348-3821-21C1BDA16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497252"/>
              </p:ext>
            </p:extLst>
          </p:nvPr>
        </p:nvGraphicFramePr>
        <p:xfrm>
          <a:off x="1636059" y="3709147"/>
          <a:ext cx="2850774" cy="2865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976">
                  <a:extLst>
                    <a:ext uri="{9D8B030D-6E8A-4147-A177-3AD203B41FA5}">
                      <a16:colId xmlns:a16="http://schemas.microsoft.com/office/drawing/2014/main" val="1958535383"/>
                    </a:ext>
                  </a:extLst>
                </a:gridCol>
                <a:gridCol w="878541">
                  <a:extLst>
                    <a:ext uri="{9D8B030D-6E8A-4147-A177-3AD203B41FA5}">
                      <a16:colId xmlns:a16="http://schemas.microsoft.com/office/drawing/2014/main" val="1916533772"/>
                    </a:ext>
                  </a:extLst>
                </a:gridCol>
                <a:gridCol w="950257">
                  <a:extLst>
                    <a:ext uri="{9D8B030D-6E8A-4147-A177-3AD203B41FA5}">
                      <a16:colId xmlns:a16="http://schemas.microsoft.com/office/drawing/2014/main" val="4203663830"/>
                    </a:ext>
                  </a:extLst>
                </a:gridCol>
              </a:tblGrid>
              <a:tr h="367551">
                <a:tc>
                  <a:txBody>
                    <a:bodyPr/>
                    <a:lstStyle/>
                    <a:p>
                      <a:r>
                        <a:rPr lang="en-US"/>
                        <a:t>Mono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UER</a:t>
                      </a:r>
                      <a:endParaRPr lang="en-US" sz="1800" b="1" i="0" u="none" strike="noStrike" noProof="0" err="1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 UER IPA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/>
                        <a:t>2.97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3.19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365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bg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bg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1.89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11.28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95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zh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zh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10.60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15.03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442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ru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6.98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7.87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2864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ar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3.45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4.20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76071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jp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jp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9.91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3.32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467611"/>
                  </a:ext>
                </a:extLst>
              </a:tr>
            </a:tbl>
          </a:graphicData>
        </a:graphic>
      </p:graphicFrame>
      <p:graphicFrame>
        <p:nvGraphicFramePr>
          <p:cNvPr id="11" name="Table 3">
            <a:extLst>
              <a:ext uri="{FF2B5EF4-FFF2-40B4-BE49-F238E27FC236}">
                <a16:creationId xmlns:a16="http://schemas.microsoft.com/office/drawing/2014/main" id="{DDEE68BA-DFD5-3D7A-9E42-3924BE33B3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26303"/>
              </p:ext>
            </p:extLst>
          </p:nvPr>
        </p:nvGraphicFramePr>
        <p:xfrm>
          <a:off x="4521573" y="3703544"/>
          <a:ext cx="2750070" cy="2879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222">
                  <a:extLst>
                    <a:ext uri="{9D8B030D-6E8A-4147-A177-3AD203B41FA5}">
                      <a16:colId xmlns:a16="http://schemas.microsoft.com/office/drawing/2014/main" val="1958535383"/>
                    </a:ext>
                  </a:extLst>
                </a:gridCol>
                <a:gridCol w="813696">
                  <a:extLst>
                    <a:ext uri="{9D8B030D-6E8A-4147-A177-3AD203B41FA5}">
                      <a16:colId xmlns:a16="http://schemas.microsoft.com/office/drawing/2014/main" val="1916533772"/>
                    </a:ext>
                  </a:extLst>
                </a:gridCol>
                <a:gridCol w="977152">
                  <a:extLst>
                    <a:ext uri="{9D8B030D-6E8A-4147-A177-3AD203B41FA5}">
                      <a16:colId xmlns:a16="http://schemas.microsoft.com/office/drawing/2014/main" val="666522067"/>
                    </a:ext>
                  </a:extLst>
                </a:gridCol>
              </a:tblGrid>
              <a:tr h="654423">
                <a:tc>
                  <a:txBody>
                    <a:bodyPr/>
                    <a:lstStyle/>
                    <a:p>
                      <a:r>
                        <a:rPr lang="en-US"/>
                        <a:t>Cross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UER</a:t>
                      </a:r>
                      <a:endParaRPr lang="en-US" sz="1800" b="1" i="0" u="none" strike="noStrike" noProof="0" err="1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 UER IPA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/>
                        <a:t>2.97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3.20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365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bg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3.47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14.86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95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zh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15.41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18.05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442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5.59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6.10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2864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5.47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6.55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76071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en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jp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16.33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4.98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467611"/>
                  </a:ext>
                </a:extLst>
              </a:tr>
            </a:tbl>
          </a:graphicData>
        </a:graphic>
      </p:graphicFrame>
      <p:graphicFrame>
        <p:nvGraphicFramePr>
          <p:cNvPr id="15" name="Table 3">
            <a:extLst>
              <a:ext uri="{FF2B5EF4-FFF2-40B4-BE49-F238E27FC236}">
                <a16:creationId xmlns:a16="http://schemas.microsoft.com/office/drawing/2014/main" id="{65CEC806-C57C-4568-41C9-4DAAE54B4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650154"/>
              </p:ext>
            </p:extLst>
          </p:nvPr>
        </p:nvGraphicFramePr>
        <p:xfrm>
          <a:off x="7317440" y="3697941"/>
          <a:ext cx="2752157" cy="2879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728">
                  <a:extLst>
                    <a:ext uri="{9D8B030D-6E8A-4147-A177-3AD203B41FA5}">
                      <a16:colId xmlns:a16="http://schemas.microsoft.com/office/drawing/2014/main" val="1958535383"/>
                    </a:ext>
                  </a:extLst>
                </a:gridCol>
                <a:gridCol w="735100">
                  <a:extLst>
                    <a:ext uri="{9D8B030D-6E8A-4147-A177-3AD203B41FA5}">
                      <a16:colId xmlns:a16="http://schemas.microsoft.com/office/drawing/2014/main" val="1896068517"/>
                    </a:ext>
                  </a:extLst>
                </a:gridCol>
                <a:gridCol w="932329">
                  <a:extLst>
                    <a:ext uri="{9D8B030D-6E8A-4147-A177-3AD203B41FA5}">
                      <a16:colId xmlns:a16="http://schemas.microsoft.com/office/drawing/2014/main" val="3641070792"/>
                    </a:ext>
                  </a:extLst>
                </a:gridCol>
              </a:tblGrid>
              <a:tr h="654423">
                <a:tc>
                  <a:txBody>
                    <a:bodyPr/>
                    <a:lstStyle/>
                    <a:p>
                      <a:r>
                        <a:rPr lang="en-US"/>
                        <a:t>Multi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</a:t>
                      </a:r>
                      <a:endParaRPr lang="en-US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UER IPA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1.91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2.29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365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bg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2.70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17.38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95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zh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14.56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16.10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442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4.84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5.26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2864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4.58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5.24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76071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xlsr</a:t>
                      </a:r>
                      <a:r>
                        <a:rPr lang="en-US"/>
                        <a:t>-ft-</a:t>
                      </a:r>
                      <a:r>
                        <a:rPr lang="en-US" err="1"/>
                        <a:t>jp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14.35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4.51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467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1297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817E0B-01EC-40AA-BCB2-F47E5E7C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Experiment (Mandarin)</a:t>
            </a: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FB1486D-5B05-92E6-B0C0-06A43DA25F60}"/>
              </a:ext>
            </a:extLst>
          </p:cNvPr>
          <p:cNvSpPr txBox="1">
            <a:spLocks/>
          </p:cNvSpPr>
          <p:nvPr/>
        </p:nvSpPr>
        <p:spPr>
          <a:xfrm>
            <a:off x="838200" y="145704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Extra experiments on Mandarin Chinese</a:t>
            </a:r>
            <a:endParaRPr lang="en-US"/>
          </a:p>
          <a:p>
            <a:pPr marL="742950" lvl="1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Chinese characters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IPA with or without tone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Pinyin with or without tone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Converting to Pinyin phonemes can greatly reduce the error rate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g2ps probably contain errors when transducing from Chinese characters to IPA</a:t>
            </a:r>
          </a:p>
          <a:p>
            <a:pPr marL="285750" indent="-285750">
              <a:buFont typeface="Arial"/>
              <a:buChar char="•"/>
            </a:pPr>
            <a:r>
              <a:rPr lang="en-US" sz="2000">
                <a:ea typeface="Calibri"/>
                <a:cs typeface="Calibri"/>
              </a:rPr>
              <a:t>wav2vec can capture tone information very well</a:t>
            </a:r>
          </a:p>
          <a:p>
            <a:pPr marL="742950" lvl="1" indent="-285750">
              <a:buFont typeface="Arial"/>
              <a:buChar char="•"/>
            </a:pPr>
            <a:endParaRPr lang="en-US" sz="2000">
              <a:ea typeface="Calibri"/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en-US" sz="2000">
              <a:ea typeface="Calibri"/>
              <a:cs typeface="Calibri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A060DC3-B9DD-7348-3821-21C1BDA16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842862"/>
              </p:ext>
            </p:extLst>
          </p:nvPr>
        </p:nvGraphicFramePr>
        <p:xfrm>
          <a:off x="1893794" y="4028514"/>
          <a:ext cx="2805951" cy="2221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153">
                  <a:extLst>
                    <a:ext uri="{9D8B030D-6E8A-4147-A177-3AD203B41FA5}">
                      <a16:colId xmlns:a16="http://schemas.microsoft.com/office/drawing/2014/main" val="1958535383"/>
                    </a:ext>
                  </a:extLst>
                </a:gridCol>
                <a:gridCol w="1066798">
                  <a:extLst>
                    <a:ext uri="{9D8B030D-6E8A-4147-A177-3AD203B41FA5}">
                      <a16:colId xmlns:a16="http://schemas.microsoft.com/office/drawing/2014/main" val="1916533772"/>
                    </a:ext>
                  </a:extLst>
                </a:gridCol>
              </a:tblGrid>
              <a:tr h="36755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err="1">
                          <a:latin typeface="Calibri"/>
                        </a:rPr>
                        <a:t>zh</a:t>
                      </a:r>
                      <a:r>
                        <a:rPr lang="en-US" sz="1800" b="0" i="0" u="none" strike="noStrike" noProof="0">
                          <a:latin typeface="Calibri"/>
                        </a:rPr>
                        <a:t>-ft-</a:t>
                      </a:r>
                      <a:r>
                        <a:rPr lang="en-US" sz="1800" b="0" i="0" u="none" strike="noStrike" noProof="0" err="1">
                          <a:latin typeface="Calibri"/>
                        </a:rPr>
                        <a:t>zh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 UER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char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365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IPA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>
                          <a:latin typeface="Calibri"/>
                        </a:rPr>
                        <a:t>15.03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95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IPA w/o tone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14.56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442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Pinyin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2.96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2864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Pinyin w/o tone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2.31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76071"/>
                  </a:ext>
                </a:extLst>
              </a:tr>
            </a:tbl>
          </a:graphicData>
        </a:graphic>
      </p:graphicFrame>
      <p:graphicFrame>
        <p:nvGraphicFramePr>
          <p:cNvPr id="17" name="Table 3">
            <a:extLst>
              <a:ext uri="{FF2B5EF4-FFF2-40B4-BE49-F238E27FC236}">
                <a16:creationId xmlns:a16="http://schemas.microsoft.com/office/drawing/2014/main" id="{621B7AE2-FA81-D846-D270-0F2AF02BF7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886745"/>
              </p:ext>
            </p:extLst>
          </p:nvPr>
        </p:nvGraphicFramePr>
        <p:xfrm>
          <a:off x="4745691" y="4028514"/>
          <a:ext cx="2805951" cy="2221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153">
                  <a:extLst>
                    <a:ext uri="{9D8B030D-6E8A-4147-A177-3AD203B41FA5}">
                      <a16:colId xmlns:a16="http://schemas.microsoft.com/office/drawing/2014/main" val="1958535383"/>
                    </a:ext>
                  </a:extLst>
                </a:gridCol>
                <a:gridCol w="1066798">
                  <a:extLst>
                    <a:ext uri="{9D8B030D-6E8A-4147-A177-3AD203B41FA5}">
                      <a16:colId xmlns:a16="http://schemas.microsoft.com/office/drawing/2014/main" val="1916533772"/>
                    </a:ext>
                  </a:extLst>
                </a:gridCol>
              </a:tblGrid>
              <a:tr h="36755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err="1">
                          <a:latin typeface="Calibri"/>
                        </a:rPr>
                        <a:t>en</a:t>
                      </a:r>
                      <a:r>
                        <a:rPr lang="en-US" sz="1800" b="0" i="0" u="none" strike="noStrike" noProof="0">
                          <a:latin typeface="Calibri"/>
                        </a:rPr>
                        <a:t>-ft-</a:t>
                      </a:r>
                      <a:r>
                        <a:rPr lang="en-US" sz="1800" b="0" i="0" u="none" strike="noStrike" noProof="0" err="1">
                          <a:latin typeface="Calibri"/>
                        </a:rPr>
                        <a:t>zh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 UER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char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15.41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365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IPA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>
                          <a:latin typeface="Calibri"/>
                        </a:rPr>
                        <a:t>18.05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95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IPA w/o tone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16.94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442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Pinyin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3.80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2864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Pinyin w/o tone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2.97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76071"/>
                  </a:ext>
                </a:extLst>
              </a:tr>
            </a:tbl>
          </a:graphicData>
        </a:graphic>
      </p:graphicFrame>
      <p:graphicFrame>
        <p:nvGraphicFramePr>
          <p:cNvPr id="18" name="Table 3">
            <a:extLst>
              <a:ext uri="{FF2B5EF4-FFF2-40B4-BE49-F238E27FC236}">
                <a16:creationId xmlns:a16="http://schemas.microsoft.com/office/drawing/2014/main" id="{200C54C0-7929-9F06-9D17-798E15ECD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675742"/>
              </p:ext>
            </p:extLst>
          </p:nvPr>
        </p:nvGraphicFramePr>
        <p:xfrm>
          <a:off x="7597587" y="4034116"/>
          <a:ext cx="2805951" cy="2221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153">
                  <a:extLst>
                    <a:ext uri="{9D8B030D-6E8A-4147-A177-3AD203B41FA5}">
                      <a16:colId xmlns:a16="http://schemas.microsoft.com/office/drawing/2014/main" val="1958535383"/>
                    </a:ext>
                  </a:extLst>
                </a:gridCol>
                <a:gridCol w="1066798">
                  <a:extLst>
                    <a:ext uri="{9D8B030D-6E8A-4147-A177-3AD203B41FA5}">
                      <a16:colId xmlns:a16="http://schemas.microsoft.com/office/drawing/2014/main" val="1916533772"/>
                    </a:ext>
                  </a:extLst>
                </a:gridCol>
              </a:tblGrid>
              <a:tr h="36755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err="1">
                          <a:latin typeface="Calibri"/>
                        </a:rPr>
                        <a:t>xlsr</a:t>
                      </a:r>
                      <a:r>
                        <a:rPr lang="en-US" sz="1800" b="0" i="0" u="none" strike="noStrike" noProof="0">
                          <a:latin typeface="Calibri"/>
                        </a:rPr>
                        <a:t>-ft-</a:t>
                      </a:r>
                      <a:r>
                        <a:rPr lang="en-US" sz="1800" b="0" i="0" u="none" strike="noStrike" noProof="0" err="1">
                          <a:latin typeface="Calibri"/>
                        </a:rPr>
                        <a:t>zh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i="0" u="none" strike="noStrike" noProof="0">
                          <a:latin typeface="Calibri"/>
                        </a:rPr>
                        <a:t>Test UER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6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char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14.56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365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IPA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>
                          <a:latin typeface="Calibri"/>
                        </a:rPr>
                        <a:t>16.10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395252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IPA w/o tone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15.44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9442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Pinyin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0"/>
                        <a:t>4.02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2864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Pinyin w/o tone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b="1"/>
                        <a:t>2.79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76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303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10</Slides>
  <Notes>9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Training wav2vec on Multiple Languages From Scratch</vt:lpstr>
      <vt:lpstr> Introduction</vt:lpstr>
      <vt:lpstr> Introduction</vt:lpstr>
      <vt:lpstr> Introduction</vt:lpstr>
      <vt:lpstr>Datasets considered (chosen languages highlighted)</vt:lpstr>
      <vt:lpstr>Experiment (English Baseline)</vt:lpstr>
      <vt:lpstr>Experiment (Mono- vs Cross- vs Multi-lingual)</vt:lpstr>
      <vt:lpstr>Experiment (Grapheme vs IPA)</vt:lpstr>
      <vt:lpstr>Experiment (Mandarin)</vt:lpstr>
      <vt:lpstr>Experiment (Japanese Kana)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</cp:revision>
  <dcterms:created xsi:type="dcterms:W3CDTF">2022-04-21T01:35:15Z</dcterms:created>
  <dcterms:modified xsi:type="dcterms:W3CDTF">2022-05-06T20:45:56Z</dcterms:modified>
</cp:coreProperties>
</file>