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8" r:id="rId3"/>
    <p:sldId id="289" r:id="rId4"/>
    <p:sldId id="290" r:id="rId5"/>
    <p:sldId id="298" r:id="rId6"/>
    <p:sldId id="291" r:id="rId7"/>
    <p:sldId id="292" r:id="rId8"/>
    <p:sldId id="293" r:id="rId9"/>
    <p:sldId id="294" r:id="rId10"/>
    <p:sldId id="299" r:id="rId11"/>
    <p:sldId id="295" r:id="rId12"/>
    <p:sldId id="296" r:id="rId13"/>
    <p:sldId id="29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59656-4B19-4C00-A2D1-4D2D5C7E533B}" v="2" dt="2021-08-26T20:52:40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75034"/>
  </p:normalViewPr>
  <p:slideViewPr>
    <p:cSldViewPr snapToGrid="0">
      <p:cViewPr varScale="1">
        <p:scale>
          <a:sx n="94" d="100"/>
          <a:sy n="94" d="100"/>
        </p:scale>
        <p:origin x="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mir Hasan" clId="Web-{9AD59656-4B19-4C00-A2D1-4D2D5C7E533B}"/>
    <pc:docChg chg="modSld">
      <pc:chgData name="Aamir Hasan" userId="" providerId="" clId="Web-{9AD59656-4B19-4C00-A2D1-4D2D5C7E533B}" dt="2021-08-26T20:52:40.830" v="1"/>
      <pc:docMkLst>
        <pc:docMk/>
      </pc:docMkLst>
      <pc:sldChg chg="addSp">
        <pc:chgData name="Aamir Hasan" userId="" providerId="" clId="Web-{9AD59656-4B19-4C00-A2D1-4D2D5C7E533B}" dt="2021-08-26T20:52:40.830" v="1"/>
        <pc:sldMkLst>
          <pc:docMk/>
          <pc:sldMk cId="3153428911" sldId="256"/>
        </pc:sldMkLst>
        <pc:spChg chg="add">
          <ac:chgData name="Aamir Hasan" userId="" providerId="" clId="Web-{9AD59656-4B19-4C00-A2D1-4D2D5C7E533B}" dt="2021-08-26T20:52:39.612" v="0"/>
          <ac:spMkLst>
            <pc:docMk/>
            <pc:sldMk cId="3153428911" sldId="256"/>
            <ac:spMk id="4" creationId="{6375D609-684D-4973-818A-F98BE9E6D62D}"/>
          </ac:spMkLst>
        </pc:spChg>
        <pc:spChg chg="add">
          <ac:chgData name="Aamir Hasan" userId="" providerId="" clId="Web-{9AD59656-4B19-4C00-A2D1-4D2D5C7E533B}" dt="2021-08-26T20:52:40.830" v="1"/>
          <ac:spMkLst>
            <pc:docMk/>
            <pc:sldMk cId="3153428911" sldId="256"/>
            <ac:spMk id="5" creationId="{2B6BF7ED-7B00-42DA-95F6-BB9853BE4F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E9FA9-0FEB-414D-AA83-76FE17081192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19653-A7DD-0444-B1CE-E77D4B351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9653-A7DD-0444-B1CE-E77D4B3513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7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DE9E-F8AF-49B6-A10B-C7CD8F3E7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045" y="1122363"/>
            <a:ext cx="101159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5B2B3-6B97-4AA2-AC63-535D194639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550" y="3602038"/>
            <a:ext cx="7200900" cy="1655762"/>
          </a:xfrm>
        </p:spPr>
        <p:txBody>
          <a:bodyPr anchor="ctr"/>
          <a:lstStyle>
            <a:lvl1pPr marL="0" indent="0" algn="ctr">
              <a:buNone/>
              <a:defRPr sz="1800">
                <a:latin typeface="Palatino Linotype" panose="0204050205050503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&lt;Name&gt;</a:t>
            </a:r>
          </a:p>
          <a:p>
            <a:r>
              <a:rPr lang="en-US" dirty="0"/>
              <a:t>Department of Electrical and Computer Engineering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Palatino Linotype" panose="02040502050505030304" pitchFamily="18" charset="0"/>
              </a:rPr>
              <a:t>University of Illinois at Urbana-Champaign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702BF-471B-4CB1-B045-91BD40B4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26ADB-20F1-4F53-9174-39D5DDA7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407E-5008-4097-B516-98FB2850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8BB43-B2E2-40A7-B9DB-9AD75AE9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B97EB-B987-4A0B-B25A-274281448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4A1F3-FC20-4330-A792-68171AA1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CB085-2F19-4E1D-8E05-D2065809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BCB8C-9824-470A-AE49-59D1F213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1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04F12-D0DC-48FC-B5C7-04CB39E52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0423F-7FDF-4AF6-B1D3-7E4CB9937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DEA8D-F3DE-414B-9D2B-C56ED871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8340-054E-4529-A756-55518983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BF67F-A7AE-4CCF-B0BF-BC20BBEC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631C-1D7B-47E5-AB98-446F3A2F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EF4A3-3186-4151-A2B5-7D237B19B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44CE0-8157-412F-8E58-B1D4E23A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962EE-171F-4F1B-8FDF-5904234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89F2A-53CC-4AA4-8A4F-B3665B45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A9F34F-0E36-4209-A1A8-BAD4356DDE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90860" y="133348"/>
            <a:ext cx="1325880" cy="1325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67747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B344-F546-4E93-BC96-3CBD3549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C4766-2317-49C5-8330-9B1FC2CAE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E36A3-A78E-475D-B702-C55E6FA57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EEC4E-AF85-414A-8078-1EBD6D7E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D712A-1C83-4165-ACBD-378FE05E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1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7F3B1-238D-4D58-BEA3-4ADBC479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54052-36ED-4ED2-A2B9-B77588C04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7025"/>
            <a:ext cx="5181600" cy="448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8E16D-B8EC-4C55-BC70-E21CD94E8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7025"/>
            <a:ext cx="5181600" cy="448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28379-4EA9-4CD9-B005-76EEAB62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63265-0734-469F-AB16-3DAA110A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E3DB1-4FAC-4798-9EF1-FB34BB5EE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EEF5BC-8656-4866-930D-1D9AF34F1C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90860" y="133348"/>
            <a:ext cx="1325880" cy="1325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04636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C16F-CB15-4C1A-A4FC-5D6C3E72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4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0E1F8-D626-4A79-A610-ECA7BFA33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4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1E223-DF4C-432B-9F6D-69682F755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3952"/>
            <a:ext cx="5157787" cy="3751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0047D-7AB6-40CB-AA4D-5D12130A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44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C3375E-0B33-4665-B0DB-E72FE0069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93952"/>
            <a:ext cx="5183188" cy="375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6637-BF7A-4F6F-BC21-4E98C5DB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E1825-5177-480E-B2BB-CB536E63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D12023-4180-436E-AC16-56B8F231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42C78E0-0A5B-4E01-BA7B-C86F3F6748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90860" y="133348"/>
            <a:ext cx="1325880" cy="1325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388451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15929-7875-4501-9F42-617CD5F23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58C0B-F868-4608-A042-CA32FE0B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37934-BE57-45ED-ACDB-B65FA67F1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4BFD9-1623-4DB9-B48F-088D81D7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6E9F6F-FD46-41E2-B176-8CE53EDC2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90860" y="133348"/>
            <a:ext cx="1325880" cy="1325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6593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927AE-47E2-469F-B74E-78A4F7E6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5B2ED-2EC2-488A-8441-E5EEBE7C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A9EE6-6E07-470F-A35A-98A1A32F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9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F3A1-B5CA-4106-8A40-90E62D1C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B0F14-AE91-41C9-92AA-359240582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CCF05-2728-41CD-8605-AFF9A6C50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C30C6-CE82-4819-A3EF-37B67C29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20B4E-3353-4B39-A47F-48845AB0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89720-41E3-47AB-A443-707AFF82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5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6F1ED-852B-4123-875E-16F4D054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96D4F-2B8C-4BDC-918A-0B4A78E0B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D16C3-0A70-4041-86A1-E33AA5056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D6E7-EAFE-4899-A707-0B1DA32F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A03CB6-BCDF-4E0C-9F2B-08AC47EC55B4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0AEBF-88A7-498F-B392-76A001D5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E1D84-7CA1-4D9F-9AB7-82B142CC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9768-D7F9-4BF1-B772-953357EF1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ABD73B-B0A8-4897-8847-7D6EE54DF799}"/>
              </a:ext>
            </a:extLst>
          </p:cNvPr>
          <p:cNvSpPr/>
          <p:nvPr userDrawn="1"/>
        </p:nvSpPr>
        <p:spPr>
          <a:xfrm>
            <a:off x="0" y="6223689"/>
            <a:ext cx="12192000" cy="6400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D0A859-DBFA-46DF-B74A-A8B8A0D0B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B69AA-6B0E-4751-A5FD-4E9F808FB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7645"/>
            <a:ext cx="10515600" cy="4529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9EA61-57DE-4EF7-830F-3F4A3735D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D979768-D7F9-4BF1-B772-953357EF13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1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—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2DB3-9CEA-4330-9D7C-E99994CD2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044" y="814250"/>
            <a:ext cx="1011591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 LSTM-Based Autonomous Driving Model using Waymo Open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DC9FF-9271-6DF6-7D75-A16AFC788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3656151"/>
            <a:ext cx="8191500" cy="1612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DDD34-5EF9-3DA9-4957-FC66E88650F1}"/>
              </a:ext>
            </a:extLst>
          </p:cNvPr>
          <p:cNvSpPr txBox="1"/>
          <p:nvPr/>
        </p:nvSpPr>
        <p:spPr>
          <a:xfrm>
            <a:off x="4956648" y="5859084"/>
            <a:ext cx="22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Presented by Peter Du</a:t>
            </a:r>
          </a:p>
        </p:txBody>
      </p:sp>
    </p:spTree>
    <p:extLst>
      <p:ext uri="{BB962C8B-B14F-4D97-AF65-F5344CB8AC3E}">
        <p14:creationId xmlns:p14="http://schemas.microsoft.com/office/powerpoint/2010/main" val="3153428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3B09E7-393C-A648-B1B4-480A32BF0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42" y="368490"/>
            <a:ext cx="7603716" cy="56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5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E641D-E425-B235-CF52-5ECA823C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83ADA-11F8-2D68-CE21-346662399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2" y="2022428"/>
            <a:ext cx="5359400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BC98D-BF23-D2ED-F2F2-180781A85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92" y="2750370"/>
            <a:ext cx="6226886" cy="135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0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9D865B2-76D5-6704-21B3-19290FDC0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06" y="311140"/>
            <a:ext cx="7159388" cy="267839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08485B-0FF6-E4AE-E49C-AFADF0609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06" y="3304428"/>
            <a:ext cx="7256506" cy="249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65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9B60-F225-12E1-9326-7BC1473B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B6CD0-1BCD-0BFD-3D19-5FE4B752C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 model of proprietary AV behaviour through sensor data</a:t>
            </a:r>
          </a:p>
          <a:p>
            <a:r>
              <a:rPr lang="en-US" dirty="0"/>
              <a:t>LSTM network works well for time-series problem of acceleration prediction</a:t>
            </a:r>
          </a:p>
          <a:p>
            <a:r>
              <a:rPr lang="en-US" dirty="0"/>
              <a:t>Task of predicting longitudinal/lateral acceleration is still far from a complete vehicle model</a:t>
            </a:r>
          </a:p>
          <a:p>
            <a:r>
              <a:rPr lang="en-US" dirty="0"/>
              <a:t>Proposed setup isn’t easily generalizable to other maneuvers (e.g. lane changes, merging) </a:t>
            </a:r>
          </a:p>
          <a:p>
            <a:r>
              <a:rPr lang="en-US" dirty="0"/>
              <a:t>Possible viable solution for AV modelling as more data is released by AV fleet testers</a:t>
            </a:r>
          </a:p>
        </p:txBody>
      </p:sp>
    </p:spTree>
    <p:extLst>
      <p:ext uri="{BB962C8B-B14F-4D97-AF65-F5344CB8AC3E}">
        <p14:creationId xmlns:p14="http://schemas.microsoft.com/office/powerpoint/2010/main" val="8979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CEEAC-BB0F-1649-EB52-0EE0A796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855C6-9B7A-C2FD-5D8F-1BC37B37B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315"/>
            <a:ext cx="10515600" cy="28030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Development of robust and reliable autonomous policies is an open problem</a:t>
            </a:r>
          </a:p>
          <a:p>
            <a:pPr lvl="1"/>
            <a:r>
              <a:rPr lang="en-US" dirty="0"/>
              <a:t>Significant interest in area of autonomous vehicles (AVs)</a:t>
            </a:r>
          </a:p>
          <a:p>
            <a:r>
              <a:rPr lang="en-US" dirty="0"/>
              <a:t>Advances in in computation/simulation has made simulation-based AV research popular </a:t>
            </a:r>
          </a:p>
          <a:p>
            <a:pPr lvl="1"/>
            <a:r>
              <a:rPr lang="en-US" dirty="0"/>
              <a:t>LGSVL, Carla, </a:t>
            </a:r>
            <a:r>
              <a:rPr lang="en-US" dirty="0" err="1"/>
              <a:t>OpenAI</a:t>
            </a:r>
            <a:r>
              <a:rPr lang="en-US" dirty="0"/>
              <a:t> Gym </a:t>
            </a:r>
          </a:p>
          <a:p>
            <a:r>
              <a:rPr lang="en-US" dirty="0"/>
              <a:t>Increase in demand for accurate driver, pedestrian, and AV models </a:t>
            </a:r>
          </a:p>
          <a:p>
            <a:endParaRPr lang="en-US" dirty="0"/>
          </a:p>
        </p:txBody>
      </p:sp>
      <p:pic>
        <p:nvPicPr>
          <p:cNvPr id="1026" name="Picture 2" descr="Python Programming Tutorials">
            <a:extLst>
              <a:ext uri="{FF2B5EF4-FFF2-40B4-BE49-F238E27FC236}">
                <a16:creationId xmlns:a16="http://schemas.microsoft.com/office/drawing/2014/main" id="{F59035F2-3971-84A0-29E3-DD4F722E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48" y="4053385"/>
            <a:ext cx="3180684" cy="1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tHub - PacktPublishing/Hands-On-Intelligent-Agents-with-OpenAI-Gym: Code  for Hands On Intelligent Agents with OpenAI Gym book to get started and  learn to build deep reinforcement learning agents using PyTorch">
            <a:extLst>
              <a:ext uri="{FF2B5EF4-FFF2-40B4-BE49-F238E27FC236}">
                <a16:creationId xmlns:a16="http://schemas.microsoft.com/office/drawing/2014/main" id="{1BE5D4AB-A506-F743-2CCC-599EC407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81" y="4053385"/>
            <a:ext cx="2747181" cy="21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ADC9C-C4E8-2285-1AD7-F91965963D82}"/>
              </a:ext>
            </a:extLst>
          </p:cNvPr>
          <p:cNvSpPr txBox="1"/>
          <p:nvPr/>
        </p:nvSpPr>
        <p:spPr>
          <a:xfrm>
            <a:off x="5361322" y="4800155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1AC82-833B-F7AD-58C3-B98B7B4CD45B}"/>
              </a:ext>
            </a:extLst>
          </p:cNvPr>
          <p:cNvSpPr txBox="1"/>
          <p:nvPr/>
        </p:nvSpPr>
        <p:spPr>
          <a:xfrm>
            <a:off x="9391752" y="4800155"/>
            <a:ext cx="137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OpenAI</a:t>
            </a:r>
            <a:r>
              <a:rPr lang="en-US" dirty="0"/>
              <a:t> Gym</a:t>
            </a:r>
          </a:p>
        </p:txBody>
      </p:sp>
    </p:spTree>
    <p:extLst>
      <p:ext uri="{BB962C8B-B14F-4D97-AF65-F5344CB8AC3E}">
        <p14:creationId xmlns:p14="http://schemas.microsoft.com/office/powerpoint/2010/main" val="310986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228DB-6DA1-4C08-135B-9858D8E1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AVs &amp;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2AE38-6774-A2B6-D475-E4B7A505A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Physics based models</a:t>
            </a:r>
          </a:p>
          <a:p>
            <a:pPr lvl="1"/>
            <a:r>
              <a:rPr lang="en-US" dirty="0"/>
              <a:t>Intelligent Drivers Model</a:t>
            </a:r>
          </a:p>
          <a:p>
            <a:pPr lvl="1"/>
            <a:r>
              <a:rPr lang="en-US" dirty="0"/>
              <a:t>MOBIL </a:t>
            </a:r>
          </a:p>
          <a:p>
            <a:r>
              <a:rPr lang="en-US" dirty="0"/>
              <a:t>Rule based models</a:t>
            </a:r>
          </a:p>
          <a:p>
            <a:pPr lvl="1"/>
            <a:r>
              <a:rPr lang="en-US" dirty="0"/>
              <a:t>Responsibility Sensitive Safety</a:t>
            </a:r>
          </a:p>
          <a:p>
            <a:r>
              <a:rPr lang="en-US" dirty="0"/>
              <a:t>Learning based </a:t>
            </a:r>
          </a:p>
          <a:p>
            <a:pPr lvl="1"/>
            <a:r>
              <a:rPr lang="en-US" dirty="0"/>
              <a:t>RNN-based pedestrian prediction</a:t>
            </a:r>
          </a:p>
          <a:p>
            <a:pPr lvl="1"/>
            <a:r>
              <a:rPr lang="en-US" dirty="0"/>
              <a:t>Behaviour cloning (e.g. Nvidia CNN-based driving policy)</a:t>
            </a:r>
          </a:p>
        </p:txBody>
      </p:sp>
      <p:pic>
        <p:nvPicPr>
          <p:cNvPr id="2050" name="Picture 2" descr="Swarm Modelling Considering Autonomous Vehicles for Traffic Jam Assist  Simulation | SpringerLink">
            <a:extLst>
              <a:ext uri="{FF2B5EF4-FFF2-40B4-BE49-F238E27FC236}">
                <a16:creationId xmlns:a16="http://schemas.microsoft.com/office/drawing/2014/main" id="{DAF855D9-FC40-9C91-9144-5FCB6460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71" y="1827352"/>
            <a:ext cx="3107141" cy="5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DF] MOBIL : General Lane-Changing Model for Car-Following Models |  Semantic Scholar">
            <a:extLst>
              <a:ext uri="{FF2B5EF4-FFF2-40B4-BE49-F238E27FC236}">
                <a16:creationId xmlns:a16="http://schemas.microsoft.com/office/drawing/2014/main" id="{232CF532-57D6-B002-4826-D1B17253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06" y="1647645"/>
            <a:ext cx="2757606" cy="9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EAA49-72DC-D7DD-E1A8-092AEA9B0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70" y="3145386"/>
            <a:ext cx="4946271" cy="766918"/>
          </a:xfrm>
          <a:prstGeom prst="rect">
            <a:avLst/>
          </a:prstGeom>
        </p:spPr>
      </p:pic>
      <p:pic>
        <p:nvPicPr>
          <p:cNvPr id="2056" name="Picture 8" descr="NVIDIA End-to-End Self-Driving | Synced">
            <a:extLst>
              <a:ext uri="{FF2B5EF4-FFF2-40B4-BE49-F238E27FC236}">
                <a16:creationId xmlns:a16="http://schemas.microsoft.com/office/drawing/2014/main" id="{57710052-1435-FF2E-C6D3-E59B2160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3" y="4333226"/>
            <a:ext cx="2982891" cy="16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6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F4D07-47F3-A6EA-892C-17A2DEB1E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AVs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E45F-C45F-69BE-73FE-E4691DC4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885"/>
            <a:ext cx="10515600" cy="2774230"/>
          </a:xfrm>
        </p:spPr>
        <p:txBody>
          <a:bodyPr/>
          <a:lstStyle/>
          <a:p>
            <a:r>
              <a:rPr lang="en-US" dirty="0"/>
              <a:t>Existing AV test fleets are proprietary and unavailable to researchers</a:t>
            </a:r>
          </a:p>
          <a:p>
            <a:r>
              <a:rPr lang="en-US" dirty="0"/>
              <a:t>Various assumptions on AV behaviour may not represent realistic interactions in simulation-based research</a:t>
            </a:r>
          </a:p>
          <a:p>
            <a:pPr lvl="1"/>
            <a:r>
              <a:rPr lang="en-US" dirty="0"/>
              <a:t>Safety validation</a:t>
            </a:r>
          </a:p>
          <a:p>
            <a:pPr lvl="1"/>
            <a:r>
              <a:rPr lang="en-US" dirty="0"/>
              <a:t>Multi-agent decision making</a:t>
            </a:r>
          </a:p>
          <a:p>
            <a:pPr lvl="1"/>
            <a:r>
              <a:rPr lang="en-US" dirty="0"/>
              <a:t>Reachability analysis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1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A679-0DC0-EBA6-1504-DBAB749B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AVs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994A-3EDB-DE8A-A3B3-31CDB6C5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697"/>
            <a:ext cx="10515600" cy="3224606"/>
          </a:xfrm>
        </p:spPr>
        <p:txBody>
          <a:bodyPr/>
          <a:lstStyle/>
          <a:p>
            <a:r>
              <a:rPr lang="en-US" dirty="0"/>
              <a:t>Precise models are unavailable but data on AV behaviour is available</a:t>
            </a:r>
          </a:p>
          <a:p>
            <a:r>
              <a:rPr lang="en-US" dirty="0"/>
              <a:t>Learn a model of proprietary AV behaviour using sensor data</a:t>
            </a:r>
          </a:p>
          <a:p>
            <a:pPr lvl="1"/>
            <a:r>
              <a:rPr lang="en-US" dirty="0"/>
              <a:t>Waymo Open Dataset</a:t>
            </a:r>
          </a:p>
          <a:p>
            <a:endParaRPr lang="en-US" dirty="0"/>
          </a:p>
          <a:p>
            <a:r>
              <a:rPr lang="en-US" dirty="0"/>
              <a:t>Adapt an LSTM model previously used for pedestrian trajectory prediction to imitate behaviour of Waymo’s AV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9624-713B-968F-2090-440A22B1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Waymo Open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A8A5E-3721-E286-4438-B6F23F1CA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8"/>
            <a:ext cx="10515600" cy="4529318"/>
          </a:xfrm>
        </p:spPr>
        <p:txBody>
          <a:bodyPr/>
          <a:lstStyle/>
          <a:p>
            <a:r>
              <a:rPr lang="en-US" dirty="0"/>
              <a:t>Publicly available dataset with rich set of diverse AV </a:t>
            </a:r>
            <a:r>
              <a:rPr lang="en-US" dirty="0" err="1"/>
              <a:t>behaviours</a:t>
            </a:r>
            <a:endParaRPr lang="en-US" dirty="0"/>
          </a:p>
          <a:p>
            <a:r>
              <a:rPr lang="en-US" dirty="0"/>
              <a:t>Collected from Waymo L4 vehicles</a:t>
            </a:r>
          </a:p>
          <a:p>
            <a:r>
              <a:rPr lang="en-US" dirty="0"/>
              <a:t>~45000 video segments </a:t>
            </a:r>
          </a:p>
          <a:p>
            <a:pPr lvl="1"/>
            <a:r>
              <a:rPr lang="en-US" dirty="0"/>
              <a:t>Contains lidar, radar, camera data</a:t>
            </a:r>
          </a:p>
          <a:p>
            <a:pPr lvl="1"/>
            <a:r>
              <a:rPr lang="en-US" dirty="0"/>
              <a:t>Labels include object types, bounding boxes, velocities/accelerations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4E080-FD9F-130A-F0E6-54536C82E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2" y="3881402"/>
            <a:ext cx="4412777" cy="2290738"/>
          </a:xfrm>
          <a:prstGeom prst="rect">
            <a:avLst/>
          </a:prstGeom>
        </p:spPr>
      </p:pic>
      <p:pic>
        <p:nvPicPr>
          <p:cNvPr id="1028" name="Picture 4" descr="Waymo releases a self-driving open data set for free use by the research  community | TechCrunch">
            <a:extLst>
              <a:ext uri="{FF2B5EF4-FFF2-40B4-BE49-F238E27FC236}">
                <a16:creationId xmlns:a16="http://schemas.microsoft.com/office/drawing/2014/main" id="{3E84F20F-51BC-7A20-56FE-51AA3290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73" y="4062136"/>
            <a:ext cx="5780585" cy="192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7B24-0EBE-748F-0480-3F589342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7F00E1-A235-D3E5-BAB5-D44AAC328E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Learn a model for lateral/longitudinal acceleration</a:t>
                </a:r>
              </a:p>
              <a:p>
                <a:r>
                  <a:rPr lang="en-US" dirty="0"/>
                  <a:t>Basic features (12 dimensional):</a:t>
                </a:r>
              </a:p>
              <a:p>
                <a:pPr lvl="1"/>
                <a:r>
                  <a:rPr lang="en-US" dirty="0"/>
                  <a:t>Vehicle position in global frame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Lead vehicle velocity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endParaRPr lang="en-CA" b="0" dirty="0"/>
              </a:p>
              <a:p>
                <a:pPr lvl="1"/>
                <a:r>
                  <a:rPr lang="en-US" dirty="0"/>
                  <a:t>Lead vehicle acceleration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Lead vehicle relative distance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Number of vehicles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Additional features using image embedding and data from cameras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7F00E1-A235-D3E5-BAB5-D44AAC328E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9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D104-3C1D-7808-06FA-FBB094A4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Prediction Network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42920D-0834-7D01-715F-84E59080E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61" y="3506580"/>
            <a:ext cx="9356678" cy="2239132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188CE4-8472-1CDE-C9A4-E7F76E289579}"/>
              </a:ext>
            </a:extLst>
          </p:cNvPr>
          <p:cNvSpPr txBox="1">
            <a:spLocks/>
          </p:cNvSpPr>
          <p:nvPr/>
        </p:nvSpPr>
        <p:spPr>
          <a:xfrm>
            <a:off x="838200" y="1462088"/>
            <a:ext cx="10515600" cy="2105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—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Basic model adapts an LSTM “encoder-decoder” network previously used for pedestrian trajectory prediction</a:t>
            </a:r>
          </a:p>
          <a:p>
            <a:r>
              <a:rPr lang="en-CA" dirty="0"/>
              <a:t>10 frames are stacked together</a:t>
            </a:r>
          </a:p>
          <a:p>
            <a:r>
              <a:rPr lang="en-CA" dirty="0"/>
              <a:t>Output is acceleration for next 5 frames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5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907B4-6237-88BA-CBE3-2FCB36409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model is augmented with image inputs</a:t>
            </a:r>
          </a:p>
          <a:p>
            <a:r>
              <a:rPr lang="en-US" dirty="0"/>
              <a:t>Each camera feed is preprocessed with pretrained ResNetV2 to create image embedding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1125DE-DB6C-DFD6-A077-87E8D5FDF195}"/>
              </a:ext>
            </a:extLst>
          </p:cNvPr>
          <p:cNvSpPr txBox="1">
            <a:spLocks/>
          </p:cNvSpPr>
          <p:nvPr/>
        </p:nvSpPr>
        <p:spPr>
          <a:xfrm>
            <a:off x="838200" y="3220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LSTM Prediction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F86E5-DF37-B0AE-DC90-83610924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74" y="3065653"/>
            <a:ext cx="7492052" cy="29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98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BBE8DD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406</Words>
  <Application>Microsoft Macintosh PowerPoint</Application>
  <PresentationFormat>Widescreen</PresentationFormat>
  <Paragraphs>61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 Math</vt:lpstr>
      <vt:lpstr>Palatino Linotype</vt:lpstr>
      <vt:lpstr>Times</vt:lpstr>
      <vt:lpstr>Office Theme</vt:lpstr>
      <vt:lpstr>An LSTM-Based Autonomous Driving Model using Waymo Open Dataset</vt:lpstr>
      <vt:lpstr>Motivation</vt:lpstr>
      <vt:lpstr>Modelling AVs &amp; Environments</vt:lpstr>
      <vt:lpstr>Modelling AVs</vt:lpstr>
      <vt:lpstr>Modelling AVs</vt:lpstr>
      <vt:lpstr>Waymo Open Dataset</vt:lpstr>
      <vt:lpstr>Predicting Acceleration</vt:lpstr>
      <vt:lpstr>LSTM Prediction Network</vt:lpstr>
      <vt:lpstr>PowerPoint Presentation</vt:lpstr>
      <vt:lpstr>PowerPoint Presentation</vt:lpstr>
      <vt:lpstr>Results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Driggs-Campbell, Katherine Rose</dc:creator>
  <cp:lastModifiedBy>Peter Du</cp:lastModifiedBy>
  <cp:revision>75</cp:revision>
  <dcterms:created xsi:type="dcterms:W3CDTF">2021-04-14T23:26:27Z</dcterms:created>
  <dcterms:modified xsi:type="dcterms:W3CDTF">2022-04-27T17:53:59Z</dcterms:modified>
</cp:coreProperties>
</file>