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</p:sldMasterIdLst>
  <p:notesMasterIdLst>
    <p:notesMasterId r:id="rId52"/>
  </p:notesMasterIdLst>
  <p:handoutMasterIdLst>
    <p:handoutMasterId r:id="rId53"/>
  </p:handoutMasterIdLst>
  <p:sldIdLst>
    <p:sldId id="563" r:id="rId2"/>
    <p:sldId id="820" r:id="rId3"/>
    <p:sldId id="951" r:id="rId4"/>
    <p:sldId id="966" r:id="rId5"/>
    <p:sldId id="967" r:id="rId6"/>
    <p:sldId id="952" r:id="rId7"/>
    <p:sldId id="953" r:id="rId8"/>
    <p:sldId id="954" r:id="rId9"/>
    <p:sldId id="955" r:id="rId10"/>
    <p:sldId id="956" r:id="rId11"/>
    <p:sldId id="957" r:id="rId12"/>
    <p:sldId id="958" r:id="rId13"/>
    <p:sldId id="959" r:id="rId14"/>
    <p:sldId id="960" r:id="rId15"/>
    <p:sldId id="961" r:id="rId16"/>
    <p:sldId id="962" r:id="rId17"/>
    <p:sldId id="963" r:id="rId18"/>
    <p:sldId id="964" r:id="rId19"/>
    <p:sldId id="965" r:id="rId20"/>
    <p:sldId id="850" r:id="rId21"/>
    <p:sldId id="821" r:id="rId22"/>
    <p:sldId id="824" r:id="rId23"/>
    <p:sldId id="825" r:id="rId24"/>
    <p:sldId id="826" r:id="rId25"/>
    <p:sldId id="851" r:id="rId26"/>
    <p:sldId id="852" r:id="rId27"/>
    <p:sldId id="830" r:id="rId28"/>
    <p:sldId id="853" r:id="rId29"/>
    <p:sldId id="832" r:id="rId30"/>
    <p:sldId id="858" r:id="rId31"/>
    <p:sldId id="855" r:id="rId32"/>
    <p:sldId id="859" r:id="rId33"/>
    <p:sldId id="860" r:id="rId34"/>
    <p:sldId id="861" r:id="rId35"/>
    <p:sldId id="862" r:id="rId36"/>
    <p:sldId id="863" r:id="rId37"/>
    <p:sldId id="864" r:id="rId38"/>
    <p:sldId id="865" r:id="rId39"/>
    <p:sldId id="866" r:id="rId40"/>
    <p:sldId id="867" r:id="rId41"/>
    <p:sldId id="868" r:id="rId42"/>
    <p:sldId id="869" r:id="rId43"/>
    <p:sldId id="870" r:id="rId44"/>
    <p:sldId id="871" r:id="rId45"/>
    <p:sldId id="872" r:id="rId46"/>
    <p:sldId id="844" r:id="rId47"/>
    <p:sldId id="873" r:id="rId48"/>
    <p:sldId id="874" r:id="rId49"/>
    <p:sldId id="847" r:id="rId50"/>
    <p:sldId id="875" r:id="rId51"/>
  </p:sldIdLst>
  <p:sldSz cx="9144000" cy="6858000" type="screen4x3"/>
  <p:notesSz cx="7019925" cy="93059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9900"/>
    <a:srgbClr val="CC00CC"/>
    <a:srgbClr val="008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0" autoAdjust="0"/>
  </p:normalViewPr>
  <p:slideViewPr>
    <p:cSldViewPr>
      <p:cViewPr varScale="1">
        <p:scale>
          <a:sx n="125" d="100"/>
          <a:sy n="125" d="100"/>
        </p:scale>
        <p:origin x="-38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56" y="-84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2.wmf"/><Relationship Id="rId1" Type="http://schemas.openxmlformats.org/officeDocument/2006/relationships/image" Target="../media/image2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image" Target="../media/image60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4.wmf"/><Relationship Id="rId1" Type="http://schemas.openxmlformats.org/officeDocument/2006/relationships/image" Target="../media/image63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0.wmf"/><Relationship Id="rId1" Type="http://schemas.openxmlformats.org/officeDocument/2006/relationships/image" Target="../media/image6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4" Type="http://schemas.openxmlformats.org/officeDocument/2006/relationships/image" Target="../media/image79.wmf"/></Relationships>
</file>

<file path=ppt/drawings/_rels/vmlDrawing3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83.wmf"/><Relationship Id="rId1" Type="http://schemas.openxmlformats.org/officeDocument/2006/relationships/image" Target="../media/image82.w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png"/><Relationship Id="rId1" Type="http://schemas.openxmlformats.org/officeDocument/2006/relationships/image" Target="../media/image9.wmf"/></Relationships>
</file>

<file path=ppt/drawings/_rels/vmlDrawing4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7.wmf"/><Relationship Id="rId2" Type="http://schemas.openxmlformats.org/officeDocument/2006/relationships/image" Target="../media/image86.wmf"/><Relationship Id="rId1" Type="http://schemas.openxmlformats.org/officeDocument/2006/relationships/image" Target="../media/image85.wmf"/><Relationship Id="rId4" Type="http://schemas.openxmlformats.org/officeDocument/2006/relationships/image" Target="../media/image88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5" Type="http://schemas.openxmlformats.org/officeDocument/2006/relationships/image" Target="../media/image93.wmf"/><Relationship Id="rId4" Type="http://schemas.openxmlformats.org/officeDocument/2006/relationships/image" Target="../media/image9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4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6781" y="0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46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6781" y="8838709"/>
            <a:ext cx="3041540" cy="465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263" tIns="46131" rIns="92263" bIns="4613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7F17B5F5-A8C0-4A98-AAA8-DCDD241D83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942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385" y="1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90625" y="693738"/>
            <a:ext cx="4638675" cy="34782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243" y="4403354"/>
            <a:ext cx="5149442" cy="416974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58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385" y="8805109"/>
            <a:ext cx="3041540" cy="46401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075" tIns="46537" rIns="93075" bIns="46537" numCol="1" anchor="b" anchorCtr="0" compatLnSpc="1">
            <a:prstTxWarp prst="textNoShape">
              <a:avLst/>
            </a:prstTxWarp>
          </a:bodyPr>
          <a:lstStyle>
            <a:lvl1pPr algn="r" defTabSz="930639">
              <a:defRPr sz="1200">
                <a:latin typeface="Arial" charset="0"/>
              </a:defRPr>
            </a:lvl1pPr>
          </a:lstStyle>
          <a:p>
            <a:pPr>
              <a:defRPr/>
            </a:pPr>
            <a:fld id="{2CE9E464-B35D-43B2-BF7C-ADEA1F80F1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967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68313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36625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4033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73250" algn="l" defTabSz="958850" rtl="0" eaLnBrk="0" fontAlgn="base" hangingPunct="0">
      <a:lnSpc>
        <a:spcPct val="89000"/>
      </a:lnSpc>
      <a:spcBef>
        <a:spcPct val="4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958" indent="-291522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6089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2524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8959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B5D42D60-D504-42C9-94CD-837AF0DAE7FC}" type="slidenum">
              <a:rPr lang="en-US" altLang="en-US" sz="1200"/>
              <a:pPr eaLnBrk="1" hangingPunct="1"/>
              <a:t>7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958" indent="-291522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6089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2524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8959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5D710286-A8EB-4E90-8386-01715A223465}" type="slidenum">
              <a:rPr lang="en-US" altLang="en-US" sz="1200"/>
              <a:pPr eaLnBrk="1" hangingPunct="1"/>
              <a:t>10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958" indent="-291522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6089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2524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8959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18EFDC09-7BC6-44A9-9DB0-D58AC37DDB6E}" type="slidenum">
              <a:rPr lang="en-US" altLang="en-US" sz="1200"/>
              <a:pPr eaLnBrk="1" hangingPunct="1"/>
              <a:t>11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958" indent="-291522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6089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2524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8959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802B196D-4139-4F70-A43F-0EDA0E33ADF7}" type="slidenum">
              <a:rPr lang="en-US" altLang="en-US" sz="1200"/>
              <a:pPr eaLnBrk="1" hangingPunct="1"/>
              <a:t>12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" pitchFamily="18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57958" indent="-291522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66089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32524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98959" indent="-233218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65395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031830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98266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964701" indent="-23321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D8498C73-2062-4029-9CD7-024B41DDFD91}" type="slidenum">
              <a:rPr lang="en-US" altLang="en-US" sz="1200"/>
              <a:pPr eaLnBrk="1" hangingPunct="1"/>
              <a:t>13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103"/>
          <p:cNvSpPr>
            <a:spLocks noChangeShapeType="1"/>
          </p:cNvSpPr>
          <p:nvPr/>
        </p:nvSpPr>
        <p:spPr bwMode="auto">
          <a:xfrm>
            <a:off x="0" y="3048000"/>
            <a:ext cx="89916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5" name="Rectangle 410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6" name="Picture 4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0"/>
            <a:ext cx="31242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Rectangle 409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"/>
            <a:ext cx="7772400" cy="1143000"/>
          </a:xfrm>
        </p:spPr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7587" name="Rectangle 409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251817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Click to edit Master subtitle </a:t>
            </a:r>
            <a:r>
              <a:rPr lang="en-US" dirty="0" smtClean="0"/>
              <a:t>style</a:t>
            </a:r>
            <a:endParaRPr lang="en-US" dirty="0"/>
          </a:p>
        </p:txBody>
      </p:sp>
      <p:sp>
        <p:nvSpPr>
          <p:cNvPr id="25" name="Rectangle 410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6" name="Rectangle 410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7" name="Rectangle 410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8ED6F4-152C-4B8C-896C-E324C81E54EF}" type="slidenum">
              <a:rPr lang="en-US"/>
              <a:pPr>
                <a:defRPr/>
              </a:pPr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2829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2B11D-0D4F-4012-B2FD-6C732AEFC0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097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C91E3F-52BB-4CA9-8156-EFEDA953BD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171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33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B51EA-48A4-4916-A419-BC45393201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352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>
                <a:latin typeface="+mn-lt"/>
                <a:cs typeface="Arial" pitchFamily="34" charset="0"/>
              </a:defRPr>
            </a:lvl3pPr>
            <a:lvl4pPr>
              <a:defRPr>
                <a:latin typeface="+mn-lt"/>
                <a:cs typeface="Arial" pitchFamily="34" charset="0"/>
              </a:defRPr>
            </a:lvl4pPr>
            <a:lvl5pPr>
              <a:defRPr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F38EFD-512B-4531-8A51-5AEF24EFF3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42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95B232-3BEC-4CFE-AF25-FE71B0721D1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899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114800"/>
          </a:xfrm>
        </p:spPr>
        <p:txBody>
          <a:bodyPr/>
          <a:lstStyle>
            <a:lvl1pPr>
              <a:defRPr sz="2800">
                <a:latin typeface="+mn-lt"/>
                <a:cs typeface="Arial" pitchFamily="34" charset="0"/>
              </a:defRPr>
            </a:lvl1pPr>
            <a:lvl2pPr>
              <a:defRPr sz="2400">
                <a:latin typeface="+mn-lt"/>
                <a:cs typeface="Arial" pitchFamily="34" charset="0"/>
              </a:defRPr>
            </a:lvl2pPr>
            <a:lvl3pPr>
              <a:defRPr sz="2000">
                <a:latin typeface="+mn-lt"/>
                <a:cs typeface="Arial" pitchFamily="34" charset="0"/>
              </a:defRPr>
            </a:lvl3pPr>
            <a:lvl4pPr>
              <a:defRPr sz="1800">
                <a:latin typeface="+mn-lt"/>
                <a:cs typeface="Arial" pitchFamily="34" charset="0"/>
              </a:defRPr>
            </a:lvl4pPr>
            <a:lvl5pPr>
              <a:defRPr sz="1800"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B06223-ECBF-4E7D-933E-D79F1A480B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71547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531549-9A73-40CC-BA70-6C9083CA98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84417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487AF-22CC-4BA0-9E2C-52E5FAE898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31869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71D29-00F1-4FF4-AC40-83C9E85FF20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021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137160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9D940-8FF2-40FD-B533-73DBC8517F9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3528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F78C-0880-40DC-AAAF-0F55B84BBD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521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5760" y="1280160"/>
            <a:ext cx="8535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2000">
                <a:latin typeface="Times New Roman" pitchFamily="18" charset="0"/>
              </a:defRPr>
            </a:lvl1pPr>
          </a:lstStyle>
          <a:p>
            <a:pPr>
              <a:defRPr/>
            </a:pPr>
            <a:fld id="{F6D20532-61D7-47D0-903F-227F7C48AD3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sp>
        <p:nvSpPr>
          <p:cNvPr id="66568" name="Line 8"/>
          <p:cNvSpPr>
            <a:spLocks noChangeShapeType="1"/>
          </p:cNvSpPr>
          <p:nvPr/>
        </p:nvSpPr>
        <p:spPr bwMode="auto">
          <a:xfrm>
            <a:off x="0" y="1143000"/>
            <a:ext cx="8382000" cy="0"/>
          </a:xfrm>
          <a:prstGeom prst="line">
            <a:avLst/>
          </a:prstGeom>
          <a:noFill/>
          <a:ln w="76200">
            <a:solidFill>
              <a:srgbClr val="000080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806"/>
          <a:stretch>
            <a:fillRect/>
          </a:stretch>
        </p:blipFill>
        <p:spPr bwMode="auto">
          <a:xfrm>
            <a:off x="8610600" y="1009095"/>
            <a:ext cx="2873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rgbClr val="006600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006600"/>
        </a:buClr>
        <a:buSzPct val="14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5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4.bin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35.w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7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9.png"/><Relationship Id="rId5" Type="http://schemas.openxmlformats.org/officeDocument/2006/relationships/hyperlink" Target="http://www.google.com/url?sa=i&amp;rct=j&amp;q=&amp;esrc=s&amp;frm=1&amp;source=images&amp;cd=&amp;cad=rja&amp;docid=uYf13jyzEAhh4M&amp;tbnid=MI_nS0JiytlefM:&amp;ved=0CAUQjRw&amp;url=http://mathworld.wolfram.com/Manifold.html&amp;ei=A3zqUpusLcOayQGLoYHwBA&amp;bvm=bv.60444564,d.aWc&amp;psig=AFQjCNHDacUBQMlMYt4HESIux1w-RUsrug&amp;ust=1391185276268094" TargetMode="Externa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40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42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4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47.wmf"/><Relationship Id="rId5" Type="http://schemas.openxmlformats.org/officeDocument/2006/relationships/oleObject" Target="../embeddings/oleObject42.bin"/><Relationship Id="rId4" Type="http://schemas.openxmlformats.org/officeDocument/2006/relationships/image" Target="../media/image46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5.bin"/><Relationship Id="rId4" Type="http://schemas.openxmlformats.org/officeDocument/2006/relationships/image" Target="../media/image49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51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53.wmf"/><Relationship Id="rId5" Type="http://schemas.openxmlformats.org/officeDocument/2006/relationships/oleObject" Target="../embeddings/oleObject48.bin"/><Relationship Id="rId4" Type="http://schemas.openxmlformats.org/officeDocument/2006/relationships/image" Target="../media/image52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55.png"/><Relationship Id="rId4" Type="http://schemas.openxmlformats.org/officeDocument/2006/relationships/image" Target="../media/image54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56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2.bin"/><Relationship Id="rId4" Type="http://schemas.openxmlformats.org/officeDocument/2006/relationships/image" Target="../media/image57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7.vml"/><Relationship Id="rId4" Type="http://schemas.openxmlformats.org/officeDocument/2006/relationships/image" Target="../media/image59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1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0.wmf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3.wmf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4" Type="http://schemas.openxmlformats.org/officeDocument/2006/relationships/image" Target="../media/image66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6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4" Type="http://schemas.openxmlformats.org/officeDocument/2006/relationships/image" Target="../media/image67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68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69.wmf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63.bin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4.bin"/><Relationship Id="rId4" Type="http://schemas.openxmlformats.org/officeDocument/2006/relationships/image" Target="../media/image71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67.bin"/><Relationship Id="rId4" Type="http://schemas.openxmlformats.org/officeDocument/2006/relationships/image" Target="../media/image74.wm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68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69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1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81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8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83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2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9.vml"/><Relationship Id="rId4" Type="http://schemas.openxmlformats.org/officeDocument/2006/relationships/image" Target="../media/image84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88.wmf"/><Relationship Id="rId4" Type="http://schemas.openxmlformats.org/officeDocument/2006/relationships/image" Target="../media/image85.wmf"/><Relationship Id="rId9" Type="http://schemas.openxmlformats.org/officeDocument/2006/relationships/oleObject" Target="../embeddings/oleObject80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12" Type="http://schemas.openxmlformats.org/officeDocument/2006/relationships/image" Target="../media/image9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90.wmf"/><Relationship Id="rId11" Type="http://schemas.openxmlformats.org/officeDocument/2006/relationships/oleObject" Target="../embeddings/oleObject85.bin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92.wmf"/><Relationship Id="rId4" Type="http://schemas.openxmlformats.org/officeDocument/2006/relationships/image" Target="../media/image89.wmf"/><Relationship Id="rId9" Type="http://schemas.openxmlformats.org/officeDocument/2006/relationships/oleObject" Target="../embeddings/oleObject84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8.bin"/><Relationship Id="rId4" Type="http://schemas.openxmlformats.org/officeDocument/2006/relationships/image" Target="../media/image9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1.bin"/><Relationship Id="rId5" Type="http://schemas.openxmlformats.org/officeDocument/2006/relationships/image" Target="../media/image12.wmf"/><Relationship Id="rId4" Type="http://schemas.openxmlformats.org/officeDocument/2006/relationships/oleObject" Target="../embeddings/oleObject10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6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/>
              <a:t>ECE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576</a:t>
            </a:r>
            <a:r>
              <a:rPr lang="en-US" dirty="0" smtClean="0"/>
              <a:t> </a:t>
            </a:r>
            <a:r>
              <a:rPr lang="en-US" dirty="0"/>
              <a:t>– Power System Dynamics and Stability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>
          <a:xfrm>
            <a:off x="228600" y="3251817"/>
            <a:ext cx="8534400" cy="1752600"/>
          </a:xfrm>
        </p:spPr>
        <p:txBody>
          <a:bodyPr/>
          <a:lstStyle/>
          <a:p>
            <a:r>
              <a:rPr lang="en-US" dirty="0" smtClean="0"/>
              <a:t>Prof. Tom Overbye</a:t>
            </a:r>
            <a:endParaRPr lang="en-US" dirty="0"/>
          </a:p>
          <a:p>
            <a:r>
              <a:rPr lang="en-US" dirty="0" smtClean="0"/>
              <a:t>Dept. </a:t>
            </a:r>
            <a:r>
              <a:rPr lang="en-US" dirty="0"/>
              <a:t>of Electrical and Computer Engineering</a:t>
            </a:r>
          </a:p>
          <a:p>
            <a:r>
              <a:rPr lang="en-US" dirty="0"/>
              <a:t>University of Illinois at </a:t>
            </a:r>
            <a:r>
              <a:rPr lang="en-US" dirty="0" smtClean="0"/>
              <a:t>Urbana-Champaign</a:t>
            </a:r>
          </a:p>
          <a:p>
            <a:r>
              <a:rPr lang="en-US" dirty="0" smtClean="0"/>
              <a:t>overbye@illinois.edu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8ED6F4-152C-4B8C-896C-E324C81E54EF}" type="slidenum">
              <a:rPr lang="en-US" smtClean="0"/>
              <a:pPr>
                <a:defRPr/>
              </a:pPr>
              <a:t>1</a:t>
            </a:fld>
            <a:endParaRPr lang="en-US" sz="1400" dirty="0"/>
          </a:p>
        </p:txBody>
      </p:sp>
      <p:sp>
        <p:nvSpPr>
          <p:cNvPr id="5" name="Subtitle 2"/>
          <p:cNvSpPr txBox="1">
            <a:spLocks/>
          </p:cNvSpPr>
          <p:nvPr/>
        </p:nvSpPr>
        <p:spPr bwMode="auto">
          <a:xfrm>
            <a:off x="152400" y="1828800"/>
            <a:ext cx="8839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FontTx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140000"/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b="1" kern="0" dirty="0" smtClean="0">
                <a:latin typeface="Arial" pitchFamily="34" charset="0"/>
                <a:cs typeface="Arial" pitchFamily="34" charset="0"/>
              </a:rPr>
              <a:t>Lecture 9: Synchronous Machines, </a:t>
            </a:r>
            <a:endParaRPr lang="en-US" alt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Reduced-Order </a:t>
            </a:r>
            <a:r>
              <a:rPr lang="en-US" altLang="en-US" b="1" dirty="0">
                <a:latin typeface="Arial" panose="020B0604020202020204" pitchFamily="34" charset="0"/>
                <a:cs typeface="Arial" panose="020B0604020202020204" pitchFamily="34" charset="0"/>
              </a:rPr>
              <a:t>Models</a:t>
            </a: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kern="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5782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Steady-State Example</a:t>
            </a:r>
            <a:r>
              <a:rPr lang="en-US" altLang="en-US" dirty="0" smtClean="0"/>
              <a:t>, cont.  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2057400"/>
          </a:xfrm>
        </p:spPr>
        <p:txBody>
          <a:bodyPr/>
          <a:lstStyle/>
          <a:p>
            <a:r>
              <a:rPr lang="en-US" altLang="en-US" dirty="0" smtClean="0"/>
              <a:t>We can then get the initial angle and initial </a:t>
            </a:r>
            <a:r>
              <a:rPr lang="en-US" altLang="en-US" dirty="0" err="1" smtClean="0"/>
              <a:t>dq</a:t>
            </a:r>
            <a:r>
              <a:rPr lang="en-US" altLang="en-US" dirty="0" smtClean="0"/>
              <a:t> values</a:t>
            </a:r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endParaRPr lang="en-US" altLang="en-US" dirty="0"/>
          </a:p>
          <a:p>
            <a:endParaRPr lang="en-US" altLang="en-US" dirty="0" smtClean="0"/>
          </a:p>
          <a:p>
            <a:r>
              <a:rPr lang="en-US" altLang="en-US" dirty="0" smtClean="0"/>
              <a:t>Or</a:t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n-US" altLang="en-US" dirty="0" smtClean="0"/>
              <a:t/>
            </a:r>
            <a:br>
              <a:rPr lang="en-US" altLang="en-US" dirty="0" smtClean="0"/>
            </a:b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2253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533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1722087"/>
              </p:ext>
            </p:extLst>
          </p:nvPr>
        </p:nvGraphicFramePr>
        <p:xfrm>
          <a:off x="990600" y="2109788"/>
          <a:ext cx="7227888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942" name="Equation" r:id="rId4" imgW="3695400" imgH="457200" progId="Equation.DSMT4">
                  <p:embed/>
                </p:oleObj>
              </mc:Choice>
              <mc:Fallback>
                <p:oleObj name="Equation" r:id="rId4" imgW="3695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2109788"/>
                        <a:ext cx="7227888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4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5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775245"/>
              </p:ext>
            </p:extLst>
          </p:nvPr>
        </p:nvGraphicFramePr>
        <p:xfrm>
          <a:off x="914400" y="3048000"/>
          <a:ext cx="6248400" cy="103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943" name="Equation" r:id="rId6" imgW="2946400" imgH="482600" progId="Equation.DSMT4">
                  <p:embed/>
                </p:oleObj>
              </mc:Choice>
              <mc:Fallback>
                <p:oleObj name="Equation" r:id="rId6" imgW="29464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048000"/>
                        <a:ext cx="6248400" cy="1031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6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25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4529534"/>
              </p:ext>
            </p:extLst>
          </p:nvPr>
        </p:nvGraphicFramePr>
        <p:xfrm>
          <a:off x="914400" y="4114800"/>
          <a:ext cx="6196013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944" name="Equation" r:id="rId8" imgW="3035300" imgH="482600" progId="Equation.DSMT4">
                  <p:embed/>
                </p:oleObj>
              </mc:Choice>
              <mc:Fallback>
                <p:oleObj name="Equation" r:id="rId8" imgW="30353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6196013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2368813"/>
              </p:ext>
            </p:extLst>
          </p:nvPr>
        </p:nvGraphicFramePr>
        <p:xfrm>
          <a:off x="1492250" y="5334000"/>
          <a:ext cx="6159500" cy="935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945" name="Equation" r:id="rId10" imgW="3149280" imgH="482400" progId="Equation.DSMT4">
                  <p:embed/>
                </p:oleObj>
              </mc:Choice>
              <mc:Fallback>
                <p:oleObj name="Equation" r:id="rId10" imgW="31492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0" y="5334000"/>
                        <a:ext cx="6159500" cy="9350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Steady-State Example</a:t>
            </a:r>
            <a:r>
              <a:rPr lang="en-US" altLang="en-US" dirty="0"/>
              <a:t>, cont. </a:t>
            </a:r>
            <a:endParaRPr lang="en-US" alt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600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/>
              <a:t>The initial state variable are determined by solving with the differential equations equal to zero.</a:t>
            </a:r>
          </a:p>
          <a:p>
            <a:pPr>
              <a:buFont typeface="Arial" charset="0"/>
              <a:buChar char="•"/>
            </a:pPr>
            <a:endParaRPr lang="en-US" altLang="en-US" dirty="0" smtClean="0"/>
          </a:p>
          <a:p>
            <a:pPr>
              <a:buFont typeface="Arial" charset="0"/>
              <a:buChar char="•"/>
            </a:pPr>
            <a:endParaRPr lang="en-US" altLang="en-US" dirty="0" smtClean="0"/>
          </a:p>
          <a:p>
            <a:pPr>
              <a:buFont typeface="Arial" charset="0"/>
              <a:buChar char="•"/>
            </a:pPr>
            <a:endParaRPr lang="en-US" altLang="en-US" dirty="0" smtClean="0"/>
          </a:p>
          <a:p>
            <a:pPr>
              <a:buFont typeface="Arial" charset="0"/>
              <a:buChar char="•"/>
            </a:pPr>
            <a:endParaRPr lang="en-US" altLang="en-US" dirty="0" smtClean="0"/>
          </a:p>
        </p:txBody>
      </p:sp>
      <p:sp>
        <p:nvSpPr>
          <p:cNvPr id="235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2355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996683"/>
              </p:ext>
            </p:extLst>
          </p:nvPr>
        </p:nvGraphicFramePr>
        <p:xfrm>
          <a:off x="762000" y="2438400"/>
          <a:ext cx="8070850" cy="168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933" name="Equation" r:id="rId4" imgW="3848040" imgH="799920" progId="Equation.DSMT4">
                  <p:embed/>
                </p:oleObj>
              </mc:Choice>
              <mc:Fallback>
                <p:oleObj name="Equation" r:id="rId4" imgW="384804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438400"/>
                        <a:ext cx="8070850" cy="1681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PowerWorld Two-Axis Model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981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/>
              <a:t>Numerous models exist for synchronous machines, some of which we'll cover in-depth.  The following is a relatively simple model that represents the field winding and one damper winding; it also includes the generator swing eq.</a:t>
            </a:r>
          </a:p>
        </p:txBody>
      </p:sp>
      <p:sp>
        <p:nvSpPr>
          <p:cNvPr id="1946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461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1847224"/>
              </p:ext>
            </p:extLst>
          </p:nvPr>
        </p:nvGraphicFramePr>
        <p:xfrm>
          <a:off x="762000" y="3581400"/>
          <a:ext cx="3048000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90" name="Equation" r:id="rId4" imgW="1345616" imgH="253890" progId="Equation.DSMT4">
                  <p:embed/>
                </p:oleObj>
              </mc:Choice>
              <mc:Fallback>
                <p:oleObj name="Equation" r:id="rId4" imgW="1345616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581400"/>
                        <a:ext cx="3048000" cy="5794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46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544066"/>
              </p:ext>
            </p:extLst>
          </p:nvPr>
        </p:nvGraphicFramePr>
        <p:xfrm>
          <a:off x="4038600" y="3581400"/>
          <a:ext cx="3224213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91" name="Equation" r:id="rId6" imgW="1358310" imgH="253890" progId="Equation.DSMT4">
                  <p:embed/>
                </p:oleObj>
              </mc:Choice>
              <mc:Fallback>
                <p:oleObj name="Equation" r:id="rId6" imgW="1358310" imgH="25389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3581400"/>
                        <a:ext cx="3224213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46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857094"/>
              </p:ext>
            </p:extLst>
          </p:nvPr>
        </p:nvGraphicFramePr>
        <p:xfrm>
          <a:off x="838200" y="4267200"/>
          <a:ext cx="4508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92" name="Equation" r:id="rId8" imgW="2286000" imgH="469900" progId="Equation.DSMT4">
                  <p:embed/>
                </p:oleObj>
              </mc:Choice>
              <mc:Fallback>
                <p:oleObj name="Equation" r:id="rId8" imgW="2286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267200"/>
                        <a:ext cx="4508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6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94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175098"/>
              </p:ext>
            </p:extLst>
          </p:nvPr>
        </p:nvGraphicFramePr>
        <p:xfrm>
          <a:off x="838200" y="5334000"/>
          <a:ext cx="40989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6993" name="Equation" r:id="rId10" imgW="1930400" imgH="469900" progId="Equation.DSMT4">
                  <p:embed/>
                </p:oleObj>
              </mc:Choice>
              <mc:Fallback>
                <p:oleObj name="Equation" r:id="rId10" imgW="1930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334000"/>
                        <a:ext cx="4098925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91200" y="4572000"/>
            <a:ext cx="2547492" cy="1938992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For a salient pole</a:t>
            </a:r>
            <a:br>
              <a:rPr lang="en-US" dirty="0" smtClean="0"/>
            </a:br>
            <a:r>
              <a:rPr lang="en-US" dirty="0" smtClean="0"/>
              <a:t>machine, with </a:t>
            </a:r>
            <a:br>
              <a:rPr lang="en-US" dirty="0" smtClean="0"/>
            </a:b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=</a:t>
            </a:r>
            <a:r>
              <a:rPr lang="en-US" dirty="0" err="1" smtClean="0"/>
              <a:t>X'</a:t>
            </a:r>
            <a:r>
              <a:rPr lang="en-US" baseline="-25000" dirty="0" err="1" smtClean="0"/>
              <a:t>q</a:t>
            </a:r>
            <a:r>
              <a:rPr lang="en-US" dirty="0" smtClean="0"/>
              <a:t>, then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would rapidly</a:t>
            </a:r>
            <a:br>
              <a:rPr lang="en-US" dirty="0" smtClean="0"/>
            </a:br>
            <a:r>
              <a:rPr lang="en-US" dirty="0" smtClean="0"/>
              <a:t>decay to zero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PowerWorld Solution of 11.10</a:t>
            </a:r>
          </a:p>
        </p:txBody>
      </p:sp>
      <p:pic>
        <p:nvPicPr>
          <p:cNvPr id="24579" name="Picture 3" descr="Example_11_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447800"/>
            <a:ext cx="6400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Nonlinear Magnetic Circuits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 smtClean="0"/>
              <a:t>Nonlinear magnetic models are needed because magnetic materials tend to saturate; that is, increasingly large amounts of current are needed to increase the flux density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52779184"/>
              </p:ext>
            </p:extLst>
          </p:nvPr>
        </p:nvGraphicFramePr>
        <p:xfrm>
          <a:off x="4114800" y="2971800"/>
          <a:ext cx="2184400" cy="134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03" name="Equation" r:id="rId3" imgW="2184400" imgH="1346200" progId="Equation.3">
                  <p:embed/>
                </p:oleObj>
              </mc:Choice>
              <mc:Fallback>
                <p:oleObj name="Equation" r:id="rId3" imgW="2184400" imgH="1346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971800"/>
                        <a:ext cx="2184400" cy="1346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016479" y="5538297"/>
            <a:ext cx="1492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600" dirty="0"/>
              <a:t>Linear </a:t>
            </a:r>
          </a:p>
        </p:txBody>
      </p:sp>
      <p:graphicFrame>
        <p:nvGraphicFramePr>
          <p:cNvPr id="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0209323"/>
              </p:ext>
            </p:extLst>
          </p:nvPr>
        </p:nvGraphicFramePr>
        <p:xfrm>
          <a:off x="2537824" y="5634586"/>
          <a:ext cx="1328365" cy="4487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04" name="Equation" r:id="rId5" imgW="939392" imgH="317362" progId="Equation.3">
                  <p:embed/>
                </p:oleObj>
              </mc:Choice>
              <mc:Fallback>
                <p:oleObj name="Equation" r:id="rId5" imgW="939392" imgH="31736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7824" y="5634586"/>
                        <a:ext cx="1328365" cy="4487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548520"/>
              </p:ext>
            </p:extLst>
          </p:nvPr>
        </p:nvGraphicFramePr>
        <p:xfrm>
          <a:off x="914400" y="3124200"/>
          <a:ext cx="3033713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05" name="Bitmap Image" r:id="rId7" imgW="10914286" imgH="8361905" progId="Paint.Picture">
                  <p:embed/>
                </p:oleObj>
              </mc:Choice>
              <mc:Fallback>
                <p:oleObj name="Bitmap Image" r:id="rId7" imgW="10914286" imgH="8361905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3033713" cy="2324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11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79811"/>
              </p:ext>
            </p:extLst>
          </p:nvPr>
        </p:nvGraphicFramePr>
        <p:xfrm>
          <a:off x="365760" y="1280160"/>
          <a:ext cx="6248400" cy="4972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9005" name="Bitmap Image" r:id="rId3" imgW="27428571" imgH="21834348" progId="Paint.Picture">
                  <p:embed/>
                </p:oleObj>
              </mc:Choice>
              <mc:Fallback>
                <p:oleObj name="Bitmap Image" r:id="rId3" imgW="27428571" imgH="2183434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6248400" cy="4972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kern="0" dirty="0" smtClean="0"/>
              <a:t>Saturation</a:t>
            </a:r>
            <a:endParaRPr lang="en-US" kern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different models exist to represent saturation</a:t>
            </a:r>
          </a:p>
          <a:p>
            <a:pPr lvl="1"/>
            <a:r>
              <a:rPr lang="en-US" dirty="0" smtClean="0"/>
              <a:t>There is a tradeoff between accuracy and complexity</a:t>
            </a:r>
          </a:p>
          <a:p>
            <a:r>
              <a:rPr lang="en-US" dirty="0" smtClean="0"/>
              <a:t>Book presents the details of fully considering saturation in Section 3.5</a:t>
            </a:r>
          </a:p>
          <a:p>
            <a:r>
              <a:rPr lang="en-US" dirty="0" smtClean="0"/>
              <a:t>One simple approach is to replace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With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2899411"/>
              </p:ext>
            </p:extLst>
          </p:nvPr>
        </p:nvGraphicFramePr>
        <p:xfrm>
          <a:off x="914400" y="3810000"/>
          <a:ext cx="45085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40" name="Equation" r:id="rId3" imgW="2286000" imgH="469900" progId="Equation.DSMT4">
                  <p:embed/>
                </p:oleObj>
              </mc:Choice>
              <mc:Fallback>
                <p:oleObj name="Equation" r:id="rId3" imgW="2286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810000"/>
                        <a:ext cx="45085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9719125"/>
              </p:ext>
            </p:extLst>
          </p:nvPr>
        </p:nvGraphicFramePr>
        <p:xfrm>
          <a:off x="838200" y="5410200"/>
          <a:ext cx="55864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041" name="Equation" r:id="rId5" imgW="2831760" imgH="469800" progId="Equation.DSMT4">
                  <p:embed/>
                </p:oleObj>
              </mc:Choice>
              <mc:Fallback>
                <p:oleObj name="Equation" r:id="rId5" imgW="283176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5410200"/>
                        <a:ext cx="5586412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78206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Saturation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In steady-state this becomes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Hence saturation increases the required E</a:t>
            </a:r>
            <a:r>
              <a:rPr lang="en-US" baseline="-25000" dirty="0" smtClean="0"/>
              <a:t>fd</a:t>
            </a:r>
            <a:r>
              <a:rPr lang="en-US" dirty="0" smtClean="0"/>
              <a:t> to get a desired flux</a:t>
            </a:r>
          </a:p>
          <a:p>
            <a:r>
              <a:rPr lang="en-US" dirty="0" smtClean="0"/>
              <a:t>Saturation is usually modeled using a quadratic function, with the value of Se specified at two points (often at 1.0 flux and 1.2 flux)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049062"/>
              </p:ext>
            </p:extLst>
          </p:nvPr>
        </p:nvGraphicFramePr>
        <p:xfrm>
          <a:off x="838200" y="1905000"/>
          <a:ext cx="5334000" cy="6609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064" name="Equation" r:id="rId3" imgW="2019240" imgH="253800" progId="Equation.DSMT4">
                  <p:embed/>
                </p:oleObj>
              </mc:Choice>
              <mc:Fallback>
                <p:oleObj name="Equation" r:id="rId3" imgW="20192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5334000" cy="66090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8589602"/>
              </p:ext>
            </p:extLst>
          </p:nvPr>
        </p:nvGraphicFramePr>
        <p:xfrm>
          <a:off x="685800" y="5029200"/>
          <a:ext cx="5678488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1065" name="Equation" r:id="rId5" imgW="2565360" imgH="685800" progId="Equation.DSMT4">
                  <p:embed/>
                </p:oleObj>
              </mc:Choice>
              <mc:Fallback>
                <p:oleObj name="Equation" r:id="rId5" imgW="256536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5678488" cy="1528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77000" y="4710545"/>
            <a:ext cx="2427268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A and B are</a:t>
            </a:r>
            <a:br>
              <a:rPr lang="en-US" dirty="0" smtClean="0"/>
            </a:br>
            <a:r>
              <a:rPr lang="en-US" dirty="0" smtClean="0"/>
              <a:t>determined from</a:t>
            </a:r>
            <a:br>
              <a:rPr lang="en-US" dirty="0" smtClean="0"/>
            </a:br>
            <a:r>
              <a:rPr lang="en-US" dirty="0" smtClean="0"/>
              <a:t>the two data </a:t>
            </a:r>
            <a:br>
              <a:rPr lang="en-US" dirty="0" smtClean="0"/>
            </a:br>
            <a:r>
              <a:rPr lang="en-US" dirty="0" smtClean="0"/>
              <a:t>points</a:t>
            </a:r>
          </a:p>
        </p:txBody>
      </p:sp>
    </p:spTree>
    <p:extLst>
      <p:ext uri="{BB962C8B-B14F-4D97-AF65-F5344CB8AC3E}">
        <p14:creationId xmlns:p14="http://schemas.microsoft.com/office/powerpoint/2010/main" val="1866911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Saturation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234440"/>
          </a:xfrm>
        </p:spPr>
        <p:txBody>
          <a:bodyPr/>
          <a:lstStyle/>
          <a:p>
            <a:r>
              <a:rPr lang="en-US" dirty="0" smtClean="0"/>
              <a:t>If Se = 0.1 when the flux is 1.0 and 0.5 when the flux is 1.2, what are the values of A and B using the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4184015"/>
              </p:ext>
            </p:extLst>
          </p:nvPr>
        </p:nvGraphicFramePr>
        <p:xfrm>
          <a:off x="838200" y="2438400"/>
          <a:ext cx="2360612" cy="509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088" name="Equation" r:id="rId3" imgW="1066680" imgH="228600" progId="Equation.DSMT4">
                  <p:embed/>
                </p:oleObj>
              </mc:Choice>
              <mc:Fallback>
                <p:oleObj name="Equation" r:id="rId3" imgW="10666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8400"/>
                        <a:ext cx="2360612" cy="509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972582"/>
              </p:ext>
            </p:extLst>
          </p:nvPr>
        </p:nvGraphicFramePr>
        <p:xfrm>
          <a:off x="838200" y="3200400"/>
          <a:ext cx="7110413" cy="300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2089" name="Equation" r:id="rId5" imgW="3213000" imgH="1346040" progId="Equation.DSMT4">
                  <p:embed/>
                </p:oleObj>
              </mc:Choice>
              <mc:Fallback>
                <p:oleObj name="Equation" r:id="rId5" imgW="3213000" imgH="1346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7110413" cy="300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633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10600" cy="762000"/>
          </a:xfrm>
        </p:spPr>
        <p:txBody>
          <a:bodyPr/>
          <a:lstStyle/>
          <a:p>
            <a:r>
              <a:rPr lang="en-US" dirty="0" smtClean="0"/>
              <a:t>Implementing Saturation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625840" cy="4114800"/>
          </a:xfrm>
        </p:spPr>
        <p:txBody>
          <a:bodyPr/>
          <a:lstStyle/>
          <a:p>
            <a:r>
              <a:rPr lang="en-US" dirty="0" smtClean="0"/>
              <a:t>When implementing saturation models in code, it is important to recognize that the function is meant to be positive, so negative values are not allowed</a:t>
            </a:r>
          </a:p>
          <a:p>
            <a:r>
              <a:rPr lang="en-US" dirty="0" smtClean="0"/>
              <a:t>In large cases one is almost guaranteed to have special cases, sometimes caused by user typos</a:t>
            </a:r>
          </a:p>
          <a:p>
            <a:pPr lvl="1"/>
            <a:r>
              <a:rPr lang="en-US" dirty="0" smtClean="0"/>
              <a:t>What to do if Se(1.2) &lt; Se(1.0)?</a:t>
            </a:r>
          </a:p>
          <a:p>
            <a:pPr lvl="1"/>
            <a:r>
              <a:rPr lang="en-US" dirty="0" smtClean="0"/>
              <a:t>What to do if Se(1.0) = 0 and Se(1.2) &lt;&gt; 0</a:t>
            </a:r>
          </a:p>
          <a:p>
            <a:pPr lvl="1"/>
            <a:r>
              <a:rPr lang="en-US" dirty="0" smtClean="0"/>
              <a:t>What to do if Se(1.0) = Se(1.2) &lt;&gt; 0</a:t>
            </a:r>
          </a:p>
          <a:p>
            <a:r>
              <a:rPr lang="en-US" dirty="0" smtClean="0"/>
              <a:t>Exponential saturation models have been used</a:t>
            </a:r>
          </a:p>
          <a:p>
            <a:r>
              <a:rPr lang="en-US" dirty="0" smtClean="0"/>
              <a:t>We'll cover other common saturation approaches in Chapter 5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295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Homework 2 is posted on the web; it is due on Thursday Feb </a:t>
            </a:r>
            <a:r>
              <a:rPr lang="en-US" dirty="0" smtClean="0"/>
              <a:t>20</a:t>
            </a:r>
          </a:p>
          <a:p>
            <a:r>
              <a:rPr lang="en-US" dirty="0" smtClean="0"/>
              <a:t>Read </a:t>
            </a:r>
            <a:r>
              <a:rPr lang="en-US" dirty="0"/>
              <a:t>Chapter 5 and Appendix A</a:t>
            </a:r>
          </a:p>
          <a:p>
            <a:r>
              <a:rPr lang="en-US" dirty="0"/>
              <a:t>Read Chapter 6</a:t>
            </a:r>
          </a:p>
          <a:p>
            <a:r>
              <a:rPr lang="en-US" dirty="0" smtClean="0"/>
              <a:t>A key paper for today's topic is P.V. </a:t>
            </a:r>
            <a:r>
              <a:rPr lang="en-US" dirty="0" err="1" smtClean="0"/>
              <a:t>Kokotovic</a:t>
            </a:r>
            <a:r>
              <a:rPr lang="en-US" dirty="0" smtClean="0"/>
              <a:t>, and P.W. Sauer, "Integral Manifold as a Tool for Reduced-Order Modeling of Nonlinear Systems: A Synchronous Machine Case Study," IEEE Trans. Circuits and Sys., March 1989</a:t>
            </a:r>
          </a:p>
          <a:p>
            <a:pPr lvl="1"/>
            <a:r>
              <a:rPr lang="en-US" dirty="0" smtClean="0"/>
              <a:t>"Make it as simple as possible but not simpler"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6697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Reduced Order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going further, we will consider a formal approach to reduce the model complexity</a:t>
            </a:r>
          </a:p>
          <a:p>
            <a:pPr lvl="1"/>
            <a:r>
              <a:rPr lang="en-US" dirty="0" smtClean="0"/>
              <a:t>Reduced order models</a:t>
            </a:r>
          </a:p>
          <a:p>
            <a:r>
              <a:rPr lang="en-US" dirty="0" smtClean="0"/>
              <a:t>Idea is to approximate the behavior of fast dynamics without having to explicitly solve the differential equations</a:t>
            </a:r>
          </a:p>
          <a:p>
            <a:pPr lvl="1"/>
            <a:r>
              <a:rPr lang="en-US" dirty="0" smtClean="0"/>
              <a:t>Essentially all models have fast dynamics that not explicitly modeled</a:t>
            </a:r>
          </a:p>
          <a:p>
            <a:r>
              <a:rPr lang="en-US" dirty="0" smtClean="0"/>
              <a:t>Goal is a more easily solved model (i.e., a reduced order model) without significant loss in accuracy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9764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Manifolds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606040"/>
          </a:xfrm>
        </p:spPr>
        <p:txBody>
          <a:bodyPr/>
          <a:lstStyle/>
          <a:p>
            <a:r>
              <a:rPr lang="en-US" dirty="0" smtClean="0"/>
              <a:t>Hard to precisely define, but "you know one when you see one"</a:t>
            </a:r>
          </a:p>
          <a:p>
            <a:pPr lvl="1"/>
            <a:r>
              <a:rPr lang="en-US" dirty="0" smtClean="0"/>
              <a:t>Smooth surfaces</a:t>
            </a:r>
          </a:p>
          <a:p>
            <a:pPr lvl="1"/>
            <a:r>
              <a:rPr lang="en-US" dirty="0" smtClean="0"/>
              <a:t>In one dimensions a manifold is a curve without any kinks or self-intersections (line, circle, parabola, but not a figure 8)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3033712"/>
              </p:ext>
            </p:extLst>
          </p:nvPr>
        </p:nvGraphicFramePr>
        <p:xfrm>
          <a:off x="1066799" y="3733800"/>
          <a:ext cx="6019801" cy="18600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9760" name="Equation" r:id="rId3" imgW="2260440" imgH="698400" progId="Equation.DSMT4">
                  <p:embed/>
                </p:oleObj>
              </mc:Choice>
              <mc:Fallback>
                <p:oleObj name="Equation" r:id="rId3" imgW="2260440" imgH="698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799" y="3733800"/>
                        <a:ext cx="6019801" cy="18600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945592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134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5467660"/>
              </p:ext>
            </p:extLst>
          </p:nvPr>
        </p:nvGraphicFramePr>
        <p:xfrm>
          <a:off x="684362" y="1143000"/>
          <a:ext cx="44958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46" name="Bitmap Image" r:id="rId3" imgW="18361905" imgH="12422334" progId="Paint.Picture">
                  <p:embed/>
                </p:oleObj>
              </mc:Choice>
              <mc:Fallback>
                <p:oleObj name="Bitmap Image" r:id="rId3" imgW="18361905" imgH="1242233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62" y="1143000"/>
                        <a:ext cx="4495800" cy="2209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1348" name="Text Box 4"/>
          <p:cNvSpPr txBox="1">
            <a:spLocks noChangeArrowheads="1"/>
          </p:cNvSpPr>
          <p:nvPr/>
        </p:nvSpPr>
        <p:spPr bwMode="auto">
          <a:xfrm>
            <a:off x="3260725" y="5181600"/>
            <a:ext cx="18415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Two-Dimensional Manifolds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2" name="AutoShape 13" descr="data:image/jpeg;base64,/9j/4AAQSkZJRgABAQAAAQABAAD/2wCEAAkGBxMREhQSExMUExIXGRkVFxgWFxobHhcZGxQaGhcYGBkaHSggGxwlGxwfIzEhJSwsLzowGB8zODgsNygtLysBCgoKBQUFDgUFDisZExkrKysrKysrKysrKysrKysrKysrKysrKysrKysrKysrKysrKysrKysrKysrKysrKysrK//AABEIAJUBEAMBIgACEQEDEQH/xAAbAAEAAgMBAQAAAAAAAAAAAAAABAUCAwYBB//EAEQQAAICAQIDBAQLBgMIAwAAAAECAAMRBCEFEjETQVFhBiJxgRQyNFJicnOCkaGxIzNCkqKzFVPwFlRjg7LBwtJDk9H/xAAUAQEAAAAAAAAAAAAAAAAAAAAA/8QAFBEBAAAAAAAAAAAAAAAAAAAAAP/aAAwDAQACEQMRAD8A+4xIGv4kK2FaKbbiMhF7h05nboi5HU+BxnEqeKalaQH12qFYbPLVUSgOMZAx+0sI8Rgb9BAudbxSmnAttrrJ3AZgCfYvU+6aV4yrfErvfzFTAe4uBOGs9O6aMjR6IDPV7CK8+BIUM7n62PbK7Uenmufo9VY8Er/7uzQPpScRtPTS2+9qhn+uZDW2/wC7Wfz1f+8+Rv6T60nJ1VvuCD/xmDekOsJB+FXZHmP0AwYH11uIWgZ+C2+5qif+uG4wF+NVev8Aymb/AKMz5J/tLrf97t/o/wDWTaPTfXJj9qj4+fWpz7eXlP5wPqWk4vRa3IlyM/enMAw9qH1h+EnT5cvp92g5NXo6r08UIznyrsGPfzzoeD8VovIGj1TVW4z2N/MwPTPquebbxRvxgdhErtJxIlxVcnZWn4ozzLZjqa3wM48CAfLG8sYCIiAiIgIiICIiAiJWariTFzVQottGzknCVZGRzsActjfkG+4zgHMCffcqKXdlRQMlmIAA8STsBK8cY5/3NVtvgeXkXpseZ8ZHmMz2jhAJD3t29gORzDCIfGuvJC+05bzlnAquz1j789FH0QjWkffLIPdy+8zI8OtI31Vv3VqH/gT+cs4gVq8NsHTVXe8VH9UmHwfWLuL6bPovSVJ++r7e3lMtYgVY4nYn77T2L4mv9qvXu5QH/FRJuj1ldy81bhxnBx3EdQR1BHgd5vkDWcKSxu0Bau3GO0rOGwOgbYhwPBgRAnxKheIWUELqeXkOwvQELnuFiknsyfHJB8thLeAiIgco3FPg/Dm1ygNbcq25OSC1mBWpI35VBAx9E+M+V32tY7W2MbLW+M7dT4DyA7gNhPpnDtOtehrpvVm0VlNfrjOaeZAWD43CA7hx0yc4AzOI416MajS+tg6ijqt1S823cXVcldu8ZX2QKiJijg7ggjyOZlAREQEREBMXQHGe4gjxBByCD1BB7xMiZL4Rwq/VtiisuvfYcrWvtsIwT5LkwO69DOJPrtNdp7XPa0cpS3vHMGNTk/PVlbPiAM9TOv4LrvhGnpvxjtK0sx4cyg4/Ocv6N8HVaDp6GNi2HOp1I2V9sFKfEYHLkbDc5LTofRf5Jp/s1/SBaREQEREBERARErOK6lyy6eo8tjgszjB7KsEAvvtzEnCg9+TuFMDDUah77DTS3JWu1to65/y6u7m8WPTYAEn1bDR6VKkCVqFUd3tOSSepJO5J3jR6VakWtBhVGB3+0kncknck7zdAREQEREBERAREQMXQMCCAQRgg7gg9QRKZs6LfPNpOhBznT+YPfV4g/F65I2F3PCM7HcQPYlPos6WxdOf3D57A/MIGTSfLG6+QI7hm4gV3o78k032NX9tZi/BUBLVM+nY7nssAE+aMCh9uM+cy9Hfkmm+xq/trLGByvEfRvtcm7T6bUE//ACLzUWb9c45snz5h7BKHV+hNG5Ca+jHchquU+frB3PuxPpEQPlDeh9Y3+FXKPp6C/wDUYEj/AOy6A8p1yc3h8Gtz+HNPr8QPkyeiCkfKrGx15NBqG/AgmS9N6EVHcniFvkEqpU/zjnH4z6dEDjNH6Ioh/Z6ShDnIfUO+oI+4SB/XL5OBqwHbO94H8LYFY8hWgCkfW5paxA8VQBgDAGwAlH6E6wWaOoY5XRQjr4EAY9xGCD4GXs5zgvDA+m09iO9NvZIvOmNwBkB1YFWA8xkZOCMwOjiVa36qv49SXfSqPIT/AMtzt/MZu0fFa7G7PJS0bmuwcr4HeAfjL9JcjzgToiICIiBr1F61qzuQqKCzE9AAMkn3SBwSlsNfYpW27DEEbogH7Os+BA6j5zNPON+uaaP8ywEj6Ffrt7sgD73nLSAiIgIiYXXKil3YKqjJZiAAO8knYCBnEqV1t9+9CCqvusuUksPFagVOD4sV9hmScIY7vqdQ5+sqD3CtV/UwLSJVtwuxd69Tap7hZy2J7wQG/BhMf8TenbUqqr/nJns/vg71+/I84FtERAREQInFNH21ZQNytsyN15HU5Vsd+D3d4yI4VrO2rDFeV91dfmuuzLnvGeh7xgyXKqg9nq7E/huQWr9dMJb/AEmv+qBs9Hfkmm+xq/trLGV3o78k032NX9tZYwEREBERAREQEREBKv0X+Saf7Nf0lpKv0X+Saf7Nf0gWkj63Q13Ly2LkDcHcFT4qw3U+YkW/iTF2ror7Vl2dieVFPzS2DlvJQcd+NpjZqtSnrNSlijc9k5Le5WUBvxgeaTUvS4ouYtzZ7K049fAzyPjYWAb7YBAJHQiWsr70r1dB5WIDfFcAhkcHZgDuGVh0PeMGbOEas21KzALZutgHQOp5XA8uYHHliBMiIgVNHr62wnpVUiL7bGZrPySv8POW0rOFHNuqOP8A5VX8Kax+uZZwEREDwMOuRj/WZTaRPhjC999ON6U7n3/fN4g/wDpj1tyRyw7hk26PYdrcc469kyCyzzGfWTP0p0qjGw2ED2IiAnjDOx3E9iBSoDo3VdvgrkKv/Bc7Bfs2OwHcdtww5bksPx6TXqtOtqNW4yjAqw8QRgyg4Zc9l9NbnmehLu0Pi4ZK6nPgWTnOPbA6SIiAlZxnCtRZ0K2qvusBQj8x+AlnK30iIFBY9Fatz5BbVJ/IQPfR35Jpvsav7ayxld6O/JNN9jV/bWWMBERAREQEREBERASg0GqNPDFtAya9OXA81rJH6S/lT6O1htFSrDKtUoI8QVwRAmcL0YpqSsb8o3PezdWY+ZOSfbJUpeHa7sAun1DcrKOWux8BblGykN058dV2OckDEm6vitNQy1i5PxVX1mY+CIuWY+QECPol5NXeg+KyVXY8HLWK58uYIvvDecz4XtbqU/4iuB4c1Sk/iwMcJ07lrL7F5LLeUcpxlK05uRTgkc3rMxx3tjujhQzZqH8beUexK1X9cwLKIiBWcJXFmqH/ABQf5qazLOVWlPLrL1PR66rF8yC6Pj2YTP1hLWAiIgUur04TW1XkfvK205Pg3MLE28wHGfqiXUjcR0Yuraskrnoy9VYHKsvmDg+6aOGa4tmq0Bb0xzAdGHdYn0T+RyD0gWEREBERASl4RpF+Fay8A5c1VHwPZITke+xh7pY8R1gprawgtjoo6ux2VF8ycAe2a+EaQ1VKrkGw5awjoXY8zkZ7snbyxAmxEQErfSJc6d1+eUT3PYqn8jLKVnHPW7FO9rk/oPaH8lgZejvyTTfY1f21ljK70d+Sab7Gr+2ssYCIiAiIgIiICIiAlX6L/JNP9mv6S0lX6L/JNP8AZr+kCysrDDDAMPAjImmjRVVnKVoh8VUD9BJEi6/iNdAy7YPco3Zj4Io3Y+QgecU1nY1lwOZ9lRc453Y4Rc92T39wye6OFaLsalQtzNuztjHM7HLtjuyxO0i6PRvY4vvHKw/dVZBFQPUtg4awjqdwOi9SWtYCIiBV8XHJZRd81+zb6luFx/OEPulpNGu0i3VtW+eVgQcHBHmD3EHcHxEj8G1TOnLZjtqz2dmNssB8YDuDDDAeeO6BPiIgJE4hw9bgMko67pYuAyHxBII9oIIPeDJcQKn4ddTtfWbF/wA2hS3vaoZcfd5vdJOn4vRZ8W6snvHMAR7Qdx75Nmq7TI/x0VvrKD+sAdSnz1/mEg28cqzy1k3v82kc+/0m+KntYgTcvCaB0pq/kX/8ktECjAAA8AMQK3T6Oyx1uvwOXeupTlUJ25mP8b428BvjxlpEQEREBKoDtNYT/DRXgeBstOT71RF/+0ybr9WtNbWNkhRnA3LHoFUd5JwAPEzTwfStXXmzHaue0sx05j/CD3hQAo8lgYejvyTTfY1f21ljKjgV3Zquks9W2pFVfC2tQFFif+Q7j5EE28BERAREQEREBERATl/RrWW3aelKOVUWtQ1rKSC2N0rXI5iO9ugOAMnOOj1WpSpC7sFRRkk/6/KQvRyg16WhGXlYVqCpGCDjoR3GBh/ht/frLfu10j8M1n/vJGh4XVTkquXPV2JZ29rsST7OkmxAREQEREBKniaGmz4UgLLy8l6qMlkByrgDcsmW2G5DHqQstogYVWq6hlIZSAQQcgg9CCOomcpWzo2JwTpGOTgZNDE7nA3NRJyfmnPcfVuEcMAQQQdwRuCPEGBlERAREQEREBERAREptTqDqiaaSRV0tuBxt0NdTDq56Fh8Xx5ugeq3wq0EfJ6WyD/m2jI2+gnj3t9Xe4mFNKooRVCqoAUAYAAGAAO4TOBE4loBco3KOp5q3XqjeI8R3EHYjaR9FxQ8wqvXsrug+Zb51N3/AFT6w8MYJs5p1elS1Slih1PUEf6wfOBuiVK06ijZD8IrHRbGxYo8A52s+9g+LGbKeNVE8r81L/NtHLv4Bvit90mBZREQERIus4jVV+8dVJ6DO59ijc+6BKkfW62uleaxgo6DvJPgoG7HyG8gtr7rdqKSo/zLxyj7tee0Y+RCjzm/RcLVG7Ri1tx2Nj7kDwQdEXyUDON8neBo0ule9luvBUDeqk/weD2Y2NnluF7t8mW0RAREQEREBERAREQEqG0NmnJfTgMh3agnlGe9qj0QnvU+qTv6pyTbxAhaHiddp5RlLB8atxyuv3T1HmMjzk2Rddw+u4AWLnG6kEhlPijrhlPmCDIo0mor+JeLB4XKM9OnOnL+JBMC0iVX+J2ptZpbfrVMli+7JV/6ZkeO1DHMty/WotH58mIFnErF49Sfi9q31aLW/RJieLuf3el1DeBYJWPfzsGx7jAtZG1uurpGbGC56Dclj4KoyWPkBIvY6p/jWV0jwrHO387gD+mbdDwuuolxzPYfjWWHmc+WT8UfRXA8oEU13arZ1bT6c9V5sWWDwYqf2a+QPMc/w7g2tNSooVQFUDAAGAB4ADpM4gIiICIiAmFtSsOVgGB6gjIPuMicV4gKRWAOay1xVWvTLEEkk+AVSx9k0cC4m2oN5PJyV2tUjIT6/Ko5yc9CH5lx9GB6fR/TdVqFZ8ai1X51lZ5/gajZb9So8O3dvzsLEe4yo0XH7i7jK2G3UPRplAKhVpGLXsO+wYNuOuVG2ds7fSawcyitWsGrXSL1C2ZrV3ZTvjlHNnr+7aBaf7P0n4xufyfUXMP5S/L+Ul6Ph1NP7upEz1KqAT7SNzOc4n6U2ab4T2q1sdPpxaVr5jzWWWOtCDPzghyO7PfJz8ZtXVV6ZkROetWVzzEWOCe3rUj4rKOUgHqGPTlMC/iIgIiICIiAiIgIiICIiAiJzvFfSFkrtalUJSxdOnOTi25mC8ox0ALAZ33DdMbh0UTkr/SS/trErRCiamnTKWyOfmCtby77lVJOenqY7ziRd6St+8rQNV8JXSDrzO3bdnayjuVDnrnIRjsMQOissCjLEKB3k4H4mZzguLay3U03VuVsr1GrGkqQLjNdbftgxJO57Oz1vD8JYVelrDlRlD22X3VV8itjkpIW21lGWwreqAM5LL0BJAdbE5u3jeoD6akUoL7kusKsTita+XkLlc4yXUEb9TjOJv8ASXV3pp61rZE1Fr105ALBS5HaMmcZ5V5mGfmwL2JzOo9Jn7Oy6tFaqu4acA55rrBb2dgQfwgPkDPUqegwTq1vpNai6y0JUKNKzhnYtlgtHOeQAbsHIXuHXfIxA6uJzmj4/a9l1IrVrKNPW9gDYB1FgYilT905P0lk/wBG+JHU0JeeXDgEBQwKnA5ldW3DK2QR5QLSIiAiIgQ+I8Mq1AQWKTyNzoQzKVbBXIZSCPVJHXoSO+e8O4bVpwVqQIpYsQPEnJ9gz3DaIgRqvR/TqqIqEBGZ1Idwyls82HDc2DnpnHTwkhOFUg1EVgdlzGvGcKWGGOOhYgnc77nxM8iBH1no9p7nd3rJZ+TmPO4/dnKEYYcpHiMGbk4PSHWwJ6yksuWYqrFeUsqE8qnl2yB0J8YiBPiIgIiICIiAiIgIiICIiAlS/o3pWZmNWSz9oRzPjnzksF5uVcn42AObvzEQNj8C05CA17Ja16jLfvG5uZjvvnnbY7b9Js0/B6UbnVADzM43JCs5JdlUnlViSckAHc+JiIGGj4HRVyciY7MuyZZjgv8AGO5OTjbfp3TSvo1pgK+VGU1lyjLZYrDtMc45w3NynA2zj1R4CIgTa+H1LYLVQBwnZA+Cc3NygdBvv+HhGu4dXcazYvMa37RNyMNylc7HfZiMHbeeRA10cHoRudUAPM1gGSVDsSWdVJ5VYknJAB9Y+JnlvBKGps05T9lYWZwCwyzuXY5ByCWOdjEQME4BpwXYIQzlWYh3B5lAAYENkHYZI3OBnMmaLRpSgSteVQScbnJJJYknckkkknckxEDfERA//9k=">
            <a:hlinkClick r:id="rId5"/>
          </p:cNvPr>
          <p:cNvSpPr>
            <a:spLocks noChangeAspect="1" noChangeArrowheads="1"/>
          </p:cNvSpPr>
          <p:nvPr/>
        </p:nvSpPr>
        <p:spPr bwMode="auto">
          <a:xfrm>
            <a:off x="28575" y="-852488"/>
            <a:ext cx="3238500" cy="178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83054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001" y="3581400"/>
            <a:ext cx="403399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05000" y="6386106"/>
            <a:ext cx="3376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Images from book and mathworld.wolfram.com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237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4095497"/>
              </p:ext>
            </p:extLst>
          </p:nvPr>
        </p:nvGraphicFramePr>
        <p:xfrm>
          <a:off x="365760" y="1280160"/>
          <a:ext cx="33528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4279" name="Equation" r:id="rId3" imgW="3352680" imgH="2298600" progId="Equation.3">
                  <p:embed/>
                </p:oleObj>
              </mc:Choice>
              <mc:Fallback>
                <p:oleObj name="Equation" r:id="rId3" imgW="3352680" imgH="229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" y="1280160"/>
                        <a:ext cx="33528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2371" name="Text Box 3"/>
          <p:cNvSpPr txBox="1">
            <a:spLocks noChangeArrowheads="1"/>
          </p:cNvSpPr>
          <p:nvPr/>
        </p:nvSpPr>
        <p:spPr bwMode="auto">
          <a:xfrm>
            <a:off x="381000" y="3748087"/>
            <a:ext cx="511229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 dirty="0"/>
              <a:t>Suppose we could </a:t>
            </a:r>
            <a:r>
              <a:rPr lang="en-US" altLang="en-US" sz="2800" dirty="0" smtClean="0"/>
              <a:t>find z = h(x)</a:t>
            </a:r>
            <a:endParaRPr lang="en-US" alt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459271" y="4495800"/>
            <a:ext cx="2514600" cy="990600"/>
            <a:chOff x="459271" y="4495800"/>
            <a:chExt cx="2514600" cy="990600"/>
          </a:xfrm>
        </p:grpSpPr>
        <p:graphicFrame>
          <p:nvGraphicFramePr>
            <p:cNvPr id="442373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92278178"/>
                </p:ext>
              </p:extLst>
            </p:nvPr>
          </p:nvGraphicFramePr>
          <p:xfrm>
            <a:off x="609600" y="4508500"/>
            <a:ext cx="2146300" cy="825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84280" name="Equation" r:id="rId5" imgW="2145960" imgH="825480" progId="Equation.3">
                    <p:embed/>
                  </p:oleObj>
                </mc:Choice>
                <mc:Fallback>
                  <p:oleObj name="Equation" r:id="rId5" imgW="2145960" imgH="8254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9600" y="4508500"/>
                          <a:ext cx="2146300" cy="825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2374" name="Rectangle 6"/>
            <p:cNvSpPr>
              <a:spLocks noChangeArrowheads="1"/>
            </p:cNvSpPr>
            <p:nvPr/>
          </p:nvSpPr>
          <p:spPr bwMode="auto">
            <a:xfrm>
              <a:off x="459271" y="4495800"/>
              <a:ext cx="2514600" cy="9906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Manifolds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019800" y="3048000"/>
            <a:ext cx="1928733" cy="2677656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Desire is </a:t>
            </a:r>
            <a:br>
              <a:rPr lang="en-US" dirty="0" smtClean="0"/>
            </a:br>
            <a:r>
              <a:rPr lang="en-US" dirty="0" smtClean="0"/>
              <a:t>to express</a:t>
            </a:r>
            <a:br>
              <a:rPr lang="en-US" dirty="0" smtClean="0"/>
            </a:br>
            <a:r>
              <a:rPr lang="en-US" dirty="0" smtClean="0"/>
              <a:t>z as an </a:t>
            </a:r>
          </a:p>
          <a:p>
            <a:r>
              <a:rPr lang="en-US" dirty="0" smtClean="0"/>
              <a:t>algebraic</a:t>
            </a:r>
            <a:br>
              <a:rPr lang="en-US" dirty="0" smtClean="0"/>
            </a:br>
            <a:r>
              <a:rPr lang="en-US" dirty="0" smtClean="0"/>
              <a:t>function of x,</a:t>
            </a:r>
            <a:br>
              <a:rPr lang="en-US" dirty="0" smtClean="0"/>
            </a:br>
            <a:r>
              <a:rPr lang="en-US" dirty="0" smtClean="0"/>
              <a:t>eliminating</a:t>
            </a:r>
            <a:br>
              <a:rPr lang="en-US" dirty="0" smtClean="0"/>
            </a:br>
            <a:r>
              <a:rPr lang="en-US" dirty="0" err="1" smtClean="0"/>
              <a:t>dz</a:t>
            </a:r>
            <a:r>
              <a:rPr lang="en-US" dirty="0" smtClean="0"/>
              <a:t>/dt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339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9303988"/>
              </p:ext>
            </p:extLst>
          </p:nvPr>
        </p:nvGraphicFramePr>
        <p:xfrm>
          <a:off x="685800" y="1371600"/>
          <a:ext cx="2921000" cy="229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93" name="Equation" r:id="rId3" imgW="2920680" imgH="2298600" progId="Equation.3">
                  <p:embed/>
                </p:oleObj>
              </mc:Choice>
              <mc:Fallback>
                <p:oleObj name="Equation" r:id="rId3" imgW="2920680" imgH="229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371600"/>
                        <a:ext cx="2921000" cy="2298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339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6877360"/>
              </p:ext>
            </p:extLst>
          </p:nvPr>
        </p:nvGraphicFramePr>
        <p:xfrm>
          <a:off x="863600" y="4349750"/>
          <a:ext cx="35306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5294" name="Equation" r:id="rId5" imgW="3530520" imgH="825480" progId="Equation.3">
                  <p:embed/>
                </p:oleObj>
              </mc:Choice>
              <mc:Fallback>
                <p:oleObj name="Equation" r:id="rId5" imgW="353052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4349750"/>
                        <a:ext cx="35306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3396" name="Rectangle 4"/>
          <p:cNvSpPr>
            <a:spLocks noChangeArrowheads="1"/>
          </p:cNvSpPr>
          <p:nvPr/>
        </p:nvSpPr>
        <p:spPr bwMode="auto">
          <a:xfrm>
            <a:off x="685800" y="4191000"/>
            <a:ext cx="3886200" cy="1143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Integral Manifolds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800600" y="1600200"/>
            <a:ext cx="2581156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Replace z by h(x)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4324149"/>
            <a:ext cx="3155031" cy="156966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If the initial conditions</a:t>
            </a:r>
            <a:br>
              <a:rPr lang="en-US" dirty="0" smtClean="0"/>
            </a:br>
            <a:r>
              <a:rPr lang="en-US" dirty="0" smtClean="0"/>
              <a:t>satisfy h, so z</a:t>
            </a:r>
            <a:r>
              <a:rPr lang="en-US" baseline="-25000" dirty="0" smtClean="0"/>
              <a:t>0</a:t>
            </a:r>
            <a:r>
              <a:rPr lang="en-US" dirty="0" smtClean="0"/>
              <a:t> = h(x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br>
              <a:rPr lang="en-US" dirty="0" smtClean="0"/>
            </a:br>
            <a:r>
              <a:rPr lang="en-US" dirty="0" smtClean="0"/>
              <a:t>then the reduced</a:t>
            </a:r>
            <a:br>
              <a:rPr lang="en-US" dirty="0" smtClean="0"/>
            </a:br>
            <a:r>
              <a:rPr lang="en-US" dirty="0" smtClean="0"/>
              <a:t>equation is exact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832230" y="2819400"/>
            <a:ext cx="3861185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Chain rule of differentiation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Manifold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929640"/>
          </a:xfrm>
        </p:spPr>
        <p:txBody>
          <a:bodyPr/>
          <a:lstStyle/>
          <a:p>
            <a:r>
              <a:rPr lang="en-US" dirty="0" smtClean="0"/>
              <a:t>Assume two differential equations with z considered "fast" relative to 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809490"/>
              </p:ext>
            </p:extLst>
          </p:nvPr>
        </p:nvGraphicFramePr>
        <p:xfrm>
          <a:off x="838200" y="2362200"/>
          <a:ext cx="39116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868" name="Equation" r:id="rId3" imgW="3911600" imgH="1803400" progId="Equation.DSMT4">
                  <p:embed/>
                </p:oleObj>
              </mc:Choice>
              <mc:Fallback>
                <p:oleObj name="Equation" r:id="rId3" imgW="3911600" imgH="18034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362200"/>
                        <a:ext cx="39116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054892"/>
              </p:ext>
            </p:extLst>
          </p:nvPr>
        </p:nvGraphicFramePr>
        <p:xfrm>
          <a:off x="838200" y="4343400"/>
          <a:ext cx="3619500" cy="180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0869" name="Equation" r:id="rId5" imgW="3619500" imgH="1803400" progId="Equation.DSMT4">
                  <p:embed/>
                </p:oleObj>
              </mc:Choice>
              <mc:Fallback>
                <p:oleObj name="Equation" r:id="rId5" imgW="3619500" imgH="18034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343400"/>
                        <a:ext cx="3619500" cy="180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029103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77240"/>
          </a:xfrm>
        </p:spPr>
        <p:txBody>
          <a:bodyPr/>
          <a:lstStyle/>
          <a:p>
            <a:r>
              <a:rPr lang="en-US" dirty="0" smtClean="0"/>
              <a:t>For this simple system we can get the exact solution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Integral Manifold </a:t>
            </a:r>
            <a:r>
              <a:rPr lang="en-US" dirty="0" smtClean="0"/>
              <a:t>Example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183908"/>
              </p:ext>
            </p:extLst>
          </p:nvPr>
        </p:nvGraphicFramePr>
        <p:xfrm>
          <a:off x="838200" y="1905000"/>
          <a:ext cx="3289300" cy="176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78" name="Equation" r:id="rId3" imgW="3289300" imgH="1765300" progId="Equation.3">
                  <p:embed/>
                </p:oleObj>
              </mc:Choice>
              <mc:Fallback>
                <p:oleObj name="Equation" r:id="rId3" imgW="3289300" imgH="17653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905000"/>
                        <a:ext cx="3289300" cy="176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4635842"/>
              </p:ext>
            </p:extLst>
          </p:nvPr>
        </p:nvGraphicFramePr>
        <p:xfrm>
          <a:off x="685800" y="4419600"/>
          <a:ext cx="4127500" cy="177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79" name="Equation" r:id="rId5" imgW="4127500" imgH="1778000" progId="Equation.3">
                  <p:embed/>
                </p:oleObj>
              </mc:Choice>
              <mc:Fallback>
                <p:oleObj name="Equation" r:id="rId5" imgW="4127500" imgH="17780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419600"/>
                        <a:ext cx="4127500" cy="177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326693"/>
              </p:ext>
            </p:extLst>
          </p:nvPr>
        </p:nvGraphicFramePr>
        <p:xfrm>
          <a:off x="5486400" y="5029200"/>
          <a:ext cx="265747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1980" name="Equation" r:id="rId7" imgW="1180800" imgH="228600" progId="Equation.DSMT4">
                  <p:embed/>
                </p:oleObj>
              </mc:Choice>
              <mc:Fallback>
                <p:oleObj name="Equation" r:id="rId7" imgW="1180800" imgH="228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5029200"/>
                        <a:ext cx="2657475" cy="514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5046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74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249179"/>
              </p:ext>
            </p:extLst>
          </p:nvPr>
        </p:nvGraphicFramePr>
        <p:xfrm>
          <a:off x="533400" y="1524000"/>
          <a:ext cx="37465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388" name="Equation" r:id="rId3" imgW="3746160" imgH="1371600" progId="Equation.DSMT4">
                  <p:embed/>
                </p:oleObj>
              </mc:Choice>
              <mc:Fallback>
                <p:oleObj name="Equation" r:id="rId3" imgW="3746160" imgH="1371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37465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749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707383"/>
              </p:ext>
            </p:extLst>
          </p:nvPr>
        </p:nvGraphicFramePr>
        <p:xfrm>
          <a:off x="533400" y="3124200"/>
          <a:ext cx="3302000" cy="173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9389" name="Equation" r:id="rId5" imgW="3301920" imgH="1739880" progId="Equation.3">
                  <p:embed/>
                </p:oleObj>
              </mc:Choice>
              <mc:Fallback>
                <p:oleObj name="Equation" r:id="rId5" imgW="3301920" imgH="1739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124200"/>
                        <a:ext cx="3302000" cy="173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Solve for Equilibrium (Steady-state ) Values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for Remaining Constants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158240"/>
          </a:xfrm>
        </p:spPr>
        <p:txBody>
          <a:bodyPr/>
          <a:lstStyle/>
          <a:p>
            <a:r>
              <a:rPr lang="en-US" dirty="0" smtClean="0"/>
              <a:t>Use the initial conditions and derivatives at t=0 to solve for the remaining constants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605180"/>
              </p:ext>
            </p:extLst>
          </p:nvPr>
        </p:nvGraphicFramePr>
        <p:xfrm>
          <a:off x="609600" y="2362200"/>
          <a:ext cx="4330700" cy="431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2825" name="Equation" r:id="rId3" imgW="4330700" imgH="4318000" progId="Equation.DSMT4">
                  <p:embed/>
                </p:oleObj>
              </mc:Choice>
              <mc:Fallback>
                <p:oleObj name="Equation" r:id="rId3" imgW="4330700" imgH="43180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4330700" cy="431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790627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953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8307803"/>
              </p:ext>
            </p:extLst>
          </p:nvPr>
        </p:nvGraphicFramePr>
        <p:xfrm>
          <a:off x="685800" y="1447800"/>
          <a:ext cx="4749800" cy="154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437" name="Equation" r:id="rId3" imgW="4749480" imgH="1549080" progId="Equation.DSMT4">
                  <p:embed/>
                </p:oleObj>
              </mc:Choice>
              <mc:Fallback>
                <p:oleObj name="Equation" r:id="rId3" imgW="4749480" imgH="1549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447800"/>
                        <a:ext cx="4749800" cy="154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95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157633"/>
              </p:ext>
            </p:extLst>
          </p:nvPr>
        </p:nvGraphicFramePr>
        <p:xfrm>
          <a:off x="647700" y="3505200"/>
          <a:ext cx="54102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1438" name="Equation" r:id="rId5" imgW="5410080" imgH="2641320" progId="Equation.DSMT4">
                  <p:embed/>
                </p:oleObj>
              </mc:Choice>
              <mc:Fallback>
                <p:oleObj name="Equation" r:id="rId5" imgW="5410080" imgH="2641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" y="3505200"/>
                        <a:ext cx="5410200" cy="264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Solve for Remaining Constants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 without </a:t>
            </a:r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929640"/>
          </a:xfrm>
        </p:spPr>
        <p:txBody>
          <a:bodyPr/>
          <a:lstStyle/>
          <a:p>
            <a:r>
              <a:rPr lang="en-US" dirty="0" smtClean="0"/>
              <a:t>Recalling the relation between </a:t>
            </a:r>
            <a:r>
              <a:rPr lang="en-US" dirty="0" smtClean="0">
                <a:latin typeface="Symbol" panose="05050102010706020507" pitchFamily="18" charset="2"/>
              </a:rPr>
              <a:t>d</a:t>
            </a:r>
            <a:r>
              <a:rPr lang="en-US" dirty="0" smtClean="0"/>
              <a:t> and the stator values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And from 3.215 and 3.216 (in steady-state)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Then use 3.222 and 3.223 to replace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8941809"/>
              </p:ext>
            </p:extLst>
          </p:nvPr>
        </p:nvGraphicFramePr>
        <p:xfrm>
          <a:off x="762000" y="4419600"/>
          <a:ext cx="5499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834" name="Equation" r:id="rId3" imgW="5499000" imgH="609480" progId="Equation.DSMT4">
                  <p:embed/>
                </p:oleObj>
              </mc:Choice>
              <mc:Fallback>
                <p:oleObj name="Equation" r:id="rId3" imgW="5499000" imgH="609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419600"/>
                        <a:ext cx="5499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40446187"/>
              </p:ext>
            </p:extLst>
          </p:nvPr>
        </p:nvGraphicFramePr>
        <p:xfrm>
          <a:off x="1066800" y="1981200"/>
          <a:ext cx="39624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835" name="Equation" r:id="rId5" imgW="3962160" imgH="1320480" progId="Equation.DSMT4">
                  <p:embed/>
                </p:oleObj>
              </mc:Choice>
              <mc:Fallback>
                <p:oleObj name="Equation" r:id="rId5" imgW="3962160" imgH="1320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981200"/>
                        <a:ext cx="39624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203035"/>
              </p:ext>
            </p:extLst>
          </p:nvPr>
        </p:nvGraphicFramePr>
        <p:xfrm>
          <a:off x="6096000" y="5181600"/>
          <a:ext cx="15367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0836" name="Equation" r:id="rId7" imgW="1536480" imgH="482400" progId="Equation.DSMT4">
                  <p:embed/>
                </p:oleObj>
              </mc:Choice>
              <mc:Fallback>
                <p:oleObj name="Equation" r:id="rId7" imgW="153648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096000" y="5181600"/>
                        <a:ext cx="1536700" cy="482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8064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Trajectory in x-z Space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05840"/>
          </a:xfrm>
        </p:spPr>
        <p:txBody>
          <a:bodyPr/>
          <a:lstStyle/>
          <a:p>
            <a:r>
              <a:rPr lang="en-US" dirty="0" smtClean="0"/>
              <a:t>Below image shows some of the solution trajectories of this set of equations in the x z space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2042374"/>
              </p:ext>
            </p:extLst>
          </p:nvPr>
        </p:nvGraphicFramePr>
        <p:xfrm>
          <a:off x="533400" y="2362200"/>
          <a:ext cx="7243763" cy="1147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869" name="Equation" r:id="rId3" imgW="8572320" imgH="1358640" progId="Equation.DSMT4">
                  <p:embed/>
                </p:oleObj>
              </mc:Choice>
              <mc:Fallback>
                <p:oleObj name="Equation" r:id="rId3" imgW="8572320" imgH="1358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362200"/>
                        <a:ext cx="7243763" cy="1147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1478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81400"/>
            <a:ext cx="457835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867400" y="3748184"/>
            <a:ext cx="2393604" cy="83099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z rapidly decays</a:t>
            </a:r>
            <a:br>
              <a:rPr lang="en-US" dirty="0" smtClean="0"/>
            </a:br>
            <a:r>
              <a:rPr lang="en-US" dirty="0" smtClean="0"/>
              <a:t>to 1.0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7458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Manifold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Consider a function of the form z = h(x) = mx + c</a:t>
            </a:r>
          </a:p>
          <a:p>
            <a:r>
              <a:rPr lang="en-US" dirty="0" smtClean="0"/>
              <a:t> We would then have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3875433"/>
              </p:ext>
            </p:extLst>
          </p:nvPr>
        </p:nvGraphicFramePr>
        <p:xfrm>
          <a:off x="609600" y="2362200"/>
          <a:ext cx="8153400" cy="3389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3852" name="Equation" r:id="rId3" imgW="4101840" imgH="1701720" progId="Equation.DSMT4">
                  <p:embed/>
                </p:oleObj>
              </mc:Choice>
              <mc:Fallback>
                <p:oleObj name="Equation" r:id="rId3" imgW="4101840" imgH="17017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8153400" cy="3389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81000" y="5943600"/>
            <a:ext cx="8382000" cy="461665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One equation and two unknowns: One solution is m=0, c=1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69479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Manifold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With the manifold z = 1 we have an exact solution if </a:t>
            </a:r>
            <a:br>
              <a:rPr lang="en-US" dirty="0" smtClean="0"/>
            </a:br>
            <a:r>
              <a:rPr lang="en-US" dirty="0" smtClean="0"/>
              <a:t>z = 1.0 since </a:t>
            </a:r>
            <a:r>
              <a:rPr lang="en-US" dirty="0" err="1" smtClean="0"/>
              <a:t>dz</a:t>
            </a:r>
            <a:r>
              <a:rPr lang="en-US" dirty="0" smtClean="0"/>
              <a:t>/dt = -10z+10 is always zero</a:t>
            </a:r>
          </a:p>
          <a:p>
            <a:r>
              <a:rPr lang="en-US" dirty="0" smtClean="0"/>
              <a:t>With this approximation then we simplify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8343499"/>
              </p:ext>
            </p:extLst>
          </p:nvPr>
        </p:nvGraphicFramePr>
        <p:xfrm>
          <a:off x="914400" y="2808360"/>
          <a:ext cx="3276600" cy="14588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016" name="Equation" r:id="rId3" imgW="3593880" imgH="1600200" progId="Equation.DSMT4">
                  <p:embed/>
                </p:oleObj>
              </mc:Choice>
              <mc:Fallback>
                <p:oleObj name="Equation" r:id="rId3" imgW="3593880" imgH="1600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808360"/>
                        <a:ext cx="3276600" cy="14588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059171"/>
              </p:ext>
            </p:extLst>
          </p:nvPr>
        </p:nvGraphicFramePr>
        <p:xfrm>
          <a:off x="990600" y="4648200"/>
          <a:ext cx="4876800" cy="984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8017" name="Equation" r:id="rId5" imgW="5410080" imgH="1091880" progId="Equation.DSMT4">
                  <p:embed/>
                </p:oleObj>
              </mc:Choice>
              <mc:Fallback>
                <p:oleObj name="Equation" r:id="rId5" imgW="5410080" imgH="1091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4648200"/>
                        <a:ext cx="4876800" cy="9845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267200" y="3723432"/>
            <a:ext cx="3972562" cy="461665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This is exact only if z</a:t>
            </a:r>
            <a:r>
              <a:rPr lang="en-US" baseline="30000" dirty="0" smtClean="0"/>
              <a:t>0</a:t>
            </a:r>
            <a:r>
              <a:rPr lang="en-US" dirty="0" smtClean="0"/>
              <a:t> = 1.0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019800" y="4724400"/>
            <a:ext cx="1377449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Exact solution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048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Function, Full Coupling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624840"/>
          </a:xfrm>
        </p:spPr>
        <p:txBody>
          <a:bodyPr/>
          <a:lstStyle/>
          <a:p>
            <a:r>
              <a:rPr lang="en-US" dirty="0" smtClean="0"/>
              <a:t>Now consider the linear function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2009477"/>
              </p:ext>
            </p:extLst>
          </p:nvPr>
        </p:nvGraphicFramePr>
        <p:xfrm>
          <a:off x="457200" y="1905000"/>
          <a:ext cx="5486400" cy="43330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5889" name="Equation" r:id="rId3" imgW="6464300" imgH="5105400" progId="Equation.DSMT4">
                  <p:embed/>
                </p:oleObj>
              </mc:Choice>
              <mc:Fallback>
                <p:oleObj name="Equation" r:id="rId3" imgW="6464300" imgH="510540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905000"/>
                        <a:ext cx="5486400" cy="433307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14079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Function, Full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853440"/>
          </a:xfrm>
        </p:spPr>
        <p:txBody>
          <a:bodyPr/>
          <a:lstStyle/>
          <a:p>
            <a:r>
              <a:rPr lang="en-US" dirty="0" smtClean="0"/>
              <a:t>Which has an equilibrium point at the origin, eigenvalues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1</a:t>
            </a:r>
            <a:r>
              <a:rPr lang="en-US" dirty="0" smtClean="0"/>
              <a:t> = -2.3 (the slow mode) and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baseline="-25000" dirty="0" smtClean="0"/>
              <a:t>2</a:t>
            </a:r>
            <a:r>
              <a:rPr lang="en-US" dirty="0" smtClean="0"/>
              <a:t> = -8.7 (the fast mode), and a solution of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Using x</a:t>
            </a:r>
            <a:r>
              <a:rPr lang="en-US" baseline="30000" dirty="0" smtClean="0"/>
              <a:t>0</a:t>
            </a:r>
            <a:r>
              <a:rPr lang="en-US" dirty="0" smtClean="0"/>
              <a:t> = 10 and z</a:t>
            </a:r>
            <a:r>
              <a:rPr lang="en-US" baseline="30000" dirty="0" smtClean="0"/>
              <a:t>0</a:t>
            </a:r>
            <a:r>
              <a:rPr lang="en-US" dirty="0" smtClean="0"/>
              <a:t> = 10, the solution is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183781"/>
              </p:ext>
            </p:extLst>
          </p:nvPr>
        </p:nvGraphicFramePr>
        <p:xfrm>
          <a:off x="914400" y="2743200"/>
          <a:ext cx="29718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996" name="Equation" r:id="rId3" imgW="1193760" imgH="482400" progId="Equation.DSMT4">
                  <p:embed/>
                </p:oleObj>
              </mc:Choice>
              <mc:Fallback>
                <p:oleObj name="Equation" r:id="rId3" imgW="1193760" imgH="4824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743200"/>
                        <a:ext cx="2971800" cy="120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3920437"/>
              </p:ext>
            </p:extLst>
          </p:nvPr>
        </p:nvGraphicFramePr>
        <p:xfrm>
          <a:off x="914400" y="4724400"/>
          <a:ext cx="4191000" cy="1084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6997" name="Equation" r:id="rId5" imgW="1765080" imgH="457200" progId="Equation.DSMT4">
                  <p:embed/>
                </p:oleObj>
              </mc:Choice>
              <mc:Fallback>
                <p:oleObj name="Equation" r:id="rId5" imgW="1765080" imgH="4572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724400"/>
                        <a:ext cx="4191000" cy="1084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070550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</a:t>
            </a:r>
            <a:r>
              <a:rPr lang="en-US" dirty="0" smtClean="0"/>
              <a:t>Trajectory </a:t>
            </a:r>
            <a:r>
              <a:rPr lang="en-US" dirty="0"/>
              <a:t>in </a:t>
            </a:r>
            <a:r>
              <a:rPr lang="en-US" dirty="0" smtClean="0"/>
              <a:t>x-z </a:t>
            </a:r>
            <a:r>
              <a:rPr lang="en-US" dirty="0"/>
              <a:t>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10188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1371600"/>
            <a:ext cx="759541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346355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Linear Function, Full Coupling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Same function but change the initial condition to </a:t>
            </a:r>
            <a:br>
              <a:rPr lang="en-US" dirty="0" smtClean="0"/>
            </a:br>
            <a:r>
              <a:rPr lang="en-US" dirty="0" smtClean="0"/>
              <a:t>x</a:t>
            </a:r>
            <a:r>
              <a:rPr lang="en-US" baseline="30000" dirty="0" smtClean="0"/>
              <a:t>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0 </a:t>
            </a:r>
            <a:r>
              <a:rPr lang="en-US" dirty="0"/>
              <a:t>and z</a:t>
            </a:r>
            <a:r>
              <a:rPr lang="en-US" baseline="30000" dirty="0"/>
              <a:t>0</a:t>
            </a:r>
            <a:r>
              <a:rPr lang="en-US" dirty="0"/>
              <a:t> = </a:t>
            </a:r>
            <a:r>
              <a:rPr lang="en-US" dirty="0" smtClean="0"/>
              <a:t>10</a:t>
            </a:r>
          </a:p>
          <a:p>
            <a:r>
              <a:rPr lang="en-US" dirty="0" smtClean="0"/>
              <a:t>Solving for the constants gives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In general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4899502"/>
              </p:ext>
            </p:extLst>
          </p:nvPr>
        </p:nvGraphicFramePr>
        <p:xfrm>
          <a:off x="989013" y="2895600"/>
          <a:ext cx="3587750" cy="1084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060" name="Equation" r:id="rId3" imgW="1511280" imgH="457200" progId="Equation.DSMT4">
                  <p:embed/>
                </p:oleObj>
              </mc:Choice>
              <mc:Fallback>
                <p:oleObj name="Equation" r:id="rId3" imgW="15112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3" y="2895600"/>
                        <a:ext cx="3587750" cy="1084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3593025"/>
              </p:ext>
            </p:extLst>
          </p:nvPr>
        </p:nvGraphicFramePr>
        <p:xfrm>
          <a:off x="2616200" y="4419600"/>
          <a:ext cx="5229225" cy="164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0061" name="Equation" r:id="rId5" imgW="2666880" imgH="838080" progId="Equation.DSMT4">
                  <p:embed/>
                </p:oleObj>
              </mc:Choice>
              <mc:Fallback>
                <p:oleObj name="Equation" r:id="rId5" imgW="2666880" imgH="838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16200" y="4419600"/>
                        <a:ext cx="5229225" cy="1643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7851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Solution </a:t>
            </a:r>
            <a:r>
              <a:rPr lang="en-US" dirty="0" smtClean="0"/>
              <a:t>Trajectories </a:t>
            </a:r>
            <a:r>
              <a:rPr lang="en-US" dirty="0"/>
              <a:t>in </a:t>
            </a:r>
            <a:r>
              <a:rPr lang="en-US" dirty="0" smtClean="0"/>
              <a:t>x-z </a:t>
            </a:r>
            <a:r>
              <a:rPr lang="en-US" dirty="0"/>
              <a:t>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pic>
        <p:nvPicPr>
          <p:cNvPr id="102400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7595419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22522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Manifold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682240"/>
          </a:xfrm>
        </p:spPr>
        <p:txBody>
          <a:bodyPr/>
          <a:lstStyle/>
          <a:p>
            <a:r>
              <a:rPr lang="en-US" dirty="0" smtClean="0"/>
              <a:t>Trajectories appear to be heading to origin along a single axis</a:t>
            </a:r>
          </a:p>
          <a:p>
            <a:r>
              <a:rPr lang="en-US" dirty="0" smtClean="0"/>
              <a:t>Again consider a candidate manifold function</a:t>
            </a:r>
            <a:br>
              <a:rPr lang="en-US" dirty="0" smtClean="0"/>
            </a:br>
            <a:r>
              <a:rPr lang="en-US" dirty="0"/>
              <a:t>z = h(x) = mx + c</a:t>
            </a:r>
          </a:p>
          <a:p>
            <a:r>
              <a:rPr lang="en-US" dirty="0" smtClean="0"/>
              <a:t> Again solve for m dx/dt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4891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Manifold Function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83716"/>
              </p:ext>
            </p:extLst>
          </p:nvPr>
        </p:nvGraphicFramePr>
        <p:xfrm>
          <a:off x="381000" y="1371600"/>
          <a:ext cx="8632825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3061" name="Equation" r:id="rId3" imgW="4343400" imgH="2387520" progId="Equation.DSMT4">
                  <p:embed/>
                </p:oleObj>
              </mc:Choice>
              <mc:Fallback>
                <p:oleObj name="Equation" r:id="rId3" imgW="4343400" imgH="238752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371600"/>
                        <a:ext cx="8632825" cy="475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54901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 without Saturation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86840"/>
          </a:xfrm>
        </p:spPr>
        <p:txBody>
          <a:bodyPr/>
          <a:lstStyle/>
          <a:p>
            <a:pPr>
              <a:buFont typeface="Courier New" panose="02070309020205020404" pitchFamily="49" charset="0"/>
              <a:buChar char="o"/>
            </a:pP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And use 3.219 to eliminate </a:t>
            </a:r>
            <a:r>
              <a:rPr lang="en-US" dirty="0" err="1" smtClean="0"/>
              <a:t>E'</a:t>
            </a:r>
            <a:r>
              <a:rPr lang="en-US" baseline="-25000" dirty="0" err="1" smtClean="0"/>
              <a:t>d</a:t>
            </a:r>
            <a:endParaRPr lang="en-US" baseline="-250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4489653"/>
              </p:ext>
            </p:extLst>
          </p:nvPr>
        </p:nvGraphicFramePr>
        <p:xfrm>
          <a:off x="450850" y="1447800"/>
          <a:ext cx="8051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09" name="Equation" r:id="rId3" imgW="8051760" imgH="609480" progId="Equation.DSMT4">
                  <p:embed/>
                </p:oleObj>
              </mc:Choice>
              <mc:Fallback>
                <p:oleObj name="Equation" r:id="rId3" imgW="8051760" imgH="609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850" y="1447800"/>
                        <a:ext cx="80518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613693"/>
              </p:ext>
            </p:extLst>
          </p:nvPr>
        </p:nvGraphicFramePr>
        <p:xfrm>
          <a:off x="381000" y="2895600"/>
          <a:ext cx="8547100" cy="339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3110" name="Equation" r:id="rId5" imgW="8546760" imgH="3390840" progId="Equation.DSMT4">
                  <p:embed/>
                </p:oleObj>
              </mc:Choice>
              <mc:Fallback>
                <p:oleObj name="Equation" r:id="rId5" imgW="8546760" imgH="33908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2895600"/>
                        <a:ext cx="8547100" cy="339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701871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Candidate Manifold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2377440"/>
          </a:xfrm>
        </p:spPr>
        <p:txBody>
          <a:bodyPr/>
          <a:lstStyle/>
          <a:p>
            <a:r>
              <a:rPr lang="en-US" dirty="0" smtClean="0"/>
              <a:t>The two solutions correspond to the two modes</a:t>
            </a:r>
          </a:p>
          <a:p>
            <a:r>
              <a:rPr lang="en-US" dirty="0" smtClean="0"/>
              <a:t>The one we've observed is z = -1.3x</a:t>
            </a:r>
          </a:p>
          <a:p>
            <a:r>
              <a:rPr lang="en-US" dirty="0" smtClean="0"/>
              <a:t>The other is z = -7.7x</a:t>
            </a:r>
          </a:p>
          <a:p>
            <a:r>
              <a:rPr lang="en-US" dirty="0" smtClean="0"/>
              <a:t>To observe this mode select </a:t>
            </a:r>
            <a:r>
              <a:rPr lang="en-US" dirty="0"/>
              <a:t>x</a:t>
            </a:r>
            <a:r>
              <a:rPr lang="en-US" baseline="30000" dirty="0"/>
              <a:t>0</a:t>
            </a:r>
            <a:r>
              <a:rPr lang="en-US" dirty="0"/>
              <a:t> = 1</a:t>
            </a:r>
            <a:r>
              <a:rPr lang="en-US" dirty="0" smtClean="0"/>
              <a:t> </a:t>
            </a:r>
            <a:r>
              <a:rPr lang="en-US" dirty="0"/>
              <a:t>and z</a:t>
            </a:r>
            <a:r>
              <a:rPr lang="en-US" baseline="30000" dirty="0"/>
              <a:t>0</a:t>
            </a:r>
            <a:r>
              <a:rPr lang="en-US" dirty="0"/>
              <a:t> = </a:t>
            </a:r>
            <a:r>
              <a:rPr lang="en-US" dirty="0" smtClean="0"/>
              <a:t>-7.7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Zeroing out c</a:t>
            </a:r>
            <a:r>
              <a:rPr lang="en-US" baseline="-25000" dirty="0" smtClean="0"/>
              <a:t>1</a:t>
            </a:r>
            <a:r>
              <a:rPr lang="en-US" dirty="0" smtClean="0"/>
              <a:t> and c</a:t>
            </a:r>
            <a:r>
              <a:rPr lang="en-US" baseline="-25000" dirty="0" smtClean="0"/>
              <a:t>3</a:t>
            </a:r>
            <a:r>
              <a:rPr lang="en-US" dirty="0" smtClean="0"/>
              <a:t> is clearly a special case</a:t>
            </a:r>
            <a:br>
              <a:rPr lang="en-US" dirty="0" smtClean="0"/>
            </a:b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4826"/>
              </p:ext>
            </p:extLst>
          </p:nvPr>
        </p:nvGraphicFramePr>
        <p:xfrm>
          <a:off x="838200" y="3429000"/>
          <a:ext cx="6499225" cy="214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97" name="Equation" r:id="rId3" imgW="3314520" imgH="1091880" progId="Equation.DSMT4">
                  <p:embed/>
                </p:oleObj>
              </mc:Choice>
              <mc:Fallback>
                <p:oleObj name="Equation" r:id="rId3" imgW="3314520" imgH="109188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429000"/>
                        <a:ext cx="6499225" cy="21415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65032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Eliminating the Fast Mode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853440"/>
          </a:xfrm>
        </p:spPr>
        <p:txBody>
          <a:bodyPr/>
          <a:lstStyle/>
          <a:p>
            <a:r>
              <a:rPr lang="en-US" dirty="0" smtClean="0"/>
              <a:t>Going with z = -1.3x we just have the equation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This is a simpler model, with the application determining whether it is too simple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0571047"/>
              </p:ext>
            </p:extLst>
          </p:nvPr>
        </p:nvGraphicFramePr>
        <p:xfrm>
          <a:off x="838200" y="2133600"/>
          <a:ext cx="6314023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120" name="Equation" r:id="rId3" imgW="2514600" imgH="1091880" progId="Equation.DSMT4">
                  <p:embed/>
                </p:oleObj>
              </mc:Choice>
              <mc:Fallback>
                <p:oleObj name="Equation" r:id="rId3" imgW="2514600" imgH="10918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133600"/>
                        <a:ext cx="6314023" cy="274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766179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Formal Two Time-Scale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082040"/>
          </a:xfrm>
        </p:spPr>
        <p:txBody>
          <a:bodyPr/>
          <a:lstStyle/>
          <a:p>
            <a:r>
              <a:rPr lang="en-US" dirty="0" smtClean="0"/>
              <a:t>This can be more formalized by introducing a parameter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endParaRPr lang="en-US" dirty="0">
              <a:latin typeface="Symbol" panose="05050102010706020507" pitchFamily="18" charset="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853937"/>
              </p:ext>
            </p:extLst>
          </p:nvPr>
        </p:nvGraphicFramePr>
        <p:xfrm>
          <a:off x="838200" y="2438400"/>
          <a:ext cx="3987800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14" name="Equation" r:id="rId3" imgW="3987800" imgH="1676400" progId="Equation.3">
                  <p:embed/>
                </p:oleObj>
              </mc:Choice>
              <mc:Fallback>
                <p:oleObj name="Equation" r:id="rId3" imgW="3987800" imgH="16764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438400"/>
                        <a:ext cx="3987800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744012"/>
              </p:ext>
            </p:extLst>
          </p:nvPr>
        </p:nvGraphicFramePr>
        <p:xfrm>
          <a:off x="838200" y="4495800"/>
          <a:ext cx="2260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215" name="Equation" r:id="rId5" imgW="2260600" imgH="406400" progId="Equation.3">
                  <p:embed/>
                </p:oleObj>
              </mc:Choice>
              <mc:Fallback>
                <p:oleObj name="Equation" r:id="rId5" imgW="2260600" imgH="40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495800"/>
                        <a:ext cx="22606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801264" y="2514600"/>
            <a:ext cx="2590800" cy="1200329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In the previous example we had 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 = 0.1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7820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Two Time-Scale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386840"/>
          </a:xfrm>
        </p:spPr>
        <p:txBody>
          <a:bodyPr/>
          <a:lstStyle/>
          <a:p>
            <a:r>
              <a:rPr lang="en-US" dirty="0" smtClean="0"/>
              <a:t>Using the previous process to get an expression for dx/dt we have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For c(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) = 0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4803933"/>
              </p:ext>
            </p:extLst>
          </p:nvPr>
        </p:nvGraphicFramePr>
        <p:xfrm>
          <a:off x="914400" y="2438400"/>
          <a:ext cx="6223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11" name="Equation" r:id="rId3" imgW="6223000" imgH="406400" progId="Equation.3">
                  <p:embed/>
                </p:oleObj>
              </mc:Choice>
              <mc:Fallback>
                <p:oleObj name="Equation" r:id="rId3" imgW="6223000" imgH="4064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438400"/>
                        <a:ext cx="6223000" cy="40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6016071"/>
              </p:ext>
            </p:extLst>
          </p:nvPr>
        </p:nvGraphicFramePr>
        <p:xfrm>
          <a:off x="838200" y="3886200"/>
          <a:ext cx="46228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12" name="Equation" r:id="rId5" imgW="4622800" imgH="825500" progId="Equation.3">
                  <p:embed/>
                </p:oleObj>
              </mc:Choice>
              <mc:Fallback>
                <p:oleObj name="Equation" r:id="rId5" imgW="4622800" imgH="8255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886200"/>
                        <a:ext cx="4622800" cy="825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014921"/>
              </p:ext>
            </p:extLst>
          </p:nvPr>
        </p:nvGraphicFramePr>
        <p:xfrm>
          <a:off x="914400" y="4876800"/>
          <a:ext cx="2286000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313" name="Equation" r:id="rId7" imgW="774364" imgH="152334" progId="Equation.DSMT4">
                  <p:embed/>
                </p:oleObj>
              </mc:Choice>
              <mc:Fallback>
                <p:oleObj name="Equation" r:id="rId7" imgW="774364" imgH="15233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876800"/>
                        <a:ext cx="2286000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43600" y="4038600"/>
            <a:ext cx="2590800" cy="193899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Result is complex for larger values</a:t>
            </a:r>
            <a:br>
              <a:rPr lang="en-US" dirty="0" smtClean="0"/>
            </a:br>
            <a:r>
              <a:rPr lang="en-US" dirty="0" smtClean="0"/>
              <a:t>since system has</a:t>
            </a:r>
            <a:br>
              <a:rPr lang="en-US" dirty="0" smtClean="0"/>
            </a:br>
            <a:r>
              <a:rPr lang="en-US" dirty="0" smtClean="0"/>
              <a:t>complex </a:t>
            </a:r>
            <a:r>
              <a:rPr lang="en-US" dirty="0" err="1" smtClean="0"/>
              <a:t>eigenvaues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5406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Two Time-Scale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z is infinitely fast (</a:t>
            </a:r>
            <a:r>
              <a:rPr lang="en-US" dirty="0" smtClean="0">
                <a:latin typeface="Symbol" panose="05050102010706020507" pitchFamily="18" charset="2"/>
              </a:rPr>
              <a:t>e</a:t>
            </a:r>
            <a:r>
              <a:rPr lang="en-US" dirty="0" smtClean="0"/>
              <a:t> = 0) then z </a:t>
            </a:r>
            <a:r>
              <a:rPr lang="en-US" smtClean="0"/>
              <a:t>= -x, </a:t>
            </a:r>
            <a:r>
              <a:rPr lang="en-US" dirty="0" smtClean="0"/>
              <a:t>h(</a:t>
            </a:r>
            <a:r>
              <a:rPr lang="en-US" dirty="0" smtClean="0">
                <a:latin typeface="Symbol" panose="05050102010706020507" pitchFamily="18" charset="2"/>
              </a:rPr>
              <a:t>e) = -</a:t>
            </a:r>
            <a:r>
              <a:rPr lang="en-US" dirty="0" smtClean="0"/>
              <a:t>1</a:t>
            </a:r>
            <a:r>
              <a:rPr lang="en-US" dirty="0" smtClean="0">
                <a:latin typeface="Symbol" panose="05050102010706020507" pitchFamily="18" charset="2"/>
              </a:rPr>
              <a:t> </a:t>
            </a:r>
            <a:endParaRPr lang="en-US" dirty="0">
              <a:latin typeface="Symbol" panose="05050102010706020507" pitchFamily="18" charset="2"/>
            </a:endParaRPr>
          </a:p>
          <a:p>
            <a:r>
              <a:rPr lang="en-US" dirty="0" smtClean="0">
                <a:latin typeface="+mj-lt"/>
              </a:rPr>
              <a:t>To compute for small </a:t>
            </a:r>
            <a:r>
              <a:rPr lang="en-US" dirty="0">
                <a:latin typeface="Symbol" panose="05050102010706020507" pitchFamily="18" charset="2"/>
              </a:rPr>
              <a:t>e</a:t>
            </a:r>
            <a:r>
              <a:rPr lang="en-US" dirty="0"/>
              <a:t> </a:t>
            </a:r>
            <a:r>
              <a:rPr lang="en-US" dirty="0" smtClean="0"/>
              <a:t>use a power series</a:t>
            </a:r>
            <a:r>
              <a:rPr lang="en-US" dirty="0" smtClean="0">
                <a:latin typeface="+mj-lt"/>
              </a:rPr>
              <a:t>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/>
            </a:r>
            <a:br>
              <a:rPr lang="en-US" dirty="0" smtClean="0">
                <a:latin typeface="+mj-lt"/>
              </a:rPr>
            </a:br>
            <a:endParaRPr lang="en-US" dirty="0" smtClean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984822"/>
              </p:ext>
            </p:extLst>
          </p:nvPr>
        </p:nvGraphicFramePr>
        <p:xfrm>
          <a:off x="838200" y="2514600"/>
          <a:ext cx="4241800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64" name="Equation" r:id="rId3" imgW="4241520" imgH="1295280" progId="Equation.DSMT4">
                  <p:embed/>
                </p:oleObj>
              </mc:Choice>
              <mc:Fallback>
                <p:oleObj name="Equation" r:id="rId3" imgW="4241520" imgH="12952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514600"/>
                        <a:ext cx="4241800" cy="1295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6675972"/>
              </p:ext>
            </p:extLst>
          </p:nvPr>
        </p:nvGraphicFramePr>
        <p:xfrm>
          <a:off x="914400" y="4114800"/>
          <a:ext cx="71628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265" name="Equation" r:id="rId5" imgW="7162560" imgH="1473120" progId="Equation.DSMT4">
                  <p:embed/>
                </p:oleObj>
              </mc:Choice>
              <mc:Fallback>
                <p:oleObj name="Equation" r:id="rId5" imgW="7162560" imgH="147312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114800"/>
                        <a:ext cx="71628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84871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Two Time-Scale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701040"/>
          </a:xfrm>
        </p:spPr>
        <p:txBody>
          <a:bodyPr/>
          <a:lstStyle/>
          <a:p>
            <a:r>
              <a:rPr lang="en-US" dirty="0" smtClean="0"/>
              <a:t>Solving for the coefficients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3758855"/>
              </p:ext>
            </p:extLst>
          </p:nvPr>
        </p:nvGraphicFramePr>
        <p:xfrm>
          <a:off x="533400" y="1828800"/>
          <a:ext cx="7137400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42" name="Equation" r:id="rId3" imgW="7137360" imgH="711000" progId="Equation.DSMT4">
                  <p:embed/>
                </p:oleObj>
              </mc:Choice>
              <mc:Fallback>
                <p:oleObj name="Equation" r:id="rId3" imgW="71373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828800"/>
                        <a:ext cx="7137400" cy="71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7469745"/>
              </p:ext>
            </p:extLst>
          </p:nvPr>
        </p:nvGraphicFramePr>
        <p:xfrm>
          <a:off x="1784350" y="2851150"/>
          <a:ext cx="42291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43" name="Equation" r:id="rId5" imgW="4228920" imgH="634680" progId="Equation.DSMT4">
                  <p:embed/>
                </p:oleObj>
              </mc:Choice>
              <mc:Fallback>
                <p:oleObj name="Equation" r:id="rId5" imgW="422892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4350" y="2851150"/>
                        <a:ext cx="42291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7363770"/>
              </p:ext>
            </p:extLst>
          </p:nvPr>
        </p:nvGraphicFramePr>
        <p:xfrm>
          <a:off x="933450" y="4267200"/>
          <a:ext cx="7366000" cy="168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44" name="Equation" r:id="rId7" imgW="7365960" imgH="1688760" progId="Equation.DSMT4">
                  <p:embed/>
                </p:oleObj>
              </mc:Choice>
              <mc:Fallback>
                <p:oleObj name="Equation" r:id="rId7" imgW="7365960" imgH="1688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3450" y="4267200"/>
                        <a:ext cx="7366000" cy="168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4915684"/>
              </p:ext>
            </p:extLst>
          </p:nvPr>
        </p:nvGraphicFramePr>
        <p:xfrm>
          <a:off x="5334000" y="4267200"/>
          <a:ext cx="10795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445" name="Equation" r:id="rId9" imgW="1079280" imgH="431640" progId="Equation.3">
                  <p:embed/>
                </p:oleObj>
              </mc:Choice>
              <mc:Fallback>
                <p:oleObj name="Equation" r:id="rId9" imgW="10792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4267200"/>
                        <a:ext cx="10795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5105400" y="4114800"/>
            <a:ext cx="1447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5638800" y="5334000"/>
            <a:ext cx="28956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60304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64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2192321"/>
              </p:ext>
            </p:extLst>
          </p:nvPr>
        </p:nvGraphicFramePr>
        <p:xfrm>
          <a:off x="838200" y="1371600"/>
          <a:ext cx="3276600" cy="346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30" name="Equation" r:id="rId3" imgW="3276360" imgH="3466800" progId="Equation.DSMT4">
                  <p:embed/>
                </p:oleObj>
              </mc:Choice>
              <mc:Fallback>
                <p:oleObj name="Equation" r:id="rId3" imgW="3276360" imgH="3466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1371600"/>
                        <a:ext cx="3276600" cy="346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640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803987"/>
              </p:ext>
            </p:extLst>
          </p:nvPr>
        </p:nvGraphicFramePr>
        <p:xfrm>
          <a:off x="1676400" y="5410200"/>
          <a:ext cx="17653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731" name="Equation" r:id="rId5" imgW="1765080" imgH="457200" progId="Equation.3">
                  <p:embed/>
                </p:oleObj>
              </mc:Choice>
              <mc:Fallback>
                <p:oleObj name="Equation" r:id="rId5" imgW="17650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5410200"/>
                        <a:ext cx="17653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6404" name="Rectangle 4"/>
          <p:cNvSpPr>
            <a:spLocks noChangeArrowheads="1"/>
          </p:cNvSpPr>
          <p:nvPr/>
        </p:nvSpPr>
        <p:spPr bwMode="auto">
          <a:xfrm>
            <a:off x="1447800" y="5334000"/>
            <a:ext cx="2209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Applying to the Previous Example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76800" y="4549170"/>
            <a:ext cx="3733800" cy="156966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Note the slow mode eigenvalue approximation has changed from -2.3 to </a:t>
            </a:r>
            <a:br>
              <a:rPr lang="en-US" dirty="0" smtClean="0"/>
            </a:br>
            <a:r>
              <a:rPr lang="en-US" dirty="0" smtClean="0"/>
              <a:t>-2.2 </a:t>
            </a:r>
            <a:endParaRPr lang="en-US" dirty="0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839200" cy="762000"/>
          </a:xfrm>
        </p:spPr>
        <p:txBody>
          <a:bodyPr/>
          <a:lstStyle/>
          <a:p>
            <a:r>
              <a:rPr lang="en-US" altLang="en-US" dirty="0"/>
              <a:t>General two-time-scale linear </a:t>
            </a:r>
            <a:r>
              <a:rPr lang="en-US" alt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624840"/>
          </a:xfrm>
        </p:spPr>
        <p:txBody>
          <a:bodyPr/>
          <a:lstStyle/>
          <a:p>
            <a:r>
              <a:rPr lang="en-US" dirty="0" smtClean="0"/>
              <a:t>To generalize assume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5060693"/>
              </p:ext>
            </p:extLst>
          </p:nvPr>
        </p:nvGraphicFramePr>
        <p:xfrm>
          <a:off x="685800" y="2133600"/>
          <a:ext cx="21463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86" name="Equation" r:id="rId3" imgW="2145960" imgH="3733560" progId="Equation.DSMT4">
                  <p:embed/>
                </p:oleObj>
              </mc:Choice>
              <mc:Fallback>
                <p:oleObj name="Equation" r:id="rId3" imgW="2145960" imgH="3733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133600"/>
                        <a:ext cx="2146300" cy="373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1105954"/>
              </p:ext>
            </p:extLst>
          </p:nvPr>
        </p:nvGraphicFramePr>
        <p:xfrm>
          <a:off x="5181600" y="3009900"/>
          <a:ext cx="28829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287" name="Equation" r:id="rId5" imgW="2882880" imgH="1447560" progId="Equation.DSMT4">
                  <p:embed/>
                </p:oleObj>
              </mc:Choice>
              <mc:Fallback>
                <p:oleObj name="Equation" r:id="rId5" imgW="2882880" imgH="14475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009900"/>
                        <a:ext cx="2882900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 bwMode="auto">
          <a:xfrm>
            <a:off x="3657600" y="3733800"/>
            <a:ext cx="1066800" cy="0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chemeClr val="tx1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724400" y="4800600"/>
            <a:ext cx="3525324" cy="120032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dirty="0" smtClean="0"/>
              <a:t>Expression for z is</a:t>
            </a:r>
            <a:br>
              <a:rPr lang="en-US" altLang="en-US" dirty="0" smtClean="0"/>
            </a:br>
            <a:r>
              <a:rPr lang="en-US" altLang="en-US" dirty="0" smtClean="0"/>
              <a:t>the equilibrium manifold;</a:t>
            </a:r>
            <a:br>
              <a:rPr lang="en-US" altLang="en-US" dirty="0" smtClean="0"/>
            </a:br>
            <a:r>
              <a:rPr lang="en-US" altLang="en-US" dirty="0" smtClean="0"/>
              <a:t>D must be nonsingular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6596309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 to Nonlinear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234440"/>
          </a:xfrm>
        </p:spPr>
        <p:txBody>
          <a:bodyPr/>
          <a:lstStyle/>
          <a:p>
            <a:r>
              <a:rPr lang="en-US" dirty="0" smtClean="0"/>
              <a:t>For machine models this needs to be extended to nonlinear systems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270926"/>
              </p:ext>
            </p:extLst>
          </p:nvPr>
        </p:nvGraphicFramePr>
        <p:xfrm>
          <a:off x="685800" y="2209800"/>
          <a:ext cx="51308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262" name="Equation" r:id="rId3" imgW="2565360" imgH="1676160" progId="Equation.DSMT4">
                  <p:embed/>
                </p:oleObj>
              </mc:Choice>
              <mc:Fallback>
                <p:oleObj name="Equation" r:id="rId3" imgW="2565360" imgH="167616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09800"/>
                        <a:ext cx="5130800" cy="335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724400" y="4800600"/>
            <a:ext cx="3932487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en-US" altLang="en-US" dirty="0" smtClean="0"/>
              <a:t>In general solution is </a:t>
            </a:r>
            <a:br>
              <a:rPr lang="en-US" altLang="en-US" dirty="0" smtClean="0"/>
            </a:br>
            <a:r>
              <a:rPr lang="en-US" altLang="en-US" dirty="0" smtClean="0"/>
              <a:t>difficult, but there are </a:t>
            </a:r>
            <a:br>
              <a:rPr lang="en-US" altLang="en-US" dirty="0" smtClean="0"/>
            </a:br>
            <a:r>
              <a:rPr lang="en-US" altLang="en-US" dirty="0" smtClean="0"/>
              <a:t>special cases similar to </a:t>
            </a:r>
            <a:br>
              <a:rPr lang="en-US" altLang="en-US" dirty="0" smtClean="0"/>
            </a:br>
            <a:r>
              <a:rPr lang="en-US" altLang="en-US" dirty="0" smtClean="0"/>
              <a:t>the stator transient problem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6863992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94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1202678"/>
              </p:ext>
            </p:extLst>
          </p:nvPr>
        </p:nvGraphicFramePr>
        <p:xfrm>
          <a:off x="457200" y="1447800"/>
          <a:ext cx="2197100" cy="284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01" name="Equation" r:id="rId3" imgW="2197080" imgH="2844720" progId="Equation.DSMT4">
                  <p:embed/>
                </p:oleObj>
              </mc:Choice>
              <mc:Fallback>
                <p:oleObj name="Equation" r:id="rId3" imgW="2197080" imgH="2844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47800"/>
                        <a:ext cx="2197100" cy="284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/>
          <p:cNvSpPr txBox="1">
            <a:spLocks/>
          </p:cNvSpPr>
          <p:nvPr/>
        </p:nvSpPr>
        <p:spPr>
          <a:xfrm>
            <a:off x="685800" y="228600"/>
            <a:ext cx="7772400" cy="762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006600"/>
                </a:solidFill>
                <a:latin typeface="Times New Roman" pitchFamily="18" charset="0"/>
              </a:defRPr>
            </a:lvl9pPr>
          </a:lstStyle>
          <a:p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5281906"/>
              </p:ext>
            </p:extLst>
          </p:nvPr>
        </p:nvGraphicFramePr>
        <p:xfrm>
          <a:off x="2209800" y="4038600"/>
          <a:ext cx="4559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02" name="Equation" r:id="rId5" imgW="4559300" imgH="546100" progId="Equation.3">
                  <p:embed/>
                </p:oleObj>
              </mc:Choice>
              <mc:Fallback>
                <p:oleObj name="Equation" r:id="rId5" imgW="4559300" imgH="5461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4038600"/>
                        <a:ext cx="4559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611399"/>
              </p:ext>
            </p:extLst>
          </p:nvPr>
        </p:nvGraphicFramePr>
        <p:xfrm>
          <a:off x="2133600" y="4800600"/>
          <a:ext cx="56388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03" name="Equation" r:id="rId7" imgW="6121400" imgH="939800" progId="Equation.DSMT4">
                  <p:embed/>
                </p:oleObj>
              </mc:Choice>
              <mc:Fallback>
                <p:oleObj name="Equation" r:id="rId7" imgW="6121400" imgH="9398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4800600"/>
                        <a:ext cx="56388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3215803"/>
              </p:ext>
            </p:extLst>
          </p:nvPr>
        </p:nvGraphicFramePr>
        <p:xfrm>
          <a:off x="2895600" y="5791200"/>
          <a:ext cx="39497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6904" name="Equation" r:id="rId9" imgW="3949700" imgH="546100" progId="Equation.3">
                  <p:embed/>
                </p:oleObj>
              </mc:Choice>
              <mc:Fallback>
                <p:oleObj name="Equation" r:id="rId9" imgW="3949700" imgH="5461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791200"/>
                        <a:ext cx="39497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 without Saturation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853440"/>
          </a:xfrm>
        </p:spPr>
        <p:txBody>
          <a:bodyPr/>
          <a:lstStyle/>
          <a:p>
            <a:r>
              <a:rPr lang="en-US" dirty="0" smtClean="0"/>
              <a:t>Which can be rewritten as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5886429"/>
              </p:ext>
            </p:extLst>
          </p:nvPr>
        </p:nvGraphicFramePr>
        <p:xfrm>
          <a:off x="533400" y="2209800"/>
          <a:ext cx="8166100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4120" name="Equation" r:id="rId3" imgW="8166100" imgH="1905000" progId="Equation.DSMT4">
                  <p:embed/>
                </p:oleObj>
              </mc:Choice>
              <mc:Fallback>
                <p:oleObj name="Equation" r:id="rId3" imgW="8166100" imgH="1905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209800"/>
                        <a:ext cx="8166100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970161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624840"/>
          </a:xfrm>
        </p:spPr>
        <p:txBody>
          <a:bodyPr/>
          <a:lstStyle/>
          <a:p>
            <a:r>
              <a:rPr lang="en-US" dirty="0" smtClean="0"/>
              <a:t>Solving we get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148754"/>
              </p:ext>
            </p:extLst>
          </p:nvPr>
        </p:nvGraphicFramePr>
        <p:xfrm>
          <a:off x="762000" y="1981200"/>
          <a:ext cx="3746500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50" name="Equation" r:id="rId3" imgW="3746160" imgH="1460160" progId="Equation.DSMT4">
                  <p:embed/>
                </p:oleObj>
              </mc:Choice>
              <mc:Fallback>
                <p:oleObj name="Equation" r:id="rId3" imgW="3746160" imgH="1460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3746500" cy="1460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624177"/>
              </p:ext>
            </p:extLst>
          </p:nvPr>
        </p:nvGraphicFramePr>
        <p:xfrm>
          <a:off x="5638800" y="2133600"/>
          <a:ext cx="1422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51" name="Equation" r:id="rId5" imgW="1422360" imgH="431640" progId="Equation.3">
                  <p:embed/>
                </p:oleObj>
              </mc:Choice>
              <mc:Fallback>
                <p:oleObj name="Equation" r:id="rId5" imgW="1422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8800" y="2133600"/>
                        <a:ext cx="1422400" cy="431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486400" y="1981200"/>
            <a:ext cx="1828800" cy="76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162201"/>
              </p:ext>
            </p:extLst>
          </p:nvPr>
        </p:nvGraphicFramePr>
        <p:xfrm>
          <a:off x="3962400" y="3581400"/>
          <a:ext cx="40767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52" name="Equation" r:id="rId7" imgW="4076640" imgH="634680" progId="Equation.DSMT4">
                  <p:embed/>
                </p:oleObj>
              </mc:Choice>
              <mc:Fallback>
                <p:oleObj name="Equation" r:id="rId7" imgW="4076640" imgH="634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3581400"/>
                        <a:ext cx="40767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810000" y="3429000"/>
            <a:ext cx="4724400" cy="91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258055"/>
              </p:ext>
            </p:extLst>
          </p:nvPr>
        </p:nvGraphicFramePr>
        <p:xfrm>
          <a:off x="774700" y="4800600"/>
          <a:ext cx="4749800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53" name="Equation" r:id="rId9" imgW="4749480" imgH="634680" progId="Equation.DSMT4">
                  <p:embed/>
                </p:oleObj>
              </mc:Choice>
              <mc:Fallback>
                <p:oleObj name="Equation" r:id="rId9" imgW="4749480" imgH="63468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700" y="4800600"/>
                        <a:ext cx="4749800" cy="63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9299421"/>
              </p:ext>
            </p:extLst>
          </p:nvPr>
        </p:nvGraphicFramePr>
        <p:xfrm>
          <a:off x="762000" y="5486400"/>
          <a:ext cx="628281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554" name="Equation" r:id="rId11" imgW="2705040" imgH="393480" progId="Equation.DSMT4">
                  <p:embed/>
                </p:oleObj>
              </mc:Choice>
              <mc:Fallback>
                <p:oleObj name="Equation" r:id="rId11" imgW="2705040" imgH="393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5486400"/>
                        <a:ext cx="6282813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69942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</a:t>
            </a:r>
            <a:r>
              <a:rPr lang="en-US" dirty="0">
                <a:latin typeface="Symbol" panose="05050102010706020507" pitchFamily="18" charset="2"/>
              </a:rPr>
              <a:t>d</a:t>
            </a:r>
            <a:r>
              <a:rPr lang="en-US" dirty="0"/>
              <a:t> without </a:t>
            </a:r>
            <a:r>
              <a:rPr lang="en-US" dirty="0" smtClean="0"/>
              <a:t>Saturation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0471758"/>
              </p:ext>
            </p:extLst>
          </p:nvPr>
        </p:nvGraphicFramePr>
        <p:xfrm>
          <a:off x="654050" y="4276725"/>
          <a:ext cx="3302000" cy="111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859" name="Equation" r:id="rId3" imgW="3301920" imgH="1117440" progId="Equation.DSMT4">
                  <p:embed/>
                </p:oleObj>
              </mc:Choice>
              <mc:Fallback>
                <p:oleObj name="Equation" r:id="rId3" imgW="3301920" imgH="1117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4276725"/>
                        <a:ext cx="3302000" cy="111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2784060"/>
              </p:ext>
            </p:extLst>
          </p:nvPr>
        </p:nvGraphicFramePr>
        <p:xfrm>
          <a:off x="4267200" y="3886200"/>
          <a:ext cx="4243387" cy="263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860" name="Bitmap Image" r:id="rId5" imgW="18552381" imgH="11526859" progId="PBrush">
                  <p:embed/>
                </p:oleObj>
              </mc:Choice>
              <mc:Fallback>
                <p:oleObj name="Bitmap Image" r:id="rId5" imgW="18552381" imgH="11526859" progId="PBrush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3886200"/>
                        <a:ext cx="4243387" cy="2635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059934"/>
              </p:ext>
            </p:extLst>
          </p:nvPr>
        </p:nvGraphicFramePr>
        <p:xfrm>
          <a:off x="615950" y="1447800"/>
          <a:ext cx="40259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861" name="Equation" r:id="rId7" imgW="4025880" imgH="1320480" progId="Equation.DSMT4">
                  <p:embed/>
                </p:oleObj>
              </mc:Choice>
              <mc:Fallback>
                <p:oleObj name="Equation" r:id="rId7" imgW="402588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950" y="1447800"/>
                        <a:ext cx="40259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92964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Then in terms of the terminal values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2162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D-q Reference Frame 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001000" cy="1600200"/>
          </a:xfrm>
        </p:spPr>
        <p:txBody>
          <a:bodyPr/>
          <a:lstStyle/>
          <a:p>
            <a:pPr>
              <a:buFont typeface="Arial" charset="0"/>
              <a:buChar char="•"/>
            </a:pPr>
            <a:r>
              <a:rPr lang="en-US" altLang="en-US" dirty="0" smtClean="0"/>
              <a:t>Machine voltage and current are “transformed” into the d-q reference frame using the rotor angle, </a:t>
            </a:r>
            <a:r>
              <a:rPr lang="en-US" altLang="en-US" dirty="0" smtClean="0">
                <a:sym typeface="Symbol" pitchFamily="18" charset="2"/>
              </a:rPr>
              <a:t></a:t>
            </a:r>
          </a:p>
          <a:p>
            <a:pPr lvl="1">
              <a:buFont typeface="Arial" charset="0"/>
              <a:buChar char="•"/>
            </a:pPr>
            <a:r>
              <a:rPr lang="en-US" altLang="en-US" dirty="0" smtClean="0">
                <a:sym typeface="Symbol" pitchFamily="18" charset="2"/>
              </a:rPr>
              <a:t>Terminal voltage in network (power flow) reference frame are V</a:t>
            </a:r>
            <a:r>
              <a:rPr lang="en-US" altLang="en-US" baseline="-25000" dirty="0">
                <a:sym typeface="Symbol" pitchFamily="18" charset="2"/>
              </a:rPr>
              <a:t>S</a:t>
            </a:r>
            <a:r>
              <a:rPr lang="en-US" altLang="en-US" dirty="0" smtClean="0">
                <a:sym typeface="Symbol" pitchFamily="18" charset="2"/>
              </a:rPr>
              <a:t> = V</a:t>
            </a:r>
            <a:r>
              <a:rPr lang="en-US" altLang="en-US" baseline="-25000" dirty="0" smtClean="0">
                <a:sym typeface="Symbol" pitchFamily="18" charset="2"/>
              </a:rPr>
              <a:t>t</a:t>
            </a:r>
            <a:r>
              <a:rPr lang="en-US" altLang="en-US" dirty="0" smtClean="0">
                <a:sym typeface="Symbol" pitchFamily="18" charset="2"/>
              </a:rPr>
              <a:t> = </a:t>
            </a:r>
            <a:r>
              <a:rPr lang="en-US" altLang="en-US" dirty="0" err="1" smtClean="0">
                <a:sym typeface="Symbol" pitchFamily="18" charset="2"/>
              </a:rPr>
              <a:t>V</a:t>
            </a:r>
            <a:r>
              <a:rPr lang="en-US" altLang="en-US" baseline="-25000" dirty="0" err="1" smtClean="0">
                <a:sym typeface="Symbol" pitchFamily="18" charset="2"/>
              </a:rPr>
              <a:t>r</a:t>
            </a:r>
            <a:r>
              <a:rPr lang="en-US" altLang="en-US" dirty="0" smtClean="0">
                <a:sym typeface="Symbol" pitchFamily="18" charset="2"/>
              </a:rPr>
              <a:t> +</a:t>
            </a:r>
            <a:r>
              <a:rPr lang="en-US" altLang="en-US" dirty="0" err="1" smtClean="0">
                <a:sym typeface="Symbol" pitchFamily="18" charset="2"/>
              </a:rPr>
              <a:t>jV</a:t>
            </a:r>
            <a:r>
              <a:rPr lang="en-US" altLang="en-US" baseline="-25000" dirty="0" err="1" smtClean="0">
                <a:sym typeface="Symbol" pitchFamily="18" charset="2"/>
              </a:rPr>
              <a:t>i</a:t>
            </a:r>
            <a:endParaRPr lang="en-US" altLang="en-US" baseline="-25000" dirty="0" smtClean="0"/>
          </a:p>
          <a:p>
            <a:endParaRPr lang="en-US" altLang="en-US" dirty="0" smtClean="0"/>
          </a:p>
        </p:txBody>
      </p:sp>
      <p:sp>
        <p:nvSpPr>
          <p:cNvPr id="1843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8437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930755"/>
              </p:ext>
            </p:extLst>
          </p:nvPr>
        </p:nvGraphicFramePr>
        <p:xfrm>
          <a:off x="914400" y="3124200"/>
          <a:ext cx="41687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72" name="Equation" r:id="rId4" imgW="1777229" imgH="482391" progId="Equation.DSMT4">
                  <p:embed/>
                </p:oleObj>
              </mc:Choice>
              <mc:Fallback>
                <p:oleObj name="Equation" r:id="rId4" imgW="1777229" imgH="4823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124200"/>
                        <a:ext cx="41687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endParaRPr lang="en-US" altLang="en-US"/>
          </a:p>
        </p:txBody>
      </p:sp>
      <p:graphicFrame>
        <p:nvGraphicFramePr>
          <p:cNvPr id="1843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958666"/>
              </p:ext>
            </p:extLst>
          </p:nvPr>
        </p:nvGraphicFramePr>
        <p:xfrm>
          <a:off x="914400" y="4343400"/>
          <a:ext cx="418147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873" name="Equation" r:id="rId6" imgW="1777680" imgH="482400" progId="Equation.DSMT4">
                  <p:embed/>
                </p:oleObj>
              </mc:Choice>
              <mc:Fallback>
                <p:oleObj name="Equation" r:id="rId6" imgW="177768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4343400"/>
                        <a:ext cx="418147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440" name="Picture 7" descr="Fig_11_16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88" t="18820" r="29411" b="56459"/>
          <a:stretch>
            <a:fillRect/>
          </a:stretch>
        </p:blipFill>
        <p:spPr bwMode="auto">
          <a:xfrm rot="-240000">
            <a:off x="5782695" y="3128589"/>
            <a:ext cx="2381250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86600" y="6324600"/>
            <a:ext cx="1905000" cy="457200"/>
          </a:xfrm>
        </p:spPr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Steady-State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" y="1280160"/>
            <a:ext cx="8535987" cy="1234440"/>
          </a:xfrm>
        </p:spPr>
        <p:txBody>
          <a:bodyPr/>
          <a:lstStyle/>
          <a:p>
            <a:r>
              <a:rPr lang="en-US" dirty="0" smtClean="0"/>
              <a:t>Assume a generator is supplying 1.0 pu real power at 0.95 pf lagging into an infinite bus at 1.0 pu voltage through the below network.  Generator pu values are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s</a:t>
            </a:r>
            <a:r>
              <a:rPr lang="en-US" dirty="0" smtClean="0"/>
              <a:t>=0,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d</a:t>
            </a:r>
            <a:r>
              <a:rPr lang="en-US" dirty="0" smtClean="0"/>
              <a:t>=2.1,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q</a:t>
            </a:r>
            <a:r>
              <a:rPr lang="en-US" dirty="0" smtClean="0"/>
              <a:t>=2.0, </a:t>
            </a:r>
            <a:r>
              <a:rPr lang="en-US" dirty="0" err="1" smtClean="0"/>
              <a:t>X'</a:t>
            </a:r>
            <a:r>
              <a:rPr lang="en-US" baseline="-25000" dirty="0" err="1" smtClean="0"/>
              <a:t>d</a:t>
            </a:r>
            <a:r>
              <a:rPr lang="en-US" dirty="0" smtClean="0"/>
              <a:t>=0.3, </a:t>
            </a:r>
            <a:r>
              <a:rPr lang="en-US" dirty="0" err="1" smtClean="0"/>
              <a:t>X'</a:t>
            </a:r>
            <a:r>
              <a:rPr lang="en-US" baseline="-25000" dirty="0" err="1" smtClean="0"/>
              <a:t>q</a:t>
            </a:r>
            <a:r>
              <a:rPr lang="en-US" dirty="0" smtClean="0"/>
              <a:t>=0.5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101785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6" t="12668" r="14590" b="19332"/>
          <a:stretch/>
        </p:blipFill>
        <p:spPr bwMode="auto">
          <a:xfrm>
            <a:off x="922713" y="3352800"/>
            <a:ext cx="7086600" cy="2801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89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Steady-State </a:t>
            </a:r>
            <a:r>
              <a:rPr lang="en-US" dirty="0" smtClean="0"/>
              <a:t>Example,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/>
              <a:t>First determine the current out of the generator from the initial conditions, then the terminal voltage</a:t>
            </a:r>
            <a:br>
              <a:rPr lang="en-US" altLang="en-US" dirty="0"/>
            </a:br>
            <a:endParaRPr lang="en-US" alt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F38EFD-512B-4531-8A51-5AEF24EFF35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483544"/>
              </p:ext>
            </p:extLst>
          </p:nvPr>
        </p:nvGraphicFramePr>
        <p:xfrm>
          <a:off x="822325" y="2482850"/>
          <a:ext cx="5519738" cy="588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896" name="Equation" r:id="rId3" imgW="2108160" imgH="228600" progId="Equation.DSMT4">
                  <p:embed/>
                </p:oleObj>
              </mc:Choice>
              <mc:Fallback>
                <p:oleObj name="Equation" r:id="rId3" imgW="21081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325" y="2482850"/>
                        <a:ext cx="5519738" cy="588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5182742"/>
              </p:ext>
            </p:extLst>
          </p:nvPr>
        </p:nvGraphicFramePr>
        <p:xfrm>
          <a:off x="930275" y="3200400"/>
          <a:ext cx="644525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897" name="Equation" r:id="rId5" imgW="2527200" imgH="482400" progId="Equation.DSMT4">
                  <p:embed/>
                </p:oleObj>
              </mc:Choice>
              <mc:Fallback>
                <p:oleObj name="Equation" r:id="rId5" imgW="2527200" imgH="48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200400"/>
                        <a:ext cx="644525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388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eove~1">
  <a:themeElements>
    <a:clrScheme name="Naeove~1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Naeove~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Naeove~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aeove~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aeove~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35859</TotalTime>
  <Words>1200</Words>
  <Application>Microsoft Office PowerPoint</Application>
  <PresentationFormat>On-screen Show (4:3)</PresentationFormat>
  <Paragraphs>234</Paragraphs>
  <Slides>50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50</vt:i4>
      </vt:variant>
    </vt:vector>
  </HeadingPairs>
  <TitlesOfParts>
    <vt:vector size="53" baseType="lpstr">
      <vt:lpstr>Naeove~1</vt:lpstr>
      <vt:lpstr>Equation</vt:lpstr>
      <vt:lpstr>Bitmap Image</vt:lpstr>
      <vt:lpstr>ECE 576 – Power System Dynamics and Stability</vt:lpstr>
      <vt:lpstr>Announcements</vt:lpstr>
      <vt:lpstr>Determining d without Saturation</vt:lpstr>
      <vt:lpstr>Determining d without Saturation</vt:lpstr>
      <vt:lpstr>Determining d without Saturation</vt:lpstr>
      <vt:lpstr>Determining d without Saturation</vt:lpstr>
      <vt:lpstr>D-q Reference Frame </vt:lpstr>
      <vt:lpstr>A Steady-State Example</vt:lpstr>
      <vt:lpstr>A Steady-State Example, cont.</vt:lpstr>
      <vt:lpstr>A Steady-State Example, cont.  </vt:lpstr>
      <vt:lpstr>A Steady-State Example, cont. </vt:lpstr>
      <vt:lpstr>PowerWorld Two-Axis Model</vt:lpstr>
      <vt:lpstr>PowerWorld Solution of 11.10</vt:lpstr>
      <vt:lpstr>Nonlinear Magnetic Circuits</vt:lpstr>
      <vt:lpstr>PowerPoint Presentation</vt:lpstr>
      <vt:lpstr>Saturation Models</vt:lpstr>
      <vt:lpstr>Saturation Models</vt:lpstr>
      <vt:lpstr>Saturation Example</vt:lpstr>
      <vt:lpstr>Implementing Saturation Models</vt:lpstr>
      <vt:lpstr>Reduced Order Models</vt:lpstr>
      <vt:lpstr>Manifolds</vt:lpstr>
      <vt:lpstr>PowerPoint Presentation</vt:lpstr>
      <vt:lpstr>PowerPoint Presentation</vt:lpstr>
      <vt:lpstr>PowerPoint Presentation</vt:lpstr>
      <vt:lpstr>Integral Manifold Example</vt:lpstr>
      <vt:lpstr>Integral Manifold Example</vt:lpstr>
      <vt:lpstr>PowerPoint Presentation</vt:lpstr>
      <vt:lpstr>Solve for Remaining Constants</vt:lpstr>
      <vt:lpstr>PowerPoint Presentation</vt:lpstr>
      <vt:lpstr>Solution Trajectory in x-z Space</vt:lpstr>
      <vt:lpstr>Candidate Manifold Function</vt:lpstr>
      <vt:lpstr>Candidate Manifold Function</vt:lpstr>
      <vt:lpstr>Linear Function, Full Coupling</vt:lpstr>
      <vt:lpstr>Linear Function, Full Coupling</vt:lpstr>
      <vt:lpstr>Solution Trajectory in x-z Space</vt:lpstr>
      <vt:lpstr>Linear Function, Full Coupling</vt:lpstr>
      <vt:lpstr>Solution Trajectories in x-z Space</vt:lpstr>
      <vt:lpstr>Candidate Manifold Function</vt:lpstr>
      <vt:lpstr>Candidate Manifold Function</vt:lpstr>
      <vt:lpstr>Candidate Manifold Function</vt:lpstr>
      <vt:lpstr>Eliminating the Fast Mode</vt:lpstr>
      <vt:lpstr>Formal Two Time-Scale Analysis</vt:lpstr>
      <vt:lpstr>Formal Two Time-Scale Analysis</vt:lpstr>
      <vt:lpstr>Formal Two Time-Scale Analysis</vt:lpstr>
      <vt:lpstr>Formal Two Time-Scale Analysis</vt:lpstr>
      <vt:lpstr>PowerPoint Presentation</vt:lpstr>
      <vt:lpstr>General two-time-scale linear system</vt:lpstr>
      <vt:lpstr>Application to Nonlinear Systems</vt:lpstr>
      <vt:lpstr>PowerPoint Presentation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Recommending a Strategy</dc:title>
  <dc:creator>Tom Overbye</dc:creator>
  <cp:lastModifiedBy>Overbye, Thomas J</cp:lastModifiedBy>
  <cp:revision>1732</cp:revision>
  <cp:lastPrinted>2014-02-04T22:53:50Z</cp:lastPrinted>
  <dcterms:created xsi:type="dcterms:W3CDTF">1995-06-02T22:12:36Z</dcterms:created>
  <dcterms:modified xsi:type="dcterms:W3CDTF">2014-02-18T19:28:17Z</dcterms:modified>
</cp:coreProperties>
</file>