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40"/>
  </p:notesMasterIdLst>
  <p:handoutMasterIdLst>
    <p:handoutMasterId r:id="rId41"/>
  </p:handoutMasterIdLst>
  <p:sldIdLst>
    <p:sldId id="563" r:id="rId2"/>
    <p:sldId id="820" r:id="rId3"/>
    <p:sldId id="895" r:id="rId4"/>
    <p:sldId id="897" r:id="rId5"/>
    <p:sldId id="896" r:id="rId6"/>
    <p:sldId id="898" r:id="rId7"/>
    <p:sldId id="840" r:id="rId8"/>
    <p:sldId id="899" r:id="rId9"/>
    <p:sldId id="900" r:id="rId10"/>
    <p:sldId id="901" r:id="rId11"/>
    <p:sldId id="902" r:id="rId12"/>
    <p:sldId id="903" r:id="rId13"/>
    <p:sldId id="846" r:id="rId14"/>
    <p:sldId id="904" r:id="rId15"/>
    <p:sldId id="905" r:id="rId16"/>
    <p:sldId id="906" r:id="rId17"/>
    <p:sldId id="907" r:id="rId18"/>
    <p:sldId id="908" r:id="rId19"/>
    <p:sldId id="910" r:id="rId20"/>
    <p:sldId id="911" r:id="rId21"/>
    <p:sldId id="854" r:id="rId22"/>
    <p:sldId id="912" r:id="rId23"/>
    <p:sldId id="913" r:id="rId24"/>
    <p:sldId id="914" r:id="rId25"/>
    <p:sldId id="915" r:id="rId26"/>
    <p:sldId id="916" r:id="rId27"/>
    <p:sldId id="917" r:id="rId28"/>
    <p:sldId id="918" r:id="rId29"/>
    <p:sldId id="919" r:id="rId30"/>
    <p:sldId id="920" r:id="rId31"/>
    <p:sldId id="921" r:id="rId32"/>
    <p:sldId id="922" r:id="rId33"/>
    <p:sldId id="923" r:id="rId34"/>
    <p:sldId id="924" r:id="rId35"/>
    <p:sldId id="927" r:id="rId36"/>
    <p:sldId id="869" r:id="rId37"/>
    <p:sldId id="926" r:id="rId38"/>
    <p:sldId id="925" r:id="rId39"/>
  </p:sldIdLst>
  <p:sldSz cx="9144000" cy="6858000" type="screen4x3"/>
  <p:notesSz cx="7019925" cy="9305925"/>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9900"/>
    <a:srgbClr val="CC00CC"/>
    <a:srgbClr val="00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3701" autoAdjust="0"/>
  </p:normalViewPr>
  <p:slideViewPr>
    <p:cSldViewPr>
      <p:cViewPr varScale="1">
        <p:scale>
          <a:sx n="125" d="100"/>
          <a:sy n="125" d="100"/>
        </p:scale>
        <p:origin x="-3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956" y="-84"/>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3041540" cy="465617"/>
          </a:xfrm>
          <a:prstGeom prst="rect">
            <a:avLst/>
          </a:prstGeom>
          <a:noFill/>
          <a:ln w="9525">
            <a:noFill/>
            <a:miter lim="800000"/>
            <a:headEnd/>
            <a:tailEnd/>
          </a:ln>
          <a:effectLst/>
        </p:spPr>
        <p:txBody>
          <a:bodyPr vert="horz" wrap="square" lIns="92263" tIns="46131" rIns="92263" bIns="46131"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154627" name="Rectangle 3"/>
          <p:cNvSpPr>
            <a:spLocks noGrp="1" noChangeArrowheads="1"/>
          </p:cNvSpPr>
          <p:nvPr>
            <p:ph type="dt" sz="quarter" idx="1"/>
          </p:nvPr>
        </p:nvSpPr>
        <p:spPr bwMode="auto">
          <a:xfrm>
            <a:off x="3976781" y="0"/>
            <a:ext cx="3041540" cy="465617"/>
          </a:xfrm>
          <a:prstGeom prst="rect">
            <a:avLst/>
          </a:prstGeom>
          <a:noFill/>
          <a:ln w="9525">
            <a:noFill/>
            <a:miter lim="800000"/>
            <a:headEnd/>
            <a:tailEnd/>
          </a:ln>
          <a:effectLst/>
        </p:spPr>
        <p:txBody>
          <a:bodyPr vert="horz" wrap="square" lIns="92263" tIns="46131" rIns="92263" bIns="46131"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154628" name="Rectangle 4"/>
          <p:cNvSpPr>
            <a:spLocks noGrp="1" noChangeArrowheads="1"/>
          </p:cNvSpPr>
          <p:nvPr>
            <p:ph type="ftr" sz="quarter" idx="2"/>
          </p:nvPr>
        </p:nvSpPr>
        <p:spPr bwMode="auto">
          <a:xfrm>
            <a:off x="0" y="8838709"/>
            <a:ext cx="3041540" cy="465617"/>
          </a:xfrm>
          <a:prstGeom prst="rect">
            <a:avLst/>
          </a:prstGeom>
          <a:noFill/>
          <a:ln w="9525">
            <a:noFill/>
            <a:miter lim="800000"/>
            <a:headEnd/>
            <a:tailEnd/>
          </a:ln>
          <a:effectLst/>
        </p:spPr>
        <p:txBody>
          <a:bodyPr vert="horz" wrap="square" lIns="92263" tIns="46131" rIns="92263" bIns="46131"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154629" name="Rectangle 5"/>
          <p:cNvSpPr>
            <a:spLocks noGrp="1" noChangeArrowheads="1"/>
          </p:cNvSpPr>
          <p:nvPr>
            <p:ph type="sldNum" sz="quarter" idx="3"/>
          </p:nvPr>
        </p:nvSpPr>
        <p:spPr bwMode="auto">
          <a:xfrm>
            <a:off x="3976781" y="8838709"/>
            <a:ext cx="3041540" cy="465617"/>
          </a:xfrm>
          <a:prstGeom prst="rect">
            <a:avLst/>
          </a:prstGeom>
          <a:noFill/>
          <a:ln w="9525">
            <a:noFill/>
            <a:miter lim="800000"/>
            <a:headEnd/>
            <a:tailEnd/>
          </a:ln>
          <a:effectLst/>
        </p:spPr>
        <p:txBody>
          <a:bodyPr vert="horz" wrap="square" lIns="92263" tIns="46131" rIns="92263" bIns="46131" numCol="1" anchor="b" anchorCtr="0" compatLnSpc="1">
            <a:prstTxWarp prst="textNoShape">
              <a:avLst/>
            </a:prstTxWarp>
          </a:bodyPr>
          <a:lstStyle>
            <a:lvl1pPr algn="r">
              <a:defRPr sz="1200">
                <a:latin typeface="Times New Roman" pitchFamily="18" charset="0"/>
              </a:defRPr>
            </a:lvl1pPr>
          </a:lstStyle>
          <a:p>
            <a:pPr>
              <a:defRPr/>
            </a:pPr>
            <a:fld id="{7F17B5F5-A8C0-4A98-AAA8-DCDD241D837B}" type="slidenum">
              <a:rPr lang="en-US"/>
              <a:pPr>
                <a:defRPr/>
              </a:pPr>
              <a:t>‹#›</a:t>
            </a:fld>
            <a:endParaRPr lang="en-US" dirty="0"/>
          </a:p>
        </p:txBody>
      </p:sp>
    </p:spTree>
    <p:extLst>
      <p:ext uri="{BB962C8B-B14F-4D97-AF65-F5344CB8AC3E}">
        <p14:creationId xmlns:p14="http://schemas.microsoft.com/office/powerpoint/2010/main" val="669994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1"/>
            <a:ext cx="3041540" cy="464016"/>
          </a:xfrm>
          <a:prstGeom prst="rect">
            <a:avLst/>
          </a:prstGeom>
          <a:noFill/>
          <a:ln w="12700">
            <a:noFill/>
            <a:miter lim="800000"/>
            <a:headEnd type="none" w="sm" len="sm"/>
            <a:tailEnd type="none" w="sm" len="sm"/>
          </a:ln>
          <a:effectLst/>
        </p:spPr>
        <p:txBody>
          <a:bodyPr vert="horz" wrap="square" lIns="93075" tIns="46537" rIns="93075" bIns="46537" numCol="1" anchor="t" anchorCtr="0" compatLnSpc="1">
            <a:prstTxWarp prst="textNoShape">
              <a:avLst/>
            </a:prstTxWarp>
          </a:bodyPr>
          <a:lstStyle>
            <a:lvl1pPr defTabSz="930639">
              <a:defRPr sz="1200">
                <a:latin typeface="Arial" charset="0"/>
              </a:defRPr>
            </a:lvl1pPr>
          </a:lstStyle>
          <a:p>
            <a:pPr>
              <a:defRPr/>
            </a:pPr>
            <a:endParaRPr lang="en-US" dirty="0"/>
          </a:p>
        </p:txBody>
      </p:sp>
      <p:sp>
        <p:nvSpPr>
          <p:cNvPr id="35843" name="Rectangle 3"/>
          <p:cNvSpPr>
            <a:spLocks noGrp="1" noChangeArrowheads="1"/>
          </p:cNvSpPr>
          <p:nvPr>
            <p:ph type="dt" idx="1"/>
          </p:nvPr>
        </p:nvSpPr>
        <p:spPr bwMode="auto">
          <a:xfrm>
            <a:off x="3978385" y="1"/>
            <a:ext cx="3041540" cy="464016"/>
          </a:xfrm>
          <a:prstGeom prst="rect">
            <a:avLst/>
          </a:prstGeom>
          <a:noFill/>
          <a:ln w="12700">
            <a:noFill/>
            <a:miter lim="800000"/>
            <a:headEnd type="none" w="sm" len="sm"/>
            <a:tailEnd type="none" w="sm" len="sm"/>
          </a:ln>
          <a:effectLst/>
        </p:spPr>
        <p:txBody>
          <a:bodyPr vert="horz" wrap="square" lIns="93075" tIns="46537" rIns="93075" bIns="46537" numCol="1" anchor="t" anchorCtr="0" compatLnSpc="1">
            <a:prstTxWarp prst="textNoShape">
              <a:avLst/>
            </a:prstTxWarp>
          </a:bodyPr>
          <a:lstStyle>
            <a:lvl1pPr algn="r" defTabSz="930639">
              <a:defRPr sz="1200">
                <a:latin typeface="Arial" charset="0"/>
              </a:defRPr>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1190625" y="693738"/>
            <a:ext cx="4638675" cy="34782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935243" y="4403354"/>
            <a:ext cx="5149442" cy="4169746"/>
          </a:xfrm>
          <a:prstGeom prst="rect">
            <a:avLst/>
          </a:prstGeom>
          <a:noFill/>
          <a:ln w="12700">
            <a:noFill/>
            <a:miter lim="800000"/>
            <a:headEnd type="none" w="sm" len="sm"/>
            <a:tailEnd type="none" w="sm" len="sm"/>
          </a:ln>
          <a:effectLst/>
        </p:spPr>
        <p:txBody>
          <a:bodyPr vert="horz" wrap="square" lIns="93075" tIns="46537" rIns="93075" bIns="4653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805109"/>
            <a:ext cx="3041540" cy="464016"/>
          </a:xfrm>
          <a:prstGeom prst="rect">
            <a:avLst/>
          </a:prstGeom>
          <a:noFill/>
          <a:ln w="12700">
            <a:noFill/>
            <a:miter lim="800000"/>
            <a:headEnd type="none" w="sm" len="sm"/>
            <a:tailEnd type="none" w="sm" len="sm"/>
          </a:ln>
          <a:effectLst/>
        </p:spPr>
        <p:txBody>
          <a:bodyPr vert="horz" wrap="square" lIns="93075" tIns="46537" rIns="93075" bIns="46537" numCol="1" anchor="b" anchorCtr="0" compatLnSpc="1">
            <a:prstTxWarp prst="textNoShape">
              <a:avLst/>
            </a:prstTxWarp>
          </a:bodyPr>
          <a:lstStyle>
            <a:lvl1pPr defTabSz="930639">
              <a:defRPr sz="1200">
                <a:latin typeface="Arial" charset="0"/>
              </a:defRPr>
            </a:lvl1pPr>
          </a:lstStyle>
          <a:p>
            <a:pPr>
              <a:defRPr/>
            </a:pPr>
            <a:endParaRPr lang="en-US" dirty="0"/>
          </a:p>
        </p:txBody>
      </p:sp>
      <p:sp>
        <p:nvSpPr>
          <p:cNvPr id="35847" name="Rectangle 7"/>
          <p:cNvSpPr>
            <a:spLocks noGrp="1" noChangeArrowheads="1"/>
          </p:cNvSpPr>
          <p:nvPr>
            <p:ph type="sldNum" sz="quarter" idx="5"/>
          </p:nvPr>
        </p:nvSpPr>
        <p:spPr bwMode="auto">
          <a:xfrm>
            <a:off x="3978385" y="8805109"/>
            <a:ext cx="3041540" cy="464016"/>
          </a:xfrm>
          <a:prstGeom prst="rect">
            <a:avLst/>
          </a:prstGeom>
          <a:noFill/>
          <a:ln w="12700">
            <a:noFill/>
            <a:miter lim="800000"/>
            <a:headEnd type="none" w="sm" len="sm"/>
            <a:tailEnd type="none" w="sm" len="sm"/>
          </a:ln>
          <a:effectLst/>
        </p:spPr>
        <p:txBody>
          <a:bodyPr vert="horz" wrap="square" lIns="93075" tIns="46537" rIns="93075" bIns="46537" numCol="1" anchor="b" anchorCtr="0" compatLnSpc="1">
            <a:prstTxWarp prst="textNoShape">
              <a:avLst/>
            </a:prstTxWarp>
          </a:bodyPr>
          <a:lstStyle>
            <a:lvl1pPr algn="r" defTabSz="930639">
              <a:defRPr sz="1200">
                <a:latin typeface="Arial" charset="0"/>
              </a:defRPr>
            </a:lvl1pPr>
          </a:lstStyle>
          <a:p>
            <a:pPr>
              <a:defRPr/>
            </a:pPr>
            <a:fld id="{2CE9E464-B35D-43B2-BF7C-ADEA1F80F1E2}" type="slidenum">
              <a:rPr lang="en-US"/>
              <a:pPr>
                <a:defRPr/>
              </a:pPr>
              <a:t>‹#›</a:t>
            </a:fld>
            <a:endParaRPr lang="en-US" dirty="0"/>
          </a:p>
        </p:txBody>
      </p:sp>
    </p:spTree>
    <p:extLst>
      <p:ext uri="{BB962C8B-B14F-4D97-AF65-F5344CB8AC3E}">
        <p14:creationId xmlns:p14="http://schemas.microsoft.com/office/powerpoint/2010/main" val="1157967848"/>
      </p:ext>
    </p:extLst>
  </p:cSld>
  <p:clrMap bg1="lt1" tx1="dk1" bg2="lt2" tx2="dk2" accent1="accent1" accent2="accent2" accent3="accent3" accent4="accent4" accent5="accent5" accent6="accent6" hlink="hlink" folHlink="folHlink"/>
  <p:notesStyle>
    <a:lvl1pPr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1pPr>
    <a:lvl2pPr marL="468313"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2pPr>
    <a:lvl3pPr marL="936625"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3pPr>
    <a:lvl4pPr marL="1403350"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4pPr>
    <a:lvl5pPr marL="1873250"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38523" algn="l"/>
                <a:tab pos="1477046" algn="l"/>
                <a:tab pos="2215568" algn="l"/>
                <a:tab pos="2954091" algn="l"/>
              </a:tabLst>
              <a:defRPr sz="2400">
                <a:solidFill>
                  <a:schemeClr val="bg1"/>
                </a:solidFill>
                <a:latin typeface="Times New Roman" pitchFamily="18" charset="0"/>
                <a:ea typeface="SimSun" charset="-122"/>
              </a:defRPr>
            </a:lvl1pPr>
            <a:lvl2pPr>
              <a:tabLst>
                <a:tab pos="738523" algn="l"/>
                <a:tab pos="1477046" algn="l"/>
                <a:tab pos="2215568" algn="l"/>
                <a:tab pos="2954091" algn="l"/>
              </a:tabLst>
              <a:defRPr sz="2400">
                <a:solidFill>
                  <a:schemeClr val="bg1"/>
                </a:solidFill>
                <a:latin typeface="Times New Roman" pitchFamily="18" charset="0"/>
                <a:ea typeface="SimSun" charset="-122"/>
              </a:defRPr>
            </a:lvl2pPr>
            <a:lvl3pPr>
              <a:tabLst>
                <a:tab pos="738523" algn="l"/>
                <a:tab pos="1477046" algn="l"/>
                <a:tab pos="2215568" algn="l"/>
                <a:tab pos="2954091" algn="l"/>
              </a:tabLst>
              <a:defRPr sz="2400">
                <a:solidFill>
                  <a:schemeClr val="bg1"/>
                </a:solidFill>
                <a:latin typeface="Times New Roman" pitchFamily="18" charset="0"/>
                <a:ea typeface="SimSun" charset="-122"/>
              </a:defRPr>
            </a:lvl3pPr>
            <a:lvl4pPr>
              <a:tabLst>
                <a:tab pos="738523" algn="l"/>
                <a:tab pos="1477046" algn="l"/>
                <a:tab pos="2215568" algn="l"/>
                <a:tab pos="2954091" algn="l"/>
              </a:tabLst>
              <a:defRPr sz="2400">
                <a:solidFill>
                  <a:schemeClr val="bg1"/>
                </a:solidFill>
                <a:latin typeface="Times New Roman" pitchFamily="18" charset="0"/>
                <a:ea typeface="SimSun" charset="-122"/>
              </a:defRPr>
            </a:lvl4pPr>
            <a:lvl5pPr>
              <a:tabLst>
                <a:tab pos="738523" algn="l"/>
                <a:tab pos="1477046" algn="l"/>
                <a:tab pos="2215568" algn="l"/>
                <a:tab pos="2954091" algn="l"/>
              </a:tabLst>
              <a:defRPr sz="2400">
                <a:solidFill>
                  <a:schemeClr val="bg1"/>
                </a:solidFill>
                <a:latin typeface="Times New Roman" pitchFamily="18" charset="0"/>
                <a:ea typeface="SimSun" charset="-122"/>
              </a:defRPr>
            </a:lvl5pPr>
            <a:lvl6pPr marL="2565395"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6pPr>
            <a:lvl7pPr marL="3031830"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7pPr>
            <a:lvl8pPr marL="3498266"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8pPr>
            <a:lvl9pPr marL="3964701"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9pPr>
          </a:lstStyle>
          <a:p>
            <a:fld id="{18AC1B30-FFA8-4A5E-9C5B-305B303EFB71}" type="slidenum">
              <a:rPr lang="en-US" altLang="en-US" sz="1000">
                <a:solidFill>
                  <a:srgbClr val="000000"/>
                </a:solidFill>
                <a:ea typeface="Arial Unicode MS" pitchFamily="34" charset="-128"/>
              </a:rPr>
              <a:pPr/>
              <a:t>7</a:t>
            </a:fld>
            <a:endParaRPr lang="en-US" altLang="en-US" sz="1000">
              <a:solidFill>
                <a:srgbClr val="000000"/>
              </a:solidFill>
              <a:ea typeface="Arial Unicode MS" pitchFamily="34" charset="-128"/>
            </a:endParaRPr>
          </a:p>
        </p:txBody>
      </p:sp>
      <p:sp>
        <p:nvSpPr>
          <p:cNvPr id="103427" name="Text Box 1"/>
          <p:cNvSpPr txBox="1">
            <a:spLocks noChangeArrowheads="1"/>
          </p:cNvSpPr>
          <p:nvPr/>
        </p:nvSpPr>
        <p:spPr bwMode="auto">
          <a:xfrm>
            <a:off x="3977957" y="8839014"/>
            <a:ext cx="3035468" cy="46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9465" tIns="0" rIns="19465"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r" eaLnBrk="1">
              <a:buClrTx/>
              <a:buFontTx/>
              <a:buNone/>
            </a:pPr>
            <a:fld id="{75848B4B-B87C-46E7-86C3-0F8322EC75C7}" type="slidenum">
              <a:rPr lang="en-US" altLang="en-US" sz="1000" i="1">
                <a:solidFill>
                  <a:srgbClr val="000000"/>
                </a:solidFill>
                <a:ea typeface="Arial Unicode MS" pitchFamily="34" charset="-128"/>
                <a:cs typeface="Arial Unicode MS" pitchFamily="34" charset="-128"/>
              </a:rPr>
              <a:pPr algn="r" eaLnBrk="1">
                <a:buClrTx/>
                <a:buFontTx/>
                <a:buNone/>
              </a:pPr>
              <a:t>7</a:t>
            </a:fld>
            <a:endParaRPr lang="en-US" altLang="en-US" sz="1000" i="1">
              <a:solidFill>
                <a:srgbClr val="000000"/>
              </a:solidFill>
              <a:ea typeface="Arial Unicode MS" pitchFamily="34" charset="-128"/>
              <a:cs typeface="Arial Unicode MS" pitchFamily="34" charset="-128"/>
            </a:endParaRPr>
          </a:p>
        </p:txBody>
      </p:sp>
      <p:sp>
        <p:nvSpPr>
          <p:cNvPr id="103428" name="Rectangle 2"/>
          <p:cNvSpPr txBox="1">
            <a:spLocks noGrp="1" noRot="1" noChangeAspect="1" noChangeArrowheads="1" noTextEdit="1"/>
          </p:cNvSpPr>
          <p:nvPr>
            <p:ph type="sldImg"/>
          </p:nvPr>
        </p:nvSpPr>
        <p:spPr>
          <a:xfrm>
            <a:off x="1190625" y="703263"/>
            <a:ext cx="4638675" cy="3478212"/>
          </a:xfrm>
          <a:solidFill>
            <a:srgbClr val="FFFFFF"/>
          </a:solidFill>
          <a:ln/>
        </p:spPr>
      </p:sp>
      <p:sp>
        <p:nvSpPr>
          <p:cNvPr id="103429" name="Rectangle 3"/>
          <p:cNvSpPr txBox="1">
            <a:spLocks noGrp="1" noChangeArrowheads="1"/>
          </p:cNvSpPr>
          <p:nvPr>
            <p:ph type="body" idx="1"/>
          </p:nvPr>
        </p:nvSpPr>
        <p:spPr>
          <a:xfrm>
            <a:off x="935990" y="4420314"/>
            <a:ext cx="5141445" cy="41812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
        <p:nvSpPr>
          <p:cNvPr id="103430" name="Text Box 4"/>
          <p:cNvSpPr txBox="1">
            <a:spLocks noChangeArrowheads="1"/>
          </p:cNvSpPr>
          <p:nvPr/>
        </p:nvSpPr>
        <p:spPr bwMode="auto">
          <a:xfrm>
            <a:off x="3977957" y="8839014"/>
            <a:ext cx="3041968" cy="46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9465" tIns="0" rIns="19465"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r">
              <a:buClrTx/>
              <a:buFontTx/>
              <a:buNone/>
            </a:pPr>
            <a:fld id="{56CA3AD4-C73B-43B9-97B9-8EC107AFAF66}" type="slidenum">
              <a:rPr lang="en-US" altLang="en-US" sz="1000" i="1">
                <a:solidFill>
                  <a:srgbClr val="000000"/>
                </a:solidFill>
              </a:rPr>
              <a:pPr algn="r">
                <a:buClrTx/>
                <a:buFontTx/>
                <a:buNone/>
              </a:pPr>
              <a:t>7</a:t>
            </a:fld>
            <a:endParaRPr lang="en-US" altLang="en-US" sz="1000" i="1">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38523" algn="l"/>
                <a:tab pos="1477046" algn="l"/>
                <a:tab pos="2215568" algn="l"/>
                <a:tab pos="2954091" algn="l"/>
              </a:tabLst>
              <a:defRPr sz="2400">
                <a:solidFill>
                  <a:schemeClr val="bg1"/>
                </a:solidFill>
                <a:latin typeface="Times New Roman" pitchFamily="18" charset="0"/>
                <a:ea typeface="SimSun" charset="-122"/>
              </a:defRPr>
            </a:lvl1pPr>
            <a:lvl2pPr>
              <a:tabLst>
                <a:tab pos="738523" algn="l"/>
                <a:tab pos="1477046" algn="l"/>
                <a:tab pos="2215568" algn="l"/>
                <a:tab pos="2954091" algn="l"/>
              </a:tabLst>
              <a:defRPr sz="2400">
                <a:solidFill>
                  <a:schemeClr val="bg1"/>
                </a:solidFill>
                <a:latin typeface="Times New Roman" pitchFamily="18" charset="0"/>
                <a:ea typeface="SimSun" charset="-122"/>
              </a:defRPr>
            </a:lvl2pPr>
            <a:lvl3pPr>
              <a:tabLst>
                <a:tab pos="738523" algn="l"/>
                <a:tab pos="1477046" algn="l"/>
                <a:tab pos="2215568" algn="l"/>
                <a:tab pos="2954091" algn="l"/>
              </a:tabLst>
              <a:defRPr sz="2400">
                <a:solidFill>
                  <a:schemeClr val="bg1"/>
                </a:solidFill>
                <a:latin typeface="Times New Roman" pitchFamily="18" charset="0"/>
                <a:ea typeface="SimSun" charset="-122"/>
              </a:defRPr>
            </a:lvl3pPr>
            <a:lvl4pPr>
              <a:tabLst>
                <a:tab pos="738523" algn="l"/>
                <a:tab pos="1477046" algn="l"/>
                <a:tab pos="2215568" algn="l"/>
                <a:tab pos="2954091" algn="l"/>
              </a:tabLst>
              <a:defRPr sz="2400">
                <a:solidFill>
                  <a:schemeClr val="bg1"/>
                </a:solidFill>
                <a:latin typeface="Times New Roman" pitchFamily="18" charset="0"/>
                <a:ea typeface="SimSun" charset="-122"/>
              </a:defRPr>
            </a:lvl4pPr>
            <a:lvl5pPr>
              <a:tabLst>
                <a:tab pos="738523" algn="l"/>
                <a:tab pos="1477046" algn="l"/>
                <a:tab pos="2215568" algn="l"/>
                <a:tab pos="2954091" algn="l"/>
              </a:tabLst>
              <a:defRPr sz="2400">
                <a:solidFill>
                  <a:schemeClr val="bg1"/>
                </a:solidFill>
                <a:latin typeface="Times New Roman" pitchFamily="18" charset="0"/>
                <a:ea typeface="SimSun" charset="-122"/>
              </a:defRPr>
            </a:lvl5pPr>
            <a:lvl6pPr marL="2565395"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6pPr>
            <a:lvl7pPr marL="3031830"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7pPr>
            <a:lvl8pPr marL="3498266"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8pPr>
            <a:lvl9pPr marL="3964701"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9pPr>
          </a:lstStyle>
          <a:p>
            <a:fld id="{5C4F3CE9-F748-41DD-BE40-3A345F66BCEF}" type="slidenum">
              <a:rPr lang="en-US" altLang="en-US" sz="1000">
                <a:solidFill>
                  <a:srgbClr val="000000"/>
                </a:solidFill>
                <a:ea typeface="Arial Unicode MS" pitchFamily="34" charset="-128"/>
              </a:rPr>
              <a:pPr/>
              <a:t>13</a:t>
            </a:fld>
            <a:endParaRPr lang="en-US" altLang="en-US" sz="1000">
              <a:solidFill>
                <a:srgbClr val="000000"/>
              </a:solidFill>
              <a:ea typeface="Arial Unicode MS" pitchFamily="34" charset="-128"/>
            </a:endParaRPr>
          </a:p>
        </p:txBody>
      </p:sp>
      <p:sp>
        <p:nvSpPr>
          <p:cNvPr id="109571" name="Text Box 1"/>
          <p:cNvSpPr txBox="1">
            <a:spLocks noChangeArrowheads="1"/>
          </p:cNvSpPr>
          <p:nvPr/>
        </p:nvSpPr>
        <p:spPr bwMode="auto">
          <a:xfrm>
            <a:off x="3977957" y="8839014"/>
            <a:ext cx="3035468" cy="46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9465" tIns="0" rIns="19465"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r" eaLnBrk="1">
              <a:buClrTx/>
              <a:buFontTx/>
              <a:buNone/>
            </a:pPr>
            <a:fld id="{D29EA153-37EE-4234-8E4C-1F554F01682D}" type="slidenum">
              <a:rPr lang="en-US" altLang="en-US" sz="1000" i="1">
                <a:solidFill>
                  <a:srgbClr val="000000"/>
                </a:solidFill>
                <a:ea typeface="Arial Unicode MS" pitchFamily="34" charset="-128"/>
                <a:cs typeface="Arial Unicode MS" pitchFamily="34" charset="-128"/>
              </a:rPr>
              <a:pPr algn="r" eaLnBrk="1">
                <a:buClrTx/>
                <a:buFontTx/>
                <a:buNone/>
              </a:pPr>
              <a:t>13</a:t>
            </a:fld>
            <a:endParaRPr lang="en-US" altLang="en-US" sz="1000" i="1">
              <a:solidFill>
                <a:srgbClr val="000000"/>
              </a:solidFill>
              <a:ea typeface="Arial Unicode MS" pitchFamily="34" charset="-128"/>
              <a:cs typeface="Arial Unicode MS" pitchFamily="34" charset="-128"/>
            </a:endParaRPr>
          </a:p>
        </p:txBody>
      </p:sp>
      <p:sp>
        <p:nvSpPr>
          <p:cNvPr id="109572" name="Rectangle 2"/>
          <p:cNvSpPr txBox="1">
            <a:spLocks noGrp="1" noRot="1" noChangeAspect="1" noChangeArrowheads="1" noTextEdit="1"/>
          </p:cNvSpPr>
          <p:nvPr>
            <p:ph type="sldImg"/>
          </p:nvPr>
        </p:nvSpPr>
        <p:spPr>
          <a:xfrm>
            <a:off x="1190625" y="703263"/>
            <a:ext cx="4638675" cy="3478212"/>
          </a:xfrm>
          <a:solidFill>
            <a:srgbClr val="FFFFFF"/>
          </a:solidFill>
          <a:ln/>
        </p:spPr>
      </p:sp>
      <p:sp>
        <p:nvSpPr>
          <p:cNvPr id="109573" name="Rectangle 3"/>
          <p:cNvSpPr txBox="1">
            <a:spLocks noGrp="1" noChangeArrowheads="1"/>
          </p:cNvSpPr>
          <p:nvPr>
            <p:ph type="body" idx="1"/>
          </p:nvPr>
        </p:nvSpPr>
        <p:spPr>
          <a:xfrm>
            <a:off x="935990" y="4420314"/>
            <a:ext cx="5141445" cy="41812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
        <p:nvSpPr>
          <p:cNvPr id="109574" name="Text Box 4"/>
          <p:cNvSpPr txBox="1">
            <a:spLocks noChangeArrowheads="1"/>
          </p:cNvSpPr>
          <p:nvPr/>
        </p:nvSpPr>
        <p:spPr bwMode="auto">
          <a:xfrm>
            <a:off x="3977957" y="8839014"/>
            <a:ext cx="3041968" cy="46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9465" tIns="0" rIns="19465"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r">
              <a:buClrTx/>
              <a:buFontTx/>
              <a:buNone/>
            </a:pPr>
            <a:fld id="{F50D9CB5-96D9-41D1-A56D-953C37229FA8}" type="slidenum">
              <a:rPr lang="en-US" altLang="en-US" sz="1000" i="1">
                <a:solidFill>
                  <a:srgbClr val="000000"/>
                </a:solidFill>
              </a:rPr>
              <a:pPr algn="r">
                <a:buClrTx/>
                <a:buFontTx/>
                <a:buNone/>
              </a:pPr>
              <a:t>13</a:t>
            </a:fld>
            <a:endParaRPr lang="en-US" altLang="en-US" sz="1000" i="1">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38523" algn="l"/>
                <a:tab pos="1477046" algn="l"/>
                <a:tab pos="2215568" algn="l"/>
                <a:tab pos="2954091" algn="l"/>
              </a:tabLst>
              <a:defRPr sz="2400">
                <a:solidFill>
                  <a:schemeClr val="bg1"/>
                </a:solidFill>
                <a:latin typeface="Times New Roman" pitchFamily="18" charset="0"/>
                <a:ea typeface="SimSun" charset="-122"/>
              </a:defRPr>
            </a:lvl1pPr>
            <a:lvl2pPr>
              <a:tabLst>
                <a:tab pos="738523" algn="l"/>
                <a:tab pos="1477046" algn="l"/>
                <a:tab pos="2215568" algn="l"/>
                <a:tab pos="2954091" algn="l"/>
              </a:tabLst>
              <a:defRPr sz="2400">
                <a:solidFill>
                  <a:schemeClr val="bg1"/>
                </a:solidFill>
                <a:latin typeface="Times New Roman" pitchFamily="18" charset="0"/>
                <a:ea typeface="SimSun" charset="-122"/>
              </a:defRPr>
            </a:lvl2pPr>
            <a:lvl3pPr>
              <a:tabLst>
                <a:tab pos="738523" algn="l"/>
                <a:tab pos="1477046" algn="l"/>
                <a:tab pos="2215568" algn="l"/>
                <a:tab pos="2954091" algn="l"/>
              </a:tabLst>
              <a:defRPr sz="2400">
                <a:solidFill>
                  <a:schemeClr val="bg1"/>
                </a:solidFill>
                <a:latin typeface="Times New Roman" pitchFamily="18" charset="0"/>
                <a:ea typeface="SimSun" charset="-122"/>
              </a:defRPr>
            </a:lvl3pPr>
            <a:lvl4pPr>
              <a:tabLst>
                <a:tab pos="738523" algn="l"/>
                <a:tab pos="1477046" algn="l"/>
                <a:tab pos="2215568" algn="l"/>
                <a:tab pos="2954091" algn="l"/>
              </a:tabLst>
              <a:defRPr sz="2400">
                <a:solidFill>
                  <a:schemeClr val="bg1"/>
                </a:solidFill>
                <a:latin typeface="Times New Roman" pitchFamily="18" charset="0"/>
                <a:ea typeface="SimSun" charset="-122"/>
              </a:defRPr>
            </a:lvl4pPr>
            <a:lvl5pPr>
              <a:tabLst>
                <a:tab pos="738523" algn="l"/>
                <a:tab pos="1477046" algn="l"/>
                <a:tab pos="2215568" algn="l"/>
                <a:tab pos="2954091" algn="l"/>
              </a:tabLst>
              <a:defRPr sz="2400">
                <a:solidFill>
                  <a:schemeClr val="bg1"/>
                </a:solidFill>
                <a:latin typeface="Times New Roman" pitchFamily="18" charset="0"/>
                <a:ea typeface="SimSun" charset="-122"/>
              </a:defRPr>
            </a:lvl5pPr>
            <a:lvl6pPr marL="2565395"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6pPr>
            <a:lvl7pPr marL="3031830"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7pPr>
            <a:lvl8pPr marL="3498266"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8pPr>
            <a:lvl9pPr marL="3964701"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9pPr>
          </a:lstStyle>
          <a:p>
            <a:fld id="{CE50FE65-8E87-47EB-8FF6-CB61B72F1E60}" type="slidenum">
              <a:rPr lang="en-US" altLang="en-US" sz="1000">
                <a:solidFill>
                  <a:srgbClr val="000000"/>
                </a:solidFill>
                <a:ea typeface="Arial Unicode MS" pitchFamily="34" charset="-128"/>
              </a:rPr>
              <a:pPr/>
              <a:t>21</a:t>
            </a:fld>
            <a:endParaRPr lang="en-US" altLang="en-US" sz="1000">
              <a:solidFill>
                <a:srgbClr val="000000"/>
              </a:solidFill>
              <a:ea typeface="Arial Unicode MS" pitchFamily="34" charset="-128"/>
            </a:endParaRPr>
          </a:p>
        </p:txBody>
      </p:sp>
      <p:sp>
        <p:nvSpPr>
          <p:cNvPr id="117763" name="Text Box 1"/>
          <p:cNvSpPr txBox="1">
            <a:spLocks noChangeArrowheads="1"/>
          </p:cNvSpPr>
          <p:nvPr/>
        </p:nvSpPr>
        <p:spPr bwMode="auto">
          <a:xfrm>
            <a:off x="3977957" y="8839014"/>
            <a:ext cx="3035468" cy="46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9465" tIns="0" rIns="19465"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r" eaLnBrk="1">
              <a:buClrTx/>
              <a:buFontTx/>
              <a:buNone/>
            </a:pPr>
            <a:fld id="{746AC837-AFC3-4ED0-80A5-DB9E3F504C94}" type="slidenum">
              <a:rPr lang="en-US" altLang="en-US" sz="1000" i="1">
                <a:solidFill>
                  <a:srgbClr val="000000"/>
                </a:solidFill>
                <a:ea typeface="Arial Unicode MS" pitchFamily="34" charset="-128"/>
                <a:cs typeface="Arial Unicode MS" pitchFamily="34" charset="-128"/>
              </a:rPr>
              <a:pPr algn="r" eaLnBrk="1">
                <a:buClrTx/>
                <a:buFontTx/>
                <a:buNone/>
              </a:pPr>
              <a:t>21</a:t>
            </a:fld>
            <a:endParaRPr lang="en-US" altLang="en-US" sz="1000" i="1">
              <a:solidFill>
                <a:srgbClr val="000000"/>
              </a:solidFill>
              <a:ea typeface="Arial Unicode MS" pitchFamily="34" charset="-128"/>
              <a:cs typeface="Arial Unicode MS" pitchFamily="34" charset="-128"/>
            </a:endParaRPr>
          </a:p>
        </p:txBody>
      </p:sp>
      <p:sp>
        <p:nvSpPr>
          <p:cNvPr id="117764" name="Rectangle 2"/>
          <p:cNvSpPr txBox="1">
            <a:spLocks noGrp="1" noRot="1" noChangeAspect="1" noChangeArrowheads="1" noTextEdit="1"/>
          </p:cNvSpPr>
          <p:nvPr>
            <p:ph type="sldImg"/>
          </p:nvPr>
        </p:nvSpPr>
        <p:spPr>
          <a:xfrm>
            <a:off x="1190625" y="703263"/>
            <a:ext cx="4638675" cy="3478212"/>
          </a:xfrm>
          <a:solidFill>
            <a:srgbClr val="FFFFFF"/>
          </a:solidFill>
          <a:ln/>
        </p:spPr>
      </p:sp>
      <p:sp>
        <p:nvSpPr>
          <p:cNvPr id="117765" name="Rectangle 3"/>
          <p:cNvSpPr txBox="1">
            <a:spLocks noGrp="1" noChangeArrowheads="1"/>
          </p:cNvSpPr>
          <p:nvPr>
            <p:ph type="body" idx="1"/>
          </p:nvPr>
        </p:nvSpPr>
        <p:spPr>
          <a:xfrm>
            <a:off x="935990" y="4420314"/>
            <a:ext cx="5141445" cy="41812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
        <p:nvSpPr>
          <p:cNvPr id="117766" name="Text Box 4"/>
          <p:cNvSpPr txBox="1">
            <a:spLocks noChangeArrowheads="1"/>
          </p:cNvSpPr>
          <p:nvPr/>
        </p:nvSpPr>
        <p:spPr bwMode="auto">
          <a:xfrm>
            <a:off x="3977957" y="8839014"/>
            <a:ext cx="3041968" cy="46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9465" tIns="0" rIns="19465"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r">
              <a:buClrTx/>
              <a:buFontTx/>
              <a:buNone/>
            </a:pPr>
            <a:fld id="{708604D1-BBAE-4486-8823-904728CB9EA5}" type="slidenum">
              <a:rPr lang="en-US" altLang="en-US" sz="1000" i="1">
                <a:solidFill>
                  <a:srgbClr val="000000"/>
                </a:solidFill>
              </a:rPr>
              <a:pPr algn="r">
                <a:buClrTx/>
                <a:buFontTx/>
                <a:buNone/>
              </a:pPr>
              <a:t>21</a:t>
            </a:fld>
            <a:endParaRPr lang="en-US" altLang="en-US" sz="1000" i="1">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38523" algn="l"/>
                <a:tab pos="1477046" algn="l"/>
                <a:tab pos="2215568" algn="l"/>
                <a:tab pos="2954091" algn="l"/>
              </a:tabLst>
              <a:defRPr sz="2400">
                <a:solidFill>
                  <a:schemeClr val="bg1"/>
                </a:solidFill>
                <a:latin typeface="Times New Roman" pitchFamily="18" charset="0"/>
                <a:ea typeface="SimSun" charset="-122"/>
              </a:defRPr>
            </a:lvl1pPr>
            <a:lvl2pPr>
              <a:tabLst>
                <a:tab pos="738523" algn="l"/>
                <a:tab pos="1477046" algn="l"/>
                <a:tab pos="2215568" algn="l"/>
                <a:tab pos="2954091" algn="l"/>
              </a:tabLst>
              <a:defRPr sz="2400">
                <a:solidFill>
                  <a:schemeClr val="bg1"/>
                </a:solidFill>
                <a:latin typeface="Times New Roman" pitchFamily="18" charset="0"/>
                <a:ea typeface="SimSun" charset="-122"/>
              </a:defRPr>
            </a:lvl2pPr>
            <a:lvl3pPr>
              <a:tabLst>
                <a:tab pos="738523" algn="l"/>
                <a:tab pos="1477046" algn="l"/>
                <a:tab pos="2215568" algn="l"/>
                <a:tab pos="2954091" algn="l"/>
              </a:tabLst>
              <a:defRPr sz="2400">
                <a:solidFill>
                  <a:schemeClr val="bg1"/>
                </a:solidFill>
                <a:latin typeface="Times New Roman" pitchFamily="18" charset="0"/>
                <a:ea typeface="SimSun" charset="-122"/>
              </a:defRPr>
            </a:lvl3pPr>
            <a:lvl4pPr>
              <a:tabLst>
                <a:tab pos="738523" algn="l"/>
                <a:tab pos="1477046" algn="l"/>
                <a:tab pos="2215568" algn="l"/>
                <a:tab pos="2954091" algn="l"/>
              </a:tabLst>
              <a:defRPr sz="2400">
                <a:solidFill>
                  <a:schemeClr val="bg1"/>
                </a:solidFill>
                <a:latin typeface="Times New Roman" pitchFamily="18" charset="0"/>
                <a:ea typeface="SimSun" charset="-122"/>
              </a:defRPr>
            </a:lvl4pPr>
            <a:lvl5pPr>
              <a:tabLst>
                <a:tab pos="738523" algn="l"/>
                <a:tab pos="1477046" algn="l"/>
                <a:tab pos="2215568" algn="l"/>
                <a:tab pos="2954091" algn="l"/>
              </a:tabLst>
              <a:defRPr sz="2400">
                <a:solidFill>
                  <a:schemeClr val="bg1"/>
                </a:solidFill>
                <a:latin typeface="Times New Roman" pitchFamily="18" charset="0"/>
                <a:ea typeface="SimSun" charset="-122"/>
              </a:defRPr>
            </a:lvl5pPr>
            <a:lvl6pPr marL="2565395"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6pPr>
            <a:lvl7pPr marL="3031830"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7pPr>
            <a:lvl8pPr marL="3498266"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8pPr>
            <a:lvl9pPr marL="3964701"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9pPr>
          </a:lstStyle>
          <a:p>
            <a:fld id="{05BF5D57-1125-4BA1-8EE0-BB9BF9D8B9E5}" type="slidenum">
              <a:rPr lang="en-US" altLang="en-US" sz="1000">
                <a:solidFill>
                  <a:srgbClr val="000000"/>
                </a:solidFill>
                <a:ea typeface="Arial Unicode MS" pitchFamily="34" charset="-128"/>
              </a:rPr>
              <a:pPr/>
              <a:t>36</a:t>
            </a:fld>
            <a:endParaRPr lang="en-US" altLang="en-US" sz="1000">
              <a:solidFill>
                <a:srgbClr val="000000"/>
              </a:solidFill>
              <a:ea typeface="Arial Unicode MS" pitchFamily="34" charset="-128"/>
            </a:endParaRPr>
          </a:p>
        </p:txBody>
      </p:sp>
      <p:sp>
        <p:nvSpPr>
          <p:cNvPr id="133123" name="Text Box 1"/>
          <p:cNvSpPr txBox="1">
            <a:spLocks noChangeArrowheads="1"/>
          </p:cNvSpPr>
          <p:nvPr/>
        </p:nvSpPr>
        <p:spPr bwMode="auto">
          <a:xfrm>
            <a:off x="3977957" y="8839014"/>
            <a:ext cx="3035468" cy="46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9465" tIns="0" rIns="19465"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r" eaLnBrk="1">
              <a:buClrTx/>
              <a:buFontTx/>
              <a:buNone/>
            </a:pPr>
            <a:fld id="{71A1B3DF-DA6D-4F63-B240-1960D816767F}" type="slidenum">
              <a:rPr lang="en-US" altLang="en-US" sz="1000" i="1">
                <a:solidFill>
                  <a:srgbClr val="000000"/>
                </a:solidFill>
                <a:ea typeface="Arial Unicode MS" pitchFamily="34" charset="-128"/>
                <a:cs typeface="Arial Unicode MS" pitchFamily="34" charset="-128"/>
              </a:rPr>
              <a:pPr algn="r" eaLnBrk="1">
                <a:buClrTx/>
                <a:buFontTx/>
                <a:buNone/>
              </a:pPr>
              <a:t>36</a:t>
            </a:fld>
            <a:endParaRPr lang="en-US" altLang="en-US" sz="1000" i="1">
              <a:solidFill>
                <a:srgbClr val="000000"/>
              </a:solidFill>
              <a:ea typeface="Arial Unicode MS" pitchFamily="34" charset="-128"/>
              <a:cs typeface="Arial Unicode MS" pitchFamily="34" charset="-128"/>
            </a:endParaRPr>
          </a:p>
        </p:txBody>
      </p:sp>
      <p:sp>
        <p:nvSpPr>
          <p:cNvPr id="133124" name="Rectangle 2"/>
          <p:cNvSpPr txBox="1">
            <a:spLocks noGrp="1" noRot="1" noChangeAspect="1" noChangeArrowheads="1" noTextEdit="1"/>
          </p:cNvSpPr>
          <p:nvPr>
            <p:ph type="sldImg"/>
          </p:nvPr>
        </p:nvSpPr>
        <p:spPr>
          <a:xfrm>
            <a:off x="1190625" y="703263"/>
            <a:ext cx="4638675" cy="3478212"/>
          </a:xfrm>
          <a:solidFill>
            <a:srgbClr val="FFFFFF"/>
          </a:solidFill>
          <a:ln/>
        </p:spPr>
      </p:sp>
      <p:sp>
        <p:nvSpPr>
          <p:cNvPr id="133125" name="Rectangle 3"/>
          <p:cNvSpPr txBox="1">
            <a:spLocks noGrp="1" noChangeArrowheads="1"/>
          </p:cNvSpPr>
          <p:nvPr>
            <p:ph type="body" idx="1"/>
          </p:nvPr>
        </p:nvSpPr>
        <p:spPr>
          <a:xfrm>
            <a:off x="935990" y="4420314"/>
            <a:ext cx="5141445" cy="41812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
        <p:nvSpPr>
          <p:cNvPr id="133126" name="Text Box 4"/>
          <p:cNvSpPr txBox="1">
            <a:spLocks noChangeArrowheads="1"/>
          </p:cNvSpPr>
          <p:nvPr/>
        </p:nvSpPr>
        <p:spPr bwMode="auto">
          <a:xfrm>
            <a:off x="3977957" y="8839014"/>
            <a:ext cx="3041968" cy="46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9465" tIns="0" rIns="19465"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r">
              <a:buClrTx/>
              <a:buFontTx/>
              <a:buNone/>
            </a:pPr>
            <a:fld id="{4DBC5F17-B691-454A-8EB1-D8E5D424AC82}" type="slidenum">
              <a:rPr lang="en-US" altLang="en-US" sz="1000" i="1">
                <a:solidFill>
                  <a:srgbClr val="000000"/>
                </a:solidFill>
              </a:rPr>
              <a:pPr algn="r">
                <a:buClrTx/>
                <a:buFontTx/>
                <a:buNone/>
              </a:pPr>
              <a:t>36</a:t>
            </a:fld>
            <a:endParaRPr lang="en-US" altLang="en-US" sz="1000" i="1">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103"/>
          <p:cNvSpPr>
            <a:spLocks noChangeShapeType="1"/>
          </p:cNvSpPr>
          <p:nvPr/>
        </p:nvSpPr>
        <p:spPr bwMode="auto">
          <a:xfrm>
            <a:off x="0" y="3048000"/>
            <a:ext cx="8991600" cy="0"/>
          </a:xfrm>
          <a:prstGeom prst="line">
            <a:avLst/>
          </a:prstGeom>
          <a:noFill/>
          <a:ln w="76200">
            <a:solidFill>
              <a:srgbClr val="000080"/>
            </a:solidFill>
            <a:round/>
            <a:headEnd type="none" w="sm" len="sm"/>
            <a:tailEnd type="none" w="sm" len="sm"/>
          </a:ln>
          <a:effectLst/>
        </p:spPr>
        <p:txBody>
          <a:bodyPr wrap="none" anchor="ctr"/>
          <a:lstStyle/>
          <a:p>
            <a:pPr>
              <a:defRPr/>
            </a:pPr>
            <a:endParaRPr lang="en-US" dirty="0"/>
          </a:p>
        </p:txBody>
      </p:sp>
      <p:sp>
        <p:nvSpPr>
          <p:cNvPr id="5" name="Rectangle 4104"/>
          <p:cNvSpPr>
            <a:spLocks noChangeArrowheads="1"/>
          </p:cNvSpPr>
          <p:nvPr/>
        </p:nvSpPr>
        <p:spPr bwMode="auto">
          <a:xfrm>
            <a:off x="0" y="0"/>
            <a:ext cx="9144000" cy="6858000"/>
          </a:xfrm>
          <a:prstGeom prst="rect">
            <a:avLst/>
          </a:prstGeom>
          <a:noFill/>
          <a:ln w="76200">
            <a:solidFill>
              <a:srgbClr val="000080"/>
            </a:solidFill>
            <a:miter lim="800000"/>
            <a:headEnd/>
            <a:tailEnd/>
          </a:ln>
          <a:effectLst/>
        </p:spPr>
        <p:txBody>
          <a:bodyPr wrap="none" anchor="ctr"/>
          <a:lstStyle/>
          <a:p>
            <a:pPr>
              <a:defRPr/>
            </a:pPr>
            <a:endParaRPr lang="en-US" dirty="0"/>
          </a:p>
        </p:txBody>
      </p:sp>
      <p:pic>
        <p:nvPicPr>
          <p:cNvPr id="6" name="Picture 41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0"/>
            <a:ext cx="31242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Rectangle 4098"/>
          <p:cNvSpPr>
            <a:spLocks noGrp="1" noChangeArrowheads="1"/>
          </p:cNvSpPr>
          <p:nvPr>
            <p:ph type="ctrTitle" sz="quarter"/>
          </p:nvPr>
        </p:nvSpPr>
        <p:spPr>
          <a:xfrm>
            <a:off x="685800" y="228600"/>
            <a:ext cx="7772400" cy="1143000"/>
          </a:xfrm>
        </p:spPr>
        <p:txBody>
          <a:bodyPr/>
          <a:lstStyle>
            <a:lvl1pPr>
              <a:defRPr sz="3600">
                <a:latin typeface="Arial" pitchFamily="34" charset="0"/>
                <a:cs typeface="Arial" pitchFamily="34" charset="0"/>
              </a:defRPr>
            </a:lvl1pPr>
          </a:lstStyle>
          <a:p>
            <a:r>
              <a:rPr lang="en-US" dirty="0"/>
              <a:t>Click to edit Master title style</a:t>
            </a:r>
          </a:p>
        </p:txBody>
      </p:sp>
      <p:sp>
        <p:nvSpPr>
          <p:cNvPr id="67587" name="Rectangle 4099"/>
          <p:cNvSpPr>
            <a:spLocks noGrp="1" noChangeArrowheads="1"/>
          </p:cNvSpPr>
          <p:nvPr>
            <p:ph type="subTitle" sz="quarter" idx="1"/>
          </p:nvPr>
        </p:nvSpPr>
        <p:spPr>
          <a:xfrm>
            <a:off x="1371600" y="3251817"/>
            <a:ext cx="6400800" cy="1752600"/>
          </a:xfrm>
        </p:spPr>
        <p:txBody>
          <a:bodyPr/>
          <a:lstStyle>
            <a:lvl1pPr marL="0" indent="0" algn="ctr">
              <a:buFontTx/>
              <a:buNone/>
              <a:defRPr>
                <a:latin typeface="Arial" pitchFamily="34" charset="0"/>
                <a:cs typeface="Arial" pitchFamily="34" charset="0"/>
              </a:defRPr>
            </a:lvl1pPr>
          </a:lstStyle>
          <a:p>
            <a:r>
              <a:rPr lang="en-US" dirty="0"/>
              <a:t>Click to edit Master subtitle </a:t>
            </a:r>
            <a:r>
              <a:rPr lang="en-US" dirty="0" smtClean="0"/>
              <a:t>style</a:t>
            </a:r>
            <a:endParaRPr lang="en-US" dirty="0"/>
          </a:p>
        </p:txBody>
      </p:sp>
      <p:sp>
        <p:nvSpPr>
          <p:cNvPr id="25" name="Rectangle 4100"/>
          <p:cNvSpPr>
            <a:spLocks noGrp="1" noChangeArrowheads="1"/>
          </p:cNvSpPr>
          <p:nvPr>
            <p:ph type="dt" sz="quarter" idx="10"/>
          </p:nvPr>
        </p:nvSpPr>
        <p:spPr/>
        <p:txBody>
          <a:bodyPr/>
          <a:lstStyle>
            <a:lvl1pPr>
              <a:defRPr/>
            </a:lvl1pPr>
          </a:lstStyle>
          <a:p>
            <a:pPr>
              <a:defRPr/>
            </a:pPr>
            <a:endParaRPr lang="en-US" dirty="0"/>
          </a:p>
        </p:txBody>
      </p:sp>
      <p:sp>
        <p:nvSpPr>
          <p:cNvPr id="26" name="Rectangle 4101"/>
          <p:cNvSpPr>
            <a:spLocks noGrp="1" noChangeArrowheads="1"/>
          </p:cNvSpPr>
          <p:nvPr>
            <p:ph type="ftr" sz="quarter" idx="11"/>
          </p:nvPr>
        </p:nvSpPr>
        <p:spPr/>
        <p:txBody>
          <a:bodyPr/>
          <a:lstStyle>
            <a:lvl1pPr>
              <a:defRPr/>
            </a:lvl1pPr>
          </a:lstStyle>
          <a:p>
            <a:pPr>
              <a:defRPr/>
            </a:pPr>
            <a:endParaRPr lang="en-US" dirty="0"/>
          </a:p>
        </p:txBody>
      </p:sp>
      <p:sp>
        <p:nvSpPr>
          <p:cNvPr id="27" name="Rectangle 4102"/>
          <p:cNvSpPr>
            <a:spLocks noGrp="1" noChangeArrowheads="1"/>
          </p:cNvSpPr>
          <p:nvPr>
            <p:ph type="sldNum" sz="quarter" idx="12"/>
          </p:nvPr>
        </p:nvSpPr>
        <p:spPr/>
        <p:txBody>
          <a:bodyPr/>
          <a:lstStyle>
            <a:lvl1pPr>
              <a:defRPr/>
            </a:lvl1pPr>
          </a:lstStyle>
          <a:p>
            <a:pPr>
              <a:defRPr/>
            </a:pPr>
            <a:fld id="{FD8ED6F4-152C-4B8C-896C-E324C81E54EF}" type="slidenum">
              <a:rPr lang="en-US"/>
              <a:pPr>
                <a:defRPr/>
              </a:pPr>
              <a:t>‹#›</a:t>
            </a:fld>
            <a:endParaRPr lang="en-US" sz="1400" dirty="0"/>
          </a:p>
        </p:txBody>
      </p:sp>
    </p:spTree>
    <p:extLst>
      <p:ext uri="{BB962C8B-B14F-4D97-AF65-F5344CB8AC3E}">
        <p14:creationId xmlns:p14="http://schemas.microsoft.com/office/powerpoint/2010/main" val="18328291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AF2B11D-0D4F-4012-B2FD-6C732AEFC0EF}" type="slidenum">
              <a:rPr lang="en-US"/>
              <a:pPr>
                <a:defRPr/>
              </a:pPr>
              <a:t>‹#›</a:t>
            </a:fld>
            <a:endParaRPr lang="en-US" dirty="0"/>
          </a:p>
        </p:txBody>
      </p:sp>
    </p:spTree>
    <p:extLst>
      <p:ext uri="{BB962C8B-B14F-4D97-AF65-F5344CB8AC3E}">
        <p14:creationId xmlns:p14="http://schemas.microsoft.com/office/powerpoint/2010/main" val="24840972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EC91E3F-52BB-4CA9-8156-EFEDA953BD0C}" type="slidenum">
              <a:rPr lang="en-US"/>
              <a:pPr>
                <a:defRPr/>
              </a:pPr>
              <a:t>‹#›</a:t>
            </a:fld>
            <a:endParaRPr lang="en-US" dirty="0"/>
          </a:p>
        </p:txBody>
      </p:sp>
    </p:spTree>
    <p:extLst>
      <p:ext uri="{BB962C8B-B14F-4D97-AF65-F5344CB8AC3E}">
        <p14:creationId xmlns:p14="http://schemas.microsoft.com/office/powerpoint/2010/main" val="447171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33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5DBB51EA-48A4-4916-A419-BC45393201CB}" type="slidenum">
              <a:rPr lang="en-US"/>
              <a:pPr>
                <a:defRPr/>
              </a:pPr>
              <a:t>‹#›</a:t>
            </a:fld>
            <a:endParaRPr lang="en-US" dirty="0"/>
          </a:p>
        </p:txBody>
      </p:sp>
    </p:spTree>
    <p:extLst>
      <p:ext uri="{BB962C8B-B14F-4D97-AF65-F5344CB8AC3E}">
        <p14:creationId xmlns:p14="http://schemas.microsoft.com/office/powerpoint/2010/main" val="301135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atin typeface="+mn-lt"/>
                <a:cs typeface="Arial" pitchFamily="34" charset="0"/>
              </a:defRPr>
            </a:lvl1pPr>
            <a:lvl2pPr>
              <a:defRPr sz="2400">
                <a:latin typeface="+mn-lt"/>
                <a:cs typeface="Arial" pitchFamily="34" charset="0"/>
              </a:defRPr>
            </a:lvl2pPr>
            <a:lvl3pPr>
              <a:defRPr>
                <a:latin typeface="+mn-lt"/>
                <a:cs typeface="Arial" pitchFamily="34" charset="0"/>
              </a:defRPr>
            </a:lvl3pPr>
            <a:lvl4pPr>
              <a:defRPr>
                <a:latin typeface="+mn-lt"/>
                <a:cs typeface="Arial" pitchFamily="34" charset="0"/>
              </a:defRPr>
            </a:lvl4pPr>
            <a:lvl5pPr>
              <a:defRPr>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AF38EFD-512B-4531-8A51-5AEF24EFF359}" type="slidenum">
              <a:rPr lang="en-US"/>
              <a:pPr>
                <a:defRPr/>
              </a:pPr>
              <a:t>‹#›</a:t>
            </a:fld>
            <a:endParaRPr lang="en-US" dirty="0"/>
          </a:p>
        </p:txBody>
      </p:sp>
    </p:spTree>
    <p:extLst>
      <p:ext uri="{BB962C8B-B14F-4D97-AF65-F5344CB8AC3E}">
        <p14:creationId xmlns:p14="http://schemas.microsoft.com/office/powerpoint/2010/main" val="5630423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95B232-3BEC-4CFE-AF25-FE71B0721D13}" type="slidenum">
              <a:rPr lang="en-US"/>
              <a:pPr>
                <a:defRPr/>
              </a:pPr>
              <a:t>‹#›</a:t>
            </a:fld>
            <a:endParaRPr lang="en-US" dirty="0"/>
          </a:p>
        </p:txBody>
      </p:sp>
    </p:spTree>
    <p:extLst>
      <p:ext uri="{BB962C8B-B14F-4D97-AF65-F5344CB8AC3E}">
        <p14:creationId xmlns:p14="http://schemas.microsoft.com/office/powerpoint/2010/main" val="905899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295400"/>
            <a:ext cx="3810000" cy="4114800"/>
          </a:xfrm>
        </p:spPr>
        <p:txBody>
          <a:bodyPr/>
          <a:lstStyle>
            <a:lvl1pPr>
              <a:defRPr sz="2800">
                <a:latin typeface="+mn-lt"/>
                <a:cs typeface="Arial" pitchFamily="34" charset="0"/>
              </a:defRPr>
            </a:lvl1pPr>
            <a:lvl2pPr>
              <a:defRPr sz="2400">
                <a:latin typeface="+mn-lt"/>
                <a:cs typeface="Arial" pitchFamily="34" charset="0"/>
              </a:defRPr>
            </a:lvl2pPr>
            <a:lvl3pPr>
              <a:defRPr sz="2000">
                <a:latin typeface="+mn-lt"/>
                <a:cs typeface="Arial" pitchFamily="34" charset="0"/>
              </a:defRPr>
            </a:lvl3pPr>
            <a:lvl4pPr>
              <a:defRPr sz="1800">
                <a:latin typeface="+mn-lt"/>
                <a:cs typeface="Arial" pitchFamily="34" charset="0"/>
              </a:defRPr>
            </a:lvl4pPr>
            <a:lvl5pPr>
              <a:defRPr sz="1800">
                <a:latin typeface="+mn-lt"/>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3810000" cy="4114800"/>
          </a:xfrm>
        </p:spPr>
        <p:txBody>
          <a:bodyPr/>
          <a:lstStyle>
            <a:lvl1pPr>
              <a:defRPr sz="2800">
                <a:latin typeface="+mn-lt"/>
                <a:cs typeface="Arial" pitchFamily="34" charset="0"/>
              </a:defRPr>
            </a:lvl1pPr>
            <a:lvl2pPr>
              <a:defRPr sz="2400">
                <a:latin typeface="+mn-lt"/>
                <a:cs typeface="Arial" pitchFamily="34" charset="0"/>
              </a:defRPr>
            </a:lvl2pPr>
            <a:lvl3pPr>
              <a:defRPr sz="2000">
                <a:latin typeface="+mn-lt"/>
                <a:cs typeface="Arial" pitchFamily="34" charset="0"/>
              </a:defRPr>
            </a:lvl3pPr>
            <a:lvl4pPr>
              <a:defRPr sz="1800">
                <a:latin typeface="+mn-lt"/>
                <a:cs typeface="Arial" pitchFamily="34" charset="0"/>
              </a:defRPr>
            </a:lvl4pPr>
            <a:lvl5pPr>
              <a:defRPr sz="1800">
                <a:latin typeface="+mn-lt"/>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CB06223-ECBF-4E7D-933E-D79F1A480B2B}" type="slidenum">
              <a:rPr lang="en-US"/>
              <a:pPr>
                <a:defRPr/>
              </a:pPr>
              <a:t>‹#›</a:t>
            </a:fld>
            <a:endParaRPr lang="en-US" dirty="0"/>
          </a:p>
        </p:txBody>
      </p:sp>
    </p:spTree>
    <p:extLst>
      <p:ext uri="{BB962C8B-B14F-4D97-AF65-F5344CB8AC3E}">
        <p14:creationId xmlns:p14="http://schemas.microsoft.com/office/powerpoint/2010/main" val="6671547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9531549-9A73-40CC-BA70-6C9083CA9805}" type="slidenum">
              <a:rPr lang="en-US"/>
              <a:pPr>
                <a:defRPr/>
              </a:pPr>
              <a:t>‹#›</a:t>
            </a:fld>
            <a:endParaRPr lang="en-US" dirty="0"/>
          </a:p>
        </p:txBody>
      </p:sp>
    </p:spTree>
    <p:extLst>
      <p:ext uri="{BB962C8B-B14F-4D97-AF65-F5344CB8AC3E}">
        <p14:creationId xmlns:p14="http://schemas.microsoft.com/office/powerpoint/2010/main" val="9384417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29487AF-22CC-4BA0-9E2C-52E5FAE8988A}" type="slidenum">
              <a:rPr lang="en-US"/>
              <a:pPr>
                <a:defRPr/>
              </a:pPr>
              <a:t>‹#›</a:t>
            </a:fld>
            <a:endParaRPr lang="en-US" dirty="0"/>
          </a:p>
        </p:txBody>
      </p:sp>
    </p:spTree>
    <p:extLst>
      <p:ext uri="{BB962C8B-B14F-4D97-AF65-F5344CB8AC3E}">
        <p14:creationId xmlns:p14="http://schemas.microsoft.com/office/powerpoint/2010/main" val="19931869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5771D29-00F1-4FF4-AC40-83C9E85FF209}" type="slidenum">
              <a:rPr lang="en-US"/>
              <a:pPr>
                <a:defRPr/>
              </a:pPr>
              <a:t>‹#›</a:t>
            </a:fld>
            <a:endParaRPr lang="en-US" dirty="0"/>
          </a:p>
        </p:txBody>
      </p:sp>
    </p:spTree>
    <p:extLst>
      <p:ext uri="{BB962C8B-B14F-4D97-AF65-F5344CB8AC3E}">
        <p14:creationId xmlns:p14="http://schemas.microsoft.com/office/powerpoint/2010/main" val="39700216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657600" y="13716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E69D940-8FF2-40FD-B533-73DBC8517F95}" type="slidenum">
              <a:rPr lang="en-US"/>
              <a:pPr>
                <a:defRPr/>
              </a:pPr>
              <a:t>‹#›</a:t>
            </a:fld>
            <a:endParaRPr lang="en-US" dirty="0"/>
          </a:p>
        </p:txBody>
      </p:sp>
    </p:spTree>
    <p:extLst>
      <p:ext uri="{BB962C8B-B14F-4D97-AF65-F5344CB8AC3E}">
        <p14:creationId xmlns:p14="http://schemas.microsoft.com/office/powerpoint/2010/main" val="34703528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295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E30F78C-0880-40DC-AAAF-0F55B84BBD3E}" type="slidenum">
              <a:rPr lang="en-US"/>
              <a:pPr>
                <a:defRPr/>
              </a:pPr>
              <a:t>‹#›</a:t>
            </a:fld>
            <a:endParaRPr lang="en-US" dirty="0"/>
          </a:p>
        </p:txBody>
      </p:sp>
    </p:spTree>
    <p:extLst>
      <p:ext uri="{BB962C8B-B14F-4D97-AF65-F5344CB8AC3E}">
        <p14:creationId xmlns:p14="http://schemas.microsoft.com/office/powerpoint/2010/main" val="2145211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365760" y="1280160"/>
            <a:ext cx="85359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65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Times New Roman" pitchFamily="18" charset="0"/>
              </a:defRPr>
            </a:lvl1pPr>
          </a:lstStyle>
          <a:p>
            <a:pPr>
              <a:defRPr/>
            </a:pPr>
            <a:endParaRPr lang="en-US" dirty="0"/>
          </a:p>
        </p:txBody>
      </p:sp>
      <p:sp>
        <p:nvSpPr>
          <p:cNvPr id="665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Times New Roman" pitchFamily="18" charset="0"/>
              </a:defRPr>
            </a:lvl1pPr>
          </a:lstStyle>
          <a:p>
            <a:pPr>
              <a:defRPr/>
            </a:pPr>
            <a:endParaRPr lang="en-US" dirty="0"/>
          </a:p>
        </p:txBody>
      </p:sp>
      <p:sp>
        <p:nvSpPr>
          <p:cNvPr id="66566"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
        <p:nvSpPr>
          <p:cNvPr id="66567" name="Rectangle 7"/>
          <p:cNvSpPr>
            <a:spLocks noChangeArrowheads="1"/>
          </p:cNvSpPr>
          <p:nvPr/>
        </p:nvSpPr>
        <p:spPr bwMode="auto">
          <a:xfrm>
            <a:off x="0" y="0"/>
            <a:ext cx="9144000" cy="6858000"/>
          </a:xfrm>
          <a:prstGeom prst="rect">
            <a:avLst/>
          </a:prstGeom>
          <a:noFill/>
          <a:ln w="76200">
            <a:solidFill>
              <a:srgbClr val="000080"/>
            </a:solidFill>
            <a:miter lim="800000"/>
            <a:headEnd/>
            <a:tailEnd/>
          </a:ln>
          <a:effectLst/>
        </p:spPr>
        <p:txBody>
          <a:bodyPr wrap="none" anchor="ctr"/>
          <a:lstStyle/>
          <a:p>
            <a:pPr>
              <a:defRPr/>
            </a:pPr>
            <a:endParaRPr lang="en-US" dirty="0"/>
          </a:p>
        </p:txBody>
      </p:sp>
      <p:sp>
        <p:nvSpPr>
          <p:cNvPr id="66568" name="Line 8"/>
          <p:cNvSpPr>
            <a:spLocks noChangeShapeType="1"/>
          </p:cNvSpPr>
          <p:nvPr/>
        </p:nvSpPr>
        <p:spPr bwMode="auto">
          <a:xfrm>
            <a:off x="0" y="1143000"/>
            <a:ext cx="8382000" cy="0"/>
          </a:xfrm>
          <a:prstGeom prst="line">
            <a:avLst/>
          </a:prstGeom>
          <a:noFill/>
          <a:ln w="76200">
            <a:solidFill>
              <a:srgbClr val="000080"/>
            </a:solidFill>
            <a:round/>
            <a:headEnd type="none" w="sm" len="sm"/>
            <a:tailEnd type="none" w="sm" len="sm"/>
          </a:ln>
          <a:effectLst/>
        </p:spPr>
        <p:txBody>
          <a:bodyPr wrap="none" anchor="ctr"/>
          <a:lstStyle/>
          <a:p>
            <a:pPr>
              <a:defRPr/>
            </a:pPr>
            <a:endParaRPr lang="en-US" dirty="0"/>
          </a:p>
        </p:txBody>
      </p:sp>
      <p:pic>
        <p:nvPicPr>
          <p:cNvPr id="2057"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r="24806"/>
          <a:stretch>
            <a:fillRect/>
          </a:stretch>
        </p:blipFill>
        <p:spPr bwMode="auto">
          <a:xfrm>
            <a:off x="8610600" y="1009095"/>
            <a:ext cx="2873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6"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p:hf hdr="0" ftr="0" dt="0"/>
  <p:txStyles>
    <p:titleStyle>
      <a:lvl1pPr algn="ctr" rtl="0" eaLnBrk="0" fontAlgn="base" hangingPunct="0">
        <a:spcBef>
          <a:spcPct val="0"/>
        </a:spcBef>
        <a:spcAft>
          <a:spcPct val="0"/>
        </a:spcAft>
        <a:defRPr sz="4000" b="1">
          <a:solidFill>
            <a:srgbClr val="006600"/>
          </a:solidFill>
          <a:latin typeface="+mj-lt"/>
          <a:ea typeface="+mj-ea"/>
          <a:cs typeface="+mj-cs"/>
        </a:defRPr>
      </a:lvl1pPr>
      <a:lvl2pPr algn="ctr" rtl="0" eaLnBrk="0" fontAlgn="base" hangingPunct="0">
        <a:spcBef>
          <a:spcPct val="0"/>
        </a:spcBef>
        <a:spcAft>
          <a:spcPct val="0"/>
        </a:spcAft>
        <a:defRPr sz="4000" b="1">
          <a:solidFill>
            <a:srgbClr val="006600"/>
          </a:solidFill>
          <a:latin typeface="Times New Roman" pitchFamily="18" charset="0"/>
        </a:defRPr>
      </a:lvl2pPr>
      <a:lvl3pPr algn="ctr" rtl="0" eaLnBrk="0" fontAlgn="base" hangingPunct="0">
        <a:spcBef>
          <a:spcPct val="0"/>
        </a:spcBef>
        <a:spcAft>
          <a:spcPct val="0"/>
        </a:spcAft>
        <a:defRPr sz="4000" b="1">
          <a:solidFill>
            <a:srgbClr val="006600"/>
          </a:solidFill>
          <a:latin typeface="Times New Roman" pitchFamily="18" charset="0"/>
        </a:defRPr>
      </a:lvl3pPr>
      <a:lvl4pPr algn="ctr" rtl="0" eaLnBrk="0" fontAlgn="base" hangingPunct="0">
        <a:spcBef>
          <a:spcPct val="0"/>
        </a:spcBef>
        <a:spcAft>
          <a:spcPct val="0"/>
        </a:spcAft>
        <a:defRPr sz="4000" b="1">
          <a:solidFill>
            <a:srgbClr val="006600"/>
          </a:solidFill>
          <a:latin typeface="Times New Roman" pitchFamily="18" charset="0"/>
        </a:defRPr>
      </a:lvl4pPr>
      <a:lvl5pPr algn="ctr" rtl="0" eaLnBrk="0" fontAlgn="base" hangingPunct="0">
        <a:spcBef>
          <a:spcPct val="0"/>
        </a:spcBef>
        <a:spcAft>
          <a:spcPct val="0"/>
        </a:spcAft>
        <a:defRPr sz="4000" b="1">
          <a:solidFill>
            <a:srgbClr val="006600"/>
          </a:solidFill>
          <a:latin typeface="Times New Roman" pitchFamily="18" charset="0"/>
        </a:defRPr>
      </a:lvl5pPr>
      <a:lvl6pPr marL="457200" algn="ctr" rtl="0" eaLnBrk="0" fontAlgn="base" hangingPunct="0">
        <a:spcBef>
          <a:spcPct val="0"/>
        </a:spcBef>
        <a:spcAft>
          <a:spcPct val="0"/>
        </a:spcAft>
        <a:defRPr sz="4000" b="1">
          <a:solidFill>
            <a:srgbClr val="006600"/>
          </a:solidFill>
          <a:latin typeface="Times New Roman" pitchFamily="18" charset="0"/>
        </a:defRPr>
      </a:lvl6pPr>
      <a:lvl7pPr marL="914400" algn="ctr" rtl="0" eaLnBrk="0" fontAlgn="base" hangingPunct="0">
        <a:spcBef>
          <a:spcPct val="0"/>
        </a:spcBef>
        <a:spcAft>
          <a:spcPct val="0"/>
        </a:spcAft>
        <a:defRPr sz="4000" b="1">
          <a:solidFill>
            <a:srgbClr val="006600"/>
          </a:solidFill>
          <a:latin typeface="Times New Roman" pitchFamily="18" charset="0"/>
        </a:defRPr>
      </a:lvl7pPr>
      <a:lvl8pPr marL="1371600" algn="ctr" rtl="0" eaLnBrk="0" fontAlgn="base" hangingPunct="0">
        <a:spcBef>
          <a:spcPct val="0"/>
        </a:spcBef>
        <a:spcAft>
          <a:spcPct val="0"/>
        </a:spcAft>
        <a:defRPr sz="4000" b="1">
          <a:solidFill>
            <a:srgbClr val="006600"/>
          </a:solidFill>
          <a:latin typeface="Times New Roman" pitchFamily="18" charset="0"/>
        </a:defRPr>
      </a:lvl8pPr>
      <a:lvl9pPr marL="1828800" algn="ctr" rtl="0" eaLnBrk="0" fontAlgn="base" hangingPunct="0">
        <a:spcBef>
          <a:spcPct val="0"/>
        </a:spcBef>
        <a:spcAft>
          <a:spcPct val="0"/>
        </a:spcAft>
        <a:defRPr sz="4000" b="1">
          <a:solidFill>
            <a:srgbClr val="006600"/>
          </a:solidFill>
          <a:latin typeface="Times New Roman" pitchFamily="18" charset="0"/>
        </a:defRPr>
      </a:lvl9pPr>
    </p:titleStyle>
    <p:bodyStyle>
      <a:lvl1pPr marL="342900" indent="-342900" algn="l" rtl="0" eaLnBrk="0" fontAlgn="base" hangingPunct="0">
        <a:spcBef>
          <a:spcPct val="20000"/>
        </a:spcBef>
        <a:spcAft>
          <a:spcPct val="0"/>
        </a:spcAft>
        <a:buClr>
          <a:srgbClr val="006600"/>
        </a:buClr>
        <a:buSzPct val="14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SzPct val="140000"/>
        <a:buChar char="–"/>
        <a:defRPr sz="2800">
          <a:solidFill>
            <a:schemeClr val="tx1"/>
          </a:solidFill>
          <a:latin typeface="+mn-lt"/>
        </a:defRPr>
      </a:lvl2pPr>
      <a:lvl3pPr marL="1143000" indent="-228600" algn="l" rtl="0" eaLnBrk="0" fontAlgn="base" hangingPunct="0">
        <a:spcBef>
          <a:spcPct val="20000"/>
        </a:spcBef>
        <a:spcAft>
          <a:spcPct val="0"/>
        </a:spcAft>
        <a:buClr>
          <a:srgbClr val="006600"/>
        </a:buClr>
        <a:buSzPct val="140000"/>
        <a:buChar char="•"/>
        <a:defRPr sz="2400">
          <a:solidFill>
            <a:schemeClr val="tx1"/>
          </a:solidFill>
          <a:latin typeface="+mn-lt"/>
        </a:defRPr>
      </a:lvl3pPr>
      <a:lvl4pPr marL="1600200" indent="-228600" algn="l" rtl="0" eaLnBrk="0" fontAlgn="base" hangingPunct="0">
        <a:spcBef>
          <a:spcPct val="20000"/>
        </a:spcBef>
        <a:spcAft>
          <a:spcPct val="0"/>
        </a:spcAft>
        <a:buClr>
          <a:srgbClr val="006600"/>
        </a:buClr>
        <a:buSzPct val="140000"/>
        <a:buChar char="–"/>
        <a:defRPr sz="2000">
          <a:solidFill>
            <a:schemeClr val="tx1"/>
          </a:solidFill>
          <a:latin typeface="+mn-lt"/>
        </a:defRPr>
      </a:lvl4pPr>
      <a:lvl5pPr marL="2057400" indent="-228600" algn="l" rtl="0" eaLnBrk="0" fontAlgn="base" hangingPunct="0">
        <a:spcBef>
          <a:spcPct val="20000"/>
        </a:spcBef>
        <a:spcAft>
          <a:spcPct val="0"/>
        </a:spcAft>
        <a:buClr>
          <a:srgbClr val="006600"/>
        </a:buClr>
        <a:buSzPct val="140000"/>
        <a:buChar char="•"/>
        <a:defRPr sz="2000">
          <a:solidFill>
            <a:schemeClr val="tx1"/>
          </a:solidFill>
          <a:latin typeface="+mn-lt"/>
        </a:defRPr>
      </a:lvl5pPr>
      <a:lvl6pPr marL="2514600" indent="-228600" algn="l" rtl="0" eaLnBrk="0" fontAlgn="base" hangingPunct="0">
        <a:spcBef>
          <a:spcPct val="20000"/>
        </a:spcBef>
        <a:spcAft>
          <a:spcPct val="0"/>
        </a:spcAft>
        <a:buClr>
          <a:srgbClr val="006600"/>
        </a:buClr>
        <a:buSzPct val="140000"/>
        <a:buChar char="•"/>
        <a:defRPr sz="2000">
          <a:solidFill>
            <a:schemeClr val="tx1"/>
          </a:solidFill>
          <a:latin typeface="+mn-lt"/>
        </a:defRPr>
      </a:lvl6pPr>
      <a:lvl7pPr marL="2971800" indent="-228600" algn="l" rtl="0" eaLnBrk="0" fontAlgn="base" hangingPunct="0">
        <a:spcBef>
          <a:spcPct val="20000"/>
        </a:spcBef>
        <a:spcAft>
          <a:spcPct val="0"/>
        </a:spcAft>
        <a:buClr>
          <a:srgbClr val="006600"/>
        </a:buClr>
        <a:buSzPct val="140000"/>
        <a:buChar char="•"/>
        <a:defRPr sz="2000">
          <a:solidFill>
            <a:schemeClr val="tx1"/>
          </a:solidFill>
          <a:latin typeface="+mn-lt"/>
        </a:defRPr>
      </a:lvl7pPr>
      <a:lvl8pPr marL="3429000" indent="-228600" algn="l" rtl="0" eaLnBrk="0" fontAlgn="base" hangingPunct="0">
        <a:spcBef>
          <a:spcPct val="20000"/>
        </a:spcBef>
        <a:spcAft>
          <a:spcPct val="0"/>
        </a:spcAft>
        <a:buClr>
          <a:srgbClr val="006600"/>
        </a:buClr>
        <a:buSzPct val="140000"/>
        <a:buChar char="•"/>
        <a:defRPr sz="2000">
          <a:solidFill>
            <a:schemeClr val="tx1"/>
          </a:solidFill>
          <a:latin typeface="+mn-lt"/>
        </a:defRPr>
      </a:lvl8pPr>
      <a:lvl9pPr marL="3886200" indent="-228600" algn="l" rtl="0" eaLnBrk="0" fontAlgn="base" hangingPunct="0">
        <a:spcBef>
          <a:spcPct val="20000"/>
        </a:spcBef>
        <a:spcAft>
          <a:spcPct val="0"/>
        </a:spcAft>
        <a:buClr>
          <a:srgbClr val="006600"/>
        </a:buClr>
        <a:buSzPct val="14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a:t>ECE </a:t>
            </a:r>
            <a:r>
              <a:rPr lang="en-US" dirty="0" smtClean="0">
                <a:latin typeface="Times New Roman" pitchFamily="18" charset="0"/>
                <a:cs typeface="Times New Roman" pitchFamily="18" charset="0"/>
              </a:rPr>
              <a:t>576</a:t>
            </a:r>
            <a:r>
              <a:rPr lang="en-US" dirty="0" smtClean="0"/>
              <a:t> </a:t>
            </a:r>
            <a:r>
              <a:rPr lang="en-US" dirty="0"/>
              <a:t>– Power System Dynamics and Stability</a:t>
            </a:r>
          </a:p>
        </p:txBody>
      </p:sp>
      <p:sp>
        <p:nvSpPr>
          <p:cNvPr id="3" name="Subtitle 2"/>
          <p:cNvSpPr>
            <a:spLocks noGrp="1"/>
          </p:cNvSpPr>
          <p:nvPr>
            <p:ph type="subTitle" sz="quarter" idx="1"/>
          </p:nvPr>
        </p:nvSpPr>
        <p:spPr>
          <a:xfrm>
            <a:off x="228600" y="3251817"/>
            <a:ext cx="8534400" cy="1752600"/>
          </a:xfrm>
        </p:spPr>
        <p:txBody>
          <a:bodyPr/>
          <a:lstStyle/>
          <a:p>
            <a:r>
              <a:rPr lang="en-US" dirty="0" smtClean="0"/>
              <a:t>Prof. Tom Overbye</a:t>
            </a:r>
            <a:endParaRPr lang="en-US" dirty="0"/>
          </a:p>
          <a:p>
            <a:r>
              <a:rPr lang="en-US" dirty="0" smtClean="0"/>
              <a:t>Dept. </a:t>
            </a:r>
            <a:r>
              <a:rPr lang="en-US" dirty="0"/>
              <a:t>of Electrical and Computer Engineering</a:t>
            </a:r>
          </a:p>
          <a:p>
            <a:r>
              <a:rPr lang="en-US" dirty="0"/>
              <a:t>University of Illinois at </a:t>
            </a:r>
            <a:r>
              <a:rPr lang="en-US" dirty="0" smtClean="0"/>
              <a:t>Urbana-Champaign</a:t>
            </a:r>
          </a:p>
          <a:p>
            <a:r>
              <a:rPr lang="en-US" dirty="0" smtClean="0"/>
              <a:t>overbye@illinois.edu</a:t>
            </a:r>
            <a:endParaRPr lang="en-US" dirty="0"/>
          </a:p>
        </p:txBody>
      </p:sp>
      <p:sp>
        <p:nvSpPr>
          <p:cNvPr id="4" name="Slide Number Placeholder 3"/>
          <p:cNvSpPr>
            <a:spLocks noGrp="1"/>
          </p:cNvSpPr>
          <p:nvPr>
            <p:ph type="sldNum" sz="quarter" idx="12"/>
          </p:nvPr>
        </p:nvSpPr>
        <p:spPr/>
        <p:txBody>
          <a:bodyPr/>
          <a:lstStyle/>
          <a:p>
            <a:pPr>
              <a:defRPr/>
            </a:pPr>
            <a:fld id="{FD8ED6F4-152C-4B8C-896C-E324C81E54EF}" type="slidenum">
              <a:rPr lang="en-US" smtClean="0"/>
              <a:pPr>
                <a:defRPr/>
              </a:pPr>
              <a:t>1</a:t>
            </a:fld>
            <a:endParaRPr lang="en-US" sz="1400" dirty="0"/>
          </a:p>
        </p:txBody>
      </p:sp>
      <p:sp>
        <p:nvSpPr>
          <p:cNvPr id="5" name="Subtitle 2"/>
          <p:cNvSpPr txBox="1">
            <a:spLocks/>
          </p:cNvSpPr>
          <p:nvPr/>
        </p:nvSpPr>
        <p:spPr bwMode="auto">
          <a:xfrm>
            <a:off x="361765" y="1828800"/>
            <a:ext cx="853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600"/>
              </a:buClr>
              <a:buSzPct val="140000"/>
              <a:buFontTx/>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SzPct val="140000"/>
              <a:buChar char="–"/>
              <a:defRPr sz="2800">
                <a:solidFill>
                  <a:schemeClr val="tx1"/>
                </a:solidFill>
                <a:latin typeface="+mn-lt"/>
              </a:defRPr>
            </a:lvl2pPr>
            <a:lvl3pPr marL="1143000" indent="-228600" algn="l" rtl="0" eaLnBrk="0" fontAlgn="base" hangingPunct="0">
              <a:spcBef>
                <a:spcPct val="20000"/>
              </a:spcBef>
              <a:spcAft>
                <a:spcPct val="0"/>
              </a:spcAft>
              <a:buClr>
                <a:srgbClr val="006600"/>
              </a:buClr>
              <a:buSzPct val="140000"/>
              <a:buChar char="•"/>
              <a:defRPr sz="2400">
                <a:solidFill>
                  <a:schemeClr val="tx1"/>
                </a:solidFill>
                <a:latin typeface="+mn-lt"/>
              </a:defRPr>
            </a:lvl3pPr>
            <a:lvl4pPr marL="1600200" indent="-228600" algn="l" rtl="0" eaLnBrk="0" fontAlgn="base" hangingPunct="0">
              <a:spcBef>
                <a:spcPct val="20000"/>
              </a:spcBef>
              <a:spcAft>
                <a:spcPct val="0"/>
              </a:spcAft>
              <a:buClr>
                <a:srgbClr val="006600"/>
              </a:buClr>
              <a:buSzPct val="140000"/>
              <a:buChar char="–"/>
              <a:defRPr sz="2000">
                <a:solidFill>
                  <a:schemeClr val="tx1"/>
                </a:solidFill>
                <a:latin typeface="+mn-lt"/>
              </a:defRPr>
            </a:lvl4pPr>
            <a:lvl5pPr marL="2057400" indent="-228600" algn="l" rtl="0" eaLnBrk="0" fontAlgn="base" hangingPunct="0">
              <a:spcBef>
                <a:spcPct val="20000"/>
              </a:spcBef>
              <a:spcAft>
                <a:spcPct val="0"/>
              </a:spcAft>
              <a:buClr>
                <a:srgbClr val="006600"/>
              </a:buClr>
              <a:buSzPct val="140000"/>
              <a:buChar char="•"/>
              <a:defRPr sz="2000">
                <a:solidFill>
                  <a:schemeClr val="tx1"/>
                </a:solidFill>
                <a:latin typeface="+mn-lt"/>
              </a:defRPr>
            </a:lvl5pPr>
            <a:lvl6pPr marL="2514600" indent="-228600" algn="l" rtl="0" eaLnBrk="0" fontAlgn="base" hangingPunct="0">
              <a:spcBef>
                <a:spcPct val="20000"/>
              </a:spcBef>
              <a:spcAft>
                <a:spcPct val="0"/>
              </a:spcAft>
              <a:buClr>
                <a:srgbClr val="006600"/>
              </a:buClr>
              <a:buSzPct val="140000"/>
              <a:buChar char="•"/>
              <a:defRPr sz="2000">
                <a:solidFill>
                  <a:schemeClr val="tx1"/>
                </a:solidFill>
                <a:latin typeface="+mn-lt"/>
              </a:defRPr>
            </a:lvl6pPr>
            <a:lvl7pPr marL="2971800" indent="-228600" algn="l" rtl="0" eaLnBrk="0" fontAlgn="base" hangingPunct="0">
              <a:spcBef>
                <a:spcPct val="20000"/>
              </a:spcBef>
              <a:spcAft>
                <a:spcPct val="0"/>
              </a:spcAft>
              <a:buClr>
                <a:srgbClr val="006600"/>
              </a:buClr>
              <a:buSzPct val="140000"/>
              <a:buChar char="•"/>
              <a:defRPr sz="2000">
                <a:solidFill>
                  <a:schemeClr val="tx1"/>
                </a:solidFill>
                <a:latin typeface="+mn-lt"/>
              </a:defRPr>
            </a:lvl7pPr>
            <a:lvl8pPr marL="3429000" indent="-228600" algn="l" rtl="0" eaLnBrk="0" fontAlgn="base" hangingPunct="0">
              <a:spcBef>
                <a:spcPct val="20000"/>
              </a:spcBef>
              <a:spcAft>
                <a:spcPct val="0"/>
              </a:spcAft>
              <a:buClr>
                <a:srgbClr val="006600"/>
              </a:buClr>
              <a:buSzPct val="140000"/>
              <a:buChar char="•"/>
              <a:defRPr sz="2000">
                <a:solidFill>
                  <a:schemeClr val="tx1"/>
                </a:solidFill>
                <a:latin typeface="+mn-lt"/>
              </a:defRPr>
            </a:lvl8pPr>
            <a:lvl9pPr marL="3886200" indent="-228600" algn="l" rtl="0" eaLnBrk="0" fontAlgn="base" hangingPunct="0">
              <a:spcBef>
                <a:spcPct val="20000"/>
              </a:spcBef>
              <a:spcAft>
                <a:spcPct val="0"/>
              </a:spcAft>
              <a:buClr>
                <a:srgbClr val="006600"/>
              </a:buClr>
              <a:buSzPct val="140000"/>
              <a:buChar char="•"/>
              <a:defRPr sz="2000">
                <a:solidFill>
                  <a:schemeClr val="tx1"/>
                </a:solidFill>
                <a:latin typeface="+mn-lt"/>
              </a:defRPr>
            </a:lvl9pPr>
          </a:lstStyle>
          <a:p>
            <a:r>
              <a:rPr lang="en-US" b="1" kern="0" dirty="0" smtClean="0">
                <a:latin typeface="Arial" pitchFamily="34" charset="0"/>
                <a:cs typeface="Arial" pitchFamily="34" charset="0"/>
              </a:rPr>
              <a:t>Lecture </a:t>
            </a:r>
            <a:r>
              <a:rPr lang="en-US" b="1" kern="0" dirty="0">
                <a:latin typeface="Arial" pitchFamily="34" charset="0"/>
                <a:cs typeface="Arial" pitchFamily="34" charset="0"/>
              </a:rPr>
              <a:t>7</a:t>
            </a:r>
            <a:r>
              <a:rPr lang="en-US" b="1" kern="0" dirty="0" smtClean="0">
                <a:latin typeface="Arial" pitchFamily="34" charset="0"/>
                <a:cs typeface="Arial" pitchFamily="34" charset="0"/>
              </a:rPr>
              <a:t>: Transient Stability Intro</a:t>
            </a:r>
          </a:p>
        </p:txBody>
      </p:sp>
    </p:spTree>
    <p:extLst>
      <p:ext uri="{BB962C8B-B14F-4D97-AF65-F5344CB8AC3E}">
        <p14:creationId xmlns:p14="http://schemas.microsoft.com/office/powerpoint/2010/main" val="3905782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762000"/>
          </a:xfrm>
        </p:spPr>
        <p:txBody>
          <a:bodyPr/>
          <a:lstStyle/>
          <a:p>
            <a:r>
              <a:rPr lang="en-US" dirty="0"/>
              <a:t>Changing the Contingency Elements</a:t>
            </a:r>
          </a:p>
        </p:txBody>
      </p:sp>
      <p:sp>
        <p:nvSpPr>
          <p:cNvPr id="3" name="Slide Number Placeholder 2"/>
          <p:cNvSpPr>
            <a:spLocks noGrp="1"/>
          </p:cNvSpPr>
          <p:nvPr>
            <p:ph type="sldNum" sz="quarter" idx="12"/>
          </p:nvPr>
        </p:nvSpPr>
        <p:spPr/>
        <p:txBody>
          <a:bodyPr/>
          <a:lstStyle/>
          <a:p>
            <a:pPr>
              <a:defRPr/>
            </a:pPr>
            <a:fld id="{F29487AF-22CC-4BA0-9E2C-52E5FAE8988A}" type="slidenum">
              <a:rPr lang="en-US" smtClean="0"/>
              <a:pPr>
                <a:defRPr/>
              </a:pPr>
              <a:t>10</a:t>
            </a:fld>
            <a:endParaRPr lang="en-US" dirty="0"/>
          </a:p>
        </p:txBody>
      </p:sp>
      <p:pic>
        <p:nvPicPr>
          <p:cNvPr id="9308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 r="23616" b="39325"/>
          <a:stretch/>
        </p:blipFill>
        <p:spPr bwMode="auto">
          <a:xfrm>
            <a:off x="609600" y="1366092"/>
            <a:ext cx="7806800" cy="384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3"/>
          <p:cNvSpPr txBox="1">
            <a:spLocks noChangeArrowheads="1"/>
          </p:cNvSpPr>
          <p:nvPr/>
        </p:nvSpPr>
        <p:spPr bwMode="auto">
          <a:xfrm>
            <a:off x="429950" y="5206572"/>
            <a:ext cx="81661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dirty="0">
                <a:solidFill>
                  <a:srgbClr val="000000"/>
                </a:solidFill>
              </a:rPr>
              <a:t>Contingency Elements displays should eventually look like this.  </a:t>
            </a:r>
            <a:br>
              <a:rPr lang="en-US" altLang="en-US" dirty="0">
                <a:solidFill>
                  <a:srgbClr val="000000"/>
                </a:solidFill>
              </a:rPr>
            </a:br>
            <a:r>
              <a:rPr lang="en-US" altLang="en-US" dirty="0">
                <a:solidFill>
                  <a:srgbClr val="000000"/>
                </a:solidFill>
              </a:rPr>
              <a:t>Note fault is at bus 3, not at bus 1.</a:t>
            </a:r>
          </a:p>
        </p:txBody>
      </p:sp>
      <p:sp>
        <p:nvSpPr>
          <p:cNvPr id="4" name="Rectangle 3"/>
          <p:cNvSpPr/>
          <p:nvPr/>
        </p:nvSpPr>
        <p:spPr>
          <a:xfrm>
            <a:off x="462083" y="6049762"/>
            <a:ext cx="7086600" cy="461665"/>
          </a:xfrm>
          <a:prstGeom prst="rect">
            <a:avLst/>
          </a:prstGeom>
        </p:spPr>
        <p:txBody>
          <a:bodyPr wrap="square">
            <a:spAutoFit/>
          </a:bodyPr>
          <a:lstStyle/>
          <a:p>
            <a:r>
              <a:rPr lang="en-US" altLang="en-US" dirty="0" smtClean="0">
                <a:solidFill>
                  <a:srgbClr val="FF0000"/>
                </a:solidFill>
              </a:rPr>
              <a:t>Case Name: Example_13_4_Bus3Fault</a:t>
            </a:r>
            <a:endParaRPr lang="en-US" dirty="0"/>
          </a:p>
        </p:txBody>
      </p:sp>
    </p:spTree>
    <p:extLst>
      <p:ext uri="{BB962C8B-B14F-4D97-AF65-F5344CB8AC3E}">
        <p14:creationId xmlns:p14="http://schemas.microsoft.com/office/powerpoint/2010/main" val="3959984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On Verge of Instability</a:t>
            </a:r>
            <a:endParaRPr lang="en-US" dirty="0"/>
          </a:p>
        </p:txBody>
      </p:sp>
      <p:sp>
        <p:nvSpPr>
          <p:cNvPr id="3" name="Slide Number Placeholder 2"/>
          <p:cNvSpPr>
            <a:spLocks noGrp="1"/>
          </p:cNvSpPr>
          <p:nvPr>
            <p:ph type="sldNum" sz="quarter" idx="12"/>
          </p:nvPr>
        </p:nvSpPr>
        <p:spPr/>
        <p:txBody>
          <a:bodyPr/>
          <a:lstStyle/>
          <a:p>
            <a:pPr>
              <a:defRPr/>
            </a:pPr>
            <a:fld id="{F29487AF-22CC-4BA0-9E2C-52E5FAE8988A}" type="slidenum">
              <a:rPr lang="en-US" smtClean="0"/>
              <a:pPr>
                <a:defRPr/>
              </a:pPr>
              <a:t>11</a:t>
            </a:fld>
            <a:endParaRPr lang="en-US" dirty="0"/>
          </a:p>
        </p:txBody>
      </p:sp>
      <p:pic>
        <p:nvPicPr>
          <p:cNvPr id="931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6705601" cy="5289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86600" y="1545703"/>
            <a:ext cx="1624163" cy="2308324"/>
          </a:xfrm>
          <a:prstGeom prst="rect">
            <a:avLst/>
          </a:prstGeom>
          <a:solidFill>
            <a:schemeClr val="accent1"/>
          </a:solidFill>
        </p:spPr>
        <p:txBody>
          <a:bodyPr wrap="none" rtlCol="0">
            <a:spAutoFit/>
          </a:bodyPr>
          <a:lstStyle/>
          <a:p>
            <a:r>
              <a:rPr lang="en-US" dirty="0" smtClean="0"/>
              <a:t>Also note</a:t>
            </a:r>
            <a:br>
              <a:rPr lang="en-US" dirty="0" smtClean="0"/>
            </a:br>
            <a:r>
              <a:rPr lang="en-US" dirty="0" smtClean="0"/>
              <a:t>that the</a:t>
            </a:r>
            <a:br>
              <a:rPr lang="en-US" dirty="0" smtClean="0"/>
            </a:br>
            <a:r>
              <a:rPr lang="en-US" dirty="0" smtClean="0"/>
              <a:t>oscillation</a:t>
            </a:r>
          </a:p>
          <a:p>
            <a:r>
              <a:rPr lang="en-US" dirty="0" smtClean="0"/>
              <a:t>frequency</a:t>
            </a:r>
            <a:br>
              <a:rPr lang="en-US" dirty="0" smtClean="0"/>
            </a:br>
            <a:r>
              <a:rPr lang="en-US" dirty="0" smtClean="0"/>
              <a:t>has </a:t>
            </a:r>
            <a:br>
              <a:rPr lang="en-US" dirty="0" smtClean="0"/>
            </a:br>
            <a:r>
              <a:rPr lang="en-US" dirty="0" smtClean="0"/>
              <a:t>decreased</a:t>
            </a:r>
            <a:endParaRPr lang="en-US" dirty="0"/>
          </a:p>
        </p:txBody>
      </p:sp>
    </p:spTree>
    <p:extLst>
      <p:ext uri="{BB962C8B-B14F-4D97-AF65-F5344CB8AC3E}">
        <p14:creationId xmlns:p14="http://schemas.microsoft.com/office/powerpoint/2010/main" val="1147427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More Realistic Generator Model</a:t>
            </a:r>
            <a:endParaRPr lang="en-US" dirty="0"/>
          </a:p>
        </p:txBody>
      </p:sp>
      <p:sp>
        <p:nvSpPr>
          <p:cNvPr id="3" name="Content Placeholder 2"/>
          <p:cNvSpPr>
            <a:spLocks noGrp="1"/>
          </p:cNvSpPr>
          <p:nvPr>
            <p:ph idx="1"/>
          </p:nvPr>
        </p:nvSpPr>
        <p:spPr>
          <a:xfrm>
            <a:off x="365760" y="1280160"/>
            <a:ext cx="8625840" cy="4114800"/>
          </a:xfrm>
        </p:spPr>
        <p:txBody>
          <a:bodyPr/>
          <a:lstStyle/>
          <a:p>
            <a:pPr>
              <a:buClr>
                <a:schemeClr val="accent1">
                  <a:lumMod val="50000"/>
                </a:schemeClr>
              </a:buClr>
            </a:pPr>
            <a:r>
              <a:rPr lang="en-US" dirty="0" smtClean="0"/>
              <a:t>The classical model is consider in section 5.6 of the book, as the simplest but also the hardest to justify</a:t>
            </a:r>
          </a:p>
          <a:p>
            <a:pPr lvl="1">
              <a:buClr>
                <a:schemeClr val="accent1">
                  <a:lumMod val="50000"/>
                </a:schemeClr>
              </a:buClr>
            </a:pPr>
            <a:r>
              <a:rPr lang="en-US" dirty="0" smtClean="0"/>
              <a:t>Had been widely used, but is not rapidly falling from use</a:t>
            </a:r>
          </a:p>
          <a:p>
            <a:pPr>
              <a:spcBef>
                <a:spcPts val="700"/>
              </a:spcBef>
              <a:buClr>
                <a:schemeClr val="accent1">
                  <a:lumMod val="50000"/>
                </a:schemeClr>
              </a:buClr>
              <a:buFont typeface="Times New Roman" pitchFamily="18" charset="0"/>
              <a:buChar char="•"/>
            </a:pPr>
            <a:r>
              <a:rPr lang="en-US" altLang="en-US" dirty="0">
                <a:solidFill>
                  <a:srgbClr val="000000"/>
                </a:solidFill>
              </a:rPr>
              <a:t>PowerWorld Simulator includes a number of much more realistic models that can be easily used</a:t>
            </a:r>
          </a:p>
          <a:p>
            <a:pPr lvl="1">
              <a:spcBef>
                <a:spcPts val="600"/>
              </a:spcBef>
              <a:buClr>
                <a:schemeClr val="accent1">
                  <a:lumMod val="50000"/>
                </a:schemeClr>
              </a:buClr>
              <a:buFont typeface="Times New Roman" pitchFamily="18" charset="0"/>
              <a:buChar char="–"/>
            </a:pPr>
            <a:r>
              <a:rPr lang="en-US" altLang="en-US" dirty="0" smtClean="0">
                <a:solidFill>
                  <a:srgbClr val="000000"/>
                </a:solidFill>
              </a:rPr>
              <a:t>Coverage of </a:t>
            </a:r>
            <a:r>
              <a:rPr lang="en-US" altLang="en-US" dirty="0">
                <a:solidFill>
                  <a:srgbClr val="000000"/>
                </a:solidFill>
              </a:rPr>
              <a:t>these models is beyond the scope of </a:t>
            </a:r>
            <a:r>
              <a:rPr lang="en-US" altLang="en-US" dirty="0" smtClean="0">
                <a:solidFill>
                  <a:srgbClr val="000000"/>
                </a:solidFill>
              </a:rPr>
              <a:t>this intro </a:t>
            </a:r>
          </a:p>
          <a:p>
            <a:pPr>
              <a:spcBef>
                <a:spcPts val="600"/>
              </a:spcBef>
              <a:buClr>
                <a:schemeClr val="accent1">
                  <a:lumMod val="50000"/>
                </a:schemeClr>
              </a:buClr>
            </a:pPr>
            <a:r>
              <a:rPr lang="en-US" altLang="en-US" dirty="0" smtClean="0">
                <a:solidFill>
                  <a:srgbClr val="000000"/>
                </a:solidFill>
              </a:rPr>
              <a:t>To </a:t>
            </a:r>
            <a:r>
              <a:rPr lang="en-US" altLang="en-US" dirty="0">
                <a:solidFill>
                  <a:srgbClr val="000000"/>
                </a:solidFill>
              </a:rPr>
              <a:t>replace the classical model with a detailed solid rotor, </a:t>
            </a:r>
            <a:r>
              <a:rPr lang="en-US" altLang="en-US" dirty="0" err="1">
                <a:solidFill>
                  <a:srgbClr val="000000"/>
                </a:solidFill>
              </a:rPr>
              <a:t>subtransient</a:t>
            </a:r>
            <a:r>
              <a:rPr lang="en-US" altLang="en-US" dirty="0">
                <a:solidFill>
                  <a:srgbClr val="000000"/>
                </a:solidFill>
              </a:rPr>
              <a:t> </a:t>
            </a:r>
            <a:r>
              <a:rPr lang="en-US" altLang="en-US" dirty="0" smtClean="0">
                <a:solidFill>
                  <a:srgbClr val="000000"/>
                </a:solidFill>
              </a:rPr>
              <a:t>model</a:t>
            </a:r>
            <a:r>
              <a:rPr lang="en-US" altLang="en-US" dirty="0">
                <a:solidFill>
                  <a:srgbClr val="000000"/>
                </a:solidFill>
              </a:rPr>
              <a:t>, go to the generator dialog Machine </a:t>
            </a:r>
            <a:r>
              <a:rPr lang="en-US" altLang="en-US" dirty="0" smtClean="0">
                <a:solidFill>
                  <a:srgbClr val="000000"/>
                </a:solidFill>
              </a:rPr>
              <a:t>Models, </a:t>
            </a:r>
            <a:r>
              <a:rPr lang="en-US" altLang="en-US" dirty="0">
                <a:solidFill>
                  <a:srgbClr val="000000"/>
                </a:solidFill>
              </a:rPr>
              <a:t>click “Delete” to delete the existing model, select “Insert” to display the Model Type dialog and select the GENROU model; accept the defaults.</a:t>
            </a:r>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12</a:t>
            </a:fld>
            <a:endParaRPr lang="en-US" dirty="0"/>
          </a:p>
        </p:txBody>
      </p:sp>
    </p:spTree>
    <p:extLst>
      <p:ext uri="{BB962C8B-B14F-4D97-AF65-F5344CB8AC3E}">
        <p14:creationId xmlns:p14="http://schemas.microsoft.com/office/powerpoint/2010/main" val="2844846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2"/>
          <p:cNvSpPr txBox="1">
            <a:spLocks noChangeArrowheads="1"/>
          </p:cNvSpPr>
          <p:nvPr/>
        </p:nvSpPr>
        <p:spPr bwMode="auto">
          <a:xfrm>
            <a:off x="8296275"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r">
              <a:buClrTx/>
              <a:buFontTx/>
              <a:buNone/>
            </a:pPr>
            <a:fld id="{E9D4B7C7-0464-4F8C-B7DC-8CDC1D2F5466}" type="slidenum">
              <a:rPr lang="en-US" altLang="en-US" sz="1800">
                <a:solidFill>
                  <a:srgbClr val="000000"/>
                </a:solidFill>
              </a:rPr>
              <a:pPr algn="r">
                <a:buClrTx/>
                <a:buFontTx/>
                <a:buNone/>
              </a:pPr>
              <a:t>13</a:t>
            </a:fld>
            <a:endParaRPr lang="en-US" altLang="en-US" sz="1800">
              <a:solidFill>
                <a:srgbClr val="000000"/>
              </a:solidFill>
            </a:endParaRPr>
          </a:p>
        </p:txBody>
      </p:sp>
      <p:sp>
        <p:nvSpPr>
          <p:cNvPr id="40964" name="Text Box 3"/>
          <p:cNvSpPr txBox="1">
            <a:spLocks noChangeArrowheads="1"/>
          </p:cNvSpPr>
          <p:nvPr/>
        </p:nvSpPr>
        <p:spPr bwMode="auto">
          <a:xfrm>
            <a:off x="5071641" y="1371600"/>
            <a:ext cx="3646488"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dirty="0">
                <a:solidFill>
                  <a:srgbClr val="000000"/>
                </a:solidFill>
              </a:rPr>
              <a:t>The GENROU model</a:t>
            </a:r>
            <a:br>
              <a:rPr lang="en-US" altLang="en-US" dirty="0">
                <a:solidFill>
                  <a:srgbClr val="000000"/>
                </a:solidFill>
              </a:rPr>
            </a:br>
            <a:r>
              <a:rPr lang="en-US" altLang="en-US" dirty="0">
                <a:solidFill>
                  <a:srgbClr val="000000"/>
                </a:solidFill>
              </a:rPr>
              <a:t>provides a </a:t>
            </a:r>
            <a:r>
              <a:rPr lang="en-US" altLang="en-US" dirty="0" smtClean="0">
                <a:solidFill>
                  <a:srgbClr val="000000"/>
                </a:solidFill>
              </a:rPr>
              <a:t>good </a:t>
            </a:r>
            <a:r>
              <a:rPr lang="en-US" altLang="en-US" dirty="0">
                <a:solidFill>
                  <a:srgbClr val="000000"/>
                </a:solidFill>
              </a:rPr>
              <a:t/>
            </a:r>
            <a:br>
              <a:rPr lang="en-US" altLang="en-US" dirty="0">
                <a:solidFill>
                  <a:srgbClr val="000000"/>
                </a:solidFill>
              </a:rPr>
            </a:br>
            <a:r>
              <a:rPr lang="en-US" altLang="en-US" dirty="0">
                <a:solidFill>
                  <a:srgbClr val="000000"/>
                </a:solidFill>
              </a:rPr>
              <a:t>approximation for the</a:t>
            </a:r>
            <a:br>
              <a:rPr lang="en-US" altLang="en-US" dirty="0">
                <a:solidFill>
                  <a:srgbClr val="000000"/>
                </a:solidFill>
              </a:rPr>
            </a:br>
            <a:r>
              <a:rPr lang="en-US" altLang="en-US" dirty="0">
                <a:solidFill>
                  <a:srgbClr val="000000"/>
                </a:solidFill>
              </a:rPr>
              <a:t>behavior of a synchronous</a:t>
            </a:r>
            <a:br>
              <a:rPr lang="en-US" altLang="en-US" dirty="0">
                <a:solidFill>
                  <a:srgbClr val="000000"/>
                </a:solidFill>
              </a:rPr>
            </a:br>
            <a:r>
              <a:rPr lang="en-US" altLang="en-US" dirty="0">
                <a:solidFill>
                  <a:srgbClr val="000000"/>
                </a:solidFill>
              </a:rPr>
              <a:t>generator over the dynamics</a:t>
            </a:r>
            <a:br>
              <a:rPr lang="en-US" altLang="en-US" dirty="0">
                <a:solidFill>
                  <a:srgbClr val="000000"/>
                </a:solidFill>
              </a:rPr>
            </a:br>
            <a:r>
              <a:rPr lang="en-US" altLang="en-US" dirty="0">
                <a:solidFill>
                  <a:srgbClr val="000000"/>
                </a:solidFill>
              </a:rPr>
              <a:t>of interest during a </a:t>
            </a:r>
            <a:br>
              <a:rPr lang="en-US" altLang="en-US" dirty="0">
                <a:solidFill>
                  <a:srgbClr val="000000"/>
                </a:solidFill>
              </a:rPr>
            </a:br>
            <a:r>
              <a:rPr lang="en-US" altLang="en-US" dirty="0">
                <a:solidFill>
                  <a:srgbClr val="000000"/>
                </a:solidFill>
              </a:rPr>
              <a:t>transient stability study </a:t>
            </a:r>
            <a:br>
              <a:rPr lang="en-US" altLang="en-US" dirty="0">
                <a:solidFill>
                  <a:srgbClr val="000000"/>
                </a:solidFill>
              </a:rPr>
            </a:br>
            <a:r>
              <a:rPr lang="en-US" altLang="en-US" dirty="0">
                <a:solidFill>
                  <a:srgbClr val="000000"/>
                </a:solidFill>
              </a:rPr>
              <a:t>(up to about 10 Hz).</a:t>
            </a:r>
          </a:p>
          <a:p>
            <a:pPr>
              <a:buClrTx/>
              <a:buFontTx/>
              <a:buNone/>
            </a:pPr>
            <a:r>
              <a:rPr lang="en-US" altLang="en-US" dirty="0">
                <a:solidFill>
                  <a:srgbClr val="000000"/>
                </a:solidFill>
              </a:rPr>
              <a:t>It is used to represent a </a:t>
            </a:r>
            <a:br>
              <a:rPr lang="en-US" altLang="en-US" dirty="0">
                <a:solidFill>
                  <a:srgbClr val="000000"/>
                </a:solidFill>
              </a:rPr>
            </a:br>
            <a:r>
              <a:rPr lang="en-US" altLang="en-US" dirty="0">
                <a:solidFill>
                  <a:srgbClr val="000000"/>
                </a:solidFill>
              </a:rPr>
              <a:t>solid rotor machine with</a:t>
            </a:r>
            <a:br>
              <a:rPr lang="en-US" altLang="en-US" dirty="0">
                <a:solidFill>
                  <a:srgbClr val="000000"/>
                </a:solidFill>
              </a:rPr>
            </a:br>
            <a:r>
              <a:rPr lang="en-US" altLang="en-US" dirty="0">
                <a:solidFill>
                  <a:srgbClr val="000000"/>
                </a:solidFill>
              </a:rPr>
              <a:t>three damper windings.</a:t>
            </a:r>
          </a:p>
        </p:txBody>
      </p:sp>
      <p:pic>
        <p:nvPicPr>
          <p:cNvPr id="4096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 y="1522413"/>
            <a:ext cx="4298950" cy="41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 name="Title 1"/>
          <p:cNvSpPr txBox="1">
            <a:spLocks/>
          </p:cNvSpPr>
          <p:nvPr/>
        </p:nvSpPr>
        <p:spPr>
          <a:xfrm>
            <a:off x="685800" y="228600"/>
            <a:ext cx="7772400" cy="762000"/>
          </a:xfrm>
          <a:prstGeom prst="rect">
            <a:avLst/>
          </a:prstGeom>
        </p:spPr>
        <p:txBody>
          <a:bodyPr/>
          <a:lstStyle>
            <a:lvl1pPr algn="ctr" rtl="0" eaLnBrk="0" fontAlgn="base" hangingPunct="0">
              <a:spcBef>
                <a:spcPct val="0"/>
              </a:spcBef>
              <a:spcAft>
                <a:spcPct val="0"/>
              </a:spcAft>
              <a:defRPr sz="4000" b="1">
                <a:solidFill>
                  <a:srgbClr val="006600"/>
                </a:solidFill>
                <a:latin typeface="+mj-lt"/>
                <a:ea typeface="+mj-ea"/>
                <a:cs typeface="+mj-cs"/>
              </a:defRPr>
            </a:lvl1pPr>
            <a:lvl2pPr algn="ctr" rtl="0" eaLnBrk="0" fontAlgn="base" hangingPunct="0">
              <a:spcBef>
                <a:spcPct val="0"/>
              </a:spcBef>
              <a:spcAft>
                <a:spcPct val="0"/>
              </a:spcAft>
              <a:defRPr sz="4000" b="1">
                <a:solidFill>
                  <a:srgbClr val="006600"/>
                </a:solidFill>
                <a:latin typeface="Times New Roman" pitchFamily="18" charset="0"/>
              </a:defRPr>
            </a:lvl2pPr>
            <a:lvl3pPr algn="ctr" rtl="0" eaLnBrk="0" fontAlgn="base" hangingPunct="0">
              <a:spcBef>
                <a:spcPct val="0"/>
              </a:spcBef>
              <a:spcAft>
                <a:spcPct val="0"/>
              </a:spcAft>
              <a:defRPr sz="4000" b="1">
                <a:solidFill>
                  <a:srgbClr val="006600"/>
                </a:solidFill>
                <a:latin typeface="Times New Roman" pitchFamily="18" charset="0"/>
              </a:defRPr>
            </a:lvl3pPr>
            <a:lvl4pPr algn="ctr" rtl="0" eaLnBrk="0" fontAlgn="base" hangingPunct="0">
              <a:spcBef>
                <a:spcPct val="0"/>
              </a:spcBef>
              <a:spcAft>
                <a:spcPct val="0"/>
              </a:spcAft>
              <a:defRPr sz="4000" b="1">
                <a:solidFill>
                  <a:srgbClr val="006600"/>
                </a:solidFill>
                <a:latin typeface="Times New Roman" pitchFamily="18" charset="0"/>
              </a:defRPr>
            </a:lvl4pPr>
            <a:lvl5pPr algn="ctr" rtl="0" eaLnBrk="0" fontAlgn="base" hangingPunct="0">
              <a:spcBef>
                <a:spcPct val="0"/>
              </a:spcBef>
              <a:spcAft>
                <a:spcPct val="0"/>
              </a:spcAft>
              <a:defRPr sz="4000" b="1">
                <a:solidFill>
                  <a:srgbClr val="006600"/>
                </a:solidFill>
                <a:latin typeface="Times New Roman" pitchFamily="18" charset="0"/>
              </a:defRPr>
            </a:lvl5pPr>
            <a:lvl6pPr marL="457200" algn="ctr" rtl="0" eaLnBrk="0" fontAlgn="base" hangingPunct="0">
              <a:spcBef>
                <a:spcPct val="0"/>
              </a:spcBef>
              <a:spcAft>
                <a:spcPct val="0"/>
              </a:spcAft>
              <a:defRPr sz="4000" b="1">
                <a:solidFill>
                  <a:srgbClr val="006600"/>
                </a:solidFill>
                <a:latin typeface="Times New Roman" pitchFamily="18" charset="0"/>
              </a:defRPr>
            </a:lvl6pPr>
            <a:lvl7pPr marL="914400" algn="ctr" rtl="0" eaLnBrk="0" fontAlgn="base" hangingPunct="0">
              <a:spcBef>
                <a:spcPct val="0"/>
              </a:spcBef>
              <a:spcAft>
                <a:spcPct val="0"/>
              </a:spcAft>
              <a:defRPr sz="4000" b="1">
                <a:solidFill>
                  <a:srgbClr val="006600"/>
                </a:solidFill>
                <a:latin typeface="Times New Roman" pitchFamily="18" charset="0"/>
              </a:defRPr>
            </a:lvl7pPr>
            <a:lvl8pPr marL="1371600" algn="ctr" rtl="0" eaLnBrk="0" fontAlgn="base" hangingPunct="0">
              <a:spcBef>
                <a:spcPct val="0"/>
              </a:spcBef>
              <a:spcAft>
                <a:spcPct val="0"/>
              </a:spcAft>
              <a:defRPr sz="4000" b="1">
                <a:solidFill>
                  <a:srgbClr val="006600"/>
                </a:solidFill>
                <a:latin typeface="Times New Roman" pitchFamily="18" charset="0"/>
              </a:defRPr>
            </a:lvl8pPr>
            <a:lvl9pPr marL="1828800" algn="ctr" rtl="0" eaLnBrk="0" fontAlgn="base" hangingPunct="0">
              <a:spcBef>
                <a:spcPct val="0"/>
              </a:spcBef>
              <a:spcAft>
                <a:spcPct val="0"/>
              </a:spcAft>
              <a:defRPr sz="4000" b="1">
                <a:solidFill>
                  <a:srgbClr val="006600"/>
                </a:solidFill>
                <a:latin typeface="Times New Roman" pitchFamily="18" charset="0"/>
              </a:defRPr>
            </a:lvl9pPr>
          </a:lstStyle>
          <a:p>
            <a:r>
              <a:rPr lang="en-US" kern="0" dirty="0" smtClean="0"/>
              <a:t>GENROU Model</a:t>
            </a:r>
            <a:endParaRPr lang="en-US" kern="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762000"/>
          </a:xfrm>
        </p:spPr>
        <p:txBody>
          <a:bodyPr/>
          <a:lstStyle/>
          <a:p>
            <a:r>
              <a:rPr lang="en-US" dirty="0" smtClean="0"/>
              <a:t>Repeat of Example 13.1 with GENROU</a:t>
            </a:r>
            <a:endParaRPr lang="en-US" dirty="0"/>
          </a:p>
        </p:txBody>
      </p:sp>
      <p:sp>
        <p:nvSpPr>
          <p:cNvPr id="3" name="Slide Number Placeholder 2"/>
          <p:cNvSpPr>
            <a:spLocks noGrp="1"/>
          </p:cNvSpPr>
          <p:nvPr>
            <p:ph type="sldNum" sz="quarter" idx="12"/>
          </p:nvPr>
        </p:nvSpPr>
        <p:spPr/>
        <p:txBody>
          <a:bodyPr/>
          <a:lstStyle/>
          <a:p>
            <a:pPr>
              <a:defRPr/>
            </a:pPr>
            <a:fld id="{F29487AF-22CC-4BA0-9E2C-52E5FAE8988A}" type="slidenum">
              <a:rPr lang="en-US" smtClean="0"/>
              <a:pPr>
                <a:defRPr/>
              </a:pPr>
              <a:t>14</a:t>
            </a:fld>
            <a:endParaRPr lang="en-US" dirty="0"/>
          </a:p>
        </p:txBody>
      </p:sp>
      <p:sp>
        <p:nvSpPr>
          <p:cNvPr id="4" name="Rectangle 3"/>
          <p:cNvSpPr/>
          <p:nvPr/>
        </p:nvSpPr>
        <p:spPr>
          <a:xfrm>
            <a:off x="457200" y="5029200"/>
            <a:ext cx="8686800" cy="1569660"/>
          </a:xfrm>
          <a:prstGeom prst="rect">
            <a:avLst/>
          </a:prstGeom>
        </p:spPr>
        <p:txBody>
          <a:bodyPr wrap="square">
            <a:spAutoFit/>
          </a:bodyPr>
          <a:lstStyle/>
          <a:p>
            <a:pPr>
              <a:buClrTx/>
              <a:buFontTx/>
              <a:buNone/>
            </a:pPr>
            <a:r>
              <a:rPr lang="en-US" altLang="en-US" dirty="0">
                <a:solidFill>
                  <a:srgbClr val="000000"/>
                </a:solidFill>
              </a:rPr>
              <a:t>This plot repeats the previous example with the bus 3 fault. The </a:t>
            </a:r>
            <a:r>
              <a:rPr lang="en-US" altLang="en-US" dirty="0" smtClean="0">
                <a:solidFill>
                  <a:srgbClr val="000000"/>
                </a:solidFill>
              </a:rPr>
              <a:t>generator </a:t>
            </a:r>
            <a:r>
              <a:rPr lang="en-US" altLang="en-US" dirty="0">
                <a:solidFill>
                  <a:srgbClr val="000000"/>
                </a:solidFill>
              </a:rPr>
              <a:t>response is now damped due to the damper </a:t>
            </a:r>
            <a:r>
              <a:rPr lang="en-US" altLang="en-US" dirty="0" smtClean="0">
                <a:solidFill>
                  <a:srgbClr val="000000"/>
                </a:solidFill>
              </a:rPr>
              <a:t>windi</a:t>
            </a:r>
            <a:r>
              <a:rPr lang="en-US" altLang="en-US" dirty="0">
                <a:solidFill>
                  <a:srgbClr val="000000"/>
                </a:solidFill>
              </a:rPr>
              <a:t>n</a:t>
            </a:r>
            <a:r>
              <a:rPr lang="en-US" altLang="en-US" dirty="0" smtClean="0">
                <a:solidFill>
                  <a:srgbClr val="000000"/>
                </a:solidFill>
              </a:rPr>
              <a:t>gs </a:t>
            </a:r>
            <a:r>
              <a:rPr lang="en-US" altLang="en-US" dirty="0">
                <a:solidFill>
                  <a:srgbClr val="000000"/>
                </a:solidFill>
              </a:rPr>
              <a:t>included </a:t>
            </a:r>
            <a:r>
              <a:rPr lang="en-US" altLang="en-US" dirty="0" smtClean="0">
                <a:solidFill>
                  <a:srgbClr val="000000"/>
                </a:solidFill>
              </a:rPr>
              <a:t>in </a:t>
            </a:r>
            <a:r>
              <a:rPr lang="en-US" altLang="en-US" dirty="0">
                <a:solidFill>
                  <a:srgbClr val="000000"/>
                </a:solidFill>
              </a:rPr>
              <a:t>the GENROU model.  Case is saved in examples as </a:t>
            </a:r>
            <a:r>
              <a:rPr lang="en-US" altLang="en-US" dirty="0">
                <a:solidFill>
                  <a:srgbClr val="FF0000"/>
                </a:solidFill>
              </a:rPr>
              <a:t>Example_13_4_GENROU</a:t>
            </a:r>
            <a:r>
              <a:rPr lang="en-US" altLang="en-US" dirty="0">
                <a:solidFill>
                  <a:srgbClr val="000000"/>
                </a:solidFill>
              </a:rPr>
              <a:t>. </a:t>
            </a:r>
          </a:p>
        </p:txBody>
      </p:sp>
      <p:pic>
        <p:nvPicPr>
          <p:cNvPr id="9328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702" b="2956"/>
          <a:stretch/>
        </p:blipFill>
        <p:spPr bwMode="auto">
          <a:xfrm>
            <a:off x="1662113" y="1381699"/>
            <a:ext cx="4967287"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1417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Results Every n </a:t>
            </a:r>
            <a:r>
              <a:rPr lang="en-US" dirty="0" err="1" smtClean="0"/>
              <a:t>Timesteps</a:t>
            </a:r>
            <a:endParaRPr lang="en-US" dirty="0"/>
          </a:p>
        </p:txBody>
      </p:sp>
      <p:sp>
        <p:nvSpPr>
          <p:cNvPr id="3" name="Content Placeholder 2"/>
          <p:cNvSpPr>
            <a:spLocks noGrp="1"/>
          </p:cNvSpPr>
          <p:nvPr>
            <p:ph idx="1"/>
          </p:nvPr>
        </p:nvSpPr>
        <p:spPr/>
        <p:txBody>
          <a:bodyPr/>
          <a:lstStyle/>
          <a:p>
            <a:pPr>
              <a:spcBef>
                <a:spcPts val="700"/>
              </a:spcBef>
              <a:buClr>
                <a:schemeClr val="accent1">
                  <a:lumMod val="50000"/>
                </a:schemeClr>
              </a:buClr>
              <a:buFont typeface="Times New Roman" pitchFamily="18" charset="0"/>
              <a:buChar char="•"/>
            </a:pPr>
            <a:r>
              <a:rPr lang="en-US" altLang="en-US" dirty="0">
                <a:solidFill>
                  <a:srgbClr val="000000"/>
                </a:solidFill>
              </a:rPr>
              <a:t>Before moving on it will be useful to save some additional fields.  On the Transient Stability Analysis form select the “Result Storage” page.  Then on the Generator tab toggle the generator 4 “Field Voltage” field to Yes.  On the Bus tab toggle the bus 4 “V (</a:t>
            </a:r>
            <a:r>
              <a:rPr lang="en-US" altLang="en-US" dirty="0" err="1">
                <a:solidFill>
                  <a:srgbClr val="000000"/>
                </a:solidFill>
              </a:rPr>
              <a:t>pu</a:t>
            </a:r>
            <a:r>
              <a:rPr lang="en-US" altLang="en-US" dirty="0">
                <a:solidFill>
                  <a:srgbClr val="000000"/>
                </a:solidFill>
              </a:rPr>
              <a:t>)” field to Yes. </a:t>
            </a:r>
          </a:p>
          <a:p>
            <a:pPr>
              <a:spcBef>
                <a:spcPts val="700"/>
              </a:spcBef>
              <a:buClr>
                <a:schemeClr val="accent1">
                  <a:lumMod val="50000"/>
                </a:schemeClr>
              </a:buClr>
              <a:buFont typeface="Times New Roman" pitchFamily="18" charset="0"/>
              <a:buChar char="•"/>
            </a:pPr>
            <a:r>
              <a:rPr lang="en-US" altLang="en-US" dirty="0">
                <a:solidFill>
                  <a:srgbClr val="000000"/>
                </a:solidFill>
              </a:rPr>
              <a:t>At the top of the “Result Storage” page, change the “Save Results Every n </a:t>
            </a:r>
            <a:r>
              <a:rPr lang="en-US" altLang="en-US" dirty="0" err="1">
                <a:solidFill>
                  <a:srgbClr val="000000"/>
                </a:solidFill>
              </a:rPr>
              <a:t>Timesteps</a:t>
            </a:r>
            <a:r>
              <a:rPr lang="en-US" altLang="en-US" dirty="0">
                <a:solidFill>
                  <a:srgbClr val="000000"/>
                </a:solidFill>
              </a:rPr>
              <a:t>” to 6.  </a:t>
            </a:r>
          </a:p>
          <a:p>
            <a:pPr lvl="1">
              <a:spcBef>
                <a:spcPts val="600"/>
              </a:spcBef>
              <a:buClr>
                <a:schemeClr val="accent1">
                  <a:lumMod val="50000"/>
                </a:schemeClr>
              </a:buClr>
              <a:buFont typeface="Times New Roman" pitchFamily="18" charset="0"/>
              <a:buChar char="–"/>
            </a:pPr>
            <a:r>
              <a:rPr lang="en-US" altLang="en-US" sz="2000" dirty="0">
                <a:solidFill>
                  <a:srgbClr val="000000"/>
                </a:solidFill>
              </a:rPr>
              <a:t>PowerWorld Simulator allows you to store as many fields as desired.  On large cases one way to save on memory is to save the field values only every n </a:t>
            </a:r>
            <a:r>
              <a:rPr lang="en-US" altLang="en-US" sz="2000" dirty="0" err="1">
                <a:solidFill>
                  <a:srgbClr val="000000"/>
                </a:solidFill>
              </a:rPr>
              <a:t>timesteps</a:t>
            </a:r>
            <a:r>
              <a:rPr lang="en-US" altLang="en-US" sz="2000" dirty="0">
                <a:solidFill>
                  <a:srgbClr val="000000"/>
                </a:solidFill>
              </a:rPr>
              <a:t> with 6 a typical value (i.e., with a ½ cycle time step 6 saves 20 values per second)</a:t>
            </a:r>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15</a:t>
            </a:fld>
            <a:endParaRPr lang="en-US" dirty="0"/>
          </a:p>
        </p:txBody>
      </p:sp>
    </p:spTree>
    <p:extLst>
      <p:ext uri="{BB962C8B-B14F-4D97-AF65-F5344CB8AC3E}">
        <p14:creationId xmlns:p14="http://schemas.microsoft.com/office/powerpoint/2010/main" val="1141237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Plotting Bus Voltage</a:t>
            </a:r>
            <a:endParaRPr lang="en-US" dirty="0"/>
          </a:p>
        </p:txBody>
      </p:sp>
      <p:sp>
        <p:nvSpPr>
          <p:cNvPr id="3" name="Content Placeholder 2"/>
          <p:cNvSpPr>
            <a:spLocks noGrp="1"/>
          </p:cNvSpPr>
          <p:nvPr>
            <p:ph idx="1"/>
          </p:nvPr>
        </p:nvSpPr>
        <p:spPr/>
        <p:txBody>
          <a:bodyPr/>
          <a:lstStyle/>
          <a:p>
            <a:r>
              <a:rPr lang="en-US" altLang="en-US" dirty="0">
                <a:solidFill>
                  <a:srgbClr val="000000"/>
                </a:solidFill>
              </a:rPr>
              <a:t>Change the end time to 10 seconds on the “Simulation” page, and rerun the previous.  Then on “Results” page, “Time Values from RAM”, “Bus”, plot the bus 4 </a:t>
            </a:r>
            <a:r>
              <a:rPr lang="en-US" altLang="en-US" dirty="0" smtClean="0">
                <a:solidFill>
                  <a:srgbClr val="000000"/>
                </a:solidFill>
              </a:rPr>
              <a:t>per unit voltage</a:t>
            </a:r>
            <a:r>
              <a:rPr lang="en-US" altLang="en-US" dirty="0">
                <a:solidFill>
                  <a:srgbClr val="000000"/>
                </a:solidFill>
              </a:rPr>
              <a:t>.  The results are shown below.</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16</a:t>
            </a:fld>
            <a:endParaRPr lang="en-US" dirty="0"/>
          </a:p>
        </p:txBody>
      </p:sp>
      <p:sp>
        <p:nvSpPr>
          <p:cNvPr id="5" name="Text Box 4"/>
          <p:cNvSpPr txBox="1">
            <a:spLocks noChangeArrowheads="1"/>
          </p:cNvSpPr>
          <p:nvPr/>
        </p:nvSpPr>
        <p:spPr bwMode="auto">
          <a:xfrm>
            <a:off x="6477000" y="3048000"/>
            <a:ext cx="2411412"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dirty="0">
                <a:solidFill>
                  <a:srgbClr val="000000"/>
                </a:solidFill>
              </a:rPr>
              <a:t>Notice following</a:t>
            </a:r>
            <a:br>
              <a:rPr lang="en-US" altLang="en-US" dirty="0">
                <a:solidFill>
                  <a:srgbClr val="000000"/>
                </a:solidFill>
              </a:rPr>
            </a:br>
            <a:r>
              <a:rPr lang="en-US" altLang="en-US" dirty="0">
                <a:solidFill>
                  <a:srgbClr val="000000"/>
                </a:solidFill>
              </a:rPr>
              <a:t>the fault the </a:t>
            </a:r>
            <a:br>
              <a:rPr lang="en-US" altLang="en-US" dirty="0">
                <a:solidFill>
                  <a:srgbClr val="000000"/>
                </a:solidFill>
              </a:rPr>
            </a:br>
            <a:r>
              <a:rPr lang="en-US" altLang="en-US" dirty="0">
                <a:solidFill>
                  <a:srgbClr val="000000"/>
                </a:solidFill>
              </a:rPr>
              <a:t>voltage does </a:t>
            </a:r>
            <a:br>
              <a:rPr lang="en-US" altLang="en-US" dirty="0">
                <a:solidFill>
                  <a:srgbClr val="000000"/>
                </a:solidFill>
              </a:rPr>
            </a:br>
            <a:r>
              <a:rPr lang="en-US" altLang="en-US" dirty="0">
                <a:solidFill>
                  <a:srgbClr val="000000"/>
                </a:solidFill>
              </a:rPr>
              <a:t>not recover to </a:t>
            </a:r>
            <a:br>
              <a:rPr lang="en-US" altLang="en-US" dirty="0">
                <a:solidFill>
                  <a:srgbClr val="000000"/>
                </a:solidFill>
              </a:rPr>
            </a:br>
            <a:r>
              <a:rPr lang="en-US" altLang="en-US" dirty="0">
                <a:solidFill>
                  <a:srgbClr val="000000"/>
                </a:solidFill>
              </a:rPr>
              <a:t>its pre-fault value.</a:t>
            </a:r>
            <a:br>
              <a:rPr lang="en-US" altLang="en-US" dirty="0">
                <a:solidFill>
                  <a:srgbClr val="000000"/>
                </a:solidFill>
              </a:rPr>
            </a:br>
            <a:r>
              <a:rPr lang="en-US" altLang="en-US" dirty="0">
                <a:solidFill>
                  <a:srgbClr val="000000"/>
                </a:solidFill>
              </a:rPr>
              <a:t>This is because</a:t>
            </a:r>
            <a:br>
              <a:rPr lang="en-US" altLang="en-US" dirty="0">
                <a:solidFill>
                  <a:srgbClr val="000000"/>
                </a:solidFill>
              </a:rPr>
            </a:br>
            <a:r>
              <a:rPr lang="en-US" altLang="en-US" dirty="0">
                <a:solidFill>
                  <a:srgbClr val="000000"/>
                </a:solidFill>
              </a:rPr>
              <a:t>we have not</a:t>
            </a:r>
            <a:br>
              <a:rPr lang="en-US" altLang="en-US" dirty="0">
                <a:solidFill>
                  <a:srgbClr val="000000"/>
                </a:solidFill>
              </a:rPr>
            </a:br>
            <a:r>
              <a:rPr lang="en-US" altLang="en-US" dirty="0">
                <a:solidFill>
                  <a:srgbClr val="000000"/>
                </a:solidFill>
              </a:rPr>
              <a:t>yet modeled an</a:t>
            </a:r>
            <a:br>
              <a:rPr lang="en-US" altLang="en-US" dirty="0">
                <a:solidFill>
                  <a:srgbClr val="000000"/>
                </a:solidFill>
              </a:rPr>
            </a:br>
            <a:r>
              <a:rPr lang="en-US" altLang="en-US" dirty="0">
                <a:solidFill>
                  <a:srgbClr val="000000"/>
                </a:solidFill>
              </a:rPr>
              <a:t>exciter.</a:t>
            </a:r>
          </a:p>
        </p:txBody>
      </p:sp>
      <p:pic>
        <p:nvPicPr>
          <p:cNvPr id="933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057181"/>
            <a:ext cx="4343400" cy="3426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10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Generator Exciter</a:t>
            </a:r>
            <a:endParaRPr lang="en-US" dirty="0"/>
          </a:p>
        </p:txBody>
      </p:sp>
      <p:sp>
        <p:nvSpPr>
          <p:cNvPr id="3" name="Content Placeholder 2"/>
          <p:cNvSpPr>
            <a:spLocks noGrp="1"/>
          </p:cNvSpPr>
          <p:nvPr>
            <p:ph idx="1"/>
          </p:nvPr>
        </p:nvSpPr>
        <p:spPr/>
        <p:txBody>
          <a:bodyPr/>
          <a:lstStyle/>
          <a:p>
            <a:pPr>
              <a:spcBef>
                <a:spcPts val="700"/>
              </a:spcBef>
              <a:buClr>
                <a:schemeClr val="accent1">
                  <a:lumMod val="50000"/>
                </a:schemeClr>
              </a:buClr>
              <a:buFont typeface="Times New Roman" pitchFamily="18" charset="0"/>
              <a:buChar char="•"/>
            </a:pPr>
            <a:r>
              <a:rPr lang="en-US" altLang="en-US" dirty="0">
                <a:solidFill>
                  <a:srgbClr val="000000"/>
                </a:solidFill>
              </a:rPr>
              <a:t>The purpose of the generator excitation system (exciter) is to adjust the generator field current to maintain a constant terminal voltage.  </a:t>
            </a:r>
          </a:p>
          <a:p>
            <a:pPr>
              <a:spcBef>
                <a:spcPts val="700"/>
              </a:spcBef>
              <a:buClr>
                <a:schemeClr val="accent1">
                  <a:lumMod val="50000"/>
                </a:schemeClr>
              </a:buClr>
              <a:buFont typeface="Times New Roman" pitchFamily="18" charset="0"/>
              <a:buChar char="•"/>
            </a:pPr>
            <a:r>
              <a:rPr lang="en-US" altLang="en-US" dirty="0">
                <a:solidFill>
                  <a:srgbClr val="000000"/>
                </a:solidFill>
              </a:rPr>
              <a:t>PowerWorld Simulator includes many different types of exciter models.  One simple exciter is the IEEET1.  To add this exciter to the generator at bus 4 go to the generator dialog, “Stability” tab, “Exciters” page.  Click Insert and then select IEEET1 from the list.  Use the default </a:t>
            </a:r>
            <a:r>
              <a:rPr lang="en-US" altLang="en-US" dirty="0" smtClean="0">
                <a:solidFill>
                  <a:srgbClr val="000000"/>
                </a:solidFill>
              </a:rPr>
              <a:t>values.</a:t>
            </a:r>
          </a:p>
          <a:p>
            <a:pPr>
              <a:spcBef>
                <a:spcPts val="700"/>
              </a:spcBef>
              <a:buClr>
                <a:schemeClr val="accent1">
                  <a:lumMod val="50000"/>
                </a:schemeClr>
              </a:buClr>
              <a:buFont typeface="Times New Roman" pitchFamily="18" charset="0"/>
              <a:buChar char="•"/>
            </a:pPr>
            <a:r>
              <a:rPr lang="en-US" altLang="en-US" dirty="0" smtClean="0">
                <a:solidFill>
                  <a:srgbClr val="000000"/>
                </a:solidFill>
              </a:rPr>
              <a:t>Exciters will be covered in the first part of Chapter 4</a:t>
            </a:r>
          </a:p>
          <a:p>
            <a:pPr marL="457200" lvl="1" indent="0">
              <a:spcBef>
                <a:spcPts val="700"/>
              </a:spcBef>
              <a:buClr>
                <a:schemeClr val="accent1">
                  <a:lumMod val="50000"/>
                </a:schemeClr>
              </a:buClr>
              <a:buNone/>
            </a:pPr>
            <a:endParaRPr lang="en-US" altLang="en-US" dirty="0">
              <a:solidFill>
                <a:srgbClr val="000000"/>
              </a:solidFill>
            </a:endParaRPr>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17</a:t>
            </a:fld>
            <a:endParaRPr lang="en-US" dirty="0"/>
          </a:p>
        </p:txBody>
      </p:sp>
    </p:spTree>
    <p:extLst>
      <p:ext uri="{BB962C8B-B14F-4D97-AF65-F5344CB8AC3E}">
        <p14:creationId xmlns:p14="http://schemas.microsoft.com/office/powerpoint/2010/main" val="2306855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IEEET1 Exciter</a:t>
            </a:r>
            <a:endParaRPr lang="en-US" dirty="0"/>
          </a:p>
        </p:txBody>
      </p:sp>
      <p:sp>
        <p:nvSpPr>
          <p:cNvPr id="3" name="Content Placeholder 2"/>
          <p:cNvSpPr>
            <a:spLocks noGrp="1"/>
          </p:cNvSpPr>
          <p:nvPr>
            <p:ph idx="1"/>
          </p:nvPr>
        </p:nvSpPr>
        <p:spPr>
          <a:xfrm>
            <a:off x="365760" y="1280160"/>
            <a:ext cx="8549640" cy="4114800"/>
          </a:xfrm>
        </p:spPr>
        <p:txBody>
          <a:bodyPr/>
          <a:lstStyle/>
          <a:p>
            <a:r>
              <a:rPr lang="en-US" altLang="en-US" dirty="0">
                <a:solidFill>
                  <a:srgbClr val="000000"/>
                </a:solidFill>
              </a:rPr>
              <a:t>Once you have inserted the IEEET1 exciter you can view its block diagram by clicking on the “Show Diagram” button.  This opens a PDF file in Adobe Reader to the page with that block diagram.  The block diagram for this exciter is also shown below.  </a:t>
            </a:r>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18</a:t>
            </a:fld>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21681" t="35625" r="24675" b="23438"/>
          <a:stretch>
            <a:fillRect/>
          </a:stretch>
        </p:blipFill>
        <p:spPr bwMode="auto">
          <a:xfrm>
            <a:off x="499431" y="3581400"/>
            <a:ext cx="5037138"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Text Box 5"/>
          <p:cNvSpPr txBox="1">
            <a:spLocks noChangeArrowheads="1"/>
          </p:cNvSpPr>
          <p:nvPr/>
        </p:nvSpPr>
        <p:spPr bwMode="auto">
          <a:xfrm>
            <a:off x="5536569" y="3774212"/>
            <a:ext cx="3296281" cy="1941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dirty="0">
                <a:solidFill>
                  <a:srgbClr val="000000"/>
                </a:solidFill>
              </a:rPr>
              <a:t>The input to the exciter, </a:t>
            </a:r>
            <a:r>
              <a:rPr lang="en-US" altLang="en-US" dirty="0" err="1" smtClean="0">
                <a:solidFill>
                  <a:srgbClr val="000000"/>
                </a:solidFill>
              </a:rPr>
              <a:t>E</a:t>
            </a:r>
            <a:r>
              <a:rPr lang="en-US" altLang="en-US" baseline="-25000" dirty="0" err="1" smtClean="0">
                <a:solidFill>
                  <a:srgbClr val="000000"/>
                </a:solidFill>
              </a:rPr>
              <a:t>c</a:t>
            </a:r>
            <a:r>
              <a:rPr lang="en-US" altLang="en-US" dirty="0" err="1" smtClean="0">
                <a:solidFill>
                  <a:srgbClr val="000000"/>
                </a:solidFill>
              </a:rPr>
              <a:t>,is</a:t>
            </a:r>
            <a:r>
              <a:rPr lang="en-US" altLang="en-US" dirty="0" smtClean="0">
                <a:solidFill>
                  <a:srgbClr val="000000"/>
                </a:solidFill>
              </a:rPr>
              <a:t> </a:t>
            </a:r>
            <a:r>
              <a:rPr lang="en-US" altLang="en-US" dirty="0">
                <a:solidFill>
                  <a:srgbClr val="000000"/>
                </a:solidFill>
              </a:rPr>
              <a:t>usually the terminal </a:t>
            </a:r>
            <a:br>
              <a:rPr lang="en-US" altLang="en-US" dirty="0">
                <a:solidFill>
                  <a:srgbClr val="000000"/>
                </a:solidFill>
              </a:rPr>
            </a:br>
            <a:r>
              <a:rPr lang="en-US" altLang="en-US" dirty="0">
                <a:solidFill>
                  <a:srgbClr val="000000"/>
                </a:solidFill>
              </a:rPr>
              <a:t>voltage.  The output, E</a:t>
            </a:r>
            <a:r>
              <a:rPr lang="en-US" altLang="en-US" baseline="-25000" dirty="0">
                <a:solidFill>
                  <a:srgbClr val="000000"/>
                </a:solidFill>
              </a:rPr>
              <a:t>FD</a:t>
            </a:r>
            <a:r>
              <a:rPr lang="en-US" altLang="en-US" dirty="0" smtClean="0">
                <a:solidFill>
                  <a:srgbClr val="000000"/>
                </a:solidFill>
              </a:rPr>
              <a:t>, is </a:t>
            </a:r>
            <a:r>
              <a:rPr lang="en-US" altLang="en-US" dirty="0">
                <a:solidFill>
                  <a:srgbClr val="000000"/>
                </a:solidFill>
              </a:rPr>
              <a:t>the machine field voltage.  </a:t>
            </a:r>
          </a:p>
        </p:txBody>
      </p:sp>
    </p:spTree>
    <p:extLst>
      <p:ext uri="{BB962C8B-B14F-4D97-AF65-F5344CB8AC3E}">
        <p14:creationId xmlns:p14="http://schemas.microsoft.com/office/powerpoint/2010/main" val="260931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Voltage Response with Exciter</a:t>
            </a:r>
            <a:endParaRPr lang="en-US" dirty="0"/>
          </a:p>
        </p:txBody>
      </p:sp>
      <p:sp>
        <p:nvSpPr>
          <p:cNvPr id="3" name="Content Placeholder 2"/>
          <p:cNvSpPr>
            <a:spLocks noGrp="1"/>
          </p:cNvSpPr>
          <p:nvPr>
            <p:ph idx="1"/>
          </p:nvPr>
        </p:nvSpPr>
        <p:spPr/>
        <p:txBody>
          <a:bodyPr/>
          <a:lstStyle/>
          <a:p>
            <a:r>
              <a:rPr lang="en-US" altLang="en-US" dirty="0">
                <a:solidFill>
                  <a:srgbClr val="000000"/>
                </a:solidFill>
              </a:rPr>
              <a:t>Re-do the run.  The terminal time response of the terminal voltage is shown below.  Notice that now with the exciter it returns to its pre-fault voltage.  </a:t>
            </a:r>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19</a:t>
            </a:fld>
            <a:endParaRPr lang="en-US" dirty="0"/>
          </a:p>
        </p:txBody>
      </p:sp>
      <p:sp>
        <p:nvSpPr>
          <p:cNvPr id="5" name="Text Box 4"/>
          <p:cNvSpPr txBox="1">
            <a:spLocks noChangeArrowheads="1"/>
          </p:cNvSpPr>
          <p:nvPr/>
        </p:nvSpPr>
        <p:spPr bwMode="auto">
          <a:xfrm>
            <a:off x="1600200" y="6016477"/>
            <a:ext cx="609203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dirty="0" smtClean="0">
                <a:solidFill>
                  <a:srgbClr val="FF0000"/>
                </a:solidFill>
              </a:rPr>
              <a:t>Case Name: Example_13_4_GenROU_IEEET1</a:t>
            </a:r>
            <a:endParaRPr lang="en-US" altLang="en-US" dirty="0">
              <a:solidFill>
                <a:srgbClr val="FF0000"/>
              </a:solidFill>
            </a:endParaRPr>
          </a:p>
        </p:txBody>
      </p:sp>
      <p:pic>
        <p:nvPicPr>
          <p:cNvPr id="9277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87" b="3202"/>
          <a:stretch/>
        </p:blipFill>
        <p:spPr bwMode="auto">
          <a:xfrm>
            <a:off x="1872454" y="2616198"/>
            <a:ext cx="4604545" cy="340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973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smtClean="0"/>
              <a:t>Read Chapter 3, skip 3.7 for now</a:t>
            </a:r>
          </a:p>
          <a:p>
            <a:r>
              <a:rPr lang="en-US" dirty="0" smtClean="0"/>
              <a:t>Skim Chapter 4; we'll be returning to this in greater detail later</a:t>
            </a:r>
          </a:p>
          <a:p>
            <a:pPr lvl="1"/>
            <a:r>
              <a:rPr lang="en-US" dirty="0" smtClean="0"/>
              <a:t>Commercial transient stability packages uses a number of different models to represent types of exciters and governors</a:t>
            </a:r>
          </a:p>
          <a:p>
            <a:r>
              <a:rPr lang="en-US" dirty="0" smtClean="0"/>
              <a:t>Homework 2 is posted on the web; it is due on Thursday Feb 20</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a:t>
            </a:fld>
            <a:endParaRPr lang="en-US" dirty="0"/>
          </a:p>
        </p:txBody>
      </p:sp>
    </p:spTree>
    <p:extLst>
      <p:ext uri="{BB962C8B-B14F-4D97-AF65-F5344CB8AC3E}">
        <p14:creationId xmlns:p14="http://schemas.microsoft.com/office/powerpoint/2010/main" val="926697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Plots</a:t>
            </a:r>
            <a:endParaRPr lang="en-US" dirty="0"/>
          </a:p>
        </p:txBody>
      </p:sp>
      <p:sp>
        <p:nvSpPr>
          <p:cNvPr id="3" name="Content Placeholder 2"/>
          <p:cNvSpPr>
            <a:spLocks noGrp="1"/>
          </p:cNvSpPr>
          <p:nvPr>
            <p:ph idx="1"/>
          </p:nvPr>
        </p:nvSpPr>
        <p:spPr/>
        <p:txBody>
          <a:bodyPr/>
          <a:lstStyle/>
          <a:p>
            <a:pPr>
              <a:spcBef>
                <a:spcPts val="700"/>
              </a:spcBef>
              <a:buClr>
                <a:schemeClr val="accent1">
                  <a:lumMod val="50000"/>
                </a:schemeClr>
              </a:buClr>
              <a:buFont typeface="Times New Roman" pitchFamily="18" charset="0"/>
              <a:buChar char="•"/>
            </a:pPr>
            <a:r>
              <a:rPr lang="en-US" altLang="en-US" dirty="0">
                <a:solidFill>
                  <a:srgbClr val="000000"/>
                </a:solidFill>
              </a:rPr>
              <a:t>Because time plots are commonly used to show transient stability results, PowerWorld Simulator makes it easy to define commonly used plots. </a:t>
            </a:r>
          </a:p>
          <a:p>
            <a:pPr lvl="1">
              <a:spcBef>
                <a:spcPts val="600"/>
              </a:spcBef>
              <a:buClr>
                <a:schemeClr val="accent1">
                  <a:lumMod val="50000"/>
                </a:schemeClr>
              </a:buClr>
              <a:buFont typeface="Times New Roman" pitchFamily="18" charset="0"/>
              <a:buChar char="–"/>
            </a:pPr>
            <a:r>
              <a:rPr lang="en-US" altLang="en-US" dirty="0">
                <a:solidFill>
                  <a:srgbClr val="000000"/>
                </a:solidFill>
              </a:rPr>
              <a:t>Plot definitions are saved with the case, and can be set to automatically display at the end of a transient stability run.  </a:t>
            </a:r>
          </a:p>
          <a:p>
            <a:pPr>
              <a:spcBef>
                <a:spcPts val="700"/>
              </a:spcBef>
              <a:buClr>
                <a:schemeClr val="accent1">
                  <a:lumMod val="50000"/>
                </a:schemeClr>
              </a:buClr>
              <a:buFont typeface="Times New Roman" pitchFamily="18" charset="0"/>
              <a:buChar char="•"/>
            </a:pPr>
            <a:r>
              <a:rPr lang="en-US" altLang="en-US" dirty="0">
                <a:solidFill>
                  <a:srgbClr val="000000"/>
                </a:solidFill>
              </a:rPr>
              <a:t>To define some plots on the Transient Stability Analysis form select the “Plots” page. Initially we’ll setup a plot to show the bus voltage.</a:t>
            </a:r>
          </a:p>
          <a:p>
            <a:pPr lvl="1">
              <a:spcBef>
                <a:spcPts val="600"/>
              </a:spcBef>
              <a:buClr>
                <a:schemeClr val="accent1">
                  <a:lumMod val="50000"/>
                </a:schemeClr>
              </a:buClr>
              <a:buFont typeface="Times New Roman" pitchFamily="18" charset="0"/>
              <a:buChar char="–"/>
            </a:pPr>
            <a:r>
              <a:rPr lang="en-US" altLang="en-US" dirty="0">
                <a:solidFill>
                  <a:srgbClr val="000000"/>
                </a:solidFill>
              </a:rPr>
              <a:t>Use the Plot Designer to choose a Device Type (Bus), Field, (</a:t>
            </a:r>
            <a:r>
              <a:rPr lang="en-US" altLang="en-US" dirty="0" err="1">
                <a:solidFill>
                  <a:srgbClr val="000000"/>
                </a:solidFill>
              </a:rPr>
              <a:t>Vpu</a:t>
            </a:r>
            <a:r>
              <a:rPr lang="en-US" altLang="en-US" dirty="0">
                <a:solidFill>
                  <a:srgbClr val="000000"/>
                </a:solidFill>
              </a:rPr>
              <a:t>), and an Object (Bus 4).  Then click the “Add” button.  Next click on the Plot Series tab (far right) to customize the plot’s appearance; set Color to black and Thickness to 2.   </a:t>
            </a:r>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20</a:t>
            </a:fld>
            <a:endParaRPr lang="en-US" dirty="0"/>
          </a:p>
        </p:txBody>
      </p:sp>
    </p:spTree>
    <p:extLst>
      <p:ext uri="{BB962C8B-B14F-4D97-AF65-F5344CB8AC3E}">
        <p14:creationId xmlns:p14="http://schemas.microsoft.com/office/powerpoint/2010/main" val="3693489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2"/>
          <p:cNvSpPr txBox="1">
            <a:spLocks noChangeArrowheads="1"/>
          </p:cNvSpPr>
          <p:nvPr/>
        </p:nvSpPr>
        <p:spPr bwMode="auto">
          <a:xfrm>
            <a:off x="8296275"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r">
              <a:buClrTx/>
              <a:buFontTx/>
              <a:buNone/>
            </a:pPr>
            <a:fld id="{7B042F61-7E2B-4D5F-A4B9-B9C23C42441A}" type="slidenum">
              <a:rPr lang="en-US" altLang="en-US" sz="1800">
                <a:solidFill>
                  <a:srgbClr val="000000"/>
                </a:solidFill>
              </a:rPr>
              <a:pPr algn="r">
                <a:buClrTx/>
                <a:buFontTx/>
                <a:buNone/>
              </a:pPr>
              <a:t>21</a:t>
            </a:fld>
            <a:endParaRPr lang="en-US" altLang="en-US" sz="1800">
              <a:solidFill>
                <a:srgbClr val="000000"/>
              </a:solidFill>
            </a:endParaRPr>
          </a:p>
        </p:txBody>
      </p:sp>
      <p:sp>
        <p:nvSpPr>
          <p:cNvPr id="49156" name="Text Box 3"/>
          <p:cNvSpPr txBox="1">
            <a:spLocks noChangeArrowheads="1"/>
          </p:cNvSpPr>
          <p:nvPr/>
        </p:nvSpPr>
        <p:spPr bwMode="auto">
          <a:xfrm>
            <a:off x="234950" y="1600200"/>
            <a:ext cx="1460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a:solidFill>
                  <a:srgbClr val="000000"/>
                </a:solidFill>
              </a:rPr>
              <a:t>Plots Page</a:t>
            </a:r>
          </a:p>
        </p:txBody>
      </p:sp>
      <p:sp>
        <p:nvSpPr>
          <p:cNvPr id="49157" name="Text Box 4"/>
          <p:cNvSpPr txBox="1">
            <a:spLocks noChangeArrowheads="1"/>
          </p:cNvSpPr>
          <p:nvPr/>
        </p:nvSpPr>
        <p:spPr bwMode="auto">
          <a:xfrm>
            <a:off x="1609725" y="1447800"/>
            <a:ext cx="23002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a:solidFill>
                  <a:srgbClr val="000000"/>
                </a:solidFill>
              </a:rPr>
              <a:t>Plot Designer tab</a:t>
            </a:r>
          </a:p>
        </p:txBody>
      </p:sp>
      <p:sp>
        <p:nvSpPr>
          <p:cNvPr id="49158" name="Text Box 5"/>
          <p:cNvSpPr txBox="1">
            <a:spLocks noChangeArrowheads="1"/>
          </p:cNvSpPr>
          <p:nvPr/>
        </p:nvSpPr>
        <p:spPr bwMode="auto">
          <a:xfrm>
            <a:off x="5189538" y="1447800"/>
            <a:ext cx="19446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a:solidFill>
                  <a:srgbClr val="000000"/>
                </a:solidFill>
              </a:rPr>
              <a:t>Plot Series tab</a:t>
            </a:r>
          </a:p>
        </p:txBody>
      </p:sp>
      <p:sp>
        <p:nvSpPr>
          <p:cNvPr id="49159" name="Text Box 6"/>
          <p:cNvSpPr txBox="1">
            <a:spLocks noChangeArrowheads="1"/>
          </p:cNvSpPr>
          <p:nvPr/>
        </p:nvSpPr>
        <p:spPr bwMode="auto">
          <a:xfrm>
            <a:off x="7645400" y="3048000"/>
            <a:ext cx="1498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a:solidFill>
                  <a:srgbClr val="000000"/>
                </a:solidFill>
              </a:rPr>
              <a:t>Customize</a:t>
            </a:r>
            <a:br>
              <a:rPr lang="en-US" altLang="en-US">
                <a:solidFill>
                  <a:srgbClr val="000000"/>
                </a:solidFill>
              </a:rPr>
            </a:br>
            <a:r>
              <a:rPr lang="en-US" altLang="en-US">
                <a:solidFill>
                  <a:srgbClr val="000000"/>
                </a:solidFill>
              </a:rPr>
              <a:t>the plot</a:t>
            </a:r>
            <a:br>
              <a:rPr lang="en-US" altLang="en-US">
                <a:solidFill>
                  <a:srgbClr val="000000"/>
                </a:solidFill>
              </a:rPr>
            </a:br>
            <a:r>
              <a:rPr lang="en-US" altLang="en-US">
                <a:solidFill>
                  <a:srgbClr val="000000"/>
                </a:solidFill>
              </a:rPr>
              <a:t>line. </a:t>
            </a:r>
          </a:p>
        </p:txBody>
      </p:sp>
      <p:sp>
        <p:nvSpPr>
          <p:cNvPr id="49160" name="Text Box 7"/>
          <p:cNvSpPr txBox="1">
            <a:spLocks noChangeArrowheads="1"/>
          </p:cNvSpPr>
          <p:nvPr/>
        </p:nvSpPr>
        <p:spPr bwMode="auto">
          <a:xfrm>
            <a:off x="157163" y="3352800"/>
            <a:ext cx="1044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a:solidFill>
                  <a:srgbClr val="000000"/>
                </a:solidFill>
              </a:rPr>
              <a:t>Device</a:t>
            </a:r>
            <a:br>
              <a:rPr lang="en-US" altLang="en-US">
                <a:solidFill>
                  <a:srgbClr val="000000"/>
                </a:solidFill>
              </a:rPr>
            </a:br>
            <a:r>
              <a:rPr lang="en-US" altLang="en-US">
                <a:solidFill>
                  <a:srgbClr val="000000"/>
                </a:solidFill>
              </a:rPr>
              <a:t>Type</a:t>
            </a:r>
          </a:p>
        </p:txBody>
      </p:sp>
      <p:sp>
        <p:nvSpPr>
          <p:cNvPr id="49161" name="Text Box 8"/>
          <p:cNvSpPr txBox="1">
            <a:spLocks noChangeArrowheads="1"/>
          </p:cNvSpPr>
          <p:nvPr/>
        </p:nvSpPr>
        <p:spPr bwMode="auto">
          <a:xfrm>
            <a:off x="307975" y="4648200"/>
            <a:ext cx="8080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a:solidFill>
                  <a:srgbClr val="000000"/>
                </a:solidFill>
              </a:rPr>
              <a:t>Field</a:t>
            </a:r>
          </a:p>
        </p:txBody>
      </p:sp>
      <p:sp>
        <p:nvSpPr>
          <p:cNvPr id="49162" name="Text Box 9"/>
          <p:cNvSpPr txBox="1">
            <a:spLocks noChangeArrowheads="1"/>
          </p:cNvSpPr>
          <p:nvPr/>
        </p:nvSpPr>
        <p:spPr bwMode="auto">
          <a:xfrm>
            <a:off x="485775" y="6096000"/>
            <a:ext cx="81153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a:solidFill>
                  <a:srgbClr val="000000"/>
                </a:solidFill>
              </a:rPr>
              <a:t>Object; note multiple objects and/or fields can be simultaneously</a:t>
            </a:r>
            <a:br>
              <a:rPr lang="en-US" altLang="en-US">
                <a:solidFill>
                  <a:srgbClr val="000000"/>
                </a:solidFill>
              </a:rPr>
            </a:br>
            <a:r>
              <a:rPr lang="en-US" altLang="en-US">
                <a:solidFill>
                  <a:srgbClr val="000000"/>
                </a:solidFill>
              </a:rPr>
              <a:t>selected.</a:t>
            </a:r>
          </a:p>
        </p:txBody>
      </p:sp>
      <p:pic>
        <p:nvPicPr>
          <p:cNvPr id="4916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57400"/>
            <a:ext cx="6172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9164" name="Line 11"/>
          <p:cNvSpPr>
            <a:spLocks noChangeShapeType="1"/>
          </p:cNvSpPr>
          <p:nvPr/>
        </p:nvSpPr>
        <p:spPr bwMode="auto">
          <a:xfrm>
            <a:off x="685800" y="2057400"/>
            <a:ext cx="914400" cy="914400"/>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5" name="Line 12"/>
          <p:cNvSpPr>
            <a:spLocks noChangeShapeType="1"/>
          </p:cNvSpPr>
          <p:nvPr/>
        </p:nvSpPr>
        <p:spPr bwMode="auto">
          <a:xfrm>
            <a:off x="2514600" y="1828800"/>
            <a:ext cx="228600" cy="914400"/>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6" name="Line 13"/>
          <p:cNvSpPr>
            <a:spLocks noChangeShapeType="1"/>
          </p:cNvSpPr>
          <p:nvPr/>
        </p:nvSpPr>
        <p:spPr bwMode="auto">
          <a:xfrm flipV="1">
            <a:off x="1143000" y="2963863"/>
            <a:ext cx="1828800" cy="930275"/>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7" name="Line 14"/>
          <p:cNvSpPr>
            <a:spLocks noChangeShapeType="1"/>
          </p:cNvSpPr>
          <p:nvPr/>
        </p:nvSpPr>
        <p:spPr bwMode="auto">
          <a:xfrm flipV="1">
            <a:off x="1143000" y="3649663"/>
            <a:ext cx="1600200" cy="1158875"/>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8" name="Line 15"/>
          <p:cNvSpPr>
            <a:spLocks noChangeShapeType="1"/>
          </p:cNvSpPr>
          <p:nvPr/>
        </p:nvSpPr>
        <p:spPr bwMode="auto">
          <a:xfrm flipV="1">
            <a:off x="1828800" y="4564063"/>
            <a:ext cx="1143000" cy="1616075"/>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9" name="Line 16"/>
          <p:cNvSpPr>
            <a:spLocks noChangeShapeType="1"/>
          </p:cNvSpPr>
          <p:nvPr/>
        </p:nvSpPr>
        <p:spPr bwMode="auto">
          <a:xfrm flipH="1">
            <a:off x="6850063" y="3657600"/>
            <a:ext cx="930275" cy="228600"/>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70" name="Line 17"/>
          <p:cNvSpPr>
            <a:spLocks noChangeShapeType="1"/>
          </p:cNvSpPr>
          <p:nvPr/>
        </p:nvSpPr>
        <p:spPr bwMode="auto">
          <a:xfrm>
            <a:off x="6172200" y="1828800"/>
            <a:ext cx="914400" cy="1371600"/>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Title 1"/>
          <p:cNvSpPr txBox="1">
            <a:spLocks/>
          </p:cNvSpPr>
          <p:nvPr/>
        </p:nvSpPr>
        <p:spPr>
          <a:xfrm>
            <a:off x="685800" y="228600"/>
            <a:ext cx="7772400" cy="762000"/>
          </a:xfrm>
          <a:prstGeom prst="rect">
            <a:avLst/>
          </a:prstGeom>
        </p:spPr>
        <p:txBody>
          <a:bodyPr/>
          <a:lstStyle>
            <a:lvl1pPr algn="ctr" rtl="0" eaLnBrk="0" fontAlgn="base" hangingPunct="0">
              <a:spcBef>
                <a:spcPct val="0"/>
              </a:spcBef>
              <a:spcAft>
                <a:spcPct val="0"/>
              </a:spcAft>
              <a:defRPr sz="4000" b="1">
                <a:solidFill>
                  <a:srgbClr val="006600"/>
                </a:solidFill>
                <a:latin typeface="+mj-lt"/>
                <a:ea typeface="+mj-ea"/>
                <a:cs typeface="+mj-cs"/>
              </a:defRPr>
            </a:lvl1pPr>
            <a:lvl2pPr algn="ctr" rtl="0" eaLnBrk="0" fontAlgn="base" hangingPunct="0">
              <a:spcBef>
                <a:spcPct val="0"/>
              </a:spcBef>
              <a:spcAft>
                <a:spcPct val="0"/>
              </a:spcAft>
              <a:defRPr sz="4000" b="1">
                <a:solidFill>
                  <a:srgbClr val="006600"/>
                </a:solidFill>
                <a:latin typeface="Times New Roman" pitchFamily="18" charset="0"/>
              </a:defRPr>
            </a:lvl2pPr>
            <a:lvl3pPr algn="ctr" rtl="0" eaLnBrk="0" fontAlgn="base" hangingPunct="0">
              <a:spcBef>
                <a:spcPct val="0"/>
              </a:spcBef>
              <a:spcAft>
                <a:spcPct val="0"/>
              </a:spcAft>
              <a:defRPr sz="4000" b="1">
                <a:solidFill>
                  <a:srgbClr val="006600"/>
                </a:solidFill>
                <a:latin typeface="Times New Roman" pitchFamily="18" charset="0"/>
              </a:defRPr>
            </a:lvl3pPr>
            <a:lvl4pPr algn="ctr" rtl="0" eaLnBrk="0" fontAlgn="base" hangingPunct="0">
              <a:spcBef>
                <a:spcPct val="0"/>
              </a:spcBef>
              <a:spcAft>
                <a:spcPct val="0"/>
              </a:spcAft>
              <a:defRPr sz="4000" b="1">
                <a:solidFill>
                  <a:srgbClr val="006600"/>
                </a:solidFill>
                <a:latin typeface="Times New Roman" pitchFamily="18" charset="0"/>
              </a:defRPr>
            </a:lvl4pPr>
            <a:lvl5pPr algn="ctr" rtl="0" eaLnBrk="0" fontAlgn="base" hangingPunct="0">
              <a:spcBef>
                <a:spcPct val="0"/>
              </a:spcBef>
              <a:spcAft>
                <a:spcPct val="0"/>
              </a:spcAft>
              <a:defRPr sz="4000" b="1">
                <a:solidFill>
                  <a:srgbClr val="006600"/>
                </a:solidFill>
                <a:latin typeface="Times New Roman" pitchFamily="18" charset="0"/>
              </a:defRPr>
            </a:lvl5pPr>
            <a:lvl6pPr marL="457200" algn="ctr" rtl="0" eaLnBrk="0" fontAlgn="base" hangingPunct="0">
              <a:spcBef>
                <a:spcPct val="0"/>
              </a:spcBef>
              <a:spcAft>
                <a:spcPct val="0"/>
              </a:spcAft>
              <a:defRPr sz="4000" b="1">
                <a:solidFill>
                  <a:srgbClr val="006600"/>
                </a:solidFill>
                <a:latin typeface="Times New Roman" pitchFamily="18" charset="0"/>
              </a:defRPr>
            </a:lvl6pPr>
            <a:lvl7pPr marL="914400" algn="ctr" rtl="0" eaLnBrk="0" fontAlgn="base" hangingPunct="0">
              <a:spcBef>
                <a:spcPct val="0"/>
              </a:spcBef>
              <a:spcAft>
                <a:spcPct val="0"/>
              </a:spcAft>
              <a:defRPr sz="4000" b="1">
                <a:solidFill>
                  <a:srgbClr val="006600"/>
                </a:solidFill>
                <a:latin typeface="Times New Roman" pitchFamily="18" charset="0"/>
              </a:defRPr>
            </a:lvl7pPr>
            <a:lvl8pPr marL="1371600" algn="ctr" rtl="0" eaLnBrk="0" fontAlgn="base" hangingPunct="0">
              <a:spcBef>
                <a:spcPct val="0"/>
              </a:spcBef>
              <a:spcAft>
                <a:spcPct val="0"/>
              </a:spcAft>
              <a:defRPr sz="4000" b="1">
                <a:solidFill>
                  <a:srgbClr val="006600"/>
                </a:solidFill>
                <a:latin typeface="Times New Roman" pitchFamily="18" charset="0"/>
              </a:defRPr>
            </a:lvl8pPr>
            <a:lvl9pPr marL="1828800" algn="ctr" rtl="0" eaLnBrk="0" fontAlgn="base" hangingPunct="0">
              <a:spcBef>
                <a:spcPct val="0"/>
              </a:spcBef>
              <a:spcAft>
                <a:spcPct val="0"/>
              </a:spcAft>
              <a:defRPr sz="4000" b="1">
                <a:solidFill>
                  <a:srgbClr val="006600"/>
                </a:solidFill>
                <a:latin typeface="Times New Roman" pitchFamily="18" charset="0"/>
              </a:defRPr>
            </a:lvl9pPr>
          </a:lstStyle>
          <a:p>
            <a:r>
              <a:rPr lang="en-US" kern="0" smtClean="0"/>
              <a:t>Defining Plots</a:t>
            </a:r>
            <a:endParaRPr lang="en-US" kern="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Multiple Axes</a:t>
            </a:r>
            <a:endParaRPr lang="en-US" dirty="0"/>
          </a:p>
        </p:txBody>
      </p:sp>
      <p:sp>
        <p:nvSpPr>
          <p:cNvPr id="3" name="Content Placeholder 2"/>
          <p:cNvSpPr>
            <a:spLocks noGrp="1"/>
          </p:cNvSpPr>
          <p:nvPr>
            <p:ph idx="1"/>
          </p:nvPr>
        </p:nvSpPr>
        <p:spPr/>
        <p:txBody>
          <a:bodyPr/>
          <a:lstStyle/>
          <a:p>
            <a:pPr>
              <a:spcBef>
                <a:spcPts val="700"/>
              </a:spcBef>
              <a:buClr>
                <a:schemeClr val="accent1">
                  <a:lumMod val="50000"/>
                </a:schemeClr>
              </a:buClr>
              <a:buFont typeface="Times New Roman" pitchFamily="18" charset="0"/>
              <a:buChar char="•"/>
            </a:pPr>
            <a:r>
              <a:rPr lang="en-US" altLang="en-US" dirty="0">
                <a:solidFill>
                  <a:srgbClr val="000000"/>
                </a:solidFill>
              </a:rPr>
              <a:t>Once the plot is designed, save the case and rerun the simulation.  The plot should now automatically appear.</a:t>
            </a:r>
          </a:p>
          <a:p>
            <a:pPr>
              <a:spcBef>
                <a:spcPts val="700"/>
              </a:spcBef>
              <a:buClr>
                <a:schemeClr val="accent1">
                  <a:lumMod val="50000"/>
                </a:schemeClr>
              </a:buClr>
              <a:buFont typeface="Times New Roman" pitchFamily="18" charset="0"/>
              <a:buChar char="•"/>
            </a:pPr>
            <a:r>
              <a:rPr lang="en-US" altLang="en-US" dirty="0">
                <a:solidFill>
                  <a:srgbClr val="000000"/>
                </a:solidFill>
              </a:rPr>
              <a:t>In order to compare the time behavior of various fields an important feature is the ability to show different values using different y-axes on the same plot.</a:t>
            </a:r>
          </a:p>
          <a:p>
            <a:pPr>
              <a:spcBef>
                <a:spcPts val="700"/>
              </a:spcBef>
              <a:buClr>
                <a:schemeClr val="accent1">
                  <a:lumMod val="50000"/>
                </a:schemeClr>
              </a:buClr>
              <a:buFont typeface="Times New Roman" pitchFamily="18" charset="0"/>
              <a:buChar char="•"/>
            </a:pPr>
            <a:r>
              <a:rPr lang="en-US" altLang="en-US" sz="2400" dirty="0">
                <a:solidFill>
                  <a:srgbClr val="000000"/>
                </a:solidFill>
              </a:rPr>
              <a:t>To add a new Vertical Axis to the plot, close the plot, go back to the “Plots” page, select the Vertical Axis tab (immediately to the left of the Plot Series tab).  Then click “Add Axis Group”.  Next, change the Device Type to Generator, the Field to Rotor Angle, and choose the Bus 4 generator as the Object. Click the “Add” button.  Customize as desired.  There are now two axis groups.  </a:t>
            </a:r>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22</a:t>
            </a:fld>
            <a:endParaRPr lang="en-US" dirty="0"/>
          </a:p>
        </p:txBody>
      </p:sp>
    </p:spTree>
    <p:extLst>
      <p:ext uri="{BB962C8B-B14F-4D97-AF65-F5344CB8AC3E}">
        <p14:creationId xmlns:p14="http://schemas.microsoft.com/office/powerpoint/2010/main" val="2133204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Two Axes Plot</a:t>
            </a:r>
            <a:endParaRPr lang="en-US" dirty="0"/>
          </a:p>
        </p:txBody>
      </p:sp>
      <p:sp>
        <p:nvSpPr>
          <p:cNvPr id="3" name="Content Placeholder 2"/>
          <p:cNvSpPr>
            <a:spLocks noGrp="1"/>
          </p:cNvSpPr>
          <p:nvPr>
            <p:ph idx="1"/>
          </p:nvPr>
        </p:nvSpPr>
        <p:spPr/>
        <p:txBody>
          <a:bodyPr/>
          <a:lstStyle/>
          <a:p>
            <a:r>
              <a:rPr lang="en-US" altLang="en-US" dirty="0">
                <a:solidFill>
                  <a:srgbClr val="000000"/>
                </a:solidFill>
              </a:rPr>
              <a:t>The resultant plot is shown below.  To copy the plot to the windows clipboard, or to save the plot, right click towards the bottom of the </a:t>
            </a:r>
            <a:r>
              <a:rPr lang="en-US" altLang="en-US" dirty="0" smtClean="0">
                <a:solidFill>
                  <a:srgbClr val="000000"/>
                </a:solidFill>
              </a:rPr>
              <a:t>plot.  You </a:t>
            </a:r>
            <a:r>
              <a:rPr lang="en-US" altLang="en-US" dirty="0">
                <a:solidFill>
                  <a:srgbClr val="000000"/>
                </a:solidFill>
              </a:rPr>
              <a:t>can re-do the plot without re-running the simulation by clicking on “Generate Selected Plots” button. </a:t>
            </a:r>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23</a:t>
            </a:fld>
            <a:endParaRPr lang="en-US" dirty="0"/>
          </a:p>
        </p:txBody>
      </p:sp>
      <p:sp>
        <p:nvSpPr>
          <p:cNvPr id="6" name="Text Box 6"/>
          <p:cNvSpPr txBox="1">
            <a:spLocks noChangeArrowheads="1"/>
          </p:cNvSpPr>
          <p:nvPr/>
        </p:nvSpPr>
        <p:spPr bwMode="auto">
          <a:xfrm>
            <a:off x="5604831" y="4724400"/>
            <a:ext cx="32781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dirty="0">
                <a:solidFill>
                  <a:srgbClr val="000000"/>
                </a:solidFill>
              </a:rPr>
              <a:t>This case is saved as</a:t>
            </a:r>
          </a:p>
          <a:p>
            <a:pPr>
              <a:buClrTx/>
              <a:buFontTx/>
              <a:buNone/>
            </a:pPr>
            <a:r>
              <a:rPr lang="en-US" altLang="en-US" dirty="0">
                <a:solidFill>
                  <a:srgbClr val="FF0000"/>
                </a:solidFill>
              </a:rPr>
              <a:t>Example_13_4_WithPlot</a:t>
            </a:r>
          </a:p>
        </p:txBody>
      </p:sp>
      <p:pic>
        <p:nvPicPr>
          <p:cNvPr id="928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466656"/>
            <a:ext cx="4632593" cy="3169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622274" y="3657600"/>
            <a:ext cx="2598788" cy="830997"/>
          </a:xfrm>
          <a:prstGeom prst="rect">
            <a:avLst/>
          </a:prstGeom>
          <a:noFill/>
        </p:spPr>
        <p:txBody>
          <a:bodyPr wrap="none" rtlCol="0">
            <a:spAutoFit/>
          </a:bodyPr>
          <a:lstStyle/>
          <a:p>
            <a:r>
              <a:rPr lang="en-US" dirty="0" smtClean="0"/>
              <a:t>Many plot options</a:t>
            </a:r>
            <a:br>
              <a:rPr lang="en-US" dirty="0" smtClean="0"/>
            </a:br>
            <a:r>
              <a:rPr lang="en-US" dirty="0" smtClean="0"/>
              <a:t>are available</a:t>
            </a:r>
            <a:endParaRPr lang="en-US" dirty="0"/>
          </a:p>
        </p:txBody>
      </p:sp>
    </p:spTree>
    <p:extLst>
      <p:ext uri="{BB962C8B-B14F-4D97-AF65-F5344CB8AC3E}">
        <p14:creationId xmlns:p14="http://schemas.microsoft.com/office/powerpoint/2010/main" val="2266502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Angle Reference</a:t>
            </a:r>
            <a:endParaRPr lang="en-US" dirty="0"/>
          </a:p>
        </p:txBody>
      </p:sp>
      <p:sp>
        <p:nvSpPr>
          <p:cNvPr id="3" name="Content Placeholder 2"/>
          <p:cNvSpPr>
            <a:spLocks noGrp="1"/>
          </p:cNvSpPr>
          <p:nvPr>
            <p:ph idx="1"/>
          </p:nvPr>
        </p:nvSpPr>
        <p:spPr/>
        <p:txBody>
          <a:bodyPr/>
          <a:lstStyle/>
          <a:p>
            <a:pPr>
              <a:spcBef>
                <a:spcPts val="700"/>
              </a:spcBef>
              <a:buClr>
                <a:schemeClr val="accent1">
                  <a:lumMod val="50000"/>
                </a:schemeClr>
              </a:buClr>
              <a:buFont typeface="Times New Roman" pitchFamily="18" charset="0"/>
              <a:buChar char="•"/>
            </a:pPr>
            <a:r>
              <a:rPr lang="en-US" altLang="en-US" dirty="0">
                <a:solidFill>
                  <a:srgbClr val="000000"/>
                </a:solidFill>
              </a:rPr>
              <a:t>Infinite buses do not exist, and should not usually be used except for small, academic cases.</a:t>
            </a:r>
          </a:p>
          <a:p>
            <a:pPr lvl="1">
              <a:spcBef>
                <a:spcPts val="600"/>
              </a:spcBef>
              <a:buClr>
                <a:schemeClr val="accent1">
                  <a:lumMod val="50000"/>
                </a:schemeClr>
              </a:buClr>
              <a:buFont typeface="Times New Roman" pitchFamily="18" charset="0"/>
              <a:buChar char="–"/>
            </a:pPr>
            <a:r>
              <a:rPr lang="en-US" altLang="en-US" dirty="0">
                <a:solidFill>
                  <a:srgbClr val="000000"/>
                </a:solidFill>
              </a:rPr>
              <a:t>An infinite bus has a fixed frequency (e.g. 60 Hz), providing a convenient reference frame for the display of bus angles. </a:t>
            </a:r>
          </a:p>
          <a:p>
            <a:pPr>
              <a:spcBef>
                <a:spcPts val="700"/>
              </a:spcBef>
              <a:buClr>
                <a:schemeClr val="accent1">
                  <a:lumMod val="50000"/>
                </a:schemeClr>
              </a:buClr>
              <a:buFont typeface="Times New Roman" pitchFamily="18" charset="0"/>
              <a:buChar char="•"/>
            </a:pPr>
            <a:r>
              <a:rPr lang="en-US" altLang="en-US" dirty="0">
                <a:solidFill>
                  <a:srgbClr val="000000"/>
                </a:solidFill>
              </a:rPr>
              <a:t>Without an infinite bus the overall system frequency is  allowed to deviate from the base frequency</a:t>
            </a:r>
          </a:p>
          <a:p>
            <a:pPr lvl="1">
              <a:spcBef>
                <a:spcPts val="600"/>
              </a:spcBef>
              <a:buClr>
                <a:schemeClr val="accent1">
                  <a:lumMod val="50000"/>
                </a:schemeClr>
              </a:buClr>
              <a:buFont typeface="Times New Roman" pitchFamily="18" charset="0"/>
              <a:buChar char="–"/>
            </a:pPr>
            <a:r>
              <a:rPr lang="en-US" altLang="en-US" sz="2000" dirty="0">
                <a:solidFill>
                  <a:srgbClr val="000000"/>
                </a:solidFill>
              </a:rPr>
              <a:t>With a varying frequency we need to define a reference frame</a:t>
            </a:r>
          </a:p>
          <a:p>
            <a:pPr lvl="1">
              <a:spcBef>
                <a:spcPts val="600"/>
              </a:spcBef>
              <a:buClr>
                <a:schemeClr val="accent1">
                  <a:lumMod val="50000"/>
                </a:schemeClr>
              </a:buClr>
              <a:buFont typeface="Times New Roman" pitchFamily="18" charset="0"/>
              <a:buChar char="–"/>
            </a:pPr>
            <a:r>
              <a:rPr lang="en-US" altLang="en-US" sz="2000" dirty="0">
                <a:solidFill>
                  <a:srgbClr val="000000"/>
                </a:solidFill>
              </a:rPr>
              <a:t>PowerWorld Simulator provides several reference frames with the default being average of bus frequency.</a:t>
            </a:r>
          </a:p>
          <a:p>
            <a:pPr lvl="1">
              <a:spcBef>
                <a:spcPts val="600"/>
              </a:spcBef>
              <a:buClr>
                <a:schemeClr val="accent1">
                  <a:lumMod val="50000"/>
                </a:schemeClr>
              </a:buClr>
              <a:buFont typeface="Times New Roman" pitchFamily="18" charset="0"/>
              <a:buChar char="–"/>
            </a:pPr>
            <a:r>
              <a:rPr lang="en-US" altLang="en-US" sz="2000" dirty="0">
                <a:solidFill>
                  <a:srgbClr val="000000"/>
                </a:solidFill>
              </a:rPr>
              <a:t>Go to the “Options”, “Power System Model” page.  Change Infinite Bus Model to “No Infinite Buses”; Under “Options, Result Options”, set the Angle Reference to “Average of Generator Angles.”</a:t>
            </a:r>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24</a:t>
            </a:fld>
            <a:endParaRPr lang="en-US" dirty="0"/>
          </a:p>
        </p:txBody>
      </p:sp>
    </p:spTree>
    <p:extLst>
      <p:ext uri="{BB962C8B-B14F-4D97-AF65-F5344CB8AC3E}">
        <p14:creationId xmlns:p14="http://schemas.microsoft.com/office/powerpoint/2010/main" val="3459062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Models for the Bus 2 Gen</a:t>
            </a:r>
            <a:endParaRPr lang="en-US" dirty="0"/>
          </a:p>
        </p:txBody>
      </p:sp>
      <p:sp>
        <p:nvSpPr>
          <p:cNvPr id="3" name="Content Placeholder 2"/>
          <p:cNvSpPr>
            <a:spLocks noGrp="1"/>
          </p:cNvSpPr>
          <p:nvPr>
            <p:ph idx="1"/>
          </p:nvPr>
        </p:nvSpPr>
        <p:spPr>
          <a:xfrm>
            <a:off x="457200" y="1219200"/>
            <a:ext cx="8535987" cy="4114800"/>
          </a:xfrm>
        </p:spPr>
        <p:txBody>
          <a:bodyPr/>
          <a:lstStyle/>
          <a:p>
            <a:pPr>
              <a:spcBef>
                <a:spcPts val="700"/>
              </a:spcBef>
              <a:buClr>
                <a:schemeClr val="accent1">
                  <a:lumMod val="50000"/>
                </a:schemeClr>
              </a:buClr>
              <a:buFont typeface="Times New Roman" pitchFamily="18" charset="0"/>
              <a:buChar char="•"/>
            </a:pPr>
            <a:r>
              <a:rPr lang="en-US" altLang="en-US" dirty="0">
                <a:solidFill>
                  <a:srgbClr val="000000"/>
                </a:solidFill>
              </a:rPr>
              <a:t>Without an infinite bus we need to set up models for the generator at bus 2.  Use the same procedure as before, adding a GENROU machine and an IEEET1 exciter.</a:t>
            </a:r>
          </a:p>
          <a:p>
            <a:pPr lvl="1">
              <a:spcBef>
                <a:spcPts val="600"/>
              </a:spcBef>
              <a:buClr>
                <a:schemeClr val="accent1">
                  <a:lumMod val="50000"/>
                </a:schemeClr>
              </a:buClr>
              <a:buFont typeface="Times New Roman" pitchFamily="18" charset="0"/>
              <a:buChar char="–"/>
            </a:pPr>
            <a:r>
              <a:rPr lang="en-US" altLang="en-US" sz="2200" dirty="0">
                <a:solidFill>
                  <a:srgbClr val="000000"/>
                </a:solidFill>
              </a:rPr>
              <a:t>Accept all the defaults, except </a:t>
            </a:r>
            <a:r>
              <a:rPr lang="en-US" altLang="en-US" sz="2200" i="1" dirty="0">
                <a:solidFill>
                  <a:srgbClr val="FF0000"/>
                </a:solidFill>
              </a:rPr>
              <a:t>set the H field for the GENROU model to 30</a:t>
            </a:r>
            <a:r>
              <a:rPr lang="en-US" altLang="en-US" sz="2200" dirty="0">
                <a:solidFill>
                  <a:srgbClr val="FF0000"/>
                </a:solidFill>
              </a:rPr>
              <a:t> </a:t>
            </a:r>
            <a:r>
              <a:rPr lang="en-US" altLang="en-US" sz="2200" dirty="0">
                <a:solidFill>
                  <a:srgbClr val="000000"/>
                </a:solidFill>
              </a:rPr>
              <a:t>to simulate a large machine.</a:t>
            </a:r>
          </a:p>
          <a:p>
            <a:pPr lvl="1">
              <a:spcBef>
                <a:spcPts val="600"/>
              </a:spcBef>
              <a:buClr>
                <a:schemeClr val="accent1">
                  <a:lumMod val="50000"/>
                </a:schemeClr>
              </a:buClr>
              <a:buFont typeface="Times New Roman" pitchFamily="18" charset="0"/>
              <a:buChar char="–"/>
            </a:pPr>
            <a:r>
              <a:rPr lang="en-US" altLang="en-US" sz="2200" dirty="0">
                <a:solidFill>
                  <a:srgbClr val="000000"/>
                </a:solidFill>
              </a:rPr>
              <a:t>Go to the Plot Designer, click on PlotVertAxisGroup2 and use the “Add” button to show the rotor angle for Generator 2.  Note that the object may be grayed out but you can still add it to the plot.</a:t>
            </a:r>
          </a:p>
          <a:p>
            <a:pPr lvl="1">
              <a:spcBef>
                <a:spcPts val="600"/>
              </a:spcBef>
              <a:buClr>
                <a:schemeClr val="accent1">
                  <a:lumMod val="50000"/>
                </a:schemeClr>
              </a:buClr>
              <a:buFont typeface="Times New Roman" pitchFamily="18" charset="0"/>
              <a:buChar char="–"/>
            </a:pPr>
            <a:r>
              <a:rPr lang="en-US" altLang="en-US" sz="2200" dirty="0">
                <a:solidFill>
                  <a:srgbClr val="000000"/>
                </a:solidFill>
              </a:rPr>
              <a:t>Without an infinite bus the case is no longer stable with a 0.34 second fault;  on the main Simulation page change the event time for the </a:t>
            </a:r>
            <a:r>
              <a:rPr lang="en-US" altLang="en-US" sz="2200" i="1" dirty="0">
                <a:solidFill>
                  <a:srgbClr val="FF0000"/>
                </a:solidFill>
              </a:rPr>
              <a:t>opening on the lines to be 1.10 seconds</a:t>
            </a:r>
            <a:r>
              <a:rPr lang="en-US" altLang="en-US" sz="2200" dirty="0">
                <a:solidFill>
                  <a:srgbClr val="000000"/>
                </a:solidFill>
              </a:rPr>
              <a:t> (you can directly overwrite the seconds field on the display).</a:t>
            </a:r>
          </a:p>
          <a:p>
            <a:pPr lvl="1">
              <a:spcBef>
                <a:spcPts val="600"/>
              </a:spcBef>
              <a:buClr>
                <a:schemeClr val="accent1">
                  <a:lumMod val="50000"/>
                </a:schemeClr>
              </a:buClr>
              <a:buFont typeface="Times New Roman" pitchFamily="18" charset="0"/>
              <a:buChar char="–"/>
            </a:pPr>
            <a:r>
              <a:rPr lang="en-US" altLang="en-US" sz="2200" dirty="0">
                <a:solidFill>
                  <a:srgbClr val="000000"/>
                </a:solidFill>
              </a:rPr>
              <a:t>Case is saved as </a:t>
            </a:r>
            <a:r>
              <a:rPr lang="en-US" altLang="en-US" sz="2200" dirty="0">
                <a:solidFill>
                  <a:srgbClr val="FF0000"/>
                </a:solidFill>
              </a:rPr>
              <a:t>Example_13_4_NoInfiniteBus</a:t>
            </a:r>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25</a:t>
            </a:fld>
            <a:endParaRPr lang="en-US" dirty="0"/>
          </a:p>
        </p:txBody>
      </p:sp>
    </p:spTree>
    <p:extLst>
      <p:ext uri="{BB962C8B-B14F-4D97-AF65-F5344CB8AC3E}">
        <p14:creationId xmlns:p14="http://schemas.microsoft.com/office/powerpoint/2010/main" val="1134308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Infinite Bus Case Results</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26</a:t>
            </a:fld>
            <a:endParaRPr lang="en-US" dirty="0"/>
          </a:p>
        </p:txBody>
      </p:sp>
      <p:pic>
        <p:nvPicPr>
          <p:cNvPr id="929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29" y="1371600"/>
            <a:ext cx="5943600" cy="475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995012" y="1524000"/>
            <a:ext cx="3124200" cy="3785652"/>
          </a:xfrm>
          <a:prstGeom prst="rect">
            <a:avLst/>
          </a:prstGeom>
        </p:spPr>
        <p:txBody>
          <a:bodyPr wrap="square">
            <a:spAutoFit/>
          </a:bodyPr>
          <a:lstStyle/>
          <a:p>
            <a:pPr>
              <a:buClrTx/>
              <a:buFontTx/>
              <a:buNone/>
            </a:pPr>
            <a:r>
              <a:rPr lang="en-US" altLang="en-US" dirty="0">
                <a:solidFill>
                  <a:srgbClr val="000000"/>
                </a:solidFill>
              </a:rPr>
              <a:t>Plot shows the</a:t>
            </a:r>
            <a:br>
              <a:rPr lang="en-US" altLang="en-US" dirty="0">
                <a:solidFill>
                  <a:srgbClr val="000000"/>
                </a:solidFill>
              </a:rPr>
            </a:br>
            <a:r>
              <a:rPr lang="en-US" altLang="en-US" dirty="0">
                <a:solidFill>
                  <a:srgbClr val="000000"/>
                </a:solidFill>
              </a:rPr>
              <a:t>rotor angles for </a:t>
            </a:r>
            <a:br>
              <a:rPr lang="en-US" altLang="en-US" dirty="0">
                <a:solidFill>
                  <a:srgbClr val="000000"/>
                </a:solidFill>
              </a:rPr>
            </a:br>
            <a:r>
              <a:rPr lang="en-US" altLang="en-US" dirty="0">
                <a:solidFill>
                  <a:srgbClr val="000000"/>
                </a:solidFill>
              </a:rPr>
              <a:t>the generators</a:t>
            </a:r>
            <a:br>
              <a:rPr lang="en-US" altLang="en-US" dirty="0">
                <a:solidFill>
                  <a:srgbClr val="000000"/>
                </a:solidFill>
              </a:rPr>
            </a:br>
            <a:r>
              <a:rPr lang="en-US" altLang="en-US" dirty="0">
                <a:solidFill>
                  <a:srgbClr val="000000"/>
                </a:solidFill>
              </a:rPr>
              <a:t>at buses 2 and 4, along with the </a:t>
            </a:r>
            <a:br>
              <a:rPr lang="en-US" altLang="en-US" dirty="0">
                <a:solidFill>
                  <a:srgbClr val="000000"/>
                </a:solidFill>
              </a:rPr>
            </a:br>
            <a:r>
              <a:rPr lang="en-US" altLang="en-US" dirty="0">
                <a:solidFill>
                  <a:srgbClr val="000000"/>
                </a:solidFill>
              </a:rPr>
              <a:t>voltage at bus 1.</a:t>
            </a:r>
            <a:br>
              <a:rPr lang="en-US" altLang="en-US" dirty="0">
                <a:solidFill>
                  <a:srgbClr val="000000"/>
                </a:solidFill>
              </a:rPr>
            </a:br>
            <a:r>
              <a:rPr lang="en-US" altLang="en-US" dirty="0">
                <a:solidFill>
                  <a:srgbClr val="000000"/>
                </a:solidFill>
              </a:rPr>
              <a:t>Notice the two</a:t>
            </a:r>
            <a:br>
              <a:rPr lang="en-US" altLang="en-US" dirty="0">
                <a:solidFill>
                  <a:srgbClr val="000000"/>
                </a:solidFill>
              </a:rPr>
            </a:br>
            <a:r>
              <a:rPr lang="en-US" altLang="en-US" dirty="0">
                <a:solidFill>
                  <a:srgbClr val="000000"/>
                </a:solidFill>
              </a:rPr>
              <a:t>generators </a:t>
            </a:r>
            <a:br>
              <a:rPr lang="en-US" altLang="en-US" dirty="0">
                <a:solidFill>
                  <a:srgbClr val="000000"/>
                </a:solidFill>
              </a:rPr>
            </a:br>
            <a:r>
              <a:rPr lang="en-US" altLang="en-US" dirty="0">
                <a:solidFill>
                  <a:srgbClr val="000000"/>
                </a:solidFill>
              </a:rPr>
              <a:t>are swinging </a:t>
            </a:r>
            <a:br>
              <a:rPr lang="en-US" altLang="en-US" dirty="0">
                <a:solidFill>
                  <a:srgbClr val="000000"/>
                </a:solidFill>
              </a:rPr>
            </a:br>
            <a:r>
              <a:rPr lang="en-US" altLang="en-US" dirty="0">
                <a:solidFill>
                  <a:srgbClr val="000000"/>
                </a:solidFill>
              </a:rPr>
              <a:t>against each other.</a:t>
            </a:r>
          </a:p>
        </p:txBody>
      </p:sp>
    </p:spTree>
    <p:extLst>
      <p:ext uri="{BB962C8B-B14F-4D97-AF65-F5344CB8AC3E}">
        <p14:creationId xmlns:p14="http://schemas.microsoft.com/office/powerpoint/2010/main" val="2583636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r>
              <a:rPr lang="en-US" dirty="0" smtClean="0"/>
              <a:t>WSCC Nine Bus, Three Machine Case</a:t>
            </a:r>
            <a:endParaRPr lang="en-US" dirty="0"/>
          </a:p>
        </p:txBody>
      </p:sp>
      <p:sp>
        <p:nvSpPr>
          <p:cNvPr id="3" name="Content Placeholder 2"/>
          <p:cNvSpPr>
            <a:spLocks noGrp="1"/>
          </p:cNvSpPr>
          <p:nvPr>
            <p:ph idx="1"/>
          </p:nvPr>
        </p:nvSpPr>
        <p:spPr/>
        <p:txBody>
          <a:bodyPr/>
          <a:lstStyle/>
          <a:p>
            <a:pPr>
              <a:spcBef>
                <a:spcPts val="700"/>
              </a:spcBef>
              <a:buClr>
                <a:schemeClr val="accent1">
                  <a:lumMod val="50000"/>
                </a:schemeClr>
              </a:buClr>
              <a:buFont typeface="Times New Roman" pitchFamily="18" charset="0"/>
              <a:buChar char="•"/>
            </a:pPr>
            <a:r>
              <a:rPr lang="en-US" altLang="en-US" dirty="0">
                <a:solidFill>
                  <a:srgbClr val="000000"/>
                </a:solidFill>
              </a:rPr>
              <a:t>As a next step in complexity we consider the WSCC (now WECC) nine bus case, three machine case.</a:t>
            </a:r>
          </a:p>
          <a:p>
            <a:pPr lvl="1">
              <a:spcBef>
                <a:spcPts val="600"/>
              </a:spcBef>
              <a:buClr>
                <a:schemeClr val="accent1">
                  <a:lumMod val="50000"/>
                </a:schemeClr>
              </a:buClr>
              <a:buFont typeface="Times New Roman" pitchFamily="18" charset="0"/>
              <a:buChar char="–"/>
            </a:pPr>
            <a:r>
              <a:rPr lang="en-US" altLang="en-US" dirty="0">
                <a:solidFill>
                  <a:srgbClr val="000000"/>
                </a:solidFill>
              </a:rPr>
              <a:t>This case is described in several locations including EPRI Report EL-484 (1977), the Anderson/</a:t>
            </a:r>
            <a:r>
              <a:rPr lang="en-US" altLang="en-US" dirty="0" err="1">
                <a:solidFill>
                  <a:srgbClr val="000000"/>
                </a:solidFill>
              </a:rPr>
              <a:t>Fouad</a:t>
            </a:r>
            <a:r>
              <a:rPr lang="en-US" altLang="en-US" dirty="0">
                <a:solidFill>
                  <a:srgbClr val="000000"/>
                </a:solidFill>
              </a:rPr>
              <a:t> book (1977).  Here we use the case as presented </a:t>
            </a:r>
            <a:r>
              <a:rPr lang="en-US" altLang="en-US" dirty="0" smtClean="0">
                <a:solidFill>
                  <a:srgbClr val="000000"/>
                </a:solidFill>
              </a:rPr>
              <a:t>as Example 7.1 in the Sauer/Pai text </a:t>
            </a:r>
            <a:r>
              <a:rPr lang="en-US" altLang="en-US" dirty="0">
                <a:solidFill>
                  <a:srgbClr val="000000"/>
                </a:solidFill>
              </a:rPr>
              <a:t>except the generators are modeled using the </a:t>
            </a:r>
            <a:r>
              <a:rPr lang="en-US" altLang="en-US" dirty="0" err="1">
                <a:solidFill>
                  <a:srgbClr val="000000"/>
                </a:solidFill>
              </a:rPr>
              <a:t>subtransient</a:t>
            </a:r>
            <a:r>
              <a:rPr lang="en-US" altLang="en-US" dirty="0">
                <a:solidFill>
                  <a:srgbClr val="000000"/>
                </a:solidFill>
              </a:rPr>
              <a:t> GENROU model, and data is in per unit on generator MVA base (see next slide).  </a:t>
            </a:r>
          </a:p>
          <a:p>
            <a:pPr lvl="1">
              <a:spcBef>
                <a:spcPts val="600"/>
              </a:spcBef>
              <a:buClr>
                <a:schemeClr val="accent1">
                  <a:lumMod val="50000"/>
                </a:schemeClr>
              </a:buClr>
              <a:buFont typeface="Times New Roman" pitchFamily="18" charset="0"/>
              <a:buChar char="–"/>
            </a:pPr>
            <a:r>
              <a:rPr lang="en-US" altLang="en-US" dirty="0">
                <a:solidFill>
                  <a:srgbClr val="000000"/>
                </a:solidFill>
              </a:rPr>
              <a:t>The Sauer/Pai book contains a derivation of the system models, and a fully worked initial solution for this case.</a:t>
            </a:r>
          </a:p>
          <a:p>
            <a:pPr>
              <a:spcBef>
                <a:spcPts val="600"/>
              </a:spcBef>
              <a:buClr>
                <a:schemeClr val="accent1">
                  <a:lumMod val="50000"/>
                </a:schemeClr>
              </a:buClr>
            </a:pPr>
            <a:r>
              <a:rPr lang="en-US" altLang="en-US" dirty="0" smtClean="0">
                <a:solidFill>
                  <a:srgbClr val="FF0000"/>
                </a:solidFill>
              </a:rPr>
              <a:t>Case Name: WSCC_9Bus</a:t>
            </a:r>
            <a:endParaRPr lang="en-US" altLang="en-US"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27</a:t>
            </a:fld>
            <a:endParaRPr lang="en-US" dirty="0"/>
          </a:p>
        </p:txBody>
      </p:sp>
    </p:spTree>
    <p:extLst>
      <p:ext uri="{BB962C8B-B14F-4D97-AF65-F5344CB8AC3E}">
        <p14:creationId xmlns:p14="http://schemas.microsoft.com/office/powerpoint/2010/main" val="899511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Generator MVA Base</a:t>
            </a:r>
            <a:endParaRPr lang="en-US" dirty="0"/>
          </a:p>
        </p:txBody>
      </p:sp>
      <p:sp>
        <p:nvSpPr>
          <p:cNvPr id="3" name="Content Placeholder 2"/>
          <p:cNvSpPr>
            <a:spLocks noGrp="1"/>
          </p:cNvSpPr>
          <p:nvPr>
            <p:ph idx="1"/>
          </p:nvPr>
        </p:nvSpPr>
        <p:spPr>
          <a:xfrm>
            <a:off x="365760" y="1280160"/>
            <a:ext cx="8702040" cy="4114800"/>
          </a:xfrm>
        </p:spPr>
        <p:txBody>
          <a:bodyPr/>
          <a:lstStyle/>
          <a:p>
            <a:pPr>
              <a:spcBef>
                <a:spcPts val="700"/>
              </a:spcBef>
              <a:buClr>
                <a:schemeClr val="accent1">
                  <a:lumMod val="50000"/>
                </a:schemeClr>
              </a:buClr>
              <a:buFont typeface="Times New Roman" pitchFamily="18" charset="0"/>
              <a:buChar char="•"/>
            </a:pPr>
            <a:r>
              <a:rPr lang="en-US" altLang="en-US" dirty="0">
                <a:solidFill>
                  <a:srgbClr val="000000"/>
                </a:solidFill>
              </a:rPr>
              <a:t>Like </a:t>
            </a:r>
            <a:r>
              <a:rPr lang="en-US" altLang="en-US" dirty="0" smtClean="0">
                <a:solidFill>
                  <a:srgbClr val="000000"/>
                </a:solidFill>
              </a:rPr>
              <a:t>most transient </a:t>
            </a:r>
            <a:r>
              <a:rPr lang="en-US" altLang="en-US" dirty="0">
                <a:solidFill>
                  <a:srgbClr val="000000"/>
                </a:solidFill>
              </a:rPr>
              <a:t>stability programs, generator transient stability data in PowerWorld Simulator is entered in per unit using the generator MVA base.</a:t>
            </a:r>
          </a:p>
          <a:p>
            <a:pPr>
              <a:spcBef>
                <a:spcPts val="700"/>
              </a:spcBef>
              <a:buClr>
                <a:schemeClr val="accent1">
                  <a:lumMod val="50000"/>
                </a:schemeClr>
              </a:buClr>
              <a:buFont typeface="Times New Roman" pitchFamily="18" charset="0"/>
              <a:buChar char="•"/>
            </a:pPr>
            <a:r>
              <a:rPr lang="en-US" altLang="en-US" dirty="0">
                <a:solidFill>
                  <a:srgbClr val="000000"/>
                </a:solidFill>
              </a:rPr>
              <a:t>The generator MVA base can be modified in the “Edit Mode” (upper left portion of the ribbon), using the Generator Information Dialog.  You will see the MVA Base in “Run Mode” but not be able to modify it.</a:t>
            </a:r>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28</a:t>
            </a:fld>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b="68349"/>
          <a:stretch>
            <a:fillRect/>
          </a:stretch>
        </p:blipFill>
        <p:spPr bwMode="auto">
          <a:xfrm>
            <a:off x="1628775" y="4953000"/>
            <a:ext cx="5886450"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Line 5"/>
          <p:cNvSpPr>
            <a:spLocks noChangeShapeType="1"/>
          </p:cNvSpPr>
          <p:nvPr/>
        </p:nvSpPr>
        <p:spPr bwMode="auto">
          <a:xfrm>
            <a:off x="4191000" y="4495800"/>
            <a:ext cx="1981200" cy="914400"/>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276416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WSCC Case One-line</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29</a:t>
            </a:fld>
            <a:endParaRPr lang="en-US" dirty="0"/>
          </a:p>
        </p:txBody>
      </p:sp>
      <p:pic>
        <p:nvPicPr>
          <p:cNvPr id="9308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133" r="16627"/>
          <a:stretch/>
        </p:blipFill>
        <p:spPr bwMode="auto">
          <a:xfrm>
            <a:off x="443429" y="1219200"/>
            <a:ext cx="813816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8022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Transient Stability Results</a:t>
            </a:r>
            <a:endParaRPr lang="en-US" dirty="0"/>
          </a:p>
        </p:txBody>
      </p:sp>
      <p:sp>
        <p:nvSpPr>
          <p:cNvPr id="3" name="Content Placeholder 2"/>
          <p:cNvSpPr>
            <a:spLocks noGrp="1"/>
          </p:cNvSpPr>
          <p:nvPr>
            <p:ph idx="1"/>
          </p:nvPr>
        </p:nvSpPr>
        <p:spPr/>
        <p:txBody>
          <a:bodyPr/>
          <a:lstStyle/>
          <a:p>
            <a:pPr>
              <a:spcBef>
                <a:spcPts val="700"/>
              </a:spcBef>
              <a:buClr>
                <a:schemeClr val="accent1">
                  <a:lumMod val="50000"/>
                </a:schemeClr>
              </a:buClr>
              <a:buFont typeface="Times New Roman" pitchFamily="18" charset="0"/>
              <a:buChar char="•"/>
            </a:pPr>
            <a:r>
              <a:rPr lang="en-US" altLang="en-US" dirty="0">
                <a:solidFill>
                  <a:srgbClr val="000000"/>
                </a:solidFill>
              </a:rPr>
              <a:t>Once the transient stability run finishes, the “Results” page provides both a minimum/maximum summary of values from the simulation, and time step values for the fields selected to view.  </a:t>
            </a:r>
          </a:p>
          <a:p>
            <a:pPr>
              <a:spcBef>
                <a:spcPts val="700"/>
              </a:spcBef>
              <a:buClr>
                <a:schemeClr val="accent1">
                  <a:lumMod val="50000"/>
                </a:schemeClr>
              </a:buClr>
              <a:buFont typeface="Times New Roman" pitchFamily="18" charset="0"/>
              <a:buChar char="•"/>
            </a:pPr>
            <a:r>
              <a:rPr lang="en-US" altLang="en-US" dirty="0">
                <a:solidFill>
                  <a:srgbClr val="000000"/>
                </a:solidFill>
              </a:rPr>
              <a:t>The Time Values and Minimum/Maximum Values tabs display standard PowerWorld Simulator case information displays, so the results can easily be transferred to other programs (such as Excel) by right-clicking on a field and selecting “Copy/Paste/Send</a:t>
            </a:r>
            <a:r>
              <a:rPr lang="en-US" altLang="en-US" dirty="0" smtClean="0">
                <a:solidFill>
                  <a:srgbClr val="000000"/>
                </a:solidFill>
              </a:rPr>
              <a:t>”  </a:t>
            </a:r>
            <a:endParaRPr lang="en-US" altLang="en-US" dirty="0">
              <a:solidFill>
                <a:srgbClr val="000000"/>
              </a:solidFill>
            </a:endParaRPr>
          </a:p>
          <a:p>
            <a:pPr>
              <a:buClr>
                <a:schemeClr val="accent1">
                  <a:lumMod val="50000"/>
                </a:schemeClr>
              </a:buClr>
            </a:pP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a:t>
            </a:fld>
            <a:endParaRPr lang="en-US" dirty="0"/>
          </a:p>
        </p:txBody>
      </p:sp>
    </p:spTree>
    <p:extLst>
      <p:ext uri="{BB962C8B-B14F-4D97-AF65-F5344CB8AC3E}">
        <p14:creationId xmlns:p14="http://schemas.microsoft.com/office/powerpoint/2010/main" val="26793285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Generator Tripping</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30</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786956"/>
            <a:ext cx="4774912" cy="324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Line 4"/>
          <p:cNvSpPr>
            <a:spLocks noChangeShapeType="1"/>
          </p:cNvSpPr>
          <p:nvPr/>
        </p:nvSpPr>
        <p:spPr bwMode="auto">
          <a:xfrm flipH="1" flipV="1">
            <a:off x="6623050" y="3651250"/>
            <a:ext cx="996950" cy="1530350"/>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1901825"/>
            <a:ext cx="4075113"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 name="Rectangle 7"/>
          <p:cNvSpPr/>
          <p:nvPr/>
        </p:nvSpPr>
        <p:spPr>
          <a:xfrm>
            <a:off x="298373" y="5029200"/>
            <a:ext cx="8839200" cy="1569660"/>
          </a:xfrm>
          <a:prstGeom prst="rect">
            <a:avLst/>
          </a:prstGeom>
        </p:spPr>
        <p:txBody>
          <a:bodyPr wrap="square">
            <a:spAutoFit/>
          </a:bodyPr>
          <a:lstStyle/>
          <a:p>
            <a:r>
              <a:rPr lang="en-US" altLang="en-US" dirty="0">
                <a:solidFill>
                  <a:srgbClr val="000000"/>
                </a:solidFill>
                <a:latin typeface="+mn-lt"/>
              </a:rPr>
              <a:t>Because this case has no governors and no infinite bus, the bus frequency keeps rising throughout the simulation, even though the rotor angles are stable.  Users may set the generators to automatically trip in “Options”, “Generic Limit Monitors”.  </a:t>
            </a:r>
            <a:endParaRPr lang="en-US" dirty="0">
              <a:latin typeface="+mn-lt"/>
            </a:endParaRPr>
          </a:p>
        </p:txBody>
      </p:sp>
      <p:sp>
        <p:nvSpPr>
          <p:cNvPr id="9" name="TextBox 8"/>
          <p:cNvSpPr txBox="1"/>
          <p:nvPr/>
        </p:nvSpPr>
        <p:spPr>
          <a:xfrm>
            <a:off x="564789" y="1254608"/>
            <a:ext cx="7100021" cy="461665"/>
          </a:xfrm>
          <a:prstGeom prst="rect">
            <a:avLst/>
          </a:prstGeom>
          <a:solidFill>
            <a:schemeClr val="accent1"/>
          </a:solidFill>
        </p:spPr>
        <p:txBody>
          <a:bodyPr wrap="none" rtlCol="0">
            <a:spAutoFit/>
          </a:bodyPr>
          <a:lstStyle/>
          <a:p>
            <a:r>
              <a:rPr lang="en-US" dirty="0" smtClean="0"/>
              <a:t>Sometimes unseen errors may lurk in a simulation!</a:t>
            </a:r>
            <a:endParaRPr lang="en-US" dirty="0"/>
          </a:p>
        </p:txBody>
      </p:sp>
    </p:spTree>
    <p:extLst>
      <p:ext uri="{BB962C8B-B14F-4D97-AF65-F5344CB8AC3E}">
        <p14:creationId xmlns:p14="http://schemas.microsoft.com/office/powerpoint/2010/main" val="1760134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Generator Governors</a:t>
            </a:r>
            <a:endParaRPr lang="en-US" dirty="0"/>
          </a:p>
        </p:txBody>
      </p:sp>
      <p:sp>
        <p:nvSpPr>
          <p:cNvPr id="3" name="Content Placeholder 2"/>
          <p:cNvSpPr>
            <a:spLocks noGrp="1"/>
          </p:cNvSpPr>
          <p:nvPr>
            <p:ph idx="1"/>
          </p:nvPr>
        </p:nvSpPr>
        <p:spPr/>
        <p:txBody>
          <a:bodyPr/>
          <a:lstStyle/>
          <a:p>
            <a:pPr>
              <a:spcBef>
                <a:spcPts val="700"/>
              </a:spcBef>
              <a:buClr>
                <a:schemeClr val="accent1">
                  <a:lumMod val="50000"/>
                </a:schemeClr>
              </a:buClr>
              <a:buFont typeface="Times New Roman" pitchFamily="18" charset="0"/>
              <a:buChar char="•"/>
            </a:pPr>
            <a:r>
              <a:rPr lang="en-US" altLang="en-US" dirty="0" smtClean="0">
                <a:solidFill>
                  <a:srgbClr val="000000"/>
                </a:solidFill>
              </a:rPr>
              <a:t>Governors are used to control the generator power outputs, helping the maintain a desired frequency</a:t>
            </a:r>
          </a:p>
          <a:p>
            <a:pPr>
              <a:spcBef>
                <a:spcPts val="700"/>
              </a:spcBef>
              <a:buClr>
                <a:schemeClr val="accent1">
                  <a:lumMod val="50000"/>
                </a:schemeClr>
              </a:buClr>
              <a:buFont typeface="Times New Roman" pitchFamily="18" charset="0"/>
              <a:buChar char="•"/>
            </a:pPr>
            <a:r>
              <a:rPr lang="en-US" altLang="en-US" dirty="0" smtClean="0">
                <a:solidFill>
                  <a:srgbClr val="000000"/>
                </a:solidFill>
              </a:rPr>
              <a:t>Covered in sections 4.4 and 4.5</a:t>
            </a:r>
          </a:p>
          <a:p>
            <a:pPr>
              <a:spcBef>
                <a:spcPts val="700"/>
              </a:spcBef>
              <a:buClr>
                <a:schemeClr val="accent1">
                  <a:lumMod val="50000"/>
                </a:schemeClr>
              </a:buClr>
              <a:buFont typeface="Times New Roman" pitchFamily="18" charset="0"/>
              <a:buChar char="•"/>
            </a:pPr>
            <a:r>
              <a:rPr lang="en-US" altLang="en-US" dirty="0" smtClean="0">
                <a:solidFill>
                  <a:srgbClr val="000000"/>
                </a:solidFill>
              </a:rPr>
              <a:t>As </a:t>
            </a:r>
            <a:r>
              <a:rPr lang="en-US" altLang="en-US" dirty="0">
                <a:solidFill>
                  <a:srgbClr val="000000"/>
                </a:solidFill>
              </a:rPr>
              <a:t>was the case with machine models and exciters, governors can be entered using the Generator Dialog. </a:t>
            </a:r>
          </a:p>
          <a:p>
            <a:pPr>
              <a:spcBef>
                <a:spcPts val="700"/>
              </a:spcBef>
              <a:buClr>
                <a:schemeClr val="accent1">
                  <a:lumMod val="50000"/>
                </a:schemeClr>
              </a:buClr>
              <a:buFont typeface="Times New Roman" pitchFamily="18" charset="0"/>
              <a:buChar char="•"/>
            </a:pPr>
            <a:r>
              <a:rPr lang="en-US" altLang="en-US" dirty="0">
                <a:solidFill>
                  <a:srgbClr val="000000"/>
                </a:solidFill>
              </a:rPr>
              <a:t>Add TGOV1 models </a:t>
            </a:r>
            <a:r>
              <a:rPr lang="en-US" altLang="en-US" dirty="0" smtClean="0">
                <a:solidFill>
                  <a:srgbClr val="000000"/>
                </a:solidFill>
              </a:rPr>
              <a:t>for </a:t>
            </a:r>
            <a:r>
              <a:rPr lang="en-US" altLang="en-US" dirty="0">
                <a:solidFill>
                  <a:srgbClr val="000000"/>
                </a:solidFill>
              </a:rPr>
              <a:t>all </a:t>
            </a:r>
            <a:r>
              <a:rPr lang="en-US" altLang="en-US" dirty="0" smtClean="0">
                <a:solidFill>
                  <a:srgbClr val="000000"/>
                </a:solidFill>
              </a:rPr>
              <a:t>three </a:t>
            </a:r>
            <a:r>
              <a:rPr lang="en-US" altLang="en-US" dirty="0">
                <a:solidFill>
                  <a:srgbClr val="000000"/>
                </a:solidFill>
              </a:rPr>
              <a:t>generators </a:t>
            </a:r>
            <a:r>
              <a:rPr lang="en-US" altLang="en-US" dirty="0" smtClean="0">
                <a:solidFill>
                  <a:srgbClr val="000000"/>
                </a:solidFill>
              </a:rPr>
              <a:t>using </a:t>
            </a:r>
            <a:r>
              <a:rPr lang="en-US" altLang="en-US" dirty="0">
                <a:solidFill>
                  <a:srgbClr val="000000"/>
                </a:solidFill>
              </a:rPr>
              <a:t>the default values.  </a:t>
            </a:r>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31</a:t>
            </a:fld>
            <a:endParaRPr lang="en-US" dirty="0"/>
          </a:p>
        </p:txBody>
      </p:sp>
      <p:pic>
        <p:nvPicPr>
          <p:cNvPr id="9318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504" t="33293" r="33294" b="39913"/>
          <a:stretch/>
        </p:blipFill>
        <p:spPr bwMode="auto">
          <a:xfrm>
            <a:off x="3006231" y="4191000"/>
            <a:ext cx="5669280" cy="219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8315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WSCC Case Changes</a:t>
            </a:r>
            <a:endParaRPr lang="en-US" dirty="0"/>
          </a:p>
        </p:txBody>
      </p:sp>
      <p:sp>
        <p:nvSpPr>
          <p:cNvPr id="3" name="Content Placeholder 2"/>
          <p:cNvSpPr>
            <a:spLocks noGrp="1"/>
          </p:cNvSpPr>
          <p:nvPr>
            <p:ph idx="1"/>
          </p:nvPr>
        </p:nvSpPr>
        <p:spPr/>
        <p:txBody>
          <a:bodyPr/>
          <a:lstStyle/>
          <a:p>
            <a:pPr>
              <a:spcBef>
                <a:spcPts val="700"/>
              </a:spcBef>
              <a:buClr>
                <a:schemeClr val="accent1">
                  <a:lumMod val="50000"/>
                </a:schemeClr>
              </a:buClr>
              <a:buFont typeface="Times New Roman" pitchFamily="18" charset="0"/>
              <a:buChar char="•"/>
            </a:pPr>
            <a:r>
              <a:rPr lang="en-US" altLang="en-US" dirty="0">
                <a:solidFill>
                  <a:srgbClr val="000000"/>
                </a:solidFill>
              </a:rPr>
              <a:t>Use the “Add Plot” button on the plot designer to insert new plots to show 1) the generator speeds, and 2) the generator mechanical input power.  </a:t>
            </a:r>
          </a:p>
          <a:p>
            <a:pPr>
              <a:spcBef>
                <a:spcPts val="700"/>
              </a:spcBef>
              <a:buClr>
                <a:schemeClr val="accent1">
                  <a:lumMod val="50000"/>
                </a:schemeClr>
              </a:buClr>
              <a:buFont typeface="Times New Roman" pitchFamily="18" charset="0"/>
              <a:buChar char="•"/>
            </a:pPr>
            <a:r>
              <a:rPr lang="en-US" altLang="en-US" dirty="0"/>
              <a:t>Change contingency to be the opening of the bus 3 generator at time t=1 second.  There is no “fault” to be cleared in this example, the only event is opening the generator.  Run case for 20 seconds.</a:t>
            </a:r>
          </a:p>
          <a:p>
            <a:pPr>
              <a:spcBef>
                <a:spcPts val="700"/>
              </a:spcBef>
              <a:buClr>
                <a:schemeClr val="accent1">
                  <a:lumMod val="50000"/>
                </a:schemeClr>
              </a:buClr>
              <a:buFont typeface="Times New Roman" pitchFamily="18" charset="0"/>
              <a:buChar char="•"/>
            </a:pPr>
            <a:r>
              <a:rPr lang="en-US" altLang="en-US" dirty="0" smtClean="0">
                <a:solidFill>
                  <a:srgbClr val="FF0000"/>
                </a:solidFill>
              </a:rPr>
              <a:t>Case Name: WSCC_9Bus_WithGovernors</a:t>
            </a:r>
            <a:r>
              <a:rPr lang="en-US" altLang="en-US" dirty="0" smtClean="0">
                <a:solidFill>
                  <a:srgbClr val="000000"/>
                </a:solidFill>
              </a:rPr>
              <a:t> </a:t>
            </a:r>
            <a:r>
              <a:rPr lang="en-US" altLang="en-US" sz="3200" dirty="0" smtClean="0">
                <a:solidFill>
                  <a:srgbClr val="000000"/>
                </a:solidFill>
              </a:rPr>
              <a:t> </a:t>
            </a:r>
            <a:endParaRPr lang="en-US" altLang="en-US" sz="3200" dirty="0">
              <a:solidFill>
                <a:srgbClr val="000000"/>
              </a:solidFill>
            </a:endParaRPr>
          </a:p>
          <a:p>
            <a:pPr>
              <a:spcBef>
                <a:spcPts val="700"/>
              </a:spcBef>
              <a:buClr>
                <a:schemeClr val="accent1">
                  <a:lumMod val="50000"/>
                </a:schemeClr>
              </a:buClr>
              <a:buFont typeface="Times New Roman" pitchFamily="18" charset="0"/>
              <a:buChar char="•"/>
            </a:pPr>
            <a:endParaRPr lang="en-US" altLang="en-US" dirty="0">
              <a:solidFill>
                <a:srgbClr val="000000"/>
              </a:solidFill>
            </a:endParaRPr>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32</a:t>
            </a:fld>
            <a:endParaRPr lang="en-US" dirty="0"/>
          </a:p>
        </p:txBody>
      </p:sp>
    </p:spTree>
    <p:extLst>
      <p:ext uri="{BB962C8B-B14F-4D97-AF65-F5344CB8AC3E}">
        <p14:creationId xmlns:p14="http://schemas.microsoft.com/office/powerpoint/2010/main" val="3373607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Plot Designer with New Plots</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33</a:t>
            </a:fld>
            <a:endParaRPr lang="en-US" dirty="0"/>
          </a:p>
        </p:txBody>
      </p:sp>
      <p:pic>
        <p:nvPicPr>
          <p:cNvPr id="9328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2655" b="34307"/>
          <a:stretch/>
        </p:blipFill>
        <p:spPr bwMode="auto">
          <a:xfrm>
            <a:off x="381000" y="1371600"/>
            <a:ext cx="82296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1255" y="5638800"/>
            <a:ext cx="8915400" cy="830997"/>
          </a:xfrm>
          <a:prstGeom prst="rect">
            <a:avLst/>
          </a:prstGeom>
        </p:spPr>
        <p:txBody>
          <a:bodyPr wrap="square">
            <a:spAutoFit/>
          </a:bodyPr>
          <a:lstStyle/>
          <a:p>
            <a:pPr>
              <a:buClrTx/>
              <a:buFontTx/>
              <a:buNone/>
            </a:pPr>
            <a:r>
              <a:rPr lang="en-US" altLang="en-US" dirty="0">
                <a:solidFill>
                  <a:srgbClr val="000000"/>
                </a:solidFill>
                <a:latin typeface="+mn-lt"/>
              </a:rPr>
              <a:t>Note that when new plots are added using “Add Plot”, new Folders appear in the plot list.  This will result in separate plots for each </a:t>
            </a:r>
            <a:r>
              <a:rPr lang="en-US" altLang="en-US" dirty="0" smtClean="0">
                <a:solidFill>
                  <a:srgbClr val="000000"/>
                </a:solidFill>
                <a:latin typeface="+mn-lt"/>
              </a:rPr>
              <a:t>group</a:t>
            </a:r>
            <a:endParaRPr lang="en-US" altLang="en-US" dirty="0">
              <a:solidFill>
                <a:srgbClr val="000000"/>
              </a:solidFill>
              <a:latin typeface="+mn-lt"/>
            </a:endParaRPr>
          </a:p>
        </p:txBody>
      </p:sp>
    </p:spTree>
    <p:extLst>
      <p:ext uri="{BB962C8B-B14F-4D97-AF65-F5344CB8AC3E}">
        <p14:creationId xmlns:p14="http://schemas.microsoft.com/office/powerpoint/2010/main" val="2423919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 3 Open Contingency Results</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34</a:t>
            </a:fld>
            <a:endParaRPr lang="en-US" dirty="0"/>
          </a:p>
        </p:txBody>
      </p:sp>
      <p:sp>
        <p:nvSpPr>
          <p:cNvPr id="5" name="Text Box 5"/>
          <p:cNvSpPr txBox="1">
            <a:spLocks noChangeArrowheads="1"/>
          </p:cNvSpPr>
          <p:nvPr/>
        </p:nvSpPr>
        <p:spPr bwMode="auto">
          <a:xfrm>
            <a:off x="228600" y="4480560"/>
            <a:ext cx="8610600"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dirty="0">
                <a:solidFill>
                  <a:srgbClr val="000000"/>
                </a:solidFill>
              </a:rPr>
              <a:t>The left figure shows the generator speed, while the right figure shows the generator mechanical power inputs for the loss of generator 3.  This is a severe contingency since more than 25% of the system generation is lost, resulting in a frequency dip of almost one Hz.  Notice frequency does not return to 60 Hz.    </a:t>
            </a:r>
          </a:p>
        </p:txBody>
      </p:sp>
      <p:pic>
        <p:nvPicPr>
          <p:cNvPr id="927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120" y="1280160"/>
            <a:ext cx="421105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7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80160"/>
            <a:ext cx="421105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9769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Angle Response Depends on Reference</a:t>
            </a:r>
            <a:endParaRPr lang="en-US" dirty="0"/>
          </a:p>
        </p:txBody>
      </p:sp>
      <p:sp>
        <p:nvSpPr>
          <p:cNvPr id="3" name="Content Placeholder 2"/>
          <p:cNvSpPr>
            <a:spLocks noGrp="1"/>
          </p:cNvSpPr>
          <p:nvPr>
            <p:ph idx="1"/>
          </p:nvPr>
        </p:nvSpPr>
        <p:spPr>
          <a:xfrm>
            <a:off x="365760" y="1280160"/>
            <a:ext cx="8535987" cy="1386840"/>
          </a:xfrm>
        </p:spPr>
        <p:txBody>
          <a:bodyPr/>
          <a:lstStyle/>
          <a:p>
            <a:r>
              <a:rPr lang="en-US" dirty="0" smtClean="0"/>
              <a:t>The below graph shows the generator rotor angles, values that always depend upon an assumed reference point; value set on the Options, Result Options page</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35</a:t>
            </a:fld>
            <a:endParaRPr lang="en-US" dirty="0"/>
          </a:p>
        </p:txBody>
      </p:sp>
      <p:pic>
        <p:nvPicPr>
          <p:cNvPr id="928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499" y="2743200"/>
            <a:ext cx="4812631"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598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228600" y="152400"/>
            <a:ext cx="876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ctr">
              <a:buClrTx/>
              <a:buFontTx/>
              <a:buNone/>
            </a:pPr>
            <a:r>
              <a:rPr lang="en-US" altLang="en-US" sz="3600">
                <a:solidFill>
                  <a:srgbClr val="000000"/>
                </a:solidFill>
              </a:rPr>
              <a:t>Gen 3 Open Contingency with Hydro Models</a:t>
            </a:r>
          </a:p>
        </p:txBody>
      </p:sp>
      <p:sp>
        <p:nvSpPr>
          <p:cNvPr id="64515" name="Text Box 2"/>
          <p:cNvSpPr txBox="1">
            <a:spLocks noChangeArrowheads="1"/>
          </p:cNvSpPr>
          <p:nvPr/>
        </p:nvSpPr>
        <p:spPr bwMode="auto">
          <a:xfrm>
            <a:off x="8296275"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r">
              <a:buClrTx/>
              <a:buFontTx/>
              <a:buNone/>
            </a:pPr>
            <a:fld id="{FA6E2E96-52C8-401C-9957-E1B405611A36}" type="slidenum">
              <a:rPr lang="en-US" altLang="en-US" sz="1800">
                <a:solidFill>
                  <a:srgbClr val="000000"/>
                </a:solidFill>
              </a:rPr>
              <a:pPr algn="r">
                <a:buClrTx/>
                <a:buFontTx/>
                <a:buNone/>
              </a:pPr>
              <a:t>36</a:t>
            </a:fld>
            <a:endParaRPr lang="en-US" altLang="en-US" sz="1800">
              <a:solidFill>
                <a:srgbClr val="000000"/>
              </a:solidFill>
            </a:endParaRPr>
          </a:p>
        </p:txBody>
      </p:sp>
      <p:pic>
        <p:nvPicPr>
          <p:cNvPr id="645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4625"/>
            <a:ext cx="4114800"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45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9438" y="1444625"/>
            <a:ext cx="4114800"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4518" name="Text Box 5"/>
          <p:cNvSpPr txBox="1">
            <a:spLocks noChangeArrowheads="1"/>
          </p:cNvSpPr>
          <p:nvPr/>
        </p:nvSpPr>
        <p:spPr bwMode="auto">
          <a:xfrm>
            <a:off x="341313" y="4724400"/>
            <a:ext cx="8677275"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dirty="0">
                <a:solidFill>
                  <a:srgbClr val="000000"/>
                </a:solidFill>
              </a:rPr>
              <a:t>The slower hydro governors now result in a much more severe</a:t>
            </a:r>
            <a:br>
              <a:rPr lang="en-US" altLang="en-US" dirty="0">
                <a:solidFill>
                  <a:srgbClr val="000000"/>
                </a:solidFill>
              </a:rPr>
            </a:br>
            <a:r>
              <a:rPr lang="en-US" altLang="en-US" dirty="0">
                <a:solidFill>
                  <a:srgbClr val="000000"/>
                </a:solidFill>
              </a:rPr>
              <a:t>frequency dip of more than 1.5 Hz.  Of course in actual operation this</a:t>
            </a:r>
            <a:br>
              <a:rPr lang="en-US" altLang="en-US" dirty="0">
                <a:solidFill>
                  <a:srgbClr val="000000"/>
                </a:solidFill>
              </a:rPr>
            </a:br>
            <a:r>
              <a:rPr lang="en-US" altLang="en-US" dirty="0">
                <a:solidFill>
                  <a:srgbClr val="000000"/>
                </a:solidFill>
              </a:rPr>
              <a:t>frequency decline may have been interrupted by the action of</a:t>
            </a:r>
            <a:br>
              <a:rPr lang="en-US" altLang="en-US" dirty="0">
                <a:solidFill>
                  <a:srgbClr val="000000"/>
                </a:solidFill>
              </a:rPr>
            </a:br>
            <a:r>
              <a:rPr lang="en-US" altLang="en-US" dirty="0">
                <a:solidFill>
                  <a:srgbClr val="000000"/>
                </a:solidFill>
              </a:rPr>
              <a:t>under-frequency relays (which can be modeled in Simulator but this</a:t>
            </a:r>
            <a:br>
              <a:rPr lang="en-US" altLang="en-US" dirty="0">
                <a:solidFill>
                  <a:srgbClr val="000000"/>
                </a:solidFill>
              </a:rPr>
            </a:br>
            <a:r>
              <a:rPr lang="en-US" altLang="en-US" dirty="0">
                <a:solidFill>
                  <a:srgbClr val="000000"/>
                </a:solidFill>
              </a:rPr>
              <a:t>example does not meet the specified criteria of 58.2 Hz).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 3 Open with Hydro Governors</a:t>
            </a:r>
          </a:p>
        </p:txBody>
      </p:sp>
      <p:sp>
        <p:nvSpPr>
          <p:cNvPr id="3" name="Content Placeholder 2"/>
          <p:cNvSpPr>
            <a:spLocks noGrp="1"/>
          </p:cNvSpPr>
          <p:nvPr>
            <p:ph idx="1"/>
          </p:nvPr>
        </p:nvSpPr>
        <p:spPr/>
        <p:txBody>
          <a:bodyPr/>
          <a:lstStyle/>
          <a:p>
            <a:r>
              <a:rPr lang="en-US" dirty="0" smtClean="0"/>
              <a:t>How quickly the generator governor responds depends upon the type of unit and its governor settings</a:t>
            </a:r>
          </a:p>
          <a:p>
            <a:r>
              <a:rPr lang="en-US" dirty="0"/>
              <a:t>T</a:t>
            </a:r>
            <a:r>
              <a:rPr lang="en-US" dirty="0" smtClean="0"/>
              <a:t>hermal units usually respond quicker than hydro units</a:t>
            </a:r>
          </a:p>
          <a:p>
            <a:r>
              <a:rPr lang="en-US" dirty="0" smtClean="0"/>
              <a:t>The next slide repeats the generator 3 open contingency, except</a:t>
            </a:r>
            <a:br>
              <a:rPr lang="en-US" dirty="0" smtClean="0"/>
            </a:br>
            <a:r>
              <a:rPr lang="en-US" dirty="0" smtClean="0"/>
              <a:t> the other two </a:t>
            </a:r>
            <a:br>
              <a:rPr lang="en-US" dirty="0" smtClean="0"/>
            </a:br>
            <a:r>
              <a:rPr lang="en-US" dirty="0" smtClean="0"/>
              <a:t>generators are </a:t>
            </a:r>
            <a:br>
              <a:rPr lang="en-US" dirty="0" smtClean="0"/>
            </a:br>
            <a:r>
              <a:rPr lang="en-US" dirty="0" smtClean="0"/>
              <a:t>modified to use the</a:t>
            </a:r>
            <a:br>
              <a:rPr lang="en-US" dirty="0" smtClean="0"/>
            </a:br>
            <a:r>
              <a:rPr lang="en-US" dirty="0" smtClean="0"/>
              <a:t>HYGOV governor</a:t>
            </a:r>
          </a:p>
          <a:p>
            <a:r>
              <a:rPr lang="en-US" altLang="en-US" dirty="0" smtClean="0">
                <a:solidFill>
                  <a:srgbClr val="FF0000"/>
                </a:solidFill>
              </a:rPr>
              <a:t>Case </a:t>
            </a:r>
            <a:r>
              <a:rPr lang="en-US" altLang="en-US" dirty="0">
                <a:solidFill>
                  <a:srgbClr val="FF0000"/>
                </a:solidFill>
              </a:rPr>
              <a:t>Name: </a:t>
            </a:r>
            <a:r>
              <a:rPr lang="en-US" altLang="en-US" dirty="0" smtClean="0">
                <a:solidFill>
                  <a:srgbClr val="FF0000"/>
                </a:solidFill>
              </a:rPr>
              <a:t>WSCC_9Bus_Hydro</a:t>
            </a:r>
            <a:r>
              <a:rPr lang="en-US" altLang="en-US" dirty="0" smtClean="0">
                <a:solidFill>
                  <a:srgbClr val="000000"/>
                </a:solidFill>
              </a:rPr>
              <a:t> </a:t>
            </a:r>
            <a:r>
              <a:rPr lang="en-US" altLang="en-US" sz="3200" dirty="0" smtClean="0">
                <a:solidFill>
                  <a:srgbClr val="000000"/>
                </a:solidFill>
              </a:rPr>
              <a:t> </a:t>
            </a:r>
            <a:endParaRPr lang="en-US" altLang="en-US" sz="3200" dirty="0">
              <a:solidFill>
                <a:srgbClr val="000000"/>
              </a:solidFill>
            </a:endParaRPr>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37</a:t>
            </a:fld>
            <a:endParaRPr lang="en-US" dirty="0"/>
          </a:p>
        </p:txBody>
      </p:sp>
      <p:pic>
        <p:nvPicPr>
          <p:cNvPr id="9297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8876" t="36334" r="26125" b="29934"/>
          <a:stretch/>
        </p:blipFill>
        <p:spPr bwMode="auto">
          <a:xfrm>
            <a:off x="3733800" y="3200400"/>
            <a:ext cx="4987636" cy="21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3905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 3 Open </a:t>
            </a:r>
            <a:r>
              <a:rPr lang="en-US" dirty="0" smtClean="0"/>
              <a:t>with Hydro Governors</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38</a:t>
            </a:fld>
            <a:endParaRPr lang="en-US" dirty="0"/>
          </a:p>
        </p:txBody>
      </p:sp>
      <p:sp>
        <p:nvSpPr>
          <p:cNvPr id="5" name="Text Box 5"/>
          <p:cNvSpPr txBox="1">
            <a:spLocks noChangeArrowheads="1"/>
          </p:cNvSpPr>
          <p:nvPr/>
        </p:nvSpPr>
        <p:spPr bwMode="auto">
          <a:xfrm>
            <a:off x="341312" y="4572000"/>
            <a:ext cx="8677275"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dirty="0">
                <a:solidFill>
                  <a:srgbClr val="000000"/>
                </a:solidFill>
              </a:rPr>
              <a:t>The slower hydro governors now result in a much more severe</a:t>
            </a:r>
            <a:br>
              <a:rPr lang="en-US" altLang="en-US" dirty="0">
                <a:solidFill>
                  <a:srgbClr val="000000"/>
                </a:solidFill>
              </a:rPr>
            </a:br>
            <a:r>
              <a:rPr lang="en-US" altLang="en-US" dirty="0">
                <a:solidFill>
                  <a:srgbClr val="000000"/>
                </a:solidFill>
              </a:rPr>
              <a:t>frequency dip of more than 1.5 Hz.  Of course in actual operation this</a:t>
            </a:r>
            <a:br>
              <a:rPr lang="en-US" altLang="en-US" dirty="0">
                <a:solidFill>
                  <a:srgbClr val="000000"/>
                </a:solidFill>
              </a:rPr>
            </a:br>
            <a:r>
              <a:rPr lang="en-US" altLang="en-US" dirty="0">
                <a:solidFill>
                  <a:srgbClr val="000000"/>
                </a:solidFill>
              </a:rPr>
              <a:t>frequency decline may have been interrupted by the action of</a:t>
            </a:r>
            <a:br>
              <a:rPr lang="en-US" altLang="en-US" dirty="0">
                <a:solidFill>
                  <a:srgbClr val="000000"/>
                </a:solidFill>
              </a:rPr>
            </a:br>
            <a:r>
              <a:rPr lang="en-US" altLang="en-US" dirty="0">
                <a:solidFill>
                  <a:srgbClr val="000000"/>
                </a:solidFill>
              </a:rPr>
              <a:t>under-frequency relays (which can be modeled in Simulator but this</a:t>
            </a:r>
            <a:br>
              <a:rPr lang="en-US" altLang="en-US" dirty="0">
                <a:solidFill>
                  <a:srgbClr val="000000"/>
                </a:solidFill>
              </a:rPr>
            </a:br>
            <a:r>
              <a:rPr lang="en-US" altLang="en-US" dirty="0">
                <a:solidFill>
                  <a:srgbClr val="000000"/>
                </a:solidFill>
              </a:rPr>
              <a:t>example does not meet the specified criteria of 58.2 Hz).    </a:t>
            </a:r>
          </a:p>
        </p:txBody>
      </p:sp>
      <p:pic>
        <p:nvPicPr>
          <p:cNvPr id="930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80160"/>
            <a:ext cx="421105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0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653" y="1280160"/>
            <a:ext cx="421105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439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Time Values</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4</a:t>
            </a:fld>
            <a:endParaRPr lang="en-US" dirty="0"/>
          </a:p>
        </p:txBody>
      </p:sp>
      <p:pic>
        <p:nvPicPr>
          <p:cNvPr id="9297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 t="2" r="37175" b="43386"/>
          <a:stretch/>
        </p:blipFill>
        <p:spPr bwMode="auto">
          <a:xfrm>
            <a:off x="1828800" y="1295400"/>
            <a:ext cx="6858000" cy="4206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3"/>
          <p:cNvSpPr txBox="1">
            <a:spLocks noChangeArrowheads="1"/>
          </p:cNvSpPr>
          <p:nvPr/>
        </p:nvSpPr>
        <p:spPr bwMode="auto">
          <a:xfrm>
            <a:off x="228600" y="1295400"/>
            <a:ext cx="1284288"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dirty="0">
                <a:solidFill>
                  <a:srgbClr val="000000"/>
                </a:solidFill>
              </a:rPr>
              <a:t>Lots of</a:t>
            </a:r>
            <a:br>
              <a:rPr lang="en-US" altLang="en-US" dirty="0">
                <a:solidFill>
                  <a:srgbClr val="000000"/>
                </a:solidFill>
              </a:rPr>
            </a:br>
            <a:r>
              <a:rPr lang="en-US" altLang="en-US" dirty="0">
                <a:solidFill>
                  <a:srgbClr val="000000"/>
                </a:solidFill>
              </a:rPr>
              <a:t>options</a:t>
            </a:r>
            <a:br>
              <a:rPr lang="en-US" altLang="en-US" dirty="0">
                <a:solidFill>
                  <a:srgbClr val="000000"/>
                </a:solidFill>
              </a:rPr>
            </a:br>
            <a:r>
              <a:rPr lang="en-US" altLang="en-US" dirty="0">
                <a:solidFill>
                  <a:srgbClr val="000000"/>
                </a:solidFill>
              </a:rPr>
              <a:t>are</a:t>
            </a:r>
            <a:br>
              <a:rPr lang="en-US" altLang="en-US" dirty="0">
                <a:solidFill>
                  <a:srgbClr val="000000"/>
                </a:solidFill>
              </a:rPr>
            </a:br>
            <a:r>
              <a:rPr lang="en-US" altLang="en-US" dirty="0">
                <a:solidFill>
                  <a:srgbClr val="000000"/>
                </a:solidFill>
              </a:rPr>
              <a:t>available</a:t>
            </a:r>
            <a:br>
              <a:rPr lang="en-US" altLang="en-US" dirty="0">
                <a:solidFill>
                  <a:srgbClr val="000000"/>
                </a:solidFill>
              </a:rPr>
            </a:br>
            <a:r>
              <a:rPr lang="en-US" altLang="en-US" dirty="0">
                <a:solidFill>
                  <a:srgbClr val="000000"/>
                </a:solidFill>
              </a:rPr>
              <a:t>for </a:t>
            </a:r>
            <a:br>
              <a:rPr lang="en-US" altLang="en-US" dirty="0">
                <a:solidFill>
                  <a:srgbClr val="000000"/>
                </a:solidFill>
              </a:rPr>
            </a:br>
            <a:r>
              <a:rPr lang="en-US" altLang="en-US" dirty="0">
                <a:solidFill>
                  <a:srgbClr val="000000"/>
                </a:solidFill>
              </a:rPr>
              <a:t>showing</a:t>
            </a:r>
            <a:br>
              <a:rPr lang="en-US" altLang="en-US" dirty="0">
                <a:solidFill>
                  <a:srgbClr val="000000"/>
                </a:solidFill>
              </a:rPr>
            </a:br>
            <a:r>
              <a:rPr lang="en-US" altLang="en-US" dirty="0">
                <a:solidFill>
                  <a:srgbClr val="000000"/>
                </a:solidFill>
              </a:rPr>
              <a:t>and </a:t>
            </a:r>
            <a:br>
              <a:rPr lang="en-US" altLang="en-US" dirty="0">
                <a:solidFill>
                  <a:srgbClr val="000000"/>
                </a:solidFill>
              </a:rPr>
            </a:br>
            <a:r>
              <a:rPr lang="en-US" altLang="en-US" dirty="0">
                <a:solidFill>
                  <a:srgbClr val="000000"/>
                </a:solidFill>
              </a:rPr>
              <a:t>filtering</a:t>
            </a:r>
            <a:br>
              <a:rPr lang="en-US" altLang="en-US" dirty="0">
                <a:solidFill>
                  <a:srgbClr val="000000"/>
                </a:solidFill>
              </a:rPr>
            </a:br>
            <a:r>
              <a:rPr lang="en-US" altLang="en-US" dirty="0">
                <a:solidFill>
                  <a:srgbClr val="000000"/>
                </a:solidFill>
              </a:rPr>
              <a:t>the </a:t>
            </a:r>
            <a:br>
              <a:rPr lang="en-US" altLang="en-US" dirty="0">
                <a:solidFill>
                  <a:srgbClr val="000000"/>
                </a:solidFill>
              </a:rPr>
            </a:br>
            <a:r>
              <a:rPr lang="en-US" altLang="en-US" dirty="0">
                <a:solidFill>
                  <a:srgbClr val="000000"/>
                </a:solidFill>
              </a:rPr>
              <a:t>results.  </a:t>
            </a:r>
          </a:p>
        </p:txBody>
      </p:sp>
      <p:sp>
        <p:nvSpPr>
          <p:cNvPr id="7" name="Text Box 4"/>
          <p:cNvSpPr txBox="1">
            <a:spLocks noChangeArrowheads="1"/>
          </p:cNvSpPr>
          <p:nvPr/>
        </p:nvSpPr>
        <p:spPr bwMode="auto">
          <a:xfrm>
            <a:off x="0" y="5501640"/>
            <a:ext cx="9144000"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dirty="0">
                <a:solidFill>
                  <a:srgbClr val="000000"/>
                </a:solidFill>
              </a:rPr>
              <a:t>By default the results are shown for each time step.  Results can be saved</a:t>
            </a:r>
            <a:br>
              <a:rPr lang="en-US" altLang="en-US" dirty="0">
                <a:solidFill>
                  <a:srgbClr val="000000"/>
                </a:solidFill>
              </a:rPr>
            </a:br>
            <a:r>
              <a:rPr lang="en-US" altLang="en-US" dirty="0" err="1">
                <a:solidFill>
                  <a:srgbClr val="000000"/>
                </a:solidFill>
              </a:rPr>
              <a:t>saved</a:t>
            </a:r>
            <a:r>
              <a:rPr lang="en-US" altLang="en-US" dirty="0">
                <a:solidFill>
                  <a:srgbClr val="000000"/>
                </a:solidFill>
              </a:rPr>
              <a:t> every “n” </a:t>
            </a:r>
            <a:r>
              <a:rPr lang="en-US" altLang="en-US" dirty="0" err="1">
                <a:solidFill>
                  <a:srgbClr val="000000"/>
                </a:solidFill>
              </a:rPr>
              <a:t>timesteps</a:t>
            </a:r>
            <a:r>
              <a:rPr lang="en-US" altLang="en-US" dirty="0">
                <a:solidFill>
                  <a:srgbClr val="000000"/>
                </a:solidFill>
              </a:rPr>
              <a:t> using an option on the </a:t>
            </a:r>
            <a:r>
              <a:rPr lang="en-US" altLang="en-US" dirty="0" smtClean="0">
                <a:solidFill>
                  <a:srgbClr val="000000"/>
                </a:solidFill>
              </a:rPr>
              <a:t>Results Storage Page</a:t>
            </a:r>
            <a:endParaRPr lang="en-US" altLang="en-US" dirty="0">
              <a:solidFill>
                <a:srgbClr val="000000"/>
              </a:solidFill>
            </a:endParaRPr>
          </a:p>
        </p:txBody>
      </p:sp>
    </p:spTree>
    <p:extLst>
      <p:ext uri="{BB962C8B-B14F-4D97-AF65-F5344CB8AC3E}">
        <p14:creationId xmlns:p14="http://schemas.microsoft.com/office/powerpoint/2010/main" val="201778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r>
              <a:rPr lang="en-US" dirty="0" smtClean="0"/>
              <a:t>Results: Minimum and Maximum Values</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5</a:t>
            </a:fld>
            <a:endParaRPr lang="en-US" dirty="0"/>
          </a:p>
        </p:txBody>
      </p:sp>
      <p:sp>
        <p:nvSpPr>
          <p:cNvPr id="5" name="Text Box 3"/>
          <p:cNvSpPr txBox="1">
            <a:spLocks noChangeArrowheads="1"/>
          </p:cNvSpPr>
          <p:nvPr/>
        </p:nvSpPr>
        <p:spPr bwMode="auto">
          <a:xfrm>
            <a:off x="167931" y="1905000"/>
            <a:ext cx="1452563"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dirty="0">
                <a:solidFill>
                  <a:srgbClr val="000000"/>
                </a:solidFill>
              </a:rPr>
              <a:t>Minimum</a:t>
            </a:r>
            <a:br>
              <a:rPr lang="en-US" altLang="en-US" dirty="0">
                <a:solidFill>
                  <a:srgbClr val="000000"/>
                </a:solidFill>
              </a:rPr>
            </a:br>
            <a:r>
              <a:rPr lang="en-US" altLang="en-US" dirty="0">
                <a:solidFill>
                  <a:srgbClr val="000000"/>
                </a:solidFill>
              </a:rPr>
              <a:t>and </a:t>
            </a:r>
            <a:br>
              <a:rPr lang="en-US" altLang="en-US" dirty="0">
                <a:solidFill>
                  <a:srgbClr val="000000"/>
                </a:solidFill>
              </a:rPr>
            </a:br>
            <a:r>
              <a:rPr lang="en-US" altLang="en-US" dirty="0">
                <a:solidFill>
                  <a:srgbClr val="000000"/>
                </a:solidFill>
              </a:rPr>
              <a:t>maximum</a:t>
            </a:r>
            <a:br>
              <a:rPr lang="en-US" altLang="en-US" dirty="0">
                <a:solidFill>
                  <a:srgbClr val="000000"/>
                </a:solidFill>
              </a:rPr>
            </a:br>
            <a:r>
              <a:rPr lang="en-US" altLang="en-US" dirty="0">
                <a:solidFill>
                  <a:srgbClr val="000000"/>
                </a:solidFill>
              </a:rPr>
              <a:t>values are</a:t>
            </a:r>
            <a:br>
              <a:rPr lang="en-US" altLang="en-US" dirty="0">
                <a:solidFill>
                  <a:srgbClr val="000000"/>
                </a:solidFill>
              </a:rPr>
            </a:br>
            <a:r>
              <a:rPr lang="en-US" altLang="en-US" dirty="0">
                <a:solidFill>
                  <a:srgbClr val="000000"/>
                </a:solidFill>
              </a:rPr>
              <a:t>available</a:t>
            </a:r>
            <a:br>
              <a:rPr lang="en-US" altLang="en-US" dirty="0">
                <a:solidFill>
                  <a:srgbClr val="000000"/>
                </a:solidFill>
              </a:rPr>
            </a:br>
            <a:r>
              <a:rPr lang="en-US" altLang="en-US" dirty="0">
                <a:solidFill>
                  <a:srgbClr val="000000"/>
                </a:solidFill>
              </a:rPr>
              <a:t>for all</a:t>
            </a:r>
            <a:br>
              <a:rPr lang="en-US" altLang="en-US" dirty="0">
                <a:solidFill>
                  <a:srgbClr val="000000"/>
                </a:solidFill>
              </a:rPr>
            </a:br>
            <a:r>
              <a:rPr lang="en-US" altLang="en-US" dirty="0">
                <a:solidFill>
                  <a:srgbClr val="000000"/>
                </a:solidFill>
              </a:rPr>
              <a:t>generators</a:t>
            </a:r>
            <a:br>
              <a:rPr lang="en-US" altLang="en-US" dirty="0">
                <a:solidFill>
                  <a:srgbClr val="000000"/>
                </a:solidFill>
              </a:rPr>
            </a:br>
            <a:r>
              <a:rPr lang="en-US" altLang="en-US" dirty="0">
                <a:solidFill>
                  <a:srgbClr val="000000"/>
                </a:solidFill>
              </a:rPr>
              <a:t>and buses</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356" y="1371600"/>
            <a:ext cx="715962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44078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Quickly Plotting Results</a:t>
            </a:r>
            <a:endParaRPr lang="en-US" dirty="0"/>
          </a:p>
        </p:txBody>
      </p:sp>
      <p:sp>
        <p:nvSpPr>
          <p:cNvPr id="3" name="Content Placeholder 2"/>
          <p:cNvSpPr>
            <a:spLocks noGrp="1"/>
          </p:cNvSpPr>
          <p:nvPr>
            <p:ph idx="1"/>
          </p:nvPr>
        </p:nvSpPr>
        <p:spPr/>
        <p:txBody>
          <a:bodyPr/>
          <a:lstStyle/>
          <a:p>
            <a:pPr>
              <a:spcBef>
                <a:spcPts val="700"/>
              </a:spcBef>
              <a:buClr>
                <a:schemeClr val="accent1">
                  <a:lumMod val="50000"/>
                </a:schemeClr>
              </a:buClr>
              <a:buFont typeface="Times New Roman" pitchFamily="18" charset="0"/>
              <a:buChar char="•"/>
            </a:pPr>
            <a:r>
              <a:rPr lang="en-US" altLang="en-US" dirty="0">
                <a:solidFill>
                  <a:srgbClr val="000000"/>
                </a:solidFill>
              </a:rPr>
              <a:t>Time value results can be quickly plotted by using the standard case information display plotting capability.</a:t>
            </a:r>
          </a:p>
          <a:p>
            <a:pPr lvl="1">
              <a:spcBef>
                <a:spcPts val="600"/>
              </a:spcBef>
              <a:buClr>
                <a:schemeClr val="accent1">
                  <a:lumMod val="50000"/>
                </a:schemeClr>
              </a:buClr>
              <a:buFont typeface="Times New Roman" pitchFamily="18" charset="0"/>
              <a:buChar char="–"/>
            </a:pPr>
            <a:r>
              <a:rPr lang="en-US" altLang="en-US" dirty="0">
                <a:solidFill>
                  <a:srgbClr val="000000"/>
                </a:solidFill>
              </a:rPr>
              <a:t>Right-click on the desired column </a:t>
            </a:r>
          </a:p>
          <a:p>
            <a:pPr lvl="1">
              <a:spcBef>
                <a:spcPts val="600"/>
              </a:spcBef>
              <a:buClr>
                <a:schemeClr val="accent1">
                  <a:lumMod val="50000"/>
                </a:schemeClr>
              </a:buClr>
              <a:buFont typeface="Times New Roman" pitchFamily="18" charset="0"/>
              <a:buChar char="–"/>
            </a:pPr>
            <a:r>
              <a:rPr lang="en-US" altLang="en-US" dirty="0">
                <a:solidFill>
                  <a:srgbClr val="000000"/>
                </a:solidFill>
              </a:rPr>
              <a:t>Select Plot Columns</a:t>
            </a:r>
          </a:p>
          <a:p>
            <a:pPr lvl="1">
              <a:spcBef>
                <a:spcPts val="600"/>
              </a:spcBef>
              <a:buClr>
                <a:schemeClr val="accent1">
                  <a:lumMod val="50000"/>
                </a:schemeClr>
              </a:buClr>
              <a:buFont typeface="Times New Roman" pitchFamily="18" charset="0"/>
              <a:buChar char="–"/>
            </a:pPr>
            <a:r>
              <a:rPr lang="en-US" altLang="en-US" dirty="0">
                <a:solidFill>
                  <a:srgbClr val="000000"/>
                </a:solidFill>
              </a:rPr>
              <a:t>Use the Column Plot Dialog to customize the results. </a:t>
            </a:r>
          </a:p>
          <a:p>
            <a:pPr lvl="1">
              <a:spcBef>
                <a:spcPts val="600"/>
              </a:spcBef>
              <a:buClr>
                <a:schemeClr val="accent1">
                  <a:lumMod val="50000"/>
                </a:schemeClr>
              </a:buClr>
              <a:buFont typeface="Times New Roman" pitchFamily="18" charset="0"/>
              <a:buChar char="–"/>
            </a:pPr>
            <a:r>
              <a:rPr lang="en-US" altLang="en-US" dirty="0">
                <a:solidFill>
                  <a:srgbClr val="000000"/>
                </a:solidFill>
              </a:rPr>
              <a:t>Right-click on the plot to save, copy or print it.</a:t>
            </a:r>
          </a:p>
          <a:p>
            <a:pPr>
              <a:spcBef>
                <a:spcPts val="700"/>
              </a:spcBef>
              <a:buClr>
                <a:schemeClr val="accent1">
                  <a:lumMod val="50000"/>
                </a:schemeClr>
              </a:buClr>
              <a:buFont typeface="Times New Roman" pitchFamily="18" charset="0"/>
              <a:buChar char="•"/>
            </a:pPr>
            <a:r>
              <a:rPr lang="en-US" altLang="en-US" dirty="0">
                <a:solidFill>
                  <a:srgbClr val="000000"/>
                </a:solidFill>
              </a:rPr>
              <a:t>More comprehensive plotting capability is provided using the Transient Stability “Plots” page; this will be discussed later.   </a:t>
            </a:r>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6</a:t>
            </a:fld>
            <a:endParaRPr lang="en-US" dirty="0"/>
          </a:p>
        </p:txBody>
      </p:sp>
    </p:spTree>
    <p:extLst>
      <p:ext uri="{BB962C8B-B14F-4D97-AF65-F5344CB8AC3E}">
        <p14:creationId xmlns:p14="http://schemas.microsoft.com/office/powerpoint/2010/main" val="3856565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152400" y="228600"/>
            <a:ext cx="8763000" cy="758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ctr">
              <a:buClrTx/>
              <a:buFontTx/>
              <a:buNone/>
            </a:pPr>
            <a:r>
              <a:rPr lang="en-US" altLang="en-US" sz="3600" b="1" dirty="0">
                <a:solidFill>
                  <a:schemeClr val="accent1">
                    <a:lumMod val="50000"/>
                  </a:schemeClr>
                </a:solidFill>
                <a:latin typeface="Arial" panose="020B0604020202020204" pitchFamily="34" charset="0"/>
                <a:cs typeface="Arial" panose="020B0604020202020204" pitchFamily="34" charset="0"/>
              </a:rPr>
              <a:t>Generator 4 Rotor Angle Column Plot</a:t>
            </a:r>
          </a:p>
        </p:txBody>
      </p:sp>
      <p:sp>
        <p:nvSpPr>
          <p:cNvPr id="34819" name="Text Box 2"/>
          <p:cNvSpPr txBox="1">
            <a:spLocks noChangeArrowheads="1"/>
          </p:cNvSpPr>
          <p:nvPr/>
        </p:nvSpPr>
        <p:spPr bwMode="auto">
          <a:xfrm>
            <a:off x="8296275"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r">
              <a:buClrTx/>
              <a:buFontTx/>
              <a:buNone/>
            </a:pPr>
            <a:fld id="{C5034B5B-1533-461D-8F31-BEDCB11E0168}" type="slidenum">
              <a:rPr lang="en-US" altLang="en-US" sz="1800">
                <a:solidFill>
                  <a:srgbClr val="000000"/>
                </a:solidFill>
              </a:rPr>
              <a:pPr algn="r">
                <a:buClrTx/>
                <a:buFontTx/>
                <a:buNone/>
              </a:pPr>
              <a:t>7</a:t>
            </a:fld>
            <a:endParaRPr lang="en-US" altLang="en-US" sz="1800">
              <a:solidFill>
                <a:srgbClr val="000000"/>
              </a:solidFill>
            </a:endParaRPr>
          </a:p>
        </p:txBody>
      </p:sp>
      <p:sp>
        <p:nvSpPr>
          <p:cNvPr id="34820" name="Text Box 3"/>
          <p:cNvSpPr txBox="1">
            <a:spLocks noChangeArrowheads="1"/>
          </p:cNvSpPr>
          <p:nvPr/>
        </p:nvSpPr>
        <p:spPr bwMode="auto">
          <a:xfrm>
            <a:off x="325438" y="5334000"/>
            <a:ext cx="7823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a:solidFill>
                  <a:srgbClr val="000000"/>
                </a:solidFill>
              </a:rPr>
              <a:t>Starting the event at t = 1.0 seconds allows for verification of </a:t>
            </a:r>
            <a:br>
              <a:rPr lang="en-US" altLang="en-US">
                <a:solidFill>
                  <a:srgbClr val="000000"/>
                </a:solidFill>
              </a:rPr>
            </a:br>
            <a:r>
              <a:rPr lang="en-US" altLang="en-US">
                <a:solidFill>
                  <a:srgbClr val="000000"/>
                </a:solidFill>
              </a:rPr>
              <a:t>an initially stable operating point.  The small angle oscillation </a:t>
            </a:r>
          </a:p>
          <a:p>
            <a:pPr>
              <a:buClrTx/>
              <a:buFontTx/>
              <a:buNone/>
            </a:pPr>
            <a:r>
              <a:rPr lang="en-US" altLang="en-US">
                <a:solidFill>
                  <a:srgbClr val="000000"/>
                </a:solidFill>
              </a:rPr>
              <a:t>indicates the system is stable, although undamped.   </a:t>
            </a:r>
          </a:p>
        </p:txBody>
      </p:sp>
      <p:pic>
        <p:nvPicPr>
          <p:cNvPr id="348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8" y="1371600"/>
            <a:ext cx="7013575"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4822" name="Text Box 5"/>
          <p:cNvSpPr txBox="1">
            <a:spLocks noChangeArrowheads="1"/>
          </p:cNvSpPr>
          <p:nvPr/>
        </p:nvSpPr>
        <p:spPr bwMode="auto">
          <a:xfrm>
            <a:off x="1143000" y="3381375"/>
            <a:ext cx="1855788"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sz="1400" dirty="0">
                <a:solidFill>
                  <a:srgbClr val="FF0000"/>
                </a:solidFill>
              </a:rPr>
              <a:t>Change line color here</a:t>
            </a:r>
          </a:p>
          <a:p>
            <a:pPr>
              <a:buClrTx/>
              <a:buFontTx/>
              <a:buNone/>
            </a:pPr>
            <a:r>
              <a:rPr lang="en-US" altLang="en-US" sz="1400" dirty="0">
                <a:solidFill>
                  <a:srgbClr val="FF0000"/>
                </a:solidFill>
              </a:rPr>
              <a:t>And re-plot by clicking</a:t>
            </a:r>
          </a:p>
          <a:p>
            <a:pPr>
              <a:buClrTx/>
              <a:buFontTx/>
              <a:buNone/>
            </a:pPr>
            <a:r>
              <a:rPr lang="en-US" altLang="en-US" sz="1400" dirty="0">
                <a:solidFill>
                  <a:srgbClr val="FF0000"/>
                </a:solidFill>
              </a:rPr>
              <a:t>here</a:t>
            </a:r>
          </a:p>
        </p:txBody>
      </p:sp>
      <p:sp>
        <p:nvSpPr>
          <p:cNvPr id="34823" name="Line 6"/>
          <p:cNvSpPr>
            <a:spLocks noChangeShapeType="1"/>
          </p:cNvSpPr>
          <p:nvPr/>
        </p:nvSpPr>
        <p:spPr bwMode="auto">
          <a:xfrm flipV="1">
            <a:off x="2667000" y="2735263"/>
            <a:ext cx="228600" cy="701675"/>
          </a:xfrm>
          <a:prstGeom prst="line">
            <a:avLst/>
          </a:prstGeom>
          <a:noFill/>
          <a:ln w="1908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4" name="Line 7"/>
          <p:cNvSpPr>
            <a:spLocks noChangeShapeType="1"/>
          </p:cNvSpPr>
          <p:nvPr/>
        </p:nvSpPr>
        <p:spPr bwMode="auto">
          <a:xfrm>
            <a:off x="1295400" y="4114800"/>
            <a:ext cx="1588" cy="914400"/>
          </a:xfrm>
          <a:prstGeom prst="line">
            <a:avLst/>
          </a:prstGeom>
          <a:noFill/>
          <a:ln w="1908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6781800" y="1437144"/>
            <a:ext cx="2133600" cy="2677656"/>
          </a:xfrm>
          <a:prstGeom prst="rect">
            <a:avLst/>
          </a:prstGeom>
          <a:solidFill>
            <a:schemeClr val="accent1"/>
          </a:solidFill>
        </p:spPr>
        <p:txBody>
          <a:bodyPr wrap="square" rtlCol="0">
            <a:spAutoFit/>
          </a:bodyPr>
          <a:lstStyle/>
          <a:p>
            <a:r>
              <a:rPr lang="en-US" dirty="0" smtClean="0"/>
              <a:t>Notice that</a:t>
            </a:r>
            <a:br>
              <a:rPr lang="en-US" dirty="0" smtClean="0"/>
            </a:br>
            <a:r>
              <a:rPr lang="en-US" dirty="0" smtClean="0"/>
              <a:t>the result</a:t>
            </a:r>
            <a:br>
              <a:rPr lang="en-US" dirty="0" smtClean="0"/>
            </a:br>
            <a:r>
              <a:rPr lang="en-US" dirty="0" smtClean="0"/>
              <a:t>is </a:t>
            </a:r>
            <a:r>
              <a:rPr lang="en-US" dirty="0" err="1" smtClean="0"/>
              <a:t>undamped</a:t>
            </a:r>
            <a:r>
              <a:rPr lang="en-US" dirty="0" smtClean="0"/>
              <a:t>;</a:t>
            </a:r>
            <a:br>
              <a:rPr lang="en-US" dirty="0" smtClean="0"/>
            </a:br>
            <a:r>
              <a:rPr lang="en-US" dirty="0" smtClean="0"/>
              <a:t>damping is</a:t>
            </a:r>
            <a:br>
              <a:rPr lang="en-US" dirty="0" smtClean="0"/>
            </a:br>
            <a:r>
              <a:rPr lang="en-US" dirty="0" smtClean="0"/>
              <a:t>provided by</a:t>
            </a:r>
            <a:br>
              <a:rPr lang="en-US" dirty="0" smtClean="0"/>
            </a:br>
            <a:r>
              <a:rPr lang="en-US" dirty="0" smtClean="0"/>
              <a:t>damper windings</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Case</a:t>
            </a:r>
            <a:endParaRPr lang="en-US" dirty="0"/>
          </a:p>
        </p:txBody>
      </p:sp>
      <p:sp>
        <p:nvSpPr>
          <p:cNvPr id="3" name="Content Placeholder 2"/>
          <p:cNvSpPr>
            <a:spLocks noGrp="1"/>
          </p:cNvSpPr>
          <p:nvPr>
            <p:ph idx="1"/>
          </p:nvPr>
        </p:nvSpPr>
        <p:spPr/>
        <p:txBody>
          <a:bodyPr/>
          <a:lstStyle/>
          <a:p>
            <a:pPr>
              <a:spcBef>
                <a:spcPts val="700"/>
              </a:spcBef>
              <a:buClr>
                <a:schemeClr val="accent1">
                  <a:lumMod val="50000"/>
                </a:schemeClr>
              </a:buClr>
              <a:buFont typeface="Times New Roman" pitchFamily="18" charset="0"/>
              <a:buChar char="•"/>
            </a:pPr>
            <a:r>
              <a:rPr lang="en-US" altLang="en-US" dirty="0">
                <a:solidFill>
                  <a:srgbClr val="000000"/>
                </a:solidFill>
              </a:rPr>
              <a:t>PowerWorld Simulator allows for easy modification of the study system.  As a next example we will duplicate example 13.4 from earlier editions of the Glover/Sarma Power System Analysis and Design Book.  </a:t>
            </a:r>
          </a:p>
          <a:p>
            <a:pPr>
              <a:spcBef>
                <a:spcPts val="700"/>
              </a:spcBef>
              <a:buClr>
                <a:schemeClr val="accent1">
                  <a:lumMod val="50000"/>
                </a:schemeClr>
              </a:buClr>
              <a:buFont typeface="Times New Roman" pitchFamily="18" charset="0"/>
              <a:buChar char="•"/>
            </a:pPr>
            <a:r>
              <a:rPr lang="en-US" altLang="en-US" dirty="0">
                <a:solidFill>
                  <a:srgbClr val="000000"/>
                </a:solidFill>
              </a:rPr>
              <a:t>Back on the one-line, right-click on the generator and use the Stability/Machine models page to change the </a:t>
            </a:r>
            <a:r>
              <a:rPr lang="en-US" altLang="en-US" dirty="0" err="1">
                <a:solidFill>
                  <a:srgbClr val="000000"/>
                </a:solidFill>
              </a:rPr>
              <a:t>Xdp</a:t>
            </a:r>
            <a:r>
              <a:rPr lang="en-US" altLang="en-US" dirty="0">
                <a:solidFill>
                  <a:srgbClr val="000000"/>
                </a:solidFill>
              </a:rPr>
              <a:t> field from 0.2 to 0.3 per unit.</a:t>
            </a:r>
          </a:p>
          <a:p>
            <a:pPr>
              <a:spcBef>
                <a:spcPts val="700"/>
              </a:spcBef>
              <a:buClr>
                <a:schemeClr val="accent1">
                  <a:lumMod val="50000"/>
                </a:schemeClr>
              </a:buClr>
              <a:buFont typeface="Times New Roman" pitchFamily="18" charset="0"/>
              <a:buChar char="•"/>
            </a:pPr>
            <a:r>
              <a:rPr lang="en-US" altLang="en-US" sz="2600" dirty="0">
                <a:solidFill>
                  <a:srgbClr val="000000"/>
                </a:solidFill>
              </a:rPr>
              <a:t>On the Transient Stability Simulation page, change the contingency to be a solid three phase fault at </a:t>
            </a:r>
            <a:r>
              <a:rPr lang="en-US" altLang="en-US" sz="2600" i="1" dirty="0">
                <a:solidFill>
                  <a:srgbClr val="FF0000"/>
                </a:solidFill>
              </a:rPr>
              <a:t>Bus 3</a:t>
            </a:r>
            <a:r>
              <a:rPr lang="en-US" altLang="en-US" sz="2600" dirty="0">
                <a:solidFill>
                  <a:srgbClr val="000000"/>
                </a:solidFill>
              </a:rPr>
              <a:t>, cleared by opening </a:t>
            </a:r>
            <a:r>
              <a:rPr lang="en-US" altLang="en-US" sz="2600" i="1" dirty="0">
                <a:solidFill>
                  <a:srgbClr val="FF0000"/>
                </a:solidFill>
              </a:rPr>
              <a:t>both</a:t>
            </a:r>
            <a:r>
              <a:rPr lang="en-US" altLang="en-US" sz="2600" dirty="0">
                <a:solidFill>
                  <a:srgbClr val="000000"/>
                </a:solidFill>
              </a:rPr>
              <a:t> the line between buses 1 and 3 and the line between buses 2 and 3 at time = </a:t>
            </a:r>
            <a:r>
              <a:rPr lang="en-US" altLang="en-US" sz="2600" i="1" dirty="0">
                <a:solidFill>
                  <a:srgbClr val="FF0000"/>
                </a:solidFill>
              </a:rPr>
              <a:t>1.34 seconds</a:t>
            </a:r>
            <a:r>
              <a:rPr lang="en-US" altLang="en-US" sz="2600" dirty="0">
                <a:solidFill>
                  <a:srgbClr val="000000"/>
                </a:solidFill>
              </a:rPr>
              <a:t>. </a:t>
            </a:r>
            <a:r>
              <a:rPr lang="en-US" altLang="en-US" dirty="0">
                <a:solidFill>
                  <a:srgbClr val="000000"/>
                </a:solidFill>
              </a:rPr>
              <a:t> </a:t>
            </a:r>
          </a:p>
          <a:p>
            <a:pPr>
              <a:buClr>
                <a:schemeClr val="accent1">
                  <a:lumMod val="50000"/>
                </a:schemeClr>
              </a:buClr>
            </a:pP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8</a:t>
            </a:fld>
            <a:endParaRPr lang="en-US" dirty="0"/>
          </a:p>
        </p:txBody>
      </p:sp>
    </p:spTree>
    <p:extLst>
      <p:ext uri="{BB962C8B-B14F-4D97-AF65-F5344CB8AC3E}">
        <p14:creationId xmlns:p14="http://schemas.microsoft.com/office/powerpoint/2010/main" val="541897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762000"/>
          </a:xfrm>
        </p:spPr>
        <p:txBody>
          <a:bodyPr/>
          <a:lstStyle/>
          <a:p>
            <a:r>
              <a:rPr lang="en-US" dirty="0" smtClean="0"/>
              <a:t>Changing the Contingency Elements</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9</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862" y="1295400"/>
            <a:ext cx="43434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Text Box 3"/>
          <p:cNvSpPr txBox="1">
            <a:spLocks noChangeArrowheads="1"/>
          </p:cNvSpPr>
          <p:nvPr/>
        </p:nvSpPr>
        <p:spPr bwMode="auto">
          <a:xfrm>
            <a:off x="211137" y="5495925"/>
            <a:ext cx="8156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a:solidFill>
                  <a:srgbClr val="000000"/>
                </a:solidFill>
              </a:rPr>
              <a:t>Change object type to AC Line/Transformer, select the right line,</a:t>
            </a:r>
            <a:br>
              <a:rPr lang="en-US" altLang="en-US">
                <a:solidFill>
                  <a:srgbClr val="000000"/>
                </a:solidFill>
              </a:rPr>
            </a:br>
            <a:r>
              <a:rPr lang="en-US" altLang="en-US">
                <a:solidFill>
                  <a:srgbClr val="000000"/>
                </a:solidFill>
              </a:rPr>
              <a:t>and change the element type to “Open”.</a:t>
            </a:r>
          </a:p>
        </p:txBody>
      </p:sp>
      <p:sp>
        <p:nvSpPr>
          <p:cNvPr id="7" name="Line 4"/>
          <p:cNvSpPr>
            <a:spLocks noChangeShapeType="1"/>
          </p:cNvSpPr>
          <p:nvPr/>
        </p:nvSpPr>
        <p:spPr bwMode="auto">
          <a:xfrm flipH="1" flipV="1">
            <a:off x="4937125" y="2744788"/>
            <a:ext cx="2073275" cy="2759075"/>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597339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Naeove~1">
  <a:themeElements>
    <a:clrScheme name="Naeove~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aeove~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Naeove~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eove~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aeove~1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eove~1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eove~1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eove~1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aeove~1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35281</TotalTime>
  <Words>2297</Words>
  <Application>Microsoft Office PowerPoint</Application>
  <PresentationFormat>On-screen Show (4:3)</PresentationFormat>
  <Paragraphs>196</Paragraphs>
  <Slides>38</Slides>
  <Notes>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Naeove~1</vt:lpstr>
      <vt:lpstr>ECE 576 – Power System Dynamics and Stability</vt:lpstr>
      <vt:lpstr>Announcements</vt:lpstr>
      <vt:lpstr>Transient Stability Results</vt:lpstr>
      <vt:lpstr>Results: Time Values</vt:lpstr>
      <vt:lpstr>Results: Minimum and Maximum Values</vt:lpstr>
      <vt:lpstr>Quickly Plotting Results</vt:lpstr>
      <vt:lpstr>PowerPoint Presentation</vt:lpstr>
      <vt:lpstr>Changing the Case</vt:lpstr>
      <vt:lpstr>Changing the Contingency Elements</vt:lpstr>
      <vt:lpstr>Changing the Contingency Elements</vt:lpstr>
      <vt:lpstr>Results: On Verge of Instability</vt:lpstr>
      <vt:lpstr>A More Realistic Generator Model</vt:lpstr>
      <vt:lpstr>PowerPoint Presentation</vt:lpstr>
      <vt:lpstr>Repeat of Example 13.1 with GENROU</vt:lpstr>
      <vt:lpstr>Saving Results Every n Timesteps</vt:lpstr>
      <vt:lpstr>Plotting Bus Voltage</vt:lpstr>
      <vt:lpstr>Adding a Generator Exciter</vt:lpstr>
      <vt:lpstr>IEEET1 Exciter</vt:lpstr>
      <vt:lpstr>Voltage Response with Exciter</vt:lpstr>
      <vt:lpstr>Defining Plots</vt:lpstr>
      <vt:lpstr>PowerPoint Presentation</vt:lpstr>
      <vt:lpstr>Adding Multiple Axes</vt:lpstr>
      <vt:lpstr>A Two Axes Plot</vt:lpstr>
      <vt:lpstr>Setting the Angle Reference</vt:lpstr>
      <vt:lpstr>Setting Models for the Bus 2 Gen</vt:lpstr>
      <vt:lpstr>No Infinite Bus Case Results</vt:lpstr>
      <vt:lpstr>WSCC Nine Bus, Three Machine Case</vt:lpstr>
      <vt:lpstr>Generator MVA Base</vt:lpstr>
      <vt:lpstr>WSCC Case One-line</vt:lpstr>
      <vt:lpstr>Automatic Generator Tripping</vt:lpstr>
      <vt:lpstr>Generator Governors</vt:lpstr>
      <vt:lpstr>Additional WSCC Case Changes</vt:lpstr>
      <vt:lpstr>Plot Designer with New Plots</vt:lpstr>
      <vt:lpstr>Gen 3 Open Contingency Results</vt:lpstr>
      <vt:lpstr>Angle Response Depends on Reference</vt:lpstr>
      <vt:lpstr>PowerPoint Presentation</vt:lpstr>
      <vt:lpstr>Gen 3 Open with Hydro Governors</vt:lpstr>
      <vt:lpstr>Gen 3 Open with Hydro Governors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Tom Overbye</dc:creator>
  <cp:lastModifiedBy>Overbye, Thomas J</cp:lastModifiedBy>
  <cp:revision>1678</cp:revision>
  <cp:lastPrinted>2013-12-02T14:53:46Z</cp:lastPrinted>
  <dcterms:created xsi:type="dcterms:W3CDTF">1995-06-02T22:12:36Z</dcterms:created>
  <dcterms:modified xsi:type="dcterms:W3CDTF">2014-02-11T19:09:45Z</dcterms:modified>
</cp:coreProperties>
</file>