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64"/>
  </p:notesMasterIdLst>
  <p:handoutMasterIdLst>
    <p:handoutMasterId r:id="rId65"/>
  </p:handoutMasterIdLst>
  <p:sldIdLst>
    <p:sldId id="563" r:id="rId2"/>
    <p:sldId id="820" r:id="rId3"/>
    <p:sldId id="938" r:id="rId4"/>
    <p:sldId id="939" r:id="rId5"/>
    <p:sldId id="940" r:id="rId6"/>
    <p:sldId id="941" r:id="rId7"/>
    <p:sldId id="942" r:id="rId8"/>
    <p:sldId id="943" r:id="rId9"/>
    <p:sldId id="944" r:id="rId10"/>
    <p:sldId id="945" r:id="rId11"/>
    <p:sldId id="946" r:id="rId12"/>
    <p:sldId id="947" r:id="rId13"/>
    <p:sldId id="948" r:id="rId14"/>
    <p:sldId id="949" r:id="rId15"/>
    <p:sldId id="950" r:id="rId16"/>
    <p:sldId id="951" r:id="rId17"/>
    <p:sldId id="780" r:id="rId18"/>
    <p:sldId id="781" r:id="rId19"/>
    <p:sldId id="952" r:id="rId20"/>
    <p:sldId id="953" r:id="rId21"/>
    <p:sldId id="954" r:id="rId22"/>
    <p:sldId id="955" r:id="rId23"/>
    <p:sldId id="782" r:id="rId24"/>
    <p:sldId id="783" r:id="rId25"/>
    <p:sldId id="784" r:id="rId26"/>
    <p:sldId id="785" r:id="rId27"/>
    <p:sldId id="786" r:id="rId28"/>
    <p:sldId id="787" r:id="rId29"/>
    <p:sldId id="788" r:id="rId30"/>
    <p:sldId id="789" r:id="rId31"/>
    <p:sldId id="790" r:id="rId32"/>
    <p:sldId id="791" r:id="rId33"/>
    <p:sldId id="792" r:id="rId34"/>
    <p:sldId id="793" r:id="rId35"/>
    <p:sldId id="794" r:id="rId36"/>
    <p:sldId id="795" r:id="rId37"/>
    <p:sldId id="796" r:id="rId38"/>
    <p:sldId id="797" r:id="rId39"/>
    <p:sldId id="817" r:id="rId40"/>
    <p:sldId id="818" r:id="rId41"/>
    <p:sldId id="819" r:id="rId42"/>
    <p:sldId id="885" r:id="rId43"/>
    <p:sldId id="886" r:id="rId44"/>
    <p:sldId id="887" r:id="rId45"/>
    <p:sldId id="909" r:id="rId46"/>
    <p:sldId id="888" r:id="rId47"/>
    <p:sldId id="825" r:id="rId48"/>
    <p:sldId id="889" r:id="rId49"/>
    <p:sldId id="890" r:id="rId50"/>
    <p:sldId id="891" r:id="rId51"/>
    <p:sldId id="829" r:id="rId52"/>
    <p:sldId id="830" r:id="rId53"/>
    <p:sldId id="831" r:id="rId54"/>
    <p:sldId id="892" r:id="rId55"/>
    <p:sldId id="833" r:id="rId56"/>
    <p:sldId id="893" r:id="rId57"/>
    <p:sldId id="894" r:id="rId58"/>
    <p:sldId id="895" r:id="rId59"/>
    <p:sldId id="897" r:id="rId60"/>
    <p:sldId id="896" r:id="rId61"/>
    <p:sldId id="898" r:id="rId62"/>
    <p:sldId id="840" r:id="rId63"/>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9900"/>
    <a:srgbClr val="CC00CC"/>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701" autoAdjust="0"/>
  </p:normalViewPr>
  <p:slideViewPr>
    <p:cSldViewPr>
      <p:cViewPr varScale="1">
        <p:scale>
          <a:sx n="125" d="100"/>
          <a:sy n="125" d="100"/>
        </p:scale>
        <p:origin x="-38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88"/>
    </p:cViewPr>
  </p:sorterViewPr>
  <p:notesViewPr>
    <p:cSldViewPr>
      <p:cViewPr varScale="1">
        <p:scale>
          <a:sx n="80" d="100"/>
          <a:sy n="80" d="100"/>
        </p:scale>
        <p:origin x="-1956" y="-8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41540" cy="465617"/>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7" name="Rectangle 3"/>
          <p:cNvSpPr>
            <a:spLocks noGrp="1" noChangeArrowheads="1"/>
          </p:cNvSpPr>
          <p:nvPr>
            <p:ph type="dt" sz="quarter" idx="1"/>
          </p:nvPr>
        </p:nvSpPr>
        <p:spPr bwMode="auto">
          <a:xfrm>
            <a:off x="3976781" y="0"/>
            <a:ext cx="3041540" cy="465617"/>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54628" name="Rectangle 4"/>
          <p:cNvSpPr>
            <a:spLocks noGrp="1" noChangeArrowheads="1"/>
          </p:cNvSpPr>
          <p:nvPr>
            <p:ph type="ftr" sz="quarter" idx="2"/>
          </p:nvPr>
        </p:nvSpPr>
        <p:spPr bwMode="auto">
          <a:xfrm>
            <a:off x="0" y="8838709"/>
            <a:ext cx="3041540" cy="465617"/>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9" name="Rectangle 5"/>
          <p:cNvSpPr>
            <a:spLocks noGrp="1" noChangeArrowheads="1"/>
          </p:cNvSpPr>
          <p:nvPr>
            <p:ph type="sldNum" sz="quarter" idx="3"/>
          </p:nvPr>
        </p:nvSpPr>
        <p:spPr bwMode="auto">
          <a:xfrm>
            <a:off x="3976781" y="8838709"/>
            <a:ext cx="3041540" cy="465617"/>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lgn="r">
              <a:defRPr sz="1200">
                <a:latin typeface="Times New Roman" pitchFamily="18" charset="0"/>
              </a:defRPr>
            </a:lvl1pPr>
          </a:lstStyle>
          <a:p>
            <a:pPr>
              <a:defRPr/>
            </a:pPr>
            <a:fld id="{7F17B5F5-A8C0-4A98-AAA8-DCDD241D837B}" type="slidenum">
              <a:rPr lang="en-US"/>
              <a:pPr>
                <a:defRPr/>
              </a:pPr>
              <a:t>‹#›</a:t>
            </a:fld>
            <a:endParaRPr lang="en-US" dirty="0"/>
          </a:p>
        </p:txBody>
      </p:sp>
    </p:spTree>
    <p:extLst>
      <p:ext uri="{BB962C8B-B14F-4D97-AF65-F5344CB8AC3E}">
        <p14:creationId xmlns:p14="http://schemas.microsoft.com/office/powerpoint/2010/main" val="669994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41540" cy="46401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lvl1pPr defTabSz="930639">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978385" y="1"/>
            <a:ext cx="3041540" cy="46401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lvl1pPr algn="r" defTabSz="930639">
              <a:defRPr sz="1200">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90625" y="693738"/>
            <a:ext cx="4638675" cy="3478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35243" y="4403354"/>
            <a:ext cx="5149442" cy="416974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05109"/>
            <a:ext cx="3041540" cy="464016"/>
          </a:xfrm>
          <a:prstGeom prst="rect">
            <a:avLst/>
          </a:prstGeom>
          <a:noFill/>
          <a:ln w="12700">
            <a:noFill/>
            <a:miter lim="800000"/>
            <a:headEnd type="none" w="sm" len="sm"/>
            <a:tailEnd type="none" w="sm" len="sm"/>
          </a:ln>
          <a:effectLst/>
        </p:spPr>
        <p:txBody>
          <a:bodyPr vert="horz" wrap="square" lIns="93075" tIns="46537" rIns="93075" bIns="46537" numCol="1" anchor="b" anchorCtr="0" compatLnSpc="1">
            <a:prstTxWarp prst="textNoShape">
              <a:avLst/>
            </a:prstTxWarp>
          </a:bodyPr>
          <a:lstStyle>
            <a:lvl1pPr defTabSz="930639">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978385" y="8805109"/>
            <a:ext cx="3041540" cy="464016"/>
          </a:xfrm>
          <a:prstGeom prst="rect">
            <a:avLst/>
          </a:prstGeom>
          <a:noFill/>
          <a:ln w="12700">
            <a:noFill/>
            <a:miter lim="800000"/>
            <a:headEnd type="none" w="sm" len="sm"/>
            <a:tailEnd type="none" w="sm" len="sm"/>
          </a:ln>
          <a:effectLst/>
        </p:spPr>
        <p:txBody>
          <a:bodyPr vert="horz" wrap="square" lIns="93075" tIns="46537" rIns="93075" bIns="46537" numCol="1" anchor="b" anchorCtr="0" compatLnSpc="1">
            <a:prstTxWarp prst="textNoShape">
              <a:avLst/>
            </a:prstTxWarp>
          </a:bodyPr>
          <a:lstStyle>
            <a:lvl1pPr algn="r" defTabSz="930639">
              <a:defRPr sz="1200">
                <a:latin typeface="Arial" charset="0"/>
              </a:defRPr>
            </a:lvl1pPr>
          </a:lstStyle>
          <a:p>
            <a:pPr>
              <a:defRPr/>
            </a:pPr>
            <a:fld id="{2CE9E464-B35D-43B2-BF7C-ADEA1F80F1E2}" type="slidenum">
              <a:rPr lang="en-US"/>
              <a:pPr>
                <a:defRPr/>
              </a:pPr>
              <a:t>‹#›</a:t>
            </a:fld>
            <a:endParaRPr lang="en-US" dirty="0"/>
          </a:p>
        </p:txBody>
      </p:sp>
    </p:spTree>
    <p:extLst>
      <p:ext uri="{BB962C8B-B14F-4D97-AF65-F5344CB8AC3E}">
        <p14:creationId xmlns:p14="http://schemas.microsoft.com/office/powerpoint/2010/main" val="1157967848"/>
      </p:ext>
    </p:extLst>
  </p:cSld>
  <p:clrMap bg1="lt1" tx1="dk1" bg2="lt2" tx2="dk2" accent1="accent1" accent2="accent2" accent3="accent3" accent4="accent4" accent5="accent5" accent6="accent6" hlink="hlink" folHlink="folHlink"/>
  <p:notesStyle>
    <a:lvl1pPr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68313"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36625"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4033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732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8" charset="0"/>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3CB91E4C-AD9C-49AB-8FD7-AB6552AFD7F9}" type="slidenum">
              <a:rPr lang="en-US" altLang="en-US" sz="1200"/>
              <a:pPr eaLnBrk="1" hangingPunct="1"/>
              <a:t>17</a:t>
            </a:fld>
            <a:endParaRPr lang="en-US"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0A082CC1-F0F6-47DD-BE75-B1D6316DE38D}" type="slidenum">
              <a:rPr lang="en-US" altLang="en-US" sz="1200"/>
              <a:pPr eaLnBrk="1" hangingPunct="1"/>
              <a:t>30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8077E986-EBB4-4852-A572-05F1F29F2548}" type="slidenum">
              <a:rPr lang="en-US" altLang="en-US" sz="1200"/>
              <a:pPr eaLnBrk="1" hangingPunct="1"/>
              <a:t>31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761CCB19-0BD2-41AD-8444-30DAD1CED698}" type="slidenum">
              <a:rPr lang="en-US" altLang="en-US" sz="1200"/>
              <a:pPr eaLnBrk="1" hangingPunct="1"/>
              <a:t>32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A19DB16E-BF08-44A1-B15C-8E57DEF23AA8}" type="slidenum">
              <a:rPr lang="en-US" altLang="en-US" sz="1200"/>
              <a:pPr eaLnBrk="1" hangingPunct="1"/>
              <a:t>33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99733BCE-1FA8-4601-9076-4B8C676A846B}" type="slidenum">
              <a:rPr lang="en-US" altLang="en-US" sz="1200"/>
              <a:pPr eaLnBrk="1" hangingPunct="1"/>
              <a:t>34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78E5DF39-9D69-49C7-83EA-76570A7956B5}" type="slidenum">
              <a:rPr lang="en-US" altLang="en-US" sz="1200"/>
              <a:pPr eaLnBrk="1" hangingPunct="1"/>
              <a:t>35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179F7BE3-ECF2-4F85-B74B-66AE7FE31999}" type="slidenum">
              <a:rPr lang="en-US" altLang="en-US" sz="1200"/>
              <a:pPr eaLnBrk="1" hangingPunct="1"/>
              <a:t>36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E9E464-B35D-43B2-BF7C-ADEA1F80F1E2}" type="slidenum">
              <a:rPr lang="en-US" smtClean="0"/>
              <a:pPr>
                <a:defRPr/>
              </a:pPr>
              <a:t>43</a:t>
            </a:fld>
            <a:endParaRPr lang="en-US" dirty="0"/>
          </a:p>
        </p:txBody>
      </p:sp>
    </p:spTree>
    <p:extLst>
      <p:ext uri="{BB962C8B-B14F-4D97-AF65-F5344CB8AC3E}">
        <p14:creationId xmlns:p14="http://schemas.microsoft.com/office/powerpoint/2010/main" val="248357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8523" algn="l"/>
                <a:tab pos="1477046" algn="l"/>
                <a:tab pos="2215568" algn="l"/>
                <a:tab pos="2954091" algn="l"/>
              </a:tabLst>
              <a:defRPr sz="2400">
                <a:solidFill>
                  <a:schemeClr val="bg1"/>
                </a:solidFill>
                <a:latin typeface="Times New Roman" pitchFamily="18" charset="0"/>
                <a:ea typeface="SimSun" charset="-122"/>
              </a:defRPr>
            </a:lvl1pPr>
            <a:lvl2pPr>
              <a:tabLst>
                <a:tab pos="738523" algn="l"/>
                <a:tab pos="1477046" algn="l"/>
                <a:tab pos="2215568" algn="l"/>
                <a:tab pos="2954091" algn="l"/>
              </a:tabLst>
              <a:defRPr sz="2400">
                <a:solidFill>
                  <a:schemeClr val="bg1"/>
                </a:solidFill>
                <a:latin typeface="Times New Roman" pitchFamily="18" charset="0"/>
                <a:ea typeface="SimSun" charset="-122"/>
              </a:defRPr>
            </a:lvl2pPr>
            <a:lvl3pPr>
              <a:tabLst>
                <a:tab pos="738523" algn="l"/>
                <a:tab pos="1477046" algn="l"/>
                <a:tab pos="2215568" algn="l"/>
                <a:tab pos="2954091" algn="l"/>
              </a:tabLst>
              <a:defRPr sz="2400">
                <a:solidFill>
                  <a:schemeClr val="bg1"/>
                </a:solidFill>
                <a:latin typeface="Times New Roman" pitchFamily="18" charset="0"/>
                <a:ea typeface="SimSun" charset="-122"/>
              </a:defRPr>
            </a:lvl3pPr>
            <a:lvl4pPr>
              <a:tabLst>
                <a:tab pos="738523" algn="l"/>
                <a:tab pos="1477046" algn="l"/>
                <a:tab pos="2215568" algn="l"/>
                <a:tab pos="2954091" algn="l"/>
              </a:tabLst>
              <a:defRPr sz="2400">
                <a:solidFill>
                  <a:schemeClr val="bg1"/>
                </a:solidFill>
                <a:latin typeface="Times New Roman" pitchFamily="18" charset="0"/>
                <a:ea typeface="SimSun" charset="-122"/>
              </a:defRPr>
            </a:lvl4pPr>
            <a:lvl5pPr>
              <a:tabLst>
                <a:tab pos="738523" algn="l"/>
                <a:tab pos="1477046" algn="l"/>
                <a:tab pos="2215568" algn="l"/>
                <a:tab pos="2954091" algn="l"/>
              </a:tabLst>
              <a:defRPr sz="2400">
                <a:solidFill>
                  <a:schemeClr val="bg1"/>
                </a:solidFill>
                <a:latin typeface="Times New Roman" pitchFamily="18" charset="0"/>
                <a:ea typeface="SimSun" charset="-122"/>
              </a:defRPr>
            </a:lvl5pPr>
            <a:lvl6pPr marL="2565395"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6pPr>
            <a:lvl7pPr marL="3031830"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7pPr>
            <a:lvl8pPr marL="3498266"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8pPr>
            <a:lvl9pPr marL="3964701"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9pPr>
          </a:lstStyle>
          <a:p>
            <a:fld id="{5BE735D2-47E5-4A12-B003-3985F1FA2326}" type="slidenum">
              <a:rPr lang="en-US" altLang="en-US" sz="1000">
                <a:solidFill>
                  <a:srgbClr val="000000"/>
                </a:solidFill>
                <a:ea typeface="Arial Unicode MS" pitchFamily="34" charset="-128"/>
              </a:rPr>
              <a:pPr/>
              <a:t>47</a:t>
            </a:fld>
            <a:endParaRPr lang="en-US" altLang="en-US" sz="1000">
              <a:solidFill>
                <a:srgbClr val="000000"/>
              </a:solidFill>
              <a:ea typeface="Arial Unicode MS" pitchFamily="34" charset="-128"/>
            </a:endParaRPr>
          </a:p>
        </p:txBody>
      </p:sp>
      <p:sp>
        <p:nvSpPr>
          <p:cNvPr id="88067" name="Text Box 1"/>
          <p:cNvSpPr txBox="1">
            <a:spLocks noChangeArrowheads="1"/>
          </p:cNvSpPr>
          <p:nvPr/>
        </p:nvSpPr>
        <p:spPr bwMode="auto">
          <a:xfrm>
            <a:off x="3977957" y="8839014"/>
            <a:ext cx="3035468" cy="4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FA061203-D553-46CD-9C54-E47B55FBFF95}" type="slidenum">
              <a:rPr lang="en-US" altLang="en-US" sz="1000" i="1">
                <a:solidFill>
                  <a:srgbClr val="000000"/>
                </a:solidFill>
                <a:ea typeface="Arial Unicode MS" pitchFamily="34" charset="-128"/>
                <a:cs typeface="Arial Unicode MS" pitchFamily="34" charset="-128"/>
              </a:rPr>
              <a:pPr algn="r" eaLnBrk="1">
                <a:buClrTx/>
                <a:buFontTx/>
                <a:buNone/>
              </a:pPr>
              <a:t>47</a:t>
            </a:fld>
            <a:endParaRPr lang="en-US" altLang="en-US" sz="1000" i="1">
              <a:solidFill>
                <a:srgbClr val="000000"/>
              </a:solidFill>
              <a:ea typeface="Arial Unicode MS" pitchFamily="34" charset="-128"/>
              <a:cs typeface="Arial Unicode MS" pitchFamily="34" charset="-128"/>
            </a:endParaRPr>
          </a:p>
        </p:txBody>
      </p:sp>
      <p:sp>
        <p:nvSpPr>
          <p:cNvPr id="88068" name="Rectangle 2"/>
          <p:cNvSpPr txBox="1">
            <a:spLocks noGrp="1" noRot="1" noChangeAspect="1" noChangeArrowheads="1" noTextEdit="1"/>
          </p:cNvSpPr>
          <p:nvPr>
            <p:ph type="sldImg"/>
          </p:nvPr>
        </p:nvSpPr>
        <p:spPr>
          <a:xfrm>
            <a:off x="1190625" y="703263"/>
            <a:ext cx="4638675" cy="3478212"/>
          </a:xfrm>
          <a:solidFill>
            <a:srgbClr val="FFFFFF"/>
          </a:solidFill>
          <a:ln/>
        </p:spPr>
      </p:sp>
      <p:sp>
        <p:nvSpPr>
          <p:cNvPr id="88069" name="Rectangle 3"/>
          <p:cNvSpPr txBox="1">
            <a:spLocks noGrp="1" noChangeArrowheads="1"/>
          </p:cNvSpPr>
          <p:nvPr>
            <p:ph type="body" idx="1"/>
          </p:nvPr>
        </p:nvSpPr>
        <p:spPr>
          <a:xfrm>
            <a:off x="935990" y="4420314"/>
            <a:ext cx="5141445" cy="418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smtClean="0"/>
          </a:p>
        </p:txBody>
      </p:sp>
      <p:sp>
        <p:nvSpPr>
          <p:cNvPr id="88070" name="Text Box 4"/>
          <p:cNvSpPr txBox="1">
            <a:spLocks noChangeArrowheads="1"/>
          </p:cNvSpPr>
          <p:nvPr/>
        </p:nvSpPr>
        <p:spPr bwMode="auto">
          <a:xfrm>
            <a:off x="3977957" y="8839014"/>
            <a:ext cx="3041968" cy="4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B3372805-7DA7-45D1-97E2-26B16CA56E52}" type="slidenum">
              <a:rPr lang="en-US" altLang="en-US" sz="1000" i="1">
                <a:solidFill>
                  <a:srgbClr val="000000"/>
                </a:solidFill>
              </a:rPr>
              <a:pPr algn="r">
                <a:buClrTx/>
                <a:buFontTx/>
                <a:buNone/>
              </a:pPr>
              <a:t>47</a:t>
            </a:fld>
            <a:endParaRPr lang="en-US" altLang="en-US" sz="1000" i="1">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8523" algn="l"/>
                <a:tab pos="1477046" algn="l"/>
                <a:tab pos="2215568" algn="l"/>
                <a:tab pos="2954091" algn="l"/>
              </a:tabLst>
              <a:defRPr sz="2400">
                <a:solidFill>
                  <a:schemeClr val="bg1"/>
                </a:solidFill>
                <a:latin typeface="Times New Roman" pitchFamily="18" charset="0"/>
                <a:ea typeface="SimSun" charset="-122"/>
              </a:defRPr>
            </a:lvl1pPr>
            <a:lvl2pPr>
              <a:tabLst>
                <a:tab pos="738523" algn="l"/>
                <a:tab pos="1477046" algn="l"/>
                <a:tab pos="2215568" algn="l"/>
                <a:tab pos="2954091" algn="l"/>
              </a:tabLst>
              <a:defRPr sz="2400">
                <a:solidFill>
                  <a:schemeClr val="bg1"/>
                </a:solidFill>
                <a:latin typeface="Times New Roman" pitchFamily="18" charset="0"/>
                <a:ea typeface="SimSun" charset="-122"/>
              </a:defRPr>
            </a:lvl2pPr>
            <a:lvl3pPr>
              <a:tabLst>
                <a:tab pos="738523" algn="l"/>
                <a:tab pos="1477046" algn="l"/>
                <a:tab pos="2215568" algn="l"/>
                <a:tab pos="2954091" algn="l"/>
              </a:tabLst>
              <a:defRPr sz="2400">
                <a:solidFill>
                  <a:schemeClr val="bg1"/>
                </a:solidFill>
                <a:latin typeface="Times New Roman" pitchFamily="18" charset="0"/>
                <a:ea typeface="SimSun" charset="-122"/>
              </a:defRPr>
            </a:lvl3pPr>
            <a:lvl4pPr>
              <a:tabLst>
                <a:tab pos="738523" algn="l"/>
                <a:tab pos="1477046" algn="l"/>
                <a:tab pos="2215568" algn="l"/>
                <a:tab pos="2954091" algn="l"/>
              </a:tabLst>
              <a:defRPr sz="2400">
                <a:solidFill>
                  <a:schemeClr val="bg1"/>
                </a:solidFill>
                <a:latin typeface="Times New Roman" pitchFamily="18" charset="0"/>
                <a:ea typeface="SimSun" charset="-122"/>
              </a:defRPr>
            </a:lvl4pPr>
            <a:lvl5pPr>
              <a:tabLst>
                <a:tab pos="738523" algn="l"/>
                <a:tab pos="1477046" algn="l"/>
                <a:tab pos="2215568" algn="l"/>
                <a:tab pos="2954091" algn="l"/>
              </a:tabLst>
              <a:defRPr sz="2400">
                <a:solidFill>
                  <a:schemeClr val="bg1"/>
                </a:solidFill>
                <a:latin typeface="Times New Roman" pitchFamily="18" charset="0"/>
                <a:ea typeface="SimSun" charset="-122"/>
              </a:defRPr>
            </a:lvl5pPr>
            <a:lvl6pPr marL="2565395"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6pPr>
            <a:lvl7pPr marL="3031830"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7pPr>
            <a:lvl8pPr marL="3498266"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8pPr>
            <a:lvl9pPr marL="3964701"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9pPr>
          </a:lstStyle>
          <a:p>
            <a:fld id="{DA5A5A63-6698-4DAD-929B-798DAF9BFA6C}" type="slidenum">
              <a:rPr lang="en-US" altLang="en-US" sz="1000">
                <a:solidFill>
                  <a:srgbClr val="000000"/>
                </a:solidFill>
                <a:ea typeface="Arial Unicode MS" pitchFamily="34" charset="-128"/>
              </a:rPr>
              <a:pPr/>
              <a:t>51</a:t>
            </a:fld>
            <a:endParaRPr lang="en-US" altLang="en-US" sz="1000">
              <a:solidFill>
                <a:srgbClr val="000000"/>
              </a:solidFill>
              <a:ea typeface="Arial Unicode MS" pitchFamily="34" charset="-128"/>
            </a:endParaRPr>
          </a:p>
        </p:txBody>
      </p:sp>
      <p:sp>
        <p:nvSpPr>
          <p:cNvPr id="92163" name="Text Box 1"/>
          <p:cNvSpPr txBox="1">
            <a:spLocks noChangeArrowheads="1"/>
          </p:cNvSpPr>
          <p:nvPr/>
        </p:nvSpPr>
        <p:spPr bwMode="auto">
          <a:xfrm>
            <a:off x="3977957" y="8839014"/>
            <a:ext cx="3035468" cy="4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6BCE2A07-B82F-4ABA-91D9-A49D8B25A6B7}" type="slidenum">
              <a:rPr lang="en-US" altLang="en-US" sz="1000" i="1">
                <a:solidFill>
                  <a:srgbClr val="000000"/>
                </a:solidFill>
                <a:ea typeface="Arial Unicode MS" pitchFamily="34" charset="-128"/>
                <a:cs typeface="Arial Unicode MS" pitchFamily="34" charset="-128"/>
              </a:rPr>
              <a:pPr algn="r" eaLnBrk="1">
                <a:buClrTx/>
                <a:buFontTx/>
                <a:buNone/>
              </a:pPr>
              <a:t>51</a:t>
            </a:fld>
            <a:endParaRPr lang="en-US" altLang="en-US" sz="1000" i="1">
              <a:solidFill>
                <a:srgbClr val="000000"/>
              </a:solidFill>
              <a:ea typeface="Arial Unicode MS" pitchFamily="34" charset="-128"/>
              <a:cs typeface="Arial Unicode MS" pitchFamily="34" charset="-128"/>
            </a:endParaRPr>
          </a:p>
        </p:txBody>
      </p:sp>
      <p:sp>
        <p:nvSpPr>
          <p:cNvPr id="92164" name="Rectangle 2"/>
          <p:cNvSpPr txBox="1">
            <a:spLocks noGrp="1" noRot="1" noChangeAspect="1" noChangeArrowheads="1" noTextEdit="1"/>
          </p:cNvSpPr>
          <p:nvPr>
            <p:ph type="sldImg"/>
          </p:nvPr>
        </p:nvSpPr>
        <p:spPr>
          <a:xfrm>
            <a:off x="1190625" y="703263"/>
            <a:ext cx="4638675" cy="3478212"/>
          </a:xfrm>
          <a:solidFill>
            <a:srgbClr val="FFFFFF"/>
          </a:solidFill>
          <a:ln/>
        </p:spPr>
      </p:sp>
      <p:sp>
        <p:nvSpPr>
          <p:cNvPr id="92165" name="Rectangle 3"/>
          <p:cNvSpPr txBox="1">
            <a:spLocks noGrp="1" noChangeArrowheads="1"/>
          </p:cNvSpPr>
          <p:nvPr>
            <p:ph type="body" idx="1"/>
          </p:nvPr>
        </p:nvSpPr>
        <p:spPr>
          <a:xfrm>
            <a:off x="935990" y="4420314"/>
            <a:ext cx="5141445" cy="418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
        <p:nvSpPr>
          <p:cNvPr id="92166" name="Text Box 4"/>
          <p:cNvSpPr txBox="1">
            <a:spLocks noChangeArrowheads="1"/>
          </p:cNvSpPr>
          <p:nvPr/>
        </p:nvSpPr>
        <p:spPr bwMode="auto">
          <a:xfrm>
            <a:off x="3977957" y="8839014"/>
            <a:ext cx="3041968" cy="4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22C9DCE3-3540-4293-9A0F-8B00FB84FDE5}" type="slidenum">
              <a:rPr lang="en-US" altLang="en-US" sz="1000" i="1">
                <a:solidFill>
                  <a:srgbClr val="000000"/>
                </a:solidFill>
              </a:rPr>
              <a:pPr algn="r">
                <a:buClrTx/>
                <a:buFontTx/>
                <a:buNone/>
              </a:pPr>
              <a:t>51</a:t>
            </a:fld>
            <a:endParaRPr lang="en-US" altLang="en-US" sz="1000" i="1">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8" charset="0"/>
            </a:endParaRP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28DA783B-A729-4F74-AB82-5699788C88B5}" type="slidenum">
              <a:rPr lang="en-US" altLang="en-US" sz="1200"/>
              <a:pPr eaLnBrk="1" hangingPunct="1"/>
              <a:t>18</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8523" algn="l"/>
                <a:tab pos="1477046" algn="l"/>
                <a:tab pos="2215568" algn="l"/>
                <a:tab pos="2954091" algn="l"/>
              </a:tabLst>
              <a:defRPr sz="2400">
                <a:solidFill>
                  <a:schemeClr val="bg1"/>
                </a:solidFill>
                <a:latin typeface="Times New Roman" pitchFamily="18" charset="0"/>
                <a:ea typeface="SimSun" charset="-122"/>
              </a:defRPr>
            </a:lvl1pPr>
            <a:lvl2pPr>
              <a:tabLst>
                <a:tab pos="738523" algn="l"/>
                <a:tab pos="1477046" algn="l"/>
                <a:tab pos="2215568" algn="l"/>
                <a:tab pos="2954091" algn="l"/>
              </a:tabLst>
              <a:defRPr sz="2400">
                <a:solidFill>
                  <a:schemeClr val="bg1"/>
                </a:solidFill>
                <a:latin typeface="Times New Roman" pitchFamily="18" charset="0"/>
                <a:ea typeface="SimSun" charset="-122"/>
              </a:defRPr>
            </a:lvl2pPr>
            <a:lvl3pPr>
              <a:tabLst>
                <a:tab pos="738523" algn="l"/>
                <a:tab pos="1477046" algn="l"/>
                <a:tab pos="2215568" algn="l"/>
                <a:tab pos="2954091" algn="l"/>
              </a:tabLst>
              <a:defRPr sz="2400">
                <a:solidFill>
                  <a:schemeClr val="bg1"/>
                </a:solidFill>
                <a:latin typeface="Times New Roman" pitchFamily="18" charset="0"/>
                <a:ea typeface="SimSun" charset="-122"/>
              </a:defRPr>
            </a:lvl3pPr>
            <a:lvl4pPr>
              <a:tabLst>
                <a:tab pos="738523" algn="l"/>
                <a:tab pos="1477046" algn="l"/>
                <a:tab pos="2215568" algn="l"/>
                <a:tab pos="2954091" algn="l"/>
              </a:tabLst>
              <a:defRPr sz="2400">
                <a:solidFill>
                  <a:schemeClr val="bg1"/>
                </a:solidFill>
                <a:latin typeface="Times New Roman" pitchFamily="18" charset="0"/>
                <a:ea typeface="SimSun" charset="-122"/>
              </a:defRPr>
            </a:lvl4pPr>
            <a:lvl5pPr>
              <a:tabLst>
                <a:tab pos="738523" algn="l"/>
                <a:tab pos="1477046" algn="l"/>
                <a:tab pos="2215568" algn="l"/>
                <a:tab pos="2954091" algn="l"/>
              </a:tabLst>
              <a:defRPr sz="2400">
                <a:solidFill>
                  <a:schemeClr val="bg1"/>
                </a:solidFill>
                <a:latin typeface="Times New Roman" pitchFamily="18" charset="0"/>
                <a:ea typeface="SimSun" charset="-122"/>
              </a:defRPr>
            </a:lvl5pPr>
            <a:lvl6pPr marL="2565395"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6pPr>
            <a:lvl7pPr marL="3031830"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7pPr>
            <a:lvl8pPr marL="3498266"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8pPr>
            <a:lvl9pPr marL="3964701"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9pPr>
          </a:lstStyle>
          <a:p>
            <a:fld id="{AD23B809-3E27-46E1-BED2-7321F0C0CCBC}" type="slidenum">
              <a:rPr lang="en-US" altLang="en-US" sz="1000">
                <a:solidFill>
                  <a:srgbClr val="000000"/>
                </a:solidFill>
                <a:ea typeface="Arial Unicode MS" pitchFamily="34" charset="-128"/>
              </a:rPr>
              <a:pPr/>
              <a:t>52</a:t>
            </a:fld>
            <a:endParaRPr lang="en-US" altLang="en-US" sz="1000">
              <a:solidFill>
                <a:srgbClr val="000000"/>
              </a:solidFill>
              <a:ea typeface="Arial Unicode MS" pitchFamily="34" charset="-128"/>
            </a:endParaRPr>
          </a:p>
        </p:txBody>
      </p:sp>
      <p:sp>
        <p:nvSpPr>
          <p:cNvPr id="93187" name="Text Box 1"/>
          <p:cNvSpPr txBox="1">
            <a:spLocks noChangeArrowheads="1"/>
          </p:cNvSpPr>
          <p:nvPr/>
        </p:nvSpPr>
        <p:spPr bwMode="auto">
          <a:xfrm>
            <a:off x="3977957" y="8839014"/>
            <a:ext cx="3035468" cy="4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A4B9FE10-B6FE-41F3-AE10-5865BA39AA63}" type="slidenum">
              <a:rPr lang="en-US" altLang="en-US" sz="1000" i="1">
                <a:solidFill>
                  <a:srgbClr val="000000"/>
                </a:solidFill>
                <a:ea typeface="Arial Unicode MS" pitchFamily="34" charset="-128"/>
                <a:cs typeface="Arial Unicode MS" pitchFamily="34" charset="-128"/>
              </a:rPr>
              <a:pPr algn="r" eaLnBrk="1">
                <a:buClrTx/>
                <a:buFontTx/>
                <a:buNone/>
              </a:pPr>
              <a:t>52</a:t>
            </a:fld>
            <a:endParaRPr lang="en-US" altLang="en-US" sz="1000" i="1">
              <a:solidFill>
                <a:srgbClr val="000000"/>
              </a:solidFill>
              <a:ea typeface="Arial Unicode MS" pitchFamily="34" charset="-128"/>
              <a:cs typeface="Arial Unicode MS" pitchFamily="34" charset="-128"/>
            </a:endParaRPr>
          </a:p>
        </p:txBody>
      </p:sp>
      <p:sp>
        <p:nvSpPr>
          <p:cNvPr id="93188" name="Rectangle 2"/>
          <p:cNvSpPr txBox="1">
            <a:spLocks noGrp="1" noRot="1" noChangeAspect="1" noChangeArrowheads="1" noTextEdit="1"/>
          </p:cNvSpPr>
          <p:nvPr>
            <p:ph type="sldImg"/>
          </p:nvPr>
        </p:nvSpPr>
        <p:spPr>
          <a:xfrm>
            <a:off x="1190625" y="703263"/>
            <a:ext cx="4638675" cy="3478212"/>
          </a:xfrm>
          <a:solidFill>
            <a:srgbClr val="FFFFFF"/>
          </a:solidFill>
          <a:ln/>
        </p:spPr>
      </p:sp>
      <p:sp>
        <p:nvSpPr>
          <p:cNvPr id="93189" name="Rectangle 3"/>
          <p:cNvSpPr txBox="1">
            <a:spLocks noGrp="1" noChangeArrowheads="1"/>
          </p:cNvSpPr>
          <p:nvPr>
            <p:ph type="body" idx="1"/>
          </p:nvPr>
        </p:nvSpPr>
        <p:spPr>
          <a:xfrm>
            <a:off x="935990" y="4420314"/>
            <a:ext cx="5141445" cy="418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
        <p:nvSpPr>
          <p:cNvPr id="93190" name="Text Box 4"/>
          <p:cNvSpPr txBox="1">
            <a:spLocks noChangeArrowheads="1"/>
          </p:cNvSpPr>
          <p:nvPr/>
        </p:nvSpPr>
        <p:spPr bwMode="auto">
          <a:xfrm>
            <a:off x="3977957" y="8839014"/>
            <a:ext cx="3041968" cy="4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4ECD07A8-1EA2-4B91-A332-019713C3D3D9}" type="slidenum">
              <a:rPr lang="en-US" altLang="en-US" sz="1000" i="1">
                <a:solidFill>
                  <a:srgbClr val="000000"/>
                </a:solidFill>
              </a:rPr>
              <a:pPr algn="r">
                <a:buClrTx/>
                <a:buFontTx/>
                <a:buNone/>
              </a:pPr>
              <a:t>52</a:t>
            </a:fld>
            <a:endParaRPr lang="en-US" altLang="en-US" sz="1000" i="1">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8523" algn="l"/>
                <a:tab pos="1477046" algn="l"/>
                <a:tab pos="2215568" algn="l"/>
                <a:tab pos="2954091" algn="l"/>
              </a:tabLst>
              <a:defRPr sz="2400">
                <a:solidFill>
                  <a:schemeClr val="bg1"/>
                </a:solidFill>
                <a:latin typeface="Times New Roman" pitchFamily="18" charset="0"/>
                <a:ea typeface="SimSun" charset="-122"/>
              </a:defRPr>
            </a:lvl1pPr>
            <a:lvl2pPr>
              <a:tabLst>
                <a:tab pos="738523" algn="l"/>
                <a:tab pos="1477046" algn="l"/>
                <a:tab pos="2215568" algn="l"/>
                <a:tab pos="2954091" algn="l"/>
              </a:tabLst>
              <a:defRPr sz="2400">
                <a:solidFill>
                  <a:schemeClr val="bg1"/>
                </a:solidFill>
                <a:latin typeface="Times New Roman" pitchFamily="18" charset="0"/>
                <a:ea typeface="SimSun" charset="-122"/>
              </a:defRPr>
            </a:lvl2pPr>
            <a:lvl3pPr>
              <a:tabLst>
                <a:tab pos="738523" algn="l"/>
                <a:tab pos="1477046" algn="l"/>
                <a:tab pos="2215568" algn="l"/>
                <a:tab pos="2954091" algn="l"/>
              </a:tabLst>
              <a:defRPr sz="2400">
                <a:solidFill>
                  <a:schemeClr val="bg1"/>
                </a:solidFill>
                <a:latin typeface="Times New Roman" pitchFamily="18" charset="0"/>
                <a:ea typeface="SimSun" charset="-122"/>
              </a:defRPr>
            </a:lvl3pPr>
            <a:lvl4pPr>
              <a:tabLst>
                <a:tab pos="738523" algn="l"/>
                <a:tab pos="1477046" algn="l"/>
                <a:tab pos="2215568" algn="l"/>
                <a:tab pos="2954091" algn="l"/>
              </a:tabLst>
              <a:defRPr sz="2400">
                <a:solidFill>
                  <a:schemeClr val="bg1"/>
                </a:solidFill>
                <a:latin typeface="Times New Roman" pitchFamily="18" charset="0"/>
                <a:ea typeface="SimSun" charset="-122"/>
              </a:defRPr>
            </a:lvl4pPr>
            <a:lvl5pPr>
              <a:tabLst>
                <a:tab pos="738523" algn="l"/>
                <a:tab pos="1477046" algn="l"/>
                <a:tab pos="2215568" algn="l"/>
                <a:tab pos="2954091" algn="l"/>
              </a:tabLst>
              <a:defRPr sz="2400">
                <a:solidFill>
                  <a:schemeClr val="bg1"/>
                </a:solidFill>
                <a:latin typeface="Times New Roman" pitchFamily="18" charset="0"/>
                <a:ea typeface="SimSun" charset="-122"/>
              </a:defRPr>
            </a:lvl5pPr>
            <a:lvl6pPr marL="2565395"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6pPr>
            <a:lvl7pPr marL="3031830"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7pPr>
            <a:lvl8pPr marL="3498266"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8pPr>
            <a:lvl9pPr marL="3964701"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9pPr>
          </a:lstStyle>
          <a:p>
            <a:fld id="{E04E9E68-9BA0-4051-95FB-D0A39DC09577}" type="slidenum">
              <a:rPr lang="en-US" altLang="en-US" sz="1000">
                <a:solidFill>
                  <a:srgbClr val="000000"/>
                </a:solidFill>
                <a:ea typeface="Arial Unicode MS" pitchFamily="34" charset="-128"/>
              </a:rPr>
              <a:pPr/>
              <a:t>53</a:t>
            </a:fld>
            <a:endParaRPr lang="en-US" altLang="en-US" sz="1000">
              <a:solidFill>
                <a:srgbClr val="000000"/>
              </a:solidFill>
              <a:ea typeface="Arial Unicode MS" pitchFamily="34" charset="-128"/>
            </a:endParaRPr>
          </a:p>
        </p:txBody>
      </p:sp>
      <p:sp>
        <p:nvSpPr>
          <p:cNvPr id="94211" name="Text Box 1"/>
          <p:cNvSpPr txBox="1">
            <a:spLocks noChangeArrowheads="1"/>
          </p:cNvSpPr>
          <p:nvPr/>
        </p:nvSpPr>
        <p:spPr bwMode="auto">
          <a:xfrm>
            <a:off x="3977957" y="8839014"/>
            <a:ext cx="3035468" cy="4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21C93319-418D-4FF0-BDE0-AD94CD02E1BE}" type="slidenum">
              <a:rPr lang="en-US" altLang="en-US" sz="1000" i="1">
                <a:solidFill>
                  <a:srgbClr val="000000"/>
                </a:solidFill>
                <a:ea typeface="Arial Unicode MS" pitchFamily="34" charset="-128"/>
                <a:cs typeface="Arial Unicode MS" pitchFamily="34" charset="-128"/>
              </a:rPr>
              <a:pPr algn="r" eaLnBrk="1">
                <a:buClrTx/>
                <a:buFontTx/>
                <a:buNone/>
              </a:pPr>
              <a:t>53</a:t>
            </a:fld>
            <a:endParaRPr lang="en-US" altLang="en-US" sz="1000" i="1">
              <a:solidFill>
                <a:srgbClr val="000000"/>
              </a:solidFill>
              <a:ea typeface="Arial Unicode MS" pitchFamily="34" charset="-128"/>
              <a:cs typeface="Arial Unicode MS" pitchFamily="34" charset="-128"/>
            </a:endParaRPr>
          </a:p>
        </p:txBody>
      </p:sp>
      <p:sp>
        <p:nvSpPr>
          <p:cNvPr id="94212" name="Rectangle 2"/>
          <p:cNvSpPr txBox="1">
            <a:spLocks noGrp="1" noRot="1" noChangeAspect="1" noChangeArrowheads="1" noTextEdit="1"/>
          </p:cNvSpPr>
          <p:nvPr>
            <p:ph type="sldImg"/>
          </p:nvPr>
        </p:nvSpPr>
        <p:spPr>
          <a:xfrm>
            <a:off x="1190625" y="703263"/>
            <a:ext cx="4638675" cy="3478212"/>
          </a:xfrm>
          <a:solidFill>
            <a:srgbClr val="FFFFFF"/>
          </a:solidFill>
          <a:ln/>
        </p:spPr>
      </p:sp>
      <p:sp>
        <p:nvSpPr>
          <p:cNvPr id="94213" name="Rectangle 3"/>
          <p:cNvSpPr txBox="1">
            <a:spLocks noGrp="1" noChangeArrowheads="1"/>
          </p:cNvSpPr>
          <p:nvPr>
            <p:ph type="body" idx="1"/>
          </p:nvPr>
        </p:nvSpPr>
        <p:spPr>
          <a:xfrm>
            <a:off x="935990" y="4420314"/>
            <a:ext cx="5141445" cy="418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
        <p:nvSpPr>
          <p:cNvPr id="94214" name="Text Box 4"/>
          <p:cNvSpPr txBox="1">
            <a:spLocks noChangeArrowheads="1"/>
          </p:cNvSpPr>
          <p:nvPr/>
        </p:nvSpPr>
        <p:spPr bwMode="auto">
          <a:xfrm>
            <a:off x="3977957" y="8839014"/>
            <a:ext cx="3041968" cy="4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EF2DBD25-2934-4907-8C6A-A82B6902CC74}" type="slidenum">
              <a:rPr lang="en-US" altLang="en-US" sz="1000" i="1">
                <a:solidFill>
                  <a:srgbClr val="000000"/>
                </a:solidFill>
              </a:rPr>
              <a:pPr algn="r">
                <a:buClrTx/>
                <a:buFontTx/>
                <a:buNone/>
              </a:pPr>
              <a:t>53</a:t>
            </a:fld>
            <a:endParaRPr lang="en-US" altLang="en-US" sz="1000" i="1">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8523" algn="l"/>
                <a:tab pos="1477046" algn="l"/>
                <a:tab pos="2215568" algn="l"/>
                <a:tab pos="2954091" algn="l"/>
              </a:tabLst>
              <a:defRPr sz="2400">
                <a:solidFill>
                  <a:schemeClr val="bg1"/>
                </a:solidFill>
                <a:latin typeface="Times New Roman" pitchFamily="18" charset="0"/>
                <a:ea typeface="SimSun" charset="-122"/>
              </a:defRPr>
            </a:lvl1pPr>
            <a:lvl2pPr>
              <a:tabLst>
                <a:tab pos="738523" algn="l"/>
                <a:tab pos="1477046" algn="l"/>
                <a:tab pos="2215568" algn="l"/>
                <a:tab pos="2954091" algn="l"/>
              </a:tabLst>
              <a:defRPr sz="2400">
                <a:solidFill>
                  <a:schemeClr val="bg1"/>
                </a:solidFill>
                <a:latin typeface="Times New Roman" pitchFamily="18" charset="0"/>
                <a:ea typeface="SimSun" charset="-122"/>
              </a:defRPr>
            </a:lvl2pPr>
            <a:lvl3pPr>
              <a:tabLst>
                <a:tab pos="738523" algn="l"/>
                <a:tab pos="1477046" algn="l"/>
                <a:tab pos="2215568" algn="l"/>
                <a:tab pos="2954091" algn="l"/>
              </a:tabLst>
              <a:defRPr sz="2400">
                <a:solidFill>
                  <a:schemeClr val="bg1"/>
                </a:solidFill>
                <a:latin typeface="Times New Roman" pitchFamily="18" charset="0"/>
                <a:ea typeface="SimSun" charset="-122"/>
              </a:defRPr>
            </a:lvl3pPr>
            <a:lvl4pPr>
              <a:tabLst>
                <a:tab pos="738523" algn="l"/>
                <a:tab pos="1477046" algn="l"/>
                <a:tab pos="2215568" algn="l"/>
                <a:tab pos="2954091" algn="l"/>
              </a:tabLst>
              <a:defRPr sz="2400">
                <a:solidFill>
                  <a:schemeClr val="bg1"/>
                </a:solidFill>
                <a:latin typeface="Times New Roman" pitchFamily="18" charset="0"/>
                <a:ea typeface="SimSun" charset="-122"/>
              </a:defRPr>
            </a:lvl4pPr>
            <a:lvl5pPr>
              <a:tabLst>
                <a:tab pos="738523" algn="l"/>
                <a:tab pos="1477046" algn="l"/>
                <a:tab pos="2215568" algn="l"/>
                <a:tab pos="2954091" algn="l"/>
              </a:tabLst>
              <a:defRPr sz="2400">
                <a:solidFill>
                  <a:schemeClr val="bg1"/>
                </a:solidFill>
                <a:latin typeface="Times New Roman" pitchFamily="18" charset="0"/>
                <a:ea typeface="SimSun" charset="-122"/>
              </a:defRPr>
            </a:lvl5pPr>
            <a:lvl6pPr marL="2565395"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6pPr>
            <a:lvl7pPr marL="3031830"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7pPr>
            <a:lvl8pPr marL="3498266"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8pPr>
            <a:lvl9pPr marL="3964701"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9pPr>
          </a:lstStyle>
          <a:p>
            <a:fld id="{9532D29B-5366-457D-B48F-15C66062153C}" type="slidenum">
              <a:rPr lang="en-US" altLang="en-US" sz="1000">
                <a:solidFill>
                  <a:srgbClr val="000000"/>
                </a:solidFill>
                <a:ea typeface="Arial Unicode MS" pitchFamily="34" charset="-128"/>
              </a:rPr>
              <a:pPr/>
              <a:t>55</a:t>
            </a:fld>
            <a:endParaRPr lang="en-US" altLang="en-US" sz="1000">
              <a:solidFill>
                <a:srgbClr val="000000"/>
              </a:solidFill>
              <a:ea typeface="Arial Unicode MS" pitchFamily="34" charset="-128"/>
            </a:endParaRPr>
          </a:p>
        </p:txBody>
      </p:sp>
      <p:sp>
        <p:nvSpPr>
          <p:cNvPr id="96259" name="Text Box 1"/>
          <p:cNvSpPr txBox="1">
            <a:spLocks noChangeArrowheads="1"/>
          </p:cNvSpPr>
          <p:nvPr/>
        </p:nvSpPr>
        <p:spPr bwMode="auto">
          <a:xfrm>
            <a:off x="3977957" y="8839014"/>
            <a:ext cx="3035468" cy="4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D6753B0D-035B-4D66-AE37-AF28196B2F33}" type="slidenum">
              <a:rPr lang="en-US" altLang="en-US" sz="1000" i="1">
                <a:solidFill>
                  <a:srgbClr val="000000"/>
                </a:solidFill>
                <a:ea typeface="Arial Unicode MS" pitchFamily="34" charset="-128"/>
                <a:cs typeface="Arial Unicode MS" pitchFamily="34" charset="-128"/>
              </a:rPr>
              <a:pPr algn="r" eaLnBrk="1">
                <a:buClrTx/>
                <a:buFontTx/>
                <a:buNone/>
              </a:pPr>
              <a:t>55</a:t>
            </a:fld>
            <a:endParaRPr lang="en-US" altLang="en-US" sz="1000" i="1">
              <a:solidFill>
                <a:srgbClr val="000000"/>
              </a:solidFill>
              <a:ea typeface="Arial Unicode MS" pitchFamily="34" charset="-128"/>
              <a:cs typeface="Arial Unicode MS" pitchFamily="34" charset="-128"/>
            </a:endParaRPr>
          </a:p>
        </p:txBody>
      </p:sp>
      <p:sp>
        <p:nvSpPr>
          <p:cNvPr id="96260" name="Rectangle 2"/>
          <p:cNvSpPr txBox="1">
            <a:spLocks noGrp="1" noRot="1" noChangeAspect="1" noChangeArrowheads="1" noTextEdit="1"/>
          </p:cNvSpPr>
          <p:nvPr>
            <p:ph type="sldImg"/>
          </p:nvPr>
        </p:nvSpPr>
        <p:spPr>
          <a:xfrm>
            <a:off x="1190625" y="703263"/>
            <a:ext cx="4638675" cy="3478212"/>
          </a:xfrm>
          <a:solidFill>
            <a:srgbClr val="FFFFFF"/>
          </a:solidFill>
          <a:ln/>
        </p:spPr>
      </p:sp>
      <p:sp>
        <p:nvSpPr>
          <p:cNvPr id="96261" name="Rectangle 3"/>
          <p:cNvSpPr txBox="1">
            <a:spLocks noGrp="1" noChangeArrowheads="1"/>
          </p:cNvSpPr>
          <p:nvPr>
            <p:ph type="body" idx="1"/>
          </p:nvPr>
        </p:nvSpPr>
        <p:spPr>
          <a:xfrm>
            <a:off x="935990" y="4420314"/>
            <a:ext cx="5141445" cy="418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
        <p:nvSpPr>
          <p:cNvPr id="96262" name="Text Box 4"/>
          <p:cNvSpPr txBox="1">
            <a:spLocks noChangeArrowheads="1"/>
          </p:cNvSpPr>
          <p:nvPr/>
        </p:nvSpPr>
        <p:spPr bwMode="auto">
          <a:xfrm>
            <a:off x="3977957" y="8839014"/>
            <a:ext cx="3041968" cy="4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66BE8A09-08B2-4E3E-A6F5-5C2FAC298D50}" type="slidenum">
              <a:rPr lang="en-US" altLang="en-US" sz="1000" i="1">
                <a:solidFill>
                  <a:srgbClr val="000000"/>
                </a:solidFill>
              </a:rPr>
              <a:pPr algn="r">
                <a:buClrTx/>
                <a:buFontTx/>
                <a:buNone/>
              </a:pPr>
              <a:t>55</a:t>
            </a:fld>
            <a:endParaRPr lang="en-US" altLang="en-US" sz="1000" i="1">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8523" algn="l"/>
                <a:tab pos="1477046" algn="l"/>
                <a:tab pos="2215568" algn="l"/>
                <a:tab pos="2954091" algn="l"/>
              </a:tabLst>
              <a:defRPr sz="2400">
                <a:solidFill>
                  <a:schemeClr val="bg1"/>
                </a:solidFill>
                <a:latin typeface="Times New Roman" pitchFamily="18" charset="0"/>
                <a:ea typeface="SimSun" charset="-122"/>
              </a:defRPr>
            </a:lvl1pPr>
            <a:lvl2pPr>
              <a:tabLst>
                <a:tab pos="738523" algn="l"/>
                <a:tab pos="1477046" algn="l"/>
                <a:tab pos="2215568" algn="l"/>
                <a:tab pos="2954091" algn="l"/>
              </a:tabLst>
              <a:defRPr sz="2400">
                <a:solidFill>
                  <a:schemeClr val="bg1"/>
                </a:solidFill>
                <a:latin typeface="Times New Roman" pitchFamily="18" charset="0"/>
                <a:ea typeface="SimSun" charset="-122"/>
              </a:defRPr>
            </a:lvl2pPr>
            <a:lvl3pPr>
              <a:tabLst>
                <a:tab pos="738523" algn="l"/>
                <a:tab pos="1477046" algn="l"/>
                <a:tab pos="2215568" algn="l"/>
                <a:tab pos="2954091" algn="l"/>
              </a:tabLst>
              <a:defRPr sz="2400">
                <a:solidFill>
                  <a:schemeClr val="bg1"/>
                </a:solidFill>
                <a:latin typeface="Times New Roman" pitchFamily="18" charset="0"/>
                <a:ea typeface="SimSun" charset="-122"/>
              </a:defRPr>
            </a:lvl3pPr>
            <a:lvl4pPr>
              <a:tabLst>
                <a:tab pos="738523" algn="l"/>
                <a:tab pos="1477046" algn="l"/>
                <a:tab pos="2215568" algn="l"/>
                <a:tab pos="2954091" algn="l"/>
              </a:tabLst>
              <a:defRPr sz="2400">
                <a:solidFill>
                  <a:schemeClr val="bg1"/>
                </a:solidFill>
                <a:latin typeface="Times New Roman" pitchFamily="18" charset="0"/>
                <a:ea typeface="SimSun" charset="-122"/>
              </a:defRPr>
            </a:lvl4pPr>
            <a:lvl5pPr>
              <a:tabLst>
                <a:tab pos="738523" algn="l"/>
                <a:tab pos="1477046" algn="l"/>
                <a:tab pos="2215568" algn="l"/>
                <a:tab pos="2954091" algn="l"/>
              </a:tabLst>
              <a:defRPr sz="2400">
                <a:solidFill>
                  <a:schemeClr val="bg1"/>
                </a:solidFill>
                <a:latin typeface="Times New Roman" pitchFamily="18" charset="0"/>
                <a:ea typeface="SimSun" charset="-122"/>
              </a:defRPr>
            </a:lvl5pPr>
            <a:lvl6pPr marL="2565395"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6pPr>
            <a:lvl7pPr marL="3031830"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7pPr>
            <a:lvl8pPr marL="3498266"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8pPr>
            <a:lvl9pPr marL="3964701" indent="-233218" defTabSz="466435" eaLnBrk="0" fontAlgn="base" hangingPunct="0">
              <a:spcBef>
                <a:spcPct val="0"/>
              </a:spcBef>
              <a:spcAft>
                <a:spcPct val="0"/>
              </a:spcAft>
              <a:buClr>
                <a:srgbClr val="000000"/>
              </a:buClr>
              <a:buSzPct val="100000"/>
              <a:buFont typeface="Times New Roman" pitchFamily="18" charset="0"/>
              <a:tabLst>
                <a:tab pos="738523" algn="l"/>
                <a:tab pos="1477046" algn="l"/>
                <a:tab pos="2215568" algn="l"/>
                <a:tab pos="2954091" algn="l"/>
              </a:tabLst>
              <a:defRPr sz="2400">
                <a:solidFill>
                  <a:schemeClr val="bg1"/>
                </a:solidFill>
                <a:latin typeface="Times New Roman" pitchFamily="18" charset="0"/>
                <a:ea typeface="SimSun" charset="-122"/>
              </a:defRPr>
            </a:lvl9pPr>
          </a:lstStyle>
          <a:p>
            <a:fld id="{18AC1B30-FFA8-4A5E-9C5B-305B303EFB71}" type="slidenum">
              <a:rPr lang="en-US" altLang="en-US" sz="1000">
                <a:solidFill>
                  <a:srgbClr val="000000"/>
                </a:solidFill>
                <a:ea typeface="Arial Unicode MS" pitchFamily="34" charset="-128"/>
              </a:rPr>
              <a:pPr/>
              <a:t>62</a:t>
            </a:fld>
            <a:endParaRPr lang="en-US" altLang="en-US" sz="1000">
              <a:solidFill>
                <a:srgbClr val="000000"/>
              </a:solidFill>
              <a:ea typeface="Arial Unicode MS" pitchFamily="34" charset="-128"/>
            </a:endParaRPr>
          </a:p>
        </p:txBody>
      </p:sp>
      <p:sp>
        <p:nvSpPr>
          <p:cNvPr id="103427" name="Text Box 1"/>
          <p:cNvSpPr txBox="1">
            <a:spLocks noChangeArrowheads="1"/>
          </p:cNvSpPr>
          <p:nvPr/>
        </p:nvSpPr>
        <p:spPr bwMode="auto">
          <a:xfrm>
            <a:off x="3977957" y="8839014"/>
            <a:ext cx="3035468" cy="4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75848B4B-B87C-46E7-86C3-0F8322EC75C7}" type="slidenum">
              <a:rPr lang="en-US" altLang="en-US" sz="1000" i="1">
                <a:solidFill>
                  <a:srgbClr val="000000"/>
                </a:solidFill>
                <a:ea typeface="Arial Unicode MS" pitchFamily="34" charset="-128"/>
                <a:cs typeface="Arial Unicode MS" pitchFamily="34" charset="-128"/>
              </a:rPr>
              <a:pPr algn="r" eaLnBrk="1">
                <a:buClrTx/>
                <a:buFontTx/>
                <a:buNone/>
              </a:pPr>
              <a:t>62</a:t>
            </a:fld>
            <a:endParaRPr lang="en-US" altLang="en-US" sz="1000" i="1">
              <a:solidFill>
                <a:srgbClr val="000000"/>
              </a:solidFill>
              <a:ea typeface="Arial Unicode MS" pitchFamily="34" charset="-128"/>
              <a:cs typeface="Arial Unicode MS" pitchFamily="34" charset="-128"/>
            </a:endParaRPr>
          </a:p>
        </p:txBody>
      </p:sp>
      <p:sp>
        <p:nvSpPr>
          <p:cNvPr id="103428" name="Rectangle 2"/>
          <p:cNvSpPr txBox="1">
            <a:spLocks noGrp="1" noRot="1" noChangeAspect="1" noChangeArrowheads="1" noTextEdit="1"/>
          </p:cNvSpPr>
          <p:nvPr>
            <p:ph type="sldImg"/>
          </p:nvPr>
        </p:nvSpPr>
        <p:spPr>
          <a:xfrm>
            <a:off x="1190625" y="703263"/>
            <a:ext cx="4638675" cy="3478212"/>
          </a:xfrm>
          <a:solidFill>
            <a:srgbClr val="FFFFFF"/>
          </a:solidFill>
          <a:ln/>
        </p:spPr>
      </p:sp>
      <p:sp>
        <p:nvSpPr>
          <p:cNvPr id="103429" name="Rectangle 3"/>
          <p:cNvSpPr txBox="1">
            <a:spLocks noGrp="1" noChangeArrowheads="1"/>
          </p:cNvSpPr>
          <p:nvPr>
            <p:ph type="body" idx="1"/>
          </p:nvPr>
        </p:nvSpPr>
        <p:spPr>
          <a:xfrm>
            <a:off x="935990" y="4420314"/>
            <a:ext cx="5141445" cy="418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
        <p:nvSpPr>
          <p:cNvPr id="103430" name="Text Box 4"/>
          <p:cNvSpPr txBox="1">
            <a:spLocks noChangeArrowheads="1"/>
          </p:cNvSpPr>
          <p:nvPr/>
        </p:nvSpPr>
        <p:spPr bwMode="auto">
          <a:xfrm>
            <a:off x="3977957" y="8839014"/>
            <a:ext cx="3041968" cy="4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65" tIns="0" rIns="19465"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56CA3AD4-C73B-43B9-97B9-8EC107AFAF66}" type="slidenum">
              <a:rPr lang="en-US" altLang="en-US" sz="1000" i="1">
                <a:solidFill>
                  <a:srgbClr val="000000"/>
                </a:solidFill>
              </a:rPr>
              <a:pPr algn="r">
                <a:buClrTx/>
                <a:buFontTx/>
                <a:buNone/>
              </a:pPr>
              <a:t>62</a:t>
            </a:fld>
            <a:endParaRPr lang="en-US" altLang="en-US" sz="1000" i="1">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A0EFE26E-469B-4F5C-BE50-901F9A50C1BD}" type="slidenum">
              <a:rPr lang="en-US" altLang="en-US" sz="1200"/>
              <a:pPr eaLnBrk="1" hangingPunct="1"/>
              <a:t>23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6B61944B-AE2C-4DA3-8E96-34745BCC320C}" type="slidenum">
              <a:rPr lang="en-US" altLang="en-US" sz="1200"/>
              <a:pPr eaLnBrk="1" hangingPunct="1"/>
              <a:t>24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309F03EA-41E4-4F0B-8C1D-5D0A50CCB947}" type="slidenum">
              <a:rPr lang="en-US" altLang="en-US" sz="1200"/>
              <a:pPr eaLnBrk="1" hangingPunct="1"/>
              <a:t>25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7CB8E828-DF5B-4B4B-AF8B-5CF6C424C307}" type="slidenum">
              <a:rPr lang="en-US" altLang="en-US" sz="1200"/>
              <a:pPr eaLnBrk="1" hangingPunct="1"/>
              <a:t>26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61399E75-B11A-417F-9FC8-A5151009708F}" type="slidenum">
              <a:rPr lang="en-US" altLang="en-US" sz="1200"/>
              <a:pPr eaLnBrk="1" hangingPunct="1"/>
              <a:t>27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52A8D7F0-A8BB-4809-A724-83816BB11DFC}" type="slidenum">
              <a:rPr lang="en-US" altLang="en-US" sz="1200"/>
              <a:pPr eaLnBrk="1" hangingPunct="1"/>
              <a:t>28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446" indent="-282864" eaLnBrk="0" hangingPunct="0">
              <a:defRPr sz="2400">
                <a:solidFill>
                  <a:schemeClr val="tx1"/>
                </a:solidFill>
                <a:latin typeface="Times New Roman" pitchFamily="18" charset="0"/>
              </a:defRPr>
            </a:lvl2pPr>
            <a:lvl3pPr marL="1131456" indent="-226291" eaLnBrk="0" hangingPunct="0">
              <a:defRPr sz="2400">
                <a:solidFill>
                  <a:schemeClr val="tx1"/>
                </a:solidFill>
                <a:latin typeface="Times New Roman" pitchFamily="18" charset="0"/>
              </a:defRPr>
            </a:lvl3pPr>
            <a:lvl4pPr marL="1584038" indent="-226291" eaLnBrk="0" hangingPunct="0">
              <a:defRPr sz="2400">
                <a:solidFill>
                  <a:schemeClr val="tx1"/>
                </a:solidFill>
                <a:latin typeface="Times New Roman" pitchFamily="18" charset="0"/>
              </a:defRPr>
            </a:lvl4pPr>
            <a:lvl5pPr marL="2036620" indent="-226291" eaLnBrk="0" hangingPunct="0">
              <a:defRPr sz="2400">
                <a:solidFill>
                  <a:schemeClr val="tx1"/>
                </a:solidFill>
                <a:latin typeface="Times New Roman" pitchFamily="18" charset="0"/>
              </a:defRPr>
            </a:lvl5pPr>
            <a:lvl6pPr marL="2489203" indent="-226291" eaLnBrk="0" fontAlgn="base" hangingPunct="0">
              <a:spcBef>
                <a:spcPct val="0"/>
              </a:spcBef>
              <a:spcAft>
                <a:spcPct val="0"/>
              </a:spcAft>
              <a:defRPr sz="2400">
                <a:solidFill>
                  <a:schemeClr val="tx1"/>
                </a:solidFill>
                <a:latin typeface="Times New Roman" pitchFamily="18" charset="0"/>
              </a:defRPr>
            </a:lvl6pPr>
            <a:lvl7pPr marL="2941785" indent="-226291" eaLnBrk="0" fontAlgn="base" hangingPunct="0">
              <a:spcBef>
                <a:spcPct val="0"/>
              </a:spcBef>
              <a:spcAft>
                <a:spcPct val="0"/>
              </a:spcAft>
              <a:defRPr sz="2400">
                <a:solidFill>
                  <a:schemeClr val="tx1"/>
                </a:solidFill>
                <a:latin typeface="Times New Roman" pitchFamily="18" charset="0"/>
              </a:defRPr>
            </a:lvl7pPr>
            <a:lvl8pPr marL="3394367" indent="-226291" eaLnBrk="0" fontAlgn="base" hangingPunct="0">
              <a:spcBef>
                <a:spcPct val="0"/>
              </a:spcBef>
              <a:spcAft>
                <a:spcPct val="0"/>
              </a:spcAft>
              <a:defRPr sz="2400">
                <a:solidFill>
                  <a:schemeClr val="tx1"/>
                </a:solidFill>
                <a:latin typeface="Times New Roman" pitchFamily="18" charset="0"/>
              </a:defRPr>
            </a:lvl8pPr>
            <a:lvl9pPr marL="3846949" indent="-226291" eaLnBrk="0" fontAlgn="base" hangingPunct="0">
              <a:spcBef>
                <a:spcPct val="0"/>
              </a:spcBef>
              <a:spcAft>
                <a:spcPct val="0"/>
              </a:spcAft>
              <a:defRPr sz="2400">
                <a:solidFill>
                  <a:schemeClr val="tx1"/>
                </a:solidFill>
                <a:latin typeface="Times New Roman" pitchFamily="18" charset="0"/>
              </a:defRPr>
            </a:lvl9pPr>
          </a:lstStyle>
          <a:p>
            <a:pPr eaLnBrk="1" hangingPunct="1"/>
            <a:fld id="{88823B06-535D-42F3-B766-EFBF5E9F1588}" type="slidenum">
              <a:rPr lang="en-US" altLang="en-US" sz="1200"/>
              <a:pPr eaLnBrk="1" hangingPunct="1"/>
              <a:t>29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103"/>
          <p:cNvSpPr>
            <a:spLocks noChangeShapeType="1"/>
          </p:cNvSpPr>
          <p:nvPr/>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5" name="Rectangle 4104"/>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pic>
        <p:nvPicPr>
          <p:cNvPr id="6" name="Picture 4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67587" name="Rectangle 4099"/>
          <p:cNvSpPr>
            <a:spLocks noGrp="1" noChangeArrowheads="1"/>
          </p:cNvSpPr>
          <p:nvPr>
            <p:ph type="subTitle" sz="quarter" idx="1"/>
          </p:nvPr>
        </p:nvSpPr>
        <p:spPr>
          <a:xfrm>
            <a:off x="1371600" y="3251817"/>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sp>
        <p:nvSpPr>
          <p:cNvPr id="25" name="Rectangle 4100"/>
          <p:cNvSpPr>
            <a:spLocks noGrp="1" noChangeArrowheads="1"/>
          </p:cNvSpPr>
          <p:nvPr>
            <p:ph type="dt" sz="quarter" idx="10"/>
          </p:nvPr>
        </p:nvSpPr>
        <p:spPr/>
        <p:txBody>
          <a:bodyPr/>
          <a:lstStyle>
            <a:lvl1pPr>
              <a:defRPr/>
            </a:lvl1pPr>
          </a:lstStyle>
          <a:p>
            <a:pPr>
              <a:defRPr/>
            </a:pPr>
            <a:endParaRPr lang="en-US" dirty="0"/>
          </a:p>
        </p:txBody>
      </p:sp>
      <p:sp>
        <p:nvSpPr>
          <p:cNvPr id="26" name="Rectangle 4101"/>
          <p:cNvSpPr>
            <a:spLocks noGrp="1" noChangeArrowheads="1"/>
          </p:cNvSpPr>
          <p:nvPr>
            <p:ph type="ftr" sz="quarter" idx="11"/>
          </p:nvPr>
        </p:nvSpPr>
        <p:spPr/>
        <p:txBody>
          <a:bodyPr/>
          <a:lstStyle>
            <a:lvl1pPr>
              <a:defRPr/>
            </a:lvl1pPr>
          </a:lstStyle>
          <a:p>
            <a:pPr>
              <a:defRPr/>
            </a:pPr>
            <a:endParaRPr lang="en-US" dirty="0"/>
          </a:p>
        </p:txBody>
      </p:sp>
      <p:sp>
        <p:nvSpPr>
          <p:cNvPr id="27" name="Rectangle 4102"/>
          <p:cNvSpPr>
            <a:spLocks noGrp="1" noChangeArrowheads="1"/>
          </p:cNvSpPr>
          <p:nvPr>
            <p:ph type="sldNum" sz="quarter" idx="12"/>
          </p:nvPr>
        </p:nvSpPr>
        <p:spPr/>
        <p:txBody>
          <a:bodyPr/>
          <a:lstStyle>
            <a:lvl1pPr>
              <a:defRPr/>
            </a:lvl1pPr>
          </a:lstStyle>
          <a:p>
            <a:pPr>
              <a:defRPr/>
            </a:pPr>
            <a:fld id="{FD8ED6F4-152C-4B8C-896C-E324C81E54EF}" type="slidenum">
              <a:rPr lang="en-US"/>
              <a:pPr>
                <a:defRPr/>
              </a:pPr>
              <a:t>‹#›</a:t>
            </a:fld>
            <a:endParaRPr lang="en-US" sz="1400" dirty="0"/>
          </a:p>
        </p:txBody>
      </p:sp>
    </p:spTree>
    <p:extLst>
      <p:ext uri="{BB962C8B-B14F-4D97-AF65-F5344CB8AC3E}">
        <p14:creationId xmlns:p14="http://schemas.microsoft.com/office/powerpoint/2010/main" val="18328291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F2B11D-0D4F-4012-B2FD-6C732AEFC0EF}" type="slidenum">
              <a:rPr lang="en-US"/>
              <a:pPr>
                <a:defRPr/>
              </a:pPr>
              <a:t>‹#›</a:t>
            </a:fld>
            <a:endParaRPr lang="en-US" dirty="0"/>
          </a:p>
        </p:txBody>
      </p:sp>
    </p:spTree>
    <p:extLst>
      <p:ext uri="{BB962C8B-B14F-4D97-AF65-F5344CB8AC3E}">
        <p14:creationId xmlns:p14="http://schemas.microsoft.com/office/powerpoint/2010/main" val="248409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C91E3F-52BB-4CA9-8156-EFEDA953BD0C}" type="slidenum">
              <a:rPr lang="en-US"/>
              <a:pPr>
                <a:defRPr/>
              </a:pPr>
              <a:t>‹#›</a:t>
            </a:fld>
            <a:endParaRPr lang="en-US" dirty="0"/>
          </a:p>
        </p:txBody>
      </p:sp>
    </p:spTree>
    <p:extLst>
      <p:ext uri="{BB962C8B-B14F-4D97-AF65-F5344CB8AC3E}">
        <p14:creationId xmlns:p14="http://schemas.microsoft.com/office/powerpoint/2010/main" val="44717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30113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mn-lt"/>
                <a:cs typeface="Arial" pitchFamily="34" charset="0"/>
              </a:defRPr>
            </a:lvl1pPr>
            <a:lvl2pPr>
              <a:defRPr sz="2400">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F38EFD-512B-4531-8A51-5AEF24EFF359}" type="slidenum">
              <a:rPr lang="en-US"/>
              <a:pPr>
                <a:defRPr/>
              </a:pPr>
              <a:t>‹#›</a:t>
            </a:fld>
            <a:endParaRPr lang="en-US" dirty="0"/>
          </a:p>
        </p:txBody>
      </p:sp>
    </p:spTree>
    <p:extLst>
      <p:ext uri="{BB962C8B-B14F-4D97-AF65-F5344CB8AC3E}">
        <p14:creationId xmlns:p14="http://schemas.microsoft.com/office/powerpoint/2010/main" val="5630423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95B232-3BEC-4CFE-AF25-FE71B0721D13}" type="slidenum">
              <a:rPr lang="en-US"/>
              <a:pPr>
                <a:defRPr/>
              </a:pPr>
              <a:t>‹#›</a:t>
            </a:fld>
            <a:endParaRPr lang="en-US" dirty="0"/>
          </a:p>
        </p:txBody>
      </p:sp>
    </p:spTree>
    <p:extLst>
      <p:ext uri="{BB962C8B-B14F-4D97-AF65-F5344CB8AC3E}">
        <p14:creationId xmlns:p14="http://schemas.microsoft.com/office/powerpoint/2010/main" val="90589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B06223-ECBF-4E7D-933E-D79F1A480B2B}" type="slidenum">
              <a:rPr lang="en-US"/>
              <a:pPr>
                <a:defRPr/>
              </a:pPr>
              <a:t>‹#›</a:t>
            </a:fld>
            <a:endParaRPr lang="en-US" dirty="0"/>
          </a:p>
        </p:txBody>
      </p:sp>
    </p:spTree>
    <p:extLst>
      <p:ext uri="{BB962C8B-B14F-4D97-AF65-F5344CB8AC3E}">
        <p14:creationId xmlns:p14="http://schemas.microsoft.com/office/powerpoint/2010/main" val="6671547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531549-9A73-40CC-BA70-6C9083CA9805}" type="slidenum">
              <a:rPr lang="en-US"/>
              <a:pPr>
                <a:defRPr/>
              </a:pPr>
              <a:t>‹#›</a:t>
            </a:fld>
            <a:endParaRPr lang="en-US" dirty="0"/>
          </a:p>
        </p:txBody>
      </p:sp>
    </p:spTree>
    <p:extLst>
      <p:ext uri="{BB962C8B-B14F-4D97-AF65-F5344CB8AC3E}">
        <p14:creationId xmlns:p14="http://schemas.microsoft.com/office/powerpoint/2010/main" val="9384417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29487AF-22CC-4BA0-9E2C-52E5FAE8988A}" type="slidenum">
              <a:rPr lang="en-US"/>
              <a:pPr>
                <a:defRPr/>
              </a:pPr>
              <a:t>‹#›</a:t>
            </a:fld>
            <a:endParaRPr lang="en-US" dirty="0"/>
          </a:p>
        </p:txBody>
      </p:sp>
    </p:spTree>
    <p:extLst>
      <p:ext uri="{BB962C8B-B14F-4D97-AF65-F5344CB8AC3E}">
        <p14:creationId xmlns:p14="http://schemas.microsoft.com/office/powerpoint/2010/main" val="1993186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771D29-00F1-4FF4-AC40-83C9E85FF209}" type="slidenum">
              <a:rPr lang="en-US"/>
              <a:pPr>
                <a:defRPr/>
              </a:pPr>
              <a:t>‹#›</a:t>
            </a:fld>
            <a:endParaRPr lang="en-US" dirty="0"/>
          </a:p>
        </p:txBody>
      </p:sp>
    </p:spTree>
    <p:extLst>
      <p:ext uri="{BB962C8B-B14F-4D97-AF65-F5344CB8AC3E}">
        <p14:creationId xmlns:p14="http://schemas.microsoft.com/office/powerpoint/2010/main" val="3970021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57600" y="1371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69D940-8FF2-40FD-B533-73DBC8517F95}" type="slidenum">
              <a:rPr lang="en-US"/>
              <a:pPr>
                <a:defRPr/>
              </a:pPr>
              <a:t>‹#›</a:t>
            </a:fld>
            <a:endParaRPr lang="en-US" dirty="0"/>
          </a:p>
        </p:txBody>
      </p:sp>
    </p:spTree>
    <p:extLst>
      <p:ext uri="{BB962C8B-B14F-4D97-AF65-F5344CB8AC3E}">
        <p14:creationId xmlns:p14="http://schemas.microsoft.com/office/powerpoint/2010/main" val="3470352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30F78C-0880-40DC-AAAF-0F55B84BBD3E}" type="slidenum">
              <a:rPr lang="en-US"/>
              <a:pPr>
                <a:defRPr/>
              </a:pPr>
              <a:t>‹#›</a:t>
            </a:fld>
            <a:endParaRPr lang="en-US" dirty="0"/>
          </a:p>
        </p:txBody>
      </p:sp>
    </p:spTree>
    <p:extLst>
      <p:ext uri="{BB962C8B-B14F-4D97-AF65-F5344CB8AC3E}">
        <p14:creationId xmlns:p14="http://schemas.microsoft.com/office/powerpoint/2010/main" val="214521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365760" y="1280160"/>
            <a:ext cx="8535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65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en-US" dirty="0"/>
          </a:p>
        </p:txBody>
      </p:sp>
      <p:sp>
        <p:nvSpPr>
          <p:cNvPr id="665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pPr>
              <a:defRPr/>
            </a:pPr>
            <a:endParaRPr lang="en-US" dirty="0"/>
          </a:p>
        </p:txBody>
      </p:sp>
      <p:sp>
        <p:nvSpPr>
          <p:cNvPr id="6656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66567" name="Rectangle 7"/>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sp>
        <p:nvSpPr>
          <p:cNvPr id="66568" name="Line 8"/>
          <p:cNvSpPr>
            <a:spLocks noChangeShapeType="1"/>
          </p:cNvSpPr>
          <p:nvPr/>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pic>
        <p:nvPicPr>
          <p:cNvPr id="205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r="24806"/>
          <a:stretch>
            <a:fillRect/>
          </a:stretch>
        </p:blipFill>
        <p:spPr bwMode="auto">
          <a:xfrm>
            <a:off x="8610600" y="1009095"/>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ftr="0" dt="0"/>
  <p:txStyles>
    <p:title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buSzPct val="14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21.png"/><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14.bin"/><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3.wmf"/><Relationship Id="rId4"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4.w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35.wmf"/><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36.w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37.w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38.wmf"/><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39.wmf"/><Relationship Id="rId4" Type="http://schemas.openxmlformats.org/officeDocument/2006/relationships/oleObject" Target="../embeddings/oleObject22.bin"/></Relationships>
</file>

<file path=ppt/slides/_rels/slide3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13.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4.bin"/><Relationship Id="rId5" Type="http://schemas.openxmlformats.org/officeDocument/2006/relationships/image" Target="../media/image40.wmf"/><Relationship Id="rId4"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4.w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26.bin"/><Relationship Id="rId5" Type="http://schemas.openxmlformats.org/officeDocument/2006/relationships/image" Target="../media/image43.wmf"/><Relationship Id="rId4"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46.jpeg"/><Relationship Id="rId5" Type="http://schemas.openxmlformats.org/officeDocument/2006/relationships/image" Target="../media/image45.w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8.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9.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0.wm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t&amp;rct=j&amp;q=&amp;esrc=s&amp;frm=1&amp;source=images&amp;cd=&amp;cad=rja&amp;ved=0CAQQjRw&amp;url=http://en.wikipedia.org/wiki/Common_Linnet&amp;ei=8AzxUv6aCvLCyAHP64CAAQ&amp;usg=AFQjCNEcrFuN7plN5B4eYoyZdd-X9BTJ5A&amp;bvm=bv.60444564,d.aWc"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com/url?sa=i&amp;source=images&amp;cd=&amp;cad=rja&amp;docid=SozrTsAxa4ELcM&amp;tbnid=5vYgxIJmJHZhIM:&amp;ved=0CAgQjRw&amp;url=http://en.wikipedia.org/wiki/Emperor_Penguin&amp;ei=OBDxUtq_PKXayAGj-4HoDQ&amp;psig=AFQjCNEqi7djD9EUrrVsNXGy-6MU5Y88Ng&amp;ust=1391616441044180"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ECE </a:t>
            </a:r>
            <a:r>
              <a:rPr lang="en-US" dirty="0" smtClean="0">
                <a:latin typeface="Times New Roman" pitchFamily="18" charset="0"/>
                <a:cs typeface="Times New Roman" pitchFamily="18" charset="0"/>
              </a:rPr>
              <a:t>576</a:t>
            </a:r>
            <a:r>
              <a:rPr lang="en-US" dirty="0" smtClean="0"/>
              <a:t> </a:t>
            </a:r>
            <a:r>
              <a:rPr lang="en-US" dirty="0"/>
              <a:t>– Power System Dynamics and Stability</a:t>
            </a:r>
          </a:p>
        </p:txBody>
      </p:sp>
      <p:sp>
        <p:nvSpPr>
          <p:cNvPr id="3"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smtClean="0"/>
              <a:t>Dept. </a:t>
            </a:r>
            <a:r>
              <a:rPr lang="en-US" dirty="0"/>
              <a:t>of Electrical and Computer Engineering</a:t>
            </a:r>
          </a:p>
          <a:p>
            <a:r>
              <a:rPr lang="en-US" dirty="0"/>
              <a:t>University of Illinois at </a:t>
            </a:r>
            <a:r>
              <a:rPr lang="en-US" dirty="0" smtClean="0"/>
              <a:t>Urbana-Champaign</a:t>
            </a:r>
          </a:p>
          <a:p>
            <a:r>
              <a:rPr lang="en-US" dirty="0" smtClean="0"/>
              <a:t>overbye@illinois.edu</a:t>
            </a:r>
            <a:endParaRPr lang="en-US" dirty="0"/>
          </a:p>
        </p:txBody>
      </p:sp>
      <p:sp>
        <p:nvSpPr>
          <p:cNvPr id="4" name="Slide Number Placeholder 3"/>
          <p:cNvSpPr>
            <a:spLocks noGrp="1"/>
          </p:cNvSpPr>
          <p:nvPr>
            <p:ph type="sldNum" sz="quarter" idx="12"/>
          </p:nvPr>
        </p:nvSpPr>
        <p:spPr/>
        <p:txBody>
          <a:bodyPr/>
          <a:lstStyle/>
          <a:p>
            <a:pPr>
              <a:defRPr/>
            </a:pPr>
            <a:fld id="{FD8ED6F4-152C-4B8C-896C-E324C81E54EF}" type="slidenum">
              <a:rPr lang="en-US" smtClean="0"/>
              <a:pPr>
                <a:defRPr/>
              </a:pPr>
              <a:t>1</a:t>
            </a:fld>
            <a:endParaRPr lang="en-US" sz="1400" dirty="0"/>
          </a:p>
        </p:txBody>
      </p:sp>
      <p:sp>
        <p:nvSpPr>
          <p:cNvPr id="5" name="Subtitle 2"/>
          <p:cNvSpPr txBox="1">
            <a:spLocks/>
          </p:cNvSpPr>
          <p:nvPr/>
        </p:nvSpPr>
        <p:spPr bwMode="auto">
          <a:xfrm>
            <a:off x="361765" y="18288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600"/>
              </a:buClr>
              <a:buSzPct val="140000"/>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a:lstStyle>
          <a:p>
            <a:r>
              <a:rPr lang="en-US" b="1" kern="0" dirty="0" smtClean="0">
                <a:latin typeface="Arial" pitchFamily="34" charset="0"/>
                <a:cs typeface="Arial" pitchFamily="34" charset="0"/>
              </a:rPr>
              <a:t>Lecture 5: Symmetrical Components, Transient Stability Intro</a:t>
            </a:r>
          </a:p>
        </p:txBody>
      </p:sp>
    </p:spTree>
    <p:extLst>
      <p:ext uri="{BB962C8B-B14F-4D97-AF65-F5344CB8AC3E}">
        <p14:creationId xmlns:p14="http://schemas.microsoft.com/office/powerpoint/2010/main" val="3905782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762000"/>
          </a:xfrm>
        </p:spPr>
        <p:txBody>
          <a:bodyPr/>
          <a:lstStyle/>
          <a:p>
            <a:r>
              <a:rPr lang="en-US" dirty="0"/>
              <a:t>Example (from 4.1 in </a:t>
            </a:r>
            <a:r>
              <a:rPr lang="en-US" dirty="0" err="1"/>
              <a:t>Kersting</a:t>
            </a:r>
            <a:r>
              <a:rPr lang="en-US" dirty="0"/>
              <a:t> Book)</a:t>
            </a:r>
          </a:p>
        </p:txBody>
      </p:sp>
      <p:sp>
        <p:nvSpPr>
          <p:cNvPr id="3" name="Content Placeholder 2"/>
          <p:cNvSpPr>
            <a:spLocks noGrp="1"/>
          </p:cNvSpPr>
          <p:nvPr>
            <p:ph idx="1"/>
          </p:nvPr>
        </p:nvSpPr>
        <p:spPr>
          <a:xfrm>
            <a:off x="365760" y="1280160"/>
            <a:ext cx="8535987" cy="2148840"/>
          </a:xfrm>
        </p:spPr>
        <p:txBody>
          <a:bodyPr/>
          <a:lstStyle/>
          <a:p>
            <a:r>
              <a:rPr lang="en-US" dirty="0" smtClean="0"/>
              <a:t>Continue to create the 4 by 4 symmetric </a:t>
            </a:r>
            <a:r>
              <a:rPr lang="en-US" b="1" dirty="0" smtClean="0"/>
              <a:t>L</a:t>
            </a:r>
            <a:r>
              <a:rPr lang="en-US" dirty="0" smtClean="0"/>
              <a:t> matrix </a:t>
            </a:r>
          </a:p>
          <a:p>
            <a:r>
              <a:rPr lang="en-US" dirty="0" smtClean="0"/>
              <a:t>Then </a:t>
            </a:r>
            <a:r>
              <a:rPr lang="en-US" b="1" dirty="0" smtClean="0"/>
              <a:t>Z</a:t>
            </a:r>
            <a:r>
              <a:rPr lang="en-US" dirty="0" smtClean="0"/>
              <a:t> = </a:t>
            </a:r>
            <a:r>
              <a:rPr lang="en-US" b="1" dirty="0" smtClean="0"/>
              <a:t>R</a:t>
            </a:r>
            <a:r>
              <a:rPr lang="en-US" dirty="0" smtClean="0"/>
              <a:t> + </a:t>
            </a:r>
            <a:r>
              <a:rPr lang="en-US" dirty="0" err="1" smtClean="0"/>
              <a:t>j</a:t>
            </a:r>
            <a:r>
              <a:rPr lang="en-US" dirty="0" err="1" smtClean="0">
                <a:latin typeface="Symbol" panose="05050102010706020507" pitchFamily="18" charset="2"/>
              </a:rPr>
              <a:t>w</a:t>
            </a:r>
            <a:r>
              <a:rPr lang="en-US" b="1" dirty="0" err="1" smtClean="0"/>
              <a:t>L</a:t>
            </a:r>
            <a:endParaRPr lang="en-US" b="1" dirty="0"/>
          </a:p>
          <a:p>
            <a:r>
              <a:rPr lang="en-US" dirty="0" smtClean="0"/>
              <a:t>Partition the matrix and solve</a:t>
            </a:r>
          </a:p>
          <a:p>
            <a:r>
              <a:rPr lang="en-US" dirty="0" smtClean="0"/>
              <a:t>The result in </a:t>
            </a:r>
            <a:r>
              <a:rPr lang="en-US" dirty="0" smtClean="0">
                <a:latin typeface="Symbol" panose="05050102010706020507" pitchFamily="18" charset="2"/>
              </a:rPr>
              <a:t>W</a:t>
            </a:r>
            <a:r>
              <a:rPr lang="en-US" dirty="0" smtClean="0"/>
              <a:t>/mile is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87162954"/>
              </p:ext>
            </p:extLst>
          </p:nvPr>
        </p:nvGraphicFramePr>
        <p:xfrm>
          <a:off x="5181600" y="2362200"/>
          <a:ext cx="2730500" cy="541338"/>
        </p:xfrm>
        <a:graphic>
          <a:graphicData uri="http://schemas.openxmlformats.org/presentationml/2006/ole">
            <mc:AlternateContent xmlns:mc="http://schemas.openxmlformats.org/markup-compatibility/2006">
              <mc:Choice xmlns:v="urn:schemas-microsoft-com:vml" Requires="v">
                <p:oleObj spid="_x0000_s932902" name="Equation" r:id="rId3" imgW="1409400" imgH="279360" progId="Equation.DSMT4">
                  <p:embed/>
                </p:oleObj>
              </mc:Choice>
              <mc:Fallback>
                <p:oleObj name="Equation" r:id="rId3" imgW="1409400" imgH="279360" progId="Equation.DSMT4">
                  <p:embed/>
                  <p:pic>
                    <p:nvPicPr>
                      <p:cNvPr id="0" name=""/>
                      <p:cNvPicPr>
                        <a:picLocks noChangeAspect="1" noChangeArrowheads="1"/>
                      </p:cNvPicPr>
                      <p:nvPr/>
                    </p:nvPicPr>
                    <p:blipFill>
                      <a:blip r:embed="rId4"/>
                      <a:srcRect/>
                      <a:stretch>
                        <a:fillRect/>
                      </a:stretch>
                    </p:blipFill>
                    <p:spPr bwMode="auto">
                      <a:xfrm>
                        <a:off x="5181600" y="2362200"/>
                        <a:ext cx="2730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17055411"/>
              </p:ext>
            </p:extLst>
          </p:nvPr>
        </p:nvGraphicFramePr>
        <p:xfrm>
          <a:off x="685800" y="3429000"/>
          <a:ext cx="7699376" cy="1377950"/>
        </p:xfrm>
        <a:graphic>
          <a:graphicData uri="http://schemas.openxmlformats.org/presentationml/2006/ole">
            <mc:AlternateContent xmlns:mc="http://schemas.openxmlformats.org/markup-compatibility/2006">
              <mc:Choice xmlns:v="urn:schemas-microsoft-com:vml" Requires="v">
                <p:oleObj spid="_x0000_s932903" name="Equation" r:id="rId5" imgW="3974760" imgH="711000" progId="Equation.DSMT4">
                  <p:embed/>
                </p:oleObj>
              </mc:Choice>
              <mc:Fallback>
                <p:oleObj name="Equation" r:id="rId5" imgW="3974760" imgH="711000" progId="Equation.DSMT4">
                  <p:embed/>
                  <p:pic>
                    <p:nvPicPr>
                      <p:cNvPr id="0" name=""/>
                      <p:cNvPicPr>
                        <a:picLocks noChangeAspect="1" noChangeArrowheads="1"/>
                      </p:cNvPicPr>
                      <p:nvPr/>
                    </p:nvPicPr>
                    <p:blipFill>
                      <a:blip r:embed="rId6"/>
                      <a:srcRect/>
                      <a:stretch>
                        <a:fillRect/>
                      </a:stretch>
                    </p:blipFill>
                    <p:spPr bwMode="auto">
                      <a:xfrm>
                        <a:off x="685800" y="3429000"/>
                        <a:ext cx="7699376"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6981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Line Capacitance</a:t>
            </a:r>
            <a:endParaRPr lang="en-US" dirty="0"/>
          </a:p>
        </p:txBody>
      </p:sp>
      <p:sp>
        <p:nvSpPr>
          <p:cNvPr id="3" name="Content Placeholder 2"/>
          <p:cNvSpPr>
            <a:spLocks noGrp="1"/>
          </p:cNvSpPr>
          <p:nvPr>
            <p:ph idx="1"/>
          </p:nvPr>
        </p:nvSpPr>
        <p:spPr/>
        <p:txBody>
          <a:bodyPr/>
          <a:lstStyle/>
          <a:p>
            <a:r>
              <a:rPr lang="en-US" dirty="0" smtClean="0"/>
              <a:t>For capacitance the earth is typically modeled as a perfectly conducting horizontal plane; then the earth plane is replaced by mirror image conductors</a:t>
            </a:r>
          </a:p>
          <a:p>
            <a:pPr lvl="1"/>
            <a:r>
              <a:rPr lang="en-US" dirty="0" smtClean="0"/>
              <a:t>If conductor is distance H above ground, mirror image conductor is distance H below ground, hence their distance apart is 2H</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11</a:t>
            </a:fld>
            <a:endParaRPr lang="en-US" dirty="0"/>
          </a:p>
        </p:txBody>
      </p:sp>
      <p:pic>
        <p:nvPicPr>
          <p:cNvPr id="921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88" t="30288" r="16190" b="18048"/>
          <a:stretch/>
        </p:blipFill>
        <p:spPr bwMode="auto">
          <a:xfrm>
            <a:off x="1041400" y="3962400"/>
            <a:ext cx="6705600" cy="259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595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Line Capacitance</a:t>
            </a:r>
          </a:p>
        </p:txBody>
      </p:sp>
      <p:sp>
        <p:nvSpPr>
          <p:cNvPr id="3" name="Content Placeholder 2"/>
          <p:cNvSpPr>
            <a:spLocks noGrp="1"/>
          </p:cNvSpPr>
          <p:nvPr>
            <p:ph idx="1"/>
          </p:nvPr>
        </p:nvSpPr>
        <p:spPr>
          <a:xfrm>
            <a:off x="365760" y="1280160"/>
            <a:ext cx="8535987" cy="929640"/>
          </a:xfrm>
        </p:spPr>
        <p:txBody>
          <a:bodyPr/>
          <a:lstStyle/>
          <a:p>
            <a:r>
              <a:rPr lang="en-US" dirty="0" smtClean="0"/>
              <a:t>The relationship between the voltage to neutral and charges are then given as</a:t>
            </a:r>
          </a:p>
          <a:p>
            <a:endParaRPr lang="en-US" dirty="0"/>
          </a:p>
          <a:p>
            <a:pPr marL="0" indent="0">
              <a:buNone/>
            </a:pPr>
            <a:endParaRPr lang="en-US" dirty="0"/>
          </a:p>
          <a:p>
            <a:pPr marL="0" indent="0">
              <a:buNone/>
            </a:pPr>
            <a:endParaRPr lang="en-US" dirty="0"/>
          </a:p>
          <a:p>
            <a:r>
              <a:rPr lang="en-US" dirty="0" smtClean="0"/>
              <a:t>P's are called potential coefficients</a:t>
            </a:r>
            <a:endParaRPr lang="en-US" dirty="0"/>
          </a:p>
          <a:p>
            <a:r>
              <a:rPr lang="en-US" dirty="0" smtClean="0"/>
              <a:t>Where </a:t>
            </a:r>
            <a:r>
              <a:rPr lang="en-US" dirty="0" err="1" smtClean="0"/>
              <a:t>D</a:t>
            </a:r>
            <a:r>
              <a:rPr lang="en-US" baseline="-25000" dirty="0" err="1" smtClean="0"/>
              <a:t>km</a:t>
            </a:r>
            <a:r>
              <a:rPr lang="en-US" dirty="0" smtClean="0"/>
              <a:t> is the distance</a:t>
            </a:r>
            <a:br>
              <a:rPr lang="en-US" dirty="0" smtClean="0"/>
            </a:br>
            <a:r>
              <a:rPr lang="en-US" dirty="0" smtClean="0"/>
              <a:t>between the conductors, </a:t>
            </a:r>
            <a:r>
              <a:rPr lang="en-US" dirty="0" err="1" smtClean="0"/>
              <a:t>H</a:t>
            </a:r>
            <a:r>
              <a:rPr lang="en-US" baseline="-25000" dirty="0" err="1" smtClean="0"/>
              <a:t>km</a:t>
            </a:r>
            <a:r>
              <a:rPr lang="en-US" dirty="0"/>
              <a:t/>
            </a:r>
            <a:br>
              <a:rPr lang="en-US" dirty="0"/>
            </a:br>
            <a:r>
              <a:rPr lang="en-US" dirty="0" smtClean="0"/>
              <a:t>is the distance to a mirror image</a:t>
            </a:r>
            <a:br>
              <a:rPr lang="en-US" dirty="0" smtClean="0"/>
            </a:br>
            <a:r>
              <a:rPr lang="en-US" dirty="0" smtClean="0"/>
              <a:t>conductor and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18729124"/>
              </p:ext>
            </p:extLst>
          </p:nvPr>
        </p:nvGraphicFramePr>
        <p:xfrm>
          <a:off x="1066800" y="2209800"/>
          <a:ext cx="3635829" cy="1524000"/>
        </p:xfrm>
        <a:graphic>
          <a:graphicData uri="http://schemas.openxmlformats.org/presentationml/2006/ole">
            <mc:AlternateContent xmlns:mc="http://schemas.openxmlformats.org/markup-compatibility/2006">
              <mc:Choice xmlns:v="urn:schemas-microsoft-com:vml" Requires="v">
                <p:oleObj spid="_x0000_s933926" name="Equation" r:id="rId3" imgW="2120760" imgH="888840" progId="Equation.DSMT4">
                  <p:embed/>
                </p:oleObj>
              </mc:Choice>
              <mc:Fallback>
                <p:oleObj name="Equation" r:id="rId3" imgW="2120760" imgH="888840" progId="Equation.DSMT4">
                  <p:embed/>
                  <p:pic>
                    <p:nvPicPr>
                      <p:cNvPr id="0" name=""/>
                      <p:cNvPicPr/>
                      <p:nvPr/>
                    </p:nvPicPr>
                    <p:blipFill>
                      <a:blip r:embed="rId4"/>
                      <a:stretch>
                        <a:fillRect/>
                      </a:stretch>
                    </p:blipFill>
                    <p:spPr>
                      <a:xfrm>
                        <a:off x="1066800" y="2209800"/>
                        <a:ext cx="3635829" cy="1524000"/>
                      </a:xfrm>
                      <a:prstGeom prst="rect">
                        <a:avLst/>
                      </a:prstGeom>
                    </p:spPr>
                  </p:pic>
                </p:oleObj>
              </mc:Fallback>
            </mc:AlternateContent>
          </a:graphicData>
        </a:graphic>
      </p:graphicFrame>
      <p:pic>
        <p:nvPicPr>
          <p:cNvPr id="9226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2045" t="22228" r="38801" b="7771"/>
          <a:stretch/>
        </p:blipFill>
        <p:spPr bwMode="auto">
          <a:xfrm>
            <a:off x="5760720" y="2016216"/>
            <a:ext cx="3108960" cy="4043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2701014952"/>
              </p:ext>
            </p:extLst>
          </p:nvPr>
        </p:nvGraphicFramePr>
        <p:xfrm>
          <a:off x="2971800" y="5553661"/>
          <a:ext cx="1219200" cy="526473"/>
        </p:xfrm>
        <a:graphic>
          <a:graphicData uri="http://schemas.openxmlformats.org/presentationml/2006/ole">
            <mc:AlternateContent xmlns:mc="http://schemas.openxmlformats.org/markup-compatibility/2006">
              <mc:Choice xmlns:v="urn:schemas-microsoft-com:vml" Requires="v">
                <p:oleObj spid="_x0000_s933927" name="Equation" r:id="rId6" imgW="558720" imgH="241200" progId="Equation.DSMT4">
                  <p:embed/>
                </p:oleObj>
              </mc:Choice>
              <mc:Fallback>
                <p:oleObj name="Equation" r:id="rId6" imgW="558720" imgH="241200" progId="Equation.DSMT4">
                  <p:embed/>
                  <p:pic>
                    <p:nvPicPr>
                      <p:cNvPr id="0" name=""/>
                      <p:cNvPicPr/>
                      <p:nvPr/>
                    </p:nvPicPr>
                    <p:blipFill>
                      <a:blip r:embed="rId7"/>
                      <a:stretch>
                        <a:fillRect/>
                      </a:stretch>
                    </p:blipFill>
                    <p:spPr>
                      <a:xfrm>
                        <a:off x="2971800" y="5553661"/>
                        <a:ext cx="1219200" cy="526473"/>
                      </a:xfrm>
                      <a:prstGeom prst="rect">
                        <a:avLst/>
                      </a:prstGeom>
                    </p:spPr>
                  </p:pic>
                </p:oleObj>
              </mc:Fallback>
            </mc:AlternateContent>
          </a:graphicData>
        </a:graphic>
      </p:graphicFrame>
    </p:spTree>
    <p:extLst>
      <p:ext uri="{BB962C8B-B14F-4D97-AF65-F5344CB8AC3E}">
        <p14:creationId xmlns:p14="http://schemas.microsoft.com/office/powerpoint/2010/main" val="3508152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Line Capacitance</a:t>
            </a:r>
          </a:p>
        </p:txBody>
      </p:sp>
      <p:sp>
        <p:nvSpPr>
          <p:cNvPr id="3" name="Content Placeholder 2"/>
          <p:cNvSpPr>
            <a:spLocks noGrp="1"/>
          </p:cNvSpPr>
          <p:nvPr>
            <p:ph idx="1"/>
          </p:nvPr>
        </p:nvSpPr>
        <p:spPr>
          <a:xfrm>
            <a:off x="365760" y="1280160"/>
            <a:ext cx="8535987" cy="929640"/>
          </a:xfrm>
        </p:spPr>
        <p:txBody>
          <a:bodyPr/>
          <a:lstStyle/>
          <a:p>
            <a:r>
              <a:rPr lang="en-US" dirty="0" smtClean="0"/>
              <a:t>Then we setup the matrix relationship</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smtClean="0"/>
          </a:p>
          <a:p>
            <a:r>
              <a:rPr lang="en-US" dirty="0" smtClean="0"/>
              <a:t>And solve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13</a:t>
            </a:fld>
            <a:endParaRPr lang="en-US" dirty="0"/>
          </a:p>
        </p:txBody>
      </p:sp>
      <p:pic>
        <p:nvPicPr>
          <p:cNvPr id="923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60" t="25000" r="20995" b="34998"/>
          <a:stretch/>
        </p:blipFill>
        <p:spPr bwMode="auto">
          <a:xfrm>
            <a:off x="914400" y="1752599"/>
            <a:ext cx="6019800" cy="2832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4252494434"/>
              </p:ext>
            </p:extLst>
          </p:nvPr>
        </p:nvGraphicFramePr>
        <p:xfrm>
          <a:off x="2895600" y="4876800"/>
          <a:ext cx="2927350" cy="1181100"/>
        </p:xfrm>
        <a:graphic>
          <a:graphicData uri="http://schemas.openxmlformats.org/presentationml/2006/ole">
            <mc:AlternateContent xmlns:mc="http://schemas.openxmlformats.org/markup-compatibility/2006">
              <mc:Choice xmlns:v="urn:schemas-microsoft-com:vml" Requires="v">
                <p:oleObj spid="_x0000_s934932" name="Equation" r:id="rId4" imgW="1511280" imgH="609480" progId="Equation.DSMT4">
                  <p:embed/>
                </p:oleObj>
              </mc:Choice>
              <mc:Fallback>
                <p:oleObj name="Equation" r:id="rId4" imgW="1511280" imgH="609480" progId="Equation.DSMT4">
                  <p:embed/>
                  <p:pic>
                    <p:nvPicPr>
                      <p:cNvPr id="0" name=""/>
                      <p:cNvPicPr>
                        <a:picLocks noChangeAspect="1" noChangeArrowheads="1"/>
                      </p:cNvPicPr>
                      <p:nvPr/>
                    </p:nvPicPr>
                    <p:blipFill>
                      <a:blip r:embed="rId5"/>
                      <a:srcRect/>
                      <a:stretch>
                        <a:fillRect/>
                      </a:stretch>
                    </p:blipFill>
                    <p:spPr bwMode="auto">
                      <a:xfrm>
                        <a:off x="2895600" y="4876800"/>
                        <a:ext cx="29273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5234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the Previous Example</a:t>
            </a:r>
            <a:endParaRPr lang="en-US" dirty="0"/>
          </a:p>
        </p:txBody>
      </p:sp>
      <p:sp>
        <p:nvSpPr>
          <p:cNvPr id="3" name="Content Placeholder 2"/>
          <p:cNvSpPr>
            <a:spLocks noGrp="1"/>
          </p:cNvSpPr>
          <p:nvPr>
            <p:ph idx="1"/>
          </p:nvPr>
        </p:nvSpPr>
        <p:spPr>
          <a:xfrm>
            <a:off x="365760" y="1280160"/>
            <a:ext cx="8535987" cy="1082040"/>
          </a:xfrm>
        </p:spPr>
        <p:txBody>
          <a:bodyPr/>
          <a:lstStyle/>
          <a:p>
            <a:r>
              <a:rPr lang="en-US" dirty="0" smtClean="0"/>
              <a:t>In example 4.1, assume the below conductor radii</a:t>
            </a:r>
            <a:br>
              <a:rPr lang="en-US" dirty="0" smtClean="0"/>
            </a:br>
            <a:r>
              <a:rPr lang="en-US" dirty="0" smtClean="0"/>
              <a:t/>
            </a:r>
            <a:br>
              <a:rPr lang="en-US" dirty="0" smtClean="0"/>
            </a:br>
            <a:endParaRPr lang="en-US" dirty="0"/>
          </a:p>
          <a:p>
            <a:r>
              <a:rPr lang="en-US" dirty="0" smtClean="0"/>
              <a:t>Calculating some values</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0846007"/>
              </p:ext>
            </p:extLst>
          </p:nvPr>
        </p:nvGraphicFramePr>
        <p:xfrm>
          <a:off x="838200" y="1828800"/>
          <a:ext cx="4344988" cy="838200"/>
        </p:xfrm>
        <a:graphic>
          <a:graphicData uri="http://schemas.openxmlformats.org/presentationml/2006/ole">
            <mc:AlternateContent xmlns:mc="http://schemas.openxmlformats.org/markup-compatibility/2006">
              <mc:Choice xmlns:v="urn:schemas-microsoft-com:vml" Requires="v">
                <p:oleObj spid="_x0000_s935974" name="Equation" r:id="rId3" imgW="2501640" imgH="482400" progId="Equation.DSMT4">
                  <p:embed/>
                </p:oleObj>
              </mc:Choice>
              <mc:Fallback>
                <p:oleObj name="Equation" r:id="rId3" imgW="2501640" imgH="482400" progId="Equation.DSMT4">
                  <p:embed/>
                  <p:pic>
                    <p:nvPicPr>
                      <p:cNvPr id="0" name=""/>
                      <p:cNvPicPr/>
                      <p:nvPr/>
                    </p:nvPicPr>
                    <p:blipFill>
                      <a:blip r:embed="rId4"/>
                      <a:stretch>
                        <a:fillRect/>
                      </a:stretch>
                    </p:blipFill>
                    <p:spPr>
                      <a:xfrm>
                        <a:off x="838200" y="1828800"/>
                        <a:ext cx="4344988" cy="838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85526425"/>
              </p:ext>
            </p:extLst>
          </p:nvPr>
        </p:nvGraphicFramePr>
        <p:xfrm>
          <a:off x="860425" y="3276600"/>
          <a:ext cx="6508750" cy="2946400"/>
        </p:xfrm>
        <a:graphic>
          <a:graphicData uri="http://schemas.openxmlformats.org/presentationml/2006/ole">
            <mc:AlternateContent xmlns:mc="http://schemas.openxmlformats.org/markup-compatibility/2006">
              <mc:Choice xmlns:v="urn:schemas-microsoft-com:vml" Requires="v">
                <p:oleObj spid="_x0000_s935975" name="Equation" r:id="rId5" imgW="3848040" imgH="1600200" progId="Equation.DSMT4">
                  <p:embed/>
                </p:oleObj>
              </mc:Choice>
              <mc:Fallback>
                <p:oleObj name="Equation" r:id="rId5" imgW="3848040" imgH="1600200" progId="Equation.DSMT4">
                  <p:embed/>
                  <p:pic>
                    <p:nvPicPr>
                      <p:cNvPr id="0" name=""/>
                      <p:cNvPicPr>
                        <a:picLocks noChangeAspect="1" noChangeArrowheads="1"/>
                      </p:cNvPicPr>
                      <p:nvPr/>
                    </p:nvPicPr>
                    <p:blipFill>
                      <a:blip r:embed="rId6"/>
                      <a:srcRect/>
                      <a:stretch>
                        <a:fillRect/>
                      </a:stretch>
                    </p:blipFill>
                    <p:spPr bwMode="auto">
                      <a:xfrm>
                        <a:off x="860425" y="3276600"/>
                        <a:ext cx="6508750" cy="2946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5438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the Previous Example</a:t>
            </a:r>
          </a:p>
        </p:txBody>
      </p:sp>
      <p:sp>
        <p:nvSpPr>
          <p:cNvPr id="3" name="Content Placeholder 2"/>
          <p:cNvSpPr>
            <a:spLocks noGrp="1"/>
          </p:cNvSpPr>
          <p:nvPr>
            <p:ph idx="1"/>
          </p:nvPr>
        </p:nvSpPr>
        <p:spPr>
          <a:xfrm>
            <a:off x="365760" y="1280160"/>
            <a:ext cx="8535987" cy="929640"/>
          </a:xfrm>
        </p:spPr>
        <p:txBody>
          <a:bodyPr/>
          <a:lstStyle/>
          <a:p>
            <a:r>
              <a:rPr lang="en-US" dirty="0" smtClean="0"/>
              <a:t>Solving we get</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76963402"/>
              </p:ext>
            </p:extLst>
          </p:nvPr>
        </p:nvGraphicFramePr>
        <p:xfrm>
          <a:off x="762000" y="1981200"/>
          <a:ext cx="6665913" cy="2755900"/>
        </p:xfrm>
        <a:graphic>
          <a:graphicData uri="http://schemas.openxmlformats.org/presentationml/2006/ole">
            <mc:AlternateContent xmlns:mc="http://schemas.openxmlformats.org/markup-compatibility/2006">
              <mc:Choice xmlns:v="urn:schemas-microsoft-com:vml" Requires="v">
                <p:oleObj spid="_x0000_s936980" name="Equation" r:id="rId3" imgW="3441600" imgH="1422360" progId="Equation.DSMT4">
                  <p:embed/>
                </p:oleObj>
              </mc:Choice>
              <mc:Fallback>
                <p:oleObj name="Equation" r:id="rId3" imgW="3441600" imgH="1422360" progId="Equation.DSMT4">
                  <p:embed/>
                  <p:pic>
                    <p:nvPicPr>
                      <p:cNvPr id="0" name=""/>
                      <p:cNvPicPr>
                        <a:picLocks noChangeAspect="1" noChangeArrowheads="1"/>
                      </p:cNvPicPr>
                      <p:nvPr/>
                    </p:nvPicPr>
                    <p:blipFill>
                      <a:blip r:embed="rId4"/>
                      <a:srcRect/>
                      <a:stretch>
                        <a:fillRect/>
                      </a:stretch>
                    </p:blipFill>
                    <p:spPr bwMode="auto">
                      <a:xfrm>
                        <a:off x="762000" y="1981200"/>
                        <a:ext cx="6665913"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91882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Dependence</a:t>
            </a:r>
            <a:endParaRPr lang="en-US" dirty="0"/>
          </a:p>
        </p:txBody>
      </p:sp>
      <p:sp>
        <p:nvSpPr>
          <p:cNvPr id="3" name="Content Placeholder 2"/>
          <p:cNvSpPr>
            <a:spLocks noGrp="1"/>
          </p:cNvSpPr>
          <p:nvPr>
            <p:ph idx="1"/>
          </p:nvPr>
        </p:nvSpPr>
        <p:spPr/>
        <p:txBody>
          <a:bodyPr/>
          <a:lstStyle/>
          <a:p>
            <a:r>
              <a:rPr lang="en-US" dirty="0" smtClean="0"/>
              <a:t>We might note that the previous derivation for </a:t>
            </a:r>
            <a:r>
              <a:rPr lang="en-US" b="1" dirty="0" smtClean="0"/>
              <a:t>L</a:t>
            </a:r>
            <a:r>
              <a:rPr lang="en-US" dirty="0" smtClean="0"/>
              <a:t> assumed a frequency. For steady-state and transient stability analysis this is just the power grid frequency</a:t>
            </a:r>
          </a:p>
          <a:p>
            <a:r>
              <a:rPr lang="en-US" dirty="0" smtClean="0"/>
              <a:t>As we have seen in EMTP there are a number of difference frequencies present, particularly during transients</a:t>
            </a:r>
          </a:p>
          <a:p>
            <a:pPr lvl="1"/>
            <a:r>
              <a:rPr lang="en-US" dirty="0" smtClean="0"/>
              <a:t>Coverage is beyond the scope of 576</a:t>
            </a:r>
          </a:p>
          <a:p>
            <a:pPr lvl="1"/>
            <a:r>
              <a:rPr lang="en-US" dirty="0" smtClean="0"/>
              <a:t>An early paper is J.K. </a:t>
            </a:r>
            <a:r>
              <a:rPr lang="en-US" dirty="0" err="1" smtClean="0"/>
              <a:t>Snelson</a:t>
            </a:r>
            <a:r>
              <a:rPr lang="en-US" dirty="0" smtClean="0"/>
              <a:t>, "Propagation of Travelling on Transmission </a:t>
            </a:r>
            <a:r>
              <a:rPr lang="en-US" dirty="0"/>
              <a:t>L</a:t>
            </a:r>
            <a:r>
              <a:rPr lang="en-US" dirty="0" smtClean="0"/>
              <a:t>ines: Frequency Dependent Parameters," IEEE Trans. Power App. and Syst., vol. PAS-91, pp. </a:t>
            </a:r>
            <a:r>
              <a:rPr lang="en-US" smtClean="0"/>
              <a:t>85-91, 1972</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16</a:t>
            </a:fld>
            <a:endParaRPr lang="en-US" dirty="0"/>
          </a:p>
        </p:txBody>
      </p:sp>
    </p:spTree>
    <p:extLst>
      <p:ext uri="{BB962C8B-B14F-4D97-AF65-F5344CB8AC3E}">
        <p14:creationId xmlns:p14="http://schemas.microsoft.com/office/powerpoint/2010/main" val="211151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smtClean="0"/>
              <a:t>Analysis with Symmetrical Components</a:t>
            </a:r>
          </a:p>
        </p:txBody>
      </p:sp>
      <p:sp>
        <p:nvSpPr>
          <p:cNvPr id="31747" name="Rectangle 3"/>
          <p:cNvSpPr>
            <a:spLocks noGrp="1" noChangeArrowheads="1"/>
          </p:cNvSpPr>
          <p:nvPr>
            <p:ph type="body" idx="1"/>
          </p:nvPr>
        </p:nvSpPr>
        <p:spPr>
          <a:xfrm>
            <a:off x="365760" y="1280160"/>
            <a:ext cx="8397240" cy="2133600"/>
          </a:xfrm>
        </p:spPr>
        <p:txBody>
          <a:bodyPr/>
          <a:lstStyle/>
          <a:p>
            <a:pPr eaLnBrk="1" hangingPunct="1"/>
            <a:r>
              <a:rPr lang="en-US" altLang="en-US" dirty="0" smtClean="0"/>
              <a:t>Next several slides briefly review the application of symmetrical components, which we will also use in transient stability analysis</a:t>
            </a:r>
          </a:p>
        </p:txBody>
      </p:sp>
      <p:sp>
        <p:nvSpPr>
          <p:cNvPr id="4"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smtClean="0"/>
              <a:t>Symmetric Components</a:t>
            </a:r>
          </a:p>
        </p:txBody>
      </p:sp>
      <p:sp>
        <p:nvSpPr>
          <p:cNvPr id="32771" name="Rectangle 3"/>
          <p:cNvSpPr>
            <a:spLocks noGrp="1" noChangeArrowheads="1"/>
          </p:cNvSpPr>
          <p:nvPr>
            <p:ph type="body" idx="1"/>
          </p:nvPr>
        </p:nvSpPr>
        <p:spPr/>
        <p:txBody>
          <a:bodyPr/>
          <a:lstStyle/>
          <a:p>
            <a:pPr eaLnBrk="1" hangingPunct="1"/>
            <a:r>
              <a:rPr lang="en-US" altLang="en-US" dirty="0" smtClean="0"/>
              <a:t>The key idea of symmetrical component analysis is to decompose a three-phase system into three sequence networks.  The networks are then coupled only at the point of the unbalance (e.g., a fault)</a:t>
            </a:r>
          </a:p>
          <a:p>
            <a:pPr eaLnBrk="1" hangingPunct="1"/>
            <a:r>
              <a:rPr lang="en-US" altLang="en-US" dirty="0" smtClean="0"/>
              <a:t>System itself is assumed to be balanced (e.g., lines with </a:t>
            </a:r>
            <a:r>
              <a:rPr lang="en-US" altLang="en-US" dirty="0" err="1" smtClean="0"/>
              <a:t>nonsymmetric</a:t>
            </a:r>
            <a:r>
              <a:rPr lang="en-US" altLang="en-US" dirty="0" smtClean="0"/>
              <a:t> tower configurations are assumed to be uniformly transposed)</a:t>
            </a:r>
          </a:p>
          <a:p>
            <a:pPr eaLnBrk="1" hangingPunct="1"/>
            <a:r>
              <a:rPr lang="en-US" altLang="en-US" dirty="0" smtClean="0"/>
              <a:t>The three sequence networks are known as the</a:t>
            </a:r>
          </a:p>
          <a:p>
            <a:pPr lvl="1" eaLnBrk="1" hangingPunct="1"/>
            <a:r>
              <a:rPr lang="en-US" altLang="en-US" dirty="0" smtClean="0"/>
              <a:t>positive sequence (this is the one we’ve been using)</a:t>
            </a:r>
          </a:p>
          <a:p>
            <a:pPr lvl="1" eaLnBrk="1" hangingPunct="1"/>
            <a:r>
              <a:rPr lang="en-US" altLang="en-US" dirty="0" smtClean="0"/>
              <a:t>negative sequence</a:t>
            </a:r>
          </a:p>
          <a:p>
            <a:pPr lvl="1" eaLnBrk="1" hangingPunct="1"/>
            <a:r>
              <a:rPr lang="en-US" altLang="en-US" dirty="0" smtClean="0"/>
              <a:t>zero sequence</a:t>
            </a:r>
          </a:p>
        </p:txBody>
      </p:sp>
      <p:sp>
        <p:nvSpPr>
          <p:cNvPr id="4"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Line Spacing – 69 kV </a:t>
            </a:r>
            <a:endParaRPr lang="en-US" dirty="0"/>
          </a:p>
        </p:txBody>
      </p:sp>
      <p:sp>
        <p:nvSpPr>
          <p:cNvPr id="3" name="Slide Number Placeholder 2"/>
          <p:cNvSpPr>
            <a:spLocks noGrp="1"/>
          </p:cNvSpPr>
          <p:nvPr>
            <p:ph type="sldNum" sz="quarter" idx="12"/>
          </p:nvPr>
        </p:nvSpPr>
        <p:spPr/>
        <p:txBody>
          <a:bodyPr/>
          <a:lstStyle/>
          <a:p>
            <a:pPr>
              <a:defRPr/>
            </a:pPr>
            <a:fld id="{F29487AF-22CC-4BA0-9E2C-52E5FAE8988A}" type="slidenum">
              <a:rPr lang="en-US" smtClean="0"/>
              <a:pPr>
                <a:defRPr/>
              </a:pPr>
              <a:t>19</a:t>
            </a:fld>
            <a:endParaRPr lang="en-US" dirty="0"/>
          </a:p>
        </p:txBody>
      </p:sp>
      <p:pic>
        <p:nvPicPr>
          <p:cNvPr id="4" name="Picture 4" descr="100_17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954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42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Read Chapter 3, skip 3.7 for now</a:t>
            </a:r>
          </a:p>
          <a:p>
            <a:r>
              <a:rPr lang="en-US" dirty="0"/>
              <a:t>Homework 1 is </a:t>
            </a:r>
            <a:r>
              <a:rPr lang="en-US" dirty="0" smtClean="0"/>
              <a:t>due </a:t>
            </a:r>
            <a:r>
              <a:rPr lang="en-US" dirty="0"/>
              <a:t>Feb 6; it is on the </a:t>
            </a:r>
            <a:r>
              <a:rPr lang="en-US" dirty="0" smtClean="0"/>
              <a:t>website</a:t>
            </a:r>
          </a:p>
          <a:p>
            <a:r>
              <a:rPr lang="en-US" dirty="0"/>
              <a:t>Two good references for the modeling of unbalanced transmission lines and symmetrical components are</a:t>
            </a:r>
          </a:p>
          <a:p>
            <a:pPr lvl="1"/>
            <a:r>
              <a:rPr lang="en-US" dirty="0"/>
              <a:t> W.H. </a:t>
            </a:r>
            <a:r>
              <a:rPr lang="en-US" dirty="0" err="1"/>
              <a:t>Kersting</a:t>
            </a:r>
            <a:r>
              <a:rPr lang="en-US" dirty="0"/>
              <a:t>, </a:t>
            </a:r>
            <a:r>
              <a:rPr lang="en-US" i="1" dirty="0"/>
              <a:t>Distribution System Modeling and Analysis</a:t>
            </a:r>
            <a:r>
              <a:rPr lang="en-US" dirty="0"/>
              <a:t>, third edition, 2012</a:t>
            </a:r>
          </a:p>
          <a:p>
            <a:pPr lvl="1"/>
            <a:r>
              <a:rPr lang="en-US" dirty="0"/>
              <a:t>Glover, </a:t>
            </a:r>
            <a:r>
              <a:rPr lang="en-US" dirty="0" err="1"/>
              <a:t>Sarma</a:t>
            </a:r>
            <a:r>
              <a:rPr lang="en-US" dirty="0"/>
              <a:t>, Overbye, </a:t>
            </a:r>
            <a:r>
              <a:rPr lang="en-US" i="1" dirty="0"/>
              <a:t>Power System Analysis and Design</a:t>
            </a:r>
            <a:r>
              <a:rPr lang="en-US" dirty="0"/>
              <a:t>, fifth edition, 2011 </a:t>
            </a:r>
          </a:p>
          <a:p>
            <a:pPr lvl="2"/>
            <a:r>
              <a:rPr lang="en-US" dirty="0"/>
              <a:t>this one also has EMTP coverage in Chapter 13</a:t>
            </a:r>
          </a:p>
          <a:p>
            <a:pPr lvl="1"/>
            <a:r>
              <a:rPr lang="en-US" dirty="0"/>
              <a:t>We'll be using the derivations from these two references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a:t>
            </a:fld>
            <a:endParaRPr lang="en-US" dirty="0"/>
          </a:p>
        </p:txBody>
      </p:sp>
    </p:spTree>
    <p:extLst>
      <p:ext uri="{BB962C8B-B14F-4D97-AF65-F5344CB8AC3E}">
        <p14:creationId xmlns:p14="http://schemas.microsoft.com/office/powerpoint/2010/main" val="92669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762000"/>
          </a:xfrm>
        </p:spPr>
        <p:txBody>
          <a:bodyPr/>
          <a:lstStyle/>
          <a:p>
            <a:r>
              <a:rPr lang="en-US" altLang="en-US" dirty="0"/>
              <a:t>Birds Do Not Sit on the Conductors</a:t>
            </a:r>
            <a:endParaRPr lang="en-US" dirty="0"/>
          </a:p>
        </p:txBody>
      </p:sp>
      <p:sp>
        <p:nvSpPr>
          <p:cNvPr id="3" name="Slide Number Placeholder 2"/>
          <p:cNvSpPr>
            <a:spLocks noGrp="1"/>
          </p:cNvSpPr>
          <p:nvPr>
            <p:ph type="sldNum" sz="quarter" idx="12"/>
          </p:nvPr>
        </p:nvSpPr>
        <p:spPr/>
        <p:txBody>
          <a:bodyPr/>
          <a:lstStyle/>
          <a:p>
            <a:pPr>
              <a:defRPr/>
            </a:pPr>
            <a:fld id="{F29487AF-22CC-4BA0-9E2C-52E5FAE8988A}" type="slidenum">
              <a:rPr lang="en-US" smtClean="0"/>
              <a:pPr>
                <a:defRPr/>
              </a:pPr>
              <a:t>20</a:t>
            </a:fld>
            <a:endParaRPr lang="en-US" dirty="0"/>
          </a:p>
        </p:txBody>
      </p:sp>
      <p:pic>
        <p:nvPicPr>
          <p:cNvPr id="6" name="Picture 4" descr="100_17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954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251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Line Transposition Example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21</a:t>
            </a:fld>
            <a:endParaRPr lang="en-US" dirty="0"/>
          </a:p>
        </p:txBody>
      </p:sp>
      <p:pic>
        <p:nvPicPr>
          <p:cNvPr id="5" name="Picture 3" descr="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295400"/>
            <a:ext cx="7924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717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Line Transposition Example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22</a:t>
            </a:fld>
            <a:endParaRPr lang="en-US" dirty="0"/>
          </a:p>
        </p:txBody>
      </p:sp>
      <p:pic>
        <p:nvPicPr>
          <p:cNvPr id="5" name="Picture 3" descr="li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295400"/>
            <a:ext cx="8077200"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983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Positive Sequence Sets</a:t>
            </a:r>
          </a:p>
        </p:txBody>
      </p:sp>
      <p:sp>
        <p:nvSpPr>
          <p:cNvPr id="33795" name="Rectangle 3"/>
          <p:cNvSpPr>
            <a:spLocks noGrp="1" noChangeArrowheads="1"/>
          </p:cNvSpPr>
          <p:nvPr>
            <p:ph type="body" idx="1"/>
          </p:nvPr>
        </p:nvSpPr>
        <p:spPr>
          <a:xfrm>
            <a:off x="365760" y="1280160"/>
            <a:ext cx="8001000" cy="2514600"/>
          </a:xfrm>
        </p:spPr>
        <p:txBody>
          <a:bodyPr/>
          <a:lstStyle/>
          <a:p>
            <a:pPr eaLnBrk="1" hangingPunct="1"/>
            <a:r>
              <a:rPr lang="en-US" altLang="en-US" dirty="0" smtClean="0"/>
              <a:t>The positive sequence sets have three phase currents/voltages with equal magnitude, with phase b lagging phase a by 120</a:t>
            </a:r>
            <a:r>
              <a:rPr lang="en-US" altLang="en-US" dirty="0" smtClean="0">
                <a:cs typeface="Times New Roman" pitchFamily="18" charset="0"/>
              </a:rPr>
              <a:t>°, and phase c lagging phase b by </a:t>
            </a:r>
            <a:r>
              <a:rPr lang="en-US" altLang="en-US" dirty="0" smtClean="0"/>
              <a:t>120</a:t>
            </a:r>
            <a:r>
              <a:rPr lang="en-US" altLang="en-US" dirty="0" smtClean="0">
                <a:cs typeface="Times New Roman" pitchFamily="18" charset="0"/>
              </a:rPr>
              <a:t>°.  </a:t>
            </a:r>
          </a:p>
          <a:p>
            <a:pPr eaLnBrk="1" hangingPunct="1"/>
            <a:r>
              <a:rPr lang="en-US" altLang="en-US" dirty="0" smtClean="0">
                <a:cs typeface="Times New Roman" pitchFamily="18" charset="0"/>
              </a:rPr>
              <a:t>We’ve been studying positive sequence sets</a:t>
            </a:r>
          </a:p>
        </p:txBody>
      </p:sp>
      <p:pic>
        <p:nvPicPr>
          <p:cNvPr id="33796" name="Picture 4" descr="fig128"/>
          <p:cNvPicPr>
            <a:picLocks noChangeAspect="1" noChangeArrowheads="1"/>
          </p:cNvPicPr>
          <p:nvPr/>
        </p:nvPicPr>
        <p:blipFill>
          <a:blip r:embed="rId3" cstate="print">
            <a:extLst>
              <a:ext uri="{28A0092B-C50C-407E-A947-70E740481C1C}">
                <a14:useLocalDpi xmlns:a14="http://schemas.microsoft.com/office/drawing/2010/main" val="0"/>
              </a:ext>
            </a:extLst>
          </a:blip>
          <a:srcRect l="9456" t="868" r="31915" b="78125"/>
          <a:stretch>
            <a:fillRect/>
          </a:stretch>
        </p:blipFill>
        <p:spPr bwMode="auto">
          <a:xfrm>
            <a:off x="685800" y="3719512"/>
            <a:ext cx="453548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5410200" y="3886200"/>
            <a:ext cx="2717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Positive sequence</a:t>
            </a:r>
          </a:p>
          <a:p>
            <a:pPr eaLnBrk="1" hangingPunct="1"/>
            <a:r>
              <a:rPr lang="en-US" altLang="en-US" sz="2800" dirty="0"/>
              <a:t>sets have zero</a:t>
            </a:r>
          </a:p>
          <a:p>
            <a:pPr eaLnBrk="1" hangingPunct="1"/>
            <a:r>
              <a:rPr lang="en-US" altLang="en-US" sz="2800" dirty="0"/>
              <a:t>neutral current</a:t>
            </a:r>
          </a:p>
        </p:txBody>
      </p:sp>
      <p:sp>
        <p:nvSpPr>
          <p:cNvPr id="6"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0"/>
          <p:cNvSpPr>
            <a:spLocks noGrp="1" noChangeArrowheads="1"/>
          </p:cNvSpPr>
          <p:nvPr>
            <p:ph type="title"/>
          </p:nvPr>
        </p:nvSpPr>
        <p:spPr/>
        <p:txBody>
          <a:bodyPr/>
          <a:lstStyle/>
          <a:p>
            <a:pPr eaLnBrk="1" hangingPunct="1"/>
            <a:r>
              <a:rPr lang="en-US" altLang="en-US" smtClean="0"/>
              <a:t>Negative Sequence Sets</a:t>
            </a:r>
          </a:p>
        </p:txBody>
      </p:sp>
      <p:sp>
        <p:nvSpPr>
          <p:cNvPr id="34819" name="Rectangle 2051"/>
          <p:cNvSpPr>
            <a:spLocks noGrp="1" noChangeArrowheads="1"/>
          </p:cNvSpPr>
          <p:nvPr>
            <p:ph type="body" idx="1"/>
          </p:nvPr>
        </p:nvSpPr>
        <p:spPr>
          <a:xfrm>
            <a:off x="365760" y="1280160"/>
            <a:ext cx="7924800" cy="2590800"/>
          </a:xfrm>
        </p:spPr>
        <p:txBody>
          <a:bodyPr/>
          <a:lstStyle/>
          <a:p>
            <a:pPr eaLnBrk="1" hangingPunct="1"/>
            <a:r>
              <a:rPr lang="en-US" altLang="en-US" dirty="0" smtClean="0"/>
              <a:t>The negative sequence sets have three phase currents/voltages with equal magnitude, with phase b </a:t>
            </a:r>
            <a:r>
              <a:rPr lang="en-US" altLang="en-US" dirty="0" smtClean="0">
                <a:solidFill>
                  <a:srgbClr val="FF3300"/>
                </a:solidFill>
              </a:rPr>
              <a:t>leading</a:t>
            </a:r>
            <a:r>
              <a:rPr lang="en-US" altLang="en-US" dirty="0" smtClean="0"/>
              <a:t> phase a by 120</a:t>
            </a:r>
            <a:r>
              <a:rPr lang="en-US" altLang="en-US" dirty="0" smtClean="0">
                <a:cs typeface="Times New Roman" pitchFamily="18" charset="0"/>
              </a:rPr>
              <a:t>°, and phase c </a:t>
            </a:r>
            <a:r>
              <a:rPr lang="en-US" altLang="en-US" dirty="0" smtClean="0">
                <a:solidFill>
                  <a:srgbClr val="FF3300"/>
                </a:solidFill>
                <a:cs typeface="Times New Roman" pitchFamily="18" charset="0"/>
              </a:rPr>
              <a:t>leading</a:t>
            </a:r>
            <a:r>
              <a:rPr lang="en-US" altLang="en-US" dirty="0" smtClean="0">
                <a:cs typeface="Times New Roman" pitchFamily="18" charset="0"/>
              </a:rPr>
              <a:t> phase b by </a:t>
            </a:r>
            <a:r>
              <a:rPr lang="en-US" altLang="en-US" dirty="0" smtClean="0"/>
              <a:t>120</a:t>
            </a:r>
            <a:r>
              <a:rPr lang="en-US" altLang="en-US" dirty="0" smtClean="0">
                <a:cs typeface="Times New Roman" pitchFamily="18" charset="0"/>
              </a:rPr>
              <a:t>°. </a:t>
            </a:r>
          </a:p>
          <a:p>
            <a:pPr eaLnBrk="1" hangingPunct="1"/>
            <a:r>
              <a:rPr lang="en-US" altLang="en-US" dirty="0" smtClean="0">
                <a:cs typeface="Times New Roman" pitchFamily="18" charset="0"/>
              </a:rPr>
              <a:t>Negative sequence sets are similar to positive sequence, except the phase order is reversed </a:t>
            </a:r>
          </a:p>
          <a:p>
            <a:pPr eaLnBrk="1" hangingPunct="1"/>
            <a:endParaRPr lang="en-US" altLang="en-US" dirty="0" smtClean="0"/>
          </a:p>
        </p:txBody>
      </p:sp>
      <p:pic>
        <p:nvPicPr>
          <p:cNvPr id="34820" name="Picture 2052" descr="fig129"/>
          <p:cNvPicPr>
            <a:picLocks noChangeAspect="1" noChangeArrowheads="1"/>
          </p:cNvPicPr>
          <p:nvPr/>
        </p:nvPicPr>
        <p:blipFill>
          <a:blip r:embed="rId3" cstate="print">
            <a:extLst>
              <a:ext uri="{28A0092B-C50C-407E-A947-70E740481C1C}">
                <a14:useLocalDpi xmlns:a14="http://schemas.microsoft.com/office/drawing/2010/main" val="0"/>
              </a:ext>
            </a:extLst>
          </a:blip>
          <a:srcRect l="11821" t="868" r="30733" b="79861"/>
          <a:stretch>
            <a:fillRect/>
          </a:stretch>
        </p:blipFill>
        <p:spPr bwMode="auto">
          <a:xfrm>
            <a:off x="990600" y="4038600"/>
            <a:ext cx="4445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2054"/>
          <p:cNvSpPr txBox="1">
            <a:spLocks noChangeArrowheads="1"/>
          </p:cNvSpPr>
          <p:nvPr/>
        </p:nvSpPr>
        <p:spPr bwMode="auto">
          <a:xfrm>
            <a:off x="5562600" y="4191000"/>
            <a:ext cx="28543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Negative sequence</a:t>
            </a:r>
          </a:p>
          <a:p>
            <a:pPr eaLnBrk="1" hangingPunct="1"/>
            <a:r>
              <a:rPr lang="en-US" altLang="en-US" sz="2800" dirty="0"/>
              <a:t>sets have zero</a:t>
            </a:r>
          </a:p>
          <a:p>
            <a:pPr eaLnBrk="1" hangingPunct="1"/>
            <a:r>
              <a:rPr lang="en-US" altLang="en-US" sz="2800" dirty="0"/>
              <a:t>neutral current</a:t>
            </a:r>
          </a:p>
        </p:txBody>
      </p:sp>
      <p:sp>
        <p:nvSpPr>
          <p:cNvPr id="6"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smtClean="0"/>
              <a:t>Zero Sequence Sets</a:t>
            </a:r>
          </a:p>
        </p:txBody>
      </p:sp>
      <p:sp>
        <p:nvSpPr>
          <p:cNvPr id="35843" name="Rectangle 3"/>
          <p:cNvSpPr>
            <a:spLocks noGrp="1" noChangeArrowheads="1"/>
          </p:cNvSpPr>
          <p:nvPr>
            <p:ph type="body" idx="1"/>
          </p:nvPr>
        </p:nvSpPr>
        <p:spPr>
          <a:xfrm>
            <a:off x="365760" y="1280160"/>
            <a:ext cx="8001000" cy="1752600"/>
          </a:xfrm>
        </p:spPr>
        <p:txBody>
          <a:bodyPr/>
          <a:lstStyle/>
          <a:p>
            <a:pPr eaLnBrk="1" hangingPunct="1"/>
            <a:r>
              <a:rPr lang="en-US" altLang="en-US" dirty="0" smtClean="0"/>
              <a:t>Zero sequence sets have three values with equal magnitude and angle.</a:t>
            </a:r>
          </a:p>
          <a:p>
            <a:pPr eaLnBrk="1" hangingPunct="1"/>
            <a:r>
              <a:rPr lang="en-US" altLang="en-US" dirty="0" smtClean="0"/>
              <a:t>Zero sequence sets have neutral current</a:t>
            </a:r>
          </a:p>
          <a:p>
            <a:pPr eaLnBrk="1" hangingPunct="1">
              <a:buFont typeface="Wingdings" pitchFamily="2" charset="2"/>
              <a:buChar char="l"/>
            </a:pPr>
            <a:endParaRPr lang="en-US" altLang="en-US" dirty="0" smtClean="0"/>
          </a:p>
        </p:txBody>
      </p:sp>
      <p:sp>
        <p:nvSpPr>
          <p:cNvPr id="4"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914400" y="76200"/>
            <a:ext cx="8382000" cy="838200"/>
          </a:xfrm>
        </p:spPr>
        <p:txBody>
          <a:bodyPr/>
          <a:lstStyle/>
          <a:p>
            <a:pPr eaLnBrk="1" hangingPunct="1"/>
            <a:r>
              <a:rPr lang="en-US" altLang="en-US" smtClean="0"/>
              <a:t>Sequence Set Representation</a:t>
            </a:r>
          </a:p>
        </p:txBody>
      </p:sp>
      <p:sp>
        <p:nvSpPr>
          <p:cNvPr id="1028" name="Rectangle 3"/>
          <p:cNvSpPr>
            <a:spLocks noGrp="1" noChangeArrowheads="1"/>
          </p:cNvSpPr>
          <p:nvPr>
            <p:ph type="body" idx="1"/>
          </p:nvPr>
        </p:nvSpPr>
        <p:spPr>
          <a:xfrm>
            <a:off x="365760" y="1280160"/>
            <a:ext cx="8001000" cy="1066800"/>
          </a:xfrm>
        </p:spPr>
        <p:txBody>
          <a:bodyPr/>
          <a:lstStyle/>
          <a:p>
            <a:pPr eaLnBrk="1" hangingPunct="1"/>
            <a:r>
              <a:rPr lang="en-US" altLang="en-US" b="1" dirty="0" smtClean="0">
                <a:solidFill>
                  <a:srgbClr val="FF3300"/>
                </a:solidFill>
              </a:rPr>
              <a:t>Any</a:t>
            </a:r>
            <a:r>
              <a:rPr lang="en-US" altLang="en-US" dirty="0" smtClean="0"/>
              <a:t> arbitrary set of three </a:t>
            </a:r>
            <a:r>
              <a:rPr lang="en-US" altLang="en-US" dirty="0" err="1" smtClean="0"/>
              <a:t>phasors</a:t>
            </a:r>
            <a:r>
              <a:rPr lang="en-US" altLang="en-US" dirty="0" smtClean="0"/>
              <a:t>, say </a:t>
            </a:r>
            <a:r>
              <a:rPr lang="en-US" altLang="en-US" dirty="0" err="1" smtClean="0"/>
              <a:t>I</a:t>
            </a:r>
            <a:r>
              <a:rPr lang="en-US" altLang="en-US" baseline="-25000" dirty="0" err="1" smtClean="0"/>
              <a:t>a</a:t>
            </a:r>
            <a:r>
              <a:rPr lang="en-US" altLang="en-US" dirty="0" smtClean="0"/>
              <a:t>, </a:t>
            </a:r>
            <a:r>
              <a:rPr lang="en-US" altLang="en-US" dirty="0" err="1" smtClean="0"/>
              <a:t>I</a:t>
            </a:r>
            <a:r>
              <a:rPr lang="en-US" altLang="en-US" baseline="-25000" dirty="0" err="1" smtClean="0"/>
              <a:t>b</a:t>
            </a:r>
            <a:r>
              <a:rPr lang="en-US" altLang="en-US" dirty="0" smtClean="0"/>
              <a:t>, </a:t>
            </a:r>
            <a:r>
              <a:rPr lang="en-US" altLang="en-US" dirty="0" err="1" smtClean="0"/>
              <a:t>I</a:t>
            </a:r>
            <a:r>
              <a:rPr lang="en-US" altLang="en-US" baseline="-25000" dirty="0" err="1" smtClean="0"/>
              <a:t>c</a:t>
            </a:r>
            <a:r>
              <a:rPr lang="en-US" altLang="en-US" dirty="0" smtClean="0"/>
              <a:t> can be represented as a sum of the three sequence sets</a:t>
            </a:r>
          </a:p>
        </p:txBody>
      </p:sp>
      <p:graphicFrame>
        <p:nvGraphicFramePr>
          <p:cNvPr id="1026" name="Object 4"/>
          <p:cNvGraphicFramePr>
            <a:graphicFrameLocks noChangeAspect="1"/>
          </p:cNvGraphicFramePr>
          <p:nvPr>
            <p:extLst>
              <p:ext uri="{D42A27DB-BD31-4B8C-83A1-F6EECF244321}">
                <p14:modId xmlns:p14="http://schemas.microsoft.com/office/powerpoint/2010/main" val="2219980268"/>
              </p:ext>
            </p:extLst>
          </p:nvPr>
        </p:nvGraphicFramePr>
        <p:xfrm>
          <a:off x="685800" y="2286000"/>
          <a:ext cx="5854700" cy="4178300"/>
        </p:xfrm>
        <a:graphic>
          <a:graphicData uri="http://schemas.openxmlformats.org/presentationml/2006/ole">
            <mc:AlternateContent xmlns:mc="http://schemas.openxmlformats.org/markup-compatibility/2006">
              <mc:Choice xmlns:v="urn:schemas-microsoft-com:vml" Requires="v">
                <p:oleObj spid="_x0000_s898202" name="Equation" r:id="rId4" imgW="5854680" imgH="4178160" progId="Equation.DSMT4">
                  <p:embed/>
                </p:oleObj>
              </mc:Choice>
              <mc:Fallback>
                <p:oleObj name="Equation" r:id="rId4" imgW="5854680" imgH="41781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86000"/>
                        <a:ext cx="5854700" cy="417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914400" y="76200"/>
            <a:ext cx="8229600" cy="838200"/>
          </a:xfrm>
        </p:spPr>
        <p:txBody>
          <a:bodyPr/>
          <a:lstStyle/>
          <a:p>
            <a:pPr eaLnBrk="1" hangingPunct="1"/>
            <a:r>
              <a:rPr lang="en-US" altLang="en-US" smtClean="0"/>
              <a:t>Conversion from Sequence to Phase</a:t>
            </a:r>
          </a:p>
        </p:txBody>
      </p:sp>
      <p:graphicFrame>
        <p:nvGraphicFramePr>
          <p:cNvPr id="2050" name="Object 4"/>
          <p:cNvGraphicFramePr>
            <a:graphicFrameLocks noChangeAspect="1"/>
          </p:cNvGraphicFramePr>
          <p:nvPr>
            <p:extLst>
              <p:ext uri="{D42A27DB-BD31-4B8C-83A1-F6EECF244321}">
                <p14:modId xmlns:p14="http://schemas.microsoft.com/office/powerpoint/2010/main" val="1984205833"/>
              </p:ext>
            </p:extLst>
          </p:nvPr>
        </p:nvGraphicFramePr>
        <p:xfrm>
          <a:off x="365760" y="1280160"/>
          <a:ext cx="7594600" cy="4851400"/>
        </p:xfrm>
        <a:graphic>
          <a:graphicData uri="http://schemas.openxmlformats.org/presentationml/2006/ole">
            <mc:AlternateContent xmlns:mc="http://schemas.openxmlformats.org/markup-compatibility/2006">
              <mc:Choice xmlns:v="urn:schemas-microsoft-com:vml" Requires="v">
                <p:oleObj spid="_x0000_s899226" name="Equation" r:id="rId4" imgW="7594560" imgH="4851360" progId="Equation.DSMT4">
                  <p:embed/>
                </p:oleObj>
              </mc:Choice>
              <mc:Fallback>
                <p:oleObj name="Equation" r:id="rId4" imgW="7594560" imgH="4851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1280160"/>
                        <a:ext cx="7594600" cy="485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en-US" smtClean="0"/>
              <a:t>Conversion Sequence to Phase</a:t>
            </a:r>
          </a:p>
        </p:txBody>
      </p:sp>
      <p:graphicFrame>
        <p:nvGraphicFramePr>
          <p:cNvPr id="3074" name="Object 3"/>
          <p:cNvGraphicFramePr>
            <a:graphicFrameLocks noChangeAspect="1"/>
          </p:cNvGraphicFramePr>
          <p:nvPr>
            <p:extLst>
              <p:ext uri="{D42A27DB-BD31-4B8C-83A1-F6EECF244321}">
                <p14:modId xmlns:p14="http://schemas.microsoft.com/office/powerpoint/2010/main" val="511697928"/>
              </p:ext>
            </p:extLst>
          </p:nvPr>
        </p:nvGraphicFramePr>
        <p:xfrm>
          <a:off x="365760" y="1280160"/>
          <a:ext cx="7454900" cy="4699000"/>
        </p:xfrm>
        <a:graphic>
          <a:graphicData uri="http://schemas.openxmlformats.org/presentationml/2006/ole">
            <mc:AlternateContent xmlns:mc="http://schemas.openxmlformats.org/markup-compatibility/2006">
              <mc:Choice xmlns:v="urn:schemas-microsoft-com:vml" Requires="v">
                <p:oleObj spid="_x0000_s900250" name="Equation" r:id="rId4" imgW="7454880" imgH="4698720" progId="Equation.DSMT4">
                  <p:embed/>
                </p:oleObj>
              </mc:Choice>
              <mc:Fallback>
                <p:oleObj name="Equation" r:id="rId4" imgW="7454880" imgH="46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1280160"/>
                        <a:ext cx="7454900"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en-US" smtClean="0"/>
              <a:t>Conversion Phase to Sequence</a:t>
            </a:r>
          </a:p>
        </p:txBody>
      </p:sp>
      <p:graphicFrame>
        <p:nvGraphicFramePr>
          <p:cNvPr id="4098" name="Object 3"/>
          <p:cNvGraphicFramePr>
            <a:graphicFrameLocks noChangeAspect="1"/>
          </p:cNvGraphicFramePr>
          <p:nvPr>
            <p:extLst>
              <p:ext uri="{D42A27DB-BD31-4B8C-83A1-F6EECF244321}">
                <p14:modId xmlns:p14="http://schemas.microsoft.com/office/powerpoint/2010/main" val="387013499"/>
              </p:ext>
            </p:extLst>
          </p:nvPr>
        </p:nvGraphicFramePr>
        <p:xfrm>
          <a:off x="365760" y="1280160"/>
          <a:ext cx="6794500" cy="4343400"/>
        </p:xfrm>
        <a:graphic>
          <a:graphicData uri="http://schemas.openxmlformats.org/presentationml/2006/ole">
            <mc:AlternateContent xmlns:mc="http://schemas.openxmlformats.org/markup-compatibility/2006">
              <mc:Choice xmlns:v="urn:schemas-microsoft-com:vml" Requires="v">
                <p:oleObj spid="_x0000_s901274" name="Equation" r:id="rId4" imgW="6794280" imgH="4343400" progId="Equation.DSMT4">
                  <p:embed/>
                </p:oleObj>
              </mc:Choice>
              <mc:Fallback>
                <p:oleObj name="Equation" r:id="rId4" imgW="6794280" imgH="4343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1280160"/>
                        <a:ext cx="67945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Untransposed</a:t>
            </a:r>
            <a:r>
              <a:rPr lang="en-US" dirty="0" smtClean="0"/>
              <a:t> Lines with Ground Conductors</a:t>
            </a:r>
            <a:endParaRPr lang="en-US" dirty="0"/>
          </a:p>
        </p:txBody>
      </p:sp>
      <p:sp>
        <p:nvSpPr>
          <p:cNvPr id="3" name="Content Placeholder 2"/>
          <p:cNvSpPr>
            <a:spLocks noGrp="1"/>
          </p:cNvSpPr>
          <p:nvPr>
            <p:ph idx="1"/>
          </p:nvPr>
        </p:nvSpPr>
        <p:spPr>
          <a:xfrm>
            <a:off x="365760" y="1280160"/>
            <a:ext cx="8535987" cy="1996440"/>
          </a:xfrm>
        </p:spPr>
        <p:txBody>
          <a:bodyPr/>
          <a:lstStyle/>
          <a:p>
            <a:r>
              <a:rPr lang="en-US" dirty="0" smtClean="0"/>
              <a:t>To model </a:t>
            </a:r>
            <a:r>
              <a:rPr lang="en-US" dirty="0" err="1" smtClean="0"/>
              <a:t>untransposed</a:t>
            </a:r>
            <a:r>
              <a:rPr lang="en-US" dirty="0" smtClean="0"/>
              <a:t> lines, perhaps with grounded neutral wires, we use the approach of Carson (from 1926) of modeling the earth return with equivalent conductors located in the ground under the real wires</a:t>
            </a:r>
          </a:p>
          <a:p>
            <a:pPr lvl="1"/>
            <a:r>
              <a:rPr lang="en-US" dirty="0" smtClean="0"/>
              <a:t>Earth return conductors have the same</a:t>
            </a:r>
            <a:br>
              <a:rPr lang="en-US" dirty="0" smtClean="0"/>
            </a:br>
            <a:r>
              <a:rPr lang="en-US" dirty="0" smtClean="0"/>
              <a:t>GMR of their above ground conductor </a:t>
            </a:r>
            <a:br>
              <a:rPr lang="en-US" dirty="0" smtClean="0"/>
            </a:br>
            <a:r>
              <a:rPr lang="en-US" dirty="0" smtClean="0"/>
              <a:t>(or bundle) and carry the opposite current</a:t>
            </a:r>
          </a:p>
          <a:p>
            <a:r>
              <a:rPr lang="en-US" dirty="0" smtClean="0"/>
              <a:t>Distance between conductors is</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038" t="30434" r="37927" b="26900"/>
          <a:stretch/>
        </p:blipFill>
        <p:spPr>
          <a:xfrm>
            <a:off x="6477000" y="3048000"/>
            <a:ext cx="2438400" cy="3251200"/>
          </a:xfrm>
          <a:prstGeom prst="rect">
            <a:avLst/>
          </a:prstGeom>
          <a:scene3d>
            <a:camera prst="orthographicFront">
              <a:rot lat="0" lon="0" rev="10980000"/>
            </a:camera>
            <a:lightRig rig="threePt" dir="t"/>
          </a:scene3d>
        </p:spPr>
      </p:pic>
      <p:graphicFrame>
        <p:nvGraphicFramePr>
          <p:cNvPr id="6" name="Object 5"/>
          <p:cNvGraphicFramePr>
            <a:graphicFrameLocks noChangeAspect="1"/>
          </p:cNvGraphicFramePr>
          <p:nvPr>
            <p:extLst>
              <p:ext uri="{D42A27DB-BD31-4B8C-83A1-F6EECF244321}">
                <p14:modId xmlns:p14="http://schemas.microsoft.com/office/powerpoint/2010/main" val="3213885856"/>
              </p:ext>
            </p:extLst>
          </p:nvPr>
        </p:nvGraphicFramePr>
        <p:xfrm>
          <a:off x="838200" y="4876800"/>
          <a:ext cx="4713288" cy="1679575"/>
        </p:xfrm>
        <a:graphic>
          <a:graphicData uri="http://schemas.openxmlformats.org/presentationml/2006/ole">
            <mc:AlternateContent xmlns:mc="http://schemas.openxmlformats.org/markup-compatibility/2006">
              <mc:Choice xmlns:v="urn:schemas-microsoft-com:vml" Requires="v">
                <p:oleObj spid="_x0000_s927764" name="Equation" r:id="rId4" imgW="2425680" imgH="863280" progId="Equation.DSMT4">
                  <p:embed/>
                </p:oleObj>
              </mc:Choice>
              <mc:Fallback>
                <p:oleObj name="Equation" r:id="rId4" imgW="2425680" imgH="863280" progId="Equation.DSMT4">
                  <p:embed/>
                  <p:pic>
                    <p:nvPicPr>
                      <p:cNvPr id="0" name=""/>
                      <p:cNvPicPr/>
                      <p:nvPr/>
                    </p:nvPicPr>
                    <p:blipFill>
                      <a:blip r:embed="rId5"/>
                      <a:stretch>
                        <a:fillRect/>
                      </a:stretch>
                    </p:blipFill>
                    <p:spPr>
                      <a:xfrm>
                        <a:off x="838200" y="4876800"/>
                        <a:ext cx="4713288" cy="1679575"/>
                      </a:xfrm>
                      <a:prstGeom prst="rect">
                        <a:avLst/>
                      </a:prstGeom>
                    </p:spPr>
                  </p:pic>
                </p:oleObj>
              </mc:Fallback>
            </mc:AlternateContent>
          </a:graphicData>
        </a:graphic>
      </p:graphicFrame>
    </p:spTree>
    <p:extLst>
      <p:ext uri="{BB962C8B-B14F-4D97-AF65-F5344CB8AC3E}">
        <p14:creationId xmlns:p14="http://schemas.microsoft.com/office/powerpoint/2010/main" val="1505334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228600"/>
            <a:ext cx="8229600" cy="762000"/>
          </a:xfrm>
        </p:spPr>
        <p:txBody>
          <a:bodyPr/>
          <a:lstStyle/>
          <a:p>
            <a:pPr eaLnBrk="1" hangingPunct="1"/>
            <a:r>
              <a:rPr lang="en-US" altLang="en-US" dirty="0" smtClean="0"/>
              <a:t>Symmetrical Component Example 1</a:t>
            </a:r>
          </a:p>
        </p:txBody>
      </p:sp>
      <p:graphicFrame>
        <p:nvGraphicFramePr>
          <p:cNvPr id="5122" name="Object 3"/>
          <p:cNvGraphicFramePr>
            <a:graphicFrameLocks noChangeAspect="1"/>
          </p:cNvGraphicFramePr>
          <p:nvPr>
            <p:extLst>
              <p:ext uri="{D42A27DB-BD31-4B8C-83A1-F6EECF244321}">
                <p14:modId xmlns:p14="http://schemas.microsoft.com/office/powerpoint/2010/main" val="246019488"/>
              </p:ext>
            </p:extLst>
          </p:nvPr>
        </p:nvGraphicFramePr>
        <p:xfrm>
          <a:off x="365760" y="1280160"/>
          <a:ext cx="7378700" cy="4953000"/>
        </p:xfrm>
        <a:graphic>
          <a:graphicData uri="http://schemas.openxmlformats.org/presentationml/2006/ole">
            <mc:AlternateContent xmlns:mc="http://schemas.openxmlformats.org/markup-compatibility/2006">
              <mc:Choice xmlns:v="urn:schemas-microsoft-com:vml" Requires="v">
                <p:oleObj spid="_x0000_s902298" name="Equation" r:id="rId4" imgW="7378560" imgH="4952880" progId="Equation.DSMT4">
                  <p:embed/>
                </p:oleObj>
              </mc:Choice>
              <mc:Fallback>
                <p:oleObj name="Equation" r:id="rId4" imgW="7378560" imgH="4952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1280160"/>
                        <a:ext cx="7378700"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228600"/>
            <a:ext cx="8229600" cy="762000"/>
          </a:xfrm>
        </p:spPr>
        <p:txBody>
          <a:bodyPr/>
          <a:lstStyle/>
          <a:p>
            <a:pPr eaLnBrk="1" hangingPunct="1"/>
            <a:r>
              <a:rPr lang="en-US" altLang="en-US" dirty="0" smtClean="0"/>
              <a:t>Symmetrical Component Example 2</a:t>
            </a:r>
          </a:p>
        </p:txBody>
      </p:sp>
      <p:graphicFrame>
        <p:nvGraphicFramePr>
          <p:cNvPr id="6146" name="Object 3"/>
          <p:cNvGraphicFramePr>
            <a:graphicFrameLocks noChangeAspect="1"/>
          </p:cNvGraphicFramePr>
          <p:nvPr>
            <p:extLst>
              <p:ext uri="{D42A27DB-BD31-4B8C-83A1-F6EECF244321}">
                <p14:modId xmlns:p14="http://schemas.microsoft.com/office/powerpoint/2010/main" val="733218866"/>
              </p:ext>
            </p:extLst>
          </p:nvPr>
        </p:nvGraphicFramePr>
        <p:xfrm>
          <a:off x="365760" y="1280160"/>
          <a:ext cx="8204200" cy="3860800"/>
        </p:xfrm>
        <a:graphic>
          <a:graphicData uri="http://schemas.openxmlformats.org/presentationml/2006/ole">
            <mc:AlternateContent xmlns:mc="http://schemas.openxmlformats.org/markup-compatibility/2006">
              <mc:Choice xmlns:v="urn:schemas-microsoft-com:vml" Requires="v">
                <p:oleObj spid="_x0000_s903322" name="Equation" r:id="rId4" imgW="8204040" imgH="3860640" progId="Equation.DSMT4">
                  <p:embed/>
                </p:oleObj>
              </mc:Choice>
              <mc:Fallback>
                <p:oleObj name="Equation" r:id="rId4" imgW="8204040" imgH="3860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1280160"/>
                        <a:ext cx="8204200" cy="386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228600"/>
            <a:ext cx="8229600" cy="762000"/>
          </a:xfrm>
        </p:spPr>
        <p:txBody>
          <a:bodyPr/>
          <a:lstStyle/>
          <a:p>
            <a:pPr eaLnBrk="1" hangingPunct="1"/>
            <a:r>
              <a:rPr lang="en-US" altLang="en-US" dirty="0" smtClean="0"/>
              <a:t>Symmetrical Component Example 3</a:t>
            </a:r>
          </a:p>
        </p:txBody>
      </p:sp>
      <p:graphicFrame>
        <p:nvGraphicFramePr>
          <p:cNvPr id="7170" name="Object 0"/>
          <p:cNvGraphicFramePr>
            <a:graphicFrameLocks noChangeAspect="1"/>
          </p:cNvGraphicFramePr>
          <p:nvPr>
            <p:extLst>
              <p:ext uri="{D42A27DB-BD31-4B8C-83A1-F6EECF244321}">
                <p14:modId xmlns:p14="http://schemas.microsoft.com/office/powerpoint/2010/main" val="1689338977"/>
              </p:ext>
            </p:extLst>
          </p:nvPr>
        </p:nvGraphicFramePr>
        <p:xfrm>
          <a:off x="365760" y="1280160"/>
          <a:ext cx="7493000" cy="4622800"/>
        </p:xfrm>
        <a:graphic>
          <a:graphicData uri="http://schemas.openxmlformats.org/presentationml/2006/ole">
            <mc:AlternateContent xmlns:mc="http://schemas.openxmlformats.org/markup-compatibility/2006">
              <mc:Choice xmlns:v="urn:schemas-microsoft-com:vml" Requires="v">
                <p:oleObj spid="_x0000_s904346" name="Equation" r:id="rId4" imgW="7492680" imgH="4622760" progId="Equation.DSMT4">
                  <p:embed/>
                </p:oleObj>
              </mc:Choice>
              <mc:Fallback>
                <p:oleObj name="Equation" r:id="rId4" imgW="7492680" imgH="46227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1280160"/>
                        <a:ext cx="7493000" cy="462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tLang="en-US" smtClean="0"/>
              <a:t>Use of Symmetrical Components</a:t>
            </a:r>
          </a:p>
        </p:txBody>
      </p:sp>
      <p:sp>
        <p:nvSpPr>
          <p:cNvPr id="8197" name="Rectangle 3"/>
          <p:cNvSpPr>
            <a:spLocks noGrp="1" noChangeArrowheads="1"/>
          </p:cNvSpPr>
          <p:nvPr>
            <p:ph type="body" idx="1"/>
          </p:nvPr>
        </p:nvSpPr>
        <p:spPr>
          <a:xfrm>
            <a:off x="365760" y="1280160"/>
            <a:ext cx="8001000" cy="533400"/>
          </a:xfrm>
        </p:spPr>
        <p:txBody>
          <a:bodyPr/>
          <a:lstStyle/>
          <a:p>
            <a:pPr eaLnBrk="1" hangingPunct="1"/>
            <a:r>
              <a:rPr lang="en-US" altLang="en-US" dirty="0" smtClean="0"/>
              <a:t>Consider the following wye-connected load:</a:t>
            </a:r>
          </a:p>
        </p:txBody>
      </p:sp>
      <p:graphicFrame>
        <p:nvGraphicFramePr>
          <p:cNvPr id="8194" name="Object 5"/>
          <p:cNvGraphicFramePr>
            <a:graphicFrameLocks noChangeAspect="1"/>
          </p:cNvGraphicFramePr>
          <p:nvPr>
            <p:extLst>
              <p:ext uri="{D42A27DB-BD31-4B8C-83A1-F6EECF244321}">
                <p14:modId xmlns:p14="http://schemas.microsoft.com/office/powerpoint/2010/main" val="1778865480"/>
              </p:ext>
            </p:extLst>
          </p:nvPr>
        </p:nvGraphicFramePr>
        <p:xfrm>
          <a:off x="4038600" y="1807234"/>
          <a:ext cx="4572000" cy="2794000"/>
        </p:xfrm>
        <a:graphic>
          <a:graphicData uri="http://schemas.openxmlformats.org/presentationml/2006/ole">
            <mc:AlternateContent xmlns:mc="http://schemas.openxmlformats.org/markup-compatibility/2006">
              <mc:Choice xmlns:v="urn:schemas-microsoft-com:vml" Requires="v">
                <p:oleObj spid="_x0000_s905522" name="Equation" r:id="rId4" imgW="4572000" imgH="2793960" progId="Equation.DSMT4">
                  <p:embed/>
                </p:oleObj>
              </mc:Choice>
              <mc:Fallback>
                <p:oleObj name="Equation" r:id="rId4" imgW="4572000" imgH="2793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807234"/>
                        <a:ext cx="4572000" cy="279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6"/>
          <p:cNvGraphicFramePr>
            <a:graphicFrameLocks noChangeAspect="1"/>
          </p:cNvGraphicFramePr>
          <p:nvPr/>
        </p:nvGraphicFramePr>
        <p:xfrm>
          <a:off x="1143000" y="4800600"/>
          <a:ext cx="6451600" cy="1752600"/>
        </p:xfrm>
        <a:graphic>
          <a:graphicData uri="http://schemas.openxmlformats.org/presentationml/2006/ole">
            <mc:AlternateContent xmlns:mc="http://schemas.openxmlformats.org/markup-compatibility/2006">
              <mc:Choice xmlns:v="urn:schemas-microsoft-com:vml" Requires="v">
                <p:oleObj spid="_x0000_s905523" name="Equation" r:id="rId6" imgW="6451560" imgH="1752480" progId="Equation.DSMT4">
                  <p:embed/>
                </p:oleObj>
              </mc:Choice>
              <mc:Fallback>
                <p:oleObj name="Equation" r:id="rId6" imgW="6451560" imgH="1752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800600"/>
                        <a:ext cx="64516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8" name="Picture 7" descr="fig131"/>
          <p:cNvPicPr>
            <a:picLocks noChangeAspect="1" noChangeArrowheads="1"/>
          </p:cNvPicPr>
          <p:nvPr/>
        </p:nvPicPr>
        <p:blipFill>
          <a:blip r:embed="rId8">
            <a:extLst>
              <a:ext uri="{28A0092B-C50C-407E-A947-70E740481C1C}">
                <a14:useLocalDpi xmlns:a14="http://schemas.microsoft.com/office/drawing/2010/main" val="0"/>
              </a:ext>
            </a:extLst>
          </a:blip>
          <a:srcRect l="54118" t="1726" r="4706" b="69005"/>
          <a:stretch>
            <a:fillRect/>
          </a:stretch>
        </p:blipFill>
        <p:spPr bwMode="auto">
          <a:xfrm>
            <a:off x="685800" y="1794294"/>
            <a:ext cx="31242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altLang="en-US" smtClean="0"/>
              <a:t>Use of Symmetrical Components</a:t>
            </a:r>
          </a:p>
        </p:txBody>
      </p:sp>
      <p:graphicFrame>
        <p:nvGraphicFramePr>
          <p:cNvPr id="9218" name="Object 3"/>
          <p:cNvGraphicFramePr>
            <a:graphicFrameLocks noChangeAspect="1"/>
          </p:cNvGraphicFramePr>
          <p:nvPr/>
        </p:nvGraphicFramePr>
        <p:xfrm>
          <a:off x="0" y="0"/>
          <a:ext cx="914400" cy="336550"/>
        </p:xfrm>
        <a:graphic>
          <a:graphicData uri="http://schemas.openxmlformats.org/presentationml/2006/ole">
            <mc:AlternateContent xmlns:mc="http://schemas.openxmlformats.org/markup-compatibility/2006">
              <mc:Choice xmlns:v="urn:schemas-microsoft-com:vml" Requires="v">
                <p:oleObj spid="_x0000_s906548" name="Equation" r:id="rId4" imgW="914400" imgH="336960" progId="Equation.DSMT4">
                  <p:embed/>
                </p:oleObj>
              </mc:Choice>
              <mc:Fallback>
                <p:oleObj name="Equation" r:id="rId4" imgW="914400" imgH="336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4"/>
          <p:cNvGraphicFramePr>
            <a:graphicFrameLocks noChangeAspect="1"/>
          </p:cNvGraphicFramePr>
          <p:nvPr>
            <p:extLst>
              <p:ext uri="{D42A27DB-BD31-4B8C-83A1-F6EECF244321}">
                <p14:modId xmlns:p14="http://schemas.microsoft.com/office/powerpoint/2010/main" val="3849262412"/>
              </p:ext>
            </p:extLst>
          </p:nvPr>
        </p:nvGraphicFramePr>
        <p:xfrm>
          <a:off x="365760" y="1280160"/>
          <a:ext cx="6908800" cy="4775200"/>
        </p:xfrm>
        <a:graphic>
          <a:graphicData uri="http://schemas.openxmlformats.org/presentationml/2006/ole">
            <mc:AlternateContent xmlns:mc="http://schemas.openxmlformats.org/markup-compatibility/2006">
              <mc:Choice xmlns:v="urn:schemas-microsoft-com:vml" Requires="v">
                <p:oleObj spid="_x0000_s906549" name="Equation" r:id="rId6" imgW="6908760" imgH="4775040" progId="Equation.DSMT4">
                  <p:embed/>
                </p:oleObj>
              </mc:Choice>
              <mc:Fallback>
                <p:oleObj name="Equation" r:id="rId6" imgW="6908760" imgH="4775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 y="1280160"/>
                        <a:ext cx="6908800" cy="477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smtClean="0"/>
              <a:t>Networks are Now Decoupled</a:t>
            </a:r>
          </a:p>
        </p:txBody>
      </p:sp>
      <p:graphicFrame>
        <p:nvGraphicFramePr>
          <p:cNvPr id="10242" name="Object 3"/>
          <p:cNvGraphicFramePr>
            <a:graphicFrameLocks noChangeAspect="1"/>
          </p:cNvGraphicFramePr>
          <p:nvPr>
            <p:extLst>
              <p:ext uri="{D42A27DB-BD31-4B8C-83A1-F6EECF244321}">
                <p14:modId xmlns:p14="http://schemas.microsoft.com/office/powerpoint/2010/main" val="1012181579"/>
              </p:ext>
            </p:extLst>
          </p:nvPr>
        </p:nvGraphicFramePr>
        <p:xfrm>
          <a:off x="365760" y="1280160"/>
          <a:ext cx="5930900" cy="3733800"/>
        </p:xfrm>
        <a:graphic>
          <a:graphicData uri="http://schemas.openxmlformats.org/presentationml/2006/ole">
            <mc:AlternateContent xmlns:mc="http://schemas.openxmlformats.org/markup-compatibility/2006">
              <mc:Choice xmlns:v="urn:schemas-microsoft-com:vml" Requires="v">
                <p:oleObj spid="_x0000_s907419" name="Equation" r:id="rId4" imgW="5930640" imgH="3733560" progId="Equation.DSMT4">
                  <p:embed/>
                </p:oleObj>
              </mc:Choice>
              <mc:Fallback>
                <p:oleObj name="Equation" r:id="rId4" imgW="5930640" imgH="37335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1280160"/>
                        <a:ext cx="59309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4" name="Picture 4" descr="fig132"/>
          <p:cNvPicPr>
            <a:picLocks noChangeAspect="1" noChangeArrowheads="1"/>
          </p:cNvPicPr>
          <p:nvPr/>
        </p:nvPicPr>
        <p:blipFill>
          <a:blip r:embed="rId6" cstate="print">
            <a:extLst>
              <a:ext uri="{28A0092B-C50C-407E-A947-70E740481C1C}">
                <a14:useLocalDpi xmlns:a14="http://schemas.microsoft.com/office/drawing/2010/main" val="0"/>
              </a:ext>
            </a:extLst>
          </a:blip>
          <a:srcRect b="83669"/>
          <a:stretch>
            <a:fillRect/>
          </a:stretch>
        </p:blipFill>
        <p:spPr bwMode="auto">
          <a:xfrm>
            <a:off x="2590800" y="4533181"/>
            <a:ext cx="613050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Sequence diagrams for generators</a:t>
            </a:r>
          </a:p>
        </p:txBody>
      </p:sp>
      <p:sp>
        <p:nvSpPr>
          <p:cNvPr id="36867" name="Rectangle 3"/>
          <p:cNvSpPr>
            <a:spLocks noGrp="1" noChangeArrowheads="1"/>
          </p:cNvSpPr>
          <p:nvPr>
            <p:ph type="body" idx="1"/>
          </p:nvPr>
        </p:nvSpPr>
        <p:spPr>
          <a:xfrm>
            <a:off x="365760" y="1280160"/>
            <a:ext cx="8153400" cy="1371600"/>
          </a:xfrm>
        </p:spPr>
        <p:txBody>
          <a:bodyPr/>
          <a:lstStyle/>
          <a:p>
            <a:pPr eaLnBrk="1" hangingPunct="1"/>
            <a:r>
              <a:rPr lang="en-US" altLang="en-US" dirty="0" smtClean="0"/>
              <a:t>Key point: generators only produce positive sequence voltages; therefore only the positive sequence has a voltage source</a:t>
            </a:r>
          </a:p>
        </p:txBody>
      </p:sp>
      <p:pic>
        <p:nvPicPr>
          <p:cNvPr id="36868" name="Picture 4" descr="Fig135"/>
          <p:cNvPicPr>
            <a:picLocks noChangeAspect="1" noChangeArrowheads="1"/>
          </p:cNvPicPr>
          <p:nvPr/>
        </p:nvPicPr>
        <p:blipFill>
          <a:blip r:embed="rId3">
            <a:extLst>
              <a:ext uri="{28A0092B-C50C-407E-A947-70E740481C1C}">
                <a14:useLocalDpi xmlns:a14="http://schemas.microsoft.com/office/drawing/2010/main" val="0"/>
              </a:ext>
            </a:extLst>
          </a:blip>
          <a:srcRect l="2353" t="862" b="79356"/>
          <a:stretch>
            <a:fillRect/>
          </a:stretch>
        </p:blipFill>
        <p:spPr bwMode="auto">
          <a:xfrm>
            <a:off x="762000" y="2667000"/>
            <a:ext cx="60960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685800" y="4572000"/>
            <a:ext cx="69500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During a fault Z</a:t>
            </a:r>
            <a:r>
              <a:rPr lang="en-US" altLang="en-US" sz="2800" baseline="30000" dirty="0"/>
              <a:t>+</a:t>
            </a:r>
            <a:r>
              <a:rPr lang="en-US" altLang="en-US" sz="2800" dirty="0"/>
              <a:t> </a:t>
            </a:r>
            <a:r>
              <a:rPr lang="en-US" altLang="en-US" sz="2800" dirty="0">
                <a:latin typeface="Times" pitchFamily="18" charset="0"/>
                <a:sym typeface="Symbol" pitchFamily="18" charset="2"/>
              </a:rPr>
              <a:t> </a:t>
            </a:r>
            <a:r>
              <a:rPr lang="en-US" altLang="en-US" sz="2800" dirty="0"/>
              <a:t>Z</a:t>
            </a:r>
            <a:r>
              <a:rPr lang="en-US" altLang="en-US" sz="2800" baseline="42000" dirty="0">
                <a:sym typeface="Symbol" pitchFamily="18" charset="2"/>
              </a:rPr>
              <a:t> </a:t>
            </a:r>
            <a:r>
              <a:rPr lang="en-US" altLang="en-US" sz="2800" dirty="0">
                <a:latin typeface="Times" pitchFamily="18" charset="0"/>
                <a:sym typeface="Symbol" pitchFamily="18" charset="2"/>
              </a:rPr>
              <a:t> </a:t>
            </a:r>
            <a:r>
              <a:rPr lang="en-US" altLang="en-US" sz="2800" dirty="0" err="1">
                <a:latin typeface="Times" pitchFamily="18" charset="0"/>
                <a:sym typeface="Symbol" pitchFamily="18" charset="2"/>
              </a:rPr>
              <a:t>X</a:t>
            </a:r>
            <a:r>
              <a:rPr lang="en-US" altLang="en-US" sz="2800" baseline="-25000" dirty="0" err="1">
                <a:latin typeface="Times" pitchFamily="18" charset="0"/>
                <a:sym typeface="Symbol" pitchFamily="18" charset="2"/>
              </a:rPr>
              <a:t>d</a:t>
            </a:r>
            <a:r>
              <a:rPr lang="en-US" altLang="en-US" sz="2800" baseline="30000" dirty="0">
                <a:latin typeface="Times" pitchFamily="18" charset="0"/>
                <a:sym typeface="Symbol" pitchFamily="18" charset="2"/>
              </a:rPr>
              <a:t>”</a:t>
            </a:r>
            <a:r>
              <a:rPr lang="en-US" altLang="en-US" dirty="0">
                <a:latin typeface="Times" pitchFamily="18" charset="0"/>
                <a:sym typeface="Symbol" pitchFamily="18" charset="2"/>
              </a:rPr>
              <a:t>.  </a:t>
            </a:r>
            <a:r>
              <a:rPr lang="en-US" altLang="en-US" sz="2800" dirty="0">
                <a:latin typeface="Times" pitchFamily="18" charset="0"/>
                <a:sym typeface="Symbol" pitchFamily="18" charset="2"/>
              </a:rPr>
              <a:t>The zero sequence impedance is usually substantially smaller.  The value of Z</a:t>
            </a:r>
            <a:r>
              <a:rPr lang="en-US" altLang="en-US" sz="2800" baseline="-25000" dirty="0">
                <a:latin typeface="Times" pitchFamily="18" charset="0"/>
                <a:sym typeface="Symbol" pitchFamily="18" charset="2"/>
              </a:rPr>
              <a:t>n </a:t>
            </a:r>
            <a:r>
              <a:rPr lang="en-US" altLang="en-US" sz="2800" dirty="0">
                <a:latin typeface="Times" pitchFamily="18" charset="0"/>
                <a:sym typeface="Symbol" pitchFamily="18" charset="2"/>
              </a:rPr>
              <a:t>depends on whether the generator is grounded</a:t>
            </a:r>
          </a:p>
        </p:txBody>
      </p:sp>
      <p:sp>
        <p:nvSpPr>
          <p:cNvPr id="6"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Diagrams for Transmission Lines</a:t>
            </a:r>
            <a:endParaRPr lang="en-US" dirty="0"/>
          </a:p>
        </p:txBody>
      </p:sp>
      <p:sp>
        <p:nvSpPr>
          <p:cNvPr id="3" name="Content Placeholder 2"/>
          <p:cNvSpPr>
            <a:spLocks noGrp="1"/>
          </p:cNvSpPr>
          <p:nvPr>
            <p:ph idx="1"/>
          </p:nvPr>
        </p:nvSpPr>
        <p:spPr>
          <a:xfrm>
            <a:off x="365760" y="1280160"/>
            <a:ext cx="8535987" cy="701040"/>
          </a:xfrm>
        </p:spPr>
        <p:txBody>
          <a:bodyPr/>
          <a:lstStyle/>
          <a:p>
            <a:r>
              <a:rPr lang="en-US" dirty="0" smtClean="0"/>
              <a:t>If a three-phase line is uniformly transposed we can represent its inductance and capacitance as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39088855"/>
              </p:ext>
            </p:extLst>
          </p:nvPr>
        </p:nvGraphicFramePr>
        <p:xfrm>
          <a:off x="1371600" y="2285999"/>
          <a:ext cx="3352800" cy="3228203"/>
        </p:xfrm>
        <a:graphic>
          <a:graphicData uri="http://schemas.openxmlformats.org/presentationml/2006/ole">
            <mc:AlternateContent xmlns:mc="http://schemas.openxmlformats.org/markup-compatibility/2006">
              <mc:Choice xmlns:v="urn:schemas-microsoft-com:vml" Requires="v">
                <p:oleObj spid="_x0000_s908443" name="Equation" r:id="rId3" imgW="3759120" imgH="3619440" progId="Equation.DSMT4">
                  <p:embed/>
                </p:oleObj>
              </mc:Choice>
              <mc:Fallback>
                <p:oleObj name="Equation" r:id="rId3" imgW="3759120" imgH="3619440" progId="Equation.DSMT4">
                  <p:embed/>
                  <p:pic>
                    <p:nvPicPr>
                      <p:cNvPr id="0" name="Object 4"/>
                      <p:cNvPicPr>
                        <a:picLocks noChangeAspect="1" noChangeArrowheads="1"/>
                      </p:cNvPicPr>
                      <p:nvPr/>
                    </p:nvPicPr>
                    <p:blipFill>
                      <a:blip r:embed="rId4"/>
                      <a:srcRect/>
                      <a:stretch>
                        <a:fillRect/>
                      </a:stretch>
                    </p:blipFill>
                    <p:spPr bwMode="auto">
                      <a:xfrm>
                        <a:off x="1371600" y="2285999"/>
                        <a:ext cx="3352800" cy="322820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31210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Diagrams for Transmission Lines</a:t>
            </a:r>
          </a:p>
        </p:txBody>
      </p:sp>
      <p:sp>
        <p:nvSpPr>
          <p:cNvPr id="3" name="Content Placeholder 2"/>
          <p:cNvSpPr>
            <a:spLocks noGrp="1"/>
          </p:cNvSpPr>
          <p:nvPr>
            <p:ph idx="1"/>
          </p:nvPr>
        </p:nvSpPr>
        <p:spPr>
          <a:xfrm>
            <a:off x="365760" y="1280160"/>
            <a:ext cx="8535987" cy="929640"/>
          </a:xfrm>
        </p:spPr>
        <p:txBody>
          <a:bodyPr/>
          <a:lstStyle/>
          <a:p>
            <a:r>
              <a:rPr lang="en-US" dirty="0" smtClean="0"/>
              <a:t>Using a similar approach as for loads we get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For the </a:t>
            </a:r>
            <a:r>
              <a:rPr lang="en-US" dirty="0" smtClean="0"/>
              <a:t>general, </a:t>
            </a:r>
            <a:r>
              <a:rPr lang="en-US" dirty="0" err="1" smtClean="0"/>
              <a:t>untransposed</a:t>
            </a:r>
            <a:r>
              <a:rPr lang="en-US" dirty="0" smtClean="0"/>
              <a:t> case </a:t>
            </a:r>
            <a:r>
              <a:rPr lang="en-US" dirty="0"/>
              <a:t>with neutral wires </a:t>
            </a:r>
            <a:r>
              <a:rPr lang="en-US" dirty="0" smtClean="0"/>
              <a:t>these networks will not be decoupled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81680905"/>
              </p:ext>
            </p:extLst>
          </p:nvPr>
        </p:nvGraphicFramePr>
        <p:xfrm>
          <a:off x="762000" y="1905000"/>
          <a:ext cx="6477000" cy="3175000"/>
        </p:xfrm>
        <a:graphic>
          <a:graphicData uri="http://schemas.openxmlformats.org/presentationml/2006/ole">
            <mc:AlternateContent xmlns:mc="http://schemas.openxmlformats.org/markup-compatibility/2006">
              <mc:Choice xmlns:v="urn:schemas-microsoft-com:vml" Requires="v">
                <p:oleObj spid="_x0000_s909466" name="Equation" r:id="rId3" imgW="6476760" imgH="3174840" progId="Equation.DSMT4">
                  <p:embed/>
                </p:oleObj>
              </mc:Choice>
              <mc:Fallback>
                <p:oleObj name="Equation" r:id="rId3" imgW="6476760" imgH="3174840" progId="Equation.DSMT4">
                  <p:embed/>
                  <p:pic>
                    <p:nvPicPr>
                      <p:cNvPr id="0" name="Object 4"/>
                      <p:cNvPicPr>
                        <a:picLocks noChangeAspect="1" noChangeArrowheads="1"/>
                      </p:cNvPicPr>
                      <p:nvPr/>
                    </p:nvPicPr>
                    <p:blipFill>
                      <a:blip r:embed="rId4"/>
                      <a:srcRect/>
                      <a:stretch>
                        <a:fillRect/>
                      </a:stretch>
                    </p:blipFill>
                    <p:spPr bwMode="auto">
                      <a:xfrm>
                        <a:off x="762000" y="1905000"/>
                        <a:ext cx="6477000" cy="31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57863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Solutions</a:t>
            </a:r>
            <a:endParaRPr lang="en-US" dirty="0"/>
          </a:p>
        </p:txBody>
      </p:sp>
      <p:sp>
        <p:nvSpPr>
          <p:cNvPr id="3" name="Content Placeholder 2"/>
          <p:cNvSpPr>
            <a:spLocks noGrp="1"/>
          </p:cNvSpPr>
          <p:nvPr>
            <p:ph idx="1"/>
          </p:nvPr>
        </p:nvSpPr>
        <p:spPr/>
        <p:txBody>
          <a:bodyPr/>
          <a:lstStyle/>
          <a:p>
            <a:r>
              <a:rPr lang="en-US" dirty="0" smtClean="0"/>
              <a:t>If the sequence networks are independent then they can be solved simultaneously, with the final phase solution determined by multiplying the sequence values by the </a:t>
            </a:r>
            <a:r>
              <a:rPr lang="en-US" b="1" dirty="0" smtClean="0"/>
              <a:t>A</a:t>
            </a:r>
            <a:r>
              <a:rPr lang="en-US" dirty="0" smtClean="0"/>
              <a:t> matrix</a:t>
            </a:r>
          </a:p>
          <a:p>
            <a:r>
              <a:rPr lang="en-US" dirty="0" smtClean="0"/>
              <a:t>Since propagation speed is given by</a:t>
            </a:r>
            <a:br>
              <a:rPr lang="en-US" dirty="0" smtClean="0"/>
            </a:br>
            <a:r>
              <a:rPr lang="en-US" dirty="0" smtClean="0"/>
              <a:t/>
            </a:r>
            <a:br>
              <a:rPr lang="en-US" dirty="0" smtClean="0"/>
            </a:br>
            <a:r>
              <a:rPr lang="en-US" dirty="0" smtClean="0"/>
              <a:t>this value varies for the different sequence networks, with the zero sequence propagation speed slower</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96315282"/>
              </p:ext>
            </p:extLst>
          </p:nvPr>
        </p:nvGraphicFramePr>
        <p:xfrm>
          <a:off x="6096000" y="2895600"/>
          <a:ext cx="1676400" cy="889000"/>
        </p:xfrm>
        <a:graphic>
          <a:graphicData uri="http://schemas.openxmlformats.org/presentationml/2006/ole">
            <mc:AlternateContent xmlns:mc="http://schemas.openxmlformats.org/markup-compatibility/2006">
              <mc:Choice xmlns:v="urn:schemas-microsoft-com:vml" Requires="v">
                <p:oleObj spid="_x0000_s926831" name="Equation" r:id="rId3" imgW="1676160" imgH="888840" progId="Equation.DSMT4">
                  <p:embed/>
                </p:oleObj>
              </mc:Choice>
              <mc:Fallback>
                <p:oleObj name="Equation" r:id="rId3" imgW="1676160" imgH="888840" progId="Equation.DSMT4">
                  <p:embed/>
                  <p:pic>
                    <p:nvPicPr>
                      <p:cNvPr id="0" name="Object 1"/>
                      <p:cNvPicPr>
                        <a:picLocks noChangeAspect="1" noChangeArrowheads="1"/>
                      </p:cNvPicPr>
                      <p:nvPr/>
                    </p:nvPicPr>
                    <p:blipFill>
                      <a:blip r:embed="rId4"/>
                      <a:srcRect/>
                      <a:stretch>
                        <a:fillRect/>
                      </a:stretch>
                    </p:blipFill>
                    <p:spPr bwMode="auto">
                      <a:xfrm>
                        <a:off x="6096000" y="2895600"/>
                        <a:ext cx="16764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51696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Untransposed</a:t>
            </a:r>
            <a:r>
              <a:rPr lang="en-US" dirty="0"/>
              <a:t> Lines with Ground Conductors</a:t>
            </a:r>
          </a:p>
        </p:txBody>
      </p:sp>
      <p:sp>
        <p:nvSpPr>
          <p:cNvPr id="3" name="Content Placeholder 2"/>
          <p:cNvSpPr>
            <a:spLocks noGrp="1"/>
          </p:cNvSpPr>
          <p:nvPr>
            <p:ph idx="1"/>
          </p:nvPr>
        </p:nvSpPr>
        <p:spPr>
          <a:xfrm>
            <a:off x="365760" y="1280160"/>
            <a:ext cx="8625840" cy="4114800"/>
          </a:xfrm>
        </p:spPr>
        <p:txBody>
          <a:bodyPr/>
          <a:lstStyle/>
          <a:p>
            <a:r>
              <a:rPr lang="en-US" dirty="0" smtClean="0"/>
              <a:t>The resistance of the equivalent conductors is </a:t>
            </a:r>
            <a:br>
              <a:rPr lang="en-US" dirty="0" smtClean="0"/>
            </a:br>
            <a:r>
              <a:rPr lang="en-US" dirty="0" err="1" smtClean="0"/>
              <a:t>R</a:t>
            </a:r>
            <a:r>
              <a:rPr lang="en-US" baseline="-25000" dirty="0" err="1" smtClean="0"/>
              <a:t>k</a:t>
            </a:r>
            <a:r>
              <a:rPr lang="en-US" baseline="-25000" dirty="0" smtClean="0"/>
              <a:t>'</a:t>
            </a:r>
            <a:r>
              <a:rPr lang="en-US" dirty="0" smtClean="0"/>
              <a:t>=9.869</a:t>
            </a:r>
            <a:r>
              <a:rPr lang="en-US" dirty="0" smtClean="0">
                <a:latin typeface="Symbol" panose="05050102010706020507" pitchFamily="18" charset="2"/>
                <a:sym typeface="Symbol"/>
              </a:rPr>
              <a:t>10</a:t>
            </a:r>
            <a:r>
              <a:rPr lang="en-US" baseline="30000" dirty="0" smtClean="0">
                <a:latin typeface="Symbol" panose="05050102010706020507" pitchFamily="18" charset="2"/>
                <a:sym typeface="Symbol"/>
              </a:rPr>
              <a:t>-7</a:t>
            </a:r>
            <a:r>
              <a:rPr lang="en-US" dirty="0" smtClean="0">
                <a:latin typeface="Symbol" panose="05050102010706020507" pitchFamily="18" charset="2"/>
                <a:sym typeface="Symbol"/>
              </a:rPr>
              <a:t></a:t>
            </a:r>
            <a:r>
              <a:rPr lang="en-US" dirty="0" smtClean="0">
                <a:sym typeface="Symbol"/>
              </a:rPr>
              <a:t>f </a:t>
            </a:r>
            <a:r>
              <a:rPr lang="en-US" dirty="0" smtClean="0">
                <a:latin typeface="Symbol" panose="05050102010706020507" pitchFamily="18" charset="2"/>
                <a:sym typeface="Symbol"/>
              </a:rPr>
              <a:t>W</a:t>
            </a:r>
            <a:r>
              <a:rPr lang="en-US" dirty="0" smtClean="0">
                <a:sym typeface="Symbol"/>
              </a:rPr>
              <a:t>/m with f in Hz, which is also added in series to the R of the actual conductors</a:t>
            </a:r>
          </a:p>
          <a:p>
            <a:r>
              <a:rPr lang="en-US" dirty="0" smtClean="0">
                <a:sym typeface="Symbol"/>
              </a:rPr>
              <a:t>Conductors are mutually coupled; we'll be assuming</a:t>
            </a:r>
            <a:br>
              <a:rPr lang="en-US" dirty="0" smtClean="0">
                <a:sym typeface="Symbol"/>
              </a:rPr>
            </a:br>
            <a:r>
              <a:rPr lang="en-US" dirty="0" smtClean="0">
                <a:sym typeface="Symbol"/>
              </a:rPr>
              <a:t>three phase conductors</a:t>
            </a:r>
            <a:br>
              <a:rPr lang="en-US" dirty="0" smtClean="0">
                <a:sym typeface="Symbol"/>
              </a:rPr>
            </a:br>
            <a:r>
              <a:rPr lang="en-US" dirty="0" smtClean="0">
                <a:sym typeface="Symbol"/>
              </a:rPr>
              <a:t>and N grounded</a:t>
            </a:r>
            <a:br>
              <a:rPr lang="en-US" dirty="0" smtClean="0">
                <a:sym typeface="Symbol"/>
              </a:rPr>
            </a:br>
            <a:r>
              <a:rPr lang="en-US" dirty="0" smtClean="0">
                <a:sym typeface="Symbol"/>
              </a:rPr>
              <a:t>neutral wires</a:t>
            </a:r>
          </a:p>
          <a:p>
            <a:r>
              <a:rPr lang="en-US" dirty="0" smtClean="0">
                <a:sym typeface="Symbol"/>
              </a:rPr>
              <a:t>Total current in</a:t>
            </a:r>
            <a:br>
              <a:rPr lang="en-US" dirty="0" smtClean="0">
                <a:sym typeface="Symbol"/>
              </a:rPr>
            </a:br>
            <a:r>
              <a:rPr lang="en-US" dirty="0" smtClean="0">
                <a:sym typeface="Symbol"/>
              </a:rPr>
              <a:t>all conductors</a:t>
            </a:r>
            <a:br>
              <a:rPr lang="en-US" dirty="0" smtClean="0">
                <a:sym typeface="Symbol"/>
              </a:rPr>
            </a:br>
            <a:r>
              <a:rPr lang="en-US" dirty="0" smtClean="0">
                <a:sym typeface="Symbol"/>
              </a:rPr>
              <a:t>sums to zero</a:t>
            </a:r>
          </a:p>
          <a:p>
            <a:endParaRPr lang="en-US" dirty="0" smtClean="0">
              <a:sym typeface="Symbol"/>
            </a:endParaRP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3878" t="57096" r="32660" b="8236"/>
          <a:stretch/>
        </p:blipFill>
        <p:spPr>
          <a:xfrm>
            <a:off x="4191000" y="3352800"/>
            <a:ext cx="4445977" cy="3124200"/>
          </a:xfrm>
          <a:prstGeom prst="rect">
            <a:avLst/>
          </a:prstGeom>
          <a:scene3d>
            <a:camera prst="orthographicFront">
              <a:rot lat="0" lon="0" rev="10800000"/>
            </a:camera>
            <a:lightRig rig="threePt" dir="t"/>
          </a:scene3d>
        </p:spPr>
      </p:pic>
    </p:spTree>
    <p:extLst>
      <p:ext uri="{BB962C8B-B14F-4D97-AF65-F5344CB8AC3E}">
        <p14:creationId xmlns:p14="http://schemas.microsoft.com/office/powerpoint/2010/main" val="3411302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System </a:t>
            </a:r>
            <a:r>
              <a:rPr lang="en-US" dirty="0" err="1" smtClean="0"/>
              <a:t>Overvoltages</a:t>
            </a:r>
            <a:endParaRPr lang="en-US" dirty="0"/>
          </a:p>
        </p:txBody>
      </p:sp>
      <p:sp>
        <p:nvSpPr>
          <p:cNvPr id="3" name="Content Placeholder 2"/>
          <p:cNvSpPr>
            <a:spLocks noGrp="1"/>
          </p:cNvSpPr>
          <p:nvPr>
            <p:ph idx="1"/>
          </p:nvPr>
        </p:nvSpPr>
        <p:spPr/>
        <p:txBody>
          <a:bodyPr/>
          <a:lstStyle/>
          <a:p>
            <a:r>
              <a:rPr lang="en-US" dirty="0" smtClean="0"/>
              <a:t>Line switching can cause transient </a:t>
            </a:r>
            <a:r>
              <a:rPr lang="en-US" dirty="0" err="1" smtClean="0"/>
              <a:t>overvoltages</a:t>
            </a:r>
            <a:endParaRPr lang="en-US" dirty="0" smtClean="0"/>
          </a:p>
          <a:p>
            <a:pPr lvl="1"/>
            <a:r>
              <a:rPr lang="en-US" dirty="0" smtClean="0"/>
              <a:t>Resistors (200 to 800</a:t>
            </a:r>
            <a:r>
              <a:rPr lang="en-US" dirty="0">
                <a:latin typeface="Symbol" panose="05050102010706020507" pitchFamily="18" charset="2"/>
              </a:rPr>
              <a:t>W</a:t>
            </a:r>
            <a:r>
              <a:rPr lang="en-US" dirty="0" smtClean="0"/>
              <a:t>) are </a:t>
            </a:r>
            <a:r>
              <a:rPr lang="en-US" dirty="0" err="1" smtClean="0"/>
              <a:t>preinserted</a:t>
            </a:r>
            <a:r>
              <a:rPr lang="en-US" dirty="0" smtClean="0"/>
              <a:t> in EHV circuit breakers to reduce over voltages, and subsequently shorted </a:t>
            </a:r>
          </a:p>
          <a:p>
            <a:r>
              <a:rPr lang="en-US" dirty="0"/>
              <a:t>C</a:t>
            </a:r>
            <a:r>
              <a:rPr lang="en-US" dirty="0" smtClean="0"/>
              <a:t>ommon overvoltage cause is lightning strikes</a:t>
            </a:r>
          </a:p>
          <a:p>
            <a:pPr lvl="1"/>
            <a:r>
              <a:rPr lang="en-US" dirty="0" smtClean="0"/>
              <a:t>Lightning strikes themselves are quite fast, with rise times of 1 to 20 </a:t>
            </a:r>
            <a:r>
              <a:rPr lang="en-US" dirty="0" err="1" smtClean="0">
                <a:latin typeface="Symbol" panose="05050102010706020507" pitchFamily="18" charset="2"/>
              </a:rPr>
              <a:t>m</a:t>
            </a:r>
            <a:r>
              <a:rPr lang="en-US" dirty="0" err="1" smtClean="0">
                <a:latin typeface="+mj-lt"/>
              </a:rPr>
              <a:t>s</a:t>
            </a:r>
            <a:r>
              <a:rPr lang="en-US" dirty="0" smtClean="0">
                <a:latin typeface="+mj-lt"/>
              </a:rPr>
              <a:t>, with a falloff to ½ current within less than 100 </a:t>
            </a:r>
            <a:r>
              <a:rPr lang="en-US" dirty="0" err="1" smtClean="0">
                <a:latin typeface="Symbol" panose="05050102010706020507" pitchFamily="18" charset="2"/>
              </a:rPr>
              <a:t>m</a:t>
            </a:r>
            <a:r>
              <a:rPr lang="en-US" dirty="0" err="1" smtClean="0"/>
              <a:t>s</a:t>
            </a:r>
            <a:endParaRPr lang="en-US" dirty="0" err="1"/>
          </a:p>
          <a:p>
            <a:pPr lvl="1"/>
            <a:r>
              <a:rPr lang="en-US" dirty="0" smtClean="0"/>
              <a:t>Peak current is usually less than 100kA</a:t>
            </a:r>
          </a:p>
          <a:p>
            <a:pPr lvl="1"/>
            <a:r>
              <a:rPr lang="en-US" dirty="0" smtClean="0"/>
              <a:t>Shield wires above the transmission line greatly reduce the current that gets into the phase conductors</a:t>
            </a:r>
          </a:p>
          <a:p>
            <a:pPr lvl="1"/>
            <a:r>
              <a:rPr lang="en-US" dirty="0" smtClean="0"/>
              <a:t>EMTP studies can show how these overvoltage propagate down the line </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40</a:t>
            </a:fld>
            <a:endParaRPr lang="en-US" dirty="0"/>
          </a:p>
        </p:txBody>
      </p:sp>
    </p:spTree>
    <p:extLst>
      <p:ext uri="{BB962C8B-B14F-4D97-AF65-F5344CB8AC3E}">
        <p14:creationId xmlns:p14="http://schemas.microsoft.com/office/powerpoint/2010/main" val="2323886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 Coordination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Insulation coordination is the process of correlating electric equipment insulation strength with expected </a:t>
            </a:r>
            <a:r>
              <a:rPr lang="en-US" dirty="0" err="1" smtClean="0"/>
              <a:t>overvoltages</a:t>
            </a:r>
            <a:endParaRPr lang="en-US" dirty="0" smtClean="0"/>
          </a:p>
          <a:p>
            <a:pPr>
              <a:buFont typeface="Arial" panose="020B0604020202020204" pitchFamily="34" charset="0"/>
              <a:buChar char="•"/>
            </a:pPr>
            <a:r>
              <a:rPr lang="en-US" dirty="0" smtClean="0"/>
              <a:t>The expected </a:t>
            </a:r>
            <a:r>
              <a:rPr lang="en-US" dirty="0" err="1" smtClean="0"/>
              <a:t>overvoltages</a:t>
            </a:r>
            <a:r>
              <a:rPr lang="en-US" dirty="0" smtClean="0"/>
              <a:t> are time-varying, with a peak value and a decay characteristic</a:t>
            </a:r>
          </a:p>
          <a:p>
            <a:pPr>
              <a:buFont typeface="Arial" panose="020B0604020202020204" pitchFamily="34" charset="0"/>
              <a:buChar char="•"/>
            </a:pPr>
            <a:r>
              <a:rPr lang="en-US" dirty="0" smtClean="0"/>
              <a:t>Transformers are particularly vulnerable</a:t>
            </a:r>
          </a:p>
          <a:p>
            <a:pPr>
              <a:buFont typeface="Arial" panose="020B0604020202020204" pitchFamily="34" charset="0"/>
              <a:buChar char="•"/>
            </a:pPr>
            <a:r>
              <a:rPr lang="en-US" dirty="0" smtClean="0"/>
              <a:t>Surge arrestors are placed in parallel (phase to ground) to cap the </a:t>
            </a:r>
            <a:r>
              <a:rPr lang="en-US" dirty="0" err="1" smtClean="0"/>
              <a:t>overvoltages</a:t>
            </a:r>
            <a:endParaRPr lang="en-US" dirty="0" smtClean="0"/>
          </a:p>
          <a:p>
            <a:pPr lvl="1">
              <a:buFont typeface="Arial" panose="020B0604020202020204" pitchFamily="34" charset="0"/>
              <a:buChar char="•"/>
            </a:pPr>
            <a:r>
              <a:rPr lang="en-US" dirty="0" smtClean="0"/>
              <a:t>They have high impedance during normal voltages, and low impedance during </a:t>
            </a:r>
            <a:r>
              <a:rPr lang="en-US" dirty="0" err="1" smtClean="0"/>
              <a:t>overvoltages</a:t>
            </a:r>
            <a:r>
              <a:rPr lang="en-US" dirty="0" smtClean="0"/>
              <a:t>; </a:t>
            </a:r>
            <a:r>
              <a:rPr lang="en-US" dirty="0" err="1" smtClean="0"/>
              <a:t>airgap</a:t>
            </a:r>
            <a:r>
              <a:rPr lang="en-US" dirty="0" smtClean="0"/>
              <a:t> devices have been common, though gapless designs are also used</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41</a:t>
            </a:fld>
            <a:endParaRPr lang="en-US" dirty="0"/>
          </a:p>
        </p:txBody>
      </p:sp>
    </p:spTree>
    <p:extLst>
      <p:ext uri="{BB962C8B-B14F-4D97-AF65-F5344CB8AC3E}">
        <p14:creationId xmlns:p14="http://schemas.microsoft.com/office/powerpoint/2010/main" val="1616351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Stability Overview</a:t>
            </a:r>
            <a:endParaRPr lang="en-US" dirty="0"/>
          </a:p>
        </p:txBody>
      </p:sp>
      <p:sp>
        <p:nvSpPr>
          <p:cNvPr id="3" name="Content Placeholder 2"/>
          <p:cNvSpPr>
            <a:spLocks noGrp="1"/>
          </p:cNvSpPr>
          <p:nvPr>
            <p:ph idx="1"/>
          </p:nvPr>
        </p:nvSpPr>
        <p:spPr/>
        <p:txBody>
          <a:bodyPr/>
          <a:lstStyle/>
          <a:p>
            <a:r>
              <a:rPr lang="en-US" dirty="0" smtClean="0"/>
              <a:t>In next several lectures we'll be deriving models used primarily in transient stability analysis (covering from cycles to dozens of seconds)</a:t>
            </a:r>
          </a:p>
          <a:p>
            <a:r>
              <a:rPr lang="en-US" dirty="0" smtClean="0"/>
              <a:t>Goal is to provide a good understanding of 1) the theoretical foundations, 2) applications and 3) some familiarity the commercial packages</a:t>
            </a:r>
          </a:p>
          <a:p>
            <a:r>
              <a:rPr lang="en-US" dirty="0" smtClean="0"/>
              <a:t>Next several slides provide an overview using PowerWorld Simulator</a:t>
            </a:r>
          </a:p>
          <a:p>
            <a:pPr lvl="1"/>
            <a:r>
              <a:rPr lang="en-US" dirty="0" smtClean="0"/>
              <a:t>Learning by doing!</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42</a:t>
            </a:fld>
            <a:endParaRPr lang="en-US" dirty="0"/>
          </a:p>
        </p:txBody>
      </p:sp>
    </p:spTree>
    <p:extLst>
      <p:ext uri="{BB962C8B-B14F-4D97-AF65-F5344CB8AC3E}">
        <p14:creationId xmlns:p14="http://schemas.microsoft.com/office/powerpoint/2010/main" val="32402293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PowerWorld Simulator</a:t>
            </a:r>
            <a:endParaRPr lang="en-US" dirty="0"/>
          </a:p>
        </p:txBody>
      </p:sp>
      <p:sp>
        <p:nvSpPr>
          <p:cNvPr id="3" name="Content Placeholder 2"/>
          <p:cNvSpPr>
            <a:spLocks noGrp="1"/>
          </p:cNvSpPr>
          <p:nvPr>
            <p:ph idx="1"/>
          </p:nvPr>
        </p:nvSpPr>
        <p:spPr>
          <a:xfrm>
            <a:off x="381000" y="1219200"/>
            <a:ext cx="8535987" cy="4114800"/>
          </a:xfrm>
        </p:spPr>
        <p:txBody>
          <a:bodyPr/>
          <a:lstStyle/>
          <a:p>
            <a:r>
              <a:rPr lang="en-US" dirty="0"/>
              <a:t>Class will make extensive use of PowerWorld Simulator.  If you do not have a copy of v17, the free 42 bus student version is available for download at </a:t>
            </a:r>
          </a:p>
          <a:p>
            <a:pPr marL="0" indent="0">
              <a:buNone/>
            </a:pPr>
            <a:r>
              <a:rPr lang="en-US" dirty="0"/>
              <a:t>	http://www.powerworld.com/gloversarmaoverbye</a:t>
            </a:r>
          </a:p>
          <a:p>
            <a:r>
              <a:rPr lang="en-US" dirty="0"/>
              <a:t>Start getting familiar with this package, particularly the power flow basics.  Transient stability aspects will be covered in class</a:t>
            </a:r>
          </a:p>
          <a:p>
            <a:r>
              <a:rPr lang="en-US" dirty="0"/>
              <a:t>  Free training material is available at </a:t>
            </a:r>
          </a:p>
          <a:p>
            <a:pPr marL="0" indent="0">
              <a:buNone/>
            </a:pPr>
            <a:r>
              <a:rPr lang="en-US" dirty="0" smtClean="0"/>
              <a:t>http</a:t>
            </a:r>
            <a:r>
              <a:rPr lang="en-US" dirty="0"/>
              <a:t>://www.powerworld.com/training/online-training</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43</a:t>
            </a:fld>
            <a:endParaRPr lang="en-US" dirty="0"/>
          </a:p>
        </p:txBody>
      </p:sp>
    </p:spTree>
    <p:extLst>
      <p:ext uri="{BB962C8B-B14F-4D97-AF65-F5344CB8AC3E}">
        <p14:creationId xmlns:p14="http://schemas.microsoft.com/office/powerpoint/2010/main" val="2540086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Power Flow to Transient Stability</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pPr>
              <a:spcBef>
                <a:spcPts val="700"/>
              </a:spcBef>
              <a:buClr>
                <a:srgbClr val="008000"/>
              </a:buClr>
            </a:pPr>
            <a:r>
              <a:rPr lang="en-US" altLang="en-US" dirty="0">
                <a:solidFill>
                  <a:srgbClr val="000000"/>
                </a:solidFill>
              </a:rPr>
              <a:t>With PowerWorld Simulator a power flow case can be quickly transformed into a transient stability case</a:t>
            </a:r>
          </a:p>
          <a:p>
            <a:pPr lvl="1">
              <a:spcBef>
                <a:spcPts val="600"/>
              </a:spcBef>
              <a:buClr>
                <a:srgbClr val="008000"/>
              </a:buClr>
            </a:pPr>
            <a:r>
              <a:rPr lang="en-US" altLang="en-US" dirty="0">
                <a:solidFill>
                  <a:srgbClr val="000000"/>
                </a:solidFill>
              </a:rPr>
              <a:t>This requires the addition of at least one dynamic model</a:t>
            </a:r>
          </a:p>
          <a:p>
            <a:pPr>
              <a:spcBef>
                <a:spcPts val="700"/>
              </a:spcBef>
              <a:buClr>
                <a:srgbClr val="008000"/>
              </a:buClr>
            </a:pPr>
            <a:r>
              <a:rPr lang="en-US" altLang="en-US" dirty="0">
                <a:solidFill>
                  <a:srgbClr val="000000"/>
                </a:solidFill>
              </a:rPr>
              <a:t>PowerWorld Simulator supports </a:t>
            </a:r>
            <a:r>
              <a:rPr lang="en-US" altLang="en-US" dirty="0" smtClean="0">
                <a:solidFill>
                  <a:srgbClr val="000000"/>
                </a:solidFill>
              </a:rPr>
              <a:t>many more than </a:t>
            </a:r>
            <a:r>
              <a:rPr lang="en-US" altLang="en-US" dirty="0">
                <a:solidFill>
                  <a:srgbClr val="000000"/>
                </a:solidFill>
              </a:rPr>
              <a:t>one hundred different dynamic models.  These slides cover just a few of them</a:t>
            </a:r>
          </a:p>
          <a:p>
            <a:pPr lvl="1">
              <a:spcBef>
                <a:spcPts val="600"/>
              </a:spcBef>
              <a:buClr>
                <a:srgbClr val="008000"/>
              </a:buClr>
            </a:pPr>
            <a:r>
              <a:rPr lang="en-US" altLang="en-US" sz="2000" dirty="0">
                <a:solidFill>
                  <a:srgbClr val="000000"/>
                </a:solidFill>
              </a:rPr>
              <a:t>Default values are provided for most models allowing easy experimentation</a:t>
            </a:r>
          </a:p>
          <a:p>
            <a:pPr lvl="1">
              <a:spcBef>
                <a:spcPts val="600"/>
              </a:spcBef>
              <a:buClr>
                <a:srgbClr val="008000"/>
              </a:buClr>
            </a:pPr>
            <a:r>
              <a:rPr lang="en-US" altLang="en-US" sz="2000" dirty="0">
                <a:solidFill>
                  <a:srgbClr val="000000"/>
                </a:solidFill>
              </a:rPr>
              <a:t>Creating a new transient stability case from a power flow case would usually only be done for training/academic purposes; for commercial studies the dynamic models from existing datasets would be used.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44</a:t>
            </a:fld>
            <a:endParaRPr lang="en-US" dirty="0"/>
          </a:p>
        </p:txBody>
      </p:sp>
    </p:spTree>
    <p:extLst>
      <p:ext uri="{BB962C8B-B14F-4D97-AF65-F5344CB8AC3E}">
        <p14:creationId xmlns:p14="http://schemas.microsoft.com/office/powerpoint/2010/main" val="28081289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Power Flow vs. Transient Stability</a:t>
            </a:r>
            <a:endParaRPr lang="en-US" dirty="0"/>
          </a:p>
        </p:txBody>
      </p:sp>
      <p:sp>
        <p:nvSpPr>
          <p:cNvPr id="3" name="Content Placeholder 2"/>
          <p:cNvSpPr>
            <a:spLocks noGrp="1"/>
          </p:cNvSpPr>
          <p:nvPr>
            <p:ph idx="1"/>
          </p:nvPr>
        </p:nvSpPr>
        <p:spPr/>
        <p:txBody>
          <a:bodyPr/>
          <a:lstStyle/>
          <a:p>
            <a:r>
              <a:rPr lang="en-US" altLang="en-US" dirty="0" smtClean="0"/>
              <a:t>Power flow determines quasi-steady state solution and provides transient stability initial </a:t>
            </a:r>
            <a:r>
              <a:rPr lang="en-US" altLang="en-US" dirty="0" err="1" smtClean="0"/>
              <a:t>conditionsa</a:t>
            </a:r>
            <a:endParaRPr lang="en-US" altLang="en-US" dirty="0" smtClean="0"/>
          </a:p>
          <a:p>
            <a:r>
              <a:rPr lang="en-US" altLang="en-US" dirty="0" smtClean="0"/>
              <a:t>Transient </a:t>
            </a:r>
            <a:r>
              <a:rPr lang="en-US" altLang="en-US" dirty="0"/>
              <a:t>stability is used to determine whether following a contingency the power system returns to a steady-state operating point</a:t>
            </a:r>
          </a:p>
          <a:p>
            <a:pPr lvl="1"/>
            <a:r>
              <a:rPr lang="en-US" altLang="en-US" dirty="0"/>
              <a:t>Goal is to solve a set of differential and algebraic equations, d</a:t>
            </a:r>
            <a:r>
              <a:rPr lang="en-US" altLang="en-US" b="1" dirty="0"/>
              <a:t>x</a:t>
            </a:r>
            <a:r>
              <a:rPr lang="en-US" altLang="en-US" dirty="0"/>
              <a:t>/dt = </a:t>
            </a:r>
            <a:r>
              <a:rPr lang="en-US" altLang="en-US" b="1" dirty="0"/>
              <a:t>f</a:t>
            </a:r>
            <a:r>
              <a:rPr lang="en-US" altLang="en-US" dirty="0"/>
              <a:t>(</a:t>
            </a:r>
            <a:r>
              <a:rPr lang="en-US" altLang="en-US" b="1" dirty="0"/>
              <a:t>x</a:t>
            </a:r>
            <a:r>
              <a:rPr lang="en-US" altLang="en-US" dirty="0"/>
              <a:t>,</a:t>
            </a:r>
            <a:r>
              <a:rPr lang="en-US" altLang="en-US" b="1" dirty="0"/>
              <a:t>y</a:t>
            </a:r>
            <a:r>
              <a:rPr lang="en-US" altLang="en-US" dirty="0"/>
              <a:t>), </a:t>
            </a:r>
            <a:r>
              <a:rPr lang="en-US" altLang="en-US" b="1" dirty="0"/>
              <a:t>g</a:t>
            </a:r>
            <a:r>
              <a:rPr lang="en-US" altLang="en-US" dirty="0"/>
              <a:t>(</a:t>
            </a:r>
            <a:r>
              <a:rPr lang="en-US" altLang="en-US" b="1" dirty="0"/>
              <a:t>x</a:t>
            </a:r>
            <a:r>
              <a:rPr lang="en-US" altLang="en-US" dirty="0"/>
              <a:t>,</a:t>
            </a:r>
            <a:r>
              <a:rPr lang="en-US" altLang="en-US" b="1" dirty="0"/>
              <a:t>y</a:t>
            </a:r>
            <a:r>
              <a:rPr lang="en-US" altLang="en-US" dirty="0"/>
              <a:t>) = </a:t>
            </a:r>
            <a:r>
              <a:rPr lang="en-US" altLang="en-US" b="1" dirty="0"/>
              <a:t>0</a:t>
            </a:r>
          </a:p>
          <a:p>
            <a:pPr lvl="1"/>
            <a:r>
              <a:rPr lang="en-US" altLang="en-US" dirty="0"/>
              <a:t>Starts in steady-state, and hopefully returns to steady-state.</a:t>
            </a:r>
          </a:p>
          <a:p>
            <a:pPr lvl="1"/>
            <a:r>
              <a:rPr lang="en-US" altLang="en-US" dirty="0"/>
              <a:t>Models reflect the transient stability time frame (up to dozens of seconds), with some values assumed to be slow enough to hold constant (LTC tap changing), while others are still fast enough to treat as algebraic (synchronous machine stator dynamics, voltage source converter dynamics).</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45</a:t>
            </a:fld>
            <a:endParaRPr lang="en-US" dirty="0"/>
          </a:p>
        </p:txBody>
      </p:sp>
    </p:spTree>
    <p:extLst>
      <p:ext uri="{BB962C8B-B14F-4D97-AF65-F5344CB8AC3E}">
        <p14:creationId xmlns:p14="http://schemas.microsoft.com/office/powerpoint/2010/main" val="211835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First Example Case</a:t>
            </a:r>
            <a:endParaRPr lang="en-US" dirty="0">
              <a:solidFill>
                <a:schemeClr val="accent1">
                  <a:lumMod val="50000"/>
                </a:schemeClr>
              </a:solidFill>
            </a:endParaRPr>
          </a:p>
        </p:txBody>
      </p:sp>
      <p:sp>
        <p:nvSpPr>
          <p:cNvPr id="3" name="Content Placeholder 2"/>
          <p:cNvSpPr>
            <a:spLocks noGrp="1"/>
          </p:cNvSpPr>
          <p:nvPr>
            <p:ph idx="1"/>
          </p:nvPr>
        </p:nvSpPr>
        <p:spPr>
          <a:xfrm>
            <a:off x="365760" y="1280160"/>
            <a:ext cx="8778240" cy="4114800"/>
          </a:xfrm>
        </p:spPr>
        <p:txBody>
          <a:bodyPr/>
          <a:lstStyle/>
          <a:p>
            <a:pPr>
              <a:spcBef>
                <a:spcPts val="700"/>
              </a:spcBef>
              <a:buClr>
                <a:srgbClr val="008000"/>
              </a:buClr>
              <a:buFont typeface="Times New Roman" pitchFamily="18" charset="0"/>
              <a:buChar char="•"/>
            </a:pPr>
            <a:r>
              <a:rPr lang="en-US" altLang="en-US" dirty="0">
                <a:solidFill>
                  <a:srgbClr val="000000"/>
                </a:solidFill>
              </a:rPr>
              <a:t>Open the case </a:t>
            </a:r>
            <a:r>
              <a:rPr lang="en-US" altLang="en-US" dirty="0" smtClean="0">
                <a:solidFill>
                  <a:srgbClr val="000000"/>
                </a:solidFill>
              </a:rPr>
              <a:t>Example_13_4_NoModels</a:t>
            </a:r>
          </a:p>
          <a:p>
            <a:pPr lvl="1">
              <a:spcBef>
                <a:spcPts val="700"/>
              </a:spcBef>
              <a:buClr>
                <a:srgbClr val="008000"/>
              </a:buClr>
            </a:pPr>
            <a:r>
              <a:rPr lang="en-US" altLang="en-US" dirty="0" smtClean="0">
                <a:solidFill>
                  <a:srgbClr val="000000"/>
                </a:solidFill>
              </a:rPr>
              <a:t>Cases are on the class website</a:t>
            </a:r>
            <a:endParaRPr lang="en-US" altLang="en-US" dirty="0">
              <a:solidFill>
                <a:srgbClr val="000000"/>
              </a:solidFill>
            </a:endParaRPr>
          </a:p>
          <a:p>
            <a:pPr>
              <a:spcBef>
                <a:spcPts val="700"/>
              </a:spcBef>
              <a:buClr>
                <a:srgbClr val="008000"/>
              </a:buClr>
              <a:buFont typeface="Times New Roman" pitchFamily="18" charset="0"/>
              <a:buChar char="•"/>
            </a:pPr>
            <a:r>
              <a:rPr lang="en-US" altLang="en-US" dirty="0">
                <a:solidFill>
                  <a:srgbClr val="000000"/>
                </a:solidFill>
              </a:rPr>
              <a:t>Add a dynamic generator model to an existing “no model” power flow case by: </a:t>
            </a:r>
          </a:p>
          <a:p>
            <a:pPr lvl="1">
              <a:spcBef>
                <a:spcPts val="700"/>
              </a:spcBef>
              <a:buClr>
                <a:srgbClr val="008000"/>
              </a:buClr>
              <a:buFont typeface="Times New Roman" pitchFamily="18" charset="0"/>
              <a:buChar char="–"/>
            </a:pPr>
            <a:r>
              <a:rPr lang="en-US" altLang="en-US" dirty="0">
                <a:solidFill>
                  <a:srgbClr val="000000"/>
                </a:solidFill>
              </a:rPr>
              <a:t>In run mode, right-click on the generator symbol for bus 4, then select “Generator Information Dialog” from the local menu</a:t>
            </a:r>
          </a:p>
          <a:p>
            <a:pPr lvl="1">
              <a:spcBef>
                <a:spcPts val="600"/>
              </a:spcBef>
              <a:buClr>
                <a:srgbClr val="008000"/>
              </a:buClr>
              <a:buFont typeface="Times New Roman" pitchFamily="18" charset="0"/>
              <a:buChar char="–"/>
            </a:pPr>
            <a:r>
              <a:rPr lang="en-US" altLang="en-US" dirty="0">
                <a:solidFill>
                  <a:srgbClr val="000000"/>
                </a:solidFill>
              </a:rPr>
              <a:t>This displays the Generator Information Dialog, select the “Stability” tab to view the transient stability models; none are initially defined.  </a:t>
            </a:r>
          </a:p>
          <a:p>
            <a:pPr lvl="1">
              <a:spcBef>
                <a:spcPts val="600"/>
              </a:spcBef>
              <a:buClr>
                <a:srgbClr val="008000"/>
              </a:buClr>
              <a:buFont typeface="Times New Roman" pitchFamily="18" charset="0"/>
              <a:buChar char="–"/>
            </a:pPr>
            <a:r>
              <a:rPr lang="en-US" altLang="en-US" sz="2000" dirty="0">
                <a:solidFill>
                  <a:srgbClr val="000000"/>
                </a:solidFill>
              </a:rPr>
              <a:t>Select the “Machine models” tab to enter a dynamic machine model for the generator at bus 4.  Click “Insert” to enter a machine model.  From the Model Type list select GENCLS, which represents a simple “Classical” machine model.  Use the default values.  Values are per unit using the generator MVA base.</a:t>
            </a:r>
          </a:p>
          <a:p>
            <a:pPr>
              <a:buClr>
                <a:srgbClr val="008000"/>
              </a:buClr>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46</a:t>
            </a:fld>
            <a:endParaRPr lang="en-US" dirty="0"/>
          </a:p>
        </p:txBody>
      </p:sp>
    </p:spTree>
    <p:extLst>
      <p:ext uri="{BB962C8B-B14F-4D97-AF65-F5344CB8AC3E}">
        <p14:creationId xmlns:p14="http://schemas.microsoft.com/office/powerpoint/2010/main" val="36215816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685800" y="228600"/>
            <a:ext cx="8153400" cy="75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ctr">
              <a:buClrTx/>
              <a:buFontTx/>
              <a:buNone/>
            </a:pPr>
            <a:r>
              <a:rPr lang="en-US" altLang="en-US" sz="3600" b="1" dirty="0">
                <a:solidFill>
                  <a:schemeClr val="accent1">
                    <a:lumMod val="50000"/>
                  </a:schemeClr>
                </a:solidFill>
                <a:latin typeface="Arial" panose="020B0604020202020204" pitchFamily="34" charset="0"/>
                <a:cs typeface="Arial" panose="020B0604020202020204" pitchFamily="34" charset="0"/>
              </a:rPr>
              <a:t>Adding a Machine Model</a:t>
            </a:r>
          </a:p>
        </p:txBody>
      </p:sp>
      <p:sp>
        <p:nvSpPr>
          <p:cNvPr id="19459" name="Text Box 2"/>
          <p:cNvSpPr txBox="1">
            <a:spLocks noChangeArrowheads="1"/>
          </p:cNvSpPr>
          <p:nvPr/>
        </p:nvSpPr>
        <p:spPr bwMode="auto">
          <a:xfrm>
            <a:off x="8296275"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32661E21-8A1B-4CE1-887E-54D74D0217F6}" type="slidenum">
              <a:rPr lang="en-US" altLang="en-US" sz="1800">
                <a:solidFill>
                  <a:srgbClr val="000000"/>
                </a:solidFill>
              </a:rPr>
              <a:pPr algn="r">
                <a:buClrTx/>
                <a:buFontTx/>
                <a:buNone/>
              </a:pPr>
              <a:t>47</a:t>
            </a:fld>
            <a:endParaRPr lang="en-US" altLang="en-US" sz="1800" dirty="0">
              <a:solidFill>
                <a:srgbClr val="000000"/>
              </a:solidFill>
            </a:endParaRPr>
          </a:p>
        </p:txBody>
      </p:sp>
      <p:sp>
        <p:nvSpPr>
          <p:cNvPr id="19460" name="Text Box 3"/>
          <p:cNvSpPr txBox="1">
            <a:spLocks noChangeArrowheads="1"/>
          </p:cNvSpPr>
          <p:nvPr/>
        </p:nvSpPr>
        <p:spPr bwMode="auto">
          <a:xfrm>
            <a:off x="6261100" y="1524000"/>
            <a:ext cx="284162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The GENCLS </a:t>
            </a:r>
            <a:br>
              <a:rPr lang="en-US" altLang="en-US" dirty="0">
                <a:solidFill>
                  <a:srgbClr val="000000"/>
                </a:solidFill>
              </a:rPr>
            </a:br>
            <a:r>
              <a:rPr lang="en-US" altLang="en-US" dirty="0">
                <a:solidFill>
                  <a:srgbClr val="000000"/>
                </a:solidFill>
              </a:rPr>
              <a:t>model represents</a:t>
            </a:r>
            <a:br>
              <a:rPr lang="en-US" altLang="en-US" dirty="0">
                <a:solidFill>
                  <a:srgbClr val="000000"/>
                </a:solidFill>
              </a:rPr>
            </a:br>
            <a:r>
              <a:rPr lang="en-US" altLang="en-US" dirty="0">
                <a:solidFill>
                  <a:srgbClr val="000000"/>
                </a:solidFill>
              </a:rPr>
              <a:t>the machine</a:t>
            </a:r>
            <a:br>
              <a:rPr lang="en-US" altLang="en-US" dirty="0">
                <a:solidFill>
                  <a:srgbClr val="000000"/>
                </a:solidFill>
              </a:rPr>
            </a:br>
            <a:r>
              <a:rPr lang="en-US" altLang="en-US" dirty="0">
                <a:solidFill>
                  <a:srgbClr val="000000"/>
                </a:solidFill>
              </a:rPr>
              <a:t>dynamics as a</a:t>
            </a:r>
            <a:br>
              <a:rPr lang="en-US" altLang="en-US" dirty="0">
                <a:solidFill>
                  <a:srgbClr val="000000"/>
                </a:solidFill>
              </a:rPr>
            </a:br>
            <a:r>
              <a:rPr lang="en-US" altLang="en-US" dirty="0">
                <a:solidFill>
                  <a:srgbClr val="000000"/>
                </a:solidFill>
              </a:rPr>
              <a:t>fixed voltage</a:t>
            </a:r>
            <a:br>
              <a:rPr lang="en-US" altLang="en-US" dirty="0">
                <a:solidFill>
                  <a:srgbClr val="000000"/>
                </a:solidFill>
              </a:rPr>
            </a:br>
            <a:r>
              <a:rPr lang="en-US" altLang="en-US" dirty="0">
                <a:solidFill>
                  <a:srgbClr val="000000"/>
                </a:solidFill>
              </a:rPr>
              <a:t>magnitude behind</a:t>
            </a:r>
            <a:br>
              <a:rPr lang="en-US" altLang="en-US" dirty="0">
                <a:solidFill>
                  <a:srgbClr val="000000"/>
                </a:solidFill>
              </a:rPr>
            </a:br>
            <a:r>
              <a:rPr lang="en-US" altLang="en-US" dirty="0">
                <a:solidFill>
                  <a:srgbClr val="000000"/>
                </a:solidFill>
              </a:rPr>
              <a:t>a transient impedance</a:t>
            </a:r>
            <a:br>
              <a:rPr lang="en-US" altLang="en-US" dirty="0">
                <a:solidFill>
                  <a:srgbClr val="000000"/>
                </a:solidFill>
              </a:rPr>
            </a:br>
            <a:r>
              <a:rPr lang="en-US" altLang="en-US" dirty="0">
                <a:solidFill>
                  <a:srgbClr val="000000"/>
                </a:solidFill>
              </a:rPr>
              <a:t>Ra + </a:t>
            </a:r>
            <a:r>
              <a:rPr lang="en-US" altLang="en-US" dirty="0" err="1">
                <a:solidFill>
                  <a:srgbClr val="000000"/>
                </a:solidFill>
              </a:rPr>
              <a:t>jXdp</a:t>
            </a:r>
            <a:r>
              <a:rPr lang="en-US" altLang="en-US" dirty="0">
                <a:solidFill>
                  <a:srgbClr val="000000"/>
                </a:solidFill>
              </a:rPr>
              <a:t>.</a:t>
            </a:r>
          </a:p>
          <a:p>
            <a:pPr>
              <a:buClrTx/>
              <a:buFontTx/>
              <a:buNone/>
            </a:pPr>
            <a:endParaRPr lang="en-US" altLang="en-US" dirty="0">
              <a:solidFill>
                <a:srgbClr val="000000"/>
              </a:solidFill>
            </a:endParaRPr>
          </a:p>
          <a:p>
            <a:pPr>
              <a:buClrTx/>
              <a:buFontTx/>
              <a:buNone/>
            </a:pPr>
            <a:r>
              <a:rPr lang="en-US" altLang="en-US" dirty="0">
                <a:solidFill>
                  <a:srgbClr val="000000"/>
                </a:solidFill>
              </a:rPr>
              <a:t>Hit “Ok” when done </a:t>
            </a:r>
            <a:br>
              <a:rPr lang="en-US" altLang="en-US" dirty="0">
                <a:solidFill>
                  <a:srgbClr val="000000"/>
                </a:solidFill>
              </a:rPr>
            </a:br>
            <a:r>
              <a:rPr lang="en-US" altLang="en-US" dirty="0">
                <a:solidFill>
                  <a:srgbClr val="000000"/>
                </a:solidFill>
              </a:rPr>
              <a:t>to save the data </a:t>
            </a:r>
            <a:br>
              <a:rPr lang="en-US" altLang="en-US" dirty="0">
                <a:solidFill>
                  <a:srgbClr val="000000"/>
                </a:solidFill>
              </a:rPr>
            </a:br>
            <a:r>
              <a:rPr lang="en-US" altLang="en-US" dirty="0">
                <a:solidFill>
                  <a:srgbClr val="000000"/>
                </a:solidFill>
              </a:rPr>
              <a:t>and close the dialog</a:t>
            </a:r>
          </a:p>
        </p:txBody>
      </p:sp>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57325"/>
            <a:ext cx="56959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lumMod val="50000"/>
                  </a:schemeClr>
                </a:solidFill>
              </a:rPr>
              <a:t>Transient Stability Form </a:t>
            </a:r>
            <a:r>
              <a:rPr lang="en-US" altLang="en-US" dirty="0" smtClean="0">
                <a:solidFill>
                  <a:schemeClr val="accent1">
                    <a:lumMod val="50000"/>
                  </a:schemeClr>
                </a:solidFill>
              </a:rPr>
              <a:t>Overview</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pPr>
              <a:spcBef>
                <a:spcPts val="700"/>
              </a:spcBef>
              <a:buClr>
                <a:schemeClr val="accent1">
                  <a:lumMod val="50000"/>
                </a:schemeClr>
              </a:buClr>
            </a:pPr>
            <a:r>
              <a:rPr lang="en-US" altLang="en-US" dirty="0">
                <a:solidFill>
                  <a:srgbClr val="000000"/>
                </a:solidFill>
              </a:rPr>
              <a:t>Most of the PowerWorld Simulator transient stability functionality is accessed using the Transient Stability Analysis form.  To view this form, from the ribbon select “Add </a:t>
            </a:r>
            <a:r>
              <a:rPr lang="en-US" altLang="en-US" dirty="0" err="1">
                <a:solidFill>
                  <a:srgbClr val="000000"/>
                </a:solidFill>
              </a:rPr>
              <a:t>Ons</a:t>
            </a:r>
            <a:r>
              <a:rPr lang="en-US" altLang="en-US" dirty="0">
                <a:solidFill>
                  <a:srgbClr val="000000"/>
                </a:solidFill>
              </a:rPr>
              <a:t>”, “Transient Stability” </a:t>
            </a:r>
          </a:p>
          <a:p>
            <a:pPr>
              <a:spcBef>
                <a:spcPts val="700"/>
              </a:spcBef>
              <a:buClr>
                <a:schemeClr val="accent1">
                  <a:lumMod val="50000"/>
                </a:schemeClr>
              </a:buClr>
            </a:pPr>
            <a:r>
              <a:rPr lang="en-US" altLang="en-US" sz="2200" dirty="0">
                <a:solidFill>
                  <a:srgbClr val="000000"/>
                </a:solidFill>
              </a:rPr>
              <a:t>Key pages of form for quick start examples (listed under “Select Step”)</a:t>
            </a:r>
          </a:p>
          <a:p>
            <a:pPr lvl="1">
              <a:spcBef>
                <a:spcPts val="600"/>
              </a:spcBef>
              <a:buClr>
                <a:schemeClr val="accent1">
                  <a:lumMod val="50000"/>
                </a:schemeClr>
              </a:buClr>
            </a:pPr>
            <a:r>
              <a:rPr lang="en-US" altLang="en-US" sz="2000" dirty="0">
                <a:solidFill>
                  <a:srgbClr val="000000"/>
                </a:solidFill>
              </a:rPr>
              <a:t>Simulation page: Used for specifying the starting and ending time for the simulation, the time step, defining the transient stability fault (contingency) events, and running the simulation</a:t>
            </a:r>
          </a:p>
          <a:p>
            <a:pPr lvl="1">
              <a:spcBef>
                <a:spcPts val="600"/>
              </a:spcBef>
              <a:buClr>
                <a:schemeClr val="accent1">
                  <a:lumMod val="50000"/>
                </a:schemeClr>
              </a:buClr>
            </a:pPr>
            <a:r>
              <a:rPr lang="en-US" altLang="en-US" sz="2000" dirty="0">
                <a:solidFill>
                  <a:srgbClr val="000000"/>
                </a:solidFill>
              </a:rPr>
              <a:t>Options: Various options associated with transient stability</a:t>
            </a:r>
          </a:p>
          <a:p>
            <a:pPr lvl="1">
              <a:spcBef>
                <a:spcPts val="600"/>
              </a:spcBef>
              <a:buClr>
                <a:schemeClr val="accent1">
                  <a:lumMod val="50000"/>
                </a:schemeClr>
              </a:buClr>
            </a:pPr>
            <a:r>
              <a:rPr lang="en-US" altLang="en-US" sz="2000" dirty="0">
                <a:solidFill>
                  <a:srgbClr val="000000"/>
                </a:solidFill>
              </a:rPr>
              <a:t>Result Storage: Used to specify the fields to save and where</a:t>
            </a:r>
          </a:p>
          <a:p>
            <a:pPr lvl="1">
              <a:spcBef>
                <a:spcPts val="600"/>
              </a:spcBef>
              <a:buClr>
                <a:schemeClr val="accent1">
                  <a:lumMod val="50000"/>
                </a:schemeClr>
              </a:buClr>
            </a:pPr>
            <a:r>
              <a:rPr lang="en-US" altLang="en-US" sz="2000" dirty="0">
                <a:solidFill>
                  <a:srgbClr val="000000"/>
                </a:solidFill>
              </a:rPr>
              <a:t>Plots: Used to plot results </a:t>
            </a:r>
          </a:p>
          <a:p>
            <a:pPr lvl="1">
              <a:spcBef>
                <a:spcPts val="600"/>
              </a:spcBef>
              <a:buClr>
                <a:schemeClr val="accent1">
                  <a:lumMod val="50000"/>
                </a:schemeClr>
              </a:buClr>
            </a:pPr>
            <a:r>
              <a:rPr lang="en-US" altLang="en-US" sz="2000" dirty="0">
                <a:solidFill>
                  <a:srgbClr val="000000"/>
                </a:solidFill>
              </a:rPr>
              <a:t>Results: Used to view the results (actual numbers, not plots)</a:t>
            </a:r>
          </a:p>
          <a:p>
            <a:pPr>
              <a:buClr>
                <a:schemeClr val="accent1">
                  <a:lumMod val="50000"/>
                </a:schemeClr>
              </a:buClr>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48</a:t>
            </a:fld>
            <a:endParaRPr lang="en-US" dirty="0"/>
          </a:p>
        </p:txBody>
      </p:sp>
    </p:spTree>
    <p:extLst>
      <p:ext uri="{BB962C8B-B14F-4D97-AF65-F5344CB8AC3E}">
        <p14:creationId xmlns:p14="http://schemas.microsoft.com/office/powerpoint/2010/main" val="1724923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Stability Overview Form</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49</a:t>
            </a:fld>
            <a:endParaRPr lang="en-US" dirty="0"/>
          </a:p>
        </p:txBody>
      </p:sp>
      <p:pic>
        <p:nvPicPr>
          <p:cNvPr id="9277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r="15624" b="7999"/>
          <a:stretch/>
        </p:blipFill>
        <p:spPr bwMode="auto">
          <a:xfrm>
            <a:off x="381000" y="1371600"/>
            <a:ext cx="8001000" cy="490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433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Untransposed</a:t>
            </a:r>
            <a:r>
              <a:rPr lang="en-US" dirty="0"/>
              <a:t> Lines with </a:t>
            </a:r>
            <a:r>
              <a:rPr lang="en-US" dirty="0" smtClean="0"/>
              <a:t/>
            </a:r>
            <a:br>
              <a:rPr lang="en-US" dirty="0" smtClean="0"/>
            </a:br>
            <a:r>
              <a:rPr lang="en-US" dirty="0" smtClean="0"/>
              <a:t>Ground </a:t>
            </a:r>
            <a:r>
              <a:rPr lang="en-US" dirty="0"/>
              <a:t>Conductors</a:t>
            </a:r>
          </a:p>
        </p:txBody>
      </p:sp>
      <p:sp>
        <p:nvSpPr>
          <p:cNvPr id="3" name="Content Placeholder 2"/>
          <p:cNvSpPr>
            <a:spLocks noGrp="1"/>
          </p:cNvSpPr>
          <p:nvPr>
            <p:ph idx="1"/>
          </p:nvPr>
        </p:nvSpPr>
        <p:spPr>
          <a:xfrm>
            <a:off x="365760" y="1280160"/>
            <a:ext cx="8535987" cy="798022"/>
          </a:xfrm>
        </p:spPr>
        <p:txBody>
          <a:bodyPr/>
          <a:lstStyle/>
          <a:p>
            <a:r>
              <a:rPr lang="en-US" dirty="0" smtClean="0"/>
              <a:t>The relationships between voltages and currents per unit length is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a:t>T</a:t>
            </a:r>
            <a:r>
              <a:rPr lang="en-US" dirty="0" smtClean="0"/>
              <a:t>he diagonal resistances are the conductor resistance plus </a:t>
            </a:r>
            <a:r>
              <a:rPr lang="en-US" dirty="0" err="1" smtClean="0"/>
              <a:t>R</a:t>
            </a:r>
            <a:r>
              <a:rPr lang="en-US" baseline="-25000" dirty="0" err="1" smtClean="0"/>
              <a:t>k</a:t>
            </a:r>
            <a:r>
              <a:rPr lang="en-US" baseline="-25000" dirty="0" smtClean="0"/>
              <a:t>'</a:t>
            </a:r>
            <a:r>
              <a:rPr lang="en-US" dirty="0"/>
              <a:t> </a:t>
            </a:r>
            <a:r>
              <a:rPr lang="en-US" dirty="0" smtClean="0"/>
              <a:t>and the off-diagonals are all </a:t>
            </a:r>
            <a:r>
              <a:rPr lang="en-US" dirty="0" err="1"/>
              <a:t>R</a:t>
            </a:r>
            <a:r>
              <a:rPr lang="en-US" baseline="-25000" dirty="0" err="1"/>
              <a:t>k</a:t>
            </a:r>
            <a:r>
              <a:rPr lang="en-US" baseline="-25000" dirty="0" smtClean="0"/>
              <a:t>'</a:t>
            </a:r>
            <a:endParaRPr lang="en-US" dirty="0"/>
          </a:p>
          <a:p>
            <a:r>
              <a:rPr lang="en-US" dirty="0" smtClean="0"/>
              <a:t>The inductances are</a:t>
            </a:r>
            <a:br>
              <a:rPr lang="en-US" dirty="0" smtClean="0"/>
            </a:br>
            <a:r>
              <a:rPr lang="en-US" dirty="0" smtClean="0"/>
              <a:t>with </a:t>
            </a:r>
            <a:r>
              <a:rPr lang="en-US" dirty="0" err="1" smtClean="0"/>
              <a:t>D</a:t>
            </a:r>
            <a:r>
              <a:rPr lang="en-US" baseline="-25000" dirty="0" err="1" smtClean="0"/>
              <a:t>kk</a:t>
            </a:r>
            <a:r>
              <a:rPr lang="en-US" dirty="0" smtClean="0"/>
              <a:t> just the </a:t>
            </a:r>
            <a:br>
              <a:rPr lang="en-US" dirty="0" smtClean="0"/>
            </a:br>
            <a:r>
              <a:rPr lang="en-US" dirty="0" smtClean="0"/>
              <a:t>GMR for the conductor (or bundle)</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55097647"/>
              </p:ext>
            </p:extLst>
          </p:nvPr>
        </p:nvGraphicFramePr>
        <p:xfrm>
          <a:off x="3429001" y="1828800"/>
          <a:ext cx="2438400" cy="2075356"/>
        </p:xfrm>
        <a:graphic>
          <a:graphicData uri="http://schemas.openxmlformats.org/presentationml/2006/ole">
            <mc:AlternateContent xmlns:mc="http://schemas.openxmlformats.org/markup-compatibility/2006">
              <mc:Choice xmlns:v="urn:schemas-microsoft-com:vml" Requires="v">
                <p:oleObj spid="_x0000_s928806" name="Equation" r:id="rId3" imgW="1612800" imgH="1371600" progId="Equation.DSMT4">
                  <p:embed/>
                </p:oleObj>
              </mc:Choice>
              <mc:Fallback>
                <p:oleObj name="Equation" r:id="rId3" imgW="1612800" imgH="1371600" progId="Equation.DSMT4">
                  <p:embed/>
                  <p:pic>
                    <p:nvPicPr>
                      <p:cNvPr id="0" name=""/>
                      <p:cNvPicPr/>
                      <p:nvPr/>
                    </p:nvPicPr>
                    <p:blipFill>
                      <a:blip r:embed="rId4"/>
                      <a:stretch>
                        <a:fillRect/>
                      </a:stretch>
                    </p:blipFill>
                    <p:spPr>
                      <a:xfrm>
                        <a:off x="3429001" y="1828800"/>
                        <a:ext cx="2438400" cy="207535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8669312"/>
              </p:ext>
            </p:extLst>
          </p:nvPr>
        </p:nvGraphicFramePr>
        <p:xfrm>
          <a:off x="3886200" y="4800600"/>
          <a:ext cx="2514600" cy="838200"/>
        </p:xfrm>
        <a:graphic>
          <a:graphicData uri="http://schemas.openxmlformats.org/presentationml/2006/ole">
            <mc:AlternateContent xmlns:mc="http://schemas.openxmlformats.org/markup-compatibility/2006">
              <mc:Choice xmlns:v="urn:schemas-microsoft-com:vml" Requires="v">
                <p:oleObj spid="_x0000_s928807" name="Equation" r:id="rId5" imgW="1447560" imgH="482400" progId="Equation.DSMT4">
                  <p:embed/>
                </p:oleObj>
              </mc:Choice>
              <mc:Fallback>
                <p:oleObj name="Equation" r:id="rId5" imgW="1447560" imgH="482400" progId="Equation.DSMT4">
                  <p:embed/>
                  <p:pic>
                    <p:nvPicPr>
                      <p:cNvPr id="0" name=""/>
                      <p:cNvPicPr/>
                      <p:nvPr/>
                    </p:nvPicPr>
                    <p:blipFill>
                      <a:blip r:embed="rId6"/>
                      <a:stretch>
                        <a:fillRect/>
                      </a:stretch>
                    </p:blipFill>
                    <p:spPr>
                      <a:xfrm>
                        <a:off x="3886200" y="4800600"/>
                        <a:ext cx="2514600" cy="838200"/>
                      </a:xfrm>
                      <a:prstGeom prst="rect">
                        <a:avLst/>
                      </a:prstGeom>
                    </p:spPr>
                  </p:pic>
                </p:oleObj>
              </mc:Fallback>
            </mc:AlternateContent>
          </a:graphicData>
        </a:graphic>
      </p:graphicFrame>
      <p:sp>
        <p:nvSpPr>
          <p:cNvPr id="7" name="TextBox 6"/>
          <p:cNvSpPr txBox="1"/>
          <p:nvPr/>
        </p:nvSpPr>
        <p:spPr>
          <a:xfrm>
            <a:off x="6629400" y="5105400"/>
            <a:ext cx="2225289" cy="830997"/>
          </a:xfrm>
          <a:prstGeom prst="rect">
            <a:avLst/>
          </a:prstGeom>
          <a:solidFill>
            <a:schemeClr val="accent1"/>
          </a:solidFill>
        </p:spPr>
        <p:txBody>
          <a:bodyPr wrap="none" rtlCol="0">
            <a:spAutoFit/>
          </a:bodyPr>
          <a:lstStyle/>
          <a:p>
            <a:r>
              <a:rPr lang="en-US" dirty="0" err="1" smtClean="0"/>
              <a:t>D</a:t>
            </a:r>
            <a:r>
              <a:rPr lang="en-US" baseline="-25000" dirty="0" err="1" smtClean="0"/>
              <a:t>kk</a:t>
            </a:r>
            <a:r>
              <a:rPr lang="en-US" baseline="-25000" dirty="0" smtClean="0"/>
              <a:t>'</a:t>
            </a:r>
            <a:r>
              <a:rPr lang="en-US" dirty="0" smtClean="0"/>
              <a:t> is large so </a:t>
            </a:r>
            <a:br>
              <a:rPr lang="en-US" dirty="0" smtClean="0"/>
            </a:br>
            <a:r>
              <a:rPr lang="en-US" dirty="0" err="1" smtClean="0"/>
              <a:t>D</a:t>
            </a:r>
            <a:r>
              <a:rPr lang="en-US" baseline="-25000" dirty="0" err="1" smtClean="0"/>
              <a:t>km</a:t>
            </a:r>
            <a:r>
              <a:rPr lang="en-US" baseline="-25000" dirty="0" smtClean="0"/>
              <a:t>'</a:t>
            </a:r>
            <a:r>
              <a:rPr lang="en-US" dirty="0" smtClean="0"/>
              <a:t> </a:t>
            </a:r>
            <a:r>
              <a:rPr lang="en-US" dirty="0" smtClean="0">
                <a:sym typeface="Symbol"/>
              </a:rPr>
              <a:t></a:t>
            </a:r>
            <a:r>
              <a:rPr lang="en-US" dirty="0"/>
              <a:t> </a:t>
            </a:r>
            <a:r>
              <a:rPr lang="en-US" dirty="0" err="1"/>
              <a:t>D</a:t>
            </a:r>
            <a:r>
              <a:rPr lang="en-US" baseline="-25000" dirty="0" err="1"/>
              <a:t>kk</a:t>
            </a:r>
            <a:r>
              <a:rPr lang="en-US" baseline="-25000" dirty="0"/>
              <a:t>'</a:t>
            </a:r>
            <a:endParaRPr lang="en-US" dirty="0"/>
          </a:p>
        </p:txBody>
      </p:sp>
    </p:spTree>
    <p:extLst>
      <p:ext uri="{BB962C8B-B14F-4D97-AF65-F5344CB8AC3E}">
        <p14:creationId xmlns:p14="http://schemas.microsoft.com/office/powerpoint/2010/main" val="38509134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 Bus Modeling</a:t>
            </a:r>
            <a:endParaRPr lang="en-US" dirty="0"/>
          </a:p>
        </p:txBody>
      </p:sp>
      <p:sp>
        <p:nvSpPr>
          <p:cNvPr id="3" name="Content Placeholder 2"/>
          <p:cNvSpPr>
            <a:spLocks noGrp="1"/>
          </p:cNvSpPr>
          <p:nvPr>
            <p:ph idx="1"/>
          </p:nvPr>
        </p:nvSpPr>
        <p:spPr>
          <a:xfrm>
            <a:off x="365760" y="1280160"/>
            <a:ext cx="8702040" cy="4114800"/>
          </a:xfrm>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Before doing our first transient stability run, it is useful to discuss the concept of an infinite bus.  An infinite bus is assumed to have a fixed voltage magnitude and angle; hence its frequency is also fixed at the nominal value.</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In real systems infinite buses obviously do not exist, but they can be a useful concept when learning about transient stability.</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By default PowerWorld Simulator does NOT treat the slack bus as an infinite bus, but does provide this as an option.</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For this first example we will use the option to treat the slack bus as an infinite bus.  To do this select “Options” from the “Select Step” list.  This displays the option page.  Select the “Power System Model” tab, and then set Infinite Bus Modeling to “Model the power flow slack bus(</a:t>
            </a:r>
            <a:r>
              <a:rPr lang="en-US" altLang="en-US" sz="2000" dirty="0" err="1">
                <a:solidFill>
                  <a:srgbClr val="000000"/>
                </a:solidFill>
              </a:rPr>
              <a:t>es</a:t>
            </a:r>
            <a:r>
              <a:rPr lang="en-US" altLang="en-US" sz="2000" dirty="0">
                <a:solidFill>
                  <a:srgbClr val="000000"/>
                </a:solidFill>
              </a:rPr>
              <a:t>) as infinite buses” if it is not already set to do so.  </a:t>
            </a:r>
          </a:p>
          <a:p>
            <a:pPr>
              <a:buClr>
                <a:schemeClr val="accent1">
                  <a:lumMod val="50000"/>
                </a:schemeClr>
              </a:buClr>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50</a:t>
            </a:fld>
            <a:endParaRPr lang="en-US" dirty="0"/>
          </a:p>
        </p:txBody>
      </p:sp>
    </p:spTree>
    <p:extLst>
      <p:ext uri="{BB962C8B-B14F-4D97-AF65-F5344CB8AC3E}">
        <p14:creationId xmlns:p14="http://schemas.microsoft.com/office/powerpoint/2010/main" val="873536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76200" y="228600"/>
            <a:ext cx="8991600" cy="75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ctr">
              <a:buClrTx/>
              <a:buFontTx/>
              <a:buNone/>
            </a:pPr>
            <a:r>
              <a:rPr lang="en-US" altLang="en-US" sz="3600" b="1" dirty="0">
                <a:solidFill>
                  <a:schemeClr val="accent1">
                    <a:lumMod val="50000"/>
                  </a:schemeClr>
                </a:solidFill>
                <a:latin typeface="Arial" panose="020B0604020202020204" pitchFamily="34" charset="0"/>
                <a:cs typeface="Arial" panose="020B0604020202020204" pitchFamily="34" charset="0"/>
              </a:rPr>
              <a:t>Transient Stability </a:t>
            </a:r>
            <a:r>
              <a:rPr lang="en-US" altLang="en-US" sz="3600" b="1" dirty="0" smtClean="0">
                <a:solidFill>
                  <a:schemeClr val="accent1">
                    <a:lumMod val="50000"/>
                  </a:schemeClr>
                </a:solidFill>
                <a:latin typeface="Arial" panose="020B0604020202020204" pitchFamily="34" charset="0"/>
                <a:cs typeface="Arial" panose="020B0604020202020204" pitchFamily="34" charset="0"/>
              </a:rPr>
              <a:t>Options </a:t>
            </a:r>
            <a:r>
              <a:rPr lang="en-US" altLang="en-US" sz="3600" b="1" dirty="0">
                <a:solidFill>
                  <a:schemeClr val="accent1">
                    <a:lumMod val="50000"/>
                  </a:schemeClr>
                </a:solidFill>
                <a:latin typeface="Arial" panose="020B0604020202020204" pitchFamily="34" charset="0"/>
                <a:cs typeface="Arial" panose="020B0604020202020204" pitchFamily="34" charset="0"/>
              </a:rPr>
              <a:t>Page</a:t>
            </a:r>
          </a:p>
        </p:txBody>
      </p:sp>
      <p:sp>
        <p:nvSpPr>
          <p:cNvPr id="23555" name="Text Box 2"/>
          <p:cNvSpPr txBox="1">
            <a:spLocks noChangeArrowheads="1"/>
          </p:cNvSpPr>
          <p:nvPr/>
        </p:nvSpPr>
        <p:spPr bwMode="auto">
          <a:xfrm>
            <a:off x="8296275"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48E44309-14C6-46C0-9B3E-E90BAD54CF7F}" type="slidenum">
              <a:rPr lang="en-US" altLang="en-US" sz="1800">
                <a:solidFill>
                  <a:srgbClr val="000000"/>
                </a:solidFill>
              </a:rPr>
              <a:pPr algn="r">
                <a:buClrTx/>
                <a:buFontTx/>
                <a:buNone/>
              </a:pPr>
              <a:t>51</a:t>
            </a:fld>
            <a:endParaRPr lang="en-US" altLang="en-US" sz="1800">
              <a:solidFill>
                <a:srgbClr val="000000"/>
              </a:solidFill>
            </a:endParaRPr>
          </a:p>
        </p:txBody>
      </p:sp>
      <p:sp>
        <p:nvSpPr>
          <p:cNvPr id="23556" name="Text Box 3"/>
          <p:cNvSpPr txBox="1">
            <a:spLocks noChangeArrowheads="1"/>
          </p:cNvSpPr>
          <p:nvPr/>
        </p:nvSpPr>
        <p:spPr bwMode="auto">
          <a:xfrm>
            <a:off x="158750" y="3505200"/>
            <a:ext cx="13684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Infinite</a:t>
            </a:r>
            <a:br>
              <a:rPr lang="en-US" altLang="en-US" dirty="0">
                <a:solidFill>
                  <a:srgbClr val="000000"/>
                </a:solidFill>
              </a:rPr>
            </a:br>
            <a:r>
              <a:rPr lang="en-US" altLang="en-US" dirty="0">
                <a:solidFill>
                  <a:srgbClr val="000000"/>
                </a:solidFill>
              </a:rPr>
              <a:t>Bus</a:t>
            </a:r>
            <a:br>
              <a:rPr lang="en-US" altLang="en-US" dirty="0">
                <a:solidFill>
                  <a:srgbClr val="000000"/>
                </a:solidFill>
              </a:rPr>
            </a:br>
            <a:r>
              <a:rPr lang="en-US" altLang="en-US" dirty="0">
                <a:solidFill>
                  <a:srgbClr val="000000"/>
                </a:solidFill>
              </a:rPr>
              <a:t>Modeling</a:t>
            </a:r>
          </a:p>
        </p:txBody>
      </p:sp>
      <p:sp>
        <p:nvSpPr>
          <p:cNvPr id="23557" name="Text Box 4"/>
          <p:cNvSpPr txBox="1">
            <a:spLocks noChangeArrowheads="1"/>
          </p:cNvSpPr>
          <p:nvPr/>
        </p:nvSpPr>
        <p:spPr bwMode="auto">
          <a:xfrm>
            <a:off x="234950" y="1524000"/>
            <a:ext cx="107632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Power</a:t>
            </a:r>
            <a:br>
              <a:rPr lang="en-US" altLang="en-US">
                <a:solidFill>
                  <a:srgbClr val="000000"/>
                </a:solidFill>
              </a:rPr>
            </a:br>
            <a:r>
              <a:rPr lang="en-US" altLang="en-US">
                <a:solidFill>
                  <a:srgbClr val="000000"/>
                </a:solidFill>
              </a:rPr>
              <a:t>System</a:t>
            </a:r>
            <a:br>
              <a:rPr lang="en-US" altLang="en-US">
                <a:solidFill>
                  <a:srgbClr val="000000"/>
                </a:solidFill>
              </a:rPr>
            </a:br>
            <a:r>
              <a:rPr lang="en-US" altLang="en-US">
                <a:solidFill>
                  <a:srgbClr val="000000"/>
                </a:solidFill>
              </a:rPr>
              <a:t>Model </a:t>
            </a:r>
            <a:br>
              <a:rPr lang="en-US" altLang="en-US">
                <a:solidFill>
                  <a:srgbClr val="000000"/>
                </a:solidFill>
              </a:rPr>
            </a:br>
            <a:r>
              <a:rPr lang="en-US" altLang="en-US">
                <a:solidFill>
                  <a:srgbClr val="000000"/>
                </a:solidFill>
              </a:rPr>
              <a:t>Page</a:t>
            </a:r>
          </a:p>
        </p:txBody>
      </p:sp>
      <p:sp>
        <p:nvSpPr>
          <p:cNvPr id="23558" name="Text Box 5"/>
          <p:cNvSpPr txBox="1">
            <a:spLocks noChangeArrowheads="1"/>
          </p:cNvSpPr>
          <p:nvPr/>
        </p:nvSpPr>
        <p:spPr bwMode="auto">
          <a:xfrm>
            <a:off x="1023938" y="6172200"/>
            <a:ext cx="7872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This page is also used to specify the nominal system frequency</a:t>
            </a:r>
          </a:p>
        </p:txBody>
      </p:sp>
      <p:pic>
        <p:nvPicPr>
          <p:cNvPr id="2355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530350"/>
            <a:ext cx="664845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60" name="Line 7"/>
          <p:cNvSpPr>
            <a:spLocks noChangeShapeType="1"/>
          </p:cNvSpPr>
          <p:nvPr/>
        </p:nvSpPr>
        <p:spPr bwMode="auto">
          <a:xfrm>
            <a:off x="1371600" y="2286000"/>
            <a:ext cx="2743200" cy="2286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Line 8"/>
          <p:cNvSpPr>
            <a:spLocks noChangeShapeType="1"/>
          </p:cNvSpPr>
          <p:nvPr/>
        </p:nvSpPr>
        <p:spPr bwMode="auto">
          <a:xfrm>
            <a:off x="1371600" y="3886200"/>
            <a:ext cx="2057400" cy="2286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2" name="Line 9"/>
          <p:cNvSpPr>
            <a:spLocks noChangeShapeType="1"/>
          </p:cNvSpPr>
          <p:nvPr/>
        </p:nvSpPr>
        <p:spPr bwMode="auto">
          <a:xfrm flipV="1">
            <a:off x="4343399" y="2819399"/>
            <a:ext cx="790575" cy="3360738"/>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685800" y="228600"/>
            <a:ext cx="7315200" cy="75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ctr">
              <a:buClrTx/>
              <a:buFontTx/>
              <a:buNone/>
            </a:pPr>
            <a:r>
              <a:rPr lang="en-US" altLang="en-US" sz="3600" b="1" dirty="0">
                <a:solidFill>
                  <a:schemeClr val="accent1">
                    <a:lumMod val="50000"/>
                  </a:schemeClr>
                </a:solidFill>
                <a:latin typeface="Arial" panose="020B0604020202020204" pitchFamily="34" charset="0"/>
                <a:cs typeface="Arial" panose="020B0604020202020204" pitchFamily="34" charset="0"/>
              </a:rPr>
              <a:t>Specifying the Fault Event</a:t>
            </a:r>
          </a:p>
        </p:txBody>
      </p:sp>
      <p:sp>
        <p:nvSpPr>
          <p:cNvPr id="24579" name="Text Box 2"/>
          <p:cNvSpPr txBox="1">
            <a:spLocks noChangeArrowheads="1"/>
          </p:cNvSpPr>
          <p:nvPr/>
        </p:nvSpPr>
        <p:spPr bwMode="auto">
          <a:xfrm>
            <a:off x="365760" y="128016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Times New Roman" pitchFamily="18" charset="0"/>
                <a:ea typeface="SimSun" charset="-122"/>
              </a:defRPr>
            </a:lvl1pPr>
            <a:lvl2pPr marL="735013" indent="-27781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Times New Roman" pitchFamily="18"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Times New Roman" pitchFamily="18"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Times New Roman" pitchFamily="18"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chemeClr val="bg1"/>
                </a:solidFill>
                <a:latin typeface="Times New Roman" pitchFamily="18" charset="0"/>
                <a:ea typeface="SimSun" charset="-122"/>
              </a:defRPr>
            </a:lvl9pPr>
          </a:lstStyle>
          <a:p>
            <a:pPr marL="342900" indent="-342900">
              <a:spcBef>
                <a:spcPts val="700"/>
              </a:spcBef>
              <a:buClr>
                <a:schemeClr val="accent1">
                  <a:lumMod val="50000"/>
                </a:schemeClr>
              </a:buClr>
              <a:buFont typeface="Arial" panose="020B0604020202020204" pitchFamily="34" charset="0"/>
              <a:buChar char="•"/>
            </a:pPr>
            <a:r>
              <a:rPr lang="en-US" altLang="en-US" dirty="0">
                <a:solidFill>
                  <a:srgbClr val="000000"/>
                </a:solidFill>
              </a:rPr>
              <a:t>To specify the transient stability contingency go back to the “Simulation” page and click on the “Insert Elements” button.  This displays the Transient Stability Contingency Element Dialog, which is used to specify the events that occur during the </a:t>
            </a:r>
            <a:r>
              <a:rPr lang="en-US" altLang="en-US" dirty="0" smtClean="0">
                <a:solidFill>
                  <a:srgbClr val="000000"/>
                </a:solidFill>
              </a:rPr>
              <a:t>study.</a:t>
            </a:r>
          </a:p>
          <a:p>
            <a:pPr marL="342900" indent="-342900">
              <a:spcBef>
                <a:spcPts val="700"/>
              </a:spcBef>
              <a:buClr>
                <a:schemeClr val="accent1">
                  <a:lumMod val="50000"/>
                </a:schemeClr>
              </a:buClr>
              <a:buFont typeface="Arial" panose="020B0604020202020204" pitchFamily="34" charset="0"/>
              <a:buChar char="•"/>
            </a:pPr>
            <a:r>
              <a:rPr lang="en-US" altLang="en-US" dirty="0" smtClean="0">
                <a:solidFill>
                  <a:srgbClr val="000000"/>
                </a:solidFill>
              </a:rPr>
              <a:t>Contingencies usually start at time &gt; 0 to show case runs flat</a:t>
            </a:r>
            <a:endParaRPr lang="en-US" altLang="en-US" dirty="0">
              <a:solidFill>
                <a:srgbClr val="000000"/>
              </a:solidFill>
            </a:endParaRPr>
          </a:p>
          <a:p>
            <a:pPr marL="457200" indent="-457200">
              <a:spcBef>
                <a:spcPts val="700"/>
              </a:spcBef>
              <a:buClr>
                <a:schemeClr val="accent1">
                  <a:lumMod val="50000"/>
                </a:schemeClr>
              </a:buClr>
              <a:buFont typeface="Arial" panose="020B0604020202020204" pitchFamily="34" charset="0"/>
              <a:buChar char="•"/>
            </a:pPr>
            <a:r>
              <a:rPr lang="en-US" altLang="en-US" sz="2600" dirty="0">
                <a:solidFill>
                  <a:srgbClr val="000000"/>
                </a:solidFill>
              </a:rPr>
              <a:t>The event for this example will be a self-clearing, balanced 3-phase, solid (no impedance) fault at bus 1, starting at time = 1.00 seconds, and clearing at time = 1.05 seconds.</a:t>
            </a:r>
          </a:p>
          <a:p>
            <a:pPr marL="800100" lvl="1" indent="-342900">
              <a:spcBef>
                <a:spcPts val="600"/>
              </a:spcBef>
              <a:buClr>
                <a:schemeClr val="accent1">
                  <a:lumMod val="50000"/>
                </a:schemeClr>
              </a:buClr>
              <a:buFont typeface="Arial" panose="020B0604020202020204" pitchFamily="34" charset="0"/>
              <a:buChar char="•"/>
            </a:pPr>
            <a:r>
              <a:rPr lang="en-US" altLang="en-US" sz="2000" dirty="0">
                <a:solidFill>
                  <a:srgbClr val="000000"/>
                </a:solidFill>
              </a:rPr>
              <a:t>For the first action just choose all the defaults and select “Insert.”  Insert will add the action but not close the dialog.</a:t>
            </a:r>
          </a:p>
          <a:p>
            <a:pPr marL="800100" lvl="1" indent="-342900">
              <a:spcBef>
                <a:spcPts val="600"/>
              </a:spcBef>
              <a:buClr>
                <a:schemeClr val="accent1">
                  <a:lumMod val="50000"/>
                </a:schemeClr>
              </a:buClr>
              <a:buFont typeface="Arial" panose="020B0604020202020204" pitchFamily="34" charset="0"/>
              <a:buChar char="•"/>
            </a:pPr>
            <a:r>
              <a:rPr lang="en-US" altLang="en-US" sz="2000" dirty="0">
                <a:solidFill>
                  <a:srgbClr val="000000"/>
                </a:solidFill>
              </a:rPr>
              <a:t>For the second action simply change the Time to 1.05 seconds, and change the Type to “Clear Fault.”  Select “OK,” which saves the action and closes the dialog.  </a:t>
            </a:r>
          </a:p>
        </p:txBody>
      </p:sp>
      <p:sp>
        <p:nvSpPr>
          <p:cNvPr id="24580" name="Text Box 3"/>
          <p:cNvSpPr txBox="1">
            <a:spLocks noChangeArrowheads="1"/>
          </p:cNvSpPr>
          <p:nvPr/>
        </p:nvSpPr>
        <p:spPr bwMode="auto">
          <a:xfrm>
            <a:off x="8296275"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BE46100F-DA7B-49B8-A5FA-61F7B849E9AD}" type="slidenum">
              <a:rPr lang="en-US" altLang="en-US" sz="1800">
                <a:solidFill>
                  <a:srgbClr val="000000"/>
                </a:solidFill>
              </a:rPr>
              <a:pPr algn="r">
                <a:buClrTx/>
                <a:buFontTx/>
                <a:buNone/>
              </a:pPr>
              <a:t>52</a:t>
            </a:fld>
            <a:endParaRPr lang="en-US" altLang="en-US" sz="18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685800" y="228600"/>
            <a:ext cx="8229600" cy="75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ctr">
              <a:buClrTx/>
              <a:buFontTx/>
              <a:buNone/>
            </a:pPr>
            <a:r>
              <a:rPr lang="en-US" altLang="en-US" sz="3600" b="1" dirty="0">
                <a:solidFill>
                  <a:schemeClr val="accent1">
                    <a:lumMod val="50000"/>
                  </a:schemeClr>
                </a:solidFill>
                <a:latin typeface="Arial" panose="020B0604020202020204" pitchFamily="34" charset="0"/>
                <a:cs typeface="Arial" panose="020B0604020202020204" pitchFamily="34" charset="0"/>
              </a:rPr>
              <a:t>Inserting Transient Stability </a:t>
            </a:r>
            <a:br>
              <a:rPr lang="en-US" altLang="en-US" sz="3600" b="1" dirty="0">
                <a:solidFill>
                  <a:schemeClr val="accent1">
                    <a:lumMod val="50000"/>
                  </a:schemeClr>
                </a:solidFill>
                <a:latin typeface="Arial" panose="020B0604020202020204" pitchFamily="34" charset="0"/>
                <a:cs typeface="Arial" panose="020B0604020202020204" pitchFamily="34" charset="0"/>
              </a:rPr>
            </a:br>
            <a:r>
              <a:rPr lang="en-US" altLang="en-US" sz="3600" b="1" dirty="0">
                <a:solidFill>
                  <a:schemeClr val="accent1">
                    <a:lumMod val="50000"/>
                  </a:schemeClr>
                </a:solidFill>
                <a:latin typeface="Arial" panose="020B0604020202020204" pitchFamily="34" charset="0"/>
                <a:cs typeface="Arial" panose="020B0604020202020204" pitchFamily="34" charset="0"/>
              </a:rPr>
              <a:t>Contingency Elements</a:t>
            </a:r>
          </a:p>
        </p:txBody>
      </p:sp>
      <p:sp>
        <p:nvSpPr>
          <p:cNvPr id="25603" name="Text Box 2"/>
          <p:cNvSpPr txBox="1">
            <a:spLocks noChangeArrowheads="1"/>
          </p:cNvSpPr>
          <p:nvPr/>
        </p:nvSpPr>
        <p:spPr bwMode="auto">
          <a:xfrm>
            <a:off x="8296275"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6E509E32-7F5C-4E8A-AE7F-ACCCEFF49737}" type="slidenum">
              <a:rPr lang="en-US" altLang="en-US" sz="1800">
                <a:solidFill>
                  <a:srgbClr val="000000"/>
                </a:solidFill>
              </a:rPr>
              <a:pPr algn="r">
                <a:buClrTx/>
                <a:buFontTx/>
                <a:buNone/>
              </a:pPr>
              <a:t>53</a:t>
            </a:fld>
            <a:endParaRPr lang="en-US" altLang="en-US" sz="1800">
              <a:solidFill>
                <a:srgbClr val="000000"/>
              </a:solidFill>
            </a:endParaRPr>
          </a:p>
        </p:txBody>
      </p:sp>
      <p:sp>
        <p:nvSpPr>
          <p:cNvPr id="25604" name="Text Box 3"/>
          <p:cNvSpPr txBox="1">
            <a:spLocks noChangeArrowheads="1"/>
          </p:cNvSpPr>
          <p:nvPr/>
        </p:nvSpPr>
        <p:spPr bwMode="auto">
          <a:xfrm>
            <a:off x="228600" y="1600200"/>
            <a:ext cx="12636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Click to</a:t>
            </a:r>
            <a:br>
              <a:rPr lang="en-US" altLang="en-US">
                <a:solidFill>
                  <a:srgbClr val="000000"/>
                </a:solidFill>
              </a:rPr>
            </a:br>
            <a:r>
              <a:rPr lang="en-US" altLang="en-US">
                <a:solidFill>
                  <a:srgbClr val="000000"/>
                </a:solidFill>
              </a:rPr>
              <a:t>insert</a:t>
            </a:r>
            <a:br>
              <a:rPr lang="en-US" altLang="en-US">
                <a:solidFill>
                  <a:srgbClr val="000000"/>
                </a:solidFill>
              </a:rPr>
            </a:br>
            <a:r>
              <a:rPr lang="en-US" altLang="en-US">
                <a:solidFill>
                  <a:srgbClr val="000000"/>
                </a:solidFill>
              </a:rPr>
              <a:t>new</a:t>
            </a:r>
          </a:p>
          <a:p>
            <a:pPr>
              <a:buClrTx/>
              <a:buFontTx/>
              <a:buNone/>
            </a:pPr>
            <a:r>
              <a:rPr lang="en-US" altLang="en-US">
                <a:solidFill>
                  <a:srgbClr val="000000"/>
                </a:solidFill>
              </a:rPr>
              <a:t>elements</a:t>
            </a:r>
          </a:p>
        </p:txBody>
      </p:sp>
      <p:sp>
        <p:nvSpPr>
          <p:cNvPr id="25605" name="Text Box 4"/>
          <p:cNvSpPr txBox="1">
            <a:spLocks noChangeArrowheads="1"/>
          </p:cNvSpPr>
          <p:nvPr/>
        </p:nvSpPr>
        <p:spPr bwMode="auto">
          <a:xfrm>
            <a:off x="3473450" y="6397625"/>
            <a:ext cx="521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sz="1800">
                <a:solidFill>
                  <a:srgbClr val="000000"/>
                </a:solidFill>
              </a:rPr>
              <a:t>Available element type will vary with different objects</a:t>
            </a:r>
          </a:p>
        </p:txBody>
      </p:sp>
      <p:sp>
        <p:nvSpPr>
          <p:cNvPr id="25606" name="Text Box 5"/>
          <p:cNvSpPr txBox="1">
            <a:spLocks noChangeArrowheads="1"/>
          </p:cNvSpPr>
          <p:nvPr/>
        </p:nvSpPr>
        <p:spPr bwMode="auto">
          <a:xfrm>
            <a:off x="155575" y="3335338"/>
            <a:ext cx="16732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Summary</a:t>
            </a:r>
            <a:br>
              <a:rPr lang="en-US" altLang="en-US">
                <a:solidFill>
                  <a:srgbClr val="000000"/>
                </a:solidFill>
              </a:rPr>
            </a:br>
            <a:r>
              <a:rPr lang="en-US" altLang="en-US">
                <a:solidFill>
                  <a:srgbClr val="000000"/>
                </a:solidFill>
              </a:rPr>
              <a:t>of all</a:t>
            </a:r>
            <a:br>
              <a:rPr lang="en-US" altLang="en-US">
                <a:solidFill>
                  <a:srgbClr val="000000"/>
                </a:solidFill>
              </a:rPr>
            </a:br>
            <a:r>
              <a:rPr lang="en-US" altLang="en-US">
                <a:solidFill>
                  <a:srgbClr val="000000"/>
                </a:solidFill>
              </a:rPr>
              <a:t>elements</a:t>
            </a:r>
            <a:br>
              <a:rPr lang="en-US" altLang="en-US">
                <a:solidFill>
                  <a:srgbClr val="000000"/>
                </a:solidFill>
              </a:rPr>
            </a:br>
            <a:r>
              <a:rPr lang="en-US" altLang="en-US">
                <a:solidFill>
                  <a:srgbClr val="000000"/>
                </a:solidFill>
              </a:rPr>
              <a:t>in </a:t>
            </a:r>
            <a:br>
              <a:rPr lang="en-US" altLang="en-US">
                <a:solidFill>
                  <a:srgbClr val="000000"/>
                </a:solidFill>
              </a:rPr>
            </a:br>
            <a:r>
              <a:rPr lang="en-US" altLang="en-US">
                <a:solidFill>
                  <a:srgbClr val="000000"/>
                </a:solidFill>
              </a:rPr>
              <a:t>contingency</a:t>
            </a:r>
            <a:br>
              <a:rPr lang="en-US" altLang="en-US">
                <a:solidFill>
                  <a:srgbClr val="000000"/>
                </a:solidFill>
              </a:rPr>
            </a:br>
            <a:r>
              <a:rPr lang="en-US" altLang="en-US">
                <a:solidFill>
                  <a:srgbClr val="000000"/>
                </a:solidFill>
              </a:rPr>
              <a:t>and time of</a:t>
            </a:r>
          </a:p>
          <a:p>
            <a:pPr>
              <a:buClrTx/>
              <a:buFontTx/>
              <a:buNone/>
            </a:pPr>
            <a:r>
              <a:rPr lang="en-US" altLang="en-US">
                <a:solidFill>
                  <a:srgbClr val="000000"/>
                </a:solidFill>
              </a:rPr>
              <a:t>action</a:t>
            </a:r>
          </a:p>
        </p:txBody>
      </p:sp>
      <p:sp>
        <p:nvSpPr>
          <p:cNvPr id="25607" name="Line 6"/>
          <p:cNvSpPr>
            <a:spLocks noChangeShapeType="1"/>
          </p:cNvSpPr>
          <p:nvPr/>
        </p:nvSpPr>
        <p:spPr bwMode="auto">
          <a:xfrm flipV="1">
            <a:off x="4343400" y="4792663"/>
            <a:ext cx="457200" cy="13874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pic>
        <p:nvPicPr>
          <p:cNvPr id="256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1600200"/>
            <a:ext cx="5718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575" y="2741613"/>
            <a:ext cx="3044825"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10" name="Line 9"/>
          <p:cNvSpPr>
            <a:spLocks noChangeShapeType="1"/>
          </p:cNvSpPr>
          <p:nvPr/>
        </p:nvSpPr>
        <p:spPr bwMode="auto">
          <a:xfrm>
            <a:off x="1143000" y="2286000"/>
            <a:ext cx="2057400" cy="11430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1" name="Text Box 10"/>
          <p:cNvSpPr txBox="1">
            <a:spLocks noChangeArrowheads="1"/>
          </p:cNvSpPr>
          <p:nvPr/>
        </p:nvSpPr>
        <p:spPr bwMode="auto">
          <a:xfrm>
            <a:off x="3432175" y="4524375"/>
            <a:ext cx="17383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sz="1200">
                <a:solidFill>
                  <a:srgbClr val="FF0000"/>
                </a:solidFill>
              </a:rPr>
              <a:t>Right click here</a:t>
            </a:r>
          </a:p>
          <a:p>
            <a:pPr>
              <a:buClrTx/>
              <a:buFontTx/>
              <a:buNone/>
            </a:pPr>
            <a:r>
              <a:rPr lang="en-US" altLang="en-US" sz="1200">
                <a:solidFill>
                  <a:srgbClr val="FF0000"/>
                </a:solidFill>
              </a:rPr>
              <a:t>And select “show dialog”</a:t>
            </a:r>
          </a:p>
          <a:p>
            <a:pPr>
              <a:buClrTx/>
              <a:buFontTx/>
              <a:buNone/>
            </a:pPr>
            <a:r>
              <a:rPr lang="en-US" altLang="en-US" sz="1200">
                <a:solidFill>
                  <a:srgbClr val="FF0000"/>
                </a:solidFill>
              </a:rPr>
              <a:t>To reopen this </a:t>
            </a:r>
          </a:p>
          <a:p>
            <a:pPr>
              <a:buClrTx/>
              <a:buFontTx/>
              <a:buNone/>
            </a:pPr>
            <a:r>
              <a:rPr lang="en-US" altLang="en-US" sz="1200">
                <a:solidFill>
                  <a:srgbClr val="FF0000"/>
                </a:solidFill>
              </a:rPr>
              <a:t>Dialog box</a:t>
            </a:r>
          </a:p>
        </p:txBody>
      </p:sp>
      <p:sp>
        <p:nvSpPr>
          <p:cNvPr id="25612" name="Line 11"/>
          <p:cNvSpPr>
            <a:spLocks noChangeShapeType="1"/>
          </p:cNvSpPr>
          <p:nvPr/>
        </p:nvSpPr>
        <p:spPr bwMode="auto">
          <a:xfrm flipV="1">
            <a:off x="1600200" y="4106863"/>
            <a:ext cx="1600200" cy="2444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3" name="Line 12"/>
          <p:cNvSpPr>
            <a:spLocks noChangeShapeType="1"/>
          </p:cNvSpPr>
          <p:nvPr/>
        </p:nvSpPr>
        <p:spPr bwMode="auto">
          <a:xfrm flipV="1">
            <a:off x="4343400" y="4106863"/>
            <a:ext cx="1588" cy="473075"/>
          </a:xfrm>
          <a:prstGeom prst="line">
            <a:avLst/>
          </a:prstGeom>
          <a:noFill/>
          <a:ln w="190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4" name="Line 13"/>
          <p:cNvSpPr>
            <a:spLocks noChangeShapeType="1"/>
          </p:cNvSpPr>
          <p:nvPr/>
        </p:nvSpPr>
        <p:spPr bwMode="auto">
          <a:xfrm>
            <a:off x="4495800" y="5029200"/>
            <a:ext cx="1600200" cy="457200"/>
          </a:xfrm>
          <a:prstGeom prst="line">
            <a:avLst/>
          </a:prstGeom>
          <a:noFill/>
          <a:ln w="190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5" name="Line 14"/>
          <p:cNvSpPr>
            <a:spLocks noChangeShapeType="1"/>
          </p:cNvSpPr>
          <p:nvPr/>
        </p:nvSpPr>
        <p:spPr bwMode="auto">
          <a:xfrm flipH="1" flipV="1">
            <a:off x="6392863" y="5021263"/>
            <a:ext cx="701675" cy="13874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Results to View</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For large cases, transient stability solutions can generate huge amounts of data.  PowerWorld Simulator provides easy ways to choose which fields to save for later viewing.  These choices can be made on the “Result Storage” page.  </a:t>
            </a:r>
          </a:p>
          <a:p>
            <a:pPr>
              <a:spcBef>
                <a:spcPts val="700"/>
              </a:spcBef>
              <a:buClr>
                <a:schemeClr val="accent1">
                  <a:lumMod val="50000"/>
                </a:schemeClr>
              </a:buClr>
              <a:buFont typeface="Times New Roman" pitchFamily="18" charset="0"/>
              <a:buChar char="•"/>
            </a:pPr>
            <a:r>
              <a:rPr lang="en-US" altLang="en-US" dirty="0">
                <a:solidFill>
                  <a:srgbClr val="000000"/>
                </a:solidFill>
              </a:rPr>
              <a:t>For this example we’ll save the generator 4 rotor angle, speed, MW terminal power and Mvar terminal power. </a:t>
            </a:r>
          </a:p>
          <a:p>
            <a:pPr>
              <a:spcBef>
                <a:spcPts val="700"/>
              </a:spcBef>
              <a:buClr>
                <a:schemeClr val="accent1">
                  <a:lumMod val="50000"/>
                </a:schemeClr>
              </a:buClr>
              <a:buFont typeface="Times New Roman" pitchFamily="18" charset="0"/>
              <a:buChar char="•"/>
            </a:pPr>
            <a:r>
              <a:rPr lang="en-US" altLang="en-US" dirty="0">
                <a:solidFill>
                  <a:srgbClr val="000000"/>
                </a:solidFill>
              </a:rPr>
              <a:t>From the “Result Storage” page, select the generator tab and double click on the specified fields to set their values to “Yes”. </a:t>
            </a:r>
          </a:p>
          <a:p>
            <a:pPr>
              <a:buClr>
                <a:schemeClr val="accent1">
                  <a:lumMod val="50000"/>
                </a:schemeClr>
              </a:buClr>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54</a:t>
            </a:fld>
            <a:endParaRPr lang="en-US" dirty="0"/>
          </a:p>
        </p:txBody>
      </p:sp>
    </p:spTree>
    <p:extLst>
      <p:ext uri="{BB962C8B-B14F-4D97-AF65-F5344CB8AC3E}">
        <p14:creationId xmlns:p14="http://schemas.microsoft.com/office/powerpoint/2010/main" val="393635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685800" y="228600"/>
            <a:ext cx="7772400" cy="75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ctr">
              <a:buClrTx/>
              <a:buFontTx/>
              <a:buNone/>
            </a:pPr>
            <a:r>
              <a:rPr lang="en-US" altLang="en-US" sz="3600" b="1" dirty="0">
                <a:solidFill>
                  <a:schemeClr val="accent1">
                    <a:lumMod val="50000"/>
                  </a:schemeClr>
                </a:solidFill>
                <a:latin typeface="Arial" panose="020B0604020202020204" pitchFamily="34" charset="0"/>
                <a:cs typeface="Arial" panose="020B0604020202020204" pitchFamily="34" charset="0"/>
              </a:rPr>
              <a:t>Result Storage Page</a:t>
            </a:r>
          </a:p>
        </p:txBody>
      </p:sp>
      <p:sp>
        <p:nvSpPr>
          <p:cNvPr id="27651" name="Text Box 2"/>
          <p:cNvSpPr txBox="1">
            <a:spLocks noChangeArrowheads="1"/>
          </p:cNvSpPr>
          <p:nvPr/>
        </p:nvSpPr>
        <p:spPr bwMode="auto">
          <a:xfrm>
            <a:off x="8296275" y="6289216"/>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47E5E7AC-DDED-46AB-9A95-5ADDD656510B}" type="slidenum">
              <a:rPr lang="en-US" altLang="en-US" sz="1800">
                <a:solidFill>
                  <a:srgbClr val="000000"/>
                </a:solidFill>
              </a:rPr>
              <a:pPr algn="r">
                <a:buClrTx/>
                <a:buFontTx/>
                <a:buNone/>
              </a:pPr>
              <a:t>55</a:t>
            </a:fld>
            <a:endParaRPr lang="en-US" altLang="en-US" sz="1800">
              <a:solidFill>
                <a:srgbClr val="000000"/>
              </a:solidFill>
            </a:endParaRPr>
          </a:p>
        </p:txBody>
      </p:sp>
      <p:sp>
        <p:nvSpPr>
          <p:cNvPr id="27652" name="Text Box 3"/>
          <p:cNvSpPr txBox="1">
            <a:spLocks noChangeArrowheads="1"/>
          </p:cNvSpPr>
          <p:nvPr/>
        </p:nvSpPr>
        <p:spPr bwMode="auto">
          <a:xfrm>
            <a:off x="217488" y="1336216"/>
            <a:ext cx="11128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Result</a:t>
            </a:r>
            <a:br>
              <a:rPr lang="en-US" altLang="en-US">
                <a:solidFill>
                  <a:srgbClr val="000000"/>
                </a:solidFill>
              </a:rPr>
            </a:br>
            <a:r>
              <a:rPr lang="en-US" altLang="en-US">
                <a:solidFill>
                  <a:srgbClr val="000000"/>
                </a:solidFill>
              </a:rPr>
              <a:t>Storage</a:t>
            </a:r>
            <a:br>
              <a:rPr lang="en-US" altLang="en-US">
                <a:solidFill>
                  <a:srgbClr val="000000"/>
                </a:solidFill>
              </a:rPr>
            </a:br>
            <a:r>
              <a:rPr lang="en-US" altLang="en-US">
                <a:solidFill>
                  <a:srgbClr val="000000"/>
                </a:solidFill>
              </a:rPr>
              <a:t>Page</a:t>
            </a:r>
          </a:p>
        </p:txBody>
      </p:sp>
      <p:sp>
        <p:nvSpPr>
          <p:cNvPr id="27653" name="Text Box 4"/>
          <p:cNvSpPr txBox="1">
            <a:spLocks noChangeArrowheads="1"/>
          </p:cNvSpPr>
          <p:nvPr/>
        </p:nvSpPr>
        <p:spPr bwMode="auto">
          <a:xfrm>
            <a:off x="0" y="3330116"/>
            <a:ext cx="14017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Generator</a:t>
            </a:r>
            <a:br>
              <a:rPr lang="en-US" altLang="en-US">
                <a:solidFill>
                  <a:srgbClr val="000000"/>
                </a:solidFill>
              </a:rPr>
            </a:br>
            <a:r>
              <a:rPr lang="en-US" altLang="en-US">
                <a:solidFill>
                  <a:srgbClr val="000000"/>
                </a:solidFill>
              </a:rPr>
              <a:t>Tab</a:t>
            </a:r>
          </a:p>
        </p:txBody>
      </p:sp>
      <p:sp>
        <p:nvSpPr>
          <p:cNvPr id="27654" name="Text Box 5"/>
          <p:cNvSpPr txBox="1">
            <a:spLocks noChangeArrowheads="1"/>
          </p:cNvSpPr>
          <p:nvPr/>
        </p:nvSpPr>
        <p:spPr bwMode="auto">
          <a:xfrm>
            <a:off x="436563" y="6060616"/>
            <a:ext cx="8758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Double Click on Fields (which sets them to yes) to Store Their Values</a:t>
            </a:r>
          </a:p>
        </p:txBody>
      </p:sp>
      <p:pic>
        <p:nvPicPr>
          <p:cNvPr id="276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1412416"/>
            <a:ext cx="7159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56" name="Line 7"/>
          <p:cNvSpPr>
            <a:spLocks noChangeShapeType="1"/>
          </p:cNvSpPr>
          <p:nvPr/>
        </p:nvSpPr>
        <p:spPr bwMode="auto">
          <a:xfrm>
            <a:off x="1143000" y="1869616"/>
            <a:ext cx="685800" cy="4572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Line 8"/>
          <p:cNvSpPr>
            <a:spLocks noChangeShapeType="1"/>
          </p:cNvSpPr>
          <p:nvPr/>
        </p:nvSpPr>
        <p:spPr bwMode="auto">
          <a:xfrm flipV="1">
            <a:off x="914400" y="3233279"/>
            <a:ext cx="2286000" cy="2444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8" name="Line 9"/>
          <p:cNvSpPr>
            <a:spLocks noChangeShapeType="1"/>
          </p:cNvSpPr>
          <p:nvPr/>
        </p:nvSpPr>
        <p:spPr bwMode="auto">
          <a:xfrm flipV="1">
            <a:off x="2971800" y="4154029"/>
            <a:ext cx="2667000" cy="206692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9" name="Line 10"/>
          <p:cNvSpPr>
            <a:spLocks noChangeShapeType="1"/>
          </p:cNvSpPr>
          <p:nvPr/>
        </p:nvSpPr>
        <p:spPr bwMode="auto">
          <a:xfrm flipV="1">
            <a:off x="3886200" y="4154029"/>
            <a:ext cx="2362200" cy="206692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0" name="Line 11"/>
          <p:cNvSpPr>
            <a:spLocks noChangeShapeType="1"/>
          </p:cNvSpPr>
          <p:nvPr/>
        </p:nvSpPr>
        <p:spPr bwMode="auto">
          <a:xfrm flipV="1">
            <a:off x="5715000" y="4147679"/>
            <a:ext cx="1143000" cy="18446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1" name="Line 12"/>
          <p:cNvSpPr>
            <a:spLocks noChangeShapeType="1"/>
          </p:cNvSpPr>
          <p:nvPr/>
        </p:nvSpPr>
        <p:spPr bwMode="auto">
          <a:xfrm flipV="1">
            <a:off x="7086600" y="4111166"/>
            <a:ext cx="457200" cy="20732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762000"/>
          </a:xfrm>
        </p:spPr>
        <p:txBody>
          <a:bodyPr/>
          <a:lstStyle/>
          <a:p>
            <a:r>
              <a:rPr lang="en-US" dirty="0" smtClean="0"/>
              <a:t>Saving Changes and Doing Simulation</a:t>
            </a:r>
            <a:endParaRPr lang="en-US" dirty="0"/>
          </a:p>
        </p:txBody>
      </p:sp>
      <p:sp>
        <p:nvSpPr>
          <p:cNvPr id="3" name="Content Placeholder 2"/>
          <p:cNvSpPr>
            <a:spLocks noGrp="1"/>
          </p:cNvSpPr>
          <p:nvPr>
            <p:ph idx="1"/>
          </p:nvPr>
        </p:nvSpPr>
        <p:spPr>
          <a:xfrm>
            <a:off x="365760" y="1280160"/>
            <a:ext cx="8702040" cy="4114800"/>
          </a:xfrm>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The last step before doing the run is to specify an ending time for the simulation, and a time step.  </a:t>
            </a:r>
          </a:p>
          <a:p>
            <a:pPr>
              <a:spcBef>
                <a:spcPts val="700"/>
              </a:spcBef>
              <a:buClr>
                <a:schemeClr val="accent1">
                  <a:lumMod val="50000"/>
                </a:schemeClr>
              </a:buClr>
              <a:buFont typeface="Times New Roman" pitchFamily="18" charset="0"/>
              <a:buChar char="•"/>
            </a:pPr>
            <a:r>
              <a:rPr lang="en-US" altLang="en-US" dirty="0">
                <a:solidFill>
                  <a:srgbClr val="000000"/>
                </a:solidFill>
              </a:rPr>
              <a:t>Go to the “Simulation” page, verify that the end time is 5.0 seconds, and that the Time Step is 0.5 cycles</a:t>
            </a:r>
          </a:p>
          <a:p>
            <a:pPr lvl="1">
              <a:spcBef>
                <a:spcPts val="600"/>
              </a:spcBef>
              <a:buClr>
                <a:schemeClr val="accent1">
                  <a:lumMod val="50000"/>
                </a:schemeClr>
              </a:buClr>
              <a:buFont typeface="Times New Roman" pitchFamily="18" charset="0"/>
              <a:buChar char="–"/>
            </a:pPr>
            <a:r>
              <a:rPr lang="en-US" altLang="en-US" dirty="0">
                <a:solidFill>
                  <a:srgbClr val="000000"/>
                </a:solidFill>
              </a:rPr>
              <a:t>PowerWorld Simulator allows the time step to be specified in either seconds or cycles, with </a:t>
            </a:r>
            <a:r>
              <a:rPr lang="en-US" altLang="en-US" dirty="0" smtClean="0">
                <a:solidFill>
                  <a:srgbClr val="000000"/>
                </a:solidFill>
              </a:rPr>
              <a:t>0.25 or 0.5 </a:t>
            </a:r>
            <a:r>
              <a:rPr lang="en-US" altLang="en-US" dirty="0">
                <a:solidFill>
                  <a:srgbClr val="000000"/>
                </a:solidFill>
              </a:rPr>
              <a:t>cycles </a:t>
            </a:r>
            <a:r>
              <a:rPr lang="en-US" altLang="en-US" dirty="0" smtClean="0">
                <a:solidFill>
                  <a:srgbClr val="000000"/>
                </a:solidFill>
              </a:rPr>
              <a:t>recommended  </a:t>
            </a:r>
            <a:endParaRPr lang="en-US" altLang="en-US" dirty="0">
              <a:solidFill>
                <a:srgbClr val="000000"/>
              </a:solidFill>
            </a:endParaRPr>
          </a:p>
          <a:p>
            <a:pPr>
              <a:spcBef>
                <a:spcPts val="700"/>
              </a:spcBef>
              <a:buClr>
                <a:schemeClr val="accent1">
                  <a:lumMod val="50000"/>
                </a:schemeClr>
              </a:buClr>
              <a:buFont typeface="Times New Roman" pitchFamily="18" charset="0"/>
              <a:buChar char="•"/>
            </a:pPr>
            <a:r>
              <a:rPr lang="en-US" altLang="en-US" dirty="0">
                <a:solidFill>
                  <a:srgbClr val="000000"/>
                </a:solidFill>
              </a:rPr>
              <a:t>Before doing your first simulation, save all the changes made so far by using the main PowerWorld Simulator Ribbon, select “Save Case As” with a name of </a:t>
            </a:r>
            <a:r>
              <a:rPr lang="en-US" altLang="en-US" dirty="0">
                <a:solidFill>
                  <a:srgbClr val="FF0000"/>
                </a:solidFill>
              </a:rPr>
              <a:t>“Example_13_4_WithCLSModel_ReadyToRun”</a:t>
            </a:r>
          </a:p>
          <a:p>
            <a:pPr>
              <a:spcBef>
                <a:spcPts val="700"/>
              </a:spcBef>
              <a:buClr>
                <a:schemeClr val="accent1">
                  <a:lumMod val="50000"/>
                </a:schemeClr>
              </a:buClr>
              <a:buFont typeface="Times New Roman" pitchFamily="18" charset="0"/>
              <a:buChar char="•"/>
            </a:pPr>
            <a:r>
              <a:rPr lang="en-US" altLang="en-US" dirty="0">
                <a:solidFill>
                  <a:srgbClr val="000000"/>
                </a:solidFill>
              </a:rPr>
              <a:t>Click on “Run Transient Stability” to solve.</a:t>
            </a:r>
          </a:p>
          <a:p>
            <a:pPr>
              <a:buClr>
                <a:schemeClr val="accent1">
                  <a:lumMod val="50000"/>
                </a:schemeClr>
              </a:buClr>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56</a:t>
            </a:fld>
            <a:endParaRPr lang="en-US" dirty="0"/>
          </a:p>
        </p:txBody>
      </p:sp>
    </p:spTree>
    <p:extLst>
      <p:ext uri="{BB962C8B-B14F-4D97-AF65-F5344CB8AC3E}">
        <p14:creationId xmlns:p14="http://schemas.microsoft.com/office/powerpoint/2010/main" val="30691540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the Run</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57</a:t>
            </a:fld>
            <a:endParaRPr lang="en-US" dirty="0"/>
          </a:p>
        </p:txBody>
      </p:sp>
      <p:pic>
        <p:nvPicPr>
          <p:cNvPr id="928778"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2" t="1" r="25130" b="31665"/>
          <a:stretch/>
        </p:blipFill>
        <p:spPr bwMode="auto">
          <a:xfrm>
            <a:off x="1981200" y="1447800"/>
            <a:ext cx="686915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3"/>
          <p:cNvSpPr txBox="1">
            <a:spLocks noChangeArrowheads="1"/>
          </p:cNvSpPr>
          <p:nvPr/>
        </p:nvSpPr>
        <p:spPr bwMode="auto">
          <a:xfrm>
            <a:off x="311150" y="1752600"/>
            <a:ext cx="16732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Click</a:t>
            </a:r>
            <a:br>
              <a:rPr lang="en-US" altLang="en-US" dirty="0">
                <a:solidFill>
                  <a:srgbClr val="000000"/>
                </a:solidFill>
              </a:rPr>
            </a:br>
            <a:r>
              <a:rPr lang="en-US" altLang="en-US" dirty="0">
                <a:solidFill>
                  <a:srgbClr val="000000"/>
                </a:solidFill>
              </a:rPr>
              <a:t>to </a:t>
            </a:r>
            <a:br>
              <a:rPr lang="en-US" altLang="en-US" dirty="0">
                <a:solidFill>
                  <a:srgbClr val="000000"/>
                </a:solidFill>
              </a:rPr>
            </a:br>
            <a:r>
              <a:rPr lang="en-US" altLang="en-US" dirty="0">
                <a:solidFill>
                  <a:srgbClr val="000000"/>
                </a:solidFill>
              </a:rPr>
              <a:t>run</a:t>
            </a:r>
            <a:br>
              <a:rPr lang="en-US" altLang="en-US" dirty="0">
                <a:solidFill>
                  <a:srgbClr val="000000"/>
                </a:solidFill>
              </a:rPr>
            </a:br>
            <a:r>
              <a:rPr lang="en-US" altLang="en-US" dirty="0">
                <a:solidFill>
                  <a:srgbClr val="000000"/>
                </a:solidFill>
              </a:rPr>
              <a:t>the </a:t>
            </a:r>
            <a:br>
              <a:rPr lang="en-US" altLang="en-US" dirty="0">
                <a:solidFill>
                  <a:srgbClr val="000000"/>
                </a:solidFill>
              </a:rPr>
            </a:br>
            <a:r>
              <a:rPr lang="en-US" altLang="en-US" dirty="0">
                <a:solidFill>
                  <a:srgbClr val="000000"/>
                </a:solidFill>
              </a:rPr>
              <a:t>specified</a:t>
            </a:r>
            <a:br>
              <a:rPr lang="en-US" altLang="en-US" dirty="0">
                <a:solidFill>
                  <a:srgbClr val="000000"/>
                </a:solidFill>
              </a:rPr>
            </a:br>
            <a:r>
              <a:rPr lang="en-US" altLang="en-US" dirty="0">
                <a:solidFill>
                  <a:srgbClr val="000000"/>
                </a:solidFill>
              </a:rPr>
              <a:t>contingency</a:t>
            </a:r>
          </a:p>
        </p:txBody>
      </p:sp>
      <p:sp>
        <p:nvSpPr>
          <p:cNvPr id="15" name="Line 6"/>
          <p:cNvSpPr>
            <a:spLocks noChangeShapeType="1"/>
          </p:cNvSpPr>
          <p:nvPr/>
        </p:nvSpPr>
        <p:spPr bwMode="auto">
          <a:xfrm flipV="1">
            <a:off x="838200" y="1981199"/>
            <a:ext cx="1210019" cy="350837"/>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685800" y="5718672"/>
            <a:ext cx="7712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Once the contingency runs the “Results” page may be opened</a:t>
            </a:r>
          </a:p>
        </p:txBody>
      </p:sp>
    </p:spTree>
    <p:extLst>
      <p:ext uri="{BB962C8B-B14F-4D97-AF65-F5344CB8AC3E}">
        <p14:creationId xmlns:p14="http://schemas.microsoft.com/office/powerpoint/2010/main" val="6519132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Stability Results</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Once the transient stability run finishes, the “Results” page provides both a minimum/maximum summary of values from the simulation, and time step values for the fields selected to view.  </a:t>
            </a:r>
          </a:p>
          <a:p>
            <a:pPr>
              <a:spcBef>
                <a:spcPts val="700"/>
              </a:spcBef>
              <a:buClr>
                <a:schemeClr val="accent1">
                  <a:lumMod val="50000"/>
                </a:schemeClr>
              </a:buClr>
              <a:buFont typeface="Times New Roman" pitchFamily="18" charset="0"/>
              <a:buChar char="•"/>
            </a:pPr>
            <a:r>
              <a:rPr lang="en-US" altLang="en-US" dirty="0">
                <a:solidFill>
                  <a:srgbClr val="000000"/>
                </a:solidFill>
              </a:rPr>
              <a:t>The Time Values and Minimum/Maximum Values tabs display standard PowerWorld Simulator case information displays, so the results can easily be transferred to other programs (such as Excel) by right-clicking on a field and selecting “Copy/Paste/Send</a:t>
            </a:r>
            <a:r>
              <a:rPr lang="en-US" altLang="en-US" dirty="0" smtClean="0">
                <a:solidFill>
                  <a:srgbClr val="000000"/>
                </a:solidFill>
              </a:rPr>
              <a:t>”  </a:t>
            </a:r>
            <a:endParaRPr lang="en-US" altLang="en-US" dirty="0">
              <a:solidFill>
                <a:srgbClr val="000000"/>
              </a:solidFill>
            </a:endParaRPr>
          </a:p>
          <a:p>
            <a:pPr>
              <a:buClr>
                <a:schemeClr val="accent1">
                  <a:lumMod val="50000"/>
                </a:schemeClr>
              </a:buClr>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58</a:t>
            </a:fld>
            <a:endParaRPr lang="en-US" dirty="0"/>
          </a:p>
        </p:txBody>
      </p:sp>
    </p:spTree>
    <p:extLst>
      <p:ext uri="{BB962C8B-B14F-4D97-AF65-F5344CB8AC3E}">
        <p14:creationId xmlns:p14="http://schemas.microsoft.com/office/powerpoint/2010/main" val="26793285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Time Values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59</a:t>
            </a:fld>
            <a:endParaRPr lang="en-US" dirty="0"/>
          </a:p>
        </p:txBody>
      </p:sp>
      <p:pic>
        <p:nvPicPr>
          <p:cNvPr id="929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t="2" r="37175" b="43386"/>
          <a:stretch/>
        </p:blipFill>
        <p:spPr bwMode="auto">
          <a:xfrm>
            <a:off x="1828800" y="1295400"/>
            <a:ext cx="6858000"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228600" y="1295400"/>
            <a:ext cx="1284288"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Lots of</a:t>
            </a:r>
            <a:br>
              <a:rPr lang="en-US" altLang="en-US" dirty="0">
                <a:solidFill>
                  <a:srgbClr val="000000"/>
                </a:solidFill>
              </a:rPr>
            </a:br>
            <a:r>
              <a:rPr lang="en-US" altLang="en-US" dirty="0">
                <a:solidFill>
                  <a:srgbClr val="000000"/>
                </a:solidFill>
              </a:rPr>
              <a:t>options</a:t>
            </a:r>
            <a:br>
              <a:rPr lang="en-US" altLang="en-US" dirty="0">
                <a:solidFill>
                  <a:srgbClr val="000000"/>
                </a:solidFill>
              </a:rPr>
            </a:br>
            <a:r>
              <a:rPr lang="en-US" altLang="en-US" dirty="0">
                <a:solidFill>
                  <a:srgbClr val="000000"/>
                </a:solidFill>
              </a:rPr>
              <a:t>are</a:t>
            </a:r>
            <a:br>
              <a:rPr lang="en-US" altLang="en-US" dirty="0">
                <a:solidFill>
                  <a:srgbClr val="000000"/>
                </a:solidFill>
              </a:rPr>
            </a:br>
            <a:r>
              <a:rPr lang="en-US" altLang="en-US" dirty="0">
                <a:solidFill>
                  <a:srgbClr val="000000"/>
                </a:solidFill>
              </a:rPr>
              <a:t>available</a:t>
            </a:r>
            <a:br>
              <a:rPr lang="en-US" altLang="en-US" dirty="0">
                <a:solidFill>
                  <a:srgbClr val="000000"/>
                </a:solidFill>
              </a:rPr>
            </a:br>
            <a:r>
              <a:rPr lang="en-US" altLang="en-US" dirty="0">
                <a:solidFill>
                  <a:srgbClr val="000000"/>
                </a:solidFill>
              </a:rPr>
              <a:t>for </a:t>
            </a:r>
            <a:br>
              <a:rPr lang="en-US" altLang="en-US" dirty="0">
                <a:solidFill>
                  <a:srgbClr val="000000"/>
                </a:solidFill>
              </a:rPr>
            </a:br>
            <a:r>
              <a:rPr lang="en-US" altLang="en-US" dirty="0">
                <a:solidFill>
                  <a:srgbClr val="000000"/>
                </a:solidFill>
              </a:rPr>
              <a:t>showing</a:t>
            </a:r>
            <a:br>
              <a:rPr lang="en-US" altLang="en-US" dirty="0">
                <a:solidFill>
                  <a:srgbClr val="000000"/>
                </a:solidFill>
              </a:rPr>
            </a:br>
            <a:r>
              <a:rPr lang="en-US" altLang="en-US" dirty="0">
                <a:solidFill>
                  <a:srgbClr val="000000"/>
                </a:solidFill>
              </a:rPr>
              <a:t>and </a:t>
            </a:r>
            <a:br>
              <a:rPr lang="en-US" altLang="en-US" dirty="0">
                <a:solidFill>
                  <a:srgbClr val="000000"/>
                </a:solidFill>
              </a:rPr>
            </a:br>
            <a:r>
              <a:rPr lang="en-US" altLang="en-US" dirty="0">
                <a:solidFill>
                  <a:srgbClr val="000000"/>
                </a:solidFill>
              </a:rPr>
              <a:t>filtering</a:t>
            </a:r>
            <a:br>
              <a:rPr lang="en-US" altLang="en-US" dirty="0">
                <a:solidFill>
                  <a:srgbClr val="000000"/>
                </a:solidFill>
              </a:rPr>
            </a:br>
            <a:r>
              <a:rPr lang="en-US" altLang="en-US" dirty="0">
                <a:solidFill>
                  <a:srgbClr val="000000"/>
                </a:solidFill>
              </a:rPr>
              <a:t>the </a:t>
            </a:r>
            <a:br>
              <a:rPr lang="en-US" altLang="en-US" dirty="0">
                <a:solidFill>
                  <a:srgbClr val="000000"/>
                </a:solidFill>
              </a:rPr>
            </a:br>
            <a:r>
              <a:rPr lang="en-US" altLang="en-US" dirty="0">
                <a:solidFill>
                  <a:srgbClr val="000000"/>
                </a:solidFill>
              </a:rPr>
              <a:t>results.  </a:t>
            </a:r>
          </a:p>
        </p:txBody>
      </p:sp>
      <p:sp>
        <p:nvSpPr>
          <p:cNvPr id="7" name="Text Box 4"/>
          <p:cNvSpPr txBox="1">
            <a:spLocks noChangeArrowheads="1"/>
          </p:cNvSpPr>
          <p:nvPr/>
        </p:nvSpPr>
        <p:spPr bwMode="auto">
          <a:xfrm>
            <a:off x="0" y="5501640"/>
            <a:ext cx="91440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By default the results are shown for each time step.  Results can be saved</a:t>
            </a:r>
            <a:br>
              <a:rPr lang="en-US" altLang="en-US" dirty="0">
                <a:solidFill>
                  <a:srgbClr val="000000"/>
                </a:solidFill>
              </a:rPr>
            </a:br>
            <a:r>
              <a:rPr lang="en-US" altLang="en-US" dirty="0" err="1">
                <a:solidFill>
                  <a:srgbClr val="000000"/>
                </a:solidFill>
              </a:rPr>
              <a:t>saved</a:t>
            </a:r>
            <a:r>
              <a:rPr lang="en-US" altLang="en-US" dirty="0">
                <a:solidFill>
                  <a:srgbClr val="000000"/>
                </a:solidFill>
              </a:rPr>
              <a:t> every “n” </a:t>
            </a:r>
            <a:r>
              <a:rPr lang="en-US" altLang="en-US" dirty="0" err="1">
                <a:solidFill>
                  <a:srgbClr val="000000"/>
                </a:solidFill>
              </a:rPr>
              <a:t>timesteps</a:t>
            </a:r>
            <a:r>
              <a:rPr lang="en-US" altLang="en-US" dirty="0">
                <a:solidFill>
                  <a:srgbClr val="000000"/>
                </a:solidFill>
              </a:rPr>
              <a:t> using an option on the </a:t>
            </a:r>
            <a:r>
              <a:rPr lang="en-US" altLang="en-US" dirty="0" smtClean="0">
                <a:solidFill>
                  <a:srgbClr val="000000"/>
                </a:solidFill>
              </a:rPr>
              <a:t>Results Storage Page</a:t>
            </a:r>
            <a:endParaRPr lang="en-US" altLang="en-US" dirty="0">
              <a:solidFill>
                <a:srgbClr val="000000"/>
              </a:solidFill>
            </a:endParaRPr>
          </a:p>
        </p:txBody>
      </p:sp>
    </p:spTree>
    <p:extLst>
      <p:ext uri="{BB962C8B-B14F-4D97-AF65-F5344CB8AC3E}">
        <p14:creationId xmlns:p14="http://schemas.microsoft.com/office/powerpoint/2010/main" val="20177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Untransposed</a:t>
            </a:r>
            <a:r>
              <a:rPr lang="en-US" dirty="0"/>
              <a:t> Lines with </a:t>
            </a:r>
            <a:br>
              <a:rPr lang="en-US" dirty="0"/>
            </a:br>
            <a:r>
              <a:rPr lang="en-US" dirty="0"/>
              <a:t>Ground Conductors</a:t>
            </a:r>
          </a:p>
        </p:txBody>
      </p:sp>
      <p:sp>
        <p:nvSpPr>
          <p:cNvPr id="3" name="Content Placeholder 2"/>
          <p:cNvSpPr>
            <a:spLocks noGrp="1"/>
          </p:cNvSpPr>
          <p:nvPr>
            <p:ph idx="1"/>
          </p:nvPr>
        </p:nvSpPr>
        <p:spPr>
          <a:xfrm>
            <a:off x="365760" y="1280160"/>
            <a:ext cx="8535987" cy="701040"/>
          </a:xfrm>
        </p:spPr>
        <p:txBody>
          <a:bodyPr/>
          <a:lstStyle/>
          <a:p>
            <a:r>
              <a:rPr lang="en-US" dirty="0" smtClean="0"/>
              <a:t>This then gives an equation of the form</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smtClean="0"/>
          </a:p>
          <a:p>
            <a:r>
              <a:rPr lang="en-US" dirty="0" smtClean="0"/>
              <a:t>Which can be reduced to just the phase values</a:t>
            </a:r>
            <a:br>
              <a:rPr lang="en-US" dirty="0" smtClean="0"/>
            </a:br>
            <a:r>
              <a:rPr lang="en-US" dirty="0" smtClean="0"/>
              <a:t/>
            </a:r>
            <a:br>
              <a:rPr lang="en-US" dirty="0" smtClean="0"/>
            </a:br>
            <a:endParaRPr lang="en-US" dirty="0" smtClean="0"/>
          </a:p>
          <a:p>
            <a:r>
              <a:rPr lang="en-US" dirty="0" smtClean="0"/>
              <a:t>We'll use </a:t>
            </a:r>
            <a:r>
              <a:rPr lang="en-US" b="1" dirty="0" err="1" smtClean="0"/>
              <a:t>Z</a:t>
            </a:r>
            <a:r>
              <a:rPr lang="en-US" baseline="-25000" dirty="0" err="1" smtClean="0"/>
              <a:t>p</a:t>
            </a:r>
            <a:r>
              <a:rPr lang="en-US" dirty="0" smtClean="0"/>
              <a:t> with symmetrical components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6</a:t>
            </a:fld>
            <a:endParaRPr lang="en-US" dirty="0"/>
          </a:p>
        </p:txBody>
      </p:sp>
      <p:pic>
        <p:nvPicPr>
          <p:cNvPr id="917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15" t="53066" r="10920" b="8599"/>
          <a:stretch/>
        </p:blipFill>
        <p:spPr bwMode="auto">
          <a:xfrm>
            <a:off x="982133" y="1828800"/>
            <a:ext cx="6059557"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791282766"/>
              </p:ext>
            </p:extLst>
          </p:nvPr>
        </p:nvGraphicFramePr>
        <p:xfrm>
          <a:off x="982133" y="5105400"/>
          <a:ext cx="3886200" cy="541117"/>
        </p:xfrm>
        <a:graphic>
          <a:graphicData uri="http://schemas.openxmlformats.org/presentationml/2006/ole">
            <mc:AlternateContent xmlns:mc="http://schemas.openxmlformats.org/markup-compatibility/2006">
              <mc:Choice xmlns:v="urn:schemas-microsoft-com:vml" Requires="v">
                <p:oleObj spid="_x0000_s929812" name="Equation" r:id="rId4" imgW="2006280" imgH="279360" progId="Equation.DSMT4">
                  <p:embed/>
                </p:oleObj>
              </mc:Choice>
              <mc:Fallback>
                <p:oleObj name="Equation" r:id="rId4" imgW="2006280" imgH="279360" progId="Equation.DSMT4">
                  <p:embed/>
                  <p:pic>
                    <p:nvPicPr>
                      <p:cNvPr id="0" name=""/>
                      <p:cNvPicPr/>
                      <p:nvPr/>
                    </p:nvPicPr>
                    <p:blipFill>
                      <a:blip r:embed="rId5"/>
                      <a:stretch>
                        <a:fillRect/>
                      </a:stretch>
                    </p:blipFill>
                    <p:spPr>
                      <a:xfrm>
                        <a:off x="982133" y="5105400"/>
                        <a:ext cx="3886200" cy="541117"/>
                      </a:xfrm>
                      <a:prstGeom prst="rect">
                        <a:avLst/>
                      </a:prstGeom>
                    </p:spPr>
                  </p:pic>
                </p:oleObj>
              </mc:Fallback>
            </mc:AlternateContent>
          </a:graphicData>
        </a:graphic>
      </p:graphicFrame>
    </p:spTree>
    <p:extLst>
      <p:ext uri="{BB962C8B-B14F-4D97-AF65-F5344CB8AC3E}">
        <p14:creationId xmlns:p14="http://schemas.microsoft.com/office/powerpoint/2010/main" val="6203887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dirty="0" smtClean="0"/>
              <a:t>Results: Minimum and Maximum Values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60</a:t>
            </a:fld>
            <a:endParaRPr lang="en-US" dirty="0"/>
          </a:p>
        </p:txBody>
      </p:sp>
      <p:sp>
        <p:nvSpPr>
          <p:cNvPr id="5" name="Text Box 3"/>
          <p:cNvSpPr txBox="1">
            <a:spLocks noChangeArrowheads="1"/>
          </p:cNvSpPr>
          <p:nvPr/>
        </p:nvSpPr>
        <p:spPr bwMode="auto">
          <a:xfrm>
            <a:off x="167931" y="1905000"/>
            <a:ext cx="145256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Minimum</a:t>
            </a:r>
            <a:br>
              <a:rPr lang="en-US" altLang="en-US" dirty="0">
                <a:solidFill>
                  <a:srgbClr val="000000"/>
                </a:solidFill>
              </a:rPr>
            </a:br>
            <a:r>
              <a:rPr lang="en-US" altLang="en-US" dirty="0">
                <a:solidFill>
                  <a:srgbClr val="000000"/>
                </a:solidFill>
              </a:rPr>
              <a:t>and </a:t>
            </a:r>
            <a:br>
              <a:rPr lang="en-US" altLang="en-US" dirty="0">
                <a:solidFill>
                  <a:srgbClr val="000000"/>
                </a:solidFill>
              </a:rPr>
            </a:br>
            <a:r>
              <a:rPr lang="en-US" altLang="en-US" dirty="0">
                <a:solidFill>
                  <a:srgbClr val="000000"/>
                </a:solidFill>
              </a:rPr>
              <a:t>maximum</a:t>
            </a:r>
            <a:br>
              <a:rPr lang="en-US" altLang="en-US" dirty="0">
                <a:solidFill>
                  <a:srgbClr val="000000"/>
                </a:solidFill>
              </a:rPr>
            </a:br>
            <a:r>
              <a:rPr lang="en-US" altLang="en-US" dirty="0">
                <a:solidFill>
                  <a:srgbClr val="000000"/>
                </a:solidFill>
              </a:rPr>
              <a:t>values are</a:t>
            </a:r>
            <a:br>
              <a:rPr lang="en-US" altLang="en-US" dirty="0">
                <a:solidFill>
                  <a:srgbClr val="000000"/>
                </a:solidFill>
              </a:rPr>
            </a:br>
            <a:r>
              <a:rPr lang="en-US" altLang="en-US" dirty="0">
                <a:solidFill>
                  <a:srgbClr val="000000"/>
                </a:solidFill>
              </a:rPr>
              <a:t>available</a:t>
            </a:r>
            <a:br>
              <a:rPr lang="en-US" altLang="en-US" dirty="0">
                <a:solidFill>
                  <a:srgbClr val="000000"/>
                </a:solidFill>
              </a:rPr>
            </a:br>
            <a:r>
              <a:rPr lang="en-US" altLang="en-US" dirty="0">
                <a:solidFill>
                  <a:srgbClr val="000000"/>
                </a:solidFill>
              </a:rPr>
              <a:t>for all</a:t>
            </a:r>
            <a:br>
              <a:rPr lang="en-US" altLang="en-US" dirty="0">
                <a:solidFill>
                  <a:srgbClr val="000000"/>
                </a:solidFill>
              </a:rPr>
            </a:br>
            <a:r>
              <a:rPr lang="en-US" altLang="en-US" dirty="0">
                <a:solidFill>
                  <a:srgbClr val="000000"/>
                </a:solidFill>
              </a:rPr>
              <a:t>generators</a:t>
            </a:r>
            <a:br>
              <a:rPr lang="en-US" altLang="en-US" dirty="0">
                <a:solidFill>
                  <a:srgbClr val="000000"/>
                </a:solidFill>
              </a:rPr>
            </a:br>
            <a:r>
              <a:rPr lang="en-US" altLang="en-US" dirty="0">
                <a:solidFill>
                  <a:srgbClr val="000000"/>
                </a:solidFill>
              </a:rPr>
              <a:t>and buses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356" y="1371600"/>
            <a:ext cx="71596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44078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Quickly Plotting Results</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Time value results can be quickly plotted by using the standard case information display plotting capability.</a:t>
            </a:r>
          </a:p>
          <a:p>
            <a:pPr lvl="1">
              <a:spcBef>
                <a:spcPts val="600"/>
              </a:spcBef>
              <a:buClr>
                <a:schemeClr val="accent1">
                  <a:lumMod val="50000"/>
                </a:schemeClr>
              </a:buClr>
              <a:buFont typeface="Times New Roman" pitchFamily="18" charset="0"/>
              <a:buChar char="–"/>
            </a:pPr>
            <a:r>
              <a:rPr lang="en-US" altLang="en-US" dirty="0">
                <a:solidFill>
                  <a:srgbClr val="000000"/>
                </a:solidFill>
              </a:rPr>
              <a:t>Right-click on the desired column </a:t>
            </a:r>
          </a:p>
          <a:p>
            <a:pPr lvl="1">
              <a:spcBef>
                <a:spcPts val="600"/>
              </a:spcBef>
              <a:buClr>
                <a:schemeClr val="accent1">
                  <a:lumMod val="50000"/>
                </a:schemeClr>
              </a:buClr>
              <a:buFont typeface="Times New Roman" pitchFamily="18" charset="0"/>
              <a:buChar char="–"/>
            </a:pPr>
            <a:r>
              <a:rPr lang="en-US" altLang="en-US" dirty="0">
                <a:solidFill>
                  <a:srgbClr val="000000"/>
                </a:solidFill>
              </a:rPr>
              <a:t>Select Plot Columns</a:t>
            </a:r>
          </a:p>
          <a:p>
            <a:pPr lvl="1">
              <a:spcBef>
                <a:spcPts val="600"/>
              </a:spcBef>
              <a:buClr>
                <a:schemeClr val="accent1">
                  <a:lumMod val="50000"/>
                </a:schemeClr>
              </a:buClr>
              <a:buFont typeface="Times New Roman" pitchFamily="18" charset="0"/>
              <a:buChar char="–"/>
            </a:pPr>
            <a:r>
              <a:rPr lang="en-US" altLang="en-US" dirty="0">
                <a:solidFill>
                  <a:srgbClr val="000000"/>
                </a:solidFill>
              </a:rPr>
              <a:t>Use the Column Plot Dialog to customize the results. </a:t>
            </a:r>
          </a:p>
          <a:p>
            <a:pPr lvl="1">
              <a:spcBef>
                <a:spcPts val="600"/>
              </a:spcBef>
              <a:buClr>
                <a:schemeClr val="accent1">
                  <a:lumMod val="50000"/>
                </a:schemeClr>
              </a:buClr>
              <a:buFont typeface="Times New Roman" pitchFamily="18" charset="0"/>
              <a:buChar char="–"/>
            </a:pPr>
            <a:r>
              <a:rPr lang="en-US" altLang="en-US" dirty="0">
                <a:solidFill>
                  <a:srgbClr val="000000"/>
                </a:solidFill>
              </a:rPr>
              <a:t>Right-click on the plot to save, copy or print it.</a:t>
            </a:r>
          </a:p>
          <a:p>
            <a:pPr>
              <a:spcBef>
                <a:spcPts val="700"/>
              </a:spcBef>
              <a:buClr>
                <a:schemeClr val="accent1">
                  <a:lumMod val="50000"/>
                </a:schemeClr>
              </a:buClr>
              <a:buFont typeface="Times New Roman" pitchFamily="18" charset="0"/>
              <a:buChar char="•"/>
            </a:pPr>
            <a:r>
              <a:rPr lang="en-US" altLang="en-US" dirty="0">
                <a:solidFill>
                  <a:srgbClr val="000000"/>
                </a:solidFill>
              </a:rPr>
              <a:t>More comprehensive plotting capability is provided using the Transient Stability “Plots” page; this will be discussed later.   </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61</a:t>
            </a:fld>
            <a:endParaRPr lang="en-US" dirty="0"/>
          </a:p>
        </p:txBody>
      </p:sp>
    </p:spTree>
    <p:extLst>
      <p:ext uri="{BB962C8B-B14F-4D97-AF65-F5344CB8AC3E}">
        <p14:creationId xmlns:p14="http://schemas.microsoft.com/office/powerpoint/2010/main" val="38565654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52400" y="228600"/>
            <a:ext cx="8763000" cy="75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ctr">
              <a:buClrTx/>
              <a:buFontTx/>
              <a:buNone/>
            </a:pPr>
            <a:r>
              <a:rPr lang="en-US" altLang="en-US" sz="3600" b="1" dirty="0">
                <a:solidFill>
                  <a:schemeClr val="accent1">
                    <a:lumMod val="50000"/>
                  </a:schemeClr>
                </a:solidFill>
                <a:latin typeface="Arial" panose="020B0604020202020204" pitchFamily="34" charset="0"/>
                <a:cs typeface="Arial" panose="020B0604020202020204" pitchFamily="34" charset="0"/>
              </a:rPr>
              <a:t>Generator 4 Rotor Angle Column Plot</a:t>
            </a:r>
          </a:p>
        </p:txBody>
      </p:sp>
      <p:sp>
        <p:nvSpPr>
          <p:cNvPr id="34819" name="Text Box 2"/>
          <p:cNvSpPr txBox="1">
            <a:spLocks noChangeArrowheads="1"/>
          </p:cNvSpPr>
          <p:nvPr/>
        </p:nvSpPr>
        <p:spPr bwMode="auto">
          <a:xfrm>
            <a:off x="8296275"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C5034B5B-1533-461D-8F31-BEDCB11E0168}" type="slidenum">
              <a:rPr lang="en-US" altLang="en-US" sz="1800">
                <a:solidFill>
                  <a:srgbClr val="000000"/>
                </a:solidFill>
              </a:rPr>
              <a:pPr algn="r">
                <a:buClrTx/>
                <a:buFontTx/>
                <a:buNone/>
              </a:pPr>
              <a:t>62</a:t>
            </a:fld>
            <a:endParaRPr lang="en-US" altLang="en-US" sz="1800">
              <a:solidFill>
                <a:srgbClr val="000000"/>
              </a:solidFill>
            </a:endParaRPr>
          </a:p>
        </p:txBody>
      </p:sp>
      <p:sp>
        <p:nvSpPr>
          <p:cNvPr id="34820" name="Text Box 3"/>
          <p:cNvSpPr txBox="1">
            <a:spLocks noChangeArrowheads="1"/>
          </p:cNvSpPr>
          <p:nvPr/>
        </p:nvSpPr>
        <p:spPr bwMode="auto">
          <a:xfrm>
            <a:off x="325438" y="5334000"/>
            <a:ext cx="7823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Starting the event at t = 1.0 seconds allows for verification of </a:t>
            </a:r>
            <a:br>
              <a:rPr lang="en-US" altLang="en-US">
                <a:solidFill>
                  <a:srgbClr val="000000"/>
                </a:solidFill>
              </a:rPr>
            </a:br>
            <a:r>
              <a:rPr lang="en-US" altLang="en-US">
                <a:solidFill>
                  <a:srgbClr val="000000"/>
                </a:solidFill>
              </a:rPr>
              <a:t>an initially stable operating point.  The small angle oscillation </a:t>
            </a:r>
          </a:p>
          <a:p>
            <a:pPr>
              <a:buClrTx/>
              <a:buFontTx/>
              <a:buNone/>
            </a:pPr>
            <a:r>
              <a:rPr lang="en-US" altLang="en-US">
                <a:solidFill>
                  <a:srgbClr val="000000"/>
                </a:solidFill>
              </a:rPr>
              <a:t>indicates the system is stable, although undamped.   </a:t>
            </a:r>
          </a:p>
        </p:txBody>
      </p:sp>
      <p:pic>
        <p:nvPicPr>
          <p:cNvPr id="348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1371600"/>
            <a:ext cx="701357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822" name="Text Box 5"/>
          <p:cNvSpPr txBox="1">
            <a:spLocks noChangeArrowheads="1"/>
          </p:cNvSpPr>
          <p:nvPr/>
        </p:nvSpPr>
        <p:spPr bwMode="auto">
          <a:xfrm>
            <a:off x="1143000" y="3381375"/>
            <a:ext cx="185578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sz="1400" dirty="0">
                <a:solidFill>
                  <a:srgbClr val="FF0000"/>
                </a:solidFill>
              </a:rPr>
              <a:t>Change line color here</a:t>
            </a:r>
          </a:p>
          <a:p>
            <a:pPr>
              <a:buClrTx/>
              <a:buFontTx/>
              <a:buNone/>
            </a:pPr>
            <a:r>
              <a:rPr lang="en-US" altLang="en-US" sz="1400" dirty="0">
                <a:solidFill>
                  <a:srgbClr val="FF0000"/>
                </a:solidFill>
              </a:rPr>
              <a:t>And re-plot by clicking</a:t>
            </a:r>
          </a:p>
          <a:p>
            <a:pPr>
              <a:buClrTx/>
              <a:buFontTx/>
              <a:buNone/>
            </a:pPr>
            <a:r>
              <a:rPr lang="en-US" altLang="en-US" sz="1400" dirty="0">
                <a:solidFill>
                  <a:srgbClr val="FF0000"/>
                </a:solidFill>
              </a:rPr>
              <a:t>here</a:t>
            </a:r>
          </a:p>
        </p:txBody>
      </p:sp>
      <p:sp>
        <p:nvSpPr>
          <p:cNvPr id="34823" name="Line 6"/>
          <p:cNvSpPr>
            <a:spLocks noChangeShapeType="1"/>
          </p:cNvSpPr>
          <p:nvPr/>
        </p:nvSpPr>
        <p:spPr bwMode="auto">
          <a:xfrm flipV="1">
            <a:off x="2667000" y="2735263"/>
            <a:ext cx="228600" cy="701675"/>
          </a:xfrm>
          <a:prstGeom prst="line">
            <a:avLst/>
          </a:prstGeom>
          <a:noFill/>
          <a:ln w="190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4" name="Line 7"/>
          <p:cNvSpPr>
            <a:spLocks noChangeShapeType="1"/>
          </p:cNvSpPr>
          <p:nvPr/>
        </p:nvSpPr>
        <p:spPr bwMode="auto">
          <a:xfrm>
            <a:off x="1295400" y="4114800"/>
            <a:ext cx="1588" cy="914400"/>
          </a:xfrm>
          <a:prstGeom prst="line">
            <a:avLst/>
          </a:prstGeom>
          <a:noFill/>
          <a:ln w="190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6781800" y="1437144"/>
            <a:ext cx="2133600" cy="2677656"/>
          </a:xfrm>
          <a:prstGeom prst="rect">
            <a:avLst/>
          </a:prstGeom>
          <a:solidFill>
            <a:schemeClr val="accent1"/>
          </a:solidFill>
        </p:spPr>
        <p:txBody>
          <a:bodyPr wrap="square" rtlCol="0">
            <a:spAutoFit/>
          </a:bodyPr>
          <a:lstStyle/>
          <a:p>
            <a:r>
              <a:rPr lang="en-US" dirty="0" smtClean="0"/>
              <a:t>Notice that</a:t>
            </a:r>
            <a:br>
              <a:rPr lang="en-US" dirty="0" smtClean="0"/>
            </a:br>
            <a:r>
              <a:rPr lang="en-US" dirty="0" smtClean="0"/>
              <a:t>the result</a:t>
            </a:r>
            <a:br>
              <a:rPr lang="en-US" dirty="0" smtClean="0"/>
            </a:br>
            <a:r>
              <a:rPr lang="en-US" dirty="0" smtClean="0"/>
              <a:t>is </a:t>
            </a:r>
            <a:r>
              <a:rPr lang="en-US" dirty="0" err="1" smtClean="0"/>
              <a:t>undamped</a:t>
            </a:r>
            <a:r>
              <a:rPr lang="en-US" dirty="0" smtClean="0"/>
              <a:t>;</a:t>
            </a:r>
            <a:br>
              <a:rPr lang="en-US" dirty="0" smtClean="0"/>
            </a:br>
            <a:r>
              <a:rPr lang="en-US" dirty="0" smtClean="0"/>
              <a:t>damping is</a:t>
            </a:r>
            <a:br>
              <a:rPr lang="en-US" dirty="0" smtClean="0"/>
            </a:br>
            <a:r>
              <a:rPr lang="en-US" dirty="0" smtClean="0"/>
              <a:t>provided by</a:t>
            </a:r>
            <a:br>
              <a:rPr lang="en-US" dirty="0" smtClean="0"/>
            </a:br>
            <a:r>
              <a:rPr lang="en-US" dirty="0" smtClean="0"/>
              <a:t>damper windings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62000"/>
          </a:xfrm>
        </p:spPr>
        <p:txBody>
          <a:bodyPr/>
          <a:lstStyle/>
          <a:p>
            <a:r>
              <a:rPr lang="en-US" dirty="0" smtClean="0"/>
              <a:t>Example (from 4.1 in </a:t>
            </a:r>
            <a:r>
              <a:rPr lang="en-US" dirty="0" err="1" smtClean="0"/>
              <a:t>Kersting</a:t>
            </a:r>
            <a:r>
              <a:rPr lang="en-US" dirty="0" smtClean="0"/>
              <a:t> Book)</a:t>
            </a:r>
            <a:endParaRPr lang="en-US" dirty="0"/>
          </a:p>
        </p:txBody>
      </p:sp>
      <p:sp>
        <p:nvSpPr>
          <p:cNvPr id="3" name="Content Placeholder 2"/>
          <p:cNvSpPr>
            <a:spLocks noGrp="1"/>
          </p:cNvSpPr>
          <p:nvPr>
            <p:ph idx="1"/>
          </p:nvPr>
        </p:nvSpPr>
        <p:spPr>
          <a:xfrm>
            <a:off x="365760" y="1280160"/>
            <a:ext cx="8535987" cy="2910840"/>
          </a:xfrm>
        </p:spPr>
        <p:txBody>
          <a:bodyPr/>
          <a:lstStyle/>
          <a:p>
            <a:r>
              <a:rPr lang="en-US" dirty="0" smtClean="0"/>
              <a:t>Given a 60 Hz overhead distribution line with the tower configuration (N=1 neutral wire) with the phases using Linnet conductors and the neutral 4/0 6/1 ACSR, determine </a:t>
            </a:r>
            <a:r>
              <a:rPr lang="en-US" b="1" dirty="0" err="1" smtClean="0"/>
              <a:t>Z</a:t>
            </a:r>
            <a:r>
              <a:rPr lang="en-US" baseline="-25000" dirty="0" err="1" smtClean="0"/>
              <a:t>p</a:t>
            </a:r>
            <a:r>
              <a:rPr lang="en-US" dirty="0" smtClean="0"/>
              <a:t> in ohms per mile</a:t>
            </a:r>
          </a:p>
          <a:p>
            <a:pPr lvl="1"/>
            <a:r>
              <a:rPr lang="en-US" dirty="0" smtClean="0"/>
              <a:t>Linnet has a GMR = 0.0244ft, and R = 0.306</a:t>
            </a:r>
            <a:r>
              <a:rPr lang="en-US" dirty="0" smtClean="0">
                <a:latin typeface="Symbol" panose="05050102010706020507" pitchFamily="18" charset="2"/>
              </a:rPr>
              <a:t>W</a:t>
            </a:r>
            <a:r>
              <a:rPr lang="en-US" dirty="0" smtClean="0"/>
              <a:t>/mile</a:t>
            </a:r>
          </a:p>
          <a:p>
            <a:pPr lvl="1"/>
            <a:r>
              <a:rPr lang="en-US" dirty="0" smtClean="0"/>
              <a:t>4/0 6/1 ACSR has GMR=0.00814 </a:t>
            </a:r>
            <a:r>
              <a:rPr lang="en-US" dirty="0" err="1" smtClean="0"/>
              <a:t>ft</a:t>
            </a:r>
            <a:r>
              <a:rPr lang="en-US" dirty="0" smtClean="0"/>
              <a:t> and R=0.592</a:t>
            </a:r>
            <a:r>
              <a:rPr lang="en-US" dirty="0" smtClean="0">
                <a:latin typeface="Symbol" panose="05050102010706020507" pitchFamily="18" charset="2"/>
              </a:rPr>
              <a:t>W</a:t>
            </a:r>
            <a:r>
              <a:rPr lang="en-US" dirty="0" smtClean="0"/>
              <a:t>/mile</a:t>
            </a:r>
          </a:p>
          <a:p>
            <a:pPr lvl="1"/>
            <a:r>
              <a:rPr lang="en-US" dirty="0" err="1" smtClean="0"/>
              <a:t>R</a:t>
            </a:r>
            <a:r>
              <a:rPr lang="en-US" baseline="-25000" dirty="0" err="1" smtClean="0"/>
              <a:t>k</a:t>
            </a:r>
            <a:r>
              <a:rPr lang="en-US" baseline="-25000" dirty="0" smtClean="0"/>
              <a:t>'</a:t>
            </a:r>
            <a:r>
              <a:rPr lang="en-US" dirty="0" smtClean="0"/>
              <a:t>=9.869</a:t>
            </a:r>
            <a:r>
              <a:rPr lang="en-US" dirty="0" smtClean="0">
                <a:latin typeface="Symbol" panose="05050102010706020507" pitchFamily="18" charset="2"/>
                <a:sym typeface="Symbol"/>
              </a:rPr>
              <a:t>10</a:t>
            </a:r>
            <a:r>
              <a:rPr lang="en-US" baseline="30000" dirty="0" smtClean="0">
                <a:latin typeface="Symbol" panose="05050102010706020507" pitchFamily="18" charset="2"/>
                <a:sym typeface="Symbol"/>
              </a:rPr>
              <a:t>-7</a:t>
            </a:r>
            <a:r>
              <a:rPr lang="en-US" dirty="0" smtClean="0">
                <a:latin typeface="Symbol" panose="05050102010706020507" pitchFamily="18" charset="2"/>
                <a:sym typeface="Symbol"/>
              </a:rPr>
              <a:t></a:t>
            </a:r>
            <a:r>
              <a:rPr lang="en-US" dirty="0" smtClean="0">
                <a:sym typeface="Symbol"/>
              </a:rPr>
              <a:t>f </a:t>
            </a:r>
            <a:r>
              <a:rPr lang="en-US" dirty="0" smtClean="0">
                <a:latin typeface="Symbol" panose="05050102010706020507" pitchFamily="18" charset="2"/>
              </a:rPr>
              <a:t>W</a:t>
            </a:r>
            <a:r>
              <a:rPr lang="en-US" dirty="0" smtClean="0"/>
              <a:t>/m </a:t>
            </a:r>
            <a:br>
              <a:rPr lang="en-US" dirty="0" smtClean="0"/>
            </a:br>
            <a:r>
              <a:rPr lang="en-US" dirty="0" smtClean="0"/>
              <a:t>is 0.0953 </a:t>
            </a:r>
            <a:r>
              <a:rPr lang="en-US" dirty="0" smtClean="0">
                <a:latin typeface="Symbol" panose="05050102010706020507" pitchFamily="18" charset="2"/>
              </a:rPr>
              <a:t>W</a:t>
            </a:r>
            <a:r>
              <a:rPr lang="en-US" dirty="0" smtClean="0"/>
              <a:t>/mile at 60 Hz</a:t>
            </a:r>
          </a:p>
          <a:p>
            <a:pPr lvl="1"/>
            <a:r>
              <a:rPr lang="en-US" dirty="0" smtClean="0"/>
              <a:t>Phase R diagonal values</a:t>
            </a:r>
            <a:br>
              <a:rPr lang="en-US" dirty="0" smtClean="0"/>
            </a:br>
            <a:r>
              <a:rPr lang="en-US" dirty="0" smtClean="0"/>
              <a:t>are 0.306 + 0.0953 = 0.401 </a:t>
            </a:r>
            <a:r>
              <a:rPr lang="en-US" dirty="0" smtClean="0">
                <a:latin typeface="Symbol" panose="05050102010706020507" pitchFamily="18" charset="2"/>
              </a:rPr>
              <a:t>W</a:t>
            </a:r>
            <a:r>
              <a:rPr lang="en-US" dirty="0" smtClean="0"/>
              <a:t>/mile</a:t>
            </a:r>
          </a:p>
          <a:p>
            <a:pPr lvl="1"/>
            <a:r>
              <a:rPr lang="en-US" dirty="0" smtClean="0"/>
              <a:t>Ground is 0.6873 </a:t>
            </a:r>
            <a:r>
              <a:rPr lang="en-US" dirty="0" smtClean="0">
                <a:latin typeface="Symbol" panose="05050102010706020507" pitchFamily="18" charset="2"/>
              </a:rPr>
              <a:t>W</a:t>
            </a:r>
            <a:r>
              <a:rPr lang="en-US" dirty="0" smtClean="0"/>
              <a:t>/mile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7</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1164" t="5334" r="35075" b="67999"/>
          <a:stretch/>
        </p:blipFill>
        <p:spPr>
          <a:xfrm>
            <a:off x="6339230" y="4114800"/>
            <a:ext cx="2468880" cy="2188308"/>
          </a:xfrm>
          <a:prstGeom prst="rect">
            <a:avLst/>
          </a:prstGeom>
          <a:scene3d>
            <a:camera prst="orthographicFront">
              <a:rot lat="0" lon="0" rev="10740000"/>
            </a:camera>
            <a:lightRig rig="threePt" dir="t"/>
          </a:scene3d>
        </p:spPr>
      </p:pic>
      <p:sp>
        <p:nvSpPr>
          <p:cNvPr id="6" name="TextBox 5"/>
          <p:cNvSpPr txBox="1"/>
          <p:nvPr/>
        </p:nvSpPr>
        <p:spPr>
          <a:xfrm>
            <a:off x="5925535" y="6303108"/>
            <a:ext cx="2387192" cy="338554"/>
          </a:xfrm>
          <a:prstGeom prst="rect">
            <a:avLst/>
          </a:prstGeom>
          <a:noFill/>
        </p:spPr>
        <p:txBody>
          <a:bodyPr wrap="none" rtlCol="0">
            <a:spAutoFit/>
          </a:bodyPr>
          <a:lstStyle/>
          <a:p>
            <a:r>
              <a:rPr lang="en-US" sz="1600" dirty="0" smtClean="0"/>
              <a:t>Figure 4.7 from </a:t>
            </a:r>
            <a:r>
              <a:rPr lang="en-US" sz="1600" dirty="0" err="1" smtClean="0"/>
              <a:t>Kersting</a:t>
            </a:r>
            <a:endParaRPr lang="en-US" sz="1600" dirty="0"/>
          </a:p>
        </p:txBody>
      </p:sp>
      <p:pic>
        <p:nvPicPr>
          <p:cNvPr id="937986" name="Picture 2" descr="https://encrypted-tbn1.gstatic.com/images?q=tbn:ANd9GcTJ2Gz0Cy2OqakFjGU0oJWalOlQL_uJSEqob28sFxQc49ohH9Xo">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57" t="17843" r="23902" b="7230"/>
          <a:stretch/>
        </p:blipFill>
        <p:spPr bwMode="auto">
          <a:xfrm>
            <a:off x="7879080" y="2362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37988" name="Picture 4" descr="http://t0.gstatic.com/images?q=tbn:ANd9GcS4fYcDhsiMTG0M8N-K3fZoirwpZDnYO9qnm8h65GxJzMTANo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3962400"/>
            <a:ext cx="864083" cy="93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30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762000"/>
          </a:xfrm>
        </p:spPr>
        <p:txBody>
          <a:bodyPr/>
          <a:lstStyle/>
          <a:p>
            <a:r>
              <a:rPr lang="en-US" dirty="0"/>
              <a:t>Example (from 4.1 in </a:t>
            </a:r>
            <a:r>
              <a:rPr lang="en-US" dirty="0" err="1"/>
              <a:t>Kersting</a:t>
            </a:r>
            <a:r>
              <a:rPr lang="en-US" dirty="0"/>
              <a:t> Book)</a:t>
            </a:r>
          </a:p>
        </p:txBody>
      </p:sp>
      <p:sp>
        <p:nvSpPr>
          <p:cNvPr id="3" name="Content Placeholder 2"/>
          <p:cNvSpPr>
            <a:spLocks noGrp="1"/>
          </p:cNvSpPr>
          <p:nvPr>
            <p:ph idx="1"/>
          </p:nvPr>
        </p:nvSpPr>
        <p:spPr/>
        <p:txBody>
          <a:bodyPr/>
          <a:lstStyle/>
          <a:p>
            <a:r>
              <a:rPr lang="en-US" dirty="0" smtClean="0"/>
              <a:t>Example inductances are worked with </a:t>
            </a:r>
            <a:r>
              <a:rPr lang="en-US" dirty="0" smtClean="0">
                <a:latin typeface="Symbol" panose="05050102010706020507" pitchFamily="18" charset="2"/>
              </a:rPr>
              <a:t>r </a:t>
            </a:r>
            <a:r>
              <a:rPr lang="en-US" dirty="0" smtClean="0"/>
              <a:t>= 100</a:t>
            </a:r>
            <a:r>
              <a:rPr lang="en-US" dirty="0" smtClean="0">
                <a:latin typeface="Symbol" panose="05050102010706020507" pitchFamily="18" charset="2"/>
              </a:rPr>
              <a:t>W</a:t>
            </a:r>
            <a:r>
              <a:rPr lang="en-US" dirty="0" smtClean="0"/>
              <a:t>-m</a:t>
            </a:r>
          </a:p>
          <a:p>
            <a:endParaRPr lang="en-US" dirty="0"/>
          </a:p>
          <a:p>
            <a:endParaRPr lang="en-US" dirty="0" smtClean="0"/>
          </a:p>
          <a:p>
            <a:endParaRPr lang="en-US" dirty="0"/>
          </a:p>
          <a:p>
            <a:endParaRPr lang="en-US" dirty="0" smtClean="0"/>
          </a:p>
          <a:p>
            <a:r>
              <a:rPr lang="en-US" dirty="0" smtClean="0"/>
              <a:t>Note at 2789 </a:t>
            </a:r>
            <a:r>
              <a:rPr lang="en-US" dirty="0" err="1" smtClean="0"/>
              <a:t>ft</a:t>
            </a:r>
            <a:r>
              <a:rPr lang="en-US" dirty="0" smtClean="0"/>
              <a:t>, </a:t>
            </a:r>
            <a:r>
              <a:rPr lang="en-US" dirty="0" err="1" smtClean="0"/>
              <a:t>D</a:t>
            </a:r>
            <a:r>
              <a:rPr lang="en-US" baseline="-25000" dirty="0" err="1" smtClean="0"/>
              <a:t>kk</a:t>
            </a:r>
            <a:r>
              <a:rPr lang="en-US" baseline="-25000" dirty="0" smtClean="0"/>
              <a:t>'</a:t>
            </a:r>
            <a:r>
              <a:rPr lang="en-US" dirty="0" smtClean="0"/>
              <a:t> is much, much larger than the distances between the conductors, justifying the above assumption</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99448069"/>
              </p:ext>
            </p:extLst>
          </p:nvPr>
        </p:nvGraphicFramePr>
        <p:xfrm>
          <a:off x="838200" y="1905000"/>
          <a:ext cx="5005388" cy="1730375"/>
        </p:xfrm>
        <a:graphic>
          <a:graphicData uri="http://schemas.openxmlformats.org/presentationml/2006/ole">
            <mc:AlternateContent xmlns:mc="http://schemas.openxmlformats.org/markup-compatibility/2006">
              <mc:Choice xmlns:v="urn:schemas-microsoft-com:vml" Requires="v">
                <p:oleObj spid="_x0000_s930836" name="Equation" r:id="rId3" imgW="2641320" imgH="838080" progId="Equation.DSMT4">
                  <p:embed/>
                </p:oleObj>
              </mc:Choice>
              <mc:Fallback>
                <p:oleObj name="Equation" r:id="rId3" imgW="2641320" imgH="838080" progId="Equation.DSMT4">
                  <p:embed/>
                  <p:pic>
                    <p:nvPicPr>
                      <p:cNvPr id="0" name=""/>
                      <p:cNvPicPr>
                        <a:picLocks noChangeAspect="1" noChangeArrowheads="1"/>
                      </p:cNvPicPr>
                      <p:nvPr/>
                    </p:nvPicPr>
                    <p:blipFill>
                      <a:blip r:embed="rId4"/>
                      <a:srcRect/>
                      <a:stretch>
                        <a:fillRect/>
                      </a:stretch>
                    </p:blipFill>
                    <p:spPr bwMode="auto">
                      <a:xfrm>
                        <a:off x="838200" y="1905000"/>
                        <a:ext cx="5005388" cy="1730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88936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62000"/>
          </a:xfrm>
        </p:spPr>
        <p:txBody>
          <a:bodyPr/>
          <a:lstStyle/>
          <a:p>
            <a:r>
              <a:rPr lang="en-US" dirty="0"/>
              <a:t>Example (from 4.1 in </a:t>
            </a:r>
            <a:r>
              <a:rPr lang="en-US" dirty="0" err="1"/>
              <a:t>Kersting</a:t>
            </a:r>
            <a:r>
              <a:rPr lang="en-US" dirty="0"/>
              <a:t> Book)</a:t>
            </a:r>
          </a:p>
        </p:txBody>
      </p:sp>
      <p:sp>
        <p:nvSpPr>
          <p:cNvPr id="3" name="Content Placeholder 2"/>
          <p:cNvSpPr>
            <a:spLocks noGrp="1"/>
          </p:cNvSpPr>
          <p:nvPr>
            <p:ph idx="1"/>
          </p:nvPr>
        </p:nvSpPr>
        <p:spPr/>
        <p:txBody>
          <a:bodyPr/>
          <a:lstStyle/>
          <a:p>
            <a:r>
              <a:rPr lang="en-US" dirty="0"/>
              <a:t>Working some of the </a:t>
            </a:r>
            <a:r>
              <a:rPr lang="en-US" dirty="0" smtClean="0"/>
              <a:t>inductance values</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Phases a and b are separated by</a:t>
            </a:r>
            <a:br>
              <a:rPr lang="en-US" dirty="0" smtClean="0"/>
            </a:br>
            <a:r>
              <a:rPr lang="en-US" dirty="0" smtClean="0"/>
              <a:t>2.5 feet, while it is 5.66 feet between</a:t>
            </a:r>
            <a:br>
              <a:rPr lang="en-US" dirty="0" smtClean="0"/>
            </a:br>
            <a:r>
              <a:rPr lang="en-US" dirty="0" smtClean="0"/>
              <a:t>phase a and the ground conductor</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53022879"/>
              </p:ext>
            </p:extLst>
          </p:nvPr>
        </p:nvGraphicFramePr>
        <p:xfrm>
          <a:off x="914400" y="4572000"/>
          <a:ext cx="5029200" cy="1833562"/>
        </p:xfrm>
        <a:graphic>
          <a:graphicData uri="http://schemas.openxmlformats.org/presentationml/2006/ole">
            <mc:AlternateContent xmlns:mc="http://schemas.openxmlformats.org/markup-compatibility/2006">
              <mc:Choice xmlns:v="urn:schemas-microsoft-com:vml" Requires="v">
                <p:oleObj spid="_x0000_s931878" name="Equation" r:id="rId3" imgW="2654280" imgH="888840" progId="Equation.DSMT4">
                  <p:embed/>
                </p:oleObj>
              </mc:Choice>
              <mc:Fallback>
                <p:oleObj name="Equation" r:id="rId3" imgW="2654280" imgH="888840" progId="Equation.DSMT4">
                  <p:embed/>
                  <p:pic>
                    <p:nvPicPr>
                      <p:cNvPr id="0" name=""/>
                      <p:cNvPicPr>
                        <a:picLocks noChangeAspect="1" noChangeArrowheads="1"/>
                      </p:cNvPicPr>
                      <p:nvPr/>
                    </p:nvPicPr>
                    <p:blipFill>
                      <a:blip r:embed="rId4"/>
                      <a:srcRect/>
                      <a:stretch>
                        <a:fillRect/>
                      </a:stretch>
                    </p:blipFill>
                    <p:spPr bwMode="auto">
                      <a:xfrm>
                        <a:off x="914400" y="4572000"/>
                        <a:ext cx="502920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476999" y="2057400"/>
            <a:ext cx="2324675" cy="3046988"/>
          </a:xfrm>
          <a:prstGeom prst="rect">
            <a:avLst/>
          </a:prstGeom>
          <a:solidFill>
            <a:schemeClr val="accent1"/>
          </a:solidFill>
        </p:spPr>
        <p:txBody>
          <a:bodyPr wrap="none" rtlCol="0">
            <a:spAutoFit/>
          </a:bodyPr>
          <a:lstStyle/>
          <a:p>
            <a:r>
              <a:rPr lang="en-US" dirty="0" smtClean="0"/>
              <a:t>Even though</a:t>
            </a:r>
            <a:br>
              <a:rPr lang="en-US" dirty="0" smtClean="0"/>
            </a:br>
            <a:r>
              <a:rPr lang="en-US" dirty="0" smtClean="0"/>
              <a:t>the distances</a:t>
            </a:r>
            <a:br>
              <a:rPr lang="en-US" dirty="0" smtClean="0"/>
            </a:br>
            <a:r>
              <a:rPr lang="en-US" dirty="0" smtClean="0"/>
              <a:t>are worked </a:t>
            </a:r>
            <a:br>
              <a:rPr lang="en-US" dirty="0" smtClean="0"/>
            </a:br>
            <a:r>
              <a:rPr lang="en-US" dirty="0" smtClean="0"/>
              <a:t>here in feet,</a:t>
            </a:r>
            <a:br>
              <a:rPr lang="en-US" dirty="0" smtClean="0"/>
            </a:br>
            <a:r>
              <a:rPr lang="en-US" dirty="0" smtClean="0"/>
              <a:t>the result is</a:t>
            </a:r>
            <a:br>
              <a:rPr lang="en-US" dirty="0" smtClean="0"/>
            </a:br>
            <a:r>
              <a:rPr lang="en-US" dirty="0" smtClean="0"/>
              <a:t>in H/m because</a:t>
            </a:r>
            <a:br>
              <a:rPr lang="en-US" dirty="0" smtClean="0"/>
            </a:br>
            <a:r>
              <a:rPr lang="en-US" dirty="0" smtClean="0"/>
              <a:t>of the units on</a:t>
            </a:r>
            <a:br>
              <a:rPr lang="en-US" dirty="0" smtClean="0"/>
            </a:br>
            <a:r>
              <a:rPr lang="en-US" dirty="0" smtClean="0">
                <a:latin typeface="Symbol" panose="05050102010706020507" pitchFamily="18" charset="2"/>
              </a:rPr>
              <a:t>m</a:t>
            </a:r>
            <a:r>
              <a:rPr lang="en-US" baseline="-25000" dirty="0" smtClean="0"/>
              <a:t>0</a:t>
            </a:r>
          </a:p>
        </p:txBody>
      </p:sp>
      <p:graphicFrame>
        <p:nvGraphicFramePr>
          <p:cNvPr id="7" name="Object 6"/>
          <p:cNvGraphicFramePr>
            <a:graphicFrameLocks noChangeAspect="1"/>
          </p:cNvGraphicFramePr>
          <p:nvPr>
            <p:extLst>
              <p:ext uri="{D42A27DB-BD31-4B8C-83A1-F6EECF244321}">
                <p14:modId xmlns:p14="http://schemas.microsoft.com/office/powerpoint/2010/main" val="1610985062"/>
              </p:ext>
            </p:extLst>
          </p:nvPr>
        </p:nvGraphicFramePr>
        <p:xfrm>
          <a:off x="685800" y="2057400"/>
          <a:ext cx="5245100" cy="890588"/>
        </p:xfrm>
        <a:graphic>
          <a:graphicData uri="http://schemas.openxmlformats.org/presentationml/2006/ole">
            <mc:AlternateContent xmlns:mc="http://schemas.openxmlformats.org/markup-compatibility/2006">
              <mc:Choice xmlns:v="urn:schemas-microsoft-com:vml" Requires="v">
                <p:oleObj spid="_x0000_s931879" name="Equation" r:id="rId5" imgW="2768400" imgH="431640" progId="Equation.DSMT4">
                  <p:embed/>
                </p:oleObj>
              </mc:Choice>
              <mc:Fallback>
                <p:oleObj name="Equation" r:id="rId5" imgW="276840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057400"/>
                        <a:ext cx="52451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3686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Naeove~1">
  <a:themeElements>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eove~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eov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aeove~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eove~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eove~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eove~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aeove~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34004</TotalTime>
  <Words>2706</Words>
  <Application>Microsoft Office PowerPoint</Application>
  <PresentationFormat>On-screen Show (4:3)</PresentationFormat>
  <Paragraphs>361</Paragraphs>
  <Slides>62</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Naeove~1</vt:lpstr>
      <vt:lpstr>Equation</vt:lpstr>
      <vt:lpstr>ECE 576 – Power System Dynamics and Stability</vt:lpstr>
      <vt:lpstr>Announcements</vt:lpstr>
      <vt:lpstr>Untransposed Lines with Ground Conductors</vt:lpstr>
      <vt:lpstr>Untransposed Lines with Ground Conductors</vt:lpstr>
      <vt:lpstr>Untransposed Lines with  Ground Conductors</vt:lpstr>
      <vt:lpstr>Untransposed Lines with  Ground Conductors</vt:lpstr>
      <vt:lpstr>Example (from 4.1 in Kersting Book)</vt:lpstr>
      <vt:lpstr>Example (from 4.1 in Kersting Book)</vt:lpstr>
      <vt:lpstr>Example (from 4.1 in Kersting Book)</vt:lpstr>
      <vt:lpstr>Example (from 4.1 in Kersting Book)</vt:lpstr>
      <vt:lpstr>Modeling Line Capacitance</vt:lpstr>
      <vt:lpstr>Modeling Line Capacitance</vt:lpstr>
      <vt:lpstr>Modeling Line Capacitance</vt:lpstr>
      <vt:lpstr>Continuing the Previous Example</vt:lpstr>
      <vt:lpstr>Continuing the Previous Example</vt:lpstr>
      <vt:lpstr>Frequency Dependence</vt:lpstr>
      <vt:lpstr>Analysis with Symmetrical Components</vt:lpstr>
      <vt:lpstr>Symmetric Components</vt:lpstr>
      <vt:lpstr>Symmetric Line Spacing – 69 kV </vt:lpstr>
      <vt:lpstr>Birds Do Not Sit on the Conductors</vt:lpstr>
      <vt:lpstr>Line Transposition Example</vt:lpstr>
      <vt:lpstr>Line Transposition Example</vt:lpstr>
      <vt:lpstr>Positive Sequence Sets</vt:lpstr>
      <vt:lpstr>Negative Sequence Sets</vt:lpstr>
      <vt:lpstr>Zero Sequence Sets</vt:lpstr>
      <vt:lpstr>Sequence Set Representation</vt:lpstr>
      <vt:lpstr>Conversion from Sequence to Phase</vt:lpstr>
      <vt:lpstr>Conversion Sequence to Phase</vt:lpstr>
      <vt:lpstr>Conversion Phase to Sequence</vt:lpstr>
      <vt:lpstr>Symmetrical Component Example 1</vt:lpstr>
      <vt:lpstr>Symmetrical Component Example 2</vt:lpstr>
      <vt:lpstr>Symmetrical Component Example 3</vt:lpstr>
      <vt:lpstr>Use of Symmetrical Components</vt:lpstr>
      <vt:lpstr>Use of Symmetrical Components</vt:lpstr>
      <vt:lpstr>Networks are Now Decoupled</vt:lpstr>
      <vt:lpstr>Sequence diagrams for generators</vt:lpstr>
      <vt:lpstr>Sequence Diagrams for Transmission Lines</vt:lpstr>
      <vt:lpstr>Sequence Diagrams for Transmission Lines</vt:lpstr>
      <vt:lpstr>Sequence Solutions</vt:lpstr>
      <vt:lpstr>Power System Overvoltages</vt:lpstr>
      <vt:lpstr>Insulation Coordination</vt:lpstr>
      <vt:lpstr>Transient Stability Overview</vt:lpstr>
      <vt:lpstr>PowerWorld Simulator</vt:lpstr>
      <vt:lpstr>Power Flow to Transient Stability</vt:lpstr>
      <vt:lpstr>Power Flow vs. Transient Stability</vt:lpstr>
      <vt:lpstr>First Example Case</vt:lpstr>
      <vt:lpstr>PowerPoint Presentation</vt:lpstr>
      <vt:lpstr>Transient Stability Form Overview</vt:lpstr>
      <vt:lpstr>Transient Stability Overview Form</vt:lpstr>
      <vt:lpstr>Infinite Bus Modeling</vt:lpstr>
      <vt:lpstr>PowerPoint Presentation</vt:lpstr>
      <vt:lpstr>PowerPoint Presentation</vt:lpstr>
      <vt:lpstr>PowerPoint Presentation</vt:lpstr>
      <vt:lpstr>Determining the Results to View</vt:lpstr>
      <vt:lpstr>PowerPoint Presentation</vt:lpstr>
      <vt:lpstr>Saving Changes and Doing Simulation</vt:lpstr>
      <vt:lpstr>Doing the Run</vt:lpstr>
      <vt:lpstr>Transient Stability Results</vt:lpstr>
      <vt:lpstr>Results: Time Values</vt:lpstr>
      <vt:lpstr>Results: Minimum and Maximum Values</vt:lpstr>
      <vt:lpstr>Quickly Plotting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Tom Overbye</dc:creator>
  <cp:lastModifiedBy>Overbye, Thomas J</cp:lastModifiedBy>
  <cp:revision>1679</cp:revision>
  <cp:lastPrinted>2013-12-02T14:53:46Z</cp:lastPrinted>
  <dcterms:created xsi:type="dcterms:W3CDTF">1995-06-02T22:12:36Z</dcterms:created>
  <dcterms:modified xsi:type="dcterms:W3CDTF">2014-02-04T18:46:11Z</dcterms:modified>
</cp:coreProperties>
</file>