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772" r:id="rId2"/>
    <p:sldId id="773" r:id="rId3"/>
    <p:sldId id="771" r:id="rId4"/>
    <p:sldId id="765" r:id="rId5"/>
    <p:sldId id="763" r:id="rId6"/>
    <p:sldId id="688" r:id="rId7"/>
    <p:sldId id="764" r:id="rId8"/>
    <p:sldId id="746" r:id="rId9"/>
    <p:sldId id="767" r:id="rId10"/>
    <p:sldId id="747" r:id="rId11"/>
    <p:sldId id="756" r:id="rId12"/>
    <p:sldId id="757" r:id="rId13"/>
    <p:sldId id="758" r:id="rId14"/>
    <p:sldId id="759" r:id="rId15"/>
    <p:sldId id="760" r:id="rId16"/>
    <p:sldId id="768" r:id="rId17"/>
    <p:sldId id="769" r:id="rId18"/>
    <p:sldId id="770" r:id="rId19"/>
    <p:sldId id="766" r:id="rId20"/>
    <p:sldId id="761" r:id="rId2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1" autoAdjust="0"/>
  </p:normalViewPr>
  <p:slideViewPr>
    <p:cSldViewPr>
      <p:cViewPr>
        <p:scale>
          <a:sx n="50" d="100"/>
          <a:sy n="50" d="100"/>
        </p:scale>
        <p:origin x="-1728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35468" indent="-28287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1490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84086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36682" indent="-226298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89278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41874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94470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47066" indent="-22629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9169401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4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The case has been modeled in RSCAD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7" y="1968423"/>
            <a:ext cx="6308433" cy="397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2133600" cy="10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7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The t-line Bergeron model has been compiled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In PSSE and exported in RSCAD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4097"/>
            <a:ext cx="4798808" cy="38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Solving the case in the Run mode: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1828800"/>
            <a:ext cx="5534450" cy="46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Exporting RTDS results to an Excel Sheet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r>
              <a:rPr lang="en-US" sz="1600" dirty="0" smtClean="0"/>
              <a:t>Note: The RTDS simulation need a delay for components to solve, reason why the RTDS close the breaker at time 0.0663 and not 0.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0382"/>
              </p:ext>
            </p:extLst>
          </p:nvPr>
        </p:nvGraphicFramePr>
        <p:xfrm>
          <a:off x="1066800" y="1752600"/>
          <a:ext cx="6781801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086"/>
                <a:gridCol w="619086"/>
                <a:gridCol w="562805"/>
                <a:gridCol w="830137"/>
                <a:gridCol w="1491433"/>
                <a:gridCol w="886418"/>
                <a:gridCol w="886418"/>
                <a:gridCol w="886418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Breaker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187.557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0.0821693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0.0798849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1.87E-04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1.80E-04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187.779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0.0821309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0.0802444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1.87E-04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1.83E-04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187.735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0.0819757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1.88E-04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1.86E-04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t=0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187.424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187.423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0.0806212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1.88E-04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1.88E-04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t=0.0001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186.846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186.845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0.0806377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0.684264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1.90E-04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t=0.0002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186.003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186.002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0.0805396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0.682156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1.92E-04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184.895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184.895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0.0803269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0.679078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1.93E-04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183.525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183.525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0.0800001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0.675035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1.94E-04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181.894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181.894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186.509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0.670034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1.95E-04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180.004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339.439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0.66408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0.0347197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t=0.0007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177.859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310.211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0.657182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0.126974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Comparing Results with Peter Sauer solution: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71484"/>
            <a:ext cx="5257800" cy="40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3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Zoom the first instant of simulation: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013934" cy="300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4229"/>
            <a:ext cx="4084637" cy="30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Special Cases: Load Impedance = Characteristic Impedance</a:t>
            </a:r>
          </a:p>
          <a:p>
            <a:pPr marL="0" indent="0">
              <a:buNone/>
            </a:pPr>
            <a:r>
              <a:rPr lang="en-US" sz="1400" b="1" dirty="0" smtClean="0"/>
              <a:t>T1.1 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1  0  %3d  %3d  60.00  60.00  1.000000  0.0  0.0 /  </a:t>
            </a:r>
            <a:r>
              <a:rPr lang="en-US" sz="1400" b="1" dirty="0" smtClean="0"/>
              <a:t>%</a:t>
            </a:r>
            <a:r>
              <a:rPr lang="en-US" sz="1400" b="1" dirty="0"/>
              <a:t>3d  %3d  0.54772  273.86  0.0  0.0  1.000000e+00 /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b="1" dirty="0" smtClean="0"/>
              <a:t>NO REFLEXION</a:t>
            </a:r>
            <a:endParaRPr lang="en-US" b="1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1"/>
            <a:ext cx="4648200" cy="376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Special Cases: Two adjacent lines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28800"/>
            <a:ext cx="7905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Special Cases: Two adjacent lines</a:t>
            </a: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17565"/>
            <a:ext cx="3298594" cy="24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962376"/>
            <a:ext cx="3505200" cy="26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10371"/>
          <a:stretch/>
        </p:blipFill>
        <p:spPr bwMode="auto">
          <a:xfrm>
            <a:off x="4800600" y="4190433"/>
            <a:ext cx="3312948" cy="213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522482"/>
            <a:ext cx="101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4417" y="3500711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28774"/>
            <a:ext cx="5676900" cy="47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286035"/>
            <a:ext cx="3374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Studying a power </a:t>
            </a:r>
          </a:p>
          <a:p>
            <a:r>
              <a:rPr lang="en-US" dirty="0" smtClean="0"/>
              <a:t>Line within a large </a:t>
            </a:r>
          </a:p>
          <a:p>
            <a:r>
              <a:rPr lang="en-US" dirty="0" smtClean="0"/>
              <a:t>power system using</a:t>
            </a:r>
          </a:p>
          <a:p>
            <a:r>
              <a:rPr lang="en-US" dirty="0" smtClean="0"/>
              <a:t>PowerWorld and RTDS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0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9218" name="Picture 2" descr="C:\Question Slides\Question w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8600"/>
            <a:ext cx="8991600" cy="63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3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RTDS Simulator for Power Systems Simulation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736" y="3195607"/>
            <a:ext cx="2063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Airline Industry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17835" y="3194349"/>
            <a:ext cx="2204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Flight Simulator 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01714" y="3250900"/>
            <a:ext cx="1752549" cy="261938"/>
          </a:xfrm>
          <a:prstGeom prst="rightArrow">
            <a:avLst>
              <a:gd name="adj1" fmla="val 50000"/>
              <a:gd name="adj2" fmla="val 22424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" y="3618721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3300"/>
                </a:solidFill>
              </a:rPr>
              <a:t>Power Industry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17835" y="3683614"/>
            <a:ext cx="2699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3300"/>
                </a:solidFill>
              </a:rPr>
              <a:t>RTDS Simulator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614654" y="3661613"/>
            <a:ext cx="1652546" cy="314325"/>
          </a:xfrm>
          <a:prstGeom prst="rightArrow">
            <a:avLst>
              <a:gd name="adj1" fmla="val 50000"/>
              <a:gd name="adj2" fmla="val 20366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18736" y="4191000"/>
            <a:ext cx="87060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+mj-lt"/>
              </a:rPr>
              <a:t>Electromagnetic transient solution (EMTP type </a:t>
            </a:r>
            <a:r>
              <a:rPr lang="en-US" sz="1600" dirty="0" smtClean="0">
                <a:latin typeface="+mj-lt"/>
              </a:rPr>
              <a:t>simulation)</a:t>
            </a:r>
          </a:p>
          <a:p>
            <a:pPr eaLnBrk="1" hangingPunct="1"/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Based </a:t>
            </a:r>
            <a:r>
              <a:rPr lang="en-US" sz="1600" dirty="0">
                <a:latin typeface="+mj-lt"/>
              </a:rPr>
              <a:t>on the </a:t>
            </a:r>
            <a:r>
              <a:rPr lang="en-US" sz="1600" i="1" dirty="0">
                <a:latin typeface="+mj-lt"/>
              </a:rPr>
              <a:t>Dommel</a:t>
            </a:r>
            <a:r>
              <a:rPr lang="en-US" sz="1600" dirty="0">
                <a:latin typeface="+mj-lt"/>
              </a:rPr>
              <a:t> algorithm</a:t>
            </a:r>
          </a:p>
          <a:p>
            <a:pPr lvl="2" eaLnBrk="1" hangingPunct="1"/>
            <a:r>
              <a:rPr lang="en-US" sz="1600" dirty="0">
                <a:latin typeface="+mj-lt"/>
              </a:rPr>
              <a:t>Trapezoidal rule of integration</a:t>
            </a:r>
          </a:p>
          <a:p>
            <a:pPr lvl="2" eaLnBrk="1" hangingPunct="1"/>
            <a:r>
              <a:rPr lang="en-US" sz="1600" dirty="0">
                <a:latin typeface="+mj-lt"/>
              </a:rPr>
              <a:t>New solution produced each </a:t>
            </a:r>
            <a:r>
              <a:rPr lang="en-US" sz="1600" dirty="0" smtClean="0">
                <a:latin typeface="+mj-lt"/>
              </a:rPr>
              <a:t>timestep</a:t>
            </a:r>
          </a:p>
          <a:p>
            <a:pPr lvl="2" eaLnBrk="1" hangingPunct="1"/>
            <a:r>
              <a:rPr lang="en-US" sz="1600" dirty="0" smtClean="0">
                <a:latin typeface="+mj-lt"/>
              </a:rPr>
              <a:t>Dedicates high speed processing and signal </a:t>
            </a:r>
            <a:endParaRPr lang="en-US" sz="1600" dirty="0" smtClean="0">
              <a:latin typeface="+mj-lt"/>
            </a:endParaRPr>
          </a:p>
          <a:p>
            <a:pPr lvl="2" eaLnBrk="1" hangingPunct="1"/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communication </a:t>
            </a:r>
            <a:r>
              <a:rPr lang="en-US" sz="1600" dirty="0" smtClean="0">
                <a:latin typeface="+mj-lt"/>
              </a:rPr>
              <a:t>required to achieve real-time</a:t>
            </a:r>
          </a:p>
          <a:p>
            <a:pPr lvl="2" eaLnBrk="1" hangingPunct="1"/>
            <a:r>
              <a:rPr lang="en-US" sz="1600" dirty="0" smtClean="0">
                <a:latin typeface="+mj-lt"/>
              </a:rPr>
              <a:t>Integration with physical hardware</a:t>
            </a:r>
          </a:p>
          <a:p>
            <a:pPr lvl="2" eaLnBrk="1" hangingPunct="1"/>
            <a:r>
              <a:rPr lang="en-US" sz="1600" dirty="0" smtClean="0">
                <a:latin typeface="+mj-lt"/>
              </a:rPr>
              <a:t>Dedicated high speed processing and high speed communication</a:t>
            </a:r>
            <a:endParaRPr lang="en-US" sz="1600" dirty="0">
              <a:latin typeface="+mj-lt"/>
            </a:endParaRPr>
          </a:p>
          <a:p>
            <a:pPr lvl="1" eaLnBrk="1" hangingPunct="1">
              <a:buFontTx/>
              <a:buNone/>
            </a:pPr>
            <a:endParaRPr lang="en-US" sz="800" dirty="0"/>
          </a:p>
        </p:txBody>
      </p:sp>
      <p:pic>
        <p:nvPicPr>
          <p:cNvPr id="1026" name="Picture 2" descr="C:\A My TCIPG Presentation\DSC_0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5" y="3163886"/>
            <a:ext cx="1868842" cy="14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presentation-un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648200"/>
            <a:ext cx="1524000" cy="189573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4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RTDS Simulator for Power Systems Simulation</a:t>
            </a:r>
          </a:p>
        </p:txBody>
      </p:sp>
      <p:pic>
        <p:nvPicPr>
          <p:cNvPr id="13" name="Picture 21" descr="presentation-un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817024"/>
            <a:ext cx="1095194" cy="136233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52"/>
          <p:cNvGrpSpPr>
            <a:grpSpLocks/>
          </p:cNvGrpSpPr>
          <p:nvPr/>
        </p:nvGrpSpPr>
        <p:grpSpPr bwMode="auto">
          <a:xfrm>
            <a:off x="762001" y="5323985"/>
            <a:ext cx="1618442" cy="731452"/>
            <a:chOff x="2446" y="2020"/>
            <a:chExt cx="3163" cy="1627"/>
          </a:xfrm>
        </p:grpSpPr>
        <p:pic>
          <p:nvPicPr>
            <p:cNvPr id="16" name="Picture 50" descr="installation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2020"/>
              <a:ext cx="3163" cy="162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52"/>
            <p:cNvSpPr>
              <a:spLocks noChangeShapeType="1"/>
            </p:cNvSpPr>
            <p:nvPr/>
          </p:nvSpPr>
          <p:spPr bwMode="auto">
            <a:xfrm flipH="1">
              <a:off x="4395" y="2863"/>
              <a:ext cx="6" cy="3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55"/>
            <p:cNvSpPr>
              <a:spLocks noChangeAspect="1" noChangeArrowheads="1"/>
            </p:cNvSpPr>
            <p:nvPr/>
          </p:nvSpPr>
          <p:spPr bwMode="auto">
            <a:xfrm>
              <a:off x="4428" y="2849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19" name="Oval 88"/>
            <p:cNvSpPr>
              <a:spLocks noChangeAspect="1" noChangeArrowheads="1"/>
            </p:cNvSpPr>
            <p:nvPr/>
          </p:nvSpPr>
          <p:spPr bwMode="auto">
            <a:xfrm>
              <a:off x="4701" y="2856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0" name="Oval 91"/>
            <p:cNvSpPr>
              <a:spLocks noChangeAspect="1" noChangeArrowheads="1"/>
            </p:cNvSpPr>
            <p:nvPr/>
          </p:nvSpPr>
          <p:spPr bwMode="auto">
            <a:xfrm>
              <a:off x="5250" y="3290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1" name="Oval 92"/>
            <p:cNvSpPr>
              <a:spLocks noChangeAspect="1" noChangeArrowheads="1"/>
            </p:cNvSpPr>
            <p:nvPr/>
          </p:nvSpPr>
          <p:spPr bwMode="auto">
            <a:xfrm>
              <a:off x="3889" y="2668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2" name="Oval 93"/>
            <p:cNvSpPr>
              <a:spLocks noChangeAspect="1" noChangeArrowheads="1"/>
            </p:cNvSpPr>
            <p:nvPr/>
          </p:nvSpPr>
          <p:spPr bwMode="auto">
            <a:xfrm>
              <a:off x="3905" y="2513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3" name="Oval 96"/>
            <p:cNvSpPr>
              <a:spLocks noChangeAspect="1" noChangeArrowheads="1"/>
            </p:cNvSpPr>
            <p:nvPr/>
          </p:nvSpPr>
          <p:spPr bwMode="auto">
            <a:xfrm>
              <a:off x="4065" y="2711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4" name="Oval 97"/>
            <p:cNvSpPr>
              <a:spLocks noChangeAspect="1" noChangeArrowheads="1"/>
            </p:cNvSpPr>
            <p:nvPr/>
          </p:nvSpPr>
          <p:spPr bwMode="auto">
            <a:xfrm>
              <a:off x="3876" y="2665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5" name="Oval 98"/>
            <p:cNvSpPr>
              <a:spLocks noChangeAspect="1" noChangeArrowheads="1"/>
            </p:cNvSpPr>
            <p:nvPr/>
          </p:nvSpPr>
          <p:spPr bwMode="auto">
            <a:xfrm>
              <a:off x="3898" y="2666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6" name="Oval 99"/>
            <p:cNvSpPr>
              <a:spLocks noChangeAspect="1" noChangeArrowheads="1"/>
            </p:cNvSpPr>
            <p:nvPr/>
          </p:nvSpPr>
          <p:spPr bwMode="auto">
            <a:xfrm>
              <a:off x="4980" y="2919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7" name="Oval 100"/>
            <p:cNvSpPr>
              <a:spLocks noChangeAspect="1" noChangeArrowheads="1"/>
            </p:cNvSpPr>
            <p:nvPr/>
          </p:nvSpPr>
          <p:spPr bwMode="auto">
            <a:xfrm>
              <a:off x="4038" y="2654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8" name="Oval 103"/>
            <p:cNvSpPr>
              <a:spLocks noChangeAspect="1" noChangeArrowheads="1"/>
            </p:cNvSpPr>
            <p:nvPr/>
          </p:nvSpPr>
          <p:spPr bwMode="auto">
            <a:xfrm>
              <a:off x="4000" y="2600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29" name="Oval 108"/>
            <p:cNvSpPr>
              <a:spLocks noChangeAspect="1" noChangeArrowheads="1"/>
            </p:cNvSpPr>
            <p:nvPr/>
          </p:nvSpPr>
          <p:spPr bwMode="auto">
            <a:xfrm>
              <a:off x="4619" y="2838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0" name="Oval 109"/>
            <p:cNvSpPr>
              <a:spLocks noChangeAspect="1" noChangeArrowheads="1"/>
            </p:cNvSpPr>
            <p:nvPr/>
          </p:nvSpPr>
          <p:spPr bwMode="auto">
            <a:xfrm>
              <a:off x="3080" y="2863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1" name="Oval 110"/>
            <p:cNvSpPr>
              <a:spLocks noChangeAspect="1" noChangeArrowheads="1"/>
            </p:cNvSpPr>
            <p:nvPr/>
          </p:nvSpPr>
          <p:spPr bwMode="auto">
            <a:xfrm>
              <a:off x="4154" y="3292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2" name="Oval 131"/>
            <p:cNvSpPr>
              <a:spLocks noChangeAspect="1" noChangeArrowheads="1"/>
            </p:cNvSpPr>
            <p:nvPr/>
          </p:nvSpPr>
          <p:spPr bwMode="auto">
            <a:xfrm>
              <a:off x="3394" y="2997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3" name="Oval 140"/>
            <p:cNvSpPr>
              <a:spLocks noChangeAspect="1" noChangeArrowheads="1"/>
            </p:cNvSpPr>
            <p:nvPr/>
          </p:nvSpPr>
          <p:spPr bwMode="auto">
            <a:xfrm>
              <a:off x="3619" y="3125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4" name="Oval 141"/>
            <p:cNvSpPr>
              <a:spLocks noChangeAspect="1" noChangeArrowheads="1"/>
            </p:cNvSpPr>
            <p:nvPr/>
          </p:nvSpPr>
          <p:spPr bwMode="auto">
            <a:xfrm>
              <a:off x="3476" y="3271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5" name="Oval 149"/>
            <p:cNvSpPr>
              <a:spLocks noChangeAspect="1" noChangeArrowheads="1"/>
            </p:cNvSpPr>
            <p:nvPr/>
          </p:nvSpPr>
          <p:spPr bwMode="auto">
            <a:xfrm>
              <a:off x="4989" y="2831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6" name="Oval 150"/>
            <p:cNvSpPr>
              <a:spLocks noChangeAspect="1" noChangeArrowheads="1"/>
            </p:cNvSpPr>
            <p:nvPr/>
          </p:nvSpPr>
          <p:spPr bwMode="auto">
            <a:xfrm>
              <a:off x="4016" y="2498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  <p:sp>
          <p:nvSpPr>
            <p:cNvPr id="37" name="Oval 151"/>
            <p:cNvSpPr>
              <a:spLocks noChangeAspect="1" noChangeArrowheads="1"/>
            </p:cNvSpPr>
            <p:nvPr/>
          </p:nvSpPr>
          <p:spPr bwMode="auto">
            <a:xfrm>
              <a:off x="4372" y="2491"/>
              <a:ext cx="12" cy="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544" y="3246639"/>
            <a:ext cx="8708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Users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Electrical Power Companies: Southern California Edison, Dominion Virginia Power, 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KEPCO</a:t>
            </a:r>
          </a:p>
          <a:p>
            <a:r>
              <a:rPr lang="en-US" sz="1800" dirty="0" smtClean="0"/>
              <a:t>Electrical Manufactures Companies: SEL, </a:t>
            </a:r>
          </a:p>
          <a:p>
            <a:r>
              <a:rPr lang="en-US" sz="1800" dirty="0" smtClean="0"/>
              <a:t>Research and Educational Institutions: UIUC, Florida State University, 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Clemson University, Quanta Tech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632767"/>
            <a:ext cx="770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RTDS Testbed at University of Illinois at Urbana-Champaign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5" y="1846421"/>
            <a:ext cx="854759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324385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086100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  <a:cs typeface="Times New Roman" charset="0"/>
              </a:rPr>
              <a:t>Two </a:t>
            </a:r>
            <a:r>
              <a:rPr lang="en-US" sz="1400" b="1" dirty="0" smtClean="0">
                <a:latin typeface="Calibri" pitchFamily="34" charset="0"/>
                <a:cs typeface="Times New Roman" charset="0"/>
              </a:rPr>
              <a:t>racks </a:t>
            </a:r>
            <a:r>
              <a:rPr lang="en-US" sz="1400" b="1" dirty="0">
                <a:latin typeface="Calibri" pitchFamily="34" charset="0"/>
                <a:cs typeface="Times New Roman" charset="0"/>
              </a:rPr>
              <a:t>RTDS </a:t>
            </a:r>
            <a:r>
              <a:rPr lang="en-US" sz="1400" b="1" dirty="0" smtClean="0">
                <a:latin typeface="Calibri" pitchFamily="34" charset="0"/>
                <a:cs typeface="Times New Roman" charset="0"/>
              </a:rPr>
              <a:t>: </a:t>
            </a:r>
            <a:r>
              <a:rPr lang="en-US" sz="1400" b="1" dirty="0">
                <a:latin typeface="Calibri" pitchFamily="34" charset="0"/>
                <a:cs typeface="Times New Roman" charset="0"/>
              </a:rPr>
              <a:t>PB5(3), GPC (2), GTWIF(2), GTDI </a:t>
            </a:r>
            <a:r>
              <a:rPr lang="en-US" sz="1400" b="1" dirty="0" smtClean="0">
                <a:latin typeface="Calibri" pitchFamily="34" charset="0"/>
                <a:cs typeface="Times New Roman" charset="0"/>
              </a:rPr>
              <a:t>(2), </a:t>
            </a:r>
            <a:r>
              <a:rPr lang="en-US" sz="1400" b="1" dirty="0">
                <a:latin typeface="Calibri" pitchFamily="34" charset="0"/>
                <a:cs typeface="Times New Roman" charset="0"/>
              </a:rPr>
              <a:t>GTDO(2), </a:t>
            </a:r>
            <a:r>
              <a:rPr lang="en-US" sz="1400" b="1" dirty="0" smtClean="0">
                <a:latin typeface="Calibri" pitchFamily="34" charset="0"/>
                <a:cs typeface="Times New Roman" charset="0"/>
              </a:rPr>
              <a:t>GTAI </a:t>
            </a:r>
            <a:r>
              <a:rPr lang="en-US" sz="1400" b="1" dirty="0">
                <a:latin typeface="Calibri" pitchFamily="34" charset="0"/>
                <a:cs typeface="Times New Roman" charset="0"/>
              </a:rPr>
              <a:t>(1), GTSYNC (2), GTFPI(2), GTAO (2</a:t>
            </a:r>
            <a:r>
              <a:rPr lang="en-US" sz="1400" b="1" dirty="0" smtClean="0">
                <a:latin typeface="Calibri" pitchFamily="34" charset="0"/>
                <a:cs typeface="Times New Roman" charset="0"/>
              </a:rPr>
              <a:t>),</a:t>
            </a:r>
          </a:p>
          <a:p>
            <a:pPr defTabSz="3086100">
              <a:spcBef>
                <a:spcPct val="50000"/>
              </a:spcBef>
            </a:pPr>
            <a:r>
              <a:rPr lang="en-US" sz="1400" b="1" dirty="0" smtClean="0">
                <a:latin typeface="Calibri" pitchFamily="34" charset="0"/>
                <a:cs typeface="Times New Roman" charset="0"/>
              </a:rPr>
              <a:t> GTNET: </a:t>
            </a:r>
            <a:r>
              <a:rPr lang="en-US" sz="1400" b="1" dirty="0">
                <a:latin typeface="Calibri" pitchFamily="34" charset="0"/>
                <a:cs typeface="Times New Roman" charset="0"/>
              </a:rPr>
              <a:t>C37.118 </a:t>
            </a:r>
            <a:r>
              <a:rPr lang="en-US" sz="1400" b="1" dirty="0" smtClean="0">
                <a:latin typeface="Calibri" pitchFamily="34" charset="0"/>
                <a:cs typeface="Times New Roman" charset="0"/>
              </a:rPr>
              <a:t>(2), DNP3(1), IEC61850(1), Playback (2)</a:t>
            </a:r>
            <a:endParaRPr lang="en-US" sz="1400" b="1" dirty="0">
              <a:latin typeface="Calibri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Fastest Electromagnetic  Modeling in Power  Lines</a:t>
            </a: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1610"/>
            <a:ext cx="4724400" cy="3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2560"/>
            <a:ext cx="3333749" cy="36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using travelling wave: A voltage disturbance will travel almost at the speed the light till at the end of the line where it will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reflected: positive and negative waves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represent the transmission lines: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model:  don`t capture any behave out of the fundamental frequency, suitable for short-lines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Bergeron Model:  Infinite number of Pi sections are represented (work for the fundamental frequency)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Dependent Model: To be used for all frequencies studies as fundamental, transient over-voltages, harmonics, ..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2" descr="http://static.environmentalgraffiti.com/sites/default/files/images/8_bigstock_Power_Distribution_Station_Wit_7397523.img_assist_custom-6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43500"/>
            <a:ext cx="2229824" cy="12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DSC_031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5143500"/>
            <a:ext cx="2210774" cy="113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r>
              <a:rPr lang="en-US" dirty="0" smtClean="0"/>
              <a:t>Consider a single-phase lossless transmission line below: Example 2.1.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 the values of voltages and current, at time t = 0.001, 0.002 and 0.007 sec</a:t>
            </a:r>
          </a:p>
          <a:p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398"/>
            <a:ext cx="4648200" cy="22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Fastest Electromagnetic  Modeling in Power  Lines</a:t>
            </a: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34" y="1600200"/>
            <a:ext cx="479400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4" y="2057400"/>
            <a:ext cx="3545134" cy="219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23418"/>
            <a:ext cx="3429000" cy="8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33342</TotalTime>
  <Words>570</Words>
  <Application>Microsoft Office PowerPoint</Application>
  <PresentationFormat>On-screen Show (4:3)</PresentationFormat>
  <Paragraphs>200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Naeove~1</vt:lpstr>
      <vt:lpstr>PowerPoint Presentation</vt:lpstr>
      <vt:lpstr>PowerPoint Presentation</vt:lpstr>
      <vt:lpstr>ECE 576 – Power System Dynamics and Stability</vt:lpstr>
      <vt:lpstr>ECE 576 – Power System Dynamics and Stability</vt:lpstr>
      <vt:lpstr>PowerPoint Presentation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Fastest Electromagnetic  Modeling in Power  Lines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Panumpabi, Mulumba Prosper</cp:lastModifiedBy>
  <cp:revision>1543</cp:revision>
  <cp:lastPrinted>2013-12-02T14:53:46Z</cp:lastPrinted>
  <dcterms:created xsi:type="dcterms:W3CDTF">1995-06-02T22:12:36Z</dcterms:created>
  <dcterms:modified xsi:type="dcterms:W3CDTF">2014-01-30T15:22:05Z</dcterms:modified>
</cp:coreProperties>
</file>