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4"/>
  </p:notesMasterIdLst>
  <p:handoutMasterIdLst>
    <p:handoutMasterId r:id="rId35"/>
  </p:handoutMasterIdLst>
  <p:sldIdLst>
    <p:sldId id="563" r:id="rId2"/>
    <p:sldId id="820" r:id="rId3"/>
    <p:sldId id="1456" r:id="rId4"/>
    <p:sldId id="1396" r:id="rId5"/>
    <p:sldId id="1397" r:id="rId6"/>
    <p:sldId id="1399" r:id="rId7"/>
    <p:sldId id="1400" r:id="rId8"/>
    <p:sldId id="1401" r:id="rId9"/>
    <p:sldId id="1402" r:id="rId10"/>
    <p:sldId id="1403" r:id="rId11"/>
    <p:sldId id="1365" r:id="rId12"/>
    <p:sldId id="1404" r:id="rId13"/>
    <p:sldId id="1455" r:id="rId14"/>
    <p:sldId id="1405" r:id="rId15"/>
    <p:sldId id="1406" r:id="rId16"/>
    <p:sldId id="1424" r:id="rId17"/>
    <p:sldId id="1425" r:id="rId18"/>
    <p:sldId id="1426" r:id="rId19"/>
    <p:sldId id="1427" r:id="rId20"/>
    <p:sldId id="1428" r:id="rId21"/>
    <p:sldId id="1429" r:id="rId22"/>
    <p:sldId id="1430" r:id="rId23"/>
    <p:sldId id="1431" r:id="rId24"/>
    <p:sldId id="1439" r:id="rId25"/>
    <p:sldId id="1437" r:id="rId26"/>
    <p:sldId id="1440" r:id="rId27"/>
    <p:sldId id="1441" r:id="rId28"/>
    <p:sldId id="1442" r:id="rId29"/>
    <p:sldId id="1443" r:id="rId30"/>
    <p:sldId id="1444" r:id="rId31"/>
    <p:sldId id="1445" r:id="rId32"/>
    <p:sldId id="1446" r:id="rId33"/>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FF0000"/>
    <a:srgbClr val="FF9900"/>
    <a:srgbClr val="CC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3600" autoAdjust="0"/>
  </p:normalViewPr>
  <p:slideViewPr>
    <p:cSldViewPr>
      <p:cViewPr varScale="1">
        <p:scale>
          <a:sx n="134" d="100"/>
          <a:sy n="134" d="100"/>
        </p:scale>
        <p:origin x="-86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56" y="-8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1"/>
            <a:ext cx="3041540" cy="465617"/>
          </a:xfrm>
          <a:prstGeom prst="rect">
            <a:avLst/>
          </a:prstGeom>
          <a:noFill/>
          <a:ln w="9525">
            <a:noFill/>
            <a:miter lim="800000"/>
            <a:headEnd/>
            <a:tailEnd/>
          </a:ln>
          <a:effectLst/>
        </p:spPr>
        <p:txBody>
          <a:bodyPr vert="horz" wrap="square" lIns="92253" tIns="46126" rIns="92253" bIns="46126"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7" name="Rectangle 3"/>
          <p:cNvSpPr>
            <a:spLocks noGrp="1" noChangeArrowheads="1"/>
          </p:cNvSpPr>
          <p:nvPr>
            <p:ph type="dt" sz="quarter" idx="1"/>
          </p:nvPr>
        </p:nvSpPr>
        <p:spPr bwMode="auto">
          <a:xfrm>
            <a:off x="3976781" y="1"/>
            <a:ext cx="3041540" cy="465617"/>
          </a:xfrm>
          <a:prstGeom prst="rect">
            <a:avLst/>
          </a:prstGeom>
          <a:noFill/>
          <a:ln w="9525">
            <a:noFill/>
            <a:miter lim="800000"/>
            <a:headEnd/>
            <a:tailEnd/>
          </a:ln>
          <a:effectLst/>
        </p:spPr>
        <p:txBody>
          <a:bodyPr vert="horz" wrap="square" lIns="92253" tIns="46126" rIns="92253" bIns="46126"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54628" name="Rectangle 4"/>
          <p:cNvSpPr>
            <a:spLocks noGrp="1" noChangeArrowheads="1"/>
          </p:cNvSpPr>
          <p:nvPr>
            <p:ph type="ftr" sz="quarter" idx="2"/>
          </p:nvPr>
        </p:nvSpPr>
        <p:spPr bwMode="auto">
          <a:xfrm>
            <a:off x="0" y="8838710"/>
            <a:ext cx="3041540" cy="465617"/>
          </a:xfrm>
          <a:prstGeom prst="rect">
            <a:avLst/>
          </a:prstGeom>
          <a:noFill/>
          <a:ln w="9525">
            <a:noFill/>
            <a:miter lim="800000"/>
            <a:headEnd/>
            <a:tailEnd/>
          </a:ln>
          <a:effectLst/>
        </p:spPr>
        <p:txBody>
          <a:bodyPr vert="horz" wrap="square" lIns="92253" tIns="46126" rIns="92253" bIns="46126"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9" name="Rectangle 5"/>
          <p:cNvSpPr>
            <a:spLocks noGrp="1" noChangeArrowheads="1"/>
          </p:cNvSpPr>
          <p:nvPr>
            <p:ph type="sldNum" sz="quarter" idx="3"/>
          </p:nvPr>
        </p:nvSpPr>
        <p:spPr bwMode="auto">
          <a:xfrm>
            <a:off x="3976781" y="8838710"/>
            <a:ext cx="3041540" cy="465617"/>
          </a:xfrm>
          <a:prstGeom prst="rect">
            <a:avLst/>
          </a:prstGeom>
          <a:noFill/>
          <a:ln w="9525">
            <a:noFill/>
            <a:miter lim="800000"/>
            <a:headEnd/>
            <a:tailEnd/>
          </a:ln>
          <a:effectLst/>
        </p:spPr>
        <p:txBody>
          <a:bodyPr vert="horz" wrap="square" lIns="92253" tIns="46126" rIns="92253" bIns="46126" numCol="1" anchor="b" anchorCtr="0" compatLnSpc="1">
            <a:prstTxWarp prst="textNoShape">
              <a:avLst/>
            </a:prstTxWarp>
          </a:bodyPr>
          <a:lstStyle>
            <a:lvl1pPr algn="r">
              <a:defRPr sz="1200">
                <a:latin typeface="Times New Roman" pitchFamily="18" charset="0"/>
              </a:defRPr>
            </a:lvl1pPr>
          </a:lstStyle>
          <a:p>
            <a:pPr>
              <a:defRPr/>
            </a:pPr>
            <a:fld id="{7F17B5F5-A8C0-4A98-AAA8-DCDD241D837B}" type="slidenum">
              <a:rPr lang="en-US"/>
              <a:pPr>
                <a:defRPr/>
              </a:pPr>
              <a:t>‹#›</a:t>
            </a:fld>
            <a:endParaRPr lang="en-US" dirty="0"/>
          </a:p>
        </p:txBody>
      </p:sp>
    </p:spTree>
    <p:extLst>
      <p:ext uri="{BB962C8B-B14F-4D97-AF65-F5344CB8AC3E}">
        <p14:creationId xmlns:p14="http://schemas.microsoft.com/office/powerpoint/2010/main" val="669994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41540" cy="464016"/>
          </a:xfrm>
          <a:prstGeom prst="rect">
            <a:avLst/>
          </a:prstGeom>
          <a:noFill/>
          <a:ln w="12700">
            <a:noFill/>
            <a:miter lim="800000"/>
            <a:headEnd type="none" w="sm" len="sm"/>
            <a:tailEnd type="none" w="sm" len="sm"/>
          </a:ln>
          <a:effectLst/>
        </p:spPr>
        <p:txBody>
          <a:bodyPr vert="horz" wrap="square" lIns="93064" tIns="46532" rIns="93064" bIns="46532" numCol="1" anchor="t" anchorCtr="0" compatLnSpc="1">
            <a:prstTxWarp prst="textNoShape">
              <a:avLst/>
            </a:prstTxWarp>
          </a:bodyPr>
          <a:lstStyle>
            <a:lvl1pPr defTabSz="930534">
              <a:defRPr sz="1200">
                <a:latin typeface="Arial" charset="0"/>
              </a:defRPr>
            </a:lvl1pPr>
          </a:lstStyle>
          <a:p>
            <a:pPr>
              <a:defRPr/>
            </a:pPr>
            <a:endParaRPr lang="en-US" dirty="0"/>
          </a:p>
        </p:txBody>
      </p:sp>
      <p:sp>
        <p:nvSpPr>
          <p:cNvPr id="35843" name="Rectangle 3"/>
          <p:cNvSpPr>
            <a:spLocks noGrp="1" noChangeArrowheads="1"/>
          </p:cNvSpPr>
          <p:nvPr>
            <p:ph type="dt" idx="1"/>
          </p:nvPr>
        </p:nvSpPr>
        <p:spPr bwMode="auto">
          <a:xfrm>
            <a:off x="3978385" y="1"/>
            <a:ext cx="3041540" cy="464016"/>
          </a:xfrm>
          <a:prstGeom prst="rect">
            <a:avLst/>
          </a:prstGeom>
          <a:noFill/>
          <a:ln w="12700">
            <a:noFill/>
            <a:miter lim="800000"/>
            <a:headEnd type="none" w="sm" len="sm"/>
            <a:tailEnd type="none" w="sm" len="sm"/>
          </a:ln>
          <a:effectLst/>
        </p:spPr>
        <p:txBody>
          <a:bodyPr vert="horz" wrap="square" lIns="93064" tIns="46532" rIns="93064" bIns="46532" numCol="1" anchor="t" anchorCtr="0" compatLnSpc="1">
            <a:prstTxWarp prst="textNoShape">
              <a:avLst/>
            </a:prstTxWarp>
          </a:bodyPr>
          <a:lstStyle>
            <a:lvl1pPr algn="r" defTabSz="930534">
              <a:defRPr sz="1200">
                <a:latin typeface="Arial"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90625" y="693738"/>
            <a:ext cx="4638675" cy="3478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35243" y="4403354"/>
            <a:ext cx="5149442" cy="4169746"/>
          </a:xfrm>
          <a:prstGeom prst="rect">
            <a:avLst/>
          </a:prstGeom>
          <a:noFill/>
          <a:ln w="12700">
            <a:noFill/>
            <a:miter lim="800000"/>
            <a:headEnd type="none" w="sm" len="sm"/>
            <a:tailEnd type="none" w="sm" len="sm"/>
          </a:ln>
          <a:effectLst/>
        </p:spPr>
        <p:txBody>
          <a:bodyPr vert="horz" wrap="square" lIns="93064" tIns="46532" rIns="93064" bIns="465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05110"/>
            <a:ext cx="3041540" cy="464016"/>
          </a:xfrm>
          <a:prstGeom prst="rect">
            <a:avLst/>
          </a:prstGeom>
          <a:noFill/>
          <a:ln w="12700">
            <a:noFill/>
            <a:miter lim="800000"/>
            <a:headEnd type="none" w="sm" len="sm"/>
            <a:tailEnd type="none" w="sm" len="sm"/>
          </a:ln>
          <a:effectLst/>
        </p:spPr>
        <p:txBody>
          <a:bodyPr vert="horz" wrap="square" lIns="93064" tIns="46532" rIns="93064" bIns="46532" numCol="1" anchor="b" anchorCtr="0" compatLnSpc="1">
            <a:prstTxWarp prst="textNoShape">
              <a:avLst/>
            </a:prstTxWarp>
          </a:bodyPr>
          <a:lstStyle>
            <a:lvl1pPr defTabSz="930534">
              <a:defRPr sz="1200">
                <a:latin typeface="Arial" charset="0"/>
              </a:defRPr>
            </a:lvl1pPr>
          </a:lstStyle>
          <a:p>
            <a:pPr>
              <a:defRPr/>
            </a:pPr>
            <a:endParaRPr lang="en-US" dirty="0"/>
          </a:p>
        </p:txBody>
      </p:sp>
      <p:sp>
        <p:nvSpPr>
          <p:cNvPr id="35847" name="Rectangle 7"/>
          <p:cNvSpPr>
            <a:spLocks noGrp="1" noChangeArrowheads="1"/>
          </p:cNvSpPr>
          <p:nvPr>
            <p:ph type="sldNum" sz="quarter" idx="5"/>
          </p:nvPr>
        </p:nvSpPr>
        <p:spPr bwMode="auto">
          <a:xfrm>
            <a:off x="3978385" y="8805110"/>
            <a:ext cx="3041540" cy="464016"/>
          </a:xfrm>
          <a:prstGeom prst="rect">
            <a:avLst/>
          </a:prstGeom>
          <a:noFill/>
          <a:ln w="12700">
            <a:noFill/>
            <a:miter lim="800000"/>
            <a:headEnd type="none" w="sm" len="sm"/>
            <a:tailEnd type="none" w="sm" len="sm"/>
          </a:ln>
          <a:effectLst/>
        </p:spPr>
        <p:txBody>
          <a:bodyPr vert="horz" wrap="square" lIns="93064" tIns="46532" rIns="93064" bIns="46532" numCol="1" anchor="b" anchorCtr="0" compatLnSpc="1">
            <a:prstTxWarp prst="textNoShape">
              <a:avLst/>
            </a:prstTxWarp>
          </a:bodyPr>
          <a:lstStyle>
            <a:lvl1pPr algn="r" defTabSz="930534">
              <a:defRPr sz="1200">
                <a:latin typeface="Arial" charset="0"/>
              </a:defRPr>
            </a:lvl1pPr>
          </a:lstStyle>
          <a:p>
            <a:pPr>
              <a:defRPr/>
            </a:pPr>
            <a:fld id="{2CE9E464-B35D-43B2-BF7C-ADEA1F80F1E2}" type="slidenum">
              <a:rPr lang="en-US"/>
              <a:pPr>
                <a:defRPr/>
              </a:pPr>
              <a:t>‹#›</a:t>
            </a:fld>
            <a:endParaRPr lang="en-US" dirty="0"/>
          </a:p>
        </p:txBody>
      </p:sp>
    </p:spTree>
    <p:extLst>
      <p:ext uri="{BB962C8B-B14F-4D97-AF65-F5344CB8AC3E}">
        <p14:creationId xmlns:p14="http://schemas.microsoft.com/office/powerpoint/2010/main" val="1157967848"/>
      </p:ext>
    </p:extLst>
  </p:cSld>
  <p:clrMap bg1="lt1" tx1="dk1" bg2="lt2" tx2="dk2" accent1="accent1" accent2="accent2" accent3="accent3" accent4="accent4" accent5="accent5" accent6="accent6" hlink="hlink" folHlink="folHlink"/>
  <p:notesStyle>
    <a:lvl1pPr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1pPr>
    <a:lvl2pPr marL="468313"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2pPr>
    <a:lvl3pPr marL="936625"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3pPr>
    <a:lvl4pPr marL="14033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4pPr>
    <a:lvl5pPr marL="18732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103"/>
          <p:cNvSpPr>
            <a:spLocks noChangeShapeType="1"/>
          </p:cNvSpPr>
          <p:nvPr/>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5" name="Rectangle 4104"/>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pic>
        <p:nvPicPr>
          <p:cNvPr id="6" name="Picture 4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67587" name="Rectangle 4099"/>
          <p:cNvSpPr>
            <a:spLocks noGrp="1" noChangeArrowheads="1"/>
          </p:cNvSpPr>
          <p:nvPr>
            <p:ph type="subTitle" sz="quarter" idx="1"/>
          </p:nvPr>
        </p:nvSpPr>
        <p:spPr>
          <a:xfrm>
            <a:off x="1371600" y="3251817"/>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a:t>
            </a:r>
            <a:r>
              <a:rPr lang="en-US" dirty="0" smtClean="0"/>
              <a:t>style</a:t>
            </a:r>
            <a:endParaRPr lang="en-US" dirty="0"/>
          </a:p>
        </p:txBody>
      </p:sp>
      <p:sp>
        <p:nvSpPr>
          <p:cNvPr id="25" name="Rectangle 4100"/>
          <p:cNvSpPr>
            <a:spLocks noGrp="1" noChangeArrowheads="1"/>
          </p:cNvSpPr>
          <p:nvPr>
            <p:ph type="dt" sz="quarter" idx="10"/>
          </p:nvPr>
        </p:nvSpPr>
        <p:spPr/>
        <p:txBody>
          <a:bodyPr/>
          <a:lstStyle>
            <a:lvl1pPr>
              <a:defRPr/>
            </a:lvl1pPr>
          </a:lstStyle>
          <a:p>
            <a:pPr>
              <a:defRPr/>
            </a:pPr>
            <a:endParaRPr lang="en-US" dirty="0"/>
          </a:p>
        </p:txBody>
      </p:sp>
      <p:sp>
        <p:nvSpPr>
          <p:cNvPr id="26" name="Rectangle 4101"/>
          <p:cNvSpPr>
            <a:spLocks noGrp="1" noChangeArrowheads="1"/>
          </p:cNvSpPr>
          <p:nvPr>
            <p:ph type="ftr" sz="quarter" idx="11"/>
          </p:nvPr>
        </p:nvSpPr>
        <p:spPr/>
        <p:txBody>
          <a:bodyPr/>
          <a:lstStyle>
            <a:lvl1pPr>
              <a:defRPr/>
            </a:lvl1pPr>
          </a:lstStyle>
          <a:p>
            <a:pPr>
              <a:defRPr/>
            </a:pPr>
            <a:endParaRPr lang="en-US" dirty="0"/>
          </a:p>
        </p:txBody>
      </p:sp>
      <p:sp>
        <p:nvSpPr>
          <p:cNvPr id="27" name="Rectangle 4102"/>
          <p:cNvSpPr>
            <a:spLocks noGrp="1" noChangeArrowheads="1"/>
          </p:cNvSpPr>
          <p:nvPr>
            <p:ph type="sldNum" sz="quarter" idx="12"/>
          </p:nvPr>
        </p:nvSpPr>
        <p:spPr/>
        <p:txBody>
          <a:bodyPr/>
          <a:lstStyle>
            <a:lvl1pPr>
              <a:defRPr/>
            </a:lvl1pPr>
          </a:lstStyle>
          <a:p>
            <a:pPr>
              <a:defRPr/>
            </a:pPr>
            <a:fld id="{FD8ED6F4-152C-4B8C-896C-E324C81E54EF}" type="slidenum">
              <a:rPr lang="en-US"/>
              <a:pPr>
                <a:defRPr/>
              </a:pPr>
              <a:t>‹#›</a:t>
            </a:fld>
            <a:endParaRPr lang="en-US" sz="1400" dirty="0"/>
          </a:p>
        </p:txBody>
      </p:sp>
    </p:spTree>
    <p:extLst>
      <p:ext uri="{BB962C8B-B14F-4D97-AF65-F5344CB8AC3E}">
        <p14:creationId xmlns:p14="http://schemas.microsoft.com/office/powerpoint/2010/main" val="18328291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F2B11D-0D4F-4012-B2FD-6C732AEFC0EF}" type="slidenum">
              <a:rPr lang="en-US"/>
              <a:pPr>
                <a:defRPr/>
              </a:pPr>
              <a:t>‹#›</a:t>
            </a:fld>
            <a:endParaRPr lang="en-US" dirty="0"/>
          </a:p>
        </p:txBody>
      </p:sp>
    </p:spTree>
    <p:extLst>
      <p:ext uri="{BB962C8B-B14F-4D97-AF65-F5344CB8AC3E}">
        <p14:creationId xmlns:p14="http://schemas.microsoft.com/office/powerpoint/2010/main" val="24840972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C91E3F-52BB-4CA9-8156-EFEDA953BD0C}" type="slidenum">
              <a:rPr lang="en-US"/>
              <a:pPr>
                <a:defRPr/>
              </a:pPr>
              <a:t>‹#›</a:t>
            </a:fld>
            <a:endParaRPr lang="en-US" dirty="0"/>
          </a:p>
        </p:txBody>
      </p:sp>
    </p:spTree>
    <p:extLst>
      <p:ext uri="{BB962C8B-B14F-4D97-AF65-F5344CB8AC3E}">
        <p14:creationId xmlns:p14="http://schemas.microsoft.com/office/powerpoint/2010/main" val="44717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DBB51EA-48A4-4916-A419-BC45393201CB}" type="slidenum">
              <a:rPr lang="en-US"/>
              <a:pPr>
                <a:defRPr/>
              </a:pPr>
              <a:t>‹#›</a:t>
            </a:fld>
            <a:endParaRPr lang="en-US" dirty="0"/>
          </a:p>
        </p:txBody>
      </p:sp>
    </p:spTree>
    <p:extLst>
      <p:ext uri="{BB962C8B-B14F-4D97-AF65-F5344CB8AC3E}">
        <p14:creationId xmlns:p14="http://schemas.microsoft.com/office/powerpoint/2010/main" val="30113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mn-lt"/>
                <a:cs typeface="Arial" pitchFamily="34" charset="0"/>
              </a:defRPr>
            </a:lvl1pPr>
            <a:lvl2pPr>
              <a:defRPr sz="2400">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F38EFD-512B-4531-8A51-5AEF24EFF359}" type="slidenum">
              <a:rPr lang="en-US"/>
              <a:pPr>
                <a:defRPr/>
              </a:pPr>
              <a:t>‹#›</a:t>
            </a:fld>
            <a:endParaRPr lang="en-US" dirty="0"/>
          </a:p>
        </p:txBody>
      </p:sp>
    </p:spTree>
    <p:extLst>
      <p:ext uri="{BB962C8B-B14F-4D97-AF65-F5344CB8AC3E}">
        <p14:creationId xmlns:p14="http://schemas.microsoft.com/office/powerpoint/2010/main" val="5630423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95B232-3BEC-4CFE-AF25-FE71B0721D13}" type="slidenum">
              <a:rPr lang="en-US"/>
              <a:pPr>
                <a:defRPr/>
              </a:pPr>
              <a:t>‹#›</a:t>
            </a:fld>
            <a:endParaRPr lang="en-US" dirty="0"/>
          </a:p>
        </p:txBody>
      </p:sp>
    </p:spTree>
    <p:extLst>
      <p:ext uri="{BB962C8B-B14F-4D97-AF65-F5344CB8AC3E}">
        <p14:creationId xmlns:p14="http://schemas.microsoft.com/office/powerpoint/2010/main" val="905899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B06223-ECBF-4E7D-933E-D79F1A480B2B}" type="slidenum">
              <a:rPr lang="en-US"/>
              <a:pPr>
                <a:defRPr/>
              </a:pPr>
              <a:t>‹#›</a:t>
            </a:fld>
            <a:endParaRPr lang="en-US" dirty="0"/>
          </a:p>
        </p:txBody>
      </p:sp>
    </p:spTree>
    <p:extLst>
      <p:ext uri="{BB962C8B-B14F-4D97-AF65-F5344CB8AC3E}">
        <p14:creationId xmlns:p14="http://schemas.microsoft.com/office/powerpoint/2010/main" val="6671547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531549-9A73-40CC-BA70-6C9083CA9805}" type="slidenum">
              <a:rPr lang="en-US"/>
              <a:pPr>
                <a:defRPr/>
              </a:pPr>
              <a:t>‹#›</a:t>
            </a:fld>
            <a:endParaRPr lang="en-US" dirty="0"/>
          </a:p>
        </p:txBody>
      </p:sp>
    </p:spTree>
    <p:extLst>
      <p:ext uri="{BB962C8B-B14F-4D97-AF65-F5344CB8AC3E}">
        <p14:creationId xmlns:p14="http://schemas.microsoft.com/office/powerpoint/2010/main" val="9384417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29487AF-22CC-4BA0-9E2C-52E5FAE8988A}" type="slidenum">
              <a:rPr lang="en-US"/>
              <a:pPr>
                <a:defRPr/>
              </a:pPr>
              <a:t>‹#›</a:t>
            </a:fld>
            <a:endParaRPr lang="en-US" dirty="0"/>
          </a:p>
        </p:txBody>
      </p:sp>
    </p:spTree>
    <p:extLst>
      <p:ext uri="{BB962C8B-B14F-4D97-AF65-F5344CB8AC3E}">
        <p14:creationId xmlns:p14="http://schemas.microsoft.com/office/powerpoint/2010/main" val="19931869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771D29-00F1-4FF4-AC40-83C9E85FF209}" type="slidenum">
              <a:rPr lang="en-US"/>
              <a:pPr>
                <a:defRPr/>
              </a:pPr>
              <a:t>‹#›</a:t>
            </a:fld>
            <a:endParaRPr lang="en-US" dirty="0"/>
          </a:p>
        </p:txBody>
      </p:sp>
    </p:spTree>
    <p:extLst>
      <p:ext uri="{BB962C8B-B14F-4D97-AF65-F5344CB8AC3E}">
        <p14:creationId xmlns:p14="http://schemas.microsoft.com/office/powerpoint/2010/main" val="39700216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57600" y="1371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E69D940-8FF2-40FD-B533-73DBC8517F95}" type="slidenum">
              <a:rPr lang="en-US"/>
              <a:pPr>
                <a:defRPr/>
              </a:pPr>
              <a:t>‹#›</a:t>
            </a:fld>
            <a:endParaRPr lang="en-US" dirty="0"/>
          </a:p>
        </p:txBody>
      </p:sp>
    </p:spTree>
    <p:extLst>
      <p:ext uri="{BB962C8B-B14F-4D97-AF65-F5344CB8AC3E}">
        <p14:creationId xmlns:p14="http://schemas.microsoft.com/office/powerpoint/2010/main" val="34703528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295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30F78C-0880-40DC-AAAF-0F55B84BBD3E}" type="slidenum">
              <a:rPr lang="en-US"/>
              <a:pPr>
                <a:defRPr/>
              </a:pPr>
              <a:t>‹#›</a:t>
            </a:fld>
            <a:endParaRPr lang="en-US" dirty="0"/>
          </a:p>
        </p:txBody>
      </p:sp>
    </p:spTree>
    <p:extLst>
      <p:ext uri="{BB962C8B-B14F-4D97-AF65-F5344CB8AC3E}">
        <p14:creationId xmlns:p14="http://schemas.microsoft.com/office/powerpoint/2010/main" val="214521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365760" y="1280160"/>
            <a:ext cx="8535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65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Times New Roman" pitchFamily="18" charset="0"/>
              </a:defRPr>
            </a:lvl1pPr>
          </a:lstStyle>
          <a:p>
            <a:pPr>
              <a:defRPr/>
            </a:pPr>
            <a:endParaRPr lang="en-US" dirty="0"/>
          </a:p>
        </p:txBody>
      </p:sp>
      <p:sp>
        <p:nvSpPr>
          <p:cNvPr id="665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Times New Roman" pitchFamily="18" charset="0"/>
              </a:defRPr>
            </a:lvl1pPr>
          </a:lstStyle>
          <a:p>
            <a:pPr>
              <a:defRPr/>
            </a:pPr>
            <a:endParaRPr lang="en-US" dirty="0"/>
          </a:p>
        </p:txBody>
      </p:sp>
      <p:sp>
        <p:nvSpPr>
          <p:cNvPr id="6656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66567" name="Rectangle 7"/>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sp>
        <p:nvSpPr>
          <p:cNvPr id="66568" name="Line 8"/>
          <p:cNvSpPr>
            <a:spLocks noChangeShapeType="1"/>
          </p:cNvSpPr>
          <p:nvPr/>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pic>
        <p:nvPicPr>
          <p:cNvPr id="205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r="24806"/>
          <a:stretch>
            <a:fillRect/>
          </a:stretch>
        </p:blipFill>
        <p:spPr bwMode="auto">
          <a:xfrm>
            <a:off x="8610600" y="1009095"/>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6"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hdr="0" ftr="0" dt="0"/>
  <p:txStyles>
    <p:title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buSzPct val="14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1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15.bin"/><Relationship Id="rId4" Type="http://schemas.openxmlformats.org/officeDocument/2006/relationships/image" Target="../media/image26.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9.wmf"/><Relationship Id="rId4"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t>ECE </a:t>
            </a:r>
            <a:r>
              <a:rPr lang="en-US" dirty="0" smtClean="0">
                <a:latin typeface="Times New Roman" pitchFamily="18" charset="0"/>
                <a:cs typeface="Times New Roman" pitchFamily="18" charset="0"/>
              </a:rPr>
              <a:t>576</a:t>
            </a:r>
            <a:r>
              <a:rPr lang="en-US" dirty="0" smtClean="0"/>
              <a:t> </a:t>
            </a:r>
            <a:r>
              <a:rPr lang="en-US" dirty="0"/>
              <a:t>– Power System Dynamics and Stability</a:t>
            </a:r>
          </a:p>
        </p:txBody>
      </p:sp>
      <p:sp>
        <p:nvSpPr>
          <p:cNvPr id="3" name="Subtitle 2"/>
          <p:cNvSpPr>
            <a:spLocks noGrp="1"/>
          </p:cNvSpPr>
          <p:nvPr>
            <p:ph type="subTitle" sz="quarter" idx="1"/>
          </p:nvPr>
        </p:nvSpPr>
        <p:spPr>
          <a:xfrm>
            <a:off x="228600" y="3251817"/>
            <a:ext cx="8534400" cy="1752600"/>
          </a:xfrm>
        </p:spPr>
        <p:txBody>
          <a:bodyPr/>
          <a:lstStyle/>
          <a:p>
            <a:r>
              <a:rPr lang="en-US" dirty="0" smtClean="0"/>
              <a:t>Prof. Tom Overbye</a:t>
            </a:r>
            <a:endParaRPr lang="en-US" dirty="0"/>
          </a:p>
          <a:p>
            <a:r>
              <a:rPr lang="en-US" dirty="0"/>
              <a:t>University of Illinois at </a:t>
            </a:r>
            <a:r>
              <a:rPr lang="en-US" dirty="0" smtClean="0"/>
              <a:t>Urbana-Champaign</a:t>
            </a:r>
          </a:p>
          <a:p>
            <a:r>
              <a:rPr lang="en-US" dirty="0" smtClean="0"/>
              <a:t>overbye@illinois.edu</a:t>
            </a:r>
            <a:endParaRPr lang="en-US" dirty="0"/>
          </a:p>
        </p:txBody>
      </p:sp>
      <p:sp>
        <p:nvSpPr>
          <p:cNvPr id="4" name="Slide Number Placeholder 3"/>
          <p:cNvSpPr>
            <a:spLocks noGrp="1"/>
          </p:cNvSpPr>
          <p:nvPr>
            <p:ph type="sldNum" sz="quarter" idx="12"/>
          </p:nvPr>
        </p:nvSpPr>
        <p:spPr/>
        <p:txBody>
          <a:bodyPr/>
          <a:lstStyle/>
          <a:p>
            <a:pPr>
              <a:defRPr/>
            </a:pPr>
            <a:fld id="{FD8ED6F4-152C-4B8C-896C-E324C81E54EF}" type="slidenum">
              <a:rPr lang="en-US" smtClean="0"/>
              <a:pPr>
                <a:defRPr/>
              </a:pPr>
              <a:t>1</a:t>
            </a:fld>
            <a:endParaRPr lang="en-US" sz="1400" dirty="0"/>
          </a:p>
        </p:txBody>
      </p:sp>
      <p:sp>
        <p:nvSpPr>
          <p:cNvPr id="5" name="Subtitle 2"/>
          <p:cNvSpPr txBox="1">
            <a:spLocks/>
          </p:cNvSpPr>
          <p:nvPr/>
        </p:nvSpPr>
        <p:spPr bwMode="auto">
          <a:xfrm>
            <a:off x="361765" y="18288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600"/>
              </a:buClr>
              <a:buSzPct val="140000"/>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a:lstStyle>
          <a:p>
            <a:r>
              <a:rPr lang="en-US" b="1" kern="0" dirty="0" smtClean="0">
                <a:latin typeface="Arial" pitchFamily="34" charset="0"/>
                <a:cs typeface="Arial" pitchFamily="34" charset="0"/>
              </a:rPr>
              <a:t>Lecture 25: Distributed PV, </a:t>
            </a:r>
            <a:br>
              <a:rPr lang="en-US" b="1" kern="0" dirty="0" smtClean="0">
                <a:latin typeface="Arial" pitchFamily="34" charset="0"/>
                <a:cs typeface="Arial" pitchFamily="34" charset="0"/>
              </a:rPr>
            </a:br>
            <a:r>
              <a:rPr lang="en-US" b="1" kern="0" dirty="0" smtClean="0">
                <a:latin typeface="Arial" pitchFamily="34" charset="0"/>
                <a:cs typeface="Arial" pitchFamily="34" charset="0"/>
              </a:rPr>
              <a:t>Small Signal Stability</a:t>
            </a:r>
          </a:p>
        </p:txBody>
      </p:sp>
    </p:spTree>
    <p:extLst>
      <p:ext uri="{BB962C8B-B14F-4D97-AF65-F5344CB8AC3E}">
        <p14:creationId xmlns:p14="http://schemas.microsoft.com/office/powerpoint/2010/main" val="3905782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Oscillations</a:t>
            </a:r>
          </a:p>
        </p:txBody>
      </p:sp>
      <p:sp>
        <p:nvSpPr>
          <p:cNvPr id="3" name="Content Placeholder 2"/>
          <p:cNvSpPr>
            <a:spLocks noGrp="1"/>
          </p:cNvSpPr>
          <p:nvPr>
            <p:ph idx="1"/>
          </p:nvPr>
        </p:nvSpPr>
        <p:spPr>
          <a:xfrm>
            <a:off x="365760" y="1280160"/>
            <a:ext cx="8535987" cy="1234440"/>
          </a:xfrm>
        </p:spPr>
        <p:txBody>
          <a:bodyPr/>
          <a:lstStyle/>
          <a:p>
            <a:r>
              <a:rPr lang="en-US" dirty="0" smtClean="0"/>
              <a:t>The below graph shows oscillations on the Michigan/Ontario Interface on 8/14/03</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10</a:t>
            </a:fld>
            <a:endParaRPr lang="en-US" dirty="0"/>
          </a:p>
        </p:txBody>
      </p:sp>
      <p:pic>
        <p:nvPicPr>
          <p:cNvPr id="5" name="Picture 3" descr="5 7 real reactive ontario detroit"/>
          <p:cNvPicPr>
            <a:picLocks noChangeAspect="1" noChangeArrowheads="1"/>
          </p:cNvPicPr>
          <p:nvPr/>
        </p:nvPicPr>
        <p:blipFill>
          <a:blip r:embed="rId2">
            <a:extLst>
              <a:ext uri="{28A0092B-C50C-407E-A947-70E740481C1C}">
                <a14:useLocalDpi xmlns:a14="http://schemas.microsoft.com/office/drawing/2010/main" val="0"/>
              </a:ext>
            </a:extLst>
          </a:blip>
          <a:srcRect l="3999" t="16000" r="3999" b="14799"/>
          <a:stretch>
            <a:fillRect/>
          </a:stretch>
        </p:blipFill>
        <p:spPr bwMode="auto">
          <a:xfrm>
            <a:off x="497909" y="2286000"/>
            <a:ext cx="8264525"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757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Signal Stability Analysis</a:t>
            </a:r>
            <a:endParaRPr lang="en-US" dirty="0"/>
          </a:p>
        </p:txBody>
      </p:sp>
      <p:sp>
        <p:nvSpPr>
          <p:cNvPr id="3" name="Content Placeholder 2"/>
          <p:cNvSpPr>
            <a:spLocks noGrp="1"/>
          </p:cNvSpPr>
          <p:nvPr>
            <p:ph idx="1"/>
          </p:nvPr>
        </p:nvSpPr>
        <p:spPr/>
        <p:txBody>
          <a:bodyPr/>
          <a:lstStyle/>
          <a:p>
            <a:r>
              <a:rPr lang="en-US" dirty="0" smtClean="0"/>
              <a:t>Small signal stability is the ability of the power system to maintain synchronism following a small disturbance</a:t>
            </a:r>
          </a:p>
          <a:p>
            <a:pPr lvl="1"/>
            <a:r>
              <a:rPr lang="en-US" dirty="0" smtClean="0"/>
              <a:t>System is continually subject to small disturbances, such as changes in the load</a:t>
            </a:r>
          </a:p>
          <a:p>
            <a:r>
              <a:rPr lang="en-US" dirty="0" smtClean="0"/>
              <a:t>The operating equilibrium point (EP) obviously must be stable</a:t>
            </a:r>
          </a:p>
          <a:p>
            <a:r>
              <a:rPr lang="en-US" dirty="0" smtClean="0"/>
              <a:t>Small system stability analysis (SSA) is studied to get a feel for how close the system is to losing stability and to get additional insight into the system response</a:t>
            </a:r>
          </a:p>
          <a:p>
            <a:pPr lvl="1"/>
            <a:r>
              <a:rPr lang="en-US" dirty="0" smtClean="0"/>
              <a:t>There must be positive damping</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11</a:t>
            </a:fld>
            <a:endParaRPr lang="en-US" dirty="0"/>
          </a:p>
        </p:txBody>
      </p:sp>
    </p:spTree>
    <p:extLst>
      <p:ext uri="{BB962C8B-B14F-4D97-AF65-F5344CB8AC3E}">
        <p14:creationId xmlns:p14="http://schemas.microsoft.com/office/powerpoint/2010/main" val="2501111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Signal Stability Analysis</a:t>
            </a:r>
          </a:p>
        </p:txBody>
      </p:sp>
      <p:sp>
        <p:nvSpPr>
          <p:cNvPr id="3" name="Content Placeholder 2"/>
          <p:cNvSpPr>
            <a:spLocks noGrp="1"/>
          </p:cNvSpPr>
          <p:nvPr>
            <p:ph idx="1"/>
          </p:nvPr>
        </p:nvSpPr>
        <p:spPr/>
        <p:txBody>
          <a:bodyPr/>
          <a:lstStyle/>
          <a:p>
            <a:r>
              <a:rPr lang="en-US" dirty="0" smtClean="0"/>
              <a:t>Model based SSA is performed by linearizing about an EP, and then calculating the associated eigenvalues (and other properties) of the linearized system</a:t>
            </a:r>
          </a:p>
          <a:p>
            <a:r>
              <a:rPr lang="en-US" dirty="0" smtClean="0"/>
              <a:t>With the advent of PMUs, measurement based techniques are becoming increasingly common; this approach is typically broken into two types</a:t>
            </a:r>
          </a:p>
          <a:p>
            <a:pPr lvl="1"/>
            <a:r>
              <a:rPr lang="en-US" dirty="0" err="1" smtClean="0"/>
              <a:t>Ringdown</a:t>
            </a:r>
            <a:r>
              <a:rPr lang="en-US" dirty="0" smtClean="0"/>
              <a:t> analysis is performed after the power system has experienced a significant disturbance that has moved it away from its EP</a:t>
            </a:r>
          </a:p>
          <a:p>
            <a:pPr lvl="1"/>
            <a:r>
              <a:rPr lang="en-US" dirty="0" smtClean="0"/>
              <a:t>Ambient analysis is performed when the power system is operating in quasi-steady state </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12</a:t>
            </a:fld>
            <a:endParaRPr lang="en-US" dirty="0"/>
          </a:p>
        </p:txBody>
      </p:sp>
    </p:spTree>
    <p:extLst>
      <p:ext uri="{BB962C8B-B14F-4D97-AF65-F5344CB8AC3E}">
        <p14:creationId xmlns:p14="http://schemas.microsoft.com/office/powerpoint/2010/main" val="1764232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dirty="0" smtClean="0"/>
              <a:t>An On-line Oscillation Detection Tool</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13</a:t>
            </a:fld>
            <a:endParaRPr lang="en-US" dirty="0"/>
          </a:p>
        </p:txBody>
      </p:sp>
      <p:pic>
        <p:nvPicPr>
          <p:cNvPr id="491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57" t="23125" r="14254" b="19375"/>
          <a:stretch/>
        </p:blipFill>
        <p:spPr bwMode="auto">
          <a:xfrm>
            <a:off x="685800" y="1371599"/>
            <a:ext cx="7623314" cy="449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6095539"/>
            <a:ext cx="6407523" cy="276999"/>
          </a:xfrm>
          <a:prstGeom prst="rect">
            <a:avLst/>
          </a:prstGeom>
          <a:noFill/>
        </p:spPr>
        <p:txBody>
          <a:bodyPr wrap="none" rtlCol="0">
            <a:spAutoFit/>
          </a:bodyPr>
          <a:lstStyle/>
          <a:p>
            <a:r>
              <a:rPr lang="en-US" sz="1200" dirty="0" smtClean="0"/>
              <a:t>Image source: WECC Joint Synchronized Information Subcommittee Report,  October 2013</a:t>
            </a:r>
            <a:endParaRPr lang="en-US" sz="1200" dirty="0"/>
          </a:p>
        </p:txBody>
      </p:sp>
    </p:spTree>
    <p:extLst>
      <p:ext uri="{BB962C8B-B14F-4D97-AF65-F5344CB8AC3E}">
        <p14:creationId xmlns:p14="http://schemas.microsoft.com/office/powerpoint/2010/main" val="251476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Based SSA</a:t>
            </a:r>
            <a:endParaRPr lang="en-US" dirty="0"/>
          </a:p>
        </p:txBody>
      </p:sp>
      <p:sp>
        <p:nvSpPr>
          <p:cNvPr id="3" name="Content Placeholder 2"/>
          <p:cNvSpPr>
            <a:spLocks noGrp="1"/>
          </p:cNvSpPr>
          <p:nvPr>
            <p:ph idx="1"/>
          </p:nvPr>
        </p:nvSpPr>
        <p:spPr>
          <a:xfrm>
            <a:off x="365760" y="1280160"/>
            <a:ext cx="8535987" cy="701040"/>
          </a:xfrm>
        </p:spPr>
        <p:txBody>
          <a:bodyPr/>
          <a:lstStyle/>
          <a:p>
            <a:r>
              <a:rPr lang="en-US" dirty="0" smtClean="0"/>
              <a:t>Assume the power system is modeled as in our standard form as</a:t>
            </a:r>
          </a:p>
          <a:p>
            <a:endParaRPr lang="en-US" dirty="0"/>
          </a:p>
          <a:p>
            <a:endParaRPr lang="en-US" dirty="0" smtClean="0"/>
          </a:p>
          <a:p>
            <a:r>
              <a:rPr lang="en-US" dirty="0" smtClean="0"/>
              <a:t>The system can be linearized about an equilibrium point</a:t>
            </a:r>
          </a:p>
          <a:p>
            <a:endParaRPr lang="en-US" dirty="0"/>
          </a:p>
          <a:p>
            <a:endParaRPr lang="en-US" dirty="0" smtClean="0"/>
          </a:p>
          <a:p>
            <a:r>
              <a:rPr lang="en-US" dirty="0" smtClean="0"/>
              <a:t>Eliminating </a:t>
            </a:r>
            <a:r>
              <a:rPr lang="en-US" b="1" dirty="0" err="1" smtClean="0">
                <a:latin typeface="Symbol" panose="05050102010706020507" pitchFamily="18" charset="2"/>
              </a:rPr>
              <a:t>D</a:t>
            </a:r>
            <a:r>
              <a:rPr lang="en-US" b="1" dirty="0" err="1" smtClean="0"/>
              <a:t>y</a:t>
            </a:r>
            <a:r>
              <a:rPr lang="en-US" dirty="0" smtClean="0"/>
              <a:t> gives </a:t>
            </a:r>
          </a:p>
          <a:p>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02721387"/>
              </p:ext>
            </p:extLst>
          </p:nvPr>
        </p:nvGraphicFramePr>
        <p:xfrm>
          <a:off x="1136650" y="2286000"/>
          <a:ext cx="1460500" cy="955675"/>
        </p:xfrm>
        <a:graphic>
          <a:graphicData uri="http://schemas.openxmlformats.org/presentationml/2006/ole">
            <mc:AlternateContent xmlns:mc="http://schemas.openxmlformats.org/markup-compatibility/2006">
              <mc:Choice xmlns:v="urn:schemas-microsoft-com:vml" Requires="v">
                <p:oleObj spid="_x0000_s11488" name="Equation" r:id="rId3" imgW="698400" imgH="457200" progId="Equation.DSMT4">
                  <p:embed/>
                </p:oleObj>
              </mc:Choice>
              <mc:Fallback>
                <p:oleObj name="Equation" r:id="rId3" imgW="698400" imgH="457200" progId="Equation.DSMT4">
                  <p:embed/>
                  <p:pic>
                    <p:nvPicPr>
                      <p:cNvPr id="0" name=""/>
                      <p:cNvPicPr/>
                      <p:nvPr/>
                    </p:nvPicPr>
                    <p:blipFill>
                      <a:blip r:embed="rId4"/>
                      <a:stretch>
                        <a:fillRect/>
                      </a:stretch>
                    </p:blipFill>
                    <p:spPr>
                      <a:xfrm>
                        <a:off x="1136650" y="2286000"/>
                        <a:ext cx="1460500" cy="9556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43236843"/>
              </p:ext>
            </p:extLst>
          </p:nvPr>
        </p:nvGraphicFramePr>
        <p:xfrm>
          <a:off x="914400" y="3886200"/>
          <a:ext cx="2257425" cy="901700"/>
        </p:xfrm>
        <a:graphic>
          <a:graphicData uri="http://schemas.openxmlformats.org/presentationml/2006/ole">
            <mc:AlternateContent xmlns:mc="http://schemas.openxmlformats.org/markup-compatibility/2006">
              <mc:Choice xmlns:v="urn:schemas-microsoft-com:vml" Requires="v">
                <p:oleObj spid="_x0000_s11489" name="Equation" r:id="rId5" imgW="1079280" imgH="431640" progId="Equation.DSMT4">
                  <p:embed/>
                </p:oleObj>
              </mc:Choice>
              <mc:Fallback>
                <p:oleObj name="Equation" r:id="rId5" imgW="1079280" imgH="431640" progId="Equation.DSMT4">
                  <p:embed/>
                  <p:pic>
                    <p:nvPicPr>
                      <p:cNvPr id="0" name="Object 4"/>
                      <p:cNvPicPr>
                        <a:picLocks noChangeAspect="1" noChangeArrowheads="1"/>
                      </p:cNvPicPr>
                      <p:nvPr/>
                    </p:nvPicPr>
                    <p:blipFill>
                      <a:blip r:embed="rId6"/>
                      <a:srcRect/>
                      <a:stretch>
                        <a:fillRect/>
                      </a:stretch>
                    </p:blipFill>
                    <p:spPr bwMode="auto">
                      <a:xfrm>
                        <a:off x="914400" y="3886200"/>
                        <a:ext cx="22574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20496753"/>
              </p:ext>
            </p:extLst>
          </p:nvPr>
        </p:nvGraphicFramePr>
        <p:xfrm>
          <a:off x="762000" y="5638800"/>
          <a:ext cx="3957638" cy="584200"/>
        </p:xfrm>
        <a:graphic>
          <a:graphicData uri="http://schemas.openxmlformats.org/presentationml/2006/ole">
            <mc:AlternateContent xmlns:mc="http://schemas.openxmlformats.org/markup-compatibility/2006">
              <mc:Choice xmlns:v="urn:schemas-microsoft-com:vml" Requires="v">
                <p:oleObj spid="_x0000_s11490" name="Equation" r:id="rId7" imgW="1892160" imgH="279360" progId="Equation.DSMT4">
                  <p:embed/>
                </p:oleObj>
              </mc:Choice>
              <mc:Fallback>
                <p:oleObj name="Equation" r:id="rId7" imgW="1892160" imgH="279360" progId="Equation.DSMT4">
                  <p:embed/>
                  <p:pic>
                    <p:nvPicPr>
                      <p:cNvPr id="0" name="Object 5"/>
                      <p:cNvPicPr>
                        <a:picLocks noChangeAspect="1" noChangeArrowheads="1"/>
                      </p:cNvPicPr>
                      <p:nvPr/>
                    </p:nvPicPr>
                    <p:blipFill>
                      <a:blip r:embed="rId8"/>
                      <a:srcRect/>
                      <a:stretch>
                        <a:fillRect/>
                      </a:stretch>
                    </p:blipFill>
                    <p:spPr bwMode="auto">
                      <a:xfrm>
                        <a:off x="762000" y="5638800"/>
                        <a:ext cx="3957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3962400" y="3866827"/>
            <a:ext cx="5014514" cy="1569660"/>
          </a:xfrm>
          <a:prstGeom prst="rect">
            <a:avLst/>
          </a:prstGeom>
          <a:solidFill>
            <a:schemeClr val="accent1"/>
          </a:solidFill>
        </p:spPr>
        <p:txBody>
          <a:bodyPr wrap="none" rtlCol="0">
            <a:spAutoFit/>
          </a:bodyPr>
          <a:lstStyle/>
          <a:p>
            <a:r>
              <a:rPr lang="en-US" dirty="0" smtClean="0"/>
              <a:t>If there are just classical generator </a:t>
            </a:r>
            <a:br>
              <a:rPr lang="en-US" dirty="0" smtClean="0"/>
            </a:br>
            <a:r>
              <a:rPr lang="en-US" dirty="0" smtClean="0"/>
              <a:t>models then </a:t>
            </a:r>
            <a:r>
              <a:rPr lang="en-US" b="1" dirty="0" smtClean="0"/>
              <a:t>D</a:t>
            </a:r>
            <a:r>
              <a:rPr lang="en-US" dirty="0" smtClean="0"/>
              <a:t> is the power flow </a:t>
            </a:r>
            <a:br>
              <a:rPr lang="en-US" dirty="0" smtClean="0"/>
            </a:br>
            <a:r>
              <a:rPr lang="en-US" dirty="0" err="1" smtClean="0"/>
              <a:t>Jacobian;otherwise</a:t>
            </a:r>
            <a:r>
              <a:rPr lang="en-US" dirty="0" smtClean="0"/>
              <a:t> it also includes </a:t>
            </a:r>
            <a:br>
              <a:rPr lang="en-US" dirty="0" smtClean="0"/>
            </a:br>
            <a:r>
              <a:rPr lang="en-US" dirty="0" smtClean="0"/>
              <a:t>the</a:t>
            </a:r>
            <a:r>
              <a:rPr lang="en-US" dirty="0"/>
              <a:t> </a:t>
            </a:r>
            <a:r>
              <a:rPr lang="en-US" dirty="0" smtClean="0"/>
              <a:t>stator algebraic equations</a:t>
            </a:r>
            <a:endParaRPr lang="en-US" dirty="0"/>
          </a:p>
        </p:txBody>
      </p:sp>
    </p:spTree>
    <p:extLst>
      <p:ext uri="{BB962C8B-B14F-4D97-AF65-F5344CB8AC3E}">
        <p14:creationId xmlns:p14="http://schemas.microsoft.com/office/powerpoint/2010/main" val="1502443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Based SSA</a:t>
            </a:r>
          </a:p>
        </p:txBody>
      </p:sp>
      <p:sp>
        <p:nvSpPr>
          <p:cNvPr id="3" name="Content Placeholder 2"/>
          <p:cNvSpPr>
            <a:spLocks noGrp="1"/>
          </p:cNvSpPr>
          <p:nvPr>
            <p:ph idx="1"/>
          </p:nvPr>
        </p:nvSpPr>
        <p:spPr>
          <a:xfrm>
            <a:off x="365760" y="1280160"/>
            <a:ext cx="8535987" cy="2606040"/>
          </a:xfrm>
        </p:spPr>
        <p:txBody>
          <a:bodyPr/>
          <a:lstStyle/>
          <a:p>
            <a:r>
              <a:rPr lang="en-US" dirty="0" smtClean="0"/>
              <a:t>The matrix </a:t>
            </a:r>
            <a:r>
              <a:rPr lang="en-US" b="1" dirty="0" err="1" smtClean="0"/>
              <a:t>A</a:t>
            </a:r>
            <a:r>
              <a:rPr lang="en-US" baseline="-25000" dirty="0" err="1" smtClean="0"/>
              <a:t>sys</a:t>
            </a:r>
            <a:r>
              <a:rPr lang="en-US" dirty="0" smtClean="0"/>
              <a:t> can be calculated doing a partial factorization, just like what was done with </a:t>
            </a:r>
            <a:r>
              <a:rPr lang="en-US" dirty="0" err="1" smtClean="0"/>
              <a:t>Kron</a:t>
            </a:r>
            <a:r>
              <a:rPr lang="en-US" dirty="0" smtClean="0"/>
              <a:t> reduction </a:t>
            </a:r>
          </a:p>
          <a:p>
            <a:r>
              <a:rPr lang="en-US" dirty="0" smtClean="0"/>
              <a:t>SSA is done by looking at the eigenvalues (and other properties) of </a:t>
            </a:r>
            <a:r>
              <a:rPr lang="en-US" b="1" dirty="0" err="1" smtClean="0"/>
              <a:t>A</a:t>
            </a:r>
            <a:r>
              <a:rPr lang="en-US" baseline="-25000" dirty="0" err="1" smtClean="0"/>
              <a:t>sys</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15</a:t>
            </a:fld>
            <a:endParaRPr lang="en-US" dirty="0"/>
          </a:p>
        </p:txBody>
      </p:sp>
    </p:spTree>
    <p:extLst>
      <p:ext uri="{BB962C8B-B14F-4D97-AF65-F5344CB8AC3E}">
        <p14:creationId xmlns:p14="http://schemas.microsoft.com/office/powerpoint/2010/main" val="2579640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SSA Two Generator Example</a:t>
            </a:r>
            <a:endParaRPr lang="en-US" dirty="0"/>
          </a:p>
        </p:txBody>
      </p:sp>
      <p:sp>
        <p:nvSpPr>
          <p:cNvPr id="3" name="Content Placeholder 2"/>
          <p:cNvSpPr>
            <a:spLocks noGrp="1"/>
          </p:cNvSpPr>
          <p:nvPr>
            <p:ph idx="1"/>
          </p:nvPr>
        </p:nvSpPr>
        <p:spPr>
          <a:xfrm>
            <a:off x="365760" y="1280160"/>
            <a:ext cx="8535987" cy="1234440"/>
          </a:xfrm>
        </p:spPr>
        <p:txBody>
          <a:bodyPr/>
          <a:lstStyle/>
          <a:p>
            <a:r>
              <a:rPr lang="en-US" dirty="0" smtClean="0"/>
              <a:t>Consider the two bus, two classical generator system from lectures 18 and 20 with X</a:t>
            </a:r>
            <a:r>
              <a:rPr lang="en-US" baseline="-25000" dirty="0" smtClean="0"/>
              <a:t>d1</a:t>
            </a:r>
            <a:r>
              <a:rPr lang="en-US" dirty="0" smtClean="0"/>
              <a:t>'=0.3, H</a:t>
            </a:r>
            <a:r>
              <a:rPr lang="en-US" baseline="-25000" dirty="0"/>
              <a:t>1</a:t>
            </a:r>
            <a:r>
              <a:rPr lang="en-US" dirty="0" smtClean="0"/>
              <a:t>=3.0, X</a:t>
            </a:r>
            <a:r>
              <a:rPr lang="en-US" baseline="-25000" dirty="0" smtClean="0"/>
              <a:t>d2</a:t>
            </a:r>
            <a:r>
              <a:rPr lang="en-US" dirty="0"/>
              <a:t>'=0.2, H</a:t>
            </a:r>
            <a:r>
              <a:rPr lang="en-US" baseline="-25000" dirty="0"/>
              <a:t>2</a:t>
            </a:r>
            <a:r>
              <a:rPr lang="en-US" dirty="0"/>
              <a:t>=6.0 </a:t>
            </a:r>
          </a:p>
          <a:p>
            <a:endParaRPr lang="en-US" dirty="0" smtClean="0"/>
          </a:p>
          <a:p>
            <a:endParaRPr lang="en-US" dirty="0"/>
          </a:p>
          <a:p>
            <a:endParaRPr lang="en-US" dirty="0" smtClean="0"/>
          </a:p>
          <a:p>
            <a:endParaRPr lang="en-US" dirty="0"/>
          </a:p>
          <a:p>
            <a:endParaRPr lang="en-US" dirty="0" smtClean="0"/>
          </a:p>
          <a:p>
            <a:r>
              <a:rPr lang="en-US" dirty="0" smtClean="0"/>
              <a:t>Essentially everything needed to calculate the </a:t>
            </a:r>
            <a:r>
              <a:rPr lang="en-US" b="1" dirty="0" smtClean="0"/>
              <a:t>A</a:t>
            </a:r>
            <a:r>
              <a:rPr lang="en-US" dirty="0" smtClean="0"/>
              <a:t>, </a:t>
            </a:r>
            <a:r>
              <a:rPr lang="en-US" b="1" dirty="0" smtClean="0"/>
              <a:t>B</a:t>
            </a:r>
            <a:r>
              <a:rPr lang="en-US" dirty="0" smtClean="0"/>
              <a:t>, </a:t>
            </a:r>
            <a:r>
              <a:rPr lang="en-US" b="1" dirty="0" smtClean="0"/>
              <a:t>C</a:t>
            </a:r>
            <a:r>
              <a:rPr lang="en-US" dirty="0" smtClean="0"/>
              <a:t> and </a:t>
            </a:r>
            <a:r>
              <a:rPr lang="en-US" b="1" dirty="0" smtClean="0"/>
              <a:t>D</a:t>
            </a:r>
            <a:r>
              <a:rPr lang="en-US" dirty="0" smtClean="0"/>
              <a:t> matrices was covered in lecture 20</a:t>
            </a:r>
            <a:endParaRPr lang="en-US" dirty="0"/>
          </a:p>
          <a:p>
            <a:endParaRPr lang="en-US" dirty="0" smtClean="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16</a:t>
            </a:fld>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94" b="37006"/>
          <a:stretch/>
        </p:blipFill>
        <p:spPr bwMode="auto">
          <a:xfrm>
            <a:off x="685800" y="2895600"/>
            <a:ext cx="8064397"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226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SSA Two Generator Example</a:t>
            </a:r>
          </a:p>
        </p:txBody>
      </p:sp>
      <p:sp>
        <p:nvSpPr>
          <p:cNvPr id="3" name="Content Placeholder 2"/>
          <p:cNvSpPr>
            <a:spLocks noGrp="1"/>
          </p:cNvSpPr>
          <p:nvPr>
            <p:ph idx="1"/>
          </p:nvPr>
        </p:nvSpPr>
        <p:spPr>
          <a:xfrm>
            <a:off x="365760" y="1280160"/>
            <a:ext cx="8535987" cy="1005840"/>
          </a:xfrm>
        </p:spPr>
        <p:txBody>
          <a:bodyPr/>
          <a:lstStyle/>
          <a:p>
            <a:r>
              <a:rPr lang="en-US" dirty="0" smtClean="0"/>
              <a:t>The </a:t>
            </a:r>
            <a:r>
              <a:rPr lang="en-US" b="1" dirty="0" smtClean="0"/>
              <a:t>A</a:t>
            </a:r>
            <a:r>
              <a:rPr lang="en-US" dirty="0" smtClean="0"/>
              <a:t> matrix is calculated differentiating </a:t>
            </a:r>
            <a:r>
              <a:rPr lang="en-US" b="1" dirty="0" smtClean="0"/>
              <a:t>f</a:t>
            </a:r>
            <a:r>
              <a:rPr lang="en-US" dirty="0" smtClean="0"/>
              <a:t>(</a:t>
            </a:r>
            <a:r>
              <a:rPr lang="en-US" b="1" dirty="0" smtClean="0"/>
              <a:t>x</a:t>
            </a:r>
            <a:r>
              <a:rPr lang="en-US" dirty="0" smtClean="0"/>
              <a:t>,</a:t>
            </a:r>
            <a:r>
              <a:rPr lang="en-US" b="1" dirty="0" smtClean="0"/>
              <a:t>y</a:t>
            </a:r>
            <a:r>
              <a:rPr lang="en-US" dirty="0" smtClean="0"/>
              <a:t>) with respect to </a:t>
            </a:r>
            <a:r>
              <a:rPr lang="en-US" b="1" dirty="0" smtClean="0"/>
              <a:t>x</a:t>
            </a:r>
            <a:r>
              <a:rPr lang="en-US" dirty="0" smtClean="0"/>
              <a:t> (where </a:t>
            </a:r>
            <a:r>
              <a:rPr lang="en-US" b="1" dirty="0" smtClean="0"/>
              <a:t>x</a:t>
            </a:r>
            <a:r>
              <a:rPr lang="en-US" dirty="0" smtClean="0"/>
              <a:t> is </a:t>
            </a:r>
            <a:r>
              <a:rPr lang="en-US" dirty="0" smtClean="0">
                <a:latin typeface="Symbol" panose="05050102010706020507" pitchFamily="18" charset="2"/>
              </a:rPr>
              <a:t>d</a:t>
            </a:r>
            <a:r>
              <a:rPr lang="en-US" baseline="-25000" dirty="0" smtClean="0"/>
              <a:t>1</a:t>
            </a:r>
            <a:r>
              <a:rPr lang="en-US" dirty="0" smtClean="0"/>
              <a:t>, </a:t>
            </a:r>
            <a:r>
              <a:rPr lang="en-US" dirty="0" smtClean="0">
                <a:latin typeface="Symbol" panose="05050102010706020507" pitchFamily="18" charset="2"/>
              </a:rPr>
              <a:t>Dw</a:t>
            </a:r>
            <a:r>
              <a:rPr lang="en-US" baseline="-25000" dirty="0" smtClean="0"/>
              <a:t>1</a:t>
            </a:r>
            <a:r>
              <a:rPr lang="en-US" dirty="0" smtClean="0"/>
              <a:t>, </a:t>
            </a:r>
            <a:r>
              <a:rPr lang="en-US" dirty="0" smtClean="0">
                <a:latin typeface="Symbol" panose="05050102010706020507" pitchFamily="18" charset="2"/>
              </a:rPr>
              <a:t>d</a:t>
            </a:r>
            <a:r>
              <a:rPr lang="en-US" baseline="-25000" dirty="0"/>
              <a:t>2</a:t>
            </a:r>
            <a:r>
              <a:rPr lang="en-US" dirty="0" smtClean="0"/>
              <a:t>, </a:t>
            </a:r>
            <a:r>
              <a:rPr lang="en-US" dirty="0" smtClean="0">
                <a:latin typeface="Symbol" panose="05050102010706020507" pitchFamily="18" charset="2"/>
              </a:rPr>
              <a:t>Dw</a:t>
            </a:r>
            <a:r>
              <a:rPr lang="en-US" baseline="-25000" dirty="0"/>
              <a:t>2</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82037959"/>
              </p:ext>
            </p:extLst>
          </p:nvPr>
        </p:nvGraphicFramePr>
        <p:xfrm>
          <a:off x="838200" y="2209800"/>
          <a:ext cx="4471988" cy="3279775"/>
        </p:xfrm>
        <a:graphic>
          <a:graphicData uri="http://schemas.openxmlformats.org/presentationml/2006/ole">
            <mc:AlternateContent xmlns:mc="http://schemas.openxmlformats.org/markup-compatibility/2006">
              <mc:Choice xmlns:v="urn:schemas-microsoft-com:vml" Requires="v">
                <p:oleObj spid="_x0000_s28871" name="Equation" r:id="rId3" imgW="2387520" imgH="1752480" progId="Equation.DSMT4">
                  <p:embed/>
                </p:oleObj>
              </mc:Choice>
              <mc:Fallback>
                <p:oleObj name="Equation" r:id="rId3" imgW="2387520" imgH="1752480" progId="Equation.DSMT4">
                  <p:embed/>
                  <p:pic>
                    <p:nvPicPr>
                      <p:cNvPr id="0" name="Object 5"/>
                      <p:cNvPicPr>
                        <a:picLocks noChangeAspect="1" noChangeArrowheads="1"/>
                      </p:cNvPicPr>
                      <p:nvPr/>
                    </p:nvPicPr>
                    <p:blipFill>
                      <a:blip r:embed="rId4"/>
                      <a:srcRect/>
                      <a:stretch>
                        <a:fillRect/>
                      </a:stretch>
                    </p:blipFill>
                    <p:spPr bwMode="auto">
                      <a:xfrm>
                        <a:off x="838200" y="2209800"/>
                        <a:ext cx="4471988" cy="32797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4413537"/>
              </p:ext>
            </p:extLst>
          </p:nvPr>
        </p:nvGraphicFramePr>
        <p:xfrm>
          <a:off x="838200" y="5486400"/>
          <a:ext cx="6821487" cy="579437"/>
        </p:xfrm>
        <a:graphic>
          <a:graphicData uri="http://schemas.openxmlformats.org/presentationml/2006/ole">
            <mc:AlternateContent xmlns:mc="http://schemas.openxmlformats.org/markup-compatibility/2006">
              <mc:Choice xmlns:v="urn:schemas-microsoft-com:vml" Requires="v">
                <p:oleObj spid="_x0000_s28872" name="Equation" r:id="rId5" imgW="3771720" imgH="279360" progId="Equation.DSMT4">
                  <p:embed/>
                </p:oleObj>
              </mc:Choice>
              <mc:Fallback>
                <p:oleObj name="Equation" r:id="rId5" imgW="3771720" imgH="279360" progId="Equation.DSMT4">
                  <p:embed/>
                  <p:pic>
                    <p:nvPicPr>
                      <p:cNvPr id="0" name="Object 5"/>
                      <p:cNvPicPr>
                        <a:picLocks noChangeAspect="1" noChangeArrowheads="1"/>
                      </p:cNvPicPr>
                      <p:nvPr/>
                    </p:nvPicPr>
                    <p:blipFill>
                      <a:blip r:embed="rId6"/>
                      <a:srcRect/>
                      <a:stretch>
                        <a:fillRect/>
                      </a:stretch>
                    </p:blipFill>
                    <p:spPr bwMode="auto">
                      <a:xfrm>
                        <a:off x="838200" y="5486400"/>
                        <a:ext cx="68214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98331905"/>
              </p:ext>
            </p:extLst>
          </p:nvPr>
        </p:nvGraphicFramePr>
        <p:xfrm>
          <a:off x="838200" y="6096000"/>
          <a:ext cx="4106863" cy="527050"/>
        </p:xfrm>
        <a:graphic>
          <a:graphicData uri="http://schemas.openxmlformats.org/presentationml/2006/ole">
            <mc:AlternateContent xmlns:mc="http://schemas.openxmlformats.org/markup-compatibility/2006">
              <mc:Choice xmlns:v="urn:schemas-microsoft-com:vml" Requires="v">
                <p:oleObj spid="_x0000_s28873" name="Equation" r:id="rId7" imgW="1981080" imgH="253800" progId="Equation.DSMT4">
                  <p:embed/>
                </p:oleObj>
              </mc:Choice>
              <mc:Fallback>
                <p:oleObj name="Equation" r:id="rId7" imgW="1981080" imgH="253800" progId="Equation.DSMT4">
                  <p:embed/>
                  <p:pic>
                    <p:nvPicPr>
                      <p:cNvPr id="0" name="Object 4"/>
                      <p:cNvPicPr>
                        <a:picLocks noChangeAspect="1" noChangeArrowheads="1"/>
                      </p:cNvPicPr>
                      <p:nvPr/>
                    </p:nvPicPr>
                    <p:blipFill>
                      <a:blip r:embed="rId8"/>
                      <a:srcRect/>
                      <a:stretch>
                        <a:fillRect/>
                      </a:stretch>
                    </p:blipFill>
                    <p:spPr bwMode="auto">
                      <a:xfrm>
                        <a:off x="838200" y="6096000"/>
                        <a:ext cx="410686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8172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SSA Two Generator Example</a:t>
            </a:r>
          </a:p>
        </p:txBody>
      </p:sp>
      <p:sp>
        <p:nvSpPr>
          <p:cNvPr id="3" name="Content Placeholder 2"/>
          <p:cNvSpPr>
            <a:spLocks noGrp="1"/>
          </p:cNvSpPr>
          <p:nvPr>
            <p:ph idx="1"/>
          </p:nvPr>
        </p:nvSpPr>
        <p:spPr>
          <a:xfrm>
            <a:off x="365760" y="1280160"/>
            <a:ext cx="8535987" cy="701040"/>
          </a:xfrm>
        </p:spPr>
        <p:txBody>
          <a:bodyPr/>
          <a:lstStyle/>
          <a:p>
            <a:r>
              <a:rPr lang="en-US" dirty="0" smtClean="0"/>
              <a:t>Giving</a:t>
            </a:r>
          </a:p>
          <a:p>
            <a:endParaRPr lang="en-US" dirty="0"/>
          </a:p>
          <a:p>
            <a:endParaRPr lang="en-US" dirty="0" smtClean="0"/>
          </a:p>
          <a:p>
            <a:endParaRPr lang="en-US" dirty="0" smtClean="0"/>
          </a:p>
          <a:p>
            <a:endParaRPr lang="en-US" dirty="0"/>
          </a:p>
          <a:p>
            <a:r>
              <a:rPr lang="en-US" b="1" dirty="0" smtClean="0"/>
              <a:t>B</a:t>
            </a:r>
            <a:r>
              <a:rPr lang="en-US" dirty="0" smtClean="0"/>
              <a:t>, </a:t>
            </a:r>
            <a:r>
              <a:rPr lang="en-US" b="1" dirty="0" smtClean="0"/>
              <a:t>C</a:t>
            </a:r>
            <a:r>
              <a:rPr lang="en-US" dirty="0" smtClean="0"/>
              <a:t> and </a:t>
            </a:r>
            <a:r>
              <a:rPr lang="en-US" b="1" dirty="0" smtClean="0"/>
              <a:t>D</a:t>
            </a:r>
            <a:r>
              <a:rPr lang="en-US" dirty="0" smtClean="0"/>
              <a:t> are as calculated previously for the implicit integration, except the elements in B are not multiplied by </a:t>
            </a:r>
            <a:r>
              <a:rPr lang="en-US" dirty="0" smtClean="0">
                <a:latin typeface="Symbol" panose="05050102010706020507" pitchFamily="18" charset="2"/>
              </a:rPr>
              <a:t>D</a:t>
            </a:r>
            <a:r>
              <a:rPr lang="en-US" dirty="0" smtClean="0"/>
              <a:t>t/2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32925063"/>
              </p:ext>
            </p:extLst>
          </p:nvPr>
        </p:nvGraphicFramePr>
        <p:xfrm>
          <a:off x="838200" y="1905000"/>
          <a:ext cx="4726517" cy="1676400"/>
        </p:xfrm>
        <a:graphic>
          <a:graphicData uri="http://schemas.openxmlformats.org/presentationml/2006/ole">
            <mc:AlternateContent xmlns:mc="http://schemas.openxmlformats.org/markup-compatibility/2006">
              <mc:Choice xmlns:v="urn:schemas-microsoft-com:vml" Requires="v">
                <p:oleObj spid="_x0000_s29834" name="Equation" r:id="rId3" imgW="2577960" imgH="914400" progId="Equation.DSMT4">
                  <p:embed/>
                </p:oleObj>
              </mc:Choice>
              <mc:Fallback>
                <p:oleObj name="Equation" r:id="rId3" imgW="2577960" imgH="914400" progId="Equation.DSMT4">
                  <p:embed/>
                  <p:pic>
                    <p:nvPicPr>
                      <p:cNvPr id="0" name=""/>
                      <p:cNvPicPr/>
                      <p:nvPr/>
                    </p:nvPicPr>
                    <p:blipFill>
                      <a:blip r:embed="rId4"/>
                      <a:stretch>
                        <a:fillRect/>
                      </a:stretch>
                    </p:blipFill>
                    <p:spPr>
                      <a:xfrm>
                        <a:off x="838200" y="1905000"/>
                        <a:ext cx="4726517" cy="1676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37486266"/>
              </p:ext>
            </p:extLst>
          </p:nvPr>
        </p:nvGraphicFramePr>
        <p:xfrm>
          <a:off x="2098675" y="4953000"/>
          <a:ext cx="4795838" cy="1676400"/>
        </p:xfrm>
        <a:graphic>
          <a:graphicData uri="http://schemas.openxmlformats.org/presentationml/2006/ole">
            <mc:AlternateContent xmlns:mc="http://schemas.openxmlformats.org/markup-compatibility/2006">
              <mc:Choice xmlns:v="urn:schemas-microsoft-com:vml" Requires="v">
                <p:oleObj spid="_x0000_s29835" name="Equation" r:id="rId5" imgW="2616120" imgH="914400" progId="Equation.DSMT4">
                  <p:embed/>
                </p:oleObj>
              </mc:Choice>
              <mc:Fallback>
                <p:oleObj name="Equation" r:id="rId5" imgW="2616120" imgH="914400" progId="Equation.DSMT4">
                  <p:embed/>
                  <p:pic>
                    <p:nvPicPr>
                      <p:cNvPr id="0" name="Object 4"/>
                      <p:cNvPicPr>
                        <a:picLocks noChangeAspect="1" noChangeArrowheads="1"/>
                      </p:cNvPicPr>
                      <p:nvPr/>
                    </p:nvPicPr>
                    <p:blipFill>
                      <a:blip r:embed="rId6"/>
                      <a:srcRect/>
                      <a:stretch>
                        <a:fillRect/>
                      </a:stretch>
                    </p:blipFill>
                    <p:spPr bwMode="auto">
                      <a:xfrm>
                        <a:off x="2098675" y="4953000"/>
                        <a:ext cx="47958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06114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SSA Two Generator </a:t>
            </a:r>
            <a:r>
              <a:rPr lang="en-US" dirty="0" smtClean="0"/>
              <a:t>Example</a:t>
            </a:r>
            <a:endParaRPr lang="en-US" dirty="0"/>
          </a:p>
        </p:txBody>
      </p:sp>
      <p:sp>
        <p:nvSpPr>
          <p:cNvPr id="3" name="Content Placeholder 2"/>
          <p:cNvSpPr>
            <a:spLocks noGrp="1"/>
          </p:cNvSpPr>
          <p:nvPr>
            <p:ph idx="1"/>
          </p:nvPr>
        </p:nvSpPr>
        <p:spPr>
          <a:xfrm>
            <a:off x="365760" y="1280160"/>
            <a:ext cx="8535987" cy="624840"/>
          </a:xfrm>
        </p:spPr>
        <p:txBody>
          <a:bodyPr/>
          <a:lstStyle/>
          <a:p>
            <a:r>
              <a:rPr lang="en-US" dirty="0" smtClean="0"/>
              <a:t>The </a:t>
            </a:r>
            <a:r>
              <a:rPr lang="en-US" b="1" dirty="0" smtClean="0"/>
              <a:t>C</a:t>
            </a:r>
            <a:r>
              <a:rPr lang="en-US" dirty="0" smtClean="0"/>
              <a:t> and </a:t>
            </a:r>
            <a:r>
              <a:rPr lang="en-US" b="1" dirty="0" smtClean="0"/>
              <a:t>D</a:t>
            </a:r>
            <a:r>
              <a:rPr lang="en-US" dirty="0" smtClean="0"/>
              <a:t> matrices are</a:t>
            </a:r>
          </a:p>
          <a:p>
            <a:endParaRPr lang="en-US" dirty="0"/>
          </a:p>
          <a:p>
            <a:endParaRPr lang="en-US" dirty="0" smtClean="0"/>
          </a:p>
          <a:p>
            <a:endParaRPr lang="en-US" dirty="0"/>
          </a:p>
          <a:p>
            <a:endParaRPr lang="en-US" dirty="0" smtClean="0"/>
          </a:p>
          <a:p>
            <a:r>
              <a:rPr lang="en-US" dirty="0" smtClean="0"/>
              <a:t>Giving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1313306"/>
              </p:ext>
            </p:extLst>
          </p:nvPr>
        </p:nvGraphicFramePr>
        <p:xfrm>
          <a:off x="685800" y="1905000"/>
          <a:ext cx="7891463" cy="1676400"/>
        </p:xfrm>
        <a:graphic>
          <a:graphicData uri="http://schemas.openxmlformats.org/presentationml/2006/ole">
            <mc:AlternateContent xmlns:mc="http://schemas.openxmlformats.org/markup-compatibility/2006">
              <mc:Choice xmlns:v="urn:schemas-microsoft-com:vml" Requires="v">
                <p:oleObj spid="_x0000_s30849" name="Equation" r:id="rId3" imgW="4305240" imgH="914400" progId="Equation.DSMT4">
                  <p:embed/>
                </p:oleObj>
              </mc:Choice>
              <mc:Fallback>
                <p:oleObj name="Equation" r:id="rId3" imgW="4305240" imgH="914400" progId="Equation.DSMT4">
                  <p:embed/>
                  <p:pic>
                    <p:nvPicPr>
                      <p:cNvPr id="0" name="Object 6"/>
                      <p:cNvPicPr>
                        <a:picLocks noChangeAspect="1" noChangeArrowheads="1"/>
                      </p:cNvPicPr>
                      <p:nvPr/>
                    </p:nvPicPr>
                    <p:blipFill>
                      <a:blip r:embed="rId4"/>
                      <a:srcRect/>
                      <a:stretch>
                        <a:fillRect/>
                      </a:stretch>
                    </p:blipFill>
                    <p:spPr bwMode="auto">
                      <a:xfrm>
                        <a:off x="685800" y="1905000"/>
                        <a:ext cx="78914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77938842"/>
              </p:ext>
            </p:extLst>
          </p:nvPr>
        </p:nvGraphicFramePr>
        <p:xfrm>
          <a:off x="762000" y="4419600"/>
          <a:ext cx="6381750" cy="1676400"/>
        </p:xfrm>
        <a:graphic>
          <a:graphicData uri="http://schemas.openxmlformats.org/presentationml/2006/ole">
            <mc:AlternateContent xmlns:mc="http://schemas.openxmlformats.org/markup-compatibility/2006">
              <mc:Choice xmlns:v="urn:schemas-microsoft-com:vml" Requires="v">
                <p:oleObj spid="_x0000_s30850" name="Equation" r:id="rId5" imgW="3479760" imgH="914400" progId="Equation.DSMT4">
                  <p:embed/>
                </p:oleObj>
              </mc:Choice>
              <mc:Fallback>
                <p:oleObj name="Equation" r:id="rId5" imgW="3479760" imgH="914400" progId="Equation.DSMT4">
                  <p:embed/>
                  <p:pic>
                    <p:nvPicPr>
                      <p:cNvPr id="0" name="Object 4"/>
                      <p:cNvPicPr>
                        <a:picLocks noChangeAspect="1" noChangeArrowheads="1"/>
                      </p:cNvPicPr>
                      <p:nvPr/>
                    </p:nvPicPr>
                    <p:blipFill>
                      <a:blip r:embed="rId6"/>
                      <a:srcRect/>
                      <a:stretch>
                        <a:fillRect/>
                      </a:stretch>
                    </p:blipFill>
                    <p:spPr bwMode="auto">
                      <a:xfrm>
                        <a:off x="762000" y="4419600"/>
                        <a:ext cx="63817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56574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365760" y="1280160"/>
            <a:ext cx="8702040" cy="4114800"/>
          </a:xfrm>
        </p:spPr>
        <p:txBody>
          <a:bodyPr/>
          <a:lstStyle/>
          <a:p>
            <a:r>
              <a:rPr lang="en-US" dirty="0" smtClean="0"/>
              <a:t>Read Chapters 8 and 9</a:t>
            </a:r>
          </a:p>
          <a:p>
            <a:r>
              <a:rPr lang="en-US" dirty="0" smtClean="0"/>
              <a:t>Homework 8 should be completed before final but need not be turned in</a:t>
            </a:r>
          </a:p>
          <a:p>
            <a:r>
              <a:rPr lang="en-US" dirty="0"/>
              <a:t>Final Exam is Wednesday May 14 at 7 to 10pm in classroom.  Closed book, closed notes, your two previous note sheets and one new note sheet allowed, simple </a:t>
            </a:r>
            <a:r>
              <a:rPr lang="en-US" dirty="0" smtClean="0"/>
              <a:t>calculators </a:t>
            </a:r>
            <a:r>
              <a:rPr lang="en-US" dirty="0"/>
              <a:t>allowed</a:t>
            </a:r>
          </a:p>
          <a:p>
            <a:endParaRPr lang="en-US" dirty="0" smtClean="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a:t>
            </a:fld>
            <a:endParaRPr lang="en-US" dirty="0"/>
          </a:p>
        </p:txBody>
      </p:sp>
    </p:spTree>
    <p:extLst>
      <p:ext uri="{BB962C8B-B14F-4D97-AF65-F5344CB8AC3E}">
        <p14:creationId xmlns:p14="http://schemas.microsoft.com/office/powerpoint/2010/main" val="92669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SSA Two Generator</a:t>
            </a:r>
          </a:p>
        </p:txBody>
      </p:sp>
      <p:sp>
        <p:nvSpPr>
          <p:cNvPr id="3" name="Content Placeholder 2"/>
          <p:cNvSpPr>
            <a:spLocks noGrp="1"/>
          </p:cNvSpPr>
          <p:nvPr>
            <p:ph idx="1"/>
          </p:nvPr>
        </p:nvSpPr>
        <p:spPr/>
        <p:txBody>
          <a:bodyPr/>
          <a:lstStyle/>
          <a:p>
            <a:r>
              <a:rPr lang="en-US" dirty="0" smtClean="0"/>
              <a:t>Calculating the eigenvalues gives a complex pair and two zero eigenvalues</a:t>
            </a:r>
          </a:p>
          <a:p>
            <a:r>
              <a:rPr lang="en-US" dirty="0" smtClean="0"/>
              <a:t>The complex pair, with values of +/- j11.39 corresponds to the generators oscillating against each other at 1.81 Hz</a:t>
            </a:r>
          </a:p>
          <a:p>
            <a:r>
              <a:rPr lang="en-US" dirty="0" smtClean="0"/>
              <a:t>One of the zero eigenvalues corresponds to the lack of an angle reference </a:t>
            </a:r>
          </a:p>
          <a:p>
            <a:pPr lvl="1"/>
            <a:r>
              <a:rPr lang="en-US" dirty="0" smtClean="0"/>
              <a:t>Could be rectified by redefining angles to be with respect to a reference angle (see book 226) or we just live with the zero</a:t>
            </a:r>
          </a:p>
          <a:p>
            <a:r>
              <a:rPr lang="en-US" dirty="0" smtClean="0"/>
              <a:t>Other zero is associated with lack of speed dependence in the generator torques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20</a:t>
            </a:fld>
            <a:endParaRPr lang="en-US" dirty="0"/>
          </a:p>
        </p:txBody>
      </p:sp>
    </p:spTree>
    <p:extLst>
      <p:ext uri="{BB962C8B-B14F-4D97-AF65-F5344CB8AC3E}">
        <p14:creationId xmlns:p14="http://schemas.microsoft.com/office/powerpoint/2010/main" val="210959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SSA Two Generator Speeds</a:t>
            </a:r>
            <a:endParaRPr lang="en-US" dirty="0"/>
          </a:p>
        </p:txBody>
      </p:sp>
      <p:sp>
        <p:nvSpPr>
          <p:cNvPr id="3" name="Content Placeholder 2"/>
          <p:cNvSpPr>
            <a:spLocks noGrp="1"/>
          </p:cNvSpPr>
          <p:nvPr>
            <p:ph idx="1"/>
          </p:nvPr>
        </p:nvSpPr>
        <p:spPr>
          <a:xfrm>
            <a:off x="365760" y="1280160"/>
            <a:ext cx="8535987" cy="929640"/>
          </a:xfrm>
        </p:spPr>
        <p:txBody>
          <a:bodyPr/>
          <a:lstStyle/>
          <a:p>
            <a:r>
              <a:rPr lang="en-US" dirty="0" smtClean="0"/>
              <a:t>The two generator system response is shown below for a small disturbance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21</a:t>
            </a:fld>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03" y="2155556"/>
            <a:ext cx="5715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29400" y="2286000"/>
            <a:ext cx="2359941" cy="2308324"/>
          </a:xfrm>
          <a:prstGeom prst="rect">
            <a:avLst/>
          </a:prstGeom>
          <a:solidFill>
            <a:schemeClr val="accent1"/>
          </a:solidFill>
        </p:spPr>
        <p:txBody>
          <a:bodyPr wrap="none" rtlCol="0">
            <a:spAutoFit/>
          </a:bodyPr>
          <a:lstStyle/>
          <a:p>
            <a:r>
              <a:rPr lang="en-US" dirty="0" smtClean="0"/>
              <a:t>Notice the</a:t>
            </a:r>
            <a:br>
              <a:rPr lang="en-US" dirty="0" smtClean="0"/>
            </a:br>
            <a:r>
              <a:rPr lang="en-US" dirty="0" smtClean="0"/>
              <a:t>actual response</a:t>
            </a:r>
            <a:br>
              <a:rPr lang="en-US" dirty="0" smtClean="0"/>
            </a:br>
            <a:r>
              <a:rPr lang="en-US" dirty="0" smtClean="0"/>
              <a:t>closely </a:t>
            </a:r>
            <a:br>
              <a:rPr lang="en-US" dirty="0" smtClean="0"/>
            </a:br>
            <a:r>
              <a:rPr lang="en-US" dirty="0" smtClean="0"/>
              <a:t>matches the</a:t>
            </a:r>
            <a:br>
              <a:rPr lang="en-US" dirty="0" smtClean="0"/>
            </a:br>
            <a:r>
              <a:rPr lang="en-US" dirty="0" smtClean="0"/>
              <a:t>calculated</a:t>
            </a:r>
            <a:br>
              <a:rPr lang="en-US" dirty="0" smtClean="0"/>
            </a:br>
            <a:r>
              <a:rPr lang="en-US" dirty="0" smtClean="0"/>
              <a:t>frequency</a:t>
            </a:r>
            <a:endParaRPr lang="en-US" dirty="0"/>
          </a:p>
        </p:txBody>
      </p:sp>
    </p:spTree>
    <p:extLst>
      <p:ext uri="{BB962C8B-B14F-4D97-AF65-F5344CB8AC3E}">
        <p14:creationId xmlns:p14="http://schemas.microsoft.com/office/powerpoint/2010/main" val="379669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SSA </a:t>
            </a:r>
            <a:r>
              <a:rPr lang="en-US" dirty="0" smtClean="0"/>
              <a:t>Three Generator Example</a:t>
            </a:r>
            <a:endParaRPr lang="en-US" dirty="0"/>
          </a:p>
        </p:txBody>
      </p:sp>
      <p:sp>
        <p:nvSpPr>
          <p:cNvPr id="3" name="Content Placeholder 2"/>
          <p:cNvSpPr>
            <a:spLocks noGrp="1"/>
          </p:cNvSpPr>
          <p:nvPr>
            <p:ph idx="1"/>
          </p:nvPr>
        </p:nvSpPr>
        <p:spPr>
          <a:xfrm>
            <a:off x="365760" y="1280160"/>
            <a:ext cx="8535987" cy="1234440"/>
          </a:xfrm>
        </p:spPr>
        <p:txBody>
          <a:bodyPr/>
          <a:lstStyle/>
          <a:p>
            <a:r>
              <a:rPr lang="en-US" dirty="0" smtClean="0"/>
              <a:t>The two generator system is extended to three generators with the third generator having H</a:t>
            </a:r>
            <a:r>
              <a:rPr lang="en-US" baseline="-25000" dirty="0" smtClean="0"/>
              <a:t>3</a:t>
            </a:r>
            <a:r>
              <a:rPr lang="en-US" dirty="0" smtClean="0"/>
              <a:t> of 8 and</a:t>
            </a:r>
            <a:r>
              <a:rPr lang="en-US" dirty="0"/>
              <a:t> </a:t>
            </a:r>
            <a:r>
              <a:rPr lang="en-US" dirty="0" smtClean="0"/>
              <a:t>X</a:t>
            </a:r>
            <a:r>
              <a:rPr lang="en-US" baseline="-25000" dirty="0" smtClean="0"/>
              <a:t>d3</a:t>
            </a:r>
            <a:r>
              <a:rPr lang="en-US" dirty="0" smtClean="0"/>
              <a:t>'=0.3</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22</a:t>
            </a:fld>
            <a:endParaRPr lang="en-US" dirty="0"/>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235"/>
          <a:stretch/>
        </p:blipFill>
        <p:spPr bwMode="auto">
          <a:xfrm>
            <a:off x="564397" y="2819400"/>
            <a:ext cx="8208474" cy="35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678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SSA Three Generator Example</a:t>
            </a:r>
          </a:p>
        </p:txBody>
      </p:sp>
      <p:sp>
        <p:nvSpPr>
          <p:cNvPr id="3" name="Content Placeholder 2"/>
          <p:cNvSpPr>
            <a:spLocks noGrp="1"/>
          </p:cNvSpPr>
          <p:nvPr>
            <p:ph idx="1"/>
          </p:nvPr>
        </p:nvSpPr>
        <p:spPr>
          <a:xfrm>
            <a:off x="365760" y="1280160"/>
            <a:ext cx="8535987" cy="929640"/>
          </a:xfrm>
        </p:spPr>
        <p:txBody>
          <a:bodyPr/>
          <a:lstStyle/>
          <a:p>
            <a:r>
              <a:rPr lang="en-US" dirty="0" smtClean="0"/>
              <a:t>Using SSA, two frequencies are identified: one at 2.02 Hz and one at 1.51 Hz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23</a:t>
            </a:fld>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73" y="2260169"/>
            <a:ext cx="5715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781800" y="2264044"/>
            <a:ext cx="2291012" cy="3416320"/>
          </a:xfrm>
          <a:prstGeom prst="rect">
            <a:avLst/>
          </a:prstGeom>
          <a:solidFill>
            <a:schemeClr val="accent1"/>
          </a:solidFill>
        </p:spPr>
        <p:txBody>
          <a:bodyPr wrap="none" rtlCol="0">
            <a:spAutoFit/>
          </a:bodyPr>
          <a:lstStyle/>
          <a:p>
            <a:r>
              <a:rPr lang="en-US" dirty="0" smtClean="0"/>
              <a:t>We next</a:t>
            </a:r>
            <a:br>
              <a:rPr lang="en-US" dirty="0" smtClean="0"/>
            </a:br>
            <a:r>
              <a:rPr lang="en-US" dirty="0" smtClean="0"/>
              <a:t>discuss </a:t>
            </a:r>
            <a:br>
              <a:rPr lang="en-US" dirty="0" smtClean="0"/>
            </a:br>
            <a:r>
              <a:rPr lang="en-US" dirty="0" smtClean="0"/>
              <a:t>modal </a:t>
            </a:r>
          </a:p>
          <a:p>
            <a:r>
              <a:rPr lang="en-US" dirty="0" smtClean="0"/>
              <a:t>analysis to</a:t>
            </a:r>
            <a:br>
              <a:rPr lang="en-US" dirty="0" smtClean="0"/>
            </a:br>
            <a:r>
              <a:rPr lang="en-US" dirty="0" smtClean="0"/>
              <a:t>determine</a:t>
            </a:r>
            <a:r>
              <a:rPr lang="en-US" dirty="0"/>
              <a:t/>
            </a:r>
            <a:br>
              <a:rPr lang="en-US" dirty="0"/>
            </a:br>
            <a:r>
              <a:rPr lang="en-US" dirty="0" smtClean="0"/>
              <a:t>the contribution</a:t>
            </a:r>
            <a:br>
              <a:rPr lang="en-US" dirty="0" smtClean="0"/>
            </a:br>
            <a:r>
              <a:rPr lang="en-US" dirty="0" smtClean="0"/>
              <a:t>of each</a:t>
            </a:r>
            <a:br>
              <a:rPr lang="en-US" dirty="0" smtClean="0"/>
            </a:br>
            <a:r>
              <a:rPr lang="en-US" dirty="0" smtClean="0"/>
              <a:t>mode to </a:t>
            </a:r>
            <a:br>
              <a:rPr lang="en-US" dirty="0" smtClean="0"/>
            </a:br>
            <a:r>
              <a:rPr lang="en-US" dirty="0" smtClean="0"/>
              <a:t>each signal</a:t>
            </a:r>
          </a:p>
        </p:txBody>
      </p:sp>
    </p:spTree>
    <p:extLst>
      <p:ext uri="{BB962C8B-B14F-4D97-AF65-F5344CB8AC3E}">
        <p14:creationId xmlns:p14="http://schemas.microsoft.com/office/powerpoint/2010/main" val="1794140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System Studies</a:t>
            </a:r>
            <a:endParaRPr lang="en-US" dirty="0"/>
          </a:p>
        </p:txBody>
      </p:sp>
      <p:sp>
        <p:nvSpPr>
          <p:cNvPr id="3" name="Content Placeholder 2"/>
          <p:cNvSpPr>
            <a:spLocks noGrp="1"/>
          </p:cNvSpPr>
          <p:nvPr>
            <p:ph idx="1"/>
          </p:nvPr>
        </p:nvSpPr>
        <p:spPr>
          <a:xfrm>
            <a:off x="365760" y="1280160"/>
            <a:ext cx="8535987" cy="2529840"/>
          </a:xfrm>
        </p:spPr>
        <p:txBody>
          <a:bodyPr/>
          <a:lstStyle/>
          <a:p>
            <a:r>
              <a:rPr lang="en-US" dirty="0" smtClean="0"/>
              <a:t>The challenge with large systems, which could have more than 100,000 states, is the shear size</a:t>
            </a:r>
          </a:p>
          <a:p>
            <a:pPr lvl="1"/>
            <a:r>
              <a:rPr lang="en-US" dirty="0" smtClean="0"/>
              <a:t>Most eigenvalues are associated with the local plants</a:t>
            </a:r>
          </a:p>
          <a:p>
            <a:pPr lvl="1"/>
            <a:r>
              <a:rPr lang="en-US" dirty="0" smtClean="0"/>
              <a:t>Computing all the eigenvalues is computationally challenging, order n</a:t>
            </a:r>
            <a:r>
              <a:rPr lang="en-US" baseline="30000" dirty="0" smtClean="0"/>
              <a:t>3</a:t>
            </a:r>
          </a:p>
          <a:p>
            <a:r>
              <a:rPr lang="en-US" dirty="0" smtClean="0"/>
              <a:t>Specialized approaches can be used to calculate particular eigenvalues of large matrices</a:t>
            </a:r>
          </a:p>
          <a:p>
            <a:pPr lvl="1"/>
            <a:r>
              <a:rPr lang="en-US" dirty="0" smtClean="0"/>
              <a:t>See </a:t>
            </a:r>
            <a:r>
              <a:rPr lang="en-US" dirty="0" err="1" smtClean="0"/>
              <a:t>Kundur</a:t>
            </a:r>
            <a:r>
              <a:rPr lang="en-US" dirty="0" smtClean="0"/>
              <a:t>, Section 12.8 and associated references</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24</a:t>
            </a:fld>
            <a:endParaRPr lang="en-US" dirty="0"/>
          </a:p>
        </p:txBody>
      </p:sp>
    </p:spTree>
    <p:extLst>
      <p:ext uri="{BB962C8B-B14F-4D97-AF65-F5344CB8AC3E}">
        <p14:creationId xmlns:p14="http://schemas.microsoft.com/office/powerpoint/2010/main" val="2207203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Machine Infinite Bus</a:t>
            </a:r>
            <a:endParaRPr lang="en-US" dirty="0"/>
          </a:p>
        </p:txBody>
      </p:sp>
      <p:sp>
        <p:nvSpPr>
          <p:cNvPr id="3" name="Content Placeholder 2"/>
          <p:cNvSpPr>
            <a:spLocks noGrp="1"/>
          </p:cNvSpPr>
          <p:nvPr>
            <p:ph idx="1"/>
          </p:nvPr>
        </p:nvSpPr>
        <p:spPr/>
        <p:txBody>
          <a:bodyPr/>
          <a:lstStyle/>
          <a:p>
            <a:r>
              <a:rPr lang="en-US" dirty="0" smtClean="0"/>
              <a:t>A quite useful analysis technique is to consider the small signal stability associated with a single generator connected to the rest of the system through an equivalent transmission line</a:t>
            </a:r>
          </a:p>
          <a:p>
            <a:r>
              <a:rPr lang="en-US" dirty="0"/>
              <a:t>Driving point impedance looking into the system is used to calculate the </a:t>
            </a:r>
            <a:r>
              <a:rPr lang="en-US" dirty="0" smtClean="0"/>
              <a:t>equivalent line's impedance</a:t>
            </a:r>
          </a:p>
          <a:p>
            <a:pPr lvl="1"/>
            <a:r>
              <a:rPr lang="en-US" dirty="0" smtClean="0"/>
              <a:t>The </a:t>
            </a:r>
            <a:r>
              <a:rPr lang="en-US" dirty="0" err="1" smtClean="0"/>
              <a:t>Z</a:t>
            </a:r>
            <a:r>
              <a:rPr lang="en-US" baseline="-25000" dirty="0" err="1" smtClean="0"/>
              <a:t>ii</a:t>
            </a:r>
            <a:r>
              <a:rPr lang="en-US" dirty="0" smtClean="0"/>
              <a:t> value can be calculated quite quickly using sparse vector methods </a:t>
            </a:r>
          </a:p>
          <a:p>
            <a:r>
              <a:rPr lang="en-US" dirty="0" smtClean="0"/>
              <a:t>Rest of the system is assumed to be an infinite bus with its voltage set to match the generator's real and reactive power injection and voltage</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25</a:t>
            </a:fld>
            <a:endParaRPr lang="en-US" dirty="0"/>
          </a:p>
        </p:txBody>
      </p:sp>
    </p:spTree>
    <p:extLst>
      <p:ext uri="{BB962C8B-B14F-4D97-AF65-F5344CB8AC3E}">
        <p14:creationId xmlns:p14="http://schemas.microsoft.com/office/powerpoint/2010/main" val="548246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SMIB Example</a:t>
            </a:r>
            <a:endParaRPr lang="en-US" dirty="0"/>
          </a:p>
        </p:txBody>
      </p:sp>
      <p:sp>
        <p:nvSpPr>
          <p:cNvPr id="3" name="Content Placeholder 2"/>
          <p:cNvSpPr>
            <a:spLocks noGrp="1"/>
          </p:cNvSpPr>
          <p:nvPr>
            <p:ph idx="1"/>
          </p:nvPr>
        </p:nvSpPr>
        <p:spPr>
          <a:xfrm>
            <a:off x="365760" y="1280160"/>
            <a:ext cx="8535987" cy="1691640"/>
          </a:xfrm>
        </p:spPr>
        <p:txBody>
          <a:bodyPr/>
          <a:lstStyle/>
          <a:p>
            <a:r>
              <a:rPr lang="en-US" dirty="0" smtClean="0"/>
              <a:t>As a small example, consider the 4 bus system shown below, in which bus 2 really is an infinite bus</a:t>
            </a:r>
          </a:p>
          <a:p>
            <a:endParaRPr lang="en-US" dirty="0"/>
          </a:p>
          <a:p>
            <a:endParaRPr lang="en-US" dirty="0" smtClean="0"/>
          </a:p>
          <a:p>
            <a:endParaRPr lang="en-US" dirty="0"/>
          </a:p>
          <a:p>
            <a:pPr marL="0" indent="0">
              <a:buNone/>
            </a:pPr>
            <a:endParaRPr lang="en-US" dirty="0"/>
          </a:p>
          <a:p>
            <a:r>
              <a:rPr lang="en-US" dirty="0" smtClean="0"/>
              <a:t>To get the SMIB for bus 4, first calculate Z</a:t>
            </a:r>
            <a:r>
              <a:rPr lang="en-US" baseline="-25000" dirty="0" smtClean="0"/>
              <a:t>44</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26</a:t>
            </a:fld>
            <a:endParaRPr lang="en-US" dirty="0"/>
          </a:p>
        </p:txBody>
      </p:sp>
      <p:pic>
        <p:nvPicPr>
          <p:cNvPr id="4096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92" b="17477"/>
          <a:stretch/>
        </p:blipFill>
        <p:spPr bwMode="auto">
          <a:xfrm>
            <a:off x="1143000" y="2286000"/>
            <a:ext cx="6553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3156498247"/>
              </p:ext>
            </p:extLst>
          </p:nvPr>
        </p:nvGraphicFramePr>
        <p:xfrm>
          <a:off x="609600" y="4876800"/>
          <a:ext cx="5445125" cy="1600200"/>
        </p:xfrm>
        <a:graphic>
          <a:graphicData uri="http://schemas.openxmlformats.org/presentationml/2006/ole">
            <mc:AlternateContent xmlns:mc="http://schemas.openxmlformats.org/markup-compatibility/2006">
              <mc:Choice xmlns:v="urn:schemas-microsoft-com:vml" Requires="v">
                <p:oleObj spid="_x0000_s41009" name="Equation" r:id="rId4" imgW="3111480" imgH="914400" progId="Equation.DSMT4">
                  <p:embed/>
                </p:oleObj>
              </mc:Choice>
              <mc:Fallback>
                <p:oleObj name="Equation" r:id="rId4" imgW="3111480" imgH="914400" progId="Equation.DSMT4">
                  <p:embed/>
                  <p:pic>
                    <p:nvPicPr>
                      <p:cNvPr id="0" name=""/>
                      <p:cNvPicPr/>
                      <p:nvPr/>
                    </p:nvPicPr>
                    <p:blipFill>
                      <a:blip r:embed="rId5"/>
                      <a:stretch>
                        <a:fillRect/>
                      </a:stretch>
                    </p:blipFill>
                    <p:spPr>
                      <a:xfrm>
                        <a:off x="609600" y="4876800"/>
                        <a:ext cx="5445125" cy="1600200"/>
                      </a:xfrm>
                      <a:prstGeom prst="rect">
                        <a:avLst/>
                      </a:prstGeom>
                    </p:spPr>
                  </p:pic>
                </p:oleObj>
              </mc:Fallback>
            </mc:AlternateContent>
          </a:graphicData>
        </a:graphic>
      </p:graphicFrame>
      <p:sp>
        <p:nvSpPr>
          <p:cNvPr id="6" name="TextBox 5"/>
          <p:cNvSpPr txBox="1"/>
          <p:nvPr/>
        </p:nvSpPr>
        <p:spPr>
          <a:xfrm>
            <a:off x="6418026" y="4810539"/>
            <a:ext cx="2340998" cy="1938992"/>
          </a:xfrm>
          <a:prstGeom prst="rect">
            <a:avLst/>
          </a:prstGeom>
          <a:solidFill>
            <a:schemeClr val="accent1"/>
          </a:solidFill>
        </p:spPr>
        <p:txBody>
          <a:bodyPr wrap="square" rtlCol="0">
            <a:spAutoFit/>
          </a:bodyPr>
          <a:lstStyle/>
          <a:p>
            <a:r>
              <a:rPr lang="en-US" dirty="0" smtClean="0"/>
              <a:t>Z</a:t>
            </a:r>
            <a:r>
              <a:rPr lang="en-US" baseline="-25000" dirty="0" smtClean="0"/>
              <a:t>44</a:t>
            </a:r>
            <a:r>
              <a:rPr lang="en-US" dirty="0" smtClean="0"/>
              <a:t> is </a:t>
            </a:r>
            <a:r>
              <a:rPr lang="en-US" dirty="0" err="1" smtClean="0"/>
              <a:t>Z</a:t>
            </a:r>
            <a:r>
              <a:rPr lang="en-US" baseline="-25000" dirty="0" err="1" smtClean="0"/>
              <a:t>th</a:t>
            </a:r>
            <a:r>
              <a:rPr lang="en-US" dirty="0" smtClean="0"/>
              <a:t> in parallel with jX'</a:t>
            </a:r>
            <a:r>
              <a:rPr lang="en-US" baseline="-25000" dirty="0" smtClean="0"/>
              <a:t>d,4 </a:t>
            </a:r>
            <a:r>
              <a:rPr lang="en-US" dirty="0" smtClean="0"/>
              <a:t>(which is j0.3) so </a:t>
            </a:r>
            <a:r>
              <a:rPr lang="en-US" dirty="0" err="1" smtClean="0"/>
              <a:t>Z</a:t>
            </a:r>
            <a:r>
              <a:rPr lang="en-US" baseline="-25000" dirty="0" err="1" smtClean="0"/>
              <a:t>th</a:t>
            </a:r>
            <a:r>
              <a:rPr lang="en-US" dirty="0" smtClean="0"/>
              <a:t> is j0.22</a:t>
            </a:r>
            <a:endParaRPr lang="en-US" dirty="0"/>
          </a:p>
        </p:txBody>
      </p:sp>
    </p:spTree>
    <p:extLst>
      <p:ext uri="{BB962C8B-B14F-4D97-AF65-F5344CB8AC3E}">
        <p14:creationId xmlns:p14="http://schemas.microsoft.com/office/powerpoint/2010/main" val="4286345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SMIB Example</a:t>
            </a:r>
            <a:endParaRPr lang="en-US" dirty="0"/>
          </a:p>
        </p:txBody>
      </p:sp>
      <p:sp>
        <p:nvSpPr>
          <p:cNvPr id="3" name="Content Placeholder 2"/>
          <p:cNvSpPr>
            <a:spLocks noGrp="1"/>
          </p:cNvSpPr>
          <p:nvPr>
            <p:ph idx="1"/>
          </p:nvPr>
        </p:nvSpPr>
        <p:spPr>
          <a:xfrm>
            <a:off x="365760" y="1280160"/>
            <a:ext cx="8535987" cy="548640"/>
          </a:xfrm>
        </p:spPr>
        <p:txBody>
          <a:bodyPr/>
          <a:lstStyle/>
          <a:p>
            <a:r>
              <a:rPr lang="en-US" dirty="0" smtClean="0"/>
              <a:t>The infinite bus voltage is then calculated so as to match the bus i terminal voltage and current</a:t>
            </a:r>
          </a:p>
          <a:p>
            <a:endParaRPr lang="en-US" dirty="0"/>
          </a:p>
          <a:p>
            <a:endParaRPr lang="en-US" dirty="0" smtClean="0"/>
          </a:p>
          <a:p>
            <a:endParaRPr lang="en-US" dirty="0"/>
          </a:p>
          <a:p>
            <a:r>
              <a:rPr lang="en-US" dirty="0" smtClean="0"/>
              <a:t>In the example we have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7223017"/>
              </p:ext>
            </p:extLst>
          </p:nvPr>
        </p:nvGraphicFramePr>
        <p:xfrm>
          <a:off x="990600" y="2362200"/>
          <a:ext cx="2743200" cy="1470470"/>
        </p:xfrm>
        <a:graphic>
          <a:graphicData uri="http://schemas.openxmlformats.org/presentationml/2006/ole">
            <mc:AlternateContent xmlns:mc="http://schemas.openxmlformats.org/markup-compatibility/2006">
              <mc:Choice xmlns:v="urn:schemas-microsoft-com:vml" Requires="v">
                <p:oleObj spid="_x0000_s42082" name="Equation" r:id="rId3" imgW="1422360" imgH="761760" progId="Equation.DSMT4">
                  <p:embed/>
                </p:oleObj>
              </mc:Choice>
              <mc:Fallback>
                <p:oleObj name="Equation" r:id="rId3" imgW="1422360" imgH="761760" progId="Equation.DSMT4">
                  <p:embed/>
                  <p:pic>
                    <p:nvPicPr>
                      <p:cNvPr id="0" name=""/>
                      <p:cNvPicPr/>
                      <p:nvPr/>
                    </p:nvPicPr>
                    <p:blipFill>
                      <a:blip r:embed="rId4"/>
                      <a:stretch>
                        <a:fillRect/>
                      </a:stretch>
                    </p:blipFill>
                    <p:spPr>
                      <a:xfrm>
                        <a:off x="990600" y="2362200"/>
                        <a:ext cx="2743200" cy="147047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87730954"/>
              </p:ext>
            </p:extLst>
          </p:nvPr>
        </p:nvGraphicFramePr>
        <p:xfrm>
          <a:off x="762000" y="4343400"/>
          <a:ext cx="5462588" cy="1960563"/>
        </p:xfrm>
        <a:graphic>
          <a:graphicData uri="http://schemas.openxmlformats.org/presentationml/2006/ole">
            <mc:AlternateContent xmlns:mc="http://schemas.openxmlformats.org/markup-compatibility/2006">
              <mc:Choice xmlns:v="urn:schemas-microsoft-com:vml" Requires="v">
                <p:oleObj spid="_x0000_s42083" name="Equation" r:id="rId5" imgW="2831760" imgH="1015920" progId="Equation.DSMT4">
                  <p:embed/>
                </p:oleObj>
              </mc:Choice>
              <mc:Fallback>
                <p:oleObj name="Equation" r:id="rId5" imgW="2831760" imgH="1015920" progId="Equation.DSMT4">
                  <p:embed/>
                  <p:pic>
                    <p:nvPicPr>
                      <p:cNvPr id="0" name="Object 4"/>
                      <p:cNvPicPr>
                        <a:picLocks noChangeAspect="1" noChangeArrowheads="1"/>
                      </p:cNvPicPr>
                      <p:nvPr/>
                    </p:nvPicPr>
                    <p:blipFill>
                      <a:blip r:embed="rId6"/>
                      <a:srcRect/>
                      <a:stretch>
                        <a:fillRect/>
                      </a:stretch>
                    </p:blipFill>
                    <p:spPr bwMode="auto">
                      <a:xfrm>
                        <a:off x="762000" y="4343400"/>
                        <a:ext cx="5462588"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4572000" y="2514600"/>
            <a:ext cx="4268733" cy="1569660"/>
          </a:xfrm>
          <a:prstGeom prst="rect">
            <a:avLst/>
          </a:prstGeom>
          <a:solidFill>
            <a:schemeClr val="accent1"/>
          </a:solidFill>
        </p:spPr>
        <p:txBody>
          <a:bodyPr wrap="none" rtlCol="0">
            <a:spAutoFit/>
          </a:bodyPr>
          <a:lstStyle/>
          <a:p>
            <a:r>
              <a:rPr lang="en-US" dirty="0" smtClean="0"/>
              <a:t>While this was demonstrated</a:t>
            </a:r>
            <a:br>
              <a:rPr lang="en-US" dirty="0" smtClean="0"/>
            </a:br>
            <a:r>
              <a:rPr lang="en-US" dirty="0" smtClean="0"/>
              <a:t>on an extremely small system</a:t>
            </a:r>
            <a:br>
              <a:rPr lang="en-US" dirty="0" smtClean="0"/>
            </a:br>
            <a:r>
              <a:rPr lang="en-US" dirty="0" smtClean="0"/>
              <a:t>for clarity, the approach works</a:t>
            </a:r>
            <a:br>
              <a:rPr lang="en-US" dirty="0" smtClean="0"/>
            </a:br>
            <a:r>
              <a:rPr lang="en-US" dirty="0" smtClean="0"/>
              <a:t>the same for any size system</a:t>
            </a:r>
            <a:endParaRPr lang="en-US" dirty="0"/>
          </a:p>
        </p:txBody>
      </p:sp>
    </p:spTree>
    <p:extLst>
      <p:ext uri="{BB962C8B-B14F-4D97-AF65-F5344CB8AC3E}">
        <p14:creationId xmlns:p14="http://schemas.microsoft.com/office/powerpoint/2010/main" val="3826695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A Matrix</a:t>
            </a:r>
            <a:endParaRPr lang="en-US" dirty="0"/>
          </a:p>
        </p:txBody>
      </p:sp>
      <p:sp>
        <p:nvSpPr>
          <p:cNvPr id="3" name="Content Placeholder 2"/>
          <p:cNvSpPr>
            <a:spLocks noGrp="1"/>
          </p:cNvSpPr>
          <p:nvPr>
            <p:ph idx="1"/>
          </p:nvPr>
        </p:nvSpPr>
        <p:spPr>
          <a:xfrm>
            <a:off x="365760" y="1280160"/>
            <a:ext cx="8702040" cy="777240"/>
          </a:xfrm>
        </p:spPr>
        <p:txBody>
          <a:bodyPr/>
          <a:lstStyle/>
          <a:p>
            <a:r>
              <a:rPr lang="en-US" dirty="0" smtClean="0"/>
              <a:t>The SMIB model </a:t>
            </a:r>
            <a:r>
              <a:rPr lang="en-US" b="1" dirty="0" smtClean="0"/>
              <a:t>A</a:t>
            </a:r>
            <a:r>
              <a:rPr lang="en-US" dirty="0" smtClean="0"/>
              <a:t> matrix can then be calculated either analytically or numerically</a:t>
            </a:r>
          </a:p>
          <a:p>
            <a:pPr marL="800100" lvl="1" indent="-342900"/>
            <a:r>
              <a:rPr lang="en-US" dirty="0" smtClean="0"/>
              <a:t>The equivalent line's impedance can be embedded in the generator model so the infinite bus looks like the "terminal"</a:t>
            </a:r>
          </a:p>
          <a:p>
            <a:r>
              <a:rPr lang="en-US" dirty="0" smtClean="0"/>
              <a:t>This matrix is calculated in PowerWorld by selecting Transient Stability, SMIB Eigenvalues</a:t>
            </a:r>
          </a:p>
          <a:p>
            <a:pPr lvl="1"/>
            <a:r>
              <a:rPr lang="en-US" dirty="0" smtClean="0"/>
              <a:t>Select Run SMIB to perform an SMIB analysis for all the generators in a case</a:t>
            </a:r>
          </a:p>
          <a:p>
            <a:pPr lvl="1"/>
            <a:r>
              <a:rPr lang="en-US" dirty="0" smtClean="0"/>
              <a:t>Right click on a generator on the SMIB form and select Show SMIB to see the Generator SMIB Eigenvalue Dialog</a:t>
            </a:r>
          </a:p>
          <a:p>
            <a:pPr lvl="1"/>
            <a:r>
              <a:rPr lang="en-US" dirty="0" smtClean="0"/>
              <a:t>These two bus equivalent networks can also be saved, which can be quite useful for understanding the behavior of individual generators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28</a:t>
            </a:fld>
            <a:endParaRPr lang="en-US" dirty="0"/>
          </a:p>
        </p:txBody>
      </p:sp>
    </p:spTree>
    <p:extLst>
      <p:ext uri="{BB962C8B-B14F-4D97-AF65-F5344CB8AC3E}">
        <p14:creationId xmlns:p14="http://schemas.microsoft.com/office/powerpoint/2010/main" val="1090900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Bus 4 SMIB Dialog</a:t>
            </a:r>
            <a:endParaRPr lang="en-US" dirty="0"/>
          </a:p>
        </p:txBody>
      </p:sp>
      <p:sp>
        <p:nvSpPr>
          <p:cNvPr id="3" name="Content Placeholder 2"/>
          <p:cNvSpPr>
            <a:spLocks noGrp="1"/>
          </p:cNvSpPr>
          <p:nvPr>
            <p:ph idx="1"/>
          </p:nvPr>
        </p:nvSpPr>
        <p:spPr>
          <a:xfrm>
            <a:off x="365760" y="1280160"/>
            <a:ext cx="8535987" cy="1005840"/>
          </a:xfrm>
        </p:spPr>
        <p:txBody>
          <a:bodyPr/>
          <a:lstStyle/>
          <a:p>
            <a:r>
              <a:rPr lang="en-US" dirty="0" smtClean="0"/>
              <a:t>On the SMIB dialog, the General Information tab shows information about the two bus equivalent</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29</a:t>
            </a:fld>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38400"/>
            <a:ext cx="66675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9391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762000"/>
          </a:xfrm>
        </p:spPr>
        <p:txBody>
          <a:bodyPr/>
          <a:lstStyle/>
          <a:p>
            <a:r>
              <a:rPr lang="en-US" dirty="0" smtClean="0"/>
              <a:t>Status of Nuclear </a:t>
            </a:r>
            <a:r>
              <a:rPr lang="en-US" dirty="0" smtClean="0"/>
              <a:t>Power</a:t>
            </a:r>
            <a:r>
              <a:rPr lang="en-US" dirty="0"/>
              <a:t> </a:t>
            </a:r>
            <a:r>
              <a:rPr lang="en-US" dirty="0" smtClean="0"/>
              <a:t>Worldwide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a:t>
            </a:fld>
            <a:endParaRPr lang="en-US" dirty="0"/>
          </a:p>
        </p:txBody>
      </p:sp>
      <p:pic>
        <p:nvPicPr>
          <p:cNvPr id="4915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 t="24996" r="62025" b="6254"/>
          <a:stretch/>
        </p:blipFill>
        <p:spPr bwMode="auto">
          <a:xfrm>
            <a:off x="457200" y="1357849"/>
            <a:ext cx="493776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14" t="11458" r="73514" b="74792"/>
          <a:stretch/>
        </p:blipFill>
        <p:spPr bwMode="auto">
          <a:xfrm>
            <a:off x="5562600" y="1447800"/>
            <a:ext cx="2103120"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38200" y="6403674"/>
            <a:ext cx="3188437" cy="307777"/>
          </a:xfrm>
          <a:prstGeom prst="rect">
            <a:avLst/>
          </a:prstGeom>
          <a:noFill/>
        </p:spPr>
        <p:txBody>
          <a:bodyPr wrap="none" rtlCol="0">
            <a:spAutoFit/>
          </a:bodyPr>
          <a:lstStyle/>
          <a:p>
            <a:r>
              <a:rPr lang="en-US" sz="1400" dirty="0" smtClean="0"/>
              <a:t>Source: Fortune Magazine, April 2014</a:t>
            </a:r>
            <a:endParaRPr lang="en-US" sz="1400" dirty="0"/>
          </a:p>
        </p:txBody>
      </p:sp>
      <p:sp>
        <p:nvSpPr>
          <p:cNvPr id="6" name="TextBox 5"/>
          <p:cNvSpPr txBox="1"/>
          <p:nvPr/>
        </p:nvSpPr>
        <p:spPr>
          <a:xfrm>
            <a:off x="5715000" y="2743200"/>
            <a:ext cx="2684004" cy="3477875"/>
          </a:xfrm>
          <a:prstGeom prst="rect">
            <a:avLst/>
          </a:prstGeom>
          <a:solidFill>
            <a:schemeClr val="accent1"/>
          </a:solidFill>
        </p:spPr>
        <p:txBody>
          <a:bodyPr wrap="none" rtlCol="0">
            <a:spAutoFit/>
          </a:bodyPr>
          <a:lstStyle/>
          <a:p>
            <a:r>
              <a:rPr lang="en-US" sz="2000" dirty="0" smtClean="0"/>
              <a:t>In the USA, the five</a:t>
            </a:r>
            <a:br>
              <a:rPr lang="en-US" sz="2000" dirty="0" smtClean="0"/>
            </a:br>
            <a:r>
              <a:rPr lang="en-US" sz="2000" dirty="0" smtClean="0"/>
              <a:t>reactors under </a:t>
            </a:r>
            <a:br>
              <a:rPr lang="en-US" sz="2000" dirty="0" smtClean="0"/>
            </a:br>
            <a:r>
              <a:rPr lang="en-US" sz="2000" dirty="0" smtClean="0"/>
              <a:t>construction (about </a:t>
            </a:r>
            <a:br>
              <a:rPr lang="en-US" sz="2000" dirty="0" smtClean="0"/>
            </a:br>
            <a:r>
              <a:rPr lang="en-US" sz="2000" dirty="0" smtClean="0"/>
              <a:t>1200 MW each) are</a:t>
            </a:r>
          </a:p>
          <a:p>
            <a:pPr marL="457200" indent="-457200">
              <a:buAutoNum type="arabicParenR"/>
            </a:pPr>
            <a:r>
              <a:rPr lang="en-US" sz="2000" dirty="0" smtClean="0"/>
              <a:t>two units at</a:t>
            </a:r>
            <a:br>
              <a:rPr lang="en-US" sz="2000" dirty="0" smtClean="0"/>
            </a:br>
            <a:r>
              <a:rPr lang="en-US" sz="2000" dirty="0" smtClean="0"/>
              <a:t>the </a:t>
            </a:r>
            <a:r>
              <a:rPr lang="en-US" sz="2000" dirty="0" err="1" smtClean="0"/>
              <a:t>Vogtle</a:t>
            </a:r>
            <a:r>
              <a:rPr lang="en-US" sz="2000" dirty="0" smtClean="0"/>
              <a:t> plant in</a:t>
            </a:r>
            <a:br>
              <a:rPr lang="en-US" sz="2000" dirty="0" smtClean="0"/>
            </a:br>
            <a:r>
              <a:rPr lang="en-US" sz="2000" dirty="0" smtClean="0"/>
              <a:t>Georgia (2017)</a:t>
            </a:r>
          </a:p>
          <a:p>
            <a:pPr marL="457200" indent="-457200">
              <a:buAutoNum type="arabicParenR"/>
            </a:pPr>
            <a:r>
              <a:rPr lang="en-US" sz="2000" dirty="0" smtClean="0"/>
              <a:t>two units in South</a:t>
            </a:r>
            <a:br>
              <a:rPr lang="en-US" sz="2000" dirty="0" smtClean="0"/>
            </a:br>
            <a:r>
              <a:rPr lang="en-US" sz="2000" dirty="0" smtClean="0"/>
              <a:t>Carolina (2017/9)</a:t>
            </a:r>
          </a:p>
          <a:p>
            <a:pPr marL="457200" indent="-457200">
              <a:buAutoNum type="arabicParenR"/>
            </a:pPr>
            <a:r>
              <a:rPr lang="en-US" sz="2000" dirty="0" smtClean="0"/>
              <a:t>TVA's Watts Bar</a:t>
            </a:r>
            <a:br>
              <a:rPr lang="en-US" sz="2000" dirty="0" smtClean="0"/>
            </a:br>
            <a:r>
              <a:rPr lang="en-US" sz="2000" dirty="0" smtClean="0"/>
              <a:t>Unit 2 (2015)</a:t>
            </a:r>
          </a:p>
        </p:txBody>
      </p:sp>
    </p:spTree>
    <p:extLst>
      <p:ext uri="{BB962C8B-B14F-4D97-AF65-F5344CB8AC3E}">
        <p14:creationId xmlns:p14="http://schemas.microsoft.com/office/powerpoint/2010/main" val="18021567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Bus 4 SMIB Dialog</a:t>
            </a:r>
          </a:p>
        </p:txBody>
      </p:sp>
      <p:sp>
        <p:nvSpPr>
          <p:cNvPr id="3" name="Content Placeholder 2"/>
          <p:cNvSpPr>
            <a:spLocks noGrp="1"/>
          </p:cNvSpPr>
          <p:nvPr>
            <p:ph idx="1"/>
          </p:nvPr>
        </p:nvSpPr>
        <p:spPr>
          <a:xfrm>
            <a:off x="365760" y="1280160"/>
            <a:ext cx="8535987" cy="1082040"/>
          </a:xfrm>
        </p:spPr>
        <p:txBody>
          <a:bodyPr/>
          <a:lstStyle/>
          <a:p>
            <a:r>
              <a:rPr lang="en-US" dirty="0"/>
              <a:t>On the SMIB dialog, the </a:t>
            </a:r>
            <a:r>
              <a:rPr lang="en-US" b="1" dirty="0" smtClean="0"/>
              <a:t>A</a:t>
            </a:r>
            <a:r>
              <a:rPr lang="en-US" dirty="0" smtClean="0"/>
              <a:t> Matrix tab shows the </a:t>
            </a:r>
            <a:r>
              <a:rPr lang="en-US" b="1" dirty="0" err="1" smtClean="0"/>
              <a:t>A</a:t>
            </a:r>
            <a:r>
              <a:rPr lang="en-US" baseline="-25000" dirty="0" err="1"/>
              <a:t>sys</a:t>
            </a:r>
            <a:r>
              <a:rPr lang="en-US" dirty="0" smtClean="0"/>
              <a:t> matrix for the SMIB generator</a:t>
            </a:r>
          </a:p>
          <a:p>
            <a:endParaRPr lang="en-US" dirty="0"/>
          </a:p>
          <a:p>
            <a:endParaRPr lang="en-US" dirty="0" smtClean="0"/>
          </a:p>
          <a:p>
            <a:endParaRPr lang="en-US" dirty="0"/>
          </a:p>
          <a:p>
            <a:endParaRPr lang="en-US" dirty="0" smtClean="0"/>
          </a:p>
          <a:p>
            <a:r>
              <a:rPr lang="en-US" dirty="0" smtClean="0"/>
              <a:t>In this example A</a:t>
            </a:r>
            <a:r>
              <a:rPr lang="en-US" baseline="-25000" dirty="0" smtClean="0"/>
              <a:t>21</a:t>
            </a:r>
            <a:r>
              <a:rPr lang="en-US" dirty="0" smtClean="0"/>
              <a:t> is showing</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30</a:t>
            </a:fld>
            <a:endParaRPr lang="en-US" dirty="0"/>
          </a:p>
        </p:txBody>
      </p:sp>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 b="40001"/>
          <a:stretch/>
        </p:blipFill>
        <p:spPr bwMode="auto">
          <a:xfrm>
            <a:off x="914400" y="2245963"/>
            <a:ext cx="6667500" cy="202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391794934"/>
              </p:ext>
            </p:extLst>
          </p:nvPr>
        </p:nvGraphicFramePr>
        <p:xfrm>
          <a:off x="533400" y="4953000"/>
          <a:ext cx="8501063" cy="1330325"/>
        </p:xfrm>
        <a:graphic>
          <a:graphicData uri="http://schemas.openxmlformats.org/presentationml/2006/ole">
            <mc:AlternateContent xmlns:mc="http://schemas.openxmlformats.org/markup-compatibility/2006">
              <mc:Choice xmlns:v="urn:schemas-microsoft-com:vml" Requires="v">
                <p:oleObj spid="_x0000_s44075" name="Equation" r:id="rId4" imgW="4381200" imgH="685800" progId="Equation.DSMT4">
                  <p:embed/>
                </p:oleObj>
              </mc:Choice>
              <mc:Fallback>
                <p:oleObj name="Equation" r:id="rId4" imgW="4381200" imgH="685800" progId="Equation.DSMT4">
                  <p:embed/>
                  <p:pic>
                    <p:nvPicPr>
                      <p:cNvPr id="0" name=""/>
                      <p:cNvPicPr/>
                      <p:nvPr/>
                    </p:nvPicPr>
                    <p:blipFill>
                      <a:blip r:embed="rId5"/>
                      <a:stretch>
                        <a:fillRect/>
                      </a:stretch>
                    </p:blipFill>
                    <p:spPr>
                      <a:xfrm>
                        <a:off x="533400" y="4953000"/>
                        <a:ext cx="8501063" cy="1330325"/>
                      </a:xfrm>
                      <a:prstGeom prst="rect">
                        <a:avLst/>
                      </a:prstGeom>
                    </p:spPr>
                  </p:pic>
                </p:oleObj>
              </mc:Fallback>
            </mc:AlternateContent>
          </a:graphicData>
        </a:graphic>
      </p:graphicFrame>
    </p:spTree>
    <p:extLst>
      <p:ext uri="{BB962C8B-B14F-4D97-AF65-F5344CB8AC3E}">
        <p14:creationId xmlns:p14="http://schemas.microsoft.com/office/powerpoint/2010/main" val="3696938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Bus 4 SMIB Dialog</a:t>
            </a:r>
          </a:p>
        </p:txBody>
      </p:sp>
      <p:sp>
        <p:nvSpPr>
          <p:cNvPr id="3" name="Content Placeholder 2"/>
          <p:cNvSpPr>
            <a:spLocks noGrp="1"/>
          </p:cNvSpPr>
          <p:nvPr>
            <p:ph idx="1"/>
          </p:nvPr>
        </p:nvSpPr>
        <p:spPr>
          <a:xfrm>
            <a:off x="365760" y="1280160"/>
            <a:ext cx="8535987" cy="1539240"/>
          </a:xfrm>
        </p:spPr>
        <p:txBody>
          <a:bodyPr/>
          <a:lstStyle/>
          <a:p>
            <a:r>
              <a:rPr lang="en-US" dirty="0"/>
              <a:t>On the SMIB dialog, the </a:t>
            </a:r>
            <a:r>
              <a:rPr lang="en-US" dirty="0" smtClean="0"/>
              <a:t>Eigenvalues tab </a:t>
            </a:r>
            <a:r>
              <a:rPr lang="en-US" dirty="0"/>
              <a:t>shows the </a:t>
            </a:r>
            <a:r>
              <a:rPr lang="en-US" b="1" dirty="0" err="1"/>
              <a:t>A</a:t>
            </a:r>
            <a:r>
              <a:rPr lang="en-US" baseline="-25000" dirty="0" err="1"/>
              <a:t>sys</a:t>
            </a:r>
            <a:r>
              <a:rPr lang="en-US" dirty="0"/>
              <a:t> matrix </a:t>
            </a:r>
            <a:r>
              <a:rPr lang="en-US" dirty="0" smtClean="0"/>
              <a:t>eigenvalues and participation factors (which we'll cover shortly)</a:t>
            </a:r>
          </a:p>
          <a:p>
            <a:endParaRPr lang="en-US" dirty="0"/>
          </a:p>
          <a:p>
            <a:endParaRPr lang="en-US" dirty="0" smtClean="0"/>
          </a:p>
          <a:p>
            <a:endParaRPr lang="en-US" dirty="0"/>
          </a:p>
          <a:p>
            <a:endParaRPr lang="en-US" dirty="0" smtClean="0"/>
          </a:p>
          <a:p>
            <a:r>
              <a:rPr lang="en-US" dirty="0" smtClean="0"/>
              <a:t>Saving the two bus SMIB equivalent, and putting a short, self-cleared fault at the terminal shows the 1.89 Hz, </a:t>
            </a:r>
            <a:r>
              <a:rPr lang="en-US" dirty="0" err="1" smtClean="0"/>
              <a:t>undamped</a:t>
            </a:r>
            <a:r>
              <a:rPr lang="en-US" dirty="0" smtClean="0"/>
              <a:t> response</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31</a:t>
            </a:fld>
            <a:endParaRPr lang="en-US" dirty="0"/>
          </a:p>
        </p:txBody>
      </p:sp>
      <p:pic>
        <p:nvPicPr>
          <p:cNvPr id="450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87" r="3908" b="40976"/>
          <a:stretch/>
        </p:blipFill>
        <p:spPr bwMode="auto">
          <a:xfrm>
            <a:off x="1143000" y="2815590"/>
            <a:ext cx="722376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119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Bus 4 </a:t>
            </a:r>
            <a:r>
              <a:rPr lang="en-US" dirty="0" smtClean="0"/>
              <a:t>with </a:t>
            </a:r>
            <a:br>
              <a:rPr lang="en-US" dirty="0" smtClean="0"/>
            </a:br>
            <a:r>
              <a:rPr lang="en-US" dirty="0" smtClean="0"/>
              <a:t>GENROU Model</a:t>
            </a:r>
            <a:endParaRPr lang="en-US" dirty="0"/>
          </a:p>
        </p:txBody>
      </p:sp>
      <p:sp>
        <p:nvSpPr>
          <p:cNvPr id="3" name="Content Placeholder 2"/>
          <p:cNvSpPr>
            <a:spLocks noGrp="1"/>
          </p:cNvSpPr>
          <p:nvPr>
            <p:ph idx="1"/>
          </p:nvPr>
        </p:nvSpPr>
        <p:spPr>
          <a:xfrm>
            <a:off x="365760" y="1280160"/>
            <a:ext cx="8535987" cy="1993719"/>
          </a:xfrm>
        </p:spPr>
        <p:txBody>
          <a:bodyPr/>
          <a:lstStyle/>
          <a:p>
            <a:r>
              <a:rPr lang="en-US" dirty="0" smtClean="0"/>
              <a:t>The eigenvalues can be calculated for any set of generator models</a:t>
            </a:r>
          </a:p>
          <a:p>
            <a:r>
              <a:rPr lang="en-US" dirty="0" smtClean="0"/>
              <a:t>This example replaces the bus 4 generator classical machine with a GENROU model</a:t>
            </a:r>
          </a:p>
          <a:p>
            <a:pPr lvl="1"/>
            <a:r>
              <a:rPr lang="en-US" dirty="0" smtClean="0"/>
              <a:t>There are now six eigenvalues, with the dominate response coming from the electro-mechanical mode with a frequency of 1.83 Hz, and damping of 6.92%</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32</a:t>
            </a:fld>
            <a:endParaRPr lang="en-US" dirty="0"/>
          </a:p>
        </p:txBody>
      </p:sp>
      <p:pic>
        <p:nvPicPr>
          <p:cNvPr id="450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5" t="23149" r="35693" b="34929"/>
          <a:stretch/>
        </p:blipFill>
        <p:spPr bwMode="auto">
          <a:xfrm>
            <a:off x="609600" y="4366953"/>
            <a:ext cx="7772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580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PV System Modeling</a:t>
            </a:r>
            <a:endParaRPr lang="en-US" dirty="0"/>
          </a:p>
        </p:txBody>
      </p:sp>
      <p:sp>
        <p:nvSpPr>
          <p:cNvPr id="3" name="Content Placeholder 2"/>
          <p:cNvSpPr>
            <a:spLocks noGrp="1"/>
          </p:cNvSpPr>
          <p:nvPr>
            <p:ph idx="1"/>
          </p:nvPr>
        </p:nvSpPr>
        <p:spPr/>
        <p:txBody>
          <a:bodyPr/>
          <a:lstStyle/>
          <a:p>
            <a:r>
              <a:rPr lang="en-US" dirty="0" smtClean="0"/>
              <a:t>PV in the distribution system is usually operated at unity power factor</a:t>
            </a:r>
          </a:p>
          <a:p>
            <a:pPr lvl="1"/>
            <a:r>
              <a:rPr lang="en-US" dirty="0" smtClean="0"/>
              <a:t>There is research investigating the benefits of changing this</a:t>
            </a:r>
          </a:p>
          <a:p>
            <a:pPr lvl="1"/>
            <a:r>
              <a:rPr lang="en-US" dirty="0"/>
              <a:t>IEEE Std 1547 prevents voltage regulation, but would allow non-unity power </a:t>
            </a:r>
            <a:r>
              <a:rPr lang="en-US" dirty="0" smtClean="0"/>
              <a:t>factor</a:t>
            </a:r>
          </a:p>
          <a:p>
            <a:pPr lvl="1"/>
            <a:r>
              <a:rPr lang="en-US" dirty="0" smtClean="0"/>
              <a:t>A simple model is just as negative constant power load</a:t>
            </a:r>
          </a:p>
          <a:p>
            <a:r>
              <a:rPr lang="en-US" dirty="0" smtClean="0"/>
              <a:t>An issue is tripping on abnormal frequency or voltage conditions</a:t>
            </a:r>
          </a:p>
          <a:p>
            <a:pPr lvl="1"/>
            <a:r>
              <a:rPr lang="en-US" dirty="0" smtClean="0"/>
              <a:t>IEEE Std 1547 says, "The </a:t>
            </a:r>
            <a:r>
              <a:rPr lang="en-US" dirty="0"/>
              <a:t>DR unit shall cease to energize the Area EPS for faults on the Area EPS circuit to which </a:t>
            </a:r>
            <a:r>
              <a:rPr lang="en-US" dirty="0" smtClean="0"/>
              <a:t>it is </a:t>
            </a:r>
            <a:r>
              <a:rPr lang="en-US" dirty="0"/>
              <a:t>connected</a:t>
            </a:r>
            <a:r>
              <a:rPr lang="en-US" dirty="0" smtClean="0"/>
              <a:t>.”  (note EPS is electric power system)</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a:t>
            </a:fld>
            <a:endParaRPr lang="en-US" dirty="0"/>
          </a:p>
        </p:txBody>
      </p:sp>
    </p:spTree>
    <p:extLst>
      <p:ext uri="{BB962C8B-B14F-4D97-AF65-F5344CB8AC3E}">
        <p14:creationId xmlns:p14="http://schemas.microsoft.com/office/powerpoint/2010/main" val="708558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PV System Modeling</a:t>
            </a:r>
          </a:p>
        </p:txBody>
      </p:sp>
      <p:sp>
        <p:nvSpPr>
          <p:cNvPr id="3" name="Content Placeholder 2"/>
          <p:cNvSpPr>
            <a:spLocks noGrp="1"/>
          </p:cNvSpPr>
          <p:nvPr>
            <p:ph idx="1"/>
          </p:nvPr>
        </p:nvSpPr>
        <p:spPr/>
        <p:txBody>
          <a:bodyPr/>
          <a:lstStyle/>
          <a:p>
            <a:r>
              <a:rPr lang="en-US" dirty="0"/>
              <a:t>An issue is tripping on abnormal frequency or voltage conditions</a:t>
            </a:r>
          </a:p>
          <a:p>
            <a:pPr lvl="1"/>
            <a:r>
              <a:rPr lang="en-US" dirty="0"/>
              <a:t>IEEE Std 1547 says, "The DR unit shall cease to energize the Area EPS for faults on the Area EPS circuit to which it is connected.”  (note EPS is electric power system</a:t>
            </a:r>
            <a:r>
              <a:rPr lang="en-US" dirty="0" smtClean="0"/>
              <a:t>)</a:t>
            </a:r>
          </a:p>
          <a:p>
            <a:pPr lvl="1"/>
            <a:r>
              <a:rPr lang="en-US" dirty="0" smtClean="0"/>
              <a:t>This is a key safety requirement!</a:t>
            </a:r>
          </a:p>
          <a:p>
            <a:pPr lvl="1"/>
            <a:r>
              <a:rPr lang="en-US" dirty="0" smtClean="0"/>
              <a:t>Small units </a:t>
            </a:r>
            <a:r>
              <a:rPr lang="en-US" dirty="0"/>
              <a:t>(less than 30kW) </a:t>
            </a:r>
            <a:r>
              <a:rPr lang="en-US" dirty="0" smtClean="0"/>
              <a:t>need to disconnect if the voltage is &lt; 0.5 pu in 0.16 seconds, and in 2 seconds if between 0.5 and 0.88 pu; also in 1 second if between 1.1 and 1.2, and in 0.16 seconds if higher</a:t>
            </a:r>
          </a:p>
          <a:p>
            <a:pPr lvl="1"/>
            <a:r>
              <a:rPr lang="en-US" dirty="0" smtClean="0"/>
              <a:t>Small units need to disconnect in 0.16 seconds if the frequency is &gt; 60.5 Hz, or less than 59.3 Hz</a:t>
            </a:r>
          </a:p>
          <a:p>
            <a:pPr lvl="1"/>
            <a:r>
              <a:rPr lang="en-US" dirty="0" smtClean="0"/>
              <a:t>Reconnection is after minutes</a:t>
            </a:r>
          </a:p>
          <a:p>
            <a:pPr lvl="1"/>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a:t>
            </a:fld>
            <a:endParaRPr lang="en-US" dirty="0"/>
          </a:p>
        </p:txBody>
      </p:sp>
    </p:spTree>
    <p:extLst>
      <p:ext uri="{BB962C8B-B14F-4D97-AF65-F5344CB8AC3E}">
        <p14:creationId xmlns:p14="http://schemas.microsoft.com/office/powerpoint/2010/main" val="3653688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PV System Modeling</a:t>
            </a:r>
          </a:p>
        </p:txBody>
      </p:sp>
      <p:sp>
        <p:nvSpPr>
          <p:cNvPr id="3" name="Content Placeholder 2"/>
          <p:cNvSpPr>
            <a:spLocks noGrp="1"/>
          </p:cNvSpPr>
          <p:nvPr>
            <p:ph idx="1"/>
          </p:nvPr>
        </p:nvSpPr>
        <p:spPr>
          <a:xfrm>
            <a:off x="365760" y="1280160"/>
            <a:ext cx="8535987" cy="624840"/>
          </a:xfrm>
        </p:spPr>
        <p:txBody>
          <a:bodyPr/>
          <a:lstStyle/>
          <a:p>
            <a:r>
              <a:rPr lang="en-US" dirty="0" smtClean="0"/>
              <a:t>Below is a prototype model for distributed solar PV</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6</a:t>
            </a:fld>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020" t="16390" r="14238" b="1942"/>
          <a:stretch/>
        </p:blipFill>
        <p:spPr bwMode="auto">
          <a:xfrm>
            <a:off x="1143000" y="1828800"/>
            <a:ext cx="6858000" cy="487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743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Oscillations</a:t>
            </a:r>
            <a:endParaRPr lang="en-US" dirty="0"/>
          </a:p>
        </p:txBody>
      </p:sp>
      <p:sp>
        <p:nvSpPr>
          <p:cNvPr id="3" name="Content Placeholder 2"/>
          <p:cNvSpPr>
            <a:spLocks noGrp="1"/>
          </p:cNvSpPr>
          <p:nvPr>
            <p:ph idx="1"/>
          </p:nvPr>
        </p:nvSpPr>
        <p:spPr>
          <a:xfrm>
            <a:off x="365760" y="1280160"/>
            <a:ext cx="8535987" cy="2377440"/>
          </a:xfrm>
        </p:spPr>
        <p:txBody>
          <a:bodyPr/>
          <a:lstStyle/>
          <a:p>
            <a:r>
              <a:rPr lang="en-US" dirty="0" smtClean="0"/>
              <a:t>An oscillation is just a repetitive motion that can be either </a:t>
            </a:r>
            <a:r>
              <a:rPr lang="en-US" dirty="0" err="1" smtClean="0"/>
              <a:t>undamped</a:t>
            </a:r>
            <a:r>
              <a:rPr lang="en-US" dirty="0" smtClean="0"/>
              <a:t>, positively damped (decaying with time) or negatively damped (growing with time)</a:t>
            </a:r>
          </a:p>
          <a:p>
            <a:r>
              <a:rPr lang="en-US" dirty="0" smtClean="0"/>
              <a:t>If the oscillation can be written as a sinusoid then it has the form</a:t>
            </a:r>
          </a:p>
          <a:p>
            <a:endParaRPr lang="en-US" dirty="0"/>
          </a:p>
          <a:p>
            <a:endParaRPr lang="en-US" dirty="0" smtClean="0"/>
          </a:p>
          <a:p>
            <a:pPr marL="0" indent="0">
              <a:buNone/>
            </a:pPr>
            <a:endParaRPr lang="en-US" dirty="0"/>
          </a:p>
          <a:p>
            <a:r>
              <a:rPr lang="en-US" dirty="0" smtClean="0"/>
              <a:t>And the damping ratio is defined as (see </a:t>
            </a:r>
            <a:r>
              <a:rPr lang="en-US" dirty="0" err="1" smtClean="0"/>
              <a:t>Kundur</a:t>
            </a:r>
            <a:r>
              <a:rPr lang="en-US" dirty="0" smtClean="0"/>
              <a:t> 12.46)</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48448516"/>
              </p:ext>
            </p:extLst>
          </p:nvPr>
        </p:nvGraphicFramePr>
        <p:xfrm>
          <a:off x="2298700" y="3352800"/>
          <a:ext cx="5988050" cy="1524000"/>
        </p:xfrm>
        <a:graphic>
          <a:graphicData uri="http://schemas.openxmlformats.org/presentationml/2006/ole">
            <mc:AlternateContent xmlns:mc="http://schemas.openxmlformats.org/markup-compatibility/2006">
              <mc:Choice xmlns:v="urn:schemas-microsoft-com:vml" Requires="v">
                <p:oleObj spid="_x0000_s10386" name="Equation" r:id="rId3" imgW="2793960" imgH="711000" progId="Equation.DSMT4">
                  <p:embed/>
                </p:oleObj>
              </mc:Choice>
              <mc:Fallback>
                <p:oleObj name="Equation" r:id="rId3" imgW="2793960" imgH="711000" progId="Equation.DSMT4">
                  <p:embed/>
                  <p:pic>
                    <p:nvPicPr>
                      <p:cNvPr id="0" name=""/>
                      <p:cNvPicPr/>
                      <p:nvPr/>
                    </p:nvPicPr>
                    <p:blipFill>
                      <a:blip r:embed="rId4"/>
                      <a:stretch>
                        <a:fillRect/>
                      </a:stretch>
                    </p:blipFill>
                    <p:spPr>
                      <a:xfrm>
                        <a:off x="2298700" y="3352800"/>
                        <a:ext cx="5988050" cy="1524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79299617"/>
              </p:ext>
            </p:extLst>
          </p:nvPr>
        </p:nvGraphicFramePr>
        <p:xfrm>
          <a:off x="990600" y="5562600"/>
          <a:ext cx="1752600" cy="867042"/>
        </p:xfrm>
        <a:graphic>
          <a:graphicData uri="http://schemas.openxmlformats.org/presentationml/2006/ole">
            <mc:AlternateContent xmlns:mc="http://schemas.openxmlformats.org/markup-compatibility/2006">
              <mc:Choice xmlns:v="urn:schemas-microsoft-com:vml" Requires="v">
                <p:oleObj spid="_x0000_s10387" name="Equation" r:id="rId5" imgW="901440" imgH="431640" progId="Equation.DSMT4">
                  <p:embed/>
                </p:oleObj>
              </mc:Choice>
              <mc:Fallback>
                <p:oleObj name="Equation" r:id="rId5" imgW="901440" imgH="431640" progId="Equation.DSMT4">
                  <p:embed/>
                  <p:pic>
                    <p:nvPicPr>
                      <p:cNvPr id="0" name=""/>
                      <p:cNvPicPr/>
                      <p:nvPr/>
                    </p:nvPicPr>
                    <p:blipFill>
                      <a:blip r:embed="rId6"/>
                      <a:stretch>
                        <a:fillRect/>
                      </a:stretch>
                    </p:blipFill>
                    <p:spPr>
                      <a:xfrm>
                        <a:off x="990600" y="5562600"/>
                        <a:ext cx="1752600" cy="867042"/>
                      </a:xfrm>
                      <a:prstGeom prst="rect">
                        <a:avLst/>
                      </a:prstGeom>
                    </p:spPr>
                  </p:pic>
                </p:oleObj>
              </mc:Fallback>
            </mc:AlternateContent>
          </a:graphicData>
        </a:graphic>
      </p:graphicFrame>
      <p:sp>
        <p:nvSpPr>
          <p:cNvPr id="7" name="TextBox 6"/>
          <p:cNvSpPr txBox="1"/>
          <p:nvPr/>
        </p:nvSpPr>
        <p:spPr>
          <a:xfrm>
            <a:off x="3581400" y="5715000"/>
            <a:ext cx="5105400" cy="830997"/>
          </a:xfrm>
          <a:prstGeom prst="rect">
            <a:avLst/>
          </a:prstGeom>
          <a:solidFill>
            <a:schemeClr val="accent1"/>
          </a:solidFill>
        </p:spPr>
        <p:txBody>
          <a:bodyPr wrap="square" rtlCol="0">
            <a:spAutoFit/>
          </a:bodyPr>
          <a:lstStyle/>
          <a:p>
            <a:r>
              <a:rPr lang="en-US" dirty="0" smtClean="0"/>
              <a:t>The percent damping is just the damping ratio multiplied by 100</a:t>
            </a:r>
            <a:endParaRPr lang="en-US" dirty="0"/>
          </a:p>
        </p:txBody>
      </p:sp>
    </p:spTree>
    <p:extLst>
      <p:ext uri="{BB962C8B-B14F-4D97-AF65-F5344CB8AC3E}">
        <p14:creationId xmlns:p14="http://schemas.microsoft.com/office/powerpoint/2010/main" val="1155669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System Oscillations</a:t>
            </a:r>
            <a:endParaRPr lang="en-US" dirty="0"/>
          </a:p>
        </p:txBody>
      </p:sp>
      <p:sp>
        <p:nvSpPr>
          <p:cNvPr id="3" name="Content Placeholder 2"/>
          <p:cNvSpPr>
            <a:spLocks noGrp="1"/>
          </p:cNvSpPr>
          <p:nvPr>
            <p:ph idx="1"/>
          </p:nvPr>
        </p:nvSpPr>
        <p:spPr/>
        <p:txBody>
          <a:bodyPr/>
          <a:lstStyle/>
          <a:p>
            <a:r>
              <a:rPr lang="en-US" dirty="0" smtClean="0"/>
              <a:t>Power systems can experience a wide range of oscillations, ranging from highly damped and high frequency switching transients to sustained low frequency (&lt; 2 Hz) inter-area oscillations affecting an entire interconnect</a:t>
            </a:r>
          </a:p>
          <a:p>
            <a:r>
              <a:rPr lang="en-US" dirty="0" smtClean="0"/>
              <a:t>Types of oscillations include</a:t>
            </a:r>
          </a:p>
          <a:p>
            <a:pPr lvl="1"/>
            <a:r>
              <a:rPr lang="en-US" dirty="0" smtClean="0"/>
              <a:t>Transients: Usually high frequency and highly damped</a:t>
            </a:r>
          </a:p>
          <a:p>
            <a:pPr lvl="1"/>
            <a:r>
              <a:rPr lang="en-US" dirty="0" smtClean="0"/>
              <a:t>Local plant: Usually from 1 to 5 Hz</a:t>
            </a:r>
          </a:p>
          <a:p>
            <a:pPr lvl="1"/>
            <a:r>
              <a:rPr lang="en-US" dirty="0" smtClean="0"/>
              <a:t>Inter-area oscillations: From 0.15 to 1 Hz</a:t>
            </a:r>
          </a:p>
          <a:p>
            <a:pPr lvl="1"/>
            <a:r>
              <a:rPr lang="en-US" dirty="0" smtClean="0"/>
              <a:t>Slower dynamics: Such as AGC, less than 0.15 Hz</a:t>
            </a:r>
          </a:p>
          <a:p>
            <a:pPr lvl="1"/>
            <a:r>
              <a:rPr lang="en-US" dirty="0" smtClean="0"/>
              <a:t>Subsynchronous resonance: 10 to 50 Hz (less than synchronous)</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8</a:t>
            </a:fld>
            <a:endParaRPr lang="en-US" dirty="0"/>
          </a:p>
        </p:txBody>
      </p:sp>
    </p:spTree>
    <p:extLst>
      <p:ext uri="{BB962C8B-B14F-4D97-AF65-F5344CB8AC3E}">
        <p14:creationId xmlns:p14="http://schemas.microsoft.com/office/powerpoint/2010/main" val="730953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Oscillations</a:t>
            </a:r>
            <a:endParaRPr lang="en-US" dirty="0"/>
          </a:p>
        </p:txBody>
      </p:sp>
      <p:sp>
        <p:nvSpPr>
          <p:cNvPr id="3" name="Content Placeholder 2"/>
          <p:cNvSpPr>
            <a:spLocks noGrp="1"/>
          </p:cNvSpPr>
          <p:nvPr>
            <p:ph idx="1"/>
          </p:nvPr>
        </p:nvSpPr>
        <p:spPr>
          <a:xfrm>
            <a:off x="365760" y="1280160"/>
            <a:ext cx="8535987" cy="853440"/>
          </a:xfrm>
        </p:spPr>
        <p:txBody>
          <a:bodyPr/>
          <a:lstStyle/>
          <a:p>
            <a:r>
              <a:rPr lang="en-US" dirty="0" smtClean="0"/>
              <a:t>The below graph shows an oscillation that was observed during a 1996 WECC Blackout</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9</a:t>
            </a:fld>
            <a:endParaRPr lang="en-US" dirty="0"/>
          </a:p>
        </p:txBody>
      </p:sp>
      <p:pic>
        <p:nvPicPr>
          <p:cNvPr id="5"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62200"/>
            <a:ext cx="6096000" cy="4117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350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Naeove~1">
  <a:themeElements>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eove~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eov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aeove~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eove~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eove~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eove~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aeove~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52732</TotalTime>
  <Words>1567</Words>
  <Application>Microsoft Office PowerPoint</Application>
  <PresentationFormat>On-screen Show (4:3)</PresentationFormat>
  <Paragraphs>200</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Naeove~1</vt:lpstr>
      <vt:lpstr>MathType 6.0 Equation</vt:lpstr>
      <vt:lpstr>Equation</vt:lpstr>
      <vt:lpstr>ECE 576 – Power System Dynamics and Stability</vt:lpstr>
      <vt:lpstr>Announcements</vt:lpstr>
      <vt:lpstr>Status of Nuclear Power Worldwide</vt:lpstr>
      <vt:lpstr>Distributed PV System Modeling</vt:lpstr>
      <vt:lpstr>Distributed PV System Modeling</vt:lpstr>
      <vt:lpstr>Distributed PV System Modeling</vt:lpstr>
      <vt:lpstr>Oscillations</vt:lpstr>
      <vt:lpstr>Power System Oscillations</vt:lpstr>
      <vt:lpstr>Example Oscillations</vt:lpstr>
      <vt:lpstr>Example Oscillations</vt:lpstr>
      <vt:lpstr>Small Signal Stability Analysis</vt:lpstr>
      <vt:lpstr>Small Signal Stability Analysis</vt:lpstr>
      <vt:lpstr>An On-line Oscillation Detection Tool</vt:lpstr>
      <vt:lpstr>Model Based SSA</vt:lpstr>
      <vt:lpstr>Model Based SSA</vt:lpstr>
      <vt:lpstr>SSA Two Generator Example</vt:lpstr>
      <vt:lpstr>SSA Two Generator Example</vt:lpstr>
      <vt:lpstr>SSA Two Generator Example</vt:lpstr>
      <vt:lpstr>SSA Two Generator Example</vt:lpstr>
      <vt:lpstr>SSA Two Generator</vt:lpstr>
      <vt:lpstr>SSA Two Generator Speeds</vt:lpstr>
      <vt:lpstr>SSA Three Generator Example</vt:lpstr>
      <vt:lpstr>SSA Three Generator Example</vt:lpstr>
      <vt:lpstr>Large System Studies</vt:lpstr>
      <vt:lpstr>Single Machine Infinite Bus</vt:lpstr>
      <vt:lpstr>Small SMIB Example</vt:lpstr>
      <vt:lpstr>Small SMIB Example</vt:lpstr>
      <vt:lpstr>Calculating the A Matrix</vt:lpstr>
      <vt:lpstr>Example: Bus 4 SMIB Dialog</vt:lpstr>
      <vt:lpstr>Example: Bus 4 SMIB Dialog</vt:lpstr>
      <vt:lpstr>Example: Bus 4 SMIB Dialog</vt:lpstr>
      <vt:lpstr>Example: Bus 4 with  GENROU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Tom Overbye</dc:creator>
  <cp:lastModifiedBy>Overbye, Thomas J</cp:lastModifiedBy>
  <cp:revision>2553</cp:revision>
  <cp:lastPrinted>2014-04-28T16:20:37Z</cp:lastPrinted>
  <dcterms:created xsi:type="dcterms:W3CDTF">1995-06-02T22:12:36Z</dcterms:created>
  <dcterms:modified xsi:type="dcterms:W3CDTF">2014-04-29T18:06:30Z</dcterms:modified>
</cp:coreProperties>
</file>