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5"/>
  </p:notesMasterIdLst>
  <p:handoutMasterIdLst>
    <p:handoutMasterId r:id="rId36"/>
  </p:handoutMasterIdLst>
  <p:sldIdLst>
    <p:sldId id="563" r:id="rId2"/>
    <p:sldId id="820" r:id="rId3"/>
    <p:sldId id="1285" r:id="rId4"/>
    <p:sldId id="1286" r:id="rId5"/>
    <p:sldId id="1287" r:id="rId6"/>
    <p:sldId id="1288" r:id="rId7"/>
    <p:sldId id="1289" r:id="rId8"/>
    <p:sldId id="1296" r:id="rId9"/>
    <p:sldId id="1297" r:id="rId10"/>
    <p:sldId id="1298" r:id="rId11"/>
    <p:sldId id="1299" r:id="rId12"/>
    <p:sldId id="1300" r:id="rId13"/>
    <p:sldId id="1302" r:id="rId14"/>
    <p:sldId id="1303" r:id="rId15"/>
    <p:sldId id="1301" r:id="rId16"/>
    <p:sldId id="1305" r:id="rId17"/>
    <p:sldId id="1306" r:id="rId18"/>
    <p:sldId id="1304" r:id="rId19"/>
    <p:sldId id="1307" r:id="rId20"/>
    <p:sldId id="1308" r:id="rId21"/>
    <p:sldId id="1309" r:id="rId22"/>
    <p:sldId id="1310" r:id="rId23"/>
    <p:sldId id="1312" r:id="rId24"/>
    <p:sldId id="1311" r:id="rId25"/>
    <p:sldId id="1313" r:id="rId26"/>
    <p:sldId id="1315" r:id="rId27"/>
    <p:sldId id="1314" r:id="rId28"/>
    <p:sldId id="1316" r:id="rId29"/>
    <p:sldId id="1317" r:id="rId30"/>
    <p:sldId id="1318" r:id="rId31"/>
    <p:sldId id="1319" r:id="rId32"/>
    <p:sldId id="1320" r:id="rId33"/>
    <p:sldId id="1321" r:id="rId3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00"/>
    <a:srgbClr val="FF9900"/>
    <a:srgbClr val="CC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3600" autoAdjust="0"/>
  </p:normalViewPr>
  <p:slideViewPr>
    <p:cSldViewPr>
      <p:cViewPr varScale="1">
        <p:scale>
          <a:sx n="123" d="100"/>
          <a:sy n="123" d="100"/>
        </p:scale>
        <p:origin x="-21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56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38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051" y="1"/>
            <a:ext cx="297138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63"/>
            <a:ext cx="297138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051" y="8829663"/>
            <a:ext cx="297138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382" cy="4635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defTabSz="9207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618" y="1"/>
            <a:ext cx="2971382" cy="4635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algn="r" defTabSz="9207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93738"/>
            <a:ext cx="4629150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670" y="4398847"/>
            <a:ext cx="5030662" cy="41654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6097"/>
            <a:ext cx="2971382" cy="4635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defTabSz="9207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618" y="8796097"/>
            <a:ext cx="2971382" cy="4635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algn="r" defTabSz="920774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10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4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87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51817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25" name="Rectangle 410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" name="Rectangle 4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" name="Rectangle 4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D6F4-152C-4B8C-896C-E324C81E54EF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282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B11D-0D4F-4012-B2FD-6C732AEFC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9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1E3F-52BB-4CA9-8156-EFEDA953B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8EFD-512B-4531-8A51-5AEF24EFF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B232-3BEC-4CFE-AF25-FE71B0721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6223-ECBF-4E7D-933E-D79F1A48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1549-9A73-40CC-BA70-6C9083CA9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87AF-22CC-4BA0-9E2C-52E5FAE8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D940-8FF2-40FD-B533-73DBC8517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5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F78C-0880-40DC-AAAF-0F55B84BB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535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10600" y="1009095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g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576</a:t>
            </a:r>
            <a:r>
              <a:rPr lang="en-US" dirty="0" smtClean="0"/>
              <a:t> </a:t>
            </a:r>
            <a:r>
              <a:rPr lang="en-US" dirty="0"/>
              <a:t>– Power System Dynamics and Stability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1</a:t>
            </a:fld>
            <a:endParaRPr lang="en-US" sz="1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61765" y="1828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latin typeface="Arial" pitchFamily="34" charset="0"/>
                <a:cs typeface="Arial" pitchFamily="34" charset="0"/>
              </a:rPr>
              <a:t>Lecture </a:t>
            </a:r>
            <a:r>
              <a:rPr lang="en-US" b="1" kern="0" smtClean="0">
                <a:latin typeface="Arial" pitchFamily="34" charset="0"/>
                <a:cs typeface="Arial" pitchFamily="34" charset="0"/>
              </a:rPr>
              <a:t>22:Load Models</a:t>
            </a:r>
            <a:endParaRPr lang="en-US" b="1" kern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Cage Induction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design of induction machines, there are various tradeoffs, such as between starting torque (obviously one needs enough to start) and operating efficiency</a:t>
            </a:r>
          </a:p>
          <a:p>
            <a:pPr lvl="1"/>
            <a:r>
              <a:rPr lang="en-US" dirty="0" smtClean="0"/>
              <a:t>The highest efficiency possible is 1-slip, so operating at low slip is desirable</a:t>
            </a:r>
          </a:p>
          <a:p>
            <a:r>
              <a:rPr lang="en-US" dirty="0" smtClean="0"/>
              <a:t>A common way to achieve high starting torque with good operating efficiency is to use a double cage design</a:t>
            </a:r>
          </a:p>
          <a:p>
            <a:pPr lvl="1"/>
            <a:r>
              <a:rPr lang="en-US" dirty="0" smtClean="0"/>
              <a:t>E.g., the rotor has two embedded squirrel cages, one with a high R and lower X for starting, and one with lower R and higher X for running</a:t>
            </a:r>
          </a:p>
          <a:p>
            <a:pPr lvl="1"/>
            <a:r>
              <a:rPr lang="en-US" dirty="0" smtClean="0"/>
              <a:t>Modeled by extending our model by having two rotor circuits in parallel; add </a:t>
            </a:r>
            <a:r>
              <a:rPr lang="en-US" dirty="0" err="1" smtClean="0"/>
              <a:t>subtransient</a:t>
            </a:r>
            <a:r>
              <a:rPr lang="en-US" dirty="0" smtClean="0"/>
              <a:t> values X" and </a:t>
            </a:r>
            <a:r>
              <a:rPr lang="en-US" dirty="0" err="1" smtClean="0"/>
              <a:t>T"</a:t>
            </a:r>
            <a:r>
              <a:rPr lang="en-US" baseline="-25000" dirty="0" err="1" smtClean="0"/>
              <a:t>o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Double Cage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158240"/>
          </a:xfrm>
        </p:spPr>
        <p:txBody>
          <a:bodyPr/>
          <a:lstStyle/>
          <a:p>
            <a:r>
              <a:rPr lang="en-US" dirty="0" smtClean="0"/>
              <a:t>Double cage rotors are modeled by adding two additional differential 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3393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1" t="21671" r="26170" b="8327"/>
          <a:stretch/>
        </p:blipFill>
        <p:spPr bwMode="auto">
          <a:xfrm>
            <a:off x="1066800" y="2362200"/>
            <a:ext cx="466344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324600"/>
            <a:ext cx="587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Image source: PSLF Manual, version 18.1_02; </a:t>
            </a:r>
            <a:r>
              <a:rPr lang="en-US" sz="1800" dirty="0" err="1" smtClean="0"/>
              <a:t>MotorW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2590800"/>
            <a:ext cx="243840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Some models </a:t>
            </a:r>
            <a:br>
              <a:rPr lang="en-US" dirty="0" smtClean="0"/>
            </a:br>
            <a:r>
              <a:rPr lang="en-US" dirty="0" smtClean="0"/>
              <a:t>also include</a:t>
            </a:r>
            <a:br>
              <a:rPr lang="en-US" dirty="0" smtClean="0"/>
            </a:br>
            <a:r>
              <a:rPr lang="en-US" dirty="0" smtClean="0"/>
              <a:t>saturation, a</a:t>
            </a:r>
            <a:br>
              <a:rPr lang="en-US" dirty="0" smtClean="0"/>
            </a:br>
            <a:r>
              <a:rPr lang="en-US" dirty="0" smtClean="0"/>
              <a:t>topic that we</a:t>
            </a:r>
            <a:br>
              <a:rPr lang="en-US" dirty="0" smtClean="0"/>
            </a:br>
            <a:r>
              <a:rPr lang="en-US" dirty="0" smtClean="0"/>
              <a:t>will skip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Cage Induction </a:t>
            </a:r>
            <a:br>
              <a:rPr lang="en-US" dirty="0" smtClean="0"/>
            </a:br>
            <a:r>
              <a:rPr lang="en-US" dirty="0" smtClean="0"/>
              <a:t>Motor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853440"/>
          </a:xfrm>
        </p:spPr>
        <p:txBody>
          <a:bodyPr/>
          <a:lstStyle/>
          <a:p>
            <a:r>
              <a:rPr lang="en-US" dirty="0" smtClean="0"/>
              <a:t>The previous example can be extended to model a double cage rotor by setting R</a:t>
            </a:r>
            <a:r>
              <a:rPr lang="en-US" baseline="-25000" dirty="0" smtClean="0"/>
              <a:t>2</a:t>
            </a:r>
            <a:r>
              <a:rPr lang="en-US" dirty="0" smtClean="0"/>
              <a:t>=0.01, X</a:t>
            </a:r>
            <a:r>
              <a:rPr lang="en-US" baseline="-25000" dirty="0" smtClean="0"/>
              <a:t>2</a:t>
            </a:r>
            <a:r>
              <a:rPr lang="en-US" dirty="0" smtClean="0"/>
              <a:t>=0.08</a:t>
            </a:r>
          </a:p>
          <a:p>
            <a:pPr lvl="1"/>
            <a:r>
              <a:rPr lang="en-US" dirty="0" smtClean="0"/>
              <a:t>The below graph shows the modified curves, notice the increase in the slope by s=0, meaning it is operating with higher efficiency (s=0.0063 now!)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34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45783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3352800"/>
            <a:ext cx="2590800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additional </a:t>
            </a:r>
            <a:br>
              <a:rPr lang="en-US" dirty="0" smtClean="0"/>
            </a:br>
            <a:r>
              <a:rPr lang="en-US" dirty="0" smtClean="0"/>
              <a:t>winding does</a:t>
            </a:r>
            <a:br>
              <a:rPr lang="en-US" dirty="0" smtClean="0"/>
            </a:br>
            <a:r>
              <a:rPr lang="en-US" dirty="0" smtClean="0"/>
              <a:t>result in lower initial impedance and hence a  higher starting reactive power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Motor Mechanical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induction motor is operating in steady-state when the electrical torque is equal to the mechanical torque</a:t>
            </a:r>
          </a:p>
          <a:p>
            <a:r>
              <a:rPr lang="en-US" dirty="0" smtClean="0"/>
              <a:t>Mechanical torque depends on the type of load</a:t>
            </a:r>
          </a:p>
          <a:p>
            <a:pPr lvl="1"/>
            <a:r>
              <a:rPr lang="en-US" dirty="0" smtClean="0"/>
              <a:t>Usually specified as function of speed, T</a:t>
            </a:r>
            <a:r>
              <a:rPr lang="en-US" baseline="-25000" dirty="0" smtClean="0"/>
              <a:t>M</a:t>
            </a:r>
            <a:r>
              <a:rPr lang="en-US" dirty="0" smtClean="0"/>
              <a:t>=</a:t>
            </a:r>
            <a:r>
              <a:rPr lang="en-US" dirty="0" err="1" smtClean="0"/>
              <a:t>T</a:t>
            </a:r>
            <a:r>
              <a:rPr lang="en-US" baseline="-25000" dirty="0" err="1" smtClean="0"/>
              <a:t>base</a:t>
            </a:r>
            <a:r>
              <a:rPr lang="en-US" dirty="0" smtClean="0"/>
              <a:t>(</a:t>
            </a: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baseline="-25000" dirty="0" err="1" smtClean="0"/>
              <a:t>r</a:t>
            </a:r>
            <a:r>
              <a:rPr lang="en-US" dirty="0" smtClean="0"/>
              <a:t>)</a:t>
            </a:r>
            <a:r>
              <a:rPr lang="en-US" baseline="30000" dirty="0" smtClean="0"/>
              <a:t>m</a:t>
            </a:r>
          </a:p>
          <a:p>
            <a:pPr lvl="1"/>
            <a:r>
              <a:rPr lang="en-US" dirty="0" smtClean="0"/>
              <a:t>Torque of fans and pumps varies with the square of the speed, conveyors and hoists tend to have a constant torque</a:t>
            </a:r>
          </a:p>
          <a:p>
            <a:r>
              <a:rPr lang="en-US" dirty="0" smtClean="0"/>
              <a:t>Total power supplied to load is equal to torque times speed</a:t>
            </a:r>
          </a:p>
          <a:p>
            <a:pPr lvl="1"/>
            <a:r>
              <a:rPr lang="en-US" dirty="0" smtClean="0"/>
              <a:t>Hence the exponent is m+1, with P</a:t>
            </a:r>
            <a:r>
              <a:rPr lang="en-US" baseline="-25000" dirty="0" smtClean="0"/>
              <a:t>M</a:t>
            </a:r>
            <a:r>
              <a:rPr lang="en-US" dirty="0" smtClean="0"/>
              <a:t>=</a:t>
            </a:r>
            <a:r>
              <a:rPr lang="en-US" dirty="0" err="1"/>
              <a:t>P</a:t>
            </a:r>
            <a:r>
              <a:rPr lang="en-US" baseline="-25000" dirty="0" err="1" smtClean="0"/>
              <a:t>base</a:t>
            </a:r>
            <a:r>
              <a:rPr lang="en-US" dirty="0" smtClean="0"/>
              <a:t>(</a:t>
            </a: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baseline="-25000" dirty="0" err="1" smtClean="0"/>
              <a:t>r</a:t>
            </a:r>
            <a:r>
              <a:rPr lang="en-US" dirty="0" smtClean="0"/>
              <a:t>)</a:t>
            </a:r>
            <a:r>
              <a:rPr lang="en-US" baseline="30000" dirty="0" smtClean="0"/>
              <a:t>m</a:t>
            </a:r>
            <a:endParaRPr lang="en-US" baseline="300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Motor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10640"/>
          </a:xfrm>
        </p:spPr>
        <p:txBody>
          <a:bodyPr/>
          <a:lstStyle/>
          <a:p>
            <a:r>
              <a:rPr lang="en-US" dirty="0" smtClean="0"/>
              <a:t>Four major classes of induction motors, based on application.  Key values are starting torque, pull-out torque, full-load torque, and starting current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3393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70460"/>
            <a:ext cx="4038600" cy="371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6381733"/>
            <a:ext cx="792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Image source: ecmweb.com/motors/understanding-induction-motor-nameplate-information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2819400"/>
            <a:ext cx="2872902" cy="304698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 steady-state the </a:t>
            </a:r>
            <a:br>
              <a:rPr lang="en-US" dirty="0" smtClean="0"/>
            </a:br>
            <a:r>
              <a:rPr lang="en-US" dirty="0" smtClean="0"/>
              <a:t>motor will operate</a:t>
            </a:r>
            <a:br>
              <a:rPr lang="en-US" dirty="0" smtClean="0"/>
            </a:br>
            <a:r>
              <a:rPr lang="en-US" dirty="0" smtClean="0"/>
              <a:t>on the right side</a:t>
            </a:r>
            <a:br>
              <a:rPr lang="en-US" dirty="0" smtClean="0"/>
            </a:br>
            <a:r>
              <a:rPr lang="en-US" dirty="0" smtClean="0"/>
              <a:t>of the curve at </a:t>
            </a:r>
            <a:br>
              <a:rPr lang="en-US" dirty="0" smtClean="0"/>
            </a:br>
            <a:r>
              <a:rPr lang="en-US" dirty="0" smtClean="0"/>
              <a:t>the point at which</a:t>
            </a:r>
            <a:br>
              <a:rPr lang="en-US" dirty="0" smtClean="0"/>
            </a:br>
            <a:r>
              <a:rPr lang="en-US" dirty="0" smtClean="0"/>
              <a:t>the electrical torque</a:t>
            </a:r>
            <a:br>
              <a:rPr lang="en-US" dirty="0" smtClean="0"/>
            </a:br>
            <a:r>
              <a:rPr lang="en-US" dirty="0" smtClean="0"/>
              <a:t>matches the </a:t>
            </a:r>
            <a:br>
              <a:rPr lang="en-US" dirty="0" smtClean="0"/>
            </a:br>
            <a:r>
              <a:rPr lang="en-US" dirty="0" smtClean="0"/>
              <a:t>mechanical torque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Motor Stalling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Height of the torque-speed curve varies with the square of the terminal voltage</a:t>
            </a:r>
          </a:p>
          <a:p>
            <a:r>
              <a:rPr lang="en-US" dirty="0" smtClean="0"/>
              <a:t>When the terminal voltage decreases, such as during a fault, the mechanical torque can exceed the electrical torque</a:t>
            </a:r>
          </a:p>
          <a:p>
            <a:pPr lvl="1"/>
            <a:r>
              <a:rPr lang="en-US" dirty="0" smtClean="0"/>
              <a:t>This causes the motor to decelerate, perhaps quite clearly, with the rate proportional to the inertia</a:t>
            </a:r>
          </a:p>
          <a:p>
            <a:pPr lvl="1"/>
            <a:r>
              <a:rPr lang="en-US" dirty="0" smtClean="0"/>
              <a:t>This deceleration causing the slip to increase, perhaps causing the motor to stall with s=1, resulting in a high reactive current draw</a:t>
            </a:r>
          </a:p>
          <a:p>
            <a:pPr lvl="1"/>
            <a:r>
              <a:rPr lang="en-US" dirty="0" smtClean="0"/>
              <a:t>Too many stalled motors can prevent the voltage from recovering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Stalling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615440"/>
          </a:xfrm>
        </p:spPr>
        <p:txBody>
          <a:bodyPr/>
          <a:lstStyle/>
          <a:p>
            <a:r>
              <a:rPr lang="en-US" dirty="0" smtClean="0"/>
              <a:t>Using case Problem7-6, which models the WSCC 9 bus case with 100% induction motor load</a:t>
            </a:r>
          </a:p>
          <a:p>
            <a:r>
              <a:rPr lang="en-US" dirty="0" smtClean="0"/>
              <a:t>Change the fault scenario to say a fault midway between buses 5 and 7, cleared by opening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33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49935"/>
            <a:ext cx="5715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29034" y="3280475"/>
            <a:ext cx="1742785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Results are</a:t>
            </a:r>
            <a:br>
              <a:rPr lang="en-US" dirty="0" smtClean="0"/>
            </a:br>
            <a:r>
              <a:rPr lang="en-US" dirty="0" smtClean="0"/>
              <a:t>for a 0.1 </a:t>
            </a:r>
            <a:br>
              <a:rPr lang="en-US" dirty="0" smtClean="0"/>
            </a:br>
            <a:r>
              <a:rPr lang="en-US" dirty="0" smtClean="0"/>
              <a:t>second </a:t>
            </a:r>
            <a:br>
              <a:rPr lang="en-US" dirty="0" smtClean="0"/>
            </a:br>
            <a:r>
              <a:rPr lang="en-US" dirty="0" smtClean="0"/>
              <a:t>fault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14827" y="4998203"/>
            <a:ext cx="1879041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Usually</a:t>
            </a:r>
            <a:br>
              <a:rPr lang="en-US" dirty="0" smtClean="0"/>
            </a:br>
            <a:r>
              <a:rPr lang="en-US" dirty="0" smtClean="0"/>
              <a:t>motor load</a:t>
            </a:r>
            <a:br>
              <a:rPr lang="en-US" dirty="0" smtClean="0"/>
            </a:br>
            <a:r>
              <a:rPr lang="en-US" dirty="0" smtClean="0"/>
              <a:t>is much less</a:t>
            </a:r>
            <a:br>
              <a:rPr lang="en-US" dirty="0" smtClean="0"/>
            </a:br>
            <a:r>
              <a:rPr lang="en-US" dirty="0" smtClean="0"/>
              <a:t>than 100%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Limit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different performance criteria that need to be met for a scenario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197147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Image from WECC Planning and Operating Criteria </a:t>
            </a:r>
            <a:endParaRPr lang="en-US" sz="1600" dirty="0"/>
          </a:p>
        </p:txBody>
      </p:sp>
      <p:pic>
        <p:nvPicPr>
          <p:cNvPr id="134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t="26767" r="26000" b="12305"/>
          <a:stretch/>
        </p:blipFill>
        <p:spPr bwMode="auto">
          <a:xfrm>
            <a:off x="685800" y="2220132"/>
            <a:ext cx="5334000" cy="386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2590800"/>
            <a:ext cx="1905000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Similar performance criteria exist for frequency</a:t>
            </a:r>
          </a:p>
          <a:p>
            <a:r>
              <a:rPr lang="en-US" dirty="0" smtClean="0"/>
              <a:t>deviations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Starting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Motor starting analysis looks at the impacts of starting a motor or a series of motors (usually quite large motors) on the power grid</a:t>
            </a:r>
          </a:p>
          <a:p>
            <a:pPr lvl="1"/>
            <a:r>
              <a:rPr lang="en-US" dirty="0" smtClean="0"/>
              <a:t>Examples are new load </a:t>
            </a:r>
            <a:r>
              <a:rPr lang="en-US" smtClean="0"/>
              <a:t>or black start </a:t>
            </a:r>
            <a:r>
              <a:rPr lang="en-US" dirty="0" smtClean="0"/>
              <a:t>plans</a:t>
            </a:r>
          </a:p>
          <a:p>
            <a:r>
              <a:rPr lang="en-US" dirty="0" smtClean="0"/>
              <a:t>While not all transient stability motor load models allow the motor to start, some do</a:t>
            </a:r>
          </a:p>
          <a:p>
            <a:r>
              <a:rPr lang="en-US" dirty="0" smtClean="0"/>
              <a:t>When energized, the initial condition for the motor is slip of 1.0</a:t>
            </a:r>
          </a:p>
          <a:p>
            <a:r>
              <a:rPr lang="en-US" dirty="0" smtClean="0"/>
              <a:t>Motor starting can generate very small time constants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Starting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err="1" smtClean="0"/>
              <a:t>WSCC_MotorStarting</a:t>
            </a:r>
            <a:r>
              <a:rPr lang="en-US" dirty="0" smtClean="0"/>
              <a:t> takes the previous WSCC case with 100% motor load, and considers starting the motor at bus 8</a:t>
            </a:r>
          </a:p>
          <a:p>
            <a:r>
              <a:rPr lang="en-US" dirty="0" smtClean="0"/>
              <a:t>In the power flow the load at bus 8 is model as zero (open) with a CIM5</a:t>
            </a:r>
          </a:p>
          <a:p>
            <a:r>
              <a:rPr lang="en-US" dirty="0" smtClean="0"/>
              <a:t>The contingency is to close the load</a:t>
            </a:r>
          </a:p>
          <a:p>
            <a:pPr lvl="1"/>
            <a:r>
              <a:rPr lang="en-US" dirty="0" smtClean="0"/>
              <a:t>Broken into four loads to stagger the start (we can't start it all at once)</a:t>
            </a:r>
          </a:p>
          <a:p>
            <a:r>
              <a:rPr lang="en-US" dirty="0" smtClean="0"/>
              <a:t>Since power flow load is zero, the CIM5 load must also specify the size of the motor</a:t>
            </a:r>
          </a:p>
          <a:p>
            <a:pPr lvl="1"/>
            <a:r>
              <a:rPr lang="en-US" dirty="0" smtClean="0"/>
              <a:t>This is done in the </a:t>
            </a:r>
            <a:r>
              <a:rPr lang="en-US" dirty="0" err="1" smtClean="0"/>
              <a:t>Tnom</a:t>
            </a:r>
            <a:r>
              <a:rPr lang="en-US" dirty="0" smtClean="0"/>
              <a:t> field; also set </a:t>
            </a:r>
            <a:r>
              <a:rPr lang="en-US" dirty="0" err="1" smtClean="0"/>
              <a:t>Mbase</a:t>
            </a:r>
            <a:r>
              <a:rPr lang="en-US" dirty="0" smtClean="0"/>
              <a:t> (31.25 MVA for each motor)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4114800"/>
          </a:xfrm>
        </p:spPr>
        <p:txBody>
          <a:bodyPr/>
          <a:lstStyle/>
          <a:p>
            <a:r>
              <a:rPr lang="en-US" dirty="0" smtClean="0"/>
              <a:t>Read Chapter 8</a:t>
            </a:r>
          </a:p>
          <a:p>
            <a:r>
              <a:rPr lang="en-US" dirty="0" smtClean="0"/>
              <a:t>Homework 7 is due on Thursday April 24</a:t>
            </a:r>
          </a:p>
          <a:p>
            <a:r>
              <a:rPr lang="en-US" dirty="0" smtClean="0"/>
              <a:t>Some good references on load modeling </a:t>
            </a:r>
          </a:p>
          <a:p>
            <a:pPr lvl="1"/>
            <a:r>
              <a:rPr lang="en-US" sz="2000" dirty="0"/>
              <a:t>L. Pereira, D. Kosterev, M. </a:t>
            </a:r>
            <a:r>
              <a:rPr lang="en-US" sz="2000" dirty="0" err="1"/>
              <a:t>Mackin</a:t>
            </a:r>
            <a:r>
              <a:rPr lang="en-US" sz="2000" dirty="0"/>
              <a:t>, D. Davies, J. </a:t>
            </a:r>
            <a:r>
              <a:rPr lang="en-US" sz="2000" dirty="0" err="1"/>
              <a:t>Undrill</a:t>
            </a:r>
            <a:r>
              <a:rPr lang="en-US" sz="2000" dirty="0"/>
              <a:t>, W. Zhu, “An Interim dynamic Induction Motor Model for Stability Studies in the WSCC,” </a:t>
            </a:r>
            <a:r>
              <a:rPr lang="en-US" sz="2000" i="1" dirty="0"/>
              <a:t>IEEE Transactions on Power Systems</a:t>
            </a:r>
            <a:r>
              <a:rPr lang="en-US" sz="2000" dirty="0"/>
              <a:t>, Vol. 17, No. 4, November 2002, pp. 1108-1115.</a:t>
            </a:r>
          </a:p>
          <a:p>
            <a:pPr lvl="1"/>
            <a:r>
              <a:rPr lang="en-US" sz="2000" dirty="0" smtClean="0"/>
              <a:t>J.A</a:t>
            </a:r>
            <a:r>
              <a:rPr lang="en-US" sz="2000" dirty="0"/>
              <a:t>. Diaz de Leon II, B. </a:t>
            </a:r>
            <a:r>
              <a:rPr lang="en-US" sz="2000" dirty="0" err="1"/>
              <a:t>Kehrli</a:t>
            </a:r>
            <a:r>
              <a:rPr lang="en-US" sz="2000" dirty="0"/>
              <a:t>, “The Modeling Requirements for Short-Term Voltage Stability Studies,” </a:t>
            </a:r>
            <a:r>
              <a:rPr lang="en-US" sz="2000" i="1" dirty="0"/>
              <a:t>Proc. IEEE 2006 Power Systems Conference and Exposition (PSCE)</a:t>
            </a:r>
            <a:r>
              <a:rPr lang="en-US" sz="2000" dirty="0"/>
              <a:t>, Atlanta, GA, </a:t>
            </a:r>
            <a:r>
              <a:rPr lang="en-US" sz="2000" dirty="0" smtClean="0"/>
              <a:t>Oct. </a:t>
            </a:r>
            <a:r>
              <a:rPr lang="en-US" sz="2000" dirty="0"/>
              <a:t>2006, pp. </a:t>
            </a:r>
            <a:r>
              <a:rPr lang="en-US" sz="2000" dirty="0" smtClean="0"/>
              <a:t>582-588</a:t>
            </a:r>
          </a:p>
          <a:p>
            <a:pPr lvl="1"/>
            <a:r>
              <a:rPr lang="en-US" sz="2000" dirty="0"/>
              <a:t>B. Lesieutre, et. al., </a:t>
            </a:r>
            <a:r>
              <a:rPr lang="en-US" sz="2000" i="1" dirty="0"/>
              <a:t>Load Modeling Transmission Research</a:t>
            </a:r>
            <a:r>
              <a:rPr lang="en-US" sz="2000" dirty="0"/>
              <a:t>, Lawrence Berkeley National Laboratory, March 2010. </a:t>
            </a:r>
            <a:r>
              <a:rPr lang="en-US" sz="2000" dirty="0" smtClean="0"/>
              <a:t>http</a:t>
            </a:r>
            <a:r>
              <a:rPr lang="en-US" sz="2000" dirty="0"/>
              <a:t>://ciee-dev.eecs.berkeley.edu/piertrans/documents/LM_Final_Report_body.pdf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Starting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158240"/>
          </a:xfrm>
        </p:spPr>
        <p:txBody>
          <a:bodyPr/>
          <a:lstStyle/>
          <a:p>
            <a:r>
              <a:rPr lang="en-US" dirty="0" smtClean="0"/>
              <a:t>Below graph shows the bus voltages for starting one second apart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33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27" y="2286000"/>
            <a:ext cx="5715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6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Starting: Fast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539240"/>
          </a:xfrm>
        </p:spPr>
        <p:txBody>
          <a:bodyPr/>
          <a:lstStyle/>
          <a:p>
            <a:r>
              <a:rPr lang="en-US" dirty="0" smtClean="0"/>
              <a:t>One issue with the starting of induction motors is the need to model relatively fast initial electrical dynamics</a:t>
            </a:r>
          </a:p>
          <a:p>
            <a:pPr lvl="1"/>
            <a:r>
              <a:rPr lang="en-US" dirty="0" smtClean="0"/>
              <a:t>Below graph shows </a:t>
            </a:r>
            <a:r>
              <a:rPr lang="en-US" dirty="0" err="1" smtClean="0"/>
              <a:t>E'r</a:t>
            </a:r>
            <a:r>
              <a:rPr lang="en-US" dirty="0" smtClean="0"/>
              <a:t> for a motor at bus 8 as it is starting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34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58197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3200400"/>
            <a:ext cx="1662443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 scale</a:t>
            </a:r>
            <a:br>
              <a:rPr lang="en-US" dirty="0" smtClean="0"/>
            </a:br>
            <a:r>
              <a:rPr lang="en-US" dirty="0" smtClean="0"/>
              <a:t>is from</a:t>
            </a:r>
            <a:br>
              <a:rPr lang="en-US" dirty="0" smtClean="0"/>
            </a:br>
            <a:r>
              <a:rPr lang="en-US" dirty="0" smtClean="0"/>
              <a:t>1.0 to 1.1</a:t>
            </a:r>
            <a:br>
              <a:rPr lang="en-US" dirty="0" smtClean="0"/>
            </a:br>
            <a:r>
              <a:rPr lang="en-US" dirty="0" smtClean="0"/>
              <a:t>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Starting: Fast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624840"/>
          </a:xfrm>
        </p:spPr>
        <p:txBody>
          <a:bodyPr/>
          <a:lstStyle/>
          <a:p>
            <a:r>
              <a:rPr lang="en-US" dirty="0" smtClean="0"/>
              <a:t>These fast dynamics can be seen to vary with slip in the </a:t>
            </a: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baseline="-25000" dirty="0" err="1" smtClean="0"/>
              <a:t>s</a:t>
            </a:r>
            <a:r>
              <a:rPr lang="en-US" dirty="0" err="1" smtClean="0"/>
              <a:t>s</a:t>
            </a:r>
            <a:r>
              <a:rPr lang="en-US" dirty="0" smtClean="0"/>
              <a:t> term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Simulating with the explicit method either requires a small overall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 or the use of multi-rate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106931"/>
              </p:ext>
            </p:extLst>
          </p:nvPr>
        </p:nvGraphicFramePr>
        <p:xfrm>
          <a:off x="2514600" y="2133600"/>
          <a:ext cx="5065712" cy="296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78" name="Equation" r:id="rId3" imgW="2387520" imgH="1396800" progId="Equation.DSMT4">
                  <p:embed/>
                </p:oleObj>
              </mc:Choice>
              <mc:Fallback>
                <p:oleObj name="Equation" r:id="rId3" imgW="2387520" imgH="1396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33600"/>
                        <a:ext cx="5065712" cy="296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5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Multi-Rate Explicit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158240"/>
          </a:xfrm>
        </p:spPr>
        <p:txBody>
          <a:bodyPr/>
          <a:lstStyle/>
          <a:p>
            <a:r>
              <a:rPr lang="en-US" dirty="0" smtClean="0"/>
              <a:t>Key idea is to integrate some differential equations with a potentially much faster time step then others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Faster variables are integrated with time step h, slower variable with time step H</a:t>
            </a:r>
          </a:p>
          <a:p>
            <a:pPr lvl="1"/>
            <a:r>
              <a:rPr lang="en-US" dirty="0" smtClean="0"/>
              <a:t>Slower variables assumed fixed or interpolated during the faster time step integration</a:t>
            </a:r>
          </a:p>
          <a:p>
            <a:pPr marL="0" indent="0">
              <a:buNone/>
            </a:pP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Figure </a:t>
            </a:r>
            <a:r>
              <a:rPr lang="en-US" sz="1200" dirty="0"/>
              <a:t>from </a:t>
            </a:r>
            <a:r>
              <a:rPr lang="en-US" sz="1200" dirty="0" err="1"/>
              <a:t>Jingjia</a:t>
            </a:r>
            <a:r>
              <a:rPr lang="en-US" sz="1200" dirty="0"/>
              <a:t> Chen and M. L. Crow, "A Variable Partitioning Strategy for the </a:t>
            </a:r>
            <a:r>
              <a:rPr lang="en-US" sz="1200" dirty="0" err="1"/>
              <a:t>Multirate</a:t>
            </a:r>
            <a:r>
              <a:rPr lang="en-US" sz="1200" dirty="0"/>
              <a:t> Method in Power Systems," Power Systems, IEEE Transactions on, vol. 23, pp. 259-266, 2008.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342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3" b="2051"/>
          <a:stretch/>
        </p:blipFill>
        <p:spPr bwMode="auto">
          <a:xfrm>
            <a:off x="2057400" y="2362200"/>
            <a:ext cx="396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0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Multi-Rate Explicit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4114800"/>
          </a:xfrm>
        </p:spPr>
        <p:txBody>
          <a:bodyPr/>
          <a:lstStyle/>
          <a:p>
            <a:r>
              <a:rPr lang="en-US" dirty="0" smtClean="0"/>
              <a:t>First proposed by C. Gear (at UIUC!) in 1974</a:t>
            </a:r>
            <a:endParaRPr lang="en-US" dirty="0"/>
          </a:p>
          <a:p>
            <a:r>
              <a:rPr lang="en-US" dirty="0" smtClean="0"/>
              <a:t>Power systems use by M Crow in 1994 (UIUC alum)</a:t>
            </a:r>
          </a:p>
          <a:p>
            <a:r>
              <a:rPr lang="en-US" dirty="0" smtClean="0"/>
              <a:t>In power systems usually applied to some exciters, stabilizers, and to induction motors when their slip is high</a:t>
            </a:r>
          </a:p>
          <a:p>
            <a:r>
              <a:rPr lang="en-US" dirty="0" smtClean="0"/>
              <a:t>Subinterval length can be customized for each model based on its parameters (in range of 4 to 128 times the regular time step)</a:t>
            </a:r>
          </a:p>
          <a:p>
            <a:r>
              <a:rPr lang="en-US" dirty="0" smtClean="0"/>
              <a:t>Tradeoff in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949" y="5882135"/>
            <a:ext cx="807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C. Gear, </a:t>
            </a:r>
            <a:r>
              <a:rPr lang="en-US" sz="1200" dirty="0" err="1"/>
              <a:t>Multirate</a:t>
            </a:r>
            <a:r>
              <a:rPr lang="en-US" sz="1200" dirty="0"/>
              <a:t> Methods for Ordinary Differential Equations, </a:t>
            </a:r>
            <a:r>
              <a:rPr lang="en-US" sz="1200" dirty="0" smtClean="0"/>
              <a:t>Univ.</a:t>
            </a:r>
            <a:r>
              <a:rPr lang="en-US" sz="1200" dirty="0"/>
              <a:t> </a:t>
            </a:r>
            <a:r>
              <a:rPr lang="en-US" sz="1200" dirty="0" smtClean="0"/>
              <a:t>Illinois </a:t>
            </a:r>
            <a:r>
              <a:rPr lang="en-US" sz="1200" dirty="0"/>
              <a:t>at Urbana-Champaign, Tech. Rep., 1974.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749" y="61722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M. Crow and J. G. Chen, “The </a:t>
            </a:r>
            <a:r>
              <a:rPr lang="en-US" sz="1200" dirty="0" err="1"/>
              <a:t>multirate</a:t>
            </a:r>
            <a:r>
              <a:rPr lang="en-US" sz="1200" dirty="0"/>
              <a:t> method for simulation </a:t>
            </a:r>
            <a:r>
              <a:rPr lang="en-US" sz="1200" dirty="0" smtClean="0"/>
              <a:t>of power </a:t>
            </a:r>
            <a:r>
              <a:rPr lang="en-US" sz="1200" dirty="0"/>
              <a:t>system dynamics,” </a:t>
            </a:r>
            <a:r>
              <a:rPr lang="en-US" sz="1200" i="1" dirty="0"/>
              <a:t>IEEE Trans. Power Syst.</a:t>
            </a:r>
            <a:r>
              <a:rPr lang="en-US" sz="1200" dirty="0"/>
              <a:t>, vol. 9, no. 3, </a:t>
            </a:r>
            <a:r>
              <a:rPr lang="en-US" sz="1200" dirty="0" smtClean="0"/>
              <a:t>pp.1684–1690</a:t>
            </a:r>
            <a:r>
              <a:rPr lang="en-US" sz="1200" dirty="0"/>
              <a:t>, Aug. 1994.</a:t>
            </a:r>
          </a:p>
        </p:txBody>
      </p:sp>
    </p:spTree>
    <p:extLst>
      <p:ext uri="{BB962C8B-B14F-4D97-AF65-F5344CB8AC3E}">
        <p14:creationId xmlns:p14="http://schemas.microsoft.com/office/powerpoint/2010/main" val="38612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762000"/>
          </a:xfrm>
        </p:spPr>
        <p:txBody>
          <a:bodyPr/>
          <a:lstStyle/>
          <a:p>
            <a:r>
              <a:rPr lang="en-US" dirty="0" smtClean="0"/>
              <a:t>Single Phase Induction Motor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load model is one that explicitly represents the behavior of single phase induction motors, which are quite small and stall very quickly</a:t>
            </a:r>
          </a:p>
          <a:p>
            <a:pPr lvl="1"/>
            <a:r>
              <a:rPr lang="en-US" dirty="0" smtClean="0"/>
              <a:t>Single phase motors also start slower than an equivalent three phase machine</a:t>
            </a:r>
          </a:p>
          <a:p>
            <a:r>
              <a:rPr lang="en-US" dirty="0" smtClean="0"/>
              <a:t>New single phase induction motor model (LD1PAC) is a static model (with the assumption that the dynamics are fast), that algebraically transitions between running and stalled behavior based on the magnitude of the terminal voltage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762000"/>
          </a:xfrm>
        </p:spPr>
        <p:txBody>
          <a:bodyPr/>
          <a:lstStyle/>
          <a:p>
            <a:r>
              <a:rPr lang="en-US" dirty="0"/>
              <a:t>Single Phase Induction Motor Loads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539240"/>
          </a:xfrm>
        </p:spPr>
        <p:txBody>
          <a:bodyPr/>
          <a:lstStyle/>
          <a:p>
            <a:r>
              <a:rPr lang="en-US" dirty="0" smtClean="0"/>
              <a:t>Need is driven by the previous difficulty in modeling the delayed voltage recovery after some faults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34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8" t="39230" r="7503" b="1692"/>
          <a:stretch/>
        </p:blipFill>
        <p:spPr bwMode="auto">
          <a:xfrm>
            <a:off x="861447" y="2286000"/>
            <a:ext cx="758952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116052"/>
            <a:ext cx="7757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 from </a:t>
            </a:r>
            <a:r>
              <a:rPr lang="en-US" sz="1200" dirty="0"/>
              <a:t>D. Kosterev, et. al., "Load Modeling in Power System Studies: WECC Progress Update</a:t>
            </a:r>
            <a:r>
              <a:rPr lang="en-US" sz="1200" dirty="0" smtClean="0"/>
              <a:t>," IEEE PES</a:t>
            </a:r>
            <a:br>
              <a:rPr lang="en-US" sz="1200" dirty="0" smtClean="0"/>
            </a:br>
            <a:r>
              <a:rPr lang="en-US" sz="1200" dirty="0" smtClean="0"/>
              <a:t>2008 General Meeting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467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762000"/>
          </a:xfrm>
        </p:spPr>
        <p:txBody>
          <a:bodyPr/>
          <a:lstStyle/>
          <a:p>
            <a:r>
              <a:rPr lang="en-US" dirty="0"/>
              <a:t>Single Phase Induction Motor Loads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Below image summarizes key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9113" y="5867400"/>
            <a:ext cx="746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Image source: https</a:t>
            </a:r>
            <a:r>
              <a:rPr lang="en-US" sz="1200" dirty="0"/>
              <a:t>://www.wecc.biz/committees/.../MVWG_111606_LasVegas.pdf</a:t>
            </a:r>
          </a:p>
        </p:txBody>
      </p:sp>
      <p:pic>
        <p:nvPicPr>
          <p:cNvPr id="1343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0" t="31436" r="29315" b="4278"/>
          <a:stretch/>
        </p:blipFill>
        <p:spPr bwMode="auto">
          <a:xfrm>
            <a:off x="689113" y="1752600"/>
            <a:ext cx="484632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171937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See also, </a:t>
            </a:r>
            <a:r>
              <a:rPr lang="en-US" sz="1200" dirty="0"/>
              <a:t>D. Kosterev, et. al., "Load Modeling in Power System Studies: WECC Progress Update," IEEE PES</a:t>
            </a:r>
            <a:br>
              <a:rPr lang="en-US" sz="1200" dirty="0"/>
            </a:br>
            <a:r>
              <a:rPr lang="en-US" sz="1200" dirty="0"/>
              <a:t>2008 General Meeting </a:t>
            </a:r>
          </a:p>
          <a:p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2209800"/>
            <a:ext cx="1657826" cy="267765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There are</a:t>
            </a:r>
            <a:br>
              <a:rPr lang="en-US" dirty="0" smtClean="0"/>
            </a:br>
            <a:r>
              <a:rPr lang="en-US" dirty="0" smtClean="0"/>
              <a:t>no explicit</a:t>
            </a:r>
            <a:br>
              <a:rPr lang="en-US" dirty="0" smtClean="0"/>
            </a:br>
            <a:r>
              <a:rPr lang="en-US" dirty="0" smtClean="0"/>
              <a:t>differential</a:t>
            </a:r>
            <a:br>
              <a:rPr lang="en-US" dirty="0" smtClean="0"/>
            </a:br>
            <a:r>
              <a:rPr lang="en-US" dirty="0" smtClean="0"/>
              <a:t>equations </a:t>
            </a:r>
            <a:br>
              <a:rPr lang="en-US" dirty="0" smtClean="0"/>
            </a:br>
            <a:r>
              <a:rPr lang="en-US" dirty="0" smtClean="0"/>
              <a:t>associated</a:t>
            </a:r>
            <a:br>
              <a:rPr lang="en-US" dirty="0" smtClean="0"/>
            </a:br>
            <a:r>
              <a:rPr lang="en-US" dirty="0" smtClean="0"/>
              <a:t>with the </a:t>
            </a:r>
            <a:br>
              <a:rPr lang="en-US" dirty="0" smtClean="0"/>
            </a:br>
            <a:r>
              <a:rPr lang="en-US" dirty="0" smtClean="0"/>
              <a:t>model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Load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aggregate loads are best represented by a combination of different types of load</a:t>
            </a:r>
          </a:p>
          <a:p>
            <a:pPr lvl="1"/>
            <a:r>
              <a:rPr lang="en-US" dirty="0" smtClean="0"/>
              <a:t>Known as composite load models</a:t>
            </a:r>
          </a:p>
          <a:p>
            <a:pPr lvl="1"/>
            <a:r>
              <a:rPr lang="en-US" dirty="0" smtClean="0"/>
              <a:t>Important to keep in mind the actual load is continually changing, so any aggregate load is at best an approximation</a:t>
            </a:r>
          </a:p>
          <a:p>
            <a:pPr lvl="1"/>
            <a:r>
              <a:rPr lang="en-US" dirty="0" smtClean="0"/>
              <a:t>Hard to know load behavior to extreme disturbances without actually faulting the load</a:t>
            </a:r>
          </a:p>
          <a:p>
            <a:r>
              <a:rPr lang="en-US" dirty="0" smtClean="0"/>
              <a:t>Early models included a number of loads at the transmission level buses (with the step-down transformer), with later models including a simple distribution system model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539240"/>
          </a:xfrm>
        </p:spPr>
        <p:txBody>
          <a:bodyPr/>
          <a:lstStyle/>
          <a:p>
            <a:r>
              <a:rPr lang="en-US" dirty="0" smtClean="0"/>
              <a:t>The CLOD model represents the load as a combination of large induction motors, small induction motors, constant power, discharge lighting, and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1308" t="7863" b="8846"/>
          <a:stretch>
            <a:fillRect/>
          </a:stretch>
        </p:blipFill>
        <p:spPr bwMode="auto">
          <a:xfrm>
            <a:off x="1676400" y="2819400"/>
            <a:ext cx="5257800" cy="315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60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Induction Machine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929640"/>
          </a:xfrm>
        </p:spPr>
        <p:txBody>
          <a:bodyPr/>
          <a:lstStyle/>
          <a:p>
            <a:r>
              <a:rPr lang="en-US" dirty="0" smtClean="0"/>
              <a:t>A basic </a:t>
            </a:r>
            <a:r>
              <a:rPr lang="en-US" dirty="0"/>
              <a:t>(single cage) </a:t>
            </a:r>
            <a:r>
              <a:rPr lang="en-US" dirty="0" smtClean="0"/>
              <a:t>induction machine circuit model is given below</a:t>
            </a:r>
          </a:p>
          <a:p>
            <a:pPr lvl="1"/>
            <a:r>
              <a:rPr lang="en-US" dirty="0" smtClean="0"/>
              <a:t>Model is derived in a class like ECE 330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Circuit is useful for understanding the static behavior of the machine </a:t>
            </a:r>
          </a:p>
          <a:p>
            <a:r>
              <a:rPr lang="en-US" dirty="0" smtClean="0"/>
              <a:t>Effective rotor resistance (R</a:t>
            </a:r>
            <a:r>
              <a:rPr lang="en-US" baseline="-25000" dirty="0" smtClean="0"/>
              <a:t>r</a:t>
            </a:r>
            <a:r>
              <a:rPr lang="en-US" dirty="0" smtClean="0"/>
              <a:t>/s) models the rotor electrical losses (R</a:t>
            </a:r>
            <a:r>
              <a:rPr lang="en-US" baseline="-25000" dirty="0" smtClean="0"/>
              <a:t>r</a:t>
            </a:r>
            <a:r>
              <a:rPr lang="en-US" dirty="0" smtClean="0"/>
              <a:t>) and the mechanical power R</a:t>
            </a:r>
            <a:r>
              <a:rPr lang="en-US" baseline="-25000" dirty="0" smtClean="0"/>
              <a:t>r</a:t>
            </a:r>
            <a:r>
              <a:rPr lang="en-US" dirty="0" smtClean="0"/>
              <a:t>(1-s)/s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16642"/>
              </p:ext>
            </p:extLst>
          </p:nvPr>
        </p:nvGraphicFramePr>
        <p:xfrm>
          <a:off x="5486400" y="3052008"/>
          <a:ext cx="2548085" cy="87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232" name="Equation" r:id="rId3" imgW="1218960" imgH="419040" progId="Equation.DSMT4">
                  <p:embed/>
                </p:oleObj>
              </mc:Choice>
              <mc:Fallback>
                <p:oleObj name="Equation" r:id="rId3" imgW="1218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400" y="3052008"/>
                        <a:ext cx="2548085" cy="875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" b="3856"/>
          <a:stretch/>
        </p:blipFill>
        <p:spPr>
          <a:xfrm>
            <a:off x="1295397" y="2667000"/>
            <a:ext cx="3919577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Different load classes can be defined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68009"/>
              </p:ext>
            </p:extLst>
          </p:nvPr>
        </p:nvGraphicFramePr>
        <p:xfrm>
          <a:off x="990600" y="1828800"/>
          <a:ext cx="6781800" cy="1524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300"/>
                <a:gridCol w="1130300"/>
                <a:gridCol w="1130300"/>
                <a:gridCol w="1130300"/>
                <a:gridCol w="1130300"/>
                <a:gridCol w="1130300"/>
              </a:tblGrid>
              <a:tr h="519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Customer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Class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Large Motor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Small Motor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Discharge Lighting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Constant Power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Remaining (PI, QZ)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Residential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Agriculture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Commercial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Industrial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455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9200" y="620169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Comparison of Voltage Recovery for Different Model Types </a:t>
            </a:r>
          </a:p>
        </p:txBody>
      </p:sp>
    </p:spTree>
    <p:extLst>
      <p:ext uri="{BB962C8B-B14F-4D97-AF65-F5344CB8AC3E}">
        <p14:creationId xmlns:p14="http://schemas.microsoft.com/office/powerpoint/2010/main" val="34600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WECC Composite Load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Contains up to four motors or single phase induction motor models; also included potential for solar PV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3465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2" t="29535" r="29997" b="24308"/>
          <a:stretch/>
        </p:blipFill>
        <p:spPr bwMode="auto">
          <a:xfrm>
            <a:off x="665136" y="2209799"/>
            <a:ext cx="7793064" cy="423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4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Time Variation in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 smtClean="0"/>
              <a:t>Different time varying composite model parameters are now being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3475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1" r="816"/>
          <a:stretch/>
        </p:blipFill>
        <p:spPr bwMode="auto">
          <a:xfrm>
            <a:off x="800255" y="2277291"/>
            <a:ext cx="7696200" cy="384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6169967"/>
            <a:ext cx="6401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varying composite load percentages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topics for load modeling research include assessment of how much the load model maters </a:t>
            </a:r>
          </a:p>
          <a:p>
            <a:r>
              <a:rPr lang="en-US" dirty="0" smtClean="0"/>
              <a:t>Another issue is how to determine the load model parameters – which ones are observable under what conditions</a:t>
            </a:r>
          </a:p>
          <a:p>
            <a:pPr lvl="1"/>
            <a:r>
              <a:rPr lang="en-US" dirty="0" smtClean="0"/>
              <a:t>For example, motor stalling can not be observed except during disturbances that actually cause the motors to stall</a:t>
            </a:r>
          </a:p>
          <a:p>
            <a:pPr lvl="1"/>
            <a:r>
              <a:rPr lang="en-US" dirty="0" smtClean="0"/>
              <a:t>Not important to precisely determine parameters that ultimately do not have much influence on the final problem solution; of course these parameters would be hard to observe</a:t>
            </a:r>
          </a:p>
          <a:p>
            <a:r>
              <a:rPr lang="en-US" dirty="0" smtClean="0"/>
              <a:t>Correctly modeling embedded distribution level generation resources, such as PV, is important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Machine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158240"/>
          </a:xfrm>
        </p:spPr>
        <p:txBody>
          <a:bodyPr/>
          <a:lstStyle/>
          <a:p>
            <a:r>
              <a:rPr lang="en-US" dirty="0" smtClean="0"/>
              <a:t>Expressing all values in per unit (with the base covered later), the mechanical equation for a machine is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Similar to what was done for a synchronous machine, the induction machine can be modeled as an equivalent voltage behind a stator resistance and transient reactance (later we'll introduce, but not derived, the </a:t>
            </a:r>
            <a:r>
              <a:rPr lang="en-US" dirty="0" err="1" smtClean="0"/>
              <a:t>subtransient</a:t>
            </a:r>
            <a:r>
              <a:rPr lang="en-US" dirty="0" smtClean="0"/>
              <a:t> model)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284896"/>
              </p:ext>
            </p:extLst>
          </p:nvPr>
        </p:nvGraphicFramePr>
        <p:xfrm>
          <a:off x="762000" y="2286000"/>
          <a:ext cx="717176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254" name="Equation" r:id="rId3" imgW="3251160" imgH="863280" progId="Equation.DSMT4">
                  <p:embed/>
                </p:oleObj>
              </mc:Choice>
              <mc:Fallback>
                <p:oleObj name="Equation" r:id="rId3" imgW="325116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286000"/>
                        <a:ext cx="7171765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4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Machine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624840"/>
          </a:xfrm>
        </p:spPr>
        <p:txBody>
          <a:bodyPr/>
          <a:lstStyle/>
          <a:p>
            <a:r>
              <a:rPr lang="en-US" dirty="0" smtClean="0"/>
              <a:t>Define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Also define the open circuit time constant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606499"/>
              </p:ext>
            </p:extLst>
          </p:nvPr>
        </p:nvGraphicFramePr>
        <p:xfrm>
          <a:off x="771525" y="1752600"/>
          <a:ext cx="722153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52" name="Equation" r:id="rId3" imgW="3416040" imgH="1117440" progId="Equation.DSMT4">
                  <p:embed/>
                </p:oleObj>
              </mc:Choice>
              <mc:Fallback>
                <p:oleObj name="Equation" r:id="rId3" imgW="341604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1525" y="1752600"/>
                        <a:ext cx="7221538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438360"/>
              </p:ext>
            </p:extLst>
          </p:nvPr>
        </p:nvGraphicFramePr>
        <p:xfrm>
          <a:off x="914400" y="5029200"/>
          <a:ext cx="2146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53" name="Equation" r:id="rId5" imgW="990360" imgH="457200" progId="Equation.DSMT4">
                  <p:embed/>
                </p:oleObj>
              </mc:Choice>
              <mc:Fallback>
                <p:oleObj name="Equation" r:id="rId5" imgW="990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5029200"/>
                        <a:ext cx="21463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2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Machine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158240"/>
          </a:xfrm>
        </p:spPr>
        <p:txBody>
          <a:bodyPr/>
          <a:lstStyle/>
          <a:p>
            <a:r>
              <a:rPr lang="en-US" dirty="0" smtClean="0"/>
              <a:t>Electrically the induction machine is modeled similar to the classical generator model, except here we use the "motor convention" in which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D</a:t>
            </a:r>
            <a:r>
              <a:rPr lang="en-US" dirty="0" err="1" smtClean="0"/>
              <a:t>+jI</a:t>
            </a:r>
            <a:r>
              <a:rPr lang="en-US" baseline="-25000" dirty="0" err="1" smtClean="0"/>
              <a:t>Q</a:t>
            </a:r>
            <a:r>
              <a:rPr lang="en-US" dirty="0" smtClean="0"/>
              <a:t> is assumed positive into the machine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732713"/>
              </p:ext>
            </p:extLst>
          </p:nvPr>
        </p:nvGraphicFramePr>
        <p:xfrm>
          <a:off x="820738" y="3200400"/>
          <a:ext cx="5065712" cy="296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04" name="Equation" r:id="rId3" imgW="2387520" imgH="1396800" progId="Equation.DSMT4">
                  <p:embed/>
                </p:oleObj>
              </mc:Choice>
              <mc:Fallback>
                <p:oleObj name="Equation" r:id="rId3" imgW="238752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0738" y="3200400"/>
                        <a:ext cx="5065712" cy="296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48400" y="2743200"/>
            <a:ext cx="2223686" cy="19389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All calculations</a:t>
            </a:r>
            <a:br>
              <a:rPr lang="en-US" dirty="0" smtClean="0"/>
            </a:br>
            <a:r>
              <a:rPr lang="en-US" dirty="0" smtClean="0"/>
              <a:t>are done on</a:t>
            </a:r>
            <a:br>
              <a:rPr lang="en-US" dirty="0" smtClean="0"/>
            </a:br>
            <a:r>
              <a:rPr lang="en-US" dirty="0" smtClean="0"/>
              <a:t>the network</a:t>
            </a:r>
            <a:br>
              <a:rPr lang="en-US" dirty="0" smtClean="0"/>
            </a:br>
            <a:r>
              <a:rPr lang="en-US" dirty="0" smtClean="0"/>
              <a:t>reference</a:t>
            </a:r>
            <a:br>
              <a:rPr lang="en-US" dirty="0" smtClean="0"/>
            </a:br>
            <a:r>
              <a:rPr lang="en-US" dirty="0" smtClean="0"/>
              <a:t>frame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6126295"/>
            <a:ext cx="775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Correction to this equation from last time; posted notes are correct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Machine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The induction machine electrical torque, T</a:t>
            </a:r>
            <a:r>
              <a:rPr lang="en-US" baseline="-25000" dirty="0" smtClean="0"/>
              <a:t>E</a:t>
            </a:r>
            <a:r>
              <a:rPr lang="en-US" dirty="0" smtClean="0"/>
              <a:t>, and terminal electrical load, P</a:t>
            </a:r>
            <a:r>
              <a:rPr lang="en-US" baseline="-25000" dirty="0" smtClean="0"/>
              <a:t>E</a:t>
            </a:r>
            <a:r>
              <a:rPr lang="en-US" dirty="0" smtClean="0"/>
              <a:t>, are then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Similar to a synchronous machine, once the initial values are determined the differential equations are fairly easy to simulate</a:t>
            </a:r>
          </a:p>
          <a:p>
            <a:pPr lvl="1"/>
            <a:r>
              <a:rPr lang="en-US" dirty="0" smtClean="0"/>
              <a:t>Key initial value needed is the slip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317979"/>
              </p:ext>
            </p:extLst>
          </p:nvPr>
        </p:nvGraphicFramePr>
        <p:xfrm>
          <a:off x="990600" y="2362200"/>
          <a:ext cx="2514600" cy="1474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25" name="Equation" r:id="rId3" imgW="1257120" imgH="736560" progId="Equation.DSMT4">
                  <p:embed/>
                </p:oleObj>
              </mc:Choice>
              <mc:Fallback>
                <p:oleObj name="Equation" r:id="rId3" imgW="12571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362200"/>
                        <a:ext cx="2514600" cy="1474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2435817"/>
            <a:ext cx="3215945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Recall we are</a:t>
            </a:r>
            <a:br>
              <a:rPr lang="en-US" dirty="0" smtClean="0"/>
            </a:br>
            <a:r>
              <a:rPr lang="en-US" dirty="0" smtClean="0"/>
              <a:t>using the motor</a:t>
            </a:r>
            <a:br>
              <a:rPr lang="en-US" dirty="0" smtClean="0"/>
            </a:br>
            <a:r>
              <a:rPr lang="en-US" dirty="0" smtClean="0"/>
              <a:t>convention so positive</a:t>
            </a:r>
            <a:br>
              <a:rPr lang="en-US" dirty="0" smtClean="0"/>
            </a:br>
            <a:r>
              <a:rPr lang="en-US" dirty="0" smtClean="0"/>
              <a:t>P</a:t>
            </a:r>
            <a:r>
              <a:rPr lang="en-US" baseline="-25000" dirty="0" smtClean="0"/>
              <a:t>E</a:t>
            </a:r>
            <a:r>
              <a:rPr lang="en-US" dirty="0" smtClean="0"/>
              <a:t> represents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Motor Example </a:t>
            </a:r>
            <a:br>
              <a:rPr lang="en-US" dirty="0" smtClean="0"/>
            </a:br>
            <a:r>
              <a:rPr lang="en-US" dirty="0" smtClean="0"/>
              <a:t>Torque-Speed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3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06398"/>
            <a:ext cx="5589285" cy="336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4114800"/>
          </a:xfrm>
        </p:spPr>
        <p:txBody>
          <a:bodyPr/>
          <a:lstStyle/>
          <a:p>
            <a:r>
              <a:rPr lang="en-US" dirty="0" smtClean="0"/>
              <a:t>Below graph shows the torque-speed curve for this induction machine; note the high reactive power consumption on starting (which is why the lights may dim when starting the dryer!)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2944678"/>
            <a:ext cx="2478564" cy="304698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From the graph</a:t>
            </a:r>
            <a:br>
              <a:rPr lang="en-US" dirty="0" smtClean="0"/>
            </a:br>
            <a:r>
              <a:rPr lang="en-US" dirty="0" smtClean="0"/>
              <a:t>you can see with</a:t>
            </a:r>
            <a:br>
              <a:rPr lang="en-US" dirty="0" smtClean="0"/>
            </a:br>
            <a:r>
              <a:rPr lang="en-US" dirty="0" smtClean="0"/>
              <a:t>a 100 MW load</a:t>
            </a:r>
          </a:p>
          <a:p>
            <a:r>
              <a:rPr lang="en-US" dirty="0" smtClean="0"/>
              <a:t>(0.8 pu on the</a:t>
            </a:r>
            <a:br>
              <a:rPr lang="en-US" dirty="0" smtClean="0"/>
            </a:br>
            <a:r>
              <a:rPr lang="en-US" dirty="0" smtClean="0"/>
              <a:t>125 MW base), </a:t>
            </a:r>
            <a:br>
              <a:rPr lang="en-US" dirty="0" smtClean="0"/>
            </a:br>
            <a:r>
              <a:rPr lang="en-US" dirty="0" smtClean="0"/>
              <a:t>the slip is about</a:t>
            </a:r>
          </a:p>
          <a:p>
            <a:r>
              <a:rPr lang="en-US" dirty="0" smtClean="0"/>
              <a:t>0.025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the Initial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158240"/>
          </a:xfrm>
        </p:spPr>
        <p:txBody>
          <a:bodyPr/>
          <a:lstStyle/>
          <a:p>
            <a:r>
              <a:rPr lang="en-US" dirty="0" smtClean="0"/>
              <a:t>One way to calculate the initial slip is to just solve the below five equations for five unknowns (s, I</a:t>
            </a:r>
            <a:r>
              <a:rPr lang="en-US" baseline="-25000" dirty="0" smtClean="0"/>
              <a:t>D</a:t>
            </a:r>
            <a:r>
              <a:rPr lang="en-US" dirty="0" smtClean="0"/>
              <a:t>, I</a:t>
            </a:r>
            <a:r>
              <a:rPr lang="en-US" baseline="-25000" dirty="0" smtClean="0"/>
              <a:t>Q</a:t>
            </a:r>
            <a:r>
              <a:rPr lang="en-US" dirty="0" smtClean="0"/>
              <a:t>, E'</a:t>
            </a:r>
            <a:r>
              <a:rPr lang="en-US" baseline="-25000" dirty="0" smtClean="0"/>
              <a:t>D</a:t>
            </a:r>
            <a:r>
              <a:rPr lang="en-US" dirty="0" smtClean="0"/>
              <a:t>,E'</a:t>
            </a:r>
            <a:r>
              <a:rPr lang="en-US" baseline="-25000" dirty="0" smtClean="0"/>
              <a:t>Q</a:t>
            </a:r>
            <a:r>
              <a:rPr lang="en-US" dirty="0" smtClean="0"/>
              <a:t>) with P</a:t>
            </a:r>
            <a:r>
              <a:rPr lang="en-US" baseline="-25000" dirty="0" smtClean="0"/>
              <a:t>E</a:t>
            </a:r>
            <a:r>
              <a:rPr lang="en-US" dirty="0" smtClean="0"/>
              <a:t>, V</a:t>
            </a:r>
            <a:r>
              <a:rPr lang="en-US" baseline="-25000" dirty="0" smtClean="0"/>
              <a:t>D</a:t>
            </a:r>
            <a:r>
              <a:rPr lang="en-US" dirty="0" smtClean="0"/>
              <a:t> and V</a:t>
            </a:r>
            <a:r>
              <a:rPr lang="en-US" baseline="-25000" dirty="0" smtClean="0"/>
              <a:t>Q</a:t>
            </a:r>
            <a:r>
              <a:rPr lang="en-US" dirty="0" smtClean="0"/>
              <a:t> inputs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701817"/>
              </p:ext>
            </p:extLst>
          </p:nvPr>
        </p:nvGraphicFramePr>
        <p:xfrm>
          <a:off x="685800" y="2819400"/>
          <a:ext cx="5105400" cy="333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34" name="Equation" r:id="rId3" imgW="2527200" imgH="1650960" progId="Equation.DSMT4">
                  <p:embed/>
                </p:oleObj>
              </mc:Choice>
              <mc:Fallback>
                <p:oleObj name="Equation" r:id="rId3" imgW="2527200" imgH="1650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19400"/>
                        <a:ext cx="5105400" cy="333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0" y="2586335"/>
            <a:ext cx="2876108" cy="304698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These are</a:t>
            </a:r>
            <a:br>
              <a:rPr lang="en-US" dirty="0" smtClean="0"/>
            </a:br>
            <a:r>
              <a:rPr lang="en-US" dirty="0" smtClean="0"/>
              <a:t>nonlinear equations</a:t>
            </a:r>
            <a:br>
              <a:rPr lang="en-US" dirty="0" smtClean="0"/>
            </a:br>
            <a:r>
              <a:rPr lang="en-US" dirty="0" smtClean="0"/>
              <a:t>that can have </a:t>
            </a:r>
            <a:br>
              <a:rPr lang="en-US" dirty="0" smtClean="0"/>
            </a:br>
            <a:r>
              <a:rPr lang="en-US" dirty="0" smtClean="0"/>
              <a:t>multiple solutions</a:t>
            </a:r>
            <a:br>
              <a:rPr lang="en-US" dirty="0" smtClean="0"/>
            </a:br>
            <a:r>
              <a:rPr lang="en-US" dirty="0" smtClean="0"/>
              <a:t>so use Newton's</a:t>
            </a:r>
            <a:br>
              <a:rPr lang="en-US" dirty="0" smtClean="0"/>
            </a:br>
            <a:r>
              <a:rPr lang="en-US" dirty="0" smtClean="0"/>
              <a:t>method, with an</a:t>
            </a:r>
            <a:br>
              <a:rPr lang="en-US" dirty="0" smtClean="0"/>
            </a:br>
            <a:r>
              <a:rPr lang="en-US" dirty="0" smtClean="0"/>
              <a:t>initial guess of</a:t>
            </a:r>
            <a:br>
              <a:rPr lang="en-US" dirty="0" smtClean="0"/>
            </a:br>
            <a:r>
              <a:rPr lang="en-US" dirty="0" smtClean="0"/>
              <a:t>s small (say 0.01)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6181240"/>
            <a:ext cx="4363695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Initial slip in example is 0.0253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eove~1">
  <a:themeElements>
    <a:clrScheme name="Naeove~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eove~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eove~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eove~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50448</TotalTime>
  <Words>1907</Words>
  <Application>Microsoft Office PowerPoint</Application>
  <PresentationFormat>On-screen Show (4:3)</PresentationFormat>
  <Paragraphs>246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Naeove~1</vt:lpstr>
      <vt:lpstr>Equation</vt:lpstr>
      <vt:lpstr>ECE 576 – Power System Dynamics and Stability</vt:lpstr>
      <vt:lpstr>Announcements</vt:lpstr>
      <vt:lpstr>Basic Induction Machine Model</vt:lpstr>
      <vt:lpstr>Induction Machine Dynamics</vt:lpstr>
      <vt:lpstr>Induction Machine Dynamics</vt:lpstr>
      <vt:lpstr>Induction Machine Dynamics</vt:lpstr>
      <vt:lpstr>Induction Machine Dynamics</vt:lpstr>
      <vt:lpstr>Induction Motor Example  Torque-Speed Curves</vt:lpstr>
      <vt:lpstr>Calculating the Initial Slip</vt:lpstr>
      <vt:lpstr>Double Cage Induction Machines</vt:lpstr>
      <vt:lpstr>Example Double Cage Model</vt:lpstr>
      <vt:lpstr>Double Cage Induction  Motor Model</vt:lpstr>
      <vt:lpstr>Induction Motor Mechanical Load</vt:lpstr>
      <vt:lpstr>Induction Motor Classes</vt:lpstr>
      <vt:lpstr>Induction Motor Stalling</vt:lpstr>
      <vt:lpstr>Motor Stalling Example</vt:lpstr>
      <vt:lpstr>Transient Limit Monitors</vt:lpstr>
      <vt:lpstr>Motor Starting</vt:lpstr>
      <vt:lpstr>Motor Starting Example</vt:lpstr>
      <vt:lpstr>Motor Starting Example</vt:lpstr>
      <vt:lpstr>Motor Starting: Fast Dynamics</vt:lpstr>
      <vt:lpstr>Motor Starting: Fast Dynamics</vt:lpstr>
      <vt:lpstr>Multi-Rate Explicit Integration</vt:lpstr>
      <vt:lpstr>Multi-Rate Explicit Integration</vt:lpstr>
      <vt:lpstr>Single Phase Induction Motor Loads</vt:lpstr>
      <vt:lpstr>Single Phase Induction Motor Loads</vt:lpstr>
      <vt:lpstr>Single Phase Induction Motor Loads</vt:lpstr>
      <vt:lpstr>Composite Load Models</vt:lpstr>
      <vt:lpstr>CLOD Model</vt:lpstr>
      <vt:lpstr>CLOD Model</vt:lpstr>
      <vt:lpstr>WECC Composite Load Model</vt:lpstr>
      <vt:lpstr>Modeling Time Variation in Load</vt:lpstr>
      <vt:lpstr>Current Research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Tom Overbye</dc:creator>
  <cp:lastModifiedBy>Thomas Overbye</cp:lastModifiedBy>
  <cp:revision>2372</cp:revision>
  <cp:lastPrinted>2014-04-09T19:09:49Z</cp:lastPrinted>
  <dcterms:created xsi:type="dcterms:W3CDTF">1995-06-02T22:12:36Z</dcterms:created>
  <dcterms:modified xsi:type="dcterms:W3CDTF">2014-04-17T20:49:05Z</dcterms:modified>
</cp:coreProperties>
</file>