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39"/>
  </p:notesMasterIdLst>
  <p:handoutMasterIdLst>
    <p:handoutMasterId r:id="rId40"/>
  </p:handoutMasterIdLst>
  <p:sldIdLst>
    <p:sldId id="563" r:id="rId2"/>
    <p:sldId id="820" r:id="rId3"/>
    <p:sldId id="1277" r:id="rId4"/>
    <p:sldId id="1260" r:id="rId5"/>
    <p:sldId id="1270" r:id="rId6"/>
    <p:sldId id="1261" r:id="rId7"/>
    <p:sldId id="1278" r:id="rId8"/>
    <p:sldId id="1279" r:id="rId9"/>
    <p:sldId id="1280" r:id="rId10"/>
    <p:sldId id="1269" r:id="rId11"/>
    <p:sldId id="1262" r:id="rId12"/>
    <p:sldId id="1271" r:id="rId13"/>
    <p:sldId id="1272" r:id="rId14"/>
    <p:sldId id="1273" r:id="rId15"/>
    <p:sldId id="1274" r:id="rId16"/>
    <p:sldId id="1275" r:id="rId17"/>
    <p:sldId id="1276" r:id="rId18"/>
    <p:sldId id="1281" r:id="rId19"/>
    <p:sldId id="1282" r:id="rId20"/>
    <p:sldId id="1283" r:id="rId21"/>
    <p:sldId id="1284" r:id="rId22"/>
    <p:sldId id="1285" r:id="rId23"/>
    <p:sldId id="1286" r:id="rId24"/>
    <p:sldId id="1287" r:id="rId25"/>
    <p:sldId id="1288" r:id="rId26"/>
    <p:sldId id="1289" r:id="rId27"/>
    <p:sldId id="1291" r:id="rId28"/>
    <p:sldId id="1290" r:id="rId29"/>
    <p:sldId id="1292" r:id="rId30"/>
    <p:sldId id="1293" r:id="rId31"/>
    <p:sldId id="1294" r:id="rId32"/>
    <p:sldId id="1295" r:id="rId33"/>
    <p:sldId id="1296" r:id="rId34"/>
    <p:sldId id="1297" r:id="rId35"/>
    <p:sldId id="1298" r:id="rId36"/>
    <p:sldId id="1299" r:id="rId37"/>
    <p:sldId id="1300" r:id="rId38"/>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FF0000"/>
    <a:srgbClr val="FF9900"/>
    <a:srgbClr val="CC00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3600" autoAdjust="0"/>
  </p:normalViewPr>
  <p:slideViewPr>
    <p:cSldViewPr>
      <p:cViewPr varScale="1">
        <p:scale>
          <a:sx n="123" d="100"/>
          <a:sy n="123" d="100"/>
        </p:scale>
        <p:origin x="-215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956"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1"/>
            <a:ext cx="2971382" cy="465140"/>
          </a:xfrm>
          <a:prstGeom prst="rect">
            <a:avLst/>
          </a:prstGeom>
          <a:noFill/>
          <a:ln w="9525">
            <a:noFill/>
            <a:miter lim="800000"/>
            <a:headEnd/>
            <a:tailEnd/>
          </a:ln>
          <a:effectLst/>
        </p:spPr>
        <p:txBody>
          <a:bodyPr vert="horz" wrap="square" lIns="91285" tIns="45642" rIns="91285" bIns="45642"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154627" name="Rectangle 3"/>
          <p:cNvSpPr>
            <a:spLocks noGrp="1" noChangeArrowheads="1"/>
          </p:cNvSpPr>
          <p:nvPr>
            <p:ph type="dt" sz="quarter" idx="1"/>
          </p:nvPr>
        </p:nvSpPr>
        <p:spPr bwMode="auto">
          <a:xfrm>
            <a:off x="3885051" y="1"/>
            <a:ext cx="2971382" cy="465140"/>
          </a:xfrm>
          <a:prstGeom prst="rect">
            <a:avLst/>
          </a:prstGeom>
          <a:noFill/>
          <a:ln w="9525">
            <a:noFill/>
            <a:miter lim="800000"/>
            <a:headEnd/>
            <a:tailEnd/>
          </a:ln>
          <a:effectLst/>
        </p:spPr>
        <p:txBody>
          <a:bodyPr vert="horz" wrap="square" lIns="91285" tIns="45642" rIns="91285" bIns="45642"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154628" name="Rectangle 4"/>
          <p:cNvSpPr>
            <a:spLocks noGrp="1" noChangeArrowheads="1"/>
          </p:cNvSpPr>
          <p:nvPr>
            <p:ph type="ftr" sz="quarter" idx="2"/>
          </p:nvPr>
        </p:nvSpPr>
        <p:spPr bwMode="auto">
          <a:xfrm>
            <a:off x="0" y="8829663"/>
            <a:ext cx="2971382" cy="465140"/>
          </a:xfrm>
          <a:prstGeom prst="rect">
            <a:avLst/>
          </a:prstGeom>
          <a:noFill/>
          <a:ln w="9525">
            <a:noFill/>
            <a:miter lim="800000"/>
            <a:headEnd/>
            <a:tailEnd/>
          </a:ln>
          <a:effectLst/>
        </p:spPr>
        <p:txBody>
          <a:bodyPr vert="horz" wrap="square" lIns="91285" tIns="45642" rIns="91285" bIns="45642"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154629" name="Rectangle 5"/>
          <p:cNvSpPr>
            <a:spLocks noGrp="1" noChangeArrowheads="1"/>
          </p:cNvSpPr>
          <p:nvPr>
            <p:ph type="sldNum" sz="quarter" idx="3"/>
          </p:nvPr>
        </p:nvSpPr>
        <p:spPr bwMode="auto">
          <a:xfrm>
            <a:off x="3885051" y="8829663"/>
            <a:ext cx="2971382" cy="465140"/>
          </a:xfrm>
          <a:prstGeom prst="rect">
            <a:avLst/>
          </a:prstGeom>
          <a:noFill/>
          <a:ln w="9525">
            <a:noFill/>
            <a:miter lim="800000"/>
            <a:headEnd/>
            <a:tailEnd/>
          </a:ln>
          <a:effectLst/>
        </p:spPr>
        <p:txBody>
          <a:bodyPr vert="horz" wrap="square" lIns="91285" tIns="45642" rIns="91285" bIns="45642" numCol="1" anchor="b" anchorCtr="0" compatLnSpc="1">
            <a:prstTxWarp prst="textNoShape">
              <a:avLst/>
            </a:prstTxWarp>
          </a:bodyPr>
          <a:lstStyle>
            <a:lvl1pPr algn="r">
              <a:defRPr sz="1200">
                <a:latin typeface="Times New Roman" pitchFamily="18" charset="0"/>
              </a:defRPr>
            </a:lvl1pPr>
          </a:lstStyle>
          <a:p>
            <a:pPr>
              <a:defRPr/>
            </a:pPr>
            <a:fld id="{7F17B5F5-A8C0-4A98-AAA8-DCDD241D837B}" type="slidenum">
              <a:rPr lang="en-US"/>
              <a:pPr>
                <a:defRPr/>
              </a:pPr>
              <a:t>‹#›</a:t>
            </a:fld>
            <a:endParaRPr lang="en-US" dirty="0"/>
          </a:p>
        </p:txBody>
      </p:sp>
    </p:spTree>
    <p:extLst>
      <p:ext uri="{BB962C8B-B14F-4D97-AF65-F5344CB8AC3E}">
        <p14:creationId xmlns:p14="http://schemas.microsoft.com/office/powerpoint/2010/main" val="669994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1"/>
            <a:ext cx="2971382" cy="463541"/>
          </a:xfrm>
          <a:prstGeom prst="rect">
            <a:avLst/>
          </a:prstGeom>
          <a:noFill/>
          <a:ln w="12700">
            <a:noFill/>
            <a:miter lim="800000"/>
            <a:headEnd type="none" w="sm" len="sm"/>
            <a:tailEnd type="none" w="sm" len="sm"/>
          </a:ln>
          <a:effectLst/>
        </p:spPr>
        <p:txBody>
          <a:bodyPr vert="horz" wrap="square" lIns="92088" tIns="46044" rIns="92088" bIns="46044" numCol="1" anchor="t" anchorCtr="0" compatLnSpc="1">
            <a:prstTxWarp prst="textNoShape">
              <a:avLst/>
            </a:prstTxWarp>
          </a:bodyPr>
          <a:lstStyle>
            <a:lvl1pPr defTabSz="920774">
              <a:defRPr sz="1200">
                <a:latin typeface="Arial" charset="0"/>
              </a:defRPr>
            </a:lvl1pPr>
          </a:lstStyle>
          <a:p>
            <a:pPr>
              <a:defRPr/>
            </a:pPr>
            <a:endParaRPr lang="en-US" dirty="0"/>
          </a:p>
        </p:txBody>
      </p:sp>
      <p:sp>
        <p:nvSpPr>
          <p:cNvPr id="35843" name="Rectangle 3"/>
          <p:cNvSpPr>
            <a:spLocks noGrp="1" noChangeArrowheads="1"/>
          </p:cNvSpPr>
          <p:nvPr>
            <p:ph type="dt" idx="1"/>
          </p:nvPr>
        </p:nvSpPr>
        <p:spPr bwMode="auto">
          <a:xfrm>
            <a:off x="3886618" y="1"/>
            <a:ext cx="2971382" cy="463541"/>
          </a:xfrm>
          <a:prstGeom prst="rect">
            <a:avLst/>
          </a:prstGeom>
          <a:noFill/>
          <a:ln w="12700">
            <a:noFill/>
            <a:miter lim="800000"/>
            <a:headEnd type="none" w="sm" len="sm"/>
            <a:tailEnd type="none" w="sm" len="sm"/>
          </a:ln>
          <a:effectLst/>
        </p:spPr>
        <p:txBody>
          <a:bodyPr vert="horz" wrap="square" lIns="92088" tIns="46044" rIns="92088" bIns="46044" numCol="1" anchor="t" anchorCtr="0" compatLnSpc="1">
            <a:prstTxWarp prst="textNoShape">
              <a:avLst/>
            </a:prstTxWarp>
          </a:bodyPr>
          <a:lstStyle>
            <a:lvl1pPr algn="r" defTabSz="920774">
              <a:defRPr sz="1200">
                <a:latin typeface="Arial" charset="0"/>
              </a:defRPr>
            </a:lvl1pPr>
          </a:lstStyle>
          <a:p>
            <a:pPr>
              <a:defRPr/>
            </a:pPr>
            <a:endParaRPr lang="en-US" dirty="0"/>
          </a:p>
        </p:txBody>
      </p:sp>
      <p:sp>
        <p:nvSpPr>
          <p:cNvPr id="26628" name="Rectangle 4"/>
          <p:cNvSpPr>
            <a:spLocks noGrp="1" noRot="1" noChangeAspect="1" noChangeArrowheads="1" noTextEdit="1"/>
          </p:cNvSpPr>
          <p:nvPr>
            <p:ph type="sldImg" idx="2"/>
          </p:nvPr>
        </p:nvSpPr>
        <p:spPr bwMode="auto">
          <a:xfrm>
            <a:off x="1114425" y="693738"/>
            <a:ext cx="4629150" cy="3473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913670" y="4398847"/>
            <a:ext cx="5030662" cy="4165478"/>
          </a:xfrm>
          <a:prstGeom prst="rect">
            <a:avLst/>
          </a:prstGeom>
          <a:noFill/>
          <a:ln w="12700">
            <a:noFill/>
            <a:miter lim="800000"/>
            <a:headEnd type="none" w="sm" len="sm"/>
            <a:tailEnd type="none" w="sm" len="sm"/>
          </a:ln>
          <a:effectLst/>
        </p:spPr>
        <p:txBody>
          <a:bodyPr vert="horz" wrap="square" lIns="92088" tIns="46044" rIns="92088" bIns="4604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796097"/>
            <a:ext cx="2971382" cy="463541"/>
          </a:xfrm>
          <a:prstGeom prst="rect">
            <a:avLst/>
          </a:prstGeom>
          <a:noFill/>
          <a:ln w="12700">
            <a:noFill/>
            <a:miter lim="800000"/>
            <a:headEnd type="none" w="sm" len="sm"/>
            <a:tailEnd type="none" w="sm" len="sm"/>
          </a:ln>
          <a:effectLst/>
        </p:spPr>
        <p:txBody>
          <a:bodyPr vert="horz" wrap="square" lIns="92088" tIns="46044" rIns="92088" bIns="46044" numCol="1" anchor="b" anchorCtr="0" compatLnSpc="1">
            <a:prstTxWarp prst="textNoShape">
              <a:avLst/>
            </a:prstTxWarp>
          </a:bodyPr>
          <a:lstStyle>
            <a:lvl1pPr defTabSz="920774">
              <a:defRPr sz="1200">
                <a:latin typeface="Arial" charset="0"/>
              </a:defRPr>
            </a:lvl1pPr>
          </a:lstStyle>
          <a:p>
            <a:pPr>
              <a:defRPr/>
            </a:pPr>
            <a:endParaRPr lang="en-US" dirty="0"/>
          </a:p>
        </p:txBody>
      </p:sp>
      <p:sp>
        <p:nvSpPr>
          <p:cNvPr id="35847" name="Rectangle 7"/>
          <p:cNvSpPr>
            <a:spLocks noGrp="1" noChangeArrowheads="1"/>
          </p:cNvSpPr>
          <p:nvPr>
            <p:ph type="sldNum" sz="quarter" idx="5"/>
          </p:nvPr>
        </p:nvSpPr>
        <p:spPr bwMode="auto">
          <a:xfrm>
            <a:off x="3886618" y="8796097"/>
            <a:ext cx="2971382" cy="463541"/>
          </a:xfrm>
          <a:prstGeom prst="rect">
            <a:avLst/>
          </a:prstGeom>
          <a:noFill/>
          <a:ln w="12700">
            <a:noFill/>
            <a:miter lim="800000"/>
            <a:headEnd type="none" w="sm" len="sm"/>
            <a:tailEnd type="none" w="sm" len="sm"/>
          </a:ln>
          <a:effectLst/>
        </p:spPr>
        <p:txBody>
          <a:bodyPr vert="horz" wrap="square" lIns="92088" tIns="46044" rIns="92088" bIns="46044" numCol="1" anchor="b" anchorCtr="0" compatLnSpc="1">
            <a:prstTxWarp prst="textNoShape">
              <a:avLst/>
            </a:prstTxWarp>
          </a:bodyPr>
          <a:lstStyle>
            <a:lvl1pPr algn="r" defTabSz="920774">
              <a:defRPr sz="1200">
                <a:latin typeface="Arial" charset="0"/>
              </a:defRPr>
            </a:lvl1pPr>
          </a:lstStyle>
          <a:p>
            <a:pPr>
              <a:defRPr/>
            </a:pPr>
            <a:fld id="{2CE9E464-B35D-43B2-BF7C-ADEA1F80F1E2}" type="slidenum">
              <a:rPr lang="en-US"/>
              <a:pPr>
                <a:defRPr/>
              </a:pPr>
              <a:t>‹#›</a:t>
            </a:fld>
            <a:endParaRPr lang="en-US" dirty="0"/>
          </a:p>
        </p:txBody>
      </p:sp>
    </p:spTree>
    <p:extLst>
      <p:ext uri="{BB962C8B-B14F-4D97-AF65-F5344CB8AC3E}">
        <p14:creationId xmlns:p14="http://schemas.microsoft.com/office/powerpoint/2010/main" val="1157967848"/>
      </p:ext>
    </p:extLst>
  </p:cSld>
  <p:clrMap bg1="lt1" tx1="dk1" bg2="lt2" tx2="dk2" accent1="accent1" accent2="accent2" accent3="accent3" accent4="accent4" accent5="accent5" accent6="accent6" hlink="hlink" folHlink="folHlink"/>
  <p:notesStyle>
    <a:lvl1pPr algn="l" defTabSz="958850" rtl="0" eaLnBrk="0" fontAlgn="base" hangingPunct="0">
      <a:lnSpc>
        <a:spcPct val="89000"/>
      </a:lnSpc>
      <a:spcBef>
        <a:spcPct val="40000"/>
      </a:spcBef>
      <a:spcAft>
        <a:spcPct val="0"/>
      </a:spcAft>
      <a:defRPr sz="1200" kern="1200">
        <a:solidFill>
          <a:schemeClr val="tx1"/>
        </a:solidFill>
        <a:latin typeface="Arial" charset="0"/>
        <a:ea typeface="+mn-ea"/>
        <a:cs typeface="+mn-cs"/>
      </a:defRPr>
    </a:lvl1pPr>
    <a:lvl2pPr marL="468313" algn="l" defTabSz="958850" rtl="0" eaLnBrk="0" fontAlgn="base" hangingPunct="0">
      <a:lnSpc>
        <a:spcPct val="89000"/>
      </a:lnSpc>
      <a:spcBef>
        <a:spcPct val="40000"/>
      </a:spcBef>
      <a:spcAft>
        <a:spcPct val="0"/>
      </a:spcAft>
      <a:defRPr sz="1200" kern="1200">
        <a:solidFill>
          <a:schemeClr val="tx1"/>
        </a:solidFill>
        <a:latin typeface="Arial" charset="0"/>
        <a:ea typeface="+mn-ea"/>
        <a:cs typeface="+mn-cs"/>
      </a:defRPr>
    </a:lvl2pPr>
    <a:lvl3pPr marL="936625" algn="l" defTabSz="958850" rtl="0" eaLnBrk="0" fontAlgn="base" hangingPunct="0">
      <a:lnSpc>
        <a:spcPct val="89000"/>
      </a:lnSpc>
      <a:spcBef>
        <a:spcPct val="40000"/>
      </a:spcBef>
      <a:spcAft>
        <a:spcPct val="0"/>
      </a:spcAft>
      <a:defRPr sz="1200" kern="1200">
        <a:solidFill>
          <a:schemeClr val="tx1"/>
        </a:solidFill>
        <a:latin typeface="Arial" charset="0"/>
        <a:ea typeface="+mn-ea"/>
        <a:cs typeface="+mn-cs"/>
      </a:defRPr>
    </a:lvl3pPr>
    <a:lvl4pPr marL="1403350" algn="l" defTabSz="958850" rtl="0" eaLnBrk="0" fontAlgn="base" hangingPunct="0">
      <a:lnSpc>
        <a:spcPct val="89000"/>
      </a:lnSpc>
      <a:spcBef>
        <a:spcPct val="40000"/>
      </a:spcBef>
      <a:spcAft>
        <a:spcPct val="0"/>
      </a:spcAft>
      <a:defRPr sz="1200" kern="1200">
        <a:solidFill>
          <a:schemeClr val="tx1"/>
        </a:solidFill>
        <a:latin typeface="Arial" charset="0"/>
        <a:ea typeface="+mn-ea"/>
        <a:cs typeface="+mn-cs"/>
      </a:defRPr>
    </a:lvl4pPr>
    <a:lvl5pPr marL="1873250" algn="l" defTabSz="958850" rtl="0" eaLnBrk="0" fontAlgn="base" hangingPunct="0">
      <a:lnSpc>
        <a:spcPct val="89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103"/>
          <p:cNvSpPr>
            <a:spLocks noChangeShapeType="1"/>
          </p:cNvSpPr>
          <p:nvPr/>
        </p:nvSpPr>
        <p:spPr bwMode="auto">
          <a:xfrm>
            <a:off x="0" y="3048000"/>
            <a:ext cx="8991600" cy="0"/>
          </a:xfrm>
          <a:prstGeom prst="line">
            <a:avLst/>
          </a:prstGeom>
          <a:noFill/>
          <a:ln w="76200">
            <a:solidFill>
              <a:srgbClr val="000080"/>
            </a:solidFill>
            <a:round/>
            <a:headEnd type="none" w="sm" len="sm"/>
            <a:tailEnd type="none" w="sm" len="sm"/>
          </a:ln>
          <a:effectLst/>
        </p:spPr>
        <p:txBody>
          <a:bodyPr wrap="none" anchor="ctr"/>
          <a:lstStyle/>
          <a:p>
            <a:pPr>
              <a:defRPr/>
            </a:pPr>
            <a:endParaRPr lang="en-US" dirty="0"/>
          </a:p>
        </p:txBody>
      </p:sp>
      <p:sp>
        <p:nvSpPr>
          <p:cNvPr id="5" name="Rectangle 4104"/>
          <p:cNvSpPr>
            <a:spLocks noChangeArrowheads="1"/>
          </p:cNvSpPr>
          <p:nvPr/>
        </p:nvSpPr>
        <p:spPr bwMode="auto">
          <a:xfrm>
            <a:off x="0" y="0"/>
            <a:ext cx="9144000" cy="6858000"/>
          </a:xfrm>
          <a:prstGeom prst="rect">
            <a:avLst/>
          </a:prstGeom>
          <a:noFill/>
          <a:ln w="76200">
            <a:solidFill>
              <a:srgbClr val="000080"/>
            </a:solidFill>
            <a:miter lim="800000"/>
            <a:headEnd/>
            <a:tailEnd/>
          </a:ln>
          <a:effectLst/>
        </p:spPr>
        <p:txBody>
          <a:bodyPr wrap="none" anchor="ctr"/>
          <a:lstStyle/>
          <a:p>
            <a:pPr>
              <a:defRPr/>
            </a:pPr>
            <a:endParaRPr lang="en-US" dirty="0"/>
          </a:p>
        </p:txBody>
      </p:sp>
      <p:pic>
        <p:nvPicPr>
          <p:cNvPr id="6" name="Picture 41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0"/>
            <a:ext cx="31242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Rectangle 4098"/>
          <p:cNvSpPr>
            <a:spLocks noGrp="1" noChangeArrowheads="1"/>
          </p:cNvSpPr>
          <p:nvPr>
            <p:ph type="ctrTitle" sz="quarter"/>
          </p:nvPr>
        </p:nvSpPr>
        <p:spPr>
          <a:xfrm>
            <a:off x="685800" y="228600"/>
            <a:ext cx="7772400" cy="1143000"/>
          </a:xfrm>
        </p:spPr>
        <p:txBody>
          <a:bodyPr/>
          <a:lstStyle>
            <a:lvl1pPr>
              <a:defRPr sz="3600">
                <a:latin typeface="Arial" pitchFamily="34" charset="0"/>
                <a:cs typeface="Arial" pitchFamily="34" charset="0"/>
              </a:defRPr>
            </a:lvl1pPr>
          </a:lstStyle>
          <a:p>
            <a:r>
              <a:rPr lang="en-US" dirty="0"/>
              <a:t>Click to edit Master title style</a:t>
            </a:r>
          </a:p>
        </p:txBody>
      </p:sp>
      <p:sp>
        <p:nvSpPr>
          <p:cNvPr id="67587" name="Rectangle 4099"/>
          <p:cNvSpPr>
            <a:spLocks noGrp="1" noChangeArrowheads="1"/>
          </p:cNvSpPr>
          <p:nvPr>
            <p:ph type="subTitle" sz="quarter" idx="1"/>
          </p:nvPr>
        </p:nvSpPr>
        <p:spPr>
          <a:xfrm>
            <a:off x="1371600" y="3251817"/>
            <a:ext cx="6400800" cy="1752600"/>
          </a:xfrm>
        </p:spPr>
        <p:txBody>
          <a:bodyPr/>
          <a:lstStyle>
            <a:lvl1pPr marL="0" indent="0" algn="ctr">
              <a:buFontTx/>
              <a:buNone/>
              <a:defRPr>
                <a:latin typeface="Arial" pitchFamily="34" charset="0"/>
                <a:cs typeface="Arial" pitchFamily="34" charset="0"/>
              </a:defRPr>
            </a:lvl1pPr>
          </a:lstStyle>
          <a:p>
            <a:r>
              <a:rPr lang="en-US" dirty="0"/>
              <a:t>Click to edit Master subtitle </a:t>
            </a:r>
            <a:r>
              <a:rPr lang="en-US" dirty="0" smtClean="0"/>
              <a:t>style</a:t>
            </a:r>
            <a:endParaRPr lang="en-US" dirty="0"/>
          </a:p>
        </p:txBody>
      </p:sp>
      <p:sp>
        <p:nvSpPr>
          <p:cNvPr id="25" name="Rectangle 4100"/>
          <p:cNvSpPr>
            <a:spLocks noGrp="1" noChangeArrowheads="1"/>
          </p:cNvSpPr>
          <p:nvPr>
            <p:ph type="dt" sz="quarter" idx="10"/>
          </p:nvPr>
        </p:nvSpPr>
        <p:spPr/>
        <p:txBody>
          <a:bodyPr/>
          <a:lstStyle>
            <a:lvl1pPr>
              <a:defRPr/>
            </a:lvl1pPr>
          </a:lstStyle>
          <a:p>
            <a:pPr>
              <a:defRPr/>
            </a:pPr>
            <a:endParaRPr lang="en-US" dirty="0"/>
          </a:p>
        </p:txBody>
      </p:sp>
      <p:sp>
        <p:nvSpPr>
          <p:cNvPr id="26" name="Rectangle 4101"/>
          <p:cNvSpPr>
            <a:spLocks noGrp="1" noChangeArrowheads="1"/>
          </p:cNvSpPr>
          <p:nvPr>
            <p:ph type="ftr" sz="quarter" idx="11"/>
          </p:nvPr>
        </p:nvSpPr>
        <p:spPr/>
        <p:txBody>
          <a:bodyPr/>
          <a:lstStyle>
            <a:lvl1pPr>
              <a:defRPr/>
            </a:lvl1pPr>
          </a:lstStyle>
          <a:p>
            <a:pPr>
              <a:defRPr/>
            </a:pPr>
            <a:endParaRPr lang="en-US" dirty="0"/>
          </a:p>
        </p:txBody>
      </p:sp>
      <p:sp>
        <p:nvSpPr>
          <p:cNvPr id="27" name="Rectangle 4102"/>
          <p:cNvSpPr>
            <a:spLocks noGrp="1" noChangeArrowheads="1"/>
          </p:cNvSpPr>
          <p:nvPr>
            <p:ph type="sldNum" sz="quarter" idx="12"/>
          </p:nvPr>
        </p:nvSpPr>
        <p:spPr/>
        <p:txBody>
          <a:bodyPr/>
          <a:lstStyle>
            <a:lvl1pPr>
              <a:defRPr/>
            </a:lvl1pPr>
          </a:lstStyle>
          <a:p>
            <a:pPr>
              <a:defRPr/>
            </a:pPr>
            <a:fld id="{FD8ED6F4-152C-4B8C-896C-E324C81E54EF}" type="slidenum">
              <a:rPr lang="en-US"/>
              <a:pPr>
                <a:defRPr/>
              </a:pPr>
              <a:t>‹#›</a:t>
            </a:fld>
            <a:endParaRPr lang="en-US" sz="1400" dirty="0"/>
          </a:p>
        </p:txBody>
      </p:sp>
    </p:spTree>
    <p:extLst>
      <p:ext uri="{BB962C8B-B14F-4D97-AF65-F5344CB8AC3E}">
        <p14:creationId xmlns:p14="http://schemas.microsoft.com/office/powerpoint/2010/main" val="18328291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itchFamily="34" charset="0"/>
                <a:cs typeface="Arial"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AF2B11D-0D4F-4012-B2FD-6C732AEFC0EF}" type="slidenum">
              <a:rPr lang="en-US"/>
              <a:pPr>
                <a:defRPr/>
              </a:pPr>
              <a:t>‹#›</a:t>
            </a:fld>
            <a:endParaRPr lang="en-US" dirty="0"/>
          </a:p>
        </p:txBody>
      </p:sp>
    </p:spTree>
    <p:extLst>
      <p:ext uri="{BB962C8B-B14F-4D97-AF65-F5344CB8AC3E}">
        <p14:creationId xmlns:p14="http://schemas.microsoft.com/office/powerpoint/2010/main" val="248409720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EC91E3F-52BB-4CA9-8156-EFEDA953BD0C}" type="slidenum">
              <a:rPr lang="en-US"/>
              <a:pPr>
                <a:defRPr/>
              </a:pPr>
              <a:t>‹#›</a:t>
            </a:fld>
            <a:endParaRPr lang="en-US" dirty="0"/>
          </a:p>
        </p:txBody>
      </p:sp>
    </p:spTree>
    <p:extLst>
      <p:ext uri="{BB962C8B-B14F-4D97-AF65-F5344CB8AC3E}">
        <p14:creationId xmlns:p14="http://schemas.microsoft.com/office/powerpoint/2010/main" val="447171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33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5DBB51EA-48A4-4916-A419-BC45393201CB}" type="slidenum">
              <a:rPr lang="en-US"/>
              <a:pPr>
                <a:defRPr/>
              </a:pPr>
              <a:t>‹#›</a:t>
            </a:fld>
            <a:endParaRPr lang="en-US" dirty="0"/>
          </a:p>
        </p:txBody>
      </p:sp>
    </p:spTree>
    <p:extLst>
      <p:ext uri="{BB962C8B-B14F-4D97-AF65-F5344CB8AC3E}">
        <p14:creationId xmlns:p14="http://schemas.microsoft.com/office/powerpoint/2010/main" val="301135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atin typeface="+mn-lt"/>
                <a:cs typeface="Arial" pitchFamily="34" charset="0"/>
              </a:defRPr>
            </a:lvl1pPr>
            <a:lvl2pPr>
              <a:defRPr sz="2400">
                <a:latin typeface="+mn-lt"/>
                <a:cs typeface="Arial" pitchFamily="34" charset="0"/>
              </a:defRPr>
            </a:lvl2pPr>
            <a:lvl3pPr>
              <a:defRPr>
                <a:latin typeface="+mn-lt"/>
                <a:cs typeface="Arial" pitchFamily="34" charset="0"/>
              </a:defRPr>
            </a:lvl3pPr>
            <a:lvl4pPr>
              <a:defRPr>
                <a:latin typeface="+mn-lt"/>
                <a:cs typeface="Arial" pitchFamily="34" charset="0"/>
              </a:defRPr>
            </a:lvl4pPr>
            <a:lvl5pPr>
              <a:defRPr>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AF38EFD-512B-4531-8A51-5AEF24EFF359}" type="slidenum">
              <a:rPr lang="en-US"/>
              <a:pPr>
                <a:defRPr/>
              </a:pPr>
              <a:t>‹#›</a:t>
            </a:fld>
            <a:endParaRPr lang="en-US" dirty="0"/>
          </a:p>
        </p:txBody>
      </p:sp>
    </p:spTree>
    <p:extLst>
      <p:ext uri="{BB962C8B-B14F-4D97-AF65-F5344CB8AC3E}">
        <p14:creationId xmlns:p14="http://schemas.microsoft.com/office/powerpoint/2010/main" val="5630423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F95B232-3BEC-4CFE-AF25-FE71B0721D13}" type="slidenum">
              <a:rPr lang="en-US"/>
              <a:pPr>
                <a:defRPr/>
              </a:pPr>
              <a:t>‹#›</a:t>
            </a:fld>
            <a:endParaRPr lang="en-US" dirty="0"/>
          </a:p>
        </p:txBody>
      </p:sp>
    </p:spTree>
    <p:extLst>
      <p:ext uri="{BB962C8B-B14F-4D97-AF65-F5344CB8AC3E}">
        <p14:creationId xmlns:p14="http://schemas.microsoft.com/office/powerpoint/2010/main" val="905899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295400"/>
            <a:ext cx="3810000" cy="4114800"/>
          </a:xfrm>
        </p:spPr>
        <p:txBody>
          <a:bodyPr/>
          <a:lstStyle>
            <a:lvl1pPr>
              <a:defRPr sz="2800">
                <a:latin typeface="+mn-lt"/>
                <a:cs typeface="Arial" pitchFamily="34" charset="0"/>
              </a:defRPr>
            </a:lvl1pPr>
            <a:lvl2pPr>
              <a:defRPr sz="2400">
                <a:latin typeface="+mn-lt"/>
                <a:cs typeface="Arial" pitchFamily="34" charset="0"/>
              </a:defRPr>
            </a:lvl2pPr>
            <a:lvl3pPr>
              <a:defRPr sz="2000">
                <a:latin typeface="+mn-lt"/>
                <a:cs typeface="Arial" pitchFamily="34" charset="0"/>
              </a:defRPr>
            </a:lvl3pPr>
            <a:lvl4pPr>
              <a:defRPr sz="1800">
                <a:latin typeface="+mn-lt"/>
                <a:cs typeface="Arial" pitchFamily="34" charset="0"/>
              </a:defRPr>
            </a:lvl4pPr>
            <a:lvl5pPr>
              <a:defRPr sz="1800">
                <a:latin typeface="+mn-lt"/>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3810000" cy="4114800"/>
          </a:xfrm>
        </p:spPr>
        <p:txBody>
          <a:bodyPr/>
          <a:lstStyle>
            <a:lvl1pPr>
              <a:defRPr sz="2800">
                <a:latin typeface="+mn-lt"/>
                <a:cs typeface="Arial" pitchFamily="34" charset="0"/>
              </a:defRPr>
            </a:lvl1pPr>
            <a:lvl2pPr>
              <a:defRPr sz="2400">
                <a:latin typeface="+mn-lt"/>
                <a:cs typeface="Arial" pitchFamily="34" charset="0"/>
              </a:defRPr>
            </a:lvl2pPr>
            <a:lvl3pPr>
              <a:defRPr sz="2000">
                <a:latin typeface="+mn-lt"/>
                <a:cs typeface="Arial" pitchFamily="34" charset="0"/>
              </a:defRPr>
            </a:lvl3pPr>
            <a:lvl4pPr>
              <a:defRPr sz="1800">
                <a:latin typeface="+mn-lt"/>
                <a:cs typeface="Arial" pitchFamily="34" charset="0"/>
              </a:defRPr>
            </a:lvl4pPr>
            <a:lvl5pPr>
              <a:defRPr sz="1800">
                <a:latin typeface="+mn-lt"/>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CB06223-ECBF-4E7D-933E-D79F1A480B2B}" type="slidenum">
              <a:rPr lang="en-US"/>
              <a:pPr>
                <a:defRPr/>
              </a:pPr>
              <a:t>‹#›</a:t>
            </a:fld>
            <a:endParaRPr lang="en-US" dirty="0"/>
          </a:p>
        </p:txBody>
      </p:sp>
    </p:spTree>
    <p:extLst>
      <p:ext uri="{BB962C8B-B14F-4D97-AF65-F5344CB8AC3E}">
        <p14:creationId xmlns:p14="http://schemas.microsoft.com/office/powerpoint/2010/main" val="6671547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9531549-9A73-40CC-BA70-6C9083CA9805}" type="slidenum">
              <a:rPr lang="en-US"/>
              <a:pPr>
                <a:defRPr/>
              </a:pPr>
              <a:t>‹#›</a:t>
            </a:fld>
            <a:endParaRPr lang="en-US" dirty="0"/>
          </a:p>
        </p:txBody>
      </p:sp>
    </p:spTree>
    <p:extLst>
      <p:ext uri="{BB962C8B-B14F-4D97-AF65-F5344CB8AC3E}">
        <p14:creationId xmlns:p14="http://schemas.microsoft.com/office/powerpoint/2010/main" val="9384417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itchFamily="34" charset="0"/>
                <a:cs typeface="Arial" pitchFamily="34" charset="0"/>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29487AF-22CC-4BA0-9E2C-52E5FAE8988A}" type="slidenum">
              <a:rPr lang="en-US"/>
              <a:pPr>
                <a:defRPr/>
              </a:pPr>
              <a:t>‹#›</a:t>
            </a:fld>
            <a:endParaRPr lang="en-US" dirty="0"/>
          </a:p>
        </p:txBody>
      </p:sp>
    </p:spTree>
    <p:extLst>
      <p:ext uri="{BB962C8B-B14F-4D97-AF65-F5344CB8AC3E}">
        <p14:creationId xmlns:p14="http://schemas.microsoft.com/office/powerpoint/2010/main" val="19931869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5771D29-00F1-4FF4-AC40-83C9E85FF209}" type="slidenum">
              <a:rPr lang="en-US"/>
              <a:pPr>
                <a:defRPr/>
              </a:pPr>
              <a:t>‹#›</a:t>
            </a:fld>
            <a:endParaRPr lang="en-US" dirty="0"/>
          </a:p>
        </p:txBody>
      </p:sp>
    </p:spTree>
    <p:extLst>
      <p:ext uri="{BB962C8B-B14F-4D97-AF65-F5344CB8AC3E}">
        <p14:creationId xmlns:p14="http://schemas.microsoft.com/office/powerpoint/2010/main" val="39700216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657600" y="13716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E69D940-8FF2-40FD-B533-73DBC8517F95}" type="slidenum">
              <a:rPr lang="en-US"/>
              <a:pPr>
                <a:defRPr/>
              </a:pPr>
              <a:t>‹#›</a:t>
            </a:fld>
            <a:endParaRPr lang="en-US" dirty="0"/>
          </a:p>
        </p:txBody>
      </p:sp>
    </p:spTree>
    <p:extLst>
      <p:ext uri="{BB962C8B-B14F-4D97-AF65-F5344CB8AC3E}">
        <p14:creationId xmlns:p14="http://schemas.microsoft.com/office/powerpoint/2010/main" val="34703528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2954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E30F78C-0880-40DC-AAAF-0F55B84BBD3E}" type="slidenum">
              <a:rPr lang="en-US"/>
              <a:pPr>
                <a:defRPr/>
              </a:pPr>
              <a:t>‹#›</a:t>
            </a:fld>
            <a:endParaRPr lang="en-US" dirty="0"/>
          </a:p>
        </p:txBody>
      </p:sp>
    </p:spTree>
    <p:extLst>
      <p:ext uri="{BB962C8B-B14F-4D97-AF65-F5344CB8AC3E}">
        <p14:creationId xmlns:p14="http://schemas.microsoft.com/office/powerpoint/2010/main" val="2145211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2051" name="Rectangle 3"/>
          <p:cNvSpPr>
            <a:spLocks noGrp="1" noChangeArrowheads="1"/>
          </p:cNvSpPr>
          <p:nvPr>
            <p:ph type="body" idx="1"/>
          </p:nvPr>
        </p:nvSpPr>
        <p:spPr bwMode="auto">
          <a:xfrm>
            <a:off x="365760" y="1280160"/>
            <a:ext cx="85359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656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Times New Roman" pitchFamily="18" charset="0"/>
              </a:defRPr>
            </a:lvl1pPr>
          </a:lstStyle>
          <a:p>
            <a:pPr>
              <a:defRPr/>
            </a:pPr>
            <a:endParaRPr lang="en-US" dirty="0"/>
          </a:p>
        </p:txBody>
      </p:sp>
      <p:sp>
        <p:nvSpPr>
          <p:cNvPr id="665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atin typeface="Times New Roman" pitchFamily="18" charset="0"/>
              </a:defRPr>
            </a:lvl1pPr>
          </a:lstStyle>
          <a:p>
            <a:pPr>
              <a:defRPr/>
            </a:pPr>
            <a:endParaRPr lang="en-US" dirty="0"/>
          </a:p>
        </p:txBody>
      </p:sp>
      <p:sp>
        <p:nvSpPr>
          <p:cNvPr id="66566"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
        <p:nvSpPr>
          <p:cNvPr id="66567" name="Rectangle 7"/>
          <p:cNvSpPr>
            <a:spLocks noChangeArrowheads="1"/>
          </p:cNvSpPr>
          <p:nvPr/>
        </p:nvSpPr>
        <p:spPr bwMode="auto">
          <a:xfrm>
            <a:off x="0" y="0"/>
            <a:ext cx="9144000" cy="6858000"/>
          </a:xfrm>
          <a:prstGeom prst="rect">
            <a:avLst/>
          </a:prstGeom>
          <a:noFill/>
          <a:ln w="76200">
            <a:solidFill>
              <a:srgbClr val="000080"/>
            </a:solidFill>
            <a:miter lim="800000"/>
            <a:headEnd/>
            <a:tailEnd/>
          </a:ln>
          <a:effectLst/>
        </p:spPr>
        <p:txBody>
          <a:bodyPr wrap="none" anchor="ctr"/>
          <a:lstStyle/>
          <a:p>
            <a:pPr>
              <a:defRPr/>
            </a:pPr>
            <a:endParaRPr lang="en-US" dirty="0"/>
          </a:p>
        </p:txBody>
      </p:sp>
      <p:sp>
        <p:nvSpPr>
          <p:cNvPr id="66568" name="Line 8"/>
          <p:cNvSpPr>
            <a:spLocks noChangeShapeType="1"/>
          </p:cNvSpPr>
          <p:nvPr/>
        </p:nvSpPr>
        <p:spPr bwMode="auto">
          <a:xfrm>
            <a:off x="0" y="1143000"/>
            <a:ext cx="8382000" cy="0"/>
          </a:xfrm>
          <a:prstGeom prst="line">
            <a:avLst/>
          </a:prstGeom>
          <a:noFill/>
          <a:ln w="76200">
            <a:solidFill>
              <a:srgbClr val="000080"/>
            </a:solidFill>
            <a:round/>
            <a:headEnd type="none" w="sm" len="sm"/>
            <a:tailEnd type="none" w="sm" len="sm"/>
          </a:ln>
          <a:effectLst/>
        </p:spPr>
        <p:txBody>
          <a:bodyPr wrap="none" anchor="ctr"/>
          <a:lstStyle/>
          <a:p>
            <a:pPr>
              <a:defRPr/>
            </a:pPr>
            <a:endParaRPr lang="en-US" dirty="0"/>
          </a:p>
        </p:txBody>
      </p:sp>
      <p:pic>
        <p:nvPicPr>
          <p:cNvPr id="2057" name="Picture 9"/>
          <p:cNvPicPr>
            <a:picLocks noChangeAspect="1" noChangeArrowheads="1"/>
          </p:cNvPicPr>
          <p:nvPr/>
        </p:nvPicPr>
        <p:blipFill>
          <a:blip r:embed="rId14" cstate="print">
            <a:extLst>
              <a:ext uri="{28A0092B-C50C-407E-A947-70E740481C1C}">
                <a14:useLocalDpi xmlns:a14="http://schemas.microsoft.com/office/drawing/2010/main" val="0"/>
              </a:ext>
            </a:extLst>
          </a:blip>
          <a:srcRect r="24806"/>
          <a:stretch>
            <a:fillRect/>
          </a:stretch>
        </p:blipFill>
        <p:spPr bwMode="auto">
          <a:xfrm>
            <a:off x="8610600" y="1009095"/>
            <a:ext cx="2873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6"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Lst>
  <p:hf hdr="0" ftr="0" dt="0"/>
  <p:txStyles>
    <p:titleStyle>
      <a:lvl1pPr algn="ctr" rtl="0" eaLnBrk="0" fontAlgn="base" hangingPunct="0">
        <a:spcBef>
          <a:spcPct val="0"/>
        </a:spcBef>
        <a:spcAft>
          <a:spcPct val="0"/>
        </a:spcAft>
        <a:defRPr sz="4000" b="1">
          <a:solidFill>
            <a:srgbClr val="006600"/>
          </a:solidFill>
          <a:latin typeface="+mj-lt"/>
          <a:ea typeface="+mj-ea"/>
          <a:cs typeface="+mj-cs"/>
        </a:defRPr>
      </a:lvl1pPr>
      <a:lvl2pPr algn="ctr" rtl="0" eaLnBrk="0" fontAlgn="base" hangingPunct="0">
        <a:spcBef>
          <a:spcPct val="0"/>
        </a:spcBef>
        <a:spcAft>
          <a:spcPct val="0"/>
        </a:spcAft>
        <a:defRPr sz="4000" b="1">
          <a:solidFill>
            <a:srgbClr val="006600"/>
          </a:solidFill>
          <a:latin typeface="Times New Roman" pitchFamily="18" charset="0"/>
        </a:defRPr>
      </a:lvl2pPr>
      <a:lvl3pPr algn="ctr" rtl="0" eaLnBrk="0" fontAlgn="base" hangingPunct="0">
        <a:spcBef>
          <a:spcPct val="0"/>
        </a:spcBef>
        <a:spcAft>
          <a:spcPct val="0"/>
        </a:spcAft>
        <a:defRPr sz="4000" b="1">
          <a:solidFill>
            <a:srgbClr val="006600"/>
          </a:solidFill>
          <a:latin typeface="Times New Roman" pitchFamily="18" charset="0"/>
        </a:defRPr>
      </a:lvl3pPr>
      <a:lvl4pPr algn="ctr" rtl="0" eaLnBrk="0" fontAlgn="base" hangingPunct="0">
        <a:spcBef>
          <a:spcPct val="0"/>
        </a:spcBef>
        <a:spcAft>
          <a:spcPct val="0"/>
        </a:spcAft>
        <a:defRPr sz="4000" b="1">
          <a:solidFill>
            <a:srgbClr val="006600"/>
          </a:solidFill>
          <a:latin typeface="Times New Roman" pitchFamily="18" charset="0"/>
        </a:defRPr>
      </a:lvl4pPr>
      <a:lvl5pPr algn="ctr" rtl="0" eaLnBrk="0" fontAlgn="base" hangingPunct="0">
        <a:spcBef>
          <a:spcPct val="0"/>
        </a:spcBef>
        <a:spcAft>
          <a:spcPct val="0"/>
        </a:spcAft>
        <a:defRPr sz="4000" b="1">
          <a:solidFill>
            <a:srgbClr val="006600"/>
          </a:solidFill>
          <a:latin typeface="Times New Roman" pitchFamily="18" charset="0"/>
        </a:defRPr>
      </a:lvl5pPr>
      <a:lvl6pPr marL="457200" algn="ctr" rtl="0" eaLnBrk="0" fontAlgn="base" hangingPunct="0">
        <a:spcBef>
          <a:spcPct val="0"/>
        </a:spcBef>
        <a:spcAft>
          <a:spcPct val="0"/>
        </a:spcAft>
        <a:defRPr sz="4000" b="1">
          <a:solidFill>
            <a:srgbClr val="006600"/>
          </a:solidFill>
          <a:latin typeface="Times New Roman" pitchFamily="18" charset="0"/>
        </a:defRPr>
      </a:lvl6pPr>
      <a:lvl7pPr marL="914400" algn="ctr" rtl="0" eaLnBrk="0" fontAlgn="base" hangingPunct="0">
        <a:spcBef>
          <a:spcPct val="0"/>
        </a:spcBef>
        <a:spcAft>
          <a:spcPct val="0"/>
        </a:spcAft>
        <a:defRPr sz="4000" b="1">
          <a:solidFill>
            <a:srgbClr val="006600"/>
          </a:solidFill>
          <a:latin typeface="Times New Roman" pitchFamily="18" charset="0"/>
        </a:defRPr>
      </a:lvl7pPr>
      <a:lvl8pPr marL="1371600" algn="ctr" rtl="0" eaLnBrk="0" fontAlgn="base" hangingPunct="0">
        <a:spcBef>
          <a:spcPct val="0"/>
        </a:spcBef>
        <a:spcAft>
          <a:spcPct val="0"/>
        </a:spcAft>
        <a:defRPr sz="4000" b="1">
          <a:solidFill>
            <a:srgbClr val="006600"/>
          </a:solidFill>
          <a:latin typeface="Times New Roman" pitchFamily="18" charset="0"/>
        </a:defRPr>
      </a:lvl8pPr>
      <a:lvl9pPr marL="1828800" algn="ctr" rtl="0" eaLnBrk="0" fontAlgn="base" hangingPunct="0">
        <a:spcBef>
          <a:spcPct val="0"/>
        </a:spcBef>
        <a:spcAft>
          <a:spcPct val="0"/>
        </a:spcAft>
        <a:defRPr sz="4000" b="1">
          <a:solidFill>
            <a:srgbClr val="006600"/>
          </a:solidFill>
          <a:latin typeface="Times New Roman" pitchFamily="18" charset="0"/>
        </a:defRPr>
      </a:lvl9pPr>
    </p:titleStyle>
    <p:bodyStyle>
      <a:lvl1pPr marL="342900" indent="-342900" algn="l" rtl="0" eaLnBrk="0" fontAlgn="base" hangingPunct="0">
        <a:spcBef>
          <a:spcPct val="20000"/>
        </a:spcBef>
        <a:spcAft>
          <a:spcPct val="0"/>
        </a:spcAft>
        <a:buClr>
          <a:srgbClr val="006600"/>
        </a:buClr>
        <a:buSzPct val="14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SzPct val="140000"/>
        <a:buChar char="–"/>
        <a:defRPr sz="2800">
          <a:solidFill>
            <a:schemeClr val="tx1"/>
          </a:solidFill>
          <a:latin typeface="+mn-lt"/>
        </a:defRPr>
      </a:lvl2pPr>
      <a:lvl3pPr marL="1143000" indent="-228600" algn="l" rtl="0" eaLnBrk="0" fontAlgn="base" hangingPunct="0">
        <a:spcBef>
          <a:spcPct val="20000"/>
        </a:spcBef>
        <a:spcAft>
          <a:spcPct val="0"/>
        </a:spcAft>
        <a:buClr>
          <a:srgbClr val="006600"/>
        </a:buClr>
        <a:buSzPct val="140000"/>
        <a:buChar char="•"/>
        <a:defRPr sz="2400">
          <a:solidFill>
            <a:schemeClr val="tx1"/>
          </a:solidFill>
          <a:latin typeface="+mn-lt"/>
        </a:defRPr>
      </a:lvl3pPr>
      <a:lvl4pPr marL="1600200" indent="-228600" algn="l" rtl="0" eaLnBrk="0" fontAlgn="base" hangingPunct="0">
        <a:spcBef>
          <a:spcPct val="20000"/>
        </a:spcBef>
        <a:spcAft>
          <a:spcPct val="0"/>
        </a:spcAft>
        <a:buClr>
          <a:srgbClr val="006600"/>
        </a:buClr>
        <a:buSzPct val="140000"/>
        <a:buChar char="–"/>
        <a:defRPr sz="2000">
          <a:solidFill>
            <a:schemeClr val="tx1"/>
          </a:solidFill>
          <a:latin typeface="+mn-lt"/>
        </a:defRPr>
      </a:lvl4pPr>
      <a:lvl5pPr marL="2057400" indent="-228600" algn="l" rtl="0" eaLnBrk="0" fontAlgn="base" hangingPunct="0">
        <a:spcBef>
          <a:spcPct val="20000"/>
        </a:spcBef>
        <a:spcAft>
          <a:spcPct val="0"/>
        </a:spcAft>
        <a:buClr>
          <a:srgbClr val="006600"/>
        </a:buClr>
        <a:buSzPct val="140000"/>
        <a:buChar char="•"/>
        <a:defRPr sz="2000">
          <a:solidFill>
            <a:schemeClr val="tx1"/>
          </a:solidFill>
          <a:latin typeface="+mn-lt"/>
        </a:defRPr>
      </a:lvl5pPr>
      <a:lvl6pPr marL="2514600" indent="-228600" algn="l" rtl="0" eaLnBrk="0" fontAlgn="base" hangingPunct="0">
        <a:spcBef>
          <a:spcPct val="20000"/>
        </a:spcBef>
        <a:spcAft>
          <a:spcPct val="0"/>
        </a:spcAft>
        <a:buClr>
          <a:srgbClr val="006600"/>
        </a:buClr>
        <a:buSzPct val="140000"/>
        <a:buChar char="•"/>
        <a:defRPr sz="2000">
          <a:solidFill>
            <a:schemeClr val="tx1"/>
          </a:solidFill>
          <a:latin typeface="+mn-lt"/>
        </a:defRPr>
      </a:lvl6pPr>
      <a:lvl7pPr marL="2971800" indent="-228600" algn="l" rtl="0" eaLnBrk="0" fontAlgn="base" hangingPunct="0">
        <a:spcBef>
          <a:spcPct val="20000"/>
        </a:spcBef>
        <a:spcAft>
          <a:spcPct val="0"/>
        </a:spcAft>
        <a:buClr>
          <a:srgbClr val="006600"/>
        </a:buClr>
        <a:buSzPct val="140000"/>
        <a:buChar char="•"/>
        <a:defRPr sz="2000">
          <a:solidFill>
            <a:schemeClr val="tx1"/>
          </a:solidFill>
          <a:latin typeface="+mn-lt"/>
        </a:defRPr>
      </a:lvl7pPr>
      <a:lvl8pPr marL="3429000" indent="-228600" algn="l" rtl="0" eaLnBrk="0" fontAlgn="base" hangingPunct="0">
        <a:spcBef>
          <a:spcPct val="20000"/>
        </a:spcBef>
        <a:spcAft>
          <a:spcPct val="0"/>
        </a:spcAft>
        <a:buClr>
          <a:srgbClr val="006600"/>
        </a:buClr>
        <a:buSzPct val="140000"/>
        <a:buChar char="•"/>
        <a:defRPr sz="2000">
          <a:solidFill>
            <a:schemeClr val="tx1"/>
          </a:solidFill>
          <a:latin typeface="+mn-lt"/>
        </a:defRPr>
      </a:lvl8pPr>
      <a:lvl9pPr marL="3886200" indent="-228600" algn="l" rtl="0" eaLnBrk="0" fontAlgn="base" hangingPunct="0">
        <a:spcBef>
          <a:spcPct val="20000"/>
        </a:spcBef>
        <a:spcAft>
          <a:spcPct val="0"/>
        </a:spcAft>
        <a:buClr>
          <a:srgbClr val="006600"/>
        </a:buClr>
        <a:buSzPct val="14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5.bin"/><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0.wmf"/><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2.wmf"/></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5.wmf"/><Relationship Id="rId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9.wmf"/><Relationship Id="rId5" Type="http://schemas.openxmlformats.org/officeDocument/2006/relationships/oleObject" Target="../embeddings/oleObject10.bin"/><Relationship Id="rId4" Type="http://schemas.openxmlformats.org/officeDocument/2006/relationships/image" Target="../media/image18.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0.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2.jpg"/><Relationship Id="rId4" Type="http://schemas.openxmlformats.org/officeDocument/2006/relationships/image" Target="../media/image21.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3.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5.wmf"/><Relationship Id="rId5" Type="http://schemas.openxmlformats.org/officeDocument/2006/relationships/oleObject" Target="../embeddings/oleObject15.bin"/><Relationship Id="rId4" Type="http://schemas.openxmlformats.org/officeDocument/2006/relationships/image" Target="../media/image24.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6.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7.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8.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20.bin"/><Relationship Id="rId5" Type="http://schemas.openxmlformats.org/officeDocument/2006/relationships/image" Target="../media/image30.wmf"/><Relationship Id="rId4" Type="http://schemas.openxmlformats.org/officeDocument/2006/relationships/oleObject" Target="../embeddings/oleObject19.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33.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a:t>ECE </a:t>
            </a:r>
            <a:r>
              <a:rPr lang="en-US" dirty="0" smtClean="0">
                <a:latin typeface="Times New Roman" pitchFamily="18" charset="0"/>
                <a:cs typeface="Times New Roman" pitchFamily="18" charset="0"/>
              </a:rPr>
              <a:t>576</a:t>
            </a:r>
            <a:r>
              <a:rPr lang="en-US" dirty="0" smtClean="0"/>
              <a:t> </a:t>
            </a:r>
            <a:r>
              <a:rPr lang="en-US" dirty="0"/>
              <a:t>– Power System Dynamics and Stability</a:t>
            </a:r>
          </a:p>
        </p:txBody>
      </p:sp>
      <p:sp>
        <p:nvSpPr>
          <p:cNvPr id="3" name="Subtitle 2"/>
          <p:cNvSpPr>
            <a:spLocks noGrp="1"/>
          </p:cNvSpPr>
          <p:nvPr>
            <p:ph type="subTitle" sz="quarter" idx="1"/>
          </p:nvPr>
        </p:nvSpPr>
        <p:spPr>
          <a:xfrm>
            <a:off x="228600" y="3251817"/>
            <a:ext cx="8534400" cy="1752600"/>
          </a:xfrm>
        </p:spPr>
        <p:txBody>
          <a:bodyPr/>
          <a:lstStyle/>
          <a:p>
            <a:r>
              <a:rPr lang="en-US" dirty="0" smtClean="0"/>
              <a:t>Prof. Tom Overbye</a:t>
            </a:r>
            <a:endParaRPr lang="en-US" dirty="0"/>
          </a:p>
          <a:p>
            <a:r>
              <a:rPr lang="en-US" dirty="0"/>
              <a:t>University of Illinois at </a:t>
            </a:r>
            <a:r>
              <a:rPr lang="en-US" dirty="0" smtClean="0"/>
              <a:t>Urbana-Champaign</a:t>
            </a:r>
          </a:p>
          <a:p>
            <a:r>
              <a:rPr lang="en-US" dirty="0" smtClean="0"/>
              <a:t>overbye@illinois.edu</a:t>
            </a:r>
            <a:endParaRPr lang="en-US" dirty="0"/>
          </a:p>
        </p:txBody>
      </p:sp>
      <p:sp>
        <p:nvSpPr>
          <p:cNvPr id="4" name="Slide Number Placeholder 3"/>
          <p:cNvSpPr>
            <a:spLocks noGrp="1"/>
          </p:cNvSpPr>
          <p:nvPr>
            <p:ph type="sldNum" sz="quarter" idx="12"/>
          </p:nvPr>
        </p:nvSpPr>
        <p:spPr/>
        <p:txBody>
          <a:bodyPr/>
          <a:lstStyle/>
          <a:p>
            <a:pPr>
              <a:defRPr/>
            </a:pPr>
            <a:fld id="{FD8ED6F4-152C-4B8C-896C-E324C81E54EF}" type="slidenum">
              <a:rPr lang="en-US" smtClean="0"/>
              <a:pPr>
                <a:defRPr/>
              </a:pPr>
              <a:t>1</a:t>
            </a:fld>
            <a:endParaRPr lang="en-US" sz="1400" dirty="0"/>
          </a:p>
        </p:txBody>
      </p:sp>
      <p:sp>
        <p:nvSpPr>
          <p:cNvPr id="5" name="Subtitle 2"/>
          <p:cNvSpPr txBox="1">
            <a:spLocks/>
          </p:cNvSpPr>
          <p:nvPr/>
        </p:nvSpPr>
        <p:spPr bwMode="auto">
          <a:xfrm>
            <a:off x="361765" y="1828800"/>
            <a:ext cx="853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600"/>
              </a:buClr>
              <a:buSzPct val="140000"/>
              <a:buFontTx/>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SzPct val="140000"/>
              <a:buChar char="–"/>
              <a:defRPr sz="2800">
                <a:solidFill>
                  <a:schemeClr val="tx1"/>
                </a:solidFill>
                <a:latin typeface="+mn-lt"/>
              </a:defRPr>
            </a:lvl2pPr>
            <a:lvl3pPr marL="1143000" indent="-228600" algn="l" rtl="0" eaLnBrk="0" fontAlgn="base" hangingPunct="0">
              <a:spcBef>
                <a:spcPct val="20000"/>
              </a:spcBef>
              <a:spcAft>
                <a:spcPct val="0"/>
              </a:spcAft>
              <a:buClr>
                <a:srgbClr val="006600"/>
              </a:buClr>
              <a:buSzPct val="140000"/>
              <a:buChar char="•"/>
              <a:defRPr sz="2400">
                <a:solidFill>
                  <a:schemeClr val="tx1"/>
                </a:solidFill>
                <a:latin typeface="+mn-lt"/>
              </a:defRPr>
            </a:lvl3pPr>
            <a:lvl4pPr marL="1600200" indent="-228600" algn="l" rtl="0" eaLnBrk="0" fontAlgn="base" hangingPunct="0">
              <a:spcBef>
                <a:spcPct val="20000"/>
              </a:spcBef>
              <a:spcAft>
                <a:spcPct val="0"/>
              </a:spcAft>
              <a:buClr>
                <a:srgbClr val="006600"/>
              </a:buClr>
              <a:buSzPct val="140000"/>
              <a:buChar char="–"/>
              <a:defRPr sz="2000">
                <a:solidFill>
                  <a:schemeClr val="tx1"/>
                </a:solidFill>
                <a:latin typeface="+mn-lt"/>
              </a:defRPr>
            </a:lvl4pPr>
            <a:lvl5pPr marL="2057400" indent="-228600" algn="l" rtl="0" eaLnBrk="0" fontAlgn="base" hangingPunct="0">
              <a:spcBef>
                <a:spcPct val="20000"/>
              </a:spcBef>
              <a:spcAft>
                <a:spcPct val="0"/>
              </a:spcAft>
              <a:buClr>
                <a:srgbClr val="006600"/>
              </a:buClr>
              <a:buSzPct val="140000"/>
              <a:buChar char="•"/>
              <a:defRPr sz="2000">
                <a:solidFill>
                  <a:schemeClr val="tx1"/>
                </a:solidFill>
                <a:latin typeface="+mn-lt"/>
              </a:defRPr>
            </a:lvl5pPr>
            <a:lvl6pPr marL="2514600" indent="-228600" algn="l" rtl="0" eaLnBrk="0" fontAlgn="base" hangingPunct="0">
              <a:spcBef>
                <a:spcPct val="20000"/>
              </a:spcBef>
              <a:spcAft>
                <a:spcPct val="0"/>
              </a:spcAft>
              <a:buClr>
                <a:srgbClr val="006600"/>
              </a:buClr>
              <a:buSzPct val="140000"/>
              <a:buChar char="•"/>
              <a:defRPr sz="2000">
                <a:solidFill>
                  <a:schemeClr val="tx1"/>
                </a:solidFill>
                <a:latin typeface="+mn-lt"/>
              </a:defRPr>
            </a:lvl6pPr>
            <a:lvl7pPr marL="2971800" indent="-228600" algn="l" rtl="0" eaLnBrk="0" fontAlgn="base" hangingPunct="0">
              <a:spcBef>
                <a:spcPct val="20000"/>
              </a:spcBef>
              <a:spcAft>
                <a:spcPct val="0"/>
              </a:spcAft>
              <a:buClr>
                <a:srgbClr val="006600"/>
              </a:buClr>
              <a:buSzPct val="140000"/>
              <a:buChar char="•"/>
              <a:defRPr sz="2000">
                <a:solidFill>
                  <a:schemeClr val="tx1"/>
                </a:solidFill>
                <a:latin typeface="+mn-lt"/>
              </a:defRPr>
            </a:lvl7pPr>
            <a:lvl8pPr marL="3429000" indent="-228600" algn="l" rtl="0" eaLnBrk="0" fontAlgn="base" hangingPunct="0">
              <a:spcBef>
                <a:spcPct val="20000"/>
              </a:spcBef>
              <a:spcAft>
                <a:spcPct val="0"/>
              </a:spcAft>
              <a:buClr>
                <a:srgbClr val="006600"/>
              </a:buClr>
              <a:buSzPct val="140000"/>
              <a:buChar char="•"/>
              <a:defRPr sz="2000">
                <a:solidFill>
                  <a:schemeClr val="tx1"/>
                </a:solidFill>
                <a:latin typeface="+mn-lt"/>
              </a:defRPr>
            </a:lvl8pPr>
            <a:lvl9pPr marL="3886200" indent="-228600" algn="l" rtl="0" eaLnBrk="0" fontAlgn="base" hangingPunct="0">
              <a:spcBef>
                <a:spcPct val="20000"/>
              </a:spcBef>
              <a:spcAft>
                <a:spcPct val="0"/>
              </a:spcAft>
              <a:buClr>
                <a:srgbClr val="006600"/>
              </a:buClr>
              <a:buSzPct val="140000"/>
              <a:buChar char="•"/>
              <a:defRPr sz="2000">
                <a:solidFill>
                  <a:schemeClr val="tx1"/>
                </a:solidFill>
                <a:latin typeface="+mn-lt"/>
              </a:defRPr>
            </a:lvl9pPr>
          </a:lstStyle>
          <a:p>
            <a:r>
              <a:rPr lang="en-US" b="1" kern="0" dirty="0" smtClean="0">
                <a:latin typeface="Arial" pitchFamily="34" charset="0"/>
                <a:cs typeface="Arial" pitchFamily="34" charset="0"/>
              </a:rPr>
              <a:t>Lecture 21:Load Models, Including Induction Machines</a:t>
            </a:r>
          </a:p>
        </p:txBody>
      </p:sp>
      <p:sp>
        <p:nvSpPr>
          <p:cNvPr id="6" name="TextBox 5"/>
          <p:cNvSpPr txBox="1"/>
          <p:nvPr/>
        </p:nvSpPr>
        <p:spPr>
          <a:xfrm>
            <a:off x="1219200" y="5105400"/>
            <a:ext cx="7395294" cy="954107"/>
          </a:xfrm>
          <a:prstGeom prst="rect">
            <a:avLst/>
          </a:prstGeom>
          <a:noFill/>
        </p:spPr>
        <p:txBody>
          <a:bodyPr wrap="none" rtlCol="0">
            <a:spAutoFit/>
          </a:bodyPr>
          <a:lstStyle/>
          <a:p>
            <a:pPr algn="ctr"/>
            <a:r>
              <a:rPr lang="en-US" sz="2800" b="1" dirty="0" smtClean="0">
                <a:solidFill>
                  <a:srgbClr val="FF0000"/>
                </a:solidFill>
              </a:rPr>
              <a:t>Special Guest Lecture by </a:t>
            </a:r>
            <a:br>
              <a:rPr lang="en-US" sz="2800" b="1" dirty="0" smtClean="0">
                <a:solidFill>
                  <a:srgbClr val="FF0000"/>
                </a:solidFill>
              </a:rPr>
            </a:br>
            <a:r>
              <a:rPr lang="en-US" sz="2800" b="1" dirty="0" smtClean="0">
                <a:solidFill>
                  <a:srgbClr val="FF0000"/>
                </a:solidFill>
              </a:rPr>
              <a:t>Dr. Jamie Weber, PowerWorld Corporation</a:t>
            </a:r>
            <a:endParaRPr lang="en-US" sz="2800" b="1" dirty="0">
              <a:solidFill>
                <a:srgbClr val="FF0000"/>
              </a:solidFill>
            </a:endParaRPr>
          </a:p>
        </p:txBody>
      </p:sp>
    </p:spTree>
    <p:extLst>
      <p:ext uri="{BB962C8B-B14F-4D97-AF65-F5344CB8AC3E}">
        <p14:creationId xmlns:p14="http://schemas.microsoft.com/office/powerpoint/2010/main" val="3905782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Load Model </a:t>
            </a:r>
            <a:br>
              <a:rPr lang="en-US" dirty="0" smtClean="0"/>
            </a:br>
            <a:r>
              <a:rPr lang="en-US" dirty="0" smtClean="0"/>
              <a:t>Frequency Dependence</a:t>
            </a:r>
            <a:endParaRPr lang="en-US" dirty="0"/>
          </a:p>
        </p:txBody>
      </p:sp>
      <p:sp>
        <p:nvSpPr>
          <p:cNvPr id="3" name="Content Placeholder 2"/>
          <p:cNvSpPr>
            <a:spLocks noGrp="1"/>
          </p:cNvSpPr>
          <p:nvPr>
            <p:ph idx="1"/>
          </p:nvPr>
        </p:nvSpPr>
        <p:spPr>
          <a:xfrm>
            <a:off x="365760" y="1280160"/>
            <a:ext cx="8535987" cy="1310640"/>
          </a:xfrm>
        </p:spPr>
        <p:txBody>
          <a:bodyPr/>
          <a:lstStyle/>
          <a:p>
            <a:r>
              <a:rPr lang="en-US" dirty="0"/>
              <a:t>Frequency dependence is sometimes included, to recognize that the load could change with the </a:t>
            </a:r>
            <a:r>
              <a:rPr lang="en-US" dirty="0" smtClean="0"/>
              <a:t>frequency</a:t>
            </a:r>
          </a:p>
          <a:p>
            <a:endParaRPr lang="en-US" dirty="0"/>
          </a:p>
          <a:p>
            <a:endParaRPr lang="en-US" dirty="0" smtClean="0"/>
          </a:p>
          <a:p>
            <a:endParaRPr lang="en-US" dirty="0"/>
          </a:p>
          <a:p>
            <a:r>
              <a:rPr lang="en-US" dirty="0" smtClean="0"/>
              <a:t>Here </a:t>
            </a:r>
            <a:r>
              <a:rPr lang="en-US" dirty="0" err="1" smtClean="0"/>
              <a:t>f</a:t>
            </a:r>
            <a:r>
              <a:rPr lang="en-US" baseline="-25000" dirty="0" err="1"/>
              <a:t>k</a:t>
            </a:r>
            <a:r>
              <a:rPr lang="en-US" dirty="0" smtClean="0"/>
              <a:t> is the per unit bus frequency, which is calculated as</a:t>
            </a:r>
          </a:p>
          <a:p>
            <a:endParaRPr lang="en-US" dirty="0"/>
          </a:p>
          <a:p>
            <a:endParaRPr lang="en-US" dirty="0" smtClean="0"/>
          </a:p>
          <a:p>
            <a:r>
              <a:rPr lang="en-US" dirty="0" smtClean="0"/>
              <a:t>Typical values for P</a:t>
            </a:r>
            <a:r>
              <a:rPr lang="en-US" baseline="-25000" dirty="0" smtClean="0"/>
              <a:t>f</a:t>
            </a:r>
            <a:r>
              <a:rPr lang="en-US" dirty="0" smtClean="0"/>
              <a:t> and </a:t>
            </a:r>
            <a:r>
              <a:rPr lang="en-US" dirty="0" err="1" smtClean="0"/>
              <a:t>Q</a:t>
            </a:r>
            <a:r>
              <a:rPr lang="en-US" baseline="-25000" dirty="0" err="1" smtClean="0"/>
              <a:t>f</a:t>
            </a:r>
            <a:r>
              <a:rPr lang="en-US" dirty="0" smtClean="0"/>
              <a:t> are 1 and -1 respectively </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942225059"/>
              </p:ext>
            </p:extLst>
          </p:nvPr>
        </p:nvGraphicFramePr>
        <p:xfrm>
          <a:off x="533400" y="2286000"/>
          <a:ext cx="8331200" cy="1408113"/>
        </p:xfrm>
        <a:graphic>
          <a:graphicData uri="http://schemas.openxmlformats.org/presentationml/2006/ole">
            <mc:AlternateContent xmlns:mc="http://schemas.openxmlformats.org/markup-compatibility/2006">
              <mc:Choice xmlns:v="urn:schemas-microsoft-com:vml" Requires="v">
                <p:oleObj spid="_x0000_s1319060" name="Equation" r:id="rId3" imgW="3759120" imgH="634680" progId="Equation.DSMT4">
                  <p:embed/>
                </p:oleObj>
              </mc:Choice>
              <mc:Fallback>
                <p:oleObj name="Equation" r:id="rId3" imgW="3759120" imgH="634680" progId="Equation.DSMT4">
                  <p:embed/>
                  <p:pic>
                    <p:nvPicPr>
                      <p:cNvPr id="0" name="Object 5"/>
                      <p:cNvPicPr>
                        <a:picLocks noChangeAspect="1" noChangeArrowheads="1"/>
                      </p:cNvPicPr>
                      <p:nvPr/>
                    </p:nvPicPr>
                    <p:blipFill>
                      <a:blip r:embed="rId4"/>
                      <a:srcRect/>
                      <a:stretch>
                        <a:fillRect/>
                      </a:stretch>
                    </p:blipFill>
                    <p:spPr bwMode="auto">
                      <a:xfrm>
                        <a:off x="533400" y="2286000"/>
                        <a:ext cx="83312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084594163"/>
              </p:ext>
            </p:extLst>
          </p:nvPr>
        </p:nvGraphicFramePr>
        <p:xfrm>
          <a:off x="1066800" y="4724400"/>
          <a:ext cx="2286001" cy="899809"/>
        </p:xfrm>
        <a:graphic>
          <a:graphicData uri="http://schemas.openxmlformats.org/presentationml/2006/ole">
            <mc:AlternateContent xmlns:mc="http://schemas.openxmlformats.org/markup-compatibility/2006">
              <mc:Choice xmlns:v="urn:schemas-microsoft-com:vml" Requires="v">
                <p:oleObj spid="_x0000_s1319061" name="Equation" r:id="rId5" imgW="1193760" imgH="469800" progId="Equation.DSMT4">
                  <p:embed/>
                </p:oleObj>
              </mc:Choice>
              <mc:Fallback>
                <p:oleObj name="Equation" r:id="rId5" imgW="1193760" imgH="469800" progId="Equation.DSMT4">
                  <p:embed/>
                  <p:pic>
                    <p:nvPicPr>
                      <p:cNvPr id="0" name=""/>
                      <p:cNvPicPr/>
                      <p:nvPr/>
                    </p:nvPicPr>
                    <p:blipFill>
                      <a:blip r:embed="rId6"/>
                      <a:stretch>
                        <a:fillRect/>
                      </a:stretch>
                    </p:blipFill>
                    <p:spPr>
                      <a:xfrm>
                        <a:off x="1066800" y="4724400"/>
                        <a:ext cx="2286001" cy="899809"/>
                      </a:xfrm>
                      <a:prstGeom prst="rect">
                        <a:avLst/>
                      </a:prstGeom>
                    </p:spPr>
                  </p:pic>
                </p:oleObj>
              </mc:Fallback>
            </mc:AlternateContent>
          </a:graphicData>
        </a:graphic>
      </p:graphicFrame>
      <p:sp>
        <p:nvSpPr>
          <p:cNvPr id="7" name="TextBox 6"/>
          <p:cNvSpPr txBox="1"/>
          <p:nvPr/>
        </p:nvSpPr>
        <p:spPr>
          <a:xfrm>
            <a:off x="3886200" y="4191000"/>
            <a:ext cx="4792402" cy="1569660"/>
          </a:xfrm>
          <a:prstGeom prst="rect">
            <a:avLst/>
          </a:prstGeom>
          <a:solidFill>
            <a:schemeClr val="accent1"/>
          </a:solidFill>
        </p:spPr>
        <p:txBody>
          <a:bodyPr wrap="none" rtlCol="0">
            <a:spAutoFit/>
          </a:bodyPr>
          <a:lstStyle/>
          <a:p>
            <a:r>
              <a:rPr lang="en-US" dirty="0" smtClean="0"/>
              <a:t>A typical value for T is about 0.02 </a:t>
            </a:r>
            <a:br>
              <a:rPr lang="en-US" dirty="0" smtClean="0"/>
            </a:br>
            <a:r>
              <a:rPr lang="en-US" dirty="0" smtClean="0"/>
              <a:t>seconds. Some models just have </a:t>
            </a:r>
            <a:br>
              <a:rPr lang="en-US" dirty="0" smtClean="0"/>
            </a:br>
            <a:r>
              <a:rPr lang="en-US" dirty="0" smtClean="0"/>
              <a:t>frequency dependence on the </a:t>
            </a:r>
            <a:br>
              <a:rPr lang="en-US" dirty="0" smtClean="0"/>
            </a:br>
            <a:r>
              <a:rPr lang="en-US" dirty="0" smtClean="0"/>
              <a:t>constant power load</a:t>
            </a:r>
            <a:endParaRPr lang="en-US" dirty="0"/>
          </a:p>
        </p:txBody>
      </p:sp>
    </p:spTree>
    <p:extLst>
      <p:ext uri="{BB962C8B-B14F-4D97-AF65-F5344CB8AC3E}">
        <p14:creationId xmlns:p14="http://schemas.microsoft.com/office/powerpoint/2010/main" val="1729811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Aside: Voltage Stability</a:t>
            </a:r>
            <a:endParaRPr lang="en-US" dirty="0"/>
          </a:p>
        </p:txBody>
      </p:sp>
      <p:sp>
        <p:nvSpPr>
          <p:cNvPr id="3" name="Content Placeholder 2"/>
          <p:cNvSpPr>
            <a:spLocks noGrp="1"/>
          </p:cNvSpPr>
          <p:nvPr>
            <p:ph idx="1"/>
          </p:nvPr>
        </p:nvSpPr>
        <p:spPr>
          <a:xfrm>
            <a:off x="365760" y="1280160"/>
            <a:ext cx="8930640" cy="1082040"/>
          </a:xfrm>
        </p:spPr>
        <p:txBody>
          <a:bodyPr/>
          <a:lstStyle/>
          <a:p>
            <a:r>
              <a:rPr lang="en-US" dirty="0" smtClean="0"/>
              <a:t>Next few slides are an aside on static voltage stability</a:t>
            </a:r>
          </a:p>
          <a:p>
            <a:r>
              <a:rPr lang="en-US" b="1" dirty="0" smtClean="0"/>
              <a:t>Voltage </a:t>
            </a:r>
            <a:r>
              <a:rPr lang="en-US" b="1" dirty="0"/>
              <a:t>Stability</a:t>
            </a:r>
            <a:r>
              <a:rPr lang="en-US" dirty="0"/>
              <a:t>:  The ability to maintain system voltage so that both power and voltage are controllable.  System voltage responds as expected (i.e., an increase in load causes proportional decrease in voltage).  </a:t>
            </a:r>
          </a:p>
          <a:p>
            <a:r>
              <a:rPr lang="en-US" b="1" dirty="0"/>
              <a:t>Voltage Instability</a:t>
            </a:r>
            <a:r>
              <a:rPr lang="en-US" dirty="0"/>
              <a:t>:  Inability to maintain </a:t>
            </a:r>
            <a:r>
              <a:rPr lang="en-US" dirty="0" smtClean="0"/>
              <a:t>system voltage</a:t>
            </a:r>
            <a:r>
              <a:rPr lang="en-US" dirty="0"/>
              <a:t>.  System voltage and/or power become uncontrollable.  System voltage does not respond as expected.  </a:t>
            </a:r>
          </a:p>
          <a:p>
            <a:r>
              <a:rPr lang="en-US" b="1" dirty="0"/>
              <a:t>Voltage Collapse</a:t>
            </a:r>
            <a:r>
              <a:rPr lang="en-US" dirty="0"/>
              <a:t>:  Process by which voltage instability leads to unacceptably low voltages in a significant portion of the system.  Typically results in loss of system load.  </a:t>
            </a:r>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11</a:t>
            </a:fld>
            <a:endParaRPr lang="en-US" dirty="0"/>
          </a:p>
        </p:txBody>
      </p:sp>
    </p:spTree>
    <p:extLst>
      <p:ext uri="{BB962C8B-B14F-4D97-AF65-F5344CB8AC3E}">
        <p14:creationId xmlns:p14="http://schemas.microsoft.com/office/powerpoint/2010/main" val="711259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Voltage Stability</a:t>
            </a:r>
            <a:endParaRPr lang="en-US" dirty="0"/>
          </a:p>
        </p:txBody>
      </p:sp>
      <p:sp>
        <p:nvSpPr>
          <p:cNvPr id="3" name="Content Placeholder 2"/>
          <p:cNvSpPr>
            <a:spLocks noGrp="1"/>
          </p:cNvSpPr>
          <p:nvPr>
            <p:ph idx="1"/>
          </p:nvPr>
        </p:nvSpPr>
        <p:spPr/>
        <p:txBody>
          <a:bodyPr/>
          <a:lstStyle/>
          <a:p>
            <a:r>
              <a:rPr lang="en-US" dirty="0" smtClean="0"/>
              <a:t>Two good references are </a:t>
            </a:r>
          </a:p>
          <a:p>
            <a:pPr lvl="1"/>
            <a:r>
              <a:rPr lang="en-US" dirty="0" smtClean="0"/>
              <a:t>P. </a:t>
            </a:r>
            <a:r>
              <a:rPr lang="en-US" dirty="0" err="1" smtClean="0"/>
              <a:t>Kundur</a:t>
            </a:r>
            <a:r>
              <a:rPr lang="en-US" dirty="0" smtClean="0"/>
              <a:t>, et. al., “Definitions and Classification of Power System Stability,” </a:t>
            </a:r>
            <a:r>
              <a:rPr lang="en-US" i="1" dirty="0" smtClean="0"/>
              <a:t>IEEE Trans. on Power Systems</a:t>
            </a:r>
            <a:r>
              <a:rPr lang="en-US" dirty="0" smtClean="0"/>
              <a:t>, pp. 1387-1401, August 2004.  </a:t>
            </a:r>
          </a:p>
          <a:p>
            <a:pPr lvl="1"/>
            <a:r>
              <a:rPr lang="en-US" dirty="0"/>
              <a:t>T. Van </a:t>
            </a:r>
            <a:r>
              <a:rPr lang="en-US" dirty="0" err="1"/>
              <a:t>Cutsem</a:t>
            </a:r>
            <a:r>
              <a:rPr lang="en-US" dirty="0"/>
              <a:t>, “Voltage Instability: Phenomena, Countermeasures, and Analysis Methods,” </a:t>
            </a:r>
            <a:r>
              <a:rPr lang="en-US" i="1" dirty="0"/>
              <a:t>Proc. IEEE</a:t>
            </a:r>
            <a:r>
              <a:rPr lang="en-US" dirty="0"/>
              <a:t>, February 2000, pp. 208-227</a:t>
            </a:r>
            <a:r>
              <a:rPr lang="en-US" dirty="0" smtClean="0"/>
              <a:t>.</a:t>
            </a:r>
          </a:p>
          <a:p>
            <a:r>
              <a:rPr lang="en-US" dirty="0" smtClean="0"/>
              <a:t>Classified by either size of disturbance or duration</a:t>
            </a:r>
          </a:p>
          <a:p>
            <a:pPr lvl="1"/>
            <a:r>
              <a:rPr lang="en-US" dirty="0" smtClean="0"/>
              <a:t>Small or large disturbance: small disturbance is just perturbations about an equilibrium point (power flow)</a:t>
            </a:r>
          </a:p>
          <a:p>
            <a:pPr lvl="1"/>
            <a:r>
              <a:rPr lang="en-US" dirty="0" smtClean="0"/>
              <a:t>Short-term (several seconds) or long-term (many seconds to minutes)</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12</a:t>
            </a:fld>
            <a:endParaRPr lang="en-US" dirty="0"/>
          </a:p>
        </p:txBody>
      </p:sp>
    </p:spTree>
    <p:extLst>
      <p:ext uri="{BB962C8B-B14F-4D97-AF65-F5344CB8AC3E}">
        <p14:creationId xmlns:p14="http://schemas.microsoft.com/office/powerpoint/2010/main" val="42442638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762000"/>
          </a:xfrm>
        </p:spPr>
        <p:txBody>
          <a:bodyPr/>
          <a:lstStyle/>
          <a:p>
            <a:r>
              <a:rPr lang="en-US" dirty="0" smtClean="0"/>
              <a:t>Small Disturbance Voltage Stability</a:t>
            </a:r>
            <a:endParaRPr lang="en-US" dirty="0"/>
          </a:p>
        </p:txBody>
      </p:sp>
      <p:sp>
        <p:nvSpPr>
          <p:cNvPr id="3" name="Content Placeholder 2"/>
          <p:cNvSpPr>
            <a:spLocks noGrp="1"/>
          </p:cNvSpPr>
          <p:nvPr>
            <p:ph idx="1"/>
          </p:nvPr>
        </p:nvSpPr>
        <p:spPr>
          <a:xfrm>
            <a:off x="365760" y="1280160"/>
            <a:ext cx="8535987" cy="2682240"/>
          </a:xfrm>
        </p:spPr>
        <p:txBody>
          <a:bodyPr/>
          <a:lstStyle/>
          <a:p>
            <a:r>
              <a:rPr lang="en-US" dirty="0" smtClean="0"/>
              <a:t>Small disturbance voltage stability can be assessed using a power flow (maximum </a:t>
            </a:r>
            <a:r>
              <a:rPr lang="en-US" dirty="0" err="1" smtClean="0"/>
              <a:t>loadability</a:t>
            </a:r>
            <a:r>
              <a:rPr lang="en-US" dirty="0" smtClean="0"/>
              <a:t>)</a:t>
            </a:r>
          </a:p>
          <a:p>
            <a:r>
              <a:rPr lang="en-US" dirty="0" smtClean="0"/>
              <a:t>Depending on the assumed load model, the power flow can have multiple (or now solutions)</a:t>
            </a:r>
          </a:p>
          <a:p>
            <a:r>
              <a:rPr lang="en-US" dirty="0" smtClean="0"/>
              <a:t>PV curve is created by plotting power versus voltage</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13</a:t>
            </a:fld>
            <a:endParaRPr lang="en-US" dirty="0"/>
          </a:p>
        </p:txBody>
      </p:sp>
      <p:pic>
        <p:nvPicPr>
          <p:cNvPr id="13199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824286"/>
            <a:ext cx="38576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5"/>
          <p:cNvGraphicFramePr>
            <a:graphicFrameLocks noChangeAspect="1"/>
          </p:cNvGraphicFramePr>
          <p:nvPr>
            <p:extLst>
              <p:ext uri="{D42A27DB-BD31-4B8C-83A1-F6EECF244321}">
                <p14:modId xmlns:p14="http://schemas.microsoft.com/office/powerpoint/2010/main" val="4120048645"/>
              </p:ext>
            </p:extLst>
          </p:nvPr>
        </p:nvGraphicFramePr>
        <p:xfrm>
          <a:off x="1011264" y="4724401"/>
          <a:ext cx="3179736" cy="972236"/>
        </p:xfrm>
        <a:graphic>
          <a:graphicData uri="http://schemas.openxmlformats.org/presentationml/2006/ole">
            <mc:AlternateContent xmlns:mc="http://schemas.openxmlformats.org/markup-compatibility/2006">
              <mc:Choice xmlns:v="urn:schemas-microsoft-com:vml" Requires="v">
                <p:oleObj spid="_x0000_s1320002" name="Equation" r:id="rId4" imgW="1536480" imgH="469800" progId="Equation.DSMT4">
                  <p:embed/>
                </p:oleObj>
              </mc:Choice>
              <mc:Fallback>
                <p:oleObj name="Equation" r:id="rId4" imgW="1536480" imgH="469800" progId="Equation.DSMT4">
                  <p:embed/>
                  <p:pic>
                    <p:nvPicPr>
                      <p:cNvPr id="0" name=""/>
                      <p:cNvPicPr/>
                      <p:nvPr/>
                    </p:nvPicPr>
                    <p:blipFill>
                      <a:blip r:embed="rId5"/>
                      <a:stretch>
                        <a:fillRect/>
                      </a:stretch>
                    </p:blipFill>
                    <p:spPr>
                      <a:xfrm>
                        <a:off x="1011264" y="4724401"/>
                        <a:ext cx="3179736" cy="972236"/>
                      </a:xfrm>
                      <a:prstGeom prst="rect">
                        <a:avLst/>
                      </a:prstGeom>
                    </p:spPr>
                  </p:pic>
                </p:oleObj>
              </mc:Fallback>
            </mc:AlternateContent>
          </a:graphicData>
        </a:graphic>
      </p:graphicFrame>
      <p:sp>
        <p:nvSpPr>
          <p:cNvPr id="7" name="TextBox 6"/>
          <p:cNvSpPr txBox="1"/>
          <p:nvPr/>
        </p:nvSpPr>
        <p:spPr>
          <a:xfrm>
            <a:off x="5105400" y="4036367"/>
            <a:ext cx="2661306" cy="461665"/>
          </a:xfrm>
          <a:prstGeom prst="rect">
            <a:avLst/>
          </a:prstGeom>
          <a:solidFill>
            <a:schemeClr val="accent1"/>
          </a:solidFill>
        </p:spPr>
        <p:txBody>
          <a:bodyPr wrap="none" rtlCol="0">
            <a:spAutoFit/>
          </a:bodyPr>
          <a:lstStyle/>
          <a:p>
            <a:r>
              <a:rPr lang="en-US" dirty="0" smtClean="0"/>
              <a:t>Assume </a:t>
            </a:r>
            <a:r>
              <a:rPr lang="en-US" dirty="0" err="1" smtClean="0"/>
              <a:t>V</a:t>
            </a:r>
            <a:r>
              <a:rPr lang="en-US" baseline="-25000" dirty="0" err="1" smtClean="0"/>
              <a:t>slack</a:t>
            </a:r>
            <a:r>
              <a:rPr lang="en-US" dirty="0" smtClean="0"/>
              <a:t>=1.0</a:t>
            </a:r>
            <a:endParaRPr lang="en-US" dirty="0"/>
          </a:p>
        </p:txBody>
      </p:sp>
      <p:sp>
        <p:nvSpPr>
          <p:cNvPr id="8" name="TextBox 7"/>
          <p:cNvSpPr txBox="1"/>
          <p:nvPr/>
        </p:nvSpPr>
        <p:spPr>
          <a:xfrm>
            <a:off x="381000" y="5760425"/>
            <a:ext cx="8717451" cy="461665"/>
          </a:xfrm>
          <a:prstGeom prst="rect">
            <a:avLst/>
          </a:prstGeom>
          <a:noFill/>
        </p:spPr>
        <p:txBody>
          <a:bodyPr wrap="none" rtlCol="0">
            <a:spAutoFit/>
          </a:bodyPr>
          <a:lstStyle/>
          <a:p>
            <a:r>
              <a:rPr lang="en-US" dirty="0" smtClean="0"/>
              <a:t>Where B is the line </a:t>
            </a:r>
            <a:r>
              <a:rPr lang="en-US" dirty="0" err="1" smtClean="0"/>
              <a:t>susceptance</a:t>
            </a:r>
            <a:r>
              <a:rPr lang="en-US" dirty="0" smtClean="0"/>
              <a:t> =-10, V</a:t>
            </a:r>
            <a:r>
              <a:rPr lang="en-US" dirty="0" smtClean="0">
                <a:sym typeface="Symbol"/>
              </a:rPr>
              <a:t> is the load voltage</a:t>
            </a:r>
            <a:r>
              <a:rPr lang="en-US" dirty="0" smtClean="0"/>
              <a:t> </a:t>
            </a:r>
            <a:endParaRPr lang="en-US" dirty="0"/>
          </a:p>
        </p:txBody>
      </p:sp>
    </p:spTree>
    <p:extLst>
      <p:ext uri="{BB962C8B-B14F-4D97-AF65-F5344CB8AC3E}">
        <p14:creationId xmlns:p14="http://schemas.microsoft.com/office/powerpoint/2010/main" val="335638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dirty="0"/>
              <a:t>Small Disturbance Voltage Stability</a:t>
            </a:r>
          </a:p>
        </p:txBody>
      </p:sp>
      <p:sp>
        <p:nvSpPr>
          <p:cNvPr id="3" name="Content Placeholder 2"/>
          <p:cNvSpPr>
            <a:spLocks noGrp="1"/>
          </p:cNvSpPr>
          <p:nvPr>
            <p:ph idx="1"/>
          </p:nvPr>
        </p:nvSpPr>
        <p:spPr>
          <a:xfrm>
            <a:off x="365760" y="1280160"/>
            <a:ext cx="8535987" cy="2453640"/>
          </a:xfrm>
        </p:spPr>
        <p:txBody>
          <a:bodyPr/>
          <a:lstStyle/>
          <a:p>
            <a:r>
              <a:rPr lang="en-US" dirty="0" smtClean="0"/>
              <a:t>Question: how do the power flow solutions vary as the load is changed?</a:t>
            </a:r>
          </a:p>
          <a:p>
            <a:r>
              <a:rPr lang="en-US" dirty="0" smtClean="0"/>
              <a:t>A Solution: Calculate a series of power flow solutions for various load levels and see how they change</a:t>
            </a:r>
          </a:p>
          <a:p>
            <a:r>
              <a:rPr lang="en-US" dirty="0" smtClean="0"/>
              <a:t>Power flow </a:t>
            </a:r>
            <a:r>
              <a:rPr lang="en-US" dirty="0" err="1" smtClean="0"/>
              <a:t>Jacobian</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771296114"/>
              </p:ext>
            </p:extLst>
          </p:nvPr>
        </p:nvGraphicFramePr>
        <p:xfrm>
          <a:off x="990600" y="3886200"/>
          <a:ext cx="4400550" cy="838200"/>
        </p:xfrm>
        <a:graphic>
          <a:graphicData uri="http://schemas.openxmlformats.org/presentationml/2006/ole">
            <mc:AlternateContent xmlns:mc="http://schemas.openxmlformats.org/markup-compatibility/2006">
              <mc:Choice xmlns:v="urn:schemas-microsoft-com:vml" Requires="v">
                <p:oleObj spid="_x0000_s1322044" name="Equation" r:id="rId3" imgW="2400120" imgH="457200" progId="Equation.DSMT4">
                  <p:embed/>
                </p:oleObj>
              </mc:Choice>
              <mc:Fallback>
                <p:oleObj name="Equation" r:id="rId3" imgW="2400120" imgH="457200" progId="Equation.DSMT4">
                  <p:embed/>
                  <p:pic>
                    <p:nvPicPr>
                      <p:cNvPr id="0" name=""/>
                      <p:cNvPicPr/>
                      <p:nvPr/>
                    </p:nvPicPr>
                    <p:blipFill>
                      <a:blip r:embed="rId4"/>
                      <a:stretch>
                        <a:fillRect/>
                      </a:stretch>
                    </p:blipFill>
                    <p:spPr>
                      <a:xfrm>
                        <a:off x="990600" y="3886200"/>
                        <a:ext cx="4400550" cy="838200"/>
                      </a:xfrm>
                      <a:prstGeom prst="rect">
                        <a:avLst/>
                      </a:prstGeom>
                    </p:spPr>
                  </p:pic>
                </p:oleObj>
              </mc:Fallback>
            </mc:AlternateContent>
          </a:graphicData>
        </a:graphic>
      </p:graphicFrame>
    </p:spTree>
    <p:extLst>
      <p:ext uri="{BB962C8B-B14F-4D97-AF65-F5344CB8AC3E}">
        <p14:creationId xmlns:p14="http://schemas.microsoft.com/office/powerpoint/2010/main" val="1792747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PV and QV Curves</a:t>
            </a:r>
            <a:endParaRPr lang="en-US" dirty="0"/>
          </a:p>
        </p:txBody>
      </p:sp>
      <p:sp>
        <p:nvSpPr>
          <p:cNvPr id="3" name="Content Placeholder 2"/>
          <p:cNvSpPr>
            <a:spLocks noGrp="1"/>
          </p:cNvSpPr>
          <p:nvPr>
            <p:ph idx="1"/>
          </p:nvPr>
        </p:nvSpPr>
        <p:spPr>
          <a:xfrm>
            <a:off x="365760" y="1280160"/>
            <a:ext cx="8535987" cy="1996440"/>
          </a:xfrm>
        </p:spPr>
        <p:txBody>
          <a:bodyPr/>
          <a:lstStyle/>
          <a:p>
            <a:r>
              <a:rPr lang="en-US" dirty="0" smtClean="0"/>
              <a:t>PV curves can be traced by plotting the voltage as the real power is increased; QV curves as reactive power is increase</a:t>
            </a:r>
          </a:p>
          <a:p>
            <a:pPr lvl="1"/>
            <a:r>
              <a:rPr lang="en-US" dirty="0" smtClean="0"/>
              <a:t>At least the upper portion</a:t>
            </a:r>
          </a:p>
          <a:p>
            <a:r>
              <a:rPr lang="en-US" dirty="0" smtClean="0"/>
              <a:t>Two bus example PV and QV curves</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15</a:t>
            </a:fld>
            <a:endParaRPr lang="en-US" dirty="0"/>
          </a:p>
        </p:txBody>
      </p:sp>
      <p:pic>
        <p:nvPicPr>
          <p:cNvPr id="13209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1" y="3733800"/>
            <a:ext cx="3809999" cy="2555487"/>
          </a:xfrm>
          <a:prstGeom prst="rect">
            <a:avLst/>
          </a:prstGeom>
          <a:noFill/>
          <a:extLst>
            <a:ext uri="{909E8E84-426E-40DD-AFC4-6F175D3DCCD1}">
              <a14:hiddenFill xmlns:a14="http://schemas.microsoft.com/office/drawing/2010/main">
                <a:solidFill>
                  <a:srgbClr val="FFFFFF"/>
                </a:solidFill>
              </a14:hiddenFill>
            </a:ext>
          </a:extLst>
        </p:spPr>
      </p:pic>
      <p:pic>
        <p:nvPicPr>
          <p:cNvPr id="13209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2593" y="3733800"/>
            <a:ext cx="3824207" cy="2562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460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Parameter Space Representation</a:t>
            </a:r>
            <a:endParaRPr lang="en-US" dirty="0"/>
          </a:p>
        </p:txBody>
      </p:sp>
      <p:sp>
        <p:nvSpPr>
          <p:cNvPr id="3" name="Content Placeholder 2"/>
          <p:cNvSpPr>
            <a:spLocks noGrp="1"/>
          </p:cNvSpPr>
          <p:nvPr>
            <p:ph idx="1"/>
          </p:nvPr>
        </p:nvSpPr>
        <p:spPr>
          <a:xfrm>
            <a:off x="365760" y="1280160"/>
            <a:ext cx="8535987" cy="2072640"/>
          </a:xfrm>
        </p:spPr>
        <p:txBody>
          <a:bodyPr/>
          <a:lstStyle/>
          <a:p>
            <a:r>
              <a:rPr lang="en-US" dirty="0" smtClean="0"/>
              <a:t>With a constant power flow there is a maximum </a:t>
            </a:r>
            <a:r>
              <a:rPr lang="en-US" dirty="0" err="1" smtClean="0"/>
              <a:t>loadability</a:t>
            </a:r>
            <a:r>
              <a:rPr lang="en-US" dirty="0" smtClean="0"/>
              <a:t> surface, </a:t>
            </a:r>
            <a:r>
              <a:rPr lang="en-US" dirty="0" smtClean="0">
                <a:latin typeface="Symbol" panose="05050102010706020507" pitchFamily="18" charset="2"/>
              </a:rPr>
              <a:t>S</a:t>
            </a:r>
          </a:p>
          <a:p>
            <a:pPr lvl="1"/>
            <a:r>
              <a:rPr lang="en-US" dirty="0" smtClean="0"/>
              <a:t>Defined as point in which the power flow </a:t>
            </a:r>
            <a:r>
              <a:rPr lang="en-US" dirty="0" err="1" smtClean="0"/>
              <a:t>Jacobian</a:t>
            </a:r>
            <a:r>
              <a:rPr lang="en-US" dirty="0" smtClean="0"/>
              <a:t> is singular</a:t>
            </a:r>
          </a:p>
          <a:p>
            <a:pPr lvl="1"/>
            <a:r>
              <a:rPr lang="en-US" dirty="0" smtClean="0"/>
              <a:t>For the lossless two bus system it can be determined as</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16</a:t>
            </a:fld>
            <a:endParaRPr lang="en-US" dirty="0"/>
          </a:p>
        </p:txBody>
      </p:sp>
      <p:pic>
        <p:nvPicPr>
          <p:cNvPr id="132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581400"/>
            <a:ext cx="4695825" cy="31051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p:cNvGraphicFramePr>
            <a:graphicFrameLocks noChangeAspect="1"/>
          </p:cNvGraphicFramePr>
          <p:nvPr>
            <p:extLst>
              <p:ext uri="{D42A27DB-BD31-4B8C-83A1-F6EECF244321}">
                <p14:modId xmlns:p14="http://schemas.microsoft.com/office/powerpoint/2010/main" val="865699544"/>
              </p:ext>
            </p:extLst>
          </p:nvPr>
        </p:nvGraphicFramePr>
        <p:xfrm>
          <a:off x="1142999" y="3304610"/>
          <a:ext cx="2157487" cy="733990"/>
        </p:xfrm>
        <a:graphic>
          <a:graphicData uri="http://schemas.openxmlformats.org/presentationml/2006/ole">
            <mc:AlternateContent xmlns:mc="http://schemas.openxmlformats.org/markup-compatibility/2006">
              <mc:Choice xmlns:v="urn:schemas-microsoft-com:vml" Requires="v">
                <p:oleObj spid="_x0000_s1323067" name="Equation" r:id="rId4" imgW="1231560" imgH="419040" progId="Equation.DSMT4">
                  <p:embed/>
                </p:oleObj>
              </mc:Choice>
              <mc:Fallback>
                <p:oleObj name="Equation" r:id="rId4" imgW="1231560" imgH="419040" progId="Equation.DSMT4">
                  <p:embed/>
                  <p:pic>
                    <p:nvPicPr>
                      <p:cNvPr id="0" name=""/>
                      <p:cNvPicPr/>
                      <p:nvPr/>
                    </p:nvPicPr>
                    <p:blipFill>
                      <a:blip r:embed="rId5"/>
                      <a:stretch>
                        <a:fillRect/>
                      </a:stretch>
                    </p:blipFill>
                    <p:spPr>
                      <a:xfrm>
                        <a:off x="1142999" y="3304610"/>
                        <a:ext cx="2157487" cy="733990"/>
                      </a:xfrm>
                      <a:prstGeom prst="rect">
                        <a:avLst/>
                      </a:prstGeom>
                    </p:spPr>
                  </p:pic>
                </p:oleObj>
              </mc:Fallback>
            </mc:AlternateContent>
          </a:graphicData>
        </a:graphic>
      </p:graphicFrame>
    </p:spTree>
    <p:extLst>
      <p:ext uri="{BB962C8B-B14F-4D97-AF65-F5344CB8AC3E}">
        <p14:creationId xmlns:p14="http://schemas.microsoft.com/office/powerpoint/2010/main" val="3002362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Model Impact</a:t>
            </a:r>
            <a:endParaRPr lang="en-US" dirty="0"/>
          </a:p>
        </p:txBody>
      </p:sp>
      <p:sp>
        <p:nvSpPr>
          <p:cNvPr id="3" name="Content Placeholder 2"/>
          <p:cNvSpPr>
            <a:spLocks noGrp="1"/>
          </p:cNvSpPr>
          <p:nvPr>
            <p:ph idx="1"/>
          </p:nvPr>
        </p:nvSpPr>
        <p:spPr>
          <a:xfrm>
            <a:off x="365760" y="1280160"/>
            <a:ext cx="8535987" cy="2148840"/>
          </a:xfrm>
        </p:spPr>
        <p:txBody>
          <a:bodyPr/>
          <a:lstStyle/>
          <a:p>
            <a:r>
              <a:rPr lang="en-US" dirty="0" smtClean="0"/>
              <a:t>With a static load model regardless of the voltage dependency the same PV curve is traced</a:t>
            </a:r>
          </a:p>
          <a:p>
            <a:pPr lvl="1"/>
            <a:r>
              <a:rPr lang="en-US" dirty="0" smtClean="0"/>
              <a:t>But whether a point of maximum </a:t>
            </a:r>
            <a:r>
              <a:rPr lang="en-US" dirty="0" err="1" smtClean="0"/>
              <a:t>loadability</a:t>
            </a:r>
            <a:r>
              <a:rPr lang="en-US" dirty="0" smtClean="0"/>
              <a:t> exists depends on the assumed load model</a:t>
            </a:r>
          </a:p>
          <a:p>
            <a:pPr lvl="2"/>
            <a:r>
              <a:rPr lang="en-US" sz="2000" dirty="0" smtClean="0"/>
              <a:t>If voltage exponent is &gt; 1 then multiple solutions do not exist (see </a:t>
            </a:r>
            <a:r>
              <a:rPr lang="fr-FR" sz="2000" dirty="0" smtClean="0"/>
              <a:t>B.C</a:t>
            </a:r>
            <a:r>
              <a:rPr lang="fr-FR" sz="2000" dirty="0"/>
              <a:t>. Lesieutre, </a:t>
            </a:r>
            <a:r>
              <a:rPr lang="fr-FR" sz="2000" dirty="0" smtClean="0"/>
              <a:t>P.W</a:t>
            </a:r>
            <a:r>
              <a:rPr lang="fr-FR" sz="2000" dirty="0"/>
              <a:t>. </a:t>
            </a:r>
            <a:r>
              <a:rPr lang="fr-FR" sz="2000" dirty="0" err="1"/>
              <a:t>Sauer</a:t>
            </a:r>
            <a:r>
              <a:rPr lang="fr-FR" sz="2000" dirty="0"/>
              <a:t> and </a:t>
            </a:r>
            <a:r>
              <a:rPr lang="fr-FR" sz="2000" dirty="0" smtClean="0"/>
              <a:t>M.A</a:t>
            </a:r>
            <a:r>
              <a:rPr lang="fr-FR" sz="2000" b="1" dirty="0"/>
              <a:t>. </a:t>
            </a:r>
            <a:r>
              <a:rPr lang="fr-FR" sz="2000" dirty="0" smtClean="0"/>
              <a:t>Pai </a:t>
            </a:r>
            <a:r>
              <a:rPr lang="fr-FR" sz="2000" dirty="0"/>
              <a:t>“</a:t>
            </a:r>
            <a:r>
              <a:rPr lang="fr-FR" sz="2000" dirty="0" err="1" smtClean="0"/>
              <a:t>Sufficient</a:t>
            </a:r>
            <a:r>
              <a:rPr lang="fr-FR" sz="2000" dirty="0"/>
              <a:t> </a:t>
            </a:r>
            <a:r>
              <a:rPr lang="en-US" sz="2000" dirty="0" smtClean="0"/>
              <a:t>conditions </a:t>
            </a:r>
            <a:r>
              <a:rPr lang="en-US" sz="2000" dirty="0"/>
              <a:t>on static load models for network </a:t>
            </a:r>
            <a:r>
              <a:rPr lang="en-US" sz="2000" dirty="0" err="1"/>
              <a:t>solvability</a:t>
            </a:r>
            <a:r>
              <a:rPr lang="en-US" sz="2000" dirty="0" err="1" smtClean="0"/>
              <a:t>,”NAPS</a:t>
            </a:r>
            <a:r>
              <a:rPr lang="en-US" sz="2000" dirty="0" smtClean="0"/>
              <a:t> 1992, pp</a:t>
            </a:r>
            <a:r>
              <a:rPr lang="en-US" sz="2000" dirty="0"/>
              <a:t>. </a:t>
            </a:r>
            <a:r>
              <a:rPr lang="en-US" sz="2000" dirty="0" smtClean="0"/>
              <a:t>262-271)</a:t>
            </a:r>
            <a:endParaRPr lang="en-US" sz="2000"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17</a:t>
            </a:fld>
            <a:endParaRPr lang="en-US" dirty="0"/>
          </a:p>
        </p:txBody>
      </p:sp>
      <p:pic>
        <p:nvPicPr>
          <p:cNvPr id="13240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544" t="8998" r="8273" b="37002"/>
          <a:stretch/>
        </p:blipFill>
        <p:spPr bwMode="auto">
          <a:xfrm>
            <a:off x="838200" y="4114800"/>
            <a:ext cx="76962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9725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762000"/>
          </a:xfrm>
        </p:spPr>
        <p:txBody>
          <a:bodyPr/>
          <a:lstStyle/>
          <a:p>
            <a:r>
              <a:rPr lang="en-US" dirty="0" smtClean="0"/>
              <a:t>End Aside, Induction Motor Models</a:t>
            </a:r>
            <a:endParaRPr lang="en-US" dirty="0"/>
          </a:p>
        </p:txBody>
      </p:sp>
      <p:sp>
        <p:nvSpPr>
          <p:cNvPr id="3" name="Content Placeholder 2"/>
          <p:cNvSpPr>
            <a:spLocks noGrp="1"/>
          </p:cNvSpPr>
          <p:nvPr>
            <p:ph idx="1"/>
          </p:nvPr>
        </p:nvSpPr>
        <p:spPr/>
        <p:txBody>
          <a:bodyPr/>
          <a:lstStyle/>
          <a:p>
            <a:r>
              <a:rPr lang="en-US" dirty="0" smtClean="0"/>
              <a:t>Induction motors, both three phase and single phase, make up a very large percentage of the load</a:t>
            </a:r>
          </a:p>
          <a:p>
            <a:r>
              <a:rPr lang="en-US" dirty="0" smtClean="0"/>
              <a:t>Next several slides describe how induction motors are modeled in transient stability</a:t>
            </a:r>
          </a:p>
          <a:p>
            <a:pPr lvl="1"/>
            <a:r>
              <a:rPr lang="en-US" dirty="0" smtClean="0"/>
              <a:t>This model would not apply to induction motors controlled by ac drives, since the converter in the drive will make the motor's behavior independent of the source voltage (up to a point); it will look more like a constant power load</a:t>
            </a:r>
          </a:p>
          <a:p>
            <a:r>
              <a:rPr lang="en-US" dirty="0"/>
              <a:t>Originally invented independently by Galileo Ferraris (1885) and </a:t>
            </a:r>
            <a:r>
              <a:rPr lang="en-US" dirty="0" smtClean="0"/>
              <a:t>Nikola Tesla (1887)</a:t>
            </a:r>
          </a:p>
          <a:p>
            <a:pPr lvl="1"/>
            <a:r>
              <a:rPr lang="en-US" dirty="0" smtClean="0"/>
              <a:t>Tesla received the US patent in 1888</a:t>
            </a:r>
          </a:p>
          <a:p>
            <a:pPr lvl="1"/>
            <a:r>
              <a:rPr lang="en-US" dirty="0" smtClean="0"/>
              <a:t>Key to growth of ac, as opposed to dc, electric systems </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18</a:t>
            </a:fld>
            <a:endParaRPr lang="en-US" dirty="0"/>
          </a:p>
        </p:txBody>
      </p:sp>
    </p:spTree>
    <p:extLst>
      <p:ext uri="{BB962C8B-B14F-4D97-AF65-F5344CB8AC3E}">
        <p14:creationId xmlns:p14="http://schemas.microsoft.com/office/powerpoint/2010/main" val="25235338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Induction Machines</a:t>
            </a:r>
            <a:endParaRPr lang="en-US" dirty="0"/>
          </a:p>
        </p:txBody>
      </p:sp>
      <p:sp>
        <p:nvSpPr>
          <p:cNvPr id="3" name="Content Placeholder 2"/>
          <p:cNvSpPr>
            <a:spLocks noGrp="1"/>
          </p:cNvSpPr>
          <p:nvPr>
            <p:ph idx="1"/>
          </p:nvPr>
        </p:nvSpPr>
        <p:spPr/>
        <p:txBody>
          <a:bodyPr/>
          <a:lstStyle/>
          <a:p>
            <a:r>
              <a:rPr lang="en-US" dirty="0" smtClean="0"/>
              <a:t>Term induction machine is used to indicate either generator or motor; most uses are as motors </a:t>
            </a:r>
          </a:p>
          <a:p>
            <a:r>
              <a:rPr lang="en-US" dirty="0" smtClean="0"/>
              <a:t>Induction machines have two major components</a:t>
            </a:r>
          </a:p>
          <a:p>
            <a:pPr lvl="1"/>
            <a:r>
              <a:rPr lang="en-US" dirty="0" smtClean="0"/>
              <a:t>A stationary stator, which is supplied with an ac voltage; windings in stator create a rotating magnetic field</a:t>
            </a:r>
          </a:p>
          <a:p>
            <a:pPr lvl="1"/>
            <a:r>
              <a:rPr lang="en-US" dirty="0" smtClean="0"/>
              <a:t>A rotating rotor, in which an ac current is induced (hence the name) </a:t>
            </a:r>
          </a:p>
          <a:p>
            <a:r>
              <a:rPr lang="en-US" dirty="0" smtClean="0"/>
              <a:t>Two basic design types based on rotor design</a:t>
            </a:r>
          </a:p>
          <a:p>
            <a:pPr lvl="1"/>
            <a:r>
              <a:rPr lang="en-US" dirty="0" smtClean="0"/>
              <a:t>Squirrel-cage: rotor consists of shorted conducting bars laid into magnetic material in a cage structure</a:t>
            </a:r>
          </a:p>
          <a:p>
            <a:pPr lvl="1"/>
            <a:r>
              <a:rPr lang="en-US" dirty="0" smtClean="0"/>
              <a:t>Wound-rotor: rotor has windings similar to stator, with slip rings used to provide external access to the rotor windings</a:t>
            </a:r>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19</a:t>
            </a:fld>
            <a:endParaRPr lang="en-US" dirty="0"/>
          </a:p>
        </p:txBody>
      </p:sp>
    </p:spTree>
    <p:extLst>
      <p:ext uri="{BB962C8B-B14F-4D97-AF65-F5344CB8AC3E}">
        <p14:creationId xmlns:p14="http://schemas.microsoft.com/office/powerpoint/2010/main" val="2272907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lstStyle/>
          <a:p>
            <a:r>
              <a:rPr lang="en-US" dirty="0" smtClean="0"/>
              <a:t>Read Chapter 8</a:t>
            </a:r>
          </a:p>
          <a:p>
            <a:r>
              <a:rPr lang="en-US" dirty="0" smtClean="0"/>
              <a:t>Homework 6 is due now</a:t>
            </a:r>
          </a:p>
          <a:p>
            <a:r>
              <a:rPr lang="en-US" dirty="0" smtClean="0"/>
              <a:t>Homework 7 is due on Thursday April 24</a:t>
            </a:r>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a:t>
            </a:fld>
            <a:endParaRPr lang="en-US" dirty="0"/>
          </a:p>
        </p:txBody>
      </p:sp>
    </p:spTree>
    <p:extLst>
      <p:ext uri="{BB962C8B-B14F-4D97-AF65-F5344CB8AC3E}">
        <p14:creationId xmlns:p14="http://schemas.microsoft.com/office/powerpoint/2010/main" val="926697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Induction Machine Overview</a:t>
            </a:r>
            <a:endParaRPr lang="en-US" dirty="0"/>
          </a:p>
        </p:txBody>
      </p:sp>
      <p:sp>
        <p:nvSpPr>
          <p:cNvPr id="3" name="Content Placeholder 2"/>
          <p:cNvSpPr>
            <a:spLocks noGrp="1"/>
          </p:cNvSpPr>
          <p:nvPr>
            <p:ph idx="1"/>
          </p:nvPr>
        </p:nvSpPr>
        <p:spPr>
          <a:xfrm>
            <a:off x="365760" y="1280160"/>
            <a:ext cx="8535987" cy="1615440"/>
          </a:xfrm>
        </p:spPr>
        <p:txBody>
          <a:bodyPr/>
          <a:lstStyle/>
          <a:p>
            <a:r>
              <a:rPr lang="en-US" dirty="0" smtClean="0"/>
              <a:t>Speed </a:t>
            </a:r>
            <a:r>
              <a:rPr lang="en-US" dirty="0"/>
              <a:t>of rotating magnetic field </a:t>
            </a:r>
            <a:r>
              <a:rPr lang="en-US" dirty="0" smtClean="0"/>
              <a:t>(synchronous speed) depends </a:t>
            </a:r>
            <a:r>
              <a:rPr lang="en-US" dirty="0"/>
              <a:t>on number of </a:t>
            </a:r>
            <a:r>
              <a:rPr lang="en-US" dirty="0" smtClean="0"/>
              <a:t>poles</a:t>
            </a:r>
            <a:br>
              <a:rPr lang="en-US" dirty="0" smtClean="0"/>
            </a:br>
            <a:r>
              <a:rPr lang="en-US" dirty="0" smtClean="0"/>
              <a:t/>
            </a:r>
            <a:br>
              <a:rPr lang="en-US" dirty="0" smtClean="0"/>
            </a:br>
            <a:endParaRPr lang="en-US" dirty="0" smtClean="0"/>
          </a:p>
          <a:p>
            <a:endParaRPr lang="en-US" dirty="0"/>
          </a:p>
          <a:p>
            <a:r>
              <a:rPr lang="en-US" dirty="0" smtClean="0"/>
              <a:t>Frequency of induced currents in rotor depends on frequency difference between the rotating magnetic field and the rotor</a:t>
            </a:r>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31328225"/>
              </p:ext>
            </p:extLst>
          </p:nvPr>
        </p:nvGraphicFramePr>
        <p:xfrm>
          <a:off x="914400" y="4876800"/>
          <a:ext cx="7777162" cy="2057400"/>
        </p:xfrm>
        <a:graphic>
          <a:graphicData uri="http://schemas.openxmlformats.org/presentationml/2006/ole">
            <mc:AlternateContent xmlns:mc="http://schemas.openxmlformats.org/markup-compatibility/2006">
              <mc:Choice xmlns:v="urn:schemas-microsoft-com:vml" Requires="v">
                <p:oleObj spid="_x0000_s1327177" name="Equation" r:id="rId3" imgW="4127400" imgH="1091880" progId="Equation.DSMT4">
                  <p:embed/>
                </p:oleObj>
              </mc:Choice>
              <mc:Fallback>
                <p:oleObj name="Equation" r:id="rId3" imgW="4127400" imgH="1091880" progId="Equation.DSMT4">
                  <p:embed/>
                  <p:pic>
                    <p:nvPicPr>
                      <p:cNvPr id="0" name=""/>
                      <p:cNvPicPr/>
                      <p:nvPr/>
                    </p:nvPicPr>
                    <p:blipFill>
                      <a:blip r:embed="rId4"/>
                      <a:stretch>
                        <a:fillRect/>
                      </a:stretch>
                    </p:blipFill>
                    <p:spPr>
                      <a:xfrm>
                        <a:off x="914400" y="4876800"/>
                        <a:ext cx="7777162" cy="20574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31253598"/>
              </p:ext>
            </p:extLst>
          </p:nvPr>
        </p:nvGraphicFramePr>
        <p:xfrm>
          <a:off x="533400" y="2209800"/>
          <a:ext cx="8305800" cy="1163814"/>
        </p:xfrm>
        <a:graphic>
          <a:graphicData uri="http://schemas.openxmlformats.org/presentationml/2006/ole">
            <mc:AlternateContent xmlns:mc="http://schemas.openxmlformats.org/markup-compatibility/2006">
              <mc:Choice xmlns:v="urn:schemas-microsoft-com:vml" Requires="v">
                <p:oleObj spid="_x0000_s1327178" name="Equation" r:id="rId5" imgW="4711680" imgH="660240" progId="Equation.DSMT4">
                  <p:embed/>
                </p:oleObj>
              </mc:Choice>
              <mc:Fallback>
                <p:oleObj name="Equation" r:id="rId5" imgW="4711680" imgH="660240" progId="Equation.DSMT4">
                  <p:embed/>
                  <p:pic>
                    <p:nvPicPr>
                      <p:cNvPr id="0" name=""/>
                      <p:cNvPicPr/>
                      <p:nvPr/>
                    </p:nvPicPr>
                    <p:blipFill>
                      <a:blip r:embed="rId6"/>
                      <a:stretch>
                        <a:fillRect/>
                      </a:stretch>
                    </p:blipFill>
                    <p:spPr>
                      <a:xfrm>
                        <a:off x="533400" y="2209800"/>
                        <a:ext cx="8305800" cy="1163814"/>
                      </a:xfrm>
                      <a:prstGeom prst="rect">
                        <a:avLst/>
                      </a:prstGeom>
                    </p:spPr>
                  </p:pic>
                </p:oleObj>
              </mc:Fallback>
            </mc:AlternateContent>
          </a:graphicData>
        </a:graphic>
      </p:graphicFrame>
    </p:spTree>
    <p:extLst>
      <p:ext uri="{BB962C8B-B14F-4D97-AF65-F5344CB8AC3E}">
        <p14:creationId xmlns:p14="http://schemas.microsoft.com/office/powerpoint/2010/main" val="20478501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Induction Machine Slip</a:t>
            </a:r>
            <a:endParaRPr lang="en-US" dirty="0"/>
          </a:p>
        </p:txBody>
      </p:sp>
      <p:sp>
        <p:nvSpPr>
          <p:cNvPr id="3" name="Content Placeholder 2"/>
          <p:cNvSpPr>
            <a:spLocks noGrp="1"/>
          </p:cNvSpPr>
          <p:nvPr>
            <p:ph idx="1"/>
          </p:nvPr>
        </p:nvSpPr>
        <p:spPr>
          <a:xfrm>
            <a:off x="365760" y="1280160"/>
            <a:ext cx="8535987" cy="1234440"/>
          </a:xfrm>
        </p:spPr>
        <p:txBody>
          <a:bodyPr/>
          <a:lstStyle/>
          <a:p>
            <a:r>
              <a:rPr lang="en-US" dirty="0"/>
              <a:t>Key value is slip, s, defined </a:t>
            </a:r>
            <a:r>
              <a:rPr lang="en-US" dirty="0" smtClean="0"/>
              <a:t>as</a:t>
            </a:r>
          </a:p>
          <a:p>
            <a:endParaRPr lang="en-US" dirty="0"/>
          </a:p>
          <a:p>
            <a:endParaRPr lang="en-US" dirty="0" smtClean="0"/>
          </a:p>
          <a:p>
            <a:endParaRPr lang="en-US" dirty="0"/>
          </a:p>
          <a:p>
            <a:endParaRPr lang="en-US" dirty="0" smtClean="0"/>
          </a:p>
          <a:p>
            <a:r>
              <a:rPr lang="en-US" dirty="0" smtClean="0"/>
              <a:t>As defined, when operating as a motor an induction machine will have a positive slip, slip is negative when operating as a generator</a:t>
            </a:r>
          </a:p>
          <a:p>
            <a:pPr lvl="1"/>
            <a:r>
              <a:rPr lang="en-US" dirty="0" smtClean="0"/>
              <a:t>Slip is zero at synchronous speed, a speed at which no rotor current is induced;  s=1 at stand still </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997427059"/>
              </p:ext>
            </p:extLst>
          </p:nvPr>
        </p:nvGraphicFramePr>
        <p:xfrm>
          <a:off x="838200" y="1904999"/>
          <a:ext cx="5410200" cy="1920393"/>
        </p:xfrm>
        <a:graphic>
          <a:graphicData uri="http://schemas.openxmlformats.org/presentationml/2006/ole">
            <mc:AlternateContent xmlns:mc="http://schemas.openxmlformats.org/markup-compatibility/2006">
              <mc:Choice xmlns:v="urn:schemas-microsoft-com:vml" Requires="v">
                <p:oleObj spid="_x0000_s1328167" name="Equation" r:id="rId3" imgW="2539800" imgH="901440" progId="Equation.DSMT4">
                  <p:embed/>
                </p:oleObj>
              </mc:Choice>
              <mc:Fallback>
                <p:oleObj name="Equation" r:id="rId3" imgW="2539800" imgH="901440" progId="Equation.DSMT4">
                  <p:embed/>
                  <p:pic>
                    <p:nvPicPr>
                      <p:cNvPr id="0" name="Object 5"/>
                      <p:cNvPicPr>
                        <a:picLocks noChangeAspect="1" noChangeArrowheads="1"/>
                      </p:cNvPicPr>
                      <p:nvPr/>
                    </p:nvPicPr>
                    <p:blipFill>
                      <a:blip r:embed="rId4"/>
                      <a:srcRect/>
                      <a:stretch>
                        <a:fillRect/>
                      </a:stretch>
                    </p:blipFill>
                    <p:spPr bwMode="auto">
                      <a:xfrm>
                        <a:off x="838200" y="1904999"/>
                        <a:ext cx="5410200" cy="192039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13179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Induction Machine Model</a:t>
            </a:r>
            <a:endParaRPr lang="en-US" dirty="0"/>
          </a:p>
        </p:txBody>
      </p:sp>
      <p:sp>
        <p:nvSpPr>
          <p:cNvPr id="3" name="Content Placeholder 2"/>
          <p:cNvSpPr>
            <a:spLocks noGrp="1"/>
          </p:cNvSpPr>
          <p:nvPr>
            <p:ph idx="1"/>
          </p:nvPr>
        </p:nvSpPr>
        <p:spPr>
          <a:xfrm>
            <a:off x="365760" y="1280160"/>
            <a:ext cx="8535987" cy="929640"/>
          </a:xfrm>
        </p:spPr>
        <p:txBody>
          <a:bodyPr/>
          <a:lstStyle/>
          <a:p>
            <a:r>
              <a:rPr lang="en-US" dirty="0" smtClean="0"/>
              <a:t>A basic </a:t>
            </a:r>
            <a:r>
              <a:rPr lang="en-US" dirty="0"/>
              <a:t>(single cage) </a:t>
            </a:r>
            <a:r>
              <a:rPr lang="en-US" dirty="0" smtClean="0"/>
              <a:t>induction machine circuit model is given below</a:t>
            </a:r>
          </a:p>
          <a:p>
            <a:pPr lvl="1"/>
            <a:r>
              <a:rPr lang="en-US" dirty="0" smtClean="0"/>
              <a:t>Model is derived in a class like ECE 330</a:t>
            </a:r>
          </a:p>
          <a:p>
            <a:pPr lvl="1"/>
            <a:endParaRPr lang="en-US" dirty="0"/>
          </a:p>
          <a:p>
            <a:pPr lvl="1"/>
            <a:endParaRPr lang="en-US" dirty="0" smtClean="0"/>
          </a:p>
          <a:p>
            <a:pPr marL="457200" lvl="1" indent="0">
              <a:buNone/>
            </a:pPr>
            <a:endParaRPr lang="en-US" dirty="0" smtClean="0"/>
          </a:p>
          <a:p>
            <a:pPr marL="457200" lvl="1" indent="0">
              <a:buNone/>
            </a:pPr>
            <a:endParaRPr lang="en-US" dirty="0" smtClean="0"/>
          </a:p>
          <a:p>
            <a:r>
              <a:rPr lang="en-US" dirty="0" smtClean="0"/>
              <a:t>Circuit is useful for understanding the static behavior of the machine </a:t>
            </a:r>
          </a:p>
          <a:p>
            <a:r>
              <a:rPr lang="en-US" dirty="0" smtClean="0"/>
              <a:t>Effective rotor resistance (R</a:t>
            </a:r>
            <a:r>
              <a:rPr lang="en-US" baseline="-25000" dirty="0" smtClean="0"/>
              <a:t>r</a:t>
            </a:r>
            <a:r>
              <a:rPr lang="en-US" dirty="0" smtClean="0"/>
              <a:t>/s) models the rotor electrical losses (R</a:t>
            </a:r>
            <a:r>
              <a:rPr lang="en-US" baseline="-25000" dirty="0" smtClean="0"/>
              <a:t>r</a:t>
            </a:r>
            <a:r>
              <a:rPr lang="en-US" dirty="0" smtClean="0"/>
              <a:t>) and the mechanical power R</a:t>
            </a:r>
            <a:r>
              <a:rPr lang="en-US" baseline="-25000" dirty="0" smtClean="0"/>
              <a:t>r</a:t>
            </a:r>
            <a:r>
              <a:rPr lang="en-US" dirty="0" smtClean="0"/>
              <a:t>(1-s)/s</a:t>
            </a:r>
          </a:p>
          <a:p>
            <a:pPr lvl="1"/>
            <a:endParaRPr lang="en-US" dirty="0"/>
          </a:p>
          <a:p>
            <a:pPr lvl="1"/>
            <a:endParaRPr lang="en-US" dirty="0" smtClean="0"/>
          </a:p>
          <a:p>
            <a:pPr lvl="1"/>
            <a:endParaRPr lang="en-US" dirty="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22</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14616642"/>
              </p:ext>
            </p:extLst>
          </p:nvPr>
        </p:nvGraphicFramePr>
        <p:xfrm>
          <a:off x="5486400" y="3052008"/>
          <a:ext cx="2548085" cy="875904"/>
        </p:xfrm>
        <a:graphic>
          <a:graphicData uri="http://schemas.openxmlformats.org/presentationml/2006/ole">
            <mc:AlternateContent xmlns:mc="http://schemas.openxmlformats.org/markup-compatibility/2006">
              <mc:Choice xmlns:v="urn:schemas-microsoft-com:vml" Requires="v">
                <p:oleObj spid="_x0000_s1329181" name="Equation" r:id="rId3" imgW="1218960" imgH="419040" progId="Equation.DSMT4">
                  <p:embed/>
                </p:oleObj>
              </mc:Choice>
              <mc:Fallback>
                <p:oleObj name="Equation" r:id="rId3" imgW="1218960" imgH="419040" progId="Equation.DSMT4">
                  <p:embed/>
                  <p:pic>
                    <p:nvPicPr>
                      <p:cNvPr id="0" name=""/>
                      <p:cNvPicPr/>
                      <p:nvPr/>
                    </p:nvPicPr>
                    <p:blipFill>
                      <a:blip r:embed="rId4"/>
                      <a:stretch>
                        <a:fillRect/>
                      </a:stretch>
                    </p:blipFill>
                    <p:spPr>
                      <a:xfrm>
                        <a:off x="5486400" y="3052008"/>
                        <a:ext cx="2548085" cy="875904"/>
                      </a:xfrm>
                      <a:prstGeom prst="rect">
                        <a:avLst/>
                      </a:prstGeom>
                    </p:spPr>
                  </p:pic>
                </p:oleObj>
              </mc:Fallback>
            </mc:AlternateContent>
          </a:graphicData>
        </a:graphic>
      </p:graphicFrame>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6144" b="3856"/>
          <a:stretch/>
        </p:blipFill>
        <p:spPr>
          <a:xfrm>
            <a:off x="1295397" y="2667000"/>
            <a:ext cx="3919577" cy="1645920"/>
          </a:xfrm>
          <a:prstGeom prst="rect">
            <a:avLst/>
          </a:prstGeom>
        </p:spPr>
      </p:pic>
    </p:spTree>
    <p:extLst>
      <p:ext uri="{BB962C8B-B14F-4D97-AF65-F5344CB8AC3E}">
        <p14:creationId xmlns:p14="http://schemas.microsoft.com/office/powerpoint/2010/main" val="11549824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Induction Machine Dynamics</a:t>
            </a:r>
            <a:endParaRPr lang="en-US" dirty="0"/>
          </a:p>
        </p:txBody>
      </p:sp>
      <p:sp>
        <p:nvSpPr>
          <p:cNvPr id="3" name="Content Placeholder 2"/>
          <p:cNvSpPr>
            <a:spLocks noGrp="1"/>
          </p:cNvSpPr>
          <p:nvPr>
            <p:ph idx="1"/>
          </p:nvPr>
        </p:nvSpPr>
        <p:spPr>
          <a:xfrm>
            <a:off x="365760" y="1280160"/>
            <a:ext cx="8549640" cy="1158240"/>
          </a:xfrm>
        </p:spPr>
        <p:txBody>
          <a:bodyPr/>
          <a:lstStyle/>
          <a:p>
            <a:r>
              <a:rPr lang="en-US" dirty="0" smtClean="0"/>
              <a:t>Expressing all values in per unit (with the base covered later), the mechanical equation for a machine is </a:t>
            </a:r>
          </a:p>
          <a:p>
            <a:endParaRPr lang="en-US" dirty="0"/>
          </a:p>
          <a:p>
            <a:endParaRPr lang="en-US" dirty="0" smtClean="0"/>
          </a:p>
          <a:p>
            <a:endParaRPr lang="en-US" dirty="0"/>
          </a:p>
          <a:p>
            <a:endParaRPr lang="en-US" dirty="0" smtClean="0"/>
          </a:p>
          <a:p>
            <a:r>
              <a:rPr lang="en-US" dirty="0" smtClean="0"/>
              <a:t>Similar to what was done for a synchronous machine, the induction machine can be modeled as an equivalent voltage behind a stator resistance and transient reactance (later we'll introduce, but not derived, the </a:t>
            </a:r>
            <a:r>
              <a:rPr lang="en-US" dirty="0" err="1" smtClean="0"/>
              <a:t>subtransient</a:t>
            </a:r>
            <a:r>
              <a:rPr lang="en-US" dirty="0" smtClean="0"/>
              <a:t> model)</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090284896"/>
              </p:ext>
            </p:extLst>
          </p:nvPr>
        </p:nvGraphicFramePr>
        <p:xfrm>
          <a:off x="762000" y="2286000"/>
          <a:ext cx="7171765" cy="1905000"/>
        </p:xfrm>
        <a:graphic>
          <a:graphicData uri="http://schemas.openxmlformats.org/presentationml/2006/ole">
            <mc:AlternateContent xmlns:mc="http://schemas.openxmlformats.org/markup-compatibility/2006">
              <mc:Choice xmlns:v="urn:schemas-microsoft-com:vml" Requires="v">
                <p:oleObj spid="_x0000_s1330203" name="Equation" r:id="rId3" imgW="3251160" imgH="863280" progId="Equation.DSMT4">
                  <p:embed/>
                </p:oleObj>
              </mc:Choice>
              <mc:Fallback>
                <p:oleObj name="Equation" r:id="rId3" imgW="3251160" imgH="863280" progId="Equation.DSMT4">
                  <p:embed/>
                  <p:pic>
                    <p:nvPicPr>
                      <p:cNvPr id="0" name=""/>
                      <p:cNvPicPr/>
                      <p:nvPr/>
                    </p:nvPicPr>
                    <p:blipFill>
                      <a:blip r:embed="rId4"/>
                      <a:stretch>
                        <a:fillRect/>
                      </a:stretch>
                    </p:blipFill>
                    <p:spPr>
                      <a:xfrm>
                        <a:off x="762000" y="2286000"/>
                        <a:ext cx="7171765" cy="1905000"/>
                      </a:xfrm>
                      <a:prstGeom prst="rect">
                        <a:avLst/>
                      </a:prstGeom>
                    </p:spPr>
                  </p:pic>
                </p:oleObj>
              </mc:Fallback>
            </mc:AlternateContent>
          </a:graphicData>
        </a:graphic>
      </p:graphicFrame>
    </p:spTree>
    <p:extLst>
      <p:ext uri="{BB962C8B-B14F-4D97-AF65-F5344CB8AC3E}">
        <p14:creationId xmlns:p14="http://schemas.microsoft.com/office/powerpoint/2010/main" val="7054106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Induction Machine Dynamics</a:t>
            </a:r>
          </a:p>
        </p:txBody>
      </p:sp>
      <p:sp>
        <p:nvSpPr>
          <p:cNvPr id="3" name="Content Placeholder 2"/>
          <p:cNvSpPr>
            <a:spLocks noGrp="1"/>
          </p:cNvSpPr>
          <p:nvPr>
            <p:ph idx="1"/>
          </p:nvPr>
        </p:nvSpPr>
        <p:spPr>
          <a:xfrm>
            <a:off x="365760" y="1280160"/>
            <a:ext cx="8535987" cy="624840"/>
          </a:xfrm>
        </p:spPr>
        <p:txBody>
          <a:bodyPr/>
          <a:lstStyle/>
          <a:p>
            <a:r>
              <a:rPr lang="en-US" dirty="0" smtClean="0"/>
              <a:t>Define</a:t>
            </a:r>
          </a:p>
          <a:p>
            <a:endParaRPr lang="en-US" dirty="0"/>
          </a:p>
          <a:p>
            <a:endParaRPr lang="en-US" dirty="0" smtClean="0"/>
          </a:p>
          <a:p>
            <a:endParaRPr lang="en-US" dirty="0"/>
          </a:p>
          <a:p>
            <a:endParaRPr lang="en-US" dirty="0" smtClean="0"/>
          </a:p>
          <a:p>
            <a:endParaRPr lang="en-US" dirty="0" smtClean="0"/>
          </a:p>
          <a:p>
            <a:r>
              <a:rPr lang="en-US" dirty="0" smtClean="0"/>
              <a:t>Also define the open circuit time constant</a:t>
            </a:r>
            <a:endParaRPr lang="en-US" dirty="0"/>
          </a:p>
          <a:p>
            <a:endParaRPr lang="en-US" dirty="0" smtClean="0"/>
          </a:p>
          <a:p>
            <a:endParaRPr lang="en-US" dirty="0"/>
          </a:p>
          <a:p>
            <a:pPr marL="0" indent="0">
              <a:buNone/>
            </a:pPr>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821606499"/>
              </p:ext>
            </p:extLst>
          </p:nvPr>
        </p:nvGraphicFramePr>
        <p:xfrm>
          <a:off x="771525" y="1752600"/>
          <a:ext cx="7221538" cy="2362200"/>
        </p:xfrm>
        <a:graphic>
          <a:graphicData uri="http://schemas.openxmlformats.org/presentationml/2006/ole">
            <mc:AlternateContent xmlns:mc="http://schemas.openxmlformats.org/markup-compatibility/2006">
              <mc:Choice xmlns:v="urn:schemas-microsoft-com:vml" Requires="v">
                <p:oleObj spid="_x0000_s1331250" name="Equation" r:id="rId3" imgW="3416040" imgH="1117440" progId="Equation.DSMT4">
                  <p:embed/>
                </p:oleObj>
              </mc:Choice>
              <mc:Fallback>
                <p:oleObj name="Equation" r:id="rId3" imgW="3416040" imgH="1117440" progId="Equation.DSMT4">
                  <p:embed/>
                  <p:pic>
                    <p:nvPicPr>
                      <p:cNvPr id="0" name=""/>
                      <p:cNvPicPr/>
                      <p:nvPr/>
                    </p:nvPicPr>
                    <p:blipFill>
                      <a:blip r:embed="rId4"/>
                      <a:stretch>
                        <a:fillRect/>
                      </a:stretch>
                    </p:blipFill>
                    <p:spPr>
                      <a:xfrm>
                        <a:off x="771525" y="1752600"/>
                        <a:ext cx="7221538" cy="23622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228438360"/>
              </p:ext>
            </p:extLst>
          </p:nvPr>
        </p:nvGraphicFramePr>
        <p:xfrm>
          <a:off x="914400" y="5029200"/>
          <a:ext cx="2146300" cy="990600"/>
        </p:xfrm>
        <a:graphic>
          <a:graphicData uri="http://schemas.openxmlformats.org/presentationml/2006/ole">
            <mc:AlternateContent xmlns:mc="http://schemas.openxmlformats.org/markup-compatibility/2006">
              <mc:Choice xmlns:v="urn:schemas-microsoft-com:vml" Requires="v">
                <p:oleObj spid="_x0000_s1331251" name="Equation" r:id="rId5" imgW="990360" imgH="457200" progId="Equation.DSMT4">
                  <p:embed/>
                </p:oleObj>
              </mc:Choice>
              <mc:Fallback>
                <p:oleObj name="Equation" r:id="rId5" imgW="990360" imgH="457200" progId="Equation.DSMT4">
                  <p:embed/>
                  <p:pic>
                    <p:nvPicPr>
                      <p:cNvPr id="0" name=""/>
                      <p:cNvPicPr/>
                      <p:nvPr/>
                    </p:nvPicPr>
                    <p:blipFill>
                      <a:blip r:embed="rId6"/>
                      <a:stretch>
                        <a:fillRect/>
                      </a:stretch>
                    </p:blipFill>
                    <p:spPr>
                      <a:xfrm>
                        <a:off x="914400" y="5029200"/>
                        <a:ext cx="2146300" cy="990600"/>
                      </a:xfrm>
                      <a:prstGeom prst="rect">
                        <a:avLst/>
                      </a:prstGeom>
                    </p:spPr>
                  </p:pic>
                </p:oleObj>
              </mc:Fallback>
            </mc:AlternateContent>
          </a:graphicData>
        </a:graphic>
      </p:graphicFrame>
    </p:spTree>
    <p:extLst>
      <p:ext uri="{BB962C8B-B14F-4D97-AF65-F5344CB8AC3E}">
        <p14:creationId xmlns:p14="http://schemas.microsoft.com/office/powerpoint/2010/main" val="32752677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Induction Machine Dynamics</a:t>
            </a:r>
          </a:p>
        </p:txBody>
      </p:sp>
      <p:sp>
        <p:nvSpPr>
          <p:cNvPr id="3" name="Content Placeholder 2"/>
          <p:cNvSpPr>
            <a:spLocks noGrp="1"/>
          </p:cNvSpPr>
          <p:nvPr>
            <p:ph idx="1"/>
          </p:nvPr>
        </p:nvSpPr>
        <p:spPr>
          <a:xfrm>
            <a:off x="365760" y="1280160"/>
            <a:ext cx="8535987" cy="1158240"/>
          </a:xfrm>
        </p:spPr>
        <p:txBody>
          <a:bodyPr/>
          <a:lstStyle/>
          <a:p>
            <a:r>
              <a:rPr lang="en-US" dirty="0" smtClean="0"/>
              <a:t>Electrically the induction machine is modeled similar to the classical generator model, except here we use the "motor convention" in which </a:t>
            </a:r>
            <a:r>
              <a:rPr lang="en-US" dirty="0" err="1" smtClean="0"/>
              <a:t>I</a:t>
            </a:r>
            <a:r>
              <a:rPr lang="en-US" baseline="-25000" dirty="0" err="1" smtClean="0"/>
              <a:t>D</a:t>
            </a:r>
            <a:r>
              <a:rPr lang="en-US" dirty="0" err="1" smtClean="0"/>
              <a:t>+jI</a:t>
            </a:r>
            <a:r>
              <a:rPr lang="en-US" baseline="-25000" dirty="0" err="1" smtClean="0"/>
              <a:t>Q</a:t>
            </a:r>
            <a:r>
              <a:rPr lang="en-US" dirty="0" smtClean="0"/>
              <a:t> is assumed positive into the machine </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087388616"/>
              </p:ext>
            </p:extLst>
          </p:nvPr>
        </p:nvGraphicFramePr>
        <p:xfrm>
          <a:off x="820738" y="3200400"/>
          <a:ext cx="5065712" cy="2967038"/>
        </p:xfrm>
        <a:graphic>
          <a:graphicData uri="http://schemas.openxmlformats.org/presentationml/2006/ole">
            <mc:AlternateContent xmlns:mc="http://schemas.openxmlformats.org/markup-compatibility/2006">
              <mc:Choice xmlns:v="urn:schemas-microsoft-com:vml" Requires="v">
                <p:oleObj spid="_x0000_s1332251" name="Equation" r:id="rId3" imgW="2387520" imgH="1396800" progId="Equation.DSMT4">
                  <p:embed/>
                </p:oleObj>
              </mc:Choice>
              <mc:Fallback>
                <p:oleObj name="Equation" r:id="rId3" imgW="2387520" imgH="1396800" progId="Equation.DSMT4">
                  <p:embed/>
                  <p:pic>
                    <p:nvPicPr>
                      <p:cNvPr id="0" name=""/>
                      <p:cNvPicPr/>
                      <p:nvPr/>
                    </p:nvPicPr>
                    <p:blipFill>
                      <a:blip r:embed="rId4"/>
                      <a:stretch>
                        <a:fillRect/>
                      </a:stretch>
                    </p:blipFill>
                    <p:spPr>
                      <a:xfrm>
                        <a:off x="820738" y="3200400"/>
                        <a:ext cx="5065712" cy="2967038"/>
                      </a:xfrm>
                      <a:prstGeom prst="rect">
                        <a:avLst/>
                      </a:prstGeom>
                    </p:spPr>
                  </p:pic>
                </p:oleObj>
              </mc:Fallback>
            </mc:AlternateContent>
          </a:graphicData>
        </a:graphic>
      </p:graphicFrame>
      <p:sp>
        <p:nvSpPr>
          <p:cNvPr id="6" name="TextBox 5"/>
          <p:cNvSpPr txBox="1"/>
          <p:nvPr/>
        </p:nvSpPr>
        <p:spPr>
          <a:xfrm>
            <a:off x="6629400" y="3124200"/>
            <a:ext cx="2223686" cy="1938992"/>
          </a:xfrm>
          <a:prstGeom prst="rect">
            <a:avLst/>
          </a:prstGeom>
          <a:solidFill>
            <a:schemeClr val="accent1"/>
          </a:solidFill>
        </p:spPr>
        <p:txBody>
          <a:bodyPr wrap="none" rtlCol="0">
            <a:spAutoFit/>
          </a:bodyPr>
          <a:lstStyle/>
          <a:p>
            <a:r>
              <a:rPr lang="en-US" dirty="0" smtClean="0"/>
              <a:t>All calculations</a:t>
            </a:r>
            <a:br>
              <a:rPr lang="en-US" dirty="0" smtClean="0"/>
            </a:br>
            <a:r>
              <a:rPr lang="en-US" dirty="0" smtClean="0"/>
              <a:t>are done on</a:t>
            </a:r>
            <a:br>
              <a:rPr lang="en-US" dirty="0" smtClean="0"/>
            </a:br>
            <a:r>
              <a:rPr lang="en-US" dirty="0" smtClean="0"/>
              <a:t>the network</a:t>
            </a:r>
            <a:br>
              <a:rPr lang="en-US" dirty="0" smtClean="0"/>
            </a:br>
            <a:r>
              <a:rPr lang="en-US" dirty="0" smtClean="0"/>
              <a:t>reference</a:t>
            </a:r>
            <a:br>
              <a:rPr lang="en-US" dirty="0" smtClean="0"/>
            </a:br>
            <a:r>
              <a:rPr lang="en-US" dirty="0" smtClean="0"/>
              <a:t>frame</a:t>
            </a:r>
          </a:p>
        </p:txBody>
      </p:sp>
    </p:spTree>
    <p:extLst>
      <p:ext uri="{BB962C8B-B14F-4D97-AF65-F5344CB8AC3E}">
        <p14:creationId xmlns:p14="http://schemas.microsoft.com/office/powerpoint/2010/main" val="21627887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Induction Machine Dynamics</a:t>
            </a:r>
          </a:p>
        </p:txBody>
      </p:sp>
      <p:sp>
        <p:nvSpPr>
          <p:cNvPr id="3" name="Content Placeholder 2"/>
          <p:cNvSpPr>
            <a:spLocks noGrp="1"/>
          </p:cNvSpPr>
          <p:nvPr>
            <p:ph idx="1"/>
          </p:nvPr>
        </p:nvSpPr>
        <p:spPr>
          <a:xfrm>
            <a:off x="365760" y="1280160"/>
            <a:ext cx="8535987" cy="777240"/>
          </a:xfrm>
        </p:spPr>
        <p:txBody>
          <a:bodyPr/>
          <a:lstStyle/>
          <a:p>
            <a:r>
              <a:rPr lang="en-US" dirty="0" smtClean="0"/>
              <a:t>The induction machine electrical torque, T</a:t>
            </a:r>
            <a:r>
              <a:rPr lang="en-US" baseline="-25000" dirty="0" smtClean="0"/>
              <a:t>E</a:t>
            </a:r>
            <a:r>
              <a:rPr lang="en-US" dirty="0" smtClean="0"/>
              <a:t>, and terminal electrical load, P</a:t>
            </a:r>
            <a:r>
              <a:rPr lang="en-US" baseline="-25000" dirty="0" smtClean="0"/>
              <a:t>E</a:t>
            </a:r>
            <a:r>
              <a:rPr lang="en-US" dirty="0" smtClean="0"/>
              <a:t>, are then</a:t>
            </a:r>
          </a:p>
          <a:p>
            <a:endParaRPr lang="en-US" dirty="0"/>
          </a:p>
          <a:p>
            <a:endParaRPr lang="en-US" dirty="0" smtClean="0"/>
          </a:p>
          <a:p>
            <a:endParaRPr lang="en-US" dirty="0"/>
          </a:p>
          <a:p>
            <a:endParaRPr lang="en-US" dirty="0" smtClean="0"/>
          </a:p>
          <a:p>
            <a:r>
              <a:rPr lang="en-US" dirty="0" smtClean="0"/>
              <a:t>Similar to a synchronous machine, once the initial values are determined the differential equations are fairly easy to simulate</a:t>
            </a:r>
          </a:p>
          <a:p>
            <a:pPr lvl="1"/>
            <a:r>
              <a:rPr lang="en-US" dirty="0" smtClean="0"/>
              <a:t>Key initial value needed is the slip</a:t>
            </a:r>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988317979"/>
              </p:ext>
            </p:extLst>
          </p:nvPr>
        </p:nvGraphicFramePr>
        <p:xfrm>
          <a:off x="990600" y="2362200"/>
          <a:ext cx="2514600" cy="1474017"/>
        </p:xfrm>
        <a:graphic>
          <a:graphicData uri="http://schemas.openxmlformats.org/presentationml/2006/ole">
            <mc:AlternateContent xmlns:mc="http://schemas.openxmlformats.org/markup-compatibility/2006">
              <mc:Choice xmlns:v="urn:schemas-microsoft-com:vml" Requires="v">
                <p:oleObj spid="_x0000_s1333274" name="Equation" r:id="rId3" imgW="1257120" imgH="736560" progId="Equation.DSMT4">
                  <p:embed/>
                </p:oleObj>
              </mc:Choice>
              <mc:Fallback>
                <p:oleObj name="Equation" r:id="rId3" imgW="1257120" imgH="736560" progId="Equation.DSMT4">
                  <p:embed/>
                  <p:pic>
                    <p:nvPicPr>
                      <p:cNvPr id="0" name=""/>
                      <p:cNvPicPr/>
                      <p:nvPr/>
                    </p:nvPicPr>
                    <p:blipFill>
                      <a:blip r:embed="rId4"/>
                      <a:stretch>
                        <a:fillRect/>
                      </a:stretch>
                    </p:blipFill>
                    <p:spPr>
                      <a:xfrm>
                        <a:off x="990600" y="2362200"/>
                        <a:ext cx="2514600" cy="1474017"/>
                      </a:xfrm>
                      <a:prstGeom prst="rect">
                        <a:avLst/>
                      </a:prstGeom>
                    </p:spPr>
                  </p:pic>
                </p:oleObj>
              </mc:Fallback>
            </mc:AlternateContent>
          </a:graphicData>
        </a:graphic>
      </p:graphicFrame>
      <p:sp>
        <p:nvSpPr>
          <p:cNvPr id="6" name="TextBox 5"/>
          <p:cNvSpPr txBox="1"/>
          <p:nvPr/>
        </p:nvSpPr>
        <p:spPr>
          <a:xfrm>
            <a:off x="5105400" y="2435817"/>
            <a:ext cx="3215945" cy="1569660"/>
          </a:xfrm>
          <a:prstGeom prst="rect">
            <a:avLst/>
          </a:prstGeom>
          <a:solidFill>
            <a:schemeClr val="accent1"/>
          </a:solidFill>
        </p:spPr>
        <p:txBody>
          <a:bodyPr wrap="none" rtlCol="0">
            <a:spAutoFit/>
          </a:bodyPr>
          <a:lstStyle/>
          <a:p>
            <a:r>
              <a:rPr lang="en-US" dirty="0" smtClean="0"/>
              <a:t>Recall we are</a:t>
            </a:r>
            <a:br>
              <a:rPr lang="en-US" dirty="0" smtClean="0"/>
            </a:br>
            <a:r>
              <a:rPr lang="en-US" dirty="0" smtClean="0"/>
              <a:t>using the motor</a:t>
            </a:r>
            <a:br>
              <a:rPr lang="en-US" dirty="0" smtClean="0"/>
            </a:br>
            <a:r>
              <a:rPr lang="en-US" dirty="0" smtClean="0"/>
              <a:t>convention so positive</a:t>
            </a:r>
            <a:br>
              <a:rPr lang="en-US" dirty="0" smtClean="0"/>
            </a:br>
            <a:r>
              <a:rPr lang="en-US" dirty="0" smtClean="0"/>
              <a:t>P</a:t>
            </a:r>
            <a:r>
              <a:rPr lang="en-US" baseline="-25000" dirty="0" smtClean="0"/>
              <a:t>E</a:t>
            </a:r>
            <a:r>
              <a:rPr lang="en-US" dirty="0" smtClean="0"/>
              <a:t> represents load</a:t>
            </a:r>
            <a:endParaRPr lang="en-US" dirty="0"/>
          </a:p>
        </p:txBody>
      </p:sp>
    </p:spTree>
    <p:extLst>
      <p:ext uri="{BB962C8B-B14F-4D97-AF65-F5344CB8AC3E}">
        <p14:creationId xmlns:p14="http://schemas.microsoft.com/office/powerpoint/2010/main" val="15996124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Specifying Induction Machine Parameters</a:t>
            </a:r>
            <a:endParaRPr lang="en-US" dirty="0"/>
          </a:p>
        </p:txBody>
      </p:sp>
      <p:sp>
        <p:nvSpPr>
          <p:cNvPr id="3" name="Content Placeholder 2"/>
          <p:cNvSpPr>
            <a:spLocks noGrp="1"/>
          </p:cNvSpPr>
          <p:nvPr>
            <p:ph idx="1"/>
          </p:nvPr>
        </p:nvSpPr>
        <p:spPr/>
        <p:txBody>
          <a:bodyPr/>
          <a:lstStyle/>
          <a:p>
            <a:r>
              <a:rPr lang="en-US" dirty="0" smtClean="0"/>
              <a:t>In transient stability packages induction machine parameters are specified in per unit</a:t>
            </a:r>
          </a:p>
          <a:p>
            <a:pPr lvl="1"/>
            <a:r>
              <a:rPr lang="en-US" dirty="0" smtClean="0"/>
              <a:t>If unit is modeled as a generator in the power flow (such as CIMTR1 or GENWRI) then use the generator's MVA base (as with synchronous machines)</a:t>
            </a:r>
          </a:p>
          <a:p>
            <a:pPr lvl="1"/>
            <a:r>
              <a:rPr lang="en-US" dirty="0" smtClean="0"/>
              <a:t>With loads it is more complicated.  </a:t>
            </a:r>
          </a:p>
          <a:p>
            <a:pPr lvl="2"/>
            <a:r>
              <a:rPr lang="en-US" dirty="0" smtClean="0"/>
              <a:t>Sometimes an explicit MVA base is specified.  If so, then use this value.  But this can be cumbersome since often the same per unit machine values are used for many loads</a:t>
            </a:r>
          </a:p>
          <a:p>
            <a:pPr lvl="2"/>
            <a:r>
              <a:rPr lang="en-US" dirty="0" smtClean="0"/>
              <a:t>The default is to use the MW value for the load, often scaled by a multiplier (say 1.25)</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27</a:t>
            </a:fld>
            <a:endParaRPr lang="en-US" dirty="0"/>
          </a:p>
        </p:txBody>
      </p:sp>
    </p:spTree>
    <p:extLst>
      <p:ext uri="{BB962C8B-B14F-4D97-AF65-F5344CB8AC3E}">
        <p14:creationId xmlns:p14="http://schemas.microsoft.com/office/powerpoint/2010/main" val="5817154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the Initial Values</a:t>
            </a:r>
            <a:endParaRPr lang="en-US" dirty="0"/>
          </a:p>
        </p:txBody>
      </p:sp>
      <p:sp>
        <p:nvSpPr>
          <p:cNvPr id="3" name="Content Placeholder 2"/>
          <p:cNvSpPr>
            <a:spLocks noGrp="1"/>
          </p:cNvSpPr>
          <p:nvPr>
            <p:ph idx="1"/>
          </p:nvPr>
        </p:nvSpPr>
        <p:spPr>
          <a:xfrm>
            <a:off x="365760" y="1280160"/>
            <a:ext cx="8535987" cy="929640"/>
          </a:xfrm>
        </p:spPr>
        <p:txBody>
          <a:bodyPr/>
          <a:lstStyle/>
          <a:p>
            <a:r>
              <a:rPr lang="en-US" dirty="0" smtClean="0"/>
              <a:t>Do determine the initial values, it is important to recognize that for a fixed terminal voltage there is only one independent value: the slip, s</a:t>
            </a:r>
          </a:p>
          <a:p>
            <a:pPr lvl="1"/>
            <a:r>
              <a:rPr lang="en-US" dirty="0" smtClean="0"/>
              <a:t>For a fixed slip, the model is just</a:t>
            </a:r>
            <a:br>
              <a:rPr lang="en-US" dirty="0" smtClean="0"/>
            </a:br>
            <a:r>
              <a:rPr lang="en-US" dirty="0" smtClean="0"/>
              <a:t>a simple circuit with resistances</a:t>
            </a:r>
            <a:br>
              <a:rPr lang="en-US" dirty="0" smtClean="0"/>
            </a:br>
            <a:r>
              <a:rPr lang="en-US" dirty="0" smtClean="0"/>
              <a:t>and reactances</a:t>
            </a:r>
          </a:p>
          <a:p>
            <a:r>
              <a:rPr lang="en-US" dirty="0" smtClean="0"/>
              <a:t>The initial slip is chosen to match the power flow real power value.  Then to match the reactive power value (for either a load or a generator), the approach is to add a shunt capacitor in parallel with the induction machine</a:t>
            </a:r>
          </a:p>
          <a:p>
            <a:r>
              <a:rPr lang="en-US" dirty="0" smtClean="0"/>
              <a:t>We'll first consider torque-speed curves, then return to determining the initial slip </a:t>
            </a:r>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28</a:t>
            </a:fld>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6144" b="3856"/>
          <a:stretch/>
        </p:blipFill>
        <p:spPr>
          <a:xfrm>
            <a:off x="5638800" y="2438400"/>
            <a:ext cx="3276603" cy="1375921"/>
          </a:xfrm>
          <a:prstGeom prst="rect">
            <a:avLst/>
          </a:prstGeom>
        </p:spPr>
      </p:pic>
    </p:spTree>
    <p:extLst>
      <p:ext uri="{BB962C8B-B14F-4D97-AF65-F5344CB8AC3E}">
        <p14:creationId xmlns:p14="http://schemas.microsoft.com/office/powerpoint/2010/main" val="22796997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Torque-Speed Curves</a:t>
            </a:r>
            <a:endParaRPr lang="en-US" dirty="0"/>
          </a:p>
        </p:txBody>
      </p:sp>
      <p:sp>
        <p:nvSpPr>
          <p:cNvPr id="3" name="Content Placeholder 2"/>
          <p:cNvSpPr>
            <a:spLocks noGrp="1"/>
          </p:cNvSpPr>
          <p:nvPr>
            <p:ph idx="1"/>
          </p:nvPr>
        </p:nvSpPr>
        <p:spPr>
          <a:xfrm>
            <a:off x="365760" y="1280160"/>
            <a:ext cx="8535987" cy="1615440"/>
          </a:xfrm>
        </p:spPr>
        <p:txBody>
          <a:bodyPr/>
          <a:lstStyle/>
          <a:p>
            <a:r>
              <a:rPr lang="en-US" dirty="0" smtClean="0"/>
              <a:t>To help understand the behavior of an induction machine it is useful to plot varies values as a function of speed (or equivalently, slip)</a:t>
            </a:r>
          </a:p>
          <a:p>
            <a:pPr lvl="1"/>
            <a:r>
              <a:rPr lang="en-US" dirty="0" smtClean="0"/>
              <a:t>Solve the equivalent circuit for a specified terminal voltage, and varying values of slip</a:t>
            </a:r>
          </a:p>
          <a:p>
            <a:pPr lvl="1"/>
            <a:r>
              <a:rPr lang="en-US" dirty="0" smtClean="0"/>
              <a:t>Plot results</a:t>
            </a:r>
          </a:p>
          <a:p>
            <a:pPr lvl="1"/>
            <a:r>
              <a:rPr lang="en-US" dirty="0" smtClean="0"/>
              <a:t>Recall torque times speed = power </a:t>
            </a:r>
          </a:p>
          <a:p>
            <a:pPr lvl="2"/>
            <a:r>
              <a:rPr lang="en-US" dirty="0" smtClean="0"/>
              <a:t>Here speed is the rotor speed</a:t>
            </a:r>
          </a:p>
          <a:p>
            <a:pPr lvl="1"/>
            <a:r>
              <a:rPr lang="en-US" dirty="0" smtClean="0"/>
              <a:t>When using per unit, the per unit speed is just 1-s</a:t>
            </a:r>
          </a:p>
          <a:p>
            <a:pPr marL="457200" lvl="1" indent="0">
              <a:buNone/>
            </a:pP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29</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754279676"/>
              </p:ext>
            </p:extLst>
          </p:nvPr>
        </p:nvGraphicFramePr>
        <p:xfrm>
          <a:off x="1371600" y="5410200"/>
          <a:ext cx="1866900" cy="533400"/>
        </p:xfrm>
        <a:graphic>
          <a:graphicData uri="http://schemas.openxmlformats.org/presentationml/2006/ole">
            <mc:AlternateContent xmlns:mc="http://schemas.openxmlformats.org/markup-compatibility/2006">
              <mc:Choice xmlns:v="urn:schemas-microsoft-com:vml" Requires="v">
                <p:oleObj spid="_x0000_s1334292" name="Equation" r:id="rId3" imgW="888840" imgH="253800" progId="Equation.DSMT4">
                  <p:embed/>
                </p:oleObj>
              </mc:Choice>
              <mc:Fallback>
                <p:oleObj name="Equation" r:id="rId3" imgW="888840" imgH="253800" progId="Equation.DSMT4">
                  <p:embed/>
                  <p:pic>
                    <p:nvPicPr>
                      <p:cNvPr id="0" name=""/>
                      <p:cNvPicPr/>
                      <p:nvPr/>
                    </p:nvPicPr>
                    <p:blipFill>
                      <a:blip r:embed="rId4"/>
                      <a:stretch>
                        <a:fillRect/>
                      </a:stretch>
                    </p:blipFill>
                    <p:spPr>
                      <a:xfrm>
                        <a:off x="1371600" y="5410200"/>
                        <a:ext cx="1866900" cy="533400"/>
                      </a:xfrm>
                      <a:prstGeom prst="rect">
                        <a:avLst/>
                      </a:prstGeom>
                    </p:spPr>
                  </p:pic>
                </p:oleObj>
              </mc:Fallback>
            </mc:AlternateContent>
          </a:graphicData>
        </a:graphic>
      </p:graphicFrame>
    </p:spTree>
    <p:extLst>
      <p:ext uri="{BB962C8B-B14F-4D97-AF65-F5344CB8AC3E}">
        <p14:creationId xmlns:p14="http://schemas.microsoft.com/office/powerpoint/2010/main" val="4015748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Modeling</a:t>
            </a:r>
            <a:endParaRPr lang="en-US" dirty="0"/>
          </a:p>
        </p:txBody>
      </p:sp>
      <p:sp>
        <p:nvSpPr>
          <p:cNvPr id="3" name="Content Placeholder 2"/>
          <p:cNvSpPr>
            <a:spLocks noGrp="1"/>
          </p:cNvSpPr>
          <p:nvPr>
            <p:ph idx="1"/>
          </p:nvPr>
        </p:nvSpPr>
        <p:spPr/>
        <p:txBody>
          <a:bodyPr/>
          <a:lstStyle/>
          <a:p>
            <a:r>
              <a:rPr lang="en-US" dirty="0" smtClean="0"/>
              <a:t>Load modeling is certainly challenging!</a:t>
            </a:r>
          </a:p>
          <a:p>
            <a:r>
              <a:rPr lang="en-US" dirty="0" smtClean="0"/>
              <a:t>For large system models an aggregate load can consist of many thousands of individual devices</a:t>
            </a:r>
          </a:p>
          <a:p>
            <a:r>
              <a:rPr lang="en-US" dirty="0" smtClean="0"/>
              <a:t>The load is constantly changing, with key diurnal and temperature variations</a:t>
            </a:r>
          </a:p>
          <a:p>
            <a:pPr lvl="1"/>
            <a:r>
              <a:rPr lang="en-US" dirty="0" smtClean="0"/>
              <a:t>For example, a higher percentage of lighting load at night, more air conditioner load on hot days </a:t>
            </a:r>
          </a:p>
          <a:p>
            <a:r>
              <a:rPr lang="en-US" dirty="0" smtClean="0"/>
              <a:t>Load model behavior can be quite complex during the low voltages that may occur in transient stability</a:t>
            </a:r>
          </a:p>
          <a:p>
            <a:r>
              <a:rPr lang="en-US" dirty="0" smtClean="0"/>
              <a:t>Testing aggregate load models for extreme conditions is not feasible – we need to wait for disturbances!</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a:t>
            </a:fld>
            <a:endParaRPr lang="en-US" dirty="0"/>
          </a:p>
        </p:txBody>
      </p:sp>
    </p:spTree>
    <p:extLst>
      <p:ext uri="{BB962C8B-B14F-4D97-AF65-F5344CB8AC3E}">
        <p14:creationId xmlns:p14="http://schemas.microsoft.com/office/powerpoint/2010/main" val="41322321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Induction Motor Example</a:t>
            </a:r>
            <a:endParaRPr lang="en-US" dirty="0"/>
          </a:p>
        </p:txBody>
      </p:sp>
      <p:sp>
        <p:nvSpPr>
          <p:cNvPr id="3" name="Content Placeholder 2"/>
          <p:cNvSpPr>
            <a:spLocks noGrp="1"/>
          </p:cNvSpPr>
          <p:nvPr>
            <p:ph idx="1"/>
          </p:nvPr>
        </p:nvSpPr>
        <p:spPr>
          <a:xfrm>
            <a:off x="365760" y="1280160"/>
            <a:ext cx="8535987" cy="1082040"/>
          </a:xfrm>
        </p:spPr>
        <p:txBody>
          <a:bodyPr/>
          <a:lstStyle/>
          <a:p>
            <a:r>
              <a:rPr lang="en-US" dirty="0" smtClean="0"/>
              <a:t>Assume the below 60 Hz system, with the entire load modeled as a single cage induction motor with per unit values on a 125 MVA base of H=1.0, </a:t>
            </a:r>
            <a:r>
              <a:rPr lang="en-US" dirty="0" err="1" smtClean="0"/>
              <a:t>R</a:t>
            </a:r>
            <a:r>
              <a:rPr lang="en-US" baseline="-25000" dirty="0" err="1" smtClean="0"/>
              <a:t>s</a:t>
            </a:r>
            <a:r>
              <a:rPr lang="en-US" dirty="0" smtClean="0"/>
              <a:t>=0.01, </a:t>
            </a:r>
            <a:r>
              <a:rPr lang="en-US" dirty="0" err="1" smtClean="0"/>
              <a:t>X</a:t>
            </a:r>
            <a:r>
              <a:rPr lang="en-US" baseline="-25000" dirty="0" err="1" smtClean="0"/>
              <a:t>s</a:t>
            </a:r>
            <a:r>
              <a:rPr lang="en-US" dirty="0" smtClean="0"/>
              <a:t>=0.06, </a:t>
            </a:r>
            <a:r>
              <a:rPr lang="en-US" dirty="0" err="1" smtClean="0"/>
              <a:t>X</a:t>
            </a:r>
            <a:r>
              <a:rPr lang="en-US" baseline="-25000" dirty="0" err="1" smtClean="0"/>
              <a:t>m</a:t>
            </a:r>
            <a:r>
              <a:rPr lang="en-US" dirty="0" smtClean="0"/>
              <a:t>=4.0, R</a:t>
            </a:r>
            <a:r>
              <a:rPr lang="en-US" baseline="-25000" dirty="0" smtClean="0"/>
              <a:t>r</a:t>
            </a:r>
            <a:r>
              <a:rPr lang="en-US" dirty="0" smtClean="0"/>
              <a:t>=0.03, </a:t>
            </a:r>
            <a:r>
              <a:rPr lang="en-US" dirty="0" err="1" smtClean="0"/>
              <a:t>X</a:t>
            </a:r>
            <a:r>
              <a:rPr lang="en-US" baseline="-25000" dirty="0" err="1" smtClean="0"/>
              <a:t>r</a:t>
            </a:r>
            <a:r>
              <a:rPr lang="en-US" dirty="0" smtClean="0"/>
              <a:t>=0.04</a:t>
            </a:r>
          </a:p>
          <a:p>
            <a:pPr lvl="1"/>
            <a:r>
              <a:rPr lang="en-US" dirty="0" smtClean="0"/>
              <a:t>In the CIM5 model R</a:t>
            </a:r>
            <a:r>
              <a:rPr lang="en-US" baseline="-25000" dirty="0" smtClean="0"/>
              <a:t>1</a:t>
            </a:r>
            <a:r>
              <a:rPr lang="en-US" dirty="0" smtClean="0"/>
              <a:t>=R</a:t>
            </a:r>
            <a:r>
              <a:rPr lang="en-US" baseline="-25000" dirty="0" smtClean="0"/>
              <a:t>r</a:t>
            </a:r>
            <a:r>
              <a:rPr lang="en-US" dirty="0" smtClean="0"/>
              <a:t> and X</a:t>
            </a:r>
            <a:r>
              <a:rPr lang="en-US" baseline="-25000" dirty="0" smtClean="0"/>
              <a:t>1</a:t>
            </a:r>
            <a:r>
              <a:rPr lang="en-US" dirty="0" smtClean="0"/>
              <a:t>=</a:t>
            </a:r>
            <a:r>
              <a:rPr lang="en-US" dirty="0" err="1" smtClean="0"/>
              <a:t>X</a:t>
            </a:r>
            <a:r>
              <a:rPr lang="en-US" baseline="-25000" dirty="0" err="1" smtClean="0"/>
              <a:t>r</a:t>
            </a:r>
            <a:endParaRPr lang="en-US" baseline="-25000" dirty="0" smtClean="0"/>
          </a:p>
          <a:p>
            <a:pPr lvl="1"/>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30</a:t>
            </a:fld>
            <a:endParaRPr lang="en-US" dirty="0"/>
          </a:p>
        </p:txBody>
      </p:sp>
      <p:sp>
        <p:nvSpPr>
          <p:cNvPr id="5" name="TextBox 4"/>
          <p:cNvSpPr txBox="1"/>
          <p:nvPr/>
        </p:nvSpPr>
        <p:spPr>
          <a:xfrm>
            <a:off x="1752600" y="6019800"/>
            <a:ext cx="4441472" cy="461665"/>
          </a:xfrm>
          <a:prstGeom prst="rect">
            <a:avLst/>
          </a:prstGeom>
          <a:noFill/>
        </p:spPr>
        <p:txBody>
          <a:bodyPr wrap="none" rtlCol="0">
            <a:spAutoFit/>
          </a:bodyPr>
          <a:lstStyle/>
          <a:p>
            <a:r>
              <a:rPr lang="en-US" dirty="0" smtClean="0">
                <a:solidFill>
                  <a:srgbClr val="FF0000"/>
                </a:solidFill>
              </a:rPr>
              <a:t>PowerWorld case B2_IndMotor</a:t>
            </a:r>
            <a:endParaRPr lang="en-US" dirty="0">
              <a:solidFill>
                <a:srgbClr val="FF0000"/>
              </a:solidFill>
            </a:endParaRPr>
          </a:p>
        </p:txBody>
      </p:sp>
      <p:pic>
        <p:nvPicPr>
          <p:cNvPr id="133530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208" t="5330" r="8272" b="34670"/>
          <a:stretch/>
        </p:blipFill>
        <p:spPr bwMode="auto">
          <a:xfrm>
            <a:off x="838199" y="3657600"/>
            <a:ext cx="7414647" cy="2224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22973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Induction Motor Example</a:t>
            </a:r>
          </a:p>
        </p:txBody>
      </p:sp>
      <p:sp>
        <p:nvSpPr>
          <p:cNvPr id="3" name="Content Placeholder 2"/>
          <p:cNvSpPr>
            <a:spLocks noGrp="1"/>
          </p:cNvSpPr>
          <p:nvPr>
            <p:ph idx="1"/>
          </p:nvPr>
        </p:nvSpPr>
        <p:spPr>
          <a:xfrm>
            <a:off x="365760" y="1280160"/>
            <a:ext cx="8535987" cy="2072640"/>
          </a:xfrm>
        </p:spPr>
        <p:txBody>
          <a:bodyPr/>
          <a:lstStyle/>
          <a:p>
            <a:r>
              <a:rPr lang="en-US" dirty="0" smtClean="0"/>
              <a:t>With a terminal voltage of 0.995</a:t>
            </a:r>
            <a:r>
              <a:rPr lang="en-US" dirty="0" smtClean="0">
                <a:sym typeface="Symbol"/>
              </a:rPr>
              <a:t>0</a:t>
            </a:r>
            <a:r>
              <a:rPr lang="en-US" dirty="0" smtClean="0"/>
              <a:t/>
            </a:r>
            <a:br>
              <a:rPr lang="en-US" dirty="0" smtClean="0"/>
            </a:br>
            <a:r>
              <a:rPr lang="en-US" dirty="0" smtClean="0"/>
              <a:t>we can solve the circuit for </a:t>
            </a:r>
            <a:br>
              <a:rPr lang="en-US" dirty="0" smtClean="0"/>
            </a:br>
            <a:r>
              <a:rPr lang="en-US" dirty="0" smtClean="0"/>
              <a:t>specified values of s</a:t>
            </a:r>
          </a:p>
          <a:p>
            <a:r>
              <a:rPr lang="en-US" dirty="0" smtClean="0"/>
              <a:t>The input impedance and current are</a:t>
            </a:r>
          </a:p>
          <a:p>
            <a:endParaRPr lang="en-US" dirty="0"/>
          </a:p>
          <a:p>
            <a:endParaRPr lang="en-US" dirty="0" smtClean="0"/>
          </a:p>
          <a:p>
            <a:endParaRPr lang="en-US" dirty="0"/>
          </a:p>
          <a:p>
            <a:r>
              <a:rPr lang="en-US" dirty="0" smtClean="0"/>
              <a:t>Then with s=1 we get   </a:t>
            </a:r>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31</a:t>
            </a:fld>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6144" b="3856"/>
          <a:stretch/>
        </p:blipFill>
        <p:spPr>
          <a:xfrm>
            <a:off x="6019800" y="1578243"/>
            <a:ext cx="2895603" cy="1375921"/>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743585190"/>
              </p:ext>
            </p:extLst>
          </p:nvPr>
        </p:nvGraphicFramePr>
        <p:xfrm>
          <a:off x="762000" y="3048000"/>
          <a:ext cx="6805926" cy="1447800"/>
        </p:xfrm>
        <a:graphic>
          <a:graphicData uri="http://schemas.openxmlformats.org/presentationml/2006/ole">
            <mc:AlternateContent xmlns:mc="http://schemas.openxmlformats.org/markup-compatibility/2006">
              <mc:Choice xmlns:v="urn:schemas-microsoft-com:vml" Requires="v">
                <p:oleObj spid="_x0000_s1336354" name="Equation" r:id="rId4" imgW="3759120" imgH="799920" progId="Equation.DSMT4">
                  <p:embed/>
                </p:oleObj>
              </mc:Choice>
              <mc:Fallback>
                <p:oleObj name="Equation" r:id="rId4" imgW="3759120" imgH="799920" progId="Equation.DSMT4">
                  <p:embed/>
                  <p:pic>
                    <p:nvPicPr>
                      <p:cNvPr id="0" name=""/>
                      <p:cNvPicPr/>
                      <p:nvPr/>
                    </p:nvPicPr>
                    <p:blipFill>
                      <a:blip r:embed="rId5"/>
                      <a:stretch>
                        <a:fillRect/>
                      </a:stretch>
                    </p:blipFill>
                    <p:spPr>
                      <a:xfrm>
                        <a:off x="762000" y="3048000"/>
                        <a:ext cx="6805926" cy="14478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371641776"/>
              </p:ext>
            </p:extLst>
          </p:nvPr>
        </p:nvGraphicFramePr>
        <p:xfrm>
          <a:off x="457200" y="5334000"/>
          <a:ext cx="8254469" cy="914400"/>
        </p:xfrm>
        <a:graphic>
          <a:graphicData uri="http://schemas.openxmlformats.org/presentationml/2006/ole">
            <mc:AlternateContent xmlns:mc="http://schemas.openxmlformats.org/markup-compatibility/2006">
              <mc:Choice xmlns:v="urn:schemas-microsoft-com:vml" Requires="v">
                <p:oleObj spid="_x0000_s1336355" name="Equation" r:id="rId6" imgW="3784320" imgH="419040" progId="Equation.DSMT4">
                  <p:embed/>
                </p:oleObj>
              </mc:Choice>
              <mc:Fallback>
                <p:oleObj name="Equation" r:id="rId6" imgW="3784320" imgH="419040" progId="Equation.DSMT4">
                  <p:embed/>
                  <p:pic>
                    <p:nvPicPr>
                      <p:cNvPr id="0" name="Object 5"/>
                      <p:cNvPicPr>
                        <a:picLocks noChangeAspect="1" noChangeArrowheads="1"/>
                      </p:cNvPicPr>
                      <p:nvPr/>
                    </p:nvPicPr>
                    <p:blipFill>
                      <a:blip r:embed="rId7"/>
                      <a:srcRect/>
                      <a:stretch>
                        <a:fillRect/>
                      </a:stretch>
                    </p:blipFill>
                    <p:spPr bwMode="auto">
                      <a:xfrm>
                        <a:off x="457200" y="5334000"/>
                        <a:ext cx="8254469" cy="914400"/>
                      </a:xfrm>
                      <a:prstGeom prst="rect">
                        <a:avLst/>
                      </a:prstGeom>
                      <a:noFill/>
                      <a:ln>
                        <a:noFill/>
                      </a:ln>
                    </p:spPr>
                  </p:pic>
                </p:oleObj>
              </mc:Fallback>
            </mc:AlternateContent>
          </a:graphicData>
        </a:graphic>
      </p:graphicFrame>
      <p:sp>
        <p:nvSpPr>
          <p:cNvPr id="9" name="TextBox 8"/>
          <p:cNvSpPr txBox="1"/>
          <p:nvPr/>
        </p:nvSpPr>
        <p:spPr>
          <a:xfrm>
            <a:off x="5257800" y="4419600"/>
            <a:ext cx="3431004" cy="830997"/>
          </a:xfrm>
          <a:prstGeom prst="rect">
            <a:avLst/>
          </a:prstGeom>
          <a:solidFill>
            <a:schemeClr val="accent1"/>
          </a:solidFill>
        </p:spPr>
        <p:txBody>
          <a:bodyPr wrap="none" rtlCol="0">
            <a:spAutoFit/>
          </a:bodyPr>
          <a:lstStyle/>
          <a:p>
            <a:r>
              <a:rPr lang="en-US" dirty="0" smtClean="0"/>
              <a:t>Note, values are per </a:t>
            </a:r>
            <a:br>
              <a:rPr lang="en-US" dirty="0" smtClean="0"/>
            </a:br>
            <a:r>
              <a:rPr lang="en-US" dirty="0" smtClean="0"/>
              <a:t>unit on a 125 MVA base</a:t>
            </a:r>
            <a:endParaRPr lang="en-US" dirty="0"/>
          </a:p>
        </p:txBody>
      </p:sp>
    </p:spTree>
    <p:extLst>
      <p:ext uri="{BB962C8B-B14F-4D97-AF65-F5344CB8AC3E}">
        <p14:creationId xmlns:p14="http://schemas.microsoft.com/office/powerpoint/2010/main" val="23441012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Induction Motor Example</a:t>
            </a:r>
            <a:endParaRPr lang="en-US" dirty="0"/>
          </a:p>
        </p:txBody>
      </p:sp>
      <p:sp>
        <p:nvSpPr>
          <p:cNvPr id="3" name="Content Placeholder 2"/>
          <p:cNvSpPr>
            <a:spLocks noGrp="1"/>
          </p:cNvSpPr>
          <p:nvPr>
            <p:ph idx="1"/>
          </p:nvPr>
        </p:nvSpPr>
        <p:spPr>
          <a:xfrm>
            <a:off x="365760" y="1280160"/>
            <a:ext cx="8535987" cy="2067474"/>
          </a:xfrm>
        </p:spPr>
        <p:txBody>
          <a:bodyPr/>
          <a:lstStyle/>
          <a:p>
            <a:r>
              <a:rPr lang="en-US" dirty="0" smtClean="0"/>
              <a:t>PowerWorld allows for display of the variation in various induction machine values with respect to speed</a:t>
            </a:r>
          </a:p>
          <a:p>
            <a:pPr lvl="1"/>
            <a:r>
              <a:rPr lang="en-US" dirty="0" smtClean="0"/>
              <a:t>Right click on load, select Load Information Dialog, Stability</a:t>
            </a:r>
          </a:p>
          <a:p>
            <a:pPr lvl="1"/>
            <a:r>
              <a:rPr lang="en-US" dirty="0" smtClean="0"/>
              <a:t>On bottom of display click Show Torque Speed Dialog</a:t>
            </a:r>
          </a:p>
          <a:p>
            <a:pPr lvl="1"/>
            <a:r>
              <a:rPr lang="en-US" dirty="0" smtClean="0"/>
              <a:t>Adjust the terminal voltage and pu scalar as desired; set v=0.995 and the pu scalar to 1.0 to show values on the 125 MVA base used in the previous solution</a:t>
            </a:r>
          </a:p>
          <a:p>
            <a:pPr lvl="1"/>
            <a:r>
              <a:rPr lang="en-US" dirty="0" smtClean="0"/>
              <a:t>Right click on column and select Set/Toggle/Columns, Plot Column to plot the column</a:t>
            </a:r>
          </a:p>
          <a:p>
            <a:pPr lvl="1"/>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32</a:t>
            </a:fld>
            <a:endParaRPr lang="en-US" dirty="0"/>
          </a:p>
        </p:txBody>
      </p:sp>
    </p:spTree>
    <p:extLst>
      <p:ext uri="{BB962C8B-B14F-4D97-AF65-F5344CB8AC3E}">
        <p14:creationId xmlns:p14="http://schemas.microsoft.com/office/powerpoint/2010/main" val="23975150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Induction Motor Example </a:t>
            </a:r>
            <a:br>
              <a:rPr lang="en-US" dirty="0" smtClean="0"/>
            </a:br>
            <a:r>
              <a:rPr lang="en-US" dirty="0" smtClean="0"/>
              <a:t>Torque-Speed Curves</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33</a:t>
            </a:fld>
            <a:endParaRPr lang="en-US" dirty="0"/>
          </a:p>
        </p:txBody>
      </p:sp>
      <p:pic>
        <p:nvPicPr>
          <p:cNvPr id="133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106398"/>
            <a:ext cx="5589285" cy="3364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a:xfrm>
            <a:off x="365760" y="1280160"/>
            <a:ext cx="8535987" cy="4114800"/>
          </a:xfrm>
        </p:spPr>
        <p:txBody>
          <a:bodyPr/>
          <a:lstStyle/>
          <a:p>
            <a:r>
              <a:rPr lang="en-US" dirty="0" smtClean="0"/>
              <a:t>Below graph shows the torque-speed curve for this induction machine; note the high reactive power consumption on starting (which is why the lights may dim when starting the dryer!)</a:t>
            </a:r>
            <a:endParaRPr lang="en-US" dirty="0"/>
          </a:p>
        </p:txBody>
      </p:sp>
      <p:sp>
        <p:nvSpPr>
          <p:cNvPr id="5" name="TextBox 4"/>
          <p:cNvSpPr txBox="1"/>
          <p:nvPr/>
        </p:nvSpPr>
        <p:spPr>
          <a:xfrm>
            <a:off x="6400800" y="2944678"/>
            <a:ext cx="2478564" cy="3046988"/>
          </a:xfrm>
          <a:prstGeom prst="rect">
            <a:avLst/>
          </a:prstGeom>
          <a:solidFill>
            <a:schemeClr val="accent1"/>
          </a:solidFill>
        </p:spPr>
        <p:txBody>
          <a:bodyPr wrap="none" rtlCol="0">
            <a:spAutoFit/>
          </a:bodyPr>
          <a:lstStyle/>
          <a:p>
            <a:r>
              <a:rPr lang="en-US" dirty="0" smtClean="0"/>
              <a:t>From the graph</a:t>
            </a:r>
            <a:br>
              <a:rPr lang="en-US" dirty="0" smtClean="0"/>
            </a:br>
            <a:r>
              <a:rPr lang="en-US" dirty="0" smtClean="0"/>
              <a:t>you can see with</a:t>
            </a:r>
            <a:br>
              <a:rPr lang="en-US" dirty="0" smtClean="0"/>
            </a:br>
            <a:r>
              <a:rPr lang="en-US" dirty="0" smtClean="0"/>
              <a:t>a 100 MW load</a:t>
            </a:r>
          </a:p>
          <a:p>
            <a:r>
              <a:rPr lang="en-US" dirty="0" smtClean="0"/>
              <a:t>(0.8 pu on the</a:t>
            </a:r>
            <a:br>
              <a:rPr lang="en-US" dirty="0" smtClean="0"/>
            </a:br>
            <a:r>
              <a:rPr lang="en-US" dirty="0" smtClean="0"/>
              <a:t>125 MW base), </a:t>
            </a:r>
            <a:br>
              <a:rPr lang="en-US" dirty="0" smtClean="0"/>
            </a:br>
            <a:r>
              <a:rPr lang="en-US" dirty="0" smtClean="0"/>
              <a:t>the slip is about</a:t>
            </a:r>
          </a:p>
          <a:p>
            <a:r>
              <a:rPr lang="en-US" dirty="0" smtClean="0"/>
              <a:t>0.025</a:t>
            </a:r>
            <a:br>
              <a:rPr lang="en-US" dirty="0" smtClean="0"/>
            </a:br>
            <a:endParaRPr lang="en-US" dirty="0"/>
          </a:p>
        </p:txBody>
      </p:sp>
    </p:spTree>
    <p:extLst>
      <p:ext uri="{BB962C8B-B14F-4D97-AF65-F5344CB8AC3E}">
        <p14:creationId xmlns:p14="http://schemas.microsoft.com/office/powerpoint/2010/main" val="35378317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the Initial Slip</a:t>
            </a:r>
            <a:endParaRPr lang="en-US" dirty="0"/>
          </a:p>
        </p:txBody>
      </p:sp>
      <p:sp>
        <p:nvSpPr>
          <p:cNvPr id="3" name="Content Placeholder 2"/>
          <p:cNvSpPr>
            <a:spLocks noGrp="1"/>
          </p:cNvSpPr>
          <p:nvPr>
            <p:ph idx="1"/>
          </p:nvPr>
        </p:nvSpPr>
        <p:spPr>
          <a:xfrm>
            <a:off x="365760" y="1280160"/>
            <a:ext cx="8535987" cy="1158240"/>
          </a:xfrm>
        </p:spPr>
        <p:txBody>
          <a:bodyPr/>
          <a:lstStyle/>
          <a:p>
            <a:r>
              <a:rPr lang="en-US" dirty="0" smtClean="0"/>
              <a:t>One way to calculate the initial slip is to just solve the below five equations for five unknowns (s, I</a:t>
            </a:r>
            <a:r>
              <a:rPr lang="en-US" baseline="-25000" dirty="0" smtClean="0"/>
              <a:t>D</a:t>
            </a:r>
            <a:r>
              <a:rPr lang="en-US" dirty="0" smtClean="0"/>
              <a:t>, I</a:t>
            </a:r>
            <a:r>
              <a:rPr lang="en-US" baseline="-25000" dirty="0" smtClean="0"/>
              <a:t>Q</a:t>
            </a:r>
            <a:r>
              <a:rPr lang="en-US" dirty="0" smtClean="0"/>
              <a:t>, E'</a:t>
            </a:r>
            <a:r>
              <a:rPr lang="en-US" baseline="-25000" dirty="0" smtClean="0"/>
              <a:t>D</a:t>
            </a:r>
            <a:r>
              <a:rPr lang="en-US" dirty="0" smtClean="0"/>
              <a:t>,E'</a:t>
            </a:r>
            <a:r>
              <a:rPr lang="en-US" baseline="-25000" dirty="0" smtClean="0"/>
              <a:t>Q</a:t>
            </a:r>
            <a:r>
              <a:rPr lang="en-US" dirty="0" smtClean="0"/>
              <a:t>) with P</a:t>
            </a:r>
            <a:r>
              <a:rPr lang="en-US" baseline="-25000" dirty="0" smtClean="0"/>
              <a:t>E</a:t>
            </a:r>
            <a:r>
              <a:rPr lang="en-US" dirty="0" smtClean="0"/>
              <a:t>, V</a:t>
            </a:r>
            <a:r>
              <a:rPr lang="en-US" baseline="-25000" dirty="0" smtClean="0"/>
              <a:t>D</a:t>
            </a:r>
            <a:r>
              <a:rPr lang="en-US" dirty="0" smtClean="0"/>
              <a:t> and V</a:t>
            </a:r>
            <a:r>
              <a:rPr lang="en-US" baseline="-25000" dirty="0" smtClean="0"/>
              <a:t>Q</a:t>
            </a:r>
            <a:r>
              <a:rPr lang="en-US" dirty="0" smtClean="0"/>
              <a:t> inputs </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286701817"/>
              </p:ext>
            </p:extLst>
          </p:nvPr>
        </p:nvGraphicFramePr>
        <p:xfrm>
          <a:off x="685800" y="2819400"/>
          <a:ext cx="5105400" cy="3338088"/>
        </p:xfrm>
        <a:graphic>
          <a:graphicData uri="http://schemas.openxmlformats.org/presentationml/2006/ole">
            <mc:AlternateContent xmlns:mc="http://schemas.openxmlformats.org/markup-compatibility/2006">
              <mc:Choice xmlns:v="urn:schemas-microsoft-com:vml" Requires="v">
                <p:oleObj spid="_x0000_s1338383" name="Equation" r:id="rId3" imgW="2527200" imgH="1650960" progId="Equation.DSMT4">
                  <p:embed/>
                </p:oleObj>
              </mc:Choice>
              <mc:Fallback>
                <p:oleObj name="Equation" r:id="rId3" imgW="2527200" imgH="1650960" progId="Equation.DSMT4">
                  <p:embed/>
                  <p:pic>
                    <p:nvPicPr>
                      <p:cNvPr id="0" name="Object 4"/>
                      <p:cNvPicPr>
                        <a:picLocks noChangeAspect="1" noChangeArrowheads="1"/>
                      </p:cNvPicPr>
                      <p:nvPr/>
                    </p:nvPicPr>
                    <p:blipFill>
                      <a:blip r:embed="rId4"/>
                      <a:srcRect/>
                      <a:stretch>
                        <a:fillRect/>
                      </a:stretch>
                    </p:blipFill>
                    <p:spPr bwMode="auto">
                      <a:xfrm>
                        <a:off x="685800" y="2819400"/>
                        <a:ext cx="5105400" cy="3338088"/>
                      </a:xfrm>
                      <a:prstGeom prst="rect">
                        <a:avLst/>
                      </a:prstGeom>
                      <a:noFill/>
                      <a:ln>
                        <a:noFill/>
                      </a:ln>
                    </p:spPr>
                  </p:pic>
                </p:oleObj>
              </mc:Fallback>
            </mc:AlternateContent>
          </a:graphicData>
        </a:graphic>
      </p:graphicFrame>
      <p:sp>
        <p:nvSpPr>
          <p:cNvPr id="6" name="TextBox 5"/>
          <p:cNvSpPr txBox="1"/>
          <p:nvPr/>
        </p:nvSpPr>
        <p:spPr>
          <a:xfrm>
            <a:off x="6096000" y="2586335"/>
            <a:ext cx="2876108" cy="3046988"/>
          </a:xfrm>
          <a:prstGeom prst="rect">
            <a:avLst/>
          </a:prstGeom>
          <a:solidFill>
            <a:schemeClr val="accent1"/>
          </a:solidFill>
        </p:spPr>
        <p:txBody>
          <a:bodyPr wrap="none" rtlCol="0">
            <a:spAutoFit/>
          </a:bodyPr>
          <a:lstStyle/>
          <a:p>
            <a:r>
              <a:rPr lang="en-US" dirty="0" smtClean="0"/>
              <a:t>These are</a:t>
            </a:r>
            <a:br>
              <a:rPr lang="en-US" dirty="0" smtClean="0"/>
            </a:br>
            <a:r>
              <a:rPr lang="en-US" dirty="0" smtClean="0"/>
              <a:t>nonlinear equations</a:t>
            </a:r>
            <a:br>
              <a:rPr lang="en-US" dirty="0" smtClean="0"/>
            </a:br>
            <a:r>
              <a:rPr lang="en-US" dirty="0" smtClean="0"/>
              <a:t>that can have </a:t>
            </a:r>
            <a:br>
              <a:rPr lang="en-US" dirty="0" smtClean="0"/>
            </a:br>
            <a:r>
              <a:rPr lang="en-US" dirty="0" smtClean="0"/>
              <a:t>multiple solutions</a:t>
            </a:r>
            <a:br>
              <a:rPr lang="en-US" dirty="0" smtClean="0"/>
            </a:br>
            <a:r>
              <a:rPr lang="en-US" dirty="0" smtClean="0"/>
              <a:t>so use Newton's</a:t>
            </a:r>
            <a:br>
              <a:rPr lang="en-US" dirty="0" smtClean="0"/>
            </a:br>
            <a:r>
              <a:rPr lang="en-US" dirty="0" smtClean="0"/>
              <a:t>method, with an</a:t>
            </a:r>
            <a:br>
              <a:rPr lang="en-US" dirty="0" smtClean="0"/>
            </a:br>
            <a:r>
              <a:rPr lang="en-US" dirty="0" smtClean="0"/>
              <a:t>initial guess of</a:t>
            </a:r>
            <a:br>
              <a:rPr lang="en-US" dirty="0" smtClean="0"/>
            </a:br>
            <a:r>
              <a:rPr lang="en-US" dirty="0" smtClean="0"/>
              <a:t>s small (say 0.01)</a:t>
            </a:r>
          </a:p>
        </p:txBody>
      </p:sp>
      <p:sp>
        <p:nvSpPr>
          <p:cNvPr id="7" name="TextBox 6"/>
          <p:cNvSpPr txBox="1"/>
          <p:nvPr/>
        </p:nvSpPr>
        <p:spPr>
          <a:xfrm>
            <a:off x="2057400" y="6181240"/>
            <a:ext cx="4363695" cy="461665"/>
          </a:xfrm>
          <a:prstGeom prst="rect">
            <a:avLst/>
          </a:prstGeom>
          <a:solidFill>
            <a:schemeClr val="accent1"/>
          </a:solidFill>
        </p:spPr>
        <p:txBody>
          <a:bodyPr wrap="none" rtlCol="0">
            <a:spAutoFit/>
          </a:bodyPr>
          <a:lstStyle/>
          <a:p>
            <a:r>
              <a:rPr lang="en-US" dirty="0" smtClean="0"/>
              <a:t>Initial slip in example is 0.0253</a:t>
            </a:r>
            <a:endParaRPr lang="en-US" dirty="0"/>
          </a:p>
        </p:txBody>
      </p:sp>
    </p:spTree>
    <p:extLst>
      <p:ext uri="{BB962C8B-B14F-4D97-AF65-F5344CB8AC3E}">
        <p14:creationId xmlns:p14="http://schemas.microsoft.com/office/powerpoint/2010/main" val="27114936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Cage Induction Machines</a:t>
            </a:r>
            <a:endParaRPr lang="en-US" dirty="0"/>
          </a:p>
        </p:txBody>
      </p:sp>
      <p:sp>
        <p:nvSpPr>
          <p:cNvPr id="3" name="Content Placeholder 2"/>
          <p:cNvSpPr>
            <a:spLocks noGrp="1"/>
          </p:cNvSpPr>
          <p:nvPr>
            <p:ph idx="1"/>
          </p:nvPr>
        </p:nvSpPr>
        <p:spPr/>
        <p:txBody>
          <a:bodyPr/>
          <a:lstStyle/>
          <a:p>
            <a:r>
              <a:rPr lang="en-US" dirty="0" smtClean="0"/>
              <a:t>In the design of induction machines, there are various tradeoffs, such as between starting torque (obviously one needs enough to start) and operating efficiency</a:t>
            </a:r>
          </a:p>
          <a:p>
            <a:pPr lvl="1"/>
            <a:r>
              <a:rPr lang="en-US" dirty="0" smtClean="0"/>
              <a:t>The highest efficiency possible is 1-slip, so operating at low slip is desirable</a:t>
            </a:r>
          </a:p>
          <a:p>
            <a:r>
              <a:rPr lang="en-US" dirty="0" smtClean="0"/>
              <a:t>A common way to achieve high starting torque with good operating efficiency is to use a double cage design</a:t>
            </a:r>
          </a:p>
          <a:p>
            <a:pPr lvl="1"/>
            <a:r>
              <a:rPr lang="en-US" dirty="0" smtClean="0"/>
              <a:t>E.g., the rotor has two embedded squirrel cages, one with a high R and lower X for starting, and one with lower R and higher X for running</a:t>
            </a:r>
          </a:p>
          <a:p>
            <a:pPr lvl="1"/>
            <a:r>
              <a:rPr lang="en-US" dirty="0" smtClean="0"/>
              <a:t>Modeled by extending our model by having two rotor circuits in parallel; add </a:t>
            </a:r>
            <a:r>
              <a:rPr lang="en-US" dirty="0" err="1" smtClean="0"/>
              <a:t>subtransient</a:t>
            </a:r>
            <a:r>
              <a:rPr lang="en-US" dirty="0" smtClean="0"/>
              <a:t> values X" and </a:t>
            </a:r>
            <a:r>
              <a:rPr lang="en-US" dirty="0" err="1" smtClean="0"/>
              <a:t>T"</a:t>
            </a:r>
            <a:r>
              <a:rPr lang="en-US" baseline="-25000" dirty="0" err="1" smtClean="0"/>
              <a:t>o</a:t>
            </a:r>
            <a:r>
              <a:rPr lang="en-US" dirty="0" smtClean="0"/>
              <a:t> </a:t>
            </a:r>
          </a:p>
          <a:p>
            <a:pPr lvl="1"/>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35</a:t>
            </a:fld>
            <a:endParaRPr lang="en-US" dirty="0"/>
          </a:p>
        </p:txBody>
      </p:sp>
    </p:spTree>
    <p:extLst>
      <p:ext uri="{BB962C8B-B14F-4D97-AF65-F5344CB8AC3E}">
        <p14:creationId xmlns:p14="http://schemas.microsoft.com/office/powerpoint/2010/main" val="14135353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Double Cage Model</a:t>
            </a:r>
            <a:endParaRPr lang="en-US" dirty="0"/>
          </a:p>
        </p:txBody>
      </p:sp>
      <p:sp>
        <p:nvSpPr>
          <p:cNvPr id="3" name="Content Placeholder 2"/>
          <p:cNvSpPr>
            <a:spLocks noGrp="1"/>
          </p:cNvSpPr>
          <p:nvPr>
            <p:ph idx="1"/>
          </p:nvPr>
        </p:nvSpPr>
        <p:spPr>
          <a:xfrm>
            <a:off x="365760" y="1280160"/>
            <a:ext cx="8535987" cy="1158240"/>
          </a:xfrm>
        </p:spPr>
        <p:txBody>
          <a:bodyPr/>
          <a:lstStyle/>
          <a:p>
            <a:r>
              <a:rPr lang="en-US" dirty="0" smtClean="0"/>
              <a:t>Double cage rotors are modeled by adding two additional differential equations</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36</a:t>
            </a:fld>
            <a:endParaRPr lang="en-US" dirty="0"/>
          </a:p>
        </p:txBody>
      </p:sp>
      <p:pic>
        <p:nvPicPr>
          <p:cNvPr id="13393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501" t="21671" r="26170" b="8327"/>
          <a:stretch/>
        </p:blipFill>
        <p:spPr bwMode="auto">
          <a:xfrm>
            <a:off x="1066800" y="2362200"/>
            <a:ext cx="4663440" cy="384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62000" y="6324600"/>
            <a:ext cx="5878532" cy="369332"/>
          </a:xfrm>
          <a:prstGeom prst="rect">
            <a:avLst/>
          </a:prstGeom>
          <a:noFill/>
        </p:spPr>
        <p:txBody>
          <a:bodyPr wrap="none" rtlCol="0">
            <a:spAutoFit/>
          </a:bodyPr>
          <a:lstStyle/>
          <a:p>
            <a:r>
              <a:rPr lang="en-US" sz="1800" dirty="0" smtClean="0"/>
              <a:t>Image source: PSLF Manual, version 18.1_02; </a:t>
            </a:r>
            <a:r>
              <a:rPr lang="en-US" sz="1800" dirty="0" err="1" smtClean="0"/>
              <a:t>MotorW</a:t>
            </a:r>
            <a:r>
              <a:rPr lang="en-US" sz="1800" dirty="0" smtClean="0"/>
              <a:t> </a:t>
            </a:r>
            <a:endParaRPr lang="en-US" sz="1800" dirty="0"/>
          </a:p>
        </p:txBody>
      </p:sp>
      <p:sp>
        <p:nvSpPr>
          <p:cNvPr id="6" name="TextBox 5"/>
          <p:cNvSpPr txBox="1"/>
          <p:nvPr/>
        </p:nvSpPr>
        <p:spPr>
          <a:xfrm>
            <a:off x="6172200" y="2590800"/>
            <a:ext cx="2438400" cy="1938992"/>
          </a:xfrm>
          <a:prstGeom prst="rect">
            <a:avLst/>
          </a:prstGeom>
          <a:solidFill>
            <a:schemeClr val="accent1"/>
          </a:solidFill>
        </p:spPr>
        <p:txBody>
          <a:bodyPr wrap="square" rtlCol="0">
            <a:spAutoFit/>
          </a:bodyPr>
          <a:lstStyle/>
          <a:p>
            <a:r>
              <a:rPr lang="en-US" dirty="0" smtClean="0"/>
              <a:t>Some models </a:t>
            </a:r>
            <a:br>
              <a:rPr lang="en-US" dirty="0" smtClean="0"/>
            </a:br>
            <a:r>
              <a:rPr lang="en-US" dirty="0" smtClean="0"/>
              <a:t>also include</a:t>
            </a:r>
            <a:br>
              <a:rPr lang="en-US" dirty="0" smtClean="0"/>
            </a:br>
            <a:r>
              <a:rPr lang="en-US" dirty="0" smtClean="0"/>
              <a:t>saturation, a</a:t>
            </a:r>
            <a:br>
              <a:rPr lang="en-US" dirty="0" smtClean="0"/>
            </a:br>
            <a:r>
              <a:rPr lang="en-US" dirty="0" smtClean="0"/>
              <a:t>topic that we</a:t>
            </a:r>
            <a:br>
              <a:rPr lang="en-US" dirty="0" smtClean="0"/>
            </a:br>
            <a:r>
              <a:rPr lang="en-US" dirty="0" smtClean="0"/>
              <a:t>will skip</a:t>
            </a:r>
            <a:endParaRPr lang="en-US" dirty="0"/>
          </a:p>
        </p:txBody>
      </p:sp>
    </p:spTree>
    <p:extLst>
      <p:ext uri="{BB962C8B-B14F-4D97-AF65-F5344CB8AC3E}">
        <p14:creationId xmlns:p14="http://schemas.microsoft.com/office/powerpoint/2010/main" val="32445143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Cage Induction </a:t>
            </a:r>
            <a:br>
              <a:rPr lang="en-US" dirty="0" smtClean="0"/>
            </a:br>
            <a:r>
              <a:rPr lang="en-US" dirty="0" smtClean="0"/>
              <a:t>Motor Model</a:t>
            </a:r>
            <a:endParaRPr lang="en-US" dirty="0"/>
          </a:p>
        </p:txBody>
      </p:sp>
      <p:sp>
        <p:nvSpPr>
          <p:cNvPr id="3" name="Content Placeholder 2"/>
          <p:cNvSpPr>
            <a:spLocks noGrp="1"/>
          </p:cNvSpPr>
          <p:nvPr>
            <p:ph idx="1"/>
          </p:nvPr>
        </p:nvSpPr>
        <p:spPr>
          <a:xfrm>
            <a:off x="365760" y="1280160"/>
            <a:ext cx="8535987" cy="853440"/>
          </a:xfrm>
        </p:spPr>
        <p:txBody>
          <a:bodyPr/>
          <a:lstStyle/>
          <a:p>
            <a:r>
              <a:rPr lang="en-US" dirty="0" smtClean="0"/>
              <a:t>The previous example can be extended to model a double cage rotor by setting R</a:t>
            </a:r>
            <a:r>
              <a:rPr lang="en-US" baseline="-25000" dirty="0" smtClean="0"/>
              <a:t>2</a:t>
            </a:r>
            <a:r>
              <a:rPr lang="en-US" dirty="0" smtClean="0"/>
              <a:t>=0.01, X</a:t>
            </a:r>
            <a:r>
              <a:rPr lang="en-US" baseline="-25000" dirty="0" smtClean="0"/>
              <a:t>2</a:t>
            </a:r>
            <a:r>
              <a:rPr lang="en-US" dirty="0" smtClean="0"/>
              <a:t>=0.08</a:t>
            </a:r>
          </a:p>
          <a:p>
            <a:pPr lvl="1"/>
            <a:r>
              <a:rPr lang="en-US" dirty="0" smtClean="0"/>
              <a:t>The below graph shows the modified curves, notice the increase in the slope by s=0, meaning it is operating with higher efficiency (s=0.0063 now!)</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37</a:t>
            </a:fld>
            <a:endParaRPr lang="en-US" dirty="0"/>
          </a:p>
        </p:txBody>
      </p:sp>
      <p:pic>
        <p:nvPicPr>
          <p:cNvPr id="13404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505200"/>
            <a:ext cx="457835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96000" y="3352800"/>
            <a:ext cx="2590800" cy="2677656"/>
          </a:xfrm>
          <a:prstGeom prst="rect">
            <a:avLst/>
          </a:prstGeom>
          <a:solidFill>
            <a:schemeClr val="accent1"/>
          </a:solidFill>
        </p:spPr>
        <p:txBody>
          <a:bodyPr wrap="square" rtlCol="0">
            <a:spAutoFit/>
          </a:bodyPr>
          <a:lstStyle/>
          <a:p>
            <a:r>
              <a:rPr lang="en-US" dirty="0" smtClean="0"/>
              <a:t>The additional </a:t>
            </a:r>
            <a:br>
              <a:rPr lang="en-US" dirty="0" smtClean="0"/>
            </a:br>
            <a:r>
              <a:rPr lang="en-US" dirty="0" smtClean="0"/>
              <a:t>winding does</a:t>
            </a:r>
            <a:br>
              <a:rPr lang="en-US" dirty="0" smtClean="0"/>
            </a:br>
            <a:r>
              <a:rPr lang="en-US" dirty="0" smtClean="0"/>
              <a:t>result in lower initial impedance and hence a  higher starting reactive power </a:t>
            </a:r>
            <a:endParaRPr lang="en-US" dirty="0"/>
          </a:p>
        </p:txBody>
      </p:sp>
    </p:spTree>
    <p:extLst>
      <p:ext uri="{BB962C8B-B14F-4D97-AF65-F5344CB8AC3E}">
        <p14:creationId xmlns:p14="http://schemas.microsoft.com/office/powerpoint/2010/main" val="2548431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Modeling</a:t>
            </a:r>
            <a:endParaRPr lang="en-US" dirty="0"/>
          </a:p>
        </p:txBody>
      </p:sp>
      <p:sp>
        <p:nvSpPr>
          <p:cNvPr id="3" name="Content Placeholder 2"/>
          <p:cNvSpPr>
            <a:spLocks noGrp="1"/>
          </p:cNvSpPr>
          <p:nvPr>
            <p:ph idx="1"/>
          </p:nvPr>
        </p:nvSpPr>
        <p:spPr/>
        <p:txBody>
          <a:bodyPr/>
          <a:lstStyle/>
          <a:p>
            <a:r>
              <a:rPr lang="en-US" dirty="0" smtClean="0"/>
              <a:t>Traditionally load models have been divided into two groups</a:t>
            </a:r>
          </a:p>
          <a:p>
            <a:pPr lvl="1"/>
            <a:r>
              <a:rPr lang="en-US" dirty="0" smtClean="0"/>
              <a:t>Static: load is a algebraic function of bus voltage and sometimes frequency</a:t>
            </a:r>
          </a:p>
          <a:p>
            <a:pPr lvl="1"/>
            <a:r>
              <a:rPr lang="en-US" dirty="0" smtClean="0"/>
              <a:t>Dynamic: load is represented with a dynamic model, with induction motor models the most common</a:t>
            </a:r>
          </a:p>
          <a:p>
            <a:r>
              <a:rPr lang="en-US" dirty="0" smtClean="0"/>
              <a:t>The simplest load model is a static constant impedance</a:t>
            </a:r>
          </a:p>
          <a:p>
            <a:pPr lvl="1"/>
            <a:r>
              <a:rPr lang="en-US" dirty="0" smtClean="0"/>
              <a:t>Has been widely used</a:t>
            </a:r>
          </a:p>
          <a:p>
            <a:pPr lvl="1"/>
            <a:r>
              <a:rPr lang="en-US" dirty="0" smtClean="0"/>
              <a:t>Allowed the </a:t>
            </a:r>
            <a:r>
              <a:rPr lang="en-US" b="1" dirty="0" smtClean="0"/>
              <a:t>Y</a:t>
            </a:r>
            <a:r>
              <a:rPr lang="en-US" baseline="-25000" dirty="0" smtClean="0"/>
              <a:t>bus</a:t>
            </a:r>
            <a:r>
              <a:rPr lang="en-US" dirty="0" smtClean="0"/>
              <a:t> to be reduced, eliminating essentially all non-generator buses</a:t>
            </a:r>
          </a:p>
          <a:p>
            <a:pPr lvl="1"/>
            <a:r>
              <a:rPr lang="en-US" dirty="0" smtClean="0"/>
              <a:t>Presents no issues as voltage falls to zero</a:t>
            </a:r>
          </a:p>
          <a:p>
            <a:pPr lvl="1"/>
            <a:r>
              <a:rPr lang="en-US" dirty="0" smtClean="0"/>
              <a:t>Is rapidly falling out of favor</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4</a:t>
            </a:fld>
            <a:endParaRPr lang="en-US" dirty="0"/>
          </a:p>
        </p:txBody>
      </p:sp>
    </p:spTree>
    <p:extLst>
      <p:ext uri="{BB962C8B-B14F-4D97-AF65-F5344CB8AC3E}">
        <p14:creationId xmlns:p14="http://schemas.microsoft.com/office/powerpoint/2010/main" val="3389904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Modeling References</a:t>
            </a:r>
            <a:endParaRPr lang="en-US" dirty="0"/>
          </a:p>
        </p:txBody>
      </p:sp>
      <p:sp>
        <p:nvSpPr>
          <p:cNvPr id="3" name="Content Placeholder 2"/>
          <p:cNvSpPr>
            <a:spLocks noGrp="1"/>
          </p:cNvSpPr>
          <p:nvPr>
            <p:ph idx="1"/>
          </p:nvPr>
        </p:nvSpPr>
        <p:spPr/>
        <p:txBody>
          <a:bodyPr/>
          <a:lstStyle/>
          <a:p>
            <a:r>
              <a:rPr lang="en-US" dirty="0" smtClean="0"/>
              <a:t>Many papers and reports are available!</a:t>
            </a:r>
          </a:p>
          <a:p>
            <a:r>
              <a:rPr lang="en-US" dirty="0" smtClean="0"/>
              <a:t>A </a:t>
            </a:r>
            <a:r>
              <a:rPr lang="en-US" dirty="0"/>
              <a:t>classic reference on load modeling is by the IEEE Task Force on Load Representation for Dynamic Performance, </a:t>
            </a:r>
            <a:r>
              <a:rPr lang="en-US" dirty="0" smtClean="0"/>
              <a:t>"Load Representation for Dynamic Performance Analysis," IEEE </a:t>
            </a:r>
            <a:r>
              <a:rPr lang="en-US" dirty="0"/>
              <a:t>Trans. on Power Systems, May 1993, pp. </a:t>
            </a:r>
            <a:r>
              <a:rPr lang="en-US" dirty="0" smtClean="0"/>
              <a:t>472-482</a:t>
            </a:r>
          </a:p>
          <a:p>
            <a:r>
              <a:rPr lang="en-US" dirty="0" smtClean="0"/>
              <a:t>A more recent report that provides a good overview is </a:t>
            </a:r>
            <a:br>
              <a:rPr lang="en-US" dirty="0" smtClean="0"/>
            </a:br>
            <a:r>
              <a:rPr lang="en-US" dirty="0" smtClean="0"/>
              <a:t>"Final Project Report Loading Modeling Transmission Research" from Lawrence Berkeley National Lab, March 2010</a:t>
            </a:r>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5</a:t>
            </a:fld>
            <a:endParaRPr lang="en-US" dirty="0"/>
          </a:p>
        </p:txBody>
      </p:sp>
    </p:spTree>
    <p:extLst>
      <p:ext uri="{BB962C8B-B14F-4D97-AF65-F5344CB8AC3E}">
        <p14:creationId xmlns:p14="http://schemas.microsoft.com/office/powerpoint/2010/main" val="2953411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ZIP Load Model</a:t>
            </a:r>
            <a:endParaRPr lang="en-US" dirty="0"/>
          </a:p>
        </p:txBody>
      </p:sp>
      <p:sp>
        <p:nvSpPr>
          <p:cNvPr id="3" name="Content Placeholder 2"/>
          <p:cNvSpPr>
            <a:spLocks noGrp="1"/>
          </p:cNvSpPr>
          <p:nvPr>
            <p:ph idx="1"/>
          </p:nvPr>
        </p:nvSpPr>
        <p:spPr>
          <a:xfrm>
            <a:off x="365760" y="1280160"/>
            <a:ext cx="8535987" cy="1082040"/>
          </a:xfrm>
        </p:spPr>
        <p:txBody>
          <a:bodyPr/>
          <a:lstStyle/>
          <a:p>
            <a:r>
              <a:rPr lang="en-US" dirty="0" smtClean="0"/>
              <a:t>Another common static load model is the ZIP, in which the load is represented as</a:t>
            </a:r>
          </a:p>
          <a:p>
            <a:endParaRPr lang="en-US" dirty="0"/>
          </a:p>
          <a:p>
            <a:endParaRPr lang="en-US" dirty="0" smtClean="0"/>
          </a:p>
          <a:p>
            <a:endParaRPr lang="en-US" dirty="0"/>
          </a:p>
          <a:p>
            <a:r>
              <a:rPr lang="en-US" dirty="0" smtClean="0"/>
              <a:t>Some models allow more general voltage dependence</a:t>
            </a:r>
          </a:p>
          <a:p>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878258824"/>
              </p:ext>
            </p:extLst>
          </p:nvPr>
        </p:nvGraphicFramePr>
        <p:xfrm>
          <a:off x="811213" y="2201863"/>
          <a:ext cx="6051550" cy="1576387"/>
        </p:xfrm>
        <a:graphic>
          <a:graphicData uri="http://schemas.openxmlformats.org/presentationml/2006/ole">
            <mc:AlternateContent xmlns:mc="http://schemas.openxmlformats.org/markup-compatibility/2006">
              <mc:Choice xmlns:v="urn:schemas-microsoft-com:vml" Requires="v">
                <p:oleObj spid="_x0000_s1311933" name="Equation" r:id="rId3" imgW="2730240" imgH="711000" progId="Equation.DSMT4">
                  <p:embed/>
                </p:oleObj>
              </mc:Choice>
              <mc:Fallback>
                <p:oleObj name="Equation" r:id="rId3" imgW="2730240" imgH="711000" progId="Equation.DSMT4">
                  <p:embed/>
                  <p:pic>
                    <p:nvPicPr>
                      <p:cNvPr id="0" name="Object 6"/>
                      <p:cNvPicPr>
                        <a:picLocks noChangeAspect="1" noChangeArrowheads="1"/>
                      </p:cNvPicPr>
                      <p:nvPr/>
                    </p:nvPicPr>
                    <p:blipFill>
                      <a:blip r:embed="rId4"/>
                      <a:srcRect/>
                      <a:stretch>
                        <a:fillRect/>
                      </a:stretch>
                    </p:blipFill>
                    <p:spPr bwMode="auto">
                      <a:xfrm>
                        <a:off x="811213" y="2201863"/>
                        <a:ext cx="6051550"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690623142"/>
              </p:ext>
            </p:extLst>
          </p:nvPr>
        </p:nvGraphicFramePr>
        <p:xfrm>
          <a:off x="838200" y="4267200"/>
          <a:ext cx="7010400" cy="1576387"/>
        </p:xfrm>
        <a:graphic>
          <a:graphicData uri="http://schemas.openxmlformats.org/presentationml/2006/ole">
            <mc:AlternateContent xmlns:mc="http://schemas.openxmlformats.org/markup-compatibility/2006">
              <mc:Choice xmlns:v="urn:schemas-microsoft-com:vml" Requires="v">
                <p:oleObj spid="_x0000_s1311934" name="Equation" r:id="rId5" imgW="3162240" imgH="711000" progId="Equation.DSMT4">
                  <p:embed/>
                </p:oleObj>
              </mc:Choice>
              <mc:Fallback>
                <p:oleObj name="Equation" r:id="rId5" imgW="3162240" imgH="711000" progId="Equation.DSMT4">
                  <p:embed/>
                  <p:pic>
                    <p:nvPicPr>
                      <p:cNvPr id="0" name="Object 4"/>
                      <p:cNvPicPr>
                        <a:picLocks noChangeAspect="1" noChangeArrowheads="1"/>
                      </p:cNvPicPr>
                      <p:nvPr/>
                    </p:nvPicPr>
                    <p:blipFill>
                      <a:blip r:embed="rId6"/>
                      <a:srcRect/>
                      <a:stretch>
                        <a:fillRect/>
                      </a:stretch>
                    </p:blipFill>
                    <p:spPr bwMode="auto">
                      <a:xfrm>
                        <a:off x="838200" y="4267200"/>
                        <a:ext cx="7010400"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838200" y="5943600"/>
            <a:ext cx="7277954" cy="461665"/>
          </a:xfrm>
          <a:prstGeom prst="rect">
            <a:avLst/>
          </a:prstGeom>
          <a:solidFill>
            <a:schemeClr val="accent1"/>
          </a:solidFill>
        </p:spPr>
        <p:txBody>
          <a:bodyPr wrap="none" rtlCol="0">
            <a:spAutoFit/>
          </a:bodyPr>
          <a:lstStyle/>
          <a:p>
            <a:r>
              <a:rPr lang="en-US" dirty="0" smtClean="0"/>
              <a:t>The voltage exponent for reactive power is often &gt; 2</a:t>
            </a:r>
            <a:endParaRPr lang="en-US" dirty="0"/>
          </a:p>
        </p:txBody>
      </p:sp>
    </p:spTree>
    <p:extLst>
      <p:ext uri="{BB962C8B-B14F-4D97-AF65-F5344CB8AC3E}">
        <p14:creationId xmlns:p14="http://schemas.microsoft.com/office/powerpoint/2010/main" val="781418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ZIP Model Coefficients</a:t>
            </a:r>
            <a:endParaRPr lang="en-US" dirty="0"/>
          </a:p>
        </p:txBody>
      </p:sp>
      <p:sp>
        <p:nvSpPr>
          <p:cNvPr id="3" name="Content Placeholder 2"/>
          <p:cNvSpPr>
            <a:spLocks noGrp="1"/>
          </p:cNvSpPr>
          <p:nvPr>
            <p:ph idx="1"/>
          </p:nvPr>
        </p:nvSpPr>
        <p:spPr>
          <a:xfrm>
            <a:off x="365760" y="1280160"/>
            <a:ext cx="8535987" cy="2301240"/>
          </a:xfrm>
        </p:spPr>
        <p:txBody>
          <a:bodyPr/>
          <a:lstStyle/>
          <a:p>
            <a:r>
              <a:rPr lang="en-US" sz="2400" dirty="0" smtClean="0"/>
              <a:t>An interesting paper on the experimental determination of the ZIP parameters is A. </a:t>
            </a:r>
            <a:r>
              <a:rPr lang="en-US" sz="2400" dirty="0" err="1" smtClean="0"/>
              <a:t>Bokhari</a:t>
            </a:r>
            <a:r>
              <a:rPr lang="en-US" sz="2400" dirty="0" smtClean="0"/>
              <a:t>, et. al., "Experimental Determination of the ZIP Coefficients for Modern Residential and Commercial Loads, and Industrial Loads," IEEE Trans. Power Delivery, 2014</a:t>
            </a:r>
          </a:p>
          <a:p>
            <a:pPr lvl="1"/>
            <a:r>
              <a:rPr lang="en-US" dirty="0"/>
              <a:t>P</a:t>
            </a:r>
            <a:r>
              <a:rPr lang="en-US" dirty="0" smtClean="0"/>
              <a:t>resents test results for loads as voltage is varied; also highlights that load behavior changes with newer technologies</a:t>
            </a:r>
          </a:p>
          <a:p>
            <a:pPr lvl="2"/>
            <a:r>
              <a:rPr lang="en-US" dirty="0" smtClean="0"/>
              <a:t>Below figure (part of fig 4 of paper), compares real and reactive behavior of light ballast </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7</a:t>
            </a:fld>
            <a:endParaRPr lang="en-US" dirty="0"/>
          </a:p>
        </p:txBody>
      </p:sp>
      <p:pic>
        <p:nvPicPr>
          <p:cNvPr id="13250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 b="74466"/>
          <a:stretch/>
        </p:blipFill>
        <p:spPr bwMode="auto">
          <a:xfrm>
            <a:off x="1600200" y="4876800"/>
            <a:ext cx="5791200" cy="1761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5435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ZIP Model Coefficients</a:t>
            </a:r>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8</a:t>
            </a:fld>
            <a:endParaRPr lang="en-US" dirty="0"/>
          </a:p>
        </p:txBody>
      </p:sp>
      <p:pic>
        <p:nvPicPr>
          <p:cNvPr id="13240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433" t="14924" r="19565" b="730"/>
          <a:stretch/>
        </p:blipFill>
        <p:spPr bwMode="auto">
          <a:xfrm>
            <a:off x="457200" y="1234385"/>
            <a:ext cx="6172200" cy="512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62000" y="6355025"/>
            <a:ext cx="4449295" cy="338554"/>
          </a:xfrm>
          <a:prstGeom prst="rect">
            <a:avLst/>
          </a:prstGeom>
          <a:noFill/>
        </p:spPr>
        <p:txBody>
          <a:bodyPr wrap="none" rtlCol="0">
            <a:spAutoFit/>
          </a:bodyPr>
          <a:lstStyle/>
          <a:p>
            <a:r>
              <a:rPr lang="en-US" sz="1600" dirty="0" smtClean="0"/>
              <a:t>A portion of Table VII from </a:t>
            </a:r>
            <a:r>
              <a:rPr lang="en-US" sz="1600" dirty="0" err="1" smtClean="0"/>
              <a:t>Bokhari</a:t>
            </a:r>
            <a:r>
              <a:rPr lang="en-US" sz="1600" dirty="0" smtClean="0"/>
              <a:t> 2014 paper </a:t>
            </a:r>
            <a:endParaRPr lang="en-US" sz="1600" dirty="0"/>
          </a:p>
        </p:txBody>
      </p:sp>
      <p:sp>
        <p:nvSpPr>
          <p:cNvPr id="6" name="TextBox 5"/>
          <p:cNvSpPr txBox="1"/>
          <p:nvPr/>
        </p:nvSpPr>
        <p:spPr>
          <a:xfrm>
            <a:off x="6705600" y="1532546"/>
            <a:ext cx="2239716" cy="4524315"/>
          </a:xfrm>
          <a:prstGeom prst="rect">
            <a:avLst/>
          </a:prstGeom>
          <a:solidFill>
            <a:schemeClr val="accent1"/>
          </a:solidFill>
        </p:spPr>
        <p:txBody>
          <a:bodyPr wrap="none" rtlCol="0">
            <a:spAutoFit/>
          </a:bodyPr>
          <a:lstStyle/>
          <a:p>
            <a:r>
              <a:rPr lang="en-US" dirty="0" smtClean="0"/>
              <a:t>The Z,I,P </a:t>
            </a:r>
            <a:br>
              <a:rPr lang="en-US" dirty="0" smtClean="0"/>
            </a:br>
            <a:r>
              <a:rPr lang="en-US" dirty="0" smtClean="0"/>
              <a:t>coefficients</a:t>
            </a:r>
            <a:br>
              <a:rPr lang="en-US" dirty="0" smtClean="0"/>
            </a:br>
            <a:r>
              <a:rPr lang="en-US" dirty="0" smtClean="0"/>
              <a:t>sum to zero;</a:t>
            </a:r>
            <a:br>
              <a:rPr lang="en-US" dirty="0" smtClean="0"/>
            </a:br>
            <a:r>
              <a:rPr lang="en-US" dirty="0" smtClean="0"/>
              <a:t>note that for</a:t>
            </a:r>
            <a:br>
              <a:rPr lang="en-US" dirty="0" smtClean="0"/>
            </a:br>
            <a:r>
              <a:rPr lang="en-US" dirty="0" smtClean="0"/>
              <a:t>some models</a:t>
            </a:r>
            <a:br>
              <a:rPr lang="en-US" dirty="0" smtClean="0"/>
            </a:br>
            <a:r>
              <a:rPr lang="en-US" dirty="0" smtClean="0"/>
              <a:t>the absolute</a:t>
            </a:r>
            <a:br>
              <a:rPr lang="en-US" dirty="0" smtClean="0"/>
            </a:br>
            <a:r>
              <a:rPr lang="en-US" dirty="0" smtClean="0"/>
              <a:t>values of the</a:t>
            </a:r>
            <a:br>
              <a:rPr lang="en-US" dirty="0" smtClean="0"/>
            </a:br>
            <a:r>
              <a:rPr lang="en-US" dirty="0" smtClean="0"/>
              <a:t>parameters </a:t>
            </a:r>
            <a:br>
              <a:rPr lang="en-US" dirty="0" smtClean="0"/>
            </a:br>
            <a:r>
              <a:rPr lang="en-US" dirty="0" smtClean="0"/>
              <a:t>are quite large,</a:t>
            </a:r>
            <a:br>
              <a:rPr lang="en-US" dirty="0" smtClean="0"/>
            </a:br>
            <a:r>
              <a:rPr lang="en-US" dirty="0" smtClean="0"/>
              <a:t>indicating</a:t>
            </a:r>
            <a:br>
              <a:rPr lang="en-US" dirty="0" smtClean="0"/>
            </a:br>
            <a:r>
              <a:rPr lang="en-US" dirty="0" smtClean="0"/>
              <a:t>a difficult </a:t>
            </a:r>
            <a:br>
              <a:rPr lang="en-US" dirty="0" smtClean="0"/>
            </a:br>
            <a:r>
              <a:rPr lang="en-US" dirty="0" smtClean="0"/>
              <a:t>fit</a:t>
            </a:r>
            <a:endParaRPr lang="en-US" dirty="0"/>
          </a:p>
        </p:txBody>
      </p:sp>
    </p:spTree>
    <p:extLst>
      <p:ext uri="{BB962C8B-B14F-4D97-AF65-F5344CB8AC3E}">
        <p14:creationId xmlns:p14="http://schemas.microsoft.com/office/powerpoint/2010/main" val="547920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Discharge Lighting Models</a:t>
            </a:r>
            <a:endParaRPr lang="en-US" dirty="0"/>
          </a:p>
        </p:txBody>
      </p:sp>
      <p:sp>
        <p:nvSpPr>
          <p:cNvPr id="3" name="Content Placeholder 2"/>
          <p:cNvSpPr>
            <a:spLocks noGrp="1"/>
          </p:cNvSpPr>
          <p:nvPr>
            <p:ph idx="1"/>
          </p:nvPr>
        </p:nvSpPr>
        <p:spPr>
          <a:xfrm>
            <a:off x="365760" y="1280160"/>
            <a:ext cx="8535987" cy="1920240"/>
          </a:xfrm>
        </p:spPr>
        <p:txBody>
          <a:bodyPr/>
          <a:lstStyle/>
          <a:p>
            <a:r>
              <a:rPr lang="en-US" dirty="0" smtClean="0"/>
              <a:t>Discharge lighting (such as fluorescent lamps) is a major portion of the load (10-15%)</a:t>
            </a:r>
          </a:p>
          <a:p>
            <a:r>
              <a:rPr lang="en-US" dirty="0" smtClean="0"/>
              <a:t>Discharge lighting has been modeled for sufficiently high voltage with a real power as constant current and reactive power with a high voltage dependence</a:t>
            </a:r>
          </a:p>
          <a:p>
            <a:pPr lvl="1"/>
            <a:r>
              <a:rPr lang="en-US" dirty="0" smtClean="0"/>
              <a:t>Linear reduction for voltage between 0.65 and 0.75 pu</a:t>
            </a:r>
          </a:p>
          <a:p>
            <a:pPr lvl="1"/>
            <a:r>
              <a:rPr lang="en-US" dirty="0" smtClean="0"/>
              <a:t>Extinguished (i.e., no load) for voltages below </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9</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101579133"/>
              </p:ext>
            </p:extLst>
          </p:nvPr>
        </p:nvGraphicFramePr>
        <p:xfrm>
          <a:off x="1066800" y="4648200"/>
          <a:ext cx="3856037" cy="1463675"/>
        </p:xfrm>
        <a:graphic>
          <a:graphicData uri="http://schemas.openxmlformats.org/presentationml/2006/ole">
            <mc:AlternateContent xmlns:mc="http://schemas.openxmlformats.org/markup-compatibility/2006">
              <mc:Choice xmlns:v="urn:schemas-microsoft-com:vml" Requires="v">
                <p:oleObj spid="_x0000_s1326124" name="Equation" r:id="rId3" imgW="1739880" imgH="660240" progId="Equation.DSMT4">
                  <p:embed/>
                </p:oleObj>
              </mc:Choice>
              <mc:Fallback>
                <p:oleObj name="Equation" r:id="rId3" imgW="1739880" imgH="660240" progId="Equation.DSMT4">
                  <p:embed/>
                  <p:pic>
                    <p:nvPicPr>
                      <p:cNvPr id="0" name="Object 4"/>
                      <p:cNvPicPr>
                        <a:picLocks noChangeAspect="1" noChangeArrowheads="1"/>
                      </p:cNvPicPr>
                      <p:nvPr/>
                    </p:nvPicPr>
                    <p:blipFill>
                      <a:blip r:embed="rId4"/>
                      <a:srcRect/>
                      <a:stretch>
                        <a:fillRect/>
                      </a:stretch>
                    </p:blipFill>
                    <p:spPr bwMode="auto">
                      <a:xfrm>
                        <a:off x="1066800" y="4648200"/>
                        <a:ext cx="3856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5603929" y="4601158"/>
            <a:ext cx="3332964" cy="1938992"/>
          </a:xfrm>
          <a:prstGeom prst="rect">
            <a:avLst/>
          </a:prstGeom>
          <a:solidFill>
            <a:schemeClr val="accent1"/>
          </a:solidFill>
        </p:spPr>
        <p:txBody>
          <a:bodyPr wrap="none" rtlCol="0">
            <a:spAutoFit/>
          </a:bodyPr>
          <a:lstStyle/>
          <a:p>
            <a:r>
              <a:rPr lang="en-US" dirty="0" smtClean="0"/>
              <a:t>May need to change</a:t>
            </a:r>
            <a:br>
              <a:rPr lang="en-US" dirty="0" smtClean="0"/>
            </a:br>
            <a:r>
              <a:rPr lang="en-US" dirty="0" smtClean="0"/>
              <a:t>with newer electronic</a:t>
            </a:r>
            <a:br>
              <a:rPr lang="en-US" dirty="0" smtClean="0"/>
            </a:br>
            <a:r>
              <a:rPr lang="en-US" dirty="0" smtClean="0"/>
              <a:t>ballasts – e.g., reactive</a:t>
            </a:r>
            <a:br>
              <a:rPr lang="en-US" dirty="0" smtClean="0"/>
            </a:br>
            <a:r>
              <a:rPr lang="en-US" dirty="0" smtClean="0"/>
              <a:t>power increasing as</a:t>
            </a:r>
            <a:br>
              <a:rPr lang="en-US" dirty="0" smtClean="0"/>
            </a:br>
            <a:r>
              <a:rPr lang="en-US" dirty="0" smtClean="0"/>
              <a:t>the voltage drops!</a:t>
            </a:r>
            <a:endParaRPr lang="en-US" dirty="0"/>
          </a:p>
        </p:txBody>
      </p:sp>
    </p:spTree>
    <p:extLst>
      <p:ext uri="{BB962C8B-B14F-4D97-AF65-F5344CB8AC3E}">
        <p14:creationId xmlns:p14="http://schemas.microsoft.com/office/powerpoint/2010/main" val="1280772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Naeove~1">
  <a:themeElements>
    <a:clrScheme name="Naeove~1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aeove~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Naeove~1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aeove~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aeove~1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aeove~1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aeove~1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aeove~1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aeove~1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51223</TotalTime>
  <Words>2196</Words>
  <Application>Microsoft Office PowerPoint</Application>
  <PresentationFormat>On-screen Show (4:3)</PresentationFormat>
  <Paragraphs>261</Paragraphs>
  <Slides>37</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0" baseType="lpstr">
      <vt:lpstr>Naeove~1</vt:lpstr>
      <vt:lpstr>Equation</vt:lpstr>
      <vt:lpstr>MathType 6.0 Equation</vt:lpstr>
      <vt:lpstr>ECE 576 – Power System Dynamics and Stability</vt:lpstr>
      <vt:lpstr>Announcements</vt:lpstr>
      <vt:lpstr>Load Modeling</vt:lpstr>
      <vt:lpstr>Load Modeling</vt:lpstr>
      <vt:lpstr>Load Modeling References</vt:lpstr>
      <vt:lpstr>ZIP Load Model</vt:lpstr>
      <vt:lpstr>ZIP Model Coefficients</vt:lpstr>
      <vt:lpstr>ZIP Model Coefficients</vt:lpstr>
      <vt:lpstr>Discharge Lighting Models</vt:lpstr>
      <vt:lpstr>Static Load Model  Frequency Dependence</vt:lpstr>
      <vt:lpstr>Aside: Voltage Stability</vt:lpstr>
      <vt:lpstr>Voltage Stability</vt:lpstr>
      <vt:lpstr>Small Disturbance Voltage Stability</vt:lpstr>
      <vt:lpstr>Small Disturbance Voltage Stability</vt:lpstr>
      <vt:lpstr>PV and QV Curves</vt:lpstr>
      <vt:lpstr>Load Parameter Space Representation</vt:lpstr>
      <vt:lpstr>Load Model Impact</vt:lpstr>
      <vt:lpstr>End Aside, Induction Motor Models</vt:lpstr>
      <vt:lpstr>Induction Machines</vt:lpstr>
      <vt:lpstr>Induction Machine Overview</vt:lpstr>
      <vt:lpstr>Induction Machine Slip</vt:lpstr>
      <vt:lpstr>Basic Induction Machine Model</vt:lpstr>
      <vt:lpstr>Induction Machine Dynamics</vt:lpstr>
      <vt:lpstr>Induction Machine Dynamics</vt:lpstr>
      <vt:lpstr>Induction Machine Dynamics</vt:lpstr>
      <vt:lpstr>Induction Machine Dynamics</vt:lpstr>
      <vt:lpstr>Specifying Induction Machine Parameters</vt:lpstr>
      <vt:lpstr>Determining the Initial Values</vt:lpstr>
      <vt:lpstr>Torque-Speed Curves</vt:lpstr>
      <vt:lpstr>Induction Motor Example</vt:lpstr>
      <vt:lpstr>Induction Motor Example</vt:lpstr>
      <vt:lpstr>Induction Motor Example</vt:lpstr>
      <vt:lpstr>Induction Motor Example  Torque-Speed Curves</vt:lpstr>
      <vt:lpstr>Calculating the Initial Slip</vt:lpstr>
      <vt:lpstr>Double Cage Induction Machines</vt:lpstr>
      <vt:lpstr>Example Double Cage Model</vt:lpstr>
      <vt:lpstr>Double Cage Induction  Motor Model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Recommending a Strategy</dc:title>
  <dc:creator>Tom Overbye</dc:creator>
  <cp:lastModifiedBy>Thomas Overbye</cp:lastModifiedBy>
  <cp:revision>2314</cp:revision>
  <cp:lastPrinted>2014-04-09T19:09:49Z</cp:lastPrinted>
  <dcterms:created xsi:type="dcterms:W3CDTF">1995-06-02T22:12:36Z</dcterms:created>
  <dcterms:modified xsi:type="dcterms:W3CDTF">2014-04-16T13:40:53Z</dcterms:modified>
</cp:coreProperties>
</file>