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2" r:id="rId1"/>
  </p:sldMasterIdLst>
  <p:notesMasterIdLst>
    <p:notesMasterId r:id="rId30"/>
  </p:notesMasterIdLst>
  <p:handoutMasterIdLst>
    <p:handoutMasterId r:id="rId31"/>
  </p:handoutMasterIdLst>
  <p:sldIdLst>
    <p:sldId id="563" r:id="rId2"/>
    <p:sldId id="820" r:id="rId3"/>
    <p:sldId id="1256" r:id="rId4"/>
    <p:sldId id="1173" r:id="rId5"/>
    <p:sldId id="1174" r:id="rId6"/>
    <p:sldId id="1175" r:id="rId7"/>
    <p:sldId id="1179" r:id="rId8"/>
    <p:sldId id="1180" r:id="rId9"/>
    <p:sldId id="1181" r:id="rId10"/>
    <p:sldId id="1182" r:id="rId11"/>
    <p:sldId id="1183" r:id="rId12"/>
    <p:sldId id="1184" r:id="rId13"/>
    <p:sldId id="1185" r:id="rId14"/>
    <p:sldId id="1186" r:id="rId15"/>
    <p:sldId id="1187" r:id="rId16"/>
    <p:sldId id="1257" r:id="rId17"/>
    <p:sldId id="1258" r:id="rId18"/>
    <p:sldId id="1259" r:id="rId19"/>
    <p:sldId id="1263" r:id="rId20"/>
    <p:sldId id="1264" r:id="rId21"/>
    <p:sldId id="1265" r:id="rId22"/>
    <p:sldId id="1266" r:id="rId23"/>
    <p:sldId id="1178" r:id="rId24"/>
    <p:sldId id="1267" r:id="rId25"/>
    <p:sldId id="1268" r:id="rId26"/>
    <p:sldId id="1193" r:id="rId27"/>
    <p:sldId id="1277" r:id="rId28"/>
    <p:sldId id="1278" r:id="rId29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8000"/>
    <a:srgbClr val="FF0000"/>
    <a:srgbClr val="FF9900"/>
    <a:srgbClr val="CC00CC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3600" autoAdjust="0"/>
  </p:normalViewPr>
  <p:slideViewPr>
    <p:cSldViewPr>
      <p:cViewPr varScale="1">
        <p:scale>
          <a:sx n="123" d="100"/>
          <a:sy n="123" d="100"/>
        </p:scale>
        <p:origin x="-215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56" y="-84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1382" cy="465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85" tIns="45642" rIns="91285" bIns="4564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5051" y="1"/>
            <a:ext cx="2971382" cy="465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85" tIns="45642" rIns="91285" bIns="4564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4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63"/>
            <a:ext cx="2971382" cy="465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85" tIns="45642" rIns="91285" bIns="4564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4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5051" y="8829663"/>
            <a:ext cx="2971382" cy="465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85" tIns="45642" rIns="91285" bIns="4564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7F17B5F5-A8C0-4A98-AAA8-DCDD241D837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9942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1382" cy="46354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088" tIns="46044" rIns="92088" bIns="46044" numCol="1" anchor="t" anchorCtr="0" compatLnSpc="1">
            <a:prstTxWarp prst="textNoShape">
              <a:avLst/>
            </a:prstTxWarp>
          </a:bodyPr>
          <a:lstStyle>
            <a:lvl1pPr defTabSz="920774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618" y="1"/>
            <a:ext cx="2971382" cy="46354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088" tIns="46044" rIns="92088" bIns="46044" numCol="1" anchor="t" anchorCtr="0" compatLnSpc="1">
            <a:prstTxWarp prst="textNoShape">
              <a:avLst/>
            </a:prstTxWarp>
          </a:bodyPr>
          <a:lstStyle>
            <a:lvl1pPr algn="r" defTabSz="920774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4425" y="693738"/>
            <a:ext cx="4629150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3670" y="4398847"/>
            <a:ext cx="5030662" cy="416547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088" tIns="46044" rIns="92088" bIns="460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96097"/>
            <a:ext cx="2971382" cy="46354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088" tIns="46044" rIns="92088" bIns="46044" numCol="1" anchor="b" anchorCtr="0" compatLnSpc="1">
            <a:prstTxWarp prst="textNoShape">
              <a:avLst/>
            </a:prstTxWarp>
          </a:bodyPr>
          <a:lstStyle>
            <a:lvl1pPr defTabSz="920774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618" y="8796097"/>
            <a:ext cx="2971382" cy="46354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088" tIns="46044" rIns="92088" bIns="46044" numCol="1" anchor="b" anchorCtr="0" compatLnSpc="1">
            <a:prstTxWarp prst="textNoShape">
              <a:avLst/>
            </a:prstTxWarp>
          </a:bodyPr>
          <a:lstStyle>
            <a:lvl1pPr algn="r" defTabSz="920774">
              <a:defRPr sz="1200">
                <a:latin typeface="Arial" charset="0"/>
              </a:defRPr>
            </a:lvl1pPr>
          </a:lstStyle>
          <a:p>
            <a:pPr>
              <a:defRPr/>
            </a:pPr>
            <a:fld id="{2CE9E464-B35D-43B2-BF7C-ADEA1F80F1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79678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58850" rtl="0" eaLnBrk="0" fontAlgn="base" hangingPunct="0">
      <a:lnSpc>
        <a:spcPct val="89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68313" algn="l" defTabSz="958850" rtl="0" eaLnBrk="0" fontAlgn="base" hangingPunct="0">
      <a:lnSpc>
        <a:spcPct val="89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36625" algn="l" defTabSz="958850" rtl="0" eaLnBrk="0" fontAlgn="base" hangingPunct="0">
      <a:lnSpc>
        <a:spcPct val="89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403350" algn="l" defTabSz="958850" rtl="0" eaLnBrk="0" fontAlgn="base" hangingPunct="0">
      <a:lnSpc>
        <a:spcPct val="89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73250" algn="l" defTabSz="958850" rtl="0" eaLnBrk="0" fontAlgn="base" hangingPunct="0">
      <a:lnSpc>
        <a:spcPct val="89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4103"/>
          <p:cNvSpPr>
            <a:spLocks noChangeShapeType="1"/>
          </p:cNvSpPr>
          <p:nvPr/>
        </p:nvSpPr>
        <p:spPr bwMode="auto">
          <a:xfrm>
            <a:off x="0" y="3048000"/>
            <a:ext cx="8991600" cy="0"/>
          </a:xfrm>
          <a:prstGeom prst="line">
            <a:avLst/>
          </a:prstGeom>
          <a:noFill/>
          <a:ln w="76200">
            <a:solidFill>
              <a:srgbClr val="00008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5" name="Rectangle 410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pic>
        <p:nvPicPr>
          <p:cNvPr id="6" name="Picture 41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96000"/>
            <a:ext cx="3124200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6" name="Rectangle 409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"/>
            <a:ext cx="7772400" cy="1143000"/>
          </a:xfrm>
        </p:spPr>
        <p:txBody>
          <a:bodyPr/>
          <a:lstStyle>
            <a:lvl1pPr>
              <a:defRPr sz="36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7587" name="Rectangle 409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251817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subtitle </a:t>
            </a:r>
            <a:r>
              <a:rPr lang="en-US" dirty="0" smtClean="0"/>
              <a:t>style</a:t>
            </a:r>
            <a:endParaRPr lang="en-US" dirty="0"/>
          </a:p>
        </p:txBody>
      </p:sp>
      <p:sp>
        <p:nvSpPr>
          <p:cNvPr id="25" name="Rectangle 410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" name="Rectangle 410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7" name="Rectangle 410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8ED6F4-152C-4B8C-896C-E324C81E54EF}" type="slidenum">
              <a:rPr lang="en-US"/>
              <a:pPr>
                <a:defRPr/>
              </a:pPr>
              <a:t>‹#›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8328291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F2B11D-0D4F-4012-B2FD-6C732AEFC0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0972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91E3F-52BB-4CA9-8156-EFEDA953BD0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1713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00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33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B51EA-48A4-4916-A419-BC45393201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35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latin typeface="+mn-lt"/>
                <a:cs typeface="Arial" pitchFamily="34" charset="0"/>
              </a:defRPr>
            </a:lvl1pPr>
            <a:lvl2pPr>
              <a:defRPr sz="2400">
                <a:latin typeface="+mn-lt"/>
                <a:cs typeface="Arial" pitchFamily="34" charset="0"/>
              </a:defRPr>
            </a:lvl2pPr>
            <a:lvl3pPr>
              <a:defRPr>
                <a:latin typeface="+mn-lt"/>
                <a:cs typeface="Arial" pitchFamily="34" charset="0"/>
              </a:defRPr>
            </a:lvl3pPr>
            <a:lvl4pPr>
              <a:defRPr>
                <a:latin typeface="+mn-lt"/>
                <a:cs typeface="Arial" pitchFamily="34" charset="0"/>
              </a:defRPr>
            </a:lvl4pPr>
            <a:lvl5pPr>
              <a:defRPr>
                <a:latin typeface="+mn-lt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F38EFD-512B-4531-8A51-5AEF24EFF3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0423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5B232-3BEC-4CFE-AF25-FE71B0721D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899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95400"/>
            <a:ext cx="3810000" cy="4114800"/>
          </a:xfrm>
        </p:spPr>
        <p:txBody>
          <a:bodyPr/>
          <a:lstStyle>
            <a:lvl1pPr>
              <a:defRPr sz="2800">
                <a:latin typeface="+mn-lt"/>
                <a:cs typeface="Arial" pitchFamily="34" charset="0"/>
              </a:defRPr>
            </a:lvl1pPr>
            <a:lvl2pPr>
              <a:defRPr sz="2400">
                <a:latin typeface="+mn-lt"/>
                <a:cs typeface="Arial" pitchFamily="34" charset="0"/>
              </a:defRPr>
            </a:lvl2pPr>
            <a:lvl3pPr>
              <a:defRPr sz="2000">
                <a:latin typeface="+mn-lt"/>
                <a:cs typeface="Arial" pitchFamily="34" charset="0"/>
              </a:defRPr>
            </a:lvl3pPr>
            <a:lvl4pPr>
              <a:defRPr sz="1800">
                <a:latin typeface="+mn-lt"/>
                <a:cs typeface="Arial" pitchFamily="34" charset="0"/>
              </a:defRPr>
            </a:lvl4pPr>
            <a:lvl5pPr>
              <a:defRPr sz="1800">
                <a:latin typeface="+mn-lt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3810000" cy="4114800"/>
          </a:xfrm>
        </p:spPr>
        <p:txBody>
          <a:bodyPr/>
          <a:lstStyle>
            <a:lvl1pPr>
              <a:defRPr sz="2800">
                <a:latin typeface="+mn-lt"/>
                <a:cs typeface="Arial" pitchFamily="34" charset="0"/>
              </a:defRPr>
            </a:lvl1pPr>
            <a:lvl2pPr>
              <a:defRPr sz="2400">
                <a:latin typeface="+mn-lt"/>
                <a:cs typeface="Arial" pitchFamily="34" charset="0"/>
              </a:defRPr>
            </a:lvl2pPr>
            <a:lvl3pPr>
              <a:defRPr sz="2000">
                <a:latin typeface="+mn-lt"/>
                <a:cs typeface="Arial" pitchFamily="34" charset="0"/>
              </a:defRPr>
            </a:lvl3pPr>
            <a:lvl4pPr>
              <a:defRPr sz="1800">
                <a:latin typeface="+mn-lt"/>
                <a:cs typeface="Arial" pitchFamily="34" charset="0"/>
              </a:defRPr>
            </a:lvl4pPr>
            <a:lvl5pPr>
              <a:defRPr sz="1800">
                <a:latin typeface="+mn-lt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B06223-ECBF-4E7D-933E-D79F1A480B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1547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531549-9A73-40CC-BA70-6C9083CA98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4417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487AF-22CC-4BA0-9E2C-52E5FAE8988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3186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771D29-00F1-4FF4-AC40-83C9E85FF2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021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137160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69D940-8FF2-40FD-B533-73DBC8517F9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03528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29540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0F78C-0880-40DC-AAAF-0F55B84BBD3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211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5760" y="1280160"/>
            <a:ext cx="8535987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2000">
                <a:latin typeface="Times New Roman" pitchFamily="18" charset="0"/>
              </a:defRPr>
            </a:lvl1pPr>
          </a:lstStyle>
          <a:p>
            <a:pPr>
              <a:defRPr/>
            </a:pPr>
            <a:fld id="{F6D20532-61D7-47D0-903F-227F7C48AD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6567" name="Rectangle 7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66568" name="Line 8"/>
          <p:cNvSpPr>
            <a:spLocks noChangeShapeType="1"/>
          </p:cNvSpPr>
          <p:nvPr/>
        </p:nvSpPr>
        <p:spPr bwMode="auto">
          <a:xfrm>
            <a:off x="0" y="1143000"/>
            <a:ext cx="8382000" cy="0"/>
          </a:xfrm>
          <a:prstGeom prst="line">
            <a:avLst/>
          </a:prstGeom>
          <a:noFill/>
          <a:ln w="76200">
            <a:solidFill>
              <a:srgbClr val="00008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806"/>
          <a:stretch>
            <a:fillRect/>
          </a:stretch>
        </p:blipFill>
        <p:spPr bwMode="auto">
          <a:xfrm>
            <a:off x="8610600" y="1009095"/>
            <a:ext cx="28733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35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  <p:sldLayoutId id="2147483845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66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6600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6600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6600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6600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6600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6600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6600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6600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4000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4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40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4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4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4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4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4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4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1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4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27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29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30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31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32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35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5" Type="http://schemas.openxmlformats.org/officeDocument/2006/relationships/image" Target="../media/image37.png"/><Relationship Id="rId4" Type="http://schemas.openxmlformats.org/officeDocument/2006/relationships/image" Target="../media/image36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37.wm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39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41.wmf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9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/>
              <a:t>ECE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576</a:t>
            </a:r>
            <a:r>
              <a:rPr lang="en-US" dirty="0" smtClean="0"/>
              <a:t> </a:t>
            </a:r>
            <a:r>
              <a:rPr lang="en-US" dirty="0"/>
              <a:t>– Power System Dynamics and Stability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228600" y="3251817"/>
            <a:ext cx="8534400" cy="1752600"/>
          </a:xfrm>
        </p:spPr>
        <p:txBody>
          <a:bodyPr/>
          <a:lstStyle/>
          <a:p>
            <a:r>
              <a:rPr lang="en-US" dirty="0" smtClean="0"/>
              <a:t>Prof. Tom Overbye</a:t>
            </a:r>
            <a:endParaRPr lang="en-US" dirty="0"/>
          </a:p>
          <a:p>
            <a:r>
              <a:rPr lang="en-US" dirty="0" smtClean="0"/>
              <a:t>Dept. </a:t>
            </a:r>
            <a:r>
              <a:rPr lang="en-US" dirty="0"/>
              <a:t>of Electrical and Computer Engineering</a:t>
            </a:r>
          </a:p>
          <a:p>
            <a:r>
              <a:rPr lang="en-US" dirty="0"/>
              <a:t>University of Illinois at </a:t>
            </a:r>
            <a:r>
              <a:rPr lang="en-US" dirty="0" smtClean="0"/>
              <a:t>Urbana-Champaign</a:t>
            </a:r>
          </a:p>
          <a:p>
            <a:r>
              <a:rPr lang="en-US" dirty="0" smtClean="0"/>
              <a:t>overbye@illinois.edu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8ED6F4-152C-4B8C-896C-E324C81E54EF}" type="slidenum">
              <a:rPr lang="en-US" smtClean="0"/>
              <a:pPr>
                <a:defRPr/>
              </a:pPr>
              <a:t>1</a:t>
            </a:fld>
            <a:endParaRPr lang="en-US" sz="1400" dirty="0"/>
          </a:p>
        </p:txBody>
      </p:sp>
      <p:sp>
        <p:nvSpPr>
          <p:cNvPr id="5" name="Subtitle 2"/>
          <p:cNvSpPr txBox="1">
            <a:spLocks/>
          </p:cNvSpPr>
          <p:nvPr/>
        </p:nvSpPr>
        <p:spPr bwMode="auto">
          <a:xfrm>
            <a:off x="361765" y="1828800"/>
            <a:ext cx="8534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FontTx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b="1" kern="0" dirty="0" smtClean="0">
                <a:latin typeface="Arial" pitchFamily="34" charset="0"/>
                <a:cs typeface="Arial" pitchFamily="34" charset="0"/>
              </a:rPr>
              <a:t>Lecture 20: </a:t>
            </a:r>
            <a:r>
              <a:rPr lang="en-US" b="1" kern="0" dirty="0" err="1" smtClean="0">
                <a:latin typeface="Arial" pitchFamily="34" charset="0"/>
                <a:cs typeface="Arial" pitchFamily="34" charset="0"/>
              </a:rPr>
              <a:t>Multimachine</a:t>
            </a:r>
            <a:r>
              <a:rPr lang="en-US" b="1" kern="0" dirty="0" smtClean="0">
                <a:latin typeface="Arial" pitchFamily="34" charset="0"/>
                <a:cs typeface="Arial" pitchFamily="34" charset="0"/>
              </a:rPr>
              <a:t> Simulation</a:t>
            </a:r>
            <a:endParaRPr lang="en-US" altLang="en-US" sz="2000" b="1" dirty="0"/>
          </a:p>
          <a:p>
            <a:endParaRPr lang="en-US" b="1" kern="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782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762000"/>
          </a:xfrm>
        </p:spPr>
        <p:txBody>
          <a:bodyPr/>
          <a:lstStyle/>
          <a:p>
            <a:r>
              <a:rPr lang="en-US" dirty="0"/>
              <a:t>Infinite Bus GENCLS </a:t>
            </a:r>
            <a:r>
              <a:rPr lang="en-US" dirty="0" smtClean="0"/>
              <a:t>Implicit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Repeating for the next iteration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Hence we have converged with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4290409"/>
              </p:ext>
            </p:extLst>
          </p:nvPr>
        </p:nvGraphicFramePr>
        <p:xfrm>
          <a:off x="914400" y="1828800"/>
          <a:ext cx="3167063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1635" name="Equation" r:id="rId3" imgW="1562040" imgH="457200" progId="Equation.DSMT4">
                  <p:embed/>
                </p:oleObj>
              </mc:Choice>
              <mc:Fallback>
                <p:oleObj name="Equation" r:id="rId3" imgW="1562040" imgH="457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828800"/>
                        <a:ext cx="3167063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0576081"/>
              </p:ext>
            </p:extLst>
          </p:nvPr>
        </p:nvGraphicFramePr>
        <p:xfrm>
          <a:off x="768350" y="2971800"/>
          <a:ext cx="7364413" cy="175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1636" name="Equation" r:id="rId5" imgW="4038480" imgH="965160" progId="Equation.DSMT4">
                  <p:embed/>
                </p:oleObj>
              </mc:Choice>
              <mc:Fallback>
                <p:oleObj name="Equation" r:id="rId5" imgW="4038480" imgH="9651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350" y="2971800"/>
                        <a:ext cx="7364413" cy="175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5775893"/>
              </p:ext>
            </p:extLst>
          </p:nvPr>
        </p:nvGraphicFramePr>
        <p:xfrm>
          <a:off x="5562600" y="4724400"/>
          <a:ext cx="2565400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1637" name="Equation" r:id="rId7" imgW="1282680" imgH="457200" progId="Equation.DSMT4">
                  <p:embed/>
                </p:oleObj>
              </mc:Choice>
              <mc:Fallback>
                <p:oleObj name="Equation" r:id="rId7" imgW="1282680" imgH="457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4724400"/>
                        <a:ext cx="2565400" cy="911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55853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534400" cy="762000"/>
          </a:xfrm>
        </p:spPr>
        <p:txBody>
          <a:bodyPr/>
          <a:lstStyle/>
          <a:p>
            <a:r>
              <a:rPr lang="en-US" dirty="0"/>
              <a:t>Infinite Bus GENCLS Implicit 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702040" cy="4114800"/>
          </a:xfrm>
        </p:spPr>
        <p:txBody>
          <a:bodyPr/>
          <a:lstStyle/>
          <a:p>
            <a:r>
              <a:rPr lang="en-US" dirty="0" smtClean="0"/>
              <a:t>Iteration continues until t = </a:t>
            </a:r>
            <a:r>
              <a:rPr lang="en-US" dirty="0" err="1" smtClean="0"/>
              <a:t>T</a:t>
            </a:r>
            <a:r>
              <a:rPr lang="en-US" baseline="30000" dirty="0" err="1" smtClean="0"/>
              <a:t>clear</a:t>
            </a:r>
            <a:r>
              <a:rPr lang="en-US" dirty="0" smtClean="0"/>
              <a:t>, assumed to be 0.1 seconds in this example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At this point, when the fault is self-cleared, the equations change, requiring a re-evaluation of </a:t>
            </a:r>
            <a:r>
              <a:rPr lang="en-US" b="1" dirty="0" smtClean="0"/>
              <a:t>f</a:t>
            </a:r>
            <a:r>
              <a:rPr lang="en-US" dirty="0" smtClean="0"/>
              <a:t>(</a:t>
            </a:r>
            <a:r>
              <a:rPr lang="en-US" b="1" dirty="0" smtClean="0"/>
              <a:t>x</a:t>
            </a:r>
            <a:r>
              <a:rPr lang="en-US" dirty="0" smtClean="0"/>
              <a:t>(</a:t>
            </a:r>
            <a:r>
              <a:rPr lang="en-US" dirty="0" err="1"/>
              <a:t>T</a:t>
            </a:r>
            <a:r>
              <a:rPr lang="en-US" baseline="30000" dirty="0" err="1"/>
              <a:t>clear</a:t>
            </a:r>
            <a:r>
              <a:rPr lang="en-US" dirty="0" smtClean="0"/>
              <a:t>))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2705655"/>
              </p:ext>
            </p:extLst>
          </p:nvPr>
        </p:nvGraphicFramePr>
        <p:xfrm>
          <a:off x="609600" y="4267200"/>
          <a:ext cx="3852863" cy="188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2661" name="Equation" r:id="rId3" imgW="1765080" imgH="863280" progId="Equation.DSMT4">
                  <p:embed/>
                </p:oleObj>
              </mc:Choice>
              <mc:Fallback>
                <p:oleObj name="Equation" r:id="rId3" imgW="1765080" imgH="8632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267200"/>
                        <a:ext cx="3852863" cy="188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2446099"/>
              </p:ext>
            </p:extLst>
          </p:nvPr>
        </p:nvGraphicFramePr>
        <p:xfrm>
          <a:off x="1219200" y="2286000"/>
          <a:ext cx="2413000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2662" name="Equation" r:id="rId5" imgW="1206360" imgH="457200" progId="Equation.DSMT4">
                  <p:embed/>
                </p:oleObj>
              </mc:Choice>
              <mc:Fallback>
                <p:oleObj name="Equation" r:id="rId5" imgW="1206360" imgH="457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286000"/>
                        <a:ext cx="2413000" cy="911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0429682"/>
              </p:ext>
            </p:extLst>
          </p:nvPr>
        </p:nvGraphicFramePr>
        <p:xfrm>
          <a:off x="4946650" y="4800600"/>
          <a:ext cx="3298825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2663" name="Equation" r:id="rId7" imgW="1511280" imgH="457200" progId="Equation.DSMT4">
                  <p:embed/>
                </p:oleObj>
              </mc:Choice>
              <mc:Fallback>
                <p:oleObj name="Equation" r:id="rId7" imgW="1511280" imgH="457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6650" y="4800600"/>
                        <a:ext cx="3298825" cy="996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58578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10600" cy="762000"/>
          </a:xfrm>
        </p:spPr>
        <p:txBody>
          <a:bodyPr/>
          <a:lstStyle/>
          <a:p>
            <a:r>
              <a:rPr lang="en-US" dirty="0"/>
              <a:t>Infinite Bus GENCLS Implicit 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1844040"/>
          </a:xfrm>
        </p:spPr>
        <p:txBody>
          <a:bodyPr/>
          <a:lstStyle/>
          <a:p>
            <a:r>
              <a:rPr lang="en-US" dirty="0" smtClean="0"/>
              <a:t>With the change in f(x) the </a:t>
            </a:r>
            <a:r>
              <a:rPr lang="en-US" dirty="0" err="1" smtClean="0"/>
              <a:t>Jacobian</a:t>
            </a:r>
            <a:r>
              <a:rPr lang="en-US" dirty="0" smtClean="0"/>
              <a:t> also changes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Iteration for </a:t>
            </a:r>
            <a:r>
              <a:rPr lang="en-US" b="1" dirty="0" smtClean="0"/>
              <a:t>x</a:t>
            </a:r>
            <a:r>
              <a:rPr lang="en-US" dirty="0" smtClean="0"/>
              <a:t>(0.12) is as before, except using the new function and new </a:t>
            </a:r>
            <a:r>
              <a:rPr lang="en-US" dirty="0" err="1" smtClean="0"/>
              <a:t>Jacobian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4977813"/>
              </p:ext>
            </p:extLst>
          </p:nvPr>
        </p:nvGraphicFramePr>
        <p:xfrm>
          <a:off x="814388" y="1905000"/>
          <a:ext cx="7046912" cy="88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3683" name="Equation" r:id="rId3" imgW="3644640" imgH="457200" progId="Equation.DSMT4">
                  <p:embed/>
                </p:oleObj>
              </mc:Choice>
              <mc:Fallback>
                <p:oleObj name="Equation" r:id="rId3" imgW="3644640" imgH="457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4388" y="1905000"/>
                        <a:ext cx="7046912" cy="884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2350776"/>
              </p:ext>
            </p:extLst>
          </p:nvPr>
        </p:nvGraphicFramePr>
        <p:xfrm>
          <a:off x="230188" y="4038600"/>
          <a:ext cx="8683625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3684" name="Equation" r:id="rId5" imgW="4444920" imgH="393480" progId="Equation.DSMT4">
                  <p:embed/>
                </p:oleObj>
              </mc:Choice>
              <mc:Fallback>
                <p:oleObj name="Equation" r:id="rId5" imgW="4444920" imgH="393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188" y="4038600"/>
                        <a:ext cx="8683625" cy="76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5821780"/>
              </p:ext>
            </p:extLst>
          </p:nvPr>
        </p:nvGraphicFramePr>
        <p:xfrm>
          <a:off x="457200" y="4953000"/>
          <a:ext cx="8331200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3685" name="Equation" r:id="rId7" imgW="4165560" imgH="495000" progId="Equation.DSMT4">
                  <p:embed/>
                </p:oleObj>
              </mc:Choice>
              <mc:Fallback>
                <p:oleObj name="Equation" r:id="rId7" imgW="4165560" imgH="4950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953000"/>
                        <a:ext cx="8331200" cy="987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62000" y="6172200"/>
            <a:ext cx="7505196" cy="461665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This also converges quickly, with one or two iterations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156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Computational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presented for a large system most of the computation is associated with updating and factoring the </a:t>
            </a:r>
            <a:r>
              <a:rPr lang="en-US" dirty="0" err="1" smtClean="0"/>
              <a:t>Jacobian</a:t>
            </a:r>
            <a:r>
              <a:rPr lang="en-US" dirty="0" smtClean="0"/>
              <a:t>.  But the </a:t>
            </a:r>
            <a:r>
              <a:rPr lang="en-US" dirty="0" err="1" smtClean="0"/>
              <a:t>Jacobian</a:t>
            </a:r>
            <a:r>
              <a:rPr lang="en-US" dirty="0" smtClean="0"/>
              <a:t> actually changes little and hence seldom needs to be rebuilt/factored</a:t>
            </a:r>
          </a:p>
          <a:p>
            <a:r>
              <a:rPr lang="en-US" dirty="0" smtClean="0"/>
              <a:t>Rather than using </a:t>
            </a:r>
            <a:r>
              <a:rPr lang="en-US" b="1" dirty="0" smtClean="0"/>
              <a:t>x</a:t>
            </a:r>
            <a:r>
              <a:rPr lang="en-US" dirty="0" smtClean="0"/>
              <a:t>(t) as the initial guess for </a:t>
            </a:r>
            <a:r>
              <a:rPr lang="en-US" b="1" dirty="0" smtClean="0"/>
              <a:t>x</a:t>
            </a:r>
            <a:r>
              <a:rPr lang="en-US" dirty="0" smtClean="0"/>
              <a:t>(</a:t>
            </a:r>
            <a:r>
              <a:rPr lang="en-US" dirty="0" err="1" smtClean="0"/>
              <a:t>t+</a:t>
            </a:r>
            <a:r>
              <a:rPr lang="en-US" dirty="0" err="1" smtClean="0">
                <a:latin typeface="Symbol" panose="05050102010706020507" pitchFamily="18" charset="2"/>
              </a:rPr>
              <a:t>D</a:t>
            </a:r>
            <a:r>
              <a:rPr lang="en-US" dirty="0" err="1" smtClean="0"/>
              <a:t>t</a:t>
            </a:r>
            <a:r>
              <a:rPr lang="en-US" dirty="0" smtClean="0"/>
              <a:t>), prediction can be used when previous values are available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3573311"/>
              </p:ext>
            </p:extLst>
          </p:nvPr>
        </p:nvGraphicFramePr>
        <p:xfrm>
          <a:off x="1782763" y="4648200"/>
          <a:ext cx="464026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4339" name="Equation" r:id="rId3" imgW="2209680" imgH="253800" progId="Equation.DSMT4">
                  <p:embed/>
                </p:oleObj>
              </mc:Choice>
              <mc:Fallback>
                <p:oleObj name="Equation" r:id="rId3" imgW="220968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82763" y="4648200"/>
                        <a:ext cx="4640262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56537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Bus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1005840"/>
          </a:xfrm>
        </p:spPr>
        <p:txBody>
          <a:bodyPr/>
          <a:lstStyle/>
          <a:p>
            <a:r>
              <a:rPr lang="en-US" dirty="0" smtClean="0"/>
              <a:t>The below graph shows the generator angle for varying values of </a:t>
            </a:r>
            <a:r>
              <a:rPr lang="en-US" dirty="0" smtClean="0">
                <a:latin typeface="Symbol" panose="05050102010706020507" pitchFamily="18" charset="2"/>
              </a:rPr>
              <a:t>D</a:t>
            </a:r>
            <a:r>
              <a:rPr lang="en-US" dirty="0" smtClean="0"/>
              <a:t>t; recall the implicit method is numerically </a:t>
            </a:r>
            <a:br>
              <a:rPr lang="en-US" dirty="0" smtClean="0"/>
            </a:br>
            <a:r>
              <a:rPr lang="en-US" dirty="0" smtClean="0"/>
              <a:t>stable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pic>
        <p:nvPicPr>
          <p:cNvPr id="124518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631621"/>
            <a:ext cx="7620000" cy="3882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6725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the Algebraic Constraints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Since the classical model can be formulated with all the values on the network reference frame, initially we just need to add the network equations</a:t>
            </a:r>
          </a:p>
          <a:p>
            <a:r>
              <a:rPr lang="en-US" dirty="0" smtClean="0"/>
              <a:t>We'll again formulate the network equations using the form  </a:t>
            </a:r>
          </a:p>
          <a:p>
            <a:endParaRPr lang="en-US" dirty="0"/>
          </a:p>
          <a:p>
            <a:r>
              <a:rPr lang="en-US" dirty="0" smtClean="0"/>
              <a:t>As before the complex equations will be expressed using two real equations, with voltages and currents expressed in rectangular coordinates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4793100"/>
              </p:ext>
            </p:extLst>
          </p:nvPr>
        </p:nvGraphicFramePr>
        <p:xfrm>
          <a:off x="1905000" y="3505200"/>
          <a:ext cx="4876800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6388" name="Equation" r:id="rId3" imgW="2184120" imgH="203040" progId="Equation.DSMT4">
                  <p:embed/>
                </p:oleObj>
              </mc:Choice>
              <mc:Fallback>
                <p:oleObj name="Equation" r:id="rId3" imgW="2184120" imgH="2030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505200"/>
                        <a:ext cx="4876800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40534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the Algebraic Constraints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624840"/>
          </a:xfrm>
        </p:spPr>
        <p:txBody>
          <a:bodyPr/>
          <a:lstStyle/>
          <a:p>
            <a:r>
              <a:rPr lang="en-US" dirty="0" smtClean="0"/>
              <a:t>The network equations are as before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532396"/>
              </p:ext>
            </p:extLst>
          </p:nvPr>
        </p:nvGraphicFramePr>
        <p:xfrm>
          <a:off x="766763" y="1752600"/>
          <a:ext cx="7483475" cy="472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8729" name="Equation" r:id="rId3" imgW="9372600" imgH="5918040" progId="Equation.DSMT4">
                  <p:embed/>
                </p:oleObj>
              </mc:Choice>
              <mc:Fallback>
                <p:oleObj name="Equation" r:id="rId3" imgW="9372600" imgH="59180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763" y="1752600"/>
                        <a:ext cx="7483475" cy="472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02739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Classical Model Coupling </a:t>
            </a:r>
            <a:br>
              <a:rPr lang="en-US" dirty="0" smtClean="0"/>
            </a:br>
            <a:r>
              <a:rPr lang="en-US" dirty="0" smtClean="0"/>
              <a:t>of x and 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1996440"/>
          </a:xfrm>
        </p:spPr>
        <p:txBody>
          <a:bodyPr/>
          <a:lstStyle/>
          <a:p>
            <a:r>
              <a:rPr lang="en-US" dirty="0" smtClean="0"/>
              <a:t>In the simultaneous implicit method </a:t>
            </a:r>
            <a:r>
              <a:rPr lang="en-US" b="1" dirty="0" smtClean="0"/>
              <a:t>x</a:t>
            </a:r>
            <a:r>
              <a:rPr lang="en-US" dirty="0" smtClean="0"/>
              <a:t> and </a:t>
            </a:r>
            <a:r>
              <a:rPr lang="en-US" b="1" dirty="0" smtClean="0"/>
              <a:t>y</a:t>
            </a:r>
            <a:r>
              <a:rPr lang="en-US" dirty="0" smtClean="0"/>
              <a:t> are determined simultaneously; hence in the </a:t>
            </a:r>
            <a:r>
              <a:rPr lang="en-US" dirty="0" err="1" smtClean="0"/>
              <a:t>Jacobian</a:t>
            </a:r>
            <a:r>
              <a:rPr lang="en-US" dirty="0" smtClean="0"/>
              <a:t> we need to determine the dependence of the network equations on </a:t>
            </a:r>
            <a:r>
              <a:rPr lang="en-US" b="1" dirty="0" smtClean="0"/>
              <a:t>x</a:t>
            </a:r>
            <a:r>
              <a:rPr lang="en-US" dirty="0" smtClean="0"/>
              <a:t>, and the state equations on </a:t>
            </a:r>
            <a:r>
              <a:rPr lang="en-US" b="1" dirty="0" smtClean="0"/>
              <a:t>y</a:t>
            </a:r>
          </a:p>
          <a:p>
            <a:r>
              <a:rPr lang="en-US" dirty="0" smtClean="0"/>
              <a:t>With the classical model the Norton current depends on </a:t>
            </a:r>
            <a:r>
              <a:rPr lang="en-US" b="1" dirty="0" smtClean="0"/>
              <a:t>x</a:t>
            </a:r>
            <a:r>
              <a:rPr lang="en-US" dirty="0" smtClean="0"/>
              <a:t> as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1714476"/>
              </p:ext>
            </p:extLst>
          </p:nvPr>
        </p:nvGraphicFramePr>
        <p:xfrm>
          <a:off x="1752600" y="3505200"/>
          <a:ext cx="6159500" cy="307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9754" name="Equation" r:id="rId3" imgW="2971800" imgH="1485720" progId="Equation.DSMT4">
                  <p:embed/>
                </p:oleObj>
              </mc:Choice>
              <mc:Fallback>
                <p:oleObj name="Equation" r:id="rId3" imgW="2971800" imgH="14857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505200"/>
                        <a:ext cx="6159500" cy="307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95549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Classical Model Coupling </a:t>
            </a:r>
            <a:br>
              <a:rPr lang="en-US" dirty="0"/>
            </a:br>
            <a:r>
              <a:rPr lang="en-US" dirty="0"/>
              <a:t>of x and 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1005840"/>
          </a:xfrm>
        </p:spPr>
        <p:txBody>
          <a:bodyPr/>
          <a:lstStyle/>
          <a:p>
            <a:r>
              <a:rPr lang="en-US" dirty="0" smtClean="0"/>
              <a:t>The in the state equations the coupling with </a:t>
            </a:r>
            <a:r>
              <a:rPr lang="en-US" b="1" dirty="0" smtClean="0"/>
              <a:t>y</a:t>
            </a:r>
            <a:r>
              <a:rPr lang="en-US" dirty="0" smtClean="0"/>
              <a:t> is recognized by noting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633722"/>
              </p:ext>
            </p:extLst>
          </p:nvPr>
        </p:nvGraphicFramePr>
        <p:xfrm>
          <a:off x="381000" y="2362200"/>
          <a:ext cx="8382000" cy="3632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0777" name="Equation" r:id="rId3" imgW="4635360" imgH="1752480" progId="Equation.DSMT4">
                  <p:embed/>
                </p:oleObj>
              </mc:Choice>
              <mc:Fallback>
                <p:oleObj name="Equation" r:id="rId3" imgW="4635360" imgH="17524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362200"/>
                        <a:ext cx="8382000" cy="36323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57264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 and Mismatch Equations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solving the Newton algorithm the variables now include </a:t>
            </a:r>
            <a:r>
              <a:rPr lang="en-US" b="1" dirty="0" smtClean="0"/>
              <a:t>x</a:t>
            </a:r>
            <a:r>
              <a:rPr lang="en-US" dirty="0" smtClean="0"/>
              <a:t> and </a:t>
            </a:r>
            <a:r>
              <a:rPr lang="en-US" b="1" dirty="0" smtClean="0"/>
              <a:t>y</a:t>
            </a:r>
            <a:r>
              <a:rPr lang="en-US" dirty="0" smtClean="0"/>
              <a:t> (recalling that here </a:t>
            </a:r>
            <a:r>
              <a:rPr lang="en-US" b="1" dirty="0" smtClean="0"/>
              <a:t>y</a:t>
            </a:r>
            <a:r>
              <a:rPr lang="en-US" dirty="0" smtClean="0"/>
              <a:t> is just the vector of the real and imaginary bus voltages </a:t>
            </a:r>
          </a:p>
          <a:p>
            <a:r>
              <a:rPr lang="en-US" dirty="0" smtClean="0"/>
              <a:t>The mismatch equations now include the state integration equations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And the algebraic equations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5298815"/>
              </p:ext>
            </p:extLst>
          </p:nvPr>
        </p:nvGraphicFramePr>
        <p:xfrm>
          <a:off x="838200" y="3581400"/>
          <a:ext cx="8051800" cy="1368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2852" name="Equation" r:id="rId3" imgW="4025880" imgH="685800" progId="Equation.DSMT4">
                  <p:embed/>
                </p:oleObj>
              </mc:Choice>
              <mc:Fallback>
                <p:oleObj name="Equation" r:id="rId3" imgW="4025880" imgH="685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581400"/>
                        <a:ext cx="8051800" cy="1368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3364830"/>
              </p:ext>
            </p:extLst>
          </p:nvPr>
        </p:nvGraphicFramePr>
        <p:xfrm>
          <a:off x="1143000" y="5715000"/>
          <a:ext cx="3546764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2853" name="Equation" r:id="rId5" imgW="1625400" imgH="279360" progId="Equation.DSMT4">
                  <p:embed/>
                </p:oleObj>
              </mc:Choice>
              <mc:Fallback>
                <p:oleObj name="Equation" r:id="rId5" imgW="162540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43000" y="5715000"/>
                        <a:ext cx="3546764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07607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Announcements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 Chapter 7</a:t>
            </a:r>
          </a:p>
          <a:p>
            <a:r>
              <a:rPr lang="en-US" dirty="0" smtClean="0"/>
              <a:t>Homework 6 is due on Tuesday April 15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69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Jacobian</a:t>
            </a:r>
            <a:r>
              <a:rPr lang="en-US" dirty="0" smtClean="0"/>
              <a:t> Matrix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853440"/>
          </a:xfrm>
        </p:spPr>
        <p:txBody>
          <a:bodyPr/>
          <a:lstStyle/>
          <a:p>
            <a:r>
              <a:rPr lang="en-US" dirty="0" smtClean="0"/>
              <a:t>Since the </a:t>
            </a:r>
            <a:r>
              <a:rPr lang="en-US" b="1" dirty="0" smtClean="0"/>
              <a:t>h</a:t>
            </a:r>
            <a:r>
              <a:rPr lang="en-US" dirty="0" smtClean="0"/>
              <a:t>(</a:t>
            </a:r>
            <a:r>
              <a:rPr lang="en-US" b="1" dirty="0" smtClean="0"/>
              <a:t>x</a:t>
            </a:r>
            <a:r>
              <a:rPr lang="en-US" dirty="0" smtClean="0"/>
              <a:t>,</a:t>
            </a:r>
            <a:r>
              <a:rPr lang="en-US" b="1" dirty="0" smtClean="0"/>
              <a:t>y</a:t>
            </a:r>
            <a:r>
              <a:rPr lang="en-US" dirty="0" smtClean="0"/>
              <a:t>) and </a:t>
            </a:r>
            <a:r>
              <a:rPr lang="en-US" b="1" dirty="0" smtClean="0"/>
              <a:t>g</a:t>
            </a:r>
            <a:r>
              <a:rPr lang="en-US" dirty="0" smtClean="0"/>
              <a:t>(</a:t>
            </a:r>
            <a:r>
              <a:rPr lang="en-US" b="1" dirty="0" smtClean="0"/>
              <a:t>x</a:t>
            </a:r>
            <a:r>
              <a:rPr lang="en-US" dirty="0" smtClean="0"/>
              <a:t>,</a:t>
            </a:r>
            <a:r>
              <a:rPr lang="en-US" b="1" dirty="0" smtClean="0"/>
              <a:t>y</a:t>
            </a:r>
            <a:r>
              <a:rPr lang="en-US" dirty="0" smtClean="0"/>
              <a:t>) are coupled, the </a:t>
            </a:r>
            <a:r>
              <a:rPr lang="en-US" dirty="0" err="1" smtClean="0"/>
              <a:t>Jacobian</a:t>
            </a:r>
            <a:r>
              <a:rPr lang="en-US" dirty="0" smtClean="0"/>
              <a:t> is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lvl="1"/>
            <a:r>
              <a:rPr lang="en-US" dirty="0" smtClean="0"/>
              <a:t>With the classical model the coupling is the Norton current at bus i depends on </a:t>
            </a:r>
            <a:r>
              <a:rPr lang="en-US" dirty="0" smtClean="0">
                <a:latin typeface="Symbol" panose="05050102010706020507" pitchFamily="18" charset="2"/>
              </a:rPr>
              <a:t>d</a:t>
            </a:r>
            <a:r>
              <a:rPr lang="en-US" baseline="-25000" dirty="0" smtClean="0"/>
              <a:t>i</a:t>
            </a:r>
            <a:r>
              <a:rPr lang="en-US" dirty="0" smtClean="0"/>
              <a:t> (i.e., </a:t>
            </a:r>
            <a:r>
              <a:rPr lang="en-US" b="1" dirty="0" smtClean="0"/>
              <a:t>x</a:t>
            </a:r>
            <a:r>
              <a:rPr lang="en-US" dirty="0" smtClean="0"/>
              <a:t>) and the electrical power (</a:t>
            </a:r>
            <a:r>
              <a:rPr lang="en-US" dirty="0" err="1" smtClean="0"/>
              <a:t>P</a:t>
            </a:r>
            <a:r>
              <a:rPr lang="en-US" baseline="-25000" dirty="0" err="1" smtClean="0"/>
              <a:t>Ei</a:t>
            </a:r>
            <a:r>
              <a:rPr lang="en-US" dirty="0" smtClean="0"/>
              <a:t>) in the swing equation depends on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Di</a:t>
            </a:r>
            <a:r>
              <a:rPr lang="en-US" dirty="0" smtClean="0"/>
              <a:t> and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Qi</a:t>
            </a:r>
            <a:r>
              <a:rPr lang="en-US" dirty="0" smtClean="0"/>
              <a:t> (i.e., </a:t>
            </a:r>
            <a:r>
              <a:rPr lang="en-US" b="1" dirty="0" smtClean="0"/>
              <a:t>y</a:t>
            </a:r>
            <a:r>
              <a:rPr lang="en-US" dirty="0" smtClean="0"/>
              <a:t>)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5094178"/>
              </p:ext>
            </p:extLst>
          </p:nvPr>
        </p:nvGraphicFramePr>
        <p:xfrm>
          <a:off x="762000" y="1905000"/>
          <a:ext cx="7620000" cy="298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3834" name="Equation" r:id="rId3" imgW="3809880" imgH="1498320" progId="Equation.DSMT4">
                  <p:embed/>
                </p:oleObj>
              </mc:Choice>
              <mc:Fallback>
                <p:oleObj name="Equation" r:id="rId3" imgW="3809880" imgH="14983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905000"/>
                        <a:ext cx="7620000" cy="2989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11453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Jacobian</a:t>
            </a:r>
            <a:r>
              <a:rPr lang="en-US" dirty="0" smtClean="0"/>
              <a:t> Matrix Entries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1082040"/>
          </a:xfrm>
        </p:spPr>
        <p:txBody>
          <a:bodyPr/>
          <a:lstStyle/>
          <a:p>
            <a:r>
              <a:rPr lang="en-US" dirty="0" smtClean="0"/>
              <a:t>The dependence of the Norton current injections on </a:t>
            </a:r>
            <a:r>
              <a:rPr lang="en-US" dirty="0" smtClean="0">
                <a:latin typeface="Symbol" panose="05050102010706020507" pitchFamily="18" charset="2"/>
              </a:rPr>
              <a:t>d</a:t>
            </a:r>
            <a:r>
              <a:rPr lang="en-US" dirty="0" smtClean="0"/>
              <a:t> is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lvl="1"/>
            <a:r>
              <a:rPr lang="en-US" dirty="0" smtClean="0"/>
              <a:t>In the </a:t>
            </a:r>
            <a:r>
              <a:rPr lang="en-US" dirty="0" err="1" smtClean="0"/>
              <a:t>Jacobian</a:t>
            </a:r>
            <a:r>
              <a:rPr lang="en-US" dirty="0" smtClean="0"/>
              <a:t> the sign is flipped because we defined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3084549"/>
              </p:ext>
            </p:extLst>
          </p:nvPr>
        </p:nvGraphicFramePr>
        <p:xfrm>
          <a:off x="838200" y="1828800"/>
          <a:ext cx="4106863" cy="289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4858" name="Equation" r:id="rId3" imgW="1981080" imgH="1396800" progId="Equation.DSMT4">
                  <p:embed/>
                </p:oleObj>
              </mc:Choice>
              <mc:Fallback>
                <p:oleObj name="Equation" r:id="rId3" imgW="1981080" imgH="1396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828800"/>
                        <a:ext cx="4106863" cy="289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1219200" y="5410200"/>
                <a:ext cx="315990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en-US" b="1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1" i="0" smtClean="0">
                              <a:latin typeface="Cambria Math"/>
                            </a:rPr>
                            <m:t>𝐠</m:t>
                          </m:r>
                          <m:d>
                            <m:dPr>
                              <m:ctrlPr>
                                <a:rPr lang="en-US" b="1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1" i="0" smtClean="0">
                                  <a:latin typeface="Cambria Math"/>
                                </a:rPr>
                                <m:t>𝐱</m:t>
                              </m:r>
                              <m:r>
                                <a:rPr lang="en-US" b="1" i="0" smtClean="0">
                                  <a:latin typeface="Cambria Math"/>
                                </a:rPr>
                                <m:t>,</m:t>
                              </m:r>
                              <m:r>
                                <a:rPr lang="en-US" b="1" i="0" smtClean="0">
                                  <a:latin typeface="Cambria Math"/>
                                </a:rPr>
                                <m:t>𝐲</m:t>
                              </m:r>
                            </m:e>
                          </m:d>
                          <m:r>
                            <a:rPr lang="en-US" b="1" i="0" smtClean="0">
                              <a:latin typeface="Cambria Math"/>
                            </a:rPr>
                            <m:t>=</m:t>
                          </m:r>
                          <m:r>
                            <a:rPr lang="en-US" b="1">
                              <a:latin typeface="Cambria Math"/>
                            </a:rPr>
                            <m:t>𝐘</m:t>
                          </m:r>
                          <m:r>
                            <m:rPr>
                              <m:nor/>
                            </m:rPr>
                            <a:rPr lang="en-US" b="1" i="1"/>
                            <m:t> </m:t>
                          </m:r>
                          <m:r>
                            <a:rPr lang="en-US" b="1">
                              <a:latin typeface="Cambria Math"/>
                            </a:rPr>
                            <m:t>𝐕</m:t>
                          </m:r>
                          <m:r>
                            <a:rPr lang="en-US">
                              <a:latin typeface="Cambria Math"/>
                            </a:rPr>
                            <m:t>−</m:t>
                          </m:r>
                          <m:r>
                            <a:rPr lang="en-US" b="1">
                              <a:latin typeface="Cambria Math"/>
                            </a:rPr>
                            <m:t>𝚰</m:t>
                          </m:r>
                          <m:r>
                            <a:rPr lang="en-US">
                              <a:latin typeface="Cambria Math"/>
                            </a:rPr>
                            <m:t>(</m:t>
                          </m:r>
                          <m:r>
                            <a:rPr lang="en-US" b="1">
                              <a:latin typeface="Cambria Math"/>
                            </a:rPr>
                            <m:t>𝐱</m:t>
                          </m:r>
                          <m:r>
                            <a:rPr lang="en-US">
                              <a:latin typeface="Cambria Math"/>
                            </a:rPr>
                            <m:t>,</m:t>
                          </m:r>
                          <m:r>
                            <a:rPr lang="en-US" b="1">
                              <a:latin typeface="Cambria Math"/>
                            </a:rPr>
                            <m:t>𝐲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5410200"/>
                <a:ext cx="3159904" cy="461665"/>
              </a:xfrm>
              <a:prstGeom prst="rect">
                <a:avLst/>
              </a:prstGeom>
              <a:blipFill rotWithShape="1">
                <a:blip r:embed="rId5"/>
                <a:stretch>
                  <a:fillRect t="-129333" r="-21429" b="-20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4883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Jacobian</a:t>
            </a:r>
            <a:r>
              <a:rPr lang="en-US" dirty="0"/>
              <a:t> Matrix Entries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1082040"/>
          </a:xfrm>
        </p:spPr>
        <p:txBody>
          <a:bodyPr/>
          <a:lstStyle/>
          <a:p>
            <a:r>
              <a:rPr lang="en-US" dirty="0" smtClean="0"/>
              <a:t>The dependence of the swing equation on the generator terminal voltage is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4326404"/>
              </p:ext>
            </p:extLst>
          </p:nvPr>
        </p:nvGraphicFramePr>
        <p:xfrm>
          <a:off x="609600" y="2286000"/>
          <a:ext cx="8255000" cy="426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5879" name="Equation" r:id="rId3" imgW="3784320" imgH="1955520" progId="Equation.DSMT4">
                  <p:embed/>
                </p:oleObj>
              </mc:Choice>
              <mc:Fallback>
                <p:oleObj name="Equation" r:id="rId3" imgW="3784320" imgH="19555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286000"/>
                        <a:ext cx="8255000" cy="426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65820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458200" cy="762000"/>
          </a:xfrm>
        </p:spPr>
        <p:txBody>
          <a:bodyPr/>
          <a:lstStyle/>
          <a:p>
            <a:r>
              <a:rPr lang="en-US" dirty="0" smtClean="0"/>
              <a:t>Two Bus, Two Gen GENCLS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1005840"/>
          </a:xfrm>
        </p:spPr>
        <p:txBody>
          <a:bodyPr/>
          <a:lstStyle/>
          <a:p>
            <a:r>
              <a:rPr lang="en-US" dirty="0" smtClean="0"/>
              <a:t>We'll reconsider the two bus, two generator case from Lecture 18; fault at Bus 1, cleared after 0.06 seconds</a:t>
            </a:r>
          </a:p>
          <a:p>
            <a:pPr lvl="1"/>
            <a:r>
              <a:rPr lang="en-US" dirty="0" smtClean="0"/>
              <a:t>Initial conditions and </a:t>
            </a:r>
            <a:r>
              <a:rPr lang="en-US" b="1" dirty="0" smtClean="0"/>
              <a:t>Y</a:t>
            </a:r>
            <a:r>
              <a:rPr lang="en-US" baseline="-25000" dirty="0" smtClean="0"/>
              <a:t>bus</a:t>
            </a:r>
            <a:r>
              <a:rPr lang="en-US" dirty="0" smtClean="0"/>
              <a:t> are as covered in Lecture 18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828800" y="5105400"/>
            <a:ext cx="533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PowerWorld Case B2_CLS_2Gen 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494" b="37006"/>
          <a:stretch/>
        </p:blipFill>
        <p:spPr bwMode="auto">
          <a:xfrm>
            <a:off x="533400" y="2959660"/>
            <a:ext cx="8064397" cy="192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2646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10600" cy="762000"/>
          </a:xfrm>
        </p:spPr>
        <p:txBody>
          <a:bodyPr/>
          <a:lstStyle/>
          <a:p>
            <a:r>
              <a:rPr lang="en-US" dirty="0"/>
              <a:t>Two Bus, Two Gen GENCLS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624840"/>
          </a:xfrm>
        </p:spPr>
        <p:txBody>
          <a:bodyPr/>
          <a:lstStyle/>
          <a:p>
            <a:r>
              <a:rPr lang="en-US" dirty="0" smtClean="0"/>
              <a:t>Initial terminal voltages are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6033261"/>
              </p:ext>
            </p:extLst>
          </p:nvPr>
        </p:nvGraphicFramePr>
        <p:xfrm>
          <a:off x="762000" y="1828800"/>
          <a:ext cx="5765800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6933" name="Equation" r:id="rId3" imgW="2882880" imgH="1371600" progId="Equation.DSMT4">
                  <p:embed/>
                </p:oleObj>
              </mc:Choice>
              <mc:Fallback>
                <p:oleObj name="Equation" r:id="rId3" imgW="2882880" imgH="1371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62000" y="1828800"/>
                        <a:ext cx="5765800" cy="274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3015104"/>
              </p:ext>
            </p:extLst>
          </p:nvPr>
        </p:nvGraphicFramePr>
        <p:xfrm>
          <a:off x="914400" y="4648200"/>
          <a:ext cx="5429250" cy="155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6934" name="Equation" r:id="rId5" imgW="3098520" imgH="888840" progId="Equation.DSMT4">
                  <p:embed/>
                </p:oleObj>
              </mc:Choice>
              <mc:Fallback>
                <p:oleObj name="Equation" r:id="rId5" imgW="3098520" imgH="8888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648200"/>
                        <a:ext cx="5429250" cy="1557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18375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Bus, Two Gen </a:t>
            </a:r>
            <a:r>
              <a:rPr lang="en-US" dirty="0" smtClean="0"/>
              <a:t>Initial </a:t>
            </a:r>
            <a:r>
              <a:rPr lang="en-US" dirty="0" err="1" smtClean="0"/>
              <a:t>Jacobian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308714"/>
              </p:ext>
            </p:extLst>
          </p:nvPr>
        </p:nvGraphicFramePr>
        <p:xfrm>
          <a:off x="517525" y="1447800"/>
          <a:ext cx="8266113" cy="347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7922" name="Equation" r:id="rId3" imgW="4952880" imgH="2082600" progId="Equation.DSMT4">
                  <p:embed/>
                </p:oleObj>
              </mc:Choice>
              <mc:Fallback>
                <p:oleObj name="Equation" r:id="rId3" imgW="4952880" imgH="2082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17525" y="1447800"/>
                        <a:ext cx="8266113" cy="3475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58893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Comparison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1" y="1280160"/>
            <a:ext cx="8397240" cy="1386840"/>
          </a:xfrm>
        </p:spPr>
        <p:txBody>
          <a:bodyPr/>
          <a:lstStyle/>
          <a:p>
            <a:r>
              <a:rPr lang="en-US" dirty="0" smtClean="0"/>
              <a:t>The below graph compares the angle for the generator at bus 1 using </a:t>
            </a:r>
            <a:r>
              <a:rPr lang="en-US" dirty="0" smtClean="0">
                <a:latin typeface="Symbol" panose="05050102010706020507" pitchFamily="18" charset="2"/>
              </a:rPr>
              <a:t>D</a:t>
            </a:r>
            <a:r>
              <a:rPr lang="en-US" dirty="0" smtClean="0"/>
              <a:t>t=0.02 between RK2 and the Implicit Trapezoidal; also Implicit with </a:t>
            </a:r>
            <a:r>
              <a:rPr lang="en-US" dirty="0" smtClean="0">
                <a:latin typeface="Symbol" panose="05050102010706020507" pitchFamily="18" charset="2"/>
              </a:rPr>
              <a:t>D</a:t>
            </a:r>
            <a:r>
              <a:rPr lang="en-US" dirty="0" smtClean="0"/>
              <a:t>t=0.06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  <p:pic>
        <p:nvPicPr>
          <p:cNvPr id="1252491" name="Picture 13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199" y="2667000"/>
            <a:ext cx="6499225" cy="3676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98810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Four Bus Comparison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  <p:pic>
        <p:nvPicPr>
          <p:cNvPr id="13250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333" y="1524000"/>
            <a:ext cx="8534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02924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Four Bus Comparison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  <p:pic>
        <p:nvPicPr>
          <p:cNvPr id="13240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905000"/>
            <a:ext cx="7467600" cy="4495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316026" y="1295400"/>
            <a:ext cx="6207148" cy="461665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Fault at Bus 3 for 0.12 seconds; self-cleared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22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Simultaneous Implicit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other major solution approach is the simultaneous implicit in which the algebraic and differential equations are solved simultaneously</a:t>
            </a:r>
          </a:p>
          <a:p>
            <a:r>
              <a:rPr lang="en-US" dirty="0" smtClean="0"/>
              <a:t>This method has the advantage of being numerically stable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175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Simultaneous Implicit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Recalling the first lecture, we covered two common implicit integration approaches for solving </a:t>
            </a:r>
          </a:p>
          <a:p>
            <a:pPr lvl="1"/>
            <a:r>
              <a:rPr lang="en-US" dirty="0" smtClean="0"/>
              <a:t>Backward Euler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 smtClean="0"/>
              <a:t>Trapezoidal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We'll just consider trapezoidal, but for nonlinear cases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8330816"/>
              </p:ext>
            </p:extLst>
          </p:nvPr>
        </p:nvGraphicFramePr>
        <p:xfrm>
          <a:off x="3505200" y="2209800"/>
          <a:ext cx="3886200" cy="152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516" name="Equation" r:id="rId3" imgW="1942920" imgH="761760" progId="Equation.DSMT4">
                  <p:embed/>
                </p:oleObj>
              </mc:Choice>
              <mc:Fallback>
                <p:oleObj name="Equation" r:id="rId3" imgW="1942920" imgH="7617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05200" y="2209800"/>
                        <a:ext cx="3886200" cy="1520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8174703"/>
              </p:ext>
            </p:extLst>
          </p:nvPr>
        </p:nvGraphicFramePr>
        <p:xfrm>
          <a:off x="3048000" y="3962400"/>
          <a:ext cx="5384800" cy="2154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517" name="Equation" r:id="rId5" imgW="2692080" imgH="1079280" progId="Equation.DSMT4">
                  <p:embed/>
                </p:oleObj>
              </mc:Choice>
              <mc:Fallback>
                <p:oleObj name="Equation" r:id="rId5" imgW="2692080" imgH="10792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962400"/>
                        <a:ext cx="5384800" cy="2154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8170285"/>
              </p:ext>
            </p:extLst>
          </p:nvPr>
        </p:nvGraphicFramePr>
        <p:xfrm>
          <a:off x="6934200" y="1828800"/>
          <a:ext cx="1282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518" name="Equation" r:id="rId7" imgW="1282680" imgH="393480" progId="Equation.DSMT4">
                  <p:embed/>
                </p:oleObj>
              </mc:Choice>
              <mc:Fallback>
                <p:oleObj name="Equation" r:id="rId7" imgW="1282680" imgH="3934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1828800"/>
                        <a:ext cx="12827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06999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Nonlinear Trapezoidal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1158240"/>
          </a:xfrm>
        </p:spPr>
        <p:txBody>
          <a:bodyPr/>
          <a:lstStyle/>
          <a:p>
            <a:r>
              <a:rPr lang="en-US" dirty="0" smtClean="0"/>
              <a:t>We can use Newton's method to solve               with</a:t>
            </a:r>
            <a:br>
              <a:rPr lang="en-US" dirty="0" smtClean="0"/>
            </a:br>
            <a:r>
              <a:rPr lang="en-US" dirty="0" smtClean="0"/>
              <a:t>the trapezoidal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We are solving for </a:t>
            </a:r>
            <a:r>
              <a:rPr lang="en-US" b="1" dirty="0" smtClean="0"/>
              <a:t>x</a:t>
            </a:r>
            <a:r>
              <a:rPr lang="en-US" dirty="0" smtClean="0"/>
              <a:t>(</a:t>
            </a:r>
            <a:r>
              <a:rPr lang="en-US" dirty="0" err="1" smtClean="0"/>
              <a:t>t+</a:t>
            </a:r>
            <a:r>
              <a:rPr lang="en-US" dirty="0" err="1" smtClean="0">
                <a:latin typeface="Symbol" panose="05050102010706020507" pitchFamily="18" charset="2"/>
              </a:rPr>
              <a:t>D</a:t>
            </a:r>
            <a:r>
              <a:rPr lang="en-US" dirty="0" err="1" smtClean="0"/>
              <a:t>t</a:t>
            </a:r>
            <a:r>
              <a:rPr lang="en-US" dirty="0" smtClean="0"/>
              <a:t>); </a:t>
            </a:r>
            <a:r>
              <a:rPr lang="en-US" b="1" dirty="0" smtClean="0"/>
              <a:t>x</a:t>
            </a:r>
            <a:r>
              <a:rPr lang="en-US" dirty="0" smtClean="0"/>
              <a:t>(t) is known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Jacobian</a:t>
            </a:r>
            <a:r>
              <a:rPr lang="en-US" dirty="0" smtClean="0"/>
              <a:t> matrix is </a:t>
            </a:r>
          </a:p>
          <a:p>
            <a:pPr marL="0" indent="0">
              <a:buNone/>
            </a:pPr>
            <a:r>
              <a:rPr lang="en-US" dirty="0" smtClean="0"/>
              <a:t>  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9905008"/>
              </p:ext>
            </p:extLst>
          </p:nvPr>
        </p:nvGraphicFramePr>
        <p:xfrm>
          <a:off x="6324600" y="1371600"/>
          <a:ext cx="1282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547" name="Equation" r:id="rId3" imgW="1282680" imgH="393480" progId="Equation.DSMT4">
                  <p:embed/>
                </p:oleObj>
              </mc:Choice>
              <mc:Fallback>
                <p:oleObj name="Equation" r:id="rId3" imgW="1282680" imgH="3934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1371600"/>
                        <a:ext cx="12827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0716879"/>
              </p:ext>
            </p:extLst>
          </p:nvPr>
        </p:nvGraphicFramePr>
        <p:xfrm>
          <a:off x="622300" y="2311400"/>
          <a:ext cx="5943600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548" name="Equation" r:id="rId5" imgW="2971800" imgH="393480" progId="Equation.DSMT4">
                  <p:embed/>
                </p:oleObj>
              </mc:Choice>
              <mc:Fallback>
                <p:oleObj name="Equation" r:id="rId5" imgW="2971800" imgH="393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300" y="2311400"/>
                        <a:ext cx="5943600" cy="785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858000" y="2133600"/>
            <a:ext cx="2129109" cy="3416320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Right now we</a:t>
            </a:r>
            <a:br>
              <a:rPr lang="en-US" dirty="0" smtClean="0"/>
            </a:br>
            <a:r>
              <a:rPr lang="en-US" dirty="0" smtClean="0"/>
              <a:t>are just </a:t>
            </a:r>
            <a:br>
              <a:rPr lang="en-US" dirty="0" smtClean="0"/>
            </a:br>
            <a:r>
              <a:rPr lang="en-US" dirty="0" smtClean="0"/>
              <a:t>considering</a:t>
            </a:r>
            <a:br>
              <a:rPr lang="en-US" dirty="0" smtClean="0"/>
            </a:br>
            <a:r>
              <a:rPr lang="en-US" dirty="0" smtClean="0"/>
              <a:t>the differential</a:t>
            </a:r>
            <a:br>
              <a:rPr lang="en-US" dirty="0" smtClean="0"/>
            </a:br>
            <a:r>
              <a:rPr lang="en-US" dirty="0" smtClean="0"/>
              <a:t>equations; </a:t>
            </a:r>
            <a:br>
              <a:rPr lang="en-US" dirty="0" smtClean="0"/>
            </a:br>
            <a:r>
              <a:rPr lang="en-US" dirty="0" smtClean="0"/>
              <a:t>we'll introduce</a:t>
            </a:r>
            <a:br>
              <a:rPr lang="en-US" dirty="0" smtClean="0"/>
            </a:br>
            <a:r>
              <a:rPr lang="en-US" dirty="0" smtClean="0"/>
              <a:t>the algebraic</a:t>
            </a:r>
            <a:br>
              <a:rPr lang="en-US" dirty="0" smtClean="0"/>
            </a:br>
            <a:r>
              <a:rPr lang="en-US" dirty="0" smtClean="0"/>
              <a:t>equations</a:t>
            </a:r>
            <a:br>
              <a:rPr lang="en-US" dirty="0" smtClean="0"/>
            </a:br>
            <a:r>
              <a:rPr lang="en-US" dirty="0" smtClean="0"/>
              <a:t>shortly </a:t>
            </a:r>
            <a:endParaRPr lang="en-US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5339135"/>
              </p:ext>
            </p:extLst>
          </p:nvPr>
        </p:nvGraphicFramePr>
        <p:xfrm>
          <a:off x="1133475" y="4343400"/>
          <a:ext cx="4468813" cy="220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549" name="Equation" r:id="rId7" imgW="2311200" imgH="1143000" progId="Equation.DSMT4">
                  <p:embed/>
                </p:oleObj>
              </mc:Choice>
              <mc:Fallback>
                <p:oleObj name="Equation" r:id="rId7" imgW="2311200" imgH="1143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133475" y="4343400"/>
                        <a:ext cx="4468813" cy="2209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8137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Nonlinear Trapezoidal using</a:t>
            </a:r>
            <a:br>
              <a:rPr lang="en-US" dirty="0" smtClean="0"/>
            </a:br>
            <a:r>
              <a:rPr lang="en-US" dirty="0" smtClean="0"/>
              <a:t>Newton's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full solution would be at each time step</a:t>
            </a:r>
          </a:p>
          <a:p>
            <a:pPr lvl="1"/>
            <a:r>
              <a:rPr lang="en-US" dirty="0" smtClean="0"/>
              <a:t>Set the initial guess for </a:t>
            </a:r>
            <a:r>
              <a:rPr lang="en-US" b="1" dirty="0" smtClean="0"/>
              <a:t>x</a:t>
            </a:r>
            <a:r>
              <a:rPr lang="en-US" dirty="0" smtClean="0"/>
              <a:t>(</a:t>
            </a:r>
            <a:r>
              <a:rPr lang="en-US" dirty="0" err="1" smtClean="0"/>
              <a:t>t+</a:t>
            </a:r>
            <a:r>
              <a:rPr lang="en-US" dirty="0" err="1" smtClean="0">
                <a:latin typeface="Symbol" panose="05050102010706020507" pitchFamily="18" charset="2"/>
              </a:rPr>
              <a:t>D</a:t>
            </a:r>
            <a:r>
              <a:rPr lang="en-US" dirty="0" err="1" smtClean="0"/>
              <a:t>t</a:t>
            </a:r>
            <a:r>
              <a:rPr lang="en-US" dirty="0" smtClean="0"/>
              <a:t>) as </a:t>
            </a:r>
            <a:r>
              <a:rPr lang="en-US" b="1" dirty="0" smtClean="0"/>
              <a:t>x</a:t>
            </a:r>
            <a:r>
              <a:rPr lang="en-US" dirty="0" smtClean="0"/>
              <a:t>(t), and initialize the iteration counter k = 0</a:t>
            </a:r>
          </a:p>
          <a:p>
            <a:pPr lvl="1"/>
            <a:r>
              <a:rPr lang="en-US" dirty="0" smtClean="0"/>
              <a:t>Determine the mismatch at each iteration k as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Determine the </a:t>
            </a:r>
            <a:r>
              <a:rPr lang="en-US" dirty="0" err="1" smtClean="0"/>
              <a:t>Jacobian</a:t>
            </a:r>
            <a:r>
              <a:rPr lang="en-US" dirty="0"/>
              <a:t> </a:t>
            </a:r>
            <a:r>
              <a:rPr lang="en-US" dirty="0" smtClean="0"/>
              <a:t>matrix</a:t>
            </a:r>
          </a:p>
          <a:p>
            <a:pPr lvl="1"/>
            <a:r>
              <a:rPr lang="en-US" dirty="0" smtClean="0"/>
              <a:t>Solve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Iterate until done 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2107739"/>
              </p:ext>
            </p:extLst>
          </p:nvPr>
        </p:nvGraphicFramePr>
        <p:xfrm>
          <a:off x="546100" y="3187700"/>
          <a:ext cx="8102600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362" name="Equation" r:id="rId3" imgW="4051080" imgH="393480" progId="Equation.DSMT4">
                  <p:embed/>
                </p:oleObj>
              </mc:Choice>
              <mc:Fallback>
                <p:oleObj name="Equation" r:id="rId3" imgW="4051080" imgH="393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3187700"/>
                        <a:ext cx="8102600" cy="785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5819076"/>
              </p:ext>
            </p:extLst>
          </p:nvPr>
        </p:nvGraphicFramePr>
        <p:xfrm>
          <a:off x="1066800" y="4800600"/>
          <a:ext cx="7315200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363" name="Equation" r:id="rId5" imgW="3657600" imgH="304560" progId="Equation.DSMT4">
                  <p:embed/>
                </p:oleObj>
              </mc:Choice>
              <mc:Fallback>
                <p:oleObj name="Equation" r:id="rId5" imgW="3657600" imgH="3045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800600"/>
                        <a:ext cx="7315200" cy="608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6711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534400" cy="762000"/>
          </a:xfrm>
        </p:spPr>
        <p:txBody>
          <a:bodyPr/>
          <a:lstStyle/>
          <a:p>
            <a:r>
              <a:rPr lang="en-US" dirty="0"/>
              <a:t>Infinite Bus GENCLS </a:t>
            </a:r>
            <a:r>
              <a:rPr lang="en-US" dirty="0" smtClean="0"/>
              <a:t>Implicit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Assume a solid three phase fault is applied at the generator terminal, reducing P</a:t>
            </a:r>
            <a:r>
              <a:rPr lang="en-US" baseline="-25000" dirty="0" smtClean="0"/>
              <a:t>E1</a:t>
            </a:r>
            <a:r>
              <a:rPr lang="en-US" dirty="0" smtClean="0"/>
              <a:t> to zero during the fault, and then the fault is self-cleared at time </a:t>
            </a:r>
            <a:r>
              <a:rPr lang="en-US" dirty="0" err="1" smtClean="0"/>
              <a:t>T</a:t>
            </a:r>
            <a:r>
              <a:rPr lang="en-US" baseline="30000" dirty="0" err="1" smtClean="0"/>
              <a:t>clear</a:t>
            </a:r>
            <a:r>
              <a:rPr lang="en-US" baseline="-25000" dirty="0" smtClean="0"/>
              <a:t>, </a:t>
            </a:r>
            <a:r>
              <a:rPr lang="en-US" dirty="0" smtClean="0"/>
              <a:t>resulting in the post-fault system being identical to the pre-fault system </a:t>
            </a:r>
          </a:p>
          <a:p>
            <a:pPr lvl="1"/>
            <a:r>
              <a:rPr lang="en-US" dirty="0" smtClean="0"/>
              <a:t>During the fault-on time the equations reduce to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6620070"/>
              </p:ext>
            </p:extLst>
          </p:nvPr>
        </p:nvGraphicFramePr>
        <p:xfrm>
          <a:off x="1219200" y="4038600"/>
          <a:ext cx="3048000" cy="182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204" name="Equation" r:id="rId3" imgW="1396800" imgH="838080" progId="Equation.DSMT4">
                  <p:embed/>
                </p:oleObj>
              </mc:Choice>
              <mc:Fallback>
                <p:oleObj name="Equation" r:id="rId3" imgW="139680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038600"/>
                        <a:ext cx="3048000" cy="1827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181600" y="4191000"/>
            <a:ext cx="3429000" cy="156966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That is, with a solid fault on the terminal of the generator, during</a:t>
            </a:r>
            <a:br>
              <a:rPr lang="en-US" dirty="0" smtClean="0"/>
            </a:br>
            <a:r>
              <a:rPr lang="en-US" dirty="0" smtClean="0"/>
              <a:t>the fault P</a:t>
            </a:r>
            <a:r>
              <a:rPr lang="en-US" baseline="-25000" dirty="0" smtClean="0"/>
              <a:t>E1</a:t>
            </a:r>
            <a:r>
              <a:rPr lang="en-US" dirty="0" smtClean="0"/>
              <a:t> =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531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10600" cy="762000"/>
          </a:xfrm>
        </p:spPr>
        <p:txBody>
          <a:bodyPr/>
          <a:lstStyle/>
          <a:p>
            <a:r>
              <a:rPr lang="en-US" dirty="0"/>
              <a:t>Infinite Bus GENCLS </a:t>
            </a:r>
            <a:r>
              <a:rPr lang="en-US" dirty="0" smtClean="0"/>
              <a:t>Implicit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initial conditions are 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Let </a:t>
            </a:r>
            <a:r>
              <a:rPr lang="en-US" dirty="0" smtClean="0">
                <a:latin typeface="Symbol" panose="05050102010706020507" pitchFamily="18" charset="2"/>
              </a:rPr>
              <a:t>D</a:t>
            </a:r>
            <a:r>
              <a:rPr lang="en-US" dirty="0" smtClean="0"/>
              <a:t>t = 0.02 seconds</a:t>
            </a:r>
          </a:p>
          <a:p>
            <a:r>
              <a:rPr lang="en-US" dirty="0" smtClean="0"/>
              <a:t>During the fault the </a:t>
            </a:r>
            <a:r>
              <a:rPr lang="en-US" dirty="0" err="1" smtClean="0"/>
              <a:t>Jacobian</a:t>
            </a:r>
            <a:r>
              <a:rPr lang="en-US" dirty="0" smtClean="0"/>
              <a:t> is 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Set the initial guess for </a:t>
            </a:r>
            <a:r>
              <a:rPr lang="en-US" b="1" dirty="0" smtClean="0"/>
              <a:t>x</a:t>
            </a:r>
            <a:r>
              <a:rPr lang="en-US" dirty="0" smtClean="0"/>
              <a:t>(0.02) as </a:t>
            </a:r>
            <a:r>
              <a:rPr lang="en-US" b="1" dirty="0" smtClean="0"/>
              <a:t>x</a:t>
            </a:r>
            <a:r>
              <a:rPr lang="en-US" dirty="0" smtClean="0"/>
              <a:t>(0), and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7466295"/>
              </p:ext>
            </p:extLst>
          </p:nvPr>
        </p:nvGraphicFramePr>
        <p:xfrm>
          <a:off x="838200" y="3886200"/>
          <a:ext cx="5402263" cy="884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608" name="Equation" r:id="rId3" imgW="2793960" imgH="457200" progId="Equation.DSMT4">
                  <p:embed/>
                </p:oleObj>
              </mc:Choice>
              <mc:Fallback>
                <p:oleObj name="Equation" r:id="rId3" imgW="2793960" imgH="457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886200"/>
                        <a:ext cx="5402263" cy="884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2924664"/>
              </p:ext>
            </p:extLst>
          </p:nvPr>
        </p:nvGraphicFramePr>
        <p:xfrm>
          <a:off x="914400" y="1828800"/>
          <a:ext cx="3042651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609" name="Equation" r:id="rId5" imgW="1625400" imgH="482400" progId="Equation.DSMT4">
                  <p:embed/>
                </p:oleObj>
              </mc:Choice>
              <mc:Fallback>
                <p:oleObj name="Equation" r:id="rId5" imgW="162540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14400" y="1828800"/>
                        <a:ext cx="3042651" cy="903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8265970"/>
              </p:ext>
            </p:extLst>
          </p:nvPr>
        </p:nvGraphicFramePr>
        <p:xfrm>
          <a:off x="719138" y="5486400"/>
          <a:ext cx="2524125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610" name="Equation" r:id="rId7" imgW="1244520" imgH="457200" progId="Equation.DSMT4">
                  <p:embed/>
                </p:oleObj>
              </mc:Choice>
              <mc:Fallback>
                <p:oleObj name="Equation" r:id="rId7" imgW="124452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19138" y="5486400"/>
                        <a:ext cx="2524125" cy="927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78439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458200" cy="762000"/>
          </a:xfrm>
        </p:spPr>
        <p:txBody>
          <a:bodyPr/>
          <a:lstStyle/>
          <a:p>
            <a:r>
              <a:rPr lang="en-US" dirty="0"/>
              <a:t>Infinite Bus GENCLS </a:t>
            </a:r>
            <a:r>
              <a:rPr lang="en-US" dirty="0" smtClean="0"/>
              <a:t>Implicit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853440"/>
          </a:xfrm>
        </p:spPr>
        <p:txBody>
          <a:bodyPr/>
          <a:lstStyle/>
          <a:p>
            <a:r>
              <a:rPr lang="en-US" dirty="0" smtClean="0"/>
              <a:t>Then calculate the initial mismatch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With </a:t>
            </a:r>
            <a:r>
              <a:rPr lang="en-US" b="1" dirty="0" smtClean="0"/>
              <a:t>x</a:t>
            </a:r>
            <a:r>
              <a:rPr lang="en-US" dirty="0" smtClean="0"/>
              <a:t>(0.02)</a:t>
            </a:r>
            <a:r>
              <a:rPr lang="en-US" baseline="30000" dirty="0" smtClean="0"/>
              <a:t>(0)</a:t>
            </a:r>
            <a:r>
              <a:rPr lang="en-US" dirty="0" smtClean="0"/>
              <a:t> = </a:t>
            </a:r>
            <a:r>
              <a:rPr lang="en-US" b="1" dirty="0" smtClean="0"/>
              <a:t>x</a:t>
            </a:r>
            <a:r>
              <a:rPr lang="en-US" dirty="0" smtClean="0"/>
              <a:t>(0) this becomes 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Then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095080"/>
              </p:ext>
            </p:extLst>
          </p:nvPr>
        </p:nvGraphicFramePr>
        <p:xfrm>
          <a:off x="508000" y="1905000"/>
          <a:ext cx="8001000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630" name="Equation" r:id="rId3" imgW="4000320" imgH="393480" progId="Equation.DSMT4">
                  <p:embed/>
                </p:oleObj>
              </mc:Choice>
              <mc:Fallback>
                <p:oleObj name="Equation" r:id="rId3" imgW="4000320" imgH="393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1905000"/>
                        <a:ext cx="8001000" cy="785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7801293"/>
              </p:ext>
            </p:extLst>
          </p:nvPr>
        </p:nvGraphicFramePr>
        <p:xfrm>
          <a:off x="312738" y="3429000"/>
          <a:ext cx="8520112" cy="877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631" name="Equation" r:id="rId5" imgW="4673520" imgH="482400" progId="Equation.DSMT4">
                  <p:embed/>
                </p:oleObj>
              </mc:Choice>
              <mc:Fallback>
                <p:oleObj name="Equation" r:id="rId5" imgW="4673520" imgH="482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738" y="3429000"/>
                        <a:ext cx="8520112" cy="877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7678096"/>
              </p:ext>
            </p:extLst>
          </p:nvPr>
        </p:nvGraphicFramePr>
        <p:xfrm>
          <a:off x="838200" y="4876800"/>
          <a:ext cx="7264400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632" name="Equation" r:id="rId7" imgW="3632040" imgH="495000" progId="Equation.DSMT4">
                  <p:embed/>
                </p:oleObj>
              </mc:Choice>
              <mc:Fallback>
                <p:oleObj name="Equation" r:id="rId7" imgW="3632040" imgH="4950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876800"/>
                        <a:ext cx="7264400" cy="987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809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aeove~1">
  <a:themeElements>
    <a:clrScheme name="Naeove~1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Naeove~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Naeove~1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eove~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eove~1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eove~1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eove~1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eove~1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eove~1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48167</TotalTime>
  <Words>851</Words>
  <Application>Microsoft Office PowerPoint</Application>
  <PresentationFormat>On-screen Show (4:3)</PresentationFormat>
  <Paragraphs>173</Paragraphs>
  <Slides>28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1" baseType="lpstr">
      <vt:lpstr>Naeove~1</vt:lpstr>
      <vt:lpstr>Equation</vt:lpstr>
      <vt:lpstr>MathType 6.0 Equation</vt:lpstr>
      <vt:lpstr>ECE 576 – Power System Dynamics and Stability</vt:lpstr>
      <vt:lpstr>Announcements</vt:lpstr>
      <vt:lpstr>Simultaneous Implicit</vt:lpstr>
      <vt:lpstr>Simultaneous Implicit</vt:lpstr>
      <vt:lpstr>Nonlinear Trapezoidal  </vt:lpstr>
      <vt:lpstr>Nonlinear Trapezoidal using Newton's Method</vt:lpstr>
      <vt:lpstr>Infinite Bus GENCLS Implicit Solution</vt:lpstr>
      <vt:lpstr>Infinite Bus GENCLS Implicit Solution</vt:lpstr>
      <vt:lpstr>Infinite Bus GENCLS Implicit Solution</vt:lpstr>
      <vt:lpstr>Infinite Bus GENCLS Implicit Solution</vt:lpstr>
      <vt:lpstr>Infinite Bus GENCLS Implicit Solution</vt:lpstr>
      <vt:lpstr>Infinite Bus GENCLS Implicit Solution</vt:lpstr>
      <vt:lpstr>Computational Considerations</vt:lpstr>
      <vt:lpstr>Two Bus Results</vt:lpstr>
      <vt:lpstr>Adding the Algebraic Constraints</vt:lpstr>
      <vt:lpstr>Adding the Algebraic Constraints</vt:lpstr>
      <vt:lpstr>Classical Model Coupling  of x and y</vt:lpstr>
      <vt:lpstr>Classical Model Coupling  of x and y</vt:lpstr>
      <vt:lpstr>Variables and Mismatch Equations</vt:lpstr>
      <vt:lpstr>Jacobian Matrix</vt:lpstr>
      <vt:lpstr>Jacobian Matrix Entries</vt:lpstr>
      <vt:lpstr>Jacobian Matrix Entries</vt:lpstr>
      <vt:lpstr>Two Bus, Two Gen GENCLS Example</vt:lpstr>
      <vt:lpstr>Two Bus, Two Gen GENCLS Example</vt:lpstr>
      <vt:lpstr>Two Bus, Two Gen Initial Jacobian</vt:lpstr>
      <vt:lpstr>Results Comparison</vt:lpstr>
      <vt:lpstr>Four Bus Comparison</vt:lpstr>
      <vt:lpstr>Four Bus Comparison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Recommending a Strategy</dc:title>
  <dc:creator>Tom Overbye</dc:creator>
  <cp:lastModifiedBy>Thomas Overbye</cp:lastModifiedBy>
  <cp:revision>2263</cp:revision>
  <cp:lastPrinted>2014-04-09T19:09:49Z</cp:lastPrinted>
  <dcterms:created xsi:type="dcterms:W3CDTF">1995-06-02T22:12:36Z</dcterms:created>
  <dcterms:modified xsi:type="dcterms:W3CDTF">2014-04-11T11:53:39Z</dcterms:modified>
</cp:coreProperties>
</file>