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52" r:id="rId1"/>
  </p:sldMasterIdLst>
  <p:notesMasterIdLst>
    <p:notesMasterId r:id="rId41"/>
  </p:notesMasterIdLst>
  <p:handoutMasterIdLst>
    <p:handoutMasterId r:id="rId42"/>
  </p:handoutMasterIdLst>
  <p:sldIdLst>
    <p:sldId id="563" r:id="rId2"/>
    <p:sldId id="688" r:id="rId3"/>
    <p:sldId id="689" r:id="rId4"/>
    <p:sldId id="690" r:id="rId5"/>
    <p:sldId id="668" r:id="rId6"/>
    <p:sldId id="666" r:id="rId7"/>
    <p:sldId id="691" r:id="rId8"/>
    <p:sldId id="692" r:id="rId9"/>
    <p:sldId id="694" r:id="rId10"/>
    <p:sldId id="695" r:id="rId11"/>
    <p:sldId id="699" r:id="rId12"/>
    <p:sldId id="696" r:id="rId13"/>
    <p:sldId id="697" r:id="rId14"/>
    <p:sldId id="698" r:id="rId15"/>
    <p:sldId id="700" r:id="rId16"/>
    <p:sldId id="701" r:id="rId17"/>
    <p:sldId id="702" r:id="rId18"/>
    <p:sldId id="703" r:id="rId19"/>
    <p:sldId id="704" r:id="rId20"/>
    <p:sldId id="705" r:id="rId21"/>
    <p:sldId id="706" r:id="rId22"/>
    <p:sldId id="731" r:id="rId23"/>
    <p:sldId id="732" r:id="rId24"/>
    <p:sldId id="713" r:id="rId25"/>
    <p:sldId id="714" r:id="rId26"/>
    <p:sldId id="715" r:id="rId27"/>
    <p:sldId id="716" r:id="rId28"/>
    <p:sldId id="717" r:id="rId29"/>
    <p:sldId id="733" r:id="rId30"/>
    <p:sldId id="735" r:id="rId31"/>
    <p:sldId id="737" r:id="rId32"/>
    <p:sldId id="734" r:id="rId33"/>
    <p:sldId id="736" r:id="rId34"/>
    <p:sldId id="738" r:id="rId35"/>
    <p:sldId id="739" r:id="rId36"/>
    <p:sldId id="740" r:id="rId37"/>
    <p:sldId id="741" r:id="rId38"/>
    <p:sldId id="742" r:id="rId39"/>
    <p:sldId id="743" r:id="rId40"/>
  </p:sldIdLst>
  <p:sldSz cx="9144000" cy="6858000" type="screen4x3"/>
  <p:notesSz cx="7019925" cy="9305925"/>
  <p:defaultTextStyle>
    <a:defPPr>
      <a:defRPr lang="en-US"/>
    </a:defPPr>
    <a:lvl1pPr algn="l" rtl="0" eaLnBrk="0" fontAlgn="base" hangingPunct="0">
      <a:spcBef>
        <a:spcPct val="0"/>
      </a:spcBef>
      <a:spcAft>
        <a:spcPct val="0"/>
      </a:spcAft>
      <a:defRPr sz="2400" kern="1200">
        <a:solidFill>
          <a:schemeClr val="tx1"/>
        </a:solidFill>
        <a:latin typeface="Arial" charset="0"/>
        <a:ea typeface="+mn-ea"/>
        <a:cs typeface="+mn-cs"/>
      </a:defRPr>
    </a:lvl1pPr>
    <a:lvl2pPr marL="457200" algn="l" rtl="0" eaLnBrk="0" fontAlgn="base" hangingPunct="0">
      <a:spcBef>
        <a:spcPct val="0"/>
      </a:spcBef>
      <a:spcAft>
        <a:spcPct val="0"/>
      </a:spcAft>
      <a:defRPr sz="2400" kern="1200">
        <a:solidFill>
          <a:schemeClr val="tx1"/>
        </a:solidFill>
        <a:latin typeface="Arial" charset="0"/>
        <a:ea typeface="+mn-ea"/>
        <a:cs typeface="+mn-cs"/>
      </a:defRPr>
    </a:lvl2pPr>
    <a:lvl3pPr marL="914400" algn="l" rtl="0" eaLnBrk="0" fontAlgn="base" hangingPunct="0">
      <a:spcBef>
        <a:spcPct val="0"/>
      </a:spcBef>
      <a:spcAft>
        <a:spcPct val="0"/>
      </a:spcAft>
      <a:defRPr sz="2400" kern="1200">
        <a:solidFill>
          <a:schemeClr val="tx1"/>
        </a:solidFill>
        <a:latin typeface="Arial" charset="0"/>
        <a:ea typeface="+mn-ea"/>
        <a:cs typeface="+mn-cs"/>
      </a:defRPr>
    </a:lvl3pPr>
    <a:lvl4pPr marL="1371600" algn="l" rtl="0" eaLnBrk="0" fontAlgn="base" hangingPunct="0">
      <a:spcBef>
        <a:spcPct val="0"/>
      </a:spcBef>
      <a:spcAft>
        <a:spcPct val="0"/>
      </a:spcAft>
      <a:defRPr sz="2400" kern="1200">
        <a:solidFill>
          <a:schemeClr val="tx1"/>
        </a:solidFill>
        <a:latin typeface="Arial" charset="0"/>
        <a:ea typeface="+mn-ea"/>
        <a:cs typeface="+mn-cs"/>
      </a:defRPr>
    </a:lvl4pPr>
    <a:lvl5pPr marL="1828800" algn="l" rtl="0" eaLnBrk="0" fontAlgn="base" hangingPunct="0">
      <a:spcBef>
        <a:spcPct val="0"/>
      </a:spcBef>
      <a:spcAft>
        <a:spcPct val="0"/>
      </a:spcAft>
      <a:defRPr sz="2400" kern="1200">
        <a:solidFill>
          <a:schemeClr val="tx1"/>
        </a:solidFill>
        <a:latin typeface="Arial" charset="0"/>
        <a:ea typeface="+mn-ea"/>
        <a:cs typeface="+mn-cs"/>
      </a:defRPr>
    </a:lvl5pPr>
    <a:lvl6pPr marL="2286000" algn="l" defTabSz="914400" rtl="0" eaLnBrk="1" latinLnBrk="0" hangingPunct="1">
      <a:defRPr sz="2400" kern="1200">
        <a:solidFill>
          <a:schemeClr val="tx1"/>
        </a:solidFill>
        <a:latin typeface="Arial" charset="0"/>
        <a:ea typeface="+mn-ea"/>
        <a:cs typeface="+mn-cs"/>
      </a:defRPr>
    </a:lvl6pPr>
    <a:lvl7pPr marL="2743200" algn="l" defTabSz="914400" rtl="0" eaLnBrk="1" latinLnBrk="0" hangingPunct="1">
      <a:defRPr sz="2400" kern="1200">
        <a:solidFill>
          <a:schemeClr val="tx1"/>
        </a:solidFill>
        <a:latin typeface="Arial" charset="0"/>
        <a:ea typeface="+mn-ea"/>
        <a:cs typeface="+mn-cs"/>
      </a:defRPr>
    </a:lvl7pPr>
    <a:lvl8pPr marL="3200400" algn="l" defTabSz="914400" rtl="0" eaLnBrk="1" latinLnBrk="0" hangingPunct="1">
      <a:defRPr sz="2400" kern="1200">
        <a:solidFill>
          <a:schemeClr val="tx1"/>
        </a:solidFill>
        <a:latin typeface="Arial" charset="0"/>
        <a:ea typeface="+mn-ea"/>
        <a:cs typeface="+mn-cs"/>
      </a:defRPr>
    </a:lvl8pPr>
    <a:lvl9pPr marL="3657600" algn="l" defTabSz="914400" rtl="0" eaLnBrk="1" latinLnBrk="0" hangingPunct="1">
      <a:defRPr sz="2400"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schemeClr val="tx1"/>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FF0000"/>
    <a:srgbClr val="FF9900"/>
    <a:srgbClr val="CC00CC"/>
    <a:srgbClr val="008000"/>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3701" autoAdjust="0"/>
  </p:normalViewPr>
  <p:slideViewPr>
    <p:cSldViewPr>
      <p:cViewPr varScale="1">
        <p:scale>
          <a:sx n="110" d="100"/>
          <a:sy n="110" d="100"/>
        </p:scale>
        <p:origin x="-1644" y="-48"/>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notesViewPr>
    <p:cSldViewPr>
      <p:cViewPr varScale="1">
        <p:scale>
          <a:sx n="80" d="100"/>
          <a:sy n="80" d="100"/>
        </p:scale>
        <p:origin x="-1956" y="-84"/>
      </p:cViewPr>
      <p:guideLst>
        <p:guide orient="horz" pos="2931"/>
        <p:guide pos="2211"/>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presProps" Target="presProp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3.png"/></Relationships>
</file>

<file path=ppt/drawings/_rels/vmlDrawing2.v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image" Target="../media/image14.w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6.wmf"/></Relationships>
</file>

<file path=ppt/drawings/_rels/vmlDrawing4.vml.rels><?xml version="1.0" encoding="UTF-8" standalone="yes"?>
<Relationships xmlns="http://schemas.openxmlformats.org/package/2006/relationships"><Relationship Id="rId3" Type="http://schemas.openxmlformats.org/officeDocument/2006/relationships/image" Target="../media/image19.wmf"/><Relationship Id="rId2" Type="http://schemas.openxmlformats.org/officeDocument/2006/relationships/image" Target="../media/image18.wmf"/><Relationship Id="rId1" Type="http://schemas.openxmlformats.org/officeDocument/2006/relationships/image" Target="../media/image17.wmf"/><Relationship Id="rId4" Type="http://schemas.openxmlformats.org/officeDocument/2006/relationships/image" Target="../media/image20.wmf"/></Relationships>
</file>

<file path=ppt/drawings/_rels/vmlDrawing5.v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image" Target="../media/image21.wmf"/></Relationships>
</file>

<file path=ppt/drawings/_rels/vmlDrawing6.vml.rels><?xml version="1.0" encoding="UTF-8" standalone="yes"?>
<Relationships xmlns="http://schemas.openxmlformats.org/package/2006/relationships"><Relationship Id="rId2" Type="http://schemas.openxmlformats.org/officeDocument/2006/relationships/image" Target="../media/image24.wmf"/><Relationship Id="rId1" Type="http://schemas.openxmlformats.org/officeDocument/2006/relationships/image" Target="../media/image23.w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25.w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26.w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27.wmf"/></Relationships>
</file>

<file path=ppt/drawings/_rels/vmlDrawing10.vml.rels><?xml version="1.0" encoding="UTF-8" standalone="yes"?>
<Relationships xmlns="http://schemas.openxmlformats.org/package/2006/relationships"><Relationship Id="rId1" Type="http://schemas.openxmlformats.org/officeDocument/2006/relationships/image" Target="../media/image28.w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30.wmf"/></Relationships>
</file>

<file path=ppt/drawings/_rels/vmlDrawing13.vml.rels><?xml version="1.0" encoding="UTF-8" standalone="yes"?>
<Relationships xmlns="http://schemas.openxmlformats.org/package/2006/relationships"><Relationship Id="rId2" Type="http://schemas.openxmlformats.org/officeDocument/2006/relationships/image" Target="../media/image32.wmf"/><Relationship Id="rId1" Type="http://schemas.openxmlformats.org/officeDocument/2006/relationships/image" Target="../media/image31.wmf"/></Relationships>
</file>

<file path=ppt/drawings/_rels/vmlDrawing14.vml.rels><?xml version="1.0" encoding="UTF-8" standalone="yes"?>
<Relationships xmlns="http://schemas.openxmlformats.org/package/2006/relationships"><Relationship Id="rId3" Type="http://schemas.openxmlformats.org/officeDocument/2006/relationships/image" Target="../media/image35.wmf"/><Relationship Id="rId2" Type="http://schemas.openxmlformats.org/officeDocument/2006/relationships/image" Target="../media/image34.wmf"/><Relationship Id="rId1" Type="http://schemas.openxmlformats.org/officeDocument/2006/relationships/image" Target="../media/image33.png"/></Relationships>
</file>

<file path=ppt/drawings/_rels/vmlDrawing15.v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image" Target="../media/image36.wmf"/></Relationships>
</file>

<file path=ppt/drawings/_rels/vmlDrawing16.vml.rels><?xml version="1.0" encoding="UTF-8" standalone="yes"?>
<Relationships xmlns="http://schemas.openxmlformats.org/package/2006/relationships"><Relationship Id="rId1" Type="http://schemas.openxmlformats.org/officeDocument/2006/relationships/image" Target="../media/image38.png"/></Relationships>
</file>

<file path=ppt/drawings/_rels/vmlDrawing17.vml.rels><?xml version="1.0" encoding="UTF-8" standalone="yes"?>
<Relationships xmlns="http://schemas.openxmlformats.org/package/2006/relationships"><Relationship Id="rId1" Type="http://schemas.openxmlformats.org/officeDocument/2006/relationships/image" Target="../media/image39.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54626" name="Rectangle 2"/>
          <p:cNvSpPr>
            <a:spLocks noGrp="1" noChangeArrowheads="1"/>
          </p:cNvSpPr>
          <p:nvPr>
            <p:ph type="hdr" sz="quarter"/>
          </p:nvPr>
        </p:nvSpPr>
        <p:spPr bwMode="auto">
          <a:xfrm>
            <a:off x="0" y="0"/>
            <a:ext cx="3041540" cy="465617"/>
          </a:xfrm>
          <a:prstGeom prst="rect">
            <a:avLst/>
          </a:prstGeom>
          <a:noFill/>
          <a:ln w="9525">
            <a:noFill/>
            <a:miter lim="800000"/>
            <a:headEnd/>
            <a:tailEnd/>
          </a:ln>
          <a:effectLst/>
        </p:spPr>
        <p:txBody>
          <a:bodyPr vert="horz" wrap="square" lIns="92263" tIns="46131" rIns="92263" bIns="46131" numCol="1" anchor="t" anchorCtr="0" compatLnSpc="1">
            <a:prstTxWarp prst="textNoShape">
              <a:avLst/>
            </a:prstTxWarp>
          </a:bodyPr>
          <a:lstStyle>
            <a:lvl1pPr>
              <a:defRPr sz="1200">
                <a:latin typeface="Times New Roman" pitchFamily="18" charset="0"/>
              </a:defRPr>
            </a:lvl1pPr>
          </a:lstStyle>
          <a:p>
            <a:pPr>
              <a:defRPr/>
            </a:pPr>
            <a:endParaRPr lang="en-US" dirty="0"/>
          </a:p>
        </p:txBody>
      </p:sp>
      <p:sp>
        <p:nvSpPr>
          <p:cNvPr id="154627" name="Rectangle 3"/>
          <p:cNvSpPr>
            <a:spLocks noGrp="1" noChangeArrowheads="1"/>
          </p:cNvSpPr>
          <p:nvPr>
            <p:ph type="dt" sz="quarter" idx="1"/>
          </p:nvPr>
        </p:nvSpPr>
        <p:spPr bwMode="auto">
          <a:xfrm>
            <a:off x="3976781" y="0"/>
            <a:ext cx="3041540" cy="465617"/>
          </a:xfrm>
          <a:prstGeom prst="rect">
            <a:avLst/>
          </a:prstGeom>
          <a:noFill/>
          <a:ln w="9525">
            <a:noFill/>
            <a:miter lim="800000"/>
            <a:headEnd/>
            <a:tailEnd/>
          </a:ln>
          <a:effectLst/>
        </p:spPr>
        <p:txBody>
          <a:bodyPr vert="horz" wrap="square" lIns="92263" tIns="46131" rIns="92263" bIns="46131" numCol="1" anchor="t" anchorCtr="0" compatLnSpc="1">
            <a:prstTxWarp prst="textNoShape">
              <a:avLst/>
            </a:prstTxWarp>
          </a:bodyPr>
          <a:lstStyle>
            <a:lvl1pPr algn="r">
              <a:defRPr sz="1200">
                <a:latin typeface="Times New Roman" pitchFamily="18" charset="0"/>
              </a:defRPr>
            </a:lvl1pPr>
          </a:lstStyle>
          <a:p>
            <a:pPr>
              <a:defRPr/>
            </a:pPr>
            <a:endParaRPr lang="en-US" dirty="0"/>
          </a:p>
        </p:txBody>
      </p:sp>
      <p:sp>
        <p:nvSpPr>
          <p:cNvPr id="154628" name="Rectangle 4"/>
          <p:cNvSpPr>
            <a:spLocks noGrp="1" noChangeArrowheads="1"/>
          </p:cNvSpPr>
          <p:nvPr>
            <p:ph type="ftr" sz="quarter" idx="2"/>
          </p:nvPr>
        </p:nvSpPr>
        <p:spPr bwMode="auto">
          <a:xfrm>
            <a:off x="0" y="8838709"/>
            <a:ext cx="3041540" cy="465617"/>
          </a:xfrm>
          <a:prstGeom prst="rect">
            <a:avLst/>
          </a:prstGeom>
          <a:noFill/>
          <a:ln w="9525">
            <a:noFill/>
            <a:miter lim="800000"/>
            <a:headEnd/>
            <a:tailEnd/>
          </a:ln>
          <a:effectLst/>
        </p:spPr>
        <p:txBody>
          <a:bodyPr vert="horz" wrap="square" lIns="92263" tIns="46131" rIns="92263" bIns="46131" numCol="1" anchor="b" anchorCtr="0" compatLnSpc="1">
            <a:prstTxWarp prst="textNoShape">
              <a:avLst/>
            </a:prstTxWarp>
          </a:bodyPr>
          <a:lstStyle>
            <a:lvl1pPr>
              <a:defRPr sz="1200">
                <a:latin typeface="Times New Roman" pitchFamily="18" charset="0"/>
              </a:defRPr>
            </a:lvl1pPr>
          </a:lstStyle>
          <a:p>
            <a:pPr>
              <a:defRPr/>
            </a:pPr>
            <a:endParaRPr lang="en-US" dirty="0"/>
          </a:p>
        </p:txBody>
      </p:sp>
      <p:sp>
        <p:nvSpPr>
          <p:cNvPr id="154629" name="Rectangle 5"/>
          <p:cNvSpPr>
            <a:spLocks noGrp="1" noChangeArrowheads="1"/>
          </p:cNvSpPr>
          <p:nvPr>
            <p:ph type="sldNum" sz="quarter" idx="3"/>
          </p:nvPr>
        </p:nvSpPr>
        <p:spPr bwMode="auto">
          <a:xfrm>
            <a:off x="3976781" y="8838709"/>
            <a:ext cx="3041540" cy="465617"/>
          </a:xfrm>
          <a:prstGeom prst="rect">
            <a:avLst/>
          </a:prstGeom>
          <a:noFill/>
          <a:ln w="9525">
            <a:noFill/>
            <a:miter lim="800000"/>
            <a:headEnd/>
            <a:tailEnd/>
          </a:ln>
          <a:effectLst/>
        </p:spPr>
        <p:txBody>
          <a:bodyPr vert="horz" wrap="square" lIns="92263" tIns="46131" rIns="92263" bIns="46131" numCol="1" anchor="b" anchorCtr="0" compatLnSpc="1">
            <a:prstTxWarp prst="textNoShape">
              <a:avLst/>
            </a:prstTxWarp>
          </a:bodyPr>
          <a:lstStyle>
            <a:lvl1pPr algn="r">
              <a:defRPr sz="1200">
                <a:latin typeface="Times New Roman" pitchFamily="18" charset="0"/>
              </a:defRPr>
            </a:lvl1pPr>
          </a:lstStyle>
          <a:p>
            <a:pPr>
              <a:defRPr/>
            </a:pPr>
            <a:fld id="{7F17B5F5-A8C0-4A98-AAA8-DCDD241D837B}" type="slidenum">
              <a:rPr lang="en-US"/>
              <a:pPr>
                <a:defRPr/>
              </a:pPr>
              <a:t>‹#›</a:t>
            </a:fld>
            <a:endParaRPr lang="en-US" dirty="0"/>
          </a:p>
        </p:txBody>
      </p:sp>
    </p:spTree>
    <p:extLst>
      <p:ext uri="{BB962C8B-B14F-4D97-AF65-F5344CB8AC3E}">
        <p14:creationId xmlns:p14="http://schemas.microsoft.com/office/powerpoint/2010/main" val="66999424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5842" name="Rectangle 2"/>
          <p:cNvSpPr>
            <a:spLocks noGrp="1" noChangeArrowheads="1"/>
          </p:cNvSpPr>
          <p:nvPr>
            <p:ph type="hdr" sz="quarter"/>
          </p:nvPr>
        </p:nvSpPr>
        <p:spPr bwMode="auto">
          <a:xfrm>
            <a:off x="0" y="1"/>
            <a:ext cx="3041540" cy="464016"/>
          </a:xfrm>
          <a:prstGeom prst="rect">
            <a:avLst/>
          </a:prstGeom>
          <a:noFill/>
          <a:ln w="12700">
            <a:noFill/>
            <a:miter lim="800000"/>
            <a:headEnd type="none" w="sm" len="sm"/>
            <a:tailEnd type="none" w="sm" len="sm"/>
          </a:ln>
          <a:effectLst/>
        </p:spPr>
        <p:txBody>
          <a:bodyPr vert="horz" wrap="square" lIns="93075" tIns="46537" rIns="93075" bIns="46537" numCol="1" anchor="t" anchorCtr="0" compatLnSpc="1">
            <a:prstTxWarp prst="textNoShape">
              <a:avLst/>
            </a:prstTxWarp>
          </a:bodyPr>
          <a:lstStyle>
            <a:lvl1pPr defTabSz="930639">
              <a:defRPr sz="1200">
                <a:latin typeface="Arial" charset="0"/>
              </a:defRPr>
            </a:lvl1pPr>
          </a:lstStyle>
          <a:p>
            <a:pPr>
              <a:defRPr/>
            </a:pPr>
            <a:endParaRPr lang="en-US" dirty="0"/>
          </a:p>
        </p:txBody>
      </p:sp>
      <p:sp>
        <p:nvSpPr>
          <p:cNvPr id="35843" name="Rectangle 3"/>
          <p:cNvSpPr>
            <a:spLocks noGrp="1" noChangeArrowheads="1"/>
          </p:cNvSpPr>
          <p:nvPr>
            <p:ph type="dt" idx="1"/>
          </p:nvPr>
        </p:nvSpPr>
        <p:spPr bwMode="auto">
          <a:xfrm>
            <a:off x="3978385" y="1"/>
            <a:ext cx="3041540" cy="464016"/>
          </a:xfrm>
          <a:prstGeom prst="rect">
            <a:avLst/>
          </a:prstGeom>
          <a:noFill/>
          <a:ln w="12700">
            <a:noFill/>
            <a:miter lim="800000"/>
            <a:headEnd type="none" w="sm" len="sm"/>
            <a:tailEnd type="none" w="sm" len="sm"/>
          </a:ln>
          <a:effectLst/>
        </p:spPr>
        <p:txBody>
          <a:bodyPr vert="horz" wrap="square" lIns="93075" tIns="46537" rIns="93075" bIns="46537" numCol="1" anchor="t" anchorCtr="0" compatLnSpc="1">
            <a:prstTxWarp prst="textNoShape">
              <a:avLst/>
            </a:prstTxWarp>
          </a:bodyPr>
          <a:lstStyle>
            <a:lvl1pPr algn="r" defTabSz="930639">
              <a:defRPr sz="1200">
                <a:latin typeface="Arial" charset="0"/>
              </a:defRPr>
            </a:lvl1pPr>
          </a:lstStyle>
          <a:p>
            <a:pPr>
              <a:defRPr/>
            </a:pPr>
            <a:endParaRPr lang="en-US" dirty="0"/>
          </a:p>
        </p:txBody>
      </p:sp>
      <p:sp>
        <p:nvSpPr>
          <p:cNvPr id="26628" name="Rectangle 4"/>
          <p:cNvSpPr>
            <a:spLocks noGrp="1" noRot="1" noChangeAspect="1" noChangeArrowheads="1" noTextEdit="1"/>
          </p:cNvSpPr>
          <p:nvPr>
            <p:ph type="sldImg" idx="2"/>
          </p:nvPr>
        </p:nvSpPr>
        <p:spPr bwMode="auto">
          <a:xfrm>
            <a:off x="1190625" y="693738"/>
            <a:ext cx="4638675" cy="3478212"/>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5845" name="Rectangle 5"/>
          <p:cNvSpPr>
            <a:spLocks noGrp="1" noChangeArrowheads="1"/>
          </p:cNvSpPr>
          <p:nvPr>
            <p:ph type="body" sz="quarter" idx="3"/>
          </p:nvPr>
        </p:nvSpPr>
        <p:spPr bwMode="auto">
          <a:xfrm>
            <a:off x="935243" y="4403354"/>
            <a:ext cx="5149442" cy="4169746"/>
          </a:xfrm>
          <a:prstGeom prst="rect">
            <a:avLst/>
          </a:prstGeom>
          <a:noFill/>
          <a:ln w="12700">
            <a:noFill/>
            <a:miter lim="800000"/>
            <a:headEnd type="none" w="sm" len="sm"/>
            <a:tailEnd type="none" w="sm" len="sm"/>
          </a:ln>
          <a:effectLst/>
        </p:spPr>
        <p:txBody>
          <a:bodyPr vert="horz" wrap="square" lIns="93075" tIns="46537" rIns="93075" bIns="46537"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35846" name="Rectangle 6"/>
          <p:cNvSpPr>
            <a:spLocks noGrp="1" noChangeArrowheads="1"/>
          </p:cNvSpPr>
          <p:nvPr>
            <p:ph type="ftr" sz="quarter" idx="4"/>
          </p:nvPr>
        </p:nvSpPr>
        <p:spPr bwMode="auto">
          <a:xfrm>
            <a:off x="0" y="8805109"/>
            <a:ext cx="3041540" cy="464016"/>
          </a:xfrm>
          <a:prstGeom prst="rect">
            <a:avLst/>
          </a:prstGeom>
          <a:noFill/>
          <a:ln w="12700">
            <a:noFill/>
            <a:miter lim="800000"/>
            <a:headEnd type="none" w="sm" len="sm"/>
            <a:tailEnd type="none" w="sm" len="sm"/>
          </a:ln>
          <a:effectLst/>
        </p:spPr>
        <p:txBody>
          <a:bodyPr vert="horz" wrap="square" lIns="93075" tIns="46537" rIns="93075" bIns="46537" numCol="1" anchor="b" anchorCtr="0" compatLnSpc="1">
            <a:prstTxWarp prst="textNoShape">
              <a:avLst/>
            </a:prstTxWarp>
          </a:bodyPr>
          <a:lstStyle>
            <a:lvl1pPr defTabSz="930639">
              <a:defRPr sz="1200">
                <a:latin typeface="Arial" charset="0"/>
              </a:defRPr>
            </a:lvl1pPr>
          </a:lstStyle>
          <a:p>
            <a:pPr>
              <a:defRPr/>
            </a:pPr>
            <a:endParaRPr lang="en-US" dirty="0"/>
          </a:p>
        </p:txBody>
      </p:sp>
      <p:sp>
        <p:nvSpPr>
          <p:cNvPr id="35847" name="Rectangle 7"/>
          <p:cNvSpPr>
            <a:spLocks noGrp="1" noChangeArrowheads="1"/>
          </p:cNvSpPr>
          <p:nvPr>
            <p:ph type="sldNum" sz="quarter" idx="5"/>
          </p:nvPr>
        </p:nvSpPr>
        <p:spPr bwMode="auto">
          <a:xfrm>
            <a:off x="3978385" y="8805109"/>
            <a:ext cx="3041540" cy="464016"/>
          </a:xfrm>
          <a:prstGeom prst="rect">
            <a:avLst/>
          </a:prstGeom>
          <a:noFill/>
          <a:ln w="12700">
            <a:noFill/>
            <a:miter lim="800000"/>
            <a:headEnd type="none" w="sm" len="sm"/>
            <a:tailEnd type="none" w="sm" len="sm"/>
          </a:ln>
          <a:effectLst/>
        </p:spPr>
        <p:txBody>
          <a:bodyPr vert="horz" wrap="square" lIns="93075" tIns="46537" rIns="93075" bIns="46537" numCol="1" anchor="b" anchorCtr="0" compatLnSpc="1">
            <a:prstTxWarp prst="textNoShape">
              <a:avLst/>
            </a:prstTxWarp>
          </a:bodyPr>
          <a:lstStyle>
            <a:lvl1pPr algn="r" defTabSz="930639">
              <a:defRPr sz="1200">
                <a:latin typeface="Arial" charset="0"/>
              </a:defRPr>
            </a:lvl1pPr>
          </a:lstStyle>
          <a:p>
            <a:pPr>
              <a:defRPr/>
            </a:pPr>
            <a:fld id="{2CE9E464-B35D-43B2-BF7C-ADEA1F80F1E2}" type="slidenum">
              <a:rPr lang="en-US"/>
              <a:pPr>
                <a:defRPr/>
              </a:pPr>
              <a:t>‹#›</a:t>
            </a:fld>
            <a:endParaRPr lang="en-US" dirty="0"/>
          </a:p>
        </p:txBody>
      </p:sp>
    </p:spTree>
    <p:extLst>
      <p:ext uri="{BB962C8B-B14F-4D97-AF65-F5344CB8AC3E}">
        <p14:creationId xmlns:p14="http://schemas.microsoft.com/office/powerpoint/2010/main" val="1157967848"/>
      </p:ext>
    </p:extLst>
  </p:cSld>
  <p:clrMap bg1="lt1" tx1="dk1" bg2="lt2" tx2="dk2" accent1="accent1" accent2="accent2" accent3="accent3" accent4="accent4" accent5="accent5" accent6="accent6" hlink="hlink" folHlink="folHlink"/>
  <p:notesStyle>
    <a:lvl1pPr algn="l" defTabSz="958850" rtl="0" eaLnBrk="0" fontAlgn="base" hangingPunct="0">
      <a:lnSpc>
        <a:spcPct val="89000"/>
      </a:lnSpc>
      <a:spcBef>
        <a:spcPct val="40000"/>
      </a:spcBef>
      <a:spcAft>
        <a:spcPct val="0"/>
      </a:spcAft>
      <a:defRPr sz="1200" kern="1200">
        <a:solidFill>
          <a:schemeClr val="tx1"/>
        </a:solidFill>
        <a:latin typeface="Arial" charset="0"/>
        <a:ea typeface="+mn-ea"/>
        <a:cs typeface="+mn-cs"/>
      </a:defRPr>
    </a:lvl1pPr>
    <a:lvl2pPr marL="468313" algn="l" defTabSz="958850" rtl="0" eaLnBrk="0" fontAlgn="base" hangingPunct="0">
      <a:lnSpc>
        <a:spcPct val="89000"/>
      </a:lnSpc>
      <a:spcBef>
        <a:spcPct val="40000"/>
      </a:spcBef>
      <a:spcAft>
        <a:spcPct val="0"/>
      </a:spcAft>
      <a:defRPr sz="1200" kern="1200">
        <a:solidFill>
          <a:schemeClr val="tx1"/>
        </a:solidFill>
        <a:latin typeface="Arial" charset="0"/>
        <a:ea typeface="+mn-ea"/>
        <a:cs typeface="+mn-cs"/>
      </a:defRPr>
    </a:lvl2pPr>
    <a:lvl3pPr marL="936625" algn="l" defTabSz="958850" rtl="0" eaLnBrk="0" fontAlgn="base" hangingPunct="0">
      <a:lnSpc>
        <a:spcPct val="89000"/>
      </a:lnSpc>
      <a:spcBef>
        <a:spcPct val="40000"/>
      </a:spcBef>
      <a:spcAft>
        <a:spcPct val="0"/>
      </a:spcAft>
      <a:defRPr sz="1200" kern="1200">
        <a:solidFill>
          <a:schemeClr val="tx1"/>
        </a:solidFill>
        <a:latin typeface="Arial" charset="0"/>
        <a:ea typeface="+mn-ea"/>
        <a:cs typeface="+mn-cs"/>
      </a:defRPr>
    </a:lvl3pPr>
    <a:lvl4pPr marL="1403350" algn="l" defTabSz="958850" rtl="0" eaLnBrk="0" fontAlgn="base" hangingPunct="0">
      <a:lnSpc>
        <a:spcPct val="89000"/>
      </a:lnSpc>
      <a:spcBef>
        <a:spcPct val="40000"/>
      </a:spcBef>
      <a:spcAft>
        <a:spcPct val="0"/>
      </a:spcAft>
      <a:defRPr sz="1200" kern="1200">
        <a:solidFill>
          <a:schemeClr val="tx1"/>
        </a:solidFill>
        <a:latin typeface="Arial" charset="0"/>
        <a:ea typeface="+mn-ea"/>
        <a:cs typeface="+mn-cs"/>
      </a:defRPr>
    </a:lvl4pPr>
    <a:lvl5pPr marL="1873250" algn="l" defTabSz="958850" rtl="0" eaLnBrk="0" fontAlgn="base" hangingPunct="0">
      <a:lnSpc>
        <a:spcPct val="89000"/>
      </a:lnSpc>
      <a:spcBef>
        <a:spcPct val="4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50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smtClean="0"/>
          </a:p>
        </p:txBody>
      </p:sp>
      <p:sp>
        <p:nvSpPr>
          <p:cNvPr id="450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700">
                <a:solidFill>
                  <a:schemeClr val="tx1"/>
                </a:solidFill>
                <a:latin typeface="Times New Roman" pitchFamily="18" charset="0"/>
              </a:defRPr>
            </a:lvl1pPr>
            <a:lvl2pPr marL="735468" indent="-282872" eaLnBrk="0" hangingPunct="0">
              <a:defRPr sz="2700">
                <a:solidFill>
                  <a:schemeClr val="tx1"/>
                </a:solidFill>
                <a:latin typeface="Times New Roman" pitchFamily="18" charset="0"/>
              </a:defRPr>
            </a:lvl2pPr>
            <a:lvl3pPr marL="1131490" indent="-226298" eaLnBrk="0" hangingPunct="0">
              <a:defRPr sz="2700">
                <a:solidFill>
                  <a:schemeClr val="tx1"/>
                </a:solidFill>
                <a:latin typeface="Times New Roman" pitchFamily="18" charset="0"/>
              </a:defRPr>
            </a:lvl3pPr>
            <a:lvl4pPr marL="1584086" indent="-226298" eaLnBrk="0" hangingPunct="0">
              <a:defRPr sz="2700">
                <a:solidFill>
                  <a:schemeClr val="tx1"/>
                </a:solidFill>
                <a:latin typeface="Times New Roman" pitchFamily="18" charset="0"/>
              </a:defRPr>
            </a:lvl4pPr>
            <a:lvl5pPr marL="2036682" indent="-226298" eaLnBrk="0" hangingPunct="0">
              <a:defRPr sz="2700">
                <a:solidFill>
                  <a:schemeClr val="tx1"/>
                </a:solidFill>
                <a:latin typeface="Times New Roman" pitchFamily="18" charset="0"/>
              </a:defRPr>
            </a:lvl5pPr>
            <a:lvl6pPr marL="2489278" indent="-226298" eaLnBrk="0" fontAlgn="base" hangingPunct="0">
              <a:spcBef>
                <a:spcPct val="20000"/>
              </a:spcBef>
              <a:spcAft>
                <a:spcPct val="0"/>
              </a:spcAft>
              <a:buClr>
                <a:schemeClr val="tx1"/>
              </a:buClr>
              <a:buSzPct val="100000"/>
              <a:buFont typeface="Wingdings" pitchFamily="2" charset="2"/>
              <a:defRPr sz="2700">
                <a:solidFill>
                  <a:schemeClr val="tx1"/>
                </a:solidFill>
                <a:latin typeface="Times New Roman" pitchFamily="18" charset="0"/>
              </a:defRPr>
            </a:lvl6pPr>
            <a:lvl7pPr marL="2941874" indent="-226298" eaLnBrk="0" fontAlgn="base" hangingPunct="0">
              <a:spcBef>
                <a:spcPct val="20000"/>
              </a:spcBef>
              <a:spcAft>
                <a:spcPct val="0"/>
              </a:spcAft>
              <a:buClr>
                <a:schemeClr val="tx1"/>
              </a:buClr>
              <a:buSzPct val="100000"/>
              <a:buFont typeface="Wingdings" pitchFamily="2" charset="2"/>
              <a:defRPr sz="2700">
                <a:solidFill>
                  <a:schemeClr val="tx1"/>
                </a:solidFill>
                <a:latin typeface="Times New Roman" pitchFamily="18" charset="0"/>
              </a:defRPr>
            </a:lvl7pPr>
            <a:lvl8pPr marL="3394470" indent="-226298" eaLnBrk="0" fontAlgn="base" hangingPunct="0">
              <a:spcBef>
                <a:spcPct val="20000"/>
              </a:spcBef>
              <a:spcAft>
                <a:spcPct val="0"/>
              </a:spcAft>
              <a:buClr>
                <a:schemeClr val="tx1"/>
              </a:buClr>
              <a:buSzPct val="100000"/>
              <a:buFont typeface="Wingdings" pitchFamily="2" charset="2"/>
              <a:defRPr sz="2700">
                <a:solidFill>
                  <a:schemeClr val="tx1"/>
                </a:solidFill>
                <a:latin typeface="Times New Roman" pitchFamily="18" charset="0"/>
              </a:defRPr>
            </a:lvl8pPr>
            <a:lvl9pPr marL="3847066" indent="-226298" eaLnBrk="0" fontAlgn="base" hangingPunct="0">
              <a:spcBef>
                <a:spcPct val="20000"/>
              </a:spcBef>
              <a:spcAft>
                <a:spcPct val="0"/>
              </a:spcAft>
              <a:buClr>
                <a:schemeClr val="tx1"/>
              </a:buClr>
              <a:buSzPct val="100000"/>
              <a:buFont typeface="Wingdings" pitchFamily="2" charset="2"/>
              <a:defRPr sz="2700">
                <a:solidFill>
                  <a:schemeClr val="tx1"/>
                </a:solidFill>
                <a:latin typeface="Times New Roman" pitchFamily="18" charset="0"/>
              </a:defRPr>
            </a:lvl9pPr>
          </a:lstStyle>
          <a:p>
            <a:pPr eaLnBrk="1" hangingPunct="1"/>
            <a:fld id="{9CC2F663-B949-4DB5-BC7B-9B672BEDB12D}" type="slidenum">
              <a:rPr lang="en-US" sz="1200"/>
              <a:pPr eaLnBrk="1" hangingPunct="1"/>
              <a:t>2</a:t>
            </a:fld>
            <a:endParaRPr lang="en-US" sz="120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2157E611-57E2-47D7-AE1B-B8B871833299}" type="slidenum">
              <a:rPr lang="en-US" altLang="en-US"/>
              <a:pPr/>
              <a:t>6</a:t>
            </a:fld>
            <a:endParaRPr lang="en-US" altLang="en-US"/>
          </a:p>
        </p:txBody>
      </p:sp>
      <p:sp>
        <p:nvSpPr>
          <p:cNvPr id="136194" name="Rectangle 2"/>
          <p:cNvSpPr>
            <a:spLocks noGrp="1" noRot="1" noChangeAspect="1" noChangeArrowheads="1" noTextEdit="1"/>
          </p:cNvSpPr>
          <p:nvPr>
            <p:ph type="sldImg"/>
          </p:nvPr>
        </p:nvSpPr>
        <p:spPr>
          <a:ln/>
        </p:spPr>
      </p:sp>
      <p:sp>
        <p:nvSpPr>
          <p:cNvPr id="136195" name="Rectangle 3"/>
          <p:cNvSpPr>
            <a:spLocks noGrp="1" noChangeArrowheads="1"/>
          </p:cNvSpPr>
          <p:nvPr>
            <p:ph type="body" idx="1"/>
          </p:nvPr>
        </p:nvSpPr>
        <p:spPr/>
        <p:txBody>
          <a:bodyPr/>
          <a:lstStyle/>
          <a:p>
            <a:endParaRPr lang="en-US" altLang="en-US"/>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4" name="Line 4103"/>
          <p:cNvSpPr>
            <a:spLocks noChangeShapeType="1"/>
          </p:cNvSpPr>
          <p:nvPr/>
        </p:nvSpPr>
        <p:spPr bwMode="auto">
          <a:xfrm>
            <a:off x="0" y="3048000"/>
            <a:ext cx="8991600" cy="0"/>
          </a:xfrm>
          <a:prstGeom prst="line">
            <a:avLst/>
          </a:prstGeom>
          <a:noFill/>
          <a:ln w="76200">
            <a:solidFill>
              <a:srgbClr val="000080"/>
            </a:solidFill>
            <a:round/>
            <a:headEnd type="none" w="sm" len="sm"/>
            <a:tailEnd type="none" w="sm" len="sm"/>
          </a:ln>
          <a:effectLst/>
        </p:spPr>
        <p:txBody>
          <a:bodyPr wrap="none" anchor="ctr"/>
          <a:lstStyle/>
          <a:p>
            <a:pPr>
              <a:defRPr/>
            </a:pPr>
            <a:endParaRPr lang="en-US" dirty="0"/>
          </a:p>
        </p:txBody>
      </p:sp>
      <p:sp>
        <p:nvSpPr>
          <p:cNvPr id="5" name="Rectangle 4104"/>
          <p:cNvSpPr>
            <a:spLocks noChangeArrowheads="1"/>
          </p:cNvSpPr>
          <p:nvPr/>
        </p:nvSpPr>
        <p:spPr bwMode="auto">
          <a:xfrm>
            <a:off x="0" y="0"/>
            <a:ext cx="9144000" cy="6858000"/>
          </a:xfrm>
          <a:prstGeom prst="rect">
            <a:avLst/>
          </a:prstGeom>
          <a:noFill/>
          <a:ln w="76200">
            <a:solidFill>
              <a:srgbClr val="000080"/>
            </a:solidFill>
            <a:miter lim="800000"/>
            <a:headEnd/>
            <a:tailEnd/>
          </a:ln>
          <a:effectLst/>
        </p:spPr>
        <p:txBody>
          <a:bodyPr wrap="none" anchor="ctr"/>
          <a:lstStyle/>
          <a:p>
            <a:pPr>
              <a:defRPr/>
            </a:pPr>
            <a:endParaRPr lang="en-US" dirty="0"/>
          </a:p>
        </p:txBody>
      </p:sp>
      <p:pic>
        <p:nvPicPr>
          <p:cNvPr id="6" name="Picture 410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6096000"/>
            <a:ext cx="3124200" cy="644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7586" name="Rectangle 4098"/>
          <p:cNvSpPr>
            <a:spLocks noGrp="1" noChangeArrowheads="1"/>
          </p:cNvSpPr>
          <p:nvPr>
            <p:ph type="ctrTitle" sz="quarter"/>
          </p:nvPr>
        </p:nvSpPr>
        <p:spPr>
          <a:xfrm>
            <a:off x="685800" y="228600"/>
            <a:ext cx="7772400" cy="1143000"/>
          </a:xfrm>
        </p:spPr>
        <p:txBody>
          <a:bodyPr/>
          <a:lstStyle>
            <a:lvl1pPr>
              <a:defRPr sz="3600">
                <a:latin typeface="Arial" pitchFamily="34" charset="0"/>
                <a:cs typeface="Arial" pitchFamily="34" charset="0"/>
              </a:defRPr>
            </a:lvl1pPr>
          </a:lstStyle>
          <a:p>
            <a:r>
              <a:rPr lang="en-US" dirty="0"/>
              <a:t>Click to edit Master title style</a:t>
            </a:r>
          </a:p>
        </p:txBody>
      </p:sp>
      <p:sp>
        <p:nvSpPr>
          <p:cNvPr id="67587" name="Rectangle 4099"/>
          <p:cNvSpPr>
            <a:spLocks noGrp="1" noChangeArrowheads="1"/>
          </p:cNvSpPr>
          <p:nvPr>
            <p:ph type="subTitle" sz="quarter" idx="1"/>
          </p:nvPr>
        </p:nvSpPr>
        <p:spPr>
          <a:xfrm>
            <a:off x="1371600" y="3251817"/>
            <a:ext cx="6400800" cy="1752600"/>
          </a:xfrm>
        </p:spPr>
        <p:txBody>
          <a:bodyPr/>
          <a:lstStyle>
            <a:lvl1pPr marL="0" indent="0" algn="ctr">
              <a:buFontTx/>
              <a:buNone/>
              <a:defRPr>
                <a:latin typeface="Arial" pitchFamily="34" charset="0"/>
                <a:cs typeface="Arial" pitchFamily="34" charset="0"/>
              </a:defRPr>
            </a:lvl1pPr>
          </a:lstStyle>
          <a:p>
            <a:r>
              <a:rPr lang="en-US" dirty="0"/>
              <a:t>Click to edit Master subtitle </a:t>
            </a:r>
            <a:r>
              <a:rPr lang="en-US" dirty="0" smtClean="0"/>
              <a:t>style</a:t>
            </a:r>
            <a:endParaRPr lang="en-US" dirty="0"/>
          </a:p>
        </p:txBody>
      </p:sp>
      <p:sp>
        <p:nvSpPr>
          <p:cNvPr id="25" name="Rectangle 4100"/>
          <p:cNvSpPr>
            <a:spLocks noGrp="1" noChangeArrowheads="1"/>
          </p:cNvSpPr>
          <p:nvPr>
            <p:ph type="dt" sz="quarter" idx="10"/>
          </p:nvPr>
        </p:nvSpPr>
        <p:spPr/>
        <p:txBody>
          <a:bodyPr/>
          <a:lstStyle>
            <a:lvl1pPr>
              <a:defRPr/>
            </a:lvl1pPr>
          </a:lstStyle>
          <a:p>
            <a:pPr>
              <a:defRPr/>
            </a:pPr>
            <a:endParaRPr lang="en-US" dirty="0"/>
          </a:p>
        </p:txBody>
      </p:sp>
      <p:sp>
        <p:nvSpPr>
          <p:cNvPr id="26" name="Rectangle 4101"/>
          <p:cNvSpPr>
            <a:spLocks noGrp="1" noChangeArrowheads="1"/>
          </p:cNvSpPr>
          <p:nvPr>
            <p:ph type="ftr" sz="quarter" idx="11"/>
          </p:nvPr>
        </p:nvSpPr>
        <p:spPr/>
        <p:txBody>
          <a:bodyPr/>
          <a:lstStyle>
            <a:lvl1pPr>
              <a:defRPr/>
            </a:lvl1pPr>
          </a:lstStyle>
          <a:p>
            <a:pPr>
              <a:defRPr/>
            </a:pPr>
            <a:endParaRPr lang="en-US" dirty="0"/>
          </a:p>
        </p:txBody>
      </p:sp>
      <p:sp>
        <p:nvSpPr>
          <p:cNvPr id="27" name="Rectangle 4102"/>
          <p:cNvSpPr>
            <a:spLocks noGrp="1" noChangeArrowheads="1"/>
          </p:cNvSpPr>
          <p:nvPr>
            <p:ph type="sldNum" sz="quarter" idx="12"/>
          </p:nvPr>
        </p:nvSpPr>
        <p:spPr/>
        <p:txBody>
          <a:bodyPr/>
          <a:lstStyle>
            <a:lvl1pPr>
              <a:defRPr/>
            </a:lvl1pPr>
          </a:lstStyle>
          <a:p>
            <a:pPr>
              <a:defRPr/>
            </a:pPr>
            <a:fld id="{FD8ED6F4-152C-4B8C-896C-E324C81E54EF}" type="slidenum">
              <a:rPr lang="en-US"/>
              <a:pPr>
                <a:defRPr/>
              </a:pPr>
              <a:t>‹#›</a:t>
            </a:fld>
            <a:endParaRPr lang="en-US" sz="1400" dirty="0"/>
          </a:p>
        </p:txBody>
      </p:sp>
    </p:spTree>
    <p:extLst>
      <p:ext uri="{BB962C8B-B14F-4D97-AF65-F5344CB8AC3E}">
        <p14:creationId xmlns:p14="http://schemas.microsoft.com/office/powerpoint/2010/main" val="1832829161"/>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3600">
                <a:latin typeface="Arial" pitchFamily="34" charset="0"/>
                <a:cs typeface="Arial" pitchFamily="34" charset="0"/>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1pPr>
              <a:defRPr sz="2800">
                <a:latin typeface="+mn-lt"/>
                <a:cs typeface="Arial" pitchFamily="34" charset="0"/>
              </a:defRPr>
            </a:lvl1pPr>
            <a:lvl2pPr>
              <a:defRPr sz="2400">
                <a:latin typeface="+mn-lt"/>
                <a:cs typeface="Arial" pitchFamily="34" charset="0"/>
              </a:defRPr>
            </a:lvl2pPr>
            <a:lvl3pPr>
              <a:defRPr>
                <a:latin typeface="+mn-lt"/>
                <a:cs typeface="Arial" pitchFamily="34" charset="0"/>
              </a:defRPr>
            </a:lvl3pPr>
            <a:lvl4pPr>
              <a:defRPr>
                <a:latin typeface="+mn-lt"/>
                <a:cs typeface="Arial" pitchFamily="34" charset="0"/>
              </a:defRPr>
            </a:lvl4pPr>
            <a:lvl5pPr>
              <a:defRPr>
                <a:latin typeface="+mn-lt"/>
                <a:cs typeface="Arial" pitchFamily="34" charset="0"/>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Rectangle 4"/>
          <p:cNvSpPr>
            <a:spLocks noGrp="1" noChangeArrowheads="1"/>
          </p:cNvSpPr>
          <p:nvPr>
            <p:ph type="dt" sz="half" idx="10"/>
          </p:nvPr>
        </p:nvSpPr>
        <p:spPr>
          <a:ln/>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a:ln/>
        </p:spPr>
        <p:txBody>
          <a:bodyPr/>
          <a:lstStyle>
            <a:lvl1pPr>
              <a:defRPr/>
            </a:lvl1pPr>
          </a:lstStyle>
          <a:p>
            <a:pPr>
              <a:defRPr/>
            </a:pPr>
            <a:fld id="{0AF38EFD-512B-4531-8A51-5AEF24EFF359}" type="slidenum">
              <a:rPr lang="en-US"/>
              <a:pPr>
                <a:defRPr/>
              </a:pPr>
              <a:t>‹#›</a:t>
            </a:fld>
            <a:endParaRPr lang="en-US" dirty="0"/>
          </a:p>
        </p:txBody>
      </p:sp>
    </p:spTree>
    <p:extLst>
      <p:ext uri="{BB962C8B-B14F-4D97-AF65-F5344CB8AC3E}">
        <p14:creationId xmlns:p14="http://schemas.microsoft.com/office/powerpoint/2010/main" val="563042343"/>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a:ln/>
        </p:spPr>
        <p:txBody>
          <a:bodyPr/>
          <a:lstStyle>
            <a:lvl1pPr>
              <a:defRPr/>
            </a:lvl1pPr>
          </a:lstStyle>
          <a:p>
            <a:pPr>
              <a:defRPr/>
            </a:pPr>
            <a:fld id="{BF95B232-3BEC-4CFE-AF25-FE71B0721D13}" type="slidenum">
              <a:rPr lang="en-US"/>
              <a:pPr>
                <a:defRPr/>
              </a:pPr>
              <a:t>‹#›</a:t>
            </a:fld>
            <a:endParaRPr lang="en-US" dirty="0"/>
          </a:p>
        </p:txBody>
      </p:sp>
    </p:spTree>
    <p:extLst>
      <p:ext uri="{BB962C8B-B14F-4D97-AF65-F5344CB8AC3E}">
        <p14:creationId xmlns:p14="http://schemas.microsoft.com/office/powerpoint/2010/main" val="90589971"/>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3600">
                <a:latin typeface="Arial" pitchFamily="34" charset="0"/>
                <a:cs typeface="Arial" pitchFamily="34" charset="0"/>
              </a:defRPr>
            </a:lvl1pPr>
          </a:lstStyle>
          <a:p>
            <a:r>
              <a:rPr lang="en-US" dirty="0" smtClean="0"/>
              <a:t>Click to edit Master title style</a:t>
            </a:r>
            <a:endParaRPr lang="en-US" dirty="0"/>
          </a:p>
        </p:txBody>
      </p:sp>
      <p:sp>
        <p:nvSpPr>
          <p:cNvPr id="3" name="Content Placeholder 2"/>
          <p:cNvSpPr>
            <a:spLocks noGrp="1"/>
          </p:cNvSpPr>
          <p:nvPr>
            <p:ph sz="half" idx="1"/>
          </p:nvPr>
        </p:nvSpPr>
        <p:spPr>
          <a:xfrm>
            <a:off x="685800" y="1295400"/>
            <a:ext cx="3810000" cy="4114800"/>
          </a:xfrm>
        </p:spPr>
        <p:txBody>
          <a:bodyPr/>
          <a:lstStyle>
            <a:lvl1pPr>
              <a:defRPr sz="2800">
                <a:latin typeface="+mn-lt"/>
                <a:cs typeface="Arial" pitchFamily="34" charset="0"/>
              </a:defRPr>
            </a:lvl1pPr>
            <a:lvl2pPr>
              <a:defRPr sz="2400">
                <a:latin typeface="+mn-lt"/>
                <a:cs typeface="Arial" pitchFamily="34" charset="0"/>
              </a:defRPr>
            </a:lvl2pPr>
            <a:lvl3pPr>
              <a:defRPr sz="2000">
                <a:latin typeface="+mn-lt"/>
                <a:cs typeface="Arial" pitchFamily="34" charset="0"/>
              </a:defRPr>
            </a:lvl3pPr>
            <a:lvl4pPr>
              <a:defRPr sz="1800">
                <a:latin typeface="+mn-lt"/>
                <a:cs typeface="Arial" pitchFamily="34" charset="0"/>
              </a:defRPr>
            </a:lvl4pPr>
            <a:lvl5pPr>
              <a:defRPr sz="1800">
                <a:latin typeface="+mn-lt"/>
                <a:cs typeface="Arial"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295400"/>
            <a:ext cx="3810000" cy="4114800"/>
          </a:xfrm>
        </p:spPr>
        <p:txBody>
          <a:bodyPr/>
          <a:lstStyle>
            <a:lvl1pPr>
              <a:defRPr sz="2800">
                <a:latin typeface="+mn-lt"/>
                <a:cs typeface="Arial" pitchFamily="34" charset="0"/>
              </a:defRPr>
            </a:lvl1pPr>
            <a:lvl2pPr>
              <a:defRPr sz="2400">
                <a:latin typeface="+mn-lt"/>
                <a:cs typeface="Arial" pitchFamily="34" charset="0"/>
              </a:defRPr>
            </a:lvl2pPr>
            <a:lvl3pPr>
              <a:defRPr sz="2000">
                <a:latin typeface="+mn-lt"/>
                <a:cs typeface="Arial" pitchFamily="34" charset="0"/>
              </a:defRPr>
            </a:lvl3pPr>
            <a:lvl4pPr>
              <a:defRPr sz="1800">
                <a:latin typeface="+mn-lt"/>
                <a:cs typeface="Arial" pitchFamily="34" charset="0"/>
              </a:defRPr>
            </a:lvl4pPr>
            <a:lvl5pPr>
              <a:defRPr sz="1800">
                <a:latin typeface="+mn-lt"/>
                <a:cs typeface="Arial"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Rectangle 4"/>
          <p:cNvSpPr>
            <a:spLocks noGrp="1" noChangeArrowheads="1"/>
          </p:cNvSpPr>
          <p:nvPr>
            <p:ph type="dt" sz="half" idx="10"/>
          </p:nvPr>
        </p:nvSpPr>
        <p:spPr>
          <a:ln/>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a:ln/>
        </p:spPr>
        <p:txBody>
          <a:bodyPr/>
          <a:lstStyle>
            <a:lvl1pPr>
              <a:defRPr/>
            </a:lvl1pPr>
          </a:lstStyle>
          <a:p>
            <a:pPr>
              <a:defRPr/>
            </a:pPr>
            <a:fld id="{2CB06223-ECBF-4E7D-933E-D79F1A480B2B}" type="slidenum">
              <a:rPr lang="en-US"/>
              <a:pPr>
                <a:defRPr/>
              </a:pPr>
              <a:t>‹#›</a:t>
            </a:fld>
            <a:endParaRPr lang="en-US" dirty="0"/>
          </a:p>
        </p:txBody>
      </p:sp>
    </p:spTree>
    <p:extLst>
      <p:ext uri="{BB962C8B-B14F-4D97-AF65-F5344CB8AC3E}">
        <p14:creationId xmlns:p14="http://schemas.microsoft.com/office/powerpoint/2010/main" val="667154792"/>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dirty="0"/>
          </a:p>
        </p:txBody>
      </p:sp>
      <p:sp>
        <p:nvSpPr>
          <p:cNvPr id="8"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9" name="Rectangle 6"/>
          <p:cNvSpPr>
            <a:spLocks noGrp="1" noChangeArrowheads="1"/>
          </p:cNvSpPr>
          <p:nvPr>
            <p:ph type="sldNum" sz="quarter" idx="12"/>
          </p:nvPr>
        </p:nvSpPr>
        <p:spPr>
          <a:ln/>
        </p:spPr>
        <p:txBody>
          <a:bodyPr/>
          <a:lstStyle>
            <a:lvl1pPr>
              <a:defRPr/>
            </a:lvl1pPr>
          </a:lstStyle>
          <a:p>
            <a:pPr>
              <a:defRPr/>
            </a:pPr>
            <a:fld id="{89531549-9A73-40CC-BA70-6C9083CA9805}" type="slidenum">
              <a:rPr lang="en-US"/>
              <a:pPr>
                <a:defRPr/>
              </a:pPr>
              <a:t>‹#›</a:t>
            </a:fld>
            <a:endParaRPr lang="en-US" dirty="0"/>
          </a:p>
        </p:txBody>
      </p:sp>
    </p:spTree>
    <p:extLst>
      <p:ext uri="{BB962C8B-B14F-4D97-AF65-F5344CB8AC3E}">
        <p14:creationId xmlns:p14="http://schemas.microsoft.com/office/powerpoint/2010/main" val="938441723"/>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3600">
                <a:latin typeface="Arial" pitchFamily="34" charset="0"/>
                <a:cs typeface="Arial" pitchFamily="34" charset="0"/>
              </a:defRPr>
            </a:lvl1pPr>
          </a:lstStyle>
          <a:p>
            <a:r>
              <a:rPr lang="en-US" dirty="0" smtClean="0"/>
              <a:t>Click to edit Master title style</a:t>
            </a:r>
            <a:endParaRPr lang="en-US" dirty="0"/>
          </a:p>
        </p:txBody>
      </p:sp>
      <p:sp>
        <p:nvSpPr>
          <p:cNvPr id="3" name="Rectangle 4"/>
          <p:cNvSpPr>
            <a:spLocks noGrp="1" noChangeArrowheads="1"/>
          </p:cNvSpPr>
          <p:nvPr>
            <p:ph type="dt" sz="half" idx="10"/>
          </p:nvPr>
        </p:nvSpPr>
        <p:spPr>
          <a:ln/>
        </p:spPr>
        <p:txBody>
          <a:bodyPr/>
          <a:lstStyle>
            <a:lvl1pPr>
              <a:defRPr/>
            </a:lvl1pPr>
          </a:lstStyle>
          <a:p>
            <a:pPr>
              <a:defRPr/>
            </a:pPr>
            <a:endParaRPr lang="en-US" dirty="0"/>
          </a:p>
        </p:txBody>
      </p:sp>
      <p:sp>
        <p:nvSpPr>
          <p:cNvPr id="4"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5" name="Rectangle 6"/>
          <p:cNvSpPr>
            <a:spLocks noGrp="1" noChangeArrowheads="1"/>
          </p:cNvSpPr>
          <p:nvPr>
            <p:ph type="sldNum" sz="quarter" idx="12"/>
          </p:nvPr>
        </p:nvSpPr>
        <p:spPr>
          <a:ln/>
        </p:spPr>
        <p:txBody>
          <a:bodyPr/>
          <a:lstStyle>
            <a:lvl1pPr>
              <a:defRPr/>
            </a:lvl1pPr>
          </a:lstStyle>
          <a:p>
            <a:pPr>
              <a:defRPr/>
            </a:pPr>
            <a:fld id="{F29487AF-22CC-4BA0-9E2C-52E5FAE8988A}" type="slidenum">
              <a:rPr lang="en-US"/>
              <a:pPr>
                <a:defRPr/>
              </a:pPr>
              <a:t>‹#›</a:t>
            </a:fld>
            <a:endParaRPr lang="en-US" dirty="0"/>
          </a:p>
        </p:txBody>
      </p:sp>
    </p:spTree>
    <p:extLst>
      <p:ext uri="{BB962C8B-B14F-4D97-AF65-F5344CB8AC3E}">
        <p14:creationId xmlns:p14="http://schemas.microsoft.com/office/powerpoint/2010/main" val="1993186967"/>
      </p:ext>
    </p:extLst>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dirty="0"/>
          </a:p>
        </p:txBody>
      </p:sp>
      <p:sp>
        <p:nvSpPr>
          <p:cNvPr id="3"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4" name="Rectangle 6"/>
          <p:cNvSpPr>
            <a:spLocks noGrp="1" noChangeArrowheads="1"/>
          </p:cNvSpPr>
          <p:nvPr>
            <p:ph type="sldNum" sz="quarter" idx="12"/>
          </p:nvPr>
        </p:nvSpPr>
        <p:spPr>
          <a:ln/>
        </p:spPr>
        <p:txBody>
          <a:bodyPr/>
          <a:lstStyle>
            <a:lvl1pPr>
              <a:defRPr/>
            </a:lvl1pPr>
          </a:lstStyle>
          <a:p>
            <a:pPr>
              <a:defRPr/>
            </a:pPr>
            <a:fld id="{A5771D29-00F1-4FF4-AC40-83C9E85FF209}" type="slidenum">
              <a:rPr lang="en-US"/>
              <a:pPr>
                <a:defRPr/>
              </a:pPr>
              <a:t>‹#›</a:t>
            </a:fld>
            <a:endParaRPr lang="en-US" dirty="0"/>
          </a:p>
        </p:txBody>
      </p:sp>
    </p:spTree>
    <p:extLst>
      <p:ext uri="{BB962C8B-B14F-4D97-AF65-F5344CB8AC3E}">
        <p14:creationId xmlns:p14="http://schemas.microsoft.com/office/powerpoint/2010/main" val="3970021656"/>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657600" y="137160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a:ln/>
        </p:spPr>
        <p:txBody>
          <a:bodyPr/>
          <a:lstStyle>
            <a:lvl1pPr>
              <a:defRPr/>
            </a:lvl1pPr>
          </a:lstStyle>
          <a:p>
            <a:pPr>
              <a:defRPr/>
            </a:pPr>
            <a:fld id="{3E69D940-8FF2-40FD-B533-73DBC8517F95}" type="slidenum">
              <a:rPr lang="en-US"/>
              <a:pPr>
                <a:defRPr/>
              </a:pPr>
              <a:t>‹#›</a:t>
            </a:fld>
            <a:endParaRPr lang="en-US" dirty="0"/>
          </a:p>
        </p:txBody>
      </p:sp>
    </p:spTree>
    <p:extLst>
      <p:ext uri="{BB962C8B-B14F-4D97-AF65-F5344CB8AC3E}">
        <p14:creationId xmlns:p14="http://schemas.microsoft.com/office/powerpoint/2010/main" val="3470352890"/>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828800" y="1295400"/>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a:ln/>
        </p:spPr>
        <p:txBody>
          <a:bodyPr/>
          <a:lstStyle>
            <a:lvl1pPr>
              <a:defRPr/>
            </a:lvl1pPr>
          </a:lstStyle>
          <a:p>
            <a:pPr>
              <a:defRPr/>
            </a:pPr>
            <a:fld id="{CE30F78C-0880-40DC-AAAF-0F55B84BBD3E}" type="slidenum">
              <a:rPr lang="en-US"/>
              <a:pPr>
                <a:defRPr/>
              </a:pPr>
              <a:t>‹#›</a:t>
            </a:fld>
            <a:endParaRPr lang="en-US" dirty="0"/>
          </a:p>
        </p:txBody>
      </p:sp>
    </p:spTree>
    <p:extLst>
      <p:ext uri="{BB962C8B-B14F-4D97-AF65-F5344CB8AC3E}">
        <p14:creationId xmlns:p14="http://schemas.microsoft.com/office/powerpoint/2010/main" val="214521169"/>
      </p:ext>
    </p:extLst>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3600">
                <a:latin typeface="Arial" pitchFamily="34" charset="0"/>
                <a:cs typeface="Arial" pitchFamily="34" charset="0"/>
              </a:defRPr>
            </a:lvl1p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a:ln/>
        </p:spPr>
        <p:txBody>
          <a:bodyPr/>
          <a:lstStyle>
            <a:lvl1pPr>
              <a:defRPr/>
            </a:lvl1pPr>
          </a:lstStyle>
          <a:p>
            <a:pPr>
              <a:defRPr/>
            </a:pPr>
            <a:fld id="{AAF2B11D-0D4F-4012-B2FD-6C732AEFC0EF}" type="slidenum">
              <a:rPr lang="en-US"/>
              <a:pPr>
                <a:defRPr/>
              </a:pPr>
              <a:t>‹#›</a:t>
            </a:fld>
            <a:endParaRPr lang="en-US" dirty="0"/>
          </a:p>
        </p:txBody>
      </p:sp>
    </p:spTree>
    <p:extLst>
      <p:ext uri="{BB962C8B-B14F-4D97-AF65-F5344CB8AC3E}">
        <p14:creationId xmlns:p14="http://schemas.microsoft.com/office/powerpoint/2010/main" val="2484097201"/>
      </p:ext>
    </p:extLst>
  </p:cSld>
  <p:clrMapOvr>
    <a:masterClrMapping/>
  </p:clrMapOvr>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5100" y="228600"/>
            <a:ext cx="1943100" cy="54864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85800" y="228600"/>
            <a:ext cx="5676900" cy="54864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a:ln/>
        </p:spPr>
        <p:txBody>
          <a:bodyPr/>
          <a:lstStyle>
            <a:lvl1pPr>
              <a:defRPr/>
            </a:lvl1pPr>
          </a:lstStyle>
          <a:p>
            <a:pPr>
              <a:defRPr/>
            </a:pPr>
            <a:fld id="{2EC91E3F-52BB-4CA9-8156-EFEDA953BD0C}" type="slidenum">
              <a:rPr lang="en-US"/>
              <a:pPr>
                <a:defRPr/>
              </a:pPr>
              <a:t>‹#›</a:t>
            </a:fld>
            <a:endParaRPr lang="en-US" dirty="0"/>
          </a:p>
        </p:txBody>
      </p:sp>
    </p:spTree>
    <p:extLst>
      <p:ext uri="{BB962C8B-B14F-4D97-AF65-F5344CB8AC3E}">
        <p14:creationId xmlns:p14="http://schemas.microsoft.com/office/powerpoint/2010/main" val="4471713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228600"/>
            <a:ext cx="77724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85800" y="1600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6002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648200" y="37338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Rectangle 4"/>
          <p:cNvSpPr>
            <a:spLocks noGrp="1" noChangeArrowheads="1"/>
          </p:cNvSpPr>
          <p:nvPr>
            <p:ph type="dt" sz="half" idx="10"/>
          </p:nvPr>
        </p:nvSpPr>
        <p:spPr>
          <a:ln/>
        </p:spPr>
        <p:txBody>
          <a:bodyPr/>
          <a:lstStyle>
            <a:lvl1pPr>
              <a:defRPr/>
            </a:lvl1pPr>
          </a:lstStyle>
          <a:p>
            <a:pPr>
              <a:defRPr/>
            </a:pPr>
            <a:endParaRPr lang="en-US" dirty="0"/>
          </a:p>
        </p:txBody>
      </p:sp>
      <p:sp>
        <p:nvSpPr>
          <p:cNvPr id="7" name="Rectangle 5"/>
          <p:cNvSpPr>
            <a:spLocks noGrp="1" noChangeArrowheads="1"/>
          </p:cNvSpPr>
          <p:nvPr>
            <p:ph type="ftr" sz="quarter" idx="11"/>
          </p:nvPr>
        </p:nvSpPr>
        <p:spPr>
          <a:ln/>
        </p:spPr>
        <p:txBody>
          <a:bodyPr/>
          <a:lstStyle>
            <a:lvl1pPr>
              <a:defRPr/>
            </a:lvl1pPr>
          </a:lstStyle>
          <a:p>
            <a:pPr>
              <a:defRPr/>
            </a:pPr>
            <a:endParaRPr lang="en-US" dirty="0"/>
          </a:p>
        </p:txBody>
      </p:sp>
      <p:sp>
        <p:nvSpPr>
          <p:cNvPr id="8" name="Rectangle 6"/>
          <p:cNvSpPr>
            <a:spLocks noGrp="1" noChangeArrowheads="1"/>
          </p:cNvSpPr>
          <p:nvPr>
            <p:ph type="sldNum" sz="quarter" idx="12"/>
          </p:nvPr>
        </p:nvSpPr>
        <p:spPr>
          <a:ln/>
        </p:spPr>
        <p:txBody>
          <a:bodyPr/>
          <a:lstStyle>
            <a:lvl1pPr>
              <a:defRPr/>
            </a:lvl1pPr>
          </a:lstStyle>
          <a:p>
            <a:pPr>
              <a:defRPr/>
            </a:pPr>
            <a:fld id="{5DBB51EA-48A4-4916-A419-BC45393201CB}" type="slidenum">
              <a:rPr lang="en-US"/>
              <a:pPr>
                <a:defRPr/>
              </a:pPr>
              <a:t>‹#›</a:t>
            </a:fld>
            <a:endParaRPr lang="en-US" dirty="0"/>
          </a:p>
        </p:txBody>
      </p:sp>
    </p:spTree>
    <p:extLst>
      <p:ext uri="{BB962C8B-B14F-4D97-AF65-F5344CB8AC3E}">
        <p14:creationId xmlns:p14="http://schemas.microsoft.com/office/powerpoint/2010/main" val="3011352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685800" y="228600"/>
            <a:ext cx="77724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2075" tIns="46038" rIns="92075" bIns="46038" numCol="1" anchor="ctr" anchorCtr="0" compatLnSpc="1">
            <a:prstTxWarp prst="textNoShape">
              <a:avLst/>
            </a:prstTxWarp>
          </a:bodyPr>
          <a:lstStyle/>
          <a:p>
            <a:pPr lvl="0"/>
            <a:r>
              <a:rPr lang="en-US" dirty="0" smtClean="0"/>
              <a:t>Click to edit Master title style</a:t>
            </a:r>
          </a:p>
        </p:txBody>
      </p:sp>
      <p:sp>
        <p:nvSpPr>
          <p:cNvPr id="2051" name="Rectangle 3"/>
          <p:cNvSpPr>
            <a:spLocks noGrp="1" noChangeArrowheads="1"/>
          </p:cNvSpPr>
          <p:nvPr>
            <p:ph type="body" idx="1"/>
          </p:nvPr>
        </p:nvSpPr>
        <p:spPr bwMode="auto">
          <a:xfrm>
            <a:off x="365760" y="1280160"/>
            <a:ext cx="8535987" cy="411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2075" tIns="46038" rIns="92075" bIns="46038" numCol="1" anchor="t" anchorCtr="0" compatLnSpc="1">
            <a:prstTxWarp prst="textNoShape">
              <a:avLst/>
            </a:prstTxWarp>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66564" name="Rectangle 4"/>
          <p:cNvSpPr>
            <a:spLocks noGrp="1" noChangeArrowheads="1"/>
          </p:cNvSpPr>
          <p:nvPr>
            <p:ph type="dt" sz="half" idx="2"/>
          </p:nvPr>
        </p:nvSpPr>
        <p:spPr bwMode="auto">
          <a:xfrm>
            <a:off x="685800" y="6248400"/>
            <a:ext cx="19050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defRPr sz="1400">
                <a:latin typeface="Times New Roman" pitchFamily="18" charset="0"/>
              </a:defRPr>
            </a:lvl1pPr>
          </a:lstStyle>
          <a:p>
            <a:pPr>
              <a:defRPr/>
            </a:pPr>
            <a:endParaRPr lang="en-US" dirty="0"/>
          </a:p>
        </p:txBody>
      </p:sp>
      <p:sp>
        <p:nvSpPr>
          <p:cNvPr id="66565" name="Rectangle 5"/>
          <p:cNvSpPr>
            <a:spLocks noGrp="1" noChangeArrowheads="1"/>
          </p:cNvSpPr>
          <p:nvPr>
            <p:ph type="ftr" sz="quarter" idx="3"/>
          </p:nvPr>
        </p:nvSpPr>
        <p:spPr bwMode="auto">
          <a:xfrm>
            <a:off x="3124200" y="6248400"/>
            <a:ext cx="28956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ctr">
              <a:defRPr sz="1400">
                <a:latin typeface="Times New Roman" pitchFamily="18" charset="0"/>
              </a:defRPr>
            </a:lvl1pPr>
          </a:lstStyle>
          <a:p>
            <a:pPr>
              <a:defRPr/>
            </a:pPr>
            <a:endParaRPr lang="en-US" dirty="0"/>
          </a:p>
        </p:txBody>
      </p:sp>
      <p:sp>
        <p:nvSpPr>
          <p:cNvPr id="66566" name="Rectangle 6"/>
          <p:cNvSpPr>
            <a:spLocks noGrp="1" noChangeArrowheads="1"/>
          </p:cNvSpPr>
          <p:nvPr>
            <p:ph type="sldNum" sz="quarter" idx="4"/>
          </p:nvPr>
        </p:nvSpPr>
        <p:spPr bwMode="auto">
          <a:xfrm>
            <a:off x="7086600" y="6324600"/>
            <a:ext cx="1905000" cy="457200"/>
          </a:xfrm>
          <a:prstGeom prst="rect">
            <a:avLst/>
          </a:prstGeom>
          <a:noFill/>
          <a:ln w="9525">
            <a:noFill/>
            <a:miter lim="800000"/>
            <a:headEnd/>
            <a:tailEnd/>
          </a:ln>
          <a:effectLst/>
        </p:spPr>
        <p:txBody>
          <a:bodyPr vert="horz" wrap="none" lIns="92075" tIns="46038" rIns="92075" bIns="46038" numCol="1" anchor="ctr" anchorCtr="0" compatLnSpc="1">
            <a:prstTxWarp prst="textNoShape">
              <a:avLst/>
            </a:prstTxWarp>
          </a:bodyPr>
          <a:lstStyle>
            <a:lvl1pPr algn="r">
              <a:defRPr sz="2000">
                <a:latin typeface="Times New Roman" pitchFamily="18" charset="0"/>
              </a:defRPr>
            </a:lvl1pPr>
          </a:lstStyle>
          <a:p>
            <a:pPr>
              <a:defRPr/>
            </a:pPr>
            <a:fld id="{F6D20532-61D7-47D0-903F-227F7C48AD34}" type="slidenum">
              <a:rPr lang="en-US"/>
              <a:pPr>
                <a:defRPr/>
              </a:pPr>
              <a:t>‹#›</a:t>
            </a:fld>
            <a:endParaRPr lang="en-US" dirty="0"/>
          </a:p>
        </p:txBody>
      </p:sp>
      <p:sp>
        <p:nvSpPr>
          <p:cNvPr id="66567" name="Rectangle 7"/>
          <p:cNvSpPr>
            <a:spLocks noChangeArrowheads="1"/>
          </p:cNvSpPr>
          <p:nvPr/>
        </p:nvSpPr>
        <p:spPr bwMode="auto">
          <a:xfrm>
            <a:off x="0" y="0"/>
            <a:ext cx="9144000" cy="6858000"/>
          </a:xfrm>
          <a:prstGeom prst="rect">
            <a:avLst/>
          </a:prstGeom>
          <a:noFill/>
          <a:ln w="76200">
            <a:solidFill>
              <a:srgbClr val="000080"/>
            </a:solidFill>
            <a:miter lim="800000"/>
            <a:headEnd/>
            <a:tailEnd/>
          </a:ln>
          <a:effectLst/>
        </p:spPr>
        <p:txBody>
          <a:bodyPr wrap="none" anchor="ctr"/>
          <a:lstStyle/>
          <a:p>
            <a:pPr>
              <a:defRPr/>
            </a:pPr>
            <a:endParaRPr lang="en-US" dirty="0"/>
          </a:p>
        </p:txBody>
      </p:sp>
      <p:sp>
        <p:nvSpPr>
          <p:cNvPr id="66568" name="Line 8"/>
          <p:cNvSpPr>
            <a:spLocks noChangeShapeType="1"/>
          </p:cNvSpPr>
          <p:nvPr/>
        </p:nvSpPr>
        <p:spPr bwMode="auto">
          <a:xfrm>
            <a:off x="0" y="1143000"/>
            <a:ext cx="8382000" cy="0"/>
          </a:xfrm>
          <a:prstGeom prst="line">
            <a:avLst/>
          </a:prstGeom>
          <a:noFill/>
          <a:ln w="76200">
            <a:solidFill>
              <a:srgbClr val="000080"/>
            </a:solidFill>
            <a:round/>
            <a:headEnd type="none" w="sm" len="sm"/>
            <a:tailEnd type="none" w="sm" len="sm"/>
          </a:ln>
          <a:effectLst/>
        </p:spPr>
        <p:txBody>
          <a:bodyPr wrap="none" anchor="ctr"/>
          <a:lstStyle/>
          <a:p>
            <a:pPr>
              <a:defRPr/>
            </a:pPr>
            <a:endParaRPr lang="en-US" dirty="0"/>
          </a:p>
        </p:txBody>
      </p:sp>
      <p:pic>
        <p:nvPicPr>
          <p:cNvPr id="2057" name="Picture 9"/>
          <p:cNvPicPr>
            <a:picLocks noChangeAspect="1" noChangeArrowheads="1"/>
          </p:cNvPicPr>
          <p:nvPr/>
        </p:nvPicPr>
        <p:blipFill>
          <a:blip r:embed="rId14" cstate="print">
            <a:extLst>
              <a:ext uri="{28A0092B-C50C-407E-A947-70E740481C1C}">
                <a14:useLocalDpi xmlns:a14="http://schemas.microsoft.com/office/drawing/2010/main" val="0"/>
              </a:ext>
            </a:extLst>
          </a:blip>
          <a:srcRect r="24806"/>
          <a:stretch>
            <a:fillRect/>
          </a:stretch>
        </p:blipFill>
        <p:spPr bwMode="auto">
          <a:xfrm>
            <a:off x="8610600" y="1009095"/>
            <a:ext cx="287338"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 bg1="lt1" tx1="dk1" bg2="lt2" tx2="dk2" accent1="accent1" accent2="accent2" accent3="accent3" accent4="accent4" accent5="accent5" accent6="accent6" hlink="hlink" folHlink="folHlink"/>
  <p:sldLayoutIdLst>
    <p:sldLayoutId id="2147483846" r:id="rId1"/>
    <p:sldLayoutId id="2147483835" r:id="rId2"/>
    <p:sldLayoutId id="2147483836" r:id="rId3"/>
    <p:sldLayoutId id="2147483837" r:id="rId4"/>
    <p:sldLayoutId id="2147483838" r:id="rId5"/>
    <p:sldLayoutId id="2147483839" r:id="rId6"/>
    <p:sldLayoutId id="2147483840" r:id="rId7"/>
    <p:sldLayoutId id="2147483841" r:id="rId8"/>
    <p:sldLayoutId id="2147483842" r:id="rId9"/>
    <p:sldLayoutId id="2147483843" r:id="rId10"/>
    <p:sldLayoutId id="2147483844" r:id="rId11"/>
    <p:sldLayoutId id="2147483845" r:id="rId12"/>
  </p:sldLayoutIdLst>
  <p:hf hdr="0" ftr="0" dt="0"/>
  <p:txStyles>
    <p:title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p:titleStyle>
    <p:bodyStyle>
      <a:lvl1pPr marL="342900" indent="-342900" algn="l" rtl="0" eaLnBrk="0" fontAlgn="base" hangingPunct="0">
        <a:spcBef>
          <a:spcPct val="20000"/>
        </a:spcBef>
        <a:spcAft>
          <a:spcPct val="0"/>
        </a:spcAft>
        <a:buClr>
          <a:srgbClr val="006600"/>
        </a:buClr>
        <a:buSzPct val="140000"/>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lr>
          <a:srgbClr val="006600"/>
        </a:buClr>
        <a:buSzPct val="140000"/>
        <a:buChar char="–"/>
        <a:defRPr sz="2800">
          <a:solidFill>
            <a:schemeClr val="tx1"/>
          </a:solidFill>
          <a:latin typeface="+mn-lt"/>
        </a:defRPr>
      </a:lvl2pPr>
      <a:lvl3pPr marL="1143000" indent="-228600" algn="l" rtl="0" eaLnBrk="0" fontAlgn="base" hangingPunct="0">
        <a:spcBef>
          <a:spcPct val="20000"/>
        </a:spcBef>
        <a:spcAft>
          <a:spcPct val="0"/>
        </a:spcAft>
        <a:buClr>
          <a:srgbClr val="006600"/>
        </a:buClr>
        <a:buSzPct val="140000"/>
        <a:buChar char="•"/>
        <a:defRPr sz="2400">
          <a:solidFill>
            <a:schemeClr val="tx1"/>
          </a:solidFill>
          <a:latin typeface="+mn-lt"/>
        </a:defRPr>
      </a:lvl3pPr>
      <a:lvl4pPr marL="1600200" indent="-228600" algn="l" rtl="0" eaLnBrk="0" fontAlgn="base" hangingPunct="0">
        <a:spcBef>
          <a:spcPct val="20000"/>
        </a:spcBef>
        <a:spcAft>
          <a:spcPct val="0"/>
        </a:spcAft>
        <a:buClr>
          <a:srgbClr val="006600"/>
        </a:buClr>
        <a:buSzPct val="140000"/>
        <a:buChar char="–"/>
        <a:defRPr sz="2000">
          <a:solidFill>
            <a:schemeClr val="tx1"/>
          </a:solidFill>
          <a:latin typeface="+mn-lt"/>
        </a:defRPr>
      </a:lvl4pPr>
      <a:lvl5pPr marL="2057400" indent="-228600" algn="l" rtl="0" eaLnBrk="0" fontAlgn="base" hangingPunct="0">
        <a:spcBef>
          <a:spcPct val="20000"/>
        </a:spcBef>
        <a:spcAft>
          <a:spcPct val="0"/>
        </a:spcAft>
        <a:buClr>
          <a:srgbClr val="006600"/>
        </a:buClr>
        <a:buSzPct val="140000"/>
        <a:buChar char="•"/>
        <a:defRPr sz="2000">
          <a:solidFill>
            <a:schemeClr val="tx1"/>
          </a:solidFill>
          <a:latin typeface="+mn-lt"/>
        </a:defRPr>
      </a:lvl5pPr>
      <a:lvl6pPr marL="2514600" indent="-228600" algn="l" rtl="0" eaLnBrk="0" fontAlgn="base" hangingPunct="0">
        <a:spcBef>
          <a:spcPct val="20000"/>
        </a:spcBef>
        <a:spcAft>
          <a:spcPct val="0"/>
        </a:spcAft>
        <a:buClr>
          <a:srgbClr val="006600"/>
        </a:buClr>
        <a:buSzPct val="140000"/>
        <a:buChar char="•"/>
        <a:defRPr sz="2000">
          <a:solidFill>
            <a:schemeClr val="tx1"/>
          </a:solidFill>
          <a:latin typeface="+mn-lt"/>
        </a:defRPr>
      </a:lvl6pPr>
      <a:lvl7pPr marL="2971800" indent="-228600" algn="l" rtl="0" eaLnBrk="0" fontAlgn="base" hangingPunct="0">
        <a:spcBef>
          <a:spcPct val="20000"/>
        </a:spcBef>
        <a:spcAft>
          <a:spcPct val="0"/>
        </a:spcAft>
        <a:buClr>
          <a:srgbClr val="006600"/>
        </a:buClr>
        <a:buSzPct val="140000"/>
        <a:buChar char="•"/>
        <a:defRPr sz="2000">
          <a:solidFill>
            <a:schemeClr val="tx1"/>
          </a:solidFill>
          <a:latin typeface="+mn-lt"/>
        </a:defRPr>
      </a:lvl7pPr>
      <a:lvl8pPr marL="3429000" indent="-228600" algn="l" rtl="0" eaLnBrk="0" fontAlgn="base" hangingPunct="0">
        <a:spcBef>
          <a:spcPct val="20000"/>
        </a:spcBef>
        <a:spcAft>
          <a:spcPct val="0"/>
        </a:spcAft>
        <a:buClr>
          <a:srgbClr val="006600"/>
        </a:buClr>
        <a:buSzPct val="140000"/>
        <a:buChar char="•"/>
        <a:defRPr sz="2000">
          <a:solidFill>
            <a:schemeClr val="tx1"/>
          </a:solidFill>
          <a:latin typeface="+mn-lt"/>
        </a:defRPr>
      </a:lvl8pPr>
      <a:lvl9pPr marL="3886200" indent="-228600" algn="l" rtl="0" eaLnBrk="0" fontAlgn="base" hangingPunct="0">
        <a:spcBef>
          <a:spcPct val="20000"/>
        </a:spcBef>
        <a:spcAft>
          <a:spcPct val="0"/>
        </a:spcAft>
        <a:buClr>
          <a:srgbClr val="006600"/>
        </a:buClr>
        <a:buSzPct val="140000"/>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jpeg"/><Relationship Id="rId1" Type="http://schemas.openxmlformats.org/officeDocument/2006/relationships/slideLayout" Target="../slideLayouts/slideLayout6.xml"/><Relationship Id="rId5" Type="http://schemas.openxmlformats.org/officeDocument/2006/relationships/image" Target="../media/image8.jpeg"/><Relationship Id="rId4" Type="http://schemas.openxmlformats.org/officeDocument/2006/relationships/image" Target="../media/image7.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0.wmf"/><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7.xml"/><Relationship Id="rId1" Type="http://schemas.openxmlformats.org/officeDocument/2006/relationships/vmlDrawing" Target="../drawings/vmlDrawing1.vml"/><Relationship Id="rId4" Type="http://schemas.openxmlformats.org/officeDocument/2006/relationships/image" Target="../media/image13.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15.png"/><Relationship Id="rId5" Type="http://schemas.openxmlformats.org/officeDocument/2006/relationships/oleObject" Target="../embeddings/oleObject3.bin"/><Relationship Id="rId4" Type="http://schemas.openxmlformats.org/officeDocument/2006/relationships/image" Target="../media/image14.wmf"/></Relationships>
</file>

<file path=ppt/slides/_rels/slide25.xml.rels><?xml version="1.0" encoding="UTF-8" standalone="yes"?>
<Relationships xmlns="http://schemas.openxmlformats.org/package/2006/relationships"><Relationship Id="rId3" Type="http://schemas.openxmlformats.org/officeDocument/2006/relationships/oleObject" Target="../embeddings/oleObject4.bin"/><Relationship Id="rId2" Type="http://schemas.openxmlformats.org/officeDocument/2006/relationships/slideLayout" Target="../slideLayouts/slideLayout7.xml"/><Relationship Id="rId1" Type="http://schemas.openxmlformats.org/officeDocument/2006/relationships/vmlDrawing" Target="../drawings/vmlDrawing3.vml"/><Relationship Id="rId4" Type="http://schemas.openxmlformats.org/officeDocument/2006/relationships/image" Target="../media/image16.wmf"/></Relationships>
</file>

<file path=ppt/slides/_rels/slide26.xml.rels><?xml version="1.0" encoding="UTF-8" standalone="yes"?>
<Relationships xmlns="http://schemas.openxmlformats.org/package/2006/relationships"><Relationship Id="rId8" Type="http://schemas.openxmlformats.org/officeDocument/2006/relationships/image" Target="../media/image19.wmf"/><Relationship Id="rId3" Type="http://schemas.openxmlformats.org/officeDocument/2006/relationships/oleObject" Target="../embeddings/oleObject5.bin"/><Relationship Id="rId7" Type="http://schemas.openxmlformats.org/officeDocument/2006/relationships/oleObject" Target="../embeddings/oleObject7.bin"/><Relationship Id="rId2" Type="http://schemas.openxmlformats.org/officeDocument/2006/relationships/slideLayout" Target="../slideLayouts/slideLayout7.xml"/><Relationship Id="rId1" Type="http://schemas.openxmlformats.org/officeDocument/2006/relationships/vmlDrawing" Target="../drawings/vmlDrawing4.vml"/><Relationship Id="rId6" Type="http://schemas.openxmlformats.org/officeDocument/2006/relationships/image" Target="../media/image18.wmf"/><Relationship Id="rId5" Type="http://schemas.openxmlformats.org/officeDocument/2006/relationships/oleObject" Target="../embeddings/oleObject6.bin"/><Relationship Id="rId10" Type="http://schemas.openxmlformats.org/officeDocument/2006/relationships/image" Target="../media/image20.wmf"/><Relationship Id="rId4" Type="http://schemas.openxmlformats.org/officeDocument/2006/relationships/image" Target="../media/image17.wmf"/><Relationship Id="rId9" Type="http://schemas.openxmlformats.org/officeDocument/2006/relationships/oleObject" Target="../embeddings/oleObject8.bin"/></Relationships>
</file>

<file path=ppt/slides/_rels/slide27.xml.rels><?xml version="1.0" encoding="UTF-8" standalone="yes"?>
<Relationships xmlns="http://schemas.openxmlformats.org/package/2006/relationships"><Relationship Id="rId3" Type="http://schemas.openxmlformats.org/officeDocument/2006/relationships/oleObject" Target="../embeddings/oleObject9.bin"/><Relationship Id="rId2" Type="http://schemas.openxmlformats.org/officeDocument/2006/relationships/slideLayout" Target="../slideLayouts/slideLayout7.xml"/><Relationship Id="rId1" Type="http://schemas.openxmlformats.org/officeDocument/2006/relationships/vmlDrawing" Target="../drawings/vmlDrawing5.vml"/><Relationship Id="rId6" Type="http://schemas.openxmlformats.org/officeDocument/2006/relationships/image" Target="../media/image22.png"/><Relationship Id="rId5" Type="http://schemas.openxmlformats.org/officeDocument/2006/relationships/oleObject" Target="../embeddings/oleObject10.bin"/><Relationship Id="rId4" Type="http://schemas.openxmlformats.org/officeDocument/2006/relationships/image" Target="../media/image21.wmf"/></Relationships>
</file>

<file path=ppt/slides/_rels/slide28.xml.rels><?xml version="1.0" encoding="UTF-8" standalone="yes"?>
<Relationships xmlns="http://schemas.openxmlformats.org/package/2006/relationships"><Relationship Id="rId3" Type="http://schemas.openxmlformats.org/officeDocument/2006/relationships/oleObject" Target="../embeddings/oleObject11.bin"/><Relationship Id="rId2" Type="http://schemas.openxmlformats.org/officeDocument/2006/relationships/slideLayout" Target="../slideLayouts/slideLayout7.xml"/><Relationship Id="rId1" Type="http://schemas.openxmlformats.org/officeDocument/2006/relationships/vmlDrawing" Target="../drawings/vmlDrawing6.vml"/><Relationship Id="rId6" Type="http://schemas.openxmlformats.org/officeDocument/2006/relationships/image" Target="../media/image24.wmf"/><Relationship Id="rId5" Type="http://schemas.openxmlformats.org/officeDocument/2006/relationships/oleObject" Target="../embeddings/oleObject12.bin"/><Relationship Id="rId4" Type="http://schemas.openxmlformats.org/officeDocument/2006/relationships/image" Target="../media/image23.wmf"/></Relationships>
</file>

<file path=ppt/slides/_rels/slide29.xml.rels><?xml version="1.0" encoding="UTF-8" standalone="yes"?>
<Relationships xmlns="http://schemas.openxmlformats.org/package/2006/relationships"><Relationship Id="rId3" Type="http://schemas.openxmlformats.org/officeDocument/2006/relationships/oleObject" Target="../embeddings/oleObject13.bin"/><Relationship Id="rId2" Type="http://schemas.openxmlformats.org/officeDocument/2006/relationships/slideLayout" Target="../slideLayouts/slideLayout2.xml"/><Relationship Id="rId1" Type="http://schemas.openxmlformats.org/officeDocument/2006/relationships/vmlDrawing" Target="../drawings/vmlDrawing7.vml"/><Relationship Id="rId4" Type="http://schemas.openxmlformats.org/officeDocument/2006/relationships/image" Target="../media/image25.wmf"/></Relationships>
</file>

<file path=ppt/slides/_rels/slide30.xml.rels><?xml version="1.0" encoding="UTF-8" standalone="yes"?>
<Relationships xmlns="http://schemas.openxmlformats.org/package/2006/relationships"><Relationship Id="rId3" Type="http://schemas.openxmlformats.org/officeDocument/2006/relationships/oleObject" Target="../embeddings/oleObject14.bin"/><Relationship Id="rId2" Type="http://schemas.openxmlformats.org/officeDocument/2006/relationships/slideLayout" Target="../slideLayouts/slideLayout2.xml"/><Relationship Id="rId1" Type="http://schemas.openxmlformats.org/officeDocument/2006/relationships/vmlDrawing" Target="../drawings/vmlDrawing8.vml"/><Relationship Id="rId4" Type="http://schemas.openxmlformats.org/officeDocument/2006/relationships/image" Target="../media/image26.wmf"/></Relationships>
</file>

<file path=ppt/slides/_rels/slide31.xml.rels><?xml version="1.0" encoding="UTF-8" standalone="yes"?>
<Relationships xmlns="http://schemas.openxmlformats.org/package/2006/relationships"><Relationship Id="rId3" Type="http://schemas.openxmlformats.org/officeDocument/2006/relationships/oleObject" Target="../embeddings/oleObject15.bin"/><Relationship Id="rId2" Type="http://schemas.openxmlformats.org/officeDocument/2006/relationships/slideLayout" Target="../slideLayouts/slideLayout2.xml"/><Relationship Id="rId1" Type="http://schemas.openxmlformats.org/officeDocument/2006/relationships/vmlDrawing" Target="../drawings/vmlDrawing9.vml"/><Relationship Id="rId4" Type="http://schemas.openxmlformats.org/officeDocument/2006/relationships/image" Target="../media/image27.wmf"/></Relationships>
</file>

<file path=ppt/slides/_rels/slide32.xml.rels><?xml version="1.0" encoding="UTF-8" standalone="yes"?>
<Relationships xmlns="http://schemas.openxmlformats.org/package/2006/relationships"><Relationship Id="rId3" Type="http://schemas.openxmlformats.org/officeDocument/2006/relationships/oleObject" Target="../embeddings/oleObject16.bin"/><Relationship Id="rId2" Type="http://schemas.openxmlformats.org/officeDocument/2006/relationships/slideLayout" Target="../slideLayouts/slideLayout2.xml"/><Relationship Id="rId1" Type="http://schemas.openxmlformats.org/officeDocument/2006/relationships/vmlDrawing" Target="../drawings/vmlDrawing10.vml"/><Relationship Id="rId4" Type="http://schemas.openxmlformats.org/officeDocument/2006/relationships/image" Target="../media/image28.wmf"/></Relationships>
</file>

<file path=ppt/slides/_rels/slide33.xml.rels><?xml version="1.0" encoding="UTF-8" standalone="yes"?>
<Relationships xmlns="http://schemas.openxmlformats.org/package/2006/relationships"><Relationship Id="rId3" Type="http://schemas.openxmlformats.org/officeDocument/2006/relationships/oleObject" Target="../embeddings/oleObject17.bin"/><Relationship Id="rId2" Type="http://schemas.openxmlformats.org/officeDocument/2006/relationships/slideLayout" Target="../slideLayouts/slideLayout2.xml"/><Relationship Id="rId1" Type="http://schemas.openxmlformats.org/officeDocument/2006/relationships/vmlDrawing" Target="../drawings/vmlDrawing11.vml"/><Relationship Id="rId4" Type="http://schemas.openxmlformats.org/officeDocument/2006/relationships/image" Target="../media/image29.wmf"/></Relationships>
</file>

<file path=ppt/slides/_rels/slide34.xml.rels><?xml version="1.0" encoding="UTF-8" standalone="yes"?>
<Relationships xmlns="http://schemas.openxmlformats.org/package/2006/relationships"><Relationship Id="rId3" Type="http://schemas.openxmlformats.org/officeDocument/2006/relationships/oleObject" Target="../embeddings/oleObject18.bin"/><Relationship Id="rId2" Type="http://schemas.openxmlformats.org/officeDocument/2006/relationships/slideLayout" Target="../slideLayouts/slideLayout2.xml"/><Relationship Id="rId1" Type="http://schemas.openxmlformats.org/officeDocument/2006/relationships/vmlDrawing" Target="../drawings/vmlDrawing12.vml"/><Relationship Id="rId4" Type="http://schemas.openxmlformats.org/officeDocument/2006/relationships/image" Target="../media/image30.wmf"/></Relationships>
</file>

<file path=ppt/slides/_rels/slide35.xml.rels><?xml version="1.0" encoding="UTF-8" standalone="yes"?>
<Relationships xmlns="http://schemas.openxmlformats.org/package/2006/relationships"><Relationship Id="rId3" Type="http://schemas.openxmlformats.org/officeDocument/2006/relationships/oleObject" Target="../embeddings/oleObject19.bin"/><Relationship Id="rId2" Type="http://schemas.openxmlformats.org/officeDocument/2006/relationships/slideLayout" Target="../slideLayouts/slideLayout2.xml"/><Relationship Id="rId1" Type="http://schemas.openxmlformats.org/officeDocument/2006/relationships/vmlDrawing" Target="../drawings/vmlDrawing13.vml"/><Relationship Id="rId6" Type="http://schemas.openxmlformats.org/officeDocument/2006/relationships/image" Target="../media/image32.wmf"/><Relationship Id="rId5" Type="http://schemas.openxmlformats.org/officeDocument/2006/relationships/oleObject" Target="../embeddings/oleObject20.bin"/><Relationship Id="rId4" Type="http://schemas.openxmlformats.org/officeDocument/2006/relationships/image" Target="../media/image31.wmf"/></Relationships>
</file>

<file path=ppt/slides/_rels/slide36.xml.rels><?xml version="1.0" encoding="UTF-8" standalone="yes"?>
<Relationships xmlns="http://schemas.openxmlformats.org/package/2006/relationships"><Relationship Id="rId8" Type="http://schemas.openxmlformats.org/officeDocument/2006/relationships/image" Target="../media/image35.wmf"/><Relationship Id="rId3" Type="http://schemas.openxmlformats.org/officeDocument/2006/relationships/oleObject" Target="../embeddings/oleObject21.bin"/><Relationship Id="rId7" Type="http://schemas.openxmlformats.org/officeDocument/2006/relationships/oleObject" Target="../embeddings/oleObject23.bin"/><Relationship Id="rId2" Type="http://schemas.openxmlformats.org/officeDocument/2006/relationships/slideLayout" Target="../slideLayouts/slideLayout2.xml"/><Relationship Id="rId1" Type="http://schemas.openxmlformats.org/officeDocument/2006/relationships/vmlDrawing" Target="../drawings/vmlDrawing14.vml"/><Relationship Id="rId6" Type="http://schemas.openxmlformats.org/officeDocument/2006/relationships/image" Target="../media/image34.wmf"/><Relationship Id="rId5" Type="http://schemas.openxmlformats.org/officeDocument/2006/relationships/oleObject" Target="../embeddings/oleObject22.bin"/><Relationship Id="rId4" Type="http://schemas.openxmlformats.org/officeDocument/2006/relationships/image" Target="../media/image33.png"/></Relationships>
</file>

<file path=ppt/slides/_rels/slide37.xml.rels><?xml version="1.0" encoding="UTF-8" standalone="yes"?>
<Relationships xmlns="http://schemas.openxmlformats.org/package/2006/relationships"><Relationship Id="rId3" Type="http://schemas.openxmlformats.org/officeDocument/2006/relationships/oleObject" Target="../embeddings/oleObject24.bin"/><Relationship Id="rId2" Type="http://schemas.openxmlformats.org/officeDocument/2006/relationships/slideLayout" Target="../slideLayouts/slideLayout2.xml"/><Relationship Id="rId1" Type="http://schemas.openxmlformats.org/officeDocument/2006/relationships/vmlDrawing" Target="../drawings/vmlDrawing15.vml"/><Relationship Id="rId6" Type="http://schemas.openxmlformats.org/officeDocument/2006/relationships/image" Target="../media/image37.png"/><Relationship Id="rId5" Type="http://schemas.openxmlformats.org/officeDocument/2006/relationships/oleObject" Target="../embeddings/oleObject25.bin"/><Relationship Id="rId4" Type="http://schemas.openxmlformats.org/officeDocument/2006/relationships/image" Target="../media/image36.wmf"/></Relationships>
</file>

<file path=ppt/slides/_rels/slide38.xml.rels><?xml version="1.0" encoding="UTF-8" standalone="yes"?>
<Relationships xmlns="http://schemas.openxmlformats.org/package/2006/relationships"><Relationship Id="rId3" Type="http://schemas.openxmlformats.org/officeDocument/2006/relationships/oleObject" Target="../embeddings/oleObject26.bin"/><Relationship Id="rId2" Type="http://schemas.openxmlformats.org/officeDocument/2006/relationships/slideLayout" Target="../slideLayouts/slideLayout2.xml"/><Relationship Id="rId1" Type="http://schemas.openxmlformats.org/officeDocument/2006/relationships/vmlDrawing" Target="../drawings/vmlDrawing16.vml"/><Relationship Id="rId4" Type="http://schemas.openxmlformats.org/officeDocument/2006/relationships/image" Target="../media/image38.png"/></Relationships>
</file>

<file path=ppt/slides/_rels/slide39.xml.rels><?xml version="1.0" encoding="UTF-8" standalone="yes"?>
<Relationships xmlns="http://schemas.openxmlformats.org/package/2006/relationships"><Relationship Id="rId3" Type="http://schemas.openxmlformats.org/officeDocument/2006/relationships/oleObject" Target="../embeddings/oleObject27.bin"/><Relationship Id="rId2" Type="http://schemas.openxmlformats.org/officeDocument/2006/relationships/slideLayout" Target="../slideLayouts/slideLayout2.xml"/><Relationship Id="rId1" Type="http://schemas.openxmlformats.org/officeDocument/2006/relationships/vmlDrawing" Target="../drawings/vmlDrawing17.vml"/><Relationship Id="rId4" Type="http://schemas.openxmlformats.org/officeDocument/2006/relationships/image" Target="../media/image39.wmf"/></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sz="quarter"/>
          </p:nvPr>
        </p:nvSpPr>
        <p:spPr/>
        <p:txBody>
          <a:bodyPr/>
          <a:lstStyle/>
          <a:p>
            <a:r>
              <a:rPr lang="en-US" dirty="0"/>
              <a:t>ECE </a:t>
            </a:r>
            <a:r>
              <a:rPr lang="en-US" dirty="0" smtClean="0">
                <a:latin typeface="Times New Roman" pitchFamily="18" charset="0"/>
                <a:cs typeface="Times New Roman" pitchFamily="18" charset="0"/>
              </a:rPr>
              <a:t>576</a:t>
            </a:r>
            <a:r>
              <a:rPr lang="en-US" dirty="0" smtClean="0"/>
              <a:t> </a:t>
            </a:r>
            <a:r>
              <a:rPr lang="en-US" dirty="0"/>
              <a:t>– Power System Dynamics and Stability</a:t>
            </a:r>
          </a:p>
        </p:txBody>
      </p:sp>
      <p:sp>
        <p:nvSpPr>
          <p:cNvPr id="3" name="Subtitle 2"/>
          <p:cNvSpPr>
            <a:spLocks noGrp="1"/>
          </p:cNvSpPr>
          <p:nvPr>
            <p:ph type="subTitle" sz="quarter" idx="1"/>
          </p:nvPr>
        </p:nvSpPr>
        <p:spPr>
          <a:xfrm>
            <a:off x="228600" y="3251817"/>
            <a:ext cx="8534400" cy="1752600"/>
          </a:xfrm>
        </p:spPr>
        <p:txBody>
          <a:bodyPr/>
          <a:lstStyle/>
          <a:p>
            <a:r>
              <a:rPr lang="en-US" dirty="0" smtClean="0"/>
              <a:t>Prof. Tom Overbye</a:t>
            </a:r>
            <a:endParaRPr lang="en-US" dirty="0"/>
          </a:p>
          <a:p>
            <a:r>
              <a:rPr lang="en-US" dirty="0" smtClean="0"/>
              <a:t>Dept. </a:t>
            </a:r>
            <a:r>
              <a:rPr lang="en-US" dirty="0"/>
              <a:t>of Electrical and Computer Engineering</a:t>
            </a:r>
          </a:p>
          <a:p>
            <a:r>
              <a:rPr lang="en-US" dirty="0"/>
              <a:t>University of Illinois at </a:t>
            </a:r>
            <a:r>
              <a:rPr lang="en-US" dirty="0" smtClean="0"/>
              <a:t>Urbana-Champaign</a:t>
            </a:r>
          </a:p>
          <a:p>
            <a:r>
              <a:rPr lang="en-US" dirty="0" smtClean="0"/>
              <a:t>overbye@illinois.edu</a:t>
            </a:r>
            <a:endParaRPr lang="en-US" dirty="0"/>
          </a:p>
        </p:txBody>
      </p:sp>
      <p:sp>
        <p:nvSpPr>
          <p:cNvPr id="4" name="Slide Number Placeholder 3"/>
          <p:cNvSpPr>
            <a:spLocks noGrp="1"/>
          </p:cNvSpPr>
          <p:nvPr>
            <p:ph type="sldNum" sz="quarter" idx="12"/>
          </p:nvPr>
        </p:nvSpPr>
        <p:spPr/>
        <p:txBody>
          <a:bodyPr/>
          <a:lstStyle/>
          <a:p>
            <a:pPr>
              <a:defRPr/>
            </a:pPr>
            <a:fld id="{FD8ED6F4-152C-4B8C-896C-E324C81E54EF}" type="slidenum">
              <a:rPr lang="en-US" smtClean="0"/>
              <a:pPr>
                <a:defRPr/>
              </a:pPr>
              <a:t>1</a:t>
            </a:fld>
            <a:endParaRPr lang="en-US" sz="1400" dirty="0"/>
          </a:p>
        </p:txBody>
      </p:sp>
      <p:sp>
        <p:nvSpPr>
          <p:cNvPr id="5" name="Subtitle 2"/>
          <p:cNvSpPr txBox="1">
            <a:spLocks/>
          </p:cNvSpPr>
          <p:nvPr/>
        </p:nvSpPr>
        <p:spPr bwMode="auto">
          <a:xfrm>
            <a:off x="361765" y="1828800"/>
            <a:ext cx="85344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2075" tIns="46038" rIns="92075" bIns="46038" numCol="1" anchor="t" anchorCtr="0" compatLnSpc="1">
            <a:prstTxWarp prst="textNoShape">
              <a:avLst/>
            </a:prstTxWarp>
          </a:bodyPr>
          <a:lstStyle>
            <a:lvl1pPr marL="0" indent="0" algn="ctr" rtl="0" eaLnBrk="0" fontAlgn="base" hangingPunct="0">
              <a:spcBef>
                <a:spcPct val="20000"/>
              </a:spcBef>
              <a:spcAft>
                <a:spcPct val="0"/>
              </a:spcAft>
              <a:buClr>
                <a:srgbClr val="006600"/>
              </a:buClr>
              <a:buSzPct val="140000"/>
              <a:buFontTx/>
              <a:buNone/>
              <a:defRPr sz="3200">
                <a:solidFill>
                  <a:schemeClr val="tx1"/>
                </a:solidFill>
                <a:latin typeface="+mn-lt"/>
                <a:ea typeface="+mn-ea"/>
                <a:cs typeface="+mn-cs"/>
              </a:defRPr>
            </a:lvl1pPr>
            <a:lvl2pPr marL="742950" indent="-285750" algn="l" rtl="0" eaLnBrk="0" fontAlgn="base" hangingPunct="0">
              <a:spcBef>
                <a:spcPct val="20000"/>
              </a:spcBef>
              <a:spcAft>
                <a:spcPct val="0"/>
              </a:spcAft>
              <a:buClr>
                <a:srgbClr val="006600"/>
              </a:buClr>
              <a:buSzPct val="140000"/>
              <a:buChar char="–"/>
              <a:defRPr sz="2800">
                <a:solidFill>
                  <a:schemeClr val="tx1"/>
                </a:solidFill>
                <a:latin typeface="+mn-lt"/>
              </a:defRPr>
            </a:lvl2pPr>
            <a:lvl3pPr marL="1143000" indent="-228600" algn="l" rtl="0" eaLnBrk="0" fontAlgn="base" hangingPunct="0">
              <a:spcBef>
                <a:spcPct val="20000"/>
              </a:spcBef>
              <a:spcAft>
                <a:spcPct val="0"/>
              </a:spcAft>
              <a:buClr>
                <a:srgbClr val="006600"/>
              </a:buClr>
              <a:buSzPct val="140000"/>
              <a:buChar char="•"/>
              <a:defRPr sz="2400">
                <a:solidFill>
                  <a:schemeClr val="tx1"/>
                </a:solidFill>
                <a:latin typeface="+mn-lt"/>
              </a:defRPr>
            </a:lvl3pPr>
            <a:lvl4pPr marL="1600200" indent="-228600" algn="l" rtl="0" eaLnBrk="0" fontAlgn="base" hangingPunct="0">
              <a:spcBef>
                <a:spcPct val="20000"/>
              </a:spcBef>
              <a:spcAft>
                <a:spcPct val="0"/>
              </a:spcAft>
              <a:buClr>
                <a:srgbClr val="006600"/>
              </a:buClr>
              <a:buSzPct val="140000"/>
              <a:buChar char="–"/>
              <a:defRPr sz="2000">
                <a:solidFill>
                  <a:schemeClr val="tx1"/>
                </a:solidFill>
                <a:latin typeface="+mn-lt"/>
              </a:defRPr>
            </a:lvl4pPr>
            <a:lvl5pPr marL="2057400" indent="-228600" algn="l" rtl="0" eaLnBrk="0" fontAlgn="base" hangingPunct="0">
              <a:spcBef>
                <a:spcPct val="20000"/>
              </a:spcBef>
              <a:spcAft>
                <a:spcPct val="0"/>
              </a:spcAft>
              <a:buClr>
                <a:srgbClr val="006600"/>
              </a:buClr>
              <a:buSzPct val="140000"/>
              <a:buChar char="•"/>
              <a:defRPr sz="2000">
                <a:solidFill>
                  <a:schemeClr val="tx1"/>
                </a:solidFill>
                <a:latin typeface="+mn-lt"/>
              </a:defRPr>
            </a:lvl5pPr>
            <a:lvl6pPr marL="2514600" indent="-228600" algn="l" rtl="0" eaLnBrk="0" fontAlgn="base" hangingPunct="0">
              <a:spcBef>
                <a:spcPct val="20000"/>
              </a:spcBef>
              <a:spcAft>
                <a:spcPct val="0"/>
              </a:spcAft>
              <a:buClr>
                <a:srgbClr val="006600"/>
              </a:buClr>
              <a:buSzPct val="140000"/>
              <a:buChar char="•"/>
              <a:defRPr sz="2000">
                <a:solidFill>
                  <a:schemeClr val="tx1"/>
                </a:solidFill>
                <a:latin typeface="+mn-lt"/>
              </a:defRPr>
            </a:lvl6pPr>
            <a:lvl7pPr marL="2971800" indent="-228600" algn="l" rtl="0" eaLnBrk="0" fontAlgn="base" hangingPunct="0">
              <a:spcBef>
                <a:spcPct val="20000"/>
              </a:spcBef>
              <a:spcAft>
                <a:spcPct val="0"/>
              </a:spcAft>
              <a:buClr>
                <a:srgbClr val="006600"/>
              </a:buClr>
              <a:buSzPct val="140000"/>
              <a:buChar char="•"/>
              <a:defRPr sz="2000">
                <a:solidFill>
                  <a:schemeClr val="tx1"/>
                </a:solidFill>
                <a:latin typeface="+mn-lt"/>
              </a:defRPr>
            </a:lvl7pPr>
            <a:lvl8pPr marL="3429000" indent="-228600" algn="l" rtl="0" eaLnBrk="0" fontAlgn="base" hangingPunct="0">
              <a:spcBef>
                <a:spcPct val="20000"/>
              </a:spcBef>
              <a:spcAft>
                <a:spcPct val="0"/>
              </a:spcAft>
              <a:buClr>
                <a:srgbClr val="006600"/>
              </a:buClr>
              <a:buSzPct val="140000"/>
              <a:buChar char="•"/>
              <a:defRPr sz="2000">
                <a:solidFill>
                  <a:schemeClr val="tx1"/>
                </a:solidFill>
                <a:latin typeface="+mn-lt"/>
              </a:defRPr>
            </a:lvl8pPr>
            <a:lvl9pPr marL="3886200" indent="-228600" algn="l" rtl="0" eaLnBrk="0" fontAlgn="base" hangingPunct="0">
              <a:spcBef>
                <a:spcPct val="20000"/>
              </a:spcBef>
              <a:spcAft>
                <a:spcPct val="0"/>
              </a:spcAft>
              <a:buClr>
                <a:srgbClr val="006600"/>
              </a:buClr>
              <a:buSzPct val="140000"/>
              <a:buChar char="•"/>
              <a:defRPr sz="2000">
                <a:solidFill>
                  <a:schemeClr val="tx1"/>
                </a:solidFill>
                <a:latin typeface="+mn-lt"/>
              </a:defRPr>
            </a:lvl9pPr>
          </a:lstStyle>
          <a:p>
            <a:r>
              <a:rPr lang="en-US" b="1" kern="0" dirty="0" smtClean="0">
                <a:latin typeface="Arial" pitchFamily="34" charset="0"/>
                <a:cs typeface="Arial" pitchFamily="34" charset="0"/>
              </a:rPr>
              <a:t>Lecture 2: Overview and Electromagnetic Transients</a:t>
            </a:r>
            <a:endParaRPr lang="en-US" b="1" kern="0" dirty="0">
              <a:latin typeface="Arial" pitchFamily="34" charset="0"/>
              <a:cs typeface="Arial" pitchFamily="34" charset="0"/>
            </a:endParaRPr>
          </a:p>
          <a:p>
            <a:endParaRPr lang="en-US" b="1" kern="0" dirty="0" smtClean="0">
              <a:latin typeface="Arial" pitchFamily="34" charset="0"/>
              <a:cs typeface="Arial" pitchFamily="34" charset="0"/>
            </a:endParaRPr>
          </a:p>
        </p:txBody>
      </p:sp>
    </p:spTree>
    <p:extLst>
      <p:ext uri="{BB962C8B-B14F-4D97-AF65-F5344CB8AC3E}">
        <p14:creationId xmlns:p14="http://schemas.microsoft.com/office/powerpoint/2010/main" val="390578273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p:txBody>
          <a:bodyPr/>
          <a:lstStyle/>
          <a:p>
            <a:pPr eaLnBrk="1" hangingPunct="1"/>
            <a:r>
              <a:rPr lang="en-US" smtClean="0"/>
              <a:t>About Me</a:t>
            </a:r>
          </a:p>
        </p:txBody>
      </p:sp>
      <p:sp>
        <p:nvSpPr>
          <p:cNvPr id="5123" name="Rectangle 3"/>
          <p:cNvSpPr>
            <a:spLocks noGrp="1" noChangeArrowheads="1"/>
          </p:cNvSpPr>
          <p:nvPr>
            <p:ph type="body" idx="1"/>
          </p:nvPr>
        </p:nvSpPr>
        <p:spPr>
          <a:xfrm>
            <a:off x="365760" y="1280160"/>
            <a:ext cx="8397240" cy="4953000"/>
          </a:xfrm>
        </p:spPr>
        <p:txBody>
          <a:bodyPr/>
          <a:lstStyle/>
          <a:p>
            <a:pPr eaLnBrk="1" hangingPunct="1"/>
            <a:r>
              <a:rPr lang="en-US" dirty="0" smtClean="0"/>
              <a:t>Professional</a:t>
            </a:r>
          </a:p>
          <a:p>
            <a:pPr lvl="1" eaLnBrk="1" hangingPunct="1"/>
            <a:r>
              <a:rPr lang="en-US" dirty="0" smtClean="0"/>
              <a:t>Received BSEE, MSEE, and Ph.D. all from University of Wisconsin at Madison (83, 88, 91)</a:t>
            </a:r>
          </a:p>
          <a:p>
            <a:pPr lvl="1" eaLnBrk="1" hangingPunct="1"/>
            <a:r>
              <a:rPr lang="en-US" dirty="0" smtClean="0"/>
              <a:t>Worked for eight years as engineer for an electric utility (Madison Gas &amp; Electric)</a:t>
            </a:r>
          </a:p>
          <a:p>
            <a:pPr lvl="1" eaLnBrk="1" hangingPunct="1"/>
            <a:r>
              <a:rPr lang="en-US" dirty="0" smtClean="0"/>
              <a:t>Have been at UI since 1991, doing teaching and doing research in the area of electric power systems</a:t>
            </a:r>
          </a:p>
          <a:p>
            <a:pPr lvl="1" eaLnBrk="1" hangingPunct="1"/>
            <a:r>
              <a:rPr lang="en-US" dirty="0" smtClean="0"/>
              <a:t>Developed commercial power system analysis package, known now as PowerWorld Simulator.  This package has been sold to about 600 different corporate entities worldwide</a:t>
            </a:r>
          </a:p>
          <a:p>
            <a:pPr lvl="1" eaLnBrk="1" hangingPunct="1"/>
            <a:r>
              <a:rPr lang="en-US" dirty="0" smtClean="0"/>
              <a:t>DOE investigator for 8/14/2003 blackout</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About Prof. Tom Overbye</a:t>
            </a:r>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a:t>
            </a:fld>
            <a:endParaRPr lang="en-US"/>
          </a:p>
        </p:txBody>
      </p:sp>
      <p:sp>
        <p:nvSpPr>
          <p:cNvPr id="5" name="Rectangle 3"/>
          <p:cNvSpPr>
            <a:spLocks noGrp="1" noChangeArrowheads="1"/>
          </p:cNvSpPr>
          <p:nvPr>
            <p:ph idx="1"/>
          </p:nvPr>
        </p:nvSpPr>
        <p:spPr/>
        <p:txBody>
          <a:bodyPr/>
          <a:lstStyle/>
          <a:p>
            <a:pPr eaLnBrk="1" hangingPunct="1"/>
            <a:r>
              <a:rPr lang="en-US" dirty="0" smtClean="0"/>
              <a:t>Nonprofessional</a:t>
            </a:r>
          </a:p>
          <a:p>
            <a:pPr lvl="1" eaLnBrk="1" hangingPunct="1"/>
            <a:r>
              <a:rPr lang="en-US" dirty="0" smtClean="0"/>
              <a:t>Married to Jo</a:t>
            </a:r>
          </a:p>
          <a:p>
            <a:pPr lvl="1" eaLnBrk="1" hangingPunct="1"/>
            <a:r>
              <a:rPr lang="en-US" dirty="0" smtClean="0"/>
              <a:t>Have three children</a:t>
            </a:r>
          </a:p>
          <a:p>
            <a:pPr lvl="2" eaLnBrk="1" hangingPunct="1"/>
            <a:r>
              <a:rPr lang="en-US" dirty="0" smtClean="0"/>
              <a:t>Tim age 19		</a:t>
            </a:r>
          </a:p>
          <a:p>
            <a:pPr lvl="2" eaLnBrk="1" hangingPunct="1"/>
            <a:r>
              <a:rPr lang="en-US" dirty="0" smtClean="0"/>
              <a:t>Hannah age 16 (almost 17!)</a:t>
            </a:r>
          </a:p>
          <a:p>
            <a:pPr lvl="2" eaLnBrk="1" hangingPunct="1"/>
            <a:r>
              <a:rPr lang="en-US" dirty="0" smtClean="0"/>
              <a:t>Amanda age 14</a:t>
            </a:r>
          </a:p>
          <a:p>
            <a:pPr lvl="1" eaLnBrk="1" hangingPunct="1"/>
            <a:r>
              <a:rPr lang="en-US" dirty="0" smtClean="0"/>
              <a:t>Live in country by Homer</a:t>
            </a:r>
          </a:p>
          <a:p>
            <a:pPr lvl="1" eaLnBrk="1" hangingPunct="1"/>
            <a:r>
              <a:rPr lang="en-US" dirty="0" smtClean="0"/>
              <a:t>We’ve homeschooled our</a:t>
            </a:r>
            <a:br>
              <a:rPr lang="en-US" dirty="0" smtClean="0"/>
            </a:br>
            <a:r>
              <a:rPr lang="en-US" dirty="0" smtClean="0"/>
              <a:t>kids all the way through, </a:t>
            </a:r>
            <a:br>
              <a:rPr lang="en-US" dirty="0" smtClean="0"/>
            </a:br>
            <a:r>
              <a:rPr lang="en-US" dirty="0" smtClean="0"/>
              <a:t>with Tim now starting</a:t>
            </a:r>
            <a:br>
              <a:rPr lang="en-US" dirty="0" smtClean="0"/>
            </a:br>
            <a:r>
              <a:rPr lang="en-US" dirty="0" smtClean="0"/>
              <a:t>his second semester at </a:t>
            </a:r>
            <a:br>
              <a:rPr lang="en-US" dirty="0" smtClean="0"/>
            </a:br>
            <a:r>
              <a:rPr lang="en-US" dirty="0" smtClean="0"/>
              <a:t>UIUC</a:t>
            </a:r>
            <a:r>
              <a:rPr lang="en-US" dirty="0"/>
              <a:t> </a:t>
            </a:r>
            <a:r>
              <a:rPr lang="en-US" dirty="0" smtClean="0"/>
              <a:t>in mechanical </a:t>
            </a:r>
            <a:br>
              <a:rPr lang="en-US" dirty="0" smtClean="0"/>
            </a:br>
            <a:r>
              <a:rPr lang="en-US" dirty="0" smtClean="0"/>
              <a:t>engineering</a:t>
            </a:r>
          </a:p>
          <a:p>
            <a:pPr lvl="1" eaLnBrk="1" hangingPunct="1">
              <a:buFontTx/>
              <a:buNone/>
            </a:pPr>
            <a:endParaRPr lang="en-US" dirty="0" smtClean="0"/>
          </a:p>
          <a:p>
            <a:pPr lvl="2" eaLnBrk="1" hangingPunct="1">
              <a:buFont typeface="Wingdings" pitchFamily="2" charset="2"/>
              <a:buChar char="l"/>
            </a:pPr>
            <a:endParaRPr lang="en-US" dirty="0" smtClean="0"/>
          </a:p>
          <a:p>
            <a:pPr eaLnBrk="1" hangingPunct="1">
              <a:buFontTx/>
              <a:buNone/>
            </a:pPr>
            <a:endParaRPr lang="en-US" dirty="0" smtClean="0"/>
          </a:p>
        </p:txBody>
      </p:sp>
      <p:pic>
        <p:nvPicPr>
          <p:cNvPr id="6" name="Picture 5" descr="C:\Users\Tom Overbye\Pictures\IMG_0129 (4).JPG"/>
          <p:cNvPicPr>
            <a:picLocks noChangeAspect="1" noChangeArrowheads="1"/>
          </p:cNvPicPr>
          <p:nvPr/>
        </p:nvPicPr>
        <p:blipFill rotWithShape="1">
          <a:blip r:embed="rId2" cstate="print"/>
          <a:srcRect t="8786" b="1214"/>
          <a:stretch/>
        </p:blipFill>
        <p:spPr bwMode="auto">
          <a:xfrm>
            <a:off x="5270754" y="968433"/>
            <a:ext cx="3657600" cy="2468880"/>
          </a:xfrm>
          <a:prstGeom prst="rect">
            <a:avLst/>
          </a:prstGeom>
          <a:noFill/>
          <a:ln w="9525">
            <a:noFill/>
            <a:miter lim="800000"/>
            <a:headEnd/>
            <a:tailEnd/>
          </a:ln>
        </p:spPr>
      </p:pic>
      <p:pic>
        <p:nvPicPr>
          <p:cNvPr id="825346" name="Picture 2" descr="C:\Photos\NAE_Oct2013a0001.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t="7910" b="24833"/>
          <a:stretch/>
        </p:blipFill>
        <p:spPr bwMode="auto">
          <a:xfrm>
            <a:off x="5270754" y="3447011"/>
            <a:ext cx="3073908" cy="310896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038005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2082" y="228600"/>
            <a:ext cx="2794518" cy="762000"/>
          </a:xfrm>
        </p:spPr>
        <p:txBody>
          <a:bodyPr/>
          <a:lstStyle/>
          <a:p>
            <a:r>
              <a:rPr lang="en-US" dirty="0"/>
              <a:t>My Kids</a:t>
            </a:r>
          </a:p>
        </p:txBody>
      </p:sp>
      <p:sp>
        <p:nvSpPr>
          <p:cNvPr id="3" name="Slide Number Placeholder 2"/>
          <p:cNvSpPr>
            <a:spLocks noGrp="1"/>
          </p:cNvSpPr>
          <p:nvPr>
            <p:ph type="sldNum" sz="quarter" idx="12"/>
          </p:nvPr>
        </p:nvSpPr>
        <p:spPr/>
        <p:txBody>
          <a:bodyPr/>
          <a:lstStyle/>
          <a:p>
            <a:pPr>
              <a:defRPr/>
            </a:pPr>
            <a:fld id="{F29487AF-22CC-4BA0-9E2C-52E5FAE8988A}" type="slidenum">
              <a:rPr lang="en-US" smtClean="0"/>
              <a:pPr>
                <a:defRPr/>
              </a:pPr>
              <a:t>4</a:t>
            </a:fld>
            <a:endParaRPr lang="en-US"/>
          </a:p>
        </p:txBody>
      </p:sp>
      <p:pic>
        <p:nvPicPr>
          <p:cNvPr id="4" name="Picture 2" descr="C:\Users\Thomas Overbye\Pictures\2012-04-11 001\IMG_0397.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886200" y="31072"/>
            <a:ext cx="4343400" cy="3257550"/>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7" descr="C:\Users\Thomas Overbye\AppData\Local\Microsoft\Windows\Temporary Internet Files\Content.Outlook\KCEW9DZF\064.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r="12506" b="10731"/>
          <a:stretch/>
        </p:blipFill>
        <p:spPr bwMode="auto">
          <a:xfrm>
            <a:off x="245767" y="1389355"/>
            <a:ext cx="3505200" cy="4819650"/>
          </a:xfrm>
          <a:prstGeom prst="rect">
            <a:avLst/>
          </a:prstGeom>
          <a:noFill/>
          <a:extLst>
            <a:ext uri="{909E8E84-426E-40DD-AFC4-6F175D3DCCD1}">
              <a14:hiddenFill xmlns:a14="http://schemas.microsoft.com/office/drawing/2010/main">
                <a:solidFill>
                  <a:srgbClr val="FFFFFF"/>
                </a:solidFill>
              </a14:hiddenFill>
            </a:ext>
          </a:extLst>
        </p:spPr>
      </p:pic>
      <p:pic>
        <p:nvPicPr>
          <p:cNvPr id="57346" name="Picture 2" descr="Lizzie and I got 4th in Advanced novice at the 4-h State dog show!"/>
          <p:cNvPicPr>
            <a:picLocks noChangeAspect="1" noChangeArrowheads="1"/>
          </p:cNvPicPr>
          <p:nvPr/>
        </p:nvPicPr>
        <p:blipFill rotWithShape="1">
          <a:blip r:embed="rId4">
            <a:extLst>
              <a:ext uri="{28A0092B-C50C-407E-A947-70E740481C1C}">
                <a14:useLocalDpi xmlns:a14="http://schemas.microsoft.com/office/drawing/2010/main" val="0"/>
              </a:ext>
            </a:extLst>
          </a:blip>
          <a:srcRect l="22310" r="21392"/>
          <a:stretch/>
        </p:blipFill>
        <p:spPr bwMode="auto">
          <a:xfrm>
            <a:off x="3840480" y="3244863"/>
            <a:ext cx="2560320" cy="3024228"/>
          </a:xfrm>
          <a:prstGeom prst="rect">
            <a:avLst/>
          </a:prstGeom>
          <a:noFill/>
          <a:extLst>
            <a:ext uri="{909E8E84-426E-40DD-AFC4-6F175D3DCCD1}">
              <a14:hiddenFill xmlns:a14="http://schemas.microsoft.com/office/drawing/2010/main">
                <a:solidFill>
                  <a:srgbClr val="FFFFFF"/>
                </a:solidFill>
              </a14:hiddenFill>
            </a:ext>
          </a:extLst>
        </p:spPr>
      </p:pic>
      <p:pic>
        <p:nvPicPr>
          <p:cNvPr id="57348" name="Picture 4" descr="https://fbcdn-sphotos-f-a.akamaihd.net/hphotos-ak-ash3/581641_555401154511218_193293622_n.jpg"/>
          <p:cNvPicPr>
            <a:picLocks noChangeAspect="1" noChangeArrowheads="1"/>
          </p:cNvPicPr>
          <p:nvPr/>
        </p:nvPicPr>
        <p:blipFill rotWithShape="1">
          <a:blip r:embed="rId5">
            <a:extLst>
              <a:ext uri="{28A0092B-C50C-407E-A947-70E740481C1C}">
                <a14:useLocalDpi xmlns:a14="http://schemas.microsoft.com/office/drawing/2010/main" val="0"/>
              </a:ext>
            </a:extLst>
          </a:blip>
          <a:srcRect l="5535" t="18627" r="59005" b="11373"/>
          <a:stretch/>
        </p:blipFill>
        <p:spPr bwMode="auto">
          <a:xfrm>
            <a:off x="6324600" y="3243888"/>
            <a:ext cx="2286000" cy="300860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430832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Text Box 2"/>
          <p:cNvSpPr txBox="1">
            <a:spLocks noChangeArrowheads="1"/>
          </p:cNvSpPr>
          <p:nvPr/>
        </p:nvSpPr>
        <p:spPr bwMode="auto">
          <a:xfrm>
            <a:off x="365760" y="1280160"/>
            <a:ext cx="6200928" cy="48320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marL="457200" indent="-457200" eaLnBrk="0" hangingPunct="0">
              <a:defRPr sz="2400">
                <a:solidFill>
                  <a:schemeClr val="tx1"/>
                </a:solidFill>
                <a:latin typeface="Times" pitchFamily="18" charset="0"/>
              </a:defRPr>
            </a:lvl1pPr>
            <a:lvl2pPr marL="914400" indent="-457200" eaLnBrk="0" hangingPunct="0">
              <a:defRPr sz="2400">
                <a:solidFill>
                  <a:schemeClr val="tx1"/>
                </a:solidFill>
                <a:latin typeface="Times" pitchFamily="18" charset="0"/>
              </a:defRPr>
            </a:lvl2pPr>
            <a:lvl3pPr marL="1371600" indent="-457200" eaLnBrk="0" hangingPunct="0">
              <a:defRPr sz="2400">
                <a:solidFill>
                  <a:schemeClr val="tx1"/>
                </a:solidFill>
                <a:latin typeface="Times" pitchFamily="18" charset="0"/>
              </a:defRPr>
            </a:lvl3pPr>
            <a:lvl4pPr marL="1828800" indent="-457200" eaLnBrk="0" hangingPunct="0">
              <a:defRPr sz="2400">
                <a:solidFill>
                  <a:schemeClr val="tx1"/>
                </a:solidFill>
                <a:latin typeface="Times" pitchFamily="18" charset="0"/>
              </a:defRPr>
            </a:lvl4pPr>
            <a:lvl5pPr marL="2286000" indent="-457200" eaLnBrk="0" hangingPunct="0">
              <a:defRPr sz="2400">
                <a:solidFill>
                  <a:schemeClr val="tx1"/>
                </a:solidFill>
                <a:latin typeface="Times" pitchFamily="18" charset="0"/>
              </a:defRPr>
            </a:lvl5pPr>
            <a:lvl6pPr marL="2743200" indent="-457200" eaLnBrk="0" fontAlgn="base" hangingPunct="0">
              <a:spcBef>
                <a:spcPct val="0"/>
              </a:spcBef>
              <a:spcAft>
                <a:spcPct val="0"/>
              </a:spcAft>
              <a:defRPr sz="2400">
                <a:solidFill>
                  <a:schemeClr val="tx1"/>
                </a:solidFill>
                <a:latin typeface="Times" pitchFamily="18" charset="0"/>
              </a:defRPr>
            </a:lvl6pPr>
            <a:lvl7pPr marL="3200400" indent="-457200" eaLnBrk="0" fontAlgn="base" hangingPunct="0">
              <a:spcBef>
                <a:spcPct val="0"/>
              </a:spcBef>
              <a:spcAft>
                <a:spcPct val="0"/>
              </a:spcAft>
              <a:defRPr sz="2400">
                <a:solidFill>
                  <a:schemeClr val="tx1"/>
                </a:solidFill>
                <a:latin typeface="Times" pitchFamily="18" charset="0"/>
              </a:defRPr>
            </a:lvl7pPr>
            <a:lvl8pPr marL="3657600" indent="-457200" eaLnBrk="0" fontAlgn="base" hangingPunct="0">
              <a:spcBef>
                <a:spcPct val="0"/>
              </a:spcBef>
              <a:spcAft>
                <a:spcPct val="0"/>
              </a:spcAft>
              <a:defRPr sz="2400">
                <a:solidFill>
                  <a:schemeClr val="tx1"/>
                </a:solidFill>
                <a:latin typeface="Times" pitchFamily="18" charset="0"/>
              </a:defRPr>
            </a:lvl8pPr>
            <a:lvl9pPr marL="4114800" indent="-457200" eaLnBrk="0" fontAlgn="base" hangingPunct="0">
              <a:spcBef>
                <a:spcPct val="0"/>
              </a:spcBef>
              <a:spcAft>
                <a:spcPct val="0"/>
              </a:spcAft>
              <a:defRPr sz="2400">
                <a:solidFill>
                  <a:schemeClr val="tx1"/>
                </a:solidFill>
                <a:latin typeface="Times" pitchFamily="18" charset="0"/>
              </a:defRPr>
            </a:lvl9pPr>
          </a:lstStyle>
          <a:p>
            <a:pPr eaLnBrk="1" hangingPunct="1">
              <a:buFontTx/>
              <a:buAutoNum type="arabicPeriod"/>
            </a:pPr>
            <a:r>
              <a:rPr lang="en-US" altLang="en-US" sz="2800" dirty="0" smtClean="0">
                <a:latin typeface="Times New Roman" charset="0"/>
              </a:rPr>
              <a:t>Overview</a:t>
            </a:r>
            <a:endParaRPr lang="en-US" altLang="en-US" sz="2800" dirty="0">
              <a:latin typeface="Times New Roman" charset="0"/>
            </a:endParaRPr>
          </a:p>
          <a:p>
            <a:pPr eaLnBrk="1" hangingPunct="1">
              <a:buFontTx/>
              <a:buAutoNum type="arabicPeriod"/>
            </a:pPr>
            <a:r>
              <a:rPr lang="en-US" altLang="en-US" sz="2800" dirty="0" smtClean="0">
                <a:latin typeface="Times New Roman" charset="0"/>
              </a:rPr>
              <a:t>Electromagnetic transients</a:t>
            </a:r>
            <a:endParaRPr lang="en-US" altLang="en-US" sz="2800" dirty="0">
              <a:latin typeface="Times New Roman" charset="0"/>
            </a:endParaRPr>
          </a:p>
          <a:p>
            <a:pPr eaLnBrk="1" hangingPunct="1">
              <a:buFontTx/>
              <a:buAutoNum type="arabicPeriod"/>
            </a:pPr>
            <a:r>
              <a:rPr lang="en-US" altLang="en-US" sz="2800" dirty="0">
                <a:latin typeface="Times New Roman" charset="0"/>
              </a:rPr>
              <a:t>Synchronous machine</a:t>
            </a:r>
          </a:p>
          <a:p>
            <a:pPr eaLnBrk="1" hangingPunct="1">
              <a:buFontTx/>
              <a:buAutoNum type="arabicPeriod"/>
            </a:pPr>
            <a:r>
              <a:rPr lang="en-US" altLang="en-US" sz="2800" dirty="0" smtClean="0">
                <a:latin typeface="Times New Roman" charset="0"/>
              </a:rPr>
              <a:t>Excitation and governor modeling</a:t>
            </a:r>
            <a:endParaRPr lang="en-US" altLang="en-US" sz="2800" dirty="0">
              <a:latin typeface="Times New Roman" charset="0"/>
            </a:endParaRPr>
          </a:p>
          <a:p>
            <a:pPr eaLnBrk="1" hangingPunct="1">
              <a:buFontTx/>
              <a:buAutoNum type="arabicPeriod"/>
            </a:pPr>
            <a:r>
              <a:rPr lang="en-US" altLang="en-US" sz="2800" dirty="0">
                <a:latin typeface="Times New Roman" charset="0"/>
              </a:rPr>
              <a:t>Single machine</a:t>
            </a:r>
          </a:p>
          <a:p>
            <a:pPr eaLnBrk="1" hangingPunct="1">
              <a:buFontTx/>
              <a:buAutoNum type="arabicPeriod"/>
            </a:pPr>
            <a:r>
              <a:rPr lang="en-US" altLang="en-US" sz="2800" dirty="0" smtClean="0">
                <a:latin typeface="Times New Roman" charset="0"/>
              </a:rPr>
              <a:t>Time-scales and reduced-order models</a:t>
            </a:r>
            <a:endParaRPr lang="en-US" altLang="en-US" sz="2800" dirty="0">
              <a:latin typeface="Times New Roman" charset="0"/>
            </a:endParaRPr>
          </a:p>
          <a:p>
            <a:pPr eaLnBrk="1" hangingPunct="1">
              <a:buFontTx/>
              <a:buAutoNum type="arabicPeriod"/>
            </a:pPr>
            <a:r>
              <a:rPr lang="en-US" altLang="en-US" sz="2800" dirty="0" smtClean="0">
                <a:latin typeface="Times New Roman" charset="0"/>
              </a:rPr>
              <a:t>Multi-machine</a:t>
            </a:r>
            <a:endParaRPr lang="en-US" altLang="en-US" sz="2800" dirty="0">
              <a:latin typeface="Times New Roman" charset="0"/>
            </a:endParaRPr>
          </a:p>
          <a:p>
            <a:pPr eaLnBrk="1" hangingPunct="1">
              <a:buFontTx/>
              <a:buAutoNum type="arabicPeriod"/>
            </a:pPr>
            <a:r>
              <a:rPr lang="en-US" altLang="en-US" sz="2800" dirty="0">
                <a:latin typeface="Times New Roman" charset="0"/>
              </a:rPr>
              <a:t>Transient </a:t>
            </a:r>
            <a:r>
              <a:rPr lang="en-US" altLang="en-US" sz="2800" dirty="0" smtClean="0">
                <a:latin typeface="Times New Roman" charset="0"/>
              </a:rPr>
              <a:t>Stability</a:t>
            </a:r>
          </a:p>
          <a:p>
            <a:pPr eaLnBrk="1" hangingPunct="1">
              <a:buFontTx/>
              <a:buAutoNum type="arabicPeriod"/>
            </a:pPr>
            <a:r>
              <a:rPr lang="en-US" altLang="en-US" sz="2800" dirty="0" smtClean="0">
                <a:latin typeface="Times New Roman" charset="0"/>
              </a:rPr>
              <a:t>Linearization, small signal </a:t>
            </a:r>
          </a:p>
          <a:p>
            <a:pPr eaLnBrk="1" hangingPunct="1">
              <a:buFontTx/>
              <a:buAutoNum type="arabicPeriod"/>
            </a:pPr>
            <a:r>
              <a:rPr lang="en-US" altLang="en-US" sz="2800" dirty="0" smtClean="0">
                <a:latin typeface="Times New Roman" charset="0"/>
              </a:rPr>
              <a:t>Power system stabilizer design</a:t>
            </a:r>
          </a:p>
          <a:p>
            <a:pPr eaLnBrk="1" hangingPunct="1">
              <a:buFontTx/>
              <a:buAutoNum type="arabicPeriod"/>
            </a:pPr>
            <a:r>
              <a:rPr lang="en-US" altLang="en-US" sz="2800" dirty="0" smtClean="0">
                <a:latin typeface="Times New Roman" charset="0"/>
              </a:rPr>
              <a:t>Energy function methods</a:t>
            </a:r>
            <a:endParaRPr lang="en-US" altLang="en-US" sz="2800" dirty="0">
              <a:latin typeface="Times New Roman" charset="0"/>
            </a:endParaRPr>
          </a:p>
        </p:txBody>
      </p:sp>
      <p:sp>
        <p:nvSpPr>
          <p:cNvPr id="128003" name="Text Box 3"/>
          <p:cNvSpPr txBox="1">
            <a:spLocks noChangeArrowheads="1"/>
          </p:cNvSpPr>
          <p:nvPr/>
        </p:nvSpPr>
        <p:spPr bwMode="auto">
          <a:xfrm>
            <a:off x="685800" y="228599"/>
            <a:ext cx="7772400" cy="7589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a:r>
              <a:rPr lang="en-US" altLang="en-US" sz="3600" b="1" dirty="0">
                <a:solidFill>
                  <a:srgbClr val="008000"/>
                </a:solidFill>
                <a:latin typeface="Arial" pitchFamily="34" charset="0"/>
                <a:ea typeface="+mj-ea"/>
                <a:cs typeface="Arial" pitchFamily="34" charset="0"/>
              </a:rPr>
              <a:t>Course Topics</a:t>
            </a: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4" name="Text Box 2"/>
          <p:cNvSpPr txBox="1">
            <a:spLocks noChangeArrowheads="1"/>
          </p:cNvSpPr>
          <p:nvPr/>
        </p:nvSpPr>
        <p:spPr bwMode="auto">
          <a:xfrm>
            <a:off x="446797" y="228599"/>
            <a:ext cx="7772400" cy="7589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lgn="ctr"/>
            <a:r>
              <a:rPr lang="en-US" altLang="en-US" sz="3600" b="1" dirty="0">
                <a:solidFill>
                  <a:srgbClr val="008000"/>
                </a:solidFill>
                <a:latin typeface="Arial" pitchFamily="34" charset="0"/>
                <a:ea typeface="+mj-ea"/>
                <a:cs typeface="Arial" pitchFamily="34" charset="0"/>
              </a:rPr>
              <a:t>Power Systems</a:t>
            </a:r>
          </a:p>
        </p:txBody>
      </p:sp>
      <p:sp>
        <p:nvSpPr>
          <p:cNvPr id="125955" name="Text Box 3"/>
          <p:cNvSpPr txBox="1">
            <a:spLocks noChangeArrowheads="1"/>
          </p:cNvSpPr>
          <p:nvPr/>
        </p:nvSpPr>
        <p:spPr bwMode="auto">
          <a:xfrm>
            <a:off x="365760" y="1280160"/>
            <a:ext cx="7467600" cy="40934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buFontTx/>
              <a:buChar char="•"/>
            </a:pPr>
            <a:r>
              <a:rPr lang="en-US" altLang="en-US" sz="2800" dirty="0">
                <a:latin typeface="+mj-lt"/>
              </a:rPr>
              <a:t>Aircraft</a:t>
            </a:r>
          </a:p>
          <a:p>
            <a:pPr>
              <a:buFontTx/>
              <a:buChar char="•"/>
            </a:pPr>
            <a:r>
              <a:rPr lang="en-US" altLang="en-US" sz="2800" dirty="0">
                <a:latin typeface="+mj-lt"/>
              </a:rPr>
              <a:t>Automobiles</a:t>
            </a:r>
          </a:p>
          <a:p>
            <a:pPr>
              <a:buFontTx/>
              <a:buChar char="•"/>
            </a:pPr>
            <a:r>
              <a:rPr lang="en-US" altLang="en-US" sz="2800" dirty="0">
                <a:latin typeface="+mj-lt"/>
              </a:rPr>
              <a:t>Standby power sources</a:t>
            </a:r>
          </a:p>
          <a:p>
            <a:pPr>
              <a:buFontTx/>
              <a:buChar char="•"/>
            </a:pPr>
            <a:r>
              <a:rPr lang="en-US" altLang="en-US" sz="2800" dirty="0">
                <a:latin typeface="+mj-lt"/>
              </a:rPr>
              <a:t>Electric </a:t>
            </a:r>
            <a:r>
              <a:rPr lang="en-US" altLang="en-US" sz="2800" dirty="0" smtClean="0">
                <a:latin typeface="+mj-lt"/>
              </a:rPr>
              <a:t>utilities</a:t>
            </a:r>
            <a:endParaRPr lang="en-US" altLang="en-US" sz="2800" dirty="0">
              <a:latin typeface="+mj-lt"/>
            </a:endParaRPr>
          </a:p>
          <a:p>
            <a:pPr lvl="4">
              <a:buFontTx/>
              <a:buChar char="•"/>
            </a:pPr>
            <a:r>
              <a:rPr lang="en-US" altLang="en-US" sz="2800" dirty="0">
                <a:latin typeface="+mj-lt"/>
              </a:rPr>
              <a:t>Mechanical prime movers</a:t>
            </a:r>
          </a:p>
          <a:p>
            <a:pPr lvl="4">
              <a:buFontTx/>
              <a:buChar char="•"/>
            </a:pPr>
            <a:r>
              <a:rPr lang="en-US" altLang="en-US" sz="2800" dirty="0">
                <a:latin typeface="+mj-lt"/>
              </a:rPr>
              <a:t>Electrical generators</a:t>
            </a:r>
          </a:p>
          <a:p>
            <a:pPr lvl="4">
              <a:buFontTx/>
              <a:buChar char="•"/>
            </a:pPr>
            <a:r>
              <a:rPr lang="en-US" altLang="en-US" sz="2800" dirty="0">
                <a:latin typeface="+mj-lt"/>
              </a:rPr>
              <a:t>Electrical network</a:t>
            </a:r>
          </a:p>
          <a:p>
            <a:pPr lvl="4">
              <a:buFontTx/>
              <a:buChar char="•"/>
            </a:pPr>
            <a:r>
              <a:rPr lang="en-US" altLang="en-US" sz="2800" dirty="0">
                <a:latin typeface="+mj-lt"/>
              </a:rPr>
              <a:t>Electrical loads</a:t>
            </a:r>
          </a:p>
          <a:p>
            <a:pPr>
              <a:buFontTx/>
              <a:buChar char="•"/>
            </a:pPr>
            <a:endParaRPr lang="en-US" altLang="en-US" sz="3600" dirty="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Power System Time Frames</a:t>
            </a:r>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7</a:t>
            </a:fld>
            <a:endParaRPr lang="en-US" dirty="0"/>
          </a:p>
        </p:txBody>
      </p:sp>
      <p:sp>
        <p:nvSpPr>
          <p:cNvPr id="5" name="TextBox 4"/>
          <p:cNvSpPr txBox="1">
            <a:spLocks noChangeArrowheads="1"/>
          </p:cNvSpPr>
          <p:nvPr/>
        </p:nvSpPr>
        <p:spPr bwMode="auto">
          <a:xfrm>
            <a:off x="533400" y="6172200"/>
            <a:ext cx="7924800"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r>
              <a:rPr lang="en-US" altLang="en-US" sz="1400" dirty="0"/>
              <a:t>Image source: P.W. Sauer, M.A. </a:t>
            </a:r>
            <a:r>
              <a:rPr lang="en-US" altLang="en-US" sz="1400" dirty="0" err="1"/>
              <a:t>Pai</a:t>
            </a:r>
            <a:r>
              <a:rPr lang="en-US" altLang="en-US" sz="1400" dirty="0"/>
              <a:t>, Power System Dynamics and Stability, 1997, Fig 1.2, modified</a:t>
            </a:r>
          </a:p>
        </p:txBody>
      </p:sp>
      <p:pic>
        <p:nvPicPr>
          <p:cNvPr id="82637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9652" y="1371600"/>
            <a:ext cx="8718550" cy="4724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2599550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Modeling Cautions!</a:t>
            </a:r>
            <a:endParaRPr lang="en-US" dirty="0"/>
          </a:p>
        </p:txBody>
      </p:sp>
      <p:sp>
        <p:nvSpPr>
          <p:cNvPr id="3" name="Content Placeholder 2"/>
          <p:cNvSpPr>
            <a:spLocks noGrp="1"/>
          </p:cNvSpPr>
          <p:nvPr>
            <p:ph idx="1"/>
          </p:nvPr>
        </p:nvSpPr>
        <p:spPr/>
        <p:txBody>
          <a:bodyPr/>
          <a:lstStyle/>
          <a:p>
            <a:r>
              <a:rPr lang="en-US" dirty="0" smtClean="0"/>
              <a:t>"All models are wrong but some are useful," George Box, </a:t>
            </a:r>
            <a:r>
              <a:rPr lang="en-US" i="1" dirty="0" smtClean="0"/>
              <a:t>Empirical Model-Building and Response Surfaces</a:t>
            </a:r>
            <a:r>
              <a:rPr lang="en-US" dirty="0" smtClean="0"/>
              <a:t>, (1987, p. 424)</a:t>
            </a:r>
          </a:p>
          <a:p>
            <a:pPr lvl="1"/>
            <a:r>
              <a:rPr lang="en-US" dirty="0" smtClean="0"/>
              <a:t>Models are an approximation to reality, not reality, so they always have some degree of approximation</a:t>
            </a:r>
          </a:p>
          <a:p>
            <a:pPr lvl="1"/>
            <a:r>
              <a:rPr lang="en-US" dirty="0" smtClean="0"/>
              <a:t>Box went on to say that the practical question is how wrong to they have to be to not be useful</a:t>
            </a:r>
          </a:p>
          <a:p>
            <a:r>
              <a:rPr lang="en-US" dirty="0" smtClean="0"/>
              <a:t>A good part of engineering is deciding what is the appropriate level of modeling, and knowing under what conditions the model will fail</a:t>
            </a:r>
          </a:p>
          <a:p>
            <a:r>
              <a:rPr lang="en-US" dirty="0" smtClean="0"/>
              <a:t>Always keep in mind what problem you are trying to solve!</a:t>
            </a:r>
          </a:p>
          <a:p>
            <a:pPr lvl="1"/>
            <a:endParaRPr lang="en-US" dirty="0" smtClean="0"/>
          </a:p>
          <a:p>
            <a:endParaRPr lang="en-US" dirty="0" smtClean="0"/>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8</a:t>
            </a:fld>
            <a:endParaRPr lang="en-US" dirty="0"/>
          </a:p>
        </p:txBody>
      </p:sp>
    </p:spTree>
    <p:extLst>
      <p:ext uri="{BB962C8B-B14F-4D97-AF65-F5344CB8AC3E}">
        <p14:creationId xmlns:p14="http://schemas.microsoft.com/office/powerpoint/2010/main" val="209109972"/>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Transient Stability Example 1</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9</a:t>
            </a:fld>
            <a:endParaRPr lang="en-US" dirty="0"/>
          </a:p>
        </p:txBody>
      </p:sp>
      <p:pic>
        <p:nvPicPr>
          <p:cNvPr id="6" name="Picture 4"/>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1752600"/>
            <a:ext cx="6096000" cy="4117975"/>
          </a:xfrm>
          <a:prstGeom prst="rect">
            <a:avLst/>
          </a:prstGeom>
          <a:noFill/>
          <a:ln>
            <a:noFill/>
          </a:ln>
          <a:effectLst/>
          <a:extLst>
            <a:ext uri="{909E8E84-426E-40DD-AFC4-6F175D3DCCD1}">
              <a14:hiddenFill xmlns:a14="http://schemas.microsoft.com/office/drawing/2010/main">
                <a:solidFill>
                  <a:schemeClr val="bg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7" name="TextBox 1"/>
          <p:cNvSpPr txBox="1">
            <a:spLocks noChangeArrowheads="1"/>
          </p:cNvSpPr>
          <p:nvPr/>
        </p:nvSpPr>
        <p:spPr bwMode="auto">
          <a:xfrm>
            <a:off x="609600" y="1185863"/>
            <a:ext cx="80010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sz="2400" dirty="0"/>
              <a:t>1996: Transient Stability Model Errors Lead to Blackouts </a:t>
            </a:r>
          </a:p>
        </p:txBody>
      </p:sp>
    </p:spTree>
    <p:extLst>
      <p:ext uri="{BB962C8B-B14F-4D97-AF65-F5344CB8AC3E}">
        <p14:creationId xmlns:p14="http://schemas.microsoft.com/office/powerpoint/2010/main" val="75672164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Transient Stability Example 2</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10</a:t>
            </a:fld>
            <a:endParaRPr lang="en-US" dirty="0"/>
          </a:p>
        </p:txBody>
      </p:sp>
      <p:sp>
        <p:nvSpPr>
          <p:cNvPr id="5" name="TextBox 3"/>
          <p:cNvSpPr txBox="1">
            <a:spLocks noChangeArrowheads="1"/>
          </p:cNvSpPr>
          <p:nvPr/>
        </p:nvSpPr>
        <p:spPr bwMode="auto">
          <a:xfrm>
            <a:off x="434975" y="5580063"/>
            <a:ext cx="4300538"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sz="1600"/>
              <a:t>Source: </a:t>
            </a:r>
            <a:r>
              <a:rPr lang="en-US" altLang="en-US" sz="1600" i="1"/>
              <a:t>Arizona-Southern California Outages</a:t>
            </a:r>
            <a:br>
              <a:rPr lang="en-US" altLang="en-US" sz="1600" i="1"/>
            </a:br>
            <a:r>
              <a:rPr lang="en-US" altLang="en-US" sz="1600" i="1"/>
              <a:t>on September 8, 2011 Report</a:t>
            </a:r>
            <a:r>
              <a:rPr lang="en-US" altLang="en-US" sz="1600"/>
              <a:t>, </a:t>
            </a:r>
            <a:br>
              <a:rPr lang="en-US" altLang="en-US" sz="1600"/>
            </a:br>
            <a:r>
              <a:rPr lang="en-US" altLang="en-US" sz="1600"/>
              <a:t>FERC and NERC,April 2012</a:t>
            </a:r>
          </a:p>
        </p:txBody>
      </p:sp>
      <p:pic>
        <p:nvPicPr>
          <p:cNvPr id="6" name="Picture 2"/>
          <p:cNvPicPr>
            <a:picLocks noChangeAspect="1" noChangeArrowheads="1"/>
          </p:cNvPicPr>
          <p:nvPr/>
        </p:nvPicPr>
        <p:blipFill>
          <a:blip r:embed="rId2">
            <a:extLst>
              <a:ext uri="{28A0092B-C50C-407E-A947-70E740481C1C}">
                <a14:useLocalDpi xmlns:a14="http://schemas.microsoft.com/office/drawing/2010/main" val="0"/>
              </a:ext>
            </a:extLst>
          </a:blip>
          <a:srcRect l="19499" t="20627" r="18254" b="15622"/>
          <a:stretch>
            <a:fillRect/>
          </a:stretch>
        </p:blipFill>
        <p:spPr bwMode="auto">
          <a:xfrm>
            <a:off x="465138" y="1219200"/>
            <a:ext cx="5292725" cy="43354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7" name="TextBox 4"/>
          <p:cNvSpPr txBox="1">
            <a:spLocks noChangeArrowheads="1"/>
          </p:cNvSpPr>
          <p:nvPr/>
        </p:nvSpPr>
        <p:spPr bwMode="auto">
          <a:xfrm>
            <a:off x="5763405" y="1308893"/>
            <a:ext cx="3162300" cy="4156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sz="2400" dirty="0"/>
              <a:t>We’ve come a long</a:t>
            </a:r>
            <a:br>
              <a:rPr lang="en-US" altLang="en-US" sz="2400" dirty="0"/>
            </a:br>
            <a:r>
              <a:rPr lang="en-US" altLang="en-US" sz="2400" dirty="0"/>
              <a:t>ways since 1996</a:t>
            </a:r>
            <a:br>
              <a:rPr lang="en-US" altLang="en-US" sz="2400" dirty="0"/>
            </a:br>
            <a:r>
              <a:rPr lang="en-US" altLang="en-US" sz="2400" dirty="0"/>
              <a:t>towards improved </a:t>
            </a:r>
            <a:br>
              <a:rPr lang="en-US" altLang="en-US" sz="2400" dirty="0"/>
            </a:br>
            <a:r>
              <a:rPr lang="en-US" altLang="en-US" sz="2400" dirty="0"/>
              <a:t>simulations. Still,</a:t>
            </a:r>
            <a:br>
              <a:rPr lang="en-US" altLang="en-US" sz="2400" dirty="0"/>
            </a:br>
            <a:r>
              <a:rPr lang="en-US" altLang="en-US" sz="2400" dirty="0"/>
              <a:t>a finding from </a:t>
            </a:r>
            <a:br>
              <a:rPr lang="en-US" altLang="en-US" sz="2400" dirty="0"/>
            </a:br>
            <a:r>
              <a:rPr lang="en-US" altLang="en-US" sz="2400" dirty="0"/>
              <a:t>the 2011 Blackout</a:t>
            </a:r>
            <a:br>
              <a:rPr lang="en-US" altLang="en-US" sz="2400" dirty="0"/>
            </a:br>
            <a:r>
              <a:rPr lang="en-US" altLang="en-US" sz="2400" dirty="0"/>
              <a:t>is the simulations</a:t>
            </a:r>
            <a:br>
              <a:rPr lang="en-US" altLang="en-US" sz="2400" dirty="0"/>
            </a:br>
            <a:r>
              <a:rPr lang="en-US" altLang="en-US" sz="2400" dirty="0"/>
              <a:t>didn’t match</a:t>
            </a:r>
            <a:br>
              <a:rPr lang="en-US" altLang="en-US" sz="2400" dirty="0"/>
            </a:br>
            <a:r>
              <a:rPr lang="en-US" altLang="en-US" sz="2400" dirty="0"/>
              <a:t>the actual system</a:t>
            </a:r>
            <a:br>
              <a:rPr lang="en-US" altLang="en-US" sz="2400" dirty="0"/>
            </a:br>
            <a:r>
              <a:rPr lang="en-US" altLang="en-US" sz="2400" dirty="0"/>
              <a:t>response and </a:t>
            </a:r>
            <a:br>
              <a:rPr lang="en-US" altLang="en-US" sz="2400" dirty="0"/>
            </a:br>
            <a:r>
              <a:rPr lang="en-US" altLang="en-US" sz="2400" dirty="0"/>
              <a:t>need to be improved. </a:t>
            </a:r>
          </a:p>
        </p:txBody>
      </p:sp>
    </p:spTree>
    <p:extLst>
      <p:ext uri="{BB962C8B-B14F-4D97-AF65-F5344CB8AC3E}">
        <p14:creationId xmlns:p14="http://schemas.microsoft.com/office/powerpoint/2010/main" val="93003064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Models and Their Parameters</a:t>
            </a:r>
            <a:endParaRPr lang="en-US" dirty="0"/>
          </a:p>
        </p:txBody>
      </p:sp>
      <p:sp>
        <p:nvSpPr>
          <p:cNvPr id="3" name="Content Placeholder 2"/>
          <p:cNvSpPr>
            <a:spLocks noGrp="1"/>
          </p:cNvSpPr>
          <p:nvPr>
            <p:ph idx="1"/>
          </p:nvPr>
        </p:nvSpPr>
        <p:spPr/>
        <p:txBody>
          <a:bodyPr/>
          <a:lstStyle/>
          <a:p>
            <a:r>
              <a:rPr lang="en-US" dirty="0" smtClean="0"/>
              <a:t>Models and their parameters are often tightly coupled</a:t>
            </a:r>
          </a:p>
          <a:p>
            <a:pPr lvl="1"/>
            <a:r>
              <a:rPr lang="en-US" dirty="0" smtClean="0"/>
              <a:t>The parameters for a particular model might have been derived from actual results on the object of interest</a:t>
            </a:r>
          </a:p>
          <a:p>
            <a:r>
              <a:rPr lang="en-US" dirty="0" smtClean="0"/>
              <a:t>Changing the model (even correcting an "incorrect" simulation implementation) can result in unexpected results!</a:t>
            </a:r>
            <a:endParaRPr lang="en-US" dirty="0"/>
          </a:p>
          <a:p>
            <a:r>
              <a:rPr lang="en-US" dirty="0" smtClean="0"/>
              <a:t>Using a more detailed simulation approach without changing the model can also result in incorrect results</a:t>
            </a:r>
          </a:p>
          <a:p>
            <a:pPr lvl="1"/>
            <a:r>
              <a:rPr lang="en-US" dirty="0" smtClean="0"/>
              <a:t>More detailed models are not necessarily more accurate</a:t>
            </a:r>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11</a:t>
            </a:fld>
            <a:endParaRPr lang="en-US" dirty="0"/>
          </a:p>
        </p:txBody>
      </p:sp>
    </p:spTree>
    <p:extLst>
      <p:ext uri="{BB962C8B-B14F-4D97-AF65-F5344CB8AC3E}">
        <p14:creationId xmlns:p14="http://schemas.microsoft.com/office/powerpoint/2010/main" val="115494464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Static versus Dynamic Analysis</a:t>
            </a:r>
            <a:endParaRPr lang="en-US" dirty="0"/>
          </a:p>
        </p:txBody>
      </p:sp>
      <p:sp>
        <p:nvSpPr>
          <p:cNvPr id="3" name="Content Placeholder 2"/>
          <p:cNvSpPr>
            <a:spLocks noGrp="1"/>
          </p:cNvSpPr>
          <p:nvPr>
            <p:ph idx="1"/>
          </p:nvPr>
        </p:nvSpPr>
        <p:spPr>
          <a:xfrm>
            <a:off x="365760" y="1280160"/>
            <a:ext cx="8702040" cy="4114800"/>
          </a:xfrm>
        </p:spPr>
        <p:txBody>
          <a:bodyPr/>
          <a:lstStyle/>
          <a:p>
            <a:r>
              <a:rPr lang="en-US" dirty="0"/>
              <a:t>S</a:t>
            </a:r>
            <a:r>
              <a:rPr lang="en-US" dirty="0" smtClean="0"/>
              <a:t>tatics versus dynamics appears in many fields</a:t>
            </a:r>
          </a:p>
          <a:p>
            <a:r>
              <a:rPr lang="en-US" dirty="0" smtClean="0"/>
              <a:t>An equilibrium point is a point at which the model is not changing</a:t>
            </a:r>
          </a:p>
          <a:p>
            <a:pPr lvl="1"/>
            <a:r>
              <a:rPr lang="en-US" dirty="0" smtClean="0"/>
              <a:t>Real systems are always changing, but over the time period of interest an unchanging system can be a useful approximation</a:t>
            </a:r>
          </a:p>
          <a:p>
            <a:r>
              <a:rPr lang="en-US" dirty="0" smtClean="0"/>
              <a:t>Static analysis looks at how the equilibrium points change to a change in the model</a:t>
            </a:r>
          </a:p>
          <a:p>
            <a:pPr lvl="1"/>
            <a:r>
              <a:rPr lang="en-US" dirty="0" smtClean="0"/>
              <a:t>Power system example is power flow </a:t>
            </a:r>
          </a:p>
          <a:p>
            <a:r>
              <a:rPr lang="en-US" dirty="0" smtClean="0"/>
              <a:t>Dynamic analysis looks at how the system responds over time when it is perturbed away from an equilibrium point</a:t>
            </a:r>
          </a:p>
          <a:p>
            <a:pPr lvl="1"/>
            <a:r>
              <a:rPr lang="en-US" dirty="0" smtClean="0"/>
              <a:t>Power system example is transient stability </a:t>
            </a:r>
          </a:p>
          <a:p>
            <a:endParaRPr lang="en-US" dirty="0" smtClean="0"/>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12</a:t>
            </a:fld>
            <a:endParaRPr lang="en-US" dirty="0"/>
          </a:p>
        </p:txBody>
      </p:sp>
    </p:spTree>
    <p:extLst>
      <p:ext uri="{BB962C8B-B14F-4D97-AF65-F5344CB8AC3E}">
        <p14:creationId xmlns:p14="http://schemas.microsoft.com/office/powerpoint/2010/main" val="191697758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Slow versus Fast Dynamics</a:t>
            </a:r>
            <a:endParaRPr lang="en-US" dirty="0"/>
          </a:p>
        </p:txBody>
      </p:sp>
      <p:sp>
        <p:nvSpPr>
          <p:cNvPr id="3" name="Content Placeholder 2"/>
          <p:cNvSpPr>
            <a:spLocks noGrp="1"/>
          </p:cNvSpPr>
          <p:nvPr>
            <p:ph idx="1"/>
          </p:nvPr>
        </p:nvSpPr>
        <p:spPr>
          <a:xfrm>
            <a:off x="365760" y="1280160"/>
            <a:ext cx="8702040" cy="4114800"/>
          </a:xfrm>
        </p:spPr>
        <p:txBody>
          <a:bodyPr/>
          <a:lstStyle/>
          <a:p>
            <a:r>
              <a:rPr lang="en-US" dirty="0" smtClean="0"/>
              <a:t>Key analysis question in setting up and solving models is to determine the time frame of interest</a:t>
            </a:r>
          </a:p>
          <a:p>
            <a:r>
              <a:rPr lang="en-US" dirty="0" smtClean="0"/>
              <a:t>Values that change slowing (relative to the time frame of interest) can be assumed as constant</a:t>
            </a:r>
          </a:p>
          <a:p>
            <a:pPr lvl="1"/>
            <a:r>
              <a:rPr lang="en-US" dirty="0" smtClean="0"/>
              <a:t>Power flow example is the load real and reactive values are assumed constant (sometimes voltage dependence is included)</a:t>
            </a:r>
          </a:p>
          <a:p>
            <a:r>
              <a:rPr lang="en-US" dirty="0" smtClean="0"/>
              <a:t>Values that change quickly (relative to the time frame of interest) can be assumed to be algebraic</a:t>
            </a:r>
          </a:p>
          <a:p>
            <a:pPr lvl="1"/>
            <a:r>
              <a:rPr lang="en-US" dirty="0" smtClean="0"/>
              <a:t>A generator's terminal voltage in power flow is an algebraic constraint, but not in transient stability</a:t>
            </a:r>
          </a:p>
          <a:p>
            <a:pPr lvl="1"/>
            <a:r>
              <a:rPr lang="en-US" dirty="0" smtClean="0"/>
              <a:t>In power flow and transient stability the network power balance equations are assumed algebraic </a:t>
            </a:r>
          </a:p>
          <a:p>
            <a:endParaRPr lang="en-US" dirty="0" smtClean="0"/>
          </a:p>
          <a:p>
            <a:pPr lvl="1"/>
            <a:endParaRPr lang="en-US" dirty="0" smtClean="0"/>
          </a:p>
          <a:p>
            <a:pPr lvl="1"/>
            <a:endParaRPr lang="en-US" dirty="0" smtClean="0"/>
          </a:p>
          <a:p>
            <a:endParaRPr lang="en-US" dirty="0" smtClean="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13</a:t>
            </a:fld>
            <a:endParaRPr lang="en-US" dirty="0"/>
          </a:p>
        </p:txBody>
      </p:sp>
    </p:spTree>
    <p:extLst>
      <p:ext uri="{BB962C8B-B14F-4D97-AF65-F5344CB8AC3E}">
        <p14:creationId xmlns:p14="http://schemas.microsoft.com/office/powerpoint/2010/main" val="277112675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28600"/>
            <a:ext cx="8686800" cy="762000"/>
          </a:xfrm>
        </p:spPr>
        <p:txBody>
          <a:bodyPr/>
          <a:lstStyle/>
          <a:p>
            <a:r>
              <a:rPr lang="en-US" dirty="0" smtClean="0"/>
              <a:t>Positive Sequence versus </a:t>
            </a:r>
            <a:br>
              <a:rPr lang="en-US" dirty="0" smtClean="0"/>
            </a:br>
            <a:r>
              <a:rPr lang="en-US" dirty="0" smtClean="0"/>
              <a:t>Full Three-Phase</a:t>
            </a:r>
            <a:endParaRPr lang="en-US" dirty="0"/>
          </a:p>
        </p:txBody>
      </p:sp>
      <p:sp>
        <p:nvSpPr>
          <p:cNvPr id="3" name="Content Placeholder 2"/>
          <p:cNvSpPr>
            <a:spLocks noGrp="1"/>
          </p:cNvSpPr>
          <p:nvPr>
            <p:ph idx="1"/>
          </p:nvPr>
        </p:nvSpPr>
        <p:spPr>
          <a:xfrm>
            <a:off x="365760" y="1280160"/>
            <a:ext cx="8625840" cy="4114800"/>
          </a:xfrm>
        </p:spPr>
        <p:txBody>
          <a:bodyPr/>
          <a:lstStyle/>
          <a:p>
            <a:r>
              <a:rPr lang="en-US" dirty="0" smtClean="0"/>
              <a:t>Large-scale electrical systems are almost exclusively three-phase.  Common analysis tools such as power flow and transient stability often assume balanced operation</a:t>
            </a:r>
          </a:p>
          <a:p>
            <a:pPr lvl="1"/>
            <a:r>
              <a:rPr lang="en-US" dirty="0" smtClean="0"/>
              <a:t>This allows modeling of just the positive sequence though full three-phase models are sometimes used particularly for distribution systems</a:t>
            </a:r>
          </a:p>
          <a:p>
            <a:pPr lvl="1"/>
            <a:r>
              <a:rPr lang="en-US" dirty="0" smtClean="0"/>
              <a:t>Course assumes knowledge of sequence analysis</a:t>
            </a:r>
          </a:p>
          <a:p>
            <a:r>
              <a:rPr lang="en-US" dirty="0" smtClean="0"/>
              <a:t>Other applications, such as electromagnetic transients (commonly known as electromagnetic transients programs [EMTP]) consider the full three phase models</a:t>
            </a:r>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14</a:t>
            </a:fld>
            <a:endParaRPr lang="en-US" dirty="0"/>
          </a:p>
        </p:txBody>
      </p:sp>
    </p:spTree>
    <p:extLst>
      <p:ext uri="{BB962C8B-B14F-4D97-AF65-F5344CB8AC3E}">
        <p14:creationId xmlns:p14="http://schemas.microsoft.com/office/powerpoint/2010/main" val="98728096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Course Coverage</a:t>
            </a:r>
            <a:endParaRPr lang="en-US" dirty="0"/>
          </a:p>
        </p:txBody>
      </p:sp>
      <p:sp>
        <p:nvSpPr>
          <p:cNvPr id="3" name="Content Placeholder 2"/>
          <p:cNvSpPr>
            <a:spLocks noGrp="1"/>
          </p:cNvSpPr>
          <p:nvPr>
            <p:ph idx="1"/>
          </p:nvPr>
        </p:nvSpPr>
        <p:spPr/>
        <p:txBody>
          <a:bodyPr/>
          <a:lstStyle/>
          <a:p>
            <a:r>
              <a:rPr lang="en-US" dirty="0" smtClean="0"/>
              <a:t>Course is focused on the analysis of the dynamics and stability of high voltage power systems</a:t>
            </a:r>
          </a:p>
          <a:p>
            <a:pPr lvl="1"/>
            <a:r>
              <a:rPr lang="en-US" dirty="0" smtClean="0"/>
              <a:t>Some consideration of general solution methods, some consideration of power system component modeling in different time frames, and some consideration of using tools to solve example larger-scale power system problems</a:t>
            </a:r>
            <a:endParaRPr lang="en-US" dirty="0"/>
          </a:p>
          <a:p>
            <a:r>
              <a:rPr lang="en-US" dirty="0" smtClean="0"/>
              <a:t>Course seeks to strike a balance between the theoretical and the applied</a:t>
            </a:r>
          </a:p>
          <a:p>
            <a:endParaRPr lang="en-US" dirty="0" smtClean="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15</a:t>
            </a:fld>
            <a:endParaRPr lang="en-US" dirty="0"/>
          </a:p>
        </p:txBody>
      </p:sp>
    </p:spTree>
    <p:extLst>
      <p:ext uri="{BB962C8B-B14F-4D97-AF65-F5344CB8AC3E}">
        <p14:creationId xmlns:p14="http://schemas.microsoft.com/office/powerpoint/2010/main" val="160317628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PowerWorld Simulator</a:t>
            </a:r>
            <a:endParaRPr lang="en-US" dirty="0"/>
          </a:p>
        </p:txBody>
      </p:sp>
      <p:sp>
        <p:nvSpPr>
          <p:cNvPr id="3" name="Content Placeholder 2"/>
          <p:cNvSpPr>
            <a:spLocks noGrp="1"/>
          </p:cNvSpPr>
          <p:nvPr>
            <p:ph idx="1"/>
          </p:nvPr>
        </p:nvSpPr>
        <p:spPr/>
        <p:txBody>
          <a:bodyPr/>
          <a:lstStyle/>
          <a:p>
            <a:r>
              <a:rPr lang="en-US" dirty="0"/>
              <a:t>Class will make extensive use of PowerWorld Simulator.  If you do not have a copy of v17, the free 42 bus student version is available for download at </a:t>
            </a:r>
          </a:p>
          <a:p>
            <a:pPr marL="0" indent="0">
              <a:buNone/>
            </a:pPr>
            <a:r>
              <a:rPr lang="en-US" dirty="0"/>
              <a:t>	http://www.powerworld.com/gloversarmaoverbye</a:t>
            </a:r>
          </a:p>
          <a:p>
            <a:r>
              <a:rPr lang="en-US" dirty="0"/>
              <a:t>Start getting familiar with this </a:t>
            </a:r>
            <a:r>
              <a:rPr lang="en-US" dirty="0" smtClean="0"/>
              <a:t>package, particularly the power flow basics.  Transient stability aspects will be covered in class</a:t>
            </a:r>
          </a:p>
          <a:p>
            <a:r>
              <a:rPr lang="en-US" dirty="0" smtClean="0"/>
              <a:t>  </a:t>
            </a:r>
            <a:r>
              <a:rPr lang="en-US" dirty="0"/>
              <a:t>Free training material is available at </a:t>
            </a:r>
          </a:p>
          <a:p>
            <a:pPr marL="0" indent="0">
              <a:buNone/>
            </a:pPr>
            <a:r>
              <a:rPr lang="en-US" dirty="0"/>
              <a:t>http://www.powerworld.com/training/online-training</a:t>
            </a:r>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16</a:t>
            </a:fld>
            <a:endParaRPr lang="en-US" dirty="0"/>
          </a:p>
        </p:txBody>
      </p:sp>
    </p:spTree>
    <p:extLst>
      <p:ext uri="{BB962C8B-B14F-4D97-AF65-F5344CB8AC3E}">
        <p14:creationId xmlns:p14="http://schemas.microsoft.com/office/powerpoint/2010/main" val="318523929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Power Flow Versus Dynamics</a:t>
            </a:r>
            <a:endParaRPr lang="en-US" dirty="0"/>
          </a:p>
        </p:txBody>
      </p:sp>
      <p:sp>
        <p:nvSpPr>
          <p:cNvPr id="3" name="Content Placeholder 2"/>
          <p:cNvSpPr>
            <a:spLocks noGrp="1"/>
          </p:cNvSpPr>
          <p:nvPr>
            <p:ph idx="1"/>
          </p:nvPr>
        </p:nvSpPr>
        <p:spPr/>
        <p:txBody>
          <a:bodyPr/>
          <a:lstStyle/>
          <a:p>
            <a:r>
              <a:rPr lang="en-US" altLang="en-US" dirty="0"/>
              <a:t>The power flow is used to determine a quasi steady-state operating condition for a power system</a:t>
            </a:r>
          </a:p>
          <a:p>
            <a:pPr lvl="1"/>
            <a:r>
              <a:rPr lang="en-US" altLang="en-US" dirty="0"/>
              <a:t>Goal is to solve a set of algebraic equations </a:t>
            </a:r>
            <a:r>
              <a:rPr lang="en-US" altLang="en-US" b="1" dirty="0"/>
              <a:t>g(x) </a:t>
            </a:r>
            <a:r>
              <a:rPr lang="en-US" altLang="en-US" dirty="0"/>
              <a:t>=</a:t>
            </a:r>
            <a:r>
              <a:rPr lang="en-US" altLang="en-US" b="1" dirty="0"/>
              <a:t> 0</a:t>
            </a:r>
          </a:p>
          <a:p>
            <a:pPr lvl="1"/>
            <a:r>
              <a:rPr lang="en-US" altLang="en-US" dirty="0"/>
              <a:t>Models employed reflect the steady-state assumption, such as generator PV buses, constant power loads, LTC </a:t>
            </a:r>
            <a:r>
              <a:rPr lang="en-US" altLang="en-US" dirty="0" smtClean="0"/>
              <a:t>transformers</a:t>
            </a:r>
          </a:p>
          <a:p>
            <a:r>
              <a:rPr lang="en-US" dirty="0" smtClean="0"/>
              <a:t>Dynamic analysis is used to determine how the system changes with time, usually after some disturbance perturbs it away from a quasi-steady state equilibrium point </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17</a:t>
            </a:fld>
            <a:endParaRPr lang="en-US" dirty="0"/>
          </a:p>
        </p:txBody>
      </p:sp>
    </p:spTree>
    <p:extLst>
      <p:ext uri="{BB962C8B-B14F-4D97-AF65-F5344CB8AC3E}">
        <p14:creationId xmlns:p14="http://schemas.microsoft.com/office/powerpoint/2010/main" val="220698855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Example: Transient Stability</a:t>
            </a:r>
            <a:endParaRPr lang="en-US" dirty="0"/>
          </a:p>
        </p:txBody>
      </p:sp>
      <p:sp>
        <p:nvSpPr>
          <p:cNvPr id="3" name="Content Placeholder 2"/>
          <p:cNvSpPr>
            <a:spLocks noGrp="1"/>
          </p:cNvSpPr>
          <p:nvPr>
            <p:ph idx="1"/>
          </p:nvPr>
        </p:nvSpPr>
        <p:spPr/>
        <p:txBody>
          <a:bodyPr/>
          <a:lstStyle/>
          <a:p>
            <a:r>
              <a:rPr lang="en-US" altLang="en-US" dirty="0"/>
              <a:t>Transient stability is used to determine whether following a </a:t>
            </a:r>
            <a:r>
              <a:rPr lang="en-US" altLang="en-US" dirty="0" smtClean="0"/>
              <a:t>disturbance (contingency) </a:t>
            </a:r>
            <a:r>
              <a:rPr lang="en-US" altLang="en-US" dirty="0"/>
              <a:t>the power system returns to a steady-state operating point</a:t>
            </a:r>
          </a:p>
          <a:p>
            <a:pPr lvl="1"/>
            <a:r>
              <a:rPr lang="en-US" altLang="en-US" dirty="0"/>
              <a:t>Goal is to solve a set of differential and algebraic equations, d</a:t>
            </a:r>
            <a:r>
              <a:rPr lang="en-US" altLang="en-US" b="1" dirty="0"/>
              <a:t>x</a:t>
            </a:r>
            <a:r>
              <a:rPr lang="en-US" altLang="en-US" dirty="0"/>
              <a:t>/dt = </a:t>
            </a:r>
            <a:r>
              <a:rPr lang="en-US" altLang="en-US" b="1" dirty="0"/>
              <a:t>f</a:t>
            </a:r>
            <a:r>
              <a:rPr lang="en-US" altLang="en-US" dirty="0"/>
              <a:t>(</a:t>
            </a:r>
            <a:r>
              <a:rPr lang="en-US" altLang="en-US" b="1" dirty="0"/>
              <a:t>x</a:t>
            </a:r>
            <a:r>
              <a:rPr lang="en-US" altLang="en-US" dirty="0"/>
              <a:t>,</a:t>
            </a:r>
            <a:r>
              <a:rPr lang="en-US" altLang="en-US" b="1" dirty="0"/>
              <a:t>y</a:t>
            </a:r>
            <a:r>
              <a:rPr lang="en-US" altLang="en-US" dirty="0"/>
              <a:t>), </a:t>
            </a:r>
            <a:r>
              <a:rPr lang="en-US" altLang="en-US" b="1" dirty="0"/>
              <a:t>g</a:t>
            </a:r>
            <a:r>
              <a:rPr lang="en-US" altLang="en-US" dirty="0"/>
              <a:t>(</a:t>
            </a:r>
            <a:r>
              <a:rPr lang="en-US" altLang="en-US" b="1" dirty="0"/>
              <a:t>x</a:t>
            </a:r>
            <a:r>
              <a:rPr lang="en-US" altLang="en-US" dirty="0"/>
              <a:t>,</a:t>
            </a:r>
            <a:r>
              <a:rPr lang="en-US" altLang="en-US" b="1" dirty="0"/>
              <a:t>y</a:t>
            </a:r>
            <a:r>
              <a:rPr lang="en-US" altLang="en-US" dirty="0"/>
              <a:t>) = </a:t>
            </a:r>
            <a:r>
              <a:rPr lang="en-US" altLang="en-US" b="1" dirty="0"/>
              <a:t>0</a:t>
            </a:r>
          </a:p>
          <a:p>
            <a:pPr lvl="1"/>
            <a:r>
              <a:rPr lang="en-US" altLang="en-US" dirty="0"/>
              <a:t>Starts in steady-state, and hopefully returns to steady-state.</a:t>
            </a:r>
          </a:p>
          <a:p>
            <a:pPr lvl="1"/>
            <a:r>
              <a:rPr lang="en-US" altLang="en-US" dirty="0"/>
              <a:t>Models reflect the transient stability time frame (up to dozens of seconds), with some values assumed to be slow enough to hold constant (LTC tap changing), while others are still fast enough to treat as algebraic (synchronous machine stator dynamics, voltage source converter dynamics).</a:t>
            </a:r>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18</a:t>
            </a:fld>
            <a:endParaRPr lang="en-US" dirty="0"/>
          </a:p>
        </p:txBody>
      </p:sp>
    </p:spTree>
    <p:extLst>
      <p:ext uri="{BB962C8B-B14F-4D97-AF65-F5344CB8AC3E}">
        <p14:creationId xmlns:p14="http://schemas.microsoft.com/office/powerpoint/2010/main" val="189181935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Physical Structure </a:t>
            </a:r>
            <a:br>
              <a:rPr lang="en-US" altLang="en-US" dirty="0"/>
            </a:br>
            <a:r>
              <a:rPr lang="en-US" altLang="en-US" dirty="0"/>
              <a:t>Power System Components</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19</a:t>
            </a:fld>
            <a:endParaRPr lang="en-US" dirty="0"/>
          </a:p>
        </p:txBody>
      </p:sp>
      <p:pic>
        <p:nvPicPr>
          <p:cNvPr id="82739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1650" y="1280160"/>
            <a:ext cx="8139113" cy="34194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7" name="Content Placeholder 2"/>
          <p:cNvSpPr>
            <a:spLocks noGrp="1"/>
          </p:cNvSpPr>
          <p:nvPr>
            <p:ph idx="1"/>
          </p:nvPr>
        </p:nvSpPr>
        <p:spPr>
          <a:xfrm>
            <a:off x="228600" y="5867400"/>
            <a:ext cx="8763000" cy="381000"/>
          </a:xfrm>
        </p:spPr>
        <p:txBody>
          <a:bodyPr/>
          <a:lstStyle/>
          <a:p>
            <a:pPr algn="ctr">
              <a:buFontTx/>
              <a:buNone/>
            </a:pPr>
            <a:r>
              <a:rPr lang="en-US" altLang="en-US" sz="1800" dirty="0" smtClean="0"/>
              <a:t>    P. Sauer and M. Pai, </a:t>
            </a:r>
            <a:r>
              <a:rPr lang="en-US" altLang="en-US" sz="1800" i="1" dirty="0" smtClean="0"/>
              <a:t>Power System Dynamics and Stability</a:t>
            </a:r>
            <a:endParaRPr lang="en-US" altLang="en-US" sz="1800" dirty="0" smtClean="0"/>
          </a:p>
        </p:txBody>
      </p:sp>
    </p:spTree>
    <p:extLst>
      <p:ext uri="{BB962C8B-B14F-4D97-AF65-F5344CB8AC3E}">
        <p14:creationId xmlns:p14="http://schemas.microsoft.com/office/powerpoint/2010/main" val="165224634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Physical Structure </a:t>
            </a:r>
            <a:br>
              <a:rPr lang="en-US" altLang="en-US" dirty="0"/>
            </a:br>
            <a:r>
              <a:rPr lang="en-US" altLang="en-US" dirty="0"/>
              <a:t>Power System Components</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20</a:t>
            </a:fld>
            <a:endParaRPr lang="en-US" dirty="0"/>
          </a:p>
        </p:txBody>
      </p:sp>
      <p:grpSp>
        <p:nvGrpSpPr>
          <p:cNvPr id="6" name="Group 5"/>
          <p:cNvGrpSpPr/>
          <p:nvPr/>
        </p:nvGrpSpPr>
        <p:grpSpPr>
          <a:xfrm>
            <a:off x="457200" y="1280160"/>
            <a:ext cx="8153400" cy="3586162"/>
            <a:chOff x="457200" y="1824038"/>
            <a:chExt cx="8153400" cy="3586162"/>
          </a:xfrm>
        </p:grpSpPr>
        <p:sp>
          <p:nvSpPr>
            <p:cNvPr id="7" name="Freeform 50"/>
            <p:cNvSpPr>
              <a:spLocks/>
            </p:cNvSpPr>
            <p:nvPr/>
          </p:nvSpPr>
          <p:spPr bwMode="auto">
            <a:xfrm>
              <a:off x="3790950" y="2281238"/>
              <a:ext cx="2457450" cy="2209800"/>
            </a:xfrm>
            <a:custGeom>
              <a:avLst/>
              <a:gdLst>
                <a:gd name="T0" fmla="*/ 2457450 w 2457450"/>
                <a:gd name="T1" fmla="*/ 3487154 h 2133600"/>
                <a:gd name="T2" fmla="*/ 2457450 w 2457450"/>
                <a:gd name="T3" fmla="*/ 2366288 h 2133600"/>
                <a:gd name="T4" fmla="*/ 2228850 w 2457450"/>
                <a:gd name="T5" fmla="*/ 2404935 h 2133600"/>
                <a:gd name="T6" fmla="*/ 2228850 w 2457450"/>
                <a:gd name="T7" fmla="*/ 0 h 2133600"/>
                <a:gd name="T8" fmla="*/ 0 w 2457450"/>
                <a:gd name="T9" fmla="*/ 0 h 2133600"/>
                <a:gd name="T10" fmla="*/ 19050 w 2457450"/>
                <a:gd name="T11" fmla="*/ 3487154 h 2133600"/>
                <a:gd name="T12" fmla="*/ 2457450 w 2457450"/>
                <a:gd name="T13" fmla="*/ 3487154 h 2133600"/>
                <a:gd name="T14" fmla="*/ 0 60000 65536"/>
                <a:gd name="T15" fmla="*/ 0 60000 65536"/>
                <a:gd name="T16" fmla="*/ 0 60000 65536"/>
                <a:gd name="T17" fmla="*/ 0 60000 65536"/>
                <a:gd name="T18" fmla="*/ 0 60000 65536"/>
                <a:gd name="T19" fmla="*/ 0 60000 65536"/>
                <a:gd name="T20" fmla="*/ 0 60000 65536"/>
                <a:gd name="T21" fmla="*/ 0 w 2457450"/>
                <a:gd name="T22" fmla="*/ 0 h 2133600"/>
                <a:gd name="T23" fmla="*/ 2457450 w 2457450"/>
                <a:gd name="T24" fmla="*/ 2133600 h 2133600"/>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457450" h="2133600">
                  <a:moveTo>
                    <a:pt x="2457450" y="2133600"/>
                  </a:moveTo>
                  <a:lnTo>
                    <a:pt x="2457450" y="1447800"/>
                  </a:lnTo>
                  <a:lnTo>
                    <a:pt x="2228850" y="1471448"/>
                  </a:lnTo>
                  <a:lnTo>
                    <a:pt x="2228850" y="0"/>
                  </a:lnTo>
                  <a:lnTo>
                    <a:pt x="0" y="0"/>
                  </a:lnTo>
                  <a:lnTo>
                    <a:pt x="19050" y="2133600"/>
                  </a:lnTo>
                  <a:lnTo>
                    <a:pt x="2457450" y="2133600"/>
                  </a:lnTo>
                </a:path>
              </a:pathLst>
            </a:custGeom>
            <a:solidFill>
              <a:srgbClr val="FFCCFF"/>
            </a:solidFill>
            <a:ln>
              <a:noFill/>
            </a:ln>
            <a:extLst>
              <a:ext uri="{91240B29-F687-4F45-9708-019B960494DF}">
                <a14:hiddenLine xmlns:a14="http://schemas.microsoft.com/office/drawing/2010/main" w="12700" cap="flat" cmpd="sng" algn="ctr">
                  <a:solidFill>
                    <a:srgbClr val="000000"/>
                  </a:solidFill>
                  <a:prstDash val="solid"/>
                  <a:round/>
                  <a:headEnd type="none" w="sm" len="sm"/>
                  <a:tailEnd type="none" w="sm" len="sm"/>
                </a14:hiddenLine>
              </a:ext>
            </a:extLst>
          </p:spPr>
          <p:txBody>
            <a:bodyPr wrap="none"/>
            <a:lstStyle/>
            <a:p>
              <a:endParaRPr lang="en-US"/>
            </a:p>
          </p:txBody>
        </p:sp>
        <p:sp>
          <p:nvSpPr>
            <p:cNvPr id="8" name="Rectangle 128"/>
            <p:cNvSpPr>
              <a:spLocks noChangeArrowheads="1"/>
            </p:cNvSpPr>
            <p:nvPr/>
          </p:nvSpPr>
          <p:spPr bwMode="auto">
            <a:xfrm>
              <a:off x="6172200" y="2357438"/>
              <a:ext cx="990600" cy="1371600"/>
            </a:xfrm>
            <a:prstGeom prst="rect">
              <a:avLst/>
            </a:prstGeom>
            <a:solidFill>
              <a:srgbClr val="D1B2E8"/>
            </a:solidFill>
            <a:ln>
              <a:noFill/>
            </a:ln>
            <a:extLst>
              <a:ext uri="{91240B29-F687-4F45-9708-019B960494DF}">
                <a14:hiddenLine xmlns:a14="http://schemas.microsoft.com/office/drawing/2010/main" w="12700" algn="ctr">
                  <a:solidFill>
                    <a:srgbClr val="000000"/>
                  </a:solidFill>
                  <a:round/>
                  <a:headEnd type="none" w="sm" len="sm"/>
                  <a:tailEnd type="none" w="sm" len="sm"/>
                </a14:hiddenLine>
              </a:ext>
            </a:extLst>
          </p:spPr>
          <p:txBody>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endParaRPr lang="en-US" altLang="en-US"/>
            </a:p>
          </p:txBody>
        </p:sp>
        <p:sp>
          <p:nvSpPr>
            <p:cNvPr id="9" name="Rectangle 126"/>
            <p:cNvSpPr>
              <a:spLocks noChangeArrowheads="1"/>
            </p:cNvSpPr>
            <p:nvPr/>
          </p:nvSpPr>
          <p:spPr bwMode="auto">
            <a:xfrm>
              <a:off x="7543800" y="2357438"/>
              <a:ext cx="1066800" cy="1371600"/>
            </a:xfrm>
            <a:prstGeom prst="rect">
              <a:avLst/>
            </a:prstGeom>
            <a:solidFill>
              <a:srgbClr val="CCFFCC"/>
            </a:solidFill>
            <a:ln>
              <a:noFill/>
            </a:ln>
            <a:extLst>
              <a:ext uri="{91240B29-F687-4F45-9708-019B960494DF}">
                <a14:hiddenLine xmlns:a14="http://schemas.microsoft.com/office/drawing/2010/main" w="12700" algn="ctr">
                  <a:solidFill>
                    <a:srgbClr val="000000"/>
                  </a:solidFill>
                  <a:round/>
                  <a:headEnd type="none" w="sm" len="sm"/>
                  <a:tailEnd type="none" w="sm" len="sm"/>
                </a14:hiddenLine>
              </a:ext>
            </a:extLst>
          </p:spPr>
          <p:txBody>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endParaRPr lang="en-US" altLang="en-US"/>
            </a:p>
          </p:txBody>
        </p:sp>
        <p:sp>
          <p:nvSpPr>
            <p:cNvPr id="10" name="Rectangle 118"/>
            <p:cNvSpPr>
              <a:spLocks noChangeArrowheads="1"/>
            </p:cNvSpPr>
            <p:nvPr/>
          </p:nvSpPr>
          <p:spPr bwMode="auto">
            <a:xfrm>
              <a:off x="7543800" y="3805238"/>
              <a:ext cx="1066800" cy="1295400"/>
            </a:xfrm>
            <a:prstGeom prst="rect">
              <a:avLst/>
            </a:prstGeom>
            <a:solidFill>
              <a:srgbClr val="CCFFFF"/>
            </a:solidFill>
            <a:ln>
              <a:noFill/>
            </a:ln>
            <a:extLst>
              <a:ext uri="{91240B29-F687-4F45-9708-019B960494DF}">
                <a14:hiddenLine xmlns:a14="http://schemas.microsoft.com/office/drawing/2010/main" w="12700" algn="ctr">
                  <a:solidFill>
                    <a:srgbClr val="000000"/>
                  </a:solidFill>
                  <a:round/>
                  <a:headEnd type="none" w="sm" len="sm"/>
                  <a:tailEnd type="none" w="sm" len="sm"/>
                </a14:hiddenLine>
              </a:ext>
            </a:extLst>
          </p:spPr>
          <p:txBody>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endParaRPr lang="en-US" altLang="en-US"/>
            </a:p>
          </p:txBody>
        </p:sp>
        <p:sp>
          <p:nvSpPr>
            <p:cNvPr id="11" name="Rectangle 10"/>
            <p:cNvSpPr/>
            <p:nvPr/>
          </p:nvSpPr>
          <p:spPr bwMode="auto">
            <a:xfrm>
              <a:off x="1371600" y="3119438"/>
              <a:ext cx="2667000" cy="2286000"/>
            </a:xfrm>
            <a:prstGeom prst="rect">
              <a:avLst/>
            </a:prstGeom>
            <a:solidFill>
              <a:schemeClr val="accent6">
                <a:lumMod val="20000"/>
                <a:lumOff val="80000"/>
              </a:schemeClr>
            </a:solidFill>
            <a:ln w="12700" cap="flat" cmpd="sng" algn="ctr">
              <a:noFill/>
              <a:prstDash val="solid"/>
              <a:round/>
              <a:headEnd type="none" w="sm" len="sm"/>
              <a:tailEnd type="none" w="sm" len="sm"/>
            </a:ln>
            <a:effectLst/>
          </p:spPr>
          <p:txBody>
            <a:bodyPr/>
            <a:lstStyle/>
            <a:p>
              <a:pPr>
                <a:defRPr/>
              </a:pPr>
              <a:endParaRPr lang="en-US"/>
            </a:p>
          </p:txBody>
        </p:sp>
        <p:sp>
          <p:nvSpPr>
            <p:cNvPr id="12" name="Rectangle 95"/>
            <p:cNvSpPr>
              <a:spLocks noChangeArrowheads="1"/>
            </p:cNvSpPr>
            <p:nvPr/>
          </p:nvSpPr>
          <p:spPr bwMode="auto">
            <a:xfrm>
              <a:off x="4419600" y="2662238"/>
              <a:ext cx="1524000" cy="1066800"/>
            </a:xfrm>
            <a:prstGeom prst="rect">
              <a:avLst/>
            </a:prstGeom>
            <a:solidFill>
              <a:srgbClr val="FFFF99"/>
            </a:solidFill>
            <a:ln>
              <a:noFill/>
            </a:ln>
            <a:extLst>
              <a:ext uri="{91240B29-F687-4F45-9708-019B960494DF}">
                <a14:hiddenLine xmlns:a14="http://schemas.microsoft.com/office/drawing/2010/main" w="12700" algn="ctr">
                  <a:solidFill>
                    <a:srgbClr val="000000"/>
                  </a:solidFill>
                  <a:round/>
                  <a:headEnd type="none" w="sm" len="sm"/>
                  <a:tailEnd type="none" w="sm" len="sm"/>
                </a14:hiddenLine>
              </a:ext>
            </a:extLst>
          </p:spPr>
          <p:txBody>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endParaRPr lang="en-US" altLang="en-US"/>
            </a:p>
          </p:txBody>
        </p:sp>
        <p:sp>
          <p:nvSpPr>
            <p:cNvPr id="13" name="Rectangle 96"/>
            <p:cNvSpPr>
              <a:spLocks noChangeArrowheads="1"/>
            </p:cNvSpPr>
            <p:nvPr/>
          </p:nvSpPr>
          <p:spPr bwMode="auto">
            <a:xfrm>
              <a:off x="4495800" y="3805238"/>
              <a:ext cx="1447800" cy="914400"/>
            </a:xfrm>
            <a:prstGeom prst="rect">
              <a:avLst/>
            </a:prstGeom>
            <a:solidFill>
              <a:srgbClr val="FFCC99"/>
            </a:solidFill>
            <a:ln>
              <a:noFill/>
            </a:ln>
            <a:extLst>
              <a:ext uri="{91240B29-F687-4F45-9708-019B960494DF}">
                <a14:hiddenLine xmlns:a14="http://schemas.microsoft.com/office/drawing/2010/main" w="12700" algn="ctr">
                  <a:solidFill>
                    <a:srgbClr val="000000"/>
                  </a:solidFill>
                  <a:round/>
                  <a:headEnd type="none" w="sm" len="sm"/>
                  <a:tailEnd type="none" w="sm" len="sm"/>
                </a14:hiddenLine>
              </a:ext>
            </a:extLst>
          </p:spPr>
          <p:txBody>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endParaRPr lang="en-US" altLang="en-US"/>
            </a:p>
          </p:txBody>
        </p:sp>
        <p:sp>
          <p:nvSpPr>
            <p:cNvPr id="14" name="TextBox 9"/>
            <p:cNvSpPr txBox="1">
              <a:spLocks noChangeArrowheads="1"/>
            </p:cNvSpPr>
            <p:nvPr/>
          </p:nvSpPr>
          <p:spPr bwMode="auto">
            <a:xfrm>
              <a:off x="4572000" y="3886200"/>
              <a:ext cx="1295400" cy="369888"/>
            </a:xfrm>
            <a:prstGeom prst="rect">
              <a:avLst/>
            </a:prstGeom>
            <a:solidFill>
              <a:schemeClr val="bg1">
                <a:lumMod val="95000"/>
              </a:schemeClr>
            </a:solidFill>
            <a:ln w="19050">
              <a:solidFill>
                <a:schemeClr val="tx1"/>
              </a:solidFill>
              <a:miter lim="800000"/>
              <a:headEnd/>
              <a:tailEnd/>
            </a:ln>
          </p:spPr>
          <p:txBody>
            <a:bodyPr>
              <a:spAutoFit/>
            </a:bodyPr>
            <a:lstStyle/>
            <a:p>
              <a:pPr>
                <a:buClr>
                  <a:srgbClr val="000000"/>
                </a:buClr>
                <a:buSzPct val="100000"/>
                <a:buFont typeface="Times New Roman" pitchFamily="18" charset="0"/>
                <a:buNone/>
                <a:defRPr/>
              </a:pPr>
              <a:r>
                <a:rPr lang="en-US" sz="1800" dirty="0"/>
                <a:t>Generator</a:t>
              </a:r>
            </a:p>
          </p:txBody>
        </p:sp>
        <p:sp>
          <p:nvSpPr>
            <p:cNvPr id="15" name="TextBox 16"/>
            <p:cNvSpPr txBox="1">
              <a:spLocks noChangeArrowheads="1"/>
            </p:cNvSpPr>
            <p:nvPr/>
          </p:nvSpPr>
          <p:spPr bwMode="auto">
            <a:xfrm>
              <a:off x="4572000" y="3144838"/>
              <a:ext cx="12954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Voltage Control</a:t>
              </a:r>
              <a:endParaRPr lang="en-US" altLang="en-US" sz="1600" i="1" baseline="-25000"/>
            </a:p>
          </p:txBody>
        </p:sp>
        <p:sp>
          <p:nvSpPr>
            <p:cNvPr id="16" name="TextBox 17"/>
            <p:cNvSpPr txBox="1">
              <a:spLocks noChangeArrowheads="1"/>
            </p:cNvSpPr>
            <p:nvPr/>
          </p:nvSpPr>
          <p:spPr bwMode="auto">
            <a:xfrm>
              <a:off x="6934200" y="4719638"/>
              <a:ext cx="609600" cy="369887"/>
            </a:xfrm>
            <a:prstGeom prst="rect">
              <a:avLst/>
            </a:prstGeom>
            <a:noFill/>
            <a:ln w="9525">
              <a:noFill/>
              <a:miter lim="800000"/>
              <a:headEnd/>
              <a:tailEnd/>
            </a:ln>
          </p:spPr>
          <p:txBody>
            <a:bodyPr>
              <a:spAutoFit/>
            </a:bodyPr>
            <a:lstStyle/>
            <a:p>
              <a:pPr>
                <a:buClr>
                  <a:srgbClr val="000000"/>
                </a:buClr>
                <a:buSzPct val="100000"/>
                <a:buFont typeface="Times New Roman" pitchFamily="18" charset="0"/>
                <a:buNone/>
                <a:defRPr/>
              </a:pPr>
              <a:r>
                <a:rPr lang="en-US" sz="1800" i="1" dirty="0">
                  <a:solidFill>
                    <a:schemeClr val="accent6"/>
                  </a:solidFill>
                </a:rPr>
                <a:t>P, Q</a:t>
              </a:r>
              <a:endParaRPr lang="en-US" sz="1800" i="1" baseline="-25000" dirty="0">
                <a:solidFill>
                  <a:schemeClr val="accent6"/>
                </a:solidFill>
              </a:endParaRPr>
            </a:p>
          </p:txBody>
        </p:sp>
        <p:sp>
          <p:nvSpPr>
            <p:cNvPr id="17" name="TextBox 39"/>
            <p:cNvSpPr txBox="1">
              <a:spLocks noChangeArrowheads="1"/>
            </p:cNvSpPr>
            <p:nvPr/>
          </p:nvSpPr>
          <p:spPr bwMode="auto">
            <a:xfrm>
              <a:off x="6172200" y="3886200"/>
              <a:ext cx="1066800" cy="369888"/>
            </a:xfrm>
            <a:prstGeom prst="rect">
              <a:avLst/>
            </a:prstGeom>
            <a:solidFill>
              <a:schemeClr val="bg1">
                <a:lumMod val="95000"/>
              </a:schemeClr>
            </a:solidFill>
            <a:ln w="19050">
              <a:solidFill>
                <a:schemeClr val="tx1"/>
              </a:solidFill>
              <a:miter lim="800000"/>
              <a:headEnd/>
              <a:tailEnd/>
            </a:ln>
          </p:spPr>
          <p:txBody>
            <a:bodyPr wrap="square">
              <a:spAutoFit/>
            </a:bodyPr>
            <a:lstStyle/>
            <a:p>
              <a:pPr>
                <a:buClr>
                  <a:srgbClr val="000000"/>
                </a:buClr>
                <a:buSzPct val="100000"/>
                <a:buFont typeface="Times New Roman" pitchFamily="18" charset="0"/>
                <a:buNone/>
                <a:defRPr/>
              </a:pPr>
              <a:r>
                <a:rPr lang="en-US" sz="1800" dirty="0"/>
                <a:t>Network</a:t>
              </a:r>
            </a:p>
          </p:txBody>
        </p:sp>
        <p:sp>
          <p:nvSpPr>
            <p:cNvPr id="18" name="TextBox 40"/>
            <p:cNvSpPr txBox="1">
              <a:spLocks noChangeArrowheads="1"/>
            </p:cNvSpPr>
            <p:nvPr/>
          </p:nvSpPr>
          <p:spPr bwMode="auto">
            <a:xfrm>
              <a:off x="6172200" y="3119438"/>
              <a:ext cx="990600"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Network control</a:t>
              </a:r>
              <a:endParaRPr lang="en-US" altLang="en-US" sz="1600" i="1" baseline="-25000"/>
            </a:p>
          </p:txBody>
        </p:sp>
        <p:sp>
          <p:nvSpPr>
            <p:cNvPr id="19" name="TextBox 42"/>
            <p:cNvSpPr txBox="1">
              <a:spLocks noChangeArrowheads="1"/>
            </p:cNvSpPr>
            <p:nvPr/>
          </p:nvSpPr>
          <p:spPr bwMode="auto">
            <a:xfrm>
              <a:off x="7620000" y="3886200"/>
              <a:ext cx="914400" cy="369888"/>
            </a:xfrm>
            <a:prstGeom prst="rect">
              <a:avLst/>
            </a:prstGeom>
            <a:solidFill>
              <a:schemeClr val="bg1">
                <a:lumMod val="95000"/>
              </a:schemeClr>
            </a:solidFill>
            <a:ln w="19050">
              <a:solidFill>
                <a:schemeClr val="tx1"/>
              </a:solidFill>
              <a:miter lim="800000"/>
              <a:headEnd/>
              <a:tailEnd/>
            </a:ln>
          </p:spPr>
          <p:txBody>
            <a:bodyPr>
              <a:spAutoFit/>
            </a:bodyPr>
            <a:lstStyle/>
            <a:p>
              <a:pPr>
                <a:buClr>
                  <a:srgbClr val="000000"/>
                </a:buClr>
                <a:buSzPct val="100000"/>
                <a:buFont typeface="Times New Roman" pitchFamily="18" charset="0"/>
                <a:buNone/>
                <a:defRPr/>
              </a:pPr>
              <a:r>
                <a:rPr lang="en-US" sz="1800" dirty="0"/>
                <a:t>Loads</a:t>
              </a:r>
            </a:p>
          </p:txBody>
        </p:sp>
        <p:sp>
          <p:nvSpPr>
            <p:cNvPr id="20" name="TextBox 43"/>
            <p:cNvSpPr txBox="1">
              <a:spLocks noChangeArrowheads="1"/>
            </p:cNvSpPr>
            <p:nvPr/>
          </p:nvSpPr>
          <p:spPr bwMode="auto">
            <a:xfrm>
              <a:off x="7620000" y="3144838"/>
              <a:ext cx="9144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Load control</a:t>
              </a:r>
              <a:endParaRPr lang="en-US" altLang="en-US" sz="1600" i="1" baseline="-25000"/>
            </a:p>
          </p:txBody>
        </p:sp>
        <p:sp>
          <p:nvSpPr>
            <p:cNvPr id="21" name="TextBox 45"/>
            <p:cNvSpPr txBox="1">
              <a:spLocks noChangeArrowheads="1"/>
            </p:cNvSpPr>
            <p:nvPr/>
          </p:nvSpPr>
          <p:spPr bwMode="auto">
            <a:xfrm>
              <a:off x="457200" y="3733800"/>
              <a:ext cx="914400" cy="646113"/>
            </a:xfrm>
            <a:prstGeom prst="rect">
              <a:avLst/>
            </a:prstGeom>
            <a:solidFill>
              <a:schemeClr val="bg1">
                <a:lumMod val="95000"/>
              </a:schemeClr>
            </a:solidFill>
            <a:ln w="19050">
              <a:solidFill>
                <a:schemeClr val="tx1"/>
              </a:solidFill>
              <a:miter lim="800000"/>
              <a:headEnd/>
              <a:tailEnd/>
            </a:ln>
          </p:spPr>
          <p:txBody>
            <a:bodyPr>
              <a:spAutoFit/>
            </a:bodyPr>
            <a:lstStyle/>
            <a:p>
              <a:pPr>
                <a:buClr>
                  <a:srgbClr val="000000"/>
                </a:buClr>
                <a:buSzPct val="100000"/>
                <a:buFont typeface="Times New Roman" pitchFamily="18" charset="0"/>
                <a:buNone/>
                <a:defRPr/>
              </a:pPr>
              <a:r>
                <a:rPr lang="en-US" sz="1800" dirty="0"/>
                <a:t>Fuel </a:t>
              </a:r>
            </a:p>
            <a:p>
              <a:pPr>
                <a:buClr>
                  <a:srgbClr val="000000"/>
                </a:buClr>
                <a:buSzPct val="100000"/>
                <a:buFont typeface="Times New Roman" pitchFamily="18" charset="0"/>
                <a:buNone/>
                <a:defRPr/>
              </a:pPr>
              <a:r>
                <a:rPr lang="en-US" sz="1800" dirty="0"/>
                <a:t>Source</a:t>
              </a:r>
            </a:p>
          </p:txBody>
        </p:sp>
        <p:sp>
          <p:nvSpPr>
            <p:cNvPr id="22" name="TextBox 46"/>
            <p:cNvSpPr txBox="1">
              <a:spLocks noChangeArrowheads="1"/>
            </p:cNvSpPr>
            <p:nvPr/>
          </p:nvSpPr>
          <p:spPr bwMode="auto">
            <a:xfrm>
              <a:off x="457200" y="3144838"/>
              <a:ext cx="9144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Supply control</a:t>
              </a:r>
              <a:endParaRPr lang="en-US" altLang="en-US" sz="1600" i="1" baseline="-25000"/>
            </a:p>
          </p:txBody>
        </p:sp>
        <p:sp>
          <p:nvSpPr>
            <p:cNvPr id="23" name="TextBox 48"/>
            <p:cNvSpPr txBox="1">
              <a:spLocks noChangeArrowheads="1"/>
            </p:cNvSpPr>
            <p:nvPr/>
          </p:nvSpPr>
          <p:spPr bwMode="auto">
            <a:xfrm>
              <a:off x="1676400" y="3733800"/>
              <a:ext cx="1143000" cy="646113"/>
            </a:xfrm>
            <a:prstGeom prst="rect">
              <a:avLst/>
            </a:prstGeom>
            <a:solidFill>
              <a:schemeClr val="bg1">
                <a:lumMod val="95000"/>
              </a:schemeClr>
            </a:solidFill>
            <a:ln w="19050">
              <a:solidFill>
                <a:schemeClr val="tx1"/>
              </a:solidFill>
              <a:miter lim="800000"/>
              <a:headEnd/>
              <a:tailEnd/>
            </a:ln>
          </p:spPr>
          <p:txBody>
            <a:bodyPr>
              <a:spAutoFit/>
            </a:bodyPr>
            <a:lstStyle/>
            <a:p>
              <a:pPr>
                <a:buClr>
                  <a:srgbClr val="000000"/>
                </a:buClr>
                <a:buSzPct val="100000"/>
                <a:buFont typeface="Times New Roman" pitchFamily="18" charset="0"/>
                <a:buNone/>
                <a:defRPr/>
              </a:pPr>
              <a:r>
                <a:rPr lang="en-US" sz="1800" dirty="0"/>
                <a:t>Furnace and Boiler</a:t>
              </a:r>
            </a:p>
          </p:txBody>
        </p:sp>
        <p:sp>
          <p:nvSpPr>
            <p:cNvPr id="24" name="TextBox 49"/>
            <p:cNvSpPr txBox="1">
              <a:spLocks noChangeArrowheads="1"/>
            </p:cNvSpPr>
            <p:nvPr/>
          </p:nvSpPr>
          <p:spPr bwMode="auto">
            <a:xfrm>
              <a:off x="1676400" y="3144838"/>
              <a:ext cx="11430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Pressure control</a:t>
              </a:r>
              <a:endParaRPr lang="en-US" altLang="en-US" sz="1600" i="1" baseline="-25000"/>
            </a:p>
          </p:txBody>
        </p:sp>
        <p:sp>
          <p:nvSpPr>
            <p:cNvPr id="25" name="TextBox 51"/>
            <p:cNvSpPr txBox="1">
              <a:spLocks noChangeArrowheads="1"/>
            </p:cNvSpPr>
            <p:nvPr/>
          </p:nvSpPr>
          <p:spPr bwMode="auto">
            <a:xfrm>
              <a:off x="3048000" y="3886200"/>
              <a:ext cx="1066800" cy="369888"/>
            </a:xfrm>
            <a:prstGeom prst="rect">
              <a:avLst/>
            </a:prstGeom>
            <a:solidFill>
              <a:schemeClr val="bg1">
                <a:lumMod val="95000"/>
              </a:schemeClr>
            </a:solidFill>
            <a:ln w="19050">
              <a:solidFill>
                <a:schemeClr val="tx1"/>
              </a:solidFill>
              <a:miter lim="800000"/>
              <a:headEnd/>
              <a:tailEnd/>
            </a:ln>
          </p:spPr>
          <p:txBody>
            <a:bodyPr wrap="square">
              <a:spAutoFit/>
            </a:bodyPr>
            <a:lstStyle/>
            <a:p>
              <a:pPr>
                <a:buClr>
                  <a:srgbClr val="000000"/>
                </a:buClr>
                <a:buSzPct val="100000"/>
                <a:buFont typeface="Times New Roman" pitchFamily="18" charset="0"/>
                <a:buNone/>
                <a:defRPr/>
              </a:pPr>
              <a:r>
                <a:rPr lang="en-US" sz="1800" dirty="0"/>
                <a:t>Turbine</a:t>
              </a:r>
            </a:p>
          </p:txBody>
        </p:sp>
        <p:sp>
          <p:nvSpPr>
            <p:cNvPr id="26" name="TextBox 52"/>
            <p:cNvSpPr txBox="1">
              <a:spLocks noChangeArrowheads="1"/>
            </p:cNvSpPr>
            <p:nvPr/>
          </p:nvSpPr>
          <p:spPr bwMode="auto">
            <a:xfrm>
              <a:off x="3048000" y="3144838"/>
              <a:ext cx="9144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sz="1600" i="1"/>
                <a:t>Speed control</a:t>
              </a:r>
              <a:endParaRPr lang="en-US" altLang="en-US" sz="1600" i="1" baseline="-25000"/>
            </a:p>
          </p:txBody>
        </p:sp>
        <p:sp>
          <p:nvSpPr>
            <p:cNvPr id="27" name="TextBox 53"/>
            <p:cNvSpPr txBox="1">
              <a:spLocks noChangeArrowheads="1"/>
            </p:cNvSpPr>
            <p:nvPr/>
          </p:nvSpPr>
          <p:spPr bwMode="auto">
            <a:xfrm>
              <a:off x="5791200" y="4719638"/>
              <a:ext cx="609600" cy="369887"/>
            </a:xfrm>
            <a:prstGeom prst="rect">
              <a:avLst/>
            </a:prstGeom>
            <a:noFill/>
            <a:ln w="9525">
              <a:noFill/>
              <a:miter lim="800000"/>
              <a:headEnd/>
              <a:tailEnd/>
            </a:ln>
          </p:spPr>
          <p:txBody>
            <a:bodyPr>
              <a:spAutoFit/>
            </a:bodyPr>
            <a:lstStyle/>
            <a:p>
              <a:pPr>
                <a:buClr>
                  <a:srgbClr val="000000"/>
                </a:buClr>
                <a:buSzPct val="100000"/>
                <a:buFont typeface="Times New Roman" pitchFamily="18" charset="0"/>
                <a:buNone/>
                <a:defRPr/>
              </a:pPr>
              <a:r>
                <a:rPr lang="en-US" sz="1800" i="1" dirty="0">
                  <a:solidFill>
                    <a:schemeClr val="accent6"/>
                  </a:solidFill>
                </a:rPr>
                <a:t>V, I</a:t>
              </a:r>
              <a:endParaRPr lang="en-US" sz="1800" i="1" baseline="-25000" dirty="0">
                <a:solidFill>
                  <a:schemeClr val="accent6"/>
                </a:solidFill>
              </a:endParaRPr>
            </a:p>
          </p:txBody>
        </p:sp>
        <p:sp>
          <p:nvSpPr>
            <p:cNvPr id="28" name="TextBox 54"/>
            <p:cNvSpPr txBox="1">
              <a:spLocks noChangeArrowheads="1"/>
            </p:cNvSpPr>
            <p:nvPr/>
          </p:nvSpPr>
          <p:spPr bwMode="auto">
            <a:xfrm>
              <a:off x="4038600" y="4730750"/>
              <a:ext cx="1028700" cy="369888"/>
            </a:xfrm>
            <a:prstGeom prst="rect">
              <a:avLst/>
            </a:prstGeom>
            <a:noFill/>
            <a:ln w="9525">
              <a:noFill/>
              <a:miter lim="800000"/>
              <a:headEnd/>
              <a:tailEnd/>
            </a:ln>
          </p:spPr>
          <p:txBody>
            <a:bodyPr wrap="square">
              <a:spAutoFit/>
            </a:bodyPr>
            <a:lstStyle/>
            <a:p>
              <a:pPr>
                <a:buClr>
                  <a:srgbClr val="000000"/>
                </a:buClr>
                <a:buSzPct val="100000"/>
                <a:buFont typeface="Times New Roman" pitchFamily="18" charset="0"/>
                <a:buNone/>
                <a:defRPr/>
              </a:pPr>
              <a:r>
                <a:rPr lang="en-US" sz="1800" i="1" dirty="0">
                  <a:solidFill>
                    <a:schemeClr val="accent6"/>
                  </a:solidFill>
                </a:rPr>
                <a:t>Torque</a:t>
              </a:r>
              <a:endParaRPr lang="en-US" sz="1800" i="1" baseline="-25000" dirty="0">
                <a:solidFill>
                  <a:schemeClr val="accent6"/>
                </a:solidFill>
              </a:endParaRPr>
            </a:p>
          </p:txBody>
        </p:sp>
        <p:sp>
          <p:nvSpPr>
            <p:cNvPr id="29" name="TextBox 55"/>
            <p:cNvSpPr txBox="1">
              <a:spLocks noChangeArrowheads="1"/>
            </p:cNvSpPr>
            <p:nvPr/>
          </p:nvSpPr>
          <p:spPr bwMode="auto">
            <a:xfrm>
              <a:off x="2590800" y="4730750"/>
              <a:ext cx="1143000" cy="369888"/>
            </a:xfrm>
            <a:prstGeom prst="rect">
              <a:avLst/>
            </a:prstGeom>
            <a:noFill/>
            <a:ln w="9525">
              <a:noFill/>
              <a:miter lim="800000"/>
              <a:headEnd/>
              <a:tailEnd/>
            </a:ln>
          </p:spPr>
          <p:txBody>
            <a:bodyPr wrap="square">
              <a:spAutoFit/>
            </a:bodyPr>
            <a:lstStyle/>
            <a:p>
              <a:pPr>
                <a:buClr>
                  <a:srgbClr val="000000"/>
                </a:buClr>
                <a:buSzPct val="100000"/>
                <a:buFont typeface="Times New Roman" pitchFamily="18" charset="0"/>
                <a:buNone/>
                <a:defRPr/>
              </a:pPr>
              <a:r>
                <a:rPr lang="en-US" sz="1800" i="1" dirty="0">
                  <a:solidFill>
                    <a:schemeClr val="accent6"/>
                  </a:solidFill>
                </a:rPr>
                <a:t>Steam</a:t>
              </a:r>
              <a:endParaRPr lang="en-US" sz="1800" i="1" baseline="-25000" dirty="0">
                <a:solidFill>
                  <a:schemeClr val="accent6"/>
                </a:solidFill>
              </a:endParaRPr>
            </a:p>
          </p:txBody>
        </p:sp>
        <p:sp>
          <p:nvSpPr>
            <p:cNvPr id="30" name="TextBox 56"/>
            <p:cNvSpPr txBox="1">
              <a:spLocks noChangeArrowheads="1"/>
            </p:cNvSpPr>
            <p:nvPr/>
          </p:nvSpPr>
          <p:spPr bwMode="auto">
            <a:xfrm>
              <a:off x="1295400" y="4730750"/>
              <a:ext cx="838200" cy="369888"/>
            </a:xfrm>
            <a:prstGeom prst="rect">
              <a:avLst/>
            </a:prstGeom>
            <a:noFill/>
            <a:ln w="9525">
              <a:noFill/>
              <a:miter lim="800000"/>
              <a:headEnd/>
              <a:tailEnd/>
            </a:ln>
          </p:spPr>
          <p:txBody>
            <a:bodyPr>
              <a:spAutoFit/>
            </a:bodyPr>
            <a:lstStyle/>
            <a:p>
              <a:pPr>
                <a:buClr>
                  <a:srgbClr val="000000"/>
                </a:buClr>
                <a:buSzPct val="100000"/>
                <a:buFont typeface="Times New Roman" pitchFamily="18" charset="0"/>
                <a:buNone/>
                <a:defRPr/>
              </a:pPr>
              <a:r>
                <a:rPr lang="en-US" sz="1800" i="1" dirty="0">
                  <a:solidFill>
                    <a:schemeClr val="accent6"/>
                  </a:solidFill>
                </a:rPr>
                <a:t>Fuel</a:t>
              </a:r>
              <a:endParaRPr lang="en-US" sz="1800" i="1" baseline="-25000" dirty="0">
                <a:solidFill>
                  <a:schemeClr val="accent6"/>
                </a:solidFill>
              </a:endParaRPr>
            </a:p>
          </p:txBody>
        </p:sp>
        <p:cxnSp>
          <p:nvCxnSpPr>
            <p:cNvPr id="31" name="Straight Connector 58"/>
            <p:cNvCxnSpPr>
              <a:cxnSpLocks noChangeShapeType="1"/>
            </p:cNvCxnSpPr>
            <p:nvPr/>
          </p:nvCxnSpPr>
          <p:spPr bwMode="auto">
            <a:xfrm rot="5400000">
              <a:off x="3280569" y="2982119"/>
              <a:ext cx="2011362" cy="0"/>
            </a:xfrm>
            <a:prstGeom prst="line">
              <a:avLst/>
            </a:prstGeom>
            <a:noFill/>
            <a:ln w="28575" algn="ctr">
              <a:solidFill>
                <a:schemeClr val="tx1"/>
              </a:solidFill>
              <a:prstDash val="sysDash"/>
              <a:round/>
              <a:headEnd type="none" w="sm" len="sm"/>
              <a:tailEnd type="none" w="sm" len="sm"/>
            </a:ln>
            <a:extLst>
              <a:ext uri="{909E8E84-426E-40DD-AFC4-6F175D3DCCD1}">
                <a14:hiddenFill xmlns:a14="http://schemas.microsoft.com/office/drawing/2010/main">
                  <a:noFill/>
                </a14:hiddenFill>
              </a:ext>
            </a:extLst>
          </p:spPr>
        </p:cxnSp>
        <p:sp>
          <p:nvSpPr>
            <p:cNvPr id="32" name="TextBox 75"/>
            <p:cNvSpPr txBox="1">
              <a:spLocks noChangeArrowheads="1"/>
            </p:cNvSpPr>
            <p:nvPr/>
          </p:nvSpPr>
          <p:spPr bwMode="auto">
            <a:xfrm>
              <a:off x="4800600" y="1824038"/>
              <a:ext cx="27432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a:t>Electrical System</a:t>
              </a:r>
              <a:endParaRPr lang="en-US" altLang="en-US" baseline="-25000"/>
            </a:p>
          </p:txBody>
        </p:sp>
        <p:sp>
          <p:nvSpPr>
            <p:cNvPr id="33" name="TextBox 76"/>
            <p:cNvSpPr txBox="1">
              <a:spLocks noChangeArrowheads="1"/>
            </p:cNvSpPr>
            <p:nvPr/>
          </p:nvSpPr>
          <p:spPr bwMode="auto">
            <a:xfrm>
              <a:off x="1371600" y="1824038"/>
              <a:ext cx="24384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a:t>Mechanical System</a:t>
              </a:r>
              <a:endParaRPr lang="en-US" altLang="en-US" baseline="-25000"/>
            </a:p>
          </p:txBody>
        </p:sp>
        <p:cxnSp>
          <p:nvCxnSpPr>
            <p:cNvPr id="34" name="Straight Arrow Connector 78"/>
            <p:cNvCxnSpPr>
              <a:cxnSpLocks noChangeShapeType="1"/>
              <a:stCxn id="33" idx="3"/>
              <a:endCxn id="32" idx="1"/>
            </p:cNvCxnSpPr>
            <p:nvPr/>
          </p:nvCxnSpPr>
          <p:spPr bwMode="auto">
            <a:xfrm>
              <a:off x="3810000" y="2055813"/>
              <a:ext cx="990600" cy="1587"/>
            </a:xfrm>
            <a:prstGeom prst="straightConnector1">
              <a:avLst/>
            </a:prstGeom>
            <a:noFill/>
            <a:ln w="28575" algn="ctr">
              <a:solidFill>
                <a:schemeClr val="tx1"/>
              </a:solidFill>
              <a:round/>
              <a:headEnd type="arrow" w="med" len="med"/>
              <a:tailEnd type="arrow" w="med" len="med"/>
            </a:ln>
            <a:extLst>
              <a:ext uri="{909E8E84-426E-40DD-AFC4-6F175D3DCCD1}">
                <a14:hiddenFill xmlns:a14="http://schemas.microsoft.com/office/drawing/2010/main">
                  <a:noFill/>
                </a14:hiddenFill>
              </a:ext>
            </a:extLst>
          </p:spPr>
        </p:cxnSp>
        <p:cxnSp>
          <p:nvCxnSpPr>
            <p:cNvPr id="35" name="Straight Arrow Connector 80"/>
            <p:cNvCxnSpPr>
              <a:cxnSpLocks noChangeShapeType="1"/>
              <a:stCxn id="21" idx="3"/>
              <a:endCxn id="23" idx="1"/>
            </p:cNvCxnSpPr>
            <p:nvPr/>
          </p:nvCxnSpPr>
          <p:spPr bwMode="auto">
            <a:xfrm flipV="1">
              <a:off x="1371600" y="4056063"/>
              <a:ext cx="304800" cy="1587"/>
            </a:xfrm>
            <a:prstGeom prst="straightConnector1">
              <a:avLst/>
            </a:prstGeom>
            <a:noFill/>
            <a:ln w="28575" algn="ctr">
              <a:solidFill>
                <a:schemeClr val="tx1"/>
              </a:solidFill>
              <a:round/>
              <a:headEnd type="none" w="sm" len="sm"/>
              <a:tailEnd type="arrow" w="med" len="med"/>
            </a:ln>
            <a:extLst>
              <a:ext uri="{909E8E84-426E-40DD-AFC4-6F175D3DCCD1}">
                <a14:hiddenFill xmlns:a14="http://schemas.microsoft.com/office/drawing/2010/main">
                  <a:noFill/>
                </a14:hiddenFill>
              </a:ext>
            </a:extLst>
          </p:spPr>
        </p:cxnSp>
        <p:cxnSp>
          <p:nvCxnSpPr>
            <p:cNvPr id="36" name="Straight Arrow Connector 85"/>
            <p:cNvCxnSpPr>
              <a:cxnSpLocks noChangeShapeType="1"/>
              <a:stCxn id="23" idx="3"/>
              <a:endCxn id="25" idx="1"/>
            </p:cNvCxnSpPr>
            <p:nvPr/>
          </p:nvCxnSpPr>
          <p:spPr bwMode="auto">
            <a:xfrm>
              <a:off x="2819400" y="4056857"/>
              <a:ext cx="228600" cy="14287"/>
            </a:xfrm>
            <a:prstGeom prst="straightConnector1">
              <a:avLst/>
            </a:prstGeom>
            <a:noFill/>
            <a:ln w="28575" algn="ctr">
              <a:solidFill>
                <a:schemeClr val="tx1"/>
              </a:solidFill>
              <a:round/>
              <a:headEnd type="none" w="sm" len="sm"/>
              <a:tailEnd type="arrow" w="med" len="med"/>
            </a:ln>
            <a:extLst>
              <a:ext uri="{909E8E84-426E-40DD-AFC4-6F175D3DCCD1}">
                <a14:hiddenFill xmlns:a14="http://schemas.microsoft.com/office/drawing/2010/main">
                  <a:noFill/>
                </a14:hiddenFill>
              </a:ext>
            </a:extLst>
          </p:spPr>
        </p:cxnSp>
        <p:cxnSp>
          <p:nvCxnSpPr>
            <p:cNvPr id="37" name="Straight Arrow Connector 86"/>
            <p:cNvCxnSpPr>
              <a:cxnSpLocks noChangeShapeType="1"/>
              <a:stCxn id="25" idx="3"/>
              <a:endCxn id="14" idx="1"/>
            </p:cNvCxnSpPr>
            <p:nvPr/>
          </p:nvCxnSpPr>
          <p:spPr bwMode="auto">
            <a:xfrm>
              <a:off x="4114800" y="4071144"/>
              <a:ext cx="457200" cy="0"/>
            </a:xfrm>
            <a:prstGeom prst="straightConnector1">
              <a:avLst/>
            </a:prstGeom>
            <a:noFill/>
            <a:ln w="28575" algn="ctr">
              <a:solidFill>
                <a:schemeClr val="tx1"/>
              </a:solidFill>
              <a:round/>
              <a:headEnd type="none" w="sm" len="sm"/>
              <a:tailEnd type="arrow" w="med" len="med"/>
            </a:ln>
            <a:extLst>
              <a:ext uri="{909E8E84-426E-40DD-AFC4-6F175D3DCCD1}">
                <a14:hiddenFill xmlns:a14="http://schemas.microsoft.com/office/drawing/2010/main">
                  <a:noFill/>
                </a14:hiddenFill>
              </a:ext>
            </a:extLst>
          </p:spPr>
        </p:cxnSp>
        <p:cxnSp>
          <p:nvCxnSpPr>
            <p:cNvPr id="38" name="Straight Arrow Connector 87"/>
            <p:cNvCxnSpPr>
              <a:cxnSpLocks noChangeShapeType="1"/>
              <a:stCxn id="14" idx="3"/>
              <a:endCxn id="17" idx="1"/>
            </p:cNvCxnSpPr>
            <p:nvPr/>
          </p:nvCxnSpPr>
          <p:spPr bwMode="auto">
            <a:xfrm>
              <a:off x="5867400" y="4071144"/>
              <a:ext cx="304800" cy="0"/>
            </a:xfrm>
            <a:prstGeom prst="straightConnector1">
              <a:avLst/>
            </a:prstGeom>
            <a:noFill/>
            <a:ln w="28575" algn="ctr">
              <a:solidFill>
                <a:schemeClr val="tx1"/>
              </a:solidFill>
              <a:round/>
              <a:headEnd type="none" w="sm" len="sm"/>
              <a:tailEnd type="arrow" w="med" len="med"/>
            </a:ln>
            <a:extLst>
              <a:ext uri="{909E8E84-426E-40DD-AFC4-6F175D3DCCD1}">
                <a14:hiddenFill xmlns:a14="http://schemas.microsoft.com/office/drawing/2010/main">
                  <a:noFill/>
                </a14:hiddenFill>
              </a:ext>
            </a:extLst>
          </p:spPr>
        </p:cxnSp>
        <p:cxnSp>
          <p:nvCxnSpPr>
            <p:cNvPr id="39" name="Straight Arrow Connector 90"/>
            <p:cNvCxnSpPr>
              <a:cxnSpLocks noChangeShapeType="1"/>
              <a:stCxn id="17" idx="3"/>
              <a:endCxn id="19" idx="1"/>
            </p:cNvCxnSpPr>
            <p:nvPr/>
          </p:nvCxnSpPr>
          <p:spPr bwMode="auto">
            <a:xfrm>
              <a:off x="7239000" y="4071144"/>
              <a:ext cx="381000" cy="0"/>
            </a:xfrm>
            <a:prstGeom prst="straightConnector1">
              <a:avLst/>
            </a:prstGeom>
            <a:noFill/>
            <a:ln w="28575" algn="ctr">
              <a:solidFill>
                <a:schemeClr val="tx1"/>
              </a:solidFill>
              <a:round/>
              <a:headEnd type="none" w="sm" len="sm"/>
              <a:tailEnd type="arrow" w="med" len="med"/>
            </a:ln>
            <a:extLst>
              <a:ext uri="{909E8E84-426E-40DD-AFC4-6F175D3DCCD1}">
                <a14:hiddenFill xmlns:a14="http://schemas.microsoft.com/office/drawing/2010/main">
                  <a:noFill/>
                </a14:hiddenFill>
              </a:ext>
            </a:extLst>
          </p:spPr>
        </p:cxnSp>
        <p:cxnSp>
          <p:nvCxnSpPr>
            <p:cNvPr id="40" name="Straight Arrow Connector 102"/>
            <p:cNvCxnSpPr>
              <a:cxnSpLocks noChangeShapeType="1"/>
            </p:cNvCxnSpPr>
            <p:nvPr/>
          </p:nvCxnSpPr>
          <p:spPr bwMode="auto">
            <a:xfrm rot="5400000" flipH="1" flipV="1">
              <a:off x="6896894" y="4414044"/>
              <a:ext cx="685800" cy="1588"/>
            </a:xfrm>
            <a:prstGeom prst="straightConnector1">
              <a:avLst/>
            </a:prstGeom>
            <a:noFill/>
            <a:ln w="9525" algn="ctr">
              <a:solidFill>
                <a:schemeClr val="tx1"/>
              </a:solidFill>
              <a:round/>
              <a:headEnd type="none" w="sm" len="sm"/>
              <a:tailEnd/>
            </a:ln>
            <a:extLst>
              <a:ext uri="{909E8E84-426E-40DD-AFC4-6F175D3DCCD1}">
                <a14:hiddenFill xmlns:a14="http://schemas.microsoft.com/office/drawing/2010/main">
                  <a:noFill/>
                </a14:hiddenFill>
              </a:ext>
            </a:extLst>
          </p:spPr>
        </p:cxnSp>
        <p:cxnSp>
          <p:nvCxnSpPr>
            <p:cNvPr id="41" name="Straight Arrow Connector 103"/>
            <p:cNvCxnSpPr>
              <a:cxnSpLocks noChangeShapeType="1"/>
            </p:cNvCxnSpPr>
            <p:nvPr/>
          </p:nvCxnSpPr>
          <p:spPr bwMode="auto">
            <a:xfrm rot="5400000" flipH="1" flipV="1">
              <a:off x="5677694" y="4414044"/>
              <a:ext cx="685800" cy="1588"/>
            </a:xfrm>
            <a:prstGeom prst="straightConnector1">
              <a:avLst/>
            </a:prstGeom>
            <a:noFill/>
            <a:ln w="9525" algn="ctr">
              <a:solidFill>
                <a:schemeClr val="tx1"/>
              </a:solidFill>
              <a:round/>
              <a:headEnd type="none" w="sm" len="sm"/>
              <a:tailEnd/>
            </a:ln>
            <a:extLst>
              <a:ext uri="{909E8E84-426E-40DD-AFC4-6F175D3DCCD1}">
                <a14:hiddenFill xmlns:a14="http://schemas.microsoft.com/office/drawing/2010/main">
                  <a:noFill/>
                </a14:hiddenFill>
              </a:ext>
            </a:extLst>
          </p:spPr>
        </p:cxnSp>
        <p:cxnSp>
          <p:nvCxnSpPr>
            <p:cNvPr id="42" name="Straight Arrow Connector 104"/>
            <p:cNvCxnSpPr>
              <a:cxnSpLocks noChangeShapeType="1"/>
            </p:cNvCxnSpPr>
            <p:nvPr/>
          </p:nvCxnSpPr>
          <p:spPr bwMode="auto">
            <a:xfrm rot="5400000" flipH="1" flipV="1">
              <a:off x="3925094" y="4414044"/>
              <a:ext cx="685800" cy="1588"/>
            </a:xfrm>
            <a:prstGeom prst="straightConnector1">
              <a:avLst/>
            </a:prstGeom>
            <a:noFill/>
            <a:ln w="9525" algn="ctr">
              <a:solidFill>
                <a:schemeClr val="tx1"/>
              </a:solidFill>
              <a:round/>
              <a:headEnd type="none" w="sm" len="sm"/>
              <a:tailEnd/>
            </a:ln>
            <a:extLst>
              <a:ext uri="{909E8E84-426E-40DD-AFC4-6F175D3DCCD1}">
                <a14:hiddenFill xmlns:a14="http://schemas.microsoft.com/office/drawing/2010/main">
                  <a:noFill/>
                </a14:hiddenFill>
              </a:ext>
            </a:extLst>
          </p:spPr>
        </p:cxnSp>
        <p:cxnSp>
          <p:nvCxnSpPr>
            <p:cNvPr id="43" name="Straight Arrow Connector 105"/>
            <p:cNvCxnSpPr>
              <a:cxnSpLocks noChangeShapeType="1"/>
            </p:cNvCxnSpPr>
            <p:nvPr/>
          </p:nvCxnSpPr>
          <p:spPr bwMode="auto">
            <a:xfrm rot="5400000" flipH="1" flipV="1">
              <a:off x="2553494" y="4414044"/>
              <a:ext cx="685800" cy="1588"/>
            </a:xfrm>
            <a:prstGeom prst="straightConnector1">
              <a:avLst/>
            </a:prstGeom>
            <a:noFill/>
            <a:ln w="9525" algn="ctr">
              <a:solidFill>
                <a:schemeClr val="tx1"/>
              </a:solidFill>
              <a:round/>
              <a:headEnd type="none" w="sm" len="sm"/>
              <a:tailEnd/>
            </a:ln>
            <a:extLst>
              <a:ext uri="{909E8E84-426E-40DD-AFC4-6F175D3DCCD1}">
                <a14:hiddenFill xmlns:a14="http://schemas.microsoft.com/office/drawing/2010/main">
                  <a:noFill/>
                </a14:hiddenFill>
              </a:ext>
            </a:extLst>
          </p:spPr>
        </p:cxnSp>
        <p:cxnSp>
          <p:nvCxnSpPr>
            <p:cNvPr id="44" name="Straight Arrow Connector 106"/>
            <p:cNvCxnSpPr>
              <a:cxnSpLocks noChangeShapeType="1"/>
            </p:cNvCxnSpPr>
            <p:nvPr/>
          </p:nvCxnSpPr>
          <p:spPr bwMode="auto">
            <a:xfrm rot="5400000" flipH="1" flipV="1">
              <a:off x="1181894" y="4414044"/>
              <a:ext cx="685800" cy="1588"/>
            </a:xfrm>
            <a:prstGeom prst="straightConnector1">
              <a:avLst/>
            </a:prstGeom>
            <a:noFill/>
            <a:ln w="9525" algn="ctr">
              <a:solidFill>
                <a:schemeClr val="tx1"/>
              </a:solidFill>
              <a:round/>
              <a:headEnd type="none" w="sm" len="sm"/>
              <a:tailEnd/>
            </a:ln>
            <a:extLst>
              <a:ext uri="{909E8E84-426E-40DD-AFC4-6F175D3DCCD1}">
                <a14:hiddenFill xmlns:a14="http://schemas.microsoft.com/office/drawing/2010/main">
                  <a:noFill/>
                </a14:hiddenFill>
              </a:ext>
            </a:extLst>
          </p:spPr>
        </p:cxnSp>
        <p:sp>
          <p:nvSpPr>
            <p:cNvPr id="45" name="Arc 44"/>
            <p:cNvSpPr/>
            <p:nvPr/>
          </p:nvSpPr>
          <p:spPr bwMode="auto">
            <a:xfrm>
              <a:off x="4114800" y="3919538"/>
              <a:ext cx="304800" cy="304800"/>
            </a:xfrm>
            <a:prstGeom prst="arc">
              <a:avLst>
                <a:gd name="adj1" fmla="val 2521309"/>
                <a:gd name="adj2" fmla="val 19286422"/>
              </a:avLst>
            </a:prstGeom>
            <a:noFill/>
            <a:ln w="25400" cap="flat" cmpd="sng" algn="ctr">
              <a:solidFill>
                <a:schemeClr val="tx1"/>
              </a:solidFill>
              <a:prstDash val="solid"/>
              <a:round/>
              <a:headEnd type="triangle" w="lg" len="lg"/>
              <a:tailEnd type="none" w="sm" len="sm"/>
            </a:ln>
            <a:effectLst/>
          </p:spPr>
          <p:txBody>
            <a:bodyPr/>
            <a:lstStyle/>
            <a:p>
              <a:pPr>
                <a:defRPr/>
              </a:pPr>
              <a:endParaRPr lang="en-US"/>
            </a:p>
          </p:txBody>
        </p:sp>
        <p:sp>
          <p:nvSpPr>
            <p:cNvPr id="46" name="TextBox 76"/>
            <p:cNvSpPr txBox="1">
              <a:spLocks noChangeArrowheads="1"/>
            </p:cNvSpPr>
            <p:nvPr/>
          </p:nvSpPr>
          <p:spPr bwMode="auto">
            <a:xfrm>
              <a:off x="1828800" y="4948238"/>
              <a:ext cx="20574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Governor</a:t>
              </a:r>
              <a:endParaRPr lang="en-US" altLang="en-US" b="1" baseline="-25000">
                <a:latin typeface="Calibri" pitchFamily="34" charset="0"/>
              </a:endParaRPr>
            </a:p>
          </p:txBody>
        </p:sp>
        <p:sp>
          <p:nvSpPr>
            <p:cNvPr id="47" name="TextBox 76"/>
            <p:cNvSpPr txBox="1">
              <a:spLocks noChangeArrowheads="1"/>
            </p:cNvSpPr>
            <p:nvPr/>
          </p:nvSpPr>
          <p:spPr bwMode="auto">
            <a:xfrm>
              <a:off x="4572000" y="4251325"/>
              <a:ext cx="12954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Machine</a:t>
              </a:r>
              <a:endParaRPr lang="en-US" altLang="en-US" b="1" baseline="-25000">
                <a:latin typeface="Calibri" pitchFamily="34" charset="0"/>
              </a:endParaRPr>
            </a:p>
          </p:txBody>
        </p:sp>
        <p:sp>
          <p:nvSpPr>
            <p:cNvPr id="48" name="TextBox 76"/>
            <p:cNvSpPr txBox="1">
              <a:spLocks noChangeArrowheads="1"/>
            </p:cNvSpPr>
            <p:nvPr/>
          </p:nvSpPr>
          <p:spPr bwMode="auto">
            <a:xfrm>
              <a:off x="4572000" y="2662238"/>
              <a:ext cx="12954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Exciter</a:t>
              </a:r>
              <a:endParaRPr lang="en-US" altLang="en-US" b="1" baseline="-25000">
                <a:latin typeface="Calibri" pitchFamily="34" charset="0"/>
              </a:endParaRPr>
            </a:p>
          </p:txBody>
        </p:sp>
        <p:sp>
          <p:nvSpPr>
            <p:cNvPr id="49" name="TextBox 76"/>
            <p:cNvSpPr txBox="1">
              <a:spLocks noChangeArrowheads="1"/>
            </p:cNvSpPr>
            <p:nvPr/>
          </p:nvSpPr>
          <p:spPr bwMode="auto">
            <a:xfrm>
              <a:off x="7620000" y="4262438"/>
              <a:ext cx="9144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Load</a:t>
              </a:r>
            </a:p>
            <a:p>
              <a:pPr>
                <a:buClr>
                  <a:srgbClr val="000000"/>
                </a:buClr>
                <a:buSzPct val="100000"/>
                <a:buFont typeface="Times New Roman" pitchFamily="18" charset="0"/>
                <a:buNone/>
              </a:pPr>
              <a:r>
                <a:rPr lang="en-US" altLang="en-US" b="1">
                  <a:latin typeface="Calibri" pitchFamily="34" charset="0"/>
                </a:rPr>
                <a:t>Char.</a:t>
              </a:r>
              <a:endParaRPr lang="en-US" altLang="en-US" b="1" baseline="-25000">
                <a:latin typeface="Calibri" pitchFamily="34" charset="0"/>
              </a:endParaRPr>
            </a:p>
          </p:txBody>
        </p:sp>
        <p:sp>
          <p:nvSpPr>
            <p:cNvPr id="50" name="TextBox 76"/>
            <p:cNvSpPr txBox="1">
              <a:spLocks noChangeArrowheads="1"/>
            </p:cNvSpPr>
            <p:nvPr/>
          </p:nvSpPr>
          <p:spPr bwMode="auto">
            <a:xfrm>
              <a:off x="7620000" y="2281238"/>
              <a:ext cx="9144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dirty="0">
                  <a:latin typeface="Calibri" pitchFamily="34" charset="0"/>
                </a:rPr>
                <a:t>Load </a:t>
              </a:r>
            </a:p>
            <a:p>
              <a:pPr>
                <a:buClr>
                  <a:srgbClr val="000000"/>
                </a:buClr>
                <a:buSzPct val="100000"/>
                <a:buFont typeface="Times New Roman" pitchFamily="18" charset="0"/>
                <a:buNone/>
              </a:pPr>
              <a:r>
                <a:rPr lang="en-US" altLang="en-US" b="1" dirty="0">
                  <a:latin typeface="Calibri" pitchFamily="34" charset="0"/>
                </a:rPr>
                <a:t>Relay</a:t>
              </a:r>
              <a:endParaRPr lang="en-US" altLang="en-US" b="1" baseline="-25000" dirty="0">
                <a:latin typeface="Calibri" pitchFamily="34" charset="0"/>
              </a:endParaRPr>
            </a:p>
          </p:txBody>
        </p:sp>
        <p:sp>
          <p:nvSpPr>
            <p:cNvPr id="51" name="TextBox 76"/>
            <p:cNvSpPr txBox="1">
              <a:spLocks noChangeArrowheads="1"/>
            </p:cNvSpPr>
            <p:nvPr/>
          </p:nvSpPr>
          <p:spPr bwMode="auto">
            <a:xfrm>
              <a:off x="6248400" y="2357438"/>
              <a:ext cx="762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rIns="0">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Line</a:t>
              </a:r>
            </a:p>
            <a:p>
              <a:pPr>
                <a:buClr>
                  <a:srgbClr val="000000"/>
                </a:buClr>
                <a:buSzPct val="100000"/>
                <a:buFont typeface="Times New Roman" pitchFamily="18" charset="0"/>
                <a:buNone/>
              </a:pPr>
              <a:r>
                <a:rPr lang="en-US" altLang="en-US" b="1">
                  <a:latin typeface="Calibri" pitchFamily="34" charset="0"/>
                </a:rPr>
                <a:t>Relay</a:t>
              </a:r>
            </a:p>
          </p:txBody>
        </p:sp>
        <p:sp>
          <p:nvSpPr>
            <p:cNvPr id="52" name="TextBox 76"/>
            <p:cNvSpPr txBox="1">
              <a:spLocks noChangeArrowheads="1"/>
            </p:cNvSpPr>
            <p:nvPr/>
          </p:nvSpPr>
          <p:spPr bwMode="auto">
            <a:xfrm>
              <a:off x="4343400" y="2205038"/>
              <a:ext cx="14478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New Roman" pitchFamily="18" charset="0"/>
                </a:defRPr>
              </a:lvl1pPr>
              <a:lvl2pPr marL="742950" indent="-285750">
                <a:defRPr sz="2400">
                  <a:solidFill>
                    <a:schemeClr val="tx1"/>
                  </a:solidFill>
                  <a:latin typeface="Times New Roman" pitchFamily="18" charset="0"/>
                </a:defRPr>
              </a:lvl2pPr>
              <a:lvl3pPr marL="1143000" indent="-228600">
                <a:defRPr sz="2400">
                  <a:solidFill>
                    <a:schemeClr val="tx1"/>
                  </a:solidFill>
                  <a:latin typeface="Times New Roman" pitchFamily="18" charset="0"/>
                </a:defRPr>
              </a:lvl3pPr>
              <a:lvl4pPr marL="1600200" indent="-228600">
                <a:defRPr sz="2400">
                  <a:solidFill>
                    <a:schemeClr val="tx1"/>
                  </a:solidFill>
                  <a:latin typeface="Times New Roman" pitchFamily="18" charset="0"/>
                </a:defRPr>
              </a:lvl4pPr>
              <a:lvl5pPr marL="2057400" indent="-22860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a:buClr>
                  <a:srgbClr val="000000"/>
                </a:buClr>
                <a:buSzPct val="100000"/>
                <a:buFont typeface="Times New Roman" pitchFamily="18" charset="0"/>
                <a:buNone/>
              </a:pPr>
              <a:r>
                <a:rPr lang="en-US" altLang="en-US" b="1">
                  <a:latin typeface="Calibri" pitchFamily="34" charset="0"/>
                </a:rPr>
                <a:t>Stabilizer</a:t>
              </a:r>
              <a:endParaRPr lang="en-US" altLang="en-US" b="1" baseline="-25000">
                <a:latin typeface="Calibri" pitchFamily="34" charset="0"/>
              </a:endParaRPr>
            </a:p>
          </p:txBody>
        </p:sp>
      </p:grpSp>
    </p:spTree>
    <p:extLst>
      <p:ext uri="{BB962C8B-B14F-4D97-AF65-F5344CB8AC3E}">
        <p14:creationId xmlns:p14="http://schemas.microsoft.com/office/powerpoint/2010/main" val="366002862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123" name="Object 10"/>
          <p:cNvGraphicFramePr>
            <a:graphicFrameLocks noChangeAspect="1"/>
          </p:cNvGraphicFramePr>
          <p:nvPr>
            <p:extLst>
              <p:ext uri="{D42A27DB-BD31-4B8C-83A1-F6EECF244321}">
                <p14:modId xmlns:p14="http://schemas.microsoft.com/office/powerpoint/2010/main" val="1954205719"/>
              </p:ext>
            </p:extLst>
          </p:nvPr>
        </p:nvGraphicFramePr>
        <p:xfrm>
          <a:off x="1143000" y="1295400"/>
          <a:ext cx="6019800" cy="4978400"/>
        </p:xfrm>
        <a:graphic>
          <a:graphicData uri="http://schemas.openxmlformats.org/presentationml/2006/ole">
            <mc:AlternateContent xmlns:mc="http://schemas.openxmlformats.org/markup-compatibility/2006">
              <mc:Choice xmlns:v="urn:schemas-microsoft-com:vml" Requires="v">
                <p:oleObj spid="_x0000_s828481" name="Bitmap Image" r:id="rId3" imgW="30285714" imgH="25047619" progId="Paint.Picture">
                  <p:embed/>
                </p:oleObj>
              </mc:Choice>
              <mc:Fallback>
                <p:oleObj name="Bitmap Image" r:id="rId3" imgW="30285714" imgH="25047619" progId="Paint.Picture">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43000" y="1295400"/>
                        <a:ext cx="6019800" cy="4978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Title 1"/>
          <p:cNvSpPr txBox="1">
            <a:spLocks/>
          </p:cNvSpPr>
          <p:nvPr/>
        </p:nvSpPr>
        <p:spPr>
          <a:xfrm>
            <a:off x="685800" y="228600"/>
            <a:ext cx="7772400" cy="762000"/>
          </a:xfrm>
          <a:prstGeom prst="rect">
            <a:avLst/>
          </a:prstGeom>
        </p:spPr>
        <p:txBody>
          <a:bodyP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Power Timescales</a:t>
            </a:r>
            <a:endParaRPr lang="en-US" kern="0"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Electromagnetic Transients</a:t>
            </a:r>
            <a:endParaRPr lang="en-US" dirty="0"/>
          </a:p>
        </p:txBody>
      </p:sp>
      <p:sp>
        <p:nvSpPr>
          <p:cNvPr id="3" name="Content Placeholder 2"/>
          <p:cNvSpPr>
            <a:spLocks noGrp="1"/>
          </p:cNvSpPr>
          <p:nvPr>
            <p:ph idx="1"/>
          </p:nvPr>
        </p:nvSpPr>
        <p:spPr/>
        <p:txBody>
          <a:bodyPr/>
          <a:lstStyle/>
          <a:p>
            <a:r>
              <a:rPr lang="en-US" dirty="0" smtClean="0"/>
              <a:t>The modeling of very fast power system dynamics (much less than one cycle) is known as electromagnetics transients program (EMTP) analysis</a:t>
            </a:r>
          </a:p>
          <a:p>
            <a:pPr lvl="1"/>
            <a:r>
              <a:rPr lang="en-US" dirty="0" smtClean="0"/>
              <a:t>Covers issues such as lightning propagation and switching surges</a:t>
            </a:r>
          </a:p>
          <a:p>
            <a:r>
              <a:rPr lang="en-US" dirty="0" smtClean="0"/>
              <a:t>Concept originally developed by Prof. Hermann </a:t>
            </a:r>
            <a:r>
              <a:rPr lang="en-US" dirty="0" err="1" smtClean="0"/>
              <a:t>Dommel</a:t>
            </a:r>
            <a:r>
              <a:rPr lang="en-US" dirty="0" smtClean="0"/>
              <a:t> for his PhD in the 1960's (now emeritus at Univ. British Columbia)</a:t>
            </a:r>
          </a:p>
          <a:p>
            <a:pPr lvl="1"/>
            <a:r>
              <a:rPr lang="en-US" dirty="0" smtClean="0"/>
              <a:t>After his PhD work Dr. </a:t>
            </a:r>
            <a:r>
              <a:rPr lang="en-US" dirty="0" err="1" smtClean="0"/>
              <a:t>Dommel</a:t>
            </a:r>
            <a:r>
              <a:rPr lang="en-US" dirty="0" smtClean="0"/>
              <a:t> worked at BPA where he was joined by Scott Meyer in the early 1970's</a:t>
            </a:r>
          </a:p>
          <a:p>
            <a:pPr lvl="1"/>
            <a:r>
              <a:rPr lang="en-US" dirty="0" smtClean="0"/>
              <a:t>Alternative Transients Program (ATP) developed in response to commercialization of the BPA code</a:t>
            </a:r>
          </a:p>
          <a:p>
            <a:pPr lvl="1"/>
            <a:endParaRPr lang="en-US" dirty="0" smtClean="0"/>
          </a:p>
          <a:p>
            <a:pPr lvl="1"/>
            <a:endParaRPr lang="en-US" dirty="0" smtClean="0"/>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22</a:t>
            </a:fld>
            <a:endParaRPr lang="en-US" dirty="0"/>
          </a:p>
        </p:txBody>
      </p:sp>
    </p:spTree>
    <p:extLst>
      <p:ext uri="{BB962C8B-B14F-4D97-AF65-F5344CB8AC3E}">
        <p14:creationId xmlns:p14="http://schemas.microsoft.com/office/powerpoint/2010/main" val="121278178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Transmission Line Modeling</a:t>
            </a:r>
            <a:endParaRPr lang="en-US" dirty="0"/>
          </a:p>
        </p:txBody>
      </p:sp>
      <p:sp>
        <p:nvSpPr>
          <p:cNvPr id="3" name="Content Placeholder 2"/>
          <p:cNvSpPr>
            <a:spLocks noGrp="1"/>
          </p:cNvSpPr>
          <p:nvPr>
            <p:ph idx="1"/>
          </p:nvPr>
        </p:nvSpPr>
        <p:spPr/>
        <p:txBody>
          <a:bodyPr/>
          <a:lstStyle/>
          <a:p>
            <a:r>
              <a:rPr lang="en-US" dirty="0" smtClean="0"/>
              <a:t>In power flow and transient stability transmission lines are modeled using a lumped parameter approach</a:t>
            </a:r>
          </a:p>
          <a:p>
            <a:pPr lvl="1"/>
            <a:r>
              <a:rPr lang="en-US" dirty="0" smtClean="0"/>
              <a:t>Changes in voltages and current in the line are assumed to occur instantaneously</a:t>
            </a:r>
          </a:p>
          <a:p>
            <a:pPr lvl="1"/>
            <a:r>
              <a:rPr lang="en-US" dirty="0" smtClean="0"/>
              <a:t>Transient stability time steps are usually a few </a:t>
            </a:r>
            <a:r>
              <a:rPr lang="en-US" dirty="0" err="1" smtClean="0"/>
              <a:t>ms</a:t>
            </a:r>
            <a:r>
              <a:rPr lang="en-US" dirty="0" smtClean="0"/>
              <a:t> (1/4 cycle is common, equal to 4.167ms for 60Hz)</a:t>
            </a:r>
          </a:p>
          <a:p>
            <a:r>
              <a:rPr lang="en-US" dirty="0" smtClean="0"/>
              <a:t>In EMTP time-frame this is no longer the case; speed of light is 300,000km/sec or 300km/</a:t>
            </a:r>
            <a:r>
              <a:rPr lang="en-US" dirty="0" err="1" smtClean="0"/>
              <a:t>ms</a:t>
            </a:r>
            <a:r>
              <a:rPr lang="en-US" dirty="0" smtClean="0"/>
              <a:t> or 300m/</a:t>
            </a:r>
            <a:r>
              <a:rPr lang="en-US" dirty="0" err="1" smtClean="0">
                <a:latin typeface="Symbol" panose="05050102010706020507" pitchFamily="18" charset="2"/>
              </a:rPr>
              <a:t>m</a:t>
            </a:r>
            <a:r>
              <a:rPr lang="en-US" dirty="0" err="1" smtClean="0"/>
              <a:t>s</a:t>
            </a:r>
            <a:endParaRPr lang="en-US" dirty="0"/>
          </a:p>
          <a:p>
            <a:pPr lvl="1"/>
            <a:r>
              <a:rPr lang="en-US" dirty="0" smtClean="0"/>
              <a:t>Change in voltage and/or current at one end of a transmission cannot instantaneously affect the other end </a:t>
            </a:r>
          </a:p>
          <a:p>
            <a:pPr lvl="1"/>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23</a:t>
            </a:fld>
            <a:endParaRPr lang="en-US" dirty="0"/>
          </a:p>
        </p:txBody>
      </p:sp>
    </p:spTree>
    <p:extLst>
      <p:ext uri="{BB962C8B-B14F-4D97-AF65-F5344CB8AC3E}">
        <p14:creationId xmlns:p14="http://schemas.microsoft.com/office/powerpoint/2010/main" val="46654528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290" name="Object 2"/>
          <p:cNvGraphicFramePr>
            <a:graphicFrameLocks noChangeAspect="1"/>
          </p:cNvGraphicFramePr>
          <p:nvPr>
            <p:extLst>
              <p:ext uri="{D42A27DB-BD31-4B8C-83A1-F6EECF244321}">
                <p14:modId xmlns:p14="http://schemas.microsoft.com/office/powerpoint/2010/main" val="464959066"/>
              </p:ext>
            </p:extLst>
          </p:nvPr>
        </p:nvGraphicFramePr>
        <p:xfrm>
          <a:off x="533400" y="4419600"/>
          <a:ext cx="5181600" cy="1803400"/>
        </p:xfrm>
        <a:graphic>
          <a:graphicData uri="http://schemas.openxmlformats.org/presentationml/2006/ole">
            <mc:AlternateContent xmlns:mc="http://schemas.openxmlformats.org/markup-compatibility/2006">
              <mc:Choice xmlns:v="urn:schemas-microsoft-com:vml" Requires="v">
                <p:oleObj spid="_x0000_s833668" name="Equation" r:id="rId3" imgW="5181600" imgH="1803400" progId="Equation.DSMT4">
                  <p:embed/>
                </p:oleObj>
              </mc:Choice>
              <mc:Fallback>
                <p:oleObj name="Equation" r:id="rId3" imgW="5181600" imgH="1803400" progId="Equation.DSMT4">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3400" y="4419600"/>
                        <a:ext cx="5181600" cy="18034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12291" name="Object 3"/>
          <p:cNvGraphicFramePr>
            <a:graphicFrameLocks noChangeAspect="1"/>
          </p:cNvGraphicFramePr>
          <p:nvPr>
            <p:extLst>
              <p:ext uri="{D42A27DB-BD31-4B8C-83A1-F6EECF244321}">
                <p14:modId xmlns:p14="http://schemas.microsoft.com/office/powerpoint/2010/main" val="2540273645"/>
              </p:ext>
            </p:extLst>
          </p:nvPr>
        </p:nvGraphicFramePr>
        <p:xfrm>
          <a:off x="304800" y="1143000"/>
          <a:ext cx="6858000" cy="3221038"/>
        </p:xfrm>
        <a:graphic>
          <a:graphicData uri="http://schemas.openxmlformats.org/presentationml/2006/ole">
            <mc:AlternateContent xmlns:mc="http://schemas.openxmlformats.org/markup-compatibility/2006">
              <mc:Choice xmlns:v="urn:schemas-microsoft-com:vml" Requires="v">
                <p:oleObj spid="_x0000_s833669" name="Bitmap Image" r:id="rId5" imgW="26933333" imgH="12650966" progId="Paint.Picture">
                  <p:embed/>
                </p:oleObj>
              </mc:Choice>
              <mc:Fallback>
                <p:oleObj name="Bitmap Image" r:id="rId5" imgW="26933333" imgH="12650966" progId="Paint.Picture">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04800" y="1143000"/>
                        <a:ext cx="6858000" cy="3221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 name="Title 1"/>
          <p:cNvSpPr txBox="1">
            <a:spLocks/>
          </p:cNvSpPr>
          <p:nvPr/>
        </p:nvSpPr>
        <p:spPr>
          <a:xfrm>
            <a:off x="685800" y="228600"/>
            <a:ext cx="7772400" cy="762000"/>
          </a:xfrm>
          <a:prstGeom prst="rect">
            <a:avLst/>
          </a:prstGeom>
        </p:spPr>
        <p:txBody>
          <a:bodyPr anchor="ct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Incremental Transmission </a:t>
            </a:r>
            <a:br>
              <a:rPr lang="en-US" altLang="en-US" kern="0" dirty="0" smtClean="0"/>
            </a:br>
            <a:r>
              <a:rPr lang="en-US" altLang="en-US" kern="0" dirty="0" smtClean="0"/>
              <a:t>Line Modeling</a:t>
            </a:r>
            <a:endParaRPr lang="en-US" kern="0" dirty="0"/>
          </a:p>
        </p:txBody>
      </p:sp>
      <p:sp>
        <p:nvSpPr>
          <p:cNvPr id="2" name="TextBox 1"/>
          <p:cNvSpPr txBox="1"/>
          <p:nvPr/>
        </p:nvSpPr>
        <p:spPr>
          <a:xfrm flipH="1">
            <a:off x="5976650" y="4114800"/>
            <a:ext cx="2971800" cy="2246769"/>
          </a:xfrm>
          <a:prstGeom prst="rect">
            <a:avLst/>
          </a:prstGeom>
          <a:solidFill>
            <a:schemeClr val="accent1"/>
          </a:solidFill>
        </p:spPr>
        <p:txBody>
          <a:bodyPr wrap="square" rtlCol="0">
            <a:spAutoFit/>
          </a:bodyPr>
          <a:lstStyle/>
          <a:p>
            <a:r>
              <a:rPr lang="en-US" sz="2800" dirty="0" smtClean="0">
                <a:latin typeface="+mn-lt"/>
              </a:rPr>
              <a:t>Define the receiving end as bus m (x=0) and the sending end as bus k (x=d)</a:t>
            </a:r>
            <a:endParaRPr lang="en-US" sz="2800" dirty="0">
              <a:latin typeface="+mn-lt"/>
            </a:endParaRPr>
          </a:p>
        </p:txBody>
      </p:sp>
      <p:sp>
        <p:nvSpPr>
          <p:cNvPr id="8" name="Slide Number Placeholder 3"/>
          <p:cNvSpPr>
            <a:spLocks noGrp="1"/>
          </p:cNvSpPr>
          <p:nvPr>
            <p:ph type="sldNum" sz="quarter" idx="12"/>
          </p:nvPr>
        </p:nvSpPr>
        <p:spPr>
          <a:xfrm>
            <a:off x="7086600" y="6324600"/>
            <a:ext cx="1905000" cy="457200"/>
          </a:xfrm>
        </p:spPr>
        <p:txBody>
          <a:bodyPr/>
          <a:lstStyle/>
          <a:p>
            <a:pPr>
              <a:defRPr/>
            </a:pPr>
            <a:fld id="{0AF38EFD-512B-4531-8A51-5AEF24EFF359}" type="slidenum">
              <a:rPr lang="en-US" smtClean="0"/>
              <a:pPr>
                <a:defRPr/>
              </a:pPr>
              <a:t>24</a:t>
            </a:fld>
            <a:endParaRPr lang="en-US" dirty="0"/>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3314" name="Object 2"/>
          <p:cNvGraphicFramePr>
            <a:graphicFrameLocks noChangeAspect="1"/>
          </p:cNvGraphicFramePr>
          <p:nvPr>
            <p:extLst>
              <p:ext uri="{D42A27DB-BD31-4B8C-83A1-F6EECF244321}">
                <p14:modId xmlns:p14="http://schemas.microsoft.com/office/powerpoint/2010/main" val="937763167"/>
              </p:ext>
            </p:extLst>
          </p:nvPr>
        </p:nvGraphicFramePr>
        <p:xfrm>
          <a:off x="401565" y="1981201"/>
          <a:ext cx="6631533" cy="3730504"/>
        </p:xfrm>
        <a:graphic>
          <a:graphicData uri="http://schemas.openxmlformats.org/presentationml/2006/ole">
            <mc:AlternateContent xmlns:mc="http://schemas.openxmlformats.org/markup-compatibility/2006">
              <mc:Choice xmlns:v="urn:schemas-microsoft-com:vml" Requires="v">
                <p:oleObj spid="_x0000_s834627" name="Equation" r:id="rId3" imgW="2844720" imgH="1600200" progId="Equation.DSMT4">
                  <p:embed/>
                </p:oleObj>
              </mc:Choice>
              <mc:Fallback>
                <p:oleObj name="Equation" r:id="rId3" imgW="2844720" imgH="1600200" progId="Equation.DSMT4">
                  <p:embed/>
                  <p:pic>
                    <p:nvPicPr>
                      <p:cNvPr id="0" name=""/>
                      <p:cNvPicPr>
                        <a:picLocks noChangeAspect="1" noChangeArrowheads="1"/>
                      </p:cNvPicPr>
                      <p:nvPr/>
                    </p:nvPicPr>
                    <p:blipFill>
                      <a:blip r:embed="rId4"/>
                      <a:srcRect/>
                      <a:stretch>
                        <a:fillRect/>
                      </a:stretch>
                    </p:blipFill>
                    <p:spPr bwMode="auto">
                      <a:xfrm>
                        <a:off x="401565" y="1981201"/>
                        <a:ext cx="6631533" cy="3730504"/>
                      </a:xfrm>
                      <a:prstGeom prst="rect">
                        <a:avLst/>
                      </a:prstGeom>
                      <a:noFill/>
                      <a:ln>
                        <a:noFill/>
                      </a:ln>
                      <a:effectLst/>
                      <a:extLst/>
                    </p:spPr>
                  </p:pic>
                </p:oleObj>
              </mc:Fallback>
            </mc:AlternateContent>
          </a:graphicData>
        </a:graphic>
      </p:graphicFrame>
      <p:sp>
        <p:nvSpPr>
          <p:cNvPr id="4" name="Title 1"/>
          <p:cNvSpPr txBox="1">
            <a:spLocks/>
          </p:cNvSpPr>
          <p:nvPr/>
        </p:nvSpPr>
        <p:spPr>
          <a:xfrm>
            <a:off x="685800" y="228600"/>
            <a:ext cx="7772400" cy="762000"/>
          </a:xfrm>
          <a:prstGeom prst="rect">
            <a:avLst/>
          </a:prstGeom>
        </p:spPr>
        <p:txBody>
          <a:bodyPr anchor="ct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Incremental Transmission </a:t>
            </a:r>
            <a:br>
              <a:rPr lang="en-US" altLang="en-US" kern="0" dirty="0" smtClean="0"/>
            </a:br>
            <a:r>
              <a:rPr lang="en-US" altLang="en-US" kern="0" dirty="0" smtClean="0"/>
              <a:t>Line Modeling</a:t>
            </a:r>
            <a:endParaRPr lang="en-US" kern="0" dirty="0"/>
          </a:p>
        </p:txBody>
      </p:sp>
      <p:sp>
        <p:nvSpPr>
          <p:cNvPr id="3" name="TextBox 2"/>
          <p:cNvSpPr txBox="1"/>
          <p:nvPr/>
        </p:nvSpPr>
        <p:spPr>
          <a:xfrm>
            <a:off x="365760" y="1280160"/>
            <a:ext cx="6667338" cy="523220"/>
          </a:xfrm>
          <a:prstGeom prst="rect">
            <a:avLst/>
          </a:prstGeom>
          <a:noFill/>
        </p:spPr>
        <p:txBody>
          <a:bodyPr wrap="none" rtlCol="0">
            <a:spAutoFit/>
          </a:bodyPr>
          <a:lstStyle/>
          <a:p>
            <a:r>
              <a:rPr lang="en-US" sz="2800" dirty="0" smtClean="0">
                <a:latin typeface="+mn-lt"/>
              </a:rPr>
              <a:t>We are looking to determine v(</a:t>
            </a:r>
            <a:r>
              <a:rPr lang="en-US" sz="2800" dirty="0" err="1" smtClean="0">
                <a:latin typeface="+mn-lt"/>
              </a:rPr>
              <a:t>x,t</a:t>
            </a:r>
            <a:r>
              <a:rPr lang="en-US" sz="2800" dirty="0" smtClean="0">
                <a:latin typeface="+mn-lt"/>
              </a:rPr>
              <a:t>) and i(</a:t>
            </a:r>
            <a:r>
              <a:rPr lang="en-US" sz="2800" dirty="0" err="1" smtClean="0">
                <a:latin typeface="+mn-lt"/>
              </a:rPr>
              <a:t>x,t</a:t>
            </a:r>
            <a:r>
              <a:rPr lang="en-US" sz="2800" dirty="0" smtClean="0">
                <a:latin typeface="+mn-lt"/>
              </a:rPr>
              <a:t>)</a:t>
            </a:r>
            <a:endParaRPr lang="en-US" sz="2800" dirty="0">
              <a:latin typeface="+mn-lt"/>
            </a:endParaRPr>
          </a:p>
        </p:txBody>
      </p:sp>
      <p:sp>
        <p:nvSpPr>
          <p:cNvPr id="6" name="Slide Number Placeholder 3"/>
          <p:cNvSpPr>
            <a:spLocks noGrp="1"/>
          </p:cNvSpPr>
          <p:nvPr>
            <p:ph type="sldNum" sz="quarter" idx="12"/>
          </p:nvPr>
        </p:nvSpPr>
        <p:spPr>
          <a:xfrm>
            <a:off x="7086600" y="6324600"/>
            <a:ext cx="1905000" cy="457200"/>
          </a:xfrm>
        </p:spPr>
        <p:txBody>
          <a:bodyPr/>
          <a:lstStyle/>
          <a:p>
            <a:pPr>
              <a:defRPr/>
            </a:pPr>
            <a:fld id="{0AF38EFD-512B-4531-8A51-5AEF24EFF359}" type="slidenum">
              <a:rPr lang="en-US" smtClean="0"/>
              <a:pPr>
                <a:defRPr/>
              </a:pPr>
              <a:t>25</a:t>
            </a:fld>
            <a:endParaRPr lang="en-US" dirty="0"/>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4338" name="Object 2"/>
          <p:cNvGraphicFramePr>
            <a:graphicFrameLocks noChangeAspect="1"/>
          </p:cNvGraphicFramePr>
          <p:nvPr>
            <p:extLst>
              <p:ext uri="{D42A27DB-BD31-4B8C-83A1-F6EECF244321}">
                <p14:modId xmlns:p14="http://schemas.microsoft.com/office/powerpoint/2010/main" val="4079286981"/>
              </p:ext>
            </p:extLst>
          </p:nvPr>
        </p:nvGraphicFramePr>
        <p:xfrm>
          <a:off x="685800" y="2086319"/>
          <a:ext cx="1828800" cy="939800"/>
        </p:xfrm>
        <a:graphic>
          <a:graphicData uri="http://schemas.openxmlformats.org/presentationml/2006/ole">
            <mc:AlternateContent xmlns:mc="http://schemas.openxmlformats.org/markup-compatibility/2006">
              <mc:Choice xmlns:v="urn:schemas-microsoft-com:vml" Requires="v">
                <p:oleObj spid="_x0000_s835846" name="Equation" r:id="rId3" imgW="1828800" imgH="939600" progId="Equation.3">
                  <p:embed/>
                </p:oleObj>
              </mc:Choice>
              <mc:Fallback>
                <p:oleObj name="Equation" r:id="rId3" imgW="1828800" imgH="939600" progId="Equation.3">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85800" y="2086319"/>
                        <a:ext cx="1828800" cy="9398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4339" name="Rectangle 3"/>
          <p:cNvSpPr>
            <a:spLocks noChangeArrowheads="1"/>
          </p:cNvSpPr>
          <p:nvPr/>
        </p:nvSpPr>
        <p:spPr bwMode="auto">
          <a:xfrm>
            <a:off x="2667000" y="1933919"/>
            <a:ext cx="2895600" cy="12192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endParaRPr lang="en-US" altLang="en-US"/>
          </a:p>
        </p:txBody>
      </p:sp>
      <p:graphicFrame>
        <p:nvGraphicFramePr>
          <p:cNvPr id="14340" name="Object 4"/>
          <p:cNvGraphicFramePr>
            <a:graphicFrameLocks noChangeAspect="1"/>
          </p:cNvGraphicFramePr>
          <p:nvPr>
            <p:extLst>
              <p:ext uri="{D42A27DB-BD31-4B8C-83A1-F6EECF244321}">
                <p14:modId xmlns:p14="http://schemas.microsoft.com/office/powerpoint/2010/main" val="1667272927"/>
              </p:ext>
            </p:extLst>
          </p:nvPr>
        </p:nvGraphicFramePr>
        <p:xfrm>
          <a:off x="3124200" y="2086319"/>
          <a:ext cx="2146300" cy="825500"/>
        </p:xfrm>
        <a:graphic>
          <a:graphicData uri="http://schemas.openxmlformats.org/presentationml/2006/ole">
            <mc:AlternateContent xmlns:mc="http://schemas.openxmlformats.org/markup-compatibility/2006">
              <mc:Choice xmlns:v="urn:schemas-microsoft-com:vml" Requires="v">
                <p:oleObj spid="_x0000_s835847" name="Equation" r:id="rId5" imgW="2146300" imgH="825500" progId="Equation.3">
                  <p:embed/>
                </p:oleObj>
              </mc:Choice>
              <mc:Fallback>
                <p:oleObj name="Equation" r:id="rId5" imgW="2146300" imgH="825500" progId="Equation.3">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124200" y="2086319"/>
                        <a:ext cx="2146300" cy="8255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14341" name="Object 5"/>
          <p:cNvGraphicFramePr>
            <a:graphicFrameLocks noChangeAspect="1"/>
          </p:cNvGraphicFramePr>
          <p:nvPr>
            <p:extLst>
              <p:ext uri="{D42A27DB-BD31-4B8C-83A1-F6EECF244321}">
                <p14:modId xmlns:p14="http://schemas.microsoft.com/office/powerpoint/2010/main" val="1630340853"/>
              </p:ext>
            </p:extLst>
          </p:nvPr>
        </p:nvGraphicFramePr>
        <p:xfrm>
          <a:off x="609600" y="3581400"/>
          <a:ext cx="1828800" cy="939800"/>
        </p:xfrm>
        <a:graphic>
          <a:graphicData uri="http://schemas.openxmlformats.org/presentationml/2006/ole">
            <mc:AlternateContent xmlns:mc="http://schemas.openxmlformats.org/markup-compatibility/2006">
              <mc:Choice xmlns:v="urn:schemas-microsoft-com:vml" Requires="v">
                <p:oleObj spid="_x0000_s835848" name="Equation" r:id="rId7" imgW="1828800" imgH="939600" progId="Equation.3">
                  <p:embed/>
                </p:oleObj>
              </mc:Choice>
              <mc:Fallback>
                <p:oleObj name="Equation" r:id="rId7" imgW="1828800" imgH="939600" progId="Equation.3">
                  <p:embed/>
                  <p:pic>
                    <p:nvPicPr>
                      <p:cNvPr id="0" nam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09600" y="3581400"/>
                        <a:ext cx="1828800" cy="9398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4342" name="Rectangle 6"/>
          <p:cNvSpPr>
            <a:spLocks noChangeArrowheads="1"/>
          </p:cNvSpPr>
          <p:nvPr/>
        </p:nvSpPr>
        <p:spPr bwMode="auto">
          <a:xfrm>
            <a:off x="2590800" y="3505200"/>
            <a:ext cx="2895600" cy="11430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endParaRPr lang="en-US" altLang="en-US"/>
          </a:p>
        </p:txBody>
      </p:sp>
      <p:graphicFrame>
        <p:nvGraphicFramePr>
          <p:cNvPr id="14343" name="Object 7"/>
          <p:cNvGraphicFramePr>
            <a:graphicFrameLocks noChangeAspect="1"/>
          </p:cNvGraphicFramePr>
          <p:nvPr>
            <p:extLst>
              <p:ext uri="{D42A27DB-BD31-4B8C-83A1-F6EECF244321}">
                <p14:modId xmlns:p14="http://schemas.microsoft.com/office/powerpoint/2010/main" val="2106703221"/>
              </p:ext>
            </p:extLst>
          </p:nvPr>
        </p:nvGraphicFramePr>
        <p:xfrm>
          <a:off x="2895600" y="3657600"/>
          <a:ext cx="2286000" cy="825500"/>
        </p:xfrm>
        <a:graphic>
          <a:graphicData uri="http://schemas.openxmlformats.org/presentationml/2006/ole">
            <mc:AlternateContent xmlns:mc="http://schemas.openxmlformats.org/markup-compatibility/2006">
              <mc:Choice xmlns:v="urn:schemas-microsoft-com:vml" Requires="v">
                <p:oleObj spid="_x0000_s835849" name="Equation" r:id="rId9" imgW="2286000" imgH="825480" progId="Equation.3">
                  <p:embed/>
                </p:oleObj>
              </mc:Choice>
              <mc:Fallback>
                <p:oleObj name="Equation" r:id="rId9" imgW="2286000" imgH="825480" progId="Equation.3">
                  <p:embed/>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2895600" y="3657600"/>
                        <a:ext cx="2286000" cy="8255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9" name="Title 1"/>
          <p:cNvSpPr txBox="1">
            <a:spLocks/>
          </p:cNvSpPr>
          <p:nvPr/>
        </p:nvSpPr>
        <p:spPr>
          <a:xfrm>
            <a:off x="685800" y="228600"/>
            <a:ext cx="7772400" cy="762000"/>
          </a:xfrm>
          <a:prstGeom prst="rect">
            <a:avLst/>
          </a:prstGeom>
        </p:spPr>
        <p:txBody>
          <a:bodyPr anchor="ct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Incremental Transmission </a:t>
            </a:r>
            <a:br>
              <a:rPr lang="en-US" altLang="en-US" kern="0" dirty="0" smtClean="0"/>
            </a:br>
            <a:r>
              <a:rPr lang="en-US" altLang="en-US" kern="0" dirty="0" smtClean="0"/>
              <a:t>Line Modeling</a:t>
            </a:r>
            <a:endParaRPr lang="en-US" kern="0" dirty="0"/>
          </a:p>
        </p:txBody>
      </p:sp>
      <p:sp>
        <p:nvSpPr>
          <p:cNvPr id="10" name="TextBox 9"/>
          <p:cNvSpPr txBox="1"/>
          <p:nvPr/>
        </p:nvSpPr>
        <p:spPr>
          <a:xfrm>
            <a:off x="365760" y="1280160"/>
            <a:ext cx="3505062" cy="523220"/>
          </a:xfrm>
          <a:prstGeom prst="rect">
            <a:avLst/>
          </a:prstGeom>
          <a:noFill/>
        </p:spPr>
        <p:txBody>
          <a:bodyPr wrap="none" rtlCol="0">
            <a:spAutoFit/>
          </a:bodyPr>
          <a:lstStyle/>
          <a:p>
            <a:r>
              <a:rPr lang="en-US" sz="2800" dirty="0" smtClean="0">
                <a:latin typeface="+mn-lt"/>
              </a:rPr>
              <a:t>Taking the limit we get</a:t>
            </a:r>
            <a:endParaRPr lang="en-US" sz="2800" dirty="0">
              <a:latin typeface="+mn-lt"/>
            </a:endParaRPr>
          </a:p>
        </p:txBody>
      </p:sp>
      <p:sp>
        <p:nvSpPr>
          <p:cNvPr id="11" name="TextBox 10"/>
          <p:cNvSpPr txBox="1"/>
          <p:nvPr/>
        </p:nvSpPr>
        <p:spPr>
          <a:xfrm flipH="1">
            <a:off x="310767" y="4876800"/>
            <a:ext cx="8522466" cy="1384995"/>
          </a:xfrm>
          <a:prstGeom prst="rect">
            <a:avLst/>
          </a:prstGeom>
          <a:solidFill>
            <a:schemeClr val="accent1"/>
          </a:solidFill>
        </p:spPr>
        <p:txBody>
          <a:bodyPr wrap="square" rtlCol="0">
            <a:spAutoFit/>
          </a:bodyPr>
          <a:lstStyle/>
          <a:p>
            <a:r>
              <a:rPr lang="en-US" sz="2800" dirty="0" smtClean="0">
                <a:latin typeface="+mj-lt"/>
              </a:rPr>
              <a:t>Some authors have a negative sign with these equations; it just depends on the direction of increasing x; note values are function of both x and t</a:t>
            </a:r>
            <a:endParaRPr lang="en-US" sz="2800" dirty="0">
              <a:latin typeface="+mj-lt"/>
            </a:endParaRPr>
          </a:p>
        </p:txBody>
      </p:sp>
      <p:sp>
        <p:nvSpPr>
          <p:cNvPr id="12" name="Slide Number Placeholder 3"/>
          <p:cNvSpPr>
            <a:spLocks noGrp="1"/>
          </p:cNvSpPr>
          <p:nvPr>
            <p:ph type="sldNum" sz="quarter" idx="12"/>
          </p:nvPr>
        </p:nvSpPr>
        <p:spPr>
          <a:xfrm>
            <a:off x="7086600" y="6324600"/>
            <a:ext cx="1905000" cy="457200"/>
          </a:xfrm>
        </p:spPr>
        <p:txBody>
          <a:bodyPr/>
          <a:lstStyle/>
          <a:p>
            <a:pPr>
              <a:defRPr/>
            </a:pPr>
            <a:fld id="{0AF38EFD-512B-4531-8A51-5AEF24EFF359}" type="slidenum">
              <a:rPr lang="en-US" smtClean="0"/>
              <a:pPr>
                <a:defRPr/>
              </a:pPr>
              <a:t>26</a:t>
            </a:fld>
            <a:endParaRPr lang="en-US" dirty="0"/>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4" name="Text Box 4"/>
          <p:cNvSpPr txBox="1">
            <a:spLocks noChangeArrowheads="1"/>
          </p:cNvSpPr>
          <p:nvPr/>
        </p:nvSpPr>
        <p:spPr bwMode="auto">
          <a:xfrm>
            <a:off x="365760" y="1280160"/>
            <a:ext cx="4124847" cy="5232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r>
              <a:rPr lang="en-US" altLang="en-US" sz="2800" dirty="0" smtClean="0"/>
              <a:t>C' = G' = 0 (neglect </a:t>
            </a:r>
            <a:r>
              <a:rPr lang="en-US" altLang="en-US" sz="2800" dirty="0"/>
              <a:t>shunts)</a:t>
            </a:r>
          </a:p>
        </p:txBody>
      </p:sp>
      <p:graphicFrame>
        <p:nvGraphicFramePr>
          <p:cNvPr id="15365" name="Object 5"/>
          <p:cNvGraphicFramePr>
            <a:graphicFrameLocks noChangeAspect="1"/>
          </p:cNvGraphicFramePr>
          <p:nvPr>
            <p:extLst>
              <p:ext uri="{D42A27DB-BD31-4B8C-83A1-F6EECF244321}">
                <p14:modId xmlns:p14="http://schemas.microsoft.com/office/powerpoint/2010/main" val="3879728203"/>
              </p:ext>
            </p:extLst>
          </p:nvPr>
        </p:nvGraphicFramePr>
        <p:xfrm>
          <a:off x="914400" y="2057400"/>
          <a:ext cx="4038600" cy="825500"/>
        </p:xfrm>
        <a:graphic>
          <a:graphicData uri="http://schemas.openxmlformats.org/presentationml/2006/ole">
            <mc:AlternateContent xmlns:mc="http://schemas.openxmlformats.org/markup-compatibility/2006">
              <mc:Choice xmlns:v="urn:schemas-microsoft-com:vml" Requires="v">
                <p:oleObj spid="_x0000_s836759" name="Equation" r:id="rId3" imgW="4038600" imgH="825500" progId="Equation.3">
                  <p:embed/>
                </p:oleObj>
              </mc:Choice>
              <mc:Fallback>
                <p:oleObj name="Equation" r:id="rId3" imgW="4038600" imgH="825500" progId="Equation.3">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14400" y="2057400"/>
                        <a:ext cx="4038600" cy="8255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15366" name="Object 6"/>
          <p:cNvGraphicFramePr>
            <a:graphicFrameLocks noChangeAspect="1"/>
          </p:cNvGraphicFramePr>
          <p:nvPr>
            <p:extLst>
              <p:ext uri="{D42A27DB-BD31-4B8C-83A1-F6EECF244321}">
                <p14:modId xmlns:p14="http://schemas.microsoft.com/office/powerpoint/2010/main" val="515619916"/>
              </p:ext>
            </p:extLst>
          </p:nvPr>
        </p:nvGraphicFramePr>
        <p:xfrm>
          <a:off x="914400" y="2895600"/>
          <a:ext cx="6096000" cy="2601913"/>
        </p:xfrm>
        <a:graphic>
          <a:graphicData uri="http://schemas.openxmlformats.org/presentationml/2006/ole">
            <mc:AlternateContent xmlns:mc="http://schemas.openxmlformats.org/markup-compatibility/2006">
              <mc:Choice xmlns:v="urn:schemas-microsoft-com:vml" Requires="v">
                <p:oleObj spid="_x0000_s836760" name="Bitmap Image" r:id="rId5" imgW="27485714" imgH="11736438" progId="Paint.Picture">
                  <p:embed/>
                </p:oleObj>
              </mc:Choice>
              <mc:Fallback>
                <p:oleObj name="Bitmap Image" r:id="rId5" imgW="27485714" imgH="11736438" progId="Paint.Picture">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14400" y="2895600"/>
                        <a:ext cx="6096000" cy="26019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 name="Slide Number Placeholder 3"/>
          <p:cNvSpPr>
            <a:spLocks noGrp="1"/>
          </p:cNvSpPr>
          <p:nvPr>
            <p:ph type="sldNum" sz="quarter" idx="12"/>
          </p:nvPr>
        </p:nvSpPr>
        <p:spPr>
          <a:xfrm>
            <a:off x="7086600" y="6324600"/>
            <a:ext cx="1905000" cy="457200"/>
          </a:xfrm>
        </p:spPr>
        <p:txBody>
          <a:bodyPr/>
          <a:lstStyle/>
          <a:p>
            <a:pPr>
              <a:defRPr/>
            </a:pPr>
            <a:fld id="{0AF38EFD-512B-4531-8A51-5AEF24EFF359}" type="slidenum">
              <a:rPr lang="en-US" smtClean="0"/>
              <a:pPr>
                <a:defRPr/>
              </a:pPr>
              <a:t>27</a:t>
            </a:fld>
            <a:endParaRPr lang="en-US" dirty="0"/>
          </a:p>
        </p:txBody>
      </p:sp>
      <p:sp>
        <p:nvSpPr>
          <p:cNvPr id="11" name="Title 1"/>
          <p:cNvSpPr txBox="1">
            <a:spLocks/>
          </p:cNvSpPr>
          <p:nvPr/>
        </p:nvSpPr>
        <p:spPr>
          <a:xfrm>
            <a:off x="685800" y="228600"/>
            <a:ext cx="7772400" cy="762000"/>
          </a:xfrm>
          <a:prstGeom prst="rect">
            <a:avLst/>
          </a:prstGeom>
        </p:spPr>
        <p:txBody>
          <a:bodyPr anchor="ct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Special Case 1</a:t>
            </a:r>
            <a:endParaRPr lang="en-US" kern="0" dirty="0"/>
          </a:p>
        </p:txBody>
      </p:sp>
      <p:sp>
        <p:nvSpPr>
          <p:cNvPr id="12" name="TextBox 11"/>
          <p:cNvSpPr txBox="1"/>
          <p:nvPr/>
        </p:nvSpPr>
        <p:spPr>
          <a:xfrm flipH="1">
            <a:off x="310767" y="5181600"/>
            <a:ext cx="8522466" cy="954107"/>
          </a:xfrm>
          <a:prstGeom prst="rect">
            <a:avLst/>
          </a:prstGeom>
          <a:solidFill>
            <a:schemeClr val="accent1"/>
          </a:solidFill>
        </p:spPr>
        <p:txBody>
          <a:bodyPr wrap="square" rtlCol="0">
            <a:spAutoFit/>
          </a:bodyPr>
          <a:lstStyle/>
          <a:p>
            <a:r>
              <a:rPr lang="en-US" sz="2800" dirty="0" smtClean="0">
                <a:latin typeface="+mn-lt"/>
              </a:rPr>
              <a:t>This just gives a lumped parameter model, with all electric field effects neglected</a:t>
            </a:r>
            <a:endParaRPr lang="en-US" sz="2800" dirty="0">
              <a:latin typeface="+mn-lt"/>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7" name="Text Box 3"/>
          <p:cNvSpPr txBox="1">
            <a:spLocks noChangeArrowheads="1"/>
          </p:cNvSpPr>
          <p:nvPr/>
        </p:nvSpPr>
        <p:spPr bwMode="auto">
          <a:xfrm>
            <a:off x="365760" y="1280160"/>
            <a:ext cx="6356227" cy="5232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r>
              <a:rPr lang="en-US" altLang="en-US" sz="2800" dirty="0"/>
              <a:t>The lossless </a:t>
            </a:r>
            <a:r>
              <a:rPr lang="en-US" altLang="en-US" sz="2800" dirty="0" smtClean="0"/>
              <a:t>line (R'=0, G'=0), which gives</a:t>
            </a:r>
            <a:endParaRPr lang="en-US" altLang="en-US" sz="2800" dirty="0"/>
          </a:p>
        </p:txBody>
      </p:sp>
      <p:graphicFrame>
        <p:nvGraphicFramePr>
          <p:cNvPr id="16390" name="Object 6"/>
          <p:cNvGraphicFramePr>
            <a:graphicFrameLocks noChangeAspect="1"/>
          </p:cNvGraphicFramePr>
          <p:nvPr>
            <p:extLst>
              <p:ext uri="{D42A27DB-BD31-4B8C-83A1-F6EECF244321}">
                <p14:modId xmlns:p14="http://schemas.microsoft.com/office/powerpoint/2010/main" val="679697937"/>
              </p:ext>
            </p:extLst>
          </p:nvPr>
        </p:nvGraphicFramePr>
        <p:xfrm>
          <a:off x="533400" y="1834594"/>
          <a:ext cx="3752850" cy="977633"/>
        </p:xfrm>
        <a:graphic>
          <a:graphicData uri="http://schemas.openxmlformats.org/presentationml/2006/ole">
            <mc:AlternateContent xmlns:mc="http://schemas.openxmlformats.org/markup-compatibility/2006">
              <mc:Choice xmlns:v="urn:schemas-microsoft-com:vml" Requires="v">
                <p:oleObj spid="_x0000_s837765" name="Equation" r:id="rId3" imgW="1511280" imgH="393480" progId="Equation.DSMT4">
                  <p:embed/>
                </p:oleObj>
              </mc:Choice>
              <mc:Fallback>
                <p:oleObj name="Equation" r:id="rId3" imgW="1511280" imgH="393480" progId="Equation.DSMT4">
                  <p:embed/>
                  <p:pic>
                    <p:nvPicPr>
                      <p:cNvPr id="0" name=""/>
                      <p:cNvPicPr>
                        <a:picLocks noChangeAspect="1" noChangeArrowheads="1"/>
                      </p:cNvPicPr>
                      <p:nvPr/>
                    </p:nvPicPr>
                    <p:blipFill>
                      <a:blip r:embed="rId4"/>
                      <a:srcRect/>
                      <a:stretch>
                        <a:fillRect/>
                      </a:stretch>
                    </p:blipFill>
                    <p:spPr bwMode="auto">
                      <a:xfrm>
                        <a:off x="533400" y="1834594"/>
                        <a:ext cx="3752850" cy="977633"/>
                      </a:xfrm>
                      <a:prstGeom prst="rect">
                        <a:avLst/>
                      </a:prstGeom>
                      <a:noFill/>
                      <a:ln>
                        <a:noFill/>
                      </a:ln>
                      <a:effectLst/>
                      <a:extLst/>
                    </p:spPr>
                  </p:pic>
                </p:oleObj>
              </mc:Fallback>
            </mc:AlternateContent>
          </a:graphicData>
        </a:graphic>
      </p:graphicFrame>
      <p:sp>
        <p:nvSpPr>
          <p:cNvPr id="16391" name="Text Box 7"/>
          <p:cNvSpPr txBox="1">
            <a:spLocks noChangeArrowheads="1"/>
          </p:cNvSpPr>
          <p:nvPr/>
        </p:nvSpPr>
        <p:spPr bwMode="auto">
          <a:xfrm>
            <a:off x="424150" y="2971800"/>
            <a:ext cx="8057920" cy="5232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r>
              <a:rPr lang="en-US" altLang="en-US" sz="2800" dirty="0" smtClean="0"/>
              <a:t>This is the wave equation with a general solution of </a:t>
            </a:r>
            <a:endParaRPr lang="en-US" altLang="en-US" sz="2800" dirty="0"/>
          </a:p>
        </p:txBody>
      </p:sp>
      <p:sp>
        <p:nvSpPr>
          <p:cNvPr id="8" name="Slide Number Placeholder 3"/>
          <p:cNvSpPr>
            <a:spLocks noGrp="1"/>
          </p:cNvSpPr>
          <p:nvPr>
            <p:ph type="sldNum" sz="quarter" idx="12"/>
          </p:nvPr>
        </p:nvSpPr>
        <p:spPr>
          <a:xfrm>
            <a:off x="7086600" y="6324600"/>
            <a:ext cx="1905000" cy="457200"/>
          </a:xfrm>
        </p:spPr>
        <p:txBody>
          <a:bodyPr/>
          <a:lstStyle/>
          <a:p>
            <a:pPr>
              <a:defRPr/>
            </a:pPr>
            <a:fld id="{0AF38EFD-512B-4531-8A51-5AEF24EFF359}" type="slidenum">
              <a:rPr lang="en-US" smtClean="0"/>
              <a:pPr>
                <a:defRPr/>
              </a:pPr>
              <a:t>28</a:t>
            </a:fld>
            <a:endParaRPr lang="en-US" dirty="0"/>
          </a:p>
        </p:txBody>
      </p:sp>
      <p:sp>
        <p:nvSpPr>
          <p:cNvPr id="9" name="Title 1"/>
          <p:cNvSpPr txBox="1">
            <a:spLocks/>
          </p:cNvSpPr>
          <p:nvPr/>
        </p:nvSpPr>
        <p:spPr>
          <a:xfrm>
            <a:off x="685800" y="228600"/>
            <a:ext cx="7772400" cy="762000"/>
          </a:xfrm>
          <a:prstGeom prst="rect">
            <a:avLst/>
          </a:prstGeom>
        </p:spPr>
        <p:txBody>
          <a:bodyPr anchor="ctr"/>
          <a:lstStyle>
            <a:lvl1pPr algn="ctr" rtl="0" eaLnBrk="0" fontAlgn="base" hangingPunct="0">
              <a:spcBef>
                <a:spcPct val="0"/>
              </a:spcBef>
              <a:spcAft>
                <a:spcPct val="0"/>
              </a:spcAft>
              <a:defRPr sz="4000" b="1">
                <a:solidFill>
                  <a:srgbClr val="006600"/>
                </a:solidFill>
                <a:latin typeface="+mj-lt"/>
                <a:ea typeface="+mj-ea"/>
                <a:cs typeface="+mj-cs"/>
              </a:defRPr>
            </a:lvl1pPr>
            <a:lvl2pPr algn="ctr" rtl="0" eaLnBrk="0" fontAlgn="base" hangingPunct="0">
              <a:spcBef>
                <a:spcPct val="0"/>
              </a:spcBef>
              <a:spcAft>
                <a:spcPct val="0"/>
              </a:spcAft>
              <a:defRPr sz="4000" b="1">
                <a:solidFill>
                  <a:srgbClr val="006600"/>
                </a:solidFill>
                <a:latin typeface="Times New Roman" pitchFamily="18" charset="0"/>
              </a:defRPr>
            </a:lvl2pPr>
            <a:lvl3pPr algn="ctr" rtl="0" eaLnBrk="0" fontAlgn="base" hangingPunct="0">
              <a:spcBef>
                <a:spcPct val="0"/>
              </a:spcBef>
              <a:spcAft>
                <a:spcPct val="0"/>
              </a:spcAft>
              <a:defRPr sz="4000" b="1">
                <a:solidFill>
                  <a:srgbClr val="006600"/>
                </a:solidFill>
                <a:latin typeface="Times New Roman" pitchFamily="18" charset="0"/>
              </a:defRPr>
            </a:lvl3pPr>
            <a:lvl4pPr algn="ctr" rtl="0" eaLnBrk="0" fontAlgn="base" hangingPunct="0">
              <a:spcBef>
                <a:spcPct val="0"/>
              </a:spcBef>
              <a:spcAft>
                <a:spcPct val="0"/>
              </a:spcAft>
              <a:defRPr sz="4000" b="1">
                <a:solidFill>
                  <a:srgbClr val="006600"/>
                </a:solidFill>
                <a:latin typeface="Times New Roman" pitchFamily="18" charset="0"/>
              </a:defRPr>
            </a:lvl4pPr>
            <a:lvl5pPr algn="ctr" rtl="0" eaLnBrk="0" fontAlgn="base" hangingPunct="0">
              <a:spcBef>
                <a:spcPct val="0"/>
              </a:spcBef>
              <a:spcAft>
                <a:spcPct val="0"/>
              </a:spcAft>
              <a:defRPr sz="4000" b="1">
                <a:solidFill>
                  <a:srgbClr val="006600"/>
                </a:solidFill>
                <a:latin typeface="Times New Roman" pitchFamily="18" charset="0"/>
              </a:defRPr>
            </a:lvl5pPr>
            <a:lvl6pPr marL="457200" algn="ctr" rtl="0" eaLnBrk="0" fontAlgn="base" hangingPunct="0">
              <a:spcBef>
                <a:spcPct val="0"/>
              </a:spcBef>
              <a:spcAft>
                <a:spcPct val="0"/>
              </a:spcAft>
              <a:defRPr sz="4000" b="1">
                <a:solidFill>
                  <a:srgbClr val="006600"/>
                </a:solidFill>
                <a:latin typeface="Times New Roman" pitchFamily="18" charset="0"/>
              </a:defRPr>
            </a:lvl6pPr>
            <a:lvl7pPr marL="914400" algn="ctr" rtl="0" eaLnBrk="0" fontAlgn="base" hangingPunct="0">
              <a:spcBef>
                <a:spcPct val="0"/>
              </a:spcBef>
              <a:spcAft>
                <a:spcPct val="0"/>
              </a:spcAft>
              <a:defRPr sz="4000" b="1">
                <a:solidFill>
                  <a:srgbClr val="006600"/>
                </a:solidFill>
                <a:latin typeface="Times New Roman" pitchFamily="18" charset="0"/>
              </a:defRPr>
            </a:lvl7pPr>
            <a:lvl8pPr marL="1371600" algn="ctr" rtl="0" eaLnBrk="0" fontAlgn="base" hangingPunct="0">
              <a:spcBef>
                <a:spcPct val="0"/>
              </a:spcBef>
              <a:spcAft>
                <a:spcPct val="0"/>
              </a:spcAft>
              <a:defRPr sz="4000" b="1">
                <a:solidFill>
                  <a:srgbClr val="006600"/>
                </a:solidFill>
                <a:latin typeface="Times New Roman" pitchFamily="18" charset="0"/>
              </a:defRPr>
            </a:lvl8pPr>
            <a:lvl9pPr marL="1828800" algn="ctr" rtl="0" eaLnBrk="0" fontAlgn="base" hangingPunct="0">
              <a:spcBef>
                <a:spcPct val="0"/>
              </a:spcBef>
              <a:spcAft>
                <a:spcPct val="0"/>
              </a:spcAft>
              <a:defRPr sz="4000" b="1">
                <a:solidFill>
                  <a:srgbClr val="006600"/>
                </a:solidFill>
                <a:latin typeface="Times New Roman" pitchFamily="18" charset="0"/>
              </a:defRPr>
            </a:lvl9pPr>
          </a:lstStyle>
          <a:p>
            <a:r>
              <a:rPr lang="en-US" altLang="en-US" kern="0" dirty="0" smtClean="0"/>
              <a:t>Special Case 2: Wave Equation</a:t>
            </a:r>
            <a:endParaRPr lang="en-US" kern="0" dirty="0"/>
          </a:p>
        </p:txBody>
      </p:sp>
      <p:graphicFrame>
        <p:nvGraphicFramePr>
          <p:cNvPr id="2" name="Object 1"/>
          <p:cNvGraphicFramePr>
            <a:graphicFrameLocks noChangeAspect="1"/>
          </p:cNvGraphicFramePr>
          <p:nvPr>
            <p:extLst>
              <p:ext uri="{D42A27DB-BD31-4B8C-83A1-F6EECF244321}">
                <p14:modId xmlns:p14="http://schemas.microsoft.com/office/powerpoint/2010/main" val="3427377934"/>
              </p:ext>
            </p:extLst>
          </p:nvPr>
        </p:nvGraphicFramePr>
        <p:xfrm>
          <a:off x="609600" y="3733800"/>
          <a:ext cx="5283200" cy="2324100"/>
        </p:xfrm>
        <a:graphic>
          <a:graphicData uri="http://schemas.openxmlformats.org/presentationml/2006/ole">
            <mc:AlternateContent xmlns:mc="http://schemas.openxmlformats.org/markup-compatibility/2006">
              <mc:Choice xmlns:v="urn:schemas-microsoft-com:vml" Requires="v">
                <p:oleObj spid="_x0000_s837766" name="Equation" r:id="rId5" imgW="5283000" imgH="2323800" progId="Equation.DSMT4">
                  <p:embed/>
                </p:oleObj>
              </mc:Choice>
              <mc:Fallback>
                <p:oleObj name="Equation" r:id="rId5" imgW="5283000" imgH="2323800" progId="Equation.DSMT4">
                  <p:embed/>
                  <p:pic>
                    <p:nvPicPr>
                      <p:cNvPr id="0" name="Object 3"/>
                      <p:cNvPicPr>
                        <a:picLocks noChangeAspect="1" noChangeArrowheads="1"/>
                      </p:cNvPicPr>
                      <p:nvPr/>
                    </p:nvPicPr>
                    <p:blipFill>
                      <a:blip r:embed="rId6"/>
                      <a:srcRect/>
                      <a:stretch>
                        <a:fillRect/>
                      </a:stretch>
                    </p:blipFill>
                    <p:spPr bwMode="auto">
                      <a:xfrm>
                        <a:off x="609600" y="3733800"/>
                        <a:ext cx="5283200" cy="23241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3" name="TextBox 2"/>
          <p:cNvSpPr txBox="1"/>
          <p:nvPr/>
        </p:nvSpPr>
        <p:spPr>
          <a:xfrm>
            <a:off x="6452159" y="3657600"/>
            <a:ext cx="2183611" cy="2677656"/>
          </a:xfrm>
          <a:prstGeom prst="rect">
            <a:avLst/>
          </a:prstGeom>
          <a:solidFill>
            <a:schemeClr val="accent1"/>
          </a:solidFill>
        </p:spPr>
        <p:txBody>
          <a:bodyPr wrap="none" rtlCol="0">
            <a:spAutoFit/>
          </a:bodyPr>
          <a:lstStyle/>
          <a:p>
            <a:r>
              <a:rPr lang="en-US" sz="2800" smtClean="0">
                <a:latin typeface="+mn-lt"/>
              </a:rPr>
              <a:t>Z</a:t>
            </a:r>
            <a:r>
              <a:rPr lang="en-US" sz="2800" baseline="-25000" smtClean="0">
                <a:latin typeface="+mn-lt"/>
              </a:rPr>
              <a:t>c</a:t>
            </a:r>
            <a:r>
              <a:rPr lang="en-US" sz="2800" dirty="0" smtClean="0">
                <a:latin typeface="+mn-lt"/>
              </a:rPr>
              <a:t> </a:t>
            </a:r>
            <a:r>
              <a:rPr lang="en-US" sz="2800" dirty="0" smtClean="0">
                <a:latin typeface="+mn-lt"/>
              </a:rPr>
              <a:t>is the</a:t>
            </a:r>
            <a:br>
              <a:rPr lang="en-US" sz="2800" dirty="0" smtClean="0">
                <a:latin typeface="+mn-lt"/>
              </a:rPr>
            </a:br>
            <a:r>
              <a:rPr lang="en-US" sz="2800" dirty="0" smtClean="0">
                <a:latin typeface="+mn-lt"/>
              </a:rPr>
              <a:t>characteristic </a:t>
            </a:r>
            <a:br>
              <a:rPr lang="en-US" sz="2800" dirty="0" smtClean="0">
                <a:latin typeface="+mn-lt"/>
              </a:rPr>
            </a:br>
            <a:r>
              <a:rPr lang="en-US" sz="2800" dirty="0" smtClean="0">
                <a:latin typeface="+mn-lt"/>
              </a:rPr>
              <a:t>impedance</a:t>
            </a:r>
            <a:br>
              <a:rPr lang="en-US" sz="2800" dirty="0" smtClean="0">
                <a:latin typeface="+mn-lt"/>
              </a:rPr>
            </a:br>
            <a:r>
              <a:rPr lang="en-US" sz="2800" dirty="0" smtClean="0">
                <a:latin typeface="+mn-lt"/>
              </a:rPr>
              <a:t>and </a:t>
            </a:r>
            <a:r>
              <a:rPr lang="en-US" sz="2800" dirty="0" err="1" smtClean="0">
                <a:latin typeface="+mn-lt"/>
              </a:rPr>
              <a:t>v</a:t>
            </a:r>
            <a:r>
              <a:rPr lang="en-US" sz="2800" baseline="-25000" dirty="0" err="1" smtClean="0">
                <a:latin typeface="+mn-lt"/>
              </a:rPr>
              <a:t>p</a:t>
            </a:r>
            <a:r>
              <a:rPr lang="en-US" sz="2800" dirty="0" smtClean="0">
                <a:latin typeface="+mn-lt"/>
              </a:rPr>
              <a:t> is the</a:t>
            </a:r>
            <a:br>
              <a:rPr lang="en-US" sz="2800" dirty="0" smtClean="0">
                <a:latin typeface="+mn-lt"/>
              </a:rPr>
            </a:br>
            <a:r>
              <a:rPr lang="en-US" sz="2800" dirty="0" smtClean="0">
                <a:latin typeface="+mn-lt"/>
              </a:rPr>
              <a:t>velocity of</a:t>
            </a:r>
            <a:br>
              <a:rPr lang="en-US" sz="2800" dirty="0" smtClean="0">
                <a:latin typeface="+mn-lt"/>
              </a:rPr>
            </a:br>
            <a:r>
              <a:rPr lang="en-US" sz="2800" dirty="0" smtClean="0">
                <a:latin typeface="+mn-lt"/>
              </a:rPr>
              <a:t>propagation </a:t>
            </a:r>
            <a:endParaRPr lang="en-US" sz="2800" dirty="0">
              <a:latin typeface="+mn-lt"/>
            </a:endParaRP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Special Case 2: Wave </a:t>
            </a:r>
            <a:r>
              <a:rPr lang="en-US" altLang="en-US" dirty="0" smtClean="0"/>
              <a:t>Equation</a:t>
            </a:r>
            <a:endParaRPr lang="en-US" dirty="0"/>
          </a:p>
        </p:txBody>
      </p:sp>
      <p:sp>
        <p:nvSpPr>
          <p:cNvPr id="3" name="Content Placeholder 2"/>
          <p:cNvSpPr>
            <a:spLocks noGrp="1"/>
          </p:cNvSpPr>
          <p:nvPr>
            <p:ph idx="1"/>
          </p:nvPr>
        </p:nvSpPr>
        <p:spPr>
          <a:xfrm>
            <a:off x="365760" y="1280160"/>
            <a:ext cx="8535987" cy="2453640"/>
          </a:xfrm>
        </p:spPr>
        <p:txBody>
          <a:bodyPr/>
          <a:lstStyle/>
          <a:p>
            <a:r>
              <a:rPr lang="en-US" dirty="0" smtClean="0"/>
              <a:t>This can be thought of as two waves, one traveling in the positive x direction with velocity </a:t>
            </a:r>
            <a:r>
              <a:rPr lang="en-US" dirty="0" err="1" smtClean="0"/>
              <a:t>v</a:t>
            </a:r>
            <a:r>
              <a:rPr lang="en-US" baseline="-25000" dirty="0" err="1" smtClean="0"/>
              <a:t>p</a:t>
            </a:r>
            <a:r>
              <a:rPr lang="en-US" dirty="0" smtClean="0"/>
              <a:t>, and one in the opposite direction</a:t>
            </a:r>
          </a:p>
          <a:p>
            <a:r>
              <a:rPr lang="en-US" dirty="0" smtClean="0"/>
              <a:t>The values of f</a:t>
            </a:r>
            <a:r>
              <a:rPr lang="en-US" baseline="-25000" dirty="0" smtClean="0"/>
              <a:t>1</a:t>
            </a:r>
            <a:r>
              <a:rPr lang="en-US" dirty="0" smtClean="0"/>
              <a:t> and f</a:t>
            </a:r>
            <a:r>
              <a:rPr lang="en-US" baseline="-25000" dirty="0" smtClean="0"/>
              <a:t>2</a:t>
            </a:r>
            <a:r>
              <a:rPr lang="en-US" dirty="0" smtClean="0"/>
              <a:t> depend upon the boundary (terminal) conditions</a:t>
            </a:r>
          </a:p>
          <a:p>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29</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2639066695"/>
              </p:ext>
            </p:extLst>
          </p:nvPr>
        </p:nvGraphicFramePr>
        <p:xfrm>
          <a:off x="762000" y="3810000"/>
          <a:ext cx="5283200" cy="2324100"/>
        </p:xfrm>
        <a:graphic>
          <a:graphicData uri="http://schemas.openxmlformats.org/presentationml/2006/ole">
            <mc:AlternateContent xmlns:mc="http://schemas.openxmlformats.org/markup-compatibility/2006">
              <mc:Choice xmlns:v="urn:schemas-microsoft-com:vml" Requires="v">
                <p:oleObj spid="_x0000_s852020" name="Equation" r:id="rId3" imgW="5283000" imgH="2323800" progId="Equation.DSMT4">
                  <p:embed/>
                </p:oleObj>
              </mc:Choice>
              <mc:Fallback>
                <p:oleObj name="Equation" r:id="rId3" imgW="5283000" imgH="2323800" progId="Equation.DSMT4">
                  <p:embed/>
                  <p:pic>
                    <p:nvPicPr>
                      <p:cNvPr id="0" name="Object 3"/>
                      <p:cNvPicPr>
                        <a:picLocks noChangeAspect="1" noChangeArrowheads="1"/>
                      </p:cNvPicPr>
                      <p:nvPr/>
                    </p:nvPicPr>
                    <p:blipFill>
                      <a:blip r:embed="rId4"/>
                      <a:srcRect/>
                      <a:stretch>
                        <a:fillRect/>
                      </a:stretch>
                    </p:blipFill>
                    <p:spPr bwMode="auto">
                      <a:xfrm>
                        <a:off x="762000" y="3810000"/>
                        <a:ext cx="5283200" cy="23241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Tree>
    <p:extLst>
      <p:ext uri="{BB962C8B-B14F-4D97-AF65-F5344CB8AC3E}">
        <p14:creationId xmlns:p14="http://schemas.microsoft.com/office/powerpoint/2010/main" val="1681398657"/>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Calculating </a:t>
            </a:r>
            <a:r>
              <a:rPr lang="en-US" dirty="0" err="1" smtClean="0"/>
              <a:t>v</a:t>
            </a:r>
            <a:r>
              <a:rPr lang="en-US" baseline="-25000" dirty="0" err="1" smtClean="0"/>
              <a:t>p</a:t>
            </a:r>
            <a:endParaRPr lang="en-US" baseline="-25000" dirty="0"/>
          </a:p>
        </p:txBody>
      </p:sp>
      <p:sp>
        <p:nvSpPr>
          <p:cNvPr id="3" name="Content Placeholder 2"/>
          <p:cNvSpPr>
            <a:spLocks noGrp="1"/>
          </p:cNvSpPr>
          <p:nvPr>
            <p:ph idx="1"/>
          </p:nvPr>
        </p:nvSpPr>
        <p:spPr>
          <a:xfrm>
            <a:off x="365760" y="1280160"/>
            <a:ext cx="8625840" cy="1463040"/>
          </a:xfrm>
        </p:spPr>
        <p:txBody>
          <a:bodyPr/>
          <a:lstStyle/>
          <a:p>
            <a:r>
              <a:rPr lang="en-US" dirty="0" smtClean="0"/>
              <a:t>To calculate </a:t>
            </a:r>
            <a:r>
              <a:rPr lang="en-US" dirty="0" err="1" smtClean="0"/>
              <a:t>v</a:t>
            </a:r>
            <a:r>
              <a:rPr lang="en-US" baseline="-25000" dirty="0" err="1" smtClean="0"/>
              <a:t>p</a:t>
            </a:r>
            <a:r>
              <a:rPr lang="en-US" baseline="-25000" dirty="0" smtClean="0"/>
              <a:t> </a:t>
            </a:r>
            <a:r>
              <a:rPr lang="en-US" dirty="0" smtClean="0"/>
              <a:t>for a line in air we go back to the definition of L' and C' (covered in a course like 476) </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30</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409777170"/>
              </p:ext>
            </p:extLst>
          </p:nvPr>
        </p:nvGraphicFramePr>
        <p:xfrm>
          <a:off x="927100" y="2286000"/>
          <a:ext cx="5676900" cy="2921000"/>
        </p:xfrm>
        <a:graphic>
          <a:graphicData uri="http://schemas.openxmlformats.org/presentationml/2006/ole">
            <mc:AlternateContent xmlns:mc="http://schemas.openxmlformats.org/markup-compatibility/2006">
              <mc:Choice xmlns:v="urn:schemas-microsoft-com:vml" Requires="v">
                <p:oleObj spid="_x0000_s854057" name="Equation" r:id="rId3" imgW="5676840" imgH="2920680" progId="Equation.DSMT4">
                  <p:embed/>
                </p:oleObj>
              </mc:Choice>
              <mc:Fallback>
                <p:oleObj name="Equation" r:id="rId3" imgW="5676840" imgH="2920680" progId="Equation.DSMT4">
                  <p:embed/>
                  <p:pic>
                    <p:nvPicPr>
                      <p:cNvPr id="0" name="Object 3"/>
                      <p:cNvPicPr>
                        <a:picLocks noChangeAspect="1" noChangeArrowheads="1"/>
                      </p:cNvPicPr>
                      <p:nvPr/>
                    </p:nvPicPr>
                    <p:blipFill>
                      <a:blip r:embed="rId4"/>
                      <a:srcRect/>
                      <a:stretch>
                        <a:fillRect/>
                      </a:stretch>
                    </p:blipFill>
                    <p:spPr bwMode="auto">
                      <a:xfrm>
                        <a:off x="927100" y="2286000"/>
                        <a:ext cx="5676900" cy="29210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6" name="TextBox 5"/>
          <p:cNvSpPr txBox="1"/>
          <p:nvPr/>
        </p:nvSpPr>
        <p:spPr>
          <a:xfrm>
            <a:off x="384672" y="5410200"/>
            <a:ext cx="8610600" cy="523220"/>
          </a:xfrm>
          <a:prstGeom prst="rect">
            <a:avLst/>
          </a:prstGeom>
          <a:solidFill>
            <a:schemeClr val="accent1"/>
          </a:solidFill>
        </p:spPr>
        <p:txBody>
          <a:bodyPr wrap="square" rtlCol="0">
            <a:spAutoFit/>
          </a:bodyPr>
          <a:lstStyle/>
          <a:p>
            <a:r>
              <a:rPr lang="en-US" sz="2800" dirty="0" smtClean="0">
                <a:latin typeface="+mn-lt"/>
              </a:rPr>
              <a:t>With r'=0.78r this is very close to the speed of light</a:t>
            </a:r>
            <a:endParaRPr lang="en-US" sz="2800" dirty="0">
              <a:latin typeface="+mn-lt"/>
            </a:endParaRPr>
          </a:p>
        </p:txBody>
      </p:sp>
    </p:spTree>
    <p:extLst>
      <p:ext uri="{BB962C8B-B14F-4D97-AF65-F5344CB8AC3E}">
        <p14:creationId xmlns:p14="http://schemas.microsoft.com/office/powerpoint/2010/main" val="4065789448"/>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Important Insight</a:t>
            </a:r>
            <a:endParaRPr lang="en-US" dirty="0"/>
          </a:p>
        </p:txBody>
      </p:sp>
      <p:sp>
        <p:nvSpPr>
          <p:cNvPr id="3" name="Content Placeholder 2"/>
          <p:cNvSpPr>
            <a:spLocks noGrp="1"/>
          </p:cNvSpPr>
          <p:nvPr>
            <p:ph idx="1"/>
          </p:nvPr>
        </p:nvSpPr>
        <p:spPr/>
        <p:txBody>
          <a:bodyPr/>
          <a:lstStyle/>
          <a:p>
            <a:r>
              <a:rPr lang="en-US" dirty="0" smtClean="0"/>
              <a:t>The amount of time for the wave to go between the terminals is d/</a:t>
            </a:r>
            <a:r>
              <a:rPr lang="en-US" dirty="0" err="1" smtClean="0"/>
              <a:t>v</a:t>
            </a:r>
            <a:r>
              <a:rPr lang="en-US" baseline="-25000" dirty="0" err="1" smtClean="0"/>
              <a:t>p</a:t>
            </a:r>
            <a:r>
              <a:rPr lang="en-US" dirty="0" smtClean="0"/>
              <a:t>= </a:t>
            </a:r>
            <a:r>
              <a:rPr lang="en-US" dirty="0" smtClean="0">
                <a:latin typeface="Symbol" panose="05050102010706020507" pitchFamily="18" charset="2"/>
              </a:rPr>
              <a:t>t </a:t>
            </a:r>
            <a:r>
              <a:rPr lang="en-US" dirty="0" smtClean="0">
                <a:latin typeface="+mj-lt"/>
              </a:rPr>
              <a:t>seconds</a:t>
            </a:r>
          </a:p>
          <a:p>
            <a:pPr lvl="1"/>
            <a:r>
              <a:rPr lang="en-US" dirty="0" smtClean="0">
                <a:latin typeface="+mj-lt"/>
              </a:rPr>
              <a:t>To an observer traveling along the line with the wave, </a:t>
            </a:r>
            <a:r>
              <a:rPr lang="en-US" dirty="0" err="1" smtClean="0">
                <a:latin typeface="+mj-lt"/>
              </a:rPr>
              <a:t>x+v</a:t>
            </a:r>
            <a:r>
              <a:rPr lang="en-US" baseline="-25000" dirty="0" err="1" smtClean="0">
                <a:latin typeface="+mj-lt"/>
              </a:rPr>
              <a:t>p</a:t>
            </a:r>
            <a:r>
              <a:rPr lang="en-US" dirty="0" err="1" smtClean="0">
                <a:latin typeface="+mj-lt"/>
              </a:rPr>
              <a:t>t</a:t>
            </a:r>
            <a:r>
              <a:rPr lang="en-US" dirty="0" smtClean="0">
                <a:latin typeface="+mj-lt"/>
              </a:rPr>
              <a:t>, will appear constant </a:t>
            </a:r>
            <a:endParaRPr lang="en-US" baseline="-25000" dirty="0" smtClean="0">
              <a:latin typeface="+mj-lt"/>
            </a:endParaRPr>
          </a:p>
          <a:p>
            <a:r>
              <a:rPr lang="en-US" dirty="0" smtClean="0">
                <a:latin typeface="+mj-lt"/>
              </a:rPr>
              <a:t>What appears at one end of the line impacts the other end </a:t>
            </a:r>
            <a:r>
              <a:rPr lang="en-US" dirty="0" smtClean="0">
                <a:latin typeface="Symbol" panose="05050102010706020507" pitchFamily="18" charset="2"/>
              </a:rPr>
              <a:t>t</a:t>
            </a:r>
            <a:r>
              <a:rPr lang="en-US" dirty="0" smtClean="0">
                <a:latin typeface="+mj-lt"/>
              </a:rPr>
              <a:t> seconds later</a:t>
            </a:r>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31</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2039373272"/>
              </p:ext>
            </p:extLst>
          </p:nvPr>
        </p:nvGraphicFramePr>
        <p:xfrm>
          <a:off x="838200" y="4184650"/>
          <a:ext cx="5283200" cy="2032000"/>
        </p:xfrm>
        <a:graphic>
          <a:graphicData uri="http://schemas.openxmlformats.org/presentationml/2006/ole">
            <mc:AlternateContent xmlns:mc="http://schemas.openxmlformats.org/markup-compatibility/2006">
              <mc:Choice xmlns:v="urn:schemas-microsoft-com:vml" Requires="v">
                <p:oleObj spid="_x0000_s856097" name="Equation" r:id="rId3" imgW="5283000" imgH="2031840" progId="Equation.DSMT4">
                  <p:embed/>
                </p:oleObj>
              </mc:Choice>
              <mc:Fallback>
                <p:oleObj name="Equation" r:id="rId3" imgW="5283000" imgH="2031840" progId="Equation.DSMT4">
                  <p:embed/>
                  <p:pic>
                    <p:nvPicPr>
                      <p:cNvPr id="0" name="Object 4"/>
                      <p:cNvPicPr>
                        <a:picLocks noChangeAspect="1" noChangeArrowheads="1"/>
                      </p:cNvPicPr>
                      <p:nvPr/>
                    </p:nvPicPr>
                    <p:blipFill>
                      <a:blip r:embed="rId4"/>
                      <a:srcRect/>
                      <a:stretch>
                        <a:fillRect/>
                      </a:stretch>
                    </p:blipFill>
                    <p:spPr bwMode="auto">
                      <a:xfrm>
                        <a:off x="838200" y="4184650"/>
                        <a:ext cx="5283200" cy="20320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7" name="TextBox 6"/>
          <p:cNvSpPr txBox="1"/>
          <p:nvPr/>
        </p:nvSpPr>
        <p:spPr>
          <a:xfrm>
            <a:off x="6477000" y="3810000"/>
            <a:ext cx="2209800" cy="2677656"/>
          </a:xfrm>
          <a:prstGeom prst="rect">
            <a:avLst/>
          </a:prstGeom>
          <a:solidFill>
            <a:schemeClr val="accent1"/>
          </a:solidFill>
        </p:spPr>
        <p:txBody>
          <a:bodyPr wrap="square" rtlCol="0">
            <a:spAutoFit/>
          </a:bodyPr>
          <a:lstStyle/>
          <a:p>
            <a:r>
              <a:rPr lang="en-US" sz="2800" dirty="0" smtClean="0">
                <a:latin typeface="+mn-lt"/>
              </a:rPr>
              <a:t>Both sides of</a:t>
            </a:r>
            <a:br>
              <a:rPr lang="en-US" sz="2800" dirty="0" smtClean="0">
                <a:latin typeface="+mn-lt"/>
              </a:rPr>
            </a:br>
            <a:r>
              <a:rPr lang="en-US" sz="2800" dirty="0" smtClean="0">
                <a:latin typeface="+mn-lt"/>
              </a:rPr>
              <a:t>the bottom equation are constant when </a:t>
            </a:r>
            <a:r>
              <a:rPr lang="en-US" sz="2800" dirty="0" err="1" smtClean="0">
                <a:latin typeface="+mn-lt"/>
              </a:rPr>
              <a:t>x+v</a:t>
            </a:r>
            <a:r>
              <a:rPr lang="en-US" sz="2800" baseline="-25000" dirty="0" err="1" smtClean="0">
                <a:latin typeface="+mn-lt"/>
              </a:rPr>
              <a:t>p</a:t>
            </a:r>
            <a:r>
              <a:rPr lang="en-US" sz="2800" dirty="0" err="1" smtClean="0">
                <a:latin typeface="+mn-lt"/>
              </a:rPr>
              <a:t>t</a:t>
            </a:r>
            <a:r>
              <a:rPr lang="en-US" sz="2800" dirty="0" smtClean="0">
                <a:latin typeface="+mn-lt"/>
              </a:rPr>
              <a:t> is</a:t>
            </a:r>
          </a:p>
          <a:p>
            <a:r>
              <a:rPr lang="en-US" sz="2800" dirty="0" smtClean="0">
                <a:latin typeface="+mn-lt"/>
              </a:rPr>
              <a:t>constant </a:t>
            </a:r>
            <a:endParaRPr lang="en-US" sz="2800" baseline="-25000" dirty="0">
              <a:latin typeface="+mn-lt"/>
            </a:endParaRPr>
          </a:p>
        </p:txBody>
      </p:sp>
    </p:spTree>
    <p:extLst>
      <p:ext uri="{BB962C8B-B14F-4D97-AF65-F5344CB8AC3E}">
        <p14:creationId xmlns:p14="http://schemas.microsoft.com/office/powerpoint/2010/main" val="4263529483"/>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Determining the </a:t>
            </a:r>
            <a:r>
              <a:rPr lang="en-US" altLang="en-US" dirty="0" smtClean="0"/>
              <a:t>Constants</a:t>
            </a:r>
            <a:endParaRPr lang="en-US" dirty="0"/>
          </a:p>
        </p:txBody>
      </p:sp>
      <p:sp>
        <p:nvSpPr>
          <p:cNvPr id="3" name="Content Placeholder 2"/>
          <p:cNvSpPr>
            <a:spLocks noGrp="1"/>
          </p:cNvSpPr>
          <p:nvPr>
            <p:ph idx="1"/>
          </p:nvPr>
        </p:nvSpPr>
        <p:spPr>
          <a:xfrm>
            <a:off x="365760" y="1280160"/>
            <a:ext cx="8535987" cy="624840"/>
          </a:xfrm>
        </p:spPr>
        <p:txBody>
          <a:bodyPr/>
          <a:lstStyle/>
          <a:p>
            <a:r>
              <a:rPr lang="en-US" dirty="0" smtClean="0"/>
              <a:t>If just the terminal characteristics are desired, then an approach known as Bergeron's method can be used.  </a:t>
            </a:r>
          </a:p>
          <a:p>
            <a:r>
              <a:rPr lang="en-US" dirty="0"/>
              <a:t>K</a:t>
            </a:r>
            <a:r>
              <a:rPr lang="en-US" dirty="0" smtClean="0"/>
              <a:t>nowing the values at the receiving end m (x=0) we get</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32</a:t>
            </a:fld>
            <a:endParaRPr lang="en-US" dirty="0"/>
          </a:p>
        </p:txBody>
      </p:sp>
      <p:graphicFrame>
        <p:nvGraphicFramePr>
          <p:cNvPr id="9" name="Object 8"/>
          <p:cNvGraphicFramePr>
            <a:graphicFrameLocks noChangeAspect="1"/>
          </p:cNvGraphicFramePr>
          <p:nvPr>
            <p:extLst>
              <p:ext uri="{D42A27DB-BD31-4B8C-83A1-F6EECF244321}">
                <p14:modId xmlns:p14="http://schemas.microsoft.com/office/powerpoint/2010/main" val="82683873"/>
              </p:ext>
            </p:extLst>
          </p:nvPr>
        </p:nvGraphicFramePr>
        <p:xfrm>
          <a:off x="742950" y="3028950"/>
          <a:ext cx="5473700" cy="2768600"/>
        </p:xfrm>
        <a:graphic>
          <a:graphicData uri="http://schemas.openxmlformats.org/presentationml/2006/ole">
            <mc:AlternateContent xmlns:mc="http://schemas.openxmlformats.org/markup-compatibility/2006">
              <mc:Choice xmlns:v="urn:schemas-microsoft-com:vml" Requires="v">
                <p:oleObj spid="_x0000_s853060" name="Equation" r:id="rId3" imgW="5473440" imgH="2768400" progId="Equation.DSMT4">
                  <p:embed/>
                </p:oleObj>
              </mc:Choice>
              <mc:Fallback>
                <p:oleObj name="Equation" r:id="rId3" imgW="5473440" imgH="2768400" progId="Equation.DSMT4">
                  <p:embed/>
                  <p:pic>
                    <p:nvPicPr>
                      <p:cNvPr id="0" name="Object 4"/>
                      <p:cNvPicPr>
                        <a:picLocks noChangeAspect="1" noChangeArrowheads="1"/>
                      </p:cNvPicPr>
                      <p:nvPr/>
                    </p:nvPicPr>
                    <p:blipFill>
                      <a:blip r:embed="rId4"/>
                      <a:srcRect/>
                      <a:stretch>
                        <a:fillRect/>
                      </a:stretch>
                    </p:blipFill>
                    <p:spPr bwMode="auto">
                      <a:xfrm>
                        <a:off x="742950" y="3028950"/>
                        <a:ext cx="5473700" cy="27686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0" name="TextBox 9"/>
          <p:cNvSpPr txBox="1"/>
          <p:nvPr/>
        </p:nvSpPr>
        <p:spPr>
          <a:xfrm>
            <a:off x="6858000" y="3405777"/>
            <a:ext cx="1905000" cy="1384995"/>
          </a:xfrm>
          <a:prstGeom prst="rect">
            <a:avLst/>
          </a:prstGeom>
          <a:solidFill>
            <a:schemeClr val="accent1"/>
          </a:solidFill>
        </p:spPr>
        <p:txBody>
          <a:bodyPr wrap="square" rtlCol="0">
            <a:spAutoFit/>
          </a:bodyPr>
          <a:lstStyle/>
          <a:p>
            <a:r>
              <a:rPr lang="en-US" sz="2800" dirty="0" smtClean="0">
                <a:latin typeface="+mn-lt"/>
              </a:rPr>
              <a:t>This can be</a:t>
            </a:r>
            <a:br>
              <a:rPr lang="en-US" sz="2800" dirty="0" smtClean="0">
                <a:latin typeface="+mn-lt"/>
              </a:rPr>
            </a:br>
            <a:r>
              <a:rPr lang="en-US" sz="2800" dirty="0" smtClean="0">
                <a:latin typeface="+mn-lt"/>
              </a:rPr>
              <a:t>used to </a:t>
            </a:r>
            <a:br>
              <a:rPr lang="en-US" sz="2800" dirty="0" smtClean="0">
                <a:latin typeface="+mn-lt"/>
              </a:rPr>
            </a:br>
            <a:r>
              <a:rPr lang="en-US" sz="2800" dirty="0" smtClean="0">
                <a:latin typeface="+mn-lt"/>
              </a:rPr>
              <a:t>eliminate f</a:t>
            </a:r>
            <a:r>
              <a:rPr lang="en-US" sz="2800" baseline="-25000" dirty="0" smtClean="0">
                <a:latin typeface="+mn-lt"/>
              </a:rPr>
              <a:t>1</a:t>
            </a:r>
            <a:endParaRPr lang="en-US" sz="2800" baseline="-25000" dirty="0">
              <a:latin typeface="+mn-lt"/>
            </a:endParaRPr>
          </a:p>
        </p:txBody>
      </p:sp>
    </p:spTree>
    <p:extLst>
      <p:ext uri="{BB962C8B-B14F-4D97-AF65-F5344CB8AC3E}">
        <p14:creationId xmlns:p14="http://schemas.microsoft.com/office/powerpoint/2010/main" val="1947258987"/>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Determining the Constants</a:t>
            </a:r>
            <a:endParaRPr lang="en-US" dirty="0"/>
          </a:p>
        </p:txBody>
      </p:sp>
      <p:sp>
        <p:nvSpPr>
          <p:cNvPr id="3" name="Content Placeholder 2"/>
          <p:cNvSpPr>
            <a:spLocks noGrp="1"/>
          </p:cNvSpPr>
          <p:nvPr>
            <p:ph idx="1"/>
          </p:nvPr>
        </p:nvSpPr>
        <p:spPr>
          <a:xfrm>
            <a:off x="365760" y="1280160"/>
            <a:ext cx="8535987" cy="853440"/>
          </a:xfrm>
        </p:spPr>
        <p:txBody>
          <a:bodyPr/>
          <a:lstStyle/>
          <a:p>
            <a:r>
              <a:rPr lang="en-US" dirty="0" smtClean="0"/>
              <a:t>Eliminating f</a:t>
            </a:r>
            <a:r>
              <a:rPr lang="en-US" baseline="-25000" dirty="0" smtClean="0"/>
              <a:t>1</a:t>
            </a:r>
            <a:r>
              <a:rPr lang="en-US" dirty="0" smtClean="0"/>
              <a:t> we get</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33</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920365852"/>
              </p:ext>
            </p:extLst>
          </p:nvPr>
        </p:nvGraphicFramePr>
        <p:xfrm>
          <a:off x="533400" y="1905000"/>
          <a:ext cx="5899150" cy="3617913"/>
        </p:xfrm>
        <a:graphic>
          <a:graphicData uri="http://schemas.openxmlformats.org/presentationml/2006/ole">
            <mc:AlternateContent xmlns:mc="http://schemas.openxmlformats.org/markup-compatibility/2006">
              <mc:Choice xmlns:v="urn:schemas-microsoft-com:vml" Requires="v">
                <p:oleObj spid="_x0000_s855075" name="Equation" r:id="rId3" imgW="5257800" imgH="3225600" progId="Equation.DSMT4">
                  <p:embed/>
                </p:oleObj>
              </mc:Choice>
              <mc:Fallback>
                <p:oleObj name="Equation" r:id="rId3" imgW="5257800" imgH="3225600" progId="Equation.DSMT4">
                  <p:embed/>
                  <p:pic>
                    <p:nvPicPr>
                      <p:cNvPr id="0" name="Object 8"/>
                      <p:cNvPicPr>
                        <a:picLocks noChangeAspect="1" noChangeArrowheads="1"/>
                      </p:cNvPicPr>
                      <p:nvPr/>
                    </p:nvPicPr>
                    <p:blipFill>
                      <a:blip r:embed="rId4"/>
                      <a:srcRect/>
                      <a:stretch>
                        <a:fillRect/>
                      </a:stretch>
                    </p:blipFill>
                    <p:spPr bwMode="auto">
                      <a:xfrm>
                        <a:off x="533400" y="1905000"/>
                        <a:ext cx="5899150" cy="3617913"/>
                      </a:xfrm>
                      <a:prstGeom prst="rect">
                        <a:avLst/>
                      </a:prstGeom>
                      <a:noFill/>
                      <a:ln>
                        <a:noFill/>
                      </a:ln>
                      <a:effectLst/>
                    </p:spPr>
                  </p:pic>
                </p:oleObj>
              </mc:Fallback>
            </mc:AlternateContent>
          </a:graphicData>
        </a:graphic>
      </p:graphicFrame>
    </p:spTree>
    <p:extLst>
      <p:ext uri="{BB962C8B-B14F-4D97-AF65-F5344CB8AC3E}">
        <p14:creationId xmlns:p14="http://schemas.microsoft.com/office/powerpoint/2010/main" val="2621548665"/>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Determining the </a:t>
            </a:r>
            <a:r>
              <a:rPr lang="en-US" altLang="en-US" dirty="0" smtClean="0"/>
              <a:t>Constants</a:t>
            </a:r>
            <a:endParaRPr lang="en-US" dirty="0"/>
          </a:p>
        </p:txBody>
      </p:sp>
      <p:sp>
        <p:nvSpPr>
          <p:cNvPr id="3" name="Content Placeholder 2"/>
          <p:cNvSpPr>
            <a:spLocks noGrp="1"/>
          </p:cNvSpPr>
          <p:nvPr>
            <p:ph idx="1"/>
          </p:nvPr>
        </p:nvSpPr>
        <p:spPr/>
        <p:txBody>
          <a:bodyPr/>
          <a:lstStyle/>
          <a:p>
            <a:r>
              <a:rPr lang="en-US" dirty="0" smtClean="0"/>
              <a:t>To solve for f</a:t>
            </a:r>
            <a:r>
              <a:rPr lang="en-US" baseline="-25000" dirty="0" smtClean="0"/>
              <a:t>2</a:t>
            </a:r>
            <a:r>
              <a:rPr lang="en-US" dirty="0" smtClean="0"/>
              <a:t> we need to look at what is going on at the sending end (i.e., k at which x=d) </a:t>
            </a:r>
            <a:r>
              <a:rPr lang="en-US" dirty="0" smtClean="0">
                <a:latin typeface="Symbol" panose="05050102010706020507" pitchFamily="18" charset="2"/>
              </a:rPr>
              <a:t>t</a:t>
            </a:r>
            <a:r>
              <a:rPr lang="en-US" dirty="0" smtClean="0"/>
              <a:t> = </a:t>
            </a:r>
            <a:r>
              <a:rPr lang="en-US" dirty="0"/>
              <a:t>d/</a:t>
            </a:r>
            <a:r>
              <a:rPr lang="en-US" dirty="0" err="1"/>
              <a:t>v</a:t>
            </a:r>
            <a:r>
              <a:rPr lang="en-US" baseline="-25000" dirty="0" err="1"/>
              <a:t>p</a:t>
            </a:r>
            <a:r>
              <a:rPr lang="en-US" baseline="-25000" dirty="0"/>
              <a:t> </a:t>
            </a:r>
            <a:r>
              <a:rPr lang="en-US" dirty="0" smtClean="0"/>
              <a:t>seconds in the past</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34</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1784268842"/>
              </p:ext>
            </p:extLst>
          </p:nvPr>
        </p:nvGraphicFramePr>
        <p:xfrm>
          <a:off x="685800" y="2743200"/>
          <a:ext cx="7962900" cy="3721100"/>
        </p:xfrm>
        <a:graphic>
          <a:graphicData uri="http://schemas.openxmlformats.org/presentationml/2006/ole">
            <mc:AlternateContent xmlns:mc="http://schemas.openxmlformats.org/markup-compatibility/2006">
              <mc:Choice xmlns:v="urn:schemas-microsoft-com:vml" Requires="v">
                <p:oleObj spid="_x0000_s857119" name="Equation" r:id="rId3" imgW="7962840" imgH="3720960" progId="Equation.DSMT4">
                  <p:embed/>
                </p:oleObj>
              </mc:Choice>
              <mc:Fallback>
                <p:oleObj name="Equation" r:id="rId3" imgW="7962840" imgH="3720960" progId="Equation.DSMT4">
                  <p:embed/>
                  <p:pic>
                    <p:nvPicPr>
                      <p:cNvPr id="0" name="Object 3"/>
                      <p:cNvPicPr>
                        <a:picLocks noChangeAspect="1" noChangeArrowheads="1"/>
                      </p:cNvPicPr>
                      <p:nvPr/>
                    </p:nvPicPr>
                    <p:blipFill>
                      <a:blip r:embed="rId4"/>
                      <a:srcRect/>
                      <a:stretch>
                        <a:fillRect/>
                      </a:stretch>
                    </p:blipFill>
                    <p:spPr bwMode="auto">
                      <a:xfrm>
                        <a:off x="685800" y="2743200"/>
                        <a:ext cx="7962900" cy="37211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Tree>
    <p:extLst>
      <p:ext uri="{BB962C8B-B14F-4D97-AF65-F5344CB8AC3E}">
        <p14:creationId xmlns:p14="http://schemas.microsoft.com/office/powerpoint/2010/main" val="2656337260"/>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t>Determining the Constants</a:t>
            </a:r>
            <a:endParaRPr lang="en-US" dirty="0"/>
          </a:p>
        </p:txBody>
      </p:sp>
      <p:sp>
        <p:nvSpPr>
          <p:cNvPr id="3" name="Content Placeholder 2"/>
          <p:cNvSpPr>
            <a:spLocks noGrp="1"/>
          </p:cNvSpPr>
          <p:nvPr>
            <p:ph idx="1"/>
          </p:nvPr>
        </p:nvSpPr>
        <p:spPr>
          <a:xfrm>
            <a:off x="365760" y="1280160"/>
            <a:ext cx="8535987" cy="853440"/>
          </a:xfrm>
        </p:spPr>
        <p:txBody>
          <a:bodyPr/>
          <a:lstStyle/>
          <a:p>
            <a:r>
              <a:rPr lang="en-US" dirty="0" smtClean="0"/>
              <a:t>Dividing </a:t>
            </a:r>
            <a:r>
              <a:rPr lang="en-US" dirty="0" err="1" smtClean="0"/>
              <a:t>v</a:t>
            </a:r>
            <a:r>
              <a:rPr lang="en-US" baseline="-25000" dirty="0" err="1" smtClean="0"/>
              <a:t>k</a:t>
            </a:r>
            <a:r>
              <a:rPr lang="en-US" dirty="0" smtClean="0"/>
              <a:t> by </a:t>
            </a:r>
            <a:r>
              <a:rPr lang="en-US" dirty="0" err="1" smtClean="0"/>
              <a:t>z</a:t>
            </a:r>
            <a:r>
              <a:rPr lang="en-US" baseline="-25000" dirty="0" err="1" smtClean="0"/>
              <a:t>c</a:t>
            </a:r>
            <a:r>
              <a:rPr lang="en-US" dirty="0" smtClean="0"/>
              <a:t>, and then adding it with </a:t>
            </a:r>
            <a:r>
              <a:rPr lang="en-US" dirty="0" err="1" smtClean="0"/>
              <a:t>i</a:t>
            </a:r>
            <a:r>
              <a:rPr lang="en-US" baseline="-25000" dirty="0" err="1" smtClean="0"/>
              <a:t>k</a:t>
            </a:r>
            <a:r>
              <a:rPr lang="en-US" dirty="0" smtClean="0"/>
              <a:t> gives</a:t>
            </a:r>
            <a:br>
              <a:rPr lang="en-US" dirty="0" smtClean="0"/>
            </a:br>
            <a:r>
              <a:rPr lang="en-US" dirty="0" smtClean="0"/>
              <a:t/>
            </a:r>
            <a:br>
              <a:rPr lang="en-US" dirty="0" smtClean="0"/>
            </a:br>
            <a:r>
              <a:rPr lang="en-US" dirty="0" smtClean="0"/>
              <a:t/>
            </a:r>
            <a:br>
              <a:rPr lang="en-US" dirty="0" smtClean="0"/>
            </a:br>
            <a:r>
              <a:rPr lang="en-US" dirty="0" smtClean="0"/>
              <a:t/>
            </a:r>
            <a:br>
              <a:rPr lang="en-US" dirty="0" smtClean="0"/>
            </a:br>
            <a:endParaRPr lang="en-US" dirty="0" smtClean="0"/>
          </a:p>
          <a:p>
            <a:r>
              <a:rPr lang="en-US" dirty="0" smtClean="0"/>
              <a:t>Then substituting for f</a:t>
            </a:r>
            <a:r>
              <a:rPr lang="en-US" baseline="-25000" dirty="0" smtClean="0"/>
              <a:t>2</a:t>
            </a:r>
            <a:r>
              <a:rPr lang="en-US" dirty="0" smtClean="0"/>
              <a:t> in </a:t>
            </a:r>
            <a:r>
              <a:rPr lang="en-US" dirty="0" err="1" smtClean="0"/>
              <a:t>i</a:t>
            </a:r>
            <a:r>
              <a:rPr lang="en-US" baseline="-25000" dirty="0" err="1" smtClean="0"/>
              <a:t>m</a:t>
            </a:r>
            <a:r>
              <a:rPr lang="en-US" dirty="0" smtClean="0"/>
              <a:t> gives</a:t>
            </a:r>
          </a:p>
          <a:p>
            <a:pPr marL="0" indent="0">
              <a:buNone/>
            </a:pPr>
            <a:r>
              <a:rPr lang="en-US" dirty="0" smtClean="0"/>
              <a:t> </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35</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3061339635"/>
              </p:ext>
            </p:extLst>
          </p:nvPr>
        </p:nvGraphicFramePr>
        <p:xfrm>
          <a:off x="685800" y="1905000"/>
          <a:ext cx="5219700" cy="1143000"/>
        </p:xfrm>
        <a:graphic>
          <a:graphicData uri="http://schemas.openxmlformats.org/presentationml/2006/ole">
            <mc:AlternateContent xmlns:mc="http://schemas.openxmlformats.org/markup-compatibility/2006">
              <mc:Choice xmlns:v="urn:schemas-microsoft-com:vml" Requires="v">
                <p:oleObj spid="_x0000_s858166" name="Equation" r:id="rId3" imgW="5219640" imgH="1143000" progId="Equation.DSMT4">
                  <p:embed/>
                </p:oleObj>
              </mc:Choice>
              <mc:Fallback>
                <p:oleObj name="Equation" r:id="rId3" imgW="5219640" imgH="1143000" progId="Equation.DSMT4">
                  <p:embed/>
                  <p:pic>
                    <p:nvPicPr>
                      <p:cNvPr id="0" name="Object 4"/>
                      <p:cNvPicPr>
                        <a:picLocks noChangeAspect="1" noChangeArrowheads="1"/>
                      </p:cNvPicPr>
                      <p:nvPr/>
                    </p:nvPicPr>
                    <p:blipFill>
                      <a:blip r:embed="rId4"/>
                      <a:srcRect/>
                      <a:stretch>
                        <a:fillRect/>
                      </a:stretch>
                    </p:blipFill>
                    <p:spPr bwMode="auto">
                      <a:xfrm>
                        <a:off x="685800" y="1905000"/>
                        <a:ext cx="5219700" cy="11430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6" name="Object 5"/>
          <p:cNvGraphicFramePr>
            <a:graphicFrameLocks noChangeAspect="1"/>
          </p:cNvGraphicFramePr>
          <p:nvPr>
            <p:extLst>
              <p:ext uri="{D42A27DB-BD31-4B8C-83A1-F6EECF244321}">
                <p14:modId xmlns:p14="http://schemas.microsoft.com/office/powerpoint/2010/main" val="1699431320"/>
              </p:ext>
            </p:extLst>
          </p:nvPr>
        </p:nvGraphicFramePr>
        <p:xfrm>
          <a:off x="685800" y="4267200"/>
          <a:ext cx="7519988" cy="1439862"/>
        </p:xfrm>
        <a:graphic>
          <a:graphicData uri="http://schemas.openxmlformats.org/presentationml/2006/ole">
            <mc:AlternateContent xmlns:mc="http://schemas.openxmlformats.org/markup-compatibility/2006">
              <mc:Choice xmlns:v="urn:schemas-microsoft-com:vml" Requires="v">
                <p:oleObj spid="_x0000_s858167" name="Equation" r:id="rId5" imgW="2654280" imgH="507960" progId="Equation.DSMT4">
                  <p:embed/>
                </p:oleObj>
              </mc:Choice>
              <mc:Fallback>
                <p:oleObj name="Equation" r:id="rId5" imgW="2654280" imgH="507960" progId="Equation.DSMT4">
                  <p:embed/>
                  <p:pic>
                    <p:nvPicPr>
                      <p:cNvPr id="0" name=""/>
                      <p:cNvPicPr/>
                      <p:nvPr/>
                    </p:nvPicPr>
                    <p:blipFill>
                      <a:blip r:embed="rId6"/>
                      <a:stretch>
                        <a:fillRect/>
                      </a:stretch>
                    </p:blipFill>
                    <p:spPr>
                      <a:xfrm>
                        <a:off x="685800" y="4267200"/>
                        <a:ext cx="7519988" cy="1439862"/>
                      </a:xfrm>
                      <a:prstGeom prst="rect">
                        <a:avLst/>
                      </a:prstGeom>
                    </p:spPr>
                  </p:pic>
                </p:oleObj>
              </mc:Fallback>
            </mc:AlternateContent>
          </a:graphicData>
        </a:graphic>
      </p:graphicFrame>
    </p:spTree>
    <p:extLst>
      <p:ext uri="{BB962C8B-B14F-4D97-AF65-F5344CB8AC3E}">
        <p14:creationId xmlns:p14="http://schemas.microsoft.com/office/powerpoint/2010/main" val="2796483817"/>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Equivalent Circuit Representation</a:t>
            </a:r>
            <a:endParaRPr lang="en-US" dirty="0"/>
          </a:p>
        </p:txBody>
      </p:sp>
      <p:sp>
        <p:nvSpPr>
          <p:cNvPr id="3" name="Content Placeholder 2"/>
          <p:cNvSpPr>
            <a:spLocks noGrp="1"/>
          </p:cNvSpPr>
          <p:nvPr>
            <p:ph idx="1"/>
          </p:nvPr>
        </p:nvSpPr>
        <p:spPr>
          <a:xfrm>
            <a:off x="365760" y="1280160"/>
            <a:ext cx="8535987" cy="929640"/>
          </a:xfrm>
        </p:spPr>
        <p:txBody>
          <a:bodyPr/>
          <a:lstStyle/>
          <a:p>
            <a:r>
              <a:rPr lang="en-US" dirty="0" smtClean="0"/>
              <a:t>The receiving end can be represented in circuit form as</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36</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2354302682"/>
              </p:ext>
            </p:extLst>
          </p:nvPr>
        </p:nvGraphicFramePr>
        <p:xfrm>
          <a:off x="762000" y="3657600"/>
          <a:ext cx="3581400" cy="2270125"/>
        </p:xfrm>
        <a:graphic>
          <a:graphicData uri="http://schemas.openxmlformats.org/presentationml/2006/ole">
            <mc:AlternateContent xmlns:mc="http://schemas.openxmlformats.org/markup-compatibility/2006">
              <mc:Choice xmlns:v="urn:schemas-microsoft-com:vml" Requires="v">
                <p:oleObj spid="_x0000_s859214" name="Bitmap Image" r:id="rId3" imgW="15142857" imgH="9600000" progId="PBrush">
                  <p:embed/>
                </p:oleObj>
              </mc:Choice>
              <mc:Fallback>
                <p:oleObj name="Bitmap Image" r:id="rId3" imgW="15142857" imgH="9600000" progId="PBrush">
                  <p:embed/>
                  <p:pic>
                    <p:nvPicPr>
                      <p:cNvPr id="0" name="Object 9"/>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62000" y="3657600"/>
                        <a:ext cx="3581400" cy="22701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 name="Object 5"/>
          <p:cNvGraphicFramePr>
            <a:graphicFrameLocks noChangeAspect="1"/>
          </p:cNvGraphicFramePr>
          <p:nvPr>
            <p:extLst>
              <p:ext uri="{D42A27DB-BD31-4B8C-83A1-F6EECF244321}">
                <p14:modId xmlns:p14="http://schemas.microsoft.com/office/powerpoint/2010/main" val="3870597000"/>
              </p:ext>
            </p:extLst>
          </p:nvPr>
        </p:nvGraphicFramePr>
        <p:xfrm>
          <a:off x="704850" y="2133600"/>
          <a:ext cx="6086475" cy="1143000"/>
        </p:xfrm>
        <a:graphic>
          <a:graphicData uri="http://schemas.openxmlformats.org/presentationml/2006/ole">
            <mc:AlternateContent xmlns:mc="http://schemas.openxmlformats.org/markup-compatibility/2006">
              <mc:Choice xmlns:v="urn:schemas-microsoft-com:vml" Requires="v">
                <p:oleObj spid="_x0000_s859215" name="Equation" r:id="rId5" imgW="2705040" imgH="507960" progId="Equation.DSMT4">
                  <p:embed/>
                </p:oleObj>
              </mc:Choice>
              <mc:Fallback>
                <p:oleObj name="Equation" r:id="rId5" imgW="2705040" imgH="507960" progId="Equation.DSMT4">
                  <p:embed/>
                  <p:pic>
                    <p:nvPicPr>
                      <p:cNvPr id="0" name=""/>
                      <p:cNvPicPr/>
                      <p:nvPr/>
                    </p:nvPicPr>
                    <p:blipFill>
                      <a:blip r:embed="rId6"/>
                      <a:stretch>
                        <a:fillRect/>
                      </a:stretch>
                    </p:blipFill>
                    <p:spPr>
                      <a:xfrm>
                        <a:off x="704850" y="2133600"/>
                        <a:ext cx="6086475" cy="1143000"/>
                      </a:xfrm>
                      <a:prstGeom prst="rect">
                        <a:avLst/>
                      </a:prstGeom>
                    </p:spPr>
                  </p:pic>
                </p:oleObj>
              </mc:Fallback>
            </mc:AlternateContent>
          </a:graphicData>
        </a:graphic>
      </p:graphicFrame>
      <p:sp>
        <p:nvSpPr>
          <p:cNvPr id="7" name="Rectangle 3"/>
          <p:cNvSpPr>
            <a:spLocks noChangeArrowheads="1"/>
          </p:cNvSpPr>
          <p:nvPr/>
        </p:nvSpPr>
        <p:spPr bwMode="auto">
          <a:xfrm>
            <a:off x="3048000" y="1905000"/>
            <a:ext cx="4191000" cy="1524000"/>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sz="2400">
                <a:solidFill>
                  <a:schemeClr val="tx1"/>
                </a:solidFill>
                <a:latin typeface="Times New Roman" pitchFamily="18" charset="0"/>
              </a:defRPr>
            </a:lvl1pPr>
            <a:lvl2pPr marL="742950" indent="-285750" eaLnBrk="0" hangingPunct="0">
              <a:defRPr sz="2400">
                <a:solidFill>
                  <a:schemeClr val="tx1"/>
                </a:solidFill>
                <a:latin typeface="Times New Roman" pitchFamily="18" charset="0"/>
              </a:defRPr>
            </a:lvl2pPr>
            <a:lvl3pPr marL="1143000" indent="-228600" eaLnBrk="0" hangingPunct="0">
              <a:defRPr sz="2400">
                <a:solidFill>
                  <a:schemeClr val="tx1"/>
                </a:solidFill>
                <a:latin typeface="Times New Roman" pitchFamily="18" charset="0"/>
              </a:defRPr>
            </a:lvl3pPr>
            <a:lvl4pPr marL="1600200" indent="-228600" eaLnBrk="0" hangingPunct="0">
              <a:defRPr sz="2400">
                <a:solidFill>
                  <a:schemeClr val="tx1"/>
                </a:solidFill>
                <a:latin typeface="Times New Roman" pitchFamily="18" charset="0"/>
              </a:defRPr>
            </a:lvl4pPr>
            <a:lvl5pPr marL="2057400" indent="-228600" eaLnBrk="0" hangingPunct="0">
              <a:defRPr sz="2400">
                <a:solidFill>
                  <a:schemeClr val="tx1"/>
                </a:solidFill>
                <a:latin typeface="Times New Roman" pitchFamily="18" charset="0"/>
              </a:defRPr>
            </a:lvl5pPr>
            <a:lvl6pPr marL="2514600" indent="-228600" eaLnBrk="0" fontAlgn="base" hangingPunct="0">
              <a:spcBef>
                <a:spcPct val="0"/>
              </a:spcBef>
              <a:spcAft>
                <a:spcPct val="0"/>
              </a:spcAft>
              <a:defRPr sz="2400">
                <a:solidFill>
                  <a:schemeClr val="tx1"/>
                </a:solidFill>
                <a:latin typeface="Times New Roman" pitchFamily="18" charset="0"/>
              </a:defRPr>
            </a:lvl6pPr>
            <a:lvl7pPr marL="2971800" indent="-228600" eaLnBrk="0" fontAlgn="base" hangingPunct="0">
              <a:spcBef>
                <a:spcPct val="0"/>
              </a:spcBef>
              <a:spcAft>
                <a:spcPct val="0"/>
              </a:spcAft>
              <a:defRPr sz="2400">
                <a:solidFill>
                  <a:schemeClr val="tx1"/>
                </a:solidFill>
                <a:latin typeface="Times New Roman" pitchFamily="18" charset="0"/>
              </a:defRPr>
            </a:lvl7pPr>
            <a:lvl8pPr marL="3429000" indent="-228600" eaLnBrk="0" fontAlgn="base" hangingPunct="0">
              <a:spcBef>
                <a:spcPct val="0"/>
              </a:spcBef>
              <a:spcAft>
                <a:spcPct val="0"/>
              </a:spcAft>
              <a:defRPr sz="2400">
                <a:solidFill>
                  <a:schemeClr val="tx1"/>
                </a:solidFill>
                <a:latin typeface="Times New Roman" pitchFamily="18" charset="0"/>
              </a:defRPr>
            </a:lvl8pPr>
            <a:lvl9pPr marL="3886200" indent="-228600" eaLnBrk="0" fontAlgn="base" hangingPunct="0">
              <a:spcBef>
                <a:spcPct val="0"/>
              </a:spcBef>
              <a:spcAft>
                <a:spcPct val="0"/>
              </a:spcAft>
              <a:defRPr sz="2400">
                <a:solidFill>
                  <a:schemeClr val="tx1"/>
                </a:solidFill>
                <a:latin typeface="Times New Roman" pitchFamily="18" charset="0"/>
              </a:defRPr>
            </a:lvl9pPr>
          </a:lstStyle>
          <a:p>
            <a:pPr eaLnBrk="1" hangingPunct="1"/>
            <a:endParaRPr lang="en-US" altLang="en-US"/>
          </a:p>
        </p:txBody>
      </p:sp>
      <p:graphicFrame>
        <p:nvGraphicFramePr>
          <p:cNvPr id="8" name="Object 5"/>
          <p:cNvGraphicFramePr>
            <a:graphicFrameLocks noChangeAspect="1"/>
          </p:cNvGraphicFramePr>
          <p:nvPr>
            <p:extLst>
              <p:ext uri="{D42A27DB-BD31-4B8C-83A1-F6EECF244321}">
                <p14:modId xmlns:p14="http://schemas.microsoft.com/office/powerpoint/2010/main" val="2106162466"/>
              </p:ext>
            </p:extLst>
          </p:nvPr>
        </p:nvGraphicFramePr>
        <p:xfrm>
          <a:off x="8077200" y="2255782"/>
          <a:ext cx="533400" cy="625365"/>
        </p:xfrm>
        <a:graphic>
          <a:graphicData uri="http://schemas.openxmlformats.org/presentationml/2006/ole">
            <mc:AlternateContent xmlns:mc="http://schemas.openxmlformats.org/markup-compatibility/2006">
              <mc:Choice xmlns:v="urn:schemas-microsoft-com:vml" Requires="v">
                <p:oleObj spid="_x0000_s859216" name="Equation" r:id="rId7" imgW="368140" imgH="431613" progId="Equation.DSMT4">
                  <p:embed/>
                </p:oleObj>
              </mc:Choice>
              <mc:Fallback>
                <p:oleObj name="Equation" r:id="rId7" imgW="368140" imgH="431613" progId="Equation.DSMT4">
                  <p:embed/>
                  <p:pic>
                    <p:nvPicPr>
                      <p:cNvPr id="0" nam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077200" y="2255782"/>
                        <a:ext cx="533400" cy="625365"/>
                      </a:xfrm>
                      <a:prstGeom prst="rect">
                        <a:avLst/>
                      </a:prstGeom>
                      <a:noFill/>
                      <a:ln>
                        <a:noFill/>
                      </a:ln>
                      <a:effectLst/>
                      <a:extLst/>
                    </p:spPr>
                  </p:pic>
                </p:oleObj>
              </mc:Fallback>
            </mc:AlternateContent>
          </a:graphicData>
        </a:graphic>
      </p:graphicFrame>
      <p:sp>
        <p:nvSpPr>
          <p:cNvPr id="9" name="Line 6"/>
          <p:cNvSpPr>
            <a:spLocks noChangeShapeType="1"/>
          </p:cNvSpPr>
          <p:nvPr/>
        </p:nvSpPr>
        <p:spPr bwMode="auto">
          <a:xfrm flipV="1">
            <a:off x="6934201" y="2590799"/>
            <a:ext cx="1010306" cy="0"/>
          </a:xfrm>
          <a:prstGeom prst="line">
            <a:avLst/>
          </a:prstGeom>
          <a:noFill/>
          <a:ln w="9525">
            <a:solidFill>
              <a:schemeClr val="tx1"/>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0" name="TextBox 9"/>
          <p:cNvSpPr txBox="1"/>
          <p:nvPr/>
        </p:nvSpPr>
        <p:spPr>
          <a:xfrm>
            <a:off x="5156352" y="3657600"/>
            <a:ext cx="3454247" cy="2677656"/>
          </a:xfrm>
          <a:prstGeom prst="rect">
            <a:avLst/>
          </a:prstGeom>
          <a:solidFill>
            <a:schemeClr val="accent1"/>
          </a:solidFill>
        </p:spPr>
        <p:txBody>
          <a:bodyPr wrap="square" rtlCol="0">
            <a:spAutoFit/>
          </a:bodyPr>
          <a:lstStyle/>
          <a:p>
            <a:r>
              <a:rPr lang="en-US" sz="2800" dirty="0" smtClean="0">
                <a:latin typeface="+mj-lt"/>
              </a:rPr>
              <a:t>Notice that the voltage and current at the other end of the line, from </a:t>
            </a:r>
            <a:r>
              <a:rPr lang="en-US" sz="2800" dirty="0" smtClean="0">
                <a:latin typeface="Symbol" panose="05050102010706020507" pitchFamily="18" charset="2"/>
              </a:rPr>
              <a:t>t</a:t>
            </a:r>
            <a:r>
              <a:rPr lang="en-US" sz="2800" dirty="0" smtClean="0">
                <a:latin typeface="+mj-lt"/>
              </a:rPr>
              <a:t> seconds in the past, just look like a current source</a:t>
            </a:r>
          </a:p>
        </p:txBody>
      </p:sp>
    </p:spTree>
    <p:extLst>
      <p:ext uri="{BB962C8B-B14F-4D97-AF65-F5344CB8AC3E}">
        <p14:creationId xmlns:p14="http://schemas.microsoft.com/office/powerpoint/2010/main" val="348109277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Repeating for the Sending End</a:t>
            </a:r>
            <a:endParaRPr lang="en-US" dirty="0"/>
          </a:p>
        </p:txBody>
      </p:sp>
      <p:sp>
        <p:nvSpPr>
          <p:cNvPr id="3" name="Content Placeholder 2"/>
          <p:cNvSpPr>
            <a:spLocks noGrp="1"/>
          </p:cNvSpPr>
          <p:nvPr>
            <p:ph idx="1"/>
          </p:nvPr>
        </p:nvSpPr>
        <p:spPr>
          <a:xfrm>
            <a:off x="365760" y="1280160"/>
            <a:ext cx="8535987" cy="701040"/>
          </a:xfrm>
        </p:spPr>
        <p:txBody>
          <a:bodyPr/>
          <a:lstStyle/>
          <a:p>
            <a:r>
              <a:rPr lang="en-US" dirty="0" smtClean="0"/>
              <a:t>The sending end has a similar representation</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37</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2085391068"/>
              </p:ext>
            </p:extLst>
          </p:nvPr>
        </p:nvGraphicFramePr>
        <p:xfrm>
          <a:off x="1219200" y="3581400"/>
          <a:ext cx="4559300" cy="2882900"/>
        </p:xfrm>
        <a:graphic>
          <a:graphicData uri="http://schemas.openxmlformats.org/presentationml/2006/ole">
            <mc:AlternateContent xmlns:mc="http://schemas.openxmlformats.org/markup-compatibility/2006">
              <mc:Choice xmlns:v="urn:schemas-microsoft-com:vml" Requires="v">
                <p:oleObj spid="_x0000_s860212" name="Equation" r:id="rId3" imgW="4559300" imgH="2882900" progId="Equation.3">
                  <p:embed/>
                </p:oleObj>
              </mc:Choice>
              <mc:Fallback>
                <p:oleObj name="Equation" r:id="rId3" imgW="4559300" imgH="2882900" progId="Equation.3">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19200" y="3581400"/>
                        <a:ext cx="4559300" cy="28829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6" name="Object 5"/>
          <p:cNvGraphicFramePr>
            <a:graphicFrameLocks noChangeAspect="1"/>
          </p:cNvGraphicFramePr>
          <p:nvPr>
            <p:extLst>
              <p:ext uri="{D42A27DB-BD31-4B8C-83A1-F6EECF244321}">
                <p14:modId xmlns:p14="http://schemas.microsoft.com/office/powerpoint/2010/main" val="4029478344"/>
              </p:ext>
            </p:extLst>
          </p:nvPr>
        </p:nvGraphicFramePr>
        <p:xfrm>
          <a:off x="1066800" y="1828800"/>
          <a:ext cx="5181600" cy="1803400"/>
        </p:xfrm>
        <a:graphic>
          <a:graphicData uri="http://schemas.openxmlformats.org/presentationml/2006/ole">
            <mc:AlternateContent xmlns:mc="http://schemas.openxmlformats.org/markup-compatibility/2006">
              <mc:Choice xmlns:v="urn:schemas-microsoft-com:vml" Requires="v">
                <p:oleObj spid="_x0000_s860213" name="Bitmap Image" r:id="rId5" imgW="25638095" imgH="8914286" progId="PBrush">
                  <p:embed/>
                </p:oleObj>
              </mc:Choice>
              <mc:Fallback>
                <p:oleObj name="Bitmap Image" r:id="rId5" imgW="25638095" imgH="8914286" progId="PBrush">
                  <p:embed/>
                  <p:pic>
                    <p:nvPicPr>
                      <p:cNvPr id="0"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66800" y="1828800"/>
                        <a:ext cx="5181600" cy="1803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 name="TextBox 6"/>
          <p:cNvSpPr txBox="1"/>
          <p:nvPr/>
        </p:nvSpPr>
        <p:spPr>
          <a:xfrm>
            <a:off x="6324600" y="2362200"/>
            <a:ext cx="2539848" cy="2246769"/>
          </a:xfrm>
          <a:prstGeom prst="rect">
            <a:avLst/>
          </a:prstGeom>
          <a:solidFill>
            <a:schemeClr val="accent1"/>
          </a:solidFill>
        </p:spPr>
        <p:txBody>
          <a:bodyPr wrap="square" rtlCol="0">
            <a:spAutoFit/>
          </a:bodyPr>
          <a:lstStyle/>
          <a:p>
            <a:r>
              <a:rPr lang="en-US" sz="2800" dirty="0" smtClean="0">
                <a:latin typeface="+mj-lt"/>
              </a:rPr>
              <a:t>Both ends of</a:t>
            </a:r>
            <a:br>
              <a:rPr lang="en-US" sz="2800" dirty="0" smtClean="0">
                <a:latin typeface="+mj-lt"/>
              </a:rPr>
            </a:br>
            <a:r>
              <a:rPr lang="en-US" sz="2800" dirty="0" smtClean="0">
                <a:latin typeface="+mj-lt"/>
              </a:rPr>
              <a:t>the line are</a:t>
            </a:r>
            <a:br>
              <a:rPr lang="en-US" sz="2800" dirty="0" smtClean="0">
                <a:latin typeface="+mj-lt"/>
              </a:rPr>
            </a:br>
            <a:r>
              <a:rPr lang="en-US" sz="2800" dirty="0" smtClean="0">
                <a:latin typeface="+mj-lt"/>
              </a:rPr>
              <a:t>represented</a:t>
            </a:r>
            <a:br>
              <a:rPr lang="en-US" sz="2800" dirty="0" smtClean="0">
                <a:latin typeface="+mj-lt"/>
              </a:rPr>
            </a:br>
            <a:r>
              <a:rPr lang="en-US" sz="2800" dirty="0" smtClean="0">
                <a:latin typeface="+mj-lt"/>
              </a:rPr>
              <a:t>by Norton</a:t>
            </a:r>
            <a:br>
              <a:rPr lang="en-US" sz="2800" dirty="0" smtClean="0">
                <a:latin typeface="+mj-lt"/>
              </a:rPr>
            </a:br>
            <a:r>
              <a:rPr lang="en-US" sz="2800" dirty="0" smtClean="0">
                <a:latin typeface="+mj-lt"/>
              </a:rPr>
              <a:t>equivalents</a:t>
            </a:r>
          </a:p>
        </p:txBody>
      </p:sp>
    </p:spTree>
    <p:extLst>
      <p:ext uri="{BB962C8B-B14F-4D97-AF65-F5344CB8AC3E}">
        <p14:creationId xmlns:p14="http://schemas.microsoft.com/office/powerpoint/2010/main" val="64075864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Lumped Parameter Model</a:t>
            </a:r>
            <a:endParaRPr lang="en-US" dirty="0"/>
          </a:p>
        </p:txBody>
      </p:sp>
      <p:sp>
        <p:nvSpPr>
          <p:cNvPr id="3" name="Content Placeholder 2"/>
          <p:cNvSpPr>
            <a:spLocks noGrp="1"/>
          </p:cNvSpPr>
          <p:nvPr>
            <p:ph idx="1"/>
          </p:nvPr>
        </p:nvSpPr>
        <p:spPr>
          <a:xfrm>
            <a:off x="365760" y="1280160"/>
            <a:ext cx="8535987" cy="1386840"/>
          </a:xfrm>
        </p:spPr>
        <p:txBody>
          <a:bodyPr/>
          <a:lstStyle/>
          <a:p>
            <a:r>
              <a:rPr lang="en-US" dirty="0" smtClean="0"/>
              <a:t>In the special case of constant frequency, book shows the derivation of the common lumped parameter model</a:t>
            </a:r>
            <a:endParaRPr lang="en-US" dirty="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38</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2103656914"/>
              </p:ext>
            </p:extLst>
          </p:nvPr>
        </p:nvGraphicFramePr>
        <p:xfrm>
          <a:off x="609600" y="2133600"/>
          <a:ext cx="5949950" cy="4064000"/>
        </p:xfrm>
        <a:graphic>
          <a:graphicData uri="http://schemas.openxmlformats.org/presentationml/2006/ole">
            <mc:AlternateContent xmlns:mc="http://schemas.openxmlformats.org/markup-compatibility/2006">
              <mc:Choice xmlns:v="urn:schemas-microsoft-com:vml" Requires="v">
                <p:oleObj spid="_x0000_s861210" name="Bitmap Image" r:id="rId3" imgW="19104762" imgH="13047619" progId="PBrush">
                  <p:embed/>
                </p:oleObj>
              </mc:Choice>
              <mc:Fallback>
                <p:oleObj name="Bitmap Image" r:id="rId3" imgW="19104762" imgH="13047619" progId="PBrush">
                  <p:embed/>
                  <p:pic>
                    <p:nvPicPr>
                      <p:cNvPr id="0"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9600" y="2133600"/>
                        <a:ext cx="5949950" cy="406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extLst>
      <p:ext uri="{BB962C8B-B14F-4D97-AF65-F5344CB8AC3E}">
        <p14:creationId xmlns:p14="http://schemas.microsoft.com/office/powerpoint/2010/main" val="54492353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Including Line Resistance</a:t>
            </a:r>
            <a:endParaRPr lang="en-US" dirty="0"/>
          </a:p>
        </p:txBody>
      </p:sp>
      <p:sp>
        <p:nvSpPr>
          <p:cNvPr id="3" name="Content Placeholder 2"/>
          <p:cNvSpPr>
            <a:spLocks noGrp="1"/>
          </p:cNvSpPr>
          <p:nvPr>
            <p:ph idx="1"/>
          </p:nvPr>
        </p:nvSpPr>
        <p:spPr>
          <a:xfrm>
            <a:off x="365760" y="1280160"/>
            <a:ext cx="8535987" cy="2453640"/>
          </a:xfrm>
        </p:spPr>
        <p:txBody>
          <a:bodyPr/>
          <a:lstStyle/>
          <a:p>
            <a:r>
              <a:rPr lang="en-US" dirty="0" smtClean="0"/>
              <a:t>An approach for adding line resistance, while keeping the simplicity of the lossless line model, is to just to place ½ of the resistance at each end of the line</a:t>
            </a:r>
          </a:p>
          <a:p>
            <a:pPr lvl="1"/>
            <a:r>
              <a:rPr lang="en-US" dirty="0" smtClean="0"/>
              <a:t>Another, more accurate approach, is to place ¼ at each end, and ½ in the middle</a:t>
            </a:r>
          </a:p>
          <a:p>
            <a:r>
              <a:rPr lang="en-US" dirty="0" smtClean="0"/>
              <a:t>Standalone resistance, such as modeling the resistance of a switch, is just represented as an algebraic equation</a:t>
            </a:r>
            <a:br>
              <a:rPr lang="en-US" dirty="0" smtClean="0"/>
            </a:br>
            <a:r>
              <a:rPr lang="en-US" dirty="0" smtClean="0"/>
              <a:t/>
            </a:r>
            <a:br>
              <a:rPr lang="en-US" dirty="0" smtClean="0"/>
            </a:br>
            <a:endParaRPr lang="en-US" dirty="0" smtClean="0"/>
          </a:p>
          <a:p>
            <a:pPr marL="0" indent="0">
              <a:buNone/>
            </a:pPr>
            <a:endParaRPr lang="en-US" dirty="0" smtClean="0"/>
          </a:p>
          <a:p>
            <a:endParaRPr lang="en-US" dirty="0" smtClean="0"/>
          </a:p>
          <a:p>
            <a:pPr lvl="1"/>
            <a:endParaRPr lang="en-US" dirty="0" smtClean="0"/>
          </a:p>
        </p:txBody>
      </p:sp>
      <p:sp>
        <p:nvSpPr>
          <p:cNvPr id="4" name="Slide Number Placeholder 3"/>
          <p:cNvSpPr>
            <a:spLocks noGrp="1"/>
          </p:cNvSpPr>
          <p:nvPr>
            <p:ph type="sldNum" sz="quarter" idx="12"/>
          </p:nvPr>
        </p:nvSpPr>
        <p:spPr/>
        <p:txBody>
          <a:bodyPr/>
          <a:lstStyle/>
          <a:p>
            <a:pPr>
              <a:defRPr/>
            </a:pPr>
            <a:fld id="{0AF38EFD-512B-4531-8A51-5AEF24EFF359}" type="slidenum">
              <a:rPr lang="en-US" smtClean="0"/>
              <a:pPr>
                <a:defRPr/>
              </a:pPr>
              <a:t>39</a:t>
            </a:fld>
            <a:endParaRPr lang="en-US" dirty="0"/>
          </a:p>
        </p:txBody>
      </p:sp>
      <p:graphicFrame>
        <p:nvGraphicFramePr>
          <p:cNvPr id="5" name="Object 4"/>
          <p:cNvGraphicFramePr>
            <a:graphicFrameLocks noChangeAspect="1"/>
          </p:cNvGraphicFramePr>
          <p:nvPr>
            <p:extLst>
              <p:ext uri="{D42A27DB-BD31-4B8C-83A1-F6EECF244321}">
                <p14:modId xmlns:p14="http://schemas.microsoft.com/office/powerpoint/2010/main" val="1116773327"/>
              </p:ext>
            </p:extLst>
          </p:nvPr>
        </p:nvGraphicFramePr>
        <p:xfrm>
          <a:off x="1295400" y="4572000"/>
          <a:ext cx="2133600" cy="787400"/>
        </p:xfrm>
        <a:graphic>
          <a:graphicData uri="http://schemas.openxmlformats.org/presentationml/2006/ole">
            <mc:AlternateContent xmlns:mc="http://schemas.openxmlformats.org/markup-compatibility/2006">
              <mc:Choice xmlns:v="urn:schemas-microsoft-com:vml" Requires="v">
                <p:oleObj spid="_x0000_s864264" name="Equation" r:id="rId3" imgW="1066680" imgH="393480" progId="Equation.DSMT4">
                  <p:embed/>
                </p:oleObj>
              </mc:Choice>
              <mc:Fallback>
                <p:oleObj name="Equation" r:id="rId3" imgW="1066680" imgH="393480" progId="Equation.DSMT4">
                  <p:embed/>
                  <p:pic>
                    <p:nvPicPr>
                      <p:cNvPr id="0" name=""/>
                      <p:cNvPicPr/>
                      <p:nvPr/>
                    </p:nvPicPr>
                    <p:blipFill>
                      <a:blip r:embed="rId4"/>
                      <a:stretch>
                        <a:fillRect/>
                      </a:stretch>
                    </p:blipFill>
                    <p:spPr>
                      <a:xfrm>
                        <a:off x="1295400" y="4572000"/>
                        <a:ext cx="2133600" cy="787400"/>
                      </a:xfrm>
                      <a:prstGeom prst="rect">
                        <a:avLst/>
                      </a:prstGeom>
                    </p:spPr>
                  </p:pic>
                </p:oleObj>
              </mc:Fallback>
            </mc:AlternateContent>
          </a:graphicData>
        </a:graphic>
      </p:graphicFrame>
    </p:spTree>
    <p:extLst>
      <p:ext uri="{BB962C8B-B14F-4D97-AF65-F5344CB8AC3E}">
        <p14:creationId xmlns:p14="http://schemas.microsoft.com/office/powerpoint/2010/main" val="3707838891"/>
      </p:ext>
    </p:extLst>
  </p:cSld>
  <p:clrMapOvr>
    <a:masterClrMapping/>
  </p:clrMapOvr>
  <p:timing>
    <p:tnLst>
      <p:par>
        <p:cTn id="1" dur="indefinite" restart="never" nodeType="tmRoot"/>
      </p:par>
    </p:tnLst>
  </p:timing>
</p:sld>
</file>

<file path=ppt/theme/theme1.xml><?xml version="1.0" encoding="utf-8"?>
<a:theme xmlns:a="http://schemas.openxmlformats.org/drawingml/2006/main" name="Naeove~1">
  <a:themeElements>
    <a:clrScheme name="Naeove~1 1">
      <a:dk1>
        <a:srgbClr val="000000"/>
      </a:dk1>
      <a:lt1>
        <a:srgbClr val="FFFFFF"/>
      </a:lt1>
      <a:dk2>
        <a:srgbClr val="000000"/>
      </a:dk2>
      <a:lt2>
        <a:srgbClr val="969696"/>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Naeove~1">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12700" cap="flat" cmpd="sng" algn="ctr">
          <a:solidFill>
            <a:schemeClr val="tx1"/>
          </a:solidFill>
          <a:prstDash val="solid"/>
          <a:round/>
          <a:headEnd type="none" w="sm" len="sm"/>
          <a:tailEnd type="none" w="sm" len="sm"/>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chemeClr val="accent1"/>
        </a:solidFill>
        <a:ln w="12700" cap="flat" cmpd="sng" algn="ctr">
          <a:solidFill>
            <a:schemeClr val="tx1"/>
          </a:solidFill>
          <a:prstDash val="solid"/>
          <a:round/>
          <a:headEnd type="none" w="sm" len="sm"/>
          <a:tailEnd type="none" w="sm" len="sm"/>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0" smtClean="0">
            <a:ln>
              <a:noFill/>
            </a:ln>
            <a:solidFill>
              <a:schemeClr val="tx1"/>
            </a:solidFill>
            <a:effectLst/>
            <a:latin typeface="Arial" charset="0"/>
          </a:defRPr>
        </a:defPPr>
      </a:lstStyle>
    </a:lnDef>
  </a:objectDefaults>
  <a:extraClrSchemeLst>
    <a:extraClrScheme>
      <a:clrScheme name="Naeove~1 1">
        <a:dk1>
          <a:srgbClr val="000000"/>
        </a:dk1>
        <a:lt1>
          <a:srgbClr val="FFFFFF"/>
        </a:lt1>
        <a:dk2>
          <a:srgbClr val="000000"/>
        </a:dk2>
        <a:lt2>
          <a:srgbClr val="969696"/>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Naeove~1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33"/>
        </a:hlink>
        <a:folHlink>
          <a:srgbClr val="969696"/>
        </a:folHlink>
      </a:clrScheme>
      <a:clrMap bg1="dk2" tx1="lt1" bg2="dk1" tx2="lt2" accent1="accent1" accent2="accent2" accent3="accent3" accent4="accent4" accent5="accent5" accent6="accent6" hlink="hlink" folHlink="folHlink"/>
    </a:extraClrScheme>
    <a:extraClrScheme>
      <a:clrScheme name="Naeove~1 3">
        <a:dk1>
          <a:srgbClr val="000000"/>
        </a:dk1>
        <a:lt1>
          <a:srgbClr val="FFFFCC"/>
        </a:lt1>
        <a:dk2>
          <a:srgbClr val="999933"/>
        </a:dk2>
        <a:lt2>
          <a:srgbClr val="808000"/>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Naeove~1 4">
        <a:dk1>
          <a:srgbClr val="000000"/>
        </a:dk1>
        <a:lt1>
          <a:srgbClr val="FFFFFF"/>
        </a:lt1>
        <a:dk2>
          <a:srgbClr val="000000"/>
        </a:dk2>
        <a:lt2>
          <a:srgbClr val="393939"/>
        </a:lt2>
        <a:accent1>
          <a:srgbClr val="CBCBCB"/>
        </a:accent1>
        <a:accent2>
          <a:srgbClr val="868686"/>
        </a:accent2>
        <a:accent3>
          <a:srgbClr val="FFFFFF"/>
        </a:accent3>
        <a:accent4>
          <a:srgbClr val="000000"/>
        </a:accent4>
        <a:accent5>
          <a:srgbClr val="E2E2E2"/>
        </a:accent5>
        <a:accent6>
          <a:srgbClr val="797979"/>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Naeove~1 5">
        <a:dk1>
          <a:srgbClr val="000000"/>
        </a:dk1>
        <a:lt1>
          <a:srgbClr val="FFFFFF"/>
        </a:lt1>
        <a:dk2>
          <a:srgbClr val="000000"/>
        </a:dk2>
        <a:lt2>
          <a:srgbClr val="9F9F9F"/>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Naeove~1 6">
        <a:dk1>
          <a:srgbClr val="000000"/>
        </a:dk1>
        <a:lt1>
          <a:srgbClr val="FFFFFF"/>
        </a:lt1>
        <a:dk2>
          <a:srgbClr val="000000"/>
        </a:dk2>
        <a:lt2>
          <a:srgbClr val="868686"/>
        </a:lt2>
        <a:accent1>
          <a:srgbClr val="CBCBCB"/>
        </a:accent1>
        <a:accent2>
          <a:srgbClr val="0066FF"/>
        </a:accent2>
        <a:accent3>
          <a:srgbClr val="FFFFFF"/>
        </a:accent3>
        <a:accent4>
          <a:srgbClr val="000000"/>
        </a:accent4>
        <a:accent5>
          <a:srgbClr val="E2E2E2"/>
        </a:accent5>
        <a:accent6>
          <a:srgbClr val="005CE7"/>
        </a:accent6>
        <a:hlink>
          <a:srgbClr val="FF0033"/>
        </a:hlink>
        <a:folHlink>
          <a:srgbClr val="009900"/>
        </a:folHlink>
      </a:clrScheme>
      <a:clrMap bg1="lt1" tx1="dk1" bg2="lt2" tx2="dk2" accent1="accent1" accent2="accent2" accent3="accent3" accent4="accent4" accent5="accent5" accent6="accent6" hlink="hlink" folHlink="folHlink"/>
    </a:extraClrScheme>
    <a:extraClrScheme>
      <a:clrScheme name="Naeove~1 7">
        <a:dk1>
          <a:srgbClr val="000000"/>
        </a:dk1>
        <a:lt1>
          <a:srgbClr val="FFFFFF"/>
        </a:lt1>
        <a:dk2>
          <a:srgbClr val="000000"/>
        </a:dk2>
        <a:lt2>
          <a:srgbClr val="969696"/>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30185</TotalTime>
  <Words>1772</Words>
  <Application>Microsoft Office PowerPoint</Application>
  <PresentationFormat>On-screen Show (4:3)</PresentationFormat>
  <Paragraphs>242</Paragraphs>
  <Slides>39</Slides>
  <Notes>2</Notes>
  <HiddenSlides>0</HiddenSlides>
  <MMClips>0</MMClips>
  <ScaleCrop>false</ScaleCrop>
  <HeadingPairs>
    <vt:vector size="6" baseType="variant">
      <vt:variant>
        <vt:lpstr>Theme</vt:lpstr>
      </vt:variant>
      <vt:variant>
        <vt:i4>1</vt:i4>
      </vt:variant>
      <vt:variant>
        <vt:lpstr>Embedded OLE Servers</vt:lpstr>
      </vt:variant>
      <vt:variant>
        <vt:i4>2</vt:i4>
      </vt:variant>
      <vt:variant>
        <vt:lpstr>Slide Titles</vt:lpstr>
      </vt:variant>
      <vt:variant>
        <vt:i4>39</vt:i4>
      </vt:variant>
    </vt:vector>
  </HeadingPairs>
  <TitlesOfParts>
    <vt:vector size="42" baseType="lpstr">
      <vt:lpstr>Naeove~1</vt:lpstr>
      <vt:lpstr>Bitmap Image</vt:lpstr>
      <vt:lpstr>Equation</vt:lpstr>
      <vt:lpstr>ECE 576 – Power System Dynamics and Stability</vt:lpstr>
      <vt:lpstr>About Me</vt:lpstr>
      <vt:lpstr>About Prof. Tom Overbye</vt:lpstr>
      <vt:lpstr>My Kids</vt:lpstr>
      <vt:lpstr>PowerPoint Presentation</vt:lpstr>
      <vt:lpstr>PowerPoint Presentation</vt:lpstr>
      <vt:lpstr>Power System Time Frames</vt:lpstr>
      <vt:lpstr>Modeling Cautions!</vt:lpstr>
      <vt:lpstr>Transient Stability Example 1</vt:lpstr>
      <vt:lpstr>Transient Stability Example 2</vt:lpstr>
      <vt:lpstr>Models and Their Parameters</vt:lpstr>
      <vt:lpstr>Static versus Dynamic Analysis</vt:lpstr>
      <vt:lpstr>Slow versus Fast Dynamics</vt:lpstr>
      <vt:lpstr>Positive Sequence versus  Full Three-Phase</vt:lpstr>
      <vt:lpstr>Course Coverage</vt:lpstr>
      <vt:lpstr>PowerWorld Simulator</vt:lpstr>
      <vt:lpstr>Power Flow Versus Dynamics</vt:lpstr>
      <vt:lpstr>Example: Transient Stability</vt:lpstr>
      <vt:lpstr>Physical Structure  Power System Components</vt:lpstr>
      <vt:lpstr>Physical Structure  Power System Components</vt:lpstr>
      <vt:lpstr>PowerPoint Presentation</vt:lpstr>
      <vt:lpstr>Electromagnetic Transients</vt:lpstr>
      <vt:lpstr>Transmission Line Modeling</vt:lpstr>
      <vt:lpstr>PowerPoint Presentation</vt:lpstr>
      <vt:lpstr>PowerPoint Presentation</vt:lpstr>
      <vt:lpstr>PowerPoint Presentation</vt:lpstr>
      <vt:lpstr>PowerPoint Presentation</vt:lpstr>
      <vt:lpstr>PowerPoint Presentation</vt:lpstr>
      <vt:lpstr>Special Case 2: Wave Equation</vt:lpstr>
      <vt:lpstr>Calculating vp</vt:lpstr>
      <vt:lpstr>Important Insight</vt:lpstr>
      <vt:lpstr>Determining the Constants</vt:lpstr>
      <vt:lpstr>Determining the Constants</vt:lpstr>
      <vt:lpstr>Determining the Constants</vt:lpstr>
      <vt:lpstr>Determining the Constants</vt:lpstr>
      <vt:lpstr>Equivalent Circuit Representation</vt:lpstr>
      <vt:lpstr>Repeating for the Sending End</vt:lpstr>
      <vt:lpstr>Lumped Parameter Model</vt:lpstr>
      <vt:lpstr>Including Line Resistance</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Recommending a Strategy</dc:title>
  <dc:creator>Tom Overbye</dc:creator>
  <cp:lastModifiedBy>Thomas Overbye</cp:lastModifiedBy>
  <cp:revision>1511</cp:revision>
  <cp:lastPrinted>2013-12-02T14:53:46Z</cp:lastPrinted>
  <dcterms:created xsi:type="dcterms:W3CDTF">1995-06-02T22:12:36Z</dcterms:created>
  <dcterms:modified xsi:type="dcterms:W3CDTF">2014-01-23T21:23:02Z</dcterms:modified>
</cp:coreProperties>
</file>