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32"/>
  </p:notesMasterIdLst>
  <p:handoutMasterIdLst>
    <p:handoutMasterId r:id="rId33"/>
  </p:handoutMasterIdLst>
  <p:sldIdLst>
    <p:sldId id="563" r:id="rId2"/>
    <p:sldId id="820" r:id="rId3"/>
    <p:sldId id="1238" r:id="rId4"/>
    <p:sldId id="1240" r:id="rId5"/>
    <p:sldId id="1201" r:id="rId6"/>
    <p:sldId id="1202" r:id="rId7"/>
    <p:sldId id="1196" r:id="rId8"/>
    <p:sldId id="1203" r:id="rId9"/>
    <p:sldId id="1204" r:id="rId10"/>
    <p:sldId id="1205" r:id="rId11"/>
    <p:sldId id="1195" r:id="rId12"/>
    <p:sldId id="1206" r:id="rId13"/>
    <p:sldId id="1213" r:id="rId14"/>
    <p:sldId id="1207" r:id="rId15"/>
    <p:sldId id="1208" r:id="rId16"/>
    <p:sldId id="1209" r:id="rId17"/>
    <p:sldId id="1210" r:id="rId18"/>
    <p:sldId id="1211" r:id="rId19"/>
    <p:sldId id="1212" r:id="rId20"/>
    <p:sldId id="1214" r:id="rId21"/>
    <p:sldId id="1215" r:id="rId22"/>
    <p:sldId id="1216" r:id="rId23"/>
    <p:sldId id="1218" r:id="rId24"/>
    <p:sldId id="1221" r:id="rId25"/>
    <p:sldId id="1220" r:id="rId26"/>
    <p:sldId id="1219" r:id="rId27"/>
    <p:sldId id="1222" r:id="rId28"/>
    <p:sldId id="1223" r:id="rId29"/>
    <p:sldId id="1224" r:id="rId30"/>
    <p:sldId id="1226" r:id="rId31"/>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8000"/>
    <a:srgbClr val="FF0000"/>
    <a:srgbClr val="FF9900"/>
    <a:srgbClr val="CC00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620"/>
    <p:restoredTop sz="93600" autoAdjust="0"/>
  </p:normalViewPr>
  <p:slideViewPr>
    <p:cSldViewPr>
      <p:cViewPr varScale="1">
        <p:scale>
          <a:sx n="117" d="100"/>
          <a:sy n="117" d="100"/>
        </p:scale>
        <p:origin x="-233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1956" y="-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hdr" sz="quarter"/>
          </p:nvPr>
        </p:nvSpPr>
        <p:spPr bwMode="auto">
          <a:xfrm>
            <a:off x="0" y="1"/>
            <a:ext cx="2971382" cy="465140"/>
          </a:xfrm>
          <a:prstGeom prst="rect">
            <a:avLst/>
          </a:prstGeom>
          <a:noFill/>
          <a:ln w="9525">
            <a:noFill/>
            <a:miter lim="800000"/>
            <a:headEnd/>
            <a:tailEnd/>
          </a:ln>
          <a:effectLst/>
        </p:spPr>
        <p:txBody>
          <a:bodyPr vert="horz" wrap="square" lIns="91285" tIns="45642" rIns="91285" bIns="45642" numCol="1" anchor="t"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154627" name="Rectangle 3"/>
          <p:cNvSpPr>
            <a:spLocks noGrp="1" noChangeArrowheads="1"/>
          </p:cNvSpPr>
          <p:nvPr>
            <p:ph type="dt" sz="quarter" idx="1"/>
          </p:nvPr>
        </p:nvSpPr>
        <p:spPr bwMode="auto">
          <a:xfrm>
            <a:off x="3885051" y="1"/>
            <a:ext cx="2971382" cy="465140"/>
          </a:xfrm>
          <a:prstGeom prst="rect">
            <a:avLst/>
          </a:prstGeom>
          <a:noFill/>
          <a:ln w="9525">
            <a:noFill/>
            <a:miter lim="800000"/>
            <a:headEnd/>
            <a:tailEnd/>
          </a:ln>
          <a:effectLst/>
        </p:spPr>
        <p:txBody>
          <a:bodyPr vert="horz" wrap="square" lIns="91285" tIns="45642" rIns="91285" bIns="45642" numCol="1" anchor="t" anchorCtr="0" compatLnSpc="1">
            <a:prstTxWarp prst="textNoShape">
              <a:avLst/>
            </a:prstTxWarp>
          </a:bodyPr>
          <a:lstStyle>
            <a:lvl1pPr algn="r">
              <a:defRPr sz="1200">
                <a:latin typeface="Times New Roman" pitchFamily="18" charset="0"/>
              </a:defRPr>
            </a:lvl1pPr>
          </a:lstStyle>
          <a:p>
            <a:pPr>
              <a:defRPr/>
            </a:pPr>
            <a:endParaRPr lang="en-US" dirty="0"/>
          </a:p>
        </p:txBody>
      </p:sp>
      <p:sp>
        <p:nvSpPr>
          <p:cNvPr id="154628" name="Rectangle 4"/>
          <p:cNvSpPr>
            <a:spLocks noGrp="1" noChangeArrowheads="1"/>
          </p:cNvSpPr>
          <p:nvPr>
            <p:ph type="ftr" sz="quarter" idx="2"/>
          </p:nvPr>
        </p:nvSpPr>
        <p:spPr bwMode="auto">
          <a:xfrm>
            <a:off x="0" y="8829663"/>
            <a:ext cx="2971382" cy="465140"/>
          </a:xfrm>
          <a:prstGeom prst="rect">
            <a:avLst/>
          </a:prstGeom>
          <a:noFill/>
          <a:ln w="9525">
            <a:noFill/>
            <a:miter lim="800000"/>
            <a:headEnd/>
            <a:tailEnd/>
          </a:ln>
          <a:effectLst/>
        </p:spPr>
        <p:txBody>
          <a:bodyPr vert="horz" wrap="square" lIns="91285" tIns="45642" rIns="91285" bIns="45642" numCol="1" anchor="b"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154629" name="Rectangle 5"/>
          <p:cNvSpPr>
            <a:spLocks noGrp="1" noChangeArrowheads="1"/>
          </p:cNvSpPr>
          <p:nvPr>
            <p:ph type="sldNum" sz="quarter" idx="3"/>
          </p:nvPr>
        </p:nvSpPr>
        <p:spPr bwMode="auto">
          <a:xfrm>
            <a:off x="3885051" y="8829663"/>
            <a:ext cx="2971382" cy="465140"/>
          </a:xfrm>
          <a:prstGeom prst="rect">
            <a:avLst/>
          </a:prstGeom>
          <a:noFill/>
          <a:ln w="9525">
            <a:noFill/>
            <a:miter lim="800000"/>
            <a:headEnd/>
            <a:tailEnd/>
          </a:ln>
          <a:effectLst/>
        </p:spPr>
        <p:txBody>
          <a:bodyPr vert="horz" wrap="square" lIns="91285" tIns="45642" rIns="91285" bIns="45642" numCol="1" anchor="b" anchorCtr="0" compatLnSpc="1">
            <a:prstTxWarp prst="textNoShape">
              <a:avLst/>
            </a:prstTxWarp>
          </a:bodyPr>
          <a:lstStyle>
            <a:lvl1pPr algn="r">
              <a:defRPr sz="1200">
                <a:latin typeface="Times New Roman" pitchFamily="18" charset="0"/>
              </a:defRPr>
            </a:lvl1pPr>
          </a:lstStyle>
          <a:p>
            <a:pPr>
              <a:defRPr/>
            </a:pPr>
            <a:fld id="{7F17B5F5-A8C0-4A98-AAA8-DCDD241D837B}" type="slidenum">
              <a:rPr lang="en-US"/>
              <a:pPr>
                <a:defRPr/>
              </a:pPr>
              <a:t>‹#›</a:t>
            </a:fld>
            <a:endParaRPr lang="en-US" dirty="0"/>
          </a:p>
        </p:txBody>
      </p:sp>
    </p:spTree>
    <p:extLst>
      <p:ext uri="{BB962C8B-B14F-4D97-AF65-F5344CB8AC3E}">
        <p14:creationId xmlns:p14="http://schemas.microsoft.com/office/powerpoint/2010/main" val="6699942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1"/>
            <a:ext cx="2971382" cy="463541"/>
          </a:xfrm>
          <a:prstGeom prst="rect">
            <a:avLst/>
          </a:prstGeom>
          <a:noFill/>
          <a:ln w="12700">
            <a:noFill/>
            <a:miter lim="800000"/>
            <a:headEnd type="none" w="sm" len="sm"/>
            <a:tailEnd type="none" w="sm" len="sm"/>
          </a:ln>
          <a:effectLst/>
        </p:spPr>
        <p:txBody>
          <a:bodyPr vert="horz" wrap="square" lIns="92088" tIns="46044" rIns="92088" bIns="46044" numCol="1" anchor="t" anchorCtr="0" compatLnSpc="1">
            <a:prstTxWarp prst="textNoShape">
              <a:avLst/>
            </a:prstTxWarp>
          </a:bodyPr>
          <a:lstStyle>
            <a:lvl1pPr defTabSz="920774">
              <a:defRPr sz="1200">
                <a:latin typeface="Arial" charset="0"/>
              </a:defRPr>
            </a:lvl1pPr>
          </a:lstStyle>
          <a:p>
            <a:pPr>
              <a:defRPr/>
            </a:pPr>
            <a:endParaRPr lang="en-US" dirty="0"/>
          </a:p>
        </p:txBody>
      </p:sp>
      <p:sp>
        <p:nvSpPr>
          <p:cNvPr id="35843" name="Rectangle 3"/>
          <p:cNvSpPr>
            <a:spLocks noGrp="1" noChangeArrowheads="1"/>
          </p:cNvSpPr>
          <p:nvPr>
            <p:ph type="dt" idx="1"/>
          </p:nvPr>
        </p:nvSpPr>
        <p:spPr bwMode="auto">
          <a:xfrm>
            <a:off x="3886618" y="1"/>
            <a:ext cx="2971382" cy="463541"/>
          </a:xfrm>
          <a:prstGeom prst="rect">
            <a:avLst/>
          </a:prstGeom>
          <a:noFill/>
          <a:ln w="12700">
            <a:noFill/>
            <a:miter lim="800000"/>
            <a:headEnd type="none" w="sm" len="sm"/>
            <a:tailEnd type="none" w="sm" len="sm"/>
          </a:ln>
          <a:effectLst/>
        </p:spPr>
        <p:txBody>
          <a:bodyPr vert="horz" wrap="square" lIns="92088" tIns="46044" rIns="92088" bIns="46044" numCol="1" anchor="t" anchorCtr="0" compatLnSpc="1">
            <a:prstTxWarp prst="textNoShape">
              <a:avLst/>
            </a:prstTxWarp>
          </a:bodyPr>
          <a:lstStyle>
            <a:lvl1pPr algn="r" defTabSz="920774">
              <a:defRPr sz="1200">
                <a:latin typeface="Arial" charset="0"/>
              </a:defRPr>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1114425" y="693738"/>
            <a:ext cx="4629150" cy="3473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913670" y="4398847"/>
            <a:ext cx="5030662" cy="4165478"/>
          </a:xfrm>
          <a:prstGeom prst="rect">
            <a:avLst/>
          </a:prstGeom>
          <a:noFill/>
          <a:ln w="12700">
            <a:noFill/>
            <a:miter lim="800000"/>
            <a:headEnd type="none" w="sm" len="sm"/>
            <a:tailEnd type="none" w="sm" len="sm"/>
          </a:ln>
          <a:effectLst/>
        </p:spPr>
        <p:txBody>
          <a:bodyPr vert="horz" wrap="square" lIns="92088" tIns="46044" rIns="92088" bIns="4604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796097"/>
            <a:ext cx="2971382" cy="463541"/>
          </a:xfrm>
          <a:prstGeom prst="rect">
            <a:avLst/>
          </a:prstGeom>
          <a:noFill/>
          <a:ln w="12700">
            <a:noFill/>
            <a:miter lim="800000"/>
            <a:headEnd type="none" w="sm" len="sm"/>
            <a:tailEnd type="none" w="sm" len="sm"/>
          </a:ln>
          <a:effectLst/>
        </p:spPr>
        <p:txBody>
          <a:bodyPr vert="horz" wrap="square" lIns="92088" tIns="46044" rIns="92088" bIns="46044" numCol="1" anchor="b" anchorCtr="0" compatLnSpc="1">
            <a:prstTxWarp prst="textNoShape">
              <a:avLst/>
            </a:prstTxWarp>
          </a:bodyPr>
          <a:lstStyle>
            <a:lvl1pPr defTabSz="920774">
              <a:defRPr sz="1200">
                <a:latin typeface="Arial" charset="0"/>
              </a:defRPr>
            </a:lvl1pPr>
          </a:lstStyle>
          <a:p>
            <a:pPr>
              <a:defRPr/>
            </a:pPr>
            <a:endParaRPr lang="en-US" dirty="0"/>
          </a:p>
        </p:txBody>
      </p:sp>
      <p:sp>
        <p:nvSpPr>
          <p:cNvPr id="35847" name="Rectangle 7"/>
          <p:cNvSpPr>
            <a:spLocks noGrp="1" noChangeArrowheads="1"/>
          </p:cNvSpPr>
          <p:nvPr>
            <p:ph type="sldNum" sz="quarter" idx="5"/>
          </p:nvPr>
        </p:nvSpPr>
        <p:spPr bwMode="auto">
          <a:xfrm>
            <a:off x="3886618" y="8796097"/>
            <a:ext cx="2971382" cy="463541"/>
          </a:xfrm>
          <a:prstGeom prst="rect">
            <a:avLst/>
          </a:prstGeom>
          <a:noFill/>
          <a:ln w="12700">
            <a:noFill/>
            <a:miter lim="800000"/>
            <a:headEnd type="none" w="sm" len="sm"/>
            <a:tailEnd type="none" w="sm" len="sm"/>
          </a:ln>
          <a:effectLst/>
        </p:spPr>
        <p:txBody>
          <a:bodyPr vert="horz" wrap="square" lIns="92088" tIns="46044" rIns="92088" bIns="46044" numCol="1" anchor="b" anchorCtr="0" compatLnSpc="1">
            <a:prstTxWarp prst="textNoShape">
              <a:avLst/>
            </a:prstTxWarp>
          </a:bodyPr>
          <a:lstStyle>
            <a:lvl1pPr algn="r" defTabSz="920774">
              <a:defRPr sz="1200">
                <a:latin typeface="Arial" charset="0"/>
              </a:defRPr>
            </a:lvl1pPr>
          </a:lstStyle>
          <a:p>
            <a:pPr>
              <a:defRPr/>
            </a:pPr>
            <a:fld id="{2CE9E464-B35D-43B2-BF7C-ADEA1F80F1E2}" type="slidenum">
              <a:rPr lang="en-US"/>
              <a:pPr>
                <a:defRPr/>
              </a:pPr>
              <a:t>‹#›</a:t>
            </a:fld>
            <a:endParaRPr lang="en-US" dirty="0"/>
          </a:p>
        </p:txBody>
      </p:sp>
    </p:spTree>
    <p:extLst>
      <p:ext uri="{BB962C8B-B14F-4D97-AF65-F5344CB8AC3E}">
        <p14:creationId xmlns:p14="http://schemas.microsoft.com/office/powerpoint/2010/main" val="1157967848"/>
      </p:ext>
    </p:extLst>
  </p:cSld>
  <p:clrMap bg1="lt1" tx1="dk1" bg2="lt2" tx2="dk2" accent1="accent1" accent2="accent2" accent3="accent3" accent4="accent4" accent5="accent5" accent6="accent6" hlink="hlink" folHlink="folHlink"/>
  <p:notesStyle>
    <a:lvl1pPr algn="l" defTabSz="958850" rtl="0" eaLnBrk="0" fontAlgn="base" hangingPunct="0">
      <a:lnSpc>
        <a:spcPct val="89000"/>
      </a:lnSpc>
      <a:spcBef>
        <a:spcPct val="40000"/>
      </a:spcBef>
      <a:spcAft>
        <a:spcPct val="0"/>
      </a:spcAft>
      <a:defRPr sz="1200" kern="1200">
        <a:solidFill>
          <a:schemeClr val="tx1"/>
        </a:solidFill>
        <a:latin typeface="Arial" charset="0"/>
        <a:ea typeface="+mn-ea"/>
        <a:cs typeface="+mn-cs"/>
      </a:defRPr>
    </a:lvl1pPr>
    <a:lvl2pPr marL="468313" algn="l" defTabSz="958850" rtl="0" eaLnBrk="0" fontAlgn="base" hangingPunct="0">
      <a:lnSpc>
        <a:spcPct val="89000"/>
      </a:lnSpc>
      <a:spcBef>
        <a:spcPct val="40000"/>
      </a:spcBef>
      <a:spcAft>
        <a:spcPct val="0"/>
      </a:spcAft>
      <a:defRPr sz="1200" kern="1200">
        <a:solidFill>
          <a:schemeClr val="tx1"/>
        </a:solidFill>
        <a:latin typeface="Arial" charset="0"/>
        <a:ea typeface="+mn-ea"/>
        <a:cs typeface="+mn-cs"/>
      </a:defRPr>
    </a:lvl2pPr>
    <a:lvl3pPr marL="936625" algn="l" defTabSz="958850" rtl="0" eaLnBrk="0" fontAlgn="base" hangingPunct="0">
      <a:lnSpc>
        <a:spcPct val="89000"/>
      </a:lnSpc>
      <a:spcBef>
        <a:spcPct val="40000"/>
      </a:spcBef>
      <a:spcAft>
        <a:spcPct val="0"/>
      </a:spcAft>
      <a:defRPr sz="1200" kern="1200">
        <a:solidFill>
          <a:schemeClr val="tx1"/>
        </a:solidFill>
        <a:latin typeface="Arial" charset="0"/>
        <a:ea typeface="+mn-ea"/>
        <a:cs typeface="+mn-cs"/>
      </a:defRPr>
    </a:lvl3pPr>
    <a:lvl4pPr marL="1403350" algn="l" defTabSz="958850" rtl="0" eaLnBrk="0" fontAlgn="base" hangingPunct="0">
      <a:lnSpc>
        <a:spcPct val="89000"/>
      </a:lnSpc>
      <a:spcBef>
        <a:spcPct val="40000"/>
      </a:spcBef>
      <a:spcAft>
        <a:spcPct val="0"/>
      </a:spcAft>
      <a:defRPr sz="1200" kern="1200">
        <a:solidFill>
          <a:schemeClr val="tx1"/>
        </a:solidFill>
        <a:latin typeface="Arial" charset="0"/>
        <a:ea typeface="+mn-ea"/>
        <a:cs typeface="+mn-cs"/>
      </a:defRPr>
    </a:lvl4pPr>
    <a:lvl5pPr marL="1873250" algn="l" defTabSz="958850" rtl="0" eaLnBrk="0" fontAlgn="base" hangingPunct="0">
      <a:lnSpc>
        <a:spcPct val="89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4103"/>
          <p:cNvSpPr>
            <a:spLocks noChangeShapeType="1"/>
          </p:cNvSpPr>
          <p:nvPr/>
        </p:nvSpPr>
        <p:spPr bwMode="auto">
          <a:xfrm>
            <a:off x="0" y="3048000"/>
            <a:ext cx="8991600" cy="0"/>
          </a:xfrm>
          <a:prstGeom prst="line">
            <a:avLst/>
          </a:prstGeom>
          <a:noFill/>
          <a:ln w="76200">
            <a:solidFill>
              <a:srgbClr val="000080"/>
            </a:solidFill>
            <a:round/>
            <a:headEnd type="none" w="sm" len="sm"/>
            <a:tailEnd type="none" w="sm" len="sm"/>
          </a:ln>
          <a:effectLst/>
        </p:spPr>
        <p:txBody>
          <a:bodyPr wrap="none" anchor="ctr"/>
          <a:lstStyle/>
          <a:p>
            <a:pPr>
              <a:defRPr/>
            </a:pPr>
            <a:endParaRPr lang="en-US" dirty="0"/>
          </a:p>
        </p:txBody>
      </p:sp>
      <p:sp>
        <p:nvSpPr>
          <p:cNvPr id="5" name="Rectangle 4104"/>
          <p:cNvSpPr>
            <a:spLocks noChangeArrowheads="1"/>
          </p:cNvSpPr>
          <p:nvPr/>
        </p:nvSpPr>
        <p:spPr bwMode="auto">
          <a:xfrm>
            <a:off x="0" y="0"/>
            <a:ext cx="9144000" cy="6858000"/>
          </a:xfrm>
          <a:prstGeom prst="rect">
            <a:avLst/>
          </a:prstGeom>
          <a:noFill/>
          <a:ln w="76200">
            <a:solidFill>
              <a:srgbClr val="000080"/>
            </a:solidFill>
            <a:miter lim="800000"/>
            <a:headEnd/>
            <a:tailEnd/>
          </a:ln>
          <a:effectLst/>
        </p:spPr>
        <p:txBody>
          <a:bodyPr wrap="none" anchor="ctr"/>
          <a:lstStyle/>
          <a:p>
            <a:pPr>
              <a:defRPr/>
            </a:pPr>
            <a:endParaRPr lang="en-US" dirty="0"/>
          </a:p>
        </p:txBody>
      </p:sp>
      <p:pic>
        <p:nvPicPr>
          <p:cNvPr id="6" name="Picture 41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096000"/>
            <a:ext cx="3124200"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86" name="Rectangle 4098"/>
          <p:cNvSpPr>
            <a:spLocks noGrp="1" noChangeArrowheads="1"/>
          </p:cNvSpPr>
          <p:nvPr>
            <p:ph type="ctrTitle" sz="quarter"/>
          </p:nvPr>
        </p:nvSpPr>
        <p:spPr>
          <a:xfrm>
            <a:off x="685800" y="228600"/>
            <a:ext cx="7772400" cy="1143000"/>
          </a:xfrm>
        </p:spPr>
        <p:txBody>
          <a:bodyPr/>
          <a:lstStyle>
            <a:lvl1pPr>
              <a:defRPr sz="3600">
                <a:latin typeface="Arial" pitchFamily="34" charset="0"/>
                <a:cs typeface="Arial" pitchFamily="34" charset="0"/>
              </a:defRPr>
            </a:lvl1pPr>
          </a:lstStyle>
          <a:p>
            <a:r>
              <a:rPr lang="en-US" dirty="0"/>
              <a:t>Click to edit Master title style</a:t>
            </a:r>
          </a:p>
        </p:txBody>
      </p:sp>
      <p:sp>
        <p:nvSpPr>
          <p:cNvPr id="67587" name="Rectangle 4099"/>
          <p:cNvSpPr>
            <a:spLocks noGrp="1" noChangeArrowheads="1"/>
          </p:cNvSpPr>
          <p:nvPr>
            <p:ph type="subTitle" sz="quarter" idx="1"/>
          </p:nvPr>
        </p:nvSpPr>
        <p:spPr>
          <a:xfrm>
            <a:off x="1371600" y="3251817"/>
            <a:ext cx="6400800" cy="1752600"/>
          </a:xfrm>
        </p:spPr>
        <p:txBody>
          <a:bodyPr/>
          <a:lstStyle>
            <a:lvl1pPr marL="0" indent="0" algn="ctr">
              <a:buFontTx/>
              <a:buNone/>
              <a:defRPr>
                <a:latin typeface="Arial" pitchFamily="34" charset="0"/>
                <a:cs typeface="Arial" pitchFamily="34" charset="0"/>
              </a:defRPr>
            </a:lvl1pPr>
          </a:lstStyle>
          <a:p>
            <a:r>
              <a:rPr lang="en-US" dirty="0"/>
              <a:t>Click to edit Master subtitle </a:t>
            </a:r>
            <a:r>
              <a:rPr lang="en-US" dirty="0" smtClean="0"/>
              <a:t>style</a:t>
            </a:r>
            <a:endParaRPr lang="en-US" dirty="0"/>
          </a:p>
        </p:txBody>
      </p:sp>
      <p:sp>
        <p:nvSpPr>
          <p:cNvPr id="25" name="Rectangle 4100"/>
          <p:cNvSpPr>
            <a:spLocks noGrp="1" noChangeArrowheads="1"/>
          </p:cNvSpPr>
          <p:nvPr>
            <p:ph type="dt" sz="quarter" idx="10"/>
          </p:nvPr>
        </p:nvSpPr>
        <p:spPr/>
        <p:txBody>
          <a:bodyPr/>
          <a:lstStyle>
            <a:lvl1pPr>
              <a:defRPr/>
            </a:lvl1pPr>
          </a:lstStyle>
          <a:p>
            <a:pPr>
              <a:defRPr/>
            </a:pPr>
            <a:endParaRPr lang="en-US" dirty="0"/>
          </a:p>
        </p:txBody>
      </p:sp>
      <p:sp>
        <p:nvSpPr>
          <p:cNvPr id="26" name="Rectangle 4101"/>
          <p:cNvSpPr>
            <a:spLocks noGrp="1" noChangeArrowheads="1"/>
          </p:cNvSpPr>
          <p:nvPr>
            <p:ph type="ftr" sz="quarter" idx="11"/>
          </p:nvPr>
        </p:nvSpPr>
        <p:spPr/>
        <p:txBody>
          <a:bodyPr/>
          <a:lstStyle>
            <a:lvl1pPr>
              <a:defRPr/>
            </a:lvl1pPr>
          </a:lstStyle>
          <a:p>
            <a:pPr>
              <a:defRPr/>
            </a:pPr>
            <a:endParaRPr lang="en-US" dirty="0"/>
          </a:p>
        </p:txBody>
      </p:sp>
      <p:sp>
        <p:nvSpPr>
          <p:cNvPr id="27" name="Rectangle 4102"/>
          <p:cNvSpPr>
            <a:spLocks noGrp="1" noChangeArrowheads="1"/>
          </p:cNvSpPr>
          <p:nvPr>
            <p:ph type="sldNum" sz="quarter" idx="12"/>
          </p:nvPr>
        </p:nvSpPr>
        <p:spPr/>
        <p:txBody>
          <a:bodyPr/>
          <a:lstStyle>
            <a:lvl1pPr>
              <a:defRPr/>
            </a:lvl1pPr>
          </a:lstStyle>
          <a:p>
            <a:pPr>
              <a:defRPr/>
            </a:pPr>
            <a:fld id="{FD8ED6F4-152C-4B8C-896C-E324C81E54EF}" type="slidenum">
              <a:rPr lang="en-US"/>
              <a:pPr>
                <a:defRPr/>
              </a:pPr>
              <a:t>‹#›</a:t>
            </a:fld>
            <a:endParaRPr lang="en-US" sz="1400" dirty="0"/>
          </a:p>
        </p:txBody>
      </p:sp>
    </p:spTree>
    <p:extLst>
      <p:ext uri="{BB962C8B-B14F-4D97-AF65-F5344CB8AC3E}">
        <p14:creationId xmlns:p14="http://schemas.microsoft.com/office/powerpoint/2010/main" val="183282916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atin typeface="Arial" pitchFamily="34" charset="0"/>
                <a:cs typeface="Arial"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AF2B11D-0D4F-4012-B2FD-6C732AEFC0EF}" type="slidenum">
              <a:rPr lang="en-US"/>
              <a:pPr>
                <a:defRPr/>
              </a:pPr>
              <a:t>‹#›</a:t>
            </a:fld>
            <a:endParaRPr lang="en-US" dirty="0"/>
          </a:p>
        </p:txBody>
      </p:sp>
    </p:spTree>
    <p:extLst>
      <p:ext uri="{BB962C8B-B14F-4D97-AF65-F5344CB8AC3E}">
        <p14:creationId xmlns:p14="http://schemas.microsoft.com/office/powerpoint/2010/main" val="248409720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EC91E3F-52BB-4CA9-8156-EFEDA953BD0C}" type="slidenum">
              <a:rPr lang="en-US"/>
              <a:pPr>
                <a:defRPr/>
              </a:pPr>
              <a:t>‹#›</a:t>
            </a:fld>
            <a:endParaRPr lang="en-US" dirty="0"/>
          </a:p>
        </p:txBody>
      </p:sp>
    </p:spTree>
    <p:extLst>
      <p:ext uri="{BB962C8B-B14F-4D97-AF65-F5344CB8AC3E}">
        <p14:creationId xmlns:p14="http://schemas.microsoft.com/office/powerpoint/2010/main" val="4471713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00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733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dirty="0"/>
          </a:p>
        </p:txBody>
      </p:sp>
      <p:sp>
        <p:nvSpPr>
          <p:cNvPr id="7"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2"/>
          </p:nvPr>
        </p:nvSpPr>
        <p:spPr>
          <a:ln/>
        </p:spPr>
        <p:txBody>
          <a:bodyPr/>
          <a:lstStyle>
            <a:lvl1pPr>
              <a:defRPr/>
            </a:lvl1pPr>
          </a:lstStyle>
          <a:p>
            <a:pPr>
              <a:defRPr/>
            </a:pPr>
            <a:fld id="{5DBB51EA-48A4-4916-A419-BC45393201CB}" type="slidenum">
              <a:rPr lang="en-US"/>
              <a:pPr>
                <a:defRPr/>
              </a:pPr>
              <a:t>‹#›</a:t>
            </a:fld>
            <a:endParaRPr lang="en-US" dirty="0"/>
          </a:p>
        </p:txBody>
      </p:sp>
    </p:spTree>
    <p:extLst>
      <p:ext uri="{BB962C8B-B14F-4D97-AF65-F5344CB8AC3E}">
        <p14:creationId xmlns:p14="http://schemas.microsoft.com/office/powerpoint/2010/main" val="301135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800">
                <a:latin typeface="+mn-lt"/>
                <a:cs typeface="Arial" pitchFamily="34" charset="0"/>
              </a:defRPr>
            </a:lvl1pPr>
            <a:lvl2pPr>
              <a:defRPr sz="2400">
                <a:latin typeface="+mn-lt"/>
                <a:cs typeface="Arial" pitchFamily="34" charset="0"/>
              </a:defRPr>
            </a:lvl2pPr>
            <a:lvl3pPr>
              <a:defRPr>
                <a:latin typeface="+mn-lt"/>
                <a:cs typeface="Arial" pitchFamily="34" charset="0"/>
              </a:defRPr>
            </a:lvl3pPr>
            <a:lvl4pPr>
              <a:defRPr>
                <a:latin typeface="+mn-lt"/>
                <a:cs typeface="Arial" pitchFamily="34" charset="0"/>
              </a:defRPr>
            </a:lvl4pPr>
            <a:lvl5pPr>
              <a:defRPr>
                <a:latin typeface="+mn-lt"/>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AF38EFD-512B-4531-8A51-5AEF24EFF359}" type="slidenum">
              <a:rPr lang="en-US"/>
              <a:pPr>
                <a:defRPr/>
              </a:pPr>
              <a:t>‹#›</a:t>
            </a:fld>
            <a:endParaRPr lang="en-US" dirty="0"/>
          </a:p>
        </p:txBody>
      </p:sp>
    </p:spTree>
    <p:extLst>
      <p:ext uri="{BB962C8B-B14F-4D97-AF65-F5344CB8AC3E}">
        <p14:creationId xmlns:p14="http://schemas.microsoft.com/office/powerpoint/2010/main" val="56304234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F95B232-3BEC-4CFE-AF25-FE71B0721D13}" type="slidenum">
              <a:rPr lang="en-US"/>
              <a:pPr>
                <a:defRPr/>
              </a:pPr>
              <a:t>‹#›</a:t>
            </a:fld>
            <a:endParaRPr lang="en-US" dirty="0"/>
          </a:p>
        </p:txBody>
      </p:sp>
    </p:spTree>
    <p:extLst>
      <p:ext uri="{BB962C8B-B14F-4D97-AF65-F5344CB8AC3E}">
        <p14:creationId xmlns:p14="http://schemas.microsoft.com/office/powerpoint/2010/main" val="9058997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295400"/>
            <a:ext cx="3810000" cy="4114800"/>
          </a:xfrm>
        </p:spPr>
        <p:txBody>
          <a:bodyPr/>
          <a:lstStyle>
            <a:lvl1pPr>
              <a:defRPr sz="2800">
                <a:latin typeface="+mn-lt"/>
                <a:cs typeface="Arial" pitchFamily="34" charset="0"/>
              </a:defRPr>
            </a:lvl1pPr>
            <a:lvl2pPr>
              <a:defRPr sz="2400">
                <a:latin typeface="+mn-lt"/>
                <a:cs typeface="Arial" pitchFamily="34" charset="0"/>
              </a:defRPr>
            </a:lvl2pPr>
            <a:lvl3pPr>
              <a:defRPr sz="2000">
                <a:latin typeface="+mn-lt"/>
                <a:cs typeface="Arial" pitchFamily="34" charset="0"/>
              </a:defRPr>
            </a:lvl3pPr>
            <a:lvl4pPr>
              <a:defRPr sz="1800">
                <a:latin typeface="+mn-lt"/>
                <a:cs typeface="Arial" pitchFamily="34" charset="0"/>
              </a:defRPr>
            </a:lvl4pPr>
            <a:lvl5pPr>
              <a:defRPr sz="1800">
                <a:latin typeface="+mn-lt"/>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295400"/>
            <a:ext cx="3810000" cy="4114800"/>
          </a:xfrm>
        </p:spPr>
        <p:txBody>
          <a:bodyPr/>
          <a:lstStyle>
            <a:lvl1pPr>
              <a:defRPr sz="2800">
                <a:latin typeface="+mn-lt"/>
                <a:cs typeface="Arial" pitchFamily="34" charset="0"/>
              </a:defRPr>
            </a:lvl1pPr>
            <a:lvl2pPr>
              <a:defRPr sz="2400">
                <a:latin typeface="+mn-lt"/>
                <a:cs typeface="Arial" pitchFamily="34" charset="0"/>
              </a:defRPr>
            </a:lvl2pPr>
            <a:lvl3pPr>
              <a:defRPr sz="2000">
                <a:latin typeface="+mn-lt"/>
                <a:cs typeface="Arial" pitchFamily="34" charset="0"/>
              </a:defRPr>
            </a:lvl3pPr>
            <a:lvl4pPr>
              <a:defRPr sz="1800">
                <a:latin typeface="+mn-lt"/>
                <a:cs typeface="Arial" pitchFamily="34" charset="0"/>
              </a:defRPr>
            </a:lvl4pPr>
            <a:lvl5pPr>
              <a:defRPr sz="1800">
                <a:latin typeface="+mn-lt"/>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CB06223-ECBF-4E7D-933E-D79F1A480B2B}" type="slidenum">
              <a:rPr lang="en-US"/>
              <a:pPr>
                <a:defRPr/>
              </a:pPr>
              <a:t>‹#›</a:t>
            </a:fld>
            <a:endParaRPr lang="en-US" dirty="0"/>
          </a:p>
        </p:txBody>
      </p:sp>
    </p:spTree>
    <p:extLst>
      <p:ext uri="{BB962C8B-B14F-4D97-AF65-F5344CB8AC3E}">
        <p14:creationId xmlns:p14="http://schemas.microsoft.com/office/powerpoint/2010/main" val="66715479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9531549-9A73-40CC-BA70-6C9083CA9805}" type="slidenum">
              <a:rPr lang="en-US"/>
              <a:pPr>
                <a:defRPr/>
              </a:pPr>
              <a:t>‹#›</a:t>
            </a:fld>
            <a:endParaRPr lang="en-US" dirty="0"/>
          </a:p>
        </p:txBody>
      </p:sp>
    </p:spTree>
    <p:extLst>
      <p:ext uri="{BB962C8B-B14F-4D97-AF65-F5344CB8AC3E}">
        <p14:creationId xmlns:p14="http://schemas.microsoft.com/office/powerpoint/2010/main" val="93844172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atin typeface="Arial" pitchFamily="34" charset="0"/>
                <a:cs typeface="Arial" pitchFamily="34" charset="0"/>
              </a:defRPr>
            </a:lvl1pPr>
          </a:lstStyle>
          <a:p>
            <a:r>
              <a:rPr lang="en-US" dirty="0" smtClean="0"/>
              <a:t>Click to edit Master title style</a:t>
            </a:r>
            <a:endParaRPr lang="en-US" dirty="0"/>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29487AF-22CC-4BA0-9E2C-52E5FAE8988A}" type="slidenum">
              <a:rPr lang="en-US"/>
              <a:pPr>
                <a:defRPr/>
              </a:pPr>
              <a:t>‹#›</a:t>
            </a:fld>
            <a:endParaRPr lang="en-US" dirty="0"/>
          </a:p>
        </p:txBody>
      </p:sp>
    </p:spTree>
    <p:extLst>
      <p:ext uri="{BB962C8B-B14F-4D97-AF65-F5344CB8AC3E}">
        <p14:creationId xmlns:p14="http://schemas.microsoft.com/office/powerpoint/2010/main" val="19931869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A5771D29-00F1-4FF4-AC40-83C9E85FF209}" type="slidenum">
              <a:rPr lang="en-US"/>
              <a:pPr>
                <a:defRPr/>
              </a:pPr>
              <a:t>‹#›</a:t>
            </a:fld>
            <a:endParaRPr lang="en-US" dirty="0"/>
          </a:p>
        </p:txBody>
      </p:sp>
    </p:spTree>
    <p:extLst>
      <p:ext uri="{BB962C8B-B14F-4D97-AF65-F5344CB8AC3E}">
        <p14:creationId xmlns:p14="http://schemas.microsoft.com/office/powerpoint/2010/main" val="39700216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657600" y="137160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E69D940-8FF2-40FD-B533-73DBC8517F95}" type="slidenum">
              <a:rPr lang="en-US"/>
              <a:pPr>
                <a:defRPr/>
              </a:pPr>
              <a:t>‹#›</a:t>
            </a:fld>
            <a:endParaRPr lang="en-US" dirty="0"/>
          </a:p>
        </p:txBody>
      </p:sp>
    </p:spTree>
    <p:extLst>
      <p:ext uri="{BB962C8B-B14F-4D97-AF65-F5344CB8AC3E}">
        <p14:creationId xmlns:p14="http://schemas.microsoft.com/office/powerpoint/2010/main" val="347035289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2954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E30F78C-0880-40DC-AAAF-0F55B84BBD3E}" type="slidenum">
              <a:rPr lang="en-US"/>
              <a:pPr>
                <a:defRPr/>
              </a:pPr>
              <a:t>‹#›</a:t>
            </a:fld>
            <a:endParaRPr lang="en-US" dirty="0"/>
          </a:p>
        </p:txBody>
      </p:sp>
    </p:spTree>
    <p:extLst>
      <p:ext uri="{BB962C8B-B14F-4D97-AF65-F5344CB8AC3E}">
        <p14:creationId xmlns:p14="http://schemas.microsoft.com/office/powerpoint/2010/main" val="21452116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2286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dirty="0" smtClean="0"/>
              <a:t>Click to edit Master title style</a:t>
            </a:r>
          </a:p>
        </p:txBody>
      </p:sp>
      <p:sp>
        <p:nvSpPr>
          <p:cNvPr id="2051" name="Rectangle 3"/>
          <p:cNvSpPr>
            <a:spLocks noGrp="1" noChangeArrowheads="1"/>
          </p:cNvSpPr>
          <p:nvPr>
            <p:ph type="body" idx="1"/>
          </p:nvPr>
        </p:nvSpPr>
        <p:spPr bwMode="auto">
          <a:xfrm>
            <a:off x="365760" y="1280160"/>
            <a:ext cx="8535987"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656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atin typeface="Times New Roman" pitchFamily="18" charset="0"/>
              </a:defRPr>
            </a:lvl1pPr>
          </a:lstStyle>
          <a:p>
            <a:pPr>
              <a:defRPr/>
            </a:pPr>
            <a:endParaRPr lang="en-US" dirty="0"/>
          </a:p>
        </p:txBody>
      </p:sp>
      <p:sp>
        <p:nvSpPr>
          <p:cNvPr id="6656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Times New Roman" pitchFamily="18" charset="0"/>
              </a:defRPr>
            </a:lvl1pPr>
          </a:lstStyle>
          <a:p>
            <a:pPr>
              <a:defRPr/>
            </a:pPr>
            <a:endParaRPr lang="en-US" dirty="0"/>
          </a:p>
        </p:txBody>
      </p:sp>
      <p:sp>
        <p:nvSpPr>
          <p:cNvPr id="66566" name="Rectangle 6"/>
          <p:cNvSpPr>
            <a:spLocks noGrp="1" noChangeArrowheads="1"/>
          </p:cNvSpPr>
          <p:nvPr>
            <p:ph type="sldNum" sz="quarter" idx="4"/>
          </p:nvPr>
        </p:nvSpPr>
        <p:spPr bwMode="auto">
          <a:xfrm>
            <a:off x="70866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2000">
                <a:latin typeface="Times New Roman" pitchFamily="18" charset="0"/>
              </a:defRPr>
            </a:lvl1pPr>
          </a:lstStyle>
          <a:p>
            <a:pPr>
              <a:defRPr/>
            </a:pPr>
            <a:fld id="{F6D20532-61D7-47D0-903F-227F7C48AD34}" type="slidenum">
              <a:rPr lang="en-US"/>
              <a:pPr>
                <a:defRPr/>
              </a:pPr>
              <a:t>‹#›</a:t>
            </a:fld>
            <a:endParaRPr lang="en-US" dirty="0"/>
          </a:p>
        </p:txBody>
      </p:sp>
      <p:sp>
        <p:nvSpPr>
          <p:cNvPr id="66567" name="Rectangle 7"/>
          <p:cNvSpPr>
            <a:spLocks noChangeArrowheads="1"/>
          </p:cNvSpPr>
          <p:nvPr/>
        </p:nvSpPr>
        <p:spPr bwMode="auto">
          <a:xfrm>
            <a:off x="0" y="0"/>
            <a:ext cx="9144000" cy="6858000"/>
          </a:xfrm>
          <a:prstGeom prst="rect">
            <a:avLst/>
          </a:prstGeom>
          <a:noFill/>
          <a:ln w="76200">
            <a:solidFill>
              <a:srgbClr val="000080"/>
            </a:solidFill>
            <a:miter lim="800000"/>
            <a:headEnd/>
            <a:tailEnd/>
          </a:ln>
          <a:effectLst/>
        </p:spPr>
        <p:txBody>
          <a:bodyPr wrap="none" anchor="ctr"/>
          <a:lstStyle/>
          <a:p>
            <a:pPr>
              <a:defRPr/>
            </a:pPr>
            <a:endParaRPr lang="en-US" dirty="0"/>
          </a:p>
        </p:txBody>
      </p:sp>
      <p:sp>
        <p:nvSpPr>
          <p:cNvPr id="66568" name="Line 8"/>
          <p:cNvSpPr>
            <a:spLocks noChangeShapeType="1"/>
          </p:cNvSpPr>
          <p:nvPr/>
        </p:nvSpPr>
        <p:spPr bwMode="auto">
          <a:xfrm>
            <a:off x="0" y="1143000"/>
            <a:ext cx="8382000" cy="0"/>
          </a:xfrm>
          <a:prstGeom prst="line">
            <a:avLst/>
          </a:prstGeom>
          <a:noFill/>
          <a:ln w="76200">
            <a:solidFill>
              <a:srgbClr val="000080"/>
            </a:solidFill>
            <a:round/>
            <a:headEnd type="none" w="sm" len="sm"/>
            <a:tailEnd type="none" w="sm" len="sm"/>
          </a:ln>
          <a:effectLst/>
        </p:spPr>
        <p:txBody>
          <a:bodyPr wrap="none" anchor="ctr"/>
          <a:lstStyle/>
          <a:p>
            <a:pPr>
              <a:defRPr/>
            </a:pPr>
            <a:endParaRPr lang="en-US" dirty="0"/>
          </a:p>
        </p:txBody>
      </p:sp>
      <p:pic>
        <p:nvPicPr>
          <p:cNvPr id="2057" name="Picture 9"/>
          <p:cNvPicPr>
            <a:picLocks noChangeAspect="1" noChangeArrowheads="1"/>
          </p:cNvPicPr>
          <p:nvPr/>
        </p:nvPicPr>
        <p:blipFill>
          <a:blip r:embed="rId14" cstate="print">
            <a:extLst>
              <a:ext uri="{28A0092B-C50C-407E-A947-70E740481C1C}">
                <a14:useLocalDpi xmlns:a14="http://schemas.microsoft.com/office/drawing/2010/main" val="0"/>
              </a:ext>
            </a:extLst>
          </a:blip>
          <a:srcRect r="24806"/>
          <a:stretch>
            <a:fillRect/>
          </a:stretch>
        </p:blipFill>
        <p:spPr bwMode="auto">
          <a:xfrm>
            <a:off x="8610600" y="1009095"/>
            <a:ext cx="287338"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46"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 id="2147483845" r:id="rId12"/>
  </p:sldLayoutIdLst>
  <p:hf hdr="0" ftr="0" dt="0"/>
  <p:txStyles>
    <p:titleStyle>
      <a:lvl1pPr algn="ctr" rtl="0" eaLnBrk="0" fontAlgn="base" hangingPunct="0">
        <a:spcBef>
          <a:spcPct val="0"/>
        </a:spcBef>
        <a:spcAft>
          <a:spcPct val="0"/>
        </a:spcAft>
        <a:defRPr sz="4000" b="1">
          <a:solidFill>
            <a:srgbClr val="006600"/>
          </a:solidFill>
          <a:latin typeface="+mj-lt"/>
          <a:ea typeface="+mj-ea"/>
          <a:cs typeface="+mj-cs"/>
        </a:defRPr>
      </a:lvl1pPr>
      <a:lvl2pPr algn="ctr" rtl="0" eaLnBrk="0" fontAlgn="base" hangingPunct="0">
        <a:spcBef>
          <a:spcPct val="0"/>
        </a:spcBef>
        <a:spcAft>
          <a:spcPct val="0"/>
        </a:spcAft>
        <a:defRPr sz="4000" b="1">
          <a:solidFill>
            <a:srgbClr val="006600"/>
          </a:solidFill>
          <a:latin typeface="Times New Roman" pitchFamily="18" charset="0"/>
        </a:defRPr>
      </a:lvl2pPr>
      <a:lvl3pPr algn="ctr" rtl="0" eaLnBrk="0" fontAlgn="base" hangingPunct="0">
        <a:spcBef>
          <a:spcPct val="0"/>
        </a:spcBef>
        <a:spcAft>
          <a:spcPct val="0"/>
        </a:spcAft>
        <a:defRPr sz="4000" b="1">
          <a:solidFill>
            <a:srgbClr val="006600"/>
          </a:solidFill>
          <a:latin typeface="Times New Roman" pitchFamily="18" charset="0"/>
        </a:defRPr>
      </a:lvl3pPr>
      <a:lvl4pPr algn="ctr" rtl="0" eaLnBrk="0" fontAlgn="base" hangingPunct="0">
        <a:spcBef>
          <a:spcPct val="0"/>
        </a:spcBef>
        <a:spcAft>
          <a:spcPct val="0"/>
        </a:spcAft>
        <a:defRPr sz="4000" b="1">
          <a:solidFill>
            <a:srgbClr val="006600"/>
          </a:solidFill>
          <a:latin typeface="Times New Roman" pitchFamily="18" charset="0"/>
        </a:defRPr>
      </a:lvl4pPr>
      <a:lvl5pPr algn="ctr" rtl="0" eaLnBrk="0" fontAlgn="base" hangingPunct="0">
        <a:spcBef>
          <a:spcPct val="0"/>
        </a:spcBef>
        <a:spcAft>
          <a:spcPct val="0"/>
        </a:spcAft>
        <a:defRPr sz="4000" b="1">
          <a:solidFill>
            <a:srgbClr val="006600"/>
          </a:solidFill>
          <a:latin typeface="Times New Roman" pitchFamily="18" charset="0"/>
        </a:defRPr>
      </a:lvl5pPr>
      <a:lvl6pPr marL="457200" algn="ctr" rtl="0" eaLnBrk="0" fontAlgn="base" hangingPunct="0">
        <a:spcBef>
          <a:spcPct val="0"/>
        </a:spcBef>
        <a:spcAft>
          <a:spcPct val="0"/>
        </a:spcAft>
        <a:defRPr sz="4000" b="1">
          <a:solidFill>
            <a:srgbClr val="006600"/>
          </a:solidFill>
          <a:latin typeface="Times New Roman" pitchFamily="18" charset="0"/>
        </a:defRPr>
      </a:lvl6pPr>
      <a:lvl7pPr marL="914400" algn="ctr" rtl="0" eaLnBrk="0" fontAlgn="base" hangingPunct="0">
        <a:spcBef>
          <a:spcPct val="0"/>
        </a:spcBef>
        <a:spcAft>
          <a:spcPct val="0"/>
        </a:spcAft>
        <a:defRPr sz="4000" b="1">
          <a:solidFill>
            <a:srgbClr val="006600"/>
          </a:solidFill>
          <a:latin typeface="Times New Roman" pitchFamily="18" charset="0"/>
        </a:defRPr>
      </a:lvl7pPr>
      <a:lvl8pPr marL="1371600" algn="ctr" rtl="0" eaLnBrk="0" fontAlgn="base" hangingPunct="0">
        <a:spcBef>
          <a:spcPct val="0"/>
        </a:spcBef>
        <a:spcAft>
          <a:spcPct val="0"/>
        </a:spcAft>
        <a:defRPr sz="4000" b="1">
          <a:solidFill>
            <a:srgbClr val="006600"/>
          </a:solidFill>
          <a:latin typeface="Times New Roman" pitchFamily="18" charset="0"/>
        </a:defRPr>
      </a:lvl8pPr>
      <a:lvl9pPr marL="1828800" algn="ctr" rtl="0" eaLnBrk="0" fontAlgn="base" hangingPunct="0">
        <a:spcBef>
          <a:spcPct val="0"/>
        </a:spcBef>
        <a:spcAft>
          <a:spcPct val="0"/>
        </a:spcAft>
        <a:defRPr sz="4000" b="1">
          <a:solidFill>
            <a:srgbClr val="006600"/>
          </a:solidFill>
          <a:latin typeface="Times New Roman" pitchFamily="18" charset="0"/>
        </a:defRPr>
      </a:lvl9pPr>
    </p:titleStyle>
    <p:bodyStyle>
      <a:lvl1pPr marL="342900" indent="-342900" algn="l" rtl="0" eaLnBrk="0" fontAlgn="base" hangingPunct="0">
        <a:spcBef>
          <a:spcPct val="20000"/>
        </a:spcBef>
        <a:spcAft>
          <a:spcPct val="0"/>
        </a:spcAft>
        <a:buClr>
          <a:srgbClr val="006600"/>
        </a:buClr>
        <a:buSzPct val="14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006600"/>
        </a:buClr>
        <a:buSzPct val="140000"/>
        <a:buChar char="–"/>
        <a:defRPr sz="2800">
          <a:solidFill>
            <a:schemeClr val="tx1"/>
          </a:solidFill>
          <a:latin typeface="+mn-lt"/>
        </a:defRPr>
      </a:lvl2pPr>
      <a:lvl3pPr marL="1143000" indent="-228600" algn="l" rtl="0" eaLnBrk="0" fontAlgn="base" hangingPunct="0">
        <a:spcBef>
          <a:spcPct val="20000"/>
        </a:spcBef>
        <a:spcAft>
          <a:spcPct val="0"/>
        </a:spcAft>
        <a:buClr>
          <a:srgbClr val="006600"/>
        </a:buClr>
        <a:buSzPct val="140000"/>
        <a:buChar char="•"/>
        <a:defRPr sz="2400">
          <a:solidFill>
            <a:schemeClr val="tx1"/>
          </a:solidFill>
          <a:latin typeface="+mn-lt"/>
        </a:defRPr>
      </a:lvl3pPr>
      <a:lvl4pPr marL="1600200" indent="-228600" algn="l" rtl="0" eaLnBrk="0" fontAlgn="base" hangingPunct="0">
        <a:spcBef>
          <a:spcPct val="20000"/>
        </a:spcBef>
        <a:spcAft>
          <a:spcPct val="0"/>
        </a:spcAft>
        <a:buClr>
          <a:srgbClr val="006600"/>
        </a:buClr>
        <a:buSzPct val="140000"/>
        <a:buChar char="–"/>
        <a:defRPr sz="2000">
          <a:solidFill>
            <a:schemeClr val="tx1"/>
          </a:solidFill>
          <a:latin typeface="+mn-lt"/>
        </a:defRPr>
      </a:lvl4pPr>
      <a:lvl5pPr marL="2057400" indent="-228600" algn="l" rtl="0" eaLnBrk="0" fontAlgn="base" hangingPunct="0">
        <a:spcBef>
          <a:spcPct val="20000"/>
        </a:spcBef>
        <a:spcAft>
          <a:spcPct val="0"/>
        </a:spcAft>
        <a:buClr>
          <a:srgbClr val="006600"/>
        </a:buClr>
        <a:buSzPct val="140000"/>
        <a:buChar char="•"/>
        <a:defRPr sz="2000">
          <a:solidFill>
            <a:schemeClr val="tx1"/>
          </a:solidFill>
          <a:latin typeface="+mn-lt"/>
        </a:defRPr>
      </a:lvl5pPr>
      <a:lvl6pPr marL="2514600" indent="-228600" algn="l" rtl="0" eaLnBrk="0" fontAlgn="base" hangingPunct="0">
        <a:spcBef>
          <a:spcPct val="20000"/>
        </a:spcBef>
        <a:spcAft>
          <a:spcPct val="0"/>
        </a:spcAft>
        <a:buClr>
          <a:srgbClr val="006600"/>
        </a:buClr>
        <a:buSzPct val="140000"/>
        <a:buChar char="•"/>
        <a:defRPr sz="2000">
          <a:solidFill>
            <a:schemeClr val="tx1"/>
          </a:solidFill>
          <a:latin typeface="+mn-lt"/>
        </a:defRPr>
      </a:lvl6pPr>
      <a:lvl7pPr marL="2971800" indent="-228600" algn="l" rtl="0" eaLnBrk="0" fontAlgn="base" hangingPunct="0">
        <a:spcBef>
          <a:spcPct val="20000"/>
        </a:spcBef>
        <a:spcAft>
          <a:spcPct val="0"/>
        </a:spcAft>
        <a:buClr>
          <a:srgbClr val="006600"/>
        </a:buClr>
        <a:buSzPct val="140000"/>
        <a:buChar char="•"/>
        <a:defRPr sz="2000">
          <a:solidFill>
            <a:schemeClr val="tx1"/>
          </a:solidFill>
          <a:latin typeface="+mn-lt"/>
        </a:defRPr>
      </a:lvl7pPr>
      <a:lvl8pPr marL="3429000" indent="-228600" algn="l" rtl="0" eaLnBrk="0" fontAlgn="base" hangingPunct="0">
        <a:spcBef>
          <a:spcPct val="20000"/>
        </a:spcBef>
        <a:spcAft>
          <a:spcPct val="0"/>
        </a:spcAft>
        <a:buClr>
          <a:srgbClr val="006600"/>
        </a:buClr>
        <a:buSzPct val="140000"/>
        <a:buChar char="•"/>
        <a:defRPr sz="2000">
          <a:solidFill>
            <a:schemeClr val="tx1"/>
          </a:solidFill>
          <a:latin typeface="+mn-lt"/>
        </a:defRPr>
      </a:lvl8pPr>
      <a:lvl9pPr marL="3886200" indent="-228600" algn="l" rtl="0" eaLnBrk="0" fontAlgn="base" hangingPunct="0">
        <a:spcBef>
          <a:spcPct val="20000"/>
        </a:spcBef>
        <a:spcAft>
          <a:spcPct val="0"/>
        </a:spcAft>
        <a:buClr>
          <a:srgbClr val="006600"/>
        </a:buClr>
        <a:buSzPct val="14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2.wmf"/><Relationship Id="rId5" Type="http://schemas.openxmlformats.org/officeDocument/2006/relationships/oleObject" Target="../embeddings/oleObject6.bin"/><Relationship Id="rId4" Type="http://schemas.openxmlformats.org/officeDocument/2006/relationships/image" Target="../media/image11.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4.jpeg"/><Relationship Id="rId4" Type="http://schemas.openxmlformats.org/officeDocument/2006/relationships/image" Target="../media/image13.wmf"/></Relationships>
</file>

<file path=ppt/slides/_rels/slide17.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9.bin"/><Relationship Id="rId4" Type="http://schemas.openxmlformats.org/officeDocument/2006/relationships/image" Target="../media/image15.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8.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0.wmf"/><Relationship Id="rId5" Type="http://schemas.openxmlformats.org/officeDocument/2006/relationships/oleObject" Target="../embeddings/oleObject13.bin"/><Relationship Id="rId4" Type="http://schemas.openxmlformats.org/officeDocument/2006/relationships/image" Target="../media/image1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1.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2.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3.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5.wmf"/><Relationship Id="rId5" Type="http://schemas.openxmlformats.org/officeDocument/2006/relationships/oleObject" Target="../embeddings/oleObject18.bin"/><Relationship Id="rId4" Type="http://schemas.openxmlformats.org/officeDocument/2006/relationships/image" Target="../media/image24.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27.wmf"/><Relationship Id="rId5" Type="http://schemas.openxmlformats.org/officeDocument/2006/relationships/oleObject" Target="../embeddings/oleObject20.bin"/><Relationship Id="rId4" Type="http://schemas.openxmlformats.org/officeDocument/2006/relationships/image" Target="../media/image26.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28.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0.wmf"/><Relationship Id="rId5" Type="http://schemas.openxmlformats.org/officeDocument/2006/relationships/oleObject" Target="../embeddings/oleObject23.bin"/><Relationship Id="rId4" Type="http://schemas.openxmlformats.org/officeDocument/2006/relationships/image" Target="../media/image29.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a:t>ECE </a:t>
            </a:r>
            <a:r>
              <a:rPr lang="en-US" dirty="0" smtClean="0">
                <a:latin typeface="Times New Roman" pitchFamily="18" charset="0"/>
                <a:cs typeface="Times New Roman" pitchFamily="18" charset="0"/>
              </a:rPr>
              <a:t>576</a:t>
            </a:r>
            <a:r>
              <a:rPr lang="en-US" dirty="0" smtClean="0"/>
              <a:t> </a:t>
            </a:r>
            <a:r>
              <a:rPr lang="en-US" dirty="0"/>
              <a:t>– Power System Dynamics and Stability</a:t>
            </a:r>
          </a:p>
        </p:txBody>
      </p:sp>
      <p:sp>
        <p:nvSpPr>
          <p:cNvPr id="3" name="Subtitle 2"/>
          <p:cNvSpPr>
            <a:spLocks noGrp="1"/>
          </p:cNvSpPr>
          <p:nvPr>
            <p:ph type="subTitle" sz="quarter" idx="1"/>
          </p:nvPr>
        </p:nvSpPr>
        <p:spPr>
          <a:xfrm>
            <a:off x="228600" y="3251817"/>
            <a:ext cx="8534400" cy="1752600"/>
          </a:xfrm>
        </p:spPr>
        <p:txBody>
          <a:bodyPr/>
          <a:lstStyle/>
          <a:p>
            <a:r>
              <a:rPr lang="en-US" dirty="0" smtClean="0"/>
              <a:t>Prof. Tom Overbye</a:t>
            </a:r>
            <a:endParaRPr lang="en-US" dirty="0"/>
          </a:p>
          <a:p>
            <a:r>
              <a:rPr lang="en-US" dirty="0" smtClean="0"/>
              <a:t>Dept. </a:t>
            </a:r>
            <a:r>
              <a:rPr lang="en-US" dirty="0"/>
              <a:t>of Electrical and Computer Engineering</a:t>
            </a:r>
          </a:p>
          <a:p>
            <a:r>
              <a:rPr lang="en-US" dirty="0"/>
              <a:t>University of Illinois at </a:t>
            </a:r>
            <a:r>
              <a:rPr lang="en-US" dirty="0" smtClean="0"/>
              <a:t>Urbana-Champaign</a:t>
            </a:r>
          </a:p>
          <a:p>
            <a:r>
              <a:rPr lang="en-US" dirty="0" smtClean="0"/>
              <a:t>overbye@illinois.edu</a:t>
            </a:r>
            <a:endParaRPr lang="en-US" dirty="0"/>
          </a:p>
        </p:txBody>
      </p:sp>
      <p:sp>
        <p:nvSpPr>
          <p:cNvPr id="4" name="Slide Number Placeholder 3"/>
          <p:cNvSpPr>
            <a:spLocks noGrp="1"/>
          </p:cNvSpPr>
          <p:nvPr>
            <p:ph type="sldNum" sz="quarter" idx="12"/>
          </p:nvPr>
        </p:nvSpPr>
        <p:spPr/>
        <p:txBody>
          <a:bodyPr/>
          <a:lstStyle/>
          <a:p>
            <a:pPr>
              <a:defRPr/>
            </a:pPr>
            <a:fld id="{FD8ED6F4-152C-4B8C-896C-E324C81E54EF}" type="slidenum">
              <a:rPr lang="en-US" smtClean="0"/>
              <a:pPr>
                <a:defRPr/>
              </a:pPr>
              <a:t>1</a:t>
            </a:fld>
            <a:endParaRPr lang="en-US" sz="1400" dirty="0"/>
          </a:p>
        </p:txBody>
      </p:sp>
      <p:sp>
        <p:nvSpPr>
          <p:cNvPr id="5" name="Subtitle 2"/>
          <p:cNvSpPr txBox="1">
            <a:spLocks/>
          </p:cNvSpPr>
          <p:nvPr/>
        </p:nvSpPr>
        <p:spPr bwMode="auto">
          <a:xfrm>
            <a:off x="361765" y="1828800"/>
            <a:ext cx="853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0" indent="0" algn="ctr" rtl="0" eaLnBrk="0" fontAlgn="base" hangingPunct="0">
              <a:spcBef>
                <a:spcPct val="20000"/>
              </a:spcBef>
              <a:spcAft>
                <a:spcPct val="0"/>
              </a:spcAft>
              <a:buClr>
                <a:srgbClr val="006600"/>
              </a:buClr>
              <a:buSzPct val="140000"/>
              <a:buFontTx/>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006600"/>
              </a:buClr>
              <a:buSzPct val="140000"/>
              <a:buChar char="–"/>
              <a:defRPr sz="2800">
                <a:solidFill>
                  <a:schemeClr val="tx1"/>
                </a:solidFill>
                <a:latin typeface="+mn-lt"/>
              </a:defRPr>
            </a:lvl2pPr>
            <a:lvl3pPr marL="1143000" indent="-228600" algn="l" rtl="0" eaLnBrk="0" fontAlgn="base" hangingPunct="0">
              <a:spcBef>
                <a:spcPct val="20000"/>
              </a:spcBef>
              <a:spcAft>
                <a:spcPct val="0"/>
              </a:spcAft>
              <a:buClr>
                <a:srgbClr val="006600"/>
              </a:buClr>
              <a:buSzPct val="140000"/>
              <a:buChar char="•"/>
              <a:defRPr sz="2400">
                <a:solidFill>
                  <a:schemeClr val="tx1"/>
                </a:solidFill>
                <a:latin typeface="+mn-lt"/>
              </a:defRPr>
            </a:lvl3pPr>
            <a:lvl4pPr marL="1600200" indent="-228600" algn="l" rtl="0" eaLnBrk="0" fontAlgn="base" hangingPunct="0">
              <a:spcBef>
                <a:spcPct val="20000"/>
              </a:spcBef>
              <a:spcAft>
                <a:spcPct val="0"/>
              </a:spcAft>
              <a:buClr>
                <a:srgbClr val="006600"/>
              </a:buClr>
              <a:buSzPct val="140000"/>
              <a:buChar char="–"/>
              <a:defRPr sz="2000">
                <a:solidFill>
                  <a:schemeClr val="tx1"/>
                </a:solidFill>
                <a:latin typeface="+mn-lt"/>
              </a:defRPr>
            </a:lvl4pPr>
            <a:lvl5pPr marL="2057400" indent="-228600" algn="l" rtl="0" eaLnBrk="0" fontAlgn="base" hangingPunct="0">
              <a:spcBef>
                <a:spcPct val="20000"/>
              </a:spcBef>
              <a:spcAft>
                <a:spcPct val="0"/>
              </a:spcAft>
              <a:buClr>
                <a:srgbClr val="006600"/>
              </a:buClr>
              <a:buSzPct val="140000"/>
              <a:buChar char="•"/>
              <a:defRPr sz="2000">
                <a:solidFill>
                  <a:schemeClr val="tx1"/>
                </a:solidFill>
                <a:latin typeface="+mn-lt"/>
              </a:defRPr>
            </a:lvl5pPr>
            <a:lvl6pPr marL="2514600" indent="-228600" algn="l" rtl="0" eaLnBrk="0" fontAlgn="base" hangingPunct="0">
              <a:spcBef>
                <a:spcPct val="20000"/>
              </a:spcBef>
              <a:spcAft>
                <a:spcPct val="0"/>
              </a:spcAft>
              <a:buClr>
                <a:srgbClr val="006600"/>
              </a:buClr>
              <a:buSzPct val="140000"/>
              <a:buChar char="•"/>
              <a:defRPr sz="2000">
                <a:solidFill>
                  <a:schemeClr val="tx1"/>
                </a:solidFill>
                <a:latin typeface="+mn-lt"/>
              </a:defRPr>
            </a:lvl6pPr>
            <a:lvl7pPr marL="2971800" indent="-228600" algn="l" rtl="0" eaLnBrk="0" fontAlgn="base" hangingPunct="0">
              <a:spcBef>
                <a:spcPct val="20000"/>
              </a:spcBef>
              <a:spcAft>
                <a:spcPct val="0"/>
              </a:spcAft>
              <a:buClr>
                <a:srgbClr val="006600"/>
              </a:buClr>
              <a:buSzPct val="140000"/>
              <a:buChar char="•"/>
              <a:defRPr sz="2000">
                <a:solidFill>
                  <a:schemeClr val="tx1"/>
                </a:solidFill>
                <a:latin typeface="+mn-lt"/>
              </a:defRPr>
            </a:lvl7pPr>
            <a:lvl8pPr marL="3429000" indent="-228600" algn="l" rtl="0" eaLnBrk="0" fontAlgn="base" hangingPunct="0">
              <a:spcBef>
                <a:spcPct val="20000"/>
              </a:spcBef>
              <a:spcAft>
                <a:spcPct val="0"/>
              </a:spcAft>
              <a:buClr>
                <a:srgbClr val="006600"/>
              </a:buClr>
              <a:buSzPct val="140000"/>
              <a:buChar char="•"/>
              <a:defRPr sz="2000">
                <a:solidFill>
                  <a:schemeClr val="tx1"/>
                </a:solidFill>
                <a:latin typeface="+mn-lt"/>
              </a:defRPr>
            </a:lvl8pPr>
            <a:lvl9pPr marL="3886200" indent="-228600" algn="l" rtl="0" eaLnBrk="0" fontAlgn="base" hangingPunct="0">
              <a:spcBef>
                <a:spcPct val="20000"/>
              </a:spcBef>
              <a:spcAft>
                <a:spcPct val="0"/>
              </a:spcAft>
              <a:buClr>
                <a:srgbClr val="006600"/>
              </a:buClr>
              <a:buSzPct val="140000"/>
              <a:buChar char="•"/>
              <a:defRPr sz="2000">
                <a:solidFill>
                  <a:schemeClr val="tx1"/>
                </a:solidFill>
                <a:latin typeface="+mn-lt"/>
              </a:defRPr>
            </a:lvl9pPr>
          </a:lstStyle>
          <a:p>
            <a:r>
              <a:rPr lang="en-US" b="1" kern="0" dirty="0" smtClean="0">
                <a:latin typeface="Arial" pitchFamily="34" charset="0"/>
                <a:cs typeface="Arial" pitchFamily="34" charset="0"/>
              </a:rPr>
              <a:t>Lecture 18: </a:t>
            </a:r>
            <a:r>
              <a:rPr lang="en-US" b="1" kern="0" dirty="0" err="1" smtClean="0">
                <a:latin typeface="Arial" pitchFamily="34" charset="0"/>
                <a:cs typeface="Arial" pitchFamily="34" charset="0"/>
              </a:rPr>
              <a:t>Multimachine</a:t>
            </a:r>
            <a:r>
              <a:rPr lang="en-US" b="1" kern="0" dirty="0" smtClean="0">
                <a:latin typeface="Arial" pitchFamily="34" charset="0"/>
                <a:cs typeface="Arial" pitchFamily="34" charset="0"/>
              </a:rPr>
              <a:t> Simulation: Explicit Methods</a:t>
            </a:r>
            <a:endParaRPr lang="en-US" altLang="en-US" sz="2000" b="1" dirty="0"/>
          </a:p>
          <a:p>
            <a:endParaRPr lang="en-US" b="1" kern="0" dirty="0" smtClean="0">
              <a:latin typeface="Arial" pitchFamily="34" charset="0"/>
              <a:cs typeface="Arial" pitchFamily="34" charset="0"/>
            </a:endParaRPr>
          </a:p>
        </p:txBody>
      </p:sp>
    </p:spTree>
    <p:extLst>
      <p:ext uri="{BB962C8B-B14F-4D97-AF65-F5344CB8AC3E}">
        <p14:creationId xmlns:p14="http://schemas.microsoft.com/office/powerpoint/2010/main" val="39057827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RK2 </a:t>
            </a:r>
            <a:r>
              <a:rPr lang="en-US" dirty="0"/>
              <a:t>Solution Results (</a:t>
            </a:r>
            <a:r>
              <a:rPr lang="en-US" dirty="0">
                <a:latin typeface="Symbol" panose="05050102010706020507" pitchFamily="18" charset="2"/>
              </a:rPr>
              <a:t>D</a:t>
            </a:r>
            <a:r>
              <a:rPr lang="en-US" dirty="0"/>
              <a:t>t=0.02)</a:t>
            </a:r>
          </a:p>
        </p:txBody>
      </p:sp>
      <p:sp>
        <p:nvSpPr>
          <p:cNvPr id="3" name="Content Placeholder 2"/>
          <p:cNvSpPr>
            <a:spLocks noGrp="1"/>
          </p:cNvSpPr>
          <p:nvPr>
            <p:ph idx="1"/>
          </p:nvPr>
        </p:nvSpPr>
        <p:spPr>
          <a:xfrm>
            <a:off x="365760" y="1280160"/>
            <a:ext cx="8535987" cy="1158240"/>
          </a:xfrm>
        </p:spPr>
        <p:txBody>
          <a:bodyPr/>
          <a:lstStyle/>
          <a:p>
            <a:r>
              <a:rPr lang="en-US" dirty="0"/>
              <a:t>The below table gives the results using </a:t>
            </a:r>
            <a:r>
              <a:rPr lang="en-US" dirty="0">
                <a:latin typeface="Symbol" panose="05050102010706020507" pitchFamily="18" charset="2"/>
              </a:rPr>
              <a:t>D</a:t>
            </a:r>
            <a:r>
              <a:rPr lang="en-US" dirty="0"/>
              <a:t>t = 0.02 for the beginning time steps</a:t>
            </a:r>
          </a:p>
          <a:p>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10</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36602885"/>
              </p:ext>
            </p:extLst>
          </p:nvPr>
        </p:nvGraphicFramePr>
        <p:xfrm>
          <a:off x="822960" y="2286000"/>
          <a:ext cx="4552183" cy="4114799"/>
        </p:xfrm>
        <a:graphic>
          <a:graphicData uri="http://schemas.openxmlformats.org/drawingml/2006/table">
            <a:tbl>
              <a:tblPr>
                <a:tableStyleId>{5C22544A-7EE6-4342-B048-85BDC9FD1C3A}</a:tableStyleId>
              </a:tblPr>
              <a:tblGrid>
                <a:gridCol w="925724"/>
                <a:gridCol w="2242120"/>
                <a:gridCol w="1384339"/>
              </a:tblGrid>
              <a:tr h="242047">
                <a:tc>
                  <a:txBody>
                    <a:bodyPr/>
                    <a:lstStyle/>
                    <a:p>
                      <a:pPr algn="l" fontAlgn="b"/>
                      <a:r>
                        <a:rPr lang="en-US" sz="1500" u="none" strike="noStrike" dirty="0">
                          <a:effectLst/>
                        </a:rPr>
                        <a:t>Time</a:t>
                      </a:r>
                      <a:endParaRPr lang="en-US" sz="1500" b="0" i="0" u="none" strike="noStrike" dirty="0">
                        <a:solidFill>
                          <a:srgbClr val="000000"/>
                        </a:solidFill>
                        <a:effectLst/>
                        <a:latin typeface="Calibri"/>
                      </a:endParaRPr>
                    </a:p>
                  </a:txBody>
                  <a:tcPr marL="6370" marR="6370" marT="6370" marB="0" anchor="b"/>
                </a:tc>
                <a:tc>
                  <a:txBody>
                    <a:bodyPr/>
                    <a:lstStyle/>
                    <a:p>
                      <a:pPr algn="l" fontAlgn="b"/>
                      <a:r>
                        <a:rPr lang="nb-NO" sz="1500" u="none" strike="noStrike">
                          <a:effectLst/>
                        </a:rPr>
                        <a:t>Gen 1  Rotor Angle, Degrees</a:t>
                      </a:r>
                      <a:endParaRPr lang="nb-NO" sz="1500" b="0" i="0" u="none" strike="noStrike">
                        <a:solidFill>
                          <a:srgbClr val="000000"/>
                        </a:solidFill>
                        <a:effectLst/>
                        <a:latin typeface="Calibri"/>
                      </a:endParaRPr>
                    </a:p>
                  </a:txBody>
                  <a:tcPr marL="6370" marR="6370" marT="6370" marB="0" anchor="b"/>
                </a:tc>
                <a:tc>
                  <a:txBody>
                    <a:bodyPr/>
                    <a:lstStyle/>
                    <a:p>
                      <a:pPr algn="l" fontAlgn="b"/>
                      <a:r>
                        <a:rPr lang="en-US" sz="1500" u="none" strike="noStrike">
                          <a:effectLst/>
                        </a:rPr>
                        <a:t>Gen 1 Speed (Hz)</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23.9462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24.6662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60.2</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26.8262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60.4</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30.4262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60.6</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35.4662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60.8</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41.9462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61</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41.9462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61</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48.6805</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60.849</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54.1807</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60.6626</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58.233</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60.4517</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60.6974</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60.2258</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61.4961</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59.9927</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60.605</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59.7598</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58.0502</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59.5343</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53.9116</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59.3241</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48.3318</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dirty="0">
                          <a:effectLst/>
                        </a:rPr>
                        <a:t>59.139</a:t>
                      </a:r>
                      <a:endParaRPr lang="en-US" sz="1500" b="0" i="0" u="none" strike="noStrike" dirty="0">
                        <a:solidFill>
                          <a:srgbClr val="000000"/>
                        </a:solidFill>
                        <a:effectLst/>
                        <a:latin typeface="Calibri"/>
                      </a:endParaRPr>
                    </a:p>
                  </a:txBody>
                  <a:tcPr marL="6370" marR="6370" marT="6370" marB="0" anchor="b"/>
                </a:tc>
              </a:tr>
            </a:tbl>
          </a:graphicData>
        </a:graphic>
      </p:graphicFrame>
      <p:sp>
        <p:nvSpPr>
          <p:cNvPr id="6" name="TextBox 5"/>
          <p:cNvSpPr txBox="1"/>
          <p:nvPr/>
        </p:nvSpPr>
        <p:spPr>
          <a:xfrm>
            <a:off x="5791200" y="2209800"/>
            <a:ext cx="3124200" cy="4154984"/>
          </a:xfrm>
          <a:prstGeom prst="rect">
            <a:avLst/>
          </a:prstGeom>
          <a:solidFill>
            <a:schemeClr val="accent1"/>
          </a:solidFill>
        </p:spPr>
        <p:txBody>
          <a:bodyPr wrap="square" rtlCol="0">
            <a:spAutoFit/>
          </a:bodyPr>
          <a:lstStyle/>
          <a:p>
            <a:r>
              <a:rPr lang="en-US" dirty="0" smtClean="0"/>
              <a:t>This is saved as</a:t>
            </a:r>
          </a:p>
          <a:p>
            <a:r>
              <a:rPr lang="en-US" dirty="0" smtClean="0"/>
              <a:t>PowerWorld case </a:t>
            </a:r>
            <a:br>
              <a:rPr lang="en-US" dirty="0" smtClean="0"/>
            </a:br>
            <a:r>
              <a:rPr lang="en-US" dirty="0" smtClean="0"/>
              <a:t>B2_CLS_Infinite.</a:t>
            </a:r>
            <a:br>
              <a:rPr lang="en-US" dirty="0" smtClean="0"/>
            </a:br>
            <a:r>
              <a:rPr lang="en-US" dirty="0" smtClean="0"/>
              <a:t>The integration</a:t>
            </a:r>
            <a:br>
              <a:rPr lang="en-US" dirty="0" smtClean="0"/>
            </a:br>
            <a:r>
              <a:rPr lang="en-US" dirty="0" smtClean="0"/>
              <a:t>method should be</a:t>
            </a:r>
            <a:br>
              <a:rPr lang="en-US" dirty="0" smtClean="0"/>
            </a:br>
            <a:r>
              <a:rPr lang="en-US" dirty="0" smtClean="0"/>
              <a:t>changed to Second</a:t>
            </a:r>
            <a:br>
              <a:rPr lang="en-US" dirty="0" smtClean="0"/>
            </a:br>
            <a:r>
              <a:rPr lang="en-US" dirty="0" smtClean="0"/>
              <a:t>Order </a:t>
            </a:r>
            <a:r>
              <a:rPr lang="en-US" dirty="0" err="1" smtClean="0"/>
              <a:t>Runge-Kutta</a:t>
            </a:r>
            <a:r>
              <a:rPr lang="en-US" dirty="0" smtClean="0"/>
              <a:t>  on the Transient Stability, Options, Power System Model page</a:t>
            </a:r>
          </a:p>
        </p:txBody>
      </p:sp>
    </p:spTree>
    <p:extLst>
      <p:ext uri="{BB962C8B-B14F-4D97-AF65-F5344CB8AC3E}">
        <p14:creationId xmlns:p14="http://schemas.microsoft.com/office/powerpoint/2010/main" val="38133797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Generator 1 Delta: RK2</a:t>
            </a:r>
            <a:endParaRPr lang="en-US" dirty="0"/>
          </a:p>
        </p:txBody>
      </p:sp>
      <p:sp>
        <p:nvSpPr>
          <p:cNvPr id="3" name="Content Placeholder 2"/>
          <p:cNvSpPr>
            <a:spLocks noGrp="1"/>
          </p:cNvSpPr>
          <p:nvPr>
            <p:ph idx="1"/>
          </p:nvPr>
        </p:nvSpPr>
        <p:spPr>
          <a:xfrm>
            <a:off x="365760" y="1280160"/>
            <a:ext cx="8625840" cy="929640"/>
          </a:xfrm>
        </p:spPr>
        <p:txBody>
          <a:bodyPr/>
          <a:lstStyle/>
          <a:p>
            <a:r>
              <a:rPr lang="en-US" dirty="0"/>
              <a:t>The below graph shows the generator angle for varying values of </a:t>
            </a:r>
            <a:r>
              <a:rPr lang="en-US" dirty="0">
                <a:latin typeface="Symbol" panose="05050102010706020507" pitchFamily="18" charset="2"/>
              </a:rPr>
              <a:t>D</a:t>
            </a:r>
            <a:r>
              <a:rPr lang="en-US" dirty="0"/>
              <a:t>t; </a:t>
            </a:r>
            <a:r>
              <a:rPr lang="en-US" dirty="0" smtClean="0"/>
              <a:t>much better than Euler's but still the beginning of numerical instability with larger values of </a:t>
            </a:r>
            <a:r>
              <a:rPr lang="en-US" dirty="0">
                <a:latin typeface="Symbol" panose="05050102010706020507" pitchFamily="18" charset="2"/>
              </a:rPr>
              <a:t>D</a:t>
            </a:r>
            <a:r>
              <a:rPr lang="en-US" dirty="0"/>
              <a:t>t</a:t>
            </a:r>
          </a:p>
          <a:p>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11</a:t>
            </a:fld>
            <a:endParaRPr lang="en-US" dirty="0"/>
          </a:p>
        </p:txBody>
      </p:sp>
      <p:pic>
        <p:nvPicPr>
          <p:cNvPr id="125337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743200"/>
            <a:ext cx="6248400" cy="3768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52072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Network Equations</a:t>
            </a:r>
            <a:endParaRPr lang="en-US" dirty="0"/>
          </a:p>
        </p:txBody>
      </p:sp>
      <p:sp>
        <p:nvSpPr>
          <p:cNvPr id="3" name="Content Placeholder 2"/>
          <p:cNvSpPr>
            <a:spLocks noGrp="1"/>
          </p:cNvSpPr>
          <p:nvPr>
            <p:ph idx="1"/>
          </p:nvPr>
        </p:nvSpPr>
        <p:spPr/>
        <p:txBody>
          <a:bodyPr/>
          <a:lstStyle/>
          <a:p>
            <a:r>
              <a:rPr lang="en-US" dirty="0" smtClean="0"/>
              <a:t>Previous slides with the network equations embedded in the differential equations were a special case</a:t>
            </a:r>
          </a:p>
          <a:p>
            <a:r>
              <a:rPr lang="en-US" dirty="0" smtClean="0"/>
              <a:t>In general with the explicit approach we'll be alternating between solving the differential equations and solving the algebraic equations</a:t>
            </a:r>
          </a:p>
          <a:p>
            <a:r>
              <a:rPr lang="en-US" dirty="0" smtClean="0"/>
              <a:t>Voltages and currents in the network reference frame can be expressed using either polar or rectangular coordinates</a:t>
            </a:r>
          </a:p>
          <a:p>
            <a:r>
              <a:rPr lang="en-US" dirty="0" smtClean="0"/>
              <a:t>In rectangular with the book's notation we have</a:t>
            </a:r>
          </a:p>
          <a:p>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12</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976589243"/>
              </p:ext>
            </p:extLst>
          </p:nvPr>
        </p:nvGraphicFramePr>
        <p:xfrm>
          <a:off x="838200" y="5562600"/>
          <a:ext cx="4160838" cy="563563"/>
        </p:xfrm>
        <a:graphic>
          <a:graphicData uri="http://schemas.openxmlformats.org/presentationml/2006/ole">
            <mc:AlternateContent xmlns:mc="http://schemas.openxmlformats.org/markup-compatibility/2006">
              <mc:Choice xmlns:v="urn:schemas-microsoft-com:vml" Requires="v">
                <p:oleObj spid="_x0000_s1269829" name="Equation" r:id="rId3" imgW="1866600" imgH="253800" progId="Equation.DSMT4">
                  <p:embed/>
                </p:oleObj>
              </mc:Choice>
              <mc:Fallback>
                <p:oleObj name="Equation" r:id="rId3" imgW="1866600" imgH="253800" progId="Equation.DSMT4">
                  <p:embed/>
                  <p:pic>
                    <p:nvPicPr>
                      <p:cNvPr id="0" name="Object 4"/>
                      <p:cNvPicPr>
                        <a:picLocks noChangeAspect="1" noChangeArrowheads="1"/>
                      </p:cNvPicPr>
                      <p:nvPr/>
                    </p:nvPicPr>
                    <p:blipFill>
                      <a:blip r:embed="rId4"/>
                      <a:srcRect/>
                      <a:stretch>
                        <a:fillRect/>
                      </a:stretch>
                    </p:blipFill>
                    <p:spPr bwMode="auto">
                      <a:xfrm>
                        <a:off x="838200" y="5562600"/>
                        <a:ext cx="4160838"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2022800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Adding Network Equations</a:t>
            </a:r>
          </a:p>
        </p:txBody>
      </p:sp>
      <p:sp>
        <p:nvSpPr>
          <p:cNvPr id="3" name="Content Placeholder 2"/>
          <p:cNvSpPr>
            <a:spLocks noGrp="1"/>
          </p:cNvSpPr>
          <p:nvPr>
            <p:ph idx="1"/>
          </p:nvPr>
        </p:nvSpPr>
        <p:spPr/>
        <p:txBody>
          <a:bodyPr/>
          <a:lstStyle/>
          <a:p>
            <a:r>
              <a:rPr lang="en-US" dirty="0"/>
              <a:t>Network equations will be written as </a:t>
            </a:r>
            <a:r>
              <a:rPr lang="en-US" b="1" dirty="0"/>
              <a:t>Y V- I(</a:t>
            </a:r>
            <a:r>
              <a:rPr lang="en-US" b="1" dirty="0" err="1"/>
              <a:t>x,V</a:t>
            </a:r>
            <a:r>
              <a:rPr lang="en-US" b="1" dirty="0"/>
              <a:t>) </a:t>
            </a:r>
            <a:r>
              <a:rPr lang="en-US" dirty="0"/>
              <a:t>= </a:t>
            </a:r>
            <a:r>
              <a:rPr lang="en-US" b="1" dirty="0"/>
              <a:t>0</a:t>
            </a:r>
          </a:p>
          <a:p>
            <a:pPr lvl="1"/>
            <a:r>
              <a:rPr lang="en-US" dirty="0"/>
              <a:t>Here </a:t>
            </a:r>
            <a:r>
              <a:rPr lang="en-US" b="1" dirty="0"/>
              <a:t>Y </a:t>
            </a:r>
            <a:r>
              <a:rPr lang="en-US" dirty="0"/>
              <a:t>is as from the power flow, except augmented to include the impact of the generator's internal impedance</a:t>
            </a:r>
          </a:p>
          <a:p>
            <a:pPr lvl="1"/>
            <a:r>
              <a:rPr lang="en-US" dirty="0"/>
              <a:t>Constant impedance loads are also embedded in </a:t>
            </a:r>
            <a:r>
              <a:rPr lang="en-US" b="1" dirty="0"/>
              <a:t>Y</a:t>
            </a:r>
            <a:r>
              <a:rPr lang="en-US" dirty="0"/>
              <a:t>; non-constant impedance loads are included in </a:t>
            </a:r>
            <a:r>
              <a:rPr lang="en-US" b="1" dirty="0"/>
              <a:t>I(</a:t>
            </a:r>
            <a:r>
              <a:rPr lang="en-US" b="1" dirty="0" err="1"/>
              <a:t>x,V</a:t>
            </a:r>
            <a:r>
              <a:rPr lang="en-US" b="1" dirty="0"/>
              <a:t>)</a:t>
            </a:r>
          </a:p>
          <a:p>
            <a:r>
              <a:rPr lang="en-US" dirty="0"/>
              <a:t>If </a:t>
            </a:r>
            <a:r>
              <a:rPr lang="en-US" b="1" dirty="0"/>
              <a:t>I</a:t>
            </a:r>
            <a:r>
              <a:rPr lang="en-US" dirty="0"/>
              <a:t> is independent of </a:t>
            </a:r>
            <a:r>
              <a:rPr lang="en-US" b="1" dirty="0"/>
              <a:t>V</a:t>
            </a:r>
            <a:r>
              <a:rPr lang="en-US" dirty="0"/>
              <a:t> then this can be solved </a:t>
            </a:r>
            <a:r>
              <a:rPr lang="en-US" dirty="0" smtClean="0"/>
              <a:t>directly: </a:t>
            </a:r>
            <a:r>
              <a:rPr lang="en-US" b="1" dirty="0" smtClean="0"/>
              <a:t>V</a:t>
            </a:r>
            <a:r>
              <a:rPr lang="en-US" dirty="0" smtClean="0"/>
              <a:t> = </a:t>
            </a:r>
            <a:r>
              <a:rPr lang="en-US" b="1" dirty="0" smtClean="0"/>
              <a:t>Y</a:t>
            </a:r>
            <a:r>
              <a:rPr lang="en-US" baseline="60000" dirty="0" smtClean="0"/>
              <a:t>-1</a:t>
            </a:r>
            <a:r>
              <a:rPr lang="en-US" b="1" dirty="0" smtClean="0"/>
              <a:t>I</a:t>
            </a:r>
            <a:r>
              <a:rPr lang="en-US" dirty="0" smtClean="0"/>
              <a:t>(</a:t>
            </a:r>
            <a:r>
              <a:rPr lang="en-US" b="1" dirty="0" smtClean="0"/>
              <a:t>x</a:t>
            </a:r>
            <a:r>
              <a:rPr lang="en-US" dirty="0" smtClean="0"/>
              <a:t>)</a:t>
            </a:r>
          </a:p>
          <a:p>
            <a:r>
              <a:rPr lang="en-US" dirty="0" smtClean="0"/>
              <a:t>In </a:t>
            </a:r>
            <a:r>
              <a:rPr lang="en-US" dirty="0"/>
              <a:t>general an iterative solution is </a:t>
            </a:r>
            <a:r>
              <a:rPr lang="en-US" dirty="0" smtClean="0"/>
              <a:t>required, which we'll cover shortly, but initially we'll go with just the direct solution</a:t>
            </a:r>
            <a:endParaRPr lang="en-US" dirty="0"/>
          </a:p>
          <a:p>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13</a:t>
            </a:fld>
            <a:endParaRPr lang="en-US" dirty="0"/>
          </a:p>
        </p:txBody>
      </p:sp>
    </p:spTree>
    <p:extLst>
      <p:ext uri="{BB962C8B-B14F-4D97-AF65-F5344CB8AC3E}">
        <p14:creationId xmlns:p14="http://schemas.microsoft.com/office/powerpoint/2010/main" val="11061163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Bus Example, Except with No Infinite Bus</a:t>
            </a:r>
            <a:endParaRPr lang="en-US" dirty="0"/>
          </a:p>
        </p:txBody>
      </p:sp>
      <p:sp>
        <p:nvSpPr>
          <p:cNvPr id="3" name="Content Placeholder 2"/>
          <p:cNvSpPr>
            <a:spLocks noGrp="1"/>
          </p:cNvSpPr>
          <p:nvPr>
            <p:ph idx="1"/>
          </p:nvPr>
        </p:nvSpPr>
        <p:spPr/>
        <p:txBody>
          <a:bodyPr/>
          <a:lstStyle/>
          <a:p>
            <a:r>
              <a:rPr lang="en-US" dirty="0" smtClean="0"/>
              <a:t>To introduce the inclusion of the network equations, the previous example is extended by replacing the infinite bus at bus 2 with a classical model with X</a:t>
            </a:r>
            <a:r>
              <a:rPr lang="en-US" baseline="-25000" dirty="0" smtClean="0"/>
              <a:t>d2</a:t>
            </a:r>
            <a:r>
              <a:rPr lang="en-US" dirty="0" smtClean="0"/>
              <a:t>'=0.2, H</a:t>
            </a:r>
            <a:r>
              <a:rPr lang="en-US" baseline="-25000" dirty="0" smtClean="0"/>
              <a:t>2</a:t>
            </a:r>
            <a:r>
              <a:rPr lang="en-US" dirty="0" smtClean="0"/>
              <a:t>=6.0 </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14</a:t>
            </a:fld>
            <a:endParaRPr lang="en-US" dirty="0"/>
          </a:p>
        </p:txBody>
      </p:sp>
      <p:pic>
        <p:nvPicPr>
          <p:cNvPr id="126361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0494" b="37006"/>
          <a:stretch/>
        </p:blipFill>
        <p:spPr bwMode="auto">
          <a:xfrm>
            <a:off x="791936" y="3200400"/>
            <a:ext cx="8064397" cy="192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524000" y="5638800"/>
            <a:ext cx="4904741" cy="461665"/>
          </a:xfrm>
          <a:prstGeom prst="rect">
            <a:avLst/>
          </a:prstGeom>
          <a:noFill/>
        </p:spPr>
        <p:txBody>
          <a:bodyPr wrap="none" rtlCol="0">
            <a:spAutoFit/>
          </a:bodyPr>
          <a:lstStyle/>
          <a:p>
            <a:r>
              <a:rPr lang="en-US" dirty="0" smtClean="0">
                <a:solidFill>
                  <a:srgbClr val="FF0000"/>
                </a:solidFill>
              </a:rPr>
              <a:t>PowerWorld Case B2_CLS_2Gen </a:t>
            </a:r>
            <a:endParaRPr lang="en-US" dirty="0">
              <a:solidFill>
                <a:srgbClr val="FF0000"/>
              </a:solidFill>
            </a:endParaRPr>
          </a:p>
        </p:txBody>
      </p:sp>
    </p:spTree>
    <p:extLst>
      <p:ext uri="{BB962C8B-B14F-4D97-AF65-F5344CB8AC3E}">
        <p14:creationId xmlns:p14="http://schemas.microsoft.com/office/powerpoint/2010/main" val="19006826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 Admittance Matrix</a:t>
            </a:r>
            <a:endParaRPr lang="en-US" dirty="0"/>
          </a:p>
        </p:txBody>
      </p:sp>
      <p:sp>
        <p:nvSpPr>
          <p:cNvPr id="3" name="Content Placeholder 2"/>
          <p:cNvSpPr>
            <a:spLocks noGrp="1"/>
          </p:cNvSpPr>
          <p:nvPr>
            <p:ph idx="1"/>
          </p:nvPr>
        </p:nvSpPr>
        <p:spPr>
          <a:xfrm>
            <a:off x="365760" y="1280160"/>
            <a:ext cx="8702040" cy="929640"/>
          </a:xfrm>
        </p:spPr>
        <p:txBody>
          <a:bodyPr/>
          <a:lstStyle/>
          <a:p>
            <a:r>
              <a:rPr lang="en-US" dirty="0" smtClean="0"/>
              <a:t>The network admittance matrix is</a:t>
            </a:r>
          </a:p>
          <a:p>
            <a:endParaRPr lang="en-US" dirty="0"/>
          </a:p>
          <a:p>
            <a:endParaRPr lang="en-US" dirty="0" smtClean="0"/>
          </a:p>
          <a:p>
            <a:r>
              <a:rPr lang="en-US" dirty="0" smtClean="0"/>
              <a:t>This is augmented to represent the Norton admittances associated with the generator models (X</a:t>
            </a:r>
            <a:r>
              <a:rPr lang="en-US" baseline="-25000" dirty="0" smtClean="0"/>
              <a:t>d1</a:t>
            </a:r>
            <a:r>
              <a:rPr lang="en-US" dirty="0" smtClean="0"/>
              <a:t>'=0.3, </a:t>
            </a:r>
            <a:r>
              <a:rPr lang="en-US" dirty="0"/>
              <a:t>X</a:t>
            </a:r>
            <a:r>
              <a:rPr lang="en-US" baseline="-25000" dirty="0"/>
              <a:t>d2</a:t>
            </a:r>
            <a:r>
              <a:rPr lang="en-US" dirty="0"/>
              <a:t>'=</a:t>
            </a:r>
            <a:r>
              <a:rPr lang="en-US" dirty="0" smtClean="0"/>
              <a:t>0.2)</a:t>
            </a:r>
          </a:p>
          <a:p>
            <a:endParaRPr lang="en-US" dirty="0"/>
          </a:p>
          <a:p>
            <a:endParaRPr lang="en-US" dirty="0" smtClean="0"/>
          </a:p>
          <a:p>
            <a:endParaRPr lang="en-US" dirty="0"/>
          </a:p>
          <a:p>
            <a:r>
              <a:rPr lang="en-US" dirty="0" smtClean="0"/>
              <a:t>In PowerWorld you can see this matrix by selecting Transient Stability, States/Manual Control, Transient </a:t>
            </a:r>
            <a:r>
              <a:rPr lang="en-US" dirty="0" smtClean="0"/>
              <a:t>Stability </a:t>
            </a:r>
            <a:r>
              <a:rPr lang="en-US" dirty="0" smtClean="0"/>
              <a:t>Ybus</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15</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104808623"/>
              </p:ext>
            </p:extLst>
          </p:nvPr>
        </p:nvGraphicFramePr>
        <p:xfrm>
          <a:off x="990600" y="1905000"/>
          <a:ext cx="3377683" cy="914400"/>
        </p:xfrm>
        <a:graphic>
          <a:graphicData uri="http://schemas.openxmlformats.org/presentationml/2006/ole">
            <mc:AlternateContent xmlns:mc="http://schemas.openxmlformats.org/markup-compatibility/2006">
              <mc:Choice xmlns:v="urn:schemas-microsoft-com:vml" Requires="v">
                <p:oleObj spid="_x0000_s1264799" name="Equation" r:id="rId3" imgW="1688760" imgH="457200" progId="Equation.DSMT4">
                  <p:embed/>
                </p:oleObj>
              </mc:Choice>
              <mc:Fallback>
                <p:oleObj name="Equation" r:id="rId3" imgW="1688760" imgH="457200" progId="Equation.DSMT4">
                  <p:embed/>
                  <p:pic>
                    <p:nvPicPr>
                      <p:cNvPr id="0" name="Object 4"/>
                      <p:cNvPicPr>
                        <a:picLocks noChangeAspect="1" noChangeArrowheads="1"/>
                      </p:cNvPicPr>
                      <p:nvPr/>
                    </p:nvPicPr>
                    <p:blipFill>
                      <a:blip r:embed="rId4"/>
                      <a:srcRect/>
                      <a:stretch>
                        <a:fillRect/>
                      </a:stretch>
                    </p:blipFill>
                    <p:spPr bwMode="auto">
                      <a:xfrm>
                        <a:off x="990600" y="1905000"/>
                        <a:ext cx="3377683" cy="914400"/>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134624760"/>
              </p:ext>
            </p:extLst>
          </p:nvPr>
        </p:nvGraphicFramePr>
        <p:xfrm>
          <a:off x="1057275" y="3657600"/>
          <a:ext cx="5429250" cy="1557338"/>
        </p:xfrm>
        <a:graphic>
          <a:graphicData uri="http://schemas.openxmlformats.org/presentationml/2006/ole">
            <mc:AlternateContent xmlns:mc="http://schemas.openxmlformats.org/markup-compatibility/2006">
              <mc:Choice xmlns:v="urn:schemas-microsoft-com:vml" Requires="v">
                <p:oleObj spid="_x0000_s1264800" name="Equation" r:id="rId5" imgW="3098520" imgH="888840" progId="Equation.DSMT4">
                  <p:embed/>
                </p:oleObj>
              </mc:Choice>
              <mc:Fallback>
                <p:oleObj name="Equation" r:id="rId5" imgW="3098520" imgH="888840" progId="Equation.DSMT4">
                  <p:embed/>
                  <p:pic>
                    <p:nvPicPr>
                      <p:cNvPr id="0" name="Object 4"/>
                      <p:cNvPicPr>
                        <a:picLocks noChangeAspect="1" noChangeArrowheads="1"/>
                      </p:cNvPicPr>
                      <p:nvPr/>
                    </p:nvPicPr>
                    <p:blipFill>
                      <a:blip r:embed="rId6"/>
                      <a:srcRect/>
                      <a:stretch>
                        <a:fillRect/>
                      </a:stretch>
                    </p:blipFill>
                    <p:spPr bwMode="auto">
                      <a:xfrm>
                        <a:off x="1057275" y="3657600"/>
                        <a:ext cx="5429250" cy="155733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5353691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Vector</a:t>
            </a:r>
            <a:endParaRPr lang="en-US" dirty="0"/>
          </a:p>
        </p:txBody>
      </p:sp>
      <p:sp>
        <p:nvSpPr>
          <p:cNvPr id="3" name="Content Placeholder 2"/>
          <p:cNvSpPr>
            <a:spLocks noGrp="1"/>
          </p:cNvSpPr>
          <p:nvPr>
            <p:ph idx="1"/>
          </p:nvPr>
        </p:nvSpPr>
        <p:spPr>
          <a:xfrm>
            <a:off x="365760" y="1280160"/>
            <a:ext cx="8535987" cy="853440"/>
          </a:xfrm>
        </p:spPr>
        <p:txBody>
          <a:bodyPr/>
          <a:lstStyle/>
          <a:p>
            <a:r>
              <a:rPr lang="en-US" dirty="0" smtClean="0"/>
              <a:t>For the classical model the Norton currents are given by</a:t>
            </a:r>
          </a:p>
          <a:p>
            <a:endParaRPr lang="en-US" dirty="0"/>
          </a:p>
          <a:p>
            <a:endParaRPr lang="en-US" dirty="0" smtClean="0"/>
          </a:p>
          <a:p>
            <a:endParaRPr lang="en-US" dirty="0"/>
          </a:p>
          <a:p>
            <a:r>
              <a:rPr lang="en-US" dirty="0" smtClean="0"/>
              <a:t>The initial values of the currents come from the power flow solution</a:t>
            </a:r>
          </a:p>
          <a:p>
            <a:r>
              <a:rPr lang="en-US" dirty="0" smtClean="0"/>
              <a:t>As the states change (</a:t>
            </a:r>
            <a:r>
              <a:rPr lang="en-US" dirty="0" smtClean="0">
                <a:latin typeface="Symbol" panose="05050102010706020507" pitchFamily="18" charset="2"/>
              </a:rPr>
              <a:t>d</a:t>
            </a:r>
            <a:r>
              <a:rPr lang="en-US" baseline="-25000" dirty="0" smtClean="0">
                <a:latin typeface="+mj-lt"/>
              </a:rPr>
              <a:t>i</a:t>
            </a:r>
            <a:r>
              <a:rPr lang="en-US" dirty="0" smtClean="0"/>
              <a:t> for the classical model), the Norton current injections also change</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16</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6302529"/>
              </p:ext>
            </p:extLst>
          </p:nvPr>
        </p:nvGraphicFramePr>
        <p:xfrm>
          <a:off x="773113" y="1981200"/>
          <a:ext cx="4475162" cy="920750"/>
        </p:xfrm>
        <a:graphic>
          <a:graphicData uri="http://schemas.openxmlformats.org/presentationml/2006/ole">
            <mc:AlternateContent xmlns:mc="http://schemas.openxmlformats.org/markup-compatibility/2006">
              <mc:Choice xmlns:v="urn:schemas-microsoft-com:vml" Requires="v">
                <p:oleObj spid="_x0000_s1265744" name="Equation" r:id="rId3" imgW="2158920" imgH="444240" progId="Equation.DSMT4">
                  <p:embed/>
                </p:oleObj>
              </mc:Choice>
              <mc:Fallback>
                <p:oleObj name="Equation" r:id="rId3" imgW="2158920" imgH="444240" progId="Equation.DSMT4">
                  <p:embed/>
                  <p:pic>
                    <p:nvPicPr>
                      <p:cNvPr id="0" name="Object 4"/>
                      <p:cNvPicPr>
                        <a:picLocks noChangeAspect="1" noChangeArrowheads="1"/>
                      </p:cNvPicPr>
                      <p:nvPr/>
                    </p:nvPicPr>
                    <p:blipFill>
                      <a:blip r:embed="rId4"/>
                      <a:srcRect/>
                      <a:stretch>
                        <a:fillRect/>
                      </a:stretch>
                    </p:blipFill>
                    <p:spPr bwMode="auto">
                      <a:xfrm>
                        <a:off x="773113" y="1981200"/>
                        <a:ext cx="4475162"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l="1321" t="6668" r="-1321" b="13326"/>
          <a:stretch/>
        </p:blipFill>
        <p:spPr>
          <a:xfrm>
            <a:off x="5669278" y="1905000"/>
            <a:ext cx="2610119" cy="1371600"/>
          </a:xfrm>
          <a:prstGeom prst="rect">
            <a:avLst/>
          </a:prstGeom>
        </p:spPr>
      </p:pic>
    </p:spTree>
    <p:extLst>
      <p:ext uri="{BB962C8B-B14F-4D97-AF65-F5344CB8AC3E}">
        <p14:creationId xmlns:p14="http://schemas.microsoft.com/office/powerpoint/2010/main" val="8573983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B2_CLS_Gen Initial Values</a:t>
            </a:r>
            <a:endParaRPr lang="en-US" dirty="0"/>
          </a:p>
        </p:txBody>
      </p:sp>
      <p:sp>
        <p:nvSpPr>
          <p:cNvPr id="3" name="Content Placeholder 2"/>
          <p:cNvSpPr>
            <a:spLocks noGrp="1"/>
          </p:cNvSpPr>
          <p:nvPr>
            <p:ph idx="1"/>
          </p:nvPr>
        </p:nvSpPr>
        <p:spPr>
          <a:xfrm>
            <a:off x="365760" y="1280160"/>
            <a:ext cx="8535987" cy="701040"/>
          </a:xfrm>
        </p:spPr>
        <p:txBody>
          <a:bodyPr/>
          <a:lstStyle/>
          <a:p>
            <a:r>
              <a:rPr lang="en-US" dirty="0" smtClean="0"/>
              <a:t>The internal voltage for generator 1 is as before</a:t>
            </a:r>
          </a:p>
          <a:p>
            <a:endParaRPr lang="en-US" dirty="0"/>
          </a:p>
          <a:p>
            <a:endParaRPr lang="en-US" dirty="0" smtClean="0"/>
          </a:p>
          <a:p>
            <a:r>
              <a:rPr lang="en-US" dirty="0"/>
              <a:t>W</a:t>
            </a:r>
            <a:r>
              <a:rPr lang="en-US" dirty="0" smtClean="0"/>
              <a:t>e likewise solve for the generator 2 internal voltage</a:t>
            </a:r>
          </a:p>
          <a:p>
            <a:endParaRPr lang="en-US" dirty="0"/>
          </a:p>
          <a:p>
            <a:r>
              <a:rPr lang="en-US" dirty="0" smtClean="0"/>
              <a:t>The Norton Current Injections are then</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17</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505091062"/>
              </p:ext>
            </p:extLst>
          </p:nvPr>
        </p:nvGraphicFramePr>
        <p:xfrm>
          <a:off x="762000" y="1752600"/>
          <a:ext cx="7133340" cy="958850"/>
        </p:xfrm>
        <a:graphic>
          <a:graphicData uri="http://schemas.openxmlformats.org/presentationml/2006/ole">
            <mc:AlternateContent xmlns:mc="http://schemas.openxmlformats.org/markup-compatibility/2006">
              <mc:Choice xmlns:v="urn:schemas-microsoft-com:vml" Requires="v">
                <p:oleObj spid="_x0000_s1266917" name="Equation" r:id="rId3" imgW="3593880" imgH="482400" progId="Equation.DSMT4">
                  <p:embed/>
                </p:oleObj>
              </mc:Choice>
              <mc:Fallback>
                <p:oleObj name="Equation" r:id="rId3" imgW="3593880" imgH="482400" progId="Equation.DSMT4">
                  <p:embed/>
                  <p:pic>
                    <p:nvPicPr>
                      <p:cNvPr id="0" name=""/>
                      <p:cNvPicPr/>
                      <p:nvPr/>
                    </p:nvPicPr>
                    <p:blipFill>
                      <a:blip r:embed="rId4"/>
                      <a:stretch>
                        <a:fillRect/>
                      </a:stretch>
                    </p:blipFill>
                    <p:spPr>
                      <a:xfrm>
                        <a:off x="762000" y="1752600"/>
                        <a:ext cx="7133340" cy="95885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8089596"/>
              </p:ext>
            </p:extLst>
          </p:nvPr>
        </p:nvGraphicFramePr>
        <p:xfrm>
          <a:off x="914400" y="3352800"/>
          <a:ext cx="6376988" cy="479425"/>
        </p:xfrm>
        <a:graphic>
          <a:graphicData uri="http://schemas.openxmlformats.org/presentationml/2006/ole">
            <mc:AlternateContent xmlns:mc="http://schemas.openxmlformats.org/markup-compatibility/2006">
              <mc:Choice xmlns:v="urn:schemas-microsoft-com:vml" Requires="v">
                <p:oleObj spid="_x0000_s1266918" name="Equation" r:id="rId5" imgW="3213000" imgH="241200" progId="Equation.DSMT4">
                  <p:embed/>
                </p:oleObj>
              </mc:Choice>
              <mc:Fallback>
                <p:oleObj name="Equation" r:id="rId5" imgW="3213000" imgH="241200" progId="Equation.DSMT4">
                  <p:embed/>
                  <p:pic>
                    <p:nvPicPr>
                      <p:cNvPr id="0" name="Object 4"/>
                      <p:cNvPicPr>
                        <a:picLocks noChangeAspect="1" noChangeArrowheads="1"/>
                      </p:cNvPicPr>
                      <p:nvPr/>
                    </p:nvPicPr>
                    <p:blipFill>
                      <a:blip r:embed="rId6"/>
                      <a:srcRect/>
                      <a:stretch>
                        <a:fillRect/>
                      </a:stretch>
                    </p:blipFill>
                    <p:spPr bwMode="auto">
                      <a:xfrm>
                        <a:off x="914400" y="3352800"/>
                        <a:ext cx="63769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946903239"/>
              </p:ext>
            </p:extLst>
          </p:nvPr>
        </p:nvGraphicFramePr>
        <p:xfrm>
          <a:off x="609600" y="4572000"/>
          <a:ext cx="4902200" cy="1789113"/>
        </p:xfrm>
        <a:graphic>
          <a:graphicData uri="http://schemas.openxmlformats.org/presentationml/2006/ole">
            <mc:AlternateContent xmlns:mc="http://schemas.openxmlformats.org/markup-compatibility/2006">
              <mc:Choice xmlns:v="urn:schemas-microsoft-com:vml" Requires="v">
                <p:oleObj spid="_x0000_s1266919" name="Equation" r:id="rId7" imgW="2361960" imgH="863280" progId="Equation.DSMT4">
                  <p:embed/>
                </p:oleObj>
              </mc:Choice>
              <mc:Fallback>
                <p:oleObj name="Equation" r:id="rId7" imgW="2361960" imgH="863280" progId="Equation.DSMT4">
                  <p:embed/>
                  <p:pic>
                    <p:nvPicPr>
                      <p:cNvPr id="0" name="Object 4"/>
                      <p:cNvPicPr>
                        <a:picLocks noChangeAspect="1" noChangeArrowheads="1"/>
                      </p:cNvPicPr>
                      <p:nvPr/>
                    </p:nvPicPr>
                    <p:blipFill>
                      <a:blip r:embed="rId8"/>
                      <a:srcRect/>
                      <a:stretch>
                        <a:fillRect/>
                      </a:stretch>
                    </p:blipFill>
                    <p:spPr bwMode="auto">
                      <a:xfrm>
                        <a:off x="609600" y="4572000"/>
                        <a:ext cx="4902200" cy="178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Box 7"/>
          <p:cNvSpPr txBox="1"/>
          <p:nvPr/>
        </p:nvSpPr>
        <p:spPr>
          <a:xfrm flipH="1">
            <a:off x="6172200" y="4495800"/>
            <a:ext cx="2545081" cy="1938992"/>
          </a:xfrm>
          <a:prstGeom prst="rect">
            <a:avLst/>
          </a:prstGeom>
          <a:solidFill>
            <a:schemeClr val="accent1"/>
          </a:solidFill>
        </p:spPr>
        <p:txBody>
          <a:bodyPr wrap="square" rtlCol="0">
            <a:spAutoFit/>
          </a:bodyPr>
          <a:lstStyle/>
          <a:p>
            <a:r>
              <a:rPr lang="en-US" dirty="0" smtClean="0"/>
              <a:t>Keep in mind the</a:t>
            </a:r>
            <a:br>
              <a:rPr lang="en-US" dirty="0" smtClean="0"/>
            </a:br>
            <a:r>
              <a:rPr lang="en-US" dirty="0" smtClean="0"/>
              <a:t>Norton current</a:t>
            </a:r>
            <a:br>
              <a:rPr lang="en-US" dirty="0" smtClean="0"/>
            </a:br>
            <a:r>
              <a:rPr lang="en-US" dirty="0" smtClean="0"/>
              <a:t>injections are not</a:t>
            </a:r>
            <a:br>
              <a:rPr lang="en-US" dirty="0" smtClean="0"/>
            </a:br>
            <a:r>
              <a:rPr lang="en-US" dirty="0" smtClean="0"/>
              <a:t>the current out of the generator</a:t>
            </a:r>
            <a:endParaRPr lang="en-US" dirty="0"/>
          </a:p>
        </p:txBody>
      </p:sp>
    </p:spTree>
    <p:extLst>
      <p:ext uri="{BB962C8B-B14F-4D97-AF65-F5344CB8AC3E}">
        <p14:creationId xmlns:p14="http://schemas.microsoft.com/office/powerpoint/2010/main" val="12370528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B2_CLS_Gen Initial Values</a:t>
            </a:r>
          </a:p>
        </p:txBody>
      </p:sp>
      <p:sp>
        <p:nvSpPr>
          <p:cNvPr id="3" name="Content Placeholder 2"/>
          <p:cNvSpPr>
            <a:spLocks noGrp="1"/>
          </p:cNvSpPr>
          <p:nvPr>
            <p:ph idx="1"/>
          </p:nvPr>
        </p:nvSpPr>
        <p:spPr>
          <a:xfrm>
            <a:off x="365760" y="1280160"/>
            <a:ext cx="8535987" cy="701040"/>
          </a:xfrm>
        </p:spPr>
        <p:txBody>
          <a:bodyPr/>
          <a:lstStyle/>
          <a:p>
            <a:r>
              <a:rPr lang="en-US" dirty="0" smtClean="0"/>
              <a:t>To check the values, solve for the voltages, with the values matching the power flow values </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18</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460580305"/>
              </p:ext>
            </p:extLst>
          </p:nvPr>
        </p:nvGraphicFramePr>
        <p:xfrm>
          <a:off x="709613" y="2305050"/>
          <a:ext cx="6278562" cy="2244725"/>
        </p:xfrm>
        <a:graphic>
          <a:graphicData uri="http://schemas.openxmlformats.org/presentationml/2006/ole">
            <mc:AlternateContent xmlns:mc="http://schemas.openxmlformats.org/markup-compatibility/2006">
              <mc:Choice xmlns:v="urn:schemas-microsoft-com:vml" Requires="v">
                <p:oleObj spid="_x0000_s1267789" name="Equation" r:id="rId3" imgW="2768400" imgH="990360" progId="Equation.DSMT4">
                  <p:embed/>
                </p:oleObj>
              </mc:Choice>
              <mc:Fallback>
                <p:oleObj name="Equation" r:id="rId3" imgW="2768400" imgH="990360" progId="Equation.DSMT4">
                  <p:embed/>
                  <p:pic>
                    <p:nvPicPr>
                      <p:cNvPr id="0" name="Object 5"/>
                      <p:cNvPicPr>
                        <a:picLocks noChangeAspect="1" noChangeArrowheads="1"/>
                      </p:cNvPicPr>
                      <p:nvPr/>
                    </p:nvPicPr>
                    <p:blipFill>
                      <a:blip r:embed="rId4"/>
                      <a:srcRect/>
                      <a:stretch>
                        <a:fillRect/>
                      </a:stretch>
                    </p:blipFill>
                    <p:spPr bwMode="auto">
                      <a:xfrm>
                        <a:off x="709613" y="2305050"/>
                        <a:ext cx="6278562" cy="22447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5137209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Swing Equations</a:t>
            </a:r>
            <a:endParaRPr lang="en-US" dirty="0"/>
          </a:p>
        </p:txBody>
      </p:sp>
      <p:sp>
        <p:nvSpPr>
          <p:cNvPr id="3" name="Content Placeholder 2"/>
          <p:cNvSpPr>
            <a:spLocks noGrp="1"/>
          </p:cNvSpPr>
          <p:nvPr>
            <p:ph idx="1"/>
          </p:nvPr>
        </p:nvSpPr>
        <p:spPr>
          <a:xfrm>
            <a:off x="365760" y="1280160"/>
            <a:ext cx="8535987" cy="548640"/>
          </a:xfrm>
        </p:spPr>
        <p:txBody>
          <a:bodyPr/>
          <a:lstStyle/>
          <a:p>
            <a:r>
              <a:rPr lang="en-US" dirty="0" smtClean="0"/>
              <a:t>With the network constraints modeled, the swing equations are modified to represent the electrical power in terms of the generator's state and current values</a:t>
            </a:r>
          </a:p>
          <a:p>
            <a:endParaRPr lang="en-US" dirty="0" smtClean="0"/>
          </a:p>
          <a:p>
            <a:endParaRPr lang="en-US" dirty="0"/>
          </a:p>
          <a:p>
            <a:r>
              <a:rPr lang="en-US" dirty="0" smtClean="0"/>
              <a:t>Then swing equation is then</a:t>
            </a:r>
          </a:p>
          <a:p>
            <a:endParaRPr lang="en-US" dirty="0" smtClean="0"/>
          </a:p>
          <a:p>
            <a:endParaRPr lang="en-US" dirty="0" smtClean="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19</a:t>
            </a:fld>
            <a:endParaRPr lang="en-US" dirty="0"/>
          </a:p>
        </p:txBody>
      </p:sp>
      <p:graphicFrame>
        <p:nvGraphicFramePr>
          <p:cNvPr id="8" name="Object 7"/>
          <p:cNvGraphicFramePr>
            <a:graphicFrameLocks noChangeAspect="1"/>
          </p:cNvGraphicFramePr>
          <p:nvPr>
            <p:extLst>
              <p:ext uri="{D42A27DB-BD31-4B8C-83A1-F6EECF244321}">
                <p14:modId xmlns:p14="http://schemas.microsoft.com/office/powerpoint/2010/main" val="1711084562"/>
              </p:ext>
            </p:extLst>
          </p:nvPr>
        </p:nvGraphicFramePr>
        <p:xfrm>
          <a:off x="914400" y="2895600"/>
          <a:ext cx="2687637" cy="603250"/>
        </p:xfrm>
        <a:graphic>
          <a:graphicData uri="http://schemas.openxmlformats.org/presentationml/2006/ole">
            <mc:AlternateContent xmlns:mc="http://schemas.openxmlformats.org/markup-compatibility/2006">
              <mc:Choice xmlns:v="urn:schemas-microsoft-com:vml" Requires="v">
                <p:oleObj spid="_x0000_s1268887" name="Equation" r:id="rId3" imgW="1231560" imgH="241200" progId="Equation.DSMT4">
                  <p:embed/>
                </p:oleObj>
              </mc:Choice>
              <mc:Fallback>
                <p:oleObj name="Equation" r:id="rId3" imgW="1231560" imgH="241200" progId="Equation.DSMT4">
                  <p:embed/>
                  <p:pic>
                    <p:nvPicPr>
                      <p:cNvPr id="0" name="Object 5"/>
                      <p:cNvPicPr>
                        <a:picLocks noChangeAspect="1" noChangeArrowheads="1"/>
                      </p:cNvPicPr>
                      <p:nvPr/>
                    </p:nvPicPr>
                    <p:blipFill>
                      <a:blip r:embed="rId4"/>
                      <a:srcRect/>
                      <a:stretch>
                        <a:fillRect/>
                      </a:stretch>
                    </p:blipFill>
                    <p:spPr bwMode="auto">
                      <a:xfrm>
                        <a:off x="914400" y="2895600"/>
                        <a:ext cx="2687637" cy="603250"/>
                      </a:xfrm>
                      <a:prstGeom prst="rect">
                        <a:avLst/>
                      </a:prstGeom>
                      <a:noFill/>
                      <a:ln>
                        <a:noFill/>
                      </a:ln>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65884248"/>
              </p:ext>
            </p:extLst>
          </p:nvPr>
        </p:nvGraphicFramePr>
        <p:xfrm>
          <a:off x="685800" y="4267200"/>
          <a:ext cx="6981825" cy="1882775"/>
        </p:xfrm>
        <a:graphic>
          <a:graphicData uri="http://schemas.openxmlformats.org/presentationml/2006/ole">
            <mc:AlternateContent xmlns:mc="http://schemas.openxmlformats.org/markup-compatibility/2006">
              <mc:Choice xmlns:v="urn:schemas-microsoft-com:vml" Requires="v">
                <p:oleObj spid="_x0000_s1268888" name="Equation" r:id="rId5" imgW="3200400" imgH="863280" progId="Equation.DSMT4">
                  <p:embed/>
                </p:oleObj>
              </mc:Choice>
              <mc:Fallback>
                <p:oleObj name="Equation" r:id="rId5" imgW="3200400" imgH="863280" progId="Equation.DSMT4">
                  <p:embed/>
                  <p:pic>
                    <p:nvPicPr>
                      <p:cNvPr id="0" name="Object 5"/>
                      <p:cNvPicPr>
                        <a:picLocks noChangeAspect="1" noChangeArrowheads="1"/>
                      </p:cNvPicPr>
                      <p:nvPr/>
                    </p:nvPicPr>
                    <p:blipFill>
                      <a:blip r:embed="rId6"/>
                      <a:srcRect/>
                      <a:stretch>
                        <a:fillRect/>
                      </a:stretch>
                    </p:blipFill>
                    <p:spPr bwMode="auto">
                      <a:xfrm>
                        <a:off x="685800" y="4267200"/>
                        <a:ext cx="6981825" cy="188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TextBox 11"/>
          <p:cNvSpPr txBox="1"/>
          <p:nvPr/>
        </p:nvSpPr>
        <p:spPr>
          <a:xfrm>
            <a:off x="5715000" y="3048000"/>
            <a:ext cx="2848857" cy="1569660"/>
          </a:xfrm>
          <a:prstGeom prst="rect">
            <a:avLst/>
          </a:prstGeom>
          <a:solidFill>
            <a:schemeClr val="accent1"/>
          </a:solidFill>
        </p:spPr>
        <p:txBody>
          <a:bodyPr wrap="none" rtlCol="0">
            <a:spAutoFit/>
          </a:bodyPr>
          <a:lstStyle/>
          <a:p>
            <a:r>
              <a:rPr lang="en-US" dirty="0" err="1" smtClean="0"/>
              <a:t>I</a:t>
            </a:r>
            <a:r>
              <a:rPr lang="en-US" baseline="-25000" dirty="0" err="1" smtClean="0"/>
              <a:t>Di</a:t>
            </a:r>
            <a:r>
              <a:rPr lang="en-US" dirty="0" err="1" smtClean="0"/>
              <a:t>+jl</a:t>
            </a:r>
            <a:r>
              <a:rPr lang="en-US" baseline="-25000" dirty="0" err="1" smtClean="0"/>
              <a:t>Qi</a:t>
            </a:r>
            <a:r>
              <a:rPr lang="en-US" dirty="0" smtClean="0"/>
              <a:t> is the current</a:t>
            </a:r>
            <a:br>
              <a:rPr lang="en-US" dirty="0" smtClean="0"/>
            </a:br>
            <a:r>
              <a:rPr lang="en-US" dirty="0" smtClean="0"/>
              <a:t>being injected into</a:t>
            </a:r>
            <a:br>
              <a:rPr lang="en-US" dirty="0" smtClean="0"/>
            </a:br>
            <a:r>
              <a:rPr lang="en-US" dirty="0" smtClean="0"/>
              <a:t>the network by </a:t>
            </a:r>
            <a:br>
              <a:rPr lang="en-US" dirty="0" smtClean="0"/>
            </a:br>
            <a:r>
              <a:rPr lang="en-US" dirty="0" smtClean="0"/>
              <a:t>the generator </a:t>
            </a:r>
            <a:endParaRPr lang="en-US" dirty="0"/>
          </a:p>
        </p:txBody>
      </p:sp>
    </p:spTree>
    <p:extLst>
      <p:ext uri="{BB962C8B-B14F-4D97-AF65-F5344CB8AC3E}">
        <p14:creationId xmlns:p14="http://schemas.microsoft.com/office/powerpoint/2010/main" val="19528648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Announcements</a:t>
            </a:r>
            <a:endParaRPr lang="en-US" dirty="0"/>
          </a:p>
        </p:txBody>
      </p:sp>
      <p:sp>
        <p:nvSpPr>
          <p:cNvPr id="3" name="Content Placeholder 2"/>
          <p:cNvSpPr>
            <a:spLocks noGrp="1"/>
          </p:cNvSpPr>
          <p:nvPr>
            <p:ph idx="1"/>
          </p:nvPr>
        </p:nvSpPr>
        <p:spPr/>
        <p:txBody>
          <a:bodyPr/>
          <a:lstStyle/>
          <a:p>
            <a:r>
              <a:rPr lang="en-US" dirty="0" smtClean="0"/>
              <a:t>Read Chapter 7</a:t>
            </a:r>
          </a:p>
          <a:p>
            <a:r>
              <a:rPr lang="en-US" dirty="0"/>
              <a:t>Homework 5 is due </a:t>
            </a:r>
            <a:r>
              <a:rPr lang="en-US" dirty="0" smtClean="0"/>
              <a:t>today</a:t>
            </a:r>
          </a:p>
          <a:p>
            <a:r>
              <a:rPr lang="en-US" dirty="0" smtClean="0"/>
              <a:t>Homework 6 is due on April 10</a:t>
            </a:r>
          </a:p>
          <a:p>
            <a:r>
              <a:rPr lang="en-US" dirty="0" smtClean="0"/>
              <a:t>A useful reference is B. Stott, "Power System Dynamic Response Calculations," Proc. IEEE, vol. 67, pp. 219-241</a:t>
            </a:r>
          </a:p>
          <a:p>
            <a:r>
              <a:rPr lang="en-US" dirty="0" smtClean="0"/>
              <a:t>Another key reference is J.M. </a:t>
            </a:r>
            <a:r>
              <a:rPr lang="en-US" dirty="0" err="1" smtClean="0"/>
              <a:t>Undrill</a:t>
            </a:r>
            <a:r>
              <a:rPr lang="en-US" dirty="0" smtClean="0"/>
              <a:t>, "Structure in the Computation of Power-System Nonlinear Dynamic Response," IEEE Trans. Power App. and Syst., vol. 88, pp. 1-6, January 1969.   </a:t>
            </a:r>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2</a:t>
            </a:fld>
            <a:endParaRPr lang="en-US" dirty="0"/>
          </a:p>
        </p:txBody>
      </p:sp>
    </p:spTree>
    <p:extLst>
      <p:ext uri="{BB962C8B-B14F-4D97-AF65-F5344CB8AC3E}">
        <p14:creationId xmlns:p14="http://schemas.microsoft.com/office/powerpoint/2010/main" val="9266977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Bus, Two Generator Differential Equations</a:t>
            </a:r>
            <a:endParaRPr lang="en-US" dirty="0"/>
          </a:p>
        </p:txBody>
      </p:sp>
      <p:sp>
        <p:nvSpPr>
          <p:cNvPr id="3" name="Content Placeholder 2"/>
          <p:cNvSpPr>
            <a:spLocks noGrp="1"/>
          </p:cNvSpPr>
          <p:nvPr>
            <p:ph idx="1"/>
          </p:nvPr>
        </p:nvSpPr>
        <p:spPr>
          <a:xfrm>
            <a:off x="365760" y="1280160"/>
            <a:ext cx="8535987" cy="701040"/>
          </a:xfrm>
        </p:spPr>
        <p:txBody>
          <a:bodyPr/>
          <a:lstStyle/>
          <a:p>
            <a:r>
              <a:rPr lang="en-US" dirty="0" smtClean="0"/>
              <a:t>The differential equations for the two generators are</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20</a:t>
            </a:fld>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417897383"/>
              </p:ext>
            </p:extLst>
          </p:nvPr>
        </p:nvGraphicFramePr>
        <p:xfrm>
          <a:off x="609600" y="1905000"/>
          <a:ext cx="5680075" cy="3819525"/>
        </p:xfrm>
        <a:graphic>
          <a:graphicData uri="http://schemas.openxmlformats.org/presentationml/2006/ole">
            <mc:AlternateContent xmlns:mc="http://schemas.openxmlformats.org/markup-compatibility/2006">
              <mc:Choice xmlns:v="urn:schemas-microsoft-com:vml" Requires="v">
                <p:oleObj spid="_x0000_s1270853" name="Equation" r:id="rId3" imgW="2603160" imgH="1752480" progId="Equation.DSMT4">
                  <p:embed/>
                </p:oleObj>
              </mc:Choice>
              <mc:Fallback>
                <p:oleObj name="Equation" r:id="rId3" imgW="2603160" imgH="1752480" progId="Equation.DSMT4">
                  <p:embed/>
                  <p:pic>
                    <p:nvPicPr>
                      <p:cNvPr id="0" name="Object 10"/>
                      <p:cNvPicPr>
                        <a:picLocks noChangeAspect="1" noChangeArrowheads="1"/>
                      </p:cNvPicPr>
                      <p:nvPr/>
                    </p:nvPicPr>
                    <p:blipFill>
                      <a:blip r:embed="rId4"/>
                      <a:srcRect/>
                      <a:stretch>
                        <a:fillRect/>
                      </a:stretch>
                    </p:blipFill>
                    <p:spPr bwMode="auto">
                      <a:xfrm>
                        <a:off x="609600" y="1905000"/>
                        <a:ext cx="5680075" cy="381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Box 6"/>
          <p:cNvSpPr txBox="1"/>
          <p:nvPr/>
        </p:nvSpPr>
        <p:spPr>
          <a:xfrm>
            <a:off x="6400800" y="3391079"/>
            <a:ext cx="2255746" cy="1200329"/>
          </a:xfrm>
          <a:prstGeom prst="rect">
            <a:avLst/>
          </a:prstGeom>
          <a:solidFill>
            <a:schemeClr val="accent1"/>
          </a:solidFill>
        </p:spPr>
        <p:txBody>
          <a:bodyPr wrap="none" rtlCol="0">
            <a:spAutoFit/>
          </a:bodyPr>
          <a:lstStyle/>
          <a:p>
            <a:r>
              <a:rPr lang="en-US" dirty="0" smtClean="0"/>
              <a:t>In this example</a:t>
            </a:r>
            <a:br>
              <a:rPr lang="en-US" dirty="0" smtClean="0"/>
            </a:br>
            <a:r>
              <a:rPr lang="en-US" dirty="0" smtClean="0"/>
              <a:t>P</a:t>
            </a:r>
            <a:r>
              <a:rPr lang="en-US" baseline="-25000" dirty="0" smtClean="0"/>
              <a:t>M1</a:t>
            </a:r>
            <a:r>
              <a:rPr lang="en-US" dirty="0" smtClean="0"/>
              <a:t> = 1 and</a:t>
            </a:r>
            <a:br>
              <a:rPr lang="en-US" dirty="0" smtClean="0"/>
            </a:br>
            <a:r>
              <a:rPr lang="en-US" dirty="0" smtClean="0"/>
              <a:t>P</a:t>
            </a:r>
            <a:r>
              <a:rPr lang="en-US" baseline="-25000" dirty="0" smtClean="0"/>
              <a:t>M2</a:t>
            </a:r>
            <a:r>
              <a:rPr lang="en-US" dirty="0" smtClean="0"/>
              <a:t> = -1</a:t>
            </a:r>
            <a:endParaRPr lang="en-US" dirty="0"/>
          </a:p>
        </p:txBody>
      </p:sp>
    </p:spTree>
    <p:extLst>
      <p:ext uri="{BB962C8B-B14F-4D97-AF65-F5344CB8AC3E}">
        <p14:creationId xmlns:p14="http://schemas.microsoft.com/office/powerpoint/2010/main" val="35901448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at t=0.02</a:t>
            </a:r>
            <a:endParaRPr lang="en-US" dirty="0"/>
          </a:p>
        </p:txBody>
      </p:sp>
      <p:sp>
        <p:nvSpPr>
          <p:cNvPr id="3" name="Content Placeholder 2"/>
          <p:cNvSpPr>
            <a:spLocks noGrp="1"/>
          </p:cNvSpPr>
          <p:nvPr>
            <p:ph idx="1"/>
          </p:nvPr>
        </p:nvSpPr>
        <p:spPr>
          <a:xfrm>
            <a:off x="365760" y="1280160"/>
            <a:ext cx="8535987" cy="1234440"/>
          </a:xfrm>
        </p:spPr>
        <p:txBody>
          <a:bodyPr/>
          <a:lstStyle/>
          <a:p>
            <a:r>
              <a:rPr lang="en-US" dirty="0" smtClean="0"/>
              <a:t>Usually a time step begins by solving the differential equations.  However, in the case of an event, such as the solid fault at the terminal of bus 1, the network equations need to be first solved</a:t>
            </a:r>
          </a:p>
          <a:p>
            <a:r>
              <a:rPr lang="en-US" dirty="0" smtClean="0"/>
              <a:t>Solid faults can be simulated by adding a large shunt at the fault location</a:t>
            </a:r>
          </a:p>
          <a:p>
            <a:pPr lvl="1"/>
            <a:r>
              <a:rPr lang="en-US" dirty="0" smtClean="0"/>
              <a:t>Amount is somewhat arbitrary, it just needs to be large enough to drive the faulted bus voltage to zero</a:t>
            </a:r>
            <a:endParaRPr lang="en-US" dirty="0"/>
          </a:p>
          <a:p>
            <a:r>
              <a:rPr lang="en-US" dirty="0" smtClean="0"/>
              <a:t>With Euler's the solution after the first time step is found by first solving the differential equations, then resolving the network equations</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21</a:t>
            </a:fld>
            <a:endParaRPr lang="en-US" dirty="0"/>
          </a:p>
        </p:txBody>
      </p:sp>
    </p:spTree>
    <p:extLst>
      <p:ext uri="{BB962C8B-B14F-4D97-AF65-F5344CB8AC3E}">
        <p14:creationId xmlns:p14="http://schemas.microsoft.com/office/powerpoint/2010/main" val="14819945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at t=0.02</a:t>
            </a:r>
          </a:p>
        </p:txBody>
      </p:sp>
      <p:sp>
        <p:nvSpPr>
          <p:cNvPr id="3" name="Content Placeholder 2"/>
          <p:cNvSpPr>
            <a:spLocks noGrp="1"/>
          </p:cNvSpPr>
          <p:nvPr>
            <p:ph idx="1"/>
          </p:nvPr>
        </p:nvSpPr>
        <p:spPr>
          <a:xfrm>
            <a:off x="365760" y="1280160"/>
            <a:ext cx="8535987" cy="701040"/>
          </a:xfrm>
        </p:spPr>
        <p:txBody>
          <a:bodyPr/>
          <a:lstStyle/>
          <a:p>
            <a:r>
              <a:rPr lang="en-US" dirty="0" smtClean="0"/>
              <a:t>Using </a:t>
            </a:r>
            <a:r>
              <a:rPr lang="en-US" dirty="0" err="1" smtClean="0"/>
              <a:t>Y</a:t>
            </a:r>
            <a:r>
              <a:rPr lang="en-US" baseline="-25000" dirty="0" err="1" smtClean="0"/>
              <a:t>fault</a:t>
            </a:r>
            <a:r>
              <a:rPr lang="en-US" dirty="0" smtClean="0"/>
              <a:t> = 1000, the fault-on conditions become</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22</a:t>
            </a:fld>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16309899"/>
              </p:ext>
            </p:extLst>
          </p:nvPr>
        </p:nvGraphicFramePr>
        <p:xfrm>
          <a:off x="457200" y="1981200"/>
          <a:ext cx="7119938" cy="4191000"/>
        </p:xfrm>
        <a:graphic>
          <a:graphicData uri="http://schemas.openxmlformats.org/presentationml/2006/ole">
            <mc:AlternateContent xmlns:mc="http://schemas.openxmlformats.org/markup-compatibility/2006">
              <mc:Choice xmlns:v="urn:schemas-microsoft-com:vml" Requires="v">
                <p:oleObj spid="_x0000_s1273928" name="Equation" r:id="rId3" imgW="3644640" imgH="2145960" progId="Equation.DSMT4">
                  <p:embed/>
                </p:oleObj>
              </mc:Choice>
              <mc:Fallback>
                <p:oleObj name="Equation" r:id="rId3" imgW="3644640" imgH="2145960" progId="Equation.DSMT4">
                  <p:embed/>
                  <p:pic>
                    <p:nvPicPr>
                      <p:cNvPr id="0" name="Object 4"/>
                      <p:cNvPicPr>
                        <a:picLocks noChangeAspect="1" noChangeArrowheads="1"/>
                      </p:cNvPicPr>
                      <p:nvPr/>
                    </p:nvPicPr>
                    <p:blipFill>
                      <a:blip r:embed="rId4"/>
                      <a:srcRect/>
                      <a:stretch>
                        <a:fillRect/>
                      </a:stretch>
                    </p:blipFill>
                    <p:spPr bwMode="auto">
                      <a:xfrm>
                        <a:off x="457200" y="1981200"/>
                        <a:ext cx="7119938" cy="41910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1612139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at t=0.02</a:t>
            </a:r>
          </a:p>
        </p:txBody>
      </p:sp>
      <p:sp>
        <p:nvSpPr>
          <p:cNvPr id="3" name="Content Placeholder 2"/>
          <p:cNvSpPr>
            <a:spLocks noGrp="1"/>
          </p:cNvSpPr>
          <p:nvPr>
            <p:ph idx="1"/>
          </p:nvPr>
        </p:nvSpPr>
        <p:spPr>
          <a:xfrm>
            <a:off x="365760" y="1280160"/>
            <a:ext cx="8535987" cy="1386840"/>
          </a:xfrm>
        </p:spPr>
        <p:txBody>
          <a:bodyPr/>
          <a:lstStyle/>
          <a:p>
            <a:r>
              <a:rPr lang="en-US" dirty="0" smtClean="0"/>
              <a:t>Then the differential equations are evaluated, using the new voltages and currents</a:t>
            </a:r>
          </a:p>
          <a:p>
            <a:pPr lvl="1"/>
            <a:r>
              <a:rPr lang="en-US" dirty="0" smtClean="0"/>
              <a:t>These impact the calculation of </a:t>
            </a:r>
            <a:r>
              <a:rPr lang="en-US" dirty="0" err="1" smtClean="0"/>
              <a:t>P</a:t>
            </a:r>
            <a:r>
              <a:rPr lang="en-US" baseline="-25000" dirty="0" err="1" smtClean="0"/>
              <a:t>Ei</a:t>
            </a:r>
            <a:r>
              <a:rPr lang="en-US" dirty="0" smtClean="0"/>
              <a:t> with P</a:t>
            </a:r>
            <a:r>
              <a:rPr lang="en-US" baseline="-25000" dirty="0" smtClean="0"/>
              <a:t>E1</a:t>
            </a:r>
            <a:r>
              <a:rPr lang="en-US" dirty="0" smtClean="0"/>
              <a:t>=0, P</a:t>
            </a:r>
            <a:r>
              <a:rPr lang="en-US" baseline="-25000" dirty="0" smtClean="0"/>
              <a:t>E2</a:t>
            </a:r>
            <a:r>
              <a:rPr lang="en-US" dirty="0" smtClean="0"/>
              <a:t>=0</a:t>
            </a:r>
          </a:p>
          <a:p>
            <a:pPr lvl="1"/>
            <a:endParaRPr lang="en-US" baseline="-25000" dirty="0"/>
          </a:p>
          <a:p>
            <a:pPr lvl="1"/>
            <a:endParaRPr lang="en-US" baseline="-25000" dirty="0" smtClean="0"/>
          </a:p>
          <a:p>
            <a:pPr lvl="1"/>
            <a:endParaRPr lang="en-US" baseline="-25000" dirty="0"/>
          </a:p>
          <a:p>
            <a:pPr lvl="1"/>
            <a:endParaRPr lang="en-US" baseline="-25000" dirty="0" smtClean="0"/>
          </a:p>
          <a:p>
            <a:pPr lvl="1"/>
            <a:endParaRPr lang="en-US" baseline="-25000" dirty="0"/>
          </a:p>
          <a:p>
            <a:pPr lvl="1"/>
            <a:endParaRPr lang="en-US" baseline="-25000" dirty="0" smtClean="0"/>
          </a:p>
          <a:p>
            <a:pPr lvl="1"/>
            <a:endParaRPr lang="en-US" baseline="-25000" dirty="0"/>
          </a:p>
          <a:p>
            <a:pPr marL="457200" lvl="1" indent="0">
              <a:buNone/>
            </a:pPr>
            <a:endParaRPr lang="en-US" baseline="-25000" dirty="0"/>
          </a:p>
          <a:p>
            <a:r>
              <a:rPr lang="en-US" dirty="0" smtClean="0"/>
              <a:t>If solving with Euler's this is the final state value; using these state values the network equations are resolved, with the solution the same here since the </a:t>
            </a:r>
            <a:r>
              <a:rPr lang="en-US" dirty="0" smtClean="0">
                <a:latin typeface="Symbol" panose="05050102010706020507" pitchFamily="18" charset="2"/>
              </a:rPr>
              <a:t>d</a:t>
            </a:r>
            <a:r>
              <a:rPr lang="en-US" dirty="0" smtClean="0"/>
              <a:t>'s didn't vary</a:t>
            </a:r>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23</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951989020"/>
              </p:ext>
            </p:extLst>
          </p:nvPr>
        </p:nvGraphicFramePr>
        <p:xfrm>
          <a:off x="1149350" y="2667000"/>
          <a:ext cx="6316663" cy="2286000"/>
        </p:xfrm>
        <a:graphic>
          <a:graphicData uri="http://schemas.openxmlformats.org/presentationml/2006/ole">
            <mc:AlternateContent xmlns:mc="http://schemas.openxmlformats.org/markup-compatibility/2006">
              <mc:Choice xmlns:v="urn:schemas-microsoft-com:vml" Requires="v">
                <p:oleObj spid="_x0000_s1274947" name="Equation" r:id="rId3" imgW="3581280" imgH="1295280" progId="Equation.DSMT4">
                  <p:embed/>
                </p:oleObj>
              </mc:Choice>
              <mc:Fallback>
                <p:oleObj name="Equation" r:id="rId3" imgW="3581280" imgH="1295280" progId="Equation.DSMT4">
                  <p:embed/>
                  <p:pic>
                    <p:nvPicPr>
                      <p:cNvPr id="0" name="Object 4"/>
                      <p:cNvPicPr>
                        <a:picLocks noChangeAspect="1" noChangeArrowheads="1"/>
                      </p:cNvPicPr>
                      <p:nvPr/>
                    </p:nvPicPr>
                    <p:blipFill>
                      <a:blip r:embed="rId4"/>
                      <a:srcRect/>
                      <a:stretch>
                        <a:fillRect/>
                      </a:stretch>
                    </p:blipFill>
                    <p:spPr bwMode="auto">
                      <a:xfrm>
                        <a:off x="1149350" y="2667000"/>
                        <a:ext cx="6316663" cy="22860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7260790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Values Using Euler's</a:t>
            </a:r>
            <a:endParaRPr lang="en-US" dirty="0"/>
          </a:p>
        </p:txBody>
      </p:sp>
      <p:sp>
        <p:nvSpPr>
          <p:cNvPr id="3" name="Content Placeholder 2"/>
          <p:cNvSpPr>
            <a:spLocks noGrp="1"/>
          </p:cNvSpPr>
          <p:nvPr>
            <p:ph idx="1"/>
          </p:nvPr>
        </p:nvSpPr>
        <p:spPr>
          <a:xfrm>
            <a:off x="365760" y="1280160"/>
            <a:ext cx="8535987" cy="1005840"/>
          </a:xfrm>
        </p:spPr>
        <p:txBody>
          <a:bodyPr/>
          <a:lstStyle/>
          <a:p>
            <a:r>
              <a:rPr lang="en-US" dirty="0"/>
              <a:t>The below table gives the results using </a:t>
            </a:r>
            <a:r>
              <a:rPr lang="en-US" dirty="0">
                <a:latin typeface="Symbol" panose="05050102010706020507" pitchFamily="18" charset="2"/>
              </a:rPr>
              <a:t>D</a:t>
            </a:r>
            <a:r>
              <a:rPr lang="en-US" dirty="0"/>
              <a:t>t = 0.02 for the beginning time steps</a:t>
            </a:r>
          </a:p>
          <a:p>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24</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774268889"/>
              </p:ext>
            </p:extLst>
          </p:nvPr>
        </p:nvGraphicFramePr>
        <p:xfrm>
          <a:off x="838200" y="2286000"/>
          <a:ext cx="6947175" cy="4114799"/>
        </p:xfrm>
        <a:graphic>
          <a:graphicData uri="http://schemas.openxmlformats.org/drawingml/2006/table">
            <a:tbl>
              <a:tblPr>
                <a:tableStyleId>{5C22544A-7EE6-4342-B048-85BDC9FD1C3A}</a:tableStyleId>
              </a:tblPr>
              <a:tblGrid>
                <a:gridCol w="1010344"/>
                <a:gridCol w="1477309"/>
                <a:gridCol w="1383917"/>
                <a:gridCol w="1477309"/>
                <a:gridCol w="1598296"/>
              </a:tblGrid>
              <a:tr h="242047">
                <a:tc>
                  <a:txBody>
                    <a:bodyPr/>
                    <a:lstStyle/>
                    <a:p>
                      <a:pPr algn="l" fontAlgn="b"/>
                      <a:r>
                        <a:rPr lang="en-US" sz="1500" u="none" strike="noStrike">
                          <a:effectLst/>
                        </a:rPr>
                        <a:t>Time (Sec)</a:t>
                      </a:r>
                      <a:endParaRPr lang="en-US" sz="1500" b="0" i="0" u="none" strike="noStrike">
                        <a:solidFill>
                          <a:srgbClr val="000000"/>
                        </a:solidFill>
                        <a:effectLst/>
                        <a:latin typeface="Calibri"/>
                      </a:endParaRPr>
                    </a:p>
                  </a:txBody>
                  <a:tcPr marL="6370" marR="6370" marT="6370" marB="0" anchor="b"/>
                </a:tc>
                <a:tc>
                  <a:txBody>
                    <a:bodyPr/>
                    <a:lstStyle/>
                    <a:p>
                      <a:pPr algn="l" fontAlgn="b"/>
                      <a:r>
                        <a:rPr lang="en-US" sz="1500" u="none" strike="noStrike">
                          <a:effectLst/>
                        </a:rPr>
                        <a:t>Gen 1 Rotor Angle</a:t>
                      </a:r>
                      <a:endParaRPr lang="en-US" sz="1500" b="0" i="0" u="none" strike="noStrike">
                        <a:solidFill>
                          <a:srgbClr val="000000"/>
                        </a:solidFill>
                        <a:effectLst/>
                        <a:latin typeface="Calibri"/>
                      </a:endParaRPr>
                    </a:p>
                  </a:txBody>
                  <a:tcPr marL="6370" marR="6370" marT="6370" marB="0" anchor="b"/>
                </a:tc>
                <a:tc>
                  <a:txBody>
                    <a:bodyPr/>
                    <a:lstStyle/>
                    <a:p>
                      <a:pPr algn="l" fontAlgn="b"/>
                      <a:r>
                        <a:rPr lang="en-US" sz="1500" u="none" strike="noStrike">
                          <a:effectLst/>
                        </a:rPr>
                        <a:t>Gen 1 Speed (Hz)</a:t>
                      </a:r>
                      <a:endParaRPr lang="en-US" sz="1500" b="0" i="0" u="none" strike="noStrike">
                        <a:solidFill>
                          <a:srgbClr val="000000"/>
                        </a:solidFill>
                        <a:effectLst/>
                        <a:latin typeface="Calibri"/>
                      </a:endParaRPr>
                    </a:p>
                  </a:txBody>
                  <a:tcPr marL="6370" marR="6370" marT="6370" marB="0" anchor="b"/>
                </a:tc>
                <a:tc>
                  <a:txBody>
                    <a:bodyPr/>
                    <a:lstStyle/>
                    <a:p>
                      <a:pPr algn="l" fontAlgn="b"/>
                      <a:r>
                        <a:rPr lang="en-US" sz="1500" u="none" strike="noStrike">
                          <a:effectLst/>
                        </a:rPr>
                        <a:t>Gen 2 Rotor Angle</a:t>
                      </a:r>
                      <a:endParaRPr lang="en-US" sz="1500" b="0" i="0" u="none" strike="noStrike">
                        <a:solidFill>
                          <a:srgbClr val="000000"/>
                        </a:solidFill>
                        <a:effectLst/>
                        <a:latin typeface="Calibri"/>
                      </a:endParaRPr>
                    </a:p>
                  </a:txBody>
                  <a:tcPr marL="6370" marR="6370" marT="6370" marB="0" anchor="b"/>
                </a:tc>
                <a:tc>
                  <a:txBody>
                    <a:bodyPr/>
                    <a:lstStyle/>
                    <a:p>
                      <a:pPr algn="l" fontAlgn="b"/>
                      <a:r>
                        <a:rPr lang="en-US" sz="1500" u="none" strike="noStrike">
                          <a:effectLst/>
                        </a:rPr>
                        <a:t>Gen2 Speed (Hz)</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23.9462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-12.0829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23.9462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-12.0829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59.9</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25.3862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-12.8029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59.8</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28.2662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-14.2429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59.7</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dirty="0">
                          <a:effectLst/>
                        </a:rPr>
                        <a:t>0.08</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32.5862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-16.4029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59.6</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38.3462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-19.2829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59.5</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38.3462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-19.2829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59.5</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45.5462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60.9128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-22.8829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59.5436</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52.1185</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60.7966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-26.169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59.6017</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57.8541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60.6637</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-29.0368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59.6682</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62.6325</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60.5241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-31.426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59.7379</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66.4064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60.385</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-33.3129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59.8075</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69.1782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60.2498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-34.6988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59.8751</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70.9771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60.1197</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-35.5982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59.9401</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71.8392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59.9938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-36.0292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60.0031</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71.7949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59.8702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-36.0071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60.0649</a:t>
                      </a:r>
                      <a:endParaRPr lang="en-US" sz="1500" b="0" i="0" u="none" strike="noStrike" dirty="0">
                        <a:solidFill>
                          <a:srgbClr val="000000"/>
                        </a:solidFill>
                        <a:effectLst/>
                        <a:latin typeface="Calibri"/>
                      </a:endParaRPr>
                    </a:p>
                  </a:txBody>
                  <a:tcPr marL="6370" marR="6370" marT="6370" marB="0" anchor="b"/>
                </a:tc>
              </a:tr>
            </a:tbl>
          </a:graphicData>
        </a:graphic>
      </p:graphicFrame>
    </p:spTree>
    <p:extLst>
      <p:ext uri="{BB962C8B-B14F-4D97-AF65-F5344CB8AC3E}">
        <p14:creationId xmlns:p14="http://schemas.microsoft.com/office/powerpoint/2010/main" val="34069341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at </a:t>
            </a:r>
            <a:r>
              <a:rPr lang="en-US" dirty="0" smtClean="0"/>
              <a:t>t=0.02 with RK2</a:t>
            </a:r>
            <a:endParaRPr lang="en-US" dirty="0"/>
          </a:p>
        </p:txBody>
      </p:sp>
      <p:sp>
        <p:nvSpPr>
          <p:cNvPr id="3" name="Content Placeholder 2"/>
          <p:cNvSpPr>
            <a:spLocks noGrp="1"/>
          </p:cNvSpPr>
          <p:nvPr>
            <p:ph idx="1"/>
          </p:nvPr>
        </p:nvSpPr>
        <p:spPr/>
        <p:txBody>
          <a:bodyPr/>
          <a:lstStyle/>
          <a:p>
            <a:r>
              <a:rPr lang="en-US" dirty="0" smtClean="0"/>
              <a:t>With RK2 the first part of the time step is the same as Euler's, that is solving the network equations with</a:t>
            </a:r>
          </a:p>
          <a:p>
            <a:endParaRPr lang="en-US" dirty="0"/>
          </a:p>
          <a:p>
            <a:endParaRPr lang="en-US" dirty="0" smtClean="0"/>
          </a:p>
          <a:p>
            <a:r>
              <a:rPr lang="en-US" dirty="0" smtClean="0"/>
              <a:t>Then calculate k2 and get a final value for </a:t>
            </a:r>
            <a:r>
              <a:rPr lang="en-US" b="1" dirty="0" smtClean="0"/>
              <a:t>x</a:t>
            </a:r>
            <a:r>
              <a:rPr lang="en-US" dirty="0" smtClean="0"/>
              <a:t>(</a:t>
            </a:r>
            <a:r>
              <a:rPr lang="en-US" dirty="0" err="1" smtClean="0"/>
              <a:t>t+</a:t>
            </a:r>
            <a:r>
              <a:rPr lang="en-US" dirty="0" err="1" smtClean="0">
                <a:latin typeface="Symbol" panose="05050102010706020507" pitchFamily="18" charset="2"/>
              </a:rPr>
              <a:t>D</a:t>
            </a:r>
            <a:r>
              <a:rPr lang="en-US" dirty="0" err="1" smtClean="0"/>
              <a:t>t</a:t>
            </a:r>
            <a:r>
              <a:rPr lang="en-US" dirty="0" smtClean="0"/>
              <a:t>)</a:t>
            </a:r>
          </a:p>
          <a:p>
            <a:endParaRPr lang="en-US" dirty="0"/>
          </a:p>
          <a:p>
            <a:endParaRPr lang="en-US" dirty="0" smtClean="0"/>
          </a:p>
          <a:p>
            <a:endParaRPr lang="en-US" dirty="0"/>
          </a:p>
          <a:p>
            <a:r>
              <a:rPr lang="en-US" dirty="0" smtClean="0"/>
              <a:t>Finally solve the network equations using the final value for </a:t>
            </a:r>
            <a:r>
              <a:rPr lang="en-US" b="1" dirty="0" smtClean="0"/>
              <a:t>x</a:t>
            </a:r>
            <a:r>
              <a:rPr lang="en-US" dirty="0" smtClean="0"/>
              <a:t>(</a:t>
            </a:r>
            <a:r>
              <a:rPr lang="en-US" dirty="0" err="1" smtClean="0"/>
              <a:t>t+</a:t>
            </a:r>
            <a:r>
              <a:rPr lang="en-US" dirty="0" err="1" smtClean="0">
                <a:latin typeface="Symbol" panose="05050102010706020507" pitchFamily="18" charset="2"/>
              </a:rPr>
              <a:t>D</a:t>
            </a:r>
            <a:r>
              <a:rPr lang="en-US" dirty="0" err="1" smtClean="0"/>
              <a:t>t</a:t>
            </a:r>
            <a:r>
              <a:rPr lang="en-US" dirty="0" smtClean="0"/>
              <a:t>)</a:t>
            </a:r>
            <a:br>
              <a:rPr lang="en-US" dirty="0" smtClean="0"/>
            </a:br>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25</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596571150"/>
              </p:ext>
            </p:extLst>
          </p:nvPr>
        </p:nvGraphicFramePr>
        <p:xfrm>
          <a:off x="838200" y="3733800"/>
          <a:ext cx="3608388" cy="1323975"/>
        </p:xfrm>
        <a:graphic>
          <a:graphicData uri="http://schemas.openxmlformats.org/presentationml/2006/ole">
            <mc:AlternateContent xmlns:mc="http://schemas.openxmlformats.org/markup-compatibility/2006">
              <mc:Choice xmlns:v="urn:schemas-microsoft-com:vml" Requires="v">
                <p:oleObj spid="_x0000_s1277032" name="Equation" r:id="rId3" imgW="1866600" imgH="685800" progId="Equation.DSMT4">
                  <p:embed/>
                </p:oleObj>
              </mc:Choice>
              <mc:Fallback>
                <p:oleObj name="Equation" r:id="rId3" imgW="1866600" imgH="685800" progId="Equation.DSMT4">
                  <p:embed/>
                  <p:pic>
                    <p:nvPicPr>
                      <p:cNvPr id="0" name="Object 5"/>
                      <p:cNvPicPr>
                        <a:picLocks noChangeAspect="1" noChangeArrowheads="1"/>
                      </p:cNvPicPr>
                      <p:nvPr/>
                    </p:nvPicPr>
                    <p:blipFill>
                      <a:blip r:embed="rId4"/>
                      <a:srcRect/>
                      <a:stretch>
                        <a:fillRect/>
                      </a:stretch>
                    </p:blipFill>
                    <p:spPr bwMode="auto">
                      <a:xfrm>
                        <a:off x="838200" y="3733800"/>
                        <a:ext cx="3608388"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787269019"/>
              </p:ext>
            </p:extLst>
          </p:nvPr>
        </p:nvGraphicFramePr>
        <p:xfrm>
          <a:off x="914400" y="2362200"/>
          <a:ext cx="5384800" cy="533400"/>
        </p:xfrm>
        <a:graphic>
          <a:graphicData uri="http://schemas.openxmlformats.org/presentationml/2006/ole">
            <mc:AlternateContent xmlns:mc="http://schemas.openxmlformats.org/markup-compatibility/2006">
              <mc:Choice xmlns:v="urn:schemas-microsoft-com:vml" Requires="v">
                <p:oleObj spid="_x0000_s1277033" name="Equation" r:id="rId5" imgW="2692080" imgH="266400" progId="Equation.DSMT4">
                  <p:embed/>
                </p:oleObj>
              </mc:Choice>
              <mc:Fallback>
                <p:oleObj name="Equation" r:id="rId5" imgW="2692080" imgH="266400" progId="Equation.DSMT4">
                  <p:embed/>
                  <p:pic>
                    <p:nvPicPr>
                      <p:cNvPr id="0" name=""/>
                      <p:cNvPicPr/>
                      <p:nvPr/>
                    </p:nvPicPr>
                    <p:blipFill>
                      <a:blip r:embed="rId6"/>
                      <a:stretch>
                        <a:fillRect/>
                      </a:stretch>
                    </p:blipFill>
                    <p:spPr>
                      <a:xfrm>
                        <a:off x="914400" y="2362200"/>
                        <a:ext cx="5384800" cy="533400"/>
                      </a:xfrm>
                      <a:prstGeom prst="rect">
                        <a:avLst/>
                      </a:prstGeom>
                    </p:spPr>
                  </p:pic>
                </p:oleObj>
              </mc:Fallback>
            </mc:AlternateContent>
          </a:graphicData>
        </a:graphic>
      </p:graphicFrame>
    </p:spTree>
    <p:extLst>
      <p:ext uri="{BB962C8B-B14F-4D97-AF65-F5344CB8AC3E}">
        <p14:creationId xmlns:p14="http://schemas.microsoft.com/office/powerpoint/2010/main" val="13363306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at t=0.02 with RK2</a:t>
            </a:r>
          </a:p>
        </p:txBody>
      </p:sp>
      <p:sp>
        <p:nvSpPr>
          <p:cNvPr id="3" name="Content Placeholder 2"/>
          <p:cNvSpPr>
            <a:spLocks noGrp="1"/>
          </p:cNvSpPr>
          <p:nvPr>
            <p:ph idx="1"/>
          </p:nvPr>
        </p:nvSpPr>
        <p:spPr>
          <a:xfrm>
            <a:off x="365760" y="1280160"/>
            <a:ext cx="8535987" cy="777240"/>
          </a:xfrm>
        </p:spPr>
        <p:txBody>
          <a:bodyPr/>
          <a:lstStyle/>
          <a:p>
            <a:r>
              <a:rPr lang="en-US" dirty="0" smtClean="0"/>
              <a:t>From the first half of the time step</a:t>
            </a:r>
          </a:p>
          <a:p>
            <a:endParaRPr lang="en-US" dirty="0"/>
          </a:p>
          <a:p>
            <a:endParaRPr lang="en-US" dirty="0" smtClean="0"/>
          </a:p>
          <a:p>
            <a:endParaRPr lang="en-US" dirty="0"/>
          </a:p>
          <a:p>
            <a:endParaRPr lang="en-US" dirty="0" smtClean="0"/>
          </a:p>
          <a:p>
            <a:r>
              <a:rPr lang="en-US" dirty="0" smtClean="0"/>
              <a:t>Then</a:t>
            </a:r>
          </a:p>
          <a:p>
            <a:endParaRPr lang="en-US" dirty="0"/>
          </a:p>
          <a:p>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26</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775768673"/>
              </p:ext>
            </p:extLst>
          </p:nvPr>
        </p:nvGraphicFramePr>
        <p:xfrm>
          <a:off x="914400" y="1905000"/>
          <a:ext cx="2665413" cy="1612900"/>
        </p:xfrm>
        <a:graphic>
          <a:graphicData uri="http://schemas.openxmlformats.org/presentationml/2006/ole">
            <mc:AlternateContent xmlns:mc="http://schemas.openxmlformats.org/markup-compatibility/2006">
              <mc:Choice xmlns:v="urn:schemas-microsoft-com:vml" Requires="v">
                <p:oleObj spid="_x0000_s1278054" name="Equation" r:id="rId3" imgW="1511280" imgH="914400" progId="Equation.DSMT4">
                  <p:embed/>
                </p:oleObj>
              </mc:Choice>
              <mc:Fallback>
                <p:oleObj name="Equation" r:id="rId3" imgW="1511280" imgH="914400" progId="Equation.DSMT4">
                  <p:embed/>
                  <p:pic>
                    <p:nvPicPr>
                      <p:cNvPr id="0" name="Object 4"/>
                      <p:cNvPicPr>
                        <a:picLocks noChangeAspect="1" noChangeArrowheads="1"/>
                      </p:cNvPicPr>
                      <p:nvPr/>
                    </p:nvPicPr>
                    <p:blipFill>
                      <a:blip r:embed="rId4"/>
                      <a:srcRect/>
                      <a:stretch>
                        <a:fillRect/>
                      </a:stretch>
                    </p:blipFill>
                    <p:spPr bwMode="auto">
                      <a:xfrm>
                        <a:off x="914400" y="1905000"/>
                        <a:ext cx="2665413" cy="161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880074258"/>
              </p:ext>
            </p:extLst>
          </p:nvPr>
        </p:nvGraphicFramePr>
        <p:xfrm>
          <a:off x="1905000" y="3276600"/>
          <a:ext cx="6639094" cy="2514600"/>
        </p:xfrm>
        <a:graphic>
          <a:graphicData uri="http://schemas.openxmlformats.org/presentationml/2006/ole">
            <mc:AlternateContent xmlns:mc="http://schemas.openxmlformats.org/markup-compatibility/2006">
              <mc:Choice xmlns:v="urn:schemas-microsoft-com:vml" Requires="v">
                <p:oleObj spid="_x0000_s1278055" name="Equation" r:id="rId5" imgW="3416040" imgH="1295280" progId="Equation.DSMT4">
                  <p:embed/>
                </p:oleObj>
              </mc:Choice>
              <mc:Fallback>
                <p:oleObj name="Equation" r:id="rId5" imgW="3416040" imgH="1295280" progId="Equation.DSMT4">
                  <p:embed/>
                  <p:pic>
                    <p:nvPicPr>
                      <p:cNvPr id="0" name="Object 4"/>
                      <p:cNvPicPr>
                        <a:picLocks noChangeAspect="1" noChangeArrowheads="1"/>
                      </p:cNvPicPr>
                      <p:nvPr/>
                    </p:nvPicPr>
                    <p:blipFill>
                      <a:blip r:embed="rId6"/>
                      <a:srcRect/>
                      <a:stretch>
                        <a:fillRect/>
                      </a:stretch>
                    </p:blipFill>
                    <p:spPr bwMode="auto">
                      <a:xfrm>
                        <a:off x="1905000" y="3276600"/>
                        <a:ext cx="6639094" cy="25146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7792544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at t=0.02 with RK2</a:t>
            </a:r>
          </a:p>
        </p:txBody>
      </p:sp>
      <p:sp>
        <p:nvSpPr>
          <p:cNvPr id="3" name="Content Placeholder 2"/>
          <p:cNvSpPr>
            <a:spLocks noGrp="1"/>
          </p:cNvSpPr>
          <p:nvPr>
            <p:ph idx="1"/>
          </p:nvPr>
        </p:nvSpPr>
        <p:spPr>
          <a:xfrm>
            <a:off x="365760" y="1280160"/>
            <a:ext cx="8535987" cy="853440"/>
          </a:xfrm>
        </p:spPr>
        <p:txBody>
          <a:bodyPr/>
          <a:lstStyle/>
          <a:p>
            <a:r>
              <a:rPr lang="en-US" dirty="0" smtClean="0"/>
              <a:t>The final value for </a:t>
            </a:r>
            <a:r>
              <a:rPr lang="en-US" b="1" dirty="0" smtClean="0"/>
              <a:t>x</a:t>
            </a:r>
            <a:r>
              <a:rPr lang="en-US" dirty="0" smtClean="0"/>
              <a:t>(0.02) is</a:t>
            </a:r>
          </a:p>
          <a:p>
            <a:endParaRPr lang="en-US" dirty="0"/>
          </a:p>
          <a:p>
            <a:endParaRPr lang="en-US" dirty="0" smtClean="0"/>
          </a:p>
          <a:p>
            <a:endParaRPr lang="en-US" dirty="0"/>
          </a:p>
          <a:p>
            <a:endParaRPr lang="en-US" dirty="0" smtClean="0"/>
          </a:p>
          <a:p>
            <a:r>
              <a:rPr lang="en-US" dirty="0" smtClean="0"/>
              <a:t>Since the </a:t>
            </a:r>
            <a:r>
              <a:rPr lang="en-US" dirty="0" smtClean="0">
                <a:latin typeface="Symbol" panose="05050102010706020507" pitchFamily="18" charset="2"/>
              </a:rPr>
              <a:t>d</a:t>
            </a:r>
            <a:r>
              <a:rPr lang="en-US" dirty="0" smtClean="0"/>
              <a:t>'s have changed, the internal voltages are updated, resulting in new Norton currents, and hence new voltages</a:t>
            </a:r>
          </a:p>
          <a:p>
            <a:endParaRPr lang="en-US" dirty="0"/>
          </a:p>
          <a:p>
            <a:endParaRPr lang="en-US" dirty="0" smtClean="0"/>
          </a:p>
          <a:p>
            <a:endParaRPr lang="en-US" dirty="0"/>
          </a:p>
          <a:p>
            <a:endParaRPr lang="en-US" dirty="0" smtClean="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27</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970940638"/>
              </p:ext>
            </p:extLst>
          </p:nvPr>
        </p:nvGraphicFramePr>
        <p:xfrm>
          <a:off x="533400" y="1981200"/>
          <a:ext cx="7854951" cy="1814513"/>
        </p:xfrm>
        <a:graphic>
          <a:graphicData uri="http://schemas.openxmlformats.org/presentationml/2006/ole">
            <mc:AlternateContent xmlns:mc="http://schemas.openxmlformats.org/markup-compatibility/2006">
              <mc:Choice xmlns:v="urn:schemas-microsoft-com:vml" Requires="v">
                <p:oleObj spid="_x0000_s1279026" name="Equation" r:id="rId3" imgW="4063680" imgH="939600" progId="Equation.DSMT4">
                  <p:embed/>
                </p:oleObj>
              </mc:Choice>
              <mc:Fallback>
                <p:oleObj name="Equation" r:id="rId3" imgW="4063680" imgH="939600" progId="Equation.DSMT4">
                  <p:embed/>
                  <p:pic>
                    <p:nvPicPr>
                      <p:cNvPr id="0" name="Object 4"/>
                      <p:cNvPicPr>
                        <a:picLocks noChangeAspect="1" noChangeArrowheads="1"/>
                      </p:cNvPicPr>
                      <p:nvPr/>
                    </p:nvPicPr>
                    <p:blipFill>
                      <a:blip r:embed="rId4"/>
                      <a:srcRect/>
                      <a:stretch>
                        <a:fillRect/>
                      </a:stretch>
                    </p:blipFill>
                    <p:spPr bwMode="auto">
                      <a:xfrm>
                        <a:off x="533400" y="1981200"/>
                        <a:ext cx="7854951" cy="181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2057400" y="5486400"/>
            <a:ext cx="4916731" cy="461665"/>
          </a:xfrm>
          <a:prstGeom prst="rect">
            <a:avLst/>
          </a:prstGeom>
          <a:solidFill>
            <a:schemeClr val="accent1"/>
          </a:solidFill>
        </p:spPr>
        <p:txBody>
          <a:bodyPr wrap="none" rtlCol="0">
            <a:spAutoFit/>
          </a:bodyPr>
          <a:lstStyle/>
          <a:p>
            <a:r>
              <a:rPr lang="en-US" dirty="0" smtClean="0">
                <a:latin typeface="Symbol" panose="05050102010706020507" pitchFamily="18" charset="2"/>
              </a:rPr>
              <a:t>d</a:t>
            </a:r>
            <a:r>
              <a:rPr lang="en-US" baseline="-25000" dirty="0" smtClean="0"/>
              <a:t>1</a:t>
            </a:r>
            <a:r>
              <a:rPr lang="en-US" dirty="0" smtClean="0"/>
              <a:t>(0.02) = 24.7 </a:t>
            </a:r>
            <a:r>
              <a:rPr lang="en-US" baseline="30000" dirty="0" smtClean="0">
                <a:sym typeface="Symbol"/>
              </a:rPr>
              <a:t></a:t>
            </a:r>
            <a:r>
              <a:rPr lang="en-US" dirty="0" smtClean="0"/>
              <a:t>, </a:t>
            </a:r>
            <a:r>
              <a:rPr lang="en-US" dirty="0" smtClean="0">
                <a:latin typeface="Symbol" panose="05050102010706020507" pitchFamily="18" charset="2"/>
              </a:rPr>
              <a:t>d</a:t>
            </a:r>
            <a:r>
              <a:rPr lang="en-US" baseline="-25000" dirty="0" smtClean="0"/>
              <a:t>2</a:t>
            </a:r>
            <a:r>
              <a:rPr lang="en-US" dirty="0" smtClean="0"/>
              <a:t>(0.02) =-12.4</a:t>
            </a:r>
            <a:r>
              <a:rPr lang="en-US" baseline="30000" dirty="0" smtClean="0">
                <a:sym typeface="Symbol"/>
              </a:rPr>
              <a:t></a:t>
            </a:r>
            <a:r>
              <a:rPr lang="en-US" dirty="0" smtClean="0"/>
              <a:t> </a:t>
            </a:r>
            <a:endParaRPr lang="en-US" dirty="0"/>
          </a:p>
        </p:txBody>
      </p:sp>
    </p:spTree>
    <p:extLst>
      <p:ext uri="{BB962C8B-B14F-4D97-AF65-F5344CB8AC3E}">
        <p14:creationId xmlns:p14="http://schemas.microsoft.com/office/powerpoint/2010/main" val="779968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at t=0.02 with RK2</a:t>
            </a:r>
          </a:p>
        </p:txBody>
      </p:sp>
      <p:sp>
        <p:nvSpPr>
          <p:cNvPr id="3" name="Content Placeholder 2"/>
          <p:cNvSpPr>
            <a:spLocks noGrp="1"/>
          </p:cNvSpPr>
          <p:nvPr>
            <p:ph idx="1"/>
          </p:nvPr>
        </p:nvSpPr>
        <p:spPr>
          <a:xfrm>
            <a:off x="365760" y="1280160"/>
            <a:ext cx="8535987" cy="701040"/>
          </a:xfrm>
        </p:spPr>
        <p:txBody>
          <a:bodyPr/>
          <a:lstStyle/>
          <a:p>
            <a:r>
              <a:rPr lang="en-US" dirty="0" smtClean="0"/>
              <a:t>The new values for the Norton currents are</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28</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509673750"/>
              </p:ext>
            </p:extLst>
          </p:nvPr>
        </p:nvGraphicFramePr>
        <p:xfrm>
          <a:off x="411163" y="1981200"/>
          <a:ext cx="5454650" cy="1789113"/>
        </p:xfrm>
        <a:graphic>
          <a:graphicData uri="http://schemas.openxmlformats.org/presentationml/2006/ole">
            <mc:AlternateContent xmlns:mc="http://schemas.openxmlformats.org/markup-compatibility/2006">
              <mc:Choice xmlns:v="urn:schemas-microsoft-com:vml" Requires="v">
                <p:oleObj spid="_x0000_s1280093" name="Equation" r:id="rId3" imgW="2628720" imgH="863280" progId="Equation.DSMT4">
                  <p:embed/>
                </p:oleObj>
              </mc:Choice>
              <mc:Fallback>
                <p:oleObj name="Equation" r:id="rId3" imgW="2628720" imgH="863280" progId="Equation.DSMT4">
                  <p:embed/>
                  <p:pic>
                    <p:nvPicPr>
                      <p:cNvPr id="0" name="Object 6"/>
                      <p:cNvPicPr>
                        <a:picLocks noChangeAspect="1" noChangeArrowheads="1"/>
                      </p:cNvPicPr>
                      <p:nvPr/>
                    </p:nvPicPr>
                    <p:blipFill>
                      <a:blip r:embed="rId4"/>
                      <a:srcRect/>
                      <a:stretch>
                        <a:fillRect/>
                      </a:stretch>
                    </p:blipFill>
                    <p:spPr bwMode="auto">
                      <a:xfrm>
                        <a:off x="411163" y="1981200"/>
                        <a:ext cx="5454650" cy="178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548244588"/>
              </p:ext>
            </p:extLst>
          </p:nvPr>
        </p:nvGraphicFramePr>
        <p:xfrm>
          <a:off x="457200" y="3810000"/>
          <a:ext cx="6772275" cy="1935163"/>
        </p:xfrm>
        <a:graphic>
          <a:graphicData uri="http://schemas.openxmlformats.org/presentationml/2006/ole">
            <mc:AlternateContent xmlns:mc="http://schemas.openxmlformats.org/markup-compatibility/2006">
              <mc:Choice xmlns:v="urn:schemas-microsoft-com:vml" Requires="v">
                <p:oleObj spid="_x0000_s1280094" name="Equation" r:id="rId5" imgW="3466800" imgH="990360" progId="Equation.DSMT4">
                  <p:embed/>
                </p:oleObj>
              </mc:Choice>
              <mc:Fallback>
                <p:oleObj name="Equation" r:id="rId5" imgW="3466800" imgH="990360" progId="Equation.DSMT4">
                  <p:embed/>
                  <p:pic>
                    <p:nvPicPr>
                      <p:cNvPr id="0" name="Object 5"/>
                      <p:cNvPicPr>
                        <a:picLocks noChangeAspect="1" noChangeArrowheads="1"/>
                      </p:cNvPicPr>
                      <p:nvPr/>
                    </p:nvPicPr>
                    <p:blipFill>
                      <a:blip r:embed="rId6"/>
                      <a:srcRect/>
                      <a:stretch>
                        <a:fillRect/>
                      </a:stretch>
                    </p:blipFill>
                    <p:spPr bwMode="auto">
                      <a:xfrm>
                        <a:off x="457200" y="3810000"/>
                        <a:ext cx="6772275" cy="193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118308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Values Using </a:t>
            </a:r>
            <a:r>
              <a:rPr lang="en-US" dirty="0" smtClean="0"/>
              <a:t>RK2</a:t>
            </a:r>
            <a:endParaRPr lang="en-US" dirty="0"/>
          </a:p>
        </p:txBody>
      </p:sp>
      <p:sp>
        <p:nvSpPr>
          <p:cNvPr id="3" name="Content Placeholder 2"/>
          <p:cNvSpPr>
            <a:spLocks noGrp="1"/>
          </p:cNvSpPr>
          <p:nvPr>
            <p:ph idx="1"/>
          </p:nvPr>
        </p:nvSpPr>
        <p:spPr>
          <a:xfrm>
            <a:off x="365760" y="1280160"/>
            <a:ext cx="8535987" cy="1158240"/>
          </a:xfrm>
        </p:spPr>
        <p:txBody>
          <a:bodyPr/>
          <a:lstStyle/>
          <a:p>
            <a:r>
              <a:rPr lang="en-US" dirty="0"/>
              <a:t>The below table gives the results using </a:t>
            </a:r>
            <a:r>
              <a:rPr lang="en-US" dirty="0">
                <a:latin typeface="Symbol" panose="05050102010706020507" pitchFamily="18" charset="2"/>
              </a:rPr>
              <a:t>D</a:t>
            </a:r>
            <a:r>
              <a:rPr lang="en-US" dirty="0"/>
              <a:t>t = 0.02 for the beginning time steps</a:t>
            </a:r>
          </a:p>
          <a:p>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29</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682906793"/>
              </p:ext>
            </p:extLst>
          </p:nvPr>
        </p:nvGraphicFramePr>
        <p:xfrm>
          <a:off x="841248" y="2286000"/>
          <a:ext cx="6947175" cy="4114799"/>
        </p:xfrm>
        <a:graphic>
          <a:graphicData uri="http://schemas.openxmlformats.org/drawingml/2006/table">
            <a:tbl>
              <a:tblPr>
                <a:tableStyleId>{5C22544A-7EE6-4342-B048-85BDC9FD1C3A}</a:tableStyleId>
              </a:tblPr>
              <a:tblGrid>
                <a:gridCol w="1010344"/>
                <a:gridCol w="1477309"/>
                <a:gridCol w="1383917"/>
                <a:gridCol w="1477309"/>
                <a:gridCol w="1598296"/>
              </a:tblGrid>
              <a:tr h="242047">
                <a:tc>
                  <a:txBody>
                    <a:bodyPr/>
                    <a:lstStyle/>
                    <a:p>
                      <a:pPr algn="l" fontAlgn="b"/>
                      <a:r>
                        <a:rPr lang="en-US" sz="1500" u="none" strike="noStrike" dirty="0">
                          <a:effectLst/>
                        </a:rPr>
                        <a:t>Time (Sec)</a:t>
                      </a:r>
                      <a:endParaRPr lang="en-US" sz="1500" b="0" i="0" u="none" strike="noStrike" dirty="0">
                        <a:solidFill>
                          <a:srgbClr val="000000"/>
                        </a:solidFill>
                        <a:effectLst/>
                        <a:latin typeface="Calibri"/>
                      </a:endParaRPr>
                    </a:p>
                  </a:txBody>
                  <a:tcPr marL="6370" marR="6370" marT="6370" marB="0" anchor="b"/>
                </a:tc>
                <a:tc>
                  <a:txBody>
                    <a:bodyPr/>
                    <a:lstStyle/>
                    <a:p>
                      <a:pPr algn="l" fontAlgn="b"/>
                      <a:r>
                        <a:rPr lang="en-US" sz="1500" u="none" strike="noStrike">
                          <a:effectLst/>
                        </a:rPr>
                        <a:t>Gen 1 Rotor Angle</a:t>
                      </a:r>
                      <a:endParaRPr lang="en-US" sz="1500" b="0" i="0" u="none" strike="noStrike">
                        <a:solidFill>
                          <a:srgbClr val="000000"/>
                        </a:solidFill>
                        <a:effectLst/>
                        <a:latin typeface="Calibri"/>
                      </a:endParaRPr>
                    </a:p>
                  </a:txBody>
                  <a:tcPr marL="6370" marR="6370" marT="6370" marB="0" anchor="b"/>
                </a:tc>
                <a:tc>
                  <a:txBody>
                    <a:bodyPr/>
                    <a:lstStyle/>
                    <a:p>
                      <a:pPr algn="l" fontAlgn="b"/>
                      <a:r>
                        <a:rPr lang="en-US" sz="1500" u="none" strike="noStrike">
                          <a:effectLst/>
                        </a:rPr>
                        <a:t>Gen 1 Speed (Hz)</a:t>
                      </a:r>
                      <a:endParaRPr lang="en-US" sz="1500" b="0" i="0" u="none" strike="noStrike">
                        <a:solidFill>
                          <a:srgbClr val="000000"/>
                        </a:solidFill>
                        <a:effectLst/>
                        <a:latin typeface="Calibri"/>
                      </a:endParaRPr>
                    </a:p>
                  </a:txBody>
                  <a:tcPr marL="6370" marR="6370" marT="6370" marB="0" anchor="b"/>
                </a:tc>
                <a:tc>
                  <a:txBody>
                    <a:bodyPr/>
                    <a:lstStyle/>
                    <a:p>
                      <a:pPr algn="l" fontAlgn="b"/>
                      <a:r>
                        <a:rPr lang="en-US" sz="1500" u="none" strike="noStrike">
                          <a:effectLst/>
                        </a:rPr>
                        <a:t>Gen 2 Rotor Angle</a:t>
                      </a:r>
                      <a:endParaRPr lang="en-US" sz="1500" b="0" i="0" u="none" strike="noStrike">
                        <a:solidFill>
                          <a:srgbClr val="000000"/>
                        </a:solidFill>
                        <a:effectLst/>
                        <a:latin typeface="Calibri"/>
                      </a:endParaRPr>
                    </a:p>
                  </a:txBody>
                  <a:tcPr marL="6370" marR="6370" marT="6370" marB="0" anchor="b"/>
                </a:tc>
                <a:tc>
                  <a:txBody>
                    <a:bodyPr/>
                    <a:lstStyle/>
                    <a:p>
                      <a:pPr algn="l" fontAlgn="b"/>
                      <a:r>
                        <a:rPr lang="en-US" sz="1500" u="none" strike="noStrike">
                          <a:effectLst/>
                        </a:rPr>
                        <a:t>Gen2 Speed (Hz)</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23.9462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-12.0829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24.6662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-12.4429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59.9</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26.8262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-13.5229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59.8</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30.4262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-15.3175</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59.7008</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35.4662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-17.8321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59.6008</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41.9462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-21.0667</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59.5008</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41.9462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-21.0667</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59.5008</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dirty="0">
                          <a:effectLst/>
                        </a:rPr>
                        <a:t>0.12</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48.7754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60.8852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-24.4759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59.5581</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54.697</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60.7538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-27.4312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59.6239</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59.6315</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60.6153</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-29.8931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59.6931</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63.558</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60.4763</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-31.8509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59.7626</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66.4888</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60.3399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-33.3109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59.8308</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68.4501</a:t>
                      </a:r>
                      <a:endParaRPr lang="en-US" sz="1500" b="0" i="0" u="none" strike="noStrike" dirty="0">
                        <a:solidFill>
                          <a:srgbClr val="000000"/>
                        </a:solidFill>
                        <a:effectLst/>
                        <a:latin typeface="Calibri"/>
                      </a:endParaRPr>
                    </a:p>
                  </a:txBody>
                  <a:tcPr marL="6370" marR="6370" marT="6370" marB="0" anchor="b"/>
                </a:tc>
                <a:tc>
                  <a:txBody>
                    <a:bodyPr/>
                    <a:lstStyle/>
                    <a:p>
                      <a:pPr algn="r" fontAlgn="b"/>
                      <a:r>
                        <a:rPr lang="en-US" sz="1500" u="none" strike="noStrike">
                          <a:effectLst/>
                        </a:rPr>
                        <a:t>60.2071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-34.286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59.8972</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69.4669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60.077</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-34.789</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59.9623</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69.5548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59.9481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-34.8275</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60.0267</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68.7151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59.8183</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-34.4022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60.0916</a:t>
                      </a:r>
                      <a:endParaRPr lang="en-US" sz="1500" b="0" i="0" u="none" strike="noStrike" dirty="0">
                        <a:solidFill>
                          <a:srgbClr val="000000"/>
                        </a:solidFill>
                        <a:effectLst/>
                        <a:latin typeface="Calibri"/>
                      </a:endParaRPr>
                    </a:p>
                  </a:txBody>
                  <a:tcPr marL="6370" marR="6370" marT="6370" marB="0" anchor="b"/>
                </a:tc>
              </a:tr>
            </a:tbl>
          </a:graphicData>
        </a:graphic>
      </p:graphicFrame>
    </p:spTree>
    <p:extLst>
      <p:ext uri="{BB962C8B-B14F-4D97-AF65-F5344CB8AC3E}">
        <p14:creationId xmlns:p14="http://schemas.microsoft.com/office/powerpoint/2010/main" val="6267156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about HYGOV</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3</a:t>
            </a:fld>
            <a:endParaRPr lang="en-US" dirty="0"/>
          </a:p>
        </p:txBody>
      </p:sp>
      <p:pic>
        <p:nvPicPr>
          <p:cNvPr id="1292290" name="Picture 2" descr="image0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447800"/>
            <a:ext cx="7086600" cy="3070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32413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Angle Reference</a:t>
            </a:r>
            <a:endParaRPr lang="en-US" dirty="0"/>
          </a:p>
        </p:txBody>
      </p:sp>
      <p:sp>
        <p:nvSpPr>
          <p:cNvPr id="3" name="Content Placeholder 2"/>
          <p:cNvSpPr>
            <a:spLocks noGrp="1"/>
          </p:cNvSpPr>
          <p:nvPr>
            <p:ph idx="1"/>
          </p:nvPr>
        </p:nvSpPr>
        <p:spPr/>
        <p:txBody>
          <a:bodyPr/>
          <a:lstStyle/>
          <a:p>
            <a:r>
              <a:rPr lang="en-US" dirty="0" smtClean="0"/>
              <a:t>The initial angles are given by the angles from the power flow, which are based on the slack bus's angle</a:t>
            </a:r>
          </a:p>
          <a:p>
            <a:r>
              <a:rPr lang="en-US" dirty="0" smtClean="0"/>
              <a:t>As presented the transient stability angles are with respect to a synchronous reference frame</a:t>
            </a:r>
          </a:p>
          <a:p>
            <a:pPr lvl="1"/>
            <a:r>
              <a:rPr lang="en-US" dirty="0" smtClean="0"/>
              <a:t>Sometimes this is fine, such as for either shorter studies, or ones in which there is little speed variation</a:t>
            </a:r>
          </a:p>
          <a:p>
            <a:pPr lvl="1"/>
            <a:r>
              <a:rPr lang="en-US" dirty="0" smtClean="0"/>
              <a:t>Oftentimes this is not best since the when the frequencies are not nominal, the angles shift from the reference frame</a:t>
            </a:r>
          </a:p>
          <a:p>
            <a:r>
              <a:rPr lang="en-US" dirty="0" smtClean="0"/>
              <a:t>Other reference frames can be used, such as with respect to a particular generator's value, which mimics the power flow approach; the selected reference has no impact on the solution</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30</a:t>
            </a:fld>
            <a:endParaRPr lang="en-US" dirty="0"/>
          </a:p>
        </p:txBody>
      </p:sp>
    </p:spTree>
    <p:extLst>
      <p:ext uri="{BB962C8B-B14F-4D97-AF65-F5344CB8AC3E}">
        <p14:creationId xmlns:p14="http://schemas.microsoft.com/office/powerpoint/2010/main" val="1993579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10600" cy="762000"/>
          </a:xfrm>
        </p:spPr>
        <p:txBody>
          <a:bodyPr/>
          <a:lstStyle/>
          <a:p>
            <a:r>
              <a:rPr lang="en-US" dirty="0" smtClean="0"/>
              <a:t>Power Grid Physical Vulnerabilities</a:t>
            </a:r>
            <a:endParaRPr lang="en-US" dirty="0"/>
          </a:p>
        </p:txBody>
      </p:sp>
      <p:sp>
        <p:nvSpPr>
          <p:cNvPr id="3" name="Content Placeholder 2"/>
          <p:cNvSpPr>
            <a:spLocks noGrp="1"/>
          </p:cNvSpPr>
          <p:nvPr>
            <p:ph idx="1"/>
          </p:nvPr>
        </p:nvSpPr>
        <p:spPr/>
        <p:txBody>
          <a:bodyPr/>
          <a:lstStyle/>
          <a:p>
            <a:r>
              <a:rPr lang="en-US" dirty="0" smtClean="0"/>
              <a:t>About one year ago (4/16/13) there was a sniper attack on the PGE Metcalf substation</a:t>
            </a:r>
          </a:p>
          <a:p>
            <a:pPr lvl="1"/>
            <a:r>
              <a:rPr lang="en-US" dirty="0" smtClean="0"/>
              <a:t>Considered a sophisticated attack partially because they disabled communication first; shooting lasted for 19 minutes, with 17 transformers knocked out (some 500/230 kV ones) but they were not permanently damaged</a:t>
            </a:r>
          </a:p>
          <a:p>
            <a:r>
              <a:rPr lang="en-US" dirty="0" smtClean="0"/>
              <a:t>On 3/12/14 the Wall Street Journal (WSJ) reported that a power flow study by FERC reported that all three grids could be collapsed by knocking out 4 substations in the EI, 3 in WECC and 2 in ERCOT</a:t>
            </a:r>
          </a:p>
          <a:p>
            <a:pPr lvl="1"/>
            <a:r>
              <a:rPr lang="en-US" dirty="0" smtClean="0"/>
              <a:t>The WSJ was criticized by FERC, NERC and EEI for mentioning this vulnerability (though they did not mention the substations)</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4</a:t>
            </a:fld>
            <a:endParaRPr lang="en-US" dirty="0"/>
          </a:p>
        </p:txBody>
      </p:sp>
    </p:spTree>
    <p:extLst>
      <p:ext uri="{BB962C8B-B14F-4D97-AF65-F5344CB8AC3E}">
        <p14:creationId xmlns:p14="http://schemas.microsoft.com/office/powerpoint/2010/main" val="2358133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Euler's Solution</a:t>
            </a:r>
          </a:p>
        </p:txBody>
      </p:sp>
      <p:sp>
        <p:nvSpPr>
          <p:cNvPr id="3" name="Content Placeholder 2"/>
          <p:cNvSpPr>
            <a:spLocks noGrp="1"/>
          </p:cNvSpPr>
          <p:nvPr>
            <p:ph idx="1"/>
          </p:nvPr>
        </p:nvSpPr>
        <p:spPr/>
        <p:txBody>
          <a:bodyPr/>
          <a:lstStyle/>
          <a:p>
            <a:r>
              <a:rPr lang="en-US" dirty="0" smtClean="0"/>
              <a:t>At t = </a:t>
            </a:r>
            <a:r>
              <a:rPr lang="en-US" dirty="0" err="1" smtClean="0"/>
              <a:t>T</a:t>
            </a:r>
            <a:r>
              <a:rPr lang="en-US" baseline="30000" dirty="0" err="1" smtClean="0"/>
              <a:t>clear</a:t>
            </a:r>
            <a:r>
              <a:rPr lang="en-US" dirty="0"/>
              <a:t> </a:t>
            </a:r>
            <a:r>
              <a:rPr lang="en-US" dirty="0" smtClean="0"/>
              <a:t>the fault is self-cleared, with the equations changing to </a:t>
            </a:r>
          </a:p>
          <a:p>
            <a:endParaRPr lang="en-US" dirty="0"/>
          </a:p>
          <a:p>
            <a:endParaRPr lang="en-US" dirty="0" smtClean="0"/>
          </a:p>
          <a:p>
            <a:endParaRPr lang="en-US" dirty="0"/>
          </a:p>
          <a:p>
            <a:endParaRPr lang="en-US" dirty="0" smtClean="0"/>
          </a:p>
          <a:p>
            <a:r>
              <a:rPr lang="en-US" dirty="0" smtClean="0"/>
              <a:t>The integration continues using the new equations</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5</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794413515"/>
              </p:ext>
            </p:extLst>
          </p:nvPr>
        </p:nvGraphicFramePr>
        <p:xfrm>
          <a:off x="838200" y="2362200"/>
          <a:ext cx="3852863" cy="1882775"/>
        </p:xfrm>
        <a:graphic>
          <a:graphicData uri="http://schemas.openxmlformats.org/presentationml/2006/ole">
            <mc:AlternateContent xmlns:mc="http://schemas.openxmlformats.org/markup-compatibility/2006">
              <mc:Choice xmlns:v="urn:schemas-microsoft-com:vml" Requires="v">
                <p:oleObj spid="_x0000_s1258584" name="Equation" r:id="rId3" imgW="1765080" imgH="863280" progId="Equation.DSMT4">
                  <p:embed/>
                </p:oleObj>
              </mc:Choice>
              <mc:Fallback>
                <p:oleObj name="Equation" r:id="rId3" imgW="1765080" imgH="8632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362200"/>
                        <a:ext cx="3852863" cy="188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57291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Euler's Solution Results (</a:t>
            </a:r>
            <a:r>
              <a:rPr lang="en-US" dirty="0" smtClean="0">
                <a:latin typeface="Symbol" panose="05050102010706020507" pitchFamily="18" charset="2"/>
              </a:rPr>
              <a:t>D</a:t>
            </a:r>
            <a:r>
              <a:rPr lang="en-US" dirty="0" smtClean="0"/>
              <a:t>t=0.02)</a:t>
            </a:r>
            <a:endParaRPr lang="en-US" dirty="0"/>
          </a:p>
        </p:txBody>
      </p:sp>
      <p:sp>
        <p:nvSpPr>
          <p:cNvPr id="3" name="Content Placeholder 2"/>
          <p:cNvSpPr>
            <a:spLocks noGrp="1"/>
          </p:cNvSpPr>
          <p:nvPr>
            <p:ph idx="1"/>
          </p:nvPr>
        </p:nvSpPr>
        <p:spPr>
          <a:xfrm>
            <a:off x="365760" y="1280160"/>
            <a:ext cx="8535987" cy="1005840"/>
          </a:xfrm>
        </p:spPr>
        <p:txBody>
          <a:bodyPr/>
          <a:lstStyle/>
          <a:p>
            <a:r>
              <a:rPr lang="en-US" dirty="0" smtClean="0"/>
              <a:t>The below table gives the results using </a:t>
            </a:r>
            <a:r>
              <a:rPr lang="en-US" dirty="0" smtClean="0">
                <a:latin typeface="Symbol" panose="05050102010706020507" pitchFamily="18" charset="2"/>
              </a:rPr>
              <a:t>D</a:t>
            </a:r>
            <a:r>
              <a:rPr lang="en-US" dirty="0" smtClean="0"/>
              <a:t>t = 0.02 for the beginning time steps</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6</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4180105850"/>
              </p:ext>
            </p:extLst>
          </p:nvPr>
        </p:nvGraphicFramePr>
        <p:xfrm>
          <a:off x="822960" y="2286000"/>
          <a:ext cx="4552183" cy="4107722"/>
        </p:xfrm>
        <a:graphic>
          <a:graphicData uri="http://schemas.openxmlformats.org/drawingml/2006/table">
            <a:tbl>
              <a:tblPr>
                <a:tableStyleId>{5C22544A-7EE6-4342-B048-85BDC9FD1C3A}</a:tableStyleId>
              </a:tblPr>
              <a:tblGrid>
                <a:gridCol w="925724"/>
                <a:gridCol w="2242120"/>
                <a:gridCol w="1384339"/>
              </a:tblGrid>
              <a:tr h="48372">
                <a:tc>
                  <a:txBody>
                    <a:bodyPr/>
                    <a:lstStyle/>
                    <a:p>
                      <a:pPr algn="l" fontAlgn="b"/>
                      <a:r>
                        <a:rPr lang="en-US" sz="1500" u="none" strike="noStrike">
                          <a:effectLst/>
                        </a:rPr>
                        <a:t>Time</a:t>
                      </a:r>
                      <a:endParaRPr lang="en-US" sz="1500" b="0" i="0" u="none" strike="noStrike">
                        <a:solidFill>
                          <a:srgbClr val="000000"/>
                        </a:solidFill>
                        <a:effectLst/>
                        <a:latin typeface="Calibri"/>
                      </a:endParaRPr>
                    </a:p>
                  </a:txBody>
                  <a:tcPr marL="6370" marR="6370" marT="6370" marB="0" anchor="b"/>
                </a:tc>
                <a:tc>
                  <a:txBody>
                    <a:bodyPr/>
                    <a:lstStyle/>
                    <a:p>
                      <a:pPr algn="l" fontAlgn="b"/>
                      <a:r>
                        <a:rPr lang="nb-NO" sz="1500" u="none" strike="noStrike">
                          <a:effectLst/>
                        </a:rPr>
                        <a:t>Gen 1  Rotor Angle, Degrees</a:t>
                      </a:r>
                      <a:endParaRPr lang="nb-NO" sz="1500" b="0" i="0" u="none" strike="noStrike">
                        <a:solidFill>
                          <a:srgbClr val="000000"/>
                        </a:solidFill>
                        <a:effectLst/>
                        <a:latin typeface="Calibri"/>
                      </a:endParaRPr>
                    </a:p>
                  </a:txBody>
                  <a:tcPr marL="6370" marR="6370" marT="6370" marB="0" anchor="b"/>
                </a:tc>
                <a:tc>
                  <a:txBody>
                    <a:bodyPr/>
                    <a:lstStyle/>
                    <a:p>
                      <a:pPr algn="l" fontAlgn="b"/>
                      <a:r>
                        <a:rPr lang="en-US" sz="1500" u="none" strike="noStrike" dirty="0">
                          <a:effectLst/>
                        </a:rPr>
                        <a:t>Gen 1 Speed (Hz)</a:t>
                      </a:r>
                      <a:endParaRPr lang="en-US" sz="1500" b="0" i="0" u="none" strike="noStrike" dirty="0">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23.9462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23.9462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60.2</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25.3862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60.4</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28.2662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60.6</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0.08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32.5862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60.8</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38.3462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61</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38.3462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61</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45.5462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60.8943</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51.9851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60.7425</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57.3314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60.5543</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0.18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61.3226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60.3395</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63.7672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60.1072</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0.22</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64.5391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59.8652</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0.24</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63.5686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59.6203</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0.26</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60.8348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59.3791</a:t>
                      </a:r>
                      <a:endParaRPr lang="en-US" sz="1500" b="0" i="0" u="none" strike="noStrike">
                        <a:solidFill>
                          <a:srgbClr val="000000"/>
                        </a:solidFill>
                        <a:effectLst/>
                        <a:latin typeface="Calibri"/>
                      </a:endParaRPr>
                    </a:p>
                  </a:txBody>
                  <a:tcPr marL="6370" marR="6370" marT="6370" marB="0" anchor="b"/>
                </a:tc>
              </a:tr>
              <a:tr h="242047">
                <a:tc>
                  <a:txBody>
                    <a:bodyPr/>
                    <a:lstStyle/>
                    <a:p>
                      <a:pPr algn="r" fontAlgn="b"/>
                      <a:r>
                        <a:rPr lang="en-US" sz="1500" u="none" strike="noStrike">
                          <a:effectLst/>
                        </a:rPr>
                        <a:t>0.28</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a:effectLst/>
                        </a:rPr>
                        <a:t>56.3641</a:t>
                      </a:r>
                      <a:endParaRPr lang="en-US" sz="1500" b="0" i="0" u="none" strike="noStrike">
                        <a:solidFill>
                          <a:srgbClr val="000000"/>
                        </a:solidFill>
                        <a:effectLst/>
                        <a:latin typeface="Calibri"/>
                      </a:endParaRPr>
                    </a:p>
                  </a:txBody>
                  <a:tcPr marL="6370" marR="6370" marT="6370" marB="0" anchor="b"/>
                </a:tc>
                <a:tc>
                  <a:txBody>
                    <a:bodyPr/>
                    <a:lstStyle/>
                    <a:p>
                      <a:pPr algn="r" fontAlgn="b"/>
                      <a:r>
                        <a:rPr lang="en-US" sz="1500" u="none" strike="noStrike" dirty="0">
                          <a:effectLst/>
                        </a:rPr>
                        <a:t>59.1488</a:t>
                      </a:r>
                      <a:endParaRPr lang="en-US" sz="1500" b="0" i="0" u="none" strike="noStrike" dirty="0">
                        <a:solidFill>
                          <a:srgbClr val="000000"/>
                        </a:solidFill>
                        <a:effectLst/>
                        <a:latin typeface="Calibri"/>
                      </a:endParaRPr>
                    </a:p>
                  </a:txBody>
                  <a:tcPr marL="6370" marR="6370" marT="6370" marB="0" anchor="b"/>
                </a:tc>
              </a:tr>
            </a:tbl>
          </a:graphicData>
        </a:graphic>
      </p:graphicFrame>
      <p:sp>
        <p:nvSpPr>
          <p:cNvPr id="9" name="TextBox 8"/>
          <p:cNvSpPr txBox="1"/>
          <p:nvPr/>
        </p:nvSpPr>
        <p:spPr>
          <a:xfrm>
            <a:off x="5791200" y="2209800"/>
            <a:ext cx="3124200" cy="3416320"/>
          </a:xfrm>
          <a:prstGeom prst="rect">
            <a:avLst/>
          </a:prstGeom>
          <a:solidFill>
            <a:schemeClr val="accent1"/>
          </a:solidFill>
        </p:spPr>
        <p:txBody>
          <a:bodyPr wrap="square" rtlCol="0">
            <a:spAutoFit/>
          </a:bodyPr>
          <a:lstStyle/>
          <a:p>
            <a:r>
              <a:rPr lang="en-US" dirty="0" smtClean="0"/>
              <a:t>This is saved as</a:t>
            </a:r>
          </a:p>
          <a:p>
            <a:r>
              <a:rPr lang="en-US" dirty="0" smtClean="0"/>
              <a:t>PowerWorld case </a:t>
            </a:r>
            <a:br>
              <a:rPr lang="en-US" dirty="0" smtClean="0"/>
            </a:br>
            <a:r>
              <a:rPr lang="en-US" dirty="0" smtClean="0"/>
              <a:t>B2_CLS_Infinite.</a:t>
            </a:r>
            <a:br>
              <a:rPr lang="en-US" dirty="0" smtClean="0"/>
            </a:br>
            <a:r>
              <a:rPr lang="en-US" dirty="0" smtClean="0"/>
              <a:t>The integration</a:t>
            </a:r>
            <a:br>
              <a:rPr lang="en-US" dirty="0" smtClean="0"/>
            </a:br>
            <a:r>
              <a:rPr lang="en-US" dirty="0" smtClean="0"/>
              <a:t>method is set to </a:t>
            </a:r>
            <a:br>
              <a:rPr lang="en-US" dirty="0" smtClean="0"/>
            </a:br>
            <a:r>
              <a:rPr lang="en-US" dirty="0" smtClean="0"/>
              <a:t>Euler's on the Transient Stability,</a:t>
            </a:r>
            <a:br>
              <a:rPr lang="en-US" dirty="0" smtClean="0"/>
            </a:br>
            <a:r>
              <a:rPr lang="en-US" dirty="0" smtClean="0"/>
              <a:t>Options, Power System Model page</a:t>
            </a:r>
          </a:p>
        </p:txBody>
      </p:sp>
    </p:spTree>
    <p:extLst>
      <p:ext uri="{BB962C8B-B14F-4D97-AF65-F5344CB8AC3E}">
        <p14:creationId xmlns:p14="http://schemas.microsoft.com/office/powerpoint/2010/main" val="2143098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Generator 1 Delta: </a:t>
            </a:r>
            <a:r>
              <a:rPr lang="en-US" dirty="0" smtClean="0"/>
              <a:t>Euler's</a:t>
            </a:r>
            <a:endParaRPr lang="en-US" dirty="0"/>
          </a:p>
        </p:txBody>
      </p:sp>
      <p:sp>
        <p:nvSpPr>
          <p:cNvPr id="3" name="Content Placeholder 2"/>
          <p:cNvSpPr>
            <a:spLocks noGrp="1"/>
          </p:cNvSpPr>
          <p:nvPr>
            <p:ph idx="1"/>
          </p:nvPr>
        </p:nvSpPr>
        <p:spPr>
          <a:xfrm>
            <a:off x="365760" y="1280160"/>
            <a:ext cx="8535987" cy="1082040"/>
          </a:xfrm>
        </p:spPr>
        <p:txBody>
          <a:bodyPr/>
          <a:lstStyle/>
          <a:p>
            <a:r>
              <a:rPr lang="en-US" dirty="0"/>
              <a:t>The below graph shows the generator angle for varying values of </a:t>
            </a:r>
            <a:r>
              <a:rPr lang="en-US" dirty="0">
                <a:latin typeface="Symbol" panose="05050102010706020507" pitchFamily="18" charset="2"/>
              </a:rPr>
              <a:t>D</a:t>
            </a:r>
            <a:r>
              <a:rPr lang="en-US" dirty="0"/>
              <a:t>t; </a:t>
            </a:r>
            <a:r>
              <a:rPr lang="en-US" dirty="0" smtClean="0"/>
              <a:t>numerical instability is clearly seen</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7</a:t>
            </a:fld>
            <a:endParaRPr lang="en-US" dirty="0"/>
          </a:p>
        </p:txBody>
      </p:sp>
      <p:pic>
        <p:nvPicPr>
          <p:cNvPr id="12544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5721" y="2362200"/>
            <a:ext cx="6907213" cy="405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2196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Order </a:t>
            </a:r>
            <a:r>
              <a:rPr lang="en-US" dirty="0" err="1" smtClean="0"/>
              <a:t>Runge-Kutta</a:t>
            </a:r>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8</a:t>
            </a:fld>
            <a:endParaRPr lang="en-US" dirty="0"/>
          </a:p>
        </p:txBody>
      </p:sp>
      <p:sp>
        <p:nvSpPr>
          <p:cNvPr id="5" name="Content Placeholder 2"/>
          <p:cNvSpPr>
            <a:spLocks noGrp="1"/>
          </p:cNvSpPr>
          <p:nvPr>
            <p:ph idx="1"/>
          </p:nvPr>
        </p:nvSpPr>
        <p:spPr/>
        <p:txBody>
          <a:bodyPr/>
          <a:lstStyle/>
          <a:p>
            <a:r>
              <a:rPr lang="en-US" dirty="0" smtClean="0"/>
              <a:t>Runge-Kutta methods improve on Euler's method by evaluating </a:t>
            </a:r>
            <a:r>
              <a:rPr lang="en-US" b="1" dirty="0" smtClean="0"/>
              <a:t>f</a:t>
            </a:r>
            <a:r>
              <a:rPr lang="en-US" dirty="0" smtClean="0"/>
              <a:t>(</a:t>
            </a:r>
            <a:r>
              <a:rPr lang="en-US" b="1" dirty="0" smtClean="0"/>
              <a:t>x</a:t>
            </a:r>
            <a:r>
              <a:rPr lang="en-US" dirty="0" smtClean="0"/>
              <a:t>) at selected points over the time step</a:t>
            </a:r>
          </a:p>
          <a:p>
            <a:r>
              <a:rPr lang="en-US" dirty="0" smtClean="0"/>
              <a:t>One approach is a second order method (RK2) in which</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r>
              <a:rPr lang="en-US" dirty="0" smtClean="0"/>
              <a:t>That is, </a:t>
            </a:r>
            <a:r>
              <a:rPr lang="en-US" b="1" dirty="0" smtClean="0"/>
              <a:t>k</a:t>
            </a:r>
            <a:r>
              <a:rPr lang="en-US" baseline="-25000" dirty="0" smtClean="0"/>
              <a:t>1</a:t>
            </a:r>
            <a:r>
              <a:rPr lang="en-US" dirty="0" smtClean="0"/>
              <a:t> is what we get from Euler's; </a:t>
            </a:r>
            <a:r>
              <a:rPr lang="en-US" b="1" dirty="0" smtClean="0"/>
              <a:t>k</a:t>
            </a:r>
            <a:r>
              <a:rPr lang="en-US" baseline="-25000" dirty="0" smtClean="0"/>
              <a:t>2 </a:t>
            </a:r>
            <a:r>
              <a:rPr lang="en-US" dirty="0" smtClean="0"/>
              <a:t>improves on this by reevaluating at the estimated end of the time step</a:t>
            </a:r>
          </a:p>
          <a:p>
            <a:r>
              <a:rPr lang="en-US" dirty="0" smtClean="0"/>
              <a:t>Error varies with the cubic of the time step</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113977124"/>
              </p:ext>
            </p:extLst>
          </p:nvPr>
        </p:nvGraphicFramePr>
        <p:xfrm>
          <a:off x="838200" y="2667000"/>
          <a:ext cx="3657600" cy="2258158"/>
        </p:xfrm>
        <a:graphic>
          <a:graphicData uri="http://schemas.openxmlformats.org/presentationml/2006/ole">
            <mc:AlternateContent xmlns:mc="http://schemas.openxmlformats.org/markup-compatibility/2006">
              <mc:Choice xmlns:v="urn:schemas-microsoft-com:vml" Requires="v">
                <p:oleObj spid="_x0000_s1260631" name="Equation" r:id="rId3" imgW="1892160" imgH="1168200" progId="Equation.DSMT4">
                  <p:embed/>
                </p:oleObj>
              </mc:Choice>
              <mc:Fallback>
                <p:oleObj name="Equation" r:id="rId3" imgW="1892160" imgH="11682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667000"/>
                        <a:ext cx="3657600" cy="2258158"/>
                      </a:xfrm>
                      <a:prstGeom prst="rect">
                        <a:avLst/>
                      </a:prstGeom>
                      <a:noFill/>
                      <a:ln>
                        <a:noFill/>
                      </a:ln>
                    </p:spPr>
                  </p:pic>
                </p:oleObj>
              </mc:Fallback>
            </mc:AlternateContent>
          </a:graphicData>
        </a:graphic>
      </p:graphicFrame>
      <p:sp>
        <p:nvSpPr>
          <p:cNvPr id="7" name="TextBox 6"/>
          <p:cNvSpPr txBox="1"/>
          <p:nvPr/>
        </p:nvSpPr>
        <p:spPr>
          <a:xfrm>
            <a:off x="5867400" y="2819400"/>
            <a:ext cx="2743200" cy="1938992"/>
          </a:xfrm>
          <a:prstGeom prst="rect">
            <a:avLst/>
          </a:prstGeom>
          <a:solidFill>
            <a:schemeClr val="accent1"/>
          </a:solidFill>
        </p:spPr>
        <p:txBody>
          <a:bodyPr wrap="square" rtlCol="0">
            <a:spAutoFit/>
          </a:bodyPr>
          <a:lstStyle/>
          <a:p>
            <a:r>
              <a:rPr lang="en-US" dirty="0" smtClean="0"/>
              <a:t>This is also known as </a:t>
            </a:r>
            <a:r>
              <a:rPr lang="en-US" dirty="0" err="1" smtClean="0"/>
              <a:t>Heun's</a:t>
            </a:r>
            <a:r>
              <a:rPr lang="en-US" dirty="0" smtClean="0"/>
              <a:t> method </a:t>
            </a:r>
            <a:br>
              <a:rPr lang="en-US" dirty="0" smtClean="0"/>
            </a:br>
            <a:r>
              <a:rPr lang="en-US" dirty="0" smtClean="0"/>
              <a:t>or as the Improved</a:t>
            </a:r>
            <a:br>
              <a:rPr lang="en-US" dirty="0" smtClean="0"/>
            </a:br>
            <a:r>
              <a:rPr lang="en-US" dirty="0" smtClean="0"/>
              <a:t>Euler's or Modified</a:t>
            </a:r>
            <a:br>
              <a:rPr lang="en-US" dirty="0" smtClean="0"/>
            </a:br>
            <a:r>
              <a:rPr lang="en-US" dirty="0" smtClean="0"/>
              <a:t>Euler's Method </a:t>
            </a:r>
            <a:endParaRPr lang="en-US" dirty="0"/>
          </a:p>
        </p:txBody>
      </p:sp>
    </p:spTree>
    <p:extLst>
      <p:ext uri="{BB962C8B-B14F-4D97-AF65-F5344CB8AC3E}">
        <p14:creationId xmlns:p14="http://schemas.microsoft.com/office/powerpoint/2010/main" val="16279653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762000"/>
          </a:xfrm>
        </p:spPr>
        <p:txBody>
          <a:bodyPr/>
          <a:lstStyle/>
          <a:p>
            <a:r>
              <a:rPr lang="en-US" dirty="0"/>
              <a:t>Second Order Runge-Kutta </a:t>
            </a:r>
            <a:r>
              <a:rPr lang="en-US" dirty="0" smtClean="0"/>
              <a:t>(RK2)</a:t>
            </a:r>
            <a:endParaRPr lang="en-US" dirty="0"/>
          </a:p>
        </p:txBody>
      </p:sp>
      <p:sp>
        <p:nvSpPr>
          <p:cNvPr id="3" name="Content Placeholder 2"/>
          <p:cNvSpPr>
            <a:spLocks noGrp="1"/>
          </p:cNvSpPr>
          <p:nvPr>
            <p:ph idx="1"/>
          </p:nvPr>
        </p:nvSpPr>
        <p:spPr>
          <a:xfrm>
            <a:off x="365760" y="1280160"/>
            <a:ext cx="8535987" cy="1386840"/>
          </a:xfrm>
        </p:spPr>
        <p:txBody>
          <a:bodyPr/>
          <a:lstStyle/>
          <a:p>
            <a:r>
              <a:rPr lang="en-US" dirty="0" smtClean="0"/>
              <a:t>Again Assuming </a:t>
            </a:r>
            <a:r>
              <a:rPr lang="en-US" dirty="0"/>
              <a:t>a time step </a:t>
            </a:r>
            <a:r>
              <a:rPr lang="en-US" dirty="0">
                <a:latin typeface="Symbol" panose="05050102010706020507" pitchFamily="18" charset="2"/>
              </a:rPr>
              <a:t>D</a:t>
            </a:r>
            <a:r>
              <a:rPr lang="en-US" dirty="0"/>
              <a:t>t = 0.02 seconds, and a </a:t>
            </a:r>
            <a:r>
              <a:rPr lang="en-US" dirty="0" err="1"/>
              <a:t>T</a:t>
            </a:r>
            <a:r>
              <a:rPr lang="en-US" baseline="30000" dirty="0" err="1"/>
              <a:t>clear</a:t>
            </a:r>
            <a:r>
              <a:rPr lang="en-US" dirty="0"/>
              <a:t> of 0.1 seconds, then </a:t>
            </a:r>
            <a:r>
              <a:rPr lang="en-US" dirty="0" smtClean="0"/>
              <a:t>using </a:t>
            </a:r>
            <a:r>
              <a:rPr lang="en-US" dirty="0" err="1" smtClean="0"/>
              <a:t>Heun's</a:t>
            </a:r>
            <a:r>
              <a:rPr lang="en-US" dirty="0" smtClean="0"/>
              <a:t> approach</a:t>
            </a:r>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0AF38EFD-512B-4531-8A51-5AEF24EFF359}" type="slidenum">
              <a:rPr lang="en-US" smtClean="0"/>
              <a:pPr>
                <a:defRPr/>
              </a:pPr>
              <a:t>9</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998323435"/>
              </p:ext>
            </p:extLst>
          </p:nvPr>
        </p:nvGraphicFramePr>
        <p:xfrm>
          <a:off x="838200" y="2286000"/>
          <a:ext cx="6513513" cy="3613150"/>
        </p:xfrm>
        <a:graphic>
          <a:graphicData uri="http://schemas.openxmlformats.org/presentationml/2006/ole">
            <mc:AlternateContent xmlns:mc="http://schemas.openxmlformats.org/markup-compatibility/2006">
              <mc:Choice xmlns:v="urn:schemas-microsoft-com:vml" Requires="v">
                <p:oleObj spid="_x0000_s1261652" name="Equation" r:id="rId3" imgW="3479760" imgH="1930320" progId="Equation.DSMT4">
                  <p:embed/>
                </p:oleObj>
              </mc:Choice>
              <mc:Fallback>
                <p:oleObj name="Equation" r:id="rId3" imgW="3479760" imgH="1930320" progId="Equation.DSMT4">
                  <p:embed/>
                  <p:pic>
                    <p:nvPicPr>
                      <p:cNvPr id="0" name="Object 4"/>
                      <p:cNvPicPr>
                        <a:picLocks noChangeAspect="1" noChangeArrowheads="1"/>
                      </p:cNvPicPr>
                      <p:nvPr/>
                    </p:nvPicPr>
                    <p:blipFill>
                      <a:blip r:embed="rId4"/>
                      <a:srcRect/>
                      <a:stretch>
                        <a:fillRect/>
                      </a:stretch>
                    </p:blipFill>
                    <p:spPr bwMode="auto">
                      <a:xfrm>
                        <a:off x="838200" y="2286000"/>
                        <a:ext cx="6513513" cy="361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32913146"/>
      </p:ext>
    </p:extLst>
  </p:cSld>
  <p:clrMapOvr>
    <a:masterClrMapping/>
  </p:clrMapOvr>
  <p:timing>
    <p:tnLst>
      <p:par>
        <p:cTn id="1" dur="indefinite" restart="never" nodeType="tmRoot"/>
      </p:par>
    </p:tnLst>
  </p:timing>
</p:sld>
</file>

<file path=ppt/theme/theme1.xml><?xml version="1.0" encoding="utf-8"?>
<a:theme xmlns:a="http://schemas.openxmlformats.org/drawingml/2006/main" name="Naeove~1">
  <a:themeElements>
    <a:clrScheme name="Naeove~1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Naeove~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Naeove~1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Naeove~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Naeove~1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Naeove~1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aeove~1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Naeove~1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Naeove~1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47250</TotalTime>
  <Words>1660</Words>
  <Application>Microsoft Office PowerPoint</Application>
  <PresentationFormat>On-screen Show (4:3)</PresentationFormat>
  <Paragraphs>458</Paragraphs>
  <Slides>30</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3" baseType="lpstr">
      <vt:lpstr>Naeove~1</vt:lpstr>
      <vt:lpstr>Equation</vt:lpstr>
      <vt:lpstr>MathType 6.0 Equation</vt:lpstr>
      <vt:lpstr>ECE 576 – Power System Dynamics and Stability</vt:lpstr>
      <vt:lpstr>Announcements</vt:lpstr>
      <vt:lpstr>Question about HYGOV</vt:lpstr>
      <vt:lpstr>Power Grid Physical Vulnerabilities</vt:lpstr>
      <vt:lpstr>Euler's Solution</vt:lpstr>
      <vt:lpstr>Euler's Solution Results (Dt=0.02)</vt:lpstr>
      <vt:lpstr>Generator 1 Delta: Euler's</vt:lpstr>
      <vt:lpstr>Second Order Runge-Kutta</vt:lpstr>
      <vt:lpstr>Second Order Runge-Kutta (RK2)</vt:lpstr>
      <vt:lpstr>RK2 Solution Results (Dt=0.02)</vt:lpstr>
      <vt:lpstr>Generator 1 Delta: RK2</vt:lpstr>
      <vt:lpstr>Adding Network Equations</vt:lpstr>
      <vt:lpstr>Adding Network Equations</vt:lpstr>
      <vt:lpstr>Two Bus Example, Except with No Infinite Bus</vt:lpstr>
      <vt:lpstr>Bus Admittance Matrix</vt:lpstr>
      <vt:lpstr>Current Vector</vt:lpstr>
      <vt:lpstr>B2_CLS_Gen Initial Values</vt:lpstr>
      <vt:lpstr>B2_CLS_Gen Initial Values</vt:lpstr>
      <vt:lpstr>Swing Equations</vt:lpstr>
      <vt:lpstr>Two Bus, Two Generator Differential Equations</vt:lpstr>
      <vt:lpstr>Solution at t=0.02</vt:lpstr>
      <vt:lpstr>Solution at t=0.02</vt:lpstr>
      <vt:lpstr>Solution at t=0.02</vt:lpstr>
      <vt:lpstr>Solution Values Using Euler's</vt:lpstr>
      <vt:lpstr>Solution at t=0.02 with RK2</vt:lpstr>
      <vt:lpstr>Solution at t=0.02 with RK2</vt:lpstr>
      <vt:lpstr>Solution at t=0.02 with RK2</vt:lpstr>
      <vt:lpstr>Solution at t=0.02 with RK2</vt:lpstr>
      <vt:lpstr>Solution Values Using RK2</vt:lpstr>
      <vt:lpstr>Angle Reference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Recommending a Strategy</dc:title>
  <dc:creator>Tom Overbye</dc:creator>
  <cp:lastModifiedBy>Thomas Overbye</cp:lastModifiedBy>
  <cp:revision>2192</cp:revision>
  <cp:lastPrinted>2014-04-02T19:12:09Z</cp:lastPrinted>
  <dcterms:created xsi:type="dcterms:W3CDTF">1995-06-02T22:12:36Z</dcterms:created>
  <dcterms:modified xsi:type="dcterms:W3CDTF">2014-04-04T13:58:20Z</dcterms:modified>
</cp:coreProperties>
</file>