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4"/>
  </p:notesMasterIdLst>
  <p:handoutMasterIdLst>
    <p:handoutMasterId r:id="rId35"/>
  </p:handoutMasterIdLst>
  <p:sldIdLst>
    <p:sldId id="563" r:id="rId2"/>
    <p:sldId id="820" r:id="rId3"/>
    <p:sldId id="1217" r:id="rId4"/>
    <p:sldId id="1139" r:id="rId5"/>
    <p:sldId id="1164" r:id="rId6"/>
    <p:sldId id="1165" r:id="rId7"/>
    <p:sldId id="1166" r:id="rId8"/>
    <p:sldId id="1141" r:id="rId9"/>
    <p:sldId id="1142" r:id="rId10"/>
    <p:sldId id="1143" r:id="rId11"/>
    <p:sldId id="1144" r:id="rId12"/>
    <p:sldId id="1145" r:id="rId13"/>
    <p:sldId id="1147" r:id="rId14"/>
    <p:sldId id="1170" r:id="rId15"/>
    <p:sldId id="1148" r:id="rId16"/>
    <p:sldId id="1149" r:id="rId17"/>
    <p:sldId id="1150" r:id="rId18"/>
    <p:sldId id="1151" r:id="rId19"/>
    <p:sldId id="1167" r:id="rId20"/>
    <p:sldId id="1168" r:id="rId21"/>
    <p:sldId id="1169" r:id="rId22"/>
    <p:sldId id="1172" r:id="rId23"/>
    <p:sldId id="1176" r:id="rId24"/>
    <p:sldId id="1177" r:id="rId25"/>
    <p:sldId id="1197" r:id="rId26"/>
    <p:sldId id="1198" r:id="rId27"/>
    <p:sldId id="1152" r:id="rId28"/>
    <p:sldId id="1154" r:id="rId29"/>
    <p:sldId id="1199" r:id="rId30"/>
    <p:sldId id="1200" r:id="rId31"/>
    <p:sldId id="1201" r:id="rId32"/>
    <p:sldId id="1202" r:id="rId3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0000"/>
    <a:srgbClr val="FF9900"/>
    <a:srgbClr val="CC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600" autoAdjust="0"/>
  </p:normalViewPr>
  <p:slideViewPr>
    <p:cSldViewPr>
      <p:cViewPr varScale="1">
        <p:scale>
          <a:sx n="139" d="100"/>
          <a:sy n="139" d="100"/>
        </p:scale>
        <p:origin x="-6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5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1"/>
            <a:ext cx="2971382" cy="465140"/>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3885051" y="1"/>
            <a:ext cx="2971382" cy="465140"/>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29663"/>
            <a:ext cx="2971382" cy="465140"/>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3885051" y="8829663"/>
            <a:ext cx="2971382" cy="465140"/>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2971382" cy="463541"/>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lvl1pPr defTabSz="920774">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886618" y="1"/>
            <a:ext cx="2971382" cy="463541"/>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lvl1pPr algn="r" defTabSz="920774">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14425" y="693738"/>
            <a:ext cx="4629150" cy="347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13670" y="4398847"/>
            <a:ext cx="5030662" cy="4165478"/>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796097"/>
            <a:ext cx="2971382" cy="463541"/>
          </a:xfrm>
          <a:prstGeom prst="rect">
            <a:avLst/>
          </a:prstGeom>
          <a:noFill/>
          <a:ln w="12700">
            <a:noFill/>
            <a:miter lim="800000"/>
            <a:headEnd type="none" w="sm" len="sm"/>
            <a:tailEnd type="none" w="sm" len="sm"/>
          </a:ln>
          <a:effectLst/>
        </p:spPr>
        <p:txBody>
          <a:bodyPr vert="horz" wrap="square" lIns="92088" tIns="46044" rIns="92088" bIns="46044" numCol="1" anchor="b" anchorCtr="0" compatLnSpc="1">
            <a:prstTxWarp prst="textNoShape">
              <a:avLst/>
            </a:prstTxWarp>
          </a:bodyPr>
          <a:lstStyle>
            <a:lvl1pPr defTabSz="920774">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886618" y="8796097"/>
            <a:ext cx="2971382" cy="463541"/>
          </a:xfrm>
          <a:prstGeom prst="rect">
            <a:avLst/>
          </a:prstGeom>
          <a:noFill/>
          <a:ln w="12700">
            <a:noFill/>
            <a:miter lim="800000"/>
            <a:headEnd type="none" w="sm" len="sm"/>
            <a:tailEnd type="none" w="sm" len="sm"/>
          </a:ln>
          <a:effectLst/>
        </p:spPr>
        <p:txBody>
          <a:bodyPr vert="horz" wrap="square" lIns="92088" tIns="46044" rIns="92088" bIns="46044" numCol="1" anchor="b" anchorCtr="0" compatLnSpc="1">
            <a:prstTxWarp prst="textNoShape">
              <a:avLst/>
            </a:prstTxWarp>
          </a:bodyPr>
          <a:lstStyle>
            <a:lvl1pPr algn="r" defTabSz="920774">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103"/>
          <p:cNvSpPr>
            <a:spLocks noChangeShapeType="1"/>
          </p:cNvSpPr>
          <p:nvPr/>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5" name="Rectangle 4104"/>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pic>
        <p:nvPicPr>
          <p:cNvPr id="6" name="Picture 4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67587" name="Rectangle 4099"/>
          <p:cNvSpPr>
            <a:spLocks noGrp="1" noChangeArrowheads="1"/>
          </p:cNvSpPr>
          <p:nvPr>
            <p:ph type="subTitle" sz="quarter" idx="1"/>
          </p:nvPr>
        </p:nvSpPr>
        <p:spPr>
          <a:xfrm>
            <a:off x="1371600" y="3251817"/>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sp>
        <p:nvSpPr>
          <p:cNvPr id="25" name="Rectangle 4100"/>
          <p:cNvSpPr>
            <a:spLocks noGrp="1" noChangeArrowheads="1"/>
          </p:cNvSpPr>
          <p:nvPr>
            <p:ph type="dt" sz="quarter" idx="10"/>
          </p:nvPr>
        </p:nvSpPr>
        <p:spPr/>
        <p:txBody>
          <a:bodyPr/>
          <a:lstStyle>
            <a:lvl1pPr>
              <a:defRPr/>
            </a:lvl1pPr>
          </a:lstStyle>
          <a:p>
            <a:pPr>
              <a:defRPr/>
            </a:pPr>
            <a:endParaRPr lang="en-US" dirty="0"/>
          </a:p>
        </p:txBody>
      </p:sp>
      <p:sp>
        <p:nvSpPr>
          <p:cNvPr id="26" name="Rectangle 4101"/>
          <p:cNvSpPr>
            <a:spLocks noGrp="1" noChangeArrowheads="1"/>
          </p:cNvSpPr>
          <p:nvPr>
            <p:ph type="ftr" sz="quarter" idx="11"/>
          </p:nvPr>
        </p:nvSpPr>
        <p:spPr/>
        <p:txBody>
          <a:bodyPr/>
          <a:lstStyle>
            <a:lvl1pPr>
              <a:defRPr/>
            </a:lvl1pPr>
          </a:lstStyle>
          <a:p>
            <a:pPr>
              <a:defRPr/>
            </a:pPr>
            <a:endParaRPr lang="en-US" dirty="0"/>
          </a:p>
        </p:txBody>
      </p:sp>
      <p:sp>
        <p:nvSpPr>
          <p:cNvPr id="27" name="Rectangle 4102"/>
          <p:cNvSpPr>
            <a:spLocks noGrp="1" noChangeArrowheads="1"/>
          </p:cNvSpPr>
          <p:nvPr>
            <p:ph type="sldNum" sz="quarter" idx="12"/>
          </p:nvPr>
        </p:nvSpPr>
        <p:spPr/>
        <p:txBody>
          <a:bodyPr/>
          <a:lstStyle>
            <a:lvl1pPr>
              <a:defRPr/>
            </a:lvl1pPr>
          </a:lstStyle>
          <a:p>
            <a:pPr>
              <a:defRPr/>
            </a:pPr>
            <a:fld id="{FD8ED6F4-152C-4B8C-896C-E324C81E54EF}" type="slidenum">
              <a:rPr lang="en-US"/>
              <a:pPr>
                <a:defRPr/>
              </a:pPr>
              <a:t>‹#›</a:t>
            </a:fld>
            <a:endParaRPr lang="en-US" sz="1400" dirty="0"/>
          </a:p>
        </p:txBody>
      </p:sp>
    </p:spTree>
    <p:extLst>
      <p:ext uri="{BB962C8B-B14F-4D97-AF65-F5344CB8AC3E}">
        <p14:creationId xmlns:p14="http://schemas.microsoft.com/office/powerpoint/2010/main" val="1832829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F2B11D-0D4F-4012-B2FD-6C732AEFC0EF}" type="slidenum">
              <a:rPr lang="en-US"/>
              <a:pPr>
                <a:defRPr/>
              </a:pPr>
              <a:t>‹#›</a:t>
            </a:fld>
            <a:endParaRPr lang="en-US" dirty="0"/>
          </a:p>
        </p:txBody>
      </p:sp>
    </p:spTree>
    <p:extLst>
      <p:ext uri="{BB962C8B-B14F-4D97-AF65-F5344CB8AC3E}">
        <p14:creationId xmlns:p14="http://schemas.microsoft.com/office/powerpoint/2010/main" val="248409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91E3F-52BB-4CA9-8156-EFEDA953BD0C}" type="slidenum">
              <a:rPr lang="en-US"/>
              <a:pPr>
                <a:defRPr/>
              </a:pPr>
              <a:t>‹#›</a:t>
            </a:fld>
            <a:endParaRPr lang="en-US" dirty="0"/>
          </a:p>
        </p:txBody>
      </p:sp>
    </p:spTree>
    <p:extLst>
      <p:ext uri="{BB962C8B-B14F-4D97-AF65-F5344CB8AC3E}">
        <p14:creationId xmlns:p14="http://schemas.microsoft.com/office/powerpoint/2010/main" val="4471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011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n-lt"/>
                <a:cs typeface="Arial" pitchFamily="34" charset="0"/>
              </a:defRPr>
            </a:lvl1pPr>
            <a:lvl2pPr>
              <a:defRPr sz="2400">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38EFD-512B-4531-8A51-5AEF24EFF359}" type="slidenum">
              <a:rPr lang="en-US"/>
              <a:pPr>
                <a:defRPr/>
              </a:pPr>
              <a:t>‹#›</a:t>
            </a:fld>
            <a:endParaRPr lang="en-US" dirty="0"/>
          </a:p>
        </p:txBody>
      </p:sp>
    </p:spTree>
    <p:extLst>
      <p:ext uri="{BB962C8B-B14F-4D97-AF65-F5344CB8AC3E}">
        <p14:creationId xmlns:p14="http://schemas.microsoft.com/office/powerpoint/2010/main" val="5630423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5B232-3BEC-4CFE-AF25-FE71B0721D13}" type="slidenum">
              <a:rPr lang="en-US"/>
              <a:pPr>
                <a:defRPr/>
              </a:pPr>
              <a:t>‹#›</a:t>
            </a:fld>
            <a:endParaRPr lang="en-US" dirty="0"/>
          </a:p>
        </p:txBody>
      </p:sp>
    </p:spTree>
    <p:extLst>
      <p:ext uri="{BB962C8B-B14F-4D97-AF65-F5344CB8AC3E}">
        <p14:creationId xmlns:p14="http://schemas.microsoft.com/office/powerpoint/2010/main" val="90589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06223-ECBF-4E7D-933E-D79F1A480B2B}" type="slidenum">
              <a:rPr lang="en-US"/>
              <a:pPr>
                <a:defRPr/>
              </a:pPr>
              <a:t>‹#›</a:t>
            </a:fld>
            <a:endParaRPr lang="en-US" dirty="0"/>
          </a:p>
        </p:txBody>
      </p:sp>
    </p:spTree>
    <p:extLst>
      <p:ext uri="{BB962C8B-B14F-4D97-AF65-F5344CB8AC3E}">
        <p14:creationId xmlns:p14="http://schemas.microsoft.com/office/powerpoint/2010/main" val="667154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531549-9A73-40CC-BA70-6C9083CA9805}" type="slidenum">
              <a:rPr lang="en-US"/>
              <a:pPr>
                <a:defRPr/>
              </a:pPr>
              <a:t>‹#›</a:t>
            </a:fld>
            <a:endParaRPr lang="en-US" dirty="0"/>
          </a:p>
        </p:txBody>
      </p:sp>
    </p:spTree>
    <p:extLst>
      <p:ext uri="{BB962C8B-B14F-4D97-AF65-F5344CB8AC3E}">
        <p14:creationId xmlns:p14="http://schemas.microsoft.com/office/powerpoint/2010/main" val="938441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29487AF-22CC-4BA0-9E2C-52E5FAE8988A}" type="slidenum">
              <a:rPr lang="en-US"/>
              <a:pPr>
                <a:defRPr/>
              </a:pPr>
              <a:t>‹#›</a:t>
            </a:fld>
            <a:endParaRPr lang="en-US" dirty="0"/>
          </a:p>
        </p:txBody>
      </p:sp>
    </p:spTree>
    <p:extLst>
      <p:ext uri="{BB962C8B-B14F-4D97-AF65-F5344CB8AC3E}">
        <p14:creationId xmlns:p14="http://schemas.microsoft.com/office/powerpoint/2010/main" val="1993186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3970021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1371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69D940-8FF2-40FD-B533-73DBC8517F95}" type="slidenum">
              <a:rPr lang="en-US"/>
              <a:pPr>
                <a:defRPr/>
              </a:pPr>
              <a:t>‹#›</a:t>
            </a:fld>
            <a:endParaRPr lang="en-US" dirty="0"/>
          </a:p>
        </p:txBody>
      </p:sp>
    </p:spTree>
    <p:extLst>
      <p:ext uri="{BB962C8B-B14F-4D97-AF65-F5344CB8AC3E}">
        <p14:creationId xmlns:p14="http://schemas.microsoft.com/office/powerpoint/2010/main" val="3470352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0F78C-0880-40DC-AAAF-0F55B84BBD3E}" type="slidenum">
              <a:rPr lang="en-US"/>
              <a:pPr>
                <a:defRPr/>
              </a:pPr>
              <a:t>‹#›</a:t>
            </a:fld>
            <a:endParaRPr lang="en-US" dirty="0"/>
          </a:p>
        </p:txBody>
      </p:sp>
    </p:spTree>
    <p:extLst>
      <p:ext uri="{BB962C8B-B14F-4D97-AF65-F5344CB8AC3E}">
        <p14:creationId xmlns:p14="http://schemas.microsoft.com/office/powerpoint/2010/main" val="214521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65760" y="1280160"/>
            <a:ext cx="8535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65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6656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66567" name="Rectangle 7"/>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6568" name="Line 8"/>
          <p:cNvSpPr>
            <a:spLocks noChangeShapeType="1"/>
          </p:cNvSpPr>
          <p:nvPr/>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pic>
        <p:nvPicPr>
          <p:cNvPr id="205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r="24806"/>
          <a:stretch>
            <a:fillRect/>
          </a:stretch>
        </p:blipFill>
        <p:spPr bwMode="auto">
          <a:xfrm>
            <a:off x="8610600" y="1009095"/>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jpeg"/><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ECE </a:t>
            </a:r>
            <a:r>
              <a:rPr lang="en-US" dirty="0" smtClean="0">
                <a:latin typeface="Times New Roman" pitchFamily="18" charset="0"/>
                <a:cs typeface="Times New Roman" pitchFamily="18" charset="0"/>
              </a:rPr>
              <a:t>576</a:t>
            </a:r>
            <a:r>
              <a:rPr lang="en-US" dirty="0" smtClean="0"/>
              <a:t> </a:t>
            </a:r>
            <a:r>
              <a:rPr lang="en-US" dirty="0"/>
              <a:t>– Power System Dynamics and Stability</a:t>
            </a:r>
          </a:p>
        </p:txBody>
      </p:sp>
      <p:sp>
        <p:nvSpPr>
          <p:cNvPr id="3"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
        <p:nvSpPr>
          <p:cNvPr id="4" name="Slide Number Placeholder 3"/>
          <p:cNvSpPr>
            <a:spLocks noGrp="1"/>
          </p:cNvSpPr>
          <p:nvPr>
            <p:ph type="sldNum" sz="quarter" idx="12"/>
          </p:nvPr>
        </p:nvSpPr>
        <p:spPr/>
        <p:txBody>
          <a:bodyPr/>
          <a:lstStyle/>
          <a:p>
            <a:pPr>
              <a:defRPr/>
            </a:pPr>
            <a:fld id="{FD8ED6F4-152C-4B8C-896C-E324C81E54EF}" type="slidenum">
              <a:rPr lang="en-US" smtClean="0"/>
              <a:pPr>
                <a:defRPr/>
              </a:pPr>
              <a:t>1</a:t>
            </a:fld>
            <a:endParaRPr lang="en-US" sz="1400" dirty="0"/>
          </a:p>
        </p:txBody>
      </p:sp>
      <p:sp>
        <p:nvSpPr>
          <p:cNvPr id="5" name="Subtitle 2"/>
          <p:cNvSpPr txBox="1">
            <a:spLocks/>
          </p:cNvSpPr>
          <p:nvPr/>
        </p:nvSpPr>
        <p:spPr bwMode="auto">
          <a:xfrm>
            <a:off x="361765" y="1828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600"/>
              </a:buClr>
              <a:buSzPct val="14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a:lstStyle>
          <a:p>
            <a:r>
              <a:rPr lang="en-US" b="1" kern="0" dirty="0" smtClean="0">
                <a:latin typeface="Arial" pitchFamily="34" charset="0"/>
                <a:cs typeface="Arial" pitchFamily="34" charset="0"/>
              </a:rPr>
              <a:t>Lecture 17: Governors and </a:t>
            </a:r>
            <a:r>
              <a:rPr lang="en-US" b="1" kern="0" dirty="0" err="1" smtClean="0">
                <a:latin typeface="Arial" pitchFamily="34" charset="0"/>
                <a:cs typeface="Arial" pitchFamily="34" charset="0"/>
              </a:rPr>
              <a:t>Multimachine</a:t>
            </a:r>
            <a:r>
              <a:rPr lang="en-US" b="1" kern="0" dirty="0" smtClean="0">
                <a:latin typeface="Arial" pitchFamily="34" charset="0"/>
                <a:cs typeface="Arial" pitchFamily="34" charset="0"/>
              </a:rPr>
              <a:t> Simulation</a:t>
            </a:r>
            <a:endParaRPr lang="en-US" altLang="en-US" sz="2000" b="1" dirty="0"/>
          </a:p>
          <a:p>
            <a:endParaRPr lang="en-US" b="1" kern="0" dirty="0" smtClean="0">
              <a:latin typeface="Arial" pitchFamily="34" charset="0"/>
              <a:cs typeface="Arial" pitchFamily="34" charset="0"/>
            </a:endParaRPr>
          </a:p>
        </p:txBody>
      </p:sp>
    </p:spTree>
    <p:extLst>
      <p:ext uri="{BB962C8B-B14F-4D97-AF65-F5344CB8AC3E}">
        <p14:creationId xmlns:p14="http://schemas.microsoft.com/office/powerpoint/2010/main" val="390578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GGOV1 Block Diagram</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10</a:t>
            </a:fld>
            <a:endParaRPr lang="en-US" dirty="0"/>
          </a:p>
        </p:txBody>
      </p:sp>
      <p:pic>
        <p:nvPicPr>
          <p:cNvPr id="12206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934" t="28335" r="20899" b="5414"/>
          <a:stretch/>
        </p:blipFill>
        <p:spPr bwMode="auto">
          <a:xfrm>
            <a:off x="421419" y="1295400"/>
            <a:ext cx="731520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181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Stability </a:t>
            </a:r>
            <a:br>
              <a:rPr lang="en-US" dirty="0" smtClean="0"/>
            </a:br>
            <a:r>
              <a:rPr lang="en-US" dirty="0" err="1" smtClean="0"/>
              <a:t>Multimachine</a:t>
            </a:r>
            <a:r>
              <a:rPr lang="en-US" dirty="0" smtClean="0"/>
              <a:t> Simulations</a:t>
            </a:r>
            <a:endParaRPr lang="en-US" dirty="0"/>
          </a:p>
        </p:txBody>
      </p:sp>
      <p:sp>
        <p:nvSpPr>
          <p:cNvPr id="3" name="Content Placeholder 2"/>
          <p:cNvSpPr>
            <a:spLocks noGrp="1"/>
          </p:cNvSpPr>
          <p:nvPr>
            <p:ph idx="1"/>
          </p:nvPr>
        </p:nvSpPr>
        <p:spPr>
          <a:xfrm>
            <a:off x="365760" y="1280160"/>
            <a:ext cx="8702040" cy="4114800"/>
          </a:xfrm>
        </p:spPr>
        <p:txBody>
          <a:bodyPr/>
          <a:lstStyle/>
          <a:p>
            <a:r>
              <a:rPr lang="en-US" dirty="0" smtClean="0"/>
              <a:t>Next, we'll be putting the models we've covered so far together</a:t>
            </a:r>
          </a:p>
          <a:p>
            <a:r>
              <a:rPr lang="en-US" dirty="0" smtClean="0"/>
              <a:t>Later we'll add in new model types such as stabilizers,  loads and wind turbines</a:t>
            </a:r>
          </a:p>
          <a:p>
            <a:r>
              <a:rPr lang="en-US" dirty="0" smtClean="0"/>
              <a:t>By way of history, prior to digital computers, network analyzers were used for system stability studies as far back as the 1930's (perhaps earlier)</a:t>
            </a:r>
          </a:p>
          <a:p>
            <a:pPr lvl="1"/>
            <a:r>
              <a:rPr lang="en-US" dirty="0" smtClean="0"/>
              <a:t>For example see, J.D. Holm, "Stability Study of A-C Power Transmission Systems," AIEE Transactions, vol. 61, 1942, pp. 893-905</a:t>
            </a:r>
          </a:p>
          <a:p>
            <a:r>
              <a:rPr lang="en-US" dirty="0" smtClean="0"/>
              <a:t>Digital approaches started appearing in the 1960's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11</a:t>
            </a:fld>
            <a:endParaRPr lang="en-US" dirty="0"/>
          </a:p>
        </p:txBody>
      </p:sp>
    </p:spTree>
    <p:extLst>
      <p:ext uri="{BB962C8B-B14F-4D97-AF65-F5344CB8AC3E}">
        <p14:creationId xmlns:p14="http://schemas.microsoft.com/office/powerpoint/2010/main" val="3508481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a:t>
            </a:r>
            <a:br>
              <a:rPr lang="en-US" dirty="0"/>
            </a:br>
            <a:r>
              <a:rPr lang="en-US" dirty="0" err="1"/>
              <a:t>Multimachine</a:t>
            </a:r>
            <a:r>
              <a:rPr lang="en-US" dirty="0"/>
              <a:t> Simulations</a:t>
            </a:r>
          </a:p>
        </p:txBody>
      </p:sp>
      <p:sp>
        <p:nvSpPr>
          <p:cNvPr id="3" name="Content Placeholder 2"/>
          <p:cNvSpPr>
            <a:spLocks noGrp="1"/>
          </p:cNvSpPr>
          <p:nvPr>
            <p:ph idx="1"/>
          </p:nvPr>
        </p:nvSpPr>
        <p:spPr>
          <a:xfrm>
            <a:off x="365760" y="1280160"/>
            <a:ext cx="8535987" cy="2377440"/>
          </a:xfrm>
        </p:spPr>
        <p:txBody>
          <a:bodyPr/>
          <a:lstStyle/>
          <a:p>
            <a:r>
              <a:rPr lang="en-US" dirty="0" smtClean="0"/>
              <a:t>The general structure is as a set of differential-algebraic equations</a:t>
            </a:r>
          </a:p>
          <a:p>
            <a:pPr lvl="1"/>
            <a:r>
              <a:rPr lang="en-US" dirty="0" smtClean="0"/>
              <a:t>Differential equations describe the behavior of the machines (and the loads and other dynamic devices)</a:t>
            </a:r>
          </a:p>
          <a:p>
            <a:pPr lvl="1"/>
            <a:r>
              <a:rPr lang="en-US" dirty="0" smtClean="0"/>
              <a:t>Algebraic equations representing the network constraints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12</a:t>
            </a:fld>
            <a:endParaRPr lang="en-US" dirty="0"/>
          </a:p>
        </p:txBody>
      </p:sp>
      <p:pic>
        <p:nvPicPr>
          <p:cNvPr id="12165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78" t="11667" r="13521" b="10334"/>
          <a:stretch/>
        </p:blipFill>
        <p:spPr bwMode="auto">
          <a:xfrm>
            <a:off x="533400" y="3639519"/>
            <a:ext cx="41910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29200" y="3505200"/>
            <a:ext cx="3575018" cy="3046988"/>
          </a:xfrm>
          <a:prstGeom prst="rect">
            <a:avLst/>
          </a:prstGeom>
          <a:solidFill>
            <a:schemeClr val="accent1"/>
          </a:solidFill>
        </p:spPr>
        <p:txBody>
          <a:bodyPr wrap="none" rtlCol="0">
            <a:spAutoFit/>
          </a:bodyPr>
          <a:lstStyle/>
          <a:p>
            <a:r>
              <a:rPr lang="en-US" dirty="0" smtClean="0"/>
              <a:t>In EMTP applications</a:t>
            </a:r>
            <a:br>
              <a:rPr lang="en-US" dirty="0" smtClean="0"/>
            </a:br>
            <a:r>
              <a:rPr lang="en-US" dirty="0" smtClean="0"/>
              <a:t>the transmission line</a:t>
            </a:r>
            <a:br>
              <a:rPr lang="en-US" dirty="0" smtClean="0"/>
            </a:br>
            <a:r>
              <a:rPr lang="en-US" dirty="0" smtClean="0"/>
              <a:t>delays decouple the</a:t>
            </a:r>
            <a:br>
              <a:rPr lang="en-US" dirty="0" smtClean="0"/>
            </a:br>
            <a:r>
              <a:rPr lang="en-US" dirty="0" smtClean="0"/>
              <a:t>machines; in transient</a:t>
            </a:r>
            <a:br>
              <a:rPr lang="en-US" dirty="0" smtClean="0"/>
            </a:br>
            <a:r>
              <a:rPr lang="en-US" dirty="0" smtClean="0"/>
              <a:t>stability they are </a:t>
            </a:r>
            <a:br>
              <a:rPr lang="en-US" dirty="0" smtClean="0"/>
            </a:br>
            <a:r>
              <a:rPr lang="en-US" dirty="0" smtClean="0"/>
              <a:t>assumed to be coupled</a:t>
            </a:r>
            <a:br>
              <a:rPr lang="en-US" dirty="0" smtClean="0"/>
            </a:br>
            <a:r>
              <a:rPr lang="en-US" dirty="0" smtClean="0"/>
              <a:t>together by the algebraic</a:t>
            </a:r>
            <a:br>
              <a:rPr lang="en-US" dirty="0" smtClean="0"/>
            </a:br>
            <a:r>
              <a:rPr lang="en-US" dirty="0" smtClean="0"/>
              <a:t>network equations</a:t>
            </a:r>
            <a:endParaRPr lang="en-US" dirty="0"/>
          </a:p>
        </p:txBody>
      </p:sp>
    </p:spTree>
    <p:extLst>
      <p:ext uri="{BB962C8B-B14F-4D97-AF65-F5344CB8AC3E}">
        <p14:creationId xmlns:p14="http://schemas.microsoft.com/office/powerpoint/2010/main" val="1724166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Form</a:t>
            </a:r>
            <a:endParaRPr lang="en-US" dirty="0"/>
          </a:p>
        </p:txBody>
      </p:sp>
      <p:sp>
        <p:nvSpPr>
          <p:cNvPr id="3" name="Content Placeholder 2"/>
          <p:cNvSpPr>
            <a:spLocks noGrp="1"/>
          </p:cNvSpPr>
          <p:nvPr>
            <p:ph idx="1"/>
          </p:nvPr>
        </p:nvSpPr>
        <p:spPr>
          <a:xfrm>
            <a:off x="365760" y="1280160"/>
            <a:ext cx="8535987" cy="548640"/>
          </a:xfrm>
        </p:spPr>
        <p:txBody>
          <a:bodyPr/>
          <a:lstStyle/>
          <a:p>
            <a:r>
              <a:rPr lang="en-US" dirty="0" smtClean="0"/>
              <a:t>The general form of the problem is solving</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65548330"/>
              </p:ext>
            </p:extLst>
          </p:nvPr>
        </p:nvGraphicFramePr>
        <p:xfrm>
          <a:off x="838200" y="1981200"/>
          <a:ext cx="7607300" cy="3594100"/>
        </p:xfrm>
        <a:graphic>
          <a:graphicData uri="http://schemas.openxmlformats.org/presentationml/2006/ole">
            <mc:AlternateContent xmlns:mc="http://schemas.openxmlformats.org/markup-compatibility/2006">
              <mc:Choice xmlns:v="urn:schemas-microsoft-com:vml" Requires="v">
                <p:oleObj spid="_x0000_s1217685" name="Equation" r:id="rId3" imgW="7607160" imgH="3593880" progId="Equation.DSMT4">
                  <p:embed/>
                </p:oleObj>
              </mc:Choice>
              <mc:Fallback>
                <p:oleObj name="Equation" r:id="rId3" imgW="7607160" imgH="3593880" progId="Equation.DSMT4">
                  <p:embed/>
                  <p:pic>
                    <p:nvPicPr>
                      <p:cNvPr id="0" name="Object 4"/>
                      <p:cNvPicPr>
                        <a:picLocks noChangeAspect="1" noChangeArrowheads="1"/>
                      </p:cNvPicPr>
                      <p:nvPr/>
                    </p:nvPicPr>
                    <p:blipFill>
                      <a:blip r:embed="rId4"/>
                      <a:srcRect/>
                      <a:stretch>
                        <a:fillRect/>
                      </a:stretch>
                    </p:blipFill>
                    <p:spPr bwMode="auto">
                      <a:xfrm>
                        <a:off x="838200" y="1981200"/>
                        <a:ext cx="760730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6124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Stability </a:t>
            </a:r>
            <a:br>
              <a:rPr lang="en-US" dirty="0" smtClean="0"/>
            </a:br>
            <a:r>
              <a:rPr lang="en-US" dirty="0" smtClean="0"/>
              <a:t>General Solution</a:t>
            </a:r>
            <a:endParaRPr lang="en-US" dirty="0"/>
          </a:p>
        </p:txBody>
      </p:sp>
      <p:sp>
        <p:nvSpPr>
          <p:cNvPr id="3" name="Content Placeholder 2"/>
          <p:cNvSpPr>
            <a:spLocks noGrp="1"/>
          </p:cNvSpPr>
          <p:nvPr>
            <p:ph idx="1"/>
          </p:nvPr>
        </p:nvSpPr>
        <p:spPr/>
        <p:txBody>
          <a:bodyPr/>
          <a:lstStyle/>
          <a:p>
            <a:r>
              <a:rPr lang="en-US" dirty="0" smtClean="0"/>
              <a:t>General solution approach is</a:t>
            </a:r>
          </a:p>
          <a:p>
            <a:pPr lvl="1"/>
            <a:r>
              <a:rPr lang="en-US" dirty="0" smtClean="0"/>
              <a:t>Solve power flow to determine initial conditions</a:t>
            </a:r>
          </a:p>
          <a:p>
            <a:pPr lvl="1"/>
            <a:r>
              <a:rPr lang="en-US" dirty="0" smtClean="0"/>
              <a:t>Back solve to get initial states, starting with machine models, then exciters, governors, stabilizers, loads, </a:t>
            </a:r>
            <a:r>
              <a:rPr lang="en-US" dirty="0" err="1" smtClean="0"/>
              <a:t>etc</a:t>
            </a:r>
            <a:endParaRPr lang="en-US" dirty="0" smtClean="0"/>
          </a:p>
          <a:p>
            <a:pPr lvl="1"/>
            <a:r>
              <a:rPr lang="en-US" dirty="0" smtClean="0"/>
              <a:t>Set t = </a:t>
            </a:r>
            <a:r>
              <a:rPr lang="en-US" dirty="0" err="1" smtClean="0"/>
              <a:t>t</a:t>
            </a:r>
            <a:r>
              <a:rPr lang="en-US" baseline="-25000" dirty="0" err="1" smtClean="0"/>
              <a:t>start</a:t>
            </a:r>
            <a:r>
              <a:rPr lang="en-US" dirty="0" smtClean="0"/>
              <a:t>, time step = </a:t>
            </a:r>
            <a:r>
              <a:rPr lang="en-US" dirty="0" smtClean="0">
                <a:latin typeface="Symbol" panose="05050102010706020507" pitchFamily="18" charset="2"/>
              </a:rPr>
              <a:t>D</a:t>
            </a:r>
            <a:r>
              <a:rPr lang="en-US" dirty="0" smtClean="0"/>
              <a:t>t, abort = false</a:t>
            </a:r>
          </a:p>
          <a:p>
            <a:pPr lvl="1"/>
            <a:r>
              <a:rPr lang="en-US" dirty="0" smtClean="0"/>
              <a:t>While (t &lt;= tend) and (not abort) Do Begin</a:t>
            </a:r>
          </a:p>
          <a:p>
            <a:pPr lvl="2"/>
            <a:r>
              <a:rPr lang="en-US" dirty="0" smtClean="0"/>
              <a:t>Apply any contingency event</a:t>
            </a:r>
          </a:p>
          <a:p>
            <a:pPr lvl="2"/>
            <a:r>
              <a:rPr lang="en-US" dirty="0" smtClean="0"/>
              <a:t>Solve differential and algebraic equations</a:t>
            </a:r>
          </a:p>
          <a:p>
            <a:pPr lvl="2"/>
            <a:r>
              <a:rPr lang="en-US" dirty="0" smtClean="0"/>
              <a:t>If desired store time step results and check other conditions (that might cause the simulation to abort)</a:t>
            </a:r>
          </a:p>
          <a:p>
            <a:pPr lvl="2"/>
            <a:r>
              <a:rPr lang="en-US" dirty="0" smtClean="0"/>
              <a:t>t = t + </a:t>
            </a:r>
            <a:r>
              <a:rPr lang="en-US" dirty="0" smtClean="0">
                <a:latin typeface="Symbol" panose="05050102010706020507" pitchFamily="18" charset="2"/>
              </a:rPr>
              <a:t>D</a:t>
            </a:r>
            <a:r>
              <a:rPr lang="en-US" dirty="0" smtClean="0"/>
              <a:t>t</a:t>
            </a:r>
          </a:p>
          <a:p>
            <a:pPr lvl="1"/>
            <a:r>
              <a:rPr lang="en-US" dirty="0" smtClean="0"/>
              <a:t>End while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14</a:t>
            </a:fld>
            <a:endParaRPr lang="en-US" dirty="0"/>
          </a:p>
        </p:txBody>
      </p:sp>
    </p:spTree>
    <p:extLst>
      <p:ext uri="{BB962C8B-B14F-4D97-AF65-F5344CB8AC3E}">
        <p14:creationId xmlns:p14="http://schemas.microsoft.com/office/powerpoint/2010/main" val="580574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Algebraic Constraints</a:t>
            </a:r>
            <a:endParaRPr lang="en-US" dirty="0"/>
          </a:p>
        </p:txBody>
      </p:sp>
      <p:sp>
        <p:nvSpPr>
          <p:cNvPr id="3" name="Content Placeholder 2"/>
          <p:cNvSpPr>
            <a:spLocks noGrp="1"/>
          </p:cNvSpPr>
          <p:nvPr>
            <p:ph idx="1"/>
          </p:nvPr>
        </p:nvSpPr>
        <p:spPr>
          <a:xfrm>
            <a:off x="365760" y="1280160"/>
            <a:ext cx="8702040" cy="2225040"/>
          </a:xfrm>
        </p:spPr>
        <p:txBody>
          <a:bodyPr/>
          <a:lstStyle/>
          <a:p>
            <a:r>
              <a:rPr lang="en-US" dirty="0" smtClean="0"/>
              <a:t>The </a:t>
            </a:r>
            <a:r>
              <a:rPr lang="en-US" b="1" dirty="0" smtClean="0"/>
              <a:t>g</a:t>
            </a:r>
            <a:r>
              <a:rPr lang="en-US" dirty="0" smtClean="0"/>
              <a:t> vector of algebraic constraints is similar to the power flow equations, but usually rather than formulating the problem like in the power flow as real and reactive power balance equations, it is formulated </a:t>
            </a:r>
            <a:br>
              <a:rPr lang="en-US" dirty="0" smtClean="0"/>
            </a:br>
            <a:r>
              <a:rPr lang="en-US" dirty="0" smtClean="0"/>
              <a:t>in the current balance form</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19945555"/>
              </p:ext>
            </p:extLst>
          </p:nvPr>
        </p:nvGraphicFramePr>
        <p:xfrm>
          <a:off x="609600" y="3661006"/>
          <a:ext cx="6096000" cy="2495107"/>
        </p:xfrm>
        <a:graphic>
          <a:graphicData uri="http://schemas.openxmlformats.org/presentationml/2006/ole">
            <mc:AlternateContent xmlns:mc="http://schemas.openxmlformats.org/markup-compatibility/2006">
              <mc:Choice xmlns:v="urn:schemas-microsoft-com:vml" Requires="v">
                <p:oleObj spid="_x0000_s1218707" name="Equation" r:id="rId3" imgW="2730240" imgH="1117440" progId="Equation.DSMT4">
                  <p:embed/>
                </p:oleObj>
              </mc:Choice>
              <mc:Fallback>
                <p:oleObj name="Equation" r:id="rId3" imgW="2730240" imgH="1117440" progId="Equation.DSMT4">
                  <p:embed/>
                  <p:pic>
                    <p:nvPicPr>
                      <p:cNvPr id="0" name=""/>
                      <p:cNvPicPr/>
                      <p:nvPr/>
                    </p:nvPicPr>
                    <p:blipFill>
                      <a:blip r:embed="rId4"/>
                      <a:stretch>
                        <a:fillRect/>
                      </a:stretch>
                    </p:blipFill>
                    <p:spPr>
                      <a:xfrm>
                        <a:off x="609600" y="3661006"/>
                        <a:ext cx="6096000" cy="2495107"/>
                      </a:xfrm>
                      <a:prstGeom prst="rect">
                        <a:avLst/>
                      </a:prstGeom>
                    </p:spPr>
                  </p:pic>
                </p:oleObj>
              </mc:Fallback>
            </mc:AlternateContent>
          </a:graphicData>
        </a:graphic>
      </p:graphicFrame>
      <p:sp>
        <p:nvSpPr>
          <p:cNvPr id="6" name="TextBox 5"/>
          <p:cNvSpPr txBox="1"/>
          <p:nvPr/>
        </p:nvSpPr>
        <p:spPr>
          <a:xfrm>
            <a:off x="6781800" y="3200400"/>
            <a:ext cx="2238113" cy="3416320"/>
          </a:xfrm>
          <a:prstGeom prst="rect">
            <a:avLst/>
          </a:prstGeom>
          <a:solidFill>
            <a:schemeClr val="accent1"/>
          </a:solidFill>
        </p:spPr>
        <p:txBody>
          <a:bodyPr wrap="none" rtlCol="0">
            <a:spAutoFit/>
          </a:bodyPr>
          <a:lstStyle/>
          <a:p>
            <a:r>
              <a:rPr lang="en-US" dirty="0" smtClean="0"/>
              <a:t>Simplest</a:t>
            </a:r>
            <a:br>
              <a:rPr lang="en-US" dirty="0" smtClean="0"/>
            </a:br>
            <a:r>
              <a:rPr lang="en-US" dirty="0" smtClean="0"/>
              <a:t>cases </a:t>
            </a:r>
            <a:br>
              <a:rPr lang="en-US" dirty="0" smtClean="0"/>
            </a:br>
            <a:r>
              <a:rPr lang="en-US" dirty="0" smtClean="0"/>
              <a:t>can have</a:t>
            </a:r>
            <a:br>
              <a:rPr lang="en-US" dirty="0" smtClean="0"/>
            </a:br>
            <a:r>
              <a:rPr lang="en-US" b="1" dirty="0" smtClean="0"/>
              <a:t>I</a:t>
            </a:r>
            <a:r>
              <a:rPr lang="en-US" dirty="0" smtClean="0"/>
              <a:t> independent</a:t>
            </a:r>
            <a:br>
              <a:rPr lang="en-US" dirty="0" smtClean="0"/>
            </a:br>
            <a:r>
              <a:rPr lang="en-US" dirty="0" smtClean="0"/>
              <a:t>of </a:t>
            </a:r>
            <a:r>
              <a:rPr lang="en-US" b="1" dirty="0" smtClean="0"/>
              <a:t>x</a:t>
            </a:r>
            <a:r>
              <a:rPr lang="en-US" dirty="0" smtClean="0"/>
              <a:t> and </a:t>
            </a:r>
            <a:r>
              <a:rPr lang="en-US" b="1" dirty="0" smtClean="0"/>
              <a:t>V</a:t>
            </a:r>
            <a:r>
              <a:rPr lang="en-US" dirty="0" smtClean="0"/>
              <a:t>,</a:t>
            </a:r>
            <a:br>
              <a:rPr lang="en-US" dirty="0" smtClean="0"/>
            </a:br>
            <a:r>
              <a:rPr lang="en-US" dirty="0" smtClean="0"/>
              <a:t>allowing a</a:t>
            </a:r>
            <a:br>
              <a:rPr lang="en-US" dirty="0" smtClean="0"/>
            </a:br>
            <a:r>
              <a:rPr lang="en-US" dirty="0" smtClean="0"/>
              <a:t>direct solution;</a:t>
            </a:r>
            <a:br>
              <a:rPr lang="en-US" dirty="0" smtClean="0"/>
            </a:br>
            <a:r>
              <a:rPr lang="en-US" dirty="0" smtClean="0"/>
              <a:t>otherwise we</a:t>
            </a:r>
            <a:br>
              <a:rPr lang="en-US" dirty="0" smtClean="0"/>
            </a:br>
            <a:r>
              <a:rPr lang="en-US" dirty="0" smtClean="0"/>
              <a:t>need to iterate </a:t>
            </a:r>
            <a:endParaRPr lang="en-US" b="1" dirty="0" smtClean="0"/>
          </a:p>
        </p:txBody>
      </p:sp>
    </p:spTree>
    <p:extLst>
      <p:ext uri="{BB962C8B-B14F-4D97-AF65-F5344CB8AC3E}">
        <p14:creationId xmlns:p14="http://schemas.microsoft.com/office/powerpoint/2010/main" val="870494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762000"/>
          </a:xfrm>
        </p:spPr>
        <p:txBody>
          <a:bodyPr/>
          <a:lstStyle/>
          <a:p>
            <a:r>
              <a:rPr lang="en-US" dirty="0" smtClean="0"/>
              <a:t>Why Not Use the </a:t>
            </a:r>
            <a:br>
              <a:rPr lang="en-US" dirty="0" smtClean="0"/>
            </a:br>
            <a:r>
              <a:rPr lang="en-US" dirty="0" smtClean="0"/>
              <a:t>Power Flow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power flow equations were ultimately derived from</a:t>
                </a:r>
                <a:br>
                  <a:rPr lang="en-US" dirty="0" smtClean="0"/>
                </a:br>
                <a:r>
                  <a:rPr lang="en-US" b="1" dirty="0" smtClean="0">
                    <a:latin typeface="+mj-lt"/>
                  </a:rPr>
                  <a:t>I</a:t>
                </a:r>
                <a14:m>
                  <m:oMath xmlns:m="http://schemas.openxmlformats.org/officeDocument/2006/math">
                    <m:r>
                      <a:rPr lang="en-US" b="1" i="1" smtClean="0">
                        <a:latin typeface="Cambria Math"/>
                      </a:rPr>
                      <m:t>(</m:t>
                    </m:r>
                    <m:r>
                      <a:rPr lang="en-US" b="1" i="0" smtClean="0">
                        <a:latin typeface="Cambria Math"/>
                      </a:rPr>
                      <m:t>𝐱</m:t>
                    </m:r>
                    <m:r>
                      <a:rPr lang="en-US" b="1" i="0" smtClean="0">
                        <a:latin typeface="Cambria Math"/>
                      </a:rPr>
                      <m:t>,</m:t>
                    </m:r>
                    <m:r>
                      <a:rPr lang="en-US" b="1" i="0" smtClean="0">
                        <a:latin typeface="Cambria Math"/>
                      </a:rPr>
                      <m:t>𝐕</m:t>
                    </m:r>
                    <m:r>
                      <a:rPr lang="en-US" b="1" i="1" smtClean="0">
                        <a:latin typeface="Cambria Math"/>
                      </a:rPr>
                      <m:t>)</m:t>
                    </m:r>
                  </m:oMath>
                </a14:m>
                <a:r>
                  <a:rPr lang="en-US" b="1" dirty="0" smtClean="0">
                    <a:latin typeface="+mj-lt"/>
                  </a:rPr>
                  <a:t> </a:t>
                </a:r>
                <a:r>
                  <a:rPr lang="en-US" dirty="0" smtClean="0">
                    <a:latin typeface="+mj-lt"/>
                  </a:rPr>
                  <a:t>= </a:t>
                </a:r>
                <a:r>
                  <a:rPr lang="en-US" b="1" dirty="0" smtClean="0">
                    <a:latin typeface="+mj-lt"/>
                  </a:rPr>
                  <a:t>Y V</a:t>
                </a:r>
                <a:r>
                  <a:rPr lang="en-US" dirty="0" smtClean="0">
                    <a:latin typeface="+mj-lt"/>
                  </a:rPr>
                  <a:t> </a:t>
                </a:r>
              </a:p>
              <a:p>
                <a:r>
                  <a:rPr lang="en-US" dirty="0" smtClean="0"/>
                  <a:t>However, the power form was used in the power flow primarily because</a:t>
                </a:r>
              </a:p>
              <a:p>
                <a:pPr lvl="1"/>
                <a:r>
                  <a:rPr lang="en-US" dirty="0" smtClean="0"/>
                  <a:t>For the generators the real power output is known and either the voltage </a:t>
                </a:r>
                <a:r>
                  <a:rPr lang="en-US" dirty="0" err="1" smtClean="0"/>
                  <a:t>setpoint</a:t>
                </a:r>
                <a:r>
                  <a:rPr lang="en-US" dirty="0" smtClean="0"/>
                  <a:t> (i.e., if a PV bus) or the reactive power output</a:t>
                </a:r>
              </a:p>
              <a:p>
                <a:pPr lvl="1"/>
                <a:r>
                  <a:rPr lang="en-US" dirty="0" smtClean="0"/>
                  <a:t>In the quasi-steady state power flow time frame the loads can often be well approximated as constant power</a:t>
                </a:r>
              </a:p>
              <a:p>
                <a:pPr lvl="1"/>
                <a:r>
                  <a:rPr lang="en-US" dirty="0" smtClean="0"/>
                  <a:t>The constant frequency assumption requires a slack bus</a:t>
                </a:r>
              </a:p>
              <a:p>
                <a:r>
                  <a:rPr lang="en-US" dirty="0" smtClean="0"/>
                  <a:t>These assumptions do not hold for transient stability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143" t="-4741" r="-643" b="-23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16</a:t>
            </a:fld>
            <a:endParaRPr lang="en-US" dirty="0"/>
          </a:p>
        </p:txBody>
      </p:sp>
    </p:spTree>
    <p:extLst>
      <p:ext uri="{BB962C8B-B14F-4D97-AF65-F5344CB8AC3E}">
        <p14:creationId xmlns:p14="http://schemas.microsoft.com/office/powerpoint/2010/main" val="3456742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Algebraic Equations for </a:t>
            </a:r>
            <a:br>
              <a:rPr lang="en-US" dirty="0" smtClean="0"/>
            </a:br>
            <a:r>
              <a:rPr lang="en-US" dirty="0" smtClean="0"/>
              <a:t>Classical Model</a:t>
            </a:r>
            <a:endParaRPr lang="en-US" dirty="0"/>
          </a:p>
        </p:txBody>
      </p:sp>
      <p:sp>
        <p:nvSpPr>
          <p:cNvPr id="3" name="Content Placeholder 2"/>
          <p:cNvSpPr>
            <a:spLocks noGrp="1"/>
          </p:cNvSpPr>
          <p:nvPr>
            <p:ph idx="1"/>
          </p:nvPr>
        </p:nvSpPr>
        <p:spPr>
          <a:xfrm>
            <a:off x="365760" y="1280160"/>
            <a:ext cx="8535987" cy="1615440"/>
          </a:xfrm>
        </p:spPr>
        <p:txBody>
          <a:bodyPr/>
          <a:lstStyle/>
          <a:p>
            <a:r>
              <a:rPr lang="en-US" dirty="0" smtClean="0"/>
              <a:t>To introduce the coupling between the machine models and the network constraints, consider a system modeled with just classical generators and impedance loads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17</a:t>
            </a:fld>
            <a:endParaRPr lang="en-US" dirty="0"/>
          </a:p>
        </p:txBody>
      </p:sp>
      <p:pic>
        <p:nvPicPr>
          <p:cNvPr id="12195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90" t="28750" r="15370" b="22499"/>
          <a:stretch/>
        </p:blipFill>
        <p:spPr bwMode="auto">
          <a:xfrm>
            <a:off x="533400" y="2971800"/>
            <a:ext cx="5334000" cy="270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6340214"/>
            <a:ext cx="8592480" cy="276999"/>
          </a:xfrm>
          <a:prstGeom prst="rect">
            <a:avLst/>
          </a:prstGeom>
          <a:noFill/>
        </p:spPr>
        <p:txBody>
          <a:bodyPr wrap="none" rtlCol="0">
            <a:spAutoFit/>
          </a:bodyPr>
          <a:lstStyle/>
          <a:p>
            <a:r>
              <a:rPr lang="en-US" sz="1200" dirty="0" smtClean="0"/>
              <a:t>Image Source: Fig 11.15, Glover, </a:t>
            </a:r>
            <a:r>
              <a:rPr lang="en-US" sz="1200" dirty="0" err="1" smtClean="0"/>
              <a:t>Sarma</a:t>
            </a:r>
            <a:r>
              <a:rPr lang="en-US" sz="1200" dirty="0" smtClean="0"/>
              <a:t>, Overbye, </a:t>
            </a:r>
            <a:r>
              <a:rPr lang="en-US" sz="1200" i="1" dirty="0" smtClean="0"/>
              <a:t>Power System Analysis and Design</a:t>
            </a:r>
            <a:r>
              <a:rPr lang="en-US" sz="1200" dirty="0" smtClean="0"/>
              <a:t>, 5</a:t>
            </a:r>
            <a:r>
              <a:rPr lang="en-US" sz="1200" baseline="30000" dirty="0" smtClean="0"/>
              <a:t>th</a:t>
            </a:r>
            <a:r>
              <a:rPr lang="en-US" sz="1200" dirty="0" smtClean="0"/>
              <a:t> Edition, Cengage Learning, 2011 </a:t>
            </a:r>
            <a:endParaRPr lang="en-US" sz="1200" dirty="0"/>
          </a:p>
        </p:txBody>
      </p:sp>
      <p:sp>
        <p:nvSpPr>
          <p:cNvPr id="6" name="TextBox 5"/>
          <p:cNvSpPr txBox="1"/>
          <p:nvPr/>
        </p:nvSpPr>
        <p:spPr>
          <a:xfrm>
            <a:off x="6019800" y="2819400"/>
            <a:ext cx="2735044" cy="2308324"/>
          </a:xfrm>
          <a:prstGeom prst="rect">
            <a:avLst/>
          </a:prstGeom>
          <a:solidFill>
            <a:schemeClr val="accent1"/>
          </a:solidFill>
        </p:spPr>
        <p:txBody>
          <a:bodyPr wrap="none" rtlCol="0">
            <a:spAutoFit/>
          </a:bodyPr>
          <a:lstStyle/>
          <a:p>
            <a:r>
              <a:rPr lang="en-US" dirty="0" smtClean="0"/>
              <a:t>In this example</a:t>
            </a:r>
            <a:br>
              <a:rPr lang="en-US" dirty="0" smtClean="0"/>
            </a:br>
            <a:r>
              <a:rPr lang="en-US" dirty="0" smtClean="0"/>
              <a:t>because we are</a:t>
            </a:r>
            <a:br>
              <a:rPr lang="en-US" dirty="0" smtClean="0"/>
            </a:br>
            <a:r>
              <a:rPr lang="en-US" dirty="0" smtClean="0"/>
              <a:t>using the classical</a:t>
            </a:r>
            <a:br>
              <a:rPr lang="en-US" dirty="0" smtClean="0"/>
            </a:br>
            <a:r>
              <a:rPr lang="en-US" dirty="0" smtClean="0"/>
              <a:t>model all values</a:t>
            </a:r>
            <a:br>
              <a:rPr lang="en-US" dirty="0" smtClean="0"/>
            </a:br>
            <a:r>
              <a:rPr lang="en-US" dirty="0" smtClean="0"/>
              <a:t>are on the network</a:t>
            </a:r>
            <a:br>
              <a:rPr lang="en-US" dirty="0" smtClean="0"/>
            </a:br>
            <a:r>
              <a:rPr lang="en-US" dirty="0" smtClean="0"/>
              <a:t>reference frame</a:t>
            </a:r>
            <a:endParaRPr lang="en-US" dirty="0"/>
          </a:p>
        </p:txBody>
      </p:sp>
      <p:sp>
        <p:nvSpPr>
          <p:cNvPr id="7" name="TextBox 6"/>
          <p:cNvSpPr txBox="1"/>
          <p:nvPr/>
        </p:nvSpPr>
        <p:spPr>
          <a:xfrm>
            <a:off x="278969" y="5561308"/>
            <a:ext cx="8795228" cy="461665"/>
          </a:xfrm>
          <a:prstGeom prst="rect">
            <a:avLst/>
          </a:prstGeom>
          <a:solidFill>
            <a:schemeClr val="accent1"/>
          </a:solidFill>
        </p:spPr>
        <p:txBody>
          <a:bodyPr wrap="none" rtlCol="0">
            <a:spAutoFit/>
          </a:bodyPr>
          <a:lstStyle/>
          <a:p>
            <a:r>
              <a:rPr lang="en-US" dirty="0" smtClean="0"/>
              <a:t>We'll extend the figure slightly to include stator resistances, </a:t>
            </a:r>
            <a:r>
              <a:rPr lang="en-US" dirty="0" err="1" smtClean="0"/>
              <a:t>R</a:t>
            </a:r>
            <a:r>
              <a:rPr lang="en-US" baseline="-25000" dirty="0" err="1"/>
              <a:t>s</a:t>
            </a:r>
            <a:r>
              <a:rPr lang="en-US" baseline="-25000" dirty="0" err="1" smtClean="0"/>
              <a:t>,i</a:t>
            </a:r>
            <a:r>
              <a:rPr lang="en-US" dirty="0" smtClean="0"/>
              <a:t> </a:t>
            </a:r>
            <a:endParaRPr lang="en-US" dirty="0"/>
          </a:p>
        </p:txBody>
      </p:sp>
    </p:spTree>
    <p:extLst>
      <p:ext uri="{BB962C8B-B14F-4D97-AF65-F5344CB8AC3E}">
        <p14:creationId xmlns:p14="http://schemas.microsoft.com/office/powerpoint/2010/main" val="3447935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Algebraic Equations for </a:t>
            </a:r>
            <a:br>
              <a:rPr lang="en-US" dirty="0"/>
            </a:br>
            <a:r>
              <a:rPr lang="en-US" dirty="0"/>
              <a:t>Classical Model</a:t>
            </a:r>
          </a:p>
        </p:txBody>
      </p:sp>
      <p:sp>
        <p:nvSpPr>
          <p:cNvPr id="3" name="Content Placeholder 2"/>
          <p:cNvSpPr>
            <a:spLocks noGrp="1"/>
          </p:cNvSpPr>
          <p:nvPr>
            <p:ph idx="1"/>
          </p:nvPr>
        </p:nvSpPr>
        <p:spPr>
          <a:xfrm>
            <a:off x="365760" y="1280160"/>
            <a:ext cx="8535987" cy="2529840"/>
          </a:xfrm>
        </p:spPr>
        <p:txBody>
          <a:bodyPr/>
          <a:lstStyle/>
          <a:p>
            <a:r>
              <a:rPr lang="en-US" dirty="0" smtClean="0"/>
              <a:t>Replace the internal voltages and their impedances by their Norton Equivalent</a:t>
            </a:r>
          </a:p>
          <a:p>
            <a:endParaRPr lang="en-US" dirty="0"/>
          </a:p>
          <a:p>
            <a:endParaRPr lang="en-US" dirty="0" smtClean="0"/>
          </a:p>
          <a:p>
            <a:pPr lvl="1"/>
            <a:r>
              <a:rPr lang="en-US" dirty="0" smtClean="0"/>
              <a:t>This same approach will be used later with the other, more detailed generator machine models</a:t>
            </a:r>
          </a:p>
          <a:p>
            <a:r>
              <a:rPr lang="en-US" dirty="0" smtClean="0"/>
              <a:t>Current injections at the non-generator buses are zero since the constant impedance loads are included in </a:t>
            </a:r>
            <a:r>
              <a:rPr lang="en-US" b="1" dirty="0" smtClean="0"/>
              <a:t>Y</a:t>
            </a:r>
          </a:p>
          <a:p>
            <a:pPr lvl="1"/>
            <a:r>
              <a:rPr lang="en-US" dirty="0" smtClean="0"/>
              <a:t>We'll modify this later when we talk about dynamic loads</a:t>
            </a:r>
            <a:endParaRPr lang="en-US" dirty="0"/>
          </a:p>
          <a:p>
            <a:r>
              <a:rPr lang="en-US" dirty="0" smtClean="0"/>
              <a:t>The algebraic constraints are then </a:t>
            </a:r>
            <a:r>
              <a:rPr lang="en-US" b="1" dirty="0" smtClean="0"/>
              <a:t>Y V- I(</a:t>
            </a:r>
            <a:r>
              <a:rPr lang="en-US" b="1" dirty="0" err="1" smtClean="0"/>
              <a:t>x,V</a:t>
            </a:r>
            <a:r>
              <a:rPr lang="en-US" b="1" dirty="0" smtClean="0"/>
              <a:t>) </a:t>
            </a:r>
            <a:r>
              <a:rPr lang="en-US" dirty="0" smtClean="0"/>
              <a:t>= </a:t>
            </a:r>
            <a:r>
              <a:rPr lang="en-US" b="1" dirty="0" smtClean="0"/>
              <a:t>0</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28491831"/>
              </p:ext>
            </p:extLst>
          </p:nvPr>
        </p:nvGraphicFramePr>
        <p:xfrm>
          <a:off x="773113" y="2362200"/>
          <a:ext cx="4475162" cy="920750"/>
        </p:xfrm>
        <a:graphic>
          <a:graphicData uri="http://schemas.openxmlformats.org/presentationml/2006/ole">
            <mc:AlternateContent xmlns:mc="http://schemas.openxmlformats.org/markup-compatibility/2006">
              <mc:Choice xmlns:v="urn:schemas-microsoft-com:vml" Requires="v">
                <p:oleObj spid="_x0000_s1220776" name="Equation" r:id="rId3" imgW="2158920" imgH="444240" progId="Equation.DSMT4">
                  <p:embed/>
                </p:oleObj>
              </mc:Choice>
              <mc:Fallback>
                <p:oleObj name="Equation" r:id="rId3" imgW="2158920" imgH="444240" progId="Equation.DSMT4">
                  <p:embed/>
                  <p:pic>
                    <p:nvPicPr>
                      <p:cNvPr id="0" name=""/>
                      <p:cNvPicPr/>
                      <p:nvPr/>
                    </p:nvPicPr>
                    <p:blipFill>
                      <a:blip r:embed="rId4"/>
                      <a:stretch>
                        <a:fillRect/>
                      </a:stretch>
                    </p:blipFill>
                    <p:spPr>
                      <a:xfrm>
                        <a:off x="773113" y="2362200"/>
                        <a:ext cx="4475162" cy="920750"/>
                      </a:xfrm>
                      <a:prstGeom prst="rect">
                        <a:avLst/>
                      </a:prstGeom>
                    </p:spPr>
                  </p:pic>
                </p:oleObj>
              </mc:Fallback>
            </mc:AlternateContent>
          </a:graphicData>
        </a:graphic>
      </p:graphicFrame>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321" t="6668" r="-1321" b="13326"/>
          <a:stretch/>
        </p:blipFill>
        <p:spPr>
          <a:xfrm>
            <a:off x="5669278" y="1905000"/>
            <a:ext cx="2610119" cy="1371600"/>
          </a:xfrm>
          <a:prstGeom prst="rect">
            <a:avLst/>
          </a:prstGeom>
        </p:spPr>
      </p:pic>
    </p:spTree>
    <p:extLst>
      <p:ext uri="{BB962C8B-B14F-4D97-AF65-F5344CB8AC3E}">
        <p14:creationId xmlns:p14="http://schemas.microsoft.com/office/powerpoint/2010/main" val="3700947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 Equation</a:t>
            </a:r>
            <a:endParaRPr lang="en-US" dirty="0"/>
          </a:p>
        </p:txBody>
      </p:sp>
      <p:sp>
        <p:nvSpPr>
          <p:cNvPr id="3" name="Content Placeholder 2"/>
          <p:cNvSpPr>
            <a:spLocks noGrp="1"/>
          </p:cNvSpPr>
          <p:nvPr>
            <p:ph idx="1"/>
          </p:nvPr>
        </p:nvSpPr>
        <p:spPr>
          <a:xfrm>
            <a:off x="381000" y="1219200"/>
            <a:ext cx="8535987" cy="4114800"/>
          </a:xfrm>
        </p:spPr>
        <p:txBody>
          <a:bodyPr/>
          <a:lstStyle/>
          <a:p>
            <a:r>
              <a:rPr lang="en-US" dirty="0" smtClean="0"/>
              <a:t>Two first two differential </a:t>
            </a:r>
            <a:r>
              <a:rPr lang="en-US" dirty="0"/>
              <a:t>equations </a:t>
            </a:r>
            <a:r>
              <a:rPr lang="en-US" dirty="0" smtClean="0"/>
              <a:t>for any machine correspond to the swing equation</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In this approach the </a:t>
            </a:r>
            <a:r>
              <a:rPr lang="en-US" dirty="0"/>
              <a:t>angle is in radians, </a:t>
            </a:r>
            <a:r>
              <a:rPr lang="en-US" dirty="0">
                <a:latin typeface="Symbol" panose="05050102010706020507" pitchFamily="18" charset="2"/>
              </a:rPr>
              <a:t>w</a:t>
            </a:r>
            <a:r>
              <a:rPr lang="en-US" dirty="0"/>
              <a:t> in radians/second;</a:t>
            </a:r>
            <a:r>
              <a:rPr lang="en-US" dirty="0" smtClean="0"/>
              <a:t> </a:t>
            </a:r>
            <a:r>
              <a:rPr lang="en-US" dirty="0" smtClean="0">
                <a:latin typeface="Symbol" panose="05050102010706020507" pitchFamily="18" charset="2"/>
              </a:rPr>
              <a:t>w </a:t>
            </a:r>
            <a:r>
              <a:rPr lang="en-US" dirty="0" smtClean="0"/>
              <a:t>can also be expressed as per unit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69259713"/>
              </p:ext>
            </p:extLst>
          </p:nvPr>
        </p:nvGraphicFramePr>
        <p:xfrm>
          <a:off x="838200" y="2438400"/>
          <a:ext cx="5873750" cy="2409825"/>
        </p:xfrm>
        <a:graphic>
          <a:graphicData uri="http://schemas.openxmlformats.org/presentationml/2006/ole">
            <mc:AlternateContent xmlns:mc="http://schemas.openxmlformats.org/markup-compatibility/2006">
              <mc:Choice xmlns:v="urn:schemas-microsoft-com:vml" Requires="v">
                <p:oleObj spid="_x0000_s1226884" name="Equation" r:id="rId3" imgW="2692080" imgH="1104840" progId="Equation.DSMT4">
                  <p:embed/>
                </p:oleObj>
              </mc:Choice>
              <mc:Fallback>
                <p:oleObj name="Equation" r:id="rId3" imgW="2692080" imgH="1104840" progId="Equation.DSMT4">
                  <p:embed/>
                  <p:pic>
                    <p:nvPicPr>
                      <p:cNvPr id="0" name="Object 4"/>
                      <p:cNvPicPr>
                        <a:picLocks noChangeAspect="1" noChangeArrowheads="1"/>
                      </p:cNvPicPr>
                      <p:nvPr/>
                    </p:nvPicPr>
                    <p:blipFill>
                      <a:blip r:embed="rId4"/>
                      <a:srcRect/>
                      <a:stretch>
                        <a:fillRect/>
                      </a:stretch>
                    </p:blipFill>
                    <p:spPr bwMode="auto">
                      <a:xfrm>
                        <a:off x="838200" y="2438400"/>
                        <a:ext cx="58737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776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Read Chapter 7</a:t>
            </a:r>
          </a:p>
          <a:p>
            <a:r>
              <a:rPr lang="en-US" dirty="0"/>
              <a:t>Homework 5 is due on April </a:t>
            </a:r>
            <a:r>
              <a:rPr lang="en-US" dirty="0" smtClean="0"/>
              <a:t>3</a:t>
            </a:r>
          </a:p>
          <a:p>
            <a:r>
              <a:rPr lang="en-US" dirty="0" smtClean="0"/>
              <a:t>A useful reference is B. Stott, "Power System Dynamic Response Calculations," Proc. IEEE, vol. 67, pp. 219-241</a:t>
            </a:r>
          </a:p>
          <a:p>
            <a:r>
              <a:rPr lang="en-US" dirty="0" smtClean="0"/>
              <a:t>Another key reference is J.M. </a:t>
            </a:r>
            <a:r>
              <a:rPr lang="en-US" dirty="0" err="1" smtClean="0"/>
              <a:t>Undrill</a:t>
            </a:r>
            <a:r>
              <a:rPr lang="en-US" dirty="0" smtClean="0"/>
              <a:t>, "Structure in the Computation of Power-System Nonlinear Dynamic Response," IEEE Trans. Power App. and Syst., vol. 88, pp. 1-6, January 1969.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a:t>
            </a:fld>
            <a:endParaRPr lang="en-US" dirty="0"/>
          </a:p>
        </p:txBody>
      </p:sp>
    </p:spTree>
    <p:extLst>
      <p:ext uri="{BB962C8B-B14F-4D97-AF65-F5344CB8AC3E}">
        <p14:creationId xmlns:p14="http://schemas.microsoft.com/office/powerpoint/2010/main" val="9266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 Equation Speed Effects</a:t>
            </a:r>
            <a:endParaRPr lang="en-US" dirty="0"/>
          </a:p>
        </p:txBody>
      </p:sp>
      <p:sp>
        <p:nvSpPr>
          <p:cNvPr id="3" name="Content Placeholder 2"/>
          <p:cNvSpPr>
            <a:spLocks noGrp="1"/>
          </p:cNvSpPr>
          <p:nvPr>
            <p:ph idx="1"/>
          </p:nvPr>
        </p:nvSpPr>
        <p:spPr>
          <a:xfrm>
            <a:off x="365760" y="1280160"/>
            <a:ext cx="8535987" cy="1005840"/>
          </a:xfrm>
        </p:spPr>
        <p:txBody>
          <a:bodyPr/>
          <a:lstStyle/>
          <a:p>
            <a:r>
              <a:rPr lang="en-US" dirty="0" smtClean="0"/>
              <a:t>There is often confusion about these equations because of whether speed effects are included</a:t>
            </a:r>
          </a:p>
          <a:p>
            <a:pPr lvl="1"/>
            <a:r>
              <a:rPr lang="en-US" dirty="0" smtClean="0"/>
              <a:t>Recognizing that often </a:t>
            </a:r>
            <a:r>
              <a:rPr lang="en-US" dirty="0" smtClean="0">
                <a:latin typeface="Symbol" panose="05050102010706020507" pitchFamily="18" charset="2"/>
              </a:rPr>
              <a:t>w</a:t>
            </a:r>
            <a:r>
              <a:rPr lang="en-US" dirty="0" smtClean="0"/>
              <a:t> </a:t>
            </a:r>
            <a:r>
              <a:rPr lang="en-US" dirty="0" smtClean="0">
                <a:sym typeface="Symbol"/>
              </a:rPr>
              <a:t> </a:t>
            </a:r>
            <a:r>
              <a:rPr lang="en-US" dirty="0" err="1" smtClean="0">
                <a:latin typeface="Symbol" panose="05050102010706020507" pitchFamily="18" charset="2"/>
                <a:sym typeface="Symbol"/>
              </a:rPr>
              <a:t>w</a:t>
            </a:r>
            <a:r>
              <a:rPr lang="en-US" baseline="-25000" dirty="0" err="1" smtClean="0">
                <a:sym typeface="Symbol"/>
              </a:rPr>
              <a:t>s</a:t>
            </a:r>
            <a:r>
              <a:rPr lang="en-US" dirty="0" smtClean="0"/>
              <a:t>  (which is one per unit), some transient stability books have neglected speed effects</a:t>
            </a:r>
          </a:p>
          <a:p>
            <a:r>
              <a:rPr lang="en-US" dirty="0" smtClean="0"/>
              <a:t>For a rotating machine with a radial torque, </a:t>
            </a:r>
            <a:br>
              <a:rPr lang="en-US" dirty="0" smtClean="0"/>
            </a:br>
            <a:r>
              <a:rPr lang="en-US" dirty="0" smtClean="0"/>
              <a:t>power = torque times speed</a:t>
            </a:r>
          </a:p>
          <a:p>
            <a:r>
              <a:rPr lang="en-US" dirty="0" smtClean="0"/>
              <a:t>For a </a:t>
            </a:r>
            <a:r>
              <a:rPr lang="en-US" dirty="0" err="1" smtClean="0"/>
              <a:t>subtransient</a:t>
            </a:r>
            <a:r>
              <a:rPr lang="en-US" dirty="0" smtClean="0"/>
              <a:t> model</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022281525"/>
              </p:ext>
            </p:extLst>
          </p:nvPr>
        </p:nvGraphicFramePr>
        <p:xfrm>
          <a:off x="582613" y="4622800"/>
          <a:ext cx="6454775" cy="1731963"/>
        </p:xfrm>
        <a:graphic>
          <a:graphicData uri="http://schemas.openxmlformats.org/presentationml/2006/ole">
            <mc:AlternateContent xmlns:mc="http://schemas.openxmlformats.org/markup-compatibility/2006">
              <mc:Choice xmlns:v="urn:schemas-microsoft-com:vml" Requires="v">
                <p:oleObj spid="_x0000_s1227912" name="Equation" r:id="rId3" imgW="3174840" imgH="850680" progId="Equation.DSMT4">
                  <p:embed/>
                </p:oleObj>
              </mc:Choice>
              <mc:Fallback>
                <p:oleObj name="Equation" r:id="rId3" imgW="3174840" imgH="850680" progId="Equation.DSMT4">
                  <p:embed/>
                  <p:pic>
                    <p:nvPicPr>
                      <p:cNvPr id="0" name="Object 5"/>
                      <p:cNvPicPr>
                        <a:picLocks noChangeAspect="1" noChangeArrowheads="1"/>
                      </p:cNvPicPr>
                      <p:nvPr/>
                    </p:nvPicPr>
                    <p:blipFill>
                      <a:blip r:embed="rId4"/>
                      <a:srcRect/>
                      <a:stretch>
                        <a:fillRect/>
                      </a:stretch>
                    </p:blipFill>
                    <p:spPr bwMode="auto">
                      <a:xfrm>
                        <a:off x="582613" y="4622800"/>
                        <a:ext cx="6454775" cy="17319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0042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Swing Equation</a:t>
            </a:r>
            <a:endParaRPr lang="en-US" dirty="0"/>
          </a:p>
        </p:txBody>
      </p:sp>
      <p:sp>
        <p:nvSpPr>
          <p:cNvPr id="3" name="Content Placeholder 2"/>
          <p:cNvSpPr>
            <a:spLocks noGrp="1"/>
          </p:cNvSpPr>
          <p:nvPr>
            <p:ph idx="1"/>
          </p:nvPr>
        </p:nvSpPr>
        <p:spPr>
          <a:xfrm>
            <a:off x="365760" y="1280160"/>
            <a:ext cx="8535987" cy="1691640"/>
          </a:xfrm>
        </p:spPr>
        <p:txBody>
          <a:bodyPr/>
          <a:lstStyle/>
          <a:p>
            <a:r>
              <a:rPr lang="en-US" dirty="0" smtClean="0"/>
              <a:t>Often in an introductory coverage of transient stability with the classical model the assumption is </a:t>
            </a:r>
            <a:r>
              <a:rPr lang="en-US">
                <a:latin typeface="Symbol" panose="05050102010706020507" pitchFamily="18" charset="2"/>
              </a:rPr>
              <a:t>w</a:t>
            </a:r>
            <a:r>
              <a:rPr lang="en-US"/>
              <a:t> </a:t>
            </a:r>
            <a:r>
              <a:rPr lang="en-US" smtClean="0">
                <a:sym typeface="Symbol"/>
              </a:rPr>
              <a:t> </a:t>
            </a:r>
            <a:r>
              <a:rPr lang="en-US" dirty="0" err="1">
                <a:latin typeface="Symbol" panose="05050102010706020507" pitchFamily="18" charset="2"/>
                <a:sym typeface="Symbol"/>
              </a:rPr>
              <a:t>w</a:t>
            </a:r>
            <a:r>
              <a:rPr lang="en-US" baseline="-25000" dirty="0" err="1">
                <a:sym typeface="Symbol"/>
              </a:rPr>
              <a:t>s</a:t>
            </a:r>
            <a:r>
              <a:rPr lang="en-US" dirty="0"/>
              <a:t> </a:t>
            </a:r>
            <a:r>
              <a:rPr lang="en-US" dirty="0" smtClean="0"/>
              <a:t>so the swing equation for the classical model is given as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We'll use this simplification for our initial example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4131242"/>
              </p:ext>
            </p:extLst>
          </p:nvPr>
        </p:nvGraphicFramePr>
        <p:xfrm>
          <a:off x="1031875" y="2603500"/>
          <a:ext cx="5400675" cy="2660650"/>
        </p:xfrm>
        <a:graphic>
          <a:graphicData uri="http://schemas.openxmlformats.org/presentationml/2006/ole">
            <mc:AlternateContent xmlns:mc="http://schemas.openxmlformats.org/markup-compatibility/2006">
              <mc:Choice xmlns:v="urn:schemas-microsoft-com:vml" Requires="v">
                <p:oleObj spid="_x0000_s1228927" name="Equation" r:id="rId3" imgW="2476440" imgH="1218960" progId="Equation.DSMT4">
                  <p:embed/>
                </p:oleObj>
              </mc:Choice>
              <mc:Fallback>
                <p:oleObj name="Equation" r:id="rId3" imgW="2476440" imgH="1218960" progId="Equation.DSMT4">
                  <p:embed/>
                  <p:pic>
                    <p:nvPicPr>
                      <p:cNvPr id="0" name="Object 4"/>
                      <p:cNvPicPr>
                        <a:picLocks noChangeAspect="1" noChangeArrowheads="1"/>
                      </p:cNvPicPr>
                      <p:nvPr/>
                    </p:nvPicPr>
                    <p:blipFill>
                      <a:blip r:embed="rId4"/>
                      <a:srcRect/>
                      <a:stretch>
                        <a:fillRect/>
                      </a:stretch>
                    </p:blipFill>
                    <p:spPr bwMode="auto">
                      <a:xfrm>
                        <a:off x="1031875" y="2603500"/>
                        <a:ext cx="5400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09600" y="5935851"/>
            <a:ext cx="7847982" cy="461665"/>
          </a:xfrm>
          <a:prstGeom prst="rect">
            <a:avLst/>
          </a:prstGeom>
          <a:noFill/>
        </p:spPr>
        <p:txBody>
          <a:bodyPr wrap="none" rtlCol="0">
            <a:spAutoFit/>
          </a:bodyPr>
          <a:lstStyle/>
          <a:p>
            <a:r>
              <a:rPr lang="en-US" sz="1200" dirty="0" smtClean="0"/>
              <a:t>As an example of this initial approach see Anderson and </a:t>
            </a:r>
            <a:r>
              <a:rPr lang="en-US" sz="1200" dirty="0" err="1" smtClean="0"/>
              <a:t>Fouad</a:t>
            </a:r>
            <a:r>
              <a:rPr lang="en-US" sz="1200" dirty="0" smtClean="0"/>
              <a:t>, Power System Control and Stability, 2</a:t>
            </a:r>
            <a:r>
              <a:rPr lang="en-US" sz="1200" baseline="30000" dirty="0" smtClean="0"/>
              <a:t>nd</a:t>
            </a:r>
            <a:r>
              <a:rPr lang="en-US" sz="1200" dirty="0" smtClean="0"/>
              <a:t> Edition, </a:t>
            </a:r>
            <a:br>
              <a:rPr lang="en-US" sz="1200" dirty="0" smtClean="0"/>
            </a:br>
            <a:r>
              <a:rPr lang="en-US" sz="1200" dirty="0" smtClean="0"/>
              <a:t>Chapter 2</a:t>
            </a:r>
            <a:endParaRPr lang="en-US" sz="1200" dirty="0"/>
          </a:p>
        </p:txBody>
      </p:sp>
    </p:spTree>
    <p:extLst>
      <p:ext uri="{BB962C8B-B14F-4D97-AF65-F5344CB8AC3E}">
        <p14:creationId xmlns:p14="http://schemas.microsoft.com/office/powerpoint/2010/main" val="1515919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Solution</a:t>
            </a:r>
            <a:endParaRPr lang="en-US" dirty="0"/>
          </a:p>
        </p:txBody>
      </p:sp>
      <p:sp>
        <p:nvSpPr>
          <p:cNvPr id="3" name="Content Placeholder 2"/>
          <p:cNvSpPr>
            <a:spLocks noGrp="1"/>
          </p:cNvSpPr>
          <p:nvPr>
            <p:ph idx="1"/>
          </p:nvPr>
        </p:nvSpPr>
        <p:spPr/>
        <p:txBody>
          <a:bodyPr/>
          <a:lstStyle/>
          <a:p>
            <a:r>
              <a:rPr lang="en-US" dirty="0" smtClean="0"/>
              <a:t>There are two main approaches for solving</a:t>
            </a:r>
          </a:p>
          <a:p>
            <a:endParaRPr lang="en-US" dirty="0"/>
          </a:p>
          <a:p>
            <a:endParaRPr lang="en-US" dirty="0" smtClean="0"/>
          </a:p>
          <a:p>
            <a:pPr lvl="1"/>
            <a:r>
              <a:rPr lang="en-US" dirty="0"/>
              <a:t>Partitioned-explicit: Solve the differential and algebraic equations separately (alternating between the two) using an explicit integration approach </a:t>
            </a:r>
            <a:endParaRPr lang="en-US" dirty="0" smtClean="0"/>
          </a:p>
          <a:p>
            <a:pPr lvl="1"/>
            <a:r>
              <a:rPr lang="en-US" dirty="0" smtClean="0"/>
              <a:t>Simultaneous-implicit: Solve the differential and algebraic equations together using an implicit integration approach</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22</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255874818"/>
              </p:ext>
            </p:extLst>
          </p:nvPr>
        </p:nvGraphicFramePr>
        <p:xfrm>
          <a:off x="838200" y="1905000"/>
          <a:ext cx="2006600" cy="914400"/>
        </p:xfrm>
        <a:graphic>
          <a:graphicData uri="http://schemas.openxmlformats.org/presentationml/2006/ole">
            <mc:AlternateContent xmlns:mc="http://schemas.openxmlformats.org/markup-compatibility/2006">
              <mc:Choice xmlns:v="urn:schemas-microsoft-com:vml" Requires="v">
                <p:oleObj spid="_x0000_s1231987" name="Equation" r:id="rId3" imgW="2006280" imgH="914400" progId="Equation.DSMT4">
                  <p:embed/>
                </p:oleObj>
              </mc:Choice>
              <mc:Fallback>
                <p:oleObj name="Equation" r:id="rId3" imgW="2006280" imgH="914400" progId="Equation.DSMT4">
                  <p:embed/>
                  <p:pic>
                    <p:nvPicPr>
                      <p:cNvPr id="0" name="Object 4"/>
                      <p:cNvPicPr>
                        <a:picLocks noChangeAspect="1" noChangeArrowheads="1"/>
                      </p:cNvPicPr>
                      <p:nvPr/>
                    </p:nvPicPr>
                    <p:blipFill>
                      <a:blip r:embed="rId4"/>
                      <a:srcRect/>
                      <a:stretch>
                        <a:fillRect/>
                      </a:stretch>
                    </p:blipFill>
                    <p:spPr bwMode="auto">
                      <a:xfrm>
                        <a:off x="838200" y="1905000"/>
                        <a:ext cx="2006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9976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Next Several Slides</a:t>
            </a:r>
            <a:endParaRPr lang="en-US" dirty="0"/>
          </a:p>
        </p:txBody>
      </p:sp>
      <p:sp>
        <p:nvSpPr>
          <p:cNvPr id="3" name="Content Placeholder 2"/>
          <p:cNvSpPr>
            <a:spLocks noGrp="1"/>
          </p:cNvSpPr>
          <p:nvPr>
            <p:ph idx="1"/>
          </p:nvPr>
        </p:nvSpPr>
        <p:spPr/>
        <p:txBody>
          <a:bodyPr/>
          <a:lstStyle/>
          <a:p>
            <a:r>
              <a:rPr lang="en-US" dirty="0" smtClean="0"/>
              <a:t>The next several slides will provide basic coverage of the solution process, partitioned explicit, then the simultaneous-implicit approach</a:t>
            </a:r>
          </a:p>
          <a:p>
            <a:r>
              <a:rPr lang="en-US" dirty="0" smtClean="0"/>
              <a:t>We'll start out with a classical model supplying an infinite bus, which can be solved by embedded the algebraic constraint into the differential equations</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0176687"/>
              </p:ext>
            </p:extLst>
          </p:nvPr>
        </p:nvGraphicFramePr>
        <p:xfrm>
          <a:off x="762000" y="4267200"/>
          <a:ext cx="6642100" cy="1882775"/>
        </p:xfrm>
        <a:graphic>
          <a:graphicData uri="http://schemas.openxmlformats.org/presentationml/2006/ole">
            <mc:AlternateContent xmlns:mc="http://schemas.openxmlformats.org/markup-compatibility/2006">
              <mc:Choice xmlns:v="urn:schemas-microsoft-com:vml" Requires="v">
                <p:oleObj spid="_x0000_s1237094" name="Equation" r:id="rId3" imgW="3136680" imgH="888840" progId="Equation.DSMT4">
                  <p:embed/>
                </p:oleObj>
              </mc:Choice>
              <mc:Fallback>
                <p:oleObj name="Equation" r:id="rId3" imgW="3136680" imgH="888840" progId="Equation.DSMT4">
                  <p:embed/>
                  <p:pic>
                    <p:nvPicPr>
                      <p:cNvPr id="0" name=""/>
                      <p:cNvPicPr/>
                      <p:nvPr/>
                    </p:nvPicPr>
                    <p:blipFill>
                      <a:blip r:embed="rId4"/>
                      <a:stretch>
                        <a:fillRect/>
                      </a:stretch>
                    </p:blipFill>
                    <p:spPr>
                      <a:xfrm>
                        <a:off x="762000" y="4267200"/>
                        <a:ext cx="6642100" cy="1882775"/>
                      </a:xfrm>
                      <a:prstGeom prst="rect">
                        <a:avLst/>
                      </a:prstGeom>
                    </p:spPr>
                  </p:pic>
                </p:oleObj>
              </mc:Fallback>
            </mc:AlternateContent>
          </a:graphicData>
        </a:graphic>
      </p:graphicFrame>
    </p:spTree>
    <p:extLst>
      <p:ext uri="{BB962C8B-B14F-4D97-AF65-F5344CB8AC3E}">
        <p14:creationId xmlns:p14="http://schemas.microsoft.com/office/powerpoint/2010/main" val="1543604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Swing </a:t>
            </a:r>
            <a:r>
              <a:rPr lang="en-US" dirty="0" smtClean="0"/>
              <a:t>Equation with Embedded Power Balance</a:t>
            </a:r>
            <a:endParaRPr lang="en-US" dirty="0"/>
          </a:p>
        </p:txBody>
      </p:sp>
      <p:sp>
        <p:nvSpPr>
          <p:cNvPr id="3" name="Content Placeholder 2"/>
          <p:cNvSpPr>
            <a:spLocks noGrp="1"/>
          </p:cNvSpPr>
          <p:nvPr>
            <p:ph idx="1"/>
          </p:nvPr>
        </p:nvSpPr>
        <p:spPr>
          <a:xfrm>
            <a:off x="365760" y="1280160"/>
            <a:ext cx="8535987" cy="1005840"/>
          </a:xfrm>
        </p:spPr>
        <p:txBody>
          <a:bodyPr/>
          <a:lstStyle/>
          <a:p>
            <a:r>
              <a:rPr lang="en-US" dirty="0" smtClean="0"/>
              <a:t>With an classical generator at bus i supplying an infinite bus with voltage magnitude </a:t>
            </a:r>
            <a:r>
              <a:rPr lang="en-US" dirty="0" err="1" smtClean="0"/>
              <a:t>V</a:t>
            </a:r>
            <a:r>
              <a:rPr lang="en-US" baseline="-25000" dirty="0" err="1" smtClean="0"/>
              <a:t>inf</a:t>
            </a:r>
            <a:r>
              <a:rPr lang="en-US" dirty="0" smtClean="0"/>
              <a:t>,  we can write the problem without algebraic constraints as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02738754"/>
              </p:ext>
            </p:extLst>
          </p:nvPr>
        </p:nvGraphicFramePr>
        <p:xfrm>
          <a:off x="838200" y="2873464"/>
          <a:ext cx="6510338" cy="2908300"/>
        </p:xfrm>
        <a:graphic>
          <a:graphicData uri="http://schemas.openxmlformats.org/presentationml/2006/ole">
            <mc:AlternateContent xmlns:mc="http://schemas.openxmlformats.org/markup-compatibility/2006">
              <mc:Choice xmlns:v="urn:schemas-microsoft-com:vml" Requires="v">
                <p:oleObj spid="_x0000_s1236075" name="Equation" r:id="rId3" imgW="2984400" imgH="1333440" progId="Equation.DSMT4">
                  <p:embed/>
                </p:oleObj>
              </mc:Choice>
              <mc:Fallback>
                <p:oleObj name="Equation" r:id="rId3" imgW="2984400" imgH="1333440" progId="Equation.DSMT4">
                  <p:embed/>
                  <p:pic>
                    <p:nvPicPr>
                      <p:cNvPr id="0" name="Object 4"/>
                      <p:cNvPicPr>
                        <a:picLocks noChangeAspect="1" noChangeArrowheads="1"/>
                      </p:cNvPicPr>
                      <p:nvPr/>
                    </p:nvPicPr>
                    <p:blipFill>
                      <a:blip r:embed="rId4"/>
                      <a:srcRect/>
                      <a:stretch>
                        <a:fillRect/>
                      </a:stretch>
                    </p:blipFill>
                    <p:spPr bwMode="auto">
                      <a:xfrm>
                        <a:off x="838200" y="2873464"/>
                        <a:ext cx="65103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5562600" y="5181599"/>
            <a:ext cx="2752677" cy="1200329"/>
          </a:xfrm>
          <a:prstGeom prst="rect">
            <a:avLst/>
          </a:prstGeom>
          <a:solidFill>
            <a:schemeClr val="accent1"/>
          </a:solidFill>
        </p:spPr>
        <p:txBody>
          <a:bodyPr wrap="none" rtlCol="0">
            <a:spAutoFit/>
          </a:bodyPr>
          <a:lstStyle/>
          <a:p>
            <a:r>
              <a:rPr lang="en-US" dirty="0" smtClean="0"/>
              <a:t>Note we are using </a:t>
            </a:r>
            <a:br>
              <a:rPr lang="en-US" dirty="0" smtClean="0"/>
            </a:br>
            <a:r>
              <a:rPr lang="en-US" dirty="0" smtClean="0"/>
              <a:t>the per unit speed</a:t>
            </a:r>
            <a:br>
              <a:rPr lang="en-US" dirty="0" smtClean="0"/>
            </a:br>
            <a:r>
              <a:rPr lang="en-US" dirty="0" smtClean="0"/>
              <a:t>approach</a:t>
            </a:r>
          </a:p>
        </p:txBody>
      </p:sp>
    </p:spTree>
    <p:extLst>
      <p:ext uri="{BB962C8B-B14F-4D97-AF65-F5344CB8AC3E}">
        <p14:creationId xmlns:p14="http://schemas.microsoft.com/office/powerpoint/2010/main" val="17016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Integration Methods</a:t>
            </a:r>
            <a:endParaRPr lang="en-US" dirty="0"/>
          </a:p>
        </p:txBody>
      </p:sp>
      <p:sp>
        <p:nvSpPr>
          <p:cNvPr id="3" name="Content Placeholder 2"/>
          <p:cNvSpPr>
            <a:spLocks noGrp="1"/>
          </p:cNvSpPr>
          <p:nvPr>
            <p:ph idx="1"/>
          </p:nvPr>
        </p:nvSpPr>
        <p:spPr/>
        <p:txBody>
          <a:bodyPr/>
          <a:lstStyle/>
          <a:p>
            <a:r>
              <a:rPr lang="en-US" dirty="0" smtClean="0"/>
              <a:t>As covered on the first day of class, there are a wide variety of explicit integration methods</a:t>
            </a:r>
          </a:p>
          <a:p>
            <a:pPr lvl="1"/>
            <a:r>
              <a:rPr lang="en-US" dirty="0" smtClean="0"/>
              <a:t>We considered </a:t>
            </a:r>
            <a:r>
              <a:rPr lang="en-US" dirty="0"/>
              <a:t>Forward </a:t>
            </a:r>
            <a:r>
              <a:rPr lang="en-US" dirty="0" smtClean="0"/>
              <a:t>Euler, </a:t>
            </a:r>
            <a:r>
              <a:rPr lang="en-US" dirty="0" err="1" smtClean="0"/>
              <a:t>Runge-Kutta</a:t>
            </a:r>
            <a:r>
              <a:rPr lang="en-US" dirty="0" smtClean="0"/>
              <a:t>, </a:t>
            </a:r>
            <a:r>
              <a:rPr lang="en-US" dirty="0"/>
              <a:t>Adams-</a:t>
            </a:r>
            <a:r>
              <a:rPr lang="en-US" dirty="0" err="1"/>
              <a:t>Bashforth</a:t>
            </a:r>
            <a:endParaRPr lang="en-US" dirty="0"/>
          </a:p>
          <a:p>
            <a:r>
              <a:rPr lang="en-US" dirty="0" smtClean="0"/>
              <a:t>Here we will just consider Euler's, which is easy to explain but not too useful and a second order </a:t>
            </a:r>
            <a:r>
              <a:rPr lang="en-US" dirty="0" err="1" smtClean="0"/>
              <a:t>Runge-Kutta</a:t>
            </a:r>
            <a:r>
              <a:rPr lang="en-US" dirty="0" smtClean="0"/>
              <a:t>, which is commonly used</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25</a:t>
            </a:fld>
            <a:endParaRPr lang="en-US" dirty="0"/>
          </a:p>
        </p:txBody>
      </p:sp>
    </p:spTree>
    <p:extLst>
      <p:ext uri="{BB962C8B-B14F-4D97-AF65-F5344CB8AC3E}">
        <p14:creationId xmlns:p14="http://schemas.microsoft.com/office/powerpoint/2010/main" val="1407680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Euler</a:t>
            </a:r>
            <a:endParaRPr lang="en-US" dirty="0"/>
          </a:p>
        </p:txBody>
      </p:sp>
      <p:sp>
        <p:nvSpPr>
          <p:cNvPr id="3" name="Content Placeholder 2"/>
          <p:cNvSpPr>
            <a:spLocks noGrp="1"/>
          </p:cNvSpPr>
          <p:nvPr>
            <p:ph idx="1"/>
          </p:nvPr>
        </p:nvSpPr>
        <p:spPr>
          <a:xfrm>
            <a:off x="365760" y="1280160"/>
            <a:ext cx="8535987" cy="853440"/>
          </a:xfrm>
        </p:spPr>
        <p:txBody>
          <a:bodyPr/>
          <a:lstStyle/>
          <a:p>
            <a:r>
              <a:rPr lang="en-US" dirty="0" smtClean="0"/>
              <a:t>Recall the Forward Euler approach is approximate</a:t>
            </a:r>
          </a:p>
          <a:p>
            <a:endParaRPr lang="en-US" dirty="0"/>
          </a:p>
          <a:p>
            <a:endParaRPr lang="en-US" dirty="0" smtClean="0"/>
          </a:p>
          <a:p>
            <a:endParaRPr lang="en-US" dirty="0"/>
          </a:p>
          <a:p>
            <a:endParaRPr lang="en-US" dirty="0" smtClean="0"/>
          </a:p>
          <a:p>
            <a:r>
              <a:rPr lang="en-US" dirty="0" smtClean="0"/>
              <a:t>Error with Euler's varies with the square of the time step</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47222009"/>
              </p:ext>
            </p:extLst>
          </p:nvPr>
        </p:nvGraphicFramePr>
        <p:xfrm>
          <a:off x="838200" y="1828800"/>
          <a:ext cx="3733800" cy="2140247"/>
        </p:xfrm>
        <a:graphic>
          <a:graphicData uri="http://schemas.openxmlformats.org/presentationml/2006/ole">
            <mc:AlternateContent xmlns:mc="http://schemas.openxmlformats.org/markup-compatibility/2006">
              <mc:Choice xmlns:v="urn:schemas-microsoft-com:vml" Requires="v">
                <p:oleObj spid="_x0000_s1255486" name="Equation" r:id="rId3" imgW="4076640" imgH="2336760" progId="Equation.DSMT4">
                  <p:embed/>
                </p:oleObj>
              </mc:Choice>
              <mc:Fallback>
                <p:oleObj name="Equation" r:id="rId3" imgW="4076640" imgH="2336760" progId="Equation.DSMT4">
                  <p:embed/>
                  <p:pic>
                    <p:nvPicPr>
                      <p:cNvPr id="0" name="Object 4"/>
                      <p:cNvPicPr>
                        <a:picLocks noChangeAspect="1" noChangeArrowheads="1"/>
                      </p:cNvPicPr>
                      <p:nvPr/>
                    </p:nvPicPr>
                    <p:blipFill>
                      <a:blip r:embed="rId4"/>
                      <a:srcRect/>
                      <a:stretch>
                        <a:fillRect/>
                      </a:stretch>
                    </p:blipFill>
                    <p:spPr bwMode="auto">
                      <a:xfrm>
                        <a:off x="838200" y="1828800"/>
                        <a:ext cx="3733800" cy="214024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1624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Bus GENCLS Example using the Forward Euler's Method</a:t>
            </a:r>
            <a:endParaRPr lang="en-US" dirty="0"/>
          </a:p>
        </p:txBody>
      </p:sp>
      <p:sp>
        <p:nvSpPr>
          <p:cNvPr id="3" name="Content Placeholder 2"/>
          <p:cNvSpPr>
            <a:spLocks noGrp="1"/>
          </p:cNvSpPr>
          <p:nvPr>
            <p:ph idx="1"/>
          </p:nvPr>
        </p:nvSpPr>
        <p:spPr>
          <a:xfrm>
            <a:off x="365760" y="1280160"/>
            <a:ext cx="8535987" cy="1463040"/>
          </a:xfrm>
        </p:spPr>
        <p:txBody>
          <a:bodyPr/>
          <a:lstStyle/>
          <a:p>
            <a:r>
              <a:rPr lang="en-US" dirty="0" smtClean="0"/>
              <a:t>Use the four bus system from before, except now gen 4 is modeled with a classical model with </a:t>
            </a:r>
            <a:r>
              <a:rPr lang="en-US" dirty="0" err="1" smtClean="0"/>
              <a:t>X</a:t>
            </a:r>
            <a:r>
              <a:rPr lang="en-US" baseline="-25000" dirty="0" err="1" smtClean="0"/>
              <a:t>d</a:t>
            </a:r>
            <a:r>
              <a:rPr lang="en-US" dirty="0" smtClean="0"/>
              <a:t>'=0.3, H=3 and D=0; also we'll reduce to two buses with equivalent</a:t>
            </a:r>
            <a:r>
              <a:rPr lang="en-US" dirty="0"/>
              <a:t/>
            </a:r>
            <a:br>
              <a:rPr lang="en-US" dirty="0"/>
            </a:br>
            <a:r>
              <a:rPr lang="en-US" dirty="0" smtClean="0"/>
              <a:t>line reactance, moving the gen from bus 4 to 1</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27</a:t>
            </a:fld>
            <a:endParaRPr lang="en-US" dirty="0"/>
          </a:p>
        </p:txBody>
      </p:sp>
      <p:pic>
        <p:nvPicPr>
          <p:cNvPr id="12298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37501"/>
          <a:stretch/>
        </p:blipFill>
        <p:spPr bwMode="auto">
          <a:xfrm>
            <a:off x="473700" y="3048000"/>
            <a:ext cx="808123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473700" y="5638800"/>
                <a:ext cx="8140370" cy="830997"/>
              </a:xfrm>
              <a:prstGeom prst="rect">
                <a:avLst/>
              </a:prstGeom>
              <a:solidFill>
                <a:schemeClr val="accent1"/>
              </a:solidFill>
            </p:spPr>
            <p:txBody>
              <a:bodyPr wrap="none" rtlCol="0">
                <a:spAutoFit/>
              </a:bodyPr>
              <a:lstStyle/>
              <a:p>
                <a:r>
                  <a:rPr lang="en-US" dirty="0" smtClean="0"/>
                  <a:t>In this example </a:t>
                </a:r>
                <a:r>
                  <a:rPr lang="en-US" dirty="0" err="1" smtClean="0"/>
                  <a:t>Xth</a:t>
                </a:r>
                <a:r>
                  <a:rPr lang="en-US" dirty="0" smtClean="0"/>
                  <a:t> = (0.22 + 0.3), with the internal voltage</a:t>
                </a:r>
                <a:br>
                  <a:rPr lang="en-US" dirty="0" smtClean="0"/>
                </a:b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𝐸</m:t>
                            </m:r>
                          </m:e>
                        </m:acc>
                        <m:r>
                          <a:rPr lang="en-US" b="0" i="1" smtClean="0">
                            <a:latin typeface="Cambria Math"/>
                          </a:rPr>
                          <m:t>′</m:t>
                        </m:r>
                      </m:e>
                      <m:sub>
                        <m:r>
                          <a:rPr lang="en-US">
                            <a:latin typeface="Cambria Math"/>
                          </a:rPr>
                          <m:t>1</m:t>
                        </m:r>
                      </m:sub>
                    </m:sSub>
                    <m:r>
                      <a:rPr lang="en-US">
                        <a:latin typeface="Cambria Math"/>
                      </a:rPr>
                      <m:t>=1.281∠23.95°</m:t>
                    </m:r>
                  </m:oMath>
                </a14:m>
                <a:r>
                  <a:rPr lang="en-US" dirty="0" smtClean="0"/>
                  <a:t> giving E'</a:t>
                </a:r>
                <a:r>
                  <a:rPr lang="en-US" baseline="-25000" dirty="0" smtClean="0"/>
                  <a:t>1</a:t>
                </a:r>
                <a:r>
                  <a:rPr lang="en-US" dirty="0" smtClean="0"/>
                  <a:t>=1.281 </a:t>
                </a:r>
                <a:r>
                  <a:rPr lang="en-US" dirty="0"/>
                  <a:t>and </a:t>
                </a:r>
                <a:r>
                  <a:rPr lang="en-US" dirty="0">
                    <a:latin typeface="Symbol" panose="05050102010706020507" pitchFamily="18" charset="2"/>
                  </a:rPr>
                  <a:t>d</a:t>
                </a:r>
                <a:r>
                  <a:rPr lang="en-US" baseline="-25000" dirty="0"/>
                  <a:t>1</a:t>
                </a:r>
                <a:r>
                  <a:rPr lang="en-US" dirty="0"/>
                  <a:t>= </a:t>
                </a:r>
                <a14:m>
                  <m:oMath xmlns:m="http://schemas.openxmlformats.org/officeDocument/2006/math">
                    <m:r>
                      <a:rPr lang="en-US">
                        <a:latin typeface="Cambria Math"/>
                      </a:rPr>
                      <m:t>23.95°</m:t>
                    </m:r>
                  </m:oMath>
                </a14:m>
                <a:endParaRPr lang="en-US" baseline="-25000" dirty="0"/>
              </a:p>
            </p:txBody>
          </p:sp>
        </mc:Choice>
        <mc:Fallback xmlns="">
          <p:sp>
            <p:nvSpPr>
              <p:cNvPr id="6" name="TextBox 5"/>
              <p:cNvSpPr txBox="1">
                <a:spLocks noRot="1" noChangeAspect="1" noMove="1" noResize="1" noEditPoints="1" noAdjustHandles="1" noChangeArrowheads="1" noChangeShapeType="1" noTextEdit="1"/>
              </p:cNvSpPr>
              <p:nvPr/>
            </p:nvSpPr>
            <p:spPr>
              <a:xfrm>
                <a:off x="473700" y="5638800"/>
                <a:ext cx="8140370" cy="830997"/>
              </a:xfrm>
              <a:prstGeom prst="rect">
                <a:avLst/>
              </a:prstGeom>
              <a:blipFill rotWithShape="1">
                <a:blip r:embed="rId3"/>
                <a:stretch>
                  <a:fillRect l="-1199" t="-5147" r="-300" b="-16912"/>
                </a:stretch>
              </a:blipFill>
            </p:spPr>
            <p:txBody>
              <a:bodyPr/>
              <a:lstStyle/>
              <a:p>
                <a:r>
                  <a:rPr lang="en-US">
                    <a:noFill/>
                  </a:rPr>
                  <a:t> </a:t>
                </a:r>
              </a:p>
            </p:txBody>
          </p:sp>
        </mc:Fallback>
      </mc:AlternateContent>
    </p:spTree>
    <p:extLst>
      <p:ext uri="{BB962C8B-B14F-4D97-AF65-F5344CB8AC3E}">
        <p14:creationId xmlns:p14="http://schemas.microsoft.com/office/powerpoint/2010/main" val="2847359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762000"/>
          </a:xfrm>
        </p:spPr>
        <p:txBody>
          <a:bodyPr/>
          <a:lstStyle/>
          <a:p>
            <a:r>
              <a:rPr lang="en-US" dirty="0" smtClean="0"/>
              <a:t>Infinite Bus GENCLS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280160"/>
                <a:ext cx="8535987" cy="777240"/>
              </a:xfrm>
            </p:spPr>
            <p:txBody>
              <a:bodyPr/>
              <a:lstStyle/>
              <a:p>
                <a:r>
                  <a:rPr lang="en-US" dirty="0" smtClean="0"/>
                  <a:t>The associated differential equations for the bus 1 generator are</a:t>
                </a:r>
                <a:br>
                  <a:rPr lang="en-US" dirty="0" smtClean="0"/>
                </a:br>
                <a:r>
                  <a:rPr lang="en-US" dirty="0" smtClean="0"/>
                  <a:t/>
                </a:r>
                <a:br>
                  <a:rPr lang="en-US" dirty="0" smtClean="0"/>
                </a:br>
                <a:endParaRPr lang="en-US" dirty="0" smtClean="0"/>
              </a:p>
              <a:p>
                <a:endParaRPr lang="en-US" dirty="0"/>
              </a:p>
              <a:p>
                <a:pPr marL="0" indent="0">
                  <a:buNone/>
                </a:pPr>
                <a:endParaRPr lang="en-US" dirty="0" smtClean="0"/>
              </a:p>
              <a:p>
                <a:r>
                  <a:rPr lang="en-US" dirty="0" smtClean="0"/>
                  <a:t>The value of P</a:t>
                </a:r>
                <a:r>
                  <a:rPr lang="en-US" baseline="-25000" dirty="0" smtClean="0"/>
                  <a:t>M1</a:t>
                </a:r>
                <a:r>
                  <a:rPr lang="en-US" dirty="0" smtClean="0"/>
                  <a:t> = 1 is determined from the initial conditions, and would stay constant in this simple example without a governor</a:t>
                </a:r>
              </a:p>
              <a:p>
                <a:r>
                  <a:rPr lang="en-US" dirty="0" smtClean="0"/>
                  <a:t>The value </a:t>
                </a:r>
                <a:r>
                  <a:rPr lang="en-US" dirty="0" smtClean="0">
                    <a:latin typeface="Symbol" panose="05050102010706020507" pitchFamily="18" charset="2"/>
                  </a:rPr>
                  <a:t>d</a:t>
                </a:r>
                <a:r>
                  <a:rPr lang="en-US" baseline="-25000" dirty="0" smtClean="0"/>
                  <a:t>1</a:t>
                </a:r>
                <a:r>
                  <a:rPr lang="en-US" dirty="0"/>
                  <a:t>= </a:t>
                </a:r>
                <a14:m>
                  <m:oMath xmlns:m="http://schemas.openxmlformats.org/officeDocument/2006/math">
                    <m:r>
                      <a:rPr lang="en-US">
                        <a:latin typeface="Cambria Math"/>
                      </a:rPr>
                      <m:t>23.95°</m:t>
                    </m:r>
                  </m:oMath>
                </a14:m>
                <a:r>
                  <a:rPr lang="en-US" baseline="-25000" dirty="0" smtClean="0"/>
                  <a:t> </a:t>
                </a:r>
                <a:r>
                  <a:rPr lang="en-US" dirty="0" smtClean="0"/>
                  <a:t>is readily verified as an equilibrium point (which is 0.418 radians) </a:t>
                </a:r>
                <a:r>
                  <a:rPr lang="en-US" baseline="-25000" dirty="0" smtClean="0"/>
                  <a:t> </a:t>
                </a:r>
                <a:endParaRPr lang="en-US" baseline="-25000" dirty="0"/>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280160"/>
                <a:ext cx="8535987" cy="777240"/>
              </a:xfrm>
              <a:blipFill rotWithShape="1">
                <a:blip r:embed="rId3"/>
                <a:stretch>
                  <a:fillRect l="-2143" t="-25000" b="-5789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83293785"/>
              </p:ext>
            </p:extLst>
          </p:nvPr>
        </p:nvGraphicFramePr>
        <p:xfrm>
          <a:off x="990600" y="2230438"/>
          <a:ext cx="4489450" cy="1882775"/>
        </p:xfrm>
        <a:graphic>
          <a:graphicData uri="http://schemas.openxmlformats.org/presentationml/2006/ole">
            <mc:AlternateContent xmlns:mc="http://schemas.openxmlformats.org/markup-compatibility/2006">
              <mc:Choice xmlns:v="urn:schemas-microsoft-com:vml" Requires="v">
                <p:oleObj spid="_x0000_s1223825" name="Equation" r:id="rId4" imgW="2057400" imgH="863280" progId="Equation.DSMT4">
                  <p:embed/>
                </p:oleObj>
              </mc:Choice>
              <mc:Fallback>
                <p:oleObj name="Equation" r:id="rId4" imgW="2057400" imgH="863280" progId="Equation.DSMT4">
                  <p:embed/>
                  <p:pic>
                    <p:nvPicPr>
                      <p:cNvPr id="0" name=""/>
                      <p:cNvPicPr/>
                      <p:nvPr/>
                    </p:nvPicPr>
                    <p:blipFill>
                      <a:blip r:embed="rId5"/>
                      <a:stretch>
                        <a:fillRect/>
                      </a:stretch>
                    </p:blipFill>
                    <p:spPr>
                      <a:xfrm>
                        <a:off x="990600" y="2230438"/>
                        <a:ext cx="4489450" cy="1882775"/>
                      </a:xfrm>
                      <a:prstGeom prst="rect">
                        <a:avLst/>
                      </a:prstGeom>
                    </p:spPr>
                  </p:pic>
                </p:oleObj>
              </mc:Fallback>
            </mc:AlternateContent>
          </a:graphicData>
        </a:graphic>
      </p:graphicFrame>
    </p:spTree>
    <p:extLst>
      <p:ext uri="{BB962C8B-B14F-4D97-AF65-F5344CB8AC3E}">
        <p14:creationId xmlns:p14="http://schemas.microsoft.com/office/powerpoint/2010/main" val="191067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dirty="0"/>
              <a:t>Infinite Bus GENCLS </a:t>
            </a:r>
            <a:r>
              <a:rPr lang="en-US" dirty="0" smtClean="0"/>
              <a:t>Example</a:t>
            </a:r>
            <a:endParaRPr lang="en-US" dirty="0"/>
          </a:p>
        </p:txBody>
      </p:sp>
      <p:sp>
        <p:nvSpPr>
          <p:cNvPr id="3" name="Content Placeholder 2"/>
          <p:cNvSpPr>
            <a:spLocks noGrp="1"/>
          </p:cNvSpPr>
          <p:nvPr>
            <p:ph idx="1"/>
          </p:nvPr>
        </p:nvSpPr>
        <p:spPr/>
        <p:txBody>
          <a:bodyPr/>
          <a:lstStyle/>
          <a:p>
            <a:r>
              <a:rPr lang="en-US" dirty="0" smtClean="0"/>
              <a:t>Assume a solid three phase fault is applied at the generator terminal, reducing P</a:t>
            </a:r>
            <a:r>
              <a:rPr lang="en-US" baseline="-25000" dirty="0" smtClean="0"/>
              <a:t>E1</a:t>
            </a:r>
            <a:r>
              <a:rPr lang="en-US" dirty="0" smtClean="0"/>
              <a:t> to zero during the fault, and then the fault is self-cleared at time </a:t>
            </a:r>
            <a:r>
              <a:rPr lang="en-US" dirty="0" err="1" smtClean="0"/>
              <a:t>T</a:t>
            </a:r>
            <a:r>
              <a:rPr lang="en-US" baseline="30000" dirty="0" err="1" smtClean="0"/>
              <a:t>clear</a:t>
            </a:r>
            <a:r>
              <a:rPr lang="en-US" baseline="-25000" dirty="0" smtClean="0"/>
              <a:t>, </a:t>
            </a:r>
            <a:r>
              <a:rPr lang="en-US" dirty="0" smtClean="0"/>
              <a:t>resulting in the post-fault system being identical to the pre-fault system </a:t>
            </a:r>
          </a:p>
          <a:p>
            <a:pPr lvl="1"/>
            <a:r>
              <a:rPr lang="en-US" dirty="0" smtClean="0"/>
              <a:t>During the fault-on time the equations reduce to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0434467"/>
              </p:ext>
            </p:extLst>
          </p:nvPr>
        </p:nvGraphicFramePr>
        <p:xfrm>
          <a:off x="1219200" y="4038600"/>
          <a:ext cx="3048000" cy="1827212"/>
        </p:xfrm>
        <a:graphic>
          <a:graphicData uri="http://schemas.openxmlformats.org/presentationml/2006/ole">
            <mc:AlternateContent xmlns:mc="http://schemas.openxmlformats.org/markup-compatibility/2006">
              <mc:Choice xmlns:v="urn:schemas-microsoft-com:vml" Requires="v">
                <p:oleObj spid="_x0000_s1256507" name="Equation" r:id="rId3" imgW="1396800" imgH="838080" progId="Equation.DSMT4">
                  <p:embed/>
                </p:oleObj>
              </mc:Choice>
              <mc:Fallback>
                <p:oleObj name="Equation" r:id="rId3" imgW="1396800" imgH="838080" progId="Equation.DSMT4">
                  <p:embed/>
                  <p:pic>
                    <p:nvPicPr>
                      <p:cNvPr id="0" name=""/>
                      <p:cNvPicPr>
                        <a:picLocks noChangeAspect="1" noChangeArrowheads="1"/>
                      </p:cNvPicPr>
                      <p:nvPr/>
                    </p:nvPicPr>
                    <p:blipFill>
                      <a:blip r:embed="rId4"/>
                      <a:srcRect/>
                      <a:stretch>
                        <a:fillRect/>
                      </a:stretch>
                    </p:blipFill>
                    <p:spPr bwMode="auto">
                      <a:xfrm>
                        <a:off x="1219200" y="4038600"/>
                        <a:ext cx="30480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181600" y="4191000"/>
            <a:ext cx="3429000" cy="1569660"/>
          </a:xfrm>
          <a:prstGeom prst="rect">
            <a:avLst/>
          </a:prstGeom>
          <a:solidFill>
            <a:schemeClr val="accent1"/>
          </a:solidFill>
        </p:spPr>
        <p:txBody>
          <a:bodyPr wrap="square" rtlCol="0">
            <a:spAutoFit/>
          </a:bodyPr>
          <a:lstStyle/>
          <a:p>
            <a:r>
              <a:rPr lang="en-US" dirty="0" smtClean="0"/>
              <a:t>That is, with a solid fault on the terminal of the generator, during</a:t>
            </a:r>
            <a:br>
              <a:rPr lang="en-US" dirty="0" smtClean="0"/>
            </a:br>
            <a:r>
              <a:rPr lang="en-US" dirty="0" smtClean="0"/>
              <a:t>the fault P</a:t>
            </a:r>
            <a:r>
              <a:rPr lang="en-US" baseline="-25000" dirty="0" smtClean="0"/>
              <a:t>E1</a:t>
            </a:r>
            <a:r>
              <a:rPr lang="en-US" dirty="0" smtClean="0"/>
              <a:t> = 0</a:t>
            </a:r>
            <a:endParaRPr lang="en-US" dirty="0"/>
          </a:p>
        </p:txBody>
      </p:sp>
    </p:spTree>
    <p:extLst>
      <p:ext uri="{BB962C8B-B14F-4D97-AF65-F5344CB8AC3E}">
        <p14:creationId xmlns:p14="http://schemas.microsoft.com/office/powerpoint/2010/main" val="1784309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MVA versus H</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a:t>
            </a:fld>
            <a:endParaRPr lang="en-US" dirty="0"/>
          </a:p>
        </p:txBody>
      </p:sp>
      <p:sp>
        <p:nvSpPr>
          <p:cNvPr id="6" name="TextBox 5"/>
          <p:cNvSpPr txBox="1"/>
          <p:nvPr/>
        </p:nvSpPr>
        <p:spPr>
          <a:xfrm>
            <a:off x="552866" y="1379764"/>
            <a:ext cx="7214091" cy="830997"/>
          </a:xfrm>
          <a:prstGeom prst="rect">
            <a:avLst/>
          </a:prstGeom>
          <a:noFill/>
        </p:spPr>
        <p:txBody>
          <a:bodyPr wrap="none" rtlCol="0">
            <a:spAutoFit/>
          </a:bodyPr>
          <a:lstStyle/>
          <a:p>
            <a:r>
              <a:rPr lang="en-US" dirty="0" smtClean="0"/>
              <a:t>Figure plots per unit H (on generator base) versus </a:t>
            </a:r>
            <a:br>
              <a:rPr lang="en-US" dirty="0" smtClean="0"/>
            </a:br>
            <a:r>
              <a:rPr lang="en-US" dirty="0" smtClean="0"/>
              <a:t>generator MVA base for more than 3000 generators</a:t>
            </a:r>
            <a:endParaRPr lang="en-US" dirty="0"/>
          </a:p>
        </p:txBody>
      </p:sp>
      <p:pic>
        <p:nvPicPr>
          <p:cNvPr id="1272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15936"/>
            <a:ext cx="6705600" cy="4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83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Euler's Solution</a:t>
            </a:r>
            <a:endParaRPr lang="en-US" dirty="0"/>
          </a:p>
        </p:txBody>
      </p:sp>
      <p:sp>
        <p:nvSpPr>
          <p:cNvPr id="3" name="Content Placeholder 2"/>
          <p:cNvSpPr>
            <a:spLocks noGrp="1"/>
          </p:cNvSpPr>
          <p:nvPr>
            <p:ph idx="1"/>
          </p:nvPr>
        </p:nvSpPr>
        <p:spPr>
          <a:xfrm>
            <a:off x="365760" y="1280160"/>
            <a:ext cx="8535987" cy="701040"/>
          </a:xfrm>
        </p:spPr>
        <p:txBody>
          <a:bodyPr/>
          <a:lstStyle/>
          <a:p>
            <a:r>
              <a:rPr lang="en-US" dirty="0" smtClean="0"/>
              <a:t>The initial value of </a:t>
            </a:r>
            <a:r>
              <a:rPr lang="en-US" b="1" dirty="0" smtClean="0"/>
              <a:t>x</a:t>
            </a:r>
            <a:r>
              <a:rPr lang="en-US" dirty="0" smtClean="0"/>
              <a:t> is</a:t>
            </a:r>
          </a:p>
          <a:p>
            <a:endParaRPr lang="en-US" dirty="0"/>
          </a:p>
          <a:p>
            <a:endParaRPr lang="en-US" dirty="0" smtClean="0"/>
          </a:p>
          <a:p>
            <a:endParaRPr lang="en-US" dirty="0"/>
          </a:p>
          <a:p>
            <a:r>
              <a:rPr lang="en-US" dirty="0" smtClean="0"/>
              <a:t>Assuming a time step </a:t>
            </a:r>
            <a:r>
              <a:rPr lang="en-US" dirty="0" smtClean="0">
                <a:latin typeface="Symbol" panose="05050102010706020507" pitchFamily="18" charset="2"/>
              </a:rPr>
              <a:t>D</a:t>
            </a:r>
            <a:r>
              <a:rPr lang="en-US" dirty="0" smtClean="0"/>
              <a:t>t = 0.02 seconds, and a </a:t>
            </a:r>
            <a:r>
              <a:rPr lang="en-US" dirty="0" err="1" smtClean="0"/>
              <a:t>T</a:t>
            </a:r>
            <a:r>
              <a:rPr lang="en-US" baseline="30000" dirty="0" err="1" smtClean="0"/>
              <a:t>clear</a:t>
            </a:r>
            <a:r>
              <a:rPr lang="en-US" dirty="0" smtClean="0"/>
              <a:t> of 0.1 seconds, then using Euler's</a:t>
            </a:r>
          </a:p>
          <a:p>
            <a:endParaRPr lang="en-US" dirty="0"/>
          </a:p>
          <a:p>
            <a:endParaRPr lang="en-US" dirty="0" smtClean="0"/>
          </a:p>
          <a:p>
            <a:r>
              <a:rPr lang="en-US" dirty="0" smtClean="0"/>
              <a:t>Iteration continues until t = </a:t>
            </a:r>
            <a:r>
              <a:rPr lang="en-US" dirty="0" err="1"/>
              <a:t>T</a:t>
            </a:r>
            <a:r>
              <a:rPr lang="en-US" baseline="30000" dirty="0" err="1"/>
              <a:t>clear</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83506294"/>
              </p:ext>
            </p:extLst>
          </p:nvPr>
        </p:nvGraphicFramePr>
        <p:xfrm>
          <a:off x="914400" y="2057400"/>
          <a:ext cx="3043238" cy="903288"/>
        </p:xfrm>
        <a:graphic>
          <a:graphicData uri="http://schemas.openxmlformats.org/presentationml/2006/ole">
            <mc:AlternateContent xmlns:mc="http://schemas.openxmlformats.org/markup-compatibility/2006">
              <mc:Choice xmlns:v="urn:schemas-microsoft-com:vml" Requires="v">
                <p:oleObj spid="_x0000_s1257596" name="Equation" r:id="rId3" imgW="1625400" imgH="482400" progId="Equation.DSMT4">
                  <p:embed/>
                </p:oleObj>
              </mc:Choice>
              <mc:Fallback>
                <p:oleObj name="Equation" r:id="rId3" imgW="1625400" imgH="4824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304323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95598387"/>
              </p:ext>
            </p:extLst>
          </p:nvPr>
        </p:nvGraphicFramePr>
        <p:xfrm>
          <a:off x="495300" y="4419600"/>
          <a:ext cx="5765800" cy="911225"/>
        </p:xfrm>
        <a:graphic>
          <a:graphicData uri="http://schemas.openxmlformats.org/presentationml/2006/ole">
            <mc:AlternateContent xmlns:mc="http://schemas.openxmlformats.org/markup-compatibility/2006">
              <mc:Choice xmlns:v="urn:schemas-microsoft-com:vml" Requires="v">
                <p:oleObj spid="_x0000_s1257597" name="Equation" r:id="rId5" imgW="2882880" imgH="457200" progId="Equation.DSMT4">
                  <p:embed/>
                </p:oleObj>
              </mc:Choice>
              <mc:Fallback>
                <p:oleObj name="Equation" r:id="rId5" imgW="2882880" imgH="457200" progId="Equation.DSMT4">
                  <p:embed/>
                  <p:pic>
                    <p:nvPicPr>
                      <p:cNvPr id="0" name="Object 8"/>
                      <p:cNvPicPr>
                        <a:picLocks noChangeAspect="1" noChangeArrowheads="1"/>
                      </p:cNvPicPr>
                      <p:nvPr/>
                    </p:nvPicPr>
                    <p:blipFill>
                      <a:blip r:embed="rId6"/>
                      <a:srcRect/>
                      <a:stretch>
                        <a:fillRect/>
                      </a:stretch>
                    </p:blipFill>
                    <p:spPr bwMode="auto">
                      <a:xfrm>
                        <a:off x="495300" y="4419600"/>
                        <a:ext cx="57658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324600" y="4038600"/>
            <a:ext cx="2492990" cy="1938992"/>
          </a:xfrm>
          <a:prstGeom prst="rect">
            <a:avLst/>
          </a:prstGeom>
          <a:solidFill>
            <a:schemeClr val="accent1"/>
          </a:solidFill>
        </p:spPr>
        <p:txBody>
          <a:bodyPr wrap="none" rtlCol="0">
            <a:spAutoFit/>
          </a:bodyPr>
          <a:lstStyle/>
          <a:p>
            <a:r>
              <a:rPr lang="en-US" dirty="0" smtClean="0"/>
              <a:t>Note Euler's </a:t>
            </a:r>
            <a:br>
              <a:rPr lang="en-US" dirty="0" smtClean="0"/>
            </a:br>
            <a:r>
              <a:rPr lang="en-US" dirty="0" smtClean="0"/>
              <a:t>assumes</a:t>
            </a:r>
            <a:br>
              <a:rPr lang="en-US" dirty="0" smtClean="0"/>
            </a:br>
            <a:r>
              <a:rPr lang="en-US" dirty="0" smtClean="0">
                <a:latin typeface="Symbol" panose="05050102010706020507" pitchFamily="18" charset="2"/>
              </a:rPr>
              <a:t>d</a:t>
            </a:r>
            <a:r>
              <a:rPr lang="en-US" dirty="0" smtClean="0"/>
              <a:t> stays constant </a:t>
            </a:r>
            <a:br>
              <a:rPr lang="en-US" dirty="0" smtClean="0"/>
            </a:br>
            <a:r>
              <a:rPr lang="en-US" dirty="0" smtClean="0"/>
              <a:t>during the first</a:t>
            </a:r>
            <a:br>
              <a:rPr lang="en-US" dirty="0" smtClean="0"/>
            </a:br>
            <a:r>
              <a:rPr lang="en-US" dirty="0" smtClean="0"/>
              <a:t>time step</a:t>
            </a:r>
          </a:p>
        </p:txBody>
      </p:sp>
    </p:spTree>
    <p:extLst>
      <p:ext uri="{BB962C8B-B14F-4D97-AF65-F5344CB8AC3E}">
        <p14:creationId xmlns:p14="http://schemas.microsoft.com/office/powerpoint/2010/main" val="4256828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Euler's Solution</a:t>
            </a:r>
          </a:p>
        </p:txBody>
      </p:sp>
      <p:sp>
        <p:nvSpPr>
          <p:cNvPr id="3" name="Content Placeholder 2"/>
          <p:cNvSpPr>
            <a:spLocks noGrp="1"/>
          </p:cNvSpPr>
          <p:nvPr>
            <p:ph idx="1"/>
          </p:nvPr>
        </p:nvSpPr>
        <p:spPr/>
        <p:txBody>
          <a:bodyPr/>
          <a:lstStyle/>
          <a:p>
            <a:r>
              <a:rPr lang="en-US" dirty="0" smtClean="0"/>
              <a:t>At t = </a:t>
            </a:r>
            <a:r>
              <a:rPr lang="en-US" dirty="0" err="1" smtClean="0"/>
              <a:t>T</a:t>
            </a:r>
            <a:r>
              <a:rPr lang="en-US" baseline="30000" dirty="0" err="1" smtClean="0"/>
              <a:t>clear</a:t>
            </a:r>
            <a:r>
              <a:rPr lang="en-US" dirty="0"/>
              <a:t> </a:t>
            </a:r>
            <a:r>
              <a:rPr lang="en-US" dirty="0" smtClean="0"/>
              <a:t>the fault is self-cleared, with the equations changing to </a:t>
            </a:r>
          </a:p>
          <a:p>
            <a:endParaRPr lang="en-US" dirty="0"/>
          </a:p>
          <a:p>
            <a:endParaRPr lang="en-US" dirty="0" smtClean="0"/>
          </a:p>
          <a:p>
            <a:endParaRPr lang="en-US" dirty="0"/>
          </a:p>
          <a:p>
            <a:endParaRPr lang="en-US" dirty="0" smtClean="0"/>
          </a:p>
          <a:p>
            <a:r>
              <a:rPr lang="en-US" dirty="0" smtClean="0"/>
              <a:t>The integration continues using the new equations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94413515"/>
              </p:ext>
            </p:extLst>
          </p:nvPr>
        </p:nvGraphicFramePr>
        <p:xfrm>
          <a:off x="838200" y="2362200"/>
          <a:ext cx="3852863" cy="1882775"/>
        </p:xfrm>
        <a:graphic>
          <a:graphicData uri="http://schemas.openxmlformats.org/presentationml/2006/ole">
            <mc:AlternateContent xmlns:mc="http://schemas.openxmlformats.org/markup-compatibility/2006">
              <mc:Choice xmlns:v="urn:schemas-microsoft-com:vml" Requires="v">
                <p:oleObj spid="_x0000_s1258553" name="Equation" r:id="rId3" imgW="1765080" imgH="863280" progId="Equation.DSMT4">
                  <p:embed/>
                </p:oleObj>
              </mc:Choice>
              <mc:Fallback>
                <p:oleObj name="Equation" r:id="rId3" imgW="1765080" imgH="8632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62200"/>
                        <a:ext cx="385286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729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Euler's Solution Results (</a:t>
            </a:r>
            <a:r>
              <a:rPr lang="en-US" dirty="0" smtClean="0">
                <a:latin typeface="Symbol" panose="05050102010706020507" pitchFamily="18" charset="2"/>
              </a:rPr>
              <a:t>D</a:t>
            </a:r>
            <a:r>
              <a:rPr lang="en-US" dirty="0" smtClean="0"/>
              <a:t>t=0.02)</a:t>
            </a:r>
            <a:endParaRPr lang="en-US" dirty="0"/>
          </a:p>
        </p:txBody>
      </p:sp>
      <p:sp>
        <p:nvSpPr>
          <p:cNvPr id="3" name="Content Placeholder 2"/>
          <p:cNvSpPr>
            <a:spLocks noGrp="1"/>
          </p:cNvSpPr>
          <p:nvPr>
            <p:ph idx="1"/>
          </p:nvPr>
        </p:nvSpPr>
        <p:spPr>
          <a:xfrm>
            <a:off x="365760" y="1280160"/>
            <a:ext cx="8535987" cy="1005840"/>
          </a:xfrm>
        </p:spPr>
        <p:txBody>
          <a:bodyPr/>
          <a:lstStyle/>
          <a:p>
            <a:r>
              <a:rPr lang="en-US" dirty="0" smtClean="0"/>
              <a:t>The below table gives the results using </a:t>
            </a:r>
            <a:r>
              <a:rPr lang="en-US" dirty="0" smtClean="0">
                <a:latin typeface="Symbol" panose="05050102010706020507" pitchFamily="18" charset="2"/>
              </a:rPr>
              <a:t>D</a:t>
            </a:r>
            <a:r>
              <a:rPr lang="en-US" dirty="0" smtClean="0"/>
              <a:t>t = 0.02 for the beginning time steps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80105850"/>
              </p:ext>
            </p:extLst>
          </p:nvPr>
        </p:nvGraphicFramePr>
        <p:xfrm>
          <a:off x="822960" y="2286000"/>
          <a:ext cx="4552183" cy="4107722"/>
        </p:xfrm>
        <a:graphic>
          <a:graphicData uri="http://schemas.openxmlformats.org/drawingml/2006/table">
            <a:tbl>
              <a:tblPr>
                <a:tableStyleId>{5C22544A-7EE6-4342-B048-85BDC9FD1C3A}</a:tableStyleId>
              </a:tblPr>
              <a:tblGrid>
                <a:gridCol w="925724"/>
                <a:gridCol w="2242120"/>
                <a:gridCol w="1384339"/>
              </a:tblGrid>
              <a:tr h="48372">
                <a:tc>
                  <a:txBody>
                    <a:bodyPr/>
                    <a:lstStyle/>
                    <a:p>
                      <a:pPr algn="l" fontAlgn="b"/>
                      <a:r>
                        <a:rPr lang="en-US" sz="1500" u="none" strike="noStrike">
                          <a:effectLst/>
                        </a:rPr>
                        <a:t>Time</a:t>
                      </a:r>
                      <a:endParaRPr lang="en-US" sz="1500" b="0" i="0" u="none" strike="noStrike">
                        <a:solidFill>
                          <a:srgbClr val="000000"/>
                        </a:solidFill>
                        <a:effectLst/>
                        <a:latin typeface="Calibri"/>
                      </a:endParaRPr>
                    </a:p>
                  </a:txBody>
                  <a:tcPr marL="6370" marR="6370" marT="6370" marB="0" anchor="b"/>
                </a:tc>
                <a:tc>
                  <a:txBody>
                    <a:bodyPr/>
                    <a:lstStyle/>
                    <a:p>
                      <a:pPr algn="l" fontAlgn="b"/>
                      <a:r>
                        <a:rPr lang="nb-NO" sz="1500" u="none" strike="noStrike">
                          <a:effectLst/>
                        </a:rPr>
                        <a:t>Gen 1  Rotor Angle, Degrees</a:t>
                      </a:r>
                      <a:endParaRPr lang="nb-NO"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dirty="0">
                          <a:effectLst/>
                        </a:rPr>
                        <a:t>Gen 1 Speed (Hz)</a:t>
                      </a:r>
                      <a:endParaRPr lang="en-US" sz="1500" b="0" i="0" u="none" strike="noStrike" dirty="0">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25.3862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60.4</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28.2662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0.08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32.5862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38.3462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38.3462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0.12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45.5462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60.8943</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51.9851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60.7425</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0.16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57.3314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60.5543</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0.18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61.3226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60.3395</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63.7672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60.1072</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64.5391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59.8652</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0.24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63.5686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59.6203</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60.8348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59.3791</a:t>
                      </a:r>
                      <a:endParaRPr lang="en-US" sz="1500" b="0" i="0" u="none" strike="noStrike">
                        <a:solidFill>
                          <a:srgbClr val="000000"/>
                        </a:solidFill>
                        <a:effectLst/>
                        <a:latin typeface="Calibri"/>
                      </a:endParaRPr>
                    </a:p>
                  </a:txBody>
                  <a:tcPr marL="6370" marR="6370" marT="6370" marB="0" anchor="b"/>
                </a:tc>
              </a:tr>
              <a:tr h="242047">
                <a:tc>
                  <a:txBody>
                    <a:bodyPr/>
                    <a:lstStyle/>
                    <a:p>
                      <a:pPr algn="r" fontAlgn="b"/>
                      <a:r>
                        <a:rPr lang="en-US" sz="1500" u="none" strike="noStrike">
                          <a:effectLst/>
                        </a:rPr>
                        <a:t>0.28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56.3641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59.1488</a:t>
                      </a:r>
                      <a:endParaRPr lang="en-US" sz="1500" b="0" i="0" u="none" strike="noStrike" dirty="0">
                        <a:solidFill>
                          <a:srgbClr val="000000"/>
                        </a:solidFill>
                        <a:effectLst/>
                        <a:latin typeface="Calibri"/>
                      </a:endParaRPr>
                    </a:p>
                  </a:txBody>
                  <a:tcPr marL="6370" marR="6370" marT="6370" marB="0" anchor="b"/>
                </a:tc>
              </a:tr>
            </a:tbl>
          </a:graphicData>
        </a:graphic>
      </p:graphicFrame>
      <p:sp>
        <p:nvSpPr>
          <p:cNvPr id="9" name="TextBox 8"/>
          <p:cNvSpPr txBox="1"/>
          <p:nvPr/>
        </p:nvSpPr>
        <p:spPr>
          <a:xfrm>
            <a:off x="5791200" y="2209800"/>
            <a:ext cx="3124200" cy="3416320"/>
          </a:xfrm>
          <a:prstGeom prst="rect">
            <a:avLst/>
          </a:prstGeom>
          <a:solidFill>
            <a:schemeClr val="accent1"/>
          </a:solidFill>
        </p:spPr>
        <p:txBody>
          <a:bodyPr wrap="square" rtlCol="0">
            <a:spAutoFit/>
          </a:bodyPr>
          <a:lstStyle/>
          <a:p>
            <a:r>
              <a:rPr lang="en-US" dirty="0" smtClean="0"/>
              <a:t>This is saved as</a:t>
            </a:r>
          </a:p>
          <a:p>
            <a:r>
              <a:rPr lang="en-US" dirty="0" smtClean="0"/>
              <a:t>PowerWorld case </a:t>
            </a:r>
            <a:br>
              <a:rPr lang="en-US" dirty="0" smtClean="0"/>
            </a:br>
            <a:r>
              <a:rPr lang="en-US" dirty="0" smtClean="0"/>
              <a:t>B2_CLS_Infinite.</a:t>
            </a:r>
            <a:br>
              <a:rPr lang="en-US" dirty="0" smtClean="0"/>
            </a:br>
            <a:r>
              <a:rPr lang="en-US" dirty="0" smtClean="0"/>
              <a:t>The integration</a:t>
            </a:r>
            <a:br>
              <a:rPr lang="en-US" dirty="0" smtClean="0"/>
            </a:br>
            <a:r>
              <a:rPr lang="en-US" dirty="0" smtClean="0"/>
              <a:t>method is set to </a:t>
            </a:r>
            <a:br>
              <a:rPr lang="en-US" dirty="0" smtClean="0"/>
            </a:br>
            <a:r>
              <a:rPr lang="en-US" dirty="0" smtClean="0"/>
              <a:t>Euler's on the Transient Stability,</a:t>
            </a:r>
            <a:br>
              <a:rPr lang="en-US" dirty="0" smtClean="0"/>
            </a:br>
            <a:r>
              <a:rPr lang="en-US" dirty="0" smtClean="0"/>
              <a:t>Options, Power System Model page</a:t>
            </a:r>
          </a:p>
        </p:txBody>
      </p:sp>
    </p:spTree>
    <p:extLst>
      <p:ext uri="{BB962C8B-B14F-4D97-AF65-F5344CB8AC3E}">
        <p14:creationId xmlns:p14="http://schemas.microsoft.com/office/powerpoint/2010/main" val="2143098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HYG3</a:t>
            </a:r>
            <a:endParaRPr lang="en-US" dirty="0"/>
          </a:p>
        </p:txBody>
      </p:sp>
      <p:sp>
        <p:nvSpPr>
          <p:cNvPr id="3" name="Content Placeholder 2"/>
          <p:cNvSpPr>
            <a:spLocks noGrp="1"/>
          </p:cNvSpPr>
          <p:nvPr>
            <p:ph idx="1"/>
          </p:nvPr>
        </p:nvSpPr>
        <p:spPr>
          <a:xfrm>
            <a:off x="365760" y="1280160"/>
            <a:ext cx="8535987" cy="548640"/>
          </a:xfrm>
        </p:spPr>
        <p:txBody>
          <a:bodyPr/>
          <a:lstStyle/>
          <a:p>
            <a:r>
              <a:rPr lang="en-US" dirty="0" smtClean="0"/>
              <a:t>The HYG3 models either a PID or a double derivative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a:t>
            </a:fld>
            <a:endParaRPr lang="en-US" dirty="0"/>
          </a:p>
        </p:txBody>
      </p:sp>
      <p:pic>
        <p:nvPicPr>
          <p:cNvPr id="12185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85" t="28326" r="22350" b="10001"/>
          <a:stretch/>
        </p:blipFill>
        <p:spPr bwMode="auto">
          <a:xfrm>
            <a:off x="304800" y="1981200"/>
            <a:ext cx="691978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86600" y="1941513"/>
            <a:ext cx="1829347" cy="3785652"/>
          </a:xfrm>
          <a:prstGeom prst="rect">
            <a:avLst/>
          </a:prstGeom>
          <a:solidFill>
            <a:schemeClr val="accent1"/>
          </a:solidFill>
        </p:spPr>
        <p:txBody>
          <a:bodyPr wrap="none" rtlCol="0">
            <a:spAutoFit/>
          </a:bodyPr>
          <a:lstStyle/>
          <a:p>
            <a:r>
              <a:rPr lang="en-US" dirty="0" smtClean="0"/>
              <a:t>Looks more</a:t>
            </a:r>
            <a:br>
              <a:rPr lang="en-US" dirty="0" smtClean="0"/>
            </a:br>
            <a:r>
              <a:rPr lang="en-US" dirty="0" smtClean="0"/>
              <a:t>complicated</a:t>
            </a:r>
            <a:br>
              <a:rPr lang="en-US" dirty="0" smtClean="0"/>
            </a:br>
            <a:r>
              <a:rPr lang="en-US" dirty="0" smtClean="0"/>
              <a:t>than it is</a:t>
            </a:r>
            <a:br>
              <a:rPr lang="en-US" dirty="0" smtClean="0"/>
            </a:br>
            <a:r>
              <a:rPr lang="en-US" dirty="0" smtClean="0"/>
              <a:t>since </a:t>
            </a:r>
            <a:br>
              <a:rPr lang="en-US" dirty="0" smtClean="0"/>
            </a:br>
            <a:r>
              <a:rPr lang="en-US" dirty="0" smtClean="0"/>
              <a:t>depending</a:t>
            </a:r>
            <a:br>
              <a:rPr lang="en-US" dirty="0" smtClean="0"/>
            </a:br>
            <a:r>
              <a:rPr lang="en-US" dirty="0" smtClean="0"/>
              <a:t>on </a:t>
            </a:r>
            <a:r>
              <a:rPr lang="en-US" dirty="0" err="1" smtClean="0"/>
              <a:t>cflag</a:t>
            </a:r>
            <a:r>
              <a:rPr lang="en-US" dirty="0"/>
              <a:t/>
            </a:r>
            <a:br>
              <a:rPr lang="en-US" dirty="0"/>
            </a:br>
            <a:r>
              <a:rPr lang="en-US" dirty="0" smtClean="0"/>
              <a:t>only one of</a:t>
            </a:r>
            <a:br>
              <a:rPr lang="en-US" dirty="0" smtClean="0"/>
            </a:br>
            <a:r>
              <a:rPr lang="en-US" dirty="0" smtClean="0"/>
              <a:t>the upper</a:t>
            </a:r>
            <a:br>
              <a:rPr lang="en-US" dirty="0" smtClean="0"/>
            </a:br>
            <a:r>
              <a:rPr lang="en-US" dirty="0" smtClean="0"/>
              <a:t>paths is</a:t>
            </a:r>
            <a:br>
              <a:rPr lang="en-US" dirty="0" smtClean="0"/>
            </a:br>
            <a:r>
              <a:rPr lang="en-US" dirty="0" smtClean="0"/>
              <a:t>used</a:t>
            </a:r>
            <a:endParaRPr lang="en-US" dirty="0"/>
          </a:p>
        </p:txBody>
      </p:sp>
    </p:spTree>
    <p:extLst>
      <p:ext uri="{BB962C8B-B14F-4D97-AF65-F5344CB8AC3E}">
        <p14:creationId xmlns:p14="http://schemas.microsoft.com/office/powerpoint/2010/main" val="327188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Non-windup Limits</a:t>
            </a:r>
            <a:endParaRPr lang="en-US" dirty="0"/>
          </a:p>
        </p:txBody>
      </p:sp>
      <p:sp>
        <p:nvSpPr>
          <p:cNvPr id="3" name="Content Placeholder 2"/>
          <p:cNvSpPr>
            <a:spLocks noGrp="1"/>
          </p:cNvSpPr>
          <p:nvPr>
            <p:ph idx="1"/>
          </p:nvPr>
        </p:nvSpPr>
        <p:spPr/>
        <p:txBody>
          <a:bodyPr/>
          <a:lstStyle/>
          <a:p>
            <a:r>
              <a:rPr lang="en-US" dirty="0" smtClean="0"/>
              <a:t>An important open question is whether the governor PI controllers should be modeled with non-windup limits</a:t>
            </a:r>
          </a:p>
          <a:p>
            <a:pPr lvl="1"/>
            <a:r>
              <a:rPr lang="en-US" dirty="0" smtClean="0"/>
              <a:t>Currently models show no limit, but transient stability verification seems to indicate limits are being enforced</a:t>
            </a:r>
          </a:p>
          <a:p>
            <a:r>
              <a:rPr lang="en-US" dirty="0" smtClean="0"/>
              <a:t>This could be an issue if frequency goes low, causing governor PI to "windup" and then goes high (such as in an islanding situation)</a:t>
            </a:r>
          </a:p>
          <a:p>
            <a:pPr lvl="1"/>
            <a:r>
              <a:rPr lang="en-US" dirty="0" smtClean="0"/>
              <a:t>How fast governor backs down depends on whether the limit winds up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a:t>
            </a:fld>
            <a:endParaRPr lang="en-US" dirty="0"/>
          </a:p>
        </p:txBody>
      </p:sp>
    </p:spTree>
    <p:extLst>
      <p:ext uri="{BB962C8B-B14F-4D97-AF65-F5344CB8AC3E}">
        <p14:creationId xmlns:p14="http://schemas.microsoft.com/office/powerpoint/2010/main" val="3162760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 Non-windup Limits</a:t>
            </a:r>
            <a:endParaRPr lang="en-US" dirty="0"/>
          </a:p>
        </p:txBody>
      </p:sp>
      <p:sp>
        <p:nvSpPr>
          <p:cNvPr id="3" name="Content Placeholder 2"/>
          <p:cNvSpPr>
            <a:spLocks noGrp="1"/>
          </p:cNvSpPr>
          <p:nvPr>
            <p:ph idx="1"/>
          </p:nvPr>
        </p:nvSpPr>
        <p:spPr/>
        <p:txBody>
          <a:bodyPr/>
          <a:lstStyle/>
          <a:p>
            <a:r>
              <a:rPr lang="en-US" dirty="0" smtClean="0"/>
              <a:t>There is not a unique way to handle PI non-windup limits; the below shows two approaches from IEEE </a:t>
            </a:r>
            <a:r>
              <a:rPr lang="en-US" dirty="0" err="1" smtClean="0"/>
              <a:t>Std</a:t>
            </a:r>
            <a:r>
              <a:rPr lang="en-US" dirty="0" smtClean="0"/>
              <a:t> </a:t>
            </a:r>
            <a:r>
              <a:rPr lang="en-US" dirty="0" smtClean="0"/>
              <a:t>421.5</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a:t>
            </a:fld>
            <a:endParaRPr lang="en-US" dirty="0"/>
          </a:p>
        </p:txBody>
      </p:sp>
      <p:pic>
        <p:nvPicPr>
          <p:cNvPr id="12247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96" t="13613" r="17538" b="-280"/>
          <a:stretch/>
        </p:blipFill>
        <p:spPr bwMode="auto">
          <a:xfrm>
            <a:off x="1752600" y="2362200"/>
            <a:ext cx="492808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0" y="2512367"/>
            <a:ext cx="1843774" cy="3416320"/>
          </a:xfrm>
          <a:prstGeom prst="rect">
            <a:avLst/>
          </a:prstGeom>
          <a:solidFill>
            <a:schemeClr val="accent1"/>
          </a:solidFill>
        </p:spPr>
        <p:txBody>
          <a:bodyPr wrap="none" rtlCol="0">
            <a:spAutoFit/>
          </a:bodyPr>
          <a:lstStyle/>
          <a:p>
            <a:r>
              <a:rPr lang="en-US" dirty="0" smtClean="0"/>
              <a:t>Another </a:t>
            </a:r>
            <a:br>
              <a:rPr lang="en-US" dirty="0" smtClean="0"/>
            </a:br>
            <a:r>
              <a:rPr lang="en-US" dirty="0" smtClean="0"/>
              <a:t>common</a:t>
            </a:r>
            <a:br>
              <a:rPr lang="en-US" dirty="0" smtClean="0"/>
            </a:br>
            <a:r>
              <a:rPr lang="en-US" dirty="0" smtClean="0"/>
              <a:t>approach</a:t>
            </a:r>
            <a:br>
              <a:rPr lang="en-US" dirty="0" smtClean="0"/>
            </a:br>
            <a:r>
              <a:rPr lang="en-US" dirty="0" smtClean="0"/>
              <a:t>is to cap the</a:t>
            </a:r>
            <a:br>
              <a:rPr lang="en-US" dirty="0" smtClean="0"/>
            </a:br>
            <a:r>
              <a:rPr lang="en-US" dirty="0" smtClean="0"/>
              <a:t>output and</a:t>
            </a:r>
            <a:br>
              <a:rPr lang="en-US" dirty="0" smtClean="0"/>
            </a:br>
            <a:r>
              <a:rPr lang="en-US" dirty="0" smtClean="0"/>
              <a:t>put a non-</a:t>
            </a:r>
            <a:br>
              <a:rPr lang="en-US" dirty="0" smtClean="0"/>
            </a:br>
            <a:r>
              <a:rPr lang="en-US" dirty="0" smtClean="0"/>
              <a:t>windup limit</a:t>
            </a:r>
            <a:br>
              <a:rPr lang="en-US" dirty="0" smtClean="0"/>
            </a:br>
            <a:r>
              <a:rPr lang="en-US" dirty="0" smtClean="0"/>
              <a:t>on the </a:t>
            </a:r>
            <a:br>
              <a:rPr lang="en-US" dirty="0" smtClean="0"/>
            </a:br>
            <a:r>
              <a:rPr lang="en-US" dirty="0" err="1" smtClean="0"/>
              <a:t>integratore</a:t>
            </a:r>
            <a:r>
              <a:rPr lang="en-US" dirty="0" smtClean="0"/>
              <a:t> </a:t>
            </a:r>
            <a:endParaRPr lang="en-US" dirty="0"/>
          </a:p>
        </p:txBody>
      </p:sp>
    </p:spTree>
    <p:extLst>
      <p:ext uri="{BB962C8B-B14F-4D97-AF65-F5344CB8AC3E}">
        <p14:creationId xmlns:p14="http://schemas.microsoft.com/office/powerpoint/2010/main" val="2598648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PIDGOV Model Results</a:t>
            </a:r>
            <a:endParaRPr lang="en-US" dirty="0"/>
          </a:p>
        </p:txBody>
      </p:sp>
      <p:sp>
        <p:nvSpPr>
          <p:cNvPr id="3" name="Content Placeholder 2"/>
          <p:cNvSpPr>
            <a:spLocks noGrp="1"/>
          </p:cNvSpPr>
          <p:nvPr>
            <p:ph idx="1"/>
          </p:nvPr>
        </p:nvSpPr>
        <p:spPr>
          <a:xfrm>
            <a:off x="365760" y="1280160"/>
            <a:ext cx="8535987" cy="853440"/>
          </a:xfrm>
        </p:spPr>
        <p:txBody>
          <a:bodyPr/>
          <a:lstStyle/>
          <a:p>
            <a:r>
              <a:rPr lang="en-US" dirty="0" smtClean="0"/>
              <a:t>Below graph compares the </a:t>
            </a:r>
            <a:r>
              <a:rPr lang="en-US" dirty="0" err="1" smtClean="0"/>
              <a:t>Pmech</a:t>
            </a:r>
            <a:r>
              <a:rPr lang="en-US" dirty="0" smtClean="0"/>
              <a:t> response for a two bus system for a frequency change, between three transient stability packages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7</a:t>
            </a:fld>
            <a:endParaRPr lang="en-US" dirty="0"/>
          </a:p>
        </p:txBody>
      </p:sp>
      <p:pic>
        <p:nvPicPr>
          <p:cNvPr id="12257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67000"/>
            <a:ext cx="6307348"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829" y="2438400"/>
            <a:ext cx="2015295" cy="3785652"/>
          </a:xfrm>
          <a:prstGeom prst="rect">
            <a:avLst/>
          </a:prstGeom>
          <a:solidFill>
            <a:schemeClr val="accent1"/>
          </a:solidFill>
        </p:spPr>
        <p:txBody>
          <a:bodyPr wrap="none" rtlCol="0">
            <a:spAutoFit/>
          </a:bodyPr>
          <a:lstStyle/>
          <a:p>
            <a:r>
              <a:rPr lang="en-US" dirty="0" smtClean="0"/>
              <a:t>Packages</a:t>
            </a:r>
            <a:br>
              <a:rPr lang="en-US" dirty="0" smtClean="0"/>
            </a:br>
            <a:r>
              <a:rPr lang="en-US" dirty="0" smtClean="0"/>
              <a:t>A and B</a:t>
            </a:r>
            <a:br>
              <a:rPr lang="en-US" dirty="0" smtClean="0"/>
            </a:br>
            <a:r>
              <a:rPr lang="en-US" dirty="0" smtClean="0"/>
              <a:t>both say they</a:t>
            </a:r>
            <a:br>
              <a:rPr lang="en-US" dirty="0" smtClean="0"/>
            </a:br>
            <a:r>
              <a:rPr lang="en-US" dirty="0" smtClean="0"/>
              <a:t>have no</a:t>
            </a:r>
            <a:br>
              <a:rPr lang="en-US" dirty="0" smtClean="0"/>
            </a:br>
            <a:r>
              <a:rPr lang="en-US" dirty="0" smtClean="0"/>
              <a:t>governor</a:t>
            </a:r>
            <a:br>
              <a:rPr lang="en-US" dirty="0" smtClean="0"/>
            </a:br>
            <a:r>
              <a:rPr lang="en-US" dirty="0" smtClean="0"/>
              <a:t>limits, but </a:t>
            </a:r>
            <a:br>
              <a:rPr lang="en-US" dirty="0" smtClean="0"/>
            </a:br>
            <a:r>
              <a:rPr lang="en-US" dirty="0" smtClean="0"/>
              <a:t>B seems to;</a:t>
            </a:r>
          </a:p>
          <a:p>
            <a:r>
              <a:rPr lang="en-US" dirty="0" smtClean="0"/>
              <a:t>PW can do </a:t>
            </a:r>
            <a:br>
              <a:rPr lang="en-US" dirty="0" smtClean="0"/>
            </a:br>
            <a:r>
              <a:rPr lang="en-US" dirty="0" smtClean="0"/>
              <a:t>either </a:t>
            </a:r>
            <a:br>
              <a:rPr lang="en-US" dirty="0" smtClean="0"/>
            </a:br>
            <a:r>
              <a:rPr lang="en-US" dirty="0" smtClean="0"/>
              <a:t>approach</a:t>
            </a:r>
            <a:endParaRPr lang="en-US" dirty="0"/>
          </a:p>
        </p:txBody>
      </p:sp>
    </p:spTree>
    <p:extLst>
      <p:ext uri="{BB962C8B-B14F-4D97-AF65-F5344CB8AC3E}">
        <p14:creationId xmlns:p14="http://schemas.microsoft.com/office/powerpoint/2010/main" val="125376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GGOV1</a:t>
            </a:r>
            <a:endParaRPr lang="en-US" dirty="0"/>
          </a:p>
        </p:txBody>
      </p:sp>
      <p:sp>
        <p:nvSpPr>
          <p:cNvPr id="3" name="Content Placeholder 2"/>
          <p:cNvSpPr>
            <a:spLocks noGrp="1"/>
          </p:cNvSpPr>
          <p:nvPr>
            <p:ph idx="1"/>
          </p:nvPr>
        </p:nvSpPr>
        <p:spPr/>
        <p:txBody>
          <a:bodyPr/>
          <a:lstStyle/>
          <a:p>
            <a:r>
              <a:rPr lang="en-US" dirty="0" smtClean="0"/>
              <a:t>GGOV1 is a newer governor model introduced in early 2000's by WECC for modeling thermal plants</a:t>
            </a:r>
          </a:p>
          <a:p>
            <a:pPr lvl="1"/>
            <a:r>
              <a:rPr lang="en-US" dirty="0" smtClean="0"/>
              <a:t>Existing models greatly under-estimated the frequency drop</a:t>
            </a:r>
          </a:p>
          <a:p>
            <a:pPr lvl="1"/>
            <a:r>
              <a:rPr lang="en-US" dirty="0" smtClean="0"/>
              <a:t>GGOV1 is now the most common WECC governor, used with about 40% of the units</a:t>
            </a:r>
          </a:p>
          <a:p>
            <a:r>
              <a:rPr lang="en-US" dirty="0" smtClean="0"/>
              <a:t>A useful reference is L. Pereira, J. </a:t>
            </a:r>
            <a:r>
              <a:rPr lang="en-US" dirty="0" err="1" smtClean="0"/>
              <a:t>Undrill</a:t>
            </a:r>
            <a:r>
              <a:rPr lang="en-US" dirty="0" smtClean="0"/>
              <a:t>, D. </a:t>
            </a:r>
            <a:r>
              <a:rPr lang="en-US" dirty="0" err="1" smtClean="0"/>
              <a:t>Kosterev</a:t>
            </a:r>
            <a:r>
              <a:rPr lang="en-US" dirty="0" smtClean="0"/>
              <a:t>, D. Davies, and S. Patterson, "A New Thermal Governor Modeling Approach in the WECC," </a:t>
            </a:r>
            <a:r>
              <a:rPr lang="en-US" i="1" dirty="0" smtClean="0"/>
              <a:t>IEEE Transactions on Power Systems</a:t>
            </a:r>
            <a:r>
              <a:rPr lang="en-US" dirty="0" smtClean="0"/>
              <a:t>, May 2003, pp. 819-829</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8</a:t>
            </a:fld>
            <a:endParaRPr lang="en-US" dirty="0"/>
          </a:p>
        </p:txBody>
      </p:sp>
    </p:spTree>
    <p:extLst>
      <p:ext uri="{BB962C8B-B14F-4D97-AF65-F5344CB8AC3E}">
        <p14:creationId xmlns:p14="http://schemas.microsoft.com/office/powerpoint/2010/main" val="8515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GGOV1: Selected Figures from 2003 Paper</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9</a:t>
            </a:fld>
            <a:endParaRPr lang="en-US" dirty="0"/>
          </a:p>
        </p:txBody>
      </p:sp>
      <p:pic>
        <p:nvPicPr>
          <p:cNvPr id="12195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722" y="1426261"/>
            <a:ext cx="400242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959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583" y="1295400"/>
            <a:ext cx="412892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7383" y="4648199"/>
            <a:ext cx="4572000" cy="1323439"/>
          </a:xfrm>
          <a:prstGeom prst="rect">
            <a:avLst/>
          </a:prstGeom>
        </p:spPr>
        <p:txBody>
          <a:bodyPr>
            <a:spAutoFit/>
          </a:bodyPr>
          <a:lstStyle/>
          <a:p>
            <a:r>
              <a:rPr lang="en-US" sz="2000" dirty="0" smtClean="0"/>
              <a:t>Fig. 1. Frequency recordings of the SW and NW trips on May 18, 2001. Also shown </a:t>
            </a:r>
            <a:r>
              <a:rPr lang="en-US" sz="2000" dirty="0"/>
              <a:t>are simulations with existing modeling (base </a:t>
            </a:r>
            <a:r>
              <a:rPr lang="en-US" sz="2000" dirty="0" smtClean="0"/>
              <a:t>case).</a:t>
            </a:r>
            <a:endParaRPr lang="en-US" sz="2000" dirty="0"/>
          </a:p>
        </p:txBody>
      </p:sp>
      <p:sp>
        <p:nvSpPr>
          <p:cNvPr id="7" name="Rectangle 6"/>
          <p:cNvSpPr/>
          <p:nvPr/>
        </p:nvSpPr>
        <p:spPr>
          <a:xfrm>
            <a:off x="5257800" y="4724400"/>
            <a:ext cx="3276600" cy="1323439"/>
          </a:xfrm>
          <a:prstGeom prst="rect">
            <a:avLst/>
          </a:prstGeom>
        </p:spPr>
        <p:txBody>
          <a:bodyPr wrap="square">
            <a:spAutoFit/>
          </a:bodyPr>
          <a:lstStyle/>
          <a:p>
            <a:r>
              <a:rPr lang="en-US" sz="2000" dirty="0"/>
              <a:t>Governor model verification—950-MW Diablo generation trip </a:t>
            </a:r>
            <a:r>
              <a:rPr lang="en-US" sz="2000" dirty="0" smtClean="0"/>
              <a:t>on June </a:t>
            </a:r>
            <a:r>
              <a:rPr lang="en-US" sz="2000" dirty="0"/>
              <a:t>3, 2002.</a:t>
            </a:r>
          </a:p>
        </p:txBody>
      </p:sp>
    </p:spTree>
    <p:extLst>
      <p:ext uri="{BB962C8B-B14F-4D97-AF65-F5344CB8AC3E}">
        <p14:creationId xmlns:p14="http://schemas.microsoft.com/office/powerpoint/2010/main" val="1652297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Naeove~1">
  <a:themeElements>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eov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eov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aeove~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eove~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eove~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eove~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aeove~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46906</TotalTime>
  <Words>1486</Words>
  <Application>Microsoft Office PowerPoint</Application>
  <PresentationFormat>On-screen Show (4:3)</PresentationFormat>
  <Paragraphs>250</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Naeove~1</vt:lpstr>
      <vt:lpstr>Equation</vt:lpstr>
      <vt:lpstr>ECE 576 – Power System Dynamics and Stability</vt:lpstr>
      <vt:lpstr>Announcements</vt:lpstr>
      <vt:lpstr>Generator MVA versus H</vt:lpstr>
      <vt:lpstr>HYG3</vt:lpstr>
      <vt:lpstr>Non-windup Limits</vt:lpstr>
      <vt:lpstr>PI Non-windup Limits</vt:lpstr>
      <vt:lpstr>PIDGOV Model Results</vt:lpstr>
      <vt:lpstr>GGOV1</vt:lpstr>
      <vt:lpstr>GGOV1: Selected Figures from 2003 Paper</vt:lpstr>
      <vt:lpstr>GGOV1 Block Diagram</vt:lpstr>
      <vt:lpstr>Transient Stability  Multimachine Simulations</vt:lpstr>
      <vt:lpstr>Transient Stability  Multimachine Simulations</vt:lpstr>
      <vt:lpstr>General Form</vt:lpstr>
      <vt:lpstr>Transient Stability  General Solution</vt:lpstr>
      <vt:lpstr>Algebraic Constraints</vt:lpstr>
      <vt:lpstr>Why Not Use the  Power Flow Equations?</vt:lpstr>
      <vt:lpstr>Algebraic Equations for  Classical Model</vt:lpstr>
      <vt:lpstr>Algebraic Equations for  Classical Model</vt:lpstr>
      <vt:lpstr>Swing Equation</vt:lpstr>
      <vt:lpstr>Swing Equation Speed Effects</vt:lpstr>
      <vt:lpstr>Classical Swing Equation</vt:lpstr>
      <vt:lpstr>Numerical Solution</vt:lpstr>
      <vt:lpstr>Outline for Next Several Slides</vt:lpstr>
      <vt:lpstr>Classical Swing Equation with Embedded Power Balance</vt:lpstr>
      <vt:lpstr>Explicit Integration Methods</vt:lpstr>
      <vt:lpstr>Forward Euler</vt:lpstr>
      <vt:lpstr>Infinite Bus GENCLS Example using the Forward Euler's Method</vt:lpstr>
      <vt:lpstr>Infinite Bus GENCLS Example</vt:lpstr>
      <vt:lpstr>Infinite Bus GENCLS Example</vt:lpstr>
      <vt:lpstr>Euler's Solution</vt:lpstr>
      <vt:lpstr>Euler's Solution</vt:lpstr>
      <vt:lpstr>Euler's Solution Results (Dt=0.02)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Tom Overbye</dc:creator>
  <cp:lastModifiedBy>Overbye, Thomas J</cp:lastModifiedBy>
  <cp:revision>2158</cp:revision>
  <cp:lastPrinted>2014-03-31T14:34:03Z</cp:lastPrinted>
  <dcterms:created xsi:type="dcterms:W3CDTF">1995-06-02T22:12:36Z</dcterms:created>
  <dcterms:modified xsi:type="dcterms:W3CDTF">2014-04-01T18:02:39Z</dcterms:modified>
</cp:coreProperties>
</file>