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0"/>
  </p:notesMasterIdLst>
  <p:handoutMasterIdLst>
    <p:handoutMasterId r:id="rId31"/>
  </p:handoutMasterIdLst>
  <p:sldIdLst>
    <p:sldId id="563" r:id="rId2"/>
    <p:sldId id="820" r:id="rId3"/>
    <p:sldId id="1144" r:id="rId4"/>
    <p:sldId id="1054" r:id="rId5"/>
    <p:sldId id="1055" r:id="rId6"/>
    <p:sldId id="1083" r:id="rId7"/>
    <p:sldId id="1080" r:id="rId8"/>
    <p:sldId id="1081" r:id="rId9"/>
    <p:sldId id="1082" r:id="rId10"/>
    <p:sldId id="1084" r:id="rId11"/>
    <p:sldId id="1085" r:id="rId12"/>
    <p:sldId id="1086" r:id="rId13"/>
    <p:sldId id="1105" r:id="rId14"/>
    <p:sldId id="1106" r:id="rId15"/>
    <p:sldId id="1087" r:id="rId16"/>
    <p:sldId id="1107" r:id="rId17"/>
    <p:sldId id="1108" r:id="rId18"/>
    <p:sldId id="1109" r:id="rId19"/>
    <p:sldId id="1110" r:id="rId20"/>
    <p:sldId id="1111" r:id="rId21"/>
    <p:sldId id="1088" r:id="rId22"/>
    <p:sldId id="1089" r:id="rId23"/>
    <p:sldId id="1058" r:id="rId24"/>
    <p:sldId id="1059" r:id="rId25"/>
    <p:sldId id="1061" r:id="rId26"/>
    <p:sldId id="1062" r:id="rId27"/>
    <p:sldId id="1113" r:id="rId28"/>
    <p:sldId id="1114" r:id="rId29"/>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9900"/>
    <a:srgbClr val="CC00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3600" autoAdjust="0"/>
  </p:normalViewPr>
  <p:slideViewPr>
    <p:cSldViewPr>
      <p:cViewPr varScale="1">
        <p:scale>
          <a:sx n="134" d="100"/>
          <a:sy n="134" d="100"/>
        </p:scale>
        <p:origin x="-67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56"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976781"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976781"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defTabSz="930639">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978385"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algn="r" defTabSz="930639">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90625" y="693738"/>
            <a:ext cx="4638675" cy="3478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35243" y="4403354"/>
            <a:ext cx="5149442" cy="416974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defTabSz="930639">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978385"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algn="r" defTabSz="930639">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pic>
        <p:nvPicPr>
          <p:cNvPr id="6" name="Picture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sp>
        <p:nvSpPr>
          <p:cNvPr id="25" name="Rectangle 4100"/>
          <p:cNvSpPr>
            <a:spLocks noGrp="1" noChangeArrowheads="1"/>
          </p:cNvSpPr>
          <p:nvPr>
            <p:ph type="dt" sz="quarter" idx="10"/>
          </p:nvPr>
        </p:nvSpPr>
        <p:spPr/>
        <p:txBody>
          <a:bodyPr/>
          <a:lstStyle>
            <a:lvl1pPr>
              <a:defRPr/>
            </a:lvl1pPr>
          </a:lstStyle>
          <a:p>
            <a:pPr>
              <a:defRPr/>
            </a:pPr>
            <a:endParaRPr lang="en-US" dirty="0"/>
          </a:p>
        </p:txBody>
      </p:sp>
      <p:sp>
        <p:nvSpPr>
          <p:cNvPr id="26" name="Rectangle 4101"/>
          <p:cNvSpPr>
            <a:spLocks noGrp="1" noChangeArrowheads="1"/>
          </p:cNvSpPr>
          <p:nvPr>
            <p:ph type="ftr" sz="quarter" idx="11"/>
          </p:nvPr>
        </p:nvSpPr>
        <p:spPr/>
        <p:txBody>
          <a:bodyPr/>
          <a:lstStyle>
            <a:lvl1pPr>
              <a:defRPr/>
            </a:lvl1pPr>
          </a:lstStyle>
          <a:p>
            <a:pPr>
              <a:defRPr/>
            </a:pPr>
            <a:endParaRPr lang="en-US" dirty="0"/>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spTree>
    <p:extLst>
      <p:ext uri="{BB962C8B-B14F-4D97-AF65-F5344CB8AC3E}">
        <p14:creationId xmlns:p14="http://schemas.microsoft.com/office/powerpoint/2010/main" val="1832829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205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r="24806"/>
          <a:stretch>
            <a:fillRect/>
          </a:stretch>
        </p:blipFill>
        <p:spPr bwMode="auto">
          <a:xfrm>
            <a:off x="8610600" y="1009095"/>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9.bin"/><Relationship Id="rId10" Type="http://schemas.openxmlformats.org/officeDocument/2006/relationships/image" Target="../media/image29.png"/><Relationship Id="rId4" Type="http://schemas.openxmlformats.org/officeDocument/2006/relationships/image" Target="../media/image26.wmf"/><Relationship Id="rId9"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15.bin"/><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ECE </a:t>
            </a:r>
            <a:r>
              <a:rPr lang="en-US" dirty="0" smtClean="0">
                <a:latin typeface="Times New Roman" pitchFamily="18" charset="0"/>
                <a:cs typeface="Times New Roman" pitchFamily="18" charset="0"/>
              </a:rPr>
              <a:t>576</a:t>
            </a:r>
            <a:r>
              <a:rPr lang="en-US" dirty="0" smtClean="0"/>
              <a:t> </a:t>
            </a:r>
            <a:r>
              <a:rPr lang="en-US" dirty="0"/>
              <a:t>– Power System Dynamics and Stability</a:t>
            </a:r>
          </a:p>
        </p:txBody>
      </p:sp>
      <p:sp>
        <p:nvSpPr>
          <p:cNvPr id="3"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smtClean="0">
                <a:latin typeface="Arial" pitchFamily="34" charset="0"/>
                <a:cs typeface="Arial" pitchFamily="34" charset="0"/>
              </a:rPr>
              <a:t>Lecture 15: Governors</a:t>
            </a:r>
            <a:endParaRPr lang="en-US" altLang="en-US" sz="2000" b="1" dirty="0"/>
          </a:p>
          <a:p>
            <a:endParaRPr lang="en-US" b="1" kern="0" dirty="0" smtClean="0">
              <a:latin typeface="Arial" pitchFamily="34" charset="0"/>
              <a:cs typeface="Arial" pitchFamily="34" charset="0"/>
            </a:endParaRPr>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Good References</a:t>
            </a:r>
            <a:endParaRPr lang="en-US" dirty="0"/>
          </a:p>
        </p:txBody>
      </p:sp>
      <p:sp>
        <p:nvSpPr>
          <p:cNvPr id="3" name="Content Placeholder 2"/>
          <p:cNvSpPr>
            <a:spLocks noGrp="1"/>
          </p:cNvSpPr>
          <p:nvPr>
            <p:ph idx="1"/>
          </p:nvPr>
        </p:nvSpPr>
        <p:spPr>
          <a:xfrm>
            <a:off x="365760" y="1280160"/>
            <a:ext cx="8702040" cy="4114800"/>
          </a:xfrm>
        </p:spPr>
        <p:txBody>
          <a:bodyPr/>
          <a:lstStyle/>
          <a:p>
            <a:r>
              <a:rPr lang="en-US" dirty="0" err="1" smtClean="0"/>
              <a:t>Kundur</a:t>
            </a:r>
            <a:r>
              <a:rPr lang="en-US" dirty="0" smtClean="0"/>
              <a:t>, </a:t>
            </a:r>
            <a:r>
              <a:rPr lang="en-US" i="1" dirty="0" smtClean="0"/>
              <a:t>Power System Stability and Control</a:t>
            </a:r>
            <a:r>
              <a:rPr lang="en-US" dirty="0" smtClean="0"/>
              <a:t>, 1994</a:t>
            </a:r>
          </a:p>
          <a:p>
            <a:r>
              <a:rPr lang="en-US" dirty="0" smtClean="0"/>
              <a:t>Wood, </a:t>
            </a:r>
            <a:r>
              <a:rPr lang="en-US" dirty="0" err="1" smtClean="0"/>
              <a:t>Wollenberg</a:t>
            </a:r>
            <a:r>
              <a:rPr lang="en-US" dirty="0" smtClean="0"/>
              <a:t> and </a:t>
            </a:r>
            <a:r>
              <a:rPr lang="en-US" dirty="0" err="1" smtClean="0"/>
              <a:t>Sheble</a:t>
            </a:r>
            <a:r>
              <a:rPr lang="en-US" dirty="0" smtClean="0"/>
              <a:t>, </a:t>
            </a:r>
            <a:r>
              <a:rPr lang="en-US" i="1" dirty="0" smtClean="0"/>
              <a:t>Power Generation, Operation and Control</a:t>
            </a:r>
            <a:r>
              <a:rPr lang="en-US" dirty="0" smtClean="0"/>
              <a:t> (2</a:t>
            </a:r>
            <a:r>
              <a:rPr lang="en-US" baseline="30000" dirty="0" smtClean="0"/>
              <a:t>nd</a:t>
            </a:r>
            <a:r>
              <a:rPr lang="en-US" dirty="0" smtClean="0"/>
              <a:t> edition, 1996, 3</a:t>
            </a:r>
            <a:r>
              <a:rPr lang="en-US" baseline="30000" dirty="0" smtClean="0"/>
              <a:t>rd</a:t>
            </a:r>
            <a:r>
              <a:rPr lang="en-US" dirty="0" smtClean="0"/>
              <a:t> in 2013)</a:t>
            </a:r>
          </a:p>
          <a:p>
            <a:r>
              <a:rPr lang="en-US" dirty="0" smtClean="0"/>
              <a:t>IEEE PES, "Dynamic Models for Turbine-Governors in Power System Studies," Jan 2013</a:t>
            </a:r>
          </a:p>
          <a:p>
            <a:r>
              <a:rPr lang="en-US" dirty="0" smtClean="0"/>
              <a:t>"Dynamic Models for Fossil Fueled Steam Units in Power System Studies," </a:t>
            </a:r>
            <a:r>
              <a:rPr lang="en-US" i="1" dirty="0" smtClean="0"/>
              <a:t>IEEE Trans. Power Syst</a:t>
            </a:r>
            <a:r>
              <a:rPr lang="en-US" dirty="0" smtClean="0"/>
              <a:t>., May 1991, pp. 753-761</a:t>
            </a:r>
          </a:p>
          <a:p>
            <a:r>
              <a:rPr lang="en-US" dirty="0" smtClean="0"/>
              <a:t>"Hydraulic Turbine and Turbine Control Models for System Dynamic Studies," </a:t>
            </a:r>
            <a:r>
              <a:rPr lang="en-US" i="1" dirty="0"/>
              <a:t>IEEE Trans. Power Syst</a:t>
            </a:r>
            <a:r>
              <a:rPr lang="en-US" dirty="0"/>
              <a:t>., </a:t>
            </a:r>
            <a:r>
              <a:rPr lang="en-US" dirty="0" smtClean="0"/>
              <a:t>Feb 1992, </a:t>
            </a:r>
            <a:r>
              <a:rPr lang="en-US" dirty="0"/>
              <a:t>pp</a:t>
            </a:r>
            <a:r>
              <a:rPr lang="en-US" dirty="0" smtClean="0"/>
              <a:t>. 167-179</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10</a:t>
            </a:fld>
            <a:endParaRPr lang="en-US" dirty="0"/>
          </a:p>
        </p:txBody>
      </p:sp>
    </p:spTree>
    <p:extLst>
      <p:ext uri="{BB962C8B-B14F-4D97-AF65-F5344CB8AC3E}">
        <p14:creationId xmlns:p14="http://schemas.microsoft.com/office/powerpoint/2010/main" val="147289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Generation Overview</a:t>
            </a:r>
            <a:endParaRPr lang="en-US" dirty="0"/>
          </a:p>
        </p:txBody>
      </p:sp>
      <p:sp>
        <p:nvSpPr>
          <p:cNvPr id="3" name="Content Placeholder 2"/>
          <p:cNvSpPr>
            <a:spLocks noGrp="1"/>
          </p:cNvSpPr>
          <p:nvPr>
            <p:ph idx="1"/>
          </p:nvPr>
        </p:nvSpPr>
        <p:spPr>
          <a:xfrm>
            <a:off x="365760" y="1280160"/>
            <a:ext cx="8535987" cy="2529840"/>
          </a:xfrm>
        </p:spPr>
        <p:txBody>
          <a:bodyPr/>
          <a:lstStyle/>
          <a:p>
            <a:r>
              <a:rPr lang="en-US" dirty="0" smtClean="0"/>
              <a:t>Goal is to maintain constant frequency with changing load</a:t>
            </a:r>
          </a:p>
          <a:p>
            <a:r>
              <a:rPr lang="en-US" dirty="0" smtClean="0"/>
              <a:t>If there is just a single generator, such with an emergency generator or isolated system, then an isochronous governor is used</a:t>
            </a:r>
          </a:p>
          <a:p>
            <a:pPr lvl="1"/>
            <a:r>
              <a:rPr lang="en-US" dirty="0" smtClean="0"/>
              <a:t>Integrates frequency error to insure frequency goes back to</a:t>
            </a:r>
            <a:br>
              <a:rPr lang="en-US" dirty="0" smtClean="0"/>
            </a:br>
            <a:r>
              <a:rPr lang="en-US" dirty="0" smtClean="0"/>
              <a:t>the desired value</a:t>
            </a:r>
          </a:p>
          <a:p>
            <a:pPr lvl="1"/>
            <a:r>
              <a:rPr lang="en-US" dirty="0" smtClean="0"/>
              <a:t>Cannot be used with</a:t>
            </a:r>
            <a:br>
              <a:rPr lang="en-US" dirty="0" smtClean="0"/>
            </a:br>
            <a:r>
              <a:rPr lang="en-US" dirty="0" smtClean="0"/>
              <a:t>interconnected systems</a:t>
            </a:r>
            <a:br>
              <a:rPr lang="en-US" dirty="0" smtClean="0"/>
            </a:br>
            <a:r>
              <a:rPr lang="en-US" dirty="0" smtClean="0"/>
              <a:t>because of "hunting"</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11</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860" t="4576" r="7325" b="6188"/>
          <a:stretch/>
        </p:blipFill>
        <p:spPr>
          <a:xfrm>
            <a:off x="4297680" y="4038600"/>
            <a:ext cx="4480560" cy="2377440"/>
          </a:xfrm>
          <a:prstGeom prst="rect">
            <a:avLst/>
          </a:prstGeom>
        </p:spPr>
      </p:pic>
      <p:sp>
        <p:nvSpPr>
          <p:cNvPr id="7" name="TextBox 6"/>
          <p:cNvSpPr txBox="1"/>
          <p:nvPr/>
        </p:nvSpPr>
        <p:spPr>
          <a:xfrm>
            <a:off x="457200" y="6231374"/>
            <a:ext cx="4706417" cy="369332"/>
          </a:xfrm>
          <a:prstGeom prst="rect">
            <a:avLst/>
          </a:prstGeom>
          <a:noFill/>
        </p:spPr>
        <p:txBody>
          <a:bodyPr wrap="none" rtlCol="0">
            <a:spAutoFit/>
          </a:bodyPr>
          <a:lstStyle/>
          <a:p>
            <a:r>
              <a:rPr lang="en-US" sz="1800" dirty="0" smtClean="0"/>
              <a:t>Image source: Wood/</a:t>
            </a:r>
            <a:r>
              <a:rPr lang="en-US" sz="1800" dirty="0" err="1" smtClean="0"/>
              <a:t>Wollenberg</a:t>
            </a:r>
            <a:r>
              <a:rPr lang="en-US" sz="1800" dirty="0" smtClean="0"/>
              <a:t>, 2</a:t>
            </a:r>
            <a:r>
              <a:rPr lang="en-US" sz="1800" baseline="30000" dirty="0" smtClean="0"/>
              <a:t>nd</a:t>
            </a:r>
            <a:r>
              <a:rPr lang="en-US" sz="1800" dirty="0" smtClean="0"/>
              <a:t> edition</a:t>
            </a:r>
            <a:endParaRPr lang="en-US" sz="1800" dirty="0"/>
          </a:p>
        </p:txBody>
      </p:sp>
    </p:spTree>
    <p:extLst>
      <p:ext uri="{BB962C8B-B14F-4D97-AF65-F5344CB8AC3E}">
        <p14:creationId xmlns:p14="http://schemas.microsoft.com/office/powerpoint/2010/main" val="257764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Generator “Hunting”</a:t>
            </a:r>
            <a:endParaRPr lang="en-US" dirty="0"/>
          </a:p>
        </p:txBody>
      </p:sp>
      <p:sp>
        <p:nvSpPr>
          <p:cNvPr id="3" name="Content Placeholder 2"/>
          <p:cNvSpPr>
            <a:spLocks noGrp="1"/>
          </p:cNvSpPr>
          <p:nvPr>
            <p:ph idx="1"/>
          </p:nvPr>
        </p:nvSpPr>
        <p:spPr/>
        <p:txBody>
          <a:bodyPr/>
          <a:lstStyle/>
          <a:p>
            <a:pPr>
              <a:buFont typeface="Arial" charset="0"/>
              <a:buChar char="•"/>
            </a:pPr>
            <a:r>
              <a:rPr lang="en-US" altLang="en-US" dirty="0"/>
              <a:t>Control system “hunting” is oscillation around an equilibrium point</a:t>
            </a:r>
          </a:p>
          <a:p>
            <a:pPr>
              <a:buFont typeface="Arial" charset="0"/>
              <a:buChar char="•"/>
            </a:pPr>
            <a:r>
              <a:rPr lang="en-US" altLang="en-US" dirty="0"/>
              <a:t>Trying to interconnect multiple isochronous generators will cause hunting because the frequency </a:t>
            </a:r>
            <a:r>
              <a:rPr lang="en-US" altLang="en-US" dirty="0" err="1"/>
              <a:t>setpoints</a:t>
            </a:r>
            <a:r>
              <a:rPr lang="en-US" altLang="en-US" dirty="0"/>
              <a:t> </a:t>
            </a:r>
            <a:r>
              <a:rPr lang="en-US" altLang="en-US" dirty="0" smtClean="0"/>
              <a:t>of the two </a:t>
            </a:r>
            <a:r>
              <a:rPr lang="en-US" altLang="en-US" dirty="0"/>
              <a:t>generators are never exactly equal</a:t>
            </a:r>
          </a:p>
          <a:p>
            <a:pPr lvl="1">
              <a:buFont typeface="Arial" charset="0"/>
              <a:buChar char="•"/>
            </a:pPr>
            <a:r>
              <a:rPr lang="en-US" altLang="en-US" dirty="0"/>
              <a:t>One will be accumulating a frequency error trying to speed up the system, whereas the other will be trying to slow it down</a:t>
            </a:r>
          </a:p>
          <a:p>
            <a:pPr lvl="1">
              <a:buFont typeface="Arial" charset="0"/>
              <a:buChar char="•"/>
            </a:pPr>
            <a:r>
              <a:rPr lang="en-US" altLang="en-US" dirty="0"/>
              <a:t>The generators will NOT share the power load proportionally.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spTree>
    <p:extLst>
      <p:ext uri="{BB962C8B-B14F-4D97-AF65-F5344CB8AC3E}">
        <p14:creationId xmlns:p14="http://schemas.microsoft.com/office/powerpoint/2010/main" val="121321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Isochronous Gen Example</a:t>
            </a:r>
            <a:endParaRPr lang="en-US" dirty="0"/>
          </a:p>
        </p:txBody>
      </p:sp>
      <p:sp>
        <p:nvSpPr>
          <p:cNvPr id="3" name="Content Placeholder 2"/>
          <p:cNvSpPr>
            <a:spLocks noGrp="1"/>
          </p:cNvSpPr>
          <p:nvPr>
            <p:ph idx="1"/>
          </p:nvPr>
        </p:nvSpPr>
        <p:spPr>
          <a:xfrm>
            <a:off x="365760" y="1280160"/>
            <a:ext cx="8702040" cy="1767840"/>
          </a:xfrm>
        </p:spPr>
        <p:txBody>
          <a:bodyPr/>
          <a:lstStyle/>
          <a:p>
            <a:r>
              <a:rPr lang="en-US" dirty="0" smtClean="0"/>
              <a:t>WSCC 9 bus from before, gen 3 dropping (85 MW)</a:t>
            </a:r>
          </a:p>
          <a:p>
            <a:pPr lvl="1"/>
            <a:r>
              <a:rPr lang="en-US" dirty="0" smtClean="0"/>
              <a:t>No infinite bus, gen 1 is modeled with an isochronous generator (new PW v18 ISOGov1 model)</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13</a:t>
            </a:fld>
            <a:endParaRPr lang="en-US" dirty="0"/>
          </a:p>
        </p:txBody>
      </p:sp>
      <p:pic>
        <p:nvPicPr>
          <p:cNvPr id="1196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039" y="2971800"/>
            <a:ext cx="431131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603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40" r="20602"/>
          <a:stretch/>
        </p:blipFill>
        <p:spPr bwMode="auto">
          <a:xfrm>
            <a:off x="304800" y="2590800"/>
            <a:ext cx="427101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5246" y="5334000"/>
            <a:ext cx="4191000" cy="1200329"/>
          </a:xfrm>
          <a:prstGeom prst="rect">
            <a:avLst/>
          </a:prstGeom>
          <a:solidFill>
            <a:schemeClr val="accent1"/>
          </a:solidFill>
        </p:spPr>
        <p:txBody>
          <a:bodyPr wrap="square" rtlCol="0">
            <a:spAutoFit/>
          </a:bodyPr>
          <a:lstStyle/>
          <a:p>
            <a:r>
              <a:rPr lang="en-US" dirty="0" smtClean="0"/>
              <a:t>Gen 2 is modeled with no governor, so its mechanical power stays fixed</a:t>
            </a:r>
            <a:endParaRPr lang="en-US" dirty="0"/>
          </a:p>
        </p:txBody>
      </p:sp>
    </p:spTree>
    <p:extLst>
      <p:ext uri="{BB962C8B-B14F-4D97-AF65-F5344CB8AC3E}">
        <p14:creationId xmlns:p14="http://schemas.microsoft.com/office/powerpoint/2010/main" val="36831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idx="1"/>
          </p:nvPr>
        </p:nvSpPr>
        <p:spPr>
          <a:xfrm>
            <a:off x="365760" y="1280160"/>
            <a:ext cx="8535987" cy="777240"/>
          </a:xfrm>
        </p:spPr>
        <p:txBody>
          <a:bodyPr/>
          <a:lstStyle/>
          <a:p>
            <a:r>
              <a:rPr lang="en-US" dirty="0" smtClean="0"/>
              <a:t>Graph shows the change in the mechanical output</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14</a:t>
            </a:fld>
            <a:endParaRPr lang="en-US" dirty="0"/>
          </a:p>
        </p:txBody>
      </p:sp>
      <p:pic>
        <p:nvPicPr>
          <p:cNvPr id="1197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5943600" cy="451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0" y="2286000"/>
            <a:ext cx="2057400" cy="3046988"/>
          </a:xfrm>
          <a:prstGeom prst="rect">
            <a:avLst/>
          </a:prstGeom>
          <a:solidFill>
            <a:schemeClr val="accent1"/>
          </a:solidFill>
        </p:spPr>
        <p:txBody>
          <a:bodyPr wrap="square" rtlCol="0">
            <a:spAutoFit/>
          </a:bodyPr>
          <a:lstStyle/>
          <a:p>
            <a:r>
              <a:rPr lang="en-US" dirty="0" smtClean="0"/>
              <a:t>All the change</a:t>
            </a:r>
            <a:br>
              <a:rPr lang="en-US" dirty="0" smtClean="0"/>
            </a:br>
            <a:r>
              <a:rPr lang="en-US" dirty="0" smtClean="0"/>
              <a:t>in MWs due</a:t>
            </a:r>
            <a:br>
              <a:rPr lang="en-US" dirty="0" smtClean="0"/>
            </a:br>
            <a:r>
              <a:rPr lang="en-US" dirty="0" smtClean="0"/>
              <a:t>to the loss of</a:t>
            </a:r>
            <a:br>
              <a:rPr lang="en-US" dirty="0" smtClean="0"/>
            </a:br>
            <a:r>
              <a:rPr lang="en-US" dirty="0" smtClean="0"/>
              <a:t>gen 3 is </a:t>
            </a:r>
            <a:br>
              <a:rPr lang="en-US" dirty="0" smtClean="0"/>
            </a:br>
            <a:r>
              <a:rPr lang="en-US" dirty="0" smtClean="0"/>
              <a:t>being picked</a:t>
            </a:r>
            <a:br>
              <a:rPr lang="en-US" dirty="0" smtClean="0"/>
            </a:br>
            <a:r>
              <a:rPr lang="en-US" dirty="0" smtClean="0"/>
              <a:t>up by </a:t>
            </a:r>
            <a:br>
              <a:rPr lang="en-US" dirty="0" smtClean="0"/>
            </a:br>
            <a:r>
              <a:rPr lang="en-US" dirty="0" smtClean="0"/>
              <a:t>gen 1</a:t>
            </a:r>
          </a:p>
        </p:txBody>
      </p:sp>
    </p:spTree>
    <p:extLst>
      <p:ext uri="{BB962C8B-B14F-4D97-AF65-F5344CB8AC3E}">
        <p14:creationId xmlns:p14="http://schemas.microsoft.com/office/powerpoint/2010/main" val="12454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Droop Control</a:t>
            </a:r>
            <a:endParaRPr lang="en-US" dirty="0"/>
          </a:p>
        </p:txBody>
      </p:sp>
      <p:sp>
        <p:nvSpPr>
          <p:cNvPr id="3" name="Content Placeholder 2"/>
          <p:cNvSpPr>
            <a:spLocks noGrp="1"/>
          </p:cNvSpPr>
          <p:nvPr>
            <p:ph idx="1"/>
          </p:nvPr>
        </p:nvSpPr>
        <p:spPr>
          <a:xfrm>
            <a:off x="365760" y="1280160"/>
            <a:ext cx="8535987" cy="1539240"/>
          </a:xfrm>
        </p:spPr>
        <p:txBody>
          <a:bodyPr/>
          <a:lstStyle/>
          <a:p>
            <a:r>
              <a:rPr lang="en-US" altLang="en-US" dirty="0" smtClean="0"/>
              <a:t>To allow power sharing between generators the solution </a:t>
            </a:r>
            <a:r>
              <a:rPr lang="en-US" altLang="en-US" dirty="0"/>
              <a:t>is to use what is known as droop control, in which the desired set point frequency is dependent upon the generator’s output</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30750" t="27953" r="20250" b="26024"/>
          <a:stretch>
            <a:fillRect/>
          </a:stretch>
        </p:blipFill>
        <p:spPr bwMode="auto">
          <a:xfrm>
            <a:off x="685799" y="3436779"/>
            <a:ext cx="5762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extLst>
              <p:ext uri="{D42A27DB-BD31-4B8C-83A1-F6EECF244321}">
                <p14:modId xmlns:p14="http://schemas.microsoft.com/office/powerpoint/2010/main" val="2691358347"/>
              </p:ext>
            </p:extLst>
          </p:nvPr>
        </p:nvGraphicFramePr>
        <p:xfrm>
          <a:off x="3276600" y="3054985"/>
          <a:ext cx="2360613" cy="763588"/>
        </p:xfrm>
        <a:graphic>
          <a:graphicData uri="http://schemas.openxmlformats.org/presentationml/2006/ole">
            <mc:AlternateContent xmlns:mc="http://schemas.openxmlformats.org/markup-compatibility/2006">
              <mc:Choice xmlns:v="urn:schemas-microsoft-com:vml" Requires="v">
                <p:oleObj spid="_x0000_s1194082" name="Equation" r:id="rId4" imgW="1206360" imgH="393480" progId="Equation.DSMT4">
                  <p:embed/>
                </p:oleObj>
              </mc:Choice>
              <mc:Fallback>
                <p:oleObj name="Equation" r:id="rId4" imgW="12063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54985"/>
                        <a:ext cx="236061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5"/>
          <p:cNvSpPr txBox="1">
            <a:spLocks noChangeArrowheads="1"/>
          </p:cNvSpPr>
          <p:nvPr/>
        </p:nvSpPr>
        <p:spPr bwMode="auto">
          <a:xfrm>
            <a:off x="6324600" y="2743200"/>
            <a:ext cx="2590800" cy="3785652"/>
          </a:xfrm>
          <a:prstGeom prst="rect">
            <a:avLst/>
          </a:prstGeom>
          <a:solidFill>
            <a:schemeClr val="accent1"/>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t>R is known as the </a:t>
            </a:r>
            <a:br>
              <a:rPr lang="en-US" altLang="en-US" dirty="0"/>
            </a:br>
            <a:r>
              <a:rPr lang="en-US" altLang="en-US" dirty="0"/>
              <a:t>regulation constant</a:t>
            </a:r>
            <a:br>
              <a:rPr lang="en-US" altLang="en-US" dirty="0"/>
            </a:br>
            <a:r>
              <a:rPr lang="en-US" altLang="en-US" dirty="0"/>
              <a:t>or droop; a typical</a:t>
            </a:r>
            <a:br>
              <a:rPr lang="en-US" altLang="en-US" dirty="0"/>
            </a:br>
            <a:r>
              <a:rPr lang="en-US" altLang="en-US" dirty="0"/>
              <a:t>value is 4 or 5</a:t>
            </a:r>
            <a:r>
              <a:rPr lang="en-US" altLang="en-US" dirty="0" smtClean="0"/>
              <a:t>%.</a:t>
            </a:r>
          </a:p>
          <a:p>
            <a:pPr eaLnBrk="1" hangingPunct="1"/>
            <a:r>
              <a:rPr lang="en-US" altLang="en-US" dirty="0" smtClean="0"/>
              <a:t>At 60 Hz and a 5% droop, each 0.1 Hz change would change the output by 0.1/(60*0.05)=</a:t>
            </a:r>
          </a:p>
          <a:p>
            <a:pPr eaLnBrk="1" hangingPunct="1"/>
            <a:r>
              <a:rPr lang="en-US" altLang="en-US" dirty="0" smtClean="0"/>
              <a:t>3.33% </a:t>
            </a:r>
            <a:endParaRPr lang="en-US" altLang="en-US" dirty="0"/>
          </a:p>
        </p:txBody>
      </p:sp>
    </p:spTree>
    <p:extLst>
      <p:ext uri="{BB962C8B-B14F-4D97-AF65-F5344CB8AC3E}">
        <p14:creationId xmlns:p14="http://schemas.microsoft.com/office/powerpoint/2010/main" val="277867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WSCC 9 Bus Droop Example</a:t>
            </a:r>
            <a:endParaRPr lang="en-US" dirty="0"/>
          </a:p>
        </p:txBody>
      </p:sp>
      <p:sp>
        <p:nvSpPr>
          <p:cNvPr id="3" name="Content Placeholder 2"/>
          <p:cNvSpPr>
            <a:spLocks noGrp="1"/>
          </p:cNvSpPr>
          <p:nvPr>
            <p:ph idx="1"/>
          </p:nvPr>
        </p:nvSpPr>
        <p:spPr>
          <a:xfrm>
            <a:off x="365760" y="1280160"/>
            <a:ext cx="8535987" cy="1767840"/>
          </a:xfrm>
        </p:spPr>
        <p:txBody>
          <a:bodyPr/>
          <a:lstStyle/>
          <a:p>
            <a:r>
              <a:rPr lang="en-US" dirty="0" smtClean="0"/>
              <a:t>Assume the previous gen 3 drop contingency (85 MW), and that gens 1 and 2 have ratings of 500 and 250 MVA respectively and governors with a 5% droop.  What is the final frequency (assuming no change in load)?</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84918342"/>
              </p:ext>
            </p:extLst>
          </p:nvPr>
        </p:nvGraphicFramePr>
        <p:xfrm>
          <a:off x="838200" y="3124200"/>
          <a:ext cx="7135813" cy="3549650"/>
        </p:xfrm>
        <a:graphic>
          <a:graphicData uri="http://schemas.openxmlformats.org/presentationml/2006/ole">
            <mc:AlternateContent xmlns:mc="http://schemas.openxmlformats.org/markup-compatibility/2006">
              <mc:Choice xmlns:v="urn:schemas-microsoft-com:vml" Requires="v">
                <p:oleObj spid="_x0000_s1198171" name="Equation" r:id="rId3" imgW="3644640" imgH="1828800" progId="Equation.DSMT4">
                  <p:embed/>
                </p:oleObj>
              </mc:Choice>
              <mc:Fallback>
                <p:oleObj name="Equation" r:id="rId3" imgW="3644640" imgH="1828800" progId="Equation.DSMT4">
                  <p:embed/>
                  <p:pic>
                    <p:nvPicPr>
                      <p:cNvPr id="0" name="Object 3"/>
                      <p:cNvPicPr>
                        <a:picLocks noChangeAspect="1" noChangeArrowheads="1"/>
                      </p:cNvPicPr>
                      <p:nvPr/>
                    </p:nvPicPr>
                    <p:blipFill>
                      <a:blip r:embed="rId4"/>
                      <a:srcRect/>
                      <a:stretch>
                        <a:fillRect/>
                      </a:stretch>
                    </p:blipFill>
                    <p:spPr bwMode="auto">
                      <a:xfrm>
                        <a:off x="838200" y="3124200"/>
                        <a:ext cx="7135813"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176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idx="1"/>
          </p:nvPr>
        </p:nvSpPr>
        <p:spPr>
          <a:xfrm>
            <a:off x="365760" y="1280160"/>
            <a:ext cx="8535987" cy="777240"/>
          </a:xfrm>
        </p:spPr>
        <p:txBody>
          <a:bodyPr/>
          <a:lstStyle/>
          <a:p>
            <a:r>
              <a:rPr lang="en-US" dirty="0" smtClean="0"/>
              <a:t>The below graphs compare the mechanical power and generator speed; note the steady-state values match the calculated 59.66 Hz value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17</a:t>
            </a:fld>
            <a:endParaRPr lang="en-US" dirty="0"/>
          </a:p>
        </p:txBody>
      </p:sp>
      <p:pic>
        <p:nvPicPr>
          <p:cNvPr id="1199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983" y="2781299"/>
            <a:ext cx="4248295" cy="322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9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 y="2743200"/>
            <a:ext cx="4023361" cy="330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03119" y="6248400"/>
            <a:ext cx="4035079" cy="461665"/>
          </a:xfrm>
          <a:prstGeom prst="rect">
            <a:avLst/>
          </a:prstGeom>
          <a:noFill/>
        </p:spPr>
        <p:txBody>
          <a:bodyPr wrap="none" rtlCol="0">
            <a:spAutoFit/>
          </a:bodyPr>
          <a:lstStyle/>
          <a:p>
            <a:r>
              <a:rPr lang="en-US" dirty="0" smtClean="0">
                <a:solidFill>
                  <a:srgbClr val="FF0000"/>
                </a:solidFill>
              </a:rPr>
              <a:t>Case is wscc_9bus_TGOV1</a:t>
            </a:r>
            <a:endParaRPr lang="en-US" dirty="0">
              <a:solidFill>
                <a:srgbClr val="FF0000"/>
              </a:solidFill>
            </a:endParaRPr>
          </a:p>
        </p:txBody>
      </p:sp>
    </p:spTree>
    <p:extLst>
      <p:ext uri="{BB962C8B-B14F-4D97-AF65-F5344CB8AC3E}">
        <p14:creationId xmlns:p14="http://schemas.microsoft.com/office/powerpoint/2010/main" val="283339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Interconnect Calculation</a:t>
            </a:r>
            <a:endParaRPr lang="en-US" dirty="0"/>
          </a:p>
        </p:txBody>
      </p:sp>
      <p:sp>
        <p:nvSpPr>
          <p:cNvPr id="3" name="Content Placeholder 2"/>
          <p:cNvSpPr>
            <a:spLocks noGrp="1"/>
          </p:cNvSpPr>
          <p:nvPr>
            <p:ph idx="1"/>
          </p:nvPr>
        </p:nvSpPr>
        <p:spPr>
          <a:xfrm>
            <a:off x="365760" y="1280160"/>
            <a:ext cx="8535987" cy="1691640"/>
          </a:xfrm>
        </p:spPr>
        <p:txBody>
          <a:bodyPr/>
          <a:lstStyle/>
          <a:p>
            <a:r>
              <a:rPr lang="en-US" dirty="0" smtClean="0"/>
              <a:t>When </a:t>
            </a:r>
            <a:r>
              <a:rPr lang="en-US" dirty="0" smtClean="0"/>
              <a:t>studying </a:t>
            </a:r>
            <a:r>
              <a:rPr lang="en-US" dirty="0" smtClean="0"/>
              <a:t>a </a:t>
            </a:r>
            <a:r>
              <a:rPr lang="en-US" dirty="0" smtClean="0"/>
              <a:t>system with many generators, each with the same (or close) droop, then the final frequency deviation is </a:t>
            </a:r>
          </a:p>
          <a:p>
            <a:endParaRPr lang="en-US" dirty="0"/>
          </a:p>
          <a:p>
            <a:endParaRPr lang="en-US" dirty="0" smtClean="0"/>
          </a:p>
          <a:p>
            <a:endParaRPr lang="en-US" dirty="0" smtClean="0"/>
          </a:p>
          <a:p>
            <a:r>
              <a:rPr lang="en-US" dirty="0" smtClean="0"/>
              <a:t>The online generator summation should only include generators that actually have governors that can respond, and does not take into account generators hitting their limits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06873409"/>
              </p:ext>
            </p:extLst>
          </p:nvPr>
        </p:nvGraphicFramePr>
        <p:xfrm>
          <a:off x="1612900" y="2667000"/>
          <a:ext cx="2633663" cy="1479550"/>
        </p:xfrm>
        <a:graphic>
          <a:graphicData uri="http://schemas.openxmlformats.org/presentationml/2006/ole">
            <mc:AlternateContent xmlns:mc="http://schemas.openxmlformats.org/markup-compatibility/2006">
              <mc:Choice xmlns:v="urn:schemas-microsoft-com:vml" Requires="v">
                <p:oleObj spid="_x0000_s1200212" name="Equation" r:id="rId3" imgW="1346040" imgH="761760" progId="Equation.DSMT4">
                  <p:embed/>
                </p:oleObj>
              </mc:Choice>
              <mc:Fallback>
                <p:oleObj name="Equation" r:id="rId3" imgW="1346040" imgH="761760" progId="Equation.DSMT4">
                  <p:embed/>
                  <p:pic>
                    <p:nvPicPr>
                      <p:cNvPr id="0" name="Object 4"/>
                      <p:cNvPicPr>
                        <a:picLocks noChangeAspect="1" noChangeArrowheads="1"/>
                      </p:cNvPicPr>
                      <p:nvPr/>
                    </p:nvPicPr>
                    <p:blipFill>
                      <a:blip r:embed="rId4"/>
                      <a:srcRect/>
                      <a:stretch>
                        <a:fillRect/>
                      </a:stretch>
                    </p:blipFill>
                    <p:spPr bwMode="auto">
                      <a:xfrm>
                        <a:off x="1612900" y="2667000"/>
                        <a:ext cx="26336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029200" y="2362200"/>
            <a:ext cx="3405099" cy="1569660"/>
          </a:xfrm>
          <a:prstGeom prst="rect">
            <a:avLst/>
          </a:prstGeom>
          <a:solidFill>
            <a:schemeClr val="accent1"/>
          </a:solidFill>
        </p:spPr>
        <p:txBody>
          <a:bodyPr wrap="none" rtlCol="0">
            <a:spAutoFit/>
          </a:bodyPr>
          <a:lstStyle/>
          <a:p>
            <a:r>
              <a:rPr lang="en-US" dirty="0" smtClean="0"/>
              <a:t>The online generators</a:t>
            </a:r>
            <a:br>
              <a:rPr lang="en-US" dirty="0" smtClean="0"/>
            </a:br>
            <a:r>
              <a:rPr lang="en-US" dirty="0" smtClean="0"/>
              <a:t>obviously does not</a:t>
            </a:r>
            <a:br>
              <a:rPr lang="en-US" dirty="0" smtClean="0"/>
            </a:br>
            <a:r>
              <a:rPr lang="en-US" dirty="0" smtClean="0"/>
              <a:t>include the contingency</a:t>
            </a:r>
            <a:br>
              <a:rPr lang="en-US" dirty="0" smtClean="0"/>
            </a:br>
            <a:r>
              <a:rPr lang="en-US" dirty="0" smtClean="0"/>
              <a:t>generator(s)</a:t>
            </a:r>
            <a:endParaRPr lang="en-US" dirty="0"/>
          </a:p>
        </p:txBody>
      </p:sp>
    </p:spTree>
    <p:extLst>
      <p:ext uri="{BB962C8B-B14F-4D97-AF65-F5344CB8AC3E}">
        <p14:creationId xmlns:p14="http://schemas.microsoft.com/office/powerpoint/2010/main" val="377760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System Example</a:t>
            </a:r>
            <a:endParaRPr lang="en-US" dirty="0"/>
          </a:p>
        </p:txBody>
      </p:sp>
      <p:sp>
        <p:nvSpPr>
          <p:cNvPr id="3" name="Content Placeholder 2"/>
          <p:cNvSpPr>
            <a:spLocks noGrp="1"/>
          </p:cNvSpPr>
          <p:nvPr>
            <p:ph idx="1"/>
          </p:nvPr>
        </p:nvSpPr>
        <p:spPr/>
        <p:txBody>
          <a:bodyPr/>
          <a:lstStyle/>
          <a:p>
            <a:r>
              <a:rPr lang="en-US" dirty="0" smtClean="0"/>
              <a:t>As an example, consider the 37 bus, nine generator example from earlier;  assume one generator with 42 MW is opened.  The total MVA of the remaining generators is 1132.  With R=0.05</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25163787"/>
              </p:ext>
            </p:extLst>
          </p:nvPr>
        </p:nvGraphicFramePr>
        <p:xfrm>
          <a:off x="914400" y="3124200"/>
          <a:ext cx="7056438" cy="1233488"/>
        </p:xfrm>
        <a:graphic>
          <a:graphicData uri="http://schemas.openxmlformats.org/presentationml/2006/ole">
            <mc:AlternateContent xmlns:mc="http://schemas.openxmlformats.org/markup-compatibility/2006">
              <mc:Choice xmlns:v="urn:schemas-microsoft-com:vml" Requires="v">
                <p:oleObj spid="_x0000_s1201235" name="Equation" r:id="rId3" imgW="3606480" imgH="634680" progId="Equation.DSMT4">
                  <p:embed/>
                </p:oleObj>
              </mc:Choice>
              <mc:Fallback>
                <p:oleObj name="Equation" r:id="rId3" imgW="3606480" imgH="634680" progId="Equation.DSMT4">
                  <p:embed/>
                  <p:pic>
                    <p:nvPicPr>
                      <p:cNvPr id="0" name="Object 4"/>
                      <p:cNvPicPr>
                        <a:picLocks noChangeAspect="1" noChangeArrowheads="1"/>
                      </p:cNvPicPr>
                      <p:nvPr/>
                    </p:nvPicPr>
                    <p:blipFill>
                      <a:blip r:embed="rId4"/>
                      <a:srcRect/>
                      <a:stretch>
                        <a:fillRect/>
                      </a:stretch>
                    </p:blipFill>
                    <p:spPr bwMode="auto">
                      <a:xfrm>
                        <a:off x="914400" y="3124200"/>
                        <a:ext cx="70564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011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34097"/>
            <a:ext cx="3141617" cy="231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11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690" y="3934097"/>
            <a:ext cx="3557253" cy="246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03119" y="6248400"/>
            <a:ext cx="3384260" cy="461665"/>
          </a:xfrm>
          <a:prstGeom prst="rect">
            <a:avLst/>
          </a:prstGeom>
          <a:noFill/>
        </p:spPr>
        <p:txBody>
          <a:bodyPr wrap="none" rtlCol="0">
            <a:spAutoFit/>
          </a:bodyPr>
          <a:lstStyle/>
          <a:p>
            <a:r>
              <a:rPr lang="en-US" dirty="0" smtClean="0">
                <a:solidFill>
                  <a:srgbClr val="FF0000"/>
                </a:solidFill>
              </a:rPr>
              <a:t>Case is Bus37_TGOV1</a:t>
            </a:r>
            <a:endParaRPr lang="en-US" dirty="0">
              <a:solidFill>
                <a:srgbClr val="FF0000"/>
              </a:solidFill>
            </a:endParaRPr>
          </a:p>
        </p:txBody>
      </p:sp>
    </p:spTree>
    <p:extLst>
      <p:ext uri="{BB962C8B-B14F-4D97-AF65-F5344CB8AC3E}">
        <p14:creationId xmlns:p14="http://schemas.microsoft.com/office/powerpoint/2010/main" val="100526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Midterm exam is on March 13 in class</a:t>
            </a:r>
          </a:p>
          <a:p>
            <a:pPr lvl="1"/>
            <a:r>
              <a:rPr lang="en-US" dirty="0" smtClean="0"/>
              <a:t>Closed book, closed notes</a:t>
            </a:r>
          </a:p>
          <a:p>
            <a:pPr lvl="1"/>
            <a:r>
              <a:rPr lang="en-US" dirty="0" smtClean="0"/>
              <a:t>You </a:t>
            </a:r>
            <a:r>
              <a:rPr lang="en-US" dirty="0" smtClean="0"/>
              <a:t>may bring one 8.5 by 11" note sheet</a:t>
            </a:r>
          </a:p>
          <a:p>
            <a:pPr lvl="2"/>
            <a:r>
              <a:rPr lang="en-US" dirty="0"/>
              <a:t>You do not have to write down model block diagram or the synchronous machine differential equations – I'll supply those if </a:t>
            </a:r>
            <a:r>
              <a:rPr lang="en-US" dirty="0" smtClean="0"/>
              <a:t>needed</a:t>
            </a:r>
          </a:p>
          <a:p>
            <a:pPr lvl="1"/>
            <a:r>
              <a:rPr lang="en-US" dirty="0" smtClean="0"/>
              <a:t>Simple calculators allowed</a:t>
            </a:r>
          </a:p>
          <a:p>
            <a:r>
              <a:rPr lang="en-US" dirty="0" smtClean="0"/>
              <a:t>Covers up to and including exciters, but not governors</a:t>
            </a:r>
          </a:p>
          <a:p>
            <a:r>
              <a:rPr lang="en-US" dirty="0" smtClean="0"/>
              <a:t>After test read Chapter 7</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Inertia (H)</a:t>
            </a:r>
            <a:endParaRPr lang="en-US" dirty="0"/>
          </a:p>
        </p:txBody>
      </p:sp>
      <p:sp>
        <p:nvSpPr>
          <p:cNvPr id="3" name="Content Placeholder 2"/>
          <p:cNvSpPr>
            <a:spLocks noGrp="1"/>
          </p:cNvSpPr>
          <p:nvPr>
            <p:ph idx="1"/>
          </p:nvPr>
        </p:nvSpPr>
        <p:spPr>
          <a:xfrm>
            <a:off x="365760" y="1280160"/>
            <a:ext cx="8535987" cy="1996440"/>
          </a:xfrm>
        </p:spPr>
        <p:txBody>
          <a:bodyPr/>
          <a:lstStyle/>
          <a:p>
            <a:r>
              <a:rPr lang="en-US" dirty="0" smtClean="0"/>
              <a:t>Final frequency is determined by the droop of the responding governors</a:t>
            </a:r>
          </a:p>
          <a:p>
            <a:r>
              <a:rPr lang="en-US" dirty="0" smtClean="0"/>
              <a:t>How quickly the frequency drops depends upon the generator inertia values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544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6477000" y="3124200"/>
            <a:ext cx="2133600" cy="2677656"/>
          </a:xfrm>
          <a:prstGeom prst="rect">
            <a:avLst/>
          </a:prstGeom>
          <a:solidFill>
            <a:schemeClr val="accent1"/>
          </a:solidFill>
          <a:ln>
            <a:no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t>The least </a:t>
            </a:r>
            <a:br>
              <a:rPr lang="en-US" altLang="en-US" dirty="0"/>
            </a:br>
            <a:r>
              <a:rPr lang="en-US" altLang="en-US" dirty="0"/>
              <a:t>frequency</a:t>
            </a:r>
            <a:br>
              <a:rPr lang="en-US" altLang="en-US" dirty="0"/>
            </a:br>
            <a:r>
              <a:rPr lang="en-US" altLang="en-US" dirty="0"/>
              <a:t>deviation</a:t>
            </a:r>
            <a:br>
              <a:rPr lang="en-US" altLang="en-US" dirty="0"/>
            </a:br>
            <a:r>
              <a:rPr lang="en-US" altLang="en-US" dirty="0"/>
              <a:t>occurs with</a:t>
            </a:r>
            <a:br>
              <a:rPr lang="en-US" altLang="en-US" dirty="0"/>
            </a:br>
            <a:r>
              <a:rPr lang="en-US" altLang="en-US" dirty="0"/>
              <a:t>high inertia </a:t>
            </a:r>
            <a:br>
              <a:rPr lang="en-US" altLang="en-US" dirty="0"/>
            </a:br>
            <a:r>
              <a:rPr lang="en-US" altLang="en-US" dirty="0"/>
              <a:t>and fast </a:t>
            </a:r>
            <a:br>
              <a:rPr lang="en-US" altLang="en-US" dirty="0"/>
            </a:br>
            <a:r>
              <a:rPr lang="en-US" altLang="en-US" dirty="0"/>
              <a:t>governors</a:t>
            </a:r>
          </a:p>
        </p:txBody>
      </p:sp>
    </p:spTree>
    <p:extLst>
      <p:ext uri="{BB962C8B-B14F-4D97-AF65-F5344CB8AC3E}">
        <p14:creationId xmlns:p14="http://schemas.microsoft.com/office/powerpoint/2010/main" val="388326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62000"/>
          </a:xfrm>
        </p:spPr>
        <p:txBody>
          <a:bodyPr/>
          <a:lstStyle/>
          <a:p>
            <a:r>
              <a:rPr lang="en-US" altLang="en-US" dirty="0"/>
              <a:t>Restoring Frequency to </a:t>
            </a:r>
            <a:r>
              <a:rPr lang="en-US" altLang="en-US" dirty="0" smtClean="0"/>
              <a:t>60 (or 50) </a:t>
            </a:r>
            <a:r>
              <a:rPr lang="en-US" altLang="en-US" dirty="0"/>
              <a:t>Hz</a:t>
            </a:r>
            <a:endParaRPr lang="en-US" dirty="0"/>
          </a:p>
        </p:txBody>
      </p:sp>
      <p:sp>
        <p:nvSpPr>
          <p:cNvPr id="3" name="Content Placeholder 2"/>
          <p:cNvSpPr>
            <a:spLocks noGrp="1"/>
          </p:cNvSpPr>
          <p:nvPr>
            <p:ph idx="1"/>
          </p:nvPr>
        </p:nvSpPr>
        <p:spPr/>
        <p:txBody>
          <a:bodyPr/>
          <a:lstStyle/>
          <a:p>
            <a:pPr>
              <a:buFont typeface="Arial" charset="0"/>
              <a:buChar char="•"/>
            </a:pPr>
            <a:r>
              <a:rPr lang="en-US" altLang="en-US" dirty="0"/>
              <a:t>In an interconnected power system the governors to not automatically restore the frequency to 60 Hz</a:t>
            </a:r>
          </a:p>
          <a:p>
            <a:pPr>
              <a:buFont typeface="Arial" charset="0"/>
              <a:buChar char="•"/>
            </a:pPr>
            <a:r>
              <a:rPr lang="en-US" altLang="en-US" dirty="0"/>
              <a:t>Rather this is done via the ACE (area control area calculation).  Previously we defined ACE as the difference between the actual real power exports from an area and the scheduled exports.  But it has an additional term</a:t>
            </a:r>
            <a:br>
              <a:rPr lang="en-US" altLang="en-US" dirty="0"/>
            </a:br>
            <a:r>
              <a:rPr lang="en-US" altLang="en-US" dirty="0"/>
              <a:t>ACE = </a:t>
            </a:r>
            <a:r>
              <a:rPr lang="en-US" altLang="en-US" dirty="0" err="1"/>
              <a:t>P</a:t>
            </a:r>
            <a:r>
              <a:rPr lang="en-US" altLang="en-US" baseline="-25000" dirty="0" err="1"/>
              <a:t>actual</a:t>
            </a:r>
            <a:r>
              <a:rPr lang="en-US" altLang="en-US" dirty="0"/>
              <a:t> - P</a:t>
            </a:r>
            <a:r>
              <a:rPr lang="en-US" altLang="en-US" baseline="-25000" dirty="0"/>
              <a:t>sched</a:t>
            </a:r>
            <a:r>
              <a:rPr lang="en-US" altLang="en-US" dirty="0"/>
              <a:t> – 10</a:t>
            </a:r>
            <a:r>
              <a:rPr lang="en-US" altLang="en-US" dirty="0">
                <a:latin typeface="Symbol" pitchFamily="18" charset="2"/>
              </a:rPr>
              <a:t>b</a:t>
            </a:r>
            <a:r>
              <a:rPr lang="en-US" altLang="en-US" dirty="0"/>
              <a:t>(</a:t>
            </a:r>
            <a:r>
              <a:rPr lang="en-US" altLang="en-US" dirty="0" err="1"/>
              <a:t>freq</a:t>
            </a:r>
            <a:r>
              <a:rPr lang="en-US" altLang="en-US" baseline="-25000" dirty="0" err="1"/>
              <a:t>act</a:t>
            </a:r>
            <a:r>
              <a:rPr lang="en-US" altLang="en-US" dirty="0"/>
              <a:t> - </a:t>
            </a:r>
            <a:r>
              <a:rPr lang="en-US" altLang="en-US" dirty="0" err="1"/>
              <a:t>freq</a:t>
            </a:r>
            <a:r>
              <a:rPr lang="en-US" altLang="en-US" baseline="-25000" dirty="0" err="1"/>
              <a:t>sched</a:t>
            </a:r>
            <a:r>
              <a:rPr lang="en-US" altLang="en-US" dirty="0"/>
              <a:t>) </a:t>
            </a:r>
          </a:p>
          <a:p>
            <a:pPr>
              <a:buFont typeface="Arial" charset="0"/>
              <a:buChar char="•"/>
            </a:pPr>
            <a:r>
              <a:rPr lang="en-US" altLang="en-US" dirty="0">
                <a:latin typeface="Symbol" pitchFamily="18" charset="2"/>
              </a:rPr>
              <a:t> b </a:t>
            </a:r>
            <a:r>
              <a:rPr lang="en-US" altLang="en-US" dirty="0"/>
              <a:t>is the balancing authority frequency bias in MW/0.1 Hz with a negative sign.  It is about 0.8% of peak load/generation</a:t>
            </a:r>
            <a:endParaRPr lang="en-US" altLang="en-US" dirty="0">
              <a:latin typeface="Symbol" pitchFamily="18" charset="2"/>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21</a:t>
            </a:fld>
            <a:endParaRPr lang="en-US" dirty="0"/>
          </a:p>
        </p:txBody>
      </p:sp>
    </p:spTree>
    <p:extLst>
      <p:ext uri="{BB962C8B-B14F-4D97-AF65-F5344CB8AC3E}">
        <p14:creationId xmlns:p14="http://schemas.microsoft.com/office/powerpoint/2010/main" val="67096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2600 MW Loss Frequency Recovery</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pic>
        <p:nvPicPr>
          <p:cNvPr id="6" name="Picture 1027"/>
          <p:cNvPicPr>
            <a:picLocks noChangeAspect="1" noChangeArrowheads="1"/>
          </p:cNvPicPr>
          <p:nvPr/>
        </p:nvPicPr>
        <p:blipFill>
          <a:blip r:embed="rId2">
            <a:extLst>
              <a:ext uri="{28A0092B-C50C-407E-A947-70E740481C1C}">
                <a14:useLocalDpi xmlns:a14="http://schemas.microsoft.com/office/drawing/2010/main" val="0"/>
              </a:ext>
            </a:extLst>
          </a:blip>
          <a:srcRect l="15002" t="28391" r="7501" b="6453"/>
          <a:stretch>
            <a:fillRect/>
          </a:stretch>
        </p:blipFill>
        <p:spPr bwMode="auto">
          <a:xfrm>
            <a:off x="838200" y="1295400"/>
            <a:ext cx="7558088"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TextBox 3"/>
          <p:cNvSpPr txBox="1">
            <a:spLocks noChangeArrowheads="1"/>
          </p:cNvSpPr>
          <p:nvPr/>
        </p:nvSpPr>
        <p:spPr bwMode="auto">
          <a:xfrm>
            <a:off x="1371600" y="5943600"/>
            <a:ext cx="5256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Frequency recovers in about ten minutes </a:t>
            </a:r>
          </a:p>
        </p:txBody>
      </p:sp>
    </p:spTree>
    <p:extLst>
      <p:ext uri="{BB962C8B-B14F-4D97-AF65-F5344CB8AC3E}">
        <p14:creationId xmlns:p14="http://schemas.microsoft.com/office/powerpoint/2010/main" val="4220283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p:cNvSpPr txBox="1">
            <a:spLocks noChangeArrowheads="1"/>
          </p:cNvSpPr>
          <p:nvPr/>
        </p:nvSpPr>
        <p:spPr bwMode="auto">
          <a:xfrm>
            <a:off x="2286000" y="2438400"/>
            <a:ext cx="5480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model shaft “squishiness” as a spring</a:t>
            </a:r>
          </a:p>
        </p:txBody>
      </p:sp>
      <p:graphicFrame>
        <p:nvGraphicFramePr>
          <p:cNvPr id="386051" name="Object 3"/>
          <p:cNvGraphicFramePr>
            <a:graphicFrameLocks noChangeAspect="1"/>
          </p:cNvGraphicFramePr>
          <p:nvPr/>
        </p:nvGraphicFramePr>
        <p:xfrm>
          <a:off x="4191000" y="1981200"/>
          <a:ext cx="241300" cy="381000"/>
        </p:xfrm>
        <a:graphic>
          <a:graphicData uri="http://schemas.openxmlformats.org/presentationml/2006/ole">
            <mc:AlternateContent xmlns:mc="http://schemas.openxmlformats.org/markup-compatibility/2006">
              <mc:Choice xmlns:v="urn:schemas-microsoft-com:vml" Requires="v">
                <p:oleObj spid="_x0000_s1174954" name="Equation" r:id="rId3" imgW="241200" imgH="380880" progId="Equation.3">
                  <p:embed/>
                </p:oleObj>
              </mc:Choice>
              <mc:Fallback>
                <p:oleObj name="Equation" r:id="rId3" imgW="24120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981200"/>
                        <a:ext cx="2413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6052" name="Object 4"/>
          <p:cNvGraphicFramePr>
            <a:graphicFrameLocks noChangeAspect="1"/>
          </p:cNvGraphicFramePr>
          <p:nvPr>
            <p:extLst>
              <p:ext uri="{D42A27DB-BD31-4B8C-83A1-F6EECF244321}">
                <p14:modId xmlns:p14="http://schemas.microsoft.com/office/powerpoint/2010/main" val="4290177195"/>
              </p:ext>
            </p:extLst>
          </p:nvPr>
        </p:nvGraphicFramePr>
        <p:xfrm>
          <a:off x="533400" y="3030537"/>
          <a:ext cx="4343400" cy="3262313"/>
        </p:xfrm>
        <a:graphic>
          <a:graphicData uri="http://schemas.openxmlformats.org/presentationml/2006/ole">
            <mc:AlternateContent xmlns:mc="http://schemas.openxmlformats.org/markup-compatibility/2006">
              <mc:Choice xmlns:v="urn:schemas-microsoft-com:vml" Requires="v">
                <p:oleObj spid="_x0000_s1174955" name="Equation" r:id="rId5" imgW="5105160" imgH="3835080" progId="Equation.DSMT4">
                  <p:embed/>
                </p:oleObj>
              </mc:Choice>
              <mc:Fallback>
                <p:oleObj name="Equation" r:id="rId5" imgW="5105160" imgH="3835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30537"/>
                        <a:ext cx="4343400" cy="326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6055" name="Object 7"/>
          <p:cNvGraphicFramePr>
            <a:graphicFrameLocks noChangeAspect="1"/>
          </p:cNvGraphicFramePr>
          <p:nvPr/>
        </p:nvGraphicFramePr>
        <p:xfrm>
          <a:off x="4953000" y="3429000"/>
          <a:ext cx="3429000" cy="369888"/>
        </p:xfrm>
        <a:graphic>
          <a:graphicData uri="http://schemas.openxmlformats.org/presentationml/2006/ole">
            <mc:AlternateContent xmlns:mc="http://schemas.openxmlformats.org/markup-compatibility/2006">
              <mc:Choice xmlns:v="urn:schemas-microsoft-com:vml" Requires="v">
                <p:oleObj spid="_x0000_s1174956" name="Equation" r:id="rId7" imgW="4584600" imgH="495000" progId="Equation.DSMT4">
                  <p:embed/>
                </p:oleObj>
              </mc:Choice>
              <mc:Fallback>
                <p:oleObj name="Equation" r:id="rId7" imgW="4584600" imgH="495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429000"/>
                        <a:ext cx="3429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6056" name="Line 8"/>
          <p:cNvSpPr>
            <a:spLocks noChangeShapeType="1"/>
          </p:cNvSpPr>
          <p:nvPr/>
        </p:nvSpPr>
        <p:spPr bwMode="auto">
          <a:xfrm>
            <a:off x="5943600" y="2971800"/>
            <a:ext cx="381000" cy="533400"/>
          </a:xfrm>
          <a:prstGeom prst="line">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57" name="Text Box 9"/>
          <p:cNvSpPr txBox="1">
            <a:spLocks noChangeArrowheads="1"/>
          </p:cNvSpPr>
          <p:nvPr/>
        </p:nvSpPr>
        <p:spPr bwMode="auto">
          <a:xfrm>
            <a:off x="5486400" y="5105400"/>
            <a:ext cx="2362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High-pressure turbine shaft dynamics</a:t>
            </a:r>
          </a:p>
        </p:txBody>
      </p:sp>
      <p:sp>
        <p:nvSpPr>
          <p:cNvPr id="386059" name="AutoShape 11"/>
          <p:cNvSpPr>
            <a:spLocks/>
          </p:cNvSpPr>
          <p:nvPr/>
        </p:nvSpPr>
        <p:spPr bwMode="auto">
          <a:xfrm>
            <a:off x="4800600" y="4953000"/>
            <a:ext cx="381000" cy="1295400"/>
          </a:xfrm>
          <a:prstGeom prst="rightBrace">
            <a:avLst>
              <a:gd name="adj1" fmla="val 2833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86060" name="Object 12"/>
          <p:cNvGraphicFramePr>
            <a:graphicFrameLocks noChangeAspect="1"/>
          </p:cNvGraphicFramePr>
          <p:nvPr/>
        </p:nvGraphicFramePr>
        <p:xfrm>
          <a:off x="1600200" y="1295400"/>
          <a:ext cx="6096000" cy="1277938"/>
        </p:xfrm>
        <a:graphic>
          <a:graphicData uri="http://schemas.openxmlformats.org/presentationml/2006/ole">
            <mc:AlternateContent xmlns:mc="http://schemas.openxmlformats.org/markup-compatibility/2006">
              <mc:Choice xmlns:v="urn:schemas-microsoft-com:vml" Requires="v">
                <p:oleObj spid="_x0000_s1174957" name="Bitmap Image" r:id="rId9" imgW="25257143" imgH="5296639" progId="Paint.Picture">
                  <p:embed/>
                </p:oleObj>
              </mc:Choice>
              <mc:Fallback>
                <p:oleObj name="Bitmap Image" r:id="rId9" imgW="25257143" imgH="5296639"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1295400"/>
                        <a:ext cx="6096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6062" name="Line 14"/>
          <p:cNvSpPr>
            <a:spLocks noChangeShapeType="1"/>
          </p:cNvSpPr>
          <p:nvPr/>
        </p:nvSpPr>
        <p:spPr bwMode="auto">
          <a:xfrm>
            <a:off x="4419600" y="2133600"/>
            <a:ext cx="304800" cy="381000"/>
          </a:xfrm>
          <a:prstGeom prst="line">
            <a:avLst/>
          </a:prstGeom>
          <a:noFill/>
          <a:ln w="254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23</a:t>
            </a:fld>
            <a:endParaRPr lang="en-US" dirty="0"/>
          </a:p>
        </p:txBody>
      </p:sp>
      <p:sp>
        <p:nvSpPr>
          <p:cNvPr id="13" name="Title 1"/>
          <p:cNvSpPr txBox="1">
            <a:spLocks/>
          </p:cNvSpPr>
          <p:nvPr/>
        </p:nvSpPr>
        <p:spPr>
          <a:xfrm>
            <a:off x="685800" y="228600"/>
            <a:ext cx="7772400" cy="762000"/>
          </a:xfrm>
          <a:prstGeom prst="rect">
            <a:avLst/>
          </a:prstGeom>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altLang="en-US" kern="0" dirty="0" smtClean="0"/>
              <a:t>Turbine Models</a:t>
            </a:r>
            <a:endParaRPr lang="en-US" kern="0" dirty="0"/>
          </a:p>
        </p:txBody>
      </p:sp>
      <p:sp>
        <p:nvSpPr>
          <p:cNvPr id="2" name="TextBox 1"/>
          <p:cNvSpPr txBox="1"/>
          <p:nvPr/>
        </p:nvSpPr>
        <p:spPr>
          <a:xfrm>
            <a:off x="5410200" y="4008455"/>
            <a:ext cx="3334567" cy="830997"/>
          </a:xfrm>
          <a:prstGeom prst="rect">
            <a:avLst/>
          </a:prstGeom>
          <a:solidFill>
            <a:schemeClr val="accent1"/>
          </a:solidFill>
        </p:spPr>
        <p:txBody>
          <a:bodyPr wrap="none" rtlCol="0">
            <a:spAutoFit/>
          </a:bodyPr>
          <a:lstStyle/>
          <a:p>
            <a:r>
              <a:rPr lang="en-US" dirty="0" smtClean="0"/>
              <a:t>Usually shaft dynamics</a:t>
            </a:r>
            <a:br>
              <a:rPr lang="en-US" dirty="0" smtClean="0"/>
            </a:br>
            <a:r>
              <a:rPr lang="en-US" dirty="0" smtClean="0"/>
              <a:t>are neglected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098" name="Object 2"/>
          <p:cNvGraphicFramePr>
            <a:graphicFrameLocks noChangeAspect="1"/>
          </p:cNvGraphicFramePr>
          <p:nvPr>
            <p:extLst>
              <p:ext uri="{D42A27DB-BD31-4B8C-83A1-F6EECF244321}">
                <p14:modId xmlns:p14="http://schemas.microsoft.com/office/powerpoint/2010/main" val="1280682268"/>
              </p:ext>
            </p:extLst>
          </p:nvPr>
        </p:nvGraphicFramePr>
        <p:xfrm>
          <a:off x="822250" y="2126397"/>
          <a:ext cx="5943600" cy="4513263"/>
        </p:xfrm>
        <a:graphic>
          <a:graphicData uri="http://schemas.openxmlformats.org/presentationml/2006/ole">
            <mc:AlternateContent xmlns:mc="http://schemas.openxmlformats.org/markup-compatibility/2006">
              <mc:Choice xmlns:v="urn:schemas-microsoft-com:vml" Requires="v">
                <p:oleObj spid="_x0000_s1175692" name="Equation" r:id="rId3" imgW="3111480" imgH="2361960" progId="Equation.DSMT4">
                  <p:embed/>
                </p:oleObj>
              </mc:Choice>
              <mc:Fallback>
                <p:oleObj name="Equation" r:id="rId3" imgW="3111480" imgH="2361960" progId="Equation.DSMT4">
                  <p:embed/>
                  <p:pic>
                    <p:nvPicPr>
                      <p:cNvPr id="0" name=""/>
                      <p:cNvPicPr>
                        <a:picLocks noChangeAspect="1" noChangeArrowheads="1"/>
                      </p:cNvPicPr>
                      <p:nvPr/>
                    </p:nvPicPr>
                    <p:blipFill>
                      <a:blip r:embed="rId4"/>
                      <a:srcRect/>
                      <a:stretch>
                        <a:fillRect/>
                      </a:stretch>
                    </p:blipFill>
                    <p:spPr bwMode="auto">
                      <a:xfrm>
                        <a:off x="822250" y="2126397"/>
                        <a:ext cx="5943600" cy="4513263"/>
                      </a:xfrm>
                      <a:prstGeom prst="rect">
                        <a:avLst/>
                      </a:prstGeom>
                      <a:noFill/>
                      <a:ln>
                        <a:noFill/>
                      </a:ln>
                      <a:effectLst/>
                      <a:extLst/>
                    </p:spPr>
                  </p:pic>
                </p:oleObj>
              </mc:Fallback>
            </mc:AlternateContent>
          </a:graphicData>
        </a:graphic>
      </p:graphicFrame>
      <p:sp>
        <p:nvSpPr>
          <p:cNvPr id="7" name="Title 1"/>
          <p:cNvSpPr txBox="1">
            <a:spLocks/>
          </p:cNvSpPr>
          <p:nvPr/>
        </p:nvSpPr>
        <p:spPr>
          <a:xfrm>
            <a:off x="685800" y="228600"/>
            <a:ext cx="7772400" cy="762000"/>
          </a:xfrm>
          <a:prstGeom prst="rect">
            <a:avLst/>
          </a:prstGeom>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altLang="en-US" kern="0" dirty="0" smtClean="0"/>
              <a:t>Steam Turbine Models</a:t>
            </a:r>
            <a:endParaRPr lang="en-US" kern="0" dirty="0"/>
          </a:p>
        </p:txBody>
      </p:sp>
      <p:sp>
        <p:nvSpPr>
          <p:cNvPr id="2" name="TextBox 1"/>
          <p:cNvSpPr txBox="1"/>
          <p:nvPr/>
        </p:nvSpPr>
        <p:spPr>
          <a:xfrm>
            <a:off x="838199" y="1295400"/>
            <a:ext cx="7247497" cy="830997"/>
          </a:xfrm>
          <a:prstGeom prst="rect">
            <a:avLst/>
          </a:prstGeom>
          <a:noFill/>
        </p:spPr>
        <p:txBody>
          <a:bodyPr wrap="none" rtlCol="0">
            <a:spAutoFit/>
          </a:bodyPr>
          <a:lstStyle/>
          <a:p>
            <a:r>
              <a:rPr lang="en-US" dirty="0" smtClean="0"/>
              <a:t>Boiler supplies a "steam chest" with the steam then </a:t>
            </a:r>
            <a:br>
              <a:rPr lang="en-US" dirty="0" smtClean="0"/>
            </a:br>
            <a:r>
              <a:rPr lang="en-US" dirty="0" smtClean="0"/>
              <a:t>entering the turbine through a value</a:t>
            </a:r>
            <a:endParaRPr lang="en-US" dirty="0"/>
          </a:p>
        </p:txBody>
      </p:sp>
      <p:sp>
        <p:nvSpPr>
          <p:cNvPr id="8"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24</a:t>
            </a:fld>
            <a:endParaRPr lang="en-US" dirty="0"/>
          </a:p>
        </p:txBody>
      </p:sp>
      <p:sp>
        <p:nvSpPr>
          <p:cNvPr id="4" name="TextBox 3"/>
          <p:cNvSpPr txBox="1"/>
          <p:nvPr/>
        </p:nvSpPr>
        <p:spPr>
          <a:xfrm>
            <a:off x="6934200" y="3124200"/>
            <a:ext cx="1828800" cy="1569660"/>
          </a:xfrm>
          <a:prstGeom prst="rect">
            <a:avLst/>
          </a:prstGeom>
          <a:solidFill>
            <a:schemeClr val="accent1"/>
          </a:solidFill>
        </p:spPr>
        <p:txBody>
          <a:bodyPr wrap="square" rtlCol="0">
            <a:spAutoFit/>
          </a:bodyPr>
          <a:lstStyle/>
          <a:p>
            <a:r>
              <a:rPr lang="en-US" dirty="0" smtClean="0"/>
              <a:t>We are assuming</a:t>
            </a:r>
            <a:br>
              <a:rPr lang="en-US" dirty="0" smtClean="0"/>
            </a:br>
            <a:r>
              <a:rPr lang="en-US" dirty="0" smtClean="0">
                <a:latin typeface="Symbol" panose="05050102010706020507" pitchFamily="18" charset="2"/>
              </a:rPr>
              <a:t>d</a:t>
            </a:r>
            <a:r>
              <a:rPr lang="en-US" dirty="0" smtClean="0"/>
              <a:t>=</a:t>
            </a:r>
            <a:r>
              <a:rPr lang="en-US" dirty="0" err="1" smtClean="0">
                <a:latin typeface="Symbol" panose="05050102010706020507" pitchFamily="18" charset="2"/>
              </a:rPr>
              <a:t>d</a:t>
            </a:r>
            <a:r>
              <a:rPr lang="en-US" baseline="-25000" dirty="0" err="1" smtClean="0"/>
              <a:t>HP</a:t>
            </a:r>
            <a:r>
              <a:rPr lang="en-US" dirty="0" smtClean="0"/>
              <a:t> and</a:t>
            </a:r>
            <a:br>
              <a:rPr lang="en-US" dirty="0" smtClean="0"/>
            </a:br>
            <a:r>
              <a:rPr lang="en-US" dirty="0" smtClean="0">
                <a:latin typeface="Symbol" panose="05050102010706020507" pitchFamily="18" charset="2"/>
              </a:rPr>
              <a:t>w</a:t>
            </a:r>
            <a:r>
              <a:rPr lang="en-US" dirty="0" smtClean="0"/>
              <a:t>=</a:t>
            </a:r>
            <a:r>
              <a:rPr lang="en-US" dirty="0" err="1" smtClean="0">
                <a:latin typeface="Symbol" panose="05050102010706020507" pitchFamily="18" charset="2"/>
              </a:rPr>
              <a:t>w</a:t>
            </a:r>
            <a:r>
              <a:rPr lang="en-US" baseline="-25000" dirty="0" err="1" smtClean="0"/>
              <a:t>HP</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078" name="Object 6"/>
          <p:cNvGraphicFramePr>
            <a:graphicFrameLocks noChangeAspect="1"/>
          </p:cNvGraphicFramePr>
          <p:nvPr>
            <p:extLst>
              <p:ext uri="{D42A27DB-BD31-4B8C-83A1-F6EECF244321}">
                <p14:modId xmlns:p14="http://schemas.microsoft.com/office/powerpoint/2010/main" val="636070935"/>
              </p:ext>
            </p:extLst>
          </p:nvPr>
        </p:nvGraphicFramePr>
        <p:xfrm>
          <a:off x="1143000" y="1447800"/>
          <a:ext cx="5043488" cy="4064000"/>
        </p:xfrm>
        <a:graphic>
          <a:graphicData uri="http://schemas.openxmlformats.org/presentationml/2006/ole">
            <mc:AlternateContent xmlns:mc="http://schemas.openxmlformats.org/markup-compatibility/2006">
              <mc:Choice xmlns:v="urn:schemas-microsoft-com:vml" Requires="v">
                <p:oleObj spid="_x0000_s1177709" name="Bitmap Image" r:id="rId3" imgW="26666667" imgH="21485714" progId="Paint.Picture">
                  <p:embed/>
                </p:oleObj>
              </mc:Choice>
              <mc:Fallback>
                <p:oleObj name="Bitmap Image" r:id="rId3" imgW="26666667" imgH="214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47800"/>
                        <a:ext cx="50434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1"/>
          <p:cNvSpPr txBox="1">
            <a:spLocks/>
          </p:cNvSpPr>
          <p:nvPr/>
        </p:nvSpPr>
        <p:spPr>
          <a:xfrm>
            <a:off x="685800" y="228600"/>
            <a:ext cx="7772400" cy="762000"/>
          </a:xfrm>
          <a:prstGeom prst="rect">
            <a:avLst/>
          </a:prstGeom>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altLang="en-US" kern="0" dirty="0" smtClean="0"/>
              <a:t>Steam Governor Model</a:t>
            </a:r>
            <a:endParaRPr lang="en-US" kern="0" dirty="0"/>
          </a:p>
        </p:txBody>
      </p:sp>
      <p:sp>
        <p:nvSpPr>
          <p:cNvPr id="5"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0147" name="Object 3"/>
          <p:cNvGraphicFramePr>
            <a:graphicFrameLocks noChangeAspect="1"/>
          </p:cNvGraphicFramePr>
          <p:nvPr>
            <p:extLst>
              <p:ext uri="{D42A27DB-BD31-4B8C-83A1-F6EECF244321}">
                <p14:modId xmlns:p14="http://schemas.microsoft.com/office/powerpoint/2010/main" val="2212907966"/>
              </p:ext>
            </p:extLst>
          </p:nvPr>
        </p:nvGraphicFramePr>
        <p:xfrm>
          <a:off x="685800" y="1447800"/>
          <a:ext cx="4241800" cy="1879600"/>
        </p:xfrm>
        <a:graphic>
          <a:graphicData uri="http://schemas.openxmlformats.org/presentationml/2006/ole">
            <mc:AlternateContent xmlns:mc="http://schemas.openxmlformats.org/markup-compatibility/2006">
              <mc:Choice xmlns:v="urn:schemas-microsoft-com:vml" Requires="v">
                <p:oleObj spid="_x0000_s1178840" name="Equation" r:id="rId3" imgW="4241520" imgH="1879560" progId="Equation.DSMT4">
                  <p:embed/>
                </p:oleObj>
              </mc:Choice>
              <mc:Fallback>
                <p:oleObj name="Equation" r:id="rId3" imgW="4241520" imgH="1879560" progId="Equation.DSMT4">
                  <p:embed/>
                  <p:pic>
                    <p:nvPicPr>
                      <p:cNvPr id="0" name=""/>
                      <p:cNvPicPr>
                        <a:picLocks noChangeAspect="1" noChangeArrowheads="1"/>
                      </p:cNvPicPr>
                      <p:nvPr/>
                    </p:nvPicPr>
                    <p:blipFill>
                      <a:blip r:embed="rId4"/>
                      <a:srcRect/>
                      <a:stretch>
                        <a:fillRect/>
                      </a:stretch>
                    </p:blipFill>
                    <p:spPr bwMode="auto">
                      <a:xfrm>
                        <a:off x="685800" y="1447800"/>
                        <a:ext cx="4241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0148" name="Object 4"/>
          <p:cNvGraphicFramePr>
            <a:graphicFrameLocks noChangeAspect="1"/>
          </p:cNvGraphicFramePr>
          <p:nvPr>
            <p:extLst>
              <p:ext uri="{D42A27DB-BD31-4B8C-83A1-F6EECF244321}">
                <p14:modId xmlns:p14="http://schemas.microsoft.com/office/powerpoint/2010/main" val="867928885"/>
              </p:ext>
            </p:extLst>
          </p:nvPr>
        </p:nvGraphicFramePr>
        <p:xfrm>
          <a:off x="784792" y="3429000"/>
          <a:ext cx="2298700" cy="546100"/>
        </p:xfrm>
        <a:graphic>
          <a:graphicData uri="http://schemas.openxmlformats.org/presentationml/2006/ole">
            <mc:AlternateContent xmlns:mc="http://schemas.openxmlformats.org/markup-compatibility/2006">
              <mc:Choice xmlns:v="urn:schemas-microsoft-com:vml" Requires="v">
                <p:oleObj spid="_x0000_s1178841" name="Equation" r:id="rId5" imgW="2298600" imgH="545760" progId="Equation.3">
                  <p:embed/>
                </p:oleObj>
              </mc:Choice>
              <mc:Fallback>
                <p:oleObj name="Equation" r:id="rId5" imgW="2298600" imgH="545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92" y="3429000"/>
                        <a:ext cx="22987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2" name="Rectangle 8"/>
          <p:cNvSpPr>
            <a:spLocks noChangeArrowheads="1"/>
          </p:cNvSpPr>
          <p:nvPr/>
        </p:nvSpPr>
        <p:spPr bwMode="auto">
          <a:xfrm>
            <a:off x="838200" y="4495800"/>
            <a:ext cx="2944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dirty="0"/>
              <a:t>R</a:t>
            </a:r>
            <a:r>
              <a:rPr lang="en-US" altLang="en-US" sz="2800" dirty="0"/>
              <a:t> = .05 (5% droop)</a:t>
            </a:r>
          </a:p>
        </p:txBody>
      </p:sp>
      <p:sp>
        <p:nvSpPr>
          <p:cNvPr id="390153" name="Text Box 9"/>
          <p:cNvSpPr txBox="1">
            <a:spLocks noChangeArrowheads="1"/>
          </p:cNvSpPr>
          <p:nvPr/>
        </p:nvSpPr>
        <p:spPr bwMode="auto">
          <a:xfrm>
            <a:off x="3352800" y="3581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Steam valve limits</a:t>
            </a:r>
          </a:p>
        </p:txBody>
      </p:sp>
      <p:sp>
        <p:nvSpPr>
          <p:cNvPr id="7" name="Title 1"/>
          <p:cNvSpPr txBox="1">
            <a:spLocks/>
          </p:cNvSpPr>
          <p:nvPr/>
        </p:nvSpPr>
        <p:spPr>
          <a:xfrm>
            <a:off x="685800" y="228600"/>
            <a:ext cx="7772400" cy="762000"/>
          </a:xfrm>
          <a:prstGeom prst="rect">
            <a:avLst/>
          </a:prstGeom>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altLang="en-US" kern="0" dirty="0" smtClean="0"/>
              <a:t>Steam Governor Model</a:t>
            </a:r>
            <a:endParaRPr lang="en-US" kern="0" dirty="0"/>
          </a:p>
        </p:txBody>
      </p:sp>
      <p:sp>
        <p:nvSpPr>
          <p:cNvPr id="8" name="Slide Number Placeholder 3"/>
          <p:cNvSpPr>
            <a:spLocks noGrp="1"/>
          </p:cNvSpPr>
          <p:nvPr>
            <p:ph type="sldNum" sz="quarter" idx="12"/>
          </p:nvPr>
        </p:nvSpPr>
        <p:spPr>
          <a:xfrm>
            <a:off x="7086600" y="6324600"/>
            <a:ext cx="1905000" cy="457200"/>
          </a:xfrm>
        </p:spPr>
        <p:txBody>
          <a:bodyPr/>
          <a:lstStyle/>
          <a:p>
            <a:pPr>
              <a:defRPr/>
            </a:pPr>
            <a:fld id="{0AF38EFD-512B-4531-8A51-5AEF24EFF35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TGOV1 Model</a:t>
            </a:r>
            <a:endParaRPr lang="en-US" dirty="0"/>
          </a:p>
        </p:txBody>
      </p:sp>
      <p:sp>
        <p:nvSpPr>
          <p:cNvPr id="3" name="Content Placeholder 2"/>
          <p:cNvSpPr>
            <a:spLocks noGrp="1"/>
          </p:cNvSpPr>
          <p:nvPr>
            <p:ph idx="1"/>
          </p:nvPr>
        </p:nvSpPr>
        <p:spPr>
          <a:xfrm>
            <a:off x="365760" y="1280160"/>
            <a:ext cx="8535987" cy="624840"/>
          </a:xfrm>
        </p:spPr>
        <p:txBody>
          <a:bodyPr/>
          <a:lstStyle/>
          <a:p>
            <a:r>
              <a:rPr lang="en-US" dirty="0" smtClean="0"/>
              <a:t>Standard model that is close to this is TGOV1</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27</a:t>
            </a:fld>
            <a:endParaRPr lang="en-US" dirty="0"/>
          </a:p>
        </p:txBody>
      </p:sp>
      <p:pic>
        <p:nvPicPr>
          <p:cNvPr id="1202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60" t="31672" r="32499" b="38327"/>
          <a:stretch/>
        </p:blipFill>
        <p:spPr bwMode="auto">
          <a:xfrm>
            <a:off x="1143000" y="1739537"/>
            <a:ext cx="6248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4343400"/>
            <a:ext cx="6157583" cy="461665"/>
          </a:xfrm>
          <a:prstGeom prst="rect">
            <a:avLst/>
          </a:prstGeom>
          <a:noFill/>
        </p:spPr>
        <p:txBody>
          <a:bodyPr wrap="none" rtlCol="0">
            <a:spAutoFit/>
          </a:bodyPr>
          <a:lstStyle/>
          <a:p>
            <a:r>
              <a:rPr lang="en-US" dirty="0" smtClean="0"/>
              <a:t>Here T</a:t>
            </a:r>
            <a:r>
              <a:rPr lang="en-US" baseline="-25000" dirty="0" smtClean="0"/>
              <a:t>1</a:t>
            </a:r>
            <a:r>
              <a:rPr lang="en-US" dirty="0" smtClean="0"/>
              <a:t> corresponds to T</a:t>
            </a:r>
            <a:r>
              <a:rPr lang="en-US" baseline="-25000" dirty="0" smtClean="0"/>
              <a:t>SV</a:t>
            </a:r>
            <a:r>
              <a:rPr lang="en-US" dirty="0"/>
              <a:t> </a:t>
            </a:r>
            <a:r>
              <a:rPr lang="en-US" dirty="0" smtClean="0"/>
              <a:t>and T</a:t>
            </a:r>
            <a:r>
              <a:rPr lang="en-US" baseline="-25000" dirty="0" smtClean="0"/>
              <a:t>3</a:t>
            </a:r>
            <a:r>
              <a:rPr lang="en-US" dirty="0" smtClean="0"/>
              <a:t> to T</a:t>
            </a:r>
            <a:r>
              <a:rPr lang="en-US" baseline="-25000" dirty="0" smtClean="0"/>
              <a:t>CH</a:t>
            </a:r>
            <a:r>
              <a:rPr lang="en-US" dirty="0" smtClean="0"/>
              <a:t>  </a:t>
            </a:r>
            <a:endParaRPr lang="en-US" dirty="0"/>
          </a:p>
        </p:txBody>
      </p:sp>
      <p:sp>
        <p:nvSpPr>
          <p:cNvPr id="6" name="TextBox 5"/>
          <p:cNvSpPr txBox="1"/>
          <p:nvPr/>
        </p:nvSpPr>
        <p:spPr>
          <a:xfrm>
            <a:off x="609600" y="5181600"/>
            <a:ext cx="7661072" cy="1200329"/>
          </a:xfrm>
          <a:prstGeom prst="rect">
            <a:avLst/>
          </a:prstGeom>
          <a:solidFill>
            <a:schemeClr val="accent1"/>
          </a:solidFill>
        </p:spPr>
        <p:txBody>
          <a:bodyPr wrap="none" rtlCol="0">
            <a:spAutoFit/>
          </a:bodyPr>
          <a:lstStyle/>
          <a:p>
            <a:r>
              <a:rPr lang="en-US" dirty="0" smtClean="0"/>
              <a:t>TGOV1 is not commonly used because it is too simple,</a:t>
            </a:r>
            <a:br>
              <a:rPr lang="en-US" dirty="0" smtClean="0"/>
            </a:br>
            <a:r>
              <a:rPr lang="en-US" dirty="0" smtClean="0"/>
              <a:t>but it is a good place to start; D</a:t>
            </a:r>
            <a:r>
              <a:rPr lang="en-US" baseline="-25000" dirty="0" smtClean="0"/>
              <a:t>t</a:t>
            </a:r>
            <a:r>
              <a:rPr lang="en-US" dirty="0" smtClean="0"/>
              <a:t> is </a:t>
            </a:r>
            <a:r>
              <a:rPr lang="en-US" dirty="0" smtClean="0"/>
              <a:t>used to model</a:t>
            </a:r>
            <a:br>
              <a:rPr lang="en-US" dirty="0" smtClean="0"/>
            </a:br>
            <a:r>
              <a:rPr lang="en-US" dirty="0" smtClean="0"/>
              <a:t>turbine damping and is often </a:t>
            </a:r>
            <a:r>
              <a:rPr lang="en-US" dirty="0" smtClean="0"/>
              <a:t>zero </a:t>
            </a:r>
          </a:p>
        </p:txBody>
      </p:sp>
    </p:spTree>
    <p:extLst>
      <p:ext uri="{BB962C8B-B14F-4D97-AF65-F5344CB8AC3E}">
        <p14:creationId xmlns:p14="http://schemas.microsoft.com/office/powerpoint/2010/main" val="162408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IEEEG1</a:t>
            </a:r>
            <a:endParaRPr lang="en-US" dirty="0"/>
          </a:p>
        </p:txBody>
      </p:sp>
      <p:sp>
        <p:nvSpPr>
          <p:cNvPr id="3" name="Content Placeholder 2"/>
          <p:cNvSpPr>
            <a:spLocks noGrp="1"/>
          </p:cNvSpPr>
          <p:nvPr>
            <p:ph idx="1"/>
          </p:nvPr>
        </p:nvSpPr>
        <p:spPr>
          <a:xfrm>
            <a:off x="365760" y="1280160"/>
            <a:ext cx="8535987" cy="1005840"/>
          </a:xfrm>
        </p:spPr>
        <p:txBody>
          <a:bodyPr/>
          <a:lstStyle/>
          <a:p>
            <a:r>
              <a:rPr lang="en-US" dirty="0" smtClean="0"/>
              <a:t>A common stream turbine model, is the IEEEG1, originally introduced in the below 1973 paper</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28</a:t>
            </a:fld>
            <a:endParaRPr lang="en-US" dirty="0"/>
          </a:p>
        </p:txBody>
      </p:sp>
      <p:sp>
        <p:nvSpPr>
          <p:cNvPr id="5" name="Rectangle 4"/>
          <p:cNvSpPr/>
          <p:nvPr/>
        </p:nvSpPr>
        <p:spPr>
          <a:xfrm>
            <a:off x="533400" y="6248400"/>
            <a:ext cx="7696200" cy="461665"/>
          </a:xfrm>
          <a:prstGeom prst="rect">
            <a:avLst/>
          </a:prstGeom>
        </p:spPr>
        <p:txBody>
          <a:bodyPr wrap="square">
            <a:spAutoFit/>
          </a:bodyPr>
          <a:lstStyle/>
          <a:p>
            <a:r>
              <a:rPr lang="en-US" sz="1200" dirty="0" smtClean="0"/>
              <a:t>IEEE </a:t>
            </a:r>
            <a:r>
              <a:rPr lang="en-US" sz="1200" dirty="0"/>
              <a:t>Committee Report, “Dynamic Models for Steam and Hydro Turbines in Power System Studies,” Transactions in Power Apparatus &amp; Systems, volume 92, No. 6, Nov./Dec. 1973, pp 1904-15 </a:t>
            </a:r>
          </a:p>
        </p:txBody>
      </p:sp>
      <p:pic>
        <p:nvPicPr>
          <p:cNvPr id="1203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77" t="41665" r="22581" b="25835"/>
          <a:stretch/>
        </p:blipFill>
        <p:spPr bwMode="auto">
          <a:xfrm>
            <a:off x="533400" y="2248989"/>
            <a:ext cx="779584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4454324"/>
            <a:ext cx="2879314" cy="461665"/>
          </a:xfrm>
          <a:prstGeom prst="rect">
            <a:avLst/>
          </a:prstGeom>
          <a:solidFill>
            <a:schemeClr val="accent1"/>
          </a:solidFill>
        </p:spPr>
        <p:txBody>
          <a:bodyPr wrap="none" rtlCol="0">
            <a:spAutoFit/>
          </a:bodyPr>
          <a:lstStyle/>
          <a:p>
            <a:r>
              <a:rPr lang="en-US" dirty="0" smtClean="0"/>
              <a:t>In this model K=1/R</a:t>
            </a:r>
            <a:endParaRPr lang="en-US" dirty="0"/>
          </a:p>
        </p:txBody>
      </p:sp>
      <p:sp>
        <p:nvSpPr>
          <p:cNvPr id="7" name="TextBox 6"/>
          <p:cNvSpPr txBox="1"/>
          <p:nvPr/>
        </p:nvSpPr>
        <p:spPr>
          <a:xfrm>
            <a:off x="4228184" y="5029200"/>
            <a:ext cx="4208203" cy="1200329"/>
          </a:xfrm>
          <a:prstGeom prst="rect">
            <a:avLst/>
          </a:prstGeom>
          <a:solidFill>
            <a:schemeClr val="accent1"/>
          </a:solidFill>
        </p:spPr>
        <p:txBody>
          <a:bodyPr wrap="none" rtlCol="0">
            <a:spAutoFit/>
          </a:bodyPr>
          <a:lstStyle/>
          <a:p>
            <a:r>
              <a:rPr lang="en-US" dirty="0" smtClean="0"/>
              <a:t>It can be used to represent</a:t>
            </a:r>
            <a:br>
              <a:rPr lang="en-US" dirty="0" smtClean="0"/>
            </a:br>
            <a:r>
              <a:rPr lang="en-US" dirty="0" smtClean="0"/>
              <a:t>cross-compound units, with</a:t>
            </a:r>
            <a:br>
              <a:rPr lang="en-US" dirty="0" smtClean="0"/>
            </a:br>
            <a:r>
              <a:rPr lang="en-US" dirty="0" smtClean="0"/>
              <a:t>high and low pressure steam </a:t>
            </a:r>
            <a:endParaRPr lang="en-US" dirty="0"/>
          </a:p>
        </p:txBody>
      </p:sp>
      <p:sp>
        <p:nvSpPr>
          <p:cNvPr id="8" name="TextBox 7"/>
          <p:cNvSpPr txBox="1"/>
          <p:nvPr/>
        </p:nvSpPr>
        <p:spPr>
          <a:xfrm>
            <a:off x="685800" y="5193879"/>
            <a:ext cx="2895600" cy="830997"/>
          </a:xfrm>
          <a:prstGeom prst="rect">
            <a:avLst/>
          </a:prstGeom>
          <a:solidFill>
            <a:schemeClr val="accent1"/>
          </a:solidFill>
        </p:spPr>
        <p:txBody>
          <a:bodyPr wrap="square" rtlCol="0">
            <a:spAutoFit/>
          </a:bodyPr>
          <a:lstStyle/>
          <a:p>
            <a:r>
              <a:rPr lang="en-US" dirty="0" err="1" smtClean="0"/>
              <a:t>U</a:t>
            </a:r>
            <a:r>
              <a:rPr lang="en-US" baseline="-25000" dirty="0" err="1" smtClean="0"/>
              <a:t>o</a:t>
            </a:r>
            <a:r>
              <a:rPr lang="en-US" dirty="0" smtClean="0"/>
              <a:t> and </a:t>
            </a:r>
            <a:r>
              <a:rPr lang="en-US" dirty="0" err="1" smtClean="0"/>
              <a:t>U</a:t>
            </a:r>
            <a:r>
              <a:rPr lang="en-US" baseline="-25000" dirty="0" err="1" smtClean="0"/>
              <a:t>c</a:t>
            </a:r>
            <a:r>
              <a:rPr lang="en-US" dirty="0" smtClean="0"/>
              <a:t> are rate limits</a:t>
            </a:r>
            <a:endParaRPr lang="en-US" dirty="0"/>
          </a:p>
        </p:txBody>
      </p:sp>
    </p:spTree>
    <p:extLst>
      <p:ext uri="{BB962C8B-B14F-4D97-AF65-F5344CB8AC3E}">
        <p14:creationId xmlns:p14="http://schemas.microsoft.com/office/powerpoint/2010/main" val="277973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HW4 Result</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pic>
        <p:nvPicPr>
          <p:cNvPr id="1216514" name="Picture 2"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778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and Voltage Control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graphicFrame>
        <p:nvGraphicFramePr>
          <p:cNvPr id="6" name="Object 5"/>
          <p:cNvGraphicFramePr>
            <a:graphicFrameLocks noChangeAspect="1"/>
          </p:cNvGraphicFramePr>
          <p:nvPr/>
        </p:nvGraphicFramePr>
        <p:xfrm>
          <a:off x="1066800" y="1447800"/>
          <a:ext cx="7086600" cy="3871913"/>
        </p:xfrm>
        <a:graphic>
          <a:graphicData uri="http://schemas.openxmlformats.org/presentationml/2006/ole">
            <mc:AlternateContent xmlns:mc="http://schemas.openxmlformats.org/markup-compatibility/2006">
              <mc:Choice xmlns:v="urn:schemas-microsoft-com:vml" Requires="v">
                <p:oleObj spid="_x0000_s1173827" name="Bitmap Image" r:id="rId3" imgW="25904762" imgH="14152381" progId="PBrush">
                  <p:embed/>
                </p:oleObj>
              </mc:Choice>
              <mc:Fallback>
                <p:oleObj name="Bitmap Image" r:id="rId3" imgW="25904762" imgH="14152381"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7086600"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2209800" y="5334000"/>
          <a:ext cx="812800" cy="406400"/>
        </p:xfrm>
        <a:graphic>
          <a:graphicData uri="http://schemas.openxmlformats.org/presentationml/2006/ole">
            <mc:AlternateContent xmlns:mc="http://schemas.openxmlformats.org/markup-compatibility/2006">
              <mc:Choice xmlns:v="urn:schemas-microsoft-com:vml" Requires="v">
                <p:oleObj spid="_x0000_s1173828" name="Equation" r:id="rId5" imgW="812447" imgH="406224" progId="Equation.3">
                  <p:embed/>
                </p:oleObj>
              </mc:Choice>
              <mc:Fallback>
                <p:oleObj name="Equation" r:id="rId5" imgW="812447" imgH="406224"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334000"/>
                        <a:ext cx="812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5638800" y="5334000"/>
          <a:ext cx="863600" cy="419100"/>
        </p:xfrm>
        <a:graphic>
          <a:graphicData uri="http://schemas.openxmlformats.org/presentationml/2006/ole">
            <mc:AlternateContent xmlns:mc="http://schemas.openxmlformats.org/markup-compatibility/2006">
              <mc:Choice xmlns:v="urn:schemas-microsoft-com:vml" Requires="v">
                <p:oleObj spid="_x0000_s1173829" name="Equation" r:id="rId7" imgW="863225" imgH="418918" progId="Equation.3">
                  <p:embed/>
                </p:oleObj>
              </mc:Choice>
              <mc:Fallback>
                <p:oleObj name="Equation" r:id="rId7" imgW="863225" imgH="418918"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334000"/>
                        <a:ext cx="8636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92237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Movers and Governors</a:t>
            </a:r>
            <a:endParaRPr lang="en-US" dirty="0"/>
          </a:p>
        </p:txBody>
      </p:sp>
      <p:sp>
        <p:nvSpPr>
          <p:cNvPr id="3" name="Content Placeholder 2"/>
          <p:cNvSpPr>
            <a:spLocks noGrp="1"/>
          </p:cNvSpPr>
          <p:nvPr>
            <p:ph idx="1"/>
          </p:nvPr>
        </p:nvSpPr>
        <p:spPr>
          <a:xfrm>
            <a:off x="365760" y="1280160"/>
            <a:ext cx="8702040" cy="4114800"/>
          </a:xfrm>
        </p:spPr>
        <p:txBody>
          <a:bodyPr/>
          <a:lstStyle/>
          <a:p>
            <a:r>
              <a:rPr lang="en-US" dirty="0" smtClean="0"/>
              <a:t>Synchronous generator is used to convert mechanical energy from a rotating shaft into </a:t>
            </a:r>
            <a:r>
              <a:rPr lang="en-US" dirty="0" smtClean="0"/>
              <a:t>electrical energy</a:t>
            </a:r>
            <a:endParaRPr lang="en-US" dirty="0" smtClean="0"/>
          </a:p>
          <a:p>
            <a:r>
              <a:rPr lang="en-US" dirty="0" smtClean="0"/>
              <a:t>The "prime mover" is what converts the </a:t>
            </a:r>
            <a:r>
              <a:rPr lang="en-US" dirty="0" err="1" smtClean="0"/>
              <a:t>orginal</a:t>
            </a:r>
            <a:r>
              <a:rPr lang="en-US" dirty="0" smtClean="0"/>
              <a:t> </a:t>
            </a:r>
            <a:r>
              <a:rPr lang="en-US" dirty="0" smtClean="0"/>
              <a:t>energy source into the mechanical energy in the rotating shaft</a:t>
            </a:r>
          </a:p>
          <a:p>
            <a:r>
              <a:rPr lang="en-US" dirty="0" smtClean="0"/>
              <a:t>Possible sources: 1) steam (nuclear, coal, combined cycle, solar thermal), 2) gas turbines, 3) water wheel (hydro turbines), 4) diesel/</a:t>
            </a:r>
            <a:br>
              <a:rPr lang="en-US" dirty="0" smtClean="0"/>
            </a:br>
            <a:r>
              <a:rPr lang="en-US" dirty="0" smtClean="0"/>
              <a:t>gasoline, 5) wind </a:t>
            </a:r>
            <a:br>
              <a:rPr lang="en-US" dirty="0" smtClean="0"/>
            </a:br>
            <a:r>
              <a:rPr lang="en-US" dirty="0" smtClean="0"/>
              <a:t>(which we'll cover separately)</a:t>
            </a:r>
          </a:p>
          <a:p>
            <a:r>
              <a:rPr lang="en-US" dirty="0" smtClean="0"/>
              <a:t>The governor is used </a:t>
            </a:r>
            <a:br>
              <a:rPr lang="en-US" dirty="0" smtClean="0"/>
            </a:br>
            <a:r>
              <a:rPr lang="en-US" dirty="0" smtClean="0"/>
              <a:t>to control the speed</a:t>
            </a:r>
          </a:p>
          <a:p>
            <a:pPr marL="0" indent="0">
              <a:buNone/>
            </a:pPr>
            <a:r>
              <a:rPr lang="en-US" sz="1400" dirty="0"/>
              <a:t>Image source: http://upload.wikimedia.org/wikipedia/commons</a:t>
            </a:r>
            <a:r>
              <a:rPr lang="en-US" sz="1400" dirty="0" smtClean="0"/>
              <a:t>/</a:t>
            </a:r>
            <a:br>
              <a:rPr lang="en-US" sz="1400" dirty="0" smtClean="0"/>
            </a:br>
            <a:r>
              <a:rPr lang="en-US" sz="1400" dirty="0" smtClean="0"/>
              <a:t>1/1e/Centrifugal_governor.png</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pic>
        <p:nvPicPr>
          <p:cNvPr id="1195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5109" y="4110446"/>
            <a:ext cx="2971800" cy="24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662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Movers and Governors</a:t>
            </a:r>
          </a:p>
        </p:txBody>
      </p:sp>
      <p:sp>
        <p:nvSpPr>
          <p:cNvPr id="3" name="Content Placeholder 2"/>
          <p:cNvSpPr>
            <a:spLocks noGrp="1"/>
          </p:cNvSpPr>
          <p:nvPr>
            <p:ph idx="1"/>
          </p:nvPr>
        </p:nvSpPr>
        <p:spPr>
          <a:xfrm>
            <a:off x="365760" y="1280160"/>
            <a:ext cx="8702040" cy="4114800"/>
          </a:xfrm>
        </p:spPr>
        <p:txBody>
          <a:bodyPr/>
          <a:lstStyle/>
          <a:p>
            <a:r>
              <a:rPr lang="en-US" dirty="0" smtClean="0"/>
              <a:t>In transient stability collectively the prime mover and the governor are called the "governor"</a:t>
            </a:r>
          </a:p>
          <a:p>
            <a:r>
              <a:rPr lang="en-US" dirty="0" smtClean="0"/>
              <a:t>As has been previously discussed, models need to be appropriate for the application</a:t>
            </a:r>
          </a:p>
          <a:p>
            <a:r>
              <a:rPr lang="en-US" dirty="0" smtClean="0"/>
              <a:t>In transient stability the response of the system for seconds to perhaps minutes is considered</a:t>
            </a:r>
          </a:p>
          <a:p>
            <a:r>
              <a:rPr lang="en-US" dirty="0" smtClean="0"/>
              <a:t>Long-term dynamics, such as those of the boiler and automatic generation control (AG), are usually not considered</a:t>
            </a:r>
          </a:p>
          <a:p>
            <a:r>
              <a:rPr lang="en-US" dirty="0" smtClean="0"/>
              <a:t>These dynamics would need to be considered in longer simulations (e.g. dispatcher training simulator (DTS)</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spTree>
    <p:extLst>
      <p:ext uri="{BB962C8B-B14F-4D97-AF65-F5344CB8AC3E}">
        <p14:creationId xmlns:p14="http://schemas.microsoft.com/office/powerpoint/2010/main" val="129429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Grid Disturbance Example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7</a:t>
            </a:fld>
            <a:endParaRPr lang="en-US" dirty="0"/>
          </a:p>
        </p:txBody>
      </p:sp>
      <p:sp>
        <p:nvSpPr>
          <p:cNvPr id="6" name="TextBox 4"/>
          <p:cNvSpPr txBox="1">
            <a:spLocks noChangeArrowheads="1"/>
          </p:cNvSpPr>
          <p:nvPr/>
        </p:nvSpPr>
        <p:spPr bwMode="auto">
          <a:xfrm>
            <a:off x="1295399" y="5921538"/>
            <a:ext cx="246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t>Time in Seconds</a:t>
            </a:r>
          </a:p>
        </p:txBody>
      </p:sp>
      <p:sp>
        <p:nvSpPr>
          <p:cNvPr id="7" name="TextBox 5"/>
          <p:cNvSpPr txBox="1">
            <a:spLocks noChangeArrowheads="1"/>
          </p:cNvSpPr>
          <p:nvPr/>
        </p:nvSpPr>
        <p:spPr bwMode="auto">
          <a:xfrm>
            <a:off x="320749" y="12954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t>Figures show the frequency change as a result of the </a:t>
            </a:r>
            <a:r>
              <a:rPr lang="en-US" altLang="en-US" dirty="0" smtClean="0"/>
              <a:t>sudden  </a:t>
            </a:r>
            <a:r>
              <a:rPr lang="en-US" altLang="en-US" dirty="0"/>
              <a:t>loss of a large amount of generation in the Southern WECC</a:t>
            </a:r>
          </a:p>
          <a:p>
            <a:pPr eaLnBrk="1" hangingPunct="1"/>
            <a:endParaRPr lang="en-US" altLang="en-US" dirty="0"/>
          </a:p>
        </p:txBody>
      </p:sp>
      <p:sp>
        <p:nvSpPr>
          <p:cNvPr id="8" name="TextBox 6"/>
          <p:cNvSpPr txBox="1">
            <a:spLocks noChangeArrowheads="1"/>
          </p:cNvSpPr>
          <p:nvPr/>
        </p:nvSpPr>
        <p:spPr bwMode="auto">
          <a:xfrm>
            <a:off x="5638800" y="6248400"/>
            <a:ext cx="2820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Frequency Contour</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r="56541"/>
          <a:stretch>
            <a:fillRect/>
          </a:stretch>
        </p:blipFill>
        <p:spPr bwMode="auto">
          <a:xfrm>
            <a:off x="5489944" y="2152020"/>
            <a:ext cx="3543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72" y="2185690"/>
            <a:ext cx="4876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7200" y="3581400"/>
            <a:ext cx="1600200" cy="461665"/>
          </a:xfrm>
          <a:prstGeom prst="rect">
            <a:avLst/>
          </a:prstGeom>
          <a:noFill/>
          <a:scene3d>
            <a:camera prst="orthographicFront">
              <a:rot lat="0" lon="0" rev="5400000"/>
            </a:camera>
            <a:lightRig rig="threePt" dir="t"/>
          </a:scene3d>
        </p:spPr>
        <p:txBody>
          <a:bodyPr>
            <a:spAutoFit/>
          </a:bodyPr>
          <a:lstStyle/>
          <a:p>
            <a:pPr>
              <a:defRPr/>
            </a:pPr>
            <a:r>
              <a:rPr lang="en-US" dirty="0"/>
              <a:t>Freq. Hz)</a:t>
            </a:r>
          </a:p>
        </p:txBody>
      </p:sp>
    </p:spTree>
    <p:extLst>
      <p:ext uri="{BB962C8B-B14F-4D97-AF65-F5344CB8AC3E}">
        <p14:creationId xmlns:p14="http://schemas.microsoft.com/office/powerpoint/2010/main" val="278304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Frequency Response for Generation Loss</a:t>
            </a:r>
            <a:endParaRPr lang="en-US" dirty="0"/>
          </a:p>
        </p:txBody>
      </p:sp>
      <p:sp>
        <p:nvSpPr>
          <p:cNvPr id="3" name="Content Placeholder 2"/>
          <p:cNvSpPr>
            <a:spLocks noGrp="1"/>
          </p:cNvSpPr>
          <p:nvPr>
            <p:ph idx="1"/>
          </p:nvPr>
        </p:nvSpPr>
        <p:spPr/>
        <p:txBody>
          <a:bodyPr/>
          <a:lstStyle/>
          <a:p>
            <a:r>
              <a:rPr lang="en-US" altLang="en-US" dirty="0"/>
              <a:t>In response </a:t>
            </a:r>
            <a:r>
              <a:rPr lang="en-US" altLang="en-US" dirty="0" smtClean="0"/>
              <a:t>to a </a:t>
            </a:r>
            <a:r>
              <a:rPr lang="en-US" altLang="en-US" dirty="0"/>
              <a:t>rapid loss of generation, in the initial seconds the system frequency will decrease as energy stored in the rotating masses is transformed into electric energy</a:t>
            </a:r>
          </a:p>
          <a:p>
            <a:pPr lvl="1"/>
            <a:r>
              <a:rPr lang="en-US" altLang="en-US" dirty="0"/>
              <a:t>Solar PV has no inertia, and for most new wind turbines the inertia is not seen by the system </a:t>
            </a:r>
          </a:p>
          <a:p>
            <a:r>
              <a:rPr lang="en-US" altLang="en-US" dirty="0"/>
              <a:t>Within seconds governors respond, increasing </a:t>
            </a:r>
            <a:r>
              <a:rPr lang="en-US" altLang="en-US" dirty="0" smtClean="0"/>
              <a:t>the power </a:t>
            </a:r>
            <a:r>
              <a:rPr lang="en-US" altLang="en-US" dirty="0"/>
              <a:t>output of controllable </a:t>
            </a:r>
            <a:r>
              <a:rPr lang="en-US" altLang="en-US" dirty="0" smtClean="0"/>
              <a:t>generation</a:t>
            </a:r>
          </a:p>
          <a:p>
            <a:pPr lvl="1"/>
            <a:r>
              <a:rPr lang="en-US" altLang="en-US" dirty="0" smtClean="0"/>
              <a:t>Many </a:t>
            </a:r>
            <a:r>
              <a:rPr lang="en-US" altLang="en-US" dirty="0" smtClean="0"/>
              <a:t>conventional </a:t>
            </a:r>
            <a:r>
              <a:rPr lang="en-US" altLang="en-US" dirty="0" smtClean="0"/>
              <a:t>units are operated so they only respond to over frequency situations</a:t>
            </a:r>
            <a:endParaRPr lang="en-US" altLang="en-US" dirty="0"/>
          </a:p>
          <a:p>
            <a:pPr lvl="1"/>
            <a:r>
              <a:rPr lang="en-US" altLang="en-US" dirty="0"/>
              <a:t>Solar PV and wind are usually operated </a:t>
            </a:r>
            <a:r>
              <a:rPr lang="en-US" altLang="en-US" dirty="0" smtClean="0"/>
              <a:t>in North America at </a:t>
            </a:r>
            <a:r>
              <a:rPr lang="en-US" altLang="en-US" dirty="0"/>
              <a:t>maximum power so they have no reserves to contribute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spTree>
    <p:extLst>
      <p:ext uri="{BB962C8B-B14F-4D97-AF65-F5344CB8AC3E}">
        <p14:creationId xmlns:p14="http://schemas.microsoft.com/office/powerpoint/2010/main" val="151396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altLang="en-US" dirty="0"/>
              <a:t>Governor Response: </a:t>
            </a:r>
            <a:br>
              <a:rPr lang="en-US" altLang="en-US" dirty="0"/>
            </a:br>
            <a:r>
              <a:rPr lang="en-US" altLang="en-US" dirty="0"/>
              <a:t>Thermal Versus Hydro</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1994" t="3317" r="1994" b="3317"/>
          <a:stretch>
            <a:fillRect/>
          </a:stretch>
        </p:blipFill>
        <p:spPr bwMode="auto">
          <a:xfrm>
            <a:off x="1981200" y="2362200"/>
            <a:ext cx="68167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304800" y="1346200"/>
            <a:ext cx="838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000" dirty="0"/>
              <a:t>Thermal units respond quickly, hydro ramps slowly (and goes down initially), wind and solar usually do not respond.  And many units are set to not respond!</a:t>
            </a:r>
          </a:p>
        </p:txBody>
      </p:sp>
      <p:sp>
        <p:nvSpPr>
          <p:cNvPr id="7" name="TextBox 4"/>
          <p:cNvSpPr txBox="1">
            <a:spLocks noChangeArrowheads="1"/>
          </p:cNvSpPr>
          <p:nvPr/>
        </p:nvSpPr>
        <p:spPr bwMode="auto">
          <a:xfrm>
            <a:off x="3810000" y="6172200"/>
            <a:ext cx="246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Time in Seconds</a:t>
            </a:r>
          </a:p>
        </p:txBody>
      </p:sp>
      <p:sp>
        <p:nvSpPr>
          <p:cNvPr id="8" name="TextBox 7"/>
          <p:cNvSpPr txBox="1">
            <a:spLocks noChangeArrowheads="1"/>
          </p:cNvSpPr>
          <p:nvPr/>
        </p:nvSpPr>
        <p:spPr bwMode="auto">
          <a:xfrm>
            <a:off x="152400" y="33528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000"/>
              <a:t>Normalized</a:t>
            </a:r>
            <a:br>
              <a:rPr lang="en-US" altLang="en-US" sz="2000"/>
            </a:br>
            <a:r>
              <a:rPr lang="en-US" altLang="en-US" sz="2000"/>
              <a:t>output</a:t>
            </a:r>
          </a:p>
        </p:txBody>
      </p:sp>
    </p:spTree>
    <p:extLst>
      <p:ext uri="{BB962C8B-B14F-4D97-AF65-F5344CB8AC3E}">
        <p14:creationId xmlns:p14="http://schemas.microsoft.com/office/powerpoint/2010/main" val="1108834441"/>
      </p:ext>
    </p:extLst>
  </p:cSld>
  <p:clrMapOvr>
    <a:masterClrMapping/>
  </p:clrMapOvr>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40149</TotalTime>
  <Words>1222</Words>
  <Application>Microsoft Office PowerPoint</Application>
  <PresentationFormat>On-screen Show (4:3)</PresentationFormat>
  <Paragraphs>147</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2" baseType="lpstr">
      <vt:lpstr>Naeove~1</vt:lpstr>
      <vt:lpstr>Bitmap Image</vt:lpstr>
      <vt:lpstr>Equation</vt:lpstr>
      <vt:lpstr>MathType 6.0 Equation</vt:lpstr>
      <vt:lpstr>ECE 576 – Power System Dynamics and Stability</vt:lpstr>
      <vt:lpstr>Announcements</vt:lpstr>
      <vt:lpstr>Best HW4 Result</vt:lpstr>
      <vt:lpstr>Speed and Voltage Control</vt:lpstr>
      <vt:lpstr>Prime Movers and Governors</vt:lpstr>
      <vt:lpstr>Prime Movers and Governors</vt:lpstr>
      <vt:lpstr>Power Grid Disturbance Example</vt:lpstr>
      <vt:lpstr>Frequency Response for Generation Loss</vt:lpstr>
      <vt:lpstr>Governor Response:  Thermal Versus Hydro</vt:lpstr>
      <vt:lpstr>Some Good References</vt:lpstr>
      <vt:lpstr>Control of Generation Overview</vt:lpstr>
      <vt:lpstr>Generator “Hunting”</vt:lpstr>
      <vt:lpstr>Isochronous Gen Example</vt:lpstr>
      <vt:lpstr>Isochronous Gen Example</vt:lpstr>
      <vt:lpstr>Droop Control</vt:lpstr>
      <vt:lpstr>WSCC 9 Bus Droop Example</vt:lpstr>
      <vt:lpstr>WSCC 9 Bus Droop Example</vt:lpstr>
      <vt:lpstr>Quick Interconnect Calculation</vt:lpstr>
      <vt:lpstr>Larger System Example</vt:lpstr>
      <vt:lpstr>Impact of Inertia (H)</vt:lpstr>
      <vt:lpstr>Restoring Frequency to 60 (or 50) Hz</vt:lpstr>
      <vt:lpstr>2600 MW Loss Frequency Recovery</vt:lpstr>
      <vt:lpstr>PowerPoint Presentation</vt:lpstr>
      <vt:lpstr>PowerPoint Presentation</vt:lpstr>
      <vt:lpstr>PowerPoint Presentation</vt:lpstr>
      <vt:lpstr>PowerPoint Presentation</vt:lpstr>
      <vt:lpstr>TGOV1 Model</vt:lpstr>
      <vt:lpstr>IEEEG1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Overbye, Thomas J</cp:lastModifiedBy>
  <cp:revision>1990</cp:revision>
  <cp:lastPrinted>2014-02-22T16:23:55Z</cp:lastPrinted>
  <dcterms:created xsi:type="dcterms:W3CDTF">1995-06-02T22:12:36Z</dcterms:created>
  <dcterms:modified xsi:type="dcterms:W3CDTF">2014-03-11T18:13:39Z</dcterms:modified>
</cp:coreProperties>
</file>