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63" r:id="rId2"/>
    <p:sldId id="820" r:id="rId3"/>
    <p:sldId id="1090" r:id="rId4"/>
    <p:sldId id="1091" r:id="rId5"/>
    <p:sldId id="1092" r:id="rId6"/>
    <p:sldId id="1093" r:id="rId7"/>
    <p:sldId id="1094" r:id="rId8"/>
    <p:sldId id="1098" r:id="rId9"/>
    <p:sldId id="1099" r:id="rId10"/>
    <p:sldId id="1100" r:id="rId11"/>
    <p:sldId id="1101" r:id="rId12"/>
    <p:sldId id="1102" r:id="rId13"/>
    <p:sldId id="1103" r:id="rId14"/>
    <p:sldId id="1104" r:id="rId15"/>
    <p:sldId id="1079" r:id="rId16"/>
    <p:sldId id="1048" r:id="rId17"/>
    <p:sldId id="1049" r:id="rId18"/>
    <p:sldId id="1050" r:id="rId19"/>
    <p:sldId id="1052" r:id="rId20"/>
    <p:sldId id="1053" r:id="rId21"/>
    <p:sldId id="1051" r:id="rId2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600" autoAdjust="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14: Exciters</a:t>
            </a:r>
            <a:endParaRPr lang="en-US" altLang="en-US" sz="2000" b="1" dirty="0"/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EXAC1 Rectifier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63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30840" r="8160" b="32495"/>
          <a:stretch/>
        </p:blipFill>
        <p:spPr bwMode="auto">
          <a:xfrm>
            <a:off x="274320" y="1295400"/>
            <a:ext cx="429768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3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t="76530" r="23024" b="7897"/>
          <a:stretch/>
        </p:blipFill>
        <p:spPr bwMode="auto">
          <a:xfrm>
            <a:off x="4484151" y="1371600"/>
            <a:ext cx="40378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506" y="5943600"/>
            <a:ext cx="83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Source: Figures E.1 and E.2 of "Excitation System Models for Power Stability Studies," IEEE Trans. Power App. and Syst., vol. PAS-100, pp. 494-509, February 1981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99304" y="4373940"/>
            <a:ext cx="2630848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There are about</a:t>
            </a:r>
            <a:br>
              <a:rPr lang="en-US" dirty="0" smtClean="0"/>
            </a:br>
            <a:r>
              <a:rPr lang="en-US" dirty="0" smtClean="0"/>
              <a:t>6 or 7 main types </a:t>
            </a:r>
            <a:br>
              <a:rPr lang="en-US" dirty="0" smtClean="0"/>
            </a:b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ac exciter</a:t>
            </a:r>
            <a:br>
              <a:rPr lang="en-US" dirty="0" smtClean="0"/>
            </a:b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0036" y="3108960"/>
            <a:ext cx="3129383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Kc represents the </a:t>
            </a:r>
            <a:br>
              <a:rPr lang="en-US" dirty="0" smtClean="0"/>
            </a:br>
            <a:r>
              <a:rPr lang="en-US" dirty="0" smtClean="0"/>
              <a:t>commuting reactance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4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State Determination, EXAC1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2072640"/>
          </a:xfrm>
        </p:spPr>
        <p:txBody>
          <a:bodyPr/>
          <a:lstStyle/>
          <a:p>
            <a:r>
              <a:rPr lang="en-US" dirty="0" smtClean="0"/>
              <a:t>To get initial states E</a:t>
            </a:r>
            <a:r>
              <a:rPr lang="en-US" baseline="-25000" dirty="0" smtClean="0"/>
              <a:t>fd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fd</a:t>
            </a:r>
            <a:r>
              <a:rPr lang="en-US" dirty="0" smtClean="0"/>
              <a:t> would be known </a:t>
            </a:r>
            <a:br>
              <a:rPr lang="en-US" dirty="0" smtClean="0"/>
            </a:br>
            <a:r>
              <a:rPr lang="en-US" dirty="0" smtClean="0"/>
              <a:t>and equal</a:t>
            </a:r>
          </a:p>
          <a:p>
            <a:r>
              <a:rPr lang="en-US" dirty="0" smtClean="0"/>
              <a:t>Solve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</a:t>
            </a:r>
            <a:r>
              <a:rPr lang="en-US" dirty="0" smtClean="0"/>
              <a:t>*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fd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e</a:t>
            </a:r>
            <a:r>
              <a:rPr lang="en-US" dirty="0" smtClean="0"/>
              <a:t>) = E</a:t>
            </a:r>
            <a:r>
              <a:rPr lang="en-US" baseline="-25000" dirty="0" smtClean="0"/>
              <a:t>fd</a:t>
            </a:r>
          </a:p>
          <a:p>
            <a:pPr lvl="1"/>
            <a:r>
              <a:rPr lang="en-US" dirty="0" smtClean="0"/>
              <a:t>Easy if Kc=0, then In=0 and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</a:t>
            </a:r>
            <a:r>
              <a:rPr lang="en-US" dirty="0" smtClean="0"/>
              <a:t> =1</a:t>
            </a:r>
            <a:endParaRPr lang="en-US" baseline="-25000" dirty="0" smtClean="0"/>
          </a:p>
          <a:p>
            <a:pPr lvl="1"/>
            <a:r>
              <a:rPr lang="en-US" dirty="0" smtClean="0"/>
              <a:t>Otherwise the F</a:t>
            </a:r>
            <a:r>
              <a:rPr lang="en-US" baseline="-25000" dirty="0" smtClean="0"/>
              <a:t>EX</a:t>
            </a:r>
            <a:r>
              <a:rPr lang="en-US" dirty="0" smtClean="0"/>
              <a:t> function is represented </a:t>
            </a:r>
            <a:br>
              <a:rPr lang="en-US" dirty="0" smtClean="0"/>
            </a:br>
            <a:r>
              <a:rPr lang="en-US" dirty="0" smtClean="0"/>
              <a:t>by three piecewise functions; need to figure out the correct segment; for example for Mode 3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7505" r="10185" b="39165"/>
          <a:stretch/>
        </p:blipFill>
        <p:spPr bwMode="auto">
          <a:xfrm>
            <a:off x="4495800" y="1297479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060"/>
              </p:ext>
            </p:extLst>
          </p:nvPr>
        </p:nvGraphicFramePr>
        <p:xfrm>
          <a:off x="1371600" y="4899630"/>
          <a:ext cx="4811061" cy="147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52" name="Equation" r:id="rId4" imgW="2908080" imgH="888840" progId="Equation.DSMT4">
                  <p:embed/>
                </p:oleObj>
              </mc:Choice>
              <mc:Fallback>
                <p:oleObj name="Equation" r:id="rId4" imgW="2908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4899630"/>
                        <a:ext cx="4811061" cy="147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4800600"/>
            <a:ext cx="2153154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 to check</a:t>
            </a:r>
            <a:br>
              <a:rPr lang="en-US" dirty="0" smtClean="0"/>
            </a:br>
            <a:r>
              <a:rPr lang="en-US" dirty="0" smtClean="0"/>
              <a:t>to make sure</a:t>
            </a:r>
            <a:br>
              <a:rPr lang="en-US" dirty="0" smtClean="0"/>
            </a:br>
            <a:r>
              <a:rPr lang="en-US" dirty="0" smtClean="0"/>
              <a:t>we are on </a:t>
            </a:r>
            <a:br>
              <a:rPr lang="en-US" dirty="0" smtClean="0"/>
            </a:br>
            <a:r>
              <a:rPr lang="en-US" dirty="0" smtClean="0"/>
              <a:t>this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1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static exciters the field current is supplied from a three phase source that is rectified (i.e., there is no separate machine)</a:t>
            </a:r>
          </a:p>
          <a:p>
            <a:r>
              <a:rPr lang="en-US" dirty="0" smtClean="0"/>
              <a:t>Rectifier can be either controlled or uncontrolled</a:t>
            </a:r>
          </a:p>
          <a:p>
            <a:r>
              <a:rPr lang="en-US" dirty="0" smtClean="0"/>
              <a:t>Current is supplied through slip rings</a:t>
            </a:r>
          </a:p>
          <a:p>
            <a:r>
              <a:rPr lang="en-US" dirty="0" smtClean="0"/>
              <a:t>Response can be quite rapid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2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EXST1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The EXST1 is intended to model rectifier in which the power is supplied by the generator's terminals via a transformer</a:t>
            </a:r>
          </a:p>
          <a:p>
            <a:pPr lvl="1"/>
            <a:r>
              <a:rPr lang="en-US" dirty="0" smtClean="0"/>
              <a:t>Potential-source controlled-rectifier excitation system</a:t>
            </a:r>
          </a:p>
          <a:p>
            <a:r>
              <a:rPr lang="en-US" dirty="0" smtClean="0"/>
              <a:t>The exciter time constants are assumed to be so small they are not represented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66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29740" r="27925" b="43595"/>
          <a:stretch/>
        </p:blipFill>
        <p:spPr bwMode="auto">
          <a:xfrm>
            <a:off x="228600" y="4114800"/>
            <a:ext cx="617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3962400"/>
            <a:ext cx="2443298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common</a:t>
            </a:r>
            <a:br>
              <a:rPr lang="en-US" dirty="0" smtClean="0"/>
            </a:br>
            <a:r>
              <a:rPr lang="en-US" dirty="0" smtClean="0"/>
              <a:t>exciter in WECC</a:t>
            </a:r>
            <a:br>
              <a:rPr lang="en-US" dirty="0" smtClean="0"/>
            </a:br>
            <a:r>
              <a:rPr lang="en-US" dirty="0" smtClean="0"/>
              <a:t>with about</a:t>
            </a:r>
            <a:br>
              <a:rPr lang="en-US" dirty="0" smtClean="0"/>
            </a:br>
            <a:r>
              <a:rPr lang="en-US" dirty="0" smtClean="0"/>
              <a:t>29% modeled</a:t>
            </a:r>
            <a:br>
              <a:rPr lang="en-US" dirty="0" smtClean="0"/>
            </a:br>
            <a:r>
              <a:rPr lang="en-US" dirty="0" smtClean="0"/>
              <a:t>with this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248399"/>
            <a:ext cx="562686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Kc represents the commuting reactance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5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EXST4B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EXST4B models a controlled rectifier design; field voltage loop is used to make output independent of </a:t>
            </a:r>
            <a:br>
              <a:rPr lang="en-US" dirty="0" smtClean="0"/>
            </a:br>
            <a:r>
              <a:rPr lang="en-US" dirty="0" smtClean="0"/>
              <a:t>supply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68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t="29154" r="34543" b="34181"/>
          <a:stretch/>
        </p:blipFill>
        <p:spPr bwMode="auto">
          <a:xfrm>
            <a:off x="152400" y="2819400"/>
            <a:ext cx="655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2362200"/>
            <a:ext cx="2133600" cy="41549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Second most </a:t>
            </a:r>
            <a:br>
              <a:rPr lang="en-US" dirty="0" smtClean="0"/>
            </a:br>
            <a:r>
              <a:rPr lang="en-US" dirty="0" smtClean="0"/>
              <a:t>common</a:t>
            </a:r>
            <a:br>
              <a:rPr lang="en-US" dirty="0" smtClean="0"/>
            </a:br>
            <a:r>
              <a:rPr lang="en-US" dirty="0" smtClean="0"/>
              <a:t>exciter in WECC</a:t>
            </a:r>
            <a:br>
              <a:rPr lang="en-US" dirty="0" smtClean="0"/>
            </a:br>
            <a:r>
              <a:rPr lang="en-US" dirty="0" smtClean="0"/>
              <a:t>with about</a:t>
            </a:r>
            <a:br>
              <a:rPr lang="en-US" dirty="0" smtClean="0"/>
            </a:br>
            <a:r>
              <a:rPr lang="en-US" dirty="0" smtClean="0"/>
              <a:t>13% modeled</a:t>
            </a:r>
            <a:br>
              <a:rPr lang="en-US" dirty="0" smtClean="0"/>
            </a:br>
            <a:r>
              <a:rPr lang="en-US" dirty="0" smtClean="0"/>
              <a:t>with this type,</a:t>
            </a:r>
            <a:br>
              <a:rPr lang="en-US" dirty="0" smtClean="0"/>
            </a:br>
            <a:r>
              <a:rPr lang="en-US" dirty="0" smtClean="0"/>
              <a:t>though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almost always</a:t>
            </a:r>
            <a:br>
              <a:rPr lang="en-US" dirty="0" smtClean="0"/>
            </a:br>
            <a:r>
              <a:rPr lang="en-US" dirty="0" smtClean="0"/>
              <a:t>independent</a:t>
            </a:r>
            <a:br>
              <a:rPr lang="en-US" dirty="0" smtClean="0"/>
            </a:br>
            <a:r>
              <a:rPr lang="en-US" dirty="0" smtClean="0"/>
              <a:t>of I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9787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US" dirty="0" smtClean="0"/>
              <a:t>Simplified Excitation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A very simple model call Simplified EX System (SEXS) is available</a:t>
            </a:r>
          </a:p>
          <a:p>
            <a:pPr lvl="1"/>
            <a:r>
              <a:rPr lang="en-US" dirty="0" smtClean="0"/>
              <a:t>Not now commonly used; also other, more detailed models, can match this behavior by setting various parameters to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30717" r="35503" b="50821"/>
          <a:stretch/>
        </p:blipFill>
        <p:spPr bwMode="auto">
          <a:xfrm>
            <a:off x="1295400" y="3124200"/>
            <a:ext cx="5524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5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Often times it is useful to use a compensated voltage magnitude value as the input to the exciter</a:t>
            </a:r>
          </a:p>
          <a:p>
            <a:pPr lvl="1"/>
            <a:r>
              <a:rPr lang="en-US" dirty="0" smtClean="0"/>
              <a:t>Compensated voltage depends on generator current; usually </a:t>
            </a:r>
            <a:r>
              <a:rPr lang="en-US" dirty="0" err="1" smtClean="0"/>
              <a:t>Rc</a:t>
            </a:r>
            <a:r>
              <a:rPr lang="en-US" dirty="0" smtClean="0"/>
              <a:t> is zero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PSLF and PowerWorld model compensation with the machine model using a minus sign</a:t>
            </a:r>
          </a:p>
          <a:p>
            <a:pPr lvl="1"/>
            <a:r>
              <a:rPr lang="en-US" dirty="0" smtClean="0"/>
              <a:t>Specified on the machine base</a:t>
            </a:r>
          </a:p>
          <a:p>
            <a:r>
              <a:rPr lang="en-US" dirty="0" smtClean="0"/>
              <a:t>PSSE requires a separate model with their COMP model also using a negative sign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0311"/>
              </p:ext>
            </p:extLst>
          </p:nvPr>
        </p:nvGraphicFramePr>
        <p:xfrm>
          <a:off x="1295400" y="3124200"/>
          <a:ext cx="35544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63" name="Equation" r:id="rId3" imgW="1447560" imgH="279360" progId="Equation.DSMT4">
                  <p:embed/>
                </p:oleObj>
              </mc:Choice>
              <mc:Fallback>
                <p:oleObj name="Equation" r:id="rId3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124200"/>
                        <a:ext cx="355441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2893367"/>
            <a:ext cx="2743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Sign convention is</a:t>
            </a:r>
            <a:br>
              <a:rPr lang="en-US" dirty="0" smtClean="0"/>
            </a:br>
            <a:r>
              <a:rPr lang="en-US" dirty="0" smtClean="0"/>
              <a:t>from IEEE 421.5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52511"/>
              </p:ext>
            </p:extLst>
          </p:nvPr>
        </p:nvGraphicFramePr>
        <p:xfrm>
          <a:off x="6019800" y="4572000"/>
          <a:ext cx="2743200" cy="52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64" name="Equation" r:id="rId5" imgW="1447560" imgH="279360" progId="Equation.DSMT4">
                  <p:embed/>
                </p:oleObj>
              </mc:Choice>
              <mc:Fallback>
                <p:oleObj name="Equation" r:id="rId5" imgW="144756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2743200" cy="5292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71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/>
              <a:t>Using the negative sign </a:t>
            </a:r>
            <a:r>
              <a:rPr lang="en-US" sz="2800" dirty="0" smtClean="0"/>
              <a:t>convention </a:t>
            </a:r>
          </a:p>
          <a:p>
            <a:pPr marL="742950" lvl="2" indent="-342900"/>
            <a:r>
              <a:rPr lang="en-US" sz="2800" dirty="0" smtClean="0"/>
              <a:t>if </a:t>
            </a:r>
            <a:r>
              <a:rPr lang="en-US" sz="2800" dirty="0" err="1"/>
              <a:t>X</a:t>
            </a:r>
            <a:r>
              <a:rPr lang="en-US" sz="2800" baseline="-25000" dirty="0" err="1"/>
              <a:t>c</a:t>
            </a:r>
            <a:r>
              <a:rPr lang="en-US" sz="2800" dirty="0"/>
              <a:t> is negative then the compensated voltage is within the </a:t>
            </a:r>
            <a:r>
              <a:rPr lang="en-US" sz="2800" dirty="0" smtClean="0"/>
              <a:t>machine; this is known as droop compensation, which is used reactive power sharing among multiple generators at a bus </a:t>
            </a:r>
          </a:p>
          <a:p>
            <a:pPr marL="742950" lvl="2" indent="-342900"/>
            <a:r>
              <a:rPr lang="en-US" sz="2800" dirty="0" smtClean="0"/>
              <a:t>If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is positive then the compensated voltage is partially through the step-up transformer, allowing better voltage stability</a:t>
            </a:r>
          </a:p>
          <a:p>
            <a:pPr marL="1200150" lvl="3" indent="-342900"/>
            <a:r>
              <a:rPr lang="en-US" dirty="0" smtClean="0"/>
              <a:t>A nice reference is C.W. Taylor, "Line drop compensation, high side voltage control, secondary voltage control – why not control a generator like a static </a:t>
            </a:r>
            <a:r>
              <a:rPr lang="en-US" dirty="0" err="1" smtClean="0"/>
              <a:t>var</a:t>
            </a:r>
            <a:r>
              <a:rPr lang="en-US" dirty="0" smtClean="0"/>
              <a:t> compensator," IEEE PES 2000 Summer Meeting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4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 smtClean="0"/>
              <a:t>Added EXST1 model to 4 bus GENROU case with compensation of 0.05 pu (on gen's 100 MVA base) (using negative sign convention)</a:t>
            </a:r>
          </a:p>
          <a:p>
            <a:pPr lvl="1"/>
            <a:r>
              <a:rPr lang="en-US" dirty="0" smtClean="0"/>
              <a:t>This is looking into step-up transformer</a:t>
            </a:r>
          </a:p>
          <a:p>
            <a:pPr lvl="1"/>
            <a:r>
              <a:rPr lang="en-US" dirty="0" smtClean="0"/>
              <a:t>Initial voltage value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156940"/>
              </p:ext>
            </p:extLst>
          </p:nvPr>
        </p:nvGraphicFramePr>
        <p:xfrm>
          <a:off x="609600" y="3810000"/>
          <a:ext cx="7886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504" name="Equation" r:id="rId3" imgW="4381200" imgH="507960" progId="Equation.DSMT4">
                  <p:embed/>
                </p:oleObj>
              </mc:Choice>
              <mc:Fallback>
                <p:oleObj name="Equation" r:id="rId3" imgW="4381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810000"/>
                        <a:ext cx="7886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103167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is b4_comp1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B4 case with two identical generators, except one in </a:t>
            </a:r>
            <a:r>
              <a:rPr lang="en-US" dirty="0" err="1" smtClean="0"/>
              <a:t>Xc</a:t>
            </a:r>
            <a:r>
              <a:rPr lang="en-US" dirty="0" smtClean="0"/>
              <a:t> = -0.1, one with </a:t>
            </a:r>
            <a:r>
              <a:rPr lang="en-US" dirty="0" err="1" smtClean="0"/>
              <a:t>Xc</a:t>
            </a:r>
            <a:r>
              <a:rPr lang="en-US" dirty="0" smtClean="0"/>
              <a:t>=-0.05; in the power flow the</a:t>
            </a:r>
            <a:br>
              <a:rPr lang="en-US" dirty="0" smtClean="0"/>
            </a:br>
            <a:r>
              <a:rPr lang="en-US" dirty="0" smtClean="0"/>
              <a:t>Mvars are shared equally (i.e., the initial value)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71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4" y="2800697"/>
            <a:ext cx="4803371" cy="327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2800697"/>
            <a:ext cx="2459328" cy="34163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 shows the</a:t>
            </a:r>
            <a:br>
              <a:rPr lang="en-US" dirty="0" smtClean="0"/>
            </a:br>
            <a:r>
              <a:rPr lang="en-US" dirty="0" smtClean="0"/>
              <a:t>reactive power</a:t>
            </a:r>
            <a:br>
              <a:rPr lang="en-US" dirty="0" smtClean="0"/>
            </a:br>
            <a:r>
              <a:rPr lang="en-US" dirty="0" smtClean="0"/>
              <a:t>output of the two</a:t>
            </a:r>
            <a:br>
              <a:rPr lang="en-US" dirty="0" smtClean="0"/>
            </a:br>
            <a:r>
              <a:rPr lang="en-US" dirty="0" smtClean="0"/>
              <a:t>units, which </a:t>
            </a:r>
            <a:br>
              <a:rPr lang="en-US" dirty="0" smtClean="0"/>
            </a:br>
            <a:r>
              <a:rPr lang="en-US" dirty="0" smtClean="0"/>
              <a:t>start out equal,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err="1" smtClean="0"/>
              <a:t>diverage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of the</a:t>
            </a:r>
            <a:br>
              <a:rPr lang="en-US" dirty="0" smtClean="0"/>
            </a:br>
            <a:r>
              <a:rPr lang="en-US" dirty="0" smtClean="0"/>
              <a:t>difference</a:t>
            </a:r>
            <a:br>
              <a:rPr lang="en-US" dirty="0" smtClean="0"/>
            </a:br>
            <a:r>
              <a:rPr lang="en-US" dirty="0" smtClean="0"/>
              <a:t>values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3999" y="6197607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is b4_comp2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is due today</a:t>
            </a:r>
          </a:p>
          <a:p>
            <a:r>
              <a:rPr lang="en-US" dirty="0" smtClean="0"/>
              <a:t>Read Chapter 4</a:t>
            </a:r>
          </a:p>
          <a:p>
            <a:r>
              <a:rPr lang="en-US" dirty="0" smtClean="0"/>
              <a:t>Midterm exam is on March 13 in class</a:t>
            </a:r>
          </a:p>
          <a:p>
            <a:pPr lvl="1"/>
            <a:r>
              <a:rPr lang="en-US" dirty="0" smtClean="0"/>
              <a:t>Closed book, closed notes</a:t>
            </a:r>
          </a:p>
          <a:p>
            <a:pPr lvl="1"/>
            <a:r>
              <a:rPr lang="en-US" dirty="0" smtClean="0"/>
              <a:t>Covers up to end of today's lecture</a:t>
            </a:r>
          </a:p>
          <a:p>
            <a:pPr lvl="1"/>
            <a:r>
              <a:rPr lang="en-US" dirty="0" smtClean="0"/>
              <a:t>You may bring one 8.5 by 11" note sheet</a:t>
            </a:r>
          </a:p>
          <a:p>
            <a:pPr lvl="2"/>
            <a:r>
              <a:rPr lang="en-US" dirty="0"/>
              <a:t>You do not have to write down model block diagram or the synchronous machine differential equations – I'll supply those if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Simple calculators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Example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624840"/>
          </a:xfrm>
        </p:spPr>
        <p:txBody>
          <a:bodyPr/>
          <a:lstStyle/>
          <a:p>
            <a:r>
              <a:rPr lang="en-US" dirty="0"/>
              <a:t>B4 case with two identical </a:t>
            </a:r>
            <a:r>
              <a:rPr lang="en-US" dirty="0" smtClean="0"/>
              <a:t>generators except with slightly different </a:t>
            </a:r>
            <a:r>
              <a:rPr lang="en-US" dirty="0" err="1" smtClean="0"/>
              <a:t>Xc</a:t>
            </a:r>
            <a:r>
              <a:rPr lang="en-US" dirty="0" smtClean="0"/>
              <a:t> values (into net) (0.05 and 0.048)</a:t>
            </a:r>
          </a:p>
          <a:p>
            <a:r>
              <a:rPr lang="en-US" dirty="0" smtClean="0"/>
              <a:t>Below graphs show reactive power output if the currents from the generators not coordinated (left) or are coordinated (right); PowerWorld always does the right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17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886200" cy="29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3" y="3611880"/>
            <a:ext cx="3691890" cy="29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7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Limit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many models have limits and the initial state variables are dependent on power flow values, there is certainly no guarantee that there will not be initial limit violations</a:t>
            </a:r>
          </a:p>
          <a:p>
            <a:r>
              <a:rPr lang="en-US" dirty="0" smtClean="0"/>
              <a:t>If limits are not changed, this does not result in an equilibrium point solution</a:t>
            </a:r>
          </a:p>
          <a:p>
            <a:r>
              <a:rPr lang="en-US" dirty="0" smtClean="0"/>
              <a:t>PowerWorld has several options for dealing with this, with the default value to just modify the limits to match the initial operating point </a:t>
            </a:r>
          </a:p>
          <a:p>
            <a:pPr lvl="1"/>
            <a:r>
              <a:rPr lang="en-US" dirty="0" smtClean="0"/>
              <a:t>If the steady-state power flow case is correct, then the limit must be different than what is modeled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r>
              <a:rPr lang="en-US" dirty="0" smtClean="0"/>
              <a:t>Figure shows typical transient response performance to a step change in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64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5" t="32227" r="25818" b="17768"/>
          <a:stretch/>
        </p:blipFill>
        <p:spPr bwMode="auto">
          <a:xfrm>
            <a:off x="983588" y="2209800"/>
            <a:ext cx="586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533" y="6248400"/>
            <a:ext cx="437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11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Small signal performance can be assessed by either the time responses, frequency response, or eigenvalue analysis</a:t>
            </a:r>
          </a:p>
          <a:p>
            <a:r>
              <a:rPr lang="en-US" dirty="0" smtClean="0"/>
              <a:t>Figure shows the</a:t>
            </a:r>
            <a:br>
              <a:rPr lang="en-US" dirty="0" smtClean="0"/>
            </a:br>
            <a:r>
              <a:rPr lang="en-US" dirty="0" smtClean="0"/>
              <a:t>typical open loop</a:t>
            </a:r>
            <a:br>
              <a:rPr lang="en-US" dirty="0" smtClean="0"/>
            </a:br>
            <a:r>
              <a:rPr lang="en-US" dirty="0" smtClean="0"/>
              <a:t>performance of</a:t>
            </a:r>
            <a:br>
              <a:rPr lang="en-US" dirty="0" smtClean="0"/>
            </a:br>
            <a:r>
              <a:rPr lang="en-US" dirty="0" smtClean="0"/>
              <a:t>an exciter and </a:t>
            </a:r>
            <a:br>
              <a:rPr lang="en-US" dirty="0" smtClean="0"/>
            </a:br>
            <a:r>
              <a:rPr lang="en-US" dirty="0" smtClean="0"/>
              <a:t>machine in </a:t>
            </a:r>
            <a:br>
              <a:rPr lang="en-US" dirty="0" smtClean="0"/>
            </a:br>
            <a:r>
              <a:rPr lang="en-US" dirty="0" smtClean="0"/>
              <a:t>the frequency</a:t>
            </a:r>
            <a:br>
              <a:rPr lang="en-US" dirty="0" smtClean="0"/>
            </a:br>
            <a:r>
              <a:rPr lang="en-US" dirty="0" smtClean="0"/>
              <a:t>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65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37510" r="22808" b="4160"/>
          <a:stretch/>
        </p:blipFill>
        <p:spPr bwMode="auto">
          <a:xfrm>
            <a:off x="3886200" y="2209800"/>
            <a:ext cx="500742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533" y="6248400"/>
            <a:ext cx="437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282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Signal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Figure shows typical closed-loop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533" y="6248400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5</a:t>
            </a:r>
            <a:endParaRPr lang="en-US" sz="1600" dirty="0"/>
          </a:p>
        </p:txBody>
      </p:sp>
      <p:pic>
        <p:nvPicPr>
          <p:cNvPr id="1166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39165" r="23709" b="10831"/>
          <a:stretch/>
        </p:blipFill>
        <p:spPr bwMode="auto">
          <a:xfrm>
            <a:off x="609600" y="1828800"/>
            <a:ext cx="5791200" cy="3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7999" y="4382721"/>
            <a:ext cx="1895071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system</a:t>
            </a:r>
            <a:br>
              <a:rPr lang="en-US" dirty="0" smtClean="0"/>
            </a:br>
            <a:r>
              <a:rPr lang="en-US" dirty="0" smtClean="0"/>
              <a:t>connection</a:t>
            </a:r>
            <a:br>
              <a:rPr lang="en-US" dirty="0" smtClean="0"/>
            </a:br>
            <a:r>
              <a:rPr lang="en-US" dirty="0" smtClean="0"/>
              <a:t>is open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5050" y="1879600"/>
            <a:ext cx="2462534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Peak value of</a:t>
            </a:r>
            <a:br>
              <a:rPr lang="en-US" dirty="0" smtClean="0"/>
            </a:b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indicates</a:t>
            </a:r>
            <a:br>
              <a:rPr lang="en-US" dirty="0" smtClean="0"/>
            </a:br>
            <a:r>
              <a:rPr lang="en-US" dirty="0" smtClean="0"/>
              <a:t>relative stability;</a:t>
            </a:r>
            <a:br>
              <a:rPr lang="en-US" dirty="0" smtClean="0"/>
            </a:br>
            <a:r>
              <a:rPr lang="en-US" dirty="0" smtClean="0"/>
              <a:t>too large a value</a:t>
            </a:r>
            <a:br>
              <a:rPr lang="en-US" dirty="0" smtClean="0"/>
            </a:br>
            <a:r>
              <a:rPr lang="en-US" dirty="0" smtClean="0"/>
              <a:t>indicates </a:t>
            </a:r>
            <a:br>
              <a:rPr lang="en-US" dirty="0" smtClean="0"/>
            </a:br>
            <a:r>
              <a:rPr lang="en-US" dirty="0" smtClean="0"/>
              <a:t>overshoot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713610"/>
            <a:ext cx="735092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will return to this when we talk about oscillations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6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453640"/>
          </a:xfrm>
        </p:spPr>
        <p:txBody>
          <a:bodyPr/>
          <a:lstStyle/>
          <a:p>
            <a:r>
              <a:rPr lang="en-US" dirty="0" smtClean="0"/>
              <a:t>Almost all new exciters use an ac source with an associated rectifier (either from a machine or static)</a:t>
            </a:r>
          </a:p>
          <a:p>
            <a:r>
              <a:rPr lang="en-US" dirty="0" smtClean="0"/>
              <a:t>AC exciters use an ac generator and either stationary or rotating rectifiers to produce the field current</a:t>
            </a:r>
          </a:p>
          <a:p>
            <a:pPr lvl="1"/>
            <a:r>
              <a:rPr lang="en-US" dirty="0" smtClean="0"/>
              <a:t>In stationary systems the field current is provided through slip rings</a:t>
            </a:r>
          </a:p>
          <a:p>
            <a:pPr lvl="1"/>
            <a:r>
              <a:rPr lang="en-US" dirty="0" smtClean="0"/>
              <a:t>In rotating systems since the rectifier is rotating there is no need for slip rings to provide the field current</a:t>
            </a:r>
          </a:p>
          <a:p>
            <a:pPr lvl="1"/>
            <a:r>
              <a:rPr lang="en-US" dirty="0" smtClean="0"/>
              <a:t>Brushless systems avoid the anticipated problem of supplying high field current through brushes, but these problems have not really developed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Exciter 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327577"/>
            <a:ext cx="648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Figures 8.3 of </a:t>
            </a:r>
            <a:r>
              <a:rPr lang="en-US" sz="1400" dirty="0" err="1" smtClean="0"/>
              <a:t>Kundur</a:t>
            </a:r>
            <a:r>
              <a:rPr lang="en-US" sz="1400" dirty="0" smtClean="0"/>
              <a:t>, </a:t>
            </a:r>
            <a:r>
              <a:rPr lang="en-US" sz="1400" i="1" dirty="0" smtClean="0"/>
              <a:t>Power System Stability and Control</a:t>
            </a:r>
            <a:r>
              <a:rPr lang="en-US" sz="1400" dirty="0" smtClean="0"/>
              <a:t>, 1994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37461" r="5260" b="7903"/>
          <a:stretch/>
        </p:blipFill>
        <p:spPr>
          <a:xfrm>
            <a:off x="838200" y="1320338"/>
            <a:ext cx="75518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</a:t>
            </a:r>
            <a:r>
              <a:rPr lang="en-US" dirty="0" smtClean="0"/>
              <a:t>Exciter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Originally represented by IEEE T2 shown below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09" y="6096000"/>
            <a:ext cx="699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</a:t>
            </a:r>
            <a:r>
              <a:rPr lang="en-US" sz="1600" dirty="0"/>
              <a:t>2</a:t>
            </a:r>
            <a:r>
              <a:rPr lang="en-US" sz="1600" dirty="0" smtClean="0"/>
              <a:t> of "Computer Representation of Excitation Systems," </a:t>
            </a:r>
            <a:br>
              <a:rPr lang="en-US" sz="1600" dirty="0" smtClean="0"/>
            </a:br>
            <a:r>
              <a:rPr lang="en-US" sz="1600" dirty="0" smtClean="0"/>
              <a:t>IEEE Trans. Power App. and Syst., vol. PAS-87, pp. 1460-1464, June 1968</a:t>
            </a:r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8333" r="2610" b="11667"/>
          <a:stretch/>
        </p:blipFill>
        <p:spPr bwMode="auto">
          <a:xfrm>
            <a:off x="685800" y="1981200"/>
            <a:ext cx="57607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1905000"/>
            <a:ext cx="1665071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Exciter</a:t>
            </a:r>
            <a:br>
              <a:rPr lang="en-US" dirty="0" smtClean="0"/>
            </a:br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is quite</a:t>
            </a:r>
            <a:br>
              <a:rPr lang="en-US" dirty="0" smtClean="0"/>
            </a:br>
            <a:r>
              <a:rPr lang="en-US" dirty="0" smtClean="0"/>
              <a:t>similar</a:t>
            </a:r>
            <a:br>
              <a:rPr lang="en-US" dirty="0" smtClean="0"/>
            </a:br>
            <a:r>
              <a:rPr lang="en-US" dirty="0" smtClean="0"/>
              <a:t>to IEEE 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7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EXAC1 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The F</a:t>
            </a:r>
            <a:r>
              <a:rPr lang="en-US" baseline="-25000" dirty="0" smtClean="0"/>
              <a:t>EX</a:t>
            </a:r>
            <a:r>
              <a:rPr lang="en-US" dirty="0" smtClean="0"/>
              <a:t> function represent the rectifier regulation, which results in a decrease in output voltage as the field current is increased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7505" r="10185" b="39165"/>
          <a:stretch/>
        </p:blipFill>
        <p:spPr bwMode="auto">
          <a:xfrm>
            <a:off x="431563" y="2647604"/>
            <a:ext cx="712763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709" y="6096000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6 of "Excitation System Models for Power Stability Studies," </a:t>
            </a:r>
            <a:br>
              <a:rPr lang="en-US" sz="1600" dirty="0" smtClean="0"/>
            </a:br>
            <a:r>
              <a:rPr lang="en-US" sz="1600" dirty="0" smtClean="0"/>
              <a:t>IEEE Trans. Power App. and Syst., vol. PAS-100, pp. 494-509, February 1981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13891"/>
            <a:ext cx="588494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r>
              <a:rPr lang="en-US" dirty="0" smtClean="0"/>
              <a:t> models the exciter machine reactance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318" y="3657600"/>
            <a:ext cx="1245854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About </a:t>
            </a:r>
            <a:br>
              <a:rPr lang="en-US" dirty="0" smtClean="0"/>
            </a:br>
            <a:r>
              <a:rPr lang="en-US" dirty="0" smtClean="0"/>
              <a:t>5% of </a:t>
            </a:r>
            <a:br>
              <a:rPr lang="en-US" dirty="0" smtClean="0"/>
            </a:br>
            <a:r>
              <a:rPr lang="en-US" dirty="0" smtClean="0"/>
              <a:t>WECC</a:t>
            </a:r>
            <a:br>
              <a:rPr lang="en-US" dirty="0" smtClean="0"/>
            </a:br>
            <a:r>
              <a:rPr lang="en-US" dirty="0" smtClean="0"/>
              <a:t>exciters</a:t>
            </a:r>
            <a:br>
              <a:rPr lang="en-US" dirty="0" smtClean="0"/>
            </a:br>
            <a:r>
              <a:rPr lang="en-US" dirty="0" smtClean="0"/>
              <a:t>are</a:t>
            </a:r>
            <a:br>
              <a:rPr lang="en-US" dirty="0" smtClean="0"/>
            </a:br>
            <a:r>
              <a:rPr lang="en-US" dirty="0" smtClean="0"/>
              <a:t>EXAC1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48298"/>
      </p:ext>
    </p:extLst>
  </p:cSld>
  <p:clrMapOvr>
    <a:masterClrMapping/>
  </p:clrMapOvr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39646</TotalTime>
  <Words>972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Naeove~1</vt:lpstr>
      <vt:lpstr>Equation</vt:lpstr>
      <vt:lpstr>ECE 576 – Power System Dynamics and Stability</vt:lpstr>
      <vt:lpstr>Announcements</vt:lpstr>
      <vt:lpstr>Transient Response</vt:lpstr>
      <vt:lpstr>Small Signal Performance</vt:lpstr>
      <vt:lpstr>Small Signal Performance</vt:lpstr>
      <vt:lpstr>AC Exciters</vt:lpstr>
      <vt:lpstr>AC Exciter System Overview</vt:lpstr>
      <vt:lpstr>AC Exciter Modeling</vt:lpstr>
      <vt:lpstr>EXAC1 Exciter</vt:lpstr>
      <vt:lpstr>EXAC1 Rectifier Regulation</vt:lpstr>
      <vt:lpstr>Initial State Determination, EXAC1</vt:lpstr>
      <vt:lpstr>Static Exciters</vt:lpstr>
      <vt:lpstr>EXST1 Block Diagram</vt:lpstr>
      <vt:lpstr>EXST4B</vt:lpstr>
      <vt:lpstr>Simplified Excitation System Model</vt:lpstr>
      <vt:lpstr>Compensation</vt:lpstr>
      <vt:lpstr>Compensation</vt:lpstr>
      <vt:lpstr>Compensation Example 1</vt:lpstr>
      <vt:lpstr>Compensation Example 2</vt:lpstr>
      <vt:lpstr>Compensation Example 3</vt:lpstr>
      <vt:lpstr>Initial Limit Violations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1942</cp:revision>
  <cp:lastPrinted>2014-02-22T16:23:55Z</cp:lastPrinted>
  <dcterms:created xsi:type="dcterms:W3CDTF">1995-06-02T22:12:36Z</dcterms:created>
  <dcterms:modified xsi:type="dcterms:W3CDTF">2014-03-06T20:03:01Z</dcterms:modified>
</cp:coreProperties>
</file>