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563" r:id="rId2"/>
    <p:sldId id="820" r:id="rId3"/>
    <p:sldId id="1007" r:id="rId4"/>
    <p:sldId id="1008" r:id="rId5"/>
    <p:sldId id="1009" r:id="rId6"/>
    <p:sldId id="1010" r:id="rId7"/>
    <p:sldId id="1011" r:id="rId8"/>
    <p:sldId id="1012" r:id="rId9"/>
    <p:sldId id="1015" r:id="rId10"/>
    <p:sldId id="1013" r:id="rId11"/>
    <p:sldId id="1014" r:id="rId12"/>
    <p:sldId id="1016" r:id="rId13"/>
    <p:sldId id="1017" r:id="rId14"/>
    <p:sldId id="1018" r:id="rId15"/>
    <p:sldId id="1019" r:id="rId16"/>
    <p:sldId id="1020" r:id="rId17"/>
    <p:sldId id="1021" r:id="rId18"/>
    <p:sldId id="1022" r:id="rId19"/>
    <p:sldId id="1023" r:id="rId20"/>
    <p:sldId id="1029" r:id="rId21"/>
    <p:sldId id="1024" r:id="rId22"/>
    <p:sldId id="1025" r:id="rId23"/>
    <p:sldId id="1026" r:id="rId24"/>
    <p:sldId id="1027" r:id="rId25"/>
    <p:sldId id="1028" r:id="rId26"/>
    <p:sldId id="1031" r:id="rId27"/>
    <p:sldId id="1030" r:id="rId28"/>
    <p:sldId id="1032" r:id="rId29"/>
    <p:sldId id="1033" r:id="rId30"/>
    <p:sldId id="1034" r:id="rId31"/>
    <p:sldId id="1035" r:id="rId3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>
      <p:cViewPr varScale="1">
        <p:scale>
          <a:sx n="125" d="100"/>
          <a:sy n="125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jp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13: Exciters, Block Diagrams</a:t>
            </a:r>
            <a:endParaRPr lang="en-US" altLang="en-US" sz="2000" b="1" dirty="0"/>
          </a:p>
          <a:p>
            <a:endParaRPr lang="en-US" altLang="en-US" sz="2000" b="1" dirty="0"/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Equations for More Complicated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691640"/>
          </a:xfrm>
        </p:spPr>
        <p:txBody>
          <a:bodyPr/>
          <a:lstStyle/>
          <a:p>
            <a:r>
              <a:rPr lang="en-US" dirty="0" smtClean="0"/>
              <a:t>There is not a unique way of obtaining state equations for more complicated functions with a general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be physically realizable we need n &gt;=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5199"/>
              </p:ext>
            </p:extLst>
          </p:nvPr>
        </p:nvGraphicFramePr>
        <p:xfrm>
          <a:off x="990600" y="2362200"/>
          <a:ext cx="546576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62" name="Equation" r:id="rId3" imgW="2171520" imgH="838080" progId="Equation.DSMT4">
                  <p:embed/>
                </p:oleObj>
              </mc:Choice>
              <mc:Fallback>
                <p:oleObj name="Equation" r:id="rId3" imgW="217152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5465763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28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Block Diagram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One integration approach is illustrated in the below block diagram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96247"/>
            <a:ext cx="558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source: W.L. Brogan, </a:t>
            </a:r>
            <a:r>
              <a:rPr lang="en-US" sz="1800" i="1" dirty="0" smtClean="0"/>
              <a:t>Modern Control Theory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Prentice Hall, 1991, Figure 3.7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b="9292"/>
          <a:stretch/>
        </p:blipFill>
        <p:spPr>
          <a:xfrm>
            <a:off x="381000" y="2362200"/>
            <a:ext cx="833949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368040"/>
          </a:xfrm>
        </p:spPr>
        <p:txBody>
          <a:bodyPr/>
          <a:lstStyle/>
          <a:p>
            <a:r>
              <a:rPr lang="en-US" dirty="0" smtClean="0"/>
              <a:t>Write in form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Hence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=0,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=K</a:t>
            </a:r>
            <a:r>
              <a:rPr lang="en-US" baseline="-25000" dirty="0" smtClean="0"/>
              <a:t>D</a:t>
            </a:r>
            <a:r>
              <a:rPr lang="en-US" dirty="0" smtClean="0"/>
              <a:t>/T</a:t>
            </a:r>
            <a:r>
              <a:rPr lang="en-US" baseline="-25000" dirty="0" smtClean="0"/>
              <a:t>D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=1/T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Define single state variable x,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2259"/>
              </p:ext>
            </p:extLst>
          </p:nvPr>
        </p:nvGraphicFramePr>
        <p:xfrm>
          <a:off x="1066800" y="1828800"/>
          <a:ext cx="1219200" cy="133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217" name="Equation" r:id="rId3" imgW="545760" imgH="596880" progId="Equation.DSMT4">
                  <p:embed/>
                </p:oleObj>
              </mc:Choice>
              <mc:Fallback>
                <p:oleObj name="Equation" r:id="rId3" imgW="545760" imgH="596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1219200" cy="133452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b="9292"/>
          <a:stretch/>
        </p:blipFill>
        <p:spPr>
          <a:xfrm>
            <a:off x="2971800" y="1371600"/>
            <a:ext cx="5562600" cy="157563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95247"/>
              </p:ext>
            </p:extLst>
          </p:nvPr>
        </p:nvGraphicFramePr>
        <p:xfrm>
          <a:off x="914400" y="4495800"/>
          <a:ext cx="3124200" cy="197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218" name="Equation" r:id="rId6" imgW="1409400" imgH="888840" progId="Equation.DSMT4">
                  <p:embed/>
                </p:oleObj>
              </mc:Choice>
              <mc:Fallback>
                <p:oleObj name="Equation" r:id="rId6" imgW="1409400" imgH="888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3124200" cy="1970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4495800"/>
            <a:ext cx="3575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value of </a:t>
            </a:r>
            <a:br>
              <a:rPr lang="en-US" dirty="0" smtClean="0"/>
            </a:br>
            <a:r>
              <a:rPr lang="en-US" dirty="0" smtClean="0"/>
              <a:t>x is found by recognizing</a:t>
            </a:r>
            <a:br>
              <a:rPr lang="en-US" dirty="0" smtClean="0"/>
            </a:br>
            <a:r>
              <a:rPr lang="en-US" dirty="0" smtClean="0"/>
              <a:t>y is zero so x = 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0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Lead-Lag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exciters such as the EXDC1 the lead-lag block is used to model time constants inherent in the exciter; the values are often zero (or equivalently equal)</a:t>
            </a:r>
          </a:p>
          <a:p>
            <a:r>
              <a:rPr lang="en-US" dirty="0" smtClean="0"/>
              <a:t>In steady-state the input is equal to the output</a:t>
            </a:r>
          </a:p>
          <a:p>
            <a:r>
              <a:rPr lang="en-US" dirty="0" smtClean="0"/>
              <a:t>To get equations write</a:t>
            </a:r>
            <a:br>
              <a:rPr lang="en-US" dirty="0" smtClean="0"/>
            </a:br>
            <a:r>
              <a:rPr lang="en-US" dirty="0" smtClean="0"/>
              <a:t>in form with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=1/T</a:t>
            </a:r>
            <a:r>
              <a:rPr lang="en-US" baseline="-25000" dirty="0" smtClean="0"/>
              <a:t>B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=T</a:t>
            </a:r>
            <a:r>
              <a:rPr lang="en-US" baseline="-25000" dirty="0" smtClean="0"/>
              <a:t>A</a:t>
            </a:r>
            <a:r>
              <a:rPr lang="en-US" dirty="0" smtClean="0"/>
              <a:t>/T</a:t>
            </a:r>
            <a:r>
              <a:rPr lang="en-US" baseline="-25000" dirty="0" smtClean="0"/>
              <a:t>B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=1/T</a:t>
            </a:r>
            <a:r>
              <a:rPr lang="en-US" baseline="-25000" dirty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37124"/>
              </p:ext>
            </p:extLst>
          </p:nvPr>
        </p:nvGraphicFramePr>
        <p:xfrm>
          <a:off x="5638800" y="4800600"/>
          <a:ext cx="2874063" cy="152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34" name="Equation" r:id="rId3" imgW="1218960" imgH="647640" progId="Equation.DSMT4">
                  <p:embed/>
                </p:oleObj>
              </mc:Choice>
              <mc:Fallback>
                <p:oleObj name="Equation" r:id="rId3" imgW="12189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4800600"/>
                        <a:ext cx="2874063" cy="152862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1777412" y="2112663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810000" y="2076640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21224" y="18880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3381" y="18420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5035"/>
              </p:ext>
            </p:extLst>
          </p:nvPr>
        </p:nvGraphicFramePr>
        <p:xfrm>
          <a:off x="2416107" y="1566298"/>
          <a:ext cx="1233907" cy="11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35" name="Equation" r:id="rId5" imgW="482400" imgH="431640" progId="Equation.DSMT4">
                  <p:embed/>
                </p:oleObj>
              </mc:Choice>
              <mc:Fallback>
                <p:oleObj name="Equation" r:id="rId5" imgW="482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07" y="1566298"/>
                        <a:ext cx="1233907" cy="1105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212288" y="1619971"/>
            <a:ext cx="2529425" cy="905792"/>
            <a:chOff x="6213764" y="3812777"/>
            <a:chExt cx="2529425" cy="905792"/>
          </a:xfrm>
        </p:grpSpPr>
        <p:sp>
          <p:nvSpPr>
            <p:cNvPr id="12" name="TextBox 33"/>
            <p:cNvSpPr txBox="1"/>
            <p:nvPr/>
          </p:nvSpPr>
          <p:spPr>
            <a:xfrm>
              <a:off x="6735908" y="4203500"/>
              <a:ext cx="200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Output of Lead/Lag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41956" y="4166925"/>
              <a:ext cx="1447803" cy="551644"/>
            </a:xfrm>
            <a:custGeom>
              <a:avLst/>
              <a:gdLst>
                <a:gd name="connsiteX0" fmla="*/ 0 w 2863272"/>
                <a:gd name="connsiteY0" fmla="*/ 1173018 h 1173018"/>
                <a:gd name="connsiteX1" fmla="*/ 0 w 2863272"/>
                <a:gd name="connsiteY1" fmla="*/ 9236 h 1173018"/>
                <a:gd name="connsiteX2" fmla="*/ 2863272 w 2863272"/>
                <a:gd name="connsiteY2" fmla="*/ 0 h 117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272" h="1173018">
                  <a:moveTo>
                    <a:pt x="0" y="1173018"/>
                  </a:moveTo>
                  <a:lnTo>
                    <a:pt x="0" y="9236"/>
                  </a:lnTo>
                  <a:lnTo>
                    <a:pt x="2863272" y="0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13764" y="3988835"/>
              <a:ext cx="1905000" cy="721047"/>
            </a:xfrm>
            <a:custGeom>
              <a:avLst/>
              <a:gdLst>
                <a:gd name="connsiteX0" fmla="*/ 0 w 4775200"/>
                <a:gd name="connsiteY0" fmla="*/ 0 h 1533236"/>
                <a:gd name="connsiteX1" fmla="*/ 9236 w 4775200"/>
                <a:gd name="connsiteY1" fmla="*/ 1533236 h 1533236"/>
                <a:gd name="connsiteX2" fmla="*/ 4775200 w 4775200"/>
                <a:gd name="connsiteY2" fmla="*/ 1514763 h 15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5200" h="1533236">
                  <a:moveTo>
                    <a:pt x="0" y="0"/>
                  </a:moveTo>
                  <a:cubicBezTo>
                    <a:pt x="3079" y="511079"/>
                    <a:pt x="6157" y="1022157"/>
                    <a:pt x="9236" y="1533236"/>
                  </a:cubicBezTo>
                  <a:lnTo>
                    <a:pt x="4775200" y="1514763"/>
                  </a:lnTo>
                </a:path>
              </a:pathLst>
            </a:custGeom>
            <a:noFill/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6326112" y="3812777"/>
              <a:ext cx="103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input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53330" y="4088876"/>
              <a:ext cx="1436303" cy="621006"/>
            </a:xfrm>
            <a:custGeom>
              <a:avLst/>
              <a:gdLst>
                <a:gd name="connsiteX0" fmla="*/ 0 w 2835563"/>
                <a:gd name="connsiteY0" fmla="*/ 1193098 h 1193098"/>
                <a:gd name="connsiteX1" fmla="*/ 295563 w 2835563"/>
                <a:gd name="connsiteY1" fmla="*/ 389535 h 1193098"/>
                <a:gd name="connsiteX2" fmla="*/ 720436 w 2835563"/>
                <a:gd name="connsiteY2" fmla="*/ 47789 h 1193098"/>
                <a:gd name="connsiteX3" fmla="*/ 2835563 w 2835563"/>
                <a:gd name="connsiteY3" fmla="*/ 10844 h 1193098"/>
                <a:gd name="connsiteX0" fmla="*/ 0 w 2835563"/>
                <a:gd name="connsiteY0" fmla="*/ 1196063 h 1196063"/>
                <a:gd name="connsiteX1" fmla="*/ 203199 w 2835563"/>
                <a:gd name="connsiteY1" fmla="*/ 447919 h 1196063"/>
                <a:gd name="connsiteX2" fmla="*/ 720436 w 2835563"/>
                <a:gd name="connsiteY2" fmla="*/ 50754 h 1196063"/>
                <a:gd name="connsiteX3" fmla="*/ 2835563 w 2835563"/>
                <a:gd name="connsiteY3" fmla="*/ 13809 h 1196063"/>
                <a:gd name="connsiteX0" fmla="*/ 0 w 2835563"/>
                <a:gd name="connsiteY0" fmla="*/ 1187863 h 1187863"/>
                <a:gd name="connsiteX1" fmla="*/ 203199 w 2835563"/>
                <a:gd name="connsiteY1" fmla="*/ 439719 h 1187863"/>
                <a:gd name="connsiteX2" fmla="*/ 544945 w 2835563"/>
                <a:gd name="connsiteY2" fmla="*/ 70263 h 1187863"/>
                <a:gd name="connsiteX3" fmla="*/ 2835563 w 2835563"/>
                <a:gd name="connsiteY3" fmla="*/ 5609 h 1187863"/>
                <a:gd name="connsiteX0" fmla="*/ 0 w 2835563"/>
                <a:gd name="connsiteY0" fmla="*/ 1183879 h 1183879"/>
                <a:gd name="connsiteX1" fmla="*/ 203199 w 2835563"/>
                <a:gd name="connsiteY1" fmla="*/ 435735 h 1183879"/>
                <a:gd name="connsiteX2" fmla="*/ 544945 w 2835563"/>
                <a:gd name="connsiteY2" fmla="*/ 66279 h 1183879"/>
                <a:gd name="connsiteX3" fmla="*/ 2835563 w 2835563"/>
                <a:gd name="connsiteY3" fmla="*/ 1625 h 1183879"/>
                <a:gd name="connsiteX0" fmla="*/ 0 w 2835563"/>
                <a:gd name="connsiteY0" fmla="*/ 1151902 h 1151902"/>
                <a:gd name="connsiteX1" fmla="*/ 203199 w 2835563"/>
                <a:gd name="connsiteY1" fmla="*/ 403758 h 1151902"/>
                <a:gd name="connsiteX2" fmla="*/ 544945 w 2835563"/>
                <a:gd name="connsiteY2" fmla="*/ 34302 h 1151902"/>
                <a:gd name="connsiteX3" fmla="*/ 2835563 w 2835563"/>
                <a:gd name="connsiteY3" fmla="*/ 25066 h 1151902"/>
                <a:gd name="connsiteX0" fmla="*/ 0 w 2835563"/>
                <a:gd name="connsiteY0" fmla="*/ 1166829 h 1166829"/>
                <a:gd name="connsiteX1" fmla="*/ 203199 w 2835563"/>
                <a:gd name="connsiteY1" fmla="*/ 418685 h 1166829"/>
                <a:gd name="connsiteX2" fmla="*/ 544945 w 2835563"/>
                <a:gd name="connsiteY2" fmla="*/ 49229 h 1166829"/>
                <a:gd name="connsiteX3" fmla="*/ 2835563 w 2835563"/>
                <a:gd name="connsiteY3" fmla="*/ 12284 h 1166829"/>
                <a:gd name="connsiteX0" fmla="*/ 0 w 2835568"/>
                <a:gd name="connsiteY0" fmla="*/ 1166829 h 1166829"/>
                <a:gd name="connsiteX1" fmla="*/ 203199 w 2835568"/>
                <a:gd name="connsiteY1" fmla="*/ 418685 h 1166829"/>
                <a:gd name="connsiteX2" fmla="*/ 544945 w 2835568"/>
                <a:gd name="connsiteY2" fmla="*/ 49229 h 1166829"/>
                <a:gd name="connsiteX3" fmla="*/ 2835563 w 2835568"/>
                <a:gd name="connsiteY3" fmla="*/ 12284 h 1166829"/>
                <a:gd name="connsiteX0" fmla="*/ 0 w 2835568"/>
                <a:gd name="connsiteY0" fmla="*/ 1158886 h 1158886"/>
                <a:gd name="connsiteX1" fmla="*/ 212435 w 2835568"/>
                <a:gd name="connsiteY1" fmla="*/ 198306 h 1158886"/>
                <a:gd name="connsiteX2" fmla="*/ 544945 w 2835568"/>
                <a:gd name="connsiteY2" fmla="*/ 41286 h 1158886"/>
                <a:gd name="connsiteX3" fmla="*/ 2835563 w 2835568"/>
                <a:gd name="connsiteY3" fmla="*/ 4341 h 1158886"/>
                <a:gd name="connsiteX0" fmla="*/ 41955 w 2877518"/>
                <a:gd name="connsiteY0" fmla="*/ 1154545 h 1154545"/>
                <a:gd name="connsiteX1" fmla="*/ 254390 w 2877518"/>
                <a:gd name="connsiteY1" fmla="*/ 193965 h 1154545"/>
                <a:gd name="connsiteX2" fmla="*/ 2877518 w 2877518"/>
                <a:gd name="connsiteY2" fmla="*/ 0 h 1154545"/>
                <a:gd name="connsiteX0" fmla="*/ 0 w 2835563"/>
                <a:gd name="connsiteY0" fmla="*/ 1156205 h 1156205"/>
                <a:gd name="connsiteX1" fmla="*/ 397163 w 2835563"/>
                <a:gd name="connsiteY1" fmla="*/ 112498 h 1156205"/>
                <a:gd name="connsiteX2" fmla="*/ 2835563 w 2835563"/>
                <a:gd name="connsiteY2" fmla="*/ 1660 h 1156205"/>
                <a:gd name="connsiteX0" fmla="*/ 6351 w 2841914"/>
                <a:gd name="connsiteY0" fmla="*/ 1156205 h 1156205"/>
                <a:gd name="connsiteX1" fmla="*/ 403514 w 2841914"/>
                <a:gd name="connsiteY1" fmla="*/ 112498 h 1156205"/>
                <a:gd name="connsiteX2" fmla="*/ 2841914 w 2841914"/>
                <a:gd name="connsiteY2" fmla="*/ 1660 h 1156205"/>
                <a:gd name="connsiteX0" fmla="*/ 7236 w 2879745"/>
                <a:gd name="connsiteY0" fmla="*/ 1173018 h 1173018"/>
                <a:gd name="connsiteX1" fmla="*/ 404399 w 2879745"/>
                <a:gd name="connsiteY1" fmla="*/ 129311 h 1173018"/>
                <a:gd name="connsiteX2" fmla="*/ 2879745 w 2879745"/>
                <a:gd name="connsiteY2" fmla="*/ 0 h 1173018"/>
                <a:gd name="connsiteX0" fmla="*/ 7236 w 2879996"/>
                <a:gd name="connsiteY0" fmla="*/ 1190306 h 1190306"/>
                <a:gd name="connsiteX1" fmla="*/ 404399 w 2879996"/>
                <a:gd name="connsiteY1" fmla="*/ 146599 h 1190306"/>
                <a:gd name="connsiteX2" fmla="*/ 2879745 w 2879996"/>
                <a:gd name="connsiteY2" fmla="*/ 17288 h 1190306"/>
                <a:gd name="connsiteX0" fmla="*/ 8876 w 2881635"/>
                <a:gd name="connsiteY0" fmla="*/ 1190306 h 1190306"/>
                <a:gd name="connsiteX1" fmla="*/ 396803 w 2881635"/>
                <a:gd name="connsiteY1" fmla="*/ 146599 h 1190306"/>
                <a:gd name="connsiteX2" fmla="*/ 2881385 w 2881635"/>
                <a:gd name="connsiteY2" fmla="*/ 17288 h 1190306"/>
                <a:gd name="connsiteX0" fmla="*/ 8876 w 2881635"/>
                <a:gd name="connsiteY0" fmla="*/ 1442103 h 1442103"/>
                <a:gd name="connsiteX1" fmla="*/ 396802 w 2881635"/>
                <a:gd name="connsiteY1" fmla="*/ 54171 h 1442103"/>
                <a:gd name="connsiteX2" fmla="*/ 2881385 w 2881635"/>
                <a:gd name="connsiteY2" fmla="*/ 269085 h 1442103"/>
                <a:gd name="connsiteX0" fmla="*/ 8876 w 2881385"/>
                <a:gd name="connsiteY0" fmla="*/ 1518780 h 1518780"/>
                <a:gd name="connsiteX1" fmla="*/ 396802 w 2881385"/>
                <a:gd name="connsiteY1" fmla="*/ 130848 h 1518780"/>
                <a:gd name="connsiteX2" fmla="*/ 1089170 w 2881385"/>
                <a:gd name="connsiteY2" fmla="*/ 82590 h 1518780"/>
                <a:gd name="connsiteX3" fmla="*/ 2881385 w 2881385"/>
                <a:gd name="connsiteY3" fmla="*/ 345762 h 1518780"/>
                <a:gd name="connsiteX0" fmla="*/ 72 w 2872581"/>
                <a:gd name="connsiteY0" fmla="*/ 1424203 h 1424203"/>
                <a:gd name="connsiteX1" fmla="*/ 387998 w 2872581"/>
                <a:gd name="connsiteY1" fmla="*/ 36271 h 1424203"/>
                <a:gd name="connsiteX2" fmla="*/ 1024946 w 2872581"/>
                <a:gd name="connsiteY2" fmla="*/ 392985 h 1424203"/>
                <a:gd name="connsiteX3" fmla="*/ 2872581 w 2872581"/>
                <a:gd name="connsiteY3" fmla="*/ 251185 h 1424203"/>
                <a:gd name="connsiteX0" fmla="*/ 118 w 2872627"/>
                <a:gd name="connsiteY0" fmla="*/ 1348708 h 1348708"/>
                <a:gd name="connsiteX1" fmla="*/ 295680 w 2872627"/>
                <a:gd name="connsiteY1" fmla="*/ 41771 h 1348708"/>
                <a:gd name="connsiteX2" fmla="*/ 1024992 w 2872627"/>
                <a:gd name="connsiteY2" fmla="*/ 317490 h 1348708"/>
                <a:gd name="connsiteX3" fmla="*/ 2872627 w 2872627"/>
                <a:gd name="connsiteY3" fmla="*/ 175690 h 1348708"/>
                <a:gd name="connsiteX0" fmla="*/ 98 w 2872607"/>
                <a:gd name="connsiteY0" fmla="*/ 1361410 h 1361410"/>
                <a:gd name="connsiteX1" fmla="*/ 295660 w 2872607"/>
                <a:gd name="connsiteY1" fmla="*/ 54473 h 1361410"/>
                <a:gd name="connsiteX2" fmla="*/ 840244 w 2872607"/>
                <a:gd name="connsiteY2" fmla="*/ 249197 h 1361410"/>
                <a:gd name="connsiteX3" fmla="*/ 2872607 w 2872607"/>
                <a:gd name="connsiteY3" fmla="*/ 188392 h 136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607" h="1361410">
                  <a:moveTo>
                    <a:pt x="98" y="1361410"/>
                  </a:moveTo>
                  <a:cubicBezTo>
                    <a:pt x="-4520" y="1332162"/>
                    <a:pt x="155636" y="239842"/>
                    <a:pt x="295660" y="54473"/>
                  </a:cubicBezTo>
                  <a:cubicBezTo>
                    <a:pt x="435684" y="-130896"/>
                    <a:pt x="426147" y="213378"/>
                    <a:pt x="840244" y="249197"/>
                  </a:cubicBezTo>
                  <a:cubicBezTo>
                    <a:pt x="1254341" y="285016"/>
                    <a:pt x="2573905" y="144530"/>
                    <a:pt x="2872607" y="188392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67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Lead-Lag Block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377440"/>
          </a:xfrm>
        </p:spPr>
        <p:txBody>
          <a:bodyPr/>
          <a:lstStyle/>
          <a:p>
            <a:r>
              <a:rPr lang="en-US" dirty="0" smtClean="0"/>
              <a:t>The equations are with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3280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=1/T</a:t>
            </a:r>
            <a:r>
              <a:rPr lang="en-US" baseline="-25000" dirty="0"/>
              <a:t>B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1</a:t>
            </a:r>
            <a:r>
              <a:rPr lang="en-US" dirty="0"/>
              <a:t>=T</a:t>
            </a:r>
            <a:r>
              <a:rPr lang="en-US" baseline="-25000" dirty="0"/>
              <a:t>A</a:t>
            </a:r>
            <a:r>
              <a:rPr lang="en-US" dirty="0"/>
              <a:t>/T</a:t>
            </a:r>
            <a:r>
              <a:rPr lang="en-US" baseline="-25000" dirty="0"/>
              <a:t>B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0</a:t>
            </a:r>
            <a:r>
              <a:rPr lang="en-US" dirty="0"/>
              <a:t>=1/T</a:t>
            </a:r>
            <a:r>
              <a:rPr lang="en-US" baseline="-25000" dirty="0"/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28436" r="-1096" b="9292"/>
          <a:stretch/>
        </p:blipFill>
        <p:spPr>
          <a:xfrm>
            <a:off x="4118956" y="1371600"/>
            <a:ext cx="4693920" cy="141899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51037"/>
              </p:ext>
            </p:extLst>
          </p:nvPr>
        </p:nvGraphicFramePr>
        <p:xfrm>
          <a:off x="1066800" y="3352800"/>
          <a:ext cx="3800475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4" name="Equation" r:id="rId4" imgW="1714320" imgH="888840" progId="Equation.DSMT4">
                  <p:embed/>
                </p:oleObj>
              </mc:Choice>
              <mc:Fallback>
                <p:oleObj name="Equation" r:id="rId4" imgW="171432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800475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352800"/>
            <a:ext cx="2476960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steady-state</a:t>
            </a:r>
            <a:br>
              <a:rPr lang="en-US" dirty="0" smtClean="0"/>
            </a:br>
            <a:r>
              <a:rPr lang="en-US" dirty="0" smtClean="0"/>
              <a:t>requirement</a:t>
            </a:r>
            <a:br>
              <a:rPr lang="en-US" dirty="0" smtClean="0"/>
            </a:br>
            <a:r>
              <a:rPr lang="en-US" dirty="0" smtClean="0"/>
              <a:t>that u = y is </a:t>
            </a:r>
            <a:br>
              <a:rPr lang="en-US" dirty="0" smtClean="0"/>
            </a:br>
            <a:r>
              <a:rPr lang="en-US" dirty="0" smtClean="0"/>
              <a:t>readily apparent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1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Limits: Windup versus </a:t>
            </a:r>
            <a:r>
              <a:rPr lang="en-US" dirty="0" err="1" smtClean="0"/>
              <a:t>Nonwindup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When there is integration, how limits are enforced can have a major impact on simulation results</a:t>
            </a:r>
          </a:p>
          <a:p>
            <a:r>
              <a:rPr lang="en-US" dirty="0" smtClean="0"/>
              <a:t>Two major flavors: windup and non-windup</a:t>
            </a:r>
          </a:p>
          <a:p>
            <a:r>
              <a:rPr lang="en-US" dirty="0" smtClean="0"/>
              <a:t>Windup limit for an integrator block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22104" y="5172207"/>
            <a:ext cx="4039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L</a:t>
            </a:r>
            <a:r>
              <a:rPr lang="en-US" baseline="-25000" dirty="0" err="1"/>
              <a:t>min</a:t>
            </a:r>
            <a:r>
              <a:rPr lang="en-US" baseline="-25000" dirty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v </a:t>
            </a:r>
            <a:r>
              <a:rPr lang="en-US" dirty="0">
                <a:sym typeface="Symbol"/>
              </a:rPr>
              <a:t> </a:t>
            </a:r>
            <a:r>
              <a:rPr lang="en-US" dirty="0" err="1"/>
              <a:t>L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then y = v</a:t>
            </a:r>
          </a:p>
          <a:p>
            <a:r>
              <a:rPr lang="en-US" dirty="0" smtClean="0"/>
              <a:t>else If v &lt;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> then y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else if </a:t>
            </a:r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/>
              <a:t> </a:t>
            </a:r>
            <a:r>
              <a:rPr lang="en-US" dirty="0" smtClean="0"/>
              <a:t>then y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44504"/>
              </p:ext>
            </p:extLst>
          </p:nvPr>
        </p:nvGraphicFramePr>
        <p:xfrm>
          <a:off x="884644" y="5257800"/>
          <a:ext cx="1279525" cy="82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1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44" y="5257800"/>
                        <a:ext cx="1279525" cy="82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219200" y="3318548"/>
            <a:ext cx="3376030" cy="1678633"/>
            <a:chOff x="1839324" y="3318548"/>
            <a:chExt cx="3450412" cy="179131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263166"/>
                </p:ext>
              </p:extLst>
            </p:nvPr>
          </p:nvGraphicFramePr>
          <p:xfrm>
            <a:off x="2805112" y="3683075"/>
            <a:ext cx="70008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72" name="Equation" r:id="rId5" imgW="241200" imgH="393480" progId="Equation.DSMT4">
                    <p:embed/>
                  </p:oleObj>
                </mc:Choice>
                <mc:Fallback>
                  <p:oleObj name="Equation" r:id="rId5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05112" y="3683075"/>
                          <a:ext cx="700088" cy="1143000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Arrow Connector 5"/>
            <p:cNvCxnSpPr>
              <a:endCxn id="5" idx="1"/>
            </p:cNvCxnSpPr>
            <p:nvPr/>
          </p:nvCxnSpPr>
          <p:spPr bwMode="auto">
            <a:xfrm flipV="1">
              <a:off x="2195512" y="4254575"/>
              <a:ext cx="609600" cy="62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515417" y="4273280"/>
              <a:ext cx="1285183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839324" y="401804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40268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06661" y="3318548"/>
              <a:ext cx="1583075" cy="1791317"/>
              <a:chOff x="3706661" y="3318548"/>
              <a:chExt cx="1583075" cy="179131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706661" y="3549381"/>
                <a:ext cx="838961" cy="1447800"/>
                <a:chOff x="3738526" y="3505200"/>
                <a:chExt cx="838961" cy="1447800"/>
              </a:xfrm>
            </p:grpSpPr>
            <p:cxnSp>
              <p:nvCxnSpPr>
                <p:cNvPr id="21" name="Straight Connector 20"/>
                <p:cNvCxnSpPr/>
                <p:nvPr/>
              </p:nvCxnSpPr>
              <p:spPr bwMode="auto">
                <a:xfrm flipV="1">
                  <a:off x="4022103" y="3505200"/>
                  <a:ext cx="284663" cy="14478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4293910" y="35052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3738526" y="49530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4545622" y="3318548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endParaRPr lang="en-US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58008" y="4648200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min</a:t>
                </a:r>
                <a:endParaRPr lang="en-US" baseline="-250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670355" y="377766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24600" y="3225729"/>
            <a:ext cx="25908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v is NOT limited, so its value can </a:t>
            </a:r>
            <a:br>
              <a:rPr lang="en-US" dirty="0" smtClean="0"/>
            </a:br>
            <a:r>
              <a:rPr lang="en-US" dirty="0" smtClean="0"/>
              <a:t>"windup" beyond</a:t>
            </a:r>
            <a:br>
              <a:rPr lang="en-US" dirty="0" smtClean="0"/>
            </a:br>
            <a:r>
              <a:rPr lang="en-US" dirty="0" smtClean="0"/>
              <a:t>the limits, delaying backing</a:t>
            </a:r>
            <a:br>
              <a:rPr lang="en-US" dirty="0" smtClean="0"/>
            </a:br>
            <a:r>
              <a:rPr lang="en-US" dirty="0" smtClean="0"/>
              <a:t>off of the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0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Non-Windup Limits Integrator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With non-windup limits, the value of the integral (v previously) is prevented from exceeding its limit.  Thus it can immediately back off its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7004" y="2743200"/>
            <a:ext cx="2759728" cy="1909465"/>
            <a:chOff x="1839324" y="3318548"/>
            <a:chExt cx="2759728" cy="1909465"/>
          </a:xfrm>
        </p:grpSpPr>
        <p:grpSp>
          <p:nvGrpSpPr>
            <p:cNvPr id="11" name="Group 10"/>
            <p:cNvGrpSpPr/>
            <p:nvPr/>
          </p:nvGrpSpPr>
          <p:grpSpPr>
            <a:xfrm>
              <a:off x="2687121" y="3318548"/>
              <a:ext cx="1583075" cy="1909465"/>
              <a:chOff x="3706661" y="3318548"/>
              <a:chExt cx="1583075" cy="19094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706661" y="3549381"/>
                <a:ext cx="838961" cy="1447800"/>
                <a:chOff x="3738526" y="3505200"/>
                <a:chExt cx="838961" cy="1447800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4022103" y="3505200"/>
                  <a:ext cx="284663" cy="14478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4293910" y="35052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3738526" y="49530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4545622" y="3318548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endParaRPr lang="en-US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58008" y="4766348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min</a:t>
                </a:r>
                <a:endParaRPr lang="en-US" baseline="-25000" dirty="0"/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374621"/>
                </p:ext>
              </p:extLst>
            </p:nvPr>
          </p:nvGraphicFramePr>
          <p:xfrm>
            <a:off x="2805112" y="3683075"/>
            <a:ext cx="70008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363" name="Equation" r:id="rId3" imgW="241200" imgH="393480" progId="Equation.DSMT4">
                    <p:embed/>
                  </p:oleObj>
                </mc:Choice>
                <mc:Fallback>
                  <p:oleObj name="Equation" r:id="rId3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05112" y="3683075"/>
                          <a:ext cx="700088" cy="1143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>
              <a:endCxn id="6" idx="1"/>
            </p:cNvCxnSpPr>
            <p:nvPr/>
          </p:nvCxnSpPr>
          <p:spPr bwMode="auto">
            <a:xfrm flipV="1">
              <a:off x="2195512" y="4254575"/>
              <a:ext cx="609600" cy="62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3515417" y="4273281"/>
              <a:ext cx="599383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839324" y="401804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0498" y="404244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39804"/>
              </p:ext>
            </p:extLst>
          </p:nvPr>
        </p:nvGraphicFramePr>
        <p:xfrm>
          <a:off x="3962400" y="2743200"/>
          <a:ext cx="359886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64" name="Equation" r:id="rId5" imgW="1714320" imgH="634680" progId="Equation.DSMT4">
                  <p:embed/>
                </p:oleObj>
              </mc:Choice>
              <mc:Fallback>
                <p:oleObj name="Equation" r:id="rId5" imgW="1714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00"/>
                        <a:ext cx="3598863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65420"/>
              </p:ext>
            </p:extLst>
          </p:nvPr>
        </p:nvGraphicFramePr>
        <p:xfrm>
          <a:off x="3516732" y="4191000"/>
          <a:ext cx="5334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65" name="Equation" r:id="rId7" imgW="3047760" imgH="1218960" progId="Equation.DSMT4">
                  <p:embed/>
                </p:oleObj>
              </mc:Choice>
              <mc:Fallback>
                <p:oleObj name="Equation" r:id="rId7" imgW="304776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6732" y="4191000"/>
                        <a:ext cx="53340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77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First Order Lag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Windup and non-windup limits are handled in a similar manner for a first order 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5420" y="2453291"/>
            <a:ext cx="3840720" cy="1678633"/>
            <a:chOff x="1532166" y="3323843"/>
            <a:chExt cx="3925341" cy="179131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831733"/>
                </p:ext>
              </p:extLst>
            </p:nvPr>
          </p:nvGraphicFramePr>
          <p:xfrm>
            <a:off x="2529990" y="3682807"/>
            <a:ext cx="1250929" cy="114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312" name="Equation" r:id="rId3" imgW="431640" imgH="393480" progId="Equation.DSMT4">
                    <p:embed/>
                  </p:oleObj>
                </mc:Choice>
                <mc:Fallback>
                  <p:oleObj name="Equation" r:id="rId3" imgW="431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29990" y="3682807"/>
                          <a:ext cx="1250929" cy="1143494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 bwMode="auto">
            <a:xfrm flipV="1">
              <a:off x="1902040" y="4272341"/>
              <a:ext cx="609600" cy="62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15417" y="4273280"/>
              <a:ext cx="1285183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32166" y="4008502"/>
              <a:ext cx="356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40268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74432" y="3323843"/>
              <a:ext cx="1583075" cy="1791317"/>
              <a:chOff x="3874432" y="3323843"/>
              <a:chExt cx="1583075" cy="179131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874432" y="3554676"/>
                <a:ext cx="838960" cy="1447800"/>
                <a:chOff x="3906297" y="3510495"/>
                <a:chExt cx="838960" cy="1447800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4189874" y="3510495"/>
                  <a:ext cx="284663" cy="14478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4461680" y="3510495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3906297" y="4958295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4713393" y="3323843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endParaRPr lang="en-US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25779" y="4653495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min</a:t>
                </a:r>
                <a:endParaRPr lang="en-US" baseline="-25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74432" y="377684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00600" y="3005987"/>
            <a:ext cx="40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/>
              <a:t>L</a:t>
            </a:r>
            <a:r>
              <a:rPr lang="en-US" baseline="-25000" dirty="0" err="1"/>
              <a:t>min</a:t>
            </a:r>
            <a:r>
              <a:rPr lang="en-US" baseline="-25000" dirty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v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then y </a:t>
            </a:r>
            <a:r>
              <a:rPr lang="en-US" dirty="0"/>
              <a:t>= v</a:t>
            </a:r>
          </a:p>
          <a:p>
            <a:r>
              <a:rPr lang="en-US" dirty="0" smtClean="0"/>
              <a:t>else If v &lt;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> then y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else if </a:t>
            </a:r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/>
              <a:t> </a:t>
            </a:r>
            <a:r>
              <a:rPr lang="en-US" dirty="0" smtClean="0"/>
              <a:t>then y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03277"/>
              </p:ext>
            </p:extLst>
          </p:nvPr>
        </p:nvGraphicFramePr>
        <p:xfrm>
          <a:off x="5410200" y="2057400"/>
          <a:ext cx="21066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13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21066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20239" y="4648200"/>
            <a:ext cx="3764043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Again the value of v is NOT limited, so its value can "windup" beyond</a:t>
            </a:r>
            <a:br>
              <a:rPr lang="en-US" dirty="0" smtClean="0"/>
            </a:br>
            <a:r>
              <a:rPr lang="en-US" dirty="0" smtClean="0"/>
              <a:t>the limits, delaying backing off of the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5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Non-Windup Limit First Order 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With a non-windup limit, the value of y is prevented from exceeding its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5547" y="2438400"/>
            <a:ext cx="3307790" cy="1993359"/>
            <a:chOff x="1528772" y="3234654"/>
            <a:chExt cx="3239556" cy="1993359"/>
          </a:xfrm>
        </p:grpSpPr>
        <p:grpSp>
          <p:nvGrpSpPr>
            <p:cNvPr id="6" name="Group 5"/>
            <p:cNvGrpSpPr/>
            <p:nvPr/>
          </p:nvGrpSpPr>
          <p:grpSpPr>
            <a:xfrm>
              <a:off x="2687121" y="3234654"/>
              <a:ext cx="1583075" cy="1993359"/>
              <a:chOff x="3706661" y="3234654"/>
              <a:chExt cx="1583075" cy="19933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706661" y="3549381"/>
                <a:ext cx="838961" cy="1447800"/>
                <a:chOff x="3738526" y="3505200"/>
                <a:chExt cx="838961" cy="1447800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4022103" y="3505200"/>
                  <a:ext cx="284663" cy="14478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4293910" y="35052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3738526" y="4953000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4545622" y="3234654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endParaRPr lang="en-US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58008" y="4766348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min</a:t>
                </a:r>
                <a:endParaRPr lang="en-US" baseline="-25000" dirty="0"/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281753"/>
                </p:ext>
              </p:extLst>
            </p:nvPr>
          </p:nvGraphicFramePr>
          <p:xfrm>
            <a:off x="2539645" y="3701203"/>
            <a:ext cx="125253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401" name="Equation" r:id="rId3" imgW="431640" imgH="393480" progId="Equation.DSMT4">
                    <p:embed/>
                  </p:oleObj>
                </mc:Choice>
                <mc:Fallback>
                  <p:oleObj name="Equation" r:id="rId3" imgW="431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39645" y="3701203"/>
                          <a:ext cx="1252538" cy="1143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 bwMode="auto">
            <a:xfrm flipV="1">
              <a:off x="1900929" y="4266355"/>
              <a:ext cx="609600" cy="62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793353" y="4276281"/>
              <a:ext cx="599383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28772" y="402759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774" y="404544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34619"/>
              </p:ext>
            </p:extLst>
          </p:nvPr>
        </p:nvGraphicFramePr>
        <p:xfrm>
          <a:off x="4419600" y="2387413"/>
          <a:ext cx="359886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02" name="Equation" r:id="rId5" imgW="1714320" imgH="634680" progId="Equation.DSMT4">
                  <p:embed/>
                </p:oleObj>
              </mc:Choice>
              <mc:Fallback>
                <p:oleObj name="Equation" r:id="rId5" imgW="1714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87413"/>
                        <a:ext cx="3598863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55058"/>
              </p:ext>
            </p:extLst>
          </p:nvPr>
        </p:nvGraphicFramePr>
        <p:xfrm>
          <a:off x="3482975" y="4191000"/>
          <a:ext cx="54006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03" name="Equation" r:id="rId7" imgW="3085920" imgH="1218960" progId="Equation.DSMT4">
                  <p:embed/>
                </p:oleObj>
              </mc:Choice>
              <mc:Fallback>
                <p:oleObj name="Equation" r:id="rId7" imgW="308592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2975" y="4191000"/>
                        <a:ext cx="540067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5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Lead-Lag Non-Windup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 smtClean="0"/>
              <a:t>There is not a unique way to implement non-windup limits for a lead-lag.  </a:t>
            </a:r>
            <a:br>
              <a:rPr lang="en-US" dirty="0" smtClean="0"/>
            </a:br>
            <a:r>
              <a:rPr lang="en-US" dirty="0" smtClean="0"/>
              <a:t>This is the one from</a:t>
            </a:r>
            <a:br>
              <a:rPr lang="en-US" dirty="0" smtClean="0"/>
            </a:br>
            <a:r>
              <a:rPr lang="en-US" dirty="0" smtClean="0"/>
              <a:t> IEEE 421.5-1995 </a:t>
            </a:r>
            <a:br>
              <a:rPr lang="en-US" dirty="0" smtClean="0"/>
            </a:br>
            <a:r>
              <a:rPr lang="en-US" dirty="0" smtClean="0"/>
              <a:t>(Figure E.6)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61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2" y="1828799"/>
            <a:ext cx="4419600" cy="44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9624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</a:t>
            </a:r>
            <a:r>
              <a:rPr lang="en-US" baseline="-25000" dirty="0"/>
              <a:t>2 </a:t>
            </a:r>
            <a:r>
              <a:rPr lang="en-US" dirty="0"/>
              <a:t>&gt;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baseline="30000" dirty="0"/>
              <a:t>,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&gt; 0,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&gt; 0</a:t>
            </a:r>
          </a:p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&gt; </a:t>
            </a:r>
            <a:r>
              <a:rPr lang="en-US" i="1" dirty="0"/>
              <a:t>A</a:t>
            </a:r>
            <a:r>
              <a:rPr lang="en-US" dirty="0"/>
              <a:t>, then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A</a:t>
            </a:r>
            <a:endParaRPr lang="en-US" dirty="0"/>
          </a:p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&lt; </a:t>
            </a:r>
            <a:r>
              <a:rPr lang="en-US" i="1" dirty="0"/>
              <a:t>B</a:t>
            </a:r>
            <a:r>
              <a:rPr lang="en-US" dirty="0"/>
              <a:t>, then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B</a:t>
            </a:r>
            <a:endParaRPr lang="en-US" dirty="0"/>
          </a:p>
          <a:p>
            <a:r>
              <a:rPr lang="en-US" dirty="0"/>
              <a:t>If </a:t>
            </a:r>
            <a:r>
              <a:rPr lang="en-US" i="1" dirty="0"/>
              <a:t>A </a:t>
            </a:r>
            <a:r>
              <a:rPr lang="en-US" dirty="0">
                <a:sym typeface="Symbol"/>
              </a:rPr>
              <a:t></a:t>
            </a:r>
            <a:r>
              <a:rPr lang="en-US" i="1" dirty="0" smtClean="0"/>
              <a:t>y </a:t>
            </a:r>
            <a:r>
              <a:rPr lang="en-US" dirty="0">
                <a:sym typeface="Symbol"/>
              </a:rPr>
              <a:t> </a:t>
            </a:r>
            <a:r>
              <a:rPr lang="en-US" i="1" dirty="0" smtClean="0"/>
              <a:t>B</a:t>
            </a:r>
            <a:r>
              <a:rPr lang="en-US" dirty="0"/>
              <a:t>, then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is on the website and is due March 6</a:t>
            </a:r>
          </a:p>
          <a:p>
            <a:r>
              <a:rPr lang="en-US" dirty="0" smtClean="0"/>
              <a:t>Read Chapter 4</a:t>
            </a:r>
          </a:p>
          <a:p>
            <a:r>
              <a:rPr lang="en-US" dirty="0" smtClean="0"/>
              <a:t>Midterm exam is on March 13 in class</a:t>
            </a:r>
          </a:p>
          <a:p>
            <a:pPr lvl="1"/>
            <a:r>
              <a:rPr lang="en-US" dirty="0" smtClean="0"/>
              <a:t>Closed book, closed notes</a:t>
            </a:r>
          </a:p>
          <a:p>
            <a:pPr lvl="1"/>
            <a:r>
              <a:rPr lang="en-US" dirty="0" smtClean="0"/>
              <a:t>You may bring one 8.5 by 11" note sheet</a:t>
            </a:r>
          </a:p>
          <a:p>
            <a:pPr lvl="2"/>
            <a:r>
              <a:rPr lang="en-US" dirty="0"/>
              <a:t>You do not have to write down model block diagram or the synchronous machine differential equations – I'll supply those if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Simple calculators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integrating block diagrams often states are ignored, such as a measurement delay with T</a:t>
            </a:r>
            <a:r>
              <a:rPr lang="en-US" baseline="-25000" dirty="0" smtClean="0"/>
              <a:t>R</a:t>
            </a:r>
            <a:r>
              <a:rPr lang="en-US" dirty="0" smtClean="0"/>
              <a:t>=0</a:t>
            </a:r>
            <a:endParaRPr lang="en-US" dirty="0"/>
          </a:p>
          <a:p>
            <a:r>
              <a:rPr lang="en-US" dirty="0" smtClean="0"/>
              <a:t>In this case the differential equations just become algebraic constraints</a:t>
            </a:r>
          </a:p>
          <a:p>
            <a:r>
              <a:rPr lang="en-US" dirty="0" smtClean="0"/>
              <a:t>Example: For block at right,</a:t>
            </a:r>
            <a:br>
              <a:rPr lang="en-US" dirty="0" smtClean="0"/>
            </a:br>
            <a:r>
              <a:rPr lang="en-US" dirty="0" smtClean="0"/>
              <a:t>as T</a:t>
            </a:r>
            <a:r>
              <a:rPr lang="en-US" dirty="0" smtClean="0">
                <a:sym typeface="Symbol"/>
              </a:rPr>
              <a:t>0, v=Ku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lead-lag it is quite common for T</a:t>
            </a:r>
            <a:r>
              <a:rPr lang="en-US" baseline="-25000" dirty="0" smtClean="0"/>
              <a:t>A</a:t>
            </a:r>
            <a:r>
              <a:rPr lang="en-US" dirty="0" smtClean="0"/>
              <a:t>=T</a:t>
            </a:r>
            <a:r>
              <a:rPr lang="en-US" baseline="-25000" dirty="0" smtClean="0"/>
              <a:t>B</a:t>
            </a:r>
            <a:r>
              <a:rPr lang="en-US" dirty="0" smtClean="0"/>
              <a:t>, resulting in the block being ignored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72412" y="3067540"/>
            <a:ext cx="3438160" cy="1462321"/>
            <a:chOff x="1532166" y="3323843"/>
            <a:chExt cx="3925341" cy="179131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627656"/>
                </p:ext>
              </p:extLst>
            </p:nvPr>
          </p:nvGraphicFramePr>
          <p:xfrm>
            <a:off x="2529990" y="3682807"/>
            <a:ext cx="1250929" cy="114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1270" name="Equation" r:id="rId3" imgW="431640" imgH="393480" progId="Equation.DSMT4">
                    <p:embed/>
                  </p:oleObj>
                </mc:Choice>
                <mc:Fallback>
                  <p:oleObj name="Equation" r:id="rId3" imgW="431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29990" y="3682807"/>
                          <a:ext cx="1250929" cy="1143494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 bwMode="auto">
            <a:xfrm flipV="1">
              <a:off x="1902040" y="4272341"/>
              <a:ext cx="609600" cy="62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15417" y="4273280"/>
              <a:ext cx="1285183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32166" y="4008502"/>
              <a:ext cx="356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40268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74432" y="3323843"/>
              <a:ext cx="1583075" cy="1791317"/>
              <a:chOff x="3874432" y="3323843"/>
              <a:chExt cx="1583075" cy="179131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874432" y="3554676"/>
                <a:ext cx="838960" cy="1447800"/>
                <a:chOff x="3906297" y="3510495"/>
                <a:chExt cx="838960" cy="1447800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4189874" y="3510495"/>
                  <a:ext cx="284663" cy="14478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4461680" y="3510495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3906297" y="4958295"/>
                  <a:ext cx="2835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4713393" y="3323843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max</a:t>
                </a:r>
                <a:endParaRPr lang="en-US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25779" y="4653495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min</a:t>
                </a:r>
                <a:endParaRPr lang="en-US" baseline="-25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74432" y="377684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87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30412" r="5941" b="18342"/>
          <a:stretch/>
        </p:blipFill>
        <p:spPr bwMode="auto">
          <a:xfrm>
            <a:off x="3886200" y="3657600"/>
            <a:ext cx="501315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T1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072640"/>
          </a:xfrm>
        </p:spPr>
        <p:txBody>
          <a:bodyPr/>
          <a:lstStyle/>
          <a:p>
            <a:r>
              <a:rPr lang="en-US" dirty="0" smtClean="0"/>
              <a:t>Assume previous GENROU case with saturation.  Then add a IEEE T1 exciter with Ka=50, Ta=0.04, Ke=-0.06, Te=0.6, Vr</a:t>
            </a:r>
            <a:r>
              <a:rPr lang="en-US" baseline="-25000" dirty="0" smtClean="0"/>
              <a:t>max</a:t>
            </a:r>
            <a:r>
              <a:rPr lang="en-US" dirty="0" smtClean="0"/>
              <a:t>=1.0, Vr</a:t>
            </a:r>
            <a:r>
              <a:rPr lang="en-US" baseline="-25000" dirty="0" smtClean="0"/>
              <a:t>min</a:t>
            </a:r>
            <a:r>
              <a:rPr lang="en-US" dirty="0" smtClean="0"/>
              <a:t>= -1.0  For saturation assume Se(2.8) = 0.04, Se(3.73)=0.33</a:t>
            </a:r>
          </a:p>
          <a:p>
            <a:r>
              <a:rPr lang="en-US" dirty="0" smtClean="0"/>
              <a:t>Saturation function is 0.1621(Efd-2.303)</a:t>
            </a:r>
            <a:r>
              <a:rPr lang="en-US" baseline="30000" dirty="0" smtClean="0"/>
              <a:t>2</a:t>
            </a:r>
            <a:r>
              <a:rPr lang="en-US" dirty="0" smtClean="0"/>
              <a:t> (for Efd &gt; 2.303); otherwise zero</a:t>
            </a:r>
          </a:p>
          <a:p>
            <a:r>
              <a:rPr lang="en-US" dirty="0" smtClean="0"/>
              <a:t>Efd is initially 3.22</a:t>
            </a:r>
          </a:p>
          <a:p>
            <a:r>
              <a:rPr lang="en-US" dirty="0" smtClean="0"/>
              <a:t>Se(3.22)*Efd=0.437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Vr</a:t>
            </a:r>
            <a:r>
              <a:rPr lang="en-US" dirty="0" smtClean="0"/>
              <a:t>-Se*Efd)/Ke=Efd</a:t>
            </a:r>
          </a:p>
          <a:p>
            <a:r>
              <a:rPr lang="en-US" dirty="0" err="1" smtClean="0"/>
              <a:t>Vr</a:t>
            </a:r>
            <a:r>
              <a:rPr lang="en-US" dirty="0" smtClean="0"/>
              <a:t> =0.244</a:t>
            </a:r>
          </a:p>
          <a:p>
            <a:r>
              <a:rPr lang="en-US" dirty="0" err="1" smtClean="0"/>
              <a:t>Vref</a:t>
            </a:r>
            <a:r>
              <a:rPr lang="en-US" dirty="0" smtClean="0"/>
              <a:t> = 2.44/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Vt</a:t>
            </a:r>
            <a:r>
              <a:rPr lang="en-US" dirty="0" smtClean="0"/>
              <a:t> = </a:t>
            </a:r>
            <a:r>
              <a:rPr lang="en-US" dirty="0" smtClean="0"/>
              <a:t>0.0488 </a:t>
            </a:r>
            <a:r>
              <a:rPr lang="en-US"/>
              <a:t>+ </a:t>
            </a:r>
            <a:r>
              <a:rPr lang="en-US" smtClean="0"/>
              <a:t>1.0946=1.1434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T1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For 0.1 second fault (from before), plot of Efd and the terminal voltage is given below</a:t>
            </a:r>
          </a:p>
          <a:p>
            <a:r>
              <a:rPr lang="en-US" dirty="0" smtClean="0"/>
              <a:t>Initial V</a:t>
            </a:r>
            <a:r>
              <a:rPr lang="en-US" baseline="-25000" dirty="0"/>
              <a:t>4</a:t>
            </a:r>
            <a:r>
              <a:rPr lang="en-US" dirty="0" smtClean="0"/>
              <a:t>=1.0946, final V</a:t>
            </a:r>
            <a:r>
              <a:rPr lang="en-US" baseline="-25000" dirty="0" smtClean="0"/>
              <a:t>4</a:t>
            </a:r>
            <a:r>
              <a:rPr lang="en-US" dirty="0" smtClean="0"/>
              <a:t>=1.0973</a:t>
            </a:r>
          </a:p>
          <a:p>
            <a:pPr lvl="1"/>
            <a:r>
              <a:rPr lang="en-US" dirty="0" smtClean="0"/>
              <a:t>Steady-state error depends on the value of Ka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62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200400"/>
            <a:ext cx="40569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87" y="3179282"/>
            <a:ext cx="40569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7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T1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Same case, except with Ka=500 to decrease steady-state error, no </a:t>
            </a:r>
            <a:r>
              <a:rPr lang="en-US" dirty="0" err="1" smtClean="0"/>
              <a:t>Vr</a:t>
            </a:r>
            <a:r>
              <a:rPr lang="en-US" dirty="0" smtClean="0"/>
              <a:t> limits; this case is actually unstable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63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" y="2362200"/>
            <a:ext cx="40569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1869"/>
            <a:ext cx="40569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3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T1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With Ka=500 and  rate feedback, Kf=0.05, Tf=0.5</a:t>
            </a:r>
          </a:p>
          <a:p>
            <a:r>
              <a:rPr lang="en-US" dirty="0"/>
              <a:t>Initial V</a:t>
            </a:r>
            <a:r>
              <a:rPr lang="en-US" baseline="-25000" dirty="0"/>
              <a:t>4</a:t>
            </a:r>
            <a:r>
              <a:rPr lang="en-US" dirty="0"/>
              <a:t>=1.0946, final </a:t>
            </a:r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r>
              <a:rPr lang="en-US" dirty="0" smtClean="0"/>
              <a:t>=1.0957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64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0569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4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0569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2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WECC Case Type 1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In a recent WECC case with 2782 exciters, 58 are modeled with the IEEE T1, 257 with the EXDC1 and none with the ESDC1A</a:t>
            </a:r>
          </a:p>
          <a:p>
            <a:r>
              <a:rPr lang="en-US" dirty="0" smtClean="0"/>
              <a:t>Graph shows K</a:t>
            </a:r>
            <a:r>
              <a:rPr lang="en-US" baseline="-25000" dirty="0" smtClean="0"/>
              <a:t>E</a:t>
            </a:r>
            <a:r>
              <a:rPr lang="en-US" dirty="0" smtClean="0"/>
              <a:t> value for the EXDC1 exciters in case;</a:t>
            </a:r>
            <a:br>
              <a:rPr lang="en-US" dirty="0" smtClean="0"/>
            </a:br>
            <a:r>
              <a:rPr lang="en-US" dirty="0" smtClean="0"/>
              <a:t>about 1/3 are separately</a:t>
            </a:r>
            <a:br>
              <a:rPr lang="en-US" dirty="0" smtClean="0"/>
            </a:br>
            <a:r>
              <a:rPr lang="en-US" dirty="0" smtClean="0"/>
              <a:t>excited, and the rest self</a:t>
            </a:r>
            <a:br>
              <a:rPr lang="en-US" dirty="0" smtClean="0"/>
            </a:br>
            <a:r>
              <a:rPr lang="en-US" dirty="0" smtClean="0"/>
              <a:t>excited</a:t>
            </a:r>
          </a:p>
          <a:p>
            <a:pPr lvl="1"/>
            <a:r>
              <a:rPr lang="en-US" dirty="0" smtClean="0"/>
              <a:t>Value of K</a:t>
            </a:r>
            <a:r>
              <a:rPr lang="en-US" baseline="-25000" dirty="0" smtClean="0"/>
              <a:t>E</a:t>
            </a:r>
            <a:r>
              <a:rPr lang="en-US" dirty="0" smtClean="0"/>
              <a:t> equal zero </a:t>
            </a:r>
            <a:br>
              <a:rPr lang="en-US" dirty="0" smtClean="0"/>
            </a:br>
            <a:r>
              <a:rPr lang="en-US" dirty="0" smtClean="0"/>
              <a:t>indicates code should</a:t>
            </a:r>
            <a:br>
              <a:rPr lang="en-US" dirty="0" smtClean="0"/>
            </a:br>
            <a:r>
              <a:rPr lang="en-US" dirty="0" smtClean="0"/>
              <a:t>set K</a:t>
            </a:r>
            <a:r>
              <a:rPr lang="en-US" baseline="-25000" dirty="0" smtClean="0"/>
              <a:t>E</a:t>
            </a:r>
            <a:r>
              <a:rPr lang="en-US" dirty="0" smtClean="0"/>
              <a:t> so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 initializes</a:t>
            </a:r>
            <a:br>
              <a:rPr lang="en-US" dirty="0" smtClean="0"/>
            </a:br>
            <a:r>
              <a:rPr lang="en-US" dirty="0" smtClean="0"/>
              <a:t>to zero; this is used to mimic</a:t>
            </a:r>
            <a:br>
              <a:rPr lang="en-US" dirty="0" smtClean="0"/>
            </a:br>
            <a:r>
              <a:rPr lang="en-US" dirty="0" smtClean="0"/>
              <a:t>the operator action of trimming this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63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3048000"/>
            <a:ext cx="3670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9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DC2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dc exciters exist, such as the EXDC2, which is quite to the EXDC1; about 41 WECC exciters are of</a:t>
            </a:r>
            <a:br>
              <a:rPr lang="en-US" dirty="0"/>
            </a:br>
            <a:r>
              <a:rPr lang="en-US" dirty="0"/>
              <a:t>this type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31330" r="8182" b="18670"/>
          <a:stretch/>
        </p:blipFill>
        <p:spPr bwMode="auto">
          <a:xfrm>
            <a:off x="990600" y="2743200"/>
            <a:ext cx="498043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569" y="5943600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4 of "Excitation System Models for Power Stability Studies," </a:t>
            </a:r>
            <a:br>
              <a:rPr lang="en-US" sz="1600" dirty="0" smtClean="0"/>
            </a:br>
            <a:r>
              <a:rPr lang="en-US" sz="1600" dirty="0" smtClean="0"/>
              <a:t>IEEE Trans. Power App. and Syst., vol. PAS-100, pp. 494-509, February 1981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77638" y="2872770"/>
            <a:ext cx="1898277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Vr</a:t>
            </a:r>
            <a:r>
              <a:rPr lang="en-US" dirty="0" smtClean="0"/>
              <a:t> limits are </a:t>
            </a:r>
            <a:br>
              <a:rPr lang="en-US" dirty="0" smtClean="0"/>
            </a:br>
            <a:r>
              <a:rPr lang="en-US" dirty="0" smtClean="0"/>
              <a:t>multiplied by</a:t>
            </a:r>
            <a:br>
              <a:rPr lang="en-US" dirty="0" smtClean="0"/>
            </a:br>
            <a:r>
              <a:rPr lang="en-US" dirty="0" smtClean="0"/>
              <a:t>the terminal</a:t>
            </a:r>
            <a:br>
              <a:rPr lang="en-US" dirty="0" smtClean="0"/>
            </a:br>
            <a:r>
              <a:rPr lang="en-US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0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ESDC4B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Newer dc model introduced in 421.5-2005 in which a PID controller is added; might represent a retrofit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162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6426926" cy="394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207088"/>
            <a:ext cx="442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5-4 of IEEE Std 421.5-2005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0012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discussion of the desired performance of exciters is contained in IEEE Std. 421.2-1990</a:t>
            </a:r>
          </a:p>
          <a:p>
            <a:r>
              <a:rPr lang="en-US" dirty="0" smtClean="0"/>
              <a:t>Concerned with </a:t>
            </a:r>
          </a:p>
          <a:p>
            <a:pPr lvl="1"/>
            <a:r>
              <a:rPr lang="en-US" dirty="0" smtClean="0"/>
              <a:t>large signal performance: large, often discrete change in the voltage such as due to a fault; nonlinearities are significant</a:t>
            </a:r>
          </a:p>
          <a:p>
            <a:pPr lvl="2"/>
            <a:r>
              <a:rPr lang="en-US" dirty="0" smtClean="0"/>
              <a:t>Limits can play a significant role</a:t>
            </a:r>
          </a:p>
          <a:p>
            <a:pPr lvl="1"/>
            <a:r>
              <a:rPr lang="en-US" dirty="0" smtClean="0"/>
              <a:t>small signal performance: small disturbances in which close to linear behavior can be assumed</a:t>
            </a:r>
          </a:p>
          <a:p>
            <a:r>
              <a:rPr lang="en-US" dirty="0" smtClean="0"/>
              <a:t>Increasingly exciters have inputs from power system stabilizers, so performance with these signals is important</a:t>
            </a:r>
          </a:p>
          <a:p>
            <a:pPr marL="914400" lvl="2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71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r>
              <a:rPr lang="en-US" dirty="0" smtClean="0"/>
              <a:t>Figure shows typical transient response performance to a step change in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64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5" t="32227" r="25818" b="17768"/>
          <a:stretch/>
        </p:blipFill>
        <p:spPr bwMode="auto">
          <a:xfrm>
            <a:off x="983588" y="2209800"/>
            <a:ext cx="586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533" y="6248400"/>
            <a:ext cx="437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11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T1 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This model was standardized in the 1968 IEEE Committee Paper with Fig 1 shown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458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28617" r="2045" b="1381"/>
          <a:stretch/>
        </p:blipFill>
        <p:spPr bwMode="auto">
          <a:xfrm>
            <a:off x="838200" y="2362200"/>
            <a:ext cx="74276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2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Small signal performance can be assessed by either the time responses, frequency response, or eigenvalue analysis</a:t>
            </a:r>
          </a:p>
          <a:p>
            <a:r>
              <a:rPr lang="en-US" dirty="0" smtClean="0"/>
              <a:t>Figure shows the</a:t>
            </a:r>
            <a:br>
              <a:rPr lang="en-US" dirty="0" smtClean="0"/>
            </a:br>
            <a:r>
              <a:rPr lang="en-US" dirty="0" smtClean="0"/>
              <a:t>typical open loop</a:t>
            </a:r>
            <a:br>
              <a:rPr lang="en-US" dirty="0" smtClean="0"/>
            </a:br>
            <a:r>
              <a:rPr lang="en-US" dirty="0" smtClean="0"/>
              <a:t>performance of</a:t>
            </a:r>
            <a:br>
              <a:rPr lang="en-US" dirty="0" smtClean="0"/>
            </a:br>
            <a:r>
              <a:rPr lang="en-US" dirty="0" smtClean="0"/>
              <a:t>an exciter and </a:t>
            </a:r>
            <a:br>
              <a:rPr lang="en-US" dirty="0" smtClean="0"/>
            </a:br>
            <a:r>
              <a:rPr lang="en-US" dirty="0" smtClean="0"/>
              <a:t>machine in </a:t>
            </a:r>
            <a:br>
              <a:rPr lang="en-US" dirty="0" smtClean="0"/>
            </a:br>
            <a:r>
              <a:rPr lang="en-US" dirty="0" smtClean="0"/>
              <a:t>the frequency</a:t>
            </a:r>
            <a:br>
              <a:rPr lang="en-US" dirty="0" smtClean="0"/>
            </a:br>
            <a:r>
              <a:rPr lang="en-US" dirty="0" smtClean="0"/>
              <a:t>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165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37510" r="22808" b="4160"/>
          <a:stretch/>
        </p:blipFill>
        <p:spPr bwMode="auto">
          <a:xfrm>
            <a:off x="3886200" y="2209800"/>
            <a:ext cx="500742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533" y="6248400"/>
            <a:ext cx="437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282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Signal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Figure shows typical closed-loop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533" y="6248400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Std 421.2-1990, Figure 5</a:t>
            </a:r>
            <a:endParaRPr lang="en-US" sz="1600" dirty="0"/>
          </a:p>
        </p:txBody>
      </p:sp>
      <p:pic>
        <p:nvPicPr>
          <p:cNvPr id="1166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39165" r="23709" b="10831"/>
          <a:stretch/>
        </p:blipFill>
        <p:spPr bwMode="auto">
          <a:xfrm>
            <a:off x="609600" y="1828800"/>
            <a:ext cx="5791200" cy="3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7999" y="4382721"/>
            <a:ext cx="1895071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system</a:t>
            </a:r>
            <a:br>
              <a:rPr lang="en-US" dirty="0" smtClean="0"/>
            </a:br>
            <a:r>
              <a:rPr lang="en-US" dirty="0" smtClean="0"/>
              <a:t>connection</a:t>
            </a:r>
            <a:br>
              <a:rPr lang="en-US" dirty="0" smtClean="0"/>
            </a:br>
            <a:r>
              <a:rPr lang="en-US" dirty="0" smtClean="0"/>
              <a:t>is open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5050" y="1879600"/>
            <a:ext cx="2462534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Peak value of</a:t>
            </a:r>
            <a:br>
              <a:rPr lang="en-US" dirty="0" smtClean="0"/>
            </a:b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indicates</a:t>
            </a:r>
            <a:br>
              <a:rPr lang="en-US" dirty="0" smtClean="0"/>
            </a:br>
            <a:r>
              <a:rPr lang="en-US" dirty="0" smtClean="0"/>
              <a:t>relative stability;</a:t>
            </a:r>
            <a:br>
              <a:rPr lang="en-US" dirty="0" smtClean="0"/>
            </a:br>
            <a:r>
              <a:rPr lang="en-US" dirty="0" smtClean="0"/>
              <a:t>too large a value</a:t>
            </a:r>
            <a:br>
              <a:rPr lang="en-US" dirty="0" smtClean="0"/>
            </a:br>
            <a:r>
              <a:rPr lang="en-US" dirty="0" smtClean="0"/>
              <a:t>indicates </a:t>
            </a:r>
            <a:br>
              <a:rPr lang="en-US" dirty="0" smtClean="0"/>
            </a:br>
            <a:r>
              <a:rPr lang="en-US" dirty="0" smtClean="0"/>
              <a:t>overshoot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713610"/>
            <a:ext cx="735092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will return to this when we talk about oscillations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6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T1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This model has been subsequently modified over the years, called the DC1 in a 1981 IEEE paper (modeled as the EXDC1 in stability packages)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22780" r="13040" b="22219"/>
          <a:stretch/>
        </p:blipFill>
        <p:spPr bwMode="auto">
          <a:xfrm>
            <a:off x="304800" y="2813859"/>
            <a:ext cx="61264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37811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3 of "Excitation System Models for Power Stability Studies," </a:t>
            </a:r>
            <a:br>
              <a:rPr lang="en-US" sz="1600" dirty="0" smtClean="0"/>
            </a:br>
            <a:r>
              <a:rPr lang="en-US" sz="1600" dirty="0" smtClean="0"/>
              <a:t>IEEE Trans. Power App. and Syst., vol. PAS-100, pp. 494-509, February 1981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895600"/>
            <a:ext cx="2270173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Note, K</a:t>
            </a:r>
            <a:r>
              <a:rPr lang="en-US" baseline="-25000" dirty="0" smtClean="0"/>
              <a:t>E</a:t>
            </a:r>
            <a:r>
              <a:rPr lang="en-US" dirty="0" smtClean="0"/>
              <a:t> in the </a:t>
            </a:r>
            <a:br>
              <a:rPr lang="en-US" dirty="0" smtClean="0"/>
            </a:br>
            <a:r>
              <a:rPr lang="en-US" dirty="0" smtClean="0"/>
              <a:t>feedback is the</a:t>
            </a:r>
            <a:br>
              <a:rPr lang="en-US" dirty="0" smtClean="0"/>
            </a:br>
            <a:r>
              <a:rPr lang="en-US" dirty="0" smtClean="0"/>
              <a:t>same as</a:t>
            </a:r>
            <a:br>
              <a:rPr lang="en-US" dirty="0" smtClean="0"/>
            </a:br>
            <a:r>
              <a:rPr lang="en-US" dirty="0" smtClean="0"/>
              <a:t>the 1968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7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T1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In 1992 IEEE Std 421.5-1992 slightly modified it, calling it the DC1A (modeled as ESDC1A)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207088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3 of IEEE Std 421.5-1992</a:t>
            </a:r>
            <a:endParaRPr lang="en-US" sz="1600" dirty="0"/>
          </a:p>
        </p:txBody>
      </p:sp>
      <p:pic>
        <p:nvPicPr>
          <p:cNvPr id="1147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43339" r="19991" b="14992"/>
          <a:stretch/>
        </p:blipFill>
        <p:spPr bwMode="auto">
          <a:xfrm>
            <a:off x="694267" y="2590800"/>
            <a:ext cx="59253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2561618"/>
            <a:ext cx="1486304" cy="378565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UEL</a:t>
            </a:r>
            <a:r>
              <a:rPr lang="en-US" dirty="0" smtClean="0"/>
              <a:t> is a</a:t>
            </a:r>
            <a:br>
              <a:rPr lang="en-US" dirty="0" smtClean="0"/>
            </a:br>
            <a:r>
              <a:rPr lang="en-US" dirty="0" smtClean="0"/>
              <a:t>signal</a:t>
            </a:r>
            <a:br>
              <a:rPr lang="en-US" dirty="0" smtClean="0"/>
            </a:br>
            <a:r>
              <a:rPr lang="en-US" dirty="0" smtClean="0"/>
              <a:t>from an</a:t>
            </a:r>
            <a:br>
              <a:rPr lang="en-US" dirty="0" smtClean="0"/>
            </a:br>
            <a:r>
              <a:rPr lang="en-US" dirty="0" smtClean="0"/>
              <a:t>under-</a:t>
            </a:r>
            <a:br>
              <a:rPr lang="en-US" dirty="0" smtClean="0"/>
            </a:br>
            <a:r>
              <a:rPr lang="en-US" dirty="0" smtClean="0"/>
              <a:t>excitation</a:t>
            </a:r>
            <a:br>
              <a:rPr lang="en-US" dirty="0" smtClean="0"/>
            </a:br>
            <a:r>
              <a:rPr lang="en-US" dirty="0" smtClean="0"/>
              <a:t>limiter,</a:t>
            </a:r>
            <a:br>
              <a:rPr lang="en-US" dirty="0" smtClean="0"/>
            </a:br>
            <a:r>
              <a:rPr lang="en-US" dirty="0" smtClean="0"/>
              <a:t>which</a:t>
            </a:r>
            <a:br>
              <a:rPr lang="en-US" dirty="0" smtClean="0"/>
            </a:br>
            <a:r>
              <a:rPr lang="en-US" dirty="0" smtClean="0"/>
              <a:t>we'll </a:t>
            </a:r>
            <a:br>
              <a:rPr lang="en-US" dirty="0" smtClean="0"/>
            </a:br>
            <a:r>
              <a:rPr lang="en-US" dirty="0" smtClean="0"/>
              <a:t>cover</a:t>
            </a:r>
            <a:br>
              <a:rPr lang="en-US" dirty="0" smtClean="0"/>
            </a:br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798" y="5638800"/>
            <a:ext cx="419217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model is in 421.5-2005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5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and Coding: Block Diagram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simulate a model represented as a block diagram, the equations need to be represented as a set of first order differential equations</a:t>
            </a:r>
          </a:p>
          <a:p>
            <a:r>
              <a:rPr lang="en-US" dirty="0" smtClean="0"/>
              <a:t>Also the initial state variable and reference values need to be determined</a:t>
            </a:r>
          </a:p>
          <a:p>
            <a:r>
              <a:rPr lang="en-US" dirty="0" smtClean="0"/>
              <a:t>Next several slides quickly cover the standard block diagram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764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Equation for an integrator with u as an input and y as an output is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steady-state with an initial output of y</a:t>
            </a:r>
            <a:r>
              <a:rPr lang="en-US" baseline="-25000" dirty="0" smtClean="0"/>
              <a:t>0</a:t>
            </a:r>
            <a:r>
              <a:rPr lang="en-US" dirty="0" smtClean="0"/>
              <a:t>, the initial state is </a:t>
            </a:r>
            <a:r>
              <a:rPr lang="en-US" dirty="0"/>
              <a:t>y</a:t>
            </a:r>
            <a:r>
              <a:rPr lang="en-US" baseline="-25000" dirty="0"/>
              <a:t>0 </a:t>
            </a:r>
            <a:r>
              <a:rPr lang="en-US" dirty="0" smtClean="0"/>
              <a:t>and the initial input is zero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08740"/>
              </p:ext>
            </p:extLst>
          </p:nvPr>
        </p:nvGraphicFramePr>
        <p:xfrm>
          <a:off x="2743200" y="1524000"/>
          <a:ext cx="7000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10" name="Equation" r:id="rId3" imgW="241200" imgH="393480" progId="Equation.DSMT4">
                  <p:embed/>
                </p:oleObj>
              </mc:Choice>
              <mc:Fallback>
                <p:oleObj name="Equation" r:id="rId3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524000"/>
                        <a:ext cx="700088" cy="11430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 flipV="1">
            <a:off x="2133600" y="2095500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505200" y="2101735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77412" y="18589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0625" y="18520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50496"/>
              </p:ext>
            </p:extLst>
          </p:nvPr>
        </p:nvGraphicFramePr>
        <p:xfrm>
          <a:off x="1008062" y="3886200"/>
          <a:ext cx="156657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11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062" y="3886200"/>
                        <a:ext cx="156657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8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Lag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04253"/>
              </p:ext>
            </p:extLst>
          </p:nvPr>
        </p:nvGraphicFramePr>
        <p:xfrm>
          <a:off x="2503488" y="1524000"/>
          <a:ext cx="11795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24" name="Equation" r:id="rId3" imgW="406080" imgH="393480" progId="Equation.DSMT4">
                  <p:embed/>
                </p:oleObj>
              </mc:Choice>
              <mc:Fallback>
                <p:oleObj name="Equation" r:id="rId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3488" y="1524000"/>
                        <a:ext cx="1179512" cy="11430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1905000" y="2107970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733800" y="2109702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21224" y="1840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9902" y="18833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5760" y="1280160"/>
            <a:ext cx="8535987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r>
              <a:rPr lang="en-US" kern="0" dirty="0" smtClean="0"/>
              <a:t>Equation with u as an input and y as an output is </a:t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  <a:p>
            <a:r>
              <a:rPr lang="en-US" kern="0" dirty="0" smtClean="0"/>
              <a:t>In steady-state with an initial output of y</a:t>
            </a:r>
            <a:r>
              <a:rPr lang="en-US" kern="0" baseline="-25000" dirty="0" smtClean="0"/>
              <a:t>0</a:t>
            </a:r>
            <a:r>
              <a:rPr lang="en-US" kern="0" dirty="0" smtClean="0"/>
              <a:t>, the initial state is y</a:t>
            </a:r>
            <a:r>
              <a:rPr lang="en-US" kern="0" baseline="-25000" dirty="0" smtClean="0"/>
              <a:t>0 </a:t>
            </a:r>
            <a:r>
              <a:rPr lang="en-US" kern="0" dirty="0" smtClean="0"/>
              <a:t>and the initial input is y</a:t>
            </a:r>
            <a:r>
              <a:rPr lang="en-US" kern="0" baseline="-25000" dirty="0" smtClean="0"/>
              <a:t>0</a:t>
            </a:r>
            <a:r>
              <a:rPr lang="en-US" kern="0" dirty="0" smtClean="0"/>
              <a:t>/K</a:t>
            </a:r>
          </a:p>
          <a:p>
            <a:r>
              <a:rPr lang="en-US" kern="0" dirty="0" smtClean="0"/>
              <a:t>Commonly used for measurement delay (e.g., T</a:t>
            </a:r>
            <a:r>
              <a:rPr lang="en-US" kern="0" baseline="-25000" dirty="0" smtClean="0"/>
              <a:t>R</a:t>
            </a:r>
            <a:r>
              <a:rPr lang="en-US" kern="0" dirty="0" smtClean="0"/>
              <a:t> block with IEEE T1)</a:t>
            </a:r>
            <a:br>
              <a:rPr lang="en-US" kern="0" dirty="0" smtClean="0"/>
            </a:br>
            <a:r>
              <a:rPr lang="en-US" kern="0" dirty="0" smtClean="0"/>
              <a:t>   </a:t>
            </a:r>
            <a:endParaRPr lang="en-US" kern="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91171"/>
              </p:ext>
            </p:extLst>
          </p:nvPr>
        </p:nvGraphicFramePr>
        <p:xfrm>
          <a:off x="1082357" y="3429000"/>
          <a:ext cx="2620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25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357" y="3429000"/>
                        <a:ext cx="2620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528522" y="1547273"/>
            <a:ext cx="2895600" cy="1048415"/>
            <a:chOff x="6019800" y="2948142"/>
            <a:chExt cx="2624001" cy="905792"/>
          </a:xfrm>
        </p:grpSpPr>
        <p:sp>
          <p:nvSpPr>
            <p:cNvPr id="13" name="TextBox 26"/>
            <p:cNvSpPr txBox="1"/>
            <p:nvPr/>
          </p:nvSpPr>
          <p:spPr>
            <a:xfrm>
              <a:off x="6541944" y="3338865"/>
              <a:ext cx="2101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Output of Lag Block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47992" y="3302290"/>
              <a:ext cx="1447803" cy="551644"/>
            </a:xfrm>
            <a:custGeom>
              <a:avLst/>
              <a:gdLst>
                <a:gd name="connsiteX0" fmla="*/ 0 w 2863272"/>
                <a:gd name="connsiteY0" fmla="*/ 1173018 h 1173018"/>
                <a:gd name="connsiteX1" fmla="*/ 0 w 2863272"/>
                <a:gd name="connsiteY1" fmla="*/ 9236 h 1173018"/>
                <a:gd name="connsiteX2" fmla="*/ 2863272 w 2863272"/>
                <a:gd name="connsiteY2" fmla="*/ 0 h 117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272" h="1173018">
                  <a:moveTo>
                    <a:pt x="0" y="1173018"/>
                  </a:moveTo>
                  <a:lnTo>
                    <a:pt x="0" y="9236"/>
                  </a:lnTo>
                  <a:lnTo>
                    <a:pt x="2863272" y="0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19800" y="3124200"/>
              <a:ext cx="1905000" cy="721047"/>
            </a:xfrm>
            <a:custGeom>
              <a:avLst/>
              <a:gdLst>
                <a:gd name="connsiteX0" fmla="*/ 0 w 4775200"/>
                <a:gd name="connsiteY0" fmla="*/ 0 h 1533236"/>
                <a:gd name="connsiteX1" fmla="*/ 9236 w 4775200"/>
                <a:gd name="connsiteY1" fmla="*/ 1533236 h 1533236"/>
                <a:gd name="connsiteX2" fmla="*/ 4775200 w 4775200"/>
                <a:gd name="connsiteY2" fmla="*/ 1514763 h 15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5200" h="1533236">
                  <a:moveTo>
                    <a:pt x="0" y="0"/>
                  </a:moveTo>
                  <a:cubicBezTo>
                    <a:pt x="3079" y="511079"/>
                    <a:pt x="6157" y="1022157"/>
                    <a:pt x="9236" y="1533236"/>
                  </a:cubicBezTo>
                  <a:lnTo>
                    <a:pt x="4775200" y="1514763"/>
                  </a:lnTo>
                </a:path>
              </a:pathLst>
            </a:custGeom>
            <a:noFill/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6132148" y="2948142"/>
              <a:ext cx="103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Input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54978" y="3302289"/>
              <a:ext cx="1440817" cy="542957"/>
            </a:xfrm>
            <a:custGeom>
              <a:avLst/>
              <a:gdLst>
                <a:gd name="connsiteX0" fmla="*/ 0 w 2835563"/>
                <a:gd name="connsiteY0" fmla="*/ 1193098 h 1193098"/>
                <a:gd name="connsiteX1" fmla="*/ 295563 w 2835563"/>
                <a:gd name="connsiteY1" fmla="*/ 389535 h 1193098"/>
                <a:gd name="connsiteX2" fmla="*/ 720436 w 2835563"/>
                <a:gd name="connsiteY2" fmla="*/ 47789 h 1193098"/>
                <a:gd name="connsiteX3" fmla="*/ 2835563 w 2835563"/>
                <a:gd name="connsiteY3" fmla="*/ 10844 h 1193098"/>
                <a:gd name="connsiteX0" fmla="*/ 0 w 2835563"/>
                <a:gd name="connsiteY0" fmla="*/ 1196063 h 1196063"/>
                <a:gd name="connsiteX1" fmla="*/ 203199 w 2835563"/>
                <a:gd name="connsiteY1" fmla="*/ 447919 h 1196063"/>
                <a:gd name="connsiteX2" fmla="*/ 720436 w 2835563"/>
                <a:gd name="connsiteY2" fmla="*/ 50754 h 1196063"/>
                <a:gd name="connsiteX3" fmla="*/ 2835563 w 2835563"/>
                <a:gd name="connsiteY3" fmla="*/ 13809 h 1196063"/>
                <a:gd name="connsiteX0" fmla="*/ 0 w 2835563"/>
                <a:gd name="connsiteY0" fmla="*/ 1187863 h 1187863"/>
                <a:gd name="connsiteX1" fmla="*/ 203199 w 2835563"/>
                <a:gd name="connsiteY1" fmla="*/ 439719 h 1187863"/>
                <a:gd name="connsiteX2" fmla="*/ 544945 w 2835563"/>
                <a:gd name="connsiteY2" fmla="*/ 70263 h 1187863"/>
                <a:gd name="connsiteX3" fmla="*/ 2835563 w 2835563"/>
                <a:gd name="connsiteY3" fmla="*/ 5609 h 1187863"/>
                <a:gd name="connsiteX0" fmla="*/ 0 w 2835563"/>
                <a:gd name="connsiteY0" fmla="*/ 1183879 h 1183879"/>
                <a:gd name="connsiteX1" fmla="*/ 203199 w 2835563"/>
                <a:gd name="connsiteY1" fmla="*/ 435735 h 1183879"/>
                <a:gd name="connsiteX2" fmla="*/ 544945 w 2835563"/>
                <a:gd name="connsiteY2" fmla="*/ 66279 h 1183879"/>
                <a:gd name="connsiteX3" fmla="*/ 2835563 w 2835563"/>
                <a:gd name="connsiteY3" fmla="*/ 1625 h 1183879"/>
                <a:gd name="connsiteX0" fmla="*/ 0 w 2835563"/>
                <a:gd name="connsiteY0" fmla="*/ 1151902 h 1151902"/>
                <a:gd name="connsiteX1" fmla="*/ 203199 w 2835563"/>
                <a:gd name="connsiteY1" fmla="*/ 403758 h 1151902"/>
                <a:gd name="connsiteX2" fmla="*/ 544945 w 2835563"/>
                <a:gd name="connsiteY2" fmla="*/ 34302 h 1151902"/>
                <a:gd name="connsiteX3" fmla="*/ 2835563 w 2835563"/>
                <a:gd name="connsiteY3" fmla="*/ 25066 h 1151902"/>
                <a:gd name="connsiteX0" fmla="*/ 0 w 2835563"/>
                <a:gd name="connsiteY0" fmla="*/ 1166829 h 1166829"/>
                <a:gd name="connsiteX1" fmla="*/ 203199 w 2835563"/>
                <a:gd name="connsiteY1" fmla="*/ 418685 h 1166829"/>
                <a:gd name="connsiteX2" fmla="*/ 544945 w 2835563"/>
                <a:gd name="connsiteY2" fmla="*/ 49229 h 1166829"/>
                <a:gd name="connsiteX3" fmla="*/ 2835563 w 2835563"/>
                <a:gd name="connsiteY3" fmla="*/ 12284 h 1166829"/>
                <a:gd name="connsiteX0" fmla="*/ 0 w 2835568"/>
                <a:gd name="connsiteY0" fmla="*/ 1166829 h 1166829"/>
                <a:gd name="connsiteX1" fmla="*/ 203199 w 2835568"/>
                <a:gd name="connsiteY1" fmla="*/ 418685 h 1166829"/>
                <a:gd name="connsiteX2" fmla="*/ 544945 w 2835568"/>
                <a:gd name="connsiteY2" fmla="*/ 49229 h 1166829"/>
                <a:gd name="connsiteX3" fmla="*/ 2835563 w 2835568"/>
                <a:gd name="connsiteY3" fmla="*/ 12284 h 1166829"/>
                <a:gd name="connsiteX0" fmla="*/ 0 w 2835568"/>
                <a:gd name="connsiteY0" fmla="*/ 1158886 h 1158886"/>
                <a:gd name="connsiteX1" fmla="*/ 212435 w 2835568"/>
                <a:gd name="connsiteY1" fmla="*/ 198306 h 1158886"/>
                <a:gd name="connsiteX2" fmla="*/ 544945 w 2835568"/>
                <a:gd name="connsiteY2" fmla="*/ 41286 h 1158886"/>
                <a:gd name="connsiteX3" fmla="*/ 2835563 w 2835568"/>
                <a:gd name="connsiteY3" fmla="*/ 4341 h 1158886"/>
                <a:gd name="connsiteX0" fmla="*/ 41955 w 2877518"/>
                <a:gd name="connsiteY0" fmla="*/ 1154545 h 1154545"/>
                <a:gd name="connsiteX1" fmla="*/ 254390 w 2877518"/>
                <a:gd name="connsiteY1" fmla="*/ 193965 h 1154545"/>
                <a:gd name="connsiteX2" fmla="*/ 2877518 w 2877518"/>
                <a:gd name="connsiteY2" fmla="*/ 0 h 1154545"/>
                <a:gd name="connsiteX0" fmla="*/ 0 w 2835563"/>
                <a:gd name="connsiteY0" fmla="*/ 1156205 h 1156205"/>
                <a:gd name="connsiteX1" fmla="*/ 397163 w 2835563"/>
                <a:gd name="connsiteY1" fmla="*/ 112498 h 1156205"/>
                <a:gd name="connsiteX2" fmla="*/ 2835563 w 2835563"/>
                <a:gd name="connsiteY2" fmla="*/ 1660 h 1156205"/>
                <a:gd name="connsiteX0" fmla="*/ 6351 w 2841914"/>
                <a:gd name="connsiteY0" fmla="*/ 1156205 h 1156205"/>
                <a:gd name="connsiteX1" fmla="*/ 403514 w 2841914"/>
                <a:gd name="connsiteY1" fmla="*/ 112498 h 1156205"/>
                <a:gd name="connsiteX2" fmla="*/ 2841914 w 2841914"/>
                <a:gd name="connsiteY2" fmla="*/ 1660 h 1156205"/>
                <a:gd name="connsiteX0" fmla="*/ 7236 w 2879745"/>
                <a:gd name="connsiteY0" fmla="*/ 1173018 h 1173018"/>
                <a:gd name="connsiteX1" fmla="*/ 404399 w 2879745"/>
                <a:gd name="connsiteY1" fmla="*/ 129311 h 1173018"/>
                <a:gd name="connsiteX2" fmla="*/ 2879745 w 2879745"/>
                <a:gd name="connsiteY2" fmla="*/ 0 h 1173018"/>
                <a:gd name="connsiteX0" fmla="*/ 7236 w 2879996"/>
                <a:gd name="connsiteY0" fmla="*/ 1190306 h 1190306"/>
                <a:gd name="connsiteX1" fmla="*/ 404399 w 2879996"/>
                <a:gd name="connsiteY1" fmla="*/ 146599 h 1190306"/>
                <a:gd name="connsiteX2" fmla="*/ 2879745 w 2879996"/>
                <a:gd name="connsiteY2" fmla="*/ 17288 h 1190306"/>
                <a:gd name="connsiteX0" fmla="*/ 8876 w 2881635"/>
                <a:gd name="connsiteY0" fmla="*/ 1190306 h 1190306"/>
                <a:gd name="connsiteX1" fmla="*/ 396803 w 2881635"/>
                <a:gd name="connsiteY1" fmla="*/ 146599 h 1190306"/>
                <a:gd name="connsiteX2" fmla="*/ 2881385 w 2881635"/>
                <a:gd name="connsiteY2" fmla="*/ 17288 h 11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635" h="1190306">
                  <a:moveTo>
                    <a:pt x="8876" y="1190306"/>
                  </a:moveTo>
                  <a:cubicBezTo>
                    <a:pt x="4258" y="1161058"/>
                    <a:pt x="-81949" y="342102"/>
                    <a:pt x="396803" y="146599"/>
                  </a:cubicBezTo>
                  <a:cubicBezTo>
                    <a:pt x="875555" y="-48904"/>
                    <a:pt x="2907554" y="2279"/>
                    <a:pt x="2881385" y="17288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77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Block takes the derivative of the input, with scaling K</a:t>
            </a:r>
            <a:r>
              <a:rPr lang="en-US" baseline="-25000" dirty="0" smtClean="0"/>
              <a:t>D</a:t>
            </a:r>
            <a:r>
              <a:rPr lang="en-US" dirty="0" smtClean="0"/>
              <a:t> and a first order lag with T</a:t>
            </a:r>
            <a:r>
              <a:rPr lang="en-US" baseline="-25000" dirty="0" smtClean="0"/>
              <a:t>D</a:t>
            </a:r>
          </a:p>
          <a:p>
            <a:pPr lvl="1"/>
            <a:r>
              <a:rPr lang="en-US" dirty="0" smtClean="0"/>
              <a:t>Physically we can't take the derivative without some lag</a:t>
            </a:r>
          </a:p>
          <a:p>
            <a:r>
              <a:rPr lang="en-US" dirty="0" smtClean="0"/>
              <a:t>In steady-state the output of the block is zero</a:t>
            </a:r>
          </a:p>
          <a:p>
            <a:r>
              <a:rPr lang="en-US" dirty="0" smtClean="0"/>
              <a:t>State equations require a more general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45967"/>
              </p:ext>
            </p:extLst>
          </p:nvPr>
        </p:nvGraphicFramePr>
        <p:xfrm>
          <a:off x="2374900" y="1468438"/>
          <a:ext cx="143668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85"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1468438"/>
                        <a:ext cx="1436688" cy="125412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777412" y="2112663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810000" y="2076640"/>
            <a:ext cx="609600" cy="6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21224" y="18880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3381" y="18420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5037"/>
      </p:ext>
    </p:extLst>
  </p:cSld>
  <p:clrMapOvr>
    <a:masterClrMapping/>
  </p:clrMapOvr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38643</TotalTime>
  <Words>1230</Words>
  <Application>Microsoft Office PowerPoint</Application>
  <PresentationFormat>On-screen Show (4:3)</PresentationFormat>
  <Paragraphs>223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Naeove~1</vt:lpstr>
      <vt:lpstr>Equation</vt:lpstr>
      <vt:lpstr>ECE 576 – Power System Dynamics and Stability</vt:lpstr>
      <vt:lpstr>Announcements</vt:lpstr>
      <vt:lpstr>IEEE T1 Exciter</vt:lpstr>
      <vt:lpstr>IEEE T1 Evolution</vt:lpstr>
      <vt:lpstr>IEEE T1 Evolution</vt:lpstr>
      <vt:lpstr>Initialization and Coding: Block Diagram Basics</vt:lpstr>
      <vt:lpstr>Integrator Block</vt:lpstr>
      <vt:lpstr>First Order Lag Block</vt:lpstr>
      <vt:lpstr>Derivative Block</vt:lpstr>
      <vt:lpstr>State Equations for More Complicated Functions</vt:lpstr>
      <vt:lpstr>General Block Diagram Approach</vt:lpstr>
      <vt:lpstr>Derivative Example</vt:lpstr>
      <vt:lpstr>Lead-Lag Block </vt:lpstr>
      <vt:lpstr>Lead-Lag Block </vt:lpstr>
      <vt:lpstr>Limits: Windup versus Nonwindup</vt:lpstr>
      <vt:lpstr>Non-Windup Limits Integrator Block</vt:lpstr>
      <vt:lpstr>Limits on First Order Lag </vt:lpstr>
      <vt:lpstr>Non-Windup Limit First Order Lag</vt:lpstr>
      <vt:lpstr>Lead-Lag Non-Windup Limits</vt:lpstr>
      <vt:lpstr>Ignored States</vt:lpstr>
      <vt:lpstr>IEEE T1 Example</vt:lpstr>
      <vt:lpstr>IEEE T1 Example</vt:lpstr>
      <vt:lpstr>IEEE T1 Example</vt:lpstr>
      <vt:lpstr>IEEE T1 Example</vt:lpstr>
      <vt:lpstr>WECC Case Type 1 Exciters</vt:lpstr>
      <vt:lpstr>DC2 Exciters</vt:lpstr>
      <vt:lpstr>ESDC4B</vt:lpstr>
      <vt:lpstr>Desired Performance</vt:lpstr>
      <vt:lpstr>Transient Response</vt:lpstr>
      <vt:lpstr>Small Signal Performance</vt:lpstr>
      <vt:lpstr>Small Signal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1886</cp:revision>
  <cp:lastPrinted>2014-02-22T16:23:55Z</cp:lastPrinted>
  <dcterms:created xsi:type="dcterms:W3CDTF">1995-06-02T22:12:36Z</dcterms:created>
  <dcterms:modified xsi:type="dcterms:W3CDTF">2014-03-04T19:30:44Z</dcterms:modified>
</cp:coreProperties>
</file>