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28"/>
  </p:notesMasterIdLst>
  <p:handoutMasterIdLst>
    <p:handoutMasterId r:id="rId29"/>
  </p:handoutMasterIdLst>
  <p:sldIdLst>
    <p:sldId id="563" r:id="rId2"/>
    <p:sldId id="820" r:id="rId3"/>
    <p:sldId id="1043" r:id="rId4"/>
    <p:sldId id="1042" r:id="rId5"/>
    <p:sldId id="1039" r:id="rId6"/>
    <p:sldId id="1040" r:id="rId7"/>
    <p:sldId id="1041" r:id="rId8"/>
    <p:sldId id="996" r:id="rId9"/>
    <p:sldId id="998" r:id="rId10"/>
    <p:sldId id="999" r:id="rId11"/>
    <p:sldId id="970" r:id="rId12"/>
    <p:sldId id="1001" r:id="rId13"/>
    <p:sldId id="1000" r:id="rId14"/>
    <p:sldId id="973" r:id="rId15"/>
    <p:sldId id="974" r:id="rId16"/>
    <p:sldId id="1002" r:id="rId17"/>
    <p:sldId id="1003" r:id="rId18"/>
    <p:sldId id="1004" r:id="rId19"/>
    <p:sldId id="977" r:id="rId20"/>
    <p:sldId id="978" r:id="rId21"/>
    <p:sldId id="979" r:id="rId22"/>
    <p:sldId id="1005" r:id="rId23"/>
    <p:sldId id="982" r:id="rId24"/>
    <p:sldId id="1007" r:id="rId25"/>
    <p:sldId id="1008" r:id="rId26"/>
    <p:sldId id="1009" r:id="rId27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00"/>
    <a:srgbClr val="CC00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0" autoAdjust="0"/>
  </p:normalViewPr>
  <p:slideViewPr>
    <p:cSldViewPr>
      <p:cViewPr varScale="1">
        <p:scale>
          <a:sx n="125" d="100"/>
          <a:sy n="125" d="100"/>
        </p:scale>
        <p:origin x="-3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Relationship Id="rId4" Type="http://schemas.openxmlformats.org/officeDocument/2006/relationships/image" Target="../media/image30.png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4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png"/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781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781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85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3738"/>
            <a:ext cx="4638675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3" y="4403354"/>
            <a:ext cx="5149442" cy="41697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85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4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5" name="Rectangle 410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" name="Rectangle 4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10600" y="1009095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6.bin"/><Relationship Id="rId4" Type="http://schemas.openxmlformats.org/officeDocument/2006/relationships/image" Target="../media/image1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6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0.png"/><Relationship Id="rId4" Type="http://schemas.openxmlformats.org/officeDocument/2006/relationships/image" Target="../media/image27.wmf"/><Relationship Id="rId9" Type="http://schemas.openxmlformats.org/officeDocument/2006/relationships/oleObject" Target="../embeddings/oleObject2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5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8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7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1.wmf"/><Relationship Id="rId11" Type="http://schemas.openxmlformats.org/officeDocument/2006/relationships/image" Target="../media/image43.wmf"/><Relationship Id="rId5" Type="http://schemas.openxmlformats.org/officeDocument/2006/relationships/oleObject" Target="../embeddings/oleObject35.bin"/><Relationship Id="rId10" Type="http://schemas.openxmlformats.org/officeDocument/2006/relationships/oleObject" Target="../embeddings/oleObject38.bin"/><Relationship Id="rId4" Type="http://schemas.openxmlformats.org/officeDocument/2006/relationships/image" Target="../media/image40.wmf"/><Relationship Id="rId9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576</a:t>
            </a:r>
            <a:r>
              <a:rPr lang="en-US" dirty="0" smtClean="0"/>
              <a:t> </a:t>
            </a:r>
            <a:r>
              <a:rPr lang="en-US" dirty="0"/>
              <a:t>– Power System Dynamics and 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361765" y="1828800"/>
            <a:ext cx="8534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Lecture 12: Exciters</a:t>
            </a:r>
            <a:endParaRPr lang="en-US" altLang="en-US" sz="2000" b="1" dirty="0"/>
          </a:p>
          <a:p>
            <a:endParaRPr lang="en-US" altLang="en-US" sz="2000" b="1" dirty="0"/>
          </a:p>
          <a:p>
            <a:endParaRPr lang="en-US" b="1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DC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there is a field winding (i.e., not a permanent magnet machine) then the machine can be connected in the following ways</a:t>
            </a:r>
          </a:p>
          <a:p>
            <a:pPr lvl="1"/>
            <a:r>
              <a:rPr lang="en-US" dirty="0" smtClean="0"/>
              <a:t>Separately-excited: Field and armature windings are connected to separate power sources</a:t>
            </a:r>
          </a:p>
          <a:p>
            <a:pPr lvl="2"/>
            <a:r>
              <a:rPr lang="en-US" dirty="0" smtClean="0"/>
              <a:t>For an exciter, control is provided by varying the field current (which is stationary), which changes the armature voltage</a:t>
            </a:r>
          </a:p>
          <a:p>
            <a:pPr lvl="1"/>
            <a:r>
              <a:rPr lang="en-US" dirty="0" smtClean="0"/>
              <a:t>Series-excited: Field and armature windings are in series</a:t>
            </a:r>
          </a:p>
          <a:p>
            <a:pPr lvl="1"/>
            <a:r>
              <a:rPr lang="en-US" dirty="0" smtClean="0"/>
              <a:t>Shunt-excited: Field and armature windings are in parallel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6939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9" name="Text Box 3"/>
          <p:cNvSpPr txBox="1">
            <a:spLocks noChangeArrowheads="1"/>
          </p:cNvSpPr>
          <p:nvPr/>
        </p:nvSpPr>
        <p:spPr bwMode="auto">
          <a:xfrm>
            <a:off x="7467600" y="2209800"/>
            <a:ext cx="1319213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(to sync</a:t>
            </a:r>
          </a:p>
          <a:p>
            <a:r>
              <a:rPr lang="en-US" altLang="en-US" sz="2800"/>
              <a:t> mach)</a:t>
            </a:r>
          </a:p>
        </p:txBody>
      </p:sp>
      <p:graphicFrame>
        <p:nvGraphicFramePr>
          <p:cNvPr id="3573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585157"/>
              </p:ext>
            </p:extLst>
          </p:nvPr>
        </p:nvGraphicFramePr>
        <p:xfrm>
          <a:off x="762000" y="4267200"/>
          <a:ext cx="35179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13" name="Equation" r:id="rId3" imgW="3517560" imgH="888840" progId="Equation.3">
                  <p:embed/>
                </p:oleObj>
              </mc:Choice>
              <mc:Fallback>
                <p:oleObj name="Equation" r:id="rId3" imgW="351756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267200"/>
                        <a:ext cx="35179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137292"/>
              </p:ext>
            </p:extLst>
          </p:nvPr>
        </p:nvGraphicFramePr>
        <p:xfrm>
          <a:off x="1066800" y="1295400"/>
          <a:ext cx="6096000" cy="302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14" name="Bitmap Image" r:id="rId5" imgW="20285714" imgH="10057143" progId="Paint.Picture">
                  <p:embed/>
                </p:oleObj>
              </mc:Choice>
              <mc:Fallback>
                <p:oleObj name="Bitmap Image" r:id="rId5" imgW="20285714" imgH="10057143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95400"/>
                        <a:ext cx="6096000" cy="302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Separately Excited DC Exciter</a:t>
            </a:r>
            <a:endParaRPr lang="en-US" kern="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4352337"/>
              </p:ext>
            </p:extLst>
          </p:nvPr>
        </p:nvGraphicFramePr>
        <p:xfrm>
          <a:off x="1143000" y="5334000"/>
          <a:ext cx="17653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415" name="Equation" r:id="rId7" imgW="1765300" imgH="914400" progId="Equation.3">
                  <p:embed/>
                </p:oleObj>
              </mc:Choice>
              <mc:Fallback>
                <p:oleObj name="Equation" r:id="rId7" imgW="1765300" imgH="914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334000"/>
                        <a:ext cx="17653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343400" y="5486400"/>
            <a:ext cx="4225837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Symbol" panose="05050102010706020507" pitchFamily="18" charset="2"/>
              </a:rPr>
              <a:t>s</a:t>
            </a:r>
            <a:r>
              <a:rPr lang="en-US" baseline="-25000" dirty="0" smtClean="0"/>
              <a:t>1</a:t>
            </a:r>
            <a:r>
              <a:rPr lang="en-US" dirty="0" smtClean="0"/>
              <a:t> is coefficient of dispersion,</a:t>
            </a:r>
            <a:br>
              <a:rPr lang="en-US" dirty="0" smtClean="0"/>
            </a:br>
            <a:r>
              <a:rPr lang="en-US" dirty="0" smtClean="0"/>
              <a:t>modeling the flux leakage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Separately Excited DC </a:t>
            </a:r>
            <a:r>
              <a:rPr lang="en-US" dirty="0" smtClean="0"/>
              <a:t>Exciter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Relate the input voltage, e</a:t>
            </a:r>
            <a:r>
              <a:rPr lang="en-US" baseline="-25000" dirty="0" smtClean="0"/>
              <a:t>in1</a:t>
            </a:r>
            <a:r>
              <a:rPr lang="en-US" dirty="0" smtClean="0"/>
              <a:t>, to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fd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7890695"/>
              </p:ext>
            </p:extLst>
          </p:nvPr>
        </p:nvGraphicFramePr>
        <p:xfrm>
          <a:off x="685800" y="1981200"/>
          <a:ext cx="3960813" cy="447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11" name="Equation" r:id="rId3" imgW="1638000" imgH="1854000" progId="Equation.DSMT4">
                  <p:embed/>
                </p:oleObj>
              </mc:Choice>
              <mc:Fallback>
                <p:oleObj name="Equation" r:id="rId3" imgW="1638000" imgH="18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981200"/>
                        <a:ext cx="3960813" cy="4479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86400" y="3657600"/>
            <a:ext cx="2824812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Assuming a constant </a:t>
            </a:r>
            <a:br>
              <a:rPr lang="en-US" dirty="0" smtClean="0">
                <a:latin typeface="+mn-lt"/>
              </a:rPr>
            </a:br>
            <a:r>
              <a:rPr lang="en-US" dirty="0" smtClean="0">
                <a:latin typeface="+mn-lt"/>
              </a:rPr>
              <a:t>speed </a:t>
            </a:r>
            <a:r>
              <a:rPr lang="en-US" dirty="0" smtClean="0">
                <a:latin typeface="Symbol" panose="05050102010706020507" pitchFamily="18" charset="2"/>
              </a:rPr>
              <a:t>w</a:t>
            </a:r>
            <a:r>
              <a:rPr lang="en-US" baseline="-25000" dirty="0" smtClean="0">
                <a:latin typeface="+mn-lt"/>
              </a:rPr>
              <a:t>1</a:t>
            </a:r>
            <a:endParaRPr lang="en-US" baseline="-25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29112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Separately Excited DC </a:t>
            </a:r>
            <a:r>
              <a:rPr lang="en-US" dirty="0" smtClean="0"/>
              <a:t>Exciter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If it was a linear magnetic circuit, then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fd</a:t>
            </a:r>
            <a:r>
              <a:rPr lang="en-US" dirty="0" smtClean="0"/>
              <a:t> would be proportional to i</a:t>
            </a:r>
            <a:r>
              <a:rPr lang="en-US" baseline="-25000" dirty="0" smtClean="0"/>
              <a:t>n1</a:t>
            </a:r>
            <a:r>
              <a:rPr lang="en-US" dirty="0" smtClean="0"/>
              <a:t>; for a real system we need to account for saturation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88140"/>
              </p:ext>
            </p:extLst>
          </p:nvPr>
        </p:nvGraphicFramePr>
        <p:xfrm>
          <a:off x="380999" y="2743200"/>
          <a:ext cx="4892685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33" name="Bitmap Image" r:id="rId3" imgW="25352381" imgH="17371429" progId="PBrush">
                  <p:embed/>
                </p:oleObj>
              </mc:Choice>
              <mc:Fallback>
                <p:oleObj name="Bitmap Image" r:id="rId3" imgW="25352381" imgH="17371429" progId="PBrush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999" y="2743200"/>
                        <a:ext cx="4892685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4277485"/>
              </p:ext>
            </p:extLst>
          </p:nvPr>
        </p:nvGraphicFramePr>
        <p:xfrm>
          <a:off x="4974013" y="2438400"/>
          <a:ext cx="3568700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34" name="Equation" r:id="rId5" imgW="3568700" imgH="1041400" progId="Equation.3">
                  <p:embed/>
                </p:oleObj>
              </mc:Choice>
              <mc:Fallback>
                <p:oleObj name="Equation" r:id="rId5" imgW="3568700" imgH="1041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4013" y="2438400"/>
                        <a:ext cx="3568700" cy="104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30091" y="3505200"/>
            <a:ext cx="327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Without saturation we can write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7336844"/>
              </p:ext>
            </p:extLst>
          </p:nvPr>
        </p:nvGraphicFramePr>
        <p:xfrm>
          <a:off x="5334000" y="4495800"/>
          <a:ext cx="3429962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35" name="Equation" r:id="rId7" imgW="1765080" imgH="901440" progId="Equation.DSMT4">
                  <p:embed/>
                </p:oleObj>
              </mc:Choice>
              <mc:Fallback>
                <p:oleObj name="Equation" r:id="rId7" imgW="1765080" imgH="9014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495800"/>
                        <a:ext cx="3429962" cy="175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763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04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8080805"/>
              </p:ext>
            </p:extLst>
          </p:nvPr>
        </p:nvGraphicFramePr>
        <p:xfrm>
          <a:off x="533400" y="1351756"/>
          <a:ext cx="6184900" cy="256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414" name="Equation" r:id="rId3" imgW="6184800" imgH="2565360" progId="Equation.DSMT4">
                  <p:embed/>
                </p:oleObj>
              </mc:Choice>
              <mc:Fallback>
                <p:oleObj name="Equation" r:id="rId3" imgW="6184800" imgH="25653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351756"/>
                        <a:ext cx="6184900" cy="256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045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754909"/>
              </p:ext>
            </p:extLst>
          </p:nvPr>
        </p:nvGraphicFramePr>
        <p:xfrm>
          <a:off x="990600" y="5105400"/>
          <a:ext cx="3810000" cy="1092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415" name="Equation" r:id="rId5" imgW="1638000" imgH="469800" progId="Equation.DSMT4">
                  <p:embed/>
                </p:oleObj>
              </mc:Choice>
              <mc:Fallback>
                <p:oleObj name="Equation" r:id="rId5" imgW="163800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05400"/>
                        <a:ext cx="3810000" cy="10927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Separately Excited DC Exciter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345" y="4112567"/>
            <a:ext cx="770114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equation is then scaled based on the synchronous</a:t>
            </a:r>
            <a:br>
              <a:rPr lang="en-US" dirty="0" smtClean="0"/>
            </a:br>
            <a:r>
              <a:rPr lang="en-US" dirty="0" smtClean="0"/>
              <a:t>machine base values 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14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501030"/>
              </p:ext>
            </p:extLst>
          </p:nvPr>
        </p:nvGraphicFramePr>
        <p:xfrm>
          <a:off x="609600" y="1371600"/>
          <a:ext cx="4648200" cy="32319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20" name="Equation" r:id="rId3" imgW="5587920" imgH="3886200" progId="Equation.DSMT4">
                  <p:embed/>
                </p:oleObj>
              </mc:Choice>
              <mc:Fallback>
                <p:oleObj name="Equation" r:id="rId3" imgW="5587920" imgH="3886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371600"/>
                        <a:ext cx="4648200" cy="32319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Separately Excited Scaled Values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696947"/>
              </p:ext>
            </p:extLst>
          </p:nvPr>
        </p:nvGraphicFramePr>
        <p:xfrm>
          <a:off x="753687" y="5410200"/>
          <a:ext cx="5230813" cy="931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0421" name="Equation" r:id="rId5" imgW="6477000" imgH="1155700" progId="Equation.DSMT4">
                  <p:embed/>
                </p:oleObj>
              </mc:Choice>
              <mc:Fallback>
                <p:oleObj name="Equation" r:id="rId5" imgW="6477000" imgH="11557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687" y="5410200"/>
                        <a:ext cx="5230813" cy="931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4724400"/>
            <a:ext cx="2424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Thus we have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4419600"/>
            <a:ext cx="2277996" cy="19389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/>
              <a:t>V</a:t>
            </a:r>
            <a:r>
              <a:rPr lang="en-US" baseline="-25000" dirty="0" err="1" smtClean="0"/>
              <a:t>r</a:t>
            </a:r>
            <a:r>
              <a:rPr lang="en-US" dirty="0" smtClean="0"/>
              <a:t> is the scaled</a:t>
            </a:r>
            <a:br>
              <a:rPr lang="en-US" dirty="0" smtClean="0"/>
            </a:br>
            <a:r>
              <a:rPr lang="en-US" dirty="0" smtClean="0"/>
              <a:t>output of the</a:t>
            </a:r>
            <a:br>
              <a:rPr lang="en-US" dirty="0" smtClean="0"/>
            </a:br>
            <a:r>
              <a:rPr lang="en-US" dirty="0" smtClean="0"/>
              <a:t>voltage </a:t>
            </a:r>
            <a:br>
              <a:rPr lang="en-US" dirty="0" smtClean="0"/>
            </a:br>
            <a:r>
              <a:rPr lang="en-US" dirty="0" smtClean="0"/>
              <a:t>regulator </a:t>
            </a:r>
            <a:br>
              <a:rPr lang="en-US" dirty="0" smtClean="0"/>
            </a:br>
            <a:r>
              <a:rPr lang="en-US" dirty="0" smtClean="0"/>
              <a:t>amplifier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Self-Excited Exciter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63287"/>
          </a:xfrm>
        </p:spPr>
        <p:txBody>
          <a:bodyPr/>
          <a:lstStyle/>
          <a:p>
            <a:r>
              <a:rPr lang="en-US" dirty="0" smtClean="0"/>
              <a:t>When the exciter is self-excited, the amplifier voltage appears in series with the exciter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14176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48" t="36383" r="26112" b="18610"/>
          <a:stretch/>
        </p:blipFill>
        <p:spPr bwMode="auto">
          <a:xfrm>
            <a:off x="838200" y="2209800"/>
            <a:ext cx="470182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55931"/>
              </p:ext>
            </p:extLst>
          </p:nvPr>
        </p:nvGraphicFramePr>
        <p:xfrm>
          <a:off x="821575" y="4876800"/>
          <a:ext cx="6010275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833" name="Equation" r:id="rId4" imgW="7442200" imgH="1701800" progId="Equation.DSMT4">
                  <p:embed/>
                </p:oleObj>
              </mc:Choice>
              <mc:Fallback>
                <p:oleObj name="Equation" r:id="rId4" imgW="7442200" imgH="1701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1575" y="4876800"/>
                        <a:ext cx="6010275" cy="1373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934200" y="4015770"/>
            <a:ext cx="16764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 the additional</a:t>
            </a:r>
            <a:br>
              <a:rPr lang="en-US" dirty="0" smtClean="0"/>
            </a:br>
            <a:r>
              <a:rPr lang="en-US" dirty="0" smtClean="0"/>
              <a:t>E</a:t>
            </a:r>
            <a:r>
              <a:rPr lang="en-US" baseline="-25000" dirty="0" smtClean="0"/>
              <a:t>fd</a:t>
            </a:r>
            <a:r>
              <a:rPr lang="en-US" dirty="0" smtClean="0"/>
              <a:t> term on the end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5216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28600"/>
            <a:ext cx="8534400" cy="762000"/>
          </a:xfrm>
        </p:spPr>
        <p:txBody>
          <a:bodyPr/>
          <a:lstStyle/>
          <a:p>
            <a:r>
              <a:rPr lang="en-US" dirty="0" smtClean="0"/>
              <a:t>Self and </a:t>
            </a:r>
            <a:r>
              <a:rPr lang="en-US" smtClean="0"/>
              <a:t>Separated </a:t>
            </a:r>
            <a:r>
              <a:rPr lang="en-US" smtClean="0"/>
              <a:t>Excited </a:t>
            </a:r>
            <a:r>
              <a:rPr lang="en-US" dirty="0" smtClean="0"/>
              <a:t>Exciters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The same model can be used for both by just modifying the value of K</a:t>
            </a:r>
            <a:r>
              <a:rPr lang="en-US" baseline="-25000" dirty="0" smtClean="0"/>
              <a:t>E</a:t>
            </a:r>
            <a:endParaRPr lang="en-US" baseline="-25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2602788"/>
              </p:ext>
            </p:extLst>
          </p:nvPr>
        </p:nvGraphicFramePr>
        <p:xfrm>
          <a:off x="1219200" y="2365375"/>
          <a:ext cx="4815417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46" name="Equation" r:id="rId3" imgW="2222280" imgH="419040" progId="Equation.DSMT4">
                  <p:embed/>
                </p:oleObj>
              </mc:Choice>
              <mc:Fallback>
                <p:oleObj name="Equation" r:id="rId3" imgW="2222280" imgH="419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365375"/>
                        <a:ext cx="4815417" cy="908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797060"/>
              </p:ext>
            </p:extLst>
          </p:nvPr>
        </p:nvGraphicFramePr>
        <p:xfrm>
          <a:off x="1066800" y="3505200"/>
          <a:ext cx="5867400" cy="949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47" name="Equation" r:id="rId5" imgW="7061040" imgH="1143000" progId="Equation.DSMT4">
                  <p:embed/>
                </p:oleObj>
              </mc:Choice>
              <mc:Fallback>
                <p:oleObj name="Equation" r:id="rId5" imgW="7061040" imgH="1143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505200"/>
                        <a:ext cx="5867400" cy="949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5694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225040"/>
          </a:xfrm>
        </p:spPr>
        <p:txBody>
          <a:bodyPr/>
          <a:lstStyle/>
          <a:p>
            <a:r>
              <a:rPr lang="en-US" dirty="0" smtClean="0"/>
              <a:t>A number of different functions can be used to represent the saturation</a:t>
            </a:r>
          </a:p>
          <a:p>
            <a:r>
              <a:rPr lang="en-US" dirty="0" smtClean="0"/>
              <a:t>The quadratic approach is now quite common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Exponential function could also be used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2203219"/>
              </p:ext>
            </p:extLst>
          </p:nvPr>
        </p:nvGraphicFramePr>
        <p:xfrm>
          <a:off x="762000" y="2971800"/>
          <a:ext cx="6410325" cy="1698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26" name="Equation" r:id="rId3" imgW="2895480" imgH="761760" progId="Equation.DSMT4">
                  <p:embed/>
                </p:oleObj>
              </mc:Choice>
              <mc:Fallback>
                <p:oleObj name="Equation" r:id="rId3" imgW="2895480" imgH="76176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971800"/>
                        <a:ext cx="6410325" cy="1698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450891"/>
              </p:ext>
            </p:extLst>
          </p:nvPr>
        </p:nvGraphicFramePr>
        <p:xfrm>
          <a:off x="3124199" y="5562600"/>
          <a:ext cx="2743201" cy="670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2927" name="Equation" r:id="rId5" imgW="1143000" imgH="279360" progId="Equation.DSMT4">
                  <p:embed/>
                </p:oleObj>
              </mc:Choice>
              <mc:Fallback>
                <p:oleObj name="Equation" r:id="rId5" imgW="1143000" imgH="27936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199" y="5562600"/>
                        <a:ext cx="2743201" cy="6705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458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4547" name="Object 3"/>
          <p:cNvGraphicFramePr>
            <a:graphicFrameLocks noChangeAspect="1"/>
          </p:cNvGraphicFramePr>
          <p:nvPr/>
        </p:nvGraphicFramePr>
        <p:xfrm>
          <a:off x="1143000" y="1676400"/>
          <a:ext cx="10160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87" name="Equation" r:id="rId3" imgW="1015920" imgH="419040" progId="Equation.3">
                  <p:embed/>
                </p:oleObj>
              </mc:Choice>
              <mc:Fallback>
                <p:oleObj name="Equation" r:id="rId3" imgW="101592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676400"/>
                        <a:ext cx="10160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48" name="Object 4"/>
          <p:cNvGraphicFramePr>
            <a:graphicFrameLocks noChangeAspect="1"/>
          </p:cNvGraphicFramePr>
          <p:nvPr/>
        </p:nvGraphicFramePr>
        <p:xfrm>
          <a:off x="2667000" y="1447800"/>
          <a:ext cx="30734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88" name="Equation" r:id="rId5" imgW="3073320" imgH="672840" progId="Equation.3">
                  <p:embed/>
                </p:oleObj>
              </mc:Choice>
              <mc:Fallback>
                <p:oleObj name="Equation" r:id="rId5" imgW="3073320" imgH="672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447800"/>
                        <a:ext cx="3073400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4549" name="Text Box 5"/>
          <p:cNvSpPr txBox="1">
            <a:spLocks noChangeArrowheads="1"/>
          </p:cNvSpPr>
          <p:nvPr/>
        </p:nvSpPr>
        <p:spPr bwMode="auto">
          <a:xfrm>
            <a:off x="914400" y="2362200"/>
            <a:ext cx="18891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Steady state</a:t>
            </a:r>
          </a:p>
        </p:txBody>
      </p:sp>
      <p:graphicFrame>
        <p:nvGraphicFramePr>
          <p:cNvPr id="364550" name="Object 6"/>
          <p:cNvGraphicFramePr>
            <a:graphicFrameLocks noChangeAspect="1"/>
          </p:cNvGraphicFramePr>
          <p:nvPr/>
        </p:nvGraphicFramePr>
        <p:xfrm>
          <a:off x="3048000" y="2286000"/>
          <a:ext cx="3276600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89" name="Equation" r:id="rId7" imgW="3276360" imgH="812520" progId="Equation.3">
                  <p:embed/>
                </p:oleObj>
              </mc:Choice>
              <mc:Fallback>
                <p:oleObj name="Equation" r:id="rId7" imgW="32763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286000"/>
                        <a:ext cx="3276600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4551" name="Object 7"/>
          <p:cNvGraphicFramePr>
            <a:graphicFrameLocks noChangeAspect="1"/>
          </p:cNvGraphicFramePr>
          <p:nvPr/>
        </p:nvGraphicFramePr>
        <p:xfrm>
          <a:off x="914400" y="3505200"/>
          <a:ext cx="6096000" cy="298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3690" name="Bitmap Image" r:id="rId9" imgW="25352381" imgH="12422334" progId="Paint.Picture">
                  <p:embed/>
                </p:oleObj>
              </mc:Choice>
              <mc:Fallback>
                <p:oleObj name="Bitmap Image" r:id="rId9" imgW="25352381" imgH="1242233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6096000" cy="2986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Exponential Saturation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3 is due now</a:t>
            </a:r>
          </a:p>
          <a:p>
            <a:r>
              <a:rPr lang="en-US" dirty="0" smtClean="0"/>
              <a:t>Homework </a:t>
            </a:r>
            <a:r>
              <a:rPr lang="en-US" dirty="0"/>
              <a:t>4</a:t>
            </a:r>
            <a:r>
              <a:rPr lang="en-US" dirty="0" smtClean="0"/>
              <a:t> is on the website and is due on March 6</a:t>
            </a:r>
          </a:p>
          <a:p>
            <a:r>
              <a:rPr lang="en-US" dirty="0" smtClean="0"/>
              <a:t>Read Chapter 4</a:t>
            </a:r>
          </a:p>
          <a:p>
            <a:r>
              <a:rPr lang="en-US" dirty="0" smtClean="0"/>
              <a:t>Midterm exam is on March 13 in class</a:t>
            </a:r>
          </a:p>
          <a:p>
            <a:pPr lvl="1"/>
            <a:r>
              <a:rPr lang="en-US" dirty="0" smtClean="0"/>
              <a:t>Closed book, closed notes</a:t>
            </a:r>
          </a:p>
          <a:p>
            <a:pPr lvl="1"/>
            <a:r>
              <a:rPr lang="en-US" dirty="0" smtClean="0"/>
              <a:t>You may bring one 8.5 by 11" note sheet</a:t>
            </a:r>
          </a:p>
          <a:p>
            <a:pPr lvl="2"/>
            <a:r>
              <a:rPr lang="en-US" dirty="0" smtClean="0"/>
              <a:t>You do not need to write down block diagrams or the detailed synchronous machine equations; I'll give </a:t>
            </a:r>
            <a:r>
              <a:rPr lang="en-US" smtClean="0"/>
              <a:t>you what you need here</a:t>
            </a:r>
            <a:endParaRPr lang="en-US" dirty="0" smtClean="0"/>
          </a:p>
          <a:p>
            <a:pPr lvl="1"/>
            <a:r>
              <a:rPr lang="en-US" dirty="0" smtClean="0"/>
              <a:t>Simple calculators allowed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5" name="Text Box 3"/>
          <p:cNvSpPr txBox="1">
            <a:spLocks noChangeArrowheads="1"/>
          </p:cNvSpPr>
          <p:nvPr/>
        </p:nvSpPr>
        <p:spPr bwMode="auto">
          <a:xfrm>
            <a:off x="898525" y="1438275"/>
            <a:ext cx="11509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Given:</a:t>
            </a:r>
          </a:p>
        </p:txBody>
      </p:sp>
      <p:graphicFrame>
        <p:nvGraphicFramePr>
          <p:cNvPr id="366596" name="Object 4"/>
          <p:cNvGraphicFramePr>
            <a:graphicFrameLocks noChangeAspect="1"/>
          </p:cNvGraphicFramePr>
          <p:nvPr/>
        </p:nvGraphicFramePr>
        <p:xfrm>
          <a:off x="2514600" y="1600200"/>
          <a:ext cx="2743200" cy="258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06" name="Equation" r:id="rId3" imgW="3720960" imgH="3504960" progId="Equation.DSMT4">
                  <p:embed/>
                </p:oleObj>
              </mc:Choice>
              <mc:Fallback>
                <p:oleObj name="Equation" r:id="rId3" imgW="3720960" imgH="35049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600200"/>
                        <a:ext cx="2743200" cy="2584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597" name="Text Box 5"/>
          <p:cNvSpPr txBox="1">
            <a:spLocks noChangeArrowheads="1"/>
          </p:cNvSpPr>
          <p:nvPr/>
        </p:nvSpPr>
        <p:spPr bwMode="auto">
          <a:xfrm>
            <a:off x="1066800" y="4800600"/>
            <a:ext cx="9350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Find:</a:t>
            </a:r>
          </a:p>
        </p:txBody>
      </p:sp>
      <p:graphicFrame>
        <p:nvGraphicFramePr>
          <p:cNvPr id="366598" name="Object 6"/>
          <p:cNvGraphicFramePr>
            <a:graphicFrameLocks noChangeAspect="1"/>
          </p:cNvGraphicFramePr>
          <p:nvPr/>
        </p:nvGraphicFramePr>
        <p:xfrm>
          <a:off x="2362200" y="4800600"/>
          <a:ext cx="2641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07" name="Equation" r:id="rId5" imgW="2641320" imgH="507960" progId="Equation.3">
                  <p:embed/>
                </p:oleObj>
              </mc:Choice>
              <mc:Fallback>
                <p:oleObj name="Equation" r:id="rId5" imgW="2641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4800600"/>
                        <a:ext cx="2641600" cy="50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599" name="Object 7"/>
          <p:cNvGraphicFramePr>
            <a:graphicFrameLocks noChangeAspect="1"/>
          </p:cNvGraphicFramePr>
          <p:nvPr/>
        </p:nvGraphicFramePr>
        <p:xfrm>
          <a:off x="2514600" y="5486400"/>
          <a:ext cx="22225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08" name="Equation" r:id="rId7" imgW="2222280" imgH="609480" progId="Equation.3">
                  <p:embed/>
                </p:oleObj>
              </mc:Choice>
              <mc:Fallback>
                <p:oleObj name="Equation" r:id="rId7" imgW="22222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5486400"/>
                        <a:ext cx="22225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6600" name="Object 8"/>
          <p:cNvGraphicFramePr>
            <a:graphicFrameLocks noChangeAspect="1"/>
          </p:cNvGraphicFramePr>
          <p:nvPr/>
        </p:nvGraphicFramePr>
        <p:xfrm>
          <a:off x="6858000" y="3962400"/>
          <a:ext cx="17780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4709" name="Equation" r:id="rId9" imgW="2222280" imgH="2666880" progId="Equation.3">
                  <p:embed/>
                </p:oleObj>
              </mc:Choice>
              <mc:Fallback>
                <p:oleObj name="Equation" r:id="rId9" imgW="2222280" imgH="2666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962400"/>
                        <a:ext cx="17780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6601" name="AutoShape 9"/>
          <p:cNvSpPr>
            <a:spLocks noChangeArrowheads="1"/>
          </p:cNvSpPr>
          <p:nvPr/>
        </p:nvSpPr>
        <p:spPr bwMode="auto">
          <a:xfrm>
            <a:off x="5410200" y="5029200"/>
            <a:ext cx="762000" cy="304800"/>
          </a:xfrm>
          <a:prstGeom prst="rightArrow">
            <a:avLst>
              <a:gd name="adj1" fmla="val 50000"/>
              <a:gd name="adj2" fmla="val 625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6602" name="AutoShape 10"/>
          <p:cNvSpPr>
            <a:spLocks/>
          </p:cNvSpPr>
          <p:nvPr/>
        </p:nvSpPr>
        <p:spPr bwMode="auto">
          <a:xfrm>
            <a:off x="6477000" y="3962400"/>
            <a:ext cx="228600" cy="2209800"/>
          </a:xfrm>
          <a:prstGeom prst="leftBrace">
            <a:avLst>
              <a:gd name="adj1" fmla="val 80556"/>
              <a:gd name="adj2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Exponential Saturation Example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4" name="Text Box 4"/>
          <p:cNvSpPr txBox="1">
            <a:spLocks noChangeArrowheads="1"/>
          </p:cNvSpPr>
          <p:nvPr/>
        </p:nvSpPr>
        <p:spPr bwMode="auto">
          <a:xfrm>
            <a:off x="676102" y="1447800"/>
            <a:ext cx="1585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Amplifier</a:t>
            </a:r>
          </a:p>
        </p:txBody>
      </p:sp>
      <p:graphicFrame>
        <p:nvGraphicFramePr>
          <p:cNvPr id="3686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5586601"/>
              </p:ext>
            </p:extLst>
          </p:nvPr>
        </p:nvGraphicFramePr>
        <p:xfrm>
          <a:off x="2514600" y="1431175"/>
          <a:ext cx="31369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642" name="Equation" r:id="rId3" imgW="3136680" imgH="1447560" progId="Equation.DSMT4">
                  <p:embed/>
                </p:oleObj>
              </mc:Choice>
              <mc:Fallback>
                <p:oleObj name="Equation" r:id="rId3" imgW="3136680" imgH="1447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431175"/>
                        <a:ext cx="31369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0218949"/>
              </p:ext>
            </p:extLst>
          </p:nvPr>
        </p:nvGraphicFramePr>
        <p:xfrm>
          <a:off x="3335655" y="3338513"/>
          <a:ext cx="29591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643" name="Equation" r:id="rId5" imgW="2958840" imgH="914400" progId="Equation.3">
                  <p:embed/>
                </p:oleObj>
              </mc:Choice>
              <mc:Fallback>
                <p:oleObj name="Equation" r:id="rId5" imgW="29588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5655" y="3338513"/>
                        <a:ext cx="29591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48" name="Text Box 8"/>
          <p:cNvSpPr txBox="1">
            <a:spLocks noChangeArrowheads="1"/>
          </p:cNvSpPr>
          <p:nvPr/>
        </p:nvSpPr>
        <p:spPr bwMode="auto">
          <a:xfrm>
            <a:off x="627179" y="3276600"/>
            <a:ext cx="22145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In steady state</a:t>
            </a:r>
          </a:p>
        </p:txBody>
      </p:sp>
      <p:graphicFrame>
        <p:nvGraphicFramePr>
          <p:cNvPr id="3686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7191170"/>
              </p:ext>
            </p:extLst>
          </p:nvPr>
        </p:nvGraphicFramePr>
        <p:xfrm>
          <a:off x="1981200" y="4267200"/>
          <a:ext cx="228600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644" name="Equation" r:id="rId7" imgW="2286000" imgH="495000" progId="Equation.3">
                  <p:embed/>
                </p:oleObj>
              </mc:Choice>
              <mc:Fallback>
                <p:oleObj name="Equation" r:id="rId7" imgW="2286000" imgH="495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4267200"/>
                        <a:ext cx="228600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650" name="Text Box 10"/>
          <p:cNvSpPr txBox="1">
            <a:spLocks noChangeArrowheads="1"/>
          </p:cNvSpPr>
          <p:nvPr/>
        </p:nvSpPr>
        <p:spPr bwMode="auto">
          <a:xfrm>
            <a:off x="914400" y="4267200"/>
            <a:ext cx="69691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Big</a:t>
            </a:r>
          </a:p>
        </p:txBody>
      </p:sp>
      <p:sp>
        <p:nvSpPr>
          <p:cNvPr id="368651" name="Text Box 11"/>
          <p:cNvSpPr txBox="1">
            <a:spLocks noChangeArrowheads="1"/>
          </p:cNvSpPr>
          <p:nvPr/>
        </p:nvSpPr>
        <p:spPr bwMode="auto">
          <a:xfrm>
            <a:off x="990600" y="5257800"/>
            <a:ext cx="52165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There is often a droop in regulation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Voltage Regulator Model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705600" y="1623488"/>
            <a:ext cx="1600951" cy="19389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Modeled</a:t>
            </a:r>
            <a:br>
              <a:rPr lang="en-US" dirty="0" smtClean="0"/>
            </a:br>
            <a:r>
              <a:rPr lang="en-US" dirty="0" smtClean="0"/>
              <a:t>as a first</a:t>
            </a:r>
            <a:br>
              <a:rPr lang="en-US" dirty="0" smtClean="0"/>
            </a:br>
            <a:r>
              <a:rPr lang="en-US" dirty="0" smtClean="0"/>
              <a:t>order</a:t>
            </a:r>
            <a:br>
              <a:rPr lang="en-US" dirty="0" smtClean="0"/>
            </a:br>
            <a:r>
              <a:rPr lang="en-US" dirty="0" smtClean="0"/>
              <a:t>differential</a:t>
            </a:r>
            <a:br>
              <a:rPr lang="en-US" dirty="0" smtClean="0"/>
            </a:br>
            <a:r>
              <a:rPr lang="en-US" dirty="0" smtClean="0"/>
              <a:t>equation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691640"/>
          </a:xfrm>
        </p:spPr>
        <p:txBody>
          <a:bodyPr/>
          <a:lstStyle/>
          <a:p>
            <a:r>
              <a:rPr lang="en-US" dirty="0" smtClean="0"/>
              <a:t>This control system can often exhibit instabilities, so some type of feedback is used</a:t>
            </a:r>
          </a:p>
          <a:p>
            <a:r>
              <a:rPr lang="en-US" dirty="0" smtClean="0"/>
              <a:t>One approach is a stabilizing transformer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1123604" y="5486400"/>
            <a:ext cx="28384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Large </a:t>
            </a:r>
            <a:r>
              <a:rPr lang="en-US" altLang="en-US" sz="2800" i="1"/>
              <a:t>L</a:t>
            </a:r>
            <a:r>
              <a:rPr lang="en-US" altLang="en-US" sz="2800" i="1" baseline="-25000"/>
              <a:t>t</a:t>
            </a:r>
            <a:r>
              <a:rPr lang="en-US" altLang="en-US" sz="2800" baseline="-25000"/>
              <a:t>2</a:t>
            </a:r>
            <a:r>
              <a:rPr lang="en-US" altLang="en-US" sz="2800"/>
              <a:t> so </a:t>
            </a:r>
            <a:r>
              <a:rPr lang="en-US" altLang="en-US" sz="2800" i="1"/>
              <a:t>I</a:t>
            </a:r>
            <a:r>
              <a:rPr lang="en-US" altLang="en-US" sz="2800" i="1" baseline="-25000"/>
              <a:t>t</a:t>
            </a:r>
            <a:r>
              <a:rPr lang="en-US" altLang="en-US" sz="2800" baseline="-25000"/>
              <a:t>2</a:t>
            </a:r>
            <a:r>
              <a:rPr lang="en-US" altLang="en-US" sz="2800"/>
              <a:t> </a:t>
            </a:r>
            <a:r>
              <a:rPr lang="en-US" altLang="en-US" sz="2800" i="1">
                <a:sym typeface="Symbol" pitchFamily="18" charset="2"/>
              </a:rPr>
              <a:t> </a:t>
            </a:r>
            <a:r>
              <a:rPr lang="en-US" altLang="en-US" sz="2800">
                <a:sym typeface="Symbol" pitchFamily="18" charset="2"/>
              </a:rPr>
              <a:t>0</a:t>
            </a:r>
            <a:endParaRPr lang="en-US" altLang="en-US" sz="2800"/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224291"/>
              </p:ext>
            </p:extLst>
          </p:nvPr>
        </p:nvGraphicFramePr>
        <p:xfrm>
          <a:off x="4419600" y="5334000"/>
          <a:ext cx="2476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70" name="Equation" r:id="rId3" imgW="2476440" imgH="914400" progId="Equation.3">
                  <p:embed/>
                </p:oleObj>
              </mc:Choice>
              <mc:Fallback>
                <p:oleObj name="Equation" r:id="rId3" imgW="24764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5334000"/>
                        <a:ext cx="2476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15794"/>
              </p:ext>
            </p:extLst>
          </p:nvPr>
        </p:nvGraphicFramePr>
        <p:xfrm>
          <a:off x="762000" y="3048000"/>
          <a:ext cx="6096000" cy="232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971" name="Bitmap Image" r:id="rId5" imgW="22114286" imgH="8419048" progId="Paint.Picture">
                  <p:embed/>
                </p:oleObj>
              </mc:Choice>
              <mc:Fallback>
                <p:oleObj name="Bitmap Image" r:id="rId5" imgW="22114286" imgH="84190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0"/>
                        <a:ext cx="6096000" cy="2320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20863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2738" name="Object 2"/>
          <p:cNvGraphicFramePr>
            <a:graphicFrameLocks noChangeAspect="1"/>
          </p:cNvGraphicFramePr>
          <p:nvPr/>
        </p:nvGraphicFramePr>
        <p:xfrm>
          <a:off x="1600200" y="1447800"/>
          <a:ext cx="5981700" cy="248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66" name="Equation" r:id="rId3" imgW="5981400" imgH="2489040" progId="Equation.3">
                  <p:embed/>
                </p:oleObj>
              </mc:Choice>
              <mc:Fallback>
                <p:oleObj name="Equation" r:id="rId3" imgW="5981400" imgH="248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1447800"/>
                        <a:ext cx="5981700" cy="248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2590800" y="2895600"/>
            <a:ext cx="1600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2740" name="Rectangle 4"/>
          <p:cNvSpPr>
            <a:spLocks noChangeArrowheads="1"/>
          </p:cNvSpPr>
          <p:nvPr/>
        </p:nvSpPr>
        <p:spPr bwMode="auto">
          <a:xfrm>
            <a:off x="5410200" y="2895600"/>
            <a:ext cx="11430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72741" name="Object 5"/>
          <p:cNvGraphicFramePr>
            <a:graphicFrameLocks noChangeAspect="1"/>
          </p:cNvGraphicFramePr>
          <p:nvPr/>
        </p:nvGraphicFramePr>
        <p:xfrm>
          <a:off x="3276600" y="4267200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67" name="Equation" r:id="rId5" imgW="241200" imgH="380880" progId="Equation.3">
                  <p:embed/>
                </p:oleObj>
              </mc:Choice>
              <mc:Fallback>
                <p:oleObj name="Equation" r:id="rId5" imgW="241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267200"/>
                        <a:ext cx="24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2" name="Object 6"/>
          <p:cNvGraphicFramePr>
            <a:graphicFrameLocks noChangeAspect="1"/>
          </p:cNvGraphicFramePr>
          <p:nvPr/>
        </p:nvGraphicFramePr>
        <p:xfrm>
          <a:off x="5943600" y="4343400"/>
          <a:ext cx="241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68" name="Equation" r:id="rId7" imgW="241200" imgH="380880" progId="Equation.3">
                  <p:embed/>
                </p:oleObj>
              </mc:Choice>
              <mc:Fallback>
                <p:oleObj name="Equation" r:id="rId7" imgW="241200" imgH="380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4343400"/>
                        <a:ext cx="241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3" name="Object 7"/>
          <p:cNvGraphicFramePr>
            <a:graphicFrameLocks noChangeAspect="1"/>
          </p:cNvGraphicFramePr>
          <p:nvPr/>
        </p:nvGraphicFramePr>
        <p:xfrm>
          <a:off x="3200400" y="4724400"/>
          <a:ext cx="4699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69" name="Equation" r:id="rId8" imgW="469800" imgH="914400" progId="Equation.3">
                  <p:embed/>
                </p:oleObj>
              </mc:Choice>
              <mc:Fallback>
                <p:oleObj name="Equation" r:id="rId8" imgW="4698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4724400"/>
                        <a:ext cx="4699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2744" name="Object 8"/>
          <p:cNvGraphicFramePr>
            <a:graphicFrameLocks noChangeAspect="1"/>
          </p:cNvGraphicFramePr>
          <p:nvPr/>
        </p:nvGraphicFramePr>
        <p:xfrm>
          <a:off x="5791200" y="5181600"/>
          <a:ext cx="5334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70" name="Equation" r:id="rId10" imgW="533160" imgH="419040" progId="Equation.3">
                  <p:embed/>
                </p:oleObj>
              </mc:Choice>
              <mc:Fallback>
                <p:oleObj name="Equation" r:id="rId10" imgW="53316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181600"/>
                        <a:ext cx="5334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Feedback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T1 Exciter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This model was standardized in the 1968 IEEE Committee Paper with Fig 1 shown below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11458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11" t="28617" r="2045" b="1381"/>
          <a:stretch/>
        </p:blipFill>
        <p:spPr bwMode="auto">
          <a:xfrm>
            <a:off x="838200" y="2362200"/>
            <a:ext cx="7427685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8211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IEEE T1 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615440"/>
          </a:xfrm>
        </p:spPr>
        <p:txBody>
          <a:bodyPr/>
          <a:lstStyle/>
          <a:p>
            <a:r>
              <a:rPr lang="en-US" dirty="0" smtClean="0"/>
              <a:t>This model has been subsequently modified over the years, called the DC1 in a 1981 IEEE paper (modeled as the EXDC1 in stability packages)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114688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5" t="22780" r="13040" b="22219"/>
          <a:stretch/>
        </p:blipFill>
        <p:spPr bwMode="auto">
          <a:xfrm>
            <a:off x="304800" y="2813859"/>
            <a:ext cx="6126480" cy="3017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6037811"/>
            <a:ext cx="7378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Fig 3 of "Excitation System Models for Power Stability Studies," </a:t>
            </a:r>
            <a:br>
              <a:rPr lang="en-US" sz="1600" dirty="0" smtClean="0"/>
            </a:br>
            <a:r>
              <a:rPr lang="en-US" sz="1600" dirty="0" smtClean="0"/>
              <a:t>IEEE Trans. Power App. and Syst., vol. PAS-100, pp. 494-509, February 1981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553200" y="2895600"/>
            <a:ext cx="2270173" cy="19389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Note, K</a:t>
            </a:r>
            <a:r>
              <a:rPr lang="en-US" baseline="-25000" dirty="0" smtClean="0"/>
              <a:t>E</a:t>
            </a:r>
            <a:r>
              <a:rPr lang="en-US" dirty="0" smtClean="0"/>
              <a:t> in the </a:t>
            </a:r>
            <a:br>
              <a:rPr lang="en-US" dirty="0" smtClean="0"/>
            </a:br>
            <a:r>
              <a:rPr lang="en-US" dirty="0" smtClean="0"/>
              <a:t>feedback is the</a:t>
            </a:r>
            <a:br>
              <a:rPr lang="en-US" dirty="0" smtClean="0"/>
            </a:br>
            <a:r>
              <a:rPr lang="en-US" dirty="0" smtClean="0"/>
              <a:t>same as</a:t>
            </a:r>
            <a:br>
              <a:rPr lang="en-US" dirty="0" smtClean="0"/>
            </a:br>
            <a:r>
              <a:rPr lang="en-US" dirty="0" smtClean="0"/>
              <a:t>the 1968</a:t>
            </a:r>
          </a:p>
          <a:p>
            <a:r>
              <a:rPr lang="en-US" dirty="0" smtClean="0"/>
              <a:t>approach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3723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T1 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In 1992 IEEE Std 421.5-1992 slightly modified it, calling it the DC1A (modeled as ESDC1A)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6207088"/>
            <a:ext cx="42915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Image Source: Fig 3 of IEEE Std 421.5-1992</a:t>
            </a:r>
            <a:endParaRPr lang="en-US" sz="1600" dirty="0"/>
          </a:p>
        </p:txBody>
      </p:sp>
      <p:pic>
        <p:nvPicPr>
          <p:cNvPr id="114790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57" t="43339" r="19991" b="14992"/>
          <a:stretch/>
        </p:blipFill>
        <p:spPr bwMode="auto">
          <a:xfrm>
            <a:off x="694267" y="2590800"/>
            <a:ext cx="5925312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86600" y="2561618"/>
            <a:ext cx="1486304" cy="378565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r>
              <a:rPr lang="en-US" baseline="-25000" dirty="0" smtClean="0"/>
              <a:t>UEL</a:t>
            </a:r>
            <a:r>
              <a:rPr lang="en-US" dirty="0" smtClean="0"/>
              <a:t> is a</a:t>
            </a:r>
            <a:br>
              <a:rPr lang="en-US" dirty="0" smtClean="0"/>
            </a:br>
            <a:r>
              <a:rPr lang="en-US" dirty="0" smtClean="0"/>
              <a:t>signal</a:t>
            </a:r>
            <a:br>
              <a:rPr lang="en-US" dirty="0" smtClean="0"/>
            </a:br>
            <a:r>
              <a:rPr lang="en-US" dirty="0" smtClean="0"/>
              <a:t>from an</a:t>
            </a:r>
            <a:br>
              <a:rPr lang="en-US" dirty="0" smtClean="0"/>
            </a:br>
            <a:r>
              <a:rPr lang="en-US" dirty="0" smtClean="0"/>
              <a:t>under-</a:t>
            </a:r>
            <a:br>
              <a:rPr lang="en-US" dirty="0" smtClean="0"/>
            </a:br>
            <a:r>
              <a:rPr lang="en-US" dirty="0" smtClean="0"/>
              <a:t>excitation</a:t>
            </a:r>
            <a:br>
              <a:rPr lang="en-US" dirty="0" smtClean="0"/>
            </a:br>
            <a:r>
              <a:rPr lang="en-US" dirty="0" smtClean="0"/>
              <a:t>limiter,</a:t>
            </a:r>
            <a:br>
              <a:rPr lang="en-US" dirty="0" smtClean="0"/>
            </a:br>
            <a:r>
              <a:rPr lang="en-US" dirty="0" smtClean="0"/>
              <a:t>which</a:t>
            </a:r>
            <a:br>
              <a:rPr lang="en-US" dirty="0" smtClean="0"/>
            </a:br>
            <a:r>
              <a:rPr lang="en-US" dirty="0" smtClean="0"/>
              <a:t>we'll </a:t>
            </a:r>
            <a:br>
              <a:rPr lang="en-US" dirty="0" smtClean="0"/>
            </a:br>
            <a:r>
              <a:rPr lang="en-US" dirty="0" smtClean="0"/>
              <a:t>cover</a:t>
            </a:r>
            <a:br>
              <a:rPr lang="en-US" dirty="0" smtClean="0"/>
            </a:br>
            <a:r>
              <a:rPr lang="en-US" dirty="0" smtClean="0"/>
              <a:t>later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1798" y="5638800"/>
            <a:ext cx="4192173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Same model is in 421.5-2005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4597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Wind Cut-outs, </a:t>
            </a:r>
            <a:r>
              <a:rPr lang="en-US" dirty="0" smtClean="0"/>
              <a:t>2/17/14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20000" cy="4857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447800" y="6246167"/>
            <a:ext cx="57572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Graph provided by Tracy Rolstad, </a:t>
            </a:r>
            <a:r>
              <a:rPr lang="en-US" dirty="0" err="1" smtClean="0"/>
              <a:t>Avista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261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GenRou</a:t>
            </a:r>
            <a:r>
              <a:rPr lang="en-US" dirty="0" smtClean="0"/>
              <a:t>, </a:t>
            </a:r>
            <a:r>
              <a:rPr lang="en-US" dirty="0" err="1" smtClean="0"/>
              <a:t>GenTPF</a:t>
            </a:r>
            <a:r>
              <a:rPr lang="en-US" dirty="0" smtClean="0"/>
              <a:t>, </a:t>
            </a:r>
            <a:r>
              <a:rPr lang="en-US" dirty="0" err="1" smtClean="0"/>
              <a:t>GenTPJ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1163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652797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3350" y="1237619"/>
            <a:ext cx="74238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Figure compares gen 4 reactive power output for the </a:t>
            </a:r>
            <a:br>
              <a:rPr lang="en-US" dirty="0" smtClean="0"/>
            </a:br>
            <a:r>
              <a:rPr lang="en-US" dirty="0" smtClean="0"/>
              <a:t>0.1 second fault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56699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6354" name="Object 2"/>
          <p:cNvGraphicFramePr>
            <a:graphicFrameLocks noChangeAspect="1"/>
          </p:cNvGraphicFramePr>
          <p:nvPr/>
        </p:nvGraphicFramePr>
        <p:xfrm>
          <a:off x="2209800" y="5334000"/>
          <a:ext cx="812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269" name="Equation" r:id="rId3" imgW="812520" imgH="406080" progId="Equation.3">
                  <p:embed/>
                </p:oleObj>
              </mc:Choice>
              <mc:Fallback>
                <p:oleObj name="Equation" r:id="rId3" imgW="81252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5334000"/>
                        <a:ext cx="8128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55" name="Object 3"/>
          <p:cNvGraphicFramePr>
            <a:graphicFrameLocks noChangeAspect="1"/>
          </p:cNvGraphicFramePr>
          <p:nvPr/>
        </p:nvGraphicFramePr>
        <p:xfrm>
          <a:off x="5638800" y="5334000"/>
          <a:ext cx="8636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270" name="Equation" r:id="rId5" imgW="863280" imgH="419040" progId="Equation.3">
                  <p:embed/>
                </p:oleObj>
              </mc:Choice>
              <mc:Fallback>
                <p:oleObj name="Equation" r:id="rId5" imgW="8632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5334000"/>
                        <a:ext cx="8636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6357" name="Object 5"/>
          <p:cNvGraphicFramePr>
            <a:graphicFrameLocks noChangeAspect="1"/>
          </p:cNvGraphicFramePr>
          <p:nvPr/>
        </p:nvGraphicFramePr>
        <p:xfrm>
          <a:off x="1066800" y="1447800"/>
          <a:ext cx="7086600" cy="3871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2271" name="Bitmap Image" r:id="rId7" imgW="25904762" imgH="14152381" progId="Paint.Picture">
                  <p:embed/>
                </p:oleObj>
              </mc:Choice>
              <mc:Fallback>
                <p:oleObj name="Bitmap Image" r:id="rId7" imgW="25904762" imgH="14152381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447800"/>
                        <a:ext cx="7086600" cy="3871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Voltage and Speed Control</a:t>
            </a:r>
            <a:endParaRPr lang="en-US" kern="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Exciters, Including AVR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Exciters are used to control the synchronous machine field voltage and current</a:t>
            </a:r>
          </a:p>
          <a:p>
            <a:pPr lvl="1"/>
            <a:r>
              <a:rPr lang="en-US" dirty="0" smtClean="0"/>
              <a:t>Usually modeled with automatic voltage regulator included</a:t>
            </a:r>
          </a:p>
          <a:p>
            <a:r>
              <a:rPr lang="en-US" dirty="0" smtClean="0"/>
              <a:t>A useful reference is IEEE Std 421.5-2005</a:t>
            </a:r>
          </a:p>
          <a:p>
            <a:pPr lvl="1"/>
            <a:r>
              <a:rPr lang="en-US" dirty="0" smtClean="0"/>
              <a:t>Covers the major types of exciters used in transient stability simulations</a:t>
            </a:r>
          </a:p>
          <a:p>
            <a:pPr lvl="1"/>
            <a:r>
              <a:rPr lang="en-US" dirty="0" smtClean="0"/>
              <a:t>Continuation of standard designs started with  "Computer Representation of Excitation Systems," IEEE Trans. Power App. and Syst., vol. pas-87, pp. 1460-1464, June 1968</a:t>
            </a:r>
          </a:p>
          <a:p>
            <a:r>
              <a:rPr lang="en-US" dirty="0" smtClean="0"/>
              <a:t>Another reference is P. </a:t>
            </a:r>
            <a:r>
              <a:rPr lang="en-US" dirty="0" err="1" smtClean="0"/>
              <a:t>Kundur</a:t>
            </a:r>
            <a:r>
              <a:rPr lang="en-US" dirty="0" smtClean="0"/>
              <a:t>, </a:t>
            </a:r>
            <a:r>
              <a:rPr lang="en-US" i="1" dirty="0" smtClean="0"/>
              <a:t>Power System Stability and Control</a:t>
            </a:r>
            <a:r>
              <a:rPr lang="en-US" dirty="0" smtClean="0"/>
              <a:t>, EPRI, McGraw-Hill, 1994 </a:t>
            </a:r>
          </a:p>
          <a:p>
            <a:pPr lvl="1"/>
            <a:r>
              <a:rPr lang="en-US" dirty="0" smtClean="0"/>
              <a:t>Exciters are covered in Chapter 8 as are block diagram basics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463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Functional Block Diagram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9487AF-22CC-4BA0-9E2C-52E5FAE8988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6229817"/>
            <a:ext cx="7276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/>
              <a:t>Image source: Fig 8.1 of </a:t>
            </a:r>
            <a:r>
              <a:rPr lang="en-US" sz="1800" dirty="0" err="1" smtClean="0"/>
              <a:t>Kundur</a:t>
            </a:r>
            <a:r>
              <a:rPr lang="en-US" sz="1800" dirty="0" smtClean="0"/>
              <a:t>, </a:t>
            </a:r>
            <a:r>
              <a:rPr lang="en-US" sz="1800" i="1" dirty="0"/>
              <a:t>Power System Stability and Control</a:t>
            </a:r>
            <a:r>
              <a:rPr lang="en-US" sz="1800" dirty="0" smtClean="0"/>
              <a:t> </a:t>
            </a:r>
            <a:endParaRPr lang="en-US" sz="1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03074"/>
            <a:ext cx="7685194" cy="4648200"/>
          </a:xfrm>
          <a:prstGeom prst="rect">
            <a:avLst/>
          </a:prstGeom>
          <a:scene3d>
            <a:camera prst="orthographicFront">
              <a:rot lat="0" lon="0" rev="2154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216673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Exciters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None, which would be the case for a permanent magnet generator</a:t>
            </a:r>
          </a:p>
          <a:p>
            <a:pPr lvl="1"/>
            <a:r>
              <a:rPr lang="en-US" dirty="0" smtClean="0"/>
              <a:t>primarily </a:t>
            </a:r>
            <a:r>
              <a:rPr lang="en-US" dirty="0"/>
              <a:t>used with wind </a:t>
            </a:r>
            <a:r>
              <a:rPr lang="en-US" dirty="0" smtClean="0"/>
              <a:t>turbines with ac-dc-ac converters</a:t>
            </a:r>
            <a:endParaRPr lang="en-US" dirty="0"/>
          </a:p>
          <a:p>
            <a:r>
              <a:rPr lang="en-US" dirty="0" smtClean="0"/>
              <a:t>DC: Utilize a dc generator as the source of the field voltage through slip rings</a:t>
            </a:r>
          </a:p>
          <a:p>
            <a:r>
              <a:rPr lang="en-US" dirty="0" smtClean="0"/>
              <a:t>AC: Use an ac generator on the generator shaft, with output rectified to produce the dc field voltage; brushless with a rotating rectifier system</a:t>
            </a:r>
          </a:p>
          <a:p>
            <a:r>
              <a:rPr lang="en-US" dirty="0" smtClean="0"/>
              <a:t>Static: Exciter is static, with field current supplied through slip rings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741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Review of DC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3368040"/>
          </a:xfrm>
        </p:spPr>
        <p:txBody>
          <a:bodyPr/>
          <a:lstStyle/>
          <a:p>
            <a:r>
              <a:rPr lang="en-US" dirty="0" smtClean="0"/>
              <a:t>Prior to widespread use of machine drives, dc motors had a important advantage of easy speed control</a:t>
            </a:r>
          </a:p>
          <a:p>
            <a:r>
              <a:rPr lang="en-US" dirty="0" smtClean="0"/>
              <a:t>On the stator a dc machine has either a permanent magnet or a single concentrated winding</a:t>
            </a:r>
          </a:p>
          <a:p>
            <a:r>
              <a:rPr lang="en-US" dirty="0" smtClean="0"/>
              <a:t>Rotor (armature) currents are supplied through brushes and </a:t>
            </a:r>
            <a:r>
              <a:rPr lang="en-US" dirty="0" err="1" smtClean="0"/>
              <a:t>commutator</a:t>
            </a:r>
            <a:endParaRPr lang="en-US" dirty="0" smtClean="0"/>
          </a:p>
          <a:p>
            <a:r>
              <a:rPr lang="en-US" dirty="0" smtClean="0"/>
              <a:t>Equations are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6248400"/>
            <a:ext cx="7631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Taken mostly from ECE 330 book, M.A. Pai, </a:t>
            </a:r>
            <a:r>
              <a:rPr lang="en-US" sz="1600" i="1" dirty="0" smtClean="0"/>
              <a:t>Power Circuits and </a:t>
            </a:r>
            <a:r>
              <a:rPr lang="en-US" sz="1600" i="1" dirty="0" err="1" smtClean="0"/>
              <a:t>Electromechanics</a:t>
            </a:r>
            <a:endParaRPr lang="en-US" sz="16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6382092"/>
              </p:ext>
            </p:extLst>
          </p:nvPr>
        </p:nvGraphicFramePr>
        <p:xfrm>
          <a:off x="1143000" y="4679097"/>
          <a:ext cx="274204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8764" name="Equation" r:id="rId3" imgW="1587240" imgH="838080" progId="Equation.DSMT4">
                  <p:embed/>
                </p:oleObj>
              </mc:Choice>
              <mc:Fallback>
                <p:oleObj name="Equation" r:id="rId3" imgW="158724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43000" y="4679097"/>
                        <a:ext cx="2742045" cy="144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724400" y="4038600"/>
            <a:ext cx="3505200" cy="2062103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f subscript refers to the field, the a to the armature; </a:t>
            </a:r>
            <a:r>
              <a:rPr lang="en-US" sz="1600" dirty="0" smtClean="0">
                <a:latin typeface="Symbol" panose="05050102010706020507" pitchFamily="18" charset="2"/>
              </a:rPr>
              <a:t>w</a:t>
            </a:r>
            <a:r>
              <a:rPr lang="en-US" sz="1600" dirty="0" smtClean="0"/>
              <a:t> is the machine's speed, G is a constant.  In a permanent magnet machine the field flux is constant, the field equation goes away, and the field impact is</a:t>
            </a:r>
            <a:br>
              <a:rPr lang="en-US" sz="1600" dirty="0" smtClean="0"/>
            </a:br>
            <a:r>
              <a:rPr lang="en-US" sz="1600" dirty="0" smtClean="0"/>
              <a:t>embedded in a equivalent constant to Gi</a:t>
            </a:r>
            <a:r>
              <a:rPr lang="en-US" sz="1600" baseline="-25000" dirty="0" smtClean="0"/>
              <a:t>f</a:t>
            </a:r>
            <a:r>
              <a:rPr lang="en-US" sz="1600" dirty="0" smtClean="0"/>
              <a:t> 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584083061"/>
      </p:ext>
    </p:extLst>
  </p:cSld>
  <p:clrMapOvr>
    <a:masterClrMapping/>
  </p:clrMapOvr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38271</TotalTime>
  <Words>859</Words>
  <Application>Microsoft Office PowerPoint</Application>
  <PresentationFormat>On-screen Show (4:3)</PresentationFormat>
  <Paragraphs>125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Naeove~1</vt:lpstr>
      <vt:lpstr>Equation</vt:lpstr>
      <vt:lpstr>Bitmap Image</vt:lpstr>
      <vt:lpstr>ECE 576 – Power System Dynamics and Stability</vt:lpstr>
      <vt:lpstr>Announcements</vt:lpstr>
      <vt:lpstr>Wind Cut-outs, 2/17/14</vt:lpstr>
      <vt:lpstr>GenRou, GenTPF, GenTPJ</vt:lpstr>
      <vt:lpstr>PowerPoint Presentation</vt:lpstr>
      <vt:lpstr>Exciters, Including AVR</vt:lpstr>
      <vt:lpstr>Functional Block Diagram</vt:lpstr>
      <vt:lpstr>Types of Exciters</vt:lpstr>
      <vt:lpstr>Brief Review of DC Machines</vt:lpstr>
      <vt:lpstr>Types of DC Machines</vt:lpstr>
      <vt:lpstr>PowerPoint Presentation</vt:lpstr>
      <vt:lpstr>Separately Excited DC Exciter</vt:lpstr>
      <vt:lpstr>Separately Excited DC Exciter</vt:lpstr>
      <vt:lpstr>PowerPoint Presentation</vt:lpstr>
      <vt:lpstr>PowerPoint Presentation</vt:lpstr>
      <vt:lpstr>The Self-Excited Exciter</vt:lpstr>
      <vt:lpstr>Self and Separated Excited Exciters</vt:lpstr>
      <vt:lpstr>Saturation</vt:lpstr>
      <vt:lpstr>PowerPoint Presentation</vt:lpstr>
      <vt:lpstr>PowerPoint Presentation</vt:lpstr>
      <vt:lpstr>PowerPoint Presentation</vt:lpstr>
      <vt:lpstr>Feedback</vt:lpstr>
      <vt:lpstr>PowerPoint Presentation</vt:lpstr>
      <vt:lpstr>IEEE T1 Exciter</vt:lpstr>
      <vt:lpstr>IEEE T1 Evolution</vt:lpstr>
      <vt:lpstr>IEEE T1 Evolution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Overbye, Thomas J</cp:lastModifiedBy>
  <cp:revision>1853</cp:revision>
  <cp:lastPrinted>2014-02-22T16:23:55Z</cp:lastPrinted>
  <dcterms:created xsi:type="dcterms:W3CDTF">1995-06-02T22:12:36Z</dcterms:created>
  <dcterms:modified xsi:type="dcterms:W3CDTF">2014-02-27T18:23:04Z</dcterms:modified>
</cp:coreProperties>
</file>