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44"/>
  </p:notesMasterIdLst>
  <p:handoutMasterIdLst>
    <p:handoutMasterId r:id="rId45"/>
  </p:handoutMasterIdLst>
  <p:sldIdLst>
    <p:sldId id="563" r:id="rId2"/>
    <p:sldId id="820" r:id="rId3"/>
    <p:sldId id="919" r:id="rId4"/>
    <p:sldId id="995" r:id="rId5"/>
    <p:sldId id="935" r:id="rId6"/>
    <p:sldId id="944" r:id="rId7"/>
    <p:sldId id="945" r:id="rId8"/>
    <p:sldId id="948" r:id="rId9"/>
    <p:sldId id="936" r:id="rId10"/>
    <p:sldId id="949" r:id="rId11"/>
    <p:sldId id="950" r:id="rId12"/>
    <p:sldId id="951" r:id="rId13"/>
    <p:sldId id="952" r:id="rId14"/>
    <p:sldId id="953" r:id="rId15"/>
    <p:sldId id="954" r:id="rId16"/>
    <p:sldId id="955" r:id="rId17"/>
    <p:sldId id="956" r:id="rId18"/>
    <p:sldId id="957" r:id="rId19"/>
    <p:sldId id="958" r:id="rId20"/>
    <p:sldId id="959" r:id="rId21"/>
    <p:sldId id="960" r:id="rId22"/>
    <p:sldId id="961" r:id="rId23"/>
    <p:sldId id="962" r:id="rId24"/>
    <p:sldId id="963" r:id="rId25"/>
    <p:sldId id="964" r:id="rId26"/>
    <p:sldId id="966" r:id="rId27"/>
    <p:sldId id="967" r:id="rId28"/>
    <p:sldId id="968" r:id="rId29"/>
    <p:sldId id="965" r:id="rId30"/>
    <p:sldId id="969" r:id="rId31"/>
    <p:sldId id="994" r:id="rId32"/>
    <p:sldId id="997" r:id="rId33"/>
    <p:sldId id="996" r:id="rId34"/>
    <p:sldId id="998" r:id="rId35"/>
    <p:sldId id="999" r:id="rId36"/>
    <p:sldId id="970" r:id="rId37"/>
    <p:sldId id="1001" r:id="rId38"/>
    <p:sldId id="1000" r:id="rId39"/>
    <p:sldId id="973" r:id="rId40"/>
    <p:sldId id="974" r:id="rId41"/>
    <p:sldId id="1002" r:id="rId42"/>
    <p:sldId id="1003" r:id="rId43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00"/>
    <a:srgbClr val="CC00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0" autoAdjust="0"/>
  </p:normalViewPr>
  <p:slideViewPr>
    <p:cSldViewPr>
      <p:cViewPr varScale="1">
        <p:scale>
          <a:sx n="130" d="100"/>
          <a:sy n="130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1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1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85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3738"/>
            <a:ext cx="4638675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3" y="4403354"/>
            <a:ext cx="5149442" cy="4169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85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5" name="Rectangle 410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Rectangle 4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10600" y="1009095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cc.biz/library/WECC%20Documents/Documents%20for%20Generators/Generator%20Testing%20Program/gentpj-typej-definition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dirty="0" smtClean="0"/>
              <a:t> </a:t>
            </a:r>
            <a:r>
              <a:rPr lang="en-US" dirty="0"/>
              <a:t>– Power System Dynamics and 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Lecture 11: Synchronous Machines</a:t>
            </a:r>
            <a:r>
              <a:rPr lang="en-US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 smtClean="0">
                <a:latin typeface="Arial" pitchFamily="34" charset="0"/>
                <a:cs typeface="Arial" pitchFamily="34" charset="0"/>
              </a:rPr>
              <a:t>Models and Exciters</a:t>
            </a:r>
            <a:endParaRPr lang="en-US" altLang="en-US" sz="2000" b="1" dirty="0"/>
          </a:p>
          <a:p>
            <a:endParaRPr lang="en-US" altLang="en-US" sz="2000" b="1" dirty="0"/>
          </a:p>
          <a:p>
            <a:endParaRPr lang="en-US" b="1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GENSAL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initialize this model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 S(1.0) and S(1.2) to solve for the saturation coefficients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Determine the initial value of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/>
              <a:t> </a:t>
            </a: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Transform current into </a:t>
            </a:r>
            <a:r>
              <a:rPr lang="en-US" dirty="0" err="1" smtClean="0"/>
              <a:t>dq</a:t>
            </a:r>
            <a:r>
              <a:rPr lang="en-US" dirty="0" smtClean="0"/>
              <a:t> reference frame, giving i</a:t>
            </a:r>
            <a:r>
              <a:rPr lang="en-US" baseline="-25000" dirty="0" smtClean="0"/>
              <a:t>d</a:t>
            </a:r>
            <a:r>
              <a:rPr lang="en-US" dirty="0" smtClean="0"/>
              <a:t> and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q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Calculate the internal </a:t>
            </a:r>
            <a:r>
              <a:rPr lang="en-US" dirty="0" err="1" smtClean="0"/>
              <a:t>subtransient</a:t>
            </a:r>
            <a:r>
              <a:rPr lang="en-US" dirty="0" smtClean="0"/>
              <a:t> voltage as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Convert to </a:t>
            </a:r>
            <a:r>
              <a:rPr lang="en-US" dirty="0" err="1" smtClean="0"/>
              <a:t>dq</a:t>
            </a:r>
            <a:r>
              <a:rPr lang="en-US" dirty="0" smtClean="0"/>
              <a:t> reference, giving</a:t>
            </a:r>
            <a:r>
              <a:rPr lang="en-US" dirty="0"/>
              <a:t> </a:t>
            </a:r>
            <a:r>
              <a:rPr lang="en-US" dirty="0" err="1" smtClean="0"/>
              <a:t>P"</a:t>
            </a:r>
            <a:r>
              <a:rPr lang="en-US" baseline="-25000" dirty="0" err="1" smtClean="0"/>
              <a:t>d</a:t>
            </a:r>
            <a:r>
              <a:rPr lang="en-US" dirty="0" err="1" smtClean="0"/>
              <a:t>+jP"</a:t>
            </a:r>
            <a:r>
              <a:rPr lang="en-US" baseline="-25000" dirty="0" err="1"/>
              <a:t>q</a:t>
            </a:r>
            <a:r>
              <a:rPr lang="en-US" dirty="0" smtClean="0"/>
              <a:t>=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  </a:t>
            </a:r>
            <a:r>
              <a:rPr lang="en-US" dirty="0" smtClean="0"/>
              <a:t>"</a:t>
            </a:r>
            <a:r>
              <a:rPr lang="en-US" baseline="-25000" dirty="0"/>
              <a:t>d</a:t>
            </a:r>
            <a:r>
              <a:rPr lang="en-US" dirty="0" smtClean="0"/>
              <a:t>+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 smtClean="0"/>
              <a:t>"</a:t>
            </a:r>
            <a:r>
              <a:rPr lang="en-US" baseline="-25000" dirty="0"/>
              <a:t>q</a:t>
            </a:r>
            <a:endParaRPr lang="en-US" baseline="-25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Determine remaining elements from block diagram by recognizing in steady-state input to integrators must be zero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100319"/>
              </p:ext>
            </p:extLst>
          </p:nvPr>
        </p:nvGraphicFramePr>
        <p:xfrm>
          <a:off x="1371600" y="2819400"/>
          <a:ext cx="3276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015" name="Equation" r:id="rId3" imgW="1612800" imgH="279360" progId="Equation.DSMT4">
                  <p:embed/>
                </p:oleObj>
              </mc:Choice>
              <mc:Fallback>
                <p:oleObj name="Equation" r:id="rId3" imgW="161280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19400"/>
                        <a:ext cx="3276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368224"/>
              </p:ext>
            </p:extLst>
          </p:nvPr>
        </p:nvGraphicFramePr>
        <p:xfrm>
          <a:off x="1400175" y="4419600"/>
          <a:ext cx="31718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016" name="Equation" r:id="rId5" imgW="1358640" imgH="241200" progId="Equation.DSMT4">
                  <p:embed/>
                </p:oleObj>
              </mc:Choice>
              <mc:Fallback>
                <p:oleObj name="Equation" r:id="rId5" imgW="13586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4419600"/>
                        <a:ext cx="3171825" cy="5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6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GENSAL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114800"/>
          </a:xfrm>
        </p:spPr>
        <p:txBody>
          <a:bodyPr/>
          <a:lstStyle/>
          <a:p>
            <a:r>
              <a:rPr lang="en-US" dirty="0" smtClean="0"/>
              <a:t>Assume same system as before, but with the generator parameters as H=3.0, </a:t>
            </a:r>
            <a:r>
              <a:rPr lang="en-US" dirty="0"/>
              <a:t>D=0, </a:t>
            </a:r>
            <a:r>
              <a:rPr lang="en-US" dirty="0" smtClean="0"/>
              <a:t>R</a:t>
            </a:r>
            <a:r>
              <a:rPr lang="en-US" baseline="-25000" dirty="0"/>
              <a:t>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0.01, </a:t>
            </a:r>
            <a:r>
              <a:rPr lang="en-US" dirty="0" err="1"/>
              <a:t>X</a:t>
            </a:r>
            <a:r>
              <a:rPr lang="en-US" baseline="-25000" dirty="0" err="1"/>
              <a:t>d</a:t>
            </a:r>
            <a:r>
              <a:rPr lang="en-US" dirty="0"/>
              <a:t> = 1.1, 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 = 0.82, </a:t>
            </a:r>
            <a:r>
              <a:rPr lang="en-US" dirty="0" err="1" smtClean="0"/>
              <a:t>X'</a:t>
            </a:r>
            <a:r>
              <a:rPr lang="en-US" baseline="-25000" dirty="0" err="1" smtClean="0"/>
              <a:t>d</a:t>
            </a:r>
            <a:r>
              <a:rPr lang="en-US" dirty="0" smtClean="0"/>
              <a:t> </a:t>
            </a:r>
            <a:r>
              <a:rPr lang="en-US" dirty="0"/>
              <a:t>= 0.5, </a:t>
            </a:r>
            <a:r>
              <a:rPr lang="en-US" dirty="0" err="1" smtClean="0"/>
              <a:t>X"</a:t>
            </a:r>
            <a:r>
              <a:rPr lang="en-US" baseline="-25000" dirty="0" err="1" smtClean="0"/>
              <a:t>d</a:t>
            </a:r>
            <a:r>
              <a:rPr lang="en-US" dirty="0" smtClean="0"/>
              <a:t>=</a:t>
            </a:r>
            <a:r>
              <a:rPr lang="en-US" dirty="0" err="1" smtClean="0"/>
              <a:t>X"</a:t>
            </a:r>
            <a:r>
              <a:rPr lang="en-US" baseline="-25000" dirty="0" err="1" smtClean="0"/>
              <a:t>q</a:t>
            </a:r>
            <a:r>
              <a:rPr lang="en-US" dirty="0" smtClean="0"/>
              <a:t>=0.28</a:t>
            </a:r>
            <a:r>
              <a:rPr lang="en-US" dirty="0"/>
              <a:t>, X</a:t>
            </a:r>
            <a:r>
              <a:rPr lang="en-US" baseline="-25000" dirty="0"/>
              <a:t>l</a:t>
            </a:r>
            <a:r>
              <a:rPr lang="en-US" dirty="0"/>
              <a:t> = 0.13, </a:t>
            </a:r>
            <a:r>
              <a:rPr lang="en-US" dirty="0" err="1" smtClean="0"/>
              <a:t>T'</a:t>
            </a:r>
            <a:r>
              <a:rPr lang="en-US" baseline="-25000" dirty="0" err="1" smtClean="0"/>
              <a:t>do</a:t>
            </a:r>
            <a:r>
              <a:rPr lang="en-US" dirty="0" smtClean="0"/>
              <a:t> </a:t>
            </a:r>
            <a:r>
              <a:rPr lang="en-US" dirty="0"/>
              <a:t>= 8.2, </a:t>
            </a:r>
            <a:r>
              <a:rPr lang="en-US" dirty="0" err="1" smtClean="0"/>
              <a:t>T"</a:t>
            </a:r>
            <a:r>
              <a:rPr lang="en-US" baseline="-25000" dirty="0" err="1" smtClean="0"/>
              <a:t>do</a:t>
            </a:r>
            <a:r>
              <a:rPr lang="en-US" dirty="0" smtClean="0"/>
              <a:t> </a:t>
            </a:r>
            <a:r>
              <a:rPr lang="en-US" dirty="0"/>
              <a:t>= 0.073, </a:t>
            </a:r>
            <a:r>
              <a:rPr lang="en-US" dirty="0" err="1" smtClean="0"/>
              <a:t>T"</a:t>
            </a:r>
            <a:r>
              <a:rPr lang="en-US" baseline="-25000" dirty="0" err="1" smtClean="0"/>
              <a:t>qo</a:t>
            </a:r>
            <a:r>
              <a:rPr lang="en-US" dirty="0" smtClean="0"/>
              <a:t> </a:t>
            </a:r>
            <a:r>
              <a:rPr lang="en-US" dirty="0"/>
              <a:t>=0.07, S(1.0) = </a:t>
            </a:r>
            <a:r>
              <a:rPr lang="en-US" dirty="0" smtClean="0"/>
              <a:t>0.05, </a:t>
            </a:r>
            <a:r>
              <a:rPr lang="en-US" dirty="0"/>
              <a:t>and S(1.2) = </a:t>
            </a:r>
            <a:r>
              <a:rPr lang="en-US" dirty="0" smtClean="0"/>
              <a:t>0.2.</a:t>
            </a:r>
          </a:p>
          <a:p>
            <a:r>
              <a:rPr lang="en-US" dirty="0" smtClean="0"/>
              <a:t>Same terminal conditions as before</a:t>
            </a:r>
          </a:p>
          <a:p>
            <a:pPr marL="742950" lvl="2" indent="-342900"/>
            <a:r>
              <a:rPr lang="en-US" dirty="0" smtClean="0"/>
              <a:t>Current </a:t>
            </a:r>
            <a:r>
              <a:rPr lang="en-US" dirty="0"/>
              <a:t>of 1.0-j0.3286 and generator terminal voltage of 1.072+j0.22 = 1.0946</a:t>
            </a:r>
            <a:r>
              <a:rPr lang="en-US" dirty="0">
                <a:sym typeface="Symbol"/>
              </a:rPr>
              <a:t> </a:t>
            </a:r>
            <a:r>
              <a:rPr lang="en-US" dirty="0"/>
              <a:t>11.59</a:t>
            </a:r>
            <a:r>
              <a:rPr lang="en-US" dirty="0">
                <a:sym typeface="Symbol"/>
              </a:rPr>
              <a:t> </a:t>
            </a:r>
            <a:endParaRPr lang="en-US" dirty="0"/>
          </a:p>
          <a:p>
            <a:r>
              <a:rPr lang="en-US" dirty="0" smtClean="0"/>
              <a:t> Use same equation to get initial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66542"/>
              </p:ext>
            </p:extLst>
          </p:nvPr>
        </p:nvGraphicFramePr>
        <p:xfrm>
          <a:off x="990600" y="4953000"/>
          <a:ext cx="58039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905" name="Equation" r:id="rId3" imgW="2857320" imgH="736560" progId="Equation.DSMT4">
                  <p:embed/>
                </p:oleObj>
              </mc:Choice>
              <mc:Fallback>
                <p:oleObj name="Equation" r:id="rId3" imgW="2857320" imgH="736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53000"/>
                        <a:ext cx="58039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1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014618"/>
              </p:ext>
            </p:extLst>
          </p:nvPr>
        </p:nvGraphicFramePr>
        <p:xfrm>
          <a:off x="1143000" y="3962400"/>
          <a:ext cx="66675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34" name="Equation" r:id="rId3" imgW="2857320" imgH="685800" progId="Equation.DSMT4">
                  <p:embed/>
                </p:oleObj>
              </mc:Choice>
              <mc:Fallback>
                <p:oleObj name="Equation" r:id="rId3" imgW="285732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62400"/>
                        <a:ext cx="66675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468229"/>
              </p:ext>
            </p:extLst>
          </p:nvPr>
        </p:nvGraphicFramePr>
        <p:xfrm>
          <a:off x="1905000" y="1447800"/>
          <a:ext cx="527494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35" name="Equation" r:id="rId5" imgW="2501640" imgH="965160" progId="Equation.DSMT4">
                  <p:embed/>
                </p:oleObj>
              </mc:Choice>
              <mc:Fallback>
                <p:oleObj name="Equation" r:id="rId5" imgW="250164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47800"/>
                        <a:ext cx="5274946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4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929640"/>
          </a:xfrm>
        </p:spPr>
        <p:txBody>
          <a:bodyPr/>
          <a:lstStyle/>
          <a:p>
            <a:r>
              <a:rPr lang="en-US" dirty="0" smtClean="0"/>
              <a:t>Giving the initial fluxes (with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 = 1.0)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get the remaining variables set the differential equations equal to zero, e.g.,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745296"/>
              </p:ext>
            </p:extLst>
          </p:nvPr>
        </p:nvGraphicFramePr>
        <p:xfrm>
          <a:off x="869950" y="2057400"/>
          <a:ext cx="58102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058" name="Equation" r:id="rId3" imgW="2755800" imgH="482400" progId="Equation.DSMT4">
                  <p:embed/>
                </p:oleObj>
              </mc:Choice>
              <mc:Fallback>
                <p:oleObj name="Equation" r:id="rId3" imgW="275580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057400"/>
                        <a:ext cx="58102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683293"/>
              </p:ext>
            </p:extLst>
          </p:nvPr>
        </p:nvGraphicFramePr>
        <p:xfrm>
          <a:off x="838200" y="4419600"/>
          <a:ext cx="698817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059" name="Equation" r:id="rId5" imgW="3314520" imgH="533160" progId="Equation.DSMT4">
                  <p:embed/>
                </p:oleObj>
              </mc:Choice>
              <mc:Fallback>
                <p:oleObj name="Equation" r:id="rId5" imgW="331452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19600"/>
                        <a:ext cx="6988175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5791200"/>
            <a:ext cx="6264857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Solving the d-axis requires solving two linear</a:t>
            </a:r>
            <a:br>
              <a:rPr lang="en-US" dirty="0" smtClean="0"/>
            </a:br>
            <a:r>
              <a:rPr lang="en-US" dirty="0" smtClean="0"/>
              <a:t>equations for two unknowns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91640"/>
          </a:xfrm>
        </p:spPr>
        <p:txBody>
          <a:bodyPr/>
          <a:lstStyle/>
          <a:p>
            <a:r>
              <a:rPr lang="en-US" dirty="0" smtClean="0"/>
              <a:t>Once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q</a:t>
            </a:r>
            <a:r>
              <a:rPr lang="en-US" dirty="0" smtClean="0"/>
              <a:t> has been determined, the initial field current (and hence field voltage) are easily determined by recognizing in steady-state the </a:t>
            </a:r>
            <a:r>
              <a:rPr lang="en-US" dirty="0" smtClean="0"/>
              <a:t>derivative of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q</a:t>
            </a:r>
            <a:r>
              <a:rPr lang="en-US" dirty="0" smtClean="0"/>
              <a:t> </a:t>
            </a:r>
            <a:r>
              <a:rPr lang="en-US" dirty="0" smtClean="0"/>
              <a:t>is zero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019800"/>
            <a:ext cx="408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Saved as case B4_GENSAL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980325"/>
              </p:ext>
            </p:extLst>
          </p:nvPr>
        </p:nvGraphicFramePr>
        <p:xfrm>
          <a:off x="685800" y="2759825"/>
          <a:ext cx="5864225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972" name="Equation" r:id="rId3" imgW="2781000" imgH="1015920" progId="Equation.DSMT4">
                  <p:embed/>
                </p:oleObj>
              </mc:Choice>
              <mc:Fallback>
                <p:oleObj name="Equation" r:id="rId3" imgW="2781000" imgH="1015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759825"/>
                        <a:ext cx="5864225" cy="216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77175" y="2743200"/>
            <a:ext cx="2209800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Saturation</a:t>
            </a:r>
            <a:br>
              <a:rPr lang="en-US" dirty="0" smtClean="0"/>
            </a:br>
            <a:r>
              <a:rPr lang="en-US" dirty="0" smtClean="0"/>
              <a:t>coefficients</a:t>
            </a:r>
            <a:br>
              <a:rPr lang="en-US" dirty="0" smtClean="0"/>
            </a:br>
            <a:r>
              <a:rPr lang="en-US" dirty="0" smtClean="0"/>
              <a:t>were determined</a:t>
            </a:r>
            <a:br>
              <a:rPr lang="en-US" dirty="0" smtClean="0"/>
            </a:br>
            <a:r>
              <a:rPr lang="en-US" dirty="0" smtClean="0"/>
              <a:t>from the two</a:t>
            </a:r>
            <a:br>
              <a:rPr lang="en-US" dirty="0" smtClean="0"/>
            </a:br>
            <a:r>
              <a:rPr lang="en-US" dirty="0" smtClean="0"/>
              <a:t>initial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301240"/>
          </a:xfrm>
        </p:spPr>
        <p:txBody>
          <a:bodyPr/>
          <a:lstStyle/>
          <a:p>
            <a:r>
              <a:rPr lang="en-US" dirty="0" smtClean="0"/>
              <a:t>The GENROU model has been widely used to model round rotor machines</a:t>
            </a:r>
          </a:p>
          <a:p>
            <a:r>
              <a:rPr lang="en-US" dirty="0" smtClean="0"/>
              <a:t>Saturation is assumed to occur on both the d-axis and the q-axis, making initialization slightly more difficult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GENROU Block Diagram (PSLF)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1048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18059" r="25744" b="3604"/>
          <a:stretch/>
        </p:blipFill>
        <p:spPr bwMode="auto">
          <a:xfrm>
            <a:off x="533400" y="1447800"/>
            <a:ext cx="5562600" cy="52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4600" y="1371600"/>
            <a:ext cx="2209800" cy="37856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d-axis is</a:t>
            </a:r>
            <a:br>
              <a:rPr lang="en-US" dirty="0" smtClean="0"/>
            </a:br>
            <a:r>
              <a:rPr lang="en-US" dirty="0" smtClean="0"/>
              <a:t>similar to that</a:t>
            </a:r>
            <a:br>
              <a:rPr lang="en-US" dirty="0" smtClean="0"/>
            </a:br>
            <a:r>
              <a:rPr lang="en-US" dirty="0" smtClean="0"/>
              <a:t>of the GENSAL; the </a:t>
            </a:r>
            <a:br>
              <a:rPr lang="en-US" dirty="0" smtClean="0"/>
            </a:br>
            <a:r>
              <a:rPr lang="en-US" dirty="0" smtClean="0"/>
              <a:t>q-axis is now</a:t>
            </a:r>
            <a:br>
              <a:rPr lang="en-US" dirty="0" smtClean="0"/>
            </a:br>
            <a:r>
              <a:rPr lang="en-US" dirty="0" smtClean="0"/>
              <a:t>similar to the </a:t>
            </a:r>
            <a:br>
              <a:rPr lang="en-US" dirty="0" smtClean="0"/>
            </a:br>
            <a:r>
              <a:rPr lang="en-US" dirty="0" smtClean="0"/>
              <a:t>d-axis.  Note</a:t>
            </a:r>
            <a:br>
              <a:rPr lang="en-US" dirty="0" smtClean="0"/>
            </a:br>
            <a:r>
              <a:rPr lang="en-US" dirty="0" smtClean="0"/>
              <a:t>saturation </a:t>
            </a:r>
            <a:br>
              <a:rPr lang="en-US" dirty="0" smtClean="0"/>
            </a:br>
            <a:r>
              <a:rPr lang="en-US" dirty="0" smtClean="0"/>
              <a:t>affects both</a:t>
            </a:r>
            <a:br>
              <a:rPr lang="en-US" dirty="0" smtClean="0"/>
            </a:br>
            <a:r>
              <a:rPr lang="en-US" dirty="0" smtClean="0"/>
              <a:t>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GENROU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3291840"/>
          </a:xfrm>
        </p:spPr>
        <p:txBody>
          <a:bodyPr/>
          <a:lstStyle/>
          <a:p>
            <a:r>
              <a:rPr lang="en-US" dirty="0" smtClean="0"/>
              <a:t>Because saturation impacts both axes, the simple approach will no longer work</a:t>
            </a:r>
          </a:p>
          <a:p>
            <a:r>
              <a:rPr lang="en-US" dirty="0" smtClean="0"/>
              <a:t>Key insight for determining initial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is that the magnitude of the saturation depends upon the magnitude of </a:t>
            </a:r>
            <a:r>
              <a:rPr lang="en-US" b="1" i="1" dirty="0" smtClean="0">
                <a:latin typeface="Symbol" panose="05050102010706020507" pitchFamily="18" charset="2"/>
                <a:sym typeface="Symbol"/>
              </a:rPr>
              <a:t></a:t>
            </a:r>
            <a:r>
              <a:rPr lang="en-US" dirty="0" smtClean="0">
                <a:sym typeface="Symbol"/>
              </a:rPr>
              <a:t>", which is independent of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br>
              <a:rPr lang="en-US" dirty="0" smtClean="0">
                <a:latin typeface="Symbol" panose="05050102010706020507" pitchFamily="18" charset="2"/>
              </a:rPr>
            </a:br>
            <a:endParaRPr lang="en-US" dirty="0" smtClean="0">
              <a:latin typeface="Symbol" panose="05050102010706020507" pitchFamily="18" charset="2"/>
            </a:endParaRPr>
          </a:p>
          <a:p>
            <a:endParaRPr lang="en-US" dirty="0"/>
          </a:p>
          <a:p>
            <a:r>
              <a:rPr lang="en-US" dirty="0" smtClean="0"/>
              <a:t>Solving for </a:t>
            </a:r>
            <a:r>
              <a:rPr lang="en-US" dirty="0" smtClean="0">
                <a:latin typeface="Symbol" panose="05050102010706020507" pitchFamily="18" charset="2"/>
              </a:rPr>
              <a:t>d </a:t>
            </a:r>
            <a:r>
              <a:rPr lang="en-US" dirty="0" smtClean="0">
                <a:latin typeface="+mj-lt"/>
              </a:rPr>
              <a:t>requires an iterative approach; first get a guess of </a:t>
            </a:r>
            <a:r>
              <a:rPr lang="en-US" dirty="0">
                <a:latin typeface="Symbol" panose="05050102010706020507" pitchFamily="18" charset="2"/>
              </a:rPr>
              <a:t>d </a:t>
            </a:r>
            <a:r>
              <a:rPr lang="en-US" dirty="0" smtClean="0">
                <a:latin typeface="+mj-lt"/>
              </a:rPr>
              <a:t>using 3.229 from the book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498409"/>
              </p:ext>
            </p:extLst>
          </p:nvPr>
        </p:nvGraphicFramePr>
        <p:xfrm>
          <a:off x="914400" y="5638800"/>
          <a:ext cx="3962400" cy="69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2" name="Equation" r:id="rId3" imgW="1612800" imgH="279360" progId="Equation.DSMT4">
                  <p:embed/>
                </p:oleObj>
              </mc:Choice>
              <mc:Fallback>
                <p:oleObj name="Equation" r:id="rId3" imgW="161280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38800"/>
                        <a:ext cx="3962400" cy="691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604048"/>
              </p:ext>
            </p:extLst>
          </p:nvPr>
        </p:nvGraphicFramePr>
        <p:xfrm>
          <a:off x="960438" y="3763963"/>
          <a:ext cx="34734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3" name="Equation" r:id="rId5" imgW="1447560" imgH="279360" progId="Equation.DSMT4">
                  <p:embed/>
                </p:oleObj>
              </mc:Choice>
              <mc:Fallback>
                <p:oleObj name="Equation" r:id="rId5" imgW="144756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3763963"/>
                        <a:ext cx="347345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9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solve five nonlinear equations from five unknowns</a:t>
            </a:r>
          </a:p>
          <a:p>
            <a:pPr lvl="1"/>
            <a:r>
              <a:rPr lang="en-US" dirty="0" smtClean="0"/>
              <a:t>The five unknowns are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,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q</a:t>
            </a:r>
            <a:r>
              <a:rPr lang="en-US" dirty="0" smtClean="0"/>
              <a:t>,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d</a:t>
            </a:r>
            <a:r>
              <a:rPr lang="en-US" dirty="0" smtClean="0"/>
              <a:t>,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 smtClean="0"/>
              <a:t>'</a:t>
            </a:r>
            <a:r>
              <a:rPr lang="en-US" baseline="-25000" dirty="0" smtClean="0"/>
              <a:t>q</a:t>
            </a:r>
            <a:r>
              <a:rPr lang="en-US" dirty="0" smtClean="0"/>
              <a:t>, and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 smtClean="0"/>
              <a:t>'</a:t>
            </a:r>
            <a:r>
              <a:rPr lang="en-US" baseline="-25000" dirty="0" smtClean="0"/>
              <a:t>d</a:t>
            </a:r>
          </a:p>
          <a:p>
            <a:r>
              <a:rPr lang="en-US" dirty="0" smtClean="0"/>
              <a:t>Five equations come from the terminal power flow constraints (giving voltage and current) and from the differential equations initially evaluating to zero</a:t>
            </a:r>
          </a:p>
          <a:p>
            <a:pPr lvl="1"/>
            <a:r>
              <a:rPr lang="en-US" dirty="0" smtClean="0"/>
              <a:t>Two differential equations for the q-axis, one for the d-axis (the other equation is used to set the field voltage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86840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dq</a:t>
            </a:r>
            <a:r>
              <a:rPr lang="en-US" dirty="0" smtClean="0"/>
              <a:t> transform to express terminal current as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Get expressions for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 smtClean="0">
                <a:sym typeface="Symbol"/>
              </a:rPr>
              <a:t>"</a:t>
            </a:r>
            <a:r>
              <a:rPr lang="en-US" baseline="-25000" dirty="0" smtClean="0"/>
              <a:t>q </a:t>
            </a:r>
            <a:r>
              <a:rPr lang="en-US" dirty="0" smtClean="0">
                <a:sym typeface="Symbol"/>
              </a:rPr>
              <a:t>and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>
                <a:sym typeface="Symbol"/>
              </a:rPr>
              <a:t>"</a:t>
            </a:r>
            <a:r>
              <a:rPr lang="en-US" baseline="-25000" dirty="0" smtClean="0"/>
              <a:t>d</a:t>
            </a:r>
            <a:r>
              <a:rPr lang="en-US" dirty="0" smtClean="0">
                <a:sym typeface="Symbol"/>
              </a:rPr>
              <a:t> in terms of the initial terminal voltage and 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d 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dq</a:t>
            </a:r>
            <a:r>
              <a:rPr lang="en-US" dirty="0" smtClean="0"/>
              <a:t> transform to express terminal voltage as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from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43404"/>
              </p:ext>
            </p:extLst>
          </p:nvPr>
        </p:nvGraphicFramePr>
        <p:xfrm>
          <a:off x="838200" y="1752600"/>
          <a:ext cx="31035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25" name="Equation" r:id="rId3" imgW="1765080" imgH="482400" progId="Equation.DSMT4">
                  <p:embed/>
                </p:oleObj>
              </mc:Choice>
              <mc:Fallback>
                <p:oleObj name="Equation" r:id="rId3" imgW="176508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310356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18907"/>
              </p:ext>
            </p:extLst>
          </p:nvPr>
        </p:nvGraphicFramePr>
        <p:xfrm>
          <a:off x="1371600" y="4057523"/>
          <a:ext cx="31257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26" name="Equation" r:id="rId5" imgW="1777680" imgH="482400" progId="Equation.DSMT4">
                  <p:embed/>
                </p:oleObj>
              </mc:Choice>
              <mc:Fallback>
                <p:oleObj name="Equation" r:id="rId5" imgW="17776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57523"/>
                        <a:ext cx="312578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382889"/>
              </p:ext>
            </p:extLst>
          </p:nvPr>
        </p:nvGraphicFramePr>
        <p:xfrm>
          <a:off x="2743200" y="4880483"/>
          <a:ext cx="596265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227" name="Equation" r:id="rId7" imgW="2831760" imgH="787320" progId="Equation.DSMT4">
                  <p:embed/>
                </p:oleObj>
              </mc:Choice>
              <mc:Fallback>
                <p:oleObj name="Equation" r:id="rId7" imgW="2831760" imgH="787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80483"/>
                        <a:ext cx="596265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94663" y="4038600"/>
            <a:ext cx="37338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Recall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r>
              <a:rPr lang="en-US" dirty="0" smtClean="0"/>
              <a:t>"=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"=X"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=1 (in steady-state)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5486400"/>
            <a:ext cx="3048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Expressing complex equation as two real equations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1828799"/>
            <a:ext cx="47244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These values will change during the iteration as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4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3 is on the website and is due on Feb 27</a:t>
            </a:r>
          </a:p>
          <a:p>
            <a:r>
              <a:rPr lang="en-US" dirty="0" smtClean="0"/>
              <a:t>Read Chapters 6 and 4</a:t>
            </a:r>
          </a:p>
          <a:p>
            <a:r>
              <a:rPr lang="en-US" dirty="0" smtClean="0"/>
              <a:t>Midterm exam is on March 13 in class</a:t>
            </a:r>
          </a:p>
          <a:p>
            <a:pPr lvl="1"/>
            <a:r>
              <a:rPr lang="en-US" dirty="0" smtClean="0"/>
              <a:t>Closed book, closed notes</a:t>
            </a:r>
          </a:p>
          <a:p>
            <a:pPr lvl="1"/>
            <a:r>
              <a:rPr lang="en-US" dirty="0" smtClean="0"/>
              <a:t>You may bring one 8.5 by 11" note sheet</a:t>
            </a:r>
          </a:p>
          <a:p>
            <a:pPr lvl="1"/>
            <a:r>
              <a:rPr lang="en-US" dirty="0" smtClean="0"/>
              <a:t>Simple calculators allowed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</a:t>
            </a:r>
            <a:r>
              <a:rPr lang="en-US" dirty="0" smtClean="0"/>
              <a:t>Initialization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682240"/>
          </a:xfrm>
        </p:spPr>
        <p:txBody>
          <a:bodyPr/>
          <a:lstStyle/>
          <a:p>
            <a:r>
              <a:rPr lang="en-US" dirty="0" smtClean="0"/>
              <a:t>Extend the two-axis example</a:t>
            </a:r>
          </a:p>
          <a:p>
            <a:pPr lvl="1"/>
            <a:r>
              <a:rPr lang="en-US" dirty="0" smtClean="0"/>
              <a:t> For two-axis assume </a:t>
            </a:r>
            <a:r>
              <a:rPr lang="en-US" dirty="0"/>
              <a:t>H = 3.0 per unit-seconds, 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=0, </a:t>
            </a:r>
            <a:r>
              <a:rPr lang="en-US" dirty="0" err="1"/>
              <a:t>X</a:t>
            </a:r>
            <a:r>
              <a:rPr lang="en-US" baseline="-25000" dirty="0" err="1"/>
              <a:t>d</a:t>
            </a:r>
            <a:r>
              <a:rPr lang="en-US" dirty="0"/>
              <a:t> = 2.1, 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baseline="-25000" dirty="0"/>
              <a:t> </a:t>
            </a:r>
            <a:r>
              <a:rPr lang="en-US" dirty="0"/>
              <a:t>= 2.0, </a:t>
            </a:r>
            <a:r>
              <a:rPr lang="en-US" dirty="0" err="1"/>
              <a:t>X'</a:t>
            </a:r>
            <a:r>
              <a:rPr lang="en-US" baseline="-25000" dirty="0" err="1"/>
              <a:t>d</a:t>
            </a:r>
            <a:r>
              <a:rPr lang="en-US" dirty="0"/>
              <a:t>= 0.3, </a:t>
            </a:r>
            <a:r>
              <a:rPr lang="en-US" dirty="0" err="1"/>
              <a:t>X'</a:t>
            </a:r>
            <a:r>
              <a:rPr lang="en-US" baseline="-25000" dirty="0" err="1"/>
              <a:t>q</a:t>
            </a:r>
            <a:r>
              <a:rPr lang="en-US" dirty="0"/>
              <a:t> = 0.5, </a:t>
            </a:r>
            <a:r>
              <a:rPr lang="en-US" dirty="0" err="1"/>
              <a:t>T'</a:t>
            </a:r>
            <a:r>
              <a:rPr lang="en-US" baseline="-25000" dirty="0" err="1"/>
              <a:t>do</a:t>
            </a:r>
            <a:r>
              <a:rPr lang="en-US" dirty="0"/>
              <a:t> = 7.0, </a:t>
            </a:r>
            <a:r>
              <a:rPr lang="en-US" dirty="0" err="1"/>
              <a:t>T'</a:t>
            </a:r>
            <a:r>
              <a:rPr lang="en-US" baseline="-25000" dirty="0" err="1"/>
              <a:t>qo</a:t>
            </a:r>
            <a:r>
              <a:rPr lang="en-US" dirty="0"/>
              <a:t> = 0.75 per unit using the 100 MVA base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subtransient</a:t>
            </a:r>
            <a:r>
              <a:rPr lang="en-US" dirty="0" smtClean="0"/>
              <a:t> fields assume </a:t>
            </a:r>
            <a:r>
              <a:rPr lang="en-US" dirty="0" err="1"/>
              <a:t>X"</a:t>
            </a:r>
            <a:r>
              <a:rPr lang="en-US" baseline="-25000" dirty="0" err="1"/>
              <a:t>d</a:t>
            </a:r>
            <a:r>
              <a:rPr lang="en-US" dirty="0"/>
              <a:t>=</a:t>
            </a:r>
            <a:r>
              <a:rPr lang="en-US" dirty="0" err="1"/>
              <a:t>X"</a:t>
            </a:r>
            <a:r>
              <a:rPr lang="en-US" baseline="-25000" dirty="0" err="1"/>
              <a:t>q</a:t>
            </a:r>
            <a:r>
              <a:rPr lang="en-US" dirty="0"/>
              <a:t>=0.28, X</a:t>
            </a:r>
            <a:r>
              <a:rPr lang="en-US" baseline="-25000" dirty="0"/>
              <a:t>l</a:t>
            </a:r>
            <a:r>
              <a:rPr lang="en-US" dirty="0"/>
              <a:t> = 0.13,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T"</a:t>
            </a:r>
            <a:r>
              <a:rPr lang="en-US" baseline="-25000" dirty="0" err="1" smtClean="0"/>
              <a:t>do</a:t>
            </a:r>
            <a:r>
              <a:rPr lang="en-US" dirty="0" smtClean="0"/>
              <a:t> </a:t>
            </a:r>
            <a:r>
              <a:rPr lang="en-US" dirty="0"/>
              <a:t>= 0.073, </a:t>
            </a:r>
            <a:r>
              <a:rPr lang="en-US" dirty="0" err="1"/>
              <a:t>T"</a:t>
            </a:r>
            <a:r>
              <a:rPr lang="en-US" baseline="-25000" dirty="0" err="1"/>
              <a:t>qo</a:t>
            </a:r>
            <a:r>
              <a:rPr lang="en-US" dirty="0"/>
              <a:t> =</a:t>
            </a:r>
            <a:r>
              <a:rPr lang="en-US" dirty="0" smtClean="0"/>
              <a:t>0.07</a:t>
            </a:r>
          </a:p>
          <a:p>
            <a:pPr lvl="1"/>
            <a:r>
              <a:rPr lang="en-US" dirty="0" smtClean="0"/>
              <a:t>for comparison we'll initially assume no saturation </a:t>
            </a:r>
            <a:endParaRPr lang="en-US" dirty="0"/>
          </a:p>
          <a:p>
            <a:r>
              <a:rPr lang="en-US" dirty="0" smtClean="0"/>
              <a:t>From two-axis get a guess of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767035"/>
              </p:ext>
            </p:extLst>
          </p:nvPr>
        </p:nvGraphicFramePr>
        <p:xfrm>
          <a:off x="990600" y="4800600"/>
          <a:ext cx="65706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58" name="Equation" r:id="rId3" imgW="3695700" imgH="431800" progId="Equation.DSMT4">
                  <p:embed/>
                </p:oleObj>
              </mc:Choice>
              <mc:Fallback>
                <p:oleObj name="Equation" r:id="rId3" imgW="36957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65706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24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Initialization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And the network current and voltage in </a:t>
            </a:r>
            <a:r>
              <a:rPr lang="en-US" dirty="0" err="1" smtClean="0"/>
              <a:t>dq</a:t>
            </a:r>
            <a:r>
              <a:rPr lang="en-US" dirty="0" smtClean="0"/>
              <a:t> reference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gives initial </a:t>
            </a:r>
            <a:r>
              <a:rPr lang="en-US" dirty="0" err="1" smtClean="0"/>
              <a:t>subtransient</a:t>
            </a:r>
            <a:r>
              <a:rPr lang="en-US" dirty="0" smtClean="0"/>
              <a:t> fluxes (with </a:t>
            </a:r>
            <a:r>
              <a:rPr lang="en-US" dirty="0" err="1" smtClean="0"/>
              <a:t>Rs</a:t>
            </a:r>
            <a:r>
              <a:rPr lang="en-US" dirty="0" smtClean="0"/>
              <a:t>=0),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316"/>
              </p:ext>
            </p:extLst>
          </p:nvPr>
        </p:nvGraphicFramePr>
        <p:xfrm>
          <a:off x="838200" y="1981200"/>
          <a:ext cx="5078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61" name="Equation" r:id="rId3" imgW="2946400" imgH="482600" progId="Equation.DSMT4">
                  <p:embed/>
                </p:oleObj>
              </mc:Choice>
              <mc:Fallback>
                <p:oleObj name="Equation" r:id="rId3" imgW="29464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50784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012193"/>
              </p:ext>
            </p:extLst>
          </p:nvPr>
        </p:nvGraphicFramePr>
        <p:xfrm>
          <a:off x="838200" y="2971800"/>
          <a:ext cx="4953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62" name="Equation" r:id="rId5" imgW="3035300" imgH="482600" progId="Equation.DSMT4">
                  <p:embed/>
                </p:oleObj>
              </mc:Choice>
              <mc:Fallback>
                <p:oleObj name="Equation" r:id="rId5" imgW="30353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800"/>
                        <a:ext cx="49530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68238"/>
              </p:ext>
            </p:extLst>
          </p:nvPr>
        </p:nvGraphicFramePr>
        <p:xfrm>
          <a:off x="990600" y="4572000"/>
          <a:ext cx="7086600" cy="158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63" name="Equation" r:id="rId7" imgW="3530520" imgH="787320" progId="Equation.DSMT4">
                  <p:embed/>
                </p:oleObj>
              </mc:Choice>
              <mc:Fallback>
                <p:oleObj name="Equation" r:id="rId7" imgW="3530520" imgH="7873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0"/>
                        <a:ext cx="7086600" cy="158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472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Initialization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Without saturation this is the exact solution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Initial values are: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= 52.1</a:t>
            </a:r>
            <a:r>
              <a:rPr lang="en-US" dirty="0" smtClean="0">
                <a:sym typeface="Euclid Symbol"/>
              </a:rPr>
              <a:t></a:t>
            </a:r>
            <a:r>
              <a:rPr lang="en-US" dirty="0" smtClean="0"/>
              <a:t>,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q</a:t>
            </a:r>
            <a:r>
              <a:rPr lang="en-US" dirty="0" smtClean="0"/>
              <a:t>=1.1298,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d</a:t>
            </a:r>
            <a:r>
              <a:rPr lang="en-US" dirty="0" smtClean="0"/>
              <a:t>=0.533,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/>
              <a:t>'</a:t>
            </a:r>
            <a:r>
              <a:rPr lang="en-US" baseline="-25000" dirty="0"/>
              <a:t>q </a:t>
            </a:r>
            <a:r>
              <a:rPr lang="en-US" dirty="0" smtClean="0"/>
              <a:t>=0.6645, and </a:t>
            </a:r>
            <a:r>
              <a:rPr lang="en-US" i="1" dirty="0" smtClean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 smtClean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 smtClean="0"/>
              <a:t>'</a:t>
            </a:r>
            <a:r>
              <a:rPr lang="en-US" baseline="-25000" dirty="0" smtClean="0"/>
              <a:t>d</a:t>
            </a:r>
            <a:r>
              <a:rPr lang="en-US" dirty="0" smtClean="0"/>
              <a:t>=0.9614</a:t>
            </a:r>
            <a:endParaRPr lang="en-US" baseline="-25000" dirty="0" smtClean="0"/>
          </a:p>
          <a:p>
            <a:r>
              <a:rPr lang="en-US" dirty="0" err="1" smtClean="0"/>
              <a:t>Efd</a:t>
            </a:r>
            <a:r>
              <a:rPr lang="en-US" dirty="0" smtClean="0"/>
              <a:t>=2.9133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18063" r="25744" b="17550"/>
          <a:stretch/>
        </p:blipFill>
        <p:spPr bwMode="auto">
          <a:xfrm>
            <a:off x="3195523" y="2286000"/>
            <a:ext cx="55626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886200"/>
            <a:ext cx="3111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Saved as case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B4_GENROU_NoSat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84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r>
              <a:rPr lang="en-US" dirty="0" smtClean="0"/>
              <a:t>Two-Axis versus GENROU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110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72201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" y="1188720"/>
            <a:ext cx="7526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compares rotor angle for bus 3 fault, cleared at</a:t>
            </a:r>
            <a:br>
              <a:rPr lang="en-US" dirty="0" smtClean="0"/>
            </a:br>
            <a:r>
              <a:rPr lang="en-US" dirty="0" smtClean="0"/>
              <a:t>t=1.1 seconds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20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</a:t>
            </a:r>
            <a:r>
              <a:rPr lang="en-US" dirty="0" smtClean="0"/>
              <a:t>with 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Nonlinear approach is needed in common situation in which there is saturation</a:t>
            </a:r>
          </a:p>
          <a:p>
            <a:r>
              <a:rPr lang="en-US" dirty="0" smtClean="0"/>
              <a:t>Assume previous GENROU model with S(1.0</a:t>
            </a:r>
            <a:r>
              <a:rPr lang="en-US" dirty="0"/>
              <a:t>) = 0.05, and S(1.2) = 0.2</a:t>
            </a:r>
            <a:r>
              <a:rPr lang="en-US" dirty="0" smtClean="0"/>
              <a:t>.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Initial values are: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 = </a:t>
            </a:r>
            <a:r>
              <a:rPr lang="en-US" dirty="0" smtClean="0"/>
              <a:t>49.2</a:t>
            </a:r>
            <a:r>
              <a:rPr lang="en-US" dirty="0" smtClean="0">
                <a:sym typeface="Euclid Symbol"/>
              </a:rPr>
              <a:t></a:t>
            </a:r>
            <a:r>
              <a:rPr lang="en-US" dirty="0"/>
              <a:t>,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q</a:t>
            </a:r>
            <a:r>
              <a:rPr lang="en-US" dirty="0" smtClean="0"/>
              <a:t>=1.1591,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d</a:t>
            </a:r>
            <a:r>
              <a:rPr lang="en-US" dirty="0" smtClean="0"/>
              <a:t>=0.4646,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/>
              <a:t>'</a:t>
            </a:r>
            <a:r>
              <a:rPr lang="en-US" baseline="-25000" dirty="0"/>
              <a:t>q </a:t>
            </a:r>
            <a:r>
              <a:rPr lang="en-US" dirty="0"/>
              <a:t>=</a:t>
            </a:r>
            <a:r>
              <a:rPr lang="en-US" dirty="0" smtClean="0"/>
              <a:t>0.6146, </a:t>
            </a:r>
            <a:r>
              <a:rPr lang="en-US" dirty="0"/>
              <a:t>and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 smtClean="0"/>
              <a:t>'</a:t>
            </a:r>
            <a:r>
              <a:rPr lang="en-US" baseline="-25000" dirty="0" smtClean="0"/>
              <a:t>d</a:t>
            </a:r>
            <a:r>
              <a:rPr lang="en-US" dirty="0" smtClean="0"/>
              <a:t>=0.9940</a:t>
            </a:r>
            <a:endParaRPr lang="en-US" baseline="-25000" dirty="0"/>
          </a:p>
          <a:p>
            <a:r>
              <a:rPr lang="en-US" dirty="0" err="1" smtClean="0"/>
              <a:t>Efd</a:t>
            </a:r>
            <a:r>
              <a:rPr lang="en-US" dirty="0" smtClean="0"/>
              <a:t>=3.2186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029200"/>
            <a:ext cx="2717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Saved as case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B4_GENROU_Sat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80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762000"/>
          </a:xfrm>
        </p:spPr>
        <p:txBody>
          <a:bodyPr/>
          <a:lstStyle/>
          <a:p>
            <a:r>
              <a:rPr lang="en-US" dirty="0"/>
              <a:t>Two-Axis versus GENROU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111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639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086600" cy="425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464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GENTPF and GENTPJ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models were introduced by PSLF in 2009 to provide a better match between simulated and actual system results for salient pole machines</a:t>
            </a:r>
          </a:p>
          <a:p>
            <a:pPr lvl="1"/>
            <a:r>
              <a:rPr lang="en-US" dirty="0" smtClean="0"/>
              <a:t>Desire was to duplicate functionality from old BPA TS code</a:t>
            </a:r>
          </a:p>
          <a:p>
            <a:pPr lvl="1"/>
            <a:r>
              <a:rPr lang="en-US" dirty="0"/>
              <a:t>Allows for </a:t>
            </a:r>
            <a:r>
              <a:rPr lang="en-US" dirty="0" err="1"/>
              <a:t>subtransient</a:t>
            </a:r>
            <a:r>
              <a:rPr lang="en-US" dirty="0"/>
              <a:t> saliency (</a:t>
            </a:r>
            <a:r>
              <a:rPr lang="en-US" dirty="0" err="1"/>
              <a:t>X"</a:t>
            </a:r>
            <a:r>
              <a:rPr lang="en-US" baseline="-25000" dirty="0" err="1"/>
              <a:t>d</a:t>
            </a:r>
            <a:r>
              <a:rPr lang="en-US" dirty="0"/>
              <a:t> &lt;&gt; </a:t>
            </a:r>
            <a:r>
              <a:rPr lang="en-US" dirty="0" err="1"/>
              <a:t>X"</a:t>
            </a:r>
            <a:r>
              <a:rPr lang="en-US" baseline="-25000" dirty="0" err="1"/>
              <a:t>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also be used with round rotor, replacing GENSAL and GENROU</a:t>
            </a:r>
          </a:p>
          <a:p>
            <a:r>
              <a:rPr lang="en-US" dirty="0"/>
              <a:t>Useful reference is available at below link; includes all the equations, and saturation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5257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http://www.wecc.biz/library/WECC%20Documents/Documents%20for%20Generators/Generator%20Testing%20Program/gentpj-typej-definition.pdf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22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GENSAL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60960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source :https</a:t>
            </a:r>
            <a:r>
              <a:rPr lang="en-US" sz="1400" dirty="0"/>
              <a:t>://</a:t>
            </a:r>
            <a:r>
              <a:rPr lang="en-US" sz="1400" dirty="0" smtClean="0"/>
              <a:t>www.wecc.biz/library/WECC%20Documents/Documents%20for</a:t>
            </a:r>
            <a:br>
              <a:rPr lang="en-US" sz="1400" dirty="0" smtClean="0"/>
            </a:br>
            <a:r>
              <a:rPr lang="en-US" sz="1400" dirty="0" smtClean="0"/>
              <a:t>%20Generators/Generator%20Testing%20Program/gentpj%20and%20gensal%20morel.pdf</a:t>
            </a:r>
            <a:endParaRPr lang="en-US" sz="1400" dirty="0"/>
          </a:p>
        </p:txBody>
      </p:sp>
      <p:pic>
        <p:nvPicPr>
          <p:cNvPr id="1113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54786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26480" y="213360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Chief Joseph</a:t>
            </a:r>
          </a:p>
          <a:p>
            <a:r>
              <a:rPr lang="en-US" dirty="0"/>
              <a:t>disturbance playback</a:t>
            </a:r>
          </a:p>
          <a:p>
            <a:r>
              <a:rPr lang="en-US" dirty="0"/>
              <a:t>GENSAL</a:t>
            </a:r>
          </a:p>
          <a:p>
            <a:r>
              <a:rPr lang="en-US" dirty="0"/>
              <a:t>BLUE = MODEL</a:t>
            </a:r>
          </a:p>
          <a:p>
            <a:r>
              <a:rPr lang="en-US" dirty="0"/>
              <a:t>RED = ACTUAL</a:t>
            </a:r>
          </a:p>
        </p:txBody>
      </p:sp>
    </p:spTree>
    <p:extLst>
      <p:ext uri="{BB962C8B-B14F-4D97-AF65-F5344CB8AC3E}">
        <p14:creationId xmlns:p14="http://schemas.microsoft.com/office/powerpoint/2010/main" val="2508590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GENTPJ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114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55504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26480" y="213360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Chief Joseph</a:t>
            </a:r>
          </a:p>
          <a:p>
            <a:r>
              <a:rPr lang="en-US" dirty="0"/>
              <a:t>disturbance playback</a:t>
            </a:r>
          </a:p>
          <a:p>
            <a:r>
              <a:rPr lang="en-US" dirty="0" smtClean="0"/>
              <a:t>GENTPJ</a:t>
            </a:r>
            <a:endParaRPr lang="en-US" dirty="0"/>
          </a:p>
          <a:p>
            <a:r>
              <a:rPr lang="en-US" dirty="0"/>
              <a:t>BLUE = MODEL</a:t>
            </a:r>
          </a:p>
          <a:p>
            <a:r>
              <a:rPr lang="en-US" dirty="0"/>
              <a:t>RED = ACTUAL</a:t>
            </a:r>
          </a:p>
        </p:txBody>
      </p:sp>
    </p:spTree>
    <p:extLst>
      <p:ext uri="{BB962C8B-B14F-4D97-AF65-F5344CB8AC3E}">
        <p14:creationId xmlns:p14="http://schemas.microsoft.com/office/powerpoint/2010/main" val="3373897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GENTPF and GENTPJ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GENTPF/J d-axis block diagram</a:t>
            </a:r>
          </a:p>
          <a:p>
            <a:r>
              <a:rPr lang="en-US" dirty="0" smtClean="0"/>
              <a:t>GENTPJ allows saturation function to include a component that depends on the stator current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1120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 b="5668"/>
          <a:stretch/>
        </p:blipFill>
        <p:spPr bwMode="auto">
          <a:xfrm>
            <a:off x="381000" y="2971800"/>
            <a:ext cx="661035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558134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 = 1 + </a:t>
            </a:r>
            <a:r>
              <a:rPr lang="en-US" dirty="0" err="1" smtClean="0"/>
              <a:t>fsat</a:t>
            </a:r>
            <a:r>
              <a:rPr lang="en-US" dirty="0" smtClean="0"/>
              <a:t>(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 </a:t>
            </a:r>
            <a:r>
              <a:rPr lang="en-US" baseline="-25000" dirty="0" smtClean="0"/>
              <a:t>ag</a:t>
            </a:r>
            <a:r>
              <a:rPr lang="en-US" dirty="0" smtClean="0"/>
              <a:t> + </a:t>
            </a:r>
            <a:r>
              <a:rPr lang="en-US" dirty="0" err="1" smtClean="0"/>
              <a:t>Kis</a:t>
            </a:r>
            <a:r>
              <a:rPr lang="en-US" dirty="0" smtClean="0"/>
              <a:t>*It)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2946707"/>
            <a:ext cx="1447800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Most of WECC machine models are now GENTPF or GENTPJ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004" y="6192317"/>
            <a:ext cx="677140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If nonzero, </a:t>
            </a:r>
            <a:r>
              <a:rPr lang="en-US" dirty="0" err="1" smtClean="0"/>
              <a:t>Kis</a:t>
            </a:r>
            <a:r>
              <a:rPr lang="en-US" dirty="0" smtClean="0"/>
              <a:t> typically ranges from 0.02 to 0.12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5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5394325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en-US" sz="2800" u="sng" dirty="0">
                <a:latin typeface="Times New Roman" pitchFamily="18" charset="0"/>
              </a:rPr>
              <a:t>Full model</a:t>
            </a:r>
            <a:r>
              <a:rPr lang="en-US" altLang="en-US" sz="2800" dirty="0">
                <a:latin typeface="Times New Roman" pitchFamily="18" charset="0"/>
              </a:rPr>
              <a:t> with stator transients</a:t>
            </a:r>
          </a:p>
          <a:p>
            <a:pPr eaLnBrk="1" hangingPunct="1"/>
            <a:endParaRPr lang="en-US" altLang="en-US" sz="2800" dirty="0">
              <a:latin typeface="Times New Roman" pitchFamily="18" charset="0"/>
            </a:endParaRPr>
          </a:p>
          <a:p>
            <a:pPr eaLnBrk="1" hangingPunct="1">
              <a:buFontTx/>
              <a:buAutoNum type="alphaLcParenR" startAt="2"/>
            </a:pPr>
            <a:r>
              <a:rPr lang="en-US" altLang="en-US" sz="2800" dirty="0">
                <a:latin typeface="Times New Roman" pitchFamily="18" charset="0"/>
              </a:rPr>
              <a:t>Sub-transient model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AutoNum type="alphaLcParenR" startAt="3"/>
            </a:pPr>
            <a:r>
              <a:rPr lang="en-US" altLang="en-US" sz="2800" dirty="0">
                <a:latin typeface="Times New Roman" pitchFamily="18" charset="0"/>
              </a:rPr>
              <a:t>Two-axis model</a:t>
            </a:r>
          </a:p>
          <a:p>
            <a:pPr eaLnBrk="1" hangingPunct="1"/>
            <a:endParaRPr lang="en-US" altLang="en-US" sz="2800" dirty="0">
              <a:latin typeface="Times New Roman" pitchFamily="18" charset="0"/>
            </a:endParaRPr>
          </a:p>
          <a:p>
            <a:pPr eaLnBrk="1" hangingPunct="1">
              <a:buFontTx/>
              <a:buAutoNum type="alphaLcParenR" startAt="4"/>
            </a:pPr>
            <a:r>
              <a:rPr lang="en-US" altLang="en-US" sz="2800" dirty="0">
                <a:latin typeface="Times New Roman" pitchFamily="18" charset="0"/>
              </a:rPr>
              <a:t>One-axis model</a:t>
            </a:r>
          </a:p>
          <a:p>
            <a:pPr eaLnBrk="1" hangingPunct="1"/>
            <a:endParaRPr lang="en-US" altLang="en-US" sz="2800" dirty="0">
              <a:latin typeface="Times New Roman" pitchFamily="18" charset="0"/>
            </a:endParaRPr>
          </a:p>
          <a:p>
            <a:pPr eaLnBrk="1" hangingPunct="1">
              <a:buFontTx/>
              <a:buAutoNum type="alphaLcParenR" startAt="5"/>
            </a:pPr>
            <a:r>
              <a:rPr lang="en-US" altLang="en-US" sz="2800" dirty="0">
                <a:latin typeface="Times New Roman" pitchFamily="18" charset="0"/>
              </a:rPr>
              <a:t>Classical model (const. </a:t>
            </a:r>
            <a:r>
              <a:rPr lang="en-US" altLang="en-US" sz="2800" i="1" dirty="0">
                <a:latin typeface="Times New Roman" pitchFamily="18" charset="0"/>
              </a:rPr>
              <a:t>E</a:t>
            </a:r>
            <a:r>
              <a:rPr lang="en-US" altLang="en-US" sz="2800" dirty="0">
                <a:latin typeface="Times New Roman" pitchFamily="18" charset="0"/>
              </a:rPr>
              <a:t> behind </a:t>
            </a:r>
            <a:endParaRPr lang="en-US" altLang="en-US" sz="2800" u="sng" dirty="0">
              <a:latin typeface="Times New Roman" pitchFamily="18" charset="0"/>
            </a:endParaRPr>
          </a:p>
        </p:txBody>
      </p:sp>
      <p:graphicFrame>
        <p:nvGraphicFramePr>
          <p:cNvPr id="537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584606"/>
              </p:ext>
            </p:extLst>
          </p:nvPr>
        </p:nvGraphicFramePr>
        <p:xfrm>
          <a:off x="6172200" y="2209800"/>
          <a:ext cx="1473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10" name="Equation" r:id="rId3" imgW="1473120" imgH="990360" progId="Equation.3">
                  <p:embed/>
                </p:oleObj>
              </mc:Choice>
              <mc:Fallback>
                <p:oleObj name="Equation" r:id="rId3" imgW="147312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09800"/>
                        <a:ext cx="1473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156562"/>
              </p:ext>
            </p:extLst>
          </p:nvPr>
        </p:nvGraphicFramePr>
        <p:xfrm>
          <a:off x="5867400" y="3352800"/>
          <a:ext cx="2108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11" name="Equation" r:id="rId5" imgW="2108160" imgH="495000" progId="Equation.3">
                  <p:embed/>
                </p:oleObj>
              </mc:Choice>
              <mc:Fallback>
                <p:oleObj name="Equation" r:id="rId5" imgW="21081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52800"/>
                        <a:ext cx="2108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466207"/>
              </p:ext>
            </p:extLst>
          </p:nvPr>
        </p:nvGraphicFramePr>
        <p:xfrm>
          <a:off x="6400800" y="4191000"/>
          <a:ext cx="1244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12" name="Equation" r:id="rId7" imgW="1244520" imgH="495000" progId="Equation.3">
                  <p:embed/>
                </p:oleObj>
              </mc:Choice>
              <mc:Fallback>
                <p:oleObj name="Equation" r:id="rId7" imgW="12445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91000"/>
                        <a:ext cx="1244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656346"/>
              </p:ext>
            </p:extLst>
          </p:nvPr>
        </p:nvGraphicFramePr>
        <p:xfrm>
          <a:off x="5867400" y="5029200"/>
          <a:ext cx="50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13" name="Equation" r:id="rId9" imgW="507960" imgH="431640" progId="Equation.3">
                  <p:embed/>
                </p:oleObj>
              </mc:Choice>
              <mc:Fallback>
                <p:oleObj name="Equation" r:id="rId9" imgW="507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029200"/>
                        <a:ext cx="508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8" name="Text Box 8"/>
          <p:cNvSpPr txBox="1">
            <a:spLocks noChangeArrowheads="1"/>
          </p:cNvSpPr>
          <p:nvPr/>
        </p:nvSpPr>
        <p:spPr bwMode="auto">
          <a:xfrm>
            <a:off x="6324600" y="48006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/>
              <a:t>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Five Book Models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354" name="Object 2"/>
          <p:cNvGraphicFramePr>
            <a:graphicFrameLocks noChangeAspect="1"/>
          </p:cNvGraphicFramePr>
          <p:nvPr/>
        </p:nvGraphicFramePr>
        <p:xfrm>
          <a:off x="2209800" y="5334000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345" name="Equation" r:id="rId3" imgW="812520" imgH="406080" progId="Equation.3">
                  <p:embed/>
                </p:oleObj>
              </mc:Choice>
              <mc:Fallback>
                <p:oleObj name="Equation" r:id="rId3" imgW="812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0"/>
                        <a:ext cx="812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55" name="Object 3"/>
          <p:cNvGraphicFramePr>
            <a:graphicFrameLocks noChangeAspect="1"/>
          </p:cNvGraphicFramePr>
          <p:nvPr/>
        </p:nvGraphicFramePr>
        <p:xfrm>
          <a:off x="5638800" y="5334000"/>
          <a:ext cx="863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346" name="Equation" r:id="rId5" imgW="863280" imgH="419040" progId="Equation.3">
                  <p:embed/>
                </p:oleObj>
              </mc:Choice>
              <mc:Fallback>
                <p:oleObj name="Equation" r:id="rId5" imgW="863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334000"/>
                        <a:ext cx="863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57" name="Object 5"/>
          <p:cNvGraphicFramePr>
            <a:graphicFrameLocks noChangeAspect="1"/>
          </p:cNvGraphicFramePr>
          <p:nvPr/>
        </p:nvGraphicFramePr>
        <p:xfrm>
          <a:off x="1066800" y="1447800"/>
          <a:ext cx="7086600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347" name="Bitmap Image" r:id="rId7" imgW="25904762" imgH="14152381" progId="Paint.Picture">
                  <p:embed/>
                </p:oleObj>
              </mc:Choice>
              <mc:Fallback>
                <p:oleObj name="Bitmap Image" r:id="rId7" imgW="25904762" imgH="141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7086600" cy="387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Voltage and Speed Control</a:t>
            </a:r>
            <a:endParaRPr lang="en-US" kern="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Exciters, Including AVR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Exciters are used to control the synchronous machine field voltage and current</a:t>
            </a:r>
          </a:p>
          <a:p>
            <a:pPr lvl="1"/>
            <a:r>
              <a:rPr lang="en-US" dirty="0" smtClean="0"/>
              <a:t>Usually modeled with automatic voltage regulator included</a:t>
            </a:r>
          </a:p>
          <a:p>
            <a:r>
              <a:rPr lang="en-US" dirty="0" smtClean="0"/>
              <a:t>A useful reference is IEEE Std 421.5-2005</a:t>
            </a:r>
          </a:p>
          <a:p>
            <a:pPr lvl="1"/>
            <a:r>
              <a:rPr lang="en-US" dirty="0" smtClean="0"/>
              <a:t>Covers the major types of exciters used in transient stability simulations</a:t>
            </a:r>
          </a:p>
          <a:p>
            <a:pPr lvl="1"/>
            <a:r>
              <a:rPr lang="en-US" dirty="0" smtClean="0"/>
              <a:t>Continuation of standard designs started with  "Computer Representation of Excitation Systems," IEEE Trans. Power App. and Syst., vol. pas-87, pp. 1460-1464, June 1968</a:t>
            </a:r>
          </a:p>
          <a:p>
            <a:r>
              <a:rPr lang="en-US" dirty="0" smtClean="0"/>
              <a:t>Another reference is P. </a:t>
            </a:r>
            <a:r>
              <a:rPr lang="en-US" dirty="0" err="1" smtClean="0"/>
              <a:t>Kundur</a:t>
            </a:r>
            <a:r>
              <a:rPr lang="en-US" dirty="0" smtClean="0"/>
              <a:t>, </a:t>
            </a:r>
            <a:r>
              <a:rPr lang="en-US" i="1" dirty="0" smtClean="0"/>
              <a:t>Power System Stability and Control</a:t>
            </a:r>
            <a:r>
              <a:rPr lang="en-US" dirty="0" smtClean="0"/>
              <a:t>, EPRI, McGraw-Hill, 1994 </a:t>
            </a:r>
          </a:p>
          <a:p>
            <a:pPr lvl="1"/>
            <a:r>
              <a:rPr lang="en-US" dirty="0" smtClean="0"/>
              <a:t>Exciters are covered in Chapter 8 as are block diagram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46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Block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487AF-22CC-4BA0-9E2C-52E5FAE8988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229817"/>
            <a:ext cx="727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Image source: Fig 8.1 of </a:t>
            </a:r>
            <a:r>
              <a:rPr lang="en-US" sz="1800" dirty="0" err="1" smtClean="0"/>
              <a:t>Kundur</a:t>
            </a:r>
            <a:r>
              <a:rPr lang="en-US" sz="1800" dirty="0" smtClean="0"/>
              <a:t>, </a:t>
            </a:r>
            <a:r>
              <a:rPr lang="en-US" sz="1800" i="1" dirty="0"/>
              <a:t>Power System Stability and Control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3074"/>
            <a:ext cx="7685194" cy="4648200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16673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Exciters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None, which would be the case for a permanent magnet generator</a:t>
            </a:r>
          </a:p>
          <a:p>
            <a:pPr lvl="1"/>
            <a:r>
              <a:rPr lang="en-US" dirty="0" smtClean="0"/>
              <a:t>primarily </a:t>
            </a:r>
            <a:r>
              <a:rPr lang="en-US" dirty="0"/>
              <a:t>used with wind </a:t>
            </a:r>
            <a:r>
              <a:rPr lang="en-US" dirty="0" smtClean="0"/>
              <a:t>turbines with ac-dc-ac converters</a:t>
            </a:r>
            <a:endParaRPr lang="en-US" dirty="0"/>
          </a:p>
          <a:p>
            <a:r>
              <a:rPr lang="en-US" dirty="0" smtClean="0"/>
              <a:t>DC: Utilize a dc generator as the source of the field voltage through slip rings</a:t>
            </a:r>
          </a:p>
          <a:p>
            <a:r>
              <a:rPr lang="en-US" dirty="0" smtClean="0"/>
              <a:t>AC: Use an ac generator on the generator shaft, with output rectified to produce the dc field voltage; brushless with a rotating rectifier system</a:t>
            </a:r>
          </a:p>
          <a:p>
            <a:r>
              <a:rPr lang="en-US" dirty="0" smtClean="0"/>
              <a:t>Static: Exciter is static, with field current supplied through slip rings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41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Review of DC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3368040"/>
          </a:xfrm>
        </p:spPr>
        <p:txBody>
          <a:bodyPr/>
          <a:lstStyle/>
          <a:p>
            <a:r>
              <a:rPr lang="en-US" dirty="0" smtClean="0"/>
              <a:t>Prior to widespread use of machine drives, dc motors had a important advantage of easy speed control</a:t>
            </a:r>
          </a:p>
          <a:p>
            <a:r>
              <a:rPr lang="en-US" dirty="0" smtClean="0"/>
              <a:t>On the stator a dc machine has either a permanent magnet or a single concentrated winding</a:t>
            </a:r>
          </a:p>
          <a:p>
            <a:r>
              <a:rPr lang="en-US" dirty="0" smtClean="0"/>
              <a:t>Rotor (armature) currents are supplied through brushes and </a:t>
            </a:r>
            <a:r>
              <a:rPr lang="en-US" dirty="0" err="1" smtClean="0"/>
              <a:t>commutator</a:t>
            </a:r>
            <a:endParaRPr lang="en-US" dirty="0" smtClean="0"/>
          </a:p>
          <a:p>
            <a:r>
              <a:rPr lang="en-US" dirty="0" smtClean="0"/>
              <a:t>Equations are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763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Taken mostly from ECE 330 book, M.A. Pai, </a:t>
            </a:r>
            <a:r>
              <a:rPr lang="en-US" sz="1600" i="1" dirty="0" smtClean="0"/>
              <a:t>Power Circuits and </a:t>
            </a:r>
            <a:r>
              <a:rPr lang="en-US" sz="1600" i="1" dirty="0" err="1" smtClean="0"/>
              <a:t>Electromechanics</a:t>
            </a:r>
            <a:endParaRPr lang="en-US" sz="16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382092"/>
              </p:ext>
            </p:extLst>
          </p:nvPr>
        </p:nvGraphicFramePr>
        <p:xfrm>
          <a:off x="1143000" y="4679097"/>
          <a:ext cx="274204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46" name="Equation" r:id="rId3" imgW="1587240" imgH="838080" progId="Equation.DSMT4">
                  <p:embed/>
                </p:oleObj>
              </mc:Choice>
              <mc:Fallback>
                <p:oleObj name="Equation" r:id="rId3" imgW="15872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4679097"/>
                        <a:ext cx="274204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4038600"/>
            <a:ext cx="3505200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f subscript refers to the field, the a to the armature; </a:t>
            </a:r>
            <a:r>
              <a:rPr lang="en-US" sz="1600" dirty="0" smtClean="0">
                <a:latin typeface="Symbol" panose="05050102010706020507" pitchFamily="18" charset="2"/>
              </a:rPr>
              <a:t>w</a:t>
            </a:r>
            <a:r>
              <a:rPr lang="en-US" sz="1600" dirty="0" smtClean="0"/>
              <a:t> is the machine's speed, G is a constant.  In a permanent magnet machine the field flux is constant, the field equation goes away, and the field impact is</a:t>
            </a:r>
            <a:br>
              <a:rPr lang="en-US" sz="1600" dirty="0" smtClean="0"/>
            </a:br>
            <a:r>
              <a:rPr lang="en-US" sz="1600" dirty="0" smtClean="0"/>
              <a:t>embedded in a equivalent constant to Gi</a:t>
            </a:r>
            <a:r>
              <a:rPr lang="en-US" sz="1600" baseline="-25000" dirty="0" smtClean="0"/>
              <a:t>f</a:t>
            </a:r>
            <a:r>
              <a:rPr lang="en-US" sz="1600" dirty="0" smtClean="0"/>
              <a:t>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84083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DC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field winding (i.e., not a permanent magnet machine) then the machine can be connected in the following ways</a:t>
            </a:r>
          </a:p>
          <a:p>
            <a:pPr lvl="1"/>
            <a:r>
              <a:rPr lang="en-US" dirty="0" smtClean="0"/>
              <a:t>Separately-excited: Field and armature windings are connected to separate power sources</a:t>
            </a:r>
          </a:p>
          <a:p>
            <a:pPr lvl="2"/>
            <a:r>
              <a:rPr lang="en-US" dirty="0" smtClean="0"/>
              <a:t>For an exciter, control is provided by varying the field current (which is stationary), which changes the armature voltage</a:t>
            </a:r>
          </a:p>
          <a:p>
            <a:pPr lvl="1"/>
            <a:r>
              <a:rPr lang="en-US" dirty="0" smtClean="0"/>
              <a:t>Series-excited: Field and armature windings are in series</a:t>
            </a:r>
          </a:p>
          <a:p>
            <a:pPr lvl="1"/>
            <a:r>
              <a:rPr lang="en-US" dirty="0" smtClean="0"/>
              <a:t>Shunt-excited: Field and armature windings are in parallel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93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7467600" y="2209800"/>
            <a:ext cx="13192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(to sync</a:t>
            </a:r>
          </a:p>
          <a:p>
            <a:r>
              <a:rPr lang="en-US" altLang="en-US" sz="2800"/>
              <a:t> mach)</a:t>
            </a:r>
          </a:p>
        </p:txBody>
      </p:sp>
      <p:graphicFrame>
        <p:nvGraphicFramePr>
          <p:cNvPr id="3573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585157"/>
              </p:ext>
            </p:extLst>
          </p:nvPr>
        </p:nvGraphicFramePr>
        <p:xfrm>
          <a:off x="762000" y="4267200"/>
          <a:ext cx="3517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59" name="Equation" r:id="rId3" imgW="3517560" imgH="888840" progId="Equation.3">
                  <p:embed/>
                </p:oleObj>
              </mc:Choice>
              <mc:Fallback>
                <p:oleObj name="Equation" r:id="rId3" imgW="3517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67200"/>
                        <a:ext cx="3517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137292"/>
              </p:ext>
            </p:extLst>
          </p:nvPr>
        </p:nvGraphicFramePr>
        <p:xfrm>
          <a:off x="1066800" y="1295400"/>
          <a:ext cx="60960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60" name="Bitmap Image" r:id="rId5" imgW="20285714" imgH="10057143" progId="Paint.Picture">
                  <p:embed/>
                </p:oleObj>
              </mc:Choice>
              <mc:Fallback>
                <p:oleObj name="Bitmap Image" r:id="rId5" imgW="20285714" imgH="100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6096000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Separately Excited DC Exciter</a:t>
            </a:r>
            <a:endParaRPr lang="en-US" kern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352337"/>
              </p:ext>
            </p:extLst>
          </p:nvPr>
        </p:nvGraphicFramePr>
        <p:xfrm>
          <a:off x="1143000" y="5334000"/>
          <a:ext cx="1765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61" name="Equation" r:id="rId7" imgW="1765300" imgH="914400" progId="Equation.3">
                  <p:embed/>
                </p:oleObj>
              </mc:Choice>
              <mc:Fallback>
                <p:oleObj name="Equation" r:id="rId7" imgW="17653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1765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5486400"/>
            <a:ext cx="4225837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is coefficient of dispersion,</a:t>
            </a:r>
            <a:br>
              <a:rPr lang="en-US" dirty="0" smtClean="0"/>
            </a:br>
            <a:r>
              <a:rPr lang="en-US" dirty="0" smtClean="0"/>
              <a:t>modeling the flux leakage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Separately Excited DC </a:t>
            </a:r>
            <a:r>
              <a:rPr lang="en-US" dirty="0" smtClean="0"/>
              <a:t>Exciter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Relate the input voltage, e</a:t>
            </a:r>
            <a:r>
              <a:rPr lang="en-US" baseline="-25000" dirty="0" smtClean="0"/>
              <a:t>in1</a:t>
            </a:r>
            <a:r>
              <a:rPr lang="en-US" dirty="0" smtClean="0"/>
              <a:t>, to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fd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890695"/>
              </p:ext>
            </p:extLst>
          </p:nvPr>
        </p:nvGraphicFramePr>
        <p:xfrm>
          <a:off x="685800" y="1981200"/>
          <a:ext cx="3960813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93" name="Equation" r:id="rId3" imgW="1638000" imgH="1854000" progId="Equation.DSMT4">
                  <p:embed/>
                </p:oleObj>
              </mc:Choice>
              <mc:Fallback>
                <p:oleObj name="Equation" r:id="rId3" imgW="1638000" imgH="18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3960813" cy="447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3657600"/>
            <a:ext cx="2824812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Assuming a constant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speed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baseline="-25000" dirty="0" smtClean="0">
                <a:latin typeface="+mn-lt"/>
              </a:rPr>
              <a:t>1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2911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Separately Excited DC </a:t>
            </a:r>
            <a:r>
              <a:rPr lang="en-US" dirty="0" smtClean="0"/>
              <a:t>Exciter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If it was a linear magnetic circuit, then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fd</a:t>
            </a:r>
            <a:r>
              <a:rPr lang="en-US" dirty="0" smtClean="0"/>
              <a:t> would be proportional to i</a:t>
            </a:r>
            <a:r>
              <a:rPr lang="en-US" baseline="-25000" dirty="0" smtClean="0"/>
              <a:t>n1</a:t>
            </a:r>
            <a:r>
              <a:rPr lang="en-US" dirty="0" smtClean="0"/>
              <a:t>; for a real system we need to account for saturation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140"/>
              </p:ext>
            </p:extLst>
          </p:nvPr>
        </p:nvGraphicFramePr>
        <p:xfrm>
          <a:off x="380999" y="2743200"/>
          <a:ext cx="489268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79" name="Bitmap Image" r:id="rId3" imgW="25352381" imgH="17371429" progId="PBrush">
                  <p:embed/>
                </p:oleObj>
              </mc:Choice>
              <mc:Fallback>
                <p:oleObj name="Bitmap Image" r:id="rId3" imgW="25352381" imgH="17371429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2743200"/>
                        <a:ext cx="489268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277485"/>
              </p:ext>
            </p:extLst>
          </p:nvPr>
        </p:nvGraphicFramePr>
        <p:xfrm>
          <a:off x="4974013" y="2438400"/>
          <a:ext cx="3568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80" name="Equation" r:id="rId5" imgW="3568700" imgH="1041400" progId="Equation.3">
                  <p:embed/>
                </p:oleObj>
              </mc:Choice>
              <mc:Fallback>
                <p:oleObj name="Equation" r:id="rId5" imgW="3568700" imgH="1041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4013" y="2438400"/>
                        <a:ext cx="35687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30091" y="3505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saturation we can write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36844"/>
              </p:ext>
            </p:extLst>
          </p:nvPr>
        </p:nvGraphicFramePr>
        <p:xfrm>
          <a:off x="5334000" y="4495800"/>
          <a:ext cx="342996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81" name="Equation" r:id="rId7" imgW="1765080" imgH="901440" progId="Equation.DSMT4">
                  <p:embed/>
                </p:oleObj>
              </mc:Choice>
              <mc:Fallback>
                <p:oleObj name="Equation" r:id="rId7" imgW="1765080" imgH="901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95800"/>
                        <a:ext cx="342996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763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080805"/>
              </p:ext>
            </p:extLst>
          </p:nvPr>
        </p:nvGraphicFramePr>
        <p:xfrm>
          <a:off x="533400" y="1351756"/>
          <a:ext cx="61849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78" name="Equation" r:id="rId3" imgW="6184800" imgH="2565360" progId="Equation.DSMT4">
                  <p:embed/>
                </p:oleObj>
              </mc:Choice>
              <mc:Fallback>
                <p:oleObj name="Equation" r:id="rId3" imgW="6184800" imgH="2565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51756"/>
                        <a:ext cx="61849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54909"/>
              </p:ext>
            </p:extLst>
          </p:nvPr>
        </p:nvGraphicFramePr>
        <p:xfrm>
          <a:off x="990600" y="5105400"/>
          <a:ext cx="3810000" cy="1092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379" name="Equation" r:id="rId5" imgW="1638000" imgH="469800" progId="Equation.DSMT4">
                  <p:embed/>
                </p:oleObj>
              </mc:Choice>
              <mc:Fallback>
                <p:oleObj name="Equation" r:id="rId5" imgW="1638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05400"/>
                        <a:ext cx="3810000" cy="1092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Separately Excited DC Exciter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345" y="4112567"/>
            <a:ext cx="7701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equation is then scaled based on the synchronous</a:t>
            </a:r>
            <a:br>
              <a:rPr lang="en-US" dirty="0" smtClean="0"/>
            </a:br>
            <a:r>
              <a:rPr lang="en-US" dirty="0" smtClean="0"/>
              <a:t>machine base values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Two-Axis vs Flux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For 4 bus system, figure </a:t>
            </a:r>
            <a:r>
              <a:rPr lang="en-US" dirty="0"/>
              <a:t>compares </a:t>
            </a:r>
            <a:r>
              <a:rPr lang="en-US" dirty="0" smtClean="0"/>
              <a:t>gen 4 rotor </a:t>
            </a:r>
            <a:r>
              <a:rPr lang="en-US" dirty="0"/>
              <a:t>angle for bus 3 fault, cleared </a:t>
            </a:r>
            <a:r>
              <a:rPr lang="en-US" dirty="0" smtClean="0"/>
              <a:t>at t=1.1 </a:t>
            </a:r>
            <a:r>
              <a:rPr lang="en-US" dirty="0"/>
              <a:t>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38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1" y="2396836"/>
            <a:ext cx="67183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064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4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01030"/>
              </p:ext>
            </p:extLst>
          </p:nvPr>
        </p:nvGraphicFramePr>
        <p:xfrm>
          <a:off x="609600" y="1371600"/>
          <a:ext cx="4648200" cy="323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384" name="Equation" r:id="rId3" imgW="5587920" imgH="3886200" progId="Equation.DSMT4">
                  <p:embed/>
                </p:oleObj>
              </mc:Choice>
              <mc:Fallback>
                <p:oleObj name="Equation" r:id="rId3" imgW="5587920" imgH="3886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4648200" cy="323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Separately Excited Scaled Values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696947"/>
              </p:ext>
            </p:extLst>
          </p:nvPr>
        </p:nvGraphicFramePr>
        <p:xfrm>
          <a:off x="753687" y="5410200"/>
          <a:ext cx="523081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385" name="Equation" r:id="rId5" imgW="6477000" imgH="1155700" progId="Equation.DSMT4">
                  <p:embed/>
                </p:oleObj>
              </mc:Choice>
              <mc:Fallback>
                <p:oleObj name="Equation" r:id="rId5" imgW="6477000" imgH="1155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87" y="5410200"/>
                        <a:ext cx="523081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4724400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Thus we have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419600"/>
            <a:ext cx="2277996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 is the scaled</a:t>
            </a:r>
            <a:br>
              <a:rPr lang="en-US" dirty="0" smtClean="0"/>
            </a:br>
            <a:r>
              <a:rPr lang="en-US" dirty="0" smtClean="0"/>
              <a:t>output of the</a:t>
            </a:r>
            <a:br>
              <a:rPr lang="en-US" dirty="0" smtClean="0"/>
            </a:br>
            <a:r>
              <a:rPr lang="en-US" dirty="0" smtClean="0"/>
              <a:t>voltage </a:t>
            </a:r>
            <a:br>
              <a:rPr lang="en-US" dirty="0" smtClean="0"/>
            </a:br>
            <a:r>
              <a:rPr lang="en-US" dirty="0" smtClean="0"/>
              <a:t>regulator </a:t>
            </a:r>
            <a:br>
              <a:rPr lang="en-US" dirty="0" smtClean="0"/>
            </a:br>
            <a:r>
              <a:rPr lang="en-US" dirty="0" smtClean="0"/>
              <a:t>amplifier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Self-Excited Exciter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63287"/>
          </a:xfrm>
        </p:spPr>
        <p:txBody>
          <a:bodyPr/>
          <a:lstStyle/>
          <a:p>
            <a:r>
              <a:rPr lang="en-US" dirty="0" smtClean="0"/>
              <a:t>When the exciter is self-excited, the amplifier voltage appears in series with the exciter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1417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 t="36383" r="26112" b="18610"/>
          <a:stretch/>
        </p:blipFill>
        <p:spPr bwMode="auto">
          <a:xfrm>
            <a:off x="838200" y="2209800"/>
            <a:ext cx="470182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55931"/>
              </p:ext>
            </p:extLst>
          </p:nvPr>
        </p:nvGraphicFramePr>
        <p:xfrm>
          <a:off x="821575" y="4876800"/>
          <a:ext cx="6010275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15" name="Equation" r:id="rId4" imgW="7442200" imgH="1701800" progId="Equation.DSMT4">
                  <p:embed/>
                </p:oleObj>
              </mc:Choice>
              <mc:Fallback>
                <p:oleObj name="Equation" r:id="rId4" imgW="7442200" imgH="170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75" y="4876800"/>
                        <a:ext cx="6010275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4015770"/>
            <a:ext cx="16764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 the additional</a:t>
            </a:r>
            <a:br>
              <a:rPr lang="en-US" dirty="0" smtClean="0"/>
            </a:br>
            <a:r>
              <a:rPr lang="en-US" dirty="0" smtClean="0"/>
              <a:t>E</a:t>
            </a:r>
            <a:r>
              <a:rPr lang="en-US" baseline="-25000" dirty="0" smtClean="0"/>
              <a:t>fd</a:t>
            </a:r>
            <a:r>
              <a:rPr lang="en-US" dirty="0" smtClean="0"/>
              <a:t> term on 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21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762000"/>
          </a:xfrm>
        </p:spPr>
        <p:txBody>
          <a:bodyPr/>
          <a:lstStyle/>
          <a:p>
            <a:r>
              <a:rPr lang="en-US" dirty="0" smtClean="0"/>
              <a:t>Self and Separated Exciter Exciters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The same model can be used for both by just modifying the value of K</a:t>
            </a:r>
            <a:r>
              <a:rPr lang="en-US" baseline="-25000" dirty="0" smtClean="0"/>
              <a:t>E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02788"/>
              </p:ext>
            </p:extLst>
          </p:nvPr>
        </p:nvGraphicFramePr>
        <p:xfrm>
          <a:off x="1219200" y="2365375"/>
          <a:ext cx="481541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10" name="Equation" r:id="rId3" imgW="2222280" imgH="419040" progId="Equation.DSMT4">
                  <p:embed/>
                </p:oleObj>
              </mc:Choice>
              <mc:Fallback>
                <p:oleObj name="Equation" r:id="rId3" imgW="2222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65375"/>
                        <a:ext cx="481541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797060"/>
              </p:ext>
            </p:extLst>
          </p:nvPr>
        </p:nvGraphicFramePr>
        <p:xfrm>
          <a:off x="1066800" y="3505200"/>
          <a:ext cx="5867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11" name="Equation" r:id="rId5" imgW="7061040" imgH="1143000" progId="Equation.DSMT4">
                  <p:embed/>
                </p:oleObj>
              </mc:Choice>
              <mc:Fallback>
                <p:oleObj name="Equation" r:id="rId5" imgW="70610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58674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69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just a handful of synchronous machine models used in North America</a:t>
            </a:r>
          </a:p>
          <a:p>
            <a:pPr lvl="1"/>
            <a:r>
              <a:rPr lang="en-US" dirty="0" smtClean="0"/>
              <a:t>GENSAL</a:t>
            </a:r>
          </a:p>
          <a:p>
            <a:pPr lvl="2"/>
            <a:r>
              <a:rPr lang="en-US" dirty="0" smtClean="0"/>
              <a:t>Salient pole model</a:t>
            </a:r>
          </a:p>
          <a:p>
            <a:pPr lvl="1"/>
            <a:r>
              <a:rPr lang="en-US" dirty="0" smtClean="0"/>
              <a:t>GENROU</a:t>
            </a:r>
          </a:p>
          <a:p>
            <a:pPr lvl="2"/>
            <a:r>
              <a:rPr lang="en-US" dirty="0" smtClean="0"/>
              <a:t>Round rotor model that has </a:t>
            </a:r>
            <a:r>
              <a:rPr lang="en-US" dirty="0" err="1" smtClean="0"/>
              <a:t>X"</a:t>
            </a:r>
            <a:r>
              <a:rPr lang="en-US" baseline="-25000" dirty="0" err="1" smtClean="0"/>
              <a:t>d</a:t>
            </a:r>
            <a:r>
              <a:rPr lang="en-US" dirty="0" smtClean="0"/>
              <a:t> = </a:t>
            </a:r>
            <a:r>
              <a:rPr lang="en-US" dirty="0" err="1" smtClean="0"/>
              <a:t>X"</a:t>
            </a:r>
            <a:r>
              <a:rPr lang="en-US" baseline="-25000" dirty="0" err="1" smtClean="0"/>
              <a:t>q</a:t>
            </a:r>
            <a:endParaRPr lang="en-US" baseline="-25000" dirty="0" smtClean="0"/>
          </a:p>
          <a:p>
            <a:pPr lvl="1"/>
            <a:r>
              <a:rPr lang="en-US" dirty="0" smtClean="0"/>
              <a:t>GENTPF</a:t>
            </a:r>
          </a:p>
          <a:p>
            <a:pPr lvl="2"/>
            <a:r>
              <a:rPr lang="en-US" dirty="0" smtClean="0"/>
              <a:t>Round or salient pole model that allows </a:t>
            </a:r>
            <a:r>
              <a:rPr lang="en-US" dirty="0" err="1"/>
              <a:t>X"</a:t>
            </a:r>
            <a:r>
              <a:rPr lang="en-US" baseline="-25000" dirty="0" err="1"/>
              <a:t>d</a:t>
            </a:r>
            <a:r>
              <a:rPr lang="en-US" dirty="0"/>
              <a:t> </a:t>
            </a:r>
            <a:r>
              <a:rPr lang="en-US" dirty="0" smtClean="0">
                <a:latin typeface="Symbol" panose="05050102010706020507" pitchFamily="18" charset="2"/>
              </a:rPr>
              <a:t>&lt;&gt;</a:t>
            </a:r>
            <a:r>
              <a:rPr lang="en-US" dirty="0" smtClean="0"/>
              <a:t> </a:t>
            </a:r>
            <a:r>
              <a:rPr lang="en-US" dirty="0" err="1" smtClean="0"/>
              <a:t>X"</a:t>
            </a:r>
            <a:r>
              <a:rPr lang="en-US" baseline="-25000" dirty="0" err="1" smtClean="0"/>
              <a:t>q</a:t>
            </a:r>
            <a:endParaRPr lang="en-US" dirty="0" smtClean="0"/>
          </a:p>
          <a:p>
            <a:pPr lvl="1"/>
            <a:r>
              <a:rPr lang="en-US" dirty="0" smtClean="0"/>
              <a:t>GENTPJ</a:t>
            </a:r>
          </a:p>
          <a:p>
            <a:pPr lvl="2"/>
            <a:r>
              <a:rPr lang="en-US" dirty="0" smtClean="0"/>
              <a:t>Just a slight variation on GENTPF</a:t>
            </a:r>
          </a:p>
          <a:p>
            <a:r>
              <a:rPr lang="en-US" dirty="0" smtClean="0"/>
              <a:t>We'll briefly cover each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Subtransient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two-axis model is a transient model</a:t>
            </a:r>
          </a:p>
          <a:p>
            <a:r>
              <a:rPr lang="en-US" dirty="0" smtClean="0"/>
              <a:t>Essentially all commercial studies now use </a:t>
            </a:r>
            <a:r>
              <a:rPr lang="en-US" dirty="0" err="1" smtClean="0"/>
              <a:t>subtransient</a:t>
            </a:r>
            <a:r>
              <a:rPr lang="en-US" dirty="0" smtClean="0"/>
              <a:t> models</a:t>
            </a:r>
          </a:p>
          <a:p>
            <a:r>
              <a:rPr lang="en-US" dirty="0" smtClean="0"/>
              <a:t>First models considered are GENSAL and GENROU, which require </a:t>
            </a:r>
            <a:r>
              <a:rPr lang="en-US" dirty="0" err="1" smtClean="0"/>
              <a:t>X"</a:t>
            </a:r>
            <a:r>
              <a:rPr lang="en-US" baseline="-25000" dirty="0" err="1" smtClean="0"/>
              <a:t>d</a:t>
            </a:r>
            <a:r>
              <a:rPr lang="en-US" dirty="0" smtClean="0"/>
              <a:t>=</a:t>
            </a:r>
            <a:r>
              <a:rPr lang="en-US" dirty="0" err="1" smtClean="0"/>
              <a:t>X"</a:t>
            </a:r>
            <a:r>
              <a:rPr lang="en-US" baseline="-25000" dirty="0" err="1" smtClean="0"/>
              <a:t>q</a:t>
            </a:r>
            <a:endParaRPr lang="en-US" baseline="-25000" dirty="0" smtClean="0"/>
          </a:p>
          <a:p>
            <a:r>
              <a:rPr lang="en-US" dirty="0" smtClean="0"/>
              <a:t>This allows the internal, </a:t>
            </a:r>
            <a:r>
              <a:rPr lang="en-US" dirty="0" err="1" smtClean="0"/>
              <a:t>subtransient</a:t>
            </a:r>
            <a:r>
              <a:rPr lang="en-US" dirty="0" smtClean="0"/>
              <a:t> voltage to be represented 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4773"/>
              </p:ext>
            </p:extLst>
          </p:nvPr>
        </p:nvGraphicFramePr>
        <p:xfrm>
          <a:off x="838200" y="4724400"/>
          <a:ext cx="32607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969" name="Equation" r:id="rId3" imgW="1358640" imgH="241200" progId="Equation.DSMT4">
                  <p:embed/>
                </p:oleObj>
              </mc:Choice>
              <mc:Fallback>
                <p:oleObj name="Equation" r:id="rId3" imgW="13586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24400"/>
                        <a:ext cx="3260725" cy="579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732537"/>
              </p:ext>
            </p:extLst>
          </p:nvPr>
        </p:nvGraphicFramePr>
        <p:xfrm>
          <a:off x="914400" y="5334000"/>
          <a:ext cx="35639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970" name="Equation" r:id="rId5" imgW="1612800" imgH="279360" progId="Equation.DSMT4">
                  <p:embed/>
                </p:oleObj>
              </mc:Choice>
              <mc:Fallback>
                <p:oleObj name="Equation" r:id="rId5" imgW="16128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3563938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2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Subtransient</a:t>
            </a:r>
            <a:r>
              <a:rPr lang="en-US" dirty="0"/>
              <a:t>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Usually represented by a Norton Injection with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May also be shown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698469"/>
              </p:ext>
            </p:extLst>
          </p:nvPr>
        </p:nvGraphicFramePr>
        <p:xfrm>
          <a:off x="762000" y="1828800"/>
          <a:ext cx="50514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989" name="Equation" r:id="rId3" imgW="2286000" imgH="495000" progId="Equation.DSMT4">
                  <p:embed/>
                </p:oleObj>
              </mc:Choice>
              <mc:Fallback>
                <p:oleObj name="Equation" r:id="rId3" imgW="2286000" imgH="49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505142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08413"/>
              </p:ext>
            </p:extLst>
          </p:nvPr>
        </p:nvGraphicFramePr>
        <p:xfrm>
          <a:off x="457200" y="3810000"/>
          <a:ext cx="80518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990" name="Equation" r:id="rId5" imgW="3644640" imgH="495000" progId="Equation.DSMT4">
                  <p:embed/>
                </p:oleObj>
              </mc:Choice>
              <mc:Fallback>
                <p:oleObj name="Equation" r:id="rId5" imgW="3644640" imgH="49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0"/>
                        <a:ext cx="80518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flipH="1">
            <a:off x="1874518" y="5410200"/>
            <a:ext cx="33070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steady-state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 =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800" dirty="0"/>
              <a:t>The GENSAL model has been widely used to model salient pole synchronous generators</a:t>
            </a:r>
          </a:p>
          <a:p>
            <a:pPr lvl="1"/>
            <a:r>
              <a:rPr lang="en-US" dirty="0" smtClean="0"/>
              <a:t>In the 2010 </a:t>
            </a:r>
            <a:r>
              <a:rPr lang="en-US" dirty="0"/>
              <a:t>WECC cases about 1/3 of machine models were GENSAL; in 2013 essentially none are, being replaced by GENTPF or </a:t>
            </a:r>
            <a:r>
              <a:rPr lang="en-US" dirty="0" smtClean="0"/>
              <a:t>GENTPJ</a:t>
            </a:r>
          </a:p>
          <a:p>
            <a:r>
              <a:rPr lang="en-US" dirty="0" smtClean="0"/>
              <a:t>In salient pole models saturation is only assumed to affect the d-axis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GENSAL Block Diagram (PSLF)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8651" t="33662" r="16457" b="21195"/>
          <a:stretch>
            <a:fillRect/>
          </a:stretch>
        </p:blipFill>
        <p:spPr bwMode="auto">
          <a:xfrm>
            <a:off x="533400" y="13716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5867400"/>
            <a:ext cx="6105197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quadratic saturation function is used.  For</a:t>
            </a:r>
            <a:br>
              <a:rPr lang="en-US" dirty="0" smtClean="0"/>
            </a:br>
            <a:r>
              <a:rPr lang="en-US" dirty="0" smtClean="0"/>
              <a:t>initialization it only impacts the Efd value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38163</TotalTime>
  <Words>1592</Words>
  <Application>Microsoft Office PowerPoint</Application>
  <PresentationFormat>On-screen Show (4:3)</PresentationFormat>
  <Paragraphs>250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Naeove~1</vt:lpstr>
      <vt:lpstr>Equation</vt:lpstr>
      <vt:lpstr>Bitmap Image</vt:lpstr>
      <vt:lpstr>ECE 576 – Power System Dynamics and Stability</vt:lpstr>
      <vt:lpstr>Announcements</vt:lpstr>
      <vt:lpstr>PowerPoint Presentation</vt:lpstr>
      <vt:lpstr>Two-Axis vs Flux Decay</vt:lpstr>
      <vt:lpstr>Industrial Models</vt:lpstr>
      <vt:lpstr>Subtransient Models</vt:lpstr>
      <vt:lpstr>Subtransient Models</vt:lpstr>
      <vt:lpstr>GENSAL</vt:lpstr>
      <vt:lpstr>GENSAL Block Diagram (PSLF) </vt:lpstr>
      <vt:lpstr>GENSAL Initialization</vt:lpstr>
      <vt:lpstr>GENSAL Example</vt:lpstr>
      <vt:lpstr>GENSAL Example</vt:lpstr>
      <vt:lpstr>GENSAL Example</vt:lpstr>
      <vt:lpstr>GENSAL Example</vt:lpstr>
      <vt:lpstr>GENROU</vt:lpstr>
      <vt:lpstr>GENROU Block Diagram (PSLF)</vt:lpstr>
      <vt:lpstr>GENROU Initialization</vt:lpstr>
      <vt:lpstr>GENROU Initialization</vt:lpstr>
      <vt:lpstr>GENROU Initialization</vt:lpstr>
      <vt:lpstr>GENROU Initialization Example</vt:lpstr>
      <vt:lpstr>GENROU Initialization Example</vt:lpstr>
      <vt:lpstr>GENROU Initialization Example</vt:lpstr>
      <vt:lpstr>Two-Axis versus GENROU Response</vt:lpstr>
      <vt:lpstr>GENROU with Saturation</vt:lpstr>
      <vt:lpstr>Two-Axis versus GENROU Response</vt:lpstr>
      <vt:lpstr>GENTPF and GENTPJ Models</vt:lpstr>
      <vt:lpstr>GENSAL Results</vt:lpstr>
      <vt:lpstr>GENTPJ Results</vt:lpstr>
      <vt:lpstr>GENTPF and GENTPJ Models</vt:lpstr>
      <vt:lpstr>PowerPoint Presentation</vt:lpstr>
      <vt:lpstr>Exciters, Including AVR</vt:lpstr>
      <vt:lpstr>Functional Block Diagram</vt:lpstr>
      <vt:lpstr>Types of Exciters</vt:lpstr>
      <vt:lpstr>Brief Review of DC Machines</vt:lpstr>
      <vt:lpstr>Types of DC Machines</vt:lpstr>
      <vt:lpstr>PowerPoint Presentation</vt:lpstr>
      <vt:lpstr>Separately Excited DC Exciter</vt:lpstr>
      <vt:lpstr>Separately Excited DC Exciter</vt:lpstr>
      <vt:lpstr>PowerPoint Presentation</vt:lpstr>
      <vt:lpstr>PowerPoint Presentation</vt:lpstr>
      <vt:lpstr>The Self-Excited Exciter</vt:lpstr>
      <vt:lpstr>Self and Separated Exciter Exciters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Overbye, Thomas J</cp:lastModifiedBy>
  <cp:revision>1841</cp:revision>
  <cp:lastPrinted>2014-02-22T16:23:55Z</cp:lastPrinted>
  <dcterms:created xsi:type="dcterms:W3CDTF">1995-06-02T22:12:36Z</dcterms:created>
  <dcterms:modified xsi:type="dcterms:W3CDTF">2014-02-25T18:23:50Z</dcterms:modified>
</cp:coreProperties>
</file>